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5"/>
  </p:notesMasterIdLst>
  <p:sldIdLst>
    <p:sldId id="256" r:id="rId2"/>
    <p:sldId id="315" r:id="rId3"/>
    <p:sldId id="316" r:id="rId4"/>
    <p:sldId id="294" r:id="rId5"/>
    <p:sldId id="295" r:id="rId6"/>
    <p:sldId id="293" r:id="rId7"/>
    <p:sldId id="304" r:id="rId8"/>
    <p:sldId id="319" r:id="rId9"/>
    <p:sldId id="318" r:id="rId10"/>
    <p:sldId id="300" r:id="rId11"/>
    <p:sldId id="301" r:id="rId12"/>
    <p:sldId id="302" r:id="rId13"/>
    <p:sldId id="325" r:id="rId14"/>
    <p:sldId id="326" r:id="rId15"/>
    <p:sldId id="303" r:id="rId16"/>
    <p:sldId id="311" r:id="rId17"/>
    <p:sldId id="296" r:id="rId18"/>
    <p:sldId id="327" r:id="rId19"/>
    <p:sldId id="262" r:id="rId20"/>
    <p:sldId id="324" r:id="rId21"/>
    <p:sldId id="321" r:id="rId22"/>
    <p:sldId id="322" r:id="rId23"/>
    <p:sldId id="323" r:id="rId24"/>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Helvetica" pitchFamily="-1" charset="0"/>
        <a:ea typeface="+mn-ea"/>
        <a:cs typeface="+mn-cs"/>
      </a:defRPr>
    </a:lvl1pPr>
    <a:lvl2pPr marL="457200" algn="l" rtl="0" eaLnBrk="0" fontAlgn="base" hangingPunct="0">
      <a:spcBef>
        <a:spcPct val="0"/>
      </a:spcBef>
      <a:spcAft>
        <a:spcPct val="0"/>
      </a:spcAft>
      <a:defRPr sz="2000" kern="1200">
        <a:solidFill>
          <a:schemeClr val="tx1"/>
        </a:solidFill>
        <a:latin typeface="Helvetica" pitchFamily="-1" charset="0"/>
        <a:ea typeface="+mn-ea"/>
        <a:cs typeface="+mn-cs"/>
      </a:defRPr>
    </a:lvl2pPr>
    <a:lvl3pPr marL="914400" algn="l" rtl="0" eaLnBrk="0" fontAlgn="base" hangingPunct="0">
      <a:spcBef>
        <a:spcPct val="0"/>
      </a:spcBef>
      <a:spcAft>
        <a:spcPct val="0"/>
      </a:spcAft>
      <a:defRPr sz="2000" kern="1200">
        <a:solidFill>
          <a:schemeClr val="tx1"/>
        </a:solidFill>
        <a:latin typeface="Helvetica" pitchFamily="-1" charset="0"/>
        <a:ea typeface="+mn-ea"/>
        <a:cs typeface="+mn-cs"/>
      </a:defRPr>
    </a:lvl3pPr>
    <a:lvl4pPr marL="1371600" algn="l" rtl="0" eaLnBrk="0" fontAlgn="base" hangingPunct="0">
      <a:spcBef>
        <a:spcPct val="0"/>
      </a:spcBef>
      <a:spcAft>
        <a:spcPct val="0"/>
      </a:spcAft>
      <a:defRPr sz="2000" kern="1200">
        <a:solidFill>
          <a:schemeClr val="tx1"/>
        </a:solidFill>
        <a:latin typeface="Helvetica" pitchFamily="-1" charset="0"/>
        <a:ea typeface="+mn-ea"/>
        <a:cs typeface="+mn-cs"/>
      </a:defRPr>
    </a:lvl4pPr>
    <a:lvl5pPr marL="1828800" algn="l" rtl="0" eaLnBrk="0" fontAlgn="base" hangingPunct="0">
      <a:spcBef>
        <a:spcPct val="0"/>
      </a:spcBef>
      <a:spcAft>
        <a:spcPct val="0"/>
      </a:spcAft>
      <a:defRPr sz="2000" kern="1200">
        <a:solidFill>
          <a:schemeClr val="tx1"/>
        </a:solidFill>
        <a:latin typeface="Helvetica" pitchFamily="-1" charset="0"/>
        <a:ea typeface="+mn-ea"/>
        <a:cs typeface="+mn-cs"/>
      </a:defRPr>
    </a:lvl5pPr>
    <a:lvl6pPr marL="2286000" algn="l" defTabSz="457200" rtl="0" eaLnBrk="1" latinLnBrk="0" hangingPunct="1">
      <a:defRPr sz="2000" kern="1200">
        <a:solidFill>
          <a:schemeClr val="tx1"/>
        </a:solidFill>
        <a:latin typeface="Helvetica" pitchFamily="-1" charset="0"/>
        <a:ea typeface="+mn-ea"/>
        <a:cs typeface="+mn-cs"/>
      </a:defRPr>
    </a:lvl6pPr>
    <a:lvl7pPr marL="2743200" algn="l" defTabSz="457200" rtl="0" eaLnBrk="1" latinLnBrk="0" hangingPunct="1">
      <a:defRPr sz="2000" kern="1200">
        <a:solidFill>
          <a:schemeClr val="tx1"/>
        </a:solidFill>
        <a:latin typeface="Helvetica" pitchFamily="-1" charset="0"/>
        <a:ea typeface="+mn-ea"/>
        <a:cs typeface="+mn-cs"/>
      </a:defRPr>
    </a:lvl7pPr>
    <a:lvl8pPr marL="3200400" algn="l" defTabSz="457200" rtl="0" eaLnBrk="1" latinLnBrk="0" hangingPunct="1">
      <a:defRPr sz="2000" kern="1200">
        <a:solidFill>
          <a:schemeClr val="tx1"/>
        </a:solidFill>
        <a:latin typeface="Helvetica" pitchFamily="-1" charset="0"/>
        <a:ea typeface="+mn-ea"/>
        <a:cs typeface="+mn-cs"/>
      </a:defRPr>
    </a:lvl8pPr>
    <a:lvl9pPr marL="3657600" algn="l" defTabSz="457200" rtl="0" eaLnBrk="1" latinLnBrk="0" hangingPunct="1">
      <a:defRPr sz="2000" kern="1200">
        <a:solidFill>
          <a:schemeClr val="tx1"/>
        </a:solidFill>
        <a:latin typeface="Helvetica"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2AA500"/>
    <a:srgbClr val="713E39"/>
    <a:srgbClr val="0847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9836" autoAdjust="0"/>
  </p:normalViewPr>
  <p:slideViewPr>
    <p:cSldViewPr>
      <p:cViewPr varScale="1">
        <p:scale>
          <a:sx n="121" d="100"/>
          <a:sy n="121" d="100"/>
        </p:scale>
        <p:origin x="-20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5123"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741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5127"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078E3211-962F-204A-BAB0-AE711BF5F5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p:spPr>
        <p:txBody>
          <a:bodyPr/>
          <a:lstStyle/>
          <a:p>
            <a:fld id="{3BB9AEBE-6A12-424A-887D-F17A5697AA93}" type="slidenum">
              <a:rPr lang="en-US">
                <a:latin typeface="Times" pitchFamily="-1" charset="0"/>
              </a:rPr>
              <a:pPr/>
              <a:t>1</a:t>
            </a:fld>
            <a:endParaRPr lang="en-US">
              <a:latin typeface="Times" pitchFamily="-1"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56F238A5-386E-7249-AF48-83A4032EFAD1}" type="slidenum">
              <a:rPr lang="en-US">
                <a:latin typeface="Times" pitchFamily="-1" charset="0"/>
              </a:rPr>
              <a:pPr/>
              <a:t>10</a:t>
            </a:fld>
            <a:endParaRPr lang="en-US">
              <a:latin typeface="Times" pitchFamily="-1"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mtClean="0">
                <a:latin typeface="Times" pitchFamily="-1" charset="0"/>
                <a:ea typeface="ＭＳ Ｐゴシック" pitchFamily="-1" charset="-128"/>
                <a:cs typeface="ＭＳ Ｐゴシック" pitchFamily="-1" charset="-128"/>
              </a:rPr>
              <a:t>Tectonic erosion is prevalent at about 2/3 of modern island arcs, as we know from papers by Scholl, von Huene, Peter Clift and others. Any material lost off the arc and upper plate in tectonic erosion is material that won’t be preserved in the arc terrane when it eventually becomes part of a continent, unless you manage to reattach it by underplating. But where tectonic accretion occurs, and you gain material either by underplating or frontal accretion, you are adding material that is more likely to be preserved after collision. So places undergoing tectonic accretion are conducive to preserving evidence of anything that happened during that margin’s activity.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p:spPr>
        <p:txBody>
          <a:bodyPr/>
          <a:lstStyle/>
          <a:p>
            <a:fld id="{68B8871B-A268-2348-8582-DE8C2327FB5A}" type="slidenum">
              <a:rPr lang="en-US">
                <a:latin typeface="Times" pitchFamily="-1" charset="0"/>
              </a:rPr>
              <a:pPr/>
              <a:t>11</a:t>
            </a:fld>
            <a:endParaRPr lang="en-US">
              <a:latin typeface="Times" pitchFamily="-1"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Tectonic accretion is more likely to occur near the end of an arc’s activity, as it approaches collision; there’s likely to be more material going down the trench as you get close to a continent, and that can generate an accretionary complex. This can mean when you look at ancient arc terranes and see an accretionary prism, they are likely to be from late-stage activity or from during collision and mountain-building, not so much from the oceanic phase of arc activity before it got close to the continent. So we believe there’s a temporal bias in what gets preserved in an accreted arc terrane.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p:spPr>
        <p:txBody>
          <a:bodyPr/>
          <a:lstStyle/>
          <a:p>
            <a:fld id="{E801A2DB-3722-6F46-B72F-750528FBB1EA}" type="slidenum">
              <a:rPr lang="en-US">
                <a:latin typeface="Times" pitchFamily="-1" charset="0"/>
              </a:rPr>
              <a:pPr/>
              <a:t>12</a:t>
            </a:fld>
            <a:endParaRPr lang="en-US">
              <a:latin typeface="Times" pitchFamily="-1"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Let’s look briefly at what can happen to different parts of an arc as it collides with a continent.</a:t>
            </a:r>
          </a:p>
          <a:p>
            <a:pPr eaLnBrk="1" hangingPunct="1"/>
            <a:r>
              <a:rPr lang="en-US" dirty="0" smtClean="0">
                <a:latin typeface="Times" pitchFamily="-1" charset="0"/>
                <a:ea typeface="ＭＳ Ｐゴシック" pitchFamily="-1" charset="-128"/>
                <a:cs typeface="ＭＳ Ｐゴシック" pitchFamily="-1" charset="-128"/>
              </a:rPr>
              <a:t>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is, in active arcs, often where the best deposition and accumulation occur; they’re not always basins, they can be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platforms, like Tonga and the Marianas have, but if there are basin deposits you can have a great record of arc activity if they’re preserved. It is possible for these basins to survive collision and even to continue accumulating sediment [Urals, </a:t>
            </a:r>
            <a:r>
              <a:rPr lang="en-US" dirty="0" err="1" smtClean="0">
                <a:latin typeface="Times" pitchFamily="-1" charset="0"/>
                <a:ea typeface="ＭＳ Ｐゴシック" pitchFamily="-1" charset="-128"/>
                <a:cs typeface="ＭＳ Ｐゴシック" pitchFamily="-1" charset="-128"/>
              </a:rPr>
              <a:t>Aktau</a:t>
            </a:r>
            <a:r>
              <a:rPr lang="en-US" dirty="0" smtClean="0">
                <a:latin typeface="Times" pitchFamily="-1" charset="0"/>
                <a:ea typeface="ＭＳ Ｐゴシック" pitchFamily="-1" charset="-128"/>
                <a:cs typeface="ＭＳ Ｐゴシック" pitchFamily="-1" charset="-128"/>
              </a:rPr>
              <a:t> Fm of Brown et al., 2006; South Mayo Trough]. Alternatively, 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can be </a:t>
            </a:r>
            <a:r>
              <a:rPr lang="en-US" dirty="0" err="1" smtClean="0">
                <a:latin typeface="Times" pitchFamily="-1" charset="0"/>
                <a:ea typeface="ＭＳ Ｐゴシック" pitchFamily="-1" charset="-128"/>
                <a:cs typeface="ＭＳ Ｐゴシック" pitchFamily="-1" charset="-128"/>
              </a:rPr>
              <a:t>overthrust</a:t>
            </a:r>
            <a:r>
              <a:rPr lang="en-US" dirty="0" smtClean="0">
                <a:latin typeface="Times" pitchFamily="-1" charset="0"/>
                <a:ea typeface="ＭＳ Ｐゴシック" pitchFamily="-1" charset="-128"/>
                <a:cs typeface="ＭＳ Ｐゴシック" pitchFamily="-1" charset="-128"/>
              </a:rPr>
              <a:t> by the accretionary prism. </a:t>
            </a:r>
          </a:p>
          <a:p>
            <a:pPr eaLnBrk="1" hangingPunct="1"/>
            <a:r>
              <a:rPr lang="en-US" dirty="0" smtClean="0">
                <a:latin typeface="Times" pitchFamily="-1" charset="0"/>
                <a:ea typeface="ＭＳ Ｐゴシック" pitchFamily="-1" charset="-128"/>
                <a:cs typeface="ＭＳ Ｐゴシック" pitchFamily="-1" charset="-128"/>
              </a:rPr>
              <a:t>Basins can also be uplifted and inverted during collision, which either destroys their deposits or at least greatly complicates their interpretation. Examples occur in Papua New Guinea, Indonesia (South </a:t>
            </a:r>
            <a:r>
              <a:rPr lang="en-US" dirty="0" err="1" smtClean="0">
                <a:latin typeface="Times" pitchFamily="-1" charset="0"/>
                <a:ea typeface="ＭＳ Ｐゴシック" pitchFamily="-1" charset="-128"/>
                <a:cs typeface="ＭＳ Ｐゴシック" pitchFamily="-1" charset="-128"/>
              </a:rPr>
              <a:t>Savu</a:t>
            </a:r>
            <a:r>
              <a:rPr lang="en-US" dirty="0" smtClean="0">
                <a:latin typeface="Times" pitchFamily="-1" charset="0"/>
                <a:ea typeface="ＭＳ Ｐゴシック" pitchFamily="-1" charset="-128"/>
                <a:cs typeface="ＭＳ Ｐゴシック" pitchFamily="-1" charset="-128"/>
              </a:rPr>
              <a:t> Basin) and East Timor, where (especially East Timor) there’s impressive uplift (&gt;3000 </a:t>
            </a:r>
            <a:r>
              <a:rPr lang="en-US" dirty="0" err="1" smtClean="0">
                <a:latin typeface="Times" pitchFamily="-1" charset="0"/>
                <a:ea typeface="ＭＳ Ｐゴシック" pitchFamily="-1" charset="-128"/>
                <a:cs typeface="ＭＳ Ｐゴシック" pitchFamily="-1" charset="-128"/>
              </a:rPr>
              <a:t>m</a:t>
            </a:r>
            <a:r>
              <a:rPr lang="en-US" dirty="0" smtClean="0">
                <a:latin typeface="Times" pitchFamily="-1" charset="0"/>
                <a:ea typeface="ＭＳ Ｐゴシック" pitchFamily="-1" charset="-128"/>
                <a:cs typeface="ＭＳ Ｐゴシック" pitchFamily="-1" charset="-128"/>
              </a:rPr>
              <a:t>) and deformation. Even if they’re not too badly deformed, uplifting and inverting a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basin destroys its accommodation space so it doesn’t record what happens during collision. </a:t>
            </a:r>
          </a:p>
          <a:p>
            <a:pPr eaLnBrk="1" hangingPunct="1"/>
            <a:r>
              <a:rPr lang="en-US" dirty="0" smtClean="0">
                <a:latin typeface="Times" pitchFamily="-1" charset="0"/>
                <a:ea typeface="ＭＳ Ｐゴシック" pitchFamily="-1" charset="-128"/>
                <a:cs typeface="ＭＳ Ｐゴシック" pitchFamily="-1" charset="-128"/>
              </a:rPr>
              <a:t>And then last, basins can be partly or completely destroyed by going down the trench as collision proceeds. This appears to have happened as the </a:t>
            </a:r>
            <a:r>
              <a:rPr lang="en-US" dirty="0" err="1" smtClean="0">
                <a:latin typeface="Times" pitchFamily="-1" charset="0"/>
                <a:ea typeface="ＭＳ Ｐゴシック" pitchFamily="-1" charset="-128"/>
                <a:cs typeface="ＭＳ Ｐゴシック" pitchFamily="-1" charset="-128"/>
              </a:rPr>
              <a:t>Izu</a:t>
            </a:r>
            <a:r>
              <a:rPr lang="en-US" dirty="0" smtClean="0">
                <a:latin typeface="Times" pitchFamily="-1" charset="0"/>
                <a:ea typeface="ＭＳ Ｐゴシック" pitchFamily="-1" charset="-128"/>
                <a:cs typeface="ＭＳ Ｐゴシック" pitchFamily="-1" charset="-128"/>
              </a:rPr>
              <a:t>-Bonin arc collides with Honshu (</a:t>
            </a:r>
            <a:r>
              <a:rPr lang="en-US" dirty="0" err="1" smtClean="0">
                <a:latin typeface="Times" pitchFamily="-1" charset="0"/>
                <a:ea typeface="ＭＳ Ｐゴシック" pitchFamily="-1" charset="-128"/>
                <a:cs typeface="ＭＳ Ｐゴシック" pitchFamily="-1" charset="-128"/>
              </a:rPr>
              <a:t>Otsuki</a:t>
            </a:r>
            <a:r>
              <a:rPr lang="en-US" dirty="0" smtClean="0">
                <a:latin typeface="Times" pitchFamily="-1" charset="0"/>
                <a:ea typeface="ＭＳ Ｐゴシック" pitchFamily="-1" charset="-128"/>
                <a:cs typeface="ＭＳ Ｐゴシック" pitchFamily="-1" charset="-128"/>
              </a:rPr>
              <a:t>, 1990) and at Kamchatka (not clear how much goes down to great depth, probably not much – </a:t>
            </a:r>
            <a:r>
              <a:rPr lang="en-US" dirty="0" err="1" smtClean="0">
                <a:latin typeface="Times" pitchFamily="-1" charset="0"/>
                <a:ea typeface="ＭＳ Ｐゴシック" pitchFamily="-1" charset="-128"/>
                <a:cs typeface="ＭＳ Ｐゴシック" pitchFamily="-1" charset="-128"/>
              </a:rPr>
              <a:t>underplates</a:t>
            </a:r>
            <a:r>
              <a:rPr lang="en-US" dirty="0" smtClean="0">
                <a:latin typeface="Times" pitchFamily="-1" charset="0"/>
                <a:ea typeface="ＭＳ Ｐゴシック" pitchFamily="-1" charset="-128"/>
                <a:cs typeface="ＭＳ Ｐゴシック" pitchFamily="-1" charset="-128"/>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p:spPr>
        <p:txBody>
          <a:bodyPr/>
          <a:lstStyle/>
          <a:p>
            <a:fld id="{F9CA5ECA-6644-1743-9765-434DF18A5719}" type="slidenum">
              <a:rPr lang="en-US">
                <a:latin typeface="Times" pitchFamily="-1" charset="0"/>
              </a:rPr>
              <a:pPr/>
              <a:t>13</a:t>
            </a:fld>
            <a:endParaRPr lang="en-US">
              <a:latin typeface="Times" pitchFamily="-1"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What happens to 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is especially interesting if we’re considering how a congested margin might behave, and whether the geologic record can preserve evidence of that congestion. When you </a:t>
            </a:r>
            <a:r>
              <a:rPr lang="en-US" dirty="0" err="1" smtClean="0">
                <a:latin typeface="Times" pitchFamily="-1" charset="0"/>
                <a:ea typeface="ＭＳ Ｐゴシック" pitchFamily="-1" charset="-128"/>
                <a:cs typeface="ＭＳ Ｐゴシック" pitchFamily="-1" charset="-128"/>
              </a:rPr>
              <a:t>subduct</a:t>
            </a:r>
            <a:r>
              <a:rPr lang="en-US" dirty="0" smtClean="0">
                <a:latin typeface="Times" pitchFamily="-1" charset="0"/>
                <a:ea typeface="ＭＳ Ｐゴシック" pitchFamily="-1" charset="-128"/>
                <a:cs typeface="ＭＳ Ｐゴシック" pitchFamily="-1" charset="-128"/>
              </a:rPr>
              <a:t> a bathymetric high, how much it damages the upper plate depends on a number of things [first set of bullets], but it can cause [2</a:t>
            </a:r>
            <a:r>
              <a:rPr lang="en-US" baseline="30000" dirty="0" smtClean="0">
                <a:latin typeface="Times" pitchFamily="-1" charset="0"/>
                <a:ea typeface="ＭＳ Ｐゴシック" pitchFamily="-1" charset="-128"/>
                <a:cs typeface="ＭＳ Ｐゴシック" pitchFamily="-1" charset="-128"/>
              </a:rPr>
              <a:t>nd</a:t>
            </a:r>
            <a:r>
              <a:rPr lang="en-US" dirty="0" smtClean="0">
                <a:latin typeface="Times" pitchFamily="-1" charset="0"/>
                <a:ea typeface="ＭＳ Ｐゴシック" pitchFamily="-1" charset="-128"/>
                <a:cs typeface="ＭＳ Ｐゴシック" pitchFamily="-1" charset="-128"/>
              </a:rPr>
              <a:t> set bullets: uplift then subsidence, +/- tilting; mass wasting, increased tectonic erosion, gap or hiatus in arc magmatism].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31"/>
          <p:cNvSpPr>
            <a:spLocks noGrp="1" noChangeArrowheads="1"/>
          </p:cNvSpPr>
          <p:nvPr>
            <p:ph type="sldNum" sz="quarter" idx="5"/>
          </p:nvPr>
        </p:nvSpPr>
        <p:spPr>
          <a:noFill/>
        </p:spPr>
        <p:txBody>
          <a:bodyPr/>
          <a:lstStyle/>
          <a:p>
            <a:fld id="{1A7ABCD1-4922-F048-9A6F-C1D659B7599D}" type="slidenum">
              <a:rPr lang="en-US">
                <a:latin typeface="Times" pitchFamily="-1" charset="0"/>
              </a:rPr>
              <a:pPr/>
              <a:t>14</a:t>
            </a:fld>
            <a:endParaRPr lang="en-US">
              <a:latin typeface="Times" pitchFamily="-1"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Any of those effects can be hard to unequivocally attribute to trench congestion in the ancient record, especially if the thing that subducted is not preserved. But if preservation of 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and accretionary wedge are good enough, it’s possible. Your best bet for that is when 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region and accretionary wedge are not too badly damaged during collision. For example in the Chugach</a:t>
            </a:r>
            <a:r>
              <a:rPr lang="en-US" baseline="0" dirty="0" smtClean="0">
                <a:latin typeface="Times" pitchFamily="-1" charset="0"/>
                <a:ea typeface="ＭＳ Ｐゴシック" pitchFamily="-1" charset="-128"/>
                <a:cs typeface="ＭＳ Ｐゴシック" pitchFamily="-1" charset="-128"/>
              </a:rPr>
              <a:t> Terrane</a:t>
            </a:r>
            <a:r>
              <a:rPr lang="en-US" dirty="0" smtClean="0">
                <a:latin typeface="Times" pitchFamily="-1" charset="0"/>
                <a:ea typeface="ＭＳ Ｐゴシック" pitchFamily="-1" charset="-128"/>
                <a:cs typeface="ＭＳ Ｐゴシック" pitchFamily="-1" charset="-128"/>
              </a:rPr>
              <a:t>, near</a:t>
            </a:r>
            <a:r>
              <a:rPr lang="en-US" baseline="0" dirty="0" smtClean="0">
                <a:latin typeface="Times" pitchFamily="-1" charset="0"/>
                <a:ea typeface="ＭＳ Ｐゴシック" pitchFamily="-1" charset="-128"/>
                <a:cs typeface="ＭＳ Ｐゴシック" pitchFamily="-1" charset="-128"/>
              </a:rPr>
              <a:t> here, where </a:t>
            </a:r>
            <a:r>
              <a:rPr lang="en-US" dirty="0" smtClean="0">
                <a:latin typeface="Times" pitchFamily="-1" charset="0"/>
                <a:ea typeface="ＭＳ Ｐゴシック" pitchFamily="-1" charset="-128"/>
                <a:cs typeface="ＭＳ Ｐゴシック" pitchFamily="-1" charset="-128"/>
              </a:rPr>
              <a:t>Jeff Amato and his colleagues inferred bathymetric-high subduction (of a ridge) under the Cretaceous Alaskan margin based on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and accretionary complex records of uplift and depositional hiatus </a:t>
            </a:r>
            <a:r>
              <a:rPr lang="en-US" baseline="0" dirty="0" smtClean="0">
                <a:latin typeface="Times" pitchFamily="-1" charset="0"/>
                <a:ea typeface="ＭＳ Ｐゴシック" pitchFamily="-1" charset="-128"/>
                <a:cs typeface="ＭＳ Ｐゴシック" pitchFamily="-1" charset="-128"/>
              </a:rPr>
              <a:t>as the ridge went down. </a:t>
            </a:r>
            <a:r>
              <a:rPr lang="en-US" dirty="0" smtClean="0">
                <a:latin typeface="Times" pitchFamily="-1" charset="0"/>
                <a:ea typeface="ＭＳ Ｐゴシック" pitchFamily="-1" charset="-128"/>
                <a:cs typeface="ＭＳ Ｐゴシック" pitchFamily="-1" charset="-128"/>
              </a:rPr>
              <a:t>There are also examples of bathymetric-high</a:t>
            </a:r>
            <a:r>
              <a:rPr lang="en-US" baseline="0" dirty="0" smtClean="0">
                <a:latin typeface="Times" pitchFamily="-1" charset="0"/>
                <a:ea typeface="ＭＳ Ｐゴシック" pitchFamily="-1" charset="-128"/>
                <a:cs typeface="ＭＳ Ｐゴシック" pitchFamily="-1" charset="-128"/>
              </a:rPr>
              <a:t> subduction inferred in forward-facing collision zones, including in the Appalachians (</a:t>
            </a:r>
            <a:r>
              <a:rPr lang="en-US" baseline="0" dirty="0" err="1" smtClean="0">
                <a:latin typeface="Times" pitchFamily="-1" charset="0"/>
                <a:ea typeface="ＭＳ Ｐゴシック" pitchFamily="-1" charset="-128"/>
                <a:cs typeface="ＭＳ Ｐゴシック" pitchFamily="-1" charset="-128"/>
              </a:rPr>
              <a:t>Cees</a:t>
            </a:r>
            <a:r>
              <a:rPr lang="en-US" baseline="0" dirty="0" smtClean="0">
                <a:latin typeface="Times" pitchFamily="-1" charset="0"/>
                <a:ea typeface="ＭＳ Ｐゴシック" pitchFamily="-1" charset="-128"/>
                <a:cs typeface="ＭＳ Ｐゴシック" pitchFamily="-1" charset="-128"/>
              </a:rPr>
              <a:t> van </a:t>
            </a:r>
            <a:r>
              <a:rPr lang="en-US" baseline="0" dirty="0" err="1" smtClean="0">
                <a:latin typeface="Times" pitchFamily="-1" charset="0"/>
                <a:ea typeface="ＭＳ Ｐゴシック" pitchFamily="-1" charset="-128"/>
                <a:cs typeface="ＭＳ Ｐゴシック" pitchFamily="-1" charset="-128"/>
              </a:rPr>
              <a:t>Staal’s</a:t>
            </a:r>
            <a:r>
              <a:rPr lang="en-US" baseline="0" dirty="0" smtClean="0">
                <a:latin typeface="Times" pitchFamily="-1" charset="0"/>
                <a:ea typeface="ＭＳ Ｐゴシック" pitchFamily="-1" charset="-128"/>
                <a:cs typeface="ＭＳ Ｐゴシック" pitchFamily="-1" charset="-128"/>
              </a:rPr>
              <a:t> work).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A14D1E70-A2DA-7543-A831-CC2AB44347F1}" type="slidenum">
              <a:rPr lang="en-US">
                <a:latin typeface="Times" pitchFamily="-1" charset="0"/>
              </a:rPr>
              <a:pPr/>
              <a:t>15</a:t>
            </a:fld>
            <a:endParaRPr lang="en-US">
              <a:latin typeface="Times" pitchFamily="-1"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Intra-arc basins and the arc massif, the backbone of the arc, have higher starting topography than either the </a:t>
            </a:r>
            <a:r>
              <a:rPr lang="en-US" dirty="0" err="1" smtClean="0">
                <a:latin typeface="Times" pitchFamily="-1" charset="0"/>
                <a:ea typeface="ＭＳ Ｐゴシック" pitchFamily="-1" charset="-128"/>
                <a:cs typeface="ＭＳ Ｐゴシック" pitchFamily="-1" charset="-128"/>
              </a:rPr>
              <a:t>forearc</a:t>
            </a:r>
            <a:r>
              <a:rPr lang="en-US" dirty="0" smtClean="0">
                <a:latin typeface="Times" pitchFamily="-1" charset="0"/>
                <a:ea typeface="ＭＳ Ｐゴシック" pitchFamily="-1" charset="-128"/>
                <a:cs typeface="ＭＳ Ｐゴシック" pitchFamily="-1" charset="-128"/>
              </a:rPr>
              <a:t> or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and so are more likely to end up as part of the accreted terrane rather than being subducted. However, they can be badly deformed. </a:t>
            </a: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r>
              <a:rPr lang="en-US" dirty="0" smtClean="0">
                <a:latin typeface="Times" pitchFamily="-1" charset="0"/>
                <a:ea typeface="ＭＳ Ｐゴシック" pitchFamily="-1" charset="-128"/>
                <a:cs typeface="ＭＳ Ｐゴシック" pitchFamily="-1" charset="-128"/>
              </a:rPr>
              <a:t>It’s difficult to preserve a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basin after a collision of any geometry. If the arc collides with a passive margin and convergence then continues, a new subduction zone will start up dipping the other way which means a new slab breaks through what was the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In collision of an arc with an active margin, because the arc backed into the continent, the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basin would mostly be destroyed even before collision occurs. But there are a few examples of apparent backarcs in accreted terranes, including the </a:t>
            </a:r>
            <a:r>
              <a:rPr lang="en-US" dirty="0" err="1" smtClean="0">
                <a:latin typeface="Times" pitchFamily="-1" charset="0"/>
                <a:ea typeface="ＭＳ Ｐゴシック" pitchFamily="-1" charset="-128"/>
                <a:cs typeface="ＭＳ Ｐゴシック" pitchFamily="-1" charset="-128"/>
              </a:rPr>
              <a:t>Chilas</a:t>
            </a:r>
            <a:r>
              <a:rPr lang="en-US" dirty="0" smtClean="0">
                <a:latin typeface="Times" pitchFamily="-1" charset="0"/>
                <a:ea typeface="ＭＳ Ｐゴシック" pitchFamily="-1" charset="-128"/>
                <a:cs typeface="ＭＳ Ｐゴシック" pitchFamily="-1" charset="-128"/>
              </a:rPr>
              <a:t> Complex of the </a:t>
            </a:r>
            <a:r>
              <a:rPr lang="en-US" dirty="0" err="1" smtClean="0">
                <a:latin typeface="Times" pitchFamily="-1" charset="0"/>
                <a:ea typeface="ＭＳ Ｐゴシック" pitchFamily="-1" charset="-128"/>
                <a:cs typeface="ＭＳ Ｐゴシック" pitchFamily="-1" charset="-128"/>
              </a:rPr>
              <a:t>Kohistan</a:t>
            </a:r>
            <a:r>
              <a:rPr lang="en-US" dirty="0" smtClean="0">
                <a:latin typeface="Times" pitchFamily="-1" charset="0"/>
                <a:ea typeface="ＭＳ Ｐゴシック" pitchFamily="-1" charset="-128"/>
                <a:cs typeface="ＭＳ Ｐゴシック" pitchFamily="-1" charset="-128"/>
              </a:rPr>
              <a:t> arc, a small area in the </a:t>
            </a:r>
            <a:r>
              <a:rPr lang="en-US" dirty="0" err="1" smtClean="0">
                <a:latin typeface="Times" pitchFamily="-1" charset="0"/>
                <a:ea typeface="ＭＳ Ｐゴシック" pitchFamily="-1" charset="-128"/>
                <a:cs typeface="ＭＳ Ｐゴシック" pitchFamily="-1" charset="-128"/>
              </a:rPr>
              <a:t>Talkeetnas</a:t>
            </a:r>
            <a:r>
              <a:rPr lang="en-US" dirty="0" smtClean="0">
                <a:latin typeface="Times" pitchFamily="-1" charset="0"/>
                <a:ea typeface="ＭＳ Ｐゴシック" pitchFamily="-1" charset="-128"/>
                <a:cs typeface="ＭＳ Ｐゴシック" pitchFamily="-1" charset="-128"/>
              </a:rPr>
              <a:t>, and Cathy Busby’s examples from Baja California.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1E0E64CA-E512-7346-86B6-0AB491370F34}" type="slidenum">
              <a:rPr lang="en-US">
                <a:latin typeface="Times" pitchFamily="-1" charset="0"/>
              </a:rPr>
              <a:pPr/>
              <a:t>16</a:t>
            </a:fld>
            <a:endParaRPr lang="en-US">
              <a:latin typeface="Times" pitchFamily="-1"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So, arc terranes can be substantially altered by collision and accretion, and what we go and walk around on on land long after the collision may not be much like the oceanic arc was while it was active. However, there are useful things to be learned from accreted arc terranes…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BB12C56A-2313-664E-B71F-22664E33EE21}" type="slidenum">
              <a:rPr lang="en-US">
                <a:latin typeface="Times" pitchFamily="-1" charset="0"/>
              </a:rPr>
              <a:pPr/>
              <a:t>17</a:t>
            </a:fld>
            <a:endParaRPr lang="en-US">
              <a:latin typeface="Times" pitchFamily="-1"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Want to close by briefly mentioning what we can learn from arcs about post-</a:t>
            </a:r>
            <a:r>
              <a:rPr lang="en-US" dirty="0" err="1" smtClean="0">
                <a:latin typeface="Times" pitchFamily="-1" charset="0"/>
                <a:ea typeface="ＭＳ Ｐゴシック" pitchFamily="-1" charset="-128"/>
                <a:cs typeface="ＭＳ Ｐゴシック" pitchFamily="-1" charset="-128"/>
              </a:rPr>
              <a:t>Archean</a:t>
            </a:r>
            <a:r>
              <a:rPr lang="en-US" dirty="0" smtClean="0">
                <a:latin typeface="Times" pitchFamily="-1" charset="0"/>
                <a:ea typeface="ＭＳ Ｐゴシック" pitchFamily="-1" charset="-128"/>
                <a:cs typeface="ＭＳ Ｐゴシック" pitchFamily="-1" charset="-128"/>
              </a:rPr>
              <a:t> continental crust production. Plot is arc chemistry compared to that of continental crust. Arcs and continental crust share some distinct trace element characteristics. But, most mantle-derived melts are basaltic, including at arcs, as far as we know. Bulk</a:t>
            </a:r>
            <a:r>
              <a:rPr lang="en-US" baseline="0" dirty="0" smtClean="0">
                <a:latin typeface="Times" pitchFamily="-1" charset="0"/>
                <a:ea typeface="ＭＳ Ｐゴシック" pitchFamily="-1" charset="-128"/>
                <a:cs typeface="ＭＳ Ｐゴシック" pitchFamily="-1" charset="-128"/>
              </a:rPr>
              <a:t> </a:t>
            </a:r>
            <a:r>
              <a:rPr lang="en-US" dirty="0" smtClean="0">
                <a:latin typeface="Times" pitchFamily="-1" charset="0"/>
                <a:ea typeface="ＭＳ Ｐゴシック" pitchFamily="-1" charset="-128"/>
                <a:cs typeface="ＭＳ Ｐゴシック" pitchFamily="-1" charset="-128"/>
              </a:rPr>
              <a:t>continental crust is andesitic to </a:t>
            </a:r>
            <a:r>
              <a:rPr lang="en-US" dirty="0" err="1" smtClean="0">
                <a:latin typeface="Times" pitchFamily="-1" charset="0"/>
                <a:ea typeface="ＭＳ Ｐゴシック" pitchFamily="-1" charset="-128"/>
                <a:cs typeface="ＭＳ Ｐゴシック" pitchFamily="-1" charset="-128"/>
              </a:rPr>
              <a:t>dacitic</a:t>
            </a:r>
            <a:r>
              <a:rPr lang="en-US" dirty="0" smtClean="0">
                <a:latin typeface="Times" pitchFamily="-1" charset="0"/>
                <a:ea typeface="ＭＳ Ｐゴシック" pitchFamily="-1" charset="-128"/>
                <a:cs typeface="ＭＳ Ｐゴシック" pitchFamily="-1" charset="-128"/>
              </a:rPr>
              <a:t>, and quite enriched in </a:t>
            </a:r>
            <a:r>
              <a:rPr lang="en-US" dirty="0" err="1" smtClean="0">
                <a:latin typeface="Times" pitchFamily="-1" charset="0"/>
                <a:ea typeface="ＭＳ Ｐゴシック" pitchFamily="-1" charset="-128"/>
                <a:cs typeface="ＭＳ Ｐゴシック" pitchFamily="-1" charset="-128"/>
              </a:rPr>
              <a:t>LREEs</a:t>
            </a:r>
            <a:r>
              <a:rPr lang="en-US" dirty="0" smtClean="0">
                <a:latin typeface="Times" pitchFamily="-1" charset="0"/>
                <a:ea typeface="ＭＳ Ｐゴシック" pitchFamily="-1" charset="-128"/>
                <a:cs typeface="ＭＳ Ｐゴシック" pitchFamily="-1" charset="-128"/>
              </a:rPr>
              <a:t>. So, how did continental crust form, and how were arcs or accreted arcs involved?</a:t>
            </a: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r>
              <a:rPr lang="en-US" dirty="0" err="1" smtClean="0">
                <a:latin typeface="Times" pitchFamily="-1" charset="0"/>
                <a:ea typeface="ＭＳ Ｐゴシック" pitchFamily="-1" charset="-128"/>
                <a:cs typeface="ＭＳ Ｐゴシック" pitchFamily="-1" charset="-128"/>
              </a:rPr>
              <a:t>Kohistan</a:t>
            </a:r>
            <a:r>
              <a:rPr lang="en-US" dirty="0" smtClean="0">
                <a:latin typeface="Times" pitchFamily="-1" charset="0"/>
                <a:ea typeface="ＭＳ Ｐゴシック" pitchFamily="-1" charset="-128"/>
                <a:cs typeface="ＭＳ Ｐゴシック" pitchFamily="-1" charset="-128"/>
              </a:rPr>
              <a:t> arc crust contains </a:t>
            </a:r>
            <a:r>
              <a:rPr lang="en-US" dirty="0" err="1" smtClean="0">
                <a:latin typeface="Times" pitchFamily="-1" charset="0"/>
                <a:ea typeface="ＭＳ Ｐゴシック" pitchFamily="-1" charset="-128"/>
                <a:cs typeface="ＭＳ Ｐゴシック" pitchFamily="-1" charset="-128"/>
              </a:rPr>
              <a:t>tonalite</a:t>
            </a:r>
            <a:r>
              <a:rPr lang="en-US" dirty="0" smtClean="0">
                <a:latin typeface="Times" pitchFamily="-1" charset="0"/>
                <a:ea typeface="ＭＳ Ｐゴシック" pitchFamily="-1" charset="-128"/>
                <a:cs typeface="ＭＳ Ｐゴシック" pitchFamily="-1" charset="-128"/>
              </a:rPr>
              <a:t>, granite, and diorite in addition to its </a:t>
            </a:r>
            <a:r>
              <a:rPr lang="en-US" dirty="0" err="1" smtClean="0">
                <a:latin typeface="Times" pitchFamily="-1" charset="0"/>
                <a:ea typeface="ＭＳ Ｐゴシック" pitchFamily="-1" charset="-128"/>
                <a:cs typeface="ＭＳ Ｐゴシック" pitchFamily="-1" charset="-128"/>
              </a:rPr>
              <a:t>mafic</a:t>
            </a:r>
            <a:r>
              <a:rPr lang="en-US" dirty="0" smtClean="0">
                <a:latin typeface="Times" pitchFamily="-1" charset="0"/>
                <a:ea typeface="ＭＳ Ｐゴシック" pitchFamily="-1" charset="-128"/>
                <a:cs typeface="ＭＳ Ｐゴシック" pitchFamily="-1" charset="-128"/>
              </a:rPr>
              <a:t>/ </a:t>
            </a:r>
            <a:r>
              <a:rPr lang="en-US" dirty="0" err="1" smtClean="0">
                <a:latin typeface="Times" pitchFamily="-1" charset="0"/>
                <a:ea typeface="ＭＳ Ｐゴシック" pitchFamily="-1" charset="-128"/>
                <a:cs typeface="ＭＳ Ｐゴシック" pitchFamily="-1" charset="-128"/>
              </a:rPr>
              <a:t>amphibolite</a:t>
            </a:r>
            <a:r>
              <a:rPr lang="en-US" dirty="0" smtClean="0">
                <a:latin typeface="Times" pitchFamily="-1" charset="0"/>
                <a:ea typeface="ＭＳ Ｐゴシック" pitchFamily="-1" charset="-128"/>
                <a:cs typeface="ＭＳ Ｐゴシック" pitchFamily="-1" charset="-128"/>
              </a:rPr>
              <a:t> stuff, but even the evolved magmas have LREE-depleted trace element chemistry (Fig. 3 of Bosch et al., 2011).</a:t>
            </a:r>
          </a:p>
          <a:p>
            <a:pPr eaLnBrk="1" hangingPunct="1"/>
            <a:r>
              <a:rPr lang="en-US" dirty="0" smtClean="0">
                <a:latin typeface="Times" pitchFamily="-1" charset="0"/>
                <a:ea typeface="ＭＳ Ｐゴシック" pitchFamily="-1" charset="-128"/>
                <a:cs typeface="ＭＳ Ｐゴシック" pitchFamily="-1" charset="-128"/>
              </a:rPr>
              <a:t>Talkeetna</a:t>
            </a:r>
            <a:r>
              <a:rPr lang="en-US" baseline="0" dirty="0" smtClean="0">
                <a:latin typeface="Times" pitchFamily="-1" charset="0"/>
                <a:ea typeface="ＭＳ Ｐゴシック" pitchFamily="-1" charset="-128"/>
                <a:cs typeface="ＭＳ Ｐゴシック" pitchFamily="-1" charset="-128"/>
              </a:rPr>
              <a:t> REE plots are basically flat.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BB12C56A-2313-664E-B71F-22664E33EE21}" type="slidenum">
              <a:rPr lang="en-US">
                <a:latin typeface="Times" pitchFamily="-1" charset="0"/>
              </a:rPr>
              <a:pPr/>
              <a:t>18</a:t>
            </a:fld>
            <a:endParaRPr lang="en-US">
              <a:latin typeface="Times" pitchFamily="-1"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A</a:t>
            </a:r>
            <a:r>
              <a:rPr lang="en-US" baseline="0" dirty="0" smtClean="0">
                <a:latin typeface="Times" pitchFamily="-1" charset="0"/>
                <a:ea typeface="ＭＳ Ｐゴシック" pitchFamily="-1" charset="-128"/>
                <a:cs typeface="ＭＳ Ｐゴシック" pitchFamily="-1" charset="-128"/>
              </a:rPr>
              <a:t>rcs tell us about a few ways continental crust may form. One is that</a:t>
            </a:r>
            <a:r>
              <a:rPr lang="en-US" baseline="0" dirty="0" smtClean="0">
                <a:latin typeface="Times" pitchFamily="-1" charset="0"/>
                <a:ea typeface="ＭＳ Ｐゴシック" pitchFamily="-1" charset="-128"/>
                <a:cs typeface="ＭＳ Ｐゴシック" pitchFamily="-1" charset="-128"/>
              </a:rPr>
              <a:t> as an arc collides with </a:t>
            </a:r>
            <a:r>
              <a:rPr lang="en-US" baseline="0" dirty="0" smtClean="0">
                <a:latin typeface="Times" pitchFamily="-1" charset="0"/>
                <a:ea typeface="ＭＳ Ｐゴシック" pitchFamily="-1" charset="-128"/>
                <a:cs typeface="ＭＳ Ｐゴシック" pitchFamily="-1" charset="-128"/>
              </a:rPr>
              <a:t>a passive margin (NOT apparently with an active margin, </a:t>
            </a:r>
            <a:r>
              <a:rPr lang="en-US" baseline="0" dirty="0" smtClean="0">
                <a:latin typeface="Times" pitchFamily="-1" charset="0"/>
                <a:ea typeface="ＭＳ Ｐゴシック" pitchFamily="-1" charset="-128"/>
                <a:cs typeface="ＭＳ Ｐゴシック" pitchFamily="-1" charset="-128"/>
              </a:rPr>
              <a:t>but </a:t>
            </a:r>
            <a:r>
              <a:rPr lang="en-US" baseline="0" dirty="0" smtClean="0">
                <a:latin typeface="Times" pitchFamily="-1" charset="0"/>
                <a:ea typeface="ＭＳ Ｐゴシック" pitchFamily="-1" charset="-128"/>
                <a:cs typeface="ＭＳ Ｐゴシック" pitchFamily="-1" charset="-128"/>
              </a:rPr>
              <a:t>a passive margin), highly evolved melts can fractionate and become part of the accreted terrane, helping drive the bulk terrane composition toward continental. Another idea, in </a:t>
            </a:r>
            <a:r>
              <a:rPr lang="en-US" baseline="0" dirty="0" err="1" smtClean="0">
                <a:latin typeface="Times" pitchFamily="-1" charset="0"/>
                <a:ea typeface="ＭＳ Ｐゴシック" pitchFamily="-1" charset="-128"/>
                <a:cs typeface="ＭＳ Ｐゴシック" pitchFamily="-1" charset="-128"/>
              </a:rPr>
              <a:t>Gazel</a:t>
            </a:r>
            <a:r>
              <a:rPr lang="en-US" baseline="0" dirty="0" smtClean="0">
                <a:latin typeface="Times" pitchFamily="-1" charset="0"/>
                <a:ea typeface="ＭＳ Ｐゴシック" pitchFamily="-1" charset="-128"/>
                <a:cs typeface="ＭＳ Ｐゴシック" pitchFamily="-1" charset="-128"/>
              </a:rPr>
              <a:t> et al.’s Nature paper last month, is that some arcs do evolve enough during their life to produce continental-type crust eventually, especially if the slab contains some enriched hot-spot crust, but most arcs haven’t done this, and IF they have, it’s hard for us to tell because we don’t</a:t>
            </a:r>
            <a:r>
              <a:rPr lang="en-US" baseline="0" dirty="0" smtClean="0">
                <a:latin typeface="Times" pitchFamily="-1" charset="0"/>
                <a:ea typeface="ＭＳ Ｐゴシック" pitchFamily="-1" charset="-128"/>
                <a:cs typeface="ＭＳ Ｐゴシック" pitchFamily="-1" charset="-128"/>
              </a:rPr>
              <a:t> know that much about </a:t>
            </a:r>
            <a:r>
              <a:rPr lang="en-US" baseline="0" dirty="0" smtClean="0">
                <a:latin typeface="Times" pitchFamily="-1" charset="0"/>
                <a:ea typeface="ＭＳ Ｐゴシック" pitchFamily="-1" charset="-128"/>
                <a:cs typeface="ＭＳ Ｐゴシック" pitchFamily="-1" charset="-128"/>
              </a:rPr>
              <a:t>the middle and lower crust of active arcs (the 2014 drilling of the IBM arc will probably help in this respect). </a:t>
            </a:r>
            <a:r>
              <a:rPr lang="en-US" baseline="0" dirty="0" err="1" smtClean="0">
                <a:latin typeface="Times" pitchFamily="-1" charset="0"/>
                <a:ea typeface="ＭＳ Ｐゴシック" pitchFamily="-1" charset="-128"/>
                <a:cs typeface="ＭＳ Ｐゴシック" pitchFamily="-1" charset="-128"/>
              </a:rPr>
              <a:t>Gazel</a:t>
            </a:r>
            <a:r>
              <a:rPr lang="en-US" baseline="0" dirty="0" smtClean="0">
                <a:latin typeface="Times" pitchFamily="-1" charset="0"/>
                <a:ea typeface="ＭＳ Ｐゴシック" pitchFamily="-1" charset="-128"/>
                <a:cs typeface="ＭＳ Ｐゴシック" pitchFamily="-1" charset="-128"/>
              </a:rPr>
              <a:t> developed a “</a:t>
            </a:r>
            <a:r>
              <a:rPr lang="en-US" baseline="0" dirty="0" err="1" smtClean="0">
                <a:latin typeface="Times" pitchFamily="-1" charset="0"/>
                <a:ea typeface="ＭＳ Ｐゴシック" pitchFamily="-1" charset="-128"/>
                <a:cs typeface="ＭＳ Ｐゴシック" pitchFamily="-1" charset="-128"/>
              </a:rPr>
              <a:t>continentality</a:t>
            </a:r>
            <a:r>
              <a:rPr lang="en-US" baseline="0" dirty="0" smtClean="0">
                <a:latin typeface="Times" pitchFamily="-1" charset="0"/>
                <a:ea typeface="ＭＳ Ｐゴシック" pitchFamily="-1" charset="-128"/>
                <a:cs typeface="ＭＳ Ｐゴシック" pitchFamily="-1" charset="-128"/>
              </a:rPr>
              <a:t> index” to gage how far each oceanic arc now has gotten down that road toward producing continental melts. </a:t>
            </a:r>
          </a:p>
          <a:p>
            <a:pPr eaLnBrk="1" hangingPunct="1"/>
            <a:endParaRPr lang="en-US" baseline="0" dirty="0" smtClean="0">
              <a:latin typeface="Times" pitchFamily="-1" charset="0"/>
              <a:ea typeface="ＭＳ Ｐゴシック" pitchFamily="-1" charset="-128"/>
              <a:cs typeface="ＭＳ Ｐゴシック" pitchFamily="-1" charset="-128"/>
            </a:endParaRPr>
          </a:p>
          <a:p>
            <a:pPr eaLnBrk="1" hangingPunct="1"/>
            <a:r>
              <a:rPr lang="en-US" baseline="0" dirty="0" smtClean="0">
                <a:latin typeface="Times" pitchFamily="-1" charset="0"/>
                <a:ea typeface="ＭＳ Ｐゴシック" pitchFamily="-1" charset="-128"/>
                <a:cs typeface="ＭＳ Ｐゴシック" pitchFamily="-1" charset="-128"/>
              </a:rPr>
              <a:t>This continues to be a topic of great </a:t>
            </a:r>
            <a:r>
              <a:rPr lang="en-US" baseline="0" dirty="0" smtClean="0">
                <a:latin typeface="Times" pitchFamily="-1" charset="0"/>
                <a:ea typeface="ＭＳ Ｐゴシック" pitchFamily="-1" charset="-128"/>
                <a:cs typeface="ＭＳ Ｐゴシック" pitchFamily="-1" charset="-128"/>
              </a:rPr>
              <a:t>interest </a:t>
            </a:r>
            <a:r>
              <a:rPr lang="en-US" baseline="0" dirty="0" smtClean="0">
                <a:latin typeface="Times" pitchFamily="-1" charset="0"/>
                <a:ea typeface="ＭＳ Ｐゴシック" pitchFamily="-1" charset="-128"/>
                <a:cs typeface="ＭＳ Ｐゴシック" pitchFamily="-1" charset="-128"/>
              </a:rPr>
              <a:t>- how do arcs make different kinds of melts, and what role does arc accretion play in making continental crust.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B2148498-EF8C-0F4F-82B5-BA42F85746C5}" type="slidenum">
              <a:rPr lang="en-US">
                <a:latin typeface="Times" pitchFamily="-1" charset="0"/>
              </a:rPr>
              <a:pPr/>
              <a:t>19</a:t>
            </a:fld>
            <a:endParaRPr lang="en-US">
              <a:latin typeface="Times"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a:latin typeface="Times" pitchFamily="-1" charset="0"/>
                <a:ea typeface="ＭＳ Ｐゴシック" pitchFamily="-1" charset="-128"/>
                <a:cs typeface="ＭＳ Ｐゴシック" pitchFamily="-1" charset="-128"/>
              </a:rPr>
              <a:t>To conclude, collision geometry and preservation problems greatly affect what is preserved in ancient arc terranes. Accreted terranes are likely biased toward tectonically accreting arcs, including late stages of activity as the arc neared a continent. The best chance of inferring the behavior of congested margins would be in accreted terranes with good </a:t>
            </a:r>
            <a:r>
              <a:rPr lang="en-US" dirty="0" err="1">
                <a:latin typeface="Times" pitchFamily="-1" charset="0"/>
                <a:ea typeface="ＭＳ Ｐゴシック" pitchFamily="-1" charset="-128"/>
                <a:cs typeface="ＭＳ Ｐゴシック" pitchFamily="-1" charset="-128"/>
              </a:rPr>
              <a:t>forearc</a:t>
            </a:r>
            <a:r>
              <a:rPr lang="en-US" dirty="0">
                <a:latin typeface="Times" pitchFamily="-1" charset="0"/>
                <a:ea typeface="ＭＳ Ｐゴシック" pitchFamily="-1" charset="-128"/>
                <a:cs typeface="ＭＳ Ｐゴシック" pitchFamily="-1" charset="-128"/>
              </a:rPr>
              <a:t> preservation; unfortunately that doesn’t always happen. And, </a:t>
            </a:r>
            <a:r>
              <a:rPr lang="en-US" dirty="0" err="1">
                <a:latin typeface="Times" pitchFamily="-1" charset="0"/>
                <a:ea typeface="ＭＳ Ｐゴシック" pitchFamily="-1" charset="-128"/>
                <a:cs typeface="ＭＳ Ｐゴシック" pitchFamily="-1" charset="-128"/>
              </a:rPr>
              <a:t>collisional</a:t>
            </a:r>
            <a:r>
              <a:rPr lang="en-US" dirty="0">
                <a:latin typeface="Times" pitchFamily="-1" charset="0"/>
                <a:ea typeface="ＭＳ Ｐゴシック" pitchFamily="-1" charset="-128"/>
                <a:cs typeface="ＭＳ Ｐゴシック" pitchFamily="-1" charset="-128"/>
              </a:rPr>
              <a:t> magmatism can</a:t>
            </a:r>
            <a:r>
              <a:rPr lang="en-US" dirty="0" smtClean="0">
                <a:latin typeface="Times" pitchFamily="-1" charset="0"/>
                <a:ea typeface="ＭＳ Ｐゴシック" pitchFamily="-1" charset="-128"/>
                <a:cs typeface="ＭＳ Ｐゴシック" pitchFamily="-1" charset="-128"/>
              </a:rPr>
              <a:t> produce continental-type</a:t>
            </a:r>
            <a:r>
              <a:rPr lang="en-US" baseline="0" dirty="0" smtClean="0">
                <a:latin typeface="Times" pitchFamily="-1" charset="0"/>
                <a:ea typeface="ＭＳ Ｐゴシック" pitchFamily="-1" charset="-128"/>
                <a:cs typeface="ＭＳ Ｐゴシック" pitchFamily="-1" charset="-128"/>
              </a:rPr>
              <a:t> melts, notably when an arc collides with a passive margin. </a:t>
            </a:r>
            <a:endParaRPr lang="en-US" dirty="0" smtClean="0">
              <a:latin typeface="Times" pitchFamily="-1" charset="0"/>
              <a:ea typeface="ＭＳ Ｐゴシック" pitchFamily="-1" charset="-128"/>
              <a:cs typeface="ＭＳ Ｐゴシック" pitchFamily="-1" charset="-128"/>
            </a:endParaRPr>
          </a:p>
          <a:p>
            <a:pPr eaLnBrk="1" hangingPunct="1"/>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latin typeface="Times" pitchFamily="-1" charset="0"/>
                <a:ea typeface="ＭＳ Ｐゴシック" pitchFamily="-1" charset="-128"/>
                <a:cs typeface="ＭＳ Ｐゴシック" pitchFamily="-1" charset="-128"/>
              </a:rPr>
              <a:t>In trying to understand how convergent margins</a:t>
            </a:r>
            <a:r>
              <a:rPr lang="en-US" baseline="0" dirty="0" smtClean="0">
                <a:latin typeface="Times" pitchFamily="-1" charset="0"/>
                <a:ea typeface="ＭＳ Ｐゴシック" pitchFamily="-1" charset="-128"/>
                <a:cs typeface="ＭＳ Ｐゴシック" pitchFamily="-1" charset="-128"/>
              </a:rPr>
              <a:t> evolve</a:t>
            </a:r>
            <a:r>
              <a:rPr lang="en-US" dirty="0" smtClean="0">
                <a:latin typeface="Times" pitchFamily="-1" charset="0"/>
                <a:ea typeface="ＭＳ Ｐゴシック" pitchFamily="-1" charset="-128"/>
                <a:cs typeface="ＭＳ Ｐゴシック" pitchFamily="-1" charset="-128"/>
              </a:rPr>
              <a:t>, including the tempo and processes of arc accretion, it’s informative to ask what is lost and what’s preserved in the transition from activity of that margin to inactivity and becoming part of the geologic record. There</a:t>
            </a:r>
            <a:r>
              <a:rPr lang="en-US" baseline="0" dirty="0" smtClean="0">
                <a:latin typeface="Times" pitchFamily="-1" charset="0"/>
                <a:ea typeface="ＭＳ Ｐゴシック" pitchFamily="-1" charset="-128"/>
                <a:cs typeface="ＭＳ Ｐゴシック" pitchFamily="-1" charset="-128"/>
              </a:rPr>
              <a:t> are quite a few examples, worldwide, of both modern, active arcs and accreted arc terranes. In this talk I’ll concentrate on processes of an </a:t>
            </a:r>
            <a:r>
              <a:rPr lang="en-US" dirty="0" smtClean="0">
                <a:latin typeface="Times" pitchFamily="-1" charset="0"/>
                <a:ea typeface="ＭＳ Ｐゴシック" pitchFamily="-1" charset="-128"/>
                <a:cs typeface="ＭＳ Ｐゴシック" pitchFamily="-1" charset="-128"/>
              </a:rPr>
              <a:t>oceanic arc accreting onto a continent.</a:t>
            </a:r>
          </a:p>
        </p:txBody>
      </p:sp>
      <p:sp>
        <p:nvSpPr>
          <p:cNvPr id="21508" name="Slide Number Placeholder 3"/>
          <p:cNvSpPr>
            <a:spLocks noGrp="1"/>
          </p:cNvSpPr>
          <p:nvPr>
            <p:ph type="sldNum" sz="quarter" idx="5"/>
          </p:nvPr>
        </p:nvSpPr>
        <p:spPr>
          <a:noFill/>
        </p:spPr>
        <p:txBody>
          <a:bodyPr/>
          <a:lstStyle/>
          <a:p>
            <a:fld id="{69A814A2-E010-BC4E-A1C6-62948AD36B8C}" type="slidenum">
              <a:rPr lang="en-US" smtClean="0">
                <a:latin typeface="Times" pitchFamily="-1" charset="0"/>
              </a:rPr>
              <a:pPr/>
              <a:t>2</a:t>
            </a:fld>
            <a:endParaRPr lang="en-US" smtClean="0">
              <a:latin typeface="Times"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
        <p:nvSpPr>
          <p:cNvPr id="58372" name="Slide Number Placeholder 3"/>
          <p:cNvSpPr>
            <a:spLocks noGrp="1"/>
          </p:cNvSpPr>
          <p:nvPr>
            <p:ph type="sldNum" sz="quarter" idx="5"/>
          </p:nvPr>
        </p:nvSpPr>
        <p:spPr>
          <a:noFill/>
        </p:spPr>
        <p:txBody>
          <a:bodyPr/>
          <a:lstStyle/>
          <a:p>
            <a:fld id="{3CBC11F9-F53E-2642-BE51-CB49412B7826}" type="slidenum">
              <a:rPr lang="en-US" smtClean="0">
                <a:latin typeface="Times" pitchFamily="-1" charset="0"/>
              </a:rPr>
              <a:pPr/>
              <a:t>20</a:t>
            </a:fld>
            <a:endParaRPr lang="en-US" smtClean="0">
              <a:latin typeface="Times"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22CAA11A-A104-D44D-ACF0-8A1DB65214DA}" type="slidenum">
              <a:rPr lang="en-US">
                <a:latin typeface="Times" pitchFamily="-1" charset="0"/>
              </a:rPr>
              <a:pPr/>
              <a:t>21</a:t>
            </a:fld>
            <a:endParaRPr lang="en-US">
              <a:latin typeface="Times" pitchFamily="-1"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9B3D1FD0-1076-854E-9EA4-5327C115F646}" type="slidenum">
              <a:rPr lang="en-US">
                <a:latin typeface="Times" pitchFamily="-1" charset="0"/>
              </a:rPr>
              <a:pPr/>
              <a:t>22</a:t>
            </a:fld>
            <a:endParaRPr lang="en-US">
              <a:latin typeface="Times" pitchFamily="-1"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6F4464B5-39B9-FA44-9E8B-467A99ED4FC0}" type="slidenum">
              <a:rPr lang="en-US">
                <a:latin typeface="Times" pitchFamily="-1" charset="0"/>
              </a:rPr>
              <a:pPr/>
              <a:t>23</a:t>
            </a:fld>
            <a:endParaRPr lang="en-US">
              <a:latin typeface="Times" pitchFamily="-1"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dirty="0" smtClean="0">
                <a:latin typeface="Times" pitchFamily="-1" charset="0"/>
                <a:ea typeface="ＭＳ Ｐゴシック" pitchFamily="-1" charset="-128"/>
                <a:cs typeface="ＭＳ Ｐゴシック" pitchFamily="-1" charset="-128"/>
              </a:rPr>
              <a:t>Why is this important? </a:t>
            </a:r>
          </a:p>
          <a:p>
            <a:r>
              <a:rPr lang="en-US" dirty="0" smtClean="0">
                <a:latin typeface="Times" pitchFamily="-1" charset="0"/>
                <a:ea typeface="ＭＳ Ｐゴシック" pitchFamily="-1" charset="-128"/>
                <a:cs typeface="ＭＳ Ｐゴシック" pitchFamily="-1" charset="-128"/>
              </a:rPr>
              <a:t>Ancient, accreted arc terranes occur in </a:t>
            </a:r>
            <a:r>
              <a:rPr lang="en-US" dirty="0" err="1" smtClean="0">
                <a:latin typeface="Times" pitchFamily="-1" charset="0"/>
                <a:ea typeface="ＭＳ Ｐゴシック" pitchFamily="-1" charset="-128"/>
                <a:cs typeface="ＭＳ Ｐゴシック" pitchFamily="-1" charset="-128"/>
              </a:rPr>
              <a:t>orogenic</a:t>
            </a:r>
            <a:r>
              <a:rPr lang="en-US" dirty="0" smtClean="0">
                <a:latin typeface="Times" pitchFamily="-1" charset="0"/>
                <a:ea typeface="ＭＳ Ｐゴシック" pitchFamily="-1" charset="-128"/>
                <a:cs typeface="ＭＳ Ｐゴシック" pitchFamily="-1" charset="-128"/>
              </a:rPr>
              <a:t> belts on every continent.</a:t>
            </a:r>
            <a:r>
              <a:rPr lang="en-US" baseline="0" dirty="0" smtClean="0">
                <a:latin typeface="Times" pitchFamily="-1" charset="0"/>
                <a:ea typeface="ＭＳ Ｐゴシック" pitchFamily="-1" charset="-128"/>
                <a:cs typeface="ＭＳ Ｐゴシック" pitchFamily="-1" charset="-128"/>
              </a:rPr>
              <a:t> They</a:t>
            </a:r>
            <a:r>
              <a:rPr lang="en-US" dirty="0" smtClean="0">
                <a:latin typeface="Times" pitchFamily="-1" charset="0"/>
                <a:ea typeface="ＭＳ Ｐゴシック" pitchFamily="-1" charset="-128"/>
                <a:cs typeface="ＭＳ Ｐゴシック" pitchFamily="-1" charset="-128"/>
              </a:rPr>
              <a:t> can help us understand </a:t>
            </a:r>
            <a:r>
              <a:rPr lang="en-US" dirty="0" err="1" smtClean="0">
                <a:latin typeface="Times" pitchFamily="-1" charset="0"/>
                <a:ea typeface="ＭＳ Ｐゴシック" pitchFamily="-1" charset="-128"/>
                <a:cs typeface="ＭＳ Ｐゴシック" pitchFamily="-1" charset="-128"/>
              </a:rPr>
              <a:t>paleogeography</a:t>
            </a:r>
            <a:r>
              <a:rPr lang="en-US" dirty="0" smtClean="0">
                <a:latin typeface="Times" pitchFamily="-1" charset="0"/>
                <a:ea typeface="ＭＳ Ｐゴシック" pitchFamily="-1" charset="-128"/>
                <a:cs typeface="ＭＳ Ｐゴシック" pitchFamily="-1" charset="-128"/>
              </a:rPr>
              <a:t>, plate motion, and continent assembly. Accreted arcs are often economically important, containing gold and other commercially interesting resources. Accreted terranes have done much to inform a long-standing debate about origins of the continental crust. Will discuss that in</a:t>
            </a:r>
            <a:r>
              <a:rPr lang="en-US" dirty="0" smtClean="0">
                <a:latin typeface="Times" pitchFamily="-1" charset="0"/>
                <a:ea typeface="ＭＳ Ｐゴシック" pitchFamily="-1" charset="-128"/>
                <a:cs typeface="ＭＳ Ｐゴシック" pitchFamily="-1" charset="-128"/>
              </a:rPr>
              <a:t> more detail toward the end. Also if parts of an arc terrane are well enough preserved, they could help identify </a:t>
            </a:r>
            <a:r>
              <a:rPr lang="en-US" dirty="0" err="1" smtClean="0">
                <a:latin typeface="Times" pitchFamily="-1" charset="0"/>
                <a:ea typeface="ＭＳ Ｐゴシック" pitchFamily="-1" charset="-128"/>
                <a:cs typeface="ＭＳ Ｐゴシック" pitchFamily="-1" charset="-128"/>
              </a:rPr>
              <a:t>paleohazard</a:t>
            </a:r>
            <a:r>
              <a:rPr lang="en-US" dirty="0" smtClean="0">
                <a:latin typeface="Times" pitchFamily="-1" charset="0"/>
                <a:ea typeface="ＭＳ Ｐゴシック" pitchFamily="-1" charset="-128"/>
                <a:cs typeface="ＭＳ Ｐゴシック" pitchFamily="-1" charset="-128"/>
              </a:rPr>
              <a:t> occurrence, </a:t>
            </a:r>
            <a:r>
              <a:rPr lang="en-US" dirty="0" err="1" smtClean="0">
                <a:latin typeface="Times" pitchFamily="-1" charset="0"/>
                <a:ea typeface="ＭＳ Ｐゴシック" pitchFamily="-1" charset="-128"/>
                <a:cs typeface="ＭＳ Ｐゴシック" pitchFamily="-1" charset="-128"/>
              </a:rPr>
              <a:t>lg</a:t>
            </a:r>
            <a:r>
              <a:rPr lang="en-US" dirty="0" smtClean="0">
                <a:latin typeface="Times" pitchFamily="-1" charset="0"/>
                <a:ea typeface="ＭＳ Ｐゴシック" pitchFamily="-1" charset="-128"/>
                <a:cs typeface="ＭＳ Ｐゴシック" pitchFamily="-1" charset="-128"/>
              </a:rPr>
              <a:t> EQ &amp; tsunamis, from things like </a:t>
            </a:r>
            <a:r>
              <a:rPr lang="en-US" dirty="0" err="1" smtClean="0">
                <a:latin typeface="Times" pitchFamily="-1" charset="0"/>
                <a:ea typeface="ＭＳ Ｐゴシック" pitchFamily="-1" charset="-128"/>
                <a:cs typeface="ＭＳ Ｐゴシック" pitchFamily="-1" charset="-128"/>
              </a:rPr>
              <a:t>MTDs</a:t>
            </a:r>
            <a:r>
              <a:rPr lang="en-US" dirty="0" smtClean="0">
                <a:latin typeface="Times" pitchFamily="-1" charset="0"/>
                <a:ea typeface="ＭＳ Ｐゴシック" pitchFamily="-1" charset="-128"/>
                <a:cs typeface="ＭＳ Ｐゴシック" pitchFamily="-1" charset="-128"/>
              </a:rPr>
              <a:t>, which might</a:t>
            </a:r>
            <a:r>
              <a:rPr lang="en-US" baseline="0" dirty="0" smtClean="0">
                <a:latin typeface="Times" pitchFamily="-1" charset="0"/>
                <a:ea typeface="ＭＳ Ｐゴシック" pitchFamily="-1" charset="-128"/>
                <a:cs typeface="ＭＳ Ｐゴシック" pitchFamily="-1" charset="-128"/>
              </a:rPr>
              <a:t> help us learn more about modern hazards at convergent margins</a:t>
            </a:r>
            <a:r>
              <a:rPr lang="en-US" dirty="0" smtClean="0">
                <a:latin typeface="Times" pitchFamily="-1" charset="0"/>
                <a:ea typeface="ＭＳ Ｐゴシック" pitchFamily="-1" charset="-128"/>
                <a:cs typeface="ＭＳ Ｐゴシック" pitchFamily="-1" charset="-128"/>
              </a:rPr>
              <a:t>. This last idea is a bit speculative right now, but I think it would be interesting to look at that down the road.  </a:t>
            </a:r>
            <a:endParaRPr lang="en-US" dirty="0" smtClean="0">
              <a:latin typeface="Times" pitchFamily="-1" charset="0"/>
              <a:ea typeface="ＭＳ Ｐゴシック" pitchFamily="-1" charset="-128"/>
              <a:cs typeface="ＭＳ Ｐゴシック" pitchFamily="-1" charset="-128"/>
            </a:endParaRPr>
          </a:p>
        </p:txBody>
      </p:sp>
      <p:sp>
        <p:nvSpPr>
          <p:cNvPr id="23556" name="Slide Number Placeholder 3"/>
          <p:cNvSpPr>
            <a:spLocks noGrp="1"/>
          </p:cNvSpPr>
          <p:nvPr>
            <p:ph type="sldNum" sz="quarter" idx="5"/>
          </p:nvPr>
        </p:nvSpPr>
        <p:spPr>
          <a:noFill/>
        </p:spPr>
        <p:txBody>
          <a:bodyPr/>
          <a:lstStyle/>
          <a:p>
            <a:fld id="{BE649FE5-855F-574A-809B-F1CCE6C3E177}" type="slidenum">
              <a:rPr lang="en-US" smtClean="0">
                <a:latin typeface="Times" pitchFamily="-1" charset="0"/>
              </a:rPr>
              <a:pPr/>
              <a:t>3</a:t>
            </a:fld>
            <a:endParaRPr lang="en-US" smtClean="0">
              <a:latin typeface="Times"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E3F25823-3CE3-E540-8180-6E765B76025E}" type="slidenum">
              <a:rPr lang="en-US">
                <a:latin typeface="Times" pitchFamily="-1" charset="0"/>
              </a:rPr>
              <a:pPr/>
              <a:t>4</a:t>
            </a:fld>
            <a:endParaRPr lang="en-US">
              <a:latin typeface="Times" pitchFamily="-1"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So, if an island arc is to be preserved long term, it must accrete onto a continent. Accreted arc terranes occur on every continent, and there are 8 or 10 that have been pretty intensively studied. These ancient arc terranes provide access to long, well preserved records of the chemical and magmatic evolution of an arc, at scales and depths that it’s much more difficult and expensive to access in modern arcs (either</a:t>
            </a:r>
            <a:r>
              <a:rPr lang="en-US" baseline="0" dirty="0" smtClean="0">
                <a:latin typeface="Times" pitchFamily="-1" charset="0"/>
                <a:ea typeface="ＭＳ Ｐゴシック" pitchFamily="-1" charset="-128"/>
                <a:cs typeface="ＭＳ Ｐゴシック" pitchFamily="-1" charset="-128"/>
              </a:rPr>
              <a:t> by drilling or geophysical investigations).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AA4835D1-EE69-8543-B062-C5ED19526C62}" type="slidenum">
              <a:rPr lang="en-US">
                <a:latin typeface="Times" pitchFamily="-1" charset="0"/>
              </a:rPr>
              <a:pPr/>
              <a:t>5</a:t>
            </a:fld>
            <a:endParaRPr lang="en-US">
              <a:latin typeface="Times" pitchFamily="-1"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Of course, it is impossible to preserve all of an arc terrane intact (it’s a destructive plate boundary, after all). Some processes of an active arc are probably preferentially preserved, while others are lost. The state of the arc terrane after collision depends on the geometry of collision, how oblique it may have been and largely on whether the arc collided with a passive or an active margin. Preservation probably also is biased toward arcs that underwent tectonic accretion for a long time before collision, which is not that common in the modern oceans. Tectonic erosion is a more common state at island arcs now. And there is likely a temporal bias toward late stages of arc activity when the arc was most likely to be in a state of tectonic accretion.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17C374E7-BA46-F344-B98C-747F481C3504}" type="slidenum">
              <a:rPr lang="en-US">
                <a:latin typeface="Times" pitchFamily="-1" charset="0"/>
              </a:rPr>
              <a:pPr/>
              <a:t>6</a:t>
            </a:fld>
            <a:endParaRPr lang="en-US">
              <a:latin typeface="Times" pitchFamily="-1"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Geometry: basic configurations are having the arc on the upper plate hit head-on into either a continental passive margin [left] or an active margin [center panel]. Or, what I call backward-facing, when an oceanic arc backs into an active margin, colliding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first - two trenches, two slabs dipping the same direction, and the subduction zone that created that arc can keep going after collision. Any of these configurations collide an arc with a continent, but what you end up with in the accreted terrane can be quite different in terms of parts of the arc likely to get preserved, and the chemical composition of syn-collisional or post-</a:t>
            </a:r>
            <a:r>
              <a:rPr lang="en-US" dirty="0" err="1" smtClean="0">
                <a:latin typeface="Times" pitchFamily="-1" charset="0"/>
                <a:ea typeface="ＭＳ Ｐゴシック" pitchFamily="-1" charset="-128"/>
                <a:cs typeface="ＭＳ Ｐゴシック" pitchFamily="-1" charset="-128"/>
              </a:rPr>
              <a:t>collisional</a:t>
            </a:r>
            <a:r>
              <a:rPr lang="en-US" dirty="0" smtClean="0">
                <a:latin typeface="Times" pitchFamily="-1" charset="0"/>
                <a:ea typeface="ＭＳ Ｐゴシック" pitchFamily="-1" charset="-128"/>
                <a:cs typeface="ＭＳ Ｐゴシック" pitchFamily="-1" charset="-128"/>
              </a:rPr>
              <a:t> magmatism.</a:t>
            </a:r>
            <a:r>
              <a:rPr lang="en-US" baseline="0" dirty="0" smtClean="0">
                <a:latin typeface="Times" pitchFamily="-1" charset="0"/>
                <a:ea typeface="ＭＳ Ｐゴシック" pitchFamily="-1" charset="-128"/>
                <a:cs typeface="ＭＳ Ｐゴシック" pitchFamily="-1" charset="-128"/>
              </a:rPr>
              <a:t> Let’s go through a few examples…</a:t>
            </a:r>
            <a:endParaRPr lang="en-US" dirty="0" smtClean="0">
              <a:latin typeface="Times" pitchFamily="-1" charset="0"/>
              <a:ea typeface="ＭＳ Ｐゴシック" pitchFamily="-1" charset="-128"/>
              <a:cs typeface="ＭＳ Ｐゴシック" pitchFamily="-1" charset="-128"/>
            </a:endParaRP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r>
              <a:rPr lang="en-US" dirty="0" smtClean="0">
                <a:latin typeface="Times" pitchFamily="-1" charset="0"/>
                <a:ea typeface="ＭＳ Ｐゴシック" pitchFamily="-1" charset="-128"/>
                <a:cs typeface="ＭＳ Ｐゴシック" pitchFamily="-1" charset="-128"/>
              </a:rPr>
              <a:t>[Talkeetna REE chemistry: flat, mostly. Slightly more depleted than average CC, some places slightly enriched relative to </a:t>
            </a:r>
            <a:r>
              <a:rPr lang="en-US" dirty="0" err="1" smtClean="0">
                <a:latin typeface="Times" pitchFamily="-1" charset="0"/>
                <a:ea typeface="ＭＳ Ｐゴシック" pitchFamily="-1" charset="-128"/>
                <a:cs typeface="ＭＳ Ｐゴシック" pitchFamily="-1" charset="-128"/>
              </a:rPr>
              <a:t>chondrite</a:t>
            </a:r>
            <a:r>
              <a:rPr lang="en-US" dirty="0" smtClean="0">
                <a:latin typeface="Times" pitchFamily="-1" charset="0"/>
                <a:ea typeface="ＭＳ Ｐゴシック" pitchFamily="-1" charset="-128"/>
                <a:cs typeface="ＭＳ Ｐゴシック" pitchFamily="-1" charset="-128"/>
              </a:rPr>
              <a:t>, but generally pretty flat.]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BB11C311-CDF0-8A48-8139-4A1259EE8D58}" type="slidenum">
              <a:rPr lang="en-US">
                <a:latin typeface="Times" pitchFamily="-1" charset="0"/>
              </a:rPr>
              <a:pPr/>
              <a:t>7</a:t>
            </a:fld>
            <a:endParaRPr lang="en-US">
              <a:latin typeface="Times" pitchFamily="-1"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Example in modern ocean of arc on upper plate colliding with a passive margin: Banda arc/Australia collision. Another good one is Taiwan, where the arc collides with the passive margin offshore of China, collision migrating along the margin, and completes a polarity flip as it goes. Others in geologic record.  Urals: Dennis Brown’s work, e.g. A much-studied</a:t>
            </a:r>
            <a:r>
              <a:rPr lang="en-US" baseline="0" dirty="0" smtClean="0">
                <a:latin typeface="Times" pitchFamily="-1" charset="0"/>
                <a:ea typeface="ＭＳ Ｐゴシック" pitchFamily="-1" charset="-128"/>
                <a:cs typeface="ＭＳ Ｐゴシック" pitchFamily="-1" charset="-128"/>
              </a:rPr>
              <a:t> example is </a:t>
            </a:r>
            <a:r>
              <a:rPr lang="en-US" dirty="0" smtClean="0">
                <a:latin typeface="Times" pitchFamily="-1" charset="0"/>
                <a:ea typeface="ＭＳ Ｐゴシック" pitchFamily="-1" charset="-128"/>
                <a:cs typeface="ＭＳ Ｐゴシック" pitchFamily="-1" charset="-128"/>
              </a:rPr>
              <a:t>Grampian/Taconic orogeny (British Isles &amp; eastern North America, Ordovician, thought to have this geometry). There’s also New Caledonia in Eocene, and New England </a:t>
            </a:r>
            <a:r>
              <a:rPr lang="en-US" dirty="0" err="1" smtClean="0">
                <a:latin typeface="Times" pitchFamily="-1" charset="0"/>
                <a:ea typeface="ＭＳ Ｐゴシック" pitchFamily="-1" charset="-128"/>
                <a:cs typeface="ＭＳ Ｐゴシック" pitchFamily="-1" charset="-128"/>
              </a:rPr>
              <a:t>orogen</a:t>
            </a:r>
            <a:r>
              <a:rPr lang="en-US" dirty="0" smtClean="0">
                <a:latin typeface="Times" pitchFamily="-1" charset="0"/>
                <a:ea typeface="ＭＳ Ｐゴシック" pitchFamily="-1" charset="-128"/>
                <a:cs typeface="ＭＳ Ｐゴシック" pitchFamily="-1" charset="-128"/>
              </a:rPr>
              <a:t>, Australia.</a:t>
            </a:r>
            <a:r>
              <a:rPr lang="en-US" baseline="0" dirty="0" smtClean="0">
                <a:latin typeface="Times" pitchFamily="-1" charset="0"/>
                <a:ea typeface="ＭＳ Ｐゴシック" pitchFamily="-1" charset="-128"/>
                <a:cs typeface="ＭＳ Ｐゴシック" pitchFamily="-1" charset="-128"/>
              </a:rPr>
              <a:t> </a:t>
            </a:r>
            <a:endParaRPr lang="en-US" dirty="0" smtClean="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64DFE938-E8DE-6140-B955-F1B31BD0DE60}" type="slidenum">
              <a:rPr lang="en-US">
                <a:latin typeface="Times" pitchFamily="-1" charset="0"/>
              </a:rPr>
              <a:pPr/>
              <a:t>8</a:t>
            </a:fld>
            <a:endParaRPr lang="en-US">
              <a:latin typeface="Times" pitchFamily="-1"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smtClean="0">
                <a:latin typeface="Times" pitchFamily="-1" charset="0"/>
                <a:ea typeface="ＭＳ Ｐゴシック" pitchFamily="-1" charset="-128"/>
                <a:cs typeface="ＭＳ Ｐゴシック" pitchFamily="-1" charset="-128"/>
              </a:rPr>
              <a:t>Example of a </a:t>
            </a:r>
            <a:r>
              <a:rPr lang="en-US" dirty="0" err="1" smtClean="0">
                <a:latin typeface="Times" pitchFamily="-1" charset="0"/>
                <a:ea typeface="ＭＳ Ｐゴシック" pitchFamily="-1" charset="-128"/>
                <a:cs typeface="ＭＳ Ｐゴシック" pitchFamily="-1" charset="-128"/>
              </a:rPr>
              <a:t>backarc</a:t>
            </a:r>
            <a:r>
              <a:rPr lang="en-US" dirty="0" smtClean="0">
                <a:latin typeface="Times" pitchFamily="-1" charset="0"/>
                <a:ea typeface="ＭＳ Ｐゴシック" pitchFamily="-1" charset="-128"/>
                <a:cs typeface="ＭＳ Ｐゴシック" pitchFamily="-1" charset="-128"/>
              </a:rPr>
              <a:t> colliding first is IBM arc colliding with Honshu, pretty oblique collision at TTT triple junction. The Talkeetna arc near</a:t>
            </a:r>
            <a:r>
              <a:rPr lang="en-US" baseline="0" dirty="0" smtClean="0">
                <a:latin typeface="Times" pitchFamily="-1" charset="0"/>
                <a:ea typeface="ＭＳ Ｐゴシック" pitchFamily="-1" charset="-128"/>
                <a:cs typeface="ＭＳ Ｐゴシック" pitchFamily="-1" charset="-128"/>
              </a:rPr>
              <a:t> here </a:t>
            </a:r>
            <a:r>
              <a:rPr lang="en-US" dirty="0" smtClean="0">
                <a:latin typeface="Times" pitchFamily="-1" charset="0"/>
                <a:ea typeface="ＭＳ Ｐゴシック" pitchFamily="-1" charset="-128"/>
                <a:cs typeface="ＭＳ Ｐゴシック" pitchFamily="-1" charset="-128"/>
              </a:rPr>
              <a:t>and the </a:t>
            </a:r>
            <a:r>
              <a:rPr lang="en-US" dirty="0" err="1" smtClean="0">
                <a:latin typeface="Times" pitchFamily="-1" charset="0"/>
                <a:ea typeface="ＭＳ Ｐゴシック" pitchFamily="-1" charset="-128"/>
                <a:cs typeface="ＭＳ Ｐゴシック" pitchFamily="-1" charset="-128"/>
              </a:rPr>
              <a:t>Dras-Kohistan</a:t>
            </a:r>
            <a:r>
              <a:rPr lang="en-US" dirty="0" smtClean="0">
                <a:latin typeface="Times" pitchFamily="-1" charset="0"/>
                <a:ea typeface="ＭＳ Ｐゴシック" pitchFamily="-1" charset="-128"/>
                <a:cs typeface="ＭＳ Ｐゴシック" pitchFamily="-1" charset="-128"/>
              </a:rPr>
              <a:t> arc also proposed to have collided that way. Also keep in mind that any collision of any geometry will be complicated by promontories and </a:t>
            </a:r>
            <a:r>
              <a:rPr lang="en-US" dirty="0" err="1" smtClean="0">
                <a:latin typeface="Times" pitchFamily="-1" charset="0"/>
                <a:ea typeface="ＭＳ Ｐゴシック" pitchFamily="-1" charset="-128"/>
                <a:cs typeface="ＭＳ Ｐゴシック" pitchFamily="-1" charset="-128"/>
              </a:rPr>
              <a:t>embayments</a:t>
            </a:r>
            <a:r>
              <a:rPr lang="en-US" dirty="0" smtClean="0">
                <a:latin typeface="Times" pitchFamily="-1" charset="0"/>
                <a:ea typeface="ＭＳ Ｐゴシック" pitchFamily="-1" charset="-128"/>
                <a:cs typeface="ＭＳ Ｐゴシック" pitchFamily="-1" charset="-128"/>
              </a:rPr>
              <a:t> in the continental margin if not also the arc, causing a </a:t>
            </a:r>
            <a:r>
              <a:rPr lang="en-US" dirty="0" err="1" smtClean="0">
                <a:latin typeface="Times" pitchFamily="-1" charset="0"/>
                <a:ea typeface="ＭＳ Ｐゴシック" pitchFamily="-1" charset="-128"/>
                <a:cs typeface="ＭＳ Ｐゴシック" pitchFamily="-1" charset="-128"/>
              </a:rPr>
              <a:t>diachronous</a:t>
            </a:r>
            <a:r>
              <a:rPr lang="en-US" dirty="0" smtClean="0">
                <a:latin typeface="Times" pitchFamily="-1" charset="0"/>
                <a:ea typeface="ＭＳ Ｐゴシック" pitchFamily="-1" charset="-128"/>
                <a:cs typeface="ＭＳ Ｐゴシック" pitchFamily="-1" charset="-128"/>
              </a:rPr>
              <a:t> collision and degrees of deformation in the arc terrane that are not necessarily consistent along strike.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CE01E3C4-1871-7D4C-9BBA-A8B1AECB378B}" type="slidenum">
              <a:rPr lang="en-US">
                <a:latin typeface="Times" pitchFamily="-1" charset="0"/>
              </a:rPr>
              <a:pPr/>
              <a:t>9</a:t>
            </a:fld>
            <a:endParaRPr lang="en-US">
              <a:latin typeface="Times" pitchFamily="-1"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latin typeface="Times" pitchFamily="-1" charset="0"/>
                <a:ea typeface="ＭＳ Ｐゴシック" pitchFamily="-1" charset="-128"/>
                <a:cs typeface="ＭＳ Ｐゴシック" pitchFamily="-1" charset="-128"/>
              </a:rPr>
              <a:t>The only sort-of example of a modern forward-facing collision of an arc with an active margin is the high-angle collision of the western Aleutians with Kamchatka. It’s almost a special case because it’s so high angle that it’s almost a transform margin at the collision point.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F497F1-D14C-C542-AC5C-2C1CB658438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6CE366-E899-5447-B0A3-5485B70A99B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4631F-099F-724E-A1FF-D10732A95DE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563A4-67C5-9E4E-9167-9F8486CD731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36DAF-F655-114C-8B3E-11093602F65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EC90A2-1660-FC4E-AF44-290EF10B3CC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02D396-CF96-E04C-9313-A4521E08E52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D27CF4-16CF-B445-8493-400AC3BA073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B4AFE8-2E1F-2D46-8F0F-0FEA8B9B9F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EB0BF0-88F3-AB4F-9CC7-18E4CBCA524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875E8D-B53A-474C-AAE8-8D7896F03C7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A20B8-A513-1D46-882C-CCD97CCD3D5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D372A1-12DE-6049-B15D-60CA351A25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D2C8C-3B84-8E4C-B7FF-6CFA77EAED0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F8E170-C6C7-AB4F-A74F-01090065298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8470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6051DC7-D169-1542-AFD5-7213B107C9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457200" y="1828800"/>
            <a:ext cx="8077200" cy="1371600"/>
          </a:xfrm>
        </p:spPr>
        <p:txBody>
          <a:bodyPr/>
          <a:lstStyle/>
          <a:p>
            <a:r>
              <a:rPr lang="en-US" sz="4000" dirty="0" smtClean="0">
                <a:solidFill>
                  <a:schemeClr val="tx2">
                    <a:lumMod val="60000"/>
                    <a:lumOff val="40000"/>
                  </a:schemeClr>
                </a:solidFill>
                <a:latin typeface="Arial"/>
                <a:cs typeface="Arial"/>
              </a:rPr>
              <a:t>Lost in translation: </a:t>
            </a:r>
            <a:br>
              <a:rPr lang="en-US" sz="4000" dirty="0" smtClean="0">
                <a:solidFill>
                  <a:schemeClr val="tx2">
                    <a:lumMod val="60000"/>
                    <a:lumOff val="40000"/>
                  </a:schemeClr>
                </a:solidFill>
                <a:latin typeface="Arial"/>
                <a:cs typeface="Arial"/>
              </a:rPr>
            </a:br>
            <a:r>
              <a:rPr lang="en-US" sz="4000" dirty="0" smtClean="0">
                <a:solidFill>
                  <a:schemeClr val="tx2">
                    <a:lumMod val="60000"/>
                    <a:lumOff val="40000"/>
                  </a:schemeClr>
                </a:solidFill>
                <a:latin typeface="Arial"/>
                <a:cs typeface="Arial"/>
              </a:rPr>
              <a:t>Tracing island-arc geologic records from modern activity to ancient accreted terranes</a:t>
            </a:r>
            <a:endParaRPr lang="en-US" sz="4000" dirty="0">
              <a:solidFill>
                <a:schemeClr val="tx2">
                  <a:lumMod val="60000"/>
                  <a:lumOff val="40000"/>
                </a:schemeClr>
              </a:solidFill>
              <a:latin typeface="Arial"/>
              <a:cs typeface="Arial"/>
            </a:endParaRPr>
          </a:p>
        </p:txBody>
      </p:sp>
      <p:sp>
        <p:nvSpPr>
          <p:cNvPr id="18435" name="Rectangle 3"/>
          <p:cNvSpPr>
            <a:spLocks noGrp="1" noChangeArrowheads="1"/>
          </p:cNvSpPr>
          <p:nvPr>
            <p:ph type="subTitle" idx="1"/>
          </p:nvPr>
        </p:nvSpPr>
        <p:spPr>
          <a:xfrm>
            <a:off x="533400" y="4038600"/>
            <a:ext cx="7772400" cy="457200"/>
          </a:xfrm>
        </p:spPr>
        <p:txBody>
          <a:bodyPr/>
          <a:lstStyle/>
          <a:p>
            <a:pPr eaLnBrk="1" hangingPunct="1">
              <a:lnSpc>
                <a:spcPct val="90000"/>
              </a:lnSpc>
            </a:pPr>
            <a:r>
              <a:rPr lang="en-US" sz="2200" dirty="0" smtClean="0">
                <a:latin typeface="Helvetica" pitchFamily="-1" charset="0"/>
                <a:ea typeface="ＭＳ Ｐゴシック" pitchFamily="-1" charset="-128"/>
                <a:cs typeface="ＭＳ Ｐゴシック" pitchFamily="-1" charset="-128"/>
              </a:rPr>
              <a:t>Amy E. East</a:t>
            </a:r>
          </a:p>
          <a:p>
            <a:pPr eaLnBrk="1" hangingPunct="1">
              <a:lnSpc>
                <a:spcPct val="90000"/>
              </a:lnSpc>
            </a:pPr>
            <a:r>
              <a:rPr lang="en-US" sz="2000" dirty="0" smtClean="0">
                <a:latin typeface="Helvetica" pitchFamily="-1" charset="0"/>
                <a:ea typeface="ＭＳ Ｐゴシック" pitchFamily="-1" charset="-128"/>
                <a:cs typeface="ＭＳ Ｐゴシック" pitchFamily="-1" charset="-128"/>
              </a:rPr>
              <a:t>Pacific Coastal &amp; Marine Science Center</a:t>
            </a:r>
          </a:p>
          <a:p>
            <a:pPr eaLnBrk="1" hangingPunct="1">
              <a:lnSpc>
                <a:spcPct val="90000"/>
              </a:lnSpc>
            </a:pPr>
            <a:r>
              <a:rPr lang="en-US" sz="2000" dirty="0" smtClean="0">
                <a:latin typeface="Helvetica" pitchFamily="-1" charset="0"/>
                <a:ea typeface="ＭＳ Ｐゴシック" pitchFamily="-1" charset="-128"/>
                <a:cs typeface="ＭＳ Ｐゴシック" pitchFamily="-1" charset="-128"/>
              </a:rPr>
              <a:t>U.S. Geological Survey, Santa Cruz, CA</a:t>
            </a:r>
          </a:p>
          <a:p>
            <a:pPr eaLnBrk="1" hangingPunct="1">
              <a:lnSpc>
                <a:spcPct val="90000"/>
              </a:lnSpc>
            </a:pPr>
            <a:endParaRPr lang="en-US" sz="2000" dirty="0" smtClean="0">
              <a:latin typeface="Helvetica" pitchFamily="-1" charset="0"/>
              <a:ea typeface="ＭＳ Ｐゴシック" pitchFamily="-1" charset="-128"/>
              <a:cs typeface="ＭＳ Ｐゴシック" pitchFamily="-1" charset="-128"/>
            </a:endParaRPr>
          </a:p>
          <a:p>
            <a:pPr eaLnBrk="1" hangingPunct="1">
              <a:lnSpc>
                <a:spcPct val="90000"/>
              </a:lnSpc>
            </a:pPr>
            <a:r>
              <a:rPr lang="en-US" sz="2200" dirty="0" smtClean="0">
                <a:latin typeface="Helvetica" pitchFamily="-1" charset="0"/>
                <a:ea typeface="ＭＳ Ｐゴシック" pitchFamily="-1" charset="-128"/>
                <a:cs typeface="ＭＳ Ｐゴシック" pitchFamily="-1" charset="-128"/>
              </a:rPr>
              <a:t>Peter D. Clift</a:t>
            </a:r>
          </a:p>
          <a:p>
            <a:pPr eaLnBrk="1" hangingPunct="1">
              <a:lnSpc>
                <a:spcPct val="90000"/>
              </a:lnSpc>
            </a:pPr>
            <a:r>
              <a:rPr lang="en-US" sz="2000" dirty="0" smtClean="0">
                <a:latin typeface="Helvetica" pitchFamily="-1" charset="0"/>
                <a:ea typeface="ＭＳ Ｐゴシック" pitchFamily="-1" charset="-128"/>
                <a:cs typeface="ＭＳ Ｐゴシック" pitchFamily="-1" charset="-128"/>
              </a:rPr>
              <a:t>Dept. of Geology &amp; Geophysics</a:t>
            </a:r>
          </a:p>
          <a:p>
            <a:pPr eaLnBrk="1" hangingPunct="1">
              <a:lnSpc>
                <a:spcPct val="90000"/>
              </a:lnSpc>
            </a:pPr>
            <a:r>
              <a:rPr lang="en-US" sz="2000" dirty="0" smtClean="0">
                <a:latin typeface="Helvetica" pitchFamily="-1" charset="0"/>
                <a:ea typeface="ＭＳ Ｐゴシック" pitchFamily="-1" charset="-128"/>
                <a:cs typeface="ＭＳ Ｐゴシック" pitchFamily="-1" charset="-128"/>
              </a:rPr>
              <a:t>Louisiana State University, Baton Rouge, LA</a:t>
            </a:r>
          </a:p>
        </p:txBody>
      </p:sp>
      <p:pic>
        <p:nvPicPr>
          <p:cNvPr id="4" name="Picture 6" descr="usgs-logo-color1.jpg"/>
          <p:cNvPicPr>
            <a:picLocks noChangeAspect="1"/>
          </p:cNvPicPr>
          <p:nvPr/>
        </p:nvPicPr>
        <p:blipFill>
          <a:blip r:embed="rId3"/>
          <a:srcRect/>
          <a:stretch>
            <a:fillRect/>
          </a:stretch>
        </p:blipFill>
        <p:spPr bwMode="auto">
          <a:xfrm>
            <a:off x="151844" y="152400"/>
            <a:ext cx="1981756" cy="762000"/>
          </a:xfrm>
          <a:prstGeom prst="rect">
            <a:avLst/>
          </a:prstGeom>
          <a:noFill/>
          <a:ln w="9525">
            <a:noFill/>
            <a:miter lim="800000"/>
            <a:headEnd/>
            <a:tailEnd/>
          </a:ln>
        </p:spPr>
      </p:pic>
      <p:pic>
        <p:nvPicPr>
          <p:cNvPr id="5" name="Picture 4" descr="Screen Shot 2015-05-01 at 10.46.08 AM.png"/>
          <p:cNvPicPr>
            <a:picLocks noChangeAspect="1"/>
          </p:cNvPicPr>
          <p:nvPr/>
        </p:nvPicPr>
        <p:blipFill>
          <a:blip r:embed="rId4"/>
          <a:stretch>
            <a:fillRect/>
          </a:stretch>
        </p:blipFill>
        <p:spPr>
          <a:xfrm>
            <a:off x="7391400" y="94034"/>
            <a:ext cx="1600200" cy="89656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152400"/>
            <a:ext cx="8534400" cy="941388"/>
          </a:xfrm>
        </p:spPr>
        <p:txBody>
          <a:bodyPr/>
          <a:lstStyle/>
          <a:p>
            <a:pPr eaLnBrk="1" hangingPunct="1"/>
            <a:r>
              <a:rPr lang="en-US" sz="4000" smtClean="0">
                <a:latin typeface="Helvetica" pitchFamily="-1" charset="0"/>
                <a:ea typeface="ＭＳ Ｐゴシック" pitchFamily="-1" charset="-128"/>
                <a:cs typeface="ＭＳ Ｐゴシック" pitchFamily="-1" charset="-128"/>
              </a:rPr>
              <a:t>Tectonic erosion ruins great rocks</a:t>
            </a:r>
          </a:p>
        </p:txBody>
      </p:sp>
      <p:pic>
        <p:nvPicPr>
          <p:cNvPr id="36867" name="Content Placeholder 11" descr="Screen shot 2012-09-04 at 2.05.27 PM.png"/>
          <p:cNvPicPr>
            <a:picLocks noGrp="1" noChangeAspect="1"/>
          </p:cNvPicPr>
          <p:nvPr>
            <p:ph idx="1"/>
          </p:nvPr>
        </p:nvPicPr>
        <p:blipFill>
          <a:blip r:embed="rId3"/>
          <a:srcRect l="-35963" r="-35963"/>
          <a:stretch>
            <a:fillRect/>
          </a:stretch>
        </p:blipFill>
        <p:spPr>
          <a:xfrm>
            <a:off x="-2057400" y="1111250"/>
            <a:ext cx="10566400" cy="5594350"/>
          </a:xfrm>
        </p:spPr>
      </p:pic>
      <p:sp>
        <p:nvSpPr>
          <p:cNvPr id="14" name="Rectangle 3"/>
          <p:cNvSpPr txBox="1">
            <a:spLocks noChangeArrowheads="1"/>
          </p:cNvSpPr>
          <p:nvPr/>
        </p:nvSpPr>
        <p:spPr bwMode="auto">
          <a:xfrm>
            <a:off x="6400800" y="1676400"/>
            <a:ext cx="2667000" cy="4800600"/>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FontTx/>
              <a:buChar char="•"/>
            </a:pPr>
            <a:r>
              <a:rPr lang="en-US" sz="2400"/>
              <a:t>Tectonic accretion (gain material at trench)</a:t>
            </a:r>
          </a:p>
          <a:p>
            <a:pPr marL="342900" indent="-342900" eaLnBrk="1" hangingPunct="1">
              <a:spcBef>
                <a:spcPct val="20000"/>
              </a:spcBef>
            </a:pPr>
            <a:endParaRPr lang="en-US" sz="2400"/>
          </a:p>
          <a:p>
            <a:pPr marL="342900" indent="-342900" eaLnBrk="1" hangingPunct="1">
              <a:spcBef>
                <a:spcPct val="20000"/>
              </a:spcBef>
              <a:buFontTx/>
              <a:buChar char="•"/>
            </a:pPr>
            <a:r>
              <a:rPr lang="en-US" sz="2400"/>
              <a:t>Tectonic erosion (arcward migration of trench, losing material from upper plate)</a:t>
            </a:r>
          </a:p>
        </p:txBody>
      </p:sp>
      <p:sp>
        <p:nvSpPr>
          <p:cNvPr id="36869" name="Rectangle 5"/>
          <p:cNvSpPr>
            <a:spLocks noChangeArrowheads="1"/>
          </p:cNvSpPr>
          <p:nvPr/>
        </p:nvSpPr>
        <p:spPr bwMode="auto">
          <a:xfrm>
            <a:off x="381000" y="1524000"/>
            <a:ext cx="381000" cy="304800"/>
          </a:xfrm>
          <a:prstGeom prst="rect">
            <a:avLst/>
          </a:prstGeom>
          <a:solidFill>
            <a:schemeClr val="tx1"/>
          </a:solidFill>
          <a:ln w="9525">
            <a:noFill/>
            <a:round/>
            <a:headEnd/>
            <a:tailEnd/>
          </a:ln>
        </p:spPr>
        <p:txBody>
          <a:bodyPr>
            <a:prstTxWarp prst="textNoShape">
              <a:avLst/>
            </a:prstTxWarp>
          </a:bodyPr>
          <a:lstStyle/>
          <a:p>
            <a:endParaRPr lang="en-US"/>
          </a:p>
        </p:txBody>
      </p:sp>
      <p:sp>
        <p:nvSpPr>
          <p:cNvPr id="36870" name="Rectangle 6"/>
          <p:cNvSpPr>
            <a:spLocks noChangeArrowheads="1"/>
          </p:cNvSpPr>
          <p:nvPr/>
        </p:nvSpPr>
        <p:spPr bwMode="auto">
          <a:xfrm>
            <a:off x="381000" y="4343400"/>
            <a:ext cx="381000" cy="304800"/>
          </a:xfrm>
          <a:prstGeom prst="rect">
            <a:avLst/>
          </a:prstGeom>
          <a:solidFill>
            <a:schemeClr val="tx1"/>
          </a:solidFill>
          <a:ln w="9525">
            <a:noFill/>
            <a:round/>
            <a:headEnd/>
            <a:tailEnd/>
          </a:ln>
        </p:spPr>
        <p:txBody>
          <a:bodyPr>
            <a:prstTxWarp prst="textNoShape">
              <a:avLst/>
            </a:prstTxWarp>
          </a:bodyPr>
          <a:lstStyle/>
          <a:p>
            <a:endParaRPr lang="en-US"/>
          </a:p>
        </p:txBody>
      </p:sp>
      <p:sp>
        <p:nvSpPr>
          <p:cNvPr id="36871" name="TextBox 7"/>
          <p:cNvSpPr txBox="1">
            <a:spLocks noChangeArrowheads="1"/>
          </p:cNvSpPr>
          <p:nvPr/>
        </p:nvSpPr>
        <p:spPr bwMode="auto">
          <a:xfrm>
            <a:off x="228600" y="1143000"/>
            <a:ext cx="2667000" cy="400050"/>
          </a:xfrm>
          <a:prstGeom prst="rect">
            <a:avLst/>
          </a:prstGeom>
          <a:noFill/>
          <a:ln w="9525">
            <a:noFill/>
            <a:miter lim="800000"/>
            <a:headEnd/>
            <a:tailEnd/>
          </a:ln>
        </p:spPr>
        <p:txBody>
          <a:bodyPr>
            <a:prstTxWarp prst="textNoShape">
              <a:avLst/>
            </a:prstTxWarp>
            <a:spAutoFit/>
          </a:bodyPr>
          <a:lstStyle/>
          <a:p>
            <a:r>
              <a:rPr lang="en-US">
                <a:solidFill>
                  <a:srgbClr val="008000"/>
                </a:solidFill>
              </a:rPr>
              <a:t>Tectonic accretion</a:t>
            </a:r>
          </a:p>
        </p:txBody>
      </p:sp>
      <p:sp>
        <p:nvSpPr>
          <p:cNvPr id="36872" name="TextBox 8"/>
          <p:cNvSpPr txBox="1">
            <a:spLocks noChangeArrowheads="1"/>
          </p:cNvSpPr>
          <p:nvPr/>
        </p:nvSpPr>
        <p:spPr bwMode="auto">
          <a:xfrm>
            <a:off x="304800" y="3810000"/>
            <a:ext cx="2667000" cy="708025"/>
          </a:xfrm>
          <a:prstGeom prst="rect">
            <a:avLst/>
          </a:prstGeom>
          <a:noFill/>
          <a:ln w="9525">
            <a:noFill/>
            <a:miter lim="800000"/>
            <a:headEnd/>
            <a:tailEnd/>
          </a:ln>
        </p:spPr>
        <p:txBody>
          <a:bodyPr>
            <a:prstTxWarp prst="textNoShape">
              <a:avLst/>
            </a:prstTxWarp>
            <a:spAutoFit/>
          </a:bodyPr>
          <a:lstStyle/>
          <a:p>
            <a:r>
              <a:rPr lang="en-US">
                <a:solidFill>
                  <a:srgbClr val="008000"/>
                </a:solidFill>
              </a:rPr>
              <a:t>Tectonic</a:t>
            </a:r>
          </a:p>
          <a:p>
            <a:r>
              <a:rPr lang="en-US">
                <a:solidFill>
                  <a:srgbClr val="008000"/>
                </a:solidFill>
              </a:rPr>
              <a:t>erosion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600" y="381000"/>
            <a:ext cx="8534400" cy="941388"/>
          </a:xfrm>
        </p:spPr>
        <p:txBody>
          <a:bodyPr/>
          <a:lstStyle/>
          <a:p>
            <a:pPr eaLnBrk="1" hangingPunct="1"/>
            <a:r>
              <a:rPr lang="en-US" sz="3600" smtClean="0">
                <a:latin typeface="Helvetica" pitchFamily="-1" charset="0"/>
                <a:ea typeface="ＭＳ Ｐゴシック" pitchFamily="-1" charset="-128"/>
                <a:cs typeface="ＭＳ Ｐゴシック" pitchFamily="-1" charset="-128"/>
              </a:rPr>
              <a:t>Accreted arc volume likely biased toward </a:t>
            </a:r>
            <a:br>
              <a:rPr lang="en-US" sz="3600" smtClean="0">
                <a:latin typeface="Helvetica" pitchFamily="-1" charset="0"/>
                <a:ea typeface="ＭＳ Ｐゴシック" pitchFamily="-1" charset="-128"/>
                <a:cs typeface="ＭＳ Ｐゴシック" pitchFamily="-1" charset="-128"/>
              </a:rPr>
            </a:br>
            <a:r>
              <a:rPr lang="en-US" sz="3600" smtClean="0">
                <a:latin typeface="Helvetica" pitchFamily="-1" charset="0"/>
                <a:ea typeface="ＭＳ Ｐゴシック" pitchFamily="-1" charset="-128"/>
                <a:cs typeface="ＭＳ Ｐゴシック" pitchFamily="-1" charset="-128"/>
              </a:rPr>
              <a:t>late-stage activity</a:t>
            </a:r>
          </a:p>
        </p:txBody>
      </p:sp>
      <p:sp>
        <p:nvSpPr>
          <p:cNvPr id="38915" name="Text Box 8"/>
          <p:cNvSpPr txBox="1">
            <a:spLocks noChangeArrowheads="1"/>
          </p:cNvSpPr>
          <p:nvPr/>
        </p:nvSpPr>
        <p:spPr bwMode="auto">
          <a:xfrm>
            <a:off x="76200" y="6248400"/>
            <a:ext cx="2826415" cy="553998"/>
          </a:xfrm>
          <a:prstGeom prst="rect">
            <a:avLst/>
          </a:prstGeom>
          <a:noFill/>
          <a:ln w="9525">
            <a:noFill/>
            <a:miter lim="800000"/>
            <a:headEnd/>
            <a:tailEnd/>
          </a:ln>
        </p:spPr>
        <p:txBody>
          <a:bodyPr wrap="none">
            <a:prstTxWarp prst="textNoShape">
              <a:avLst/>
            </a:prstTxWarp>
            <a:spAutoFit/>
          </a:bodyPr>
          <a:lstStyle/>
          <a:p>
            <a:r>
              <a:rPr lang="en-US" sz="1500" dirty="0"/>
              <a:t>Westport accretionary complex</a:t>
            </a:r>
            <a:r>
              <a:rPr lang="en-US" sz="1500" dirty="0" smtClean="0"/>
              <a:t> </a:t>
            </a:r>
          </a:p>
          <a:p>
            <a:r>
              <a:rPr lang="en-US" sz="1500" dirty="0" smtClean="0"/>
              <a:t>(</a:t>
            </a:r>
            <a:r>
              <a:rPr lang="en-US" sz="1500" dirty="0"/>
              <a:t>Ordovician), Ireland</a:t>
            </a:r>
          </a:p>
        </p:txBody>
      </p:sp>
      <p:sp>
        <p:nvSpPr>
          <p:cNvPr id="38916" name="Rectangle 3"/>
          <p:cNvSpPr txBox="1">
            <a:spLocks noChangeArrowheads="1"/>
          </p:cNvSpPr>
          <p:nvPr/>
        </p:nvSpPr>
        <p:spPr bwMode="auto">
          <a:xfrm>
            <a:off x="457200" y="1524000"/>
            <a:ext cx="8153400" cy="1143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400" dirty="0"/>
              <a:t>Tectonic accretion prevails as arc nears continent, sediment flux to trench increases just before collision</a:t>
            </a:r>
          </a:p>
          <a:p>
            <a:pPr marL="342900" indent="-342900" eaLnBrk="1" hangingPunct="1">
              <a:spcBef>
                <a:spcPct val="20000"/>
              </a:spcBef>
              <a:buFontTx/>
              <a:buChar char="•"/>
            </a:pPr>
            <a:r>
              <a:rPr lang="en-US" sz="2400" dirty="0"/>
              <a:t>Syn-collisional sediment deposits can be thick</a:t>
            </a:r>
          </a:p>
        </p:txBody>
      </p:sp>
      <p:pic>
        <p:nvPicPr>
          <p:cNvPr id="38917" name="Picture 6" descr="Westport_Complex4.jpg"/>
          <p:cNvPicPr>
            <a:picLocks noChangeAspect="1"/>
          </p:cNvPicPr>
          <p:nvPr/>
        </p:nvPicPr>
        <p:blipFill>
          <a:blip r:embed="rId3"/>
          <a:srcRect/>
          <a:stretch>
            <a:fillRect/>
          </a:stretch>
        </p:blipFill>
        <p:spPr bwMode="auto">
          <a:xfrm>
            <a:off x="76200" y="3905250"/>
            <a:ext cx="3048000" cy="2286000"/>
          </a:xfrm>
          <a:prstGeom prst="rect">
            <a:avLst/>
          </a:prstGeom>
          <a:noFill/>
          <a:ln w="9525">
            <a:noFill/>
            <a:miter lim="800000"/>
            <a:headEnd/>
            <a:tailEnd/>
          </a:ln>
        </p:spPr>
      </p:pic>
      <p:pic>
        <p:nvPicPr>
          <p:cNvPr id="38918" name="Picture 7" descr="Paliwan Conglomerate3.JPG"/>
          <p:cNvPicPr>
            <a:picLocks noChangeAspect="1"/>
          </p:cNvPicPr>
          <p:nvPr/>
        </p:nvPicPr>
        <p:blipFill>
          <a:blip r:embed="rId4"/>
          <a:srcRect/>
          <a:stretch>
            <a:fillRect/>
          </a:stretch>
        </p:blipFill>
        <p:spPr bwMode="auto">
          <a:xfrm>
            <a:off x="5867400" y="3886200"/>
            <a:ext cx="3149600" cy="2362200"/>
          </a:xfrm>
          <a:prstGeom prst="rect">
            <a:avLst/>
          </a:prstGeom>
          <a:noFill/>
          <a:ln w="9525">
            <a:noFill/>
            <a:miter lim="800000"/>
            <a:headEnd/>
            <a:tailEnd/>
          </a:ln>
        </p:spPr>
      </p:pic>
      <p:sp>
        <p:nvSpPr>
          <p:cNvPr id="38919" name="Text Box 8"/>
          <p:cNvSpPr txBox="1">
            <a:spLocks noChangeArrowheads="1"/>
          </p:cNvSpPr>
          <p:nvPr/>
        </p:nvSpPr>
        <p:spPr bwMode="auto">
          <a:xfrm>
            <a:off x="6324600" y="6172200"/>
            <a:ext cx="2538412" cy="553998"/>
          </a:xfrm>
          <a:prstGeom prst="rect">
            <a:avLst/>
          </a:prstGeom>
          <a:noFill/>
          <a:ln w="9525">
            <a:noFill/>
            <a:miter lim="800000"/>
            <a:headEnd/>
            <a:tailEnd/>
          </a:ln>
        </p:spPr>
        <p:txBody>
          <a:bodyPr wrap="square">
            <a:prstTxWarp prst="textNoShape">
              <a:avLst/>
            </a:prstTxWarp>
            <a:spAutoFit/>
          </a:bodyPr>
          <a:lstStyle/>
          <a:p>
            <a:r>
              <a:rPr lang="en-US" sz="1500" dirty="0"/>
              <a:t>Syn-collisional </a:t>
            </a:r>
            <a:r>
              <a:rPr lang="en-US" sz="1500" dirty="0" err="1"/>
              <a:t>Paliwan</a:t>
            </a:r>
            <a:r>
              <a:rPr lang="en-US" sz="1500" dirty="0"/>
              <a:t> conglomerate, Taiwan</a:t>
            </a:r>
          </a:p>
        </p:txBody>
      </p:sp>
      <p:pic>
        <p:nvPicPr>
          <p:cNvPr id="8" name="Picture 7" descr="Screen Shot 2015-04-20 at 8.57.53 AM.png"/>
          <p:cNvPicPr>
            <a:picLocks noChangeAspect="1"/>
          </p:cNvPicPr>
          <p:nvPr/>
        </p:nvPicPr>
        <p:blipFill>
          <a:blip r:embed="rId5"/>
          <a:stretch>
            <a:fillRect/>
          </a:stretch>
        </p:blipFill>
        <p:spPr>
          <a:xfrm>
            <a:off x="3276600" y="3048000"/>
            <a:ext cx="2434063" cy="3200400"/>
          </a:xfrm>
          <a:prstGeom prst="rect">
            <a:avLst/>
          </a:prstGeom>
        </p:spPr>
      </p:pic>
      <p:sp>
        <p:nvSpPr>
          <p:cNvPr id="9" name="Text Box 8"/>
          <p:cNvSpPr txBox="1">
            <a:spLocks noChangeArrowheads="1"/>
          </p:cNvSpPr>
          <p:nvPr/>
        </p:nvSpPr>
        <p:spPr bwMode="auto">
          <a:xfrm>
            <a:off x="3482211" y="6172200"/>
            <a:ext cx="1851789" cy="553998"/>
          </a:xfrm>
          <a:prstGeom prst="rect">
            <a:avLst/>
          </a:prstGeom>
          <a:noFill/>
          <a:ln w="9525">
            <a:noFill/>
            <a:miter lim="800000"/>
            <a:headEnd/>
            <a:tailEnd/>
          </a:ln>
        </p:spPr>
        <p:txBody>
          <a:bodyPr wrap="none">
            <a:prstTxWarp prst="textNoShape">
              <a:avLst/>
            </a:prstTxWarp>
            <a:spAutoFit/>
          </a:bodyPr>
          <a:lstStyle/>
          <a:p>
            <a:r>
              <a:rPr lang="en-US" sz="1500" dirty="0" smtClean="0"/>
              <a:t>McHugh Complex, </a:t>
            </a:r>
          </a:p>
          <a:p>
            <a:r>
              <a:rPr lang="en-US" sz="1500" dirty="0" smtClean="0"/>
              <a:t>Cretaceous, Alaska</a:t>
            </a:r>
            <a:endParaRPr lang="en-US" sz="15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52400" y="201613"/>
            <a:ext cx="8534400" cy="941387"/>
          </a:xfrm>
        </p:spPr>
        <p:txBody>
          <a:bodyPr/>
          <a:lstStyle/>
          <a:p>
            <a:pPr eaLnBrk="1" hangingPunct="1"/>
            <a:r>
              <a:rPr lang="en-US" sz="3200" smtClean="0">
                <a:latin typeface="Helvetica" pitchFamily="-1" charset="0"/>
                <a:ea typeface="ＭＳ Ｐゴシック" pitchFamily="-1" charset="-128"/>
                <a:cs typeface="ＭＳ Ｐゴシック" pitchFamily="-1" charset="-128"/>
              </a:rPr>
              <a:t>Collision preserves, alters, or destroys </a:t>
            </a:r>
            <a:br>
              <a:rPr lang="en-US" sz="3200" smtClean="0">
                <a:latin typeface="Helvetica" pitchFamily="-1" charset="0"/>
                <a:ea typeface="ＭＳ Ｐゴシック" pitchFamily="-1" charset="-128"/>
                <a:cs typeface="ＭＳ Ｐゴシック" pitchFamily="-1" charset="-128"/>
              </a:rPr>
            </a:br>
            <a:r>
              <a:rPr lang="en-US" sz="3200" smtClean="0">
                <a:latin typeface="Helvetica" pitchFamily="-1" charset="0"/>
                <a:ea typeface="ＭＳ Ｐゴシック" pitchFamily="-1" charset="-128"/>
                <a:cs typeface="ＭＳ Ｐゴシック" pitchFamily="-1" charset="-128"/>
              </a:rPr>
              <a:t>different regions of an arc</a:t>
            </a:r>
          </a:p>
        </p:txBody>
      </p:sp>
      <p:sp>
        <p:nvSpPr>
          <p:cNvPr id="40963" name="Rectangle 3"/>
          <p:cNvSpPr txBox="1">
            <a:spLocks noChangeArrowheads="1"/>
          </p:cNvSpPr>
          <p:nvPr/>
        </p:nvSpPr>
        <p:spPr bwMode="auto">
          <a:xfrm>
            <a:off x="304800" y="1295400"/>
            <a:ext cx="8839200" cy="1143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400" dirty="0" err="1"/>
              <a:t>Forearc</a:t>
            </a:r>
            <a:r>
              <a:rPr lang="en-US" sz="2400" dirty="0" smtClean="0"/>
              <a:t> region has </a:t>
            </a:r>
            <a:r>
              <a:rPr lang="en-US" sz="2400" dirty="0"/>
              <a:t>4 possible fates after collision:</a:t>
            </a:r>
          </a:p>
          <a:p>
            <a:pPr marL="800100" lvl="1" indent="-342900" eaLnBrk="1" hangingPunct="1">
              <a:spcBef>
                <a:spcPct val="20000"/>
              </a:spcBef>
              <a:buFontTx/>
              <a:buChar char="•"/>
            </a:pPr>
            <a:r>
              <a:rPr lang="en-US" sz="2400" dirty="0"/>
              <a:t>Intact survival and continued sedimentation</a:t>
            </a:r>
          </a:p>
          <a:p>
            <a:pPr marL="800100" lvl="1" indent="-342900" eaLnBrk="1" hangingPunct="1">
              <a:spcBef>
                <a:spcPct val="20000"/>
              </a:spcBef>
              <a:buFontTx/>
              <a:buChar char="•"/>
            </a:pPr>
            <a:r>
              <a:rPr lang="en-US" sz="2400" dirty="0"/>
              <a:t>Burial beneath accretionary prism</a:t>
            </a:r>
          </a:p>
          <a:p>
            <a:pPr marL="800100" lvl="1" indent="-342900" eaLnBrk="1" hangingPunct="1">
              <a:spcBef>
                <a:spcPct val="20000"/>
              </a:spcBef>
              <a:buFontTx/>
              <a:buChar char="•"/>
            </a:pPr>
            <a:r>
              <a:rPr lang="en-US" sz="2400" dirty="0"/>
              <a:t>Being uplifted, inverted, eroded</a:t>
            </a:r>
          </a:p>
          <a:p>
            <a:pPr marL="800100" lvl="1" indent="-342900" eaLnBrk="1" hangingPunct="1">
              <a:spcBef>
                <a:spcPct val="20000"/>
              </a:spcBef>
              <a:buFontTx/>
              <a:buChar char="•"/>
            </a:pPr>
            <a:r>
              <a:rPr lang="en-US" sz="2400" dirty="0"/>
              <a:t>Being destroyed by subduction</a:t>
            </a:r>
          </a:p>
          <a:p>
            <a:pPr marL="800100" lvl="1" indent="-342900" eaLnBrk="1" hangingPunct="1">
              <a:spcBef>
                <a:spcPct val="20000"/>
              </a:spcBef>
              <a:buFontTx/>
              <a:buChar char="•"/>
            </a:pPr>
            <a:endParaRPr lang="en-US" sz="2400" dirty="0"/>
          </a:p>
        </p:txBody>
      </p:sp>
      <p:pic>
        <p:nvPicPr>
          <p:cNvPr id="40964" name="Picture 11" descr="Screen shot 2012-09-04 at 2.54.46 PM.png"/>
          <p:cNvPicPr>
            <a:picLocks noChangeAspect="1"/>
          </p:cNvPicPr>
          <p:nvPr/>
        </p:nvPicPr>
        <p:blipFill>
          <a:blip r:embed="rId3"/>
          <a:srcRect/>
          <a:stretch>
            <a:fillRect/>
          </a:stretch>
        </p:blipFill>
        <p:spPr bwMode="auto">
          <a:xfrm>
            <a:off x="0" y="3763963"/>
            <a:ext cx="9144000" cy="3094037"/>
          </a:xfrm>
          <a:prstGeom prst="rect">
            <a:avLst/>
          </a:prstGeom>
          <a:noFill/>
          <a:ln w="9525">
            <a:noFill/>
            <a:miter lim="800000"/>
            <a:headEnd/>
            <a:tailEnd/>
          </a:ln>
        </p:spPr>
      </p:pic>
      <p:sp>
        <p:nvSpPr>
          <p:cNvPr id="40965" name="TextBox 14"/>
          <p:cNvSpPr txBox="1">
            <a:spLocks noChangeArrowheads="1"/>
          </p:cNvSpPr>
          <p:nvPr/>
        </p:nvSpPr>
        <p:spPr bwMode="auto">
          <a:xfrm>
            <a:off x="5334000" y="4114800"/>
            <a:ext cx="3429000" cy="646113"/>
          </a:xfrm>
          <a:prstGeom prst="rect">
            <a:avLst/>
          </a:prstGeom>
          <a:noFill/>
          <a:ln w="9525">
            <a:noFill/>
            <a:miter lim="800000"/>
            <a:headEnd/>
            <a:tailEnd/>
          </a:ln>
        </p:spPr>
        <p:txBody>
          <a:bodyPr>
            <a:prstTxWarp prst="textNoShape">
              <a:avLst/>
            </a:prstTxWarp>
            <a:spAutoFit/>
          </a:bodyPr>
          <a:lstStyle/>
          <a:p>
            <a:r>
              <a:rPr lang="en-US" sz="1800">
                <a:solidFill>
                  <a:srgbClr val="008000"/>
                </a:solidFill>
              </a:rPr>
              <a:t>Central Aleutian forearc basin, outer-arc high, and trench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2400" y="354013"/>
            <a:ext cx="8534400" cy="941387"/>
          </a:xfrm>
        </p:spPr>
        <p:txBody>
          <a:bodyPr/>
          <a:lstStyle/>
          <a:p>
            <a:pPr eaLnBrk="1" hangingPunct="1"/>
            <a:r>
              <a:rPr lang="en-US" sz="3200" dirty="0" smtClean="0">
                <a:latin typeface="Helvetica" pitchFamily="-1" charset="0"/>
                <a:ea typeface="ＭＳ Ｐゴシック" pitchFamily="-1" charset="-128"/>
                <a:cs typeface="ＭＳ Ｐゴシック" pitchFamily="-1" charset="-128"/>
              </a:rPr>
              <a:t>Arcs accommodating subduction of </a:t>
            </a:r>
            <a:br>
              <a:rPr lang="en-US" sz="3200" dirty="0" smtClean="0">
                <a:latin typeface="Helvetica" pitchFamily="-1" charset="0"/>
                <a:ea typeface="ＭＳ Ｐゴシック" pitchFamily="-1" charset="-128"/>
                <a:cs typeface="ＭＳ Ｐゴシック" pitchFamily="-1" charset="-128"/>
              </a:rPr>
            </a:br>
            <a:r>
              <a:rPr lang="en-US" sz="3200" dirty="0" smtClean="0">
                <a:latin typeface="Helvetica" pitchFamily="-1" charset="0"/>
                <a:ea typeface="ＭＳ Ｐゴシック" pitchFamily="-1" charset="-128"/>
                <a:cs typeface="ＭＳ Ｐゴシック" pitchFamily="-1" charset="-128"/>
              </a:rPr>
              <a:t>bathymetric highs: is evidence preserved?</a:t>
            </a:r>
          </a:p>
        </p:txBody>
      </p:sp>
      <p:sp>
        <p:nvSpPr>
          <p:cNvPr id="43011" name="Rectangle 3"/>
          <p:cNvSpPr txBox="1">
            <a:spLocks noChangeArrowheads="1"/>
          </p:cNvSpPr>
          <p:nvPr/>
        </p:nvSpPr>
        <p:spPr bwMode="auto">
          <a:xfrm>
            <a:off x="685800" y="1371600"/>
            <a:ext cx="8458200" cy="5334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2400"/>
              <a:t>Forearc region can be strongly affected </a:t>
            </a:r>
          </a:p>
          <a:p>
            <a:pPr marL="342900" indent="-342900" eaLnBrk="1" hangingPunct="1">
              <a:spcBef>
                <a:spcPct val="20000"/>
              </a:spcBef>
            </a:pPr>
            <a:r>
              <a:rPr lang="en-US" sz="1700"/>
              <a:t>(McCann &amp; Habermann 1989; Rosenbaum &amp; Mo, 2011; Trehu et al., 2012)</a:t>
            </a:r>
          </a:p>
          <a:p>
            <a:pPr marL="800100" lvl="1" indent="-342900" eaLnBrk="1" hangingPunct="1">
              <a:spcBef>
                <a:spcPct val="20000"/>
              </a:spcBef>
              <a:buFontTx/>
              <a:buChar char="•"/>
            </a:pPr>
            <a:endParaRPr lang="en-US" sz="2400"/>
          </a:p>
        </p:txBody>
      </p:sp>
      <p:pic>
        <p:nvPicPr>
          <p:cNvPr id="43012" name="Picture 5" descr="Screen shot 2013-12-05 at 3.38.47 PM.png"/>
          <p:cNvPicPr>
            <a:picLocks noChangeAspect="1"/>
          </p:cNvPicPr>
          <p:nvPr/>
        </p:nvPicPr>
        <p:blipFill>
          <a:blip r:embed="rId3"/>
          <a:srcRect/>
          <a:stretch>
            <a:fillRect/>
          </a:stretch>
        </p:blipFill>
        <p:spPr bwMode="auto">
          <a:xfrm>
            <a:off x="1828800" y="3848100"/>
            <a:ext cx="2895600" cy="3009900"/>
          </a:xfrm>
          <a:prstGeom prst="rect">
            <a:avLst/>
          </a:prstGeom>
          <a:noFill/>
          <a:ln w="9525">
            <a:noFill/>
            <a:miter lim="800000"/>
            <a:headEnd/>
            <a:tailEnd/>
          </a:ln>
        </p:spPr>
      </p:pic>
      <p:sp>
        <p:nvSpPr>
          <p:cNvPr id="43013" name="TextBox 14"/>
          <p:cNvSpPr txBox="1">
            <a:spLocks noChangeArrowheads="1"/>
          </p:cNvSpPr>
          <p:nvPr/>
        </p:nvSpPr>
        <p:spPr bwMode="auto">
          <a:xfrm>
            <a:off x="2057400" y="5600700"/>
            <a:ext cx="1447800" cy="646113"/>
          </a:xfrm>
          <a:prstGeom prst="rect">
            <a:avLst/>
          </a:prstGeom>
          <a:noFill/>
          <a:ln w="9525">
            <a:noFill/>
            <a:miter lim="800000"/>
            <a:headEnd/>
            <a:tailEnd/>
          </a:ln>
        </p:spPr>
        <p:txBody>
          <a:bodyPr>
            <a:prstTxWarp prst="textNoShape">
              <a:avLst/>
            </a:prstTxWarp>
            <a:spAutoFit/>
          </a:bodyPr>
          <a:lstStyle/>
          <a:p>
            <a:r>
              <a:rPr lang="en-US" sz="1800"/>
              <a:t>Louisville seamounts</a:t>
            </a:r>
          </a:p>
        </p:txBody>
      </p:sp>
      <p:sp>
        <p:nvSpPr>
          <p:cNvPr id="43014" name="Rectangle 3"/>
          <p:cNvSpPr txBox="1">
            <a:spLocks noChangeArrowheads="1"/>
          </p:cNvSpPr>
          <p:nvPr/>
        </p:nvSpPr>
        <p:spPr bwMode="auto">
          <a:xfrm>
            <a:off x="4724400" y="2286000"/>
            <a:ext cx="4800600" cy="2286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400"/>
              <a:t>Size, depth of subducting feature</a:t>
            </a:r>
          </a:p>
          <a:p>
            <a:pPr marL="342900" indent="-342900" eaLnBrk="1" hangingPunct="1">
              <a:spcBef>
                <a:spcPct val="20000"/>
              </a:spcBef>
              <a:buFontTx/>
              <a:buChar char="•"/>
            </a:pPr>
            <a:r>
              <a:rPr lang="en-US" sz="2400"/>
              <a:t>Upper-plate strength</a:t>
            </a:r>
          </a:p>
          <a:p>
            <a:pPr marL="342900" indent="-342900" eaLnBrk="1" hangingPunct="1">
              <a:spcBef>
                <a:spcPct val="20000"/>
              </a:spcBef>
              <a:buFontTx/>
              <a:buChar char="•"/>
            </a:pPr>
            <a:r>
              <a:rPr lang="en-US" sz="2400"/>
              <a:t>Amount of sediment present</a:t>
            </a:r>
          </a:p>
          <a:p>
            <a:pPr marL="342900" indent="-342900" eaLnBrk="1" hangingPunct="1">
              <a:spcBef>
                <a:spcPct val="20000"/>
              </a:spcBef>
              <a:buFontTx/>
              <a:buChar char="•"/>
            </a:pPr>
            <a:r>
              <a:rPr lang="en-US" sz="2400"/>
              <a:t>Convergence velocity</a:t>
            </a:r>
            <a:endParaRPr lang="en-US" sz="1700"/>
          </a:p>
          <a:p>
            <a:pPr marL="800100" lvl="1" indent="-342900" eaLnBrk="1" hangingPunct="1">
              <a:spcBef>
                <a:spcPct val="20000"/>
              </a:spcBef>
              <a:buFontTx/>
              <a:buChar char="•"/>
            </a:pPr>
            <a:endParaRPr lang="en-US" sz="2400"/>
          </a:p>
        </p:txBody>
      </p:sp>
      <p:sp>
        <p:nvSpPr>
          <p:cNvPr id="43015" name="Rectangle 3"/>
          <p:cNvSpPr txBox="1">
            <a:spLocks noChangeArrowheads="1"/>
          </p:cNvSpPr>
          <p:nvPr/>
        </p:nvSpPr>
        <p:spPr bwMode="auto">
          <a:xfrm>
            <a:off x="4800600" y="4800600"/>
            <a:ext cx="4191000" cy="1752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pPr>
            <a:r>
              <a:rPr lang="en-US" sz="2400"/>
              <a:t>Can cause:</a:t>
            </a:r>
          </a:p>
          <a:p>
            <a:pPr marL="800100" lvl="1" indent="-342900" eaLnBrk="1" hangingPunct="1">
              <a:spcBef>
                <a:spcPct val="20000"/>
              </a:spcBef>
              <a:buFontTx/>
              <a:buChar char="•"/>
            </a:pPr>
            <a:r>
              <a:rPr lang="en-US" sz="1800"/>
              <a:t>Uplift then subsidence, tilting</a:t>
            </a:r>
          </a:p>
          <a:p>
            <a:pPr marL="800100" lvl="1" indent="-342900" eaLnBrk="1" hangingPunct="1">
              <a:spcBef>
                <a:spcPct val="20000"/>
              </a:spcBef>
              <a:buFontTx/>
              <a:buChar char="•"/>
            </a:pPr>
            <a:r>
              <a:rPr lang="en-US" sz="1800"/>
              <a:t>Forearc mass wasting</a:t>
            </a:r>
          </a:p>
          <a:p>
            <a:pPr marL="800100" lvl="1" indent="-342900" eaLnBrk="1" hangingPunct="1">
              <a:spcBef>
                <a:spcPct val="20000"/>
              </a:spcBef>
              <a:buFontTx/>
              <a:buChar char="•"/>
            </a:pPr>
            <a:r>
              <a:rPr lang="en-US" sz="1800"/>
              <a:t>More tectonic erosion</a:t>
            </a:r>
          </a:p>
          <a:p>
            <a:pPr marL="800100" lvl="1" indent="-342900" eaLnBrk="1" hangingPunct="1">
              <a:spcBef>
                <a:spcPct val="20000"/>
              </a:spcBef>
              <a:buFontTx/>
              <a:buChar char="•"/>
            </a:pPr>
            <a:r>
              <a:rPr lang="en-US" sz="1800"/>
              <a:t>Gap in arc volcanism</a:t>
            </a:r>
          </a:p>
          <a:p>
            <a:pPr marL="800100" lvl="1" indent="-342900" eaLnBrk="1" hangingPunct="1">
              <a:spcBef>
                <a:spcPct val="20000"/>
              </a:spcBef>
              <a:buFontTx/>
              <a:buChar char="•"/>
            </a:pPr>
            <a:endParaRPr lang="en-US" sz="2400"/>
          </a:p>
        </p:txBody>
      </p:sp>
      <p:cxnSp>
        <p:nvCxnSpPr>
          <p:cNvPr id="43016" name="Straight Arrow Connector 8"/>
          <p:cNvCxnSpPr>
            <a:cxnSpLocks noChangeShapeType="1"/>
          </p:cNvCxnSpPr>
          <p:nvPr/>
        </p:nvCxnSpPr>
        <p:spPr bwMode="auto">
          <a:xfrm rot="10800000">
            <a:off x="3429000" y="5219700"/>
            <a:ext cx="762000" cy="152400"/>
          </a:xfrm>
          <a:prstGeom prst="straightConnector1">
            <a:avLst/>
          </a:prstGeom>
          <a:noFill/>
          <a:ln w="19050">
            <a:solidFill>
              <a:schemeClr val="tx1"/>
            </a:solidFill>
            <a:round/>
            <a:headEnd/>
            <a:tailEnd type="arrow" w="med" len="med"/>
          </a:ln>
        </p:spPr>
      </p:cxnSp>
      <p:pic>
        <p:nvPicPr>
          <p:cNvPr id="43017" name="Picture 10" descr="Screen shot 2013-12-05 at 5.39.23 PM.png"/>
          <p:cNvPicPr>
            <a:picLocks noChangeAspect="1"/>
          </p:cNvPicPr>
          <p:nvPr/>
        </p:nvPicPr>
        <p:blipFill>
          <a:blip r:embed="rId4"/>
          <a:srcRect/>
          <a:stretch>
            <a:fillRect/>
          </a:stretch>
        </p:blipFill>
        <p:spPr bwMode="auto">
          <a:xfrm>
            <a:off x="0" y="2362200"/>
            <a:ext cx="3001963" cy="2362200"/>
          </a:xfrm>
          <a:prstGeom prst="rect">
            <a:avLst/>
          </a:prstGeom>
          <a:noFill/>
          <a:ln w="9525">
            <a:noFill/>
            <a:miter lim="800000"/>
            <a:headEnd/>
            <a:tailEnd/>
          </a:ln>
        </p:spPr>
      </p:pic>
      <p:sp>
        <p:nvSpPr>
          <p:cNvPr id="43018" name="TextBox 14"/>
          <p:cNvSpPr txBox="1">
            <a:spLocks noChangeArrowheads="1"/>
          </p:cNvSpPr>
          <p:nvPr/>
        </p:nvSpPr>
        <p:spPr bwMode="auto">
          <a:xfrm>
            <a:off x="381000" y="4200525"/>
            <a:ext cx="1600200" cy="368300"/>
          </a:xfrm>
          <a:prstGeom prst="rect">
            <a:avLst/>
          </a:prstGeom>
          <a:noFill/>
          <a:ln w="9525">
            <a:noFill/>
            <a:miter lim="800000"/>
            <a:headEnd/>
            <a:tailEnd/>
          </a:ln>
        </p:spPr>
        <p:txBody>
          <a:bodyPr>
            <a:prstTxWarp prst="textNoShape">
              <a:avLst/>
            </a:prstTxWarp>
            <a:spAutoFit/>
          </a:bodyPr>
          <a:lstStyle/>
          <a:p>
            <a:r>
              <a:rPr lang="en-US" sz="1800"/>
              <a:t>Cocos Ridge</a:t>
            </a:r>
          </a:p>
        </p:txBody>
      </p:sp>
      <p:cxnSp>
        <p:nvCxnSpPr>
          <p:cNvPr id="43019" name="Straight Arrow Connector 12"/>
          <p:cNvCxnSpPr>
            <a:cxnSpLocks noChangeShapeType="1"/>
          </p:cNvCxnSpPr>
          <p:nvPr/>
        </p:nvCxnSpPr>
        <p:spPr bwMode="auto">
          <a:xfrm rot="5400000" flipH="1" flipV="1">
            <a:off x="876300" y="3857625"/>
            <a:ext cx="381000" cy="304800"/>
          </a:xfrm>
          <a:prstGeom prst="straightConnector1">
            <a:avLst/>
          </a:prstGeom>
          <a:noFill/>
          <a:ln w="19050">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201613"/>
            <a:ext cx="8534400" cy="941387"/>
          </a:xfrm>
        </p:spPr>
        <p:txBody>
          <a:bodyPr/>
          <a:lstStyle/>
          <a:p>
            <a:pPr eaLnBrk="1" hangingPunct="1"/>
            <a:r>
              <a:rPr lang="en-US" sz="3200" smtClean="0">
                <a:latin typeface="Helvetica" pitchFamily="-1" charset="0"/>
                <a:ea typeface="ＭＳ Ｐゴシック" pitchFamily="-1" charset="-128"/>
                <a:cs typeface="ＭＳ Ｐゴシック" pitchFamily="-1" charset="-128"/>
              </a:rPr>
              <a:t>Detecting ancient subduction of </a:t>
            </a:r>
            <a:br>
              <a:rPr lang="en-US" sz="3200" smtClean="0">
                <a:latin typeface="Helvetica" pitchFamily="-1" charset="0"/>
                <a:ea typeface="ＭＳ Ｐゴシック" pitchFamily="-1" charset="-128"/>
                <a:cs typeface="ＭＳ Ｐゴシック" pitchFamily="-1" charset="-128"/>
              </a:rPr>
            </a:br>
            <a:r>
              <a:rPr lang="en-US" sz="3200" smtClean="0">
                <a:latin typeface="Helvetica" pitchFamily="-1" charset="0"/>
                <a:ea typeface="ＭＳ Ｐゴシック" pitchFamily="-1" charset="-128"/>
                <a:cs typeface="ＭＳ Ｐゴシック" pitchFamily="-1" charset="-128"/>
              </a:rPr>
              <a:t>bathymetric highs</a:t>
            </a:r>
          </a:p>
        </p:txBody>
      </p:sp>
      <p:sp>
        <p:nvSpPr>
          <p:cNvPr id="45059" name="Rectangle 3"/>
          <p:cNvSpPr txBox="1">
            <a:spLocks noChangeArrowheads="1"/>
          </p:cNvSpPr>
          <p:nvPr/>
        </p:nvSpPr>
        <p:spPr bwMode="auto">
          <a:xfrm>
            <a:off x="304800" y="1295400"/>
            <a:ext cx="7391400" cy="1143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100" dirty="0" err="1"/>
              <a:t>Forearc</a:t>
            </a:r>
            <a:r>
              <a:rPr lang="en-US" sz="2100" dirty="0" smtClean="0"/>
              <a:t> region has </a:t>
            </a:r>
            <a:r>
              <a:rPr lang="en-US" sz="2100" dirty="0"/>
              <a:t>4 possible fates after collision:</a:t>
            </a:r>
          </a:p>
          <a:p>
            <a:pPr marL="800100" lvl="1" indent="-342900" eaLnBrk="1" hangingPunct="1">
              <a:spcBef>
                <a:spcPct val="20000"/>
              </a:spcBef>
              <a:buFontTx/>
              <a:buChar char="•"/>
            </a:pPr>
            <a:r>
              <a:rPr lang="en-US" sz="2100" dirty="0"/>
              <a:t>Intact survival and continued sedimentation</a:t>
            </a:r>
          </a:p>
          <a:p>
            <a:pPr marL="800100" lvl="1" indent="-342900" eaLnBrk="1" hangingPunct="1">
              <a:spcBef>
                <a:spcPct val="20000"/>
              </a:spcBef>
              <a:buFontTx/>
              <a:buChar char="•"/>
            </a:pPr>
            <a:r>
              <a:rPr lang="en-US" sz="2100" dirty="0"/>
              <a:t>Burial beneath accretionary prism</a:t>
            </a:r>
          </a:p>
          <a:p>
            <a:pPr marL="800100" lvl="1" indent="-342900" eaLnBrk="1" hangingPunct="1">
              <a:spcBef>
                <a:spcPct val="20000"/>
              </a:spcBef>
              <a:buFontTx/>
              <a:buChar char="•"/>
            </a:pPr>
            <a:r>
              <a:rPr lang="en-US" sz="2100" dirty="0"/>
              <a:t>Being uplifted, inverted, eroded</a:t>
            </a:r>
          </a:p>
          <a:p>
            <a:pPr marL="800100" lvl="1" indent="-342900" eaLnBrk="1" hangingPunct="1">
              <a:spcBef>
                <a:spcPct val="20000"/>
              </a:spcBef>
              <a:buFontTx/>
              <a:buChar char="•"/>
            </a:pPr>
            <a:r>
              <a:rPr lang="en-US" sz="2100" dirty="0"/>
              <a:t>Being destroyed by subduction</a:t>
            </a:r>
          </a:p>
          <a:p>
            <a:pPr marL="800100" lvl="1" indent="-342900" eaLnBrk="1" hangingPunct="1">
              <a:spcBef>
                <a:spcPct val="20000"/>
              </a:spcBef>
              <a:buFontTx/>
              <a:buChar char="•"/>
            </a:pPr>
            <a:endParaRPr lang="en-US" sz="2100" dirty="0"/>
          </a:p>
        </p:txBody>
      </p:sp>
      <p:sp>
        <p:nvSpPr>
          <p:cNvPr id="8" name="Rectangle 7"/>
          <p:cNvSpPr/>
          <p:nvPr/>
        </p:nvSpPr>
        <p:spPr bwMode="auto">
          <a:xfrm>
            <a:off x="762000" y="1752600"/>
            <a:ext cx="5791200" cy="304800"/>
          </a:xfrm>
          <a:prstGeom prst="rect">
            <a:avLst/>
          </a:prstGeom>
          <a:no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dirty="0">
              <a:noFill/>
              <a:latin typeface="Helvetica" charset="0"/>
            </a:endParaRPr>
          </a:p>
        </p:txBody>
      </p:sp>
      <p:cxnSp>
        <p:nvCxnSpPr>
          <p:cNvPr id="45061" name="Straight Arrow Connector 9"/>
          <p:cNvCxnSpPr>
            <a:cxnSpLocks noChangeShapeType="1"/>
          </p:cNvCxnSpPr>
          <p:nvPr/>
        </p:nvCxnSpPr>
        <p:spPr bwMode="auto">
          <a:xfrm>
            <a:off x="6400800" y="2057400"/>
            <a:ext cx="304800" cy="228600"/>
          </a:xfrm>
          <a:prstGeom prst="straightConnector1">
            <a:avLst/>
          </a:prstGeom>
          <a:noFill/>
          <a:ln w="19050">
            <a:solidFill>
              <a:schemeClr val="tx1"/>
            </a:solidFill>
            <a:round/>
            <a:headEnd/>
            <a:tailEnd type="arrow" w="med" len="med"/>
          </a:ln>
        </p:spPr>
      </p:cxnSp>
      <p:sp>
        <p:nvSpPr>
          <p:cNvPr id="45062" name="TextBox 10"/>
          <p:cNvSpPr txBox="1">
            <a:spLocks noChangeArrowheads="1"/>
          </p:cNvSpPr>
          <p:nvPr/>
        </p:nvSpPr>
        <p:spPr bwMode="auto">
          <a:xfrm>
            <a:off x="6096000" y="2286000"/>
            <a:ext cx="2667000" cy="1631950"/>
          </a:xfrm>
          <a:prstGeom prst="rect">
            <a:avLst/>
          </a:prstGeom>
          <a:noFill/>
          <a:ln w="9525">
            <a:noFill/>
            <a:miter lim="800000"/>
            <a:headEnd/>
            <a:tailEnd/>
          </a:ln>
        </p:spPr>
        <p:txBody>
          <a:bodyPr>
            <a:prstTxWarp prst="textNoShape">
              <a:avLst/>
            </a:prstTxWarp>
            <a:spAutoFit/>
          </a:bodyPr>
          <a:lstStyle/>
          <a:p>
            <a:r>
              <a:rPr lang="en-US" dirty="0"/>
              <a:t>Best chance for preserving sedimentary record of bathymetric-high subduction!</a:t>
            </a:r>
          </a:p>
        </p:txBody>
      </p:sp>
      <p:sp>
        <p:nvSpPr>
          <p:cNvPr id="45066" name="TextBox 23"/>
          <p:cNvSpPr txBox="1">
            <a:spLocks noChangeArrowheads="1"/>
          </p:cNvSpPr>
          <p:nvPr/>
        </p:nvSpPr>
        <p:spPr bwMode="auto">
          <a:xfrm>
            <a:off x="5791200" y="4953000"/>
            <a:ext cx="3089275" cy="1077218"/>
          </a:xfrm>
          <a:prstGeom prst="rect">
            <a:avLst/>
          </a:prstGeom>
          <a:noFill/>
          <a:ln w="9525">
            <a:noFill/>
            <a:miter lim="800000"/>
            <a:headEnd/>
            <a:tailEnd/>
          </a:ln>
        </p:spPr>
        <p:txBody>
          <a:bodyPr>
            <a:prstTxWarp prst="textNoShape">
              <a:avLst/>
            </a:prstTxWarp>
            <a:spAutoFit/>
          </a:bodyPr>
          <a:lstStyle/>
          <a:p>
            <a:r>
              <a:rPr lang="en-US" sz="1600" dirty="0"/>
              <a:t>e.g., Cretaceous Alaska;</a:t>
            </a:r>
            <a:r>
              <a:rPr lang="en-US" sz="1600" dirty="0" smtClean="0"/>
              <a:t> </a:t>
            </a:r>
          </a:p>
          <a:p>
            <a:r>
              <a:rPr lang="en-US" sz="1600" dirty="0" err="1" smtClean="0"/>
              <a:t>Pavlis</a:t>
            </a:r>
            <a:r>
              <a:rPr lang="en-US" sz="1600" dirty="0" smtClean="0"/>
              <a:t> and </a:t>
            </a:r>
            <a:r>
              <a:rPr lang="en-US" sz="1600" dirty="0" err="1" smtClean="0"/>
              <a:t>Roeske</a:t>
            </a:r>
            <a:r>
              <a:rPr lang="en-US" sz="1600" dirty="0" smtClean="0"/>
              <a:t>, 2007; </a:t>
            </a:r>
          </a:p>
          <a:p>
            <a:r>
              <a:rPr lang="en-US" sz="1600" dirty="0" smtClean="0"/>
              <a:t>Amato </a:t>
            </a:r>
            <a:r>
              <a:rPr lang="en-US" sz="1600" dirty="0"/>
              <a:t>&amp; </a:t>
            </a:r>
            <a:r>
              <a:rPr lang="en-US" sz="1600" dirty="0" err="1"/>
              <a:t>Pavlis</a:t>
            </a:r>
            <a:r>
              <a:rPr lang="en-US" sz="1600" dirty="0"/>
              <a:t>, </a:t>
            </a:r>
            <a:r>
              <a:rPr lang="en-US" sz="1600" dirty="0" smtClean="0"/>
              <a:t>2010;</a:t>
            </a:r>
          </a:p>
          <a:p>
            <a:r>
              <a:rPr lang="en-US" sz="1600" dirty="0" smtClean="0"/>
              <a:t>Amato et al., 2013</a:t>
            </a:r>
          </a:p>
        </p:txBody>
      </p:sp>
      <p:pic>
        <p:nvPicPr>
          <p:cNvPr id="12" name="Picture 11" descr="Screen Shot 2015-04-20 at 7.52.00 AM.png"/>
          <p:cNvPicPr>
            <a:picLocks noChangeAspect="1"/>
          </p:cNvPicPr>
          <p:nvPr/>
        </p:nvPicPr>
        <p:blipFill>
          <a:blip r:embed="rId3"/>
          <a:stretch>
            <a:fillRect/>
          </a:stretch>
        </p:blipFill>
        <p:spPr>
          <a:xfrm>
            <a:off x="1066799" y="4114800"/>
            <a:ext cx="4348403" cy="2054854"/>
          </a:xfrm>
          <a:prstGeom prst="rect">
            <a:avLst/>
          </a:prstGeom>
        </p:spPr>
      </p:pic>
      <p:sp>
        <p:nvSpPr>
          <p:cNvPr id="13" name="TextBox 23"/>
          <p:cNvSpPr txBox="1">
            <a:spLocks noChangeArrowheads="1"/>
          </p:cNvSpPr>
          <p:nvPr/>
        </p:nvSpPr>
        <p:spPr bwMode="auto">
          <a:xfrm>
            <a:off x="1066800" y="6172200"/>
            <a:ext cx="3089275" cy="369332"/>
          </a:xfrm>
          <a:prstGeom prst="rect">
            <a:avLst/>
          </a:prstGeom>
          <a:noFill/>
          <a:ln w="9525">
            <a:noFill/>
            <a:miter lim="800000"/>
            <a:headEnd/>
            <a:tailEnd/>
          </a:ln>
        </p:spPr>
        <p:txBody>
          <a:bodyPr>
            <a:prstTxWarp prst="textNoShape">
              <a:avLst/>
            </a:prstTxWarp>
            <a:spAutoFit/>
          </a:bodyPr>
          <a:lstStyle/>
          <a:p>
            <a:r>
              <a:rPr lang="en-US" sz="1800" dirty="0" smtClean="0"/>
              <a:t>Amato et al., 2013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8600" y="201613"/>
            <a:ext cx="8534400" cy="941387"/>
          </a:xfrm>
        </p:spPr>
        <p:txBody>
          <a:bodyPr/>
          <a:lstStyle/>
          <a:p>
            <a:pPr eaLnBrk="1" hangingPunct="1"/>
            <a:r>
              <a:rPr lang="en-US" sz="3200" smtClean="0">
                <a:latin typeface="Helvetica" pitchFamily="-1" charset="0"/>
                <a:ea typeface="ＭＳ Ｐゴシック" pitchFamily="-1" charset="-128"/>
                <a:cs typeface="ＭＳ Ｐゴシック" pitchFamily="-1" charset="-128"/>
              </a:rPr>
              <a:t>Collision preserves, alters, or destroys </a:t>
            </a:r>
            <a:br>
              <a:rPr lang="en-US" sz="3200" smtClean="0">
                <a:latin typeface="Helvetica" pitchFamily="-1" charset="0"/>
                <a:ea typeface="ＭＳ Ｐゴシック" pitchFamily="-1" charset="-128"/>
                <a:cs typeface="ＭＳ Ｐゴシック" pitchFamily="-1" charset="-128"/>
              </a:rPr>
            </a:br>
            <a:r>
              <a:rPr lang="en-US" sz="3200" smtClean="0">
                <a:latin typeface="Helvetica" pitchFamily="-1" charset="0"/>
                <a:ea typeface="ＭＳ Ｐゴシック" pitchFamily="-1" charset="-128"/>
                <a:cs typeface="ＭＳ Ｐゴシック" pitchFamily="-1" charset="-128"/>
              </a:rPr>
              <a:t>different regions of an arc</a:t>
            </a:r>
          </a:p>
        </p:txBody>
      </p:sp>
      <p:sp>
        <p:nvSpPr>
          <p:cNvPr id="47107" name="Rectangle 3"/>
          <p:cNvSpPr txBox="1">
            <a:spLocks noChangeArrowheads="1"/>
          </p:cNvSpPr>
          <p:nvPr/>
        </p:nvSpPr>
        <p:spPr bwMode="auto">
          <a:xfrm>
            <a:off x="152400" y="1295400"/>
            <a:ext cx="8686800" cy="1143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400"/>
              <a:t>Intra-arc basins, arc massif altered, metamorphosed </a:t>
            </a:r>
          </a:p>
          <a:p>
            <a:pPr marL="342900" indent="-342900" eaLnBrk="1" hangingPunct="1">
              <a:spcBef>
                <a:spcPct val="20000"/>
              </a:spcBef>
            </a:pPr>
            <a:r>
              <a:rPr lang="en-US" sz="1800"/>
              <a:t>      (e.g., Kamchatka; Hourigan et al., 2009)</a:t>
            </a:r>
          </a:p>
          <a:p>
            <a:pPr marL="342900" indent="-342900" eaLnBrk="1" hangingPunct="1">
              <a:spcBef>
                <a:spcPct val="20000"/>
              </a:spcBef>
            </a:pPr>
            <a:endParaRPr lang="en-US" sz="2400"/>
          </a:p>
          <a:p>
            <a:pPr marL="342900" indent="-342900" eaLnBrk="1" hangingPunct="1">
              <a:spcBef>
                <a:spcPct val="20000"/>
              </a:spcBef>
              <a:buFontTx/>
              <a:buChar char="•"/>
            </a:pPr>
            <a:r>
              <a:rPr lang="en-US" sz="2400"/>
              <a:t>Difficult to preserve backarc basin</a:t>
            </a:r>
          </a:p>
          <a:p>
            <a:pPr marL="800100" lvl="1" indent="-342900" eaLnBrk="1" hangingPunct="1">
              <a:spcBef>
                <a:spcPct val="20000"/>
              </a:spcBef>
            </a:pPr>
            <a:r>
              <a:rPr lang="en-US"/>
              <a:t>Might expect to find repetition of similar-age rocks </a:t>
            </a:r>
            <a:r>
              <a:rPr lang="en-US" sz="1800"/>
              <a:t>(Calvert, 2011), but no.</a:t>
            </a:r>
            <a:endParaRPr lang="en-US"/>
          </a:p>
          <a:p>
            <a:pPr marL="800100" lvl="1" indent="-342900" eaLnBrk="1" hangingPunct="1">
              <a:spcBef>
                <a:spcPct val="20000"/>
              </a:spcBef>
            </a:pPr>
            <a:r>
              <a:rPr lang="en-US"/>
              <a:t>Chilas Complex, Kohistan, and Alisitos Arc, Baja</a:t>
            </a:r>
          </a:p>
        </p:txBody>
      </p:sp>
      <p:sp>
        <p:nvSpPr>
          <p:cNvPr id="47108" name="Text Box 8"/>
          <p:cNvSpPr txBox="1">
            <a:spLocks noChangeArrowheads="1"/>
          </p:cNvSpPr>
          <p:nvPr/>
        </p:nvSpPr>
        <p:spPr bwMode="auto">
          <a:xfrm>
            <a:off x="304800" y="4121150"/>
            <a:ext cx="2609850" cy="369888"/>
          </a:xfrm>
          <a:prstGeom prst="rect">
            <a:avLst/>
          </a:prstGeom>
          <a:noFill/>
          <a:ln w="9525">
            <a:noFill/>
            <a:miter lim="800000"/>
            <a:headEnd/>
            <a:tailEnd/>
          </a:ln>
        </p:spPr>
        <p:txBody>
          <a:bodyPr wrap="none">
            <a:prstTxWarp prst="textNoShape">
              <a:avLst/>
            </a:prstTxWarp>
            <a:spAutoFit/>
          </a:bodyPr>
          <a:lstStyle/>
          <a:p>
            <a:r>
              <a:rPr lang="en-US" sz="1800"/>
              <a:t>Forward-facing collision</a:t>
            </a:r>
          </a:p>
        </p:txBody>
      </p:sp>
      <p:sp>
        <p:nvSpPr>
          <p:cNvPr id="47109" name="Text Box 8"/>
          <p:cNvSpPr txBox="1">
            <a:spLocks noChangeArrowheads="1"/>
          </p:cNvSpPr>
          <p:nvPr/>
        </p:nvSpPr>
        <p:spPr bwMode="auto">
          <a:xfrm>
            <a:off x="4800600" y="4044950"/>
            <a:ext cx="2776538" cy="369888"/>
          </a:xfrm>
          <a:prstGeom prst="rect">
            <a:avLst/>
          </a:prstGeom>
          <a:noFill/>
          <a:ln w="9525">
            <a:noFill/>
            <a:miter lim="800000"/>
            <a:headEnd/>
            <a:tailEnd/>
          </a:ln>
        </p:spPr>
        <p:txBody>
          <a:bodyPr wrap="none">
            <a:prstTxWarp prst="textNoShape">
              <a:avLst/>
            </a:prstTxWarp>
            <a:spAutoFit/>
          </a:bodyPr>
          <a:lstStyle/>
          <a:p>
            <a:r>
              <a:rPr lang="en-US" sz="1800"/>
              <a:t>Backward-facing collision</a:t>
            </a:r>
          </a:p>
        </p:txBody>
      </p:sp>
      <p:pic>
        <p:nvPicPr>
          <p:cNvPr id="47110" name="Picture 7" descr="Screen shot 2013-01-02 at 3.44.36 PM.png"/>
          <p:cNvPicPr>
            <a:picLocks noChangeAspect="1"/>
          </p:cNvPicPr>
          <p:nvPr/>
        </p:nvPicPr>
        <p:blipFill>
          <a:blip r:embed="rId3"/>
          <a:srcRect/>
          <a:stretch>
            <a:fillRect/>
          </a:stretch>
        </p:blipFill>
        <p:spPr bwMode="auto">
          <a:xfrm>
            <a:off x="4724400" y="4495800"/>
            <a:ext cx="4197350" cy="1706563"/>
          </a:xfrm>
          <a:prstGeom prst="rect">
            <a:avLst/>
          </a:prstGeom>
          <a:noFill/>
          <a:ln w="9525">
            <a:noFill/>
            <a:miter lim="800000"/>
            <a:headEnd/>
            <a:tailEnd/>
          </a:ln>
        </p:spPr>
      </p:pic>
      <p:pic>
        <p:nvPicPr>
          <p:cNvPr id="47111" name="Picture 8" descr="Screen shot 2013-01-02 at 3.44.18 PM.png"/>
          <p:cNvPicPr>
            <a:picLocks noChangeAspect="1"/>
          </p:cNvPicPr>
          <p:nvPr/>
        </p:nvPicPr>
        <p:blipFill>
          <a:blip r:embed="rId4"/>
          <a:srcRect/>
          <a:stretch>
            <a:fillRect/>
          </a:stretch>
        </p:blipFill>
        <p:spPr bwMode="auto">
          <a:xfrm>
            <a:off x="79375" y="4572000"/>
            <a:ext cx="4568825"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181600" y="152400"/>
            <a:ext cx="3886200" cy="5181600"/>
          </a:xfrm>
        </p:spPr>
        <p:txBody>
          <a:bodyPr/>
          <a:lstStyle/>
          <a:p>
            <a:pPr eaLnBrk="1" hangingPunct="1"/>
            <a:r>
              <a:rPr lang="en-US" sz="3200" smtClean="0">
                <a:latin typeface="Helvetica" pitchFamily="-1" charset="0"/>
                <a:ea typeface="ＭＳ Ｐゴシック" pitchFamily="-1" charset="-128"/>
                <a:cs typeface="ＭＳ Ｐゴシック" pitchFamily="-1" charset="-128"/>
              </a:rPr>
              <a:t>So… alteration of arcs by collision means what ultimately accretes onto (and forms) continents can be very different from </a:t>
            </a:r>
            <a:br>
              <a:rPr lang="en-US" sz="3200" smtClean="0">
                <a:latin typeface="Helvetica" pitchFamily="-1" charset="0"/>
                <a:ea typeface="ＭＳ Ｐゴシック" pitchFamily="-1" charset="-128"/>
                <a:cs typeface="ＭＳ Ｐゴシック" pitchFamily="-1" charset="-128"/>
              </a:rPr>
            </a:br>
            <a:r>
              <a:rPr lang="en-US" sz="3200" smtClean="0">
                <a:latin typeface="Helvetica" pitchFamily="-1" charset="0"/>
                <a:ea typeface="ＭＳ Ｐゴシック" pitchFamily="-1" charset="-128"/>
                <a:cs typeface="ＭＳ Ｐゴシック" pitchFamily="-1" charset="-128"/>
              </a:rPr>
              <a:t>active oceanic arcs</a:t>
            </a:r>
          </a:p>
        </p:txBody>
      </p:sp>
      <p:sp>
        <p:nvSpPr>
          <p:cNvPr id="49155" name="TextBox 12"/>
          <p:cNvSpPr txBox="1">
            <a:spLocks noChangeArrowheads="1"/>
          </p:cNvSpPr>
          <p:nvPr/>
        </p:nvSpPr>
        <p:spPr bwMode="auto">
          <a:xfrm>
            <a:off x="5181600" y="6457950"/>
            <a:ext cx="3581400" cy="369888"/>
          </a:xfrm>
          <a:prstGeom prst="rect">
            <a:avLst/>
          </a:prstGeom>
          <a:noFill/>
          <a:ln w="9525">
            <a:noFill/>
            <a:miter lim="800000"/>
            <a:headEnd/>
            <a:tailEnd/>
          </a:ln>
        </p:spPr>
        <p:txBody>
          <a:bodyPr>
            <a:prstTxWarp prst="textNoShape">
              <a:avLst/>
            </a:prstTxWarp>
            <a:spAutoFit/>
          </a:bodyPr>
          <a:lstStyle/>
          <a:p>
            <a:r>
              <a:rPr lang="en-US" sz="1800"/>
              <a:t>Pitou Point, Taiwan</a:t>
            </a:r>
          </a:p>
        </p:txBody>
      </p:sp>
      <p:pic>
        <p:nvPicPr>
          <p:cNvPr id="49156" name="Picture 14" descr="Pitou Point.JPG"/>
          <p:cNvPicPr>
            <a:picLocks noChangeAspect="1"/>
          </p:cNvPicPr>
          <p:nvPr/>
        </p:nvPicPr>
        <p:blipFill>
          <a:blip r:embed="rId3"/>
          <a:srcRect/>
          <a:stretch>
            <a:fillRect/>
          </a:stretch>
        </p:blipFill>
        <p:spPr bwMode="auto">
          <a:xfrm>
            <a:off x="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28600"/>
            <a:ext cx="7543800" cy="941388"/>
          </a:xfrm>
        </p:spPr>
        <p:txBody>
          <a:bodyPr/>
          <a:lstStyle/>
          <a:p>
            <a:pPr algn="l" eaLnBrk="1" hangingPunct="1"/>
            <a:r>
              <a:rPr lang="en-US" sz="3300" smtClean="0">
                <a:latin typeface="Helvetica" pitchFamily="-1" charset="0"/>
                <a:ea typeface="ＭＳ Ｐゴシック" pitchFamily="-1" charset="-128"/>
                <a:cs typeface="ＭＳ Ｐゴシック" pitchFamily="-1" charset="-128"/>
              </a:rPr>
              <a:t>Formation of continental crust at arcs?</a:t>
            </a:r>
          </a:p>
        </p:txBody>
      </p:sp>
      <p:sp>
        <p:nvSpPr>
          <p:cNvPr id="51203" name="Rectangle 3"/>
          <p:cNvSpPr>
            <a:spLocks noGrp="1" noChangeArrowheads="1"/>
          </p:cNvSpPr>
          <p:nvPr>
            <p:ph type="body" idx="1"/>
          </p:nvPr>
        </p:nvSpPr>
        <p:spPr>
          <a:xfrm>
            <a:off x="457200" y="1219200"/>
            <a:ext cx="8382000" cy="1752600"/>
          </a:xfrm>
        </p:spPr>
        <p:txBody>
          <a:bodyPr/>
          <a:lstStyle/>
          <a:p>
            <a:pPr eaLnBrk="1" hangingPunct="1">
              <a:lnSpc>
                <a:spcPct val="80000"/>
              </a:lnSpc>
            </a:pPr>
            <a:r>
              <a:rPr lang="en-US" sz="2400" smtClean="0">
                <a:latin typeface="Helvetica" pitchFamily="-1" charset="0"/>
                <a:ea typeface="ＭＳ Ｐゴシック" pitchFamily="-1" charset="-128"/>
                <a:cs typeface="ＭＳ Ｐゴシック" pitchFamily="-1" charset="-128"/>
              </a:rPr>
              <a:t>Oceanic arc volcanism has high field strength element (HFSE) depletion, similar to continental crust</a:t>
            </a:r>
          </a:p>
          <a:p>
            <a:pPr eaLnBrk="1" hangingPunct="1">
              <a:lnSpc>
                <a:spcPct val="80000"/>
              </a:lnSpc>
            </a:pPr>
            <a:r>
              <a:rPr lang="en-US" sz="2400" smtClean="0">
                <a:latin typeface="Helvetica" pitchFamily="-1" charset="0"/>
                <a:ea typeface="ＭＳ Ｐゴシック" pitchFamily="-1" charset="-128"/>
                <a:cs typeface="ＭＳ Ｐゴシック" pitchFamily="-1" charset="-128"/>
              </a:rPr>
              <a:t>But most mantle-derived melts too mafic, too depleted in light rare earth elements (LREE) to match bulk continental composition</a:t>
            </a:r>
          </a:p>
          <a:p>
            <a:pPr eaLnBrk="1" hangingPunct="1">
              <a:lnSpc>
                <a:spcPct val="80000"/>
              </a:lnSpc>
            </a:pPr>
            <a:r>
              <a:rPr lang="en-US" sz="2400" smtClean="0">
                <a:latin typeface="Helvetica" pitchFamily="-1" charset="0"/>
                <a:ea typeface="ＭＳ Ｐゴシック" pitchFamily="-1" charset="-128"/>
                <a:cs typeface="ＭＳ Ｐゴシック" pitchFamily="-1" charset="-128"/>
              </a:rPr>
              <a:t>Does arc-continent collision solve geochemical ‘problem’?</a:t>
            </a:r>
          </a:p>
        </p:txBody>
      </p:sp>
      <p:pic>
        <p:nvPicPr>
          <p:cNvPr id="51204" name="Picture 7" descr="Screen shot 2012-09-13 at 12.15.33 PM.png"/>
          <p:cNvPicPr>
            <a:picLocks noChangeAspect="1"/>
          </p:cNvPicPr>
          <p:nvPr/>
        </p:nvPicPr>
        <p:blipFill>
          <a:blip r:embed="rId3"/>
          <a:srcRect/>
          <a:stretch>
            <a:fillRect/>
          </a:stretch>
        </p:blipFill>
        <p:spPr bwMode="auto">
          <a:xfrm>
            <a:off x="1981200" y="3352800"/>
            <a:ext cx="5237163" cy="2819400"/>
          </a:xfrm>
          <a:prstGeom prst="rect">
            <a:avLst/>
          </a:prstGeom>
          <a:noFill/>
          <a:ln w="9525">
            <a:noFill/>
            <a:miter lim="800000"/>
            <a:headEnd/>
            <a:tailEnd/>
          </a:ln>
        </p:spPr>
      </p:pic>
      <p:sp>
        <p:nvSpPr>
          <p:cNvPr id="51205" name="Text Box 8"/>
          <p:cNvSpPr txBox="1">
            <a:spLocks noChangeArrowheads="1"/>
          </p:cNvSpPr>
          <p:nvPr/>
        </p:nvSpPr>
        <p:spPr bwMode="auto">
          <a:xfrm>
            <a:off x="1981200" y="6172200"/>
            <a:ext cx="5000625" cy="338138"/>
          </a:xfrm>
          <a:prstGeom prst="rect">
            <a:avLst/>
          </a:prstGeom>
          <a:noFill/>
          <a:ln w="9525">
            <a:noFill/>
            <a:miter lim="800000"/>
            <a:headEnd/>
            <a:tailEnd/>
          </a:ln>
        </p:spPr>
        <p:txBody>
          <a:bodyPr wrap="none">
            <a:prstTxWarp prst="textNoShape">
              <a:avLst/>
            </a:prstTxWarp>
            <a:spAutoFit/>
          </a:bodyPr>
          <a:lstStyle/>
          <a:p>
            <a:r>
              <a:rPr lang="en-US" sz="1600"/>
              <a:t>Continental crust vs. arc crust from Tonga (ODP 840)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54012"/>
            <a:ext cx="8001000" cy="941388"/>
          </a:xfrm>
        </p:spPr>
        <p:txBody>
          <a:bodyPr/>
          <a:lstStyle/>
          <a:p>
            <a:pPr algn="l" eaLnBrk="1" hangingPunct="1"/>
            <a:r>
              <a:rPr lang="en-US" sz="3300" dirty="0" smtClean="0">
                <a:latin typeface="Helvetica" pitchFamily="-1" charset="0"/>
                <a:ea typeface="ＭＳ Ｐゴシック" pitchFamily="-1" charset="-128"/>
                <a:cs typeface="ＭＳ Ｐゴシック" pitchFamily="-1" charset="-128"/>
              </a:rPr>
              <a:t>Possibilities for forming continental crust at arcs?</a:t>
            </a:r>
          </a:p>
        </p:txBody>
      </p:sp>
      <p:sp>
        <p:nvSpPr>
          <p:cNvPr id="51203" name="Rectangle 3"/>
          <p:cNvSpPr>
            <a:spLocks noGrp="1" noChangeArrowheads="1"/>
          </p:cNvSpPr>
          <p:nvPr>
            <p:ph type="body" idx="1"/>
          </p:nvPr>
        </p:nvSpPr>
        <p:spPr>
          <a:xfrm>
            <a:off x="457200" y="1447800"/>
            <a:ext cx="8382000" cy="1752600"/>
          </a:xfrm>
        </p:spPr>
        <p:txBody>
          <a:bodyPr/>
          <a:lstStyle/>
          <a:p>
            <a:pPr eaLnBrk="1" hangingPunct="1">
              <a:lnSpc>
                <a:spcPct val="80000"/>
              </a:lnSpc>
            </a:pPr>
            <a:r>
              <a:rPr lang="en-US" sz="2400" dirty="0" smtClean="0">
                <a:latin typeface="Helvetica" pitchFamily="-1" charset="0"/>
                <a:ea typeface="ＭＳ Ｐゴシック" pitchFamily="-1" charset="-128"/>
                <a:cs typeface="ＭＳ Ｐゴシック" pitchFamily="-1" charset="-128"/>
              </a:rPr>
              <a:t>Arc/passive-margin collision (forward-facing) produces enriched melts </a:t>
            </a:r>
            <a:r>
              <a:rPr lang="en-US" sz="1800" dirty="0" smtClean="0">
                <a:latin typeface="Helvetica" pitchFamily="-1" charset="0"/>
                <a:ea typeface="ＭＳ Ｐゴシック" pitchFamily="-1" charset="-128"/>
                <a:cs typeface="ＭＳ Ｐゴシック" pitchFamily="-1" charset="-128"/>
              </a:rPr>
              <a:t>(see Draut and Clift work), </a:t>
            </a:r>
            <a:r>
              <a:rPr lang="en-US" sz="2400" dirty="0" smtClean="0">
                <a:latin typeface="Helvetica" pitchFamily="-1" charset="0"/>
                <a:ea typeface="ＭＳ Ｐゴシック" pitchFamily="-1" charset="-128"/>
                <a:cs typeface="ＭＳ Ｐゴシック" pitchFamily="-1" charset="-128"/>
              </a:rPr>
              <a:t>dense lower crust lost</a:t>
            </a:r>
          </a:p>
          <a:p>
            <a:pPr eaLnBrk="1" hangingPunct="1">
              <a:lnSpc>
                <a:spcPct val="80000"/>
              </a:lnSpc>
            </a:pPr>
            <a:r>
              <a:rPr lang="en-US" sz="2400" dirty="0" smtClean="0">
                <a:latin typeface="Helvetica" pitchFamily="-1" charset="0"/>
                <a:ea typeface="ＭＳ Ｐゴシック" pitchFamily="-1" charset="-128"/>
                <a:cs typeface="ＭＳ Ｐゴシック" pitchFamily="-1" charset="-128"/>
              </a:rPr>
              <a:t>Oceanic arcs eventually produce evolved melts even w/o collision – Central America land bridge </a:t>
            </a:r>
            <a:r>
              <a:rPr lang="en-US" sz="1800" dirty="0" smtClean="0">
                <a:latin typeface="Helvetica" pitchFamily="-1" charset="0"/>
                <a:ea typeface="ＭＳ Ｐゴシック" pitchFamily="-1" charset="-128"/>
                <a:cs typeface="ＭＳ Ｐゴシック" pitchFamily="-1" charset="-128"/>
              </a:rPr>
              <a:t>(</a:t>
            </a:r>
            <a:r>
              <a:rPr lang="en-US" sz="1800" dirty="0" err="1" smtClean="0">
                <a:latin typeface="Helvetica" pitchFamily="-1" charset="0"/>
                <a:ea typeface="ＭＳ Ｐゴシック" pitchFamily="-1" charset="-128"/>
                <a:cs typeface="ＭＳ Ｐゴシック" pitchFamily="-1" charset="-128"/>
              </a:rPr>
              <a:t>Gazel</a:t>
            </a:r>
            <a:r>
              <a:rPr lang="en-US" sz="1800" dirty="0" smtClean="0">
                <a:latin typeface="Helvetica" pitchFamily="-1" charset="0"/>
                <a:ea typeface="ＭＳ Ｐゴシック" pitchFamily="-1" charset="-128"/>
                <a:cs typeface="ＭＳ Ｐゴシック" pitchFamily="-1" charset="-128"/>
              </a:rPr>
              <a:t> et al., 2015) </a:t>
            </a:r>
            <a:endParaRPr lang="en-US" sz="2400" dirty="0" smtClean="0">
              <a:latin typeface="Helvetica" pitchFamily="-1" charset="0"/>
              <a:ea typeface="ＭＳ Ｐゴシック" pitchFamily="-1" charset="-128"/>
              <a:cs typeface="ＭＳ Ｐゴシック" pitchFamily="-1" charset="-128"/>
            </a:endParaRPr>
          </a:p>
          <a:p>
            <a:pPr eaLnBrk="1" hangingPunct="1">
              <a:lnSpc>
                <a:spcPct val="80000"/>
              </a:lnSpc>
            </a:pPr>
            <a:r>
              <a:rPr lang="en-US" sz="2400" dirty="0" smtClean="0">
                <a:latin typeface="Helvetica" pitchFamily="-1" charset="0"/>
                <a:ea typeface="ＭＳ Ｐゴシック" pitchFamily="-1" charset="-128"/>
                <a:cs typeface="ＭＳ Ｐゴシック" pitchFamily="-1" charset="-128"/>
              </a:rPr>
              <a:t>Continues to be topic of interest for accreted-arc studies</a:t>
            </a:r>
          </a:p>
        </p:txBody>
      </p:sp>
      <p:pic>
        <p:nvPicPr>
          <p:cNvPr id="6" name="Picture 5" descr="Screen Shot 2015-04-20 at 7.23.41 AM.png"/>
          <p:cNvPicPr>
            <a:picLocks noChangeAspect="1"/>
          </p:cNvPicPr>
          <p:nvPr/>
        </p:nvPicPr>
        <p:blipFill>
          <a:blip r:embed="rId3"/>
          <a:stretch>
            <a:fillRect/>
          </a:stretch>
        </p:blipFill>
        <p:spPr>
          <a:xfrm>
            <a:off x="457200" y="3327400"/>
            <a:ext cx="4366907" cy="3295650"/>
          </a:xfrm>
          <a:prstGeom prst="rect">
            <a:avLst/>
          </a:prstGeom>
        </p:spPr>
      </p:pic>
      <p:pic>
        <p:nvPicPr>
          <p:cNvPr id="7" name="Picture 6" descr="Screen Shot 2015-04-20 at 7.24.02 AM.png"/>
          <p:cNvPicPr>
            <a:picLocks noChangeAspect="1"/>
          </p:cNvPicPr>
          <p:nvPr/>
        </p:nvPicPr>
        <p:blipFill>
          <a:blip r:embed="rId4"/>
          <a:stretch>
            <a:fillRect/>
          </a:stretch>
        </p:blipFill>
        <p:spPr>
          <a:xfrm>
            <a:off x="5029200" y="3784600"/>
            <a:ext cx="3948842" cy="3581400"/>
          </a:xfrm>
          <a:prstGeom prst="rect">
            <a:avLst/>
          </a:prstGeom>
        </p:spPr>
      </p:pic>
      <p:pic>
        <p:nvPicPr>
          <p:cNvPr id="8" name="Picture 7" descr="Screen Shot 2015-04-20 at 7.24.25 AM.png"/>
          <p:cNvPicPr>
            <a:picLocks noChangeAspect="1"/>
          </p:cNvPicPr>
          <p:nvPr/>
        </p:nvPicPr>
        <p:blipFill>
          <a:blip r:embed="rId5"/>
          <a:stretch>
            <a:fillRect/>
          </a:stretch>
        </p:blipFill>
        <p:spPr>
          <a:xfrm>
            <a:off x="1447800" y="5029200"/>
            <a:ext cx="4083050" cy="3378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14400" y="304800"/>
            <a:ext cx="6934200" cy="941388"/>
          </a:xfrm>
        </p:spPr>
        <p:txBody>
          <a:bodyPr/>
          <a:lstStyle/>
          <a:p>
            <a:pPr eaLnBrk="1" hangingPunct="1"/>
            <a:r>
              <a:rPr lang="en-US" sz="3600" smtClean="0">
                <a:latin typeface="Helvetica" pitchFamily="-1" charset="0"/>
                <a:ea typeface="ＭＳ Ｐゴシック" pitchFamily="-1" charset="-128"/>
                <a:cs typeface="ＭＳ Ｐゴシック" pitchFamily="-1" charset="-128"/>
              </a:rPr>
              <a:t>Summary: preservation and loss of material from arc terranes</a:t>
            </a:r>
          </a:p>
        </p:txBody>
      </p:sp>
      <p:sp>
        <p:nvSpPr>
          <p:cNvPr id="55299" name="Rectangle 3"/>
          <p:cNvSpPr>
            <a:spLocks noGrp="1" noChangeArrowheads="1"/>
          </p:cNvSpPr>
          <p:nvPr>
            <p:ph type="body" idx="1"/>
          </p:nvPr>
        </p:nvSpPr>
        <p:spPr>
          <a:xfrm>
            <a:off x="533400" y="1752600"/>
            <a:ext cx="8077200" cy="4419600"/>
          </a:xfrm>
        </p:spPr>
        <p:txBody>
          <a:bodyPr/>
          <a:lstStyle/>
          <a:p>
            <a:pPr eaLnBrk="1" hangingPunct="1"/>
            <a:r>
              <a:rPr lang="en-US" sz="2400" dirty="0" smtClean="0">
                <a:latin typeface="Helvetica" pitchFamily="-1" charset="0"/>
                <a:ea typeface="ＭＳ Ｐゴシック" pitchFamily="-1" charset="-128"/>
                <a:cs typeface="ＭＳ Ｐゴシック" pitchFamily="-1" charset="-128"/>
              </a:rPr>
              <a:t>Collision geometry and preservation problems greatly affect accreted arc terranes</a:t>
            </a:r>
          </a:p>
          <a:p>
            <a:pPr eaLnBrk="1" hangingPunct="1"/>
            <a:r>
              <a:rPr lang="en-US" sz="2400" dirty="0" smtClean="0">
                <a:latin typeface="Helvetica" pitchFamily="-1" charset="0"/>
                <a:ea typeface="ＭＳ Ｐゴシック" pitchFamily="-1" charset="-128"/>
                <a:cs typeface="ＭＳ Ｐゴシック" pitchFamily="-1" charset="-128"/>
              </a:rPr>
              <a:t>Geologic record biased toward tectonically accreting arcs, including late-stage of arc activity, when tectonic accretion likely &gt; tectonic erosion</a:t>
            </a:r>
          </a:p>
          <a:p>
            <a:pPr eaLnBrk="1" hangingPunct="1"/>
            <a:r>
              <a:rPr lang="en-US" sz="2400" dirty="0" smtClean="0">
                <a:latin typeface="Helvetica" pitchFamily="-1" charset="0"/>
                <a:ea typeface="ＭＳ Ｐゴシック" pitchFamily="-1" charset="-128"/>
                <a:cs typeface="ＭＳ Ｐゴシック" pitchFamily="-1" charset="-128"/>
              </a:rPr>
              <a:t>Best chance to study congested-margin evolution = best-preserved </a:t>
            </a:r>
            <a:r>
              <a:rPr lang="en-US" sz="2400" dirty="0" err="1" smtClean="0">
                <a:latin typeface="Helvetica" pitchFamily="-1" charset="0"/>
                <a:ea typeface="ＭＳ Ｐゴシック" pitchFamily="-1" charset="-128"/>
                <a:cs typeface="ＭＳ Ｐゴシック" pitchFamily="-1" charset="-128"/>
              </a:rPr>
              <a:t>forearc</a:t>
            </a:r>
            <a:r>
              <a:rPr lang="en-US" sz="2400" dirty="0" smtClean="0">
                <a:latin typeface="Helvetica" pitchFamily="-1" charset="0"/>
                <a:ea typeface="ＭＳ Ｐゴシック" pitchFamily="-1" charset="-128"/>
                <a:cs typeface="ＭＳ Ｐゴシック" pitchFamily="-1" charset="-128"/>
              </a:rPr>
              <a:t> basins</a:t>
            </a:r>
          </a:p>
          <a:p>
            <a:pPr eaLnBrk="1" hangingPunct="1"/>
            <a:r>
              <a:rPr lang="en-US" sz="2400" dirty="0" smtClean="0">
                <a:latin typeface="Helvetica" pitchFamily="-1" charset="0"/>
                <a:ea typeface="ＭＳ Ｐゴシック" pitchFamily="-1" charset="-128"/>
                <a:cs typeface="ＭＳ Ｐゴシック" pitchFamily="-1" charset="-128"/>
              </a:rPr>
              <a:t>Arc accretion plays some role in forming continental crust, especially forward-facing collision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457200"/>
            <a:ext cx="8077200" cy="1143000"/>
          </a:xfrm>
        </p:spPr>
        <p:txBody>
          <a:bodyPr/>
          <a:lstStyle/>
          <a:p>
            <a:r>
              <a:rPr lang="en-US" sz="3600" smtClean="0">
                <a:latin typeface="Helvetica" pitchFamily="-1" charset="0"/>
                <a:ea typeface="Helvetica" pitchFamily="-1" charset="0"/>
                <a:cs typeface="Helvetica" pitchFamily="-1" charset="0"/>
              </a:rPr>
              <a:t>What is lost vs. preserved in transition from modern arcs to ancient record?</a:t>
            </a:r>
          </a:p>
        </p:txBody>
      </p:sp>
      <p:pic>
        <p:nvPicPr>
          <p:cNvPr id="20483" name="Content Placeholder 3" descr="Screen shot 2013-01-02 at 3.28.16 PM.png"/>
          <p:cNvPicPr>
            <a:picLocks noGrp="1" noChangeAspect="1"/>
          </p:cNvPicPr>
          <p:nvPr>
            <p:ph idx="1"/>
          </p:nvPr>
        </p:nvPicPr>
        <p:blipFill>
          <a:blip r:embed="rId3"/>
          <a:srcRect l="-9050" r="-9050"/>
          <a:stretch>
            <a:fillRect/>
          </a:stretch>
        </p:blipFill>
        <p:spPr>
          <a:xfrm>
            <a:off x="119063" y="1828800"/>
            <a:ext cx="8923337" cy="4724400"/>
          </a:xfrm>
        </p:spPr>
      </p:pic>
      <p:sp>
        <p:nvSpPr>
          <p:cNvPr id="4" name="Rectangle 3"/>
          <p:cNvSpPr/>
          <p:nvPr/>
        </p:nvSpPr>
        <p:spPr bwMode="auto">
          <a:xfrm>
            <a:off x="5257800" y="4495800"/>
            <a:ext cx="3810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2" descr="IMG_1725.JPG"/>
          <p:cNvPicPr>
            <a:picLocks noChangeAspect="1"/>
          </p:cNvPicPr>
          <p:nvPr/>
        </p:nvPicPr>
        <p:blipFill>
          <a:blip r:embed="rId3"/>
          <a:srcRect/>
          <a:stretch>
            <a:fillRect/>
          </a:stretch>
        </p:blipFill>
        <p:spPr bwMode="auto">
          <a:xfrm>
            <a:off x="0" y="0"/>
            <a:ext cx="9526588" cy="6858000"/>
          </a:xfrm>
          <a:prstGeom prst="rect">
            <a:avLst/>
          </a:prstGeom>
          <a:noFill/>
          <a:ln w="9525">
            <a:noFill/>
            <a:miter lim="800000"/>
            <a:headEnd/>
            <a:tailEnd/>
          </a:ln>
        </p:spPr>
      </p:pic>
      <p:sp>
        <p:nvSpPr>
          <p:cNvPr id="57347" name="Rectangle 2"/>
          <p:cNvSpPr>
            <a:spLocks noGrp="1" noChangeArrowheads="1"/>
          </p:cNvSpPr>
          <p:nvPr>
            <p:ph type="title"/>
          </p:nvPr>
        </p:nvSpPr>
        <p:spPr>
          <a:xfrm>
            <a:off x="152400" y="0"/>
            <a:ext cx="3429000" cy="941388"/>
          </a:xfrm>
        </p:spPr>
        <p:txBody>
          <a:bodyPr/>
          <a:lstStyle/>
          <a:p>
            <a:pPr eaLnBrk="1" hangingPunct="1"/>
            <a:r>
              <a:rPr lang="en-US" sz="3600" smtClean="0">
                <a:solidFill>
                  <a:srgbClr val="008000"/>
                </a:solidFill>
                <a:latin typeface="Helvetica" pitchFamily="-1" charset="0"/>
                <a:ea typeface="ＭＳ Ｐゴシック" pitchFamily="-1" charset="-128"/>
                <a:cs typeface="ＭＳ Ｐゴシック" pitchFamily="-1" charset="-128"/>
              </a:rPr>
              <a:t>Questions?</a:t>
            </a:r>
          </a:p>
        </p:txBody>
      </p:sp>
      <p:pic>
        <p:nvPicPr>
          <p:cNvPr id="57348" name="Picture 4" descr="Screen shot 2013-11-27 at 1.59.54 PM.png"/>
          <p:cNvPicPr>
            <a:picLocks noChangeAspect="1"/>
          </p:cNvPicPr>
          <p:nvPr/>
        </p:nvPicPr>
        <p:blipFill>
          <a:blip r:embed="rId4"/>
          <a:srcRect/>
          <a:stretch>
            <a:fillRect/>
          </a:stretch>
        </p:blipFill>
        <p:spPr bwMode="auto">
          <a:xfrm>
            <a:off x="1295400" y="1377950"/>
            <a:ext cx="4495800" cy="4489450"/>
          </a:xfrm>
          <a:prstGeom prst="rect">
            <a:avLst/>
          </a:prstGeom>
          <a:noFill/>
          <a:ln w="9525">
            <a:noFill/>
            <a:miter lim="800000"/>
            <a:headEnd/>
            <a:tailEnd/>
          </a:ln>
        </p:spPr>
      </p:pic>
      <p:sp>
        <p:nvSpPr>
          <p:cNvPr id="57349" name="TextBox 5"/>
          <p:cNvSpPr txBox="1">
            <a:spLocks noChangeArrowheads="1"/>
          </p:cNvSpPr>
          <p:nvPr/>
        </p:nvSpPr>
        <p:spPr bwMode="auto">
          <a:xfrm>
            <a:off x="1295400" y="5867400"/>
            <a:ext cx="4419600" cy="708025"/>
          </a:xfrm>
          <a:prstGeom prst="rect">
            <a:avLst/>
          </a:prstGeom>
          <a:noFill/>
          <a:ln w="9525">
            <a:noFill/>
            <a:miter lim="800000"/>
            <a:headEnd/>
            <a:tailEnd/>
          </a:ln>
        </p:spPr>
        <p:txBody>
          <a:bodyPr>
            <a:prstTxWarp prst="textNoShape">
              <a:avLst/>
            </a:prstTxWarp>
            <a:spAutoFit/>
          </a:bodyPr>
          <a:lstStyle/>
          <a:p>
            <a:r>
              <a:rPr lang="en-US"/>
              <a:t>2013 paper in Earth-Science Reviews, v. 116, 57-84</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457200"/>
            <a:ext cx="8001000" cy="941388"/>
          </a:xfrm>
        </p:spPr>
        <p:txBody>
          <a:bodyPr/>
          <a:lstStyle/>
          <a:p>
            <a:pPr algn="l" eaLnBrk="1" hangingPunct="1"/>
            <a:r>
              <a:rPr lang="en-US" sz="3600" smtClean="0">
                <a:latin typeface="Helvetica" pitchFamily="-1" charset="0"/>
                <a:ea typeface="ＭＳ Ｐゴシック" pitchFamily="-1" charset="-128"/>
                <a:cs typeface="ＭＳ Ｐゴシック" pitchFamily="-1" charset="-128"/>
              </a:rPr>
              <a:t>Can paleotectonic hazards be inferred from ancient, accreted arc terranes?</a:t>
            </a:r>
          </a:p>
        </p:txBody>
      </p:sp>
      <p:sp>
        <p:nvSpPr>
          <p:cNvPr id="59395" name="TextBox 8"/>
          <p:cNvSpPr txBox="1">
            <a:spLocks noChangeArrowheads="1"/>
          </p:cNvSpPr>
          <p:nvPr/>
        </p:nvSpPr>
        <p:spPr bwMode="auto">
          <a:xfrm>
            <a:off x="304800" y="1752600"/>
            <a:ext cx="7391400" cy="708025"/>
          </a:xfrm>
          <a:prstGeom prst="rect">
            <a:avLst/>
          </a:prstGeom>
          <a:noFill/>
          <a:ln w="9525">
            <a:noFill/>
            <a:miter lim="800000"/>
            <a:headEnd/>
            <a:tailEnd/>
          </a:ln>
        </p:spPr>
        <p:txBody>
          <a:bodyPr>
            <a:prstTxWarp prst="textNoShape">
              <a:avLst/>
            </a:prstTxWarp>
            <a:spAutoFit/>
          </a:bodyPr>
          <a:lstStyle/>
          <a:p>
            <a:r>
              <a:rPr lang="en-US"/>
              <a:t>We know some big mass-transport deposits (MTDs) show up in forearc regions of modern, active arcs</a:t>
            </a:r>
          </a:p>
        </p:txBody>
      </p:sp>
      <p:pic>
        <p:nvPicPr>
          <p:cNvPr id="59396" name="Picture 9" descr="Screen shot 2013-01-02 at 4.43.58 PM.png"/>
          <p:cNvPicPr>
            <a:picLocks noChangeAspect="1"/>
          </p:cNvPicPr>
          <p:nvPr/>
        </p:nvPicPr>
        <p:blipFill>
          <a:blip r:embed="rId3"/>
          <a:srcRect/>
          <a:stretch>
            <a:fillRect/>
          </a:stretch>
        </p:blipFill>
        <p:spPr bwMode="auto">
          <a:xfrm>
            <a:off x="138113" y="2667000"/>
            <a:ext cx="2757487" cy="1828800"/>
          </a:xfrm>
          <a:prstGeom prst="rect">
            <a:avLst/>
          </a:prstGeom>
          <a:noFill/>
          <a:ln w="9525">
            <a:noFill/>
            <a:miter lim="800000"/>
            <a:headEnd/>
            <a:tailEnd/>
          </a:ln>
        </p:spPr>
      </p:pic>
      <p:pic>
        <p:nvPicPr>
          <p:cNvPr id="59397" name="Picture 10" descr="Screen shot 2013-01-02 at 4.45.07 PM.png"/>
          <p:cNvPicPr>
            <a:picLocks noChangeAspect="1"/>
          </p:cNvPicPr>
          <p:nvPr/>
        </p:nvPicPr>
        <p:blipFill>
          <a:blip r:embed="rId4"/>
          <a:srcRect/>
          <a:stretch>
            <a:fillRect/>
          </a:stretch>
        </p:blipFill>
        <p:spPr bwMode="auto">
          <a:xfrm>
            <a:off x="2971800" y="2667000"/>
            <a:ext cx="2271713" cy="3276600"/>
          </a:xfrm>
          <a:prstGeom prst="rect">
            <a:avLst/>
          </a:prstGeom>
          <a:noFill/>
          <a:ln w="9525">
            <a:noFill/>
            <a:miter lim="800000"/>
            <a:headEnd/>
            <a:tailEnd/>
          </a:ln>
        </p:spPr>
      </p:pic>
      <p:pic>
        <p:nvPicPr>
          <p:cNvPr id="59398" name="Picture 11" descr="Screen shot 2013-01-02 at 4.45.18 PM.png"/>
          <p:cNvPicPr>
            <a:picLocks noChangeAspect="1"/>
          </p:cNvPicPr>
          <p:nvPr/>
        </p:nvPicPr>
        <p:blipFill>
          <a:blip r:embed="rId5"/>
          <a:srcRect/>
          <a:stretch>
            <a:fillRect/>
          </a:stretch>
        </p:blipFill>
        <p:spPr bwMode="auto">
          <a:xfrm>
            <a:off x="5334000" y="2359025"/>
            <a:ext cx="3581400" cy="3648075"/>
          </a:xfrm>
          <a:prstGeom prst="rect">
            <a:avLst/>
          </a:prstGeom>
          <a:noFill/>
          <a:ln w="9525">
            <a:noFill/>
            <a:miter lim="800000"/>
            <a:headEnd/>
            <a:tailEnd/>
          </a:ln>
        </p:spPr>
      </p:pic>
      <p:sp>
        <p:nvSpPr>
          <p:cNvPr id="59399" name="TextBox 12"/>
          <p:cNvSpPr txBox="1">
            <a:spLocks noChangeArrowheads="1"/>
          </p:cNvSpPr>
          <p:nvPr/>
        </p:nvSpPr>
        <p:spPr bwMode="auto">
          <a:xfrm>
            <a:off x="228600" y="6019800"/>
            <a:ext cx="7391400" cy="400050"/>
          </a:xfrm>
          <a:prstGeom prst="rect">
            <a:avLst/>
          </a:prstGeom>
          <a:noFill/>
          <a:ln w="9525">
            <a:noFill/>
            <a:miter lim="800000"/>
            <a:headEnd/>
            <a:tailEnd/>
          </a:ln>
        </p:spPr>
        <p:txBody>
          <a:bodyPr>
            <a:prstTxWarp prst="textNoShape">
              <a:avLst/>
            </a:prstTxWarp>
            <a:spAutoFit/>
          </a:bodyPr>
          <a:lstStyle/>
          <a:p>
            <a:r>
              <a:rPr lang="en-US"/>
              <a:t>Four &gt;100 km</a:t>
            </a:r>
            <a:r>
              <a:rPr lang="en-US" baseline="30000"/>
              <a:t>3</a:t>
            </a:r>
            <a:r>
              <a:rPr lang="en-US"/>
              <a:t> MTDs in forearc basin offshore New Zealand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1000" y="457200"/>
            <a:ext cx="8001000" cy="941388"/>
          </a:xfrm>
        </p:spPr>
        <p:txBody>
          <a:bodyPr/>
          <a:lstStyle/>
          <a:p>
            <a:pPr algn="l" eaLnBrk="1" hangingPunct="1"/>
            <a:r>
              <a:rPr lang="en-US" sz="3600" smtClean="0">
                <a:latin typeface="Helvetica" pitchFamily="-1" charset="0"/>
                <a:ea typeface="ＭＳ Ｐゴシック" pitchFamily="-1" charset="-128"/>
                <a:cs typeface="ＭＳ Ｐゴシック" pitchFamily="-1" charset="-128"/>
              </a:rPr>
              <a:t>Can paleotectonic hazards be inferred from ancient, accreted arc terranes?</a:t>
            </a:r>
          </a:p>
        </p:txBody>
      </p:sp>
      <p:sp>
        <p:nvSpPr>
          <p:cNvPr id="61443" name="TextBox 8"/>
          <p:cNvSpPr txBox="1">
            <a:spLocks noChangeArrowheads="1"/>
          </p:cNvSpPr>
          <p:nvPr/>
        </p:nvSpPr>
        <p:spPr bwMode="auto">
          <a:xfrm>
            <a:off x="228600" y="1600200"/>
            <a:ext cx="7391400" cy="708025"/>
          </a:xfrm>
          <a:prstGeom prst="rect">
            <a:avLst/>
          </a:prstGeom>
          <a:noFill/>
          <a:ln w="9525">
            <a:noFill/>
            <a:miter lim="800000"/>
            <a:headEnd/>
            <a:tailEnd/>
          </a:ln>
        </p:spPr>
        <p:txBody>
          <a:bodyPr>
            <a:prstTxWarp prst="textNoShape">
              <a:avLst/>
            </a:prstTxWarp>
            <a:spAutoFit/>
          </a:bodyPr>
          <a:lstStyle/>
          <a:p>
            <a:r>
              <a:rPr lang="en-US"/>
              <a:t>We know some big mass-transport deposits (MTDs) show up in forearc regions of modern, active arcs</a:t>
            </a:r>
          </a:p>
        </p:txBody>
      </p:sp>
      <p:sp>
        <p:nvSpPr>
          <p:cNvPr id="61444" name="TextBox 12"/>
          <p:cNvSpPr txBox="1">
            <a:spLocks noChangeArrowheads="1"/>
          </p:cNvSpPr>
          <p:nvPr/>
        </p:nvSpPr>
        <p:spPr bwMode="auto">
          <a:xfrm>
            <a:off x="228600" y="5029200"/>
            <a:ext cx="3276600" cy="1323975"/>
          </a:xfrm>
          <a:prstGeom prst="rect">
            <a:avLst/>
          </a:prstGeom>
          <a:noFill/>
          <a:ln w="9525">
            <a:noFill/>
            <a:miter lim="800000"/>
            <a:headEnd/>
            <a:tailEnd/>
          </a:ln>
        </p:spPr>
        <p:txBody>
          <a:bodyPr>
            <a:prstTxWarp prst="textNoShape">
              <a:avLst/>
            </a:prstTxWarp>
            <a:spAutoFit/>
          </a:bodyPr>
          <a:lstStyle/>
          <a:p>
            <a:r>
              <a:rPr lang="en-US"/>
              <a:t>Four &gt;100 km</a:t>
            </a:r>
            <a:r>
              <a:rPr lang="en-US" baseline="30000"/>
              <a:t>3</a:t>
            </a:r>
            <a:r>
              <a:rPr lang="en-US"/>
              <a:t> MTDs in forearc basin offshore New Zealand (Lamarche et al., 2008)</a:t>
            </a:r>
          </a:p>
        </p:txBody>
      </p:sp>
      <p:pic>
        <p:nvPicPr>
          <p:cNvPr id="61445" name="Picture 13" descr="Screen shot 2013-01-02 at 4.45.48 PM.png"/>
          <p:cNvPicPr>
            <a:picLocks noChangeAspect="1"/>
          </p:cNvPicPr>
          <p:nvPr/>
        </p:nvPicPr>
        <p:blipFill>
          <a:blip r:embed="rId3"/>
          <a:srcRect/>
          <a:stretch>
            <a:fillRect/>
          </a:stretch>
        </p:blipFill>
        <p:spPr bwMode="auto">
          <a:xfrm>
            <a:off x="3429000" y="3525838"/>
            <a:ext cx="5684838" cy="3027362"/>
          </a:xfrm>
          <a:prstGeom prst="rect">
            <a:avLst/>
          </a:prstGeom>
          <a:noFill/>
          <a:ln w="9525">
            <a:noFill/>
            <a:miter lim="800000"/>
            <a:headEnd/>
            <a:tailEnd/>
          </a:ln>
        </p:spPr>
      </p:pic>
      <p:pic>
        <p:nvPicPr>
          <p:cNvPr id="61446" name="Picture 7" descr="Screen shot 2013-01-02 at 4.45.26 PM.png"/>
          <p:cNvPicPr>
            <a:picLocks noChangeAspect="1"/>
          </p:cNvPicPr>
          <p:nvPr/>
        </p:nvPicPr>
        <p:blipFill>
          <a:blip r:embed="rId4"/>
          <a:srcRect/>
          <a:stretch>
            <a:fillRect/>
          </a:stretch>
        </p:blipFill>
        <p:spPr bwMode="auto">
          <a:xfrm>
            <a:off x="381000" y="2419350"/>
            <a:ext cx="403225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extBox 12"/>
          <p:cNvSpPr txBox="1">
            <a:spLocks noChangeArrowheads="1"/>
          </p:cNvSpPr>
          <p:nvPr/>
        </p:nvSpPr>
        <p:spPr bwMode="auto">
          <a:xfrm>
            <a:off x="228600" y="304800"/>
            <a:ext cx="8305800" cy="400050"/>
          </a:xfrm>
          <a:prstGeom prst="rect">
            <a:avLst/>
          </a:prstGeom>
          <a:noFill/>
          <a:ln w="9525">
            <a:noFill/>
            <a:miter lim="800000"/>
            <a:headEnd/>
            <a:tailEnd/>
          </a:ln>
        </p:spPr>
        <p:txBody>
          <a:bodyPr>
            <a:prstTxWarp prst="textNoShape">
              <a:avLst/>
            </a:prstTxWarp>
            <a:spAutoFit/>
          </a:bodyPr>
          <a:lstStyle/>
          <a:p>
            <a:r>
              <a:rPr lang="en-US"/>
              <a:t>A &gt;900 km</a:t>
            </a:r>
            <a:r>
              <a:rPr lang="en-US" baseline="30000"/>
              <a:t>3</a:t>
            </a:r>
            <a:r>
              <a:rPr lang="en-US"/>
              <a:t> MTD in forearc basin of central Aleutians (Ryan et al., 2012)</a:t>
            </a:r>
          </a:p>
        </p:txBody>
      </p:sp>
      <p:sp>
        <p:nvSpPr>
          <p:cNvPr id="63491" name="Content Placeholder 15"/>
          <p:cNvSpPr>
            <a:spLocks noGrp="1"/>
          </p:cNvSpPr>
          <p:nvPr>
            <p:ph idx="1"/>
          </p:nvPr>
        </p:nvSpPr>
        <p:spPr/>
        <p:txBody>
          <a:bodyPr/>
          <a:lstStyle/>
          <a:p>
            <a:endParaRPr lang="en-US">
              <a:ea typeface="ＭＳ Ｐゴシック" pitchFamily="-1" charset="-128"/>
              <a:cs typeface="ＭＳ Ｐゴシック" pitchFamily="-1" charset="-128"/>
            </a:endParaRPr>
          </a:p>
        </p:txBody>
      </p:sp>
      <p:sp>
        <p:nvSpPr>
          <p:cNvPr id="63492" name="Rectangle 4"/>
          <p:cNvSpPr>
            <a:spLocks noChangeArrowheads="1"/>
          </p:cNvSpPr>
          <p:nvPr/>
        </p:nvSpPr>
        <p:spPr bwMode="auto">
          <a:xfrm>
            <a:off x="0" y="914400"/>
            <a:ext cx="9144000" cy="5943600"/>
          </a:xfrm>
          <a:prstGeom prst="rect">
            <a:avLst/>
          </a:prstGeom>
          <a:solidFill>
            <a:schemeClr val="tx1"/>
          </a:solidFill>
          <a:ln w="12700">
            <a:noFill/>
            <a:round/>
            <a:headEnd/>
            <a:tailEnd/>
          </a:ln>
        </p:spPr>
        <p:txBody>
          <a:bodyPr>
            <a:prstTxWarp prst="textNoShape">
              <a:avLst/>
            </a:prstTxWarp>
          </a:bodyPr>
          <a:lstStyle/>
          <a:p>
            <a:endParaRPr lang="en-US"/>
          </a:p>
        </p:txBody>
      </p:sp>
      <p:pic>
        <p:nvPicPr>
          <p:cNvPr id="63493" name="Content Placeholder 3" descr="Line10.png"/>
          <p:cNvPicPr>
            <a:picLocks noChangeAspect="1"/>
          </p:cNvPicPr>
          <p:nvPr/>
        </p:nvPicPr>
        <p:blipFill>
          <a:blip r:embed="rId3"/>
          <a:srcRect l="-14494" r="-14494"/>
          <a:stretch>
            <a:fillRect/>
          </a:stretch>
        </p:blipFill>
        <p:spPr bwMode="auto">
          <a:xfrm>
            <a:off x="-533400" y="914400"/>
            <a:ext cx="10604500" cy="57404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 y="304800"/>
            <a:ext cx="8839200" cy="1066800"/>
          </a:xfrm>
        </p:spPr>
        <p:txBody>
          <a:bodyPr/>
          <a:lstStyle/>
          <a:p>
            <a:r>
              <a:rPr lang="en-US" sz="3400" dirty="0" smtClean="0">
                <a:latin typeface="Helvetica" pitchFamily="-1" charset="0"/>
                <a:ea typeface="Helvetica" pitchFamily="-1" charset="0"/>
                <a:cs typeface="Helvetica" pitchFamily="-1" charset="0"/>
              </a:rPr>
              <a:t>Why study arc emplacement and accretion?</a:t>
            </a:r>
          </a:p>
        </p:txBody>
      </p:sp>
      <p:sp>
        <p:nvSpPr>
          <p:cNvPr id="22531" name="Content Placeholder 2"/>
          <p:cNvSpPr>
            <a:spLocks noGrp="1"/>
          </p:cNvSpPr>
          <p:nvPr>
            <p:ph idx="1"/>
          </p:nvPr>
        </p:nvSpPr>
        <p:spPr>
          <a:xfrm>
            <a:off x="228600" y="1447800"/>
            <a:ext cx="4876800" cy="4953000"/>
          </a:xfrm>
        </p:spPr>
        <p:txBody>
          <a:bodyPr/>
          <a:lstStyle/>
          <a:p>
            <a:pPr>
              <a:buFontTx/>
              <a:buNone/>
            </a:pPr>
            <a:r>
              <a:rPr lang="en-US" sz="2800" dirty="0" smtClean="0">
                <a:latin typeface="Helvetica" pitchFamily="-1" charset="0"/>
                <a:ea typeface="Helvetica" pitchFamily="-1" charset="0"/>
                <a:cs typeface="Helvetica" pitchFamily="-1" charset="0"/>
              </a:rPr>
              <a:t>Ancient, accreted oceanic arc terranes are used for</a:t>
            </a:r>
          </a:p>
          <a:p>
            <a:pPr lvl="1"/>
            <a:r>
              <a:rPr lang="en-US" sz="2400" dirty="0" smtClean="0">
                <a:latin typeface="Helvetica" pitchFamily="-1" charset="0"/>
                <a:ea typeface="Helvetica" pitchFamily="-1" charset="0"/>
                <a:cs typeface="Helvetica" pitchFamily="-1" charset="0"/>
              </a:rPr>
              <a:t>Plate motion, tectonic, </a:t>
            </a:r>
            <a:r>
              <a:rPr lang="en-US" sz="2400" dirty="0" err="1" smtClean="0">
                <a:latin typeface="Helvetica" pitchFamily="-1" charset="0"/>
                <a:ea typeface="Helvetica" pitchFamily="-1" charset="0"/>
                <a:cs typeface="Helvetica" pitchFamily="-1" charset="0"/>
              </a:rPr>
              <a:t>paleogeographic</a:t>
            </a:r>
            <a:r>
              <a:rPr lang="en-US" sz="2400" dirty="0" smtClean="0">
                <a:latin typeface="Helvetica" pitchFamily="-1" charset="0"/>
                <a:ea typeface="Helvetica" pitchFamily="-1" charset="0"/>
                <a:cs typeface="Helvetica" pitchFamily="-1" charset="0"/>
              </a:rPr>
              <a:t> reconstructions</a:t>
            </a:r>
          </a:p>
          <a:p>
            <a:pPr lvl="1"/>
            <a:r>
              <a:rPr lang="en-US" sz="2400" dirty="0" smtClean="0">
                <a:latin typeface="Helvetica" pitchFamily="-1" charset="0"/>
                <a:ea typeface="Helvetica" pitchFamily="-1" charset="0"/>
                <a:cs typeface="Helvetica" pitchFamily="-1" charset="0"/>
              </a:rPr>
              <a:t>Economic resource potential</a:t>
            </a:r>
          </a:p>
          <a:p>
            <a:pPr lvl="1"/>
            <a:r>
              <a:rPr lang="en-US" sz="2400" dirty="0" smtClean="0">
                <a:latin typeface="Helvetica" pitchFamily="-1" charset="0"/>
                <a:ea typeface="Helvetica" pitchFamily="-1" charset="0"/>
                <a:cs typeface="Helvetica" pitchFamily="-1" charset="0"/>
              </a:rPr>
              <a:t>Understanding continental-crust formation</a:t>
            </a:r>
            <a:endParaRPr lang="en-US" sz="1600" dirty="0" smtClean="0">
              <a:latin typeface="Helvetica" pitchFamily="-1" charset="0"/>
              <a:ea typeface="Helvetica" pitchFamily="-1" charset="0"/>
              <a:cs typeface="Helvetica" pitchFamily="-1" charset="0"/>
            </a:endParaRPr>
          </a:p>
          <a:p>
            <a:pPr lvl="1"/>
            <a:r>
              <a:rPr lang="en-US" sz="2400" dirty="0" smtClean="0">
                <a:latin typeface="Helvetica" pitchFamily="-1" charset="0"/>
                <a:ea typeface="Helvetica" pitchFamily="-1" charset="0"/>
                <a:cs typeface="Helvetica" pitchFamily="-1" charset="0"/>
              </a:rPr>
              <a:t>Reconstruction of hazard recurrence?</a:t>
            </a:r>
          </a:p>
        </p:txBody>
      </p:sp>
      <p:pic>
        <p:nvPicPr>
          <p:cNvPr id="22532" name="Picture 3" descr="Screen shot 2013-01-02 at 4.16.42 PM.png"/>
          <p:cNvPicPr>
            <a:picLocks noChangeAspect="1"/>
          </p:cNvPicPr>
          <p:nvPr/>
        </p:nvPicPr>
        <p:blipFill>
          <a:blip r:embed="rId3"/>
          <a:srcRect l="17857"/>
          <a:stretch>
            <a:fillRect/>
          </a:stretch>
        </p:blipFill>
        <p:spPr bwMode="auto">
          <a:xfrm>
            <a:off x="5257800" y="1524000"/>
            <a:ext cx="3509963" cy="4648200"/>
          </a:xfrm>
          <a:prstGeom prst="rect">
            <a:avLst/>
          </a:prstGeom>
          <a:noFill/>
          <a:ln w="9525">
            <a:noFill/>
            <a:miter lim="800000"/>
            <a:headEnd/>
            <a:tailEnd/>
          </a:ln>
        </p:spPr>
      </p:pic>
      <p:sp>
        <p:nvSpPr>
          <p:cNvPr id="5" name="TextBox 4"/>
          <p:cNvSpPr txBox="1"/>
          <p:nvPr/>
        </p:nvSpPr>
        <p:spPr>
          <a:xfrm>
            <a:off x="5334000" y="6172200"/>
            <a:ext cx="3276600" cy="584776"/>
          </a:xfrm>
          <a:prstGeom prst="rect">
            <a:avLst/>
          </a:prstGeom>
          <a:noFill/>
        </p:spPr>
        <p:txBody>
          <a:bodyPr wrap="square" rtlCol="0">
            <a:spAutoFit/>
          </a:bodyPr>
          <a:lstStyle/>
          <a:p>
            <a:r>
              <a:rPr lang="en-US" sz="1600" dirty="0" err="1" smtClean="0"/>
              <a:t>Izu</a:t>
            </a:r>
            <a:r>
              <a:rPr lang="en-US" sz="1600" dirty="0" smtClean="0"/>
              <a:t>-Bonin-Mariana arc colliding with Honshu, Japan</a:t>
            </a:r>
            <a:endParaRPr lang="en-US"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304800"/>
            <a:ext cx="8610600" cy="941388"/>
          </a:xfrm>
        </p:spPr>
        <p:txBody>
          <a:bodyPr/>
          <a:lstStyle/>
          <a:p>
            <a:pPr eaLnBrk="1" hangingPunct="1"/>
            <a:r>
              <a:rPr lang="en-US" sz="3600" smtClean="0">
                <a:latin typeface="Helvetica" pitchFamily="-1" charset="0"/>
                <a:ea typeface="ＭＳ Ｐゴシック" pitchFamily="-1" charset="-128"/>
                <a:cs typeface="ＭＳ Ｐゴシック" pitchFamily="-1" charset="-128"/>
              </a:rPr>
              <a:t>Geologic records of ancient oceanic arcs</a:t>
            </a:r>
          </a:p>
        </p:txBody>
      </p:sp>
      <p:sp>
        <p:nvSpPr>
          <p:cNvPr id="24579" name="Rectangle 3"/>
          <p:cNvSpPr>
            <a:spLocks noGrp="1" noChangeArrowheads="1"/>
          </p:cNvSpPr>
          <p:nvPr>
            <p:ph type="body" idx="1"/>
          </p:nvPr>
        </p:nvSpPr>
        <p:spPr>
          <a:xfrm>
            <a:off x="533400" y="1295400"/>
            <a:ext cx="8305800" cy="1981200"/>
          </a:xfrm>
        </p:spPr>
        <p:txBody>
          <a:bodyPr/>
          <a:lstStyle/>
          <a:p>
            <a:pPr eaLnBrk="1" hangingPunct="1"/>
            <a:r>
              <a:rPr lang="en-US" sz="2400" smtClean="0">
                <a:latin typeface="Helvetica" pitchFamily="-1" charset="0"/>
                <a:ea typeface="ＭＳ Ｐゴシック" pitchFamily="-1" charset="-128"/>
                <a:cs typeface="ＭＳ Ｐゴシック" pitchFamily="-1" charset="-128"/>
              </a:rPr>
              <a:t>Long-term preservation (and incorporation into continental crust) requires arc-continent collision</a:t>
            </a:r>
          </a:p>
          <a:p>
            <a:pPr eaLnBrk="1" hangingPunct="1"/>
            <a:r>
              <a:rPr lang="en-US" sz="2400" smtClean="0">
                <a:latin typeface="Helvetica" pitchFamily="-1" charset="0"/>
                <a:ea typeface="ＭＳ Ｐゴシック" pitchFamily="-1" charset="-128"/>
                <a:cs typeface="ＭＳ Ｐゴシック" pitchFamily="-1" charset="-128"/>
              </a:rPr>
              <a:t>Accreted arc terranes on every continent</a:t>
            </a:r>
          </a:p>
          <a:p>
            <a:pPr eaLnBrk="1" hangingPunct="1"/>
            <a:r>
              <a:rPr lang="en-US" sz="2400" smtClean="0">
                <a:latin typeface="Helvetica" pitchFamily="-1" charset="0"/>
                <a:ea typeface="ＭＳ Ｐゴシック" pitchFamily="-1" charset="-128"/>
                <a:cs typeface="ＭＳ Ｐゴシック" pitchFamily="-1" charset="-128"/>
              </a:rPr>
              <a:t>Provide valuable exposures difficult to access in modern, active arcs: deeper crustal levels, temporal/spatial scale</a:t>
            </a:r>
          </a:p>
          <a:p>
            <a:pPr eaLnBrk="1" hangingPunct="1"/>
            <a:endParaRPr lang="en-US" sz="2400" smtClean="0">
              <a:latin typeface="Helvetica" pitchFamily="-1" charset="0"/>
              <a:ea typeface="ＭＳ Ｐゴシック" pitchFamily="-1" charset="-128"/>
              <a:cs typeface="ＭＳ Ｐゴシック" pitchFamily="-1" charset="-128"/>
            </a:endParaRPr>
          </a:p>
          <a:p>
            <a:pPr eaLnBrk="1" hangingPunct="1"/>
            <a:endParaRPr lang="en-US" sz="2400" smtClean="0">
              <a:latin typeface="Helvetica" pitchFamily="-1" charset="0"/>
              <a:ea typeface="ＭＳ Ｐゴシック" pitchFamily="-1" charset="-128"/>
              <a:cs typeface="ＭＳ Ｐゴシック" pitchFamily="-1" charset="-128"/>
            </a:endParaRPr>
          </a:p>
        </p:txBody>
      </p:sp>
      <p:pic>
        <p:nvPicPr>
          <p:cNvPr id="24580" name="Picture 10" descr="Screen shot 2012-09-04 at 12.03.07 PM.png"/>
          <p:cNvPicPr>
            <a:picLocks noChangeAspect="1"/>
          </p:cNvPicPr>
          <p:nvPr/>
        </p:nvPicPr>
        <p:blipFill>
          <a:blip r:embed="rId3"/>
          <a:srcRect/>
          <a:stretch>
            <a:fillRect/>
          </a:stretch>
        </p:blipFill>
        <p:spPr bwMode="auto">
          <a:xfrm>
            <a:off x="3284538" y="3810000"/>
            <a:ext cx="5783262" cy="2176462"/>
          </a:xfrm>
          <a:prstGeom prst="rect">
            <a:avLst/>
          </a:prstGeom>
          <a:noFill/>
          <a:ln w="9525">
            <a:noFill/>
            <a:miter lim="800000"/>
            <a:headEnd/>
            <a:tailEnd/>
          </a:ln>
        </p:spPr>
      </p:pic>
      <p:sp>
        <p:nvSpPr>
          <p:cNvPr id="24581" name="Text Box 8"/>
          <p:cNvSpPr txBox="1">
            <a:spLocks noChangeArrowheads="1"/>
          </p:cNvSpPr>
          <p:nvPr/>
        </p:nvSpPr>
        <p:spPr bwMode="auto">
          <a:xfrm>
            <a:off x="381000" y="6019800"/>
            <a:ext cx="7207797" cy="600164"/>
          </a:xfrm>
          <a:prstGeom prst="rect">
            <a:avLst/>
          </a:prstGeom>
          <a:noFill/>
          <a:ln w="9525">
            <a:noFill/>
            <a:miter lim="800000"/>
            <a:headEnd/>
            <a:tailEnd/>
          </a:ln>
        </p:spPr>
        <p:txBody>
          <a:bodyPr wrap="none">
            <a:prstTxWarp prst="textNoShape">
              <a:avLst/>
            </a:prstTxWarp>
            <a:spAutoFit/>
          </a:bodyPr>
          <a:lstStyle/>
          <a:p>
            <a:r>
              <a:rPr lang="en-US" sz="1900" dirty="0"/>
              <a:t>Talkeetna arc cross-section, Alaska</a:t>
            </a:r>
          </a:p>
          <a:p>
            <a:r>
              <a:rPr lang="en-US" sz="1400" dirty="0" err="1"/>
              <a:t>DeBari</a:t>
            </a:r>
            <a:r>
              <a:rPr lang="en-US" sz="1400" dirty="0"/>
              <a:t> and Sleep, 1991; Clift et al., 2005; Greene et al., 2006; </a:t>
            </a:r>
            <a:r>
              <a:rPr lang="en-US" sz="1400" dirty="0" err="1"/>
              <a:t>DeBari</a:t>
            </a:r>
            <a:r>
              <a:rPr lang="en-US" sz="1400" dirty="0"/>
              <a:t> and Greene, 2011</a:t>
            </a:r>
          </a:p>
        </p:txBody>
      </p:sp>
      <p:pic>
        <p:nvPicPr>
          <p:cNvPr id="24582" name="Picture 12" descr="IMG_1725.JPG"/>
          <p:cNvPicPr>
            <a:picLocks noChangeAspect="1"/>
          </p:cNvPicPr>
          <p:nvPr/>
        </p:nvPicPr>
        <p:blipFill>
          <a:blip r:embed="rId4"/>
          <a:srcRect/>
          <a:stretch>
            <a:fillRect/>
          </a:stretch>
        </p:blipFill>
        <p:spPr bwMode="auto">
          <a:xfrm>
            <a:off x="190500" y="3810000"/>
            <a:ext cx="3009900" cy="2166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1000" y="381000"/>
            <a:ext cx="8534400" cy="941388"/>
          </a:xfrm>
        </p:spPr>
        <p:txBody>
          <a:bodyPr/>
          <a:lstStyle/>
          <a:p>
            <a:pPr eaLnBrk="1" hangingPunct="1"/>
            <a:r>
              <a:rPr lang="en-US" sz="4000" dirty="0" smtClean="0">
                <a:latin typeface="Helvetica" pitchFamily="-1" charset="0"/>
                <a:ea typeface="ＭＳ Ｐゴシック" pitchFamily="-1" charset="-128"/>
                <a:cs typeface="ＭＳ Ｐゴシック" pitchFamily="-1" charset="-128"/>
              </a:rPr>
              <a:t>Translating from modern to ancient</a:t>
            </a:r>
          </a:p>
        </p:txBody>
      </p:sp>
      <p:sp>
        <p:nvSpPr>
          <p:cNvPr id="26627" name="Rectangle 3"/>
          <p:cNvSpPr>
            <a:spLocks noGrp="1" noChangeArrowheads="1"/>
          </p:cNvSpPr>
          <p:nvPr>
            <p:ph type="body" idx="1"/>
          </p:nvPr>
        </p:nvSpPr>
        <p:spPr>
          <a:xfrm>
            <a:off x="381000" y="1524000"/>
            <a:ext cx="8534400" cy="1981200"/>
          </a:xfrm>
        </p:spPr>
        <p:txBody>
          <a:bodyPr/>
          <a:lstStyle/>
          <a:p>
            <a:pPr eaLnBrk="1" hangingPunct="1"/>
            <a:r>
              <a:rPr lang="en-US" sz="2400" dirty="0" smtClean="0">
                <a:latin typeface="Helvetica" pitchFamily="-1" charset="0"/>
                <a:ea typeface="ＭＳ Ｐゴシック" pitchFamily="-1" charset="-128"/>
                <a:cs typeface="ＭＳ Ｐゴシック" pitchFamily="-1" charset="-128"/>
              </a:rPr>
              <a:t>Some arc tectonic and sedimentary processes are preferentially preserved in the rock record, others lost</a:t>
            </a:r>
          </a:p>
          <a:p>
            <a:pPr eaLnBrk="1" hangingPunct="1"/>
            <a:r>
              <a:rPr lang="en-US" sz="2400" dirty="0" smtClean="0">
                <a:latin typeface="Helvetica" pitchFamily="-1" charset="0"/>
                <a:ea typeface="ＭＳ Ｐゴシック" pitchFamily="-1" charset="-128"/>
                <a:cs typeface="ＭＳ Ｐゴシック" pitchFamily="-1" charset="-128"/>
              </a:rPr>
              <a:t>Collision geometry drives crustal and terrane composition</a:t>
            </a:r>
          </a:p>
          <a:p>
            <a:pPr eaLnBrk="1" hangingPunct="1"/>
            <a:r>
              <a:rPr lang="en-US" sz="2400" dirty="0" smtClean="0">
                <a:latin typeface="Helvetica" pitchFamily="-1" charset="0"/>
                <a:ea typeface="ＭＳ Ｐゴシック" pitchFamily="-1" charset="-128"/>
                <a:cs typeface="ＭＳ Ｐゴシック" pitchFamily="-1" charset="-128"/>
              </a:rPr>
              <a:t>Bias toward arcs in tectonic accretion for a long time</a:t>
            </a:r>
          </a:p>
          <a:p>
            <a:pPr eaLnBrk="1" hangingPunct="1"/>
            <a:r>
              <a:rPr lang="en-US" sz="2400" dirty="0" smtClean="0">
                <a:latin typeface="Helvetica" pitchFamily="-1" charset="0"/>
                <a:ea typeface="ＭＳ Ｐゴシック" pitchFamily="-1" charset="-128"/>
                <a:cs typeface="ＭＳ Ｐゴシック" pitchFamily="-1" charset="-128"/>
              </a:rPr>
              <a:t>Temporal bias toward final stages of arc activity</a:t>
            </a:r>
          </a:p>
          <a:p>
            <a:pPr eaLnBrk="1" hangingPunct="1"/>
            <a:endParaRPr lang="en-US" sz="2400" dirty="0" smtClean="0">
              <a:latin typeface="Helvetica" pitchFamily="-1" charset="0"/>
              <a:ea typeface="ＭＳ Ｐゴシック" pitchFamily="-1" charset="-128"/>
              <a:cs typeface="ＭＳ Ｐゴシック" pitchFamily="-1" charset="-128"/>
            </a:endParaRPr>
          </a:p>
        </p:txBody>
      </p:sp>
      <p:sp>
        <p:nvSpPr>
          <p:cNvPr id="26628" name="Text Box 6"/>
          <p:cNvSpPr txBox="1">
            <a:spLocks noChangeArrowheads="1"/>
          </p:cNvSpPr>
          <p:nvPr/>
        </p:nvSpPr>
        <p:spPr bwMode="auto">
          <a:xfrm>
            <a:off x="5486400" y="4876800"/>
            <a:ext cx="3521075" cy="830997"/>
          </a:xfrm>
          <a:prstGeom prst="rect">
            <a:avLst/>
          </a:prstGeom>
          <a:noFill/>
          <a:ln w="9525">
            <a:noFill/>
            <a:miter lim="800000"/>
            <a:headEnd/>
            <a:tailEnd/>
          </a:ln>
        </p:spPr>
        <p:txBody>
          <a:bodyPr wrap="square">
            <a:prstTxWarp prst="textNoShape">
              <a:avLst/>
            </a:prstTxWarp>
            <a:spAutoFit/>
          </a:bodyPr>
          <a:lstStyle/>
          <a:p>
            <a:r>
              <a:rPr lang="en-US" sz="1600" dirty="0"/>
              <a:t>Ordovician accretionary complex, Westport, Ireland </a:t>
            </a:r>
          </a:p>
          <a:p>
            <a:r>
              <a:rPr lang="en-US" sz="1600" dirty="0"/>
              <a:t>(syn-collisional)</a:t>
            </a:r>
          </a:p>
        </p:txBody>
      </p:sp>
      <p:pic>
        <p:nvPicPr>
          <p:cNvPr id="26629" name="Picture 5" descr="WestportComplex.jpg"/>
          <p:cNvPicPr>
            <a:picLocks noChangeAspect="1"/>
          </p:cNvPicPr>
          <p:nvPr/>
        </p:nvPicPr>
        <p:blipFill>
          <a:blip r:embed="rId3"/>
          <a:srcRect/>
          <a:stretch>
            <a:fillRect/>
          </a:stretch>
        </p:blipFill>
        <p:spPr bwMode="auto">
          <a:xfrm rot="5400000">
            <a:off x="1684635" y="3208638"/>
            <a:ext cx="2743201" cy="4250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0"/>
            <a:ext cx="8001000" cy="941388"/>
          </a:xfrm>
        </p:spPr>
        <p:txBody>
          <a:bodyPr/>
          <a:lstStyle/>
          <a:p>
            <a:pPr eaLnBrk="1" hangingPunct="1"/>
            <a:r>
              <a:rPr lang="en-US" dirty="0" smtClean="0">
                <a:latin typeface="Helvetica" pitchFamily="-1" charset="0"/>
                <a:ea typeface="ＭＳ Ｐゴシック" pitchFamily="-1" charset="-128"/>
                <a:cs typeface="ＭＳ Ｐゴシック" pitchFamily="-1" charset="-128"/>
              </a:rPr>
              <a:t>Collision geometry matters</a:t>
            </a:r>
          </a:p>
        </p:txBody>
      </p:sp>
      <p:pic>
        <p:nvPicPr>
          <p:cNvPr id="28675" name="Content Placeholder 4" descr="Screen shot 2013-01-08 at 9.34.15 AM.png"/>
          <p:cNvPicPr>
            <a:picLocks noGrp="1" noChangeAspect="1"/>
          </p:cNvPicPr>
          <p:nvPr>
            <p:ph idx="1"/>
          </p:nvPr>
        </p:nvPicPr>
        <p:blipFill>
          <a:blip r:embed="rId3"/>
          <a:srcRect l="-16176" r="-16176"/>
          <a:stretch>
            <a:fillRect/>
          </a:stretch>
        </p:blipFill>
        <p:spPr>
          <a:xfrm>
            <a:off x="-947738" y="914400"/>
            <a:ext cx="11082338" cy="5867400"/>
          </a:xfrm>
        </p:spPr>
      </p:pic>
      <p:sp>
        <p:nvSpPr>
          <p:cNvPr id="28676" name="TextBox 3"/>
          <p:cNvSpPr txBox="1">
            <a:spLocks noChangeArrowheads="1"/>
          </p:cNvSpPr>
          <p:nvPr/>
        </p:nvSpPr>
        <p:spPr bwMode="auto">
          <a:xfrm>
            <a:off x="381000" y="6248400"/>
            <a:ext cx="2514600" cy="584776"/>
          </a:xfrm>
          <a:prstGeom prst="rect">
            <a:avLst/>
          </a:prstGeom>
          <a:noFill/>
          <a:ln w="9525">
            <a:noFill/>
            <a:miter lim="800000"/>
            <a:headEnd/>
            <a:tailEnd/>
          </a:ln>
        </p:spPr>
        <p:txBody>
          <a:bodyPr>
            <a:prstTxWarp prst="textNoShape">
              <a:avLst/>
            </a:prstTxWarp>
            <a:spAutoFit/>
          </a:bodyPr>
          <a:lstStyle/>
          <a:p>
            <a:r>
              <a:rPr lang="en-US" sz="1600" i="1" dirty="0">
                <a:solidFill>
                  <a:srgbClr val="084705"/>
                </a:solidFill>
              </a:rPr>
              <a:t>Draut and Clift, </a:t>
            </a:r>
            <a:r>
              <a:rPr lang="en-US" sz="1600" i="1" dirty="0" smtClean="0">
                <a:solidFill>
                  <a:srgbClr val="084705"/>
                </a:solidFill>
              </a:rPr>
              <a:t>2013</a:t>
            </a:r>
          </a:p>
          <a:p>
            <a:r>
              <a:rPr lang="en-US" sz="1600" i="1" dirty="0" smtClean="0">
                <a:solidFill>
                  <a:srgbClr val="084705"/>
                </a:solidFill>
              </a:rPr>
              <a:t>Earth-Science Reviews</a:t>
            </a:r>
            <a:endParaRPr lang="en-US" sz="1600" i="1" dirty="0">
              <a:solidFill>
                <a:srgbClr val="084705"/>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152400"/>
            <a:ext cx="8001000" cy="941388"/>
          </a:xfrm>
        </p:spPr>
        <p:txBody>
          <a:bodyPr/>
          <a:lstStyle/>
          <a:p>
            <a:pPr eaLnBrk="1" hangingPunct="1"/>
            <a:r>
              <a:rPr lang="en-US" sz="4000" smtClean="0">
                <a:latin typeface="Helvetica" pitchFamily="-1" charset="0"/>
                <a:ea typeface="ＭＳ Ｐゴシック" pitchFamily="-1" charset="-128"/>
                <a:cs typeface="ＭＳ Ｐゴシック" pitchFamily="-1" charset="-128"/>
              </a:rPr>
              <a:t>Forward-facing collision examples</a:t>
            </a:r>
          </a:p>
        </p:txBody>
      </p:sp>
      <p:sp>
        <p:nvSpPr>
          <p:cNvPr id="30723" name="Rectangle 3"/>
          <p:cNvSpPr>
            <a:spLocks noGrp="1" noChangeArrowheads="1"/>
          </p:cNvSpPr>
          <p:nvPr>
            <p:ph type="body" idx="1"/>
          </p:nvPr>
        </p:nvSpPr>
        <p:spPr>
          <a:xfrm>
            <a:off x="304800" y="914400"/>
            <a:ext cx="8305800" cy="685800"/>
          </a:xfrm>
        </p:spPr>
        <p:txBody>
          <a:bodyPr/>
          <a:lstStyle/>
          <a:p>
            <a:pPr eaLnBrk="1" hangingPunct="1">
              <a:buFontTx/>
              <a:buNone/>
            </a:pPr>
            <a:r>
              <a:rPr lang="en-US" sz="2400" smtClean="0">
                <a:latin typeface="Helvetica" pitchFamily="-1" charset="0"/>
                <a:ea typeface="ＭＳ Ｐゴシック" pitchFamily="-1" charset="-128"/>
                <a:cs typeface="ＭＳ Ｐゴシック" pitchFamily="-1" charset="-128"/>
              </a:rPr>
              <a:t>(forearc collides first)</a:t>
            </a:r>
          </a:p>
        </p:txBody>
      </p:sp>
      <p:pic>
        <p:nvPicPr>
          <p:cNvPr id="30724" name="Picture 7" descr="Screen shot 2013-01-02 at 3.52.56 PM.png"/>
          <p:cNvPicPr>
            <a:picLocks noChangeAspect="1"/>
          </p:cNvPicPr>
          <p:nvPr/>
        </p:nvPicPr>
        <p:blipFill>
          <a:blip r:embed="rId3"/>
          <a:srcRect/>
          <a:stretch>
            <a:fillRect/>
          </a:stretch>
        </p:blipFill>
        <p:spPr bwMode="auto">
          <a:xfrm>
            <a:off x="381000" y="2819400"/>
            <a:ext cx="1987550" cy="1379538"/>
          </a:xfrm>
          <a:prstGeom prst="rect">
            <a:avLst/>
          </a:prstGeom>
          <a:noFill/>
          <a:ln w="9525">
            <a:noFill/>
            <a:miter lim="800000"/>
            <a:headEnd/>
            <a:tailEnd/>
          </a:ln>
        </p:spPr>
      </p:pic>
      <p:pic>
        <p:nvPicPr>
          <p:cNvPr id="30725" name="Picture 9" descr="Screen shot 2013-01-02 at 4.11.12 PM.png"/>
          <p:cNvPicPr>
            <a:picLocks noChangeAspect="1"/>
          </p:cNvPicPr>
          <p:nvPr/>
        </p:nvPicPr>
        <p:blipFill>
          <a:blip r:embed="rId4"/>
          <a:srcRect/>
          <a:stretch>
            <a:fillRect/>
          </a:stretch>
        </p:blipFill>
        <p:spPr bwMode="auto">
          <a:xfrm>
            <a:off x="3962400" y="1295400"/>
            <a:ext cx="4527550" cy="2286000"/>
          </a:xfrm>
          <a:prstGeom prst="rect">
            <a:avLst/>
          </a:prstGeom>
          <a:noFill/>
          <a:ln w="9525">
            <a:noFill/>
            <a:miter lim="800000"/>
            <a:headEnd/>
            <a:tailEnd/>
          </a:ln>
        </p:spPr>
      </p:pic>
      <p:sp>
        <p:nvSpPr>
          <p:cNvPr id="30726" name="TextBox 10"/>
          <p:cNvSpPr txBox="1">
            <a:spLocks noChangeArrowheads="1"/>
          </p:cNvSpPr>
          <p:nvPr/>
        </p:nvSpPr>
        <p:spPr bwMode="auto">
          <a:xfrm>
            <a:off x="4114800" y="3581400"/>
            <a:ext cx="2209800" cy="338138"/>
          </a:xfrm>
          <a:prstGeom prst="rect">
            <a:avLst/>
          </a:prstGeom>
          <a:noFill/>
          <a:ln w="9525">
            <a:noFill/>
            <a:miter lim="800000"/>
            <a:headEnd/>
            <a:tailEnd/>
          </a:ln>
        </p:spPr>
        <p:txBody>
          <a:bodyPr>
            <a:prstTxWarp prst="textNoShape">
              <a:avLst/>
            </a:prstTxWarp>
            <a:spAutoFit/>
          </a:bodyPr>
          <a:lstStyle/>
          <a:p>
            <a:r>
              <a:rPr lang="en-US" sz="1600"/>
              <a:t>Silver et al., 1983</a:t>
            </a:r>
          </a:p>
        </p:txBody>
      </p:sp>
      <p:pic>
        <p:nvPicPr>
          <p:cNvPr id="30727" name="Picture 11" descr="Screen shot 2013-01-02 at 4.13.34 PM.png"/>
          <p:cNvPicPr>
            <a:picLocks noChangeAspect="1"/>
          </p:cNvPicPr>
          <p:nvPr/>
        </p:nvPicPr>
        <p:blipFill>
          <a:blip r:embed="rId5"/>
          <a:srcRect/>
          <a:stretch>
            <a:fillRect/>
          </a:stretch>
        </p:blipFill>
        <p:spPr bwMode="auto">
          <a:xfrm>
            <a:off x="152400" y="4267200"/>
            <a:ext cx="4033838" cy="2209800"/>
          </a:xfrm>
          <a:prstGeom prst="rect">
            <a:avLst/>
          </a:prstGeom>
          <a:noFill/>
          <a:ln w="9525">
            <a:noFill/>
            <a:miter lim="800000"/>
            <a:headEnd/>
            <a:tailEnd/>
          </a:ln>
        </p:spPr>
      </p:pic>
      <p:sp>
        <p:nvSpPr>
          <p:cNvPr id="30728" name="TextBox 12"/>
          <p:cNvSpPr txBox="1">
            <a:spLocks noChangeArrowheads="1"/>
          </p:cNvSpPr>
          <p:nvPr/>
        </p:nvSpPr>
        <p:spPr bwMode="auto">
          <a:xfrm>
            <a:off x="152400" y="6477000"/>
            <a:ext cx="2209800" cy="338138"/>
          </a:xfrm>
          <a:prstGeom prst="rect">
            <a:avLst/>
          </a:prstGeom>
          <a:noFill/>
          <a:ln w="9525">
            <a:noFill/>
            <a:miter lim="800000"/>
            <a:headEnd/>
            <a:tailEnd/>
          </a:ln>
        </p:spPr>
        <p:txBody>
          <a:bodyPr>
            <a:prstTxWarp prst="textNoShape">
              <a:avLst/>
            </a:prstTxWarp>
            <a:spAutoFit/>
          </a:bodyPr>
          <a:lstStyle/>
          <a:p>
            <a:r>
              <a:rPr lang="en-US" sz="1600"/>
              <a:t>Harris et al., 2009</a:t>
            </a:r>
          </a:p>
        </p:txBody>
      </p:sp>
      <p:cxnSp>
        <p:nvCxnSpPr>
          <p:cNvPr id="30729" name="Straight Connector 14"/>
          <p:cNvCxnSpPr>
            <a:cxnSpLocks noChangeShapeType="1"/>
          </p:cNvCxnSpPr>
          <p:nvPr/>
        </p:nvCxnSpPr>
        <p:spPr bwMode="auto">
          <a:xfrm rot="16200000" flipH="1">
            <a:off x="914400" y="3810000"/>
            <a:ext cx="1143000" cy="228600"/>
          </a:xfrm>
          <a:prstGeom prst="line">
            <a:avLst/>
          </a:prstGeom>
          <a:noFill/>
          <a:ln w="28575">
            <a:solidFill>
              <a:schemeClr val="tx1"/>
            </a:solidFill>
            <a:round/>
            <a:headEnd/>
            <a:tailEnd/>
          </a:ln>
        </p:spPr>
      </p:cxnSp>
      <p:pic>
        <p:nvPicPr>
          <p:cNvPr id="30730" name="Picture 15" descr="Screen shot 2013-01-02 at 3.44.18 PM.png"/>
          <p:cNvPicPr>
            <a:picLocks noChangeAspect="1"/>
          </p:cNvPicPr>
          <p:nvPr/>
        </p:nvPicPr>
        <p:blipFill>
          <a:blip r:embed="rId6"/>
          <a:srcRect/>
          <a:stretch>
            <a:fillRect/>
          </a:stretch>
        </p:blipFill>
        <p:spPr bwMode="auto">
          <a:xfrm>
            <a:off x="380999" y="1447800"/>
            <a:ext cx="3478251" cy="1219200"/>
          </a:xfrm>
          <a:prstGeom prst="rect">
            <a:avLst/>
          </a:prstGeom>
          <a:noFill/>
          <a:ln w="9525">
            <a:noFill/>
            <a:miter lim="800000"/>
            <a:headEnd/>
            <a:tailEnd/>
          </a:ln>
        </p:spPr>
      </p:pic>
      <p:sp>
        <p:nvSpPr>
          <p:cNvPr id="30731" name="Text Box 8"/>
          <p:cNvSpPr txBox="1">
            <a:spLocks noChangeArrowheads="1"/>
          </p:cNvSpPr>
          <p:nvPr/>
        </p:nvSpPr>
        <p:spPr bwMode="auto">
          <a:xfrm>
            <a:off x="4418013" y="4343400"/>
            <a:ext cx="4725987" cy="1754188"/>
          </a:xfrm>
          <a:prstGeom prst="rect">
            <a:avLst/>
          </a:prstGeom>
          <a:noFill/>
          <a:ln w="9525">
            <a:noFill/>
            <a:miter lim="800000"/>
            <a:headEnd/>
            <a:tailEnd/>
          </a:ln>
        </p:spPr>
        <p:txBody>
          <a:bodyPr wrap="none">
            <a:prstTxWarp prst="textNoShape">
              <a:avLst/>
            </a:prstTxWarp>
            <a:spAutoFit/>
          </a:bodyPr>
          <a:lstStyle/>
          <a:p>
            <a:r>
              <a:rPr lang="en-US" sz="1800" dirty="0"/>
              <a:t>Taiwan, Luzon Arc/Eurasia collision</a:t>
            </a:r>
          </a:p>
          <a:p>
            <a:r>
              <a:rPr lang="en-US" sz="1800" dirty="0"/>
              <a:t>Banda Arc/Australia collision</a:t>
            </a:r>
            <a:br>
              <a:rPr lang="en-US" sz="1800" dirty="0"/>
            </a:br>
            <a:r>
              <a:rPr lang="en-US" sz="1800" dirty="0"/>
              <a:t>Urals (Devonian)</a:t>
            </a:r>
          </a:p>
          <a:p>
            <a:r>
              <a:rPr lang="en-US" sz="1800" dirty="0"/>
              <a:t>Grampian/Taconic Orogeny (Ordovician)</a:t>
            </a:r>
          </a:p>
          <a:p>
            <a:r>
              <a:rPr lang="en-US" sz="1800" dirty="0"/>
              <a:t>New Caledonia (Eocene)</a:t>
            </a:r>
          </a:p>
          <a:p>
            <a:r>
              <a:rPr lang="en-US" sz="1800" dirty="0"/>
              <a:t>New England</a:t>
            </a:r>
            <a:r>
              <a:rPr lang="en-US" sz="1800" dirty="0" smtClean="0"/>
              <a:t> </a:t>
            </a:r>
            <a:r>
              <a:rPr lang="en-US" sz="1800" dirty="0" err="1" smtClean="0"/>
              <a:t>orogen</a:t>
            </a:r>
            <a:r>
              <a:rPr lang="en-US" sz="1800" dirty="0"/>
              <a:t>, Australia (Ordovician)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228600"/>
            <a:ext cx="8534400" cy="941388"/>
          </a:xfrm>
        </p:spPr>
        <p:txBody>
          <a:bodyPr/>
          <a:lstStyle/>
          <a:p>
            <a:pPr eaLnBrk="1" hangingPunct="1"/>
            <a:r>
              <a:rPr lang="en-US" sz="4000" smtClean="0">
                <a:latin typeface="Helvetica" pitchFamily="-1" charset="0"/>
                <a:ea typeface="ＭＳ Ｐゴシック" pitchFamily="-1" charset="-128"/>
                <a:cs typeface="ＭＳ Ｐゴシック" pitchFamily="-1" charset="-128"/>
              </a:rPr>
              <a:t>Backward-facing collision examples</a:t>
            </a:r>
          </a:p>
        </p:txBody>
      </p:sp>
      <p:sp>
        <p:nvSpPr>
          <p:cNvPr id="32771" name="Rectangle 3"/>
          <p:cNvSpPr>
            <a:spLocks noGrp="1" noChangeArrowheads="1"/>
          </p:cNvSpPr>
          <p:nvPr>
            <p:ph type="body" idx="1"/>
          </p:nvPr>
        </p:nvSpPr>
        <p:spPr>
          <a:xfrm>
            <a:off x="304800" y="1066800"/>
            <a:ext cx="3581400" cy="685800"/>
          </a:xfrm>
        </p:spPr>
        <p:txBody>
          <a:bodyPr/>
          <a:lstStyle/>
          <a:p>
            <a:pPr eaLnBrk="1" hangingPunct="1">
              <a:buFontTx/>
              <a:buNone/>
            </a:pPr>
            <a:r>
              <a:rPr lang="en-US" sz="2400" smtClean="0">
                <a:latin typeface="Helvetica" pitchFamily="-1" charset="0"/>
                <a:ea typeface="ＭＳ Ｐゴシック" pitchFamily="-1" charset="-128"/>
                <a:cs typeface="ＭＳ Ｐゴシック" pitchFamily="-1" charset="-128"/>
              </a:rPr>
              <a:t>(backarc collides first)</a:t>
            </a:r>
          </a:p>
        </p:txBody>
      </p:sp>
      <p:sp>
        <p:nvSpPr>
          <p:cNvPr id="32772" name="Text Box 8"/>
          <p:cNvSpPr txBox="1">
            <a:spLocks noChangeArrowheads="1"/>
          </p:cNvSpPr>
          <p:nvPr/>
        </p:nvSpPr>
        <p:spPr bwMode="auto">
          <a:xfrm>
            <a:off x="7032625" y="2286000"/>
            <a:ext cx="2111375" cy="862013"/>
          </a:xfrm>
          <a:prstGeom prst="rect">
            <a:avLst/>
          </a:prstGeom>
          <a:noFill/>
          <a:ln w="9525">
            <a:noFill/>
            <a:miter lim="800000"/>
            <a:headEnd/>
            <a:tailEnd/>
          </a:ln>
        </p:spPr>
        <p:txBody>
          <a:bodyPr>
            <a:prstTxWarp prst="textNoShape">
              <a:avLst/>
            </a:prstTxWarp>
            <a:spAutoFit/>
          </a:bodyPr>
          <a:lstStyle/>
          <a:p>
            <a:r>
              <a:rPr lang="en-US" sz="1800"/>
              <a:t>Izu-Bonin Arc collision at Honshu</a:t>
            </a:r>
          </a:p>
          <a:p>
            <a:r>
              <a:rPr lang="en-US" sz="1400"/>
              <a:t>(Ogawa et al., 1985)</a:t>
            </a:r>
          </a:p>
        </p:txBody>
      </p:sp>
      <p:pic>
        <p:nvPicPr>
          <p:cNvPr id="32773" name="Picture 11" descr="Screen shot 2012-09-04 at 3.37.34 PM.png"/>
          <p:cNvPicPr>
            <a:picLocks noChangeAspect="1"/>
          </p:cNvPicPr>
          <p:nvPr/>
        </p:nvPicPr>
        <p:blipFill>
          <a:blip r:embed="rId3"/>
          <a:srcRect/>
          <a:stretch>
            <a:fillRect/>
          </a:stretch>
        </p:blipFill>
        <p:spPr bwMode="auto">
          <a:xfrm>
            <a:off x="4038600" y="1322388"/>
            <a:ext cx="2895600" cy="3822700"/>
          </a:xfrm>
          <a:prstGeom prst="rect">
            <a:avLst/>
          </a:prstGeom>
          <a:noFill/>
          <a:ln w="9525">
            <a:noFill/>
            <a:miter lim="800000"/>
            <a:headEnd/>
            <a:tailEnd/>
          </a:ln>
        </p:spPr>
      </p:pic>
      <p:pic>
        <p:nvPicPr>
          <p:cNvPr id="32774" name="Picture 5" descr="Screen shot 2013-01-02 at 4.16.42 PM.png"/>
          <p:cNvPicPr>
            <a:picLocks noChangeAspect="1"/>
          </p:cNvPicPr>
          <p:nvPr/>
        </p:nvPicPr>
        <p:blipFill>
          <a:blip r:embed="rId4"/>
          <a:srcRect/>
          <a:stretch>
            <a:fillRect/>
          </a:stretch>
        </p:blipFill>
        <p:spPr bwMode="auto">
          <a:xfrm>
            <a:off x="457200" y="2971800"/>
            <a:ext cx="3429000" cy="3729038"/>
          </a:xfrm>
          <a:prstGeom prst="rect">
            <a:avLst/>
          </a:prstGeom>
          <a:noFill/>
          <a:ln w="9525">
            <a:noFill/>
            <a:miter lim="800000"/>
            <a:headEnd/>
            <a:tailEnd/>
          </a:ln>
        </p:spPr>
      </p:pic>
      <p:pic>
        <p:nvPicPr>
          <p:cNvPr id="32775" name="Picture 6" descr="Screen shot 2013-01-02 at 3.44.36 PM.png"/>
          <p:cNvPicPr>
            <a:picLocks noChangeAspect="1"/>
          </p:cNvPicPr>
          <p:nvPr/>
        </p:nvPicPr>
        <p:blipFill>
          <a:blip r:embed="rId5"/>
          <a:srcRect/>
          <a:stretch>
            <a:fillRect/>
          </a:stretch>
        </p:blipFill>
        <p:spPr bwMode="auto">
          <a:xfrm>
            <a:off x="457200" y="1600200"/>
            <a:ext cx="3352800" cy="1173163"/>
          </a:xfrm>
          <a:prstGeom prst="rect">
            <a:avLst/>
          </a:prstGeom>
          <a:noFill/>
          <a:ln w="9525">
            <a:noFill/>
            <a:miter lim="800000"/>
            <a:headEnd/>
            <a:tailEnd/>
          </a:ln>
        </p:spPr>
      </p:pic>
      <p:sp>
        <p:nvSpPr>
          <p:cNvPr id="32776" name="Text Box 9"/>
          <p:cNvSpPr txBox="1">
            <a:spLocks noChangeArrowheads="1"/>
          </p:cNvSpPr>
          <p:nvPr/>
        </p:nvSpPr>
        <p:spPr bwMode="auto">
          <a:xfrm>
            <a:off x="4572000" y="5410200"/>
            <a:ext cx="3443288" cy="923925"/>
          </a:xfrm>
          <a:prstGeom prst="rect">
            <a:avLst/>
          </a:prstGeom>
          <a:noFill/>
          <a:ln w="9525">
            <a:noFill/>
            <a:miter lim="800000"/>
            <a:headEnd/>
            <a:tailEnd/>
          </a:ln>
        </p:spPr>
        <p:txBody>
          <a:bodyPr wrap="none">
            <a:prstTxWarp prst="textNoShape">
              <a:avLst/>
            </a:prstTxWarp>
            <a:spAutoFit/>
          </a:bodyPr>
          <a:lstStyle/>
          <a:p>
            <a:r>
              <a:rPr lang="en-US" sz="1800"/>
              <a:t>Izu-Honshu collision</a:t>
            </a:r>
          </a:p>
          <a:p>
            <a:r>
              <a:rPr lang="en-US" sz="1800"/>
              <a:t>Talkeetna Arc, Alaska (Jurassic)</a:t>
            </a:r>
          </a:p>
          <a:p>
            <a:r>
              <a:rPr lang="en-US" sz="1800"/>
              <a:t>Dras-Kohistan Arc (Cretaceous)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228600"/>
            <a:ext cx="8001000" cy="941388"/>
          </a:xfrm>
        </p:spPr>
        <p:txBody>
          <a:bodyPr/>
          <a:lstStyle/>
          <a:p>
            <a:pPr eaLnBrk="1" hangingPunct="1"/>
            <a:r>
              <a:rPr lang="en-US" sz="4000" smtClean="0">
                <a:latin typeface="Helvetica" pitchFamily="-1" charset="0"/>
                <a:ea typeface="ＭＳ Ｐゴシック" pitchFamily="-1" charset="-128"/>
                <a:cs typeface="ＭＳ Ｐゴシック" pitchFamily="-1" charset="-128"/>
              </a:rPr>
              <a:t>Western Aleutians / Kamchatka</a:t>
            </a:r>
          </a:p>
        </p:txBody>
      </p:sp>
      <p:sp>
        <p:nvSpPr>
          <p:cNvPr id="34819" name="Rectangle 3"/>
          <p:cNvSpPr>
            <a:spLocks noGrp="1" noChangeArrowheads="1"/>
          </p:cNvSpPr>
          <p:nvPr>
            <p:ph type="body" idx="1"/>
          </p:nvPr>
        </p:nvSpPr>
        <p:spPr>
          <a:xfrm>
            <a:off x="304800" y="1066800"/>
            <a:ext cx="8305800" cy="685800"/>
          </a:xfrm>
        </p:spPr>
        <p:txBody>
          <a:bodyPr/>
          <a:lstStyle/>
          <a:p>
            <a:pPr eaLnBrk="1" hangingPunct="1"/>
            <a:r>
              <a:rPr lang="en-US" sz="2400" smtClean="0">
                <a:latin typeface="Helvetica" pitchFamily="-1" charset="0"/>
                <a:ea typeface="ＭＳ Ｐゴシック" pitchFamily="-1" charset="-128"/>
                <a:cs typeface="ＭＳ Ｐゴシック" pitchFamily="-1" charset="-128"/>
              </a:rPr>
              <a:t>High-angle forward-facing collision of forearc with active continental margin: arc can “splinter” against continent</a:t>
            </a:r>
          </a:p>
        </p:txBody>
      </p:sp>
      <p:sp>
        <p:nvSpPr>
          <p:cNvPr id="34820" name="Text Box 9"/>
          <p:cNvSpPr txBox="1">
            <a:spLocks noChangeArrowheads="1"/>
          </p:cNvSpPr>
          <p:nvPr/>
        </p:nvSpPr>
        <p:spPr bwMode="auto">
          <a:xfrm>
            <a:off x="4038600" y="6096000"/>
            <a:ext cx="4686300" cy="584200"/>
          </a:xfrm>
          <a:prstGeom prst="rect">
            <a:avLst/>
          </a:prstGeom>
          <a:noFill/>
          <a:ln w="9525">
            <a:noFill/>
            <a:miter lim="800000"/>
            <a:headEnd/>
            <a:tailEnd/>
          </a:ln>
        </p:spPr>
        <p:txBody>
          <a:bodyPr wrap="none">
            <a:prstTxWarp prst="textNoShape">
              <a:avLst/>
            </a:prstTxWarp>
            <a:spAutoFit/>
          </a:bodyPr>
          <a:lstStyle/>
          <a:p>
            <a:r>
              <a:rPr lang="en-US" sz="1800"/>
              <a:t>Western Aleutian Arc collision at Kamchatka</a:t>
            </a:r>
          </a:p>
          <a:p>
            <a:r>
              <a:rPr lang="en-US" sz="1400"/>
              <a:t>(Geist et al., 1994; Scholl et al., 2007)</a:t>
            </a:r>
          </a:p>
        </p:txBody>
      </p:sp>
      <p:pic>
        <p:nvPicPr>
          <p:cNvPr id="34821" name="Picture 10" descr="Screen shot 2012-09-04 at 3.12.06 PM.png"/>
          <p:cNvPicPr>
            <a:picLocks noChangeAspect="1"/>
          </p:cNvPicPr>
          <p:nvPr/>
        </p:nvPicPr>
        <p:blipFill>
          <a:blip r:embed="rId3"/>
          <a:srcRect/>
          <a:stretch>
            <a:fillRect/>
          </a:stretch>
        </p:blipFill>
        <p:spPr bwMode="auto">
          <a:xfrm>
            <a:off x="4114800" y="2209800"/>
            <a:ext cx="4565650" cy="3930650"/>
          </a:xfrm>
          <a:prstGeom prst="rect">
            <a:avLst/>
          </a:prstGeom>
          <a:noFill/>
          <a:ln w="9525">
            <a:noFill/>
            <a:miter lim="800000"/>
            <a:headEnd/>
            <a:tailEnd/>
          </a:ln>
        </p:spPr>
      </p:pic>
      <p:pic>
        <p:nvPicPr>
          <p:cNvPr id="34822" name="Picture 7" descr="Screen shot 2013-01-02 at 4.22.34 PM.png"/>
          <p:cNvPicPr>
            <a:picLocks noChangeAspect="1"/>
          </p:cNvPicPr>
          <p:nvPr/>
        </p:nvPicPr>
        <p:blipFill>
          <a:blip r:embed="rId4"/>
          <a:srcRect/>
          <a:stretch>
            <a:fillRect/>
          </a:stretch>
        </p:blipFill>
        <p:spPr bwMode="auto">
          <a:xfrm>
            <a:off x="304800" y="3952875"/>
            <a:ext cx="3708400" cy="2633663"/>
          </a:xfrm>
          <a:prstGeom prst="rect">
            <a:avLst/>
          </a:prstGeom>
          <a:noFill/>
          <a:ln w="9525">
            <a:noFill/>
            <a:miter lim="800000"/>
            <a:headEnd/>
            <a:tailEnd/>
          </a:ln>
        </p:spPr>
      </p:pic>
      <p:pic>
        <p:nvPicPr>
          <p:cNvPr id="34823" name="Picture 7" descr="Screen shot 2013-12-05 at 2.04.09 PM.png"/>
          <p:cNvPicPr>
            <a:picLocks noChangeAspect="1"/>
          </p:cNvPicPr>
          <p:nvPr/>
        </p:nvPicPr>
        <p:blipFill>
          <a:blip r:embed="rId5"/>
          <a:srcRect/>
          <a:stretch>
            <a:fillRect/>
          </a:stretch>
        </p:blipFill>
        <p:spPr bwMode="auto">
          <a:xfrm>
            <a:off x="262697" y="2170112"/>
            <a:ext cx="3775903" cy="163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Helvetic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26256</TotalTime>
  <Words>3455</Words>
  <Application>Microsoft Macintosh PowerPoint</Application>
  <PresentationFormat>On-screen Show (4:3)</PresentationFormat>
  <Paragraphs>189</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Blank Presentation</vt:lpstr>
      <vt:lpstr>Lost in translation:  Tracing island-arc geologic records from modern activity to ancient accreted terranes</vt:lpstr>
      <vt:lpstr>What is lost vs. preserved in transition from modern arcs to ancient record?</vt:lpstr>
      <vt:lpstr>Why study arc emplacement and accretion?</vt:lpstr>
      <vt:lpstr>Geologic records of ancient oceanic arcs</vt:lpstr>
      <vt:lpstr>Translating from modern to ancient</vt:lpstr>
      <vt:lpstr>Collision geometry matters</vt:lpstr>
      <vt:lpstr>Forward-facing collision examples</vt:lpstr>
      <vt:lpstr>Backward-facing collision examples</vt:lpstr>
      <vt:lpstr>Western Aleutians / Kamchatka</vt:lpstr>
      <vt:lpstr>Tectonic erosion ruins great rocks</vt:lpstr>
      <vt:lpstr>Accreted arc volume likely biased toward  late-stage activity</vt:lpstr>
      <vt:lpstr>Collision preserves, alters, or destroys  different regions of an arc</vt:lpstr>
      <vt:lpstr>Arcs accommodating subduction of  bathymetric highs: is evidence preserved?</vt:lpstr>
      <vt:lpstr>Detecting ancient subduction of  bathymetric highs</vt:lpstr>
      <vt:lpstr>Collision preserves, alters, or destroys  different regions of an arc</vt:lpstr>
      <vt:lpstr>So… alteration of arcs by collision means what ultimately accretes onto (and forms) continents can be very different from  active oceanic arcs</vt:lpstr>
      <vt:lpstr>Formation of continental crust at arcs?</vt:lpstr>
      <vt:lpstr>Possibilities for forming continental crust at arcs?</vt:lpstr>
      <vt:lpstr>Summary: preservation and loss of material from arc terranes</vt:lpstr>
      <vt:lpstr>Questions?</vt:lpstr>
      <vt:lpstr>Can paleotectonic hazards be inferred from ancient, accreted arc terranes?</vt:lpstr>
      <vt:lpstr>Can paleotectonic hazards be inferred from ancient, accreted arc terranes?</vt:lpstr>
      <vt:lpstr>Slide 23</vt:lpstr>
    </vt:vector>
  </TitlesOfParts>
  <Company>USGS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geochemical and isotopic constraints on magmagenesis in an Ordovician arc-continent collision, Ireland:  The Tyrone Igneous Complex</dc:title>
  <dc:creator>Amy Draut</dc:creator>
  <cp:lastModifiedBy>Amy Draut</cp:lastModifiedBy>
  <cp:revision>206</cp:revision>
  <cp:lastPrinted>2015-05-08T16:55:46Z</cp:lastPrinted>
  <dcterms:created xsi:type="dcterms:W3CDTF">2015-05-08T16:47:45Z</dcterms:created>
  <dcterms:modified xsi:type="dcterms:W3CDTF">2015-05-08T16:56:08Z</dcterms:modified>
</cp:coreProperties>
</file>