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2016" y="-8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8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700"/>
              <a:t>Exceptions: Isograptus victoriae lunatus - overall smaller: sicular length 2.09mm (2.5mm), stipe length 2.55mm (8mm), stipe width increasing from .91mm to 1.05mm (increasing from 1.3mm to 1.4mm)</a:t>
            </a:r>
          </a:p>
          <a:p>
            <a:pPr lvl="0">
              <a:lnSpc>
                <a:spcPct val="100000"/>
              </a:lnSpc>
              <a:defRPr sz="1800"/>
            </a:pPr>
            <a:r>
              <a:rPr sz="1700"/>
              <a:t>Phyllograptus anna - Overall smaller: length 5.6mm (8mm), width 4.03mm (5mm)</a:t>
            </a:r>
          </a:p>
          <a:p>
            <a:pPr lvl="0">
              <a:lnSpc>
                <a:spcPct val="100000"/>
              </a:lnSpc>
              <a:defRPr sz="1800"/>
            </a:pPr>
            <a:r>
              <a:rPr sz="1700"/>
              <a:t>Pseudisograptus dumosus - form A, but smaller supradorsal sicular length, manubrium length, and stipe width</a:t>
            </a:r>
          </a:p>
          <a:p>
            <a:pPr lvl="0">
              <a:lnSpc>
                <a:spcPct val="100000"/>
              </a:lnSpc>
              <a:defRPr sz="1800"/>
            </a:pPr>
            <a:r>
              <a:rPr sz="1700"/>
              <a:t>Tetragraptus serra serra - shorter funicle 1.13mm (2.4-3.0mm Williams and Stevens)</a:t>
            </a:r>
          </a:p>
          <a:p>
            <a:pPr lvl="0">
              <a:lnSpc>
                <a:spcPct val="100000"/>
              </a:lnSpc>
              <a:defRPr sz="1800"/>
            </a:pPr>
            <a:r>
              <a:rPr sz="1700"/>
              <a:t>Xiphograptus cypselo - larger than described: stipe width 1.09 to 1.46 in 10 mm (.7 to 1mm in 6mm), max 2.21mm (2.0mm)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lvl="0" defTabSz="192023">
              <a:lnSpc>
                <a:spcPct val="200000"/>
              </a:lnSpc>
              <a:defRPr sz="1800"/>
            </a:pPr>
            <a:r>
              <a:rPr sz="3191" cap="all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Whiterockian (Middle Ordovician) Graptolites of the Lower Member of the Vinini Formation, Roberts Mountains, </a:t>
            </a:r>
          </a:p>
          <a:p>
            <a:pPr lvl="0" defTabSz="192023">
              <a:lnSpc>
                <a:spcPct val="200000"/>
              </a:lnSpc>
              <a:defRPr sz="1800"/>
            </a:pPr>
            <a:r>
              <a:rPr sz="3191" cap="all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Eureka County, Nevada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6426911"/>
            <a:ext cx="10464800" cy="1130301"/>
          </a:xfrm>
          <a:prstGeom prst="rect">
            <a:avLst/>
          </a:prstGeom>
        </p:spPr>
        <p:txBody>
          <a:bodyPr/>
          <a:lstStyle/>
          <a:p>
            <a:pPr lvl="0" defTabSz="484886">
              <a:defRPr sz="1800"/>
            </a:pPr>
            <a:r>
              <a:rPr sz="2656"/>
              <a:t>Erin Schuster</a:t>
            </a:r>
          </a:p>
          <a:p>
            <a:pPr lvl="0" defTabSz="484886">
              <a:defRPr sz="1800"/>
            </a:pPr>
            <a:endParaRPr sz="1992"/>
          </a:p>
          <a:p>
            <a:pPr lvl="0" defTabSz="484886">
              <a:defRPr sz="1800"/>
            </a:pPr>
            <a:r>
              <a:rPr sz="1992"/>
              <a:t>CSU Long Beach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G_0152.jpeg"/>
          <p:cNvPicPr/>
          <p:nvPr/>
        </p:nvPicPr>
        <p:blipFill>
          <a:blip r:embed="rId2">
            <a:extLst/>
          </a:blip>
          <a:srcRect l="9823" t="13741" r="17808" b="58965"/>
          <a:stretch>
            <a:fillRect/>
          </a:stretch>
        </p:blipFill>
        <p:spPr>
          <a:xfrm>
            <a:off x="2956123" y="228599"/>
            <a:ext cx="7092538" cy="3566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G_0153.jpeg"/>
          <p:cNvPicPr/>
          <p:nvPr/>
        </p:nvPicPr>
        <p:blipFill>
          <a:blip r:embed="rId3">
            <a:extLst/>
          </a:blip>
          <a:srcRect l="5738" t="6365" r="5738" b="57952"/>
          <a:stretch>
            <a:fillRect/>
          </a:stretch>
        </p:blipFill>
        <p:spPr>
          <a:xfrm>
            <a:off x="1422400" y="3810000"/>
            <a:ext cx="10160001" cy="546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G_0152.JPG"/>
          <p:cNvPicPr/>
          <p:nvPr/>
        </p:nvPicPr>
        <p:blipFill>
          <a:blip r:embed="rId2">
            <a:extLst/>
          </a:blip>
          <a:srcRect l="9823" t="13741" r="17808" b="58965"/>
          <a:stretch>
            <a:fillRect/>
          </a:stretch>
        </p:blipFill>
        <p:spPr>
          <a:xfrm>
            <a:off x="2956123" y="228599"/>
            <a:ext cx="7092538" cy="3566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G_0153.JPG"/>
          <p:cNvPicPr/>
          <p:nvPr/>
        </p:nvPicPr>
        <p:blipFill>
          <a:blip r:embed="rId3">
            <a:extLst/>
          </a:blip>
          <a:srcRect l="5106" t="57472" r="5106" b="4779"/>
          <a:stretch>
            <a:fillRect/>
          </a:stretch>
        </p:blipFill>
        <p:spPr>
          <a:xfrm>
            <a:off x="1422400" y="3809999"/>
            <a:ext cx="10160001" cy="5695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G_0154.jpeg"/>
          <p:cNvPicPr/>
          <p:nvPr/>
        </p:nvPicPr>
        <p:blipFill>
          <a:blip r:embed="rId2">
            <a:extLst/>
          </a:blip>
          <a:srcRect l="12848" t="10293" r="10489" b="55659"/>
          <a:stretch>
            <a:fillRect/>
          </a:stretch>
        </p:blipFill>
        <p:spPr>
          <a:xfrm>
            <a:off x="1422399" y="3808831"/>
            <a:ext cx="10160001" cy="6016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0152.JPG"/>
          <p:cNvPicPr/>
          <p:nvPr/>
        </p:nvPicPr>
        <p:blipFill>
          <a:blip r:embed="rId3">
            <a:extLst/>
          </a:blip>
          <a:srcRect l="9823" t="13741" r="17808" b="58965"/>
          <a:stretch>
            <a:fillRect/>
          </a:stretch>
        </p:blipFill>
        <p:spPr>
          <a:xfrm>
            <a:off x="2956123" y="228599"/>
            <a:ext cx="7092538" cy="3566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forer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Morphometrics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defRPr sz="1800"/>
            </a:pPr>
            <a:r>
              <a:rPr sz="2800"/>
              <a:t>a: Sicular length</a:t>
            </a:r>
          </a:p>
          <a:p>
            <a:pPr lvl="0">
              <a:spcBef>
                <a:spcPts val="0"/>
              </a:spcBef>
              <a:defRPr sz="1800"/>
            </a:pPr>
            <a:endParaRPr sz="2800"/>
          </a:p>
          <a:p>
            <a:pPr lvl="0">
              <a:spcBef>
                <a:spcPts val="0"/>
              </a:spcBef>
              <a:defRPr sz="1800"/>
            </a:pPr>
            <a:r>
              <a:rPr sz="2800"/>
              <a:t>b: Supradorsal sicular length</a:t>
            </a:r>
          </a:p>
          <a:p>
            <a:pPr lvl="0">
              <a:spcBef>
                <a:spcPts val="0"/>
              </a:spcBef>
              <a:defRPr sz="1800"/>
            </a:pPr>
            <a:endParaRPr sz="2800"/>
          </a:p>
          <a:p>
            <a:pPr lvl="0">
              <a:spcBef>
                <a:spcPts val="0"/>
              </a:spcBef>
              <a:defRPr sz="1800"/>
            </a:pPr>
            <a:r>
              <a:rPr sz="2800"/>
              <a:t>c: Stipe width</a:t>
            </a:r>
          </a:p>
          <a:p>
            <a:pPr lvl="0">
              <a:spcBef>
                <a:spcPts val="0"/>
              </a:spcBef>
              <a:defRPr sz="1800"/>
            </a:pPr>
            <a:endParaRPr sz="2800"/>
          </a:p>
          <a:p>
            <a:pPr lvl="0">
              <a:spcBef>
                <a:spcPts val="0"/>
              </a:spcBef>
              <a:defRPr sz="1800"/>
            </a:pPr>
            <a:r>
              <a:rPr sz="2800"/>
              <a:t>d: Thecal length</a:t>
            </a:r>
          </a:p>
          <a:p>
            <a:pPr lvl="0">
              <a:spcBef>
                <a:spcPts val="0"/>
              </a:spcBef>
              <a:defRPr sz="1800"/>
            </a:pPr>
            <a:endParaRPr sz="2800"/>
          </a:p>
          <a:p>
            <a:pPr lvl="0">
              <a:spcBef>
                <a:spcPts val="0"/>
              </a:spcBef>
              <a:defRPr sz="1800"/>
            </a:pPr>
            <a:r>
              <a:rPr sz="2800"/>
              <a:t>e: Thecal inclination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6923487" y="2641846"/>
            <a:ext cx="5938532" cy="3835446"/>
            <a:chOff x="0" y="0"/>
            <a:chExt cx="5938531" cy="3835444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5936859" cy="3835445"/>
              <a:chOff x="0" y="0"/>
              <a:chExt cx="5936858" cy="3835444"/>
            </a:xfrm>
          </p:grpSpPr>
          <p:pic>
            <p:nvPicPr>
              <p:cNvPr id="72" name="measurments figure.png"/>
              <p:cNvPicPr/>
              <p:nvPr/>
            </p:nvPicPr>
            <p:blipFill>
              <a:blip r:embed="rId2">
                <a:extLst/>
              </a:blip>
              <a:srcRect b="49628"/>
              <a:stretch>
                <a:fillRect/>
              </a:stretch>
            </p:blipFill>
            <p:spPr>
              <a:xfrm>
                <a:off x="0" y="0"/>
                <a:ext cx="5936859" cy="38182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" name="Shape 73"/>
              <p:cNvSpPr/>
              <p:nvPr/>
            </p:nvSpPr>
            <p:spPr>
              <a:xfrm>
                <a:off x="2536810" y="3327068"/>
                <a:ext cx="320496" cy="5083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5" name="Shape 75"/>
            <p:cNvSpPr/>
            <p:nvPr/>
          </p:nvSpPr>
          <p:spPr>
            <a:xfrm>
              <a:off x="2134321" y="1242135"/>
              <a:ext cx="207559" cy="2827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3004350" y="1459586"/>
              <a:ext cx="207559" cy="2827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467383" y="2957175"/>
              <a:ext cx="207558" cy="2827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4673340" y="3281300"/>
              <a:ext cx="207559" cy="2827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730973" y="3230500"/>
              <a:ext cx="207559" cy="2827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1" name="Shape 81"/>
          <p:cNvSpPr/>
          <p:nvPr/>
        </p:nvSpPr>
        <p:spPr>
          <a:xfrm>
            <a:off x="8955269" y="3948324"/>
            <a:ext cx="2801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2" name="Shape 82"/>
          <p:cNvSpPr/>
          <p:nvPr/>
        </p:nvSpPr>
        <p:spPr>
          <a:xfrm>
            <a:off x="9950279" y="3948324"/>
            <a:ext cx="29279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Shape 83"/>
          <p:cNvSpPr/>
          <p:nvPr/>
        </p:nvSpPr>
        <p:spPr>
          <a:xfrm>
            <a:off x="7348631" y="5550604"/>
            <a:ext cx="2801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Shape 84"/>
          <p:cNvSpPr/>
          <p:nvPr/>
        </p:nvSpPr>
        <p:spPr>
          <a:xfrm>
            <a:off x="11517962" y="5808962"/>
            <a:ext cx="29305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5" name="Shape 85"/>
          <p:cNvSpPr/>
          <p:nvPr/>
        </p:nvSpPr>
        <p:spPr>
          <a:xfrm>
            <a:off x="12618621" y="5703437"/>
            <a:ext cx="2801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2" build="p" bldLvl="5" animBg="1" advAuto="0"/>
      <p:bldP spid="81" grpId="1" animBg="1" advAuto="0"/>
      <p:bldP spid="82" grpId="3" animBg="1" advAuto="0"/>
      <p:bldP spid="83" grpId="4" animBg="1" advAuto="0"/>
      <p:bldP spid="84" grpId="5" animBg="1" advAuto="0"/>
      <p:bldP spid="85" grpId="6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measurments figure.png"/>
          <p:cNvPicPr/>
          <p:nvPr/>
        </p:nvPicPr>
        <p:blipFill>
          <a:blip r:embed="rId2">
            <a:extLst/>
          </a:blip>
          <a:srcRect t="48436" b="3846"/>
          <a:stretch>
            <a:fillRect/>
          </a:stretch>
        </p:blipFill>
        <p:spPr>
          <a:xfrm>
            <a:off x="6328737" y="3314841"/>
            <a:ext cx="6658746" cy="40568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90727">
              <a:defRPr sz="1800"/>
            </a:pPr>
            <a:r>
              <a:rPr sz="6719"/>
              <a:t>Morphometrics: </a:t>
            </a:r>
            <a:r>
              <a:rPr sz="6719" i="1"/>
              <a:t>Pseudisograptids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defRPr sz="1800"/>
            </a:pPr>
            <a:r>
              <a:rPr sz="2800" dirty="0"/>
              <a:t>f:  Manubrium length</a:t>
            </a:r>
          </a:p>
          <a:p>
            <a:pPr lvl="1">
              <a:spcBef>
                <a:spcPts val="0"/>
              </a:spcBef>
              <a:defRPr sz="1800"/>
            </a:pPr>
            <a:endParaRPr sz="2800" dirty="0"/>
          </a:p>
          <a:p>
            <a:pPr lvl="0">
              <a:spcBef>
                <a:spcPts val="0"/>
              </a:spcBef>
              <a:defRPr sz="1800"/>
            </a:pPr>
            <a:r>
              <a:rPr sz="2800" dirty="0"/>
              <a:t>g: Manubrium width</a:t>
            </a:r>
          </a:p>
          <a:p>
            <a:pPr lvl="0">
              <a:spcBef>
                <a:spcPts val="0"/>
              </a:spcBef>
              <a:defRPr sz="1800"/>
            </a:pPr>
            <a:endParaRPr sz="2800" dirty="0"/>
          </a:p>
          <a:p>
            <a:pPr lvl="0">
              <a:spcBef>
                <a:spcPts val="0"/>
              </a:spcBef>
              <a:defRPr sz="1800"/>
            </a:pPr>
            <a:r>
              <a:rPr sz="2800" dirty="0"/>
              <a:t>h: Manubrium angle</a:t>
            </a:r>
          </a:p>
          <a:p>
            <a:pPr lvl="0">
              <a:spcBef>
                <a:spcPts val="0"/>
              </a:spcBef>
              <a:defRPr sz="1800"/>
            </a:pPr>
            <a:endParaRPr sz="2800" dirty="0"/>
          </a:p>
          <a:p>
            <a:pPr lvl="0">
              <a:spcBef>
                <a:spcPts val="0"/>
              </a:spcBef>
              <a:defRPr sz="1800"/>
            </a:pPr>
            <a:r>
              <a:rPr sz="2800" dirty="0"/>
              <a:t>i: Free sicular length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8425183" y="3886533"/>
            <a:ext cx="976664" cy="2035358"/>
            <a:chOff x="0" y="0"/>
            <a:chExt cx="976663" cy="2035356"/>
          </a:xfrm>
        </p:grpSpPr>
        <p:sp>
          <p:nvSpPr>
            <p:cNvPr id="90" name="Shape 90"/>
            <p:cNvSpPr/>
            <p:nvPr/>
          </p:nvSpPr>
          <p:spPr>
            <a:xfrm>
              <a:off x="378428" y="0"/>
              <a:ext cx="276908" cy="2232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0" y="986281"/>
              <a:ext cx="276908" cy="2232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849741" y="1411486"/>
              <a:ext cx="126923" cy="2232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837041" y="1812076"/>
              <a:ext cx="126923" cy="2232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5" name="Shape 95"/>
          <p:cNvSpPr/>
          <p:nvPr/>
        </p:nvSpPr>
        <p:spPr>
          <a:xfrm>
            <a:off x="8476249" y="4777916"/>
            <a:ext cx="22893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96" name="Shape 96"/>
          <p:cNvSpPr/>
          <p:nvPr/>
        </p:nvSpPr>
        <p:spPr>
          <a:xfrm>
            <a:off x="8917719" y="3789358"/>
            <a:ext cx="20300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97" name="Shape 97"/>
          <p:cNvSpPr/>
          <p:nvPr/>
        </p:nvSpPr>
        <p:spPr>
          <a:xfrm>
            <a:off x="9198944" y="5229674"/>
            <a:ext cx="2801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98" name="Shape 98"/>
          <p:cNvSpPr/>
          <p:nvPr/>
        </p:nvSpPr>
        <p:spPr>
          <a:xfrm>
            <a:off x="9179897" y="5673747"/>
            <a:ext cx="29279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rPr b="1" i="1" dirty="0">
                <a:solidFill>
                  <a:srgbClr val="FF0000"/>
                </a:solidFill>
              </a:rPr>
              <a:t>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2" build="p" bldLvl="5" animBg="1" advAuto="0"/>
      <p:bldP spid="95" grpId="1" animBg="1" advAuto="0"/>
      <p:bldP spid="96" grpId="5" animBg="1" advAuto="0"/>
      <p:bldP spid="97" grpId="4" animBg="1" advAuto="0"/>
      <p:bldP spid="98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 lvl="0">
              <a:defRPr sz="1800"/>
            </a:pPr>
            <a:r>
              <a:rPr sz="7840"/>
              <a:t>Systematic Paleontology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6719" lvl="0" indent="-426719" defTabSz="560831">
              <a:spcBef>
                <a:spcPts val="2400"/>
              </a:spcBef>
              <a:defRPr sz="1800"/>
            </a:pPr>
            <a:r>
              <a:rPr sz="3455" dirty="0"/>
              <a:t>33 taxa from 17 genera described</a:t>
            </a:r>
          </a:p>
          <a:p>
            <a:pPr marL="426719" lvl="0" indent="-426719" defTabSz="560831">
              <a:spcBef>
                <a:spcPts val="2400"/>
              </a:spcBef>
              <a:defRPr sz="1800"/>
            </a:pPr>
            <a:r>
              <a:rPr sz="3455" dirty="0"/>
              <a:t>Species compared to other described specimens</a:t>
            </a:r>
          </a:p>
          <a:p>
            <a:pPr marL="426719" lvl="0" indent="-426719" defTabSz="560831">
              <a:spcBef>
                <a:spcPts val="2400"/>
              </a:spcBef>
              <a:defRPr sz="1800"/>
            </a:pPr>
            <a:r>
              <a:rPr sz="3455" dirty="0"/>
              <a:t>Some Nevada species displayed smaller measurements</a:t>
            </a:r>
          </a:p>
          <a:p>
            <a:pPr marL="853439" lvl="1" indent="-426719" defTabSz="560831">
              <a:spcBef>
                <a:spcPts val="2400"/>
              </a:spcBef>
              <a:defRPr sz="1800"/>
            </a:pPr>
            <a:r>
              <a:rPr sz="3455" dirty="0"/>
              <a:t>Due to preservational differences</a:t>
            </a:r>
          </a:p>
          <a:p>
            <a:pPr marL="1706879" lvl="3" indent="-426719" defTabSz="560831">
              <a:spcBef>
                <a:spcPts val="2400"/>
              </a:spcBef>
              <a:defRPr sz="1800"/>
            </a:pPr>
            <a:r>
              <a:rPr sz="3455" dirty="0" smtClean="0"/>
              <a:t>Effected </a:t>
            </a:r>
            <a:r>
              <a:rPr sz="3455" dirty="0"/>
              <a:t>stipe and rhabdosome width most</a:t>
            </a:r>
          </a:p>
          <a:p>
            <a:pPr marL="1706879" lvl="3" indent="-426719" defTabSz="560831">
              <a:spcBef>
                <a:spcPts val="2400"/>
              </a:spcBef>
              <a:defRPr sz="1800"/>
            </a:pPr>
            <a:r>
              <a:rPr sz="3455" dirty="0"/>
              <a:t>No other effect on morphometrics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5992377" y="8183535"/>
            <a:ext cx="6850579" cy="649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303783">
              <a:defRPr sz="3639" i="1"/>
            </a:lvl1pPr>
          </a:lstStyle>
          <a:p>
            <a:pPr lvl="0">
              <a:defRPr sz="1800" i="0"/>
            </a:pPr>
            <a:r>
              <a:rPr sz="3639" i="1"/>
              <a:t>Xiphograptus cypselo</a:t>
            </a:r>
          </a:p>
        </p:txBody>
      </p:sp>
      <p:sp>
        <p:nvSpPr>
          <p:cNvPr id="104" name="Shape 104"/>
          <p:cNvSpPr/>
          <p:nvPr/>
        </p:nvSpPr>
        <p:spPr>
          <a:xfrm>
            <a:off x="257811" y="4160951"/>
            <a:ext cx="4472971" cy="103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251206">
              <a:defRPr sz="3010" i="1"/>
            </a:lvl1pPr>
          </a:lstStyle>
          <a:p>
            <a:pPr lvl="0">
              <a:defRPr sz="1800" i="0"/>
            </a:pPr>
            <a:r>
              <a:rPr sz="3010" i="1"/>
              <a:t>Isograptus victoriae lunatus</a:t>
            </a:r>
          </a:p>
        </p:txBody>
      </p:sp>
      <p:sp>
        <p:nvSpPr>
          <p:cNvPr id="105" name="Shape 105"/>
          <p:cNvSpPr/>
          <p:nvPr/>
        </p:nvSpPr>
        <p:spPr>
          <a:xfrm>
            <a:off x="5049222" y="5366117"/>
            <a:ext cx="3695099" cy="116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297941">
              <a:defRPr sz="3570" i="1"/>
            </a:lvl1pPr>
          </a:lstStyle>
          <a:p>
            <a:pPr lvl="0">
              <a:defRPr sz="1800" i="0"/>
            </a:pPr>
            <a:r>
              <a:rPr sz="3570" i="1"/>
              <a:t>Phyllograptus anna</a:t>
            </a:r>
          </a:p>
        </p:txBody>
      </p:sp>
      <p:sp>
        <p:nvSpPr>
          <p:cNvPr id="106" name="Shape 106"/>
          <p:cNvSpPr/>
          <p:nvPr/>
        </p:nvSpPr>
        <p:spPr>
          <a:xfrm>
            <a:off x="9062761" y="4237151"/>
            <a:ext cx="3732640" cy="103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251206">
              <a:defRPr sz="3010" i="1"/>
            </a:lvl1pPr>
          </a:lstStyle>
          <a:p>
            <a:pPr lvl="0">
              <a:defRPr sz="1800" i="0"/>
            </a:pPr>
            <a:r>
              <a:rPr sz="3010" i="1"/>
              <a:t>Pseudisograptus dumosus</a:t>
            </a:r>
          </a:p>
        </p:txBody>
      </p:sp>
      <p:pic>
        <p:nvPicPr>
          <p:cNvPr id="107" name="92SF-16 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854" y="183152"/>
            <a:ext cx="4452886" cy="3966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87SF-1 7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4201" y="222065"/>
            <a:ext cx="3695099" cy="5168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87SF-70 9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2761" y="183152"/>
            <a:ext cx="3768391" cy="405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87SF-1 38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4175" y="6014346"/>
            <a:ext cx="5615798" cy="2936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87SF-1 69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31807" y="6805894"/>
            <a:ext cx="6850578" cy="1325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247552" y="8885298"/>
            <a:ext cx="5609045" cy="649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303783">
              <a:defRPr sz="3639" i="1"/>
            </a:lvl1pPr>
          </a:lstStyle>
          <a:p>
            <a:pPr lvl="0">
              <a:defRPr sz="1800" i="0"/>
            </a:pPr>
            <a:r>
              <a:rPr sz="3639" i="1"/>
              <a:t>Tetragraptus serra serra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Geologic Setting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defRPr sz="1800"/>
            </a:pPr>
            <a:r>
              <a:rPr sz="3600" dirty="0"/>
              <a:t>Vinini Formation separated informally into Lower and Upper Members</a:t>
            </a:r>
          </a:p>
          <a:p>
            <a:pPr lvl="1">
              <a:spcBef>
                <a:spcPts val="0"/>
              </a:spcBef>
              <a:defRPr sz="1800"/>
            </a:pPr>
            <a:r>
              <a:rPr sz="3600" dirty="0"/>
              <a:t>Lower Member occurs in three locations</a:t>
            </a:r>
          </a:p>
          <a:p>
            <a:pPr lvl="2">
              <a:spcBef>
                <a:spcPts val="0"/>
              </a:spcBef>
              <a:defRPr sz="1800"/>
            </a:pPr>
            <a:r>
              <a:rPr sz="3600" dirty="0"/>
              <a:t>East and West side of Roberts Mountains</a:t>
            </a:r>
          </a:p>
          <a:p>
            <a:pPr lvl="3">
              <a:spcBef>
                <a:spcPts val="0"/>
              </a:spcBef>
              <a:defRPr sz="1800"/>
            </a:pPr>
            <a:r>
              <a:rPr sz="3600" dirty="0"/>
              <a:t>Isolated outcrop to North</a:t>
            </a:r>
          </a:p>
          <a:p>
            <a:pPr lvl="1">
              <a:spcBef>
                <a:spcPts val="0"/>
              </a:spcBef>
              <a:defRPr sz="1800"/>
            </a:pPr>
            <a:r>
              <a:rPr lang="en-US" sz="3600" dirty="0" smtClean="0"/>
              <a:t>C</a:t>
            </a:r>
            <a:r>
              <a:rPr sz="3600" dirty="0" smtClean="0"/>
              <a:t>onsists </a:t>
            </a:r>
            <a:r>
              <a:rPr sz="3600" dirty="0"/>
              <a:t>of:</a:t>
            </a:r>
          </a:p>
          <a:p>
            <a:pPr lvl="2">
              <a:spcBef>
                <a:spcPts val="0"/>
              </a:spcBef>
              <a:defRPr sz="1800"/>
            </a:pPr>
            <a:r>
              <a:rPr sz="3600" dirty="0"/>
              <a:t>Lower 140 m siliceous shale unit</a:t>
            </a:r>
          </a:p>
          <a:p>
            <a:pPr lvl="2">
              <a:spcBef>
                <a:spcPts val="0"/>
              </a:spcBef>
              <a:defRPr sz="1800"/>
            </a:pPr>
            <a:r>
              <a:rPr sz="3600" dirty="0"/>
              <a:t>Upper 1832 m sandstone unit</a:t>
            </a:r>
          </a:p>
          <a:p>
            <a:pPr lvl="3">
              <a:spcBef>
                <a:spcPts val="0"/>
              </a:spcBef>
              <a:defRPr sz="1800"/>
            </a:pPr>
            <a:r>
              <a:rPr lang="en-US" sz="3600" dirty="0" smtClean="0"/>
              <a:t>N</a:t>
            </a:r>
            <a:r>
              <a:rPr sz="3600" dirty="0" smtClean="0"/>
              <a:t>early </a:t>
            </a:r>
            <a:r>
              <a:rPr sz="3600" dirty="0"/>
              <a:t>equal proportions of sandstone, siltstone, and shale</a:t>
            </a:r>
          </a:p>
          <a:p>
            <a:pPr lvl="4">
              <a:spcBef>
                <a:spcPts val="0"/>
              </a:spcBef>
              <a:defRPr sz="1800"/>
            </a:pPr>
            <a:r>
              <a:rPr sz="3600" dirty="0"/>
              <a:t>Shale sparse, 2-10 cm intervals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tratigraphy.png"/>
          <p:cNvPicPr/>
          <p:nvPr/>
        </p:nvPicPr>
        <p:blipFill>
          <a:blip r:embed="rId2">
            <a:extLst/>
          </a:blip>
          <a:srcRect t="1804"/>
          <a:stretch>
            <a:fillRect/>
          </a:stretch>
        </p:blipFill>
        <p:spPr>
          <a:xfrm>
            <a:off x="6284714" y="987795"/>
            <a:ext cx="6201134" cy="744526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952500" y="530966"/>
            <a:ext cx="5334000" cy="835903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277749" lvl="0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East (column 1) longest exposure</a:t>
            </a:r>
          </a:p>
          <a:p>
            <a:pPr marL="555498" lvl="1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Bounded by thrust fault</a:t>
            </a:r>
          </a:p>
          <a:p>
            <a:pPr marL="555498" lvl="1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Characteristic alternation of sandstone and siltstone</a:t>
            </a:r>
          </a:p>
          <a:p>
            <a:pPr marL="277749" lvl="0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 smtClean="0"/>
              <a:t>West </a:t>
            </a:r>
            <a:r>
              <a:rPr sz="2400" dirty="0"/>
              <a:t>(column 2)</a:t>
            </a:r>
          </a:p>
          <a:p>
            <a:pPr marL="555498" lvl="1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Bounded by thrust fault</a:t>
            </a:r>
          </a:p>
          <a:p>
            <a:pPr marL="555498" lvl="1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Overlain by channel of greenstone in sandstone</a:t>
            </a:r>
          </a:p>
          <a:p>
            <a:pPr marL="833247" lvl="2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Flows, flow breccias and volcaniclastics</a:t>
            </a:r>
          </a:p>
          <a:p>
            <a:pPr marL="833247" lvl="2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10 </a:t>
            </a:r>
            <a:r>
              <a:rPr sz="2400" dirty="0" smtClean="0"/>
              <a:t>m </a:t>
            </a:r>
            <a:r>
              <a:rPr sz="2400" dirty="0"/>
              <a:t>deep by 20 m wide</a:t>
            </a:r>
          </a:p>
          <a:p>
            <a:pPr marL="555498" lvl="1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Sandstone occurs as three roughly fining upward sequences with irregular bottoms</a:t>
            </a:r>
          </a:p>
          <a:p>
            <a:pPr marL="277749" lvl="0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 smtClean="0"/>
              <a:t>North</a:t>
            </a:r>
            <a:endParaRPr sz="2400" dirty="0"/>
          </a:p>
          <a:p>
            <a:pPr marL="555498" lvl="1" indent="-277749" defTabSz="473201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400" dirty="0"/>
              <a:t>Collection 87SF-1 corresponds with 87SF-70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04495" lvl="0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276" dirty="0"/>
              <a:t>Sandstone beds episodic</a:t>
            </a:r>
          </a:p>
          <a:p>
            <a:pPr marL="808990" lvl="1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276" dirty="0"/>
              <a:t>Characteristic of partial to complete Bouma turbidites</a:t>
            </a:r>
          </a:p>
          <a:p>
            <a:pPr marL="1617980" lvl="3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276" dirty="0" smtClean="0"/>
              <a:t>Coarsen </a:t>
            </a:r>
            <a:r>
              <a:rPr sz="3276" dirty="0"/>
              <a:t>and thicken up section, interbedded with pelagic shale</a:t>
            </a:r>
          </a:p>
          <a:p>
            <a:pPr marL="2022475" lvl="4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276" dirty="0"/>
              <a:t>Evidence of sea fan </a:t>
            </a:r>
            <a:r>
              <a:rPr sz="3276" dirty="0" smtClean="0"/>
              <a:t>progradation</a:t>
            </a:r>
            <a:endParaRPr lang="en-US" sz="3276" dirty="0" smtClean="0"/>
          </a:p>
          <a:p>
            <a:pPr marL="1617980" lvl="3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276" dirty="0" smtClean="0"/>
              <a:t>Above </a:t>
            </a:r>
            <a:r>
              <a:rPr sz="3276" dirty="0"/>
              <a:t>900 </a:t>
            </a:r>
            <a:r>
              <a:rPr sz="3276" dirty="0" smtClean="0"/>
              <a:t>m</a:t>
            </a:r>
            <a:endParaRPr lang="en-US" sz="3276" dirty="0"/>
          </a:p>
          <a:p>
            <a:pPr marL="2062480" lvl="4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3276" dirty="0" smtClean="0"/>
              <a:t>Bed </a:t>
            </a:r>
            <a:r>
              <a:rPr sz="3276" dirty="0" smtClean="0"/>
              <a:t>thickness </a:t>
            </a:r>
            <a:r>
              <a:rPr sz="3276" dirty="0"/>
              <a:t>decreases and </a:t>
            </a:r>
            <a:r>
              <a:rPr sz="3276" dirty="0" smtClean="0"/>
              <a:t>traced </a:t>
            </a:r>
            <a:r>
              <a:rPr sz="3276" dirty="0"/>
              <a:t>laterally</a:t>
            </a:r>
          </a:p>
          <a:p>
            <a:pPr marL="2466975" lvl="5" indent="-404495" defTabSz="53162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276" dirty="0"/>
              <a:t>Sandstone beds no longer pinch </a:t>
            </a:r>
            <a:r>
              <a:rPr sz="3276" dirty="0" smtClean="0"/>
              <a:t>out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spcBef>
                <a:spcPts val="1400"/>
              </a:spcBef>
              <a:defRPr sz="1800"/>
            </a:pPr>
            <a:r>
              <a:rPr sz="3600" dirty="0"/>
              <a:t>Upper most 75 m grades into Upper Member</a:t>
            </a:r>
          </a:p>
          <a:p>
            <a:pPr lvl="1">
              <a:spcBef>
                <a:spcPts val="1400"/>
              </a:spcBef>
              <a:defRPr sz="1800"/>
            </a:pPr>
            <a:r>
              <a:rPr sz="3600" dirty="0"/>
              <a:t>Highest sandstone bed 100 m below top of Lower Member</a:t>
            </a:r>
          </a:p>
          <a:p>
            <a:pPr lvl="2">
              <a:spcBef>
                <a:spcPts val="1400"/>
              </a:spcBef>
              <a:defRPr sz="1800"/>
            </a:pPr>
            <a:r>
              <a:rPr sz="3600" dirty="0"/>
              <a:t>Sandstone beds decrease in thickness and abundance</a:t>
            </a:r>
          </a:p>
          <a:p>
            <a:pPr lvl="2">
              <a:spcBef>
                <a:spcPts val="1400"/>
              </a:spcBef>
              <a:defRPr sz="1800"/>
            </a:pPr>
            <a:r>
              <a:rPr sz="3600" dirty="0"/>
              <a:t>Siltstone and shale become dominate lithology</a:t>
            </a:r>
          </a:p>
          <a:p>
            <a:pPr lvl="1">
              <a:spcBef>
                <a:spcPts val="1400"/>
              </a:spcBef>
              <a:defRPr sz="1800"/>
            </a:pPr>
            <a:r>
              <a:rPr sz="3600" dirty="0" smtClean="0"/>
              <a:t>Base </a:t>
            </a:r>
            <a:r>
              <a:rPr sz="3600" dirty="0"/>
              <a:t>of Upper Member placed at top of highest siltstone bed</a:t>
            </a:r>
          </a:p>
          <a:p>
            <a:pPr lvl="2">
              <a:spcBef>
                <a:spcPts val="1400"/>
              </a:spcBef>
              <a:defRPr sz="1800"/>
            </a:pPr>
            <a:r>
              <a:rPr sz="3600" dirty="0"/>
              <a:t>1832 m in measured section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Nature of the Collection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40000"/>
              </a:lnSpc>
              <a:spcBef>
                <a:spcPts val="0"/>
              </a:spcBef>
              <a:defRPr sz="1800"/>
            </a:pPr>
            <a:r>
              <a:rPr sz="3600" dirty="0"/>
              <a:t>Graptolites collected in both sandstone and shale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defRPr sz="1800"/>
            </a:pPr>
            <a:r>
              <a:rPr sz="3600" dirty="0"/>
              <a:t>Majority of specimens collected in sandstone</a:t>
            </a:r>
          </a:p>
          <a:p>
            <a:pPr lvl="2">
              <a:lnSpc>
                <a:spcPct val="140000"/>
              </a:lnSpc>
              <a:spcBef>
                <a:spcPts val="0"/>
              </a:spcBef>
              <a:defRPr sz="1800"/>
            </a:pPr>
            <a:r>
              <a:rPr sz="3600" dirty="0"/>
              <a:t>4 of 33 species collected in shale</a:t>
            </a:r>
          </a:p>
          <a:p>
            <a:pPr lvl="3">
              <a:lnSpc>
                <a:spcPct val="140000"/>
              </a:lnSpc>
              <a:spcBef>
                <a:spcPts val="0"/>
              </a:spcBef>
              <a:defRPr sz="1800"/>
            </a:pPr>
            <a:r>
              <a:rPr sz="3600" i="1" dirty="0"/>
              <a:t>Didymograptus extensus, Xiphograptus svalbardensis, Pseudisograptus gracilis, </a:t>
            </a:r>
            <a:r>
              <a:rPr sz="3600" dirty="0"/>
              <a:t>and</a:t>
            </a:r>
            <a:r>
              <a:rPr sz="3600" i="1" dirty="0"/>
              <a:t> Isograptus victoriae </a:t>
            </a:r>
            <a:r>
              <a:rPr sz="3600" dirty="0"/>
              <a:t>sp.</a:t>
            </a:r>
          </a:p>
          <a:p>
            <a:pPr lvl="4">
              <a:lnSpc>
                <a:spcPct val="140000"/>
              </a:lnSpc>
              <a:spcBef>
                <a:spcPts val="0"/>
              </a:spcBef>
              <a:defRPr sz="1800"/>
            </a:pPr>
            <a:r>
              <a:rPr sz="3600" i="1" dirty="0"/>
              <a:t>D. extensus </a:t>
            </a:r>
            <a:r>
              <a:rPr sz="3600" dirty="0"/>
              <a:t>and </a:t>
            </a:r>
            <a:r>
              <a:rPr sz="3600" i="1" dirty="0"/>
              <a:t>I. victoriae </a:t>
            </a:r>
            <a:r>
              <a:rPr sz="3600" dirty="0"/>
              <a:t>sp. only species occurring </a:t>
            </a:r>
            <a:r>
              <a:rPr lang="en-US" sz="3600" dirty="0" smtClean="0"/>
              <a:t>soley</a:t>
            </a:r>
            <a:r>
              <a:rPr sz="3600" dirty="0" smtClean="0"/>
              <a:t> </a:t>
            </a:r>
            <a:r>
              <a:rPr sz="3600" dirty="0"/>
              <a:t>in shale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/>
          <a:p>
            <a:pPr lvl="0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Specimens preserved in turbidites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Experienced transport before deposition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Dendroid specimens preserved only as fragments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Planktic species less fragmented</a:t>
            </a:r>
          </a:p>
          <a:p>
            <a:pPr lvl="3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Due to:</a:t>
            </a:r>
          </a:p>
          <a:p>
            <a:pPr lvl="4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Shorter distance of transport, or</a:t>
            </a:r>
          </a:p>
          <a:p>
            <a:pPr lvl="4">
              <a:lnSpc>
                <a:spcPct val="150000"/>
              </a:lnSpc>
              <a:spcBef>
                <a:spcPts val="0"/>
              </a:spcBef>
              <a:defRPr sz="1800"/>
            </a:pPr>
            <a:r>
              <a:rPr sz="3600" dirty="0"/>
              <a:t>More robust specimens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>
              <a:spcBef>
                <a:spcPts val="2600"/>
              </a:spcBef>
              <a:defRPr sz="1800"/>
            </a:pPr>
            <a:r>
              <a:rPr sz="3600" i="1"/>
              <a:t>Xiphograptus svaldbardensis</a:t>
            </a:r>
          </a:p>
          <a:p>
            <a:pPr lvl="1">
              <a:spcBef>
                <a:spcPts val="2600"/>
              </a:spcBef>
              <a:defRPr sz="1800"/>
            </a:pPr>
            <a:r>
              <a:rPr sz="3600"/>
              <a:t>Specimens occur in both sandstone and shale</a:t>
            </a:r>
          </a:p>
          <a:p>
            <a:pPr lvl="2">
              <a:spcBef>
                <a:spcPts val="2600"/>
              </a:spcBef>
              <a:defRPr sz="1800"/>
            </a:pPr>
            <a:r>
              <a:rPr sz="3600"/>
              <a:t>Sandstone specimens have stipe lengths of 6.49-55.25 mm</a:t>
            </a:r>
          </a:p>
          <a:p>
            <a:pPr lvl="2">
              <a:spcBef>
                <a:spcPts val="2600"/>
              </a:spcBef>
              <a:defRPr sz="1800"/>
            </a:pPr>
            <a:r>
              <a:rPr sz="3600"/>
              <a:t>Shale specimens have stipe lengths of 1.73-5.63 mm</a:t>
            </a:r>
          </a:p>
          <a:p>
            <a:pPr lvl="1">
              <a:spcBef>
                <a:spcPts val="2600"/>
              </a:spcBef>
              <a:defRPr sz="1800"/>
            </a:pPr>
            <a:r>
              <a:rPr sz="3600"/>
              <a:t>Other species from the shale do not show this trend or do not occur in sandstone</a:t>
            </a:r>
          </a:p>
        </p:txBody>
      </p:sp>
      <p:pic>
        <p:nvPicPr>
          <p:cNvPr id="53" name="87SF-70 52.png"/>
          <p:cNvPicPr/>
          <p:nvPr/>
        </p:nvPicPr>
        <p:blipFill>
          <a:blip r:embed="rId2">
            <a:extLst/>
          </a:blip>
          <a:srcRect t="33273" b="17478"/>
          <a:stretch>
            <a:fillRect/>
          </a:stretch>
        </p:blipFill>
        <p:spPr>
          <a:xfrm>
            <a:off x="952500" y="7176008"/>
            <a:ext cx="11099775" cy="2167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Model of Paleoecology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  <a:defRPr sz="1800"/>
            </a:pPr>
            <a:r>
              <a:rPr sz="2800" dirty="0"/>
              <a:t>Mix of species</a:t>
            </a:r>
          </a:p>
          <a:p>
            <a:pPr lvl="1">
              <a:spcBef>
                <a:spcPts val="0"/>
              </a:spcBef>
              <a:defRPr sz="1800"/>
            </a:pPr>
            <a:r>
              <a:rPr sz="2800" dirty="0"/>
              <a:t>Restricted to shallow seas</a:t>
            </a:r>
          </a:p>
          <a:p>
            <a:pPr lvl="2">
              <a:spcBef>
                <a:spcPts val="0"/>
              </a:spcBef>
              <a:defRPr sz="1800"/>
            </a:pPr>
            <a:r>
              <a:rPr sz="2800" dirty="0"/>
              <a:t>Sessile, benthic dendroids</a:t>
            </a:r>
          </a:p>
          <a:p>
            <a:pPr lvl="2">
              <a:spcBef>
                <a:spcPts val="0"/>
              </a:spcBef>
              <a:defRPr sz="1800"/>
            </a:pPr>
            <a:r>
              <a:rPr sz="2800" dirty="0"/>
              <a:t>Few planktic graptoliods</a:t>
            </a:r>
          </a:p>
          <a:p>
            <a:pPr lvl="1">
              <a:spcBef>
                <a:spcPts val="0"/>
              </a:spcBef>
              <a:defRPr sz="1800"/>
            </a:pPr>
            <a:r>
              <a:rPr sz="2800" dirty="0"/>
              <a:t>Oceanic graptoloids</a:t>
            </a:r>
          </a:p>
          <a:p>
            <a:pPr lvl="2">
              <a:spcBef>
                <a:spcPts val="0"/>
              </a:spcBef>
              <a:defRPr sz="1800"/>
            </a:pPr>
            <a:r>
              <a:rPr sz="2800" dirty="0"/>
              <a:t>Isograptids</a:t>
            </a:r>
          </a:p>
          <a:p>
            <a:pPr lvl="0">
              <a:spcBef>
                <a:spcPts val="0"/>
              </a:spcBef>
              <a:defRPr sz="1800"/>
            </a:pPr>
            <a:r>
              <a:rPr sz="2800" dirty="0"/>
              <a:t>Concentrated in upwelling environments</a:t>
            </a:r>
          </a:p>
          <a:p>
            <a:pPr lvl="0">
              <a:lnSpc>
                <a:spcPct val="130000"/>
              </a:lnSpc>
              <a:spcBef>
                <a:spcPts val="0"/>
              </a:spcBef>
              <a:defRPr sz="1800"/>
            </a:pPr>
            <a:r>
              <a:rPr sz="2800" dirty="0"/>
              <a:t>Postmortem transport in turbidity </a:t>
            </a:r>
            <a:r>
              <a:rPr sz="2800" dirty="0" smtClean="0"/>
              <a:t>currents</a:t>
            </a:r>
            <a:endParaRPr sz="2800" dirty="0"/>
          </a:p>
        </p:txBody>
      </p:sp>
      <p:pic>
        <p:nvPicPr>
          <p:cNvPr id="57" name="finney figur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7606" y="4215958"/>
            <a:ext cx="6636188" cy="3061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10457</TotalTime>
  <Words>613</Words>
  <Application>Microsoft Macintosh PowerPoint</Application>
  <PresentationFormat>Custom</PresentationFormat>
  <Paragraphs>110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White</vt:lpstr>
      <vt:lpstr>Whiterockian (Middle Ordovician) Graptolites of the Lower Member of the Vinini Formation, Roberts Mountains,  Eureka County, Nevada</vt:lpstr>
      <vt:lpstr>Geologic Setting</vt:lpstr>
      <vt:lpstr>PowerPoint Presentation</vt:lpstr>
      <vt:lpstr>PowerPoint Presentation</vt:lpstr>
      <vt:lpstr>PowerPoint Presentation</vt:lpstr>
      <vt:lpstr>Nature of the Collection</vt:lpstr>
      <vt:lpstr>PowerPoint Presentation</vt:lpstr>
      <vt:lpstr>PowerPoint Presentation</vt:lpstr>
      <vt:lpstr>Model of Paleoecology</vt:lpstr>
      <vt:lpstr>PowerPoint Presentation</vt:lpstr>
      <vt:lpstr>PowerPoint Presentation</vt:lpstr>
      <vt:lpstr>PowerPoint Presentation</vt:lpstr>
      <vt:lpstr>PowerPoint Presentation</vt:lpstr>
      <vt:lpstr>Morphometrics</vt:lpstr>
      <vt:lpstr>Morphometrics: Pseudisograptids</vt:lpstr>
      <vt:lpstr>Systematic Paleontology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Whiterockian (Middle Ordovician) Graptolites of the Lower Member of the Vinini Formation, Roberts Mountains,  Eureka County, Nevada</dc:title>
  <cp:lastModifiedBy>Erin Schuster</cp:lastModifiedBy>
  <cp:revision>14</cp:revision>
  <dcterms:modified xsi:type="dcterms:W3CDTF">2015-05-12T05:10:34Z</dcterms:modified>
</cp:coreProperties>
</file>