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74" r:id="rId7"/>
    <p:sldId id="262" r:id="rId8"/>
    <p:sldId id="261" r:id="rId9"/>
    <p:sldId id="263" r:id="rId10"/>
    <p:sldId id="268" r:id="rId11"/>
    <p:sldId id="264" r:id="rId12"/>
    <p:sldId id="265" r:id="rId13"/>
    <p:sldId id="266" r:id="rId14"/>
    <p:sldId id="269" r:id="rId15"/>
    <p:sldId id="272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FFFFCC"/>
    <a:srgbClr val="FFCCFF"/>
    <a:srgbClr val="00FF00"/>
    <a:srgbClr val="FF9900"/>
    <a:srgbClr val="FF5050"/>
    <a:srgbClr val="FFFF99"/>
    <a:srgbClr val="FF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8918-A358-4341-A399-E3AAAAD93EF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0B3-26F0-4639-9A1D-97DC0BC7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B30B3-26F0-4639-9A1D-97DC0BC76C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5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4878-4B4F-4DF9-85F5-3D2E67148932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E412-8D7E-4498-9F6B-4D88DC6F1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E752-AD60-40CD-919B-981E16DBCE75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8AA3-D6A3-4310-9413-1CF279645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F202-5356-4401-AE70-108F59E5E6B2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8B4B-C652-479A-8FFD-07A6DFA7F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26EE-8E25-4F30-8BE1-9975C0CC4A13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C709-B417-4A81-AE15-48FA057A3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55D4-88A1-40CD-BFFA-B5EA0BFA5EAF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063A-26C4-408F-87A9-CBADF3026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E005-1E5C-4FDC-8384-96D42181C0F9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6F35-974D-4245-9977-68E87FD6D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8B0F-37FF-4DB5-A9C4-1678DD6175CA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AAF0-A450-41F9-A232-F66B6E5C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549D-A3B2-47E2-99A8-87FC3B9D9F00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B007-A4BA-452F-BE5F-3EBAA0B2E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B4A5-DBAF-4B48-8814-AD253E691B95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63F7-6493-49D7-8993-2670AFEC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FFA8-D114-4AA3-A7A2-7779F5FBFC92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5767-020C-4851-A4D1-8DB477146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E2B2-77BD-4CE0-A81C-CB9F6B34292A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24CB-2FCC-4A15-B869-D41E5A6AC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50000">
              <a:schemeClr val="tx1">
                <a:lumMod val="75000"/>
                <a:lumOff val="25000"/>
              </a:schemeClr>
            </a:gs>
            <a:gs pos="100000">
              <a:srgbClr val="5F5F5F">
                <a:alpha val="81999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6069C4-FFC4-4398-8677-A54E605D1FB9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76AF28-D9A3-49C9-8AF7-7D84C18BC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9524" y="1806985"/>
            <a:ext cx="1364476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McGrath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70303" y="1066800"/>
            <a:ext cx="4203395" cy="995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600" baseline="-25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4000" dirty="0" err="1" smtClean="0">
                <a:solidFill>
                  <a:srgbClr val="FFFF0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en-US" sz="3600" baseline="-25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baseline="-25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j,p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baseline="-1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∫</a:t>
            </a:r>
            <a:r>
              <a:rPr lang="en-US" sz="3600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en-US" sz="3600" baseline="-25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j,s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800" dirty="0" smtClean="0">
                <a:solidFill>
                  <a:srgbClr val="FFFF00"/>
                </a:solidFill>
                <a:latin typeface="Vijaya" pitchFamily="34" charset="0"/>
                <a:cs typeface="Vijaya" pitchFamily="34" charset="0"/>
              </a:rPr>
              <a:t>z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800" dirty="0" err="1" smtClean="0">
                <a:solidFill>
                  <a:srgbClr val="FFFF00"/>
                </a:solidFill>
                <a:latin typeface="Vijaya" pitchFamily="34" charset="0"/>
                <a:cs typeface="Vijaya" pitchFamily="34" charset="0"/>
              </a:rPr>
              <a:t>z</a:t>
            </a:r>
            <a:endParaRPr lang="en-US" sz="4800" dirty="0">
              <a:solidFill>
                <a:srgbClr val="FFFF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698" y="381000"/>
            <a:ext cx="394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Mass Balance Equation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8816" y="2506920"/>
            <a:ext cx="5692584" cy="2369880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where: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= mass of oxide removed or added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= density of </a:t>
            </a:r>
            <a:r>
              <a:rPr lang="en-US" sz="2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protolith</a:t>
            </a:r>
            <a:endParaRPr lang="en-US" sz="24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= concentration of oxide in </a:t>
            </a:r>
            <a:r>
              <a:rPr lang="en-US" sz="2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protolith</a:t>
            </a:r>
            <a:endParaRPr lang="en-US" sz="24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t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= translocation of oxide in </a:t>
            </a:r>
            <a:r>
              <a:rPr lang="en-US" sz="2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saaprolite</a:t>
            </a:r>
            <a:endParaRPr lang="en-US" sz="24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z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= depth</a:t>
            </a:r>
            <a:endParaRPr lang="en-US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3672840" cy="45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0" y="2286000"/>
            <a:ext cx="3672840" cy="457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0" y="2286000"/>
            <a:ext cx="3672840" cy="457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0" y="2286000"/>
            <a:ext cx="3672840" cy="457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77000" y="5059680"/>
            <a:ext cx="1005403" cy="1188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Ca </a:t>
            </a:r>
            <a:r>
              <a:rPr lang="en-US" sz="1400" dirty="0">
                <a:ln w="12700">
                  <a:solidFill>
                    <a:schemeClr val="tx1"/>
                  </a:solidFill>
                </a:ln>
                <a:solidFill>
                  <a:srgbClr val="00CCFF"/>
                </a:solidFill>
                <a:latin typeface="Wingdings" panose="05000000000000000000" pitchFamily="2" charset="2"/>
              </a:rPr>
              <a:t>n</a:t>
            </a:r>
          </a:p>
          <a:p>
            <a:pPr algn="r"/>
            <a:r>
              <a:rPr lang="en-US" sz="1400" dirty="0" smtClean="0"/>
              <a:t>Na </a:t>
            </a:r>
            <a:r>
              <a:rPr lang="en-US" sz="1400" dirty="0">
                <a:ln w="12700">
                  <a:solidFill>
                    <a:schemeClr val="tx1"/>
                  </a:solidFill>
                </a:ln>
                <a:solidFill>
                  <a:srgbClr val="00FF00"/>
                </a:solidFill>
                <a:latin typeface="Wingdings" panose="05000000000000000000" pitchFamily="2" charset="2"/>
              </a:rPr>
              <a:t>n</a:t>
            </a:r>
          </a:p>
          <a:p>
            <a:pPr algn="r"/>
            <a:r>
              <a:rPr lang="en-US" sz="1400" dirty="0" smtClean="0"/>
              <a:t>K</a:t>
            </a:r>
            <a:r>
              <a:rPr lang="en-US" sz="1400" baseline="-25000" dirty="0" smtClean="0"/>
              <a:t>MEAS</a:t>
            </a:r>
            <a:r>
              <a:rPr lang="en-US" sz="1400" dirty="0" smtClean="0"/>
              <a:t> </a:t>
            </a:r>
            <a:r>
              <a:rPr lang="en-US" sz="14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Wingdings" panose="05000000000000000000" pitchFamily="2" charset="2"/>
              </a:rPr>
              <a:t>n</a:t>
            </a:r>
          </a:p>
          <a:p>
            <a:pPr algn="r"/>
            <a:r>
              <a:rPr lang="en-US" sz="140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baseline="-2500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CALC</a:t>
            </a:r>
            <a:r>
              <a:rPr lang="en-US" sz="140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Wingdings" panose="05000000000000000000" pitchFamily="2" charset="2"/>
              </a:rPr>
              <a:t>l</a:t>
            </a:r>
          </a:p>
          <a:p>
            <a:pPr algn="r"/>
            <a:r>
              <a:rPr lang="en-US" sz="1400" dirty="0" err="1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protolith</a:t>
            </a:r>
            <a:r>
              <a:rPr lang="en-US" sz="140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latin typeface="Wingdings" panose="05000000000000000000" pitchFamily="2" charset="2"/>
              </a:rPr>
              <a:t>n</a:t>
            </a:r>
            <a:endParaRPr lang="en-US" sz="1400" dirty="0">
              <a:ln w="12700">
                <a:solidFill>
                  <a:schemeClr val="tx1"/>
                </a:solidFill>
              </a:ln>
              <a:solidFill>
                <a:srgbClr val="FF00FF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54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9" y="4572000"/>
            <a:ext cx="8218701" cy="101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9" y="1421662"/>
            <a:ext cx="8218701" cy="29979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224135"/>
            <a:ext cx="8549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Depths of Weathering and Mass Fluxes (Removal &amp; Addition)</a:t>
            </a:r>
          </a:p>
          <a:p>
            <a:pPr algn="ctr"/>
            <a:r>
              <a:rPr lang="en-US" sz="2400" i="1" dirty="0" smtClean="0">
                <a:solidFill>
                  <a:srgbClr val="FFFF00"/>
                </a:solidFill>
              </a:rPr>
              <a:t>Magnitude of Weathering = Total Mass Removed</a:t>
            </a:r>
            <a:endParaRPr lang="en-US" sz="2400" i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511040" cy="381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895600"/>
            <a:ext cx="451104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76200"/>
            <a:ext cx="14510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removal of: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SiO</a:t>
            </a:r>
            <a:r>
              <a:rPr lang="en-US" sz="2000" baseline="-25000" dirty="0" smtClean="0">
                <a:solidFill>
                  <a:srgbClr val="FFFF00"/>
                </a:solidFill>
              </a:rPr>
              <a:t>2</a:t>
            </a:r>
          </a:p>
          <a:p>
            <a:r>
              <a:rPr lang="en-US" sz="2000" dirty="0" err="1" smtClean="0">
                <a:solidFill>
                  <a:srgbClr val="FFFF00"/>
                </a:solidFill>
              </a:rPr>
              <a:t>CaO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Na</a:t>
            </a:r>
            <a:r>
              <a:rPr lang="en-US" sz="2000" baseline="-25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K</a:t>
            </a:r>
            <a:r>
              <a:rPr lang="en-US" sz="2000" baseline="-25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2000" baseline="-25000" dirty="0" smtClean="0">
                <a:solidFill>
                  <a:srgbClr val="FFFF00"/>
                </a:solidFill>
              </a:rPr>
              <a:t>CALC</a:t>
            </a:r>
            <a:endParaRPr lang="en-US" sz="2000" baseline="-25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038600"/>
            <a:ext cx="3826689" cy="1323439"/>
          </a:xfrm>
          <a:prstGeom prst="rect">
            <a:avLst/>
          </a:prstGeom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MW and depth are a function of: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• rate of weathering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• rate of erosion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• duration of weathering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0300" y="238124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Baraboo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16764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Ville</a:t>
            </a:r>
          </a:p>
          <a:p>
            <a:r>
              <a:rPr lang="en-US" dirty="0" smtClean="0"/>
              <a:t>Marie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36061" y="34406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Pronto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63428" y="507662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Baraboo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5979" y="4341197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Ville</a:t>
            </a:r>
          </a:p>
          <a:p>
            <a:r>
              <a:rPr lang="en-US" dirty="0" smtClean="0"/>
              <a:t>Marie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4932" y="60314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Pronto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89161" y="574846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r>
              <a:rPr lang="en-US" i="1" dirty="0" smtClean="0"/>
              <a:t> = 0.97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37929" y="297180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r>
              <a:rPr lang="en-US" i="1" dirty="0" smtClean="0"/>
              <a:t> = 0.53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2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79" y="3657600"/>
            <a:ext cx="4750841" cy="2667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259" y="224135"/>
            <a:ext cx="7326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FFFF"/>
                </a:solidFill>
              </a:rPr>
              <a:t>Magnitude of Weathering vs.</a:t>
            </a:r>
            <a:r>
              <a:rPr lang="en-US" sz="2400" dirty="0" smtClean="0">
                <a:solidFill>
                  <a:srgbClr val="FFFF00"/>
                </a:solidFill>
              </a:rPr>
              <a:t> Intensity of Weathering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4504" y="685800"/>
            <a:ext cx="58592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FF00"/>
                </a:solidFill>
              </a:rPr>
              <a:t>Plagioclase Index of Weathering</a:t>
            </a:r>
          </a:p>
          <a:p>
            <a:r>
              <a:rPr lang="en-US" sz="2200" dirty="0" smtClean="0">
                <a:solidFill>
                  <a:srgbClr val="FFFF00"/>
                </a:solidFill>
              </a:rPr>
              <a:t>PIW = 100 × CN</a:t>
            </a:r>
            <a:r>
              <a:rPr lang="en-US" sz="2200" baseline="-25000" dirty="0" smtClean="0">
                <a:solidFill>
                  <a:srgbClr val="FFFF00"/>
                </a:solidFill>
              </a:rPr>
              <a:t>CALC</a:t>
            </a:r>
            <a:r>
              <a:rPr lang="en-US" sz="2200" dirty="0" smtClean="0">
                <a:solidFill>
                  <a:srgbClr val="FFFF00"/>
                </a:solidFill>
              </a:rPr>
              <a:t> / CN</a:t>
            </a:r>
            <a:r>
              <a:rPr lang="en-US" sz="2200" baseline="-25000" dirty="0" smtClean="0">
                <a:solidFill>
                  <a:srgbClr val="FFFF00"/>
                </a:solidFill>
              </a:rPr>
              <a:t>TOTAL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where CN</a:t>
            </a:r>
            <a:r>
              <a:rPr lang="en-US" baseline="-25000" dirty="0" smtClean="0">
                <a:solidFill>
                  <a:srgbClr val="FFFF00"/>
                </a:solidFill>
              </a:rPr>
              <a:t>CALC</a:t>
            </a:r>
            <a:r>
              <a:rPr lang="en-US" dirty="0" smtClean="0">
                <a:solidFill>
                  <a:srgbClr val="FFFF00"/>
                </a:solidFill>
              </a:rPr>
              <a:t> is calculated mass flux of </a:t>
            </a:r>
            <a:r>
              <a:rPr lang="en-US" dirty="0" err="1" smtClean="0">
                <a:solidFill>
                  <a:srgbClr val="FFFF00"/>
                </a:solidFill>
              </a:rPr>
              <a:t>CaO</a:t>
            </a:r>
            <a:r>
              <a:rPr lang="en-US" dirty="0" smtClean="0">
                <a:solidFill>
                  <a:srgbClr val="FFFF00"/>
                </a:solidFill>
              </a:rPr>
              <a:t> and Na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CN</a:t>
            </a:r>
            <a:r>
              <a:rPr lang="en-US" baseline="-25000" dirty="0" smtClean="0">
                <a:solidFill>
                  <a:srgbClr val="FFFF00"/>
                </a:solidFill>
              </a:rPr>
              <a:t>TOTAL</a:t>
            </a:r>
            <a:r>
              <a:rPr lang="en-US" dirty="0" smtClean="0">
                <a:solidFill>
                  <a:srgbClr val="FFFF00"/>
                </a:solidFill>
              </a:rPr>
              <a:t> is total removal of </a:t>
            </a:r>
            <a:r>
              <a:rPr lang="en-US" dirty="0" err="1" smtClean="0">
                <a:solidFill>
                  <a:srgbClr val="FFFF00"/>
                </a:solidFill>
              </a:rPr>
              <a:t>CaO</a:t>
            </a:r>
            <a:r>
              <a:rPr lang="en-US" dirty="0" smtClean="0">
                <a:solidFill>
                  <a:srgbClr val="FFFF00"/>
                </a:solidFill>
              </a:rPr>
              <a:t> and Na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05561"/>
            <a:ext cx="6623929" cy="1323439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00FF00"/>
                </a:solidFill>
              </a:rPr>
              <a:t>Feldspar Index of Weathering</a:t>
            </a:r>
          </a:p>
          <a:p>
            <a:r>
              <a:rPr lang="en-US" sz="2200" dirty="0" smtClean="0">
                <a:solidFill>
                  <a:srgbClr val="00FF00"/>
                </a:solidFill>
              </a:rPr>
              <a:t>FIW = 100 × CNK</a:t>
            </a:r>
            <a:r>
              <a:rPr lang="en-US" sz="2200" baseline="-25000" dirty="0" smtClean="0">
                <a:solidFill>
                  <a:srgbClr val="00FF00"/>
                </a:solidFill>
              </a:rPr>
              <a:t>CALC</a:t>
            </a:r>
            <a:r>
              <a:rPr lang="en-US" sz="2200" dirty="0" smtClean="0">
                <a:solidFill>
                  <a:srgbClr val="00FF00"/>
                </a:solidFill>
              </a:rPr>
              <a:t> / CNK</a:t>
            </a:r>
            <a:r>
              <a:rPr lang="en-US" sz="2200" baseline="-25000" dirty="0" smtClean="0">
                <a:solidFill>
                  <a:srgbClr val="00FF00"/>
                </a:solidFill>
              </a:rPr>
              <a:t>TOTAL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where CNK</a:t>
            </a:r>
            <a:r>
              <a:rPr lang="en-US" baseline="-25000" dirty="0" smtClean="0">
                <a:solidFill>
                  <a:srgbClr val="00FF00"/>
                </a:solidFill>
              </a:rPr>
              <a:t>CALC</a:t>
            </a:r>
            <a:r>
              <a:rPr lang="en-US" dirty="0" smtClean="0">
                <a:solidFill>
                  <a:srgbClr val="00FF00"/>
                </a:solidFill>
              </a:rPr>
              <a:t> is calculated mass flux of </a:t>
            </a:r>
            <a:r>
              <a:rPr lang="en-US" dirty="0" err="1" smtClean="0">
                <a:solidFill>
                  <a:srgbClr val="00FF00"/>
                </a:solidFill>
              </a:rPr>
              <a:t>CaO</a:t>
            </a:r>
            <a:r>
              <a:rPr lang="en-US" dirty="0" smtClean="0">
                <a:solidFill>
                  <a:srgbClr val="00FF00"/>
                </a:solidFill>
              </a:rPr>
              <a:t>, Na</a:t>
            </a:r>
            <a:r>
              <a:rPr lang="en-US" baseline="-25000" dirty="0" smtClean="0">
                <a:solidFill>
                  <a:srgbClr val="00FF00"/>
                </a:solidFill>
              </a:rPr>
              <a:t>2</a:t>
            </a:r>
            <a:r>
              <a:rPr lang="en-US" dirty="0" smtClean="0">
                <a:solidFill>
                  <a:srgbClr val="00FF00"/>
                </a:solidFill>
              </a:rPr>
              <a:t>O, and K</a:t>
            </a:r>
            <a:r>
              <a:rPr lang="en-US" baseline="-25000" dirty="0" smtClean="0">
                <a:solidFill>
                  <a:srgbClr val="00FF00"/>
                </a:solidFill>
              </a:rPr>
              <a:t>2</a:t>
            </a:r>
            <a:r>
              <a:rPr lang="en-US" dirty="0" smtClean="0">
                <a:solidFill>
                  <a:srgbClr val="00FF00"/>
                </a:solidFill>
              </a:rPr>
              <a:t>O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           CNK</a:t>
            </a:r>
            <a:r>
              <a:rPr lang="en-US" baseline="-25000" dirty="0" smtClean="0">
                <a:solidFill>
                  <a:srgbClr val="00FF00"/>
                </a:solidFill>
              </a:rPr>
              <a:t>TOTAL</a:t>
            </a:r>
            <a:r>
              <a:rPr lang="en-US" dirty="0" smtClean="0">
                <a:solidFill>
                  <a:srgbClr val="00FF00"/>
                </a:solidFill>
              </a:rPr>
              <a:t> is total removal of </a:t>
            </a:r>
            <a:r>
              <a:rPr lang="en-US" dirty="0" err="1" smtClean="0">
                <a:solidFill>
                  <a:srgbClr val="00FF00"/>
                </a:solidFill>
              </a:rPr>
              <a:t>CaO</a:t>
            </a:r>
            <a:r>
              <a:rPr lang="en-US" dirty="0" smtClean="0">
                <a:solidFill>
                  <a:srgbClr val="00FF00"/>
                </a:solidFill>
              </a:rPr>
              <a:t>, Na</a:t>
            </a:r>
            <a:r>
              <a:rPr lang="en-US" baseline="-25000" dirty="0" smtClean="0">
                <a:solidFill>
                  <a:srgbClr val="00FF00"/>
                </a:solidFill>
              </a:rPr>
              <a:t>2</a:t>
            </a:r>
            <a:r>
              <a:rPr lang="en-US" dirty="0" smtClean="0">
                <a:solidFill>
                  <a:srgbClr val="00FF00"/>
                </a:solidFill>
              </a:rPr>
              <a:t>O, and K</a:t>
            </a:r>
            <a:r>
              <a:rPr lang="en-US" baseline="-25000" dirty="0" smtClean="0">
                <a:solidFill>
                  <a:srgbClr val="00FF00"/>
                </a:solidFill>
              </a:rPr>
              <a:t>2</a:t>
            </a:r>
            <a:r>
              <a:rPr lang="en-US" dirty="0" smtClean="0">
                <a:solidFill>
                  <a:srgbClr val="00FF00"/>
                </a:solidFill>
              </a:rPr>
              <a:t>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6200"/>
            <a:ext cx="4053078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5600" y="990600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B’boo</a:t>
            </a:r>
            <a:r>
              <a:rPr lang="en-US" sz="1600" dirty="0" smtClean="0"/>
              <a:t> calculated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347246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B’boo</a:t>
            </a:r>
            <a:r>
              <a:rPr lang="en-US" sz="1600" dirty="0" smtClean="0"/>
              <a:t> inferred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342553" y="16764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17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850" y="1295400"/>
            <a:ext cx="5968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≈</a:t>
            </a:r>
            <a:r>
              <a:rPr 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aseline="-25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40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[(K</a:t>
            </a:r>
            <a:r>
              <a:rPr lang="en-US" sz="2800" baseline="-25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40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r)/10</a:t>
            </a:r>
            <a:r>
              <a:rPr lang="en-US" sz="2800" baseline="30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+ (</a:t>
            </a:r>
            <a:r>
              <a:rPr lang="en-US" sz="3200" dirty="0" smtClean="0">
                <a:solidFill>
                  <a:srgbClr val="FFFFCC"/>
                </a:solidFill>
                <a:latin typeface="Symbol" pitchFamily="18" charset="2"/>
                <a:cs typeface="Arial" pitchFamily="34" charset="0"/>
              </a:rPr>
              <a:t>k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baseline="-25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40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FFCC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)/L]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7007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Calculation of Atmospheric CO</a:t>
            </a:r>
            <a:r>
              <a:rPr lang="en-US" sz="2400" baseline="-25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(Sheldon 2006)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5152" y="2133600"/>
            <a:ext cx="6785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M/t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(mol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sz="2000" baseline="-40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/cm</a:t>
            </a:r>
            <a:r>
              <a:rPr lang="en-US" sz="2000" baseline="30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year): time-averaged flux of CO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required</a:t>
            </a:r>
          </a:p>
          <a:p>
            <a:r>
              <a:rPr lang="en-US" sz="2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for observed weathering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762000"/>
            <a:ext cx="5599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XO + 2CO</a:t>
            </a:r>
            <a:r>
              <a:rPr lang="en-US" sz="2800" baseline="-250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800" baseline="-250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O = X</a:t>
            </a:r>
            <a:r>
              <a:rPr lang="en-US" sz="2800" baseline="300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8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+ 2HCO</a:t>
            </a:r>
            <a:r>
              <a:rPr lang="en-US" sz="2800" baseline="-250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aseline="300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2800" baseline="30000" dirty="0">
              <a:solidFill>
                <a:srgbClr val="00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895600"/>
            <a:ext cx="5085046" cy="400110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: partial pressure of atmospheric CO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000" dirty="0" smtClean="0">
              <a:solidFill>
                <a:srgbClr val="00FF00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505200"/>
            <a:ext cx="6892015" cy="2062103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000" baseline="-25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sz="2000" baseline="-40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: Henry’s Law constant for CO</a:t>
            </a:r>
            <a:r>
              <a:rPr lang="en-US" sz="2000" baseline="-25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000" dirty="0" smtClean="0">
              <a:solidFill>
                <a:prstClr val="white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r : rainfall rate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Symbol" pitchFamily="18" charset="2"/>
                <a:cs typeface="Arial" pitchFamily="34" charset="0"/>
              </a:rPr>
              <a:t>k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: a constant involving time and gas volume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sz="2000" baseline="-40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: diffusion constant for CO</a:t>
            </a:r>
            <a:r>
              <a:rPr lang="en-US" sz="2000" baseline="-25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in air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: diffusion constant CO</a:t>
            </a:r>
            <a:r>
              <a:rPr lang="en-US" sz="2000" baseline="-25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(soil)/diffusion constant CO</a:t>
            </a:r>
            <a:r>
              <a:rPr lang="en-US" sz="2000" baseline="-25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(air)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L : depth to the water table</a:t>
            </a:r>
            <a:endParaRPr lang="en-US" sz="2000" dirty="0">
              <a:solidFill>
                <a:prstClr val="white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0795" y="228600"/>
            <a:ext cx="6664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Calculated </a:t>
            </a:r>
            <a:r>
              <a:rPr lang="en-US" sz="2400" i="1" dirty="0" smtClean="0">
                <a:solidFill>
                  <a:srgbClr val="FFFF00"/>
                </a:solidFill>
                <a:latin typeface="Comic Sans MS" pitchFamily="66" charset="0"/>
              </a:rPr>
              <a:t>p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CO</a:t>
            </a:r>
            <a:r>
              <a:rPr lang="en-US" sz="2400" baseline="-25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Relative to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Pre-Industrial Atmospheric Level (280 ppm)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7" y="1421662"/>
            <a:ext cx="5411386" cy="2997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97" y="1447800"/>
            <a:ext cx="6400800" cy="4933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64583" y="1078468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for a weathering duration of 100,000 years</a:t>
            </a:r>
          </a:p>
        </p:txBody>
      </p:sp>
    </p:spTree>
    <p:extLst>
      <p:ext uri="{BB962C8B-B14F-4D97-AF65-F5344CB8AC3E}">
        <p14:creationId xmlns:p14="http://schemas.microsoft.com/office/powerpoint/2010/main" val="39158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795" y="228600"/>
            <a:ext cx="6664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Calculated </a:t>
            </a:r>
            <a:r>
              <a:rPr lang="en-US" sz="2400" i="1" dirty="0" smtClean="0">
                <a:solidFill>
                  <a:srgbClr val="FFFF00"/>
                </a:solidFill>
                <a:latin typeface="Comic Sans MS" pitchFamily="66" charset="0"/>
              </a:rPr>
              <a:t>p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CO</a:t>
            </a:r>
            <a:r>
              <a:rPr lang="en-US" sz="2400" baseline="-25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Relative to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Pre-Industrial Atmospheric Level (280 ppm)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078468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the effect of weathering duration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400800" cy="4933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35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9349" y="228600"/>
            <a:ext cx="1806906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Conclusions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733" y="1138535"/>
            <a:ext cx="8390438" cy="40011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• K-</a:t>
            </a:r>
            <a:r>
              <a:rPr lang="en-US" sz="2000" dirty="0" err="1" smtClean="0">
                <a:latin typeface="Comic Sans MS" pitchFamily="66" charset="0"/>
              </a:rPr>
              <a:t>metasomatism</a:t>
            </a:r>
            <a:r>
              <a:rPr lang="en-US" sz="2000" dirty="0" smtClean="0">
                <a:latin typeface="Comic Sans MS" pitchFamily="66" charset="0"/>
              </a:rPr>
              <a:t> is a common phenomenon in Precambrian </a:t>
            </a:r>
            <a:r>
              <a:rPr lang="en-US" sz="2000" dirty="0" err="1" smtClean="0">
                <a:latin typeface="Comic Sans MS" pitchFamily="66" charset="0"/>
              </a:rPr>
              <a:t>paleosols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24561"/>
            <a:ext cx="7592143" cy="132343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• Despite such </a:t>
            </a:r>
            <a:r>
              <a:rPr lang="en-US" sz="2000" dirty="0" err="1" smtClean="0">
                <a:latin typeface="Comic Sans MS" pitchFamily="66" charset="0"/>
              </a:rPr>
              <a:t>metasomatism</a:t>
            </a:r>
            <a:r>
              <a:rPr lang="en-US" sz="2000" dirty="0" smtClean="0">
                <a:latin typeface="Comic Sans MS" pitchFamily="66" charset="0"/>
              </a:rPr>
              <a:t>, application of the A-C*N-K plot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allows for calculation of minimum values of mass flux in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paleoweathering</a:t>
            </a:r>
            <a:r>
              <a:rPr lang="en-US" sz="2000" dirty="0" smtClean="0">
                <a:latin typeface="Comic Sans MS" pitchFamily="66" charset="0"/>
              </a:rPr>
              <a:t> profiles and minimum estimates of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atmospheric </a:t>
            </a:r>
            <a:r>
              <a:rPr lang="en-US" sz="2000" i="1" dirty="0" smtClean="0">
                <a:latin typeface="Comic Sans MS" pitchFamily="66" charset="0"/>
              </a:rPr>
              <a:t>p</a:t>
            </a:r>
            <a:r>
              <a:rPr lang="en-US" sz="2000" dirty="0" smtClean="0">
                <a:latin typeface="Comic Sans MS" pitchFamily="66" charset="0"/>
              </a:rPr>
              <a:t>CO</a:t>
            </a:r>
            <a:r>
              <a:rPr lang="en-US" sz="2000" baseline="-25000" dirty="0" smtClean="0">
                <a:latin typeface="Comic Sans MS" pitchFamily="66" charset="0"/>
              </a:rPr>
              <a:t>2</a:t>
            </a:r>
            <a:endParaRPr lang="en-US" sz="2000" baseline="-25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51537"/>
            <a:ext cx="8541121" cy="132343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• The Feldspar Index of Weathering (FIW) is an effective parameter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for evaluating </a:t>
            </a:r>
            <a:r>
              <a:rPr lang="en-US" sz="2000" dirty="0">
                <a:latin typeface="Comic Sans MS" pitchFamily="66" charset="0"/>
              </a:rPr>
              <a:t>the proportion of total </a:t>
            </a:r>
            <a:r>
              <a:rPr lang="en-US" sz="2000" dirty="0" smtClean="0">
                <a:latin typeface="Comic Sans MS" pitchFamily="66" charset="0"/>
              </a:rPr>
              <a:t>feldspar removed </a:t>
            </a:r>
            <a:r>
              <a:rPr lang="en-US" sz="2000" dirty="0">
                <a:latin typeface="Comic Sans MS" pitchFamily="66" charset="0"/>
              </a:rPr>
              <a:t>from </a:t>
            </a:r>
            <a:r>
              <a:rPr lang="en-US" sz="2000" dirty="0" smtClean="0">
                <a:latin typeface="Comic Sans MS" pitchFamily="66" charset="0"/>
              </a:rPr>
              <a:t>an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entire </a:t>
            </a:r>
            <a:r>
              <a:rPr lang="en-US" sz="2000" dirty="0" smtClean="0">
                <a:latin typeface="Comic Sans MS" pitchFamily="66" charset="0"/>
              </a:rPr>
              <a:t>weathering profile, i.e. </a:t>
            </a:r>
            <a:r>
              <a:rPr lang="en-US" sz="2000" i="1" dirty="0" smtClean="0">
                <a:latin typeface="Comic Sans MS" pitchFamily="66" charset="0"/>
              </a:rPr>
              <a:t>the intensity of weathering, </a:t>
            </a:r>
            <a:r>
              <a:rPr lang="en-US" sz="2000" dirty="0" smtClean="0">
                <a:latin typeface="Comic Sans MS" pitchFamily="66" charset="0"/>
              </a:rPr>
              <a:t>and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is useful in comparing the intensity of weathering among </a:t>
            </a:r>
            <a:r>
              <a:rPr lang="en-US" sz="2000" dirty="0" err="1" smtClean="0">
                <a:latin typeface="Comic Sans MS" pitchFamily="66" charset="0"/>
              </a:rPr>
              <a:t>paleosols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772561"/>
            <a:ext cx="8204490" cy="132343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• Among the investigated localities, the highest FIW value is found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in the Baraboo </a:t>
            </a:r>
            <a:r>
              <a:rPr lang="en-US" sz="2000" dirty="0" err="1" smtClean="0">
                <a:latin typeface="Comic Sans MS" pitchFamily="66" charset="0"/>
              </a:rPr>
              <a:t>paleosol</a:t>
            </a:r>
            <a:r>
              <a:rPr lang="en-US" sz="2000" dirty="0" smtClean="0">
                <a:latin typeface="Comic Sans MS" pitchFamily="66" charset="0"/>
              </a:rPr>
              <a:t>, from which all feldspar was removed by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weathering, accounting for the absence of feldspar in the</a:t>
            </a:r>
          </a:p>
          <a:p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overlying </a:t>
            </a:r>
            <a:r>
              <a:rPr lang="en-US" sz="2000" dirty="0" err="1" smtClean="0">
                <a:latin typeface="Comic Sans MS" pitchFamily="66" charset="0"/>
              </a:rPr>
              <a:t>supermature</a:t>
            </a:r>
            <a:r>
              <a:rPr lang="en-US" sz="2000" dirty="0" smtClean="0">
                <a:latin typeface="Comic Sans MS" pitchFamily="66" charset="0"/>
              </a:rPr>
              <a:t> Baraboo Quartzite</a:t>
            </a:r>
          </a:p>
        </p:txBody>
      </p:sp>
    </p:spTree>
    <p:extLst>
      <p:ext uri="{BB962C8B-B14F-4D97-AF65-F5344CB8AC3E}">
        <p14:creationId xmlns:p14="http://schemas.microsoft.com/office/powerpoint/2010/main" val="23909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1728"/>
            <a:ext cx="8686800" cy="5833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61" y="76200"/>
            <a:ext cx="6813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Localities and Ages of Paleoproterozoic Granitic </a:t>
            </a:r>
            <a:r>
              <a:rPr lang="en-US" sz="2000" dirty="0" err="1" smtClean="0">
                <a:solidFill>
                  <a:srgbClr val="FFFF00"/>
                </a:solidFill>
              </a:rPr>
              <a:t>Paleosols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In the Lake Superior Region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93023"/>
            <a:ext cx="262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(map courtesy of Mark </a:t>
            </a:r>
            <a:r>
              <a:rPr lang="en-US" sz="1400" b="1" i="1" dirty="0" err="1" smtClean="0"/>
              <a:t>Jirsa</a:t>
            </a:r>
            <a:r>
              <a:rPr lang="en-US" sz="1400" b="1" i="1" dirty="0" smtClean="0"/>
              <a:t>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7878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2357" y="76200"/>
            <a:ext cx="496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Schematic Paleoweathering Profile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17" y="4321480"/>
            <a:ext cx="2868122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99607"/>
            <a:ext cx="2868122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71" y="670807"/>
            <a:ext cx="1520456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05" y="677734"/>
            <a:ext cx="2857500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13600" y="5105400"/>
            <a:ext cx="1281120" cy="461665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protolith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352800"/>
            <a:ext cx="1350050" cy="461665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saprolite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3039" y="1443335"/>
            <a:ext cx="1196161" cy="461665"/>
          </a:xfrm>
          <a:prstGeom prst="rect">
            <a:avLst/>
          </a:prstGeom>
          <a:noFill/>
          <a:effectLst>
            <a:outerShdw blurRad="38100" dist="38100" dir="27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regolith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50" y="1069032"/>
            <a:ext cx="5029200" cy="5029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52400"/>
            <a:ext cx="364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A-C*N-K Plot (molar)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335" y="5562600"/>
            <a:ext cx="6465681" cy="769441"/>
          </a:xfrm>
          <a:prstGeom prst="rect">
            <a:avLst/>
          </a:prstGeom>
          <a:noFill/>
          <a:effectLst>
            <a:outerShdw blurRad="25400" dist="12700" dir="27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Chemical Index of Alteration (CIA)</a:t>
            </a:r>
          </a:p>
          <a:p>
            <a:pPr algn="ctr"/>
            <a:r>
              <a:rPr lang="en-US" sz="22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CIA = 100 × molar Al</a:t>
            </a:r>
            <a:r>
              <a:rPr lang="en-US" sz="2200" baseline="-25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2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O</a:t>
            </a:r>
            <a:r>
              <a:rPr lang="en-US" sz="2200" baseline="-25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3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/(Al</a:t>
            </a:r>
            <a:r>
              <a:rPr lang="en-US" sz="2200" baseline="-25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2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O</a:t>
            </a:r>
            <a:r>
              <a:rPr lang="en-US" sz="2200" baseline="-25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3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+CaO*+Na</a:t>
            </a:r>
            <a:r>
              <a:rPr lang="en-US" sz="2200" baseline="-25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2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O+K</a:t>
            </a:r>
            <a:r>
              <a:rPr lang="en-US" sz="2200" baseline="-25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2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rPr>
              <a:t>O)</a:t>
            </a:r>
            <a:endParaRPr lang="en-US" sz="2200" dirty="0">
              <a:solidFill>
                <a:srgbClr val="FFFF00"/>
              </a:solidFill>
              <a:effectLst>
                <a:outerShdw blurRad="25400" dist="25400" dir="2700000" algn="ctr" rotWithShape="0">
                  <a:schemeClr val="tx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89432"/>
            <a:ext cx="5486400" cy="45445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495800" y="2590800"/>
            <a:ext cx="7620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724400" y="1524000"/>
            <a:ext cx="533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0800" y="1295400"/>
            <a:ext cx="1374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modern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tropical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weathering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profile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7997" y="3886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protolith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0688"/>
            <a:ext cx="2706624" cy="249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0" y="6243935"/>
            <a:ext cx="3244799" cy="461665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Wingdings" panose="05000000000000000000" pitchFamily="2" charset="2"/>
              </a:rPr>
              <a:t>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saprolite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Wingdings" panose="05000000000000000000" pitchFamily="2" charset="2"/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protolith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791" y="147935"/>
            <a:ext cx="634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A-C*N-K Plots for Six Precambrian </a:t>
            </a:r>
            <a:r>
              <a:rPr lang="en-US" sz="2400" dirty="0" err="1" smtClean="0">
                <a:solidFill>
                  <a:srgbClr val="FFFF00"/>
                </a:solidFill>
              </a:rPr>
              <a:t>Paleosols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45068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FF00"/>
                </a:solidFill>
              </a:rPr>
              <a:t>all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saprolites</a:t>
            </a:r>
            <a:r>
              <a:rPr lang="en-US" i="1" dirty="0" smtClean="0">
                <a:solidFill>
                  <a:srgbClr val="FFFF00"/>
                </a:solidFill>
              </a:rPr>
              <a:t> are displaced from the weathering vectors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01" y="3689975"/>
            <a:ext cx="2743200" cy="25580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07518"/>
            <a:ext cx="2743200" cy="25580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89975"/>
            <a:ext cx="2743200" cy="25580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7518"/>
            <a:ext cx="2743200" cy="25580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311749" y="4446070"/>
            <a:ext cx="1082348" cy="3693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1740 Ma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65454" y="4446070"/>
            <a:ext cx="1082348" cy="3693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1460 Ma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89975"/>
            <a:ext cx="2743200" cy="2558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2975"/>
            <a:ext cx="2743200" cy="2558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456463" y="3429000"/>
            <a:ext cx="4172937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 Potassium </a:t>
            </a:r>
            <a:r>
              <a:rPr lang="en-US" sz="2400" dirty="0" err="1" smtClean="0">
                <a:latin typeface="Comic Sans MS" panose="030F0702030302020204" pitchFamily="66" charset="0"/>
              </a:rPr>
              <a:t>Metasomatism</a:t>
            </a:r>
            <a:r>
              <a:rPr lang="en-US" sz="2400" dirty="0" smtClean="0">
                <a:latin typeface="Comic Sans MS" panose="030F0702030302020204" pitchFamily="66" charset="0"/>
              </a:rPr>
              <a:t> !!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657600" cy="29163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3657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467600" y="4919246"/>
            <a:ext cx="534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36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441" y="381000"/>
            <a:ext cx="7494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Compositional Changes in Saprolite Relative to Protolith</a:t>
            </a:r>
            <a:endParaRPr lang="en-US" sz="2200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840" y="1219200"/>
            <a:ext cx="72603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% change in saprolite = 100 × [(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j,s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j,p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)/(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i,s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i,p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) – 1]</a:t>
            </a:r>
          </a:p>
          <a:p>
            <a:endParaRPr lang="en-US" sz="2400" dirty="0" smtClean="0">
              <a:solidFill>
                <a:srgbClr val="FFFF00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  where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j,s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= concentration of oxide j in saprolite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j,p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= concentration of oxide j in protolith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i,s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= concentration of immobile oxide in saprolite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i,p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= concentration of immobile oxide in protolith</a:t>
            </a:r>
            <a:endParaRPr lang="en-US" sz="2000" dirty="0">
              <a:solidFill>
                <a:srgbClr val="FFFF00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386" y="4948535"/>
            <a:ext cx="687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FF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!! </a:t>
            </a:r>
            <a:r>
              <a:rPr lang="en-US" sz="2400" i="1" dirty="0" smtClean="0">
                <a:solidFill>
                  <a:srgbClr val="FFCCFF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 caveat: the protolith must be homogeneous</a:t>
            </a:r>
            <a:r>
              <a:rPr lang="en-US" sz="2400" dirty="0" smtClean="0">
                <a:solidFill>
                  <a:srgbClr val="FFCCFF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!!</a:t>
            </a:r>
            <a:endParaRPr lang="en-US" sz="2400" dirty="0">
              <a:solidFill>
                <a:srgbClr val="FFCCFF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715" y="3505200"/>
            <a:ext cx="7561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Immobile candidates are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Al</a:t>
            </a:r>
            <a:r>
              <a:rPr lang="en-US" sz="2400" b="1" i="1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Ti</a:t>
            </a:r>
            <a:r>
              <a:rPr lang="en-US" sz="24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b="1" i="1" dirty="0" err="1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Zr</a:t>
            </a:r>
            <a:endParaRPr lang="en-US" sz="2400" b="1" i="1" dirty="0" smtClean="0">
              <a:solidFill>
                <a:srgbClr val="FFFF00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Al</a:t>
            </a:r>
            <a:r>
              <a:rPr lang="en-US" sz="24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is chosen because it is a major constituent, and</a:t>
            </a:r>
          </a:p>
          <a:p>
            <a:r>
              <a:rPr lang="en-US" sz="2400" dirty="0" smtClean="0">
                <a:solidFill>
                  <a:srgbClr val="00FF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it has the lowest variation among the three elements</a:t>
            </a:r>
            <a:endParaRPr lang="en-US" sz="2400" dirty="0">
              <a:solidFill>
                <a:srgbClr val="00FF00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2209517" cy="29718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83" y="762000"/>
            <a:ext cx="2209517" cy="29718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67" y="762000"/>
            <a:ext cx="2201333" cy="29718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2201333" cy="29718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7" y="3834003"/>
            <a:ext cx="2201333" cy="29718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67" y="3810000"/>
            <a:ext cx="2201333" cy="29718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62200" y="0"/>
            <a:ext cx="443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Compositional variation with depth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% change relative to Al</a:t>
            </a:r>
            <a:r>
              <a:rPr lang="en-US" sz="2000" baseline="-25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2000" baseline="-25000" dirty="0" smtClean="0">
                <a:solidFill>
                  <a:srgbClr val="FFFF00"/>
                </a:solidFill>
              </a:rPr>
              <a:t>3</a:t>
            </a:r>
            <a:r>
              <a:rPr lang="en-US" sz="2000" dirty="0" smtClean="0">
                <a:solidFill>
                  <a:srgbClr val="FFFF00"/>
                </a:solidFill>
              </a:rPr>
              <a:t> in </a:t>
            </a:r>
            <a:r>
              <a:rPr lang="en-US" sz="2000" dirty="0" err="1" smtClean="0">
                <a:solidFill>
                  <a:srgbClr val="FFFF00"/>
                </a:solidFill>
              </a:rPr>
              <a:t>protolith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762000"/>
            <a:ext cx="1358065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Si </a:t>
            </a:r>
            <a:r>
              <a:rPr lang="en-US" sz="2000" dirty="0">
                <a:ln w="12700">
                  <a:solidFill>
                    <a:schemeClr val="tx1"/>
                  </a:solidFill>
                </a:ln>
                <a:solidFill>
                  <a:srgbClr val="CC9900"/>
                </a:solidFill>
                <a:latin typeface="Wingdings" panose="05000000000000000000" pitchFamily="2" charset="2"/>
              </a:rPr>
              <a:t>n</a:t>
            </a:r>
          </a:p>
          <a:p>
            <a:pPr algn="r"/>
            <a:r>
              <a:rPr lang="en-US" sz="2000" dirty="0" smtClean="0"/>
              <a:t>Ca </a:t>
            </a:r>
            <a:r>
              <a:rPr lang="en-US" sz="2000" dirty="0">
                <a:ln w="12700">
                  <a:solidFill>
                    <a:schemeClr val="tx1"/>
                  </a:solidFill>
                </a:ln>
                <a:solidFill>
                  <a:srgbClr val="00CCFF"/>
                </a:solidFill>
                <a:latin typeface="Wingdings" panose="05000000000000000000" pitchFamily="2" charset="2"/>
              </a:rPr>
              <a:t>n</a:t>
            </a:r>
          </a:p>
          <a:p>
            <a:pPr algn="r"/>
            <a:r>
              <a:rPr lang="en-US" sz="2000" dirty="0" smtClean="0"/>
              <a:t>Na </a:t>
            </a:r>
            <a:r>
              <a:rPr lang="en-US" sz="2000" dirty="0">
                <a:ln w="12700">
                  <a:solidFill>
                    <a:schemeClr val="tx1"/>
                  </a:solidFill>
                </a:ln>
                <a:solidFill>
                  <a:srgbClr val="00FF00"/>
                </a:solidFill>
                <a:latin typeface="Wingdings" panose="05000000000000000000" pitchFamily="2" charset="2"/>
              </a:rPr>
              <a:t>n</a:t>
            </a:r>
          </a:p>
          <a:p>
            <a:pPr algn="r"/>
            <a:r>
              <a:rPr lang="en-US" sz="2000" dirty="0" smtClean="0"/>
              <a:t>K 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Wingdings" panose="05000000000000000000" pitchFamily="2" charset="2"/>
              </a:rPr>
              <a:t>n</a:t>
            </a:r>
          </a:p>
          <a:p>
            <a:pPr algn="r"/>
            <a:r>
              <a:rPr lang="en-US" sz="2000" dirty="0" err="1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protolith</a:t>
            </a:r>
            <a:r>
              <a:rPr lang="en-US" sz="200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latin typeface="Wingdings" panose="05000000000000000000" pitchFamily="2" charset="2"/>
              </a:rPr>
              <a:t>n</a:t>
            </a:r>
            <a:endParaRPr lang="en-US" sz="2000" dirty="0">
              <a:ln w="12700">
                <a:solidFill>
                  <a:schemeClr val="tx1"/>
                </a:solidFill>
              </a:ln>
              <a:solidFill>
                <a:srgbClr val="FF00FF"/>
              </a:solidFill>
              <a:latin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42481" y="2095919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Depth, cm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42482" y="5047771"/>
            <a:ext cx="1351652" cy="400110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Depth, cm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5895201"/>
            <a:ext cx="76335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Baraboo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57200"/>
            <a:ext cx="636713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Pronto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31083" y="2767203"/>
            <a:ext cx="745717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Denison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4267200"/>
            <a:ext cx="56778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Ville</a:t>
            </a:r>
          </a:p>
          <a:p>
            <a:pPr algn="r"/>
            <a:r>
              <a:rPr lang="en-US" sz="1200" dirty="0" smtClean="0"/>
              <a:t>Marie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873629" y="5819001"/>
            <a:ext cx="77457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McGrath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092417" y="2743200"/>
            <a:ext cx="994183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Lauzon 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69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486400" cy="453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594" y="224135"/>
            <a:ext cx="8245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Reconstruction of CIA and K</a:t>
            </a:r>
            <a:r>
              <a:rPr lang="en-US" sz="2400" baseline="-250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O in </a:t>
            </a:r>
            <a:r>
              <a:rPr lang="en-US" sz="2400" dirty="0" err="1" smtClean="0">
                <a:solidFill>
                  <a:srgbClr val="FFFF00"/>
                </a:solidFill>
              </a:rPr>
              <a:t>Metasomatized</a:t>
            </a:r>
            <a:r>
              <a:rPr lang="en-US" sz="2400" dirty="0" smtClean="0">
                <a:solidFill>
                  <a:srgbClr val="FFFF00"/>
                </a:solidFill>
              </a:rPr>
              <a:t> Samples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0141" y="16118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Pronto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953000" y="3429000"/>
            <a:ext cx="121920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14600" y="3505200"/>
            <a:ext cx="2514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10000" y="2743200"/>
            <a:ext cx="1905000" cy="2057400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43093" y="3124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67.5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2910" y="2286000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33FF"/>
                </a:solidFill>
              </a:rPr>
              <a:t>K</a:t>
            </a:r>
            <a:r>
              <a:rPr lang="en-US" b="1" baseline="-25000" dirty="0" smtClean="0">
                <a:solidFill>
                  <a:srgbClr val="3333FF"/>
                </a:solidFill>
              </a:rPr>
              <a:t>2</a:t>
            </a:r>
            <a:r>
              <a:rPr lang="en-US" b="1" dirty="0" smtClean="0">
                <a:solidFill>
                  <a:srgbClr val="3333FF"/>
                </a:solidFill>
              </a:rPr>
              <a:t>O:Al</a:t>
            </a:r>
            <a:r>
              <a:rPr lang="en-US" b="1" baseline="-25000" dirty="0" smtClean="0">
                <a:solidFill>
                  <a:srgbClr val="3333FF"/>
                </a:solidFill>
              </a:rPr>
              <a:t>2</a:t>
            </a:r>
            <a:r>
              <a:rPr lang="en-US" b="1" dirty="0" smtClean="0">
                <a:solidFill>
                  <a:srgbClr val="3333FF"/>
                </a:solidFill>
              </a:rPr>
              <a:t>O</a:t>
            </a:r>
            <a:r>
              <a:rPr lang="en-US" b="1" baseline="-25000" dirty="0" smtClean="0">
                <a:solidFill>
                  <a:srgbClr val="3333FF"/>
                </a:solidFill>
              </a:rPr>
              <a:t>3</a:t>
            </a:r>
          </a:p>
          <a:p>
            <a:pPr algn="ctr"/>
            <a:r>
              <a:rPr lang="en-US" b="1" dirty="0" smtClean="0">
                <a:solidFill>
                  <a:srgbClr val="3333FF"/>
                </a:solidFill>
              </a:rPr>
              <a:t>22:78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1773" y="480060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from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77776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33FF"/>
                </a:solidFill>
              </a:rPr>
              <a:t>from</a:t>
            </a:r>
          </a:p>
          <a:p>
            <a:pPr algn="ctr"/>
            <a:r>
              <a:rPr lang="en-US" b="1" dirty="0" smtClean="0">
                <a:solidFill>
                  <a:srgbClr val="3333FF"/>
                </a:solidFill>
              </a:rPr>
              <a:t>C*N</a:t>
            </a:r>
            <a:endParaRPr lang="en-US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0"/>
            <a:ext cx="2205699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0"/>
            <a:ext cx="2209908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10000"/>
            <a:ext cx="2205699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101" y="762000"/>
            <a:ext cx="2205699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818" y="762000"/>
            <a:ext cx="2206783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9021" y="3810000"/>
            <a:ext cx="2202579" cy="297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9161" y="54114"/>
            <a:ext cx="653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Compositional variation with depth – note K</a:t>
            </a:r>
            <a:r>
              <a:rPr lang="en-US" sz="2000" baseline="-25000" dirty="0" smtClean="0">
                <a:solidFill>
                  <a:srgbClr val="FFFF00"/>
                </a:solidFill>
              </a:rPr>
              <a:t>MEAS</a:t>
            </a:r>
            <a:r>
              <a:rPr lang="en-US" sz="2000" dirty="0" smtClean="0">
                <a:solidFill>
                  <a:srgbClr val="FFFF00"/>
                </a:solidFill>
              </a:rPr>
              <a:t> &amp; K</a:t>
            </a:r>
            <a:r>
              <a:rPr lang="en-US" sz="2000" baseline="-25000" dirty="0" smtClean="0">
                <a:solidFill>
                  <a:srgbClr val="FFFF00"/>
                </a:solidFill>
              </a:rPr>
              <a:t>CALC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% change relative to Al</a:t>
            </a:r>
            <a:r>
              <a:rPr lang="en-US" sz="2000" baseline="-25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2000" baseline="-25000" dirty="0" smtClean="0">
                <a:solidFill>
                  <a:srgbClr val="FFFF00"/>
                </a:solidFill>
              </a:rPr>
              <a:t>3</a:t>
            </a:r>
            <a:r>
              <a:rPr lang="en-US" sz="2000" dirty="0" smtClean="0">
                <a:solidFill>
                  <a:srgbClr val="FFFF00"/>
                </a:solidFill>
              </a:rPr>
              <a:t> in </a:t>
            </a:r>
            <a:r>
              <a:rPr lang="en-US" sz="2000" dirty="0" err="1" smtClean="0">
                <a:solidFill>
                  <a:srgbClr val="FFFF00"/>
                </a:solidFill>
              </a:rPr>
              <a:t>protolith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42481" y="2095919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Depth, cm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42482" y="5047771"/>
            <a:ext cx="1351652" cy="400110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Depth, cm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762000"/>
            <a:ext cx="1358064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Ca </a:t>
            </a:r>
            <a:r>
              <a:rPr lang="en-US" sz="2000" dirty="0">
                <a:ln w="12700">
                  <a:solidFill>
                    <a:schemeClr val="tx1"/>
                  </a:solidFill>
                </a:ln>
                <a:solidFill>
                  <a:srgbClr val="00CCFF"/>
                </a:solidFill>
                <a:latin typeface="Wingdings" panose="05000000000000000000" pitchFamily="2" charset="2"/>
              </a:rPr>
              <a:t>n</a:t>
            </a:r>
          </a:p>
          <a:p>
            <a:pPr algn="r"/>
            <a:r>
              <a:rPr lang="en-US" sz="2000" dirty="0" smtClean="0"/>
              <a:t>Na </a:t>
            </a:r>
            <a:r>
              <a:rPr lang="en-US" sz="2000" dirty="0">
                <a:ln w="12700">
                  <a:solidFill>
                    <a:schemeClr val="tx1"/>
                  </a:solidFill>
                </a:ln>
                <a:solidFill>
                  <a:srgbClr val="00FF00"/>
                </a:solidFill>
                <a:latin typeface="Wingdings" panose="05000000000000000000" pitchFamily="2" charset="2"/>
              </a:rPr>
              <a:t>n</a:t>
            </a:r>
          </a:p>
          <a:p>
            <a:pPr algn="r"/>
            <a:r>
              <a:rPr lang="en-US" sz="2000" dirty="0" smtClean="0"/>
              <a:t>K</a:t>
            </a:r>
            <a:r>
              <a:rPr lang="en-US" sz="2000" baseline="-25000" dirty="0" smtClean="0"/>
              <a:t>MEAS</a:t>
            </a:r>
            <a:r>
              <a:rPr lang="en-US" sz="2000" dirty="0" smtClean="0"/>
              <a:t> 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Wingdings" panose="05000000000000000000" pitchFamily="2" charset="2"/>
              </a:rPr>
              <a:t>n</a:t>
            </a:r>
          </a:p>
          <a:p>
            <a:pPr algn="r"/>
            <a:r>
              <a:rPr lang="en-US" sz="200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aseline="-2500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CALC</a:t>
            </a:r>
            <a:r>
              <a:rPr lang="en-US" sz="200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Wingdings" panose="05000000000000000000" pitchFamily="2" charset="2"/>
              </a:rPr>
              <a:t>l</a:t>
            </a:r>
          </a:p>
          <a:p>
            <a:pPr algn="r"/>
            <a:r>
              <a:rPr lang="en-US" sz="2000" dirty="0" err="1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protolith</a:t>
            </a:r>
            <a:r>
              <a:rPr lang="en-US" sz="200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latin typeface="Wingdings" panose="05000000000000000000" pitchFamily="2" charset="2"/>
              </a:rPr>
              <a:t>n</a:t>
            </a:r>
            <a:endParaRPr lang="en-US" sz="2000" dirty="0">
              <a:ln w="12700">
                <a:solidFill>
                  <a:schemeClr val="tx1"/>
                </a:solidFill>
              </a:ln>
              <a:solidFill>
                <a:srgbClr val="FF00FF"/>
              </a:solidFill>
              <a:latin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7049" y="5895201"/>
            <a:ext cx="76335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Baraboo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457200"/>
            <a:ext cx="636713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Pronto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1083" y="2767203"/>
            <a:ext cx="745717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Denison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4267200"/>
            <a:ext cx="56778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Ville</a:t>
            </a:r>
          </a:p>
          <a:p>
            <a:pPr algn="r"/>
            <a:r>
              <a:rPr lang="en-US" sz="1200" dirty="0" smtClean="0"/>
              <a:t>Marie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73629" y="5819001"/>
            <a:ext cx="77457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McGrath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2417" y="2743200"/>
            <a:ext cx="994183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Lauzon Bay</a:t>
            </a:r>
            <a:endParaRPr lang="en-US" sz="1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20418" cy="3749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33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729</Words>
  <Application>Microsoft Office PowerPoint</Application>
  <PresentationFormat>On-screen Show (4:3)</PresentationFormat>
  <Paragraphs>154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Symbol</vt:lpstr>
      <vt:lpstr>Vijaya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Gordon Medaris</dc:creator>
  <cp:lastModifiedBy>Gordon Medaris</cp:lastModifiedBy>
  <cp:revision>211</cp:revision>
  <dcterms:created xsi:type="dcterms:W3CDTF">2015-04-07T14:11:11Z</dcterms:created>
  <dcterms:modified xsi:type="dcterms:W3CDTF">2015-05-19T01:57:46Z</dcterms:modified>
</cp:coreProperties>
</file>