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79" r:id="rId11"/>
    <p:sldId id="264" r:id="rId12"/>
    <p:sldId id="265" r:id="rId13"/>
    <p:sldId id="266" r:id="rId14"/>
    <p:sldId id="267" r:id="rId15"/>
    <p:sldId id="281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FF33"/>
    <a:srgbClr val="FFFFCC"/>
    <a:srgbClr val="660066"/>
    <a:srgbClr val="FF0000"/>
    <a:srgbClr val="FF99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59" autoAdjust="0"/>
  </p:normalViewPr>
  <p:slideViewPr>
    <p:cSldViewPr>
      <p:cViewPr varScale="1">
        <p:scale>
          <a:sx n="58" d="100"/>
          <a:sy n="58" d="100"/>
        </p:scale>
        <p:origin x="1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044AE-D5CB-4863-828A-FD8ED9BDD388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88FE3-EE1D-41E6-8D71-41B183B1D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58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17 continent-wide sedimentary basins characterized by </a:t>
            </a:r>
            <a:r>
              <a:rPr lang="en-US" baseline="0" dirty="0" err="1" smtClean="0"/>
              <a:t>supermature</a:t>
            </a:r>
            <a:r>
              <a:rPr lang="en-US" baseline="0" dirty="0" smtClean="0"/>
              <a:t> quartzite</a:t>
            </a:r>
          </a:p>
          <a:p>
            <a:r>
              <a:rPr lang="en-US" baseline="0" dirty="0" smtClean="0"/>
              <a:t>Strategically located to record Yavapai, </a:t>
            </a:r>
            <a:r>
              <a:rPr lang="en-US" baseline="0" dirty="0" err="1" smtClean="0"/>
              <a:t>Mazatzal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14 granitic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44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of folding is uncertain, but thought</a:t>
            </a:r>
            <a:r>
              <a:rPr lang="en-US" baseline="0" dirty="0" smtClean="0"/>
              <a:t> to be related to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16 </a:t>
            </a:r>
            <a:r>
              <a:rPr lang="en-US" baseline="0" dirty="0" err="1" smtClean="0"/>
              <a:t>Mazatzal</a:t>
            </a:r>
            <a:r>
              <a:rPr lang="en-US" baseline="0" dirty="0" smtClean="0"/>
              <a:t> orogeny, based on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16 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 cooling ages for biotite and hornblende in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18 </a:t>
            </a:r>
            <a:r>
              <a:rPr lang="en-US" baseline="0" dirty="0" err="1" smtClean="0"/>
              <a:t>Penokean</a:t>
            </a:r>
            <a:r>
              <a:rPr lang="en-US" baseline="0" dirty="0" smtClean="0"/>
              <a:t> basement.</a:t>
            </a:r>
          </a:p>
          <a:p>
            <a:r>
              <a:rPr lang="en-US" baseline="0" dirty="0" smtClean="0"/>
              <a:t>Note prominent S1 cleavage in Seeley slate, and locally, </a:t>
            </a:r>
            <a:r>
              <a:rPr lang="en-US" baseline="0" dirty="0" err="1" smtClean="0"/>
              <a:t>subhorizontal</a:t>
            </a:r>
            <a:r>
              <a:rPr lang="en-US" baseline="0" dirty="0" smtClean="0"/>
              <a:t> S2 cleavage crenulation.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25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03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Greenschist</a:t>
            </a:r>
            <a:r>
              <a:rPr lang="en-US" dirty="0" smtClean="0"/>
              <a:t> </a:t>
            </a:r>
            <a:r>
              <a:rPr lang="en-US" dirty="0" err="1" smtClean="0"/>
              <a:t>facies</a:t>
            </a:r>
            <a:r>
              <a:rPr lang="en-US" dirty="0" smtClean="0"/>
              <a:t> assemblage in basement – </a:t>
            </a:r>
            <a:r>
              <a:rPr lang="en-US" dirty="0" err="1" smtClean="0"/>
              <a:t>geon</a:t>
            </a:r>
            <a:r>
              <a:rPr lang="en-US" dirty="0" smtClean="0"/>
              <a:t> 16?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44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Pyrophyllite</a:t>
            </a:r>
            <a:r>
              <a:rPr lang="en-US" dirty="0" smtClean="0"/>
              <a:t> (formerly kaolinite) in quartzite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4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Back-scattered electron (BSE) image of </a:t>
            </a:r>
            <a:r>
              <a:rPr lang="en-US" dirty="0" err="1" smtClean="0"/>
              <a:t>metapelite</a:t>
            </a:r>
            <a:r>
              <a:rPr lang="en-US" dirty="0" smtClean="0"/>
              <a:t> at</a:t>
            </a:r>
            <a:r>
              <a:rPr lang="en-US" baseline="0" dirty="0" smtClean="0"/>
              <a:t> Point of Rocks – mostly </a:t>
            </a:r>
            <a:r>
              <a:rPr lang="en-US" baseline="0" dirty="0" err="1" smtClean="0"/>
              <a:t>pyrophyllite</a:t>
            </a:r>
            <a:r>
              <a:rPr lang="en-US" baseline="0" dirty="0" smtClean="0"/>
              <a:t> (p) with prominent hematite (h) grains.</a:t>
            </a:r>
          </a:p>
          <a:p>
            <a:r>
              <a:rPr lang="en-US" baseline="0" dirty="0" smtClean="0"/>
              <a:t>Note “eroded” appearance of quartz, due to reaction, </a:t>
            </a:r>
            <a:r>
              <a:rPr lang="en-US" baseline="0" dirty="0" err="1" smtClean="0"/>
              <a:t>Kln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Qtz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Prl</a:t>
            </a:r>
            <a:r>
              <a:rPr lang="en-US" baseline="0" dirty="0" smtClean="0"/>
              <a:t> + H20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06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Muscovite is abundant in Seeley Slate, but rare elsewhere in the Baraboo Range,</a:t>
            </a:r>
          </a:p>
          <a:p>
            <a:r>
              <a:rPr lang="en-US" dirty="0" smtClean="0"/>
              <a:t>occurring only in quartzite breccia, hydrothermal veins, and </a:t>
            </a:r>
            <a:r>
              <a:rPr lang="en-US" dirty="0" err="1" smtClean="0"/>
              <a:t>paleosol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3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Saprolite</a:t>
            </a:r>
            <a:r>
              <a:rPr lang="en-US" dirty="0" smtClean="0"/>
              <a:t>:</a:t>
            </a:r>
            <a:r>
              <a:rPr lang="en-US" baseline="0" dirty="0" smtClean="0"/>
              <a:t> muscovite </a:t>
            </a:r>
            <a:r>
              <a:rPr lang="en-US" baseline="0" dirty="0" err="1" smtClean="0"/>
              <a:t>relaces</a:t>
            </a:r>
            <a:r>
              <a:rPr lang="en-US" baseline="0" dirty="0" smtClean="0"/>
              <a:t> weathered feldspar (formerly kaolinite)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98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Diaspore</a:t>
            </a:r>
            <a:r>
              <a:rPr lang="en-US" dirty="0" smtClean="0"/>
              <a:t> is incompatible with quartz – note that </a:t>
            </a:r>
            <a:r>
              <a:rPr lang="en-US" dirty="0" err="1" smtClean="0"/>
              <a:t>Dsp</a:t>
            </a:r>
            <a:r>
              <a:rPr lang="en-US" dirty="0" smtClean="0"/>
              <a:t> and </a:t>
            </a:r>
            <a:r>
              <a:rPr lang="en-US" dirty="0" err="1" smtClean="0"/>
              <a:t>Qtz</a:t>
            </a:r>
            <a:r>
              <a:rPr lang="en-US" dirty="0" smtClean="0"/>
              <a:t> are separated by </a:t>
            </a:r>
            <a:r>
              <a:rPr lang="en-US" dirty="0" err="1" smtClean="0"/>
              <a:t>pyrophyllite</a:t>
            </a:r>
            <a:r>
              <a:rPr lang="en-US" dirty="0" smtClean="0"/>
              <a:t> and muscovite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17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Muscovite is rare, but occurs locally, in quartzite breccia.</a:t>
            </a:r>
          </a:p>
          <a:p>
            <a:r>
              <a:rPr lang="en-US" dirty="0" smtClean="0"/>
              <a:t>Note that the aluminum silicate here is kaolinite,</a:t>
            </a:r>
            <a:r>
              <a:rPr lang="en-US" baseline="0" dirty="0" smtClean="0"/>
              <a:t> rather than </a:t>
            </a:r>
            <a:r>
              <a:rPr lang="en-US" baseline="0" dirty="0" err="1" smtClean="0"/>
              <a:t>pyrophylite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16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Muscovite is abundant in Seeley slate, where it is aligned</a:t>
            </a:r>
            <a:r>
              <a:rPr lang="en-US" baseline="0" dirty="0" smtClean="0"/>
              <a:t> parallel to S1.</a:t>
            </a:r>
          </a:p>
          <a:p>
            <a:r>
              <a:rPr lang="en-US" baseline="0" dirty="0" smtClean="0"/>
              <a:t>Note </a:t>
            </a:r>
            <a:r>
              <a:rPr lang="en-US" baseline="0" dirty="0" err="1" smtClean="0"/>
              <a:t>subhorizontal</a:t>
            </a:r>
            <a:r>
              <a:rPr lang="en-US" baseline="0" dirty="0" smtClean="0"/>
              <a:t> cleavage crenulation.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3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Basement of Montello Batholith</a:t>
            </a:r>
            <a:r>
              <a:rPr lang="en-US" baseline="0" dirty="0" smtClean="0"/>
              <a:t> – post-</a:t>
            </a:r>
            <a:r>
              <a:rPr lang="en-US" baseline="0" dirty="0" err="1" smtClean="0"/>
              <a:t>Penokean</a:t>
            </a:r>
            <a:r>
              <a:rPr lang="en-US" baseline="0" dirty="0" smtClean="0"/>
              <a:t>, 1750 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60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40Ar/39Ar ages were obtained for muscovite from the</a:t>
            </a:r>
            <a:r>
              <a:rPr lang="en-US" baseline="0" dirty="0" smtClean="0"/>
              <a:t> four settings, expecting to find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16 ages.</a:t>
            </a:r>
          </a:p>
          <a:p>
            <a:r>
              <a:rPr lang="en-US" baseline="0" dirty="0" smtClean="0"/>
              <a:t>However, all ages are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14, and the same age as the Wolf River batholith.</a:t>
            </a:r>
          </a:p>
          <a:p>
            <a:r>
              <a:rPr lang="en-US" baseline="0" dirty="0" smtClean="0"/>
              <a:t>Significant K </a:t>
            </a:r>
            <a:r>
              <a:rPr lang="en-US" baseline="0" dirty="0" err="1" smtClean="0"/>
              <a:t>metasomatism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14 fluid migration along permeable </a:t>
            </a:r>
            <a:r>
              <a:rPr lang="en-US" baseline="0" dirty="0" err="1" smtClean="0"/>
              <a:t>channelways</a:t>
            </a:r>
            <a:r>
              <a:rPr lang="en-US" baseline="0" dirty="0" smtClean="0"/>
              <a:t> in the crust.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02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Prl-Qtz</a:t>
            </a:r>
            <a:r>
              <a:rPr lang="en-US" baseline="0" dirty="0" smtClean="0"/>
              <a:t> assemblage in the quartzite section is presumed to be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16 and associated with folding of the </a:t>
            </a:r>
            <a:r>
              <a:rPr lang="en-US" baseline="0" dirty="0" err="1" smtClean="0"/>
              <a:t>B’boo</a:t>
            </a:r>
            <a:r>
              <a:rPr lang="en-US" baseline="0" dirty="0" smtClean="0"/>
              <a:t> syncline.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Prl-Dsp-Ms</a:t>
            </a:r>
            <a:r>
              <a:rPr lang="en-US" dirty="0" smtClean="0"/>
              <a:t> (hydrothermal veins) and </a:t>
            </a:r>
            <a:r>
              <a:rPr lang="en-US" dirty="0" err="1" smtClean="0"/>
              <a:t>Kln+Qtz±Ms</a:t>
            </a:r>
            <a:r>
              <a:rPr lang="en-US" dirty="0" smtClean="0"/>
              <a:t> (quartzite breccia) assemblages are </a:t>
            </a:r>
            <a:r>
              <a:rPr lang="en-US" dirty="0" err="1" smtClean="0"/>
              <a:t>geon</a:t>
            </a:r>
            <a:r>
              <a:rPr lang="en-US" dirty="0" smtClean="0"/>
              <a:t> 14.</a:t>
            </a:r>
          </a:p>
          <a:p>
            <a:r>
              <a:rPr lang="en-US" dirty="0" smtClean="0"/>
              <a:t>Note that the</a:t>
            </a:r>
            <a:r>
              <a:rPr lang="en-US" baseline="0" dirty="0" smtClean="0"/>
              <a:t> temperatures of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16 and </a:t>
            </a:r>
            <a:r>
              <a:rPr lang="en-US" baseline="0" dirty="0" err="1" smtClean="0"/>
              <a:t>geon</a:t>
            </a:r>
            <a:r>
              <a:rPr lang="en-US" baseline="0" dirty="0" smtClean="0"/>
              <a:t> 14 metamorphism are below the closure temperature for 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 in muscovite, so the 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 muscovite ages are the ages of crystallization.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01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Effects of </a:t>
            </a:r>
            <a:r>
              <a:rPr lang="en-US" dirty="0" err="1" smtClean="0"/>
              <a:t>geon</a:t>
            </a:r>
            <a:r>
              <a:rPr lang="en-US" dirty="0" smtClean="0"/>
              <a:t> 14 magmatism on the </a:t>
            </a:r>
            <a:r>
              <a:rPr lang="en-US" dirty="0" err="1" smtClean="0"/>
              <a:t>geon</a:t>
            </a:r>
            <a:r>
              <a:rPr lang="en-US" dirty="0" smtClean="0"/>
              <a:t> 17 basins.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U-</a:t>
            </a:r>
            <a:r>
              <a:rPr lang="en-US" dirty="0" err="1" smtClean="0"/>
              <a:t>Pb</a:t>
            </a:r>
            <a:r>
              <a:rPr lang="en-US" dirty="0" smtClean="0"/>
              <a:t> zircon age of both rhyolite</a:t>
            </a:r>
            <a:r>
              <a:rPr lang="en-US" baseline="0" dirty="0" smtClean="0"/>
              <a:t> and granite in basement is 1750 Ma</a:t>
            </a:r>
          </a:p>
          <a:p>
            <a:r>
              <a:rPr lang="en-US" baseline="0" dirty="0" smtClean="0"/>
              <a:t>Igneous textures are preserved, but igneous minerals have been replaced by </a:t>
            </a:r>
            <a:r>
              <a:rPr lang="en-US" baseline="0" dirty="0" err="1" smtClean="0"/>
              <a:t>greenschist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facies</a:t>
            </a:r>
            <a:r>
              <a:rPr lang="en-US" baseline="0" dirty="0" smtClean="0"/>
              <a:t> minerals: </a:t>
            </a:r>
            <a:r>
              <a:rPr lang="en-US" baseline="0" dirty="0" err="1" smtClean="0"/>
              <a:t>albite</a:t>
            </a:r>
            <a:r>
              <a:rPr lang="en-US" baseline="0" dirty="0" smtClean="0"/>
              <a:t>, epidote, chlorite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39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 foot-thick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paleoweathering</a:t>
            </a:r>
            <a:r>
              <a:rPr lang="en-US" baseline="0" dirty="0" smtClean="0"/>
              <a:t> profile: ~3 feet of regolith &amp; 22 feet of </a:t>
            </a:r>
            <a:r>
              <a:rPr lang="en-US" baseline="0" dirty="0" err="1" smtClean="0"/>
              <a:t>saprolite</a:t>
            </a:r>
            <a:endParaRPr lang="en-US" baseline="0" dirty="0" smtClean="0"/>
          </a:p>
          <a:p>
            <a:r>
              <a:rPr lang="en-US" dirty="0" err="1" smtClean="0"/>
              <a:t>Supermature</a:t>
            </a:r>
            <a:r>
              <a:rPr lang="en-US" baseline="0" dirty="0" smtClean="0"/>
              <a:t> weathering: complete removal of plagioclase and K-feldspar; note “complete” removal of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and Na2O and significant removal of SiO2. Note substantial addition of K2O – K-</a:t>
            </a:r>
            <a:r>
              <a:rPr lang="en-US" baseline="0" dirty="0" err="1" smtClean="0"/>
              <a:t>metasomatism</a:t>
            </a:r>
            <a:r>
              <a:rPr lang="en-US" baseline="0" dirty="0" smtClean="0"/>
              <a:t>! Return to this point later.</a:t>
            </a:r>
          </a:p>
          <a:p>
            <a:r>
              <a:rPr lang="en-US" dirty="0" smtClean="0"/>
              <a:t>Minimum estimate of pCO2</a:t>
            </a:r>
            <a:r>
              <a:rPr lang="en-US" baseline="0" dirty="0" smtClean="0"/>
              <a:t> – consistent with that predicted by the faint sun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Presence of </a:t>
            </a:r>
            <a:r>
              <a:rPr lang="en-US" dirty="0" err="1" smtClean="0"/>
              <a:t>geon</a:t>
            </a:r>
            <a:r>
              <a:rPr lang="en-US" baseline="0" dirty="0" smtClean="0"/>
              <a:t> 17 detrital zircons confirms post 1750 Ma deposition of quartzite/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19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3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6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Quartzite is</a:t>
            </a:r>
            <a:r>
              <a:rPr lang="en-US" baseline="0" dirty="0" smtClean="0"/>
              <a:t> ~100% SiO2, so not too informative.</a:t>
            </a:r>
          </a:p>
          <a:p>
            <a:r>
              <a:rPr lang="en-US" baseline="0" dirty="0" smtClean="0"/>
              <a:t>Fine-grained </a:t>
            </a:r>
            <a:r>
              <a:rPr lang="en-US" baseline="0" dirty="0" err="1" smtClean="0"/>
              <a:t>metasediments</a:t>
            </a:r>
            <a:r>
              <a:rPr lang="en-US" baseline="0" dirty="0" smtClean="0"/>
              <a:t> consist almost entirely of Si, </a:t>
            </a:r>
            <a:r>
              <a:rPr lang="en-US" baseline="0" dirty="0" err="1" smtClean="0"/>
              <a:t>Ti</a:t>
            </a:r>
            <a:r>
              <a:rPr lang="en-US" baseline="0" dirty="0" smtClean="0"/>
              <a:t>, Al, Fe, and water. CIA = 98.</a:t>
            </a:r>
          </a:p>
          <a:p>
            <a:r>
              <a:rPr lang="en-US" baseline="0" dirty="0" smtClean="0"/>
              <a:t>Note </a:t>
            </a:r>
            <a:r>
              <a:rPr lang="en-US" baseline="0" dirty="0" err="1" smtClean="0"/>
              <a:t>supermature</a:t>
            </a:r>
            <a:r>
              <a:rPr lang="en-US" baseline="0" dirty="0" smtClean="0"/>
              <a:t> composition in A-CN-K </a:t>
            </a:r>
            <a:r>
              <a:rPr lang="en-US" baseline="0" dirty="0" err="1" smtClean="0"/>
              <a:t>ddiagram</a:t>
            </a:r>
            <a:r>
              <a:rPr lang="en-US" baseline="0" dirty="0" smtClean="0"/>
              <a:t>. Compare to fine-grained sediments in Virginia Fm. and Cordilleran Cretaceous and Tertiary </a:t>
            </a:r>
            <a:r>
              <a:rPr lang="en-US" baseline="0" dirty="0" err="1" smtClean="0"/>
              <a:t>shales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5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Thinly laminated silt</a:t>
            </a:r>
            <a:r>
              <a:rPr lang="en-US" baseline="0" dirty="0" smtClean="0"/>
              <a:t> and mud, with intermittent thin carbonate layers and sandy lenses.</a:t>
            </a:r>
          </a:p>
          <a:p>
            <a:r>
              <a:rPr lang="en-US" baseline="0" dirty="0" smtClean="0"/>
              <a:t>Local graded bedding.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88FE3-EE1D-41E6-8D71-41B183B1DB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5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4878-4B4F-4DF9-85F5-3D2E67148932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DE412-8D7E-4498-9F6B-4D88DC6F1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8E752-AD60-40CD-919B-981E16DBCE75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68AA3-D6A3-4310-9413-1CF2796459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DF202-5356-4401-AE70-108F59E5E6B2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28B4B-C652-479A-8FFD-07A6DFA7F4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426EE-8E25-4F30-8BE1-9975C0CC4A13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DC709-B417-4A81-AE15-48FA057A3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55D4-88A1-40CD-BFFA-B5EA0BFA5EAF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063A-26C4-408F-87A9-CBADF3026E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0E005-1E5C-4FDC-8384-96D42181C0F9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86F35-974D-4245-9977-68E87FD6D8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48B0F-37FF-4DB5-A9C4-1678DD6175CA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CAAF0-A450-41F9-A232-F66B6E5C0A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549D-A3B2-47E2-99A8-87FC3B9D9F00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FB007-A4BA-452F-BE5F-3EBAA0B2E6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EB4A5-DBAF-4B48-8814-AD253E691B95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763F7-6493-49D7-8993-2670AFEC44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5FFA8-D114-4AA3-A7A2-7779F5FBFC92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75767-020C-4851-A4D1-8DB477146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E2B2-77BD-4CE0-A81C-CB9F6B34292A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724CB-2FCC-4A15-B869-D41E5A6AC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5F5F5F">
                <a:alpha val="85000"/>
              </a:srgbClr>
            </a:gs>
            <a:gs pos="100000">
              <a:srgbClr val="5F5F5F">
                <a:alpha val="81999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6069C4-FFC4-4398-8677-A54E605D1FB9}" type="datetimeFigureOut">
              <a:rPr lang="en-US"/>
              <a:pPr>
                <a:defRPr/>
              </a:pPr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76AF28-D9A3-49C9-8AF7-7D84C18BCB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500735"/>
            <a:ext cx="750526" cy="461665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tidal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390960" y="43092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4" name="Rectangle 3"/>
          <p:cNvSpPr/>
          <p:nvPr/>
        </p:nvSpPr>
        <p:spPr>
          <a:xfrm>
            <a:off x="381000" y="446160"/>
            <a:ext cx="106680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5703960"/>
            <a:ext cx="1066800" cy="914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524000" y="53340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82793" y="0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Baraboo Quartzite: depositional environments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524000" y="3729335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524000" y="25908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62200" y="5100935"/>
            <a:ext cx="973343" cy="461665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fluvial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286000"/>
            <a:ext cx="1213794" cy="611193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shallow</a:t>
            </a:r>
          </a:p>
          <a:p>
            <a:pPr>
              <a:lnSpc>
                <a:spcPts val="2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marine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Pt of Rocks - 1281 8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1650715"/>
            <a:ext cx="5486400" cy="411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077200" y="1676400"/>
            <a:ext cx="845103" cy="523220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tidal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63489"/>
            <a:ext cx="5486400" cy="6318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794046" y="457200"/>
            <a:ext cx="2241319" cy="461665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shallow marine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s bq b'boo qtzite BQ-A 6mm px 6x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685800"/>
            <a:ext cx="5486400" cy="43708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Bboo argillite oc 7x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3200400"/>
            <a:ext cx="5486400" cy="3440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tretch/>
        </p:blipFill>
        <p:spPr>
          <a:xfrm>
            <a:off x="238560" y="58332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6" name="Rectangle 5"/>
          <p:cNvSpPr/>
          <p:nvPr/>
        </p:nvSpPr>
        <p:spPr>
          <a:xfrm>
            <a:off x="228600" y="598560"/>
            <a:ext cx="106680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5856360"/>
            <a:ext cx="1066800" cy="914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56650" y="152400"/>
            <a:ext cx="791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Supermature</a:t>
            </a:r>
            <a:r>
              <a:rPr lang="en-US" sz="2000" dirty="0" smtClean="0">
                <a:solidFill>
                  <a:srgbClr val="FFFF00"/>
                </a:solidFill>
              </a:rPr>
              <a:t> composition of quartzite, </a:t>
            </a:r>
            <a:r>
              <a:rPr lang="en-US" sz="2000" dirty="0" err="1" smtClean="0">
                <a:solidFill>
                  <a:srgbClr val="FFFF00"/>
                </a:solidFill>
              </a:rPr>
              <a:t>phyllite</a:t>
            </a:r>
            <a:r>
              <a:rPr lang="en-US" sz="2000" dirty="0" smtClean="0">
                <a:solidFill>
                  <a:srgbClr val="FFFF00"/>
                </a:solidFill>
              </a:rPr>
              <a:t>, and </a:t>
            </a:r>
            <a:r>
              <a:rPr lang="en-US" sz="2000" dirty="0" err="1" smtClean="0">
                <a:solidFill>
                  <a:srgbClr val="FFFF00"/>
                </a:solidFill>
              </a:rPr>
              <a:t>metapelite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959112"/>
            <a:ext cx="13628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quartzite</a:t>
            </a:r>
            <a:endParaRPr lang="en-US" sz="2200" b="1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0319" y="3200400"/>
            <a:ext cx="1175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phyllite</a:t>
            </a:r>
            <a:endParaRPr lang="en-US" sz="2200" b="1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BI avg chem comp - table 7x1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685800"/>
            <a:ext cx="3820886" cy="5943600"/>
          </a:xfrm>
          <a:prstGeom prst="rect">
            <a:avLst/>
          </a:prstGeom>
        </p:spPr>
      </p:pic>
      <p:pic>
        <p:nvPicPr>
          <p:cNvPr id="11" name="Picture 10" descr="A-CN-K BI-Virginia-KT 6x1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0" y="1676400"/>
            <a:ext cx="4114800" cy="3593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390960" y="36576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4" name="Rectangle 3"/>
          <p:cNvSpPr/>
          <p:nvPr/>
        </p:nvSpPr>
        <p:spPr>
          <a:xfrm>
            <a:off x="381000" y="381000"/>
            <a:ext cx="1066800" cy="144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147935"/>
            <a:ext cx="639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Seeley Slate (known from mines &amp; drill cores)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54th B'boo cores in cross section 100dp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4680" y="762000"/>
            <a:ext cx="3931920" cy="548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54th ts 4110-3c pp 2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76200"/>
            <a:ext cx="3657600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038600" y="635675"/>
            <a:ext cx="12618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quartz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muscovite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chlorite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rutile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pyrite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tourmaline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±siderite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 descr="54th ts 3804-5B xp 2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0" y="1524000"/>
            <a:ext cx="3657600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54th ts 3691-2a pp 2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00200" y="3124200"/>
            <a:ext cx="3657600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81000" y="2209800"/>
            <a:ext cx="1066800" cy="4343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/>
        </p:blipFill>
        <p:spPr>
          <a:xfrm>
            <a:off x="390960" y="50712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3" name="TextBox 2"/>
          <p:cNvSpPr txBox="1"/>
          <p:nvPr/>
        </p:nvSpPr>
        <p:spPr>
          <a:xfrm>
            <a:off x="1911730" y="57090"/>
            <a:ext cx="6165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Freedom Formation (known from mines &amp; drill cores)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05000"/>
            <a:ext cx="685800" cy="4724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33" t="-1753" r="17342" b="1753"/>
          <a:stretch/>
        </p:blipFill>
        <p:spPr>
          <a:xfrm>
            <a:off x="4481083" y="1447800"/>
            <a:ext cx="4114800" cy="45140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042465" y="2198077"/>
            <a:ext cx="568135" cy="1905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4952" y="1066800"/>
            <a:ext cx="2592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Dolomite and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Banded Fe-formation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3861" y="224135"/>
            <a:ext cx="6202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Baraboo Syncline (</a:t>
            </a:r>
            <a:r>
              <a:rPr lang="en-US" sz="2400" dirty="0" err="1" smtClean="0">
                <a:solidFill>
                  <a:srgbClr val="FFFF00"/>
                </a:solidFill>
              </a:rPr>
              <a:t>Mazatzal</a:t>
            </a:r>
            <a:r>
              <a:rPr lang="en-US" sz="2400" dirty="0" smtClean="0">
                <a:solidFill>
                  <a:srgbClr val="FFFF00"/>
                </a:solidFill>
              </a:rPr>
              <a:t> ~1630 Ma)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4312"/>
            <a:ext cx="8229600" cy="27614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30442" y="1230868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Cross-section of the Baraboo Range (Dalziel &amp; </a:t>
            </a:r>
            <a:r>
              <a:rPr lang="en-US" b="1" dirty="0" err="1" smtClean="0">
                <a:solidFill>
                  <a:srgbClr val="FFFF00"/>
                </a:solidFill>
              </a:rPr>
              <a:t>Dott</a:t>
            </a:r>
            <a:r>
              <a:rPr lang="en-US" b="1" dirty="0" smtClean="0">
                <a:solidFill>
                  <a:srgbClr val="FFFF00"/>
                </a:solidFill>
              </a:rPr>
              <a:t>, 1970)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304800"/>
            <a:ext cx="798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Simplified Cross-section of the Baraboo Range (</a:t>
            </a:r>
            <a:r>
              <a:rPr lang="en-US" sz="20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from Steve </a:t>
            </a:r>
            <a:r>
              <a:rPr lang="en-US" sz="20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Marshak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Baraboo cross section color 9x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230" y="957072"/>
            <a:ext cx="8229600" cy="2700528"/>
          </a:xfrm>
          <a:prstGeom prst="rect">
            <a:avLst/>
          </a:prstGeom>
        </p:spPr>
      </p:pic>
      <p:pic>
        <p:nvPicPr>
          <p:cNvPr id="2" name="Picture 1" descr="tyler vanhise rock labeled 5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2538412"/>
            <a:ext cx="3200400" cy="4167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structure 14 metapelite oc v3 3.5x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7734" y="3048000"/>
            <a:ext cx="2385391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structure S1 Seeley Sla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505200"/>
            <a:ext cx="3200400" cy="32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29200" y="30480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F1 fold in </a:t>
            </a:r>
            <a:r>
              <a:rPr lang="en-US" b="1" dirty="0" err="1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phyllite</a:t>
            </a:r>
            <a:endParaRPr lang="en-US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tructure 54th ts 3691-2a xp 2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" y="3505200"/>
            <a:ext cx="3200400" cy="32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672532" y="348609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Seeley Slate</a:t>
            </a:r>
            <a:endParaRPr lang="en-US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76200"/>
            <a:ext cx="530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Metamorphism in the Baraboo Range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1828800" y="60198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s 96BH1D genl view 6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133600"/>
            <a:ext cx="5486400" cy="43708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67400" y="1752600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Baxter Hollow Granite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3125" y="457200"/>
            <a:ext cx="6538970" cy="824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diorite, granite, and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rhyolite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quartz+microcline+albite+chlorite+epidote+hematite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7743" y="76200"/>
            <a:ext cx="530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Metamorphism in the Baraboo Range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1828800" y="37338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316656" y="1981200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quartzite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034" y="432137"/>
            <a:ext cx="42242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quartzite,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phyllite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metapelite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-Al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-Fe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-H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7433" y="1200090"/>
            <a:ext cx="4081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quartz +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pyrophyllite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+ hematite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ts qtzite 6x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438400"/>
            <a:ext cx="5486400" cy="35844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5105400" y="2895600"/>
            <a:ext cx="304800" cy="304800"/>
          </a:xfrm>
          <a:prstGeom prst="straightConnector1">
            <a:avLst/>
          </a:prstGeom>
          <a:ln w="38100">
            <a:solidFill>
              <a:srgbClr val="FFFF00"/>
            </a:solidFill>
            <a:tailEnd type="stealth" w="lg" len="lg"/>
          </a:ln>
          <a:effectLst>
            <a:outerShdw blurRad="38100" dist="38100" dir="5400000" algn="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7743" y="76200"/>
            <a:ext cx="530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Metamorphism in the Baraboo Range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4" name="TextBox 3"/>
          <p:cNvSpPr txBox="1"/>
          <p:nvPr/>
        </p:nvSpPr>
        <p:spPr>
          <a:xfrm>
            <a:off x="3020034" y="432137"/>
            <a:ext cx="42242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quartzite,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phyllite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metapelite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-Al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-Fe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-H</a:t>
            </a:r>
            <a:r>
              <a:rPr lang="en-US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4038600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Qtz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Prl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Hem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828800" y="26670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s B'boo metapelite BSE 6x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1295400"/>
            <a:ext cx="5486400" cy="548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11962" y="89529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metapelite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6243935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Kln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 +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Qtz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Prl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 + H</a:t>
            </a:r>
            <a:r>
              <a:rPr lang="en-US" sz="2400" b="1" baseline="-25000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O</a:t>
            </a:r>
            <a:endParaRPr lang="en-US" sz="2400" b="1" dirty="0">
              <a:solidFill>
                <a:srgbClr val="FFFF00"/>
              </a:solidFill>
              <a:effectLst>
                <a:outerShdw blurRad="50800" dist="50800" dir="2700000" algn="tl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76200"/>
            <a:ext cx="578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Muscovite and Potassium </a:t>
            </a:r>
            <a:r>
              <a:rPr lang="en-US" sz="2400" dirty="0" err="1" smtClean="0">
                <a:solidFill>
                  <a:srgbClr val="FFFF00"/>
                </a:solidFill>
              </a:rPr>
              <a:t>Metasomatism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1828800" y="3200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828800" y="5486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828800" y="57912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828800" y="2057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43200" y="1828800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Seeley Slate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2967335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quartzite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breccia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5253335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hydrothermal veins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0780" y="5558135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paleosol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9597" y="457200"/>
            <a:ext cx="5489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muscovite is restricted to four positions</a:t>
            </a:r>
          </a:p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in the Baraboo </a:t>
            </a:r>
            <a:r>
              <a:rPr lang="en-US" sz="2400" i="1" dirty="0" err="1" smtClean="0">
                <a:solidFill>
                  <a:srgbClr val="FFFF00"/>
                </a:solidFill>
              </a:rPr>
              <a:t>statigraphic</a:t>
            </a:r>
            <a:r>
              <a:rPr lang="en-US" sz="2400" i="1" dirty="0" smtClean="0">
                <a:solidFill>
                  <a:srgbClr val="FFFF00"/>
                </a:solidFill>
              </a:rPr>
              <a:t> column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tretch/>
        </p:blipFill>
        <p:spPr>
          <a:xfrm>
            <a:off x="1142280" y="221760"/>
            <a:ext cx="6847560" cy="6399360"/>
          </a:xfrm>
          <a:prstGeom prst="rect">
            <a:avLst/>
          </a:prstGeom>
          <a:ln w="12700">
            <a:solidFill>
              <a:schemeClr val="tx1"/>
            </a:solidFill>
            <a:round/>
          </a:ln>
        </p:spPr>
      </p:pic>
      <p:sp>
        <p:nvSpPr>
          <p:cNvPr id="3" name="Rectangle 2"/>
          <p:cNvSpPr/>
          <p:nvPr/>
        </p:nvSpPr>
        <p:spPr>
          <a:xfrm>
            <a:off x="1600200" y="2057400"/>
            <a:ext cx="1295400" cy="685800"/>
          </a:xfrm>
          <a:prstGeom prst="rect">
            <a:avLst/>
          </a:prstGeom>
          <a:noFill/>
          <a:ln w="50800" cmpd="sng">
            <a:solidFill>
              <a:srgbClr val="FFFF00"/>
            </a:solidFill>
          </a:ln>
          <a:effectLst>
            <a:outerShdw blurRad="25400" dist="254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81600" y="3733800"/>
            <a:ext cx="685800" cy="685800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outerShdw blurRad="25400" dist="254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34534" y="236220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saprolite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Gordon\Documents\Gordon - geology\Conferences\G S A\2015 GSA North Central\Baraboo figures\paleosol - saprolite 6x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832100"/>
            <a:ext cx="5486400" cy="36449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1828800" y="57912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>
          <a:blip r:embed="rId4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6" name="TextBox 5"/>
          <p:cNvSpPr txBox="1"/>
          <p:nvPr/>
        </p:nvSpPr>
        <p:spPr>
          <a:xfrm>
            <a:off x="2209800" y="76200"/>
            <a:ext cx="5780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Muscovite and Potassium </a:t>
            </a:r>
            <a:r>
              <a:rPr lang="en-US" sz="2400" dirty="0" err="1" smtClean="0">
                <a:solidFill>
                  <a:srgbClr val="FFFF00"/>
                </a:solidFill>
              </a:rPr>
              <a:t>Metasomatism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2362200"/>
            <a:ext cx="2497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muscovite + quartz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67" y="2076510"/>
            <a:ext cx="5943600" cy="44577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/>
          <p:nvPr/>
        </p:nvPicPr>
        <p:blipFill>
          <a:blip r:embed="rId4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1828800" y="55626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18704" y="1676400"/>
            <a:ext cx="254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hydrothermal veins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76200"/>
            <a:ext cx="5780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Muscovite and Potassium </a:t>
            </a:r>
            <a:r>
              <a:rPr lang="en-US" sz="2400" dirty="0" err="1" smtClean="0">
                <a:solidFill>
                  <a:srgbClr val="FFFF00"/>
                </a:solidFill>
              </a:rPr>
              <a:t>Metasomatism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9206" y="1200090"/>
            <a:ext cx="580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muscovite +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pyrophyllite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diaspore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AlO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(OH)]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Gordon\Documents\Gordon - geology\Conferences\G S A\2015 GSA North Central\Baraboo figures\ts 26 dsp vein 2mm 6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676400"/>
            <a:ext cx="6172200" cy="49166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524000"/>
            <a:ext cx="5943600" cy="44577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694920" y="1123890"/>
            <a:ext cx="222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uartzite breccia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4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1828800" y="3200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Gordon\Documents\Gordon - geology\Conferences\G S A\2015 GSA North Central\Baraboo figures\30bb bx hand sample 6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524000"/>
            <a:ext cx="5486400" cy="4114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62600" y="1123890"/>
            <a:ext cx="3065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vug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quartzite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breccia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3514" y="771435"/>
            <a:ext cx="3874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quartz + kaolinite ± muscovite</a:t>
            </a:r>
            <a:endParaRPr lang="en-US" sz="2000" b="1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76200"/>
            <a:ext cx="5780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Muscovite and Potassium </a:t>
            </a:r>
            <a:r>
              <a:rPr lang="en-US" sz="2400" dirty="0" err="1" smtClean="0">
                <a:solidFill>
                  <a:srgbClr val="FFFF00"/>
                </a:solidFill>
              </a:rPr>
              <a:t>Metasomatism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1828800" y="2057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Gordon\Documents\Gordon - geology\Conferences\G S A\2015 GSA North Central\Baraboo figures\ts Seeley Slate 3691-2c xp 20x 6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371600"/>
            <a:ext cx="5486400" cy="4114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30332" y="971490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Seeley Slate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9383" y="2438400"/>
            <a:ext cx="7986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Ms</a:t>
            </a:r>
          </a:p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Chl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Qtz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Rt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Py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Tur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±Sid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76200"/>
            <a:ext cx="5780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Muscovite and Potassium </a:t>
            </a:r>
            <a:r>
              <a:rPr lang="en-US" sz="2400" dirty="0" err="1" smtClean="0">
                <a:solidFill>
                  <a:srgbClr val="FFFF00"/>
                </a:solidFill>
              </a:rPr>
              <a:t>Metasomatism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76200"/>
            <a:ext cx="5780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Muscovite and Potassium </a:t>
            </a:r>
            <a:r>
              <a:rPr lang="en-US" sz="2400" dirty="0" err="1" smtClean="0">
                <a:solidFill>
                  <a:srgbClr val="FFFF00"/>
                </a:solidFill>
              </a:rPr>
              <a:t>Metasomatism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tretch/>
        </p:blipFill>
        <p:spPr>
          <a:xfrm>
            <a:off x="609600" y="4572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1828800" y="3200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828800" y="5486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828800" y="57912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828800" y="20574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43200" y="1828800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Seeley Slate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2967335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quartzite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breccia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5253335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hydrothermal veins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0780" y="5558135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paleosol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283" y="1683603"/>
            <a:ext cx="2667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1460, 1470, 1481,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1484 ± 3 Ma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2049" y="2967335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1459 ± 3 Ma</a:t>
            </a:r>
            <a:endParaRPr lang="en-US" sz="2400" dirty="0">
              <a:solidFill>
                <a:srgbClr val="FFFF00"/>
              </a:solidFill>
              <a:effectLst>
                <a:outerShdw blurRad="25400" dist="254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6754" y="5257800"/>
            <a:ext cx="204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1467 ± 11 Ma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3484" y="5558135"/>
            <a:ext cx="204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1456 ± 11 Ma</a:t>
            </a:r>
            <a:endParaRPr lang="en-US" sz="24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4073" y="940713"/>
            <a:ext cx="5327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aseline="30000" dirty="0" smtClean="0">
                <a:solidFill>
                  <a:srgbClr val="FF99CC"/>
                </a:solidFill>
              </a:rPr>
              <a:t>40</a:t>
            </a:r>
            <a:r>
              <a:rPr lang="en-US" sz="2200" dirty="0" smtClean="0">
                <a:solidFill>
                  <a:srgbClr val="FF99CC"/>
                </a:solidFill>
              </a:rPr>
              <a:t>Ar/</a:t>
            </a:r>
            <a:r>
              <a:rPr lang="en-US" sz="2200" baseline="30000" dirty="0" smtClean="0">
                <a:solidFill>
                  <a:srgbClr val="FF99CC"/>
                </a:solidFill>
              </a:rPr>
              <a:t>39</a:t>
            </a:r>
            <a:r>
              <a:rPr lang="en-US" sz="2200" dirty="0" smtClean="0">
                <a:solidFill>
                  <a:srgbClr val="FF99CC"/>
                </a:solidFill>
              </a:rPr>
              <a:t>Ar ages of muscovite – 1630 Ma??</a:t>
            </a:r>
            <a:endParaRPr lang="en-US" sz="2200" dirty="0">
              <a:solidFill>
                <a:srgbClr val="FF99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2649" y="1290935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1456 – 1484 Ma 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u="sng" dirty="0" smtClean="0">
                <a:solidFill>
                  <a:srgbClr val="FFFF00"/>
                </a:solidFill>
              </a:rPr>
              <a:t>not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geon</a:t>
            </a:r>
            <a:r>
              <a:rPr lang="en-US" sz="2400" i="1" dirty="0" smtClean="0">
                <a:solidFill>
                  <a:srgbClr val="FFFF00"/>
                </a:solidFill>
              </a:rPr>
              <a:t> 16!!)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7667" y="533400"/>
            <a:ext cx="67329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99CC"/>
                </a:solidFill>
              </a:rPr>
              <a:t>Folding is thought to be a </a:t>
            </a:r>
            <a:r>
              <a:rPr lang="en-US" sz="2200" dirty="0" err="1" smtClean="0">
                <a:solidFill>
                  <a:srgbClr val="FF99CC"/>
                </a:solidFill>
              </a:rPr>
              <a:t>Mazatzal</a:t>
            </a:r>
            <a:r>
              <a:rPr lang="en-US" sz="2200" dirty="0" smtClean="0">
                <a:solidFill>
                  <a:srgbClr val="FF99CC"/>
                </a:solidFill>
              </a:rPr>
              <a:t> Event (1630 Ma)</a:t>
            </a:r>
            <a:endParaRPr lang="en-US" sz="2200" dirty="0">
              <a:solidFill>
                <a:srgbClr val="FF99CC"/>
              </a:solidFill>
            </a:endParaRPr>
          </a:p>
        </p:txBody>
      </p:sp>
      <p:pic>
        <p:nvPicPr>
          <p:cNvPr id="2" name="Picture 8"/>
          <p:cNvPicPr/>
          <p:nvPr/>
        </p:nvPicPr>
        <p:blipFill>
          <a:blip r:embed="rId4" cstate="print"/>
          <a:srcRect t="23333"/>
          <a:stretch/>
        </p:blipFill>
        <p:spPr>
          <a:xfrm>
            <a:off x="2133600" y="1752600"/>
            <a:ext cx="6515537" cy="454665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8" name="CustomShape 1"/>
          <p:cNvSpPr/>
          <p:nvPr/>
        </p:nvSpPr>
        <p:spPr>
          <a:xfrm>
            <a:off x="4404360" y="3874680"/>
            <a:ext cx="2606040" cy="697320"/>
          </a:xfrm>
          <a:prstGeom prst="rect">
            <a:avLst/>
          </a:prstGeom>
          <a:solidFill>
            <a:schemeClr val="bg1"/>
          </a:soli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i="1" strike="noStrike" dirty="0">
                <a:solidFill>
                  <a:srgbClr val="000000"/>
                </a:solidFill>
                <a:latin typeface="Arial"/>
                <a:ea typeface="DejaVu Sans"/>
              </a:rPr>
              <a:t>Wolf River </a:t>
            </a:r>
            <a:r>
              <a:rPr lang="en-US" sz="2000" b="1" i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Batholith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2000" b="1" i="1" strike="noStrike" dirty="0">
                <a:solidFill>
                  <a:srgbClr val="000000"/>
                </a:solidFill>
                <a:latin typeface="Arial"/>
                <a:ea typeface="DejaVu Sans"/>
              </a:rPr>
              <a:t>1468 – 1484 Ma</a:t>
            </a:r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7126813" y="32882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18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6908" y="76200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Metamorphic Conditions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 descr="C:\Users\Gordon\Documents\Gordon - geology\Conferences\G S A\2015 GSA North Central\Baraboo figures\System KASH - PT color 9x150 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7680434" cy="6172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76200"/>
            <a:ext cx="1828800" cy="16946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533400"/>
            <a:ext cx="6361611" cy="5943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CustomShape 1"/>
          <p:cNvSpPr/>
          <p:nvPr/>
        </p:nvSpPr>
        <p:spPr>
          <a:xfrm>
            <a:off x="641520" y="0"/>
            <a:ext cx="7792200" cy="453240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geon</a:t>
            </a:r>
            <a:r>
              <a:rPr lang="en-US" sz="2400" b="1" strike="noStrike" dirty="0">
                <a:solidFill>
                  <a:srgbClr val="FFFF00"/>
                </a:solidFill>
                <a:latin typeface="Arial"/>
                <a:ea typeface="DejaVu Sans"/>
              </a:rPr>
              <a:t> 14 </a:t>
            </a:r>
            <a:r>
              <a:rPr lang="en-US" sz="2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magmatism</a:t>
            </a:r>
            <a:r>
              <a:rPr lang="en-US" sz="2400" b="1" strike="noStrike" dirty="0">
                <a:solidFill>
                  <a:srgbClr val="FFFF00"/>
                </a:solidFill>
                <a:latin typeface="Arial"/>
                <a:ea typeface="DejaVu Sans"/>
              </a:rPr>
              <a:t>, fluid flow and K-</a:t>
            </a:r>
            <a:r>
              <a:rPr lang="en-US" sz="2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metasomatism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1594" y="491340"/>
            <a:ext cx="4309193" cy="389850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Summary of Major Proterozoic Events</a:t>
            </a:r>
          </a:p>
          <a:p>
            <a:pPr algn="ctr">
              <a:lnSpc>
                <a:spcPts val="2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Recorded In the Baraboo Range </a:t>
            </a:r>
          </a:p>
          <a:p>
            <a:pPr algn="ctr">
              <a:lnSpc>
                <a:spcPts val="2400"/>
              </a:lnSpc>
            </a:pPr>
            <a:r>
              <a:rPr lang="en-US" b="1" dirty="0">
                <a:latin typeface="Comic Sans MS" panose="030F0702030302020204" pitchFamily="66" charset="0"/>
              </a:rPr>
              <a:t>-</a:t>
            </a:r>
            <a:r>
              <a:rPr lang="en-US" b="1" dirty="0" smtClean="0">
                <a:latin typeface="Comic Sans MS" panose="030F0702030302020204" pitchFamily="66" charset="0"/>
              </a:rPr>
              <a:t>------------------------</a:t>
            </a:r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• 1750 Ma (Yavapai) igneous basement</a:t>
            </a:r>
          </a:p>
          <a:p>
            <a:pPr>
              <a:lnSpc>
                <a:spcPts val="1500"/>
              </a:lnSpc>
            </a:pP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• ~1700 Ma mature </a:t>
            </a:r>
            <a:r>
              <a:rPr lang="en-US" dirty="0" err="1" smtClean="0">
                <a:latin typeface="Comic Sans MS" panose="030F0702030302020204" pitchFamily="66" charset="0"/>
              </a:rPr>
              <a:t>paleosol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ts val="1500"/>
              </a:lnSpc>
            </a:pP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• ~1700 Ma deposition of </a:t>
            </a:r>
            <a:r>
              <a:rPr lang="en-US" dirty="0" err="1" smtClean="0">
                <a:latin typeface="Comic Sans MS" panose="030F0702030302020204" pitchFamily="66" charset="0"/>
              </a:rPr>
              <a:t>supermature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    sandstone, siltstone, and mudstone</a:t>
            </a:r>
          </a:p>
          <a:p>
            <a:pPr>
              <a:lnSpc>
                <a:spcPts val="1500"/>
              </a:lnSpc>
            </a:pP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• </a:t>
            </a:r>
            <a:r>
              <a:rPr lang="en-US" dirty="0">
                <a:latin typeface="Comic Sans MS" panose="030F0702030302020204" pitchFamily="66" charset="0"/>
              </a:rPr>
              <a:t>~1630 Ma (</a:t>
            </a:r>
            <a:r>
              <a:rPr lang="en-US" dirty="0" err="1">
                <a:latin typeface="Comic Sans MS" panose="030F0702030302020204" pitchFamily="66" charset="0"/>
              </a:rPr>
              <a:t>Mazatzal</a:t>
            </a:r>
            <a:r>
              <a:rPr lang="en-US" dirty="0">
                <a:latin typeface="Comic Sans MS" panose="030F0702030302020204" pitchFamily="66" charset="0"/>
              </a:rPr>
              <a:t>) folding and</a:t>
            </a:r>
          </a:p>
          <a:p>
            <a:r>
              <a:rPr lang="en-US" dirty="0">
                <a:latin typeface="Comic Sans MS" panose="030F0702030302020204" pitchFamily="66" charset="0"/>
              </a:rPr>
              <a:t>               low-grade </a:t>
            </a:r>
            <a:r>
              <a:rPr lang="en-US" dirty="0" smtClean="0">
                <a:latin typeface="Comic Sans MS" panose="030F0702030302020204" pitchFamily="66" charset="0"/>
              </a:rPr>
              <a:t>metamorphism</a:t>
            </a:r>
          </a:p>
          <a:p>
            <a:pPr>
              <a:lnSpc>
                <a:spcPts val="15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• ~1470 Ma hydrothermal activity and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                                 K-</a:t>
            </a:r>
            <a:r>
              <a:rPr lang="en-US" dirty="0" err="1" smtClean="0">
                <a:latin typeface="Comic Sans MS" panose="030F0702030302020204" pitchFamily="66" charset="0"/>
              </a:rPr>
              <a:t>metasomatism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tretch/>
        </p:blipFill>
        <p:spPr>
          <a:xfrm>
            <a:off x="1043640" y="533400"/>
            <a:ext cx="7031160" cy="6172200"/>
          </a:xfrm>
          <a:prstGeom prst="rect">
            <a:avLst/>
          </a:prstGeom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5257800" y="4648200"/>
            <a:ext cx="685800" cy="45720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81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stomShape 1"/>
          <p:cNvSpPr/>
          <p:nvPr/>
        </p:nvSpPr>
        <p:spPr>
          <a:xfrm>
            <a:off x="914400" y="125880"/>
            <a:ext cx="8760960" cy="40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b="1" strike="noStrike" dirty="0">
                <a:solidFill>
                  <a:srgbClr val="FFFF00"/>
                </a:solidFill>
                <a:latin typeface="Arial"/>
                <a:ea typeface="DejaVu Sans"/>
              </a:rPr>
              <a:t>Simplified Geological Map of the Southern Lake Superior Region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678666">
            <a:off x="1915311" y="3736712"/>
            <a:ext cx="2940228" cy="307777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3399"/>
                </a:solidFill>
              </a:rPr>
              <a:t>Penokean</a:t>
            </a:r>
            <a:r>
              <a:rPr lang="en-US" sz="1400" b="1" dirty="0" smtClean="0">
                <a:solidFill>
                  <a:srgbClr val="003399"/>
                </a:solidFill>
              </a:rPr>
              <a:t> </a:t>
            </a:r>
            <a:r>
              <a:rPr lang="en-US" sz="1400" b="1" baseline="30000" dirty="0" smtClean="0">
                <a:solidFill>
                  <a:srgbClr val="003399"/>
                </a:solidFill>
              </a:rPr>
              <a:t>40</a:t>
            </a:r>
            <a:r>
              <a:rPr lang="en-US" sz="1400" b="1" dirty="0" smtClean="0">
                <a:solidFill>
                  <a:srgbClr val="003399"/>
                </a:solidFill>
              </a:rPr>
              <a:t>Ar/</a:t>
            </a:r>
            <a:r>
              <a:rPr lang="en-US" sz="1400" b="1" baseline="30000" dirty="0" smtClean="0">
                <a:solidFill>
                  <a:srgbClr val="003399"/>
                </a:solidFill>
              </a:rPr>
              <a:t>39</a:t>
            </a:r>
            <a:r>
              <a:rPr lang="en-US" sz="1400" b="1" dirty="0" smtClean="0">
                <a:solidFill>
                  <a:srgbClr val="003399"/>
                </a:solidFill>
              </a:rPr>
              <a:t>Ar cooling ages</a:t>
            </a:r>
            <a:endParaRPr lang="en-US" sz="1400" b="1" dirty="0">
              <a:solidFill>
                <a:srgbClr val="00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678666">
            <a:off x="3154221" y="3804111"/>
            <a:ext cx="2770310" cy="307777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3399"/>
                </a:solidFill>
              </a:rPr>
              <a:t>geon</a:t>
            </a:r>
            <a:r>
              <a:rPr lang="en-US" sz="1400" b="1" dirty="0" smtClean="0">
                <a:solidFill>
                  <a:srgbClr val="003399"/>
                </a:solidFill>
              </a:rPr>
              <a:t> 16 </a:t>
            </a:r>
            <a:r>
              <a:rPr lang="en-US" sz="1400" b="1" baseline="30000" dirty="0" smtClean="0">
                <a:solidFill>
                  <a:srgbClr val="003399"/>
                </a:solidFill>
              </a:rPr>
              <a:t>40</a:t>
            </a:r>
            <a:r>
              <a:rPr lang="en-US" sz="1400" b="1" dirty="0" smtClean="0">
                <a:solidFill>
                  <a:srgbClr val="003399"/>
                </a:solidFill>
              </a:rPr>
              <a:t>Ar/</a:t>
            </a:r>
            <a:r>
              <a:rPr lang="en-US" sz="1400" b="1" baseline="30000" dirty="0" smtClean="0">
                <a:solidFill>
                  <a:srgbClr val="003399"/>
                </a:solidFill>
              </a:rPr>
              <a:t>39</a:t>
            </a:r>
            <a:r>
              <a:rPr lang="en-US" sz="1400" b="1" dirty="0" smtClean="0">
                <a:solidFill>
                  <a:srgbClr val="003399"/>
                </a:solidFill>
              </a:rPr>
              <a:t>Ar cooling ages</a:t>
            </a:r>
            <a:endParaRPr lang="en-US" sz="14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/>
        </p:blipFill>
        <p:spPr>
          <a:xfrm>
            <a:off x="1974960" y="19440"/>
            <a:ext cx="5173920" cy="681084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tretch/>
        </p:blipFill>
        <p:spPr>
          <a:xfrm>
            <a:off x="314400" y="53340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3" name="Rectangle 2"/>
          <p:cNvSpPr/>
          <p:nvPr/>
        </p:nvSpPr>
        <p:spPr>
          <a:xfrm>
            <a:off x="304800" y="548640"/>
            <a:ext cx="1066800" cy="525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hyolite ab after olig 3m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929640"/>
            <a:ext cx="4572000" cy="36423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granite ab after oligoclase 7x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2971800"/>
            <a:ext cx="4572000" cy="38535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00" y="76200"/>
            <a:ext cx="7050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1750 Ma Igneous Basement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relict igneous textures, but </a:t>
            </a:r>
            <a:r>
              <a:rPr lang="en-US" sz="2000" dirty="0" err="1" smtClean="0">
                <a:solidFill>
                  <a:srgbClr val="FFFF00"/>
                </a:solidFill>
              </a:rPr>
              <a:t>greenschist</a:t>
            </a:r>
            <a:r>
              <a:rPr lang="en-US" sz="2000" dirty="0" smtClean="0">
                <a:solidFill>
                  <a:srgbClr val="FFFF00"/>
                </a:solidFill>
              </a:rPr>
              <a:t> mineral assemblages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2722" y="829270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Rhyolite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plagioclase </a:t>
            </a:r>
            <a:r>
              <a:rPr lang="en-US" dirty="0" err="1" smtClean="0">
                <a:solidFill>
                  <a:srgbClr val="FFFF00"/>
                </a:solidFill>
              </a:rPr>
              <a:t>phenocrysts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replaced  by </a:t>
            </a:r>
            <a:r>
              <a:rPr lang="en-US" dirty="0" err="1" smtClean="0">
                <a:solidFill>
                  <a:srgbClr val="FFFF00"/>
                </a:solidFill>
              </a:rPr>
              <a:t>albite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4876800"/>
            <a:ext cx="320040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Granite:</a:t>
            </a:r>
          </a:p>
          <a:p>
            <a:r>
              <a:rPr lang="en-US" dirty="0" smtClean="0"/>
              <a:t>plagioclase replaced by </a:t>
            </a:r>
            <a:r>
              <a:rPr lang="en-US" dirty="0" err="1" smtClean="0"/>
              <a:t>albite</a:t>
            </a:r>
            <a:r>
              <a:rPr lang="en-US" dirty="0" smtClean="0"/>
              <a:t> &amp; fine-grained </a:t>
            </a:r>
            <a:r>
              <a:rPr lang="en-US" dirty="0" err="1" smtClean="0"/>
              <a:t>epidote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biotite</a:t>
            </a:r>
            <a:r>
              <a:rPr lang="en-US" dirty="0" smtClean="0"/>
              <a:t> replaced by chlorite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3" cstate="print"/>
          <a:stretch/>
        </p:blipFill>
        <p:spPr>
          <a:xfrm>
            <a:off x="3657600" y="228600"/>
            <a:ext cx="4568760" cy="6400800"/>
          </a:xfrm>
          <a:prstGeom prst="rect">
            <a:avLst/>
          </a:prstGeom>
          <a:ln w="9360">
            <a:noFill/>
          </a:ln>
        </p:spPr>
      </p:pic>
      <p:pic>
        <p:nvPicPr>
          <p:cNvPr id="3" name="Picture 2"/>
          <p:cNvPicPr/>
          <p:nvPr/>
        </p:nvPicPr>
        <p:blipFill>
          <a:blip r:embed="rId4" cstate="print"/>
          <a:stretch/>
        </p:blipFill>
        <p:spPr>
          <a:xfrm>
            <a:off x="1138080" y="43092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4" name="Rectangle 3"/>
          <p:cNvSpPr/>
          <p:nvPr/>
        </p:nvSpPr>
        <p:spPr>
          <a:xfrm>
            <a:off x="1128120" y="446160"/>
            <a:ext cx="1066800" cy="525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47248" y="57090"/>
            <a:ext cx="5782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30 foot-thick </a:t>
            </a:r>
            <a:r>
              <a:rPr lang="en-US" sz="2000" dirty="0" err="1" smtClean="0">
                <a:solidFill>
                  <a:srgbClr val="FFFF00"/>
                </a:solidFill>
              </a:rPr>
              <a:t>paleosol</a:t>
            </a:r>
            <a:r>
              <a:rPr lang="en-US" sz="2000" dirty="0" smtClean="0">
                <a:solidFill>
                  <a:srgbClr val="FFFF00"/>
                </a:solidFill>
              </a:rPr>
              <a:t> in granite beneath quartzite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62200" y="57150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/>
        </p:blipFill>
        <p:spPr>
          <a:xfrm>
            <a:off x="1138080" y="43092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3" name="Rectangle 2"/>
          <p:cNvSpPr/>
          <p:nvPr/>
        </p:nvSpPr>
        <p:spPr>
          <a:xfrm>
            <a:off x="1128120" y="446160"/>
            <a:ext cx="1066800" cy="525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47248" y="57090"/>
            <a:ext cx="5782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30 foot-thick </a:t>
            </a:r>
            <a:r>
              <a:rPr lang="en-US" sz="2000" dirty="0" err="1" smtClean="0">
                <a:solidFill>
                  <a:srgbClr val="FFFF00"/>
                </a:solidFill>
              </a:rPr>
              <a:t>paleosol</a:t>
            </a:r>
            <a:r>
              <a:rPr lang="en-US" sz="2000" dirty="0" smtClean="0">
                <a:solidFill>
                  <a:srgbClr val="FFFF00"/>
                </a:solidFill>
              </a:rPr>
              <a:t> in granite beneath quartzite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6096000"/>
            <a:ext cx="6684972" cy="400110"/>
          </a:xfrm>
          <a:prstGeom prst="rect">
            <a:avLst/>
          </a:prstGeom>
          <a:noFill/>
          <a:effectLst>
            <a:outerShdw blurRad="254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atmospheric </a:t>
            </a:r>
            <a:r>
              <a:rPr lang="en-US" sz="2000" i="1" dirty="0" smtClean="0">
                <a:solidFill>
                  <a:srgbClr val="FFFF00"/>
                </a:solidFill>
              </a:rPr>
              <a:t>p</a:t>
            </a:r>
            <a:r>
              <a:rPr lang="en-US" sz="2000" dirty="0" smtClean="0">
                <a:solidFill>
                  <a:srgbClr val="FFFF00"/>
                </a:solidFill>
              </a:rPr>
              <a:t>CO</a:t>
            </a:r>
            <a:r>
              <a:rPr lang="en-US" sz="2000" baseline="-25000" dirty="0" smtClean="0">
                <a:solidFill>
                  <a:srgbClr val="FFFF00"/>
                </a:solidFill>
              </a:rPr>
              <a:t>2</a:t>
            </a:r>
            <a:r>
              <a:rPr lang="en-US" sz="2000" dirty="0" smtClean="0">
                <a:solidFill>
                  <a:srgbClr val="FFFF00"/>
                </a:solidFill>
              </a:rPr>
              <a:t> = 19 × PIAL (10</a:t>
            </a:r>
            <a:r>
              <a:rPr lang="en-US" sz="2000" baseline="25000" dirty="0" smtClean="0">
                <a:solidFill>
                  <a:srgbClr val="FFFF00"/>
                </a:solidFill>
              </a:rPr>
              <a:t>5</a:t>
            </a:r>
            <a:r>
              <a:rPr lang="en-US" sz="2000" dirty="0" smtClean="0">
                <a:solidFill>
                  <a:srgbClr val="FFFF00"/>
                </a:solidFill>
              </a:rPr>
              <a:t> years of weathering)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90600"/>
            <a:ext cx="3764715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7644" y="539234"/>
            <a:ext cx="35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% change relative to Al in granite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759380" y="306418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depth, feet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466687" y="5181600"/>
            <a:ext cx="1772313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82300" y="4648200"/>
            <a:ext cx="10567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saprolite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49013" y="5269468"/>
            <a:ext cx="8899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granite</a:t>
            </a:r>
            <a:endParaRPr lang="en-US" i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362200" y="57150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89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429" y="0"/>
            <a:ext cx="6433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Baraboo Quartzite: </a:t>
            </a:r>
            <a:r>
              <a:rPr lang="en-US" sz="2000" baseline="30000" dirty="0" smtClean="0">
                <a:solidFill>
                  <a:srgbClr val="FFFF00"/>
                </a:solidFill>
              </a:rPr>
              <a:t>207</a:t>
            </a:r>
            <a:r>
              <a:rPr lang="en-US" sz="2000" dirty="0" smtClean="0">
                <a:solidFill>
                  <a:srgbClr val="FFFF00"/>
                </a:solidFill>
              </a:rPr>
              <a:t>Pb/</a:t>
            </a:r>
            <a:r>
              <a:rPr lang="en-US" sz="2000" baseline="30000" dirty="0" smtClean="0">
                <a:solidFill>
                  <a:srgbClr val="FFFF00"/>
                </a:solidFill>
              </a:rPr>
              <a:t>206</a:t>
            </a:r>
            <a:r>
              <a:rPr lang="en-US" sz="2000" dirty="0" smtClean="0">
                <a:solidFill>
                  <a:srgbClr val="FFFF00"/>
                </a:solidFill>
              </a:rPr>
              <a:t>Pb ages of </a:t>
            </a:r>
            <a:r>
              <a:rPr lang="en-US" sz="2000" dirty="0" err="1" smtClean="0">
                <a:solidFill>
                  <a:srgbClr val="FFFF00"/>
                </a:solidFill>
              </a:rPr>
              <a:t>detrital</a:t>
            </a:r>
            <a:r>
              <a:rPr lang="en-US" sz="2000" dirty="0" smtClean="0">
                <a:solidFill>
                  <a:srgbClr val="FFFF00"/>
                </a:solidFill>
              </a:rPr>
              <a:t> zircons</a:t>
            </a: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390960" y="43092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4" name="Rectangle 3"/>
          <p:cNvSpPr/>
          <p:nvPr/>
        </p:nvSpPr>
        <p:spPr>
          <a:xfrm>
            <a:off x="381000" y="446160"/>
            <a:ext cx="106680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5703960"/>
            <a:ext cx="1066800" cy="914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600200" y="55626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s 9b GSA NC05 drape 5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685800"/>
            <a:ext cx="4572000" cy="4212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667064" y="5257800"/>
            <a:ext cx="4738797" cy="1200329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 of the Baraboo Quartzite: 1778 ± 3 Ma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1761 ± 3      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1741 ± 6      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1712 ± 4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200" y="819090"/>
            <a:ext cx="6721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geon</a:t>
            </a:r>
            <a:r>
              <a:rPr lang="en-US" sz="2000" dirty="0" smtClean="0">
                <a:solidFill>
                  <a:srgbClr val="FFFF00"/>
                </a:solidFill>
              </a:rPr>
              <a:t> 17 detrital zircon ages in Baraboo Interval </a:t>
            </a:r>
            <a:r>
              <a:rPr lang="en-US" sz="2000" dirty="0" err="1" smtClean="0">
                <a:solidFill>
                  <a:srgbClr val="FFFF00"/>
                </a:solidFill>
              </a:rPr>
              <a:t>quartzites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pic>
        <p:nvPicPr>
          <p:cNvPr id="10" name="Picture 9" descr="Bboo Interval qtzites reg map - detrital zircon ages 8x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1243584"/>
            <a:ext cx="7315200" cy="515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19" y="838200"/>
            <a:ext cx="4702629" cy="548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362310" y="5257800"/>
            <a:ext cx="1104790" cy="523220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fluvial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3500735"/>
            <a:ext cx="750526" cy="461665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tidal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4" cstate="print"/>
          <a:stretch/>
        </p:blipFill>
        <p:spPr>
          <a:xfrm>
            <a:off x="390960" y="430920"/>
            <a:ext cx="1071720" cy="619848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4" name="Rectangle 3"/>
          <p:cNvSpPr/>
          <p:nvPr/>
        </p:nvSpPr>
        <p:spPr>
          <a:xfrm>
            <a:off x="381000" y="446160"/>
            <a:ext cx="106680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5703960"/>
            <a:ext cx="1066800" cy="914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524000" y="53340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82793" y="0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Baraboo Quartzite: depositional environments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524000" y="3729335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524000" y="2590800"/>
            <a:ext cx="838200" cy="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62200" y="5100935"/>
            <a:ext cx="973343" cy="461665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fluvial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286000"/>
            <a:ext cx="1213794" cy="611193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shallow</a:t>
            </a:r>
          </a:p>
          <a:p>
            <a:pPr>
              <a:lnSpc>
                <a:spcPts val="2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marine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1086</Words>
  <Application>Microsoft Office PowerPoint</Application>
  <PresentationFormat>On-screen Show (4:3)</PresentationFormat>
  <Paragraphs>189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Comic Sans MS</vt:lpstr>
      <vt:lpstr>DejaVu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Gordon Medaris</dc:creator>
  <cp:lastModifiedBy>Gordon Medaris</cp:lastModifiedBy>
  <cp:revision>182</cp:revision>
  <dcterms:created xsi:type="dcterms:W3CDTF">2015-04-07T14:11:11Z</dcterms:created>
  <dcterms:modified xsi:type="dcterms:W3CDTF">2015-05-17T19:34:23Z</dcterms:modified>
</cp:coreProperties>
</file>