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notesSlides/notesSlide23.xml" ContentType="application/vnd.openxmlformats-officedocument.presentationml.notesSl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drawings/drawing2.xml" ContentType="application/vnd.openxmlformats-officedocument.drawingml.chartshapes+xml"/>
  <Override PartName="/ppt/notesSlides/notesSlide24.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1.xml" ContentType="application/vnd.openxmlformats-officedocument.drawingml.chart+xml"/>
  <Override PartName="/ppt/drawings/drawing3.xml" ContentType="application/vnd.openxmlformats-officedocument.drawingml.chartshapes+xml"/>
  <Override PartName="/ppt/notesSlides/notesSlide27.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drawings/drawing4.xml" ContentType="application/vnd.openxmlformats-officedocument.drawingml.chartshapes+xml"/>
  <Override PartName="/ppt/charts/chart1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9"/>
  </p:notesMasterIdLst>
  <p:sldIdLst>
    <p:sldId id="301" r:id="rId2"/>
    <p:sldId id="303" r:id="rId3"/>
    <p:sldId id="377" r:id="rId4"/>
    <p:sldId id="305" r:id="rId5"/>
    <p:sldId id="333" r:id="rId6"/>
    <p:sldId id="369" r:id="rId7"/>
    <p:sldId id="373" r:id="rId8"/>
    <p:sldId id="370" r:id="rId9"/>
    <p:sldId id="307" r:id="rId10"/>
    <p:sldId id="306" r:id="rId11"/>
    <p:sldId id="313" r:id="rId12"/>
    <p:sldId id="321" r:id="rId13"/>
    <p:sldId id="314" r:id="rId14"/>
    <p:sldId id="315" r:id="rId15"/>
    <p:sldId id="316" r:id="rId16"/>
    <p:sldId id="322" r:id="rId17"/>
    <p:sldId id="323" r:id="rId18"/>
    <p:sldId id="327" r:id="rId19"/>
    <p:sldId id="329" r:id="rId20"/>
    <p:sldId id="330" r:id="rId21"/>
    <p:sldId id="334" r:id="rId22"/>
    <p:sldId id="335" r:id="rId23"/>
    <p:sldId id="338" r:id="rId24"/>
    <p:sldId id="339" r:id="rId25"/>
    <p:sldId id="256"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 id="282" r:id="rId52"/>
    <p:sldId id="283" r:id="rId53"/>
    <p:sldId id="345" r:id="rId54"/>
    <p:sldId id="372" r:id="rId55"/>
    <p:sldId id="344" r:id="rId56"/>
    <p:sldId id="290" r:id="rId57"/>
    <p:sldId id="371" r:id="rId58"/>
    <p:sldId id="295" r:id="rId59"/>
    <p:sldId id="296" r:id="rId60"/>
    <p:sldId id="347" r:id="rId61"/>
    <p:sldId id="348" r:id="rId62"/>
    <p:sldId id="299" r:id="rId63"/>
    <p:sldId id="349" r:id="rId64"/>
    <p:sldId id="350" r:id="rId65"/>
    <p:sldId id="374" r:id="rId66"/>
    <p:sldId id="351" r:id="rId67"/>
    <p:sldId id="375" r:id="rId68"/>
    <p:sldId id="352" r:id="rId69"/>
    <p:sldId id="353" r:id="rId70"/>
    <p:sldId id="379" r:id="rId71"/>
    <p:sldId id="380" r:id="rId72"/>
    <p:sldId id="381" r:id="rId73"/>
    <p:sldId id="382" r:id="rId74"/>
    <p:sldId id="354" r:id="rId75"/>
    <p:sldId id="383" r:id="rId76"/>
    <p:sldId id="384" r:id="rId77"/>
    <p:sldId id="385" r:id="rId78"/>
    <p:sldId id="386" r:id="rId79"/>
    <p:sldId id="355" r:id="rId80"/>
    <p:sldId id="356" r:id="rId81"/>
    <p:sldId id="378" r:id="rId82"/>
    <p:sldId id="341" r:id="rId83"/>
    <p:sldId id="342" r:id="rId84"/>
    <p:sldId id="343" r:id="rId85"/>
    <p:sldId id="297" r:id="rId86"/>
    <p:sldId id="298" r:id="rId87"/>
    <p:sldId id="357" r:id="rId88"/>
    <p:sldId id="358" r:id="rId89"/>
    <p:sldId id="359" r:id="rId90"/>
    <p:sldId id="360" r:id="rId91"/>
    <p:sldId id="361" r:id="rId92"/>
    <p:sldId id="362" r:id="rId93"/>
    <p:sldId id="363" r:id="rId94"/>
    <p:sldId id="364" r:id="rId95"/>
    <p:sldId id="365" r:id="rId96"/>
    <p:sldId id="366" r:id="rId97"/>
    <p:sldId id="367"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72" autoAdjust="0"/>
    <p:restoredTop sz="96092" autoAdjust="0"/>
  </p:normalViewPr>
  <p:slideViewPr>
    <p:cSldViewPr>
      <p:cViewPr>
        <p:scale>
          <a:sx n="75" d="100"/>
          <a:sy n="75" d="100"/>
        </p:scale>
        <p:origin x="-130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charts/_rels/chart1.xml.rels><?xml version="1.0" encoding="UTF-8" standalone="yes"?>
<Relationships xmlns="http://schemas.openxmlformats.org/package/2006/relationships"><Relationship Id="rId2" Type="http://schemas.openxmlformats.org/officeDocument/2006/relationships/oleObject" Target="file:///C:\Users\tchobbs\Desktop\Watershed%20Condition%20Framework\Analysis\critcal_loads\Site-Specific%20CLs%20vs%20McNulty.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oleObject" Target="file:///C:\Users\tchobbs\Desktop\Watershed%20Condition%20Framework\Analysis\Lab%20Analysis\Soils\Soil%20Chemistry\Depth%20Trends.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tchobbs\Desktop\Watershed%20Condition%20Framework\Analysis\critcal_loads\Site-Specific%20CLs%20vs%20McNulty.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tchobbs\Desktop\Watershed%20Condition%20Framework\Analysis\Atmospheric_Climate%20Data\Precipitation%20Data.xls" TargetMode="External"/></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tchobbs\Desktop\Watershed%20Condition%20Framework\Analysis\Lab%20Analysis\Soils\Soil%20Chemistry\Depth%20Trend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tchobbs\Desktop\Watershed%20Condition%20Framework\Analysis\Lab%20Analysis\Soils\Soil%20Chemistry\ICP-AES%20resul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chobbs\Desktop\Watershed%20Condition%20Framework\Analysis\critcal_loads\Site-Specific%20CLs%20vs%20McNulty.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Users\tchobbs\Desktop\Watershed%20Condition%20Framework\Analysis\Tree%20Data\Tree%20Bole%20Sample%20Sheets%20(filled).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file:///C:\Users\tchobbs\Desktop\Watershed%20Condition%20Framework\Analysis\Tree%20Data\Tree%20Bole%20Sample%20Sheets%20(filled).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tchobbs\Desktop\Watershed%20Condition%20Framework\Analysis\Lab%20Analysis\Soils\Soil%20Chemistry\Depth%20Trend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tchobbs\Desktop\Watershed%20Condition%20Framework\Analysis\Lab%20Analysis\Soils\Soil%20Chemistry\Depth%20Trends.xlsx" TargetMode="External"/></Relationships>
</file>

<file path=ppt/charts/_rels/chart7.xml.rels><?xml version="1.0" encoding="UTF-8" standalone="yes"?>
<Relationships xmlns="http://schemas.openxmlformats.org/package/2006/relationships"><Relationship Id="rId2" Type="http://schemas.openxmlformats.org/officeDocument/2006/relationships/oleObject" Target="file:///C:\Users\tchobbs\Desktop\Watershed%20Condition%20Framework\Analysis\Lab%20Analysis\Soils\Soil%20Chemistry\Depth%20Trends.xlsx" TargetMode="External"/><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tchobbs\Desktop\Watershed%20Condition%20Framework\Analysis\Lab%20Analysis\Soils\Soil%20Chemistry\Depth%20Trend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tchobbs\Desktop\Watershed%20Condition%20Framework\Analysis\Lab%20Analysis\Soils\Soil%20Chemistry\Depth%20Trend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Sheet2!$H$1</c:f>
              <c:strCache>
                <c:ptCount val="1"/>
                <c:pt idx="0">
                  <c:v>This Study</c:v>
                </c:pt>
              </c:strCache>
            </c:strRef>
          </c:tx>
          <c:invertIfNegative val="0"/>
          <c:cat>
            <c:strRef>
              <c:f>Sheet2!$A$2:$A$11</c:f>
              <c:strCache>
                <c:ptCount val="10"/>
                <c:pt idx="1">
                  <c:v>S1- red pine</c:v>
                </c:pt>
                <c:pt idx="3">
                  <c:v>S2- sugar maple</c:v>
                </c:pt>
                <c:pt idx="5">
                  <c:v>S3- white oak</c:v>
                </c:pt>
                <c:pt idx="7">
                  <c:v>S4- red pine</c:v>
                </c:pt>
                <c:pt idx="9">
                  <c:v>S5- northern red oak</c:v>
                </c:pt>
              </c:strCache>
            </c:strRef>
          </c:cat>
          <c:val>
            <c:numRef>
              <c:f>Sheet2!$H$2:$H$11</c:f>
              <c:numCache>
                <c:formatCode>General</c:formatCode>
                <c:ptCount val="10"/>
                <c:pt idx="0">
                  <c:v>0</c:v>
                </c:pt>
                <c:pt idx="1">
                  <c:v>86.51</c:v>
                </c:pt>
                <c:pt idx="3">
                  <c:v>560.42999999999995</c:v>
                </c:pt>
                <c:pt idx="5">
                  <c:v>599.92999999999995</c:v>
                </c:pt>
                <c:pt idx="7">
                  <c:v>108.28</c:v>
                </c:pt>
                <c:pt idx="9">
                  <c:v>256.58</c:v>
                </c:pt>
              </c:numCache>
            </c:numRef>
          </c:val>
        </c:ser>
        <c:ser>
          <c:idx val="1"/>
          <c:order val="1"/>
          <c:tx>
            <c:strRef>
              <c:f>Sheet2!$I$1</c:f>
              <c:strCache>
                <c:ptCount val="1"/>
                <c:pt idx="0">
                  <c:v>Nat. Scale Est.</c:v>
                </c:pt>
              </c:strCache>
            </c:strRef>
          </c:tx>
          <c:invertIfNegative val="0"/>
          <c:cat>
            <c:strRef>
              <c:f>Sheet2!$A$2:$A$11</c:f>
              <c:strCache>
                <c:ptCount val="10"/>
                <c:pt idx="1">
                  <c:v>S1- red pine</c:v>
                </c:pt>
                <c:pt idx="3">
                  <c:v>S2- sugar maple</c:v>
                </c:pt>
                <c:pt idx="5">
                  <c:v>S3- white oak</c:v>
                </c:pt>
                <c:pt idx="7">
                  <c:v>S4- red pine</c:v>
                </c:pt>
                <c:pt idx="9">
                  <c:v>S5- northern red oak</c:v>
                </c:pt>
              </c:strCache>
            </c:strRef>
          </c:cat>
          <c:val>
            <c:numRef>
              <c:f>Sheet2!$I$2:$I$11</c:f>
              <c:numCache>
                <c:formatCode>General</c:formatCode>
                <c:ptCount val="10"/>
                <c:pt idx="1">
                  <c:v>77.14</c:v>
                </c:pt>
                <c:pt idx="3">
                  <c:v>190.51</c:v>
                </c:pt>
                <c:pt idx="5">
                  <c:v>213.75</c:v>
                </c:pt>
                <c:pt idx="7">
                  <c:v>77.14</c:v>
                </c:pt>
                <c:pt idx="9">
                  <c:v>213.75</c:v>
                </c:pt>
              </c:numCache>
            </c:numRef>
          </c:val>
        </c:ser>
        <c:dLbls>
          <c:showLegendKey val="0"/>
          <c:showVal val="0"/>
          <c:showCatName val="0"/>
          <c:showSerName val="0"/>
          <c:showPercent val="0"/>
          <c:showBubbleSize val="0"/>
        </c:dLbls>
        <c:gapWidth val="59"/>
        <c:axId val="79460224"/>
        <c:axId val="79461760"/>
      </c:barChart>
      <c:catAx>
        <c:axId val="79460224"/>
        <c:scaling>
          <c:orientation val="minMax"/>
        </c:scaling>
        <c:delete val="1"/>
        <c:axPos val="b"/>
        <c:majorTickMark val="out"/>
        <c:minorTickMark val="none"/>
        <c:tickLblPos val="nextTo"/>
        <c:crossAx val="79461760"/>
        <c:crosses val="autoZero"/>
        <c:auto val="1"/>
        <c:lblAlgn val="ctr"/>
        <c:lblOffset val="100"/>
        <c:noMultiLvlLbl val="0"/>
      </c:catAx>
      <c:valAx>
        <c:axId val="79461760"/>
        <c:scaling>
          <c:orientation val="minMax"/>
        </c:scaling>
        <c:delete val="0"/>
        <c:axPos val="l"/>
        <c:majorGridlines>
          <c:spPr>
            <a:ln>
              <a:solidFill>
                <a:sysClr val="window" lastClr="FFFFFF">
                  <a:lumMod val="75000"/>
                </a:sysClr>
              </a:solidFill>
            </a:ln>
          </c:spPr>
        </c:majorGridlines>
        <c:title>
          <c:tx>
            <c:rich>
              <a:bodyPr rot="-5400000" vert="horz"/>
              <a:lstStyle/>
              <a:p>
                <a:pPr>
                  <a:defRPr sz="1400"/>
                </a:pPr>
                <a:r>
                  <a:rPr lang="en-US" sz="1400" dirty="0"/>
                  <a:t>eq/ha/yr</a:t>
                </a:r>
              </a:p>
            </c:rich>
          </c:tx>
          <c:layout/>
          <c:overlay val="0"/>
        </c:title>
        <c:numFmt formatCode="General" sourceLinked="1"/>
        <c:majorTickMark val="in"/>
        <c:minorTickMark val="in"/>
        <c:tickLblPos val="nextTo"/>
        <c:spPr>
          <a:ln>
            <a:solidFill>
              <a:sysClr val="windowText" lastClr="000000"/>
            </a:solidFill>
          </a:ln>
        </c:spPr>
        <c:txPr>
          <a:bodyPr/>
          <a:lstStyle/>
          <a:p>
            <a:pPr>
              <a:defRPr sz="1400"/>
            </a:pPr>
            <a:endParaRPr lang="en-US"/>
          </a:p>
        </c:txPr>
        <c:crossAx val="79460224"/>
        <c:crossesAt val="1"/>
        <c:crossBetween val="between"/>
        <c:minorUnit val="20"/>
      </c:valAx>
      <c:spPr>
        <a:ln>
          <a:solidFill>
            <a:sysClr val="windowText" lastClr="000000"/>
          </a:solidFill>
        </a:ln>
      </c:spPr>
    </c:plotArea>
    <c:legend>
      <c:legendPos val="r"/>
      <c:layout/>
      <c:overlay val="0"/>
      <c:txPr>
        <a:bodyPr/>
        <a:lstStyle/>
        <a:p>
          <a:pPr>
            <a:defRPr sz="1400"/>
          </a:pPr>
          <a:endParaRPr lang="en-US"/>
        </a:p>
      </c:txPr>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704314304461941"/>
          <c:y val="3.6208025074131706E-2"/>
          <c:w val="0.68398977471566058"/>
          <c:h val="0.85118132985977046"/>
        </c:manualLayout>
      </c:layout>
      <c:scatterChart>
        <c:scatterStyle val="lineMarker"/>
        <c:varyColors val="0"/>
        <c:ser>
          <c:idx val="0"/>
          <c:order val="0"/>
          <c:spPr>
            <a:ln w="25400">
              <a:solidFill>
                <a:schemeClr val="tx1"/>
              </a:solidFill>
            </a:ln>
          </c:spPr>
          <c:marker>
            <c:symbol val="diamond"/>
            <c:size val="10"/>
            <c:spPr>
              <a:solidFill>
                <a:schemeClr val="tx1"/>
              </a:solidFill>
              <a:ln>
                <a:solidFill>
                  <a:schemeClr val="tx1"/>
                </a:solidFill>
              </a:ln>
            </c:spPr>
          </c:marker>
          <c:xVal>
            <c:numRef>
              <c:f>Sheet1!$G$12:$G$16</c:f>
              <c:numCache>
                <c:formatCode>0.000</c:formatCode>
                <c:ptCount val="5"/>
                <c:pt idx="0">
                  <c:v>2.951058690532216</c:v>
                </c:pt>
                <c:pt idx="1">
                  <c:v>7.3215336912965228</c:v>
                </c:pt>
                <c:pt idx="2">
                  <c:v>2.6135269859612986</c:v>
                </c:pt>
                <c:pt idx="3">
                  <c:v>2.6353484108854044</c:v>
                </c:pt>
                <c:pt idx="4">
                  <c:v>0</c:v>
                </c:pt>
              </c:numCache>
            </c:numRef>
          </c:xVal>
          <c:yVal>
            <c:numRef>
              <c:f>Sheet1!$F$12:$F$16</c:f>
              <c:numCache>
                <c:formatCode>General</c:formatCode>
                <c:ptCount val="5"/>
                <c:pt idx="0">
                  <c:v>-3</c:v>
                </c:pt>
                <c:pt idx="1">
                  <c:v>-9</c:v>
                </c:pt>
                <c:pt idx="2">
                  <c:v>-14.5</c:v>
                </c:pt>
                <c:pt idx="3">
                  <c:v>-48.5</c:v>
                </c:pt>
                <c:pt idx="4">
                  <c:v>-115</c:v>
                </c:pt>
              </c:numCache>
            </c:numRef>
          </c:yVal>
          <c:smooth val="0"/>
        </c:ser>
        <c:dLbls>
          <c:showLegendKey val="0"/>
          <c:showVal val="0"/>
          <c:showCatName val="0"/>
          <c:showSerName val="0"/>
          <c:showPercent val="0"/>
          <c:showBubbleSize val="0"/>
        </c:dLbls>
        <c:axId val="83072896"/>
        <c:axId val="83082240"/>
      </c:scatterChart>
      <c:valAx>
        <c:axId val="83072896"/>
        <c:scaling>
          <c:orientation val="minMax"/>
          <c:min val="-1"/>
        </c:scaling>
        <c:delete val="0"/>
        <c:axPos val="b"/>
        <c:majorGridlines>
          <c:spPr>
            <a:ln>
              <a:solidFill>
                <a:schemeClr val="bg1">
                  <a:lumMod val="75000"/>
                </a:schemeClr>
              </a:solidFill>
            </a:ln>
          </c:spPr>
        </c:majorGridlines>
        <c:title>
          <c:tx>
            <c:rich>
              <a:bodyPr/>
              <a:lstStyle/>
              <a:p>
                <a:pPr>
                  <a:defRPr sz="1400"/>
                </a:pPr>
                <a:r>
                  <a:rPr lang="el-GR" sz="2400" b="1" i="1" u="none" strike="noStrike" baseline="0" dirty="0">
                    <a:effectLst/>
                  </a:rPr>
                  <a:t>ϵ</a:t>
                </a:r>
                <a:r>
                  <a:rPr lang="en-US" sz="1400" b="1" i="0" u="none" strike="noStrike" baseline="0" dirty="0">
                    <a:effectLst/>
                  </a:rPr>
                  <a:t>(Ti),w</a:t>
                </a:r>
                <a:endParaRPr lang="en-US" sz="1400" dirty="0"/>
              </a:p>
            </c:rich>
          </c:tx>
          <c:layout/>
          <c:overlay val="0"/>
        </c:title>
        <c:numFmt formatCode="0.0" sourceLinked="0"/>
        <c:majorTickMark val="in"/>
        <c:minorTickMark val="none"/>
        <c:tickLblPos val="nextTo"/>
        <c:txPr>
          <a:bodyPr/>
          <a:lstStyle/>
          <a:p>
            <a:pPr>
              <a:defRPr sz="1400"/>
            </a:pPr>
            <a:endParaRPr lang="en-US"/>
          </a:p>
        </c:txPr>
        <c:crossAx val="83082240"/>
        <c:crossesAt val="-120"/>
        <c:crossBetween val="midCat"/>
        <c:majorUnit val="1"/>
        <c:minorUnit val="0.5"/>
      </c:valAx>
      <c:valAx>
        <c:axId val="83082240"/>
        <c:scaling>
          <c:orientation val="minMax"/>
          <c:min val="-120"/>
        </c:scaling>
        <c:delete val="0"/>
        <c:axPos val="l"/>
        <c:majorGridlines>
          <c:spPr>
            <a:ln>
              <a:noFill/>
            </a:ln>
          </c:spPr>
        </c:majorGridlines>
        <c:title>
          <c:tx>
            <c:rich>
              <a:bodyPr rot="-5400000" vert="horz"/>
              <a:lstStyle/>
              <a:p>
                <a:pPr>
                  <a:defRPr sz="1400"/>
                </a:pPr>
                <a:r>
                  <a:rPr lang="en-US" sz="1400" dirty="0"/>
                  <a:t>Depth (cm)</a:t>
                </a:r>
              </a:p>
            </c:rich>
          </c:tx>
          <c:layout/>
          <c:overlay val="0"/>
        </c:title>
        <c:numFmt formatCode="General" sourceLinked="1"/>
        <c:majorTickMark val="in"/>
        <c:minorTickMark val="none"/>
        <c:tickLblPos val="nextTo"/>
        <c:txPr>
          <a:bodyPr/>
          <a:lstStyle/>
          <a:p>
            <a:pPr>
              <a:defRPr sz="1400"/>
            </a:pPr>
            <a:endParaRPr lang="en-US"/>
          </a:p>
        </c:txPr>
        <c:crossAx val="83072896"/>
        <c:crossesAt val="-1"/>
        <c:crossBetween val="midCat"/>
      </c:valAx>
      <c:spPr>
        <a:ln>
          <a:solidFill>
            <a:schemeClr val="tx1"/>
          </a:solidFill>
        </a:ln>
      </c:spPr>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Sheet2!$F$1</c:f>
              <c:strCache>
                <c:ptCount val="1"/>
                <c:pt idx="0">
                  <c:v>This Study</c:v>
                </c:pt>
              </c:strCache>
            </c:strRef>
          </c:tx>
          <c:invertIfNegative val="0"/>
          <c:dLbls>
            <c:dLbl>
              <c:idx val="0"/>
              <c:delete val="1"/>
            </c:dLbl>
            <c:dLbl>
              <c:idx val="1"/>
              <c:layout>
                <c:manualLayout>
                  <c:x val="-2.8693045065881592E-2"/>
                  <c:y val="8.1971515855600013E-3"/>
                </c:manualLayout>
              </c:layout>
              <c:dLblPos val="outEnd"/>
              <c:showLegendKey val="0"/>
              <c:showVal val="1"/>
              <c:showCatName val="0"/>
              <c:showSerName val="0"/>
              <c:showPercent val="0"/>
              <c:showBubbleSize val="0"/>
            </c:dLbl>
            <c:dLbl>
              <c:idx val="9"/>
              <c:layout>
                <c:manualLayout>
                  <c:x val="-1.8176535666799769E-2"/>
                  <c:y val="1.3661202185792349E-2"/>
                </c:manualLayout>
              </c:layout>
              <c:dLblPos val="outEnd"/>
              <c:showLegendKey val="0"/>
              <c:showVal val="1"/>
              <c:showCatName val="0"/>
              <c:showSerName val="0"/>
              <c:showPercent val="0"/>
              <c:showBubbleSize val="0"/>
            </c:dLbl>
            <c:txPr>
              <a:bodyPr/>
              <a:lstStyle/>
              <a:p>
                <a:pPr>
                  <a:defRPr sz="1200"/>
                </a:pPr>
                <a:endParaRPr lang="en-US"/>
              </a:p>
            </c:txPr>
            <c:dLblPos val="outEnd"/>
            <c:showLegendKey val="0"/>
            <c:showVal val="1"/>
            <c:showCatName val="0"/>
            <c:showSerName val="0"/>
            <c:showPercent val="0"/>
            <c:showBubbleSize val="0"/>
            <c:showLeaderLines val="0"/>
          </c:dLbls>
          <c:val>
            <c:numRef>
              <c:f>Sheet2!$F$2:$F$11</c:f>
              <c:numCache>
                <c:formatCode>General</c:formatCode>
                <c:ptCount val="10"/>
                <c:pt idx="0">
                  <c:v>0</c:v>
                </c:pt>
                <c:pt idx="1">
                  <c:v>-36.21</c:v>
                </c:pt>
                <c:pt idx="3">
                  <c:v>130.76</c:v>
                </c:pt>
                <c:pt idx="5">
                  <c:v>126.19</c:v>
                </c:pt>
                <c:pt idx="7">
                  <c:v>35.33</c:v>
                </c:pt>
                <c:pt idx="9">
                  <c:v>-101.8</c:v>
                </c:pt>
              </c:numCache>
            </c:numRef>
          </c:val>
        </c:ser>
        <c:ser>
          <c:idx val="1"/>
          <c:order val="1"/>
          <c:tx>
            <c:strRef>
              <c:f>Sheet2!$G$1</c:f>
              <c:strCache>
                <c:ptCount val="1"/>
                <c:pt idx="0">
                  <c:v>Nat. Scale. Est.</c:v>
                </c:pt>
              </c:strCache>
            </c:strRef>
          </c:tx>
          <c:invertIfNegative val="0"/>
          <c:dLbls>
            <c:dLbl>
              <c:idx val="9"/>
              <c:layout>
                <c:manualLayout>
                  <c:x val="-1.5147113055666475E-2"/>
                  <c:y val="-5.4638354631900516E-3"/>
                </c:manualLayout>
              </c:layout>
              <c:showLegendKey val="0"/>
              <c:showVal val="1"/>
              <c:showCatName val="0"/>
              <c:showSerName val="0"/>
              <c:showPercent val="0"/>
              <c:showBubbleSize val="0"/>
            </c:dLbl>
            <c:txPr>
              <a:bodyPr/>
              <a:lstStyle/>
              <a:p>
                <a:pPr>
                  <a:defRPr sz="1200"/>
                </a:pPr>
                <a:endParaRPr lang="en-US"/>
              </a:p>
            </c:txPr>
            <c:showLegendKey val="0"/>
            <c:showVal val="1"/>
            <c:showCatName val="0"/>
            <c:showSerName val="0"/>
            <c:showPercent val="0"/>
            <c:showBubbleSize val="0"/>
            <c:showLeaderLines val="0"/>
          </c:dLbls>
          <c:val>
            <c:numRef>
              <c:f>Sheet2!$G$2:$G$11</c:f>
              <c:numCache>
                <c:formatCode>General</c:formatCode>
                <c:ptCount val="10"/>
                <c:pt idx="1">
                  <c:v>-239.69</c:v>
                </c:pt>
                <c:pt idx="3">
                  <c:v>-239.69</c:v>
                </c:pt>
                <c:pt idx="5">
                  <c:v>-239.69</c:v>
                </c:pt>
                <c:pt idx="7">
                  <c:v>-239.69</c:v>
                </c:pt>
                <c:pt idx="9">
                  <c:v>-239.69</c:v>
                </c:pt>
              </c:numCache>
            </c:numRef>
          </c:val>
        </c:ser>
        <c:dLbls>
          <c:showLegendKey val="0"/>
          <c:showVal val="0"/>
          <c:showCatName val="0"/>
          <c:showSerName val="0"/>
          <c:showPercent val="0"/>
          <c:showBubbleSize val="0"/>
        </c:dLbls>
        <c:gapWidth val="57"/>
        <c:axId val="83301120"/>
        <c:axId val="83302656"/>
      </c:barChart>
      <c:catAx>
        <c:axId val="83301120"/>
        <c:scaling>
          <c:orientation val="minMax"/>
        </c:scaling>
        <c:delete val="1"/>
        <c:axPos val="b"/>
        <c:majorTickMark val="none"/>
        <c:minorTickMark val="none"/>
        <c:tickLblPos val="nextTo"/>
        <c:crossAx val="83302656"/>
        <c:crossesAt val="0"/>
        <c:auto val="1"/>
        <c:lblAlgn val="ctr"/>
        <c:lblOffset val="100"/>
        <c:noMultiLvlLbl val="0"/>
      </c:catAx>
      <c:valAx>
        <c:axId val="83302656"/>
        <c:scaling>
          <c:orientation val="minMax"/>
          <c:max val="200"/>
        </c:scaling>
        <c:delete val="0"/>
        <c:axPos val="l"/>
        <c:majorGridlines>
          <c:spPr>
            <a:ln>
              <a:solidFill>
                <a:schemeClr val="bg1">
                  <a:lumMod val="75000"/>
                </a:schemeClr>
              </a:solidFill>
            </a:ln>
          </c:spPr>
        </c:majorGridlines>
        <c:title>
          <c:tx>
            <c:rich>
              <a:bodyPr rot="-5400000" vert="horz"/>
              <a:lstStyle/>
              <a:p>
                <a:pPr>
                  <a:defRPr sz="1400"/>
                </a:pPr>
                <a:r>
                  <a:rPr lang="en-US" sz="1400"/>
                  <a:t>eq/ha/yr</a:t>
                </a:r>
              </a:p>
            </c:rich>
          </c:tx>
          <c:layout/>
          <c:overlay val="0"/>
        </c:title>
        <c:numFmt formatCode="General" sourceLinked="1"/>
        <c:majorTickMark val="in"/>
        <c:minorTickMark val="in"/>
        <c:tickLblPos val="nextTo"/>
        <c:txPr>
          <a:bodyPr/>
          <a:lstStyle/>
          <a:p>
            <a:pPr>
              <a:defRPr sz="1400"/>
            </a:pPr>
            <a:endParaRPr lang="en-US"/>
          </a:p>
        </c:txPr>
        <c:crossAx val="83301120"/>
        <c:crossesAt val="1"/>
        <c:crossBetween val="between"/>
        <c:minorUnit val="10"/>
      </c:valAx>
      <c:spPr>
        <a:ln>
          <a:solidFill>
            <a:schemeClr val="tx1"/>
          </a:solidFill>
        </a:ln>
      </c:spPr>
    </c:plotArea>
    <c:legend>
      <c:legendPos val="r"/>
      <c:layout/>
      <c:overlay val="0"/>
      <c:txPr>
        <a:bodyPr/>
        <a:lstStyle/>
        <a:p>
          <a:pPr>
            <a:defRPr sz="1400"/>
          </a:pPr>
          <a:endParaRPr lang="en-US"/>
        </a:p>
      </c:txPr>
    </c:legend>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dirty="0" smtClean="0">
                <a:solidFill>
                  <a:schemeClr val="accent2">
                    <a:lumMod val="75000"/>
                  </a:schemeClr>
                </a:solidFill>
              </a:rPr>
              <a:t>Average Monthly Moisture</a:t>
            </a:r>
            <a:r>
              <a:rPr lang="en-US" sz="1200" baseline="0" dirty="0" smtClean="0">
                <a:solidFill>
                  <a:schemeClr val="accent2">
                    <a:lumMod val="75000"/>
                  </a:schemeClr>
                </a:solidFill>
              </a:rPr>
              <a:t> Surplus (Q)</a:t>
            </a:r>
            <a:r>
              <a:rPr lang="en-US" sz="1200" dirty="0" smtClean="0">
                <a:solidFill>
                  <a:schemeClr val="accent2">
                    <a:lumMod val="75000"/>
                  </a:schemeClr>
                </a:solidFill>
              </a:rPr>
              <a:t> (1997-2013)</a:t>
            </a:r>
            <a:endParaRPr lang="en-US" sz="1200" dirty="0">
              <a:solidFill>
                <a:schemeClr val="accent2">
                  <a:lumMod val="75000"/>
                </a:schemeClr>
              </a:solidFill>
            </a:endParaRPr>
          </a:p>
        </c:rich>
      </c:tx>
      <c:layout/>
      <c:overlay val="0"/>
    </c:title>
    <c:autoTitleDeleted val="0"/>
    <c:plotArea>
      <c:layout/>
      <c:lineChart>
        <c:grouping val="standard"/>
        <c:varyColors val="0"/>
        <c:ser>
          <c:idx val="0"/>
          <c:order val="0"/>
          <c:tx>
            <c:strRef>
              <c:f>'17-yr Moisture Surplus'!$Y$2</c:f>
              <c:strCache>
                <c:ptCount val="1"/>
                <c:pt idx="0">
                  <c:v>Monthly Average</c:v>
                </c:pt>
              </c:strCache>
            </c:strRef>
          </c:tx>
          <c:cat>
            <c:strRef>
              <c:f>'17-yr Moisture Surplus'!$G$3:$G$14</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'17-yr Moisture Surplus'!$Y$3:$Y$14</c:f>
              <c:numCache>
                <c:formatCode>0.00</c:formatCode>
                <c:ptCount val="12"/>
                <c:pt idx="0">
                  <c:v>25.198941176470584</c:v>
                </c:pt>
                <c:pt idx="1">
                  <c:v>14.827764705882354</c:v>
                </c:pt>
                <c:pt idx="2">
                  <c:v>6.6220588235294118</c:v>
                </c:pt>
                <c:pt idx="3">
                  <c:v>-12.640882352941178</c:v>
                </c:pt>
                <c:pt idx="4">
                  <c:v>-18.032176470588233</c:v>
                </c:pt>
                <c:pt idx="5">
                  <c:v>-53.626999999999995</c:v>
                </c:pt>
                <c:pt idx="6">
                  <c:v>-62.99588235294118</c:v>
                </c:pt>
                <c:pt idx="7">
                  <c:v>-33.724764705882357</c:v>
                </c:pt>
                <c:pt idx="8">
                  <c:v>-19.359764705882348</c:v>
                </c:pt>
                <c:pt idx="9">
                  <c:v>26.466823529411766</c:v>
                </c:pt>
                <c:pt idx="10">
                  <c:v>34.224294117647062</c:v>
                </c:pt>
                <c:pt idx="11">
                  <c:v>21.831058823529407</c:v>
                </c:pt>
              </c:numCache>
            </c:numRef>
          </c:val>
          <c:smooth val="0"/>
        </c:ser>
        <c:dLbls>
          <c:showLegendKey val="0"/>
          <c:showVal val="0"/>
          <c:showCatName val="0"/>
          <c:showSerName val="0"/>
          <c:showPercent val="0"/>
          <c:showBubbleSize val="0"/>
        </c:dLbls>
        <c:marker val="1"/>
        <c:smooth val="0"/>
        <c:axId val="83339136"/>
        <c:axId val="83340672"/>
      </c:lineChart>
      <c:catAx>
        <c:axId val="83339136"/>
        <c:scaling>
          <c:orientation val="minMax"/>
        </c:scaling>
        <c:delete val="0"/>
        <c:axPos val="b"/>
        <c:numFmt formatCode="General" sourceLinked="1"/>
        <c:majorTickMark val="out"/>
        <c:minorTickMark val="none"/>
        <c:tickLblPos val="low"/>
        <c:txPr>
          <a:bodyPr rot="-1920000"/>
          <a:lstStyle/>
          <a:p>
            <a:pPr>
              <a:defRPr sz="1200" b="1"/>
            </a:pPr>
            <a:endParaRPr lang="en-US"/>
          </a:p>
        </c:txPr>
        <c:crossAx val="83340672"/>
        <c:crossesAt val="-80"/>
        <c:auto val="1"/>
        <c:lblAlgn val="ctr"/>
        <c:lblOffset val="100"/>
        <c:noMultiLvlLbl val="0"/>
      </c:catAx>
      <c:valAx>
        <c:axId val="83340672"/>
        <c:scaling>
          <c:orientation val="minMax"/>
          <c:max val="40"/>
          <c:min val="-70"/>
        </c:scaling>
        <c:delete val="0"/>
        <c:axPos val="l"/>
        <c:majorGridlines>
          <c:spPr>
            <a:ln>
              <a:solidFill>
                <a:schemeClr val="lt1">
                  <a:shade val="50000"/>
                </a:schemeClr>
              </a:solidFill>
            </a:ln>
          </c:spPr>
        </c:majorGridlines>
        <c:title>
          <c:tx>
            <c:rich>
              <a:bodyPr rot="-5400000" vert="horz"/>
              <a:lstStyle/>
              <a:p>
                <a:pPr>
                  <a:defRPr sz="1400" b="1"/>
                </a:pPr>
                <a:r>
                  <a:rPr lang="en-US" sz="1400" b="1" dirty="0"/>
                  <a:t>Moisture Surplus (mm)</a:t>
                </a:r>
              </a:p>
            </c:rich>
          </c:tx>
          <c:layout/>
          <c:overlay val="0"/>
        </c:title>
        <c:numFmt formatCode="0" sourceLinked="0"/>
        <c:majorTickMark val="out"/>
        <c:minorTickMark val="out"/>
        <c:tickLblPos val="nextTo"/>
        <c:crossAx val="83339136"/>
        <c:crossesAt val="1"/>
        <c:crossBetween val="midCat"/>
        <c:majorUnit val="10"/>
        <c:minorUnit val="5"/>
      </c:valAx>
      <c:spPr>
        <a:ln>
          <a:solidFill>
            <a:schemeClr val="tx1"/>
          </a:solidFill>
        </a:ln>
      </c:spPr>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site 1 (red pine)</c:v>
          </c:tx>
          <c:spPr>
            <a:ln>
              <a:solidFill>
                <a:schemeClr val="accent3">
                  <a:lumMod val="75000"/>
                </a:schemeClr>
              </a:solidFill>
            </a:ln>
          </c:spPr>
          <c:marker>
            <c:symbol val="diamond"/>
            <c:size val="10"/>
            <c:spPr>
              <a:solidFill>
                <a:srgbClr val="CCFF33"/>
              </a:solidFill>
            </c:spPr>
          </c:marker>
          <c:xVal>
            <c:numRef>
              <c:f>Sheet1!$I$3:$I$6</c:f>
              <c:numCache>
                <c:formatCode>0.000</c:formatCode>
                <c:ptCount val="4"/>
                <c:pt idx="0">
                  <c:v>0.57358800083298678</c:v>
                </c:pt>
                <c:pt idx="1">
                  <c:v>0.12618411488907633</c:v>
                </c:pt>
                <c:pt idx="2">
                  <c:v>-0.25110722779926165</c:v>
                </c:pt>
                <c:pt idx="3">
                  <c:v>0</c:v>
                </c:pt>
              </c:numCache>
            </c:numRef>
          </c:xVal>
          <c:yVal>
            <c:numRef>
              <c:f>Sheet1!$F$3:$F$6</c:f>
              <c:numCache>
                <c:formatCode>General</c:formatCode>
                <c:ptCount val="4"/>
                <c:pt idx="0">
                  <c:v>-12.5</c:v>
                </c:pt>
                <c:pt idx="1">
                  <c:v>-35</c:v>
                </c:pt>
                <c:pt idx="2">
                  <c:v>-67.5</c:v>
                </c:pt>
                <c:pt idx="3">
                  <c:v>-115</c:v>
                </c:pt>
              </c:numCache>
            </c:numRef>
          </c:yVal>
          <c:smooth val="0"/>
        </c:ser>
        <c:ser>
          <c:idx val="1"/>
          <c:order val="1"/>
          <c:tx>
            <c:v>site 2 (sugar maple)</c:v>
          </c:tx>
          <c:marker>
            <c:symbol val="square"/>
            <c:size val="10"/>
            <c:spPr>
              <a:ln>
                <a:solidFill>
                  <a:srgbClr val="FFFF00"/>
                </a:solidFill>
              </a:ln>
            </c:spPr>
          </c:marker>
          <c:xVal>
            <c:numRef>
              <c:f>Sheet1!$I$7:$I$11</c:f>
              <c:numCache>
                <c:formatCode>0.000</c:formatCode>
                <c:ptCount val="5"/>
                <c:pt idx="0">
                  <c:v>5.45557633788128</c:v>
                </c:pt>
                <c:pt idx="1">
                  <c:v>5.438540131556354</c:v>
                </c:pt>
                <c:pt idx="2">
                  <c:v>3.7217322609183219</c:v>
                </c:pt>
                <c:pt idx="3">
                  <c:v>1.1429569569430544</c:v>
                </c:pt>
                <c:pt idx="4">
                  <c:v>0</c:v>
                </c:pt>
              </c:numCache>
            </c:numRef>
          </c:xVal>
          <c:yVal>
            <c:numRef>
              <c:f>Sheet1!$F$7:$F$11</c:f>
              <c:numCache>
                <c:formatCode>General</c:formatCode>
                <c:ptCount val="5"/>
                <c:pt idx="0">
                  <c:v>-2.5</c:v>
                </c:pt>
                <c:pt idx="1">
                  <c:v>-7.5</c:v>
                </c:pt>
                <c:pt idx="2">
                  <c:v>-15</c:v>
                </c:pt>
                <c:pt idx="3">
                  <c:v>-40</c:v>
                </c:pt>
                <c:pt idx="4">
                  <c:v>-100</c:v>
                </c:pt>
              </c:numCache>
            </c:numRef>
          </c:yVal>
          <c:smooth val="0"/>
        </c:ser>
        <c:ser>
          <c:idx val="2"/>
          <c:order val="2"/>
          <c:tx>
            <c:v>site 3 (white oak)</c:v>
          </c:tx>
          <c:spPr>
            <a:ln>
              <a:solidFill>
                <a:schemeClr val="tx2">
                  <a:lumMod val="60000"/>
                  <a:lumOff val="40000"/>
                </a:schemeClr>
              </a:solidFill>
            </a:ln>
          </c:spPr>
          <c:marker>
            <c:symbol val="triangle"/>
            <c:size val="10"/>
            <c:spPr>
              <a:solidFill>
                <a:schemeClr val="accent1">
                  <a:lumMod val="40000"/>
                  <a:lumOff val="60000"/>
                </a:schemeClr>
              </a:solidFill>
              <a:ln>
                <a:solidFill>
                  <a:schemeClr val="tx2">
                    <a:lumMod val="60000"/>
                    <a:lumOff val="40000"/>
                  </a:schemeClr>
                </a:solidFill>
              </a:ln>
            </c:spPr>
          </c:marker>
          <c:xVal>
            <c:numRef>
              <c:f>Sheet1!$I$12:$I$16</c:f>
              <c:numCache>
                <c:formatCode>0.000</c:formatCode>
                <c:ptCount val="5"/>
                <c:pt idx="0">
                  <c:v>2.951058690532216</c:v>
                </c:pt>
                <c:pt idx="1">
                  <c:v>7.3215336912965228</c:v>
                </c:pt>
                <c:pt idx="2">
                  <c:v>2.6135269859612986</c:v>
                </c:pt>
                <c:pt idx="3">
                  <c:v>2.6353484108854044</c:v>
                </c:pt>
                <c:pt idx="4">
                  <c:v>0</c:v>
                </c:pt>
              </c:numCache>
            </c:numRef>
          </c:xVal>
          <c:yVal>
            <c:numRef>
              <c:f>Sheet1!$F$12:$F$16</c:f>
              <c:numCache>
                <c:formatCode>General</c:formatCode>
                <c:ptCount val="5"/>
                <c:pt idx="0">
                  <c:v>-3</c:v>
                </c:pt>
                <c:pt idx="1">
                  <c:v>-9</c:v>
                </c:pt>
                <c:pt idx="2">
                  <c:v>-14.5</c:v>
                </c:pt>
                <c:pt idx="3">
                  <c:v>-48.5</c:v>
                </c:pt>
                <c:pt idx="4">
                  <c:v>-115</c:v>
                </c:pt>
              </c:numCache>
            </c:numRef>
          </c:yVal>
          <c:smooth val="0"/>
        </c:ser>
        <c:ser>
          <c:idx val="3"/>
          <c:order val="3"/>
          <c:tx>
            <c:v>site 4 (red pine)</c:v>
          </c:tx>
          <c:spPr>
            <a:ln>
              <a:solidFill>
                <a:schemeClr val="accent6"/>
              </a:solidFill>
            </a:ln>
          </c:spPr>
          <c:marker>
            <c:symbol val="circle"/>
            <c:size val="10"/>
            <c:spPr>
              <a:solidFill>
                <a:srgbClr val="FFFF00"/>
              </a:solidFill>
              <a:ln>
                <a:solidFill>
                  <a:schemeClr val="accent6"/>
                </a:solidFill>
              </a:ln>
            </c:spPr>
          </c:marker>
          <c:xVal>
            <c:numRef>
              <c:f>Sheet1!$I$17:$I$21</c:f>
              <c:numCache>
                <c:formatCode>0.000</c:formatCode>
                <c:ptCount val="5"/>
                <c:pt idx="0">
                  <c:v>1.3083483016163635</c:v>
                </c:pt>
                <c:pt idx="1">
                  <c:v>1.8547143258522039</c:v>
                </c:pt>
                <c:pt idx="2">
                  <c:v>1.0193829534458532</c:v>
                </c:pt>
                <c:pt idx="3">
                  <c:v>0.66403451299633032</c:v>
                </c:pt>
                <c:pt idx="4">
                  <c:v>0</c:v>
                </c:pt>
              </c:numCache>
            </c:numRef>
          </c:xVal>
          <c:yVal>
            <c:numRef>
              <c:f>Sheet1!$F$17:$F$21</c:f>
              <c:numCache>
                <c:formatCode>General</c:formatCode>
                <c:ptCount val="5"/>
                <c:pt idx="0">
                  <c:v>-2.5</c:v>
                </c:pt>
                <c:pt idx="1">
                  <c:v>-12.5</c:v>
                </c:pt>
                <c:pt idx="2">
                  <c:v>-30</c:v>
                </c:pt>
                <c:pt idx="3">
                  <c:v>-50</c:v>
                </c:pt>
                <c:pt idx="4">
                  <c:v>-100</c:v>
                </c:pt>
              </c:numCache>
            </c:numRef>
          </c:yVal>
          <c:smooth val="0"/>
        </c:ser>
        <c:ser>
          <c:idx val="4"/>
          <c:order val="4"/>
          <c:tx>
            <c:v>site 5 (nothern red oak)</c:v>
          </c:tx>
          <c:spPr>
            <a:ln>
              <a:solidFill>
                <a:schemeClr val="tx1"/>
              </a:solidFill>
            </a:ln>
          </c:spPr>
          <c:marker>
            <c:symbol val="circle"/>
            <c:size val="10"/>
            <c:spPr>
              <a:solidFill>
                <a:schemeClr val="bg1"/>
              </a:solidFill>
              <a:ln>
                <a:solidFill>
                  <a:schemeClr val="tx1"/>
                </a:solidFill>
              </a:ln>
            </c:spPr>
          </c:marker>
          <c:xVal>
            <c:numRef>
              <c:f>Sheet1!$I$22:$I$26</c:f>
              <c:numCache>
                <c:formatCode>0.000</c:formatCode>
                <c:ptCount val="5"/>
                <c:pt idx="0">
                  <c:v>1.7253132984409345</c:v>
                </c:pt>
                <c:pt idx="1">
                  <c:v>0.34033409439130047</c:v>
                </c:pt>
                <c:pt idx="2">
                  <c:v>0.34799635296823417</c:v>
                </c:pt>
                <c:pt idx="3">
                  <c:v>-5.0559523621138025E-2</c:v>
                </c:pt>
                <c:pt idx="4">
                  <c:v>0</c:v>
                </c:pt>
              </c:numCache>
            </c:numRef>
          </c:xVal>
          <c:yVal>
            <c:numRef>
              <c:f>Sheet1!$F$22:$F$26</c:f>
              <c:numCache>
                <c:formatCode>General</c:formatCode>
                <c:ptCount val="5"/>
                <c:pt idx="0">
                  <c:v>-5</c:v>
                </c:pt>
                <c:pt idx="1">
                  <c:v>-17</c:v>
                </c:pt>
                <c:pt idx="2">
                  <c:v>-34.5</c:v>
                </c:pt>
                <c:pt idx="3">
                  <c:v>-77.5</c:v>
                </c:pt>
                <c:pt idx="4">
                  <c:v>-130</c:v>
                </c:pt>
              </c:numCache>
            </c:numRef>
          </c:yVal>
          <c:smooth val="0"/>
        </c:ser>
        <c:dLbls>
          <c:showLegendKey val="0"/>
          <c:showVal val="0"/>
          <c:showCatName val="0"/>
          <c:showSerName val="0"/>
          <c:showPercent val="0"/>
          <c:showBubbleSize val="0"/>
        </c:dLbls>
        <c:axId val="83711872"/>
        <c:axId val="83714432"/>
      </c:scatterChart>
      <c:valAx>
        <c:axId val="83711872"/>
        <c:scaling>
          <c:orientation val="minMax"/>
          <c:max val="8"/>
        </c:scaling>
        <c:delete val="0"/>
        <c:axPos val="t"/>
        <c:majorGridlines>
          <c:spPr>
            <a:ln>
              <a:solidFill>
                <a:schemeClr val="bg1">
                  <a:lumMod val="75000"/>
                </a:schemeClr>
              </a:solidFill>
            </a:ln>
          </c:spPr>
        </c:majorGridlines>
        <c:title>
          <c:tx>
            <c:rich>
              <a:bodyPr/>
              <a:lstStyle/>
              <a:p>
                <a:pPr>
                  <a:defRPr/>
                </a:pPr>
                <a:r>
                  <a:rPr lang="el-GR" sz="2400" b="0" i="1" dirty="0">
                    <a:latin typeface="+mn-lt"/>
                    <a:cs typeface="Times New Roman"/>
                  </a:rPr>
                  <a:t>ϵ</a:t>
                </a:r>
                <a:r>
                  <a:rPr lang="en-US" sz="1000" b="1" i="0" dirty="0">
                    <a:latin typeface="+mn-lt"/>
                    <a:cs typeface="Times New Roman"/>
                  </a:rPr>
                  <a:t>(Ti),w</a:t>
                </a:r>
                <a:endParaRPr lang="en-US" sz="1000" b="1" i="0" dirty="0">
                  <a:latin typeface="+mn-lt"/>
                </a:endParaRPr>
              </a:p>
            </c:rich>
          </c:tx>
          <c:layout/>
          <c:overlay val="0"/>
        </c:title>
        <c:numFmt formatCode="0.00" sourceLinked="0"/>
        <c:majorTickMark val="in"/>
        <c:minorTickMark val="in"/>
        <c:tickLblPos val="nextTo"/>
        <c:txPr>
          <a:bodyPr/>
          <a:lstStyle/>
          <a:p>
            <a:pPr>
              <a:defRPr sz="1400" b="1"/>
            </a:pPr>
            <a:endParaRPr lang="en-US"/>
          </a:p>
        </c:txPr>
        <c:crossAx val="83714432"/>
        <c:crosses val="max"/>
        <c:crossBetween val="midCat"/>
        <c:majorUnit val="1"/>
        <c:minorUnit val="0.25"/>
      </c:valAx>
      <c:valAx>
        <c:axId val="83714432"/>
        <c:scaling>
          <c:orientation val="minMax"/>
        </c:scaling>
        <c:delete val="0"/>
        <c:axPos val="l"/>
        <c:majorGridlines>
          <c:spPr>
            <a:ln>
              <a:noFill/>
            </a:ln>
          </c:spPr>
        </c:majorGridlines>
        <c:title>
          <c:tx>
            <c:rich>
              <a:bodyPr rot="-5400000" vert="horz"/>
              <a:lstStyle/>
              <a:p>
                <a:pPr>
                  <a:defRPr sz="1400"/>
                </a:pPr>
                <a:r>
                  <a:rPr lang="en-US" sz="1400" dirty="0"/>
                  <a:t>Depth (cm)</a:t>
                </a:r>
              </a:p>
            </c:rich>
          </c:tx>
          <c:layout/>
          <c:overlay val="0"/>
        </c:title>
        <c:numFmt formatCode="General" sourceLinked="1"/>
        <c:majorTickMark val="in"/>
        <c:minorTickMark val="in"/>
        <c:tickLblPos val="nextTo"/>
        <c:txPr>
          <a:bodyPr/>
          <a:lstStyle/>
          <a:p>
            <a:pPr>
              <a:defRPr sz="1400" b="1"/>
            </a:pPr>
            <a:endParaRPr lang="en-US"/>
          </a:p>
        </c:txPr>
        <c:crossAx val="83711872"/>
        <c:crossesAt val="-1"/>
        <c:crossBetween val="midCat"/>
        <c:minorUnit val="5"/>
      </c:valAx>
      <c:spPr>
        <a:ln>
          <a:solidFill>
            <a:schemeClr val="tx1"/>
          </a:solidFill>
        </a:ln>
      </c:spPr>
    </c:plotArea>
    <c:legend>
      <c:legendPos val="r"/>
      <c:layout/>
      <c:overlay val="0"/>
      <c:txPr>
        <a:bodyPr/>
        <a:lstStyle/>
        <a:p>
          <a:pPr>
            <a:defRPr sz="1200"/>
          </a:pPr>
          <a:endParaRPr lang="en-US"/>
        </a:p>
      </c:txPr>
    </c:legend>
    <c:plotVisOnly val="1"/>
    <c:dispBlanksAs val="gap"/>
    <c:showDLblsOverMax val="0"/>
  </c:chart>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Horizon Samples</c:v>
          </c:tx>
          <c:spPr>
            <a:ln w="28575">
              <a:noFill/>
            </a:ln>
          </c:spPr>
          <c:marker>
            <c:symbol val="diamond"/>
            <c:size val="7"/>
            <c:spPr>
              <a:noFill/>
              <a:ln w="12700">
                <a:solidFill>
                  <a:schemeClr val="tx1"/>
                </a:solidFill>
              </a:ln>
            </c:spPr>
          </c:marker>
          <c:trendline>
            <c:trendlineType val="linear"/>
            <c:forward val="2"/>
            <c:backward val="2"/>
            <c:intercept val="0"/>
            <c:dispRSqr val="1"/>
            <c:dispEq val="1"/>
            <c:trendlineLbl>
              <c:layout>
                <c:manualLayout>
                  <c:x val="-7.9775741990488785E-2"/>
                  <c:y val="5.8183872581429437E-2"/>
                </c:manualLayout>
              </c:layout>
              <c:numFmt formatCode="General" sourceLinked="0"/>
              <c:txPr>
                <a:bodyPr/>
                <a:lstStyle/>
                <a:p>
                  <a:pPr>
                    <a:defRPr sz="1400"/>
                  </a:pPr>
                  <a:endParaRPr lang="en-US"/>
                </a:p>
              </c:txPr>
            </c:trendlineLbl>
          </c:trendline>
          <c:xVal>
            <c:numRef>
              <c:f>('Ti-Depletion'!$G$4:$G$7,'Ti-Depletion'!$G$15:$G$19,'Ti-Depletion'!$G$21:$G$25,'Ti-Depletion'!$G$27:$G$31,'Ti-Depletion'!$G$33:$G$37)</c:f>
              <c:numCache>
                <c:formatCode>0.00</c:formatCode>
                <c:ptCount val="24"/>
                <c:pt idx="0">
                  <c:v>1.36</c:v>
                </c:pt>
                <c:pt idx="1">
                  <c:v>1.61</c:v>
                </c:pt>
                <c:pt idx="2">
                  <c:v>1.65</c:v>
                </c:pt>
                <c:pt idx="3">
                  <c:v>1.54</c:v>
                </c:pt>
                <c:pt idx="4">
                  <c:v>0.67</c:v>
                </c:pt>
                <c:pt idx="5">
                  <c:v>0.76</c:v>
                </c:pt>
                <c:pt idx="6">
                  <c:v>1.02</c:v>
                </c:pt>
                <c:pt idx="7">
                  <c:v>1.55</c:v>
                </c:pt>
                <c:pt idx="8">
                  <c:v>1.66</c:v>
                </c:pt>
                <c:pt idx="9">
                  <c:v>0.65</c:v>
                </c:pt>
                <c:pt idx="10">
                  <c:v>0.81</c:v>
                </c:pt>
                <c:pt idx="11">
                  <c:v>0.98</c:v>
                </c:pt>
                <c:pt idx="12">
                  <c:v>1.44</c:v>
                </c:pt>
                <c:pt idx="13">
                  <c:v>1.62</c:v>
                </c:pt>
                <c:pt idx="14">
                  <c:v>1.28</c:v>
                </c:pt>
                <c:pt idx="15">
                  <c:v>1.32</c:v>
                </c:pt>
                <c:pt idx="16">
                  <c:v>1.42</c:v>
                </c:pt>
                <c:pt idx="17">
                  <c:v>1.46</c:v>
                </c:pt>
                <c:pt idx="18">
                  <c:v>1.72</c:v>
                </c:pt>
                <c:pt idx="19">
                  <c:v>0.88</c:v>
                </c:pt>
                <c:pt idx="20">
                  <c:v>1.1299999999999999</c:v>
                </c:pt>
                <c:pt idx="21">
                  <c:v>1.41</c:v>
                </c:pt>
                <c:pt idx="22">
                  <c:v>1.46</c:v>
                </c:pt>
                <c:pt idx="23">
                  <c:v>1.61</c:v>
                </c:pt>
              </c:numCache>
            </c:numRef>
          </c:xVal>
          <c:yVal>
            <c:numRef>
              <c:f>('Ti-Depletion'!$O$4:$O$7,'Ti-Depletion'!$O$15:$O$19,'Ti-Depletion'!$O$21:$O$25,'Ti-Depletion'!$O$27:$O$31,'Ti-Depletion'!$O$33:$O$37)</c:f>
              <c:numCache>
                <c:formatCode>0.00</c:formatCode>
                <c:ptCount val="24"/>
                <c:pt idx="0">
                  <c:v>23.187601202868379</c:v>
                </c:pt>
                <c:pt idx="1">
                  <c:v>27.368468326858736</c:v>
                </c:pt>
                <c:pt idx="2">
                  <c:v>40.158934614125094</c:v>
                </c:pt>
                <c:pt idx="3">
                  <c:v>32.222931291214636</c:v>
                </c:pt>
                <c:pt idx="4">
                  <c:v>7.7596986524795151</c:v>
                </c:pt>
                <c:pt idx="5">
                  <c:v>6.8588875107337079</c:v>
                </c:pt>
                <c:pt idx="6">
                  <c:v>6.9687221707286042</c:v>
                </c:pt>
                <c:pt idx="7">
                  <c:v>10.104376809051837</c:v>
                </c:pt>
                <c:pt idx="8">
                  <c:v>20.218391022122972</c:v>
                </c:pt>
                <c:pt idx="9">
                  <c:v>11.9142281905432</c:v>
                </c:pt>
                <c:pt idx="10">
                  <c:v>4.5394617037549621</c:v>
                </c:pt>
                <c:pt idx="11">
                  <c:v>8.6404303404994494</c:v>
                </c:pt>
                <c:pt idx="12">
                  <c:v>5.8449960146069291</c:v>
                </c:pt>
                <c:pt idx="13">
                  <c:v>18.887641754073616</c:v>
                </c:pt>
                <c:pt idx="14">
                  <c:v>8.0108146793368054</c:v>
                </c:pt>
                <c:pt idx="15">
                  <c:v>6.2813270745484928</c:v>
                </c:pt>
                <c:pt idx="16">
                  <c:v>8.2543135783945996</c:v>
                </c:pt>
                <c:pt idx="17">
                  <c:v>9.7425537041499091</c:v>
                </c:pt>
                <c:pt idx="18">
                  <c:v>13.761302667617153</c:v>
                </c:pt>
                <c:pt idx="19">
                  <c:v>5.2700825963014406</c:v>
                </c:pt>
                <c:pt idx="20">
                  <c:v>8.3449746342180724</c:v>
                </c:pt>
                <c:pt idx="21">
                  <c:v>6.6498017745893909</c:v>
                </c:pt>
                <c:pt idx="22">
                  <c:v>9.1179232256282798</c:v>
                </c:pt>
                <c:pt idx="23">
                  <c:v>7.850379528914627</c:v>
                </c:pt>
              </c:numCache>
            </c:numRef>
          </c:yVal>
          <c:smooth val="0"/>
        </c:ser>
        <c:ser>
          <c:idx val="1"/>
          <c:order val="1"/>
          <c:tx>
            <c:v>C-Horizons</c:v>
          </c:tx>
          <c:spPr>
            <a:ln w="28575">
              <a:noFill/>
            </a:ln>
          </c:spPr>
          <c:marker>
            <c:symbol val="circle"/>
            <c:size val="10"/>
            <c:spPr>
              <a:solidFill>
                <a:schemeClr val="tx1"/>
              </a:solidFill>
              <a:ln>
                <a:solidFill>
                  <a:schemeClr val="tx1"/>
                </a:solidFill>
              </a:ln>
            </c:spPr>
          </c:marker>
          <c:xVal>
            <c:numRef>
              <c:f>('Ti-Depletion'!$G$7,'Ti-Depletion'!$G$19,'Ti-Depletion'!$G$25,'Ti-Depletion'!$G$31,'Ti-Depletion'!$G$37)</c:f>
              <c:numCache>
                <c:formatCode>0.00</c:formatCode>
                <c:ptCount val="5"/>
                <c:pt idx="0">
                  <c:v>1.54</c:v>
                </c:pt>
                <c:pt idx="1">
                  <c:v>1.66</c:v>
                </c:pt>
                <c:pt idx="2">
                  <c:v>1.62</c:v>
                </c:pt>
                <c:pt idx="3">
                  <c:v>1.72</c:v>
                </c:pt>
                <c:pt idx="4">
                  <c:v>1.61</c:v>
                </c:pt>
              </c:numCache>
            </c:numRef>
          </c:xVal>
          <c:yVal>
            <c:numRef>
              <c:f>('Ti-Depletion'!$O$7,'Ti-Depletion'!$O$19,'Ti-Depletion'!$O$25,'Ti-Depletion'!$O$31,'Ti-Depletion'!$O$37)</c:f>
              <c:numCache>
                <c:formatCode>0.00</c:formatCode>
                <c:ptCount val="5"/>
                <c:pt idx="0">
                  <c:v>32.222931291214636</c:v>
                </c:pt>
                <c:pt idx="1">
                  <c:v>20.218391022122972</c:v>
                </c:pt>
                <c:pt idx="2">
                  <c:v>18.887641754073616</c:v>
                </c:pt>
                <c:pt idx="3">
                  <c:v>13.761302667617153</c:v>
                </c:pt>
                <c:pt idx="4">
                  <c:v>7.850379528914627</c:v>
                </c:pt>
              </c:numCache>
            </c:numRef>
          </c:yVal>
          <c:smooth val="0"/>
        </c:ser>
        <c:dLbls>
          <c:showLegendKey val="0"/>
          <c:showVal val="0"/>
          <c:showCatName val="0"/>
          <c:showSerName val="0"/>
          <c:showPercent val="0"/>
          <c:showBubbleSize val="0"/>
        </c:dLbls>
        <c:axId val="83748352"/>
        <c:axId val="85868544"/>
      </c:scatterChart>
      <c:valAx>
        <c:axId val="83748352"/>
        <c:scaling>
          <c:orientation val="minMax"/>
          <c:max val="2"/>
          <c:min val="0.60000000000000009"/>
        </c:scaling>
        <c:delete val="0"/>
        <c:axPos val="b"/>
        <c:title>
          <c:tx>
            <c:rich>
              <a:bodyPr/>
              <a:lstStyle/>
              <a:p>
                <a:pPr>
                  <a:defRPr sz="1400"/>
                </a:pPr>
                <a:r>
                  <a:rPr lang="en-US" sz="1400" dirty="0"/>
                  <a:t>Bulk Density (g/cm</a:t>
                </a:r>
                <a:r>
                  <a:rPr lang="en-US" sz="1400" baseline="30000" dirty="0"/>
                  <a:t>3</a:t>
                </a:r>
                <a:r>
                  <a:rPr lang="en-US" sz="1400" dirty="0"/>
                  <a:t>)</a:t>
                </a:r>
              </a:p>
            </c:rich>
          </c:tx>
          <c:layout/>
          <c:overlay val="0"/>
        </c:title>
        <c:numFmt formatCode="0.00" sourceLinked="1"/>
        <c:majorTickMark val="in"/>
        <c:minorTickMark val="in"/>
        <c:tickLblPos val="nextTo"/>
        <c:txPr>
          <a:bodyPr/>
          <a:lstStyle/>
          <a:p>
            <a:pPr>
              <a:defRPr sz="1400"/>
            </a:pPr>
            <a:endParaRPr lang="en-US"/>
          </a:p>
        </c:txPr>
        <c:crossAx val="85868544"/>
        <c:crossesAt val="0"/>
        <c:crossBetween val="midCat"/>
        <c:minorUnit val="0.1"/>
      </c:valAx>
      <c:valAx>
        <c:axId val="85868544"/>
        <c:scaling>
          <c:orientation val="minMax"/>
          <c:max val="45"/>
          <c:min val="0"/>
        </c:scaling>
        <c:delete val="0"/>
        <c:axPos val="l"/>
        <c:majorGridlines>
          <c:spPr>
            <a:ln>
              <a:solidFill>
                <a:schemeClr val="bg1">
                  <a:lumMod val="95000"/>
                </a:schemeClr>
              </a:solidFill>
            </a:ln>
          </c:spPr>
        </c:majorGridlines>
        <c:title>
          <c:tx>
            <c:rich>
              <a:bodyPr rot="-5400000" vert="horz"/>
              <a:lstStyle/>
              <a:p>
                <a:pPr>
                  <a:defRPr sz="1400"/>
                </a:pPr>
                <a:r>
                  <a:rPr lang="en-US" sz="1400" b="1" dirty="0"/>
                  <a:t>Ti Contents (mg/kg)</a:t>
                </a:r>
              </a:p>
            </c:rich>
          </c:tx>
          <c:layout/>
          <c:overlay val="0"/>
        </c:title>
        <c:numFmt formatCode="0.0" sourceLinked="0"/>
        <c:majorTickMark val="in"/>
        <c:minorTickMark val="in"/>
        <c:tickLblPos val="nextTo"/>
        <c:txPr>
          <a:bodyPr/>
          <a:lstStyle/>
          <a:p>
            <a:pPr>
              <a:defRPr sz="1400"/>
            </a:pPr>
            <a:endParaRPr lang="en-US"/>
          </a:p>
        </c:txPr>
        <c:crossAx val="83748352"/>
        <c:crosses val="autoZero"/>
        <c:crossBetween val="midCat"/>
        <c:minorUnit val="1"/>
      </c:valAx>
      <c:spPr>
        <a:ln>
          <a:solidFill>
            <a:schemeClr val="tx1"/>
          </a:solid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Sheet2!$M$1</c:f>
              <c:strCache>
                <c:ptCount val="1"/>
                <c:pt idx="0">
                  <c:v>This Study</c:v>
                </c:pt>
              </c:strCache>
            </c:strRef>
          </c:tx>
          <c:invertIfNegative val="0"/>
          <c:val>
            <c:numRef>
              <c:f>Sheet2!$M$2:$M$11</c:f>
              <c:numCache>
                <c:formatCode>General</c:formatCode>
                <c:ptCount val="10"/>
                <c:pt idx="0">
                  <c:v>0</c:v>
                </c:pt>
                <c:pt idx="1">
                  <c:v>103.03</c:v>
                </c:pt>
                <c:pt idx="3">
                  <c:v>205.01</c:v>
                </c:pt>
                <c:pt idx="5">
                  <c:v>273.43</c:v>
                </c:pt>
                <c:pt idx="7">
                  <c:v>148.85</c:v>
                </c:pt>
                <c:pt idx="9">
                  <c:v>129.34</c:v>
                </c:pt>
              </c:numCache>
            </c:numRef>
          </c:val>
        </c:ser>
        <c:ser>
          <c:idx val="1"/>
          <c:order val="1"/>
          <c:tx>
            <c:strRef>
              <c:f>Sheet2!$N$1</c:f>
              <c:strCache>
                <c:ptCount val="1"/>
                <c:pt idx="0">
                  <c:v>Nat. Scale Est.</c:v>
                </c:pt>
              </c:strCache>
            </c:strRef>
          </c:tx>
          <c:invertIfNegative val="0"/>
          <c:val>
            <c:numRef>
              <c:f>Sheet2!$N$2:$N$11</c:f>
              <c:numCache>
                <c:formatCode>General</c:formatCode>
                <c:ptCount val="10"/>
                <c:pt idx="1">
                  <c:v>59.07</c:v>
                </c:pt>
                <c:pt idx="3">
                  <c:v>101.76</c:v>
                </c:pt>
                <c:pt idx="5">
                  <c:v>129.71</c:v>
                </c:pt>
                <c:pt idx="7">
                  <c:v>59.07</c:v>
                </c:pt>
                <c:pt idx="9">
                  <c:v>129.71</c:v>
                </c:pt>
              </c:numCache>
            </c:numRef>
          </c:val>
        </c:ser>
        <c:dLbls>
          <c:showLegendKey val="0"/>
          <c:showVal val="0"/>
          <c:showCatName val="0"/>
          <c:showSerName val="0"/>
          <c:showPercent val="0"/>
          <c:showBubbleSize val="0"/>
        </c:dLbls>
        <c:gapWidth val="58"/>
        <c:axId val="79774080"/>
        <c:axId val="79775616"/>
      </c:barChart>
      <c:catAx>
        <c:axId val="79774080"/>
        <c:scaling>
          <c:orientation val="minMax"/>
        </c:scaling>
        <c:delete val="1"/>
        <c:axPos val="b"/>
        <c:majorTickMark val="none"/>
        <c:minorTickMark val="none"/>
        <c:tickLblPos val="nextTo"/>
        <c:crossAx val="79775616"/>
        <c:crosses val="autoZero"/>
        <c:auto val="1"/>
        <c:lblAlgn val="ctr"/>
        <c:lblOffset val="100"/>
        <c:noMultiLvlLbl val="0"/>
      </c:catAx>
      <c:valAx>
        <c:axId val="79775616"/>
        <c:scaling>
          <c:orientation val="minMax"/>
        </c:scaling>
        <c:delete val="0"/>
        <c:axPos val="l"/>
        <c:majorGridlines>
          <c:spPr>
            <a:ln>
              <a:solidFill>
                <a:schemeClr val="bg1">
                  <a:lumMod val="75000"/>
                </a:schemeClr>
              </a:solidFill>
            </a:ln>
          </c:spPr>
        </c:majorGridlines>
        <c:title>
          <c:tx>
            <c:rich>
              <a:bodyPr rot="-5400000" vert="horz"/>
              <a:lstStyle/>
              <a:p>
                <a:pPr>
                  <a:defRPr sz="1400"/>
                </a:pPr>
                <a:r>
                  <a:rPr lang="en-US" sz="1400" dirty="0"/>
                  <a:t>eq/ha/yr</a:t>
                </a:r>
              </a:p>
            </c:rich>
          </c:tx>
          <c:layout/>
          <c:overlay val="0"/>
        </c:title>
        <c:numFmt formatCode="General" sourceLinked="1"/>
        <c:majorTickMark val="out"/>
        <c:minorTickMark val="in"/>
        <c:tickLblPos val="nextTo"/>
        <c:spPr>
          <a:ln>
            <a:solidFill>
              <a:schemeClr val="tx1"/>
            </a:solidFill>
          </a:ln>
        </c:spPr>
        <c:txPr>
          <a:bodyPr/>
          <a:lstStyle/>
          <a:p>
            <a:pPr>
              <a:defRPr sz="1400"/>
            </a:pPr>
            <a:endParaRPr lang="en-US"/>
          </a:p>
        </c:txPr>
        <c:crossAx val="79774080"/>
        <c:crossesAt val="1"/>
        <c:crossBetween val="between"/>
        <c:minorUnit val="10"/>
      </c:valAx>
      <c:spPr>
        <a:ln>
          <a:solidFill>
            <a:schemeClr val="tx1"/>
          </a:solidFill>
        </a:ln>
      </c:spPr>
    </c:plotArea>
    <c:legend>
      <c:legendPos val="r"/>
      <c:layout/>
      <c:overlay val="0"/>
      <c:txPr>
        <a:bodyPr/>
        <a:lstStyle/>
        <a:p>
          <a:pPr>
            <a:defRPr sz="1400"/>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STATS!$C$210</c:f>
              <c:strCache>
                <c:ptCount val="1"/>
                <c:pt idx="0">
                  <c:v>Site</c:v>
                </c:pt>
              </c:strCache>
            </c:strRef>
          </c:tx>
          <c:invertIfNegative val="0"/>
          <c:val>
            <c:numRef>
              <c:f>STATS!$C$212:$C$244</c:f>
              <c:numCache>
                <c:formatCode>General</c:formatCode>
                <c:ptCount val="33"/>
                <c:pt idx="0">
                  <c:v>1</c:v>
                </c:pt>
                <c:pt idx="1">
                  <c:v>1</c:v>
                </c:pt>
                <c:pt idx="2">
                  <c:v>1</c:v>
                </c:pt>
                <c:pt idx="3">
                  <c:v>1</c:v>
                </c:pt>
                <c:pt idx="4">
                  <c:v>1</c:v>
                </c:pt>
                <c:pt idx="7">
                  <c:v>2</c:v>
                </c:pt>
                <c:pt idx="8">
                  <c:v>2</c:v>
                </c:pt>
                <c:pt idx="9">
                  <c:v>2</c:v>
                </c:pt>
                <c:pt idx="10">
                  <c:v>2</c:v>
                </c:pt>
                <c:pt idx="11">
                  <c:v>2</c:v>
                </c:pt>
                <c:pt idx="14">
                  <c:v>3</c:v>
                </c:pt>
                <c:pt idx="15">
                  <c:v>3</c:v>
                </c:pt>
                <c:pt idx="16">
                  <c:v>3</c:v>
                </c:pt>
                <c:pt idx="17">
                  <c:v>3</c:v>
                </c:pt>
                <c:pt idx="18">
                  <c:v>3</c:v>
                </c:pt>
                <c:pt idx="21">
                  <c:v>4</c:v>
                </c:pt>
                <c:pt idx="22">
                  <c:v>4</c:v>
                </c:pt>
                <c:pt idx="23">
                  <c:v>4</c:v>
                </c:pt>
                <c:pt idx="24">
                  <c:v>4</c:v>
                </c:pt>
                <c:pt idx="25">
                  <c:v>4</c:v>
                </c:pt>
                <c:pt idx="28">
                  <c:v>5</c:v>
                </c:pt>
                <c:pt idx="29">
                  <c:v>5</c:v>
                </c:pt>
                <c:pt idx="30">
                  <c:v>5</c:v>
                </c:pt>
                <c:pt idx="31">
                  <c:v>5</c:v>
                </c:pt>
                <c:pt idx="32">
                  <c:v>5</c:v>
                </c:pt>
              </c:numCache>
            </c:numRef>
          </c:val>
        </c:ser>
        <c:ser>
          <c:idx val="1"/>
          <c:order val="1"/>
          <c:tx>
            <c:strRef>
              <c:f>STATS!$D$210</c:f>
              <c:strCache>
                <c:ptCount val="1"/>
                <c:pt idx="0">
                  <c:v>Ca</c:v>
                </c:pt>
              </c:strCache>
            </c:strRef>
          </c:tx>
          <c:spPr>
            <a:solidFill>
              <a:schemeClr val="accent1">
                <a:lumMod val="40000"/>
                <a:lumOff val="60000"/>
              </a:schemeClr>
            </a:solidFill>
            <a:ln>
              <a:solidFill>
                <a:schemeClr val="tx1"/>
              </a:solidFill>
            </a:ln>
          </c:spPr>
          <c:invertIfNegative val="0"/>
          <c:val>
            <c:numRef>
              <c:f>STATS!$D$212:$D$244</c:f>
              <c:numCache>
                <c:formatCode>0.000</c:formatCode>
                <c:ptCount val="33"/>
                <c:pt idx="0">
                  <c:v>418.00074007506475</c:v>
                </c:pt>
                <c:pt idx="1">
                  <c:v>395.60835514672374</c:v>
                </c:pt>
                <c:pt idx="2">
                  <c:v>423.14053141499187</c:v>
                </c:pt>
                <c:pt idx="3">
                  <c:v>453.97999361498347</c:v>
                </c:pt>
                <c:pt idx="4">
                  <c:v>498.08514350519062</c:v>
                </c:pt>
                <c:pt idx="7">
                  <c:v>2156.8739849049393</c:v>
                </c:pt>
                <c:pt idx="8">
                  <c:v>1612.5581780195685</c:v>
                </c:pt>
                <c:pt idx="9">
                  <c:v>2710.1812349975366</c:v>
                </c:pt>
                <c:pt idx="10">
                  <c:v>1446.6379263301501</c:v>
                </c:pt>
                <c:pt idx="11">
                  <c:v>2348.7872934106035</c:v>
                </c:pt>
                <c:pt idx="14">
                  <c:v>1444.6471939612734</c:v>
                </c:pt>
                <c:pt idx="15">
                  <c:v>496.1473684210527</c:v>
                </c:pt>
                <c:pt idx="16">
                  <c:v>680.71025369292988</c:v>
                </c:pt>
                <c:pt idx="17">
                  <c:v>229.98897005265241</c:v>
                </c:pt>
                <c:pt idx="18">
                  <c:v>471.59752046882602</c:v>
                </c:pt>
                <c:pt idx="21">
                  <c:v>410.94399608706283</c:v>
                </c:pt>
                <c:pt idx="22">
                  <c:v>441.4595290128878</c:v>
                </c:pt>
                <c:pt idx="23">
                  <c:v>401.33512452206264</c:v>
                </c:pt>
                <c:pt idx="24">
                  <c:v>489.48522959929807</c:v>
                </c:pt>
                <c:pt idx="25">
                  <c:v>386.58061785865425</c:v>
                </c:pt>
                <c:pt idx="28">
                  <c:v>802.83887768279271</c:v>
                </c:pt>
                <c:pt idx="29">
                  <c:v>326.36475960247117</c:v>
                </c:pt>
                <c:pt idx="30">
                  <c:v>128.80824478026378</c:v>
                </c:pt>
                <c:pt idx="31">
                  <c:v>356.27409948906427</c:v>
                </c:pt>
                <c:pt idx="32">
                  <c:v>135.51689218305611</c:v>
                </c:pt>
              </c:numCache>
            </c:numRef>
          </c:val>
        </c:ser>
        <c:ser>
          <c:idx val="2"/>
          <c:order val="2"/>
          <c:tx>
            <c:strRef>
              <c:f>STATS!$E$210</c:f>
              <c:strCache>
                <c:ptCount val="1"/>
                <c:pt idx="0">
                  <c:v>K</c:v>
                </c:pt>
              </c:strCache>
            </c:strRef>
          </c:tx>
          <c:spPr>
            <a:solidFill>
              <a:srgbClr val="9BBB59">
                <a:lumMod val="75000"/>
              </a:srgbClr>
            </a:solidFill>
            <a:ln>
              <a:solidFill>
                <a:schemeClr val="tx1"/>
              </a:solidFill>
            </a:ln>
          </c:spPr>
          <c:invertIfNegative val="0"/>
          <c:val>
            <c:numRef>
              <c:f>STATS!$E$212:$E$244</c:f>
              <c:numCache>
                <c:formatCode>0.000</c:formatCode>
                <c:ptCount val="33"/>
                <c:pt idx="0">
                  <c:v>91.773537030184499</c:v>
                </c:pt>
                <c:pt idx="1">
                  <c:v>81.698795053040996</c:v>
                </c:pt>
                <c:pt idx="2">
                  <c:v>95.445874598105306</c:v>
                </c:pt>
                <c:pt idx="3">
                  <c:v>104.95557092689155</c:v>
                </c:pt>
                <c:pt idx="4">
                  <c:v>88.074893134432514</c:v>
                </c:pt>
                <c:pt idx="7">
                  <c:v>107.25263526639279</c:v>
                </c:pt>
                <c:pt idx="8">
                  <c:v>133.0442876941853</c:v>
                </c:pt>
                <c:pt idx="9">
                  <c:v>108.90347061351558</c:v>
                </c:pt>
                <c:pt idx="10">
                  <c:v>206.20725784447478</c:v>
                </c:pt>
                <c:pt idx="11">
                  <c:v>191.93260356299638</c:v>
                </c:pt>
                <c:pt idx="14">
                  <c:v>60.405426102177003</c:v>
                </c:pt>
                <c:pt idx="15">
                  <c:v>34.000210526315797</c:v>
                </c:pt>
                <c:pt idx="16">
                  <c:v>22.629928412310488</c:v>
                </c:pt>
                <c:pt idx="17">
                  <c:v>31.033069030821423</c:v>
                </c:pt>
                <c:pt idx="18">
                  <c:v>52.352804282057249</c:v>
                </c:pt>
                <c:pt idx="21">
                  <c:v>85.037091383386311</c:v>
                </c:pt>
                <c:pt idx="22">
                  <c:v>86.447580727517831</c:v>
                </c:pt>
                <c:pt idx="23">
                  <c:v>87.430815335331189</c:v>
                </c:pt>
                <c:pt idx="24">
                  <c:v>93.978606944386428</c:v>
                </c:pt>
                <c:pt idx="25">
                  <c:v>88.704189589504878</c:v>
                </c:pt>
                <c:pt idx="28">
                  <c:v>21.687531350387943</c:v>
                </c:pt>
                <c:pt idx="29">
                  <c:v>49.223314531291969</c:v>
                </c:pt>
                <c:pt idx="30">
                  <c:v>3.6657232872323382</c:v>
                </c:pt>
                <c:pt idx="31">
                  <c:v>36.967739879542393</c:v>
                </c:pt>
                <c:pt idx="32">
                  <c:v>1.0561923640437818</c:v>
                </c:pt>
              </c:numCache>
            </c:numRef>
          </c:val>
        </c:ser>
        <c:ser>
          <c:idx val="3"/>
          <c:order val="3"/>
          <c:tx>
            <c:strRef>
              <c:f>STATS!$F$210</c:f>
              <c:strCache>
                <c:ptCount val="1"/>
                <c:pt idx="0">
                  <c:v>Mg</c:v>
                </c:pt>
              </c:strCache>
            </c:strRef>
          </c:tx>
          <c:spPr>
            <a:solidFill>
              <a:schemeClr val="accent2">
                <a:lumMod val="40000"/>
                <a:lumOff val="60000"/>
              </a:schemeClr>
            </a:solidFill>
            <a:ln>
              <a:solidFill>
                <a:schemeClr val="tx1"/>
              </a:solidFill>
            </a:ln>
          </c:spPr>
          <c:invertIfNegative val="0"/>
          <c:val>
            <c:numRef>
              <c:f>STATS!$F$212:$F$244</c:f>
              <c:numCache>
                <c:formatCode>0.000</c:formatCode>
                <c:ptCount val="33"/>
                <c:pt idx="0">
                  <c:v>85.596024739652165</c:v>
                </c:pt>
                <c:pt idx="1">
                  <c:v>92.102033679168301</c:v>
                </c:pt>
                <c:pt idx="2">
                  <c:v>77.886598492424483</c:v>
                </c:pt>
                <c:pt idx="3">
                  <c:v>90.235181440885384</c:v>
                </c:pt>
                <c:pt idx="4">
                  <c:v>83.354488353834071</c:v>
                </c:pt>
                <c:pt idx="7">
                  <c:v>351.54294449221362</c:v>
                </c:pt>
                <c:pt idx="8">
                  <c:v>580.14397120575882</c:v>
                </c:pt>
                <c:pt idx="9">
                  <c:v>799.53249965933276</c:v>
                </c:pt>
                <c:pt idx="10">
                  <c:v>441.27912687585268</c:v>
                </c:pt>
                <c:pt idx="11">
                  <c:v>541.79008370895042</c:v>
                </c:pt>
                <c:pt idx="14">
                  <c:v>248.1041461546877</c:v>
                </c:pt>
                <c:pt idx="15">
                  <c:v>250.22315789473683</c:v>
                </c:pt>
                <c:pt idx="16">
                  <c:v>236.49890780111167</c:v>
                </c:pt>
                <c:pt idx="17">
                  <c:v>196.65209881167928</c:v>
                </c:pt>
                <c:pt idx="18">
                  <c:v>241.23595743330443</c:v>
                </c:pt>
                <c:pt idx="21">
                  <c:v>76.263552620852693</c:v>
                </c:pt>
                <c:pt idx="22">
                  <c:v>72.518535160638066</c:v>
                </c:pt>
                <c:pt idx="23">
                  <c:v>71.216699390306914</c:v>
                </c:pt>
                <c:pt idx="24">
                  <c:v>82.944887811807959</c:v>
                </c:pt>
                <c:pt idx="25">
                  <c:v>75.841515023275491</c:v>
                </c:pt>
                <c:pt idx="28">
                  <c:v>538.41343023938362</c:v>
                </c:pt>
                <c:pt idx="29">
                  <c:v>291.40800429760947</c:v>
                </c:pt>
                <c:pt idx="30">
                  <c:v>283.97287339136011</c:v>
                </c:pt>
                <c:pt idx="31">
                  <c:v>189.06002698080539</c:v>
                </c:pt>
                <c:pt idx="32">
                  <c:v>283.47841075583904</c:v>
                </c:pt>
              </c:numCache>
            </c:numRef>
          </c:val>
        </c:ser>
        <c:dLbls>
          <c:showLegendKey val="0"/>
          <c:showVal val="0"/>
          <c:showCatName val="0"/>
          <c:showSerName val="0"/>
          <c:showPercent val="0"/>
          <c:showBubbleSize val="0"/>
        </c:dLbls>
        <c:gapWidth val="0"/>
        <c:overlap val="100"/>
        <c:axId val="79809536"/>
        <c:axId val="79897344"/>
      </c:barChart>
      <c:catAx>
        <c:axId val="79809536"/>
        <c:scaling>
          <c:orientation val="minMax"/>
        </c:scaling>
        <c:delete val="1"/>
        <c:axPos val="b"/>
        <c:majorTickMark val="none"/>
        <c:minorTickMark val="none"/>
        <c:tickLblPos val="none"/>
        <c:crossAx val="79897344"/>
        <c:crosses val="autoZero"/>
        <c:auto val="1"/>
        <c:lblAlgn val="ctr"/>
        <c:lblOffset val="100"/>
        <c:tickLblSkip val="1"/>
        <c:noMultiLvlLbl val="0"/>
      </c:catAx>
      <c:valAx>
        <c:axId val="79897344"/>
        <c:scaling>
          <c:orientation val="minMax"/>
        </c:scaling>
        <c:delete val="0"/>
        <c:axPos val="l"/>
        <c:majorGridlines>
          <c:spPr>
            <a:ln>
              <a:solidFill>
                <a:schemeClr val="bg1">
                  <a:lumMod val="75000"/>
                </a:schemeClr>
              </a:solidFill>
            </a:ln>
          </c:spPr>
        </c:majorGridlines>
        <c:title>
          <c:tx>
            <c:rich>
              <a:bodyPr rot="-5400000" vert="horz"/>
              <a:lstStyle/>
              <a:p>
                <a:pPr>
                  <a:defRPr sz="1400" b="1"/>
                </a:pPr>
                <a:r>
                  <a:rPr lang="en-US" sz="1400" b="1" dirty="0"/>
                  <a:t>mg/kg</a:t>
                </a:r>
              </a:p>
            </c:rich>
          </c:tx>
          <c:layout/>
          <c:overlay val="0"/>
        </c:title>
        <c:numFmt formatCode="General" sourceLinked="1"/>
        <c:majorTickMark val="in"/>
        <c:minorTickMark val="in"/>
        <c:tickLblPos val="nextTo"/>
        <c:spPr>
          <a:ln>
            <a:solidFill>
              <a:sysClr val="windowText" lastClr="000000"/>
            </a:solidFill>
          </a:ln>
        </c:spPr>
        <c:txPr>
          <a:bodyPr/>
          <a:lstStyle/>
          <a:p>
            <a:pPr>
              <a:defRPr sz="1400" b="0"/>
            </a:pPr>
            <a:endParaRPr lang="en-US"/>
          </a:p>
        </c:txPr>
        <c:crossAx val="79809536"/>
        <c:crosses val="autoZero"/>
        <c:crossBetween val="between"/>
      </c:valAx>
      <c:spPr>
        <a:ln>
          <a:solidFill>
            <a:schemeClr val="tx1"/>
          </a:solidFill>
        </a:ln>
      </c:spPr>
    </c:plotArea>
    <c:legend>
      <c:legendPos val="r"/>
      <c:legendEntry>
        <c:idx val="3"/>
        <c:delete val="1"/>
      </c:legendEntry>
      <c:layout/>
      <c:overlay val="0"/>
      <c:txPr>
        <a:bodyPr/>
        <a:lstStyle/>
        <a:p>
          <a:pPr>
            <a:defRPr sz="1400"/>
          </a:pPr>
          <a:endParaRPr lang="en-US"/>
        </a:p>
      </c:txPr>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STATS!$J$210</c:f>
              <c:strCache>
                <c:ptCount val="1"/>
                <c:pt idx="0">
                  <c:v>Ca</c:v>
                </c:pt>
              </c:strCache>
            </c:strRef>
          </c:tx>
          <c:spPr>
            <a:solidFill>
              <a:schemeClr val="accent1">
                <a:lumMod val="40000"/>
                <a:lumOff val="60000"/>
              </a:schemeClr>
            </a:solidFill>
            <a:ln>
              <a:solidFill>
                <a:schemeClr val="tx1"/>
              </a:solidFill>
            </a:ln>
          </c:spPr>
          <c:invertIfNegative val="0"/>
          <c:val>
            <c:numRef>
              <c:f>STATS!$J$211:$J$243</c:f>
              <c:numCache>
                <c:formatCode>0.00</c:formatCode>
                <c:ptCount val="33"/>
                <c:pt idx="0">
                  <c:v>2991.4296415431049</c:v>
                </c:pt>
                <c:pt idx="1">
                  <c:v>2808.3126754103378</c:v>
                </c:pt>
                <c:pt idx="2">
                  <c:v>2531.1217167840341</c:v>
                </c:pt>
                <c:pt idx="3">
                  <c:v>2507.2898333441976</c:v>
                </c:pt>
                <c:pt idx="4">
                  <c:v>2727.1613736581889</c:v>
                </c:pt>
                <c:pt idx="7" formatCode="0.000">
                  <c:v>28059.230461380139</c:v>
                </c:pt>
                <c:pt idx="8" formatCode="0.000">
                  <c:v>26947.2204871955</c:v>
                </c:pt>
                <c:pt idx="9" formatCode="0.000">
                  <c:v>23101.520044104906</c:v>
                </c:pt>
                <c:pt idx="10" formatCode="0.000">
                  <c:v>20557.429970968358</c:v>
                </c:pt>
                <c:pt idx="11" formatCode="0.000">
                  <c:v>23790.623970556499</c:v>
                </c:pt>
                <c:pt idx="14" formatCode="0.000">
                  <c:v>25682.730697857503</c:v>
                </c:pt>
                <c:pt idx="15" formatCode="0.000">
                  <c:v>33327.131713440329</c:v>
                </c:pt>
                <c:pt idx="16" formatCode="0.000">
                  <c:v>23157.941744537857</c:v>
                </c:pt>
                <c:pt idx="17" formatCode="0.000">
                  <c:v>24003.108073107287</c:v>
                </c:pt>
                <c:pt idx="18" formatCode="0.000">
                  <c:v>13430.32626991116</c:v>
                </c:pt>
                <c:pt idx="21" formatCode="0.000">
                  <c:v>2470.254833040422</c:v>
                </c:pt>
                <c:pt idx="22" formatCode="0.000">
                  <c:v>1895.104393214441</c:v>
                </c:pt>
                <c:pt idx="23" formatCode="0.000">
                  <c:v>2290.224597033457</c:v>
                </c:pt>
                <c:pt idx="24" formatCode="0.000">
                  <c:v>2748.7789619255636</c:v>
                </c:pt>
                <c:pt idx="25" formatCode="0.000">
                  <c:v>2706.4193034372865</c:v>
                </c:pt>
                <c:pt idx="28" formatCode="0.000">
                  <c:v>27973.086436562509</c:v>
                </c:pt>
                <c:pt idx="29" formatCode="0.000">
                  <c:v>26223.913660891794</c:v>
                </c:pt>
                <c:pt idx="30" formatCode="0.000">
                  <c:v>14484.198209535163</c:v>
                </c:pt>
                <c:pt idx="31" formatCode="0.000">
                  <c:v>27737.432088577127</c:v>
                </c:pt>
                <c:pt idx="32" formatCode="0.000">
                  <c:v>19072.815972535911</c:v>
                </c:pt>
              </c:numCache>
            </c:numRef>
          </c:val>
        </c:ser>
        <c:ser>
          <c:idx val="1"/>
          <c:order val="1"/>
          <c:tx>
            <c:strRef>
              <c:f>STATS!$K$210</c:f>
              <c:strCache>
                <c:ptCount val="1"/>
                <c:pt idx="0">
                  <c:v>K</c:v>
                </c:pt>
              </c:strCache>
            </c:strRef>
          </c:tx>
          <c:spPr>
            <a:solidFill>
              <a:schemeClr val="accent3">
                <a:lumMod val="75000"/>
              </a:schemeClr>
            </a:solidFill>
            <a:ln>
              <a:solidFill>
                <a:schemeClr val="tx1"/>
              </a:solidFill>
            </a:ln>
          </c:spPr>
          <c:invertIfNegative val="0"/>
          <c:val>
            <c:numRef>
              <c:f>STATS!$K$211:$K$243</c:f>
              <c:numCache>
                <c:formatCode>0.000</c:formatCode>
                <c:ptCount val="33"/>
                <c:pt idx="0">
                  <c:v>199.74663464716119</c:v>
                </c:pt>
                <c:pt idx="1">
                  <c:v>104.9552806019373</c:v>
                </c:pt>
                <c:pt idx="2">
                  <c:v>122.27658556664332</c:v>
                </c:pt>
                <c:pt idx="3">
                  <c:v>111.79801403646003</c:v>
                </c:pt>
                <c:pt idx="4">
                  <c:v>157.54420738497171</c:v>
                </c:pt>
                <c:pt idx="7">
                  <c:v>319.87193413755642</c:v>
                </c:pt>
                <c:pt idx="8">
                  <c:v>412.24011778352815</c:v>
                </c:pt>
                <c:pt idx="9">
                  <c:v>380.78286209340797</c:v>
                </c:pt>
                <c:pt idx="10">
                  <c:v>376.01694820261622</c:v>
                </c:pt>
                <c:pt idx="11">
                  <c:v>470.06917860347824</c:v>
                </c:pt>
                <c:pt idx="14">
                  <c:v>394.014508238205</c:v>
                </c:pt>
                <c:pt idx="15">
                  <c:v>560.1766340894826</c:v>
                </c:pt>
                <c:pt idx="16">
                  <c:v>425.54621473467972</c:v>
                </c:pt>
                <c:pt idx="17">
                  <c:v>428.7136406121553</c:v>
                </c:pt>
                <c:pt idx="18">
                  <c:v>161.66423292572816</c:v>
                </c:pt>
                <c:pt idx="21">
                  <c:v>118.09644112478031</c:v>
                </c:pt>
                <c:pt idx="22">
                  <c:v>147.11157024793391</c:v>
                </c:pt>
                <c:pt idx="23">
                  <c:v>112.40028379486951</c:v>
                </c:pt>
                <c:pt idx="24">
                  <c:v>141.72383137052606</c:v>
                </c:pt>
                <c:pt idx="25">
                  <c:v>177.73252902344638</c:v>
                </c:pt>
                <c:pt idx="28">
                  <c:v>317.44162298318469</c:v>
                </c:pt>
                <c:pt idx="29">
                  <c:v>378.59244532803183</c:v>
                </c:pt>
                <c:pt idx="30">
                  <c:v>106.60242187413762</c:v>
                </c:pt>
                <c:pt idx="31">
                  <c:v>231.28395571143662</c:v>
                </c:pt>
                <c:pt idx="32">
                  <c:v>169.52886439606107</c:v>
                </c:pt>
              </c:numCache>
            </c:numRef>
          </c:val>
        </c:ser>
        <c:ser>
          <c:idx val="2"/>
          <c:order val="2"/>
          <c:tx>
            <c:strRef>
              <c:f>STATS!$L$210</c:f>
              <c:strCache>
                <c:ptCount val="1"/>
                <c:pt idx="0">
                  <c:v>Mg</c:v>
                </c:pt>
              </c:strCache>
            </c:strRef>
          </c:tx>
          <c:spPr>
            <a:solidFill>
              <a:schemeClr val="accent2">
                <a:lumMod val="40000"/>
                <a:lumOff val="60000"/>
              </a:schemeClr>
            </a:solidFill>
            <a:ln>
              <a:solidFill>
                <a:schemeClr val="tx1"/>
              </a:solidFill>
            </a:ln>
          </c:spPr>
          <c:invertIfNegative val="0"/>
          <c:val>
            <c:numRef>
              <c:f>STATS!$L$211:$L$243</c:f>
              <c:numCache>
                <c:formatCode>0.000</c:formatCode>
                <c:ptCount val="33"/>
                <c:pt idx="0">
                  <c:v>307.79704333649119</c:v>
                </c:pt>
                <c:pt idx="1">
                  <c:v>122.05064922300727</c:v>
                </c:pt>
                <c:pt idx="2">
                  <c:v>160.57404131762507</c:v>
                </c:pt>
                <c:pt idx="3">
                  <c:v>136.88590487365013</c:v>
                </c:pt>
                <c:pt idx="4">
                  <c:v>131.65471471203955</c:v>
                </c:pt>
                <c:pt idx="7">
                  <c:v>1021.6911554513749</c:v>
                </c:pt>
                <c:pt idx="8">
                  <c:v>1423.9493173909163</c:v>
                </c:pt>
                <c:pt idx="9">
                  <c:v>1692.1432509366666</c:v>
                </c:pt>
                <c:pt idx="10">
                  <c:v>2209.1870018943428</c:v>
                </c:pt>
                <c:pt idx="11">
                  <c:v>1351.7794463439848</c:v>
                </c:pt>
                <c:pt idx="14">
                  <c:v>909.94770286228425</c:v>
                </c:pt>
                <c:pt idx="15">
                  <c:v>1714.4131623778355</c:v>
                </c:pt>
                <c:pt idx="16">
                  <c:v>1620.5736231592814</c:v>
                </c:pt>
                <c:pt idx="17">
                  <c:v>1504.7803515726175</c:v>
                </c:pt>
                <c:pt idx="18">
                  <c:v>668.45314398457265</c:v>
                </c:pt>
                <c:pt idx="21">
                  <c:v>118.54261862917399</c:v>
                </c:pt>
                <c:pt idx="22">
                  <c:v>259.75424097433665</c:v>
                </c:pt>
                <c:pt idx="23">
                  <c:v>115.45728665498969</c:v>
                </c:pt>
                <c:pt idx="24">
                  <c:v>185.97886094983045</c:v>
                </c:pt>
                <c:pt idx="25">
                  <c:v>220.63145913954017</c:v>
                </c:pt>
                <c:pt idx="28">
                  <c:v>1370.4971974493385</c:v>
                </c:pt>
                <c:pt idx="29">
                  <c:v>924.30786708321511</c:v>
                </c:pt>
                <c:pt idx="30">
                  <c:v>436.26188031923704</c:v>
                </c:pt>
                <c:pt idx="31">
                  <c:v>904.60995346491518</c:v>
                </c:pt>
                <c:pt idx="32">
                  <c:v>487.19848224771891</c:v>
                </c:pt>
              </c:numCache>
            </c:numRef>
          </c:val>
        </c:ser>
        <c:dLbls>
          <c:showLegendKey val="0"/>
          <c:showVal val="0"/>
          <c:showCatName val="0"/>
          <c:showSerName val="0"/>
          <c:showPercent val="0"/>
          <c:showBubbleSize val="0"/>
        </c:dLbls>
        <c:gapWidth val="0"/>
        <c:overlap val="100"/>
        <c:axId val="80241024"/>
        <c:axId val="80242560"/>
      </c:barChart>
      <c:catAx>
        <c:axId val="80241024"/>
        <c:scaling>
          <c:orientation val="minMax"/>
        </c:scaling>
        <c:delete val="0"/>
        <c:axPos val="b"/>
        <c:majorTickMark val="none"/>
        <c:minorTickMark val="none"/>
        <c:tickLblPos val="none"/>
        <c:spPr>
          <a:ln>
            <a:solidFill>
              <a:schemeClr val="tx1"/>
            </a:solidFill>
          </a:ln>
        </c:spPr>
        <c:crossAx val="80242560"/>
        <c:crosses val="autoZero"/>
        <c:auto val="1"/>
        <c:lblAlgn val="ctr"/>
        <c:lblOffset val="100"/>
        <c:noMultiLvlLbl val="0"/>
      </c:catAx>
      <c:valAx>
        <c:axId val="80242560"/>
        <c:scaling>
          <c:orientation val="minMax"/>
        </c:scaling>
        <c:delete val="0"/>
        <c:axPos val="l"/>
        <c:majorGridlines>
          <c:spPr>
            <a:ln>
              <a:solidFill>
                <a:schemeClr val="bg1">
                  <a:lumMod val="75000"/>
                </a:schemeClr>
              </a:solidFill>
            </a:ln>
          </c:spPr>
        </c:majorGridlines>
        <c:title>
          <c:tx>
            <c:rich>
              <a:bodyPr rot="-5400000" vert="horz"/>
              <a:lstStyle/>
              <a:p>
                <a:pPr>
                  <a:defRPr sz="1400"/>
                </a:pPr>
                <a:r>
                  <a:rPr lang="en-US" sz="1400" dirty="0"/>
                  <a:t>mg/kg</a:t>
                </a:r>
              </a:p>
            </c:rich>
          </c:tx>
          <c:layout/>
          <c:overlay val="0"/>
        </c:title>
        <c:numFmt formatCode="0" sourceLinked="0"/>
        <c:majorTickMark val="in"/>
        <c:minorTickMark val="in"/>
        <c:tickLblPos val="nextTo"/>
        <c:spPr>
          <a:ln>
            <a:solidFill>
              <a:schemeClr val="tx1"/>
            </a:solidFill>
          </a:ln>
        </c:spPr>
        <c:txPr>
          <a:bodyPr/>
          <a:lstStyle/>
          <a:p>
            <a:pPr>
              <a:defRPr sz="1400"/>
            </a:pPr>
            <a:endParaRPr lang="en-US"/>
          </a:p>
        </c:txPr>
        <c:crossAx val="80241024"/>
        <c:crosses val="autoZero"/>
        <c:crossBetween val="between"/>
      </c:valAx>
      <c:spPr>
        <a:ln>
          <a:solidFill>
            <a:schemeClr val="tx1"/>
          </a:solidFill>
        </a:ln>
      </c:spPr>
    </c:plotArea>
    <c:legend>
      <c:legendPos val="r"/>
      <c:layout/>
      <c:overlay val="0"/>
      <c:txPr>
        <a:bodyPr/>
        <a:lstStyle/>
        <a:p>
          <a:pPr>
            <a:defRPr sz="14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Site 1 (red pine)</c:v>
          </c:tx>
          <c:spPr>
            <a:ln>
              <a:solidFill>
                <a:schemeClr val="accent3">
                  <a:lumMod val="75000"/>
                </a:schemeClr>
              </a:solidFill>
            </a:ln>
          </c:spPr>
          <c:marker>
            <c:symbol val="diamond"/>
            <c:size val="10"/>
            <c:spPr>
              <a:solidFill>
                <a:srgbClr val="CCFF33"/>
              </a:solidFill>
              <a:ln>
                <a:solidFill>
                  <a:schemeClr val="accent3">
                    <a:lumMod val="75000"/>
                  </a:schemeClr>
                </a:solidFill>
              </a:ln>
            </c:spPr>
          </c:marker>
          <c:xVal>
            <c:numRef>
              <c:f>Sheet1!$G$3:$G$6</c:f>
              <c:numCache>
                <c:formatCode>0.00</c:formatCode>
                <c:ptCount val="4"/>
                <c:pt idx="0">
                  <c:v>4.46</c:v>
                </c:pt>
                <c:pt idx="1">
                  <c:v>4.49</c:v>
                </c:pt>
                <c:pt idx="2">
                  <c:v>4.6100000000000003</c:v>
                </c:pt>
                <c:pt idx="3">
                  <c:v>4.84</c:v>
                </c:pt>
              </c:numCache>
            </c:numRef>
          </c:xVal>
          <c:yVal>
            <c:numRef>
              <c:f>Sheet1!$F$3:$F$6</c:f>
              <c:numCache>
                <c:formatCode>General</c:formatCode>
                <c:ptCount val="4"/>
                <c:pt idx="0">
                  <c:v>-12.5</c:v>
                </c:pt>
                <c:pt idx="1">
                  <c:v>-35</c:v>
                </c:pt>
                <c:pt idx="2">
                  <c:v>-67.5</c:v>
                </c:pt>
                <c:pt idx="3">
                  <c:v>-115</c:v>
                </c:pt>
              </c:numCache>
            </c:numRef>
          </c:yVal>
          <c:smooth val="0"/>
        </c:ser>
        <c:ser>
          <c:idx val="1"/>
          <c:order val="1"/>
          <c:tx>
            <c:v>Site 2 (sugar maple)</c:v>
          </c:tx>
          <c:marker>
            <c:symbol val="square"/>
            <c:size val="10"/>
            <c:spPr>
              <a:ln>
                <a:solidFill>
                  <a:srgbClr val="FFFF00"/>
                </a:solidFill>
              </a:ln>
            </c:spPr>
          </c:marker>
          <c:xVal>
            <c:numRef>
              <c:f>Sheet1!$G$7:$G$11</c:f>
              <c:numCache>
                <c:formatCode>0.00</c:formatCode>
                <c:ptCount val="5"/>
                <c:pt idx="0">
                  <c:v>3.9660000000000002</c:v>
                </c:pt>
                <c:pt idx="1">
                  <c:v>4.1079999999999997</c:v>
                </c:pt>
                <c:pt idx="2">
                  <c:v>5.16</c:v>
                </c:pt>
                <c:pt idx="3">
                  <c:v>5.0110000000000001</c:v>
                </c:pt>
                <c:pt idx="4">
                  <c:v>5.2750000000000004</c:v>
                </c:pt>
              </c:numCache>
            </c:numRef>
          </c:xVal>
          <c:yVal>
            <c:numRef>
              <c:f>Sheet1!$F$7:$F$11</c:f>
              <c:numCache>
                <c:formatCode>General</c:formatCode>
                <c:ptCount val="5"/>
                <c:pt idx="0">
                  <c:v>-2.5</c:v>
                </c:pt>
                <c:pt idx="1">
                  <c:v>-7.5</c:v>
                </c:pt>
                <c:pt idx="2">
                  <c:v>-15</c:v>
                </c:pt>
                <c:pt idx="3">
                  <c:v>-40</c:v>
                </c:pt>
                <c:pt idx="4">
                  <c:v>-100</c:v>
                </c:pt>
              </c:numCache>
            </c:numRef>
          </c:yVal>
          <c:smooth val="0"/>
        </c:ser>
        <c:ser>
          <c:idx val="2"/>
          <c:order val="2"/>
          <c:tx>
            <c:v>site 3 (white oak)</c:v>
          </c:tx>
          <c:spPr>
            <a:ln>
              <a:solidFill>
                <a:schemeClr val="tx2">
                  <a:lumMod val="60000"/>
                  <a:lumOff val="40000"/>
                </a:schemeClr>
              </a:solidFill>
            </a:ln>
          </c:spPr>
          <c:marker>
            <c:symbol val="triangle"/>
            <c:size val="12"/>
            <c:spPr>
              <a:solidFill>
                <a:schemeClr val="accent1">
                  <a:lumMod val="40000"/>
                  <a:lumOff val="60000"/>
                </a:schemeClr>
              </a:solidFill>
              <a:ln>
                <a:solidFill>
                  <a:schemeClr val="tx2">
                    <a:lumMod val="60000"/>
                    <a:lumOff val="40000"/>
                  </a:schemeClr>
                </a:solidFill>
              </a:ln>
            </c:spPr>
          </c:marker>
          <c:xVal>
            <c:numRef>
              <c:f>Sheet1!$G$12:$G$16</c:f>
              <c:numCache>
                <c:formatCode>0.00</c:formatCode>
                <c:ptCount val="5"/>
                <c:pt idx="0">
                  <c:v>3.2530000000000001</c:v>
                </c:pt>
                <c:pt idx="1">
                  <c:v>3.944</c:v>
                </c:pt>
                <c:pt idx="2">
                  <c:v>4.0039999999999996</c:v>
                </c:pt>
                <c:pt idx="3">
                  <c:v>4.2359999999999998</c:v>
                </c:pt>
                <c:pt idx="4">
                  <c:v>4.4779999999999998</c:v>
                </c:pt>
              </c:numCache>
            </c:numRef>
          </c:xVal>
          <c:yVal>
            <c:numRef>
              <c:f>Sheet1!$F$12:$F$16</c:f>
              <c:numCache>
                <c:formatCode>General</c:formatCode>
                <c:ptCount val="5"/>
                <c:pt idx="0">
                  <c:v>-3</c:v>
                </c:pt>
                <c:pt idx="1">
                  <c:v>-9</c:v>
                </c:pt>
                <c:pt idx="2">
                  <c:v>-14.5</c:v>
                </c:pt>
                <c:pt idx="3">
                  <c:v>-48.5</c:v>
                </c:pt>
                <c:pt idx="4">
                  <c:v>-115</c:v>
                </c:pt>
              </c:numCache>
            </c:numRef>
          </c:yVal>
          <c:smooth val="0"/>
        </c:ser>
        <c:ser>
          <c:idx val="3"/>
          <c:order val="3"/>
          <c:tx>
            <c:v>site 4 (red pine)</c:v>
          </c:tx>
          <c:spPr>
            <a:ln>
              <a:solidFill>
                <a:schemeClr val="accent6"/>
              </a:solidFill>
            </a:ln>
          </c:spPr>
          <c:marker>
            <c:symbol val="circle"/>
            <c:size val="10"/>
            <c:spPr>
              <a:solidFill>
                <a:srgbClr val="FFFF00"/>
              </a:solidFill>
              <a:ln>
                <a:solidFill>
                  <a:schemeClr val="accent6"/>
                </a:solidFill>
              </a:ln>
            </c:spPr>
          </c:marker>
          <c:xVal>
            <c:numRef>
              <c:f>Sheet1!$G$17:$G$21</c:f>
              <c:numCache>
                <c:formatCode>0.00</c:formatCode>
                <c:ptCount val="5"/>
                <c:pt idx="0">
                  <c:v>3.7770000000000001</c:v>
                </c:pt>
                <c:pt idx="1">
                  <c:v>4.0919999999999996</c:v>
                </c:pt>
                <c:pt idx="2">
                  <c:v>4.0890000000000004</c:v>
                </c:pt>
                <c:pt idx="3">
                  <c:v>4.2389999999999999</c:v>
                </c:pt>
                <c:pt idx="4">
                  <c:v>4.6680000000000001</c:v>
                </c:pt>
              </c:numCache>
            </c:numRef>
          </c:xVal>
          <c:yVal>
            <c:numRef>
              <c:f>Sheet1!$F$17:$F$21</c:f>
              <c:numCache>
                <c:formatCode>General</c:formatCode>
                <c:ptCount val="5"/>
                <c:pt idx="0">
                  <c:v>-2.5</c:v>
                </c:pt>
                <c:pt idx="1">
                  <c:v>-12.5</c:v>
                </c:pt>
                <c:pt idx="2">
                  <c:v>-30</c:v>
                </c:pt>
                <c:pt idx="3">
                  <c:v>-50</c:v>
                </c:pt>
                <c:pt idx="4">
                  <c:v>-100</c:v>
                </c:pt>
              </c:numCache>
            </c:numRef>
          </c:yVal>
          <c:smooth val="0"/>
        </c:ser>
        <c:ser>
          <c:idx val="4"/>
          <c:order val="4"/>
          <c:tx>
            <c:v>site 5 (northern red oak)</c:v>
          </c:tx>
          <c:spPr>
            <a:ln>
              <a:solidFill>
                <a:schemeClr val="tx1"/>
              </a:solidFill>
            </a:ln>
          </c:spPr>
          <c:marker>
            <c:symbol val="circle"/>
            <c:size val="10"/>
            <c:spPr>
              <a:solidFill>
                <a:schemeClr val="bg1"/>
              </a:solidFill>
              <a:ln>
                <a:solidFill>
                  <a:schemeClr val="tx1"/>
                </a:solidFill>
              </a:ln>
            </c:spPr>
          </c:marker>
          <c:xVal>
            <c:numRef>
              <c:f>Sheet1!$G$22:$G$26</c:f>
              <c:numCache>
                <c:formatCode>0.00</c:formatCode>
                <c:ptCount val="5"/>
                <c:pt idx="0">
                  <c:v>3.43</c:v>
                </c:pt>
                <c:pt idx="1">
                  <c:v>3.6680000000000001</c:v>
                </c:pt>
                <c:pt idx="2">
                  <c:v>4.2709999999999999</c:v>
                </c:pt>
                <c:pt idx="3">
                  <c:v>4.5330000000000004</c:v>
                </c:pt>
                <c:pt idx="4">
                  <c:v>4.9269999999999996</c:v>
                </c:pt>
              </c:numCache>
            </c:numRef>
          </c:xVal>
          <c:yVal>
            <c:numRef>
              <c:f>Sheet1!$F$22:$F$26</c:f>
              <c:numCache>
                <c:formatCode>General</c:formatCode>
                <c:ptCount val="5"/>
                <c:pt idx="0">
                  <c:v>-5</c:v>
                </c:pt>
                <c:pt idx="1">
                  <c:v>-17</c:v>
                </c:pt>
                <c:pt idx="2">
                  <c:v>-34.5</c:v>
                </c:pt>
                <c:pt idx="3">
                  <c:v>-77.5</c:v>
                </c:pt>
                <c:pt idx="4">
                  <c:v>-130</c:v>
                </c:pt>
              </c:numCache>
            </c:numRef>
          </c:yVal>
          <c:smooth val="0"/>
        </c:ser>
        <c:dLbls>
          <c:showLegendKey val="0"/>
          <c:showVal val="0"/>
          <c:showCatName val="0"/>
          <c:showSerName val="0"/>
          <c:showPercent val="0"/>
          <c:showBubbleSize val="0"/>
        </c:dLbls>
        <c:axId val="80320768"/>
        <c:axId val="80322944"/>
      </c:scatterChart>
      <c:valAx>
        <c:axId val="80320768"/>
        <c:scaling>
          <c:orientation val="minMax"/>
          <c:min val="3"/>
        </c:scaling>
        <c:delete val="0"/>
        <c:axPos val="b"/>
        <c:numFmt formatCode="0.0" sourceLinked="0"/>
        <c:majorTickMark val="out"/>
        <c:minorTickMark val="out"/>
        <c:tickLblPos val="high"/>
        <c:txPr>
          <a:bodyPr/>
          <a:lstStyle/>
          <a:p>
            <a:pPr>
              <a:defRPr sz="1400" b="1"/>
            </a:pPr>
            <a:endParaRPr lang="en-US"/>
          </a:p>
        </c:txPr>
        <c:crossAx val="80322944"/>
        <c:crosses val="autoZero"/>
        <c:crossBetween val="midCat"/>
      </c:valAx>
      <c:valAx>
        <c:axId val="80322944"/>
        <c:scaling>
          <c:orientation val="minMax"/>
        </c:scaling>
        <c:delete val="0"/>
        <c:axPos val="l"/>
        <c:majorGridlines>
          <c:spPr>
            <a:ln>
              <a:noFill/>
            </a:ln>
          </c:spPr>
        </c:majorGridlines>
        <c:title>
          <c:tx>
            <c:rich>
              <a:bodyPr rot="-5400000" vert="horz"/>
              <a:lstStyle/>
              <a:p>
                <a:pPr>
                  <a:defRPr sz="1400"/>
                </a:pPr>
                <a:r>
                  <a:rPr lang="en-US" sz="1400" dirty="0"/>
                  <a:t>Depth (cm)</a:t>
                </a:r>
              </a:p>
            </c:rich>
          </c:tx>
          <c:layout/>
          <c:overlay val="0"/>
        </c:title>
        <c:numFmt formatCode="General" sourceLinked="1"/>
        <c:majorTickMark val="in"/>
        <c:minorTickMark val="in"/>
        <c:tickLblPos val="nextTo"/>
        <c:txPr>
          <a:bodyPr/>
          <a:lstStyle/>
          <a:p>
            <a:pPr>
              <a:defRPr sz="1400" b="1"/>
            </a:pPr>
            <a:endParaRPr lang="en-US"/>
          </a:p>
        </c:txPr>
        <c:crossAx val="80320768"/>
        <c:crosses val="autoZero"/>
        <c:crossBetween val="midCat"/>
      </c:valAx>
      <c:spPr>
        <a:ln>
          <a:solidFill>
            <a:schemeClr val="tx1"/>
          </a:solidFill>
        </a:ln>
      </c:spPr>
    </c:plotArea>
    <c:legend>
      <c:legendPos val="r"/>
      <c:layout/>
      <c:overlay val="0"/>
      <c:txPr>
        <a:bodyPr/>
        <a:lstStyle/>
        <a:p>
          <a:pPr>
            <a:defRPr sz="1200"/>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Site 1 (red pine)</c:v>
          </c:tx>
          <c:spPr>
            <a:ln>
              <a:solidFill>
                <a:schemeClr val="accent3">
                  <a:lumMod val="75000"/>
                </a:schemeClr>
              </a:solidFill>
            </a:ln>
          </c:spPr>
          <c:marker>
            <c:symbol val="diamond"/>
            <c:size val="10"/>
            <c:spPr>
              <a:solidFill>
                <a:srgbClr val="CCFF33"/>
              </a:solidFill>
              <a:ln>
                <a:solidFill>
                  <a:schemeClr val="accent3">
                    <a:lumMod val="75000"/>
                  </a:schemeClr>
                </a:solidFill>
              </a:ln>
            </c:spPr>
          </c:marker>
          <c:xVal>
            <c:numRef>
              <c:f>Sheet1!$H$3:$H$6</c:f>
              <c:numCache>
                <c:formatCode>0%</c:formatCode>
                <c:ptCount val="4"/>
                <c:pt idx="0">
                  <c:v>1.08</c:v>
                </c:pt>
                <c:pt idx="1">
                  <c:v>0.94</c:v>
                </c:pt>
                <c:pt idx="2">
                  <c:v>0.88</c:v>
                </c:pt>
                <c:pt idx="3">
                  <c:v>0.77</c:v>
                </c:pt>
              </c:numCache>
            </c:numRef>
          </c:xVal>
          <c:yVal>
            <c:numRef>
              <c:f>Sheet1!$F$3:$F$6</c:f>
              <c:numCache>
                <c:formatCode>General</c:formatCode>
                <c:ptCount val="4"/>
                <c:pt idx="0">
                  <c:v>-12.5</c:v>
                </c:pt>
                <c:pt idx="1">
                  <c:v>-35</c:v>
                </c:pt>
                <c:pt idx="2">
                  <c:v>-67.5</c:v>
                </c:pt>
                <c:pt idx="3">
                  <c:v>-115</c:v>
                </c:pt>
              </c:numCache>
            </c:numRef>
          </c:yVal>
          <c:smooth val="0"/>
        </c:ser>
        <c:ser>
          <c:idx val="1"/>
          <c:order val="1"/>
          <c:tx>
            <c:v>site 2 (sugar maple)</c:v>
          </c:tx>
          <c:marker>
            <c:symbol val="square"/>
            <c:size val="10"/>
            <c:spPr>
              <a:ln>
                <a:solidFill>
                  <a:srgbClr val="FFFF00"/>
                </a:solidFill>
              </a:ln>
            </c:spPr>
          </c:marker>
          <c:xVal>
            <c:numRef>
              <c:f>Sheet1!$H$7:$H$11</c:f>
              <c:numCache>
                <c:formatCode>0%</c:formatCode>
                <c:ptCount val="5"/>
                <c:pt idx="0">
                  <c:v>6.54</c:v>
                </c:pt>
                <c:pt idx="1">
                  <c:v>1.72</c:v>
                </c:pt>
                <c:pt idx="2">
                  <c:v>3.57</c:v>
                </c:pt>
                <c:pt idx="3">
                  <c:v>3.57</c:v>
                </c:pt>
                <c:pt idx="4">
                  <c:v>3.02</c:v>
                </c:pt>
              </c:numCache>
            </c:numRef>
          </c:xVal>
          <c:yVal>
            <c:numRef>
              <c:f>Sheet1!$F$7:$F$11</c:f>
              <c:numCache>
                <c:formatCode>General</c:formatCode>
                <c:ptCount val="5"/>
                <c:pt idx="0">
                  <c:v>-2.5</c:v>
                </c:pt>
                <c:pt idx="1">
                  <c:v>-7.5</c:v>
                </c:pt>
                <c:pt idx="2">
                  <c:v>-15</c:v>
                </c:pt>
                <c:pt idx="3">
                  <c:v>-40</c:v>
                </c:pt>
                <c:pt idx="4">
                  <c:v>-100</c:v>
                </c:pt>
              </c:numCache>
            </c:numRef>
          </c:yVal>
          <c:smooth val="0"/>
        </c:ser>
        <c:ser>
          <c:idx val="2"/>
          <c:order val="2"/>
          <c:tx>
            <c:v>site 3 (white oak)</c:v>
          </c:tx>
          <c:spPr>
            <a:ln>
              <a:solidFill>
                <a:schemeClr val="tx2">
                  <a:lumMod val="60000"/>
                  <a:lumOff val="40000"/>
                </a:schemeClr>
              </a:solidFill>
            </a:ln>
          </c:spPr>
          <c:marker>
            <c:symbol val="triangle"/>
            <c:size val="12"/>
            <c:spPr>
              <a:solidFill>
                <a:schemeClr val="accent1">
                  <a:lumMod val="40000"/>
                  <a:lumOff val="60000"/>
                </a:schemeClr>
              </a:solidFill>
              <a:ln>
                <a:solidFill>
                  <a:schemeClr val="tx2">
                    <a:lumMod val="60000"/>
                    <a:lumOff val="40000"/>
                  </a:schemeClr>
                </a:solidFill>
              </a:ln>
            </c:spPr>
          </c:marker>
          <c:xVal>
            <c:numRef>
              <c:f>Sheet1!$H$12:$H$16</c:f>
              <c:numCache>
                <c:formatCode>0%</c:formatCode>
                <c:ptCount val="5"/>
                <c:pt idx="0">
                  <c:v>1.92</c:v>
                </c:pt>
                <c:pt idx="1">
                  <c:v>1.1299999999999999</c:v>
                </c:pt>
                <c:pt idx="2">
                  <c:v>0.62</c:v>
                </c:pt>
                <c:pt idx="3">
                  <c:v>0.48</c:v>
                </c:pt>
                <c:pt idx="4">
                  <c:v>3.49</c:v>
                </c:pt>
              </c:numCache>
            </c:numRef>
          </c:xVal>
          <c:yVal>
            <c:numRef>
              <c:f>Sheet1!$F$12:$F$16</c:f>
              <c:numCache>
                <c:formatCode>General</c:formatCode>
                <c:ptCount val="5"/>
                <c:pt idx="0">
                  <c:v>-3</c:v>
                </c:pt>
                <c:pt idx="1">
                  <c:v>-9</c:v>
                </c:pt>
                <c:pt idx="2">
                  <c:v>-14.5</c:v>
                </c:pt>
                <c:pt idx="3">
                  <c:v>-48.5</c:v>
                </c:pt>
                <c:pt idx="4">
                  <c:v>-115</c:v>
                </c:pt>
              </c:numCache>
            </c:numRef>
          </c:yVal>
          <c:smooth val="0"/>
        </c:ser>
        <c:ser>
          <c:idx val="3"/>
          <c:order val="3"/>
          <c:tx>
            <c:v>site 4 (red pine)</c:v>
          </c:tx>
          <c:spPr>
            <a:ln>
              <a:solidFill>
                <a:schemeClr val="accent6"/>
              </a:solidFill>
            </a:ln>
          </c:spPr>
          <c:marker>
            <c:symbol val="circle"/>
            <c:size val="10"/>
            <c:spPr>
              <a:solidFill>
                <a:srgbClr val="FFFF00"/>
              </a:solidFill>
              <a:ln>
                <a:solidFill>
                  <a:schemeClr val="accent6"/>
                </a:solidFill>
              </a:ln>
            </c:spPr>
          </c:marker>
          <c:xVal>
            <c:numRef>
              <c:f>Sheet1!$H$17:$H$21</c:f>
              <c:numCache>
                <c:formatCode>0%</c:formatCode>
                <c:ptCount val="5"/>
                <c:pt idx="0">
                  <c:v>1</c:v>
                </c:pt>
                <c:pt idx="1">
                  <c:v>0.59</c:v>
                </c:pt>
                <c:pt idx="2">
                  <c:v>0.52</c:v>
                </c:pt>
                <c:pt idx="3">
                  <c:v>0.43</c:v>
                </c:pt>
                <c:pt idx="4">
                  <c:v>0.77</c:v>
                </c:pt>
              </c:numCache>
            </c:numRef>
          </c:xVal>
          <c:yVal>
            <c:numRef>
              <c:f>Sheet1!$F$17:$F$21</c:f>
              <c:numCache>
                <c:formatCode>General</c:formatCode>
                <c:ptCount val="5"/>
                <c:pt idx="0">
                  <c:v>-2.5</c:v>
                </c:pt>
                <c:pt idx="1">
                  <c:v>-12.5</c:v>
                </c:pt>
                <c:pt idx="2">
                  <c:v>-30</c:v>
                </c:pt>
                <c:pt idx="3">
                  <c:v>-50</c:v>
                </c:pt>
                <c:pt idx="4">
                  <c:v>-100</c:v>
                </c:pt>
              </c:numCache>
            </c:numRef>
          </c:yVal>
          <c:smooth val="0"/>
        </c:ser>
        <c:ser>
          <c:idx val="4"/>
          <c:order val="4"/>
          <c:tx>
            <c:v>site 5 (northern red oak)</c:v>
          </c:tx>
          <c:spPr>
            <a:ln>
              <a:solidFill>
                <a:schemeClr val="tx1"/>
              </a:solidFill>
            </a:ln>
          </c:spPr>
          <c:marker>
            <c:symbol val="circle"/>
            <c:size val="10"/>
            <c:spPr>
              <a:solidFill>
                <a:schemeClr val="bg1"/>
              </a:solidFill>
              <a:ln>
                <a:solidFill>
                  <a:schemeClr val="tx1"/>
                </a:solidFill>
              </a:ln>
            </c:spPr>
          </c:marker>
          <c:xVal>
            <c:numRef>
              <c:f>Sheet1!$H$22:$H$26</c:f>
              <c:numCache>
                <c:formatCode>0%</c:formatCode>
                <c:ptCount val="5"/>
                <c:pt idx="0">
                  <c:v>1.05</c:v>
                </c:pt>
                <c:pt idx="1">
                  <c:v>0.31</c:v>
                </c:pt>
                <c:pt idx="2">
                  <c:v>0.28999999999999998</c:v>
                </c:pt>
                <c:pt idx="3">
                  <c:v>0.49</c:v>
                </c:pt>
                <c:pt idx="4">
                  <c:v>0.28000000000000003</c:v>
                </c:pt>
              </c:numCache>
            </c:numRef>
          </c:xVal>
          <c:yVal>
            <c:numRef>
              <c:f>Sheet1!$F$22:$F$26</c:f>
              <c:numCache>
                <c:formatCode>General</c:formatCode>
                <c:ptCount val="5"/>
                <c:pt idx="0">
                  <c:v>-5</c:v>
                </c:pt>
                <c:pt idx="1">
                  <c:v>-17</c:v>
                </c:pt>
                <c:pt idx="2">
                  <c:v>-34.5</c:v>
                </c:pt>
                <c:pt idx="3">
                  <c:v>-77.5</c:v>
                </c:pt>
                <c:pt idx="4">
                  <c:v>-130</c:v>
                </c:pt>
              </c:numCache>
            </c:numRef>
          </c:yVal>
          <c:smooth val="0"/>
        </c:ser>
        <c:dLbls>
          <c:showLegendKey val="0"/>
          <c:showVal val="0"/>
          <c:showCatName val="0"/>
          <c:showSerName val="0"/>
          <c:showPercent val="0"/>
          <c:showBubbleSize val="0"/>
        </c:dLbls>
        <c:axId val="82461440"/>
        <c:axId val="82463360"/>
      </c:scatterChart>
      <c:valAx>
        <c:axId val="82461440"/>
        <c:scaling>
          <c:logBase val="10"/>
          <c:orientation val="minMax"/>
          <c:min val="1.0000000000000002E-2"/>
        </c:scaling>
        <c:delete val="0"/>
        <c:axPos val="b"/>
        <c:numFmt formatCode="0%" sourceLinked="1"/>
        <c:majorTickMark val="out"/>
        <c:minorTickMark val="out"/>
        <c:tickLblPos val="high"/>
        <c:txPr>
          <a:bodyPr/>
          <a:lstStyle/>
          <a:p>
            <a:pPr>
              <a:defRPr sz="1400" b="1"/>
            </a:pPr>
            <a:endParaRPr lang="en-US"/>
          </a:p>
        </c:txPr>
        <c:crossAx val="82463360"/>
        <c:crosses val="autoZero"/>
        <c:crossBetween val="midCat"/>
        <c:minorUnit val="0.2"/>
      </c:valAx>
      <c:valAx>
        <c:axId val="82463360"/>
        <c:scaling>
          <c:orientation val="minMax"/>
        </c:scaling>
        <c:delete val="0"/>
        <c:axPos val="l"/>
        <c:majorGridlines>
          <c:spPr>
            <a:ln>
              <a:noFill/>
            </a:ln>
          </c:spPr>
        </c:majorGridlines>
        <c:title>
          <c:tx>
            <c:rich>
              <a:bodyPr rot="-5400000" vert="horz"/>
              <a:lstStyle/>
              <a:p>
                <a:pPr>
                  <a:defRPr sz="1400"/>
                </a:pPr>
                <a:r>
                  <a:rPr lang="en-US" sz="1400" dirty="0"/>
                  <a:t>Depth (cm)</a:t>
                </a:r>
              </a:p>
            </c:rich>
          </c:tx>
          <c:layout/>
          <c:overlay val="0"/>
        </c:title>
        <c:numFmt formatCode="General" sourceLinked="1"/>
        <c:majorTickMark val="in"/>
        <c:minorTickMark val="in"/>
        <c:tickLblPos val="nextTo"/>
        <c:txPr>
          <a:bodyPr/>
          <a:lstStyle/>
          <a:p>
            <a:pPr>
              <a:defRPr sz="1400" b="1"/>
            </a:pPr>
            <a:endParaRPr lang="en-US"/>
          </a:p>
        </c:txPr>
        <c:crossAx val="82461440"/>
        <c:crossesAt val="1.0000000000000002E-2"/>
        <c:crossBetween val="midCat"/>
        <c:minorUnit val="5"/>
      </c:valAx>
      <c:spPr>
        <a:ln>
          <a:solidFill>
            <a:schemeClr val="tx1"/>
          </a:solidFill>
        </a:ln>
      </c:spPr>
    </c:plotArea>
    <c:legend>
      <c:legendPos val="r"/>
      <c:layout/>
      <c:overlay val="0"/>
      <c:txPr>
        <a:bodyPr/>
        <a:lstStyle/>
        <a:p>
          <a:pPr>
            <a:defRPr sz="12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spPr>
            <a:ln w="25400">
              <a:solidFill>
                <a:sysClr val="windowText" lastClr="000000"/>
              </a:solidFill>
            </a:ln>
          </c:spPr>
          <c:marker>
            <c:spPr>
              <a:solidFill>
                <a:sysClr val="windowText" lastClr="000000"/>
              </a:solidFill>
              <a:ln>
                <a:solidFill>
                  <a:sysClr val="windowText" lastClr="000000"/>
                </a:solidFill>
              </a:ln>
            </c:spPr>
          </c:marker>
          <c:xVal>
            <c:numRef>
              <c:f>Sheet1!$G$3:$G$6</c:f>
              <c:numCache>
                <c:formatCode>0.00</c:formatCode>
                <c:ptCount val="4"/>
                <c:pt idx="0">
                  <c:v>0.57358800083298678</c:v>
                </c:pt>
                <c:pt idx="1">
                  <c:v>0.12618411488907633</c:v>
                </c:pt>
                <c:pt idx="2">
                  <c:v>-0.25110722779926165</c:v>
                </c:pt>
                <c:pt idx="3">
                  <c:v>0</c:v>
                </c:pt>
              </c:numCache>
            </c:numRef>
          </c:xVal>
          <c:yVal>
            <c:numRef>
              <c:f>Sheet1!$F$3:$F$6</c:f>
              <c:numCache>
                <c:formatCode>General</c:formatCode>
                <c:ptCount val="4"/>
                <c:pt idx="0">
                  <c:v>-12.5</c:v>
                </c:pt>
                <c:pt idx="1">
                  <c:v>-35</c:v>
                </c:pt>
                <c:pt idx="2">
                  <c:v>-67.5</c:v>
                </c:pt>
                <c:pt idx="3">
                  <c:v>-115</c:v>
                </c:pt>
              </c:numCache>
            </c:numRef>
          </c:yVal>
          <c:smooth val="0"/>
        </c:ser>
        <c:dLbls>
          <c:showLegendKey val="0"/>
          <c:showVal val="0"/>
          <c:showCatName val="0"/>
          <c:showSerName val="0"/>
          <c:showPercent val="0"/>
          <c:showBubbleSize val="0"/>
        </c:dLbls>
        <c:axId val="82594432"/>
        <c:axId val="82621568"/>
      </c:scatterChart>
      <c:valAx>
        <c:axId val="82594432"/>
        <c:scaling>
          <c:orientation val="minMax"/>
          <c:max val="0.8"/>
        </c:scaling>
        <c:delete val="0"/>
        <c:axPos val="b"/>
        <c:majorGridlines>
          <c:spPr>
            <a:ln>
              <a:solidFill>
                <a:sysClr val="window" lastClr="FFFFFF">
                  <a:lumMod val="65000"/>
                </a:sysClr>
              </a:solidFill>
            </a:ln>
          </c:spPr>
        </c:majorGridlines>
        <c:title>
          <c:tx>
            <c:rich>
              <a:bodyPr/>
              <a:lstStyle/>
              <a:p>
                <a:pPr>
                  <a:defRPr/>
                </a:pPr>
                <a:r>
                  <a:rPr lang="el-GR" sz="2400" b="1" i="1" dirty="0">
                    <a:latin typeface="+mn-lt"/>
                    <a:cs typeface="Times New Roman"/>
                  </a:rPr>
                  <a:t>ϵ</a:t>
                </a:r>
                <a:r>
                  <a:rPr lang="en-US" sz="1400" b="1" i="0" dirty="0">
                    <a:latin typeface="+mn-lt"/>
                    <a:cs typeface="Times New Roman"/>
                  </a:rPr>
                  <a:t>(Ti),w</a:t>
                </a:r>
                <a:endParaRPr lang="en-US" sz="1400" b="1" i="0" dirty="0">
                  <a:latin typeface="+mn-lt"/>
                </a:endParaRPr>
              </a:p>
            </c:rich>
          </c:tx>
          <c:layout>
            <c:manualLayout>
              <c:xMode val="edge"/>
              <c:yMode val="edge"/>
              <c:x val="0.47588801399825026"/>
              <c:y val="0.91608127109111359"/>
            </c:manualLayout>
          </c:layout>
          <c:overlay val="0"/>
        </c:title>
        <c:numFmt formatCode="0.0" sourceLinked="0"/>
        <c:majorTickMark val="in"/>
        <c:minorTickMark val="none"/>
        <c:tickLblPos val="nextTo"/>
        <c:txPr>
          <a:bodyPr/>
          <a:lstStyle/>
          <a:p>
            <a:pPr>
              <a:defRPr sz="1400"/>
            </a:pPr>
            <a:endParaRPr lang="en-US"/>
          </a:p>
        </c:txPr>
        <c:crossAx val="82621568"/>
        <c:crossesAt val="-140"/>
        <c:crossBetween val="midCat"/>
        <c:majorUnit val="0.2"/>
      </c:valAx>
      <c:valAx>
        <c:axId val="82621568"/>
        <c:scaling>
          <c:orientation val="minMax"/>
        </c:scaling>
        <c:delete val="0"/>
        <c:axPos val="l"/>
        <c:majorGridlines>
          <c:spPr>
            <a:ln>
              <a:noFill/>
            </a:ln>
          </c:spPr>
        </c:majorGridlines>
        <c:title>
          <c:tx>
            <c:rich>
              <a:bodyPr rot="-5400000" vert="horz"/>
              <a:lstStyle/>
              <a:p>
                <a:pPr>
                  <a:defRPr sz="1400"/>
                </a:pPr>
                <a:r>
                  <a:rPr lang="en-US" sz="1400" dirty="0" smtClean="0"/>
                  <a:t>Depth (cm)</a:t>
                </a:r>
                <a:endParaRPr lang="en-US" sz="1400" dirty="0"/>
              </a:p>
            </c:rich>
          </c:tx>
          <c:layout/>
          <c:overlay val="0"/>
        </c:title>
        <c:numFmt formatCode="General" sourceLinked="1"/>
        <c:majorTickMark val="in"/>
        <c:minorTickMark val="none"/>
        <c:tickLblPos val="nextTo"/>
        <c:txPr>
          <a:bodyPr/>
          <a:lstStyle/>
          <a:p>
            <a:pPr>
              <a:defRPr sz="1400"/>
            </a:pPr>
            <a:endParaRPr lang="en-US"/>
          </a:p>
        </c:txPr>
        <c:crossAx val="82594432"/>
        <c:crossesAt val="-0.4"/>
        <c:crossBetween val="midCat"/>
      </c:valAx>
      <c:spPr>
        <a:ln>
          <a:solidFill>
            <a:schemeClr val="tx1"/>
          </a:solidFill>
        </a:ln>
      </c:spPr>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Ca</c:v>
          </c:tx>
          <c:spPr>
            <a:ln w="25400">
              <a:solidFill>
                <a:schemeClr val="tx1"/>
              </a:solidFill>
            </a:ln>
          </c:spPr>
          <c:marker>
            <c:symbol val="square"/>
            <c:size val="10"/>
            <c:spPr>
              <a:solidFill>
                <a:schemeClr val="bg1"/>
              </a:solidFill>
              <a:ln>
                <a:solidFill>
                  <a:schemeClr val="tx1"/>
                </a:solidFill>
              </a:ln>
            </c:spPr>
          </c:marker>
          <c:xVal>
            <c:numRef>
              <c:f>Sheet1!$L$3:$L$6</c:f>
              <c:numCache>
                <c:formatCode>0.00</c:formatCode>
                <c:ptCount val="4"/>
                <c:pt idx="0">
                  <c:v>11.323139069072601</c:v>
                </c:pt>
                <c:pt idx="1">
                  <c:v>-0.13105989405369908</c:v>
                </c:pt>
                <c:pt idx="2">
                  <c:v>2.9875923850752732</c:v>
                </c:pt>
                <c:pt idx="3">
                  <c:v>0</c:v>
                </c:pt>
              </c:numCache>
            </c:numRef>
          </c:xVal>
          <c:yVal>
            <c:numRef>
              <c:f>Sheet1!$F$3:$F$6</c:f>
              <c:numCache>
                <c:formatCode>General</c:formatCode>
                <c:ptCount val="4"/>
                <c:pt idx="0">
                  <c:v>-12.5</c:v>
                </c:pt>
                <c:pt idx="1">
                  <c:v>-35</c:v>
                </c:pt>
                <c:pt idx="2">
                  <c:v>-67.5</c:v>
                </c:pt>
                <c:pt idx="3">
                  <c:v>-115</c:v>
                </c:pt>
              </c:numCache>
            </c:numRef>
          </c:yVal>
          <c:smooth val="0"/>
        </c:ser>
        <c:ser>
          <c:idx val="1"/>
          <c:order val="1"/>
          <c:tx>
            <c:v>K</c:v>
          </c:tx>
          <c:spPr>
            <a:ln w="25400">
              <a:solidFill>
                <a:schemeClr val="tx1"/>
              </a:solidFill>
              <a:prstDash val="solid"/>
            </a:ln>
          </c:spPr>
          <c:marker>
            <c:symbol val="triangle"/>
            <c:size val="10"/>
            <c:spPr>
              <a:solidFill>
                <a:schemeClr val="bg1"/>
              </a:solidFill>
              <a:ln>
                <a:solidFill>
                  <a:schemeClr val="tx1"/>
                </a:solidFill>
              </a:ln>
            </c:spPr>
          </c:marker>
          <c:xVal>
            <c:numRef>
              <c:f>Sheet1!$M$3:$M$6</c:f>
              <c:numCache>
                <c:formatCode>0.00</c:formatCode>
                <c:ptCount val="4"/>
                <c:pt idx="0">
                  <c:v>0.31739047671721854</c:v>
                </c:pt>
                <c:pt idx="1">
                  <c:v>0.77747002362938167</c:v>
                </c:pt>
                <c:pt idx="2">
                  <c:v>-1.1806454268591009</c:v>
                </c:pt>
                <c:pt idx="3">
                  <c:v>0</c:v>
                </c:pt>
              </c:numCache>
            </c:numRef>
          </c:xVal>
          <c:yVal>
            <c:numRef>
              <c:f>Sheet1!$F$3:$F$6</c:f>
              <c:numCache>
                <c:formatCode>General</c:formatCode>
                <c:ptCount val="4"/>
                <c:pt idx="0">
                  <c:v>-12.5</c:v>
                </c:pt>
                <c:pt idx="1">
                  <c:v>-35</c:v>
                </c:pt>
                <c:pt idx="2">
                  <c:v>-67.5</c:v>
                </c:pt>
                <c:pt idx="3">
                  <c:v>-115</c:v>
                </c:pt>
              </c:numCache>
            </c:numRef>
          </c:yVal>
          <c:smooth val="0"/>
        </c:ser>
        <c:ser>
          <c:idx val="2"/>
          <c:order val="2"/>
          <c:tx>
            <c:v>Mg</c:v>
          </c:tx>
          <c:spPr>
            <a:ln w="25400">
              <a:solidFill>
                <a:schemeClr val="tx1"/>
              </a:solidFill>
              <a:prstDash val="sysDot"/>
            </a:ln>
          </c:spPr>
          <c:marker>
            <c:symbol val="circle"/>
            <c:size val="10"/>
            <c:spPr>
              <a:solidFill>
                <a:schemeClr val="tx1"/>
              </a:solidFill>
              <a:ln>
                <a:solidFill>
                  <a:schemeClr val="tx1"/>
                </a:solidFill>
              </a:ln>
            </c:spPr>
          </c:marker>
          <c:xVal>
            <c:numRef>
              <c:f>Sheet1!$N$3:$N$6</c:f>
              <c:numCache>
                <c:formatCode>0.00</c:formatCode>
                <c:ptCount val="4"/>
                <c:pt idx="0">
                  <c:v>-20.924853887062397</c:v>
                </c:pt>
                <c:pt idx="1">
                  <c:v>-15.336774574518047</c:v>
                </c:pt>
                <c:pt idx="2">
                  <c:v>-10.979491496580769</c:v>
                </c:pt>
                <c:pt idx="3">
                  <c:v>0</c:v>
                </c:pt>
              </c:numCache>
            </c:numRef>
          </c:xVal>
          <c:yVal>
            <c:numRef>
              <c:f>Sheet1!$F$3:$F$6</c:f>
              <c:numCache>
                <c:formatCode>General</c:formatCode>
                <c:ptCount val="4"/>
                <c:pt idx="0">
                  <c:v>-12.5</c:v>
                </c:pt>
                <c:pt idx="1">
                  <c:v>-35</c:v>
                </c:pt>
                <c:pt idx="2">
                  <c:v>-67.5</c:v>
                </c:pt>
                <c:pt idx="3">
                  <c:v>-115</c:v>
                </c:pt>
              </c:numCache>
            </c:numRef>
          </c:yVal>
          <c:smooth val="0"/>
        </c:ser>
        <c:ser>
          <c:idx val="3"/>
          <c:order val="3"/>
          <c:tx>
            <c:v>Na</c:v>
          </c:tx>
          <c:spPr>
            <a:ln w="25400">
              <a:solidFill>
                <a:schemeClr val="tx1"/>
              </a:solidFill>
              <a:prstDash val="sysDash"/>
            </a:ln>
          </c:spPr>
          <c:marker>
            <c:spPr>
              <a:solidFill>
                <a:schemeClr val="tx1"/>
              </a:solidFill>
              <a:ln>
                <a:solidFill>
                  <a:schemeClr val="tx1"/>
                </a:solidFill>
              </a:ln>
            </c:spPr>
          </c:marker>
          <c:xVal>
            <c:numRef>
              <c:f>Sheet1!$O$3:$O$6</c:f>
              <c:numCache>
                <c:formatCode>0.00</c:formatCode>
                <c:ptCount val="4"/>
                <c:pt idx="0">
                  <c:v>-1.7499962480633813E-4</c:v>
                </c:pt>
                <c:pt idx="1">
                  <c:v>5.2432373362352361E-2</c:v>
                </c:pt>
                <c:pt idx="2">
                  <c:v>-9.4978634582687363E-2</c:v>
                </c:pt>
                <c:pt idx="3">
                  <c:v>0</c:v>
                </c:pt>
              </c:numCache>
            </c:numRef>
          </c:xVal>
          <c:yVal>
            <c:numRef>
              <c:f>Sheet1!$F$3:$F$6</c:f>
              <c:numCache>
                <c:formatCode>General</c:formatCode>
                <c:ptCount val="4"/>
                <c:pt idx="0">
                  <c:v>-12.5</c:v>
                </c:pt>
                <c:pt idx="1">
                  <c:v>-35</c:v>
                </c:pt>
                <c:pt idx="2">
                  <c:v>-67.5</c:v>
                </c:pt>
                <c:pt idx="3">
                  <c:v>-115</c:v>
                </c:pt>
              </c:numCache>
            </c:numRef>
          </c:yVal>
          <c:smooth val="0"/>
        </c:ser>
        <c:dLbls>
          <c:showLegendKey val="0"/>
          <c:showVal val="0"/>
          <c:showCatName val="0"/>
          <c:showSerName val="0"/>
          <c:showPercent val="0"/>
          <c:showBubbleSize val="0"/>
        </c:dLbls>
        <c:axId val="83167872"/>
        <c:axId val="83178624"/>
      </c:scatterChart>
      <c:valAx>
        <c:axId val="83167872"/>
        <c:scaling>
          <c:orientation val="minMax"/>
        </c:scaling>
        <c:delete val="0"/>
        <c:axPos val="b"/>
        <c:majorGridlines>
          <c:spPr>
            <a:ln>
              <a:solidFill>
                <a:schemeClr val="bg1">
                  <a:lumMod val="65000"/>
                </a:schemeClr>
              </a:solidFill>
            </a:ln>
          </c:spPr>
        </c:majorGridlines>
        <c:title>
          <c:tx>
            <c:rich>
              <a:bodyPr/>
              <a:lstStyle/>
              <a:p>
                <a:pPr>
                  <a:defRPr sz="1400"/>
                </a:pPr>
                <a:r>
                  <a:rPr lang="en-US" sz="1400" dirty="0"/>
                  <a:t>eq/ha/yr</a:t>
                </a:r>
              </a:p>
            </c:rich>
          </c:tx>
          <c:layout>
            <c:manualLayout>
              <c:xMode val="edge"/>
              <c:yMode val="edge"/>
              <c:x val="0.36238594574527738"/>
              <c:y val="0.96876019195825369"/>
            </c:manualLayout>
          </c:layout>
          <c:overlay val="0"/>
        </c:title>
        <c:numFmt formatCode="0" sourceLinked="0"/>
        <c:majorTickMark val="in"/>
        <c:minorTickMark val="none"/>
        <c:tickLblPos val="nextTo"/>
        <c:txPr>
          <a:bodyPr/>
          <a:lstStyle/>
          <a:p>
            <a:pPr>
              <a:defRPr sz="1400"/>
            </a:pPr>
            <a:endParaRPr lang="en-US"/>
          </a:p>
        </c:txPr>
        <c:crossAx val="83178624"/>
        <c:crossesAt val="-140"/>
        <c:crossBetween val="midCat"/>
      </c:valAx>
      <c:valAx>
        <c:axId val="83178624"/>
        <c:scaling>
          <c:orientation val="minMax"/>
        </c:scaling>
        <c:delete val="0"/>
        <c:axPos val="r"/>
        <c:majorGridlines>
          <c:spPr>
            <a:ln>
              <a:noFill/>
            </a:ln>
          </c:spPr>
        </c:majorGridlines>
        <c:numFmt formatCode="General" sourceLinked="1"/>
        <c:majorTickMark val="in"/>
        <c:minorTickMark val="none"/>
        <c:tickLblPos val="high"/>
        <c:txPr>
          <a:bodyPr/>
          <a:lstStyle/>
          <a:p>
            <a:pPr>
              <a:defRPr sz="1400"/>
            </a:pPr>
            <a:endParaRPr lang="en-US"/>
          </a:p>
        </c:txPr>
        <c:crossAx val="83167872"/>
        <c:crosses val="max"/>
        <c:crossBetween val="midCat"/>
      </c:valAx>
      <c:spPr>
        <a:noFill/>
        <a:ln>
          <a:solidFill>
            <a:schemeClr val="tx1"/>
          </a:solidFill>
        </a:ln>
      </c:spPr>
    </c:plotArea>
    <c:legend>
      <c:legendPos val="r"/>
      <c:layout/>
      <c:overlay val="0"/>
      <c:txPr>
        <a:bodyPr/>
        <a:lstStyle/>
        <a:p>
          <a:pPr>
            <a:defRPr sz="1200"/>
          </a:pPr>
          <a:endParaRPr lang="en-US"/>
        </a:p>
      </c:txPr>
    </c:legend>
    <c:plotVisOnly val="1"/>
    <c:dispBlanksAs val="gap"/>
    <c:showDLblsOverMax val="0"/>
  </c:chart>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Ca</c:v>
          </c:tx>
          <c:spPr>
            <a:ln w="25400">
              <a:solidFill>
                <a:schemeClr val="tx1"/>
              </a:solidFill>
            </a:ln>
          </c:spPr>
          <c:marker>
            <c:symbol val="square"/>
            <c:size val="10"/>
            <c:spPr>
              <a:solidFill>
                <a:schemeClr val="bg1"/>
              </a:solidFill>
              <a:ln>
                <a:solidFill>
                  <a:schemeClr val="tx1"/>
                </a:solidFill>
              </a:ln>
            </c:spPr>
          </c:marker>
          <c:xVal>
            <c:numRef>
              <c:f>Sheet1!$L$12:$L$16</c:f>
              <c:numCache>
                <c:formatCode>0.00</c:formatCode>
                <c:ptCount val="5"/>
                <c:pt idx="0">
                  <c:v>2.7325977884711774</c:v>
                </c:pt>
                <c:pt idx="1">
                  <c:v>0.33840684475503796</c:v>
                </c:pt>
                <c:pt idx="2">
                  <c:v>0.41927924991148863</c:v>
                </c:pt>
                <c:pt idx="3">
                  <c:v>11.798307796599953</c:v>
                </c:pt>
                <c:pt idx="4">
                  <c:v>0</c:v>
                </c:pt>
              </c:numCache>
            </c:numRef>
          </c:xVal>
          <c:yVal>
            <c:numRef>
              <c:f>Sheet1!$F$12:$F$16</c:f>
              <c:numCache>
                <c:formatCode>General</c:formatCode>
                <c:ptCount val="5"/>
                <c:pt idx="0">
                  <c:v>-3</c:v>
                </c:pt>
                <c:pt idx="1">
                  <c:v>-9</c:v>
                </c:pt>
                <c:pt idx="2">
                  <c:v>-14.5</c:v>
                </c:pt>
                <c:pt idx="3">
                  <c:v>-48.5</c:v>
                </c:pt>
                <c:pt idx="4">
                  <c:v>-115</c:v>
                </c:pt>
              </c:numCache>
            </c:numRef>
          </c:yVal>
          <c:smooth val="0"/>
        </c:ser>
        <c:ser>
          <c:idx val="1"/>
          <c:order val="1"/>
          <c:tx>
            <c:v>K</c:v>
          </c:tx>
          <c:spPr>
            <a:ln w="25400">
              <a:solidFill>
                <a:schemeClr val="tx1"/>
              </a:solidFill>
            </a:ln>
          </c:spPr>
          <c:marker>
            <c:symbol val="triangle"/>
            <c:size val="10"/>
            <c:spPr>
              <a:solidFill>
                <a:schemeClr val="bg1"/>
              </a:solidFill>
              <a:ln>
                <a:solidFill>
                  <a:schemeClr val="tx1"/>
                </a:solidFill>
              </a:ln>
            </c:spPr>
          </c:marker>
          <c:xVal>
            <c:numRef>
              <c:f>Sheet1!$M$12:$M$16</c:f>
              <c:numCache>
                <c:formatCode>0.00</c:formatCode>
                <c:ptCount val="5"/>
                <c:pt idx="0">
                  <c:v>1.5746046032308567</c:v>
                </c:pt>
                <c:pt idx="1">
                  <c:v>1.5339697455431793</c:v>
                </c:pt>
                <c:pt idx="2">
                  <c:v>1.2945526868715085</c:v>
                </c:pt>
                <c:pt idx="3">
                  <c:v>29.600775764740217</c:v>
                </c:pt>
                <c:pt idx="4">
                  <c:v>0</c:v>
                </c:pt>
              </c:numCache>
            </c:numRef>
          </c:xVal>
          <c:yVal>
            <c:numRef>
              <c:f>Sheet1!$F$12:$F$16</c:f>
              <c:numCache>
                <c:formatCode>General</c:formatCode>
                <c:ptCount val="5"/>
                <c:pt idx="0">
                  <c:v>-3</c:v>
                </c:pt>
                <c:pt idx="1">
                  <c:v>-9</c:v>
                </c:pt>
                <c:pt idx="2">
                  <c:v>-14.5</c:v>
                </c:pt>
                <c:pt idx="3">
                  <c:v>-48.5</c:v>
                </c:pt>
                <c:pt idx="4">
                  <c:v>-115</c:v>
                </c:pt>
              </c:numCache>
            </c:numRef>
          </c:yVal>
          <c:smooth val="0"/>
        </c:ser>
        <c:ser>
          <c:idx val="2"/>
          <c:order val="2"/>
          <c:tx>
            <c:v>Mg</c:v>
          </c:tx>
          <c:spPr>
            <a:ln w="25400">
              <a:solidFill>
                <a:schemeClr val="tx1"/>
              </a:solidFill>
              <a:prstDash val="sysDot"/>
            </a:ln>
          </c:spPr>
          <c:marker>
            <c:symbol val="circle"/>
            <c:size val="10"/>
            <c:spPr>
              <a:solidFill>
                <a:schemeClr val="tx1"/>
              </a:solidFill>
              <a:ln>
                <a:solidFill>
                  <a:schemeClr val="tx1"/>
                </a:solidFill>
              </a:ln>
            </c:spPr>
          </c:marker>
          <c:xVal>
            <c:numRef>
              <c:f>Sheet1!$N$12:$N$16</c:f>
              <c:numCache>
                <c:formatCode>0.00</c:formatCode>
                <c:ptCount val="5"/>
                <c:pt idx="0">
                  <c:v>4.3063606924362503</c:v>
                </c:pt>
                <c:pt idx="1">
                  <c:v>1.3416421368532843</c:v>
                </c:pt>
                <c:pt idx="2">
                  <c:v>2.4774950351549379</c:v>
                </c:pt>
                <c:pt idx="3">
                  <c:v>75.66299281751769</c:v>
                </c:pt>
                <c:pt idx="4">
                  <c:v>0</c:v>
                </c:pt>
              </c:numCache>
            </c:numRef>
          </c:xVal>
          <c:yVal>
            <c:numRef>
              <c:f>Sheet1!$F$12:$F$16</c:f>
              <c:numCache>
                <c:formatCode>General</c:formatCode>
                <c:ptCount val="5"/>
                <c:pt idx="0">
                  <c:v>-3</c:v>
                </c:pt>
                <c:pt idx="1">
                  <c:v>-9</c:v>
                </c:pt>
                <c:pt idx="2">
                  <c:v>-14.5</c:v>
                </c:pt>
                <c:pt idx="3">
                  <c:v>-48.5</c:v>
                </c:pt>
                <c:pt idx="4">
                  <c:v>-115</c:v>
                </c:pt>
              </c:numCache>
            </c:numRef>
          </c:yVal>
          <c:smooth val="0"/>
        </c:ser>
        <c:ser>
          <c:idx val="3"/>
          <c:order val="3"/>
          <c:tx>
            <c:v>Na</c:v>
          </c:tx>
          <c:spPr>
            <a:ln w="25400">
              <a:solidFill>
                <a:schemeClr val="tx1"/>
              </a:solidFill>
              <a:prstDash val="lgDash"/>
            </a:ln>
          </c:spPr>
          <c:marker>
            <c:symbol val="square"/>
            <c:size val="7"/>
            <c:spPr>
              <a:solidFill>
                <a:schemeClr val="tx1"/>
              </a:solidFill>
              <a:ln>
                <a:solidFill>
                  <a:schemeClr val="tx1"/>
                </a:solidFill>
              </a:ln>
            </c:spPr>
          </c:marker>
          <c:xVal>
            <c:numRef>
              <c:f>Sheet1!$O$12:$O$16</c:f>
              <c:numCache>
                <c:formatCode>0.00</c:formatCode>
                <c:ptCount val="5"/>
                <c:pt idx="0">
                  <c:v>0.11538943404411581</c:v>
                </c:pt>
                <c:pt idx="1">
                  <c:v>1.0231138733473404E-2</c:v>
                </c:pt>
                <c:pt idx="2">
                  <c:v>2.0236980949565036E-2</c:v>
                </c:pt>
                <c:pt idx="3">
                  <c:v>0.51892171188800962</c:v>
                </c:pt>
                <c:pt idx="4">
                  <c:v>0</c:v>
                </c:pt>
              </c:numCache>
            </c:numRef>
          </c:xVal>
          <c:yVal>
            <c:numRef>
              <c:f>Sheet1!$F$12:$F$16</c:f>
              <c:numCache>
                <c:formatCode>General</c:formatCode>
                <c:ptCount val="5"/>
                <c:pt idx="0">
                  <c:v>-3</c:v>
                </c:pt>
                <c:pt idx="1">
                  <c:v>-9</c:v>
                </c:pt>
                <c:pt idx="2">
                  <c:v>-14.5</c:v>
                </c:pt>
                <c:pt idx="3">
                  <c:v>-48.5</c:v>
                </c:pt>
                <c:pt idx="4">
                  <c:v>-115</c:v>
                </c:pt>
              </c:numCache>
            </c:numRef>
          </c:yVal>
          <c:smooth val="0"/>
        </c:ser>
        <c:dLbls>
          <c:showLegendKey val="0"/>
          <c:showVal val="0"/>
          <c:showCatName val="0"/>
          <c:showSerName val="0"/>
          <c:showPercent val="0"/>
          <c:showBubbleSize val="0"/>
        </c:dLbls>
        <c:axId val="83049472"/>
        <c:axId val="83060224"/>
      </c:scatterChart>
      <c:valAx>
        <c:axId val="83049472"/>
        <c:scaling>
          <c:orientation val="minMax"/>
          <c:max val="80"/>
          <c:min val="-10"/>
        </c:scaling>
        <c:delete val="0"/>
        <c:axPos val="b"/>
        <c:majorGridlines>
          <c:spPr>
            <a:ln>
              <a:solidFill>
                <a:schemeClr val="bg1">
                  <a:lumMod val="75000"/>
                </a:schemeClr>
              </a:solidFill>
            </a:ln>
          </c:spPr>
        </c:majorGridlines>
        <c:title>
          <c:tx>
            <c:rich>
              <a:bodyPr/>
              <a:lstStyle/>
              <a:p>
                <a:pPr>
                  <a:defRPr sz="1400"/>
                </a:pPr>
                <a:r>
                  <a:rPr lang="en-US" sz="1400" dirty="0"/>
                  <a:t>eq/ha/yr</a:t>
                </a:r>
              </a:p>
            </c:rich>
          </c:tx>
          <c:layout/>
          <c:overlay val="0"/>
        </c:title>
        <c:numFmt formatCode="0" sourceLinked="0"/>
        <c:majorTickMark val="in"/>
        <c:minorTickMark val="none"/>
        <c:tickLblPos val="nextTo"/>
        <c:txPr>
          <a:bodyPr/>
          <a:lstStyle/>
          <a:p>
            <a:pPr>
              <a:defRPr sz="1400"/>
            </a:pPr>
            <a:endParaRPr lang="en-US"/>
          </a:p>
        </c:txPr>
        <c:crossAx val="83060224"/>
        <c:crossesAt val="-120"/>
        <c:crossBetween val="midCat"/>
        <c:majorUnit val="10"/>
      </c:valAx>
      <c:valAx>
        <c:axId val="83060224"/>
        <c:scaling>
          <c:orientation val="minMax"/>
          <c:min val="-120"/>
        </c:scaling>
        <c:delete val="0"/>
        <c:axPos val="l"/>
        <c:majorGridlines>
          <c:spPr>
            <a:ln>
              <a:noFill/>
            </a:ln>
          </c:spPr>
        </c:majorGridlines>
        <c:numFmt formatCode="General" sourceLinked="1"/>
        <c:majorTickMark val="out"/>
        <c:minorTickMark val="none"/>
        <c:tickLblPos val="high"/>
        <c:txPr>
          <a:bodyPr/>
          <a:lstStyle/>
          <a:p>
            <a:pPr>
              <a:defRPr sz="1400"/>
            </a:pPr>
            <a:endParaRPr lang="en-US"/>
          </a:p>
        </c:txPr>
        <c:crossAx val="83049472"/>
        <c:crossesAt val="80"/>
        <c:crossBetween val="midCat"/>
      </c:valAx>
      <c:spPr>
        <a:ln>
          <a:solidFill>
            <a:schemeClr val="tx1"/>
          </a:solidFill>
        </a:ln>
      </c:spPr>
    </c:plotArea>
    <c:legend>
      <c:legendPos val="r"/>
      <c:layout/>
      <c:overlay val="0"/>
      <c:txPr>
        <a:bodyPr/>
        <a:lstStyle/>
        <a:p>
          <a:pPr>
            <a:defRPr sz="1200"/>
          </a:pPr>
          <a:endParaRPr lang="en-US"/>
        </a:p>
      </c:txPr>
    </c:legend>
    <c:plotVisOnly val="1"/>
    <c:dispBlanksAs val="gap"/>
    <c:showDLblsOverMax val="0"/>
  </c:chart>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0.14414</cdr:x>
      <cdr:y>0.55844</cdr:y>
    </cdr:from>
    <cdr:to>
      <cdr:x>0.25225</cdr:x>
      <cdr:y>0.71429</cdr:y>
    </cdr:to>
    <cdr:sp macro="" textlink="">
      <cdr:nvSpPr>
        <cdr:cNvPr id="2" name="TextBox 1"/>
        <cdr:cNvSpPr txBox="1"/>
      </cdr:nvSpPr>
      <cdr:spPr>
        <a:xfrm xmlns:a="http://schemas.openxmlformats.org/drawingml/2006/main">
          <a:off x="1219200" y="3276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0.08971</cdr:x>
      <cdr:y>0.5598</cdr:y>
    </cdr:from>
    <cdr:to>
      <cdr:x>0.14952</cdr:x>
      <cdr:y>0.81425</cdr:y>
    </cdr:to>
    <cdr:sp macro="" textlink="">
      <cdr:nvSpPr>
        <cdr:cNvPr id="2" name="TextBox 1"/>
        <cdr:cNvSpPr txBox="1"/>
      </cdr:nvSpPr>
      <cdr:spPr>
        <a:xfrm xmlns:a="http://schemas.openxmlformats.org/drawingml/2006/main" rot="16200000">
          <a:off x="-152400" y="3962400"/>
          <a:ext cx="15240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400" b="1" dirty="0" smtClean="0"/>
            <a:t>Weathering</a:t>
          </a:r>
          <a:r>
            <a:rPr lang="en-US" sz="1400" dirty="0" smtClean="0"/>
            <a:t> </a:t>
          </a:r>
          <a:r>
            <a:rPr lang="en-US" sz="1400" b="1" dirty="0" smtClean="0"/>
            <a:t>Losses</a:t>
          </a:r>
          <a:endParaRPr lang="en-US" sz="1400" b="1" dirty="0"/>
        </a:p>
      </cdr:txBody>
    </cdr:sp>
  </cdr:relSizeAnchor>
  <cdr:relSizeAnchor xmlns:cdr="http://schemas.openxmlformats.org/drawingml/2006/chartDrawing">
    <cdr:from>
      <cdr:x>0.62796</cdr:x>
      <cdr:y>0.5598</cdr:y>
    </cdr:from>
    <cdr:to>
      <cdr:x>0.68777</cdr:x>
      <cdr:y>0.81425</cdr:y>
    </cdr:to>
    <cdr:sp macro="" textlink="">
      <cdr:nvSpPr>
        <cdr:cNvPr id="3" name="TextBox 1"/>
        <cdr:cNvSpPr txBox="1"/>
      </cdr:nvSpPr>
      <cdr:spPr>
        <a:xfrm xmlns:a="http://schemas.openxmlformats.org/drawingml/2006/main" rot="16200000">
          <a:off x="2590800" y="3962400"/>
          <a:ext cx="1524000" cy="3048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400" b="1" dirty="0" smtClean="0"/>
            <a:t>BC Gains</a:t>
          </a:r>
          <a:endParaRPr lang="en-US" sz="14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0.11389</cdr:x>
      <cdr:y>0.04918</cdr:y>
    </cdr:from>
    <cdr:to>
      <cdr:x>0.30475</cdr:x>
      <cdr:y>0.27869</cdr:y>
    </cdr:to>
    <cdr:sp macro="" textlink="">
      <cdr:nvSpPr>
        <cdr:cNvPr id="7" name="TextBox 6"/>
        <cdr:cNvSpPr txBox="1"/>
      </cdr:nvSpPr>
      <cdr:spPr>
        <a:xfrm xmlns:a="http://schemas.openxmlformats.org/drawingml/2006/main">
          <a:off x="954936" y="228600"/>
          <a:ext cx="1600200" cy="1066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l"/>
          <a:r>
            <a:rPr lang="en-US" sz="1400" b="1" dirty="0" smtClean="0"/>
            <a:t>Net base cation gain = “Negative Weathering Rate”</a:t>
          </a:r>
          <a:endParaRPr lang="en-US" sz="14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0.33333</cdr:x>
      <cdr:y>0.65246</cdr:y>
    </cdr:from>
    <cdr:to>
      <cdr:x>0.73333</cdr:x>
      <cdr:y>0.95008</cdr:y>
    </cdr:to>
    <cdr:sp macro="" textlink="">
      <cdr:nvSpPr>
        <cdr:cNvPr id="2" name="TextBox 1"/>
        <cdr:cNvSpPr txBox="1"/>
      </cdr:nvSpPr>
      <cdr:spPr>
        <a:xfrm xmlns:a="http://schemas.openxmlformats.org/drawingml/2006/main">
          <a:off x="3048000" y="4176252"/>
          <a:ext cx="3657600" cy="1905000"/>
        </a:xfrm>
        <a:prstGeom xmlns:a="http://schemas.openxmlformats.org/drawingml/2006/main" prst="rect">
          <a:avLst/>
        </a:prstGeom>
        <a:solidFill xmlns:a="http://schemas.openxmlformats.org/drawingml/2006/main">
          <a:schemeClr val="bg2">
            <a:lumMod val="90000"/>
          </a:schemeClr>
        </a:solidFill>
      </cdr:spPr>
      <cdr:txBody>
        <a:bodyPr xmlns:a="http://schemas.openxmlformats.org/drawingml/2006/main" vertOverflow="clip" wrap="square" rtlCol="0"/>
        <a:lstStyle xmlns:a="http://schemas.openxmlformats.org/drawingml/2006/main"/>
        <a:p xmlns:a="http://schemas.openxmlformats.org/drawingml/2006/main">
          <a:pPr algn="l"/>
          <a:r>
            <a:rPr lang="en-US" sz="1800" b="1" dirty="0" smtClean="0"/>
            <a:t>Dilation</a:t>
          </a:r>
          <a:r>
            <a:rPr lang="en-US" sz="1800" dirty="0" smtClean="0"/>
            <a:t> = decrease in soil Ti contents relative to C-horizon concentration</a:t>
          </a:r>
        </a:p>
        <a:p xmlns:a="http://schemas.openxmlformats.org/drawingml/2006/main">
          <a:endParaRPr lang="en-US" sz="1800" dirty="0"/>
        </a:p>
        <a:p xmlns:a="http://schemas.openxmlformats.org/drawingml/2006/main">
          <a:r>
            <a:rPr lang="en-US" sz="1800" b="1" dirty="0" smtClean="0"/>
            <a:t>Collapse</a:t>
          </a:r>
          <a:r>
            <a:rPr lang="en-US" sz="1800" dirty="0" smtClean="0"/>
            <a:t> = increase in soil Ti contents relative to C-horizon concentration</a:t>
          </a:r>
          <a:endParaRPr lang="en-US" sz="18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A130E7-9118-4C83-B6AA-DACE179436C8}" type="datetimeFigureOut">
              <a:rPr lang="en-US" smtClean="0"/>
              <a:t>5/20/2015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3F2ECB-EB7A-45DC-BF34-FB5D054C0237}" type="slidenum">
              <a:rPr lang="en-US" smtClean="0"/>
              <a:t>‹#›</a:t>
            </a:fld>
            <a:endParaRPr lang="en-US" dirty="0"/>
          </a:p>
        </p:txBody>
      </p:sp>
    </p:spTree>
    <p:extLst>
      <p:ext uri="{BB962C8B-B14F-4D97-AF65-F5344CB8AC3E}">
        <p14:creationId xmlns:p14="http://schemas.microsoft.com/office/powerpoint/2010/main" val="171338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 Forest Service has </a:t>
            </a:r>
            <a:r>
              <a:rPr lang="en-US" baseline="0" dirty="0" smtClean="0"/>
              <a:t>a nation-wide program called the Watershed Condition Framework, which was designed to assess the health of all watersheds on Forest Service land.  Basically, each watershed is given an overall score, according to a combination of environmental attributes, such as water quality, ozone levels, riparian vegetation, etc.  One of those attributes- soil contamination- is an assessment of how much impact acid rain has had on soils in a given watershed.  </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2</a:t>
            </a:fld>
            <a:endParaRPr lang="en-US" dirty="0"/>
          </a:p>
        </p:txBody>
      </p:sp>
    </p:spTree>
    <p:extLst>
      <p:ext uri="{BB962C8B-B14F-4D97-AF65-F5344CB8AC3E}">
        <p14:creationId xmlns:p14="http://schemas.microsoft.com/office/powerpoint/2010/main" val="4255675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DEM of the Osborne</a:t>
            </a:r>
            <a:r>
              <a:rPr lang="en-US" baseline="0" dirty="0" smtClean="0"/>
              <a:t> Creek watershed, with the sample sites indicated.  The objective was to capture a range of samples across different forest types that also were part of national scale estimates for the same location.  </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21</a:t>
            </a:fld>
            <a:endParaRPr lang="en-US" dirty="0"/>
          </a:p>
        </p:txBody>
      </p:sp>
    </p:spTree>
    <p:extLst>
      <p:ext uri="{BB962C8B-B14F-4D97-AF65-F5344CB8AC3E}">
        <p14:creationId xmlns:p14="http://schemas.microsoft.com/office/powerpoint/2010/main" val="2683918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each site, a 20x20 m plot was laid</a:t>
            </a:r>
            <a:r>
              <a:rPr lang="en-US" baseline="0" dirty="0" smtClean="0"/>
              <a:t> out, and trees were counted within the plot.  5 trees were randomly selected within the plot for tissue sampling (bole wood was gathered with a ¼ increment borer, and bark wood was sampled with a two-inch hole saw, and those same 5 trees were measured for diameter at breast height, bole height, and total height (including crown)- all to try to achieve an accurate estimate of tree volume.  The tissue samples were subjected to ICP-AES after complete acid digestion.  Then, the age of the trees (determined by counting rings), the specific gravity, the tree growth characteristics, and the nutrient contents derived from ICP-AES were used to determine Nitrogen and Base Cation uptake for the entire site by taking the average nutrient contents from the 5 sampled trees and extrapolating them to the number of trees in the stand, and converted to equivalents/ha/yr.  Important note, tree uptake values are only representative of the amount of nutrients that are removed from a site via harvesting of the trees… in this study, I used species specific volumetric equations that assume a stem-only harvest where leaves- and branches &lt; 4 inch diameter- are left on site.  </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22</a:t>
            </a:fld>
            <a:endParaRPr lang="en-US" dirty="0"/>
          </a:p>
        </p:txBody>
      </p:sp>
    </p:spTree>
    <p:extLst>
      <p:ext uri="{BB962C8B-B14F-4D97-AF65-F5344CB8AC3E}">
        <p14:creationId xmlns:p14="http://schemas.microsoft.com/office/powerpoint/2010/main" val="130202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to model soil mineral weathering, pits were</a:t>
            </a:r>
            <a:r>
              <a:rPr lang="en-US" baseline="0" dirty="0" smtClean="0"/>
              <a:t> dug at the center of each 20x20 m plot, bulk density samples collected from the surface, and 3 more at different depths from the pit face down into the C horizon.  Horizons were described and sampled according to NRCS standards.  Then each of the horizon samples was subjected to two selective extractants in the lab- the first; exchangeable bases at field pH using NH4Cl, and the second; complete acid digestion followed by ICP-AES for both. This data was then used to estimate mineral weathering for each horizon using </a:t>
            </a:r>
            <a:r>
              <a:rPr lang="en-US" baseline="0" dirty="0" err="1" smtClean="0"/>
              <a:t>Ti</a:t>
            </a:r>
            <a:r>
              <a:rPr lang="en-US" baseline="0" dirty="0" smtClean="0"/>
              <a:t>-depletion PMB method, which essentially compares the relative concentrations of weatherable minerals (such as major base cations) and non-weatherable minerals in surface horizons vs. underlying parent materials..  The purpose of the two different extractants was to eliminate the base cations adsorbed to OM prior to calculating weathering losses, essentially to restrict the mass flux calculations to remaining (non-exchangeable/solid) mineral phases.  Failing to make this adjustment could result in a significant underestimation of mineral weathering from surface horizons due to the preferential uptake and release back to the soil of base cations adsorbed to OM…. This becomes more important later.</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23</a:t>
            </a:fld>
            <a:endParaRPr lang="en-US" dirty="0"/>
          </a:p>
        </p:txBody>
      </p:sp>
    </p:spTree>
    <p:extLst>
      <p:ext uri="{BB962C8B-B14F-4D97-AF65-F5344CB8AC3E}">
        <p14:creationId xmlns:p14="http://schemas.microsoft.com/office/powerpoint/2010/main" val="2090209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after total weathering losses from each horizon are summed throughout</a:t>
            </a:r>
            <a:r>
              <a:rPr lang="en-US" baseline="0" dirty="0" smtClean="0"/>
              <a:t> the profile, the results are converted to equivalents and divided by the age of the landscape.  Now, the age of the landscape surrounding the study area hasn’t been well constrained by absolute dates, however, the </a:t>
            </a:r>
            <a:r>
              <a:rPr lang="en-US" baseline="0" dirty="0" err="1" smtClean="0"/>
              <a:t>osborne</a:t>
            </a:r>
            <a:r>
              <a:rPr lang="en-US" baseline="0" dirty="0" smtClean="0"/>
              <a:t> creek watershed (represented by the red dot here) falls between the inner and outer Port-Huron Moraines, which </a:t>
            </a:r>
            <a:r>
              <a:rPr lang="en-US" baseline="0" dirty="0" err="1" smtClean="0"/>
              <a:t>Blewett</a:t>
            </a:r>
            <a:r>
              <a:rPr lang="en-US" baseline="0" dirty="0" smtClean="0"/>
              <a:t> et al dated the Inner Port Huron Moraine to approximately to 12,960 radio carbon years BP, which converts to around 15,100 calendar years, which was considered a conservative (over estimation) of the age of the soils in the study area.</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24</a:t>
            </a:fld>
            <a:endParaRPr lang="en-US" dirty="0"/>
          </a:p>
        </p:txBody>
      </p:sp>
    </p:spTree>
    <p:extLst>
      <p:ext uri="{BB962C8B-B14F-4D97-AF65-F5344CB8AC3E}">
        <p14:creationId xmlns:p14="http://schemas.microsoft.com/office/powerpoint/2010/main" val="4093836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are some results of base cation uptake</a:t>
            </a:r>
            <a:r>
              <a:rPr lang="en-US" sz="1200" kern="1200" baseline="0" dirty="0" smtClean="0">
                <a:solidFill>
                  <a:schemeClr val="tx1"/>
                </a:solidFill>
                <a:effectLst/>
                <a:latin typeface="+mn-lt"/>
                <a:ea typeface="+mn-ea"/>
                <a:cs typeface="+mn-cs"/>
              </a:rPr>
              <a:t> from this study, and from the same species used in the national scale study by McNulty et al.  The values used as input data in the national scale study are derived from the Tree Chemistry Database, which is essentially an amalgamation of published values from all over North America.  Some species have a lot of data, and the averages are therefore more meaningful, whereas others (such as white oak) only have four published values.  Three observations here- all of the sites in this study have greater uptake values, 2) the hardwood sites, particularly white oak and sugar maple are more than twice as high as what was used in national scale estimates, and 3) even the two red pine sites in this study exhibit considerable differences.  So, th</a:t>
            </a:r>
            <a:r>
              <a:rPr lang="en-US" sz="1200" kern="1200" dirty="0" smtClean="0">
                <a:solidFill>
                  <a:schemeClr val="tx1"/>
                </a:solidFill>
                <a:effectLst/>
                <a:latin typeface="+mn-lt"/>
                <a:ea typeface="+mn-ea"/>
                <a:cs typeface="+mn-cs"/>
              </a:rPr>
              <a:t>e method used in this study to estimate nutrient uptake assumes that tissue concentrations in sampled trees adequately represent the entire population of trees across the stand (i.e., average data from sampled trees were extrapolated to un-sampled trees).  This assumption is based on the premise that nutrients and water in the soil are consistent across the site and not limiting, and therefore, tissue concentrations are largely controlled by genetics (Alban 1988). </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53</a:t>
            </a:fld>
            <a:endParaRPr lang="en-US" dirty="0"/>
          </a:p>
        </p:txBody>
      </p:sp>
    </p:spTree>
    <p:extLst>
      <p:ext uri="{BB962C8B-B14F-4D97-AF65-F5344CB8AC3E}">
        <p14:creationId xmlns:p14="http://schemas.microsoft.com/office/powerpoint/2010/main" val="746120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th</a:t>
            </a:r>
            <a:r>
              <a:rPr lang="en-US" sz="1200" kern="1200" dirty="0" smtClean="0">
                <a:solidFill>
                  <a:schemeClr val="tx1"/>
                </a:solidFill>
                <a:effectLst/>
                <a:latin typeface="+mn-lt"/>
                <a:ea typeface="+mn-ea"/>
                <a:cs typeface="+mn-cs"/>
              </a:rPr>
              <a:t>e method used in this study to estimate nutrient uptake assumes that tissue concentrations in sampled trees adequately represent the entire population of trees across the stand (i.e., average data from sampled trees were extrapolated to un-sampled trees).  This assumption is based on the premise that nutrients and water in the soil are consistent across the site and not limiting, and therefore, tissue concentrations are largely controlled by genetics (Alban 1988). </a:t>
            </a:r>
            <a:endParaRPr lang="en-US" dirty="0" smtClean="0"/>
          </a:p>
          <a:p>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54</a:t>
            </a:fld>
            <a:endParaRPr lang="en-US" dirty="0"/>
          </a:p>
        </p:txBody>
      </p:sp>
    </p:spTree>
    <p:extLst>
      <p:ext uri="{BB962C8B-B14F-4D97-AF65-F5344CB8AC3E}">
        <p14:creationId xmlns:p14="http://schemas.microsoft.com/office/powerpoint/2010/main" val="3715045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if you look at the actual nutrient concentration data (this here from bole wood samples), you’ll see there is considerable variation among species groups.  What’s interesting to me is that you have the same relative concentrations of Mg/K/Ca within a species group, but the actual contents vary considerably, particularly among the hardwood species.  </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55</a:t>
            </a:fld>
            <a:endParaRPr lang="en-US" dirty="0"/>
          </a:p>
        </p:txBody>
      </p:sp>
    </p:spTree>
    <p:extLst>
      <p:ext uri="{BB962C8B-B14F-4D97-AF65-F5344CB8AC3E}">
        <p14:creationId xmlns:p14="http://schemas.microsoft.com/office/powerpoint/2010/main" val="927187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same kind of data for the tree bark samples, notice the scale here is ten-fold bigger,</a:t>
            </a:r>
            <a:r>
              <a:rPr lang="en-US" baseline="0" dirty="0" smtClean="0"/>
              <a:t> as bark growth tends to demand more nutrients than bole wood.  But, the same basic observations apply- that hardwoods have more variation than the conifer sites, and therefore it is much more difficult to model nutrient uptake for hardwoods than for softwoods… and that the final critical load for these sites should be interpreted with this uncertainty in mind.</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56</a:t>
            </a:fld>
            <a:endParaRPr lang="en-US" dirty="0"/>
          </a:p>
        </p:txBody>
      </p:sp>
    </p:spTree>
    <p:extLst>
      <p:ext uri="{BB962C8B-B14F-4D97-AF65-F5344CB8AC3E}">
        <p14:creationId xmlns:p14="http://schemas.microsoft.com/office/powerpoint/2010/main" val="1394882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I’d like to suggest as well, is that perhaps nutrient</a:t>
            </a:r>
            <a:r>
              <a:rPr lang="en-US" baseline="0" dirty="0" smtClean="0"/>
              <a:t> uptake is more influenced by stand structure than by genetics alone…. So, that stands with more heterogeneous structure, such as the sugar maple site on the left here have much greater variability in nutrient uptake because light and growing space is more mixed, as opposed to your classic red pine plantation on the right here, which are all even aged and planted in rows, and therefore, light and space is consistently limited across the stand…</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57</a:t>
            </a:fld>
            <a:endParaRPr lang="en-US" dirty="0"/>
          </a:p>
        </p:txBody>
      </p:sp>
    </p:spTree>
    <p:extLst>
      <p:ext uri="{BB962C8B-B14F-4D97-AF65-F5344CB8AC3E}">
        <p14:creationId xmlns:p14="http://schemas.microsoft.com/office/powerpoint/2010/main" val="2820008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shift focus a bit and look at some of the soils data.  All of the sampled</a:t>
            </a:r>
            <a:r>
              <a:rPr lang="en-US" baseline="0" dirty="0" smtClean="0"/>
              <a:t> horizons are incredibly sandy… average clay contents are around 1.6% for all horizons, </a:t>
            </a:r>
            <a:r>
              <a:rPr lang="en-US" baseline="0" dirty="0" err="1" smtClean="0"/>
              <a:t>eCEC</a:t>
            </a:r>
            <a:r>
              <a:rPr lang="en-US" baseline="0" dirty="0" smtClean="0"/>
              <a:t> is around .45 </a:t>
            </a:r>
            <a:r>
              <a:rPr lang="en-US" baseline="0" dirty="0" err="1" smtClean="0"/>
              <a:t>cmol</a:t>
            </a:r>
            <a:r>
              <a:rPr lang="en-US" baseline="0" dirty="0" smtClean="0"/>
              <a:t>/kg, and LOI is a meager 2.83%...  These soils are so sandy and nutrient poor, I had to double check with the lab that the numbers were right!</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58</a:t>
            </a:fld>
            <a:endParaRPr lang="en-US" dirty="0"/>
          </a:p>
        </p:txBody>
      </p:sp>
    </p:spTree>
    <p:extLst>
      <p:ext uri="{BB962C8B-B14F-4D97-AF65-F5344CB8AC3E}">
        <p14:creationId xmlns:p14="http://schemas.microsoft.com/office/powerpoint/2010/main" val="3473661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a:t>
            </a:r>
            <a:r>
              <a:rPr lang="en-US" baseline="0" dirty="0" smtClean="0"/>
              <a:t> the watersheds on the Huron-Manistee NF were assigned the lowest score of “3-Impaired Function”, because the deposition of sulfur and nitrogen- which are the primary pollutants that affect soil acidification- is above the terrestrial critical load.</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3</a:t>
            </a:fld>
            <a:endParaRPr lang="en-US" dirty="0"/>
          </a:p>
        </p:txBody>
      </p:sp>
    </p:spTree>
    <p:extLst>
      <p:ext uri="{BB962C8B-B14F-4D97-AF65-F5344CB8AC3E}">
        <p14:creationId xmlns:p14="http://schemas.microsoft.com/office/powerpoint/2010/main" val="4255675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a:t>
            </a:r>
            <a:r>
              <a:rPr lang="en-US" baseline="0" dirty="0" smtClean="0"/>
              <a:t> a depth plot of pH for the 5 soil pits.  </a:t>
            </a:r>
            <a:r>
              <a:rPr lang="en-US" dirty="0" smtClean="0"/>
              <a:t>All sites exhibit lowest</a:t>
            </a:r>
            <a:r>
              <a:rPr lang="en-US" baseline="0" dirty="0" smtClean="0"/>
              <a:t> pH in surface horizons, which receive the bulk of atmospheric deposition.  All increase with depth.  Some of the surface horizons have pH in the realm of ultra acid, between 3-3.5 pH… incredibly acidic.</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59</a:t>
            </a:fld>
            <a:endParaRPr lang="en-US" dirty="0"/>
          </a:p>
        </p:txBody>
      </p:sp>
    </p:spTree>
    <p:extLst>
      <p:ext uri="{BB962C8B-B14F-4D97-AF65-F5344CB8AC3E}">
        <p14:creationId xmlns:p14="http://schemas.microsoft.com/office/powerpoint/2010/main" val="4208269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red pine sites</a:t>
            </a:r>
            <a:r>
              <a:rPr lang="en-US" baseline="0" dirty="0" smtClean="0"/>
              <a:t> in particular exhibit some actual physical signs of acidification.  These sites were failed agricultural fields back at the turn of the last century, prior to the land being turned over to the forest service- so what you see is a classic buried </a:t>
            </a:r>
            <a:r>
              <a:rPr lang="en-US" baseline="0" dirty="0" err="1" smtClean="0"/>
              <a:t>Apb</a:t>
            </a:r>
            <a:r>
              <a:rPr lang="en-US" baseline="0" dirty="0" smtClean="0"/>
              <a:t> horizon, which was then subsequently buried during site preparation for planting red pine in the 1960s.  It’s difficult to tell in the picture, but the buried </a:t>
            </a:r>
            <a:r>
              <a:rPr lang="en-US" baseline="0" dirty="0" err="1" smtClean="0"/>
              <a:t>Apb</a:t>
            </a:r>
            <a:r>
              <a:rPr lang="en-US" baseline="0" dirty="0" smtClean="0"/>
              <a:t> horizons are slightly lighter in color than their overlying more recent A horizons, suggesting that acidic conditions in the subsoil have facilitated the translocation of humus out of these horizons in a relatively short time span (about 50 years).  I actually took a second pH sample from the </a:t>
            </a:r>
            <a:r>
              <a:rPr lang="en-US" baseline="0" dirty="0" err="1" smtClean="0"/>
              <a:t>Apb</a:t>
            </a:r>
            <a:r>
              <a:rPr lang="en-US" baseline="0" dirty="0" smtClean="0"/>
              <a:t> horizon at site 1 (on the right side here) just under this root where it appeared leaching was accelerated relative to the rest of the horizon, and indeed that sample came out at 4.06 vs. 4.5 in the rest of the horizon.  Red pine in particular is so </a:t>
            </a:r>
            <a:r>
              <a:rPr lang="en-US" baseline="0" dirty="0" err="1" smtClean="0"/>
              <a:t>sucessful</a:t>
            </a:r>
            <a:r>
              <a:rPr lang="en-US" baseline="0" dirty="0" smtClean="0"/>
              <a:t> on these nutrient poor sites because it has been shown to release low molecular weight organic acids that break down primary minerals in order to obtain more nutrition from the soil… I think that is what is going on here…</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60</a:t>
            </a:fld>
            <a:endParaRPr lang="en-US" dirty="0"/>
          </a:p>
        </p:txBody>
      </p:sp>
    </p:spTree>
    <p:extLst>
      <p:ext uri="{BB962C8B-B14F-4D97-AF65-F5344CB8AC3E}">
        <p14:creationId xmlns:p14="http://schemas.microsoft.com/office/powerpoint/2010/main" val="2837884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despite very low pH, base saturation remains moderate to excessively high</a:t>
            </a:r>
            <a:r>
              <a:rPr lang="en-US" baseline="0" dirty="0" smtClean="0"/>
              <a:t> at all sites.  None of the sites exhibit base saturation below 20% which is the commonly accepted standard threshold for fine root damage.  You might expect base saturation to be high in surface horizons here because the CEC is so low, and the breakdown of leaf litter at the surface would release a lot of these nutrients, but that soils are so dry, particularly in the summer months, that these bases get hung up in the surface horizons.  But, even in the deeper horizons, particularly at sites 2 and 3, base saturation is in the realm of 2-300 %</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61</a:t>
            </a:fld>
            <a:endParaRPr lang="en-US" dirty="0"/>
          </a:p>
        </p:txBody>
      </p:sp>
    </p:spTree>
    <p:extLst>
      <p:ext uri="{BB962C8B-B14F-4D97-AF65-F5344CB8AC3E}">
        <p14:creationId xmlns:p14="http://schemas.microsoft.com/office/powerpoint/2010/main" val="3230200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results from the</a:t>
            </a:r>
            <a:r>
              <a:rPr lang="en-US" baseline="0" dirty="0" smtClean="0"/>
              <a:t> weathering calculations.  So, the graph on the left is a depth plot showing the “strain” of </a:t>
            </a:r>
            <a:r>
              <a:rPr lang="en-US" baseline="0" dirty="0" err="1" smtClean="0"/>
              <a:t>Ti</a:t>
            </a:r>
            <a:r>
              <a:rPr lang="en-US" baseline="0" dirty="0" smtClean="0"/>
              <a:t>, which essentially showing the ratio of Titanium to weatherable minerals, such that negative values indicate horizon collapse or mass loss due to weathering, whereas positive values indicate </a:t>
            </a:r>
            <a:r>
              <a:rPr lang="en-US" baseline="0" dirty="0" err="1" smtClean="0"/>
              <a:t>dialation</a:t>
            </a:r>
            <a:r>
              <a:rPr lang="en-US" baseline="0" dirty="0" smtClean="0"/>
              <a:t>, or expansion of that horizon.  Now </a:t>
            </a:r>
            <a:r>
              <a:rPr lang="en-US" baseline="0" dirty="0" err="1" smtClean="0"/>
              <a:t>dialation</a:t>
            </a:r>
            <a:r>
              <a:rPr lang="en-US" baseline="0" dirty="0" smtClean="0"/>
              <a:t> can be </a:t>
            </a:r>
            <a:r>
              <a:rPr lang="en-US" baseline="0" dirty="0" err="1" smtClean="0"/>
              <a:t>attributeable</a:t>
            </a:r>
            <a:r>
              <a:rPr lang="en-US" baseline="0" dirty="0" smtClean="0"/>
              <a:t> to decreases in bulk density because of </a:t>
            </a:r>
            <a:r>
              <a:rPr lang="en-US" baseline="0" dirty="0" err="1" smtClean="0"/>
              <a:t>bioturbation</a:t>
            </a:r>
            <a:r>
              <a:rPr lang="en-US" baseline="0" dirty="0" smtClean="0"/>
              <a:t>, or heterogeneity of the original parent materials throughout the profile, or both.  The graph on the right then </a:t>
            </a:r>
            <a:r>
              <a:rPr lang="en-US" baseline="0" dirty="0" err="1" smtClean="0"/>
              <a:t>incorprates</a:t>
            </a:r>
            <a:r>
              <a:rPr lang="en-US" baseline="0" dirty="0" smtClean="0"/>
              <a:t> that strain data to calculate mass loss of the weatherable minerals throughout the profile.  </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62</a:t>
            </a:fld>
            <a:endParaRPr lang="en-US" dirty="0"/>
          </a:p>
        </p:txBody>
      </p:sp>
    </p:spTree>
    <p:extLst>
      <p:ext uri="{BB962C8B-B14F-4D97-AF65-F5344CB8AC3E}">
        <p14:creationId xmlns:p14="http://schemas.microsoft.com/office/powerpoint/2010/main" val="1988890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Contrast that</a:t>
            </a:r>
            <a:r>
              <a:rPr lang="en-US" baseline="0" dirty="0" smtClean="0"/>
              <a:t> to site 2, and you have absolutely NO weathering collapse, but instead, huge </a:t>
            </a:r>
            <a:r>
              <a:rPr lang="en-US" baseline="0" dirty="0" err="1" smtClean="0"/>
              <a:t>dialation</a:t>
            </a:r>
            <a:r>
              <a:rPr lang="en-US" baseline="0" dirty="0" smtClean="0"/>
              <a:t> values, and essentially resulting in large base cation gains, particularly in the sub soil.  What’s interesting is that the magnitude of the gains, particularly for Mg, is not consistent with the amount of Dilation- you have huge </a:t>
            </a:r>
            <a:r>
              <a:rPr lang="en-US" baseline="0" dirty="0" err="1" smtClean="0"/>
              <a:t>dialation</a:t>
            </a:r>
            <a:r>
              <a:rPr lang="en-US" baseline="0" dirty="0" smtClean="0"/>
              <a:t> here in the upper profile, but not much base cation gains, and relatively subdued </a:t>
            </a:r>
            <a:r>
              <a:rPr lang="en-US" baseline="0" dirty="0" err="1" smtClean="0"/>
              <a:t>dialation</a:t>
            </a:r>
            <a:r>
              <a:rPr lang="en-US" baseline="0" dirty="0" smtClean="0"/>
              <a:t> in the sub soil, but huge base cation influxes.  This- to me- indicates that there is some “external source” of base cations being supplied to these soils that is not attributable to weathering.</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63</a:t>
            </a:fld>
            <a:endParaRPr lang="en-US" dirty="0"/>
          </a:p>
        </p:txBody>
      </p:sp>
    </p:spTree>
    <p:extLst>
      <p:ext uri="{BB962C8B-B14F-4D97-AF65-F5344CB8AC3E}">
        <p14:creationId xmlns:p14="http://schemas.microsoft.com/office/powerpoint/2010/main" val="762173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Indeed,</a:t>
            </a:r>
            <a:r>
              <a:rPr lang="en-US" baseline="0" dirty="0" smtClean="0"/>
              <a:t> what I found at site 2 is that these soils overly a loamy till at depth that contains chalky nodules, which I think are highly weathered dolomite or high Mg limestone that was derived from the underlying Michigan formation as the ice advanced from the west.  Perhaps also, you might have periodic influxes of shallow groundwater that spend a lot of time in contact with the till, then periodically inundate the sandy outwash above, and therefore supplying waters supersaturated in Ca and Mg.</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64</a:t>
            </a:fld>
            <a:endParaRPr lang="en-US" dirty="0"/>
          </a:p>
        </p:txBody>
      </p:sp>
    </p:spTree>
    <p:extLst>
      <p:ext uri="{BB962C8B-B14F-4D97-AF65-F5344CB8AC3E}">
        <p14:creationId xmlns:p14="http://schemas.microsoft.com/office/powerpoint/2010/main" val="3754508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as far as weathering rates go, this totally complicated the results… the sites that</a:t>
            </a:r>
            <a:r>
              <a:rPr lang="en-US" baseline="0" dirty="0" smtClean="0"/>
              <a:t> overly till, have “Negative weathering rates” or essentially, net base cation gains relative to their parent materials.  The other two sites, had more reasonable results, and are indeed more slowly weatherable than what was estimated for the same locations in the national scale study.</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66</a:t>
            </a:fld>
            <a:endParaRPr lang="en-US" dirty="0"/>
          </a:p>
        </p:txBody>
      </p:sp>
    </p:spTree>
    <p:extLst>
      <p:ext uri="{BB962C8B-B14F-4D97-AF65-F5344CB8AC3E}">
        <p14:creationId xmlns:p14="http://schemas.microsoft.com/office/powerpoint/2010/main" val="1004487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hate to show a table in a presentation, but there</a:t>
            </a:r>
            <a:r>
              <a:rPr lang="en-US" baseline="0" dirty="0" smtClean="0"/>
              <a:t> might not be a better way to explain this… The first column is the final CAL derived from the coarse resolution modeling effort, and the second two columns are the critical acid loads according to site specific data analysis.  Because of the difficulty in modeling the fate of N in forest ecosystems, what I did was develop a range of critical acid loads that represent the best and worst case scenarios with CAL 1 being a scenario where all the N deposited that is not taken up by vegetation is leached from the soil, and CAL 2 where all N not taken up by vegetation is retained in the soil.  Then exceedances 1 and 2 correspond to CALs 1 and 2.  A few points to make here- under scenario 1, 4 of the sites resulted in negative CAL estimates, which essentially means, regardless of harvesting or acid rain, these soils are driving toward acidification giving the high nutrient uptake and very slowly weatherable soils.  Second, that under all scenarios, these sites likely experience CAL exceedance</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68</a:t>
            </a:fld>
            <a:endParaRPr lang="en-US" dirty="0"/>
          </a:p>
        </p:txBody>
      </p:sp>
    </p:spTree>
    <p:extLst>
      <p:ext uri="{BB962C8B-B14F-4D97-AF65-F5344CB8AC3E}">
        <p14:creationId xmlns:p14="http://schemas.microsoft.com/office/powerpoint/2010/main" val="1509062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So- what is a critical load?  As applied to soils, the critical load of acidity is defined as “</a:t>
            </a:r>
            <a:r>
              <a:rPr lang="en-US" sz="1200" i="1" dirty="0" smtClean="0"/>
              <a:t>the highest depositional load that will not cause chemical changes in soil leading to long-term harmful effects on ecosystem structure and function.  </a:t>
            </a:r>
            <a:r>
              <a:rPr lang="en-US" sz="1200" i="0" dirty="0" smtClean="0"/>
              <a:t>To</a:t>
            </a:r>
            <a:r>
              <a:rPr lang="en-US" sz="1200" i="0" baseline="0" dirty="0" smtClean="0"/>
              <a:t> date, the only data that provides a critical load assessment that forest managers in Michigan can use is a series of publications by a research group out of the Southern Research Station headed by Steve McNulty and his colleagues, which is shown here.  Which I’m going to refer to from now on as “National Scale Study”.  So, when the critical load threshold is crossed…</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4</a:t>
            </a:fld>
            <a:endParaRPr lang="en-US" dirty="0"/>
          </a:p>
        </p:txBody>
      </p:sp>
    </p:spTree>
    <p:extLst>
      <p:ext uri="{BB962C8B-B14F-4D97-AF65-F5344CB8AC3E}">
        <p14:creationId xmlns:p14="http://schemas.microsoft.com/office/powerpoint/2010/main" val="3511878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soil</a:t>
            </a:r>
            <a:r>
              <a:rPr lang="en-US" baseline="0" dirty="0" smtClean="0"/>
              <a:t> is said to be in “exceedance”.  As you can see, in Michigan we have some of the highest modeled critical load exceedances in the country, primarily because we have such slowly weatherable sandy soils.  </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5</a:t>
            </a:fld>
            <a:endParaRPr lang="en-US" dirty="0"/>
          </a:p>
        </p:txBody>
      </p:sp>
    </p:spTree>
    <p:extLst>
      <p:ext uri="{BB962C8B-B14F-4D97-AF65-F5344CB8AC3E}">
        <p14:creationId xmlns:p14="http://schemas.microsoft.com/office/powerpoint/2010/main" val="994545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when you take a closer look</a:t>
            </a:r>
            <a:r>
              <a:rPr lang="en-US" baseline="0" dirty="0" smtClean="0"/>
              <a:t> at how the national scale assessment lines up with the scale of our watersheds, it becomes apparent that the input data may not accurately represent actual conditions on the ground… </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6</a:t>
            </a:fld>
            <a:endParaRPr lang="en-US" dirty="0"/>
          </a:p>
        </p:txBody>
      </p:sp>
    </p:spTree>
    <p:extLst>
      <p:ext uri="{BB962C8B-B14F-4D97-AF65-F5344CB8AC3E}">
        <p14:creationId xmlns:p14="http://schemas.microsoft.com/office/powerpoint/2010/main" val="847884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You can see here how the soils data for this watershed overlap with the 1km resolution raster data of national scale CAL estimates used.   So, what I wanted to do was look in depth at one of our watersheds as a case study- which is shown here, the Osborne creek watershed- to examine whether or not the coarse-resolution data provides an accurate estimate of soil acidification by selecting a range of sites to do detailed, site-specific analysis, using the same modelling approach, and comparing results.</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7</a:t>
            </a:fld>
            <a:endParaRPr lang="en-US" dirty="0"/>
          </a:p>
        </p:txBody>
      </p:sp>
    </p:spTree>
    <p:extLst>
      <p:ext uri="{BB962C8B-B14F-4D97-AF65-F5344CB8AC3E}">
        <p14:creationId xmlns:p14="http://schemas.microsoft.com/office/powerpoint/2010/main" val="794441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there are many ways</a:t>
            </a:r>
            <a:r>
              <a:rPr lang="en-US" baseline="0" dirty="0" smtClean="0"/>
              <a:t> to model critical acid loads.  The most commonly applied method is the simple mass balance method, which summarizes all of the cycling processes involved in contributing to or neutralizing acidity between trees and soils.  So, in the following illustration, processes that contribute toward lowering soil acidity are highlighted red, and those that buffer soil acidity are highlighted blue.  The critical load for sulfur and nitrogen, represented by the left side of the equation is the summation of…</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9</a:t>
            </a:fld>
            <a:endParaRPr lang="en-US" dirty="0"/>
          </a:p>
        </p:txBody>
      </p:sp>
    </p:spTree>
    <p:extLst>
      <p:ext uri="{BB962C8B-B14F-4D97-AF65-F5344CB8AC3E}">
        <p14:creationId xmlns:p14="http://schemas.microsoft.com/office/powerpoint/2010/main" val="1906970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Exceedance is then the difference between what the final critical acid load value is and the actual deposition of sulfur and nitrogen</a:t>
            </a:r>
            <a:r>
              <a:rPr lang="en-US" baseline="0" dirty="0" smtClean="0"/>
              <a:t> compounds from the atmosphere.  It can essentially be thought of as the charge balance between base cation imports and exports from the soil compartment.  In forest ecosystems, the main base cation exports from the soil are from harvesting, which essentially removes nutrients from the site that were originally derived from the soil, as well as natural and anthropogenic leaching losses.  In contrast, the primary base cation imports are the slow release of base cations from primary minerals via weathering, and base cation deposition from the atmosphere.</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19</a:t>
            </a:fld>
            <a:endParaRPr lang="en-US" dirty="0"/>
          </a:p>
        </p:txBody>
      </p:sp>
    </p:spTree>
    <p:extLst>
      <p:ext uri="{BB962C8B-B14F-4D97-AF65-F5344CB8AC3E}">
        <p14:creationId xmlns:p14="http://schemas.microsoft.com/office/powerpoint/2010/main" val="3935857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almost never practical to achieve a complete picture of</a:t>
            </a:r>
            <a:r>
              <a:rPr lang="en-US" baseline="0" dirty="0" smtClean="0"/>
              <a:t> all the parameters in the Simple Mass Balance Model, so some data will inevitably need to be assumed or modeled.  In this study, the empirical data I collected included stand growth characteristics, tree tissue nutrient concentration data, and soil mineralogy (to calculate weathering), which are not only some of the most important (and sensitive) parameters in the SMB model, they also happen to be relatively inexpensive data to collect.  Other data that needed to be modeled included the deposition of ions from the atmosphere, which is publicly available data from the National Atmospheric Deposition Program- I used the years 2000-2012, as well as sulfur and nitrogen deposition data from the Community Multi-scale Air Quality dataset (using the same years).  Discharge (soil infiltration) was gathered from the nearest Michigan agricultural experiment station.  And I modeled an acceptable leaching rate by deriving a localized relationship between Al and H in soil solution from lab data from the NCSS soil characterization database for </a:t>
            </a:r>
            <a:r>
              <a:rPr lang="en-US" baseline="0" dirty="0" err="1" smtClean="0"/>
              <a:t>typic</a:t>
            </a:r>
            <a:r>
              <a:rPr lang="en-US" baseline="0" dirty="0" smtClean="0"/>
              <a:t> </a:t>
            </a:r>
            <a:r>
              <a:rPr lang="en-US" baseline="0" dirty="0" err="1" smtClean="0"/>
              <a:t>udipsamments</a:t>
            </a:r>
            <a:r>
              <a:rPr lang="en-US" baseline="0" dirty="0" smtClean="0"/>
              <a:t> in MLRA 94a.  Finally, the assumed parameters of the model included choosing the appropriate BC:Al ration in soil solution, which is generally set to 1o for deciduous trees and 1 for coniferous trees.  And then also, because of the inherent difficulties in modeling the fate of N in forest soils, I developed a range of final CAL estimates which describe the best and worst case scenarios for soil acidification, where the best case scenario is that all N deposited that is not taken up by vegetation is continually cycled in the soil and not leached to groundwater, and the worst case scenario is that all N deposited not taken up by vegetation is leached.  </a:t>
            </a:r>
            <a:endParaRPr lang="en-US" dirty="0"/>
          </a:p>
        </p:txBody>
      </p:sp>
      <p:sp>
        <p:nvSpPr>
          <p:cNvPr id="4" name="Slide Number Placeholder 3"/>
          <p:cNvSpPr>
            <a:spLocks noGrp="1"/>
          </p:cNvSpPr>
          <p:nvPr>
            <p:ph type="sldNum" sz="quarter" idx="10"/>
          </p:nvPr>
        </p:nvSpPr>
        <p:spPr/>
        <p:txBody>
          <a:bodyPr/>
          <a:lstStyle/>
          <a:p>
            <a:fld id="{D43F2ECB-EB7A-45DC-BF34-FB5D054C0237}" type="slidenum">
              <a:rPr lang="en-US" smtClean="0"/>
              <a:t>20</a:t>
            </a:fld>
            <a:endParaRPr lang="en-US" dirty="0"/>
          </a:p>
        </p:txBody>
      </p:sp>
    </p:spTree>
    <p:extLst>
      <p:ext uri="{BB962C8B-B14F-4D97-AF65-F5344CB8AC3E}">
        <p14:creationId xmlns:p14="http://schemas.microsoft.com/office/powerpoint/2010/main" val="3245970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8E5C9F-7E58-4AB7-AF42-1B77C04470AD}" type="datetime1">
              <a:rPr lang="en-US" smtClean="0"/>
              <a:t>5/20/2015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5855A6-79DC-4577-913D-E15AE3891E31}" type="slidenum">
              <a:rPr lang="en-US" smtClean="0"/>
              <a:t>‹#›</a:t>
            </a:fld>
            <a:endParaRPr lang="en-US" dirty="0"/>
          </a:p>
        </p:txBody>
      </p:sp>
    </p:spTree>
    <p:extLst>
      <p:ext uri="{BB962C8B-B14F-4D97-AF65-F5344CB8AC3E}">
        <p14:creationId xmlns:p14="http://schemas.microsoft.com/office/powerpoint/2010/main" val="1009524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644767-83F8-4228-8DD2-7FEBE5DD69AA}" type="datetime1">
              <a:rPr lang="en-US" smtClean="0"/>
              <a:t>5/20/2015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5855A6-79DC-4577-913D-E15AE3891E31}" type="slidenum">
              <a:rPr lang="en-US" smtClean="0"/>
              <a:t>‹#›</a:t>
            </a:fld>
            <a:endParaRPr lang="en-US" dirty="0"/>
          </a:p>
        </p:txBody>
      </p:sp>
    </p:spTree>
    <p:extLst>
      <p:ext uri="{BB962C8B-B14F-4D97-AF65-F5344CB8AC3E}">
        <p14:creationId xmlns:p14="http://schemas.microsoft.com/office/powerpoint/2010/main" val="156175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653A3-1CA3-4C93-98F8-72244F002832}" type="datetime1">
              <a:rPr lang="en-US" smtClean="0"/>
              <a:t>5/20/2015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5855A6-79DC-4577-913D-E15AE3891E31}" type="slidenum">
              <a:rPr lang="en-US" smtClean="0"/>
              <a:t>‹#›</a:t>
            </a:fld>
            <a:endParaRPr lang="en-US" dirty="0"/>
          </a:p>
        </p:txBody>
      </p:sp>
    </p:spTree>
    <p:extLst>
      <p:ext uri="{BB962C8B-B14F-4D97-AF65-F5344CB8AC3E}">
        <p14:creationId xmlns:p14="http://schemas.microsoft.com/office/powerpoint/2010/main" val="2880008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BC304-4AED-45B8-8AED-7BC950687525}" type="datetime1">
              <a:rPr lang="en-US" smtClean="0"/>
              <a:t>5/20/2015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5855A6-79DC-4577-913D-E15AE3891E31}" type="slidenum">
              <a:rPr lang="en-US" smtClean="0"/>
              <a:t>‹#›</a:t>
            </a:fld>
            <a:endParaRPr lang="en-US" dirty="0"/>
          </a:p>
        </p:txBody>
      </p:sp>
    </p:spTree>
    <p:extLst>
      <p:ext uri="{BB962C8B-B14F-4D97-AF65-F5344CB8AC3E}">
        <p14:creationId xmlns:p14="http://schemas.microsoft.com/office/powerpoint/2010/main" val="2185585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8ABEB9-4974-436D-99C9-3DD5702FE8B4}" type="datetime1">
              <a:rPr lang="en-US" smtClean="0"/>
              <a:t>5/20/2015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5855A6-79DC-4577-913D-E15AE3891E31}" type="slidenum">
              <a:rPr lang="en-US" smtClean="0"/>
              <a:t>‹#›</a:t>
            </a:fld>
            <a:endParaRPr lang="en-US" dirty="0"/>
          </a:p>
        </p:txBody>
      </p:sp>
    </p:spTree>
    <p:extLst>
      <p:ext uri="{BB962C8B-B14F-4D97-AF65-F5344CB8AC3E}">
        <p14:creationId xmlns:p14="http://schemas.microsoft.com/office/powerpoint/2010/main" val="3744218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B5DBF2-5668-41F0-8C36-A40889C7534A}" type="datetime1">
              <a:rPr lang="en-US" smtClean="0"/>
              <a:t>5/20/2015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5855A6-79DC-4577-913D-E15AE3891E31}" type="slidenum">
              <a:rPr lang="en-US" smtClean="0"/>
              <a:t>‹#›</a:t>
            </a:fld>
            <a:endParaRPr lang="en-US" dirty="0"/>
          </a:p>
        </p:txBody>
      </p:sp>
    </p:spTree>
    <p:extLst>
      <p:ext uri="{BB962C8B-B14F-4D97-AF65-F5344CB8AC3E}">
        <p14:creationId xmlns:p14="http://schemas.microsoft.com/office/powerpoint/2010/main" val="1656040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44B189-72E8-4B27-A621-1FFA2D8F9542}" type="datetime1">
              <a:rPr lang="en-US" smtClean="0"/>
              <a:t>5/20/2015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15855A6-79DC-4577-913D-E15AE3891E31}" type="slidenum">
              <a:rPr lang="en-US" smtClean="0"/>
              <a:t>‹#›</a:t>
            </a:fld>
            <a:endParaRPr lang="en-US" dirty="0"/>
          </a:p>
        </p:txBody>
      </p:sp>
    </p:spTree>
    <p:extLst>
      <p:ext uri="{BB962C8B-B14F-4D97-AF65-F5344CB8AC3E}">
        <p14:creationId xmlns:p14="http://schemas.microsoft.com/office/powerpoint/2010/main" val="2547795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E399B4-F135-407E-A377-99C9C5912FFB}" type="datetime1">
              <a:rPr lang="en-US" smtClean="0"/>
              <a:t>5/20/2015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15855A6-79DC-4577-913D-E15AE3891E31}" type="slidenum">
              <a:rPr lang="en-US" smtClean="0"/>
              <a:t>‹#›</a:t>
            </a:fld>
            <a:endParaRPr lang="en-US" dirty="0"/>
          </a:p>
        </p:txBody>
      </p:sp>
    </p:spTree>
    <p:extLst>
      <p:ext uri="{BB962C8B-B14F-4D97-AF65-F5344CB8AC3E}">
        <p14:creationId xmlns:p14="http://schemas.microsoft.com/office/powerpoint/2010/main" val="206510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F0A15-135C-4380-ABA1-4B28C8BA5BF8}" type="datetime1">
              <a:rPr lang="en-US" smtClean="0"/>
              <a:t>5/20/2015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15855A6-79DC-4577-913D-E15AE3891E31}" type="slidenum">
              <a:rPr lang="en-US" smtClean="0"/>
              <a:t>‹#›</a:t>
            </a:fld>
            <a:endParaRPr lang="en-US" dirty="0"/>
          </a:p>
        </p:txBody>
      </p:sp>
    </p:spTree>
    <p:extLst>
      <p:ext uri="{BB962C8B-B14F-4D97-AF65-F5344CB8AC3E}">
        <p14:creationId xmlns:p14="http://schemas.microsoft.com/office/powerpoint/2010/main" val="1468224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994EAE-7E0B-46CF-8F34-1D4E99535BA1}" type="datetime1">
              <a:rPr lang="en-US" smtClean="0"/>
              <a:t>5/20/2015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5855A6-79DC-4577-913D-E15AE3891E31}" type="slidenum">
              <a:rPr lang="en-US" smtClean="0"/>
              <a:t>‹#›</a:t>
            </a:fld>
            <a:endParaRPr lang="en-US" dirty="0"/>
          </a:p>
        </p:txBody>
      </p:sp>
    </p:spTree>
    <p:extLst>
      <p:ext uri="{BB962C8B-B14F-4D97-AF65-F5344CB8AC3E}">
        <p14:creationId xmlns:p14="http://schemas.microsoft.com/office/powerpoint/2010/main" val="408370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31699-FE87-472F-A587-8F5C79621FA0}" type="datetime1">
              <a:rPr lang="en-US" smtClean="0"/>
              <a:t>5/20/2015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15855A6-79DC-4577-913D-E15AE3891E31}" type="slidenum">
              <a:rPr lang="en-US" smtClean="0"/>
              <a:t>‹#›</a:t>
            </a:fld>
            <a:endParaRPr lang="en-US" dirty="0"/>
          </a:p>
        </p:txBody>
      </p:sp>
    </p:spTree>
    <p:extLst>
      <p:ext uri="{BB962C8B-B14F-4D97-AF65-F5344CB8AC3E}">
        <p14:creationId xmlns:p14="http://schemas.microsoft.com/office/powerpoint/2010/main" val="1711786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9FB5D7-DF34-42E5-AE44-EA2789E32AE8}" type="datetime1">
              <a:rPr lang="en-US" smtClean="0"/>
              <a:t>5/20/2015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55A6-79DC-4577-913D-E15AE3891E31}" type="slidenum">
              <a:rPr lang="en-US" smtClean="0"/>
              <a:t>‹#›</a:t>
            </a:fld>
            <a:endParaRPr lang="en-US" dirty="0"/>
          </a:p>
        </p:txBody>
      </p:sp>
    </p:spTree>
    <p:extLst>
      <p:ext uri="{BB962C8B-B14F-4D97-AF65-F5344CB8AC3E}">
        <p14:creationId xmlns:p14="http://schemas.microsoft.com/office/powerpoint/2010/main" val="680927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8.jpeg"/><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chart" Target="../charts/chart8.xml"/></Relationships>
</file>

<file path=ppt/slides/_rels/slide6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chart" Target="../charts/chart10.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3.jpeg"/><Relationship Id="rId4" Type="http://schemas.microsoft.com/office/2007/relationships/hdphoto" Target="../media/hdphoto3.wdp"/></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82" y="0"/>
            <a:ext cx="9144000" cy="1447800"/>
          </a:xfrm>
        </p:spPr>
        <p:txBody>
          <a:bodyPr>
            <a:normAutofit/>
          </a:bodyPr>
          <a:lstStyle/>
          <a:p>
            <a:r>
              <a:rPr lang="en-US" sz="3200" b="1" dirty="0" smtClean="0"/>
              <a:t>Site-Specific Critical Acid Load Estimates for Forest Soils in the Osborne Creek Watershed, Michigan</a:t>
            </a:r>
            <a:endParaRPr lang="en-US" sz="3200" b="1"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artisticCutout numberOfShades="1"/>
                    </a14:imgEffect>
                    <a14:imgEffect>
                      <a14:colorTemperature colorTemp="6000"/>
                    </a14:imgEffect>
                    <a14:imgEffect>
                      <a14:saturation sat="90000"/>
                    </a14:imgEffect>
                  </a14:imgLayer>
                </a14:imgProps>
              </a:ext>
              <a:ext uri="{28A0092B-C50C-407E-A947-70E740481C1C}">
                <a14:useLocalDpi xmlns:a14="http://schemas.microsoft.com/office/drawing/2010/main" val="0"/>
              </a:ext>
            </a:extLst>
          </a:blip>
          <a:stretch>
            <a:fillRect/>
          </a:stretch>
        </p:blipFill>
        <p:spPr>
          <a:xfrm>
            <a:off x="838198" y="1851891"/>
            <a:ext cx="7467600" cy="4978400"/>
          </a:xfrm>
          <a:prstGeom prst="rect">
            <a:avLst/>
          </a:prstGeom>
          <a:ln>
            <a:noFill/>
          </a:ln>
          <a:effectLst>
            <a:softEdge rad="317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3132" y="3579090"/>
            <a:ext cx="1177743" cy="1524000"/>
          </a:xfrm>
          <a:prstGeom prst="rect">
            <a:avLst/>
          </a:prstGeom>
        </p:spPr>
      </p:pic>
      <p:sp>
        <p:nvSpPr>
          <p:cNvPr id="6" name="TextBox 5"/>
          <p:cNvSpPr txBox="1"/>
          <p:nvPr/>
        </p:nvSpPr>
        <p:spPr>
          <a:xfrm>
            <a:off x="2928156" y="1334776"/>
            <a:ext cx="3287695" cy="646331"/>
          </a:xfrm>
          <a:prstGeom prst="rect">
            <a:avLst/>
          </a:prstGeom>
          <a:noFill/>
        </p:spPr>
        <p:txBody>
          <a:bodyPr wrap="none" rtlCol="0">
            <a:spAutoFit/>
          </a:bodyPr>
          <a:lstStyle/>
          <a:p>
            <a:pPr algn="ctr"/>
            <a:r>
              <a:rPr lang="en-US" dirty="0" smtClean="0"/>
              <a:t>Trevor C. Hobbs- Soil Scientist</a:t>
            </a:r>
          </a:p>
          <a:p>
            <a:pPr algn="ctr"/>
            <a:r>
              <a:rPr lang="en-US" dirty="0" smtClean="0"/>
              <a:t>Huron-Manistee National Forests</a:t>
            </a:r>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1872" y="5845843"/>
            <a:ext cx="2000252" cy="524922"/>
          </a:xfrm>
          <a:prstGeom prst="rect">
            <a:avLst/>
          </a:prstGeom>
        </p:spPr>
      </p:pic>
    </p:spTree>
    <p:extLst>
      <p:ext uri="{BB962C8B-B14F-4D97-AF65-F5344CB8AC3E}">
        <p14:creationId xmlns:p14="http://schemas.microsoft.com/office/powerpoint/2010/main" val="27937352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7675" y="1002268"/>
            <a:ext cx="6024406" cy="369332"/>
          </a:xfrm>
          <a:prstGeom prst="rect">
            <a:avLst/>
          </a:prstGeom>
          <a:noFill/>
        </p:spPr>
        <p:txBody>
          <a:bodyPr wrap="none" rtlCol="0">
            <a:spAutoFit/>
          </a:bodyPr>
          <a:lstStyle/>
          <a:p>
            <a:r>
              <a:rPr lang="en-US" b="1" dirty="0">
                <a:solidFill>
                  <a:schemeClr val="accent2"/>
                </a:solidFill>
              </a:rPr>
              <a:t>CAL(S+N)</a:t>
            </a:r>
            <a:r>
              <a:rPr lang="en-US" b="1" dirty="0"/>
              <a:t> = BC</a:t>
            </a:r>
            <a:r>
              <a:rPr lang="en-US" b="1" baseline="-25000" dirty="0"/>
              <a:t>dep</a:t>
            </a:r>
            <a:r>
              <a:rPr lang="en-US" b="1" dirty="0"/>
              <a:t> –  Cl</a:t>
            </a:r>
            <a:r>
              <a:rPr lang="en-US" b="1" baseline="-25000" dirty="0"/>
              <a:t>dep</a:t>
            </a:r>
            <a:r>
              <a:rPr lang="en-US" b="1" dirty="0"/>
              <a:t> + BC</a:t>
            </a:r>
            <a:r>
              <a:rPr lang="en-US" b="1" baseline="-25000" dirty="0"/>
              <a:t>w</a:t>
            </a:r>
            <a:r>
              <a:rPr lang="en-US" b="1" dirty="0"/>
              <a:t> – BC</a:t>
            </a:r>
            <a:r>
              <a:rPr lang="en-US" b="1" baseline="-25000" dirty="0"/>
              <a:t>u</a:t>
            </a:r>
            <a:r>
              <a:rPr lang="en-US" b="1" dirty="0"/>
              <a:t> + N</a:t>
            </a:r>
            <a:r>
              <a:rPr lang="en-US" b="1" baseline="-25000" dirty="0"/>
              <a:t>i</a:t>
            </a:r>
            <a:r>
              <a:rPr lang="en-US" b="1" dirty="0"/>
              <a:t> + N</a:t>
            </a:r>
            <a:r>
              <a:rPr lang="en-US" b="1" baseline="-25000" dirty="0"/>
              <a:t>u</a:t>
            </a:r>
            <a:r>
              <a:rPr lang="en-US" b="1" dirty="0"/>
              <a:t> + N</a:t>
            </a:r>
            <a:r>
              <a:rPr lang="en-US" b="1" baseline="-25000" dirty="0"/>
              <a:t>de</a:t>
            </a:r>
            <a:r>
              <a:rPr lang="en-US" b="1" dirty="0"/>
              <a:t> – ANC</a:t>
            </a:r>
            <a:r>
              <a:rPr lang="en-US" b="1" baseline="-25000" dirty="0"/>
              <a:t>le,crit</a:t>
            </a:r>
            <a:endParaRPr lang="en-US" b="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9547" t="52981" r="16007"/>
          <a:stretch/>
        </p:blipFill>
        <p:spPr>
          <a:xfrm>
            <a:off x="2156194" y="2050473"/>
            <a:ext cx="4984012" cy="3429000"/>
          </a:xfrm>
          <a:prstGeom prst="rect">
            <a:avLst/>
          </a:prstGeom>
        </p:spPr>
      </p:pic>
      <p:sp>
        <p:nvSpPr>
          <p:cNvPr id="9" name="Freeform 8"/>
          <p:cNvSpPr/>
          <p:nvPr/>
        </p:nvSpPr>
        <p:spPr>
          <a:xfrm>
            <a:off x="420650" y="54418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8194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7150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54980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56019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8860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5441826"/>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35295" y="5410200"/>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920836" y="5458691"/>
            <a:ext cx="734291" cy="346364"/>
          </a:xfrm>
          <a:custGeom>
            <a:avLst/>
            <a:gdLst>
              <a:gd name="connsiteX0" fmla="*/ 734291 w 734291"/>
              <a:gd name="connsiteY0" fmla="*/ 0 h 346364"/>
              <a:gd name="connsiteX1" fmla="*/ 706582 w 734291"/>
              <a:gd name="connsiteY1" fmla="*/ 69273 h 346364"/>
              <a:gd name="connsiteX2" fmla="*/ 665019 w 734291"/>
              <a:gd name="connsiteY2" fmla="*/ 96982 h 346364"/>
              <a:gd name="connsiteX3" fmla="*/ 526473 w 734291"/>
              <a:gd name="connsiteY3" fmla="*/ 138545 h 346364"/>
              <a:gd name="connsiteX4" fmla="*/ 443346 w 734291"/>
              <a:gd name="connsiteY4" fmla="*/ 166254 h 346364"/>
              <a:gd name="connsiteX5" fmla="*/ 374073 w 734291"/>
              <a:gd name="connsiteY5" fmla="*/ 207818 h 346364"/>
              <a:gd name="connsiteX6" fmla="*/ 207819 w 734291"/>
              <a:gd name="connsiteY6" fmla="*/ 290945 h 346364"/>
              <a:gd name="connsiteX7" fmla="*/ 110837 w 734291"/>
              <a:gd name="connsiteY7" fmla="*/ 304800 h 346364"/>
              <a:gd name="connsiteX8" fmla="*/ 55419 w 734291"/>
              <a:gd name="connsiteY8" fmla="*/ 318654 h 346364"/>
              <a:gd name="connsiteX9" fmla="*/ 0 w 734291"/>
              <a:gd name="connsiteY9" fmla="*/ 346364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291" h="346364">
                <a:moveTo>
                  <a:pt x="734291" y="0"/>
                </a:moveTo>
                <a:cubicBezTo>
                  <a:pt x="725055" y="23091"/>
                  <a:pt x="721037" y="49036"/>
                  <a:pt x="706582" y="69273"/>
                </a:cubicBezTo>
                <a:cubicBezTo>
                  <a:pt x="696904" y="82822"/>
                  <a:pt x="680235" y="90219"/>
                  <a:pt x="665019" y="96982"/>
                </a:cubicBezTo>
                <a:cubicBezTo>
                  <a:pt x="597191" y="127128"/>
                  <a:pt x="588477" y="119944"/>
                  <a:pt x="526473" y="138545"/>
                </a:cubicBezTo>
                <a:cubicBezTo>
                  <a:pt x="498497" y="146938"/>
                  <a:pt x="443346" y="166254"/>
                  <a:pt x="443346" y="166254"/>
                </a:cubicBezTo>
                <a:cubicBezTo>
                  <a:pt x="381182" y="228421"/>
                  <a:pt x="455006" y="162856"/>
                  <a:pt x="374073" y="207818"/>
                </a:cubicBezTo>
                <a:cubicBezTo>
                  <a:pt x="212924" y="297344"/>
                  <a:pt x="369654" y="237000"/>
                  <a:pt x="207819" y="290945"/>
                </a:cubicBezTo>
                <a:cubicBezTo>
                  <a:pt x="176839" y="301272"/>
                  <a:pt x="142966" y="298958"/>
                  <a:pt x="110837" y="304800"/>
                </a:cubicBezTo>
                <a:cubicBezTo>
                  <a:pt x="92103" y="308206"/>
                  <a:pt x="73728" y="313423"/>
                  <a:pt x="55419" y="318654"/>
                </a:cubicBezTo>
                <a:cubicBezTo>
                  <a:pt x="10844" y="331390"/>
                  <a:pt x="22757" y="323607"/>
                  <a:pt x="0" y="3463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4294909" y="5444836"/>
            <a:ext cx="512618" cy="443346"/>
          </a:xfrm>
          <a:custGeom>
            <a:avLst/>
            <a:gdLst>
              <a:gd name="connsiteX0" fmla="*/ 512618 w 512618"/>
              <a:gd name="connsiteY0" fmla="*/ 0 h 443346"/>
              <a:gd name="connsiteX1" fmla="*/ 471055 w 512618"/>
              <a:gd name="connsiteY1" fmla="*/ 69273 h 443346"/>
              <a:gd name="connsiteX2" fmla="*/ 443346 w 512618"/>
              <a:gd name="connsiteY2" fmla="*/ 166255 h 443346"/>
              <a:gd name="connsiteX3" fmla="*/ 415636 w 512618"/>
              <a:gd name="connsiteY3" fmla="*/ 207819 h 443346"/>
              <a:gd name="connsiteX4" fmla="*/ 374073 w 512618"/>
              <a:gd name="connsiteY4" fmla="*/ 235528 h 443346"/>
              <a:gd name="connsiteX5" fmla="*/ 290946 w 512618"/>
              <a:gd name="connsiteY5" fmla="*/ 304800 h 443346"/>
              <a:gd name="connsiteX6" fmla="*/ 207818 w 512618"/>
              <a:gd name="connsiteY6" fmla="*/ 332509 h 443346"/>
              <a:gd name="connsiteX7" fmla="*/ 96982 w 512618"/>
              <a:gd name="connsiteY7" fmla="*/ 360219 h 443346"/>
              <a:gd name="connsiteX8" fmla="*/ 0 w 512618"/>
              <a:gd name="connsiteY8" fmla="*/ 443346 h 4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18" h="443346">
                <a:moveTo>
                  <a:pt x="512618" y="0"/>
                </a:moveTo>
                <a:cubicBezTo>
                  <a:pt x="498764" y="23091"/>
                  <a:pt x="483098" y="45187"/>
                  <a:pt x="471055" y="69273"/>
                </a:cubicBezTo>
                <a:cubicBezTo>
                  <a:pt x="444084" y="123215"/>
                  <a:pt x="469992" y="104082"/>
                  <a:pt x="443346" y="166255"/>
                </a:cubicBezTo>
                <a:cubicBezTo>
                  <a:pt x="436787" y="181560"/>
                  <a:pt x="427410" y="196045"/>
                  <a:pt x="415636" y="207819"/>
                </a:cubicBezTo>
                <a:cubicBezTo>
                  <a:pt x="403862" y="219593"/>
                  <a:pt x="386865" y="224868"/>
                  <a:pt x="374073" y="235528"/>
                </a:cubicBezTo>
                <a:cubicBezTo>
                  <a:pt x="336789" y="266598"/>
                  <a:pt x="335168" y="285146"/>
                  <a:pt x="290946" y="304800"/>
                </a:cubicBezTo>
                <a:cubicBezTo>
                  <a:pt x="264255" y="316663"/>
                  <a:pt x="235527" y="323272"/>
                  <a:pt x="207818" y="332509"/>
                </a:cubicBezTo>
                <a:cubicBezTo>
                  <a:pt x="143909" y="353812"/>
                  <a:pt x="180586" y="343498"/>
                  <a:pt x="96982" y="360219"/>
                </a:cubicBezTo>
                <a:cubicBezTo>
                  <a:pt x="5263" y="421365"/>
                  <a:pt x="28749" y="385851"/>
                  <a:pt x="0"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973782" y="5444836"/>
            <a:ext cx="678873" cy="443426"/>
          </a:xfrm>
          <a:custGeom>
            <a:avLst/>
            <a:gdLst>
              <a:gd name="connsiteX0" fmla="*/ 0 w 678873"/>
              <a:gd name="connsiteY0" fmla="*/ 0 h 443426"/>
              <a:gd name="connsiteX1" fmla="*/ 55418 w 678873"/>
              <a:gd name="connsiteY1" fmla="*/ 69273 h 443426"/>
              <a:gd name="connsiteX2" fmla="*/ 180109 w 678873"/>
              <a:gd name="connsiteY2" fmla="*/ 124691 h 443426"/>
              <a:gd name="connsiteX3" fmla="*/ 221673 w 678873"/>
              <a:gd name="connsiteY3" fmla="*/ 138546 h 443426"/>
              <a:gd name="connsiteX4" fmla="*/ 263236 w 678873"/>
              <a:gd name="connsiteY4" fmla="*/ 152400 h 443426"/>
              <a:gd name="connsiteX5" fmla="*/ 304800 w 678873"/>
              <a:gd name="connsiteY5" fmla="*/ 180109 h 443426"/>
              <a:gd name="connsiteX6" fmla="*/ 346363 w 678873"/>
              <a:gd name="connsiteY6" fmla="*/ 193964 h 443426"/>
              <a:gd name="connsiteX7" fmla="*/ 374073 w 678873"/>
              <a:gd name="connsiteY7" fmla="*/ 221673 h 443426"/>
              <a:gd name="connsiteX8" fmla="*/ 457200 w 678873"/>
              <a:gd name="connsiteY8" fmla="*/ 346364 h 443426"/>
              <a:gd name="connsiteX9" fmla="*/ 540327 w 678873"/>
              <a:gd name="connsiteY9" fmla="*/ 374073 h 443426"/>
              <a:gd name="connsiteX10" fmla="*/ 637309 w 678873"/>
              <a:gd name="connsiteY10" fmla="*/ 401782 h 443426"/>
              <a:gd name="connsiteX11" fmla="*/ 678873 w 678873"/>
              <a:gd name="connsiteY11" fmla="*/ 443346 h 4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73" h="443426">
                <a:moveTo>
                  <a:pt x="0" y="0"/>
                </a:moveTo>
                <a:cubicBezTo>
                  <a:pt x="18473" y="23091"/>
                  <a:pt x="34508" y="48363"/>
                  <a:pt x="55418" y="69273"/>
                </a:cubicBezTo>
                <a:cubicBezTo>
                  <a:pt x="88351" y="102206"/>
                  <a:pt x="138955" y="110973"/>
                  <a:pt x="180109" y="124691"/>
                </a:cubicBezTo>
                <a:lnTo>
                  <a:pt x="221673" y="138546"/>
                </a:lnTo>
                <a:lnTo>
                  <a:pt x="263236" y="152400"/>
                </a:lnTo>
                <a:cubicBezTo>
                  <a:pt x="277091" y="161636"/>
                  <a:pt x="289907" y="172662"/>
                  <a:pt x="304800" y="180109"/>
                </a:cubicBezTo>
                <a:cubicBezTo>
                  <a:pt x="317862" y="186640"/>
                  <a:pt x="333840" y="186450"/>
                  <a:pt x="346363" y="193964"/>
                </a:cubicBezTo>
                <a:cubicBezTo>
                  <a:pt x="357564" y="200685"/>
                  <a:pt x="366236" y="211223"/>
                  <a:pt x="374073" y="221673"/>
                </a:cubicBezTo>
                <a:cubicBezTo>
                  <a:pt x="374080" y="221682"/>
                  <a:pt x="443342" y="325577"/>
                  <a:pt x="457200" y="346364"/>
                </a:cubicBezTo>
                <a:cubicBezTo>
                  <a:pt x="473401" y="370666"/>
                  <a:pt x="512618" y="364837"/>
                  <a:pt x="540327" y="374073"/>
                </a:cubicBezTo>
                <a:cubicBezTo>
                  <a:pt x="599959" y="393950"/>
                  <a:pt x="567718" y="384385"/>
                  <a:pt x="637309" y="401782"/>
                </a:cubicBezTo>
                <a:cubicBezTo>
                  <a:pt x="667580" y="447189"/>
                  <a:pt x="648367" y="443346"/>
                  <a:pt x="678873"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67745" y="5444836"/>
            <a:ext cx="720437" cy="161463"/>
          </a:xfrm>
          <a:custGeom>
            <a:avLst/>
            <a:gdLst>
              <a:gd name="connsiteX0" fmla="*/ 0 w 720437"/>
              <a:gd name="connsiteY0" fmla="*/ 0 h 161463"/>
              <a:gd name="connsiteX1" fmla="*/ 55419 w 720437"/>
              <a:gd name="connsiteY1" fmla="*/ 69273 h 161463"/>
              <a:gd name="connsiteX2" fmla="*/ 332510 w 720437"/>
              <a:gd name="connsiteY2" fmla="*/ 110837 h 161463"/>
              <a:gd name="connsiteX3" fmla="*/ 415637 w 720437"/>
              <a:gd name="connsiteY3" fmla="*/ 138546 h 161463"/>
              <a:gd name="connsiteX4" fmla="*/ 720437 w 720437"/>
              <a:gd name="connsiteY4" fmla="*/ 152400 h 1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7" h="161463">
                <a:moveTo>
                  <a:pt x="0" y="0"/>
                </a:moveTo>
                <a:cubicBezTo>
                  <a:pt x="18473" y="23091"/>
                  <a:pt x="34509" y="48363"/>
                  <a:pt x="55419" y="69273"/>
                </a:cubicBezTo>
                <a:cubicBezTo>
                  <a:pt x="124524" y="138378"/>
                  <a:pt x="259343" y="106533"/>
                  <a:pt x="332510" y="110837"/>
                </a:cubicBezTo>
                <a:lnTo>
                  <a:pt x="415637" y="138546"/>
                </a:lnTo>
                <a:cubicBezTo>
                  <a:pt x="540441" y="180147"/>
                  <a:pt x="442608" y="152400"/>
                  <a:pt x="720437" y="152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3616036" y="5444836"/>
            <a:ext cx="1011382" cy="318655"/>
          </a:xfrm>
          <a:custGeom>
            <a:avLst/>
            <a:gdLst>
              <a:gd name="connsiteX0" fmla="*/ 1011382 w 1011382"/>
              <a:gd name="connsiteY0" fmla="*/ 0 h 318655"/>
              <a:gd name="connsiteX1" fmla="*/ 872837 w 1011382"/>
              <a:gd name="connsiteY1" fmla="*/ 27709 h 318655"/>
              <a:gd name="connsiteX2" fmla="*/ 789709 w 1011382"/>
              <a:gd name="connsiteY2" fmla="*/ 55419 h 318655"/>
              <a:gd name="connsiteX3" fmla="*/ 748146 w 1011382"/>
              <a:gd name="connsiteY3" fmla="*/ 69273 h 318655"/>
              <a:gd name="connsiteX4" fmla="*/ 706582 w 1011382"/>
              <a:gd name="connsiteY4" fmla="*/ 83128 h 318655"/>
              <a:gd name="connsiteX5" fmla="*/ 623455 w 1011382"/>
              <a:gd name="connsiteY5" fmla="*/ 96982 h 318655"/>
              <a:gd name="connsiteX6" fmla="*/ 457200 w 1011382"/>
              <a:gd name="connsiteY6" fmla="*/ 124691 h 318655"/>
              <a:gd name="connsiteX7" fmla="*/ 360219 w 1011382"/>
              <a:gd name="connsiteY7" fmla="*/ 152400 h 318655"/>
              <a:gd name="connsiteX8" fmla="*/ 332509 w 1011382"/>
              <a:gd name="connsiteY8" fmla="*/ 180109 h 318655"/>
              <a:gd name="connsiteX9" fmla="*/ 235528 w 1011382"/>
              <a:gd name="connsiteY9" fmla="*/ 207819 h 318655"/>
              <a:gd name="connsiteX10" fmla="*/ 221673 w 1011382"/>
              <a:gd name="connsiteY10" fmla="*/ 263237 h 318655"/>
              <a:gd name="connsiteX11" fmla="*/ 180109 w 1011382"/>
              <a:gd name="connsiteY11" fmla="*/ 290946 h 318655"/>
              <a:gd name="connsiteX12" fmla="*/ 0 w 1011382"/>
              <a:gd name="connsiteY12" fmla="*/ 318655 h 31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382" h="318655">
                <a:moveTo>
                  <a:pt x="1011382" y="0"/>
                </a:moveTo>
                <a:lnTo>
                  <a:pt x="872837" y="27709"/>
                </a:lnTo>
                <a:cubicBezTo>
                  <a:pt x="844196" y="33437"/>
                  <a:pt x="817418" y="46182"/>
                  <a:pt x="789709" y="55419"/>
                </a:cubicBezTo>
                <a:lnTo>
                  <a:pt x="748146" y="69273"/>
                </a:lnTo>
                <a:cubicBezTo>
                  <a:pt x="734291" y="73891"/>
                  <a:pt x="720987" y="80727"/>
                  <a:pt x="706582" y="83128"/>
                </a:cubicBezTo>
                <a:lnTo>
                  <a:pt x="623455" y="96982"/>
                </a:lnTo>
                <a:cubicBezTo>
                  <a:pt x="530643" y="127920"/>
                  <a:pt x="629552" y="98175"/>
                  <a:pt x="457200" y="124691"/>
                </a:cubicBezTo>
                <a:cubicBezTo>
                  <a:pt x="424898" y="129661"/>
                  <a:pt x="391252" y="142056"/>
                  <a:pt x="360219" y="152400"/>
                </a:cubicBezTo>
                <a:cubicBezTo>
                  <a:pt x="350982" y="161636"/>
                  <a:pt x="343710" y="173388"/>
                  <a:pt x="332509" y="180109"/>
                </a:cubicBezTo>
                <a:cubicBezTo>
                  <a:pt x="318311" y="188628"/>
                  <a:pt x="245881" y="205231"/>
                  <a:pt x="235528" y="207819"/>
                </a:cubicBezTo>
                <a:cubicBezTo>
                  <a:pt x="230910" y="226292"/>
                  <a:pt x="232235" y="247394"/>
                  <a:pt x="221673" y="263237"/>
                </a:cubicBezTo>
                <a:cubicBezTo>
                  <a:pt x="212436" y="277092"/>
                  <a:pt x="196437" y="287680"/>
                  <a:pt x="180109" y="290946"/>
                </a:cubicBezTo>
                <a:cubicBezTo>
                  <a:pt x="-17848" y="330537"/>
                  <a:pt x="56136" y="262519"/>
                  <a:pt x="0" y="318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4890655" y="5458691"/>
            <a:ext cx="443345" cy="374073"/>
          </a:xfrm>
          <a:custGeom>
            <a:avLst/>
            <a:gdLst>
              <a:gd name="connsiteX0" fmla="*/ 0 w 443345"/>
              <a:gd name="connsiteY0" fmla="*/ 0 h 374073"/>
              <a:gd name="connsiteX1" fmla="*/ 55418 w 443345"/>
              <a:gd name="connsiteY1" fmla="*/ 110836 h 374073"/>
              <a:gd name="connsiteX2" fmla="*/ 96981 w 443345"/>
              <a:gd name="connsiteY2" fmla="*/ 138545 h 374073"/>
              <a:gd name="connsiteX3" fmla="*/ 152400 w 443345"/>
              <a:gd name="connsiteY3" fmla="*/ 180109 h 374073"/>
              <a:gd name="connsiteX4" fmla="*/ 235527 w 443345"/>
              <a:gd name="connsiteY4" fmla="*/ 235527 h 374073"/>
              <a:gd name="connsiteX5" fmla="*/ 304800 w 443345"/>
              <a:gd name="connsiteY5" fmla="*/ 346364 h 374073"/>
              <a:gd name="connsiteX6" fmla="*/ 401781 w 443345"/>
              <a:gd name="connsiteY6" fmla="*/ 360218 h 374073"/>
              <a:gd name="connsiteX7" fmla="*/ 443345 w 443345"/>
              <a:gd name="connsiteY7" fmla="*/ 3740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5" h="374073">
                <a:moveTo>
                  <a:pt x="0" y="0"/>
                </a:moveTo>
                <a:cubicBezTo>
                  <a:pt x="13230" y="33076"/>
                  <a:pt x="27748" y="83166"/>
                  <a:pt x="55418" y="110836"/>
                </a:cubicBezTo>
                <a:cubicBezTo>
                  <a:pt x="67192" y="122610"/>
                  <a:pt x="83432" y="128867"/>
                  <a:pt x="96981" y="138545"/>
                </a:cubicBezTo>
                <a:cubicBezTo>
                  <a:pt x="115771" y="151967"/>
                  <a:pt x="134868" y="165081"/>
                  <a:pt x="152400" y="180109"/>
                </a:cubicBezTo>
                <a:cubicBezTo>
                  <a:pt x="218442" y="236717"/>
                  <a:pt x="164826" y="211961"/>
                  <a:pt x="235527" y="235527"/>
                </a:cubicBezTo>
                <a:cubicBezTo>
                  <a:pt x="301393" y="279438"/>
                  <a:pt x="271824" y="247440"/>
                  <a:pt x="304800" y="346364"/>
                </a:cubicBezTo>
                <a:cubicBezTo>
                  <a:pt x="315127" y="377343"/>
                  <a:pt x="369454" y="355600"/>
                  <a:pt x="401781" y="360218"/>
                </a:cubicBezTo>
                <a:lnTo>
                  <a:pt x="443345" y="37407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153891" y="5458691"/>
            <a:ext cx="942109" cy="193964"/>
          </a:xfrm>
          <a:custGeom>
            <a:avLst/>
            <a:gdLst>
              <a:gd name="connsiteX0" fmla="*/ 0 w 942109"/>
              <a:gd name="connsiteY0" fmla="*/ 0 h 193964"/>
              <a:gd name="connsiteX1" fmla="*/ 69273 w 942109"/>
              <a:gd name="connsiteY1" fmla="*/ 41564 h 193964"/>
              <a:gd name="connsiteX2" fmla="*/ 124691 w 942109"/>
              <a:gd name="connsiteY2" fmla="*/ 27709 h 193964"/>
              <a:gd name="connsiteX3" fmla="*/ 263236 w 942109"/>
              <a:gd name="connsiteY3" fmla="*/ 41564 h 193964"/>
              <a:gd name="connsiteX4" fmla="*/ 457200 w 942109"/>
              <a:gd name="connsiteY4" fmla="*/ 83127 h 193964"/>
              <a:gd name="connsiteX5" fmla="*/ 540327 w 942109"/>
              <a:gd name="connsiteY5" fmla="*/ 110836 h 193964"/>
              <a:gd name="connsiteX6" fmla="*/ 775854 w 942109"/>
              <a:gd name="connsiteY6" fmla="*/ 124691 h 193964"/>
              <a:gd name="connsiteX7" fmla="*/ 817418 w 942109"/>
              <a:gd name="connsiteY7" fmla="*/ 138545 h 193964"/>
              <a:gd name="connsiteX8" fmla="*/ 858982 w 942109"/>
              <a:gd name="connsiteY8" fmla="*/ 166254 h 193964"/>
              <a:gd name="connsiteX9" fmla="*/ 942109 w 942109"/>
              <a:gd name="connsiteY9"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109" h="193964">
                <a:moveTo>
                  <a:pt x="0" y="0"/>
                </a:moveTo>
                <a:cubicBezTo>
                  <a:pt x="23091" y="13855"/>
                  <a:pt x="42986" y="35722"/>
                  <a:pt x="69273" y="41564"/>
                </a:cubicBezTo>
                <a:cubicBezTo>
                  <a:pt x="87861" y="45695"/>
                  <a:pt x="105650" y="27709"/>
                  <a:pt x="124691" y="27709"/>
                </a:cubicBezTo>
                <a:cubicBezTo>
                  <a:pt x="171103" y="27709"/>
                  <a:pt x="217054" y="36946"/>
                  <a:pt x="263236" y="41564"/>
                </a:cubicBezTo>
                <a:cubicBezTo>
                  <a:pt x="379990" y="99941"/>
                  <a:pt x="253556" y="44944"/>
                  <a:pt x="457200" y="83127"/>
                </a:cubicBezTo>
                <a:cubicBezTo>
                  <a:pt x="485908" y="88510"/>
                  <a:pt x="511170" y="109121"/>
                  <a:pt x="540327" y="110836"/>
                </a:cubicBezTo>
                <a:lnTo>
                  <a:pt x="775854" y="124691"/>
                </a:lnTo>
                <a:cubicBezTo>
                  <a:pt x="789709" y="129309"/>
                  <a:pt x="804356" y="132014"/>
                  <a:pt x="817418" y="138545"/>
                </a:cubicBezTo>
                <a:cubicBezTo>
                  <a:pt x="832311" y="145991"/>
                  <a:pt x="843766" y="159491"/>
                  <a:pt x="858982" y="166254"/>
                </a:cubicBezTo>
                <a:cubicBezTo>
                  <a:pt x="885673" y="178117"/>
                  <a:pt x="942109" y="193964"/>
                  <a:pt x="942109" y="193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059382" y="5541818"/>
            <a:ext cx="235527" cy="152400"/>
          </a:xfrm>
          <a:custGeom>
            <a:avLst/>
            <a:gdLst>
              <a:gd name="connsiteX0" fmla="*/ 235527 w 235527"/>
              <a:gd name="connsiteY0" fmla="*/ 0 h 152400"/>
              <a:gd name="connsiteX1" fmla="*/ 138545 w 235527"/>
              <a:gd name="connsiteY1" fmla="*/ 69273 h 152400"/>
              <a:gd name="connsiteX2" fmla="*/ 55418 w 235527"/>
              <a:gd name="connsiteY2" fmla="*/ 124691 h 152400"/>
              <a:gd name="connsiteX3" fmla="*/ 0 w 23552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5527" h="152400">
                <a:moveTo>
                  <a:pt x="235527" y="0"/>
                </a:moveTo>
                <a:cubicBezTo>
                  <a:pt x="69228" y="66519"/>
                  <a:pt x="234660" y="-14828"/>
                  <a:pt x="138545" y="69273"/>
                </a:cubicBezTo>
                <a:cubicBezTo>
                  <a:pt x="113483" y="91203"/>
                  <a:pt x="87011" y="114160"/>
                  <a:pt x="55418" y="124691"/>
                </a:cubicBezTo>
                <a:cubicBezTo>
                  <a:pt x="7658" y="140611"/>
                  <a:pt x="24181" y="128219"/>
                  <a:pt x="0"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19600" y="5583382"/>
            <a:ext cx="124691" cy="166254"/>
          </a:xfrm>
          <a:custGeom>
            <a:avLst/>
            <a:gdLst>
              <a:gd name="connsiteX0" fmla="*/ 124691 w 124691"/>
              <a:gd name="connsiteY0" fmla="*/ 0 h 166254"/>
              <a:gd name="connsiteX1" fmla="*/ 69273 w 124691"/>
              <a:gd name="connsiteY1" fmla="*/ 69273 h 166254"/>
              <a:gd name="connsiteX2" fmla="*/ 55418 w 124691"/>
              <a:gd name="connsiteY2" fmla="*/ 110836 h 166254"/>
              <a:gd name="connsiteX3" fmla="*/ 0 w 124691"/>
              <a:gd name="connsiteY3" fmla="*/ 166254 h 166254"/>
            </a:gdLst>
            <a:ahLst/>
            <a:cxnLst>
              <a:cxn ang="0">
                <a:pos x="connsiteX0" y="connsiteY0"/>
              </a:cxn>
              <a:cxn ang="0">
                <a:pos x="connsiteX1" y="connsiteY1"/>
              </a:cxn>
              <a:cxn ang="0">
                <a:pos x="connsiteX2" y="connsiteY2"/>
              </a:cxn>
              <a:cxn ang="0">
                <a:pos x="connsiteX3" y="connsiteY3"/>
              </a:cxn>
            </a:cxnLst>
            <a:rect l="l" t="t" r="r" b="b"/>
            <a:pathLst>
              <a:path w="124691" h="166254">
                <a:moveTo>
                  <a:pt x="124691" y="0"/>
                </a:moveTo>
                <a:cubicBezTo>
                  <a:pt x="106218" y="23091"/>
                  <a:pt x="84946" y="44197"/>
                  <a:pt x="69273" y="69273"/>
                </a:cubicBezTo>
                <a:cubicBezTo>
                  <a:pt x="61533" y="81657"/>
                  <a:pt x="61949" y="97774"/>
                  <a:pt x="55418" y="110836"/>
                </a:cubicBezTo>
                <a:cubicBezTo>
                  <a:pt x="33126" y="155420"/>
                  <a:pt x="35691" y="148409"/>
                  <a:pt x="0" y="16625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56526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4599709" y="5555673"/>
            <a:ext cx="41564" cy="96982"/>
          </a:xfrm>
          <a:custGeom>
            <a:avLst/>
            <a:gdLst>
              <a:gd name="connsiteX0" fmla="*/ 41564 w 41564"/>
              <a:gd name="connsiteY0" fmla="*/ 0 h 96982"/>
              <a:gd name="connsiteX1" fmla="*/ 27709 w 41564"/>
              <a:gd name="connsiteY1" fmla="*/ 69272 h 96982"/>
              <a:gd name="connsiteX2" fmla="*/ 0 w 41564"/>
              <a:gd name="connsiteY2" fmla="*/ 96982 h 96982"/>
            </a:gdLst>
            <a:ahLst/>
            <a:cxnLst>
              <a:cxn ang="0">
                <a:pos x="connsiteX0" y="connsiteY0"/>
              </a:cxn>
              <a:cxn ang="0">
                <a:pos x="connsiteX1" y="connsiteY1"/>
              </a:cxn>
              <a:cxn ang="0">
                <a:pos x="connsiteX2" y="connsiteY2"/>
              </a:cxn>
            </a:cxnLst>
            <a:rect l="l" t="t" r="r" b="b"/>
            <a:pathLst>
              <a:path w="41564" h="96982">
                <a:moveTo>
                  <a:pt x="41564" y="0"/>
                </a:moveTo>
                <a:cubicBezTo>
                  <a:pt x="36946" y="23091"/>
                  <a:pt x="36985" y="47628"/>
                  <a:pt x="27709" y="69272"/>
                </a:cubicBezTo>
                <a:cubicBezTo>
                  <a:pt x="22563" y="81278"/>
                  <a:pt x="0" y="96982"/>
                  <a:pt x="0"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4724400" y="5638800"/>
            <a:ext cx="15620" cy="207818"/>
          </a:xfrm>
          <a:custGeom>
            <a:avLst/>
            <a:gdLst>
              <a:gd name="connsiteX0" fmla="*/ 0 w 15620"/>
              <a:gd name="connsiteY0" fmla="*/ 0 h 207818"/>
              <a:gd name="connsiteX1" fmla="*/ 13855 w 15620"/>
              <a:gd name="connsiteY1" fmla="*/ 207818 h 207818"/>
            </a:gdLst>
            <a:ahLst/>
            <a:cxnLst>
              <a:cxn ang="0">
                <a:pos x="connsiteX0" y="connsiteY0"/>
              </a:cxn>
              <a:cxn ang="0">
                <a:pos x="connsiteX1" y="connsiteY1"/>
              </a:cxn>
            </a:cxnLst>
            <a:rect l="l" t="t" r="r" b="b"/>
            <a:pathLst>
              <a:path w="15620" h="207818">
                <a:moveTo>
                  <a:pt x="0" y="0"/>
                </a:moveTo>
                <a:cubicBezTo>
                  <a:pt x="22912" y="114558"/>
                  <a:pt x="13855" y="45725"/>
                  <a:pt x="13855" y="20781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55279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973782" y="5611091"/>
            <a:ext cx="112134" cy="263236"/>
          </a:xfrm>
          <a:custGeom>
            <a:avLst/>
            <a:gdLst>
              <a:gd name="connsiteX0" fmla="*/ 0 w 112134"/>
              <a:gd name="connsiteY0" fmla="*/ 0 h 263236"/>
              <a:gd name="connsiteX1" fmla="*/ 13854 w 112134"/>
              <a:gd name="connsiteY1" fmla="*/ 69273 h 263236"/>
              <a:gd name="connsiteX2" fmla="*/ 55418 w 112134"/>
              <a:gd name="connsiteY2" fmla="*/ 110836 h 263236"/>
              <a:gd name="connsiteX3" fmla="*/ 110836 w 112134"/>
              <a:gd name="connsiteY3" fmla="*/ 235527 h 263236"/>
              <a:gd name="connsiteX4" fmla="*/ 110836 w 112134"/>
              <a:gd name="connsiteY4" fmla="*/ 263236 h 26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34" h="263236">
                <a:moveTo>
                  <a:pt x="0" y="0"/>
                </a:moveTo>
                <a:cubicBezTo>
                  <a:pt x="4618" y="23091"/>
                  <a:pt x="3323" y="48211"/>
                  <a:pt x="13854" y="69273"/>
                </a:cubicBezTo>
                <a:cubicBezTo>
                  <a:pt x="22616" y="86798"/>
                  <a:pt x="42875" y="95784"/>
                  <a:pt x="55418" y="110836"/>
                </a:cubicBezTo>
                <a:cubicBezTo>
                  <a:pt x="92009" y="154745"/>
                  <a:pt x="90700" y="175118"/>
                  <a:pt x="110836" y="235527"/>
                </a:cubicBezTo>
                <a:cubicBezTo>
                  <a:pt x="113757" y="244289"/>
                  <a:pt x="110836" y="254000"/>
                  <a:pt x="110836" y="26323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237018" y="5611091"/>
            <a:ext cx="290946" cy="97019"/>
          </a:xfrm>
          <a:custGeom>
            <a:avLst/>
            <a:gdLst>
              <a:gd name="connsiteX0" fmla="*/ 0 w 290946"/>
              <a:gd name="connsiteY0" fmla="*/ 0 h 97019"/>
              <a:gd name="connsiteX1" fmla="*/ 69273 w 290946"/>
              <a:gd name="connsiteY1" fmla="*/ 27709 h 97019"/>
              <a:gd name="connsiteX2" fmla="*/ 152400 w 290946"/>
              <a:gd name="connsiteY2" fmla="*/ 55418 h 97019"/>
              <a:gd name="connsiteX3" fmla="*/ 193964 w 290946"/>
              <a:gd name="connsiteY3" fmla="*/ 69273 h 97019"/>
              <a:gd name="connsiteX4" fmla="*/ 235527 w 290946"/>
              <a:gd name="connsiteY4" fmla="*/ 83127 h 97019"/>
              <a:gd name="connsiteX5" fmla="*/ 290946 w 290946"/>
              <a:gd name="connsiteY5" fmla="*/ 96982 h 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46" h="97019">
                <a:moveTo>
                  <a:pt x="0" y="0"/>
                </a:moveTo>
                <a:cubicBezTo>
                  <a:pt x="23091" y="9236"/>
                  <a:pt x="45901" y="19210"/>
                  <a:pt x="69273" y="27709"/>
                </a:cubicBezTo>
                <a:cubicBezTo>
                  <a:pt x="96722" y="37691"/>
                  <a:pt x="124691" y="46182"/>
                  <a:pt x="152400" y="55418"/>
                </a:cubicBezTo>
                <a:lnTo>
                  <a:pt x="193964" y="69273"/>
                </a:lnTo>
                <a:lnTo>
                  <a:pt x="235527" y="83127"/>
                </a:lnTo>
                <a:cubicBezTo>
                  <a:pt x="281473" y="98442"/>
                  <a:pt x="262487" y="96982"/>
                  <a:pt x="290946"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611091" y="5526692"/>
            <a:ext cx="332509" cy="28981"/>
          </a:xfrm>
          <a:custGeom>
            <a:avLst/>
            <a:gdLst>
              <a:gd name="connsiteX0" fmla="*/ 0 w 332509"/>
              <a:gd name="connsiteY0" fmla="*/ 28981 h 28981"/>
              <a:gd name="connsiteX1" fmla="*/ 221673 w 332509"/>
              <a:gd name="connsiteY1" fmla="*/ 15126 h 28981"/>
              <a:gd name="connsiteX2" fmla="*/ 263236 w 332509"/>
              <a:gd name="connsiteY2" fmla="*/ 1272 h 28981"/>
              <a:gd name="connsiteX3" fmla="*/ 332509 w 332509"/>
              <a:gd name="connsiteY3" fmla="*/ 1272 h 28981"/>
            </a:gdLst>
            <a:ahLst/>
            <a:cxnLst>
              <a:cxn ang="0">
                <a:pos x="connsiteX0" y="connsiteY0"/>
              </a:cxn>
              <a:cxn ang="0">
                <a:pos x="connsiteX1" y="connsiteY1"/>
              </a:cxn>
              <a:cxn ang="0">
                <a:pos x="connsiteX2" y="connsiteY2"/>
              </a:cxn>
              <a:cxn ang="0">
                <a:pos x="connsiteX3" y="connsiteY3"/>
              </a:cxn>
            </a:cxnLst>
            <a:rect l="l" t="t" r="r" b="b"/>
            <a:pathLst>
              <a:path w="332509" h="28981">
                <a:moveTo>
                  <a:pt x="0" y="28981"/>
                </a:moveTo>
                <a:cubicBezTo>
                  <a:pt x="73891" y="24363"/>
                  <a:pt x="148045" y="22876"/>
                  <a:pt x="221673" y="15126"/>
                </a:cubicBezTo>
                <a:cubicBezTo>
                  <a:pt x="236196" y="13597"/>
                  <a:pt x="248745" y="3083"/>
                  <a:pt x="263236" y="1272"/>
                </a:cubicBezTo>
                <a:cubicBezTo>
                  <a:pt x="286149" y="-1592"/>
                  <a:pt x="309418" y="1272"/>
                  <a:pt x="332509" y="127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5694218" y="5624945"/>
            <a:ext cx="221673" cy="152400"/>
          </a:xfrm>
          <a:custGeom>
            <a:avLst/>
            <a:gdLst>
              <a:gd name="connsiteX0" fmla="*/ 0 w 221673"/>
              <a:gd name="connsiteY0" fmla="*/ 0 h 152400"/>
              <a:gd name="connsiteX1" fmla="*/ 83127 w 221673"/>
              <a:gd name="connsiteY1" fmla="*/ 96982 h 152400"/>
              <a:gd name="connsiteX2" fmla="*/ 166255 w 221673"/>
              <a:gd name="connsiteY2" fmla="*/ 124691 h 152400"/>
              <a:gd name="connsiteX3" fmla="*/ 221673 w 221673"/>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1673" h="152400">
                <a:moveTo>
                  <a:pt x="0" y="0"/>
                </a:moveTo>
                <a:cubicBezTo>
                  <a:pt x="31320" y="52200"/>
                  <a:pt x="30789" y="73721"/>
                  <a:pt x="83127" y="96982"/>
                </a:cubicBezTo>
                <a:cubicBezTo>
                  <a:pt x="109818" y="108845"/>
                  <a:pt x="138546" y="115454"/>
                  <a:pt x="166255" y="124691"/>
                </a:cubicBezTo>
                <a:cubicBezTo>
                  <a:pt x="214013" y="140610"/>
                  <a:pt x="197492" y="128220"/>
                  <a:pt x="221673"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Down Arrow 52"/>
          <p:cNvSpPr/>
          <p:nvPr/>
        </p:nvSpPr>
        <p:spPr>
          <a:xfrm>
            <a:off x="871897"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Down Arrow 53"/>
          <p:cNvSpPr/>
          <p:nvPr/>
        </p:nvSpPr>
        <p:spPr>
          <a:xfrm>
            <a:off x="1472926"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p:cNvSpPr txBox="1"/>
          <p:nvPr/>
        </p:nvSpPr>
        <p:spPr>
          <a:xfrm>
            <a:off x="728830" y="1546243"/>
            <a:ext cx="537327" cy="369332"/>
          </a:xfrm>
          <a:prstGeom prst="rect">
            <a:avLst/>
          </a:prstGeom>
          <a:noFill/>
        </p:spPr>
        <p:txBody>
          <a:bodyPr wrap="none" rtlCol="0">
            <a:spAutoFit/>
          </a:bodyPr>
          <a:lstStyle/>
          <a:p>
            <a:r>
              <a:rPr lang="en-US" b="1" dirty="0"/>
              <a:t>S</a:t>
            </a:r>
            <a:r>
              <a:rPr lang="en-US" b="1" baseline="-25000" dirty="0" smtClean="0"/>
              <a:t>dep</a:t>
            </a:r>
            <a:endParaRPr lang="en-US" dirty="0"/>
          </a:p>
        </p:txBody>
      </p:sp>
      <p:sp>
        <p:nvSpPr>
          <p:cNvPr id="56" name="TextBox 55"/>
          <p:cNvSpPr txBox="1"/>
          <p:nvPr/>
        </p:nvSpPr>
        <p:spPr>
          <a:xfrm>
            <a:off x="1308219" y="1537252"/>
            <a:ext cx="580608" cy="369332"/>
          </a:xfrm>
          <a:prstGeom prst="rect">
            <a:avLst/>
          </a:prstGeom>
          <a:noFill/>
        </p:spPr>
        <p:txBody>
          <a:bodyPr wrap="none" rtlCol="0">
            <a:spAutoFit/>
          </a:bodyPr>
          <a:lstStyle/>
          <a:p>
            <a:r>
              <a:rPr lang="en-US" b="1" dirty="0" smtClean="0"/>
              <a:t>N</a:t>
            </a:r>
            <a:r>
              <a:rPr lang="en-US" b="1" baseline="-25000" dirty="0" smtClean="0"/>
              <a:t>dep</a:t>
            </a:r>
            <a:endParaRPr lang="en-US" dirty="0"/>
          </a:p>
        </p:txBody>
      </p:sp>
      <p:sp>
        <p:nvSpPr>
          <p:cNvPr id="41" name="TextBox 40"/>
          <p:cNvSpPr txBox="1"/>
          <p:nvPr/>
        </p:nvSpPr>
        <p:spPr>
          <a:xfrm>
            <a:off x="152401" y="152400"/>
            <a:ext cx="8991599" cy="830997"/>
          </a:xfrm>
          <a:prstGeom prst="rect">
            <a:avLst/>
          </a:prstGeom>
          <a:noFill/>
        </p:spPr>
        <p:txBody>
          <a:bodyPr wrap="square" rtlCol="0">
            <a:spAutoFit/>
          </a:bodyPr>
          <a:lstStyle/>
          <a:p>
            <a:pPr algn="ctr"/>
            <a:r>
              <a:rPr lang="en-US" sz="2400" b="1" dirty="0" smtClean="0"/>
              <a:t>Background:  Modeling Soil Acidification with the Simple Mass Balance (SMB) Model</a:t>
            </a:r>
            <a:endParaRPr lang="en-US" sz="2400" b="1" dirty="0"/>
          </a:p>
        </p:txBody>
      </p:sp>
    </p:spTree>
    <p:extLst>
      <p:ext uri="{BB962C8B-B14F-4D97-AF65-F5344CB8AC3E}">
        <p14:creationId xmlns:p14="http://schemas.microsoft.com/office/powerpoint/2010/main" val="2635702902"/>
      </p:ext>
    </p:extLst>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7675" y="1002268"/>
            <a:ext cx="6024406" cy="369332"/>
          </a:xfrm>
          <a:prstGeom prst="rect">
            <a:avLst/>
          </a:prstGeom>
          <a:noFill/>
        </p:spPr>
        <p:txBody>
          <a:bodyPr wrap="none" rtlCol="0">
            <a:spAutoFit/>
          </a:bodyPr>
          <a:lstStyle/>
          <a:p>
            <a:r>
              <a:rPr lang="en-US" b="1" dirty="0"/>
              <a:t>CAL(S+N) = </a:t>
            </a:r>
            <a:r>
              <a:rPr lang="en-US" b="1" dirty="0">
                <a:solidFill>
                  <a:schemeClr val="accent1"/>
                </a:solidFill>
              </a:rPr>
              <a:t>BC</a:t>
            </a:r>
            <a:r>
              <a:rPr lang="en-US" b="1" baseline="-25000" dirty="0">
                <a:solidFill>
                  <a:schemeClr val="accent1"/>
                </a:solidFill>
              </a:rPr>
              <a:t>dep</a:t>
            </a:r>
            <a:r>
              <a:rPr lang="en-US" b="1" dirty="0"/>
              <a:t> –  </a:t>
            </a:r>
            <a:r>
              <a:rPr lang="en-US" b="1" dirty="0">
                <a:solidFill>
                  <a:schemeClr val="accent2"/>
                </a:solidFill>
              </a:rPr>
              <a:t>Cl</a:t>
            </a:r>
            <a:r>
              <a:rPr lang="en-US" b="1" baseline="-25000" dirty="0">
                <a:solidFill>
                  <a:schemeClr val="accent2"/>
                </a:solidFill>
              </a:rPr>
              <a:t>dep</a:t>
            </a:r>
            <a:r>
              <a:rPr lang="en-US" b="1" dirty="0"/>
              <a:t> + BC</a:t>
            </a:r>
            <a:r>
              <a:rPr lang="en-US" b="1" baseline="-25000" dirty="0"/>
              <a:t>w</a:t>
            </a:r>
            <a:r>
              <a:rPr lang="en-US" b="1" dirty="0"/>
              <a:t> – BC</a:t>
            </a:r>
            <a:r>
              <a:rPr lang="en-US" b="1" baseline="-25000" dirty="0"/>
              <a:t>u</a:t>
            </a:r>
            <a:r>
              <a:rPr lang="en-US" b="1" dirty="0"/>
              <a:t> + N</a:t>
            </a:r>
            <a:r>
              <a:rPr lang="en-US" b="1" baseline="-25000" dirty="0"/>
              <a:t>i</a:t>
            </a:r>
            <a:r>
              <a:rPr lang="en-US" b="1" dirty="0"/>
              <a:t> + N</a:t>
            </a:r>
            <a:r>
              <a:rPr lang="en-US" b="1" baseline="-25000" dirty="0"/>
              <a:t>u</a:t>
            </a:r>
            <a:r>
              <a:rPr lang="en-US" b="1" dirty="0"/>
              <a:t> + N</a:t>
            </a:r>
            <a:r>
              <a:rPr lang="en-US" b="1" baseline="-25000" dirty="0"/>
              <a:t>de</a:t>
            </a:r>
            <a:r>
              <a:rPr lang="en-US" b="1" dirty="0"/>
              <a:t> – ANC</a:t>
            </a:r>
            <a:r>
              <a:rPr lang="en-US" b="1" baseline="-25000" dirty="0"/>
              <a:t>le,crit</a:t>
            </a:r>
            <a:endParaRPr lang="en-US" b="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9547" t="52981" r="16007"/>
          <a:stretch/>
        </p:blipFill>
        <p:spPr>
          <a:xfrm>
            <a:off x="2156194" y="2050473"/>
            <a:ext cx="4984012" cy="3429000"/>
          </a:xfrm>
          <a:prstGeom prst="rect">
            <a:avLst/>
          </a:prstGeom>
        </p:spPr>
      </p:pic>
      <p:sp>
        <p:nvSpPr>
          <p:cNvPr id="9" name="Freeform 8"/>
          <p:cNvSpPr/>
          <p:nvPr/>
        </p:nvSpPr>
        <p:spPr>
          <a:xfrm>
            <a:off x="420650" y="54418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8194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7150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54980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56019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8860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5441826"/>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35295" y="5410200"/>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920836" y="5458691"/>
            <a:ext cx="734291" cy="346364"/>
          </a:xfrm>
          <a:custGeom>
            <a:avLst/>
            <a:gdLst>
              <a:gd name="connsiteX0" fmla="*/ 734291 w 734291"/>
              <a:gd name="connsiteY0" fmla="*/ 0 h 346364"/>
              <a:gd name="connsiteX1" fmla="*/ 706582 w 734291"/>
              <a:gd name="connsiteY1" fmla="*/ 69273 h 346364"/>
              <a:gd name="connsiteX2" fmla="*/ 665019 w 734291"/>
              <a:gd name="connsiteY2" fmla="*/ 96982 h 346364"/>
              <a:gd name="connsiteX3" fmla="*/ 526473 w 734291"/>
              <a:gd name="connsiteY3" fmla="*/ 138545 h 346364"/>
              <a:gd name="connsiteX4" fmla="*/ 443346 w 734291"/>
              <a:gd name="connsiteY4" fmla="*/ 166254 h 346364"/>
              <a:gd name="connsiteX5" fmla="*/ 374073 w 734291"/>
              <a:gd name="connsiteY5" fmla="*/ 207818 h 346364"/>
              <a:gd name="connsiteX6" fmla="*/ 207819 w 734291"/>
              <a:gd name="connsiteY6" fmla="*/ 290945 h 346364"/>
              <a:gd name="connsiteX7" fmla="*/ 110837 w 734291"/>
              <a:gd name="connsiteY7" fmla="*/ 304800 h 346364"/>
              <a:gd name="connsiteX8" fmla="*/ 55419 w 734291"/>
              <a:gd name="connsiteY8" fmla="*/ 318654 h 346364"/>
              <a:gd name="connsiteX9" fmla="*/ 0 w 734291"/>
              <a:gd name="connsiteY9" fmla="*/ 346364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291" h="346364">
                <a:moveTo>
                  <a:pt x="734291" y="0"/>
                </a:moveTo>
                <a:cubicBezTo>
                  <a:pt x="725055" y="23091"/>
                  <a:pt x="721037" y="49036"/>
                  <a:pt x="706582" y="69273"/>
                </a:cubicBezTo>
                <a:cubicBezTo>
                  <a:pt x="696904" y="82822"/>
                  <a:pt x="680235" y="90219"/>
                  <a:pt x="665019" y="96982"/>
                </a:cubicBezTo>
                <a:cubicBezTo>
                  <a:pt x="597191" y="127128"/>
                  <a:pt x="588477" y="119944"/>
                  <a:pt x="526473" y="138545"/>
                </a:cubicBezTo>
                <a:cubicBezTo>
                  <a:pt x="498497" y="146938"/>
                  <a:pt x="443346" y="166254"/>
                  <a:pt x="443346" y="166254"/>
                </a:cubicBezTo>
                <a:cubicBezTo>
                  <a:pt x="381182" y="228421"/>
                  <a:pt x="455006" y="162856"/>
                  <a:pt x="374073" y="207818"/>
                </a:cubicBezTo>
                <a:cubicBezTo>
                  <a:pt x="212924" y="297344"/>
                  <a:pt x="369654" y="237000"/>
                  <a:pt x="207819" y="290945"/>
                </a:cubicBezTo>
                <a:cubicBezTo>
                  <a:pt x="176839" y="301272"/>
                  <a:pt x="142966" y="298958"/>
                  <a:pt x="110837" y="304800"/>
                </a:cubicBezTo>
                <a:cubicBezTo>
                  <a:pt x="92103" y="308206"/>
                  <a:pt x="73728" y="313423"/>
                  <a:pt x="55419" y="318654"/>
                </a:cubicBezTo>
                <a:cubicBezTo>
                  <a:pt x="10844" y="331390"/>
                  <a:pt x="22757" y="323607"/>
                  <a:pt x="0" y="3463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4294909" y="5444836"/>
            <a:ext cx="512618" cy="443346"/>
          </a:xfrm>
          <a:custGeom>
            <a:avLst/>
            <a:gdLst>
              <a:gd name="connsiteX0" fmla="*/ 512618 w 512618"/>
              <a:gd name="connsiteY0" fmla="*/ 0 h 443346"/>
              <a:gd name="connsiteX1" fmla="*/ 471055 w 512618"/>
              <a:gd name="connsiteY1" fmla="*/ 69273 h 443346"/>
              <a:gd name="connsiteX2" fmla="*/ 443346 w 512618"/>
              <a:gd name="connsiteY2" fmla="*/ 166255 h 443346"/>
              <a:gd name="connsiteX3" fmla="*/ 415636 w 512618"/>
              <a:gd name="connsiteY3" fmla="*/ 207819 h 443346"/>
              <a:gd name="connsiteX4" fmla="*/ 374073 w 512618"/>
              <a:gd name="connsiteY4" fmla="*/ 235528 h 443346"/>
              <a:gd name="connsiteX5" fmla="*/ 290946 w 512618"/>
              <a:gd name="connsiteY5" fmla="*/ 304800 h 443346"/>
              <a:gd name="connsiteX6" fmla="*/ 207818 w 512618"/>
              <a:gd name="connsiteY6" fmla="*/ 332509 h 443346"/>
              <a:gd name="connsiteX7" fmla="*/ 96982 w 512618"/>
              <a:gd name="connsiteY7" fmla="*/ 360219 h 443346"/>
              <a:gd name="connsiteX8" fmla="*/ 0 w 512618"/>
              <a:gd name="connsiteY8" fmla="*/ 443346 h 4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18" h="443346">
                <a:moveTo>
                  <a:pt x="512618" y="0"/>
                </a:moveTo>
                <a:cubicBezTo>
                  <a:pt x="498764" y="23091"/>
                  <a:pt x="483098" y="45187"/>
                  <a:pt x="471055" y="69273"/>
                </a:cubicBezTo>
                <a:cubicBezTo>
                  <a:pt x="444084" y="123215"/>
                  <a:pt x="469992" y="104082"/>
                  <a:pt x="443346" y="166255"/>
                </a:cubicBezTo>
                <a:cubicBezTo>
                  <a:pt x="436787" y="181560"/>
                  <a:pt x="427410" y="196045"/>
                  <a:pt x="415636" y="207819"/>
                </a:cubicBezTo>
                <a:cubicBezTo>
                  <a:pt x="403862" y="219593"/>
                  <a:pt x="386865" y="224868"/>
                  <a:pt x="374073" y="235528"/>
                </a:cubicBezTo>
                <a:cubicBezTo>
                  <a:pt x="336789" y="266598"/>
                  <a:pt x="335168" y="285146"/>
                  <a:pt x="290946" y="304800"/>
                </a:cubicBezTo>
                <a:cubicBezTo>
                  <a:pt x="264255" y="316663"/>
                  <a:pt x="235527" y="323272"/>
                  <a:pt x="207818" y="332509"/>
                </a:cubicBezTo>
                <a:cubicBezTo>
                  <a:pt x="143909" y="353812"/>
                  <a:pt x="180586" y="343498"/>
                  <a:pt x="96982" y="360219"/>
                </a:cubicBezTo>
                <a:cubicBezTo>
                  <a:pt x="5263" y="421365"/>
                  <a:pt x="28749" y="385851"/>
                  <a:pt x="0"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973782" y="5444836"/>
            <a:ext cx="678873" cy="443426"/>
          </a:xfrm>
          <a:custGeom>
            <a:avLst/>
            <a:gdLst>
              <a:gd name="connsiteX0" fmla="*/ 0 w 678873"/>
              <a:gd name="connsiteY0" fmla="*/ 0 h 443426"/>
              <a:gd name="connsiteX1" fmla="*/ 55418 w 678873"/>
              <a:gd name="connsiteY1" fmla="*/ 69273 h 443426"/>
              <a:gd name="connsiteX2" fmla="*/ 180109 w 678873"/>
              <a:gd name="connsiteY2" fmla="*/ 124691 h 443426"/>
              <a:gd name="connsiteX3" fmla="*/ 221673 w 678873"/>
              <a:gd name="connsiteY3" fmla="*/ 138546 h 443426"/>
              <a:gd name="connsiteX4" fmla="*/ 263236 w 678873"/>
              <a:gd name="connsiteY4" fmla="*/ 152400 h 443426"/>
              <a:gd name="connsiteX5" fmla="*/ 304800 w 678873"/>
              <a:gd name="connsiteY5" fmla="*/ 180109 h 443426"/>
              <a:gd name="connsiteX6" fmla="*/ 346363 w 678873"/>
              <a:gd name="connsiteY6" fmla="*/ 193964 h 443426"/>
              <a:gd name="connsiteX7" fmla="*/ 374073 w 678873"/>
              <a:gd name="connsiteY7" fmla="*/ 221673 h 443426"/>
              <a:gd name="connsiteX8" fmla="*/ 457200 w 678873"/>
              <a:gd name="connsiteY8" fmla="*/ 346364 h 443426"/>
              <a:gd name="connsiteX9" fmla="*/ 540327 w 678873"/>
              <a:gd name="connsiteY9" fmla="*/ 374073 h 443426"/>
              <a:gd name="connsiteX10" fmla="*/ 637309 w 678873"/>
              <a:gd name="connsiteY10" fmla="*/ 401782 h 443426"/>
              <a:gd name="connsiteX11" fmla="*/ 678873 w 678873"/>
              <a:gd name="connsiteY11" fmla="*/ 443346 h 4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73" h="443426">
                <a:moveTo>
                  <a:pt x="0" y="0"/>
                </a:moveTo>
                <a:cubicBezTo>
                  <a:pt x="18473" y="23091"/>
                  <a:pt x="34508" y="48363"/>
                  <a:pt x="55418" y="69273"/>
                </a:cubicBezTo>
                <a:cubicBezTo>
                  <a:pt x="88351" y="102206"/>
                  <a:pt x="138955" y="110973"/>
                  <a:pt x="180109" y="124691"/>
                </a:cubicBezTo>
                <a:lnTo>
                  <a:pt x="221673" y="138546"/>
                </a:lnTo>
                <a:lnTo>
                  <a:pt x="263236" y="152400"/>
                </a:lnTo>
                <a:cubicBezTo>
                  <a:pt x="277091" y="161636"/>
                  <a:pt x="289907" y="172662"/>
                  <a:pt x="304800" y="180109"/>
                </a:cubicBezTo>
                <a:cubicBezTo>
                  <a:pt x="317862" y="186640"/>
                  <a:pt x="333840" y="186450"/>
                  <a:pt x="346363" y="193964"/>
                </a:cubicBezTo>
                <a:cubicBezTo>
                  <a:pt x="357564" y="200685"/>
                  <a:pt x="366236" y="211223"/>
                  <a:pt x="374073" y="221673"/>
                </a:cubicBezTo>
                <a:cubicBezTo>
                  <a:pt x="374080" y="221682"/>
                  <a:pt x="443342" y="325577"/>
                  <a:pt x="457200" y="346364"/>
                </a:cubicBezTo>
                <a:cubicBezTo>
                  <a:pt x="473401" y="370666"/>
                  <a:pt x="512618" y="364837"/>
                  <a:pt x="540327" y="374073"/>
                </a:cubicBezTo>
                <a:cubicBezTo>
                  <a:pt x="599959" y="393950"/>
                  <a:pt x="567718" y="384385"/>
                  <a:pt x="637309" y="401782"/>
                </a:cubicBezTo>
                <a:cubicBezTo>
                  <a:pt x="667580" y="447189"/>
                  <a:pt x="648367" y="443346"/>
                  <a:pt x="678873"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67745" y="5444836"/>
            <a:ext cx="720437" cy="161463"/>
          </a:xfrm>
          <a:custGeom>
            <a:avLst/>
            <a:gdLst>
              <a:gd name="connsiteX0" fmla="*/ 0 w 720437"/>
              <a:gd name="connsiteY0" fmla="*/ 0 h 161463"/>
              <a:gd name="connsiteX1" fmla="*/ 55419 w 720437"/>
              <a:gd name="connsiteY1" fmla="*/ 69273 h 161463"/>
              <a:gd name="connsiteX2" fmla="*/ 332510 w 720437"/>
              <a:gd name="connsiteY2" fmla="*/ 110837 h 161463"/>
              <a:gd name="connsiteX3" fmla="*/ 415637 w 720437"/>
              <a:gd name="connsiteY3" fmla="*/ 138546 h 161463"/>
              <a:gd name="connsiteX4" fmla="*/ 720437 w 720437"/>
              <a:gd name="connsiteY4" fmla="*/ 152400 h 1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7" h="161463">
                <a:moveTo>
                  <a:pt x="0" y="0"/>
                </a:moveTo>
                <a:cubicBezTo>
                  <a:pt x="18473" y="23091"/>
                  <a:pt x="34509" y="48363"/>
                  <a:pt x="55419" y="69273"/>
                </a:cubicBezTo>
                <a:cubicBezTo>
                  <a:pt x="124524" y="138378"/>
                  <a:pt x="259343" y="106533"/>
                  <a:pt x="332510" y="110837"/>
                </a:cubicBezTo>
                <a:lnTo>
                  <a:pt x="415637" y="138546"/>
                </a:lnTo>
                <a:cubicBezTo>
                  <a:pt x="540441" y="180147"/>
                  <a:pt x="442608" y="152400"/>
                  <a:pt x="720437" y="152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3616036" y="5444836"/>
            <a:ext cx="1011382" cy="318655"/>
          </a:xfrm>
          <a:custGeom>
            <a:avLst/>
            <a:gdLst>
              <a:gd name="connsiteX0" fmla="*/ 1011382 w 1011382"/>
              <a:gd name="connsiteY0" fmla="*/ 0 h 318655"/>
              <a:gd name="connsiteX1" fmla="*/ 872837 w 1011382"/>
              <a:gd name="connsiteY1" fmla="*/ 27709 h 318655"/>
              <a:gd name="connsiteX2" fmla="*/ 789709 w 1011382"/>
              <a:gd name="connsiteY2" fmla="*/ 55419 h 318655"/>
              <a:gd name="connsiteX3" fmla="*/ 748146 w 1011382"/>
              <a:gd name="connsiteY3" fmla="*/ 69273 h 318655"/>
              <a:gd name="connsiteX4" fmla="*/ 706582 w 1011382"/>
              <a:gd name="connsiteY4" fmla="*/ 83128 h 318655"/>
              <a:gd name="connsiteX5" fmla="*/ 623455 w 1011382"/>
              <a:gd name="connsiteY5" fmla="*/ 96982 h 318655"/>
              <a:gd name="connsiteX6" fmla="*/ 457200 w 1011382"/>
              <a:gd name="connsiteY6" fmla="*/ 124691 h 318655"/>
              <a:gd name="connsiteX7" fmla="*/ 360219 w 1011382"/>
              <a:gd name="connsiteY7" fmla="*/ 152400 h 318655"/>
              <a:gd name="connsiteX8" fmla="*/ 332509 w 1011382"/>
              <a:gd name="connsiteY8" fmla="*/ 180109 h 318655"/>
              <a:gd name="connsiteX9" fmla="*/ 235528 w 1011382"/>
              <a:gd name="connsiteY9" fmla="*/ 207819 h 318655"/>
              <a:gd name="connsiteX10" fmla="*/ 221673 w 1011382"/>
              <a:gd name="connsiteY10" fmla="*/ 263237 h 318655"/>
              <a:gd name="connsiteX11" fmla="*/ 180109 w 1011382"/>
              <a:gd name="connsiteY11" fmla="*/ 290946 h 318655"/>
              <a:gd name="connsiteX12" fmla="*/ 0 w 1011382"/>
              <a:gd name="connsiteY12" fmla="*/ 318655 h 31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382" h="318655">
                <a:moveTo>
                  <a:pt x="1011382" y="0"/>
                </a:moveTo>
                <a:lnTo>
                  <a:pt x="872837" y="27709"/>
                </a:lnTo>
                <a:cubicBezTo>
                  <a:pt x="844196" y="33437"/>
                  <a:pt x="817418" y="46182"/>
                  <a:pt x="789709" y="55419"/>
                </a:cubicBezTo>
                <a:lnTo>
                  <a:pt x="748146" y="69273"/>
                </a:lnTo>
                <a:cubicBezTo>
                  <a:pt x="734291" y="73891"/>
                  <a:pt x="720987" y="80727"/>
                  <a:pt x="706582" y="83128"/>
                </a:cubicBezTo>
                <a:lnTo>
                  <a:pt x="623455" y="96982"/>
                </a:lnTo>
                <a:cubicBezTo>
                  <a:pt x="530643" y="127920"/>
                  <a:pt x="629552" y="98175"/>
                  <a:pt x="457200" y="124691"/>
                </a:cubicBezTo>
                <a:cubicBezTo>
                  <a:pt x="424898" y="129661"/>
                  <a:pt x="391252" y="142056"/>
                  <a:pt x="360219" y="152400"/>
                </a:cubicBezTo>
                <a:cubicBezTo>
                  <a:pt x="350982" y="161636"/>
                  <a:pt x="343710" y="173388"/>
                  <a:pt x="332509" y="180109"/>
                </a:cubicBezTo>
                <a:cubicBezTo>
                  <a:pt x="318311" y="188628"/>
                  <a:pt x="245881" y="205231"/>
                  <a:pt x="235528" y="207819"/>
                </a:cubicBezTo>
                <a:cubicBezTo>
                  <a:pt x="230910" y="226292"/>
                  <a:pt x="232235" y="247394"/>
                  <a:pt x="221673" y="263237"/>
                </a:cubicBezTo>
                <a:cubicBezTo>
                  <a:pt x="212436" y="277092"/>
                  <a:pt x="196437" y="287680"/>
                  <a:pt x="180109" y="290946"/>
                </a:cubicBezTo>
                <a:cubicBezTo>
                  <a:pt x="-17848" y="330537"/>
                  <a:pt x="56136" y="262519"/>
                  <a:pt x="0" y="318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4890655" y="5458691"/>
            <a:ext cx="443345" cy="374073"/>
          </a:xfrm>
          <a:custGeom>
            <a:avLst/>
            <a:gdLst>
              <a:gd name="connsiteX0" fmla="*/ 0 w 443345"/>
              <a:gd name="connsiteY0" fmla="*/ 0 h 374073"/>
              <a:gd name="connsiteX1" fmla="*/ 55418 w 443345"/>
              <a:gd name="connsiteY1" fmla="*/ 110836 h 374073"/>
              <a:gd name="connsiteX2" fmla="*/ 96981 w 443345"/>
              <a:gd name="connsiteY2" fmla="*/ 138545 h 374073"/>
              <a:gd name="connsiteX3" fmla="*/ 152400 w 443345"/>
              <a:gd name="connsiteY3" fmla="*/ 180109 h 374073"/>
              <a:gd name="connsiteX4" fmla="*/ 235527 w 443345"/>
              <a:gd name="connsiteY4" fmla="*/ 235527 h 374073"/>
              <a:gd name="connsiteX5" fmla="*/ 304800 w 443345"/>
              <a:gd name="connsiteY5" fmla="*/ 346364 h 374073"/>
              <a:gd name="connsiteX6" fmla="*/ 401781 w 443345"/>
              <a:gd name="connsiteY6" fmla="*/ 360218 h 374073"/>
              <a:gd name="connsiteX7" fmla="*/ 443345 w 443345"/>
              <a:gd name="connsiteY7" fmla="*/ 3740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5" h="374073">
                <a:moveTo>
                  <a:pt x="0" y="0"/>
                </a:moveTo>
                <a:cubicBezTo>
                  <a:pt x="13230" y="33076"/>
                  <a:pt x="27748" y="83166"/>
                  <a:pt x="55418" y="110836"/>
                </a:cubicBezTo>
                <a:cubicBezTo>
                  <a:pt x="67192" y="122610"/>
                  <a:pt x="83432" y="128867"/>
                  <a:pt x="96981" y="138545"/>
                </a:cubicBezTo>
                <a:cubicBezTo>
                  <a:pt x="115771" y="151967"/>
                  <a:pt x="134868" y="165081"/>
                  <a:pt x="152400" y="180109"/>
                </a:cubicBezTo>
                <a:cubicBezTo>
                  <a:pt x="218442" y="236717"/>
                  <a:pt x="164826" y="211961"/>
                  <a:pt x="235527" y="235527"/>
                </a:cubicBezTo>
                <a:cubicBezTo>
                  <a:pt x="301393" y="279438"/>
                  <a:pt x="271824" y="247440"/>
                  <a:pt x="304800" y="346364"/>
                </a:cubicBezTo>
                <a:cubicBezTo>
                  <a:pt x="315127" y="377343"/>
                  <a:pt x="369454" y="355600"/>
                  <a:pt x="401781" y="360218"/>
                </a:cubicBezTo>
                <a:lnTo>
                  <a:pt x="443345" y="37407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153891" y="5458691"/>
            <a:ext cx="942109" cy="193964"/>
          </a:xfrm>
          <a:custGeom>
            <a:avLst/>
            <a:gdLst>
              <a:gd name="connsiteX0" fmla="*/ 0 w 942109"/>
              <a:gd name="connsiteY0" fmla="*/ 0 h 193964"/>
              <a:gd name="connsiteX1" fmla="*/ 69273 w 942109"/>
              <a:gd name="connsiteY1" fmla="*/ 41564 h 193964"/>
              <a:gd name="connsiteX2" fmla="*/ 124691 w 942109"/>
              <a:gd name="connsiteY2" fmla="*/ 27709 h 193964"/>
              <a:gd name="connsiteX3" fmla="*/ 263236 w 942109"/>
              <a:gd name="connsiteY3" fmla="*/ 41564 h 193964"/>
              <a:gd name="connsiteX4" fmla="*/ 457200 w 942109"/>
              <a:gd name="connsiteY4" fmla="*/ 83127 h 193964"/>
              <a:gd name="connsiteX5" fmla="*/ 540327 w 942109"/>
              <a:gd name="connsiteY5" fmla="*/ 110836 h 193964"/>
              <a:gd name="connsiteX6" fmla="*/ 775854 w 942109"/>
              <a:gd name="connsiteY6" fmla="*/ 124691 h 193964"/>
              <a:gd name="connsiteX7" fmla="*/ 817418 w 942109"/>
              <a:gd name="connsiteY7" fmla="*/ 138545 h 193964"/>
              <a:gd name="connsiteX8" fmla="*/ 858982 w 942109"/>
              <a:gd name="connsiteY8" fmla="*/ 166254 h 193964"/>
              <a:gd name="connsiteX9" fmla="*/ 942109 w 942109"/>
              <a:gd name="connsiteY9"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109" h="193964">
                <a:moveTo>
                  <a:pt x="0" y="0"/>
                </a:moveTo>
                <a:cubicBezTo>
                  <a:pt x="23091" y="13855"/>
                  <a:pt x="42986" y="35722"/>
                  <a:pt x="69273" y="41564"/>
                </a:cubicBezTo>
                <a:cubicBezTo>
                  <a:pt x="87861" y="45695"/>
                  <a:pt x="105650" y="27709"/>
                  <a:pt x="124691" y="27709"/>
                </a:cubicBezTo>
                <a:cubicBezTo>
                  <a:pt x="171103" y="27709"/>
                  <a:pt x="217054" y="36946"/>
                  <a:pt x="263236" y="41564"/>
                </a:cubicBezTo>
                <a:cubicBezTo>
                  <a:pt x="379990" y="99941"/>
                  <a:pt x="253556" y="44944"/>
                  <a:pt x="457200" y="83127"/>
                </a:cubicBezTo>
                <a:cubicBezTo>
                  <a:pt x="485908" y="88510"/>
                  <a:pt x="511170" y="109121"/>
                  <a:pt x="540327" y="110836"/>
                </a:cubicBezTo>
                <a:lnTo>
                  <a:pt x="775854" y="124691"/>
                </a:lnTo>
                <a:cubicBezTo>
                  <a:pt x="789709" y="129309"/>
                  <a:pt x="804356" y="132014"/>
                  <a:pt x="817418" y="138545"/>
                </a:cubicBezTo>
                <a:cubicBezTo>
                  <a:pt x="832311" y="145991"/>
                  <a:pt x="843766" y="159491"/>
                  <a:pt x="858982" y="166254"/>
                </a:cubicBezTo>
                <a:cubicBezTo>
                  <a:pt x="885673" y="178117"/>
                  <a:pt x="942109" y="193964"/>
                  <a:pt x="942109" y="193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059382" y="5541818"/>
            <a:ext cx="235527" cy="152400"/>
          </a:xfrm>
          <a:custGeom>
            <a:avLst/>
            <a:gdLst>
              <a:gd name="connsiteX0" fmla="*/ 235527 w 235527"/>
              <a:gd name="connsiteY0" fmla="*/ 0 h 152400"/>
              <a:gd name="connsiteX1" fmla="*/ 138545 w 235527"/>
              <a:gd name="connsiteY1" fmla="*/ 69273 h 152400"/>
              <a:gd name="connsiteX2" fmla="*/ 55418 w 235527"/>
              <a:gd name="connsiteY2" fmla="*/ 124691 h 152400"/>
              <a:gd name="connsiteX3" fmla="*/ 0 w 23552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5527" h="152400">
                <a:moveTo>
                  <a:pt x="235527" y="0"/>
                </a:moveTo>
                <a:cubicBezTo>
                  <a:pt x="69228" y="66519"/>
                  <a:pt x="234660" y="-14828"/>
                  <a:pt x="138545" y="69273"/>
                </a:cubicBezTo>
                <a:cubicBezTo>
                  <a:pt x="113483" y="91203"/>
                  <a:pt x="87011" y="114160"/>
                  <a:pt x="55418" y="124691"/>
                </a:cubicBezTo>
                <a:cubicBezTo>
                  <a:pt x="7658" y="140611"/>
                  <a:pt x="24181" y="128219"/>
                  <a:pt x="0"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19600" y="5583382"/>
            <a:ext cx="124691" cy="166254"/>
          </a:xfrm>
          <a:custGeom>
            <a:avLst/>
            <a:gdLst>
              <a:gd name="connsiteX0" fmla="*/ 124691 w 124691"/>
              <a:gd name="connsiteY0" fmla="*/ 0 h 166254"/>
              <a:gd name="connsiteX1" fmla="*/ 69273 w 124691"/>
              <a:gd name="connsiteY1" fmla="*/ 69273 h 166254"/>
              <a:gd name="connsiteX2" fmla="*/ 55418 w 124691"/>
              <a:gd name="connsiteY2" fmla="*/ 110836 h 166254"/>
              <a:gd name="connsiteX3" fmla="*/ 0 w 124691"/>
              <a:gd name="connsiteY3" fmla="*/ 166254 h 166254"/>
            </a:gdLst>
            <a:ahLst/>
            <a:cxnLst>
              <a:cxn ang="0">
                <a:pos x="connsiteX0" y="connsiteY0"/>
              </a:cxn>
              <a:cxn ang="0">
                <a:pos x="connsiteX1" y="connsiteY1"/>
              </a:cxn>
              <a:cxn ang="0">
                <a:pos x="connsiteX2" y="connsiteY2"/>
              </a:cxn>
              <a:cxn ang="0">
                <a:pos x="connsiteX3" y="connsiteY3"/>
              </a:cxn>
            </a:cxnLst>
            <a:rect l="l" t="t" r="r" b="b"/>
            <a:pathLst>
              <a:path w="124691" h="166254">
                <a:moveTo>
                  <a:pt x="124691" y="0"/>
                </a:moveTo>
                <a:cubicBezTo>
                  <a:pt x="106218" y="23091"/>
                  <a:pt x="84946" y="44197"/>
                  <a:pt x="69273" y="69273"/>
                </a:cubicBezTo>
                <a:cubicBezTo>
                  <a:pt x="61533" y="81657"/>
                  <a:pt x="61949" y="97774"/>
                  <a:pt x="55418" y="110836"/>
                </a:cubicBezTo>
                <a:cubicBezTo>
                  <a:pt x="33126" y="155420"/>
                  <a:pt x="35691" y="148409"/>
                  <a:pt x="0" y="16625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56526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4599709" y="5555673"/>
            <a:ext cx="41564" cy="96982"/>
          </a:xfrm>
          <a:custGeom>
            <a:avLst/>
            <a:gdLst>
              <a:gd name="connsiteX0" fmla="*/ 41564 w 41564"/>
              <a:gd name="connsiteY0" fmla="*/ 0 h 96982"/>
              <a:gd name="connsiteX1" fmla="*/ 27709 w 41564"/>
              <a:gd name="connsiteY1" fmla="*/ 69272 h 96982"/>
              <a:gd name="connsiteX2" fmla="*/ 0 w 41564"/>
              <a:gd name="connsiteY2" fmla="*/ 96982 h 96982"/>
            </a:gdLst>
            <a:ahLst/>
            <a:cxnLst>
              <a:cxn ang="0">
                <a:pos x="connsiteX0" y="connsiteY0"/>
              </a:cxn>
              <a:cxn ang="0">
                <a:pos x="connsiteX1" y="connsiteY1"/>
              </a:cxn>
              <a:cxn ang="0">
                <a:pos x="connsiteX2" y="connsiteY2"/>
              </a:cxn>
            </a:cxnLst>
            <a:rect l="l" t="t" r="r" b="b"/>
            <a:pathLst>
              <a:path w="41564" h="96982">
                <a:moveTo>
                  <a:pt x="41564" y="0"/>
                </a:moveTo>
                <a:cubicBezTo>
                  <a:pt x="36946" y="23091"/>
                  <a:pt x="36985" y="47628"/>
                  <a:pt x="27709" y="69272"/>
                </a:cubicBezTo>
                <a:cubicBezTo>
                  <a:pt x="22563" y="81278"/>
                  <a:pt x="0" y="96982"/>
                  <a:pt x="0"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4724400" y="5638800"/>
            <a:ext cx="15620" cy="207818"/>
          </a:xfrm>
          <a:custGeom>
            <a:avLst/>
            <a:gdLst>
              <a:gd name="connsiteX0" fmla="*/ 0 w 15620"/>
              <a:gd name="connsiteY0" fmla="*/ 0 h 207818"/>
              <a:gd name="connsiteX1" fmla="*/ 13855 w 15620"/>
              <a:gd name="connsiteY1" fmla="*/ 207818 h 207818"/>
            </a:gdLst>
            <a:ahLst/>
            <a:cxnLst>
              <a:cxn ang="0">
                <a:pos x="connsiteX0" y="connsiteY0"/>
              </a:cxn>
              <a:cxn ang="0">
                <a:pos x="connsiteX1" y="connsiteY1"/>
              </a:cxn>
            </a:cxnLst>
            <a:rect l="l" t="t" r="r" b="b"/>
            <a:pathLst>
              <a:path w="15620" h="207818">
                <a:moveTo>
                  <a:pt x="0" y="0"/>
                </a:moveTo>
                <a:cubicBezTo>
                  <a:pt x="22912" y="114558"/>
                  <a:pt x="13855" y="45725"/>
                  <a:pt x="13855" y="20781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55279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973782" y="5611091"/>
            <a:ext cx="112134" cy="263236"/>
          </a:xfrm>
          <a:custGeom>
            <a:avLst/>
            <a:gdLst>
              <a:gd name="connsiteX0" fmla="*/ 0 w 112134"/>
              <a:gd name="connsiteY0" fmla="*/ 0 h 263236"/>
              <a:gd name="connsiteX1" fmla="*/ 13854 w 112134"/>
              <a:gd name="connsiteY1" fmla="*/ 69273 h 263236"/>
              <a:gd name="connsiteX2" fmla="*/ 55418 w 112134"/>
              <a:gd name="connsiteY2" fmla="*/ 110836 h 263236"/>
              <a:gd name="connsiteX3" fmla="*/ 110836 w 112134"/>
              <a:gd name="connsiteY3" fmla="*/ 235527 h 263236"/>
              <a:gd name="connsiteX4" fmla="*/ 110836 w 112134"/>
              <a:gd name="connsiteY4" fmla="*/ 263236 h 26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34" h="263236">
                <a:moveTo>
                  <a:pt x="0" y="0"/>
                </a:moveTo>
                <a:cubicBezTo>
                  <a:pt x="4618" y="23091"/>
                  <a:pt x="3323" y="48211"/>
                  <a:pt x="13854" y="69273"/>
                </a:cubicBezTo>
                <a:cubicBezTo>
                  <a:pt x="22616" y="86798"/>
                  <a:pt x="42875" y="95784"/>
                  <a:pt x="55418" y="110836"/>
                </a:cubicBezTo>
                <a:cubicBezTo>
                  <a:pt x="92009" y="154745"/>
                  <a:pt x="90700" y="175118"/>
                  <a:pt x="110836" y="235527"/>
                </a:cubicBezTo>
                <a:cubicBezTo>
                  <a:pt x="113757" y="244289"/>
                  <a:pt x="110836" y="254000"/>
                  <a:pt x="110836" y="26323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237018" y="5611091"/>
            <a:ext cx="290946" cy="97019"/>
          </a:xfrm>
          <a:custGeom>
            <a:avLst/>
            <a:gdLst>
              <a:gd name="connsiteX0" fmla="*/ 0 w 290946"/>
              <a:gd name="connsiteY0" fmla="*/ 0 h 97019"/>
              <a:gd name="connsiteX1" fmla="*/ 69273 w 290946"/>
              <a:gd name="connsiteY1" fmla="*/ 27709 h 97019"/>
              <a:gd name="connsiteX2" fmla="*/ 152400 w 290946"/>
              <a:gd name="connsiteY2" fmla="*/ 55418 h 97019"/>
              <a:gd name="connsiteX3" fmla="*/ 193964 w 290946"/>
              <a:gd name="connsiteY3" fmla="*/ 69273 h 97019"/>
              <a:gd name="connsiteX4" fmla="*/ 235527 w 290946"/>
              <a:gd name="connsiteY4" fmla="*/ 83127 h 97019"/>
              <a:gd name="connsiteX5" fmla="*/ 290946 w 290946"/>
              <a:gd name="connsiteY5" fmla="*/ 96982 h 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46" h="97019">
                <a:moveTo>
                  <a:pt x="0" y="0"/>
                </a:moveTo>
                <a:cubicBezTo>
                  <a:pt x="23091" y="9236"/>
                  <a:pt x="45901" y="19210"/>
                  <a:pt x="69273" y="27709"/>
                </a:cubicBezTo>
                <a:cubicBezTo>
                  <a:pt x="96722" y="37691"/>
                  <a:pt x="124691" y="46182"/>
                  <a:pt x="152400" y="55418"/>
                </a:cubicBezTo>
                <a:lnTo>
                  <a:pt x="193964" y="69273"/>
                </a:lnTo>
                <a:lnTo>
                  <a:pt x="235527" y="83127"/>
                </a:lnTo>
                <a:cubicBezTo>
                  <a:pt x="281473" y="98442"/>
                  <a:pt x="262487" y="96982"/>
                  <a:pt x="290946"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611091" y="5526692"/>
            <a:ext cx="332509" cy="28981"/>
          </a:xfrm>
          <a:custGeom>
            <a:avLst/>
            <a:gdLst>
              <a:gd name="connsiteX0" fmla="*/ 0 w 332509"/>
              <a:gd name="connsiteY0" fmla="*/ 28981 h 28981"/>
              <a:gd name="connsiteX1" fmla="*/ 221673 w 332509"/>
              <a:gd name="connsiteY1" fmla="*/ 15126 h 28981"/>
              <a:gd name="connsiteX2" fmla="*/ 263236 w 332509"/>
              <a:gd name="connsiteY2" fmla="*/ 1272 h 28981"/>
              <a:gd name="connsiteX3" fmla="*/ 332509 w 332509"/>
              <a:gd name="connsiteY3" fmla="*/ 1272 h 28981"/>
            </a:gdLst>
            <a:ahLst/>
            <a:cxnLst>
              <a:cxn ang="0">
                <a:pos x="connsiteX0" y="connsiteY0"/>
              </a:cxn>
              <a:cxn ang="0">
                <a:pos x="connsiteX1" y="connsiteY1"/>
              </a:cxn>
              <a:cxn ang="0">
                <a:pos x="connsiteX2" y="connsiteY2"/>
              </a:cxn>
              <a:cxn ang="0">
                <a:pos x="connsiteX3" y="connsiteY3"/>
              </a:cxn>
            </a:cxnLst>
            <a:rect l="l" t="t" r="r" b="b"/>
            <a:pathLst>
              <a:path w="332509" h="28981">
                <a:moveTo>
                  <a:pt x="0" y="28981"/>
                </a:moveTo>
                <a:cubicBezTo>
                  <a:pt x="73891" y="24363"/>
                  <a:pt x="148045" y="22876"/>
                  <a:pt x="221673" y="15126"/>
                </a:cubicBezTo>
                <a:cubicBezTo>
                  <a:pt x="236196" y="13597"/>
                  <a:pt x="248745" y="3083"/>
                  <a:pt x="263236" y="1272"/>
                </a:cubicBezTo>
                <a:cubicBezTo>
                  <a:pt x="286149" y="-1592"/>
                  <a:pt x="309418" y="1272"/>
                  <a:pt x="332509" y="127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5694218" y="5624945"/>
            <a:ext cx="221673" cy="152400"/>
          </a:xfrm>
          <a:custGeom>
            <a:avLst/>
            <a:gdLst>
              <a:gd name="connsiteX0" fmla="*/ 0 w 221673"/>
              <a:gd name="connsiteY0" fmla="*/ 0 h 152400"/>
              <a:gd name="connsiteX1" fmla="*/ 83127 w 221673"/>
              <a:gd name="connsiteY1" fmla="*/ 96982 h 152400"/>
              <a:gd name="connsiteX2" fmla="*/ 166255 w 221673"/>
              <a:gd name="connsiteY2" fmla="*/ 124691 h 152400"/>
              <a:gd name="connsiteX3" fmla="*/ 221673 w 221673"/>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1673" h="152400">
                <a:moveTo>
                  <a:pt x="0" y="0"/>
                </a:moveTo>
                <a:cubicBezTo>
                  <a:pt x="31320" y="52200"/>
                  <a:pt x="30789" y="73721"/>
                  <a:pt x="83127" y="96982"/>
                </a:cubicBezTo>
                <a:cubicBezTo>
                  <a:pt x="109818" y="108845"/>
                  <a:pt x="138546" y="115454"/>
                  <a:pt x="166255" y="124691"/>
                </a:cubicBezTo>
                <a:cubicBezTo>
                  <a:pt x="214013" y="140610"/>
                  <a:pt x="197492" y="128220"/>
                  <a:pt x="221673"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Down Arrow 40"/>
          <p:cNvSpPr/>
          <p:nvPr/>
        </p:nvSpPr>
        <p:spPr>
          <a:xfrm>
            <a:off x="7292606" y="1905000"/>
            <a:ext cx="251194" cy="33528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Down Arrow 41"/>
          <p:cNvSpPr/>
          <p:nvPr/>
        </p:nvSpPr>
        <p:spPr>
          <a:xfrm>
            <a:off x="2082531"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p:cNvSpPr txBox="1"/>
          <p:nvPr/>
        </p:nvSpPr>
        <p:spPr>
          <a:xfrm>
            <a:off x="6725509" y="1730909"/>
            <a:ext cx="679994" cy="369332"/>
          </a:xfrm>
          <a:prstGeom prst="rect">
            <a:avLst/>
          </a:prstGeom>
          <a:noFill/>
        </p:spPr>
        <p:txBody>
          <a:bodyPr wrap="none" rtlCol="0">
            <a:spAutoFit/>
          </a:bodyPr>
          <a:lstStyle/>
          <a:p>
            <a:r>
              <a:rPr lang="en-US" b="1" dirty="0"/>
              <a:t>BC</a:t>
            </a:r>
            <a:r>
              <a:rPr lang="en-US" b="1" baseline="-25000" dirty="0"/>
              <a:t>dep</a:t>
            </a:r>
            <a:endParaRPr lang="en-US" dirty="0"/>
          </a:p>
        </p:txBody>
      </p:sp>
      <p:sp>
        <p:nvSpPr>
          <p:cNvPr id="61" name="TextBox 60"/>
          <p:cNvSpPr txBox="1"/>
          <p:nvPr/>
        </p:nvSpPr>
        <p:spPr>
          <a:xfrm>
            <a:off x="1905000" y="1546243"/>
            <a:ext cx="606256" cy="369332"/>
          </a:xfrm>
          <a:prstGeom prst="rect">
            <a:avLst/>
          </a:prstGeom>
          <a:noFill/>
        </p:spPr>
        <p:txBody>
          <a:bodyPr wrap="none" rtlCol="0">
            <a:spAutoFit/>
          </a:bodyPr>
          <a:lstStyle/>
          <a:p>
            <a:r>
              <a:rPr lang="en-US" b="1" dirty="0" smtClean="0"/>
              <a:t>Cl</a:t>
            </a:r>
            <a:r>
              <a:rPr lang="en-US" b="1" baseline="-25000" dirty="0" smtClean="0"/>
              <a:t>dep</a:t>
            </a:r>
            <a:endParaRPr lang="en-US" dirty="0"/>
          </a:p>
        </p:txBody>
      </p:sp>
      <p:sp>
        <p:nvSpPr>
          <p:cNvPr id="62" name="Down Arrow 61"/>
          <p:cNvSpPr/>
          <p:nvPr/>
        </p:nvSpPr>
        <p:spPr>
          <a:xfrm>
            <a:off x="871897"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Down Arrow 62"/>
          <p:cNvSpPr/>
          <p:nvPr/>
        </p:nvSpPr>
        <p:spPr>
          <a:xfrm>
            <a:off x="1472926"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p:cNvSpPr txBox="1"/>
          <p:nvPr/>
        </p:nvSpPr>
        <p:spPr>
          <a:xfrm>
            <a:off x="728830" y="1546243"/>
            <a:ext cx="537327" cy="369332"/>
          </a:xfrm>
          <a:prstGeom prst="rect">
            <a:avLst/>
          </a:prstGeom>
          <a:noFill/>
        </p:spPr>
        <p:txBody>
          <a:bodyPr wrap="none" rtlCol="0">
            <a:spAutoFit/>
          </a:bodyPr>
          <a:lstStyle/>
          <a:p>
            <a:r>
              <a:rPr lang="en-US" b="1" dirty="0"/>
              <a:t>S</a:t>
            </a:r>
            <a:r>
              <a:rPr lang="en-US" b="1" baseline="-25000" dirty="0" smtClean="0"/>
              <a:t>dep</a:t>
            </a:r>
            <a:endParaRPr lang="en-US" dirty="0"/>
          </a:p>
        </p:txBody>
      </p:sp>
      <p:sp>
        <p:nvSpPr>
          <p:cNvPr id="65" name="TextBox 64"/>
          <p:cNvSpPr txBox="1"/>
          <p:nvPr/>
        </p:nvSpPr>
        <p:spPr>
          <a:xfrm>
            <a:off x="1308219" y="1537252"/>
            <a:ext cx="580608" cy="369332"/>
          </a:xfrm>
          <a:prstGeom prst="rect">
            <a:avLst/>
          </a:prstGeom>
          <a:noFill/>
        </p:spPr>
        <p:txBody>
          <a:bodyPr wrap="none" rtlCol="0">
            <a:spAutoFit/>
          </a:bodyPr>
          <a:lstStyle/>
          <a:p>
            <a:r>
              <a:rPr lang="en-US" b="1" dirty="0" smtClean="0"/>
              <a:t>N</a:t>
            </a:r>
            <a:r>
              <a:rPr lang="en-US" b="1" baseline="-25000" dirty="0" smtClean="0"/>
              <a:t>dep</a:t>
            </a:r>
            <a:endParaRPr lang="en-US" dirty="0"/>
          </a:p>
        </p:txBody>
      </p:sp>
      <p:sp>
        <p:nvSpPr>
          <p:cNvPr id="43" name="TextBox 42"/>
          <p:cNvSpPr txBox="1"/>
          <p:nvPr/>
        </p:nvSpPr>
        <p:spPr>
          <a:xfrm>
            <a:off x="152401" y="152400"/>
            <a:ext cx="8991599" cy="830997"/>
          </a:xfrm>
          <a:prstGeom prst="rect">
            <a:avLst/>
          </a:prstGeom>
          <a:noFill/>
        </p:spPr>
        <p:txBody>
          <a:bodyPr wrap="square" rtlCol="0">
            <a:spAutoFit/>
          </a:bodyPr>
          <a:lstStyle/>
          <a:p>
            <a:pPr algn="ctr"/>
            <a:r>
              <a:rPr lang="en-US" sz="2400" b="1" dirty="0" smtClean="0"/>
              <a:t>Background:  Modeling Soil Acidification with the Simple Mass Balance (SMB) Model</a:t>
            </a:r>
            <a:endParaRPr lang="en-US" sz="2400" b="1" dirty="0"/>
          </a:p>
        </p:txBody>
      </p:sp>
    </p:spTree>
    <p:extLst>
      <p:ext uri="{BB962C8B-B14F-4D97-AF65-F5344CB8AC3E}">
        <p14:creationId xmlns:p14="http://schemas.microsoft.com/office/powerpoint/2010/main" val="286765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7675" y="1002268"/>
            <a:ext cx="6024406" cy="369332"/>
          </a:xfrm>
          <a:prstGeom prst="rect">
            <a:avLst/>
          </a:prstGeom>
          <a:noFill/>
        </p:spPr>
        <p:txBody>
          <a:bodyPr wrap="none" rtlCol="0">
            <a:spAutoFit/>
          </a:bodyPr>
          <a:lstStyle/>
          <a:p>
            <a:r>
              <a:rPr lang="en-US" b="1" dirty="0"/>
              <a:t>CAL(S+N) = BC</a:t>
            </a:r>
            <a:r>
              <a:rPr lang="en-US" b="1" baseline="-25000" dirty="0"/>
              <a:t>dep</a:t>
            </a:r>
            <a:r>
              <a:rPr lang="en-US" b="1" dirty="0"/>
              <a:t> –  Cl</a:t>
            </a:r>
            <a:r>
              <a:rPr lang="en-US" b="1" baseline="-25000" dirty="0"/>
              <a:t>dep</a:t>
            </a:r>
            <a:r>
              <a:rPr lang="en-US" b="1" dirty="0"/>
              <a:t> + </a:t>
            </a:r>
            <a:r>
              <a:rPr lang="en-US" b="1" dirty="0">
                <a:solidFill>
                  <a:schemeClr val="accent1"/>
                </a:solidFill>
              </a:rPr>
              <a:t>BC</a:t>
            </a:r>
            <a:r>
              <a:rPr lang="en-US" b="1" baseline="-25000" dirty="0">
                <a:solidFill>
                  <a:schemeClr val="accent1"/>
                </a:solidFill>
              </a:rPr>
              <a:t>w</a:t>
            </a:r>
            <a:r>
              <a:rPr lang="en-US" b="1" dirty="0"/>
              <a:t> – BC</a:t>
            </a:r>
            <a:r>
              <a:rPr lang="en-US" b="1" baseline="-25000" dirty="0"/>
              <a:t>u</a:t>
            </a:r>
            <a:r>
              <a:rPr lang="en-US" b="1" dirty="0"/>
              <a:t> + N</a:t>
            </a:r>
            <a:r>
              <a:rPr lang="en-US" b="1" baseline="-25000" dirty="0"/>
              <a:t>i</a:t>
            </a:r>
            <a:r>
              <a:rPr lang="en-US" b="1" dirty="0"/>
              <a:t> + N</a:t>
            </a:r>
            <a:r>
              <a:rPr lang="en-US" b="1" baseline="-25000" dirty="0"/>
              <a:t>u</a:t>
            </a:r>
            <a:r>
              <a:rPr lang="en-US" b="1" dirty="0"/>
              <a:t> + N</a:t>
            </a:r>
            <a:r>
              <a:rPr lang="en-US" b="1" baseline="-25000" dirty="0"/>
              <a:t>de</a:t>
            </a:r>
            <a:r>
              <a:rPr lang="en-US" b="1" dirty="0"/>
              <a:t> – ANC</a:t>
            </a:r>
            <a:r>
              <a:rPr lang="en-US" b="1" baseline="-25000" dirty="0"/>
              <a:t>le,crit</a:t>
            </a:r>
            <a:endParaRPr lang="en-US" b="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9547" t="52981" r="16007"/>
          <a:stretch/>
        </p:blipFill>
        <p:spPr>
          <a:xfrm>
            <a:off x="2156194" y="2050473"/>
            <a:ext cx="4984012" cy="3429000"/>
          </a:xfrm>
          <a:prstGeom prst="rect">
            <a:avLst/>
          </a:prstGeom>
        </p:spPr>
      </p:pic>
      <p:sp>
        <p:nvSpPr>
          <p:cNvPr id="9" name="Freeform 8"/>
          <p:cNvSpPr/>
          <p:nvPr/>
        </p:nvSpPr>
        <p:spPr>
          <a:xfrm>
            <a:off x="420650" y="54418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8194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7150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54980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56019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8860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5441826"/>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35295" y="5410200"/>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920836" y="5458691"/>
            <a:ext cx="734291" cy="346364"/>
          </a:xfrm>
          <a:custGeom>
            <a:avLst/>
            <a:gdLst>
              <a:gd name="connsiteX0" fmla="*/ 734291 w 734291"/>
              <a:gd name="connsiteY0" fmla="*/ 0 h 346364"/>
              <a:gd name="connsiteX1" fmla="*/ 706582 w 734291"/>
              <a:gd name="connsiteY1" fmla="*/ 69273 h 346364"/>
              <a:gd name="connsiteX2" fmla="*/ 665019 w 734291"/>
              <a:gd name="connsiteY2" fmla="*/ 96982 h 346364"/>
              <a:gd name="connsiteX3" fmla="*/ 526473 w 734291"/>
              <a:gd name="connsiteY3" fmla="*/ 138545 h 346364"/>
              <a:gd name="connsiteX4" fmla="*/ 443346 w 734291"/>
              <a:gd name="connsiteY4" fmla="*/ 166254 h 346364"/>
              <a:gd name="connsiteX5" fmla="*/ 374073 w 734291"/>
              <a:gd name="connsiteY5" fmla="*/ 207818 h 346364"/>
              <a:gd name="connsiteX6" fmla="*/ 207819 w 734291"/>
              <a:gd name="connsiteY6" fmla="*/ 290945 h 346364"/>
              <a:gd name="connsiteX7" fmla="*/ 110837 w 734291"/>
              <a:gd name="connsiteY7" fmla="*/ 304800 h 346364"/>
              <a:gd name="connsiteX8" fmla="*/ 55419 w 734291"/>
              <a:gd name="connsiteY8" fmla="*/ 318654 h 346364"/>
              <a:gd name="connsiteX9" fmla="*/ 0 w 734291"/>
              <a:gd name="connsiteY9" fmla="*/ 346364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291" h="346364">
                <a:moveTo>
                  <a:pt x="734291" y="0"/>
                </a:moveTo>
                <a:cubicBezTo>
                  <a:pt x="725055" y="23091"/>
                  <a:pt x="721037" y="49036"/>
                  <a:pt x="706582" y="69273"/>
                </a:cubicBezTo>
                <a:cubicBezTo>
                  <a:pt x="696904" y="82822"/>
                  <a:pt x="680235" y="90219"/>
                  <a:pt x="665019" y="96982"/>
                </a:cubicBezTo>
                <a:cubicBezTo>
                  <a:pt x="597191" y="127128"/>
                  <a:pt x="588477" y="119944"/>
                  <a:pt x="526473" y="138545"/>
                </a:cubicBezTo>
                <a:cubicBezTo>
                  <a:pt x="498497" y="146938"/>
                  <a:pt x="443346" y="166254"/>
                  <a:pt x="443346" y="166254"/>
                </a:cubicBezTo>
                <a:cubicBezTo>
                  <a:pt x="381182" y="228421"/>
                  <a:pt x="455006" y="162856"/>
                  <a:pt x="374073" y="207818"/>
                </a:cubicBezTo>
                <a:cubicBezTo>
                  <a:pt x="212924" y="297344"/>
                  <a:pt x="369654" y="237000"/>
                  <a:pt x="207819" y="290945"/>
                </a:cubicBezTo>
                <a:cubicBezTo>
                  <a:pt x="176839" y="301272"/>
                  <a:pt x="142966" y="298958"/>
                  <a:pt x="110837" y="304800"/>
                </a:cubicBezTo>
                <a:cubicBezTo>
                  <a:pt x="92103" y="308206"/>
                  <a:pt x="73728" y="313423"/>
                  <a:pt x="55419" y="318654"/>
                </a:cubicBezTo>
                <a:cubicBezTo>
                  <a:pt x="10844" y="331390"/>
                  <a:pt x="22757" y="323607"/>
                  <a:pt x="0" y="3463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4294909" y="5444836"/>
            <a:ext cx="512618" cy="443346"/>
          </a:xfrm>
          <a:custGeom>
            <a:avLst/>
            <a:gdLst>
              <a:gd name="connsiteX0" fmla="*/ 512618 w 512618"/>
              <a:gd name="connsiteY0" fmla="*/ 0 h 443346"/>
              <a:gd name="connsiteX1" fmla="*/ 471055 w 512618"/>
              <a:gd name="connsiteY1" fmla="*/ 69273 h 443346"/>
              <a:gd name="connsiteX2" fmla="*/ 443346 w 512618"/>
              <a:gd name="connsiteY2" fmla="*/ 166255 h 443346"/>
              <a:gd name="connsiteX3" fmla="*/ 415636 w 512618"/>
              <a:gd name="connsiteY3" fmla="*/ 207819 h 443346"/>
              <a:gd name="connsiteX4" fmla="*/ 374073 w 512618"/>
              <a:gd name="connsiteY4" fmla="*/ 235528 h 443346"/>
              <a:gd name="connsiteX5" fmla="*/ 290946 w 512618"/>
              <a:gd name="connsiteY5" fmla="*/ 304800 h 443346"/>
              <a:gd name="connsiteX6" fmla="*/ 207818 w 512618"/>
              <a:gd name="connsiteY6" fmla="*/ 332509 h 443346"/>
              <a:gd name="connsiteX7" fmla="*/ 96982 w 512618"/>
              <a:gd name="connsiteY7" fmla="*/ 360219 h 443346"/>
              <a:gd name="connsiteX8" fmla="*/ 0 w 512618"/>
              <a:gd name="connsiteY8" fmla="*/ 443346 h 4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18" h="443346">
                <a:moveTo>
                  <a:pt x="512618" y="0"/>
                </a:moveTo>
                <a:cubicBezTo>
                  <a:pt x="498764" y="23091"/>
                  <a:pt x="483098" y="45187"/>
                  <a:pt x="471055" y="69273"/>
                </a:cubicBezTo>
                <a:cubicBezTo>
                  <a:pt x="444084" y="123215"/>
                  <a:pt x="469992" y="104082"/>
                  <a:pt x="443346" y="166255"/>
                </a:cubicBezTo>
                <a:cubicBezTo>
                  <a:pt x="436787" y="181560"/>
                  <a:pt x="427410" y="196045"/>
                  <a:pt x="415636" y="207819"/>
                </a:cubicBezTo>
                <a:cubicBezTo>
                  <a:pt x="403862" y="219593"/>
                  <a:pt x="386865" y="224868"/>
                  <a:pt x="374073" y="235528"/>
                </a:cubicBezTo>
                <a:cubicBezTo>
                  <a:pt x="336789" y="266598"/>
                  <a:pt x="335168" y="285146"/>
                  <a:pt x="290946" y="304800"/>
                </a:cubicBezTo>
                <a:cubicBezTo>
                  <a:pt x="264255" y="316663"/>
                  <a:pt x="235527" y="323272"/>
                  <a:pt x="207818" y="332509"/>
                </a:cubicBezTo>
                <a:cubicBezTo>
                  <a:pt x="143909" y="353812"/>
                  <a:pt x="180586" y="343498"/>
                  <a:pt x="96982" y="360219"/>
                </a:cubicBezTo>
                <a:cubicBezTo>
                  <a:pt x="5263" y="421365"/>
                  <a:pt x="28749" y="385851"/>
                  <a:pt x="0"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973782" y="5444836"/>
            <a:ext cx="678873" cy="443426"/>
          </a:xfrm>
          <a:custGeom>
            <a:avLst/>
            <a:gdLst>
              <a:gd name="connsiteX0" fmla="*/ 0 w 678873"/>
              <a:gd name="connsiteY0" fmla="*/ 0 h 443426"/>
              <a:gd name="connsiteX1" fmla="*/ 55418 w 678873"/>
              <a:gd name="connsiteY1" fmla="*/ 69273 h 443426"/>
              <a:gd name="connsiteX2" fmla="*/ 180109 w 678873"/>
              <a:gd name="connsiteY2" fmla="*/ 124691 h 443426"/>
              <a:gd name="connsiteX3" fmla="*/ 221673 w 678873"/>
              <a:gd name="connsiteY3" fmla="*/ 138546 h 443426"/>
              <a:gd name="connsiteX4" fmla="*/ 263236 w 678873"/>
              <a:gd name="connsiteY4" fmla="*/ 152400 h 443426"/>
              <a:gd name="connsiteX5" fmla="*/ 304800 w 678873"/>
              <a:gd name="connsiteY5" fmla="*/ 180109 h 443426"/>
              <a:gd name="connsiteX6" fmla="*/ 346363 w 678873"/>
              <a:gd name="connsiteY6" fmla="*/ 193964 h 443426"/>
              <a:gd name="connsiteX7" fmla="*/ 374073 w 678873"/>
              <a:gd name="connsiteY7" fmla="*/ 221673 h 443426"/>
              <a:gd name="connsiteX8" fmla="*/ 457200 w 678873"/>
              <a:gd name="connsiteY8" fmla="*/ 346364 h 443426"/>
              <a:gd name="connsiteX9" fmla="*/ 540327 w 678873"/>
              <a:gd name="connsiteY9" fmla="*/ 374073 h 443426"/>
              <a:gd name="connsiteX10" fmla="*/ 637309 w 678873"/>
              <a:gd name="connsiteY10" fmla="*/ 401782 h 443426"/>
              <a:gd name="connsiteX11" fmla="*/ 678873 w 678873"/>
              <a:gd name="connsiteY11" fmla="*/ 443346 h 4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73" h="443426">
                <a:moveTo>
                  <a:pt x="0" y="0"/>
                </a:moveTo>
                <a:cubicBezTo>
                  <a:pt x="18473" y="23091"/>
                  <a:pt x="34508" y="48363"/>
                  <a:pt x="55418" y="69273"/>
                </a:cubicBezTo>
                <a:cubicBezTo>
                  <a:pt x="88351" y="102206"/>
                  <a:pt x="138955" y="110973"/>
                  <a:pt x="180109" y="124691"/>
                </a:cubicBezTo>
                <a:lnTo>
                  <a:pt x="221673" y="138546"/>
                </a:lnTo>
                <a:lnTo>
                  <a:pt x="263236" y="152400"/>
                </a:lnTo>
                <a:cubicBezTo>
                  <a:pt x="277091" y="161636"/>
                  <a:pt x="289907" y="172662"/>
                  <a:pt x="304800" y="180109"/>
                </a:cubicBezTo>
                <a:cubicBezTo>
                  <a:pt x="317862" y="186640"/>
                  <a:pt x="333840" y="186450"/>
                  <a:pt x="346363" y="193964"/>
                </a:cubicBezTo>
                <a:cubicBezTo>
                  <a:pt x="357564" y="200685"/>
                  <a:pt x="366236" y="211223"/>
                  <a:pt x="374073" y="221673"/>
                </a:cubicBezTo>
                <a:cubicBezTo>
                  <a:pt x="374080" y="221682"/>
                  <a:pt x="443342" y="325577"/>
                  <a:pt x="457200" y="346364"/>
                </a:cubicBezTo>
                <a:cubicBezTo>
                  <a:pt x="473401" y="370666"/>
                  <a:pt x="512618" y="364837"/>
                  <a:pt x="540327" y="374073"/>
                </a:cubicBezTo>
                <a:cubicBezTo>
                  <a:pt x="599959" y="393950"/>
                  <a:pt x="567718" y="384385"/>
                  <a:pt x="637309" y="401782"/>
                </a:cubicBezTo>
                <a:cubicBezTo>
                  <a:pt x="667580" y="447189"/>
                  <a:pt x="648367" y="443346"/>
                  <a:pt x="678873"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67745" y="5444836"/>
            <a:ext cx="720437" cy="161463"/>
          </a:xfrm>
          <a:custGeom>
            <a:avLst/>
            <a:gdLst>
              <a:gd name="connsiteX0" fmla="*/ 0 w 720437"/>
              <a:gd name="connsiteY0" fmla="*/ 0 h 161463"/>
              <a:gd name="connsiteX1" fmla="*/ 55419 w 720437"/>
              <a:gd name="connsiteY1" fmla="*/ 69273 h 161463"/>
              <a:gd name="connsiteX2" fmla="*/ 332510 w 720437"/>
              <a:gd name="connsiteY2" fmla="*/ 110837 h 161463"/>
              <a:gd name="connsiteX3" fmla="*/ 415637 w 720437"/>
              <a:gd name="connsiteY3" fmla="*/ 138546 h 161463"/>
              <a:gd name="connsiteX4" fmla="*/ 720437 w 720437"/>
              <a:gd name="connsiteY4" fmla="*/ 152400 h 1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7" h="161463">
                <a:moveTo>
                  <a:pt x="0" y="0"/>
                </a:moveTo>
                <a:cubicBezTo>
                  <a:pt x="18473" y="23091"/>
                  <a:pt x="34509" y="48363"/>
                  <a:pt x="55419" y="69273"/>
                </a:cubicBezTo>
                <a:cubicBezTo>
                  <a:pt x="124524" y="138378"/>
                  <a:pt x="259343" y="106533"/>
                  <a:pt x="332510" y="110837"/>
                </a:cubicBezTo>
                <a:lnTo>
                  <a:pt x="415637" y="138546"/>
                </a:lnTo>
                <a:cubicBezTo>
                  <a:pt x="540441" y="180147"/>
                  <a:pt x="442608" y="152400"/>
                  <a:pt x="720437" y="152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3616036" y="5444836"/>
            <a:ext cx="1011382" cy="318655"/>
          </a:xfrm>
          <a:custGeom>
            <a:avLst/>
            <a:gdLst>
              <a:gd name="connsiteX0" fmla="*/ 1011382 w 1011382"/>
              <a:gd name="connsiteY0" fmla="*/ 0 h 318655"/>
              <a:gd name="connsiteX1" fmla="*/ 872837 w 1011382"/>
              <a:gd name="connsiteY1" fmla="*/ 27709 h 318655"/>
              <a:gd name="connsiteX2" fmla="*/ 789709 w 1011382"/>
              <a:gd name="connsiteY2" fmla="*/ 55419 h 318655"/>
              <a:gd name="connsiteX3" fmla="*/ 748146 w 1011382"/>
              <a:gd name="connsiteY3" fmla="*/ 69273 h 318655"/>
              <a:gd name="connsiteX4" fmla="*/ 706582 w 1011382"/>
              <a:gd name="connsiteY4" fmla="*/ 83128 h 318655"/>
              <a:gd name="connsiteX5" fmla="*/ 623455 w 1011382"/>
              <a:gd name="connsiteY5" fmla="*/ 96982 h 318655"/>
              <a:gd name="connsiteX6" fmla="*/ 457200 w 1011382"/>
              <a:gd name="connsiteY6" fmla="*/ 124691 h 318655"/>
              <a:gd name="connsiteX7" fmla="*/ 360219 w 1011382"/>
              <a:gd name="connsiteY7" fmla="*/ 152400 h 318655"/>
              <a:gd name="connsiteX8" fmla="*/ 332509 w 1011382"/>
              <a:gd name="connsiteY8" fmla="*/ 180109 h 318655"/>
              <a:gd name="connsiteX9" fmla="*/ 235528 w 1011382"/>
              <a:gd name="connsiteY9" fmla="*/ 207819 h 318655"/>
              <a:gd name="connsiteX10" fmla="*/ 221673 w 1011382"/>
              <a:gd name="connsiteY10" fmla="*/ 263237 h 318655"/>
              <a:gd name="connsiteX11" fmla="*/ 180109 w 1011382"/>
              <a:gd name="connsiteY11" fmla="*/ 290946 h 318655"/>
              <a:gd name="connsiteX12" fmla="*/ 0 w 1011382"/>
              <a:gd name="connsiteY12" fmla="*/ 318655 h 31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382" h="318655">
                <a:moveTo>
                  <a:pt x="1011382" y="0"/>
                </a:moveTo>
                <a:lnTo>
                  <a:pt x="872837" y="27709"/>
                </a:lnTo>
                <a:cubicBezTo>
                  <a:pt x="844196" y="33437"/>
                  <a:pt x="817418" y="46182"/>
                  <a:pt x="789709" y="55419"/>
                </a:cubicBezTo>
                <a:lnTo>
                  <a:pt x="748146" y="69273"/>
                </a:lnTo>
                <a:cubicBezTo>
                  <a:pt x="734291" y="73891"/>
                  <a:pt x="720987" y="80727"/>
                  <a:pt x="706582" y="83128"/>
                </a:cubicBezTo>
                <a:lnTo>
                  <a:pt x="623455" y="96982"/>
                </a:lnTo>
                <a:cubicBezTo>
                  <a:pt x="530643" y="127920"/>
                  <a:pt x="629552" y="98175"/>
                  <a:pt x="457200" y="124691"/>
                </a:cubicBezTo>
                <a:cubicBezTo>
                  <a:pt x="424898" y="129661"/>
                  <a:pt x="391252" y="142056"/>
                  <a:pt x="360219" y="152400"/>
                </a:cubicBezTo>
                <a:cubicBezTo>
                  <a:pt x="350982" y="161636"/>
                  <a:pt x="343710" y="173388"/>
                  <a:pt x="332509" y="180109"/>
                </a:cubicBezTo>
                <a:cubicBezTo>
                  <a:pt x="318311" y="188628"/>
                  <a:pt x="245881" y="205231"/>
                  <a:pt x="235528" y="207819"/>
                </a:cubicBezTo>
                <a:cubicBezTo>
                  <a:pt x="230910" y="226292"/>
                  <a:pt x="232235" y="247394"/>
                  <a:pt x="221673" y="263237"/>
                </a:cubicBezTo>
                <a:cubicBezTo>
                  <a:pt x="212436" y="277092"/>
                  <a:pt x="196437" y="287680"/>
                  <a:pt x="180109" y="290946"/>
                </a:cubicBezTo>
                <a:cubicBezTo>
                  <a:pt x="-17848" y="330537"/>
                  <a:pt x="56136" y="262519"/>
                  <a:pt x="0" y="318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4890655" y="5458691"/>
            <a:ext cx="443345" cy="374073"/>
          </a:xfrm>
          <a:custGeom>
            <a:avLst/>
            <a:gdLst>
              <a:gd name="connsiteX0" fmla="*/ 0 w 443345"/>
              <a:gd name="connsiteY0" fmla="*/ 0 h 374073"/>
              <a:gd name="connsiteX1" fmla="*/ 55418 w 443345"/>
              <a:gd name="connsiteY1" fmla="*/ 110836 h 374073"/>
              <a:gd name="connsiteX2" fmla="*/ 96981 w 443345"/>
              <a:gd name="connsiteY2" fmla="*/ 138545 h 374073"/>
              <a:gd name="connsiteX3" fmla="*/ 152400 w 443345"/>
              <a:gd name="connsiteY3" fmla="*/ 180109 h 374073"/>
              <a:gd name="connsiteX4" fmla="*/ 235527 w 443345"/>
              <a:gd name="connsiteY4" fmla="*/ 235527 h 374073"/>
              <a:gd name="connsiteX5" fmla="*/ 304800 w 443345"/>
              <a:gd name="connsiteY5" fmla="*/ 346364 h 374073"/>
              <a:gd name="connsiteX6" fmla="*/ 401781 w 443345"/>
              <a:gd name="connsiteY6" fmla="*/ 360218 h 374073"/>
              <a:gd name="connsiteX7" fmla="*/ 443345 w 443345"/>
              <a:gd name="connsiteY7" fmla="*/ 3740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5" h="374073">
                <a:moveTo>
                  <a:pt x="0" y="0"/>
                </a:moveTo>
                <a:cubicBezTo>
                  <a:pt x="13230" y="33076"/>
                  <a:pt x="27748" y="83166"/>
                  <a:pt x="55418" y="110836"/>
                </a:cubicBezTo>
                <a:cubicBezTo>
                  <a:pt x="67192" y="122610"/>
                  <a:pt x="83432" y="128867"/>
                  <a:pt x="96981" y="138545"/>
                </a:cubicBezTo>
                <a:cubicBezTo>
                  <a:pt x="115771" y="151967"/>
                  <a:pt x="134868" y="165081"/>
                  <a:pt x="152400" y="180109"/>
                </a:cubicBezTo>
                <a:cubicBezTo>
                  <a:pt x="218442" y="236717"/>
                  <a:pt x="164826" y="211961"/>
                  <a:pt x="235527" y="235527"/>
                </a:cubicBezTo>
                <a:cubicBezTo>
                  <a:pt x="301393" y="279438"/>
                  <a:pt x="271824" y="247440"/>
                  <a:pt x="304800" y="346364"/>
                </a:cubicBezTo>
                <a:cubicBezTo>
                  <a:pt x="315127" y="377343"/>
                  <a:pt x="369454" y="355600"/>
                  <a:pt x="401781" y="360218"/>
                </a:cubicBezTo>
                <a:lnTo>
                  <a:pt x="443345" y="37407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153891" y="5458691"/>
            <a:ext cx="942109" cy="193964"/>
          </a:xfrm>
          <a:custGeom>
            <a:avLst/>
            <a:gdLst>
              <a:gd name="connsiteX0" fmla="*/ 0 w 942109"/>
              <a:gd name="connsiteY0" fmla="*/ 0 h 193964"/>
              <a:gd name="connsiteX1" fmla="*/ 69273 w 942109"/>
              <a:gd name="connsiteY1" fmla="*/ 41564 h 193964"/>
              <a:gd name="connsiteX2" fmla="*/ 124691 w 942109"/>
              <a:gd name="connsiteY2" fmla="*/ 27709 h 193964"/>
              <a:gd name="connsiteX3" fmla="*/ 263236 w 942109"/>
              <a:gd name="connsiteY3" fmla="*/ 41564 h 193964"/>
              <a:gd name="connsiteX4" fmla="*/ 457200 w 942109"/>
              <a:gd name="connsiteY4" fmla="*/ 83127 h 193964"/>
              <a:gd name="connsiteX5" fmla="*/ 540327 w 942109"/>
              <a:gd name="connsiteY5" fmla="*/ 110836 h 193964"/>
              <a:gd name="connsiteX6" fmla="*/ 775854 w 942109"/>
              <a:gd name="connsiteY6" fmla="*/ 124691 h 193964"/>
              <a:gd name="connsiteX7" fmla="*/ 817418 w 942109"/>
              <a:gd name="connsiteY7" fmla="*/ 138545 h 193964"/>
              <a:gd name="connsiteX8" fmla="*/ 858982 w 942109"/>
              <a:gd name="connsiteY8" fmla="*/ 166254 h 193964"/>
              <a:gd name="connsiteX9" fmla="*/ 942109 w 942109"/>
              <a:gd name="connsiteY9"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109" h="193964">
                <a:moveTo>
                  <a:pt x="0" y="0"/>
                </a:moveTo>
                <a:cubicBezTo>
                  <a:pt x="23091" y="13855"/>
                  <a:pt x="42986" y="35722"/>
                  <a:pt x="69273" y="41564"/>
                </a:cubicBezTo>
                <a:cubicBezTo>
                  <a:pt x="87861" y="45695"/>
                  <a:pt x="105650" y="27709"/>
                  <a:pt x="124691" y="27709"/>
                </a:cubicBezTo>
                <a:cubicBezTo>
                  <a:pt x="171103" y="27709"/>
                  <a:pt x="217054" y="36946"/>
                  <a:pt x="263236" y="41564"/>
                </a:cubicBezTo>
                <a:cubicBezTo>
                  <a:pt x="379990" y="99941"/>
                  <a:pt x="253556" y="44944"/>
                  <a:pt x="457200" y="83127"/>
                </a:cubicBezTo>
                <a:cubicBezTo>
                  <a:pt x="485908" y="88510"/>
                  <a:pt x="511170" y="109121"/>
                  <a:pt x="540327" y="110836"/>
                </a:cubicBezTo>
                <a:lnTo>
                  <a:pt x="775854" y="124691"/>
                </a:lnTo>
                <a:cubicBezTo>
                  <a:pt x="789709" y="129309"/>
                  <a:pt x="804356" y="132014"/>
                  <a:pt x="817418" y="138545"/>
                </a:cubicBezTo>
                <a:cubicBezTo>
                  <a:pt x="832311" y="145991"/>
                  <a:pt x="843766" y="159491"/>
                  <a:pt x="858982" y="166254"/>
                </a:cubicBezTo>
                <a:cubicBezTo>
                  <a:pt x="885673" y="178117"/>
                  <a:pt x="942109" y="193964"/>
                  <a:pt x="942109" y="193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059382" y="5541818"/>
            <a:ext cx="235527" cy="152400"/>
          </a:xfrm>
          <a:custGeom>
            <a:avLst/>
            <a:gdLst>
              <a:gd name="connsiteX0" fmla="*/ 235527 w 235527"/>
              <a:gd name="connsiteY0" fmla="*/ 0 h 152400"/>
              <a:gd name="connsiteX1" fmla="*/ 138545 w 235527"/>
              <a:gd name="connsiteY1" fmla="*/ 69273 h 152400"/>
              <a:gd name="connsiteX2" fmla="*/ 55418 w 235527"/>
              <a:gd name="connsiteY2" fmla="*/ 124691 h 152400"/>
              <a:gd name="connsiteX3" fmla="*/ 0 w 23552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5527" h="152400">
                <a:moveTo>
                  <a:pt x="235527" y="0"/>
                </a:moveTo>
                <a:cubicBezTo>
                  <a:pt x="69228" y="66519"/>
                  <a:pt x="234660" y="-14828"/>
                  <a:pt x="138545" y="69273"/>
                </a:cubicBezTo>
                <a:cubicBezTo>
                  <a:pt x="113483" y="91203"/>
                  <a:pt x="87011" y="114160"/>
                  <a:pt x="55418" y="124691"/>
                </a:cubicBezTo>
                <a:cubicBezTo>
                  <a:pt x="7658" y="140611"/>
                  <a:pt x="24181" y="128219"/>
                  <a:pt x="0"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19600" y="5583382"/>
            <a:ext cx="124691" cy="166254"/>
          </a:xfrm>
          <a:custGeom>
            <a:avLst/>
            <a:gdLst>
              <a:gd name="connsiteX0" fmla="*/ 124691 w 124691"/>
              <a:gd name="connsiteY0" fmla="*/ 0 h 166254"/>
              <a:gd name="connsiteX1" fmla="*/ 69273 w 124691"/>
              <a:gd name="connsiteY1" fmla="*/ 69273 h 166254"/>
              <a:gd name="connsiteX2" fmla="*/ 55418 w 124691"/>
              <a:gd name="connsiteY2" fmla="*/ 110836 h 166254"/>
              <a:gd name="connsiteX3" fmla="*/ 0 w 124691"/>
              <a:gd name="connsiteY3" fmla="*/ 166254 h 166254"/>
            </a:gdLst>
            <a:ahLst/>
            <a:cxnLst>
              <a:cxn ang="0">
                <a:pos x="connsiteX0" y="connsiteY0"/>
              </a:cxn>
              <a:cxn ang="0">
                <a:pos x="connsiteX1" y="connsiteY1"/>
              </a:cxn>
              <a:cxn ang="0">
                <a:pos x="connsiteX2" y="connsiteY2"/>
              </a:cxn>
              <a:cxn ang="0">
                <a:pos x="connsiteX3" y="connsiteY3"/>
              </a:cxn>
            </a:cxnLst>
            <a:rect l="l" t="t" r="r" b="b"/>
            <a:pathLst>
              <a:path w="124691" h="166254">
                <a:moveTo>
                  <a:pt x="124691" y="0"/>
                </a:moveTo>
                <a:cubicBezTo>
                  <a:pt x="106218" y="23091"/>
                  <a:pt x="84946" y="44197"/>
                  <a:pt x="69273" y="69273"/>
                </a:cubicBezTo>
                <a:cubicBezTo>
                  <a:pt x="61533" y="81657"/>
                  <a:pt x="61949" y="97774"/>
                  <a:pt x="55418" y="110836"/>
                </a:cubicBezTo>
                <a:cubicBezTo>
                  <a:pt x="33126" y="155420"/>
                  <a:pt x="35691" y="148409"/>
                  <a:pt x="0" y="16625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56526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4599709" y="5555673"/>
            <a:ext cx="41564" cy="96982"/>
          </a:xfrm>
          <a:custGeom>
            <a:avLst/>
            <a:gdLst>
              <a:gd name="connsiteX0" fmla="*/ 41564 w 41564"/>
              <a:gd name="connsiteY0" fmla="*/ 0 h 96982"/>
              <a:gd name="connsiteX1" fmla="*/ 27709 w 41564"/>
              <a:gd name="connsiteY1" fmla="*/ 69272 h 96982"/>
              <a:gd name="connsiteX2" fmla="*/ 0 w 41564"/>
              <a:gd name="connsiteY2" fmla="*/ 96982 h 96982"/>
            </a:gdLst>
            <a:ahLst/>
            <a:cxnLst>
              <a:cxn ang="0">
                <a:pos x="connsiteX0" y="connsiteY0"/>
              </a:cxn>
              <a:cxn ang="0">
                <a:pos x="connsiteX1" y="connsiteY1"/>
              </a:cxn>
              <a:cxn ang="0">
                <a:pos x="connsiteX2" y="connsiteY2"/>
              </a:cxn>
            </a:cxnLst>
            <a:rect l="l" t="t" r="r" b="b"/>
            <a:pathLst>
              <a:path w="41564" h="96982">
                <a:moveTo>
                  <a:pt x="41564" y="0"/>
                </a:moveTo>
                <a:cubicBezTo>
                  <a:pt x="36946" y="23091"/>
                  <a:pt x="36985" y="47628"/>
                  <a:pt x="27709" y="69272"/>
                </a:cubicBezTo>
                <a:cubicBezTo>
                  <a:pt x="22563" y="81278"/>
                  <a:pt x="0" y="96982"/>
                  <a:pt x="0"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4724400" y="5638800"/>
            <a:ext cx="15620" cy="207818"/>
          </a:xfrm>
          <a:custGeom>
            <a:avLst/>
            <a:gdLst>
              <a:gd name="connsiteX0" fmla="*/ 0 w 15620"/>
              <a:gd name="connsiteY0" fmla="*/ 0 h 207818"/>
              <a:gd name="connsiteX1" fmla="*/ 13855 w 15620"/>
              <a:gd name="connsiteY1" fmla="*/ 207818 h 207818"/>
            </a:gdLst>
            <a:ahLst/>
            <a:cxnLst>
              <a:cxn ang="0">
                <a:pos x="connsiteX0" y="connsiteY0"/>
              </a:cxn>
              <a:cxn ang="0">
                <a:pos x="connsiteX1" y="connsiteY1"/>
              </a:cxn>
            </a:cxnLst>
            <a:rect l="l" t="t" r="r" b="b"/>
            <a:pathLst>
              <a:path w="15620" h="207818">
                <a:moveTo>
                  <a:pt x="0" y="0"/>
                </a:moveTo>
                <a:cubicBezTo>
                  <a:pt x="22912" y="114558"/>
                  <a:pt x="13855" y="45725"/>
                  <a:pt x="13855" y="20781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55279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973782" y="5611091"/>
            <a:ext cx="112134" cy="263236"/>
          </a:xfrm>
          <a:custGeom>
            <a:avLst/>
            <a:gdLst>
              <a:gd name="connsiteX0" fmla="*/ 0 w 112134"/>
              <a:gd name="connsiteY0" fmla="*/ 0 h 263236"/>
              <a:gd name="connsiteX1" fmla="*/ 13854 w 112134"/>
              <a:gd name="connsiteY1" fmla="*/ 69273 h 263236"/>
              <a:gd name="connsiteX2" fmla="*/ 55418 w 112134"/>
              <a:gd name="connsiteY2" fmla="*/ 110836 h 263236"/>
              <a:gd name="connsiteX3" fmla="*/ 110836 w 112134"/>
              <a:gd name="connsiteY3" fmla="*/ 235527 h 263236"/>
              <a:gd name="connsiteX4" fmla="*/ 110836 w 112134"/>
              <a:gd name="connsiteY4" fmla="*/ 263236 h 26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34" h="263236">
                <a:moveTo>
                  <a:pt x="0" y="0"/>
                </a:moveTo>
                <a:cubicBezTo>
                  <a:pt x="4618" y="23091"/>
                  <a:pt x="3323" y="48211"/>
                  <a:pt x="13854" y="69273"/>
                </a:cubicBezTo>
                <a:cubicBezTo>
                  <a:pt x="22616" y="86798"/>
                  <a:pt x="42875" y="95784"/>
                  <a:pt x="55418" y="110836"/>
                </a:cubicBezTo>
                <a:cubicBezTo>
                  <a:pt x="92009" y="154745"/>
                  <a:pt x="90700" y="175118"/>
                  <a:pt x="110836" y="235527"/>
                </a:cubicBezTo>
                <a:cubicBezTo>
                  <a:pt x="113757" y="244289"/>
                  <a:pt x="110836" y="254000"/>
                  <a:pt x="110836" y="26323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237018" y="5611091"/>
            <a:ext cx="290946" cy="97019"/>
          </a:xfrm>
          <a:custGeom>
            <a:avLst/>
            <a:gdLst>
              <a:gd name="connsiteX0" fmla="*/ 0 w 290946"/>
              <a:gd name="connsiteY0" fmla="*/ 0 h 97019"/>
              <a:gd name="connsiteX1" fmla="*/ 69273 w 290946"/>
              <a:gd name="connsiteY1" fmla="*/ 27709 h 97019"/>
              <a:gd name="connsiteX2" fmla="*/ 152400 w 290946"/>
              <a:gd name="connsiteY2" fmla="*/ 55418 h 97019"/>
              <a:gd name="connsiteX3" fmla="*/ 193964 w 290946"/>
              <a:gd name="connsiteY3" fmla="*/ 69273 h 97019"/>
              <a:gd name="connsiteX4" fmla="*/ 235527 w 290946"/>
              <a:gd name="connsiteY4" fmla="*/ 83127 h 97019"/>
              <a:gd name="connsiteX5" fmla="*/ 290946 w 290946"/>
              <a:gd name="connsiteY5" fmla="*/ 96982 h 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46" h="97019">
                <a:moveTo>
                  <a:pt x="0" y="0"/>
                </a:moveTo>
                <a:cubicBezTo>
                  <a:pt x="23091" y="9236"/>
                  <a:pt x="45901" y="19210"/>
                  <a:pt x="69273" y="27709"/>
                </a:cubicBezTo>
                <a:cubicBezTo>
                  <a:pt x="96722" y="37691"/>
                  <a:pt x="124691" y="46182"/>
                  <a:pt x="152400" y="55418"/>
                </a:cubicBezTo>
                <a:lnTo>
                  <a:pt x="193964" y="69273"/>
                </a:lnTo>
                <a:lnTo>
                  <a:pt x="235527" y="83127"/>
                </a:lnTo>
                <a:cubicBezTo>
                  <a:pt x="281473" y="98442"/>
                  <a:pt x="262487" y="96982"/>
                  <a:pt x="290946"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611091" y="5526692"/>
            <a:ext cx="332509" cy="28981"/>
          </a:xfrm>
          <a:custGeom>
            <a:avLst/>
            <a:gdLst>
              <a:gd name="connsiteX0" fmla="*/ 0 w 332509"/>
              <a:gd name="connsiteY0" fmla="*/ 28981 h 28981"/>
              <a:gd name="connsiteX1" fmla="*/ 221673 w 332509"/>
              <a:gd name="connsiteY1" fmla="*/ 15126 h 28981"/>
              <a:gd name="connsiteX2" fmla="*/ 263236 w 332509"/>
              <a:gd name="connsiteY2" fmla="*/ 1272 h 28981"/>
              <a:gd name="connsiteX3" fmla="*/ 332509 w 332509"/>
              <a:gd name="connsiteY3" fmla="*/ 1272 h 28981"/>
            </a:gdLst>
            <a:ahLst/>
            <a:cxnLst>
              <a:cxn ang="0">
                <a:pos x="connsiteX0" y="connsiteY0"/>
              </a:cxn>
              <a:cxn ang="0">
                <a:pos x="connsiteX1" y="connsiteY1"/>
              </a:cxn>
              <a:cxn ang="0">
                <a:pos x="connsiteX2" y="connsiteY2"/>
              </a:cxn>
              <a:cxn ang="0">
                <a:pos x="connsiteX3" y="connsiteY3"/>
              </a:cxn>
            </a:cxnLst>
            <a:rect l="l" t="t" r="r" b="b"/>
            <a:pathLst>
              <a:path w="332509" h="28981">
                <a:moveTo>
                  <a:pt x="0" y="28981"/>
                </a:moveTo>
                <a:cubicBezTo>
                  <a:pt x="73891" y="24363"/>
                  <a:pt x="148045" y="22876"/>
                  <a:pt x="221673" y="15126"/>
                </a:cubicBezTo>
                <a:cubicBezTo>
                  <a:pt x="236196" y="13597"/>
                  <a:pt x="248745" y="3083"/>
                  <a:pt x="263236" y="1272"/>
                </a:cubicBezTo>
                <a:cubicBezTo>
                  <a:pt x="286149" y="-1592"/>
                  <a:pt x="309418" y="1272"/>
                  <a:pt x="332509" y="127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5694218" y="5624945"/>
            <a:ext cx="221673" cy="152400"/>
          </a:xfrm>
          <a:custGeom>
            <a:avLst/>
            <a:gdLst>
              <a:gd name="connsiteX0" fmla="*/ 0 w 221673"/>
              <a:gd name="connsiteY0" fmla="*/ 0 h 152400"/>
              <a:gd name="connsiteX1" fmla="*/ 83127 w 221673"/>
              <a:gd name="connsiteY1" fmla="*/ 96982 h 152400"/>
              <a:gd name="connsiteX2" fmla="*/ 166255 w 221673"/>
              <a:gd name="connsiteY2" fmla="*/ 124691 h 152400"/>
              <a:gd name="connsiteX3" fmla="*/ 221673 w 221673"/>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1673" h="152400">
                <a:moveTo>
                  <a:pt x="0" y="0"/>
                </a:moveTo>
                <a:cubicBezTo>
                  <a:pt x="31320" y="52200"/>
                  <a:pt x="30789" y="73721"/>
                  <a:pt x="83127" y="96982"/>
                </a:cubicBezTo>
                <a:cubicBezTo>
                  <a:pt x="109818" y="108845"/>
                  <a:pt x="138546" y="115454"/>
                  <a:pt x="166255" y="124691"/>
                </a:cubicBezTo>
                <a:cubicBezTo>
                  <a:pt x="214013" y="140610"/>
                  <a:pt x="197492" y="128220"/>
                  <a:pt x="221673"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Down Arrow 40"/>
          <p:cNvSpPr/>
          <p:nvPr/>
        </p:nvSpPr>
        <p:spPr>
          <a:xfrm>
            <a:off x="7292606" y="1905000"/>
            <a:ext cx="251194" cy="33528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Down Arrow 41"/>
          <p:cNvSpPr/>
          <p:nvPr/>
        </p:nvSpPr>
        <p:spPr>
          <a:xfrm>
            <a:off x="2082531"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599709"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Oval 42"/>
          <p:cNvSpPr/>
          <p:nvPr/>
        </p:nvSpPr>
        <p:spPr>
          <a:xfrm>
            <a:off x="47853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Oval 43"/>
          <p:cNvSpPr/>
          <p:nvPr/>
        </p:nvSpPr>
        <p:spPr>
          <a:xfrm>
            <a:off x="48615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Oval 44"/>
          <p:cNvSpPr/>
          <p:nvPr/>
        </p:nvSpPr>
        <p:spPr>
          <a:xfrm>
            <a:off x="426720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Oval 45"/>
          <p:cNvSpPr/>
          <p:nvPr/>
        </p:nvSpPr>
        <p:spPr>
          <a:xfrm>
            <a:off x="381000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Oval 46"/>
          <p:cNvSpPr/>
          <p:nvPr/>
        </p:nvSpPr>
        <p:spPr>
          <a:xfrm>
            <a:off x="4724400" y="61569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Oval 47"/>
          <p:cNvSpPr/>
          <p:nvPr/>
        </p:nvSpPr>
        <p:spPr>
          <a:xfrm>
            <a:off x="53187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Oval 48"/>
          <p:cNvSpPr/>
          <p:nvPr/>
        </p:nvSpPr>
        <p:spPr>
          <a:xfrm>
            <a:off x="577596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Oval 49"/>
          <p:cNvSpPr/>
          <p:nvPr/>
        </p:nvSpPr>
        <p:spPr>
          <a:xfrm>
            <a:off x="524256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Oval 50"/>
          <p:cNvSpPr/>
          <p:nvPr/>
        </p:nvSpPr>
        <p:spPr>
          <a:xfrm>
            <a:off x="60198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Oval 51"/>
          <p:cNvSpPr/>
          <p:nvPr/>
        </p:nvSpPr>
        <p:spPr>
          <a:xfrm>
            <a:off x="4752109" y="5638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p:cNvSpPr/>
          <p:nvPr/>
        </p:nvSpPr>
        <p:spPr>
          <a:xfrm>
            <a:off x="441960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Oval 54"/>
          <p:cNvSpPr/>
          <p:nvPr/>
        </p:nvSpPr>
        <p:spPr>
          <a:xfrm>
            <a:off x="3657600" y="5638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Oval 55"/>
          <p:cNvSpPr/>
          <p:nvPr/>
        </p:nvSpPr>
        <p:spPr>
          <a:xfrm>
            <a:off x="58521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Oval 56"/>
          <p:cNvSpPr/>
          <p:nvPr/>
        </p:nvSpPr>
        <p:spPr>
          <a:xfrm>
            <a:off x="4752109" y="62331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Oval 57"/>
          <p:cNvSpPr/>
          <p:nvPr/>
        </p:nvSpPr>
        <p:spPr>
          <a:xfrm>
            <a:off x="4932997" y="5567363"/>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Oval 58"/>
          <p:cNvSpPr/>
          <p:nvPr/>
        </p:nvSpPr>
        <p:spPr>
          <a:xfrm>
            <a:off x="4452941" y="5562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0" name="TextBox 59"/>
          <p:cNvSpPr txBox="1"/>
          <p:nvPr/>
        </p:nvSpPr>
        <p:spPr>
          <a:xfrm>
            <a:off x="6725509" y="1730909"/>
            <a:ext cx="679994" cy="369332"/>
          </a:xfrm>
          <a:prstGeom prst="rect">
            <a:avLst/>
          </a:prstGeom>
          <a:noFill/>
        </p:spPr>
        <p:txBody>
          <a:bodyPr wrap="none" rtlCol="0">
            <a:spAutoFit/>
          </a:bodyPr>
          <a:lstStyle/>
          <a:p>
            <a:r>
              <a:rPr lang="en-US" b="1" dirty="0"/>
              <a:t>BC</a:t>
            </a:r>
            <a:r>
              <a:rPr lang="en-US" b="1" baseline="-25000" dirty="0"/>
              <a:t>dep</a:t>
            </a:r>
            <a:endParaRPr lang="en-US" dirty="0"/>
          </a:p>
        </p:txBody>
      </p:sp>
      <p:sp>
        <p:nvSpPr>
          <p:cNvPr id="61" name="TextBox 60"/>
          <p:cNvSpPr txBox="1"/>
          <p:nvPr/>
        </p:nvSpPr>
        <p:spPr>
          <a:xfrm>
            <a:off x="1905000" y="1546243"/>
            <a:ext cx="606256" cy="369332"/>
          </a:xfrm>
          <a:prstGeom prst="rect">
            <a:avLst/>
          </a:prstGeom>
          <a:noFill/>
        </p:spPr>
        <p:txBody>
          <a:bodyPr wrap="none" rtlCol="0">
            <a:spAutoFit/>
          </a:bodyPr>
          <a:lstStyle/>
          <a:p>
            <a:r>
              <a:rPr lang="en-US" b="1" dirty="0" smtClean="0"/>
              <a:t>Cl</a:t>
            </a:r>
            <a:r>
              <a:rPr lang="en-US" b="1" baseline="-25000" dirty="0" smtClean="0"/>
              <a:t>dep</a:t>
            </a:r>
            <a:endParaRPr lang="en-US" dirty="0"/>
          </a:p>
        </p:txBody>
      </p:sp>
      <p:sp>
        <p:nvSpPr>
          <p:cNvPr id="3" name="TextBox 2"/>
          <p:cNvSpPr txBox="1"/>
          <p:nvPr/>
        </p:nvSpPr>
        <p:spPr>
          <a:xfrm>
            <a:off x="3901440" y="6065520"/>
            <a:ext cx="551754" cy="369332"/>
          </a:xfrm>
          <a:prstGeom prst="rect">
            <a:avLst/>
          </a:prstGeom>
          <a:noFill/>
        </p:spPr>
        <p:txBody>
          <a:bodyPr wrap="none" rtlCol="0">
            <a:spAutoFit/>
          </a:bodyPr>
          <a:lstStyle/>
          <a:p>
            <a:r>
              <a:rPr lang="en-US" b="1" dirty="0"/>
              <a:t>BC</a:t>
            </a:r>
            <a:r>
              <a:rPr lang="en-US" b="1" baseline="-25000" dirty="0"/>
              <a:t>w</a:t>
            </a:r>
            <a:endParaRPr lang="en-US" dirty="0"/>
          </a:p>
        </p:txBody>
      </p:sp>
      <p:sp>
        <p:nvSpPr>
          <p:cNvPr id="62" name="Down Arrow 61"/>
          <p:cNvSpPr/>
          <p:nvPr/>
        </p:nvSpPr>
        <p:spPr>
          <a:xfrm>
            <a:off x="871897"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Down Arrow 62"/>
          <p:cNvSpPr/>
          <p:nvPr/>
        </p:nvSpPr>
        <p:spPr>
          <a:xfrm>
            <a:off x="1472926"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p:cNvSpPr txBox="1"/>
          <p:nvPr/>
        </p:nvSpPr>
        <p:spPr>
          <a:xfrm>
            <a:off x="728830" y="1546243"/>
            <a:ext cx="537327" cy="369332"/>
          </a:xfrm>
          <a:prstGeom prst="rect">
            <a:avLst/>
          </a:prstGeom>
          <a:noFill/>
        </p:spPr>
        <p:txBody>
          <a:bodyPr wrap="none" rtlCol="0">
            <a:spAutoFit/>
          </a:bodyPr>
          <a:lstStyle/>
          <a:p>
            <a:r>
              <a:rPr lang="en-US" b="1" dirty="0"/>
              <a:t>S</a:t>
            </a:r>
            <a:r>
              <a:rPr lang="en-US" b="1" baseline="-25000" dirty="0" smtClean="0"/>
              <a:t>dep</a:t>
            </a:r>
            <a:endParaRPr lang="en-US" dirty="0"/>
          </a:p>
        </p:txBody>
      </p:sp>
      <p:sp>
        <p:nvSpPr>
          <p:cNvPr id="65" name="TextBox 64"/>
          <p:cNvSpPr txBox="1"/>
          <p:nvPr/>
        </p:nvSpPr>
        <p:spPr>
          <a:xfrm>
            <a:off x="1308219" y="1537252"/>
            <a:ext cx="580608" cy="369332"/>
          </a:xfrm>
          <a:prstGeom prst="rect">
            <a:avLst/>
          </a:prstGeom>
          <a:noFill/>
        </p:spPr>
        <p:txBody>
          <a:bodyPr wrap="none" rtlCol="0">
            <a:spAutoFit/>
          </a:bodyPr>
          <a:lstStyle/>
          <a:p>
            <a:r>
              <a:rPr lang="en-US" b="1" dirty="0" smtClean="0"/>
              <a:t>N</a:t>
            </a:r>
            <a:r>
              <a:rPr lang="en-US" b="1" baseline="-25000" dirty="0" smtClean="0"/>
              <a:t>dep</a:t>
            </a:r>
            <a:endParaRPr lang="en-US" dirty="0"/>
          </a:p>
        </p:txBody>
      </p:sp>
      <p:sp>
        <p:nvSpPr>
          <p:cNvPr id="66" name="Oval 65"/>
          <p:cNvSpPr/>
          <p:nvPr/>
        </p:nvSpPr>
        <p:spPr>
          <a:xfrm>
            <a:off x="1562100" y="62585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7" name="Oval 66"/>
          <p:cNvSpPr/>
          <p:nvPr/>
        </p:nvSpPr>
        <p:spPr>
          <a:xfrm>
            <a:off x="9525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8" name="Oval 67"/>
          <p:cNvSpPr/>
          <p:nvPr/>
        </p:nvSpPr>
        <p:spPr>
          <a:xfrm>
            <a:off x="24384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9" name="Oval 68"/>
          <p:cNvSpPr/>
          <p:nvPr/>
        </p:nvSpPr>
        <p:spPr>
          <a:xfrm>
            <a:off x="32766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Oval 69"/>
          <p:cNvSpPr/>
          <p:nvPr/>
        </p:nvSpPr>
        <p:spPr>
          <a:xfrm>
            <a:off x="65379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Oval 70"/>
          <p:cNvSpPr/>
          <p:nvPr/>
        </p:nvSpPr>
        <p:spPr>
          <a:xfrm>
            <a:off x="7223760" y="5740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2" name="Oval 71"/>
          <p:cNvSpPr/>
          <p:nvPr/>
        </p:nvSpPr>
        <p:spPr>
          <a:xfrm>
            <a:off x="79095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3" name="TextBox 72"/>
          <p:cNvSpPr txBox="1"/>
          <p:nvPr/>
        </p:nvSpPr>
        <p:spPr>
          <a:xfrm>
            <a:off x="152401" y="152400"/>
            <a:ext cx="8991599" cy="830997"/>
          </a:xfrm>
          <a:prstGeom prst="rect">
            <a:avLst/>
          </a:prstGeom>
          <a:noFill/>
        </p:spPr>
        <p:txBody>
          <a:bodyPr wrap="square" rtlCol="0">
            <a:spAutoFit/>
          </a:bodyPr>
          <a:lstStyle/>
          <a:p>
            <a:pPr algn="ctr"/>
            <a:r>
              <a:rPr lang="en-US" sz="2400" b="1" dirty="0" smtClean="0"/>
              <a:t>Background:  Modeling Soil Acidification with the Simple Mass Balance (SMB) Model</a:t>
            </a:r>
            <a:endParaRPr lang="en-US" sz="2400" b="1" dirty="0"/>
          </a:p>
        </p:txBody>
      </p:sp>
    </p:spTree>
    <p:extLst>
      <p:ext uri="{BB962C8B-B14F-4D97-AF65-F5344CB8AC3E}">
        <p14:creationId xmlns:p14="http://schemas.microsoft.com/office/powerpoint/2010/main" val="139759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7675" y="1002268"/>
            <a:ext cx="6024406" cy="369332"/>
          </a:xfrm>
          <a:prstGeom prst="rect">
            <a:avLst/>
          </a:prstGeom>
          <a:noFill/>
        </p:spPr>
        <p:txBody>
          <a:bodyPr wrap="none" rtlCol="0">
            <a:spAutoFit/>
          </a:bodyPr>
          <a:lstStyle/>
          <a:p>
            <a:r>
              <a:rPr lang="en-US" b="1" dirty="0"/>
              <a:t>CAL(S+N) = BC</a:t>
            </a:r>
            <a:r>
              <a:rPr lang="en-US" b="1" baseline="-25000" dirty="0"/>
              <a:t>dep</a:t>
            </a:r>
            <a:r>
              <a:rPr lang="en-US" b="1" dirty="0"/>
              <a:t> –  Cl</a:t>
            </a:r>
            <a:r>
              <a:rPr lang="en-US" b="1" baseline="-25000" dirty="0"/>
              <a:t>dep</a:t>
            </a:r>
            <a:r>
              <a:rPr lang="en-US" b="1" dirty="0"/>
              <a:t> + BC</a:t>
            </a:r>
            <a:r>
              <a:rPr lang="en-US" b="1" baseline="-25000" dirty="0"/>
              <a:t>w</a:t>
            </a:r>
            <a:r>
              <a:rPr lang="en-US" b="1" dirty="0"/>
              <a:t> – </a:t>
            </a:r>
            <a:r>
              <a:rPr lang="en-US" b="1" dirty="0">
                <a:solidFill>
                  <a:schemeClr val="accent2"/>
                </a:solidFill>
              </a:rPr>
              <a:t>BC</a:t>
            </a:r>
            <a:r>
              <a:rPr lang="en-US" b="1" baseline="-25000" dirty="0">
                <a:solidFill>
                  <a:schemeClr val="accent2"/>
                </a:solidFill>
              </a:rPr>
              <a:t>u</a:t>
            </a:r>
            <a:r>
              <a:rPr lang="en-US" b="1" dirty="0"/>
              <a:t> + N</a:t>
            </a:r>
            <a:r>
              <a:rPr lang="en-US" b="1" baseline="-25000" dirty="0"/>
              <a:t>i</a:t>
            </a:r>
            <a:r>
              <a:rPr lang="en-US" b="1" dirty="0"/>
              <a:t> + N</a:t>
            </a:r>
            <a:r>
              <a:rPr lang="en-US" b="1" baseline="-25000" dirty="0"/>
              <a:t>u</a:t>
            </a:r>
            <a:r>
              <a:rPr lang="en-US" b="1" dirty="0"/>
              <a:t> + N</a:t>
            </a:r>
            <a:r>
              <a:rPr lang="en-US" b="1" baseline="-25000" dirty="0"/>
              <a:t>de</a:t>
            </a:r>
            <a:r>
              <a:rPr lang="en-US" b="1" dirty="0"/>
              <a:t> – ANC</a:t>
            </a:r>
            <a:r>
              <a:rPr lang="en-US" b="1" baseline="-25000" dirty="0"/>
              <a:t>le,crit</a:t>
            </a:r>
            <a:endParaRPr lang="en-US" b="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9547" t="52981" r="16007"/>
          <a:stretch/>
        </p:blipFill>
        <p:spPr>
          <a:xfrm>
            <a:off x="2156194" y="2050473"/>
            <a:ext cx="4984012" cy="3429000"/>
          </a:xfrm>
          <a:prstGeom prst="rect">
            <a:avLst/>
          </a:prstGeom>
        </p:spPr>
      </p:pic>
      <p:sp>
        <p:nvSpPr>
          <p:cNvPr id="9" name="Freeform 8"/>
          <p:cNvSpPr/>
          <p:nvPr/>
        </p:nvSpPr>
        <p:spPr>
          <a:xfrm>
            <a:off x="420650" y="54418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8194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7150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54980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56019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8860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5441826"/>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35295" y="5410200"/>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920836" y="5458691"/>
            <a:ext cx="734291" cy="346364"/>
          </a:xfrm>
          <a:custGeom>
            <a:avLst/>
            <a:gdLst>
              <a:gd name="connsiteX0" fmla="*/ 734291 w 734291"/>
              <a:gd name="connsiteY0" fmla="*/ 0 h 346364"/>
              <a:gd name="connsiteX1" fmla="*/ 706582 w 734291"/>
              <a:gd name="connsiteY1" fmla="*/ 69273 h 346364"/>
              <a:gd name="connsiteX2" fmla="*/ 665019 w 734291"/>
              <a:gd name="connsiteY2" fmla="*/ 96982 h 346364"/>
              <a:gd name="connsiteX3" fmla="*/ 526473 w 734291"/>
              <a:gd name="connsiteY3" fmla="*/ 138545 h 346364"/>
              <a:gd name="connsiteX4" fmla="*/ 443346 w 734291"/>
              <a:gd name="connsiteY4" fmla="*/ 166254 h 346364"/>
              <a:gd name="connsiteX5" fmla="*/ 374073 w 734291"/>
              <a:gd name="connsiteY5" fmla="*/ 207818 h 346364"/>
              <a:gd name="connsiteX6" fmla="*/ 207819 w 734291"/>
              <a:gd name="connsiteY6" fmla="*/ 290945 h 346364"/>
              <a:gd name="connsiteX7" fmla="*/ 110837 w 734291"/>
              <a:gd name="connsiteY7" fmla="*/ 304800 h 346364"/>
              <a:gd name="connsiteX8" fmla="*/ 55419 w 734291"/>
              <a:gd name="connsiteY8" fmla="*/ 318654 h 346364"/>
              <a:gd name="connsiteX9" fmla="*/ 0 w 734291"/>
              <a:gd name="connsiteY9" fmla="*/ 346364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291" h="346364">
                <a:moveTo>
                  <a:pt x="734291" y="0"/>
                </a:moveTo>
                <a:cubicBezTo>
                  <a:pt x="725055" y="23091"/>
                  <a:pt x="721037" y="49036"/>
                  <a:pt x="706582" y="69273"/>
                </a:cubicBezTo>
                <a:cubicBezTo>
                  <a:pt x="696904" y="82822"/>
                  <a:pt x="680235" y="90219"/>
                  <a:pt x="665019" y="96982"/>
                </a:cubicBezTo>
                <a:cubicBezTo>
                  <a:pt x="597191" y="127128"/>
                  <a:pt x="588477" y="119944"/>
                  <a:pt x="526473" y="138545"/>
                </a:cubicBezTo>
                <a:cubicBezTo>
                  <a:pt x="498497" y="146938"/>
                  <a:pt x="443346" y="166254"/>
                  <a:pt x="443346" y="166254"/>
                </a:cubicBezTo>
                <a:cubicBezTo>
                  <a:pt x="381182" y="228421"/>
                  <a:pt x="455006" y="162856"/>
                  <a:pt x="374073" y="207818"/>
                </a:cubicBezTo>
                <a:cubicBezTo>
                  <a:pt x="212924" y="297344"/>
                  <a:pt x="369654" y="237000"/>
                  <a:pt x="207819" y="290945"/>
                </a:cubicBezTo>
                <a:cubicBezTo>
                  <a:pt x="176839" y="301272"/>
                  <a:pt x="142966" y="298958"/>
                  <a:pt x="110837" y="304800"/>
                </a:cubicBezTo>
                <a:cubicBezTo>
                  <a:pt x="92103" y="308206"/>
                  <a:pt x="73728" y="313423"/>
                  <a:pt x="55419" y="318654"/>
                </a:cubicBezTo>
                <a:cubicBezTo>
                  <a:pt x="10844" y="331390"/>
                  <a:pt x="22757" y="323607"/>
                  <a:pt x="0" y="3463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4294909" y="5444836"/>
            <a:ext cx="512618" cy="443346"/>
          </a:xfrm>
          <a:custGeom>
            <a:avLst/>
            <a:gdLst>
              <a:gd name="connsiteX0" fmla="*/ 512618 w 512618"/>
              <a:gd name="connsiteY0" fmla="*/ 0 h 443346"/>
              <a:gd name="connsiteX1" fmla="*/ 471055 w 512618"/>
              <a:gd name="connsiteY1" fmla="*/ 69273 h 443346"/>
              <a:gd name="connsiteX2" fmla="*/ 443346 w 512618"/>
              <a:gd name="connsiteY2" fmla="*/ 166255 h 443346"/>
              <a:gd name="connsiteX3" fmla="*/ 415636 w 512618"/>
              <a:gd name="connsiteY3" fmla="*/ 207819 h 443346"/>
              <a:gd name="connsiteX4" fmla="*/ 374073 w 512618"/>
              <a:gd name="connsiteY4" fmla="*/ 235528 h 443346"/>
              <a:gd name="connsiteX5" fmla="*/ 290946 w 512618"/>
              <a:gd name="connsiteY5" fmla="*/ 304800 h 443346"/>
              <a:gd name="connsiteX6" fmla="*/ 207818 w 512618"/>
              <a:gd name="connsiteY6" fmla="*/ 332509 h 443346"/>
              <a:gd name="connsiteX7" fmla="*/ 96982 w 512618"/>
              <a:gd name="connsiteY7" fmla="*/ 360219 h 443346"/>
              <a:gd name="connsiteX8" fmla="*/ 0 w 512618"/>
              <a:gd name="connsiteY8" fmla="*/ 443346 h 4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18" h="443346">
                <a:moveTo>
                  <a:pt x="512618" y="0"/>
                </a:moveTo>
                <a:cubicBezTo>
                  <a:pt x="498764" y="23091"/>
                  <a:pt x="483098" y="45187"/>
                  <a:pt x="471055" y="69273"/>
                </a:cubicBezTo>
                <a:cubicBezTo>
                  <a:pt x="444084" y="123215"/>
                  <a:pt x="469992" y="104082"/>
                  <a:pt x="443346" y="166255"/>
                </a:cubicBezTo>
                <a:cubicBezTo>
                  <a:pt x="436787" y="181560"/>
                  <a:pt x="427410" y="196045"/>
                  <a:pt x="415636" y="207819"/>
                </a:cubicBezTo>
                <a:cubicBezTo>
                  <a:pt x="403862" y="219593"/>
                  <a:pt x="386865" y="224868"/>
                  <a:pt x="374073" y="235528"/>
                </a:cubicBezTo>
                <a:cubicBezTo>
                  <a:pt x="336789" y="266598"/>
                  <a:pt x="335168" y="285146"/>
                  <a:pt x="290946" y="304800"/>
                </a:cubicBezTo>
                <a:cubicBezTo>
                  <a:pt x="264255" y="316663"/>
                  <a:pt x="235527" y="323272"/>
                  <a:pt x="207818" y="332509"/>
                </a:cubicBezTo>
                <a:cubicBezTo>
                  <a:pt x="143909" y="353812"/>
                  <a:pt x="180586" y="343498"/>
                  <a:pt x="96982" y="360219"/>
                </a:cubicBezTo>
                <a:cubicBezTo>
                  <a:pt x="5263" y="421365"/>
                  <a:pt x="28749" y="385851"/>
                  <a:pt x="0"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973782" y="5444836"/>
            <a:ext cx="678873" cy="443426"/>
          </a:xfrm>
          <a:custGeom>
            <a:avLst/>
            <a:gdLst>
              <a:gd name="connsiteX0" fmla="*/ 0 w 678873"/>
              <a:gd name="connsiteY0" fmla="*/ 0 h 443426"/>
              <a:gd name="connsiteX1" fmla="*/ 55418 w 678873"/>
              <a:gd name="connsiteY1" fmla="*/ 69273 h 443426"/>
              <a:gd name="connsiteX2" fmla="*/ 180109 w 678873"/>
              <a:gd name="connsiteY2" fmla="*/ 124691 h 443426"/>
              <a:gd name="connsiteX3" fmla="*/ 221673 w 678873"/>
              <a:gd name="connsiteY3" fmla="*/ 138546 h 443426"/>
              <a:gd name="connsiteX4" fmla="*/ 263236 w 678873"/>
              <a:gd name="connsiteY4" fmla="*/ 152400 h 443426"/>
              <a:gd name="connsiteX5" fmla="*/ 304800 w 678873"/>
              <a:gd name="connsiteY5" fmla="*/ 180109 h 443426"/>
              <a:gd name="connsiteX6" fmla="*/ 346363 w 678873"/>
              <a:gd name="connsiteY6" fmla="*/ 193964 h 443426"/>
              <a:gd name="connsiteX7" fmla="*/ 374073 w 678873"/>
              <a:gd name="connsiteY7" fmla="*/ 221673 h 443426"/>
              <a:gd name="connsiteX8" fmla="*/ 457200 w 678873"/>
              <a:gd name="connsiteY8" fmla="*/ 346364 h 443426"/>
              <a:gd name="connsiteX9" fmla="*/ 540327 w 678873"/>
              <a:gd name="connsiteY9" fmla="*/ 374073 h 443426"/>
              <a:gd name="connsiteX10" fmla="*/ 637309 w 678873"/>
              <a:gd name="connsiteY10" fmla="*/ 401782 h 443426"/>
              <a:gd name="connsiteX11" fmla="*/ 678873 w 678873"/>
              <a:gd name="connsiteY11" fmla="*/ 443346 h 4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73" h="443426">
                <a:moveTo>
                  <a:pt x="0" y="0"/>
                </a:moveTo>
                <a:cubicBezTo>
                  <a:pt x="18473" y="23091"/>
                  <a:pt x="34508" y="48363"/>
                  <a:pt x="55418" y="69273"/>
                </a:cubicBezTo>
                <a:cubicBezTo>
                  <a:pt x="88351" y="102206"/>
                  <a:pt x="138955" y="110973"/>
                  <a:pt x="180109" y="124691"/>
                </a:cubicBezTo>
                <a:lnTo>
                  <a:pt x="221673" y="138546"/>
                </a:lnTo>
                <a:lnTo>
                  <a:pt x="263236" y="152400"/>
                </a:lnTo>
                <a:cubicBezTo>
                  <a:pt x="277091" y="161636"/>
                  <a:pt x="289907" y="172662"/>
                  <a:pt x="304800" y="180109"/>
                </a:cubicBezTo>
                <a:cubicBezTo>
                  <a:pt x="317862" y="186640"/>
                  <a:pt x="333840" y="186450"/>
                  <a:pt x="346363" y="193964"/>
                </a:cubicBezTo>
                <a:cubicBezTo>
                  <a:pt x="357564" y="200685"/>
                  <a:pt x="366236" y="211223"/>
                  <a:pt x="374073" y="221673"/>
                </a:cubicBezTo>
                <a:cubicBezTo>
                  <a:pt x="374080" y="221682"/>
                  <a:pt x="443342" y="325577"/>
                  <a:pt x="457200" y="346364"/>
                </a:cubicBezTo>
                <a:cubicBezTo>
                  <a:pt x="473401" y="370666"/>
                  <a:pt x="512618" y="364837"/>
                  <a:pt x="540327" y="374073"/>
                </a:cubicBezTo>
                <a:cubicBezTo>
                  <a:pt x="599959" y="393950"/>
                  <a:pt x="567718" y="384385"/>
                  <a:pt x="637309" y="401782"/>
                </a:cubicBezTo>
                <a:cubicBezTo>
                  <a:pt x="667580" y="447189"/>
                  <a:pt x="648367" y="443346"/>
                  <a:pt x="678873"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67745" y="5444836"/>
            <a:ext cx="720437" cy="161463"/>
          </a:xfrm>
          <a:custGeom>
            <a:avLst/>
            <a:gdLst>
              <a:gd name="connsiteX0" fmla="*/ 0 w 720437"/>
              <a:gd name="connsiteY0" fmla="*/ 0 h 161463"/>
              <a:gd name="connsiteX1" fmla="*/ 55419 w 720437"/>
              <a:gd name="connsiteY1" fmla="*/ 69273 h 161463"/>
              <a:gd name="connsiteX2" fmla="*/ 332510 w 720437"/>
              <a:gd name="connsiteY2" fmla="*/ 110837 h 161463"/>
              <a:gd name="connsiteX3" fmla="*/ 415637 w 720437"/>
              <a:gd name="connsiteY3" fmla="*/ 138546 h 161463"/>
              <a:gd name="connsiteX4" fmla="*/ 720437 w 720437"/>
              <a:gd name="connsiteY4" fmla="*/ 152400 h 1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7" h="161463">
                <a:moveTo>
                  <a:pt x="0" y="0"/>
                </a:moveTo>
                <a:cubicBezTo>
                  <a:pt x="18473" y="23091"/>
                  <a:pt x="34509" y="48363"/>
                  <a:pt x="55419" y="69273"/>
                </a:cubicBezTo>
                <a:cubicBezTo>
                  <a:pt x="124524" y="138378"/>
                  <a:pt x="259343" y="106533"/>
                  <a:pt x="332510" y="110837"/>
                </a:cubicBezTo>
                <a:lnTo>
                  <a:pt x="415637" y="138546"/>
                </a:lnTo>
                <a:cubicBezTo>
                  <a:pt x="540441" y="180147"/>
                  <a:pt x="442608" y="152400"/>
                  <a:pt x="720437" y="152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3616036" y="5444836"/>
            <a:ext cx="1011382" cy="318655"/>
          </a:xfrm>
          <a:custGeom>
            <a:avLst/>
            <a:gdLst>
              <a:gd name="connsiteX0" fmla="*/ 1011382 w 1011382"/>
              <a:gd name="connsiteY0" fmla="*/ 0 h 318655"/>
              <a:gd name="connsiteX1" fmla="*/ 872837 w 1011382"/>
              <a:gd name="connsiteY1" fmla="*/ 27709 h 318655"/>
              <a:gd name="connsiteX2" fmla="*/ 789709 w 1011382"/>
              <a:gd name="connsiteY2" fmla="*/ 55419 h 318655"/>
              <a:gd name="connsiteX3" fmla="*/ 748146 w 1011382"/>
              <a:gd name="connsiteY3" fmla="*/ 69273 h 318655"/>
              <a:gd name="connsiteX4" fmla="*/ 706582 w 1011382"/>
              <a:gd name="connsiteY4" fmla="*/ 83128 h 318655"/>
              <a:gd name="connsiteX5" fmla="*/ 623455 w 1011382"/>
              <a:gd name="connsiteY5" fmla="*/ 96982 h 318655"/>
              <a:gd name="connsiteX6" fmla="*/ 457200 w 1011382"/>
              <a:gd name="connsiteY6" fmla="*/ 124691 h 318655"/>
              <a:gd name="connsiteX7" fmla="*/ 360219 w 1011382"/>
              <a:gd name="connsiteY7" fmla="*/ 152400 h 318655"/>
              <a:gd name="connsiteX8" fmla="*/ 332509 w 1011382"/>
              <a:gd name="connsiteY8" fmla="*/ 180109 h 318655"/>
              <a:gd name="connsiteX9" fmla="*/ 235528 w 1011382"/>
              <a:gd name="connsiteY9" fmla="*/ 207819 h 318655"/>
              <a:gd name="connsiteX10" fmla="*/ 221673 w 1011382"/>
              <a:gd name="connsiteY10" fmla="*/ 263237 h 318655"/>
              <a:gd name="connsiteX11" fmla="*/ 180109 w 1011382"/>
              <a:gd name="connsiteY11" fmla="*/ 290946 h 318655"/>
              <a:gd name="connsiteX12" fmla="*/ 0 w 1011382"/>
              <a:gd name="connsiteY12" fmla="*/ 318655 h 31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382" h="318655">
                <a:moveTo>
                  <a:pt x="1011382" y="0"/>
                </a:moveTo>
                <a:lnTo>
                  <a:pt x="872837" y="27709"/>
                </a:lnTo>
                <a:cubicBezTo>
                  <a:pt x="844196" y="33437"/>
                  <a:pt x="817418" y="46182"/>
                  <a:pt x="789709" y="55419"/>
                </a:cubicBezTo>
                <a:lnTo>
                  <a:pt x="748146" y="69273"/>
                </a:lnTo>
                <a:cubicBezTo>
                  <a:pt x="734291" y="73891"/>
                  <a:pt x="720987" y="80727"/>
                  <a:pt x="706582" y="83128"/>
                </a:cubicBezTo>
                <a:lnTo>
                  <a:pt x="623455" y="96982"/>
                </a:lnTo>
                <a:cubicBezTo>
                  <a:pt x="530643" y="127920"/>
                  <a:pt x="629552" y="98175"/>
                  <a:pt x="457200" y="124691"/>
                </a:cubicBezTo>
                <a:cubicBezTo>
                  <a:pt x="424898" y="129661"/>
                  <a:pt x="391252" y="142056"/>
                  <a:pt x="360219" y="152400"/>
                </a:cubicBezTo>
                <a:cubicBezTo>
                  <a:pt x="350982" y="161636"/>
                  <a:pt x="343710" y="173388"/>
                  <a:pt x="332509" y="180109"/>
                </a:cubicBezTo>
                <a:cubicBezTo>
                  <a:pt x="318311" y="188628"/>
                  <a:pt x="245881" y="205231"/>
                  <a:pt x="235528" y="207819"/>
                </a:cubicBezTo>
                <a:cubicBezTo>
                  <a:pt x="230910" y="226292"/>
                  <a:pt x="232235" y="247394"/>
                  <a:pt x="221673" y="263237"/>
                </a:cubicBezTo>
                <a:cubicBezTo>
                  <a:pt x="212436" y="277092"/>
                  <a:pt x="196437" y="287680"/>
                  <a:pt x="180109" y="290946"/>
                </a:cubicBezTo>
                <a:cubicBezTo>
                  <a:pt x="-17848" y="330537"/>
                  <a:pt x="56136" y="262519"/>
                  <a:pt x="0" y="318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4890655" y="5458691"/>
            <a:ext cx="443345" cy="374073"/>
          </a:xfrm>
          <a:custGeom>
            <a:avLst/>
            <a:gdLst>
              <a:gd name="connsiteX0" fmla="*/ 0 w 443345"/>
              <a:gd name="connsiteY0" fmla="*/ 0 h 374073"/>
              <a:gd name="connsiteX1" fmla="*/ 55418 w 443345"/>
              <a:gd name="connsiteY1" fmla="*/ 110836 h 374073"/>
              <a:gd name="connsiteX2" fmla="*/ 96981 w 443345"/>
              <a:gd name="connsiteY2" fmla="*/ 138545 h 374073"/>
              <a:gd name="connsiteX3" fmla="*/ 152400 w 443345"/>
              <a:gd name="connsiteY3" fmla="*/ 180109 h 374073"/>
              <a:gd name="connsiteX4" fmla="*/ 235527 w 443345"/>
              <a:gd name="connsiteY4" fmla="*/ 235527 h 374073"/>
              <a:gd name="connsiteX5" fmla="*/ 304800 w 443345"/>
              <a:gd name="connsiteY5" fmla="*/ 346364 h 374073"/>
              <a:gd name="connsiteX6" fmla="*/ 401781 w 443345"/>
              <a:gd name="connsiteY6" fmla="*/ 360218 h 374073"/>
              <a:gd name="connsiteX7" fmla="*/ 443345 w 443345"/>
              <a:gd name="connsiteY7" fmla="*/ 3740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5" h="374073">
                <a:moveTo>
                  <a:pt x="0" y="0"/>
                </a:moveTo>
                <a:cubicBezTo>
                  <a:pt x="13230" y="33076"/>
                  <a:pt x="27748" y="83166"/>
                  <a:pt x="55418" y="110836"/>
                </a:cubicBezTo>
                <a:cubicBezTo>
                  <a:pt x="67192" y="122610"/>
                  <a:pt x="83432" y="128867"/>
                  <a:pt x="96981" y="138545"/>
                </a:cubicBezTo>
                <a:cubicBezTo>
                  <a:pt x="115771" y="151967"/>
                  <a:pt x="134868" y="165081"/>
                  <a:pt x="152400" y="180109"/>
                </a:cubicBezTo>
                <a:cubicBezTo>
                  <a:pt x="218442" y="236717"/>
                  <a:pt x="164826" y="211961"/>
                  <a:pt x="235527" y="235527"/>
                </a:cubicBezTo>
                <a:cubicBezTo>
                  <a:pt x="301393" y="279438"/>
                  <a:pt x="271824" y="247440"/>
                  <a:pt x="304800" y="346364"/>
                </a:cubicBezTo>
                <a:cubicBezTo>
                  <a:pt x="315127" y="377343"/>
                  <a:pt x="369454" y="355600"/>
                  <a:pt x="401781" y="360218"/>
                </a:cubicBezTo>
                <a:lnTo>
                  <a:pt x="443345" y="37407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153891" y="5458691"/>
            <a:ext cx="942109" cy="193964"/>
          </a:xfrm>
          <a:custGeom>
            <a:avLst/>
            <a:gdLst>
              <a:gd name="connsiteX0" fmla="*/ 0 w 942109"/>
              <a:gd name="connsiteY0" fmla="*/ 0 h 193964"/>
              <a:gd name="connsiteX1" fmla="*/ 69273 w 942109"/>
              <a:gd name="connsiteY1" fmla="*/ 41564 h 193964"/>
              <a:gd name="connsiteX2" fmla="*/ 124691 w 942109"/>
              <a:gd name="connsiteY2" fmla="*/ 27709 h 193964"/>
              <a:gd name="connsiteX3" fmla="*/ 263236 w 942109"/>
              <a:gd name="connsiteY3" fmla="*/ 41564 h 193964"/>
              <a:gd name="connsiteX4" fmla="*/ 457200 w 942109"/>
              <a:gd name="connsiteY4" fmla="*/ 83127 h 193964"/>
              <a:gd name="connsiteX5" fmla="*/ 540327 w 942109"/>
              <a:gd name="connsiteY5" fmla="*/ 110836 h 193964"/>
              <a:gd name="connsiteX6" fmla="*/ 775854 w 942109"/>
              <a:gd name="connsiteY6" fmla="*/ 124691 h 193964"/>
              <a:gd name="connsiteX7" fmla="*/ 817418 w 942109"/>
              <a:gd name="connsiteY7" fmla="*/ 138545 h 193964"/>
              <a:gd name="connsiteX8" fmla="*/ 858982 w 942109"/>
              <a:gd name="connsiteY8" fmla="*/ 166254 h 193964"/>
              <a:gd name="connsiteX9" fmla="*/ 942109 w 942109"/>
              <a:gd name="connsiteY9"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109" h="193964">
                <a:moveTo>
                  <a:pt x="0" y="0"/>
                </a:moveTo>
                <a:cubicBezTo>
                  <a:pt x="23091" y="13855"/>
                  <a:pt x="42986" y="35722"/>
                  <a:pt x="69273" y="41564"/>
                </a:cubicBezTo>
                <a:cubicBezTo>
                  <a:pt x="87861" y="45695"/>
                  <a:pt x="105650" y="27709"/>
                  <a:pt x="124691" y="27709"/>
                </a:cubicBezTo>
                <a:cubicBezTo>
                  <a:pt x="171103" y="27709"/>
                  <a:pt x="217054" y="36946"/>
                  <a:pt x="263236" y="41564"/>
                </a:cubicBezTo>
                <a:cubicBezTo>
                  <a:pt x="379990" y="99941"/>
                  <a:pt x="253556" y="44944"/>
                  <a:pt x="457200" y="83127"/>
                </a:cubicBezTo>
                <a:cubicBezTo>
                  <a:pt x="485908" y="88510"/>
                  <a:pt x="511170" y="109121"/>
                  <a:pt x="540327" y="110836"/>
                </a:cubicBezTo>
                <a:lnTo>
                  <a:pt x="775854" y="124691"/>
                </a:lnTo>
                <a:cubicBezTo>
                  <a:pt x="789709" y="129309"/>
                  <a:pt x="804356" y="132014"/>
                  <a:pt x="817418" y="138545"/>
                </a:cubicBezTo>
                <a:cubicBezTo>
                  <a:pt x="832311" y="145991"/>
                  <a:pt x="843766" y="159491"/>
                  <a:pt x="858982" y="166254"/>
                </a:cubicBezTo>
                <a:cubicBezTo>
                  <a:pt x="885673" y="178117"/>
                  <a:pt x="942109" y="193964"/>
                  <a:pt x="942109" y="193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059382" y="5541818"/>
            <a:ext cx="235527" cy="152400"/>
          </a:xfrm>
          <a:custGeom>
            <a:avLst/>
            <a:gdLst>
              <a:gd name="connsiteX0" fmla="*/ 235527 w 235527"/>
              <a:gd name="connsiteY0" fmla="*/ 0 h 152400"/>
              <a:gd name="connsiteX1" fmla="*/ 138545 w 235527"/>
              <a:gd name="connsiteY1" fmla="*/ 69273 h 152400"/>
              <a:gd name="connsiteX2" fmla="*/ 55418 w 235527"/>
              <a:gd name="connsiteY2" fmla="*/ 124691 h 152400"/>
              <a:gd name="connsiteX3" fmla="*/ 0 w 23552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5527" h="152400">
                <a:moveTo>
                  <a:pt x="235527" y="0"/>
                </a:moveTo>
                <a:cubicBezTo>
                  <a:pt x="69228" y="66519"/>
                  <a:pt x="234660" y="-14828"/>
                  <a:pt x="138545" y="69273"/>
                </a:cubicBezTo>
                <a:cubicBezTo>
                  <a:pt x="113483" y="91203"/>
                  <a:pt x="87011" y="114160"/>
                  <a:pt x="55418" y="124691"/>
                </a:cubicBezTo>
                <a:cubicBezTo>
                  <a:pt x="7658" y="140611"/>
                  <a:pt x="24181" y="128219"/>
                  <a:pt x="0"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19600" y="5583382"/>
            <a:ext cx="124691" cy="166254"/>
          </a:xfrm>
          <a:custGeom>
            <a:avLst/>
            <a:gdLst>
              <a:gd name="connsiteX0" fmla="*/ 124691 w 124691"/>
              <a:gd name="connsiteY0" fmla="*/ 0 h 166254"/>
              <a:gd name="connsiteX1" fmla="*/ 69273 w 124691"/>
              <a:gd name="connsiteY1" fmla="*/ 69273 h 166254"/>
              <a:gd name="connsiteX2" fmla="*/ 55418 w 124691"/>
              <a:gd name="connsiteY2" fmla="*/ 110836 h 166254"/>
              <a:gd name="connsiteX3" fmla="*/ 0 w 124691"/>
              <a:gd name="connsiteY3" fmla="*/ 166254 h 166254"/>
            </a:gdLst>
            <a:ahLst/>
            <a:cxnLst>
              <a:cxn ang="0">
                <a:pos x="connsiteX0" y="connsiteY0"/>
              </a:cxn>
              <a:cxn ang="0">
                <a:pos x="connsiteX1" y="connsiteY1"/>
              </a:cxn>
              <a:cxn ang="0">
                <a:pos x="connsiteX2" y="connsiteY2"/>
              </a:cxn>
              <a:cxn ang="0">
                <a:pos x="connsiteX3" y="connsiteY3"/>
              </a:cxn>
            </a:cxnLst>
            <a:rect l="l" t="t" r="r" b="b"/>
            <a:pathLst>
              <a:path w="124691" h="166254">
                <a:moveTo>
                  <a:pt x="124691" y="0"/>
                </a:moveTo>
                <a:cubicBezTo>
                  <a:pt x="106218" y="23091"/>
                  <a:pt x="84946" y="44197"/>
                  <a:pt x="69273" y="69273"/>
                </a:cubicBezTo>
                <a:cubicBezTo>
                  <a:pt x="61533" y="81657"/>
                  <a:pt x="61949" y="97774"/>
                  <a:pt x="55418" y="110836"/>
                </a:cubicBezTo>
                <a:cubicBezTo>
                  <a:pt x="33126" y="155420"/>
                  <a:pt x="35691" y="148409"/>
                  <a:pt x="0" y="16625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56526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4599709" y="5555673"/>
            <a:ext cx="41564" cy="96982"/>
          </a:xfrm>
          <a:custGeom>
            <a:avLst/>
            <a:gdLst>
              <a:gd name="connsiteX0" fmla="*/ 41564 w 41564"/>
              <a:gd name="connsiteY0" fmla="*/ 0 h 96982"/>
              <a:gd name="connsiteX1" fmla="*/ 27709 w 41564"/>
              <a:gd name="connsiteY1" fmla="*/ 69272 h 96982"/>
              <a:gd name="connsiteX2" fmla="*/ 0 w 41564"/>
              <a:gd name="connsiteY2" fmla="*/ 96982 h 96982"/>
            </a:gdLst>
            <a:ahLst/>
            <a:cxnLst>
              <a:cxn ang="0">
                <a:pos x="connsiteX0" y="connsiteY0"/>
              </a:cxn>
              <a:cxn ang="0">
                <a:pos x="connsiteX1" y="connsiteY1"/>
              </a:cxn>
              <a:cxn ang="0">
                <a:pos x="connsiteX2" y="connsiteY2"/>
              </a:cxn>
            </a:cxnLst>
            <a:rect l="l" t="t" r="r" b="b"/>
            <a:pathLst>
              <a:path w="41564" h="96982">
                <a:moveTo>
                  <a:pt x="41564" y="0"/>
                </a:moveTo>
                <a:cubicBezTo>
                  <a:pt x="36946" y="23091"/>
                  <a:pt x="36985" y="47628"/>
                  <a:pt x="27709" y="69272"/>
                </a:cubicBezTo>
                <a:cubicBezTo>
                  <a:pt x="22563" y="81278"/>
                  <a:pt x="0" y="96982"/>
                  <a:pt x="0"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4724400" y="5638800"/>
            <a:ext cx="15620" cy="207818"/>
          </a:xfrm>
          <a:custGeom>
            <a:avLst/>
            <a:gdLst>
              <a:gd name="connsiteX0" fmla="*/ 0 w 15620"/>
              <a:gd name="connsiteY0" fmla="*/ 0 h 207818"/>
              <a:gd name="connsiteX1" fmla="*/ 13855 w 15620"/>
              <a:gd name="connsiteY1" fmla="*/ 207818 h 207818"/>
            </a:gdLst>
            <a:ahLst/>
            <a:cxnLst>
              <a:cxn ang="0">
                <a:pos x="connsiteX0" y="connsiteY0"/>
              </a:cxn>
              <a:cxn ang="0">
                <a:pos x="connsiteX1" y="connsiteY1"/>
              </a:cxn>
            </a:cxnLst>
            <a:rect l="l" t="t" r="r" b="b"/>
            <a:pathLst>
              <a:path w="15620" h="207818">
                <a:moveTo>
                  <a:pt x="0" y="0"/>
                </a:moveTo>
                <a:cubicBezTo>
                  <a:pt x="22912" y="114558"/>
                  <a:pt x="13855" y="45725"/>
                  <a:pt x="13855" y="20781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55279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973782" y="5611091"/>
            <a:ext cx="112134" cy="263236"/>
          </a:xfrm>
          <a:custGeom>
            <a:avLst/>
            <a:gdLst>
              <a:gd name="connsiteX0" fmla="*/ 0 w 112134"/>
              <a:gd name="connsiteY0" fmla="*/ 0 h 263236"/>
              <a:gd name="connsiteX1" fmla="*/ 13854 w 112134"/>
              <a:gd name="connsiteY1" fmla="*/ 69273 h 263236"/>
              <a:gd name="connsiteX2" fmla="*/ 55418 w 112134"/>
              <a:gd name="connsiteY2" fmla="*/ 110836 h 263236"/>
              <a:gd name="connsiteX3" fmla="*/ 110836 w 112134"/>
              <a:gd name="connsiteY3" fmla="*/ 235527 h 263236"/>
              <a:gd name="connsiteX4" fmla="*/ 110836 w 112134"/>
              <a:gd name="connsiteY4" fmla="*/ 263236 h 26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34" h="263236">
                <a:moveTo>
                  <a:pt x="0" y="0"/>
                </a:moveTo>
                <a:cubicBezTo>
                  <a:pt x="4618" y="23091"/>
                  <a:pt x="3323" y="48211"/>
                  <a:pt x="13854" y="69273"/>
                </a:cubicBezTo>
                <a:cubicBezTo>
                  <a:pt x="22616" y="86798"/>
                  <a:pt x="42875" y="95784"/>
                  <a:pt x="55418" y="110836"/>
                </a:cubicBezTo>
                <a:cubicBezTo>
                  <a:pt x="92009" y="154745"/>
                  <a:pt x="90700" y="175118"/>
                  <a:pt x="110836" y="235527"/>
                </a:cubicBezTo>
                <a:cubicBezTo>
                  <a:pt x="113757" y="244289"/>
                  <a:pt x="110836" y="254000"/>
                  <a:pt x="110836" y="26323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237018" y="5611091"/>
            <a:ext cx="290946" cy="97019"/>
          </a:xfrm>
          <a:custGeom>
            <a:avLst/>
            <a:gdLst>
              <a:gd name="connsiteX0" fmla="*/ 0 w 290946"/>
              <a:gd name="connsiteY0" fmla="*/ 0 h 97019"/>
              <a:gd name="connsiteX1" fmla="*/ 69273 w 290946"/>
              <a:gd name="connsiteY1" fmla="*/ 27709 h 97019"/>
              <a:gd name="connsiteX2" fmla="*/ 152400 w 290946"/>
              <a:gd name="connsiteY2" fmla="*/ 55418 h 97019"/>
              <a:gd name="connsiteX3" fmla="*/ 193964 w 290946"/>
              <a:gd name="connsiteY3" fmla="*/ 69273 h 97019"/>
              <a:gd name="connsiteX4" fmla="*/ 235527 w 290946"/>
              <a:gd name="connsiteY4" fmla="*/ 83127 h 97019"/>
              <a:gd name="connsiteX5" fmla="*/ 290946 w 290946"/>
              <a:gd name="connsiteY5" fmla="*/ 96982 h 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46" h="97019">
                <a:moveTo>
                  <a:pt x="0" y="0"/>
                </a:moveTo>
                <a:cubicBezTo>
                  <a:pt x="23091" y="9236"/>
                  <a:pt x="45901" y="19210"/>
                  <a:pt x="69273" y="27709"/>
                </a:cubicBezTo>
                <a:cubicBezTo>
                  <a:pt x="96722" y="37691"/>
                  <a:pt x="124691" y="46182"/>
                  <a:pt x="152400" y="55418"/>
                </a:cubicBezTo>
                <a:lnTo>
                  <a:pt x="193964" y="69273"/>
                </a:lnTo>
                <a:lnTo>
                  <a:pt x="235527" y="83127"/>
                </a:lnTo>
                <a:cubicBezTo>
                  <a:pt x="281473" y="98442"/>
                  <a:pt x="262487" y="96982"/>
                  <a:pt x="290946"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611091" y="5526692"/>
            <a:ext cx="332509" cy="28981"/>
          </a:xfrm>
          <a:custGeom>
            <a:avLst/>
            <a:gdLst>
              <a:gd name="connsiteX0" fmla="*/ 0 w 332509"/>
              <a:gd name="connsiteY0" fmla="*/ 28981 h 28981"/>
              <a:gd name="connsiteX1" fmla="*/ 221673 w 332509"/>
              <a:gd name="connsiteY1" fmla="*/ 15126 h 28981"/>
              <a:gd name="connsiteX2" fmla="*/ 263236 w 332509"/>
              <a:gd name="connsiteY2" fmla="*/ 1272 h 28981"/>
              <a:gd name="connsiteX3" fmla="*/ 332509 w 332509"/>
              <a:gd name="connsiteY3" fmla="*/ 1272 h 28981"/>
            </a:gdLst>
            <a:ahLst/>
            <a:cxnLst>
              <a:cxn ang="0">
                <a:pos x="connsiteX0" y="connsiteY0"/>
              </a:cxn>
              <a:cxn ang="0">
                <a:pos x="connsiteX1" y="connsiteY1"/>
              </a:cxn>
              <a:cxn ang="0">
                <a:pos x="connsiteX2" y="connsiteY2"/>
              </a:cxn>
              <a:cxn ang="0">
                <a:pos x="connsiteX3" y="connsiteY3"/>
              </a:cxn>
            </a:cxnLst>
            <a:rect l="l" t="t" r="r" b="b"/>
            <a:pathLst>
              <a:path w="332509" h="28981">
                <a:moveTo>
                  <a:pt x="0" y="28981"/>
                </a:moveTo>
                <a:cubicBezTo>
                  <a:pt x="73891" y="24363"/>
                  <a:pt x="148045" y="22876"/>
                  <a:pt x="221673" y="15126"/>
                </a:cubicBezTo>
                <a:cubicBezTo>
                  <a:pt x="236196" y="13597"/>
                  <a:pt x="248745" y="3083"/>
                  <a:pt x="263236" y="1272"/>
                </a:cubicBezTo>
                <a:cubicBezTo>
                  <a:pt x="286149" y="-1592"/>
                  <a:pt x="309418" y="1272"/>
                  <a:pt x="332509" y="127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5694218" y="5624945"/>
            <a:ext cx="221673" cy="152400"/>
          </a:xfrm>
          <a:custGeom>
            <a:avLst/>
            <a:gdLst>
              <a:gd name="connsiteX0" fmla="*/ 0 w 221673"/>
              <a:gd name="connsiteY0" fmla="*/ 0 h 152400"/>
              <a:gd name="connsiteX1" fmla="*/ 83127 w 221673"/>
              <a:gd name="connsiteY1" fmla="*/ 96982 h 152400"/>
              <a:gd name="connsiteX2" fmla="*/ 166255 w 221673"/>
              <a:gd name="connsiteY2" fmla="*/ 124691 h 152400"/>
              <a:gd name="connsiteX3" fmla="*/ 221673 w 221673"/>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1673" h="152400">
                <a:moveTo>
                  <a:pt x="0" y="0"/>
                </a:moveTo>
                <a:cubicBezTo>
                  <a:pt x="31320" y="52200"/>
                  <a:pt x="30789" y="73721"/>
                  <a:pt x="83127" y="96982"/>
                </a:cubicBezTo>
                <a:cubicBezTo>
                  <a:pt x="109818" y="108845"/>
                  <a:pt x="138546" y="115454"/>
                  <a:pt x="166255" y="124691"/>
                </a:cubicBezTo>
                <a:cubicBezTo>
                  <a:pt x="214013" y="140610"/>
                  <a:pt x="197492" y="128220"/>
                  <a:pt x="221673"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599709"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Oval 42"/>
          <p:cNvSpPr/>
          <p:nvPr/>
        </p:nvSpPr>
        <p:spPr>
          <a:xfrm>
            <a:off x="47853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Oval 43"/>
          <p:cNvSpPr/>
          <p:nvPr/>
        </p:nvSpPr>
        <p:spPr>
          <a:xfrm>
            <a:off x="48615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Oval 44"/>
          <p:cNvSpPr/>
          <p:nvPr/>
        </p:nvSpPr>
        <p:spPr>
          <a:xfrm>
            <a:off x="426720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Oval 45"/>
          <p:cNvSpPr/>
          <p:nvPr/>
        </p:nvSpPr>
        <p:spPr>
          <a:xfrm>
            <a:off x="381000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Oval 46"/>
          <p:cNvSpPr/>
          <p:nvPr/>
        </p:nvSpPr>
        <p:spPr>
          <a:xfrm>
            <a:off x="4724400" y="61569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Oval 47"/>
          <p:cNvSpPr/>
          <p:nvPr/>
        </p:nvSpPr>
        <p:spPr>
          <a:xfrm>
            <a:off x="53187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Oval 48"/>
          <p:cNvSpPr/>
          <p:nvPr/>
        </p:nvSpPr>
        <p:spPr>
          <a:xfrm>
            <a:off x="577596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Oval 49"/>
          <p:cNvSpPr/>
          <p:nvPr/>
        </p:nvSpPr>
        <p:spPr>
          <a:xfrm>
            <a:off x="524256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Oval 50"/>
          <p:cNvSpPr/>
          <p:nvPr/>
        </p:nvSpPr>
        <p:spPr>
          <a:xfrm>
            <a:off x="60198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p:cNvSpPr/>
          <p:nvPr/>
        </p:nvSpPr>
        <p:spPr>
          <a:xfrm>
            <a:off x="441960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Oval 54"/>
          <p:cNvSpPr/>
          <p:nvPr/>
        </p:nvSpPr>
        <p:spPr>
          <a:xfrm>
            <a:off x="3657600" y="5638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Oval 55"/>
          <p:cNvSpPr/>
          <p:nvPr/>
        </p:nvSpPr>
        <p:spPr>
          <a:xfrm>
            <a:off x="58521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Oval 56"/>
          <p:cNvSpPr/>
          <p:nvPr/>
        </p:nvSpPr>
        <p:spPr>
          <a:xfrm>
            <a:off x="4752109" y="62331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eform 9"/>
          <p:cNvSpPr/>
          <p:nvPr/>
        </p:nvSpPr>
        <p:spPr>
          <a:xfrm>
            <a:off x="4733925" y="4852988"/>
            <a:ext cx="117481" cy="814387"/>
          </a:xfrm>
          <a:custGeom>
            <a:avLst/>
            <a:gdLst>
              <a:gd name="connsiteX0" fmla="*/ 47625 w 117481"/>
              <a:gd name="connsiteY0" fmla="*/ 814387 h 814387"/>
              <a:gd name="connsiteX1" fmla="*/ 23813 w 117481"/>
              <a:gd name="connsiteY1" fmla="*/ 714375 h 814387"/>
              <a:gd name="connsiteX2" fmla="*/ 42863 w 117481"/>
              <a:gd name="connsiteY2" fmla="*/ 628650 h 814387"/>
              <a:gd name="connsiteX3" fmla="*/ 80963 w 117481"/>
              <a:gd name="connsiteY3" fmla="*/ 552450 h 814387"/>
              <a:gd name="connsiteX4" fmla="*/ 109538 w 117481"/>
              <a:gd name="connsiteY4" fmla="*/ 452437 h 814387"/>
              <a:gd name="connsiteX5" fmla="*/ 114300 w 117481"/>
              <a:gd name="connsiteY5" fmla="*/ 333375 h 814387"/>
              <a:gd name="connsiteX6" fmla="*/ 66675 w 117481"/>
              <a:gd name="connsiteY6" fmla="*/ 147637 h 814387"/>
              <a:gd name="connsiteX7" fmla="*/ 0 w 117481"/>
              <a:gd name="connsiteY7" fmla="*/ 0 h 814387"/>
              <a:gd name="connsiteX8" fmla="*/ 0 w 117481"/>
              <a:gd name="connsiteY8" fmla="*/ 0 h 81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1" h="814387">
                <a:moveTo>
                  <a:pt x="47625" y="814387"/>
                </a:moveTo>
                <a:cubicBezTo>
                  <a:pt x="36116" y="779859"/>
                  <a:pt x="24607" y="745331"/>
                  <a:pt x="23813" y="714375"/>
                </a:cubicBezTo>
                <a:cubicBezTo>
                  <a:pt x="23019" y="683419"/>
                  <a:pt x="33338" y="655637"/>
                  <a:pt x="42863" y="628650"/>
                </a:cubicBezTo>
                <a:cubicBezTo>
                  <a:pt x="52388" y="601663"/>
                  <a:pt x="69851" y="581819"/>
                  <a:pt x="80963" y="552450"/>
                </a:cubicBezTo>
                <a:cubicBezTo>
                  <a:pt x="92075" y="523081"/>
                  <a:pt x="103982" y="488949"/>
                  <a:pt x="109538" y="452437"/>
                </a:cubicBezTo>
                <a:cubicBezTo>
                  <a:pt x="115094" y="415925"/>
                  <a:pt x="121444" y="384175"/>
                  <a:pt x="114300" y="333375"/>
                </a:cubicBezTo>
                <a:cubicBezTo>
                  <a:pt x="107156" y="282575"/>
                  <a:pt x="85725" y="203199"/>
                  <a:pt x="66675" y="147637"/>
                </a:cubicBezTo>
                <a:cubicBezTo>
                  <a:pt x="47625" y="92074"/>
                  <a:pt x="0" y="0"/>
                  <a:pt x="0" y="0"/>
                </a:cubicBezTo>
                <a:lnTo>
                  <a:pt x="0" y="0"/>
                </a:ln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533900" y="4843463"/>
            <a:ext cx="257187" cy="742950"/>
          </a:xfrm>
          <a:custGeom>
            <a:avLst/>
            <a:gdLst>
              <a:gd name="connsiteX0" fmla="*/ 0 w 257187"/>
              <a:gd name="connsiteY0" fmla="*/ 742950 h 742950"/>
              <a:gd name="connsiteX1" fmla="*/ 76200 w 257187"/>
              <a:gd name="connsiteY1" fmla="*/ 700087 h 742950"/>
              <a:gd name="connsiteX2" fmla="*/ 114300 w 257187"/>
              <a:gd name="connsiteY2" fmla="*/ 642937 h 742950"/>
              <a:gd name="connsiteX3" fmla="*/ 171450 w 257187"/>
              <a:gd name="connsiteY3" fmla="*/ 581025 h 742950"/>
              <a:gd name="connsiteX4" fmla="*/ 247650 w 257187"/>
              <a:gd name="connsiteY4" fmla="*/ 485775 h 742950"/>
              <a:gd name="connsiteX5" fmla="*/ 252413 w 257187"/>
              <a:gd name="connsiteY5" fmla="*/ 400050 h 742950"/>
              <a:gd name="connsiteX6" fmla="*/ 214313 w 257187"/>
              <a:gd name="connsiteY6" fmla="*/ 261937 h 742950"/>
              <a:gd name="connsiteX7" fmla="*/ 171450 w 257187"/>
              <a:gd name="connsiteY7" fmla="*/ 200025 h 742950"/>
              <a:gd name="connsiteX8" fmla="*/ 109538 w 257187"/>
              <a:gd name="connsiteY8" fmla="*/ 85725 h 742950"/>
              <a:gd name="connsiteX9" fmla="*/ 71438 w 257187"/>
              <a:gd name="connsiteY9"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87" h="742950">
                <a:moveTo>
                  <a:pt x="0" y="742950"/>
                </a:moveTo>
                <a:cubicBezTo>
                  <a:pt x="28575" y="729853"/>
                  <a:pt x="57150" y="716756"/>
                  <a:pt x="76200" y="700087"/>
                </a:cubicBezTo>
                <a:cubicBezTo>
                  <a:pt x="95250" y="683418"/>
                  <a:pt x="98425" y="662781"/>
                  <a:pt x="114300" y="642937"/>
                </a:cubicBezTo>
                <a:cubicBezTo>
                  <a:pt x="130175" y="623093"/>
                  <a:pt x="149225" y="607219"/>
                  <a:pt x="171450" y="581025"/>
                </a:cubicBezTo>
                <a:cubicBezTo>
                  <a:pt x="193675" y="554831"/>
                  <a:pt x="234156" y="515937"/>
                  <a:pt x="247650" y="485775"/>
                </a:cubicBezTo>
                <a:cubicBezTo>
                  <a:pt x="261144" y="455612"/>
                  <a:pt x="257969" y="437356"/>
                  <a:pt x="252413" y="400050"/>
                </a:cubicBezTo>
                <a:cubicBezTo>
                  <a:pt x="246857" y="362744"/>
                  <a:pt x="227807" y="295274"/>
                  <a:pt x="214313" y="261937"/>
                </a:cubicBezTo>
                <a:cubicBezTo>
                  <a:pt x="200819" y="228600"/>
                  <a:pt x="188913" y="229394"/>
                  <a:pt x="171450" y="200025"/>
                </a:cubicBezTo>
                <a:cubicBezTo>
                  <a:pt x="153988" y="170656"/>
                  <a:pt x="126207" y="119062"/>
                  <a:pt x="109538" y="85725"/>
                </a:cubicBezTo>
                <a:cubicBezTo>
                  <a:pt x="92869" y="52388"/>
                  <a:pt x="82153" y="26194"/>
                  <a:pt x="71438"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4898395" y="4843463"/>
            <a:ext cx="121280" cy="752475"/>
          </a:xfrm>
          <a:custGeom>
            <a:avLst/>
            <a:gdLst>
              <a:gd name="connsiteX0" fmla="*/ 64130 w 121280"/>
              <a:gd name="connsiteY0" fmla="*/ 752475 h 752475"/>
              <a:gd name="connsiteX1" fmla="*/ 2218 w 121280"/>
              <a:gd name="connsiteY1" fmla="*/ 633412 h 752475"/>
              <a:gd name="connsiteX2" fmla="*/ 21268 w 121280"/>
              <a:gd name="connsiteY2" fmla="*/ 423862 h 752475"/>
              <a:gd name="connsiteX3" fmla="*/ 92705 w 121280"/>
              <a:gd name="connsiteY3" fmla="*/ 166687 h 752475"/>
              <a:gd name="connsiteX4" fmla="*/ 121280 w 121280"/>
              <a:gd name="connsiteY4" fmla="*/ 0 h 75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80" h="752475">
                <a:moveTo>
                  <a:pt x="64130" y="752475"/>
                </a:moveTo>
                <a:cubicBezTo>
                  <a:pt x="36746" y="720328"/>
                  <a:pt x="9362" y="688181"/>
                  <a:pt x="2218" y="633412"/>
                </a:cubicBezTo>
                <a:cubicBezTo>
                  <a:pt x="-4926" y="578643"/>
                  <a:pt x="6187" y="501649"/>
                  <a:pt x="21268" y="423862"/>
                </a:cubicBezTo>
                <a:cubicBezTo>
                  <a:pt x="36349" y="346074"/>
                  <a:pt x="76036" y="237331"/>
                  <a:pt x="92705" y="166687"/>
                </a:cubicBezTo>
                <a:cubicBezTo>
                  <a:pt x="109374" y="96043"/>
                  <a:pt x="115327" y="48021"/>
                  <a:pt x="121280"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3901440" y="6065520"/>
            <a:ext cx="551754" cy="369332"/>
          </a:xfrm>
          <a:prstGeom prst="rect">
            <a:avLst/>
          </a:prstGeom>
          <a:noFill/>
        </p:spPr>
        <p:txBody>
          <a:bodyPr wrap="none" rtlCol="0">
            <a:spAutoFit/>
          </a:bodyPr>
          <a:lstStyle/>
          <a:p>
            <a:r>
              <a:rPr lang="en-US" b="1" dirty="0"/>
              <a:t>BC</a:t>
            </a:r>
            <a:r>
              <a:rPr lang="en-US" b="1" baseline="-25000" dirty="0"/>
              <a:t>w</a:t>
            </a:r>
            <a:endParaRPr lang="en-US" dirty="0"/>
          </a:p>
        </p:txBody>
      </p:sp>
      <p:sp>
        <p:nvSpPr>
          <p:cNvPr id="20" name="TextBox 19"/>
          <p:cNvSpPr txBox="1"/>
          <p:nvPr/>
        </p:nvSpPr>
        <p:spPr>
          <a:xfrm>
            <a:off x="4204706" y="5029200"/>
            <a:ext cx="519694" cy="369332"/>
          </a:xfrm>
          <a:prstGeom prst="rect">
            <a:avLst/>
          </a:prstGeom>
          <a:noFill/>
        </p:spPr>
        <p:txBody>
          <a:bodyPr wrap="none" rtlCol="0">
            <a:spAutoFit/>
          </a:bodyPr>
          <a:lstStyle/>
          <a:p>
            <a:r>
              <a:rPr lang="en-US" b="1" dirty="0"/>
              <a:t>BC</a:t>
            </a:r>
            <a:r>
              <a:rPr lang="en-US" b="1" baseline="-25000" dirty="0"/>
              <a:t>u</a:t>
            </a:r>
            <a:endParaRPr lang="en-US" dirty="0"/>
          </a:p>
        </p:txBody>
      </p:sp>
      <p:sp>
        <p:nvSpPr>
          <p:cNvPr id="62" name="Down Arrow 61"/>
          <p:cNvSpPr/>
          <p:nvPr/>
        </p:nvSpPr>
        <p:spPr>
          <a:xfrm>
            <a:off x="7292606" y="1905000"/>
            <a:ext cx="251194" cy="33528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Down Arrow 62"/>
          <p:cNvSpPr/>
          <p:nvPr/>
        </p:nvSpPr>
        <p:spPr>
          <a:xfrm>
            <a:off x="2082531"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p:cNvSpPr txBox="1"/>
          <p:nvPr/>
        </p:nvSpPr>
        <p:spPr>
          <a:xfrm>
            <a:off x="6725509" y="1730909"/>
            <a:ext cx="679994" cy="369332"/>
          </a:xfrm>
          <a:prstGeom prst="rect">
            <a:avLst/>
          </a:prstGeom>
          <a:noFill/>
        </p:spPr>
        <p:txBody>
          <a:bodyPr wrap="none" rtlCol="0">
            <a:spAutoFit/>
          </a:bodyPr>
          <a:lstStyle/>
          <a:p>
            <a:r>
              <a:rPr lang="en-US" b="1" dirty="0"/>
              <a:t>BC</a:t>
            </a:r>
            <a:r>
              <a:rPr lang="en-US" b="1" baseline="-25000" dirty="0"/>
              <a:t>dep</a:t>
            </a:r>
            <a:endParaRPr lang="en-US" dirty="0"/>
          </a:p>
        </p:txBody>
      </p:sp>
      <p:sp>
        <p:nvSpPr>
          <p:cNvPr id="65" name="TextBox 64"/>
          <p:cNvSpPr txBox="1"/>
          <p:nvPr/>
        </p:nvSpPr>
        <p:spPr>
          <a:xfrm>
            <a:off x="1905000" y="1546243"/>
            <a:ext cx="606256" cy="369332"/>
          </a:xfrm>
          <a:prstGeom prst="rect">
            <a:avLst/>
          </a:prstGeom>
          <a:noFill/>
        </p:spPr>
        <p:txBody>
          <a:bodyPr wrap="none" rtlCol="0">
            <a:spAutoFit/>
          </a:bodyPr>
          <a:lstStyle/>
          <a:p>
            <a:r>
              <a:rPr lang="en-US" b="1" dirty="0" smtClean="0"/>
              <a:t>Cl</a:t>
            </a:r>
            <a:r>
              <a:rPr lang="en-US" b="1" baseline="-25000" dirty="0" smtClean="0"/>
              <a:t>dep</a:t>
            </a:r>
            <a:endParaRPr lang="en-US" dirty="0"/>
          </a:p>
        </p:txBody>
      </p:sp>
      <p:sp>
        <p:nvSpPr>
          <p:cNvPr id="66" name="Down Arrow 65"/>
          <p:cNvSpPr/>
          <p:nvPr/>
        </p:nvSpPr>
        <p:spPr>
          <a:xfrm>
            <a:off x="871897"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Down Arrow 66"/>
          <p:cNvSpPr/>
          <p:nvPr/>
        </p:nvSpPr>
        <p:spPr>
          <a:xfrm>
            <a:off x="1472926"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728830" y="1546243"/>
            <a:ext cx="537327" cy="369332"/>
          </a:xfrm>
          <a:prstGeom prst="rect">
            <a:avLst/>
          </a:prstGeom>
          <a:noFill/>
        </p:spPr>
        <p:txBody>
          <a:bodyPr wrap="none" rtlCol="0">
            <a:spAutoFit/>
          </a:bodyPr>
          <a:lstStyle/>
          <a:p>
            <a:r>
              <a:rPr lang="en-US" b="1" dirty="0"/>
              <a:t>S</a:t>
            </a:r>
            <a:r>
              <a:rPr lang="en-US" b="1" baseline="-25000" dirty="0" smtClean="0"/>
              <a:t>dep</a:t>
            </a:r>
            <a:endParaRPr lang="en-US" dirty="0"/>
          </a:p>
        </p:txBody>
      </p:sp>
      <p:sp>
        <p:nvSpPr>
          <p:cNvPr id="69" name="TextBox 68"/>
          <p:cNvSpPr txBox="1"/>
          <p:nvPr/>
        </p:nvSpPr>
        <p:spPr>
          <a:xfrm>
            <a:off x="1308219" y="1537252"/>
            <a:ext cx="580608" cy="369332"/>
          </a:xfrm>
          <a:prstGeom prst="rect">
            <a:avLst/>
          </a:prstGeom>
          <a:noFill/>
        </p:spPr>
        <p:txBody>
          <a:bodyPr wrap="none" rtlCol="0">
            <a:spAutoFit/>
          </a:bodyPr>
          <a:lstStyle/>
          <a:p>
            <a:r>
              <a:rPr lang="en-US" b="1" dirty="0" smtClean="0"/>
              <a:t>N</a:t>
            </a:r>
            <a:r>
              <a:rPr lang="en-US" b="1" baseline="-25000" dirty="0" smtClean="0"/>
              <a:t>dep</a:t>
            </a:r>
            <a:endParaRPr lang="en-US" dirty="0"/>
          </a:p>
        </p:txBody>
      </p:sp>
      <p:sp>
        <p:nvSpPr>
          <p:cNvPr id="77" name="Oval 76"/>
          <p:cNvSpPr/>
          <p:nvPr/>
        </p:nvSpPr>
        <p:spPr>
          <a:xfrm>
            <a:off x="1562100" y="62585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8" name="Oval 77"/>
          <p:cNvSpPr/>
          <p:nvPr/>
        </p:nvSpPr>
        <p:spPr>
          <a:xfrm>
            <a:off x="9525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9" name="Oval 78"/>
          <p:cNvSpPr/>
          <p:nvPr/>
        </p:nvSpPr>
        <p:spPr>
          <a:xfrm>
            <a:off x="24384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0" name="Oval 79"/>
          <p:cNvSpPr/>
          <p:nvPr/>
        </p:nvSpPr>
        <p:spPr>
          <a:xfrm>
            <a:off x="32766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1" name="Oval 80"/>
          <p:cNvSpPr/>
          <p:nvPr/>
        </p:nvSpPr>
        <p:spPr>
          <a:xfrm>
            <a:off x="65379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2" name="Oval 81"/>
          <p:cNvSpPr/>
          <p:nvPr/>
        </p:nvSpPr>
        <p:spPr>
          <a:xfrm>
            <a:off x="7223760" y="5740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Oval 82"/>
          <p:cNvSpPr/>
          <p:nvPr/>
        </p:nvSpPr>
        <p:spPr>
          <a:xfrm>
            <a:off x="79095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0" name="TextBox 69"/>
          <p:cNvSpPr txBox="1"/>
          <p:nvPr/>
        </p:nvSpPr>
        <p:spPr>
          <a:xfrm>
            <a:off x="152401" y="152400"/>
            <a:ext cx="8991599" cy="830997"/>
          </a:xfrm>
          <a:prstGeom prst="rect">
            <a:avLst/>
          </a:prstGeom>
          <a:noFill/>
        </p:spPr>
        <p:txBody>
          <a:bodyPr wrap="square" rtlCol="0">
            <a:spAutoFit/>
          </a:bodyPr>
          <a:lstStyle/>
          <a:p>
            <a:pPr algn="ctr"/>
            <a:r>
              <a:rPr lang="en-US" sz="2400" b="1" dirty="0" smtClean="0"/>
              <a:t>Background:  Modeling Soil Acidification with the Simple Mass Balance (SMB) Model</a:t>
            </a:r>
            <a:endParaRPr lang="en-US" sz="2400" b="1" dirty="0"/>
          </a:p>
        </p:txBody>
      </p:sp>
    </p:spTree>
    <p:extLst>
      <p:ext uri="{BB962C8B-B14F-4D97-AF65-F5344CB8AC3E}">
        <p14:creationId xmlns:p14="http://schemas.microsoft.com/office/powerpoint/2010/main" val="1708047564"/>
      </p:ext>
    </p:extLst>
  </p:cSld>
  <p:clrMapOvr>
    <a:masterClrMapping/>
  </p:clrMapOvr>
  <mc:AlternateContent xmlns:mc="http://schemas.openxmlformats.org/markup-compatibility/2006" xmlns:p14="http://schemas.microsoft.com/office/powerpoint/2010/main">
    <mc:Choice Requires="p14">
      <p:transition spd="slow" p14:dur="2250">
        <p:wipe dir="u"/>
      </p:transition>
    </mc:Choice>
    <mc:Fallback xmlns="">
      <p:transition spd="slow">
        <p:wipe dir="u"/>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7675" y="1002268"/>
            <a:ext cx="6024406" cy="369332"/>
          </a:xfrm>
          <a:prstGeom prst="rect">
            <a:avLst/>
          </a:prstGeom>
          <a:noFill/>
        </p:spPr>
        <p:txBody>
          <a:bodyPr wrap="none" rtlCol="0">
            <a:spAutoFit/>
          </a:bodyPr>
          <a:lstStyle/>
          <a:p>
            <a:r>
              <a:rPr lang="en-US" b="1" dirty="0"/>
              <a:t>CAL(S+N) = BC</a:t>
            </a:r>
            <a:r>
              <a:rPr lang="en-US" b="1" baseline="-25000" dirty="0"/>
              <a:t>dep</a:t>
            </a:r>
            <a:r>
              <a:rPr lang="en-US" b="1" dirty="0"/>
              <a:t> –  Cl</a:t>
            </a:r>
            <a:r>
              <a:rPr lang="en-US" b="1" baseline="-25000" dirty="0"/>
              <a:t>dep</a:t>
            </a:r>
            <a:r>
              <a:rPr lang="en-US" b="1" dirty="0"/>
              <a:t> + BC</a:t>
            </a:r>
            <a:r>
              <a:rPr lang="en-US" b="1" baseline="-25000" dirty="0"/>
              <a:t>w</a:t>
            </a:r>
            <a:r>
              <a:rPr lang="en-US" b="1" dirty="0"/>
              <a:t> – BC</a:t>
            </a:r>
            <a:r>
              <a:rPr lang="en-US" b="1" baseline="-25000" dirty="0"/>
              <a:t>u</a:t>
            </a:r>
            <a:r>
              <a:rPr lang="en-US" b="1" dirty="0"/>
              <a:t> + </a:t>
            </a:r>
            <a:r>
              <a:rPr lang="en-US" b="1" dirty="0">
                <a:solidFill>
                  <a:schemeClr val="accent1"/>
                </a:solidFill>
              </a:rPr>
              <a:t>N</a:t>
            </a:r>
            <a:r>
              <a:rPr lang="en-US" b="1" baseline="-25000" dirty="0">
                <a:solidFill>
                  <a:schemeClr val="accent1"/>
                </a:solidFill>
              </a:rPr>
              <a:t>i</a:t>
            </a:r>
            <a:r>
              <a:rPr lang="en-US" b="1" dirty="0"/>
              <a:t> + N</a:t>
            </a:r>
            <a:r>
              <a:rPr lang="en-US" b="1" baseline="-25000" dirty="0"/>
              <a:t>u</a:t>
            </a:r>
            <a:r>
              <a:rPr lang="en-US" b="1" dirty="0"/>
              <a:t> + N</a:t>
            </a:r>
            <a:r>
              <a:rPr lang="en-US" b="1" baseline="-25000" dirty="0"/>
              <a:t>de</a:t>
            </a:r>
            <a:r>
              <a:rPr lang="en-US" b="1" dirty="0"/>
              <a:t> – ANC</a:t>
            </a:r>
            <a:r>
              <a:rPr lang="en-US" b="1" baseline="-25000" dirty="0"/>
              <a:t>le,crit</a:t>
            </a:r>
            <a:endParaRPr lang="en-US" b="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9547" t="52981" r="16007"/>
          <a:stretch/>
        </p:blipFill>
        <p:spPr>
          <a:xfrm>
            <a:off x="2156194" y="2050473"/>
            <a:ext cx="4984012" cy="3429000"/>
          </a:xfrm>
          <a:prstGeom prst="rect">
            <a:avLst/>
          </a:prstGeom>
        </p:spPr>
      </p:pic>
      <p:sp>
        <p:nvSpPr>
          <p:cNvPr id="9" name="Freeform 8"/>
          <p:cNvSpPr/>
          <p:nvPr/>
        </p:nvSpPr>
        <p:spPr>
          <a:xfrm>
            <a:off x="420650" y="54418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8194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7150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54980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56019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8860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5441826"/>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35295" y="5410200"/>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920836" y="5458691"/>
            <a:ext cx="734291" cy="346364"/>
          </a:xfrm>
          <a:custGeom>
            <a:avLst/>
            <a:gdLst>
              <a:gd name="connsiteX0" fmla="*/ 734291 w 734291"/>
              <a:gd name="connsiteY0" fmla="*/ 0 h 346364"/>
              <a:gd name="connsiteX1" fmla="*/ 706582 w 734291"/>
              <a:gd name="connsiteY1" fmla="*/ 69273 h 346364"/>
              <a:gd name="connsiteX2" fmla="*/ 665019 w 734291"/>
              <a:gd name="connsiteY2" fmla="*/ 96982 h 346364"/>
              <a:gd name="connsiteX3" fmla="*/ 526473 w 734291"/>
              <a:gd name="connsiteY3" fmla="*/ 138545 h 346364"/>
              <a:gd name="connsiteX4" fmla="*/ 443346 w 734291"/>
              <a:gd name="connsiteY4" fmla="*/ 166254 h 346364"/>
              <a:gd name="connsiteX5" fmla="*/ 374073 w 734291"/>
              <a:gd name="connsiteY5" fmla="*/ 207818 h 346364"/>
              <a:gd name="connsiteX6" fmla="*/ 207819 w 734291"/>
              <a:gd name="connsiteY6" fmla="*/ 290945 h 346364"/>
              <a:gd name="connsiteX7" fmla="*/ 110837 w 734291"/>
              <a:gd name="connsiteY7" fmla="*/ 304800 h 346364"/>
              <a:gd name="connsiteX8" fmla="*/ 55419 w 734291"/>
              <a:gd name="connsiteY8" fmla="*/ 318654 h 346364"/>
              <a:gd name="connsiteX9" fmla="*/ 0 w 734291"/>
              <a:gd name="connsiteY9" fmla="*/ 346364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291" h="346364">
                <a:moveTo>
                  <a:pt x="734291" y="0"/>
                </a:moveTo>
                <a:cubicBezTo>
                  <a:pt x="725055" y="23091"/>
                  <a:pt x="721037" y="49036"/>
                  <a:pt x="706582" y="69273"/>
                </a:cubicBezTo>
                <a:cubicBezTo>
                  <a:pt x="696904" y="82822"/>
                  <a:pt x="680235" y="90219"/>
                  <a:pt x="665019" y="96982"/>
                </a:cubicBezTo>
                <a:cubicBezTo>
                  <a:pt x="597191" y="127128"/>
                  <a:pt x="588477" y="119944"/>
                  <a:pt x="526473" y="138545"/>
                </a:cubicBezTo>
                <a:cubicBezTo>
                  <a:pt x="498497" y="146938"/>
                  <a:pt x="443346" y="166254"/>
                  <a:pt x="443346" y="166254"/>
                </a:cubicBezTo>
                <a:cubicBezTo>
                  <a:pt x="381182" y="228421"/>
                  <a:pt x="455006" y="162856"/>
                  <a:pt x="374073" y="207818"/>
                </a:cubicBezTo>
                <a:cubicBezTo>
                  <a:pt x="212924" y="297344"/>
                  <a:pt x="369654" y="237000"/>
                  <a:pt x="207819" y="290945"/>
                </a:cubicBezTo>
                <a:cubicBezTo>
                  <a:pt x="176839" y="301272"/>
                  <a:pt x="142966" y="298958"/>
                  <a:pt x="110837" y="304800"/>
                </a:cubicBezTo>
                <a:cubicBezTo>
                  <a:pt x="92103" y="308206"/>
                  <a:pt x="73728" y="313423"/>
                  <a:pt x="55419" y="318654"/>
                </a:cubicBezTo>
                <a:cubicBezTo>
                  <a:pt x="10844" y="331390"/>
                  <a:pt x="22757" y="323607"/>
                  <a:pt x="0" y="3463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4294909" y="5444836"/>
            <a:ext cx="512618" cy="443346"/>
          </a:xfrm>
          <a:custGeom>
            <a:avLst/>
            <a:gdLst>
              <a:gd name="connsiteX0" fmla="*/ 512618 w 512618"/>
              <a:gd name="connsiteY0" fmla="*/ 0 h 443346"/>
              <a:gd name="connsiteX1" fmla="*/ 471055 w 512618"/>
              <a:gd name="connsiteY1" fmla="*/ 69273 h 443346"/>
              <a:gd name="connsiteX2" fmla="*/ 443346 w 512618"/>
              <a:gd name="connsiteY2" fmla="*/ 166255 h 443346"/>
              <a:gd name="connsiteX3" fmla="*/ 415636 w 512618"/>
              <a:gd name="connsiteY3" fmla="*/ 207819 h 443346"/>
              <a:gd name="connsiteX4" fmla="*/ 374073 w 512618"/>
              <a:gd name="connsiteY4" fmla="*/ 235528 h 443346"/>
              <a:gd name="connsiteX5" fmla="*/ 290946 w 512618"/>
              <a:gd name="connsiteY5" fmla="*/ 304800 h 443346"/>
              <a:gd name="connsiteX6" fmla="*/ 207818 w 512618"/>
              <a:gd name="connsiteY6" fmla="*/ 332509 h 443346"/>
              <a:gd name="connsiteX7" fmla="*/ 96982 w 512618"/>
              <a:gd name="connsiteY7" fmla="*/ 360219 h 443346"/>
              <a:gd name="connsiteX8" fmla="*/ 0 w 512618"/>
              <a:gd name="connsiteY8" fmla="*/ 443346 h 4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18" h="443346">
                <a:moveTo>
                  <a:pt x="512618" y="0"/>
                </a:moveTo>
                <a:cubicBezTo>
                  <a:pt x="498764" y="23091"/>
                  <a:pt x="483098" y="45187"/>
                  <a:pt x="471055" y="69273"/>
                </a:cubicBezTo>
                <a:cubicBezTo>
                  <a:pt x="444084" y="123215"/>
                  <a:pt x="469992" y="104082"/>
                  <a:pt x="443346" y="166255"/>
                </a:cubicBezTo>
                <a:cubicBezTo>
                  <a:pt x="436787" y="181560"/>
                  <a:pt x="427410" y="196045"/>
                  <a:pt x="415636" y="207819"/>
                </a:cubicBezTo>
                <a:cubicBezTo>
                  <a:pt x="403862" y="219593"/>
                  <a:pt x="386865" y="224868"/>
                  <a:pt x="374073" y="235528"/>
                </a:cubicBezTo>
                <a:cubicBezTo>
                  <a:pt x="336789" y="266598"/>
                  <a:pt x="335168" y="285146"/>
                  <a:pt x="290946" y="304800"/>
                </a:cubicBezTo>
                <a:cubicBezTo>
                  <a:pt x="264255" y="316663"/>
                  <a:pt x="235527" y="323272"/>
                  <a:pt x="207818" y="332509"/>
                </a:cubicBezTo>
                <a:cubicBezTo>
                  <a:pt x="143909" y="353812"/>
                  <a:pt x="180586" y="343498"/>
                  <a:pt x="96982" y="360219"/>
                </a:cubicBezTo>
                <a:cubicBezTo>
                  <a:pt x="5263" y="421365"/>
                  <a:pt x="28749" y="385851"/>
                  <a:pt x="0"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973782" y="5444836"/>
            <a:ext cx="678873" cy="443426"/>
          </a:xfrm>
          <a:custGeom>
            <a:avLst/>
            <a:gdLst>
              <a:gd name="connsiteX0" fmla="*/ 0 w 678873"/>
              <a:gd name="connsiteY0" fmla="*/ 0 h 443426"/>
              <a:gd name="connsiteX1" fmla="*/ 55418 w 678873"/>
              <a:gd name="connsiteY1" fmla="*/ 69273 h 443426"/>
              <a:gd name="connsiteX2" fmla="*/ 180109 w 678873"/>
              <a:gd name="connsiteY2" fmla="*/ 124691 h 443426"/>
              <a:gd name="connsiteX3" fmla="*/ 221673 w 678873"/>
              <a:gd name="connsiteY3" fmla="*/ 138546 h 443426"/>
              <a:gd name="connsiteX4" fmla="*/ 263236 w 678873"/>
              <a:gd name="connsiteY4" fmla="*/ 152400 h 443426"/>
              <a:gd name="connsiteX5" fmla="*/ 304800 w 678873"/>
              <a:gd name="connsiteY5" fmla="*/ 180109 h 443426"/>
              <a:gd name="connsiteX6" fmla="*/ 346363 w 678873"/>
              <a:gd name="connsiteY6" fmla="*/ 193964 h 443426"/>
              <a:gd name="connsiteX7" fmla="*/ 374073 w 678873"/>
              <a:gd name="connsiteY7" fmla="*/ 221673 h 443426"/>
              <a:gd name="connsiteX8" fmla="*/ 457200 w 678873"/>
              <a:gd name="connsiteY8" fmla="*/ 346364 h 443426"/>
              <a:gd name="connsiteX9" fmla="*/ 540327 w 678873"/>
              <a:gd name="connsiteY9" fmla="*/ 374073 h 443426"/>
              <a:gd name="connsiteX10" fmla="*/ 637309 w 678873"/>
              <a:gd name="connsiteY10" fmla="*/ 401782 h 443426"/>
              <a:gd name="connsiteX11" fmla="*/ 678873 w 678873"/>
              <a:gd name="connsiteY11" fmla="*/ 443346 h 4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73" h="443426">
                <a:moveTo>
                  <a:pt x="0" y="0"/>
                </a:moveTo>
                <a:cubicBezTo>
                  <a:pt x="18473" y="23091"/>
                  <a:pt x="34508" y="48363"/>
                  <a:pt x="55418" y="69273"/>
                </a:cubicBezTo>
                <a:cubicBezTo>
                  <a:pt x="88351" y="102206"/>
                  <a:pt x="138955" y="110973"/>
                  <a:pt x="180109" y="124691"/>
                </a:cubicBezTo>
                <a:lnTo>
                  <a:pt x="221673" y="138546"/>
                </a:lnTo>
                <a:lnTo>
                  <a:pt x="263236" y="152400"/>
                </a:lnTo>
                <a:cubicBezTo>
                  <a:pt x="277091" y="161636"/>
                  <a:pt x="289907" y="172662"/>
                  <a:pt x="304800" y="180109"/>
                </a:cubicBezTo>
                <a:cubicBezTo>
                  <a:pt x="317862" y="186640"/>
                  <a:pt x="333840" y="186450"/>
                  <a:pt x="346363" y="193964"/>
                </a:cubicBezTo>
                <a:cubicBezTo>
                  <a:pt x="357564" y="200685"/>
                  <a:pt x="366236" y="211223"/>
                  <a:pt x="374073" y="221673"/>
                </a:cubicBezTo>
                <a:cubicBezTo>
                  <a:pt x="374080" y="221682"/>
                  <a:pt x="443342" y="325577"/>
                  <a:pt x="457200" y="346364"/>
                </a:cubicBezTo>
                <a:cubicBezTo>
                  <a:pt x="473401" y="370666"/>
                  <a:pt x="512618" y="364837"/>
                  <a:pt x="540327" y="374073"/>
                </a:cubicBezTo>
                <a:cubicBezTo>
                  <a:pt x="599959" y="393950"/>
                  <a:pt x="567718" y="384385"/>
                  <a:pt x="637309" y="401782"/>
                </a:cubicBezTo>
                <a:cubicBezTo>
                  <a:pt x="667580" y="447189"/>
                  <a:pt x="648367" y="443346"/>
                  <a:pt x="678873"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67745" y="5444836"/>
            <a:ext cx="720437" cy="161463"/>
          </a:xfrm>
          <a:custGeom>
            <a:avLst/>
            <a:gdLst>
              <a:gd name="connsiteX0" fmla="*/ 0 w 720437"/>
              <a:gd name="connsiteY0" fmla="*/ 0 h 161463"/>
              <a:gd name="connsiteX1" fmla="*/ 55419 w 720437"/>
              <a:gd name="connsiteY1" fmla="*/ 69273 h 161463"/>
              <a:gd name="connsiteX2" fmla="*/ 332510 w 720437"/>
              <a:gd name="connsiteY2" fmla="*/ 110837 h 161463"/>
              <a:gd name="connsiteX3" fmla="*/ 415637 w 720437"/>
              <a:gd name="connsiteY3" fmla="*/ 138546 h 161463"/>
              <a:gd name="connsiteX4" fmla="*/ 720437 w 720437"/>
              <a:gd name="connsiteY4" fmla="*/ 152400 h 1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7" h="161463">
                <a:moveTo>
                  <a:pt x="0" y="0"/>
                </a:moveTo>
                <a:cubicBezTo>
                  <a:pt x="18473" y="23091"/>
                  <a:pt x="34509" y="48363"/>
                  <a:pt x="55419" y="69273"/>
                </a:cubicBezTo>
                <a:cubicBezTo>
                  <a:pt x="124524" y="138378"/>
                  <a:pt x="259343" y="106533"/>
                  <a:pt x="332510" y="110837"/>
                </a:cubicBezTo>
                <a:lnTo>
                  <a:pt x="415637" y="138546"/>
                </a:lnTo>
                <a:cubicBezTo>
                  <a:pt x="540441" y="180147"/>
                  <a:pt x="442608" y="152400"/>
                  <a:pt x="720437" y="152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3616036" y="5444836"/>
            <a:ext cx="1011382" cy="318655"/>
          </a:xfrm>
          <a:custGeom>
            <a:avLst/>
            <a:gdLst>
              <a:gd name="connsiteX0" fmla="*/ 1011382 w 1011382"/>
              <a:gd name="connsiteY0" fmla="*/ 0 h 318655"/>
              <a:gd name="connsiteX1" fmla="*/ 872837 w 1011382"/>
              <a:gd name="connsiteY1" fmla="*/ 27709 h 318655"/>
              <a:gd name="connsiteX2" fmla="*/ 789709 w 1011382"/>
              <a:gd name="connsiteY2" fmla="*/ 55419 h 318655"/>
              <a:gd name="connsiteX3" fmla="*/ 748146 w 1011382"/>
              <a:gd name="connsiteY3" fmla="*/ 69273 h 318655"/>
              <a:gd name="connsiteX4" fmla="*/ 706582 w 1011382"/>
              <a:gd name="connsiteY4" fmla="*/ 83128 h 318655"/>
              <a:gd name="connsiteX5" fmla="*/ 623455 w 1011382"/>
              <a:gd name="connsiteY5" fmla="*/ 96982 h 318655"/>
              <a:gd name="connsiteX6" fmla="*/ 457200 w 1011382"/>
              <a:gd name="connsiteY6" fmla="*/ 124691 h 318655"/>
              <a:gd name="connsiteX7" fmla="*/ 360219 w 1011382"/>
              <a:gd name="connsiteY7" fmla="*/ 152400 h 318655"/>
              <a:gd name="connsiteX8" fmla="*/ 332509 w 1011382"/>
              <a:gd name="connsiteY8" fmla="*/ 180109 h 318655"/>
              <a:gd name="connsiteX9" fmla="*/ 235528 w 1011382"/>
              <a:gd name="connsiteY9" fmla="*/ 207819 h 318655"/>
              <a:gd name="connsiteX10" fmla="*/ 221673 w 1011382"/>
              <a:gd name="connsiteY10" fmla="*/ 263237 h 318655"/>
              <a:gd name="connsiteX11" fmla="*/ 180109 w 1011382"/>
              <a:gd name="connsiteY11" fmla="*/ 290946 h 318655"/>
              <a:gd name="connsiteX12" fmla="*/ 0 w 1011382"/>
              <a:gd name="connsiteY12" fmla="*/ 318655 h 31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382" h="318655">
                <a:moveTo>
                  <a:pt x="1011382" y="0"/>
                </a:moveTo>
                <a:lnTo>
                  <a:pt x="872837" y="27709"/>
                </a:lnTo>
                <a:cubicBezTo>
                  <a:pt x="844196" y="33437"/>
                  <a:pt x="817418" y="46182"/>
                  <a:pt x="789709" y="55419"/>
                </a:cubicBezTo>
                <a:lnTo>
                  <a:pt x="748146" y="69273"/>
                </a:lnTo>
                <a:cubicBezTo>
                  <a:pt x="734291" y="73891"/>
                  <a:pt x="720987" y="80727"/>
                  <a:pt x="706582" y="83128"/>
                </a:cubicBezTo>
                <a:lnTo>
                  <a:pt x="623455" y="96982"/>
                </a:lnTo>
                <a:cubicBezTo>
                  <a:pt x="530643" y="127920"/>
                  <a:pt x="629552" y="98175"/>
                  <a:pt x="457200" y="124691"/>
                </a:cubicBezTo>
                <a:cubicBezTo>
                  <a:pt x="424898" y="129661"/>
                  <a:pt x="391252" y="142056"/>
                  <a:pt x="360219" y="152400"/>
                </a:cubicBezTo>
                <a:cubicBezTo>
                  <a:pt x="350982" y="161636"/>
                  <a:pt x="343710" y="173388"/>
                  <a:pt x="332509" y="180109"/>
                </a:cubicBezTo>
                <a:cubicBezTo>
                  <a:pt x="318311" y="188628"/>
                  <a:pt x="245881" y="205231"/>
                  <a:pt x="235528" y="207819"/>
                </a:cubicBezTo>
                <a:cubicBezTo>
                  <a:pt x="230910" y="226292"/>
                  <a:pt x="232235" y="247394"/>
                  <a:pt x="221673" y="263237"/>
                </a:cubicBezTo>
                <a:cubicBezTo>
                  <a:pt x="212436" y="277092"/>
                  <a:pt x="196437" y="287680"/>
                  <a:pt x="180109" y="290946"/>
                </a:cubicBezTo>
                <a:cubicBezTo>
                  <a:pt x="-17848" y="330537"/>
                  <a:pt x="56136" y="262519"/>
                  <a:pt x="0" y="318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4890655" y="5458691"/>
            <a:ext cx="443345" cy="374073"/>
          </a:xfrm>
          <a:custGeom>
            <a:avLst/>
            <a:gdLst>
              <a:gd name="connsiteX0" fmla="*/ 0 w 443345"/>
              <a:gd name="connsiteY0" fmla="*/ 0 h 374073"/>
              <a:gd name="connsiteX1" fmla="*/ 55418 w 443345"/>
              <a:gd name="connsiteY1" fmla="*/ 110836 h 374073"/>
              <a:gd name="connsiteX2" fmla="*/ 96981 w 443345"/>
              <a:gd name="connsiteY2" fmla="*/ 138545 h 374073"/>
              <a:gd name="connsiteX3" fmla="*/ 152400 w 443345"/>
              <a:gd name="connsiteY3" fmla="*/ 180109 h 374073"/>
              <a:gd name="connsiteX4" fmla="*/ 235527 w 443345"/>
              <a:gd name="connsiteY4" fmla="*/ 235527 h 374073"/>
              <a:gd name="connsiteX5" fmla="*/ 304800 w 443345"/>
              <a:gd name="connsiteY5" fmla="*/ 346364 h 374073"/>
              <a:gd name="connsiteX6" fmla="*/ 401781 w 443345"/>
              <a:gd name="connsiteY6" fmla="*/ 360218 h 374073"/>
              <a:gd name="connsiteX7" fmla="*/ 443345 w 443345"/>
              <a:gd name="connsiteY7" fmla="*/ 3740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5" h="374073">
                <a:moveTo>
                  <a:pt x="0" y="0"/>
                </a:moveTo>
                <a:cubicBezTo>
                  <a:pt x="13230" y="33076"/>
                  <a:pt x="27748" y="83166"/>
                  <a:pt x="55418" y="110836"/>
                </a:cubicBezTo>
                <a:cubicBezTo>
                  <a:pt x="67192" y="122610"/>
                  <a:pt x="83432" y="128867"/>
                  <a:pt x="96981" y="138545"/>
                </a:cubicBezTo>
                <a:cubicBezTo>
                  <a:pt x="115771" y="151967"/>
                  <a:pt x="134868" y="165081"/>
                  <a:pt x="152400" y="180109"/>
                </a:cubicBezTo>
                <a:cubicBezTo>
                  <a:pt x="218442" y="236717"/>
                  <a:pt x="164826" y="211961"/>
                  <a:pt x="235527" y="235527"/>
                </a:cubicBezTo>
                <a:cubicBezTo>
                  <a:pt x="301393" y="279438"/>
                  <a:pt x="271824" y="247440"/>
                  <a:pt x="304800" y="346364"/>
                </a:cubicBezTo>
                <a:cubicBezTo>
                  <a:pt x="315127" y="377343"/>
                  <a:pt x="369454" y="355600"/>
                  <a:pt x="401781" y="360218"/>
                </a:cubicBezTo>
                <a:lnTo>
                  <a:pt x="443345" y="37407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153891" y="5458691"/>
            <a:ext cx="942109" cy="193964"/>
          </a:xfrm>
          <a:custGeom>
            <a:avLst/>
            <a:gdLst>
              <a:gd name="connsiteX0" fmla="*/ 0 w 942109"/>
              <a:gd name="connsiteY0" fmla="*/ 0 h 193964"/>
              <a:gd name="connsiteX1" fmla="*/ 69273 w 942109"/>
              <a:gd name="connsiteY1" fmla="*/ 41564 h 193964"/>
              <a:gd name="connsiteX2" fmla="*/ 124691 w 942109"/>
              <a:gd name="connsiteY2" fmla="*/ 27709 h 193964"/>
              <a:gd name="connsiteX3" fmla="*/ 263236 w 942109"/>
              <a:gd name="connsiteY3" fmla="*/ 41564 h 193964"/>
              <a:gd name="connsiteX4" fmla="*/ 457200 w 942109"/>
              <a:gd name="connsiteY4" fmla="*/ 83127 h 193964"/>
              <a:gd name="connsiteX5" fmla="*/ 540327 w 942109"/>
              <a:gd name="connsiteY5" fmla="*/ 110836 h 193964"/>
              <a:gd name="connsiteX6" fmla="*/ 775854 w 942109"/>
              <a:gd name="connsiteY6" fmla="*/ 124691 h 193964"/>
              <a:gd name="connsiteX7" fmla="*/ 817418 w 942109"/>
              <a:gd name="connsiteY7" fmla="*/ 138545 h 193964"/>
              <a:gd name="connsiteX8" fmla="*/ 858982 w 942109"/>
              <a:gd name="connsiteY8" fmla="*/ 166254 h 193964"/>
              <a:gd name="connsiteX9" fmla="*/ 942109 w 942109"/>
              <a:gd name="connsiteY9"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109" h="193964">
                <a:moveTo>
                  <a:pt x="0" y="0"/>
                </a:moveTo>
                <a:cubicBezTo>
                  <a:pt x="23091" y="13855"/>
                  <a:pt x="42986" y="35722"/>
                  <a:pt x="69273" y="41564"/>
                </a:cubicBezTo>
                <a:cubicBezTo>
                  <a:pt x="87861" y="45695"/>
                  <a:pt x="105650" y="27709"/>
                  <a:pt x="124691" y="27709"/>
                </a:cubicBezTo>
                <a:cubicBezTo>
                  <a:pt x="171103" y="27709"/>
                  <a:pt x="217054" y="36946"/>
                  <a:pt x="263236" y="41564"/>
                </a:cubicBezTo>
                <a:cubicBezTo>
                  <a:pt x="379990" y="99941"/>
                  <a:pt x="253556" y="44944"/>
                  <a:pt x="457200" y="83127"/>
                </a:cubicBezTo>
                <a:cubicBezTo>
                  <a:pt x="485908" y="88510"/>
                  <a:pt x="511170" y="109121"/>
                  <a:pt x="540327" y="110836"/>
                </a:cubicBezTo>
                <a:lnTo>
                  <a:pt x="775854" y="124691"/>
                </a:lnTo>
                <a:cubicBezTo>
                  <a:pt x="789709" y="129309"/>
                  <a:pt x="804356" y="132014"/>
                  <a:pt x="817418" y="138545"/>
                </a:cubicBezTo>
                <a:cubicBezTo>
                  <a:pt x="832311" y="145991"/>
                  <a:pt x="843766" y="159491"/>
                  <a:pt x="858982" y="166254"/>
                </a:cubicBezTo>
                <a:cubicBezTo>
                  <a:pt x="885673" y="178117"/>
                  <a:pt x="942109" y="193964"/>
                  <a:pt x="942109" y="193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059382" y="5541818"/>
            <a:ext cx="235527" cy="152400"/>
          </a:xfrm>
          <a:custGeom>
            <a:avLst/>
            <a:gdLst>
              <a:gd name="connsiteX0" fmla="*/ 235527 w 235527"/>
              <a:gd name="connsiteY0" fmla="*/ 0 h 152400"/>
              <a:gd name="connsiteX1" fmla="*/ 138545 w 235527"/>
              <a:gd name="connsiteY1" fmla="*/ 69273 h 152400"/>
              <a:gd name="connsiteX2" fmla="*/ 55418 w 235527"/>
              <a:gd name="connsiteY2" fmla="*/ 124691 h 152400"/>
              <a:gd name="connsiteX3" fmla="*/ 0 w 23552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5527" h="152400">
                <a:moveTo>
                  <a:pt x="235527" y="0"/>
                </a:moveTo>
                <a:cubicBezTo>
                  <a:pt x="69228" y="66519"/>
                  <a:pt x="234660" y="-14828"/>
                  <a:pt x="138545" y="69273"/>
                </a:cubicBezTo>
                <a:cubicBezTo>
                  <a:pt x="113483" y="91203"/>
                  <a:pt x="87011" y="114160"/>
                  <a:pt x="55418" y="124691"/>
                </a:cubicBezTo>
                <a:cubicBezTo>
                  <a:pt x="7658" y="140611"/>
                  <a:pt x="24181" y="128219"/>
                  <a:pt x="0"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19600" y="5583382"/>
            <a:ext cx="124691" cy="166254"/>
          </a:xfrm>
          <a:custGeom>
            <a:avLst/>
            <a:gdLst>
              <a:gd name="connsiteX0" fmla="*/ 124691 w 124691"/>
              <a:gd name="connsiteY0" fmla="*/ 0 h 166254"/>
              <a:gd name="connsiteX1" fmla="*/ 69273 w 124691"/>
              <a:gd name="connsiteY1" fmla="*/ 69273 h 166254"/>
              <a:gd name="connsiteX2" fmla="*/ 55418 w 124691"/>
              <a:gd name="connsiteY2" fmla="*/ 110836 h 166254"/>
              <a:gd name="connsiteX3" fmla="*/ 0 w 124691"/>
              <a:gd name="connsiteY3" fmla="*/ 166254 h 166254"/>
            </a:gdLst>
            <a:ahLst/>
            <a:cxnLst>
              <a:cxn ang="0">
                <a:pos x="connsiteX0" y="connsiteY0"/>
              </a:cxn>
              <a:cxn ang="0">
                <a:pos x="connsiteX1" y="connsiteY1"/>
              </a:cxn>
              <a:cxn ang="0">
                <a:pos x="connsiteX2" y="connsiteY2"/>
              </a:cxn>
              <a:cxn ang="0">
                <a:pos x="connsiteX3" y="connsiteY3"/>
              </a:cxn>
            </a:cxnLst>
            <a:rect l="l" t="t" r="r" b="b"/>
            <a:pathLst>
              <a:path w="124691" h="166254">
                <a:moveTo>
                  <a:pt x="124691" y="0"/>
                </a:moveTo>
                <a:cubicBezTo>
                  <a:pt x="106218" y="23091"/>
                  <a:pt x="84946" y="44197"/>
                  <a:pt x="69273" y="69273"/>
                </a:cubicBezTo>
                <a:cubicBezTo>
                  <a:pt x="61533" y="81657"/>
                  <a:pt x="61949" y="97774"/>
                  <a:pt x="55418" y="110836"/>
                </a:cubicBezTo>
                <a:cubicBezTo>
                  <a:pt x="33126" y="155420"/>
                  <a:pt x="35691" y="148409"/>
                  <a:pt x="0" y="16625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56526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4599709" y="5555673"/>
            <a:ext cx="41564" cy="96982"/>
          </a:xfrm>
          <a:custGeom>
            <a:avLst/>
            <a:gdLst>
              <a:gd name="connsiteX0" fmla="*/ 41564 w 41564"/>
              <a:gd name="connsiteY0" fmla="*/ 0 h 96982"/>
              <a:gd name="connsiteX1" fmla="*/ 27709 w 41564"/>
              <a:gd name="connsiteY1" fmla="*/ 69272 h 96982"/>
              <a:gd name="connsiteX2" fmla="*/ 0 w 41564"/>
              <a:gd name="connsiteY2" fmla="*/ 96982 h 96982"/>
            </a:gdLst>
            <a:ahLst/>
            <a:cxnLst>
              <a:cxn ang="0">
                <a:pos x="connsiteX0" y="connsiteY0"/>
              </a:cxn>
              <a:cxn ang="0">
                <a:pos x="connsiteX1" y="connsiteY1"/>
              </a:cxn>
              <a:cxn ang="0">
                <a:pos x="connsiteX2" y="connsiteY2"/>
              </a:cxn>
            </a:cxnLst>
            <a:rect l="l" t="t" r="r" b="b"/>
            <a:pathLst>
              <a:path w="41564" h="96982">
                <a:moveTo>
                  <a:pt x="41564" y="0"/>
                </a:moveTo>
                <a:cubicBezTo>
                  <a:pt x="36946" y="23091"/>
                  <a:pt x="36985" y="47628"/>
                  <a:pt x="27709" y="69272"/>
                </a:cubicBezTo>
                <a:cubicBezTo>
                  <a:pt x="22563" y="81278"/>
                  <a:pt x="0" y="96982"/>
                  <a:pt x="0"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4724400" y="5638800"/>
            <a:ext cx="15620" cy="207818"/>
          </a:xfrm>
          <a:custGeom>
            <a:avLst/>
            <a:gdLst>
              <a:gd name="connsiteX0" fmla="*/ 0 w 15620"/>
              <a:gd name="connsiteY0" fmla="*/ 0 h 207818"/>
              <a:gd name="connsiteX1" fmla="*/ 13855 w 15620"/>
              <a:gd name="connsiteY1" fmla="*/ 207818 h 207818"/>
            </a:gdLst>
            <a:ahLst/>
            <a:cxnLst>
              <a:cxn ang="0">
                <a:pos x="connsiteX0" y="connsiteY0"/>
              </a:cxn>
              <a:cxn ang="0">
                <a:pos x="connsiteX1" y="connsiteY1"/>
              </a:cxn>
            </a:cxnLst>
            <a:rect l="l" t="t" r="r" b="b"/>
            <a:pathLst>
              <a:path w="15620" h="207818">
                <a:moveTo>
                  <a:pt x="0" y="0"/>
                </a:moveTo>
                <a:cubicBezTo>
                  <a:pt x="22912" y="114558"/>
                  <a:pt x="13855" y="45725"/>
                  <a:pt x="13855" y="20781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55279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973782" y="5611091"/>
            <a:ext cx="112134" cy="263236"/>
          </a:xfrm>
          <a:custGeom>
            <a:avLst/>
            <a:gdLst>
              <a:gd name="connsiteX0" fmla="*/ 0 w 112134"/>
              <a:gd name="connsiteY0" fmla="*/ 0 h 263236"/>
              <a:gd name="connsiteX1" fmla="*/ 13854 w 112134"/>
              <a:gd name="connsiteY1" fmla="*/ 69273 h 263236"/>
              <a:gd name="connsiteX2" fmla="*/ 55418 w 112134"/>
              <a:gd name="connsiteY2" fmla="*/ 110836 h 263236"/>
              <a:gd name="connsiteX3" fmla="*/ 110836 w 112134"/>
              <a:gd name="connsiteY3" fmla="*/ 235527 h 263236"/>
              <a:gd name="connsiteX4" fmla="*/ 110836 w 112134"/>
              <a:gd name="connsiteY4" fmla="*/ 263236 h 26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34" h="263236">
                <a:moveTo>
                  <a:pt x="0" y="0"/>
                </a:moveTo>
                <a:cubicBezTo>
                  <a:pt x="4618" y="23091"/>
                  <a:pt x="3323" y="48211"/>
                  <a:pt x="13854" y="69273"/>
                </a:cubicBezTo>
                <a:cubicBezTo>
                  <a:pt x="22616" y="86798"/>
                  <a:pt x="42875" y="95784"/>
                  <a:pt x="55418" y="110836"/>
                </a:cubicBezTo>
                <a:cubicBezTo>
                  <a:pt x="92009" y="154745"/>
                  <a:pt x="90700" y="175118"/>
                  <a:pt x="110836" y="235527"/>
                </a:cubicBezTo>
                <a:cubicBezTo>
                  <a:pt x="113757" y="244289"/>
                  <a:pt x="110836" y="254000"/>
                  <a:pt x="110836" y="26323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237018" y="5611091"/>
            <a:ext cx="290946" cy="97019"/>
          </a:xfrm>
          <a:custGeom>
            <a:avLst/>
            <a:gdLst>
              <a:gd name="connsiteX0" fmla="*/ 0 w 290946"/>
              <a:gd name="connsiteY0" fmla="*/ 0 h 97019"/>
              <a:gd name="connsiteX1" fmla="*/ 69273 w 290946"/>
              <a:gd name="connsiteY1" fmla="*/ 27709 h 97019"/>
              <a:gd name="connsiteX2" fmla="*/ 152400 w 290946"/>
              <a:gd name="connsiteY2" fmla="*/ 55418 h 97019"/>
              <a:gd name="connsiteX3" fmla="*/ 193964 w 290946"/>
              <a:gd name="connsiteY3" fmla="*/ 69273 h 97019"/>
              <a:gd name="connsiteX4" fmla="*/ 235527 w 290946"/>
              <a:gd name="connsiteY4" fmla="*/ 83127 h 97019"/>
              <a:gd name="connsiteX5" fmla="*/ 290946 w 290946"/>
              <a:gd name="connsiteY5" fmla="*/ 96982 h 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46" h="97019">
                <a:moveTo>
                  <a:pt x="0" y="0"/>
                </a:moveTo>
                <a:cubicBezTo>
                  <a:pt x="23091" y="9236"/>
                  <a:pt x="45901" y="19210"/>
                  <a:pt x="69273" y="27709"/>
                </a:cubicBezTo>
                <a:cubicBezTo>
                  <a:pt x="96722" y="37691"/>
                  <a:pt x="124691" y="46182"/>
                  <a:pt x="152400" y="55418"/>
                </a:cubicBezTo>
                <a:lnTo>
                  <a:pt x="193964" y="69273"/>
                </a:lnTo>
                <a:lnTo>
                  <a:pt x="235527" y="83127"/>
                </a:lnTo>
                <a:cubicBezTo>
                  <a:pt x="281473" y="98442"/>
                  <a:pt x="262487" y="96982"/>
                  <a:pt x="290946"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611091" y="5526692"/>
            <a:ext cx="332509" cy="28981"/>
          </a:xfrm>
          <a:custGeom>
            <a:avLst/>
            <a:gdLst>
              <a:gd name="connsiteX0" fmla="*/ 0 w 332509"/>
              <a:gd name="connsiteY0" fmla="*/ 28981 h 28981"/>
              <a:gd name="connsiteX1" fmla="*/ 221673 w 332509"/>
              <a:gd name="connsiteY1" fmla="*/ 15126 h 28981"/>
              <a:gd name="connsiteX2" fmla="*/ 263236 w 332509"/>
              <a:gd name="connsiteY2" fmla="*/ 1272 h 28981"/>
              <a:gd name="connsiteX3" fmla="*/ 332509 w 332509"/>
              <a:gd name="connsiteY3" fmla="*/ 1272 h 28981"/>
            </a:gdLst>
            <a:ahLst/>
            <a:cxnLst>
              <a:cxn ang="0">
                <a:pos x="connsiteX0" y="connsiteY0"/>
              </a:cxn>
              <a:cxn ang="0">
                <a:pos x="connsiteX1" y="connsiteY1"/>
              </a:cxn>
              <a:cxn ang="0">
                <a:pos x="connsiteX2" y="connsiteY2"/>
              </a:cxn>
              <a:cxn ang="0">
                <a:pos x="connsiteX3" y="connsiteY3"/>
              </a:cxn>
            </a:cxnLst>
            <a:rect l="l" t="t" r="r" b="b"/>
            <a:pathLst>
              <a:path w="332509" h="28981">
                <a:moveTo>
                  <a:pt x="0" y="28981"/>
                </a:moveTo>
                <a:cubicBezTo>
                  <a:pt x="73891" y="24363"/>
                  <a:pt x="148045" y="22876"/>
                  <a:pt x="221673" y="15126"/>
                </a:cubicBezTo>
                <a:cubicBezTo>
                  <a:pt x="236196" y="13597"/>
                  <a:pt x="248745" y="3083"/>
                  <a:pt x="263236" y="1272"/>
                </a:cubicBezTo>
                <a:cubicBezTo>
                  <a:pt x="286149" y="-1592"/>
                  <a:pt x="309418" y="1272"/>
                  <a:pt x="332509" y="127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5694218" y="5624945"/>
            <a:ext cx="221673" cy="152400"/>
          </a:xfrm>
          <a:custGeom>
            <a:avLst/>
            <a:gdLst>
              <a:gd name="connsiteX0" fmla="*/ 0 w 221673"/>
              <a:gd name="connsiteY0" fmla="*/ 0 h 152400"/>
              <a:gd name="connsiteX1" fmla="*/ 83127 w 221673"/>
              <a:gd name="connsiteY1" fmla="*/ 96982 h 152400"/>
              <a:gd name="connsiteX2" fmla="*/ 166255 w 221673"/>
              <a:gd name="connsiteY2" fmla="*/ 124691 h 152400"/>
              <a:gd name="connsiteX3" fmla="*/ 221673 w 221673"/>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1673" h="152400">
                <a:moveTo>
                  <a:pt x="0" y="0"/>
                </a:moveTo>
                <a:cubicBezTo>
                  <a:pt x="31320" y="52200"/>
                  <a:pt x="30789" y="73721"/>
                  <a:pt x="83127" y="96982"/>
                </a:cubicBezTo>
                <a:cubicBezTo>
                  <a:pt x="109818" y="108845"/>
                  <a:pt x="138546" y="115454"/>
                  <a:pt x="166255" y="124691"/>
                </a:cubicBezTo>
                <a:cubicBezTo>
                  <a:pt x="214013" y="140610"/>
                  <a:pt x="197492" y="128220"/>
                  <a:pt x="221673"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599709"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Oval 42"/>
          <p:cNvSpPr/>
          <p:nvPr/>
        </p:nvSpPr>
        <p:spPr>
          <a:xfrm>
            <a:off x="47853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Oval 43"/>
          <p:cNvSpPr/>
          <p:nvPr/>
        </p:nvSpPr>
        <p:spPr>
          <a:xfrm>
            <a:off x="48615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Oval 44"/>
          <p:cNvSpPr/>
          <p:nvPr/>
        </p:nvSpPr>
        <p:spPr>
          <a:xfrm>
            <a:off x="426720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Oval 45"/>
          <p:cNvSpPr/>
          <p:nvPr/>
        </p:nvSpPr>
        <p:spPr>
          <a:xfrm>
            <a:off x="381000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Oval 46"/>
          <p:cNvSpPr/>
          <p:nvPr/>
        </p:nvSpPr>
        <p:spPr>
          <a:xfrm>
            <a:off x="4724400" y="61569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Oval 47"/>
          <p:cNvSpPr/>
          <p:nvPr/>
        </p:nvSpPr>
        <p:spPr>
          <a:xfrm>
            <a:off x="53187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Oval 48"/>
          <p:cNvSpPr/>
          <p:nvPr/>
        </p:nvSpPr>
        <p:spPr>
          <a:xfrm>
            <a:off x="577596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Oval 49"/>
          <p:cNvSpPr/>
          <p:nvPr/>
        </p:nvSpPr>
        <p:spPr>
          <a:xfrm>
            <a:off x="524256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Oval 50"/>
          <p:cNvSpPr/>
          <p:nvPr/>
        </p:nvSpPr>
        <p:spPr>
          <a:xfrm>
            <a:off x="60198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p:cNvSpPr/>
          <p:nvPr/>
        </p:nvSpPr>
        <p:spPr>
          <a:xfrm>
            <a:off x="441960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Oval 54"/>
          <p:cNvSpPr/>
          <p:nvPr/>
        </p:nvSpPr>
        <p:spPr>
          <a:xfrm>
            <a:off x="3657600" y="5638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Oval 55"/>
          <p:cNvSpPr/>
          <p:nvPr/>
        </p:nvSpPr>
        <p:spPr>
          <a:xfrm>
            <a:off x="58521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Oval 56"/>
          <p:cNvSpPr/>
          <p:nvPr/>
        </p:nvSpPr>
        <p:spPr>
          <a:xfrm>
            <a:off x="4752109" y="62331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eform 9"/>
          <p:cNvSpPr/>
          <p:nvPr/>
        </p:nvSpPr>
        <p:spPr>
          <a:xfrm>
            <a:off x="4733925" y="4852988"/>
            <a:ext cx="117481" cy="814387"/>
          </a:xfrm>
          <a:custGeom>
            <a:avLst/>
            <a:gdLst>
              <a:gd name="connsiteX0" fmla="*/ 47625 w 117481"/>
              <a:gd name="connsiteY0" fmla="*/ 814387 h 814387"/>
              <a:gd name="connsiteX1" fmla="*/ 23813 w 117481"/>
              <a:gd name="connsiteY1" fmla="*/ 714375 h 814387"/>
              <a:gd name="connsiteX2" fmla="*/ 42863 w 117481"/>
              <a:gd name="connsiteY2" fmla="*/ 628650 h 814387"/>
              <a:gd name="connsiteX3" fmla="*/ 80963 w 117481"/>
              <a:gd name="connsiteY3" fmla="*/ 552450 h 814387"/>
              <a:gd name="connsiteX4" fmla="*/ 109538 w 117481"/>
              <a:gd name="connsiteY4" fmla="*/ 452437 h 814387"/>
              <a:gd name="connsiteX5" fmla="*/ 114300 w 117481"/>
              <a:gd name="connsiteY5" fmla="*/ 333375 h 814387"/>
              <a:gd name="connsiteX6" fmla="*/ 66675 w 117481"/>
              <a:gd name="connsiteY6" fmla="*/ 147637 h 814387"/>
              <a:gd name="connsiteX7" fmla="*/ 0 w 117481"/>
              <a:gd name="connsiteY7" fmla="*/ 0 h 814387"/>
              <a:gd name="connsiteX8" fmla="*/ 0 w 117481"/>
              <a:gd name="connsiteY8" fmla="*/ 0 h 81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1" h="814387">
                <a:moveTo>
                  <a:pt x="47625" y="814387"/>
                </a:moveTo>
                <a:cubicBezTo>
                  <a:pt x="36116" y="779859"/>
                  <a:pt x="24607" y="745331"/>
                  <a:pt x="23813" y="714375"/>
                </a:cubicBezTo>
                <a:cubicBezTo>
                  <a:pt x="23019" y="683419"/>
                  <a:pt x="33338" y="655637"/>
                  <a:pt x="42863" y="628650"/>
                </a:cubicBezTo>
                <a:cubicBezTo>
                  <a:pt x="52388" y="601663"/>
                  <a:pt x="69851" y="581819"/>
                  <a:pt x="80963" y="552450"/>
                </a:cubicBezTo>
                <a:cubicBezTo>
                  <a:pt x="92075" y="523081"/>
                  <a:pt x="103982" y="488949"/>
                  <a:pt x="109538" y="452437"/>
                </a:cubicBezTo>
                <a:cubicBezTo>
                  <a:pt x="115094" y="415925"/>
                  <a:pt x="121444" y="384175"/>
                  <a:pt x="114300" y="333375"/>
                </a:cubicBezTo>
                <a:cubicBezTo>
                  <a:pt x="107156" y="282575"/>
                  <a:pt x="85725" y="203199"/>
                  <a:pt x="66675" y="147637"/>
                </a:cubicBezTo>
                <a:cubicBezTo>
                  <a:pt x="47625" y="92074"/>
                  <a:pt x="0" y="0"/>
                  <a:pt x="0" y="0"/>
                </a:cubicBezTo>
                <a:lnTo>
                  <a:pt x="0" y="0"/>
                </a:ln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533900" y="4843463"/>
            <a:ext cx="257187" cy="742950"/>
          </a:xfrm>
          <a:custGeom>
            <a:avLst/>
            <a:gdLst>
              <a:gd name="connsiteX0" fmla="*/ 0 w 257187"/>
              <a:gd name="connsiteY0" fmla="*/ 742950 h 742950"/>
              <a:gd name="connsiteX1" fmla="*/ 76200 w 257187"/>
              <a:gd name="connsiteY1" fmla="*/ 700087 h 742950"/>
              <a:gd name="connsiteX2" fmla="*/ 114300 w 257187"/>
              <a:gd name="connsiteY2" fmla="*/ 642937 h 742950"/>
              <a:gd name="connsiteX3" fmla="*/ 171450 w 257187"/>
              <a:gd name="connsiteY3" fmla="*/ 581025 h 742950"/>
              <a:gd name="connsiteX4" fmla="*/ 247650 w 257187"/>
              <a:gd name="connsiteY4" fmla="*/ 485775 h 742950"/>
              <a:gd name="connsiteX5" fmla="*/ 252413 w 257187"/>
              <a:gd name="connsiteY5" fmla="*/ 400050 h 742950"/>
              <a:gd name="connsiteX6" fmla="*/ 214313 w 257187"/>
              <a:gd name="connsiteY6" fmla="*/ 261937 h 742950"/>
              <a:gd name="connsiteX7" fmla="*/ 171450 w 257187"/>
              <a:gd name="connsiteY7" fmla="*/ 200025 h 742950"/>
              <a:gd name="connsiteX8" fmla="*/ 109538 w 257187"/>
              <a:gd name="connsiteY8" fmla="*/ 85725 h 742950"/>
              <a:gd name="connsiteX9" fmla="*/ 71438 w 257187"/>
              <a:gd name="connsiteY9"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87" h="742950">
                <a:moveTo>
                  <a:pt x="0" y="742950"/>
                </a:moveTo>
                <a:cubicBezTo>
                  <a:pt x="28575" y="729853"/>
                  <a:pt x="57150" y="716756"/>
                  <a:pt x="76200" y="700087"/>
                </a:cubicBezTo>
                <a:cubicBezTo>
                  <a:pt x="95250" y="683418"/>
                  <a:pt x="98425" y="662781"/>
                  <a:pt x="114300" y="642937"/>
                </a:cubicBezTo>
                <a:cubicBezTo>
                  <a:pt x="130175" y="623093"/>
                  <a:pt x="149225" y="607219"/>
                  <a:pt x="171450" y="581025"/>
                </a:cubicBezTo>
                <a:cubicBezTo>
                  <a:pt x="193675" y="554831"/>
                  <a:pt x="234156" y="515937"/>
                  <a:pt x="247650" y="485775"/>
                </a:cubicBezTo>
                <a:cubicBezTo>
                  <a:pt x="261144" y="455612"/>
                  <a:pt x="257969" y="437356"/>
                  <a:pt x="252413" y="400050"/>
                </a:cubicBezTo>
                <a:cubicBezTo>
                  <a:pt x="246857" y="362744"/>
                  <a:pt x="227807" y="295274"/>
                  <a:pt x="214313" y="261937"/>
                </a:cubicBezTo>
                <a:cubicBezTo>
                  <a:pt x="200819" y="228600"/>
                  <a:pt x="188913" y="229394"/>
                  <a:pt x="171450" y="200025"/>
                </a:cubicBezTo>
                <a:cubicBezTo>
                  <a:pt x="153988" y="170656"/>
                  <a:pt x="126207" y="119062"/>
                  <a:pt x="109538" y="85725"/>
                </a:cubicBezTo>
                <a:cubicBezTo>
                  <a:pt x="92869" y="52388"/>
                  <a:pt x="82153" y="26194"/>
                  <a:pt x="71438"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4898395" y="4843463"/>
            <a:ext cx="121280" cy="752475"/>
          </a:xfrm>
          <a:custGeom>
            <a:avLst/>
            <a:gdLst>
              <a:gd name="connsiteX0" fmla="*/ 64130 w 121280"/>
              <a:gd name="connsiteY0" fmla="*/ 752475 h 752475"/>
              <a:gd name="connsiteX1" fmla="*/ 2218 w 121280"/>
              <a:gd name="connsiteY1" fmla="*/ 633412 h 752475"/>
              <a:gd name="connsiteX2" fmla="*/ 21268 w 121280"/>
              <a:gd name="connsiteY2" fmla="*/ 423862 h 752475"/>
              <a:gd name="connsiteX3" fmla="*/ 92705 w 121280"/>
              <a:gd name="connsiteY3" fmla="*/ 166687 h 752475"/>
              <a:gd name="connsiteX4" fmla="*/ 121280 w 121280"/>
              <a:gd name="connsiteY4" fmla="*/ 0 h 75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80" h="752475">
                <a:moveTo>
                  <a:pt x="64130" y="752475"/>
                </a:moveTo>
                <a:cubicBezTo>
                  <a:pt x="36746" y="720328"/>
                  <a:pt x="9362" y="688181"/>
                  <a:pt x="2218" y="633412"/>
                </a:cubicBezTo>
                <a:cubicBezTo>
                  <a:pt x="-4926" y="578643"/>
                  <a:pt x="6187" y="501649"/>
                  <a:pt x="21268" y="423862"/>
                </a:cubicBezTo>
                <a:cubicBezTo>
                  <a:pt x="36349" y="346074"/>
                  <a:pt x="76036" y="237331"/>
                  <a:pt x="92705" y="166687"/>
                </a:cubicBezTo>
                <a:cubicBezTo>
                  <a:pt x="109374" y="96043"/>
                  <a:pt x="115327" y="48021"/>
                  <a:pt x="121280"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urved Left Arrow 3"/>
          <p:cNvSpPr/>
          <p:nvPr/>
        </p:nvSpPr>
        <p:spPr>
          <a:xfrm>
            <a:off x="1643011" y="5640324"/>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54" name="Curved Left Arrow 53"/>
          <p:cNvSpPr/>
          <p:nvPr/>
        </p:nvSpPr>
        <p:spPr>
          <a:xfrm rot="10800000">
            <a:off x="1219200" y="5607227"/>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 name="TextBox 6"/>
          <p:cNvSpPr txBox="1"/>
          <p:nvPr/>
        </p:nvSpPr>
        <p:spPr>
          <a:xfrm>
            <a:off x="1393005" y="5710874"/>
            <a:ext cx="375424" cy="369332"/>
          </a:xfrm>
          <a:prstGeom prst="rect">
            <a:avLst/>
          </a:prstGeom>
          <a:noFill/>
        </p:spPr>
        <p:txBody>
          <a:bodyPr wrap="none" rtlCol="0">
            <a:spAutoFit/>
          </a:bodyPr>
          <a:lstStyle/>
          <a:p>
            <a:r>
              <a:rPr lang="en-US" b="1" dirty="0" smtClean="0"/>
              <a:t>N</a:t>
            </a:r>
            <a:r>
              <a:rPr lang="en-US" b="1" baseline="-25000" dirty="0" smtClean="0"/>
              <a:t>i</a:t>
            </a:r>
            <a:endParaRPr lang="en-US" b="1" dirty="0"/>
          </a:p>
        </p:txBody>
      </p:sp>
      <p:sp>
        <p:nvSpPr>
          <p:cNvPr id="60" name="TextBox 59"/>
          <p:cNvSpPr txBox="1"/>
          <p:nvPr/>
        </p:nvSpPr>
        <p:spPr>
          <a:xfrm>
            <a:off x="3901440" y="6065520"/>
            <a:ext cx="551754" cy="369332"/>
          </a:xfrm>
          <a:prstGeom prst="rect">
            <a:avLst/>
          </a:prstGeom>
          <a:noFill/>
        </p:spPr>
        <p:txBody>
          <a:bodyPr wrap="none" rtlCol="0">
            <a:spAutoFit/>
          </a:bodyPr>
          <a:lstStyle/>
          <a:p>
            <a:r>
              <a:rPr lang="en-US" b="1" dirty="0"/>
              <a:t>BC</a:t>
            </a:r>
            <a:r>
              <a:rPr lang="en-US" b="1" baseline="-25000" dirty="0"/>
              <a:t>w</a:t>
            </a:r>
            <a:endParaRPr lang="en-US" dirty="0"/>
          </a:p>
        </p:txBody>
      </p:sp>
      <p:sp>
        <p:nvSpPr>
          <p:cNvPr id="61" name="TextBox 60"/>
          <p:cNvSpPr txBox="1"/>
          <p:nvPr/>
        </p:nvSpPr>
        <p:spPr>
          <a:xfrm>
            <a:off x="4204706" y="5029200"/>
            <a:ext cx="519694" cy="369332"/>
          </a:xfrm>
          <a:prstGeom prst="rect">
            <a:avLst/>
          </a:prstGeom>
          <a:noFill/>
        </p:spPr>
        <p:txBody>
          <a:bodyPr wrap="none" rtlCol="0">
            <a:spAutoFit/>
          </a:bodyPr>
          <a:lstStyle/>
          <a:p>
            <a:r>
              <a:rPr lang="en-US" b="1" dirty="0"/>
              <a:t>BC</a:t>
            </a:r>
            <a:r>
              <a:rPr lang="en-US" b="1" baseline="-25000" dirty="0"/>
              <a:t>u</a:t>
            </a:r>
            <a:endParaRPr lang="en-US" dirty="0"/>
          </a:p>
        </p:txBody>
      </p:sp>
      <p:sp>
        <p:nvSpPr>
          <p:cNvPr id="67" name="Down Arrow 66"/>
          <p:cNvSpPr/>
          <p:nvPr/>
        </p:nvSpPr>
        <p:spPr>
          <a:xfrm>
            <a:off x="2082531"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1905000" y="1546243"/>
            <a:ext cx="606256" cy="369332"/>
          </a:xfrm>
          <a:prstGeom prst="rect">
            <a:avLst/>
          </a:prstGeom>
          <a:noFill/>
        </p:spPr>
        <p:txBody>
          <a:bodyPr wrap="none" rtlCol="0">
            <a:spAutoFit/>
          </a:bodyPr>
          <a:lstStyle/>
          <a:p>
            <a:r>
              <a:rPr lang="en-US" b="1" dirty="0" smtClean="0"/>
              <a:t>Cl</a:t>
            </a:r>
            <a:r>
              <a:rPr lang="en-US" b="1" baseline="-25000" dirty="0" smtClean="0"/>
              <a:t>dep</a:t>
            </a:r>
            <a:endParaRPr lang="en-US" dirty="0"/>
          </a:p>
        </p:txBody>
      </p:sp>
      <p:sp>
        <p:nvSpPr>
          <p:cNvPr id="69" name="Down Arrow 68"/>
          <p:cNvSpPr/>
          <p:nvPr/>
        </p:nvSpPr>
        <p:spPr>
          <a:xfrm>
            <a:off x="871897"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Down Arrow 69"/>
          <p:cNvSpPr/>
          <p:nvPr/>
        </p:nvSpPr>
        <p:spPr>
          <a:xfrm>
            <a:off x="1472926"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p:cNvSpPr txBox="1"/>
          <p:nvPr/>
        </p:nvSpPr>
        <p:spPr>
          <a:xfrm>
            <a:off x="728830" y="1546243"/>
            <a:ext cx="537327" cy="369332"/>
          </a:xfrm>
          <a:prstGeom prst="rect">
            <a:avLst/>
          </a:prstGeom>
          <a:noFill/>
        </p:spPr>
        <p:txBody>
          <a:bodyPr wrap="none" rtlCol="0">
            <a:spAutoFit/>
          </a:bodyPr>
          <a:lstStyle/>
          <a:p>
            <a:r>
              <a:rPr lang="en-US" b="1" dirty="0"/>
              <a:t>S</a:t>
            </a:r>
            <a:r>
              <a:rPr lang="en-US" b="1" baseline="-25000" dirty="0" smtClean="0"/>
              <a:t>dep</a:t>
            </a:r>
            <a:endParaRPr lang="en-US" dirty="0"/>
          </a:p>
        </p:txBody>
      </p:sp>
      <p:sp>
        <p:nvSpPr>
          <p:cNvPr id="72" name="TextBox 71"/>
          <p:cNvSpPr txBox="1"/>
          <p:nvPr/>
        </p:nvSpPr>
        <p:spPr>
          <a:xfrm>
            <a:off x="1308219" y="1537252"/>
            <a:ext cx="580608" cy="369332"/>
          </a:xfrm>
          <a:prstGeom prst="rect">
            <a:avLst/>
          </a:prstGeom>
          <a:noFill/>
        </p:spPr>
        <p:txBody>
          <a:bodyPr wrap="none" rtlCol="0">
            <a:spAutoFit/>
          </a:bodyPr>
          <a:lstStyle/>
          <a:p>
            <a:r>
              <a:rPr lang="en-US" b="1" dirty="0" smtClean="0"/>
              <a:t>N</a:t>
            </a:r>
            <a:r>
              <a:rPr lang="en-US" b="1" baseline="-25000" dirty="0" smtClean="0"/>
              <a:t>dep</a:t>
            </a:r>
            <a:endParaRPr lang="en-US" dirty="0"/>
          </a:p>
        </p:txBody>
      </p:sp>
      <p:sp>
        <p:nvSpPr>
          <p:cNvPr id="73" name="Down Arrow 72"/>
          <p:cNvSpPr/>
          <p:nvPr/>
        </p:nvSpPr>
        <p:spPr>
          <a:xfrm>
            <a:off x="7292606" y="1905000"/>
            <a:ext cx="251194" cy="33528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p:cNvSpPr txBox="1"/>
          <p:nvPr/>
        </p:nvSpPr>
        <p:spPr>
          <a:xfrm>
            <a:off x="6725509" y="1730909"/>
            <a:ext cx="679994" cy="369332"/>
          </a:xfrm>
          <a:prstGeom prst="rect">
            <a:avLst/>
          </a:prstGeom>
          <a:noFill/>
        </p:spPr>
        <p:txBody>
          <a:bodyPr wrap="none" rtlCol="0">
            <a:spAutoFit/>
          </a:bodyPr>
          <a:lstStyle/>
          <a:p>
            <a:r>
              <a:rPr lang="en-US" b="1" dirty="0"/>
              <a:t>BC</a:t>
            </a:r>
            <a:r>
              <a:rPr lang="en-US" b="1" baseline="-25000" dirty="0"/>
              <a:t>dep</a:t>
            </a:r>
            <a:endParaRPr lang="en-US" dirty="0"/>
          </a:p>
        </p:txBody>
      </p:sp>
      <p:sp>
        <p:nvSpPr>
          <p:cNvPr id="82" name="Oval 81"/>
          <p:cNvSpPr/>
          <p:nvPr/>
        </p:nvSpPr>
        <p:spPr>
          <a:xfrm>
            <a:off x="1562100" y="62585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Oval 82"/>
          <p:cNvSpPr/>
          <p:nvPr/>
        </p:nvSpPr>
        <p:spPr>
          <a:xfrm>
            <a:off x="9525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4" name="Oval 83"/>
          <p:cNvSpPr/>
          <p:nvPr/>
        </p:nvSpPr>
        <p:spPr>
          <a:xfrm>
            <a:off x="24384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5" name="Oval 84"/>
          <p:cNvSpPr/>
          <p:nvPr/>
        </p:nvSpPr>
        <p:spPr>
          <a:xfrm>
            <a:off x="32766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6" name="Oval 85"/>
          <p:cNvSpPr/>
          <p:nvPr/>
        </p:nvSpPr>
        <p:spPr>
          <a:xfrm>
            <a:off x="65379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7" name="Oval 86"/>
          <p:cNvSpPr/>
          <p:nvPr/>
        </p:nvSpPr>
        <p:spPr>
          <a:xfrm>
            <a:off x="7223760" y="5740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8" name="Oval 87"/>
          <p:cNvSpPr/>
          <p:nvPr/>
        </p:nvSpPr>
        <p:spPr>
          <a:xfrm>
            <a:off x="79095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5" name="TextBox 74"/>
          <p:cNvSpPr txBox="1"/>
          <p:nvPr/>
        </p:nvSpPr>
        <p:spPr>
          <a:xfrm>
            <a:off x="152401" y="152400"/>
            <a:ext cx="8991599" cy="830997"/>
          </a:xfrm>
          <a:prstGeom prst="rect">
            <a:avLst/>
          </a:prstGeom>
          <a:noFill/>
        </p:spPr>
        <p:txBody>
          <a:bodyPr wrap="square" rtlCol="0">
            <a:spAutoFit/>
          </a:bodyPr>
          <a:lstStyle/>
          <a:p>
            <a:pPr algn="ctr"/>
            <a:r>
              <a:rPr lang="en-US" sz="2400" b="1" dirty="0" smtClean="0"/>
              <a:t>Background:  Modeling Soil Acidification with the Simple Mass Balance (SMB) Model</a:t>
            </a:r>
            <a:endParaRPr lang="en-US" sz="2400" b="1" dirty="0"/>
          </a:p>
        </p:txBody>
      </p:sp>
    </p:spTree>
    <p:extLst>
      <p:ext uri="{BB962C8B-B14F-4D97-AF65-F5344CB8AC3E}">
        <p14:creationId xmlns:p14="http://schemas.microsoft.com/office/powerpoint/2010/main" val="2991039849"/>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7675" y="1002268"/>
            <a:ext cx="6024406" cy="369332"/>
          </a:xfrm>
          <a:prstGeom prst="rect">
            <a:avLst/>
          </a:prstGeom>
          <a:noFill/>
        </p:spPr>
        <p:txBody>
          <a:bodyPr wrap="none" rtlCol="0">
            <a:spAutoFit/>
          </a:bodyPr>
          <a:lstStyle/>
          <a:p>
            <a:r>
              <a:rPr lang="en-US" b="1" dirty="0"/>
              <a:t>CAL(S+N) = BC</a:t>
            </a:r>
            <a:r>
              <a:rPr lang="en-US" b="1" baseline="-25000" dirty="0"/>
              <a:t>dep</a:t>
            </a:r>
            <a:r>
              <a:rPr lang="en-US" b="1" dirty="0"/>
              <a:t> –  Cl</a:t>
            </a:r>
            <a:r>
              <a:rPr lang="en-US" b="1" baseline="-25000" dirty="0"/>
              <a:t>dep</a:t>
            </a:r>
            <a:r>
              <a:rPr lang="en-US" b="1" dirty="0"/>
              <a:t> + BC</a:t>
            </a:r>
            <a:r>
              <a:rPr lang="en-US" b="1" baseline="-25000" dirty="0"/>
              <a:t>w</a:t>
            </a:r>
            <a:r>
              <a:rPr lang="en-US" b="1" dirty="0"/>
              <a:t> – BC</a:t>
            </a:r>
            <a:r>
              <a:rPr lang="en-US" b="1" baseline="-25000" dirty="0"/>
              <a:t>u</a:t>
            </a:r>
            <a:r>
              <a:rPr lang="en-US" b="1" dirty="0"/>
              <a:t> + N</a:t>
            </a:r>
            <a:r>
              <a:rPr lang="en-US" b="1" baseline="-25000" dirty="0"/>
              <a:t>i</a:t>
            </a:r>
            <a:r>
              <a:rPr lang="en-US" b="1" dirty="0"/>
              <a:t> + </a:t>
            </a:r>
            <a:r>
              <a:rPr lang="en-US" b="1" dirty="0">
                <a:solidFill>
                  <a:schemeClr val="accent1"/>
                </a:solidFill>
              </a:rPr>
              <a:t>N</a:t>
            </a:r>
            <a:r>
              <a:rPr lang="en-US" b="1" baseline="-25000" dirty="0">
                <a:solidFill>
                  <a:schemeClr val="accent1"/>
                </a:solidFill>
              </a:rPr>
              <a:t>u</a:t>
            </a:r>
            <a:r>
              <a:rPr lang="en-US" b="1" dirty="0"/>
              <a:t> + N</a:t>
            </a:r>
            <a:r>
              <a:rPr lang="en-US" b="1" baseline="-25000" dirty="0"/>
              <a:t>de</a:t>
            </a:r>
            <a:r>
              <a:rPr lang="en-US" b="1" dirty="0"/>
              <a:t> – ANC</a:t>
            </a:r>
            <a:r>
              <a:rPr lang="en-US" b="1" baseline="-25000" dirty="0"/>
              <a:t>le,crit</a:t>
            </a:r>
            <a:endParaRPr lang="en-US" b="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9547" t="52981" r="16007"/>
          <a:stretch/>
        </p:blipFill>
        <p:spPr>
          <a:xfrm>
            <a:off x="2156194" y="2050473"/>
            <a:ext cx="4984012" cy="3429000"/>
          </a:xfrm>
          <a:prstGeom prst="rect">
            <a:avLst/>
          </a:prstGeom>
        </p:spPr>
      </p:pic>
      <p:sp>
        <p:nvSpPr>
          <p:cNvPr id="9" name="Freeform 8"/>
          <p:cNvSpPr/>
          <p:nvPr/>
        </p:nvSpPr>
        <p:spPr>
          <a:xfrm>
            <a:off x="420650" y="54418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8194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7150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54980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56019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8860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5441826"/>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35295" y="5410200"/>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920836" y="5458691"/>
            <a:ext cx="734291" cy="346364"/>
          </a:xfrm>
          <a:custGeom>
            <a:avLst/>
            <a:gdLst>
              <a:gd name="connsiteX0" fmla="*/ 734291 w 734291"/>
              <a:gd name="connsiteY0" fmla="*/ 0 h 346364"/>
              <a:gd name="connsiteX1" fmla="*/ 706582 w 734291"/>
              <a:gd name="connsiteY1" fmla="*/ 69273 h 346364"/>
              <a:gd name="connsiteX2" fmla="*/ 665019 w 734291"/>
              <a:gd name="connsiteY2" fmla="*/ 96982 h 346364"/>
              <a:gd name="connsiteX3" fmla="*/ 526473 w 734291"/>
              <a:gd name="connsiteY3" fmla="*/ 138545 h 346364"/>
              <a:gd name="connsiteX4" fmla="*/ 443346 w 734291"/>
              <a:gd name="connsiteY4" fmla="*/ 166254 h 346364"/>
              <a:gd name="connsiteX5" fmla="*/ 374073 w 734291"/>
              <a:gd name="connsiteY5" fmla="*/ 207818 h 346364"/>
              <a:gd name="connsiteX6" fmla="*/ 207819 w 734291"/>
              <a:gd name="connsiteY6" fmla="*/ 290945 h 346364"/>
              <a:gd name="connsiteX7" fmla="*/ 110837 w 734291"/>
              <a:gd name="connsiteY7" fmla="*/ 304800 h 346364"/>
              <a:gd name="connsiteX8" fmla="*/ 55419 w 734291"/>
              <a:gd name="connsiteY8" fmla="*/ 318654 h 346364"/>
              <a:gd name="connsiteX9" fmla="*/ 0 w 734291"/>
              <a:gd name="connsiteY9" fmla="*/ 346364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291" h="346364">
                <a:moveTo>
                  <a:pt x="734291" y="0"/>
                </a:moveTo>
                <a:cubicBezTo>
                  <a:pt x="725055" y="23091"/>
                  <a:pt x="721037" y="49036"/>
                  <a:pt x="706582" y="69273"/>
                </a:cubicBezTo>
                <a:cubicBezTo>
                  <a:pt x="696904" y="82822"/>
                  <a:pt x="680235" y="90219"/>
                  <a:pt x="665019" y="96982"/>
                </a:cubicBezTo>
                <a:cubicBezTo>
                  <a:pt x="597191" y="127128"/>
                  <a:pt x="588477" y="119944"/>
                  <a:pt x="526473" y="138545"/>
                </a:cubicBezTo>
                <a:cubicBezTo>
                  <a:pt x="498497" y="146938"/>
                  <a:pt x="443346" y="166254"/>
                  <a:pt x="443346" y="166254"/>
                </a:cubicBezTo>
                <a:cubicBezTo>
                  <a:pt x="381182" y="228421"/>
                  <a:pt x="455006" y="162856"/>
                  <a:pt x="374073" y="207818"/>
                </a:cubicBezTo>
                <a:cubicBezTo>
                  <a:pt x="212924" y="297344"/>
                  <a:pt x="369654" y="237000"/>
                  <a:pt x="207819" y="290945"/>
                </a:cubicBezTo>
                <a:cubicBezTo>
                  <a:pt x="176839" y="301272"/>
                  <a:pt x="142966" y="298958"/>
                  <a:pt x="110837" y="304800"/>
                </a:cubicBezTo>
                <a:cubicBezTo>
                  <a:pt x="92103" y="308206"/>
                  <a:pt x="73728" y="313423"/>
                  <a:pt x="55419" y="318654"/>
                </a:cubicBezTo>
                <a:cubicBezTo>
                  <a:pt x="10844" y="331390"/>
                  <a:pt x="22757" y="323607"/>
                  <a:pt x="0" y="3463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4294909" y="5444836"/>
            <a:ext cx="512618" cy="443346"/>
          </a:xfrm>
          <a:custGeom>
            <a:avLst/>
            <a:gdLst>
              <a:gd name="connsiteX0" fmla="*/ 512618 w 512618"/>
              <a:gd name="connsiteY0" fmla="*/ 0 h 443346"/>
              <a:gd name="connsiteX1" fmla="*/ 471055 w 512618"/>
              <a:gd name="connsiteY1" fmla="*/ 69273 h 443346"/>
              <a:gd name="connsiteX2" fmla="*/ 443346 w 512618"/>
              <a:gd name="connsiteY2" fmla="*/ 166255 h 443346"/>
              <a:gd name="connsiteX3" fmla="*/ 415636 w 512618"/>
              <a:gd name="connsiteY3" fmla="*/ 207819 h 443346"/>
              <a:gd name="connsiteX4" fmla="*/ 374073 w 512618"/>
              <a:gd name="connsiteY4" fmla="*/ 235528 h 443346"/>
              <a:gd name="connsiteX5" fmla="*/ 290946 w 512618"/>
              <a:gd name="connsiteY5" fmla="*/ 304800 h 443346"/>
              <a:gd name="connsiteX6" fmla="*/ 207818 w 512618"/>
              <a:gd name="connsiteY6" fmla="*/ 332509 h 443346"/>
              <a:gd name="connsiteX7" fmla="*/ 96982 w 512618"/>
              <a:gd name="connsiteY7" fmla="*/ 360219 h 443346"/>
              <a:gd name="connsiteX8" fmla="*/ 0 w 512618"/>
              <a:gd name="connsiteY8" fmla="*/ 443346 h 4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18" h="443346">
                <a:moveTo>
                  <a:pt x="512618" y="0"/>
                </a:moveTo>
                <a:cubicBezTo>
                  <a:pt x="498764" y="23091"/>
                  <a:pt x="483098" y="45187"/>
                  <a:pt x="471055" y="69273"/>
                </a:cubicBezTo>
                <a:cubicBezTo>
                  <a:pt x="444084" y="123215"/>
                  <a:pt x="469992" y="104082"/>
                  <a:pt x="443346" y="166255"/>
                </a:cubicBezTo>
                <a:cubicBezTo>
                  <a:pt x="436787" y="181560"/>
                  <a:pt x="427410" y="196045"/>
                  <a:pt x="415636" y="207819"/>
                </a:cubicBezTo>
                <a:cubicBezTo>
                  <a:pt x="403862" y="219593"/>
                  <a:pt x="386865" y="224868"/>
                  <a:pt x="374073" y="235528"/>
                </a:cubicBezTo>
                <a:cubicBezTo>
                  <a:pt x="336789" y="266598"/>
                  <a:pt x="335168" y="285146"/>
                  <a:pt x="290946" y="304800"/>
                </a:cubicBezTo>
                <a:cubicBezTo>
                  <a:pt x="264255" y="316663"/>
                  <a:pt x="235527" y="323272"/>
                  <a:pt x="207818" y="332509"/>
                </a:cubicBezTo>
                <a:cubicBezTo>
                  <a:pt x="143909" y="353812"/>
                  <a:pt x="180586" y="343498"/>
                  <a:pt x="96982" y="360219"/>
                </a:cubicBezTo>
                <a:cubicBezTo>
                  <a:pt x="5263" y="421365"/>
                  <a:pt x="28749" y="385851"/>
                  <a:pt x="0"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973782" y="5444836"/>
            <a:ext cx="678873" cy="443426"/>
          </a:xfrm>
          <a:custGeom>
            <a:avLst/>
            <a:gdLst>
              <a:gd name="connsiteX0" fmla="*/ 0 w 678873"/>
              <a:gd name="connsiteY0" fmla="*/ 0 h 443426"/>
              <a:gd name="connsiteX1" fmla="*/ 55418 w 678873"/>
              <a:gd name="connsiteY1" fmla="*/ 69273 h 443426"/>
              <a:gd name="connsiteX2" fmla="*/ 180109 w 678873"/>
              <a:gd name="connsiteY2" fmla="*/ 124691 h 443426"/>
              <a:gd name="connsiteX3" fmla="*/ 221673 w 678873"/>
              <a:gd name="connsiteY3" fmla="*/ 138546 h 443426"/>
              <a:gd name="connsiteX4" fmla="*/ 263236 w 678873"/>
              <a:gd name="connsiteY4" fmla="*/ 152400 h 443426"/>
              <a:gd name="connsiteX5" fmla="*/ 304800 w 678873"/>
              <a:gd name="connsiteY5" fmla="*/ 180109 h 443426"/>
              <a:gd name="connsiteX6" fmla="*/ 346363 w 678873"/>
              <a:gd name="connsiteY6" fmla="*/ 193964 h 443426"/>
              <a:gd name="connsiteX7" fmla="*/ 374073 w 678873"/>
              <a:gd name="connsiteY7" fmla="*/ 221673 h 443426"/>
              <a:gd name="connsiteX8" fmla="*/ 457200 w 678873"/>
              <a:gd name="connsiteY8" fmla="*/ 346364 h 443426"/>
              <a:gd name="connsiteX9" fmla="*/ 540327 w 678873"/>
              <a:gd name="connsiteY9" fmla="*/ 374073 h 443426"/>
              <a:gd name="connsiteX10" fmla="*/ 637309 w 678873"/>
              <a:gd name="connsiteY10" fmla="*/ 401782 h 443426"/>
              <a:gd name="connsiteX11" fmla="*/ 678873 w 678873"/>
              <a:gd name="connsiteY11" fmla="*/ 443346 h 4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73" h="443426">
                <a:moveTo>
                  <a:pt x="0" y="0"/>
                </a:moveTo>
                <a:cubicBezTo>
                  <a:pt x="18473" y="23091"/>
                  <a:pt x="34508" y="48363"/>
                  <a:pt x="55418" y="69273"/>
                </a:cubicBezTo>
                <a:cubicBezTo>
                  <a:pt x="88351" y="102206"/>
                  <a:pt x="138955" y="110973"/>
                  <a:pt x="180109" y="124691"/>
                </a:cubicBezTo>
                <a:lnTo>
                  <a:pt x="221673" y="138546"/>
                </a:lnTo>
                <a:lnTo>
                  <a:pt x="263236" y="152400"/>
                </a:lnTo>
                <a:cubicBezTo>
                  <a:pt x="277091" y="161636"/>
                  <a:pt x="289907" y="172662"/>
                  <a:pt x="304800" y="180109"/>
                </a:cubicBezTo>
                <a:cubicBezTo>
                  <a:pt x="317862" y="186640"/>
                  <a:pt x="333840" y="186450"/>
                  <a:pt x="346363" y="193964"/>
                </a:cubicBezTo>
                <a:cubicBezTo>
                  <a:pt x="357564" y="200685"/>
                  <a:pt x="366236" y="211223"/>
                  <a:pt x="374073" y="221673"/>
                </a:cubicBezTo>
                <a:cubicBezTo>
                  <a:pt x="374080" y="221682"/>
                  <a:pt x="443342" y="325577"/>
                  <a:pt x="457200" y="346364"/>
                </a:cubicBezTo>
                <a:cubicBezTo>
                  <a:pt x="473401" y="370666"/>
                  <a:pt x="512618" y="364837"/>
                  <a:pt x="540327" y="374073"/>
                </a:cubicBezTo>
                <a:cubicBezTo>
                  <a:pt x="599959" y="393950"/>
                  <a:pt x="567718" y="384385"/>
                  <a:pt x="637309" y="401782"/>
                </a:cubicBezTo>
                <a:cubicBezTo>
                  <a:pt x="667580" y="447189"/>
                  <a:pt x="648367" y="443346"/>
                  <a:pt x="678873"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67745" y="5444836"/>
            <a:ext cx="720437" cy="161463"/>
          </a:xfrm>
          <a:custGeom>
            <a:avLst/>
            <a:gdLst>
              <a:gd name="connsiteX0" fmla="*/ 0 w 720437"/>
              <a:gd name="connsiteY0" fmla="*/ 0 h 161463"/>
              <a:gd name="connsiteX1" fmla="*/ 55419 w 720437"/>
              <a:gd name="connsiteY1" fmla="*/ 69273 h 161463"/>
              <a:gd name="connsiteX2" fmla="*/ 332510 w 720437"/>
              <a:gd name="connsiteY2" fmla="*/ 110837 h 161463"/>
              <a:gd name="connsiteX3" fmla="*/ 415637 w 720437"/>
              <a:gd name="connsiteY3" fmla="*/ 138546 h 161463"/>
              <a:gd name="connsiteX4" fmla="*/ 720437 w 720437"/>
              <a:gd name="connsiteY4" fmla="*/ 152400 h 1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7" h="161463">
                <a:moveTo>
                  <a:pt x="0" y="0"/>
                </a:moveTo>
                <a:cubicBezTo>
                  <a:pt x="18473" y="23091"/>
                  <a:pt x="34509" y="48363"/>
                  <a:pt x="55419" y="69273"/>
                </a:cubicBezTo>
                <a:cubicBezTo>
                  <a:pt x="124524" y="138378"/>
                  <a:pt x="259343" y="106533"/>
                  <a:pt x="332510" y="110837"/>
                </a:cubicBezTo>
                <a:lnTo>
                  <a:pt x="415637" y="138546"/>
                </a:lnTo>
                <a:cubicBezTo>
                  <a:pt x="540441" y="180147"/>
                  <a:pt x="442608" y="152400"/>
                  <a:pt x="720437" y="152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3616036" y="5444836"/>
            <a:ext cx="1011382" cy="318655"/>
          </a:xfrm>
          <a:custGeom>
            <a:avLst/>
            <a:gdLst>
              <a:gd name="connsiteX0" fmla="*/ 1011382 w 1011382"/>
              <a:gd name="connsiteY0" fmla="*/ 0 h 318655"/>
              <a:gd name="connsiteX1" fmla="*/ 872837 w 1011382"/>
              <a:gd name="connsiteY1" fmla="*/ 27709 h 318655"/>
              <a:gd name="connsiteX2" fmla="*/ 789709 w 1011382"/>
              <a:gd name="connsiteY2" fmla="*/ 55419 h 318655"/>
              <a:gd name="connsiteX3" fmla="*/ 748146 w 1011382"/>
              <a:gd name="connsiteY3" fmla="*/ 69273 h 318655"/>
              <a:gd name="connsiteX4" fmla="*/ 706582 w 1011382"/>
              <a:gd name="connsiteY4" fmla="*/ 83128 h 318655"/>
              <a:gd name="connsiteX5" fmla="*/ 623455 w 1011382"/>
              <a:gd name="connsiteY5" fmla="*/ 96982 h 318655"/>
              <a:gd name="connsiteX6" fmla="*/ 457200 w 1011382"/>
              <a:gd name="connsiteY6" fmla="*/ 124691 h 318655"/>
              <a:gd name="connsiteX7" fmla="*/ 360219 w 1011382"/>
              <a:gd name="connsiteY7" fmla="*/ 152400 h 318655"/>
              <a:gd name="connsiteX8" fmla="*/ 332509 w 1011382"/>
              <a:gd name="connsiteY8" fmla="*/ 180109 h 318655"/>
              <a:gd name="connsiteX9" fmla="*/ 235528 w 1011382"/>
              <a:gd name="connsiteY9" fmla="*/ 207819 h 318655"/>
              <a:gd name="connsiteX10" fmla="*/ 221673 w 1011382"/>
              <a:gd name="connsiteY10" fmla="*/ 263237 h 318655"/>
              <a:gd name="connsiteX11" fmla="*/ 180109 w 1011382"/>
              <a:gd name="connsiteY11" fmla="*/ 290946 h 318655"/>
              <a:gd name="connsiteX12" fmla="*/ 0 w 1011382"/>
              <a:gd name="connsiteY12" fmla="*/ 318655 h 31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382" h="318655">
                <a:moveTo>
                  <a:pt x="1011382" y="0"/>
                </a:moveTo>
                <a:lnTo>
                  <a:pt x="872837" y="27709"/>
                </a:lnTo>
                <a:cubicBezTo>
                  <a:pt x="844196" y="33437"/>
                  <a:pt x="817418" y="46182"/>
                  <a:pt x="789709" y="55419"/>
                </a:cubicBezTo>
                <a:lnTo>
                  <a:pt x="748146" y="69273"/>
                </a:lnTo>
                <a:cubicBezTo>
                  <a:pt x="734291" y="73891"/>
                  <a:pt x="720987" y="80727"/>
                  <a:pt x="706582" y="83128"/>
                </a:cubicBezTo>
                <a:lnTo>
                  <a:pt x="623455" y="96982"/>
                </a:lnTo>
                <a:cubicBezTo>
                  <a:pt x="530643" y="127920"/>
                  <a:pt x="629552" y="98175"/>
                  <a:pt x="457200" y="124691"/>
                </a:cubicBezTo>
                <a:cubicBezTo>
                  <a:pt x="424898" y="129661"/>
                  <a:pt x="391252" y="142056"/>
                  <a:pt x="360219" y="152400"/>
                </a:cubicBezTo>
                <a:cubicBezTo>
                  <a:pt x="350982" y="161636"/>
                  <a:pt x="343710" y="173388"/>
                  <a:pt x="332509" y="180109"/>
                </a:cubicBezTo>
                <a:cubicBezTo>
                  <a:pt x="318311" y="188628"/>
                  <a:pt x="245881" y="205231"/>
                  <a:pt x="235528" y="207819"/>
                </a:cubicBezTo>
                <a:cubicBezTo>
                  <a:pt x="230910" y="226292"/>
                  <a:pt x="232235" y="247394"/>
                  <a:pt x="221673" y="263237"/>
                </a:cubicBezTo>
                <a:cubicBezTo>
                  <a:pt x="212436" y="277092"/>
                  <a:pt x="196437" y="287680"/>
                  <a:pt x="180109" y="290946"/>
                </a:cubicBezTo>
                <a:cubicBezTo>
                  <a:pt x="-17848" y="330537"/>
                  <a:pt x="56136" y="262519"/>
                  <a:pt x="0" y="318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4890655" y="5458691"/>
            <a:ext cx="443345" cy="374073"/>
          </a:xfrm>
          <a:custGeom>
            <a:avLst/>
            <a:gdLst>
              <a:gd name="connsiteX0" fmla="*/ 0 w 443345"/>
              <a:gd name="connsiteY0" fmla="*/ 0 h 374073"/>
              <a:gd name="connsiteX1" fmla="*/ 55418 w 443345"/>
              <a:gd name="connsiteY1" fmla="*/ 110836 h 374073"/>
              <a:gd name="connsiteX2" fmla="*/ 96981 w 443345"/>
              <a:gd name="connsiteY2" fmla="*/ 138545 h 374073"/>
              <a:gd name="connsiteX3" fmla="*/ 152400 w 443345"/>
              <a:gd name="connsiteY3" fmla="*/ 180109 h 374073"/>
              <a:gd name="connsiteX4" fmla="*/ 235527 w 443345"/>
              <a:gd name="connsiteY4" fmla="*/ 235527 h 374073"/>
              <a:gd name="connsiteX5" fmla="*/ 304800 w 443345"/>
              <a:gd name="connsiteY5" fmla="*/ 346364 h 374073"/>
              <a:gd name="connsiteX6" fmla="*/ 401781 w 443345"/>
              <a:gd name="connsiteY6" fmla="*/ 360218 h 374073"/>
              <a:gd name="connsiteX7" fmla="*/ 443345 w 443345"/>
              <a:gd name="connsiteY7" fmla="*/ 3740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5" h="374073">
                <a:moveTo>
                  <a:pt x="0" y="0"/>
                </a:moveTo>
                <a:cubicBezTo>
                  <a:pt x="13230" y="33076"/>
                  <a:pt x="27748" y="83166"/>
                  <a:pt x="55418" y="110836"/>
                </a:cubicBezTo>
                <a:cubicBezTo>
                  <a:pt x="67192" y="122610"/>
                  <a:pt x="83432" y="128867"/>
                  <a:pt x="96981" y="138545"/>
                </a:cubicBezTo>
                <a:cubicBezTo>
                  <a:pt x="115771" y="151967"/>
                  <a:pt x="134868" y="165081"/>
                  <a:pt x="152400" y="180109"/>
                </a:cubicBezTo>
                <a:cubicBezTo>
                  <a:pt x="218442" y="236717"/>
                  <a:pt x="164826" y="211961"/>
                  <a:pt x="235527" y="235527"/>
                </a:cubicBezTo>
                <a:cubicBezTo>
                  <a:pt x="301393" y="279438"/>
                  <a:pt x="271824" y="247440"/>
                  <a:pt x="304800" y="346364"/>
                </a:cubicBezTo>
                <a:cubicBezTo>
                  <a:pt x="315127" y="377343"/>
                  <a:pt x="369454" y="355600"/>
                  <a:pt x="401781" y="360218"/>
                </a:cubicBezTo>
                <a:lnTo>
                  <a:pt x="443345" y="37407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153891" y="5458691"/>
            <a:ext cx="942109" cy="193964"/>
          </a:xfrm>
          <a:custGeom>
            <a:avLst/>
            <a:gdLst>
              <a:gd name="connsiteX0" fmla="*/ 0 w 942109"/>
              <a:gd name="connsiteY0" fmla="*/ 0 h 193964"/>
              <a:gd name="connsiteX1" fmla="*/ 69273 w 942109"/>
              <a:gd name="connsiteY1" fmla="*/ 41564 h 193964"/>
              <a:gd name="connsiteX2" fmla="*/ 124691 w 942109"/>
              <a:gd name="connsiteY2" fmla="*/ 27709 h 193964"/>
              <a:gd name="connsiteX3" fmla="*/ 263236 w 942109"/>
              <a:gd name="connsiteY3" fmla="*/ 41564 h 193964"/>
              <a:gd name="connsiteX4" fmla="*/ 457200 w 942109"/>
              <a:gd name="connsiteY4" fmla="*/ 83127 h 193964"/>
              <a:gd name="connsiteX5" fmla="*/ 540327 w 942109"/>
              <a:gd name="connsiteY5" fmla="*/ 110836 h 193964"/>
              <a:gd name="connsiteX6" fmla="*/ 775854 w 942109"/>
              <a:gd name="connsiteY6" fmla="*/ 124691 h 193964"/>
              <a:gd name="connsiteX7" fmla="*/ 817418 w 942109"/>
              <a:gd name="connsiteY7" fmla="*/ 138545 h 193964"/>
              <a:gd name="connsiteX8" fmla="*/ 858982 w 942109"/>
              <a:gd name="connsiteY8" fmla="*/ 166254 h 193964"/>
              <a:gd name="connsiteX9" fmla="*/ 942109 w 942109"/>
              <a:gd name="connsiteY9"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109" h="193964">
                <a:moveTo>
                  <a:pt x="0" y="0"/>
                </a:moveTo>
                <a:cubicBezTo>
                  <a:pt x="23091" y="13855"/>
                  <a:pt x="42986" y="35722"/>
                  <a:pt x="69273" y="41564"/>
                </a:cubicBezTo>
                <a:cubicBezTo>
                  <a:pt x="87861" y="45695"/>
                  <a:pt x="105650" y="27709"/>
                  <a:pt x="124691" y="27709"/>
                </a:cubicBezTo>
                <a:cubicBezTo>
                  <a:pt x="171103" y="27709"/>
                  <a:pt x="217054" y="36946"/>
                  <a:pt x="263236" y="41564"/>
                </a:cubicBezTo>
                <a:cubicBezTo>
                  <a:pt x="379990" y="99941"/>
                  <a:pt x="253556" y="44944"/>
                  <a:pt x="457200" y="83127"/>
                </a:cubicBezTo>
                <a:cubicBezTo>
                  <a:pt x="485908" y="88510"/>
                  <a:pt x="511170" y="109121"/>
                  <a:pt x="540327" y="110836"/>
                </a:cubicBezTo>
                <a:lnTo>
                  <a:pt x="775854" y="124691"/>
                </a:lnTo>
                <a:cubicBezTo>
                  <a:pt x="789709" y="129309"/>
                  <a:pt x="804356" y="132014"/>
                  <a:pt x="817418" y="138545"/>
                </a:cubicBezTo>
                <a:cubicBezTo>
                  <a:pt x="832311" y="145991"/>
                  <a:pt x="843766" y="159491"/>
                  <a:pt x="858982" y="166254"/>
                </a:cubicBezTo>
                <a:cubicBezTo>
                  <a:pt x="885673" y="178117"/>
                  <a:pt x="942109" y="193964"/>
                  <a:pt x="942109" y="193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059382" y="5541818"/>
            <a:ext cx="235527" cy="152400"/>
          </a:xfrm>
          <a:custGeom>
            <a:avLst/>
            <a:gdLst>
              <a:gd name="connsiteX0" fmla="*/ 235527 w 235527"/>
              <a:gd name="connsiteY0" fmla="*/ 0 h 152400"/>
              <a:gd name="connsiteX1" fmla="*/ 138545 w 235527"/>
              <a:gd name="connsiteY1" fmla="*/ 69273 h 152400"/>
              <a:gd name="connsiteX2" fmla="*/ 55418 w 235527"/>
              <a:gd name="connsiteY2" fmla="*/ 124691 h 152400"/>
              <a:gd name="connsiteX3" fmla="*/ 0 w 23552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5527" h="152400">
                <a:moveTo>
                  <a:pt x="235527" y="0"/>
                </a:moveTo>
                <a:cubicBezTo>
                  <a:pt x="69228" y="66519"/>
                  <a:pt x="234660" y="-14828"/>
                  <a:pt x="138545" y="69273"/>
                </a:cubicBezTo>
                <a:cubicBezTo>
                  <a:pt x="113483" y="91203"/>
                  <a:pt x="87011" y="114160"/>
                  <a:pt x="55418" y="124691"/>
                </a:cubicBezTo>
                <a:cubicBezTo>
                  <a:pt x="7658" y="140611"/>
                  <a:pt x="24181" y="128219"/>
                  <a:pt x="0"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19600" y="5583382"/>
            <a:ext cx="124691" cy="166254"/>
          </a:xfrm>
          <a:custGeom>
            <a:avLst/>
            <a:gdLst>
              <a:gd name="connsiteX0" fmla="*/ 124691 w 124691"/>
              <a:gd name="connsiteY0" fmla="*/ 0 h 166254"/>
              <a:gd name="connsiteX1" fmla="*/ 69273 w 124691"/>
              <a:gd name="connsiteY1" fmla="*/ 69273 h 166254"/>
              <a:gd name="connsiteX2" fmla="*/ 55418 w 124691"/>
              <a:gd name="connsiteY2" fmla="*/ 110836 h 166254"/>
              <a:gd name="connsiteX3" fmla="*/ 0 w 124691"/>
              <a:gd name="connsiteY3" fmla="*/ 166254 h 166254"/>
            </a:gdLst>
            <a:ahLst/>
            <a:cxnLst>
              <a:cxn ang="0">
                <a:pos x="connsiteX0" y="connsiteY0"/>
              </a:cxn>
              <a:cxn ang="0">
                <a:pos x="connsiteX1" y="connsiteY1"/>
              </a:cxn>
              <a:cxn ang="0">
                <a:pos x="connsiteX2" y="connsiteY2"/>
              </a:cxn>
              <a:cxn ang="0">
                <a:pos x="connsiteX3" y="connsiteY3"/>
              </a:cxn>
            </a:cxnLst>
            <a:rect l="l" t="t" r="r" b="b"/>
            <a:pathLst>
              <a:path w="124691" h="166254">
                <a:moveTo>
                  <a:pt x="124691" y="0"/>
                </a:moveTo>
                <a:cubicBezTo>
                  <a:pt x="106218" y="23091"/>
                  <a:pt x="84946" y="44197"/>
                  <a:pt x="69273" y="69273"/>
                </a:cubicBezTo>
                <a:cubicBezTo>
                  <a:pt x="61533" y="81657"/>
                  <a:pt x="61949" y="97774"/>
                  <a:pt x="55418" y="110836"/>
                </a:cubicBezTo>
                <a:cubicBezTo>
                  <a:pt x="33126" y="155420"/>
                  <a:pt x="35691" y="148409"/>
                  <a:pt x="0" y="16625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56526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4599709" y="5555673"/>
            <a:ext cx="41564" cy="96982"/>
          </a:xfrm>
          <a:custGeom>
            <a:avLst/>
            <a:gdLst>
              <a:gd name="connsiteX0" fmla="*/ 41564 w 41564"/>
              <a:gd name="connsiteY0" fmla="*/ 0 h 96982"/>
              <a:gd name="connsiteX1" fmla="*/ 27709 w 41564"/>
              <a:gd name="connsiteY1" fmla="*/ 69272 h 96982"/>
              <a:gd name="connsiteX2" fmla="*/ 0 w 41564"/>
              <a:gd name="connsiteY2" fmla="*/ 96982 h 96982"/>
            </a:gdLst>
            <a:ahLst/>
            <a:cxnLst>
              <a:cxn ang="0">
                <a:pos x="connsiteX0" y="connsiteY0"/>
              </a:cxn>
              <a:cxn ang="0">
                <a:pos x="connsiteX1" y="connsiteY1"/>
              </a:cxn>
              <a:cxn ang="0">
                <a:pos x="connsiteX2" y="connsiteY2"/>
              </a:cxn>
            </a:cxnLst>
            <a:rect l="l" t="t" r="r" b="b"/>
            <a:pathLst>
              <a:path w="41564" h="96982">
                <a:moveTo>
                  <a:pt x="41564" y="0"/>
                </a:moveTo>
                <a:cubicBezTo>
                  <a:pt x="36946" y="23091"/>
                  <a:pt x="36985" y="47628"/>
                  <a:pt x="27709" y="69272"/>
                </a:cubicBezTo>
                <a:cubicBezTo>
                  <a:pt x="22563" y="81278"/>
                  <a:pt x="0" y="96982"/>
                  <a:pt x="0"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4724400" y="5638800"/>
            <a:ext cx="15620" cy="207818"/>
          </a:xfrm>
          <a:custGeom>
            <a:avLst/>
            <a:gdLst>
              <a:gd name="connsiteX0" fmla="*/ 0 w 15620"/>
              <a:gd name="connsiteY0" fmla="*/ 0 h 207818"/>
              <a:gd name="connsiteX1" fmla="*/ 13855 w 15620"/>
              <a:gd name="connsiteY1" fmla="*/ 207818 h 207818"/>
            </a:gdLst>
            <a:ahLst/>
            <a:cxnLst>
              <a:cxn ang="0">
                <a:pos x="connsiteX0" y="connsiteY0"/>
              </a:cxn>
              <a:cxn ang="0">
                <a:pos x="connsiteX1" y="connsiteY1"/>
              </a:cxn>
            </a:cxnLst>
            <a:rect l="l" t="t" r="r" b="b"/>
            <a:pathLst>
              <a:path w="15620" h="207818">
                <a:moveTo>
                  <a:pt x="0" y="0"/>
                </a:moveTo>
                <a:cubicBezTo>
                  <a:pt x="22912" y="114558"/>
                  <a:pt x="13855" y="45725"/>
                  <a:pt x="13855" y="20781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55279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973782" y="5611091"/>
            <a:ext cx="112134" cy="263236"/>
          </a:xfrm>
          <a:custGeom>
            <a:avLst/>
            <a:gdLst>
              <a:gd name="connsiteX0" fmla="*/ 0 w 112134"/>
              <a:gd name="connsiteY0" fmla="*/ 0 h 263236"/>
              <a:gd name="connsiteX1" fmla="*/ 13854 w 112134"/>
              <a:gd name="connsiteY1" fmla="*/ 69273 h 263236"/>
              <a:gd name="connsiteX2" fmla="*/ 55418 w 112134"/>
              <a:gd name="connsiteY2" fmla="*/ 110836 h 263236"/>
              <a:gd name="connsiteX3" fmla="*/ 110836 w 112134"/>
              <a:gd name="connsiteY3" fmla="*/ 235527 h 263236"/>
              <a:gd name="connsiteX4" fmla="*/ 110836 w 112134"/>
              <a:gd name="connsiteY4" fmla="*/ 263236 h 26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34" h="263236">
                <a:moveTo>
                  <a:pt x="0" y="0"/>
                </a:moveTo>
                <a:cubicBezTo>
                  <a:pt x="4618" y="23091"/>
                  <a:pt x="3323" y="48211"/>
                  <a:pt x="13854" y="69273"/>
                </a:cubicBezTo>
                <a:cubicBezTo>
                  <a:pt x="22616" y="86798"/>
                  <a:pt x="42875" y="95784"/>
                  <a:pt x="55418" y="110836"/>
                </a:cubicBezTo>
                <a:cubicBezTo>
                  <a:pt x="92009" y="154745"/>
                  <a:pt x="90700" y="175118"/>
                  <a:pt x="110836" y="235527"/>
                </a:cubicBezTo>
                <a:cubicBezTo>
                  <a:pt x="113757" y="244289"/>
                  <a:pt x="110836" y="254000"/>
                  <a:pt x="110836" y="26323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237018" y="5611091"/>
            <a:ext cx="290946" cy="97019"/>
          </a:xfrm>
          <a:custGeom>
            <a:avLst/>
            <a:gdLst>
              <a:gd name="connsiteX0" fmla="*/ 0 w 290946"/>
              <a:gd name="connsiteY0" fmla="*/ 0 h 97019"/>
              <a:gd name="connsiteX1" fmla="*/ 69273 w 290946"/>
              <a:gd name="connsiteY1" fmla="*/ 27709 h 97019"/>
              <a:gd name="connsiteX2" fmla="*/ 152400 w 290946"/>
              <a:gd name="connsiteY2" fmla="*/ 55418 h 97019"/>
              <a:gd name="connsiteX3" fmla="*/ 193964 w 290946"/>
              <a:gd name="connsiteY3" fmla="*/ 69273 h 97019"/>
              <a:gd name="connsiteX4" fmla="*/ 235527 w 290946"/>
              <a:gd name="connsiteY4" fmla="*/ 83127 h 97019"/>
              <a:gd name="connsiteX5" fmla="*/ 290946 w 290946"/>
              <a:gd name="connsiteY5" fmla="*/ 96982 h 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46" h="97019">
                <a:moveTo>
                  <a:pt x="0" y="0"/>
                </a:moveTo>
                <a:cubicBezTo>
                  <a:pt x="23091" y="9236"/>
                  <a:pt x="45901" y="19210"/>
                  <a:pt x="69273" y="27709"/>
                </a:cubicBezTo>
                <a:cubicBezTo>
                  <a:pt x="96722" y="37691"/>
                  <a:pt x="124691" y="46182"/>
                  <a:pt x="152400" y="55418"/>
                </a:cubicBezTo>
                <a:lnTo>
                  <a:pt x="193964" y="69273"/>
                </a:lnTo>
                <a:lnTo>
                  <a:pt x="235527" y="83127"/>
                </a:lnTo>
                <a:cubicBezTo>
                  <a:pt x="281473" y="98442"/>
                  <a:pt x="262487" y="96982"/>
                  <a:pt x="290946"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611091" y="5526692"/>
            <a:ext cx="332509" cy="28981"/>
          </a:xfrm>
          <a:custGeom>
            <a:avLst/>
            <a:gdLst>
              <a:gd name="connsiteX0" fmla="*/ 0 w 332509"/>
              <a:gd name="connsiteY0" fmla="*/ 28981 h 28981"/>
              <a:gd name="connsiteX1" fmla="*/ 221673 w 332509"/>
              <a:gd name="connsiteY1" fmla="*/ 15126 h 28981"/>
              <a:gd name="connsiteX2" fmla="*/ 263236 w 332509"/>
              <a:gd name="connsiteY2" fmla="*/ 1272 h 28981"/>
              <a:gd name="connsiteX3" fmla="*/ 332509 w 332509"/>
              <a:gd name="connsiteY3" fmla="*/ 1272 h 28981"/>
            </a:gdLst>
            <a:ahLst/>
            <a:cxnLst>
              <a:cxn ang="0">
                <a:pos x="connsiteX0" y="connsiteY0"/>
              </a:cxn>
              <a:cxn ang="0">
                <a:pos x="connsiteX1" y="connsiteY1"/>
              </a:cxn>
              <a:cxn ang="0">
                <a:pos x="connsiteX2" y="connsiteY2"/>
              </a:cxn>
              <a:cxn ang="0">
                <a:pos x="connsiteX3" y="connsiteY3"/>
              </a:cxn>
            </a:cxnLst>
            <a:rect l="l" t="t" r="r" b="b"/>
            <a:pathLst>
              <a:path w="332509" h="28981">
                <a:moveTo>
                  <a:pt x="0" y="28981"/>
                </a:moveTo>
                <a:cubicBezTo>
                  <a:pt x="73891" y="24363"/>
                  <a:pt x="148045" y="22876"/>
                  <a:pt x="221673" y="15126"/>
                </a:cubicBezTo>
                <a:cubicBezTo>
                  <a:pt x="236196" y="13597"/>
                  <a:pt x="248745" y="3083"/>
                  <a:pt x="263236" y="1272"/>
                </a:cubicBezTo>
                <a:cubicBezTo>
                  <a:pt x="286149" y="-1592"/>
                  <a:pt x="309418" y="1272"/>
                  <a:pt x="332509" y="127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5694218" y="5624945"/>
            <a:ext cx="221673" cy="152400"/>
          </a:xfrm>
          <a:custGeom>
            <a:avLst/>
            <a:gdLst>
              <a:gd name="connsiteX0" fmla="*/ 0 w 221673"/>
              <a:gd name="connsiteY0" fmla="*/ 0 h 152400"/>
              <a:gd name="connsiteX1" fmla="*/ 83127 w 221673"/>
              <a:gd name="connsiteY1" fmla="*/ 96982 h 152400"/>
              <a:gd name="connsiteX2" fmla="*/ 166255 w 221673"/>
              <a:gd name="connsiteY2" fmla="*/ 124691 h 152400"/>
              <a:gd name="connsiteX3" fmla="*/ 221673 w 221673"/>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1673" h="152400">
                <a:moveTo>
                  <a:pt x="0" y="0"/>
                </a:moveTo>
                <a:cubicBezTo>
                  <a:pt x="31320" y="52200"/>
                  <a:pt x="30789" y="73721"/>
                  <a:pt x="83127" y="96982"/>
                </a:cubicBezTo>
                <a:cubicBezTo>
                  <a:pt x="109818" y="108845"/>
                  <a:pt x="138546" y="115454"/>
                  <a:pt x="166255" y="124691"/>
                </a:cubicBezTo>
                <a:cubicBezTo>
                  <a:pt x="214013" y="140610"/>
                  <a:pt x="197492" y="128220"/>
                  <a:pt x="221673"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599709"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Oval 42"/>
          <p:cNvSpPr/>
          <p:nvPr/>
        </p:nvSpPr>
        <p:spPr>
          <a:xfrm>
            <a:off x="47853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Oval 43"/>
          <p:cNvSpPr/>
          <p:nvPr/>
        </p:nvSpPr>
        <p:spPr>
          <a:xfrm>
            <a:off x="48615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Oval 44"/>
          <p:cNvSpPr/>
          <p:nvPr/>
        </p:nvSpPr>
        <p:spPr>
          <a:xfrm>
            <a:off x="426720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Oval 45"/>
          <p:cNvSpPr/>
          <p:nvPr/>
        </p:nvSpPr>
        <p:spPr>
          <a:xfrm>
            <a:off x="381000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Oval 46"/>
          <p:cNvSpPr/>
          <p:nvPr/>
        </p:nvSpPr>
        <p:spPr>
          <a:xfrm>
            <a:off x="4724400" y="61569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Oval 47"/>
          <p:cNvSpPr/>
          <p:nvPr/>
        </p:nvSpPr>
        <p:spPr>
          <a:xfrm>
            <a:off x="53187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Oval 48"/>
          <p:cNvSpPr/>
          <p:nvPr/>
        </p:nvSpPr>
        <p:spPr>
          <a:xfrm>
            <a:off x="577596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Oval 49"/>
          <p:cNvSpPr/>
          <p:nvPr/>
        </p:nvSpPr>
        <p:spPr>
          <a:xfrm>
            <a:off x="524256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Oval 50"/>
          <p:cNvSpPr/>
          <p:nvPr/>
        </p:nvSpPr>
        <p:spPr>
          <a:xfrm>
            <a:off x="60198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p:cNvSpPr/>
          <p:nvPr/>
        </p:nvSpPr>
        <p:spPr>
          <a:xfrm>
            <a:off x="441960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Oval 54"/>
          <p:cNvSpPr/>
          <p:nvPr/>
        </p:nvSpPr>
        <p:spPr>
          <a:xfrm>
            <a:off x="3657600" y="5638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Oval 55"/>
          <p:cNvSpPr/>
          <p:nvPr/>
        </p:nvSpPr>
        <p:spPr>
          <a:xfrm>
            <a:off x="58521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Oval 56"/>
          <p:cNvSpPr/>
          <p:nvPr/>
        </p:nvSpPr>
        <p:spPr>
          <a:xfrm>
            <a:off x="4752109" y="62331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eform 9"/>
          <p:cNvSpPr/>
          <p:nvPr/>
        </p:nvSpPr>
        <p:spPr>
          <a:xfrm>
            <a:off x="4733925" y="4852988"/>
            <a:ext cx="117481" cy="814387"/>
          </a:xfrm>
          <a:custGeom>
            <a:avLst/>
            <a:gdLst>
              <a:gd name="connsiteX0" fmla="*/ 47625 w 117481"/>
              <a:gd name="connsiteY0" fmla="*/ 814387 h 814387"/>
              <a:gd name="connsiteX1" fmla="*/ 23813 w 117481"/>
              <a:gd name="connsiteY1" fmla="*/ 714375 h 814387"/>
              <a:gd name="connsiteX2" fmla="*/ 42863 w 117481"/>
              <a:gd name="connsiteY2" fmla="*/ 628650 h 814387"/>
              <a:gd name="connsiteX3" fmla="*/ 80963 w 117481"/>
              <a:gd name="connsiteY3" fmla="*/ 552450 h 814387"/>
              <a:gd name="connsiteX4" fmla="*/ 109538 w 117481"/>
              <a:gd name="connsiteY4" fmla="*/ 452437 h 814387"/>
              <a:gd name="connsiteX5" fmla="*/ 114300 w 117481"/>
              <a:gd name="connsiteY5" fmla="*/ 333375 h 814387"/>
              <a:gd name="connsiteX6" fmla="*/ 66675 w 117481"/>
              <a:gd name="connsiteY6" fmla="*/ 147637 h 814387"/>
              <a:gd name="connsiteX7" fmla="*/ 0 w 117481"/>
              <a:gd name="connsiteY7" fmla="*/ 0 h 814387"/>
              <a:gd name="connsiteX8" fmla="*/ 0 w 117481"/>
              <a:gd name="connsiteY8" fmla="*/ 0 h 81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1" h="814387">
                <a:moveTo>
                  <a:pt x="47625" y="814387"/>
                </a:moveTo>
                <a:cubicBezTo>
                  <a:pt x="36116" y="779859"/>
                  <a:pt x="24607" y="745331"/>
                  <a:pt x="23813" y="714375"/>
                </a:cubicBezTo>
                <a:cubicBezTo>
                  <a:pt x="23019" y="683419"/>
                  <a:pt x="33338" y="655637"/>
                  <a:pt x="42863" y="628650"/>
                </a:cubicBezTo>
                <a:cubicBezTo>
                  <a:pt x="52388" y="601663"/>
                  <a:pt x="69851" y="581819"/>
                  <a:pt x="80963" y="552450"/>
                </a:cubicBezTo>
                <a:cubicBezTo>
                  <a:pt x="92075" y="523081"/>
                  <a:pt x="103982" y="488949"/>
                  <a:pt x="109538" y="452437"/>
                </a:cubicBezTo>
                <a:cubicBezTo>
                  <a:pt x="115094" y="415925"/>
                  <a:pt x="121444" y="384175"/>
                  <a:pt x="114300" y="333375"/>
                </a:cubicBezTo>
                <a:cubicBezTo>
                  <a:pt x="107156" y="282575"/>
                  <a:pt x="85725" y="203199"/>
                  <a:pt x="66675" y="147637"/>
                </a:cubicBezTo>
                <a:cubicBezTo>
                  <a:pt x="47625" y="92074"/>
                  <a:pt x="0" y="0"/>
                  <a:pt x="0" y="0"/>
                </a:cubicBezTo>
                <a:lnTo>
                  <a:pt x="0" y="0"/>
                </a:ln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533900" y="4843463"/>
            <a:ext cx="257187" cy="742950"/>
          </a:xfrm>
          <a:custGeom>
            <a:avLst/>
            <a:gdLst>
              <a:gd name="connsiteX0" fmla="*/ 0 w 257187"/>
              <a:gd name="connsiteY0" fmla="*/ 742950 h 742950"/>
              <a:gd name="connsiteX1" fmla="*/ 76200 w 257187"/>
              <a:gd name="connsiteY1" fmla="*/ 700087 h 742950"/>
              <a:gd name="connsiteX2" fmla="*/ 114300 w 257187"/>
              <a:gd name="connsiteY2" fmla="*/ 642937 h 742950"/>
              <a:gd name="connsiteX3" fmla="*/ 171450 w 257187"/>
              <a:gd name="connsiteY3" fmla="*/ 581025 h 742950"/>
              <a:gd name="connsiteX4" fmla="*/ 247650 w 257187"/>
              <a:gd name="connsiteY4" fmla="*/ 485775 h 742950"/>
              <a:gd name="connsiteX5" fmla="*/ 252413 w 257187"/>
              <a:gd name="connsiteY5" fmla="*/ 400050 h 742950"/>
              <a:gd name="connsiteX6" fmla="*/ 214313 w 257187"/>
              <a:gd name="connsiteY6" fmla="*/ 261937 h 742950"/>
              <a:gd name="connsiteX7" fmla="*/ 171450 w 257187"/>
              <a:gd name="connsiteY7" fmla="*/ 200025 h 742950"/>
              <a:gd name="connsiteX8" fmla="*/ 109538 w 257187"/>
              <a:gd name="connsiteY8" fmla="*/ 85725 h 742950"/>
              <a:gd name="connsiteX9" fmla="*/ 71438 w 257187"/>
              <a:gd name="connsiteY9"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87" h="742950">
                <a:moveTo>
                  <a:pt x="0" y="742950"/>
                </a:moveTo>
                <a:cubicBezTo>
                  <a:pt x="28575" y="729853"/>
                  <a:pt x="57150" y="716756"/>
                  <a:pt x="76200" y="700087"/>
                </a:cubicBezTo>
                <a:cubicBezTo>
                  <a:pt x="95250" y="683418"/>
                  <a:pt x="98425" y="662781"/>
                  <a:pt x="114300" y="642937"/>
                </a:cubicBezTo>
                <a:cubicBezTo>
                  <a:pt x="130175" y="623093"/>
                  <a:pt x="149225" y="607219"/>
                  <a:pt x="171450" y="581025"/>
                </a:cubicBezTo>
                <a:cubicBezTo>
                  <a:pt x="193675" y="554831"/>
                  <a:pt x="234156" y="515937"/>
                  <a:pt x="247650" y="485775"/>
                </a:cubicBezTo>
                <a:cubicBezTo>
                  <a:pt x="261144" y="455612"/>
                  <a:pt x="257969" y="437356"/>
                  <a:pt x="252413" y="400050"/>
                </a:cubicBezTo>
                <a:cubicBezTo>
                  <a:pt x="246857" y="362744"/>
                  <a:pt x="227807" y="295274"/>
                  <a:pt x="214313" y="261937"/>
                </a:cubicBezTo>
                <a:cubicBezTo>
                  <a:pt x="200819" y="228600"/>
                  <a:pt x="188913" y="229394"/>
                  <a:pt x="171450" y="200025"/>
                </a:cubicBezTo>
                <a:cubicBezTo>
                  <a:pt x="153988" y="170656"/>
                  <a:pt x="126207" y="119062"/>
                  <a:pt x="109538" y="85725"/>
                </a:cubicBezTo>
                <a:cubicBezTo>
                  <a:pt x="92869" y="52388"/>
                  <a:pt x="82153" y="26194"/>
                  <a:pt x="71438"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4898395" y="4843463"/>
            <a:ext cx="121280" cy="752475"/>
          </a:xfrm>
          <a:custGeom>
            <a:avLst/>
            <a:gdLst>
              <a:gd name="connsiteX0" fmla="*/ 64130 w 121280"/>
              <a:gd name="connsiteY0" fmla="*/ 752475 h 752475"/>
              <a:gd name="connsiteX1" fmla="*/ 2218 w 121280"/>
              <a:gd name="connsiteY1" fmla="*/ 633412 h 752475"/>
              <a:gd name="connsiteX2" fmla="*/ 21268 w 121280"/>
              <a:gd name="connsiteY2" fmla="*/ 423862 h 752475"/>
              <a:gd name="connsiteX3" fmla="*/ 92705 w 121280"/>
              <a:gd name="connsiteY3" fmla="*/ 166687 h 752475"/>
              <a:gd name="connsiteX4" fmla="*/ 121280 w 121280"/>
              <a:gd name="connsiteY4" fmla="*/ 0 h 75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80" h="752475">
                <a:moveTo>
                  <a:pt x="64130" y="752475"/>
                </a:moveTo>
                <a:cubicBezTo>
                  <a:pt x="36746" y="720328"/>
                  <a:pt x="9362" y="688181"/>
                  <a:pt x="2218" y="633412"/>
                </a:cubicBezTo>
                <a:cubicBezTo>
                  <a:pt x="-4926" y="578643"/>
                  <a:pt x="6187" y="501649"/>
                  <a:pt x="21268" y="423862"/>
                </a:cubicBezTo>
                <a:cubicBezTo>
                  <a:pt x="36349" y="346074"/>
                  <a:pt x="76036" y="237331"/>
                  <a:pt x="92705" y="166687"/>
                </a:cubicBezTo>
                <a:cubicBezTo>
                  <a:pt x="109374" y="96043"/>
                  <a:pt x="115327" y="48021"/>
                  <a:pt x="121280"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3368040" y="5029200"/>
            <a:ext cx="420308" cy="369332"/>
          </a:xfrm>
          <a:prstGeom prst="rect">
            <a:avLst/>
          </a:prstGeom>
          <a:noFill/>
        </p:spPr>
        <p:txBody>
          <a:bodyPr wrap="none" rtlCol="0">
            <a:spAutoFit/>
          </a:bodyPr>
          <a:lstStyle/>
          <a:p>
            <a:r>
              <a:rPr lang="en-US" b="1" dirty="0" smtClean="0"/>
              <a:t>N</a:t>
            </a:r>
            <a:r>
              <a:rPr lang="en-US" b="1" baseline="-25000" dirty="0" smtClean="0"/>
              <a:t>u</a:t>
            </a:r>
            <a:endParaRPr lang="en-US" b="1" dirty="0"/>
          </a:p>
        </p:txBody>
      </p:sp>
      <p:sp>
        <p:nvSpPr>
          <p:cNvPr id="61" name="TextBox 60"/>
          <p:cNvSpPr txBox="1"/>
          <p:nvPr/>
        </p:nvSpPr>
        <p:spPr>
          <a:xfrm>
            <a:off x="3901440" y="6065520"/>
            <a:ext cx="551754" cy="369332"/>
          </a:xfrm>
          <a:prstGeom prst="rect">
            <a:avLst/>
          </a:prstGeom>
          <a:noFill/>
        </p:spPr>
        <p:txBody>
          <a:bodyPr wrap="none" rtlCol="0">
            <a:spAutoFit/>
          </a:bodyPr>
          <a:lstStyle/>
          <a:p>
            <a:r>
              <a:rPr lang="en-US" b="1" dirty="0"/>
              <a:t>BC</a:t>
            </a:r>
            <a:r>
              <a:rPr lang="en-US" b="1" baseline="-25000" dirty="0"/>
              <a:t>w</a:t>
            </a:r>
            <a:endParaRPr lang="en-US" dirty="0"/>
          </a:p>
        </p:txBody>
      </p:sp>
      <p:sp>
        <p:nvSpPr>
          <p:cNvPr id="62" name="TextBox 61"/>
          <p:cNvSpPr txBox="1"/>
          <p:nvPr/>
        </p:nvSpPr>
        <p:spPr>
          <a:xfrm>
            <a:off x="4204706" y="5029200"/>
            <a:ext cx="519694" cy="369332"/>
          </a:xfrm>
          <a:prstGeom prst="rect">
            <a:avLst/>
          </a:prstGeom>
          <a:noFill/>
        </p:spPr>
        <p:txBody>
          <a:bodyPr wrap="none" rtlCol="0">
            <a:spAutoFit/>
          </a:bodyPr>
          <a:lstStyle/>
          <a:p>
            <a:r>
              <a:rPr lang="en-US" b="1" dirty="0"/>
              <a:t>BC</a:t>
            </a:r>
            <a:r>
              <a:rPr lang="en-US" b="1" baseline="-25000" dirty="0"/>
              <a:t>u</a:t>
            </a:r>
            <a:endParaRPr lang="en-US" dirty="0"/>
          </a:p>
        </p:txBody>
      </p:sp>
      <p:sp>
        <p:nvSpPr>
          <p:cNvPr id="68" name="Curved Left Arrow 67"/>
          <p:cNvSpPr/>
          <p:nvPr/>
        </p:nvSpPr>
        <p:spPr>
          <a:xfrm>
            <a:off x="1643011" y="5640324"/>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69" name="Curved Left Arrow 68"/>
          <p:cNvSpPr/>
          <p:nvPr/>
        </p:nvSpPr>
        <p:spPr>
          <a:xfrm rot="10800000">
            <a:off x="1219200" y="5607227"/>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0" name="TextBox 69"/>
          <p:cNvSpPr txBox="1"/>
          <p:nvPr/>
        </p:nvSpPr>
        <p:spPr>
          <a:xfrm>
            <a:off x="1393005" y="5710874"/>
            <a:ext cx="375424" cy="369332"/>
          </a:xfrm>
          <a:prstGeom prst="rect">
            <a:avLst/>
          </a:prstGeom>
          <a:noFill/>
        </p:spPr>
        <p:txBody>
          <a:bodyPr wrap="none" rtlCol="0">
            <a:spAutoFit/>
          </a:bodyPr>
          <a:lstStyle/>
          <a:p>
            <a:r>
              <a:rPr lang="en-US" b="1" dirty="0" smtClean="0"/>
              <a:t>N</a:t>
            </a:r>
            <a:r>
              <a:rPr lang="en-US" b="1" baseline="-25000" dirty="0" smtClean="0"/>
              <a:t>i</a:t>
            </a:r>
            <a:endParaRPr lang="en-US" b="1" dirty="0"/>
          </a:p>
        </p:txBody>
      </p:sp>
      <p:sp>
        <p:nvSpPr>
          <p:cNvPr id="71" name="Down Arrow 70"/>
          <p:cNvSpPr/>
          <p:nvPr/>
        </p:nvSpPr>
        <p:spPr>
          <a:xfrm>
            <a:off x="2082531"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1905000" y="1546243"/>
            <a:ext cx="606256" cy="369332"/>
          </a:xfrm>
          <a:prstGeom prst="rect">
            <a:avLst/>
          </a:prstGeom>
          <a:noFill/>
        </p:spPr>
        <p:txBody>
          <a:bodyPr wrap="none" rtlCol="0">
            <a:spAutoFit/>
          </a:bodyPr>
          <a:lstStyle/>
          <a:p>
            <a:r>
              <a:rPr lang="en-US" b="1" dirty="0" smtClean="0"/>
              <a:t>Cl</a:t>
            </a:r>
            <a:r>
              <a:rPr lang="en-US" b="1" baseline="-25000" dirty="0" smtClean="0"/>
              <a:t>dep</a:t>
            </a:r>
            <a:endParaRPr lang="en-US" dirty="0"/>
          </a:p>
        </p:txBody>
      </p:sp>
      <p:sp>
        <p:nvSpPr>
          <p:cNvPr id="73" name="Down Arrow 72"/>
          <p:cNvSpPr/>
          <p:nvPr/>
        </p:nvSpPr>
        <p:spPr>
          <a:xfrm>
            <a:off x="871897"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Down Arrow 73"/>
          <p:cNvSpPr/>
          <p:nvPr/>
        </p:nvSpPr>
        <p:spPr>
          <a:xfrm>
            <a:off x="1472926"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728830" y="1546243"/>
            <a:ext cx="537327" cy="369332"/>
          </a:xfrm>
          <a:prstGeom prst="rect">
            <a:avLst/>
          </a:prstGeom>
          <a:noFill/>
        </p:spPr>
        <p:txBody>
          <a:bodyPr wrap="none" rtlCol="0">
            <a:spAutoFit/>
          </a:bodyPr>
          <a:lstStyle/>
          <a:p>
            <a:r>
              <a:rPr lang="en-US" b="1" dirty="0"/>
              <a:t>S</a:t>
            </a:r>
            <a:r>
              <a:rPr lang="en-US" b="1" baseline="-25000" dirty="0" smtClean="0"/>
              <a:t>dep</a:t>
            </a:r>
            <a:endParaRPr lang="en-US" dirty="0"/>
          </a:p>
        </p:txBody>
      </p:sp>
      <p:sp>
        <p:nvSpPr>
          <p:cNvPr id="76" name="TextBox 75"/>
          <p:cNvSpPr txBox="1"/>
          <p:nvPr/>
        </p:nvSpPr>
        <p:spPr>
          <a:xfrm>
            <a:off x="1308219" y="1537252"/>
            <a:ext cx="580608" cy="369332"/>
          </a:xfrm>
          <a:prstGeom prst="rect">
            <a:avLst/>
          </a:prstGeom>
          <a:noFill/>
        </p:spPr>
        <p:txBody>
          <a:bodyPr wrap="none" rtlCol="0">
            <a:spAutoFit/>
          </a:bodyPr>
          <a:lstStyle/>
          <a:p>
            <a:r>
              <a:rPr lang="en-US" b="1" dirty="0" smtClean="0"/>
              <a:t>N</a:t>
            </a:r>
            <a:r>
              <a:rPr lang="en-US" b="1" baseline="-25000" dirty="0" smtClean="0"/>
              <a:t>dep</a:t>
            </a:r>
            <a:endParaRPr lang="en-US" dirty="0"/>
          </a:p>
        </p:txBody>
      </p:sp>
      <p:sp>
        <p:nvSpPr>
          <p:cNvPr id="77" name="Down Arrow 76"/>
          <p:cNvSpPr/>
          <p:nvPr/>
        </p:nvSpPr>
        <p:spPr>
          <a:xfrm>
            <a:off x="7292606" y="1905000"/>
            <a:ext cx="251194" cy="33528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6725509" y="1730909"/>
            <a:ext cx="679994" cy="369332"/>
          </a:xfrm>
          <a:prstGeom prst="rect">
            <a:avLst/>
          </a:prstGeom>
          <a:noFill/>
        </p:spPr>
        <p:txBody>
          <a:bodyPr wrap="none" rtlCol="0">
            <a:spAutoFit/>
          </a:bodyPr>
          <a:lstStyle/>
          <a:p>
            <a:r>
              <a:rPr lang="en-US" b="1" dirty="0"/>
              <a:t>BC</a:t>
            </a:r>
            <a:r>
              <a:rPr lang="en-US" b="1" baseline="-25000" dirty="0"/>
              <a:t>dep</a:t>
            </a:r>
            <a:endParaRPr lang="en-US" dirty="0"/>
          </a:p>
        </p:txBody>
      </p:sp>
      <p:sp>
        <p:nvSpPr>
          <p:cNvPr id="88" name="Oval 87"/>
          <p:cNvSpPr/>
          <p:nvPr/>
        </p:nvSpPr>
        <p:spPr>
          <a:xfrm>
            <a:off x="1562100" y="62585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9" name="Oval 88"/>
          <p:cNvSpPr/>
          <p:nvPr/>
        </p:nvSpPr>
        <p:spPr>
          <a:xfrm>
            <a:off x="9525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Oval 89"/>
          <p:cNvSpPr/>
          <p:nvPr/>
        </p:nvSpPr>
        <p:spPr>
          <a:xfrm>
            <a:off x="24384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1" name="Oval 90"/>
          <p:cNvSpPr/>
          <p:nvPr/>
        </p:nvSpPr>
        <p:spPr>
          <a:xfrm>
            <a:off x="32766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Oval 91"/>
          <p:cNvSpPr/>
          <p:nvPr/>
        </p:nvSpPr>
        <p:spPr>
          <a:xfrm>
            <a:off x="65379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Oval 92"/>
          <p:cNvSpPr/>
          <p:nvPr/>
        </p:nvSpPr>
        <p:spPr>
          <a:xfrm>
            <a:off x="7223760" y="5740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Oval 93"/>
          <p:cNvSpPr/>
          <p:nvPr/>
        </p:nvSpPr>
        <p:spPr>
          <a:xfrm>
            <a:off x="79095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Freeform 94"/>
          <p:cNvSpPr/>
          <p:nvPr/>
        </p:nvSpPr>
        <p:spPr>
          <a:xfrm>
            <a:off x="2438400" y="4305300"/>
            <a:ext cx="2530756" cy="1397000"/>
          </a:xfrm>
          <a:custGeom>
            <a:avLst/>
            <a:gdLst>
              <a:gd name="connsiteX0" fmla="*/ 0 w 2530756"/>
              <a:gd name="connsiteY0" fmla="*/ 1397000 h 1397000"/>
              <a:gd name="connsiteX1" fmla="*/ 660400 w 2530756"/>
              <a:gd name="connsiteY1" fmla="*/ 1384300 h 1397000"/>
              <a:gd name="connsiteX2" fmla="*/ 1549400 w 2530756"/>
              <a:gd name="connsiteY2" fmla="*/ 1282700 h 1397000"/>
              <a:gd name="connsiteX3" fmla="*/ 2197100 w 2530756"/>
              <a:gd name="connsiteY3" fmla="*/ 1206500 h 1397000"/>
              <a:gd name="connsiteX4" fmla="*/ 2476500 w 2530756"/>
              <a:gd name="connsiteY4" fmla="*/ 774700 h 1397000"/>
              <a:gd name="connsiteX5" fmla="*/ 2400300 w 2530756"/>
              <a:gd name="connsiteY5" fmla="*/ 469900 h 1397000"/>
              <a:gd name="connsiteX6" fmla="*/ 2514600 w 2530756"/>
              <a:gd name="connsiteY6" fmla="*/ 177800 h 1397000"/>
              <a:gd name="connsiteX7" fmla="*/ 2527300 w 2530756"/>
              <a:gd name="connsiteY7" fmla="*/ 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0756" h="1397000">
                <a:moveTo>
                  <a:pt x="0" y="1397000"/>
                </a:moveTo>
                <a:lnTo>
                  <a:pt x="660400" y="1384300"/>
                </a:lnTo>
                <a:cubicBezTo>
                  <a:pt x="918633" y="1365250"/>
                  <a:pt x="1549400" y="1282700"/>
                  <a:pt x="1549400" y="1282700"/>
                </a:cubicBezTo>
                <a:cubicBezTo>
                  <a:pt x="1805517" y="1253067"/>
                  <a:pt x="2042583" y="1291167"/>
                  <a:pt x="2197100" y="1206500"/>
                </a:cubicBezTo>
                <a:cubicBezTo>
                  <a:pt x="2351617" y="1121833"/>
                  <a:pt x="2442633" y="897467"/>
                  <a:pt x="2476500" y="774700"/>
                </a:cubicBezTo>
                <a:cubicBezTo>
                  <a:pt x="2510367" y="651933"/>
                  <a:pt x="2393950" y="569383"/>
                  <a:pt x="2400300" y="469900"/>
                </a:cubicBezTo>
                <a:cubicBezTo>
                  <a:pt x="2406650" y="370417"/>
                  <a:pt x="2493433" y="256117"/>
                  <a:pt x="2514600" y="177800"/>
                </a:cubicBezTo>
                <a:cubicBezTo>
                  <a:pt x="2535767" y="99483"/>
                  <a:pt x="2531533" y="49741"/>
                  <a:pt x="2527300" y="0"/>
                </a:cubicBezTo>
              </a:path>
            </a:pathLst>
          </a:custGeom>
          <a:noFill/>
          <a:ln w="25400">
            <a:solidFill>
              <a:schemeClr val="accent1"/>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Freeform 95"/>
          <p:cNvSpPr/>
          <p:nvPr/>
        </p:nvSpPr>
        <p:spPr>
          <a:xfrm>
            <a:off x="3035300" y="4368800"/>
            <a:ext cx="1776532" cy="1244600"/>
          </a:xfrm>
          <a:custGeom>
            <a:avLst/>
            <a:gdLst>
              <a:gd name="connsiteX0" fmla="*/ 0 w 1776532"/>
              <a:gd name="connsiteY0" fmla="*/ 1244600 h 1244600"/>
              <a:gd name="connsiteX1" fmla="*/ 508000 w 1776532"/>
              <a:gd name="connsiteY1" fmla="*/ 1219200 h 1244600"/>
              <a:gd name="connsiteX2" fmla="*/ 952500 w 1776532"/>
              <a:gd name="connsiteY2" fmla="*/ 1193800 h 1244600"/>
              <a:gd name="connsiteX3" fmla="*/ 1689100 w 1776532"/>
              <a:gd name="connsiteY3" fmla="*/ 1079500 h 1244600"/>
              <a:gd name="connsiteX4" fmla="*/ 1765300 w 1776532"/>
              <a:gd name="connsiteY4" fmla="*/ 546100 h 1244600"/>
              <a:gd name="connsiteX5" fmla="*/ 1714500 w 1776532"/>
              <a:gd name="connsiteY5" fmla="*/ 317500 h 1244600"/>
              <a:gd name="connsiteX6" fmla="*/ 1524000 w 1776532"/>
              <a:gd name="connsiteY6" fmla="*/ 101600 h 1244600"/>
              <a:gd name="connsiteX7" fmla="*/ 1308100 w 1776532"/>
              <a:gd name="connsiteY7" fmla="*/ 0 h 12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532" h="1244600">
                <a:moveTo>
                  <a:pt x="0" y="1244600"/>
                </a:moveTo>
                <a:lnTo>
                  <a:pt x="508000" y="1219200"/>
                </a:lnTo>
                <a:cubicBezTo>
                  <a:pt x="666750" y="1210733"/>
                  <a:pt x="755650" y="1217083"/>
                  <a:pt x="952500" y="1193800"/>
                </a:cubicBezTo>
                <a:cubicBezTo>
                  <a:pt x="1149350" y="1170517"/>
                  <a:pt x="1553633" y="1187450"/>
                  <a:pt x="1689100" y="1079500"/>
                </a:cubicBezTo>
                <a:cubicBezTo>
                  <a:pt x="1824567" y="971550"/>
                  <a:pt x="1761067" y="673100"/>
                  <a:pt x="1765300" y="546100"/>
                </a:cubicBezTo>
                <a:cubicBezTo>
                  <a:pt x="1769533" y="419100"/>
                  <a:pt x="1754717" y="391583"/>
                  <a:pt x="1714500" y="317500"/>
                </a:cubicBezTo>
                <a:cubicBezTo>
                  <a:pt x="1674283" y="243417"/>
                  <a:pt x="1591733" y="154517"/>
                  <a:pt x="1524000" y="101600"/>
                </a:cubicBezTo>
                <a:cubicBezTo>
                  <a:pt x="1456267" y="48683"/>
                  <a:pt x="1382183" y="24341"/>
                  <a:pt x="1308100" y="0"/>
                </a:cubicBezTo>
              </a:path>
            </a:pathLst>
          </a:custGeom>
          <a:noFill/>
          <a:ln w="25400">
            <a:solidFill>
              <a:schemeClr val="accent1"/>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p:cNvSpPr txBox="1"/>
          <p:nvPr/>
        </p:nvSpPr>
        <p:spPr>
          <a:xfrm>
            <a:off x="152401" y="152400"/>
            <a:ext cx="8991599" cy="830997"/>
          </a:xfrm>
          <a:prstGeom prst="rect">
            <a:avLst/>
          </a:prstGeom>
          <a:noFill/>
        </p:spPr>
        <p:txBody>
          <a:bodyPr wrap="square" rtlCol="0">
            <a:spAutoFit/>
          </a:bodyPr>
          <a:lstStyle/>
          <a:p>
            <a:pPr algn="ctr"/>
            <a:r>
              <a:rPr lang="en-US" sz="2400" b="1" dirty="0" smtClean="0"/>
              <a:t>Background:  Modeling Soil Acidification with the Simple Mass Balance (SMB) Model</a:t>
            </a:r>
            <a:endParaRPr lang="en-US" sz="2400" b="1" dirty="0"/>
          </a:p>
        </p:txBody>
      </p:sp>
    </p:spTree>
    <p:extLst>
      <p:ext uri="{BB962C8B-B14F-4D97-AF65-F5344CB8AC3E}">
        <p14:creationId xmlns:p14="http://schemas.microsoft.com/office/powerpoint/2010/main" val="2662519179"/>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7675" y="1002268"/>
            <a:ext cx="6024406" cy="369332"/>
          </a:xfrm>
          <a:prstGeom prst="rect">
            <a:avLst/>
          </a:prstGeom>
          <a:noFill/>
        </p:spPr>
        <p:txBody>
          <a:bodyPr wrap="none" rtlCol="0">
            <a:spAutoFit/>
          </a:bodyPr>
          <a:lstStyle/>
          <a:p>
            <a:r>
              <a:rPr lang="en-US" b="1" dirty="0"/>
              <a:t>CAL(S+N) = BC</a:t>
            </a:r>
            <a:r>
              <a:rPr lang="en-US" b="1" baseline="-25000" dirty="0"/>
              <a:t>dep</a:t>
            </a:r>
            <a:r>
              <a:rPr lang="en-US" b="1" dirty="0"/>
              <a:t> –  Cl</a:t>
            </a:r>
            <a:r>
              <a:rPr lang="en-US" b="1" baseline="-25000" dirty="0"/>
              <a:t>dep</a:t>
            </a:r>
            <a:r>
              <a:rPr lang="en-US" b="1" dirty="0"/>
              <a:t> + BC</a:t>
            </a:r>
            <a:r>
              <a:rPr lang="en-US" b="1" baseline="-25000" dirty="0"/>
              <a:t>w</a:t>
            </a:r>
            <a:r>
              <a:rPr lang="en-US" b="1" dirty="0"/>
              <a:t> – BC</a:t>
            </a:r>
            <a:r>
              <a:rPr lang="en-US" b="1" baseline="-25000" dirty="0"/>
              <a:t>u</a:t>
            </a:r>
            <a:r>
              <a:rPr lang="en-US" b="1" dirty="0"/>
              <a:t> + N</a:t>
            </a:r>
            <a:r>
              <a:rPr lang="en-US" b="1" baseline="-25000" dirty="0"/>
              <a:t>i</a:t>
            </a:r>
            <a:r>
              <a:rPr lang="en-US" b="1" dirty="0"/>
              <a:t> + N</a:t>
            </a:r>
            <a:r>
              <a:rPr lang="en-US" b="1" baseline="-25000" dirty="0"/>
              <a:t>u</a:t>
            </a:r>
            <a:r>
              <a:rPr lang="en-US" b="1" dirty="0"/>
              <a:t> + </a:t>
            </a:r>
            <a:r>
              <a:rPr lang="en-US" b="1" dirty="0">
                <a:solidFill>
                  <a:schemeClr val="accent1"/>
                </a:solidFill>
              </a:rPr>
              <a:t>N</a:t>
            </a:r>
            <a:r>
              <a:rPr lang="en-US" b="1" baseline="-25000" dirty="0">
                <a:solidFill>
                  <a:schemeClr val="accent1"/>
                </a:solidFill>
              </a:rPr>
              <a:t>de</a:t>
            </a:r>
            <a:r>
              <a:rPr lang="en-US" b="1" dirty="0">
                <a:solidFill>
                  <a:schemeClr val="accent1"/>
                </a:solidFill>
              </a:rPr>
              <a:t> </a:t>
            </a:r>
            <a:r>
              <a:rPr lang="en-US" b="1" dirty="0"/>
              <a:t>– ANC</a:t>
            </a:r>
            <a:r>
              <a:rPr lang="en-US" b="1" baseline="-25000" dirty="0"/>
              <a:t>le,crit</a:t>
            </a:r>
            <a:endParaRPr lang="en-US" b="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9547" t="52981" r="16007"/>
          <a:stretch/>
        </p:blipFill>
        <p:spPr>
          <a:xfrm>
            <a:off x="2156194" y="2050473"/>
            <a:ext cx="4984012" cy="3429000"/>
          </a:xfrm>
          <a:prstGeom prst="rect">
            <a:avLst/>
          </a:prstGeom>
        </p:spPr>
      </p:pic>
      <p:sp>
        <p:nvSpPr>
          <p:cNvPr id="9" name="Freeform 8"/>
          <p:cNvSpPr/>
          <p:nvPr/>
        </p:nvSpPr>
        <p:spPr>
          <a:xfrm>
            <a:off x="420650" y="54418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8194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7150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54980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56019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8860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5441826"/>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35295" y="5410200"/>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920836" y="5458691"/>
            <a:ext cx="734291" cy="346364"/>
          </a:xfrm>
          <a:custGeom>
            <a:avLst/>
            <a:gdLst>
              <a:gd name="connsiteX0" fmla="*/ 734291 w 734291"/>
              <a:gd name="connsiteY0" fmla="*/ 0 h 346364"/>
              <a:gd name="connsiteX1" fmla="*/ 706582 w 734291"/>
              <a:gd name="connsiteY1" fmla="*/ 69273 h 346364"/>
              <a:gd name="connsiteX2" fmla="*/ 665019 w 734291"/>
              <a:gd name="connsiteY2" fmla="*/ 96982 h 346364"/>
              <a:gd name="connsiteX3" fmla="*/ 526473 w 734291"/>
              <a:gd name="connsiteY3" fmla="*/ 138545 h 346364"/>
              <a:gd name="connsiteX4" fmla="*/ 443346 w 734291"/>
              <a:gd name="connsiteY4" fmla="*/ 166254 h 346364"/>
              <a:gd name="connsiteX5" fmla="*/ 374073 w 734291"/>
              <a:gd name="connsiteY5" fmla="*/ 207818 h 346364"/>
              <a:gd name="connsiteX6" fmla="*/ 207819 w 734291"/>
              <a:gd name="connsiteY6" fmla="*/ 290945 h 346364"/>
              <a:gd name="connsiteX7" fmla="*/ 110837 w 734291"/>
              <a:gd name="connsiteY7" fmla="*/ 304800 h 346364"/>
              <a:gd name="connsiteX8" fmla="*/ 55419 w 734291"/>
              <a:gd name="connsiteY8" fmla="*/ 318654 h 346364"/>
              <a:gd name="connsiteX9" fmla="*/ 0 w 734291"/>
              <a:gd name="connsiteY9" fmla="*/ 346364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291" h="346364">
                <a:moveTo>
                  <a:pt x="734291" y="0"/>
                </a:moveTo>
                <a:cubicBezTo>
                  <a:pt x="725055" y="23091"/>
                  <a:pt x="721037" y="49036"/>
                  <a:pt x="706582" y="69273"/>
                </a:cubicBezTo>
                <a:cubicBezTo>
                  <a:pt x="696904" y="82822"/>
                  <a:pt x="680235" y="90219"/>
                  <a:pt x="665019" y="96982"/>
                </a:cubicBezTo>
                <a:cubicBezTo>
                  <a:pt x="597191" y="127128"/>
                  <a:pt x="588477" y="119944"/>
                  <a:pt x="526473" y="138545"/>
                </a:cubicBezTo>
                <a:cubicBezTo>
                  <a:pt x="498497" y="146938"/>
                  <a:pt x="443346" y="166254"/>
                  <a:pt x="443346" y="166254"/>
                </a:cubicBezTo>
                <a:cubicBezTo>
                  <a:pt x="381182" y="228421"/>
                  <a:pt x="455006" y="162856"/>
                  <a:pt x="374073" y="207818"/>
                </a:cubicBezTo>
                <a:cubicBezTo>
                  <a:pt x="212924" y="297344"/>
                  <a:pt x="369654" y="237000"/>
                  <a:pt x="207819" y="290945"/>
                </a:cubicBezTo>
                <a:cubicBezTo>
                  <a:pt x="176839" y="301272"/>
                  <a:pt x="142966" y="298958"/>
                  <a:pt x="110837" y="304800"/>
                </a:cubicBezTo>
                <a:cubicBezTo>
                  <a:pt x="92103" y="308206"/>
                  <a:pt x="73728" y="313423"/>
                  <a:pt x="55419" y="318654"/>
                </a:cubicBezTo>
                <a:cubicBezTo>
                  <a:pt x="10844" y="331390"/>
                  <a:pt x="22757" y="323607"/>
                  <a:pt x="0" y="3463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4294909" y="5444836"/>
            <a:ext cx="512618" cy="443346"/>
          </a:xfrm>
          <a:custGeom>
            <a:avLst/>
            <a:gdLst>
              <a:gd name="connsiteX0" fmla="*/ 512618 w 512618"/>
              <a:gd name="connsiteY0" fmla="*/ 0 h 443346"/>
              <a:gd name="connsiteX1" fmla="*/ 471055 w 512618"/>
              <a:gd name="connsiteY1" fmla="*/ 69273 h 443346"/>
              <a:gd name="connsiteX2" fmla="*/ 443346 w 512618"/>
              <a:gd name="connsiteY2" fmla="*/ 166255 h 443346"/>
              <a:gd name="connsiteX3" fmla="*/ 415636 w 512618"/>
              <a:gd name="connsiteY3" fmla="*/ 207819 h 443346"/>
              <a:gd name="connsiteX4" fmla="*/ 374073 w 512618"/>
              <a:gd name="connsiteY4" fmla="*/ 235528 h 443346"/>
              <a:gd name="connsiteX5" fmla="*/ 290946 w 512618"/>
              <a:gd name="connsiteY5" fmla="*/ 304800 h 443346"/>
              <a:gd name="connsiteX6" fmla="*/ 207818 w 512618"/>
              <a:gd name="connsiteY6" fmla="*/ 332509 h 443346"/>
              <a:gd name="connsiteX7" fmla="*/ 96982 w 512618"/>
              <a:gd name="connsiteY7" fmla="*/ 360219 h 443346"/>
              <a:gd name="connsiteX8" fmla="*/ 0 w 512618"/>
              <a:gd name="connsiteY8" fmla="*/ 443346 h 4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18" h="443346">
                <a:moveTo>
                  <a:pt x="512618" y="0"/>
                </a:moveTo>
                <a:cubicBezTo>
                  <a:pt x="498764" y="23091"/>
                  <a:pt x="483098" y="45187"/>
                  <a:pt x="471055" y="69273"/>
                </a:cubicBezTo>
                <a:cubicBezTo>
                  <a:pt x="444084" y="123215"/>
                  <a:pt x="469992" y="104082"/>
                  <a:pt x="443346" y="166255"/>
                </a:cubicBezTo>
                <a:cubicBezTo>
                  <a:pt x="436787" y="181560"/>
                  <a:pt x="427410" y="196045"/>
                  <a:pt x="415636" y="207819"/>
                </a:cubicBezTo>
                <a:cubicBezTo>
                  <a:pt x="403862" y="219593"/>
                  <a:pt x="386865" y="224868"/>
                  <a:pt x="374073" y="235528"/>
                </a:cubicBezTo>
                <a:cubicBezTo>
                  <a:pt x="336789" y="266598"/>
                  <a:pt x="335168" y="285146"/>
                  <a:pt x="290946" y="304800"/>
                </a:cubicBezTo>
                <a:cubicBezTo>
                  <a:pt x="264255" y="316663"/>
                  <a:pt x="235527" y="323272"/>
                  <a:pt x="207818" y="332509"/>
                </a:cubicBezTo>
                <a:cubicBezTo>
                  <a:pt x="143909" y="353812"/>
                  <a:pt x="180586" y="343498"/>
                  <a:pt x="96982" y="360219"/>
                </a:cubicBezTo>
                <a:cubicBezTo>
                  <a:pt x="5263" y="421365"/>
                  <a:pt x="28749" y="385851"/>
                  <a:pt x="0"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973782" y="5444836"/>
            <a:ext cx="678873" cy="443426"/>
          </a:xfrm>
          <a:custGeom>
            <a:avLst/>
            <a:gdLst>
              <a:gd name="connsiteX0" fmla="*/ 0 w 678873"/>
              <a:gd name="connsiteY0" fmla="*/ 0 h 443426"/>
              <a:gd name="connsiteX1" fmla="*/ 55418 w 678873"/>
              <a:gd name="connsiteY1" fmla="*/ 69273 h 443426"/>
              <a:gd name="connsiteX2" fmla="*/ 180109 w 678873"/>
              <a:gd name="connsiteY2" fmla="*/ 124691 h 443426"/>
              <a:gd name="connsiteX3" fmla="*/ 221673 w 678873"/>
              <a:gd name="connsiteY3" fmla="*/ 138546 h 443426"/>
              <a:gd name="connsiteX4" fmla="*/ 263236 w 678873"/>
              <a:gd name="connsiteY4" fmla="*/ 152400 h 443426"/>
              <a:gd name="connsiteX5" fmla="*/ 304800 w 678873"/>
              <a:gd name="connsiteY5" fmla="*/ 180109 h 443426"/>
              <a:gd name="connsiteX6" fmla="*/ 346363 w 678873"/>
              <a:gd name="connsiteY6" fmla="*/ 193964 h 443426"/>
              <a:gd name="connsiteX7" fmla="*/ 374073 w 678873"/>
              <a:gd name="connsiteY7" fmla="*/ 221673 h 443426"/>
              <a:gd name="connsiteX8" fmla="*/ 457200 w 678873"/>
              <a:gd name="connsiteY8" fmla="*/ 346364 h 443426"/>
              <a:gd name="connsiteX9" fmla="*/ 540327 w 678873"/>
              <a:gd name="connsiteY9" fmla="*/ 374073 h 443426"/>
              <a:gd name="connsiteX10" fmla="*/ 637309 w 678873"/>
              <a:gd name="connsiteY10" fmla="*/ 401782 h 443426"/>
              <a:gd name="connsiteX11" fmla="*/ 678873 w 678873"/>
              <a:gd name="connsiteY11" fmla="*/ 443346 h 4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73" h="443426">
                <a:moveTo>
                  <a:pt x="0" y="0"/>
                </a:moveTo>
                <a:cubicBezTo>
                  <a:pt x="18473" y="23091"/>
                  <a:pt x="34508" y="48363"/>
                  <a:pt x="55418" y="69273"/>
                </a:cubicBezTo>
                <a:cubicBezTo>
                  <a:pt x="88351" y="102206"/>
                  <a:pt x="138955" y="110973"/>
                  <a:pt x="180109" y="124691"/>
                </a:cubicBezTo>
                <a:lnTo>
                  <a:pt x="221673" y="138546"/>
                </a:lnTo>
                <a:lnTo>
                  <a:pt x="263236" y="152400"/>
                </a:lnTo>
                <a:cubicBezTo>
                  <a:pt x="277091" y="161636"/>
                  <a:pt x="289907" y="172662"/>
                  <a:pt x="304800" y="180109"/>
                </a:cubicBezTo>
                <a:cubicBezTo>
                  <a:pt x="317862" y="186640"/>
                  <a:pt x="333840" y="186450"/>
                  <a:pt x="346363" y="193964"/>
                </a:cubicBezTo>
                <a:cubicBezTo>
                  <a:pt x="357564" y="200685"/>
                  <a:pt x="366236" y="211223"/>
                  <a:pt x="374073" y="221673"/>
                </a:cubicBezTo>
                <a:cubicBezTo>
                  <a:pt x="374080" y="221682"/>
                  <a:pt x="443342" y="325577"/>
                  <a:pt x="457200" y="346364"/>
                </a:cubicBezTo>
                <a:cubicBezTo>
                  <a:pt x="473401" y="370666"/>
                  <a:pt x="512618" y="364837"/>
                  <a:pt x="540327" y="374073"/>
                </a:cubicBezTo>
                <a:cubicBezTo>
                  <a:pt x="599959" y="393950"/>
                  <a:pt x="567718" y="384385"/>
                  <a:pt x="637309" y="401782"/>
                </a:cubicBezTo>
                <a:cubicBezTo>
                  <a:pt x="667580" y="447189"/>
                  <a:pt x="648367" y="443346"/>
                  <a:pt x="678873"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67745" y="5444836"/>
            <a:ext cx="720437" cy="161463"/>
          </a:xfrm>
          <a:custGeom>
            <a:avLst/>
            <a:gdLst>
              <a:gd name="connsiteX0" fmla="*/ 0 w 720437"/>
              <a:gd name="connsiteY0" fmla="*/ 0 h 161463"/>
              <a:gd name="connsiteX1" fmla="*/ 55419 w 720437"/>
              <a:gd name="connsiteY1" fmla="*/ 69273 h 161463"/>
              <a:gd name="connsiteX2" fmla="*/ 332510 w 720437"/>
              <a:gd name="connsiteY2" fmla="*/ 110837 h 161463"/>
              <a:gd name="connsiteX3" fmla="*/ 415637 w 720437"/>
              <a:gd name="connsiteY3" fmla="*/ 138546 h 161463"/>
              <a:gd name="connsiteX4" fmla="*/ 720437 w 720437"/>
              <a:gd name="connsiteY4" fmla="*/ 152400 h 1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7" h="161463">
                <a:moveTo>
                  <a:pt x="0" y="0"/>
                </a:moveTo>
                <a:cubicBezTo>
                  <a:pt x="18473" y="23091"/>
                  <a:pt x="34509" y="48363"/>
                  <a:pt x="55419" y="69273"/>
                </a:cubicBezTo>
                <a:cubicBezTo>
                  <a:pt x="124524" y="138378"/>
                  <a:pt x="259343" y="106533"/>
                  <a:pt x="332510" y="110837"/>
                </a:cubicBezTo>
                <a:lnTo>
                  <a:pt x="415637" y="138546"/>
                </a:lnTo>
                <a:cubicBezTo>
                  <a:pt x="540441" y="180147"/>
                  <a:pt x="442608" y="152400"/>
                  <a:pt x="720437" y="152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3616036" y="5444836"/>
            <a:ext cx="1011382" cy="318655"/>
          </a:xfrm>
          <a:custGeom>
            <a:avLst/>
            <a:gdLst>
              <a:gd name="connsiteX0" fmla="*/ 1011382 w 1011382"/>
              <a:gd name="connsiteY0" fmla="*/ 0 h 318655"/>
              <a:gd name="connsiteX1" fmla="*/ 872837 w 1011382"/>
              <a:gd name="connsiteY1" fmla="*/ 27709 h 318655"/>
              <a:gd name="connsiteX2" fmla="*/ 789709 w 1011382"/>
              <a:gd name="connsiteY2" fmla="*/ 55419 h 318655"/>
              <a:gd name="connsiteX3" fmla="*/ 748146 w 1011382"/>
              <a:gd name="connsiteY3" fmla="*/ 69273 h 318655"/>
              <a:gd name="connsiteX4" fmla="*/ 706582 w 1011382"/>
              <a:gd name="connsiteY4" fmla="*/ 83128 h 318655"/>
              <a:gd name="connsiteX5" fmla="*/ 623455 w 1011382"/>
              <a:gd name="connsiteY5" fmla="*/ 96982 h 318655"/>
              <a:gd name="connsiteX6" fmla="*/ 457200 w 1011382"/>
              <a:gd name="connsiteY6" fmla="*/ 124691 h 318655"/>
              <a:gd name="connsiteX7" fmla="*/ 360219 w 1011382"/>
              <a:gd name="connsiteY7" fmla="*/ 152400 h 318655"/>
              <a:gd name="connsiteX8" fmla="*/ 332509 w 1011382"/>
              <a:gd name="connsiteY8" fmla="*/ 180109 h 318655"/>
              <a:gd name="connsiteX9" fmla="*/ 235528 w 1011382"/>
              <a:gd name="connsiteY9" fmla="*/ 207819 h 318655"/>
              <a:gd name="connsiteX10" fmla="*/ 221673 w 1011382"/>
              <a:gd name="connsiteY10" fmla="*/ 263237 h 318655"/>
              <a:gd name="connsiteX11" fmla="*/ 180109 w 1011382"/>
              <a:gd name="connsiteY11" fmla="*/ 290946 h 318655"/>
              <a:gd name="connsiteX12" fmla="*/ 0 w 1011382"/>
              <a:gd name="connsiteY12" fmla="*/ 318655 h 31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382" h="318655">
                <a:moveTo>
                  <a:pt x="1011382" y="0"/>
                </a:moveTo>
                <a:lnTo>
                  <a:pt x="872837" y="27709"/>
                </a:lnTo>
                <a:cubicBezTo>
                  <a:pt x="844196" y="33437"/>
                  <a:pt x="817418" y="46182"/>
                  <a:pt x="789709" y="55419"/>
                </a:cubicBezTo>
                <a:lnTo>
                  <a:pt x="748146" y="69273"/>
                </a:lnTo>
                <a:cubicBezTo>
                  <a:pt x="734291" y="73891"/>
                  <a:pt x="720987" y="80727"/>
                  <a:pt x="706582" y="83128"/>
                </a:cubicBezTo>
                <a:lnTo>
                  <a:pt x="623455" y="96982"/>
                </a:lnTo>
                <a:cubicBezTo>
                  <a:pt x="530643" y="127920"/>
                  <a:pt x="629552" y="98175"/>
                  <a:pt x="457200" y="124691"/>
                </a:cubicBezTo>
                <a:cubicBezTo>
                  <a:pt x="424898" y="129661"/>
                  <a:pt x="391252" y="142056"/>
                  <a:pt x="360219" y="152400"/>
                </a:cubicBezTo>
                <a:cubicBezTo>
                  <a:pt x="350982" y="161636"/>
                  <a:pt x="343710" y="173388"/>
                  <a:pt x="332509" y="180109"/>
                </a:cubicBezTo>
                <a:cubicBezTo>
                  <a:pt x="318311" y="188628"/>
                  <a:pt x="245881" y="205231"/>
                  <a:pt x="235528" y="207819"/>
                </a:cubicBezTo>
                <a:cubicBezTo>
                  <a:pt x="230910" y="226292"/>
                  <a:pt x="232235" y="247394"/>
                  <a:pt x="221673" y="263237"/>
                </a:cubicBezTo>
                <a:cubicBezTo>
                  <a:pt x="212436" y="277092"/>
                  <a:pt x="196437" y="287680"/>
                  <a:pt x="180109" y="290946"/>
                </a:cubicBezTo>
                <a:cubicBezTo>
                  <a:pt x="-17848" y="330537"/>
                  <a:pt x="56136" y="262519"/>
                  <a:pt x="0" y="318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4890655" y="5458691"/>
            <a:ext cx="443345" cy="374073"/>
          </a:xfrm>
          <a:custGeom>
            <a:avLst/>
            <a:gdLst>
              <a:gd name="connsiteX0" fmla="*/ 0 w 443345"/>
              <a:gd name="connsiteY0" fmla="*/ 0 h 374073"/>
              <a:gd name="connsiteX1" fmla="*/ 55418 w 443345"/>
              <a:gd name="connsiteY1" fmla="*/ 110836 h 374073"/>
              <a:gd name="connsiteX2" fmla="*/ 96981 w 443345"/>
              <a:gd name="connsiteY2" fmla="*/ 138545 h 374073"/>
              <a:gd name="connsiteX3" fmla="*/ 152400 w 443345"/>
              <a:gd name="connsiteY3" fmla="*/ 180109 h 374073"/>
              <a:gd name="connsiteX4" fmla="*/ 235527 w 443345"/>
              <a:gd name="connsiteY4" fmla="*/ 235527 h 374073"/>
              <a:gd name="connsiteX5" fmla="*/ 304800 w 443345"/>
              <a:gd name="connsiteY5" fmla="*/ 346364 h 374073"/>
              <a:gd name="connsiteX6" fmla="*/ 401781 w 443345"/>
              <a:gd name="connsiteY6" fmla="*/ 360218 h 374073"/>
              <a:gd name="connsiteX7" fmla="*/ 443345 w 443345"/>
              <a:gd name="connsiteY7" fmla="*/ 3740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5" h="374073">
                <a:moveTo>
                  <a:pt x="0" y="0"/>
                </a:moveTo>
                <a:cubicBezTo>
                  <a:pt x="13230" y="33076"/>
                  <a:pt x="27748" y="83166"/>
                  <a:pt x="55418" y="110836"/>
                </a:cubicBezTo>
                <a:cubicBezTo>
                  <a:pt x="67192" y="122610"/>
                  <a:pt x="83432" y="128867"/>
                  <a:pt x="96981" y="138545"/>
                </a:cubicBezTo>
                <a:cubicBezTo>
                  <a:pt x="115771" y="151967"/>
                  <a:pt x="134868" y="165081"/>
                  <a:pt x="152400" y="180109"/>
                </a:cubicBezTo>
                <a:cubicBezTo>
                  <a:pt x="218442" y="236717"/>
                  <a:pt x="164826" y="211961"/>
                  <a:pt x="235527" y="235527"/>
                </a:cubicBezTo>
                <a:cubicBezTo>
                  <a:pt x="301393" y="279438"/>
                  <a:pt x="271824" y="247440"/>
                  <a:pt x="304800" y="346364"/>
                </a:cubicBezTo>
                <a:cubicBezTo>
                  <a:pt x="315127" y="377343"/>
                  <a:pt x="369454" y="355600"/>
                  <a:pt x="401781" y="360218"/>
                </a:cubicBezTo>
                <a:lnTo>
                  <a:pt x="443345" y="37407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153891" y="5458691"/>
            <a:ext cx="942109" cy="193964"/>
          </a:xfrm>
          <a:custGeom>
            <a:avLst/>
            <a:gdLst>
              <a:gd name="connsiteX0" fmla="*/ 0 w 942109"/>
              <a:gd name="connsiteY0" fmla="*/ 0 h 193964"/>
              <a:gd name="connsiteX1" fmla="*/ 69273 w 942109"/>
              <a:gd name="connsiteY1" fmla="*/ 41564 h 193964"/>
              <a:gd name="connsiteX2" fmla="*/ 124691 w 942109"/>
              <a:gd name="connsiteY2" fmla="*/ 27709 h 193964"/>
              <a:gd name="connsiteX3" fmla="*/ 263236 w 942109"/>
              <a:gd name="connsiteY3" fmla="*/ 41564 h 193964"/>
              <a:gd name="connsiteX4" fmla="*/ 457200 w 942109"/>
              <a:gd name="connsiteY4" fmla="*/ 83127 h 193964"/>
              <a:gd name="connsiteX5" fmla="*/ 540327 w 942109"/>
              <a:gd name="connsiteY5" fmla="*/ 110836 h 193964"/>
              <a:gd name="connsiteX6" fmla="*/ 775854 w 942109"/>
              <a:gd name="connsiteY6" fmla="*/ 124691 h 193964"/>
              <a:gd name="connsiteX7" fmla="*/ 817418 w 942109"/>
              <a:gd name="connsiteY7" fmla="*/ 138545 h 193964"/>
              <a:gd name="connsiteX8" fmla="*/ 858982 w 942109"/>
              <a:gd name="connsiteY8" fmla="*/ 166254 h 193964"/>
              <a:gd name="connsiteX9" fmla="*/ 942109 w 942109"/>
              <a:gd name="connsiteY9"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109" h="193964">
                <a:moveTo>
                  <a:pt x="0" y="0"/>
                </a:moveTo>
                <a:cubicBezTo>
                  <a:pt x="23091" y="13855"/>
                  <a:pt x="42986" y="35722"/>
                  <a:pt x="69273" y="41564"/>
                </a:cubicBezTo>
                <a:cubicBezTo>
                  <a:pt x="87861" y="45695"/>
                  <a:pt x="105650" y="27709"/>
                  <a:pt x="124691" y="27709"/>
                </a:cubicBezTo>
                <a:cubicBezTo>
                  <a:pt x="171103" y="27709"/>
                  <a:pt x="217054" y="36946"/>
                  <a:pt x="263236" y="41564"/>
                </a:cubicBezTo>
                <a:cubicBezTo>
                  <a:pt x="379990" y="99941"/>
                  <a:pt x="253556" y="44944"/>
                  <a:pt x="457200" y="83127"/>
                </a:cubicBezTo>
                <a:cubicBezTo>
                  <a:pt x="485908" y="88510"/>
                  <a:pt x="511170" y="109121"/>
                  <a:pt x="540327" y="110836"/>
                </a:cubicBezTo>
                <a:lnTo>
                  <a:pt x="775854" y="124691"/>
                </a:lnTo>
                <a:cubicBezTo>
                  <a:pt x="789709" y="129309"/>
                  <a:pt x="804356" y="132014"/>
                  <a:pt x="817418" y="138545"/>
                </a:cubicBezTo>
                <a:cubicBezTo>
                  <a:pt x="832311" y="145991"/>
                  <a:pt x="843766" y="159491"/>
                  <a:pt x="858982" y="166254"/>
                </a:cubicBezTo>
                <a:cubicBezTo>
                  <a:pt x="885673" y="178117"/>
                  <a:pt x="942109" y="193964"/>
                  <a:pt x="942109" y="193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059382" y="5541818"/>
            <a:ext cx="235527" cy="152400"/>
          </a:xfrm>
          <a:custGeom>
            <a:avLst/>
            <a:gdLst>
              <a:gd name="connsiteX0" fmla="*/ 235527 w 235527"/>
              <a:gd name="connsiteY0" fmla="*/ 0 h 152400"/>
              <a:gd name="connsiteX1" fmla="*/ 138545 w 235527"/>
              <a:gd name="connsiteY1" fmla="*/ 69273 h 152400"/>
              <a:gd name="connsiteX2" fmla="*/ 55418 w 235527"/>
              <a:gd name="connsiteY2" fmla="*/ 124691 h 152400"/>
              <a:gd name="connsiteX3" fmla="*/ 0 w 23552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5527" h="152400">
                <a:moveTo>
                  <a:pt x="235527" y="0"/>
                </a:moveTo>
                <a:cubicBezTo>
                  <a:pt x="69228" y="66519"/>
                  <a:pt x="234660" y="-14828"/>
                  <a:pt x="138545" y="69273"/>
                </a:cubicBezTo>
                <a:cubicBezTo>
                  <a:pt x="113483" y="91203"/>
                  <a:pt x="87011" y="114160"/>
                  <a:pt x="55418" y="124691"/>
                </a:cubicBezTo>
                <a:cubicBezTo>
                  <a:pt x="7658" y="140611"/>
                  <a:pt x="24181" y="128219"/>
                  <a:pt x="0"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19600" y="5583382"/>
            <a:ext cx="124691" cy="166254"/>
          </a:xfrm>
          <a:custGeom>
            <a:avLst/>
            <a:gdLst>
              <a:gd name="connsiteX0" fmla="*/ 124691 w 124691"/>
              <a:gd name="connsiteY0" fmla="*/ 0 h 166254"/>
              <a:gd name="connsiteX1" fmla="*/ 69273 w 124691"/>
              <a:gd name="connsiteY1" fmla="*/ 69273 h 166254"/>
              <a:gd name="connsiteX2" fmla="*/ 55418 w 124691"/>
              <a:gd name="connsiteY2" fmla="*/ 110836 h 166254"/>
              <a:gd name="connsiteX3" fmla="*/ 0 w 124691"/>
              <a:gd name="connsiteY3" fmla="*/ 166254 h 166254"/>
            </a:gdLst>
            <a:ahLst/>
            <a:cxnLst>
              <a:cxn ang="0">
                <a:pos x="connsiteX0" y="connsiteY0"/>
              </a:cxn>
              <a:cxn ang="0">
                <a:pos x="connsiteX1" y="connsiteY1"/>
              </a:cxn>
              <a:cxn ang="0">
                <a:pos x="connsiteX2" y="connsiteY2"/>
              </a:cxn>
              <a:cxn ang="0">
                <a:pos x="connsiteX3" y="connsiteY3"/>
              </a:cxn>
            </a:cxnLst>
            <a:rect l="l" t="t" r="r" b="b"/>
            <a:pathLst>
              <a:path w="124691" h="166254">
                <a:moveTo>
                  <a:pt x="124691" y="0"/>
                </a:moveTo>
                <a:cubicBezTo>
                  <a:pt x="106218" y="23091"/>
                  <a:pt x="84946" y="44197"/>
                  <a:pt x="69273" y="69273"/>
                </a:cubicBezTo>
                <a:cubicBezTo>
                  <a:pt x="61533" y="81657"/>
                  <a:pt x="61949" y="97774"/>
                  <a:pt x="55418" y="110836"/>
                </a:cubicBezTo>
                <a:cubicBezTo>
                  <a:pt x="33126" y="155420"/>
                  <a:pt x="35691" y="148409"/>
                  <a:pt x="0" y="16625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56526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4599709" y="5555673"/>
            <a:ext cx="41564" cy="96982"/>
          </a:xfrm>
          <a:custGeom>
            <a:avLst/>
            <a:gdLst>
              <a:gd name="connsiteX0" fmla="*/ 41564 w 41564"/>
              <a:gd name="connsiteY0" fmla="*/ 0 h 96982"/>
              <a:gd name="connsiteX1" fmla="*/ 27709 w 41564"/>
              <a:gd name="connsiteY1" fmla="*/ 69272 h 96982"/>
              <a:gd name="connsiteX2" fmla="*/ 0 w 41564"/>
              <a:gd name="connsiteY2" fmla="*/ 96982 h 96982"/>
            </a:gdLst>
            <a:ahLst/>
            <a:cxnLst>
              <a:cxn ang="0">
                <a:pos x="connsiteX0" y="connsiteY0"/>
              </a:cxn>
              <a:cxn ang="0">
                <a:pos x="connsiteX1" y="connsiteY1"/>
              </a:cxn>
              <a:cxn ang="0">
                <a:pos x="connsiteX2" y="connsiteY2"/>
              </a:cxn>
            </a:cxnLst>
            <a:rect l="l" t="t" r="r" b="b"/>
            <a:pathLst>
              <a:path w="41564" h="96982">
                <a:moveTo>
                  <a:pt x="41564" y="0"/>
                </a:moveTo>
                <a:cubicBezTo>
                  <a:pt x="36946" y="23091"/>
                  <a:pt x="36985" y="47628"/>
                  <a:pt x="27709" y="69272"/>
                </a:cubicBezTo>
                <a:cubicBezTo>
                  <a:pt x="22563" y="81278"/>
                  <a:pt x="0" y="96982"/>
                  <a:pt x="0"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4724400" y="5638800"/>
            <a:ext cx="15620" cy="207818"/>
          </a:xfrm>
          <a:custGeom>
            <a:avLst/>
            <a:gdLst>
              <a:gd name="connsiteX0" fmla="*/ 0 w 15620"/>
              <a:gd name="connsiteY0" fmla="*/ 0 h 207818"/>
              <a:gd name="connsiteX1" fmla="*/ 13855 w 15620"/>
              <a:gd name="connsiteY1" fmla="*/ 207818 h 207818"/>
            </a:gdLst>
            <a:ahLst/>
            <a:cxnLst>
              <a:cxn ang="0">
                <a:pos x="connsiteX0" y="connsiteY0"/>
              </a:cxn>
              <a:cxn ang="0">
                <a:pos x="connsiteX1" y="connsiteY1"/>
              </a:cxn>
            </a:cxnLst>
            <a:rect l="l" t="t" r="r" b="b"/>
            <a:pathLst>
              <a:path w="15620" h="207818">
                <a:moveTo>
                  <a:pt x="0" y="0"/>
                </a:moveTo>
                <a:cubicBezTo>
                  <a:pt x="22912" y="114558"/>
                  <a:pt x="13855" y="45725"/>
                  <a:pt x="13855" y="20781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55279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973782" y="5611091"/>
            <a:ext cx="112134" cy="263236"/>
          </a:xfrm>
          <a:custGeom>
            <a:avLst/>
            <a:gdLst>
              <a:gd name="connsiteX0" fmla="*/ 0 w 112134"/>
              <a:gd name="connsiteY0" fmla="*/ 0 h 263236"/>
              <a:gd name="connsiteX1" fmla="*/ 13854 w 112134"/>
              <a:gd name="connsiteY1" fmla="*/ 69273 h 263236"/>
              <a:gd name="connsiteX2" fmla="*/ 55418 w 112134"/>
              <a:gd name="connsiteY2" fmla="*/ 110836 h 263236"/>
              <a:gd name="connsiteX3" fmla="*/ 110836 w 112134"/>
              <a:gd name="connsiteY3" fmla="*/ 235527 h 263236"/>
              <a:gd name="connsiteX4" fmla="*/ 110836 w 112134"/>
              <a:gd name="connsiteY4" fmla="*/ 263236 h 26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34" h="263236">
                <a:moveTo>
                  <a:pt x="0" y="0"/>
                </a:moveTo>
                <a:cubicBezTo>
                  <a:pt x="4618" y="23091"/>
                  <a:pt x="3323" y="48211"/>
                  <a:pt x="13854" y="69273"/>
                </a:cubicBezTo>
                <a:cubicBezTo>
                  <a:pt x="22616" y="86798"/>
                  <a:pt x="42875" y="95784"/>
                  <a:pt x="55418" y="110836"/>
                </a:cubicBezTo>
                <a:cubicBezTo>
                  <a:pt x="92009" y="154745"/>
                  <a:pt x="90700" y="175118"/>
                  <a:pt x="110836" y="235527"/>
                </a:cubicBezTo>
                <a:cubicBezTo>
                  <a:pt x="113757" y="244289"/>
                  <a:pt x="110836" y="254000"/>
                  <a:pt x="110836" y="26323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237018" y="5611091"/>
            <a:ext cx="290946" cy="97019"/>
          </a:xfrm>
          <a:custGeom>
            <a:avLst/>
            <a:gdLst>
              <a:gd name="connsiteX0" fmla="*/ 0 w 290946"/>
              <a:gd name="connsiteY0" fmla="*/ 0 h 97019"/>
              <a:gd name="connsiteX1" fmla="*/ 69273 w 290946"/>
              <a:gd name="connsiteY1" fmla="*/ 27709 h 97019"/>
              <a:gd name="connsiteX2" fmla="*/ 152400 w 290946"/>
              <a:gd name="connsiteY2" fmla="*/ 55418 h 97019"/>
              <a:gd name="connsiteX3" fmla="*/ 193964 w 290946"/>
              <a:gd name="connsiteY3" fmla="*/ 69273 h 97019"/>
              <a:gd name="connsiteX4" fmla="*/ 235527 w 290946"/>
              <a:gd name="connsiteY4" fmla="*/ 83127 h 97019"/>
              <a:gd name="connsiteX5" fmla="*/ 290946 w 290946"/>
              <a:gd name="connsiteY5" fmla="*/ 96982 h 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46" h="97019">
                <a:moveTo>
                  <a:pt x="0" y="0"/>
                </a:moveTo>
                <a:cubicBezTo>
                  <a:pt x="23091" y="9236"/>
                  <a:pt x="45901" y="19210"/>
                  <a:pt x="69273" y="27709"/>
                </a:cubicBezTo>
                <a:cubicBezTo>
                  <a:pt x="96722" y="37691"/>
                  <a:pt x="124691" y="46182"/>
                  <a:pt x="152400" y="55418"/>
                </a:cubicBezTo>
                <a:lnTo>
                  <a:pt x="193964" y="69273"/>
                </a:lnTo>
                <a:lnTo>
                  <a:pt x="235527" y="83127"/>
                </a:lnTo>
                <a:cubicBezTo>
                  <a:pt x="281473" y="98442"/>
                  <a:pt x="262487" y="96982"/>
                  <a:pt x="290946"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611091" y="5526692"/>
            <a:ext cx="332509" cy="28981"/>
          </a:xfrm>
          <a:custGeom>
            <a:avLst/>
            <a:gdLst>
              <a:gd name="connsiteX0" fmla="*/ 0 w 332509"/>
              <a:gd name="connsiteY0" fmla="*/ 28981 h 28981"/>
              <a:gd name="connsiteX1" fmla="*/ 221673 w 332509"/>
              <a:gd name="connsiteY1" fmla="*/ 15126 h 28981"/>
              <a:gd name="connsiteX2" fmla="*/ 263236 w 332509"/>
              <a:gd name="connsiteY2" fmla="*/ 1272 h 28981"/>
              <a:gd name="connsiteX3" fmla="*/ 332509 w 332509"/>
              <a:gd name="connsiteY3" fmla="*/ 1272 h 28981"/>
            </a:gdLst>
            <a:ahLst/>
            <a:cxnLst>
              <a:cxn ang="0">
                <a:pos x="connsiteX0" y="connsiteY0"/>
              </a:cxn>
              <a:cxn ang="0">
                <a:pos x="connsiteX1" y="connsiteY1"/>
              </a:cxn>
              <a:cxn ang="0">
                <a:pos x="connsiteX2" y="connsiteY2"/>
              </a:cxn>
              <a:cxn ang="0">
                <a:pos x="connsiteX3" y="connsiteY3"/>
              </a:cxn>
            </a:cxnLst>
            <a:rect l="l" t="t" r="r" b="b"/>
            <a:pathLst>
              <a:path w="332509" h="28981">
                <a:moveTo>
                  <a:pt x="0" y="28981"/>
                </a:moveTo>
                <a:cubicBezTo>
                  <a:pt x="73891" y="24363"/>
                  <a:pt x="148045" y="22876"/>
                  <a:pt x="221673" y="15126"/>
                </a:cubicBezTo>
                <a:cubicBezTo>
                  <a:pt x="236196" y="13597"/>
                  <a:pt x="248745" y="3083"/>
                  <a:pt x="263236" y="1272"/>
                </a:cubicBezTo>
                <a:cubicBezTo>
                  <a:pt x="286149" y="-1592"/>
                  <a:pt x="309418" y="1272"/>
                  <a:pt x="332509" y="127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5694218" y="5624945"/>
            <a:ext cx="221673" cy="152400"/>
          </a:xfrm>
          <a:custGeom>
            <a:avLst/>
            <a:gdLst>
              <a:gd name="connsiteX0" fmla="*/ 0 w 221673"/>
              <a:gd name="connsiteY0" fmla="*/ 0 h 152400"/>
              <a:gd name="connsiteX1" fmla="*/ 83127 w 221673"/>
              <a:gd name="connsiteY1" fmla="*/ 96982 h 152400"/>
              <a:gd name="connsiteX2" fmla="*/ 166255 w 221673"/>
              <a:gd name="connsiteY2" fmla="*/ 124691 h 152400"/>
              <a:gd name="connsiteX3" fmla="*/ 221673 w 221673"/>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1673" h="152400">
                <a:moveTo>
                  <a:pt x="0" y="0"/>
                </a:moveTo>
                <a:cubicBezTo>
                  <a:pt x="31320" y="52200"/>
                  <a:pt x="30789" y="73721"/>
                  <a:pt x="83127" y="96982"/>
                </a:cubicBezTo>
                <a:cubicBezTo>
                  <a:pt x="109818" y="108845"/>
                  <a:pt x="138546" y="115454"/>
                  <a:pt x="166255" y="124691"/>
                </a:cubicBezTo>
                <a:cubicBezTo>
                  <a:pt x="214013" y="140610"/>
                  <a:pt x="197492" y="128220"/>
                  <a:pt x="221673"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599709"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Oval 42"/>
          <p:cNvSpPr/>
          <p:nvPr/>
        </p:nvSpPr>
        <p:spPr>
          <a:xfrm>
            <a:off x="47853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Oval 43"/>
          <p:cNvSpPr/>
          <p:nvPr/>
        </p:nvSpPr>
        <p:spPr>
          <a:xfrm>
            <a:off x="48615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Oval 44"/>
          <p:cNvSpPr/>
          <p:nvPr/>
        </p:nvSpPr>
        <p:spPr>
          <a:xfrm>
            <a:off x="426720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Oval 45"/>
          <p:cNvSpPr/>
          <p:nvPr/>
        </p:nvSpPr>
        <p:spPr>
          <a:xfrm>
            <a:off x="381000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Oval 46"/>
          <p:cNvSpPr/>
          <p:nvPr/>
        </p:nvSpPr>
        <p:spPr>
          <a:xfrm>
            <a:off x="4724400" y="61569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8" name="Oval 47"/>
          <p:cNvSpPr/>
          <p:nvPr/>
        </p:nvSpPr>
        <p:spPr>
          <a:xfrm>
            <a:off x="53187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Oval 48"/>
          <p:cNvSpPr/>
          <p:nvPr/>
        </p:nvSpPr>
        <p:spPr>
          <a:xfrm>
            <a:off x="577596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Oval 49"/>
          <p:cNvSpPr/>
          <p:nvPr/>
        </p:nvSpPr>
        <p:spPr>
          <a:xfrm>
            <a:off x="524256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Oval 50"/>
          <p:cNvSpPr/>
          <p:nvPr/>
        </p:nvSpPr>
        <p:spPr>
          <a:xfrm>
            <a:off x="60198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p:cNvSpPr/>
          <p:nvPr/>
        </p:nvSpPr>
        <p:spPr>
          <a:xfrm>
            <a:off x="441960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Oval 54"/>
          <p:cNvSpPr/>
          <p:nvPr/>
        </p:nvSpPr>
        <p:spPr>
          <a:xfrm>
            <a:off x="3657600" y="5638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6" name="Oval 55"/>
          <p:cNvSpPr/>
          <p:nvPr/>
        </p:nvSpPr>
        <p:spPr>
          <a:xfrm>
            <a:off x="58521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Oval 56"/>
          <p:cNvSpPr/>
          <p:nvPr/>
        </p:nvSpPr>
        <p:spPr>
          <a:xfrm>
            <a:off x="4752109" y="62331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eform 9"/>
          <p:cNvSpPr/>
          <p:nvPr/>
        </p:nvSpPr>
        <p:spPr>
          <a:xfrm>
            <a:off x="4733925" y="4852988"/>
            <a:ext cx="117481" cy="814387"/>
          </a:xfrm>
          <a:custGeom>
            <a:avLst/>
            <a:gdLst>
              <a:gd name="connsiteX0" fmla="*/ 47625 w 117481"/>
              <a:gd name="connsiteY0" fmla="*/ 814387 h 814387"/>
              <a:gd name="connsiteX1" fmla="*/ 23813 w 117481"/>
              <a:gd name="connsiteY1" fmla="*/ 714375 h 814387"/>
              <a:gd name="connsiteX2" fmla="*/ 42863 w 117481"/>
              <a:gd name="connsiteY2" fmla="*/ 628650 h 814387"/>
              <a:gd name="connsiteX3" fmla="*/ 80963 w 117481"/>
              <a:gd name="connsiteY3" fmla="*/ 552450 h 814387"/>
              <a:gd name="connsiteX4" fmla="*/ 109538 w 117481"/>
              <a:gd name="connsiteY4" fmla="*/ 452437 h 814387"/>
              <a:gd name="connsiteX5" fmla="*/ 114300 w 117481"/>
              <a:gd name="connsiteY5" fmla="*/ 333375 h 814387"/>
              <a:gd name="connsiteX6" fmla="*/ 66675 w 117481"/>
              <a:gd name="connsiteY6" fmla="*/ 147637 h 814387"/>
              <a:gd name="connsiteX7" fmla="*/ 0 w 117481"/>
              <a:gd name="connsiteY7" fmla="*/ 0 h 814387"/>
              <a:gd name="connsiteX8" fmla="*/ 0 w 117481"/>
              <a:gd name="connsiteY8" fmla="*/ 0 h 81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1" h="814387">
                <a:moveTo>
                  <a:pt x="47625" y="814387"/>
                </a:moveTo>
                <a:cubicBezTo>
                  <a:pt x="36116" y="779859"/>
                  <a:pt x="24607" y="745331"/>
                  <a:pt x="23813" y="714375"/>
                </a:cubicBezTo>
                <a:cubicBezTo>
                  <a:pt x="23019" y="683419"/>
                  <a:pt x="33338" y="655637"/>
                  <a:pt x="42863" y="628650"/>
                </a:cubicBezTo>
                <a:cubicBezTo>
                  <a:pt x="52388" y="601663"/>
                  <a:pt x="69851" y="581819"/>
                  <a:pt x="80963" y="552450"/>
                </a:cubicBezTo>
                <a:cubicBezTo>
                  <a:pt x="92075" y="523081"/>
                  <a:pt x="103982" y="488949"/>
                  <a:pt x="109538" y="452437"/>
                </a:cubicBezTo>
                <a:cubicBezTo>
                  <a:pt x="115094" y="415925"/>
                  <a:pt x="121444" y="384175"/>
                  <a:pt x="114300" y="333375"/>
                </a:cubicBezTo>
                <a:cubicBezTo>
                  <a:pt x="107156" y="282575"/>
                  <a:pt x="85725" y="203199"/>
                  <a:pt x="66675" y="147637"/>
                </a:cubicBezTo>
                <a:cubicBezTo>
                  <a:pt x="47625" y="92074"/>
                  <a:pt x="0" y="0"/>
                  <a:pt x="0" y="0"/>
                </a:cubicBezTo>
                <a:lnTo>
                  <a:pt x="0" y="0"/>
                </a:ln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533900" y="4843463"/>
            <a:ext cx="257187" cy="742950"/>
          </a:xfrm>
          <a:custGeom>
            <a:avLst/>
            <a:gdLst>
              <a:gd name="connsiteX0" fmla="*/ 0 w 257187"/>
              <a:gd name="connsiteY0" fmla="*/ 742950 h 742950"/>
              <a:gd name="connsiteX1" fmla="*/ 76200 w 257187"/>
              <a:gd name="connsiteY1" fmla="*/ 700087 h 742950"/>
              <a:gd name="connsiteX2" fmla="*/ 114300 w 257187"/>
              <a:gd name="connsiteY2" fmla="*/ 642937 h 742950"/>
              <a:gd name="connsiteX3" fmla="*/ 171450 w 257187"/>
              <a:gd name="connsiteY3" fmla="*/ 581025 h 742950"/>
              <a:gd name="connsiteX4" fmla="*/ 247650 w 257187"/>
              <a:gd name="connsiteY4" fmla="*/ 485775 h 742950"/>
              <a:gd name="connsiteX5" fmla="*/ 252413 w 257187"/>
              <a:gd name="connsiteY5" fmla="*/ 400050 h 742950"/>
              <a:gd name="connsiteX6" fmla="*/ 214313 w 257187"/>
              <a:gd name="connsiteY6" fmla="*/ 261937 h 742950"/>
              <a:gd name="connsiteX7" fmla="*/ 171450 w 257187"/>
              <a:gd name="connsiteY7" fmla="*/ 200025 h 742950"/>
              <a:gd name="connsiteX8" fmla="*/ 109538 w 257187"/>
              <a:gd name="connsiteY8" fmla="*/ 85725 h 742950"/>
              <a:gd name="connsiteX9" fmla="*/ 71438 w 257187"/>
              <a:gd name="connsiteY9"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87" h="742950">
                <a:moveTo>
                  <a:pt x="0" y="742950"/>
                </a:moveTo>
                <a:cubicBezTo>
                  <a:pt x="28575" y="729853"/>
                  <a:pt x="57150" y="716756"/>
                  <a:pt x="76200" y="700087"/>
                </a:cubicBezTo>
                <a:cubicBezTo>
                  <a:pt x="95250" y="683418"/>
                  <a:pt x="98425" y="662781"/>
                  <a:pt x="114300" y="642937"/>
                </a:cubicBezTo>
                <a:cubicBezTo>
                  <a:pt x="130175" y="623093"/>
                  <a:pt x="149225" y="607219"/>
                  <a:pt x="171450" y="581025"/>
                </a:cubicBezTo>
                <a:cubicBezTo>
                  <a:pt x="193675" y="554831"/>
                  <a:pt x="234156" y="515937"/>
                  <a:pt x="247650" y="485775"/>
                </a:cubicBezTo>
                <a:cubicBezTo>
                  <a:pt x="261144" y="455612"/>
                  <a:pt x="257969" y="437356"/>
                  <a:pt x="252413" y="400050"/>
                </a:cubicBezTo>
                <a:cubicBezTo>
                  <a:pt x="246857" y="362744"/>
                  <a:pt x="227807" y="295274"/>
                  <a:pt x="214313" y="261937"/>
                </a:cubicBezTo>
                <a:cubicBezTo>
                  <a:pt x="200819" y="228600"/>
                  <a:pt x="188913" y="229394"/>
                  <a:pt x="171450" y="200025"/>
                </a:cubicBezTo>
                <a:cubicBezTo>
                  <a:pt x="153988" y="170656"/>
                  <a:pt x="126207" y="119062"/>
                  <a:pt x="109538" y="85725"/>
                </a:cubicBezTo>
                <a:cubicBezTo>
                  <a:pt x="92869" y="52388"/>
                  <a:pt x="82153" y="26194"/>
                  <a:pt x="71438"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4898395" y="4843463"/>
            <a:ext cx="121280" cy="752475"/>
          </a:xfrm>
          <a:custGeom>
            <a:avLst/>
            <a:gdLst>
              <a:gd name="connsiteX0" fmla="*/ 64130 w 121280"/>
              <a:gd name="connsiteY0" fmla="*/ 752475 h 752475"/>
              <a:gd name="connsiteX1" fmla="*/ 2218 w 121280"/>
              <a:gd name="connsiteY1" fmla="*/ 633412 h 752475"/>
              <a:gd name="connsiteX2" fmla="*/ 21268 w 121280"/>
              <a:gd name="connsiteY2" fmla="*/ 423862 h 752475"/>
              <a:gd name="connsiteX3" fmla="*/ 92705 w 121280"/>
              <a:gd name="connsiteY3" fmla="*/ 166687 h 752475"/>
              <a:gd name="connsiteX4" fmla="*/ 121280 w 121280"/>
              <a:gd name="connsiteY4" fmla="*/ 0 h 75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80" h="752475">
                <a:moveTo>
                  <a:pt x="64130" y="752475"/>
                </a:moveTo>
                <a:cubicBezTo>
                  <a:pt x="36746" y="720328"/>
                  <a:pt x="9362" y="688181"/>
                  <a:pt x="2218" y="633412"/>
                </a:cubicBezTo>
                <a:cubicBezTo>
                  <a:pt x="-4926" y="578643"/>
                  <a:pt x="6187" y="501649"/>
                  <a:pt x="21268" y="423862"/>
                </a:cubicBezTo>
                <a:cubicBezTo>
                  <a:pt x="36349" y="346074"/>
                  <a:pt x="76036" y="237331"/>
                  <a:pt x="92705" y="166687"/>
                </a:cubicBezTo>
                <a:cubicBezTo>
                  <a:pt x="109374" y="96043"/>
                  <a:pt x="115327" y="48021"/>
                  <a:pt x="121280"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3901440" y="6065520"/>
            <a:ext cx="551754" cy="369332"/>
          </a:xfrm>
          <a:prstGeom prst="rect">
            <a:avLst/>
          </a:prstGeom>
          <a:noFill/>
        </p:spPr>
        <p:txBody>
          <a:bodyPr wrap="none" rtlCol="0">
            <a:spAutoFit/>
          </a:bodyPr>
          <a:lstStyle/>
          <a:p>
            <a:r>
              <a:rPr lang="en-US" b="1" dirty="0"/>
              <a:t>BC</a:t>
            </a:r>
            <a:r>
              <a:rPr lang="en-US" b="1" baseline="-25000" dirty="0"/>
              <a:t>w</a:t>
            </a:r>
            <a:endParaRPr lang="en-US" dirty="0"/>
          </a:p>
        </p:txBody>
      </p:sp>
      <p:sp>
        <p:nvSpPr>
          <p:cNvPr id="62" name="TextBox 61"/>
          <p:cNvSpPr txBox="1"/>
          <p:nvPr/>
        </p:nvSpPr>
        <p:spPr>
          <a:xfrm>
            <a:off x="4204706" y="5029200"/>
            <a:ext cx="519694" cy="369332"/>
          </a:xfrm>
          <a:prstGeom prst="rect">
            <a:avLst/>
          </a:prstGeom>
          <a:noFill/>
        </p:spPr>
        <p:txBody>
          <a:bodyPr wrap="none" rtlCol="0">
            <a:spAutoFit/>
          </a:bodyPr>
          <a:lstStyle/>
          <a:p>
            <a:r>
              <a:rPr lang="en-US" b="1" dirty="0"/>
              <a:t>BC</a:t>
            </a:r>
            <a:r>
              <a:rPr lang="en-US" b="1" baseline="-25000" dirty="0"/>
              <a:t>u</a:t>
            </a:r>
            <a:endParaRPr lang="en-US" dirty="0"/>
          </a:p>
        </p:txBody>
      </p:sp>
      <p:sp>
        <p:nvSpPr>
          <p:cNvPr id="68" name="Curved Left Arrow 67"/>
          <p:cNvSpPr/>
          <p:nvPr/>
        </p:nvSpPr>
        <p:spPr>
          <a:xfrm>
            <a:off x="1643011" y="5640324"/>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69" name="Curved Left Arrow 68"/>
          <p:cNvSpPr/>
          <p:nvPr/>
        </p:nvSpPr>
        <p:spPr>
          <a:xfrm rot="10800000">
            <a:off x="1219200" y="5607227"/>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0" name="TextBox 69"/>
          <p:cNvSpPr txBox="1"/>
          <p:nvPr/>
        </p:nvSpPr>
        <p:spPr>
          <a:xfrm>
            <a:off x="1393005" y="5710874"/>
            <a:ext cx="375424" cy="369332"/>
          </a:xfrm>
          <a:prstGeom prst="rect">
            <a:avLst/>
          </a:prstGeom>
          <a:noFill/>
        </p:spPr>
        <p:txBody>
          <a:bodyPr wrap="none" rtlCol="0">
            <a:spAutoFit/>
          </a:bodyPr>
          <a:lstStyle/>
          <a:p>
            <a:r>
              <a:rPr lang="en-US" b="1" dirty="0" smtClean="0"/>
              <a:t>N</a:t>
            </a:r>
            <a:r>
              <a:rPr lang="en-US" b="1" baseline="-25000" dirty="0" smtClean="0"/>
              <a:t>i</a:t>
            </a:r>
            <a:endParaRPr lang="en-US" b="1" dirty="0"/>
          </a:p>
        </p:txBody>
      </p:sp>
      <p:sp>
        <p:nvSpPr>
          <p:cNvPr id="71" name="Down Arrow 70"/>
          <p:cNvSpPr/>
          <p:nvPr/>
        </p:nvSpPr>
        <p:spPr>
          <a:xfrm>
            <a:off x="2082531"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1905000" y="1546243"/>
            <a:ext cx="606256" cy="369332"/>
          </a:xfrm>
          <a:prstGeom prst="rect">
            <a:avLst/>
          </a:prstGeom>
          <a:noFill/>
        </p:spPr>
        <p:txBody>
          <a:bodyPr wrap="none" rtlCol="0">
            <a:spAutoFit/>
          </a:bodyPr>
          <a:lstStyle/>
          <a:p>
            <a:r>
              <a:rPr lang="en-US" b="1" dirty="0" smtClean="0"/>
              <a:t>Cl</a:t>
            </a:r>
            <a:r>
              <a:rPr lang="en-US" b="1" baseline="-25000" dirty="0" smtClean="0"/>
              <a:t>dep</a:t>
            </a:r>
            <a:endParaRPr lang="en-US" dirty="0"/>
          </a:p>
        </p:txBody>
      </p:sp>
      <p:sp>
        <p:nvSpPr>
          <p:cNvPr id="73" name="Down Arrow 72"/>
          <p:cNvSpPr/>
          <p:nvPr/>
        </p:nvSpPr>
        <p:spPr>
          <a:xfrm>
            <a:off x="871897"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Down Arrow 73"/>
          <p:cNvSpPr/>
          <p:nvPr/>
        </p:nvSpPr>
        <p:spPr>
          <a:xfrm>
            <a:off x="1472926"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728830" y="1546243"/>
            <a:ext cx="537327" cy="369332"/>
          </a:xfrm>
          <a:prstGeom prst="rect">
            <a:avLst/>
          </a:prstGeom>
          <a:noFill/>
        </p:spPr>
        <p:txBody>
          <a:bodyPr wrap="none" rtlCol="0">
            <a:spAutoFit/>
          </a:bodyPr>
          <a:lstStyle/>
          <a:p>
            <a:r>
              <a:rPr lang="en-US" b="1" dirty="0"/>
              <a:t>S</a:t>
            </a:r>
            <a:r>
              <a:rPr lang="en-US" b="1" baseline="-25000" dirty="0" smtClean="0"/>
              <a:t>dep</a:t>
            </a:r>
            <a:endParaRPr lang="en-US" dirty="0"/>
          </a:p>
        </p:txBody>
      </p:sp>
      <p:sp>
        <p:nvSpPr>
          <p:cNvPr id="76" name="TextBox 75"/>
          <p:cNvSpPr txBox="1"/>
          <p:nvPr/>
        </p:nvSpPr>
        <p:spPr>
          <a:xfrm>
            <a:off x="1308219" y="1537252"/>
            <a:ext cx="580608" cy="369332"/>
          </a:xfrm>
          <a:prstGeom prst="rect">
            <a:avLst/>
          </a:prstGeom>
          <a:noFill/>
        </p:spPr>
        <p:txBody>
          <a:bodyPr wrap="none" rtlCol="0">
            <a:spAutoFit/>
          </a:bodyPr>
          <a:lstStyle/>
          <a:p>
            <a:r>
              <a:rPr lang="en-US" b="1" dirty="0" smtClean="0"/>
              <a:t>N</a:t>
            </a:r>
            <a:r>
              <a:rPr lang="en-US" b="1" baseline="-25000" dirty="0" smtClean="0"/>
              <a:t>dep</a:t>
            </a:r>
            <a:endParaRPr lang="en-US" dirty="0"/>
          </a:p>
        </p:txBody>
      </p:sp>
      <p:sp>
        <p:nvSpPr>
          <p:cNvPr id="77" name="Down Arrow 76"/>
          <p:cNvSpPr/>
          <p:nvPr/>
        </p:nvSpPr>
        <p:spPr>
          <a:xfrm>
            <a:off x="7292606" y="1905000"/>
            <a:ext cx="251194" cy="33528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6725509" y="1730909"/>
            <a:ext cx="679994" cy="369332"/>
          </a:xfrm>
          <a:prstGeom prst="rect">
            <a:avLst/>
          </a:prstGeom>
          <a:noFill/>
        </p:spPr>
        <p:txBody>
          <a:bodyPr wrap="none" rtlCol="0">
            <a:spAutoFit/>
          </a:bodyPr>
          <a:lstStyle/>
          <a:p>
            <a:r>
              <a:rPr lang="en-US" b="1" dirty="0"/>
              <a:t>BC</a:t>
            </a:r>
            <a:r>
              <a:rPr lang="en-US" b="1" baseline="-25000" dirty="0"/>
              <a:t>dep</a:t>
            </a:r>
            <a:endParaRPr lang="en-US" dirty="0"/>
          </a:p>
        </p:txBody>
      </p:sp>
      <p:sp>
        <p:nvSpPr>
          <p:cNvPr id="79" name="Bent Arrow 78"/>
          <p:cNvSpPr/>
          <p:nvPr/>
        </p:nvSpPr>
        <p:spPr>
          <a:xfrm rot="5400000" flipH="1">
            <a:off x="2203154" y="5275151"/>
            <a:ext cx="572789" cy="459308"/>
          </a:xfrm>
          <a:prstGeom prst="bentArrow">
            <a:avLst/>
          </a:prstGeom>
          <a:solidFill>
            <a:schemeClr val="accent1"/>
          </a:solidFill>
          <a:ln w="254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0" name="TextBox 79"/>
          <p:cNvSpPr txBox="1"/>
          <p:nvPr/>
        </p:nvSpPr>
        <p:spPr>
          <a:xfrm>
            <a:off x="2398348" y="4824448"/>
            <a:ext cx="497252" cy="369332"/>
          </a:xfrm>
          <a:prstGeom prst="rect">
            <a:avLst/>
          </a:prstGeom>
          <a:noFill/>
        </p:spPr>
        <p:txBody>
          <a:bodyPr wrap="none" rtlCol="0">
            <a:spAutoFit/>
          </a:bodyPr>
          <a:lstStyle/>
          <a:p>
            <a:r>
              <a:rPr lang="en-US" b="1" dirty="0" smtClean="0"/>
              <a:t>N</a:t>
            </a:r>
            <a:r>
              <a:rPr lang="en-US" b="1" baseline="-25000" dirty="0" smtClean="0"/>
              <a:t>de</a:t>
            </a:r>
            <a:endParaRPr lang="en-US" b="1" baseline="-25000" dirty="0"/>
          </a:p>
        </p:txBody>
      </p:sp>
      <p:sp>
        <p:nvSpPr>
          <p:cNvPr id="90" name="Oval 89"/>
          <p:cNvSpPr/>
          <p:nvPr/>
        </p:nvSpPr>
        <p:spPr>
          <a:xfrm>
            <a:off x="1562100" y="62585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1" name="Oval 90"/>
          <p:cNvSpPr/>
          <p:nvPr/>
        </p:nvSpPr>
        <p:spPr>
          <a:xfrm>
            <a:off x="9525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Oval 91"/>
          <p:cNvSpPr/>
          <p:nvPr/>
        </p:nvSpPr>
        <p:spPr>
          <a:xfrm>
            <a:off x="24384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Oval 92"/>
          <p:cNvSpPr/>
          <p:nvPr/>
        </p:nvSpPr>
        <p:spPr>
          <a:xfrm>
            <a:off x="32766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Oval 93"/>
          <p:cNvSpPr/>
          <p:nvPr/>
        </p:nvSpPr>
        <p:spPr>
          <a:xfrm>
            <a:off x="65379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Oval 94"/>
          <p:cNvSpPr/>
          <p:nvPr/>
        </p:nvSpPr>
        <p:spPr>
          <a:xfrm>
            <a:off x="7223760" y="5740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Oval 95"/>
          <p:cNvSpPr/>
          <p:nvPr/>
        </p:nvSpPr>
        <p:spPr>
          <a:xfrm>
            <a:off x="79095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TextBox 96"/>
          <p:cNvSpPr txBox="1"/>
          <p:nvPr/>
        </p:nvSpPr>
        <p:spPr>
          <a:xfrm>
            <a:off x="3368040" y="5029200"/>
            <a:ext cx="420308" cy="369332"/>
          </a:xfrm>
          <a:prstGeom prst="rect">
            <a:avLst/>
          </a:prstGeom>
          <a:noFill/>
        </p:spPr>
        <p:txBody>
          <a:bodyPr wrap="none" rtlCol="0">
            <a:spAutoFit/>
          </a:bodyPr>
          <a:lstStyle/>
          <a:p>
            <a:r>
              <a:rPr lang="en-US" b="1" dirty="0" smtClean="0"/>
              <a:t>N</a:t>
            </a:r>
            <a:r>
              <a:rPr lang="en-US" b="1" baseline="-25000" dirty="0" smtClean="0"/>
              <a:t>u</a:t>
            </a:r>
            <a:endParaRPr lang="en-US" b="1" dirty="0"/>
          </a:p>
        </p:txBody>
      </p:sp>
      <p:sp>
        <p:nvSpPr>
          <p:cNvPr id="98" name="Freeform 97"/>
          <p:cNvSpPr/>
          <p:nvPr/>
        </p:nvSpPr>
        <p:spPr>
          <a:xfrm>
            <a:off x="2438400" y="4305300"/>
            <a:ext cx="2530756" cy="1397000"/>
          </a:xfrm>
          <a:custGeom>
            <a:avLst/>
            <a:gdLst>
              <a:gd name="connsiteX0" fmla="*/ 0 w 2530756"/>
              <a:gd name="connsiteY0" fmla="*/ 1397000 h 1397000"/>
              <a:gd name="connsiteX1" fmla="*/ 660400 w 2530756"/>
              <a:gd name="connsiteY1" fmla="*/ 1384300 h 1397000"/>
              <a:gd name="connsiteX2" fmla="*/ 1549400 w 2530756"/>
              <a:gd name="connsiteY2" fmla="*/ 1282700 h 1397000"/>
              <a:gd name="connsiteX3" fmla="*/ 2197100 w 2530756"/>
              <a:gd name="connsiteY3" fmla="*/ 1206500 h 1397000"/>
              <a:gd name="connsiteX4" fmla="*/ 2476500 w 2530756"/>
              <a:gd name="connsiteY4" fmla="*/ 774700 h 1397000"/>
              <a:gd name="connsiteX5" fmla="*/ 2400300 w 2530756"/>
              <a:gd name="connsiteY5" fmla="*/ 469900 h 1397000"/>
              <a:gd name="connsiteX6" fmla="*/ 2514600 w 2530756"/>
              <a:gd name="connsiteY6" fmla="*/ 177800 h 1397000"/>
              <a:gd name="connsiteX7" fmla="*/ 2527300 w 2530756"/>
              <a:gd name="connsiteY7" fmla="*/ 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0756" h="1397000">
                <a:moveTo>
                  <a:pt x="0" y="1397000"/>
                </a:moveTo>
                <a:lnTo>
                  <a:pt x="660400" y="1384300"/>
                </a:lnTo>
                <a:cubicBezTo>
                  <a:pt x="918633" y="1365250"/>
                  <a:pt x="1549400" y="1282700"/>
                  <a:pt x="1549400" y="1282700"/>
                </a:cubicBezTo>
                <a:cubicBezTo>
                  <a:pt x="1805517" y="1253067"/>
                  <a:pt x="2042583" y="1291167"/>
                  <a:pt x="2197100" y="1206500"/>
                </a:cubicBezTo>
                <a:cubicBezTo>
                  <a:pt x="2351617" y="1121833"/>
                  <a:pt x="2442633" y="897467"/>
                  <a:pt x="2476500" y="774700"/>
                </a:cubicBezTo>
                <a:cubicBezTo>
                  <a:pt x="2510367" y="651933"/>
                  <a:pt x="2393950" y="569383"/>
                  <a:pt x="2400300" y="469900"/>
                </a:cubicBezTo>
                <a:cubicBezTo>
                  <a:pt x="2406650" y="370417"/>
                  <a:pt x="2493433" y="256117"/>
                  <a:pt x="2514600" y="177800"/>
                </a:cubicBezTo>
                <a:cubicBezTo>
                  <a:pt x="2535767" y="99483"/>
                  <a:pt x="2531533" y="49741"/>
                  <a:pt x="2527300" y="0"/>
                </a:cubicBezTo>
              </a:path>
            </a:pathLst>
          </a:custGeom>
          <a:noFill/>
          <a:ln w="25400">
            <a:solidFill>
              <a:schemeClr val="accent1"/>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a:off x="3035300" y="4368800"/>
            <a:ext cx="1776532" cy="1244600"/>
          </a:xfrm>
          <a:custGeom>
            <a:avLst/>
            <a:gdLst>
              <a:gd name="connsiteX0" fmla="*/ 0 w 1776532"/>
              <a:gd name="connsiteY0" fmla="*/ 1244600 h 1244600"/>
              <a:gd name="connsiteX1" fmla="*/ 508000 w 1776532"/>
              <a:gd name="connsiteY1" fmla="*/ 1219200 h 1244600"/>
              <a:gd name="connsiteX2" fmla="*/ 952500 w 1776532"/>
              <a:gd name="connsiteY2" fmla="*/ 1193800 h 1244600"/>
              <a:gd name="connsiteX3" fmla="*/ 1689100 w 1776532"/>
              <a:gd name="connsiteY3" fmla="*/ 1079500 h 1244600"/>
              <a:gd name="connsiteX4" fmla="*/ 1765300 w 1776532"/>
              <a:gd name="connsiteY4" fmla="*/ 546100 h 1244600"/>
              <a:gd name="connsiteX5" fmla="*/ 1714500 w 1776532"/>
              <a:gd name="connsiteY5" fmla="*/ 317500 h 1244600"/>
              <a:gd name="connsiteX6" fmla="*/ 1524000 w 1776532"/>
              <a:gd name="connsiteY6" fmla="*/ 101600 h 1244600"/>
              <a:gd name="connsiteX7" fmla="*/ 1308100 w 1776532"/>
              <a:gd name="connsiteY7" fmla="*/ 0 h 12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532" h="1244600">
                <a:moveTo>
                  <a:pt x="0" y="1244600"/>
                </a:moveTo>
                <a:lnTo>
                  <a:pt x="508000" y="1219200"/>
                </a:lnTo>
                <a:cubicBezTo>
                  <a:pt x="666750" y="1210733"/>
                  <a:pt x="755650" y="1217083"/>
                  <a:pt x="952500" y="1193800"/>
                </a:cubicBezTo>
                <a:cubicBezTo>
                  <a:pt x="1149350" y="1170517"/>
                  <a:pt x="1553633" y="1187450"/>
                  <a:pt x="1689100" y="1079500"/>
                </a:cubicBezTo>
                <a:cubicBezTo>
                  <a:pt x="1824567" y="971550"/>
                  <a:pt x="1761067" y="673100"/>
                  <a:pt x="1765300" y="546100"/>
                </a:cubicBezTo>
                <a:cubicBezTo>
                  <a:pt x="1769533" y="419100"/>
                  <a:pt x="1754717" y="391583"/>
                  <a:pt x="1714500" y="317500"/>
                </a:cubicBezTo>
                <a:cubicBezTo>
                  <a:pt x="1674283" y="243417"/>
                  <a:pt x="1591733" y="154517"/>
                  <a:pt x="1524000" y="101600"/>
                </a:cubicBezTo>
                <a:cubicBezTo>
                  <a:pt x="1456267" y="48683"/>
                  <a:pt x="1382183" y="24341"/>
                  <a:pt x="1308100" y="0"/>
                </a:cubicBezTo>
              </a:path>
            </a:pathLst>
          </a:custGeom>
          <a:noFill/>
          <a:ln w="25400">
            <a:solidFill>
              <a:schemeClr val="accent1"/>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152401" y="152400"/>
            <a:ext cx="8991599" cy="830997"/>
          </a:xfrm>
          <a:prstGeom prst="rect">
            <a:avLst/>
          </a:prstGeom>
          <a:noFill/>
        </p:spPr>
        <p:txBody>
          <a:bodyPr wrap="square" rtlCol="0">
            <a:spAutoFit/>
          </a:bodyPr>
          <a:lstStyle/>
          <a:p>
            <a:pPr algn="ctr"/>
            <a:r>
              <a:rPr lang="en-US" sz="2400" b="1" dirty="0" smtClean="0"/>
              <a:t>Background:  Modeling Soil Acidification with the Simple Mass Balance (SMB) Model</a:t>
            </a:r>
            <a:endParaRPr lang="en-US" sz="2400" b="1" dirty="0"/>
          </a:p>
        </p:txBody>
      </p:sp>
    </p:spTree>
    <p:extLst>
      <p:ext uri="{BB962C8B-B14F-4D97-AF65-F5344CB8AC3E}">
        <p14:creationId xmlns:p14="http://schemas.microsoft.com/office/powerpoint/2010/main" val="378441379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7675" y="1002268"/>
            <a:ext cx="6024406" cy="369332"/>
          </a:xfrm>
          <a:prstGeom prst="rect">
            <a:avLst/>
          </a:prstGeom>
          <a:noFill/>
        </p:spPr>
        <p:txBody>
          <a:bodyPr wrap="none" rtlCol="0">
            <a:spAutoFit/>
          </a:bodyPr>
          <a:lstStyle/>
          <a:p>
            <a:r>
              <a:rPr lang="en-US" b="1" dirty="0"/>
              <a:t>CAL(S+N) = BC</a:t>
            </a:r>
            <a:r>
              <a:rPr lang="en-US" b="1" baseline="-25000" dirty="0"/>
              <a:t>dep</a:t>
            </a:r>
            <a:r>
              <a:rPr lang="en-US" b="1" dirty="0"/>
              <a:t> –  Cl</a:t>
            </a:r>
            <a:r>
              <a:rPr lang="en-US" b="1" baseline="-25000" dirty="0"/>
              <a:t>dep</a:t>
            </a:r>
            <a:r>
              <a:rPr lang="en-US" b="1" dirty="0"/>
              <a:t> + BC</a:t>
            </a:r>
            <a:r>
              <a:rPr lang="en-US" b="1" baseline="-25000" dirty="0"/>
              <a:t>w</a:t>
            </a:r>
            <a:r>
              <a:rPr lang="en-US" b="1" dirty="0"/>
              <a:t> – BC</a:t>
            </a:r>
            <a:r>
              <a:rPr lang="en-US" b="1" baseline="-25000" dirty="0"/>
              <a:t>u</a:t>
            </a:r>
            <a:r>
              <a:rPr lang="en-US" b="1" dirty="0"/>
              <a:t> + N</a:t>
            </a:r>
            <a:r>
              <a:rPr lang="en-US" b="1" baseline="-25000" dirty="0"/>
              <a:t>i</a:t>
            </a:r>
            <a:r>
              <a:rPr lang="en-US" b="1" dirty="0"/>
              <a:t> + N</a:t>
            </a:r>
            <a:r>
              <a:rPr lang="en-US" b="1" baseline="-25000" dirty="0"/>
              <a:t>u</a:t>
            </a:r>
            <a:r>
              <a:rPr lang="en-US" b="1" dirty="0"/>
              <a:t> + N</a:t>
            </a:r>
            <a:r>
              <a:rPr lang="en-US" b="1" baseline="-25000" dirty="0"/>
              <a:t>de</a:t>
            </a:r>
            <a:r>
              <a:rPr lang="en-US" b="1" dirty="0"/>
              <a:t> – </a:t>
            </a:r>
            <a:r>
              <a:rPr lang="en-US" b="1" dirty="0">
                <a:solidFill>
                  <a:schemeClr val="accent2"/>
                </a:solidFill>
              </a:rPr>
              <a:t>ANC</a:t>
            </a:r>
            <a:r>
              <a:rPr lang="en-US" b="1" baseline="-25000" dirty="0">
                <a:solidFill>
                  <a:schemeClr val="accent2"/>
                </a:solidFill>
              </a:rPr>
              <a:t>le,crit</a:t>
            </a:r>
            <a:endParaRPr lang="en-US" b="1" dirty="0">
              <a:solidFill>
                <a:schemeClr val="accent2"/>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9547" t="52981" r="16007"/>
          <a:stretch/>
        </p:blipFill>
        <p:spPr>
          <a:xfrm>
            <a:off x="2156194" y="2050473"/>
            <a:ext cx="4984012" cy="3429000"/>
          </a:xfrm>
          <a:prstGeom prst="rect">
            <a:avLst/>
          </a:prstGeom>
        </p:spPr>
      </p:pic>
      <p:sp>
        <p:nvSpPr>
          <p:cNvPr id="9" name="Freeform 8"/>
          <p:cNvSpPr/>
          <p:nvPr/>
        </p:nvSpPr>
        <p:spPr>
          <a:xfrm>
            <a:off x="420650" y="54418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8194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7150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54980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56019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8860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5441826"/>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35295" y="5410200"/>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920836" y="5458691"/>
            <a:ext cx="734291" cy="346364"/>
          </a:xfrm>
          <a:custGeom>
            <a:avLst/>
            <a:gdLst>
              <a:gd name="connsiteX0" fmla="*/ 734291 w 734291"/>
              <a:gd name="connsiteY0" fmla="*/ 0 h 346364"/>
              <a:gd name="connsiteX1" fmla="*/ 706582 w 734291"/>
              <a:gd name="connsiteY1" fmla="*/ 69273 h 346364"/>
              <a:gd name="connsiteX2" fmla="*/ 665019 w 734291"/>
              <a:gd name="connsiteY2" fmla="*/ 96982 h 346364"/>
              <a:gd name="connsiteX3" fmla="*/ 526473 w 734291"/>
              <a:gd name="connsiteY3" fmla="*/ 138545 h 346364"/>
              <a:gd name="connsiteX4" fmla="*/ 443346 w 734291"/>
              <a:gd name="connsiteY4" fmla="*/ 166254 h 346364"/>
              <a:gd name="connsiteX5" fmla="*/ 374073 w 734291"/>
              <a:gd name="connsiteY5" fmla="*/ 207818 h 346364"/>
              <a:gd name="connsiteX6" fmla="*/ 207819 w 734291"/>
              <a:gd name="connsiteY6" fmla="*/ 290945 h 346364"/>
              <a:gd name="connsiteX7" fmla="*/ 110837 w 734291"/>
              <a:gd name="connsiteY7" fmla="*/ 304800 h 346364"/>
              <a:gd name="connsiteX8" fmla="*/ 55419 w 734291"/>
              <a:gd name="connsiteY8" fmla="*/ 318654 h 346364"/>
              <a:gd name="connsiteX9" fmla="*/ 0 w 734291"/>
              <a:gd name="connsiteY9" fmla="*/ 346364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291" h="346364">
                <a:moveTo>
                  <a:pt x="734291" y="0"/>
                </a:moveTo>
                <a:cubicBezTo>
                  <a:pt x="725055" y="23091"/>
                  <a:pt x="721037" y="49036"/>
                  <a:pt x="706582" y="69273"/>
                </a:cubicBezTo>
                <a:cubicBezTo>
                  <a:pt x="696904" y="82822"/>
                  <a:pt x="680235" y="90219"/>
                  <a:pt x="665019" y="96982"/>
                </a:cubicBezTo>
                <a:cubicBezTo>
                  <a:pt x="597191" y="127128"/>
                  <a:pt x="588477" y="119944"/>
                  <a:pt x="526473" y="138545"/>
                </a:cubicBezTo>
                <a:cubicBezTo>
                  <a:pt x="498497" y="146938"/>
                  <a:pt x="443346" y="166254"/>
                  <a:pt x="443346" y="166254"/>
                </a:cubicBezTo>
                <a:cubicBezTo>
                  <a:pt x="381182" y="228421"/>
                  <a:pt x="455006" y="162856"/>
                  <a:pt x="374073" y="207818"/>
                </a:cubicBezTo>
                <a:cubicBezTo>
                  <a:pt x="212924" y="297344"/>
                  <a:pt x="369654" y="237000"/>
                  <a:pt x="207819" y="290945"/>
                </a:cubicBezTo>
                <a:cubicBezTo>
                  <a:pt x="176839" y="301272"/>
                  <a:pt x="142966" y="298958"/>
                  <a:pt x="110837" y="304800"/>
                </a:cubicBezTo>
                <a:cubicBezTo>
                  <a:pt x="92103" y="308206"/>
                  <a:pt x="73728" y="313423"/>
                  <a:pt x="55419" y="318654"/>
                </a:cubicBezTo>
                <a:cubicBezTo>
                  <a:pt x="10844" y="331390"/>
                  <a:pt x="22757" y="323607"/>
                  <a:pt x="0" y="3463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4294909" y="5444836"/>
            <a:ext cx="512618" cy="443346"/>
          </a:xfrm>
          <a:custGeom>
            <a:avLst/>
            <a:gdLst>
              <a:gd name="connsiteX0" fmla="*/ 512618 w 512618"/>
              <a:gd name="connsiteY0" fmla="*/ 0 h 443346"/>
              <a:gd name="connsiteX1" fmla="*/ 471055 w 512618"/>
              <a:gd name="connsiteY1" fmla="*/ 69273 h 443346"/>
              <a:gd name="connsiteX2" fmla="*/ 443346 w 512618"/>
              <a:gd name="connsiteY2" fmla="*/ 166255 h 443346"/>
              <a:gd name="connsiteX3" fmla="*/ 415636 w 512618"/>
              <a:gd name="connsiteY3" fmla="*/ 207819 h 443346"/>
              <a:gd name="connsiteX4" fmla="*/ 374073 w 512618"/>
              <a:gd name="connsiteY4" fmla="*/ 235528 h 443346"/>
              <a:gd name="connsiteX5" fmla="*/ 290946 w 512618"/>
              <a:gd name="connsiteY5" fmla="*/ 304800 h 443346"/>
              <a:gd name="connsiteX6" fmla="*/ 207818 w 512618"/>
              <a:gd name="connsiteY6" fmla="*/ 332509 h 443346"/>
              <a:gd name="connsiteX7" fmla="*/ 96982 w 512618"/>
              <a:gd name="connsiteY7" fmla="*/ 360219 h 443346"/>
              <a:gd name="connsiteX8" fmla="*/ 0 w 512618"/>
              <a:gd name="connsiteY8" fmla="*/ 443346 h 4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18" h="443346">
                <a:moveTo>
                  <a:pt x="512618" y="0"/>
                </a:moveTo>
                <a:cubicBezTo>
                  <a:pt x="498764" y="23091"/>
                  <a:pt x="483098" y="45187"/>
                  <a:pt x="471055" y="69273"/>
                </a:cubicBezTo>
                <a:cubicBezTo>
                  <a:pt x="444084" y="123215"/>
                  <a:pt x="469992" y="104082"/>
                  <a:pt x="443346" y="166255"/>
                </a:cubicBezTo>
                <a:cubicBezTo>
                  <a:pt x="436787" y="181560"/>
                  <a:pt x="427410" y="196045"/>
                  <a:pt x="415636" y="207819"/>
                </a:cubicBezTo>
                <a:cubicBezTo>
                  <a:pt x="403862" y="219593"/>
                  <a:pt x="386865" y="224868"/>
                  <a:pt x="374073" y="235528"/>
                </a:cubicBezTo>
                <a:cubicBezTo>
                  <a:pt x="336789" y="266598"/>
                  <a:pt x="335168" y="285146"/>
                  <a:pt x="290946" y="304800"/>
                </a:cubicBezTo>
                <a:cubicBezTo>
                  <a:pt x="264255" y="316663"/>
                  <a:pt x="235527" y="323272"/>
                  <a:pt x="207818" y="332509"/>
                </a:cubicBezTo>
                <a:cubicBezTo>
                  <a:pt x="143909" y="353812"/>
                  <a:pt x="180586" y="343498"/>
                  <a:pt x="96982" y="360219"/>
                </a:cubicBezTo>
                <a:cubicBezTo>
                  <a:pt x="5263" y="421365"/>
                  <a:pt x="28749" y="385851"/>
                  <a:pt x="0"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973782" y="5444836"/>
            <a:ext cx="678873" cy="443426"/>
          </a:xfrm>
          <a:custGeom>
            <a:avLst/>
            <a:gdLst>
              <a:gd name="connsiteX0" fmla="*/ 0 w 678873"/>
              <a:gd name="connsiteY0" fmla="*/ 0 h 443426"/>
              <a:gd name="connsiteX1" fmla="*/ 55418 w 678873"/>
              <a:gd name="connsiteY1" fmla="*/ 69273 h 443426"/>
              <a:gd name="connsiteX2" fmla="*/ 180109 w 678873"/>
              <a:gd name="connsiteY2" fmla="*/ 124691 h 443426"/>
              <a:gd name="connsiteX3" fmla="*/ 221673 w 678873"/>
              <a:gd name="connsiteY3" fmla="*/ 138546 h 443426"/>
              <a:gd name="connsiteX4" fmla="*/ 263236 w 678873"/>
              <a:gd name="connsiteY4" fmla="*/ 152400 h 443426"/>
              <a:gd name="connsiteX5" fmla="*/ 304800 w 678873"/>
              <a:gd name="connsiteY5" fmla="*/ 180109 h 443426"/>
              <a:gd name="connsiteX6" fmla="*/ 346363 w 678873"/>
              <a:gd name="connsiteY6" fmla="*/ 193964 h 443426"/>
              <a:gd name="connsiteX7" fmla="*/ 374073 w 678873"/>
              <a:gd name="connsiteY7" fmla="*/ 221673 h 443426"/>
              <a:gd name="connsiteX8" fmla="*/ 457200 w 678873"/>
              <a:gd name="connsiteY8" fmla="*/ 346364 h 443426"/>
              <a:gd name="connsiteX9" fmla="*/ 540327 w 678873"/>
              <a:gd name="connsiteY9" fmla="*/ 374073 h 443426"/>
              <a:gd name="connsiteX10" fmla="*/ 637309 w 678873"/>
              <a:gd name="connsiteY10" fmla="*/ 401782 h 443426"/>
              <a:gd name="connsiteX11" fmla="*/ 678873 w 678873"/>
              <a:gd name="connsiteY11" fmla="*/ 443346 h 4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73" h="443426">
                <a:moveTo>
                  <a:pt x="0" y="0"/>
                </a:moveTo>
                <a:cubicBezTo>
                  <a:pt x="18473" y="23091"/>
                  <a:pt x="34508" y="48363"/>
                  <a:pt x="55418" y="69273"/>
                </a:cubicBezTo>
                <a:cubicBezTo>
                  <a:pt x="88351" y="102206"/>
                  <a:pt x="138955" y="110973"/>
                  <a:pt x="180109" y="124691"/>
                </a:cubicBezTo>
                <a:lnTo>
                  <a:pt x="221673" y="138546"/>
                </a:lnTo>
                <a:lnTo>
                  <a:pt x="263236" y="152400"/>
                </a:lnTo>
                <a:cubicBezTo>
                  <a:pt x="277091" y="161636"/>
                  <a:pt x="289907" y="172662"/>
                  <a:pt x="304800" y="180109"/>
                </a:cubicBezTo>
                <a:cubicBezTo>
                  <a:pt x="317862" y="186640"/>
                  <a:pt x="333840" y="186450"/>
                  <a:pt x="346363" y="193964"/>
                </a:cubicBezTo>
                <a:cubicBezTo>
                  <a:pt x="357564" y="200685"/>
                  <a:pt x="366236" y="211223"/>
                  <a:pt x="374073" y="221673"/>
                </a:cubicBezTo>
                <a:cubicBezTo>
                  <a:pt x="374080" y="221682"/>
                  <a:pt x="443342" y="325577"/>
                  <a:pt x="457200" y="346364"/>
                </a:cubicBezTo>
                <a:cubicBezTo>
                  <a:pt x="473401" y="370666"/>
                  <a:pt x="512618" y="364837"/>
                  <a:pt x="540327" y="374073"/>
                </a:cubicBezTo>
                <a:cubicBezTo>
                  <a:pt x="599959" y="393950"/>
                  <a:pt x="567718" y="384385"/>
                  <a:pt x="637309" y="401782"/>
                </a:cubicBezTo>
                <a:cubicBezTo>
                  <a:pt x="667580" y="447189"/>
                  <a:pt x="648367" y="443346"/>
                  <a:pt x="678873"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67745" y="5444836"/>
            <a:ext cx="720437" cy="161463"/>
          </a:xfrm>
          <a:custGeom>
            <a:avLst/>
            <a:gdLst>
              <a:gd name="connsiteX0" fmla="*/ 0 w 720437"/>
              <a:gd name="connsiteY0" fmla="*/ 0 h 161463"/>
              <a:gd name="connsiteX1" fmla="*/ 55419 w 720437"/>
              <a:gd name="connsiteY1" fmla="*/ 69273 h 161463"/>
              <a:gd name="connsiteX2" fmla="*/ 332510 w 720437"/>
              <a:gd name="connsiteY2" fmla="*/ 110837 h 161463"/>
              <a:gd name="connsiteX3" fmla="*/ 415637 w 720437"/>
              <a:gd name="connsiteY3" fmla="*/ 138546 h 161463"/>
              <a:gd name="connsiteX4" fmla="*/ 720437 w 720437"/>
              <a:gd name="connsiteY4" fmla="*/ 152400 h 1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7" h="161463">
                <a:moveTo>
                  <a:pt x="0" y="0"/>
                </a:moveTo>
                <a:cubicBezTo>
                  <a:pt x="18473" y="23091"/>
                  <a:pt x="34509" y="48363"/>
                  <a:pt x="55419" y="69273"/>
                </a:cubicBezTo>
                <a:cubicBezTo>
                  <a:pt x="124524" y="138378"/>
                  <a:pt x="259343" y="106533"/>
                  <a:pt x="332510" y="110837"/>
                </a:cubicBezTo>
                <a:lnTo>
                  <a:pt x="415637" y="138546"/>
                </a:lnTo>
                <a:cubicBezTo>
                  <a:pt x="540441" y="180147"/>
                  <a:pt x="442608" y="152400"/>
                  <a:pt x="720437" y="152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3616036" y="5444836"/>
            <a:ext cx="1011382" cy="318655"/>
          </a:xfrm>
          <a:custGeom>
            <a:avLst/>
            <a:gdLst>
              <a:gd name="connsiteX0" fmla="*/ 1011382 w 1011382"/>
              <a:gd name="connsiteY0" fmla="*/ 0 h 318655"/>
              <a:gd name="connsiteX1" fmla="*/ 872837 w 1011382"/>
              <a:gd name="connsiteY1" fmla="*/ 27709 h 318655"/>
              <a:gd name="connsiteX2" fmla="*/ 789709 w 1011382"/>
              <a:gd name="connsiteY2" fmla="*/ 55419 h 318655"/>
              <a:gd name="connsiteX3" fmla="*/ 748146 w 1011382"/>
              <a:gd name="connsiteY3" fmla="*/ 69273 h 318655"/>
              <a:gd name="connsiteX4" fmla="*/ 706582 w 1011382"/>
              <a:gd name="connsiteY4" fmla="*/ 83128 h 318655"/>
              <a:gd name="connsiteX5" fmla="*/ 623455 w 1011382"/>
              <a:gd name="connsiteY5" fmla="*/ 96982 h 318655"/>
              <a:gd name="connsiteX6" fmla="*/ 457200 w 1011382"/>
              <a:gd name="connsiteY6" fmla="*/ 124691 h 318655"/>
              <a:gd name="connsiteX7" fmla="*/ 360219 w 1011382"/>
              <a:gd name="connsiteY7" fmla="*/ 152400 h 318655"/>
              <a:gd name="connsiteX8" fmla="*/ 332509 w 1011382"/>
              <a:gd name="connsiteY8" fmla="*/ 180109 h 318655"/>
              <a:gd name="connsiteX9" fmla="*/ 235528 w 1011382"/>
              <a:gd name="connsiteY9" fmla="*/ 207819 h 318655"/>
              <a:gd name="connsiteX10" fmla="*/ 221673 w 1011382"/>
              <a:gd name="connsiteY10" fmla="*/ 263237 h 318655"/>
              <a:gd name="connsiteX11" fmla="*/ 180109 w 1011382"/>
              <a:gd name="connsiteY11" fmla="*/ 290946 h 318655"/>
              <a:gd name="connsiteX12" fmla="*/ 0 w 1011382"/>
              <a:gd name="connsiteY12" fmla="*/ 318655 h 31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382" h="318655">
                <a:moveTo>
                  <a:pt x="1011382" y="0"/>
                </a:moveTo>
                <a:lnTo>
                  <a:pt x="872837" y="27709"/>
                </a:lnTo>
                <a:cubicBezTo>
                  <a:pt x="844196" y="33437"/>
                  <a:pt x="817418" y="46182"/>
                  <a:pt x="789709" y="55419"/>
                </a:cubicBezTo>
                <a:lnTo>
                  <a:pt x="748146" y="69273"/>
                </a:lnTo>
                <a:cubicBezTo>
                  <a:pt x="734291" y="73891"/>
                  <a:pt x="720987" y="80727"/>
                  <a:pt x="706582" y="83128"/>
                </a:cubicBezTo>
                <a:lnTo>
                  <a:pt x="623455" y="96982"/>
                </a:lnTo>
                <a:cubicBezTo>
                  <a:pt x="530643" y="127920"/>
                  <a:pt x="629552" y="98175"/>
                  <a:pt x="457200" y="124691"/>
                </a:cubicBezTo>
                <a:cubicBezTo>
                  <a:pt x="424898" y="129661"/>
                  <a:pt x="391252" y="142056"/>
                  <a:pt x="360219" y="152400"/>
                </a:cubicBezTo>
                <a:cubicBezTo>
                  <a:pt x="350982" y="161636"/>
                  <a:pt x="343710" y="173388"/>
                  <a:pt x="332509" y="180109"/>
                </a:cubicBezTo>
                <a:cubicBezTo>
                  <a:pt x="318311" y="188628"/>
                  <a:pt x="245881" y="205231"/>
                  <a:pt x="235528" y="207819"/>
                </a:cubicBezTo>
                <a:cubicBezTo>
                  <a:pt x="230910" y="226292"/>
                  <a:pt x="232235" y="247394"/>
                  <a:pt x="221673" y="263237"/>
                </a:cubicBezTo>
                <a:cubicBezTo>
                  <a:pt x="212436" y="277092"/>
                  <a:pt x="196437" y="287680"/>
                  <a:pt x="180109" y="290946"/>
                </a:cubicBezTo>
                <a:cubicBezTo>
                  <a:pt x="-17848" y="330537"/>
                  <a:pt x="56136" y="262519"/>
                  <a:pt x="0" y="318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4890655" y="5458691"/>
            <a:ext cx="443345" cy="374073"/>
          </a:xfrm>
          <a:custGeom>
            <a:avLst/>
            <a:gdLst>
              <a:gd name="connsiteX0" fmla="*/ 0 w 443345"/>
              <a:gd name="connsiteY0" fmla="*/ 0 h 374073"/>
              <a:gd name="connsiteX1" fmla="*/ 55418 w 443345"/>
              <a:gd name="connsiteY1" fmla="*/ 110836 h 374073"/>
              <a:gd name="connsiteX2" fmla="*/ 96981 w 443345"/>
              <a:gd name="connsiteY2" fmla="*/ 138545 h 374073"/>
              <a:gd name="connsiteX3" fmla="*/ 152400 w 443345"/>
              <a:gd name="connsiteY3" fmla="*/ 180109 h 374073"/>
              <a:gd name="connsiteX4" fmla="*/ 235527 w 443345"/>
              <a:gd name="connsiteY4" fmla="*/ 235527 h 374073"/>
              <a:gd name="connsiteX5" fmla="*/ 304800 w 443345"/>
              <a:gd name="connsiteY5" fmla="*/ 346364 h 374073"/>
              <a:gd name="connsiteX6" fmla="*/ 401781 w 443345"/>
              <a:gd name="connsiteY6" fmla="*/ 360218 h 374073"/>
              <a:gd name="connsiteX7" fmla="*/ 443345 w 443345"/>
              <a:gd name="connsiteY7" fmla="*/ 3740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5" h="374073">
                <a:moveTo>
                  <a:pt x="0" y="0"/>
                </a:moveTo>
                <a:cubicBezTo>
                  <a:pt x="13230" y="33076"/>
                  <a:pt x="27748" y="83166"/>
                  <a:pt x="55418" y="110836"/>
                </a:cubicBezTo>
                <a:cubicBezTo>
                  <a:pt x="67192" y="122610"/>
                  <a:pt x="83432" y="128867"/>
                  <a:pt x="96981" y="138545"/>
                </a:cubicBezTo>
                <a:cubicBezTo>
                  <a:pt x="115771" y="151967"/>
                  <a:pt x="134868" y="165081"/>
                  <a:pt x="152400" y="180109"/>
                </a:cubicBezTo>
                <a:cubicBezTo>
                  <a:pt x="218442" y="236717"/>
                  <a:pt x="164826" y="211961"/>
                  <a:pt x="235527" y="235527"/>
                </a:cubicBezTo>
                <a:cubicBezTo>
                  <a:pt x="301393" y="279438"/>
                  <a:pt x="271824" y="247440"/>
                  <a:pt x="304800" y="346364"/>
                </a:cubicBezTo>
                <a:cubicBezTo>
                  <a:pt x="315127" y="377343"/>
                  <a:pt x="369454" y="355600"/>
                  <a:pt x="401781" y="360218"/>
                </a:cubicBezTo>
                <a:lnTo>
                  <a:pt x="443345" y="37407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153891" y="5458691"/>
            <a:ext cx="942109" cy="193964"/>
          </a:xfrm>
          <a:custGeom>
            <a:avLst/>
            <a:gdLst>
              <a:gd name="connsiteX0" fmla="*/ 0 w 942109"/>
              <a:gd name="connsiteY0" fmla="*/ 0 h 193964"/>
              <a:gd name="connsiteX1" fmla="*/ 69273 w 942109"/>
              <a:gd name="connsiteY1" fmla="*/ 41564 h 193964"/>
              <a:gd name="connsiteX2" fmla="*/ 124691 w 942109"/>
              <a:gd name="connsiteY2" fmla="*/ 27709 h 193964"/>
              <a:gd name="connsiteX3" fmla="*/ 263236 w 942109"/>
              <a:gd name="connsiteY3" fmla="*/ 41564 h 193964"/>
              <a:gd name="connsiteX4" fmla="*/ 457200 w 942109"/>
              <a:gd name="connsiteY4" fmla="*/ 83127 h 193964"/>
              <a:gd name="connsiteX5" fmla="*/ 540327 w 942109"/>
              <a:gd name="connsiteY5" fmla="*/ 110836 h 193964"/>
              <a:gd name="connsiteX6" fmla="*/ 775854 w 942109"/>
              <a:gd name="connsiteY6" fmla="*/ 124691 h 193964"/>
              <a:gd name="connsiteX7" fmla="*/ 817418 w 942109"/>
              <a:gd name="connsiteY7" fmla="*/ 138545 h 193964"/>
              <a:gd name="connsiteX8" fmla="*/ 858982 w 942109"/>
              <a:gd name="connsiteY8" fmla="*/ 166254 h 193964"/>
              <a:gd name="connsiteX9" fmla="*/ 942109 w 942109"/>
              <a:gd name="connsiteY9"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109" h="193964">
                <a:moveTo>
                  <a:pt x="0" y="0"/>
                </a:moveTo>
                <a:cubicBezTo>
                  <a:pt x="23091" y="13855"/>
                  <a:pt x="42986" y="35722"/>
                  <a:pt x="69273" y="41564"/>
                </a:cubicBezTo>
                <a:cubicBezTo>
                  <a:pt x="87861" y="45695"/>
                  <a:pt x="105650" y="27709"/>
                  <a:pt x="124691" y="27709"/>
                </a:cubicBezTo>
                <a:cubicBezTo>
                  <a:pt x="171103" y="27709"/>
                  <a:pt x="217054" y="36946"/>
                  <a:pt x="263236" y="41564"/>
                </a:cubicBezTo>
                <a:cubicBezTo>
                  <a:pt x="379990" y="99941"/>
                  <a:pt x="253556" y="44944"/>
                  <a:pt x="457200" y="83127"/>
                </a:cubicBezTo>
                <a:cubicBezTo>
                  <a:pt x="485908" y="88510"/>
                  <a:pt x="511170" y="109121"/>
                  <a:pt x="540327" y="110836"/>
                </a:cubicBezTo>
                <a:lnTo>
                  <a:pt x="775854" y="124691"/>
                </a:lnTo>
                <a:cubicBezTo>
                  <a:pt x="789709" y="129309"/>
                  <a:pt x="804356" y="132014"/>
                  <a:pt x="817418" y="138545"/>
                </a:cubicBezTo>
                <a:cubicBezTo>
                  <a:pt x="832311" y="145991"/>
                  <a:pt x="843766" y="159491"/>
                  <a:pt x="858982" y="166254"/>
                </a:cubicBezTo>
                <a:cubicBezTo>
                  <a:pt x="885673" y="178117"/>
                  <a:pt x="942109" y="193964"/>
                  <a:pt x="942109" y="193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059382" y="5541818"/>
            <a:ext cx="235527" cy="152400"/>
          </a:xfrm>
          <a:custGeom>
            <a:avLst/>
            <a:gdLst>
              <a:gd name="connsiteX0" fmla="*/ 235527 w 235527"/>
              <a:gd name="connsiteY0" fmla="*/ 0 h 152400"/>
              <a:gd name="connsiteX1" fmla="*/ 138545 w 235527"/>
              <a:gd name="connsiteY1" fmla="*/ 69273 h 152400"/>
              <a:gd name="connsiteX2" fmla="*/ 55418 w 235527"/>
              <a:gd name="connsiteY2" fmla="*/ 124691 h 152400"/>
              <a:gd name="connsiteX3" fmla="*/ 0 w 23552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5527" h="152400">
                <a:moveTo>
                  <a:pt x="235527" y="0"/>
                </a:moveTo>
                <a:cubicBezTo>
                  <a:pt x="69228" y="66519"/>
                  <a:pt x="234660" y="-14828"/>
                  <a:pt x="138545" y="69273"/>
                </a:cubicBezTo>
                <a:cubicBezTo>
                  <a:pt x="113483" y="91203"/>
                  <a:pt x="87011" y="114160"/>
                  <a:pt x="55418" y="124691"/>
                </a:cubicBezTo>
                <a:cubicBezTo>
                  <a:pt x="7658" y="140611"/>
                  <a:pt x="24181" y="128219"/>
                  <a:pt x="0"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19600" y="5583382"/>
            <a:ext cx="124691" cy="166254"/>
          </a:xfrm>
          <a:custGeom>
            <a:avLst/>
            <a:gdLst>
              <a:gd name="connsiteX0" fmla="*/ 124691 w 124691"/>
              <a:gd name="connsiteY0" fmla="*/ 0 h 166254"/>
              <a:gd name="connsiteX1" fmla="*/ 69273 w 124691"/>
              <a:gd name="connsiteY1" fmla="*/ 69273 h 166254"/>
              <a:gd name="connsiteX2" fmla="*/ 55418 w 124691"/>
              <a:gd name="connsiteY2" fmla="*/ 110836 h 166254"/>
              <a:gd name="connsiteX3" fmla="*/ 0 w 124691"/>
              <a:gd name="connsiteY3" fmla="*/ 166254 h 166254"/>
            </a:gdLst>
            <a:ahLst/>
            <a:cxnLst>
              <a:cxn ang="0">
                <a:pos x="connsiteX0" y="connsiteY0"/>
              </a:cxn>
              <a:cxn ang="0">
                <a:pos x="connsiteX1" y="connsiteY1"/>
              </a:cxn>
              <a:cxn ang="0">
                <a:pos x="connsiteX2" y="connsiteY2"/>
              </a:cxn>
              <a:cxn ang="0">
                <a:pos x="connsiteX3" y="connsiteY3"/>
              </a:cxn>
            </a:cxnLst>
            <a:rect l="l" t="t" r="r" b="b"/>
            <a:pathLst>
              <a:path w="124691" h="166254">
                <a:moveTo>
                  <a:pt x="124691" y="0"/>
                </a:moveTo>
                <a:cubicBezTo>
                  <a:pt x="106218" y="23091"/>
                  <a:pt x="84946" y="44197"/>
                  <a:pt x="69273" y="69273"/>
                </a:cubicBezTo>
                <a:cubicBezTo>
                  <a:pt x="61533" y="81657"/>
                  <a:pt x="61949" y="97774"/>
                  <a:pt x="55418" y="110836"/>
                </a:cubicBezTo>
                <a:cubicBezTo>
                  <a:pt x="33126" y="155420"/>
                  <a:pt x="35691" y="148409"/>
                  <a:pt x="0" y="16625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56526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4599709" y="5555673"/>
            <a:ext cx="41564" cy="96982"/>
          </a:xfrm>
          <a:custGeom>
            <a:avLst/>
            <a:gdLst>
              <a:gd name="connsiteX0" fmla="*/ 41564 w 41564"/>
              <a:gd name="connsiteY0" fmla="*/ 0 h 96982"/>
              <a:gd name="connsiteX1" fmla="*/ 27709 w 41564"/>
              <a:gd name="connsiteY1" fmla="*/ 69272 h 96982"/>
              <a:gd name="connsiteX2" fmla="*/ 0 w 41564"/>
              <a:gd name="connsiteY2" fmla="*/ 96982 h 96982"/>
            </a:gdLst>
            <a:ahLst/>
            <a:cxnLst>
              <a:cxn ang="0">
                <a:pos x="connsiteX0" y="connsiteY0"/>
              </a:cxn>
              <a:cxn ang="0">
                <a:pos x="connsiteX1" y="connsiteY1"/>
              </a:cxn>
              <a:cxn ang="0">
                <a:pos x="connsiteX2" y="connsiteY2"/>
              </a:cxn>
            </a:cxnLst>
            <a:rect l="l" t="t" r="r" b="b"/>
            <a:pathLst>
              <a:path w="41564" h="96982">
                <a:moveTo>
                  <a:pt x="41564" y="0"/>
                </a:moveTo>
                <a:cubicBezTo>
                  <a:pt x="36946" y="23091"/>
                  <a:pt x="36985" y="47628"/>
                  <a:pt x="27709" y="69272"/>
                </a:cubicBezTo>
                <a:cubicBezTo>
                  <a:pt x="22563" y="81278"/>
                  <a:pt x="0" y="96982"/>
                  <a:pt x="0"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4724400" y="5638800"/>
            <a:ext cx="15620" cy="207818"/>
          </a:xfrm>
          <a:custGeom>
            <a:avLst/>
            <a:gdLst>
              <a:gd name="connsiteX0" fmla="*/ 0 w 15620"/>
              <a:gd name="connsiteY0" fmla="*/ 0 h 207818"/>
              <a:gd name="connsiteX1" fmla="*/ 13855 w 15620"/>
              <a:gd name="connsiteY1" fmla="*/ 207818 h 207818"/>
            </a:gdLst>
            <a:ahLst/>
            <a:cxnLst>
              <a:cxn ang="0">
                <a:pos x="connsiteX0" y="connsiteY0"/>
              </a:cxn>
              <a:cxn ang="0">
                <a:pos x="connsiteX1" y="connsiteY1"/>
              </a:cxn>
            </a:cxnLst>
            <a:rect l="l" t="t" r="r" b="b"/>
            <a:pathLst>
              <a:path w="15620" h="207818">
                <a:moveTo>
                  <a:pt x="0" y="0"/>
                </a:moveTo>
                <a:cubicBezTo>
                  <a:pt x="22912" y="114558"/>
                  <a:pt x="13855" y="45725"/>
                  <a:pt x="13855" y="20781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55279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973782" y="5611091"/>
            <a:ext cx="112134" cy="263236"/>
          </a:xfrm>
          <a:custGeom>
            <a:avLst/>
            <a:gdLst>
              <a:gd name="connsiteX0" fmla="*/ 0 w 112134"/>
              <a:gd name="connsiteY0" fmla="*/ 0 h 263236"/>
              <a:gd name="connsiteX1" fmla="*/ 13854 w 112134"/>
              <a:gd name="connsiteY1" fmla="*/ 69273 h 263236"/>
              <a:gd name="connsiteX2" fmla="*/ 55418 w 112134"/>
              <a:gd name="connsiteY2" fmla="*/ 110836 h 263236"/>
              <a:gd name="connsiteX3" fmla="*/ 110836 w 112134"/>
              <a:gd name="connsiteY3" fmla="*/ 235527 h 263236"/>
              <a:gd name="connsiteX4" fmla="*/ 110836 w 112134"/>
              <a:gd name="connsiteY4" fmla="*/ 263236 h 26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34" h="263236">
                <a:moveTo>
                  <a:pt x="0" y="0"/>
                </a:moveTo>
                <a:cubicBezTo>
                  <a:pt x="4618" y="23091"/>
                  <a:pt x="3323" y="48211"/>
                  <a:pt x="13854" y="69273"/>
                </a:cubicBezTo>
                <a:cubicBezTo>
                  <a:pt x="22616" y="86798"/>
                  <a:pt x="42875" y="95784"/>
                  <a:pt x="55418" y="110836"/>
                </a:cubicBezTo>
                <a:cubicBezTo>
                  <a:pt x="92009" y="154745"/>
                  <a:pt x="90700" y="175118"/>
                  <a:pt x="110836" y="235527"/>
                </a:cubicBezTo>
                <a:cubicBezTo>
                  <a:pt x="113757" y="244289"/>
                  <a:pt x="110836" y="254000"/>
                  <a:pt x="110836" y="26323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237018" y="5611091"/>
            <a:ext cx="290946" cy="97019"/>
          </a:xfrm>
          <a:custGeom>
            <a:avLst/>
            <a:gdLst>
              <a:gd name="connsiteX0" fmla="*/ 0 w 290946"/>
              <a:gd name="connsiteY0" fmla="*/ 0 h 97019"/>
              <a:gd name="connsiteX1" fmla="*/ 69273 w 290946"/>
              <a:gd name="connsiteY1" fmla="*/ 27709 h 97019"/>
              <a:gd name="connsiteX2" fmla="*/ 152400 w 290946"/>
              <a:gd name="connsiteY2" fmla="*/ 55418 h 97019"/>
              <a:gd name="connsiteX3" fmla="*/ 193964 w 290946"/>
              <a:gd name="connsiteY3" fmla="*/ 69273 h 97019"/>
              <a:gd name="connsiteX4" fmla="*/ 235527 w 290946"/>
              <a:gd name="connsiteY4" fmla="*/ 83127 h 97019"/>
              <a:gd name="connsiteX5" fmla="*/ 290946 w 290946"/>
              <a:gd name="connsiteY5" fmla="*/ 96982 h 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46" h="97019">
                <a:moveTo>
                  <a:pt x="0" y="0"/>
                </a:moveTo>
                <a:cubicBezTo>
                  <a:pt x="23091" y="9236"/>
                  <a:pt x="45901" y="19210"/>
                  <a:pt x="69273" y="27709"/>
                </a:cubicBezTo>
                <a:cubicBezTo>
                  <a:pt x="96722" y="37691"/>
                  <a:pt x="124691" y="46182"/>
                  <a:pt x="152400" y="55418"/>
                </a:cubicBezTo>
                <a:lnTo>
                  <a:pt x="193964" y="69273"/>
                </a:lnTo>
                <a:lnTo>
                  <a:pt x="235527" y="83127"/>
                </a:lnTo>
                <a:cubicBezTo>
                  <a:pt x="281473" y="98442"/>
                  <a:pt x="262487" y="96982"/>
                  <a:pt x="290946"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611091" y="5526692"/>
            <a:ext cx="332509" cy="28981"/>
          </a:xfrm>
          <a:custGeom>
            <a:avLst/>
            <a:gdLst>
              <a:gd name="connsiteX0" fmla="*/ 0 w 332509"/>
              <a:gd name="connsiteY0" fmla="*/ 28981 h 28981"/>
              <a:gd name="connsiteX1" fmla="*/ 221673 w 332509"/>
              <a:gd name="connsiteY1" fmla="*/ 15126 h 28981"/>
              <a:gd name="connsiteX2" fmla="*/ 263236 w 332509"/>
              <a:gd name="connsiteY2" fmla="*/ 1272 h 28981"/>
              <a:gd name="connsiteX3" fmla="*/ 332509 w 332509"/>
              <a:gd name="connsiteY3" fmla="*/ 1272 h 28981"/>
            </a:gdLst>
            <a:ahLst/>
            <a:cxnLst>
              <a:cxn ang="0">
                <a:pos x="connsiteX0" y="connsiteY0"/>
              </a:cxn>
              <a:cxn ang="0">
                <a:pos x="connsiteX1" y="connsiteY1"/>
              </a:cxn>
              <a:cxn ang="0">
                <a:pos x="connsiteX2" y="connsiteY2"/>
              </a:cxn>
              <a:cxn ang="0">
                <a:pos x="connsiteX3" y="connsiteY3"/>
              </a:cxn>
            </a:cxnLst>
            <a:rect l="l" t="t" r="r" b="b"/>
            <a:pathLst>
              <a:path w="332509" h="28981">
                <a:moveTo>
                  <a:pt x="0" y="28981"/>
                </a:moveTo>
                <a:cubicBezTo>
                  <a:pt x="73891" y="24363"/>
                  <a:pt x="148045" y="22876"/>
                  <a:pt x="221673" y="15126"/>
                </a:cubicBezTo>
                <a:cubicBezTo>
                  <a:pt x="236196" y="13597"/>
                  <a:pt x="248745" y="3083"/>
                  <a:pt x="263236" y="1272"/>
                </a:cubicBezTo>
                <a:cubicBezTo>
                  <a:pt x="286149" y="-1592"/>
                  <a:pt x="309418" y="1272"/>
                  <a:pt x="332509" y="127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5694218" y="5624945"/>
            <a:ext cx="221673" cy="152400"/>
          </a:xfrm>
          <a:custGeom>
            <a:avLst/>
            <a:gdLst>
              <a:gd name="connsiteX0" fmla="*/ 0 w 221673"/>
              <a:gd name="connsiteY0" fmla="*/ 0 h 152400"/>
              <a:gd name="connsiteX1" fmla="*/ 83127 w 221673"/>
              <a:gd name="connsiteY1" fmla="*/ 96982 h 152400"/>
              <a:gd name="connsiteX2" fmla="*/ 166255 w 221673"/>
              <a:gd name="connsiteY2" fmla="*/ 124691 h 152400"/>
              <a:gd name="connsiteX3" fmla="*/ 221673 w 221673"/>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1673" h="152400">
                <a:moveTo>
                  <a:pt x="0" y="0"/>
                </a:moveTo>
                <a:cubicBezTo>
                  <a:pt x="31320" y="52200"/>
                  <a:pt x="30789" y="73721"/>
                  <a:pt x="83127" y="96982"/>
                </a:cubicBezTo>
                <a:cubicBezTo>
                  <a:pt x="109818" y="108845"/>
                  <a:pt x="138546" y="115454"/>
                  <a:pt x="166255" y="124691"/>
                </a:cubicBezTo>
                <a:cubicBezTo>
                  <a:pt x="214013" y="140610"/>
                  <a:pt x="197492" y="128220"/>
                  <a:pt x="221673"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599709"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Oval 42"/>
          <p:cNvSpPr/>
          <p:nvPr/>
        </p:nvSpPr>
        <p:spPr>
          <a:xfrm>
            <a:off x="47853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Oval 43"/>
          <p:cNvSpPr/>
          <p:nvPr/>
        </p:nvSpPr>
        <p:spPr>
          <a:xfrm>
            <a:off x="48615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Oval 44"/>
          <p:cNvSpPr/>
          <p:nvPr/>
        </p:nvSpPr>
        <p:spPr>
          <a:xfrm>
            <a:off x="426720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Oval 45"/>
          <p:cNvSpPr/>
          <p:nvPr/>
        </p:nvSpPr>
        <p:spPr>
          <a:xfrm>
            <a:off x="381000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Oval 46"/>
          <p:cNvSpPr/>
          <p:nvPr/>
        </p:nvSpPr>
        <p:spPr>
          <a:xfrm>
            <a:off x="4724400" y="61569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Oval 48"/>
          <p:cNvSpPr/>
          <p:nvPr/>
        </p:nvSpPr>
        <p:spPr>
          <a:xfrm>
            <a:off x="577596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Oval 50"/>
          <p:cNvSpPr/>
          <p:nvPr/>
        </p:nvSpPr>
        <p:spPr>
          <a:xfrm>
            <a:off x="60198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p:cNvSpPr/>
          <p:nvPr/>
        </p:nvSpPr>
        <p:spPr>
          <a:xfrm>
            <a:off x="441960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Oval 54"/>
          <p:cNvSpPr/>
          <p:nvPr/>
        </p:nvSpPr>
        <p:spPr>
          <a:xfrm>
            <a:off x="3657600" y="5638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Oval 56"/>
          <p:cNvSpPr/>
          <p:nvPr/>
        </p:nvSpPr>
        <p:spPr>
          <a:xfrm>
            <a:off x="4752109" y="62331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eform 9"/>
          <p:cNvSpPr/>
          <p:nvPr/>
        </p:nvSpPr>
        <p:spPr>
          <a:xfrm>
            <a:off x="4733925" y="4852988"/>
            <a:ext cx="117481" cy="814387"/>
          </a:xfrm>
          <a:custGeom>
            <a:avLst/>
            <a:gdLst>
              <a:gd name="connsiteX0" fmla="*/ 47625 w 117481"/>
              <a:gd name="connsiteY0" fmla="*/ 814387 h 814387"/>
              <a:gd name="connsiteX1" fmla="*/ 23813 w 117481"/>
              <a:gd name="connsiteY1" fmla="*/ 714375 h 814387"/>
              <a:gd name="connsiteX2" fmla="*/ 42863 w 117481"/>
              <a:gd name="connsiteY2" fmla="*/ 628650 h 814387"/>
              <a:gd name="connsiteX3" fmla="*/ 80963 w 117481"/>
              <a:gd name="connsiteY3" fmla="*/ 552450 h 814387"/>
              <a:gd name="connsiteX4" fmla="*/ 109538 w 117481"/>
              <a:gd name="connsiteY4" fmla="*/ 452437 h 814387"/>
              <a:gd name="connsiteX5" fmla="*/ 114300 w 117481"/>
              <a:gd name="connsiteY5" fmla="*/ 333375 h 814387"/>
              <a:gd name="connsiteX6" fmla="*/ 66675 w 117481"/>
              <a:gd name="connsiteY6" fmla="*/ 147637 h 814387"/>
              <a:gd name="connsiteX7" fmla="*/ 0 w 117481"/>
              <a:gd name="connsiteY7" fmla="*/ 0 h 814387"/>
              <a:gd name="connsiteX8" fmla="*/ 0 w 117481"/>
              <a:gd name="connsiteY8" fmla="*/ 0 h 81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1" h="814387">
                <a:moveTo>
                  <a:pt x="47625" y="814387"/>
                </a:moveTo>
                <a:cubicBezTo>
                  <a:pt x="36116" y="779859"/>
                  <a:pt x="24607" y="745331"/>
                  <a:pt x="23813" y="714375"/>
                </a:cubicBezTo>
                <a:cubicBezTo>
                  <a:pt x="23019" y="683419"/>
                  <a:pt x="33338" y="655637"/>
                  <a:pt x="42863" y="628650"/>
                </a:cubicBezTo>
                <a:cubicBezTo>
                  <a:pt x="52388" y="601663"/>
                  <a:pt x="69851" y="581819"/>
                  <a:pt x="80963" y="552450"/>
                </a:cubicBezTo>
                <a:cubicBezTo>
                  <a:pt x="92075" y="523081"/>
                  <a:pt x="103982" y="488949"/>
                  <a:pt x="109538" y="452437"/>
                </a:cubicBezTo>
                <a:cubicBezTo>
                  <a:pt x="115094" y="415925"/>
                  <a:pt x="121444" y="384175"/>
                  <a:pt x="114300" y="333375"/>
                </a:cubicBezTo>
                <a:cubicBezTo>
                  <a:pt x="107156" y="282575"/>
                  <a:pt x="85725" y="203199"/>
                  <a:pt x="66675" y="147637"/>
                </a:cubicBezTo>
                <a:cubicBezTo>
                  <a:pt x="47625" y="92074"/>
                  <a:pt x="0" y="0"/>
                  <a:pt x="0" y="0"/>
                </a:cubicBezTo>
                <a:lnTo>
                  <a:pt x="0" y="0"/>
                </a:ln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533900" y="4843463"/>
            <a:ext cx="257187" cy="742950"/>
          </a:xfrm>
          <a:custGeom>
            <a:avLst/>
            <a:gdLst>
              <a:gd name="connsiteX0" fmla="*/ 0 w 257187"/>
              <a:gd name="connsiteY0" fmla="*/ 742950 h 742950"/>
              <a:gd name="connsiteX1" fmla="*/ 76200 w 257187"/>
              <a:gd name="connsiteY1" fmla="*/ 700087 h 742950"/>
              <a:gd name="connsiteX2" fmla="*/ 114300 w 257187"/>
              <a:gd name="connsiteY2" fmla="*/ 642937 h 742950"/>
              <a:gd name="connsiteX3" fmla="*/ 171450 w 257187"/>
              <a:gd name="connsiteY3" fmla="*/ 581025 h 742950"/>
              <a:gd name="connsiteX4" fmla="*/ 247650 w 257187"/>
              <a:gd name="connsiteY4" fmla="*/ 485775 h 742950"/>
              <a:gd name="connsiteX5" fmla="*/ 252413 w 257187"/>
              <a:gd name="connsiteY5" fmla="*/ 400050 h 742950"/>
              <a:gd name="connsiteX6" fmla="*/ 214313 w 257187"/>
              <a:gd name="connsiteY6" fmla="*/ 261937 h 742950"/>
              <a:gd name="connsiteX7" fmla="*/ 171450 w 257187"/>
              <a:gd name="connsiteY7" fmla="*/ 200025 h 742950"/>
              <a:gd name="connsiteX8" fmla="*/ 109538 w 257187"/>
              <a:gd name="connsiteY8" fmla="*/ 85725 h 742950"/>
              <a:gd name="connsiteX9" fmla="*/ 71438 w 257187"/>
              <a:gd name="connsiteY9"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87" h="742950">
                <a:moveTo>
                  <a:pt x="0" y="742950"/>
                </a:moveTo>
                <a:cubicBezTo>
                  <a:pt x="28575" y="729853"/>
                  <a:pt x="57150" y="716756"/>
                  <a:pt x="76200" y="700087"/>
                </a:cubicBezTo>
                <a:cubicBezTo>
                  <a:pt x="95250" y="683418"/>
                  <a:pt x="98425" y="662781"/>
                  <a:pt x="114300" y="642937"/>
                </a:cubicBezTo>
                <a:cubicBezTo>
                  <a:pt x="130175" y="623093"/>
                  <a:pt x="149225" y="607219"/>
                  <a:pt x="171450" y="581025"/>
                </a:cubicBezTo>
                <a:cubicBezTo>
                  <a:pt x="193675" y="554831"/>
                  <a:pt x="234156" y="515937"/>
                  <a:pt x="247650" y="485775"/>
                </a:cubicBezTo>
                <a:cubicBezTo>
                  <a:pt x="261144" y="455612"/>
                  <a:pt x="257969" y="437356"/>
                  <a:pt x="252413" y="400050"/>
                </a:cubicBezTo>
                <a:cubicBezTo>
                  <a:pt x="246857" y="362744"/>
                  <a:pt x="227807" y="295274"/>
                  <a:pt x="214313" y="261937"/>
                </a:cubicBezTo>
                <a:cubicBezTo>
                  <a:pt x="200819" y="228600"/>
                  <a:pt x="188913" y="229394"/>
                  <a:pt x="171450" y="200025"/>
                </a:cubicBezTo>
                <a:cubicBezTo>
                  <a:pt x="153988" y="170656"/>
                  <a:pt x="126207" y="119062"/>
                  <a:pt x="109538" y="85725"/>
                </a:cubicBezTo>
                <a:cubicBezTo>
                  <a:pt x="92869" y="52388"/>
                  <a:pt x="82153" y="26194"/>
                  <a:pt x="71438"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4898395" y="4843463"/>
            <a:ext cx="121280" cy="752475"/>
          </a:xfrm>
          <a:custGeom>
            <a:avLst/>
            <a:gdLst>
              <a:gd name="connsiteX0" fmla="*/ 64130 w 121280"/>
              <a:gd name="connsiteY0" fmla="*/ 752475 h 752475"/>
              <a:gd name="connsiteX1" fmla="*/ 2218 w 121280"/>
              <a:gd name="connsiteY1" fmla="*/ 633412 h 752475"/>
              <a:gd name="connsiteX2" fmla="*/ 21268 w 121280"/>
              <a:gd name="connsiteY2" fmla="*/ 423862 h 752475"/>
              <a:gd name="connsiteX3" fmla="*/ 92705 w 121280"/>
              <a:gd name="connsiteY3" fmla="*/ 166687 h 752475"/>
              <a:gd name="connsiteX4" fmla="*/ 121280 w 121280"/>
              <a:gd name="connsiteY4" fmla="*/ 0 h 75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80" h="752475">
                <a:moveTo>
                  <a:pt x="64130" y="752475"/>
                </a:moveTo>
                <a:cubicBezTo>
                  <a:pt x="36746" y="720328"/>
                  <a:pt x="9362" y="688181"/>
                  <a:pt x="2218" y="633412"/>
                </a:cubicBezTo>
                <a:cubicBezTo>
                  <a:pt x="-4926" y="578643"/>
                  <a:pt x="6187" y="501649"/>
                  <a:pt x="21268" y="423862"/>
                </a:cubicBezTo>
                <a:cubicBezTo>
                  <a:pt x="36349" y="346074"/>
                  <a:pt x="76036" y="237331"/>
                  <a:pt x="92705" y="166687"/>
                </a:cubicBezTo>
                <a:cubicBezTo>
                  <a:pt x="109374" y="96043"/>
                  <a:pt x="115327" y="48021"/>
                  <a:pt x="121280"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3901440" y="6065520"/>
            <a:ext cx="551754" cy="369332"/>
          </a:xfrm>
          <a:prstGeom prst="rect">
            <a:avLst/>
          </a:prstGeom>
          <a:noFill/>
        </p:spPr>
        <p:txBody>
          <a:bodyPr wrap="none" rtlCol="0">
            <a:spAutoFit/>
          </a:bodyPr>
          <a:lstStyle/>
          <a:p>
            <a:r>
              <a:rPr lang="en-US" b="1" dirty="0"/>
              <a:t>BC</a:t>
            </a:r>
            <a:r>
              <a:rPr lang="en-US" b="1" baseline="-25000" dirty="0"/>
              <a:t>w</a:t>
            </a:r>
            <a:endParaRPr lang="en-US" dirty="0"/>
          </a:p>
        </p:txBody>
      </p:sp>
      <p:sp>
        <p:nvSpPr>
          <p:cNvPr id="62" name="TextBox 61"/>
          <p:cNvSpPr txBox="1"/>
          <p:nvPr/>
        </p:nvSpPr>
        <p:spPr>
          <a:xfrm>
            <a:off x="4204706" y="5029200"/>
            <a:ext cx="519694" cy="369332"/>
          </a:xfrm>
          <a:prstGeom prst="rect">
            <a:avLst/>
          </a:prstGeom>
          <a:noFill/>
        </p:spPr>
        <p:txBody>
          <a:bodyPr wrap="none" rtlCol="0">
            <a:spAutoFit/>
          </a:bodyPr>
          <a:lstStyle/>
          <a:p>
            <a:r>
              <a:rPr lang="en-US" b="1" dirty="0"/>
              <a:t>BC</a:t>
            </a:r>
            <a:r>
              <a:rPr lang="en-US" b="1" baseline="-25000" dirty="0"/>
              <a:t>u</a:t>
            </a:r>
            <a:endParaRPr lang="en-US" dirty="0"/>
          </a:p>
        </p:txBody>
      </p:sp>
      <p:sp>
        <p:nvSpPr>
          <p:cNvPr id="68" name="Curved Left Arrow 67"/>
          <p:cNvSpPr/>
          <p:nvPr/>
        </p:nvSpPr>
        <p:spPr>
          <a:xfrm>
            <a:off x="1643011" y="5640324"/>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69" name="Curved Left Arrow 68"/>
          <p:cNvSpPr/>
          <p:nvPr/>
        </p:nvSpPr>
        <p:spPr>
          <a:xfrm rot="10800000">
            <a:off x="1219200" y="5607227"/>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0" name="TextBox 69"/>
          <p:cNvSpPr txBox="1"/>
          <p:nvPr/>
        </p:nvSpPr>
        <p:spPr>
          <a:xfrm>
            <a:off x="1393005" y="5710874"/>
            <a:ext cx="375424" cy="369332"/>
          </a:xfrm>
          <a:prstGeom prst="rect">
            <a:avLst/>
          </a:prstGeom>
          <a:noFill/>
        </p:spPr>
        <p:txBody>
          <a:bodyPr wrap="none" rtlCol="0">
            <a:spAutoFit/>
          </a:bodyPr>
          <a:lstStyle/>
          <a:p>
            <a:r>
              <a:rPr lang="en-US" b="1" dirty="0" smtClean="0"/>
              <a:t>N</a:t>
            </a:r>
            <a:r>
              <a:rPr lang="en-US" b="1" baseline="-25000" dirty="0" smtClean="0"/>
              <a:t>i</a:t>
            </a:r>
            <a:endParaRPr lang="en-US" b="1" dirty="0"/>
          </a:p>
        </p:txBody>
      </p:sp>
      <p:sp>
        <p:nvSpPr>
          <p:cNvPr id="71" name="Down Arrow 70"/>
          <p:cNvSpPr/>
          <p:nvPr/>
        </p:nvSpPr>
        <p:spPr>
          <a:xfrm>
            <a:off x="2082531"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1905000" y="1546243"/>
            <a:ext cx="606256" cy="369332"/>
          </a:xfrm>
          <a:prstGeom prst="rect">
            <a:avLst/>
          </a:prstGeom>
          <a:noFill/>
        </p:spPr>
        <p:txBody>
          <a:bodyPr wrap="none" rtlCol="0">
            <a:spAutoFit/>
          </a:bodyPr>
          <a:lstStyle/>
          <a:p>
            <a:r>
              <a:rPr lang="en-US" b="1" dirty="0" smtClean="0"/>
              <a:t>Cl</a:t>
            </a:r>
            <a:r>
              <a:rPr lang="en-US" b="1" baseline="-25000" dirty="0" smtClean="0"/>
              <a:t>dep</a:t>
            </a:r>
            <a:endParaRPr lang="en-US" dirty="0"/>
          </a:p>
        </p:txBody>
      </p:sp>
      <p:sp>
        <p:nvSpPr>
          <p:cNvPr id="73" name="Down Arrow 72"/>
          <p:cNvSpPr/>
          <p:nvPr/>
        </p:nvSpPr>
        <p:spPr>
          <a:xfrm>
            <a:off x="871897"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Down Arrow 73"/>
          <p:cNvSpPr/>
          <p:nvPr/>
        </p:nvSpPr>
        <p:spPr>
          <a:xfrm>
            <a:off x="1472926"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728830" y="1546243"/>
            <a:ext cx="537327" cy="369332"/>
          </a:xfrm>
          <a:prstGeom prst="rect">
            <a:avLst/>
          </a:prstGeom>
          <a:noFill/>
        </p:spPr>
        <p:txBody>
          <a:bodyPr wrap="none" rtlCol="0">
            <a:spAutoFit/>
          </a:bodyPr>
          <a:lstStyle/>
          <a:p>
            <a:r>
              <a:rPr lang="en-US" b="1" dirty="0"/>
              <a:t>S</a:t>
            </a:r>
            <a:r>
              <a:rPr lang="en-US" b="1" baseline="-25000" dirty="0" smtClean="0"/>
              <a:t>dep</a:t>
            </a:r>
            <a:endParaRPr lang="en-US" dirty="0"/>
          </a:p>
        </p:txBody>
      </p:sp>
      <p:sp>
        <p:nvSpPr>
          <p:cNvPr id="76" name="TextBox 75"/>
          <p:cNvSpPr txBox="1"/>
          <p:nvPr/>
        </p:nvSpPr>
        <p:spPr>
          <a:xfrm>
            <a:off x="1308219" y="1537252"/>
            <a:ext cx="580608" cy="369332"/>
          </a:xfrm>
          <a:prstGeom prst="rect">
            <a:avLst/>
          </a:prstGeom>
          <a:noFill/>
        </p:spPr>
        <p:txBody>
          <a:bodyPr wrap="none" rtlCol="0">
            <a:spAutoFit/>
          </a:bodyPr>
          <a:lstStyle/>
          <a:p>
            <a:r>
              <a:rPr lang="en-US" b="1" dirty="0" smtClean="0"/>
              <a:t>N</a:t>
            </a:r>
            <a:r>
              <a:rPr lang="en-US" b="1" baseline="-25000" dirty="0" smtClean="0"/>
              <a:t>dep</a:t>
            </a:r>
            <a:endParaRPr lang="en-US" dirty="0"/>
          </a:p>
        </p:txBody>
      </p:sp>
      <p:sp>
        <p:nvSpPr>
          <p:cNvPr id="77" name="Down Arrow 76"/>
          <p:cNvSpPr/>
          <p:nvPr/>
        </p:nvSpPr>
        <p:spPr>
          <a:xfrm>
            <a:off x="7292606" y="1905000"/>
            <a:ext cx="251194" cy="33528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6725509" y="1730909"/>
            <a:ext cx="679994" cy="369332"/>
          </a:xfrm>
          <a:prstGeom prst="rect">
            <a:avLst/>
          </a:prstGeom>
          <a:noFill/>
        </p:spPr>
        <p:txBody>
          <a:bodyPr wrap="none" rtlCol="0">
            <a:spAutoFit/>
          </a:bodyPr>
          <a:lstStyle/>
          <a:p>
            <a:r>
              <a:rPr lang="en-US" b="1" dirty="0"/>
              <a:t>BC</a:t>
            </a:r>
            <a:r>
              <a:rPr lang="en-US" b="1" baseline="-25000" dirty="0"/>
              <a:t>dep</a:t>
            </a:r>
            <a:endParaRPr lang="en-US" dirty="0"/>
          </a:p>
        </p:txBody>
      </p:sp>
      <p:sp>
        <p:nvSpPr>
          <p:cNvPr id="79" name="Bent Arrow 78"/>
          <p:cNvSpPr/>
          <p:nvPr/>
        </p:nvSpPr>
        <p:spPr>
          <a:xfrm rot="5400000" flipH="1">
            <a:off x="2203154" y="5275151"/>
            <a:ext cx="572789" cy="459308"/>
          </a:xfrm>
          <a:prstGeom prst="bentArrow">
            <a:avLst/>
          </a:prstGeom>
          <a:solidFill>
            <a:schemeClr val="accent1"/>
          </a:solidFill>
          <a:ln w="254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0" name="TextBox 79"/>
          <p:cNvSpPr txBox="1"/>
          <p:nvPr/>
        </p:nvSpPr>
        <p:spPr>
          <a:xfrm>
            <a:off x="2398348" y="4824448"/>
            <a:ext cx="497252" cy="369332"/>
          </a:xfrm>
          <a:prstGeom prst="rect">
            <a:avLst/>
          </a:prstGeom>
          <a:noFill/>
        </p:spPr>
        <p:txBody>
          <a:bodyPr wrap="none" rtlCol="0">
            <a:spAutoFit/>
          </a:bodyPr>
          <a:lstStyle/>
          <a:p>
            <a:r>
              <a:rPr lang="en-US" b="1" dirty="0" smtClean="0"/>
              <a:t>N</a:t>
            </a:r>
            <a:r>
              <a:rPr lang="en-US" b="1" baseline="-25000" dirty="0" smtClean="0"/>
              <a:t>de</a:t>
            </a:r>
            <a:endParaRPr lang="en-US" b="1" baseline="-25000" dirty="0"/>
          </a:p>
        </p:txBody>
      </p:sp>
      <p:cxnSp>
        <p:nvCxnSpPr>
          <p:cNvPr id="66" name="Straight Arrow Connector 65"/>
          <p:cNvCxnSpPr/>
          <p:nvPr/>
        </p:nvCxnSpPr>
        <p:spPr>
          <a:xfrm>
            <a:off x="5313218" y="6202680"/>
            <a:ext cx="5542" cy="35052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366558" y="6019800"/>
            <a:ext cx="5542" cy="35052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899958" y="6096000"/>
            <a:ext cx="5542" cy="35052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323191" y="6293440"/>
            <a:ext cx="963725" cy="646331"/>
          </a:xfrm>
          <a:prstGeom prst="rect">
            <a:avLst/>
          </a:prstGeom>
          <a:noFill/>
        </p:spPr>
        <p:txBody>
          <a:bodyPr wrap="none" rtlCol="0">
            <a:spAutoFit/>
          </a:bodyPr>
          <a:lstStyle/>
          <a:p>
            <a:r>
              <a:rPr lang="en-US" b="1" dirty="0"/>
              <a:t>ANC</a:t>
            </a:r>
            <a:r>
              <a:rPr lang="en-US" b="1" baseline="-25000" dirty="0"/>
              <a:t>le,crit</a:t>
            </a:r>
            <a:endParaRPr lang="en-US" b="1" dirty="0"/>
          </a:p>
          <a:p>
            <a:endParaRPr lang="en-US" dirty="0"/>
          </a:p>
        </p:txBody>
      </p:sp>
      <p:sp>
        <p:nvSpPr>
          <p:cNvPr id="90" name="Oval 89"/>
          <p:cNvSpPr/>
          <p:nvPr/>
        </p:nvSpPr>
        <p:spPr>
          <a:xfrm>
            <a:off x="1562100" y="62585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1" name="Oval 90"/>
          <p:cNvSpPr/>
          <p:nvPr/>
        </p:nvSpPr>
        <p:spPr>
          <a:xfrm>
            <a:off x="9525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2" name="Oval 91"/>
          <p:cNvSpPr/>
          <p:nvPr/>
        </p:nvSpPr>
        <p:spPr>
          <a:xfrm>
            <a:off x="24384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3" name="Oval 92"/>
          <p:cNvSpPr/>
          <p:nvPr/>
        </p:nvSpPr>
        <p:spPr>
          <a:xfrm>
            <a:off x="32766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4" name="Oval 93"/>
          <p:cNvSpPr/>
          <p:nvPr/>
        </p:nvSpPr>
        <p:spPr>
          <a:xfrm>
            <a:off x="65379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5" name="Oval 94"/>
          <p:cNvSpPr/>
          <p:nvPr/>
        </p:nvSpPr>
        <p:spPr>
          <a:xfrm>
            <a:off x="7223760" y="5740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Oval 95"/>
          <p:cNvSpPr/>
          <p:nvPr/>
        </p:nvSpPr>
        <p:spPr>
          <a:xfrm>
            <a:off x="79095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TextBox 96"/>
          <p:cNvSpPr txBox="1"/>
          <p:nvPr/>
        </p:nvSpPr>
        <p:spPr>
          <a:xfrm>
            <a:off x="3368040" y="5029200"/>
            <a:ext cx="420308" cy="369332"/>
          </a:xfrm>
          <a:prstGeom prst="rect">
            <a:avLst/>
          </a:prstGeom>
          <a:noFill/>
        </p:spPr>
        <p:txBody>
          <a:bodyPr wrap="none" rtlCol="0">
            <a:spAutoFit/>
          </a:bodyPr>
          <a:lstStyle/>
          <a:p>
            <a:r>
              <a:rPr lang="en-US" b="1" dirty="0" smtClean="0"/>
              <a:t>N</a:t>
            </a:r>
            <a:r>
              <a:rPr lang="en-US" b="1" baseline="-25000" dirty="0" smtClean="0"/>
              <a:t>u</a:t>
            </a:r>
            <a:endParaRPr lang="en-US" b="1" dirty="0"/>
          </a:p>
        </p:txBody>
      </p:sp>
      <p:sp>
        <p:nvSpPr>
          <p:cNvPr id="98" name="Freeform 97"/>
          <p:cNvSpPr/>
          <p:nvPr/>
        </p:nvSpPr>
        <p:spPr>
          <a:xfrm>
            <a:off x="2438400" y="4305300"/>
            <a:ext cx="2530756" cy="1397000"/>
          </a:xfrm>
          <a:custGeom>
            <a:avLst/>
            <a:gdLst>
              <a:gd name="connsiteX0" fmla="*/ 0 w 2530756"/>
              <a:gd name="connsiteY0" fmla="*/ 1397000 h 1397000"/>
              <a:gd name="connsiteX1" fmla="*/ 660400 w 2530756"/>
              <a:gd name="connsiteY1" fmla="*/ 1384300 h 1397000"/>
              <a:gd name="connsiteX2" fmla="*/ 1549400 w 2530756"/>
              <a:gd name="connsiteY2" fmla="*/ 1282700 h 1397000"/>
              <a:gd name="connsiteX3" fmla="*/ 2197100 w 2530756"/>
              <a:gd name="connsiteY3" fmla="*/ 1206500 h 1397000"/>
              <a:gd name="connsiteX4" fmla="*/ 2476500 w 2530756"/>
              <a:gd name="connsiteY4" fmla="*/ 774700 h 1397000"/>
              <a:gd name="connsiteX5" fmla="*/ 2400300 w 2530756"/>
              <a:gd name="connsiteY5" fmla="*/ 469900 h 1397000"/>
              <a:gd name="connsiteX6" fmla="*/ 2514600 w 2530756"/>
              <a:gd name="connsiteY6" fmla="*/ 177800 h 1397000"/>
              <a:gd name="connsiteX7" fmla="*/ 2527300 w 2530756"/>
              <a:gd name="connsiteY7" fmla="*/ 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0756" h="1397000">
                <a:moveTo>
                  <a:pt x="0" y="1397000"/>
                </a:moveTo>
                <a:lnTo>
                  <a:pt x="660400" y="1384300"/>
                </a:lnTo>
                <a:cubicBezTo>
                  <a:pt x="918633" y="1365250"/>
                  <a:pt x="1549400" y="1282700"/>
                  <a:pt x="1549400" y="1282700"/>
                </a:cubicBezTo>
                <a:cubicBezTo>
                  <a:pt x="1805517" y="1253067"/>
                  <a:pt x="2042583" y="1291167"/>
                  <a:pt x="2197100" y="1206500"/>
                </a:cubicBezTo>
                <a:cubicBezTo>
                  <a:pt x="2351617" y="1121833"/>
                  <a:pt x="2442633" y="897467"/>
                  <a:pt x="2476500" y="774700"/>
                </a:cubicBezTo>
                <a:cubicBezTo>
                  <a:pt x="2510367" y="651933"/>
                  <a:pt x="2393950" y="569383"/>
                  <a:pt x="2400300" y="469900"/>
                </a:cubicBezTo>
                <a:cubicBezTo>
                  <a:pt x="2406650" y="370417"/>
                  <a:pt x="2493433" y="256117"/>
                  <a:pt x="2514600" y="177800"/>
                </a:cubicBezTo>
                <a:cubicBezTo>
                  <a:pt x="2535767" y="99483"/>
                  <a:pt x="2531533" y="49741"/>
                  <a:pt x="2527300" y="0"/>
                </a:cubicBezTo>
              </a:path>
            </a:pathLst>
          </a:custGeom>
          <a:noFill/>
          <a:ln w="25400">
            <a:solidFill>
              <a:schemeClr val="accent1"/>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a:off x="3035300" y="4368800"/>
            <a:ext cx="1776532" cy="1244600"/>
          </a:xfrm>
          <a:custGeom>
            <a:avLst/>
            <a:gdLst>
              <a:gd name="connsiteX0" fmla="*/ 0 w 1776532"/>
              <a:gd name="connsiteY0" fmla="*/ 1244600 h 1244600"/>
              <a:gd name="connsiteX1" fmla="*/ 508000 w 1776532"/>
              <a:gd name="connsiteY1" fmla="*/ 1219200 h 1244600"/>
              <a:gd name="connsiteX2" fmla="*/ 952500 w 1776532"/>
              <a:gd name="connsiteY2" fmla="*/ 1193800 h 1244600"/>
              <a:gd name="connsiteX3" fmla="*/ 1689100 w 1776532"/>
              <a:gd name="connsiteY3" fmla="*/ 1079500 h 1244600"/>
              <a:gd name="connsiteX4" fmla="*/ 1765300 w 1776532"/>
              <a:gd name="connsiteY4" fmla="*/ 546100 h 1244600"/>
              <a:gd name="connsiteX5" fmla="*/ 1714500 w 1776532"/>
              <a:gd name="connsiteY5" fmla="*/ 317500 h 1244600"/>
              <a:gd name="connsiteX6" fmla="*/ 1524000 w 1776532"/>
              <a:gd name="connsiteY6" fmla="*/ 101600 h 1244600"/>
              <a:gd name="connsiteX7" fmla="*/ 1308100 w 1776532"/>
              <a:gd name="connsiteY7" fmla="*/ 0 h 12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532" h="1244600">
                <a:moveTo>
                  <a:pt x="0" y="1244600"/>
                </a:moveTo>
                <a:lnTo>
                  <a:pt x="508000" y="1219200"/>
                </a:lnTo>
                <a:cubicBezTo>
                  <a:pt x="666750" y="1210733"/>
                  <a:pt x="755650" y="1217083"/>
                  <a:pt x="952500" y="1193800"/>
                </a:cubicBezTo>
                <a:cubicBezTo>
                  <a:pt x="1149350" y="1170517"/>
                  <a:pt x="1553633" y="1187450"/>
                  <a:pt x="1689100" y="1079500"/>
                </a:cubicBezTo>
                <a:cubicBezTo>
                  <a:pt x="1824567" y="971550"/>
                  <a:pt x="1761067" y="673100"/>
                  <a:pt x="1765300" y="546100"/>
                </a:cubicBezTo>
                <a:cubicBezTo>
                  <a:pt x="1769533" y="419100"/>
                  <a:pt x="1754717" y="391583"/>
                  <a:pt x="1714500" y="317500"/>
                </a:cubicBezTo>
                <a:cubicBezTo>
                  <a:pt x="1674283" y="243417"/>
                  <a:pt x="1591733" y="154517"/>
                  <a:pt x="1524000" y="101600"/>
                </a:cubicBezTo>
                <a:cubicBezTo>
                  <a:pt x="1456267" y="48683"/>
                  <a:pt x="1382183" y="24341"/>
                  <a:pt x="1308100" y="0"/>
                </a:cubicBezTo>
              </a:path>
            </a:pathLst>
          </a:custGeom>
          <a:noFill/>
          <a:ln w="25400">
            <a:solidFill>
              <a:schemeClr val="accent1"/>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152401" y="152400"/>
            <a:ext cx="8991599" cy="830997"/>
          </a:xfrm>
          <a:prstGeom prst="rect">
            <a:avLst/>
          </a:prstGeom>
          <a:noFill/>
        </p:spPr>
        <p:txBody>
          <a:bodyPr wrap="square" rtlCol="0">
            <a:spAutoFit/>
          </a:bodyPr>
          <a:lstStyle/>
          <a:p>
            <a:pPr algn="ctr"/>
            <a:r>
              <a:rPr lang="en-US" sz="2400" b="1" dirty="0" smtClean="0"/>
              <a:t>Background:  Modeling Soil Acidification with the Simple Mass Balance (SMB) Model</a:t>
            </a:r>
            <a:endParaRPr lang="en-US" sz="2400" b="1" dirty="0"/>
          </a:p>
        </p:txBody>
      </p:sp>
    </p:spTree>
    <p:extLst>
      <p:ext uri="{BB962C8B-B14F-4D97-AF65-F5344CB8AC3E}">
        <p14:creationId xmlns:p14="http://schemas.microsoft.com/office/powerpoint/2010/main" val="1378480365"/>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77675" y="1002268"/>
            <a:ext cx="6024406" cy="369332"/>
          </a:xfrm>
          <a:prstGeom prst="rect">
            <a:avLst/>
          </a:prstGeom>
          <a:noFill/>
        </p:spPr>
        <p:txBody>
          <a:bodyPr wrap="none" rtlCol="0">
            <a:spAutoFit/>
          </a:bodyPr>
          <a:lstStyle/>
          <a:p>
            <a:r>
              <a:rPr lang="en-US" b="1" dirty="0"/>
              <a:t>CAL(S+N) = </a:t>
            </a:r>
            <a:r>
              <a:rPr lang="en-US" b="1" dirty="0">
                <a:solidFill>
                  <a:schemeClr val="accent1"/>
                </a:solidFill>
              </a:rPr>
              <a:t>BC</a:t>
            </a:r>
            <a:r>
              <a:rPr lang="en-US" b="1" baseline="-25000" dirty="0">
                <a:solidFill>
                  <a:schemeClr val="accent1"/>
                </a:solidFill>
              </a:rPr>
              <a:t>dep</a:t>
            </a:r>
            <a:r>
              <a:rPr lang="en-US" b="1" dirty="0"/>
              <a:t> –  </a:t>
            </a:r>
            <a:r>
              <a:rPr lang="en-US" b="1" dirty="0">
                <a:solidFill>
                  <a:schemeClr val="accent2"/>
                </a:solidFill>
              </a:rPr>
              <a:t>Cl</a:t>
            </a:r>
            <a:r>
              <a:rPr lang="en-US" b="1" baseline="-25000" dirty="0">
                <a:solidFill>
                  <a:schemeClr val="accent2"/>
                </a:solidFill>
              </a:rPr>
              <a:t>dep</a:t>
            </a:r>
            <a:r>
              <a:rPr lang="en-US" b="1" dirty="0"/>
              <a:t> + </a:t>
            </a:r>
            <a:r>
              <a:rPr lang="en-US" b="1" dirty="0">
                <a:solidFill>
                  <a:schemeClr val="accent1"/>
                </a:solidFill>
              </a:rPr>
              <a:t>BC</a:t>
            </a:r>
            <a:r>
              <a:rPr lang="en-US" b="1" baseline="-25000" dirty="0">
                <a:solidFill>
                  <a:schemeClr val="accent1"/>
                </a:solidFill>
              </a:rPr>
              <a:t>w</a:t>
            </a:r>
            <a:r>
              <a:rPr lang="en-US" b="1" dirty="0"/>
              <a:t> – </a:t>
            </a:r>
            <a:r>
              <a:rPr lang="en-US" b="1" dirty="0">
                <a:solidFill>
                  <a:schemeClr val="accent2"/>
                </a:solidFill>
              </a:rPr>
              <a:t>BC</a:t>
            </a:r>
            <a:r>
              <a:rPr lang="en-US" b="1" baseline="-25000" dirty="0">
                <a:solidFill>
                  <a:schemeClr val="accent2"/>
                </a:solidFill>
              </a:rPr>
              <a:t>u</a:t>
            </a:r>
            <a:r>
              <a:rPr lang="en-US" b="1" dirty="0"/>
              <a:t> + </a:t>
            </a:r>
            <a:r>
              <a:rPr lang="en-US" b="1" dirty="0">
                <a:solidFill>
                  <a:schemeClr val="accent1"/>
                </a:solidFill>
              </a:rPr>
              <a:t>N</a:t>
            </a:r>
            <a:r>
              <a:rPr lang="en-US" b="1" baseline="-25000" dirty="0">
                <a:solidFill>
                  <a:schemeClr val="accent1"/>
                </a:solidFill>
              </a:rPr>
              <a:t>i</a:t>
            </a:r>
            <a:r>
              <a:rPr lang="en-US" b="1" dirty="0"/>
              <a:t> + </a:t>
            </a:r>
            <a:r>
              <a:rPr lang="en-US" b="1" dirty="0">
                <a:solidFill>
                  <a:schemeClr val="accent1"/>
                </a:solidFill>
              </a:rPr>
              <a:t>N</a:t>
            </a:r>
            <a:r>
              <a:rPr lang="en-US" b="1" baseline="-25000" dirty="0">
                <a:solidFill>
                  <a:schemeClr val="accent1"/>
                </a:solidFill>
              </a:rPr>
              <a:t>u</a:t>
            </a:r>
            <a:r>
              <a:rPr lang="en-US" b="1" dirty="0"/>
              <a:t> + </a:t>
            </a:r>
            <a:r>
              <a:rPr lang="en-US" b="1" dirty="0">
                <a:solidFill>
                  <a:schemeClr val="tx2"/>
                </a:solidFill>
              </a:rPr>
              <a:t>N</a:t>
            </a:r>
            <a:r>
              <a:rPr lang="en-US" b="1" baseline="-25000" dirty="0">
                <a:solidFill>
                  <a:schemeClr val="tx2"/>
                </a:solidFill>
              </a:rPr>
              <a:t>de</a:t>
            </a:r>
            <a:r>
              <a:rPr lang="en-US" b="1" dirty="0"/>
              <a:t> – </a:t>
            </a:r>
            <a:r>
              <a:rPr lang="en-US" b="1" dirty="0">
                <a:solidFill>
                  <a:schemeClr val="accent2"/>
                </a:solidFill>
              </a:rPr>
              <a:t>ANC</a:t>
            </a:r>
            <a:r>
              <a:rPr lang="en-US" b="1" baseline="-25000" dirty="0">
                <a:solidFill>
                  <a:schemeClr val="accent2"/>
                </a:solidFill>
              </a:rPr>
              <a:t>le,crit</a:t>
            </a:r>
            <a:endParaRPr lang="en-US" b="1" dirty="0">
              <a:solidFill>
                <a:schemeClr val="accent2"/>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9547" t="52981" r="16007"/>
          <a:stretch/>
        </p:blipFill>
        <p:spPr>
          <a:xfrm>
            <a:off x="2156194" y="2050473"/>
            <a:ext cx="4984012" cy="3429000"/>
          </a:xfrm>
          <a:prstGeom prst="rect">
            <a:avLst/>
          </a:prstGeom>
        </p:spPr>
      </p:pic>
      <p:sp>
        <p:nvSpPr>
          <p:cNvPr id="9" name="Freeform 8"/>
          <p:cNvSpPr/>
          <p:nvPr/>
        </p:nvSpPr>
        <p:spPr>
          <a:xfrm>
            <a:off x="420650" y="54418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8194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7150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54980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56019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8860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5441826"/>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35295" y="5410200"/>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920836" y="5458691"/>
            <a:ext cx="734291" cy="346364"/>
          </a:xfrm>
          <a:custGeom>
            <a:avLst/>
            <a:gdLst>
              <a:gd name="connsiteX0" fmla="*/ 734291 w 734291"/>
              <a:gd name="connsiteY0" fmla="*/ 0 h 346364"/>
              <a:gd name="connsiteX1" fmla="*/ 706582 w 734291"/>
              <a:gd name="connsiteY1" fmla="*/ 69273 h 346364"/>
              <a:gd name="connsiteX2" fmla="*/ 665019 w 734291"/>
              <a:gd name="connsiteY2" fmla="*/ 96982 h 346364"/>
              <a:gd name="connsiteX3" fmla="*/ 526473 w 734291"/>
              <a:gd name="connsiteY3" fmla="*/ 138545 h 346364"/>
              <a:gd name="connsiteX4" fmla="*/ 443346 w 734291"/>
              <a:gd name="connsiteY4" fmla="*/ 166254 h 346364"/>
              <a:gd name="connsiteX5" fmla="*/ 374073 w 734291"/>
              <a:gd name="connsiteY5" fmla="*/ 207818 h 346364"/>
              <a:gd name="connsiteX6" fmla="*/ 207819 w 734291"/>
              <a:gd name="connsiteY6" fmla="*/ 290945 h 346364"/>
              <a:gd name="connsiteX7" fmla="*/ 110837 w 734291"/>
              <a:gd name="connsiteY7" fmla="*/ 304800 h 346364"/>
              <a:gd name="connsiteX8" fmla="*/ 55419 w 734291"/>
              <a:gd name="connsiteY8" fmla="*/ 318654 h 346364"/>
              <a:gd name="connsiteX9" fmla="*/ 0 w 734291"/>
              <a:gd name="connsiteY9" fmla="*/ 346364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291" h="346364">
                <a:moveTo>
                  <a:pt x="734291" y="0"/>
                </a:moveTo>
                <a:cubicBezTo>
                  <a:pt x="725055" y="23091"/>
                  <a:pt x="721037" y="49036"/>
                  <a:pt x="706582" y="69273"/>
                </a:cubicBezTo>
                <a:cubicBezTo>
                  <a:pt x="696904" y="82822"/>
                  <a:pt x="680235" y="90219"/>
                  <a:pt x="665019" y="96982"/>
                </a:cubicBezTo>
                <a:cubicBezTo>
                  <a:pt x="597191" y="127128"/>
                  <a:pt x="588477" y="119944"/>
                  <a:pt x="526473" y="138545"/>
                </a:cubicBezTo>
                <a:cubicBezTo>
                  <a:pt x="498497" y="146938"/>
                  <a:pt x="443346" y="166254"/>
                  <a:pt x="443346" y="166254"/>
                </a:cubicBezTo>
                <a:cubicBezTo>
                  <a:pt x="381182" y="228421"/>
                  <a:pt x="455006" y="162856"/>
                  <a:pt x="374073" y="207818"/>
                </a:cubicBezTo>
                <a:cubicBezTo>
                  <a:pt x="212924" y="297344"/>
                  <a:pt x="369654" y="237000"/>
                  <a:pt x="207819" y="290945"/>
                </a:cubicBezTo>
                <a:cubicBezTo>
                  <a:pt x="176839" y="301272"/>
                  <a:pt x="142966" y="298958"/>
                  <a:pt x="110837" y="304800"/>
                </a:cubicBezTo>
                <a:cubicBezTo>
                  <a:pt x="92103" y="308206"/>
                  <a:pt x="73728" y="313423"/>
                  <a:pt x="55419" y="318654"/>
                </a:cubicBezTo>
                <a:cubicBezTo>
                  <a:pt x="10844" y="331390"/>
                  <a:pt x="22757" y="323607"/>
                  <a:pt x="0" y="3463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4294909" y="5444836"/>
            <a:ext cx="512618" cy="443346"/>
          </a:xfrm>
          <a:custGeom>
            <a:avLst/>
            <a:gdLst>
              <a:gd name="connsiteX0" fmla="*/ 512618 w 512618"/>
              <a:gd name="connsiteY0" fmla="*/ 0 h 443346"/>
              <a:gd name="connsiteX1" fmla="*/ 471055 w 512618"/>
              <a:gd name="connsiteY1" fmla="*/ 69273 h 443346"/>
              <a:gd name="connsiteX2" fmla="*/ 443346 w 512618"/>
              <a:gd name="connsiteY2" fmla="*/ 166255 h 443346"/>
              <a:gd name="connsiteX3" fmla="*/ 415636 w 512618"/>
              <a:gd name="connsiteY3" fmla="*/ 207819 h 443346"/>
              <a:gd name="connsiteX4" fmla="*/ 374073 w 512618"/>
              <a:gd name="connsiteY4" fmla="*/ 235528 h 443346"/>
              <a:gd name="connsiteX5" fmla="*/ 290946 w 512618"/>
              <a:gd name="connsiteY5" fmla="*/ 304800 h 443346"/>
              <a:gd name="connsiteX6" fmla="*/ 207818 w 512618"/>
              <a:gd name="connsiteY6" fmla="*/ 332509 h 443346"/>
              <a:gd name="connsiteX7" fmla="*/ 96982 w 512618"/>
              <a:gd name="connsiteY7" fmla="*/ 360219 h 443346"/>
              <a:gd name="connsiteX8" fmla="*/ 0 w 512618"/>
              <a:gd name="connsiteY8" fmla="*/ 443346 h 4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18" h="443346">
                <a:moveTo>
                  <a:pt x="512618" y="0"/>
                </a:moveTo>
                <a:cubicBezTo>
                  <a:pt x="498764" y="23091"/>
                  <a:pt x="483098" y="45187"/>
                  <a:pt x="471055" y="69273"/>
                </a:cubicBezTo>
                <a:cubicBezTo>
                  <a:pt x="444084" y="123215"/>
                  <a:pt x="469992" y="104082"/>
                  <a:pt x="443346" y="166255"/>
                </a:cubicBezTo>
                <a:cubicBezTo>
                  <a:pt x="436787" y="181560"/>
                  <a:pt x="427410" y="196045"/>
                  <a:pt x="415636" y="207819"/>
                </a:cubicBezTo>
                <a:cubicBezTo>
                  <a:pt x="403862" y="219593"/>
                  <a:pt x="386865" y="224868"/>
                  <a:pt x="374073" y="235528"/>
                </a:cubicBezTo>
                <a:cubicBezTo>
                  <a:pt x="336789" y="266598"/>
                  <a:pt x="335168" y="285146"/>
                  <a:pt x="290946" y="304800"/>
                </a:cubicBezTo>
                <a:cubicBezTo>
                  <a:pt x="264255" y="316663"/>
                  <a:pt x="235527" y="323272"/>
                  <a:pt x="207818" y="332509"/>
                </a:cubicBezTo>
                <a:cubicBezTo>
                  <a:pt x="143909" y="353812"/>
                  <a:pt x="180586" y="343498"/>
                  <a:pt x="96982" y="360219"/>
                </a:cubicBezTo>
                <a:cubicBezTo>
                  <a:pt x="5263" y="421365"/>
                  <a:pt x="28749" y="385851"/>
                  <a:pt x="0"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973782" y="5444836"/>
            <a:ext cx="678873" cy="443426"/>
          </a:xfrm>
          <a:custGeom>
            <a:avLst/>
            <a:gdLst>
              <a:gd name="connsiteX0" fmla="*/ 0 w 678873"/>
              <a:gd name="connsiteY0" fmla="*/ 0 h 443426"/>
              <a:gd name="connsiteX1" fmla="*/ 55418 w 678873"/>
              <a:gd name="connsiteY1" fmla="*/ 69273 h 443426"/>
              <a:gd name="connsiteX2" fmla="*/ 180109 w 678873"/>
              <a:gd name="connsiteY2" fmla="*/ 124691 h 443426"/>
              <a:gd name="connsiteX3" fmla="*/ 221673 w 678873"/>
              <a:gd name="connsiteY3" fmla="*/ 138546 h 443426"/>
              <a:gd name="connsiteX4" fmla="*/ 263236 w 678873"/>
              <a:gd name="connsiteY4" fmla="*/ 152400 h 443426"/>
              <a:gd name="connsiteX5" fmla="*/ 304800 w 678873"/>
              <a:gd name="connsiteY5" fmla="*/ 180109 h 443426"/>
              <a:gd name="connsiteX6" fmla="*/ 346363 w 678873"/>
              <a:gd name="connsiteY6" fmla="*/ 193964 h 443426"/>
              <a:gd name="connsiteX7" fmla="*/ 374073 w 678873"/>
              <a:gd name="connsiteY7" fmla="*/ 221673 h 443426"/>
              <a:gd name="connsiteX8" fmla="*/ 457200 w 678873"/>
              <a:gd name="connsiteY8" fmla="*/ 346364 h 443426"/>
              <a:gd name="connsiteX9" fmla="*/ 540327 w 678873"/>
              <a:gd name="connsiteY9" fmla="*/ 374073 h 443426"/>
              <a:gd name="connsiteX10" fmla="*/ 637309 w 678873"/>
              <a:gd name="connsiteY10" fmla="*/ 401782 h 443426"/>
              <a:gd name="connsiteX11" fmla="*/ 678873 w 678873"/>
              <a:gd name="connsiteY11" fmla="*/ 443346 h 4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73" h="443426">
                <a:moveTo>
                  <a:pt x="0" y="0"/>
                </a:moveTo>
                <a:cubicBezTo>
                  <a:pt x="18473" y="23091"/>
                  <a:pt x="34508" y="48363"/>
                  <a:pt x="55418" y="69273"/>
                </a:cubicBezTo>
                <a:cubicBezTo>
                  <a:pt x="88351" y="102206"/>
                  <a:pt x="138955" y="110973"/>
                  <a:pt x="180109" y="124691"/>
                </a:cubicBezTo>
                <a:lnTo>
                  <a:pt x="221673" y="138546"/>
                </a:lnTo>
                <a:lnTo>
                  <a:pt x="263236" y="152400"/>
                </a:lnTo>
                <a:cubicBezTo>
                  <a:pt x="277091" y="161636"/>
                  <a:pt x="289907" y="172662"/>
                  <a:pt x="304800" y="180109"/>
                </a:cubicBezTo>
                <a:cubicBezTo>
                  <a:pt x="317862" y="186640"/>
                  <a:pt x="333840" y="186450"/>
                  <a:pt x="346363" y="193964"/>
                </a:cubicBezTo>
                <a:cubicBezTo>
                  <a:pt x="357564" y="200685"/>
                  <a:pt x="366236" y="211223"/>
                  <a:pt x="374073" y="221673"/>
                </a:cubicBezTo>
                <a:cubicBezTo>
                  <a:pt x="374080" y="221682"/>
                  <a:pt x="443342" y="325577"/>
                  <a:pt x="457200" y="346364"/>
                </a:cubicBezTo>
                <a:cubicBezTo>
                  <a:pt x="473401" y="370666"/>
                  <a:pt x="512618" y="364837"/>
                  <a:pt x="540327" y="374073"/>
                </a:cubicBezTo>
                <a:cubicBezTo>
                  <a:pt x="599959" y="393950"/>
                  <a:pt x="567718" y="384385"/>
                  <a:pt x="637309" y="401782"/>
                </a:cubicBezTo>
                <a:cubicBezTo>
                  <a:pt x="667580" y="447189"/>
                  <a:pt x="648367" y="443346"/>
                  <a:pt x="678873"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67745" y="5444836"/>
            <a:ext cx="720437" cy="161463"/>
          </a:xfrm>
          <a:custGeom>
            <a:avLst/>
            <a:gdLst>
              <a:gd name="connsiteX0" fmla="*/ 0 w 720437"/>
              <a:gd name="connsiteY0" fmla="*/ 0 h 161463"/>
              <a:gd name="connsiteX1" fmla="*/ 55419 w 720437"/>
              <a:gd name="connsiteY1" fmla="*/ 69273 h 161463"/>
              <a:gd name="connsiteX2" fmla="*/ 332510 w 720437"/>
              <a:gd name="connsiteY2" fmla="*/ 110837 h 161463"/>
              <a:gd name="connsiteX3" fmla="*/ 415637 w 720437"/>
              <a:gd name="connsiteY3" fmla="*/ 138546 h 161463"/>
              <a:gd name="connsiteX4" fmla="*/ 720437 w 720437"/>
              <a:gd name="connsiteY4" fmla="*/ 152400 h 1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7" h="161463">
                <a:moveTo>
                  <a:pt x="0" y="0"/>
                </a:moveTo>
                <a:cubicBezTo>
                  <a:pt x="18473" y="23091"/>
                  <a:pt x="34509" y="48363"/>
                  <a:pt x="55419" y="69273"/>
                </a:cubicBezTo>
                <a:cubicBezTo>
                  <a:pt x="124524" y="138378"/>
                  <a:pt x="259343" y="106533"/>
                  <a:pt x="332510" y="110837"/>
                </a:cubicBezTo>
                <a:lnTo>
                  <a:pt x="415637" y="138546"/>
                </a:lnTo>
                <a:cubicBezTo>
                  <a:pt x="540441" y="180147"/>
                  <a:pt x="442608" y="152400"/>
                  <a:pt x="720437" y="152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3616036" y="5444836"/>
            <a:ext cx="1011382" cy="318655"/>
          </a:xfrm>
          <a:custGeom>
            <a:avLst/>
            <a:gdLst>
              <a:gd name="connsiteX0" fmla="*/ 1011382 w 1011382"/>
              <a:gd name="connsiteY0" fmla="*/ 0 h 318655"/>
              <a:gd name="connsiteX1" fmla="*/ 872837 w 1011382"/>
              <a:gd name="connsiteY1" fmla="*/ 27709 h 318655"/>
              <a:gd name="connsiteX2" fmla="*/ 789709 w 1011382"/>
              <a:gd name="connsiteY2" fmla="*/ 55419 h 318655"/>
              <a:gd name="connsiteX3" fmla="*/ 748146 w 1011382"/>
              <a:gd name="connsiteY3" fmla="*/ 69273 h 318655"/>
              <a:gd name="connsiteX4" fmla="*/ 706582 w 1011382"/>
              <a:gd name="connsiteY4" fmla="*/ 83128 h 318655"/>
              <a:gd name="connsiteX5" fmla="*/ 623455 w 1011382"/>
              <a:gd name="connsiteY5" fmla="*/ 96982 h 318655"/>
              <a:gd name="connsiteX6" fmla="*/ 457200 w 1011382"/>
              <a:gd name="connsiteY6" fmla="*/ 124691 h 318655"/>
              <a:gd name="connsiteX7" fmla="*/ 360219 w 1011382"/>
              <a:gd name="connsiteY7" fmla="*/ 152400 h 318655"/>
              <a:gd name="connsiteX8" fmla="*/ 332509 w 1011382"/>
              <a:gd name="connsiteY8" fmla="*/ 180109 h 318655"/>
              <a:gd name="connsiteX9" fmla="*/ 235528 w 1011382"/>
              <a:gd name="connsiteY9" fmla="*/ 207819 h 318655"/>
              <a:gd name="connsiteX10" fmla="*/ 221673 w 1011382"/>
              <a:gd name="connsiteY10" fmla="*/ 263237 h 318655"/>
              <a:gd name="connsiteX11" fmla="*/ 180109 w 1011382"/>
              <a:gd name="connsiteY11" fmla="*/ 290946 h 318655"/>
              <a:gd name="connsiteX12" fmla="*/ 0 w 1011382"/>
              <a:gd name="connsiteY12" fmla="*/ 318655 h 31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382" h="318655">
                <a:moveTo>
                  <a:pt x="1011382" y="0"/>
                </a:moveTo>
                <a:lnTo>
                  <a:pt x="872837" y="27709"/>
                </a:lnTo>
                <a:cubicBezTo>
                  <a:pt x="844196" y="33437"/>
                  <a:pt x="817418" y="46182"/>
                  <a:pt x="789709" y="55419"/>
                </a:cubicBezTo>
                <a:lnTo>
                  <a:pt x="748146" y="69273"/>
                </a:lnTo>
                <a:cubicBezTo>
                  <a:pt x="734291" y="73891"/>
                  <a:pt x="720987" y="80727"/>
                  <a:pt x="706582" y="83128"/>
                </a:cubicBezTo>
                <a:lnTo>
                  <a:pt x="623455" y="96982"/>
                </a:lnTo>
                <a:cubicBezTo>
                  <a:pt x="530643" y="127920"/>
                  <a:pt x="629552" y="98175"/>
                  <a:pt x="457200" y="124691"/>
                </a:cubicBezTo>
                <a:cubicBezTo>
                  <a:pt x="424898" y="129661"/>
                  <a:pt x="391252" y="142056"/>
                  <a:pt x="360219" y="152400"/>
                </a:cubicBezTo>
                <a:cubicBezTo>
                  <a:pt x="350982" y="161636"/>
                  <a:pt x="343710" y="173388"/>
                  <a:pt x="332509" y="180109"/>
                </a:cubicBezTo>
                <a:cubicBezTo>
                  <a:pt x="318311" y="188628"/>
                  <a:pt x="245881" y="205231"/>
                  <a:pt x="235528" y="207819"/>
                </a:cubicBezTo>
                <a:cubicBezTo>
                  <a:pt x="230910" y="226292"/>
                  <a:pt x="232235" y="247394"/>
                  <a:pt x="221673" y="263237"/>
                </a:cubicBezTo>
                <a:cubicBezTo>
                  <a:pt x="212436" y="277092"/>
                  <a:pt x="196437" y="287680"/>
                  <a:pt x="180109" y="290946"/>
                </a:cubicBezTo>
                <a:cubicBezTo>
                  <a:pt x="-17848" y="330537"/>
                  <a:pt x="56136" y="262519"/>
                  <a:pt x="0" y="318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4890655" y="5458691"/>
            <a:ext cx="443345" cy="374073"/>
          </a:xfrm>
          <a:custGeom>
            <a:avLst/>
            <a:gdLst>
              <a:gd name="connsiteX0" fmla="*/ 0 w 443345"/>
              <a:gd name="connsiteY0" fmla="*/ 0 h 374073"/>
              <a:gd name="connsiteX1" fmla="*/ 55418 w 443345"/>
              <a:gd name="connsiteY1" fmla="*/ 110836 h 374073"/>
              <a:gd name="connsiteX2" fmla="*/ 96981 w 443345"/>
              <a:gd name="connsiteY2" fmla="*/ 138545 h 374073"/>
              <a:gd name="connsiteX3" fmla="*/ 152400 w 443345"/>
              <a:gd name="connsiteY3" fmla="*/ 180109 h 374073"/>
              <a:gd name="connsiteX4" fmla="*/ 235527 w 443345"/>
              <a:gd name="connsiteY4" fmla="*/ 235527 h 374073"/>
              <a:gd name="connsiteX5" fmla="*/ 304800 w 443345"/>
              <a:gd name="connsiteY5" fmla="*/ 346364 h 374073"/>
              <a:gd name="connsiteX6" fmla="*/ 401781 w 443345"/>
              <a:gd name="connsiteY6" fmla="*/ 360218 h 374073"/>
              <a:gd name="connsiteX7" fmla="*/ 443345 w 443345"/>
              <a:gd name="connsiteY7" fmla="*/ 3740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5" h="374073">
                <a:moveTo>
                  <a:pt x="0" y="0"/>
                </a:moveTo>
                <a:cubicBezTo>
                  <a:pt x="13230" y="33076"/>
                  <a:pt x="27748" y="83166"/>
                  <a:pt x="55418" y="110836"/>
                </a:cubicBezTo>
                <a:cubicBezTo>
                  <a:pt x="67192" y="122610"/>
                  <a:pt x="83432" y="128867"/>
                  <a:pt x="96981" y="138545"/>
                </a:cubicBezTo>
                <a:cubicBezTo>
                  <a:pt x="115771" y="151967"/>
                  <a:pt x="134868" y="165081"/>
                  <a:pt x="152400" y="180109"/>
                </a:cubicBezTo>
                <a:cubicBezTo>
                  <a:pt x="218442" y="236717"/>
                  <a:pt x="164826" y="211961"/>
                  <a:pt x="235527" y="235527"/>
                </a:cubicBezTo>
                <a:cubicBezTo>
                  <a:pt x="301393" y="279438"/>
                  <a:pt x="271824" y="247440"/>
                  <a:pt x="304800" y="346364"/>
                </a:cubicBezTo>
                <a:cubicBezTo>
                  <a:pt x="315127" y="377343"/>
                  <a:pt x="369454" y="355600"/>
                  <a:pt x="401781" y="360218"/>
                </a:cubicBezTo>
                <a:lnTo>
                  <a:pt x="443345" y="37407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153891" y="5458691"/>
            <a:ext cx="942109" cy="193964"/>
          </a:xfrm>
          <a:custGeom>
            <a:avLst/>
            <a:gdLst>
              <a:gd name="connsiteX0" fmla="*/ 0 w 942109"/>
              <a:gd name="connsiteY0" fmla="*/ 0 h 193964"/>
              <a:gd name="connsiteX1" fmla="*/ 69273 w 942109"/>
              <a:gd name="connsiteY1" fmla="*/ 41564 h 193964"/>
              <a:gd name="connsiteX2" fmla="*/ 124691 w 942109"/>
              <a:gd name="connsiteY2" fmla="*/ 27709 h 193964"/>
              <a:gd name="connsiteX3" fmla="*/ 263236 w 942109"/>
              <a:gd name="connsiteY3" fmla="*/ 41564 h 193964"/>
              <a:gd name="connsiteX4" fmla="*/ 457200 w 942109"/>
              <a:gd name="connsiteY4" fmla="*/ 83127 h 193964"/>
              <a:gd name="connsiteX5" fmla="*/ 540327 w 942109"/>
              <a:gd name="connsiteY5" fmla="*/ 110836 h 193964"/>
              <a:gd name="connsiteX6" fmla="*/ 775854 w 942109"/>
              <a:gd name="connsiteY6" fmla="*/ 124691 h 193964"/>
              <a:gd name="connsiteX7" fmla="*/ 817418 w 942109"/>
              <a:gd name="connsiteY7" fmla="*/ 138545 h 193964"/>
              <a:gd name="connsiteX8" fmla="*/ 858982 w 942109"/>
              <a:gd name="connsiteY8" fmla="*/ 166254 h 193964"/>
              <a:gd name="connsiteX9" fmla="*/ 942109 w 942109"/>
              <a:gd name="connsiteY9"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109" h="193964">
                <a:moveTo>
                  <a:pt x="0" y="0"/>
                </a:moveTo>
                <a:cubicBezTo>
                  <a:pt x="23091" y="13855"/>
                  <a:pt x="42986" y="35722"/>
                  <a:pt x="69273" y="41564"/>
                </a:cubicBezTo>
                <a:cubicBezTo>
                  <a:pt x="87861" y="45695"/>
                  <a:pt x="105650" y="27709"/>
                  <a:pt x="124691" y="27709"/>
                </a:cubicBezTo>
                <a:cubicBezTo>
                  <a:pt x="171103" y="27709"/>
                  <a:pt x="217054" y="36946"/>
                  <a:pt x="263236" y="41564"/>
                </a:cubicBezTo>
                <a:cubicBezTo>
                  <a:pt x="379990" y="99941"/>
                  <a:pt x="253556" y="44944"/>
                  <a:pt x="457200" y="83127"/>
                </a:cubicBezTo>
                <a:cubicBezTo>
                  <a:pt x="485908" y="88510"/>
                  <a:pt x="511170" y="109121"/>
                  <a:pt x="540327" y="110836"/>
                </a:cubicBezTo>
                <a:lnTo>
                  <a:pt x="775854" y="124691"/>
                </a:lnTo>
                <a:cubicBezTo>
                  <a:pt x="789709" y="129309"/>
                  <a:pt x="804356" y="132014"/>
                  <a:pt x="817418" y="138545"/>
                </a:cubicBezTo>
                <a:cubicBezTo>
                  <a:pt x="832311" y="145991"/>
                  <a:pt x="843766" y="159491"/>
                  <a:pt x="858982" y="166254"/>
                </a:cubicBezTo>
                <a:cubicBezTo>
                  <a:pt x="885673" y="178117"/>
                  <a:pt x="942109" y="193964"/>
                  <a:pt x="942109" y="193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059382" y="5541818"/>
            <a:ext cx="235527" cy="152400"/>
          </a:xfrm>
          <a:custGeom>
            <a:avLst/>
            <a:gdLst>
              <a:gd name="connsiteX0" fmla="*/ 235527 w 235527"/>
              <a:gd name="connsiteY0" fmla="*/ 0 h 152400"/>
              <a:gd name="connsiteX1" fmla="*/ 138545 w 235527"/>
              <a:gd name="connsiteY1" fmla="*/ 69273 h 152400"/>
              <a:gd name="connsiteX2" fmla="*/ 55418 w 235527"/>
              <a:gd name="connsiteY2" fmla="*/ 124691 h 152400"/>
              <a:gd name="connsiteX3" fmla="*/ 0 w 23552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5527" h="152400">
                <a:moveTo>
                  <a:pt x="235527" y="0"/>
                </a:moveTo>
                <a:cubicBezTo>
                  <a:pt x="69228" y="66519"/>
                  <a:pt x="234660" y="-14828"/>
                  <a:pt x="138545" y="69273"/>
                </a:cubicBezTo>
                <a:cubicBezTo>
                  <a:pt x="113483" y="91203"/>
                  <a:pt x="87011" y="114160"/>
                  <a:pt x="55418" y="124691"/>
                </a:cubicBezTo>
                <a:cubicBezTo>
                  <a:pt x="7658" y="140611"/>
                  <a:pt x="24181" y="128219"/>
                  <a:pt x="0"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19600" y="5583382"/>
            <a:ext cx="124691" cy="166254"/>
          </a:xfrm>
          <a:custGeom>
            <a:avLst/>
            <a:gdLst>
              <a:gd name="connsiteX0" fmla="*/ 124691 w 124691"/>
              <a:gd name="connsiteY0" fmla="*/ 0 h 166254"/>
              <a:gd name="connsiteX1" fmla="*/ 69273 w 124691"/>
              <a:gd name="connsiteY1" fmla="*/ 69273 h 166254"/>
              <a:gd name="connsiteX2" fmla="*/ 55418 w 124691"/>
              <a:gd name="connsiteY2" fmla="*/ 110836 h 166254"/>
              <a:gd name="connsiteX3" fmla="*/ 0 w 124691"/>
              <a:gd name="connsiteY3" fmla="*/ 166254 h 166254"/>
            </a:gdLst>
            <a:ahLst/>
            <a:cxnLst>
              <a:cxn ang="0">
                <a:pos x="connsiteX0" y="connsiteY0"/>
              </a:cxn>
              <a:cxn ang="0">
                <a:pos x="connsiteX1" y="connsiteY1"/>
              </a:cxn>
              <a:cxn ang="0">
                <a:pos x="connsiteX2" y="connsiteY2"/>
              </a:cxn>
              <a:cxn ang="0">
                <a:pos x="connsiteX3" y="connsiteY3"/>
              </a:cxn>
            </a:cxnLst>
            <a:rect l="l" t="t" r="r" b="b"/>
            <a:pathLst>
              <a:path w="124691" h="166254">
                <a:moveTo>
                  <a:pt x="124691" y="0"/>
                </a:moveTo>
                <a:cubicBezTo>
                  <a:pt x="106218" y="23091"/>
                  <a:pt x="84946" y="44197"/>
                  <a:pt x="69273" y="69273"/>
                </a:cubicBezTo>
                <a:cubicBezTo>
                  <a:pt x="61533" y="81657"/>
                  <a:pt x="61949" y="97774"/>
                  <a:pt x="55418" y="110836"/>
                </a:cubicBezTo>
                <a:cubicBezTo>
                  <a:pt x="33126" y="155420"/>
                  <a:pt x="35691" y="148409"/>
                  <a:pt x="0" y="16625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56526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4599709" y="5555673"/>
            <a:ext cx="41564" cy="96982"/>
          </a:xfrm>
          <a:custGeom>
            <a:avLst/>
            <a:gdLst>
              <a:gd name="connsiteX0" fmla="*/ 41564 w 41564"/>
              <a:gd name="connsiteY0" fmla="*/ 0 h 96982"/>
              <a:gd name="connsiteX1" fmla="*/ 27709 w 41564"/>
              <a:gd name="connsiteY1" fmla="*/ 69272 h 96982"/>
              <a:gd name="connsiteX2" fmla="*/ 0 w 41564"/>
              <a:gd name="connsiteY2" fmla="*/ 96982 h 96982"/>
            </a:gdLst>
            <a:ahLst/>
            <a:cxnLst>
              <a:cxn ang="0">
                <a:pos x="connsiteX0" y="connsiteY0"/>
              </a:cxn>
              <a:cxn ang="0">
                <a:pos x="connsiteX1" y="connsiteY1"/>
              </a:cxn>
              <a:cxn ang="0">
                <a:pos x="connsiteX2" y="connsiteY2"/>
              </a:cxn>
            </a:cxnLst>
            <a:rect l="l" t="t" r="r" b="b"/>
            <a:pathLst>
              <a:path w="41564" h="96982">
                <a:moveTo>
                  <a:pt x="41564" y="0"/>
                </a:moveTo>
                <a:cubicBezTo>
                  <a:pt x="36946" y="23091"/>
                  <a:pt x="36985" y="47628"/>
                  <a:pt x="27709" y="69272"/>
                </a:cubicBezTo>
                <a:cubicBezTo>
                  <a:pt x="22563" y="81278"/>
                  <a:pt x="0" y="96982"/>
                  <a:pt x="0"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4724400" y="5638800"/>
            <a:ext cx="15620" cy="207818"/>
          </a:xfrm>
          <a:custGeom>
            <a:avLst/>
            <a:gdLst>
              <a:gd name="connsiteX0" fmla="*/ 0 w 15620"/>
              <a:gd name="connsiteY0" fmla="*/ 0 h 207818"/>
              <a:gd name="connsiteX1" fmla="*/ 13855 w 15620"/>
              <a:gd name="connsiteY1" fmla="*/ 207818 h 207818"/>
            </a:gdLst>
            <a:ahLst/>
            <a:cxnLst>
              <a:cxn ang="0">
                <a:pos x="connsiteX0" y="connsiteY0"/>
              </a:cxn>
              <a:cxn ang="0">
                <a:pos x="connsiteX1" y="connsiteY1"/>
              </a:cxn>
            </a:cxnLst>
            <a:rect l="l" t="t" r="r" b="b"/>
            <a:pathLst>
              <a:path w="15620" h="207818">
                <a:moveTo>
                  <a:pt x="0" y="0"/>
                </a:moveTo>
                <a:cubicBezTo>
                  <a:pt x="22912" y="114558"/>
                  <a:pt x="13855" y="45725"/>
                  <a:pt x="13855" y="20781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55279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973782" y="5611091"/>
            <a:ext cx="112134" cy="263236"/>
          </a:xfrm>
          <a:custGeom>
            <a:avLst/>
            <a:gdLst>
              <a:gd name="connsiteX0" fmla="*/ 0 w 112134"/>
              <a:gd name="connsiteY0" fmla="*/ 0 h 263236"/>
              <a:gd name="connsiteX1" fmla="*/ 13854 w 112134"/>
              <a:gd name="connsiteY1" fmla="*/ 69273 h 263236"/>
              <a:gd name="connsiteX2" fmla="*/ 55418 w 112134"/>
              <a:gd name="connsiteY2" fmla="*/ 110836 h 263236"/>
              <a:gd name="connsiteX3" fmla="*/ 110836 w 112134"/>
              <a:gd name="connsiteY3" fmla="*/ 235527 h 263236"/>
              <a:gd name="connsiteX4" fmla="*/ 110836 w 112134"/>
              <a:gd name="connsiteY4" fmla="*/ 263236 h 26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34" h="263236">
                <a:moveTo>
                  <a:pt x="0" y="0"/>
                </a:moveTo>
                <a:cubicBezTo>
                  <a:pt x="4618" y="23091"/>
                  <a:pt x="3323" y="48211"/>
                  <a:pt x="13854" y="69273"/>
                </a:cubicBezTo>
                <a:cubicBezTo>
                  <a:pt x="22616" y="86798"/>
                  <a:pt x="42875" y="95784"/>
                  <a:pt x="55418" y="110836"/>
                </a:cubicBezTo>
                <a:cubicBezTo>
                  <a:pt x="92009" y="154745"/>
                  <a:pt x="90700" y="175118"/>
                  <a:pt x="110836" y="235527"/>
                </a:cubicBezTo>
                <a:cubicBezTo>
                  <a:pt x="113757" y="244289"/>
                  <a:pt x="110836" y="254000"/>
                  <a:pt x="110836" y="26323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237018" y="5611091"/>
            <a:ext cx="290946" cy="97019"/>
          </a:xfrm>
          <a:custGeom>
            <a:avLst/>
            <a:gdLst>
              <a:gd name="connsiteX0" fmla="*/ 0 w 290946"/>
              <a:gd name="connsiteY0" fmla="*/ 0 h 97019"/>
              <a:gd name="connsiteX1" fmla="*/ 69273 w 290946"/>
              <a:gd name="connsiteY1" fmla="*/ 27709 h 97019"/>
              <a:gd name="connsiteX2" fmla="*/ 152400 w 290946"/>
              <a:gd name="connsiteY2" fmla="*/ 55418 h 97019"/>
              <a:gd name="connsiteX3" fmla="*/ 193964 w 290946"/>
              <a:gd name="connsiteY3" fmla="*/ 69273 h 97019"/>
              <a:gd name="connsiteX4" fmla="*/ 235527 w 290946"/>
              <a:gd name="connsiteY4" fmla="*/ 83127 h 97019"/>
              <a:gd name="connsiteX5" fmla="*/ 290946 w 290946"/>
              <a:gd name="connsiteY5" fmla="*/ 96982 h 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46" h="97019">
                <a:moveTo>
                  <a:pt x="0" y="0"/>
                </a:moveTo>
                <a:cubicBezTo>
                  <a:pt x="23091" y="9236"/>
                  <a:pt x="45901" y="19210"/>
                  <a:pt x="69273" y="27709"/>
                </a:cubicBezTo>
                <a:cubicBezTo>
                  <a:pt x="96722" y="37691"/>
                  <a:pt x="124691" y="46182"/>
                  <a:pt x="152400" y="55418"/>
                </a:cubicBezTo>
                <a:lnTo>
                  <a:pt x="193964" y="69273"/>
                </a:lnTo>
                <a:lnTo>
                  <a:pt x="235527" y="83127"/>
                </a:lnTo>
                <a:cubicBezTo>
                  <a:pt x="281473" y="98442"/>
                  <a:pt x="262487" y="96982"/>
                  <a:pt x="290946"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611091" y="5526692"/>
            <a:ext cx="332509" cy="28981"/>
          </a:xfrm>
          <a:custGeom>
            <a:avLst/>
            <a:gdLst>
              <a:gd name="connsiteX0" fmla="*/ 0 w 332509"/>
              <a:gd name="connsiteY0" fmla="*/ 28981 h 28981"/>
              <a:gd name="connsiteX1" fmla="*/ 221673 w 332509"/>
              <a:gd name="connsiteY1" fmla="*/ 15126 h 28981"/>
              <a:gd name="connsiteX2" fmla="*/ 263236 w 332509"/>
              <a:gd name="connsiteY2" fmla="*/ 1272 h 28981"/>
              <a:gd name="connsiteX3" fmla="*/ 332509 w 332509"/>
              <a:gd name="connsiteY3" fmla="*/ 1272 h 28981"/>
            </a:gdLst>
            <a:ahLst/>
            <a:cxnLst>
              <a:cxn ang="0">
                <a:pos x="connsiteX0" y="connsiteY0"/>
              </a:cxn>
              <a:cxn ang="0">
                <a:pos x="connsiteX1" y="connsiteY1"/>
              </a:cxn>
              <a:cxn ang="0">
                <a:pos x="connsiteX2" y="connsiteY2"/>
              </a:cxn>
              <a:cxn ang="0">
                <a:pos x="connsiteX3" y="connsiteY3"/>
              </a:cxn>
            </a:cxnLst>
            <a:rect l="l" t="t" r="r" b="b"/>
            <a:pathLst>
              <a:path w="332509" h="28981">
                <a:moveTo>
                  <a:pt x="0" y="28981"/>
                </a:moveTo>
                <a:cubicBezTo>
                  <a:pt x="73891" y="24363"/>
                  <a:pt x="148045" y="22876"/>
                  <a:pt x="221673" y="15126"/>
                </a:cubicBezTo>
                <a:cubicBezTo>
                  <a:pt x="236196" y="13597"/>
                  <a:pt x="248745" y="3083"/>
                  <a:pt x="263236" y="1272"/>
                </a:cubicBezTo>
                <a:cubicBezTo>
                  <a:pt x="286149" y="-1592"/>
                  <a:pt x="309418" y="1272"/>
                  <a:pt x="332509" y="127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5694218" y="5624945"/>
            <a:ext cx="221673" cy="152400"/>
          </a:xfrm>
          <a:custGeom>
            <a:avLst/>
            <a:gdLst>
              <a:gd name="connsiteX0" fmla="*/ 0 w 221673"/>
              <a:gd name="connsiteY0" fmla="*/ 0 h 152400"/>
              <a:gd name="connsiteX1" fmla="*/ 83127 w 221673"/>
              <a:gd name="connsiteY1" fmla="*/ 96982 h 152400"/>
              <a:gd name="connsiteX2" fmla="*/ 166255 w 221673"/>
              <a:gd name="connsiteY2" fmla="*/ 124691 h 152400"/>
              <a:gd name="connsiteX3" fmla="*/ 221673 w 221673"/>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1673" h="152400">
                <a:moveTo>
                  <a:pt x="0" y="0"/>
                </a:moveTo>
                <a:cubicBezTo>
                  <a:pt x="31320" y="52200"/>
                  <a:pt x="30789" y="73721"/>
                  <a:pt x="83127" y="96982"/>
                </a:cubicBezTo>
                <a:cubicBezTo>
                  <a:pt x="109818" y="108845"/>
                  <a:pt x="138546" y="115454"/>
                  <a:pt x="166255" y="124691"/>
                </a:cubicBezTo>
                <a:cubicBezTo>
                  <a:pt x="214013" y="140610"/>
                  <a:pt x="197492" y="128220"/>
                  <a:pt x="221673"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p:cNvSpPr/>
          <p:nvPr/>
        </p:nvSpPr>
        <p:spPr>
          <a:xfrm>
            <a:off x="4599709"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Oval 42"/>
          <p:cNvSpPr/>
          <p:nvPr/>
        </p:nvSpPr>
        <p:spPr>
          <a:xfrm>
            <a:off x="478536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Oval 43"/>
          <p:cNvSpPr/>
          <p:nvPr/>
        </p:nvSpPr>
        <p:spPr>
          <a:xfrm>
            <a:off x="4861560" y="6019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Oval 44"/>
          <p:cNvSpPr/>
          <p:nvPr/>
        </p:nvSpPr>
        <p:spPr>
          <a:xfrm>
            <a:off x="4267200" y="59436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6" name="Oval 45"/>
          <p:cNvSpPr/>
          <p:nvPr/>
        </p:nvSpPr>
        <p:spPr>
          <a:xfrm>
            <a:off x="381000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Oval 46"/>
          <p:cNvSpPr/>
          <p:nvPr/>
        </p:nvSpPr>
        <p:spPr>
          <a:xfrm>
            <a:off x="4724400" y="61569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9" name="Oval 48"/>
          <p:cNvSpPr/>
          <p:nvPr/>
        </p:nvSpPr>
        <p:spPr>
          <a:xfrm>
            <a:off x="5775960" y="5867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1" name="Oval 50"/>
          <p:cNvSpPr/>
          <p:nvPr/>
        </p:nvSpPr>
        <p:spPr>
          <a:xfrm>
            <a:off x="60198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3" name="Oval 52"/>
          <p:cNvSpPr/>
          <p:nvPr/>
        </p:nvSpPr>
        <p:spPr>
          <a:xfrm>
            <a:off x="4419600" y="6096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Oval 54"/>
          <p:cNvSpPr/>
          <p:nvPr/>
        </p:nvSpPr>
        <p:spPr>
          <a:xfrm>
            <a:off x="3657600" y="56388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7" name="Oval 56"/>
          <p:cNvSpPr/>
          <p:nvPr/>
        </p:nvSpPr>
        <p:spPr>
          <a:xfrm>
            <a:off x="4752109" y="62331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Freeform 9"/>
          <p:cNvSpPr/>
          <p:nvPr/>
        </p:nvSpPr>
        <p:spPr>
          <a:xfrm>
            <a:off x="4733925" y="4852988"/>
            <a:ext cx="117481" cy="814387"/>
          </a:xfrm>
          <a:custGeom>
            <a:avLst/>
            <a:gdLst>
              <a:gd name="connsiteX0" fmla="*/ 47625 w 117481"/>
              <a:gd name="connsiteY0" fmla="*/ 814387 h 814387"/>
              <a:gd name="connsiteX1" fmla="*/ 23813 w 117481"/>
              <a:gd name="connsiteY1" fmla="*/ 714375 h 814387"/>
              <a:gd name="connsiteX2" fmla="*/ 42863 w 117481"/>
              <a:gd name="connsiteY2" fmla="*/ 628650 h 814387"/>
              <a:gd name="connsiteX3" fmla="*/ 80963 w 117481"/>
              <a:gd name="connsiteY3" fmla="*/ 552450 h 814387"/>
              <a:gd name="connsiteX4" fmla="*/ 109538 w 117481"/>
              <a:gd name="connsiteY4" fmla="*/ 452437 h 814387"/>
              <a:gd name="connsiteX5" fmla="*/ 114300 w 117481"/>
              <a:gd name="connsiteY5" fmla="*/ 333375 h 814387"/>
              <a:gd name="connsiteX6" fmla="*/ 66675 w 117481"/>
              <a:gd name="connsiteY6" fmla="*/ 147637 h 814387"/>
              <a:gd name="connsiteX7" fmla="*/ 0 w 117481"/>
              <a:gd name="connsiteY7" fmla="*/ 0 h 814387"/>
              <a:gd name="connsiteX8" fmla="*/ 0 w 117481"/>
              <a:gd name="connsiteY8" fmla="*/ 0 h 814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81" h="814387">
                <a:moveTo>
                  <a:pt x="47625" y="814387"/>
                </a:moveTo>
                <a:cubicBezTo>
                  <a:pt x="36116" y="779859"/>
                  <a:pt x="24607" y="745331"/>
                  <a:pt x="23813" y="714375"/>
                </a:cubicBezTo>
                <a:cubicBezTo>
                  <a:pt x="23019" y="683419"/>
                  <a:pt x="33338" y="655637"/>
                  <a:pt x="42863" y="628650"/>
                </a:cubicBezTo>
                <a:cubicBezTo>
                  <a:pt x="52388" y="601663"/>
                  <a:pt x="69851" y="581819"/>
                  <a:pt x="80963" y="552450"/>
                </a:cubicBezTo>
                <a:cubicBezTo>
                  <a:pt x="92075" y="523081"/>
                  <a:pt x="103982" y="488949"/>
                  <a:pt x="109538" y="452437"/>
                </a:cubicBezTo>
                <a:cubicBezTo>
                  <a:pt x="115094" y="415925"/>
                  <a:pt x="121444" y="384175"/>
                  <a:pt x="114300" y="333375"/>
                </a:cubicBezTo>
                <a:cubicBezTo>
                  <a:pt x="107156" y="282575"/>
                  <a:pt x="85725" y="203199"/>
                  <a:pt x="66675" y="147637"/>
                </a:cubicBezTo>
                <a:cubicBezTo>
                  <a:pt x="47625" y="92074"/>
                  <a:pt x="0" y="0"/>
                  <a:pt x="0" y="0"/>
                </a:cubicBezTo>
                <a:lnTo>
                  <a:pt x="0" y="0"/>
                </a:ln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533900" y="4843463"/>
            <a:ext cx="257187" cy="742950"/>
          </a:xfrm>
          <a:custGeom>
            <a:avLst/>
            <a:gdLst>
              <a:gd name="connsiteX0" fmla="*/ 0 w 257187"/>
              <a:gd name="connsiteY0" fmla="*/ 742950 h 742950"/>
              <a:gd name="connsiteX1" fmla="*/ 76200 w 257187"/>
              <a:gd name="connsiteY1" fmla="*/ 700087 h 742950"/>
              <a:gd name="connsiteX2" fmla="*/ 114300 w 257187"/>
              <a:gd name="connsiteY2" fmla="*/ 642937 h 742950"/>
              <a:gd name="connsiteX3" fmla="*/ 171450 w 257187"/>
              <a:gd name="connsiteY3" fmla="*/ 581025 h 742950"/>
              <a:gd name="connsiteX4" fmla="*/ 247650 w 257187"/>
              <a:gd name="connsiteY4" fmla="*/ 485775 h 742950"/>
              <a:gd name="connsiteX5" fmla="*/ 252413 w 257187"/>
              <a:gd name="connsiteY5" fmla="*/ 400050 h 742950"/>
              <a:gd name="connsiteX6" fmla="*/ 214313 w 257187"/>
              <a:gd name="connsiteY6" fmla="*/ 261937 h 742950"/>
              <a:gd name="connsiteX7" fmla="*/ 171450 w 257187"/>
              <a:gd name="connsiteY7" fmla="*/ 200025 h 742950"/>
              <a:gd name="connsiteX8" fmla="*/ 109538 w 257187"/>
              <a:gd name="connsiteY8" fmla="*/ 85725 h 742950"/>
              <a:gd name="connsiteX9" fmla="*/ 71438 w 257187"/>
              <a:gd name="connsiteY9"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187" h="742950">
                <a:moveTo>
                  <a:pt x="0" y="742950"/>
                </a:moveTo>
                <a:cubicBezTo>
                  <a:pt x="28575" y="729853"/>
                  <a:pt x="57150" y="716756"/>
                  <a:pt x="76200" y="700087"/>
                </a:cubicBezTo>
                <a:cubicBezTo>
                  <a:pt x="95250" y="683418"/>
                  <a:pt x="98425" y="662781"/>
                  <a:pt x="114300" y="642937"/>
                </a:cubicBezTo>
                <a:cubicBezTo>
                  <a:pt x="130175" y="623093"/>
                  <a:pt x="149225" y="607219"/>
                  <a:pt x="171450" y="581025"/>
                </a:cubicBezTo>
                <a:cubicBezTo>
                  <a:pt x="193675" y="554831"/>
                  <a:pt x="234156" y="515937"/>
                  <a:pt x="247650" y="485775"/>
                </a:cubicBezTo>
                <a:cubicBezTo>
                  <a:pt x="261144" y="455612"/>
                  <a:pt x="257969" y="437356"/>
                  <a:pt x="252413" y="400050"/>
                </a:cubicBezTo>
                <a:cubicBezTo>
                  <a:pt x="246857" y="362744"/>
                  <a:pt x="227807" y="295274"/>
                  <a:pt x="214313" y="261937"/>
                </a:cubicBezTo>
                <a:cubicBezTo>
                  <a:pt x="200819" y="228600"/>
                  <a:pt x="188913" y="229394"/>
                  <a:pt x="171450" y="200025"/>
                </a:cubicBezTo>
                <a:cubicBezTo>
                  <a:pt x="153988" y="170656"/>
                  <a:pt x="126207" y="119062"/>
                  <a:pt x="109538" y="85725"/>
                </a:cubicBezTo>
                <a:cubicBezTo>
                  <a:pt x="92869" y="52388"/>
                  <a:pt x="82153" y="26194"/>
                  <a:pt x="71438"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4898395" y="4843463"/>
            <a:ext cx="121280" cy="752475"/>
          </a:xfrm>
          <a:custGeom>
            <a:avLst/>
            <a:gdLst>
              <a:gd name="connsiteX0" fmla="*/ 64130 w 121280"/>
              <a:gd name="connsiteY0" fmla="*/ 752475 h 752475"/>
              <a:gd name="connsiteX1" fmla="*/ 2218 w 121280"/>
              <a:gd name="connsiteY1" fmla="*/ 633412 h 752475"/>
              <a:gd name="connsiteX2" fmla="*/ 21268 w 121280"/>
              <a:gd name="connsiteY2" fmla="*/ 423862 h 752475"/>
              <a:gd name="connsiteX3" fmla="*/ 92705 w 121280"/>
              <a:gd name="connsiteY3" fmla="*/ 166687 h 752475"/>
              <a:gd name="connsiteX4" fmla="*/ 121280 w 121280"/>
              <a:gd name="connsiteY4" fmla="*/ 0 h 752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280" h="752475">
                <a:moveTo>
                  <a:pt x="64130" y="752475"/>
                </a:moveTo>
                <a:cubicBezTo>
                  <a:pt x="36746" y="720328"/>
                  <a:pt x="9362" y="688181"/>
                  <a:pt x="2218" y="633412"/>
                </a:cubicBezTo>
                <a:cubicBezTo>
                  <a:pt x="-4926" y="578643"/>
                  <a:pt x="6187" y="501649"/>
                  <a:pt x="21268" y="423862"/>
                </a:cubicBezTo>
                <a:cubicBezTo>
                  <a:pt x="36349" y="346074"/>
                  <a:pt x="76036" y="237331"/>
                  <a:pt x="92705" y="166687"/>
                </a:cubicBezTo>
                <a:cubicBezTo>
                  <a:pt x="109374" y="96043"/>
                  <a:pt x="115327" y="48021"/>
                  <a:pt x="121280" y="0"/>
                </a:cubicBezTo>
              </a:path>
            </a:pathLst>
          </a:custGeom>
          <a:noFill/>
          <a:ln w="25400">
            <a:solidFill>
              <a:schemeClr val="accent2"/>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p:cNvSpPr txBox="1"/>
          <p:nvPr/>
        </p:nvSpPr>
        <p:spPr>
          <a:xfrm>
            <a:off x="3901440" y="6065520"/>
            <a:ext cx="551754" cy="369332"/>
          </a:xfrm>
          <a:prstGeom prst="rect">
            <a:avLst/>
          </a:prstGeom>
          <a:noFill/>
        </p:spPr>
        <p:txBody>
          <a:bodyPr wrap="none" rtlCol="0">
            <a:spAutoFit/>
          </a:bodyPr>
          <a:lstStyle/>
          <a:p>
            <a:r>
              <a:rPr lang="en-US" b="1" dirty="0"/>
              <a:t>BC</a:t>
            </a:r>
            <a:r>
              <a:rPr lang="en-US" b="1" baseline="-25000" dirty="0"/>
              <a:t>w</a:t>
            </a:r>
            <a:endParaRPr lang="en-US" dirty="0"/>
          </a:p>
        </p:txBody>
      </p:sp>
      <p:sp>
        <p:nvSpPr>
          <p:cNvPr id="62" name="TextBox 61"/>
          <p:cNvSpPr txBox="1"/>
          <p:nvPr/>
        </p:nvSpPr>
        <p:spPr>
          <a:xfrm>
            <a:off x="4204706" y="5029200"/>
            <a:ext cx="519694" cy="369332"/>
          </a:xfrm>
          <a:prstGeom prst="rect">
            <a:avLst/>
          </a:prstGeom>
          <a:noFill/>
        </p:spPr>
        <p:txBody>
          <a:bodyPr wrap="none" rtlCol="0">
            <a:spAutoFit/>
          </a:bodyPr>
          <a:lstStyle/>
          <a:p>
            <a:r>
              <a:rPr lang="en-US" b="1" dirty="0"/>
              <a:t>BC</a:t>
            </a:r>
            <a:r>
              <a:rPr lang="en-US" b="1" baseline="-25000" dirty="0"/>
              <a:t>u</a:t>
            </a:r>
            <a:endParaRPr lang="en-US" dirty="0"/>
          </a:p>
        </p:txBody>
      </p:sp>
      <p:sp>
        <p:nvSpPr>
          <p:cNvPr id="68" name="Curved Left Arrow 67"/>
          <p:cNvSpPr/>
          <p:nvPr/>
        </p:nvSpPr>
        <p:spPr>
          <a:xfrm>
            <a:off x="1643011" y="5640324"/>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69" name="Curved Left Arrow 68"/>
          <p:cNvSpPr/>
          <p:nvPr/>
        </p:nvSpPr>
        <p:spPr>
          <a:xfrm rot="10800000">
            <a:off x="1219200" y="5607227"/>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70" name="TextBox 69"/>
          <p:cNvSpPr txBox="1"/>
          <p:nvPr/>
        </p:nvSpPr>
        <p:spPr>
          <a:xfrm>
            <a:off x="1393005" y="5710874"/>
            <a:ext cx="375424" cy="369332"/>
          </a:xfrm>
          <a:prstGeom prst="rect">
            <a:avLst/>
          </a:prstGeom>
          <a:noFill/>
        </p:spPr>
        <p:txBody>
          <a:bodyPr wrap="none" rtlCol="0">
            <a:spAutoFit/>
          </a:bodyPr>
          <a:lstStyle/>
          <a:p>
            <a:r>
              <a:rPr lang="en-US" b="1" dirty="0" smtClean="0"/>
              <a:t>N</a:t>
            </a:r>
            <a:r>
              <a:rPr lang="en-US" b="1" baseline="-25000" dirty="0" smtClean="0"/>
              <a:t>i</a:t>
            </a:r>
            <a:endParaRPr lang="en-US" b="1" dirty="0"/>
          </a:p>
        </p:txBody>
      </p:sp>
      <p:sp>
        <p:nvSpPr>
          <p:cNvPr id="71" name="Down Arrow 70"/>
          <p:cNvSpPr/>
          <p:nvPr/>
        </p:nvSpPr>
        <p:spPr>
          <a:xfrm>
            <a:off x="2082531"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p:cNvSpPr txBox="1"/>
          <p:nvPr/>
        </p:nvSpPr>
        <p:spPr>
          <a:xfrm>
            <a:off x="1905000" y="1546243"/>
            <a:ext cx="606256" cy="369332"/>
          </a:xfrm>
          <a:prstGeom prst="rect">
            <a:avLst/>
          </a:prstGeom>
          <a:noFill/>
        </p:spPr>
        <p:txBody>
          <a:bodyPr wrap="none" rtlCol="0">
            <a:spAutoFit/>
          </a:bodyPr>
          <a:lstStyle/>
          <a:p>
            <a:r>
              <a:rPr lang="en-US" b="1" dirty="0" smtClean="0"/>
              <a:t>Cl</a:t>
            </a:r>
            <a:r>
              <a:rPr lang="en-US" b="1" baseline="-25000" dirty="0" smtClean="0"/>
              <a:t>dep</a:t>
            </a:r>
            <a:endParaRPr lang="en-US" dirty="0"/>
          </a:p>
        </p:txBody>
      </p:sp>
      <p:sp>
        <p:nvSpPr>
          <p:cNvPr id="73" name="Down Arrow 72"/>
          <p:cNvSpPr/>
          <p:nvPr/>
        </p:nvSpPr>
        <p:spPr>
          <a:xfrm>
            <a:off x="871897"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Down Arrow 73"/>
          <p:cNvSpPr/>
          <p:nvPr/>
        </p:nvSpPr>
        <p:spPr>
          <a:xfrm>
            <a:off x="1472926" y="1905000"/>
            <a:ext cx="251194" cy="3352800"/>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p:cNvSpPr txBox="1"/>
          <p:nvPr/>
        </p:nvSpPr>
        <p:spPr>
          <a:xfrm>
            <a:off x="728830" y="1546243"/>
            <a:ext cx="537327" cy="369332"/>
          </a:xfrm>
          <a:prstGeom prst="rect">
            <a:avLst/>
          </a:prstGeom>
          <a:noFill/>
        </p:spPr>
        <p:txBody>
          <a:bodyPr wrap="none" rtlCol="0">
            <a:spAutoFit/>
          </a:bodyPr>
          <a:lstStyle/>
          <a:p>
            <a:r>
              <a:rPr lang="en-US" b="1" dirty="0"/>
              <a:t>S</a:t>
            </a:r>
            <a:r>
              <a:rPr lang="en-US" b="1" baseline="-25000" dirty="0" smtClean="0"/>
              <a:t>dep</a:t>
            </a:r>
            <a:endParaRPr lang="en-US" dirty="0"/>
          </a:p>
        </p:txBody>
      </p:sp>
      <p:sp>
        <p:nvSpPr>
          <p:cNvPr id="76" name="TextBox 75"/>
          <p:cNvSpPr txBox="1"/>
          <p:nvPr/>
        </p:nvSpPr>
        <p:spPr>
          <a:xfrm>
            <a:off x="1308219" y="1537252"/>
            <a:ext cx="580608" cy="369332"/>
          </a:xfrm>
          <a:prstGeom prst="rect">
            <a:avLst/>
          </a:prstGeom>
          <a:noFill/>
        </p:spPr>
        <p:txBody>
          <a:bodyPr wrap="none" rtlCol="0">
            <a:spAutoFit/>
          </a:bodyPr>
          <a:lstStyle/>
          <a:p>
            <a:r>
              <a:rPr lang="en-US" b="1" dirty="0" smtClean="0"/>
              <a:t>N</a:t>
            </a:r>
            <a:r>
              <a:rPr lang="en-US" b="1" baseline="-25000" dirty="0" smtClean="0"/>
              <a:t>dep</a:t>
            </a:r>
            <a:endParaRPr lang="en-US" dirty="0"/>
          </a:p>
        </p:txBody>
      </p:sp>
      <p:sp>
        <p:nvSpPr>
          <p:cNvPr id="77" name="Down Arrow 76"/>
          <p:cNvSpPr/>
          <p:nvPr/>
        </p:nvSpPr>
        <p:spPr>
          <a:xfrm>
            <a:off x="7292606" y="1905000"/>
            <a:ext cx="251194" cy="33528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p:cNvSpPr txBox="1"/>
          <p:nvPr/>
        </p:nvSpPr>
        <p:spPr>
          <a:xfrm>
            <a:off x="6725509" y="1730909"/>
            <a:ext cx="679994" cy="369332"/>
          </a:xfrm>
          <a:prstGeom prst="rect">
            <a:avLst/>
          </a:prstGeom>
          <a:noFill/>
        </p:spPr>
        <p:txBody>
          <a:bodyPr wrap="none" rtlCol="0">
            <a:spAutoFit/>
          </a:bodyPr>
          <a:lstStyle/>
          <a:p>
            <a:r>
              <a:rPr lang="en-US" b="1" dirty="0"/>
              <a:t>BC</a:t>
            </a:r>
            <a:r>
              <a:rPr lang="en-US" b="1" baseline="-25000" dirty="0"/>
              <a:t>dep</a:t>
            </a:r>
            <a:endParaRPr lang="en-US" dirty="0"/>
          </a:p>
        </p:txBody>
      </p:sp>
      <p:sp>
        <p:nvSpPr>
          <p:cNvPr id="79" name="Bent Arrow 78"/>
          <p:cNvSpPr/>
          <p:nvPr/>
        </p:nvSpPr>
        <p:spPr>
          <a:xfrm rot="5400000" flipH="1">
            <a:off x="2203154" y="5275151"/>
            <a:ext cx="572789" cy="459308"/>
          </a:xfrm>
          <a:prstGeom prst="bentArrow">
            <a:avLst/>
          </a:prstGeom>
          <a:solidFill>
            <a:schemeClr val="accent1"/>
          </a:solidFill>
          <a:ln w="254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0" name="TextBox 79"/>
          <p:cNvSpPr txBox="1"/>
          <p:nvPr/>
        </p:nvSpPr>
        <p:spPr>
          <a:xfrm>
            <a:off x="2398348" y="4824448"/>
            <a:ext cx="497252" cy="369332"/>
          </a:xfrm>
          <a:prstGeom prst="rect">
            <a:avLst/>
          </a:prstGeom>
          <a:noFill/>
        </p:spPr>
        <p:txBody>
          <a:bodyPr wrap="none" rtlCol="0">
            <a:spAutoFit/>
          </a:bodyPr>
          <a:lstStyle/>
          <a:p>
            <a:r>
              <a:rPr lang="en-US" b="1" dirty="0" smtClean="0"/>
              <a:t>N</a:t>
            </a:r>
            <a:r>
              <a:rPr lang="en-US" b="1" baseline="-25000" dirty="0" smtClean="0"/>
              <a:t>de</a:t>
            </a:r>
            <a:endParaRPr lang="en-US" b="1" baseline="-25000" dirty="0"/>
          </a:p>
        </p:txBody>
      </p:sp>
      <p:cxnSp>
        <p:nvCxnSpPr>
          <p:cNvPr id="66" name="Straight Arrow Connector 65"/>
          <p:cNvCxnSpPr/>
          <p:nvPr/>
        </p:nvCxnSpPr>
        <p:spPr>
          <a:xfrm>
            <a:off x="5313218" y="6202680"/>
            <a:ext cx="5542" cy="35052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366558" y="6019800"/>
            <a:ext cx="5542" cy="35052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899958" y="6096000"/>
            <a:ext cx="5542" cy="35052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323191" y="6293440"/>
            <a:ext cx="963725" cy="646331"/>
          </a:xfrm>
          <a:prstGeom prst="rect">
            <a:avLst/>
          </a:prstGeom>
          <a:noFill/>
        </p:spPr>
        <p:txBody>
          <a:bodyPr wrap="none" rtlCol="0">
            <a:spAutoFit/>
          </a:bodyPr>
          <a:lstStyle/>
          <a:p>
            <a:r>
              <a:rPr lang="en-US" b="1" dirty="0"/>
              <a:t>ANC</a:t>
            </a:r>
            <a:r>
              <a:rPr lang="en-US" b="1" baseline="-25000" dirty="0"/>
              <a:t>le,crit</a:t>
            </a:r>
            <a:endParaRPr lang="en-US" b="1" dirty="0"/>
          </a:p>
          <a:p>
            <a:endParaRPr lang="en-US" dirty="0"/>
          </a:p>
        </p:txBody>
      </p:sp>
      <p:sp>
        <p:nvSpPr>
          <p:cNvPr id="95" name="Oval 94"/>
          <p:cNvSpPr/>
          <p:nvPr/>
        </p:nvSpPr>
        <p:spPr>
          <a:xfrm>
            <a:off x="24384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Oval 95"/>
          <p:cNvSpPr/>
          <p:nvPr/>
        </p:nvSpPr>
        <p:spPr>
          <a:xfrm>
            <a:off x="327660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7" name="Oval 96"/>
          <p:cNvSpPr/>
          <p:nvPr/>
        </p:nvSpPr>
        <p:spPr>
          <a:xfrm>
            <a:off x="65379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8" name="Oval 97"/>
          <p:cNvSpPr/>
          <p:nvPr/>
        </p:nvSpPr>
        <p:spPr>
          <a:xfrm>
            <a:off x="7223760" y="57404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9" name="Oval 98"/>
          <p:cNvSpPr/>
          <p:nvPr/>
        </p:nvSpPr>
        <p:spPr>
          <a:xfrm>
            <a:off x="7909560" y="60452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0" name="TextBox 99"/>
          <p:cNvSpPr txBox="1"/>
          <p:nvPr/>
        </p:nvSpPr>
        <p:spPr>
          <a:xfrm>
            <a:off x="3368040" y="5029200"/>
            <a:ext cx="420308" cy="369332"/>
          </a:xfrm>
          <a:prstGeom prst="rect">
            <a:avLst/>
          </a:prstGeom>
          <a:noFill/>
        </p:spPr>
        <p:txBody>
          <a:bodyPr wrap="none" rtlCol="0">
            <a:spAutoFit/>
          </a:bodyPr>
          <a:lstStyle/>
          <a:p>
            <a:r>
              <a:rPr lang="en-US" b="1" dirty="0" smtClean="0"/>
              <a:t>N</a:t>
            </a:r>
            <a:r>
              <a:rPr lang="en-US" b="1" baseline="-25000" dirty="0" smtClean="0"/>
              <a:t>u</a:t>
            </a:r>
            <a:endParaRPr lang="en-US" b="1" dirty="0"/>
          </a:p>
        </p:txBody>
      </p:sp>
      <p:sp>
        <p:nvSpPr>
          <p:cNvPr id="101" name="Freeform 100"/>
          <p:cNvSpPr/>
          <p:nvPr/>
        </p:nvSpPr>
        <p:spPr>
          <a:xfrm>
            <a:off x="2438400" y="4305300"/>
            <a:ext cx="2530756" cy="1397000"/>
          </a:xfrm>
          <a:custGeom>
            <a:avLst/>
            <a:gdLst>
              <a:gd name="connsiteX0" fmla="*/ 0 w 2530756"/>
              <a:gd name="connsiteY0" fmla="*/ 1397000 h 1397000"/>
              <a:gd name="connsiteX1" fmla="*/ 660400 w 2530756"/>
              <a:gd name="connsiteY1" fmla="*/ 1384300 h 1397000"/>
              <a:gd name="connsiteX2" fmla="*/ 1549400 w 2530756"/>
              <a:gd name="connsiteY2" fmla="*/ 1282700 h 1397000"/>
              <a:gd name="connsiteX3" fmla="*/ 2197100 w 2530756"/>
              <a:gd name="connsiteY3" fmla="*/ 1206500 h 1397000"/>
              <a:gd name="connsiteX4" fmla="*/ 2476500 w 2530756"/>
              <a:gd name="connsiteY4" fmla="*/ 774700 h 1397000"/>
              <a:gd name="connsiteX5" fmla="*/ 2400300 w 2530756"/>
              <a:gd name="connsiteY5" fmla="*/ 469900 h 1397000"/>
              <a:gd name="connsiteX6" fmla="*/ 2514600 w 2530756"/>
              <a:gd name="connsiteY6" fmla="*/ 177800 h 1397000"/>
              <a:gd name="connsiteX7" fmla="*/ 2527300 w 2530756"/>
              <a:gd name="connsiteY7" fmla="*/ 0 h 139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0756" h="1397000">
                <a:moveTo>
                  <a:pt x="0" y="1397000"/>
                </a:moveTo>
                <a:lnTo>
                  <a:pt x="660400" y="1384300"/>
                </a:lnTo>
                <a:cubicBezTo>
                  <a:pt x="918633" y="1365250"/>
                  <a:pt x="1549400" y="1282700"/>
                  <a:pt x="1549400" y="1282700"/>
                </a:cubicBezTo>
                <a:cubicBezTo>
                  <a:pt x="1805517" y="1253067"/>
                  <a:pt x="2042583" y="1291167"/>
                  <a:pt x="2197100" y="1206500"/>
                </a:cubicBezTo>
                <a:cubicBezTo>
                  <a:pt x="2351617" y="1121833"/>
                  <a:pt x="2442633" y="897467"/>
                  <a:pt x="2476500" y="774700"/>
                </a:cubicBezTo>
                <a:cubicBezTo>
                  <a:pt x="2510367" y="651933"/>
                  <a:pt x="2393950" y="569383"/>
                  <a:pt x="2400300" y="469900"/>
                </a:cubicBezTo>
                <a:cubicBezTo>
                  <a:pt x="2406650" y="370417"/>
                  <a:pt x="2493433" y="256117"/>
                  <a:pt x="2514600" y="177800"/>
                </a:cubicBezTo>
                <a:cubicBezTo>
                  <a:pt x="2535767" y="99483"/>
                  <a:pt x="2531533" y="49741"/>
                  <a:pt x="2527300" y="0"/>
                </a:cubicBezTo>
              </a:path>
            </a:pathLst>
          </a:custGeom>
          <a:noFill/>
          <a:ln w="25400">
            <a:solidFill>
              <a:schemeClr val="accent1"/>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Freeform 101"/>
          <p:cNvSpPr/>
          <p:nvPr/>
        </p:nvSpPr>
        <p:spPr>
          <a:xfrm>
            <a:off x="3035300" y="4368800"/>
            <a:ext cx="1776532" cy="1244600"/>
          </a:xfrm>
          <a:custGeom>
            <a:avLst/>
            <a:gdLst>
              <a:gd name="connsiteX0" fmla="*/ 0 w 1776532"/>
              <a:gd name="connsiteY0" fmla="*/ 1244600 h 1244600"/>
              <a:gd name="connsiteX1" fmla="*/ 508000 w 1776532"/>
              <a:gd name="connsiteY1" fmla="*/ 1219200 h 1244600"/>
              <a:gd name="connsiteX2" fmla="*/ 952500 w 1776532"/>
              <a:gd name="connsiteY2" fmla="*/ 1193800 h 1244600"/>
              <a:gd name="connsiteX3" fmla="*/ 1689100 w 1776532"/>
              <a:gd name="connsiteY3" fmla="*/ 1079500 h 1244600"/>
              <a:gd name="connsiteX4" fmla="*/ 1765300 w 1776532"/>
              <a:gd name="connsiteY4" fmla="*/ 546100 h 1244600"/>
              <a:gd name="connsiteX5" fmla="*/ 1714500 w 1776532"/>
              <a:gd name="connsiteY5" fmla="*/ 317500 h 1244600"/>
              <a:gd name="connsiteX6" fmla="*/ 1524000 w 1776532"/>
              <a:gd name="connsiteY6" fmla="*/ 101600 h 1244600"/>
              <a:gd name="connsiteX7" fmla="*/ 1308100 w 1776532"/>
              <a:gd name="connsiteY7" fmla="*/ 0 h 12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6532" h="1244600">
                <a:moveTo>
                  <a:pt x="0" y="1244600"/>
                </a:moveTo>
                <a:lnTo>
                  <a:pt x="508000" y="1219200"/>
                </a:lnTo>
                <a:cubicBezTo>
                  <a:pt x="666750" y="1210733"/>
                  <a:pt x="755650" y="1217083"/>
                  <a:pt x="952500" y="1193800"/>
                </a:cubicBezTo>
                <a:cubicBezTo>
                  <a:pt x="1149350" y="1170517"/>
                  <a:pt x="1553633" y="1187450"/>
                  <a:pt x="1689100" y="1079500"/>
                </a:cubicBezTo>
                <a:cubicBezTo>
                  <a:pt x="1824567" y="971550"/>
                  <a:pt x="1761067" y="673100"/>
                  <a:pt x="1765300" y="546100"/>
                </a:cubicBezTo>
                <a:cubicBezTo>
                  <a:pt x="1769533" y="419100"/>
                  <a:pt x="1754717" y="391583"/>
                  <a:pt x="1714500" y="317500"/>
                </a:cubicBezTo>
                <a:cubicBezTo>
                  <a:pt x="1674283" y="243417"/>
                  <a:pt x="1591733" y="154517"/>
                  <a:pt x="1524000" y="101600"/>
                </a:cubicBezTo>
                <a:cubicBezTo>
                  <a:pt x="1456267" y="48683"/>
                  <a:pt x="1382183" y="24341"/>
                  <a:pt x="1308100" y="0"/>
                </a:cubicBezTo>
              </a:path>
            </a:pathLst>
          </a:custGeom>
          <a:noFill/>
          <a:ln w="25400">
            <a:solidFill>
              <a:schemeClr val="accent1"/>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Curved Left Arrow 84"/>
          <p:cNvSpPr/>
          <p:nvPr/>
        </p:nvSpPr>
        <p:spPr>
          <a:xfrm>
            <a:off x="3589389" y="4954524"/>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6" name="Curved Left Arrow 85"/>
          <p:cNvSpPr/>
          <p:nvPr/>
        </p:nvSpPr>
        <p:spPr>
          <a:xfrm rot="10800000">
            <a:off x="3165578" y="4921427"/>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7" name="Curved Left Arrow 86"/>
          <p:cNvSpPr/>
          <p:nvPr/>
        </p:nvSpPr>
        <p:spPr>
          <a:xfrm>
            <a:off x="4478389" y="4941824"/>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8" name="Curved Left Arrow 87"/>
          <p:cNvSpPr/>
          <p:nvPr/>
        </p:nvSpPr>
        <p:spPr>
          <a:xfrm rot="10800000">
            <a:off x="4054578" y="4908727"/>
            <a:ext cx="347611" cy="608076"/>
          </a:xfrm>
          <a:prstGeom prst="curvedLeftArrow">
            <a:avLst/>
          </a:prstGeom>
          <a:gradFill>
            <a:gsLst>
              <a:gs pos="0">
                <a:schemeClr val="accent2"/>
              </a:gs>
              <a:gs pos="100000">
                <a:schemeClr val="accent1"/>
              </a:gs>
            </a:gsLst>
            <a:lin ang="5400000" scaled="0"/>
          </a:gradFill>
          <a:ln w="127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endParaRPr>
          </a:p>
        </p:txBody>
      </p:sp>
      <p:sp>
        <p:nvSpPr>
          <p:cNvPr id="89" name="Oval 88"/>
          <p:cNvSpPr/>
          <p:nvPr/>
        </p:nvSpPr>
        <p:spPr>
          <a:xfrm>
            <a:off x="1562100" y="625856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0" name="Oval 89"/>
          <p:cNvSpPr/>
          <p:nvPr/>
        </p:nvSpPr>
        <p:spPr>
          <a:xfrm>
            <a:off x="952500" y="5715000"/>
            <a:ext cx="91440" cy="91440"/>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TextBox 82"/>
          <p:cNvSpPr txBox="1"/>
          <p:nvPr/>
        </p:nvSpPr>
        <p:spPr>
          <a:xfrm>
            <a:off x="152401" y="152400"/>
            <a:ext cx="8991599" cy="830997"/>
          </a:xfrm>
          <a:prstGeom prst="rect">
            <a:avLst/>
          </a:prstGeom>
          <a:noFill/>
        </p:spPr>
        <p:txBody>
          <a:bodyPr wrap="square" rtlCol="0">
            <a:spAutoFit/>
          </a:bodyPr>
          <a:lstStyle/>
          <a:p>
            <a:pPr algn="ctr"/>
            <a:r>
              <a:rPr lang="en-US" sz="2400" b="1" dirty="0" smtClean="0"/>
              <a:t>Background:  Modeling Soil Acidification with the Simple Mass Balance (SMB) Model</a:t>
            </a:r>
            <a:endParaRPr lang="en-US" sz="2400" b="1" dirty="0"/>
          </a:p>
        </p:txBody>
      </p:sp>
    </p:spTree>
    <p:extLst>
      <p:ext uri="{BB962C8B-B14F-4D97-AF65-F5344CB8AC3E}">
        <p14:creationId xmlns:p14="http://schemas.microsoft.com/office/powerpoint/2010/main" val="3836463863"/>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p:cNvSpPr/>
          <p:nvPr/>
        </p:nvSpPr>
        <p:spPr>
          <a:xfrm>
            <a:off x="408704" y="152400"/>
            <a:ext cx="8376987" cy="6324600"/>
          </a:xfrm>
          <a:prstGeom prst="rect">
            <a:avLst/>
          </a:prstGeom>
          <a:solidFill>
            <a:schemeClr val="bg2">
              <a:lumMod val="90000"/>
            </a:schemeClr>
          </a:solidFill>
          <a:ln w="254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8" name="Picture 7"/>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29547" t="52981" r="16007"/>
          <a:stretch/>
        </p:blipFill>
        <p:spPr>
          <a:xfrm>
            <a:off x="2156194" y="2050473"/>
            <a:ext cx="4984012" cy="3429000"/>
          </a:xfrm>
          <a:prstGeom prst="rect">
            <a:avLst/>
          </a:prstGeom>
        </p:spPr>
      </p:pic>
      <p:sp>
        <p:nvSpPr>
          <p:cNvPr id="9" name="Freeform 8"/>
          <p:cNvSpPr/>
          <p:nvPr/>
        </p:nvSpPr>
        <p:spPr>
          <a:xfrm>
            <a:off x="420650" y="54418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54980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56019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8860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56526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55279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623451" y="1274802"/>
            <a:ext cx="7947491" cy="369332"/>
          </a:xfrm>
          <a:prstGeom prst="rect">
            <a:avLst/>
          </a:prstGeom>
          <a:noFill/>
        </p:spPr>
        <p:txBody>
          <a:bodyPr wrap="square" rtlCol="0">
            <a:spAutoFit/>
          </a:bodyPr>
          <a:lstStyle/>
          <a:p>
            <a:pPr algn="ctr"/>
            <a:r>
              <a:rPr lang="en-US" b="1" dirty="0" smtClean="0"/>
              <a:t>Critical Acid Load Exceedance, Ex(S+N</a:t>
            </a:r>
            <a:r>
              <a:rPr lang="en-US" b="1" baseline="-25000" dirty="0" smtClean="0"/>
              <a:t>dep</a:t>
            </a:r>
            <a:r>
              <a:rPr lang="en-US" b="1" dirty="0"/>
              <a:t>) = S+N</a:t>
            </a:r>
            <a:r>
              <a:rPr lang="en-US" b="1" baseline="-25000" dirty="0"/>
              <a:t>dep</a:t>
            </a:r>
            <a:r>
              <a:rPr lang="en-US" b="1" dirty="0"/>
              <a:t> – CAL(S+N)</a:t>
            </a:r>
          </a:p>
        </p:txBody>
      </p:sp>
      <p:grpSp>
        <p:nvGrpSpPr>
          <p:cNvPr id="7" name="Group 6"/>
          <p:cNvGrpSpPr/>
          <p:nvPr/>
        </p:nvGrpSpPr>
        <p:grpSpPr>
          <a:xfrm>
            <a:off x="3962400" y="2362200"/>
            <a:ext cx="1371600" cy="2057400"/>
            <a:chOff x="4114800" y="2438400"/>
            <a:chExt cx="1371600" cy="2057400"/>
          </a:xfrm>
        </p:grpSpPr>
        <p:sp>
          <p:nvSpPr>
            <p:cNvPr id="2" name="Rectangle 1"/>
            <p:cNvSpPr/>
            <p:nvPr/>
          </p:nvSpPr>
          <p:spPr>
            <a:xfrm>
              <a:off x="4114800" y="2438400"/>
              <a:ext cx="685800" cy="2057400"/>
            </a:xfrm>
            <a:prstGeom prst="rect">
              <a:avLst/>
            </a:prstGeom>
            <a:solidFill>
              <a:schemeClr val="accent2"/>
            </a:solidFill>
            <a:ln w="25400">
              <a:solidFill>
                <a:schemeClr val="tx1"/>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Rectangle 41"/>
            <p:cNvSpPr/>
            <p:nvPr/>
          </p:nvSpPr>
          <p:spPr>
            <a:xfrm>
              <a:off x="4800600" y="3276600"/>
              <a:ext cx="685800" cy="1219200"/>
            </a:xfrm>
            <a:prstGeom prst="rect">
              <a:avLst/>
            </a:prstGeom>
            <a:solidFill>
              <a:schemeClr val="accent1"/>
            </a:solidFill>
            <a:ln w="25400">
              <a:solidFill>
                <a:schemeClr val="tx1"/>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Left Brace 2"/>
            <p:cNvSpPr/>
            <p:nvPr/>
          </p:nvSpPr>
          <p:spPr>
            <a:xfrm flipH="1">
              <a:off x="4851400" y="2463800"/>
              <a:ext cx="381000" cy="7620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 name="Rectangle 3"/>
          <p:cNvSpPr/>
          <p:nvPr/>
        </p:nvSpPr>
        <p:spPr>
          <a:xfrm>
            <a:off x="3484418" y="5321300"/>
            <a:ext cx="2327564" cy="1013244"/>
          </a:xfrm>
          <a:prstGeom prst="rect">
            <a:avLst/>
          </a:prstGeom>
          <a:noFill/>
          <a:ln w="25400">
            <a:solidFill>
              <a:schemeClr val="tx1"/>
            </a:solidFill>
            <a:prstDash val="dash"/>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p:cNvSpPr txBox="1"/>
          <p:nvPr/>
        </p:nvSpPr>
        <p:spPr>
          <a:xfrm rot="16200000">
            <a:off x="3359150" y="3187184"/>
            <a:ext cx="1892300" cy="369332"/>
          </a:xfrm>
          <a:prstGeom prst="rect">
            <a:avLst/>
          </a:prstGeom>
          <a:noFill/>
        </p:spPr>
        <p:txBody>
          <a:bodyPr wrap="square" rtlCol="0">
            <a:spAutoFit/>
          </a:bodyPr>
          <a:lstStyle/>
          <a:p>
            <a:pPr algn="ctr"/>
            <a:r>
              <a:rPr lang="en-US" b="1" dirty="0" smtClean="0"/>
              <a:t>Soil BC Exports</a:t>
            </a:r>
            <a:endParaRPr lang="en-US" b="1" dirty="0"/>
          </a:p>
        </p:txBody>
      </p:sp>
      <p:sp>
        <p:nvSpPr>
          <p:cNvPr id="43" name="TextBox 42"/>
          <p:cNvSpPr txBox="1"/>
          <p:nvPr/>
        </p:nvSpPr>
        <p:spPr>
          <a:xfrm rot="16200000">
            <a:off x="4518024" y="3483659"/>
            <a:ext cx="946151" cy="646331"/>
          </a:xfrm>
          <a:prstGeom prst="rect">
            <a:avLst/>
          </a:prstGeom>
          <a:noFill/>
        </p:spPr>
        <p:txBody>
          <a:bodyPr wrap="square" rtlCol="0">
            <a:spAutoFit/>
          </a:bodyPr>
          <a:lstStyle/>
          <a:p>
            <a:pPr algn="ctr"/>
            <a:r>
              <a:rPr lang="en-US" b="1" dirty="0" smtClean="0"/>
              <a:t>Soil BC Imports</a:t>
            </a:r>
            <a:endParaRPr lang="en-US" b="1" dirty="0"/>
          </a:p>
        </p:txBody>
      </p:sp>
      <p:sp>
        <p:nvSpPr>
          <p:cNvPr id="44" name="TextBox 43"/>
          <p:cNvSpPr txBox="1"/>
          <p:nvPr/>
        </p:nvSpPr>
        <p:spPr>
          <a:xfrm>
            <a:off x="4870449" y="2420034"/>
            <a:ext cx="1479551" cy="646331"/>
          </a:xfrm>
          <a:prstGeom prst="rect">
            <a:avLst/>
          </a:prstGeom>
          <a:noFill/>
        </p:spPr>
        <p:txBody>
          <a:bodyPr wrap="square" rtlCol="0">
            <a:spAutoFit/>
          </a:bodyPr>
          <a:lstStyle/>
          <a:p>
            <a:pPr algn="ctr"/>
            <a:r>
              <a:rPr lang="en-US" b="1" dirty="0" smtClean="0"/>
              <a:t>Exceedance of CAL</a:t>
            </a:r>
            <a:endParaRPr lang="en-US" b="1" dirty="0"/>
          </a:p>
        </p:txBody>
      </p:sp>
      <p:sp>
        <p:nvSpPr>
          <p:cNvPr id="12" name="TextBox 11"/>
          <p:cNvSpPr txBox="1"/>
          <p:nvPr/>
        </p:nvSpPr>
        <p:spPr>
          <a:xfrm>
            <a:off x="609600" y="2667000"/>
            <a:ext cx="2362200" cy="923330"/>
          </a:xfrm>
          <a:prstGeom prst="rect">
            <a:avLst/>
          </a:prstGeom>
          <a:noFill/>
        </p:spPr>
        <p:txBody>
          <a:bodyPr wrap="square" rtlCol="0">
            <a:spAutoFit/>
          </a:bodyPr>
          <a:lstStyle/>
          <a:p>
            <a:r>
              <a:rPr lang="en-US" b="1" u="sng" dirty="0" smtClean="0"/>
              <a:t>Base Cation Exports:</a:t>
            </a:r>
          </a:p>
          <a:p>
            <a:pPr marL="285750" indent="-285750">
              <a:buFont typeface="Arial" panose="020B0604020202020204" pitchFamily="34" charset="0"/>
              <a:buChar char="•"/>
            </a:pPr>
            <a:r>
              <a:rPr lang="en-US" b="1" dirty="0" smtClean="0"/>
              <a:t>Harvesting</a:t>
            </a:r>
          </a:p>
          <a:p>
            <a:pPr marL="285750" indent="-285750">
              <a:buFont typeface="Arial" panose="020B0604020202020204" pitchFamily="34" charset="0"/>
              <a:buChar char="•"/>
            </a:pPr>
            <a:r>
              <a:rPr lang="en-US" b="1" dirty="0" smtClean="0"/>
              <a:t>Leaching Loss</a:t>
            </a:r>
            <a:endParaRPr lang="en-US" b="1" dirty="0"/>
          </a:p>
        </p:txBody>
      </p:sp>
      <p:sp>
        <p:nvSpPr>
          <p:cNvPr id="45" name="TextBox 44"/>
          <p:cNvSpPr txBox="1"/>
          <p:nvPr/>
        </p:nvSpPr>
        <p:spPr>
          <a:xfrm>
            <a:off x="6553200" y="2633186"/>
            <a:ext cx="2362200" cy="1754326"/>
          </a:xfrm>
          <a:prstGeom prst="rect">
            <a:avLst/>
          </a:prstGeom>
          <a:noFill/>
        </p:spPr>
        <p:txBody>
          <a:bodyPr wrap="square" rtlCol="0">
            <a:spAutoFit/>
          </a:bodyPr>
          <a:lstStyle/>
          <a:p>
            <a:r>
              <a:rPr lang="en-US" b="1" u="sng" dirty="0" smtClean="0"/>
              <a:t>Base Cation Imports:</a:t>
            </a:r>
          </a:p>
          <a:p>
            <a:pPr marL="285750" indent="-285750">
              <a:buFont typeface="Arial" panose="020B0604020202020204" pitchFamily="34" charset="0"/>
              <a:buChar char="•"/>
            </a:pPr>
            <a:r>
              <a:rPr lang="en-US" b="1" dirty="0" smtClean="0"/>
              <a:t>Mineral Weathering</a:t>
            </a:r>
          </a:p>
          <a:p>
            <a:pPr marL="285750" indent="-285750">
              <a:buFont typeface="Arial" panose="020B0604020202020204" pitchFamily="34" charset="0"/>
              <a:buChar char="•"/>
            </a:pPr>
            <a:r>
              <a:rPr lang="en-US" b="1" dirty="0" smtClean="0"/>
              <a:t>Base Cation Deposition (atmosphere)</a:t>
            </a:r>
            <a:endParaRPr lang="en-US" b="1" dirty="0"/>
          </a:p>
        </p:txBody>
      </p:sp>
      <p:sp>
        <p:nvSpPr>
          <p:cNvPr id="20" name="TextBox 19"/>
          <p:cNvSpPr txBox="1"/>
          <p:nvPr/>
        </p:nvSpPr>
        <p:spPr>
          <a:xfrm>
            <a:off x="3429000" y="4381500"/>
            <a:ext cx="2514600" cy="646331"/>
          </a:xfrm>
          <a:prstGeom prst="rect">
            <a:avLst/>
          </a:prstGeom>
          <a:noFill/>
        </p:spPr>
        <p:txBody>
          <a:bodyPr wrap="square" rtlCol="0">
            <a:spAutoFit/>
          </a:bodyPr>
          <a:lstStyle/>
          <a:p>
            <a:pPr algn="ctr"/>
            <a:r>
              <a:rPr lang="en-US" dirty="0" smtClean="0"/>
              <a:t>Charge Balance (equivalent weight)</a:t>
            </a:r>
            <a:endParaRPr lang="en-US" dirty="0"/>
          </a:p>
        </p:txBody>
      </p:sp>
      <p:sp>
        <p:nvSpPr>
          <p:cNvPr id="21" name="TextBox 20"/>
          <p:cNvSpPr txBox="1"/>
          <p:nvPr/>
        </p:nvSpPr>
        <p:spPr>
          <a:xfrm>
            <a:off x="3657600" y="5638800"/>
            <a:ext cx="2083712" cy="369332"/>
          </a:xfrm>
          <a:prstGeom prst="rect">
            <a:avLst/>
          </a:prstGeom>
          <a:noFill/>
        </p:spPr>
        <p:txBody>
          <a:bodyPr wrap="none" rtlCol="0">
            <a:spAutoFit/>
          </a:bodyPr>
          <a:lstStyle/>
          <a:p>
            <a:r>
              <a:rPr lang="en-US" dirty="0" smtClean="0"/>
              <a:t>“Soil Compartment”</a:t>
            </a:r>
            <a:endParaRPr lang="en-US" dirty="0"/>
          </a:p>
        </p:txBody>
      </p:sp>
      <p:sp>
        <p:nvSpPr>
          <p:cNvPr id="46" name="Rectangle 45"/>
          <p:cNvSpPr/>
          <p:nvPr/>
        </p:nvSpPr>
        <p:spPr>
          <a:xfrm>
            <a:off x="8785691" y="5321300"/>
            <a:ext cx="358309" cy="1155700"/>
          </a:xfrm>
          <a:prstGeom prst="rect">
            <a:avLst/>
          </a:prstGeom>
          <a:solidFill>
            <a:schemeClr val="bg1"/>
          </a:solidFill>
          <a:ln w="254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7" name="Rectangle 46"/>
          <p:cNvSpPr/>
          <p:nvPr/>
        </p:nvSpPr>
        <p:spPr>
          <a:xfrm>
            <a:off x="48091" y="5372100"/>
            <a:ext cx="358309" cy="1155700"/>
          </a:xfrm>
          <a:prstGeom prst="rect">
            <a:avLst/>
          </a:prstGeom>
          <a:solidFill>
            <a:schemeClr val="bg1"/>
          </a:solidFill>
          <a:ln w="254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 name="TextBox 26"/>
          <p:cNvSpPr txBox="1"/>
          <p:nvPr/>
        </p:nvSpPr>
        <p:spPr>
          <a:xfrm>
            <a:off x="152401" y="152400"/>
            <a:ext cx="8991599" cy="830997"/>
          </a:xfrm>
          <a:prstGeom prst="rect">
            <a:avLst/>
          </a:prstGeom>
          <a:noFill/>
        </p:spPr>
        <p:txBody>
          <a:bodyPr wrap="square" rtlCol="0">
            <a:spAutoFit/>
          </a:bodyPr>
          <a:lstStyle/>
          <a:p>
            <a:pPr algn="ctr"/>
            <a:r>
              <a:rPr lang="en-US" sz="2400" b="1" dirty="0" smtClean="0"/>
              <a:t>Background:  Modeling Soil Acidification with the Simple Mass Balance (SMB) Model</a:t>
            </a:r>
            <a:endParaRPr lang="en-US" sz="2400" b="1" dirty="0"/>
          </a:p>
        </p:txBody>
      </p:sp>
    </p:spTree>
    <p:extLst>
      <p:ext uri="{BB962C8B-B14F-4D97-AF65-F5344CB8AC3E}">
        <p14:creationId xmlns:p14="http://schemas.microsoft.com/office/powerpoint/2010/main" val="3149548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1366522"/>
            <a:ext cx="3352799" cy="4348478"/>
          </a:xfrm>
          <a:prstGeom prst="rect">
            <a:avLst/>
          </a:prstGeom>
        </p:spPr>
      </p:pic>
      <p:sp>
        <p:nvSpPr>
          <p:cNvPr id="6" name="TextBox 5"/>
          <p:cNvSpPr txBox="1"/>
          <p:nvPr/>
        </p:nvSpPr>
        <p:spPr>
          <a:xfrm>
            <a:off x="152401" y="152400"/>
            <a:ext cx="8991599" cy="461665"/>
          </a:xfrm>
          <a:prstGeom prst="rect">
            <a:avLst/>
          </a:prstGeom>
          <a:noFill/>
        </p:spPr>
        <p:txBody>
          <a:bodyPr wrap="square" rtlCol="0">
            <a:spAutoFit/>
          </a:bodyPr>
          <a:lstStyle/>
          <a:p>
            <a:pPr algn="ctr"/>
            <a:r>
              <a:rPr lang="en-US" sz="2400" b="1" dirty="0" smtClean="0"/>
              <a:t>Intro/Background:  Watershed Condition Framework</a:t>
            </a:r>
            <a:endParaRPr lang="en-US" sz="2400" b="1" dirty="0"/>
          </a:p>
        </p:txBody>
      </p:sp>
      <p:cxnSp>
        <p:nvCxnSpPr>
          <p:cNvPr id="9" name="Straight Connector 8"/>
          <p:cNvCxnSpPr/>
          <p:nvPr/>
        </p:nvCxnSpPr>
        <p:spPr>
          <a:xfrm flipV="1">
            <a:off x="1981200" y="914400"/>
            <a:ext cx="1676400" cy="1676400"/>
          </a:xfrm>
          <a:prstGeom prst="line">
            <a:avLst/>
          </a:prstGeom>
          <a:ln w="22225">
            <a:gradFill>
              <a:gsLst>
                <a:gs pos="0">
                  <a:schemeClr val="bg1">
                    <a:alpha val="26000"/>
                  </a:schemeClr>
                </a:gs>
                <a:gs pos="45000">
                  <a:schemeClr val="accent1">
                    <a:tint val="44500"/>
                    <a:satMod val="160000"/>
                  </a:schemeClr>
                </a:gs>
                <a:gs pos="85000">
                  <a:schemeClr val="tx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981200" y="914400"/>
            <a:ext cx="7010400" cy="1676400"/>
          </a:xfrm>
          <a:prstGeom prst="line">
            <a:avLst/>
          </a:prstGeom>
          <a:ln w="22225">
            <a:gradFill>
              <a:gsLst>
                <a:gs pos="0">
                  <a:schemeClr val="bg1">
                    <a:alpha val="26000"/>
                  </a:schemeClr>
                </a:gs>
                <a:gs pos="45000">
                  <a:schemeClr val="accent1">
                    <a:tint val="44500"/>
                    <a:satMod val="160000"/>
                  </a:schemeClr>
                </a:gs>
                <a:gs pos="85000">
                  <a:schemeClr val="tx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81200" y="2590800"/>
            <a:ext cx="1676400" cy="3962400"/>
          </a:xfrm>
          <a:prstGeom prst="line">
            <a:avLst/>
          </a:prstGeom>
          <a:ln w="22225">
            <a:gradFill>
              <a:gsLst>
                <a:gs pos="0">
                  <a:schemeClr val="bg1">
                    <a:alpha val="26000"/>
                  </a:schemeClr>
                </a:gs>
                <a:gs pos="45000">
                  <a:schemeClr val="accent1">
                    <a:tint val="44500"/>
                    <a:satMod val="160000"/>
                  </a:schemeClr>
                </a:gs>
                <a:gs pos="85000">
                  <a:schemeClr val="tx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33600" y="2590800"/>
            <a:ext cx="6858000" cy="3962400"/>
          </a:xfrm>
          <a:prstGeom prst="line">
            <a:avLst/>
          </a:prstGeom>
          <a:ln w="22225">
            <a:gradFill>
              <a:gsLst>
                <a:gs pos="0">
                  <a:schemeClr val="bg1">
                    <a:alpha val="26000"/>
                  </a:schemeClr>
                </a:gs>
                <a:gs pos="50000">
                  <a:schemeClr val="accent1">
                    <a:tint val="44500"/>
                    <a:satMod val="160000"/>
                  </a:schemeClr>
                </a:gs>
                <a:gs pos="100000">
                  <a:schemeClr val="tx1"/>
                </a:gs>
              </a:gsLst>
              <a:lin ang="5400000" scaled="0"/>
            </a:gra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2904841032"/>
              </p:ext>
            </p:extLst>
          </p:nvPr>
        </p:nvGraphicFramePr>
        <p:xfrm>
          <a:off x="3657600" y="914400"/>
          <a:ext cx="5334000" cy="5638799"/>
        </p:xfrm>
        <a:graphic>
          <a:graphicData uri="http://schemas.openxmlformats.org/drawingml/2006/table">
            <a:tbl>
              <a:tblPr firstRow="1" firstCol="1" bandRow="1"/>
              <a:tblGrid>
                <a:gridCol w="1269356"/>
                <a:gridCol w="4064644"/>
              </a:tblGrid>
              <a:tr h="399515">
                <a:tc gridSpan="2">
                  <a:txBody>
                    <a:bodyPr/>
                    <a:lstStyle/>
                    <a:p>
                      <a:pPr marL="0" marR="0">
                        <a:spcBef>
                          <a:spcPts val="0"/>
                        </a:spcBef>
                        <a:spcAft>
                          <a:spcPts val="0"/>
                        </a:spcAft>
                      </a:pPr>
                      <a:r>
                        <a:rPr lang="en-US" sz="1800" b="1" dirty="0">
                          <a:effectLst/>
                          <a:latin typeface="Arial"/>
                          <a:ea typeface="Calibri"/>
                        </a:rPr>
                        <a:t>Soil Contamination</a:t>
                      </a:r>
                      <a:endParaRPr lang="en-US" sz="1800" dirty="0">
                        <a:effectLst/>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1605513">
                <a:tc>
                  <a:txBody>
                    <a:bodyPr/>
                    <a:lstStyle/>
                    <a:p>
                      <a:pPr marL="0" marR="0">
                        <a:spcBef>
                          <a:spcPts val="0"/>
                        </a:spcBef>
                        <a:spcAft>
                          <a:spcPts val="0"/>
                        </a:spcAft>
                      </a:pPr>
                      <a:r>
                        <a:rPr lang="en-US" sz="1600" b="0" dirty="0">
                          <a:effectLst/>
                          <a:latin typeface="Arial"/>
                          <a:ea typeface="Calibri"/>
                        </a:rPr>
                        <a:t>Good (1) Functioning Properly</a:t>
                      </a:r>
                    </a:p>
                  </a:txBody>
                  <a:tcPr marL="68580" marR="68580" marT="0" marB="0" anchor="ctr">
                    <a:lnL w="12700" cap="flat" cmpd="sng" algn="ctr">
                      <a:solidFill>
                        <a:srgbClr val="000000"/>
                      </a:solidFill>
                      <a:prstDash val="solid"/>
                      <a:round/>
                      <a:headEnd type="none" w="med" len="med"/>
                      <a:tailEnd type="none" w="med" len="med"/>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spcBef>
                          <a:spcPts val="0"/>
                        </a:spcBef>
                        <a:spcAft>
                          <a:spcPts val="0"/>
                        </a:spcAft>
                      </a:pPr>
                      <a:r>
                        <a:rPr lang="en-US" sz="1600" b="0" dirty="0" smtClean="0">
                          <a:effectLst/>
                          <a:latin typeface="Arial"/>
                          <a:ea typeface="Calibri"/>
                        </a:rPr>
                        <a:t>No substantial areas of soil contamination in the watershed exist.  When atmospheric deposition is a source of contamination, </a:t>
                      </a:r>
                      <a:r>
                        <a:rPr lang="en-US" sz="1600" b="0" dirty="0">
                          <a:effectLst/>
                          <a:latin typeface="Arial"/>
                          <a:ea typeface="Calibri"/>
                        </a:rPr>
                        <a:t>sulfur and/or nitrogen deposition is more than 10 percent below the terrestrial critical load</a:t>
                      </a:r>
                      <a:r>
                        <a:rPr lang="en-US" sz="1600" b="0" dirty="0" smtClean="0">
                          <a:effectLst/>
                          <a:latin typeface="Arial"/>
                          <a:ea typeface="Calibri"/>
                        </a:rPr>
                        <a:t>.</a:t>
                      </a:r>
                      <a:endParaRPr lang="en-US" sz="1600" b="0" dirty="0">
                        <a:effectLst/>
                        <a:latin typeface="Arial"/>
                        <a:ea typeface="Calibri"/>
                      </a:endParaRPr>
                    </a:p>
                  </a:txBody>
                  <a:tcPr marL="68580" marR="68580" marT="0" marB="0" anchor="ctr">
                    <a:lnL>
                      <a:noFill/>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r h="1783779">
                <a:tc>
                  <a:txBody>
                    <a:bodyPr/>
                    <a:lstStyle/>
                    <a:p>
                      <a:pPr marL="0" marR="0">
                        <a:spcBef>
                          <a:spcPts val="0"/>
                        </a:spcBef>
                        <a:spcAft>
                          <a:spcPts val="0"/>
                        </a:spcAft>
                      </a:pPr>
                      <a:r>
                        <a:rPr lang="en-US" sz="1600" b="0" dirty="0">
                          <a:effectLst/>
                          <a:latin typeface="Arial"/>
                          <a:ea typeface="Calibri"/>
                        </a:rPr>
                        <a:t>Fair (2) Functioning at Risk</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spcBef>
                          <a:spcPts val="0"/>
                        </a:spcBef>
                        <a:spcAft>
                          <a:spcPts val="0"/>
                        </a:spcAft>
                      </a:pPr>
                      <a:r>
                        <a:rPr lang="en-US" sz="1600" b="0" dirty="0" smtClean="0">
                          <a:effectLst/>
                          <a:latin typeface="Arial"/>
                          <a:ea typeface="Calibri"/>
                        </a:rPr>
                        <a:t>Limited areas of soil contamination may be present, but they do not have a substantial effect on overall soil quality.  When atmospheric deposition is a source of contamination, </a:t>
                      </a:r>
                      <a:r>
                        <a:rPr lang="en-US" sz="1600" b="0" dirty="0">
                          <a:effectLst/>
                          <a:latin typeface="Arial"/>
                          <a:ea typeface="Calibri"/>
                        </a:rPr>
                        <a:t>sulfur and/or nitrogen deposition is 0-10 percent below the terrestrial critical load.</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r h="1849992">
                <a:tc>
                  <a:txBody>
                    <a:bodyPr/>
                    <a:lstStyle/>
                    <a:p>
                      <a:pPr marL="0" marR="0">
                        <a:spcBef>
                          <a:spcPts val="0"/>
                        </a:spcBef>
                        <a:spcAft>
                          <a:spcPts val="0"/>
                        </a:spcAft>
                      </a:pPr>
                      <a:r>
                        <a:rPr lang="en-US" sz="1600" b="1" dirty="0">
                          <a:effectLst/>
                          <a:latin typeface="Arial"/>
                          <a:ea typeface="Calibri"/>
                        </a:rPr>
                        <a:t>Poor (3) Impaired Function</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spcBef>
                          <a:spcPts val="0"/>
                        </a:spcBef>
                        <a:spcAft>
                          <a:spcPts val="0"/>
                        </a:spcAft>
                      </a:pPr>
                      <a:r>
                        <a:rPr lang="en-US" sz="1600" b="0" dirty="0">
                          <a:effectLst/>
                          <a:latin typeface="Arial"/>
                          <a:ea typeface="Calibri"/>
                        </a:rPr>
                        <a:t>Extensive areas of soil contamination may be present.  </a:t>
                      </a:r>
                      <a:r>
                        <a:rPr lang="en-US" sz="1600" b="1" dirty="0">
                          <a:effectLst/>
                          <a:latin typeface="Arial"/>
                          <a:ea typeface="Calibri"/>
                        </a:rPr>
                        <a:t>When atmospheric deposition is a source of contamination, sulfur and/or nitrogen deposition is above the terrestrial critical load.</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90000"/>
                      </a:schemeClr>
                    </a:solidFill>
                  </a:tcPr>
                </a:tc>
              </a:tr>
            </a:tbl>
          </a:graphicData>
        </a:graphic>
      </p:graphicFrame>
    </p:spTree>
    <p:extLst>
      <p:ext uri="{BB962C8B-B14F-4D97-AF65-F5344CB8AC3E}">
        <p14:creationId xmlns:p14="http://schemas.microsoft.com/office/powerpoint/2010/main" val="35999468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162300" y="762000"/>
            <a:ext cx="2971800" cy="5831878"/>
          </a:xfrm>
          <a:prstGeom prst="rect">
            <a:avLst/>
          </a:prstGeom>
        </p:spPr>
      </p:pic>
      <p:sp>
        <p:nvSpPr>
          <p:cNvPr id="5" name="Rectangle 4"/>
          <p:cNvSpPr/>
          <p:nvPr/>
        </p:nvSpPr>
        <p:spPr>
          <a:xfrm>
            <a:off x="152401" y="609600"/>
            <a:ext cx="8839199" cy="6555641"/>
          </a:xfrm>
          <a:prstGeom prst="rect">
            <a:avLst/>
          </a:prstGeom>
        </p:spPr>
        <p:txBody>
          <a:bodyPr wrap="square">
            <a:spAutoFit/>
          </a:bodyPr>
          <a:lstStyle/>
          <a:p>
            <a:pPr marL="285750" lvl="0" indent="-285750">
              <a:buFont typeface="Arial" panose="020B0604020202020204" pitchFamily="34" charset="0"/>
              <a:buChar char="•"/>
            </a:pPr>
            <a:r>
              <a:rPr lang="en-US" sz="2000" dirty="0" smtClean="0"/>
              <a:t>Use SMB model, but insert as much site-specific (field collected) data as possible, compare to results from national scale estimates.  </a:t>
            </a:r>
          </a:p>
          <a:p>
            <a:pPr marL="285750" lvl="0" indent="-285750">
              <a:buFont typeface="Arial" panose="020B0604020202020204" pitchFamily="34" charset="0"/>
              <a:buChar char="•"/>
            </a:pPr>
            <a:endParaRPr lang="en-US" sz="2000" dirty="0"/>
          </a:p>
          <a:p>
            <a:pPr lvl="0"/>
            <a:r>
              <a:rPr lang="en-US" sz="2000" b="1" dirty="0" smtClean="0"/>
              <a:t>Empirical Data</a:t>
            </a:r>
            <a:endParaRPr lang="en-US" sz="2000" dirty="0" smtClean="0"/>
          </a:p>
          <a:p>
            <a:pPr marL="742950" lvl="1" indent="-285750">
              <a:buFont typeface="Arial" panose="020B0604020202020204" pitchFamily="34" charset="0"/>
              <a:buChar char="•"/>
            </a:pPr>
            <a:r>
              <a:rPr lang="en-US" sz="2000" dirty="0" smtClean="0"/>
              <a:t>Stand Characteristics (Tree growth volume)</a:t>
            </a:r>
          </a:p>
          <a:p>
            <a:pPr marL="742950" lvl="1" indent="-285750">
              <a:buFont typeface="Arial" panose="020B0604020202020204" pitchFamily="34" charset="0"/>
              <a:buChar char="•"/>
            </a:pPr>
            <a:r>
              <a:rPr lang="en-US" sz="2000" dirty="0" smtClean="0"/>
              <a:t>Tree tissue nutrient concentrations (tree N and BC uptake)</a:t>
            </a:r>
          </a:p>
          <a:p>
            <a:pPr marL="742950" lvl="1" indent="-285750">
              <a:buFont typeface="Arial" panose="020B0604020202020204" pitchFamily="34" charset="0"/>
              <a:buChar char="•"/>
            </a:pPr>
            <a:r>
              <a:rPr lang="en-US" sz="2000" dirty="0" smtClean="0"/>
              <a:t>Soil mineralogy (mineral weathering rate) </a:t>
            </a:r>
          </a:p>
          <a:p>
            <a:pPr marL="742950" lvl="1" indent="-285750">
              <a:buFont typeface="Arial" panose="020B0604020202020204" pitchFamily="34" charset="0"/>
              <a:buChar char="•"/>
            </a:pPr>
            <a:endParaRPr lang="en-US" sz="2000" dirty="0"/>
          </a:p>
          <a:p>
            <a:r>
              <a:rPr lang="en-US" sz="2000" b="1" dirty="0" smtClean="0"/>
              <a:t>Modeled Data</a:t>
            </a:r>
          </a:p>
          <a:p>
            <a:pPr marL="800100" lvl="1" indent="-342900">
              <a:buFont typeface="Arial" panose="020B0604020202020204" pitchFamily="34" charset="0"/>
              <a:buChar char="•"/>
            </a:pPr>
            <a:r>
              <a:rPr lang="en-US" sz="2000" dirty="0" smtClean="0"/>
              <a:t>Atmospheric Deposition of base cations Ca, Mg, K, Na</a:t>
            </a:r>
            <a:r>
              <a:rPr lang="en-US" sz="2000" dirty="0"/>
              <a:t> </a:t>
            </a:r>
            <a:r>
              <a:rPr lang="en-US" sz="2000" dirty="0" smtClean="0"/>
              <a:t>(NADP data, 2000-2012) and Sulfur and Nitrogen (CMAQ data, 2000-2012)</a:t>
            </a:r>
          </a:p>
          <a:p>
            <a:pPr marL="800100" lvl="1" indent="-342900">
              <a:buFont typeface="Arial" panose="020B0604020202020204" pitchFamily="34" charset="0"/>
              <a:buChar char="•"/>
            </a:pPr>
            <a:r>
              <a:rPr lang="en-US" sz="2000" dirty="0" smtClean="0"/>
              <a:t>Discharge/soil infiltration</a:t>
            </a:r>
            <a:r>
              <a:rPr lang="en-US" sz="2000" dirty="0"/>
              <a:t> </a:t>
            </a:r>
            <a:r>
              <a:rPr lang="en-US" sz="2000" dirty="0" smtClean="0"/>
              <a:t>(from nearest weather station)</a:t>
            </a:r>
          </a:p>
          <a:p>
            <a:pPr marL="800100" lvl="1" indent="-342900">
              <a:buFont typeface="Arial" panose="020B0604020202020204" pitchFamily="34" charset="0"/>
              <a:buChar char="•"/>
            </a:pPr>
            <a:r>
              <a:rPr lang="en-US" sz="2000" dirty="0" smtClean="0"/>
              <a:t>Acceptable leaching rate (ANC</a:t>
            </a:r>
            <a:r>
              <a:rPr lang="en-US" sz="2000" baseline="-25000" dirty="0" smtClean="0"/>
              <a:t>le,crit</a:t>
            </a:r>
            <a:r>
              <a:rPr lang="en-US" sz="2000" dirty="0" smtClean="0"/>
              <a:t>) (NCSS data for Typic Udipsamments in MLRA 94a)</a:t>
            </a:r>
          </a:p>
          <a:p>
            <a:pPr lvl="1"/>
            <a:endParaRPr lang="en-US" sz="2000" dirty="0"/>
          </a:p>
          <a:p>
            <a:r>
              <a:rPr lang="en-US" sz="2000" b="1" dirty="0" smtClean="0"/>
              <a:t>Assumed Data</a:t>
            </a:r>
          </a:p>
          <a:p>
            <a:pPr marL="800100" lvl="1" indent="-342900">
              <a:buFont typeface="Arial" panose="020B0604020202020204" pitchFamily="34" charset="0"/>
              <a:buChar char="•"/>
            </a:pPr>
            <a:r>
              <a:rPr lang="en-US" sz="2000" dirty="0"/>
              <a:t>Critical BC:Al ratio is soil solution (acceptable leaching rate)</a:t>
            </a:r>
          </a:p>
          <a:p>
            <a:pPr marL="800100" lvl="1" indent="-342900">
              <a:buFont typeface="Arial" panose="020B0604020202020204" pitchFamily="34" charset="0"/>
              <a:buChar char="•"/>
            </a:pPr>
            <a:r>
              <a:rPr lang="en-US" sz="2000" dirty="0" smtClean="0"/>
              <a:t>Nitrogen dynamics (</a:t>
            </a:r>
            <a:r>
              <a:rPr lang="en-US" sz="2000" dirty="0"/>
              <a:t>f</a:t>
            </a:r>
            <a:r>
              <a:rPr lang="en-US" sz="2000" dirty="0" smtClean="0"/>
              <a:t>ate of N in soil)</a:t>
            </a:r>
          </a:p>
          <a:p>
            <a:pPr lvl="0"/>
            <a:endParaRPr lang="en-US" sz="2000" dirty="0"/>
          </a:p>
          <a:p>
            <a:pPr marL="285750" lvl="0" indent="-285750">
              <a:buFont typeface="Arial" panose="020B0604020202020204" pitchFamily="34" charset="0"/>
              <a:buChar char="•"/>
            </a:pPr>
            <a:r>
              <a:rPr lang="en-US" sz="2000" dirty="0" smtClean="0"/>
              <a:t>Develop a </a:t>
            </a:r>
            <a:r>
              <a:rPr lang="en-US" sz="2000" u="sng" dirty="0" smtClean="0"/>
              <a:t>range</a:t>
            </a:r>
            <a:r>
              <a:rPr lang="en-US" sz="2000" dirty="0" smtClean="0"/>
              <a:t> of CAL estimates- “best” and “worst” case scenarios</a:t>
            </a:r>
          </a:p>
          <a:p>
            <a:pPr marL="285750" lvl="0" indent="-285750">
              <a:buFont typeface="Arial" panose="020B0604020202020204" pitchFamily="34" charset="0"/>
              <a:buChar char="•"/>
            </a:pPr>
            <a:endParaRPr lang="en-US" sz="2000" dirty="0"/>
          </a:p>
        </p:txBody>
      </p:sp>
      <p:sp>
        <p:nvSpPr>
          <p:cNvPr id="6" name="TextBox 5"/>
          <p:cNvSpPr txBox="1"/>
          <p:nvPr/>
        </p:nvSpPr>
        <p:spPr>
          <a:xfrm>
            <a:off x="152401" y="152400"/>
            <a:ext cx="8991599" cy="461665"/>
          </a:xfrm>
          <a:prstGeom prst="rect">
            <a:avLst/>
          </a:prstGeom>
          <a:noFill/>
        </p:spPr>
        <p:txBody>
          <a:bodyPr wrap="square" rtlCol="0">
            <a:spAutoFit/>
          </a:bodyPr>
          <a:lstStyle/>
          <a:p>
            <a:pPr algn="ctr"/>
            <a:r>
              <a:rPr lang="en-US" sz="2400" b="1" dirty="0" smtClean="0"/>
              <a:t>Modeling Approach</a:t>
            </a:r>
            <a:endParaRPr lang="en-US" sz="2400" b="1" dirty="0"/>
          </a:p>
        </p:txBody>
      </p:sp>
    </p:spTree>
    <p:extLst>
      <p:ext uri="{BB962C8B-B14F-4D97-AF65-F5344CB8AC3E}">
        <p14:creationId xmlns:p14="http://schemas.microsoft.com/office/powerpoint/2010/main" val="651910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2525" t="9814" r="28536" b="11297"/>
          <a:stretch/>
        </p:blipFill>
        <p:spPr>
          <a:xfrm>
            <a:off x="152400" y="304800"/>
            <a:ext cx="4998076" cy="6225672"/>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5150477" y="246757"/>
            <a:ext cx="3993523" cy="4524315"/>
          </a:xfrm>
          <a:prstGeom prst="rect">
            <a:avLst/>
          </a:prstGeom>
          <a:noFill/>
        </p:spPr>
        <p:txBody>
          <a:bodyPr wrap="square" rtlCol="0">
            <a:spAutoFit/>
          </a:bodyPr>
          <a:lstStyle/>
          <a:p>
            <a:pPr algn="ctr"/>
            <a:r>
              <a:rPr lang="en-US" sz="2400" b="1" u="sng" dirty="0" smtClean="0"/>
              <a:t>Osborne Creek Watershed</a:t>
            </a:r>
          </a:p>
          <a:p>
            <a:endParaRPr lang="en-US" sz="2400" dirty="0" smtClean="0"/>
          </a:p>
          <a:p>
            <a:pPr marL="342900" indent="-342900">
              <a:buFont typeface="Arial" panose="020B0604020202020204" pitchFamily="34" charset="0"/>
              <a:buChar char="•"/>
            </a:pPr>
            <a:r>
              <a:rPr lang="en-US" sz="2400" dirty="0" smtClean="0"/>
              <a:t>Five sites for detailed soil and tree sampling</a:t>
            </a:r>
          </a:p>
          <a:p>
            <a:endParaRPr lang="en-US" sz="2400" dirty="0" smtClean="0"/>
          </a:p>
          <a:p>
            <a:pPr marL="800100" lvl="1" indent="-342900">
              <a:buFont typeface="Arial" panose="020B0604020202020204" pitchFamily="34" charset="0"/>
              <a:buChar char="•"/>
            </a:pPr>
            <a:r>
              <a:rPr lang="en-US" sz="2400" dirty="0" smtClean="0"/>
              <a:t>Site 1- red pine</a:t>
            </a:r>
          </a:p>
          <a:p>
            <a:pPr marL="800100" lvl="1" indent="-342900">
              <a:buFont typeface="Arial" panose="020B0604020202020204" pitchFamily="34" charset="0"/>
              <a:buChar char="•"/>
            </a:pPr>
            <a:r>
              <a:rPr lang="en-US" sz="2400" dirty="0" smtClean="0"/>
              <a:t>Site 2- sugar maple</a:t>
            </a:r>
          </a:p>
          <a:p>
            <a:pPr marL="800100" lvl="1" indent="-342900">
              <a:buFont typeface="Arial" panose="020B0604020202020204" pitchFamily="34" charset="0"/>
              <a:buChar char="•"/>
            </a:pPr>
            <a:r>
              <a:rPr lang="en-US" sz="2400" dirty="0" smtClean="0"/>
              <a:t>Site 3- white oak</a:t>
            </a:r>
          </a:p>
          <a:p>
            <a:pPr marL="800100" lvl="1" indent="-342900">
              <a:buFont typeface="Arial" panose="020B0604020202020204" pitchFamily="34" charset="0"/>
              <a:buChar char="•"/>
            </a:pPr>
            <a:r>
              <a:rPr lang="en-US" sz="2400" dirty="0" smtClean="0"/>
              <a:t>Site 4- red pine</a:t>
            </a:r>
          </a:p>
          <a:p>
            <a:pPr marL="800100" lvl="1" indent="-342900">
              <a:buFont typeface="Arial" panose="020B0604020202020204" pitchFamily="34" charset="0"/>
              <a:buChar char="•"/>
            </a:pPr>
            <a:r>
              <a:rPr lang="en-US" sz="2400" dirty="0" smtClean="0"/>
              <a:t>Site 5- northern red oak</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4406162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876800" y="762000"/>
            <a:ext cx="2971800" cy="5831878"/>
          </a:xfrm>
          <a:prstGeom prst="rect">
            <a:avLst/>
          </a:prstGeom>
        </p:spPr>
      </p:pic>
      <p:sp>
        <p:nvSpPr>
          <p:cNvPr id="6" name="TextBox 5"/>
          <p:cNvSpPr txBox="1"/>
          <p:nvPr/>
        </p:nvSpPr>
        <p:spPr>
          <a:xfrm>
            <a:off x="3724436" y="802481"/>
            <a:ext cx="5486400" cy="729430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Trees &gt; 5 in. DBH counted in 20x20 m site plot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Bark and Bole samples taken from 5 trees/site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Same 5 trees measured for DBH, bole height, and total height to calculate tree volume</a:t>
            </a:r>
          </a:p>
          <a:p>
            <a:endParaRPr lang="en-US" dirty="0" smtClean="0"/>
          </a:p>
          <a:p>
            <a:pPr marL="285750" indent="-285750">
              <a:buFont typeface="Arial" panose="020B0604020202020204" pitchFamily="34" charset="0"/>
              <a:buChar char="•"/>
            </a:pPr>
            <a:r>
              <a:rPr lang="en-US" dirty="0" smtClean="0"/>
              <a:t>Tree age (rings) counted and </a:t>
            </a:r>
            <a:r>
              <a:rPr lang="en-US" dirty="0"/>
              <a:t>a</a:t>
            </a:r>
            <a:r>
              <a:rPr lang="en-US" dirty="0" smtClean="0"/>
              <a:t>verage nutrient uptake/tree/year for the 5 trees were extrapolated to frequency of trees in 20x20 m plot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a:t>
            </a:r>
            <a:r>
              <a:rPr lang="en-US" baseline="-25000" dirty="0"/>
              <a:t>u</a:t>
            </a:r>
            <a:r>
              <a:rPr lang="en-US" dirty="0"/>
              <a:t> and BC</a:t>
            </a:r>
            <a:r>
              <a:rPr lang="en-US" baseline="-25000" dirty="0"/>
              <a:t>u</a:t>
            </a:r>
            <a:r>
              <a:rPr lang="en-US" dirty="0"/>
              <a:t>= AVI x SG x nutrient concentrations of N, Ca, Mg, and K (derived from ICP-AES after HF-HNO</a:t>
            </a:r>
            <a:r>
              <a:rPr lang="en-US" baseline="-25000" dirty="0"/>
              <a:t>3</a:t>
            </a:r>
            <a:r>
              <a:rPr lang="en-US" dirty="0"/>
              <a:t> digest) for bark and bole calculated </a:t>
            </a:r>
            <a:r>
              <a:rPr lang="en-US" dirty="0" smtClean="0"/>
              <a:t>separately </a:t>
            </a:r>
            <a:r>
              <a:rPr lang="en-US" dirty="0"/>
              <a:t>and added together.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Converted to eq/ha/yr</a:t>
            </a:r>
          </a:p>
          <a:p>
            <a:pPr marL="285750" indent="-285750">
              <a:buFont typeface="Arial" panose="020B0604020202020204" pitchFamily="34" charset="0"/>
              <a:buChar char="•"/>
            </a:pPr>
            <a:endParaRPr lang="en-US" dirty="0"/>
          </a:p>
          <a:p>
            <a:r>
              <a:rPr lang="en-US" dirty="0" smtClean="0"/>
              <a:t>** Species-specific volumetric equations assume stem-only harvest (leaves and branches &lt; 4-inch diameter left on site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endParaRPr lang="en-US" dirty="0" smtClean="0"/>
          </a:p>
          <a:p>
            <a:endParaRPr lang="en-US" dirty="0"/>
          </a:p>
        </p:txBody>
      </p:sp>
      <p:sp>
        <p:nvSpPr>
          <p:cNvPr id="5" name="Rectangle 4"/>
          <p:cNvSpPr/>
          <p:nvPr/>
        </p:nvSpPr>
        <p:spPr>
          <a:xfrm>
            <a:off x="839299" y="147935"/>
            <a:ext cx="7093610" cy="461665"/>
          </a:xfrm>
          <a:prstGeom prst="rect">
            <a:avLst/>
          </a:prstGeom>
        </p:spPr>
        <p:txBody>
          <a:bodyPr wrap="none">
            <a:spAutoFit/>
          </a:bodyPr>
          <a:lstStyle/>
          <a:p>
            <a:pPr algn="ctr"/>
            <a:r>
              <a:rPr lang="en-US" sz="2400" b="1" dirty="0" smtClean="0"/>
              <a:t>Methods: Tree Sampling (Nutrient Uptake: N</a:t>
            </a:r>
            <a:r>
              <a:rPr lang="en-US" sz="2400" b="1" baseline="-25000" dirty="0" smtClean="0"/>
              <a:t>u</a:t>
            </a:r>
            <a:r>
              <a:rPr lang="en-US" sz="2400" b="1" dirty="0" smtClean="0"/>
              <a:t> and Bc</a:t>
            </a:r>
            <a:r>
              <a:rPr lang="en-US" sz="2400" b="1" baseline="-25000" dirty="0" smtClean="0"/>
              <a:t>u</a:t>
            </a:r>
            <a:r>
              <a:rPr lang="en-US" sz="2400" b="1" dirty="0" smtClean="0"/>
              <a:t>)</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r="23611"/>
          <a:stretch/>
        </p:blipFill>
        <p:spPr>
          <a:xfrm>
            <a:off x="152400" y="685799"/>
            <a:ext cx="3397411" cy="296501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9722" t="57102" r="25277" b="28902"/>
          <a:stretch/>
        </p:blipFill>
        <p:spPr>
          <a:xfrm>
            <a:off x="152400" y="3752170"/>
            <a:ext cx="3397411" cy="486381"/>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27500"/>
          <a:stretch/>
        </p:blipFill>
        <p:spPr>
          <a:xfrm>
            <a:off x="670005" y="4336064"/>
            <a:ext cx="2225595" cy="2420335"/>
          </a:xfrm>
          <a:prstGeom prst="rect">
            <a:avLst/>
          </a:prstGeom>
        </p:spPr>
      </p:pic>
    </p:spTree>
    <p:extLst>
      <p:ext uri="{BB962C8B-B14F-4D97-AF65-F5344CB8AC3E}">
        <p14:creationId xmlns:p14="http://schemas.microsoft.com/office/powerpoint/2010/main" val="12642814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876800" y="721322"/>
            <a:ext cx="2971800" cy="5831878"/>
          </a:xfrm>
          <a:prstGeom prst="rect">
            <a:avLst/>
          </a:prstGeom>
        </p:spPr>
      </p:pic>
      <p:sp>
        <p:nvSpPr>
          <p:cNvPr id="5" name="Rectangle 4"/>
          <p:cNvSpPr/>
          <p:nvPr/>
        </p:nvSpPr>
        <p:spPr>
          <a:xfrm>
            <a:off x="805452" y="147935"/>
            <a:ext cx="7161319" cy="461665"/>
          </a:xfrm>
          <a:prstGeom prst="rect">
            <a:avLst/>
          </a:prstGeom>
        </p:spPr>
        <p:txBody>
          <a:bodyPr wrap="none">
            <a:spAutoFit/>
          </a:bodyPr>
          <a:lstStyle/>
          <a:p>
            <a:pPr algn="ctr"/>
            <a:r>
              <a:rPr lang="en-US" sz="2400" b="1" dirty="0" smtClean="0"/>
              <a:t>Methods: Soil Sampling (Base Cation Weathering: BC</a:t>
            </a:r>
            <a:r>
              <a:rPr lang="en-US" sz="2400" b="1" baseline="-25000" dirty="0" smtClean="0"/>
              <a:t>w</a:t>
            </a:r>
            <a:r>
              <a:rPr lang="en-US" sz="2400" b="1" dirty="0" smtClean="0"/>
              <a:t> )</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20352"/>
          <a:stretch/>
        </p:blipFill>
        <p:spPr>
          <a:xfrm>
            <a:off x="143445" y="1059944"/>
            <a:ext cx="3285555" cy="275005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445" y="4286631"/>
            <a:ext cx="3285555" cy="2190369"/>
          </a:xfrm>
          <a:prstGeom prst="rect">
            <a:avLst/>
          </a:prstGeom>
        </p:spPr>
      </p:pic>
      <p:sp>
        <p:nvSpPr>
          <p:cNvPr id="7" name="Rectangle 6"/>
          <p:cNvSpPr/>
          <p:nvPr/>
        </p:nvSpPr>
        <p:spPr>
          <a:xfrm>
            <a:off x="3429000" y="3558401"/>
            <a:ext cx="5715000" cy="923330"/>
          </a:xfrm>
          <a:prstGeom prst="rect">
            <a:avLst/>
          </a:prstGeom>
        </p:spPr>
        <p:txBody>
          <a:bodyPr wrap="square">
            <a:spAutoFit/>
          </a:bodyPr>
          <a:lstStyle/>
          <a:p>
            <a:pPr algn="ctr"/>
            <a:r>
              <a:rPr lang="en-US" b="1" u="sng" dirty="0" smtClean="0"/>
              <a:t>Weathering Rate</a:t>
            </a:r>
          </a:p>
          <a:p>
            <a:r>
              <a:rPr lang="en-US" dirty="0" err="1" smtClean="0"/>
              <a:t>Ti</a:t>
            </a:r>
            <a:r>
              <a:rPr lang="en-US" dirty="0" smtClean="0"/>
              <a:t>-depletion </a:t>
            </a:r>
            <a:r>
              <a:rPr lang="en-US" dirty="0"/>
              <a:t>pedological mass balance (Elgi and </a:t>
            </a:r>
            <a:r>
              <a:rPr lang="en-US" dirty="0" smtClean="0"/>
              <a:t>Fitze, </a:t>
            </a:r>
            <a:r>
              <a:rPr lang="en-US" dirty="0"/>
              <a:t>2000</a:t>
            </a:r>
            <a:r>
              <a:rPr lang="en-US" dirty="0" smtClean="0"/>
              <a:t>) calculated as: </a:t>
            </a:r>
            <a:endParaRPr lang="en-US" dirty="0"/>
          </a:p>
        </p:txBody>
      </p:sp>
      <mc:AlternateContent xmlns:mc="http://schemas.openxmlformats.org/markup-compatibility/2006" xmlns:a14="http://schemas.microsoft.com/office/drawing/2010/main">
        <mc:Choice Requires="a14">
          <p:sp>
            <p:nvSpPr>
              <p:cNvPr id="3" name="Rectangle 2"/>
              <p:cNvSpPr/>
              <p:nvPr/>
            </p:nvSpPr>
            <p:spPr>
              <a:xfrm>
                <a:off x="4000500" y="4422782"/>
                <a:ext cx="4572000" cy="2435218"/>
              </a:xfrm>
              <a:prstGeom prst="rect">
                <a:avLst/>
              </a:prstGeom>
            </p:spPr>
            <p:txBody>
              <a:bodyPr>
                <a:spAutoFit/>
              </a:bodyPr>
              <a:lstStyle/>
              <a:p>
                <a14:m>
                  <m:oMath xmlns:m="http://schemas.openxmlformats.org/officeDocument/2006/math">
                    <m:sSub>
                      <m:sSubPr>
                        <m:ctrlPr>
                          <a:rPr lang="en-US" i="1">
                            <a:latin typeface="Cambria Math"/>
                          </a:rPr>
                        </m:ctrlPr>
                      </m:sSubPr>
                      <m:e>
                        <m:r>
                          <a:rPr lang="en-US" i="1">
                            <a:latin typeface="Cambria Math"/>
                          </a:rPr>
                          <m:t>𝑚</m:t>
                        </m:r>
                      </m:e>
                      <m:sub>
                        <m:r>
                          <a:rPr lang="en-US" i="1">
                            <a:latin typeface="Cambria Math"/>
                          </a:rPr>
                          <m:t>𝑗</m:t>
                        </m:r>
                        <m:r>
                          <a:rPr lang="en-US" i="1">
                            <a:latin typeface="Cambria Math"/>
                          </a:rPr>
                          <m:t>,</m:t>
                        </m:r>
                        <m:r>
                          <a:rPr lang="en-US" i="1">
                            <a:latin typeface="Cambria Math"/>
                          </a:rPr>
                          <m:t>𝑓𝑙𝑢𝑥</m:t>
                        </m:r>
                      </m:sub>
                    </m:sSub>
                    <m:d>
                      <m:dPr>
                        <m:ctrlPr>
                          <a:rPr lang="en-US" i="1">
                            <a:latin typeface="Cambria Math"/>
                          </a:rPr>
                        </m:ctrlPr>
                      </m:dPr>
                      <m:e>
                        <m:sSub>
                          <m:sSubPr>
                            <m:ctrlPr>
                              <a:rPr lang="en-US" i="1">
                                <a:latin typeface="Cambria Math"/>
                              </a:rPr>
                            </m:ctrlPr>
                          </m:sSubPr>
                          <m:e>
                            <m:r>
                              <a:rPr lang="en-US" i="1">
                                <a:latin typeface="Cambria Math"/>
                              </a:rPr>
                              <m:t>𝑧</m:t>
                            </m:r>
                          </m:e>
                          <m:sub>
                            <m:r>
                              <a:rPr lang="en-US" i="1">
                                <a:latin typeface="Cambria Math"/>
                              </a:rPr>
                              <m:t>𝑤</m:t>
                            </m:r>
                          </m:sub>
                        </m:sSub>
                      </m:e>
                    </m:d>
                    <m:r>
                      <a:rPr lang="en-US" i="1">
                        <a:latin typeface="Cambria Math"/>
                      </a:rPr>
                      <m:t>=</m:t>
                    </m:r>
                    <m:nary>
                      <m:naryPr>
                        <m:chr m:val="∑"/>
                        <m:limLoc m:val="undOvr"/>
                        <m:ctrlPr>
                          <a:rPr lang="en-US" i="1">
                            <a:latin typeface="Cambria Math"/>
                          </a:rPr>
                        </m:ctrlPr>
                      </m:naryPr>
                      <m:sub>
                        <m:r>
                          <a:rPr lang="en-US" i="1">
                            <a:latin typeface="Cambria Math"/>
                          </a:rPr>
                          <m:t>𝑎</m:t>
                        </m:r>
                        <m:r>
                          <a:rPr lang="en-US" i="1">
                            <a:latin typeface="Cambria Math"/>
                          </a:rPr>
                          <m:t>=1</m:t>
                        </m:r>
                      </m:sub>
                      <m:sup>
                        <m:r>
                          <a:rPr lang="en-US" i="1">
                            <a:latin typeface="Cambria Math"/>
                          </a:rPr>
                          <m:t>𝑛</m:t>
                        </m:r>
                      </m:sup>
                      <m:e>
                        <m:sSub>
                          <m:sSubPr>
                            <m:ctrlPr>
                              <a:rPr lang="en-US" i="1">
                                <a:latin typeface="Cambria Math"/>
                              </a:rPr>
                            </m:ctrlPr>
                          </m:sSubPr>
                          <m:e>
                            <m:r>
                              <a:rPr lang="en-US" i="1">
                                <a:latin typeface="Cambria Math"/>
                              </a:rPr>
                              <m:t>𝐶</m:t>
                            </m:r>
                          </m:e>
                          <m:sub>
                            <m:r>
                              <a:rPr lang="en-US" i="1">
                                <a:latin typeface="Cambria Math"/>
                              </a:rPr>
                              <m:t>𝑗</m:t>
                            </m:r>
                            <m:r>
                              <a:rPr lang="en-US" i="1">
                                <a:latin typeface="Cambria Math"/>
                              </a:rPr>
                              <m:t>,</m:t>
                            </m:r>
                            <m:r>
                              <a:rPr lang="en-US" i="1">
                                <a:latin typeface="Cambria Math"/>
                              </a:rPr>
                              <m:t>𝑝</m:t>
                            </m:r>
                          </m:sub>
                        </m:sSub>
                        <m:sSub>
                          <m:sSubPr>
                            <m:ctrlPr>
                              <a:rPr lang="en-US" i="1">
                                <a:latin typeface="Cambria Math"/>
                              </a:rPr>
                            </m:ctrlPr>
                          </m:sSubPr>
                          <m:e>
                            <m:r>
                              <a:rPr lang="en-US" i="1">
                                <a:latin typeface="Cambria Math"/>
                              </a:rPr>
                              <m:t>𝜌</m:t>
                            </m:r>
                          </m:e>
                          <m:sub>
                            <m:r>
                              <a:rPr lang="en-US" i="1">
                                <a:latin typeface="Cambria Math"/>
                              </a:rPr>
                              <m:t>𝑝</m:t>
                            </m:r>
                          </m:sub>
                        </m:sSub>
                      </m:e>
                    </m:nary>
                    <m:r>
                      <a:rPr lang="en-US" i="1">
                        <a:latin typeface="Cambria Math"/>
                      </a:rPr>
                      <m:t> </m:t>
                    </m:r>
                    <m:d>
                      <m:dPr>
                        <m:ctrlPr>
                          <a:rPr lang="en-US" i="1">
                            <a:latin typeface="Cambria Math"/>
                          </a:rPr>
                        </m:ctrlPr>
                      </m:dPr>
                      <m:e>
                        <m:f>
                          <m:fPr>
                            <m:ctrlPr>
                              <a:rPr lang="en-US" i="1">
                                <a:latin typeface="Cambria Math"/>
                              </a:rPr>
                            </m:ctrlPr>
                          </m:fPr>
                          <m:num>
                            <m:r>
                              <a:rPr lang="en-US" i="1">
                                <a:latin typeface="Cambria Math"/>
                              </a:rPr>
                              <m:t>1</m:t>
                            </m:r>
                          </m:num>
                          <m:den>
                            <m:sSub>
                              <m:sSubPr>
                                <m:ctrlPr>
                                  <a:rPr lang="en-US" i="1">
                                    <a:latin typeface="Cambria Math"/>
                                  </a:rPr>
                                </m:ctrlPr>
                              </m:sSubPr>
                              <m:e>
                                <m:r>
                                  <a:rPr lang="en-US" i="1">
                                    <a:latin typeface="Cambria Math"/>
                                  </a:rPr>
                                  <m:t>𝜖</m:t>
                                </m:r>
                              </m:e>
                              <m:sub>
                                <m:r>
                                  <a:rPr lang="en-US" i="1">
                                    <a:latin typeface="Cambria Math"/>
                                  </a:rPr>
                                  <m:t>𝑖</m:t>
                                </m:r>
                                <m:r>
                                  <a:rPr lang="en-US" i="1">
                                    <a:latin typeface="Cambria Math"/>
                                  </a:rPr>
                                  <m:t>,</m:t>
                                </m:r>
                                <m:r>
                                  <a:rPr lang="en-US" i="1">
                                    <a:latin typeface="Cambria Math"/>
                                  </a:rPr>
                                  <m:t>𝑤</m:t>
                                </m:r>
                              </m:sub>
                            </m:sSub>
                            <m:r>
                              <a:rPr lang="en-US" i="1">
                                <a:latin typeface="Cambria Math"/>
                              </a:rPr>
                              <m:t>+1</m:t>
                            </m:r>
                          </m:den>
                        </m:f>
                      </m:e>
                    </m:d>
                    <m:sSub>
                      <m:sSubPr>
                        <m:ctrlPr>
                          <a:rPr lang="en-US" i="1">
                            <a:latin typeface="Cambria Math"/>
                          </a:rPr>
                        </m:ctrlPr>
                      </m:sSubPr>
                      <m:e>
                        <m:r>
                          <a:rPr lang="en-US" i="1">
                            <a:latin typeface="Cambria Math"/>
                          </a:rPr>
                          <m:t>𝜏</m:t>
                        </m:r>
                      </m:e>
                      <m:sub>
                        <m:r>
                          <a:rPr lang="en-US" i="1">
                            <a:latin typeface="Cambria Math"/>
                          </a:rPr>
                          <m:t>𝑗</m:t>
                        </m:r>
                        <m:r>
                          <a:rPr lang="en-US" i="1">
                            <a:latin typeface="Cambria Math"/>
                          </a:rPr>
                          <m:t>,</m:t>
                        </m:r>
                        <m:r>
                          <a:rPr lang="en-US" i="1">
                            <a:latin typeface="Cambria Math"/>
                          </a:rPr>
                          <m:t>𝑤</m:t>
                        </m:r>
                        <m:r>
                          <a:rPr lang="en-US" i="1">
                            <a:latin typeface="Cambria Math"/>
                          </a:rPr>
                          <m:t> </m:t>
                        </m:r>
                      </m:sub>
                    </m:sSub>
                    <m:r>
                      <a:rPr lang="en-US" i="1">
                        <a:latin typeface="Cambria Math"/>
                      </a:rPr>
                      <m:t>∆</m:t>
                    </m:r>
                    <m:sSub>
                      <m:sSubPr>
                        <m:ctrlPr>
                          <a:rPr lang="en-US" i="1">
                            <a:latin typeface="Cambria Math"/>
                          </a:rPr>
                        </m:ctrlPr>
                      </m:sSubPr>
                      <m:e>
                        <m:r>
                          <a:rPr lang="en-US" i="1">
                            <a:latin typeface="Cambria Math"/>
                          </a:rPr>
                          <m:t>𝑧</m:t>
                        </m:r>
                      </m:e>
                      <m:sub>
                        <m:r>
                          <a:rPr lang="en-US" i="1">
                            <a:latin typeface="Cambria Math"/>
                          </a:rPr>
                          <m:t>𝑤</m:t>
                        </m:r>
                      </m:sub>
                    </m:sSub>
                  </m:oMath>
                </a14:m>
                <a:r>
                  <a:rPr lang="en-US" dirty="0"/>
                  <a:t>    	      </a:t>
                </a:r>
              </a:p>
              <a:p>
                <a14:m>
                  <m:oMath xmlns:m="http://schemas.openxmlformats.org/officeDocument/2006/math">
                    <m:sSub>
                      <m:sSubPr>
                        <m:ctrlPr>
                          <a:rPr lang="en-US" i="1">
                            <a:latin typeface="Cambria Math"/>
                          </a:rPr>
                        </m:ctrlPr>
                      </m:sSubPr>
                      <m:e>
                        <m:r>
                          <a:rPr lang="en-US" i="1">
                            <a:latin typeface="Cambria Math"/>
                          </a:rPr>
                          <m:t>𝜖</m:t>
                        </m:r>
                      </m:e>
                      <m:sub>
                        <m:r>
                          <a:rPr lang="en-US" i="1">
                            <a:latin typeface="Cambria Math"/>
                          </a:rPr>
                          <m:t>𝑖</m:t>
                        </m:r>
                        <m:r>
                          <a:rPr lang="en-US" i="1">
                            <a:latin typeface="Cambria Math"/>
                          </a:rPr>
                          <m:t>,</m:t>
                        </m:r>
                        <m:r>
                          <a:rPr lang="en-US" i="1">
                            <a:latin typeface="Cambria Math"/>
                          </a:rPr>
                          <m:t>𝑤</m:t>
                        </m:r>
                      </m:sub>
                    </m:sSub>
                    <m:r>
                      <a:rPr lang="en-US" i="1">
                        <a:latin typeface="Cambria Math"/>
                      </a:rPr>
                      <m:t>= </m:t>
                    </m:r>
                    <m:d>
                      <m:dPr>
                        <m:ctrlPr>
                          <a:rPr lang="en-US" i="1">
                            <a:latin typeface="Cambria Math"/>
                          </a:rPr>
                        </m:ctrlPr>
                      </m:dPr>
                      <m:e>
                        <m:f>
                          <m:fPr>
                            <m:ctrlPr>
                              <a:rPr lang="en-US" i="1">
                                <a:latin typeface="Cambria Math"/>
                              </a:rPr>
                            </m:ctrlPr>
                          </m:fPr>
                          <m:num>
                            <m:sSub>
                              <m:sSubPr>
                                <m:ctrlPr>
                                  <a:rPr lang="en-US" i="1">
                                    <a:latin typeface="Cambria Math"/>
                                  </a:rPr>
                                </m:ctrlPr>
                              </m:sSubPr>
                              <m:e>
                                <m:r>
                                  <a:rPr lang="en-US" i="1">
                                    <a:latin typeface="Cambria Math"/>
                                  </a:rPr>
                                  <m:t>𝜌</m:t>
                                </m:r>
                              </m:e>
                              <m:sub>
                                <m:r>
                                  <a:rPr lang="en-US" i="1">
                                    <a:latin typeface="Cambria Math"/>
                                  </a:rPr>
                                  <m:t>𝑝</m:t>
                                </m:r>
                              </m:sub>
                            </m:sSub>
                            <m:sSub>
                              <m:sSubPr>
                                <m:ctrlPr>
                                  <a:rPr lang="en-US" i="1">
                                    <a:latin typeface="Cambria Math"/>
                                  </a:rPr>
                                </m:ctrlPr>
                              </m:sSubPr>
                              <m:e>
                                <m:r>
                                  <a:rPr lang="en-US" i="1">
                                    <a:latin typeface="Cambria Math"/>
                                  </a:rPr>
                                  <m:t>𝐶</m:t>
                                </m:r>
                              </m:e>
                              <m:sub>
                                <m:r>
                                  <a:rPr lang="en-US" i="1">
                                    <a:latin typeface="Cambria Math"/>
                                  </a:rPr>
                                  <m:t>𝑖</m:t>
                                </m:r>
                                <m:r>
                                  <a:rPr lang="en-US" i="1">
                                    <a:latin typeface="Cambria Math"/>
                                  </a:rPr>
                                  <m:t>,</m:t>
                                </m:r>
                                <m:r>
                                  <a:rPr lang="en-US" i="1">
                                    <a:latin typeface="Cambria Math"/>
                                  </a:rPr>
                                  <m:t>𝑝</m:t>
                                </m:r>
                              </m:sub>
                            </m:sSub>
                          </m:num>
                          <m:den>
                            <m:sSub>
                              <m:sSubPr>
                                <m:ctrlPr>
                                  <a:rPr lang="en-US" i="1">
                                    <a:latin typeface="Cambria Math"/>
                                  </a:rPr>
                                </m:ctrlPr>
                              </m:sSubPr>
                              <m:e>
                                <m:r>
                                  <a:rPr lang="en-US" i="1">
                                    <a:latin typeface="Cambria Math"/>
                                  </a:rPr>
                                  <m:t>𝜌</m:t>
                                </m:r>
                              </m:e>
                              <m:sub>
                                <m:r>
                                  <a:rPr lang="en-US" i="1">
                                    <a:latin typeface="Cambria Math"/>
                                  </a:rPr>
                                  <m:t>𝑤</m:t>
                                </m:r>
                              </m:sub>
                            </m:sSub>
                            <m:sSub>
                              <m:sSubPr>
                                <m:ctrlPr>
                                  <a:rPr lang="en-US" i="1">
                                    <a:latin typeface="Cambria Math"/>
                                  </a:rPr>
                                </m:ctrlPr>
                              </m:sSubPr>
                              <m:e>
                                <m:r>
                                  <a:rPr lang="en-US" i="1">
                                    <a:latin typeface="Cambria Math"/>
                                  </a:rPr>
                                  <m:t>𝐶</m:t>
                                </m:r>
                              </m:e>
                              <m:sub>
                                <m:r>
                                  <a:rPr lang="en-US" i="1">
                                    <a:latin typeface="Cambria Math"/>
                                  </a:rPr>
                                  <m:t>𝑖</m:t>
                                </m:r>
                                <m:r>
                                  <a:rPr lang="en-US" i="1">
                                    <a:latin typeface="Cambria Math"/>
                                  </a:rPr>
                                  <m:t>,</m:t>
                                </m:r>
                                <m:r>
                                  <a:rPr lang="en-US" i="1">
                                    <a:latin typeface="Cambria Math"/>
                                  </a:rPr>
                                  <m:t>𝑤</m:t>
                                </m:r>
                              </m:sub>
                            </m:sSub>
                          </m:den>
                        </m:f>
                      </m:e>
                    </m:d>
                    <m:r>
                      <a:rPr lang="en-US" i="1">
                        <a:latin typeface="Cambria Math"/>
                      </a:rPr>
                      <m:t>−1</m:t>
                    </m:r>
                  </m:oMath>
                </a14:m>
                <a:r>
                  <a:rPr lang="en-US" dirty="0"/>
                  <a:t>				      </a:t>
                </a:r>
              </a:p>
              <a:p>
                <a14:m>
                  <m:oMath xmlns:m="http://schemas.openxmlformats.org/officeDocument/2006/math">
                    <m:sSub>
                      <m:sSubPr>
                        <m:ctrlPr>
                          <a:rPr lang="en-US" i="1">
                            <a:latin typeface="Cambria Math"/>
                          </a:rPr>
                        </m:ctrlPr>
                      </m:sSubPr>
                      <m:e>
                        <m:r>
                          <a:rPr lang="en-US" i="1">
                            <a:latin typeface="Cambria Math"/>
                          </a:rPr>
                          <m:t>𝜏</m:t>
                        </m:r>
                      </m:e>
                      <m:sub>
                        <m:r>
                          <a:rPr lang="en-US" i="1">
                            <a:latin typeface="Cambria Math"/>
                          </a:rPr>
                          <m:t>𝑗</m:t>
                        </m:r>
                        <m:r>
                          <a:rPr lang="en-US" i="1">
                            <a:latin typeface="Cambria Math"/>
                          </a:rPr>
                          <m:t>,</m:t>
                        </m:r>
                        <m:r>
                          <a:rPr lang="en-US" i="1">
                            <a:latin typeface="Cambria Math"/>
                          </a:rPr>
                          <m:t>𝑤</m:t>
                        </m:r>
                        <m:r>
                          <a:rPr lang="en-US" i="1">
                            <a:latin typeface="Cambria Math"/>
                          </a:rPr>
                          <m:t> </m:t>
                        </m:r>
                      </m:sub>
                    </m:sSub>
                    <m:r>
                      <a:rPr lang="en-US" i="1">
                        <a:latin typeface="Cambria Math"/>
                      </a:rPr>
                      <m:t>= </m:t>
                    </m:r>
                    <m:d>
                      <m:dPr>
                        <m:ctrlPr>
                          <a:rPr lang="en-US" i="1">
                            <a:latin typeface="Cambria Math"/>
                          </a:rPr>
                        </m:ctrlPr>
                      </m:dPr>
                      <m:e>
                        <m:f>
                          <m:fPr>
                            <m:ctrlPr>
                              <a:rPr lang="en-US" i="1">
                                <a:latin typeface="Cambria Math"/>
                              </a:rPr>
                            </m:ctrlPr>
                          </m:fPr>
                          <m:num>
                            <m:sSub>
                              <m:sSubPr>
                                <m:ctrlPr>
                                  <a:rPr lang="en-US" i="1">
                                    <a:latin typeface="Cambria Math"/>
                                  </a:rPr>
                                </m:ctrlPr>
                              </m:sSubPr>
                              <m:e>
                                <m:r>
                                  <a:rPr lang="en-US" i="1">
                                    <a:latin typeface="Cambria Math"/>
                                  </a:rPr>
                                  <m:t>𝐶</m:t>
                                </m:r>
                              </m:e>
                              <m:sub>
                                <m:r>
                                  <a:rPr lang="en-US" i="1">
                                    <a:latin typeface="Cambria Math"/>
                                  </a:rPr>
                                  <m:t>𝑗</m:t>
                                </m:r>
                                <m:r>
                                  <a:rPr lang="en-US" i="1">
                                    <a:latin typeface="Cambria Math"/>
                                  </a:rPr>
                                  <m:t>,</m:t>
                                </m:r>
                                <m:r>
                                  <a:rPr lang="en-US" i="1">
                                    <a:latin typeface="Cambria Math"/>
                                  </a:rPr>
                                  <m:t>𝑤</m:t>
                                </m:r>
                              </m:sub>
                            </m:sSub>
                            <m:sSub>
                              <m:sSubPr>
                                <m:ctrlPr>
                                  <a:rPr lang="en-US" i="1">
                                    <a:latin typeface="Cambria Math"/>
                                  </a:rPr>
                                </m:ctrlPr>
                              </m:sSubPr>
                              <m:e>
                                <m:r>
                                  <a:rPr lang="en-US" i="1">
                                    <a:latin typeface="Cambria Math"/>
                                  </a:rPr>
                                  <m:t>𝐶</m:t>
                                </m:r>
                              </m:e>
                              <m:sub>
                                <m:r>
                                  <a:rPr lang="en-US" i="1">
                                    <a:latin typeface="Cambria Math"/>
                                  </a:rPr>
                                  <m:t>𝑖</m:t>
                                </m:r>
                                <m:r>
                                  <a:rPr lang="en-US" i="1">
                                    <a:latin typeface="Cambria Math"/>
                                  </a:rPr>
                                  <m:t>,</m:t>
                                </m:r>
                                <m:r>
                                  <a:rPr lang="en-US" i="1">
                                    <a:latin typeface="Cambria Math"/>
                                  </a:rPr>
                                  <m:t>𝑝</m:t>
                                </m:r>
                              </m:sub>
                            </m:sSub>
                          </m:num>
                          <m:den>
                            <m:sSub>
                              <m:sSubPr>
                                <m:ctrlPr>
                                  <a:rPr lang="en-US" i="1">
                                    <a:latin typeface="Cambria Math"/>
                                  </a:rPr>
                                </m:ctrlPr>
                              </m:sSubPr>
                              <m:e>
                                <m:r>
                                  <a:rPr lang="en-US" i="1">
                                    <a:latin typeface="Cambria Math"/>
                                  </a:rPr>
                                  <m:t>𝐶</m:t>
                                </m:r>
                              </m:e>
                              <m:sub>
                                <m:r>
                                  <a:rPr lang="en-US" i="1">
                                    <a:latin typeface="Cambria Math"/>
                                  </a:rPr>
                                  <m:t>𝑗</m:t>
                                </m:r>
                                <m:r>
                                  <a:rPr lang="en-US" i="1">
                                    <a:latin typeface="Cambria Math"/>
                                  </a:rPr>
                                  <m:t>,</m:t>
                                </m:r>
                                <m:r>
                                  <a:rPr lang="en-US" i="1">
                                    <a:latin typeface="Cambria Math"/>
                                  </a:rPr>
                                  <m:t>𝑝</m:t>
                                </m:r>
                              </m:sub>
                            </m:sSub>
                            <m:sSub>
                              <m:sSubPr>
                                <m:ctrlPr>
                                  <a:rPr lang="en-US" i="1">
                                    <a:latin typeface="Cambria Math"/>
                                  </a:rPr>
                                </m:ctrlPr>
                              </m:sSubPr>
                              <m:e>
                                <m:r>
                                  <a:rPr lang="en-US" i="1">
                                    <a:latin typeface="Cambria Math"/>
                                  </a:rPr>
                                  <m:t>𝐶</m:t>
                                </m:r>
                              </m:e>
                              <m:sub>
                                <m:r>
                                  <a:rPr lang="en-US" i="1">
                                    <a:latin typeface="Cambria Math"/>
                                  </a:rPr>
                                  <m:t>𝑖</m:t>
                                </m:r>
                                <m:r>
                                  <a:rPr lang="en-US" i="1">
                                    <a:latin typeface="Cambria Math"/>
                                  </a:rPr>
                                  <m:t>,</m:t>
                                </m:r>
                                <m:r>
                                  <a:rPr lang="en-US" i="1">
                                    <a:latin typeface="Cambria Math"/>
                                  </a:rPr>
                                  <m:t>𝑤</m:t>
                                </m:r>
                              </m:sub>
                            </m:sSub>
                          </m:den>
                        </m:f>
                      </m:e>
                    </m:d>
                    <m:r>
                      <a:rPr lang="en-US" i="1">
                        <a:latin typeface="Cambria Math"/>
                      </a:rPr>
                      <m:t>−1</m:t>
                    </m:r>
                  </m:oMath>
                </a14:m>
                <a:r>
                  <a:rPr lang="en-US" dirty="0"/>
                  <a:t>				      </a:t>
                </a:r>
                <a:endParaRPr lang="en-US" dirty="0" smtClean="0"/>
              </a:p>
            </p:txBody>
          </p:sp>
        </mc:Choice>
        <mc:Fallback xmlns="">
          <p:sp>
            <p:nvSpPr>
              <p:cNvPr id="3" name="Rectangle 2"/>
              <p:cNvSpPr>
                <a:spLocks noRot="1" noChangeAspect="1" noMove="1" noResize="1" noEditPoints="1" noAdjustHandles="1" noChangeArrowheads="1" noChangeShapeType="1" noTextEdit="1"/>
              </p:cNvSpPr>
              <p:nvPr/>
            </p:nvSpPr>
            <p:spPr>
              <a:xfrm>
                <a:off x="4000500" y="4422782"/>
                <a:ext cx="4572000" cy="2435218"/>
              </a:xfrm>
              <a:prstGeom prst="rect">
                <a:avLst/>
              </a:prstGeom>
              <a:blipFill rotWithShape="1">
                <a:blip r:embed="rId6"/>
                <a:stretch>
                  <a:fillRect/>
                </a:stretch>
              </a:blipFill>
            </p:spPr>
            <p:txBody>
              <a:bodyPr/>
              <a:lstStyle/>
              <a:p>
                <a:r>
                  <a:rPr lang="en-US">
                    <a:noFill/>
                  </a:rPr>
                  <a:t> </a:t>
                </a:r>
              </a:p>
            </p:txBody>
          </p:sp>
        </mc:Fallback>
      </mc:AlternateContent>
      <p:sp>
        <p:nvSpPr>
          <p:cNvPr id="4" name="TextBox 3"/>
          <p:cNvSpPr txBox="1"/>
          <p:nvPr/>
        </p:nvSpPr>
        <p:spPr>
          <a:xfrm>
            <a:off x="3619500" y="721322"/>
            <a:ext cx="5334000" cy="2585323"/>
          </a:xfrm>
          <a:prstGeom prst="rect">
            <a:avLst/>
          </a:prstGeom>
          <a:noFill/>
        </p:spPr>
        <p:txBody>
          <a:bodyPr wrap="square" rtlCol="0">
            <a:spAutoFit/>
          </a:bodyPr>
          <a:lstStyle/>
          <a:p>
            <a:pPr algn="ctr"/>
            <a:r>
              <a:rPr lang="en-US" b="1" u="sng" dirty="0" smtClean="0"/>
              <a:t>Lab methods (selective extractants)</a:t>
            </a:r>
            <a:endParaRPr lang="en-US" b="1" u="sng" dirty="0"/>
          </a:p>
          <a:p>
            <a:endParaRPr lang="en-US" dirty="0" smtClean="0"/>
          </a:p>
          <a:p>
            <a:pPr marL="342900" indent="-342900">
              <a:buAutoNum type="arabicParenR"/>
            </a:pPr>
            <a:r>
              <a:rPr lang="en-US" dirty="0" smtClean="0"/>
              <a:t>Exchangeable bases (Ca, Mg, and K) at field pH (NH</a:t>
            </a:r>
            <a:r>
              <a:rPr lang="en-US" baseline="-25000" dirty="0" smtClean="0"/>
              <a:t>4</a:t>
            </a:r>
            <a:r>
              <a:rPr lang="en-US" dirty="0" smtClean="0"/>
              <a:t>Cl) subtracted from…</a:t>
            </a:r>
          </a:p>
          <a:p>
            <a:pPr marL="342900" indent="-342900">
              <a:buAutoNum type="arabicParenR"/>
            </a:pPr>
            <a:r>
              <a:rPr lang="en-US" dirty="0" smtClean="0"/>
              <a:t>Bases obtained via complete acid digestion (HF-HNO</a:t>
            </a:r>
            <a:r>
              <a:rPr lang="en-US" baseline="-25000" dirty="0" smtClean="0"/>
              <a:t>3</a:t>
            </a:r>
            <a:r>
              <a:rPr lang="en-US" dirty="0" smtClean="0"/>
              <a:t>) to derive estimate of “remaining” (non-exchangeable/solid phase) quantities in each horizon </a:t>
            </a:r>
          </a:p>
          <a:p>
            <a:pPr marL="342900" indent="-342900">
              <a:buAutoNum type="arabicParenR"/>
            </a:pPr>
            <a:r>
              <a:rPr lang="en-US" dirty="0" smtClean="0"/>
              <a:t>ICP-AES</a:t>
            </a:r>
            <a:endParaRPr lang="en-US" dirty="0"/>
          </a:p>
        </p:txBody>
      </p:sp>
      <p:sp>
        <p:nvSpPr>
          <p:cNvPr id="6" name="TextBox 5"/>
          <p:cNvSpPr txBox="1"/>
          <p:nvPr/>
        </p:nvSpPr>
        <p:spPr>
          <a:xfrm>
            <a:off x="675982" y="3835400"/>
            <a:ext cx="2220480" cy="369332"/>
          </a:xfrm>
          <a:prstGeom prst="rect">
            <a:avLst/>
          </a:prstGeom>
          <a:noFill/>
        </p:spPr>
        <p:txBody>
          <a:bodyPr wrap="none" rtlCol="0">
            <a:spAutoFit/>
          </a:bodyPr>
          <a:lstStyle/>
          <a:p>
            <a:r>
              <a:rPr lang="en-US" dirty="0" smtClean="0"/>
              <a:t>Bulk density sampling</a:t>
            </a:r>
            <a:endParaRPr lang="en-US" dirty="0"/>
          </a:p>
        </p:txBody>
      </p:sp>
      <p:sp>
        <p:nvSpPr>
          <p:cNvPr id="11" name="TextBox 10"/>
          <p:cNvSpPr txBox="1"/>
          <p:nvPr/>
        </p:nvSpPr>
        <p:spPr>
          <a:xfrm>
            <a:off x="881295" y="6488668"/>
            <a:ext cx="1809854" cy="369332"/>
          </a:xfrm>
          <a:prstGeom prst="rect">
            <a:avLst/>
          </a:prstGeom>
          <a:noFill/>
        </p:spPr>
        <p:txBody>
          <a:bodyPr wrap="none" rtlCol="0">
            <a:spAutoFit/>
          </a:bodyPr>
          <a:lstStyle/>
          <a:p>
            <a:r>
              <a:rPr lang="en-US" dirty="0" smtClean="0"/>
              <a:t>Horizon sampling</a:t>
            </a:r>
            <a:endParaRPr lang="en-US" dirty="0"/>
          </a:p>
        </p:txBody>
      </p:sp>
    </p:spTree>
    <p:extLst>
      <p:ext uri="{BB962C8B-B14F-4D97-AF65-F5344CB8AC3E}">
        <p14:creationId xmlns:p14="http://schemas.microsoft.com/office/powerpoint/2010/main" val="3559753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4876800" y="721322"/>
            <a:ext cx="2971800" cy="5831878"/>
          </a:xfrm>
          <a:prstGeom prst="rect">
            <a:avLst/>
          </a:prstGeom>
        </p:spPr>
      </p:pic>
      <p:sp>
        <p:nvSpPr>
          <p:cNvPr id="5" name="Rectangle 4"/>
          <p:cNvSpPr/>
          <p:nvPr/>
        </p:nvSpPr>
        <p:spPr>
          <a:xfrm>
            <a:off x="805452" y="147935"/>
            <a:ext cx="7161319" cy="461665"/>
          </a:xfrm>
          <a:prstGeom prst="rect">
            <a:avLst/>
          </a:prstGeom>
        </p:spPr>
        <p:txBody>
          <a:bodyPr wrap="none">
            <a:spAutoFit/>
          </a:bodyPr>
          <a:lstStyle/>
          <a:p>
            <a:pPr algn="ctr"/>
            <a:r>
              <a:rPr lang="en-US" sz="2400" b="1" dirty="0" smtClean="0"/>
              <a:t>Methods: Soil Sampling (Base Cation Weathering: BC</a:t>
            </a:r>
            <a:r>
              <a:rPr lang="en-US" sz="2400" b="1" baseline="-25000" dirty="0" smtClean="0"/>
              <a:t>w</a:t>
            </a:r>
            <a:r>
              <a:rPr lang="en-US" sz="2400" b="1" dirty="0" smtClean="0"/>
              <a:t> )</a:t>
            </a:r>
          </a:p>
        </p:txBody>
      </p:sp>
      <p:sp>
        <p:nvSpPr>
          <p:cNvPr id="7" name="Rectangle 6"/>
          <p:cNvSpPr/>
          <p:nvPr/>
        </p:nvSpPr>
        <p:spPr>
          <a:xfrm>
            <a:off x="4114800" y="914400"/>
            <a:ext cx="4453092" cy="4801314"/>
          </a:xfrm>
          <a:prstGeom prst="rect">
            <a:avLst/>
          </a:prstGeom>
        </p:spPr>
        <p:txBody>
          <a:bodyPr wrap="square">
            <a:spAutoFit/>
          </a:bodyPr>
          <a:lstStyle/>
          <a:p>
            <a:pPr algn="ctr"/>
            <a:r>
              <a:rPr lang="en-US" b="1" u="sng" dirty="0" smtClean="0"/>
              <a:t>Weathering Rate</a:t>
            </a:r>
          </a:p>
          <a:p>
            <a:endParaRPr lang="en-US" u="sng" dirty="0"/>
          </a:p>
          <a:p>
            <a:pPr marL="285750" indent="-285750">
              <a:buFont typeface="Arial" panose="020B0604020202020204" pitchFamily="34" charset="0"/>
              <a:buChar char="•"/>
            </a:pPr>
            <a:r>
              <a:rPr lang="en-US" dirty="0" smtClean="0"/>
              <a:t>Results of Ti-depletion are then divided by absolute age of landscape…</a:t>
            </a:r>
          </a:p>
          <a:p>
            <a:endParaRPr lang="en-US" dirty="0"/>
          </a:p>
          <a:p>
            <a:pPr marL="285750" indent="-285750">
              <a:buFont typeface="Arial" panose="020B0604020202020204" pitchFamily="34" charset="0"/>
              <a:buChar char="•"/>
            </a:pPr>
            <a:r>
              <a:rPr lang="en-US" dirty="0" smtClean="0"/>
              <a:t>Study area falls between Inner and Outer Port Huron Moraines (red dot at left)</a:t>
            </a:r>
          </a:p>
          <a:p>
            <a:endParaRPr lang="en-US" dirty="0"/>
          </a:p>
          <a:p>
            <a:pPr marL="285750" indent="-285750">
              <a:buFont typeface="Arial" panose="020B0604020202020204" pitchFamily="34" charset="0"/>
              <a:buChar char="•"/>
            </a:pPr>
            <a:r>
              <a:rPr lang="en-US" dirty="0" smtClean="0"/>
              <a:t>Minimum limiting age of Inner port </a:t>
            </a:r>
            <a:r>
              <a:rPr lang="en-US" dirty="0"/>
              <a:t>H</a:t>
            </a:r>
            <a:r>
              <a:rPr lang="en-US" dirty="0" smtClean="0"/>
              <a:t>uron = </a:t>
            </a:r>
            <a:r>
              <a:rPr lang="en-US" dirty="0"/>
              <a:t>12,960 (±350</a:t>
            </a:r>
            <a:r>
              <a:rPr lang="en-US" dirty="0" smtClean="0"/>
              <a:t>) radiocarbon years BP (Blewett et al., 1993)</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Value of 15,100 Calendar years BP was used</a:t>
            </a:r>
          </a:p>
          <a:p>
            <a:endParaRPr lang="en-US" dirty="0"/>
          </a:p>
          <a:p>
            <a:pPr marL="285750" indent="-285750">
              <a:buFont typeface="Arial" panose="020B0604020202020204" pitchFamily="34" charset="0"/>
              <a:buChar char="•"/>
            </a:pPr>
            <a:endParaRPr lang="en-US" dirty="0"/>
          </a:p>
          <a:p>
            <a:r>
              <a:rPr lang="en-US" dirty="0"/>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721322"/>
            <a:ext cx="3962400" cy="5832653"/>
          </a:xfrm>
          <a:prstGeom prst="rect">
            <a:avLst/>
          </a:prstGeom>
        </p:spPr>
      </p:pic>
      <p:sp>
        <p:nvSpPr>
          <p:cNvPr id="9" name="Oval 8"/>
          <p:cNvSpPr/>
          <p:nvPr/>
        </p:nvSpPr>
        <p:spPr>
          <a:xfrm>
            <a:off x="2245360" y="3528060"/>
            <a:ext cx="91440" cy="91440"/>
          </a:xfrm>
          <a:prstGeom prst="ellipse">
            <a:avLst/>
          </a:prstGeom>
          <a:solidFill>
            <a:srgbClr val="FF0000"/>
          </a:solidFill>
          <a:ln w="25400">
            <a:no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188662" y="6141879"/>
            <a:ext cx="1824538" cy="246221"/>
          </a:xfrm>
          <a:prstGeom prst="rect">
            <a:avLst/>
          </a:prstGeom>
          <a:noFill/>
        </p:spPr>
        <p:txBody>
          <a:bodyPr wrap="none" rtlCol="0">
            <a:spAutoFit/>
          </a:bodyPr>
          <a:lstStyle/>
          <a:p>
            <a:r>
              <a:rPr lang="en-US" sz="1000" dirty="0" smtClean="0"/>
              <a:t>Map from Evenson et al. (1976)</a:t>
            </a:r>
            <a:endParaRPr lang="en-US" sz="1000" dirty="0"/>
          </a:p>
        </p:txBody>
      </p:sp>
    </p:spTree>
    <p:extLst>
      <p:ext uri="{BB962C8B-B14F-4D97-AF65-F5344CB8AC3E}">
        <p14:creationId xmlns:p14="http://schemas.microsoft.com/office/powerpoint/2010/main" val="2292070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5" name="Rectangle 4"/>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4261424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79" y="1409700"/>
            <a:ext cx="3363329" cy="4352544"/>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52401" y="152400"/>
            <a:ext cx="8991599" cy="461665"/>
          </a:xfrm>
          <a:prstGeom prst="rect">
            <a:avLst/>
          </a:prstGeom>
          <a:noFill/>
        </p:spPr>
        <p:txBody>
          <a:bodyPr wrap="square" rtlCol="0">
            <a:spAutoFit/>
          </a:bodyPr>
          <a:lstStyle/>
          <a:p>
            <a:pPr algn="ctr"/>
            <a:r>
              <a:rPr lang="en-US" sz="2400" b="1" dirty="0" smtClean="0"/>
              <a:t>Intro/Background:  Watershed Condition Framework</a:t>
            </a:r>
            <a:endParaRPr lang="en-US" sz="2400" b="1" dirty="0"/>
          </a:p>
        </p:txBody>
      </p:sp>
      <p:cxnSp>
        <p:nvCxnSpPr>
          <p:cNvPr id="9" name="Straight Connector 8"/>
          <p:cNvCxnSpPr/>
          <p:nvPr/>
        </p:nvCxnSpPr>
        <p:spPr>
          <a:xfrm flipV="1">
            <a:off x="1981200" y="914400"/>
            <a:ext cx="1676400" cy="1676400"/>
          </a:xfrm>
          <a:prstGeom prst="line">
            <a:avLst/>
          </a:prstGeom>
          <a:ln w="22225">
            <a:gradFill>
              <a:gsLst>
                <a:gs pos="0">
                  <a:schemeClr val="bg1">
                    <a:alpha val="26000"/>
                  </a:schemeClr>
                </a:gs>
                <a:gs pos="45000">
                  <a:schemeClr val="accent1">
                    <a:tint val="44500"/>
                    <a:satMod val="160000"/>
                  </a:schemeClr>
                </a:gs>
                <a:gs pos="85000">
                  <a:schemeClr val="tx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981200" y="914400"/>
            <a:ext cx="7010400" cy="1676400"/>
          </a:xfrm>
          <a:prstGeom prst="line">
            <a:avLst/>
          </a:prstGeom>
          <a:ln w="22225">
            <a:gradFill>
              <a:gsLst>
                <a:gs pos="0">
                  <a:schemeClr val="bg1">
                    <a:alpha val="26000"/>
                  </a:schemeClr>
                </a:gs>
                <a:gs pos="45000">
                  <a:schemeClr val="accent1">
                    <a:tint val="44500"/>
                    <a:satMod val="160000"/>
                  </a:schemeClr>
                </a:gs>
                <a:gs pos="85000">
                  <a:schemeClr val="tx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81200" y="2590800"/>
            <a:ext cx="1676400" cy="3962400"/>
          </a:xfrm>
          <a:prstGeom prst="line">
            <a:avLst/>
          </a:prstGeom>
          <a:ln w="22225">
            <a:gradFill>
              <a:gsLst>
                <a:gs pos="0">
                  <a:schemeClr val="bg1">
                    <a:alpha val="26000"/>
                  </a:schemeClr>
                </a:gs>
                <a:gs pos="45000">
                  <a:schemeClr val="accent1">
                    <a:tint val="44500"/>
                    <a:satMod val="160000"/>
                  </a:schemeClr>
                </a:gs>
                <a:gs pos="85000">
                  <a:schemeClr val="tx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33600" y="2590800"/>
            <a:ext cx="6858000" cy="3962400"/>
          </a:xfrm>
          <a:prstGeom prst="line">
            <a:avLst/>
          </a:prstGeom>
          <a:ln w="22225">
            <a:gradFill>
              <a:gsLst>
                <a:gs pos="0">
                  <a:schemeClr val="bg1">
                    <a:alpha val="26000"/>
                  </a:schemeClr>
                </a:gs>
                <a:gs pos="50000">
                  <a:schemeClr val="accent1">
                    <a:tint val="44500"/>
                    <a:satMod val="160000"/>
                  </a:schemeClr>
                </a:gs>
                <a:gs pos="100000">
                  <a:schemeClr val="tx1"/>
                </a:gs>
              </a:gsLst>
              <a:lin ang="5400000" scaled="0"/>
            </a:gra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112868743"/>
              </p:ext>
            </p:extLst>
          </p:nvPr>
        </p:nvGraphicFramePr>
        <p:xfrm>
          <a:off x="3657600" y="914400"/>
          <a:ext cx="5334000" cy="5638799"/>
        </p:xfrm>
        <a:graphic>
          <a:graphicData uri="http://schemas.openxmlformats.org/drawingml/2006/table">
            <a:tbl>
              <a:tblPr firstRow="1" firstCol="1" bandRow="1"/>
              <a:tblGrid>
                <a:gridCol w="1269356"/>
                <a:gridCol w="4064644"/>
              </a:tblGrid>
              <a:tr h="399515">
                <a:tc gridSpan="2">
                  <a:txBody>
                    <a:bodyPr/>
                    <a:lstStyle/>
                    <a:p>
                      <a:pPr marL="0" marR="0">
                        <a:spcBef>
                          <a:spcPts val="0"/>
                        </a:spcBef>
                        <a:spcAft>
                          <a:spcPts val="0"/>
                        </a:spcAft>
                      </a:pPr>
                      <a:r>
                        <a:rPr lang="en-US" sz="1800" b="1" dirty="0">
                          <a:effectLst/>
                          <a:latin typeface="Arial"/>
                          <a:ea typeface="Calibri"/>
                        </a:rPr>
                        <a:t>Soil Contamination</a:t>
                      </a:r>
                      <a:endParaRPr lang="en-US" sz="1800" dirty="0">
                        <a:effectLst/>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FFFFFF"/>
                    </a:solidFill>
                  </a:tcPr>
                </a:tc>
                <a:tc hMerge="1">
                  <a:txBody>
                    <a:bodyPr/>
                    <a:lstStyle/>
                    <a:p>
                      <a:endParaRPr lang="en-US"/>
                    </a:p>
                  </a:txBody>
                  <a:tcPr/>
                </a:tc>
              </a:tr>
              <a:tr h="1605513">
                <a:tc>
                  <a:txBody>
                    <a:bodyPr/>
                    <a:lstStyle/>
                    <a:p>
                      <a:pPr marL="0" marR="0">
                        <a:spcBef>
                          <a:spcPts val="0"/>
                        </a:spcBef>
                        <a:spcAft>
                          <a:spcPts val="0"/>
                        </a:spcAft>
                      </a:pPr>
                      <a:r>
                        <a:rPr lang="en-US" sz="1600" b="0" dirty="0">
                          <a:effectLst/>
                          <a:latin typeface="Arial"/>
                          <a:ea typeface="Calibri"/>
                        </a:rPr>
                        <a:t>Good (1) Functioning Properly</a:t>
                      </a:r>
                    </a:p>
                  </a:txBody>
                  <a:tcPr marL="68580" marR="68580" marT="0" marB="0" anchor="ctr">
                    <a:lnL w="12700" cap="flat" cmpd="sng" algn="ctr">
                      <a:solidFill>
                        <a:srgbClr val="000000"/>
                      </a:solidFill>
                      <a:prstDash val="solid"/>
                      <a:round/>
                      <a:headEnd type="none" w="med" len="med"/>
                      <a:tailEnd type="none" w="med" len="med"/>
                    </a:lnL>
                    <a:lnR>
                      <a:noFill/>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spcBef>
                          <a:spcPts val="0"/>
                        </a:spcBef>
                        <a:spcAft>
                          <a:spcPts val="0"/>
                        </a:spcAft>
                      </a:pPr>
                      <a:r>
                        <a:rPr lang="en-US" sz="1600" b="0" dirty="0" smtClean="0">
                          <a:effectLst/>
                          <a:latin typeface="Arial"/>
                          <a:ea typeface="Calibri"/>
                        </a:rPr>
                        <a:t>No substantial areas of soil contamination in the watershed exist.  When atmospheric deposition is a source of contamination, </a:t>
                      </a:r>
                      <a:r>
                        <a:rPr lang="en-US" sz="1600" b="0" dirty="0">
                          <a:effectLst/>
                          <a:latin typeface="Arial"/>
                          <a:ea typeface="Calibri"/>
                        </a:rPr>
                        <a:t>sulfur and/or nitrogen deposition is more than 10 percent below the terrestrial critical load</a:t>
                      </a:r>
                      <a:r>
                        <a:rPr lang="en-US" sz="1600" b="0" dirty="0" smtClean="0">
                          <a:effectLst/>
                          <a:latin typeface="Arial"/>
                          <a:ea typeface="Calibri"/>
                        </a:rPr>
                        <a:t>.</a:t>
                      </a:r>
                      <a:endParaRPr lang="en-US" sz="1600" b="0" dirty="0">
                        <a:effectLst/>
                        <a:latin typeface="Arial"/>
                        <a:ea typeface="Calibri"/>
                      </a:endParaRPr>
                    </a:p>
                  </a:txBody>
                  <a:tcPr marL="68580" marR="68580" marT="0" marB="0" anchor="ctr">
                    <a:lnL>
                      <a:noFill/>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r h="1783779">
                <a:tc>
                  <a:txBody>
                    <a:bodyPr/>
                    <a:lstStyle/>
                    <a:p>
                      <a:pPr marL="0" marR="0">
                        <a:spcBef>
                          <a:spcPts val="0"/>
                        </a:spcBef>
                        <a:spcAft>
                          <a:spcPts val="0"/>
                        </a:spcAft>
                      </a:pPr>
                      <a:r>
                        <a:rPr lang="en-US" sz="1600" b="0" dirty="0">
                          <a:effectLst/>
                          <a:latin typeface="Arial"/>
                          <a:ea typeface="Calibri"/>
                        </a:rPr>
                        <a:t>Fair (2) Functioning at Risk</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spcBef>
                          <a:spcPts val="0"/>
                        </a:spcBef>
                        <a:spcAft>
                          <a:spcPts val="0"/>
                        </a:spcAft>
                      </a:pPr>
                      <a:r>
                        <a:rPr lang="en-US" sz="1600" b="0" dirty="0" smtClean="0">
                          <a:effectLst/>
                          <a:latin typeface="Arial"/>
                          <a:ea typeface="Calibri"/>
                        </a:rPr>
                        <a:t>Limited areas of soil contamination may be present, but they do not have a substantial effect on overall soil quality.  When atmospheric deposition is a source of contamination, </a:t>
                      </a:r>
                      <a:r>
                        <a:rPr lang="en-US" sz="1600" b="0" dirty="0">
                          <a:effectLst/>
                          <a:latin typeface="Arial"/>
                          <a:ea typeface="Calibri"/>
                        </a:rPr>
                        <a:t>sulfur and/or nitrogen deposition is 0-10 percent below the terrestrial critical load.</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90000"/>
                      </a:schemeClr>
                    </a:solidFill>
                  </a:tcPr>
                </a:tc>
              </a:tr>
              <a:tr h="1849992">
                <a:tc>
                  <a:txBody>
                    <a:bodyPr/>
                    <a:lstStyle/>
                    <a:p>
                      <a:pPr marL="0" marR="0">
                        <a:spcBef>
                          <a:spcPts val="0"/>
                        </a:spcBef>
                        <a:spcAft>
                          <a:spcPts val="0"/>
                        </a:spcAft>
                      </a:pPr>
                      <a:r>
                        <a:rPr lang="en-US" sz="1600" b="1" dirty="0">
                          <a:effectLst/>
                          <a:latin typeface="Arial"/>
                          <a:ea typeface="Calibri"/>
                        </a:rPr>
                        <a:t>Poor (3) Impaired Function</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90000"/>
                      </a:schemeClr>
                    </a:solidFill>
                  </a:tcPr>
                </a:tc>
                <a:tc>
                  <a:txBody>
                    <a:bodyPr/>
                    <a:lstStyle/>
                    <a:p>
                      <a:pPr marL="0" marR="0">
                        <a:spcBef>
                          <a:spcPts val="0"/>
                        </a:spcBef>
                        <a:spcAft>
                          <a:spcPts val="0"/>
                        </a:spcAft>
                      </a:pPr>
                      <a:r>
                        <a:rPr lang="en-US" sz="1600" b="0" dirty="0">
                          <a:effectLst/>
                          <a:latin typeface="Arial"/>
                          <a:ea typeface="Calibri"/>
                        </a:rPr>
                        <a:t>Extensive areas of soil contamination may be present.  </a:t>
                      </a:r>
                      <a:r>
                        <a:rPr lang="en-US" sz="1600" b="1" dirty="0">
                          <a:effectLst/>
                          <a:latin typeface="Arial"/>
                          <a:ea typeface="Calibri"/>
                        </a:rPr>
                        <a:t>When atmospheric deposition is a source of contamination, sulfur and/or nitrogen deposition is above the terrestrial critical load.</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2">
                        <a:lumMod val="90000"/>
                      </a:schemeClr>
                    </a:solidFill>
                  </a:tcPr>
                </a:tc>
              </a:tr>
            </a:tbl>
          </a:graphicData>
        </a:graphic>
      </p:graphicFrame>
    </p:spTree>
    <p:extLst>
      <p:ext uri="{BB962C8B-B14F-4D97-AF65-F5344CB8AC3E}">
        <p14:creationId xmlns:p14="http://schemas.microsoft.com/office/powerpoint/2010/main" val="33472113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Click="0" advTm="75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Click="0" advTm="75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(S</a:t>
            </a:r>
            <a:r>
              <a:rPr lang="en-US" sz="2400" b="1" baseline="-25000" dirty="0" smtClean="0"/>
              <a:t>dep</a:t>
            </a:r>
            <a:r>
              <a:rPr lang="en-US" sz="2400" b="1" dirty="0" smtClean="0"/>
              <a:t> + </a:t>
            </a:r>
            <a:r>
              <a:rPr lang="en-US" sz="2400" b="1" dirty="0" smtClean="0">
                <a:solidFill>
                  <a:srgbClr val="FF0000"/>
                </a:solidFill>
              </a:rPr>
              <a:t>N</a:t>
            </a:r>
            <a:r>
              <a:rPr lang="en-US" sz="2400" b="1" baseline="-25000" dirty="0" smtClean="0">
                <a:solidFill>
                  <a:srgbClr val="FF0000"/>
                </a:solidFill>
              </a:rPr>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1" y="152400"/>
            <a:ext cx="8991599" cy="461665"/>
          </a:xfrm>
          <a:prstGeom prst="rect">
            <a:avLst/>
          </a:prstGeom>
          <a:noFill/>
        </p:spPr>
        <p:txBody>
          <a:bodyPr wrap="square" rtlCol="0">
            <a:spAutoFit/>
          </a:bodyPr>
          <a:lstStyle/>
          <a:p>
            <a:pPr algn="ctr"/>
            <a:r>
              <a:rPr lang="en-US" sz="2400" b="1" dirty="0" smtClean="0"/>
              <a:t>Background:  National Scale Critical Acid Load (CAL) Estimates</a:t>
            </a:r>
            <a:endParaRPr lang="en-US" sz="2400" b="1" dirty="0"/>
          </a:p>
        </p:txBody>
      </p:sp>
      <p:sp>
        <p:nvSpPr>
          <p:cNvPr id="6" name="TextBox 5"/>
          <p:cNvSpPr txBox="1"/>
          <p:nvPr/>
        </p:nvSpPr>
        <p:spPr>
          <a:xfrm>
            <a:off x="180110" y="5766137"/>
            <a:ext cx="8762999" cy="1015663"/>
          </a:xfrm>
          <a:prstGeom prst="rect">
            <a:avLst/>
          </a:prstGeom>
          <a:noFill/>
        </p:spPr>
        <p:txBody>
          <a:bodyPr wrap="square" rtlCol="0">
            <a:spAutoFit/>
          </a:bodyPr>
          <a:lstStyle/>
          <a:p>
            <a:r>
              <a:rPr lang="en-US" sz="2000" dirty="0"/>
              <a:t>As applied to soils, the critical load of acidity is defined as “</a:t>
            </a:r>
            <a:r>
              <a:rPr lang="en-US" sz="2000" i="1" dirty="0"/>
              <a:t>the highest depositional load that will not cause chemical changes in soil leading to long-term harmful effects on ecosystem structure and function</a:t>
            </a:r>
            <a:r>
              <a:rPr lang="en-US" sz="2000" dirty="0"/>
              <a:t>” (Nilsson and Grennfelt 1988)</a:t>
            </a:r>
          </a:p>
        </p:txBody>
      </p:sp>
      <p:sp>
        <p:nvSpPr>
          <p:cNvPr id="3" name="TextBox 2"/>
          <p:cNvSpPr txBox="1"/>
          <p:nvPr/>
        </p:nvSpPr>
        <p:spPr>
          <a:xfrm>
            <a:off x="2184400" y="5481479"/>
            <a:ext cx="2303836" cy="246221"/>
          </a:xfrm>
          <a:prstGeom prst="rect">
            <a:avLst/>
          </a:prstGeom>
          <a:noFill/>
        </p:spPr>
        <p:txBody>
          <a:bodyPr wrap="none" rtlCol="0">
            <a:spAutoFit/>
          </a:bodyPr>
          <a:lstStyle/>
          <a:p>
            <a:r>
              <a:rPr lang="en-US" sz="1000" dirty="0" smtClean="0"/>
              <a:t>Data source: (McNulty and Boggs, 2010) </a:t>
            </a:r>
            <a:endParaRPr lang="en-US" sz="1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 y="614065"/>
            <a:ext cx="7772400" cy="517721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15493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4" name="Rectangle 3"/>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1" y="152400"/>
            <a:ext cx="8991599" cy="461665"/>
          </a:xfrm>
          <a:prstGeom prst="rect">
            <a:avLst/>
          </a:prstGeom>
          <a:noFill/>
        </p:spPr>
        <p:txBody>
          <a:bodyPr wrap="square" rtlCol="0">
            <a:spAutoFit/>
          </a:bodyPr>
          <a:lstStyle/>
          <a:p>
            <a:pPr algn="ctr"/>
            <a:r>
              <a:rPr lang="en-US" sz="2400" b="1" dirty="0" smtClean="0"/>
              <a:t>Background:  National Scale Critical Acid Load (CAL) Estimates</a:t>
            </a:r>
            <a:endParaRPr lang="en-US" sz="2400" b="1" dirty="0"/>
          </a:p>
        </p:txBody>
      </p:sp>
      <p:sp>
        <p:nvSpPr>
          <p:cNvPr id="6" name="TextBox 5"/>
          <p:cNvSpPr txBox="1"/>
          <p:nvPr/>
        </p:nvSpPr>
        <p:spPr>
          <a:xfrm>
            <a:off x="180110" y="5766137"/>
            <a:ext cx="8762999" cy="1015663"/>
          </a:xfrm>
          <a:prstGeom prst="rect">
            <a:avLst/>
          </a:prstGeom>
          <a:noFill/>
        </p:spPr>
        <p:txBody>
          <a:bodyPr wrap="square" rtlCol="0">
            <a:spAutoFit/>
          </a:bodyPr>
          <a:lstStyle/>
          <a:p>
            <a:r>
              <a:rPr lang="en-US" sz="2000" dirty="0"/>
              <a:t>As applied to soils, the critical load of acidity is defined as “</a:t>
            </a:r>
            <a:r>
              <a:rPr lang="en-US" sz="2000" i="1" dirty="0"/>
              <a:t>the highest depositional load that will not cause chemical changes in soil leading to long-term harmful effects on ecosystem structure and function</a:t>
            </a:r>
            <a:r>
              <a:rPr lang="en-US" sz="2000" dirty="0"/>
              <a:t>” (Nilsson and Grennfelt 1988)</a:t>
            </a:r>
          </a:p>
        </p:txBody>
      </p:sp>
      <p:sp>
        <p:nvSpPr>
          <p:cNvPr id="3" name="TextBox 2"/>
          <p:cNvSpPr txBox="1"/>
          <p:nvPr/>
        </p:nvSpPr>
        <p:spPr>
          <a:xfrm>
            <a:off x="2184400" y="5481479"/>
            <a:ext cx="2303836" cy="246221"/>
          </a:xfrm>
          <a:prstGeom prst="rect">
            <a:avLst/>
          </a:prstGeom>
          <a:noFill/>
        </p:spPr>
        <p:txBody>
          <a:bodyPr wrap="none" rtlCol="0">
            <a:spAutoFit/>
          </a:bodyPr>
          <a:lstStyle/>
          <a:p>
            <a:r>
              <a:rPr lang="en-US" sz="1000" dirty="0" smtClean="0"/>
              <a:t>Data source: (McNulty and Boggs, 2010) </a:t>
            </a:r>
            <a:endParaRPr lang="en-US" sz="1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 y="611832"/>
            <a:ext cx="7772400" cy="5177220"/>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p:cNvSpPr txBox="1"/>
          <p:nvPr/>
        </p:nvSpPr>
        <p:spPr>
          <a:xfrm>
            <a:off x="2184400" y="5473700"/>
            <a:ext cx="2303836" cy="246221"/>
          </a:xfrm>
          <a:prstGeom prst="rect">
            <a:avLst/>
          </a:prstGeom>
          <a:noFill/>
        </p:spPr>
        <p:txBody>
          <a:bodyPr wrap="none" rtlCol="0">
            <a:spAutoFit/>
          </a:bodyPr>
          <a:lstStyle/>
          <a:p>
            <a:r>
              <a:rPr lang="en-US" sz="1000" dirty="0" smtClean="0"/>
              <a:t>Data source: (McNulty and Boggs, 2010) </a:t>
            </a:r>
            <a:endParaRPr lang="en-US" sz="1000" dirty="0"/>
          </a:p>
        </p:txBody>
      </p:sp>
    </p:spTree>
    <p:extLst>
      <p:ext uri="{BB962C8B-B14F-4D97-AF65-F5344CB8AC3E}">
        <p14:creationId xmlns:p14="http://schemas.microsoft.com/office/powerpoint/2010/main" val="4991549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
        <p:nvSpPr>
          <p:cNvPr id="3" name="Rectangle 2"/>
          <p:cNvSpPr/>
          <p:nvPr/>
        </p:nvSpPr>
        <p:spPr>
          <a:xfrm>
            <a:off x="5943600" y="2286000"/>
            <a:ext cx="1524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408155" y="0"/>
            <a:ext cx="5955926" cy="461665"/>
          </a:xfrm>
          <a:prstGeom prst="rect">
            <a:avLst/>
          </a:prstGeom>
        </p:spPr>
        <p:txBody>
          <a:bodyPr wrap="none">
            <a:spAutoFit/>
          </a:bodyPr>
          <a:lstStyle/>
          <a:p>
            <a:pPr algn="ctr"/>
            <a:r>
              <a:rPr lang="en-US" sz="2400" b="1" dirty="0" smtClean="0"/>
              <a:t>Results: Atmospheric Deposition (</a:t>
            </a:r>
            <a:r>
              <a:rPr lang="en-US" sz="2400" b="1" dirty="0" smtClean="0">
                <a:solidFill>
                  <a:srgbClr val="FF0000"/>
                </a:solidFill>
              </a:rPr>
              <a:t>S</a:t>
            </a:r>
            <a:r>
              <a:rPr lang="en-US" sz="2400" b="1" baseline="-25000" dirty="0" smtClean="0">
                <a:solidFill>
                  <a:srgbClr val="FF0000"/>
                </a:solidFill>
              </a:rPr>
              <a:t>dep</a:t>
            </a:r>
            <a:r>
              <a:rPr lang="en-US" sz="2400" b="1" dirty="0" smtClean="0"/>
              <a:t> + N</a:t>
            </a:r>
            <a:r>
              <a:rPr lang="en-US" sz="2400" b="1" baseline="-25000" dirty="0" smtClean="0"/>
              <a:t>dep</a:t>
            </a:r>
            <a:r>
              <a:rPr lang="en-US" sz="2400" b="1" dirty="0" smtClean="0"/>
              <a:t> )</a:t>
            </a:r>
          </a:p>
        </p:txBody>
      </p:sp>
    </p:spTree>
    <p:extLst>
      <p:ext uri="{BB962C8B-B14F-4D97-AF65-F5344CB8AC3E}">
        <p14:creationId xmlns:p14="http://schemas.microsoft.com/office/powerpoint/2010/main" val="2393560382"/>
      </p:ext>
    </p:extLst>
  </p:cSld>
  <p:clrMapOvr>
    <a:masterClrMapping/>
  </p:clrMapOvr>
  <p:transition spd="med" advTm="750">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6200"/>
            <a:ext cx="9144000" cy="461665"/>
          </a:xfrm>
          <a:prstGeom prst="rect">
            <a:avLst/>
          </a:prstGeom>
        </p:spPr>
        <p:txBody>
          <a:bodyPr wrap="square">
            <a:spAutoFit/>
          </a:bodyPr>
          <a:lstStyle/>
          <a:p>
            <a:pPr algn="ctr"/>
            <a:r>
              <a:rPr lang="en-US" sz="2400" b="1" dirty="0" smtClean="0"/>
              <a:t>Results: BC</a:t>
            </a:r>
            <a:r>
              <a:rPr lang="en-US" sz="2400" b="1" baseline="-25000" dirty="0" smtClean="0"/>
              <a:t>u</a:t>
            </a:r>
            <a:r>
              <a:rPr lang="en-US" sz="2400" b="1" dirty="0" smtClean="0"/>
              <a:t> (base cation uptake- comparison of studies)</a:t>
            </a:r>
            <a:endParaRPr lang="en-US" sz="2000" b="1" dirty="0" smtClean="0"/>
          </a:p>
        </p:txBody>
      </p:sp>
      <p:graphicFrame>
        <p:nvGraphicFramePr>
          <p:cNvPr id="4" name="Chart 3"/>
          <p:cNvGraphicFramePr>
            <a:graphicFrameLocks noGrp="1"/>
          </p:cNvGraphicFramePr>
          <p:nvPr>
            <p:extLst>
              <p:ext uri="{D42A27DB-BD31-4B8C-83A1-F6EECF244321}">
                <p14:modId xmlns:p14="http://schemas.microsoft.com/office/powerpoint/2010/main" val="3471289700"/>
              </p:ext>
            </p:extLst>
          </p:nvPr>
        </p:nvGraphicFramePr>
        <p:xfrm>
          <a:off x="-38100" y="687288"/>
          <a:ext cx="8903918" cy="5867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43000" y="6400800"/>
            <a:ext cx="1295400" cy="307777"/>
          </a:xfrm>
          <a:prstGeom prst="rect">
            <a:avLst/>
          </a:prstGeom>
          <a:noFill/>
        </p:spPr>
        <p:txBody>
          <a:bodyPr wrap="square" rtlCol="0">
            <a:spAutoFit/>
          </a:bodyPr>
          <a:lstStyle/>
          <a:p>
            <a:pPr algn="ctr"/>
            <a:r>
              <a:rPr lang="en-US" sz="1400" b="1" dirty="0" smtClean="0"/>
              <a:t>S1 - red pine</a:t>
            </a:r>
            <a:endParaRPr lang="en-US" sz="1400" b="1" dirty="0"/>
          </a:p>
        </p:txBody>
      </p:sp>
      <p:sp>
        <p:nvSpPr>
          <p:cNvPr id="8" name="TextBox 7"/>
          <p:cNvSpPr txBox="1"/>
          <p:nvPr/>
        </p:nvSpPr>
        <p:spPr>
          <a:xfrm>
            <a:off x="2438400" y="6400800"/>
            <a:ext cx="1485900" cy="307777"/>
          </a:xfrm>
          <a:prstGeom prst="rect">
            <a:avLst/>
          </a:prstGeom>
          <a:noFill/>
        </p:spPr>
        <p:txBody>
          <a:bodyPr wrap="square" rtlCol="0">
            <a:spAutoFit/>
          </a:bodyPr>
          <a:lstStyle/>
          <a:p>
            <a:pPr algn="ctr"/>
            <a:r>
              <a:rPr lang="en-US" sz="1400" b="1" dirty="0" smtClean="0"/>
              <a:t>S2 – sugar maple</a:t>
            </a:r>
            <a:endParaRPr lang="en-US" sz="1400" b="1" dirty="0"/>
          </a:p>
        </p:txBody>
      </p:sp>
      <p:sp>
        <p:nvSpPr>
          <p:cNvPr id="9" name="TextBox 8"/>
          <p:cNvSpPr txBox="1"/>
          <p:nvPr/>
        </p:nvSpPr>
        <p:spPr>
          <a:xfrm>
            <a:off x="3835400" y="6400800"/>
            <a:ext cx="1485900" cy="307777"/>
          </a:xfrm>
          <a:prstGeom prst="rect">
            <a:avLst/>
          </a:prstGeom>
          <a:noFill/>
        </p:spPr>
        <p:txBody>
          <a:bodyPr wrap="square" rtlCol="0">
            <a:spAutoFit/>
          </a:bodyPr>
          <a:lstStyle/>
          <a:p>
            <a:pPr algn="ctr"/>
            <a:r>
              <a:rPr lang="en-US" sz="1400" b="1" dirty="0" smtClean="0"/>
              <a:t>S3 – white oak</a:t>
            </a:r>
            <a:endParaRPr lang="en-US" sz="1400" b="1" dirty="0"/>
          </a:p>
        </p:txBody>
      </p:sp>
      <p:sp>
        <p:nvSpPr>
          <p:cNvPr id="10" name="TextBox 9"/>
          <p:cNvSpPr txBox="1"/>
          <p:nvPr/>
        </p:nvSpPr>
        <p:spPr>
          <a:xfrm>
            <a:off x="5207000" y="6400800"/>
            <a:ext cx="1485900" cy="307777"/>
          </a:xfrm>
          <a:prstGeom prst="rect">
            <a:avLst/>
          </a:prstGeom>
          <a:noFill/>
        </p:spPr>
        <p:txBody>
          <a:bodyPr wrap="square" rtlCol="0">
            <a:spAutoFit/>
          </a:bodyPr>
          <a:lstStyle/>
          <a:p>
            <a:pPr algn="ctr"/>
            <a:r>
              <a:rPr lang="en-US" sz="1400" b="1" dirty="0" smtClean="0"/>
              <a:t>S4 – red pine</a:t>
            </a:r>
            <a:endParaRPr lang="en-US" sz="1400" b="1" dirty="0"/>
          </a:p>
        </p:txBody>
      </p:sp>
      <p:sp>
        <p:nvSpPr>
          <p:cNvPr id="11" name="TextBox 10"/>
          <p:cNvSpPr txBox="1"/>
          <p:nvPr/>
        </p:nvSpPr>
        <p:spPr>
          <a:xfrm>
            <a:off x="6477000" y="6410523"/>
            <a:ext cx="2235200" cy="307777"/>
          </a:xfrm>
          <a:prstGeom prst="rect">
            <a:avLst/>
          </a:prstGeom>
          <a:noFill/>
        </p:spPr>
        <p:txBody>
          <a:bodyPr wrap="square" rtlCol="0">
            <a:spAutoFit/>
          </a:bodyPr>
          <a:lstStyle/>
          <a:p>
            <a:r>
              <a:rPr lang="en-US" sz="1400" b="1" dirty="0" smtClean="0"/>
              <a:t>S5 – northern red oak</a:t>
            </a:r>
            <a:endParaRPr lang="en-US" sz="1400" b="1" dirty="0"/>
          </a:p>
        </p:txBody>
      </p:sp>
    </p:spTree>
    <p:extLst>
      <p:ext uri="{BB962C8B-B14F-4D97-AF65-F5344CB8AC3E}">
        <p14:creationId xmlns:p14="http://schemas.microsoft.com/office/powerpoint/2010/main" val="2435996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6200"/>
            <a:ext cx="9144000" cy="461665"/>
          </a:xfrm>
          <a:prstGeom prst="rect">
            <a:avLst/>
          </a:prstGeom>
        </p:spPr>
        <p:txBody>
          <a:bodyPr wrap="square">
            <a:spAutoFit/>
          </a:bodyPr>
          <a:lstStyle/>
          <a:p>
            <a:pPr algn="ctr"/>
            <a:r>
              <a:rPr lang="en-US" sz="2400" b="1" dirty="0" smtClean="0"/>
              <a:t>Results: N</a:t>
            </a:r>
            <a:r>
              <a:rPr lang="en-US" sz="2400" b="1" baseline="-25000" dirty="0" smtClean="0"/>
              <a:t>u</a:t>
            </a:r>
            <a:r>
              <a:rPr lang="en-US" sz="2400" b="1" dirty="0" smtClean="0"/>
              <a:t> (Nitrogen uptake- comparison of studies)</a:t>
            </a:r>
            <a:endParaRPr lang="en-US" sz="2000" b="1" dirty="0" smtClean="0"/>
          </a:p>
        </p:txBody>
      </p:sp>
      <p:graphicFrame>
        <p:nvGraphicFramePr>
          <p:cNvPr id="6" name="Chart 5"/>
          <p:cNvGraphicFramePr>
            <a:graphicFrameLocks noGrp="1"/>
          </p:cNvGraphicFramePr>
          <p:nvPr>
            <p:extLst>
              <p:ext uri="{D42A27DB-BD31-4B8C-83A1-F6EECF244321}">
                <p14:modId xmlns:p14="http://schemas.microsoft.com/office/powerpoint/2010/main" val="1993560687"/>
              </p:ext>
            </p:extLst>
          </p:nvPr>
        </p:nvGraphicFramePr>
        <p:xfrm>
          <a:off x="0" y="609599"/>
          <a:ext cx="8903918" cy="596395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143000" y="6400800"/>
            <a:ext cx="1295400" cy="307777"/>
          </a:xfrm>
          <a:prstGeom prst="rect">
            <a:avLst/>
          </a:prstGeom>
          <a:noFill/>
        </p:spPr>
        <p:txBody>
          <a:bodyPr wrap="square" rtlCol="0">
            <a:spAutoFit/>
          </a:bodyPr>
          <a:lstStyle/>
          <a:p>
            <a:pPr algn="ctr"/>
            <a:r>
              <a:rPr lang="en-US" sz="1400" b="1" dirty="0" smtClean="0"/>
              <a:t>S1 - red pine</a:t>
            </a:r>
            <a:endParaRPr lang="en-US" sz="1400" b="1" dirty="0"/>
          </a:p>
        </p:txBody>
      </p:sp>
      <p:sp>
        <p:nvSpPr>
          <p:cNvPr id="8" name="TextBox 7"/>
          <p:cNvSpPr txBox="1"/>
          <p:nvPr/>
        </p:nvSpPr>
        <p:spPr>
          <a:xfrm>
            <a:off x="2438400" y="6400800"/>
            <a:ext cx="1485900" cy="307777"/>
          </a:xfrm>
          <a:prstGeom prst="rect">
            <a:avLst/>
          </a:prstGeom>
          <a:noFill/>
        </p:spPr>
        <p:txBody>
          <a:bodyPr wrap="square" rtlCol="0">
            <a:spAutoFit/>
          </a:bodyPr>
          <a:lstStyle/>
          <a:p>
            <a:pPr algn="ctr"/>
            <a:r>
              <a:rPr lang="en-US" sz="1400" b="1" dirty="0" smtClean="0"/>
              <a:t>S2 – sugar maple</a:t>
            </a:r>
            <a:endParaRPr lang="en-US" sz="1400" b="1" dirty="0"/>
          </a:p>
        </p:txBody>
      </p:sp>
      <p:sp>
        <p:nvSpPr>
          <p:cNvPr id="9" name="TextBox 8"/>
          <p:cNvSpPr txBox="1"/>
          <p:nvPr/>
        </p:nvSpPr>
        <p:spPr>
          <a:xfrm>
            <a:off x="3835400" y="6400800"/>
            <a:ext cx="1485900" cy="307777"/>
          </a:xfrm>
          <a:prstGeom prst="rect">
            <a:avLst/>
          </a:prstGeom>
          <a:noFill/>
        </p:spPr>
        <p:txBody>
          <a:bodyPr wrap="square" rtlCol="0">
            <a:spAutoFit/>
          </a:bodyPr>
          <a:lstStyle/>
          <a:p>
            <a:pPr algn="ctr"/>
            <a:r>
              <a:rPr lang="en-US" sz="1400" b="1" dirty="0" smtClean="0"/>
              <a:t>S3 – white oak</a:t>
            </a:r>
            <a:endParaRPr lang="en-US" sz="1400" b="1" dirty="0"/>
          </a:p>
        </p:txBody>
      </p:sp>
      <p:sp>
        <p:nvSpPr>
          <p:cNvPr id="10" name="TextBox 9"/>
          <p:cNvSpPr txBox="1"/>
          <p:nvPr/>
        </p:nvSpPr>
        <p:spPr>
          <a:xfrm>
            <a:off x="5207000" y="6400800"/>
            <a:ext cx="1485900" cy="307777"/>
          </a:xfrm>
          <a:prstGeom prst="rect">
            <a:avLst/>
          </a:prstGeom>
          <a:noFill/>
        </p:spPr>
        <p:txBody>
          <a:bodyPr wrap="square" rtlCol="0">
            <a:spAutoFit/>
          </a:bodyPr>
          <a:lstStyle/>
          <a:p>
            <a:pPr algn="ctr"/>
            <a:r>
              <a:rPr lang="en-US" sz="1400" b="1" dirty="0" smtClean="0"/>
              <a:t>S4 – red pine</a:t>
            </a:r>
            <a:endParaRPr lang="en-US" sz="1400" b="1" dirty="0"/>
          </a:p>
        </p:txBody>
      </p:sp>
      <p:sp>
        <p:nvSpPr>
          <p:cNvPr id="11" name="TextBox 10"/>
          <p:cNvSpPr txBox="1"/>
          <p:nvPr/>
        </p:nvSpPr>
        <p:spPr>
          <a:xfrm>
            <a:off x="6477000" y="6410523"/>
            <a:ext cx="2235200" cy="307777"/>
          </a:xfrm>
          <a:prstGeom prst="rect">
            <a:avLst/>
          </a:prstGeom>
          <a:noFill/>
        </p:spPr>
        <p:txBody>
          <a:bodyPr wrap="square" rtlCol="0">
            <a:spAutoFit/>
          </a:bodyPr>
          <a:lstStyle/>
          <a:p>
            <a:r>
              <a:rPr lang="en-US" sz="1400" b="1" dirty="0" smtClean="0"/>
              <a:t>S5 – northern red oak</a:t>
            </a:r>
            <a:endParaRPr lang="en-US" sz="1400" b="1" dirty="0"/>
          </a:p>
        </p:txBody>
      </p:sp>
    </p:spTree>
    <p:extLst>
      <p:ext uri="{BB962C8B-B14F-4D97-AF65-F5344CB8AC3E}">
        <p14:creationId xmlns:p14="http://schemas.microsoft.com/office/powerpoint/2010/main" val="3196618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3890" y="8850"/>
            <a:ext cx="4920706" cy="461665"/>
          </a:xfrm>
          <a:prstGeom prst="rect">
            <a:avLst/>
          </a:prstGeom>
        </p:spPr>
        <p:txBody>
          <a:bodyPr wrap="none">
            <a:spAutoFit/>
          </a:bodyPr>
          <a:lstStyle/>
          <a:p>
            <a:pPr algn="ctr"/>
            <a:r>
              <a:rPr lang="en-US" sz="2400" b="1" dirty="0" smtClean="0"/>
              <a:t>Results (Tree bole BC concentrations)</a:t>
            </a:r>
          </a:p>
        </p:txBody>
      </p:sp>
      <p:graphicFrame>
        <p:nvGraphicFramePr>
          <p:cNvPr id="7" name="Chart 6"/>
          <p:cNvGraphicFramePr>
            <a:graphicFrameLocks noGrp="1"/>
          </p:cNvGraphicFramePr>
          <p:nvPr>
            <p:extLst>
              <p:ext uri="{D42A27DB-BD31-4B8C-83A1-F6EECF244321}">
                <p14:modId xmlns:p14="http://schemas.microsoft.com/office/powerpoint/2010/main" val="78224752"/>
              </p:ext>
            </p:extLst>
          </p:nvPr>
        </p:nvGraphicFramePr>
        <p:xfrm>
          <a:off x="240082" y="284445"/>
          <a:ext cx="8663836" cy="628911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a:off x="2438400" y="445115"/>
            <a:ext cx="0" cy="6184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24300" y="444500"/>
            <a:ext cx="0" cy="6184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10200" y="457815"/>
            <a:ext cx="0" cy="6184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896100" y="457815"/>
            <a:ext cx="0" cy="6184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0" y="6400800"/>
            <a:ext cx="1295400" cy="307777"/>
          </a:xfrm>
          <a:prstGeom prst="rect">
            <a:avLst/>
          </a:prstGeom>
          <a:noFill/>
        </p:spPr>
        <p:txBody>
          <a:bodyPr wrap="square" rtlCol="0">
            <a:spAutoFit/>
          </a:bodyPr>
          <a:lstStyle/>
          <a:p>
            <a:pPr algn="ctr"/>
            <a:r>
              <a:rPr lang="en-US" sz="1400" b="1" dirty="0" smtClean="0"/>
              <a:t>S1 - red pine</a:t>
            </a:r>
            <a:endParaRPr lang="en-US" sz="1400" b="1" dirty="0"/>
          </a:p>
        </p:txBody>
      </p:sp>
      <p:sp>
        <p:nvSpPr>
          <p:cNvPr id="14" name="TextBox 13"/>
          <p:cNvSpPr txBox="1"/>
          <p:nvPr/>
        </p:nvSpPr>
        <p:spPr>
          <a:xfrm>
            <a:off x="2438400" y="6400800"/>
            <a:ext cx="1485900" cy="307777"/>
          </a:xfrm>
          <a:prstGeom prst="rect">
            <a:avLst/>
          </a:prstGeom>
          <a:noFill/>
        </p:spPr>
        <p:txBody>
          <a:bodyPr wrap="square" rtlCol="0">
            <a:spAutoFit/>
          </a:bodyPr>
          <a:lstStyle/>
          <a:p>
            <a:pPr algn="ctr"/>
            <a:r>
              <a:rPr lang="en-US" sz="1400" b="1" dirty="0" smtClean="0"/>
              <a:t>S2 – sugar maple</a:t>
            </a:r>
            <a:endParaRPr lang="en-US" sz="1400" b="1" dirty="0"/>
          </a:p>
        </p:txBody>
      </p:sp>
      <p:sp>
        <p:nvSpPr>
          <p:cNvPr id="15" name="TextBox 14"/>
          <p:cNvSpPr txBox="1"/>
          <p:nvPr/>
        </p:nvSpPr>
        <p:spPr>
          <a:xfrm>
            <a:off x="3924300" y="6400800"/>
            <a:ext cx="1485900" cy="307777"/>
          </a:xfrm>
          <a:prstGeom prst="rect">
            <a:avLst/>
          </a:prstGeom>
          <a:noFill/>
        </p:spPr>
        <p:txBody>
          <a:bodyPr wrap="square" rtlCol="0">
            <a:spAutoFit/>
          </a:bodyPr>
          <a:lstStyle/>
          <a:p>
            <a:pPr algn="ctr"/>
            <a:r>
              <a:rPr lang="en-US" sz="1400" b="1" dirty="0" smtClean="0"/>
              <a:t>S3 – white oak</a:t>
            </a:r>
            <a:endParaRPr lang="en-US" sz="1400" b="1" dirty="0"/>
          </a:p>
        </p:txBody>
      </p:sp>
      <p:sp>
        <p:nvSpPr>
          <p:cNvPr id="16" name="TextBox 15"/>
          <p:cNvSpPr txBox="1"/>
          <p:nvPr/>
        </p:nvSpPr>
        <p:spPr>
          <a:xfrm>
            <a:off x="5410200" y="6400800"/>
            <a:ext cx="1485900" cy="307777"/>
          </a:xfrm>
          <a:prstGeom prst="rect">
            <a:avLst/>
          </a:prstGeom>
          <a:noFill/>
        </p:spPr>
        <p:txBody>
          <a:bodyPr wrap="square" rtlCol="0">
            <a:spAutoFit/>
          </a:bodyPr>
          <a:lstStyle/>
          <a:p>
            <a:pPr algn="ctr"/>
            <a:r>
              <a:rPr lang="en-US" sz="1400" b="1" dirty="0" smtClean="0"/>
              <a:t>S4 – red pine</a:t>
            </a:r>
            <a:endParaRPr lang="en-US" sz="1400" b="1" dirty="0"/>
          </a:p>
        </p:txBody>
      </p:sp>
      <p:sp>
        <p:nvSpPr>
          <p:cNvPr id="17" name="TextBox 16"/>
          <p:cNvSpPr txBox="1"/>
          <p:nvPr/>
        </p:nvSpPr>
        <p:spPr>
          <a:xfrm>
            <a:off x="6908800" y="6397823"/>
            <a:ext cx="2235200" cy="307777"/>
          </a:xfrm>
          <a:prstGeom prst="rect">
            <a:avLst/>
          </a:prstGeom>
          <a:noFill/>
        </p:spPr>
        <p:txBody>
          <a:bodyPr wrap="square" rtlCol="0">
            <a:spAutoFit/>
          </a:bodyPr>
          <a:lstStyle/>
          <a:p>
            <a:r>
              <a:rPr lang="en-US" sz="1400" b="1" dirty="0" smtClean="0"/>
              <a:t>S5 – northern red oak</a:t>
            </a:r>
            <a:endParaRPr lang="en-US" sz="1400" b="1" dirty="0"/>
          </a:p>
        </p:txBody>
      </p:sp>
    </p:spTree>
    <p:extLst>
      <p:ext uri="{BB962C8B-B14F-4D97-AF65-F5344CB8AC3E}">
        <p14:creationId xmlns:p14="http://schemas.microsoft.com/office/powerpoint/2010/main" val="6445322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7478" y="8850"/>
            <a:ext cx="4933531" cy="461665"/>
          </a:xfrm>
          <a:prstGeom prst="rect">
            <a:avLst/>
          </a:prstGeom>
        </p:spPr>
        <p:txBody>
          <a:bodyPr wrap="none">
            <a:spAutoFit/>
          </a:bodyPr>
          <a:lstStyle/>
          <a:p>
            <a:pPr algn="ctr"/>
            <a:r>
              <a:rPr lang="en-US" sz="2400" b="1" dirty="0" smtClean="0"/>
              <a:t>Results (Tree bark BC concentrations)</a:t>
            </a:r>
          </a:p>
        </p:txBody>
      </p:sp>
      <p:graphicFrame>
        <p:nvGraphicFramePr>
          <p:cNvPr id="3" name="Chart 2"/>
          <p:cNvGraphicFramePr>
            <a:graphicFrameLocks noGrp="1"/>
          </p:cNvGraphicFramePr>
          <p:nvPr>
            <p:extLst>
              <p:ext uri="{D42A27DB-BD31-4B8C-83A1-F6EECF244321}">
                <p14:modId xmlns:p14="http://schemas.microsoft.com/office/powerpoint/2010/main" val="598905972"/>
              </p:ext>
            </p:extLst>
          </p:nvPr>
        </p:nvGraphicFramePr>
        <p:xfrm>
          <a:off x="240082" y="284445"/>
          <a:ext cx="8663836" cy="6289110"/>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p:cNvCxnSpPr/>
          <p:nvPr/>
        </p:nvCxnSpPr>
        <p:spPr>
          <a:xfrm>
            <a:off x="2514600" y="445115"/>
            <a:ext cx="0" cy="6184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3987800" y="444500"/>
            <a:ext cx="0" cy="6184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461000" y="457815"/>
            <a:ext cx="0" cy="6184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896100" y="457815"/>
            <a:ext cx="0" cy="61842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43000" y="6400800"/>
            <a:ext cx="1295400" cy="307777"/>
          </a:xfrm>
          <a:prstGeom prst="rect">
            <a:avLst/>
          </a:prstGeom>
          <a:noFill/>
        </p:spPr>
        <p:txBody>
          <a:bodyPr wrap="square" rtlCol="0">
            <a:spAutoFit/>
          </a:bodyPr>
          <a:lstStyle/>
          <a:p>
            <a:pPr algn="ctr"/>
            <a:r>
              <a:rPr lang="en-US" sz="1400" b="1" dirty="0" smtClean="0"/>
              <a:t>S1 - red pine</a:t>
            </a:r>
            <a:endParaRPr lang="en-US" sz="1400" b="1" dirty="0"/>
          </a:p>
        </p:txBody>
      </p:sp>
      <p:sp>
        <p:nvSpPr>
          <p:cNvPr id="9" name="TextBox 8"/>
          <p:cNvSpPr txBox="1"/>
          <p:nvPr/>
        </p:nvSpPr>
        <p:spPr>
          <a:xfrm>
            <a:off x="2489200" y="6400800"/>
            <a:ext cx="1485900" cy="307777"/>
          </a:xfrm>
          <a:prstGeom prst="rect">
            <a:avLst/>
          </a:prstGeom>
          <a:noFill/>
        </p:spPr>
        <p:txBody>
          <a:bodyPr wrap="square" rtlCol="0">
            <a:spAutoFit/>
          </a:bodyPr>
          <a:lstStyle/>
          <a:p>
            <a:pPr algn="ctr"/>
            <a:r>
              <a:rPr lang="en-US" sz="1400" b="1" dirty="0" smtClean="0"/>
              <a:t>S2 – sugar maple</a:t>
            </a:r>
            <a:endParaRPr lang="en-US" sz="1400" b="1" dirty="0"/>
          </a:p>
        </p:txBody>
      </p:sp>
      <p:sp>
        <p:nvSpPr>
          <p:cNvPr id="10" name="TextBox 9"/>
          <p:cNvSpPr txBox="1"/>
          <p:nvPr/>
        </p:nvSpPr>
        <p:spPr>
          <a:xfrm>
            <a:off x="3924300" y="6400800"/>
            <a:ext cx="1485900" cy="307777"/>
          </a:xfrm>
          <a:prstGeom prst="rect">
            <a:avLst/>
          </a:prstGeom>
          <a:noFill/>
        </p:spPr>
        <p:txBody>
          <a:bodyPr wrap="square" rtlCol="0">
            <a:spAutoFit/>
          </a:bodyPr>
          <a:lstStyle/>
          <a:p>
            <a:pPr algn="ctr"/>
            <a:r>
              <a:rPr lang="en-US" sz="1400" b="1" dirty="0" smtClean="0"/>
              <a:t>S3 – white oak</a:t>
            </a:r>
            <a:endParaRPr lang="en-US" sz="1400" b="1" dirty="0"/>
          </a:p>
        </p:txBody>
      </p:sp>
      <p:sp>
        <p:nvSpPr>
          <p:cNvPr id="11" name="TextBox 10"/>
          <p:cNvSpPr txBox="1"/>
          <p:nvPr/>
        </p:nvSpPr>
        <p:spPr>
          <a:xfrm>
            <a:off x="5410200" y="6400800"/>
            <a:ext cx="1485900" cy="307777"/>
          </a:xfrm>
          <a:prstGeom prst="rect">
            <a:avLst/>
          </a:prstGeom>
          <a:noFill/>
        </p:spPr>
        <p:txBody>
          <a:bodyPr wrap="square" rtlCol="0">
            <a:spAutoFit/>
          </a:bodyPr>
          <a:lstStyle/>
          <a:p>
            <a:pPr algn="ctr"/>
            <a:r>
              <a:rPr lang="en-US" sz="1400" b="1" dirty="0" smtClean="0"/>
              <a:t>S4 – red pine</a:t>
            </a:r>
            <a:endParaRPr lang="en-US" sz="1400" b="1" dirty="0"/>
          </a:p>
        </p:txBody>
      </p:sp>
      <p:sp>
        <p:nvSpPr>
          <p:cNvPr id="12" name="TextBox 11"/>
          <p:cNvSpPr txBox="1"/>
          <p:nvPr/>
        </p:nvSpPr>
        <p:spPr>
          <a:xfrm>
            <a:off x="6908800" y="6397823"/>
            <a:ext cx="2235200" cy="307777"/>
          </a:xfrm>
          <a:prstGeom prst="rect">
            <a:avLst/>
          </a:prstGeom>
          <a:noFill/>
        </p:spPr>
        <p:txBody>
          <a:bodyPr wrap="square" rtlCol="0">
            <a:spAutoFit/>
          </a:bodyPr>
          <a:lstStyle/>
          <a:p>
            <a:r>
              <a:rPr lang="en-US" sz="1400" b="1" dirty="0" smtClean="0"/>
              <a:t>S5 – northern red oak</a:t>
            </a:r>
            <a:endParaRPr lang="en-US" sz="1400" b="1" dirty="0"/>
          </a:p>
        </p:txBody>
      </p:sp>
    </p:spTree>
    <p:extLst>
      <p:ext uri="{BB962C8B-B14F-4D97-AF65-F5344CB8AC3E}">
        <p14:creationId xmlns:p14="http://schemas.microsoft.com/office/powerpoint/2010/main" val="23935603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7840" t="15405" r="11737" b="13023"/>
          <a:stretch/>
        </p:blipFill>
        <p:spPr>
          <a:xfrm rot="16200000">
            <a:off x="-647190" y="1536192"/>
            <a:ext cx="5904480" cy="4000499"/>
          </a:xfrm>
          <a:prstGeom prst="rect">
            <a:avLst/>
          </a:prstGeom>
          <a:ln>
            <a:solidFill>
              <a:schemeClr val="tx1"/>
            </a:solidFill>
          </a:ln>
          <a:effectLst>
            <a:outerShdw blurRad="50800" dist="38100" dir="2700000" algn="tl" rotWithShape="0">
              <a:prstClr val="black">
                <a:alpha val="40000"/>
              </a:prstClr>
            </a:outerShdw>
          </a:effectLst>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9948" t="12222" r="6945" b="17592"/>
          <a:stretch/>
        </p:blipFill>
        <p:spPr>
          <a:xfrm>
            <a:off x="4724400" y="584201"/>
            <a:ext cx="4082583" cy="5879081"/>
          </a:xfrm>
          <a:prstGeom prst="rect">
            <a:avLst/>
          </a:prstGeom>
          <a:ln>
            <a:solidFill>
              <a:schemeClr val="tx1"/>
            </a:solidFill>
          </a:ln>
          <a:effectLst>
            <a:outerShdw blurRad="50800" dist="38100" dir="2700000" algn="tl" rotWithShape="0">
              <a:prstClr val="black">
                <a:alpha val="40000"/>
              </a:prstClr>
            </a:outerShdw>
          </a:effectLst>
        </p:spPr>
      </p:pic>
      <p:sp>
        <p:nvSpPr>
          <p:cNvPr id="15" name="TextBox 14"/>
          <p:cNvSpPr txBox="1"/>
          <p:nvPr/>
        </p:nvSpPr>
        <p:spPr>
          <a:xfrm>
            <a:off x="1447800" y="6501382"/>
            <a:ext cx="1485900" cy="307777"/>
          </a:xfrm>
          <a:prstGeom prst="rect">
            <a:avLst/>
          </a:prstGeom>
          <a:noFill/>
        </p:spPr>
        <p:txBody>
          <a:bodyPr wrap="square" rtlCol="0">
            <a:spAutoFit/>
          </a:bodyPr>
          <a:lstStyle/>
          <a:p>
            <a:pPr algn="ctr"/>
            <a:r>
              <a:rPr lang="en-US" sz="1400" b="1" dirty="0" smtClean="0"/>
              <a:t>S2 – sugar maple</a:t>
            </a:r>
            <a:endParaRPr lang="en-US" sz="1400" b="1" dirty="0"/>
          </a:p>
        </p:txBody>
      </p:sp>
      <p:sp>
        <p:nvSpPr>
          <p:cNvPr id="16" name="TextBox 15"/>
          <p:cNvSpPr txBox="1"/>
          <p:nvPr/>
        </p:nvSpPr>
        <p:spPr>
          <a:xfrm>
            <a:off x="6022741" y="6529288"/>
            <a:ext cx="1485900" cy="307777"/>
          </a:xfrm>
          <a:prstGeom prst="rect">
            <a:avLst/>
          </a:prstGeom>
          <a:noFill/>
        </p:spPr>
        <p:txBody>
          <a:bodyPr wrap="square" rtlCol="0">
            <a:spAutoFit/>
          </a:bodyPr>
          <a:lstStyle/>
          <a:p>
            <a:pPr algn="ctr"/>
            <a:r>
              <a:rPr lang="en-US" sz="1400" b="1" dirty="0" smtClean="0"/>
              <a:t>S4 – red pine</a:t>
            </a:r>
            <a:endParaRPr lang="en-US" sz="1400" b="1" dirty="0"/>
          </a:p>
        </p:txBody>
      </p:sp>
      <p:sp>
        <p:nvSpPr>
          <p:cNvPr id="17" name="Rectangle 16"/>
          <p:cNvSpPr/>
          <p:nvPr/>
        </p:nvSpPr>
        <p:spPr>
          <a:xfrm>
            <a:off x="1161243" y="50800"/>
            <a:ext cx="6920677" cy="461665"/>
          </a:xfrm>
          <a:prstGeom prst="rect">
            <a:avLst/>
          </a:prstGeom>
        </p:spPr>
        <p:txBody>
          <a:bodyPr wrap="none">
            <a:spAutoFit/>
          </a:bodyPr>
          <a:lstStyle/>
          <a:p>
            <a:pPr algn="ctr"/>
            <a:r>
              <a:rPr lang="en-US" sz="2400" b="1" dirty="0" smtClean="0"/>
              <a:t>Does stand heterogeneity influence nutrient uptake?</a:t>
            </a:r>
            <a:endParaRPr lang="en-US" sz="2400" b="1" baseline="-25000" dirty="0" smtClean="0"/>
          </a:p>
        </p:txBody>
      </p:sp>
      <p:sp>
        <p:nvSpPr>
          <p:cNvPr id="2" name="TextBox 1"/>
          <p:cNvSpPr txBox="1"/>
          <p:nvPr/>
        </p:nvSpPr>
        <p:spPr>
          <a:xfrm>
            <a:off x="1295400" y="6117300"/>
            <a:ext cx="1836272" cy="369332"/>
          </a:xfrm>
          <a:prstGeom prst="rect">
            <a:avLst/>
          </a:prstGeom>
          <a:solidFill>
            <a:schemeClr val="bg1">
              <a:lumMod val="50000"/>
            </a:schemeClr>
          </a:solidFill>
        </p:spPr>
        <p:txBody>
          <a:bodyPr wrap="none" rtlCol="0">
            <a:spAutoFit/>
          </a:bodyPr>
          <a:lstStyle/>
          <a:p>
            <a:r>
              <a:rPr lang="en-US" b="1" dirty="0" smtClean="0">
                <a:solidFill>
                  <a:schemeClr val="bg1"/>
                </a:solidFill>
              </a:rPr>
              <a:t>Diverse Structure</a:t>
            </a:r>
            <a:endParaRPr lang="en-US" b="1" dirty="0">
              <a:solidFill>
                <a:schemeClr val="bg1"/>
              </a:solidFill>
            </a:endParaRPr>
          </a:p>
        </p:txBody>
      </p:sp>
      <p:sp>
        <p:nvSpPr>
          <p:cNvPr id="8" name="TextBox 7"/>
          <p:cNvSpPr txBox="1"/>
          <p:nvPr/>
        </p:nvSpPr>
        <p:spPr>
          <a:xfrm>
            <a:off x="5695049" y="6091900"/>
            <a:ext cx="2537554" cy="369332"/>
          </a:xfrm>
          <a:prstGeom prst="rect">
            <a:avLst/>
          </a:prstGeom>
          <a:solidFill>
            <a:schemeClr val="bg1">
              <a:lumMod val="50000"/>
            </a:schemeClr>
          </a:solidFill>
        </p:spPr>
        <p:txBody>
          <a:bodyPr wrap="none" rtlCol="0">
            <a:spAutoFit/>
          </a:bodyPr>
          <a:lstStyle/>
          <a:p>
            <a:pPr algn="ctr"/>
            <a:r>
              <a:rPr lang="en-US" b="1" dirty="0" smtClean="0">
                <a:solidFill>
                  <a:schemeClr val="bg1"/>
                </a:solidFill>
              </a:rPr>
              <a:t>Even-Aged/Monoculture</a:t>
            </a:r>
            <a:endParaRPr lang="en-US" b="1" dirty="0">
              <a:solidFill>
                <a:schemeClr val="bg1"/>
              </a:solidFill>
            </a:endParaRPr>
          </a:p>
        </p:txBody>
      </p:sp>
    </p:spTree>
    <p:extLst>
      <p:ext uri="{BB962C8B-B14F-4D97-AF65-F5344CB8AC3E}">
        <p14:creationId xmlns:p14="http://schemas.microsoft.com/office/powerpoint/2010/main" val="28961683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1308" y="76200"/>
            <a:ext cx="5645905" cy="461665"/>
          </a:xfrm>
          <a:prstGeom prst="rect">
            <a:avLst/>
          </a:prstGeom>
        </p:spPr>
        <p:txBody>
          <a:bodyPr wrap="none">
            <a:spAutoFit/>
          </a:bodyPr>
          <a:lstStyle/>
          <a:p>
            <a:pPr algn="ctr"/>
            <a:r>
              <a:rPr lang="en-US" sz="2400" b="1" dirty="0" smtClean="0"/>
              <a:t>Results: soil physiochemical characteristics</a:t>
            </a:r>
            <a:endParaRPr lang="en-US" sz="2400" b="1" baseline="-25000" dirty="0" smtClean="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4650" b="1081"/>
          <a:stretch/>
        </p:blipFill>
        <p:spPr bwMode="auto">
          <a:xfrm>
            <a:off x="217488" y="766464"/>
            <a:ext cx="8682037" cy="34245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noTextEdit="1"/>
          </p:cNvSpPr>
          <p:nvPr/>
        </p:nvSpPr>
        <p:spPr bwMode="auto">
          <a:xfrm>
            <a:off x="192088" y="1600200"/>
            <a:ext cx="2405127" cy="373165"/>
          </a:xfrm>
          <a:prstGeom prst="rect">
            <a:avLst/>
          </a:prstGeom>
          <a:noFill/>
          <a:ln w="1">
            <a:noFill/>
            <a:miter lim="800000"/>
            <a:headEnd/>
            <a:tailEnd/>
          </a:ln>
          <a:effectLst/>
        </p:spPr>
        <p:txBody>
          <a:bodyPr wrap="square" lIns="36576" tIns="22860" rIns="0"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fld id="{7BA9AAAD-7D49-4EC5-8D58-B0EDB2D81DE0}" type="TxLink">
              <a:rPr lang="en-US" sz="1600" b="1" i="0" u="none" strike="noStrike">
                <a:solidFill>
                  <a:schemeClr val="tx2"/>
                </a:solidFill>
                <a:latin typeface="Calibri"/>
                <a:ea typeface="Verdana"/>
                <a:cs typeface="Verdana"/>
              </a:rPr>
              <a:pPr algn="ctr" rtl="0">
                <a:defRPr sz="1000"/>
              </a:pPr>
              <a:t>Clay</a:t>
            </a:fld>
            <a:endParaRPr lang="en-US" sz="1600" b="1" i="0" strike="noStrike" dirty="0">
              <a:solidFill>
                <a:schemeClr val="tx2"/>
              </a:solidFill>
              <a:latin typeface="Verdana"/>
              <a:ea typeface="Verdana"/>
              <a:cs typeface="Verdana"/>
            </a:endParaRPr>
          </a:p>
        </p:txBody>
      </p:sp>
      <p:sp>
        <p:nvSpPr>
          <p:cNvPr id="6" name="Text Box 1"/>
          <p:cNvSpPr txBox="1">
            <a:spLocks noChangeArrowheads="1" noTextEdit="1"/>
          </p:cNvSpPr>
          <p:nvPr/>
        </p:nvSpPr>
        <p:spPr bwMode="auto">
          <a:xfrm>
            <a:off x="7343231" y="1524000"/>
            <a:ext cx="2105569" cy="295661"/>
          </a:xfrm>
          <a:prstGeom prst="rect">
            <a:avLst/>
          </a:prstGeom>
          <a:noFill/>
          <a:ln w="1">
            <a:noFill/>
            <a:miter lim="800000"/>
            <a:headEnd/>
            <a:tailEnd/>
          </a:ln>
          <a:effectLst/>
        </p:spPr>
        <p:txBody>
          <a:bodyPr wrap="square" lIns="0" tIns="22860" rIns="36576" bIns="2286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fld id="{923F6B8D-5BB9-4C48-8016-91A7AF9AFE8D}" type="TxLink">
              <a:rPr lang="en-US" sz="1600" b="1" i="0" u="none" strike="noStrike">
                <a:solidFill>
                  <a:schemeClr val="tx2"/>
                </a:solidFill>
                <a:latin typeface="Calibri"/>
                <a:ea typeface="Verdana"/>
                <a:cs typeface="Verdana"/>
              </a:rPr>
              <a:pPr algn="ctr" rtl="0">
                <a:defRPr sz="1000"/>
              </a:pPr>
              <a:t>Silt</a:t>
            </a:fld>
            <a:endParaRPr lang="en-US" sz="1600" b="1" i="0" strike="noStrike" dirty="0">
              <a:solidFill>
                <a:schemeClr val="tx2"/>
              </a:solidFill>
              <a:latin typeface="Verdana"/>
              <a:ea typeface="Verdana"/>
              <a:cs typeface="Verdana"/>
            </a:endParaRPr>
          </a:p>
        </p:txBody>
      </p:sp>
      <p:sp>
        <p:nvSpPr>
          <p:cNvPr id="4" name="Oval 3"/>
          <p:cNvSpPr/>
          <p:nvPr/>
        </p:nvSpPr>
        <p:spPr>
          <a:xfrm>
            <a:off x="609600" y="2590800"/>
            <a:ext cx="1987615" cy="1371600"/>
          </a:xfrm>
          <a:prstGeom prst="ellipse">
            <a:avLst/>
          </a:prstGeom>
          <a:noFill/>
          <a:ln w="25400">
            <a:solidFill>
              <a:srgbClr val="FF0000"/>
            </a:solidFill>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042589" y="4572000"/>
            <a:ext cx="5706177" cy="1631216"/>
          </a:xfrm>
          <a:prstGeom prst="rect">
            <a:avLst/>
          </a:prstGeom>
          <a:noFill/>
        </p:spPr>
        <p:txBody>
          <a:bodyPr wrap="none" rtlCol="0">
            <a:spAutoFit/>
          </a:bodyPr>
          <a:lstStyle/>
          <a:p>
            <a:r>
              <a:rPr lang="en-US" sz="2000" b="1" u="sng" dirty="0" smtClean="0"/>
              <a:t>Average characteristics of all horizons (n= 24)</a:t>
            </a:r>
          </a:p>
          <a:p>
            <a:endParaRPr lang="en-US" sz="2000" b="1" u="sng" dirty="0" smtClean="0"/>
          </a:p>
          <a:p>
            <a:pPr marL="285750" indent="-285750">
              <a:buFont typeface="Arial" panose="020B0604020202020204" pitchFamily="34" charset="0"/>
              <a:buChar char="•"/>
            </a:pPr>
            <a:r>
              <a:rPr lang="en-US" sz="2000" dirty="0" smtClean="0"/>
              <a:t>Clay contents = </a:t>
            </a:r>
            <a:r>
              <a:rPr lang="en-US" sz="2000" b="1" dirty="0" smtClean="0"/>
              <a:t>1.6%</a:t>
            </a:r>
            <a:endParaRPr lang="en-US" sz="2000" dirty="0" smtClean="0"/>
          </a:p>
          <a:p>
            <a:pPr marL="285750" indent="-285750">
              <a:buFont typeface="Arial" panose="020B0604020202020204" pitchFamily="34" charset="0"/>
              <a:buChar char="•"/>
            </a:pPr>
            <a:r>
              <a:rPr lang="en-US" sz="2000" dirty="0" smtClean="0"/>
              <a:t>Effective Cation Exchange Capacity = </a:t>
            </a:r>
            <a:r>
              <a:rPr lang="en-US" sz="2000" b="1" dirty="0" smtClean="0"/>
              <a:t>0.45 cmol/kg</a:t>
            </a:r>
          </a:p>
          <a:p>
            <a:pPr marL="285750" indent="-285750">
              <a:buFont typeface="Arial" panose="020B0604020202020204" pitchFamily="34" charset="0"/>
              <a:buChar char="•"/>
            </a:pPr>
            <a:r>
              <a:rPr lang="en-US" sz="2000" dirty="0" smtClean="0"/>
              <a:t>Loss On Ignition = </a:t>
            </a:r>
            <a:r>
              <a:rPr lang="en-US" sz="2000" b="1" dirty="0" smtClean="0"/>
              <a:t>2.83%</a:t>
            </a:r>
          </a:p>
        </p:txBody>
      </p:sp>
    </p:spTree>
    <p:extLst>
      <p:ext uri="{BB962C8B-B14F-4D97-AF65-F5344CB8AC3E}">
        <p14:creationId xmlns:p14="http://schemas.microsoft.com/office/powerpoint/2010/main" val="23935603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p:cNvCxnSpPr/>
          <p:nvPr/>
        </p:nvCxnSpPr>
        <p:spPr>
          <a:xfrm>
            <a:off x="5715000" y="1282700"/>
            <a:ext cx="0" cy="53975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08500" y="1257300"/>
            <a:ext cx="0" cy="53975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95500" y="1270000"/>
            <a:ext cx="0" cy="53975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995100" y="76200"/>
            <a:ext cx="3246274" cy="461665"/>
          </a:xfrm>
          <a:prstGeom prst="rect">
            <a:avLst/>
          </a:prstGeom>
        </p:spPr>
        <p:txBody>
          <a:bodyPr wrap="none">
            <a:spAutoFit/>
          </a:bodyPr>
          <a:lstStyle/>
          <a:p>
            <a:pPr algn="ctr"/>
            <a:r>
              <a:rPr lang="en-US" sz="2400" b="1" dirty="0" smtClean="0"/>
              <a:t>Results: Soil horizon pH </a:t>
            </a:r>
          </a:p>
        </p:txBody>
      </p:sp>
      <p:sp>
        <p:nvSpPr>
          <p:cNvPr id="4" name="TextBox 3"/>
          <p:cNvSpPr txBox="1"/>
          <p:nvPr/>
        </p:nvSpPr>
        <p:spPr>
          <a:xfrm>
            <a:off x="3689436" y="622300"/>
            <a:ext cx="450764" cy="369332"/>
          </a:xfrm>
          <a:prstGeom prst="rect">
            <a:avLst/>
          </a:prstGeom>
          <a:noFill/>
        </p:spPr>
        <p:txBody>
          <a:bodyPr wrap="none" rtlCol="0">
            <a:spAutoFit/>
          </a:bodyPr>
          <a:lstStyle/>
          <a:p>
            <a:r>
              <a:rPr lang="en-US" b="1" dirty="0" smtClean="0"/>
              <a:t>pH</a:t>
            </a:r>
            <a:endParaRPr lang="en-US" b="1" dirty="0"/>
          </a:p>
        </p:txBody>
      </p:sp>
      <p:sp>
        <p:nvSpPr>
          <p:cNvPr id="12" name="TextBox 11"/>
          <p:cNvSpPr txBox="1"/>
          <p:nvPr/>
        </p:nvSpPr>
        <p:spPr>
          <a:xfrm rot="16200000">
            <a:off x="963459" y="4759726"/>
            <a:ext cx="1084015" cy="369332"/>
          </a:xfrm>
          <a:prstGeom prst="rect">
            <a:avLst/>
          </a:prstGeom>
          <a:noFill/>
        </p:spPr>
        <p:txBody>
          <a:bodyPr wrap="none" rtlCol="0">
            <a:spAutoFit/>
          </a:bodyPr>
          <a:lstStyle/>
          <a:p>
            <a:r>
              <a:rPr lang="en-US" dirty="0" smtClean="0"/>
              <a:t>Ultra acid</a:t>
            </a:r>
            <a:endParaRPr lang="en-US" dirty="0"/>
          </a:p>
        </p:txBody>
      </p:sp>
      <p:sp>
        <p:nvSpPr>
          <p:cNvPr id="13" name="TextBox 12"/>
          <p:cNvSpPr txBox="1"/>
          <p:nvPr/>
        </p:nvSpPr>
        <p:spPr>
          <a:xfrm rot="16200000">
            <a:off x="2515466" y="4747026"/>
            <a:ext cx="1559338" cy="369332"/>
          </a:xfrm>
          <a:prstGeom prst="rect">
            <a:avLst/>
          </a:prstGeom>
          <a:noFill/>
        </p:spPr>
        <p:txBody>
          <a:bodyPr wrap="none" rtlCol="0">
            <a:spAutoFit/>
          </a:bodyPr>
          <a:lstStyle/>
          <a:p>
            <a:r>
              <a:rPr lang="en-US" dirty="0" smtClean="0"/>
              <a:t>Extremely acid</a:t>
            </a:r>
            <a:endParaRPr lang="en-US" dirty="0"/>
          </a:p>
        </p:txBody>
      </p:sp>
      <p:sp>
        <p:nvSpPr>
          <p:cNvPr id="14" name="TextBox 13"/>
          <p:cNvSpPr txBox="1"/>
          <p:nvPr/>
        </p:nvSpPr>
        <p:spPr>
          <a:xfrm rot="16200000">
            <a:off x="4266066" y="3176135"/>
            <a:ext cx="1844800" cy="369332"/>
          </a:xfrm>
          <a:prstGeom prst="rect">
            <a:avLst/>
          </a:prstGeom>
          <a:noFill/>
        </p:spPr>
        <p:txBody>
          <a:bodyPr wrap="none" rtlCol="0">
            <a:spAutoFit/>
          </a:bodyPr>
          <a:lstStyle/>
          <a:p>
            <a:r>
              <a:rPr lang="en-US" dirty="0" smtClean="0"/>
              <a:t>Very strongly acid</a:t>
            </a:r>
            <a:endParaRPr lang="en-US" dirty="0"/>
          </a:p>
        </p:txBody>
      </p:sp>
      <p:sp>
        <p:nvSpPr>
          <p:cNvPr id="15" name="TextBox 14"/>
          <p:cNvSpPr txBox="1"/>
          <p:nvPr/>
        </p:nvSpPr>
        <p:spPr>
          <a:xfrm rot="16200000">
            <a:off x="5585865" y="3176134"/>
            <a:ext cx="1389611" cy="369332"/>
          </a:xfrm>
          <a:prstGeom prst="rect">
            <a:avLst/>
          </a:prstGeom>
          <a:noFill/>
        </p:spPr>
        <p:txBody>
          <a:bodyPr wrap="none" rtlCol="0">
            <a:spAutoFit/>
          </a:bodyPr>
          <a:lstStyle/>
          <a:p>
            <a:r>
              <a:rPr lang="en-US" dirty="0" smtClean="0"/>
              <a:t>Strongly acid</a:t>
            </a:r>
            <a:endParaRPr lang="en-US" dirty="0"/>
          </a:p>
        </p:txBody>
      </p:sp>
      <p:graphicFrame>
        <p:nvGraphicFramePr>
          <p:cNvPr id="3" name="Chart 2"/>
          <p:cNvGraphicFramePr>
            <a:graphicFrameLocks noGrp="1"/>
          </p:cNvGraphicFramePr>
          <p:nvPr>
            <p:extLst>
              <p:ext uri="{D42A27DB-BD31-4B8C-83A1-F6EECF244321}">
                <p14:modId xmlns:p14="http://schemas.microsoft.com/office/powerpoint/2010/main" val="357274752"/>
              </p:ext>
            </p:extLst>
          </p:nvPr>
        </p:nvGraphicFramePr>
        <p:xfrm>
          <a:off x="0" y="838200"/>
          <a:ext cx="9144000" cy="601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3560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42778"/>
          <a:stretch/>
        </p:blipFill>
        <p:spPr>
          <a:xfrm>
            <a:off x="111701" y="101602"/>
            <a:ext cx="8915400" cy="660205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68693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7" b="29444"/>
          <a:stretch/>
        </p:blipFill>
        <p:spPr>
          <a:xfrm>
            <a:off x="12700" y="2159000"/>
            <a:ext cx="9144000" cy="4699000"/>
          </a:xfrm>
          <a:prstGeom prst="rect">
            <a:avLst/>
          </a:prstGeom>
        </p:spPr>
      </p:pic>
      <p:sp>
        <p:nvSpPr>
          <p:cNvPr id="6" name="Rectangle 5"/>
          <p:cNvSpPr/>
          <p:nvPr/>
        </p:nvSpPr>
        <p:spPr>
          <a:xfrm>
            <a:off x="766707" y="76200"/>
            <a:ext cx="7735131" cy="461665"/>
          </a:xfrm>
          <a:prstGeom prst="rect">
            <a:avLst/>
          </a:prstGeom>
        </p:spPr>
        <p:txBody>
          <a:bodyPr wrap="none">
            <a:spAutoFit/>
          </a:bodyPr>
          <a:lstStyle/>
          <a:p>
            <a:pPr algn="ctr"/>
            <a:r>
              <a:rPr lang="en-US" sz="2400" b="1" dirty="0" smtClean="0"/>
              <a:t>Results: soils under red pine- some evidence of acidification</a:t>
            </a:r>
            <a:endParaRPr lang="en-US" sz="2400" b="1" baseline="-25000" dirty="0" smtClean="0"/>
          </a:p>
        </p:txBody>
      </p:sp>
      <p:sp>
        <p:nvSpPr>
          <p:cNvPr id="7" name="Freeform 6"/>
          <p:cNvSpPr/>
          <p:nvPr/>
        </p:nvSpPr>
        <p:spPr>
          <a:xfrm>
            <a:off x="203200" y="3809214"/>
            <a:ext cx="2566492" cy="131452"/>
          </a:xfrm>
          <a:custGeom>
            <a:avLst/>
            <a:gdLst>
              <a:gd name="connsiteX0" fmla="*/ 0 w 2566492"/>
              <a:gd name="connsiteY0" fmla="*/ 64286 h 131452"/>
              <a:gd name="connsiteX1" fmla="*/ 203200 w 2566492"/>
              <a:gd name="connsiteY1" fmla="*/ 89686 h 131452"/>
              <a:gd name="connsiteX2" fmla="*/ 304800 w 2566492"/>
              <a:gd name="connsiteY2" fmla="*/ 102386 h 131452"/>
              <a:gd name="connsiteX3" fmla="*/ 596900 w 2566492"/>
              <a:gd name="connsiteY3" fmla="*/ 89686 h 131452"/>
              <a:gd name="connsiteX4" fmla="*/ 698500 w 2566492"/>
              <a:gd name="connsiteY4" fmla="*/ 76986 h 131452"/>
              <a:gd name="connsiteX5" fmla="*/ 889000 w 2566492"/>
              <a:gd name="connsiteY5" fmla="*/ 64286 h 131452"/>
              <a:gd name="connsiteX6" fmla="*/ 1066800 w 2566492"/>
              <a:gd name="connsiteY6" fmla="*/ 76986 h 131452"/>
              <a:gd name="connsiteX7" fmla="*/ 1257300 w 2566492"/>
              <a:gd name="connsiteY7" fmla="*/ 786 h 131452"/>
              <a:gd name="connsiteX8" fmla="*/ 1435100 w 2566492"/>
              <a:gd name="connsiteY8" fmla="*/ 38886 h 131452"/>
              <a:gd name="connsiteX9" fmla="*/ 1638300 w 2566492"/>
              <a:gd name="connsiteY9" fmla="*/ 64286 h 131452"/>
              <a:gd name="connsiteX10" fmla="*/ 1866900 w 2566492"/>
              <a:gd name="connsiteY10" fmla="*/ 76986 h 131452"/>
              <a:gd name="connsiteX11" fmla="*/ 2044700 w 2566492"/>
              <a:gd name="connsiteY11" fmla="*/ 115086 h 131452"/>
              <a:gd name="connsiteX12" fmla="*/ 2235200 w 2566492"/>
              <a:gd name="connsiteY12" fmla="*/ 89686 h 131452"/>
              <a:gd name="connsiteX13" fmla="*/ 2387600 w 2566492"/>
              <a:gd name="connsiteY13" fmla="*/ 89686 h 131452"/>
              <a:gd name="connsiteX14" fmla="*/ 2540000 w 2566492"/>
              <a:gd name="connsiteY14" fmla="*/ 127786 h 131452"/>
              <a:gd name="connsiteX15" fmla="*/ 2565400 w 2566492"/>
              <a:gd name="connsiteY15" fmla="*/ 127786 h 13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6492" h="131452">
                <a:moveTo>
                  <a:pt x="0" y="64286"/>
                </a:moveTo>
                <a:lnTo>
                  <a:pt x="203200" y="89686"/>
                </a:lnTo>
                <a:cubicBezTo>
                  <a:pt x="254000" y="96036"/>
                  <a:pt x="239183" y="102386"/>
                  <a:pt x="304800" y="102386"/>
                </a:cubicBezTo>
                <a:cubicBezTo>
                  <a:pt x="370417" y="102386"/>
                  <a:pt x="531283" y="93919"/>
                  <a:pt x="596900" y="89686"/>
                </a:cubicBezTo>
                <a:cubicBezTo>
                  <a:pt x="662517" y="85453"/>
                  <a:pt x="649817" y="81219"/>
                  <a:pt x="698500" y="76986"/>
                </a:cubicBezTo>
                <a:cubicBezTo>
                  <a:pt x="747183" y="72753"/>
                  <a:pt x="827617" y="64286"/>
                  <a:pt x="889000" y="64286"/>
                </a:cubicBezTo>
                <a:cubicBezTo>
                  <a:pt x="950383" y="64286"/>
                  <a:pt x="1005417" y="87569"/>
                  <a:pt x="1066800" y="76986"/>
                </a:cubicBezTo>
                <a:cubicBezTo>
                  <a:pt x="1128183" y="66403"/>
                  <a:pt x="1195917" y="7136"/>
                  <a:pt x="1257300" y="786"/>
                </a:cubicBezTo>
                <a:cubicBezTo>
                  <a:pt x="1318683" y="-5564"/>
                  <a:pt x="1371600" y="28303"/>
                  <a:pt x="1435100" y="38886"/>
                </a:cubicBezTo>
                <a:cubicBezTo>
                  <a:pt x="1498600" y="49469"/>
                  <a:pt x="1566333" y="57936"/>
                  <a:pt x="1638300" y="64286"/>
                </a:cubicBezTo>
                <a:cubicBezTo>
                  <a:pt x="1710267" y="70636"/>
                  <a:pt x="1799167" y="68519"/>
                  <a:pt x="1866900" y="76986"/>
                </a:cubicBezTo>
                <a:cubicBezTo>
                  <a:pt x="1934633" y="85453"/>
                  <a:pt x="1983317" y="112969"/>
                  <a:pt x="2044700" y="115086"/>
                </a:cubicBezTo>
                <a:cubicBezTo>
                  <a:pt x="2106083" y="117203"/>
                  <a:pt x="2178050" y="93919"/>
                  <a:pt x="2235200" y="89686"/>
                </a:cubicBezTo>
                <a:cubicBezTo>
                  <a:pt x="2292350" y="85453"/>
                  <a:pt x="2336800" y="83336"/>
                  <a:pt x="2387600" y="89686"/>
                </a:cubicBezTo>
                <a:cubicBezTo>
                  <a:pt x="2438400" y="96036"/>
                  <a:pt x="2510367" y="121436"/>
                  <a:pt x="2540000" y="127786"/>
                </a:cubicBezTo>
                <a:cubicBezTo>
                  <a:pt x="2569633" y="134136"/>
                  <a:pt x="2567516" y="130961"/>
                  <a:pt x="2565400" y="127786"/>
                </a:cubicBezTo>
              </a:path>
            </a:pathLst>
          </a:custGeom>
          <a:noFill/>
          <a:ln w="25400">
            <a:solidFill>
              <a:schemeClr val="tx1"/>
            </a:solid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228600" y="4190837"/>
            <a:ext cx="2540000" cy="152563"/>
          </a:xfrm>
          <a:custGeom>
            <a:avLst/>
            <a:gdLst>
              <a:gd name="connsiteX0" fmla="*/ 0 w 2540000"/>
              <a:gd name="connsiteY0" fmla="*/ 152563 h 152563"/>
              <a:gd name="connsiteX1" fmla="*/ 165100 w 2540000"/>
              <a:gd name="connsiteY1" fmla="*/ 127163 h 152563"/>
              <a:gd name="connsiteX2" fmla="*/ 266700 w 2540000"/>
              <a:gd name="connsiteY2" fmla="*/ 114463 h 152563"/>
              <a:gd name="connsiteX3" fmla="*/ 444500 w 2540000"/>
              <a:gd name="connsiteY3" fmla="*/ 89063 h 152563"/>
              <a:gd name="connsiteX4" fmla="*/ 558800 w 2540000"/>
              <a:gd name="connsiteY4" fmla="*/ 76363 h 152563"/>
              <a:gd name="connsiteX5" fmla="*/ 711200 w 2540000"/>
              <a:gd name="connsiteY5" fmla="*/ 38263 h 152563"/>
              <a:gd name="connsiteX6" fmla="*/ 863600 w 2540000"/>
              <a:gd name="connsiteY6" fmla="*/ 163 h 152563"/>
              <a:gd name="connsiteX7" fmla="*/ 1003300 w 2540000"/>
              <a:gd name="connsiteY7" fmla="*/ 25563 h 152563"/>
              <a:gd name="connsiteX8" fmla="*/ 1092200 w 2540000"/>
              <a:gd name="connsiteY8" fmla="*/ 50963 h 152563"/>
              <a:gd name="connsiteX9" fmla="*/ 1206500 w 2540000"/>
              <a:gd name="connsiteY9" fmla="*/ 63663 h 152563"/>
              <a:gd name="connsiteX10" fmla="*/ 1270000 w 2540000"/>
              <a:gd name="connsiteY10" fmla="*/ 25563 h 152563"/>
              <a:gd name="connsiteX11" fmla="*/ 1409700 w 2540000"/>
              <a:gd name="connsiteY11" fmla="*/ 12863 h 152563"/>
              <a:gd name="connsiteX12" fmla="*/ 1524000 w 2540000"/>
              <a:gd name="connsiteY12" fmla="*/ 63663 h 152563"/>
              <a:gd name="connsiteX13" fmla="*/ 1612900 w 2540000"/>
              <a:gd name="connsiteY13" fmla="*/ 76363 h 152563"/>
              <a:gd name="connsiteX14" fmla="*/ 1689100 w 2540000"/>
              <a:gd name="connsiteY14" fmla="*/ 76363 h 152563"/>
              <a:gd name="connsiteX15" fmla="*/ 1816100 w 2540000"/>
              <a:gd name="connsiteY15" fmla="*/ 63663 h 152563"/>
              <a:gd name="connsiteX16" fmla="*/ 2044700 w 2540000"/>
              <a:gd name="connsiteY16" fmla="*/ 101763 h 152563"/>
              <a:gd name="connsiteX17" fmla="*/ 2108200 w 2540000"/>
              <a:gd name="connsiteY17" fmla="*/ 101763 h 152563"/>
              <a:gd name="connsiteX18" fmla="*/ 2311400 w 2540000"/>
              <a:gd name="connsiteY18" fmla="*/ 127163 h 152563"/>
              <a:gd name="connsiteX19" fmla="*/ 2425700 w 2540000"/>
              <a:gd name="connsiteY19" fmla="*/ 114463 h 152563"/>
              <a:gd name="connsiteX20" fmla="*/ 2540000 w 2540000"/>
              <a:gd name="connsiteY20" fmla="*/ 114463 h 15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40000" h="152563">
                <a:moveTo>
                  <a:pt x="0" y="152563"/>
                </a:moveTo>
                <a:lnTo>
                  <a:pt x="165100" y="127163"/>
                </a:lnTo>
                <a:cubicBezTo>
                  <a:pt x="209550" y="120813"/>
                  <a:pt x="266700" y="114463"/>
                  <a:pt x="266700" y="114463"/>
                </a:cubicBezTo>
                <a:lnTo>
                  <a:pt x="444500" y="89063"/>
                </a:lnTo>
                <a:cubicBezTo>
                  <a:pt x="493183" y="82713"/>
                  <a:pt x="514350" y="84830"/>
                  <a:pt x="558800" y="76363"/>
                </a:cubicBezTo>
                <a:cubicBezTo>
                  <a:pt x="603250" y="67896"/>
                  <a:pt x="711200" y="38263"/>
                  <a:pt x="711200" y="38263"/>
                </a:cubicBezTo>
                <a:cubicBezTo>
                  <a:pt x="762000" y="25563"/>
                  <a:pt x="814917" y="2280"/>
                  <a:pt x="863600" y="163"/>
                </a:cubicBezTo>
                <a:cubicBezTo>
                  <a:pt x="912283" y="-1954"/>
                  <a:pt x="965200" y="17096"/>
                  <a:pt x="1003300" y="25563"/>
                </a:cubicBezTo>
                <a:cubicBezTo>
                  <a:pt x="1041400" y="34030"/>
                  <a:pt x="1058333" y="44613"/>
                  <a:pt x="1092200" y="50963"/>
                </a:cubicBezTo>
                <a:cubicBezTo>
                  <a:pt x="1126067" y="57313"/>
                  <a:pt x="1176867" y="67896"/>
                  <a:pt x="1206500" y="63663"/>
                </a:cubicBezTo>
                <a:cubicBezTo>
                  <a:pt x="1236133" y="59430"/>
                  <a:pt x="1236133" y="34030"/>
                  <a:pt x="1270000" y="25563"/>
                </a:cubicBezTo>
                <a:cubicBezTo>
                  <a:pt x="1303867" y="17096"/>
                  <a:pt x="1367367" y="6513"/>
                  <a:pt x="1409700" y="12863"/>
                </a:cubicBezTo>
                <a:cubicBezTo>
                  <a:pt x="1452033" y="19213"/>
                  <a:pt x="1490133" y="53080"/>
                  <a:pt x="1524000" y="63663"/>
                </a:cubicBezTo>
                <a:cubicBezTo>
                  <a:pt x="1557867" y="74246"/>
                  <a:pt x="1585383" y="74246"/>
                  <a:pt x="1612900" y="76363"/>
                </a:cubicBezTo>
                <a:cubicBezTo>
                  <a:pt x="1640417" y="78480"/>
                  <a:pt x="1655233" y="78480"/>
                  <a:pt x="1689100" y="76363"/>
                </a:cubicBezTo>
                <a:cubicBezTo>
                  <a:pt x="1722967" y="74246"/>
                  <a:pt x="1756833" y="59430"/>
                  <a:pt x="1816100" y="63663"/>
                </a:cubicBezTo>
                <a:cubicBezTo>
                  <a:pt x="1875367" y="67896"/>
                  <a:pt x="1996017" y="95413"/>
                  <a:pt x="2044700" y="101763"/>
                </a:cubicBezTo>
                <a:cubicBezTo>
                  <a:pt x="2093383" y="108113"/>
                  <a:pt x="2063750" y="97530"/>
                  <a:pt x="2108200" y="101763"/>
                </a:cubicBezTo>
                <a:cubicBezTo>
                  <a:pt x="2152650" y="105996"/>
                  <a:pt x="2258483" y="125046"/>
                  <a:pt x="2311400" y="127163"/>
                </a:cubicBezTo>
                <a:cubicBezTo>
                  <a:pt x="2364317" y="129280"/>
                  <a:pt x="2387600" y="116580"/>
                  <a:pt x="2425700" y="114463"/>
                </a:cubicBezTo>
                <a:cubicBezTo>
                  <a:pt x="2463800" y="112346"/>
                  <a:pt x="2501900" y="113404"/>
                  <a:pt x="2540000" y="114463"/>
                </a:cubicBezTo>
              </a:path>
            </a:pathLst>
          </a:custGeom>
          <a:noFill/>
          <a:ln w="25400">
            <a:solidFill>
              <a:schemeClr val="tx1"/>
            </a:solid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190500" y="4838700"/>
            <a:ext cx="2565400" cy="27281"/>
          </a:xfrm>
          <a:custGeom>
            <a:avLst/>
            <a:gdLst>
              <a:gd name="connsiteX0" fmla="*/ 0 w 2565400"/>
              <a:gd name="connsiteY0" fmla="*/ 0 h 27281"/>
              <a:gd name="connsiteX1" fmla="*/ 292100 w 2565400"/>
              <a:gd name="connsiteY1" fmla="*/ 25400 h 27281"/>
              <a:gd name="connsiteX2" fmla="*/ 469900 w 2565400"/>
              <a:gd name="connsiteY2" fmla="*/ 25400 h 27281"/>
              <a:gd name="connsiteX3" fmla="*/ 762000 w 2565400"/>
              <a:gd name="connsiteY3" fmla="*/ 25400 h 27281"/>
              <a:gd name="connsiteX4" fmla="*/ 1104900 w 2565400"/>
              <a:gd name="connsiteY4" fmla="*/ 12700 h 27281"/>
              <a:gd name="connsiteX5" fmla="*/ 1422400 w 2565400"/>
              <a:gd name="connsiteY5" fmla="*/ 12700 h 27281"/>
              <a:gd name="connsiteX6" fmla="*/ 1828800 w 2565400"/>
              <a:gd name="connsiteY6" fmla="*/ 0 h 27281"/>
              <a:gd name="connsiteX7" fmla="*/ 2235200 w 2565400"/>
              <a:gd name="connsiteY7" fmla="*/ 12700 h 27281"/>
              <a:gd name="connsiteX8" fmla="*/ 2463800 w 2565400"/>
              <a:gd name="connsiteY8" fmla="*/ 25400 h 27281"/>
              <a:gd name="connsiteX9" fmla="*/ 2565400 w 2565400"/>
              <a:gd name="connsiteY9" fmla="*/ 25400 h 27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400" h="27281">
                <a:moveTo>
                  <a:pt x="0" y="0"/>
                </a:moveTo>
                <a:cubicBezTo>
                  <a:pt x="106891" y="10583"/>
                  <a:pt x="213783" y="21167"/>
                  <a:pt x="292100" y="25400"/>
                </a:cubicBezTo>
                <a:cubicBezTo>
                  <a:pt x="370417" y="29633"/>
                  <a:pt x="469900" y="25400"/>
                  <a:pt x="469900" y="25400"/>
                </a:cubicBezTo>
                <a:cubicBezTo>
                  <a:pt x="548217" y="25400"/>
                  <a:pt x="656167" y="27517"/>
                  <a:pt x="762000" y="25400"/>
                </a:cubicBezTo>
                <a:cubicBezTo>
                  <a:pt x="867833" y="23283"/>
                  <a:pt x="994833" y="14817"/>
                  <a:pt x="1104900" y="12700"/>
                </a:cubicBezTo>
                <a:cubicBezTo>
                  <a:pt x="1214967" y="10583"/>
                  <a:pt x="1301750" y="14817"/>
                  <a:pt x="1422400" y="12700"/>
                </a:cubicBezTo>
                <a:cubicBezTo>
                  <a:pt x="1543050" y="10583"/>
                  <a:pt x="1693333" y="0"/>
                  <a:pt x="1828800" y="0"/>
                </a:cubicBezTo>
                <a:cubicBezTo>
                  <a:pt x="1964267" y="0"/>
                  <a:pt x="2129367" y="8467"/>
                  <a:pt x="2235200" y="12700"/>
                </a:cubicBezTo>
                <a:cubicBezTo>
                  <a:pt x="2341033" y="16933"/>
                  <a:pt x="2408767" y="23283"/>
                  <a:pt x="2463800" y="25400"/>
                </a:cubicBezTo>
                <a:cubicBezTo>
                  <a:pt x="2518833" y="27517"/>
                  <a:pt x="2542116" y="26458"/>
                  <a:pt x="2565400" y="25400"/>
                </a:cubicBezTo>
              </a:path>
            </a:pathLst>
          </a:custGeom>
          <a:noFill/>
          <a:ln w="25400">
            <a:solidFill>
              <a:schemeClr val="tx1"/>
            </a:solid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203200" y="5484463"/>
            <a:ext cx="2565400" cy="117459"/>
          </a:xfrm>
          <a:custGeom>
            <a:avLst/>
            <a:gdLst>
              <a:gd name="connsiteX0" fmla="*/ 0 w 2565400"/>
              <a:gd name="connsiteY0" fmla="*/ 65437 h 117459"/>
              <a:gd name="connsiteX1" fmla="*/ 330200 w 2565400"/>
              <a:gd name="connsiteY1" fmla="*/ 65437 h 117459"/>
              <a:gd name="connsiteX2" fmla="*/ 596900 w 2565400"/>
              <a:gd name="connsiteY2" fmla="*/ 52737 h 117459"/>
              <a:gd name="connsiteX3" fmla="*/ 977900 w 2565400"/>
              <a:gd name="connsiteY3" fmla="*/ 14637 h 117459"/>
              <a:gd name="connsiteX4" fmla="*/ 1409700 w 2565400"/>
              <a:gd name="connsiteY4" fmla="*/ 1937 h 117459"/>
              <a:gd name="connsiteX5" fmla="*/ 1879600 w 2565400"/>
              <a:gd name="connsiteY5" fmla="*/ 52737 h 117459"/>
              <a:gd name="connsiteX6" fmla="*/ 2247900 w 2565400"/>
              <a:gd name="connsiteY6" fmla="*/ 103537 h 117459"/>
              <a:gd name="connsiteX7" fmla="*/ 2489200 w 2565400"/>
              <a:gd name="connsiteY7" fmla="*/ 116237 h 117459"/>
              <a:gd name="connsiteX8" fmla="*/ 2565400 w 2565400"/>
              <a:gd name="connsiteY8" fmla="*/ 116237 h 11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00" h="117459">
                <a:moveTo>
                  <a:pt x="0" y="65437"/>
                </a:moveTo>
                <a:lnTo>
                  <a:pt x="330200" y="65437"/>
                </a:lnTo>
                <a:cubicBezTo>
                  <a:pt x="429683" y="63320"/>
                  <a:pt x="488950" y="61204"/>
                  <a:pt x="596900" y="52737"/>
                </a:cubicBezTo>
                <a:cubicBezTo>
                  <a:pt x="704850" y="44270"/>
                  <a:pt x="842433" y="23104"/>
                  <a:pt x="977900" y="14637"/>
                </a:cubicBezTo>
                <a:cubicBezTo>
                  <a:pt x="1113367" y="6170"/>
                  <a:pt x="1259417" y="-4413"/>
                  <a:pt x="1409700" y="1937"/>
                </a:cubicBezTo>
                <a:cubicBezTo>
                  <a:pt x="1559983" y="8287"/>
                  <a:pt x="1739900" y="35804"/>
                  <a:pt x="1879600" y="52737"/>
                </a:cubicBezTo>
                <a:cubicBezTo>
                  <a:pt x="2019300" y="69670"/>
                  <a:pt x="2146300" y="92954"/>
                  <a:pt x="2247900" y="103537"/>
                </a:cubicBezTo>
                <a:cubicBezTo>
                  <a:pt x="2349500" y="114120"/>
                  <a:pt x="2436283" y="114120"/>
                  <a:pt x="2489200" y="116237"/>
                </a:cubicBezTo>
                <a:cubicBezTo>
                  <a:pt x="2542117" y="118354"/>
                  <a:pt x="2553758" y="117295"/>
                  <a:pt x="2565400" y="116237"/>
                </a:cubicBezTo>
              </a:path>
            </a:pathLst>
          </a:custGeom>
          <a:noFill/>
          <a:ln w="25400">
            <a:solidFill>
              <a:schemeClr val="tx1"/>
            </a:solid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p:cNvSpPr/>
          <p:nvPr/>
        </p:nvSpPr>
        <p:spPr>
          <a:xfrm>
            <a:off x="3060700" y="4696813"/>
            <a:ext cx="2552700" cy="472087"/>
          </a:xfrm>
          <a:custGeom>
            <a:avLst/>
            <a:gdLst>
              <a:gd name="connsiteX0" fmla="*/ 0 w 2552700"/>
              <a:gd name="connsiteY0" fmla="*/ 2187 h 472087"/>
              <a:gd name="connsiteX1" fmla="*/ 254000 w 2552700"/>
              <a:gd name="connsiteY1" fmla="*/ 65687 h 472087"/>
              <a:gd name="connsiteX2" fmla="*/ 482600 w 2552700"/>
              <a:gd name="connsiteY2" fmla="*/ 14887 h 472087"/>
              <a:gd name="connsiteX3" fmla="*/ 660400 w 2552700"/>
              <a:gd name="connsiteY3" fmla="*/ 2187 h 472087"/>
              <a:gd name="connsiteX4" fmla="*/ 901700 w 2552700"/>
              <a:gd name="connsiteY4" fmla="*/ 52987 h 472087"/>
              <a:gd name="connsiteX5" fmla="*/ 1130300 w 2552700"/>
              <a:gd name="connsiteY5" fmla="*/ 154587 h 472087"/>
              <a:gd name="connsiteX6" fmla="*/ 1485900 w 2552700"/>
              <a:gd name="connsiteY6" fmla="*/ 256187 h 472087"/>
              <a:gd name="connsiteX7" fmla="*/ 1739900 w 2552700"/>
              <a:gd name="connsiteY7" fmla="*/ 306987 h 472087"/>
              <a:gd name="connsiteX8" fmla="*/ 2032000 w 2552700"/>
              <a:gd name="connsiteY8" fmla="*/ 319687 h 472087"/>
              <a:gd name="connsiteX9" fmla="*/ 2273300 w 2552700"/>
              <a:gd name="connsiteY9" fmla="*/ 357787 h 472087"/>
              <a:gd name="connsiteX10" fmla="*/ 2438400 w 2552700"/>
              <a:gd name="connsiteY10" fmla="*/ 383187 h 472087"/>
              <a:gd name="connsiteX11" fmla="*/ 2552700 w 2552700"/>
              <a:gd name="connsiteY11" fmla="*/ 472087 h 47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52700" h="472087">
                <a:moveTo>
                  <a:pt x="0" y="2187"/>
                </a:moveTo>
                <a:cubicBezTo>
                  <a:pt x="86783" y="32878"/>
                  <a:pt x="173567" y="63570"/>
                  <a:pt x="254000" y="65687"/>
                </a:cubicBezTo>
                <a:cubicBezTo>
                  <a:pt x="334433" y="67804"/>
                  <a:pt x="414867" y="25470"/>
                  <a:pt x="482600" y="14887"/>
                </a:cubicBezTo>
                <a:cubicBezTo>
                  <a:pt x="550333" y="4304"/>
                  <a:pt x="590550" y="-4163"/>
                  <a:pt x="660400" y="2187"/>
                </a:cubicBezTo>
                <a:cubicBezTo>
                  <a:pt x="730250" y="8537"/>
                  <a:pt x="823383" y="27587"/>
                  <a:pt x="901700" y="52987"/>
                </a:cubicBezTo>
                <a:cubicBezTo>
                  <a:pt x="980017" y="78387"/>
                  <a:pt x="1032933" y="120720"/>
                  <a:pt x="1130300" y="154587"/>
                </a:cubicBezTo>
                <a:cubicBezTo>
                  <a:pt x="1227667" y="188454"/>
                  <a:pt x="1384300" y="230787"/>
                  <a:pt x="1485900" y="256187"/>
                </a:cubicBezTo>
                <a:cubicBezTo>
                  <a:pt x="1587500" y="281587"/>
                  <a:pt x="1648883" y="296404"/>
                  <a:pt x="1739900" y="306987"/>
                </a:cubicBezTo>
                <a:cubicBezTo>
                  <a:pt x="1830917" y="317570"/>
                  <a:pt x="1943100" y="311220"/>
                  <a:pt x="2032000" y="319687"/>
                </a:cubicBezTo>
                <a:cubicBezTo>
                  <a:pt x="2120900" y="328154"/>
                  <a:pt x="2273300" y="357787"/>
                  <a:pt x="2273300" y="357787"/>
                </a:cubicBezTo>
                <a:cubicBezTo>
                  <a:pt x="2341033" y="368370"/>
                  <a:pt x="2391833" y="364137"/>
                  <a:pt x="2438400" y="383187"/>
                </a:cubicBezTo>
                <a:cubicBezTo>
                  <a:pt x="2484967" y="402237"/>
                  <a:pt x="2518833" y="437162"/>
                  <a:pt x="2552700" y="472087"/>
                </a:cubicBezTo>
              </a:path>
            </a:pathLst>
          </a:custGeom>
          <a:noFill/>
          <a:ln w="25400">
            <a:solidFill>
              <a:schemeClr val="tx1"/>
            </a:solid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3048000" y="5790484"/>
            <a:ext cx="2590800" cy="280116"/>
          </a:xfrm>
          <a:custGeom>
            <a:avLst/>
            <a:gdLst>
              <a:gd name="connsiteX0" fmla="*/ 0 w 2590800"/>
              <a:gd name="connsiteY0" fmla="*/ 280116 h 280116"/>
              <a:gd name="connsiteX1" fmla="*/ 38100 w 2590800"/>
              <a:gd name="connsiteY1" fmla="*/ 242016 h 280116"/>
              <a:gd name="connsiteX2" fmla="*/ 228600 w 2590800"/>
              <a:gd name="connsiteY2" fmla="*/ 38816 h 280116"/>
              <a:gd name="connsiteX3" fmla="*/ 508000 w 2590800"/>
              <a:gd name="connsiteY3" fmla="*/ 716 h 280116"/>
              <a:gd name="connsiteX4" fmla="*/ 698500 w 2590800"/>
              <a:gd name="connsiteY4" fmla="*/ 51516 h 280116"/>
              <a:gd name="connsiteX5" fmla="*/ 889000 w 2590800"/>
              <a:gd name="connsiteY5" fmla="*/ 76916 h 280116"/>
              <a:gd name="connsiteX6" fmla="*/ 1066800 w 2590800"/>
              <a:gd name="connsiteY6" fmla="*/ 89616 h 280116"/>
              <a:gd name="connsiteX7" fmla="*/ 1282700 w 2590800"/>
              <a:gd name="connsiteY7" fmla="*/ 102316 h 280116"/>
              <a:gd name="connsiteX8" fmla="*/ 1473200 w 2590800"/>
              <a:gd name="connsiteY8" fmla="*/ 102316 h 280116"/>
              <a:gd name="connsiteX9" fmla="*/ 1778000 w 2590800"/>
              <a:gd name="connsiteY9" fmla="*/ 115016 h 280116"/>
              <a:gd name="connsiteX10" fmla="*/ 2019300 w 2590800"/>
              <a:gd name="connsiteY10" fmla="*/ 153116 h 280116"/>
              <a:gd name="connsiteX11" fmla="*/ 2247900 w 2590800"/>
              <a:gd name="connsiteY11" fmla="*/ 178516 h 280116"/>
              <a:gd name="connsiteX12" fmla="*/ 2463800 w 2590800"/>
              <a:gd name="connsiteY12" fmla="*/ 153116 h 280116"/>
              <a:gd name="connsiteX13" fmla="*/ 2590800 w 2590800"/>
              <a:gd name="connsiteY13" fmla="*/ 153116 h 2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0800" h="280116">
                <a:moveTo>
                  <a:pt x="0" y="280116"/>
                </a:moveTo>
                <a:lnTo>
                  <a:pt x="38100" y="242016"/>
                </a:lnTo>
                <a:cubicBezTo>
                  <a:pt x="76200" y="201799"/>
                  <a:pt x="150283" y="79033"/>
                  <a:pt x="228600" y="38816"/>
                </a:cubicBezTo>
                <a:cubicBezTo>
                  <a:pt x="306917" y="-1401"/>
                  <a:pt x="429683" y="-1401"/>
                  <a:pt x="508000" y="716"/>
                </a:cubicBezTo>
                <a:cubicBezTo>
                  <a:pt x="586317" y="2833"/>
                  <a:pt x="635000" y="38816"/>
                  <a:pt x="698500" y="51516"/>
                </a:cubicBezTo>
                <a:cubicBezTo>
                  <a:pt x="762000" y="64216"/>
                  <a:pt x="827617" y="70566"/>
                  <a:pt x="889000" y="76916"/>
                </a:cubicBezTo>
                <a:cubicBezTo>
                  <a:pt x="950383" y="83266"/>
                  <a:pt x="1066800" y="89616"/>
                  <a:pt x="1066800" y="89616"/>
                </a:cubicBezTo>
                <a:cubicBezTo>
                  <a:pt x="1132417" y="93849"/>
                  <a:pt x="1214967" y="100199"/>
                  <a:pt x="1282700" y="102316"/>
                </a:cubicBezTo>
                <a:cubicBezTo>
                  <a:pt x="1350433" y="104433"/>
                  <a:pt x="1390650" y="100199"/>
                  <a:pt x="1473200" y="102316"/>
                </a:cubicBezTo>
                <a:cubicBezTo>
                  <a:pt x="1555750" y="104433"/>
                  <a:pt x="1686983" y="106549"/>
                  <a:pt x="1778000" y="115016"/>
                </a:cubicBezTo>
                <a:cubicBezTo>
                  <a:pt x="1869017" y="123483"/>
                  <a:pt x="1940983" y="142533"/>
                  <a:pt x="2019300" y="153116"/>
                </a:cubicBezTo>
                <a:cubicBezTo>
                  <a:pt x="2097617" y="163699"/>
                  <a:pt x="2173817" y="178516"/>
                  <a:pt x="2247900" y="178516"/>
                </a:cubicBezTo>
                <a:cubicBezTo>
                  <a:pt x="2321983" y="178516"/>
                  <a:pt x="2406650" y="157349"/>
                  <a:pt x="2463800" y="153116"/>
                </a:cubicBezTo>
                <a:cubicBezTo>
                  <a:pt x="2520950" y="148883"/>
                  <a:pt x="2555875" y="150999"/>
                  <a:pt x="2590800" y="153116"/>
                </a:cubicBezTo>
              </a:path>
            </a:pathLst>
          </a:custGeom>
          <a:noFill/>
          <a:ln w="25400">
            <a:solidFill>
              <a:schemeClr val="tx1"/>
            </a:solid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90600" y="2247900"/>
            <a:ext cx="712439" cy="369332"/>
          </a:xfrm>
          <a:prstGeom prst="rect">
            <a:avLst/>
          </a:prstGeom>
          <a:noFill/>
        </p:spPr>
        <p:txBody>
          <a:bodyPr wrap="none" rtlCol="0">
            <a:spAutoFit/>
          </a:bodyPr>
          <a:lstStyle/>
          <a:p>
            <a:r>
              <a:rPr lang="en-US" b="1" dirty="0" smtClean="0"/>
              <a:t>Site 4</a:t>
            </a:r>
            <a:endParaRPr lang="en-US" b="1" dirty="0"/>
          </a:p>
        </p:txBody>
      </p:sp>
      <p:sp>
        <p:nvSpPr>
          <p:cNvPr id="15" name="TextBox 14"/>
          <p:cNvSpPr txBox="1"/>
          <p:nvPr/>
        </p:nvSpPr>
        <p:spPr>
          <a:xfrm>
            <a:off x="5459761" y="2209800"/>
            <a:ext cx="712439" cy="369332"/>
          </a:xfrm>
          <a:prstGeom prst="rect">
            <a:avLst/>
          </a:prstGeom>
          <a:noFill/>
        </p:spPr>
        <p:txBody>
          <a:bodyPr wrap="none" rtlCol="0">
            <a:spAutoFit/>
          </a:bodyPr>
          <a:lstStyle/>
          <a:p>
            <a:r>
              <a:rPr lang="en-US" b="1" dirty="0" smtClean="0"/>
              <a:t>Site 1</a:t>
            </a:r>
            <a:endParaRPr lang="en-US" b="1" dirty="0"/>
          </a:p>
        </p:txBody>
      </p:sp>
      <p:sp>
        <p:nvSpPr>
          <p:cNvPr id="16" name="TextBox 15"/>
          <p:cNvSpPr txBox="1"/>
          <p:nvPr/>
        </p:nvSpPr>
        <p:spPr>
          <a:xfrm>
            <a:off x="1498600" y="753070"/>
            <a:ext cx="64262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Apb horizons slightly lighter than overlying A horizons (10YR 5/2 vs. 10YR 2/2)</a:t>
            </a:r>
          </a:p>
          <a:p>
            <a:pPr marL="285750" indent="-285750">
              <a:buFont typeface="Arial" panose="020B0604020202020204" pitchFamily="34" charset="0"/>
              <a:buChar char="•"/>
            </a:pPr>
            <a:r>
              <a:rPr lang="en-US" dirty="0" smtClean="0"/>
              <a:t>Lighter color/lower pH around large root (site 1)</a:t>
            </a:r>
          </a:p>
          <a:p>
            <a:pPr marL="285750" indent="-285750">
              <a:buFont typeface="Arial" panose="020B0604020202020204" pitchFamily="34" charset="0"/>
              <a:buChar char="•"/>
            </a:pPr>
            <a:r>
              <a:rPr lang="en-US" dirty="0" smtClean="0"/>
              <a:t>Low Molecular Weight organic acids/nutrient mining?</a:t>
            </a:r>
            <a:endParaRPr lang="en-US" dirty="0"/>
          </a:p>
        </p:txBody>
      </p:sp>
      <p:sp>
        <p:nvSpPr>
          <p:cNvPr id="17" name="TextBox 16"/>
          <p:cNvSpPr txBox="1"/>
          <p:nvPr/>
        </p:nvSpPr>
        <p:spPr>
          <a:xfrm>
            <a:off x="2184400" y="3568700"/>
            <a:ext cx="324128" cy="369332"/>
          </a:xfrm>
          <a:prstGeom prst="rect">
            <a:avLst/>
          </a:prstGeom>
          <a:noFill/>
        </p:spPr>
        <p:txBody>
          <a:bodyPr wrap="none" rtlCol="0">
            <a:spAutoFit/>
          </a:bodyPr>
          <a:lstStyle/>
          <a:p>
            <a:r>
              <a:rPr lang="en-US" b="1" dirty="0" smtClean="0"/>
              <a:t>A</a:t>
            </a:r>
            <a:endParaRPr lang="en-US" b="1" dirty="0"/>
          </a:p>
        </p:txBody>
      </p:sp>
      <p:sp>
        <p:nvSpPr>
          <p:cNvPr id="18" name="TextBox 17"/>
          <p:cNvSpPr txBox="1"/>
          <p:nvPr/>
        </p:nvSpPr>
        <p:spPr>
          <a:xfrm>
            <a:off x="2190472" y="3897868"/>
            <a:ext cx="296876" cy="369332"/>
          </a:xfrm>
          <a:prstGeom prst="rect">
            <a:avLst/>
          </a:prstGeom>
          <a:noFill/>
        </p:spPr>
        <p:txBody>
          <a:bodyPr wrap="none" rtlCol="0">
            <a:spAutoFit/>
          </a:bodyPr>
          <a:lstStyle/>
          <a:p>
            <a:r>
              <a:rPr lang="en-US" b="1" dirty="0" smtClean="0"/>
              <a:t>E</a:t>
            </a:r>
            <a:endParaRPr lang="en-US" b="1" dirty="0"/>
          </a:p>
        </p:txBody>
      </p:sp>
      <p:sp>
        <p:nvSpPr>
          <p:cNvPr id="19" name="TextBox 18"/>
          <p:cNvSpPr txBox="1"/>
          <p:nvPr/>
        </p:nvSpPr>
        <p:spPr>
          <a:xfrm>
            <a:off x="2057400" y="4419600"/>
            <a:ext cx="570990" cy="369332"/>
          </a:xfrm>
          <a:prstGeom prst="rect">
            <a:avLst/>
          </a:prstGeom>
          <a:noFill/>
        </p:spPr>
        <p:txBody>
          <a:bodyPr wrap="none" rtlCol="0">
            <a:spAutoFit/>
          </a:bodyPr>
          <a:lstStyle/>
          <a:p>
            <a:r>
              <a:rPr lang="en-US" b="1" dirty="0" smtClean="0"/>
              <a:t>Apb</a:t>
            </a:r>
            <a:endParaRPr lang="en-US" b="1" dirty="0"/>
          </a:p>
        </p:txBody>
      </p:sp>
      <p:sp>
        <p:nvSpPr>
          <p:cNvPr id="20" name="TextBox 19"/>
          <p:cNvSpPr txBox="1"/>
          <p:nvPr/>
        </p:nvSpPr>
        <p:spPr>
          <a:xfrm>
            <a:off x="2090363" y="4953000"/>
            <a:ext cx="563937" cy="369332"/>
          </a:xfrm>
          <a:prstGeom prst="rect">
            <a:avLst/>
          </a:prstGeom>
          <a:noFill/>
        </p:spPr>
        <p:txBody>
          <a:bodyPr wrap="none" rtlCol="0">
            <a:spAutoFit/>
          </a:bodyPr>
          <a:lstStyle/>
          <a:p>
            <a:r>
              <a:rPr lang="en-US" b="1" dirty="0" smtClean="0"/>
              <a:t>Btw</a:t>
            </a:r>
            <a:endParaRPr lang="en-US" b="1" dirty="0"/>
          </a:p>
        </p:txBody>
      </p:sp>
      <p:sp>
        <p:nvSpPr>
          <p:cNvPr id="21" name="TextBox 20"/>
          <p:cNvSpPr txBox="1"/>
          <p:nvPr/>
        </p:nvSpPr>
        <p:spPr>
          <a:xfrm>
            <a:off x="2209800" y="5715000"/>
            <a:ext cx="306494" cy="369332"/>
          </a:xfrm>
          <a:prstGeom prst="rect">
            <a:avLst/>
          </a:prstGeom>
          <a:noFill/>
        </p:spPr>
        <p:txBody>
          <a:bodyPr wrap="none" rtlCol="0">
            <a:spAutoFit/>
          </a:bodyPr>
          <a:lstStyle/>
          <a:p>
            <a:r>
              <a:rPr lang="en-US" b="1" dirty="0"/>
              <a:t>C</a:t>
            </a:r>
          </a:p>
        </p:txBody>
      </p:sp>
      <p:sp>
        <p:nvSpPr>
          <p:cNvPr id="22" name="TextBox 21"/>
          <p:cNvSpPr txBox="1"/>
          <p:nvPr/>
        </p:nvSpPr>
        <p:spPr>
          <a:xfrm>
            <a:off x="5044352" y="3974068"/>
            <a:ext cx="535724" cy="369332"/>
          </a:xfrm>
          <a:prstGeom prst="rect">
            <a:avLst/>
          </a:prstGeom>
          <a:noFill/>
        </p:spPr>
        <p:txBody>
          <a:bodyPr wrap="none" rtlCol="0">
            <a:spAutoFit/>
          </a:bodyPr>
          <a:lstStyle/>
          <a:p>
            <a:r>
              <a:rPr lang="en-US" b="1" dirty="0" smtClean="0"/>
              <a:t>A/E</a:t>
            </a:r>
            <a:endParaRPr lang="en-US" b="1" dirty="0"/>
          </a:p>
        </p:txBody>
      </p:sp>
      <p:sp>
        <p:nvSpPr>
          <p:cNvPr id="23" name="Freeform 22"/>
          <p:cNvSpPr/>
          <p:nvPr/>
        </p:nvSpPr>
        <p:spPr>
          <a:xfrm>
            <a:off x="3060700" y="4240096"/>
            <a:ext cx="2540000" cy="325808"/>
          </a:xfrm>
          <a:custGeom>
            <a:avLst/>
            <a:gdLst>
              <a:gd name="connsiteX0" fmla="*/ 0 w 2540000"/>
              <a:gd name="connsiteY0" fmla="*/ 1704 h 325808"/>
              <a:gd name="connsiteX1" fmla="*/ 139700 w 2540000"/>
              <a:gd name="connsiteY1" fmla="*/ 52504 h 325808"/>
              <a:gd name="connsiteX2" fmla="*/ 241300 w 2540000"/>
              <a:gd name="connsiteY2" fmla="*/ 65204 h 325808"/>
              <a:gd name="connsiteX3" fmla="*/ 419100 w 2540000"/>
              <a:gd name="connsiteY3" fmla="*/ 52504 h 325808"/>
              <a:gd name="connsiteX4" fmla="*/ 508000 w 2540000"/>
              <a:gd name="connsiteY4" fmla="*/ 27104 h 325808"/>
              <a:gd name="connsiteX5" fmla="*/ 685800 w 2540000"/>
              <a:gd name="connsiteY5" fmla="*/ 1704 h 325808"/>
              <a:gd name="connsiteX6" fmla="*/ 914400 w 2540000"/>
              <a:gd name="connsiteY6" fmla="*/ 77904 h 325808"/>
              <a:gd name="connsiteX7" fmla="*/ 1104900 w 2540000"/>
              <a:gd name="connsiteY7" fmla="*/ 128704 h 325808"/>
              <a:gd name="connsiteX8" fmla="*/ 1308100 w 2540000"/>
              <a:gd name="connsiteY8" fmla="*/ 179504 h 325808"/>
              <a:gd name="connsiteX9" fmla="*/ 1498600 w 2540000"/>
              <a:gd name="connsiteY9" fmla="*/ 230304 h 325808"/>
              <a:gd name="connsiteX10" fmla="*/ 1727200 w 2540000"/>
              <a:gd name="connsiteY10" fmla="*/ 306504 h 325808"/>
              <a:gd name="connsiteX11" fmla="*/ 1905000 w 2540000"/>
              <a:gd name="connsiteY11" fmla="*/ 319204 h 325808"/>
              <a:gd name="connsiteX12" fmla="*/ 2108200 w 2540000"/>
              <a:gd name="connsiteY12" fmla="*/ 217604 h 325808"/>
              <a:gd name="connsiteX13" fmla="*/ 2298700 w 2540000"/>
              <a:gd name="connsiteY13" fmla="*/ 204904 h 325808"/>
              <a:gd name="connsiteX14" fmla="*/ 2438400 w 2540000"/>
              <a:gd name="connsiteY14" fmla="*/ 268404 h 325808"/>
              <a:gd name="connsiteX15" fmla="*/ 2540000 w 2540000"/>
              <a:gd name="connsiteY15" fmla="*/ 281104 h 3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0000" h="325808">
                <a:moveTo>
                  <a:pt x="0" y="1704"/>
                </a:moveTo>
                <a:cubicBezTo>
                  <a:pt x="49741" y="21812"/>
                  <a:pt x="99483" y="41921"/>
                  <a:pt x="139700" y="52504"/>
                </a:cubicBezTo>
                <a:cubicBezTo>
                  <a:pt x="179917" y="63087"/>
                  <a:pt x="194733" y="65204"/>
                  <a:pt x="241300" y="65204"/>
                </a:cubicBezTo>
                <a:cubicBezTo>
                  <a:pt x="287867" y="65204"/>
                  <a:pt x="374650" y="58854"/>
                  <a:pt x="419100" y="52504"/>
                </a:cubicBezTo>
                <a:cubicBezTo>
                  <a:pt x="463550" y="46154"/>
                  <a:pt x="463550" y="35571"/>
                  <a:pt x="508000" y="27104"/>
                </a:cubicBezTo>
                <a:cubicBezTo>
                  <a:pt x="552450" y="18637"/>
                  <a:pt x="618067" y="-6763"/>
                  <a:pt x="685800" y="1704"/>
                </a:cubicBezTo>
                <a:cubicBezTo>
                  <a:pt x="753533" y="10171"/>
                  <a:pt x="844550" y="56737"/>
                  <a:pt x="914400" y="77904"/>
                </a:cubicBezTo>
                <a:cubicBezTo>
                  <a:pt x="984250" y="99071"/>
                  <a:pt x="1104900" y="128704"/>
                  <a:pt x="1104900" y="128704"/>
                </a:cubicBezTo>
                <a:lnTo>
                  <a:pt x="1308100" y="179504"/>
                </a:lnTo>
                <a:cubicBezTo>
                  <a:pt x="1373717" y="196437"/>
                  <a:pt x="1428750" y="209137"/>
                  <a:pt x="1498600" y="230304"/>
                </a:cubicBezTo>
                <a:cubicBezTo>
                  <a:pt x="1568450" y="251471"/>
                  <a:pt x="1659467" y="291687"/>
                  <a:pt x="1727200" y="306504"/>
                </a:cubicBezTo>
                <a:cubicBezTo>
                  <a:pt x="1794933" y="321321"/>
                  <a:pt x="1841500" y="334021"/>
                  <a:pt x="1905000" y="319204"/>
                </a:cubicBezTo>
                <a:cubicBezTo>
                  <a:pt x="1968500" y="304387"/>
                  <a:pt x="2042583" y="236654"/>
                  <a:pt x="2108200" y="217604"/>
                </a:cubicBezTo>
                <a:cubicBezTo>
                  <a:pt x="2173817" y="198554"/>
                  <a:pt x="2243667" y="196437"/>
                  <a:pt x="2298700" y="204904"/>
                </a:cubicBezTo>
                <a:cubicBezTo>
                  <a:pt x="2353733" y="213371"/>
                  <a:pt x="2398183" y="255704"/>
                  <a:pt x="2438400" y="268404"/>
                </a:cubicBezTo>
                <a:cubicBezTo>
                  <a:pt x="2478617" y="281104"/>
                  <a:pt x="2509308" y="281104"/>
                  <a:pt x="2540000" y="281104"/>
                </a:cubicBezTo>
              </a:path>
            </a:pathLst>
          </a:custGeom>
          <a:noFill/>
          <a:ln w="25400">
            <a:solidFill>
              <a:schemeClr val="tx1"/>
            </a:solid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5163776" y="4583668"/>
            <a:ext cx="296876" cy="369332"/>
          </a:xfrm>
          <a:prstGeom prst="rect">
            <a:avLst/>
          </a:prstGeom>
          <a:noFill/>
        </p:spPr>
        <p:txBody>
          <a:bodyPr wrap="none" rtlCol="0">
            <a:spAutoFit/>
          </a:bodyPr>
          <a:lstStyle/>
          <a:p>
            <a:r>
              <a:rPr lang="en-US" b="1" dirty="0" smtClean="0"/>
              <a:t>E</a:t>
            </a:r>
            <a:endParaRPr lang="en-US" b="1" dirty="0"/>
          </a:p>
        </p:txBody>
      </p:sp>
      <p:sp>
        <p:nvSpPr>
          <p:cNvPr id="25" name="TextBox 24"/>
          <p:cNvSpPr txBox="1"/>
          <p:nvPr/>
        </p:nvSpPr>
        <p:spPr>
          <a:xfrm>
            <a:off x="4991610" y="5257800"/>
            <a:ext cx="570990" cy="369332"/>
          </a:xfrm>
          <a:prstGeom prst="rect">
            <a:avLst/>
          </a:prstGeom>
          <a:noFill/>
        </p:spPr>
        <p:txBody>
          <a:bodyPr wrap="none" rtlCol="0">
            <a:spAutoFit/>
          </a:bodyPr>
          <a:lstStyle/>
          <a:p>
            <a:r>
              <a:rPr lang="en-US" b="1" dirty="0" smtClean="0"/>
              <a:t>Apb</a:t>
            </a:r>
            <a:endParaRPr lang="en-US" b="1" dirty="0"/>
          </a:p>
        </p:txBody>
      </p:sp>
      <p:sp>
        <p:nvSpPr>
          <p:cNvPr id="26" name="TextBox 25"/>
          <p:cNvSpPr txBox="1"/>
          <p:nvPr/>
        </p:nvSpPr>
        <p:spPr>
          <a:xfrm>
            <a:off x="4998663" y="6031468"/>
            <a:ext cx="436338" cy="369332"/>
          </a:xfrm>
          <a:prstGeom prst="rect">
            <a:avLst/>
          </a:prstGeom>
          <a:noFill/>
        </p:spPr>
        <p:txBody>
          <a:bodyPr wrap="none" rtlCol="0">
            <a:spAutoFit/>
          </a:bodyPr>
          <a:lstStyle/>
          <a:p>
            <a:r>
              <a:rPr lang="en-US" b="1" dirty="0" smtClean="0"/>
              <a:t>BC</a:t>
            </a:r>
            <a:endParaRPr lang="en-US" b="1" dirty="0"/>
          </a:p>
        </p:txBody>
      </p:sp>
    </p:spTree>
    <p:extLst>
      <p:ext uri="{BB962C8B-B14F-4D97-AF65-F5344CB8AC3E}">
        <p14:creationId xmlns:p14="http://schemas.microsoft.com/office/powerpoint/2010/main" val="30536801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4838700" y="1308100"/>
            <a:ext cx="0" cy="5410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54400" y="1295400"/>
            <a:ext cx="0" cy="54102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Chart 4"/>
          <p:cNvGraphicFramePr>
            <a:graphicFrameLocks noGrp="1"/>
          </p:cNvGraphicFramePr>
          <p:nvPr>
            <p:extLst>
              <p:ext uri="{D42A27DB-BD31-4B8C-83A1-F6EECF244321}">
                <p14:modId xmlns:p14="http://schemas.microsoft.com/office/powerpoint/2010/main" val="949936165"/>
              </p:ext>
            </p:extLst>
          </p:nvPr>
        </p:nvGraphicFramePr>
        <p:xfrm>
          <a:off x="0" y="914400"/>
          <a:ext cx="9144000" cy="59436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2702168" y="76200"/>
            <a:ext cx="3832139" cy="461665"/>
          </a:xfrm>
          <a:prstGeom prst="rect">
            <a:avLst/>
          </a:prstGeom>
        </p:spPr>
        <p:txBody>
          <a:bodyPr wrap="none">
            <a:spAutoFit/>
          </a:bodyPr>
          <a:lstStyle/>
          <a:p>
            <a:pPr algn="ctr"/>
            <a:r>
              <a:rPr lang="en-US" sz="2400" b="1" dirty="0" smtClean="0"/>
              <a:t>Results: Soil base saturation </a:t>
            </a:r>
          </a:p>
        </p:txBody>
      </p:sp>
      <p:sp>
        <p:nvSpPr>
          <p:cNvPr id="8" name="TextBox 7"/>
          <p:cNvSpPr txBox="1"/>
          <p:nvPr/>
        </p:nvSpPr>
        <p:spPr>
          <a:xfrm>
            <a:off x="3403600" y="659366"/>
            <a:ext cx="1339534" cy="307777"/>
          </a:xfrm>
          <a:prstGeom prst="rect">
            <a:avLst/>
          </a:prstGeom>
          <a:noFill/>
        </p:spPr>
        <p:txBody>
          <a:bodyPr wrap="none" rtlCol="0">
            <a:spAutoFit/>
          </a:bodyPr>
          <a:lstStyle/>
          <a:p>
            <a:pPr algn="ctr"/>
            <a:r>
              <a:rPr lang="en-US" sz="1400" b="1" dirty="0" smtClean="0"/>
              <a:t>Base saturation</a:t>
            </a:r>
            <a:endParaRPr lang="en-US" sz="1400" b="1" dirty="0"/>
          </a:p>
        </p:txBody>
      </p:sp>
      <p:sp>
        <p:nvSpPr>
          <p:cNvPr id="12" name="TextBox 11"/>
          <p:cNvSpPr txBox="1"/>
          <p:nvPr/>
        </p:nvSpPr>
        <p:spPr>
          <a:xfrm rot="16200000">
            <a:off x="162887" y="3993959"/>
            <a:ext cx="4158382" cy="369332"/>
          </a:xfrm>
          <a:prstGeom prst="rect">
            <a:avLst/>
          </a:prstGeom>
          <a:noFill/>
        </p:spPr>
        <p:txBody>
          <a:bodyPr wrap="none" rtlCol="0">
            <a:spAutoFit/>
          </a:bodyPr>
          <a:lstStyle/>
          <a:p>
            <a:r>
              <a:rPr lang="en-US" dirty="0" smtClean="0"/>
              <a:t>Increased risk of aluminum toxicity (&lt;20%)</a:t>
            </a:r>
            <a:endParaRPr lang="en-US" dirty="0"/>
          </a:p>
        </p:txBody>
      </p:sp>
      <p:sp>
        <p:nvSpPr>
          <p:cNvPr id="13" name="TextBox 12"/>
          <p:cNvSpPr txBox="1"/>
          <p:nvPr/>
        </p:nvSpPr>
        <p:spPr>
          <a:xfrm rot="16200000">
            <a:off x="2981860" y="4358741"/>
            <a:ext cx="1466812" cy="369332"/>
          </a:xfrm>
          <a:prstGeom prst="rect">
            <a:avLst/>
          </a:prstGeom>
          <a:noFill/>
        </p:spPr>
        <p:txBody>
          <a:bodyPr wrap="none" rtlCol="0">
            <a:spAutoFit/>
          </a:bodyPr>
          <a:lstStyle/>
          <a:p>
            <a:r>
              <a:rPr lang="en-US" dirty="0" smtClean="0"/>
              <a:t>Normal range</a:t>
            </a:r>
            <a:endParaRPr lang="en-US" dirty="0"/>
          </a:p>
        </p:txBody>
      </p:sp>
      <p:sp>
        <p:nvSpPr>
          <p:cNvPr id="14" name="TextBox 13"/>
          <p:cNvSpPr txBox="1"/>
          <p:nvPr/>
        </p:nvSpPr>
        <p:spPr>
          <a:xfrm rot="16200000">
            <a:off x="5445917" y="4894910"/>
            <a:ext cx="1692836" cy="369332"/>
          </a:xfrm>
          <a:prstGeom prst="rect">
            <a:avLst/>
          </a:prstGeom>
          <a:noFill/>
        </p:spPr>
        <p:txBody>
          <a:bodyPr wrap="none" rtlCol="0">
            <a:spAutoFit/>
          </a:bodyPr>
          <a:lstStyle/>
          <a:p>
            <a:r>
              <a:rPr lang="en-US" dirty="0" smtClean="0"/>
              <a:t>Super-saturated</a:t>
            </a:r>
            <a:endParaRPr lang="en-US" dirty="0"/>
          </a:p>
        </p:txBody>
      </p:sp>
    </p:spTree>
    <p:extLst>
      <p:ext uri="{BB962C8B-B14F-4D97-AF65-F5344CB8AC3E}">
        <p14:creationId xmlns:p14="http://schemas.microsoft.com/office/powerpoint/2010/main" val="11488584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2931373368"/>
              </p:ext>
            </p:extLst>
          </p:nvPr>
        </p:nvGraphicFramePr>
        <p:xfrm>
          <a:off x="304800" y="457200"/>
          <a:ext cx="3657600" cy="6172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noGrp="1"/>
          </p:cNvGraphicFramePr>
          <p:nvPr>
            <p:extLst>
              <p:ext uri="{D42A27DB-BD31-4B8C-83A1-F6EECF244321}">
                <p14:modId xmlns:p14="http://schemas.microsoft.com/office/powerpoint/2010/main" val="4123911601"/>
              </p:ext>
            </p:extLst>
          </p:nvPr>
        </p:nvGraphicFramePr>
        <p:xfrm>
          <a:off x="3962400" y="457200"/>
          <a:ext cx="5096478" cy="5989320"/>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4" name="Rectangle 3"/>
              <p:cNvSpPr/>
              <p:nvPr/>
            </p:nvSpPr>
            <p:spPr>
              <a:xfrm>
                <a:off x="0" y="76200"/>
                <a:ext cx="9144000" cy="491417"/>
              </a:xfrm>
              <a:prstGeom prst="rect">
                <a:avLst/>
              </a:prstGeom>
            </p:spPr>
            <p:txBody>
              <a:bodyPr wrap="square">
                <a:spAutoFit/>
              </a:bodyPr>
              <a:lstStyle/>
              <a:p>
                <a:pPr algn="ctr"/>
                <a:r>
                  <a:rPr lang="en-US" sz="2400" b="1" dirty="0" smtClean="0"/>
                  <a:t>Results: Soil BC weathering (mass flux </a:t>
                </a:r>
                <a14:m>
                  <m:oMath xmlns:m="http://schemas.openxmlformats.org/officeDocument/2006/math">
                    <m:sSub>
                      <m:sSubPr>
                        <m:ctrlPr>
                          <a:rPr lang="en-US" sz="2400" i="1">
                            <a:latin typeface="Cambria Math"/>
                          </a:rPr>
                        </m:ctrlPr>
                      </m:sSubPr>
                      <m:e>
                        <m:r>
                          <a:rPr lang="en-US" sz="2400" i="1">
                            <a:latin typeface="Cambria Math"/>
                          </a:rPr>
                          <m:t>𝑚</m:t>
                        </m:r>
                      </m:e>
                      <m:sub>
                        <m:r>
                          <a:rPr lang="en-US" sz="2400" i="1">
                            <a:latin typeface="Cambria Math"/>
                          </a:rPr>
                          <m:t>𝑗</m:t>
                        </m:r>
                        <m:r>
                          <a:rPr lang="en-US" sz="2400" i="1">
                            <a:latin typeface="Cambria Math"/>
                          </a:rPr>
                          <m:t>,</m:t>
                        </m:r>
                        <m:r>
                          <a:rPr lang="en-US" sz="2400" i="1">
                            <a:latin typeface="Cambria Math"/>
                          </a:rPr>
                          <m:t>𝑓𝑙𝑢𝑥</m:t>
                        </m:r>
                      </m:sub>
                    </m:sSub>
                  </m:oMath>
                </a14:m>
                <a:r>
                  <a:rPr lang="en-US" sz="2400" b="1" dirty="0" smtClean="0"/>
                  <a:t>)- Site 1</a:t>
                </a:r>
              </a:p>
            </p:txBody>
          </p:sp>
        </mc:Choice>
        <mc:Fallback xmlns="">
          <p:sp>
            <p:nvSpPr>
              <p:cNvPr id="4" name="Rectangle 3"/>
              <p:cNvSpPr>
                <a:spLocks noRot="1" noChangeAspect="1" noMove="1" noResize="1" noEditPoints="1" noAdjustHandles="1" noChangeArrowheads="1" noChangeShapeType="1" noTextEdit="1"/>
              </p:cNvSpPr>
              <p:nvPr/>
            </p:nvSpPr>
            <p:spPr>
              <a:xfrm>
                <a:off x="0" y="76200"/>
                <a:ext cx="9144000" cy="491417"/>
              </a:xfrm>
              <a:prstGeom prst="rect">
                <a:avLst/>
              </a:prstGeom>
              <a:blipFill rotWithShape="1">
                <a:blip r:embed="rId5"/>
                <a:stretch>
                  <a:fillRect t="-8750" b="-22500"/>
                </a:stretch>
              </a:blipFill>
            </p:spPr>
            <p:txBody>
              <a:bodyPr/>
              <a:lstStyle/>
              <a:p>
                <a:r>
                  <a:rPr lang="en-US">
                    <a:noFill/>
                  </a:rPr>
                  <a:t> </a:t>
                </a:r>
              </a:p>
            </p:txBody>
          </p:sp>
        </mc:Fallback>
      </mc:AlternateContent>
      <p:cxnSp>
        <p:nvCxnSpPr>
          <p:cNvPr id="6" name="Straight Connector 5"/>
          <p:cNvCxnSpPr/>
          <p:nvPr/>
        </p:nvCxnSpPr>
        <p:spPr>
          <a:xfrm>
            <a:off x="6324600" y="609600"/>
            <a:ext cx="0" cy="50749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032000" y="660400"/>
            <a:ext cx="0" cy="50749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987562" y="4616296"/>
            <a:ext cx="985013" cy="369332"/>
          </a:xfrm>
          <a:prstGeom prst="rect">
            <a:avLst/>
          </a:prstGeom>
          <a:noFill/>
        </p:spPr>
        <p:txBody>
          <a:bodyPr wrap="none" rtlCol="0">
            <a:spAutoFit/>
          </a:bodyPr>
          <a:lstStyle/>
          <a:p>
            <a:r>
              <a:rPr lang="en-US" b="1" dirty="0" smtClean="0"/>
              <a:t>Collapse</a:t>
            </a:r>
            <a:endParaRPr lang="en-US" b="1" dirty="0"/>
          </a:p>
        </p:txBody>
      </p:sp>
      <p:sp>
        <p:nvSpPr>
          <p:cNvPr id="16" name="TextBox 15"/>
          <p:cNvSpPr txBox="1"/>
          <p:nvPr/>
        </p:nvSpPr>
        <p:spPr>
          <a:xfrm rot="16200000">
            <a:off x="2110350" y="4616296"/>
            <a:ext cx="937564" cy="369332"/>
          </a:xfrm>
          <a:prstGeom prst="rect">
            <a:avLst/>
          </a:prstGeom>
          <a:noFill/>
        </p:spPr>
        <p:txBody>
          <a:bodyPr wrap="none" rtlCol="0">
            <a:spAutoFit/>
          </a:bodyPr>
          <a:lstStyle/>
          <a:p>
            <a:r>
              <a:rPr lang="en-US" b="1" dirty="0" smtClean="0"/>
              <a:t>Dilation</a:t>
            </a:r>
            <a:endParaRPr lang="en-US" b="1" dirty="0"/>
          </a:p>
        </p:txBody>
      </p:sp>
    </p:spTree>
    <p:extLst>
      <p:ext uri="{BB962C8B-B14F-4D97-AF65-F5344CB8AC3E}">
        <p14:creationId xmlns:p14="http://schemas.microsoft.com/office/powerpoint/2010/main" val="23935603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a:graphicFrameLocks noGrp="1"/>
          </p:cNvGraphicFramePr>
          <p:nvPr>
            <p:extLst>
              <p:ext uri="{D42A27DB-BD31-4B8C-83A1-F6EECF244321}">
                <p14:modId xmlns:p14="http://schemas.microsoft.com/office/powerpoint/2010/main" val="2461518453"/>
              </p:ext>
            </p:extLst>
          </p:nvPr>
        </p:nvGraphicFramePr>
        <p:xfrm>
          <a:off x="3962400" y="593017"/>
          <a:ext cx="4937760" cy="594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noGrp="1"/>
          </p:cNvGraphicFramePr>
          <p:nvPr>
            <p:extLst>
              <p:ext uri="{D42A27DB-BD31-4B8C-83A1-F6EECF244321}">
                <p14:modId xmlns:p14="http://schemas.microsoft.com/office/powerpoint/2010/main" val="623421387"/>
              </p:ext>
            </p:extLst>
          </p:nvPr>
        </p:nvGraphicFramePr>
        <p:xfrm>
          <a:off x="0" y="567617"/>
          <a:ext cx="4114800" cy="5909383"/>
        </p:xfrm>
        <a:graphic>
          <a:graphicData uri="http://schemas.openxmlformats.org/drawingml/2006/chart">
            <c:chart xmlns:c="http://schemas.openxmlformats.org/drawingml/2006/chart" xmlns:r="http://schemas.openxmlformats.org/officeDocument/2006/relationships" r:id="rId4"/>
          </a:graphicData>
        </a:graphic>
      </p:graphicFrame>
      <mc:AlternateContent xmlns:mc="http://schemas.openxmlformats.org/markup-compatibility/2006" xmlns:a14="http://schemas.microsoft.com/office/drawing/2010/main">
        <mc:Choice Requires="a14">
          <p:sp>
            <p:nvSpPr>
              <p:cNvPr id="9" name="Rectangle 8"/>
              <p:cNvSpPr/>
              <p:nvPr/>
            </p:nvSpPr>
            <p:spPr>
              <a:xfrm>
                <a:off x="0" y="76200"/>
                <a:ext cx="9144000" cy="491417"/>
              </a:xfrm>
              <a:prstGeom prst="rect">
                <a:avLst/>
              </a:prstGeom>
            </p:spPr>
            <p:txBody>
              <a:bodyPr wrap="square">
                <a:spAutoFit/>
              </a:bodyPr>
              <a:lstStyle/>
              <a:p>
                <a:pPr algn="ctr"/>
                <a:r>
                  <a:rPr lang="en-US" sz="2400" b="1" dirty="0" smtClean="0"/>
                  <a:t>Results: Soil BC weathering (mass flux </a:t>
                </a:r>
                <a14:m>
                  <m:oMath xmlns:m="http://schemas.openxmlformats.org/officeDocument/2006/math">
                    <m:sSub>
                      <m:sSubPr>
                        <m:ctrlPr>
                          <a:rPr lang="en-US" sz="2400" i="1">
                            <a:latin typeface="Cambria Math"/>
                          </a:rPr>
                        </m:ctrlPr>
                      </m:sSubPr>
                      <m:e>
                        <m:r>
                          <a:rPr lang="en-US" sz="2400" i="1">
                            <a:latin typeface="Cambria Math"/>
                          </a:rPr>
                          <m:t>𝑚</m:t>
                        </m:r>
                      </m:e>
                      <m:sub>
                        <m:r>
                          <a:rPr lang="en-US" sz="2400" i="1">
                            <a:latin typeface="Cambria Math"/>
                          </a:rPr>
                          <m:t>𝑗</m:t>
                        </m:r>
                        <m:r>
                          <a:rPr lang="en-US" sz="2400" i="1">
                            <a:latin typeface="Cambria Math"/>
                          </a:rPr>
                          <m:t>,</m:t>
                        </m:r>
                        <m:r>
                          <a:rPr lang="en-US" sz="2400" i="1">
                            <a:latin typeface="Cambria Math"/>
                          </a:rPr>
                          <m:t>𝑓𝑙𝑢𝑥</m:t>
                        </m:r>
                      </m:sub>
                    </m:sSub>
                  </m:oMath>
                </a14:m>
                <a:r>
                  <a:rPr lang="en-US" sz="2400" b="1" dirty="0" smtClean="0"/>
                  <a:t>)- Site 3</a:t>
                </a:r>
              </a:p>
            </p:txBody>
          </p:sp>
        </mc:Choice>
        <mc:Fallback xmlns="">
          <p:sp>
            <p:nvSpPr>
              <p:cNvPr id="9" name="Rectangle 8"/>
              <p:cNvSpPr>
                <a:spLocks noRot="1" noChangeAspect="1" noMove="1" noResize="1" noEditPoints="1" noAdjustHandles="1" noChangeArrowheads="1" noChangeShapeType="1" noTextEdit="1"/>
              </p:cNvSpPr>
              <p:nvPr/>
            </p:nvSpPr>
            <p:spPr>
              <a:xfrm>
                <a:off x="0" y="76200"/>
                <a:ext cx="9144000" cy="491417"/>
              </a:xfrm>
              <a:prstGeom prst="rect">
                <a:avLst/>
              </a:prstGeom>
              <a:blipFill rotWithShape="1">
                <a:blip r:embed="rId5"/>
                <a:stretch>
                  <a:fillRect t="-8750" b="-22500"/>
                </a:stretch>
              </a:blipFill>
            </p:spPr>
            <p:txBody>
              <a:bodyPr/>
              <a:lstStyle/>
              <a:p>
                <a:r>
                  <a:rPr lang="en-US">
                    <a:noFill/>
                  </a:rPr>
                  <a:t> </a:t>
                </a:r>
              </a:p>
            </p:txBody>
          </p:sp>
        </mc:Fallback>
      </mc:AlternateContent>
      <p:sp>
        <p:nvSpPr>
          <p:cNvPr id="10" name="TextBox 1"/>
          <p:cNvSpPr txBox="1"/>
          <p:nvPr/>
        </p:nvSpPr>
        <p:spPr>
          <a:xfrm rot="16200000">
            <a:off x="3657600" y="4267200"/>
            <a:ext cx="1524000" cy="304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smtClean="0"/>
              <a:t>Weathering</a:t>
            </a:r>
            <a:r>
              <a:rPr lang="en-US" sz="1400" dirty="0" smtClean="0"/>
              <a:t> </a:t>
            </a:r>
            <a:r>
              <a:rPr lang="en-US" sz="1400" b="1" dirty="0" smtClean="0"/>
              <a:t>Losses</a:t>
            </a:r>
            <a:endParaRPr lang="en-US" sz="1400" b="1" dirty="0"/>
          </a:p>
        </p:txBody>
      </p:sp>
      <p:sp>
        <p:nvSpPr>
          <p:cNvPr id="11" name="TextBox 1"/>
          <p:cNvSpPr txBox="1"/>
          <p:nvPr/>
        </p:nvSpPr>
        <p:spPr>
          <a:xfrm rot="16200000">
            <a:off x="6273798" y="4267200"/>
            <a:ext cx="1524000" cy="304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smtClean="0"/>
              <a:t>BC Gains</a:t>
            </a:r>
            <a:endParaRPr lang="en-US" sz="1400" b="1" dirty="0"/>
          </a:p>
        </p:txBody>
      </p:sp>
      <p:cxnSp>
        <p:nvCxnSpPr>
          <p:cNvPr id="13" name="Straight Connector 12"/>
          <p:cNvCxnSpPr/>
          <p:nvPr/>
        </p:nvCxnSpPr>
        <p:spPr>
          <a:xfrm>
            <a:off x="1320800" y="774700"/>
            <a:ext cx="0" cy="5029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84700" y="762000"/>
            <a:ext cx="0" cy="5029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16200000">
            <a:off x="643628" y="4655876"/>
            <a:ext cx="985013" cy="369332"/>
          </a:xfrm>
          <a:prstGeom prst="rect">
            <a:avLst/>
          </a:prstGeom>
          <a:noFill/>
        </p:spPr>
        <p:txBody>
          <a:bodyPr wrap="none" rtlCol="0">
            <a:spAutoFit/>
          </a:bodyPr>
          <a:lstStyle/>
          <a:p>
            <a:r>
              <a:rPr lang="en-US" b="1" dirty="0" smtClean="0"/>
              <a:t>Collapse</a:t>
            </a:r>
            <a:endParaRPr lang="en-US" b="1" dirty="0"/>
          </a:p>
        </p:txBody>
      </p:sp>
      <p:sp>
        <p:nvSpPr>
          <p:cNvPr id="16" name="TextBox 15"/>
          <p:cNvSpPr txBox="1"/>
          <p:nvPr/>
        </p:nvSpPr>
        <p:spPr>
          <a:xfrm rot="16200000">
            <a:off x="1620884" y="4655876"/>
            <a:ext cx="937564" cy="369332"/>
          </a:xfrm>
          <a:prstGeom prst="rect">
            <a:avLst/>
          </a:prstGeom>
          <a:noFill/>
        </p:spPr>
        <p:txBody>
          <a:bodyPr wrap="none" rtlCol="0">
            <a:spAutoFit/>
          </a:bodyPr>
          <a:lstStyle/>
          <a:p>
            <a:r>
              <a:rPr lang="en-US" b="1" dirty="0" smtClean="0"/>
              <a:t>Dilation</a:t>
            </a:r>
            <a:endParaRPr lang="en-US" b="1" dirty="0"/>
          </a:p>
        </p:txBody>
      </p:sp>
    </p:spTree>
    <p:extLst>
      <p:ext uri="{BB962C8B-B14F-4D97-AF65-F5344CB8AC3E}">
        <p14:creationId xmlns:p14="http://schemas.microsoft.com/office/powerpoint/2010/main" val="30950309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sharpenSoften amount="6000"/>
                    </a14:imgEffect>
                    <a14:imgEffect>
                      <a14:brightnessContrast bright="22000" contrast="7000"/>
                    </a14:imgEffect>
                  </a14:imgLayer>
                </a14:imgProps>
              </a:ex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9000" contrast="6000"/>
                    </a14:imgEffect>
                  </a14:imgLayer>
                </a14:imgProps>
              </a:ext>
              <a:ext uri="{28A0092B-C50C-407E-A947-70E740481C1C}">
                <a14:useLocalDpi xmlns:a14="http://schemas.microsoft.com/office/drawing/2010/main" val="0"/>
              </a:ext>
            </a:extLst>
          </a:blip>
          <a:stretch>
            <a:fillRect/>
          </a:stretch>
        </p:blipFill>
        <p:spPr>
          <a:xfrm>
            <a:off x="4572000" y="0"/>
            <a:ext cx="4572000" cy="3048000"/>
          </a:xfrm>
          <a:prstGeom prst="rect">
            <a:avLst/>
          </a:prstGeom>
        </p:spPr>
      </p:pic>
      <p:cxnSp>
        <p:nvCxnSpPr>
          <p:cNvPr id="9" name="Straight Arrow Connector 8"/>
          <p:cNvCxnSpPr/>
          <p:nvPr/>
        </p:nvCxnSpPr>
        <p:spPr>
          <a:xfrm flipV="1">
            <a:off x="2590800" y="2133600"/>
            <a:ext cx="3657600" cy="22860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00600" y="3126938"/>
            <a:ext cx="41910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Lithologic Discontinuity- Sandy outwash over loamy calcareous Till</a:t>
            </a:r>
          </a:p>
          <a:p>
            <a:endParaRPr lang="en-US" dirty="0" smtClean="0"/>
          </a:p>
          <a:p>
            <a:pPr marL="285750" indent="-285750">
              <a:buFont typeface="Arial" panose="020B0604020202020204" pitchFamily="34" charset="0"/>
              <a:buChar char="•"/>
            </a:pPr>
            <a:r>
              <a:rPr lang="en-US" dirty="0" smtClean="0"/>
              <a:t>Dolomitized or high Mg limestone nodules incorporated into glacial till from underlying Paleozoic carbonates (i.e., Michigan Formation)?</a:t>
            </a:r>
          </a:p>
          <a:p>
            <a:endParaRPr lang="en-US" dirty="0" smtClean="0"/>
          </a:p>
          <a:p>
            <a:pPr marL="285750" indent="-285750">
              <a:buFont typeface="Arial" panose="020B0604020202020204" pitchFamily="34" charset="0"/>
              <a:buChar char="•"/>
            </a:pPr>
            <a:r>
              <a:rPr lang="en-US" dirty="0" smtClean="0"/>
              <a:t>Periodic perching of Ca-Mg rich groundwater?</a:t>
            </a:r>
          </a:p>
          <a:p>
            <a:endParaRPr lang="en-US" dirty="0" smtClean="0"/>
          </a:p>
          <a:p>
            <a:pPr marL="285750" indent="-285750">
              <a:buFont typeface="Arial" panose="020B0604020202020204" pitchFamily="34" charset="0"/>
              <a:buChar char="•"/>
            </a:pPr>
            <a:r>
              <a:rPr lang="en-US" dirty="0" smtClean="0"/>
              <a:t>Other “external” BC sources?</a:t>
            </a:r>
            <a:endParaRPr lang="en-US" dirty="0"/>
          </a:p>
        </p:txBody>
      </p:sp>
    </p:spTree>
    <p:extLst>
      <p:ext uri="{BB962C8B-B14F-4D97-AF65-F5344CB8AC3E}">
        <p14:creationId xmlns:p14="http://schemas.microsoft.com/office/powerpoint/2010/main" val="23870853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6110" r="2635" b="1853"/>
          <a:stretch/>
        </p:blipFill>
        <p:spPr>
          <a:xfrm>
            <a:off x="0" y="-1"/>
            <a:ext cx="9144000" cy="6858001"/>
          </a:xfrm>
          <a:prstGeom prst="rect">
            <a:avLst/>
          </a:prstGeom>
        </p:spPr>
      </p:pic>
    </p:spTree>
    <p:extLst>
      <p:ext uri="{BB962C8B-B14F-4D97-AF65-F5344CB8AC3E}">
        <p14:creationId xmlns:p14="http://schemas.microsoft.com/office/powerpoint/2010/main" val="406991712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0" cy="461665"/>
          </a:xfrm>
          <a:prstGeom prst="rect">
            <a:avLst/>
          </a:prstGeom>
        </p:spPr>
        <p:txBody>
          <a:bodyPr wrap="square">
            <a:spAutoFit/>
          </a:bodyPr>
          <a:lstStyle/>
          <a:p>
            <a:pPr algn="ctr"/>
            <a:r>
              <a:rPr lang="en-US" sz="2400" b="1" dirty="0" smtClean="0"/>
              <a:t>Results: Soil BC weathering rates</a:t>
            </a:r>
          </a:p>
        </p:txBody>
      </p:sp>
      <p:sp>
        <p:nvSpPr>
          <p:cNvPr id="7" name="TextBox 6"/>
          <p:cNvSpPr txBox="1"/>
          <p:nvPr/>
        </p:nvSpPr>
        <p:spPr>
          <a:xfrm>
            <a:off x="609600" y="533400"/>
            <a:ext cx="8229600" cy="369332"/>
          </a:xfrm>
          <a:prstGeom prst="rect">
            <a:avLst/>
          </a:prstGeom>
          <a:noFill/>
        </p:spPr>
        <p:txBody>
          <a:bodyPr wrap="square" rtlCol="0">
            <a:spAutoFit/>
          </a:bodyPr>
          <a:lstStyle/>
          <a:p>
            <a:r>
              <a:rPr lang="en-US" dirty="0" smtClean="0"/>
              <a:t>Final Weathering Rate Calculations:</a:t>
            </a:r>
          </a:p>
        </p:txBody>
      </p:sp>
      <p:sp>
        <p:nvSpPr>
          <p:cNvPr id="3" name="TextBox 2"/>
          <p:cNvSpPr txBox="1"/>
          <p:nvPr/>
        </p:nvSpPr>
        <p:spPr>
          <a:xfrm>
            <a:off x="914400" y="6019800"/>
            <a:ext cx="7620000" cy="646331"/>
          </a:xfrm>
          <a:prstGeom prst="rect">
            <a:avLst/>
          </a:prstGeom>
          <a:noFill/>
        </p:spPr>
        <p:txBody>
          <a:bodyPr wrap="square" rtlCol="0">
            <a:spAutoFit/>
          </a:bodyPr>
          <a:lstStyle/>
          <a:p>
            <a:r>
              <a:rPr lang="en-US" u="sng" dirty="0" smtClean="0"/>
              <a:t>Net gains </a:t>
            </a:r>
            <a:r>
              <a:rPr lang="en-US" dirty="0" smtClean="0"/>
              <a:t>of base cations (i.e., “negative weathering rate”) suggest </a:t>
            </a:r>
            <a:r>
              <a:rPr lang="en-US" i="1" dirty="0" smtClean="0"/>
              <a:t>external</a:t>
            </a:r>
            <a:r>
              <a:rPr lang="en-US" dirty="0" smtClean="0"/>
              <a:t> source of base cations at these sites, possibly from…</a:t>
            </a:r>
          </a:p>
        </p:txBody>
      </p:sp>
      <p:graphicFrame>
        <p:nvGraphicFramePr>
          <p:cNvPr id="9" name="Chart 8"/>
          <p:cNvGraphicFramePr>
            <a:graphicFrameLocks noGrp="1"/>
          </p:cNvGraphicFramePr>
          <p:nvPr>
            <p:extLst>
              <p:ext uri="{D42A27DB-BD31-4B8C-83A1-F6EECF244321}">
                <p14:modId xmlns:p14="http://schemas.microsoft.com/office/powerpoint/2010/main" val="2432073358"/>
              </p:ext>
            </p:extLst>
          </p:nvPr>
        </p:nvGraphicFramePr>
        <p:xfrm>
          <a:off x="454764" y="1066800"/>
          <a:ext cx="8384436" cy="46482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a:off x="1371600" y="2959100"/>
            <a:ext cx="59182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47800" y="5489377"/>
            <a:ext cx="1295400" cy="307777"/>
          </a:xfrm>
          <a:prstGeom prst="rect">
            <a:avLst/>
          </a:prstGeom>
          <a:noFill/>
        </p:spPr>
        <p:txBody>
          <a:bodyPr wrap="square" rtlCol="0">
            <a:spAutoFit/>
          </a:bodyPr>
          <a:lstStyle/>
          <a:p>
            <a:pPr algn="ctr"/>
            <a:r>
              <a:rPr lang="en-US" sz="1400" b="1" dirty="0" smtClean="0"/>
              <a:t>S1 - red pine</a:t>
            </a:r>
            <a:endParaRPr lang="en-US" sz="1400" b="1" dirty="0"/>
          </a:p>
        </p:txBody>
      </p:sp>
      <p:sp>
        <p:nvSpPr>
          <p:cNvPr id="10" name="TextBox 9"/>
          <p:cNvSpPr txBox="1"/>
          <p:nvPr/>
        </p:nvSpPr>
        <p:spPr>
          <a:xfrm>
            <a:off x="2705100" y="5489377"/>
            <a:ext cx="1485900" cy="307777"/>
          </a:xfrm>
          <a:prstGeom prst="rect">
            <a:avLst/>
          </a:prstGeom>
          <a:noFill/>
        </p:spPr>
        <p:txBody>
          <a:bodyPr wrap="square" rtlCol="0">
            <a:spAutoFit/>
          </a:bodyPr>
          <a:lstStyle/>
          <a:p>
            <a:pPr algn="ctr"/>
            <a:r>
              <a:rPr lang="en-US" sz="1400" b="1" dirty="0" smtClean="0"/>
              <a:t>S2 – sugar maple</a:t>
            </a:r>
            <a:endParaRPr lang="en-US" sz="1400" b="1" dirty="0"/>
          </a:p>
        </p:txBody>
      </p:sp>
      <p:sp>
        <p:nvSpPr>
          <p:cNvPr id="11" name="TextBox 10"/>
          <p:cNvSpPr txBox="1"/>
          <p:nvPr/>
        </p:nvSpPr>
        <p:spPr>
          <a:xfrm>
            <a:off x="4076700" y="5489377"/>
            <a:ext cx="1485900" cy="307777"/>
          </a:xfrm>
          <a:prstGeom prst="rect">
            <a:avLst/>
          </a:prstGeom>
          <a:noFill/>
        </p:spPr>
        <p:txBody>
          <a:bodyPr wrap="square" rtlCol="0">
            <a:spAutoFit/>
          </a:bodyPr>
          <a:lstStyle/>
          <a:p>
            <a:pPr algn="ctr"/>
            <a:r>
              <a:rPr lang="en-US" sz="1400" b="1" dirty="0" smtClean="0"/>
              <a:t>S3 – white oak</a:t>
            </a:r>
            <a:endParaRPr lang="en-US" sz="1400" b="1" dirty="0"/>
          </a:p>
        </p:txBody>
      </p:sp>
      <p:sp>
        <p:nvSpPr>
          <p:cNvPr id="12" name="TextBox 11"/>
          <p:cNvSpPr txBox="1"/>
          <p:nvPr/>
        </p:nvSpPr>
        <p:spPr>
          <a:xfrm>
            <a:off x="5219700" y="5489377"/>
            <a:ext cx="1485900" cy="307777"/>
          </a:xfrm>
          <a:prstGeom prst="rect">
            <a:avLst/>
          </a:prstGeom>
          <a:noFill/>
        </p:spPr>
        <p:txBody>
          <a:bodyPr wrap="square" rtlCol="0">
            <a:spAutoFit/>
          </a:bodyPr>
          <a:lstStyle/>
          <a:p>
            <a:pPr algn="ctr"/>
            <a:r>
              <a:rPr lang="en-US" sz="1400" b="1" dirty="0" smtClean="0"/>
              <a:t>S4 – red pine</a:t>
            </a:r>
            <a:endParaRPr lang="en-US" sz="1400" b="1" dirty="0"/>
          </a:p>
        </p:txBody>
      </p:sp>
      <p:sp>
        <p:nvSpPr>
          <p:cNvPr id="13" name="TextBox 12"/>
          <p:cNvSpPr txBox="1"/>
          <p:nvPr/>
        </p:nvSpPr>
        <p:spPr>
          <a:xfrm>
            <a:off x="6553200" y="5486400"/>
            <a:ext cx="2235200" cy="523220"/>
          </a:xfrm>
          <a:prstGeom prst="rect">
            <a:avLst/>
          </a:prstGeom>
          <a:noFill/>
        </p:spPr>
        <p:txBody>
          <a:bodyPr wrap="square" rtlCol="0">
            <a:spAutoFit/>
          </a:bodyPr>
          <a:lstStyle/>
          <a:p>
            <a:r>
              <a:rPr lang="en-US" sz="1400" b="1" dirty="0" smtClean="0"/>
              <a:t>S5 – northern </a:t>
            </a:r>
            <a:endParaRPr lang="en-US" sz="1400" b="1" dirty="0" smtClean="0"/>
          </a:p>
          <a:p>
            <a:r>
              <a:rPr lang="en-US" sz="1400" b="1" dirty="0" smtClean="0"/>
              <a:t>red </a:t>
            </a:r>
            <a:r>
              <a:rPr lang="en-US" sz="1400" b="1" dirty="0" smtClean="0"/>
              <a:t>oak</a:t>
            </a:r>
            <a:endParaRPr lang="en-US" sz="1400" b="1" dirty="0"/>
          </a:p>
        </p:txBody>
      </p:sp>
    </p:spTree>
    <p:extLst>
      <p:ext uri="{BB962C8B-B14F-4D97-AF65-F5344CB8AC3E}">
        <p14:creationId xmlns:p14="http://schemas.microsoft.com/office/powerpoint/2010/main" val="29406136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9144000" cy="461665"/>
          </a:xfrm>
          <a:prstGeom prst="rect">
            <a:avLst/>
          </a:prstGeom>
          <a:noFill/>
        </p:spPr>
        <p:txBody>
          <a:bodyPr wrap="square" rtlCol="0">
            <a:spAutoFit/>
          </a:bodyPr>
          <a:lstStyle/>
          <a:p>
            <a:pPr algn="ctr"/>
            <a:r>
              <a:rPr lang="en-US" sz="2400" b="1" dirty="0" smtClean="0"/>
              <a:t>Deeply rooted trees/cycling nutrients from below C-horizon</a:t>
            </a:r>
            <a:endParaRPr lang="en-US" sz="2400" b="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9547" t="52981" r="16007"/>
          <a:stretch/>
        </p:blipFill>
        <p:spPr>
          <a:xfrm>
            <a:off x="2156194" y="1364673"/>
            <a:ext cx="4984012" cy="3429000"/>
          </a:xfrm>
          <a:prstGeom prst="rect">
            <a:avLst/>
          </a:prstGeom>
        </p:spPr>
      </p:pic>
      <p:sp>
        <p:nvSpPr>
          <p:cNvPr id="9" name="Freeform 8"/>
          <p:cNvSpPr/>
          <p:nvPr/>
        </p:nvSpPr>
        <p:spPr>
          <a:xfrm>
            <a:off x="420650" y="47560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819400" y="11430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715000" y="11430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48122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49161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2002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733800" y="4772890"/>
            <a:ext cx="921327" cy="494213"/>
          </a:xfrm>
          <a:custGeom>
            <a:avLst/>
            <a:gdLst>
              <a:gd name="connsiteX0" fmla="*/ 734291 w 734291"/>
              <a:gd name="connsiteY0" fmla="*/ 0 h 346364"/>
              <a:gd name="connsiteX1" fmla="*/ 706582 w 734291"/>
              <a:gd name="connsiteY1" fmla="*/ 69273 h 346364"/>
              <a:gd name="connsiteX2" fmla="*/ 665019 w 734291"/>
              <a:gd name="connsiteY2" fmla="*/ 96982 h 346364"/>
              <a:gd name="connsiteX3" fmla="*/ 526473 w 734291"/>
              <a:gd name="connsiteY3" fmla="*/ 138545 h 346364"/>
              <a:gd name="connsiteX4" fmla="*/ 443346 w 734291"/>
              <a:gd name="connsiteY4" fmla="*/ 166254 h 346364"/>
              <a:gd name="connsiteX5" fmla="*/ 374073 w 734291"/>
              <a:gd name="connsiteY5" fmla="*/ 207818 h 346364"/>
              <a:gd name="connsiteX6" fmla="*/ 207819 w 734291"/>
              <a:gd name="connsiteY6" fmla="*/ 290945 h 346364"/>
              <a:gd name="connsiteX7" fmla="*/ 110837 w 734291"/>
              <a:gd name="connsiteY7" fmla="*/ 304800 h 346364"/>
              <a:gd name="connsiteX8" fmla="*/ 55419 w 734291"/>
              <a:gd name="connsiteY8" fmla="*/ 318654 h 346364"/>
              <a:gd name="connsiteX9" fmla="*/ 0 w 734291"/>
              <a:gd name="connsiteY9" fmla="*/ 346364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291" h="346364">
                <a:moveTo>
                  <a:pt x="734291" y="0"/>
                </a:moveTo>
                <a:cubicBezTo>
                  <a:pt x="725055" y="23091"/>
                  <a:pt x="721037" y="49036"/>
                  <a:pt x="706582" y="69273"/>
                </a:cubicBezTo>
                <a:cubicBezTo>
                  <a:pt x="696904" y="82822"/>
                  <a:pt x="680235" y="90219"/>
                  <a:pt x="665019" y="96982"/>
                </a:cubicBezTo>
                <a:cubicBezTo>
                  <a:pt x="597191" y="127128"/>
                  <a:pt x="588477" y="119944"/>
                  <a:pt x="526473" y="138545"/>
                </a:cubicBezTo>
                <a:cubicBezTo>
                  <a:pt x="498497" y="146938"/>
                  <a:pt x="443346" y="166254"/>
                  <a:pt x="443346" y="166254"/>
                </a:cubicBezTo>
                <a:cubicBezTo>
                  <a:pt x="381182" y="228421"/>
                  <a:pt x="455006" y="162856"/>
                  <a:pt x="374073" y="207818"/>
                </a:cubicBezTo>
                <a:cubicBezTo>
                  <a:pt x="212924" y="297344"/>
                  <a:pt x="369654" y="237000"/>
                  <a:pt x="207819" y="290945"/>
                </a:cubicBezTo>
                <a:cubicBezTo>
                  <a:pt x="176839" y="301272"/>
                  <a:pt x="142966" y="298958"/>
                  <a:pt x="110837" y="304800"/>
                </a:cubicBezTo>
                <a:cubicBezTo>
                  <a:pt x="92103" y="308206"/>
                  <a:pt x="73728" y="313423"/>
                  <a:pt x="55419" y="318654"/>
                </a:cubicBezTo>
                <a:cubicBezTo>
                  <a:pt x="10844" y="331390"/>
                  <a:pt x="22757" y="323607"/>
                  <a:pt x="0" y="3463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4025900" y="4759035"/>
            <a:ext cx="781627" cy="1047977"/>
          </a:xfrm>
          <a:custGeom>
            <a:avLst/>
            <a:gdLst>
              <a:gd name="connsiteX0" fmla="*/ 512618 w 512618"/>
              <a:gd name="connsiteY0" fmla="*/ 0 h 443346"/>
              <a:gd name="connsiteX1" fmla="*/ 471055 w 512618"/>
              <a:gd name="connsiteY1" fmla="*/ 69273 h 443346"/>
              <a:gd name="connsiteX2" fmla="*/ 443346 w 512618"/>
              <a:gd name="connsiteY2" fmla="*/ 166255 h 443346"/>
              <a:gd name="connsiteX3" fmla="*/ 415636 w 512618"/>
              <a:gd name="connsiteY3" fmla="*/ 207819 h 443346"/>
              <a:gd name="connsiteX4" fmla="*/ 374073 w 512618"/>
              <a:gd name="connsiteY4" fmla="*/ 235528 h 443346"/>
              <a:gd name="connsiteX5" fmla="*/ 290946 w 512618"/>
              <a:gd name="connsiteY5" fmla="*/ 304800 h 443346"/>
              <a:gd name="connsiteX6" fmla="*/ 207818 w 512618"/>
              <a:gd name="connsiteY6" fmla="*/ 332509 h 443346"/>
              <a:gd name="connsiteX7" fmla="*/ 96982 w 512618"/>
              <a:gd name="connsiteY7" fmla="*/ 360219 h 443346"/>
              <a:gd name="connsiteX8" fmla="*/ 0 w 512618"/>
              <a:gd name="connsiteY8" fmla="*/ 443346 h 4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18" h="443346">
                <a:moveTo>
                  <a:pt x="512618" y="0"/>
                </a:moveTo>
                <a:cubicBezTo>
                  <a:pt x="498764" y="23091"/>
                  <a:pt x="483098" y="45187"/>
                  <a:pt x="471055" y="69273"/>
                </a:cubicBezTo>
                <a:cubicBezTo>
                  <a:pt x="444084" y="123215"/>
                  <a:pt x="469992" y="104082"/>
                  <a:pt x="443346" y="166255"/>
                </a:cubicBezTo>
                <a:cubicBezTo>
                  <a:pt x="436787" y="181560"/>
                  <a:pt x="427410" y="196045"/>
                  <a:pt x="415636" y="207819"/>
                </a:cubicBezTo>
                <a:cubicBezTo>
                  <a:pt x="403862" y="219593"/>
                  <a:pt x="386865" y="224868"/>
                  <a:pt x="374073" y="235528"/>
                </a:cubicBezTo>
                <a:cubicBezTo>
                  <a:pt x="336789" y="266598"/>
                  <a:pt x="335168" y="285146"/>
                  <a:pt x="290946" y="304800"/>
                </a:cubicBezTo>
                <a:cubicBezTo>
                  <a:pt x="264255" y="316663"/>
                  <a:pt x="235527" y="323272"/>
                  <a:pt x="207818" y="332509"/>
                </a:cubicBezTo>
                <a:cubicBezTo>
                  <a:pt x="143909" y="353812"/>
                  <a:pt x="180586" y="343498"/>
                  <a:pt x="96982" y="360219"/>
                </a:cubicBezTo>
                <a:cubicBezTo>
                  <a:pt x="5263" y="421365"/>
                  <a:pt x="28749" y="385851"/>
                  <a:pt x="0"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973782" y="4759036"/>
            <a:ext cx="1199056" cy="1047976"/>
          </a:xfrm>
          <a:custGeom>
            <a:avLst/>
            <a:gdLst>
              <a:gd name="connsiteX0" fmla="*/ 0 w 678873"/>
              <a:gd name="connsiteY0" fmla="*/ 0 h 443426"/>
              <a:gd name="connsiteX1" fmla="*/ 55418 w 678873"/>
              <a:gd name="connsiteY1" fmla="*/ 69273 h 443426"/>
              <a:gd name="connsiteX2" fmla="*/ 180109 w 678873"/>
              <a:gd name="connsiteY2" fmla="*/ 124691 h 443426"/>
              <a:gd name="connsiteX3" fmla="*/ 221673 w 678873"/>
              <a:gd name="connsiteY3" fmla="*/ 138546 h 443426"/>
              <a:gd name="connsiteX4" fmla="*/ 263236 w 678873"/>
              <a:gd name="connsiteY4" fmla="*/ 152400 h 443426"/>
              <a:gd name="connsiteX5" fmla="*/ 304800 w 678873"/>
              <a:gd name="connsiteY5" fmla="*/ 180109 h 443426"/>
              <a:gd name="connsiteX6" fmla="*/ 346363 w 678873"/>
              <a:gd name="connsiteY6" fmla="*/ 193964 h 443426"/>
              <a:gd name="connsiteX7" fmla="*/ 374073 w 678873"/>
              <a:gd name="connsiteY7" fmla="*/ 221673 h 443426"/>
              <a:gd name="connsiteX8" fmla="*/ 457200 w 678873"/>
              <a:gd name="connsiteY8" fmla="*/ 346364 h 443426"/>
              <a:gd name="connsiteX9" fmla="*/ 540327 w 678873"/>
              <a:gd name="connsiteY9" fmla="*/ 374073 h 443426"/>
              <a:gd name="connsiteX10" fmla="*/ 637309 w 678873"/>
              <a:gd name="connsiteY10" fmla="*/ 401782 h 443426"/>
              <a:gd name="connsiteX11" fmla="*/ 678873 w 678873"/>
              <a:gd name="connsiteY11" fmla="*/ 443346 h 4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73" h="443426">
                <a:moveTo>
                  <a:pt x="0" y="0"/>
                </a:moveTo>
                <a:cubicBezTo>
                  <a:pt x="18473" y="23091"/>
                  <a:pt x="34508" y="48363"/>
                  <a:pt x="55418" y="69273"/>
                </a:cubicBezTo>
                <a:cubicBezTo>
                  <a:pt x="88351" y="102206"/>
                  <a:pt x="138955" y="110973"/>
                  <a:pt x="180109" y="124691"/>
                </a:cubicBezTo>
                <a:lnTo>
                  <a:pt x="221673" y="138546"/>
                </a:lnTo>
                <a:lnTo>
                  <a:pt x="263236" y="152400"/>
                </a:lnTo>
                <a:cubicBezTo>
                  <a:pt x="277091" y="161636"/>
                  <a:pt x="289907" y="172662"/>
                  <a:pt x="304800" y="180109"/>
                </a:cubicBezTo>
                <a:cubicBezTo>
                  <a:pt x="317862" y="186640"/>
                  <a:pt x="333840" y="186450"/>
                  <a:pt x="346363" y="193964"/>
                </a:cubicBezTo>
                <a:cubicBezTo>
                  <a:pt x="357564" y="200685"/>
                  <a:pt x="366236" y="211223"/>
                  <a:pt x="374073" y="221673"/>
                </a:cubicBezTo>
                <a:cubicBezTo>
                  <a:pt x="374080" y="221682"/>
                  <a:pt x="443342" y="325577"/>
                  <a:pt x="457200" y="346364"/>
                </a:cubicBezTo>
                <a:cubicBezTo>
                  <a:pt x="473401" y="370666"/>
                  <a:pt x="512618" y="364837"/>
                  <a:pt x="540327" y="374073"/>
                </a:cubicBezTo>
                <a:cubicBezTo>
                  <a:pt x="599959" y="393950"/>
                  <a:pt x="567718" y="384385"/>
                  <a:pt x="637309" y="401782"/>
                </a:cubicBezTo>
                <a:cubicBezTo>
                  <a:pt x="667580" y="447189"/>
                  <a:pt x="648367" y="443346"/>
                  <a:pt x="678873"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67745" y="4759036"/>
            <a:ext cx="720437" cy="161463"/>
          </a:xfrm>
          <a:custGeom>
            <a:avLst/>
            <a:gdLst>
              <a:gd name="connsiteX0" fmla="*/ 0 w 720437"/>
              <a:gd name="connsiteY0" fmla="*/ 0 h 161463"/>
              <a:gd name="connsiteX1" fmla="*/ 55419 w 720437"/>
              <a:gd name="connsiteY1" fmla="*/ 69273 h 161463"/>
              <a:gd name="connsiteX2" fmla="*/ 332510 w 720437"/>
              <a:gd name="connsiteY2" fmla="*/ 110837 h 161463"/>
              <a:gd name="connsiteX3" fmla="*/ 415637 w 720437"/>
              <a:gd name="connsiteY3" fmla="*/ 138546 h 161463"/>
              <a:gd name="connsiteX4" fmla="*/ 720437 w 720437"/>
              <a:gd name="connsiteY4" fmla="*/ 152400 h 1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7" h="161463">
                <a:moveTo>
                  <a:pt x="0" y="0"/>
                </a:moveTo>
                <a:cubicBezTo>
                  <a:pt x="18473" y="23091"/>
                  <a:pt x="34509" y="48363"/>
                  <a:pt x="55419" y="69273"/>
                </a:cubicBezTo>
                <a:cubicBezTo>
                  <a:pt x="124524" y="138378"/>
                  <a:pt x="259343" y="106533"/>
                  <a:pt x="332510" y="110837"/>
                </a:cubicBezTo>
                <a:lnTo>
                  <a:pt x="415637" y="138546"/>
                </a:lnTo>
                <a:cubicBezTo>
                  <a:pt x="540441" y="180147"/>
                  <a:pt x="442608" y="152400"/>
                  <a:pt x="720437" y="152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3616036" y="4759036"/>
            <a:ext cx="1011382" cy="318655"/>
          </a:xfrm>
          <a:custGeom>
            <a:avLst/>
            <a:gdLst>
              <a:gd name="connsiteX0" fmla="*/ 1011382 w 1011382"/>
              <a:gd name="connsiteY0" fmla="*/ 0 h 318655"/>
              <a:gd name="connsiteX1" fmla="*/ 872837 w 1011382"/>
              <a:gd name="connsiteY1" fmla="*/ 27709 h 318655"/>
              <a:gd name="connsiteX2" fmla="*/ 789709 w 1011382"/>
              <a:gd name="connsiteY2" fmla="*/ 55419 h 318655"/>
              <a:gd name="connsiteX3" fmla="*/ 748146 w 1011382"/>
              <a:gd name="connsiteY3" fmla="*/ 69273 h 318655"/>
              <a:gd name="connsiteX4" fmla="*/ 706582 w 1011382"/>
              <a:gd name="connsiteY4" fmla="*/ 83128 h 318655"/>
              <a:gd name="connsiteX5" fmla="*/ 623455 w 1011382"/>
              <a:gd name="connsiteY5" fmla="*/ 96982 h 318655"/>
              <a:gd name="connsiteX6" fmla="*/ 457200 w 1011382"/>
              <a:gd name="connsiteY6" fmla="*/ 124691 h 318655"/>
              <a:gd name="connsiteX7" fmla="*/ 360219 w 1011382"/>
              <a:gd name="connsiteY7" fmla="*/ 152400 h 318655"/>
              <a:gd name="connsiteX8" fmla="*/ 332509 w 1011382"/>
              <a:gd name="connsiteY8" fmla="*/ 180109 h 318655"/>
              <a:gd name="connsiteX9" fmla="*/ 235528 w 1011382"/>
              <a:gd name="connsiteY9" fmla="*/ 207819 h 318655"/>
              <a:gd name="connsiteX10" fmla="*/ 221673 w 1011382"/>
              <a:gd name="connsiteY10" fmla="*/ 263237 h 318655"/>
              <a:gd name="connsiteX11" fmla="*/ 180109 w 1011382"/>
              <a:gd name="connsiteY11" fmla="*/ 290946 h 318655"/>
              <a:gd name="connsiteX12" fmla="*/ 0 w 1011382"/>
              <a:gd name="connsiteY12" fmla="*/ 318655 h 31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382" h="318655">
                <a:moveTo>
                  <a:pt x="1011382" y="0"/>
                </a:moveTo>
                <a:lnTo>
                  <a:pt x="872837" y="27709"/>
                </a:lnTo>
                <a:cubicBezTo>
                  <a:pt x="844196" y="33437"/>
                  <a:pt x="817418" y="46182"/>
                  <a:pt x="789709" y="55419"/>
                </a:cubicBezTo>
                <a:lnTo>
                  <a:pt x="748146" y="69273"/>
                </a:lnTo>
                <a:cubicBezTo>
                  <a:pt x="734291" y="73891"/>
                  <a:pt x="720987" y="80727"/>
                  <a:pt x="706582" y="83128"/>
                </a:cubicBezTo>
                <a:lnTo>
                  <a:pt x="623455" y="96982"/>
                </a:lnTo>
                <a:cubicBezTo>
                  <a:pt x="530643" y="127920"/>
                  <a:pt x="629552" y="98175"/>
                  <a:pt x="457200" y="124691"/>
                </a:cubicBezTo>
                <a:cubicBezTo>
                  <a:pt x="424898" y="129661"/>
                  <a:pt x="391252" y="142056"/>
                  <a:pt x="360219" y="152400"/>
                </a:cubicBezTo>
                <a:cubicBezTo>
                  <a:pt x="350982" y="161636"/>
                  <a:pt x="343710" y="173388"/>
                  <a:pt x="332509" y="180109"/>
                </a:cubicBezTo>
                <a:cubicBezTo>
                  <a:pt x="318311" y="188628"/>
                  <a:pt x="245881" y="205231"/>
                  <a:pt x="235528" y="207819"/>
                </a:cubicBezTo>
                <a:cubicBezTo>
                  <a:pt x="230910" y="226292"/>
                  <a:pt x="232235" y="247394"/>
                  <a:pt x="221673" y="263237"/>
                </a:cubicBezTo>
                <a:cubicBezTo>
                  <a:pt x="212436" y="277092"/>
                  <a:pt x="196437" y="287680"/>
                  <a:pt x="180109" y="290946"/>
                </a:cubicBezTo>
                <a:cubicBezTo>
                  <a:pt x="-17848" y="330537"/>
                  <a:pt x="56136" y="262519"/>
                  <a:pt x="0" y="318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4890655" y="4772891"/>
            <a:ext cx="637309" cy="842320"/>
          </a:xfrm>
          <a:custGeom>
            <a:avLst/>
            <a:gdLst>
              <a:gd name="connsiteX0" fmla="*/ 0 w 443345"/>
              <a:gd name="connsiteY0" fmla="*/ 0 h 374073"/>
              <a:gd name="connsiteX1" fmla="*/ 55418 w 443345"/>
              <a:gd name="connsiteY1" fmla="*/ 110836 h 374073"/>
              <a:gd name="connsiteX2" fmla="*/ 96981 w 443345"/>
              <a:gd name="connsiteY2" fmla="*/ 138545 h 374073"/>
              <a:gd name="connsiteX3" fmla="*/ 152400 w 443345"/>
              <a:gd name="connsiteY3" fmla="*/ 180109 h 374073"/>
              <a:gd name="connsiteX4" fmla="*/ 235527 w 443345"/>
              <a:gd name="connsiteY4" fmla="*/ 235527 h 374073"/>
              <a:gd name="connsiteX5" fmla="*/ 304800 w 443345"/>
              <a:gd name="connsiteY5" fmla="*/ 346364 h 374073"/>
              <a:gd name="connsiteX6" fmla="*/ 401781 w 443345"/>
              <a:gd name="connsiteY6" fmla="*/ 360218 h 374073"/>
              <a:gd name="connsiteX7" fmla="*/ 443345 w 443345"/>
              <a:gd name="connsiteY7" fmla="*/ 3740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5" h="374073">
                <a:moveTo>
                  <a:pt x="0" y="0"/>
                </a:moveTo>
                <a:cubicBezTo>
                  <a:pt x="13230" y="33076"/>
                  <a:pt x="27748" y="83166"/>
                  <a:pt x="55418" y="110836"/>
                </a:cubicBezTo>
                <a:cubicBezTo>
                  <a:pt x="67192" y="122610"/>
                  <a:pt x="83432" y="128867"/>
                  <a:pt x="96981" y="138545"/>
                </a:cubicBezTo>
                <a:cubicBezTo>
                  <a:pt x="115771" y="151967"/>
                  <a:pt x="134868" y="165081"/>
                  <a:pt x="152400" y="180109"/>
                </a:cubicBezTo>
                <a:cubicBezTo>
                  <a:pt x="218442" y="236717"/>
                  <a:pt x="164826" y="211961"/>
                  <a:pt x="235527" y="235527"/>
                </a:cubicBezTo>
                <a:cubicBezTo>
                  <a:pt x="301393" y="279438"/>
                  <a:pt x="271824" y="247440"/>
                  <a:pt x="304800" y="346364"/>
                </a:cubicBezTo>
                <a:cubicBezTo>
                  <a:pt x="315127" y="377343"/>
                  <a:pt x="369454" y="355600"/>
                  <a:pt x="401781" y="360218"/>
                </a:cubicBezTo>
                <a:lnTo>
                  <a:pt x="443345" y="37407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153891" y="4772890"/>
            <a:ext cx="1399309" cy="387927"/>
          </a:xfrm>
          <a:custGeom>
            <a:avLst/>
            <a:gdLst>
              <a:gd name="connsiteX0" fmla="*/ 0 w 942109"/>
              <a:gd name="connsiteY0" fmla="*/ 0 h 193964"/>
              <a:gd name="connsiteX1" fmla="*/ 69273 w 942109"/>
              <a:gd name="connsiteY1" fmla="*/ 41564 h 193964"/>
              <a:gd name="connsiteX2" fmla="*/ 124691 w 942109"/>
              <a:gd name="connsiteY2" fmla="*/ 27709 h 193964"/>
              <a:gd name="connsiteX3" fmla="*/ 263236 w 942109"/>
              <a:gd name="connsiteY3" fmla="*/ 41564 h 193964"/>
              <a:gd name="connsiteX4" fmla="*/ 457200 w 942109"/>
              <a:gd name="connsiteY4" fmla="*/ 83127 h 193964"/>
              <a:gd name="connsiteX5" fmla="*/ 540327 w 942109"/>
              <a:gd name="connsiteY5" fmla="*/ 110836 h 193964"/>
              <a:gd name="connsiteX6" fmla="*/ 775854 w 942109"/>
              <a:gd name="connsiteY6" fmla="*/ 124691 h 193964"/>
              <a:gd name="connsiteX7" fmla="*/ 817418 w 942109"/>
              <a:gd name="connsiteY7" fmla="*/ 138545 h 193964"/>
              <a:gd name="connsiteX8" fmla="*/ 858982 w 942109"/>
              <a:gd name="connsiteY8" fmla="*/ 166254 h 193964"/>
              <a:gd name="connsiteX9" fmla="*/ 942109 w 942109"/>
              <a:gd name="connsiteY9"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109" h="193964">
                <a:moveTo>
                  <a:pt x="0" y="0"/>
                </a:moveTo>
                <a:cubicBezTo>
                  <a:pt x="23091" y="13855"/>
                  <a:pt x="42986" y="35722"/>
                  <a:pt x="69273" y="41564"/>
                </a:cubicBezTo>
                <a:cubicBezTo>
                  <a:pt x="87861" y="45695"/>
                  <a:pt x="105650" y="27709"/>
                  <a:pt x="124691" y="27709"/>
                </a:cubicBezTo>
                <a:cubicBezTo>
                  <a:pt x="171103" y="27709"/>
                  <a:pt x="217054" y="36946"/>
                  <a:pt x="263236" y="41564"/>
                </a:cubicBezTo>
                <a:cubicBezTo>
                  <a:pt x="379990" y="99941"/>
                  <a:pt x="253556" y="44944"/>
                  <a:pt x="457200" y="83127"/>
                </a:cubicBezTo>
                <a:cubicBezTo>
                  <a:pt x="485908" y="88510"/>
                  <a:pt x="511170" y="109121"/>
                  <a:pt x="540327" y="110836"/>
                </a:cubicBezTo>
                <a:lnTo>
                  <a:pt x="775854" y="124691"/>
                </a:lnTo>
                <a:cubicBezTo>
                  <a:pt x="789709" y="129309"/>
                  <a:pt x="804356" y="132014"/>
                  <a:pt x="817418" y="138545"/>
                </a:cubicBezTo>
                <a:cubicBezTo>
                  <a:pt x="832311" y="145991"/>
                  <a:pt x="843766" y="159491"/>
                  <a:pt x="858982" y="166254"/>
                </a:cubicBezTo>
                <a:cubicBezTo>
                  <a:pt x="885673" y="178117"/>
                  <a:pt x="942109" y="193964"/>
                  <a:pt x="942109" y="193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059382" y="4856018"/>
            <a:ext cx="235527" cy="152400"/>
          </a:xfrm>
          <a:custGeom>
            <a:avLst/>
            <a:gdLst>
              <a:gd name="connsiteX0" fmla="*/ 235527 w 235527"/>
              <a:gd name="connsiteY0" fmla="*/ 0 h 152400"/>
              <a:gd name="connsiteX1" fmla="*/ 138545 w 235527"/>
              <a:gd name="connsiteY1" fmla="*/ 69273 h 152400"/>
              <a:gd name="connsiteX2" fmla="*/ 55418 w 235527"/>
              <a:gd name="connsiteY2" fmla="*/ 124691 h 152400"/>
              <a:gd name="connsiteX3" fmla="*/ 0 w 23552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5527" h="152400">
                <a:moveTo>
                  <a:pt x="235527" y="0"/>
                </a:moveTo>
                <a:cubicBezTo>
                  <a:pt x="69228" y="66519"/>
                  <a:pt x="234660" y="-14828"/>
                  <a:pt x="138545" y="69273"/>
                </a:cubicBezTo>
                <a:cubicBezTo>
                  <a:pt x="113483" y="91203"/>
                  <a:pt x="87011" y="114160"/>
                  <a:pt x="55418" y="124691"/>
                </a:cubicBezTo>
                <a:cubicBezTo>
                  <a:pt x="7658" y="140611"/>
                  <a:pt x="24181" y="128219"/>
                  <a:pt x="0"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19600" y="4897582"/>
            <a:ext cx="124691" cy="166254"/>
          </a:xfrm>
          <a:custGeom>
            <a:avLst/>
            <a:gdLst>
              <a:gd name="connsiteX0" fmla="*/ 124691 w 124691"/>
              <a:gd name="connsiteY0" fmla="*/ 0 h 166254"/>
              <a:gd name="connsiteX1" fmla="*/ 69273 w 124691"/>
              <a:gd name="connsiteY1" fmla="*/ 69273 h 166254"/>
              <a:gd name="connsiteX2" fmla="*/ 55418 w 124691"/>
              <a:gd name="connsiteY2" fmla="*/ 110836 h 166254"/>
              <a:gd name="connsiteX3" fmla="*/ 0 w 124691"/>
              <a:gd name="connsiteY3" fmla="*/ 166254 h 166254"/>
            </a:gdLst>
            <a:ahLst/>
            <a:cxnLst>
              <a:cxn ang="0">
                <a:pos x="connsiteX0" y="connsiteY0"/>
              </a:cxn>
              <a:cxn ang="0">
                <a:pos x="connsiteX1" y="connsiteY1"/>
              </a:cxn>
              <a:cxn ang="0">
                <a:pos x="connsiteX2" y="connsiteY2"/>
              </a:cxn>
              <a:cxn ang="0">
                <a:pos x="connsiteX3" y="connsiteY3"/>
              </a:cxn>
            </a:cxnLst>
            <a:rect l="l" t="t" r="r" b="b"/>
            <a:pathLst>
              <a:path w="124691" h="166254">
                <a:moveTo>
                  <a:pt x="124691" y="0"/>
                </a:moveTo>
                <a:cubicBezTo>
                  <a:pt x="106218" y="23091"/>
                  <a:pt x="84946" y="44197"/>
                  <a:pt x="69273" y="69273"/>
                </a:cubicBezTo>
                <a:cubicBezTo>
                  <a:pt x="61533" y="81657"/>
                  <a:pt x="61949" y="97774"/>
                  <a:pt x="55418" y="110836"/>
                </a:cubicBezTo>
                <a:cubicBezTo>
                  <a:pt x="33126" y="155420"/>
                  <a:pt x="35691" y="148409"/>
                  <a:pt x="0" y="16625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49668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4599709" y="4869873"/>
            <a:ext cx="41564" cy="96982"/>
          </a:xfrm>
          <a:custGeom>
            <a:avLst/>
            <a:gdLst>
              <a:gd name="connsiteX0" fmla="*/ 41564 w 41564"/>
              <a:gd name="connsiteY0" fmla="*/ 0 h 96982"/>
              <a:gd name="connsiteX1" fmla="*/ 27709 w 41564"/>
              <a:gd name="connsiteY1" fmla="*/ 69272 h 96982"/>
              <a:gd name="connsiteX2" fmla="*/ 0 w 41564"/>
              <a:gd name="connsiteY2" fmla="*/ 96982 h 96982"/>
            </a:gdLst>
            <a:ahLst/>
            <a:cxnLst>
              <a:cxn ang="0">
                <a:pos x="connsiteX0" y="connsiteY0"/>
              </a:cxn>
              <a:cxn ang="0">
                <a:pos x="connsiteX1" y="connsiteY1"/>
              </a:cxn>
              <a:cxn ang="0">
                <a:pos x="connsiteX2" y="connsiteY2"/>
              </a:cxn>
            </a:cxnLst>
            <a:rect l="l" t="t" r="r" b="b"/>
            <a:pathLst>
              <a:path w="41564" h="96982">
                <a:moveTo>
                  <a:pt x="41564" y="0"/>
                </a:moveTo>
                <a:cubicBezTo>
                  <a:pt x="36946" y="23091"/>
                  <a:pt x="36985" y="47628"/>
                  <a:pt x="27709" y="69272"/>
                </a:cubicBezTo>
                <a:cubicBezTo>
                  <a:pt x="22563" y="81278"/>
                  <a:pt x="0" y="96982"/>
                  <a:pt x="0"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4724400" y="4953000"/>
            <a:ext cx="15620" cy="207818"/>
          </a:xfrm>
          <a:custGeom>
            <a:avLst/>
            <a:gdLst>
              <a:gd name="connsiteX0" fmla="*/ 0 w 15620"/>
              <a:gd name="connsiteY0" fmla="*/ 0 h 207818"/>
              <a:gd name="connsiteX1" fmla="*/ 13855 w 15620"/>
              <a:gd name="connsiteY1" fmla="*/ 207818 h 207818"/>
            </a:gdLst>
            <a:ahLst/>
            <a:cxnLst>
              <a:cxn ang="0">
                <a:pos x="connsiteX0" y="connsiteY0"/>
              </a:cxn>
              <a:cxn ang="0">
                <a:pos x="connsiteX1" y="connsiteY1"/>
              </a:cxn>
            </a:cxnLst>
            <a:rect l="l" t="t" r="r" b="b"/>
            <a:pathLst>
              <a:path w="15620" h="207818">
                <a:moveTo>
                  <a:pt x="0" y="0"/>
                </a:moveTo>
                <a:cubicBezTo>
                  <a:pt x="22912" y="114558"/>
                  <a:pt x="13855" y="45725"/>
                  <a:pt x="13855" y="20781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48421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973782" y="4925291"/>
            <a:ext cx="112134" cy="263236"/>
          </a:xfrm>
          <a:custGeom>
            <a:avLst/>
            <a:gdLst>
              <a:gd name="connsiteX0" fmla="*/ 0 w 112134"/>
              <a:gd name="connsiteY0" fmla="*/ 0 h 263236"/>
              <a:gd name="connsiteX1" fmla="*/ 13854 w 112134"/>
              <a:gd name="connsiteY1" fmla="*/ 69273 h 263236"/>
              <a:gd name="connsiteX2" fmla="*/ 55418 w 112134"/>
              <a:gd name="connsiteY2" fmla="*/ 110836 h 263236"/>
              <a:gd name="connsiteX3" fmla="*/ 110836 w 112134"/>
              <a:gd name="connsiteY3" fmla="*/ 235527 h 263236"/>
              <a:gd name="connsiteX4" fmla="*/ 110836 w 112134"/>
              <a:gd name="connsiteY4" fmla="*/ 263236 h 26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34" h="263236">
                <a:moveTo>
                  <a:pt x="0" y="0"/>
                </a:moveTo>
                <a:cubicBezTo>
                  <a:pt x="4618" y="23091"/>
                  <a:pt x="3323" y="48211"/>
                  <a:pt x="13854" y="69273"/>
                </a:cubicBezTo>
                <a:cubicBezTo>
                  <a:pt x="22616" y="86798"/>
                  <a:pt x="42875" y="95784"/>
                  <a:pt x="55418" y="110836"/>
                </a:cubicBezTo>
                <a:cubicBezTo>
                  <a:pt x="92009" y="154745"/>
                  <a:pt x="90700" y="175118"/>
                  <a:pt x="110836" y="235527"/>
                </a:cubicBezTo>
                <a:cubicBezTo>
                  <a:pt x="113757" y="244289"/>
                  <a:pt x="110836" y="254000"/>
                  <a:pt x="110836" y="26323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237018" y="4925291"/>
            <a:ext cx="290946" cy="97019"/>
          </a:xfrm>
          <a:custGeom>
            <a:avLst/>
            <a:gdLst>
              <a:gd name="connsiteX0" fmla="*/ 0 w 290946"/>
              <a:gd name="connsiteY0" fmla="*/ 0 h 97019"/>
              <a:gd name="connsiteX1" fmla="*/ 69273 w 290946"/>
              <a:gd name="connsiteY1" fmla="*/ 27709 h 97019"/>
              <a:gd name="connsiteX2" fmla="*/ 152400 w 290946"/>
              <a:gd name="connsiteY2" fmla="*/ 55418 h 97019"/>
              <a:gd name="connsiteX3" fmla="*/ 193964 w 290946"/>
              <a:gd name="connsiteY3" fmla="*/ 69273 h 97019"/>
              <a:gd name="connsiteX4" fmla="*/ 235527 w 290946"/>
              <a:gd name="connsiteY4" fmla="*/ 83127 h 97019"/>
              <a:gd name="connsiteX5" fmla="*/ 290946 w 290946"/>
              <a:gd name="connsiteY5" fmla="*/ 96982 h 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46" h="97019">
                <a:moveTo>
                  <a:pt x="0" y="0"/>
                </a:moveTo>
                <a:cubicBezTo>
                  <a:pt x="23091" y="9236"/>
                  <a:pt x="45901" y="19210"/>
                  <a:pt x="69273" y="27709"/>
                </a:cubicBezTo>
                <a:cubicBezTo>
                  <a:pt x="96722" y="37691"/>
                  <a:pt x="124691" y="46182"/>
                  <a:pt x="152400" y="55418"/>
                </a:cubicBezTo>
                <a:lnTo>
                  <a:pt x="193964" y="69273"/>
                </a:lnTo>
                <a:lnTo>
                  <a:pt x="235527" y="83127"/>
                </a:lnTo>
                <a:cubicBezTo>
                  <a:pt x="281473" y="98442"/>
                  <a:pt x="262487" y="96982"/>
                  <a:pt x="290946"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611091" y="4840892"/>
            <a:ext cx="332509" cy="28981"/>
          </a:xfrm>
          <a:custGeom>
            <a:avLst/>
            <a:gdLst>
              <a:gd name="connsiteX0" fmla="*/ 0 w 332509"/>
              <a:gd name="connsiteY0" fmla="*/ 28981 h 28981"/>
              <a:gd name="connsiteX1" fmla="*/ 221673 w 332509"/>
              <a:gd name="connsiteY1" fmla="*/ 15126 h 28981"/>
              <a:gd name="connsiteX2" fmla="*/ 263236 w 332509"/>
              <a:gd name="connsiteY2" fmla="*/ 1272 h 28981"/>
              <a:gd name="connsiteX3" fmla="*/ 332509 w 332509"/>
              <a:gd name="connsiteY3" fmla="*/ 1272 h 28981"/>
            </a:gdLst>
            <a:ahLst/>
            <a:cxnLst>
              <a:cxn ang="0">
                <a:pos x="connsiteX0" y="connsiteY0"/>
              </a:cxn>
              <a:cxn ang="0">
                <a:pos x="connsiteX1" y="connsiteY1"/>
              </a:cxn>
              <a:cxn ang="0">
                <a:pos x="connsiteX2" y="connsiteY2"/>
              </a:cxn>
              <a:cxn ang="0">
                <a:pos x="connsiteX3" y="connsiteY3"/>
              </a:cxn>
            </a:cxnLst>
            <a:rect l="l" t="t" r="r" b="b"/>
            <a:pathLst>
              <a:path w="332509" h="28981">
                <a:moveTo>
                  <a:pt x="0" y="28981"/>
                </a:moveTo>
                <a:cubicBezTo>
                  <a:pt x="73891" y="24363"/>
                  <a:pt x="148045" y="22876"/>
                  <a:pt x="221673" y="15126"/>
                </a:cubicBezTo>
                <a:cubicBezTo>
                  <a:pt x="236196" y="13597"/>
                  <a:pt x="248745" y="3083"/>
                  <a:pt x="263236" y="1272"/>
                </a:cubicBezTo>
                <a:cubicBezTo>
                  <a:pt x="286149" y="-1592"/>
                  <a:pt x="309418" y="1272"/>
                  <a:pt x="332509" y="127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5694218" y="4939145"/>
            <a:ext cx="221673" cy="152400"/>
          </a:xfrm>
          <a:custGeom>
            <a:avLst/>
            <a:gdLst>
              <a:gd name="connsiteX0" fmla="*/ 0 w 221673"/>
              <a:gd name="connsiteY0" fmla="*/ 0 h 152400"/>
              <a:gd name="connsiteX1" fmla="*/ 83127 w 221673"/>
              <a:gd name="connsiteY1" fmla="*/ 96982 h 152400"/>
              <a:gd name="connsiteX2" fmla="*/ 166255 w 221673"/>
              <a:gd name="connsiteY2" fmla="*/ 124691 h 152400"/>
              <a:gd name="connsiteX3" fmla="*/ 221673 w 221673"/>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1673" h="152400">
                <a:moveTo>
                  <a:pt x="0" y="0"/>
                </a:moveTo>
                <a:cubicBezTo>
                  <a:pt x="31320" y="52200"/>
                  <a:pt x="30789" y="73721"/>
                  <a:pt x="83127" y="96982"/>
                </a:cubicBezTo>
                <a:cubicBezTo>
                  <a:pt x="109818" y="108845"/>
                  <a:pt x="138546" y="115454"/>
                  <a:pt x="166255" y="124691"/>
                </a:cubicBezTo>
                <a:cubicBezTo>
                  <a:pt x="214013" y="140610"/>
                  <a:pt x="197492" y="128220"/>
                  <a:pt x="221673"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444500" y="5502343"/>
            <a:ext cx="8267700" cy="225737"/>
          </a:xfrm>
          <a:custGeom>
            <a:avLst/>
            <a:gdLst>
              <a:gd name="connsiteX0" fmla="*/ 0 w 8267700"/>
              <a:gd name="connsiteY0" fmla="*/ 136457 h 225737"/>
              <a:gd name="connsiteX1" fmla="*/ 2070100 w 8267700"/>
              <a:gd name="connsiteY1" fmla="*/ 225357 h 225737"/>
              <a:gd name="connsiteX2" fmla="*/ 3759200 w 8267700"/>
              <a:gd name="connsiteY2" fmla="*/ 161857 h 225737"/>
              <a:gd name="connsiteX3" fmla="*/ 4902200 w 8267700"/>
              <a:gd name="connsiteY3" fmla="*/ 9457 h 225737"/>
              <a:gd name="connsiteX4" fmla="*/ 5867400 w 8267700"/>
              <a:gd name="connsiteY4" fmla="*/ 34857 h 225737"/>
              <a:gd name="connsiteX5" fmla="*/ 7251700 w 8267700"/>
              <a:gd name="connsiteY5" fmla="*/ 187257 h 225737"/>
              <a:gd name="connsiteX6" fmla="*/ 7950200 w 8267700"/>
              <a:gd name="connsiteY6" fmla="*/ 199957 h 225737"/>
              <a:gd name="connsiteX7" fmla="*/ 8267700 w 8267700"/>
              <a:gd name="connsiteY7" fmla="*/ 149157 h 22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7700" h="225737">
                <a:moveTo>
                  <a:pt x="0" y="136457"/>
                </a:moveTo>
                <a:cubicBezTo>
                  <a:pt x="721783" y="178790"/>
                  <a:pt x="1443567" y="221124"/>
                  <a:pt x="2070100" y="225357"/>
                </a:cubicBezTo>
                <a:cubicBezTo>
                  <a:pt x="2696633" y="229590"/>
                  <a:pt x="3287184" y="197840"/>
                  <a:pt x="3759200" y="161857"/>
                </a:cubicBezTo>
                <a:cubicBezTo>
                  <a:pt x="4231216" y="125874"/>
                  <a:pt x="4550833" y="30624"/>
                  <a:pt x="4902200" y="9457"/>
                </a:cubicBezTo>
                <a:cubicBezTo>
                  <a:pt x="5253567" y="-11710"/>
                  <a:pt x="5475817" y="5224"/>
                  <a:pt x="5867400" y="34857"/>
                </a:cubicBezTo>
                <a:cubicBezTo>
                  <a:pt x="6258983" y="64490"/>
                  <a:pt x="6904567" y="159740"/>
                  <a:pt x="7251700" y="187257"/>
                </a:cubicBezTo>
                <a:cubicBezTo>
                  <a:pt x="7598833" y="214774"/>
                  <a:pt x="7780867" y="206307"/>
                  <a:pt x="7950200" y="199957"/>
                </a:cubicBezTo>
                <a:cubicBezTo>
                  <a:pt x="8119533" y="193607"/>
                  <a:pt x="8193616" y="171382"/>
                  <a:pt x="8267700" y="149157"/>
                </a:cubicBezTo>
              </a:path>
            </a:pathLst>
          </a:custGeom>
          <a:noFill/>
          <a:ln w="25400">
            <a:solidFill>
              <a:schemeClr val="tx1"/>
            </a:solid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495300" y="6213163"/>
            <a:ext cx="8267700" cy="225737"/>
          </a:xfrm>
          <a:custGeom>
            <a:avLst/>
            <a:gdLst>
              <a:gd name="connsiteX0" fmla="*/ 0 w 8267700"/>
              <a:gd name="connsiteY0" fmla="*/ 136457 h 225737"/>
              <a:gd name="connsiteX1" fmla="*/ 2070100 w 8267700"/>
              <a:gd name="connsiteY1" fmla="*/ 225357 h 225737"/>
              <a:gd name="connsiteX2" fmla="*/ 3759200 w 8267700"/>
              <a:gd name="connsiteY2" fmla="*/ 161857 h 225737"/>
              <a:gd name="connsiteX3" fmla="*/ 4902200 w 8267700"/>
              <a:gd name="connsiteY3" fmla="*/ 9457 h 225737"/>
              <a:gd name="connsiteX4" fmla="*/ 5867400 w 8267700"/>
              <a:gd name="connsiteY4" fmla="*/ 34857 h 225737"/>
              <a:gd name="connsiteX5" fmla="*/ 7251700 w 8267700"/>
              <a:gd name="connsiteY5" fmla="*/ 187257 h 225737"/>
              <a:gd name="connsiteX6" fmla="*/ 7950200 w 8267700"/>
              <a:gd name="connsiteY6" fmla="*/ 199957 h 225737"/>
              <a:gd name="connsiteX7" fmla="*/ 8267700 w 8267700"/>
              <a:gd name="connsiteY7" fmla="*/ 149157 h 225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7700" h="225737">
                <a:moveTo>
                  <a:pt x="0" y="136457"/>
                </a:moveTo>
                <a:cubicBezTo>
                  <a:pt x="721783" y="178790"/>
                  <a:pt x="1443567" y="221124"/>
                  <a:pt x="2070100" y="225357"/>
                </a:cubicBezTo>
                <a:cubicBezTo>
                  <a:pt x="2696633" y="229590"/>
                  <a:pt x="3287184" y="197840"/>
                  <a:pt x="3759200" y="161857"/>
                </a:cubicBezTo>
                <a:cubicBezTo>
                  <a:pt x="4231216" y="125874"/>
                  <a:pt x="4550833" y="30624"/>
                  <a:pt x="4902200" y="9457"/>
                </a:cubicBezTo>
                <a:cubicBezTo>
                  <a:pt x="5253567" y="-11710"/>
                  <a:pt x="5475817" y="5224"/>
                  <a:pt x="5867400" y="34857"/>
                </a:cubicBezTo>
                <a:cubicBezTo>
                  <a:pt x="6258983" y="64490"/>
                  <a:pt x="6904567" y="159740"/>
                  <a:pt x="7251700" y="187257"/>
                </a:cubicBezTo>
                <a:cubicBezTo>
                  <a:pt x="7598833" y="214774"/>
                  <a:pt x="7780867" y="206307"/>
                  <a:pt x="7950200" y="199957"/>
                </a:cubicBezTo>
                <a:cubicBezTo>
                  <a:pt x="8119533" y="193607"/>
                  <a:pt x="8193616" y="171382"/>
                  <a:pt x="8267700" y="149157"/>
                </a:cubicBezTo>
              </a:path>
            </a:pathLst>
          </a:custGeom>
          <a:noFill/>
          <a:ln w="0" cmpd="sng">
            <a:solidFill>
              <a:schemeClr val="tx1">
                <a:alpha val="1000"/>
              </a:schemeClr>
            </a:solidFill>
            <a:prstDash val="solid"/>
            <a:tailEnd type="none" w="med" len="med"/>
          </a:ln>
          <a:effectLst>
            <a:glow rad="1739900">
              <a:schemeClr val="accent6">
                <a:lumMod val="50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4756026"/>
            <a:ext cx="408705" cy="210197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35295" y="4724400"/>
            <a:ext cx="408705" cy="21336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677676" y="6326031"/>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591438" y="6478431"/>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115438" y="6478431"/>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3124838" y="6478431"/>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972438" y="6019800"/>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172838" y="6478431"/>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842776" y="6019800"/>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48" name="Oval 47"/>
          <p:cNvSpPr/>
          <p:nvPr/>
        </p:nvSpPr>
        <p:spPr>
          <a:xfrm>
            <a:off x="5029838" y="6478431"/>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05638" y="6478431"/>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620638" y="6478431"/>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51" name="Oval 50"/>
          <p:cNvSpPr/>
          <p:nvPr/>
        </p:nvSpPr>
        <p:spPr>
          <a:xfrm>
            <a:off x="3582038" y="6172200"/>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
        <p:nvSpPr>
          <p:cNvPr id="52" name="Oval 51"/>
          <p:cNvSpPr/>
          <p:nvPr/>
        </p:nvSpPr>
        <p:spPr>
          <a:xfrm>
            <a:off x="8458838" y="6172200"/>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830076" y="6478431"/>
            <a:ext cx="75562" cy="112869"/>
          </a:xfrm>
          <a:prstGeom prst="ellipse">
            <a:avLst/>
          </a:prstGeom>
          <a:solidFill>
            <a:schemeClr val="bg1">
              <a:lumMod val="9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753100" y="5969000"/>
            <a:ext cx="190500" cy="88900"/>
          </a:xfrm>
          <a:custGeom>
            <a:avLst/>
            <a:gdLst>
              <a:gd name="connsiteX0" fmla="*/ 190500 w 482600"/>
              <a:gd name="connsiteY0" fmla="*/ 50800 h 177800"/>
              <a:gd name="connsiteX1" fmla="*/ 0 w 482600"/>
              <a:gd name="connsiteY1" fmla="*/ 177800 h 177800"/>
              <a:gd name="connsiteX2" fmla="*/ 177800 w 482600"/>
              <a:gd name="connsiteY2" fmla="*/ 177800 h 177800"/>
              <a:gd name="connsiteX3" fmla="*/ 317500 w 482600"/>
              <a:gd name="connsiteY3" fmla="*/ 177800 h 177800"/>
              <a:gd name="connsiteX4" fmla="*/ 317500 w 482600"/>
              <a:gd name="connsiteY4" fmla="*/ 63500 h 177800"/>
              <a:gd name="connsiteX5" fmla="*/ 482600 w 482600"/>
              <a:gd name="connsiteY5" fmla="*/ 0 h 177800"/>
              <a:gd name="connsiteX6" fmla="*/ 241300 w 482600"/>
              <a:gd name="connsiteY6" fmla="*/ 38100 h 177800"/>
              <a:gd name="connsiteX7" fmla="*/ 190500 w 482600"/>
              <a:gd name="connsiteY7" fmla="*/ 50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600" h="177800">
                <a:moveTo>
                  <a:pt x="190500" y="50800"/>
                </a:moveTo>
                <a:lnTo>
                  <a:pt x="0" y="177800"/>
                </a:lnTo>
                <a:lnTo>
                  <a:pt x="177800" y="177800"/>
                </a:lnTo>
                <a:lnTo>
                  <a:pt x="317500" y="177800"/>
                </a:lnTo>
                <a:lnTo>
                  <a:pt x="317500" y="63500"/>
                </a:lnTo>
                <a:lnTo>
                  <a:pt x="482600" y="0"/>
                </a:lnTo>
                <a:lnTo>
                  <a:pt x="241300" y="38100"/>
                </a:lnTo>
                <a:lnTo>
                  <a:pt x="190500" y="50800"/>
                </a:lnTo>
                <a:close/>
              </a:path>
            </a:pathLst>
          </a:custGeom>
          <a:solidFill>
            <a:schemeClr val="bg1">
              <a:lumMod val="6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905500" y="6311900"/>
            <a:ext cx="190500" cy="88900"/>
          </a:xfrm>
          <a:custGeom>
            <a:avLst/>
            <a:gdLst>
              <a:gd name="connsiteX0" fmla="*/ 190500 w 482600"/>
              <a:gd name="connsiteY0" fmla="*/ 50800 h 177800"/>
              <a:gd name="connsiteX1" fmla="*/ 0 w 482600"/>
              <a:gd name="connsiteY1" fmla="*/ 177800 h 177800"/>
              <a:gd name="connsiteX2" fmla="*/ 177800 w 482600"/>
              <a:gd name="connsiteY2" fmla="*/ 177800 h 177800"/>
              <a:gd name="connsiteX3" fmla="*/ 317500 w 482600"/>
              <a:gd name="connsiteY3" fmla="*/ 177800 h 177800"/>
              <a:gd name="connsiteX4" fmla="*/ 317500 w 482600"/>
              <a:gd name="connsiteY4" fmla="*/ 63500 h 177800"/>
              <a:gd name="connsiteX5" fmla="*/ 482600 w 482600"/>
              <a:gd name="connsiteY5" fmla="*/ 0 h 177800"/>
              <a:gd name="connsiteX6" fmla="*/ 241300 w 482600"/>
              <a:gd name="connsiteY6" fmla="*/ 38100 h 177800"/>
              <a:gd name="connsiteX7" fmla="*/ 190500 w 482600"/>
              <a:gd name="connsiteY7" fmla="*/ 50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600" h="177800">
                <a:moveTo>
                  <a:pt x="190500" y="50800"/>
                </a:moveTo>
                <a:lnTo>
                  <a:pt x="0" y="177800"/>
                </a:lnTo>
                <a:lnTo>
                  <a:pt x="177800" y="177800"/>
                </a:lnTo>
                <a:lnTo>
                  <a:pt x="317500" y="177800"/>
                </a:lnTo>
                <a:lnTo>
                  <a:pt x="317500" y="63500"/>
                </a:lnTo>
                <a:lnTo>
                  <a:pt x="482600" y="0"/>
                </a:lnTo>
                <a:lnTo>
                  <a:pt x="241300" y="38100"/>
                </a:lnTo>
                <a:lnTo>
                  <a:pt x="190500" y="50800"/>
                </a:lnTo>
                <a:close/>
              </a:path>
            </a:pathLst>
          </a:custGeom>
          <a:solidFill>
            <a:schemeClr val="bg1">
              <a:lumMod val="6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6896100" y="6159500"/>
            <a:ext cx="190500" cy="88900"/>
          </a:xfrm>
          <a:custGeom>
            <a:avLst/>
            <a:gdLst>
              <a:gd name="connsiteX0" fmla="*/ 190500 w 482600"/>
              <a:gd name="connsiteY0" fmla="*/ 50800 h 177800"/>
              <a:gd name="connsiteX1" fmla="*/ 0 w 482600"/>
              <a:gd name="connsiteY1" fmla="*/ 177800 h 177800"/>
              <a:gd name="connsiteX2" fmla="*/ 177800 w 482600"/>
              <a:gd name="connsiteY2" fmla="*/ 177800 h 177800"/>
              <a:gd name="connsiteX3" fmla="*/ 317500 w 482600"/>
              <a:gd name="connsiteY3" fmla="*/ 177800 h 177800"/>
              <a:gd name="connsiteX4" fmla="*/ 317500 w 482600"/>
              <a:gd name="connsiteY4" fmla="*/ 63500 h 177800"/>
              <a:gd name="connsiteX5" fmla="*/ 482600 w 482600"/>
              <a:gd name="connsiteY5" fmla="*/ 0 h 177800"/>
              <a:gd name="connsiteX6" fmla="*/ 241300 w 482600"/>
              <a:gd name="connsiteY6" fmla="*/ 38100 h 177800"/>
              <a:gd name="connsiteX7" fmla="*/ 190500 w 482600"/>
              <a:gd name="connsiteY7" fmla="*/ 50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600" h="177800">
                <a:moveTo>
                  <a:pt x="190500" y="50800"/>
                </a:moveTo>
                <a:lnTo>
                  <a:pt x="0" y="177800"/>
                </a:lnTo>
                <a:lnTo>
                  <a:pt x="177800" y="177800"/>
                </a:lnTo>
                <a:lnTo>
                  <a:pt x="317500" y="177800"/>
                </a:lnTo>
                <a:lnTo>
                  <a:pt x="317500" y="63500"/>
                </a:lnTo>
                <a:lnTo>
                  <a:pt x="482600" y="0"/>
                </a:lnTo>
                <a:lnTo>
                  <a:pt x="241300" y="38100"/>
                </a:lnTo>
                <a:lnTo>
                  <a:pt x="190500" y="50800"/>
                </a:lnTo>
                <a:close/>
              </a:path>
            </a:pathLst>
          </a:custGeom>
          <a:solidFill>
            <a:schemeClr val="bg1">
              <a:lumMod val="6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2971800" y="6121400"/>
            <a:ext cx="190500" cy="88900"/>
          </a:xfrm>
          <a:custGeom>
            <a:avLst/>
            <a:gdLst>
              <a:gd name="connsiteX0" fmla="*/ 190500 w 482600"/>
              <a:gd name="connsiteY0" fmla="*/ 50800 h 177800"/>
              <a:gd name="connsiteX1" fmla="*/ 0 w 482600"/>
              <a:gd name="connsiteY1" fmla="*/ 177800 h 177800"/>
              <a:gd name="connsiteX2" fmla="*/ 177800 w 482600"/>
              <a:gd name="connsiteY2" fmla="*/ 177800 h 177800"/>
              <a:gd name="connsiteX3" fmla="*/ 317500 w 482600"/>
              <a:gd name="connsiteY3" fmla="*/ 177800 h 177800"/>
              <a:gd name="connsiteX4" fmla="*/ 317500 w 482600"/>
              <a:gd name="connsiteY4" fmla="*/ 63500 h 177800"/>
              <a:gd name="connsiteX5" fmla="*/ 482600 w 482600"/>
              <a:gd name="connsiteY5" fmla="*/ 0 h 177800"/>
              <a:gd name="connsiteX6" fmla="*/ 241300 w 482600"/>
              <a:gd name="connsiteY6" fmla="*/ 38100 h 177800"/>
              <a:gd name="connsiteX7" fmla="*/ 190500 w 482600"/>
              <a:gd name="connsiteY7" fmla="*/ 50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600" h="177800">
                <a:moveTo>
                  <a:pt x="190500" y="50800"/>
                </a:moveTo>
                <a:lnTo>
                  <a:pt x="0" y="177800"/>
                </a:lnTo>
                <a:lnTo>
                  <a:pt x="177800" y="177800"/>
                </a:lnTo>
                <a:lnTo>
                  <a:pt x="317500" y="177800"/>
                </a:lnTo>
                <a:lnTo>
                  <a:pt x="317500" y="63500"/>
                </a:lnTo>
                <a:lnTo>
                  <a:pt x="482600" y="0"/>
                </a:lnTo>
                <a:lnTo>
                  <a:pt x="241300" y="38100"/>
                </a:lnTo>
                <a:lnTo>
                  <a:pt x="190500" y="50800"/>
                </a:lnTo>
                <a:close/>
              </a:path>
            </a:pathLst>
          </a:custGeom>
          <a:solidFill>
            <a:schemeClr val="bg1">
              <a:lumMod val="6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4724400" y="6019800"/>
            <a:ext cx="190500" cy="88900"/>
          </a:xfrm>
          <a:custGeom>
            <a:avLst/>
            <a:gdLst>
              <a:gd name="connsiteX0" fmla="*/ 190500 w 482600"/>
              <a:gd name="connsiteY0" fmla="*/ 50800 h 177800"/>
              <a:gd name="connsiteX1" fmla="*/ 0 w 482600"/>
              <a:gd name="connsiteY1" fmla="*/ 177800 h 177800"/>
              <a:gd name="connsiteX2" fmla="*/ 177800 w 482600"/>
              <a:gd name="connsiteY2" fmla="*/ 177800 h 177800"/>
              <a:gd name="connsiteX3" fmla="*/ 317500 w 482600"/>
              <a:gd name="connsiteY3" fmla="*/ 177800 h 177800"/>
              <a:gd name="connsiteX4" fmla="*/ 317500 w 482600"/>
              <a:gd name="connsiteY4" fmla="*/ 63500 h 177800"/>
              <a:gd name="connsiteX5" fmla="*/ 482600 w 482600"/>
              <a:gd name="connsiteY5" fmla="*/ 0 h 177800"/>
              <a:gd name="connsiteX6" fmla="*/ 241300 w 482600"/>
              <a:gd name="connsiteY6" fmla="*/ 38100 h 177800"/>
              <a:gd name="connsiteX7" fmla="*/ 190500 w 482600"/>
              <a:gd name="connsiteY7" fmla="*/ 50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600" h="177800">
                <a:moveTo>
                  <a:pt x="190500" y="50800"/>
                </a:moveTo>
                <a:lnTo>
                  <a:pt x="0" y="177800"/>
                </a:lnTo>
                <a:lnTo>
                  <a:pt x="177800" y="177800"/>
                </a:lnTo>
                <a:lnTo>
                  <a:pt x="317500" y="177800"/>
                </a:lnTo>
                <a:lnTo>
                  <a:pt x="317500" y="63500"/>
                </a:lnTo>
                <a:lnTo>
                  <a:pt x="482600" y="0"/>
                </a:lnTo>
                <a:lnTo>
                  <a:pt x="241300" y="38100"/>
                </a:lnTo>
                <a:lnTo>
                  <a:pt x="190500" y="50800"/>
                </a:lnTo>
                <a:close/>
              </a:path>
            </a:pathLst>
          </a:custGeom>
          <a:solidFill>
            <a:schemeClr val="bg1">
              <a:lumMod val="6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5791200" y="6616700"/>
            <a:ext cx="190500" cy="88900"/>
          </a:xfrm>
          <a:custGeom>
            <a:avLst/>
            <a:gdLst>
              <a:gd name="connsiteX0" fmla="*/ 190500 w 482600"/>
              <a:gd name="connsiteY0" fmla="*/ 50800 h 177800"/>
              <a:gd name="connsiteX1" fmla="*/ 0 w 482600"/>
              <a:gd name="connsiteY1" fmla="*/ 177800 h 177800"/>
              <a:gd name="connsiteX2" fmla="*/ 177800 w 482600"/>
              <a:gd name="connsiteY2" fmla="*/ 177800 h 177800"/>
              <a:gd name="connsiteX3" fmla="*/ 317500 w 482600"/>
              <a:gd name="connsiteY3" fmla="*/ 177800 h 177800"/>
              <a:gd name="connsiteX4" fmla="*/ 317500 w 482600"/>
              <a:gd name="connsiteY4" fmla="*/ 63500 h 177800"/>
              <a:gd name="connsiteX5" fmla="*/ 482600 w 482600"/>
              <a:gd name="connsiteY5" fmla="*/ 0 h 177800"/>
              <a:gd name="connsiteX6" fmla="*/ 241300 w 482600"/>
              <a:gd name="connsiteY6" fmla="*/ 38100 h 177800"/>
              <a:gd name="connsiteX7" fmla="*/ 190500 w 482600"/>
              <a:gd name="connsiteY7" fmla="*/ 50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600" h="177800">
                <a:moveTo>
                  <a:pt x="190500" y="50800"/>
                </a:moveTo>
                <a:lnTo>
                  <a:pt x="0" y="177800"/>
                </a:lnTo>
                <a:lnTo>
                  <a:pt x="177800" y="177800"/>
                </a:lnTo>
                <a:lnTo>
                  <a:pt x="317500" y="177800"/>
                </a:lnTo>
                <a:lnTo>
                  <a:pt x="317500" y="63500"/>
                </a:lnTo>
                <a:lnTo>
                  <a:pt x="482600" y="0"/>
                </a:lnTo>
                <a:lnTo>
                  <a:pt x="241300" y="38100"/>
                </a:lnTo>
                <a:lnTo>
                  <a:pt x="190500" y="50800"/>
                </a:lnTo>
                <a:close/>
              </a:path>
            </a:pathLst>
          </a:custGeom>
          <a:solidFill>
            <a:schemeClr val="bg1">
              <a:lumMod val="6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1066800" y="6553200"/>
            <a:ext cx="190500" cy="88900"/>
          </a:xfrm>
          <a:custGeom>
            <a:avLst/>
            <a:gdLst>
              <a:gd name="connsiteX0" fmla="*/ 190500 w 482600"/>
              <a:gd name="connsiteY0" fmla="*/ 50800 h 177800"/>
              <a:gd name="connsiteX1" fmla="*/ 0 w 482600"/>
              <a:gd name="connsiteY1" fmla="*/ 177800 h 177800"/>
              <a:gd name="connsiteX2" fmla="*/ 177800 w 482600"/>
              <a:gd name="connsiteY2" fmla="*/ 177800 h 177800"/>
              <a:gd name="connsiteX3" fmla="*/ 317500 w 482600"/>
              <a:gd name="connsiteY3" fmla="*/ 177800 h 177800"/>
              <a:gd name="connsiteX4" fmla="*/ 317500 w 482600"/>
              <a:gd name="connsiteY4" fmla="*/ 63500 h 177800"/>
              <a:gd name="connsiteX5" fmla="*/ 482600 w 482600"/>
              <a:gd name="connsiteY5" fmla="*/ 0 h 177800"/>
              <a:gd name="connsiteX6" fmla="*/ 241300 w 482600"/>
              <a:gd name="connsiteY6" fmla="*/ 38100 h 177800"/>
              <a:gd name="connsiteX7" fmla="*/ 190500 w 482600"/>
              <a:gd name="connsiteY7" fmla="*/ 50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600" h="177800">
                <a:moveTo>
                  <a:pt x="190500" y="50800"/>
                </a:moveTo>
                <a:lnTo>
                  <a:pt x="0" y="177800"/>
                </a:lnTo>
                <a:lnTo>
                  <a:pt x="177800" y="177800"/>
                </a:lnTo>
                <a:lnTo>
                  <a:pt x="317500" y="177800"/>
                </a:lnTo>
                <a:lnTo>
                  <a:pt x="317500" y="63500"/>
                </a:lnTo>
                <a:lnTo>
                  <a:pt x="482600" y="0"/>
                </a:lnTo>
                <a:lnTo>
                  <a:pt x="241300" y="38100"/>
                </a:lnTo>
                <a:lnTo>
                  <a:pt x="190500" y="50800"/>
                </a:lnTo>
                <a:close/>
              </a:path>
            </a:pathLst>
          </a:custGeom>
          <a:solidFill>
            <a:schemeClr val="bg1">
              <a:lumMod val="6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5905500" y="6121400"/>
            <a:ext cx="190500" cy="88900"/>
          </a:xfrm>
          <a:custGeom>
            <a:avLst/>
            <a:gdLst>
              <a:gd name="connsiteX0" fmla="*/ 190500 w 482600"/>
              <a:gd name="connsiteY0" fmla="*/ 50800 h 177800"/>
              <a:gd name="connsiteX1" fmla="*/ 0 w 482600"/>
              <a:gd name="connsiteY1" fmla="*/ 177800 h 177800"/>
              <a:gd name="connsiteX2" fmla="*/ 177800 w 482600"/>
              <a:gd name="connsiteY2" fmla="*/ 177800 h 177800"/>
              <a:gd name="connsiteX3" fmla="*/ 317500 w 482600"/>
              <a:gd name="connsiteY3" fmla="*/ 177800 h 177800"/>
              <a:gd name="connsiteX4" fmla="*/ 317500 w 482600"/>
              <a:gd name="connsiteY4" fmla="*/ 63500 h 177800"/>
              <a:gd name="connsiteX5" fmla="*/ 482600 w 482600"/>
              <a:gd name="connsiteY5" fmla="*/ 0 h 177800"/>
              <a:gd name="connsiteX6" fmla="*/ 241300 w 482600"/>
              <a:gd name="connsiteY6" fmla="*/ 38100 h 177800"/>
              <a:gd name="connsiteX7" fmla="*/ 190500 w 482600"/>
              <a:gd name="connsiteY7" fmla="*/ 50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600" h="177800">
                <a:moveTo>
                  <a:pt x="190500" y="50800"/>
                </a:moveTo>
                <a:lnTo>
                  <a:pt x="0" y="177800"/>
                </a:lnTo>
                <a:lnTo>
                  <a:pt x="177800" y="177800"/>
                </a:lnTo>
                <a:lnTo>
                  <a:pt x="317500" y="177800"/>
                </a:lnTo>
                <a:lnTo>
                  <a:pt x="317500" y="63500"/>
                </a:lnTo>
                <a:lnTo>
                  <a:pt x="482600" y="0"/>
                </a:lnTo>
                <a:lnTo>
                  <a:pt x="241300" y="38100"/>
                </a:lnTo>
                <a:lnTo>
                  <a:pt x="190500" y="50800"/>
                </a:lnTo>
                <a:close/>
              </a:path>
            </a:pathLst>
          </a:custGeom>
          <a:solidFill>
            <a:schemeClr val="bg1">
              <a:lumMod val="6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425700" y="6108700"/>
            <a:ext cx="88900" cy="127000"/>
          </a:xfrm>
          <a:custGeom>
            <a:avLst/>
            <a:gdLst>
              <a:gd name="connsiteX0" fmla="*/ 12700 w 88900"/>
              <a:gd name="connsiteY0" fmla="*/ 0 h 127000"/>
              <a:gd name="connsiteX1" fmla="*/ 0 w 88900"/>
              <a:gd name="connsiteY1" fmla="*/ 114300 h 127000"/>
              <a:gd name="connsiteX2" fmla="*/ 88900 w 88900"/>
              <a:gd name="connsiteY2" fmla="*/ 127000 h 127000"/>
              <a:gd name="connsiteX3" fmla="*/ 88900 w 88900"/>
              <a:gd name="connsiteY3" fmla="*/ 127000 h 127000"/>
              <a:gd name="connsiteX4" fmla="*/ 50800 w 88900"/>
              <a:gd name="connsiteY4" fmla="*/ 38100 h 127000"/>
              <a:gd name="connsiteX5" fmla="*/ 12700 w 88900"/>
              <a:gd name="connsiteY5"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 h="127000">
                <a:moveTo>
                  <a:pt x="12700" y="0"/>
                </a:moveTo>
                <a:lnTo>
                  <a:pt x="0" y="114300"/>
                </a:lnTo>
                <a:lnTo>
                  <a:pt x="88900" y="127000"/>
                </a:lnTo>
                <a:lnTo>
                  <a:pt x="88900" y="127000"/>
                </a:lnTo>
                <a:lnTo>
                  <a:pt x="50800" y="38100"/>
                </a:lnTo>
                <a:lnTo>
                  <a:pt x="12700" y="0"/>
                </a:lnTo>
                <a:close/>
              </a:path>
            </a:pathLst>
          </a:custGeom>
          <a:solidFill>
            <a:schemeClr val="bg2">
              <a:lumMod val="7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025900" y="6261100"/>
            <a:ext cx="88900" cy="127000"/>
          </a:xfrm>
          <a:custGeom>
            <a:avLst/>
            <a:gdLst>
              <a:gd name="connsiteX0" fmla="*/ 12700 w 88900"/>
              <a:gd name="connsiteY0" fmla="*/ 0 h 127000"/>
              <a:gd name="connsiteX1" fmla="*/ 0 w 88900"/>
              <a:gd name="connsiteY1" fmla="*/ 114300 h 127000"/>
              <a:gd name="connsiteX2" fmla="*/ 88900 w 88900"/>
              <a:gd name="connsiteY2" fmla="*/ 127000 h 127000"/>
              <a:gd name="connsiteX3" fmla="*/ 88900 w 88900"/>
              <a:gd name="connsiteY3" fmla="*/ 127000 h 127000"/>
              <a:gd name="connsiteX4" fmla="*/ 50800 w 88900"/>
              <a:gd name="connsiteY4" fmla="*/ 38100 h 127000"/>
              <a:gd name="connsiteX5" fmla="*/ 12700 w 88900"/>
              <a:gd name="connsiteY5"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 h="127000">
                <a:moveTo>
                  <a:pt x="12700" y="0"/>
                </a:moveTo>
                <a:lnTo>
                  <a:pt x="0" y="114300"/>
                </a:lnTo>
                <a:lnTo>
                  <a:pt x="88900" y="127000"/>
                </a:lnTo>
                <a:lnTo>
                  <a:pt x="88900" y="127000"/>
                </a:lnTo>
                <a:lnTo>
                  <a:pt x="50800" y="38100"/>
                </a:lnTo>
                <a:lnTo>
                  <a:pt x="12700" y="0"/>
                </a:lnTo>
                <a:close/>
              </a:path>
            </a:pathLst>
          </a:custGeom>
          <a:solidFill>
            <a:schemeClr val="bg2">
              <a:lumMod val="7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7683500" y="6019800"/>
            <a:ext cx="88900" cy="127000"/>
          </a:xfrm>
          <a:custGeom>
            <a:avLst/>
            <a:gdLst>
              <a:gd name="connsiteX0" fmla="*/ 12700 w 88900"/>
              <a:gd name="connsiteY0" fmla="*/ 0 h 127000"/>
              <a:gd name="connsiteX1" fmla="*/ 0 w 88900"/>
              <a:gd name="connsiteY1" fmla="*/ 114300 h 127000"/>
              <a:gd name="connsiteX2" fmla="*/ 88900 w 88900"/>
              <a:gd name="connsiteY2" fmla="*/ 127000 h 127000"/>
              <a:gd name="connsiteX3" fmla="*/ 88900 w 88900"/>
              <a:gd name="connsiteY3" fmla="*/ 127000 h 127000"/>
              <a:gd name="connsiteX4" fmla="*/ 50800 w 88900"/>
              <a:gd name="connsiteY4" fmla="*/ 38100 h 127000"/>
              <a:gd name="connsiteX5" fmla="*/ 12700 w 88900"/>
              <a:gd name="connsiteY5"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 h="127000">
                <a:moveTo>
                  <a:pt x="12700" y="0"/>
                </a:moveTo>
                <a:lnTo>
                  <a:pt x="0" y="114300"/>
                </a:lnTo>
                <a:lnTo>
                  <a:pt x="88900" y="127000"/>
                </a:lnTo>
                <a:lnTo>
                  <a:pt x="88900" y="127000"/>
                </a:lnTo>
                <a:lnTo>
                  <a:pt x="50800" y="38100"/>
                </a:lnTo>
                <a:lnTo>
                  <a:pt x="12700" y="0"/>
                </a:lnTo>
                <a:close/>
              </a:path>
            </a:pathLst>
          </a:custGeom>
          <a:solidFill>
            <a:schemeClr val="bg2">
              <a:lumMod val="7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8064500" y="6502400"/>
            <a:ext cx="88900" cy="127000"/>
          </a:xfrm>
          <a:custGeom>
            <a:avLst/>
            <a:gdLst>
              <a:gd name="connsiteX0" fmla="*/ 12700 w 88900"/>
              <a:gd name="connsiteY0" fmla="*/ 0 h 127000"/>
              <a:gd name="connsiteX1" fmla="*/ 0 w 88900"/>
              <a:gd name="connsiteY1" fmla="*/ 114300 h 127000"/>
              <a:gd name="connsiteX2" fmla="*/ 88900 w 88900"/>
              <a:gd name="connsiteY2" fmla="*/ 127000 h 127000"/>
              <a:gd name="connsiteX3" fmla="*/ 88900 w 88900"/>
              <a:gd name="connsiteY3" fmla="*/ 127000 h 127000"/>
              <a:gd name="connsiteX4" fmla="*/ 50800 w 88900"/>
              <a:gd name="connsiteY4" fmla="*/ 38100 h 127000"/>
              <a:gd name="connsiteX5" fmla="*/ 12700 w 88900"/>
              <a:gd name="connsiteY5"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 h="127000">
                <a:moveTo>
                  <a:pt x="12700" y="0"/>
                </a:moveTo>
                <a:lnTo>
                  <a:pt x="0" y="114300"/>
                </a:lnTo>
                <a:lnTo>
                  <a:pt x="88900" y="127000"/>
                </a:lnTo>
                <a:lnTo>
                  <a:pt x="88900" y="127000"/>
                </a:lnTo>
                <a:lnTo>
                  <a:pt x="50800" y="38100"/>
                </a:lnTo>
                <a:lnTo>
                  <a:pt x="12700" y="0"/>
                </a:lnTo>
                <a:close/>
              </a:path>
            </a:pathLst>
          </a:custGeom>
          <a:solidFill>
            <a:schemeClr val="bg2">
              <a:lumMod val="7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2578100" y="6261100"/>
            <a:ext cx="88900" cy="127000"/>
          </a:xfrm>
          <a:custGeom>
            <a:avLst/>
            <a:gdLst>
              <a:gd name="connsiteX0" fmla="*/ 12700 w 88900"/>
              <a:gd name="connsiteY0" fmla="*/ 0 h 127000"/>
              <a:gd name="connsiteX1" fmla="*/ 0 w 88900"/>
              <a:gd name="connsiteY1" fmla="*/ 114300 h 127000"/>
              <a:gd name="connsiteX2" fmla="*/ 88900 w 88900"/>
              <a:gd name="connsiteY2" fmla="*/ 127000 h 127000"/>
              <a:gd name="connsiteX3" fmla="*/ 88900 w 88900"/>
              <a:gd name="connsiteY3" fmla="*/ 127000 h 127000"/>
              <a:gd name="connsiteX4" fmla="*/ 50800 w 88900"/>
              <a:gd name="connsiteY4" fmla="*/ 38100 h 127000"/>
              <a:gd name="connsiteX5" fmla="*/ 12700 w 88900"/>
              <a:gd name="connsiteY5" fmla="*/ 0 h 12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 h="127000">
                <a:moveTo>
                  <a:pt x="12700" y="0"/>
                </a:moveTo>
                <a:lnTo>
                  <a:pt x="0" y="114300"/>
                </a:lnTo>
                <a:lnTo>
                  <a:pt x="88900" y="127000"/>
                </a:lnTo>
                <a:lnTo>
                  <a:pt x="88900" y="127000"/>
                </a:lnTo>
                <a:lnTo>
                  <a:pt x="50800" y="38100"/>
                </a:lnTo>
                <a:lnTo>
                  <a:pt x="12700" y="0"/>
                </a:lnTo>
                <a:close/>
              </a:path>
            </a:pathLst>
          </a:custGeom>
          <a:solidFill>
            <a:schemeClr val="bg2">
              <a:lumMod val="75000"/>
            </a:schemeClr>
          </a:solidFill>
          <a:ln w="25400">
            <a:noFill/>
            <a:prstDash val="dash"/>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143000" y="5372100"/>
            <a:ext cx="2755900" cy="369332"/>
          </a:xfrm>
          <a:prstGeom prst="rect">
            <a:avLst/>
          </a:prstGeom>
          <a:noFill/>
        </p:spPr>
        <p:txBody>
          <a:bodyPr wrap="square" rtlCol="0">
            <a:spAutoFit/>
          </a:bodyPr>
          <a:lstStyle/>
          <a:p>
            <a:r>
              <a:rPr lang="en-US" dirty="0" smtClean="0"/>
              <a:t>Lithologic discontinuity</a:t>
            </a:r>
            <a:endParaRPr lang="en-US" dirty="0"/>
          </a:p>
        </p:txBody>
      </p:sp>
      <p:sp>
        <p:nvSpPr>
          <p:cNvPr id="22" name="Freeform 21"/>
          <p:cNvSpPr/>
          <p:nvPr/>
        </p:nvSpPr>
        <p:spPr>
          <a:xfrm>
            <a:off x="6654800" y="3873500"/>
            <a:ext cx="564761" cy="2349500"/>
          </a:xfrm>
          <a:custGeom>
            <a:avLst/>
            <a:gdLst>
              <a:gd name="connsiteX0" fmla="*/ 0 w 564761"/>
              <a:gd name="connsiteY0" fmla="*/ 2349500 h 2349500"/>
              <a:gd name="connsiteX1" fmla="*/ 355600 w 564761"/>
              <a:gd name="connsiteY1" fmla="*/ 1993900 h 2349500"/>
              <a:gd name="connsiteX2" fmla="*/ 546100 w 564761"/>
              <a:gd name="connsiteY2" fmla="*/ 1498600 h 2349500"/>
              <a:gd name="connsiteX3" fmla="*/ 546100 w 564761"/>
              <a:gd name="connsiteY3" fmla="*/ 914400 h 2349500"/>
              <a:gd name="connsiteX4" fmla="*/ 444500 w 564761"/>
              <a:gd name="connsiteY4" fmla="*/ 533400 h 2349500"/>
              <a:gd name="connsiteX5" fmla="*/ 228600 w 564761"/>
              <a:gd name="connsiteY5" fmla="*/ 152400 h 2349500"/>
              <a:gd name="connsiteX6" fmla="*/ 76200 w 564761"/>
              <a:gd name="connsiteY6" fmla="*/ 0 h 234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4761" h="2349500">
                <a:moveTo>
                  <a:pt x="0" y="2349500"/>
                </a:moveTo>
                <a:cubicBezTo>
                  <a:pt x="132291" y="2242608"/>
                  <a:pt x="264583" y="2135717"/>
                  <a:pt x="355600" y="1993900"/>
                </a:cubicBezTo>
                <a:cubicBezTo>
                  <a:pt x="446617" y="1852083"/>
                  <a:pt x="514350" y="1678517"/>
                  <a:pt x="546100" y="1498600"/>
                </a:cubicBezTo>
                <a:cubicBezTo>
                  <a:pt x="577850" y="1318683"/>
                  <a:pt x="563033" y="1075267"/>
                  <a:pt x="546100" y="914400"/>
                </a:cubicBezTo>
                <a:cubicBezTo>
                  <a:pt x="529167" y="753533"/>
                  <a:pt x="497417" y="660400"/>
                  <a:pt x="444500" y="533400"/>
                </a:cubicBezTo>
                <a:cubicBezTo>
                  <a:pt x="391583" y="406400"/>
                  <a:pt x="289983" y="241300"/>
                  <a:pt x="228600" y="152400"/>
                </a:cubicBezTo>
                <a:cubicBezTo>
                  <a:pt x="167217" y="63500"/>
                  <a:pt x="121708" y="31750"/>
                  <a:pt x="76200" y="0"/>
                </a:cubicBezTo>
              </a:path>
            </a:pathLst>
          </a:custGeom>
          <a:noFill/>
          <a:ln w="31750">
            <a:solidFill>
              <a:schemeClr val="tx1"/>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097404" y="4051300"/>
            <a:ext cx="557782" cy="1235925"/>
          </a:xfrm>
          <a:custGeom>
            <a:avLst/>
            <a:gdLst>
              <a:gd name="connsiteX0" fmla="*/ 36696 w 557782"/>
              <a:gd name="connsiteY0" fmla="*/ 0 h 1235925"/>
              <a:gd name="connsiteX1" fmla="*/ 23996 w 557782"/>
              <a:gd name="connsiteY1" fmla="*/ 660400 h 1235925"/>
              <a:gd name="connsiteX2" fmla="*/ 23996 w 557782"/>
              <a:gd name="connsiteY2" fmla="*/ 1143000 h 1235925"/>
              <a:gd name="connsiteX3" fmla="*/ 341496 w 557782"/>
              <a:gd name="connsiteY3" fmla="*/ 1231900 h 1235925"/>
              <a:gd name="connsiteX4" fmla="*/ 493896 w 557782"/>
              <a:gd name="connsiteY4" fmla="*/ 1079500 h 1235925"/>
              <a:gd name="connsiteX5" fmla="*/ 519296 w 557782"/>
              <a:gd name="connsiteY5" fmla="*/ 952500 h 1235925"/>
              <a:gd name="connsiteX6" fmla="*/ 557396 w 557782"/>
              <a:gd name="connsiteY6" fmla="*/ 444500 h 1235925"/>
              <a:gd name="connsiteX7" fmla="*/ 493896 w 557782"/>
              <a:gd name="connsiteY7" fmla="*/ 165100 h 1235925"/>
              <a:gd name="connsiteX8" fmla="*/ 430396 w 557782"/>
              <a:gd name="connsiteY8" fmla="*/ 38100 h 123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7782" h="1235925">
                <a:moveTo>
                  <a:pt x="36696" y="0"/>
                </a:moveTo>
                <a:cubicBezTo>
                  <a:pt x="31404" y="234950"/>
                  <a:pt x="26113" y="469900"/>
                  <a:pt x="23996" y="660400"/>
                </a:cubicBezTo>
                <a:cubicBezTo>
                  <a:pt x="21879" y="850900"/>
                  <a:pt x="-28921" y="1047750"/>
                  <a:pt x="23996" y="1143000"/>
                </a:cubicBezTo>
                <a:cubicBezTo>
                  <a:pt x="76913" y="1238250"/>
                  <a:pt x="263179" y="1242483"/>
                  <a:pt x="341496" y="1231900"/>
                </a:cubicBezTo>
                <a:cubicBezTo>
                  <a:pt x="419813" y="1221317"/>
                  <a:pt x="464263" y="1126067"/>
                  <a:pt x="493896" y="1079500"/>
                </a:cubicBezTo>
                <a:cubicBezTo>
                  <a:pt x="523529" y="1032933"/>
                  <a:pt x="508713" y="1058333"/>
                  <a:pt x="519296" y="952500"/>
                </a:cubicBezTo>
                <a:cubicBezTo>
                  <a:pt x="529879" y="846667"/>
                  <a:pt x="561629" y="575733"/>
                  <a:pt x="557396" y="444500"/>
                </a:cubicBezTo>
                <a:cubicBezTo>
                  <a:pt x="553163" y="313267"/>
                  <a:pt x="515063" y="232833"/>
                  <a:pt x="493896" y="165100"/>
                </a:cubicBezTo>
                <a:cubicBezTo>
                  <a:pt x="472729" y="97367"/>
                  <a:pt x="451562" y="67733"/>
                  <a:pt x="430396" y="38100"/>
                </a:cubicBezTo>
              </a:path>
            </a:pathLst>
          </a:custGeom>
          <a:noFill/>
          <a:ln w="41275">
            <a:solidFill>
              <a:schemeClr val="tx1"/>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157872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700"/>
            <a:ext cx="9144000" cy="461665"/>
          </a:xfrm>
          <a:prstGeom prst="rect">
            <a:avLst/>
          </a:prstGeom>
        </p:spPr>
        <p:txBody>
          <a:bodyPr wrap="square">
            <a:spAutoFit/>
          </a:bodyPr>
          <a:lstStyle/>
          <a:p>
            <a:pPr algn="ctr"/>
            <a:r>
              <a:rPr lang="en-US" sz="2400" b="1" dirty="0" smtClean="0"/>
              <a:t>Results: Empirical Critical Acid Loads and Exceedances</a:t>
            </a:r>
          </a:p>
        </p:txBody>
      </p:sp>
      <p:graphicFrame>
        <p:nvGraphicFramePr>
          <p:cNvPr id="6" name="Table 5"/>
          <p:cNvGraphicFramePr>
            <a:graphicFrameLocks noGrp="1"/>
          </p:cNvGraphicFramePr>
          <p:nvPr>
            <p:extLst>
              <p:ext uri="{D42A27DB-BD31-4B8C-83A1-F6EECF244321}">
                <p14:modId xmlns:p14="http://schemas.microsoft.com/office/powerpoint/2010/main" val="1795865541"/>
              </p:ext>
            </p:extLst>
          </p:nvPr>
        </p:nvGraphicFramePr>
        <p:xfrm>
          <a:off x="152400" y="609599"/>
          <a:ext cx="8839200" cy="2991171"/>
        </p:xfrm>
        <a:graphic>
          <a:graphicData uri="http://schemas.openxmlformats.org/drawingml/2006/table">
            <a:tbl>
              <a:tblPr firstRow="1" bandRow="1">
                <a:tableStyleId>{5C22544A-7EE6-4342-B048-85BDC9FD1C3A}</a:tableStyleId>
              </a:tblPr>
              <a:tblGrid>
                <a:gridCol w="2631518"/>
                <a:gridCol w="1012122"/>
                <a:gridCol w="1012122"/>
                <a:gridCol w="1282021"/>
                <a:gridCol w="1336001"/>
                <a:gridCol w="1565416"/>
              </a:tblGrid>
              <a:tr h="390685">
                <a:tc>
                  <a:txBody>
                    <a:bodyPr/>
                    <a:lstStyle/>
                    <a:p>
                      <a:r>
                        <a:rPr lang="en-US" dirty="0" smtClean="0"/>
                        <a:t>Site</a:t>
                      </a:r>
                      <a:endParaRPr lang="en-US" dirty="0"/>
                    </a:p>
                  </a:txBody>
                  <a:tcPr/>
                </a:tc>
                <a:tc>
                  <a:txBody>
                    <a:bodyPr/>
                    <a:lstStyle/>
                    <a:p>
                      <a:pPr algn="ctr"/>
                      <a:r>
                        <a:rPr lang="en-US" dirty="0" smtClean="0"/>
                        <a:t>Mc</a:t>
                      </a:r>
                      <a:r>
                        <a:rPr lang="en-US" baseline="0" dirty="0" smtClean="0"/>
                        <a:t>Nulty et al (2010).</a:t>
                      </a:r>
                      <a:endParaRPr lang="en-US" dirty="0"/>
                    </a:p>
                  </a:txBody>
                  <a:tcPr/>
                </a:tc>
                <a:tc>
                  <a:txBody>
                    <a:bodyPr/>
                    <a:lstStyle/>
                    <a:p>
                      <a:pPr algn="ctr"/>
                      <a:r>
                        <a:rPr lang="en-US" dirty="0" smtClean="0"/>
                        <a:t>CAL 1</a:t>
                      </a:r>
                      <a:endParaRPr lang="en-US" dirty="0"/>
                    </a:p>
                  </a:txBody>
                  <a:tcPr/>
                </a:tc>
                <a:tc>
                  <a:txBody>
                    <a:bodyPr/>
                    <a:lstStyle/>
                    <a:p>
                      <a:pPr algn="ctr"/>
                      <a:r>
                        <a:rPr lang="en-US" dirty="0" smtClean="0"/>
                        <a:t>CAL 2</a:t>
                      </a:r>
                      <a:endParaRPr lang="en-US" dirty="0"/>
                    </a:p>
                  </a:txBody>
                  <a:tcPr/>
                </a:tc>
                <a:tc>
                  <a:txBody>
                    <a:bodyPr/>
                    <a:lstStyle/>
                    <a:p>
                      <a:pPr algn="ctr"/>
                      <a:r>
                        <a:rPr lang="en-US" dirty="0" smtClean="0"/>
                        <a:t>Exc. 1</a:t>
                      </a:r>
                      <a:endParaRPr lang="en-US" dirty="0"/>
                    </a:p>
                  </a:txBody>
                  <a:tcPr/>
                </a:tc>
                <a:tc>
                  <a:txBody>
                    <a:bodyPr/>
                    <a:lstStyle/>
                    <a:p>
                      <a:pPr algn="ctr"/>
                      <a:r>
                        <a:rPr lang="en-US" dirty="0" smtClean="0"/>
                        <a:t>Exc.</a:t>
                      </a:r>
                      <a:r>
                        <a:rPr lang="en-US" baseline="0" dirty="0" smtClean="0"/>
                        <a:t> 2</a:t>
                      </a:r>
                      <a:endParaRPr lang="en-US" dirty="0"/>
                    </a:p>
                  </a:txBody>
                  <a:tcPr/>
                </a:tc>
              </a:tr>
              <a:tr h="447516">
                <a:tc>
                  <a:txBody>
                    <a:bodyPr/>
                    <a:lstStyle/>
                    <a:p>
                      <a:r>
                        <a:rPr lang="en-US" dirty="0" smtClean="0"/>
                        <a:t>Site 1 (red pine)</a:t>
                      </a:r>
                      <a:endParaRPr lang="en-US" dirty="0"/>
                    </a:p>
                  </a:txBody>
                  <a:tcPr/>
                </a:tc>
                <a:tc>
                  <a:txBody>
                    <a:bodyPr/>
                    <a:lstStyle/>
                    <a:p>
                      <a:pPr algn="ctr"/>
                      <a:r>
                        <a:rPr lang="en-US" b="1" dirty="0" smtClean="0"/>
                        <a:t>0</a:t>
                      </a:r>
                      <a:endParaRPr lang="en-US" b="1" dirty="0"/>
                    </a:p>
                  </a:txBody>
                  <a:tcPr/>
                </a:tc>
                <a:tc>
                  <a:txBody>
                    <a:bodyPr/>
                    <a:lstStyle/>
                    <a:p>
                      <a:pPr algn="ctr"/>
                      <a:r>
                        <a:rPr lang="en-US" b="1" dirty="0" smtClean="0"/>
                        <a:t>32.05</a:t>
                      </a:r>
                      <a:endParaRPr lang="en-US" b="1" dirty="0"/>
                    </a:p>
                  </a:txBody>
                  <a:tcPr/>
                </a:tc>
                <a:tc>
                  <a:txBody>
                    <a:bodyPr/>
                    <a:lstStyle/>
                    <a:p>
                      <a:pPr algn="ctr"/>
                      <a:r>
                        <a:rPr lang="en-US" b="1" dirty="0" smtClean="0"/>
                        <a:t>670.76</a:t>
                      </a:r>
                      <a:endParaRPr lang="en-US" b="1" dirty="0"/>
                    </a:p>
                  </a:txBody>
                  <a:tcPr/>
                </a:tc>
                <a:tc>
                  <a:txBody>
                    <a:bodyPr/>
                    <a:lstStyle/>
                    <a:p>
                      <a:pPr algn="ctr"/>
                      <a:r>
                        <a:rPr lang="en-US" b="1" dirty="0" smtClean="0"/>
                        <a:t>1177.62</a:t>
                      </a:r>
                      <a:endParaRPr lang="en-US" b="1" dirty="0"/>
                    </a:p>
                  </a:txBody>
                  <a:tcPr/>
                </a:tc>
                <a:tc>
                  <a:txBody>
                    <a:bodyPr/>
                    <a:lstStyle/>
                    <a:p>
                      <a:pPr algn="ctr"/>
                      <a:r>
                        <a:rPr lang="en-US" b="1" dirty="0" smtClean="0"/>
                        <a:t>--</a:t>
                      </a:r>
                      <a:endParaRPr lang="en-US" b="1" dirty="0"/>
                    </a:p>
                  </a:txBody>
                  <a:tcPr/>
                </a:tc>
              </a:tr>
              <a:tr h="457200">
                <a:tc>
                  <a:txBody>
                    <a:bodyPr/>
                    <a:lstStyle/>
                    <a:p>
                      <a:r>
                        <a:rPr lang="en-US" dirty="0" smtClean="0"/>
                        <a:t>Site 2 (sugar maple)</a:t>
                      </a:r>
                      <a:endParaRPr lang="en-US" dirty="0"/>
                    </a:p>
                  </a:txBody>
                  <a:tcPr/>
                </a:tc>
                <a:tc>
                  <a:txBody>
                    <a:bodyPr/>
                    <a:lstStyle/>
                    <a:p>
                      <a:pPr algn="ctr"/>
                      <a:r>
                        <a:rPr lang="en-US" b="1" dirty="0" smtClean="0">
                          <a:solidFill>
                            <a:schemeClr val="tx1"/>
                          </a:solidFill>
                        </a:rPr>
                        <a:t>764.92</a:t>
                      </a:r>
                      <a:endParaRPr lang="en-US" b="1" dirty="0">
                        <a:solidFill>
                          <a:schemeClr val="tx1"/>
                        </a:solidFill>
                      </a:endParaRPr>
                    </a:p>
                  </a:txBody>
                  <a:tcPr/>
                </a:tc>
                <a:tc>
                  <a:txBody>
                    <a:bodyPr/>
                    <a:lstStyle/>
                    <a:p>
                      <a:pPr algn="ctr"/>
                      <a:r>
                        <a:rPr lang="en-US" b="1" dirty="0" smtClean="0">
                          <a:solidFill>
                            <a:srgbClr val="FF0000"/>
                          </a:solidFill>
                        </a:rPr>
                        <a:t>-164.37</a:t>
                      </a:r>
                      <a:endParaRPr lang="en-US" b="1" dirty="0">
                        <a:solidFill>
                          <a:srgbClr val="FF0000"/>
                        </a:solidFill>
                      </a:endParaRPr>
                    </a:p>
                  </a:txBody>
                  <a:tcPr/>
                </a:tc>
                <a:tc>
                  <a:txBody>
                    <a:bodyPr/>
                    <a:lstStyle/>
                    <a:p>
                      <a:pPr algn="ctr"/>
                      <a:r>
                        <a:rPr lang="en-US" b="1" dirty="0" smtClean="0"/>
                        <a:t>139.80</a:t>
                      </a:r>
                      <a:endParaRPr lang="en-US" b="1" dirty="0"/>
                    </a:p>
                  </a:txBody>
                  <a:tcPr/>
                </a:tc>
                <a:tc>
                  <a:txBody>
                    <a:bodyPr/>
                    <a:lstStyle/>
                    <a:p>
                      <a:pPr algn="ctr"/>
                      <a:r>
                        <a:rPr lang="en-US" b="1" dirty="0" smtClean="0"/>
                        <a:t>1374.04</a:t>
                      </a:r>
                      <a:endParaRPr lang="en-US" b="1" dirty="0"/>
                    </a:p>
                  </a:txBody>
                  <a:tcPr/>
                </a:tc>
                <a:tc>
                  <a:txBody>
                    <a:bodyPr/>
                    <a:lstStyle/>
                    <a:p>
                      <a:pPr algn="ctr"/>
                      <a:r>
                        <a:rPr lang="en-US" b="1" dirty="0" smtClean="0"/>
                        <a:t>328.14</a:t>
                      </a:r>
                      <a:endParaRPr lang="en-US" b="1" dirty="0"/>
                    </a:p>
                  </a:txBody>
                  <a:tcPr/>
                </a:tc>
              </a:tr>
              <a:tr h="390685">
                <a:tc>
                  <a:txBody>
                    <a:bodyPr/>
                    <a:lstStyle/>
                    <a:p>
                      <a:r>
                        <a:rPr lang="en-US" dirty="0" smtClean="0"/>
                        <a:t>Site 3 (white</a:t>
                      </a:r>
                      <a:r>
                        <a:rPr lang="en-US" baseline="0" dirty="0" smtClean="0"/>
                        <a:t> oak)</a:t>
                      </a:r>
                      <a:endParaRPr lang="en-US" dirty="0"/>
                    </a:p>
                  </a:txBody>
                  <a:tcPr/>
                </a:tc>
                <a:tc>
                  <a:txBody>
                    <a:bodyPr/>
                    <a:lstStyle/>
                    <a:p>
                      <a:pPr algn="ctr"/>
                      <a:r>
                        <a:rPr lang="en-US" b="1" dirty="0" smtClean="0">
                          <a:solidFill>
                            <a:schemeClr val="tx1"/>
                          </a:solidFill>
                        </a:rPr>
                        <a:t>768.00</a:t>
                      </a:r>
                      <a:endParaRPr lang="en-US" b="1" dirty="0">
                        <a:solidFill>
                          <a:schemeClr val="tx1"/>
                        </a:solidFill>
                      </a:endParaRPr>
                    </a:p>
                  </a:txBody>
                  <a:tcPr/>
                </a:tc>
                <a:tc>
                  <a:txBody>
                    <a:bodyPr/>
                    <a:lstStyle/>
                    <a:p>
                      <a:pPr algn="ctr"/>
                      <a:r>
                        <a:rPr lang="en-US" b="1" dirty="0" smtClean="0">
                          <a:solidFill>
                            <a:srgbClr val="FF0000"/>
                          </a:solidFill>
                        </a:rPr>
                        <a:t>-171.84</a:t>
                      </a:r>
                      <a:endParaRPr lang="en-US" b="1" dirty="0">
                        <a:solidFill>
                          <a:srgbClr val="FF0000"/>
                        </a:solidFill>
                      </a:endParaRPr>
                    </a:p>
                  </a:txBody>
                  <a:tcPr/>
                </a:tc>
                <a:tc>
                  <a:txBody>
                    <a:bodyPr/>
                    <a:lstStyle/>
                    <a:p>
                      <a:pPr algn="ctr"/>
                      <a:r>
                        <a:rPr lang="en-US" b="1" dirty="0" smtClean="0"/>
                        <a:t>104.87</a:t>
                      </a:r>
                      <a:endParaRPr lang="en-US" b="1" dirty="0"/>
                    </a:p>
                  </a:txBody>
                  <a:tcPr/>
                </a:tc>
                <a:tc>
                  <a:txBody>
                    <a:bodyPr/>
                    <a:lstStyle/>
                    <a:p>
                      <a:pPr algn="ctr"/>
                      <a:r>
                        <a:rPr lang="en-US" b="1" dirty="0" smtClean="0"/>
                        <a:t>1345.12</a:t>
                      </a:r>
                      <a:endParaRPr lang="en-US" b="1" dirty="0"/>
                    </a:p>
                  </a:txBody>
                  <a:tcPr/>
                </a:tc>
                <a:tc>
                  <a:txBody>
                    <a:bodyPr/>
                    <a:lstStyle/>
                    <a:p>
                      <a:pPr algn="ctr"/>
                      <a:r>
                        <a:rPr lang="en-US" b="1" dirty="0" smtClean="0"/>
                        <a:t>363.07</a:t>
                      </a:r>
                      <a:endParaRPr lang="en-US" b="1" dirty="0"/>
                    </a:p>
                  </a:txBody>
                  <a:tcPr/>
                </a:tc>
              </a:tr>
              <a:tr h="390685">
                <a:tc>
                  <a:txBody>
                    <a:bodyPr/>
                    <a:lstStyle/>
                    <a:p>
                      <a:r>
                        <a:rPr lang="en-US" dirty="0" smtClean="0"/>
                        <a:t>Site 4 (red pine)</a:t>
                      </a:r>
                      <a:endParaRPr lang="en-US" dirty="0"/>
                    </a:p>
                  </a:txBody>
                  <a:tcPr/>
                </a:tc>
                <a:tc>
                  <a:txBody>
                    <a:bodyPr/>
                    <a:lstStyle/>
                    <a:p>
                      <a:pPr algn="ctr"/>
                      <a:r>
                        <a:rPr lang="en-US" b="1" dirty="0" smtClean="0">
                          <a:solidFill>
                            <a:schemeClr val="tx1"/>
                          </a:solidFill>
                        </a:rPr>
                        <a:t>770.48</a:t>
                      </a:r>
                      <a:endParaRPr lang="en-US" b="1" dirty="0">
                        <a:solidFill>
                          <a:schemeClr val="tx1"/>
                        </a:solidFill>
                      </a:endParaRPr>
                    </a:p>
                  </a:txBody>
                  <a:tcPr/>
                </a:tc>
                <a:tc>
                  <a:txBody>
                    <a:bodyPr/>
                    <a:lstStyle/>
                    <a:p>
                      <a:pPr algn="ctr"/>
                      <a:r>
                        <a:rPr lang="en-US" b="1" dirty="0" smtClean="0">
                          <a:solidFill>
                            <a:srgbClr val="FF0000"/>
                          </a:solidFill>
                        </a:rPr>
                        <a:t>-171.84</a:t>
                      </a:r>
                      <a:endParaRPr lang="en-US" b="1" dirty="0">
                        <a:solidFill>
                          <a:srgbClr val="FF0000"/>
                        </a:solidFill>
                      </a:endParaRPr>
                    </a:p>
                  </a:txBody>
                  <a:tcPr/>
                </a:tc>
                <a:tc>
                  <a:txBody>
                    <a:bodyPr/>
                    <a:lstStyle/>
                    <a:p>
                      <a:pPr algn="ctr"/>
                      <a:r>
                        <a:rPr lang="en-US" b="1" dirty="0" smtClean="0"/>
                        <a:t>349.51</a:t>
                      </a:r>
                      <a:endParaRPr lang="en-US" b="1" dirty="0"/>
                    </a:p>
                  </a:txBody>
                  <a:tcPr/>
                </a:tc>
                <a:tc>
                  <a:txBody>
                    <a:bodyPr/>
                    <a:lstStyle/>
                    <a:p>
                      <a:pPr algn="ctr"/>
                      <a:r>
                        <a:rPr lang="en-US" b="1" dirty="0" smtClean="0"/>
                        <a:t>1381.51</a:t>
                      </a:r>
                      <a:endParaRPr lang="en-US" b="1" dirty="0"/>
                    </a:p>
                  </a:txBody>
                  <a:tcPr/>
                </a:tc>
                <a:tc>
                  <a:txBody>
                    <a:bodyPr/>
                    <a:lstStyle/>
                    <a:p>
                      <a:pPr algn="ctr"/>
                      <a:r>
                        <a:rPr lang="en-US" b="1" dirty="0" smtClean="0"/>
                        <a:t>118.42</a:t>
                      </a:r>
                      <a:endParaRPr lang="en-US" b="1" dirty="0"/>
                    </a:p>
                  </a:txBody>
                  <a:tcPr/>
                </a:tc>
              </a:tr>
              <a:tr h="390685">
                <a:tc>
                  <a:txBody>
                    <a:bodyPr/>
                    <a:lstStyle/>
                    <a:p>
                      <a:r>
                        <a:rPr lang="en-US" dirty="0" smtClean="0"/>
                        <a:t>Site 5</a:t>
                      </a:r>
                      <a:r>
                        <a:rPr lang="en-US" baseline="0" dirty="0" smtClean="0"/>
                        <a:t> (northern red oak)</a:t>
                      </a:r>
                      <a:endParaRPr lang="en-US" dirty="0"/>
                    </a:p>
                  </a:txBody>
                  <a:tcPr/>
                </a:tc>
                <a:tc>
                  <a:txBody>
                    <a:bodyPr/>
                    <a:lstStyle/>
                    <a:p>
                      <a:pPr algn="ctr"/>
                      <a:r>
                        <a:rPr lang="en-US" b="1" dirty="0" smtClean="0"/>
                        <a:t>424.86</a:t>
                      </a:r>
                      <a:endParaRPr lang="en-US" b="1" dirty="0"/>
                    </a:p>
                  </a:txBody>
                  <a:tcPr/>
                </a:tc>
                <a:tc>
                  <a:txBody>
                    <a:bodyPr/>
                    <a:lstStyle/>
                    <a:p>
                      <a:pPr algn="ctr"/>
                      <a:r>
                        <a:rPr lang="en-US" b="1" dirty="0" smtClean="0">
                          <a:solidFill>
                            <a:srgbClr val="FF0000"/>
                          </a:solidFill>
                        </a:rPr>
                        <a:t>-276.65</a:t>
                      </a:r>
                      <a:endParaRPr lang="en-US" b="1" dirty="0">
                        <a:solidFill>
                          <a:srgbClr val="FF0000"/>
                        </a:solidFill>
                      </a:endParaRPr>
                    </a:p>
                  </a:txBody>
                  <a:tcPr/>
                </a:tc>
                <a:tc>
                  <a:txBody>
                    <a:bodyPr/>
                    <a:lstStyle/>
                    <a:p>
                      <a:pPr algn="ctr"/>
                      <a:r>
                        <a:rPr lang="en-US" b="1" dirty="0" smtClean="0"/>
                        <a:t>261.98</a:t>
                      </a:r>
                      <a:endParaRPr lang="en-US" b="1" dirty="0"/>
                    </a:p>
                  </a:txBody>
                  <a:tcPr/>
                </a:tc>
                <a:tc>
                  <a:txBody>
                    <a:bodyPr/>
                    <a:lstStyle/>
                    <a:p>
                      <a:pPr algn="ctr"/>
                      <a:r>
                        <a:rPr lang="en-US" b="1" dirty="0" smtClean="0"/>
                        <a:t>1411.88</a:t>
                      </a:r>
                      <a:endParaRPr lang="en-US" b="1" dirty="0"/>
                    </a:p>
                  </a:txBody>
                  <a:tcPr/>
                </a:tc>
                <a:tc>
                  <a:txBody>
                    <a:bodyPr/>
                    <a:lstStyle/>
                    <a:p>
                      <a:pPr algn="ctr"/>
                      <a:r>
                        <a:rPr lang="en-US" b="1" dirty="0" smtClean="0"/>
                        <a:t>205.27</a:t>
                      </a:r>
                      <a:endParaRPr lang="en-US" b="1" dirty="0"/>
                    </a:p>
                  </a:txBody>
                  <a:tcPr/>
                </a:tc>
              </a:tr>
            </a:tbl>
          </a:graphicData>
        </a:graphic>
      </p:graphicFrame>
      <p:sp>
        <p:nvSpPr>
          <p:cNvPr id="7" name="TextBox 6"/>
          <p:cNvSpPr txBox="1"/>
          <p:nvPr/>
        </p:nvSpPr>
        <p:spPr>
          <a:xfrm>
            <a:off x="266700" y="3441680"/>
            <a:ext cx="8610600" cy="3416320"/>
          </a:xfrm>
          <a:prstGeom prst="rect">
            <a:avLst/>
          </a:prstGeom>
          <a:noFill/>
        </p:spPr>
        <p:txBody>
          <a:bodyPr wrap="square" rtlCol="0">
            <a:spAutoFit/>
          </a:bodyPr>
          <a:lstStyle/>
          <a:p>
            <a:endParaRPr lang="en-US" dirty="0" smtClean="0"/>
          </a:p>
          <a:p>
            <a:r>
              <a:rPr lang="en-US" dirty="0" smtClean="0"/>
              <a:t>Incorporating the uncertainty in the fate of N cycling in forest ecosystems: best and worst case scenarios…</a:t>
            </a:r>
          </a:p>
          <a:p>
            <a:endParaRPr lang="en-US" dirty="0" smtClean="0"/>
          </a:p>
          <a:p>
            <a:r>
              <a:rPr lang="en-US" dirty="0" smtClean="0"/>
              <a:t>CAL 1 = critical acid load scenario where all N is leached</a:t>
            </a:r>
          </a:p>
          <a:p>
            <a:r>
              <a:rPr lang="en-US" dirty="0" smtClean="0"/>
              <a:t>CAL 2 = critical acid load scenario where all N not taken up by vegetation is retained in soil</a:t>
            </a:r>
          </a:p>
          <a:p>
            <a:endParaRPr lang="en-US" dirty="0"/>
          </a:p>
          <a:p>
            <a:r>
              <a:rPr lang="en-US" dirty="0" smtClean="0"/>
              <a:t>Empirical data suggest CALs are lower (and exceedances higher) than national scale estimates for same locations.</a:t>
            </a:r>
          </a:p>
          <a:p>
            <a:endParaRPr lang="en-US" dirty="0"/>
          </a:p>
          <a:p>
            <a:r>
              <a:rPr lang="en-US" b="1" dirty="0" smtClean="0">
                <a:solidFill>
                  <a:srgbClr val="FF0000"/>
                </a:solidFill>
              </a:rPr>
              <a:t>Negative CALs </a:t>
            </a:r>
            <a:r>
              <a:rPr lang="en-US" dirty="0" smtClean="0"/>
              <a:t>= suggest soil is driving toward acidification regardless of anthropogenic activities (S+N Deposition and/or tree harvesting).</a:t>
            </a:r>
            <a:endParaRPr lang="en-US" dirty="0"/>
          </a:p>
        </p:txBody>
      </p:sp>
    </p:spTree>
    <p:extLst>
      <p:ext uri="{BB962C8B-B14F-4D97-AF65-F5344CB8AC3E}">
        <p14:creationId xmlns:p14="http://schemas.microsoft.com/office/powerpoint/2010/main" val="34137235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700"/>
            <a:ext cx="9144000" cy="461665"/>
          </a:xfrm>
          <a:prstGeom prst="rect">
            <a:avLst/>
          </a:prstGeom>
        </p:spPr>
        <p:txBody>
          <a:bodyPr wrap="square">
            <a:spAutoFit/>
          </a:bodyPr>
          <a:lstStyle/>
          <a:p>
            <a:pPr algn="ctr"/>
            <a:r>
              <a:rPr lang="en-US" sz="2400" b="1" dirty="0" smtClean="0"/>
              <a:t>Conclusions</a:t>
            </a:r>
          </a:p>
        </p:txBody>
      </p:sp>
      <p:pic>
        <p:nvPicPr>
          <p:cNvPr id="3" name="Picture 2"/>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086100" y="749300"/>
            <a:ext cx="2971800" cy="5831878"/>
          </a:xfrm>
          <a:prstGeom prst="rect">
            <a:avLst/>
          </a:prstGeom>
        </p:spPr>
      </p:pic>
      <p:sp>
        <p:nvSpPr>
          <p:cNvPr id="4" name="TextBox 3"/>
          <p:cNvSpPr txBox="1"/>
          <p:nvPr/>
        </p:nvSpPr>
        <p:spPr>
          <a:xfrm>
            <a:off x="304800" y="1066800"/>
            <a:ext cx="8077200"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Tree nutrient uptake rates in this study are higher than what is used to model uptake for same species at national scale.</a:t>
            </a:r>
          </a:p>
        </p:txBody>
      </p:sp>
      <p:sp>
        <p:nvSpPr>
          <p:cNvPr id="5" name="TextBox 4"/>
          <p:cNvSpPr txBox="1"/>
          <p:nvPr/>
        </p:nvSpPr>
        <p:spPr>
          <a:xfrm>
            <a:off x="304800" y="584200"/>
            <a:ext cx="7772400" cy="369332"/>
          </a:xfrm>
          <a:prstGeom prst="rect">
            <a:avLst/>
          </a:prstGeom>
          <a:noFill/>
        </p:spPr>
        <p:txBody>
          <a:bodyPr wrap="square" rtlCol="0">
            <a:spAutoFit/>
          </a:bodyPr>
          <a:lstStyle/>
          <a:p>
            <a:r>
              <a:rPr lang="en-US" b="1" dirty="0" smtClean="0"/>
              <a:t>For the Osborne Creek Watershed, Site-Specific empirical evidence suggests…</a:t>
            </a:r>
            <a:endParaRPr lang="en-US" b="1" dirty="0"/>
          </a:p>
        </p:txBody>
      </p:sp>
    </p:spTree>
    <p:extLst>
      <p:ext uri="{BB962C8B-B14F-4D97-AF65-F5344CB8AC3E}">
        <p14:creationId xmlns:p14="http://schemas.microsoft.com/office/powerpoint/2010/main" val="1869912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42778"/>
          <a:stretch/>
        </p:blipFill>
        <p:spPr>
          <a:xfrm>
            <a:off x="63501" y="90345"/>
            <a:ext cx="9001822" cy="666605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294801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700"/>
            <a:ext cx="9144000" cy="461665"/>
          </a:xfrm>
          <a:prstGeom prst="rect">
            <a:avLst/>
          </a:prstGeom>
        </p:spPr>
        <p:txBody>
          <a:bodyPr wrap="square">
            <a:spAutoFit/>
          </a:bodyPr>
          <a:lstStyle/>
          <a:p>
            <a:pPr algn="ctr"/>
            <a:r>
              <a:rPr lang="en-US" sz="2400" b="1" dirty="0" smtClean="0"/>
              <a:t>Conclusions</a:t>
            </a:r>
          </a:p>
        </p:txBody>
      </p:sp>
      <p:pic>
        <p:nvPicPr>
          <p:cNvPr id="3" name="Picture 2"/>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086100" y="749300"/>
            <a:ext cx="2971800" cy="5831878"/>
          </a:xfrm>
          <a:prstGeom prst="rect">
            <a:avLst/>
          </a:prstGeom>
        </p:spPr>
      </p:pic>
      <p:sp>
        <p:nvSpPr>
          <p:cNvPr id="4" name="TextBox 3"/>
          <p:cNvSpPr txBox="1"/>
          <p:nvPr/>
        </p:nvSpPr>
        <p:spPr>
          <a:xfrm>
            <a:off x="304800" y="1066800"/>
            <a:ext cx="80772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Tree nutrient uptake rates in this study are higher than what is used to model uptake for same species at national scale.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Tree nutrient uptake rates vary widely among hardwoods  on similar sites/soils.</a:t>
            </a:r>
          </a:p>
          <a:p>
            <a:endParaRPr lang="en-US" sz="2000" dirty="0"/>
          </a:p>
        </p:txBody>
      </p:sp>
      <p:sp>
        <p:nvSpPr>
          <p:cNvPr id="5" name="TextBox 4"/>
          <p:cNvSpPr txBox="1"/>
          <p:nvPr/>
        </p:nvSpPr>
        <p:spPr>
          <a:xfrm>
            <a:off x="304800" y="584200"/>
            <a:ext cx="7772400" cy="369332"/>
          </a:xfrm>
          <a:prstGeom prst="rect">
            <a:avLst/>
          </a:prstGeom>
          <a:noFill/>
        </p:spPr>
        <p:txBody>
          <a:bodyPr wrap="square" rtlCol="0">
            <a:spAutoFit/>
          </a:bodyPr>
          <a:lstStyle/>
          <a:p>
            <a:r>
              <a:rPr lang="en-US" b="1" dirty="0" smtClean="0"/>
              <a:t>For the Osborne Creek Watershed, Site-Specific empirical evidence suggests…</a:t>
            </a:r>
            <a:endParaRPr lang="en-US" b="1" dirty="0"/>
          </a:p>
        </p:txBody>
      </p:sp>
    </p:spTree>
    <p:extLst>
      <p:ext uri="{BB962C8B-B14F-4D97-AF65-F5344CB8AC3E}">
        <p14:creationId xmlns:p14="http://schemas.microsoft.com/office/powerpoint/2010/main" val="18780383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700"/>
            <a:ext cx="9144000" cy="461665"/>
          </a:xfrm>
          <a:prstGeom prst="rect">
            <a:avLst/>
          </a:prstGeom>
        </p:spPr>
        <p:txBody>
          <a:bodyPr wrap="square">
            <a:spAutoFit/>
          </a:bodyPr>
          <a:lstStyle/>
          <a:p>
            <a:pPr algn="ctr"/>
            <a:r>
              <a:rPr lang="en-US" sz="2400" b="1" dirty="0" smtClean="0"/>
              <a:t>Conclusions</a:t>
            </a:r>
          </a:p>
        </p:txBody>
      </p:sp>
      <p:pic>
        <p:nvPicPr>
          <p:cNvPr id="3" name="Picture 2"/>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086100" y="749300"/>
            <a:ext cx="2971800" cy="5831878"/>
          </a:xfrm>
          <a:prstGeom prst="rect">
            <a:avLst/>
          </a:prstGeom>
        </p:spPr>
      </p:pic>
      <p:sp>
        <p:nvSpPr>
          <p:cNvPr id="4" name="TextBox 3"/>
          <p:cNvSpPr txBox="1"/>
          <p:nvPr/>
        </p:nvSpPr>
        <p:spPr>
          <a:xfrm>
            <a:off x="304800" y="1066800"/>
            <a:ext cx="8077200"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Tree nutrient uptake rates in this study are higher than what is used to model uptake for same species at national scale.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Tree nutrient uptake rates vary widely among hardwoods  on similar sites/soils.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Weathering rates are extremely slow, and much less than what is used to model weathering for same soils at national scale.</a:t>
            </a:r>
          </a:p>
        </p:txBody>
      </p:sp>
      <p:sp>
        <p:nvSpPr>
          <p:cNvPr id="5" name="TextBox 4"/>
          <p:cNvSpPr txBox="1"/>
          <p:nvPr/>
        </p:nvSpPr>
        <p:spPr>
          <a:xfrm>
            <a:off x="304800" y="584200"/>
            <a:ext cx="7772400" cy="369332"/>
          </a:xfrm>
          <a:prstGeom prst="rect">
            <a:avLst/>
          </a:prstGeom>
          <a:noFill/>
        </p:spPr>
        <p:txBody>
          <a:bodyPr wrap="square" rtlCol="0">
            <a:spAutoFit/>
          </a:bodyPr>
          <a:lstStyle/>
          <a:p>
            <a:r>
              <a:rPr lang="en-US" b="1" dirty="0" smtClean="0"/>
              <a:t>For the Osborne Creek Watershed, Site-Specific empirical evidence suggests…</a:t>
            </a:r>
            <a:endParaRPr lang="en-US" b="1" dirty="0"/>
          </a:p>
        </p:txBody>
      </p:sp>
    </p:spTree>
    <p:extLst>
      <p:ext uri="{BB962C8B-B14F-4D97-AF65-F5344CB8AC3E}">
        <p14:creationId xmlns:p14="http://schemas.microsoft.com/office/powerpoint/2010/main" val="18780383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700"/>
            <a:ext cx="9144000" cy="461665"/>
          </a:xfrm>
          <a:prstGeom prst="rect">
            <a:avLst/>
          </a:prstGeom>
        </p:spPr>
        <p:txBody>
          <a:bodyPr wrap="square">
            <a:spAutoFit/>
          </a:bodyPr>
          <a:lstStyle/>
          <a:p>
            <a:pPr algn="ctr"/>
            <a:r>
              <a:rPr lang="en-US" sz="2400" b="1" dirty="0" smtClean="0"/>
              <a:t>Conclusions</a:t>
            </a:r>
          </a:p>
        </p:txBody>
      </p:sp>
      <p:pic>
        <p:nvPicPr>
          <p:cNvPr id="3" name="Picture 2"/>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086100" y="749300"/>
            <a:ext cx="2971800" cy="5831878"/>
          </a:xfrm>
          <a:prstGeom prst="rect">
            <a:avLst/>
          </a:prstGeom>
        </p:spPr>
      </p:pic>
      <p:sp>
        <p:nvSpPr>
          <p:cNvPr id="4" name="TextBox 3"/>
          <p:cNvSpPr txBox="1"/>
          <p:nvPr/>
        </p:nvSpPr>
        <p:spPr>
          <a:xfrm>
            <a:off x="304800" y="1066800"/>
            <a:ext cx="8077200"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Tree nutrient uptake rates in this study are higher than what is used to model uptake for same species at national scale.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Tree nutrient uptake rates vary widely among hardwoods  on similar sites/soils.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Weathering rates are extremely slow, and much less than what is used to model weathering for same soils at national scale.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Positive net base cation gains (i.e., </a:t>
            </a:r>
            <a:r>
              <a:rPr lang="en-US" sz="2000" i="1" dirty="0" smtClean="0"/>
              <a:t>negative weathering rates</a:t>
            </a:r>
            <a:r>
              <a:rPr lang="en-US" sz="2000" dirty="0" smtClean="0"/>
              <a:t>) suggest significant “external” source of base cations</a:t>
            </a:r>
            <a:r>
              <a:rPr lang="en-US" sz="2000" dirty="0" smtClean="0">
                <a:sym typeface="Wingdings" panose="05000000000000000000" pitchFamily="2" charset="2"/>
              </a:rPr>
              <a:t> soils/trees receive more nutritional support from external sources than weathering alone.</a:t>
            </a:r>
            <a:endParaRPr lang="en-US" sz="2000" dirty="0" smtClean="0"/>
          </a:p>
          <a:p>
            <a:endParaRPr lang="en-US" sz="2000" dirty="0"/>
          </a:p>
        </p:txBody>
      </p:sp>
      <p:sp>
        <p:nvSpPr>
          <p:cNvPr id="5" name="TextBox 4"/>
          <p:cNvSpPr txBox="1"/>
          <p:nvPr/>
        </p:nvSpPr>
        <p:spPr>
          <a:xfrm>
            <a:off x="304800" y="584200"/>
            <a:ext cx="7772400" cy="369332"/>
          </a:xfrm>
          <a:prstGeom prst="rect">
            <a:avLst/>
          </a:prstGeom>
          <a:noFill/>
        </p:spPr>
        <p:txBody>
          <a:bodyPr wrap="square" rtlCol="0">
            <a:spAutoFit/>
          </a:bodyPr>
          <a:lstStyle/>
          <a:p>
            <a:r>
              <a:rPr lang="en-US" b="1" dirty="0" smtClean="0"/>
              <a:t>For the Osborne Creek Watershed, Site-Specific empirical evidence suggests…</a:t>
            </a:r>
            <a:endParaRPr lang="en-US" b="1" dirty="0"/>
          </a:p>
        </p:txBody>
      </p:sp>
    </p:spTree>
    <p:extLst>
      <p:ext uri="{BB962C8B-B14F-4D97-AF65-F5344CB8AC3E}">
        <p14:creationId xmlns:p14="http://schemas.microsoft.com/office/powerpoint/2010/main" val="18780383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700"/>
            <a:ext cx="9144000" cy="461665"/>
          </a:xfrm>
          <a:prstGeom prst="rect">
            <a:avLst/>
          </a:prstGeom>
        </p:spPr>
        <p:txBody>
          <a:bodyPr wrap="square">
            <a:spAutoFit/>
          </a:bodyPr>
          <a:lstStyle/>
          <a:p>
            <a:pPr algn="ctr"/>
            <a:r>
              <a:rPr lang="en-US" sz="2400" b="1" dirty="0" smtClean="0"/>
              <a:t>Conclusions</a:t>
            </a:r>
          </a:p>
        </p:txBody>
      </p:sp>
      <p:pic>
        <p:nvPicPr>
          <p:cNvPr id="3" name="Picture 2"/>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086100" y="749300"/>
            <a:ext cx="2971800" cy="5831878"/>
          </a:xfrm>
          <a:prstGeom prst="rect">
            <a:avLst/>
          </a:prstGeom>
        </p:spPr>
      </p:pic>
      <p:sp>
        <p:nvSpPr>
          <p:cNvPr id="4" name="TextBox 3"/>
          <p:cNvSpPr txBox="1"/>
          <p:nvPr/>
        </p:nvSpPr>
        <p:spPr>
          <a:xfrm>
            <a:off x="304800" y="1066800"/>
            <a:ext cx="807720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Tree nutrient uptake rates in this study are higher than what is used to model uptake for same species at national scale.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Tree nutrient uptake rates vary widely among hardwoods  on similar sites/soils.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Weathering rates are extremely slow, and much less than what is used to model weathering for same soils at national scale.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Positive net base cation gains (i.e., </a:t>
            </a:r>
            <a:r>
              <a:rPr lang="en-US" sz="2000" i="1" dirty="0" smtClean="0"/>
              <a:t>negative weathering rates</a:t>
            </a:r>
            <a:r>
              <a:rPr lang="en-US" sz="2000" dirty="0" smtClean="0"/>
              <a:t>) suggest significant “external” source of base cations</a:t>
            </a:r>
            <a:r>
              <a:rPr lang="en-US" sz="2000" dirty="0" smtClean="0">
                <a:sym typeface="Wingdings" panose="05000000000000000000" pitchFamily="2" charset="2"/>
              </a:rPr>
              <a:t> soils/trees receive more nutritional support from external sources than weathering alone.</a:t>
            </a:r>
            <a:endParaRPr lang="en-US" sz="2000" dirty="0" smtClean="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Soils in the Osborne creek watershed likely experience CAL exceedance under best and worst case scenarios.</a:t>
            </a:r>
            <a:endParaRPr lang="en-US" sz="2000" dirty="0"/>
          </a:p>
        </p:txBody>
      </p:sp>
      <p:sp>
        <p:nvSpPr>
          <p:cNvPr id="5" name="TextBox 4"/>
          <p:cNvSpPr txBox="1"/>
          <p:nvPr/>
        </p:nvSpPr>
        <p:spPr>
          <a:xfrm>
            <a:off x="304800" y="584200"/>
            <a:ext cx="7772400" cy="369332"/>
          </a:xfrm>
          <a:prstGeom prst="rect">
            <a:avLst/>
          </a:prstGeom>
          <a:noFill/>
        </p:spPr>
        <p:txBody>
          <a:bodyPr wrap="square" rtlCol="0">
            <a:spAutoFit/>
          </a:bodyPr>
          <a:lstStyle/>
          <a:p>
            <a:r>
              <a:rPr lang="en-US" b="1" dirty="0" smtClean="0"/>
              <a:t>For the Osborne Creek Watershed, Site-Specific empirical evidence suggests…</a:t>
            </a:r>
            <a:endParaRPr lang="en-US" b="1" dirty="0"/>
          </a:p>
        </p:txBody>
      </p:sp>
    </p:spTree>
    <p:extLst>
      <p:ext uri="{BB962C8B-B14F-4D97-AF65-F5344CB8AC3E}">
        <p14:creationId xmlns:p14="http://schemas.microsoft.com/office/powerpoint/2010/main" val="187803835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89217"/>
            <a:ext cx="3352799" cy="4348478"/>
          </a:xfrm>
          <a:prstGeom prst="rect">
            <a:avLst/>
          </a:prstGeom>
        </p:spPr>
      </p:pic>
      <p:sp>
        <p:nvSpPr>
          <p:cNvPr id="3" name="Rectangle 2"/>
          <p:cNvSpPr/>
          <p:nvPr/>
        </p:nvSpPr>
        <p:spPr>
          <a:xfrm>
            <a:off x="0" y="12700"/>
            <a:ext cx="9144000" cy="461665"/>
          </a:xfrm>
          <a:prstGeom prst="rect">
            <a:avLst/>
          </a:prstGeom>
        </p:spPr>
        <p:txBody>
          <a:bodyPr wrap="square">
            <a:spAutoFit/>
          </a:bodyPr>
          <a:lstStyle/>
          <a:p>
            <a:pPr algn="ctr"/>
            <a:r>
              <a:rPr lang="en-US" sz="2400" b="1" dirty="0" smtClean="0"/>
              <a:t>Conclusions/Implications</a:t>
            </a:r>
          </a:p>
        </p:txBody>
      </p:sp>
      <p:sp>
        <p:nvSpPr>
          <p:cNvPr id="4" name="TextBox 3"/>
          <p:cNvSpPr txBox="1"/>
          <p:nvPr/>
        </p:nvSpPr>
        <p:spPr>
          <a:xfrm>
            <a:off x="3657600" y="474365"/>
            <a:ext cx="52578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Despite high likelihood of CAL exceedance, soil base saturation remains excessively high at all sites in the watershed.</a:t>
            </a:r>
          </a:p>
          <a:p>
            <a:endParaRPr lang="en-US" sz="2000" dirty="0"/>
          </a:p>
        </p:txBody>
      </p:sp>
    </p:spTree>
    <p:extLst>
      <p:ext uri="{BB962C8B-B14F-4D97-AF65-F5344CB8AC3E}">
        <p14:creationId xmlns:p14="http://schemas.microsoft.com/office/powerpoint/2010/main" val="18699122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89217"/>
            <a:ext cx="3352799" cy="4348478"/>
          </a:xfrm>
          <a:prstGeom prst="rect">
            <a:avLst/>
          </a:prstGeom>
        </p:spPr>
      </p:pic>
      <p:sp>
        <p:nvSpPr>
          <p:cNvPr id="3" name="Rectangle 2"/>
          <p:cNvSpPr/>
          <p:nvPr/>
        </p:nvSpPr>
        <p:spPr>
          <a:xfrm>
            <a:off x="0" y="12700"/>
            <a:ext cx="9144000" cy="461665"/>
          </a:xfrm>
          <a:prstGeom prst="rect">
            <a:avLst/>
          </a:prstGeom>
        </p:spPr>
        <p:txBody>
          <a:bodyPr wrap="square">
            <a:spAutoFit/>
          </a:bodyPr>
          <a:lstStyle/>
          <a:p>
            <a:pPr algn="ctr"/>
            <a:r>
              <a:rPr lang="en-US" sz="2400" b="1" dirty="0" smtClean="0"/>
              <a:t>Conclusions/Implications</a:t>
            </a:r>
          </a:p>
        </p:txBody>
      </p:sp>
      <p:sp>
        <p:nvSpPr>
          <p:cNvPr id="4" name="TextBox 3"/>
          <p:cNvSpPr txBox="1"/>
          <p:nvPr/>
        </p:nvSpPr>
        <p:spPr>
          <a:xfrm>
            <a:off x="3657600" y="474365"/>
            <a:ext cx="5257800"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Despite high likelihood of CAL exceedance, soil base saturation remains excessively high at all sites in the watershed.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No visible signs of biological impacts/tree decline- a score of “2-</a:t>
            </a:r>
            <a:r>
              <a:rPr lang="en-US" sz="2000" i="1" dirty="0" smtClean="0"/>
              <a:t>Funtioning at Risk” </a:t>
            </a:r>
            <a:r>
              <a:rPr lang="en-US" sz="2000" dirty="0" smtClean="0"/>
              <a:t>is probably more appropriate for watershed condition framework rating.</a:t>
            </a:r>
          </a:p>
        </p:txBody>
      </p:sp>
    </p:spTree>
    <p:extLst>
      <p:ext uri="{BB962C8B-B14F-4D97-AF65-F5344CB8AC3E}">
        <p14:creationId xmlns:p14="http://schemas.microsoft.com/office/powerpoint/2010/main" val="413059464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89217"/>
            <a:ext cx="3352799" cy="4348478"/>
          </a:xfrm>
          <a:prstGeom prst="rect">
            <a:avLst/>
          </a:prstGeom>
        </p:spPr>
      </p:pic>
      <p:sp>
        <p:nvSpPr>
          <p:cNvPr id="3" name="Rectangle 2"/>
          <p:cNvSpPr/>
          <p:nvPr/>
        </p:nvSpPr>
        <p:spPr>
          <a:xfrm>
            <a:off x="0" y="12700"/>
            <a:ext cx="9144000" cy="461665"/>
          </a:xfrm>
          <a:prstGeom prst="rect">
            <a:avLst/>
          </a:prstGeom>
        </p:spPr>
        <p:txBody>
          <a:bodyPr wrap="square">
            <a:spAutoFit/>
          </a:bodyPr>
          <a:lstStyle/>
          <a:p>
            <a:pPr algn="ctr"/>
            <a:r>
              <a:rPr lang="en-US" sz="2400" b="1" dirty="0" smtClean="0"/>
              <a:t>Conclusions/Implications</a:t>
            </a:r>
          </a:p>
        </p:txBody>
      </p:sp>
      <p:sp>
        <p:nvSpPr>
          <p:cNvPr id="4" name="TextBox 3"/>
          <p:cNvSpPr txBox="1"/>
          <p:nvPr/>
        </p:nvSpPr>
        <p:spPr>
          <a:xfrm>
            <a:off x="3657600" y="474365"/>
            <a:ext cx="5257800"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Despite high likelihood of CAL exceedance, soil base saturation remains excessively high at all sites in the watershed.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No visible signs of biological impacts/tree decline- a score of “2-</a:t>
            </a:r>
            <a:r>
              <a:rPr lang="en-US" sz="2000" i="1" dirty="0" smtClean="0"/>
              <a:t>Funtioning at Risk” </a:t>
            </a:r>
            <a:r>
              <a:rPr lang="en-US" sz="2000" dirty="0" smtClean="0"/>
              <a:t>is probably more appropriate for watershed condition framework rating.</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a:t>High variability of results makes extrapolation to other watersheds difficult to </a:t>
            </a:r>
            <a:r>
              <a:rPr lang="en-US" sz="2000" dirty="0" smtClean="0"/>
              <a:t>justify.</a:t>
            </a:r>
            <a:endParaRPr lang="en-US" sz="2000" dirty="0"/>
          </a:p>
          <a:p>
            <a:endParaRPr lang="en-US" sz="2000" dirty="0"/>
          </a:p>
        </p:txBody>
      </p:sp>
    </p:spTree>
    <p:extLst>
      <p:ext uri="{BB962C8B-B14F-4D97-AF65-F5344CB8AC3E}">
        <p14:creationId xmlns:p14="http://schemas.microsoft.com/office/powerpoint/2010/main" val="413059464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89217"/>
            <a:ext cx="3352799" cy="4348478"/>
          </a:xfrm>
          <a:prstGeom prst="rect">
            <a:avLst/>
          </a:prstGeom>
        </p:spPr>
      </p:pic>
      <p:sp>
        <p:nvSpPr>
          <p:cNvPr id="3" name="Rectangle 2"/>
          <p:cNvSpPr/>
          <p:nvPr/>
        </p:nvSpPr>
        <p:spPr>
          <a:xfrm>
            <a:off x="0" y="12700"/>
            <a:ext cx="9144000" cy="461665"/>
          </a:xfrm>
          <a:prstGeom prst="rect">
            <a:avLst/>
          </a:prstGeom>
        </p:spPr>
        <p:txBody>
          <a:bodyPr wrap="square">
            <a:spAutoFit/>
          </a:bodyPr>
          <a:lstStyle/>
          <a:p>
            <a:pPr algn="ctr"/>
            <a:r>
              <a:rPr lang="en-US" sz="2400" b="1" dirty="0" smtClean="0"/>
              <a:t>Conclusions/Implications</a:t>
            </a:r>
          </a:p>
        </p:txBody>
      </p:sp>
      <p:sp>
        <p:nvSpPr>
          <p:cNvPr id="4" name="TextBox 3"/>
          <p:cNvSpPr txBox="1"/>
          <p:nvPr/>
        </p:nvSpPr>
        <p:spPr>
          <a:xfrm>
            <a:off x="3657600" y="474365"/>
            <a:ext cx="525780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Despite high likelihood of CAL exceedance, soil base saturation remains excessively high at all sites in the watershed.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No visible signs of biological impacts/tree decline- a score of “2-</a:t>
            </a:r>
            <a:r>
              <a:rPr lang="en-US" sz="2000" i="1" dirty="0" smtClean="0"/>
              <a:t>Funtioning at Risk” </a:t>
            </a:r>
            <a:r>
              <a:rPr lang="en-US" sz="2000" dirty="0" smtClean="0"/>
              <a:t>is probably more appropriate for watershed condition framework rating.</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a:t>High variability of results makes extrapolation to other watersheds difficult to </a:t>
            </a:r>
            <a:r>
              <a:rPr lang="en-US" sz="2000" dirty="0" smtClean="0"/>
              <a:t>justify.</a:t>
            </a:r>
            <a:endParaRPr lang="en-US" sz="2000" dirty="0"/>
          </a:p>
          <a:p>
            <a:endParaRPr lang="en-US" sz="2000" dirty="0"/>
          </a:p>
          <a:p>
            <a:pPr marL="285750" indent="-285750">
              <a:buFont typeface="Arial" panose="020B0604020202020204" pitchFamily="34" charset="0"/>
              <a:buChar char="•"/>
            </a:pPr>
            <a:r>
              <a:rPr lang="en-US" sz="2000" dirty="0" smtClean="0"/>
              <a:t>The SMB model may not fully capture the nuances of nutrient cycling in forest soils with siliceous soils over calcareous substrata.</a:t>
            </a:r>
          </a:p>
          <a:p>
            <a:endParaRPr lang="en-US" sz="2000" dirty="0"/>
          </a:p>
        </p:txBody>
      </p:sp>
    </p:spTree>
    <p:extLst>
      <p:ext uri="{BB962C8B-B14F-4D97-AF65-F5344CB8AC3E}">
        <p14:creationId xmlns:p14="http://schemas.microsoft.com/office/powerpoint/2010/main" val="41305946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89217"/>
            <a:ext cx="3352799" cy="4348478"/>
          </a:xfrm>
          <a:prstGeom prst="rect">
            <a:avLst/>
          </a:prstGeom>
        </p:spPr>
      </p:pic>
      <p:sp>
        <p:nvSpPr>
          <p:cNvPr id="3" name="Rectangle 2"/>
          <p:cNvSpPr/>
          <p:nvPr/>
        </p:nvSpPr>
        <p:spPr>
          <a:xfrm>
            <a:off x="0" y="12700"/>
            <a:ext cx="9144000" cy="461665"/>
          </a:xfrm>
          <a:prstGeom prst="rect">
            <a:avLst/>
          </a:prstGeom>
        </p:spPr>
        <p:txBody>
          <a:bodyPr wrap="square">
            <a:spAutoFit/>
          </a:bodyPr>
          <a:lstStyle/>
          <a:p>
            <a:pPr algn="ctr"/>
            <a:r>
              <a:rPr lang="en-US" sz="2400" b="1" dirty="0" smtClean="0"/>
              <a:t>Conclusions/Implications</a:t>
            </a:r>
          </a:p>
        </p:txBody>
      </p:sp>
      <p:sp>
        <p:nvSpPr>
          <p:cNvPr id="4" name="TextBox 3"/>
          <p:cNvSpPr txBox="1"/>
          <p:nvPr/>
        </p:nvSpPr>
        <p:spPr>
          <a:xfrm>
            <a:off x="3657600" y="474365"/>
            <a:ext cx="5257800" cy="594008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Despite high likelihood of CAL exceedance, soil base saturation remains excessively high at all sites in the watershed.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No visible signs of biological impacts/tree decline- a score of “2-</a:t>
            </a:r>
            <a:r>
              <a:rPr lang="en-US" sz="2000" i="1" dirty="0" smtClean="0"/>
              <a:t>Funtioning at Risk” </a:t>
            </a:r>
            <a:r>
              <a:rPr lang="en-US" sz="2000" dirty="0" smtClean="0"/>
              <a:t>is probably more appropriate for watershed condition framework rating.</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a:t>High variability of results makes extrapolation to other watersheds difficult to </a:t>
            </a:r>
            <a:r>
              <a:rPr lang="en-US" sz="2000" dirty="0" smtClean="0"/>
              <a:t>justify.</a:t>
            </a:r>
            <a:endParaRPr lang="en-US" sz="2000" dirty="0"/>
          </a:p>
          <a:p>
            <a:endParaRPr lang="en-US" sz="2000" dirty="0"/>
          </a:p>
          <a:p>
            <a:pPr marL="285750" indent="-285750">
              <a:buFont typeface="Arial" panose="020B0604020202020204" pitchFamily="34" charset="0"/>
              <a:buChar char="•"/>
            </a:pPr>
            <a:r>
              <a:rPr lang="en-US" sz="2000" dirty="0" smtClean="0"/>
              <a:t>The SMB model may not fully capture the nuances of nutrient cycling in forest soils with siliceous soils over calcareous substrata.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More detailed/widespread examination of soil nutrient status across forest, esp. on short-rotation stands is highly recommended. </a:t>
            </a:r>
            <a:endParaRPr lang="en-US" sz="2000" dirty="0"/>
          </a:p>
        </p:txBody>
      </p:sp>
    </p:spTree>
    <p:extLst>
      <p:ext uri="{BB962C8B-B14F-4D97-AF65-F5344CB8AC3E}">
        <p14:creationId xmlns:p14="http://schemas.microsoft.com/office/powerpoint/2010/main" val="413059464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700"/>
            <a:ext cx="9144000" cy="6740307"/>
          </a:xfrm>
          <a:prstGeom prst="rect">
            <a:avLst/>
          </a:prstGeom>
        </p:spPr>
        <p:txBody>
          <a:bodyPr wrap="square">
            <a:spAutoFit/>
          </a:bodyPr>
          <a:lstStyle/>
          <a:p>
            <a:pPr algn="ctr"/>
            <a:endParaRPr lang="en-US" sz="2400" b="1" dirty="0" smtClean="0"/>
          </a:p>
          <a:p>
            <a:pPr algn="ctr"/>
            <a:r>
              <a:rPr lang="en-US" sz="2400" b="1" dirty="0" smtClean="0"/>
              <a:t>QUESTIONS?</a:t>
            </a:r>
          </a:p>
          <a:p>
            <a:pPr algn="ctr"/>
            <a:endParaRPr lang="en-US" sz="2400" b="1" dirty="0"/>
          </a:p>
          <a:p>
            <a:pPr algn="ctr"/>
            <a:r>
              <a:rPr lang="en-US" sz="2400" b="1" dirty="0" smtClean="0"/>
              <a:t>Acknowledgments</a:t>
            </a:r>
          </a:p>
          <a:p>
            <a:pPr algn="ctr"/>
            <a:endParaRPr lang="en-US" sz="2400" b="1" dirty="0" smtClean="0"/>
          </a:p>
          <a:p>
            <a:r>
              <a:rPr lang="en-US" sz="1400" dirty="0" smtClean="0"/>
              <a:t>Thanks to Geological Society of America GeoCorps Guest Scientist Program, Huron-Manistee National Forests, Rich Corner, Jonathon Meeks, Terry Saarela, Carol Young, Danielle Roush, Russ Sutton, Trent Wickman, Mary Beth Adams, Vince Archer, Steve McNulty, Erika Cohen (all USFS), Cornell Nutrient Analysis Lab, Jennifer Phelan (RTI International), Dave Smith (USGS), and Julian Aherne (Trent University).</a:t>
            </a:r>
          </a:p>
          <a:p>
            <a:endParaRPr lang="en-US" sz="1200" b="1" dirty="0"/>
          </a:p>
          <a:p>
            <a:endParaRPr lang="en-US" sz="1200" b="1" dirty="0" smtClean="0"/>
          </a:p>
          <a:p>
            <a:endParaRPr lang="en-US" sz="1200" b="1" dirty="0"/>
          </a:p>
          <a:p>
            <a:endParaRPr lang="en-US" sz="1200" b="1" dirty="0" smtClean="0"/>
          </a:p>
          <a:p>
            <a:endParaRPr lang="en-US" sz="1200" b="1" dirty="0"/>
          </a:p>
          <a:p>
            <a:endParaRPr lang="en-US" sz="1200" b="1" dirty="0" smtClean="0"/>
          </a:p>
          <a:p>
            <a:endParaRPr lang="en-US" sz="1200" b="1" dirty="0"/>
          </a:p>
          <a:p>
            <a:endParaRPr lang="en-US" sz="1200" b="1" dirty="0" smtClean="0"/>
          </a:p>
          <a:p>
            <a:endParaRPr lang="en-US" sz="1200" b="1" dirty="0"/>
          </a:p>
          <a:p>
            <a:endParaRPr lang="en-US" sz="1200" b="1" dirty="0" smtClean="0"/>
          </a:p>
          <a:p>
            <a:endParaRPr lang="en-US" sz="1200" b="1" dirty="0"/>
          </a:p>
          <a:p>
            <a:endParaRPr lang="en-US" sz="1200" b="1" dirty="0" smtClean="0"/>
          </a:p>
          <a:p>
            <a:r>
              <a:rPr lang="en-US" sz="1200" b="1" dirty="0" smtClean="0"/>
              <a:t>Presentation References :</a:t>
            </a:r>
          </a:p>
          <a:p>
            <a:r>
              <a:rPr lang="en-US" sz="1000" dirty="0"/>
              <a:t>McNulty, Steven G, and Johnny L Boggs. 2010. “A Conceptual Framework: Redefining Forest Soil’s Critical Acid Loads under a Changing Climate.” </a:t>
            </a:r>
            <a:r>
              <a:rPr lang="en-US" sz="1000" i="1" dirty="0"/>
              <a:t>Environmental Pollution (Barking, Essex : 1987)</a:t>
            </a:r>
            <a:r>
              <a:rPr lang="en-US" sz="1000" dirty="0"/>
              <a:t> 158 (6). Elsevier Ltd: 2053–58. doi:10.1016/j.envpol.2009.11.028</a:t>
            </a:r>
            <a:r>
              <a:rPr lang="en-US" sz="1000" dirty="0" smtClean="0"/>
              <a:t>.</a:t>
            </a:r>
          </a:p>
          <a:p>
            <a:endParaRPr lang="en-US" sz="1000" dirty="0"/>
          </a:p>
          <a:p>
            <a:r>
              <a:rPr lang="en-US" sz="1000" dirty="0"/>
              <a:t>McNulty, Steven G., Erika C. Cohen, Jennifer A. Moore Myers, Timothy J. Sullivan, and Harbin Li. 2007. “Estimates of Critical Acid Loads and Exceedances for Forest Soils across the Conterminous United States.” </a:t>
            </a:r>
            <a:r>
              <a:rPr lang="en-US" sz="1000" i="1" dirty="0"/>
              <a:t>Environmental Pollution</a:t>
            </a:r>
            <a:r>
              <a:rPr lang="en-US" sz="1000" dirty="0"/>
              <a:t> 149 (3): 281–92. doi:http://dx.doi.org/10.1016/j.envpol.2007.05.025</a:t>
            </a:r>
            <a:r>
              <a:rPr lang="en-US" sz="1000" dirty="0" smtClean="0"/>
              <a:t>.</a:t>
            </a:r>
          </a:p>
          <a:p>
            <a:endParaRPr lang="en-US" sz="1000" dirty="0"/>
          </a:p>
          <a:p>
            <a:r>
              <a:rPr lang="en-US" sz="1000" dirty="0"/>
              <a:t>Nilsson, J., and P. Grennfelt, eds. 1988. </a:t>
            </a:r>
            <a:r>
              <a:rPr lang="en-US" sz="1000" i="1" dirty="0"/>
              <a:t>Critical Loads for Sulphur and Nitrogen</a:t>
            </a:r>
            <a:r>
              <a:rPr lang="en-US" sz="1000" dirty="0"/>
              <a:t>. Copenhagen, Denmark: NORD 1988</a:t>
            </a:r>
            <a:r>
              <a:rPr lang="en-US" sz="1000" dirty="0" smtClean="0"/>
              <a:t>.</a:t>
            </a:r>
          </a:p>
          <a:p>
            <a:endParaRPr lang="en-US" sz="1000" dirty="0"/>
          </a:p>
          <a:p>
            <a:r>
              <a:rPr lang="en-US" sz="1000" dirty="0"/>
              <a:t>Potyondy, J.P., and T.W. Geier. 2011. </a:t>
            </a:r>
            <a:r>
              <a:rPr lang="en-US" sz="1000" i="1" dirty="0"/>
              <a:t>Watershed Condition Classification Technical Guide: USDA, Forest Service, FS-978</a:t>
            </a:r>
            <a:r>
              <a:rPr lang="en-US" sz="1000" dirty="0"/>
              <a:t>.</a:t>
            </a:r>
          </a:p>
          <a:p>
            <a:r>
              <a:rPr lang="en-US" sz="1000" dirty="0"/>
              <a:t>USEPA. 2014. “Total Deposition Project” v. 2014.01. ftp://ftp/epa/gov/castnet/tdep</a:t>
            </a:r>
            <a:r>
              <a:rPr lang="en-US" sz="1000" dirty="0" smtClean="0"/>
              <a:t>.</a:t>
            </a:r>
            <a:endParaRPr lang="en-US" sz="1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3129" y="2752704"/>
            <a:ext cx="1046072" cy="135361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873" y="4131722"/>
            <a:ext cx="2000252" cy="524922"/>
          </a:xfrm>
          <a:prstGeom prst="rect">
            <a:avLst/>
          </a:prstGeom>
        </p:spPr>
      </p:pic>
    </p:spTree>
    <p:extLst>
      <p:ext uri="{BB962C8B-B14F-4D97-AF65-F5344CB8AC3E}">
        <p14:creationId xmlns:p14="http://schemas.microsoft.com/office/powerpoint/2010/main" val="1869912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radius="60"/>
                    </a14:imgEffect>
                  </a14:imgLayer>
                </a14:imgProps>
              </a:ext>
              <a:ext uri="{28A0092B-C50C-407E-A947-70E740481C1C}">
                <a14:useLocalDpi xmlns:a14="http://schemas.microsoft.com/office/drawing/2010/main" val="0"/>
              </a:ext>
            </a:extLst>
          </a:blip>
          <a:srcRect b="42593"/>
          <a:stretch/>
        </p:blipFill>
        <p:spPr>
          <a:xfrm>
            <a:off x="111395" y="101600"/>
            <a:ext cx="8918305" cy="6625581"/>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p:cNvSpPr txBox="1"/>
          <p:nvPr/>
        </p:nvSpPr>
        <p:spPr>
          <a:xfrm>
            <a:off x="684347" y="990600"/>
            <a:ext cx="7772400" cy="4524315"/>
          </a:xfrm>
          <a:prstGeom prst="rect">
            <a:avLst/>
          </a:prstGeom>
          <a:solidFill>
            <a:schemeClr val="bg1">
              <a:alpha val="80000"/>
            </a:schemeClr>
          </a:solidFill>
          <a:ln>
            <a:solidFill>
              <a:schemeClr val="tx1"/>
            </a:solidFill>
          </a:ln>
        </p:spPr>
        <p:txBody>
          <a:bodyPr wrap="square" rtlCol="0">
            <a:spAutoFit/>
          </a:bodyPr>
          <a:lstStyle/>
          <a:p>
            <a:pPr algn="ctr"/>
            <a:r>
              <a:rPr lang="en-US" sz="2400" b="1" dirty="0" smtClean="0"/>
              <a:t>RESEARCH QUESTIONS</a:t>
            </a:r>
          </a:p>
          <a:p>
            <a:pPr marL="342900" lvl="0" indent="-342900">
              <a:buFont typeface="Arial" panose="020B0604020202020204" pitchFamily="34" charset="0"/>
              <a:buChar char="•"/>
            </a:pPr>
            <a:endParaRPr lang="en-US" sz="2400" dirty="0" smtClean="0"/>
          </a:p>
          <a:p>
            <a:pPr marL="342900" lvl="0" indent="-342900">
              <a:buFont typeface="Arial" panose="020B0604020202020204" pitchFamily="34" charset="0"/>
              <a:buChar char="•"/>
            </a:pPr>
            <a:r>
              <a:rPr lang="en-US" sz="2400" dirty="0" smtClean="0"/>
              <a:t>What </a:t>
            </a:r>
            <a:r>
              <a:rPr lang="en-US" sz="2400" dirty="0"/>
              <a:t>is the critical load of acidity for forest soils in the Osborne Creek watershed according to site-specific (empirical) data analysis?</a:t>
            </a:r>
          </a:p>
          <a:p>
            <a:pPr marL="342900" lvl="0" indent="-342900">
              <a:buFont typeface="Arial" panose="020B0604020202020204" pitchFamily="34" charset="0"/>
              <a:buChar char="•"/>
            </a:pPr>
            <a:endParaRPr lang="en-US" sz="2400" dirty="0" smtClean="0"/>
          </a:p>
          <a:p>
            <a:pPr marL="342900" lvl="0" indent="-342900">
              <a:buFont typeface="Arial" panose="020B0604020202020204" pitchFamily="34" charset="0"/>
              <a:buChar char="•"/>
            </a:pPr>
            <a:r>
              <a:rPr lang="en-US" sz="2400" dirty="0" smtClean="0"/>
              <a:t>Has </a:t>
            </a:r>
            <a:r>
              <a:rPr lang="en-US" sz="2400" dirty="0"/>
              <a:t>the critical load of acidity actually been exceeded?  If so, by how much?</a:t>
            </a:r>
          </a:p>
          <a:p>
            <a:endParaRPr lang="en-US" sz="2400" dirty="0" smtClean="0"/>
          </a:p>
          <a:p>
            <a:pPr marL="285750" indent="-285750">
              <a:buFont typeface="Arial" panose="020B0604020202020204" pitchFamily="34" charset="0"/>
              <a:buChar char="•"/>
            </a:pPr>
            <a:r>
              <a:rPr lang="en-US" sz="2400" dirty="0" smtClean="0"/>
              <a:t>Is the Watershed Condition Framework rating of “3-impaired function” appropriate for the Huron-Manistee National Forests?</a:t>
            </a:r>
            <a:endParaRPr lang="en-US" sz="2400" dirty="0"/>
          </a:p>
        </p:txBody>
      </p:sp>
    </p:spTree>
    <p:extLst>
      <p:ext uri="{BB962C8B-B14F-4D97-AF65-F5344CB8AC3E}">
        <p14:creationId xmlns:p14="http://schemas.microsoft.com/office/powerpoint/2010/main" val="38817075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1219200"/>
            <a:ext cx="2590800" cy="369332"/>
          </a:xfrm>
          <a:prstGeom prst="rect">
            <a:avLst/>
          </a:prstGeom>
          <a:noFill/>
        </p:spPr>
        <p:txBody>
          <a:bodyPr wrap="square" rtlCol="0">
            <a:spAutoFit/>
          </a:bodyPr>
          <a:lstStyle/>
          <a:p>
            <a:pPr algn="ctr"/>
            <a:r>
              <a:rPr lang="en-US" b="1" dirty="0" smtClean="0"/>
              <a:t>(Extra Slides)</a:t>
            </a:r>
          </a:p>
        </p:txBody>
      </p:sp>
    </p:spTree>
    <p:extLst>
      <p:ext uri="{BB962C8B-B14F-4D97-AF65-F5344CB8AC3E}">
        <p14:creationId xmlns:p14="http://schemas.microsoft.com/office/powerpoint/2010/main" val="186991229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extLst>
              <p:ext uri="{D42A27DB-BD31-4B8C-83A1-F6EECF244321}">
                <p14:modId xmlns:p14="http://schemas.microsoft.com/office/powerpoint/2010/main" val="4285484715"/>
              </p:ext>
            </p:extLst>
          </p:nvPr>
        </p:nvGraphicFramePr>
        <p:xfrm>
          <a:off x="1022350" y="3122712"/>
          <a:ext cx="6794500" cy="3427511"/>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p:cNvSpPr txBox="1"/>
          <p:nvPr/>
        </p:nvSpPr>
        <p:spPr>
          <a:xfrm>
            <a:off x="6553200" y="4149923"/>
            <a:ext cx="636713" cy="307777"/>
          </a:xfrm>
          <a:prstGeom prst="rect">
            <a:avLst/>
          </a:prstGeom>
          <a:noFill/>
        </p:spPr>
        <p:txBody>
          <a:bodyPr wrap="none" rtlCol="0">
            <a:spAutoFit/>
          </a:bodyPr>
          <a:lstStyle/>
          <a:p>
            <a:r>
              <a:rPr lang="en-US" sz="1400" dirty="0" smtClean="0"/>
              <a:t>P&gt;PET</a:t>
            </a:r>
            <a:endParaRPr lang="en-US" sz="1400" dirty="0"/>
          </a:p>
        </p:txBody>
      </p:sp>
      <p:sp>
        <p:nvSpPr>
          <p:cNvPr id="12" name="TextBox 11"/>
          <p:cNvSpPr txBox="1"/>
          <p:nvPr/>
        </p:nvSpPr>
        <p:spPr>
          <a:xfrm>
            <a:off x="4419600" y="4737100"/>
            <a:ext cx="636713" cy="307777"/>
          </a:xfrm>
          <a:prstGeom prst="rect">
            <a:avLst/>
          </a:prstGeom>
          <a:noFill/>
        </p:spPr>
        <p:txBody>
          <a:bodyPr wrap="none" rtlCol="0">
            <a:spAutoFit/>
          </a:bodyPr>
          <a:lstStyle/>
          <a:p>
            <a:r>
              <a:rPr lang="en-US" sz="1400" dirty="0" smtClean="0"/>
              <a:t>PET&gt;P</a:t>
            </a:r>
            <a:endParaRPr lang="en-US" sz="1400" dirty="0"/>
          </a:p>
        </p:txBody>
      </p:sp>
      <p:sp>
        <p:nvSpPr>
          <p:cNvPr id="13" name="TextBox 12"/>
          <p:cNvSpPr txBox="1"/>
          <p:nvPr/>
        </p:nvSpPr>
        <p:spPr>
          <a:xfrm>
            <a:off x="1652905" y="6550223"/>
            <a:ext cx="6094095" cy="307777"/>
          </a:xfrm>
          <a:prstGeom prst="rect">
            <a:avLst/>
          </a:prstGeom>
          <a:noFill/>
        </p:spPr>
        <p:txBody>
          <a:bodyPr wrap="square" rtlCol="0">
            <a:spAutoFit/>
          </a:bodyPr>
          <a:lstStyle/>
          <a:p>
            <a:pPr algn="ctr"/>
            <a:r>
              <a:rPr lang="en-US" sz="1400" dirty="0" smtClean="0"/>
              <a:t>P = Precipitation     PET = Reference Potential Evapotranspiration</a:t>
            </a:r>
            <a:endParaRPr lang="en-US" sz="1400" dirty="0"/>
          </a:p>
        </p:txBody>
      </p:sp>
      <p:sp>
        <p:nvSpPr>
          <p:cNvPr id="14" name="TextBox 13"/>
          <p:cNvSpPr txBox="1"/>
          <p:nvPr/>
        </p:nvSpPr>
        <p:spPr>
          <a:xfrm>
            <a:off x="1727200" y="4137223"/>
            <a:ext cx="636713" cy="307777"/>
          </a:xfrm>
          <a:prstGeom prst="rect">
            <a:avLst/>
          </a:prstGeom>
          <a:noFill/>
        </p:spPr>
        <p:txBody>
          <a:bodyPr wrap="none" rtlCol="0">
            <a:spAutoFit/>
          </a:bodyPr>
          <a:lstStyle/>
          <a:p>
            <a:r>
              <a:rPr lang="en-US" sz="1400" dirty="0" smtClean="0"/>
              <a:t>P&gt;PET</a:t>
            </a:r>
            <a:endParaRPr lang="en-US" sz="1400" dirty="0"/>
          </a:p>
        </p:txBody>
      </p:sp>
      <p:sp>
        <p:nvSpPr>
          <p:cNvPr id="15" name="Rectangle 14"/>
          <p:cNvSpPr/>
          <p:nvPr/>
        </p:nvSpPr>
        <p:spPr>
          <a:xfrm>
            <a:off x="514066" y="8850"/>
            <a:ext cx="8240333" cy="461665"/>
          </a:xfrm>
          <a:prstGeom prst="rect">
            <a:avLst/>
          </a:prstGeom>
        </p:spPr>
        <p:txBody>
          <a:bodyPr wrap="none">
            <a:spAutoFit/>
          </a:bodyPr>
          <a:lstStyle/>
          <a:p>
            <a:pPr algn="ctr"/>
            <a:r>
              <a:rPr lang="en-US" sz="2400" b="1" dirty="0" smtClean="0"/>
              <a:t>Methods: Critical Acid Neutralizing Capacity Leaching (ANC</a:t>
            </a:r>
            <a:r>
              <a:rPr lang="en-US" sz="2400" baseline="-25000" dirty="0" smtClean="0"/>
              <a:t>le,crit</a:t>
            </a:r>
            <a:r>
              <a:rPr lang="en-US" sz="2400" b="1" dirty="0" smtClean="0"/>
              <a:t> )</a:t>
            </a:r>
          </a:p>
        </p:txBody>
      </p:sp>
      <mc:AlternateContent xmlns:mc="http://schemas.openxmlformats.org/markup-compatibility/2006" xmlns:a14="http://schemas.microsoft.com/office/drawing/2010/main">
        <mc:Choice Requires="a14">
          <p:sp>
            <p:nvSpPr>
              <p:cNvPr id="17" name="Rectangle 16"/>
              <p:cNvSpPr/>
              <p:nvPr/>
            </p:nvSpPr>
            <p:spPr>
              <a:xfrm>
                <a:off x="1764665" y="508615"/>
                <a:ext cx="5739130" cy="2526204"/>
              </a:xfrm>
              <a:prstGeom prst="rect">
                <a:avLst/>
              </a:prstGeom>
              <a:solidFill>
                <a:schemeClr val="bg1">
                  <a:lumMod val="95000"/>
                </a:schemeClr>
              </a:solidFill>
            </p:spPr>
            <p:txBody>
              <a:bodyPr wrap="square">
                <a:spAutoFit/>
              </a:bodyPr>
              <a:lstStyle/>
              <a:p>
                <a:pPr>
                  <a:lnSpc>
                    <a:spcPct val="115000"/>
                  </a:lnSpc>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a:latin typeface="Cambria Math"/>
                            </a:rPr>
                            <m:t>𝐴𝑁𝐶</m:t>
                          </m:r>
                        </m:e>
                        <m:sub>
                          <m:d>
                            <m:dPr>
                              <m:ctrlPr>
                                <a:rPr lang="en-US" i="1">
                                  <a:latin typeface="Cambria Math"/>
                                </a:rPr>
                              </m:ctrlPr>
                            </m:dPr>
                            <m:e>
                              <m:r>
                                <a:rPr lang="en-US">
                                  <a:latin typeface="Cambria Math"/>
                                </a:rPr>
                                <m:t>𝑙𝑒</m:t>
                              </m:r>
                              <m:r>
                                <a:rPr lang="en-US">
                                  <a:latin typeface="Cambria Math"/>
                                </a:rPr>
                                <m:t>,</m:t>
                              </m:r>
                              <m:r>
                                <a:rPr lang="en-US">
                                  <a:latin typeface="Cambria Math"/>
                                </a:rPr>
                                <m:t>𝑐𝑟𝑖𝑡</m:t>
                              </m:r>
                            </m:e>
                          </m:d>
                        </m:sub>
                      </m:sSub>
                      <m:r>
                        <a:rPr lang="en-US">
                          <a:latin typeface="Cambria Math"/>
                        </a:rPr>
                        <m:t>= −</m:t>
                      </m:r>
                      <m:sSup>
                        <m:sSupPr>
                          <m:ctrlPr>
                            <a:rPr lang="en-US" i="1">
                              <a:latin typeface="Cambria Math"/>
                            </a:rPr>
                          </m:ctrlPr>
                        </m:sSupPr>
                        <m:e>
                          <m:r>
                            <a:rPr lang="en-US" b="1" i="1" smtClean="0">
                              <a:solidFill>
                                <a:schemeClr val="accent2">
                                  <a:lumMod val="75000"/>
                                </a:schemeClr>
                              </a:solidFill>
                              <a:latin typeface="Cambria Math"/>
                            </a:rPr>
                            <m:t>𝑸</m:t>
                          </m:r>
                        </m:e>
                        <m:sup>
                          <m:f>
                            <m:fPr>
                              <m:ctrlPr>
                                <a:rPr lang="en-US" i="1">
                                  <a:latin typeface="Cambria Math"/>
                                </a:rPr>
                              </m:ctrlPr>
                            </m:fPr>
                            <m:num>
                              <m:r>
                                <a:rPr lang="en-US">
                                  <a:latin typeface="Cambria Math"/>
                                </a:rPr>
                                <m:t>2</m:t>
                              </m:r>
                            </m:num>
                            <m:den>
                              <m:r>
                                <a:rPr lang="en-US">
                                  <a:latin typeface="Cambria Math"/>
                                </a:rPr>
                                <m:t>3</m:t>
                              </m:r>
                            </m:den>
                          </m:f>
                        </m:sup>
                      </m:sSup>
                      <m:r>
                        <a:rPr lang="en-US">
                          <a:latin typeface="Cambria Math"/>
                        </a:rPr>
                        <m:t>× </m:t>
                      </m:r>
                      <m:sSup>
                        <m:sSupPr>
                          <m:ctrlPr>
                            <a:rPr lang="en-US" i="1">
                              <a:latin typeface="Cambria Math"/>
                            </a:rPr>
                          </m:ctrlPr>
                        </m:sSupPr>
                        <m:e>
                          <m:d>
                            <m:dPr>
                              <m:ctrlPr>
                                <a:rPr lang="en-US" i="1">
                                  <a:latin typeface="Cambria Math"/>
                                </a:rPr>
                              </m:ctrlPr>
                            </m:dPr>
                            <m:e>
                              <m:r>
                                <a:rPr lang="en-US">
                                  <a:latin typeface="Cambria Math"/>
                                </a:rPr>
                                <m:t>1.5 ×</m:t>
                              </m:r>
                              <m:f>
                                <m:fPr>
                                  <m:ctrlPr>
                                    <a:rPr lang="en-US" i="1">
                                      <a:latin typeface="Cambria Math"/>
                                    </a:rPr>
                                  </m:ctrlPr>
                                </m:fPr>
                                <m:num>
                                  <m:sSub>
                                    <m:sSubPr>
                                      <m:ctrlPr>
                                        <a:rPr lang="en-US" i="1">
                                          <a:latin typeface="Cambria Math"/>
                                        </a:rPr>
                                      </m:ctrlPr>
                                    </m:sSubPr>
                                    <m:e>
                                      <m:r>
                                        <a:rPr lang="en-US">
                                          <a:latin typeface="Cambria Math"/>
                                        </a:rPr>
                                        <m:t>𝐵𝐶</m:t>
                                      </m:r>
                                    </m:e>
                                    <m:sub>
                                      <m:r>
                                        <a:rPr lang="en-US">
                                          <a:latin typeface="Cambria Math"/>
                                        </a:rPr>
                                        <m:t>𝑑𝑒𝑝</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𝑤</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𝑢</m:t>
                                      </m:r>
                                    </m:sub>
                                  </m:sSub>
                                </m:num>
                                <m:den>
                                  <m:sSub>
                                    <m:sSubPr>
                                      <m:ctrlPr>
                                        <a:rPr lang="en-US" i="1">
                                          <a:latin typeface="Cambria Math"/>
                                        </a:rPr>
                                      </m:ctrlPr>
                                    </m:sSubPr>
                                    <m:e>
                                      <m:r>
                                        <a:rPr lang="en-US">
                                          <a:latin typeface="Cambria Math"/>
                                        </a:rPr>
                                        <m:t>𝐾</m:t>
                                      </m:r>
                                    </m:e>
                                    <m:sub>
                                      <m:r>
                                        <a:rPr lang="en-US">
                                          <a:latin typeface="Cambria Math"/>
                                        </a:rPr>
                                        <m:t>𝑔𝑖𝑏𝑏</m:t>
                                      </m:r>
                                    </m:sub>
                                  </m:sSub>
                                  <m:r>
                                    <a:rPr lang="en-US">
                                      <a:latin typeface="Cambria Math"/>
                                    </a:rPr>
                                    <m:t>×</m:t>
                                  </m:r>
                                  <m:sSub>
                                    <m:sSubPr>
                                      <m:ctrlPr>
                                        <a:rPr lang="en-US" i="1">
                                          <a:latin typeface="Cambria Math"/>
                                        </a:rPr>
                                      </m:ctrlPr>
                                    </m:sSubPr>
                                    <m:e>
                                      <m:d>
                                        <m:dPr>
                                          <m:ctrlPr>
                                            <a:rPr lang="en-US" i="1">
                                              <a:latin typeface="Cambria Math"/>
                                            </a:rPr>
                                          </m:ctrlPr>
                                        </m:dPr>
                                        <m:e>
                                          <m:f>
                                            <m:fPr>
                                              <m:ctrlPr>
                                                <a:rPr lang="en-US" i="1">
                                                  <a:latin typeface="Cambria Math"/>
                                                </a:rPr>
                                              </m:ctrlPr>
                                            </m:fPr>
                                            <m:num>
                                              <m:r>
                                                <a:rPr lang="en-US">
                                                  <a:latin typeface="Cambria Math"/>
                                                </a:rPr>
                                                <m:t>𝐵𝐶</m:t>
                                              </m:r>
                                            </m:num>
                                            <m:den>
                                              <m:r>
                                                <a:rPr lang="en-US">
                                                  <a:latin typeface="Cambria Math"/>
                                                </a:rPr>
                                                <m:t>𝐴𝑙</m:t>
                                              </m:r>
                                            </m:den>
                                          </m:f>
                                        </m:e>
                                      </m:d>
                                    </m:e>
                                    <m:sub>
                                      <m:r>
                                        <a:rPr lang="en-US">
                                          <a:latin typeface="Cambria Math"/>
                                        </a:rPr>
                                        <m:t>𝑐𝑟𝑖𝑡</m:t>
                                      </m:r>
                                    </m:sub>
                                  </m:sSub>
                                </m:den>
                              </m:f>
                            </m:e>
                          </m:d>
                        </m:e>
                        <m:sup>
                          <m:f>
                            <m:fPr>
                              <m:ctrlPr>
                                <a:rPr lang="en-US" i="1">
                                  <a:latin typeface="Cambria Math"/>
                                </a:rPr>
                              </m:ctrlPr>
                            </m:fPr>
                            <m:num>
                              <m:r>
                                <a:rPr lang="en-US">
                                  <a:latin typeface="Cambria Math"/>
                                </a:rPr>
                                <m:t>1</m:t>
                              </m:r>
                            </m:num>
                            <m:den>
                              <m:r>
                                <a:rPr lang="en-US">
                                  <a:latin typeface="Cambria Math"/>
                                </a:rPr>
                                <m:t>3</m:t>
                              </m:r>
                            </m:den>
                          </m:f>
                        </m:sup>
                      </m:sSup>
                    </m:oMath>
                  </m:oMathPara>
                </a14:m>
                <a:endParaRPr lang="en-US" dirty="0"/>
              </a:p>
              <a:p>
                <a:pPr>
                  <a:lnSpc>
                    <a:spcPct val="115000"/>
                  </a:lnSpc>
                </a:pPr>
                <a:r>
                  <a:rPr lang="en-US" dirty="0"/>
                  <a:t> </a:t>
                </a:r>
              </a:p>
              <a:p>
                <a:pPr>
                  <a:lnSpc>
                    <a:spcPct val="115000"/>
                  </a:lnSpc>
                </a:pPr>
                <a14:m>
                  <m:oMathPara xmlns:m="http://schemas.openxmlformats.org/officeDocument/2006/math">
                    <m:oMathParaPr>
                      <m:jc m:val="centerGroup"/>
                    </m:oMathParaPr>
                    <m:oMath xmlns:m="http://schemas.openxmlformats.org/officeDocument/2006/math">
                      <m:r>
                        <a:rPr lang="en-US">
                          <a:latin typeface="Cambria Math"/>
                        </a:rPr>
                        <m:t>−1.5 × </m:t>
                      </m:r>
                      <m:f>
                        <m:fPr>
                          <m:ctrlPr>
                            <a:rPr lang="en-US" i="1">
                              <a:latin typeface="Cambria Math"/>
                            </a:rPr>
                          </m:ctrlPr>
                        </m:fPr>
                        <m:num>
                          <m:sSub>
                            <m:sSubPr>
                              <m:ctrlPr>
                                <a:rPr lang="en-US" i="1">
                                  <a:latin typeface="Cambria Math"/>
                                </a:rPr>
                              </m:ctrlPr>
                            </m:sSubPr>
                            <m:e>
                              <m:r>
                                <a:rPr lang="en-US">
                                  <a:latin typeface="Cambria Math"/>
                                </a:rPr>
                                <m:t>𝐵𝐶</m:t>
                              </m:r>
                            </m:e>
                            <m:sub>
                              <m:r>
                                <a:rPr lang="en-US">
                                  <a:latin typeface="Cambria Math"/>
                                </a:rPr>
                                <m:t>𝑑𝑒𝑝</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𝑤</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𝑢</m:t>
                              </m:r>
                            </m:sub>
                          </m:sSub>
                        </m:num>
                        <m:den>
                          <m:sSub>
                            <m:sSubPr>
                              <m:ctrlPr>
                                <a:rPr lang="en-US" i="1">
                                  <a:latin typeface="Cambria Math"/>
                                </a:rPr>
                              </m:ctrlPr>
                            </m:sSubPr>
                            <m:e>
                              <m:d>
                                <m:dPr>
                                  <m:ctrlPr>
                                    <a:rPr lang="en-US" i="1">
                                      <a:latin typeface="Cambria Math"/>
                                    </a:rPr>
                                  </m:ctrlPr>
                                </m:dPr>
                                <m:e>
                                  <m:f>
                                    <m:fPr>
                                      <m:ctrlPr>
                                        <a:rPr lang="en-US" i="1">
                                          <a:latin typeface="Cambria Math"/>
                                        </a:rPr>
                                      </m:ctrlPr>
                                    </m:fPr>
                                    <m:num>
                                      <m:r>
                                        <a:rPr lang="en-US">
                                          <a:latin typeface="Cambria Math"/>
                                        </a:rPr>
                                        <m:t>𝐵𝐶</m:t>
                                      </m:r>
                                    </m:num>
                                    <m:den>
                                      <m:r>
                                        <a:rPr lang="en-US">
                                          <a:latin typeface="Cambria Math"/>
                                        </a:rPr>
                                        <m:t>𝐴𝑙</m:t>
                                      </m:r>
                                    </m:den>
                                  </m:f>
                                </m:e>
                              </m:d>
                            </m:e>
                            <m:sub>
                              <m:r>
                                <a:rPr lang="en-US">
                                  <a:latin typeface="Cambria Math"/>
                                </a:rPr>
                                <m:t>𝑐𝑟𝑖𝑡</m:t>
                              </m:r>
                            </m:sub>
                          </m:sSub>
                        </m:den>
                      </m:f>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764665" y="508615"/>
                <a:ext cx="5739130" cy="2526204"/>
              </a:xfrm>
              <a:prstGeom prst="rect">
                <a:avLst/>
              </a:prstGeom>
              <a:blipFill rotWithShape="1">
                <a:blip r:embed="rId3"/>
                <a:stretch>
                  <a:fillRect/>
                </a:stretch>
              </a:blipFill>
            </p:spPr>
            <p:txBody>
              <a:bodyPr/>
              <a:lstStyle/>
              <a:p>
                <a:r>
                  <a:rPr lang="en-US">
                    <a:noFill/>
                  </a:rPr>
                  <a:t> </a:t>
                </a:r>
              </a:p>
            </p:txBody>
          </p:sp>
        </mc:Fallback>
      </mc:AlternateContent>
      <p:cxnSp>
        <p:nvCxnSpPr>
          <p:cNvPr id="19" name="Straight Connector 18"/>
          <p:cNvCxnSpPr/>
          <p:nvPr/>
        </p:nvCxnSpPr>
        <p:spPr>
          <a:xfrm>
            <a:off x="1727200" y="4394200"/>
            <a:ext cx="5776595" cy="127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20000" y="4260334"/>
            <a:ext cx="1447800" cy="738664"/>
          </a:xfrm>
          <a:prstGeom prst="rect">
            <a:avLst/>
          </a:prstGeom>
          <a:noFill/>
        </p:spPr>
        <p:txBody>
          <a:bodyPr wrap="square" rtlCol="0">
            <a:spAutoFit/>
          </a:bodyPr>
          <a:lstStyle/>
          <a:p>
            <a:r>
              <a:rPr lang="en-US" sz="1400" dirty="0" smtClean="0"/>
              <a:t>Data from nearest weather station Hart, MI</a:t>
            </a:r>
            <a:endParaRPr lang="en-US" sz="1400" dirty="0"/>
          </a:p>
        </p:txBody>
      </p:sp>
    </p:spTree>
    <p:extLst>
      <p:ext uri="{BB962C8B-B14F-4D97-AF65-F5344CB8AC3E}">
        <p14:creationId xmlns:p14="http://schemas.microsoft.com/office/powerpoint/2010/main" val="262515706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4066" y="8850"/>
            <a:ext cx="8240333" cy="461665"/>
          </a:xfrm>
          <a:prstGeom prst="rect">
            <a:avLst/>
          </a:prstGeom>
        </p:spPr>
        <p:txBody>
          <a:bodyPr wrap="none">
            <a:spAutoFit/>
          </a:bodyPr>
          <a:lstStyle/>
          <a:p>
            <a:pPr algn="ctr"/>
            <a:r>
              <a:rPr lang="en-US" sz="2400" b="1" dirty="0" smtClean="0"/>
              <a:t>Methods: Critical Acid Neutralizing Capacity Leaching (ANC</a:t>
            </a:r>
            <a:r>
              <a:rPr lang="en-US" sz="2400" baseline="-25000" dirty="0" smtClean="0"/>
              <a:t>le,crit</a:t>
            </a:r>
            <a:r>
              <a:rPr lang="en-US" sz="2400" b="1" dirty="0" smtClean="0"/>
              <a:t> )</a:t>
            </a:r>
          </a:p>
        </p:txBody>
      </p:sp>
      <mc:AlternateContent xmlns:mc="http://schemas.openxmlformats.org/markup-compatibility/2006" xmlns:a14="http://schemas.microsoft.com/office/drawing/2010/main">
        <mc:Choice Requires="a14">
          <p:sp>
            <p:nvSpPr>
              <p:cNvPr id="17" name="Rectangle 16"/>
              <p:cNvSpPr/>
              <p:nvPr/>
            </p:nvSpPr>
            <p:spPr>
              <a:xfrm>
                <a:off x="1764665" y="508615"/>
                <a:ext cx="5739130" cy="2526204"/>
              </a:xfrm>
              <a:prstGeom prst="rect">
                <a:avLst/>
              </a:prstGeom>
              <a:solidFill>
                <a:schemeClr val="bg1">
                  <a:lumMod val="95000"/>
                </a:schemeClr>
              </a:solidFill>
            </p:spPr>
            <p:txBody>
              <a:bodyPr wrap="square">
                <a:spAutoFit/>
              </a:bodyPr>
              <a:lstStyle/>
              <a:p>
                <a:pPr>
                  <a:lnSpc>
                    <a:spcPct val="115000"/>
                  </a:lnSpc>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a:latin typeface="Cambria Math"/>
                            </a:rPr>
                            <m:t>𝐴𝑁𝐶</m:t>
                          </m:r>
                        </m:e>
                        <m:sub>
                          <m:d>
                            <m:dPr>
                              <m:ctrlPr>
                                <a:rPr lang="en-US" i="1">
                                  <a:latin typeface="Cambria Math"/>
                                </a:rPr>
                              </m:ctrlPr>
                            </m:dPr>
                            <m:e>
                              <m:r>
                                <a:rPr lang="en-US">
                                  <a:latin typeface="Cambria Math"/>
                                </a:rPr>
                                <m:t>𝑙𝑒</m:t>
                              </m:r>
                              <m:r>
                                <a:rPr lang="en-US">
                                  <a:latin typeface="Cambria Math"/>
                                </a:rPr>
                                <m:t>,</m:t>
                              </m:r>
                              <m:r>
                                <a:rPr lang="en-US">
                                  <a:latin typeface="Cambria Math"/>
                                </a:rPr>
                                <m:t>𝑐𝑟𝑖𝑡</m:t>
                              </m:r>
                            </m:e>
                          </m:d>
                        </m:sub>
                      </m:sSub>
                      <m:r>
                        <a:rPr lang="en-US">
                          <a:latin typeface="Cambria Math"/>
                        </a:rPr>
                        <m:t>= −</m:t>
                      </m:r>
                      <m:sSup>
                        <m:sSupPr>
                          <m:ctrlPr>
                            <a:rPr lang="en-US" i="1">
                              <a:latin typeface="Cambria Math"/>
                            </a:rPr>
                          </m:ctrlPr>
                        </m:sSupPr>
                        <m:e>
                          <m:r>
                            <a:rPr lang="en-US">
                              <a:latin typeface="Cambria Math"/>
                            </a:rPr>
                            <m:t>𝑄</m:t>
                          </m:r>
                        </m:e>
                        <m:sup>
                          <m:f>
                            <m:fPr>
                              <m:ctrlPr>
                                <a:rPr lang="en-US" i="1">
                                  <a:latin typeface="Cambria Math"/>
                                </a:rPr>
                              </m:ctrlPr>
                            </m:fPr>
                            <m:num>
                              <m:r>
                                <a:rPr lang="en-US">
                                  <a:latin typeface="Cambria Math"/>
                                </a:rPr>
                                <m:t>2</m:t>
                              </m:r>
                            </m:num>
                            <m:den>
                              <m:r>
                                <a:rPr lang="en-US">
                                  <a:latin typeface="Cambria Math"/>
                                </a:rPr>
                                <m:t>3</m:t>
                              </m:r>
                            </m:den>
                          </m:f>
                        </m:sup>
                      </m:sSup>
                      <m:r>
                        <a:rPr lang="en-US">
                          <a:latin typeface="Cambria Math"/>
                        </a:rPr>
                        <m:t>× </m:t>
                      </m:r>
                      <m:sSup>
                        <m:sSupPr>
                          <m:ctrlPr>
                            <a:rPr lang="en-US" i="1">
                              <a:latin typeface="Cambria Math"/>
                            </a:rPr>
                          </m:ctrlPr>
                        </m:sSupPr>
                        <m:e>
                          <m:d>
                            <m:dPr>
                              <m:ctrlPr>
                                <a:rPr lang="en-US" i="1">
                                  <a:latin typeface="Cambria Math"/>
                                </a:rPr>
                              </m:ctrlPr>
                            </m:dPr>
                            <m:e>
                              <m:r>
                                <a:rPr lang="en-US">
                                  <a:latin typeface="Cambria Math"/>
                                </a:rPr>
                                <m:t>1.5 ×</m:t>
                              </m:r>
                              <m:f>
                                <m:fPr>
                                  <m:ctrlPr>
                                    <a:rPr lang="en-US" i="1">
                                      <a:latin typeface="Cambria Math"/>
                                    </a:rPr>
                                  </m:ctrlPr>
                                </m:fPr>
                                <m:num>
                                  <m:sSub>
                                    <m:sSubPr>
                                      <m:ctrlPr>
                                        <a:rPr lang="en-US" i="1">
                                          <a:latin typeface="Cambria Math"/>
                                        </a:rPr>
                                      </m:ctrlPr>
                                    </m:sSubPr>
                                    <m:e>
                                      <m:r>
                                        <a:rPr lang="en-US">
                                          <a:latin typeface="Cambria Math"/>
                                        </a:rPr>
                                        <m:t>𝐵𝐶</m:t>
                                      </m:r>
                                    </m:e>
                                    <m:sub>
                                      <m:r>
                                        <a:rPr lang="en-US">
                                          <a:latin typeface="Cambria Math"/>
                                        </a:rPr>
                                        <m:t>𝑑𝑒𝑝</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𝑤</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𝑢</m:t>
                                      </m:r>
                                    </m:sub>
                                  </m:sSub>
                                </m:num>
                                <m:den>
                                  <m:sSub>
                                    <m:sSubPr>
                                      <m:ctrlPr>
                                        <a:rPr lang="en-US" b="1" i="1" smtClean="0">
                                          <a:solidFill>
                                            <a:schemeClr val="accent2">
                                              <a:lumMod val="75000"/>
                                            </a:schemeClr>
                                          </a:solidFill>
                                          <a:latin typeface="Cambria Math"/>
                                        </a:rPr>
                                      </m:ctrlPr>
                                    </m:sSubPr>
                                    <m:e>
                                      <m:r>
                                        <a:rPr lang="en-US" b="1" i="1">
                                          <a:solidFill>
                                            <a:schemeClr val="accent2">
                                              <a:lumMod val="75000"/>
                                            </a:schemeClr>
                                          </a:solidFill>
                                          <a:latin typeface="Cambria Math"/>
                                        </a:rPr>
                                        <m:t>𝑲</m:t>
                                      </m:r>
                                    </m:e>
                                    <m:sub>
                                      <m:r>
                                        <a:rPr lang="en-US" b="1" i="1">
                                          <a:solidFill>
                                            <a:schemeClr val="accent2">
                                              <a:lumMod val="75000"/>
                                            </a:schemeClr>
                                          </a:solidFill>
                                          <a:latin typeface="Cambria Math"/>
                                        </a:rPr>
                                        <m:t>𝒈𝒊𝒃𝒃</m:t>
                                      </m:r>
                                    </m:sub>
                                  </m:sSub>
                                  <m:r>
                                    <a:rPr lang="en-US">
                                      <a:latin typeface="Cambria Math"/>
                                    </a:rPr>
                                    <m:t>×</m:t>
                                  </m:r>
                                  <m:sSub>
                                    <m:sSubPr>
                                      <m:ctrlPr>
                                        <a:rPr lang="en-US" i="1">
                                          <a:latin typeface="Cambria Math"/>
                                        </a:rPr>
                                      </m:ctrlPr>
                                    </m:sSubPr>
                                    <m:e>
                                      <m:d>
                                        <m:dPr>
                                          <m:ctrlPr>
                                            <a:rPr lang="en-US" i="1">
                                              <a:latin typeface="Cambria Math"/>
                                            </a:rPr>
                                          </m:ctrlPr>
                                        </m:dPr>
                                        <m:e>
                                          <m:f>
                                            <m:fPr>
                                              <m:ctrlPr>
                                                <a:rPr lang="en-US" i="1">
                                                  <a:latin typeface="Cambria Math"/>
                                                </a:rPr>
                                              </m:ctrlPr>
                                            </m:fPr>
                                            <m:num>
                                              <m:r>
                                                <a:rPr lang="en-US">
                                                  <a:latin typeface="Cambria Math"/>
                                                </a:rPr>
                                                <m:t>𝐵𝐶</m:t>
                                              </m:r>
                                            </m:num>
                                            <m:den>
                                              <m:r>
                                                <a:rPr lang="en-US">
                                                  <a:latin typeface="Cambria Math"/>
                                                </a:rPr>
                                                <m:t>𝐴𝑙</m:t>
                                              </m:r>
                                            </m:den>
                                          </m:f>
                                        </m:e>
                                      </m:d>
                                    </m:e>
                                    <m:sub>
                                      <m:r>
                                        <a:rPr lang="en-US">
                                          <a:latin typeface="Cambria Math"/>
                                        </a:rPr>
                                        <m:t>𝑐𝑟𝑖𝑡</m:t>
                                      </m:r>
                                    </m:sub>
                                  </m:sSub>
                                </m:den>
                              </m:f>
                            </m:e>
                          </m:d>
                        </m:e>
                        <m:sup>
                          <m:f>
                            <m:fPr>
                              <m:ctrlPr>
                                <a:rPr lang="en-US" i="1">
                                  <a:latin typeface="Cambria Math"/>
                                </a:rPr>
                              </m:ctrlPr>
                            </m:fPr>
                            <m:num>
                              <m:r>
                                <a:rPr lang="en-US">
                                  <a:latin typeface="Cambria Math"/>
                                </a:rPr>
                                <m:t>1</m:t>
                              </m:r>
                            </m:num>
                            <m:den>
                              <m:r>
                                <a:rPr lang="en-US">
                                  <a:latin typeface="Cambria Math"/>
                                </a:rPr>
                                <m:t>3</m:t>
                              </m:r>
                            </m:den>
                          </m:f>
                        </m:sup>
                      </m:sSup>
                    </m:oMath>
                  </m:oMathPara>
                </a14:m>
                <a:endParaRPr lang="en-US" dirty="0"/>
              </a:p>
              <a:p>
                <a:pPr>
                  <a:lnSpc>
                    <a:spcPct val="115000"/>
                  </a:lnSpc>
                </a:pPr>
                <a:r>
                  <a:rPr lang="en-US" dirty="0"/>
                  <a:t> </a:t>
                </a:r>
              </a:p>
              <a:p>
                <a:pPr>
                  <a:lnSpc>
                    <a:spcPct val="115000"/>
                  </a:lnSpc>
                </a:pPr>
                <a14:m>
                  <m:oMathPara xmlns:m="http://schemas.openxmlformats.org/officeDocument/2006/math">
                    <m:oMathParaPr>
                      <m:jc m:val="centerGroup"/>
                    </m:oMathParaPr>
                    <m:oMath xmlns:m="http://schemas.openxmlformats.org/officeDocument/2006/math">
                      <m:r>
                        <a:rPr lang="en-US">
                          <a:latin typeface="Cambria Math"/>
                        </a:rPr>
                        <m:t>−1.5 × </m:t>
                      </m:r>
                      <m:f>
                        <m:fPr>
                          <m:ctrlPr>
                            <a:rPr lang="en-US" i="1">
                              <a:latin typeface="Cambria Math"/>
                            </a:rPr>
                          </m:ctrlPr>
                        </m:fPr>
                        <m:num>
                          <m:sSub>
                            <m:sSubPr>
                              <m:ctrlPr>
                                <a:rPr lang="en-US" i="1">
                                  <a:latin typeface="Cambria Math"/>
                                </a:rPr>
                              </m:ctrlPr>
                            </m:sSubPr>
                            <m:e>
                              <m:r>
                                <a:rPr lang="en-US">
                                  <a:latin typeface="Cambria Math"/>
                                </a:rPr>
                                <m:t>𝐵𝐶</m:t>
                              </m:r>
                            </m:e>
                            <m:sub>
                              <m:r>
                                <a:rPr lang="en-US">
                                  <a:latin typeface="Cambria Math"/>
                                </a:rPr>
                                <m:t>𝑑𝑒𝑝</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𝑤</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𝑢</m:t>
                              </m:r>
                            </m:sub>
                          </m:sSub>
                        </m:num>
                        <m:den>
                          <m:sSub>
                            <m:sSubPr>
                              <m:ctrlPr>
                                <a:rPr lang="en-US" i="1">
                                  <a:latin typeface="Cambria Math"/>
                                </a:rPr>
                              </m:ctrlPr>
                            </m:sSubPr>
                            <m:e>
                              <m:d>
                                <m:dPr>
                                  <m:ctrlPr>
                                    <a:rPr lang="en-US" i="1">
                                      <a:latin typeface="Cambria Math"/>
                                    </a:rPr>
                                  </m:ctrlPr>
                                </m:dPr>
                                <m:e>
                                  <m:f>
                                    <m:fPr>
                                      <m:ctrlPr>
                                        <a:rPr lang="en-US" i="1">
                                          <a:latin typeface="Cambria Math"/>
                                        </a:rPr>
                                      </m:ctrlPr>
                                    </m:fPr>
                                    <m:num>
                                      <m:r>
                                        <a:rPr lang="en-US">
                                          <a:latin typeface="Cambria Math"/>
                                        </a:rPr>
                                        <m:t>𝐵𝐶</m:t>
                                      </m:r>
                                    </m:num>
                                    <m:den>
                                      <m:r>
                                        <a:rPr lang="en-US">
                                          <a:latin typeface="Cambria Math"/>
                                        </a:rPr>
                                        <m:t>𝐴𝑙</m:t>
                                      </m:r>
                                    </m:den>
                                  </m:f>
                                </m:e>
                              </m:d>
                            </m:e>
                            <m:sub>
                              <m:r>
                                <a:rPr lang="en-US">
                                  <a:latin typeface="Cambria Math"/>
                                </a:rPr>
                                <m:t>𝑐𝑟𝑖𝑡</m:t>
                              </m:r>
                            </m:sub>
                          </m:sSub>
                        </m:den>
                      </m:f>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764665" y="508615"/>
                <a:ext cx="5739130" cy="2526204"/>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2057400" y="3141099"/>
                <a:ext cx="5867400" cy="668901"/>
              </a:xfrm>
              <a:prstGeom prst="rect">
                <a:avLst/>
              </a:prstGeom>
              <a:noFill/>
            </p:spPr>
            <p:txBody>
              <a:bodyPr wrap="square" rtlCol="0">
                <a:spAutoFit/>
              </a:bodyPr>
              <a:lstStyle/>
              <a:p>
                <a14:m>
                  <m:oMath xmlns:m="http://schemas.openxmlformats.org/officeDocument/2006/math">
                    <m:sSub>
                      <m:sSubPr>
                        <m:ctrlPr>
                          <a:rPr lang="en-US" b="1" i="1">
                            <a:solidFill>
                              <a:schemeClr val="accent2">
                                <a:lumMod val="75000"/>
                              </a:schemeClr>
                            </a:solidFill>
                            <a:latin typeface="Cambria Math"/>
                          </a:rPr>
                        </m:ctrlPr>
                      </m:sSubPr>
                      <m:e>
                        <m:r>
                          <a:rPr lang="en-US" b="1" i="1">
                            <a:solidFill>
                              <a:schemeClr val="accent2">
                                <a:lumMod val="75000"/>
                              </a:schemeClr>
                            </a:solidFill>
                            <a:latin typeface="Cambria Math"/>
                          </a:rPr>
                          <m:t>𝑲</m:t>
                        </m:r>
                      </m:e>
                      <m:sub>
                        <m:r>
                          <a:rPr lang="en-US" b="1" i="1">
                            <a:solidFill>
                              <a:schemeClr val="accent2">
                                <a:lumMod val="75000"/>
                              </a:schemeClr>
                            </a:solidFill>
                            <a:latin typeface="Cambria Math"/>
                          </a:rPr>
                          <m:t>𝒈𝒊𝒃𝒃</m:t>
                        </m:r>
                      </m:sub>
                    </m:sSub>
                  </m:oMath>
                </a14:m>
                <a:r>
                  <a:rPr lang="en-US" dirty="0" smtClean="0"/>
                  <a:t> = gibbsite equilibrium constant describing the relationship between Al and H</a:t>
                </a:r>
                <a:r>
                  <a:rPr lang="en-US" baseline="30000" dirty="0" smtClean="0"/>
                  <a:t>+</a:t>
                </a:r>
                <a:r>
                  <a:rPr lang="en-US" dirty="0" smtClean="0"/>
                  <a:t> in soil solution </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2057400" y="3141099"/>
                <a:ext cx="5867400" cy="668901"/>
              </a:xfrm>
              <a:prstGeom prst="rect">
                <a:avLst/>
              </a:prstGeom>
              <a:blipFill rotWithShape="1">
                <a:blip r:embed="rId3"/>
                <a:stretch>
                  <a:fillRect l="-936" t="-3636" b="-13636"/>
                </a:stretch>
              </a:blipFill>
            </p:spPr>
            <p:txBody>
              <a:bodyPr/>
              <a:lstStyle/>
              <a:p>
                <a:r>
                  <a:rPr lang="en-US">
                    <a:noFill/>
                  </a:rPr>
                  <a:t> </a:t>
                </a:r>
              </a:p>
            </p:txBody>
          </p:sp>
        </mc:Fallback>
      </mc:AlternateContent>
      <p:graphicFrame>
        <p:nvGraphicFramePr>
          <p:cNvPr id="3" name="Table 2"/>
          <p:cNvGraphicFramePr>
            <a:graphicFrameLocks noGrp="1"/>
          </p:cNvGraphicFramePr>
          <p:nvPr>
            <p:extLst>
              <p:ext uri="{D42A27DB-BD31-4B8C-83A1-F6EECF244321}">
                <p14:modId xmlns:p14="http://schemas.microsoft.com/office/powerpoint/2010/main" val="467447781"/>
              </p:ext>
            </p:extLst>
          </p:nvPr>
        </p:nvGraphicFramePr>
        <p:xfrm>
          <a:off x="1738630" y="3856204"/>
          <a:ext cx="5791200" cy="2849396"/>
        </p:xfrm>
        <a:graphic>
          <a:graphicData uri="http://schemas.openxmlformats.org/drawingml/2006/table">
            <a:tbl>
              <a:tblPr firstRow="1" firstCol="1" bandRow="1">
                <a:tableStyleId>{5C22544A-7EE6-4342-B048-85BDC9FD1C3A}</a:tableStyleId>
              </a:tblPr>
              <a:tblGrid>
                <a:gridCol w="2222280"/>
                <a:gridCol w="1062786"/>
                <a:gridCol w="2506134"/>
              </a:tblGrid>
              <a:tr h="347317">
                <a:tc>
                  <a:txBody>
                    <a:bodyPr/>
                    <a:lstStyle/>
                    <a:p>
                      <a:pPr marL="0" marR="0" algn="ctr">
                        <a:spcBef>
                          <a:spcPts val="0"/>
                        </a:spcBef>
                        <a:spcAft>
                          <a:spcPts val="0"/>
                        </a:spcAft>
                      </a:pPr>
                      <a:r>
                        <a:rPr lang="en-US" sz="1400" dirty="0">
                          <a:solidFill>
                            <a:schemeClr val="tx1"/>
                          </a:solidFill>
                          <a:effectLst/>
                        </a:rPr>
                        <a:t>Soil Type</a:t>
                      </a:r>
                      <a:endParaRPr lang="en-US" sz="1400" b="1" dirty="0">
                        <a:solidFill>
                          <a:schemeClr val="tx1"/>
                        </a:solidFill>
                        <a:effectLst/>
                        <a:latin typeface="Arial"/>
                        <a:ea typeface="Calibri"/>
                      </a:endParaRPr>
                    </a:p>
                  </a:txBody>
                  <a:tcPr marL="68580" marR="68580" marT="0" marB="0" anchor="ctr">
                    <a:noFill/>
                  </a:tcPr>
                </a:tc>
                <a:tc>
                  <a:txBody>
                    <a:bodyPr/>
                    <a:lstStyle/>
                    <a:p>
                      <a:pPr marL="0" marR="0" algn="ctr">
                        <a:spcBef>
                          <a:spcPts val="0"/>
                        </a:spcBef>
                        <a:spcAft>
                          <a:spcPts val="0"/>
                        </a:spcAft>
                      </a:pPr>
                      <a:r>
                        <a:rPr lang="en-US" sz="1400" dirty="0">
                          <a:solidFill>
                            <a:schemeClr val="tx1"/>
                          </a:solidFill>
                          <a:effectLst/>
                        </a:rPr>
                        <a:t>Organic Matter (%)</a:t>
                      </a:r>
                      <a:endParaRPr lang="en-US" sz="1400" b="1" dirty="0">
                        <a:solidFill>
                          <a:schemeClr val="tx1"/>
                        </a:solidFill>
                        <a:effectLst/>
                        <a:latin typeface="Arial"/>
                        <a:ea typeface="Calibri"/>
                      </a:endParaRPr>
                    </a:p>
                  </a:txBody>
                  <a:tcPr marL="68580" marR="68580" marT="0" marB="0" anchor="ctr">
                    <a:noFill/>
                  </a:tcPr>
                </a:tc>
                <a:tc>
                  <a:txBody>
                    <a:bodyPr/>
                    <a:lstStyle/>
                    <a:p>
                      <a:pPr marL="0" marR="0" algn="ctr">
                        <a:spcBef>
                          <a:spcPts val="0"/>
                        </a:spcBef>
                        <a:spcAft>
                          <a:spcPts val="0"/>
                        </a:spcAft>
                      </a:pPr>
                      <a:r>
                        <a:rPr lang="en-US" sz="1400" dirty="0">
                          <a:solidFill>
                            <a:schemeClr val="tx1"/>
                          </a:solidFill>
                          <a:effectLst/>
                        </a:rPr>
                        <a:t>Kgibb (m</a:t>
                      </a:r>
                      <a:r>
                        <a:rPr lang="en-US" sz="1400" baseline="30000" dirty="0">
                          <a:solidFill>
                            <a:schemeClr val="tx1"/>
                          </a:solidFill>
                          <a:effectLst/>
                        </a:rPr>
                        <a:t>6</a:t>
                      </a:r>
                      <a:r>
                        <a:rPr lang="en-US" sz="1400" dirty="0">
                          <a:solidFill>
                            <a:schemeClr val="tx1"/>
                          </a:solidFill>
                          <a:effectLst/>
                        </a:rPr>
                        <a:t> /eq</a:t>
                      </a:r>
                      <a:r>
                        <a:rPr lang="en-US" sz="1400" baseline="30000" dirty="0">
                          <a:solidFill>
                            <a:schemeClr val="tx1"/>
                          </a:solidFill>
                          <a:effectLst/>
                        </a:rPr>
                        <a:t>2</a:t>
                      </a:r>
                      <a:r>
                        <a:rPr lang="en-US" sz="1400" dirty="0">
                          <a:solidFill>
                            <a:schemeClr val="tx1"/>
                          </a:solidFill>
                          <a:effectLst/>
                        </a:rPr>
                        <a:t>)</a:t>
                      </a:r>
                      <a:endParaRPr lang="en-US" sz="1400" b="1" dirty="0">
                        <a:solidFill>
                          <a:schemeClr val="tx1"/>
                        </a:solidFill>
                        <a:effectLst/>
                        <a:latin typeface="Arial"/>
                        <a:ea typeface="Calibri"/>
                      </a:endParaRPr>
                    </a:p>
                  </a:txBody>
                  <a:tcPr marL="68580" marR="68580" marT="0" marB="0" anchor="ctr">
                    <a:noFill/>
                  </a:tcPr>
                </a:tc>
              </a:tr>
              <a:tr h="659488">
                <a:tc>
                  <a:txBody>
                    <a:bodyPr/>
                    <a:lstStyle/>
                    <a:p>
                      <a:pPr marL="0" marR="0">
                        <a:spcBef>
                          <a:spcPts val="0"/>
                        </a:spcBef>
                        <a:spcAft>
                          <a:spcPts val="0"/>
                        </a:spcAft>
                      </a:pPr>
                      <a:r>
                        <a:rPr lang="en-US" sz="1400" dirty="0">
                          <a:solidFill>
                            <a:schemeClr val="tx1"/>
                          </a:solidFill>
                          <a:effectLst/>
                        </a:rPr>
                        <a:t>Mineral Soils; C Layer</a:t>
                      </a:r>
                    </a:p>
                    <a:p>
                      <a:pPr marL="0" marR="0">
                        <a:spcBef>
                          <a:spcPts val="0"/>
                        </a:spcBef>
                        <a:spcAft>
                          <a:spcPts val="0"/>
                        </a:spcAft>
                      </a:pPr>
                      <a:r>
                        <a:rPr lang="en-US" sz="1400" dirty="0">
                          <a:solidFill>
                            <a:schemeClr val="tx1"/>
                          </a:solidFill>
                          <a:effectLst/>
                        </a:rPr>
                        <a:t>Soils with low organic </a:t>
                      </a:r>
                      <a:endParaRPr lang="en-US" sz="1400" dirty="0">
                        <a:solidFill>
                          <a:schemeClr val="tx1"/>
                        </a:solidFill>
                        <a:effectLst/>
                        <a:latin typeface="Arial"/>
                        <a:ea typeface="Calibri"/>
                      </a:endParaRPr>
                    </a:p>
                  </a:txBody>
                  <a:tcPr marL="68580" marR="68580" marT="0" marB="0" anchor="ctr">
                    <a:noFill/>
                  </a:tcPr>
                </a:tc>
                <a:tc>
                  <a:txBody>
                    <a:bodyPr/>
                    <a:lstStyle/>
                    <a:p>
                      <a:pPr marL="0" marR="0" algn="ctr">
                        <a:lnSpc>
                          <a:spcPct val="115000"/>
                        </a:lnSpc>
                        <a:spcBef>
                          <a:spcPts val="0"/>
                        </a:spcBef>
                        <a:spcAft>
                          <a:spcPts val="0"/>
                        </a:spcAft>
                      </a:pPr>
                      <a:r>
                        <a:rPr lang="en-US" sz="1400" dirty="0">
                          <a:solidFill>
                            <a:schemeClr val="tx1"/>
                          </a:solidFill>
                          <a:effectLst/>
                        </a:rPr>
                        <a:t>&lt;5</a:t>
                      </a:r>
                      <a:endParaRPr lang="en-US" sz="1400" dirty="0">
                        <a:solidFill>
                          <a:schemeClr val="tx1"/>
                        </a:solidFill>
                        <a:effectLst/>
                        <a:latin typeface="Calibri"/>
                        <a:ea typeface="Calibri"/>
                        <a:cs typeface="Times New Roman"/>
                      </a:endParaRPr>
                    </a:p>
                  </a:txBody>
                  <a:tcPr marL="68580" marR="68580" marT="0" marB="0" anchor="ctr">
                    <a:noFill/>
                  </a:tcPr>
                </a:tc>
                <a:tc>
                  <a:txBody>
                    <a:bodyPr/>
                    <a:lstStyle/>
                    <a:p>
                      <a:pPr marL="0" marR="0" algn="ctr">
                        <a:lnSpc>
                          <a:spcPct val="115000"/>
                        </a:lnSpc>
                        <a:spcBef>
                          <a:spcPts val="0"/>
                        </a:spcBef>
                        <a:spcAft>
                          <a:spcPts val="0"/>
                        </a:spcAft>
                      </a:pPr>
                      <a:r>
                        <a:rPr lang="en-US" sz="1400" dirty="0">
                          <a:solidFill>
                            <a:schemeClr val="tx1"/>
                          </a:solidFill>
                          <a:effectLst/>
                        </a:rPr>
                        <a:t>950-9500</a:t>
                      </a:r>
                      <a:endParaRPr lang="en-US" sz="1400" dirty="0">
                        <a:solidFill>
                          <a:schemeClr val="tx1"/>
                        </a:solidFill>
                        <a:effectLst/>
                        <a:latin typeface="Calibri"/>
                        <a:ea typeface="Calibri"/>
                        <a:cs typeface="Times New Roman"/>
                      </a:endParaRPr>
                    </a:p>
                  </a:txBody>
                  <a:tcPr marL="68580" marR="68580" marT="0" marB="0" anchor="ctr">
                    <a:noFill/>
                  </a:tcPr>
                </a:tc>
              </a:tr>
              <a:tr h="631579">
                <a:tc>
                  <a:txBody>
                    <a:bodyPr/>
                    <a:lstStyle/>
                    <a:p>
                      <a:pPr marL="0" marR="0" algn="l">
                        <a:lnSpc>
                          <a:spcPct val="115000"/>
                        </a:lnSpc>
                        <a:spcBef>
                          <a:spcPts val="0"/>
                        </a:spcBef>
                        <a:spcAft>
                          <a:spcPts val="0"/>
                        </a:spcAft>
                      </a:pPr>
                      <a:r>
                        <a:rPr lang="en-US" sz="1400" dirty="0">
                          <a:solidFill>
                            <a:schemeClr val="tx1"/>
                          </a:solidFill>
                          <a:effectLst/>
                        </a:rPr>
                        <a:t>Soils with low organic matter; B/C layers</a:t>
                      </a:r>
                      <a:endParaRPr lang="en-US" sz="1400" dirty="0">
                        <a:solidFill>
                          <a:schemeClr val="tx1"/>
                        </a:solidFill>
                        <a:effectLst/>
                        <a:latin typeface="Calibri"/>
                        <a:ea typeface="Calibri"/>
                        <a:cs typeface="Times New Roman"/>
                      </a:endParaRPr>
                    </a:p>
                  </a:txBody>
                  <a:tcPr marL="68580" marR="68580" marT="0" marB="0" anchor="ctr">
                    <a:noFill/>
                  </a:tcPr>
                </a:tc>
                <a:tc>
                  <a:txBody>
                    <a:bodyPr/>
                    <a:lstStyle/>
                    <a:p>
                      <a:pPr marL="0" marR="0" algn="ctr">
                        <a:lnSpc>
                          <a:spcPct val="115000"/>
                        </a:lnSpc>
                        <a:spcBef>
                          <a:spcPts val="0"/>
                        </a:spcBef>
                        <a:spcAft>
                          <a:spcPts val="0"/>
                        </a:spcAft>
                      </a:pPr>
                      <a:r>
                        <a:rPr lang="en-US" sz="1400" dirty="0">
                          <a:solidFill>
                            <a:schemeClr val="tx1"/>
                          </a:solidFill>
                          <a:effectLst/>
                        </a:rPr>
                        <a:t>5-15</a:t>
                      </a:r>
                      <a:endParaRPr lang="en-US" sz="1400" dirty="0">
                        <a:solidFill>
                          <a:schemeClr val="tx1"/>
                        </a:solidFill>
                        <a:effectLst/>
                        <a:latin typeface="Calibri"/>
                        <a:ea typeface="Calibri"/>
                        <a:cs typeface="Times New Roman"/>
                      </a:endParaRPr>
                    </a:p>
                  </a:txBody>
                  <a:tcPr marL="68580" marR="68580" marT="0" marB="0" anchor="ctr">
                    <a:noFill/>
                  </a:tcPr>
                </a:tc>
                <a:tc>
                  <a:txBody>
                    <a:bodyPr/>
                    <a:lstStyle/>
                    <a:p>
                      <a:pPr marL="0" marR="0" algn="ctr">
                        <a:lnSpc>
                          <a:spcPct val="115000"/>
                        </a:lnSpc>
                        <a:spcBef>
                          <a:spcPts val="0"/>
                        </a:spcBef>
                        <a:spcAft>
                          <a:spcPts val="0"/>
                        </a:spcAft>
                      </a:pPr>
                      <a:r>
                        <a:rPr lang="en-US" sz="1400" dirty="0">
                          <a:solidFill>
                            <a:schemeClr val="tx1"/>
                          </a:solidFill>
                          <a:effectLst/>
                        </a:rPr>
                        <a:t>300-3000</a:t>
                      </a:r>
                      <a:endParaRPr lang="en-US" sz="1400" dirty="0">
                        <a:solidFill>
                          <a:schemeClr val="tx1"/>
                        </a:solidFill>
                        <a:effectLst/>
                        <a:latin typeface="Calibri"/>
                        <a:ea typeface="Calibri"/>
                        <a:cs typeface="Times New Roman"/>
                      </a:endParaRPr>
                    </a:p>
                  </a:txBody>
                  <a:tcPr marL="68580" marR="68580" marT="0" marB="0" anchor="ctr">
                    <a:noFill/>
                  </a:tcPr>
                </a:tc>
              </a:tr>
              <a:tr h="640881">
                <a:tc>
                  <a:txBody>
                    <a:bodyPr/>
                    <a:lstStyle/>
                    <a:p>
                      <a:pPr marL="0" marR="0" algn="l">
                        <a:lnSpc>
                          <a:spcPct val="115000"/>
                        </a:lnSpc>
                        <a:spcBef>
                          <a:spcPts val="0"/>
                        </a:spcBef>
                        <a:spcAft>
                          <a:spcPts val="0"/>
                        </a:spcAft>
                      </a:pPr>
                      <a:r>
                        <a:rPr lang="en-US" sz="1400" dirty="0">
                          <a:solidFill>
                            <a:schemeClr val="tx1"/>
                          </a:solidFill>
                          <a:effectLst/>
                        </a:rPr>
                        <a:t>Soils with some organic matter; A/E layers</a:t>
                      </a:r>
                      <a:endParaRPr lang="en-US" sz="1400" dirty="0">
                        <a:solidFill>
                          <a:schemeClr val="tx1"/>
                        </a:solidFill>
                        <a:effectLst/>
                        <a:latin typeface="Calibri"/>
                        <a:ea typeface="Calibri"/>
                        <a:cs typeface="Times New Roman"/>
                      </a:endParaRPr>
                    </a:p>
                  </a:txBody>
                  <a:tcPr marL="68580" marR="68580" marT="0" marB="0" anchor="ctr">
                    <a:noFill/>
                  </a:tcPr>
                </a:tc>
                <a:tc>
                  <a:txBody>
                    <a:bodyPr/>
                    <a:lstStyle/>
                    <a:p>
                      <a:pPr marL="0" marR="0" algn="ctr">
                        <a:lnSpc>
                          <a:spcPct val="115000"/>
                        </a:lnSpc>
                        <a:spcBef>
                          <a:spcPts val="0"/>
                        </a:spcBef>
                        <a:spcAft>
                          <a:spcPts val="0"/>
                        </a:spcAft>
                      </a:pPr>
                      <a:r>
                        <a:rPr lang="en-US" sz="1400" dirty="0">
                          <a:solidFill>
                            <a:schemeClr val="tx1"/>
                          </a:solidFill>
                          <a:effectLst/>
                        </a:rPr>
                        <a:t>15-30</a:t>
                      </a:r>
                      <a:endParaRPr lang="en-US" sz="1400" dirty="0">
                        <a:solidFill>
                          <a:schemeClr val="tx1"/>
                        </a:solidFill>
                        <a:effectLst/>
                        <a:latin typeface="Calibri"/>
                        <a:ea typeface="Calibri"/>
                        <a:cs typeface="Times New Roman"/>
                      </a:endParaRPr>
                    </a:p>
                  </a:txBody>
                  <a:tcPr marL="68580" marR="68580" marT="0" marB="0" anchor="ctr">
                    <a:noFill/>
                  </a:tcPr>
                </a:tc>
                <a:tc>
                  <a:txBody>
                    <a:bodyPr/>
                    <a:lstStyle/>
                    <a:p>
                      <a:pPr marL="0" marR="0" algn="ctr">
                        <a:lnSpc>
                          <a:spcPct val="115000"/>
                        </a:lnSpc>
                        <a:spcBef>
                          <a:spcPts val="0"/>
                        </a:spcBef>
                        <a:spcAft>
                          <a:spcPts val="0"/>
                        </a:spcAft>
                      </a:pPr>
                      <a:r>
                        <a:rPr lang="en-US" sz="1400" dirty="0">
                          <a:solidFill>
                            <a:schemeClr val="tx1"/>
                          </a:solidFill>
                          <a:effectLst/>
                        </a:rPr>
                        <a:t>100</a:t>
                      </a:r>
                      <a:endParaRPr lang="en-US" sz="1400" dirty="0">
                        <a:solidFill>
                          <a:schemeClr val="tx1"/>
                        </a:solidFill>
                        <a:effectLst/>
                        <a:latin typeface="Calibri"/>
                        <a:ea typeface="Calibri"/>
                        <a:cs typeface="Times New Roman"/>
                      </a:endParaRPr>
                    </a:p>
                  </a:txBody>
                  <a:tcPr marL="68580" marR="68580" marT="0" marB="0" anchor="ctr">
                    <a:noFill/>
                  </a:tcPr>
                </a:tc>
              </a:tr>
              <a:tr h="387734">
                <a:tc>
                  <a:txBody>
                    <a:bodyPr/>
                    <a:lstStyle/>
                    <a:p>
                      <a:pPr marL="0" marR="0" algn="l">
                        <a:lnSpc>
                          <a:spcPct val="115000"/>
                        </a:lnSpc>
                        <a:spcBef>
                          <a:spcPts val="0"/>
                        </a:spcBef>
                        <a:spcAft>
                          <a:spcPts val="0"/>
                        </a:spcAft>
                      </a:pPr>
                      <a:r>
                        <a:rPr lang="en-US" sz="1400" dirty="0">
                          <a:solidFill>
                            <a:schemeClr val="tx1"/>
                          </a:solidFill>
                          <a:effectLst/>
                        </a:rPr>
                        <a:t>Peaty and organic soils; organic layers</a:t>
                      </a:r>
                      <a:endParaRPr lang="en-US" sz="1400" dirty="0">
                        <a:solidFill>
                          <a:schemeClr val="tx1"/>
                        </a:solidFill>
                        <a:effectLst/>
                        <a:latin typeface="Calibri"/>
                        <a:ea typeface="Calibri"/>
                        <a:cs typeface="Times New Roman"/>
                      </a:endParaRPr>
                    </a:p>
                  </a:txBody>
                  <a:tcPr marL="68580" marR="68580" marT="0" marB="0" anchor="ctr">
                    <a:noFill/>
                  </a:tcPr>
                </a:tc>
                <a:tc>
                  <a:txBody>
                    <a:bodyPr/>
                    <a:lstStyle/>
                    <a:p>
                      <a:pPr marL="0" marR="0" algn="ctr">
                        <a:lnSpc>
                          <a:spcPct val="115000"/>
                        </a:lnSpc>
                        <a:spcBef>
                          <a:spcPts val="0"/>
                        </a:spcBef>
                        <a:spcAft>
                          <a:spcPts val="0"/>
                        </a:spcAft>
                      </a:pPr>
                      <a:r>
                        <a:rPr lang="en-US" sz="1400" dirty="0">
                          <a:solidFill>
                            <a:schemeClr val="tx1"/>
                          </a:solidFill>
                          <a:effectLst/>
                        </a:rPr>
                        <a:t>&gt;70</a:t>
                      </a:r>
                      <a:endParaRPr lang="en-US" sz="1400" dirty="0">
                        <a:solidFill>
                          <a:schemeClr val="tx1"/>
                        </a:solidFill>
                        <a:effectLst/>
                        <a:latin typeface="Calibri"/>
                        <a:ea typeface="Calibri"/>
                        <a:cs typeface="Times New Roman"/>
                      </a:endParaRPr>
                    </a:p>
                  </a:txBody>
                  <a:tcPr marL="68580" marR="68580" marT="0" marB="0" anchor="ctr">
                    <a:noFill/>
                  </a:tcPr>
                </a:tc>
                <a:tc>
                  <a:txBody>
                    <a:bodyPr/>
                    <a:lstStyle/>
                    <a:p>
                      <a:pPr marL="0" marR="0" algn="ctr">
                        <a:lnSpc>
                          <a:spcPct val="115000"/>
                        </a:lnSpc>
                        <a:spcBef>
                          <a:spcPts val="0"/>
                        </a:spcBef>
                        <a:spcAft>
                          <a:spcPts val="0"/>
                        </a:spcAft>
                      </a:pPr>
                      <a:r>
                        <a:rPr lang="en-US" sz="1400" dirty="0">
                          <a:solidFill>
                            <a:schemeClr val="tx1"/>
                          </a:solidFill>
                          <a:effectLst/>
                        </a:rPr>
                        <a:t>9.5</a:t>
                      </a:r>
                      <a:endParaRPr lang="en-US" sz="1400" dirty="0">
                        <a:solidFill>
                          <a:schemeClr val="tx1"/>
                        </a:solidFill>
                        <a:effectLst/>
                        <a:latin typeface="Calibri"/>
                        <a:ea typeface="Calibri"/>
                        <a:cs typeface="Times New Roman"/>
                      </a:endParaRPr>
                    </a:p>
                  </a:txBody>
                  <a:tcPr marL="68580" marR="68580" marT="0" marB="0" anchor="ctr">
                    <a:noFill/>
                  </a:tcPr>
                </a:tc>
              </a:tr>
            </a:tbl>
          </a:graphicData>
        </a:graphic>
      </p:graphicFrame>
      <p:sp>
        <p:nvSpPr>
          <p:cNvPr id="16" name="TextBox 15"/>
          <p:cNvSpPr txBox="1"/>
          <p:nvPr/>
        </p:nvSpPr>
        <p:spPr>
          <a:xfrm>
            <a:off x="7620000" y="4998998"/>
            <a:ext cx="1447800" cy="1169551"/>
          </a:xfrm>
          <a:prstGeom prst="rect">
            <a:avLst/>
          </a:prstGeom>
          <a:noFill/>
        </p:spPr>
        <p:txBody>
          <a:bodyPr wrap="square" rtlCol="0">
            <a:spAutoFit/>
          </a:bodyPr>
          <a:lstStyle/>
          <a:p>
            <a:r>
              <a:rPr lang="en-US" sz="1400" dirty="0" smtClean="0"/>
              <a:t>Default values from UBA Mapping Manual </a:t>
            </a:r>
            <a:r>
              <a:rPr lang="en-US" sz="1400" dirty="0"/>
              <a:t>(UBA, 2004)</a:t>
            </a:r>
          </a:p>
          <a:p>
            <a:endParaRPr lang="en-US" sz="1400" dirty="0"/>
          </a:p>
        </p:txBody>
      </p:sp>
    </p:spTree>
    <p:extLst>
      <p:ext uri="{BB962C8B-B14F-4D97-AF65-F5344CB8AC3E}">
        <p14:creationId xmlns:p14="http://schemas.microsoft.com/office/powerpoint/2010/main" val="428523612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4066" y="8850"/>
            <a:ext cx="8240333" cy="461665"/>
          </a:xfrm>
          <a:prstGeom prst="rect">
            <a:avLst/>
          </a:prstGeom>
        </p:spPr>
        <p:txBody>
          <a:bodyPr wrap="none">
            <a:spAutoFit/>
          </a:bodyPr>
          <a:lstStyle/>
          <a:p>
            <a:pPr algn="ctr"/>
            <a:r>
              <a:rPr lang="en-US" sz="2400" b="1" dirty="0" smtClean="0"/>
              <a:t>Methods: Critical Acid Neutralizing Capacity Leaching (ANC</a:t>
            </a:r>
            <a:r>
              <a:rPr lang="en-US" sz="2400" baseline="-25000" dirty="0" smtClean="0"/>
              <a:t>le,crit</a:t>
            </a:r>
            <a:r>
              <a:rPr lang="en-US" sz="2400" b="1" dirty="0" smtClean="0"/>
              <a:t> )</a:t>
            </a:r>
          </a:p>
        </p:txBody>
      </p:sp>
      <mc:AlternateContent xmlns:mc="http://schemas.openxmlformats.org/markup-compatibility/2006" xmlns:a14="http://schemas.microsoft.com/office/drawing/2010/main">
        <mc:Choice Requires="a14">
          <p:sp>
            <p:nvSpPr>
              <p:cNvPr id="17" name="Rectangle 16"/>
              <p:cNvSpPr/>
              <p:nvPr/>
            </p:nvSpPr>
            <p:spPr>
              <a:xfrm>
                <a:off x="1764665" y="508615"/>
                <a:ext cx="5739130" cy="2526204"/>
              </a:xfrm>
              <a:prstGeom prst="rect">
                <a:avLst/>
              </a:prstGeom>
              <a:solidFill>
                <a:schemeClr val="bg1">
                  <a:lumMod val="95000"/>
                </a:schemeClr>
              </a:solidFill>
            </p:spPr>
            <p:txBody>
              <a:bodyPr wrap="square">
                <a:spAutoFit/>
              </a:bodyPr>
              <a:lstStyle/>
              <a:p>
                <a:pPr>
                  <a:lnSpc>
                    <a:spcPct val="115000"/>
                  </a:lnSpc>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a:latin typeface="Cambria Math"/>
                            </a:rPr>
                            <m:t>𝐴𝑁𝐶</m:t>
                          </m:r>
                        </m:e>
                        <m:sub>
                          <m:d>
                            <m:dPr>
                              <m:ctrlPr>
                                <a:rPr lang="en-US" i="1">
                                  <a:latin typeface="Cambria Math"/>
                                </a:rPr>
                              </m:ctrlPr>
                            </m:dPr>
                            <m:e>
                              <m:r>
                                <a:rPr lang="en-US">
                                  <a:latin typeface="Cambria Math"/>
                                </a:rPr>
                                <m:t>𝑙𝑒</m:t>
                              </m:r>
                              <m:r>
                                <a:rPr lang="en-US">
                                  <a:latin typeface="Cambria Math"/>
                                </a:rPr>
                                <m:t>,</m:t>
                              </m:r>
                              <m:r>
                                <a:rPr lang="en-US">
                                  <a:latin typeface="Cambria Math"/>
                                </a:rPr>
                                <m:t>𝑐𝑟𝑖𝑡</m:t>
                              </m:r>
                            </m:e>
                          </m:d>
                        </m:sub>
                      </m:sSub>
                      <m:r>
                        <a:rPr lang="en-US">
                          <a:latin typeface="Cambria Math"/>
                        </a:rPr>
                        <m:t>= −</m:t>
                      </m:r>
                      <m:sSup>
                        <m:sSupPr>
                          <m:ctrlPr>
                            <a:rPr lang="en-US" i="1">
                              <a:latin typeface="Cambria Math"/>
                            </a:rPr>
                          </m:ctrlPr>
                        </m:sSupPr>
                        <m:e>
                          <m:r>
                            <a:rPr lang="en-US">
                              <a:latin typeface="Cambria Math"/>
                            </a:rPr>
                            <m:t>𝑄</m:t>
                          </m:r>
                        </m:e>
                        <m:sup>
                          <m:f>
                            <m:fPr>
                              <m:ctrlPr>
                                <a:rPr lang="en-US" i="1">
                                  <a:latin typeface="Cambria Math"/>
                                </a:rPr>
                              </m:ctrlPr>
                            </m:fPr>
                            <m:num>
                              <m:r>
                                <a:rPr lang="en-US">
                                  <a:latin typeface="Cambria Math"/>
                                </a:rPr>
                                <m:t>2</m:t>
                              </m:r>
                            </m:num>
                            <m:den>
                              <m:r>
                                <a:rPr lang="en-US">
                                  <a:latin typeface="Cambria Math"/>
                                </a:rPr>
                                <m:t>3</m:t>
                              </m:r>
                            </m:den>
                          </m:f>
                        </m:sup>
                      </m:sSup>
                      <m:r>
                        <a:rPr lang="en-US">
                          <a:latin typeface="Cambria Math"/>
                        </a:rPr>
                        <m:t>× </m:t>
                      </m:r>
                      <m:sSup>
                        <m:sSupPr>
                          <m:ctrlPr>
                            <a:rPr lang="en-US" i="1">
                              <a:latin typeface="Cambria Math"/>
                            </a:rPr>
                          </m:ctrlPr>
                        </m:sSupPr>
                        <m:e>
                          <m:d>
                            <m:dPr>
                              <m:ctrlPr>
                                <a:rPr lang="en-US" i="1">
                                  <a:latin typeface="Cambria Math"/>
                                </a:rPr>
                              </m:ctrlPr>
                            </m:dPr>
                            <m:e>
                              <m:r>
                                <a:rPr lang="en-US">
                                  <a:latin typeface="Cambria Math"/>
                                </a:rPr>
                                <m:t>1.5 ×</m:t>
                              </m:r>
                              <m:f>
                                <m:fPr>
                                  <m:ctrlPr>
                                    <a:rPr lang="en-US" i="1">
                                      <a:latin typeface="Cambria Math"/>
                                    </a:rPr>
                                  </m:ctrlPr>
                                </m:fPr>
                                <m:num>
                                  <m:sSub>
                                    <m:sSubPr>
                                      <m:ctrlPr>
                                        <a:rPr lang="en-US" i="1">
                                          <a:latin typeface="Cambria Math"/>
                                        </a:rPr>
                                      </m:ctrlPr>
                                    </m:sSubPr>
                                    <m:e>
                                      <m:r>
                                        <a:rPr lang="en-US">
                                          <a:latin typeface="Cambria Math"/>
                                        </a:rPr>
                                        <m:t>𝐵𝐶</m:t>
                                      </m:r>
                                    </m:e>
                                    <m:sub>
                                      <m:r>
                                        <a:rPr lang="en-US">
                                          <a:latin typeface="Cambria Math"/>
                                        </a:rPr>
                                        <m:t>𝑑𝑒𝑝</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𝑤</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𝑢</m:t>
                                      </m:r>
                                    </m:sub>
                                  </m:sSub>
                                </m:num>
                                <m:den>
                                  <m:sSub>
                                    <m:sSubPr>
                                      <m:ctrlPr>
                                        <a:rPr lang="en-US" b="1" i="1" smtClean="0">
                                          <a:solidFill>
                                            <a:schemeClr val="accent2">
                                              <a:lumMod val="75000"/>
                                            </a:schemeClr>
                                          </a:solidFill>
                                          <a:latin typeface="Cambria Math"/>
                                        </a:rPr>
                                      </m:ctrlPr>
                                    </m:sSubPr>
                                    <m:e>
                                      <m:r>
                                        <a:rPr lang="en-US" b="1" i="1">
                                          <a:solidFill>
                                            <a:schemeClr val="accent2">
                                              <a:lumMod val="75000"/>
                                            </a:schemeClr>
                                          </a:solidFill>
                                          <a:latin typeface="Cambria Math"/>
                                        </a:rPr>
                                        <m:t>𝑲</m:t>
                                      </m:r>
                                    </m:e>
                                    <m:sub>
                                      <m:r>
                                        <a:rPr lang="en-US" b="1" i="1" smtClean="0">
                                          <a:solidFill>
                                            <a:schemeClr val="accent2">
                                              <a:lumMod val="75000"/>
                                            </a:schemeClr>
                                          </a:solidFill>
                                          <a:latin typeface="Cambria Math"/>
                                        </a:rPr>
                                        <m:t>𝑨𝒍𝒐𝒙</m:t>
                                      </m:r>
                                    </m:sub>
                                  </m:sSub>
                                  <m:r>
                                    <a:rPr lang="en-US">
                                      <a:latin typeface="Cambria Math"/>
                                    </a:rPr>
                                    <m:t>×</m:t>
                                  </m:r>
                                  <m:sSub>
                                    <m:sSubPr>
                                      <m:ctrlPr>
                                        <a:rPr lang="en-US" i="1">
                                          <a:latin typeface="Cambria Math"/>
                                        </a:rPr>
                                      </m:ctrlPr>
                                    </m:sSubPr>
                                    <m:e>
                                      <m:d>
                                        <m:dPr>
                                          <m:ctrlPr>
                                            <a:rPr lang="en-US" i="1">
                                              <a:latin typeface="Cambria Math"/>
                                            </a:rPr>
                                          </m:ctrlPr>
                                        </m:dPr>
                                        <m:e>
                                          <m:f>
                                            <m:fPr>
                                              <m:ctrlPr>
                                                <a:rPr lang="en-US" i="1">
                                                  <a:latin typeface="Cambria Math"/>
                                                </a:rPr>
                                              </m:ctrlPr>
                                            </m:fPr>
                                            <m:num>
                                              <m:r>
                                                <a:rPr lang="en-US">
                                                  <a:latin typeface="Cambria Math"/>
                                                </a:rPr>
                                                <m:t>𝐵𝐶</m:t>
                                              </m:r>
                                            </m:num>
                                            <m:den>
                                              <m:r>
                                                <a:rPr lang="en-US">
                                                  <a:latin typeface="Cambria Math"/>
                                                </a:rPr>
                                                <m:t>𝐴𝑙</m:t>
                                              </m:r>
                                            </m:den>
                                          </m:f>
                                        </m:e>
                                      </m:d>
                                    </m:e>
                                    <m:sub>
                                      <m:r>
                                        <a:rPr lang="en-US">
                                          <a:latin typeface="Cambria Math"/>
                                        </a:rPr>
                                        <m:t>𝑐𝑟𝑖𝑡</m:t>
                                      </m:r>
                                    </m:sub>
                                  </m:sSub>
                                </m:den>
                              </m:f>
                            </m:e>
                          </m:d>
                        </m:e>
                        <m:sup>
                          <m:f>
                            <m:fPr>
                              <m:ctrlPr>
                                <a:rPr lang="en-US" i="1">
                                  <a:latin typeface="Cambria Math"/>
                                </a:rPr>
                              </m:ctrlPr>
                            </m:fPr>
                            <m:num>
                              <m:r>
                                <a:rPr lang="en-US">
                                  <a:latin typeface="Cambria Math"/>
                                </a:rPr>
                                <m:t>1</m:t>
                              </m:r>
                            </m:num>
                            <m:den>
                              <m:r>
                                <a:rPr lang="en-US">
                                  <a:latin typeface="Cambria Math"/>
                                </a:rPr>
                                <m:t>3</m:t>
                              </m:r>
                            </m:den>
                          </m:f>
                        </m:sup>
                      </m:sSup>
                    </m:oMath>
                  </m:oMathPara>
                </a14:m>
                <a:endParaRPr lang="en-US" dirty="0"/>
              </a:p>
              <a:p>
                <a:pPr>
                  <a:lnSpc>
                    <a:spcPct val="115000"/>
                  </a:lnSpc>
                </a:pPr>
                <a:r>
                  <a:rPr lang="en-US" dirty="0"/>
                  <a:t> </a:t>
                </a:r>
              </a:p>
              <a:p>
                <a:pPr>
                  <a:lnSpc>
                    <a:spcPct val="115000"/>
                  </a:lnSpc>
                </a:pPr>
                <a14:m>
                  <m:oMathPara xmlns:m="http://schemas.openxmlformats.org/officeDocument/2006/math">
                    <m:oMathParaPr>
                      <m:jc m:val="centerGroup"/>
                    </m:oMathParaPr>
                    <m:oMath xmlns:m="http://schemas.openxmlformats.org/officeDocument/2006/math">
                      <m:r>
                        <a:rPr lang="en-US">
                          <a:latin typeface="Cambria Math"/>
                        </a:rPr>
                        <m:t>−1.5 × </m:t>
                      </m:r>
                      <m:f>
                        <m:fPr>
                          <m:ctrlPr>
                            <a:rPr lang="en-US" i="1">
                              <a:latin typeface="Cambria Math"/>
                            </a:rPr>
                          </m:ctrlPr>
                        </m:fPr>
                        <m:num>
                          <m:sSub>
                            <m:sSubPr>
                              <m:ctrlPr>
                                <a:rPr lang="en-US" i="1">
                                  <a:latin typeface="Cambria Math"/>
                                </a:rPr>
                              </m:ctrlPr>
                            </m:sSubPr>
                            <m:e>
                              <m:r>
                                <a:rPr lang="en-US">
                                  <a:latin typeface="Cambria Math"/>
                                </a:rPr>
                                <m:t>𝐵𝐶</m:t>
                              </m:r>
                            </m:e>
                            <m:sub>
                              <m:r>
                                <a:rPr lang="en-US">
                                  <a:latin typeface="Cambria Math"/>
                                </a:rPr>
                                <m:t>𝑑𝑒𝑝</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𝑤</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𝑢</m:t>
                              </m:r>
                            </m:sub>
                          </m:sSub>
                        </m:num>
                        <m:den>
                          <m:sSub>
                            <m:sSubPr>
                              <m:ctrlPr>
                                <a:rPr lang="en-US" i="1">
                                  <a:latin typeface="Cambria Math"/>
                                </a:rPr>
                              </m:ctrlPr>
                            </m:sSubPr>
                            <m:e>
                              <m:d>
                                <m:dPr>
                                  <m:ctrlPr>
                                    <a:rPr lang="en-US" i="1">
                                      <a:latin typeface="Cambria Math"/>
                                    </a:rPr>
                                  </m:ctrlPr>
                                </m:dPr>
                                <m:e>
                                  <m:f>
                                    <m:fPr>
                                      <m:ctrlPr>
                                        <a:rPr lang="en-US" i="1">
                                          <a:latin typeface="Cambria Math"/>
                                        </a:rPr>
                                      </m:ctrlPr>
                                    </m:fPr>
                                    <m:num>
                                      <m:r>
                                        <a:rPr lang="en-US">
                                          <a:latin typeface="Cambria Math"/>
                                        </a:rPr>
                                        <m:t>𝐵𝐶</m:t>
                                      </m:r>
                                    </m:num>
                                    <m:den>
                                      <m:r>
                                        <a:rPr lang="en-US">
                                          <a:latin typeface="Cambria Math"/>
                                        </a:rPr>
                                        <m:t>𝐴𝑙</m:t>
                                      </m:r>
                                    </m:den>
                                  </m:f>
                                </m:e>
                              </m:d>
                            </m:e>
                            <m:sub>
                              <m:r>
                                <a:rPr lang="en-US">
                                  <a:latin typeface="Cambria Math"/>
                                </a:rPr>
                                <m:t>𝑐𝑟𝑖𝑡</m:t>
                              </m:r>
                            </m:sub>
                          </m:sSub>
                        </m:den>
                      </m:f>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764665" y="508615"/>
                <a:ext cx="5739130" cy="2526204"/>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1700530" y="3145298"/>
                <a:ext cx="58674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This study uses soils data from NCSS Soil Characterization Database to derive a “local” relationship (</a:t>
                </a:r>
                <a:r>
                  <a:rPr lang="en-US" b="1" dirty="0" smtClean="0">
                    <a:solidFill>
                      <a:schemeClr val="accent2">
                        <a:lumMod val="75000"/>
                      </a:schemeClr>
                    </a:solidFill>
                  </a:rPr>
                  <a:t>K</a:t>
                </a:r>
                <a:r>
                  <a:rPr lang="en-US" b="1" baseline="-25000" dirty="0" smtClean="0">
                    <a:solidFill>
                      <a:schemeClr val="accent2">
                        <a:lumMod val="75000"/>
                      </a:schemeClr>
                    </a:solidFill>
                  </a:rPr>
                  <a:t>alox</a:t>
                </a:r>
                <a:r>
                  <a:rPr lang="en-US" dirty="0" smtClean="0"/>
                  <a:t>) between Al and H</a:t>
                </a:r>
                <a:r>
                  <a:rPr lang="en-US" baseline="30000" dirty="0" smtClean="0"/>
                  <a:t>+</a:t>
                </a:r>
                <a:r>
                  <a:rPr lang="en-US" dirty="0" smtClean="0"/>
                  <a:t> in soil solution in the form of…</a:t>
                </a:r>
              </a:p>
              <a:p>
                <a:pPr marL="285750" indent="-285750">
                  <a:buFont typeface="Arial" panose="020B0604020202020204" pitchFamily="34" charset="0"/>
                  <a:buChar char="•"/>
                </a:pPr>
                <a:endParaRPr lang="en-US" dirty="0" smtClean="0"/>
              </a:p>
              <a:p>
                <a:endParaRPr lang="en-US" dirty="0"/>
              </a:p>
              <a:p>
                <a:pPr/>
                <a14:m>
                  <m:oMathPara xmlns:m="http://schemas.openxmlformats.org/officeDocument/2006/math">
                    <m:oMathParaPr>
                      <m:jc m:val="center"/>
                    </m:oMathParaPr>
                    <m:oMath xmlns:m="http://schemas.openxmlformats.org/officeDocument/2006/math">
                      <m:d>
                        <m:dPr>
                          <m:begChr m:val="["/>
                          <m:endChr m:val="]"/>
                          <m:ctrlPr>
                            <a:rPr lang="en-US" i="1">
                              <a:latin typeface="Cambria Math"/>
                            </a:rPr>
                          </m:ctrlPr>
                        </m:dPr>
                        <m:e>
                          <m:r>
                            <a:rPr lang="en-US" i="1">
                              <a:latin typeface="Cambria Math"/>
                            </a:rPr>
                            <m:t>𝐴𝑙</m:t>
                          </m:r>
                        </m:e>
                      </m:d>
                      <m:r>
                        <a:rPr lang="en-US" i="1">
                          <a:latin typeface="Cambria Math"/>
                        </a:rPr>
                        <m:t>=</m:t>
                      </m:r>
                      <m:sSub>
                        <m:sSubPr>
                          <m:ctrlPr>
                            <a:rPr lang="en-US" i="1">
                              <a:latin typeface="Cambria Math"/>
                            </a:rPr>
                          </m:ctrlPr>
                        </m:sSubPr>
                        <m:e>
                          <m:r>
                            <a:rPr lang="en-US" i="1">
                              <a:latin typeface="Cambria Math"/>
                            </a:rPr>
                            <m:t>𝐾</m:t>
                          </m:r>
                        </m:e>
                        <m:sub>
                          <m:r>
                            <a:rPr lang="en-US" i="1">
                              <a:latin typeface="Cambria Math"/>
                            </a:rPr>
                            <m:t>𝐴𝑙𝑜𝑥</m:t>
                          </m:r>
                          <m:r>
                            <a:rPr lang="en-US" i="1">
                              <a:latin typeface="Cambria Math"/>
                            </a:rPr>
                            <m:t> ×</m:t>
                          </m:r>
                        </m:sub>
                      </m:sSub>
                      <m:r>
                        <a:rPr lang="en-US" i="1">
                          <a:latin typeface="Cambria Math"/>
                        </a:rPr>
                        <m:t> </m:t>
                      </m:r>
                      <m:sSup>
                        <m:sSupPr>
                          <m:ctrlPr>
                            <a:rPr lang="en-US" i="1">
                              <a:latin typeface="Cambria Math"/>
                            </a:rPr>
                          </m:ctrlPr>
                        </m:sSupPr>
                        <m:e>
                          <m:d>
                            <m:dPr>
                              <m:begChr m:val="["/>
                              <m:endChr m:val="]"/>
                              <m:ctrlPr>
                                <a:rPr lang="en-US" i="1">
                                  <a:latin typeface="Cambria Math"/>
                                </a:rPr>
                              </m:ctrlPr>
                            </m:dPr>
                            <m:e>
                              <m:r>
                                <a:rPr lang="en-US" i="1">
                                  <a:latin typeface="Cambria Math"/>
                                </a:rPr>
                                <m:t>𝐻</m:t>
                              </m:r>
                            </m:e>
                          </m:d>
                        </m:e>
                        <m:sup>
                          <m:r>
                            <a:rPr lang="en-US" i="1">
                              <a:latin typeface="Cambria Math"/>
                            </a:rPr>
                            <m:t>𝑎</m:t>
                          </m:r>
                        </m:sup>
                      </m:sSup>
                    </m:oMath>
                  </m:oMathPara>
                </a14:m>
                <a:endParaRPr lang="en-US" dirty="0" smtClean="0"/>
              </a:p>
              <a:p>
                <a:endParaRPr lang="en-US" dirty="0"/>
              </a:p>
              <a:p>
                <a:pPr marL="285750" indent="-285750">
                  <a:buFont typeface="Arial" panose="020B0604020202020204" pitchFamily="34" charset="0"/>
                  <a:buChar char="•"/>
                </a:pPr>
                <a:r>
                  <a:rPr lang="en-US" dirty="0" smtClean="0"/>
                  <a:t>Data for 305 samples of Typic Udipsamments or Entic Haplorthods from MLRA 94a (Northern MI and WI Sandy Drift) were used.  </a:t>
                </a:r>
              </a:p>
              <a:p>
                <a:endParaRPr lang="en-US" dirty="0" smtClean="0"/>
              </a:p>
              <a:p>
                <a:pPr marL="285750" indent="-285750">
                  <a:buFont typeface="Arial" panose="020B0604020202020204" pitchFamily="34" charset="0"/>
                  <a:buChar char="•"/>
                </a:pPr>
                <a:r>
                  <a:rPr lang="en-US" dirty="0" smtClean="0"/>
                  <a:t>Horizon Groups (A, E, B, and C) analyzed separately</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700530" y="3145298"/>
                <a:ext cx="5867400" cy="3416320"/>
              </a:xfrm>
              <a:prstGeom prst="rect">
                <a:avLst/>
              </a:prstGeom>
              <a:blipFill rotWithShape="1">
                <a:blip r:embed="rId3"/>
                <a:stretch>
                  <a:fillRect l="-728" t="-893" r="-104" b="-1964"/>
                </a:stretch>
              </a:blipFill>
            </p:spPr>
            <p:txBody>
              <a:bodyPr/>
              <a:lstStyle/>
              <a:p>
                <a:r>
                  <a:rPr lang="en-US">
                    <a:noFill/>
                  </a:rPr>
                  <a:t> </a:t>
                </a:r>
              </a:p>
            </p:txBody>
          </p:sp>
        </mc:Fallback>
      </mc:AlternateContent>
    </p:spTree>
    <p:extLst>
      <p:ext uri="{BB962C8B-B14F-4D97-AF65-F5344CB8AC3E}">
        <p14:creationId xmlns:p14="http://schemas.microsoft.com/office/powerpoint/2010/main" val="1557796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14066" y="8850"/>
            <a:ext cx="8240333" cy="461665"/>
          </a:xfrm>
          <a:prstGeom prst="rect">
            <a:avLst/>
          </a:prstGeom>
        </p:spPr>
        <p:txBody>
          <a:bodyPr wrap="none">
            <a:spAutoFit/>
          </a:bodyPr>
          <a:lstStyle/>
          <a:p>
            <a:pPr algn="ctr"/>
            <a:r>
              <a:rPr lang="en-US" sz="2400" b="1" dirty="0" smtClean="0"/>
              <a:t>Methods: Critical Acid Neutralizing Capacity Leaching (ANC</a:t>
            </a:r>
            <a:r>
              <a:rPr lang="en-US" sz="2400" baseline="-25000" dirty="0" smtClean="0"/>
              <a:t>le,crit</a:t>
            </a:r>
            <a:r>
              <a:rPr lang="en-US" sz="2400" b="1" dirty="0" smtClean="0"/>
              <a:t> )</a:t>
            </a:r>
          </a:p>
        </p:txBody>
      </p:sp>
      <mc:AlternateContent xmlns:mc="http://schemas.openxmlformats.org/markup-compatibility/2006" xmlns:a14="http://schemas.microsoft.com/office/drawing/2010/main">
        <mc:Choice Requires="a14">
          <p:sp>
            <p:nvSpPr>
              <p:cNvPr id="17" name="Rectangle 16"/>
              <p:cNvSpPr/>
              <p:nvPr/>
            </p:nvSpPr>
            <p:spPr>
              <a:xfrm>
                <a:off x="1764665" y="508615"/>
                <a:ext cx="5739130" cy="2526204"/>
              </a:xfrm>
              <a:prstGeom prst="rect">
                <a:avLst/>
              </a:prstGeom>
              <a:solidFill>
                <a:schemeClr val="bg1">
                  <a:lumMod val="95000"/>
                </a:schemeClr>
              </a:solidFill>
            </p:spPr>
            <p:txBody>
              <a:bodyPr wrap="square">
                <a:spAutoFit/>
              </a:bodyPr>
              <a:lstStyle/>
              <a:p>
                <a:pPr>
                  <a:lnSpc>
                    <a:spcPct val="115000"/>
                  </a:lnSpc>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a:latin typeface="Cambria Math"/>
                            </a:rPr>
                            <m:t>𝐴𝑁𝐶</m:t>
                          </m:r>
                        </m:e>
                        <m:sub>
                          <m:d>
                            <m:dPr>
                              <m:ctrlPr>
                                <a:rPr lang="en-US" i="1">
                                  <a:latin typeface="Cambria Math"/>
                                </a:rPr>
                              </m:ctrlPr>
                            </m:dPr>
                            <m:e>
                              <m:r>
                                <a:rPr lang="en-US">
                                  <a:latin typeface="Cambria Math"/>
                                </a:rPr>
                                <m:t>𝑙𝑒</m:t>
                              </m:r>
                              <m:r>
                                <a:rPr lang="en-US">
                                  <a:latin typeface="Cambria Math"/>
                                </a:rPr>
                                <m:t>,</m:t>
                              </m:r>
                              <m:r>
                                <a:rPr lang="en-US">
                                  <a:latin typeface="Cambria Math"/>
                                </a:rPr>
                                <m:t>𝑐𝑟𝑖𝑡</m:t>
                              </m:r>
                            </m:e>
                          </m:d>
                        </m:sub>
                      </m:sSub>
                      <m:r>
                        <a:rPr lang="en-US">
                          <a:latin typeface="Cambria Math"/>
                        </a:rPr>
                        <m:t>= −</m:t>
                      </m:r>
                      <m:sSup>
                        <m:sSupPr>
                          <m:ctrlPr>
                            <a:rPr lang="en-US" i="1">
                              <a:latin typeface="Cambria Math"/>
                            </a:rPr>
                          </m:ctrlPr>
                        </m:sSupPr>
                        <m:e>
                          <m:r>
                            <a:rPr lang="en-US">
                              <a:latin typeface="Cambria Math"/>
                            </a:rPr>
                            <m:t>𝑄</m:t>
                          </m:r>
                        </m:e>
                        <m:sup>
                          <m:f>
                            <m:fPr>
                              <m:ctrlPr>
                                <a:rPr lang="en-US" i="1">
                                  <a:latin typeface="Cambria Math"/>
                                </a:rPr>
                              </m:ctrlPr>
                            </m:fPr>
                            <m:num>
                              <m:r>
                                <a:rPr lang="en-US">
                                  <a:latin typeface="Cambria Math"/>
                                </a:rPr>
                                <m:t>2</m:t>
                              </m:r>
                            </m:num>
                            <m:den>
                              <m:r>
                                <a:rPr lang="en-US">
                                  <a:latin typeface="Cambria Math"/>
                                </a:rPr>
                                <m:t>3</m:t>
                              </m:r>
                            </m:den>
                          </m:f>
                        </m:sup>
                      </m:sSup>
                      <m:r>
                        <a:rPr lang="en-US">
                          <a:latin typeface="Cambria Math"/>
                        </a:rPr>
                        <m:t>× </m:t>
                      </m:r>
                      <m:sSup>
                        <m:sSupPr>
                          <m:ctrlPr>
                            <a:rPr lang="en-US" i="1">
                              <a:latin typeface="Cambria Math"/>
                            </a:rPr>
                          </m:ctrlPr>
                        </m:sSupPr>
                        <m:e>
                          <m:d>
                            <m:dPr>
                              <m:ctrlPr>
                                <a:rPr lang="en-US" i="1">
                                  <a:latin typeface="Cambria Math"/>
                                </a:rPr>
                              </m:ctrlPr>
                            </m:dPr>
                            <m:e>
                              <m:r>
                                <a:rPr lang="en-US">
                                  <a:latin typeface="Cambria Math"/>
                                </a:rPr>
                                <m:t>1.5 ×</m:t>
                              </m:r>
                              <m:f>
                                <m:fPr>
                                  <m:ctrlPr>
                                    <a:rPr lang="en-US" i="1">
                                      <a:latin typeface="Cambria Math"/>
                                    </a:rPr>
                                  </m:ctrlPr>
                                </m:fPr>
                                <m:num>
                                  <m:sSub>
                                    <m:sSubPr>
                                      <m:ctrlPr>
                                        <a:rPr lang="en-US" i="1">
                                          <a:latin typeface="Cambria Math"/>
                                        </a:rPr>
                                      </m:ctrlPr>
                                    </m:sSubPr>
                                    <m:e>
                                      <m:r>
                                        <a:rPr lang="en-US">
                                          <a:latin typeface="Cambria Math"/>
                                        </a:rPr>
                                        <m:t>𝐵𝐶</m:t>
                                      </m:r>
                                    </m:e>
                                    <m:sub>
                                      <m:r>
                                        <a:rPr lang="en-US">
                                          <a:latin typeface="Cambria Math"/>
                                        </a:rPr>
                                        <m:t>𝑑𝑒𝑝</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𝑤</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𝑢</m:t>
                                      </m:r>
                                    </m:sub>
                                  </m:sSub>
                                </m:num>
                                <m:den>
                                  <m:sSub>
                                    <m:sSubPr>
                                      <m:ctrlPr>
                                        <a:rPr lang="en-US" i="1" smtClean="0">
                                          <a:solidFill>
                                            <a:schemeClr val="tx1"/>
                                          </a:solidFill>
                                          <a:latin typeface="Cambria Math"/>
                                        </a:rPr>
                                      </m:ctrlPr>
                                    </m:sSubPr>
                                    <m:e>
                                      <m:r>
                                        <a:rPr lang="en-US">
                                          <a:solidFill>
                                            <a:schemeClr val="tx1"/>
                                          </a:solidFill>
                                          <a:latin typeface="Cambria Math"/>
                                        </a:rPr>
                                        <m:t>𝐾</m:t>
                                      </m:r>
                                    </m:e>
                                    <m:sub>
                                      <m:r>
                                        <a:rPr lang="en-US" b="0" i="1" smtClean="0">
                                          <a:solidFill>
                                            <a:schemeClr val="tx1"/>
                                          </a:solidFill>
                                          <a:latin typeface="Cambria Math"/>
                                        </a:rPr>
                                        <m:t>𝐴𝑙𝑜𝑥</m:t>
                                      </m:r>
                                    </m:sub>
                                  </m:sSub>
                                  <m:r>
                                    <a:rPr lang="en-US">
                                      <a:latin typeface="Cambria Math"/>
                                    </a:rPr>
                                    <m:t>×</m:t>
                                  </m:r>
                                  <m:sSub>
                                    <m:sSubPr>
                                      <m:ctrlPr>
                                        <a:rPr lang="en-US" i="1" smtClean="0">
                                          <a:solidFill>
                                            <a:schemeClr val="tx2"/>
                                          </a:solidFill>
                                          <a:latin typeface="Cambria Math"/>
                                        </a:rPr>
                                      </m:ctrlPr>
                                    </m:sSubPr>
                                    <m:e>
                                      <m:d>
                                        <m:dPr>
                                          <m:ctrlPr>
                                            <a:rPr lang="en-US" i="1">
                                              <a:solidFill>
                                                <a:schemeClr val="tx2"/>
                                              </a:solidFill>
                                              <a:latin typeface="Cambria Math"/>
                                            </a:rPr>
                                          </m:ctrlPr>
                                        </m:dPr>
                                        <m:e>
                                          <m:f>
                                            <m:fPr>
                                              <m:ctrlPr>
                                                <a:rPr lang="en-US" i="1">
                                                  <a:solidFill>
                                                    <a:schemeClr val="tx2"/>
                                                  </a:solidFill>
                                                  <a:latin typeface="Cambria Math"/>
                                                </a:rPr>
                                              </m:ctrlPr>
                                            </m:fPr>
                                            <m:num>
                                              <m:r>
                                                <a:rPr lang="en-US">
                                                  <a:solidFill>
                                                    <a:schemeClr val="tx2"/>
                                                  </a:solidFill>
                                                  <a:latin typeface="Cambria Math"/>
                                                </a:rPr>
                                                <m:t>𝐵𝐶</m:t>
                                              </m:r>
                                            </m:num>
                                            <m:den>
                                              <m:r>
                                                <a:rPr lang="en-US">
                                                  <a:solidFill>
                                                    <a:schemeClr val="tx2"/>
                                                  </a:solidFill>
                                                  <a:latin typeface="Cambria Math"/>
                                                </a:rPr>
                                                <m:t>𝐴𝑙</m:t>
                                              </m:r>
                                            </m:den>
                                          </m:f>
                                        </m:e>
                                      </m:d>
                                    </m:e>
                                    <m:sub>
                                      <m:r>
                                        <a:rPr lang="en-US">
                                          <a:solidFill>
                                            <a:schemeClr val="tx2"/>
                                          </a:solidFill>
                                          <a:latin typeface="Cambria Math"/>
                                        </a:rPr>
                                        <m:t>𝑐𝑟𝑖𝑡</m:t>
                                      </m:r>
                                    </m:sub>
                                  </m:sSub>
                                </m:den>
                              </m:f>
                            </m:e>
                          </m:d>
                        </m:e>
                        <m:sup>
                          <m:f>
                            <m:fPr>
                              <m:ctrlPr>
                                <a:rPr lang="en-US" i="1">
                                  <a:latin typeface="Cambria Math"/>
                                </a:rPr>
                              </m:ctrlPr>
                            </m:fPr>
                            <m:num>
                              <m:r>
                                <a:rPr lang="en-US">
                                  <a:latin typeface="Cambria Math"/>
                                </a:rPr>
                                <m:t>1</m:t>
                              </m:r>
                            </m:num>
                            <m:den>
                              <m:r>
                                <a:rPr lang="en-US">
                                  <a:latin typeface="Cambria Math"/>
                                </a:rPr>
                                <m:t>3</m:t>
                              </m:r>
                            </m:den>
                          </m:f>
                        </m:sup>
                      </m:sSup>
                    </m:oMath>
                  </m:oMathPara>
                </a14:m>
                <a:endParaRPr lang="en-US" dirty="0"/>
              </a:p>
              <a:p>
                <a:pPr>
                  <a:lnSpc>
                    <a:spcPct val="115000"/>
                  </a:lnSpc>
                </a:pPr>
                <a:r>
                  <a:rPr lang="en-US" dirty="0"/>
                  <a:t> </a:t>
                </a:r>
              </a:p>
              <a:p>
                <a:pPr>
                  <a:lnSpc>
                    <a:spcPct val="115000"/>
                  </a:lnSpc>
                </a:pPr>
                <a14:m>
                  <m:oMathPara xmlns:m="http://schemas.openxmlformats.org/officeDocument/2006/math">
                    <m:oMathParaPr>
                      <m:jc m:val="centerGroup"/>
                    </m:oMathParaPr>
                    <m:oMath xmlns:m="http://schemas.openxmlformats.org/officeDocument/2006/math">
                      <m:r>
                        <a:rPr lang="en-US">
                          <a:latin typeface="Cambria Math"/>
                        </a:rPr>
                        <m:t>−1.5 × </m:t>
                      </m:r>
                      <m:f>
                        <m:fPr>
                          <m:ctrlPr>
                            <a:rPr lang="en-US" i="1">
                              <a:latin typeface="Cambria Math"/>
                            </a:rPr>
                          </m:ctrlPr>
                        </m:fPr>
                        <m:num>
                          <m:sSub>
                            <m:sSubPr>
                              <m:ctrlPr>
                                <a:rPr lang="en-US" i="1">
                                  <a:latin typeface="Cambria Math"/>
                                </a:rPr>
                              </m:ctrlPr>
                            </m:sSubPr>
                            <m:e>
                              <m:r>
                                <a:rPr lang="en-US">
                                  <a:latin typeface="Cambria Math"/>
                                </a:rPr>
                                <m:t>𝐵𝐶</m:t>
                              </m:r>
                            </m:e>
                            <m:sub>
                              <m:r>
                                <a:rPr lang="en-US">
                                  <a:latin typeface="Cambria Math"/>
                                </a:rPr>
                                <m:t>𝑑𝑒𝑝</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𝑤</m:t>
                              </m:r>
                            </m:sub>
                          </m:sSub>
                          <m:r>
                            <a:rPr lang="en-US">
                              <a:latin typeface="Cambria Math"/>
                            </a:rPr>
                            <m:t>−</m:t>
                          </m:r>
                          <m:sSub>
                            <m:sSubPr>
                              <m:ctrlPr>
                                <a:rPr lang="en-US" i="1">
                                  <a:latin typeface="Cambria Math"/>
                                </a:rPr>
                              </m:ctrlPr>
                            </m:sSubPr>
                            <m:e>
                              <m:r>
                                <a:rPr lang="en-US">
                                  <a:latin typeface="Cambria Math"/>
                                </a:rPr>
                                <m:t>𝐵𝐶</m:t>
                              </m:r>
                            </m:e>
                            <m:sub>
                              <m:r>
                                <a:rPr lang="en-US">
                                  <a:latin typeface="Cambria Math"/>
                                </a:rPr>
                                <m:t>𝑢</m:t>
                              </m:r>
                            </m:sub>
                          </m:sSub>
                        </m:num>
                        <m:den>
                          <m:sSub>
                            <m:sSubPr>
                              <m:ctrlPr>
                                <a:rPr lang="en-US" i="1" smtClean="0">
                                  <a:solidFill>
                                    <a:schemeClr val="tx2"/>
                                  </a:solidFill>
                                  <a:latin typeface="Cambria Math"/>
                                </a:rPr>
                              </m:ctrlPr>
                            </m:sSubPr>
                            <m:e>
                              <m:d>
                                <m:dPr>
                                  <m:ctrlPr>
                                    <a:rPr lang="en-US" i="1">
                                      <a:solidFill>
                                        <a:schemeClr val="tx2"/>
                                      </a:solidFill>
                                      <a:latin typeface="Cambria Math"/>
                                    </a:rPr>
                                  </m:ctrlPr>
                                </m:dPr>
                                <m:e>
                                  <m:f>
                                    <m:fPr>
                                      <m:ctrlPr>
                                        <a:rPr lang="en-US" i="1">
                                          <a:solidFill>
                                            <a:schemeClr val="tx2"/>
                                          </a:solidFill>
                                          <a:latin typeface="Cambria Math"/>
                                        </a:rPr>
                                      </m:ctrlPr>
                                    </m:fPr>
                                    <m:num>
                                      <m:r>
                                        <a:rPr lang="en-US">
                                          <a:solidFill>
                                            <a:schemeClr val="tx2"/>
                                          </a:solidFill>
                                          <a:latin typeface="Cambria Math"/>
                                        </a:rPr>
                                        <m:t>𝐵𝐶</m:t>
                                      </m:r>
                                    </m:num>
                                    <m:den>
                                      <m:r>
                                        <a:rPr lang="en-US">
                                          <a:solidFill>
                                            <a:schemeClr val="tx2"/>
                                          </a:solidFill>
                                          <a:latin typeface="Cambria Math"/>
                                        </a:rPr>
                                        <m:t>𝐴𝑙</m:t>
                                      </m:r>
                                    </m:den>
                                  </m:f>
                                </m:e>
                              </m:d>
                            </m:e>
                            <m:sub>
                              <m:r>
                                <a:rPr lang="en-US">
                                  <a:solidFill>
                                    <a:schemeClr val="tx2"/>
                                  </a:solidFill>
                                  <a:latin typeface="Cambria Math"/>
                                </a:rPr>
                                <m:t>𝑐𝑟𝑖𝑡</m:t>
                              </m:r>
                            </m:sub>
                          </m:sSub>
                        </m:den>
                      </m:f>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764665" y="508615"/>
                <a:ext cx="5739130" cy="2526204"/>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1700530" y="3145298"/>
                <a:ext cx="5995670" cy="3110852"/>
              </a:xfrm>
              <a:prstGeom prst="rect">
                <a:avLst/>
              </a:prstGeom>
              <a:noFill/>
            </p:spPr>
            <p:txBody>
              <a:bodyPr wrap="square" rtlCol="0">
                <a:spAutoFit/>
              </a:bodyPr>
              <a:lstStyle/>
              <a:p>
                <a14:m>
                  <m:oMath xmlns:m="http://schemas.openxmlformats.org/officeDocument/2006/math">
                    <m:sSub>
                      <m:sSubPr>
                        <m:ctrlPr>
                          <a:rPr lang="en-US" i="1">
                            <a:solidFill>
                              <a:schemeClr val="tx2"/>
                            </a:solidFill>
                            <a:latin typeface="Cambria Math"/>
                          </a:rPr>
                        </m:ctrlPr>
                      </m:sSubPr>
                      <m:e>
                        <m:d>
                          <m:dPr>
                            <m:ctrlPr>
                              <a:rPr lang="en-US" i="1">
                                <a:solidFill>
                                  <a:schemeClr val="tx2"/>
                                </a:solidFill>
                                <a:latin typeface="Cambria Math"/>
                              </a:rPr>
                            </m:ctrlPr>
                          </m:dPr>
                          <m:e>
                            <m:f>
                              <m:fPr>
                                <m:ctrlPr>
                                  <a:rPr lang="en-US" i="1">
                                    <a:solidFill>
                                      <a:schemeClr val="tx2"/>
                                    </a:solidFill>
                                    <a:latin typeface="Cambria Math"/>
                                  </a:rPr>
                                </m:ctrlPr>
                              </m:fPr>
                              <m:num>
                                <m:r>
                                  <a:rPr lang="en-US">
                                    <a:solidFill>
                                      <a:schemeClr val="tx2"/>
                                    </a:solidFill>
                                    <a:latin typeface="Cambria Math"/>
                                  </a:rPr>
                                  <m:t>𝐵𝐶</m:t>
                                </m:r>
                              </m:num>
                              <m:den>
                                <m:r>
                                  <a:rPr lang="en-US">
                                    <a:solidFill>
                                      <a:schemeClr val="tx2"/>
                                    </a:solidFill>
                                    <a:latin typeface="Cambria Math"/>
                                  </a:rPr>
                                  <m:t>𝐴𝑙</m:t>
                                </m:r>
                              </m:den>
                            </m:f>
                          </m:e>
                        </m:d>
                      </m:e>
                      <m:sub>
                        <m:r>
                          <a:rPr lang="en-US">
                            <a:solidFill>
                              <a:schemeClr val="tx2"/>
                            </a:solidFill>
                            <a:latin typeface="Cambria Math"/>
                          </a:rPr>
                          <m:t>𝑐𝑟𝑖𝑡</m:t>
                        </m:r>
                      </m:sub>
                    </m:sSub>
                  </m:oMath>
                </a14:m>
                <a:r>
                  <a:rPr lang="en-US" dirty="0" smtClean="0"/>
                  <a:t>= critical base cation to aluminum ratio in soil 	solution meant to protect trees from biological 	damage</a:t>
                </a:r>
              </a:p>
              <a:p>
                <a:endParaRPr lang="en-US" dirty="0" smtClean="0"/>
              </a:p>
              <a:p>
                <a:endParaRPr lang="en-US" dirty="0"/>
              </a:p>
              <a:p>
                <a:r>
                  <a:rPr lang="en-US" u="sng" dirty="0" smtClean="0"/>
                  <a:t>Standard Values: </a:t>
                </a:r>
              </a:p>
              <a:p>
                <a:r>
                  <a:rPr lang="en-US" dirty="0"/>
                  <a:t>C</a:t>
                </a:r>
                <a:r>
                  <a:rPr lang="en-US" dirty="0" smtClean="0"/>
                  <a:t>oniferous trees: </a:t>
                </a:r>
                <a14:m>
                  <m:oMath xmlns:m="http://schemas.openxmlformats.org/officeDocument/2006/math">
                    <m:sSub>
                      <m:sSubPr>
                        <m:ctrlPr>
                          <a:rPr lang="en-US" i="1">
                            <a:solidFill>
                              <a:schemeClr val="tx2"/>
                            </a:solidFill>
                            <a:latin typeface="Cambria Math"/>
                          </a:rPr>
                        </m:ctrlPr>
                      </m:sSubPr>
                      <m:e>
                        <m:d>
                          <m:dPr>
                            <m:ctrlPr>
                              <a:rPr lang="en-US" i="1">
                                <a:solidFill>
                                  <a:schemeClr val="tx2"/>
                                </a:solidFill>
                                <a:latin typeface="Cambria Math"/>
                              </a:rPr>
                            </m:ctrlPr>
                          </m:dPr>
                          <m:e>
                            <m:f>
                              <m:fPr>
                                <m:ctrlPr>
                                  <a:rPr lang="en-US" i="1">
                                    <a:solidFill>
                                      <a:schemeClr val="tx2"/>
                                    </a:solidFill>
                                    <a:latin typeface="Cambria Math"/>
                                  </a:rPr>
                                </m:ctrlPr>
                              </m:fPr>
                              <m:num>
                                <m:r>
                                  <a:rPr lang="en-US">
                                    <a:solidFill>
                                      <a:schemeClr val="tx2"/>
                                    </a:solidFill>
                                    <a:latin typeface="Cambria Math"/>
                                  </a:rPr>
                                  <m:t>𝐵𝐶</m:t>
                                </m:r>
                              </m:num>
                              <m:den>
                                <m:r>
                                  <a:rPr lang="en-US">
                                    <a:solidFill>
                                      <a:schemeClr val="tx2"/>
                                    </a:solidFill>
                                    <a:latin typeface="Cambria Math"/>
                                  </a:rPr>
                                  <m:t>𝐴𝑙</m:t>
                                </m:r>
                              </m:den>
                            </m:f>
                          </m:e>
                        </m:d>
                      </m:e>
                      <m:sub>
                        <m:r>
                          <a:rPr lang="en-US">
                            <a:solidFill>
                              <a:schemeClr val="tx2"/>
                            </a:solidFill>
                            <a:latin typeface="Cambria Math"/>
                          </a:rPr>
                          <m:t>𝑐𝑟𝑖𝑡</m:t>
                        </m:r>
                      </m:sub>
                    </m:sSub>
                  </m:oMath>
                </a14:m>
                <a:r>
                  <a:rPr lang="en-US" dirty="0" smtClean="0"/>
                  <a:t>= 1</a:t>
                </a:r>
              </a:p>
              <a:p>
                <a:endParaRPr lang="en-US" dirty="0"/>
              </a:p>
              <a:p>
                <a:r>
                  <a:rPr lang="en-US" dirty="0" smtClean="0"/>
                  <a:t>Deciduous trees: </a:t>
                </a:r>
                <a14:m>
                  <m:oMath xmlns:m="http://schemas.openxmlformats.org/officeDocument/2006/math">
                    <m:sSub>
                      <m:sSubPr>
                        <m:ctrlPr>
                          <a:rPr lang="en-US" i="1">
                            <a:solidFill>
                              <a:schemeClr val="tx2"/>
                            </a:solidFill>
                            <a:latin typeface="Cambria Math"/>
                          </a:rPr>
                        </m:ctrlPr>
                      </m:sSubPr>
                      <m:e>
                        <m:d>
                          <m:dPr>
                            <m:ctrlPr>
                              <a:rPr lang="en-US" i="1">
                                <a:solidFill>
                                  <a:schemeClr val="tx2"/>
                                </a:solidFill>
                                <a:latin typeface="Cambria Math"/>
                              </a:rPr>
                            </m:ctrlPr>
                          </m:dPr>
                          <m:e>
                            <m:f>
                              <m:fPr>
                                <m:ctrlPr>
                                  <a:rPr lang="en-US" i="1">
                                    <a:solidFill>
                                      <a:schemeClr val="tx2"/>
                                    </a:solidFill>
                                    <a:latin typeface="Cambria Math"/>
                                  </a:rPr>
                                </m:ctrlPr>
                              </m:fPr>
                              <m:num>
                                <m:r>
                                  <a:rPr lang="en-US">
                                    <a:solidFill>
                                      <a:schemeClr val="tx2"/>
                                    </a:solidFill>
                                    <a:latin typeface="Cambria Math"/>
                                  </a:rPr>
                                  <m:t>𝐵𝐶</m:t>
                                </m:r>
                              </m:num>
                              <m:den>
                                <m:r>
                                  <a:rPr lang="en-US">
                                    <a:solidFill>
                                      <a:schemeClr val="tx2"/>
                                    </a:solidFill>
                                    <a:latin typeface="Cambria Math"/>
                                  </a:rPr>
                                  <m:t>𝐴𝑙</m:t>
                                </m:r>
                              </m:den>
                            </m:f>
                          </m:e>
                        </m:d>
                      </m:e>
                      <m:sub>
                        <m:r>
                          <a:rPr lang="en-US">
                            <a:solidFill>
                              <a:schemeClr val="tx2"/>
                            </a:solidFill>
                            <a:latin typeface="Cambria Math"/>
                          </a:rPr>
                          <m:t>𝑐𝑟𝑖𝑡</m:t>
                        </m:r>
                      </m:sub>
                    </m:sSub>
                  </m:oMath>
                </a14:m>
                <a:r>
                  <a:rPr lang="en-US" dirty="0" smtClean="0"/>
                  <a:t> = 10</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700530" y="3145298"/>
                <a:ext cx="5995670" cy="3110852"/>
              </a:xfrm>
              <a:prstGeom prst="rect">
                <a:avLst/>
              </a:prstGeom>
              <a:blipFill rotWithShape="1">
                <a:blip r:embed="rId3"/>
                <a:stretch>
                  <a:fillRect l="-915"/>
                </a:stretch>
              </a:blipFill>
            </p:spPr>
            <p:txBody>
              <a:bodyPr/>
              <a:lstStyle/>
              <a:p>
                <a:r>
                  <a:rPr lang="en-US">
                    <a:noFill/>
                  </a:rPr>
                  <a:t> </a:t>
                </a:r>
              </a:p>
            </p:txBody>
          </p:sp>
        </mc:Fallback>
      </mc:AlternateContent>
    </p:spTree>
    <p:extLst>
      <p:ext uri="{BB962C8B-B14F-4D97-AF65-F5344CB8AC3E}">
        <p14:creationId xmlns:p14="http://schemas.microsoft.com/office/powerpoint/2010/main" val="292070241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noGrp="1"/>
          </p:cNvGraphicFramePr>
          <p:nvPr>
            <p:extLst>
              <p:ext uri="{D42A27DB-BD31-4B8C-83A1-F6EECF244321}">
                <p14:modId xmlns:p14="http://schemas.microsoft.com/office/powerpoint/2010/main" val="2983452419"/>
              </p:ext>
            </p:extLst>
          </p:nvPr>
        </p:nvGraphicFramePr>
        <p:xfrm>
          <a:off x="0" y="457200"/>
          <a:ext cx="9144000" cy="64008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p:cNvCxnSpPr/>
          <p:nvPr/>
        </p:nvCxnSpPr>
        <p:spPr>
          <a:xfrm>
            <a:off x="1562100" y="1371600"/>
            <a:ext cx="0" cy="53086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447800" y="76200"/>
            <a:ext cx="6705600" cy="523220"/>
          </a:xfrm>
          <a:prstGeom prst="rect">
            <a:avLst/>
          </a:prstGeom>
        </p:spPr>
        <p:txBody>
          <a:bodyPr wrap="square">
            <a:spAutoFit/>
          </a:bodyPr>
          <a:lstStyle/>
          <a:p>
            <a:pPr algn="ctr"/>
            <a:r>
              <a:rPr lang="en-US" sz="2400" b="1" dirty="0" smtClean="0"/>
              <a:t>Results: Soil BC weathering (strain </a:t>
            </a:r>
            <a:r>
              <a:rPr lang="el-GR" sz="2800" i="1" dirty="0">
                <a:cs typeface="Times New Roman"/>
              </a:rPr>
              <a:t>ϵ</a:t>
            </a:r>
            <a:r>
              <a:rPr lang="en-US" sz="1100" b="1" dirty="0">
                <a:cs typeface="Times New Roman"/>
              </a:rPr>
              <a:t>(Ti),</a:t>
            </a:r>
            <a:r>
              <a:rPr lang="en-US" sz="1100" b="1" dirty="0" smtClean="0">
                <a:cs typeface="Times New Roman"/>
              </a:rPr>
              <a:t>w</a:t>
            </a:r>
            <a:r>
              <a:rPr lang="en-US" sz="2400" b="1" dirty="0" smtClean="0"/>
              <a:t>)</a:t>
            </a:r>
          </a:p>
        </p:txBody>
      </p:sp>
      <p:sp>
        <p:nvSpPr>
          <p:cNvPr id="6" name="TextBox 5"/>
          <p:cNvSpPr txBox="1"/>
          <p:nvPr/>
        </p:nvSpPr>
        <p:spPr>
          <a:xfrm rot="16200000">
            <a:off x="1467005" y="5896225"/>
            <a:ext cx="915122" cy="369332"/>
          </a:xfrm>
          <a:prstGeom prst="rect">
            <a:avLst/>
          </a:prstGeom>
          <a:noFill/>
        </p:spPr>
        <p:txBody>
          <a:bodyPr wrap="none" rtlCol="0">
            <a:spAutoFit/>
          </a:bodyPr>
          <a:lstStyle/>
          <a:p>
            <a:r>
              <a:rPr lang="en-US" dirty="0" smtClean="0"/>
              <a:t>Dilation</a:t>
            </a:r>
            <a:endParaRPr lang="en-US" dirty="0"/>
          </a:p>
        </p:txBody>
      </p:sp>
      <p:sp>
        <p:nvSpPr>
          <p:cNvPr id="7" name="TextBox 6"/>
          <p:cNvSpPr txBox="1"/>
          <p:nvPr/>
        </p:nvSpPr>
        <p:spPr>
          <a:xfrm rot="16200000">
            <a:off x="700842" y="5910973"/>
            <a:ext cx="972189" cy="369332"/>
          </a:xfrm>
          <a:prstGeom prst="rect">
            <a:avLst/>
          </a:prstGeom>
          <a:noFill/>
        </p:spPr>
        <p:txBody>
          <a:bodyPr wrap="none" rtlCol="0">
            <a:spAutoFit/>
          </a:bodyPr>
          <a:lstStyle/>
          <a:p>
            <a:r>
              <a:rPr lang="en-US" dirty="0" smtClean="0"/>
              <a:t>Collapse</a:t>
            </a:r>
            <a:endParaRPr lang="en-US" dirty="0"/>
          </a:p>
        </p:txBody>
      </p:sp>
      <p:cxnSp>
        <p:nvCxnSpPr>
          <p:cNvPr id="10" name="Straight Arrow Connector 9"/>
          <p:cNvCxnSpPr/>
          <p:nvPr/>
        </p:nvCxnSpPr>
        <p:spPr>
          <a:xfrm>
            <a:off x="1676399" y="6581734"/>
            <a:ext cx="146050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002271" y="6581734"/>
            <a:ext cx="44552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5603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2612032585"/>
              </p:ext>
            </p:extLst>
          </p:nvPr>
        </p:nvGraphicFramePr>
        <p:xfrm>
          <a:off x="381000" y="599419"/>
          <a:ext cx="6248400" cy="5974051"/>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447800" y="76200"/>
            <a:ext cx="6705600" cy="523220"/>
          </a:xfrm>
          <a:prstGeom prst="rect">
            <a:avLst/>
          </a:prstGeom>
        </p:spPr>
        <p:txBody>
          <a:bodyPr wrap="square">
            <a:spAutoFit/>
          </a:bodyPr>
          <a:lstStyle/>
          <a:p>
            <a:pPr algn="ctr"/>
            <a:r>
              <a:rPr lang="en-US" sz="2400" b="1" dirty="0" smtClean="0"/>
              <a:t>Results: Soil BC weathering (strain </a:t>
            </a:r>
            <a:r>
              <a:rPr lang="el-GR" sz="2800" i="1" dirty="0">
                <a:cs typeface="Times New Roman"/>
              </a:rPr>
              <a:t>ϵ</a:t>
            </a:r>
            <a:r>
              <a:rPr lang="en-US" sz="1100" b="1" dirty="0">
                <a:cs typeface="Times New Roman"/>
              </a:rPr>
              <a:t>(Ti),</a:t>
            </a:r>
            <a:r>
              <a:rPr lang="en-US" sz="1100" b="1" dirty="0" smtClean="0">
                <a:cs typeface="Times New Roman"/>
              </a:rPr>
              <a:t>w</a:t>
            </a:r>
            <a:r>
              <a:rPr lang="en-US" sz="2400" b="1" dirty="0" smtClean="0"/>
              <a:t>)</a:t>
            </a:r>
          </a:p>
        </p:txBody>
      </p:sp>
      <p:sp>
        <p:nvSpPr>
          <p:cNvPr id="4" name="TextBox 3"/>
          <p:cNvSpPr txBox="1"/>
          <p:nvPr/>
        </p:nvSpPr>
        <p:spPr>
          <a:xfrm>
            <a:off x="6400800" y="1066800"/>
            <a:ext cx="2667000" cy="2585323"/>
          </a:xfrm>
          <a:prstGeom prst="rect">
            <a:avLst/>
          </a:prstGeom>
          <a:noFill/>
        </p:spPr>
        <p:txBody>
          <a:bodyPr wrap="square" rtlCol="0">
            <a:spAutoFit/>
          </a:bodyPr>
          <a:lstStyle/>
          <a:p>
            <a:r>
              <a:rPr lang="en-US" dirty="0" smtClean="0"/>
              <a:t>Ti contents exhibit a weak relationship to bulk density- therefore, large strain values likely indicate parent material heterogeneity (bioturbation, plow mixing, or depositional stratification)</a:t>
            </a:r>
            <a:endParaRPr lang="en-US" dirty="0"/>
          </a:p>
        </p:txBody>
      </p:sp>
    </p:spTree>
    <p:extLst>
      <p:ext uri="{BB962C8B-B14F-4D97-AF65-F5344CB8AC3E}">
        <p14:creationId xmlns:p14="http://schemas.microsoft.com/office/powerpoint/2010/main" val="23935603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122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122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1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1" y="152400"/>
            <a:ext cx="8991599" cy="830997"/>
          </a:xfrm>
          <a:prstGeom prst="rect">
            <a:avLst/>
          </a:prstGeom>
          <a:noFill/>
        </p:spPr>
        <p:txBody>
          <a:bodyPr wrap="square" rtlCol="0">
            <a:spAutoFit/>
          </a:bodyPr>
          <a:lstStyle/>
          <a:p>
            <a:pPr algn="ctr"/>
            <a:r>
              <a:rPr lang="en-US" sz="2400" b="1" dirty="0" smtClean="0"/>
              <a:t>Background:  Modeling Soil Acidification with the Simple Mass Balance (SMB) Model</a:t>
            </a:r>
            <a:endParaRPr lang="en-US" sz="2400" b="1" dirty="0"/>
          </a:p>
        </p:txBody>
      </p:sp>
      <p:sp>
        <p:nvSpPr>
          <p:cNvPr id="6" name="TextBox 5"/>
          <p:cNvSpPr txBox="1"/>
          <p:nvPr/>
        </p:nvSpPr>
        <p:spPr>
          <a:xfrm>
            <a:off x="1677675" y="1002268"/>
            <a:ext cx="6024406" cy="369332"/>
          </a:xfrm>
          <a:prstGeom prst="rect">
            <a:avLst/>
          </a:prstGeom>
          <a:noFill/>
        </p:spPr>
        <p:txBody>
          <a:bodyPr wrap="none" rtlCol="0">
            <a:spAutoFit/>
          </a:bodyPr>
          <a:lstStyle/>
          <a:p>
            <a:r>
              <a:rPr lang="en-US" b="1" dirty="0"/>
              <a:t>CAL(S+N) = BC</a:t>
            </a:r>
            <a:r>
              <a:rPr lang="en-US" b="1" baseline="-25000" dirty="0"/>
              <a:t>dep</a:t>
            </a:r>
            <a:r>
              <a:rPr lang="en-US" b="1" dirty="0"/>
              <a:t> –  Cl</a:t>
            </a:r>
            <a:r>
              <a:rPr lang="en-US" b="1" baseline="-25000" dirty="0"/>
              <a:t>dep</a:t>
            </a:r>
            <a:r>
              <a:rPr lang="en-US" b="1" dirty="0"/>
              <a:t> + BC</a:t>
            </a:r>
            <a:r>
              <a:rPr lang="en-US" b="1" baseline="-25000" dirty="0"/>
              <a:t>w</a:t>
            </a:r>
            <a:r>
              <a:rPr lang="en-US" b="1" dirty="0"/>
              <a:t> – BC</a:t>
            </a:r>
            <a:r>
              <a:rPr lang="en-US" b="1" baseline="-25000" dirty="0"/>
              <a:t>u</a:t>
            </a:r>
            <a:r>
              <a:rPr lang="en-US" b="1" dirty="0"/>
              <a:t> + N</a:t>
            </a:r>
            <a:r>
              <a:rPr lang="en-US" b="1" baseline="-25000" dirty="0"/>
              <a:t>i</a:t>
            </a:r>
            <a:r>
              <a:rPr lang="en-US" b="1" dirty="0"/>
              <a:t> + N</a:t>
            </a:r>
            <a:r>
              <a:rPr lang="en-US" b="1" baseline="-25000" dirty="0"/>
              <a:t>u</a:t>
            </a:r>
            <a:r>
              <a:rPr lang="en-US" b="1" dirty="0"/>
              <a:t> + N</a:t>
            </a:r>
            <a:r>
              <a:rPr lang="en-US" b="1" baseline="-25000" dirty="0"/>
              <a:t>de</a:t>
            </a:r>
            <a:r>
              <a:rPr lang="en-US" b="1" dirty="0"/>
              <a:t> – ANC</a:t>
            </a:r>
            <a:r>
              <a:rPr lang="en-US" b="1" baseline="-25000" dirty="0"/>
              <a:t>le,crit</a:t>
            </a:r>
            <a:endParaRPr lang="en-US" b="1"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9547" t="52981" r="16007"/>
          <a:stretch/>
        </p:blipFill>
        <p:spPr>
          <a:xfrm>
            <a:off x="2156194" y="2050473"/>
            <a:ext cx="4984012" cy="3429000"/>
          </a:xfrm>
          <a:prstGeom prst="rect">
            <a:avLst/>
          </a:prstGeom>
        </p:spPr>
      </p:pic>
      <p:sp>
        <p:nvSpPr>
          <p:cNvPr id="9" name="Freeform 8"/>
          <p:cNvSpPr/>
          <p:nvPr/>
        </p:nvSpPr>
        <p:spPr>
          <a:xfrm>
            <a:off x="420650" y="5441826"/>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8194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5715000" y="1828800"/>
            <a:ext cx="609600" cy="4572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415635" y="549807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8705" y="560198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a:solidFill>
              <a:schemeClr val="tx1">
                <a:alpha val="7000"/>
              </a:schemeClr>
            </a:solidFill>
          </a:ln>
          <a:effectLst>
            <a:glow rad="101600">
              <a:schemeClr val="bg1">
                <a:lumMod val="75000"/>
                <a:alpha val="9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57200" y="5886009"/>
            <a:ext cx="8376986" cy="133791"/>
          </a:xfrm>
          <a:custGeom>
            <a:avLst/>
            <a:gdLst>
              <a:gd name="connsiteX0" fmla="*/ 8841 w 8376986"/>
              <a:gd name="connsiteY0" fmla="*/ 72282 h 133791"/>
              <a:gd name="connsiteX1" fmla="*/ 119677 w 8376986"/>
              <a:gd name="connsiteY1" fmla="*/ 72282 h 133791"/>
              <a:gd name="connsiteX2" fmla="*/ 1241895 w 8376986"/>
              <a:gd name="connsiteY2" fmla="*/ 127700 h 133791"/>
              <a:gd name="connsiteX3" fmla="*/ 2336405 w 8376986"/>
              <a:gd name="connsiteY3" fmla="*/ 127700 h 133791"/>
              <a:gd name="connsiteX4" fmla="*/ 3611023 w 8376986"/>
              <a:gd name="connsiteY4" fmla="*/ 86137 h 133791"/>
              <a:gd name="connsiteX5" fmla="*/ 4317605 w 8376986"/>
              <a:gd name="connsiteY5" fmla="*/ 3009 h 133791"/>
              <a:gd name="connsiteX6" fmla="*/ 4844077 w 8376986"/>
              <a:gd name="connsiteY6" fmla="*/ 16864 h 133791"/>
              <a:gd name="connsiteX7" fmla="*/ 5800041 w 8376986"/>
              <a:gd name="connsiteY7" fmla="*/ 3009 h 133791"/>
              <a:gd name="connsiteX8" fmla="*/ 6742150 w 8376986"/>
              <a:gd name="connsiteY8" fmla="*/ 58428 h 133791"/>
              <a:gd name="connsiteX9" fmla="*/ 7628841 w 8376986"/>
              <a:gd name="connsiteY9" fmla="*/ 58428 h 133791"/>
              <a:gd name="connsiteX10" fmla="*/ 8376986 w 8376986"/>
              <a:gd name="connsiteY10" fmla="*/ 30719 h 13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76986" h="133791">
                <a:moveTo>
                  <a:pt x="8841" y="72282"/>
                </a:moveTo>
                <a:cubicBezTo>
                  <a:pt x="-38496" y="67664"/>
                  <a:pt x="119677" y="72282"/>
                  <a:pt x="119677" y="72282"/>
                </a:cubicBezTo>
                <a:cubicBezTo>
                  <a:pt x="325186" y="81518"/>
                  <a:pt x="872440" y="118464"/>
                  <a:pt x="1241895" y="127700"/>
                </a:cubicBezTo>
                <a:cubicBezTo>
                  <a:pt x="1611350" y="136936"/>
                  <a:pt x="1941550" y="134627"/>
                  <a:pt x="2336405" y="127700"/>
                </a:cubicBezTo>
                <a:cubicBezTo>
                  <a:pt x="2731260" y="120773"/>
                  <a:pt x="3280823" y="106919"/>
                  <a:pt x="3611023" y="86137"/>
                </a:cubicBezTo>
                <a:cubicBezTo>
                  <a:pt x="3941223" y="65355"/>
                  <a:pt x="4112096" y="14554"/>
                  <a:pt x="4317605" y="3009"/>
                </a:cubicBezTo>
                <a:cubicBezTo>
                  <a:pt x="4523114" y="-8537"/>
                  <a:pt x="4597004" y="16864"/>
                  <a:pt x="4844077" y="16864"/>
                </a:cubicBezTo>
                <a:cubicBezTo>
                  <a:pt x="5091150" y="16864"/>
                  <a:pt x="5483696" y="-3918"/>
                  <a:pt x="5800041" y="3009"/>
                </a:cubicBezTo>
                <a:cubicBezTo>
                  <a:pt x="6116386" y="9936"/>
                  <a:pt x="6437350" y="49192"/>
                  <a:pt x="6742150" y="58428"/>
                </a:cubicBezTo>
                <a:cubicBezTo>
                  <a:pt x="7046950" y="67664"/>
                  <a:pt x="7356368" y="63046"/>
                  <a:pt x="7628841" y="58428"/>
                </a:cubicBezTo>
                <a:cubicBezTo>
                  <a:pt x="7901314" y="53810"/>
                  <a:pt x="8139150" y="42264"/>
                  <a:pt x="8376986" y="30719"/>
                </a:cubicBezTo>
              </a:path>
            </a:pathLst>
          </a:custGeom>
          <a:noFill/>
          <a:ln w="3175">
            <a:solidFill>
              <a:schemeClr val="tx1">
                <a:alpha val="1000"/>
              </a:schemeClr>
            </a:solidFill>
          </a:ln>
          <a:effectLst>
            <a:glow rad="635000">
              <a:srgbClr val="EAB2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5441826"/>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8735295" y="5410200"/>
            <a:ext cx="408705" cy="92434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3920836" y="5458691"/>
            <a:ext cx="734291" cy="346364"/>
          </a:xfrm>
          <a:custGeom>
            <a:avLst/>
            <a:gdLst>
              <a:gd name="connsiteX0" fmla="*/ 734291 w 734291"/>
              <a:gd name="connsiteY0" fmla="*/ 0 h 346364"/>
              <a:gd name="connsiteX1" fmla="*/ 706582 w 734291"/>
              <a:gd name="connsiteY1" fmla="*/ 69273 h 346364"/>
              <a:gd name="connsiteX2" fmla="*/ 665019 w 734291"/>
              <a:gd name="connsiteY2" fmla="*/ 96982 h 346364"/>
              <a:gd name="connsiteX3" fmla="*/ 526473 w 734291"/>
              <a:gd name="connsiteY3" fmla="*/ 138545 h 346364"/>
              <a:gd name="connsiteX4" fmla="*/ 443346 w 734291"/>
              <a:gd name="connsiteY4" fmla="*/ 166254 h 346364"/>
              <a:gd name="connsiteX5" fmla="*/ 374073 w 734291"/>
              <a:gd name="connsiteY5" fmla="*/ 207818 h 346364"/>
              <a:gd name="connsiteX6" fmla="*/ 207819 w 734291"/>
              <a:gd name="connsiteY6" fmla="*/ 290945 h 346364"/>
              <a:gd name="connsiteX7" fmla="*/ 110837 w 734291"/>
              <a:gd name="connsiteY7" fmla="*/ 304800 h 346364"/>
              <a:gd name="connsiteX8" fmla="*/ 55419 w 734291"/>
              <a:gd name="connsiteY8" fmla="*/ 318654 h 346364"/>
              <a:gd name="connsiteX9" fmla="*/ 0 w 734291"/>
              <a:gd name="connsiteY9" fmla="*/ 346364 h 34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291" h="346364">
                <a:moveTo>
                  <a:pt x="734291" y="0"/>
                </a:moveTo>
                <a:cubicBezTo>
                  <a:pt x="725055" y="23091"/>
                  <a:pt x="721037" y="49036"/>
                  <a:pt x="706582" y="69273"/>
                </a:cubicBezTo>
                <a:cubicBezTo>
                  <a:pt x="696904" y="82822"/>
                  <a:pt x="680235" y="90219"/>
                  <a:pt x="665019" y="96982"/>
                </a:cubicBezTo>
                <a:cubicBezTo>
                  <a:pt x="597191" y="127128"/>
                  <a:pt x="588477" y="119944"/>
                  <a:pt x="526473" y="138545"/>
                </a:cubicBezTo>
                <a:cubicBezTo>
                  <a:pt x="498497" y="146938"/>
                  <a:pt x="443346" y="166254"/>
                  <a:pt x="443346" y="166254"/>
                </a:cubicBezTo>
                <a:cubicBezTo>
                  <a:pt x="381182" y="228421"/>
                  <a:pt x="455006" y="162856"/>
                  <a:pt x="374073" y="207818"/>
                </a:cubicBezTo>
                <a:cubicBezTo>
                  <a:pt x="212924" y="297344"/>
                  <a:pt x="369654" y="237000"/>
                  <a:pt x="207819" y="290945"/>
                </a:cubicBezTo>
                <a:cubicBezTo>
                  <a:pt x="176839" y="301272"/>
                  <a:pt x="142966" y="298958"/>
                  <a:pt x="110837" y="304800"/>
                </a:cubicBezTo>
                <a:cubicBezTo>
                  <a:pt x="92103" y="308206"/>
                  <a:pt x="73728" y="313423"/>
                  <a:pt x="55419" y="318654"/>
                </a:cubicBezTo>
                <a:cubicBezTo>
                  <a:pt x="10844" y="331390"/>
                  <a:pt x="22757" y="323607"/>
                  <a:pt x="0" y="3463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4294909" y="5444836"/>
            <a:ext cx="512618" cy="443346"/>
          </a:xfrm>
          <a:custGeom>
            <a:avLst/>
            <a:gdLst>
              <a:gd name="connsiteX0" fmla="*/ 512618 w 512618"/>
              <a:gd name="connsiteY0" fmla="*/ 0 h 443346"/>
              <a:gd name="connsiteX1" fmla="*/ 471055 w 512618"/>
              <a:gd name="connsiteY1" fmla="*/ 69273 h 443346"/>
              <a:gd name="connsiteX2" fmla="*/ 443346 w 512618"/>
              <a:gd name="connsiteY2" fmla="*/ 166255 h 443346"/>
              <a:gd name="connsiteX3" fmla="*/ 415636 w 512618"/>
              <a:gd name="connsiteY3" fmla="*/ 207819 h 443346"/>
              <a:gd name="connsiteX4" fmla="*/ 374073 w 512618"/>
              <a:gd name="connsiteY4" fmla="*/ 235528 h 443346"/>
              <a:gd name="connsiteX5" fmla="*/ 290946 w 512618"/>
              <a:gd name="connsiteY5" fmla="*/ 304800 h 443346"/>
              <a:gd name="connsiteX6" fmla="*/ 207818 w 512618"/>
              <a:gd name="connsiteY6" fmla="*/ 332509 h 443346"/>
              <a:gd name="connsiteX7" fmla="*/ 96982 w 512618"/>
              <a:gd name="connsiteY7" fmla="*/ 360219 h 443346"/>
              <a:gd name="connsiteX8" fmla="*/ 0 w 512618"/>
              <a:gd name="connsiteY8" fmla="*/ 443346 h 44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618" h="443346">
                <a:moveTo>
                  <a:pt x="512618" y="0"/>
                </a:moveTo>
                <a:cubicBezTo>
                  <a:pt x="498764" y="23091"/>
                  <a:pt x="483098" y="45187"/>
                  <a:pt x="471055" y="69273"/>
                </a:cubicBezTo>
                <a:cubicBezTo>
                  <a:pt x="444084" y="123215"/>
                  <a:pt x="469992" y="104082"/>
                  <a:pt x="443346" y="166255"/>
                </a:cubicBezTo>
                <a:cubicBezTo>
                  <a:pt x="436787" y="181560"/>
                  <a:pt x="427410" y="196045"/>
                  <a:pt x="415636" y="207819"/>
                </a:cubicBezTo>
                <a:cubicBezTo>
                  <a:pt x="403862" y="219593"/>
                  <a:pt x="386865" y="224868"/>
                  <a:pt x="374073" y="235528"/>
                </a:cubicBezTo>
                <a:cubicBezTo>
                  <a:pt x="336789" y="266598"/>
                  <a:pt x="335168" y="285146"/>
                  <a:pt x="290946" y="304800"/>
                </a:cubicBezTo>
                <a:cubicBezTo>
                  <a:pt x="264255" y="316663"/>
                  <a:pt x="235527" y="323272"/>
                  <a:pt x="207818" y="332509"/>
                </a:cubicBezTo>
                <a:cubicBezTo>
                  <a:pt x="143909" y="353812"/>
                  <a:pt x="180586" y="343498"/>
                  <a:pt x="96982" y="360219"/>
                </a:cubicBezTo>
                <a:cubicBezTo>
                  <a:pt x="5263" y="421365"/>
                  <a:pt x="28749" y="385851"/>
                  <a:pt x="0"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p:cNvSpPr/>
          <p:nvPr/>
        </p:nvSpPr>
        <p:spPr>
          <a:xfrm>
            <a:off x="4973782" y="5444836"/>
            <a:ext cx="678873" cy="443426"/>
          </a:xfrm>
          <a:custGeom>
            <a:avLst/>
            <a:gdLst>
              <a:gd name="connsiteX0" fmla="*/ 0 w 678873"/>
              <a:gd name="connsiteY0" fmla="*/ 0 h 443426"/>
              <a:gd name="connsiteX1" fmla="*/ 55418 w 678873"/>
              <a:gd name="connsiteY1" fmla="*/ 69273 h 443426"/>
              <a:gd name="connsiteX2" fmla="*/ 180109 w 678873"/>
              <a:gd name="connsiteY2" fmla="*/ 124691 h 443426"/>
              <a:gd name="connsiteX3" fmla="*/ 221673 w 678873"/>
              <a:gd name="connsiteY3" fmla="*/ 138546 h 443426"/>
              <a:gd name="connsiteX4" fmla="*/ 263236 w 678873"/>
              <a:gd name="connsiteY4" fmla="*/ 152400 h 443426"/>
              <a:gd name="connsiteX5" fmla="*/ 304800 w 678873"/>
              <a:gd name="connsiteY5" fmla="*/ 180109 h 443426"/>
              <a:gd name="connsiteX6" fmla="*/ 346363 w 678873"/>
              <a:gd name="connsiteY6" fmla="*/ 193964 h 443426"/>
              <a:gd name="connsiteX7" fmla="*/ 374073 w 678873"/>
              <a:gd name="connsiteY7" fmla="*/ 221673 h 443426"/>
              <a:gd name="connsiteX8" fmla="*/ 457200 w 678873"/>
              <a:gd name="connsiteY8" fmla="*/ 346364 h 443426"/>
              <a:gd name="connsiteX9" fmla="*/ 540327 w 678873"/>
              <a:gd name="connsiteY9" fmla="*/ 374073 h 443426"/>
              <a:gd name="connsiteX10" fmla="*/ 637309 w 678873"/>
              <a:gd name="connsiteY10" fmla="*/ 401782 h 443426"/>
              <a:gd name="connsiteX11" fmla="*/ 678873 w 678873"/>
              <a:gd name="connsiteY11" fmla="*/ 443346 h 44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8873" h="443426">
                <a:moveTo>
                  <a:pt x="0" y="0"/>
                </a:moveTo>
                <a:cubicBezTo>
                  <a:pt x="18473" y="23091"/>
                  <a:pt x="34508" y="48363"/>
                  <a:pt x="55418" y="69273"/>
                </a:cubicBezTo>
                <a:cubicBezTo>
                  <a:pt x="88351" y="102206"/>
                  <a:pt x="138955" y="110973"/>
                  <a:pt x="180109" y="124691"/>
                </a:cubicBezTo>
                <a:lnTo>
                  <a:pt x="221673" y="138546"/>
                </a:lnTo>
                <a:lnTo>
                  <a:pt x="263236" y="152400"/>
                </a:lnTo>
                <a:cubicBezTo>
                  <a:pt x="277091" y="161636"/>
                  <a:pt x="289907" y="172662"/>
                  <a:pt x="304800" y="180109"/>
                </a:cubicBezTo>
                <a:cubicBezTo>
                  <a:pt x="317862" y="186640"/>
                  <a:pt x="333840" y="186450"/>
                  <a:pt x="346363" y="193964"/>
                </a:cubicBezTo>
                <a:cubicBezTo>
                  <a:pt x="357564" y="200685"/>
                  <a:pt x="366236" y="211223"/>
                  <a:pt x="374073" y="221673"/>
                </a:cubicBezTo>
                <a:cubicBezTo>
                  <a:pt x="374080" y="221682"/>
                  <a:pt x="443342" y="325577"/>
                  <a:pt x="457200" y="346364"/>
                </a:cubicBezTo>
                <a:cubicBezTo>
                  <a:pt x="473401" y="370666"/>
                  <a:pt x="512618" y="364837"/>
                  <a:pt x="540327" y="374073"/>
                </a:cubicBezTo>
                <a:cubicBezTo>
                  <a:pt x="599959" y="393950"/>
                  <a:pt x="567718" y="384385"/>
                  <a:pt x="637309" y="401782"/>
                </a:cubicBezTo>
                <a:cubicBezTo>
                  <a:pt x="667580" y="447189"/>
                  <a:pt x="648367" y="443346"/>
                  <a:pt x="678873" y="44334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25"/>
          <p:cNvSpPr/>
          <p:nvPr/>
        </p:nvSpPr>
        <p:spPr>
          <a:xfrm>
            <a:off x="5167745" y="5444836"/>
            <a:ext cx="720437" cy="161463"/>
          </a:xfrm>
          <a:custGeom>
            <a:avLst/>
            <a:gdLst>
              <a:gd name="connsiteX0" fmla="*/ 0 w 720437"/>
              <a:gd name="connsiteY0" fmla="*/ 0 h 161463"/>
              <a:gd name="connsiteX1" fmla="*/ 55419 w 720437"/>
              <a:gd name="connsiteY1" fmla="*/ 69273 h 161463"/>
              <a:gd name="connsiteX2" fmla="*/ 332510 w 720437"/>
              <a:gd name="connsiteY2" fmla="*/ 110837 h 161463"/>
              <a:gd name="connsiteX3" fmla="*/ 415637 w 720437"/>
              <a:gd name="connsiteY3" fmla="*/ 138546 h 161463"/>
              <a:gd name="connsiteX4" fmla="*/ 720437 w 720437"/>
              <a:gd name="connsiteY4" fmla="*/ 152400 h 161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437" h="161463">
                <a:moveTo>
                  <a:pt x="0" y="0"/>
                </a:moveTo>
                <a:cubicBezTo>
                  <a:pt x="18473" y="23091"/>
                  <a:pt x="34509" y="48363"/>
                  <a:pt x="55419" y="69273"/>
                </a:cubicBezTo>
                <a:cubicBezTo>
                  <a:pt x="124524" y="138378"/>
                  <a:pt x="259343" y="106533"/>
                  <a:pt x="332510" y="110837"/>
                </a:cubicBezTo>
                <a:lnTo>
                  <a:pt x="415637" y="138546"/>
                </a:lnTo>
                <a:cubicBezTo>
                  <a:pt x="540441" y="180147"/>
                  <a:pt x="442608" y="152400"/>
                  <a:pt x="720437" y="1524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26"/>
          <p:cNvSpPr/>
          <p:nvPr/>
        </p:nvSpPr>
        <p:spPr>
          <a:xfrm>
            <a:off x="3616036" y="5444836"/>
            <a:ext cx="1011382" cy="318655"/>
          </a:xfrm>
          <a:custGeom>
            <a:avLst/>
            <a:gdLst>
              <a:gd name="connsiteX0" fmla="*/ 1011382 w 1011382"/>
              <a:gd name="connsiteY0" fmla="*/ 0 h 318655"/>
              <a:gd name="connsiteX1" fmla="*/ 872837 w 1011382"/>
              <a:gd name="connsiteY1" fmla="*/ 27709 h 318655"/>
              <a:gd name="connsiteX2" fmla="*/ 789709 w 1011382"/>
              <a:gd name="connsiteY2" fmla="*/ 55419 h 318655"/>
              <a:gd name="connsiteX3" fmla="*/ 748146 w 1011382"/>
              <a:gd name="connsiteY3" fmla="*/ 69273 h 318655"/>
              <a:gd name="connsiteX4" fmla="*/ 706582 w 1011382"/>
              <a:gd name="connsiteY4" fmla="*/ 83128 h 318655"/>
              <a:gd name="connsiteX5" fmla="*/ 623455 w 1011382"/>
              <a:gd name="connsiteY5" fmla="*/ 96982 h 318655"/>
              <a:gd name="connsiteX6" fmla="*/ 457200 w 1011382"/>
              <a:gd name="connsiteY6" fmla="*/ 124691 h 318655"/>
              <a:gd name="connsiteX7" fmla="*/ 360219 w 1011382"/>
              <a:gd name="connsiteY7" fmla="*/ 152400 h 318655"/>
              <a:gd name="connsiteX8" fmla="*/ 332509 w 1011382"/>
              <a:gd name="connsiteY8" fmla="*/ 180109 h 318655"/>
              <a:gd name="connsiteX9" fmla="*/ 235528 w 1011382"/>
              <a:gd name="connsiteY9" fmla="*/ 207819 h 318655"/>
              <a:gd name="connsiteX10" fmla="*/ 221673 w 1011382"/>
              <a:gd name="connsiteY10" fmla="*/ 263237 h 318655"/>
              <a:gd name="connsiteX11" fmla="*/ 180109 w 1011382"/>
              <a:gd name="connsiteY11" fmla="*/ 290946 h 318655"/>
              <a:gd name="connsiteX12" fmla="*/ 0 w 1011382"/>
              <a:gd name="connsiteY12" fmla="*/ 318655 h 31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1382" h="318655">
                <a:moveTo>
                  <a:pt x="1011382" y="0"/>
                </a:moveTo>
                <a:lnTo>
                  <a:pt x="872837" y="27709"/>
                </a:lnTo>
                <a:cubicBezTo>
                  <a:pt x="844196" y="33437"/>
                  <a:pt x="817418" y="46182"/>
                  <a:pt x="789709" y="55419"/>
                </a:cubicBezTo>
                <a:lnTo>
                  <a:pt x="748146" y="69273"/>
                </a:lnTo>
                <a:cubicBezTo>
                  <a:pt x="734291" y="73891"/>
                  <a:pt x="720987" y="80727"/>
                  <a:pt x="706582" y="83128"/>
                </a:cubicBezTo>
                <a:lnTo>
                  <a:pt x="623455" y="96982"/>
                </a:lnTo>
                <a:cubicBezTo>
                  <a:pt x="530643" y="127920"/>
                  <a:pt x="629552" y="98175"/>
                  <a:pt x="457200" y="124691"/>
                </a:cubicBezTo>
                <a:cubicBezTo>
                  <a:pt x="424898" y="129661"/>
                  <a:pt x="391252" y="142056"/>
                  <a:pt x="360219" y="152400"/>
                </a:cubicBezTo>
                <a:cubicBezTo>
                  <a:pt x="350982" y="161636"/>
                  <a:pt x="343710" y="173388"/>
                  <a:pt x="332509" y="180109"/>
                </a:cubicBezTo>
                <a:cubicBezTo>
                  <a:pt x="318311" y="188628"/>
                  <a:pt x="245881" y="205231"/>
                  <a:pt x="235528" y="207819"/>
                </a:cubicBezTo>
                <a:cubicBezTo>
                  <a:pt x="230910" y="226292"/>
                  <a:pt x="232235" y="247394"/>
                  <a:pt x="221673" y="263237"/>
                </a:cubicBezTo>
                <a:cubicBezTo>
                  <a:pt x="212436" y="277092"/>
                  <a:pt x="196437" y="287680"/>
                  <a:pt x="180109" y="290946"/>
                </a:cubicBezTo>
                <a:cubicBezTo>
                  <a:pt x="-17848" y="330537"/>
                  <a:pt x="56136" y="262519"/>
                  <a:pt x="0" y="31865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4890655" y="5458691"/>
            <a:ext cx="443345" cy="374073"/>
          </a:xfrm>
          <a:custGeom>
            <a:avLst/>
            <a:gdLst>
              <a:gd name="connsiteX0" fmla="*/ 0 w 443345"/>
              <a:gd name="connsiteY0" fmla="*/ 0 h 374073"/>
              <a:gd name="connsiteX1" fmla="*/ 55418 w 443345"/>
              <a:gd name="connsiteY1" fmla="*/ 110836 h 374073"/>
              <a:gd name="connsiteX2" fmla="*/ 96981 w 443345"/>
              <a:gd name="connsiteY2" fmla="*/ 138545 h 374073"/>
              <a:gd name="connsiteX3" fmla="*/ 152400 w 443345"/>
              <a:gd name="connsiteY3" fmla="*/ 180109 h 374073"/>
              <a:gd name="connsiteX4" fmla="*/ 235527 w 443345"/>
              <a:gd name="connsiteY4" fmla="*/ 235527 h 374073"/>
              <a:gd name="connsiteX5" fmla="*/ 304800 w 443345"/>
              <a:gd name="connsiteY5" fmla="*/ 346364 h 374073"/>
              <a:gd name="connsiteX6" fmla="*/ 401781 w 443345"/>
              <a:gd name="connsiteY6" fmla="*/ 360218 h 374073"/>
              <a:gd name="connsiteX7" fmla="*/ 443345 w 443345"/>
              <a:gd name="connsiteY7" fmla="*/ 374073 h 37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45" h="374073">
                <a:moveTo>
                  <a:pt x="0" y="0"/>
                </a:moveTo>
                <a:cubicBezTo>
                  <a:pt x="13230" y="33076"/>
                  <a:pt x="27748" y="83166"/>
                  <a:pt x="55418" y="110836"/>
                </a:cubicBezTo>
                <a:cubicBezTo>
                  <a:pt x="67192" y="122610"/>
                  <a:pt x="83432" y="128867"/>
                  <a:pt x="96981" y="138545"/>
                </a:cubicBezTo>
                <a:cubicBezTo>
                  <a:pt x="115771" y="151967"/>
                  <a:pt x="134868" y="165081"/>
                  <a:pt x="152400" y="180109"/>
                </a:cubicBezTo>
                <a:cubicBezTo>
                  <a:pt x="218442" y="236717"/>
                  <a:pt x="164826" y="211961"/>
                  <a:pt x="235527" y="235527"/>
                </a:cubicBezTo>
                <a:cubicBezTo>
                  <a:pt x="301393" y="279438"/>
                  <a:pt x="271824" y="247440"/>
                  <a:pt x="304800" y="346364"/>
                </a:cubicBezTo>
                <a:cubicBezTo>
                  <a:pt x="315127" y="377343"/>
                  <a:pt x="369454" y="355600"/>
                  <a:pt x="401781" y="360218"/>
                </a:cubicBezTo>
                <a:lnTo>
                  <a:pt x="443345" y="37407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29"/>
          <p:cNvSpPr/>
          <p:nvPr/>
        </p:nvSpPr>
        <p:spPr>
          <a:xfrm>
            <a:off x="5153891" y="5458691"/>
            <a:ext cx="942109" cy="193964"/>
          </a:xfrm>
          <a:custGeom>
            <a:avLst/>
            <a:gdLst>
              <a:gd name="connsiteX0" fmla="*/ 0 w 942109"/>
              <a:gd name="connsiteY0" fmla="*/ 0 h 193964"/>
              <a:gd name="connsiteX1" fmla="*/ 69273 w 942109"/>
              <a:gd name="connsiteY1" fmla="*/ 41564 h 193964"/>
              <a:gd name="connsiteX2" fmla="*/ 124691 w 942109"/>
              <a:gd name="connsiteY2" fmla="*/ 27709 h 193964"/>
              <a:gd name="connsiteX3" fmla="*/ 263236 w 942109"/>
              <a:gd name="connsiteY3" fmla="*/ 41564 h 193964"/>
              <a:gd name="connsiteX4" fmla="*/ 457200 w 942109"/>
              <a:gd name="connsiteY4" fmla="*/ 83127 h 193964"/>
              <a:gd name="connsiteX5" fmla="*/ 540327 w 942109"/>
              <a:gd name="connsiteY5" fmla="*/ 110836 h 193964"/>
              <a:gd name="connsiteX6" fmla="*/ 775854 w 942109"/>
              <a:gd name="connsiteY6" fmla="*/ 124691 h 193964"/>
              <a:gd name="connsiteX7" fmla="*/ 817418 w 942109"/>
              <a:gd name="connsiteY7" fmla="*/ 138545 h 193964"/>
              <a:gd name="connsiteX8" fmla="*/ 858982 w 942109"/>
              <a:gd name="connsiteY8" fmla="*/ 166254 h 193964"/>
              <a:gd name="connsiteX9" fmla="*/ 942109 w 942109"/>
              <a:gd name="connsiteY9" fmla="*/ 193964 h 19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2109" h="193964">
                <a:moveTo>
                  <a:pt x="0" y="0"/>
                </a:moveTo>
                <a:cubicBezTo>
                  <a:pt x="23091" y="13855"/>
                  <a:pt x="42986" y="35722"/>
                  <a:pt x="69273" y="41564"/>
                </a:cubicBezTo>
                <a:cubicBezTo>
                  <a:pt x="87861" y="45695"/>
                  <a:pt x="105650" y="27709"/>
                  <a:pt x="124691" y="27709"/>
                </a:cubicBezTo>
                <a:cubicBezTo>
                  <a:pt x="171103" y="27709"/>
                  <a:pt x="217054" y="36946"/>
                  <a:pt x="263236" y="41564"/>
                </a:cubicBezTo>
                <a:cubicBezTo>
                  <a:pt x="379990" y="99941"/>
                  <a:pt x="253556" y="44944"/>
                  <a:pt x="457200" y="83127"/>
                </a:cubicBezTo>
                <a:cubicBezTo>
                  <a:pt x="485908" y="88510"/>
                  <a:pt x="511170" y="109121"/>
                  <a:pt x="540327" y="110836"/>
                </a:cubicBezTo>
                <a:lnTo>
                  <a:pt x="775854" y="124691"/>
                </a:lnTo>
                <a:cubicBezTo>
                  <a:pt x="789709" y="129309"/>
                  <a:pt x="804356" y="132014"/>
                  <a:pt x="817418" y="138545"/>
                </a:cubicBezTo>
                <a:cubicBezTo>
                  <a:pt x="832311" y="145991"/>
                  <a:pt x="843766" y="159491"/>
                  <a:pt x="858982" y="166254"/>
                </a:cubicBezTo>
                <a:cubicBezTo>
                  <a:pt x="885673" y="178117"/>
                  <a:pt x="942109" y="193964"/>
                  <a:pt x="942109" y="193964"/>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4059382" y="5541818"/>
            <a:ext cx="235527" cy="152400"/>
          </a:xfrm>
          <a:custGeom>
            <a:avLst/>
            <a:gdLst>
              <a:gd name="connsiteX0" fmla="*/ 235527 w 235527"/>
              <a:gd name="connsiteY0" fmla="*/ 0 h 152400"/>
              <a:gd name="connsiteX1" fmla="*/ 138545 w 235527"/>
              <a:gd name="connsiteY1" fmla="*/ 69273 h 152400"/>
              <a:gd name="connsiteX2" fmla="*/ 55418 w 235527"/>
              <a:gd name="connsiteY2" fmla="*/ 124691 h 152400"/>
              <a:gd name="connsiteX3" fmla="*/ 0 w 235527"/>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35527" h="152400">
                <a:moveTo>
                  <a:pt x="235527" y="0"/>
                </a:moveTo>
                <a:cubicBezTo>
                  <a:pt x="69228" y="66519"/>
                  <a:pt x="234660" y="-14828"/>
                  <a:pt x="138545" y="69273"/>
                </a:cubicBezTo>
                <a:cubicBezTo>
                  <a:pt x="113483" y="91203"/>
                  <a:pt x="87011" y="114160"/>
                  <a:pt x="55418" y="124691"/>
                </a:cubicBezTo>
                <a:cubicBezTo>
                  <a:pt x="7658" y="140611"/>
                  <a:pt x="24181" y="128219"/>
                  <a:pt x="0"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4419600" y="5583382"/>
            <a:ext cx="124691" cy="166254"/>
          </a:xfrm>
          <a:custGeom>
            <a:avLst/>
            <a:gdLst>
              <a:gd name="connsiteX0" fmla="*/ 124691 w 124691"/>
              <a:gd name="connsiteY0" fmla="*/ 0 h 166254"/>
              <a:gd name="connsiteX1" fmla="*/ 69273 w 124691"/>
              <a:gd name="connsiteY1" fmla="*/ 69273 h 166254"/>
              <a:gd name="connsiteX2" fmla="*/ 55418 w 124691"/>
              <a:gd name="connsiteY2" fmla="*/ 110836 h 166254"/>
              <a:gd name="connsiteX3" fmla="*/ 0 w 124691"/>
              <a:gd name="connsiteY3" fmla="*/ 166254 h 166254"/>
            </a:gdLst>
            <a:ahLst/>
            <a:cxnLst>
              <a:cxn ang="0">
                <a:pos x="connsiteX0" y="connsiteY0"/>
              </a:cxn>
              <a:cxn ang="0">
                <a:pos x="connsiteX1" y="connsiteY1"/>
              </a:cxn>
              <a:cxn ang="0">
                <a:pos x="connsiteX2" y="connsiteY2"/>
              </a:cxn>
              <a:cxn ang="0">
                <a:pos x="connsiteX3" y="connsiteY3"/>
              </a:cxn>
            </a:cxnLst>
            <a:rect l="l" t="t" r="r" b="b"/>
            <a:pathLst>
              <a:path w="124691" h="166254">
                <a:moveTo>
                  <a:pt x="124691" y="0"/>
                </a:moveTo>
                <a:cubicBezTo>
                  <a:pt x="106218" y="23091"/>
                  <a:pt x="84946" y="44197"/>
                  <a:pt x="69273" y="69273"/>
                </a:cubicBezTo>
                <a:cubicBezTo>
                  <a:pt x="61533" y="81657"/>
                  <a:pt x="61949" y="97774"/>
                  <a:pt x="55418" y="110836"/>
                </a:cubicBezTo>
                <a:cubicBezTo>
                  <a:pt x="33126" y="155420"/>
                  <a:pt x="35691" y="148409"/>
                  <a:pt x="0" y="166254"/>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32"/>
          <p:cNvSpPr/>
          <p:nvPr/>
        </p:nvSpPr>
        <p:spPr>
          <a:xfrm>
            <a:off x="4336473" y="5652655"/>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4599709" y="5555673"/>
            <a:ext cx="41564" cy="96982"/>
          </a:xfrm>
          <a:custGeom>
            <a:avLst/>
            <a:gdLst>
              <a:gd name="connsiteX0" fmla="*/ 41564 w 41564"/>
              <a:gd name="connsiteY0" fmla="*/ 0 h 96982"/>
              <a:gd name="connsiteX1" fmla="*/ 27709 w 41564"/>
              <a:gd name="connsiteY1" fmla="*/ 69272 h 96982"/>
              <a:gd name="connsiteX2" fmla="*/ 0 w 41564"/>
              <a:gd name="connsiteY2" fmla="*/ 96982 h 96982"/>
            </a:gdLst>
            <a:ahLst/>
            <a:cxnLst>
              <a:cxn ang="0">
                <a:pos x="connsiteX0" y="connsiteY0"/>
              </a:cxn>
              <a:cxn ang="0">
                <a:pos x="connsiteX1" y="connsiteY1"/>
              </a:cxn>
              <a:cxn ang="0">
                <a:pos x="connsiteX2" y="connsiteY2"/>
              </a:cxn>
            </a:cxnLst>
            <a:rect l="l" t="t" r="r" b="b"/>
            <a:pathLst>
              <a:path w="41564" h="96982">
                <a:moveTo>
                  <a:pt x="41564" y="0"/>
                </a:moveTo>
                <a:cubicBezTo>
                  <a:pt x="36946" y="23091"/>
                  <a:pt x="36985" y="47628"/>
                  <a:pt x="27709" y="69272"/>
                </a:cubicBezTo>
                <a:cubicBezTo>
                  <a:pt x="22563" y="81278"/>
                  <a:pt x="0" y="96982"/>
                  <a:pt x="0"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4724400" y="5638800"/>
            <a:ext cx="15620" cy="207818"/>
          </a:xfrm>
          <a:custGeom>
            <a:avLst/>
            <a:gdLst>
              <a:gd name="connsiteX0" fmla="*/ 0 w 15620"/>
              <a:gd name="connsiteY0" fmla="*/ 0 h 207818"/>
              <a:gd name="connsiteX1" fmla="*/ 13855 w 15620"/>
              <a:gd name="connsiteY1" fmla="*/ 207818 h 207818"/>
            </a:gdLst>
            <a:ahLst/>
            <a:cxnLst>
              <a:cxn ang="0">
                <a:pos x="connsiteX0" y="connsiteY0"/>
              </a:cxn>
              <a:cxn ang="0">
                <a:pos x="connsiteX1" y="connsiteY1"/>
              </a:cxn>
            </a:cxnLst>
            <a:rect l="l" t="t" r="r" b="b"/>
            <a:pathLst>
              <a:path w="15620" h="207818">
                <a:moveTo>
                  <a:pt x="0" y="0"/>
                </a:moveTo>
                <a:cubicBezTo>
                  <a:pt x="22912" y="114558"/>
                  <a:pt x="13855" y="45725"/>
                  <a:pt x="13855" y="20781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4627418" y="5527964"/>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36"/>
          <p:cNvSpPr/>
          <p:nvPr/>
        </p:nvSpPr>
        <p:spPr>
          <a:xfrm>
            <a:off x="4973782" y="5611091"/>
            <a:ext cx="112134" cy="263236"/>
          </a:xfrm>
          <a:custGeom>
            <a:avLst/>
            <a:gdLst>
              <a:gd name="connsiteX0" fmla="*/ 0 w 112134"/>
              <a:gd name="connsiteY0" fmla="*/ 0 h 263236"/>
              <a:gd name="connsiteX1" fmla="*/ 13854 w 112134"/>
              <a:gd name="connsiteY1" fmla="*/ 69273 h 263236"/>
              <a:gd name="connsiteX2" fmla="*/ 55418 w 112134"/>
              <a:gd name="connsiteY2" fmla="*/ 110836 h 263236"/>
              <a:gd name="connsiteX3" fmla="*/ 110836 w 112134"/>
              <a:gd name="connsiteY3" fmla="*/ 235527 h 263236"/>
              <a:gd name="connsiteX4" fmla="*/ 110836 w 112134"/>
              <a:gd name="connsiteY4" fmla="*/ 263236 h 263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34" h="263236">
                <a:moveTo>
                  <a:pt x="0" y="0"/>
                </a:moveTo>
                <a:cubicBezTo>
                  <a:pt x="4618" y="23091"/>
                  <a:pt x="3323" y="48211"/>
                  <a:pt x="13854" y="69273"/>
                </a:cubicBezTo>
                <a:cubicBezTo>
                  <a:pt x="22616" y="86798"/>
                  <a:pt x="42875" y="95784"/>
                  <a:pt x="55418" y="110836"/>
                </a:cubicBezTo>
                <a:cubicBezTo>
                  <a:pt x="92009" y="154745"/>
                  <a:pt x="90700" y="175118"/>
                  <a:pt x="110836" y="235527"/>
                </a:cubicBezTo>
                <a:cubicBezTo>
                  <a:pt x="113757" y="244289"/>
                  <a:pt x="110836" y="254000"/>
                  <a:pt x="110836" y="263236"/>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37"/>
          <p:cNvSpPr/>
          <p:nvPr/>
        </p:nvSpPr>
        <p:spPr>
          <a:xfrm>
            <a:off x="5237018" y="5611091"/>
            <a:ext cx="290946" cy="97019"/>
          </a:xfrm>
          <a:custGeom>
            <a:avLst/>
            <a:gdLst>
              <a:gd name="connsiteX0" fmla="*/ 0 w 290946"/>
              <a:gd name="connsiteY0" fmla="*/ 0 h 97019"/>
              <a:gd name="connsiteX1" fmla="*/ 69273 w 290946"/>
              <a:gd name="connsiteY1" fmla="*/ 27709 h 97019"/>
              <a:gd name="connsiteX2" fmla="*/ 152400 w 290946"/>
              <a:gd name="connsiteY2" fmla="*/ 55418 h 97019"/>
              <a:gd name="connsiteX3" fmla="*/ 193964 w 290946"/>
              <a:gd name="connsiteY3" fmla="*/ 69273 h 97019"/>
              <a:gd name="connsiteX4" fmla="*/ 235527 w 290946"/>
              <a:gd name="connsiteY4" fmla="*/ 83127 h 97019"/>
              <a:gd name="connsiteX5" fmla="*/ 290946 w 290946"/>
              <a:gd name="connsiteY5" fmla="*/ 96982 h 97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946" h="97019">
                <a:moveTo>
                  <a:pt x="0" y="0"/>
                </a:moveTo>
                <a:cubicBezTo>
                  <a:pt x="23091" y="9236"/>
                  <a:pt x="45901" y="19210"/>
                  <a:pt x="69273" y="27709"/>
                </a:cubicBezTo>
                <a:cubicBezTo>
                  <a:pt x="96722" y="37691"/>
                  <a:pt x="124691" y="46182"/>
                  <a:pt x="152400" y="55418"/>
                </a:cubicBezTo>
                <a:lnTo>
                  <a:pt x="193964" y="69273"/>
                </a:lnTo>
                <a:lnTo>
                  <a:pt x="235527" y="83127"/>
                </a:lnTo>
                <a:cubicBezTo>
                  <a:pt x="281473" y="98442"/>
                  <a:pt x="262487" y="96982"/>
                  <a:pt x="290946" y="9698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611091" y="5526692"/>
            <a:ext cx="332509" cy="28981"/>
          </a:xfrm>
          <a:custGeom>
            <a:avLst/>
            <a:gdLst>
              <a:gd name="connsiteX0" fmla="*/ 0 w 332509"/>
              <a:gd name="connsiteY0" fmla="*/ 28981 h 28981"/>
              <a:gd name="connsiteX1" fmla="*/ 221673 w 332509"/>
              <a:gd name="connsiteY1" fmla="*/ 15126 h 28981"/>
              <a:gd name="connsiteX2" fmla="*/ 263236 w 332509"/>
              <a:gd name="connsiteY2" fmla="*/ 1272 h 28981"/>
              <a:gd name="connsiteX3" fmla="*/ 332509 w 332509"/>
              <a:gd name="connsiteY3" fmla="*/ 1272 h 28981"/>
            </a:gdLst>
            <a:ahLst/>
            <a:cxnLst>
              <a:cxn ang="0">
                <a:pos x="connsiteX0" y="connsiteY0"/>
              </a:cxn>
              <a:cxn ang="0">
                <a:pos x="connsiteX1" y="connsiteY1"/>
              </a:cxn>
              <a:cxn ang="0">
                <a:pos x="connsiteX2" y="connsiteY2"/>
              </a:cxn>
              <a:cxn ang="0">
                <a:pos x="connsiteX3" y="connsiteY3"/>
              </a:cxn>
            </a:cxnLst>
            <a:rect l="l" t="t" r="r" b="b"/>
            <a:pathLst>
              <a:path w="332509" h="28981">
                <a:moveTo>
                  <a:pt x="0" y="28981"/>
                </a:moveTo>
                <a:cubicBezTo>
                  <a:pt x="73891" y="24363"/>
                  <a:pt x="148045" y="22876"/>
                  <a:pt x="221673" y="15126"/>
                </a:cubicBezTo>
                <a:cubicBezTo>
                  <a:pt x="236196" y="13597"/>
                  <a:pt x="248745" y="3083"/>
                  <a:pt x="263236" y="1272"/>
                </a:cubicBezTo>
                <a:cubicBezTo>
                  <a:pt x="286149" y="-1592"/>
                  <a:pt x="309418" y="1272"/>
                  <a:pt x="332509" y="1272"/>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5694218" y="5624945"/>
            <a:ext cx="221673" cy="152400"/>
          </a:xfrm>
          <a:custGeom>
            <a:avLst/>
            <a:gdLst>
              <a:gd name="connsiteX0" fmla="*/ 0 w 221673"/>
              <a:gd name="connsiteY0" fmla="*/ 0 h 152400"/>
              <a:gd name="connsiteX1" fmla="*/ 83127 w 221673"/>
              <a:gd name="connsiteY1" fmla="*/ 96982 h 152400"/>
              <a:gd name="connsiteX2" fmla="*/ 166255 w 221673"/>
              <a:gd name="connsiteY2" fmla="*/ 124691 h 152400"/>
              <a:gd name="connsiteX3" fmla="*/ 221673 w 221673"/>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221673" h="152400">
                <a:moveTo>
                  <a:pt x="0" y="0"/>
                </a:moveTo>
                <a:cubicBezTo>
                  <a:pt x="31320" y="52200"/>
                  <a:pt x="30789" y="73721"/>
                  <a:pt x="83127" y="96982"/>
                </a:cubicBezTo>
                <a:cubicBezTo>
                  <a:pt x="109818" y="108845"/>
                  <a:pt x="138546" y="115454"/>
                  <a:pt x="166255" y="124691"/>
                </a:cubicBezTo>
                <a:cubicBezTo>
                  <a:pt x="214013" y="140610"/>
                  <a:pt x="197492" y="128220"/>
                  <a:pt x="221673" y="1524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80381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122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122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122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1229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122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122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122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9122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5400">
          <a:solidFill>
            <a:schemeClr val="tx1"/>
          </a:solidFill>
          <a:prstDash val="dash"/>
          <a:tailEnd type="none" w="med" len="me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2191</TotalTime>
  <Words>6871</Words>
  <Application>Microsoft Office PowerPoint</Application>
  <PresentationFormat>On-screen Show (4:3)</PresentationFormat>
  <Paragraphs>597</Paragraphs>
  <Slides>97</Slides>
  <Notes>27</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Office Theme</vt:lpstr>
      <vt:lpstr>Site-Specific Critical Acid Load Estimates for Forest Soils in the Osborne Creek Watershed, Michigan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USDA Forest Service</cp:lastModifiedBy>
  <cp:revision>192</cp:revision>
  <dcterms:created xsi:type="dcterms:W3CDTF">2015-02-12T15:33:59Z</dcterms:created>
  <dcterms:modified xsi:type="dcterms:W3CDTF">2015-05-20T20:02:27Z</dcterms:modified>
</cp:coreProperties>
</file>