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11" r:id="rId2"/>
    <p:sldId id="393" r:id="rId3"/>
    <p:sldId id="261" r:id="rId4"/>
    <p:sldId id="381" r:id="rId5"/>
    <p:sldId id="437" r:id="rId6"/>
    <p:sldId id="449" r:id="rId7"/>
    <p:sldId id="405" r:id="rId8"/>
    <p:sldId id="461" r:id="rId9"/>
    <p:sldId id="462" r:id="rId10"/>
    <p:sldId id="463" r:id="rId11"/>
    <p:sldId id="442" r:id="rId12"/>
    <p:sldId id="258" r:id="rId13"/>
    <p:sldId id="468" r:id="rId14"/>
    <p:sldId id="469" r:id="rId15"/>
    <p:sldId id="353" r:id="rId16"/>
    <p:sldId id="454" r:id="rId17"/>
    <p:sldId id="354" r:id="rId18"/>
    <p:sldId id="458" r:id="rId19"/>
    <p:sldId id="475" r:id="rId20"/>
    <p:sldId id="470" r:id="rId21"/>
    <p:sldId id="467" r:id="rId22"/>
    <p:sldId id="445" r:id="rId23"/>
    <p:sldId id="466" r:id="rId24"/>
    <p:sldId id="474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A0F92-E991-4994-BC1C-0C393A5FF96D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DB140-4D5C-4FFA-8A62-CDA01825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BB343754-E85E-4478-88C4-22AA8608E04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332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0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7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2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0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79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7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6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4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6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B140-4D5C-4FFA-8A62-CDA018255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0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8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6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3751-02BD-463B-AFAB-FD772541B535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DFC8-ADA2-4CEC-8B39-682808D9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0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ityecvye@mt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83131" y="-14833"/>
            <a:ext cx="9005454" cy="152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21469" bIns="0" anchor="ctr"/>
          <a:lstStyle/>
          <a:p>
            <a:pPr algn="ctr"/>
            <a:r>
              <a:rPr lang="en-US" sz="3600" dirty="0" smtClean="0">
                <a:latin typeface="Gill Sans MT" panose="020B0502020104020203" pitchFamily="34" charset="0"/>
              </a:rPr>
              <a:t>Geoheritage - </a:t>
            </a:r>
            <a:r>
              <a:rPr lang="en-US" sz="3600" dirty="0">
                <a:latin typeface="Gill Sans MT" panose="020B0502020104020203" pitchFamily="34" charset="0"/>
              </a:rPr>
              <a:t>A </a:t>
            </a:r>
            <a:r>
              <a:rPr lang="en-US" sz="3600" dirty="0" smtClean="0">
                <a:latin typeface="Gill Sans MT" panose="020B0502020104020203" pitchFamily="34" charset="0"/>
              </a:rPr>
              <a:t>Positive Influence on Public Perception of Earth Science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15364" name="Rectangle 5"/>
          <p:cNvSpPr>
            <a:spLocks/>
          </p:cNvSpPr>
          <p:nvPr/>
        </p:nvSpPr>
        <p:spPr bwMode="auto">
          <a:xfrm>
            <a:off x="498794" y="5028731"/>
            <a:ext cx="8201837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21469" bIns="0" anchor="ctr"/>
          <a:lstStyle>
            <a:lvl1pPr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Erika VYE </a:t>
            </a:r>
            <a:r>
              <a:rPr lang="en-US" altLang="en-US" sz="2400" dirty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William ROSE </a:t>
            </a:r>
            <a:r>
              <a:rPr lang="en-US" altLang="en-US" sz="2400" dirty="0" smtClean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Geological </a:t>
            </a:r>
            <a:r>
              <a:rPr lang="en-US" altLang="en-US" sz="2400" dirty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Engineering &amp; </a:t>
            </a:r>
            <a:r>
              <a:rPr lang="en-US" altLang="en-US" sz="2400" dirty="0" smtClean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Sciences</a:t>
            </a:r>
            <a:endParaRPr lang="en-US" altLang="en-US" sz="2400" dirty="0">
              <a:solidFill>
                <a:srgbClr val="F6FFE7"/>
              </a:solidFill>
              <a:latin typeface="Gill Sans MT" panose="020B0502020104020203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>
                <a:solidFill>
                  <a:srgbClr val="F6FFE7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Michigan Technological </a:t>
            </a:r>
            <a:r>
              <a:rPr lang="en-US" altLang="en-US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University </a:t>
            </a:r>
            <a:endParaRPr lang="en-US" altLang="en-US" sz="2400" dirty="0" smtClean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  <a:sym typeface="Arial" panose="020B0604020202020204" pitchFamily="34" charset="0"/>
              <a:hlinkClick r:id="rId3"/>
            </a:endParaRPr>
          </a:p>
          <a:p>
            <a:pPr algn="ctr" eaLnBrk="1" hangingPunct="1"/>
            <a:r>
              <a:rPr lang="en-US" altLang="en-US" sz="2400" u="sng" dirty="0" smtClean="0">
                <a:solidFill>
                  <a:srgbClr val="00B0F0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ecvye@mtu.edu</a:t>
            </a:r>
            <a:endParaRPr lang="en-US" altLang="en-US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  <a:sym typeface="Arial" panose="020B0604020202020204" pitchFamily="34" charset="0"/>
              </a:rPr>
              <a:t>GSA North-Central Meeting, May 19-20th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31" y="6528788"/>
            <a:ext cx="126801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869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31" y="1196398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Ex situ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sites 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28" y="540763"/>
            <a:ext cx="5174195" cy="314404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0" y="3809499"/>
            <a:ext cx="8481294" cy="27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/>
          <a:stretch/>
        </p:blipFill>
        <p:spPr>
          <a:xfrm rot="16200000">
            <a:off x="-750957" y="2026578"/>
            <a:ext cx="5582379" cy="4080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/>
          <a:stretch/>
        </p:blipFill>
        <p:spPr>
          <a:xfrm>
            <a:off x="3958936" y="1274618"/>
            <a:ext cx="5185064" cy="2930244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0270" y="387935"/>
            <a:ext cx="98627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Gill Sans MT" panose="020B0502020104020203" pitchFamily="34" charset="0"/>
              </a:rPr>
              <a:t>Different Values</a:t>
            </a:r>
            <a:r>
              <a:rPr lang="en-US" sz="3400" dirty="0">
                <a:latin typeface="Gill Sans MT" panose="020B0502020104020203" pitchFamily="34" charset="0"/>
              </a:rPr>
              <a:t>: </a:t>
            </a:r>
            <a:r>
              <a:rPr lang="en-US" sz="3400" dirty="0" smtClean="0">
                <a:latin typeface="Gill Sans MT" panose="020B0502020104020203" pitchFamily="34" charset="0"/>
              </a:rPr>
              <a:t>  </a:t>
            </a:r>
            <a:r>
              <a:rPr lang="en-US" sz="3400" i="1" dirty="0" smtClean="0">
                <a:latin typeface="Gill Sans MT" panose="020B0502020104020203" pitchFamily="34" charset="0"/>
              </a:rPr>
              <a:t>Scientific - Educational - Touristic </a:t>
            </a:r>
            <a:endParaRPr lang="en-US" sz="3400" i="1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/>
          <a:stretch/>
        </p:blipFill>
        <p:spPr>
          <a:xfrm>
            <a:off x="3958936" y="4003964"/>
            <a:ext cx="5185064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9" y="-22802"/>
            <a:ext cx="7886700" cy="1325563"/>
          </a:xfrm>
        </p:spPr>
        <p:txBody>
          <a:bodyPr/>
          <a:lstStyle/>
          <a:p>
            <a:r>
              <a:rPr lang="en-US" dirty="0" err="1" smtClean="0">
                <a:latin typeface="Gill Sans MT" panose="020B0502020104020203" pitchFamily="34" charset="0"/>
              </a:rPr>
              <a:t>Geoconservation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85" y="1524434"/>
            <a:ext cx="4068054" cy="606785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Identification, protection  and management of valuable elements of </a:t>
            </a:r>
            <a:r>
              <a:rPr lang="en-US" dirty="0" err="1" smtClean="0">
                <a:latin typeface="Gill Sans MT" panose="020B0502020104020203" pitchFamily="34" charset="0"/>
              </a:rPr>
              <a:t>geodiversity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Recognizing the value of abiotic nature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Emerging geoscience discipline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Masters degrees offered in European universities</a:t>
            </a: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69" y="1773382"/>
            <a:ext cx="5266564" cy="39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3397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Recognition for geoheritage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600"/>
            <a:ext cx="7886700" cy="529561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ill Sans MT" panose="020B0502020104020203" pitchFamily="34" charset="0"/>
              </a:rPr>
              <a:t>UNESCO World Heritage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UNESCO </a:t>
            </a:r>
            <a:r>
              <a:rPr lang="en-US" sz="3000" dirty="0" err="1" smtClean="0">
                <a:latin typeface="Gill Sans MT" panose="020B0502020104020203" pitchFamily="34" charset="0"/>
              </a:rPr>
              <a:t>Geoparks</a:t>
            </a:r>
            <a:endParaRPr lang="en-US" sz="3000" dirty="0" smtClean="0">
              <a:latin typeface="Gill Sans MT" panose="020B0502020104020203" pitchFamily="34" charset="0"/>
            </a:endParaRPr>
          </a:p>
          <a:p>
            <a:r>
              <a:rPr lang="en-US" sz="3000" dirty="0" smtClean="0">
                <a:latin typeface="Gill Sans MT" panose="020B0502020104020203" pitchFamily="34" charset="0"/>
              </a:rPr>
              <a:t>National Parks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State parks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Municipal parks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Protected areas (by legislation or community stewardship)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Scientifically recognized areas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Privately managed </a:t>
            </a:r>
            <a:r>
              <a:rPr lang="en-US" sz="3000" dirty="0" err="1" smtClean="0">
                <a:latin typeface="Gill Sans MT" panose="020B0502020104020203" pitchFamily="34" charset="0"/>
              </a:rPr>
              <a:t>geotourism</a:t>
            </a:r>
            <a:r>
              <a:rPr lang="en-US" sz="3000" dirty="0" smtClean="0">
                <a:latin typeface="Gill Sans MT" panose="020B0502020104020203" pitchFamily="34" charset="0"/>
              </a:rPr>
              <a:t> sites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Interpreted vantage points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11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3397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Recognition for geoheritage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600"/>
            <a:ext cx="7886700" cy="529561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ill Sans MT" panose="020B0502020104020203" pitchFamily="34" charset="0"/>
              </a:rPr>
              <a:t>UNESCO World Heritage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UNESCO </a:t>
            </a:r>
            <a:r>
              <a:rPr lang="en-US" sz="3000" b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Geoparks</a:t>
            </a:r>
            <a:endParaRPr lang="en-US" sz="3000" b="1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sz="3000" dirty="0" smtClean="0">
                <a:latin typeface="Gill Sans MT" panose="020B0502020104020203" pitchFamily="34" charset="0"/>
              </a:rPr>
              <a:t>National Parks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State parks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Municipal parks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Protected areas (by legislation or community stewardship)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Scientifically recognized areas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Privately managed </a:t>
            </a:r>
            <a:r>
              <a:rPr lang="en-US" sz="3000" dirty="0" err="1" smtClean="0">
                <a:latin typeface="Gill Sans MT" panose="020B0502020104020203" pitchFamily="34" charset="0"/>
              </a:rPr>
              <a:t>geotourism</a:t>
            </a:r>
            <a:r>
              <a:rPr lang="en-US" sz="3000" dirty="0" smtClean="0">
                <a:latin typeface="Gill Sans MT" panose="020B0502020104020203" pitchFamily="34" charset="0"/>
              </a:rPr>
              <a:t> sites</a:t>
            </a:r>
          </a:p>
          <a:p>
            <a:r>
              <a:rPr lang="en-US" sz="3000" dirty="0" smtClean="0">
                <a:latin typeface="Gill Sans MT" panose="020B0502020104020203" pitchFamily="34" charset="0"/>
              </a:rPr>
              <a:t>Interpreted vantage points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4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04" y="-244254"/>
            <a:ext cx="7886700" cy="1325563"/>
          </a:xfrm>
        </p:spPr>
        <p:txBody>
          <a:bodyPr/>
          <a:lstStyle/>
          <a:p>
            <a:r>
              <a:rPr lang="en-US" dirty="0" err="1" smtClean="0">
                <a:latin typeface="Gill Sans MT" panose="020B0502020104020203" pitchFamily="34" charset="0"/>
              </a:rPr>
              <a:t>Geoparks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14" y="390914"/>
            <a:ext cx="3501737" cy="251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55" y="3201370"/>
            <a:ext cx="4672410" cy="3331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04" y="942110"/>
            <a:ext cx="32783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300" dirty="0" smtClean="0">
                <a:latin typeface="Gill Sans MT" panose="020B0502020104020203" pitchFamily="34" charset="0"/>
              </a:rPr>
              <a:t>Nationally, or globally, significant geologic </a:t>
            </a:r>
            <a:r>
              <a:rPr lang="en-US" altLang="en-US" sz="2300" dirty="0">
                <a:latin typeface="Gill Sans MT" panose="020B0502020104020203" pitchFamily="34" charset="0"/>
              </a:rPr>
              <a:t>area.</a:t>
            </a:r>
            <a:endParaRPr lang="en-US" altLang="en-US" sz="2300" b="1" dirty="0">
              <a:latin typeface="Gill Sans MT" panose="020B0502020104020203" pitchFamily="34" charset="0"/>
            </a:endParaRPr>
          </a:p>
          <a:p>
            <a:pPr>
              <a:buFontTx/>
              <a:buNone/>
            </a:pPr>
            <a:endParaRPr lang="en-US" altLang="en-US" sz="2300" dirty="0" smtClean="0">
              <a:latin typeface="Gill Sans MT" panose="020B0502020104020203" pitchFamily="34" charset="0"/>
            </a:endParaRPr>
          </a:p>
          <a:p>
            <a:pPr>
              <a:buFontTx/>
              <a:buNone/>
            </a:pPr>
            <a:r>
              <a:rPr lang="en-US" altLang="en-US" sz="2300" dirty="0" err="1" smtClean="0">
                <a:latin typeface="Gill Sans MT" panose="020B0502020104020203" pitchFamily="34" charset="0"/>
              </a:rPr>
              <a:t>Geoparks</a:t>
            </a:r>
            <a:r>
              <a:rPr lang="en-US" altLang="en-US" sz="2300" dirty="0" smtClean="0">
                <a:latin typeface="Gill Sans MT" panose="020B0502020104020203" pitchFamily="34" charset="0"/>
              </a:rPr>
              <a:t> </a:t>
            </a:r>
            <a:r>
              <a:rPr lang="en-US" altLang="en-US" sz="2300" dirty="0">
                <a:latin typeface="Gill Sans MT" panose="020B0502020104020203" pitchFamily="34" charset="0"/>
              </a:rPr>
              <a:t>are defined by the geology of the landscape and transcend the boundaries of parks and other protected areas. </a:t>
            </a:r>
          </a:p>
          <a:p>
            <a:pPr>
              <a:buFontTx/>
              <a:buNone/>
            </a:pPr>
            <a:endParaRPr lang="en-US" altLang="en-US" sz="2300" dirty="0">
              <a:latin typeface="Gill Sans MT" panose="020B0502020104020203" pitchFamily="34" charset="0"/>
            </a:endParaRPr>
          </a:p>
          <a:p>
            <a:pPr>
              <a:buFontTx/>
              <a:buNone/>
            </a:pPr>
            <a:r>
              <a:rPr lang="en-US" altLang="en-US" sz="2300" dirty="0" smtClean="0">
                <a:latin typeface="Gill Sans MT" panose="020B0502020104020203" pitchFamily="34" charset="0"/>
              </a:rPr>
              <a:t>A </a:t>
            </a:r>
            <a:r>
              <a:rPr lang="en-US" altLang="en-US" sz="2300" dirty="0" err="1">
                <a:latin typeface="Gill Sans MT" panose="020B0502020104020203" pitchFamily="34" charset="0"/>
              </a:rPr>
              <a:t>Geopark</a:t>
            </a:r>
            <a:r>
              <a:rPr lang="en-US" altLang="en-US" sz="2300" dirty="0">
                <a:latin typeface="Gill Sans MT" panose="020B0502020104020203" pitchFamily="34" charset="0"/>
              </a:rPr>
              <a:t> operates as a partnership of people and land managers working to promote Earth heritage through education and sustainable tourism.</a:t>
            </a:r>
          </a:p>
          <a:p>
            <a:pPr>
              <a:buFontTx/>
              <a:buNone/>
            </a:pPr>
            <a:endParaRPr lang="en-US" altLang="en-US" sz="2300" b="1" dirty="0">
              <a:latin typeface="Gill Sans MT" panose="020B0502020104020203" pitchFamily="34" charset="0"/>
            </a:endParaRPr>
          </a:p>
          <a:p>
            <a:endParaRPr lang="en-US" sz="23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77" y="1094509"/>
            <a:ext cx="45720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Gill Sans MT" panose="020B0502020104020203" pitchFamily="34" charset="0"/>
              </a:rPr>
              <a:t>Wider </a:t>
            </a:r>
            <a:r>
              <a:rPr lang="en-US" altLang="en-US" sz="2400" dirty="0">
                <a:latin typeface="Gill Sans MT" panose="020B0502020104020203" pitchFamily="34" charset="0"/>
              </a:rPr>
              <a:t>recognition and a higher profile of the </a:t>
            </a:r>
            <a:r>
              <a:rPr lang="en-US" altLang="en-US" sz="2400" dirty="0" smtClean="0">
                <a:latin typeface="Gill Sans MT" panose="020B0502020104020203" pitchFamily="34" charset="0"/>
              </a:rPr>
              <a:t>site.</a:t>
            </a:r>
            <a:r>
              <a:rPr lang="en-US" altLang="en-US" sz="2400" dirty="0">
                <a:latin typeface="Gill Sans MT" panose="020B0502020104020203" pitchFamily="34" charset="0"/>
              </a:rPr>
              <a:t/>
            </a:r>
            <a:br>
              <a:rPr lang="en-US" altLang="en-US" sz="2400" dirty="0">
                <a:latin typeface="Gill Sans MT" panose="020B0502020104020203" pitchFamily="34" charset="0"/>
              </a:rPr>
            </a:br>
            <a:endParaRPr lang="en-US" altLang="en-US" sz="2400" dirty="0">
              <a:latin typeface="Gill Sans MT" panose="020B0502020104020203" pitchFamily="34" charset="0"/>
            </a:endParaRPr>
          </a:p>
          <a:p>
            <a:r>
              <a:rPr lang="en-US" altLang="en-US" sz="2400" dirty="0">
                <a:latin typeface="Gill Sans MT" panose="020B0502020104020203" pitchFamily="34" charset="0"/>
              </a:rPr>
              <a:t>Public education </a:t>
            </a:r>
            <a:r>
              <a:rPr lang="en-US" altLang="en-US" sz="2400" dirty="0" smtClean="0">
                <a:latin typeface="Gill Sans MT" panose="020B0502020104020203" pitchFamily="34" charset="0"/>
              </a:rPr>
              <a:t>on </a:t>
            </a:r>
            <a:r>
              <a:rPr lang="en-US" altLang="en-US" sz="2400" dirty="0">
                <a:latin typeface="Gill Sans MT" panose="020B0502020104020203" pitchFamily="34" charset="0"/>
              </a:rPr>
              <a:t>geoscience topics:  volcanoes, earthquakes, tectonics, erosion, minerals, caves, paleontology, historical </a:t>
            </a:r>
            <a:r>
              <a:rPr lang="en-US" altLang="en-US" sz="2400" dirty="0" smtClean="0">
                <a:latin typeface="Gill Sans MT" panose="020B0502020104020203" pitchFamily="34" charset="0"/>
              </a:rPr>
              <a:t>mining.</a:t>
            </a:r>
            <a:r>
              <a:rPr lang="en-US" altLang="en-US" sz="2400" dirty="0">
                <a:latin typeface="Gill Sans MT" panose="020B0502020104020203" pitchFamily="34" charset="0"/>
              </a:rPr>
              <a:t/>
            </a:r>
            <a:br>
              <a:rPr lang="en-US" altLang="en-US" sz="2400" dirty="0">
                <a:latin typeface="Gill Sans MT" panose="020B0502020104020203" pitchFamily="34" charset="0"/>
              </a:rPr>
            </a:br>
            <a:endParaRPr lang="en-US" altLang="en-US" sz="2400" dirty="0">
              <a:latin typeface="Gill Sans MT" panose="020B0502020104020203" pitchFamily="34" charset="0"/>
            </a:endParaRPr>
          </a:p>
          <a:p>
            <a:r>
              <a:rPr lang="en-US" altLang="en-US" sz="2400" dirty="0">
                <a:latin typeface="Gill Sans MT" panose="020B0502020104020203" pitchFamily="34" charset="0"/>
              </a:rPr>
              <a:t>Promotion of the site’s geological heritage and its role in the history of the local </a:t>
            </a:r>
            <a:r>
              <a:rPr lang="en-US" altLang="en-US" sz="2400" dirty="0" smtClean="0">
                <a:latin typeface="Gill Sans MT" panose="020B0502020104020203" pitchFamily="34" charset="0"/>
              </a:rPr>
              <a:t>area.</a:t>
            </a:r>
          </a:p>
          <a:p>
            <a:endParaRPr lang="en-US" altLang="en-US" sz="2400" dirty="0">
              <a:latin typeface="Gill Sans MT" panose="020B0502020104020203" pitchFamily="34" charset="0"/>
            </a:endParaRPr>
          </a:p>
          <a:p>
            <a:r>
              <a:rPr lang="en-US" altLang="en-US" sz="2400" dirty="0" smtClean="0">
                <a:latin typeface="Gill Sans MT" panose="020B0502020104020203" pitchFamily="34" charset="0"/>
              </a:rPr>
              <a:t>Promote local economic development. </a:t>
            </a:r>
            <a:endParaRPr lang="en-US" alt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1" y="265477"/>
            <a:ext cx="85707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MT" panose="020B0502020104020203" pitchFamily="34" charset="0"/>
              </a:rPr>
              <a:t>Benefits of </a:t>
            </a:r>
            <a:r>
              <a:rPr lang="en-US" dirty="0" err="1" smtClean="0">
                <a:latin typeface="Gill Sans MT" panose="020B0502020104020203" pitchFamily="34" charset="0"/>
              </a:rPr>
              <a:t>Geoparks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7" y="374073"/>
            <a:ext cx="4130944" cy="6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2236262"/>
            <a:ext cx="9282546" cy="4082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2327" y="512618"/>
            <a:ext cx="6345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ill Sans MT" panose="020B0502020104020203" pitchFamily="34" charset="0"/>
              </a:rPr>
              <a:t>Global Distribution of </a:t>
            </a:r>
            <a:r>
              <a:rPr lang="en-US" sz="4400" dirty="0" err="1" smtClean="0">
                <a:latin typeface="Gill Sans MT" panose="020B0502020104020203" pitchFamily="34" charset="0"/>
              </a:rPr>
              <a:t>Geopark</a:t>
            </a:r>
            <a:r>
              <a:rPr lang="en-US" sz="4400" dirty="0" err="1">
                <a:latin typeface="Gill Sans MT" panose="020B0502020104020203" pitchFamily="34" charset="0"/>
              </a:rPr>
              <a:t>s</a:t>
            </a:r>
            <a:endParaRPr lang="en-US" sz="4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8655" y="817414"/>
            <a:ext cx="8659089" cy="5902046"/>
            <a:chOff x="690563" y="1546485"/>
            <a:chExt cx="11699875" cy="830022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690563" y="3927475"/>
              <a:ext cx="3886200" cy="3133725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8504238" y="3927475"/>
              <a:ext cx="3886200" cy="3133725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559300" y="6712985"/>
              <a:ext cx="3886199" cy="3133725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559300" y="1546485"/>
              <a:ext cx="3886199" cy="3133727"/>
            </a:xfrm>
            <a:prstGeom prst="ellipse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07728" y="2948972"/>
            <a:ext cx="2424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Geoheritage</a:t>
            </a:r>
          </a:p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Partnerships</a:t>
            </a:r>
          </a:p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Education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6972" y="-127867"/>
            <a:ext cx="8570771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Grassroots efforts in the Keweenaw 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1" y="323562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Keweenaw </a:t>
            </a:r>
            <a:r>
              <a:rPr lang="en-US" dirty="0" err="1" smtClean="0">
                <a:latin typeface="Gill Sans MT" panose="020B0502020104020203" pitchFamily="34" charset="0"/>
              </a:rPr>
              <a:t>Geopark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>discussion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" y="2055535"/>
            <a:ext cx="5663740" cy="4045529"/>
          </a:xfrm>
        </p:spPr>
      </p:pic>
      <p:sp>
        <p:nvSpPr>
          <p:cNvPr id="5" name="TextBox 4"/>
          <p:cNvSpPr txBox="1"/>
          <p:nvPr/>
        </p:nvSpPr>
        <p:spPr>
          <a:xfrm>
            <a:off x="5890616" y="204284"/>
            <a:ext cx="325338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200" dirty="0">
                <a:latin typeface="Gill Sans MT" panose="020B0502020104020203" pitchFamily="34" charset="0"/>
              </a:rPr>
              <a:t>March 18</a:t>
            </a:r>
            <a:r>
              <a:rPr lang="en-US" sz="2200" baseline="30000" dirty="0">
                <a:latin typeface="Gill Sans MT" panose="020B0502020104020203" pitchFamily="34" charset="0"/>
              </a:rPr>
              <a:t>th</a:t>
            </a:r>
            <a:r>
              <a:rPr lang="en-US" sz="2200" dirty="0">
                <a:latin typeface="Gill Sans MT" panose="020B0502020104020203" pitchFamily="34" charset="0"/>
              </a:rPr>
              <a:t> , 2011</a:t>
            </a:r>
          </a:p>
          <a:p>
            <a:pPr eaLnBrk="1" hangingPunct="1">
              <a:defRPr/>
            </a:pPr>
            <a:r>
              <a:rPr lang="en-US" sz="2200" dirty="0">
                <a:latin typeface="Gill Sans MT" panose="020B0502020104020203" pitchFamily="34" charset="0"/>
              </a:rPr>
              <a:t>"</a:t>
            </a:r>
            <a:r>
              <a:rPr lang="en-US" sz="2200" i="1" dirty="0">
                <a:latin typeface="Gill Sans MT" panose="020B0502020104020203" pitchFamily="34" charset="0"/>
              </a:rPr>
              <a:t>Experiences with the Bohemia </a:t>
            </a:r>
            <a:r>
              <a:rPr lang="en-US" sz="2200" i="1" dirty="0" err="1">
                <a:latin typeface="Gill Sans MT" panose="020B0502020104020203" pitchFamily="34" charset="0"/>
              </a:rPr>
              <a:t>Geopark</a:t>
            </a:r>
            <a:r>
              <a:rPr lang="en-US" sz="2200" i="1" dirty="0">
                <a:latin typeface="Gill Sans MT" panose="020B0502020104020203" pitchFamily="34" charset="0"/>
              </a:rPr>
              <a:t> initiative in Europe and the European perspective of </a:t>
            </a:r>
            <a:r>
              <a:rPr lang="en-US" sz="2200" i="1" dirty="0" err="1">
                <a:latin typeface="Gill Sans MT" panose="020B0502020104020203" pitchFamily="34" charset="0"/>
              </a:rPr>
              <a:t>Geoparks</a:t>
            </a:r>
            <a:r>
              <a:rPr lang="en-US" sz="2200" dirty="0">
                <a:latin typeface="Gill Sans MT" panose="020B0502020104020203" pitchFamily="34" charset="0"/>
              </a:rPr>
              <a:t>,"  led </a:t>
            </a:r>
            <a:r>
              <a:rPr lang="en-US" sz="2200" dirty="0" err="1">
                <a:latin typeface="Gill Sans MT" panose="020B0502020104020203" pitchFamily="34" charset="0"/>
              </a:rPr>
              <a:t>Dr</a:t>
            </a:r>
            <a:r>
              <a:rPr lang="en-US" sz="2200" dirty="0">
                <a:latin typeface="Gill Sans MT" panose="020B0502020104020203" pitchFamily="34" charset="0"/>
              </a:rPr>
              <a:t> Benjamin Van </a:t>
            </a:r>
            <a:r>
              <a:rPr lang="en-US" sz="2200" dirty="0" err="1">
                <a:latin typeface="Gill Sans MT" panose="020B0502020104020203" pitchFamily="34" charset="0"/>
              </a:rPr>
              <a:t>Wyk</a:t>
            </a:r>
            <a:r>
              <a:rPr lang="en-US" sz="2200" dirty="0">
                <a:latin typeface="Gill Sans MT" panose="020B0502020104020203" pitchFamily="34" charset="0"/>
              </a:rPr>
              <a:t> </a:t>
            </a:r>
            <a:r>
              <a:rPr lang="en-US" sz="2200" dirty="0" err="1">
                <a:latin typeface="Gill Sans MT" panose="020B0502020104020203" pitchFamily="34" charset="0"/>
              </a:rPr>
              <a:t>deVries</a:t>
            </a:r>
            <a:r>
              <a:rPr lang="en-US" sz="2200" dirty="0">
                <a:latin typeface="Gill Sans MT" panose="020B0502020104020203" pitchFamily="34" charset="0"/>
              </a:rPr>
              <a:t>, Professor, </a:t>
            </a:r>
            <a:r>
              <a:rPr lang="en-US" sz="2200" dirty="0" err="1">
                <a:latin typeface="Gill Sans MT" panose="020B0502020104020203" pitchFamily="34" charset="0"/>
              </a:rPr>
              <a:t>Universite</a:t>
            </a:r>
            <a:r>
              <a:rPr lang="en-US" sz="2200" dirty="0">
                <a:latin typeface="Gill Sans MT" panose="020B0502020104020203" pitchFamily="34" charset="0"/>
              </a:rPr>
              <a:t> </a:t>
            </a:r>
            <a:r>
              <a:rPr lang="en-US" sz="2200" dirty="0" err="1">
                <a:latin typeface="Gill Sans MT" panose="020B0502020104020203" pitchFamily="34" charset="0"/>
              </a:rPr>
              <a:t>Blaise</a:t>
            </a:r>
            <a:r>
              <a:rPr lang="en-US" sz="2200" dirty="0">
                <a:latin typeface="Gill Sans MT" panose="020B0502020104020203" pitchFamily="34" charset="0"/>
              </a:rPr>
              <a:t> Pascal, Clermont </a:t>
            </a:r>
            <a:r>
              <a:rPr lang="en-US" sz="2200" dirty="0" err="1">
                <a:latin typeface="Gill Sans MT" panose="020B0502020104020203" pitchFamily="34" charset="0"/>
              </a:rPr>
              <a:t>Ferrand</a:t>
            </a:r>
            <a:r>
              <a:rPr lang="en-US" sz="2200" dirty="0">
                <a:latin typeface="Gill Sans MT" panose="020B0502020104020203" pitchFamily="34" charset="0"/>
              </a:rPr>
              <a:t>, France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200" dirty="0">
                <a:latin typeface="Gill Sans MT" panose="020B0502020104020203" pitchFamily="34" charset="0"/>
              </a:rPr>
              <a:t>March 18</a:t>
            </a:r>
            <a:r>
              <a:rPr lang="en-US" sz="2200" baseline="30000" dirty="0">
                <a:latin typeface="Gill Sans MT" panose="020B0502020104020203" pitchFamily="34" charset="0"/>
              </a:rPr>
              <a:t>th</a:t>
            </a:r>
            <a:r>
              <a:rPr lang="en-US" sz="2200" dirty="0">
                <a:latin typeface="Gill Sans MT" panose="020B0502020104020203" pitchFamily="34" charset="0"/>
              </a:rPr>
              <a:t> , 2012 </a:t>
            </a:r>
          </a:p>
          <a:p>
            <a:pPr eaLnBrk="1" hangingPunct="1">
              <a:defRPr/>
            </a:pPr>
            <a:r>
              <a:rPr lang="en-US" sz="2200" dirty="0">
                <a:latin typeface="Gill Sans MT" panose="020B0502020104020203" pitchFamily="34" charset="0"/>
              </a:rPr>
              <a:t>Community meeting on </a:t>
            </a:r>
            <a:r>
              <a:rPr lang="en-US" sz="2200" dirty="0" err="1">
                <a:latin typeface="Gill Sans MT" panose="020B0502020104020203" pitchFamily="34" charset="0"/>
              </a:rPr>
              <a:t>Geopark</a:t>
            </a:r>
            <a:r>
              <a:rPr lang="en-US" sz="2200" dirty="0">
                <a:latin typeface="Gill Sans MT" panose="020B0502020104020203" pitchFamily="34" charset="0"/>
              </a:rPr>
              <a:t> proposal with guest speaker Bob Lillie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endParaRPr lang="en-US" sz="2200" dirty="0">
              <a:latin typeface="Gill Sans MT" panose="020B0502020104020203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200" dirty="0">
                <a:latin typeface="Gill Sans MT" panose="020B0502020104020203" pitchFamily="34" charset="0"/>
              </a:rPr>
              <a:t>March 26</a:t>
            </a:r>
            <a:r>
              <a:rPr lang="en-US" sz="2200" baseline="30000" dirty="0">
                <a:latin typeface="Gill Sans MT" panose="020B0502020104020203" pitchFamily="34" charset="0"/>
              </a:rPr>
              <a:t>th</a:t>
            </a:r>
            <a:r>
              <a:rPr lang="en-US" sz="2200" dirty="0">
                <a:latin typeface="Gill Sans MT" panose="020B0502020104020203" pitchFamily="34" charset="0"/>
              </a:rPr>
              <a:t> , 2013</a:t>
            </a:r>
          </a:p>
          <a:p>
            <a:pPr eaLnBrk="1" hangingPunct="1">
              <a:defRPr/>
            </a:pPr>
            <a:r>
              <a:rPr lang="en-US" sz="2200" dirty="0" err="1">
                <a:latin typeface="Gill Sans MT" panose="020B0502020104020203" pitchFamily="34" charset="0"/>
              </a:rPr>
              <a:t>Geopark</a:t>
            </a:r>
            <a:r>
              <a:rPr lang="en-US" sz="2200" dirty="0">
                <a:latin typeface="Gill Sans MT" panose="020B0502020104020203" pitchFamily="34" charset="0"/>
              </a:rPr>
              <a:t> discussion with  </a:t>
            </a:r>
          </a:p>
          <a:p>
            <a:pPr eaLnBrk="1" hangingPunct="1">
              <a:defRPr/>
            </a:pPr>
            <a:r>
              <a:rPr lang="en-US" sz="2200" dirty="0" err="1">
                <a:latin typeface="Gill Sans MT" panose="020B0502020104020203" pitchFamily="34" charset="0"/>
              </a:rPr>
              <a:t>Dr</a:t>
            </a:r>
            <a:r>
              <a:rPr lang="en-US" sz="2200" dirty="0">
                <a:latin typeface="Gill Sans MT" panose="020B0502020104020203" pitchFamily="34" charset="0"/>
              </a:rPr>
              <a:t> Benjamin Van </a:t>
            </a:r>
            <a:r>
              <a:rPr lang="en-US" sz="2200" dirty="0" err="1">
                <a:latin typeface="Gill Sans MT" panose="020B0502020104020203" pitchFamily="34" charset="0"/>
              </a:rPr>
              <a:t>Wyk</a:t>
            </a:r>
            <a:r>
              <a:rPr lang="en-US" sz="2200" dirty="0">
                <a:latin typeface="Gill Sans MT" panose="020B0502020104020203" pitchFamily="34" charset="0"/>
              </a:rPr>
              <a:t> </a:t>
            </a:r>
            <a:r>
              <a:rPr lang="en-US" sz="2200" dirty="0" err="1">
                <a:latin typeface="Gill Sans MT" panose="020B0502020104020203" pitchFamily="34" charset="0"/>
              </a:rPr>
              <a:t>deVries</a:t>
            </a:r>
            <a:endParaRPr lang="en-US" sz="2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4371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Outline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95" y="1243736"/>
            <a:ext cx="7988878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Benefits of geoheritage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G</a:t>
            </a:r>
            <a:r>
              <a:rPr lang="en-US" dirty="0" smtClean="0">
                <a:latin typeface="Gill Sans MT" panose="020B0502020104020203" pitchFamily="34" charset="0"/>
              </a:rPr>
              <a:t>eoheritage, </a:t>
            </a:r>
            <a:r>
              <a:rPr lang="en-US" dirty="0" err="1" smtClean="0">
                <a:latin typeface="Gill Sans MT" panose="020B0502020104020203" pitchFamily="34" charset="0"/>
              </a:rPr>
              <a:t>geodiversity</a:t>
            </a:r>
            <a:r>
              <a:rPr lang="en-US" dirty="0" smtClean="0">
                <a:latin typeface="Gill Sans MT" panose="020B0502020104020203" pitchFamily="34" charset="0"/>
              </a:rPr>
              <a:t> and </a:t>
            </a:r>
            <a:r>
              <a:rPr lang="en-US" dirty="0" err="1" smtClean="0">
                <a:latin typeface="Gill Sans MT" panose="020B0502020104020203" pitchFamily="34" charset="0"/>
              </a:rPr>
              <a:t>geoconservation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Global </a:t>
            </a:r>
            <a:r>
              <a:rPr lang="en-US" dirty="0" err="1" smtClean="0">
                <a:latin typeface="Gill Sans MT" panose="020B0502020104020203" pitchFamily="34" charset="0"/>
              </a:rPr>
              <a:t>Geopark</a:t>
            </a:r>
            <a:r>
              <a:rPr lang="en-US" dirty="0" smtClean="0">
                <a:latin typeface="Gill Sans MT" panose="020B0502020104020203" pitchFamily="34" charset="0"/>
              </a:rPr>
              <a:t> Network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Advancing geoheritage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6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92" y="-58529"/>
            <a:ext cx="8834007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“Grassroots Year of Geoheritage!”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93" y="1267034"/>
            <a:ext cx="3702626" cy="5355441"/>
          </a:xfrm>
        </p:spPr>
        <p:txBody>
          <a:bodyPr>
            <a:normAutofit lnSpcReduction="10000"/>
          </a:bodyPr>
          <a:lstStyle/>
          <a:p>
            <a:pPr>
              <a:buSzPct val="125000"/>
              <a:buFont typeface="Gill Sans"/>
              <a:buChar char="•"/>
            </a:pPr>
            <a:r>
              <a:rPr lang="en-US" altLang="en-US" dirty="0" smtClean="0">
                <a:latin typeface="Gill Sans MT" panose="020B0502020104020203" pitchFamily="34" charset="0"/>
                <a:ea typeface="Gill Sans"/>
                <a:cs typeface="Gill Sans"/>
              </a:rPr>
              <a:t>build </a:t>
            </a:r>
            <a:r>
              <a:rPr lang="en-US" altLang="en-US" dirty="0">
                <a:latin typeface="Gill Sans MT" panose="020B0502020104020203" pitchFamily="34" charset="0"/>
                <a:ea typeface="Gill Sans"/>
                <a:cs typeface="Gill Sans"/>
              </a:rPr>
              <a:t>constructive geo-interpretation for the </a:t>
            </a:r>
            <a:r>
              <a:rPr lang="en-US" altLang="en-US" dirty="0" smtClean="0">
                <a:latin typeface="Gill Sans MT" panose="020B0502020104020203" pitchFamily="34" charset="0"/>
                <a:ea typeface="Gill Sans"/>
                <a:cs typeface="Gill Sans"/>
              </a:rPr>
              <a:t>public</a:t>
            </a:r>
            <a:endParaRPr lang="en-US" altLang="en-US" dirty="0">
              <a:latin typeface="Gill Sans MT" panose="020B0502020104020203" pitchFamily="34" charset="0"/>
              <a:ea typeface="Gill Sans"/>
              <a:cs typeface="Gill Sans"/>
            </a:endParaRPr>
          </a:p>
          <a:p>
            <a:endParaRPr lang="en-US" altLang="en-US" dirty="0">
              <a:latin typeface="Gill Sans MT" panose="020B0502020104020203" pitchFamily="34" charset="0"/>
              <a:ea typeface="Gill Sans"/>
              <a:cs typeface="Gill Sans"/>
            </a:endParaRPr>
          </a:p>
          <a:p>
            <a:pPr>
              <a:buSzPct val="125000"/>
              <a:buFont typeface="Gill Sans"/>
              <a:buChar char="•"/>
            </a:pPr>
            <a:r>
              <a:rPr lang="en-US" altLang="en-US" dirty="0" smtClean="0">
                <a:latin typeface="Gill Sans MT" panose="020B0502020104020203" pitchFamily="34" charset="0"/>
                <a:ea typeface="Gill Sans"/>
                <a:cs typeface="Gill Sans"/>
              </a:rPr>
              <a:t>constructive </a:t>
            </a:r>
            <a:r>
              <a:rPr lang="en-US" altLang="en-US" dirty="0">
                <a:latin typeface="Gill Sans MT" panose="020B0502020104020203" pitchFamily="34" charset="0"/>
                <a:ea typeface="Gill Sans"/>
                <a:cs typeface="Gill Sans"/>
              </a:rPr>
              <a:t>partnership </a:t>
            </a:r>
            <a:r>
              <a:rPr lang="en-US" altLang="en-US" dirty="0" smtClean="0">
                <a:latin typeface="Gill Sans MT" panose="020B0502020104020203" pitchFamily="34" charset="0"/>
                <a:ea typeface="Gill Sans"/>
                <a:cs typeface="Gill Sans"/>
              </a:rPr>
              <a:t>of geoheritage partners</a:t>
            </a:r>
          </a:p>
          <a:p>
            <a:pPr>
              <a:buSzPct val="125000"/>
              <a:buFont typeface="Gill Sans"/>
              <a:buChar char="•"/>
            </a:pPr>
            <a:endParaRPr lang="en-US" altLang="en-US" dirty="0" smtClean="0">
              <a:latin typeface="Gill Sans MT" panose="020B0502020104020203" pitchFamily="34" charset="0"/>
              <a:ea typeface="Gill Sans"/>
              <a:cs typeface="Gill Sans"/>
            </a:endParaRPr>
          </a:p>
          <a:p>
            <a:pPr>
              <a:buSzPct val="125000"/>
              <a:buFont typeface="Gill Sans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have “something </a:t>
            </a:r>
            <a:r>
              <a:rPr lang="en-US" dirty="0">
                <a:latin typeface="Gill Sans MT" panose="020B0502020104020203" pitchFamily="34" charset="0"/>
              </a:rPr>
              <a:t>for </a:t>
            </a:r>
            <a:r>
              <a:rPr lang="en-US" dirty="0" smtClean="0">
                <a:latin typeface="Gill Sans MT" panose="020B0502020104020203" pitchFamily="34" charset="0"/>
              </a:rPr>
              <a:t>everyone”</a:t>
            </a:r>
          </a:p>
          <a:p>
            <a:pPr>
              <a:buSzPct val="125000"/>
              <a:buFont typeface="Gill Sans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>
              <a:buSzPct val="125000"/>
              <a:buFont typeface="Gill Sans"/>
              <a:buChar char="•"/>
            </a:pPr>
            <a:r>
              <a:rPr lang="en-US" dirty="0">
                <a:latin typeface="Gill Sans MT" panose="020B0502020104020203" pitchFamily="34" charset="0"/>
              </a:rPr>
              <a:t>m</a:t>
            </a:r>
            <a:r>
              <a:rPr lang="en-US" dirty="0" smtClean="0">
                <a:latin typeface="Gill Sans MT" panose="020B0502020104020203" pitchFamily="34" charset="0"/>
              </a:rPr>
              <a:t>ake it a celebration!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68" y="138588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7" y="-114013"/>
            <a:ext cx="8737027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Recent Geoheritage efforts in the US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542418"/>
            <a:ext cx="2890405" cy="476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First ever meeting on Geoheritage in the US, March 2013 in Denver, CO.  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Responding to the 15 year surge in other parts of the world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GSA position statement on geoheritage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2268" r="2548" b="2386"/>
          <a:stretch/>
        </p:blipFill>
        <p:spPr>
          <a:xfrm>
            <a:off x="3186545" y="1122218"/>
            <a:ext cx="5430982" cy="364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0" y="3831216"/>
            <a:ext cx="3721673" cy="27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59" y="-202921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Advancing geoheritage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86517"/>
            <a:ext cx="7886700" cy="4351338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Gill Sans MT" panose="020B0502020104020203" pitchFamily="34" charset="0"/>
              </a:rPr>
              <a:t>C</a:t>
            </a:r>
            <a:r>
              <a:rPr lang="en-US" sz="2300" dirty="0" smtClean="0">
                <a:latin typeface="Gill Sans MT" panose="020B0502020104020203" pitchFamily="34" charset="0"/>
              </a:rPr>
              <a:t>ommunicate the value of geoheritage sites to decision makers and the public</a:t>
            </a:r>
          </a:p>
          <a:p>
            <a:r>
              <a:rPr lang="en-US" sz="2300" dirty="0">
                <a:latin typeface="Gill Sans MT" panose="020B0502020104020203" pitchFamily="34" charset="0"/>
              </a:rPr>
              <a:t>B</a:t>
            </a:r>
            <a:r>
              <a:rPr lang="en-US" sz="2300" dirty="0" smtClean="0">
                <a:latin typeface="Gill Sans MT" panose="020B0502020104020203" pitchFamily="34" charset="0"/>
              </a:rPr>
              <a:t>uild partnerships to identify, designate and manage geoheritage sites </a:t>
            </a:r>
          </a:p>
          <a:p>
            <a:r>
              <a:rPr lang="en-US" sz="2300" dirty="0" smtClean="0">
                <a:latin typeface="Gill Sans MT" panose="020B0502020104020203" pitchFamily="34" charset="0"/>
              </a:rPr>
              <a:t>Develop educational materials about geoheritage </a:t>
            </a:r>
          </a:p>
          <a:p>
            <a:endParaRPr lang="en-US" sz="2300" dirty="0" smtClean="0">
              <a:latin typeface="Gill Sans MT" panose="020B0502020104020203" pitchFamily="34" charset="0"/>
            </a:endParaRPr>
          </a:p>
          <a:p>
            <a:endParaRPr lang="en-US" sz="2300" dirty="0" smtClean="0">
              <a:latin typeface="Gill Sans MT" panose="020B0502020104020203" pitchFamily="34" charset="0"/>
            </a:endParaRPr>
          </a:p>
          <a:p>
            <a:endParaRPr lang="en-US" sz="2300" dirty="0" smtClean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4" y="2895600"/>
            <a:ext cx="5628089" cy="37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38" y="-92075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Advancing Geoheritage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28" y="1063629"/>
            <a:ext cx="3513858" cy="536488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Build a regional and national geoheritage network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Formation of the US </a:t>
            </a:r>
            <a:r>
              <a:rPr lang="en-US" dirty="0">
                <a:latin typeface="Gill Sans MT" panose="020B0502020104020203" pitchFamily="34" charset="0"/>
              </a:rPr>
              <a:t>committee for </a:t>
            </a:r>
            <a:r>
              <a:rPr lang="en-US" dirty="0" err="1" smtClean="0">
                <a:latin typeface="Gill Sans MT" panose="020B0502020104020203" pitchFamily="34" charset="0"/>
              </a:rPr>
              <a:t>Geoparks</a:t>
            </a: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S</a:t>
            </a:r>
            <a:r>
              <a:rPr lang="en-US" dirty="0" smtClean="0">
                <a:latin typeface="Gill Sans MT" panose="020B0502020104020203" pitchFamily="34" charset="0"/>
              </a:rPr>
              <a:t>upport </a:t>
            </a:r>
            <a:r>
              <a:rPr lang="en-US" dirty="0">
                <a:latin typeface="Gill Sans MT" panose="020B0502020104020203" pitchFamily="34" charset="0"/>
              </a:rPr>
              <a:t>participation in Global </a:t>
            </a:r>
            <a:r>
              <a:rPr lang="en-US" dirty="0" err="1">
                <a:latin typeface="Gill Sans MT" panose="020B0502020104020203" pitchFamily="34" charset="0"/>
              </a:rPr>
              <a:t>Geopark</a:t>
            </a:r>
            <a:r>
              <a:rPr lang="en-US" dirty="0">
                <a:latin typeface="Gill Sans MT" panose="020B0502020104020203" pitchFamily="34" charset="0"/>
              </a:rPr>
              <a:t> Network</a:t>
            </a:r>
          </a:p>
          <a:p>
            <a:r>
              <a:rPr lang="en-US" dirty="0">
                <a:latin typeface="Gill Sans MT" panose="020B0502020104020203" pitchFamily="34" charset="0"/>
              </a:rPr>
              <a:t>Geosite inventory, assessment and characterization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0"/>
          <a:stretch/>
        </p:blipFill>
        <p:spPr>
          <a:xfrm>
            <a:off x="3671450" y="1275053"/>
            <a:ext cx="5304092" cy="46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Geoheritage and public perception of Earth science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28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The Three E’s 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05061" y="3933953"/>
            <a:ext cx="2881745" cy="242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842" y="4737516"/>
            <a:ext cx="214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Gill Sans MT" panose="020B0502020104020203" pitchFamily="34" charset="0"/>
              </a:rPr>
              <a:t>Education 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57754" y="3904725"/>
            <a:ext cx="2881745" cy="242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039" y="4474352"/>
            <a:ext cx="283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anose="020B0502020104020203" pitchFamily="34" charset="0"/>
              </a:rPr>
              <a:t>Economic development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8613" y="1686756"/>
            <a:ext cx="2881745" cy="2424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7382" y="2570126"/>
            <a:ext cx="25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MT" panose="020B0502020104020203" pitchFamily="34" charset="0"/>
              </a:rPr>
              <a:t>Engagement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3815" y="6329270"/>
            <a:ext cx="163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Calder, 2013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85" y="4647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Thank you!  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6722"/>
            <a:ext cx="7960194" cy="5306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085" y="4613563"/>
            <a:ext cx="839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ill Sans MT" panose="020B0502020104020203" pitchFamily="34" charset="0"/>
              </a:rPr>
              <a:t>T53: </a:t>
            </a:r>
            <a:r>
              <a:rPr lang="en-US" sz="4400" i="1" dirty="0" smtClean="0">
                <a:latin typeface="Gill Sans MT" panose="020B0502020104020203" pitchFamily="34" charset="0"/>
              </a:rPr>
              <a:t>Geoheritage Matters </a:t>
            </a:r>
            <a:r>
              <a:rPr lang="en-US" sz="4400" dirty="0" smtClean="0">
                <a:latin typeface="Gill Sans MT" panose="020B0502020104020203" pitchFamily="34" charset="0"/>
              </a:rPr>
              <a:t>– GSA, Baltimore, November 1-4. </a:t>
            </a:r>
            <a:endParaRPr lang="en-US" sz="4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37" y="93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What is Geoheritage?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0" y="1287830"/>
            <a:ext cx="7652905" cy="326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“Geoheritage </a:t>
            </a:r>
            <a:r>
              <a:rPr lang="en-US" i="1" dirty="0">
                <a:latin typeface="Gill Sans MT" panose="020B0502020104020203" pitchFamily="34" charset="0"/>
              </a:rPr>
              <a:t>encompasses </a:t>
            </a:r>
            <a:r>
              <a:rPr lang="en-US" i="1" dirty="0" smtClean="0">
                <a:latin typeface="Gill Sans MT" panose="020B0502020104020203" pitchFamily="34" charset="0"/>
              </a:rPr>
              <a:t>significant </a:t>
            </a:r>
            <a:r>
              <a:rPr lang="en-US" i="1" dirty="0">
                <a:latin typeface="Gill Sans MT" panose="020B0502020104020203" pitchFamily="34" charset="0"/>
              </a:rPr>
              <a:t>geologic features, landforms, and landscapes </a:t>
            </a:r>
            <a:r>
              <a:rPr lang="en-US" i="1" dirty="0" smtClean="0">
                <a:latin typeface="Gill Sans MT" panose="020B0502020104020203" pitchFamily="34" charset="0"/>
              </a:rPr>
              <a:t>which </a:t>
            </a:r>
            <a:r>
              <a:rPr lang="en-US" i="1" dirty="0">
                <a:latin typeface="Gill Sans MT" panose="020B0502020104020203" pitchFamily="34" charset="0"/>
              </a:rPr>
              <a:t>are conserved in consideration of the full range of values that society places on them, including scientific, aesthetic, cultural, educational, recreational, commercial/tourism, and other values, so that their lessons and beauty will remain as a legacy for future generations</a:t>
            </a:r>
            <a:r>
              <a:rPr lang="en-US" i="1" dirty="0" smtClean="0">
                <a:latin typeface="Gill Sans MT" panose="020B0502020104020203" pitchFamily="34" charset="0"/>
              </a:rPr>
              <a:t>.”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just">
              <a:buNone/>
            </a:pPr>
            <a:endParaRPr lang="en-US" i="1" dirty="0"/>
          </a:p>
          <a:p>
            <a:pPr algn="just"/>
            <a:endParaRPr lang="en-US" i="1" dirty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796"/>
            <a:ext cx="9144000" cy="23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471891">
            <a:off x="7291532" y="187975"/>
            <a:ext cx="1579418" cy="225899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74" y="2677671"/>
            <a:ext cx="2002991" cy="13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85" y="240888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Benefits of geoheritage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37" y="1573645"/>
            <a:ext cx="6423313" cy="50291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Improved </a:t>
            </a:r>
            <a:r>
              <a:rPr lang="en-US" dirty="0">
                <a:latin typeface="Gill Sans MT" panose="020B0502020104020203" pitchFamily="34" charset="0"/>
              </a:rPr>
              <a:t>scientific literacy 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Improved </a:t>
            </a:r>
            <a:r>
              <a:rPr lang="en-US" dirty="0">
                <a:latin typeface="Gill Sans MT" panose="020B0502020104020203" pitchFamily="34" charset="0"/>
              </a:rPr>
              <a:t>health and well-being 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I</a:t>
            </a:r>
            <a:r>
              <a:rPr lang="en-US" dirty="0" smtClean="0">
                <a:latin typeface="Gill Sans MT" panose="020B0502020104020203" pitchFamily="34" charset="0"/>
              </a:rPr>
              <a:t>mproved </a:t>
            </a:r>
            <a:r>
              <a:rPr lang="en-US" dirty="0">
                <a:latin typeface="Gill Sans MT" panose="020B0502020104020203" pitchFamily="34" charset="0"/>
              </a:rPr>
              <a:t>economic benefit </a:t>
            </a: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Conservation and preservation of geosites and collections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Participation in growing movement worldwide 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836">
            <a:off x="5565733" y="1012789"/>
            <a:ext cx="1701103" cy="263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085">
            <a:off x="6516364" y="4039910"/>
            <a:ext cx="1830502" cy="24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36" y="125408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Why does it matter?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36" y="1292518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Natural resource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Non renewable</a:t>
            </a:r>
          </a:p>
          <a:p>
            <a:pPr marL="0" indent="0">
              <a:buNone/>
            </a:pPr>
            <a:endParaRPr lang="en-US" sz="2400" dirty="0" smtClean="0">
              <a:latin typeface="Gill Sans MT" panose="020B05020201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75161" y="498753"/>
            <a:ext cx="6857999" cy="6142852"/>
            <a:chOff x="942109" y="761999"/>
            <a:chExt cx="6608619" cy="6087435"/>
          </a:xfrm>
        </p:grpSpPr>
        <p:sp>
          <p:nvSpPr>
            <p:cNvPr id="12" name="Isosceles Triangle 11"/>
            <p:cNvSpPr/>
            <p:nvPr/>
          </p:nvSpPr>
          <p:spPr>
            <a:xfrm>
              <a:off x="942109" y="761999"/>
              <a:ext cx="6608619" cy="520930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8175738">
              <a:off x="1177637" y="2544907"/>
              <a:ext cx="2209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3479012">
              <a:off x="5318657" y="2705403"/>
              <a:ext cx="2209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Economic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05965" y="6141548"/>
              <a:ext cx="362285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Environmental</a:t>
              </a:r>
              <a:endPara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gular Pentagon 15"/>
            <p:cNvSpPr/>
            <p:nvPr/>
          </p:nvSpPr>
          <p:spPr>
            <a:xfrm>
              <a:off x="3002935" y="2654437"/>
              <a:ext cx="2504857" cy="2338880"/>
            </a:xfrm>
            <a:prstGeom prst="pentagon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9385764">
              <a:off x="2413960" y="2611162"/>
              <a:ext cx="22098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Education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7313497">
              <a:off x="4444443" y="4130606"/>
              <a:ext cx="2209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 Use Planning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160889">
              <a:off x="3907386" y="2649343"/>
              <a:ext cx="22098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Geotourism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4219522">
              <a:off x="1893083" y="4061333"/>
              <a:ext cx="2209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Nature Conservation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4359" y="5048149"/>
              <a:ext cx="22098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Science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89587" y="6043232"/>
            <a:ext cx="1516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Brihla</a:t>
            </a:r>
            <a:r>
              <a:rPr lang="en-US" sz="1600" i="1" dirty="0" smtClean="0"/>
              <a:t> (2013)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40699" y="3070465"/>
            <a:ext cx="297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Geoheritage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37" y="6676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Geoheritage defines us 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/>
            </a:r>
            <a:br>
              <a:rPr lang="en-US" dirty="0">
                <a:latin typeface="Gill Sans MT" panose="020B0502020104020203" pitchFamily="34" charset="0"/>
              </a:rPr>
            </a:b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0"/>
          <a:stretch/>
        </p:blipFill>
        <p:spPr bwMode="auto">
          <a:xfrm>
            <a:off x="4627417" y="1876090"/>
            <a:ext cx="4286744" cy="327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"/>
          <a:stretch/>
        </p:blipFill>
        <p:spPr>
          <a:xfrm>
            <a:off x="213020" y="1876090"/>
            <a:ext cx="4414397" cy="32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86" y="143456"/>
            <a:ext cx="7886700" cy="1325563"/>
          </a:xfrm>
        </p:spPr>
        <p:txBody>
          <a:bodyPr/>
          <a:lstStyle/>
          <a:p>
            <a:r>
              <a:rPr lang="en-US" dirty="0" err="1" smtClean="0">
                <a:latin typeface="Gill Sans MT" panose="020B0502020104020203" pitchFamily="34" charset="0"/>
              </a:rPr>
              <a:t>Geodiversity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70" y="1979946"/>
            <a:ext cx="39244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“</a:t>
            </a:r>
            <a:r>
              <a:rPr lang="en-US" sz="2400" dirty="0" err="1" smtClean="0">
                <a:latin typeface="Gill Sans MT" panose="020B0502020104020203" pitchFamily="34" charset="0"/>
              </a:rPr>
              <a:t>Geodiversity</a:t>
            </a:r>
            <a:r>
              <a:rPr lang="en-US" sz="2400" dirty="0" smtClean="0">
                <a:latin typeface="Gill Sans MT" panose="020B0502020104020203" pitchFamily="34" charset="0"/>
              </a:rPr>
              <a:t> is the variety of rocks, minerals, fossils, landforms, sediments and soils, together with the natural processes which form and alter them. “  </a:t>
            </a:r>
          </a:p>
          <a:p>
            <a:r>
              <a:rPr lang="en-US" sz="2400" dirty="0" smtClean="0">
                <a:latin typeface="Gill Sans MT" panose="020B0502020104020203" pitchFamily="34" charset="0"/>
              </a:rPr>
              <a:t>Murray </a:t>
            </a:r>
            <a:r>
              <a:rPr lang="en-US" sz="2400" dirty="0">
                <a:latin typeface="Gill Sans MT" panose="020B0502020104020203" pitchFamily="34" charset="0"/>
              </a:rPr>
              <a:t>Gray (2004)</a:t>
            </a: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15" y="0"/>
            <a:ext cx="4577885" cy="3433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12" y="3422075"/>
            <a:ext cx="4578188" cy="34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6" y="-46793"/>
            <a:ext cx="8778588" cy="1325563"/>
          </a:xfrm>
        </p:spPr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Geoheritage and </a:t>
            </a:r>
            <a:r>
              <a:rPr lang="en-US" dirty="0" err="1" smtClean="0">
                <a:latin typeface="Gill Sans MT" panose="020B0502020104020203" pitchFamily="34" charset="0"/>
              </a:rPr>
              <a:t>geodiversity</a:t>
            </a:r>
            <a:r>
              <a:rPr lang="en-US" dirty="0" smtClean="0">
                <a:latin typeface="Gill Sans MT" panose="020B0502020104020203" pitchFamily="34" charset="0"/>
              </a:rPr>
              <a:t> sites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26" y="1007808"/>
            <a:ext cx="5222614" cy="32635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Places of geologic significance (in situ or ex situ)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Inventorying, </a:t>
            </a:r>
            <a:r>
              <a:rPr lang="en-US" dirty="0">
                <a:latin typeface="Gill Sans MT" panose="020B0502020104020203" pitchFamily="34" charset="0"/>
              </a:rPr>
              <a:t>recognizing sites of </a:t>
            </a:r>
            <a:r>
              <a:rPr lang="en-US" dirty="0" smtClean="0">
                <a:latin typeface="Gill Sans MT" panose="020B0502020104020203" pitchFamily="34" charset="0"/>
              </a:rPr>
              <a:t>value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Characterization </a:t>
            </a:r>
            <a:r>
              <a:rPr lang="en-US" dirty="0">
                <a:latin typeface="Gill Sans MT" panose="020B0502020104020203" pitchFamily="34" charset="0"/>
              </a:rPr>
              <a:t>and </a:t>
            </a:r>
            <a:r>
              <a:rPr lang="en-US" dirty="0" smtClean="0">
                <a:latin typeface="Gill Sans MT" panose="020B0502020104020203" pitchFamily="34" charset="0"/>
              </a:rPr>
              <a:t>assessment based on topic, value, scale and use</a:t>
            </a: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069">
            <a:off x="6277964" y="1265803"/>
            <a:ext cx="2277687" cy="297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874">
            <a:off x="5094830" y="3405174"/>
            <a:ext cx="2286000" cy="3081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97" y="4165108"/>
            <a:ext cx="2621756" cy="2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9" y="31844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In situ outcrops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made and natural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3897" r="3123" b="11498"/>
          <a:stretch/>
        </p:blipFill>
        <p:spPr>
          <a:xfrm>
            <a:off x="249379" y="1707052"/>
            <a:ext cx="4594464" cy="278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4" y="1704544"/>
            <a:ext cx="4184072" cy="278431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77636" y="4838727"/>
            <a:ext cx="296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Natural 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872" y="4838727"/>
            <a:ext cx="377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Anthropogenic </a:t>
            </a:r>
            <a:endParaRPr lang="en-US" sz="3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13554</TotalTime>
  <Words>664</Words>
  <Application>Microsoft Office PowerPoint</Application>
  <PresentationFormat>On-screen Show (4:3)</PresentationFormat>
  <Paragraphs>172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Gill Sans</vt:lpstr>
      <vt:lpstr>Gill Sans MT</vt:lpstr>
      <vt:lpstr>ヒラギノ角ゴ ProN W3</vt:lpstr>
      <vt:lpstr>Office Theme</vt:lpstr>
      <vt:lpstr>PowerPoint Presentation</vt:lpstr>
      <vt:lpstr>Outline </vt:lpstr>
      <vt:lpstr>What is Geoheritage?</vt:lpstr>
      <vt:lpstr>Benefits of geoheritage</vt:lpstr>
      <vt:lpstr>Why does it matter? </vt:lpstr>
      <vt:lpstr>Geoheritage defines us   </vt:lpstr>
      <vt:lpstr>Geodiversity</vt:lpstr>
      <vt:lpstr>Geoheritage and geodiversity sites </vt:lpstr>
      <vt:lpstr>In situ outcrops </vt:lpstr>
      <vt:lpstr>Ex situ sites </vt:lpstr>
      <vt:lpstr>PowerPoint Presentation</vt:lpstr>
      <vt:lpstr>Geoconservation</vt:lpstr>
      <vt:lpstr>Recognition for geoheritage</vt:lpstr>
      <vt:lpstr>Recognition for geoheritage</vt:lpstr>
      <vt:lpstr>Geoparks </vt:lpstr>
      <vt:lpstr>PowerPoint Presentation</vt:lpstr>
      <vt:lpstr>PowerPoint Presentation</vt:lpstr>
      <vt:lpstr>Grassroots efforts in the Keweenaw </vt:lpstr>
      <vt:lpstr>Keweenaw Geopark  discussion</vt:lpstr>
      <vt:lpstr>“Grassroots Year of Geoheritage!”</vt:lpstr>
      <vt:lpstr>Recent Geoheritage efforts in the US </vt:lpstr>
      <vt:lpstr>Advancing geoheritage </vt:lpstr>
      <vt:lpstr>Advancing Geoheritage</vt:lpstr>
      <vt:lpstr>Geoheritage and public perception of Earth science</vt:lpstr>
      <vt:lpstr>Thank you!  </vt:lpstr>
    </vt:vector>
  </TitlesOfParts>
  <Company>Michigan Technological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Geoheritage as Community Engagement</dc:title>
  <dc:creator>Present</dc:creator>
  <cp:lastModifiedBy>Present</cp:lastModifiedBy>
  <cp:revision>292</cp:revision>
  <dcterms:created xsi:type="dcterms:W3CDTF">2014-11-06T00:27:27Z</dcterms:created>
  <dcterms:modified xsi:type="dcterms:W3CDTF">2015-05-21T15:13:21Z</dcterms:modified>
</cp:coreProperties>
</file>