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21"/>
  </p:notesMasterIdLst>
  <p:sldIdLst>
    <p:sldId id="256" r:id="rId2"/>
    <p:sldId id="261" r:id="rId3"/>
    <p:sldId id="262" r:id="rId4"/>
    <p:sldId id="264" r:id="rId5"/>
    <p:sldId id="263" r:id="rId6"/>
    <p:sldId id="257" r:id="rId7"/>
    <p:sldId id="265" r:id="rId8"/>
    <p:sldId id="269" r:id="rId9"/>
    <p:sldId id="268" r:id="rId10"/>
    <p:sldId id="270" r:id="rId11"/>
    <p:sldId id="278" r:id="rId12"/>
    <p:sldId id="280" r:id="rId13"/>
    <p:sldId id="277" r:id="rId14"/>
    <p:sldId id="276" r:id="rId15"/>
    <p:sldId id="273" r:id="rId16"/>
    <p:sldId id="279" r:id="rId17"/>
    <p:sldId id="274" r:id="rId18"/>
    <p:sldId id="267" r:id="rId19"/>
    <p:sldId id="28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0" autoAdjust="0"/>
    <p:restoredTop sz="35612" autoAdjust="0"/>
  </p:normalViewPr>
  <p:slideViewPr>
    <p:cSldViewPr snapToGrid="0" snapToObjects="1">
      <p:cViewPr varScale="1">
        <p:scale>
          <a:sx n="37" d="100"/>
          <a:sy n="37" d="100"/>
        </p:scale>
        <p:origin x="-2480" y="-96"/>
      </p:cViewPr>
      <p:guideLst>
        <p:guide orient="horz" pos="2160"/>
        <p:guide pos="2880"/>
      </p:guideLst>
    </p:cSldViewPr>
  </p:slideViewPr>
  <p:outlineViewPr>
    <p:cViewPr>
      <p:scale>
        <a:sx n="33" d="100"/>
        <a:sy n="33" d="100"/>
      </p:scale>
      <p:origin x="0" y="6912"/>
    </p:cViewPr>
  </p:outlin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896AA5-8DA7-2A4F-873B-EB3AADF4E9F5}" type="datetimeFigureOut">
              <a:rPr lang="en-US" smtClean="0"/>
              <a:t>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14830-6B7B-E041-B6A2-D84323F93669}" type="slidenum">
              <a:rPr lang="en-US" smtClean="0"/>
              <a:t>‹#›</a:t>
            </a:fld>
            <a:endParaRPr lang="en-US"/>
          </a:p>
        </p:txBody>
      </p:sp>
    </p:spTree>
    <p:extLst>
      <p:ext uri="{BB962C8B-B14F-4D97-AF65-F5344CB8AC3E}">
        <p14:creationId xmlns:p14="http://schemas.microsoft.com/office/powerpoint/2010/main" val="17385888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 Mike Phillips,</a:t>
            </a:r>
            <a:r>
              <a:rPr lang="en-US" baseline="0" dirty="0" smtClean="0"/>
              <a:t> and this morning </a:t>
            </a:r>
            <a:r>
              <a:rPr lang="en-US" sz="1200" dirty="0" smtClean="0">
                <a:effectLst/>
                <a:latin typeface="Arial"/>
                <a:ea typeface="Times New Roman"/>
                <a:cs typeface="Times New Roman"/>
              </a:rPr>
              <a:t>I will discuss several</a:t>
            </a:r>
            <a:r>
              <a:rPr lang="en-US" sz="1200" baseline="0" dirty="0" smtClean="0">
                <a:effectLst/>
                <a:latin typeface="Arial"/>
                <a:ea typeface="Times New Roman"/>
                <a:cs typeface="Times New Roman"/>
              </a:rPr>
              <a:t> of the important</a:t>
            </a:r>
            <a:r>
              <a:rPr lang="en-US" sz="1200" dirty="0" smtClean="0">
                <a:effectLst/>
                <a:latin typeface="Arial"/>
                <a:ea typeface="Times New Roman"/>
                <a:cs typeface="Times New Roman"/>
              </a:rPr>
              <a:t> roles through</a:t>
            </a:r>
            <a:r>
              <a:rPr lang="en-US" sz="1200" baseline="0" dirty="0" smtClean="0">
                <a:effectLst/>
                <a:latin typeface="Arial"/>
                <a:ea typeface="Times New Roman"/>
                <a:cs typeface="Times New Roman"/>
              </a:rPr>
              <a:t> which we can serve our communities: that of</a:t>
            </a:r>
            <a:r>
              <a:rPr lang="en-US" sz="1200" dirty="0" smtClean="0">
                <a:effectLst/>
                <a:latin typeface="Arial"/>
                <a:ea typeface="Times New Roman"/>
                <a:cs typeface="Times New Roman"/>
              </a:rPr>
              <a:t> professional</a:t>
            </a:r>
            <a:r>
              <a:rPr lang="en-US" sz="1200" baseline="0" dirty="0" smtClean="0">
                <a:effectLst/>
                <a:latin typeface="Arial"/>
                <a:ea typeface="Times New Roman"/>
                <a:cs typeface="Times New Roman"/>
              </a:rPr>
              <a:t> consultant, concerned citizen,</a:t>
            </a:r>
            <a:r>
              <a:rPr lang="en-US" sz="1200" dirty="0" smtClean="0">
                <a:effectLst/>
                <a:latin typeface="Arial"/>
                <a:ea typeface="Times New Roman"/>
                <a:cs typeface="Times New Roman"/>
              </a:rPr>
              <a:t> and by working on or</a:t>
            </a:r>
            <a:r>
              <a:rPr lang="en-US" sz="1200" baseline="0" dirty="0" smtClean="0">
                <a:effectLst/>
                <a:latin typeface="Arial"/>
                <a:ea typeface="Times New Roman"/>
                <a:cs typeface="Times New Roman"/>
              </a:rPr>
              <a:t> with a</a:t>
            </a:r>
            <a:r>
              <a:rPr lang="en-US" sz="1200" dirty="0" smtClean="0">
                <a:effectLst/>
                <a:latin typeface="Arial"/>
                <a:ea typeface="Times New Roman"/>
                <a:cs typeface="Times New Roman"/>
              </a:rPr>
              <a:t> community advisory group</a:t>
            </a:r>
            <a:r>
              <a:rPr lang="en-US" sz="1200" baseline="0" dirty="0" smtClean="0">
                <a:effectLst/>
                <a:latin typeface="Arial"/>
                <a:ea typeface="Times New Roman"/>
                <a:cs typeface="Times New Roman"/>
              </a:rPr>
              <a:t>.  I will discuss</a:t>
            </a:r>
            <a:r>
              <a:rPr lang="en-US" sz="1200" dirty="0" smtClean="0">
                <a:effectLst/>
                <a:latin typeface="Arial"/>
                <a:ea typeface="Times New Roman"/>
                <a:cs typeface="Times New Roman"/>
              </a:rPr>
              <a:t> the benefits and limitations of participation in both roles and provide examples of each.</a:t>
            </a:r>
            <a:r>
              <a:rPr lang="en-US" sz="1200"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I will also discuss what we can do to help ensure</a:t>
            </a:r>
            <a:r>
              <a:rPr lang="en-US" sz="1200" baseline="0" dirty="0" smtClean="0">
                <a:effectLst/>
              </a:rPr>
              <a:t> that geoscientists are included in the decision-making process more often.</a:t>
            </a:r>
          </a:p>
          <a:p>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1</a:t>
            </a:fld>
            <a:endParaRPr lang="en-US"/>
          </a:p>
        </p:txBody>
      </p:sp>
    </p:spTree>
    <p:extLst>
      <p:ext uri="{BB962C8B-B14F-4D97-AF65-F5344CB8AC3E}">
        <p14:creationId xmlns:p14="http://schemas.microsoft.com/office/powerpoint/2010/main" val="685461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a:t>
            </a:r>
            <a:r>
              <a:rPr lang="en-US" baseline="0" dirty="0" smtClean="0"/>
              <a:t> now discuss</a:t>
            </a:r>
            <a:r>
              <a:rPr lang="en-US" dirty="0" smtClean="0"/>
              <a:t> </a:t>
            </a:r>
            <a:r>
              <a:rPr lang="en-US" dirty="0" smtClean="0"/>
              <a:t>a few examples.</a:t>
            </a:r>
          </a:p>
          <a:p>
            <a:endParaRPr lang="en-US" dirty="0" smtClean="0"/>
          </a:p>
          <a:p>
            <a:r>
              <a:rPr lang="en-US" dirty="0" smtClean="0"/>
              <a:t>In a given situation, you might find yourself in one role or in several.</a:t>
            </a:r>
          </a:p>
          <a:p>
            <a:endParaRPr lang="en-US" dirty="0" smtClean="0"/>
          </a:p>
          <a:p>
            <a:r>
              <a:rPr lang="en-US" dirty="0" smtClean="0"/>
              <a:t>My</a:t>
            </a:r>
            <a:r>
              <a:rPr lang="en-US" baseline="0" dirty="0" smtClean="0"/>
              <a:t> primary goal is to ensure that the geoscience perspective is provided and considered.</a:t>
            </a:r>
            <a:endParaRPr lang="en-US" dirty="0" smtClean="0"/>
          </a:p>
          <a:p>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10</a:t>
            </a:fld>
            <a:endParaRPr lang="en-US"/>
          </a:p>
        </p:txBody>
      </p:sp>
    </p:spTree>
    <p:extLst>
      <p:ext uri="{BB962C8B-B14F-4D97-AF65-F5344CB8AC3E}">
        <p14:creationId xmlns:p14="http://schemas.microsoft.com/office/powerpoint/2010/main" val="79765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smtClean="0"/>
              <a:t>site is very complex and has been divided into five operating units.  Site investigation work has been going on for over 20 years and there are stacks of reports to review</a:t>
            </a:r>
            <a:r>
              <a:rPr lang="en-US" baseline="0" dirty="0" smtClean="0"/>
              <a:t>.  I was asked to assist the local community advisory group.  </a:t>
            </a:r>
            <a:r>
              <a:rPr lang="en-US" baseline="0" dirty="0" smtClean="0"/>
              <a:t>The community advisory group is also receiving assistance from law school students at Northwestern University and I act as a consultant to both groups and provide them with feedback when new reports are produced by consultants investigating the site</a:t>
            </a:r>
            <a:r>
              <a:rPr lang="en-US" baseline="0" dirty="0" smtClean="0"/>
              <a:t>.</a:t>
            </a:r>
          </a:p>
          <a:p>
            <a:endParaRPr lang="en-US" baseline="0" dirty="0" smtClean="0"/>
          </a:p>
          <a:p>
            <a:r>
              <a:rPr lang="en-US" baseline="0" dirty="0" smtClean="0"/>
              <a:t>A side issue that has arisen has been maintaining the water level in Lake </a:t>
            </a:r>
            <a:r>
              <a:rPr lang="en-US" baseline="0" dirty="0" err="1" smtClean="0"/>
              <a:t>DePue</a:t>
            </a:r>
            <a:r>
              <a:rPr lang="en-US" baseline="0" dirty="0" smtClean="0"/>
              <a:t> to allow the continuation of an annual boat race that is very important to the town both socially and economically.</a:t>
            </a:r>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11</a:t>
            </a:fld>
            <a:endParaRPr lang="en-US"/>
          </a:p>
        </p:txBody>
      </p:sp>
    </p:spTree>
    <p:extLst>
      <p:ext uri="{BB962C8B-B14F-4D97-AF65-F5344CB8AC3E}">
        <p14:creationId xmlns:p14="http://schemas.microsoft.com/office/powerpoint/2010/main" val="107507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the need is close to home.  My</a:t>
            </a:r>
            <a:r>
              <a:rPr lang="en-US" baseline="0" dirty="0" smtClean="0"/>
              <a:t> college recently undertook a major expansion project.  After speaking with the college president and board chair, I performed an environmental assessment and submitted a report to the college as part of the planning process.  I have always found it odd when colleges and universities do not utilize the expertise that is present on campus.  These are some of the easiest and most obvious opportunities for us and we need to take advantage of them.  I also directed the college’s attention to a slope issue near our main building and walked the slope with the board chair.  The slope issue was addressed before there was damage to the </a:t>
            </a:r>
            <a:r>
              <a:rPr lang="en-US" baseline="0" dirty="0" smtClean="0"/>
              <a:t>building, and I use the slope as an instructional device in my environmental geology course.</a:t>
            </a:r>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12</a:t>
            </a:fld>
            <a:endParaRPr lang="en-US"/>
          </a:p>
        </p:txBody>
      </p:sp>
    </p:spTree>
    <p:extLst>
      <p:ext uri="{BB962C8B-B14F-4D97-AF65-F5344CB8AC3E}">
        <p14:creationId xmlns:p14="http://schemas.microsoft.com/office/powerpoint/2010/main" val="2586827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first learned of the</a:t>
            </a:r>
            <a:r>
              <a:rPr lang="en-US" baseline="0" dirty="0" smtClean="0"/>
              <a:t> groundwater contamination problems in </a:t>
            </a:r>
            <a:r>
              <a:rPr lang="en-US" baseline="0" dirty="0" err="1" smtClean="0"/>
              <a:t>Wedron</a:t>
            </a:r>
            <a:r>
              <a:rPr lang="en-US" baseline="0" dirty="0" smtClean="0"/>
              <a:t> from a colleague who showed me an article in the local news paper.  I attended the next public hearing and introduced myself to the EPA project manager and some of the local residents. I am currently acting as the contact person for our local state </a:t>
            </a:r>
            <a:r>
              <a:rPr lang="en-US" baseline="0" dirty="0" smtClean="0"/>
              <a:t>representative, </a:t>
            </a:r>
            <a:r>
              <a:rPr lang="en-US" baseline="0" dirty="0" smtClean="0"/>
              <a:t>and I attend most of the public meetings and keep him informed of the results</a:t>
            </a:r>
            <a:r>
              <a:rPr lang="en-US" baseline="0" dirty="0" smtClean="0"/>
              <a:t>.  I have also been working with the EPA and local residents as they continue to investigate the site and explore remediation options.</a:t>
            </a:r>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13</a:t>
            </a:fld>
            <a:endParaRPr lang="en-US"/>
          </a:p>
        </p:txBody>
      </p:sp>
    </p:spTree>
    <p:extLst>
      <p:ext uri="{BB962C8B-B14F-4D97-AF65-F5344CB8AC3E}">
        <p14:creationId xmlns:p14="http://schemas.microsoft.com/office/powerpoint/2010/main" val="326232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there was record</a:t>
            </a:r>
            <a:r>
              <a:rPr lang="en-US" baseline="0" dirty="0" smtClean="0"/>
              <a:t> flooding along the Illinois River.  I accompanied the local state representative as he toured the area and spoke with the governor, local mayors, and affected residents.  Flooding is a frequent hazard in our area and a particular interest of mine.  I have been able to provide advice to local officials on different ways to address the hazard.</a:t>
            </a:r>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14</a:t>
            </a:fld>
            <a:endParaRPr lang="en-US"/>
          </a:p>
        </p:txBody>
      </p:sp>
    </p:spTree>
    <p:extLst>
      <p:ext uri="{BB962C8B-B14F-4D97-AF65-F5344CB8AC3E}">
        <p14:creationId xmlns:p14="http://schemas.microsoft.com/office/powerpoint/2010/main" val="2687411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of the fracking boom, a number of sand</a:t>
            </a:r>
            <a:r>
              <a:rPr lang="en-US" baseline="0" dirty="0" smtClean="0"/>
              <a:t> mines </a:t>
            </a:r>
            <a:r>
              <a:rPr lang="en-US" baseline="0" dirty="0" smtClean="0"/>
              <a:t>have recently </a:t>
            </a:r>
            <a:r>
              <a:rPr lang="en-US" baseline="0" dirty="0" smtClean="0"/>
              <a:t>been proposed for LaSalle County where my college is located.  The first </a:t>
            </a:r>
            <a:r>
              <a:rPr lang="en-US" baseline="0" dirty="0" smtClean="0"/>
              <a:t>mine </a:t>
            </a:r>
            <a:r>
              <a:rPr lang="en-US" baseline="0" dirty="0" smtClean="0"/>
              <a:t>submitted a very detailed </a:t>
            </a:r>
            <a:r>
              <a:rPr lang="en-US" baseline="0" dirty="0" smtClean="0"/>
              <a:t>proposal, </a:t>
            </a:r>
            <a:r>
              <a:rPr lang="en-US" baseline="0" dirty="0" smtClean="0"/>
              <a:t>and I was provided a copy </a:t>
            </a:r>
            <a:r>
              <a:rPr lang="en-US" baseline="0" dirty="0" smtClean="0"/>
              <a:t>by a colleague who serves on the zoning board of appeals.  </a:t>
            </a:r>
            <a:r>
              <a:rPr lang="en-US" baseline="0" dirty="0" smtClean="0"/>
              <a:t>I made comments at the public </a:t>
            </a:r>
            <a:r>
              <a:rPr lang="en-US" baseline="0" dirty="0" smtClean="0"/>
              <a:t>hearing of the zoning board </a:t>
            </a:r>
            <a:r>
              <a:rPr lang="en-US" baseline="0" dirty="0" smtClean="0"/>
              <a:t>and submitted written comments </a:t>
            </a:r>
            <a:r>
              <a:rPr lang="en-US" baseline="0" dirty="0" smtClean="0"/>
              <a:t>to the county board chair and </a:t>
            </a:r>
            <a:r>
              <a:rPr lang="en-US" baseline="0" dirty="0" smtClean="0"/>
              <a:t>several county board members.</a:t>
            </a:r>
          </a:p>
          <a:p>
            <a:endParaRPr lang="en-US" baseline="0" dirty="0" smtClean="0"/>
          </a:p>
          <a:p>
            <a:r>
              <a:rPr lang="en-US" baseline="0" dirty="0" smtClean="0"/>
              <a:t>For a second mine proposal, I was asked by local residents to testify on their behalf at an annexation hearing.  After reviewing the information available, I was able to comment on several environmental concerns that the mine’s plan needed to address including the presence of a high sulfur coal seam in the overburden.</a:t>
            </a:r>
          </a:p>
          <a:p>
            <a:endParaRPr lang="en-US" baseline="0" dirty="0" smtClean="0"/>
          </a:p>
          <a:p>
            <a:r>
              <a:rPr lang="en-US" baseline="0" dirty="0" smtClean="0"/>
              <a:t>For several other proposed </a:t>
            </a:r>
            <a:r>
              <a:rPr lang="en-US" baseline="0" dirty="0" smtClean="0"/>
              <a:t>mines one of my students worked with a group of local residents to identify and articulate their concerns.  I assisted her in her efforts by providing resources and contacts.</a:t>
            </a:r>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15</a:t>
            </a:fld>
            <a:endParaRPr lang="en-US"/>
          </a:p>
        </p:txBody>
      </p:sp>
    </p:spTree>
    <p:extLst>
      <p:ext uri="{BB962C8B-B14F-4D97-AF65-F5344CB8AC3E}">
        <p14:creationId xmlns:p14="http://schemas.microsoft.com/office/powerpoint/2010/main" val="1925176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been acting as both an</a:t>
            </a:r>
            <a:r>
              <a:rPr lang="en-US" baseline="0" dirty="0" smtClean="0"/>
              <a:t> impacted resident and consultant after a large hog confinement facility was proposed a mile from my home.  </a:t>
            </a:r>
            <a:r>
              <a:rPr lang="en-US" baseline="0" dirty="0" smtClean="0"/>
              <a:t>I </a:t>
            </a:r>
            <a:r>
              <a:rPr lang="en-US" baseline="0" dirty="0" smtClean="0"/>
              <a:t>joined with a group of neighbors to look into the proposal.  We requested a hearing and were able to ask questions of the proponents. We the used the Freedom of Information Act to obtain documents they submitted to the Department of Agriculture including boring logs and construction diagrams.  We developed a detailed document addressing our concerns with respect to the Department’s siting </a:t>
            </a:r>
            <a:r>
              <a:rPr lang="en-US" baseline="0" dirty="0" smtClean="0"/>
              <a:t>criteria; I took responsibility for the sections that had a significant geoscience component.  </a:t>
            </a:r>
            <a:r>
              <a:rPr lang="en-US" baseline="0" dirty="0" smtClean="0"/>
              <a:t>Although not all of our concerns were addressed, the project is moving forward.</a:t>
            </a:r>
            <a:endParaRPr lang="en-US" dirty="0" smtClean="0"/>
          </a:p>
          <a:p>
            <a:endParaRPr lang="en-US" dirty="0" smtClean="0"/>
          </a:p>
          <a:p>
            <a:r>
              <a:rPr lang="en-US" dirty="0" smtClean="0"/>
              <a:t>My college has a long-standing</a:t>
            </a:r>
            <a:r>
              <a:rPr lang="en-US" baseline="0" dirty="0" smtClean="0"/>
              <a:t> program where we take students out to test the water quality in local rivers.  At the suggestion of my colleague, who oversees the program, we recently took the students out to perform baseline testing of a small river that may be impacted by the hog facility.</a:t>
            </a:r>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16</a:t>
            </a:fld>
            <a:endParaRPr lang="en-US"/>
          </a:p>
        </p:txBody>
      </p:sp>
    </p:spTree>
    <p:extLst>
      <p:ext uri="{BB962C8B-B14F-4D97-AF65-F5344CB8AC3E}">
        <p14:creationId xmlns:p14="http://schemas.microsoft.com/office/powerpoint/2010/main" val="3329330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17</a:t>
            </a:fld>
            <a:endParaRPr lang="en-US"/>
          </a:p>
        </p:txBody>
      </p:sp>
    </p:spTree>
    <p:extLst>
      <p:ext uri="{BB962C8B-B14F-4D97-AF65-F5344CB8AC3E}">
        <p14:creationId xmlns:p14="http://schemas.microsoft.com/office/powerpoint/2010/main" val="427363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Arial"/>
                <a:ea typeface="Times New Roman"/>
                <a:cs typeface="Times New Roman"/>
              </a:rPr>
              <a:t>Communities face many concerns</a:t>
            </a:r>
            <a:r>
              <a:rPr lang="en-US" sz="1200" baseline="0" dirty="0" smtClean="0">
                <a:effectLst/>
                <a:latin typeface="Arial"/>
                <a:ea typeface="Times New Roman"/>
                <a:cs typeface="Times New Roman"/>
              </a:rPr>
              <a:t> with a geoscience aspect.</a:t>
            </a:r>
            <a:endParaRPr lang="en-US" sz="1200" dirty="0" smtClean="0">
              <a:effectLst/>
              <a:latin typeface="Arial"/>
              <a:ea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How</a:t>
            </a:r>
            <a:r>
              <a:rPr lang="en-US" sz="1200" baseline="0" dirty="0" smtClean="0"/>
              <a:t> many times have you read an article in the local newspaper or heard a report on the radio  and said to yourself and your colleagues: What on earth were they thinking when they did that?  Do they no nothing about geology?  How could they be so ignorant about how the earth works?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Decisions on how to address these issues are made by a wide variety of</a:t>
            </a:r>
            <a:r>
              <a:rPr lang="en-US" sz="1200" baseline="0" dirty="0" smtClean="0"/>
              <a:t> people serving in a wide variety of roles.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2</a:t>
            </a:fld>
            <a:endParaRPr lang="en-US"/>
          </a:p>
        </p:txBody>
      </p:sp>
    </p:spTree>
    <p:extLst>
      <p:ext uri="{BB962C8B-B14F-4D97-AF65-F5344CB8AC3E}">
        <p14:creationId xmlns:p14="http://schemas.microsoft.com/office/powerpoint/2010/main" val="383276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&lt;click&gt;</a:t>
            </a:r>
          </a:p>
          <a:p>
            <a:endParaRPr lang="en-US" baseline="0" dirty="0" smtClean="0"/>
          </a:p>
          <a:p>
            <a:r>
              <a:rPr lang="en-US" baseline="0" dirty="0" smtClean="0"/>
              <a:t>We choose our elected officials to make decisions for us and organize government at all levels to address the needs of our society.  Elected officials often rely on  &lt;click&gt; government employees with specific expertise and  &lt;click&gt; paid consultants to address specific issues.  When there is conflicting information or interests, the elected officials may be called on to make a final decision between competing choices.</a:t>
            </a:r>
          </a:p>
          <a:p>
            <a:endParaRPr lang="en-US" baseline="0" dirty="0" smtClean="0"/>
          </a:p>
          <a:p>
            <a:r>
              <a:rPr lang="en-US" baseline="0" dirty="0" smtClean="0"/>
              <a:t>In addition to this formal structure, there are less formal groups of people who may have input based on personal interest or expertise. &lt;click&gt;</a:t>
            </a:r>
          </a:p>
          <a:p>
            <a:endParaRPr lang="en-US" baseline="0" dirty="0" smtClean="0"/>
          </a:p>
          <a:p>
            <a:r>
              <a:rPr lang="en-US" baseline="0" dirty="0" smtClean="0"/>
              <a:t>Property owners that are directly impacted by a hazard (or perceived hazard) will often insist on being included in the decision-making process. &lt;click&gt;</a:t>
            </a:r>
          </a:p>
          <a:p>
            <a:endParaRPr lang="en-US" baseline="0" dirty="0" smtClean="0"/>
          </a:p>
          <a:p>
            <a:r>
              <a:rPr lang="en-US" baseline="0" dirty="0" smtClean="0"/>
              <a:t>Community </a:t>
            </a:r>
            <a:r>
              <a:rPr lang="en-US" baseline="0" dirty="0" smtClean="0"/>
              <a:t>advisory groups are typically composed of local residents who have expressed interest in an issue.  These groups may be legally mandated or formed in response to a specific concern.</a:t>
            </a:r>
          </a:p>
          <a:p>
            <a:endParaRPr lang="en-US" baseline="0" dirty="0" smtClean="0"/>
          </a:p>
          <a:p>
            <a:r>
              <a:rPr lang="en-US" baseline="0" dirty="0" smtClean="0"/>
              <a:t>None of these roles are guaranteed to include a geologist.</a:t>
            </a:r>
          </a:p>
        </p:txBody>
      </p:sp>
      <p:sp>
        <p:nvSpPr>
          <p:cNvPr id="4" name="Slide Number Placeholder 3"/>
          <p:cNvSpPr>
            <a:spLocks noGrp="1"/>
          </p:cNvSpPr>
          <p:nvPr>
            <p:ph type="sldNum" sz="quarter" idx="10"/>
          </p:nvPr>
        </p:nvSpPr>
        <p:spPr/>
        <p:txBody>
          <a:bodyPr/>
          <a:lstStyle/>
          <a:p>
            <a:fld id="{9D714830-6B7B-E041-B6A2-D84323F93669}" type="slidenum">
              <a:rPr lang="en-US" smtClean="0"/>
              <a:t>3</a:t>
            </a:fld>
            <a:endParaRPr lang="en-US"/>
          </a:p>
        </p:txBody>
      </p:sp>
    </p:spTree>
    <p:extLst>
      <p:ext uri="{BB962C8B-B14F-4D97-AF65-F5344CB8AC3E}">
        <p14:creationId xmlns:p14="http://schemas.microsoft.com/office/powerpoint/2010/main" val="243364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Decisions often follow a legally-mandated &lt;click&gt; process such as the designation of flood-plains; siting of mines, landfills, and other facilities; and development of “zoning” in cities or counties.  The legal requirements are developed by elected officials and will set out the roles and rights of various interested parties.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Requirements may include &lt;click&gt;posting of a notification; &lt;click&gt; the participation of a licensed professional, such as a geologist or engineer; &lt;click&gt;agency or legislative approval; and &lt;click&gt;public hearings or &lt;click&gt;other opportunities for input by effected persons or organizations. The requirements may also minimize or exclude certain types of input.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very important to understand the legal rules so that the impact of your input is maximized.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may also be an informal structure.  For example, neighbors may agree to take a certain course of action such as where to put a community garden or compost pile</a:t>
            </a:r>
            <a:r>
              <a:rPr lang="en-US" baseline="0" dirty="0" smtClean="0"/>
              <a:t>.  Business owners often select a site based on an internal process.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informal systems are also important to understand because many important decisions can be made before any external input is contributed.</a:t>
            </a:r>
          </a:p>
          <a:p>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4</a:t>
            </a:fld>
            <a:endParaRPr lang="en-US"/>
          </a:p>
        </p:txBody>
      </p:sp>
    </p:spTree>
    <p:extLst>
      <p:ext uri="{BB962C8B-B14F-4D97-AF65-F5344CB8AC3E}">
        <p14:creationId xmlns:p14="http://schemas.microsoft.com/office/powerpoint/2010/main" val="208303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&lt;click&gt;Often, geoscientists become involved only when someone brings them in as consultants.  Unfortunately, many decision-makers do not know that they should consult a geologist in the first place.</a:t>
            </a:r>
          </a:p>
          <a:p>
            <a:endParaRPr lang="en-US" baseline="0" dirty="0" smtClean="0"/>
          </a:p>
          <a:p>
            <a:r>
              <a:rPr lang="en-US" baseline="0" dirty="0" smtClean="0"/>
              <a:t>So, we learn the results of an uninformed </a:t>
            </a:r>
            <a:r>
              <a:rPr lang="en-US" baseline="0" dirty="0" smtClean="0"/>
              <a:t>decision midway through the process or, worse yet, </a:t>
            </a:r>
            <a:r>
              <a:rPr lang="en-US" baseline="0" dirty="0" smtClean="0"/>
              <a:t>after the fact &lt;click&gt; and are left to wonder why a geologist was not consulted.</a:t>
            </a:r>
          </a:p>
          <a:p>
            <a:endParaRPr lang="en-US" baseline="0" dirty="0" smtClean="0"/>
          </a:p>
          <a:p>
            <a:r>
              <a:rPr lang="en-US" baseline="0" dirty="0" smtClean="0"/>
              <a:t>It is my opinion, based on experience, that by &lt;click&gt; becoming more involved in our </a:t>
            </a:r>
            <a:r>
              <a:rPr lang="en-US" baseline="0" dirty="0" smtClean="0"/>
              <a:t>communities </a:t>
            </a:r>
            <a:r>
              <a:rPr lang="en-US" baseline="0" dirty="0" smtClean="0"/>
              <a:t>as geologists, we can help to ensure our place at the table when decisions that should include a geoscience perspective are being made.  In some cases, a paid professional will be hired, but in many cases, we may donate our expertise or use the opportunities for research.</a:t>
            </a:r>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5</a:t>
            </a:fld>
            <a:endParaRPr lang="en-US"/>
          </a:p>
        </p:txBody>
      </p:sp>
    </p:spTree>
    <p:extLst>
      <p:ext uri="{BB962C8B-B14F-4D97-AF65-F5344CB8AC3E}">
        <p14:creationId xmlns:p14="http://schemas.microsoft.com/office/powerpoint/2010/main" val="2673529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most of us,</a:t>
            </a:r>
            <a:r>
              <a:rPr lang="en-US" baseline="0" dirty="0" smtClean="0"/>
              <a:t> the preferred role is probably that of a professional consultant.  It is certainly nice to have one’s expertise recognized and requested.</a:t>
            </a:r>
          </a:p>
          <a:p>
            <a:endParaRPr lang="en-US" baseline="0" dirty="0" smtClean="0"/>
          </a:p>
          <a:p>
            <a:r>
              <a:rPr lang="en-US" baseline="0" dirty="0" smtClean="0"/>
              <a:t>This role may be filled by someone working in the “consulting” field or by someone in their role as an academic or possibly both.</a:t>
            </a:r>
          </a:p>
          <a:p>
            <a:endParaRPr lang="en-US" baseline="0" dirty="0" smtClean="0"/>
          </a:p>
          <a:p>
            <a:r>
              <a:rPr lang="en-US" baseline="0" dirty="0" smtClean="0"/>
              <a:t>In this role, the geoscientist is acting as an “expert.”  There may be field work and/or lab work.  The end product might be a written report, a research document, a letter, or testimony as an expert witness.</a:t>
            </a:r>
          </a:p>
          <a:p>
            <a:endParaRPr lang="en-US" baseline="0" dirty="0" smtClean="0"/>
          </a:p>
          <a:p>
            <a:r>
              <a:rPr lang="en-US" baseline="0" dirty="0" smtClean="0"/>
              <a:t>The academic might include students in the research in order to provide them with real world experience in both geoscience research and communication.  This type of research also offers the opportunity to discuss ethics and objectivity with students as they contemplate their future role as a professional scientist.</a:t>
            </a:r>
          </a:p>
          <a:p>
            <a:endParaRPr lang="en-US" baseline="0" dirty="0" smtClean="0"/>
          </a:p>
          <a:p>
            <a:r>
              <a:rPr lang="en-US" baseline="0" dirty="0" smtClean="0"/>
              <a:t>In some cases the professional geoscientist might simply act as a resource, helping government officials or impacted residents understand what the key issues are and translating technical documents.</a:t>
            </a:r>
          </a:p>
        </p:txBody>
      </p:sp>
      <p:sp>
        <p:nvSpPr>
          <p:cNvPr id="4" name="Slide Number Placeholder 3"/>
          <p:cNvSpPr>
            <a:spLocks noGrp="1"/>
          </p:cNvSpPr>
          <p:nvPr>
            <p:ph type="sldNum" sz="quarter" idx="10"/>
          </p:nvPr>
        </p:nvSpPr>
        <p:spPr/>
        <p:txBody>
          <a:bodyPr/>
          <a:lstStyle/>
          <a:p>
            <a:fld id="{9D714830-6B7B-E041-B6A2-D84323F93669}" type="slidenum">
              <a:rPr lang="en-US" smtClean="0"/>
              <a:t>6</a:t>
            </a:fld>
            <a:endParaRPr lang="en-US"/>
          </a:p>
        </p:txBody>
      </p:sp>
    </p:spTree>
    <p:extLst>
      <p:ext uri="{BB962C8B-B14F-4D97-AF65-F5344CB8AC3E}">
        <p14:creationId xmlns:p14="http://schemas.microsoft.com/office/powerpoint/2010/main" val="2873790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community member, you might find yourself in one of several possible roles.</a:t>
            </a:r>
          </a:p>
          <a:p>
            <a:endParaRPr lang="en-US" baseline="0" dirty="0" smtClean="0"/>
          </a:p>
          <a:p>
            <a:r>
              <a:rPr lang="en-US" baseline="0" dirty="0" smtClean="0"/>
              <a:t>We are all concerned about what happens in our communities.  In some cases, you might have a specific issue or set of issues that you feel passionate about.  And in some cases, you might be directly impacted.</a:t>
            </a:r>
          </a:p>
          <a:p>
            <a:endParaRPr lang="en-US" baseline="0" dirty="0" smtClean="0"/>
          </a:p>
          <a:p>
            <a:r>
              <a:rPr lang="en-US" baseline="0" dirty="0" smtClean="0"/>
              <a:t>An official role you can take on as a community member is participation in a Community advisory group.</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D714830-6B7B-E041-B6A2-D84323F93669}" type="slidenum">
              <a:rPr lang="en-US" smtClean="0"/>
              <a:t>7</a:t>
            </a:fld>
            <a:endParaRPr lang="en-US"/>
          </a:p>
        </p:txBody>
      </p:sp>
    </p:spTree>
    <p:extLst>
      <p:ext uri="{BB962C8B-B14F-4D97-AF65-F5344CB8AC3E}">
        <p14:creationId xmlns:p14="http://schemas.microsoft.com/office/powerpoint/2010/main" val="60247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smtClean="0"/>
              <a:t>Community </a:t>
            </a:r>
            <a:r>
              <a:rPr lang="en-US" dirty="0" smtClean="0"/>
              <a:t>advisory group is a formally organized group of local residents assembled to</a:t>
            </a:r>
            <a:r>
              <a:rPr lang="en-US" baseline="0" dirty="0" smtClean="0"/>
              <a:t> address a specific concern.</a:t>
            </a:r>
          </a:p>
          <a:p>
            <a:endParaRPr lang="en-US" baseline="0" dirty="0" smtClean="0"/>
          </a:p>
          <a:p>
            <a:r>
              <a:rPr lang="en-US" baseline="0" dirty="0" smtClean="0"/>
              <a:t>The group may be organized by local government or by a state or federal agency.  For example, the U.S. EPA has a specific process for organizing such groups to provide input when planning environmental remediation.  A Community advisory group will have membership that reflects the community.  When the issue has a geoscience component, it can be a great benefit to have a geologist included</a:t>
            </a:r>
            <a:r>
              <a:rPr lang="en-US" baseline="0" dirty="0" smtClean="0"/>
              <a:t>. &lt;click&gt;</a:t>
            </a:r>
            <a:endParaRPr lang="en-US" baseline="0" dirty="0" smtClean="0"/>
          </a:p>
          <a:p>
            <a:endParaRPr lang="en-US" baseline="0" dirty="0" smtClean="0"/>
          </a:p>
          <a:p>
            <a:r>
              <a:rPr lang="en-US" baseline="0" dirty="0" smtClean="0"/>
              <a:t>As a community member, you understand the needs of your neighbors and the other members of the group will trust a local resident.  As a professional, you will be able to help translate technical documents, ask relevant questions, and provide guidance for the group.  This can be a very important and rewarding role and you can help to ensure that the geoscience aspects of an issue are not only included but understood and respected.</a:t>
            </a:r>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8</a:t>
            </a:fld>
            <a:endParaRPr lang="en-US"/>
          </a:p>
        </p:txBody>
      </p:sp>
    </p:spTree>
    <p:extLst>
      <p:ext uri="{BB962C8B-B14F-4D97-AF65-F5344CB8AC3E}">
        <p14:creationId xmlns:p14="http://schemas.microsoft.com/office/powerpoint/2010/main" val="346194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think the most important role might be recognizing a concern that would benefit from the input of a geologist and working to ensure that input is sought and included.</a:t>
            </a:r>
          </a:p>
          <a:p>
            <a:endParaRPr lang="en-US" baseline="0" dirty="0" smtClean="0"/>
          </a:p>
          <a:p>
            <a:r>
              <a:rPr lang="en-US" baseline="0" dirty="0" smtClean="0"/>
              <a:t>To accomplish this, you need to be aware of relevant issues facing your community AND you need to take the initiative to contact the appropriate authorities, such as the mayor, county board chair</a:t>
            </a:r>
            <a:r>
              <a:rPr lang="en-US" baseline="0" dirty="0" smtClean="0"/>
              <a:t>, business owner, </a:t>
            </a:r>
            <a:r>
              <a:rPr lang="en-US" baseline="0" dirty="0" smtClean="0"/>
              <a:t>or state representative, and ask them if they have consulted a geologist.  If you learn that an informational meeting is being held regarding such an issue, you should attend, listen, and introduce yourself.  You then need to be prepared to volunteer yourself or recommend a colleague who can look into the issue and provide an initial assessment.  Even if the issue is not within your specialty, as a </a:t>
            </a:r>
            <a:r>
              <a:rPr lang="en-US" baseline="0" dirty="0" smtClean="0"/>
              <a:t>geologist </a:t>
            </a:r>
            <a:r>
              <a:rPr lang="en-US" baseline="0" dirty="0" smtClean="0"/>
              <a:t>you will have insight and understand much of the technical terminology.</a:t>
            </a:r>
          </a:p>
          <a:p>
            <a:endParaRPr lang="en-US" baseline="0" dirty="0" smtClean="0"/>
          </a:p>
          <a:p>
            <a:r>
              <a:rPr lang="en-US" baseline="0" dirty="0" smtClean="0"/>
              <a:t>Most people want to avoid making a poor decision and will welcome input from a knowledgeable person.  However, you should not be discouraged if your input is turned away by someone who </a:t>
            </a:r>
            <a:r>
              <a:rPr lang="en-US" baseline="0" dirty="0" smtClean="0"/>
              <a:t>might want to </a:t>
            </a:r>
            <a:r>
              <a:rPr lang="en-US" baseline="0" dirty="0" smtClean="0"/>
              <a:t>avoid potentially bad news.</a:t>
            </a:r>
          </a:p>
          <a:p>
            <a:endParaRPr lang="en-US" baseline="0" dirty="0" smtClean="0"/>
          </a:p>
          <a:p>
            <a:r>
              <a:rPr lang="en-US" baseline="0" dirty="0" smtClean="0"/>
              <a:t>In all of these roles, it is important to maintain objectivity with respect to the science.  It is important to let others know what the science indicates and how strong the evidence is.  While you will occasionally disappoint some people who want the evidence to direct things along a preferred course, in the long run you will gain trust and credibility.</a:t>
            </a:r>
          </a:p>
          <a:p>
            <a:endParaRPr lang="en-US" dirty="0"/>
          </a:p>
        </p:txBody>
      </p:sp>
      <p:sp>
        <p:nvSpPr>
          <p:cNvPr id="4" name="Slide Number Placeholder 3"/>
          <p:cNvSpPr>
            <a:spLocks noGrp="1"/>
          </p:cNvSpPr>
          <p:nvPr>
            <p:ph type="sldNum" sz="quarter" idx="10"/>
          </p:nvPr>
        </p:nvSpPr>
        <p:spPr/>
        <p:txBody>
          <a:bodyPr/>
          <a:lstStyle/>
          <a:p>
            <a:fld id="{9D714830-6B7B-E041-B6A2-D84323F93669}" type="slidenum">
              <a:rPr lang="en-US" smtClean="0"/>
              <a:t>9</a:t>
            </a:fld>
            <a:endParaRPr lang="en-US"/>
          </a:p>
        </p:txBody>
      </p:sp>
    </p:spTree>
    <p:extLst>
      <p:ext uri="{BB962C8B-B14F-4D97-AF65-F5344CB8AC3E}">
        <p14:creationId xmlns:p14="http://schemas.microsoft.com/office/powerpoint/2010/main" val="145991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C7F8D1E-BC83-494B-B9E4-79E0DA48A9A9}" type="datetimeFigureOut">
              <a:rPr lang="en-US" smtClean="0"/>
              <a:t>5/20/15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F8D1E-BC83-494B-B9E4-79E0DA48A9A9}" type="datetimeFigureOut">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3C0FF-46A1-064F-A9DD-7E91E10C9F8E}"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F8D1E-BC83-494B-B9E4-79E0DA48A9A9}" type="datetimeFigureOut">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3C0FF-46A1-064F-A9DD-7E91E10C9F8E}"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F8D1E-BC83-494B-B9E4-79E0DA48A9A9}" type="datetimeFigureOut">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3C0FF-46A1-064F-A9DD-7E91E10C9F8E}"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7F8D1E-BC83-494B-B9E4-79E0DA48A9A9}" type="datetimeFigureOut">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3C0FF-46A1-064F-A9DD-7E91E10C9F8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7F8D1E-BC83-494B-B9E4-79E0DA48A9A9}" type="datetimeFigureOut">
              <a:rPr lang="en-US" smtClean="0"/>
              <a:t>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3C0FF-46A1-064F-A9DD-7E91E10C9F8E}"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7F8D1E-BC83-494B-B9E4-79E0DA48A9A9}" type="datetimeFigureOut">
              <a:rPr lang="en-US" smtClean="0"/>
              <a:t>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E3C0FF-46A1-064F-A9DD-7E91E10C9F8E}"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7F8D1E-BC83-494B-B9E4-79E0DA48A9A9}" type="datetimeFigureOut">
              <a:rPr lang="en-US" smtClean="0"/>
              <a:t>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E3C0FF-46A1-064F-A9DD-7E91E10C9F8E}"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F8D1E-BC83-494B-B9E4-79E0DA48A9A9}" type="datetimeFigureOut">
              <a:rPr lang="en-US" smtClean="0"/>
              <a:t>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E3C0FF-46A1-064F-A9DD-7E91E10C9F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F8D1E-BC83-494B-B9E4-79E0DA48A9A9}" type="datetimeFigureOut">
              <a:rPr lang="en-US" smtClean="0"/>
              <a:t>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F8D1E-BC83-494B-B9E4-79E0DA48A9A9}" type="datetimeFigureOut">
              <a:rPr lang="en-US" smtClean="0"/>
              <a:t>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3C0FF-46A1-064F-A9DD-7E91E10C9F8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C7F8D1E-BC83-494B-B9E4-79E0DA48A9A9}" type="datetimeFigureOut">
              <a:rPr lang="en-US" smtClean="0"/>
              <a:t>5/20/15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BE3C0FF-46A1-064F-A9DD-7E91E10C9F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0.jpg"/><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355600"/>
            <a:ext cx="8432800" cy="2764119"/>
          </a:xfrm>
        </p:spPr>
        <p:txBody>
          <a:bodyPr>
            <a:normAutofit fontScale="90000"/>
          </a:bodyPr>
          <a:lstStyle/>
          <a:p>
            <a:r>
              <a:rPr lang="en-US" sz="4900" b="1" dirty="0" smtClean="0">
                <a:effectLst/>
                <a:latin typeface="Arial"/>
                <a:ea typeface="Times New Roman"/>
                <a:cs typeface="Times New Roman"/>
              </a:rPr>
              <a:t>Reaching Out to Communities to Identify and Address</a:t>
            </a:r>
            <a:br>
              <a:rPr lang="en-US" sz="4900" b="1" dirty="0" smtClean="0">
                <a:effectLst/>
                <a:latin typeface="Arial"/>
                <a:ea typeface="Times New Roman"/>
                <a:cs typeface="Times New Roman"/>
              </a:rPr>
            </a:br>
            <a:r>
              <a:rPr lang="en-US" sz="4900" b="1" dirty="0" smtClean="0">
                <a:effectLst/>
                <a:latin typeface="Arial"/>
                <a:ea typeface="Times New Roman"/>
                <a:cs typeface="Times New Roman"/>
              </a:rPr>
              <a:t>Local Concerns</a:t>
            </a:r>
            <a:r>
              <a:rPr lang="en-US" b="1" dirty="0" smtClean="0">
                <a:effectLst/>
              </a:rPr>
              <a:t> </a:t>
            </a:r>
            <a:endParaRPr lang="en-US" b="1" dirty="0"/>
          </a:p>
        </p:txBody>
      </p:sp>
      <p:sp>
        <p:nvSpPr>
          <p:cNvPr id="3" name="Subtitle 2"/>
          <p:cNvSpPr>
            <a:spLocks noGrp="1"/>
          </p:cNvSpPr>
          <p:nvPr>
            <p:ph type="subTitle" idx="1"/>
          </p:nvPr>
        </p:nvSpPr>
        <p:spPr/>
        <p:txBody>
          <a:bodyPr>
            <a:normAutofit/>
          </a:bodyPr>
          <a:lstStyle/>
          <a:p>
            <a:r>
              <a:rPr lang="en-US" b="1" dirty="0" smtClean="0"/>
              <a:t>Mike Phillips</a:t>
            </a:r>
          </a:p>
          <a:p>
            <a:r>
              <a:rPr lang="en-US" b="1" dirty="0" smtClean="0"/>
              <a:t>Illinois Valley Community College</a:t>
            </a:r>
          </a:p>
          <a:p>
            <a:r>
              <a:rPr lang="en-US" b="1" dirty="0" smtClean="0"/>
              <a:t>Oglesby, IL</a:t>
            </a:r>
            <a:endParaRPr lang="en-US" b="1" dirty="0"/>
          </a:p>
        </p:txBody>
      </p:sp>
    </p:spTree>
    <p:extLst>
      <p:ext uri="{BB962C8B-B14F-4D97-AF65-F5344CB8AC3E}">
        <p14:creationId xmlns:p14="http://schemas.microsoft.com/office/powerpoint/2010/main" val="3296421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z="5400" b="1" kern="1200" dirty="0" smtClean="0">
                <a:solidFill>
                  <a:schemeClr val="tx2"/>
                </a:solidFill>
                <a:effectLst/>
                <a:latin typeface="+mj-lt"/>
                <a:ea typeface="+mj-ea"/>
                <a:cs typeface="+mj-cs"/>
              </a:rPr>
              <a:t>Examples</a:t>
            </a:r>
            <a:r>
              <a:rPr lang="en-US" b="1" dirty="0" smtClean="0"/>
              <a:t> </a:t>
            </a:r>
            <a:endParaRPr lang="en-US" b="1" dirty="0"/>
          </a:p>
        </p:txBody>
      </p:sp>
    </p:spTree>
    <p:extLst>
      <p:ext uri="{BB962C8B-B14F-4D97-AF65-F5344CB8AC3E}">
        <p14:creationId xmlns:p14="http://schemas.microsoft.com/office/powerpoint/2010/main" val="29127073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1324"/>
            <a:ext cx="7756263" cy="1054250"/>
          </a:xfrm>
        </p:spPr>
        <p:txBody>
          <a:bodyPr/>
          <a:lstStyle/>
          <a:p>
            <a:pPr lvl="0"/>
            <a:r>
              <a:rPr lang="en-US" b="1" dirty="0" err="1" smtClean="0"/>
              <a:t>DePue</a:t>
            </a:r>
            <a:endParaRPr lang="en-US" b="1" dirty="0"/>
          </a:p>
        </p:txBody>
      </p:sp>
      <p:pic>
        <p:nvPicPr>
          <p:cNvPr id="4" name="Picture 3" descr="site-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810" y="978975"/>
            <a:ext cx="4544297" cy="5879025"/>
          </a:xfrm>
          <a:prstGeom prst="rect">
            <a:avLst/>
          </a:prstGeom>
        </p:spPr>
      </p:pic>
    </p:spTree>
    <p:extLst>
      <p:ext uri="{BB962C8B-B14F-4D97-AF65-F5344CB8AC3E}">
        <p14:creationId xmlns:p14="http://schemas.microsoft.com/office/powerpoint/2010/main" val="23685508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12080"/>
            <a:ext cx="7756263" cy="1054250"/>
          </a:xfrm>
        </p:spPr>
        <p:txBody>
          <a:bodyPr/>
          <a:lstStyle/>
          <a:p>
            <a:pPr lvl="0"/>
            <a:r>
              <a:rPr lang="en-US" b="1" dirty="0" smtClean="0"/>
              <a:t>College Construction</a:t>
            </a:r>
            <a:endParaRPr lang="en-US" b="1" dirty="0"/>
          </a:p>
        </p:txBody>
      </p:sp>
      <p:pic>
        <p:nvPicPr>
          <p:cNvPr id="4" name="Picture 3" descr="a3_campus_aerial_zo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5" y="1141399"/>
            <a:ext cx="7758691" cy="5539084"/>
          </a:xfrm>
          <a:prstGeom prst="rect">
            <a:avLst/>
          </a:prstGeom>
        </p:spPr>
      </p:pic>
    </p:spTree>
    <p:extLst>
      <p:ext uri="{BB962C8B-B14F-4D97-AF65-F5344CB8AC3E}">
        <p14:creationId xmlns:p14="http://schemas.microsoft.com/office/powerpoint/2010/main" val="16198274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1324"/>
            <a:ext cx="7756263" cy="1054250"/>
          </a:xfrm>
        </p:spPr>
        <p:txBody>
          <a:bodyPr/>
          <a:lstStyle/>
          <a:p>
            <a:pPr lvl="0"/>
            <a:r>
              <a:rPr lang="en-US" b="1" dirty="0" err="1" smtClean="0"/>
              <a:t>Wedron</a:t>
            </a:r>
            <a:endParaRPr lang="en-US" b="1" dirty="0"/>
          </a:p>
        </p:txBody>
      </p:sp>
      <p:pic>
        <p:nvPicPr>
          <p:cNvPr id="4" name="Picture 3" descr="FlyerOpenHouseApril2015Edited.do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363" y="1042960"/>
            <a:ext cx="5793274" cy="7497178"/>
          </a:xfrm>
          <a:prstGeom prst="rect">
            <a:avLst/>
          </a:prstGeom>
        </p:spPr>
      </p:pic>
      <p:pic>
        <p:nvPicPr>
          <p:cNvPr id="5" name="Picture 4" descr="wedron hear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9872"/>
            <a:ext cx="9139020" cy="5696828"/>
          </a:xfrm>
          <a:prstGeom prst="rect">
            <a:avLst/>
          </a:prstGeom>
        </p:spPr>
      </p:pic>
      <p:pic>
        <p:nvPicPr>
          <p:cNvPr id="6" name="Picture 5" descr="wedron-maps_Page_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700" y="0"/>
            <a:ext cx="5301455" cy="6858000"/>
          </a:xfrm>
          <a:prstGeom prst="rect">
            <a:avLst/>
          </a:prstGeom>
        </p:spPr>
      </p:pic>
      <p:pic>
        <p:nvPicPr>
          <p:cNvPr id="7" name="Picture 6" descr="wedron-maps_Page_8.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9900"/>
            <a:ext cx="9144000" cy="5916706"/>
          </a:xfrm>
          <a:prstGeom prst="rect">
            <a:avLst/>
          </a:prstGeom>
        </p:spPr>
      </p:pic>
    </p:spTree>
    <p:extLst>
      <p:ext uri="{BB962C8B-B14F-4D97-AF65-F5344CB8AC3E}">
        <p14:creationId xmlns:p14="http://schemas.microsoft.com/office/powerpoint/2010/main" val="3849792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1324"/>
            <a:ext cx="7756263" cy="1054250"/>
          </a:xfrm>
        </p:spPr>
        <p:txBody>
          <a:bodyPr/>
          <a:lstStyle/>
          <a:p>
            <a:pPr lvl="0"/>
            <a:r>
              <a:rPr lang="en-US" b="1" dirty="0" smtClean="0"/>
              <a:t>Flood</a:t>
            </a:r>
            <a:endParaRPr lang="en-US" b="1" dirty="0"/>
          </a:p>
        </p:txBody>
      </p:sp>
      <p:pic>
        <p:nvPicPr>
          <p:cNvPr id="4" name="Picture 3" descr="flo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16" y="1085573"/>
            <a:ext cx="7696569" cy="5772427"/>
          </a:xfrm>
          <a:prstGeom prst="rect">
            <a:avLst/>
          </a:prstGeom>
        </p:spPr>
      </p:pic>
    </p:spTree>
    <p:extLst>
      <p:ext uri="{BB962C8B-B14F-4D97-AF65-F5344CB8AC3E}">
        <p14:creationId xmlns:p14="http://schemas.microsoft.com/office/powerpoint/2010/main" val="1537649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1324"/>
            <a:ext cx="7756263" cy="1054250"/>
          </a:xfrm>
        </p:spPr>
        <p:txBody>
          <a:bodyPr/>
          <a:lstStyle/>
          <a:p>
            <a:pPr lvl="0"/>
            <a:r>
              <a:rPr lang="en-US" b="1" dirty="0" smtClean="0"/>
              <a:t>Proposed sand mines</a:t>
            </a:r>
            <a:endParaRPr lang="en-US" b="1" dirty="0"/>
          </a:p>
        </p:txBody>
      </p:sp>
      <p:pic>
        <p:nvPicPr>
          <p:cNvPr id="4" name="Picture 3" descr="Mississippi Sands Mine Site Starved Rock-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40" y="1147049"/>
            <a:ext cx="7676920" cy="5722148"/>
          </a:xfrm>
          <a:prstGeom prst="rect">
            <a:avLst/>
          </a:prstGeom>
        </p:spPr>
      </p:pic>
      <p:pic>
        <p:nvPicPr>
          <p:cNvPr id="5" name="Picture 4" descr="utica_mine_map-cr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319" y="1042805"/>
            <a:ext cx="5411362" cy="5815195"/>
          </a:xfrm>
          <a:prstGeom prst="rect">
            <a:avLst/>
          </a:prstGeom>
        </p:spPr>
      </p:pic>
    </p:spTree>
    <p:extLst>
      <p:ext uri="{BB962C8B-B14F-4D97-AF65-F5344CB8AC3E}">
        <p14:creationId xmlns:p14="http://schemas.microsoft.com/office/powerpoint/2010/main" val="2911752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1323"/>
            <a:ext cx="7756263" cy="1546665"/>
          </a:xfrm>
        </p:spPr>
        <p:txBody>
          <a:bodyPr/>
          <a:lstStyle/>
          <a:p>
            <a:pPr lvl="0"/>
            <a:r>
              <a:rPr lang="en-US" b="1" dirty="0" smtClean="0"/>
              <a:t>Proposed Hog Confinement Facility</a:t>
            </a:r>
            <a:endParaRPr lang="en-US" b="1" dirty="0"/>
          </a:p>
        </p:txBody>
      </p:sp>
      <p:pic>
        <p:nvPicPr>
          <p:cNvPr id="4" name="Picture 3" descr="chem-club-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278" y="1577988"/>
            <a:ext cx="7071444" cy="5280011"/>
          </a:xfrm>
          <a:prstGeom prst="rect">
            <a:avLst/>
          </a:prstGeom>
        </p:spPr>
      </p:pic>
    </p:spTree>
    <p:extLst>
      <p:ext uri="{BB962C8B-B14F-4D97-AF65-F5344CB8AC3E}">
        <p14:creationId xmlns:p14="http://schemas.microsoft.com/office/powerpoint/2010/main" val="26957673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12080"/>
            <a:ext cx="7756263" cy="1054250"/>
          </a:xfrm>
        </p:spPr>
        <p:txBody>
          <a:bodyPr/>
          <a:lstStyle/>
          <a:p>
            <a:pPr lvl="0"/>
            <a:r>
              <a:rPr lang="en-US" b="1" dirty="0" smtClean="0"/>
              <a:t>Fracking Bill</a:t>
            </a:r>
            <a:endParaRPr lang="en-US" b="1" dirty="0"/>
          </a:p>
        </p:txBody>
      </p:sp>
      <p:pic>
        <p:nvPicPr>
          <p:cNvPr id="4" name="Picture 3" descr="Screen Shot 2015-05-20 at 12.44.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1854"/>
            <a:ext cx="9144000" cy="5259754"/>
          </a:xfrm>
          <a:prstGeom prst="rect">
            <a:avLst/>
          </a:prstGeom>
        </p:spPr>
      </p:pic>
    </p:spTree>
    <p:extLst>
      <p:ext uri="{BB962C8B-B14F-4D97-AF65-F5344CB8AC3E}">
        <p14:creationId xmlns:p14="http://schemas.microsoft.com/office/powerpoint/2010/main" val="6062365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36663"/>
            <a:ext cx="7745505" cy="3877815"/>
          </a:xfrm>
        </p:spPr>
        <p:txBody>
          <a:bodyPr>
            <a:noAutofit/>
          </a:bodyPr>
          <a:lstStyle/>
          <a:p>
            <a:r>
              <a:rPr lang="en-US" sz="2800" b="1" dirty="0" smtClean="0"/>
              <a:t>Community members &amp; leaders</a:t>
            </a:r>
          </a:p>
          <a:p>
            <a:pPr lvl="1"/>
            <a:r>
              <a:rPr lang="en-US" sz="2400" b="1" dirty="0" smtClean="0"/>
              <a:t>Informed decisions</a:t>
            </a:r>
          </a:p>
          <a:p>
            <a:pPr lvl="1"/>
            <a:r>
              <a:rPr lang="en-US" sz="2400" b="1" dirty="0" smtClean="0"/>
              <a:t>Increased understanding and appreciation of geosciences</a:t>
            </a:r>
          </a:p>
          <a:p>
            <a:pPr lvl="1"/>
            <a:r>
              <a:rPr lang="en-US" sz="2400" b="1" dirty="0" smtClean="0"/>
              <a:t>Resource</a:t>
            </a:r>
            <a:r>
              <a:rPr lang="en-US" sz="2400" b="1" baseline="0" dirty="0" smtClean="0"/>
              <a:t> person</a:t>
            </a:r>
          </a:p>
          <a:p>
            <a:pPr lvl="0"/>
            <a:r>
              <a:rPr lang="en-US" sz="2800" b="1" dirty="0" smtClean="0"/>
              <a:t>Geologist</a:t>
            </a:r>
          </a:p>
          <a:p>
            <a:pPr lvl="1"/>
            <a:r>
              <a:rPr lang="en-US" sz="2400" b="1" dirty="0"/>
              <a:t>Increased understanding and appreciation </a:t>
            </a:r>
            <a:r>
              <a:rPr lang="en-US" sz="2400" b="1" dirty="0" smtClean="0"/>
              <a:t>of community needs</a:t>
            </a:r>
          </a:p>
          <a:p>
            <a:pPr lvl="1"/>
            <a:r>
              <a:rPr lang="en-US" sz="2400" b="1" kern="1200" dirty="0" smtClean="0">
                <a:solidFill>
                  <a:schemeClr val="tx1">
                    <a:lumMod val="85000"/>
                    <a:lumOff val="15000"/>
                  </a:schemeClr>
                </a:solidFill>
                <a:effectLst/>
              </a:rPr>
              <a:t>Increased understanding and appreciation of how geoscience information is received and used</a:t>
            </a:r>
            <a:r>
              <a:rPr lang="en-US" sz="2400" b="1" dirty="0" smtClean="0"/>
              <a:t> </a:t>
            </a:r>
          </a:p>
        </p:txBody>
      </p:sp>
      <p:sp>
        <p:nvSpPr>
          <p:cNvPr id="3" name="Title 2"/>
          <p:cNvSpPr>
            <a:spLocks noGrp="1"/>
          </p:cNvSpPr>
          <p:nvPr>
            <p:ph type="title"/>
          </p:nvPr>
        </p:nvSpPr>
        <p:spPr/>
        <p:txBody>
          <a:bodyPr/>
          <a:lstStyle/>
          <a:p>
            <a:r>
              <a:rPr lang="en-US" b="1" dirty="0" smtClean="0"/>
              <a:t>Benefits</a:t>
            </a:r>
            <a:endParaRPr lang="en-US" b="1" dirty="0"/>
          </a:p>
        </p:txBody>
      </p:sp>
    </p:spTree>
    <p:extLst>
      <p:ext uri="{BB962C8B-B14F-4D97-AF65-F5344CB8AC3E}">
        <p14:creationId xmlns:p14="http://schemas.microsoft.com/office/powerpoint/2010/main" val="38839500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Thank you!</a:t>
            </a:r>
            <a:endParaRPr lang="en-US" b="1" dirty="0"/>
          </a:p>
        </p:txBody>
      </p:sp>
      <p:sp>
        <p:nvSpPr>
          <p:cNvPr id="5" name="Subtitle 4"/>
          <p:cNvSpPr>
            <a:spLocks noGrp="1"/>
          </p:cNvSpPr>
          <p:nvPr>
            <p:ph type="subTitle" idx="1"/>
          </p:nvPr>
        </p:nvSpPr>
        <p:spPr/>
        <p:txBody>
          <a:bodyPr/>
          <a:lstStyle/>
          <a:p>
            <a:r>
              <a:rPr lang="en-US" b="1" dirty="0" smtClean="0"/>
              <a:t>Mike Phillips</a:t>
            </a:r>
          </a:p>
          <a:p>
            <a:r>
              <a:rPr lang="en-US" b="1" dirty="0" smtClean="0"/>
              <a:t>Illinois Valley Community College</a:t>
            </a:r>
            <a:endParaRPr lang="en-US" b="1" dirty="0"/>
          </a:p>
        </p:txBody>
      </p:sp>
    </p:spTree>
    <p:extLst>
      <p:ext uri="{BB962C8B-B14F-4D97-AF65-F5344CB8AC3E}">
        <p14:creationId xmlns:p14="http://schemas.microsoft.com/office/powerpoint/2010/main" val="6650337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Natural hazards</a:t>
            </a:r>
          </a:p>
          <a:p>
            <a:r>
              <a:rPr lang="en-US" sz="3200" b="1" dirty="0" smtClean="0"/>
              <a:t>Human-induced hazards</a:t>
            </a:r>
          </a:p>
          <a:p>
            <a:r>
              <a:rPr lang="en-US" sz="3200" b="1" dirty="0" smtClean="0"/>
              <a:t>Natural resources</a:t>
            </a:r>
          </a:p>
          <a:p>
            <a:r>
              <a:rPr lang="en-US" sz="3200" b="1" dirty="0"/>
              <a:t>Land-use </a:t>
            </a:r>
            <a:r>
              <a:rPr lang="en-US" sz="3200" b="1" dirty="0" smtClean="0"/>
              <a:t>planning</a:t>
            </a:r>
            <a:endParaRPr lang="en-US" sz="3200" b="1" dirty="0"/>
          </a:p>
        </p:txBody>
      </p:sp>
      <p:sp>
        <p:nvSpPr>
          <p:cNvPr id="3" name="Title 2"/>
          <p:cNvSpPr>
            <a:spLocks noGrp="1"/>
          </p:cNvSpPr>
          <p:nvPr>
            <p:ph type="title"/>
          </p:nvPr>
        </p:nvSpPr>
        <p:spPr/>
        <p:txBody>
          <a:bodyPr/>
          <a:lstStyle/>
          <a:p>
            <a:r>
              <a:rPr lang="en-US" b="1" dirty="0" smtClean="0"/>
              <a:t>Community Concerns</a:t>
            </a:r>
            <a:br>
              <a:rPr lang="en-US" b="1" dirty="0" smtClean="0"/>
            </a:br>
            <a:r>
              <a:rPr lang="en-US" sz="4000" b="1" dirty="0" smtClean="0"/>
              <a:t>with a geoscience aspect</a:t>
            </a:r>
            <a:endParaRPr lang="en-US" b="1" dirty="0"/>
          </a:p>
        </p:txBody>
      </p:sp>
    </p:spTree>
    <p:extLst>
      <p:ext uri="{BB962C8B-B14F-4D97-AF65-F5344CB8AC3E}">
        <p14:creationId xmlns:p14="http://schemas.microsoft.com/office/powerpoint/2010/main" val="38065558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Elected officials</a:t>
            </a:r>
          </a:p>
          <a:p>
            <a:r>
              <a:rPr lang="en-US" sz="3200" b="1" dirty="0" smtClean="0"/>
              <a:t>Government employees</a:t>
            </a:r>
          </a:p>
          <a:p>
            <a:r>
              <a:rPr lang="en-US" sz="3200" b="1" dirty="0" smtClean="0"/>
              <a:t>Paid consultants</a:t>
            </a:r>
          </a:p>
          <a:p>
            <a:r>
              <a:rPr lang="en-US" sz="3200" b="1" dirty="0" smtClean="0"/>
              <a:t>Effected property owners</a:t>
            </a:r>
            <a:r>
              <a:rPr lang="en-US" sz="3200" b="1" dirty="0"/>
              <a:t>/</a:t>
            </a:r>
            <a:r>
              <a:rPr lang="en-US" sz="3200" b="1" dirty="0" smtClean="0"/>
              <a:t>residents</a:t>
            </a:r>
          </a:p>
          <a:p>
            <a:r>
              <a:rPr lang="en-US" sz="3200" b="1" dirty="0" smtClean="0"/>
              <a:t>Community </a:t>
            </a:r>
            <a:r>
              <a:rPr lang="en-US" sz="3200" b="1" dirty="0" smtClean="0"/>
              <a:t>advisory groups</a:t>
            </a:r>
            <a:endParaRPr lang="en-US" sz="3200" b="1" dirty="0"/>
          </a:p>
        </p:txBody>
      </p:sp>
      <p:sp>
        <p:nvSpPr>
          <p:cNvPr id="3" name="Title 2"/>
          <p:cNvSpPr>
            <a:spLocks noGrp="1"/>
          </p:cNvSpPr>
          <p:nvPr>
            <p:ph type="title"/>
          </p:nvPr>
        </p:nvSpPr>
        <p:spPr/>
        <p:txBody>
          <a:bodyPr/>
          <a:lstStyle/>
          <a:p>
            <a:r>
              <a:rPr lang="en-US" b="1" dirty="0" smtClean="0"/>
              <a:t>Who Decides?</a:t>
            </a:r>
            <a:endParaRPr lang="en-US" b="1" dirty="0"/>
          </a:p>
        </p:txBody>
      </p:sp>
    </p:spTree>
    <p:extLst>
      <p:ext uri="{BB962C8B-B14F-4D97-AF65-F5344CB8AC3E}">
        <p14:creationId xmlns:p14="http://schemas.microsoft.com/office/powerpoint/2010/main" val="4271446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dissolv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dissolve">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Legal structure</a:t>
            </a:r>
          </a:p>
          <a:p>
            <a:pPr lvl="1"/>
            <a:r>
              <a:rPr lang="en-US" sz="2800" b="1" dirty="0" smtClean="0"/>
              <a:t>Notices</a:t>
            </a:r>
          </a:p>
          <a:p>
            <a:pPr lvl="1"/>
            <a:r>
              <a:rPr lang="en-US" sz="2800" b="1" dirty="0" smtClean="0"/>
              <a:t>Professional reports</a:t>
            </a:r>
          </a:p>
          <a:p>
            <a:pPr lvl="1"/>
            <a:r>
              <a:rPr lang="en-US" sz="2800" b="1" dirty="0" smtClean="0"/>
              <a:t>Formal approval</a:t>
            </a:r>
          </a:p>
          <a:p>
            <a:pPr lvl="1"/>
            <a:r>
              <a:rPr lang="en-US" sz="2800" b="1" dirty="0" smtClean="0"/>
              <a:t>Hearings</a:t>
            </a:r>
          </a:p>
          <a:p>
            <a:pPr lvl="1"/>
            <a:r>
              <a:rPr lang="en-US" sz="2800" b="1" dirty="0" smtClean="0"/>
              <a:t>Comment submission</a:t>
            </a:r>
            <a:endParaRPr lang="en-US" sz="2800" b="1" dirty="0"/>
          </a:p>
          <a:p>
            <a:r>
              <a:rPr lang="en-US" sz="3200" b="1" dirty="0" smtClean="0"/>
              <a:t>Informal structure</a:t>
            </a:r>
            <a:endParaRPr lang="en-US" sz="3200" b="1" dirty="0"/>
          </a:p>
        </p:txBody>
      </p:sp>
      <p:sp>
        <p:nvSpPr>
          <p:cNvPr id="3" name="Title 2"/>
          <p:cNvSpPr>
            <a:spLocks noGrp="1"/>
          </p:cNvSpPr>
          <p:nvPr>
            <p:ph type="title"/>
          </p:nvPr>
        </p:nvSpPr>
        <p:spPr/>
        <p:txBody>
          <a:bodyPr/>
          <a:lstStyle/>
          <a:p>
            <a:r>
              <a:rPr lang="en-US" b="1" dirty="0" smtClean="0"/>
              <a:t>The Process</a:t>
            </a:r>
            <a:endParaRPr lang="en-US" b="1" dirty="0"/>
          </a:p>
        </p:txBody>
      </p:sp>
    </p:spTree>
    <p:extLst>
      <p:ext uri="{BB962C8B-B14F-4D97-AF65-F5344CB8AC3E}">
        <p14:creationId xmlns:p14="http://schemas.microsoft.com/office/powerpoint/2010/main" val="3267020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Professional consultant (may be compensated)</a:t>
            </a:r>
          </a:p>
          <a:p>
            <a:endParaRPr lang="en-US" sz="3200" b="1" dirty="0"/>
          </a:p>
          <a:p>
            <a:r>
              <a:rPr lang="en-US" sz="3200" b="1" dirty="0" smtClean="0"/>
              <a:t>Appalled outsider</a:t>
            </a:r>
          </a:p>
          <a:p>
            <a:pPr marL="0" indent="0">
              <a:buNone/>
            </a:pPr>
            <a:endParaRPr lang="en-US" sz="3200" b="1" dirty="0"/>
          </a:p>
          <a:p>
            <a:r>
              <a:rPr lang="en-US" sz="3200" b="1" dirty="0" smtClean="0"/>
              <a:t>Involved community member</a:t>
            </a:r>
            <a:endParaRPr lang="en-US" sz="3200" b="1" dirty="0"/>
          </a:p>
        </p:txBody>
      </p:sp>
      <p:sp>
        <p:nvSpPr>
          <p:cNvPr id="3" name="Title 2"/>
          <p:cNvSpPr>
            <a:spLocks noGrp="1"/>
          </p:cNvSpPr>
          <p:nvPr>
            <p:ph type="title"/>
          </p:nvPr>
        </p:nvSpPr>
        <p:spPr/>
        <p:txBody>
          <a:bodyPr/>
          <a:lstStyle/>
          <a:p>
            <a:r>
              <a:rPr lang="en-US" b="1" dirty="0" smtClean="0"/>
              <a:t>The Geologist’s</a:t>
            </a:r>
            <a:r>
              <a:rPr lang="en-US" b="1" baseline="0" dirty="0" smtClean="0"/>
              <a:t> </a:t>
            </a:r>
            <a:r>
              <a:rPr lang="en-US" b="1" dirty="0" smtClean="0"/>
              <a:t>Roles</a:t>
            </a:r>
            <a:endParaRPr lang="en-US" b="1" dirty="0"/>
          </a:p>
        </p:txBody>
      </p:sp>
    </p:spTree>
    <p:extLst>
      <p:ext uri="{BB962C8B-B14F-4D97-AF65-F5344CB8AC3E}">
        <p14:creationId xmlns:p14="http://schemas.microsoft.com/office/powerpoint/2010/main" val="1578142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pPr>
            <a:r>
              <a:rPr lang="en-US" sz="2800" b="1" dirty="0" smtClean="0"/>
              <a:t>Private Consulting Geologist</a:t>
            </a:r>
          </a:p>
          <a:p>
            <a:pPr lvl="1">
              <a:spcBef>
                <a:spcPts val="0"/>
              </a:spcBef>
            </a:pPr>
            <a:r>
              <a:rPr lang="en-US" sz="2400" b="1" dirty="0" smtClean="0"/>
              <a:t>fee-based</a:t>
            </a:r>
          </a:p>
          <a:p>
            <a:pPr lvl="1">
              <a:spcBef>
                <a:spcPts val="0"/>
              </a:spcBef>
            </a:pPr>
            <a:r>
              <a:rPr lang="en-US" sz="2400" b="1" dirty="0" smtClean="0"/>
              <a:t>individual or part of a firm</a:t>
            </a:r>
          </a:p>
          <a:p>
            <a:pPr lvl="1">
              <a:spcBef>
                <a:spcPts val="0"/>
              </a:spcBef>
            </a:pPr>
            <a:r>
              <a:rPr lang="en-US" sz="2400" b="1" dirty="0" smtClean="0"/>
              <a:t>may be licensed</a:t>
            </a:r>
          </a:p>
          <a:p>
            <a:pPr lvl="1">
              <a:spcBef>
                <a:spcPts val="0"/>
              </a:spcBef>
            </a:pPr>
            <a:r>
              <a:rPr lang="en-US" sz="2400" b="1" dirty="0" smtClean="0"/>
              <a:t>may also be an academic</a:t>
            </a:r>
          </a:p>
          <a:p>
            <a:pPr>
              <a:spcBef>
                <a:spcPts val="0"/>
              </a:spcBef>
            </a:pPr>
            <a:r>
              <a:rPr lang="en-US" sz="2800" b="1" dirty="0" smtClean="0"/>
              <a:t>Academic Geologist</a:t>
            </a:r>
          </a:p>
          <a:p>
            <a:pPr lvl="1">
              <a:spcBef>
                <a:spcPts val="0"/>
              </a:spcBef>
            </a:pPr>
            <a:r>
              <a:rPr lang="en-US" sz="2400" b="1" dirty="0" smtClean="0"/>
              <a:t>grant or contract-funded or community service</a:t>
            </a:r>
          </a:p>
          <a:p>
            <a:pPr lvl="1">
              <a:spcBef>
                <a:spcPts val="0"/>
              </a:spcBef>
            </a:pPr>
            <a:r>
              <a:rPr lang="en-US" sz="2400" b="1" dirty="0" smtClean="0"/>
              <a:t>may be part of a research project</a:t>
            </a:r>
          </a:p>
          <a:p>
            <a:pPr lvl="1">
              <a:spcBef>
                <a:spcPts val="0"/>
              </a:spcBef>
            </a:pPr>
            <a:r>
              <a:rPr lang="en-US" sz="2400" b="1" dirty="0" smtClean="0"/>
              <a:t>may include students</a:t>
            </a:r>
          </a:p>
          <a:p>
            <a:pPr lvl="1">
              <a:spcBef>
                <a:spcPts val="0"/>
              </a:spcBef>
            </a:pPr>
            <a:r>
              <a:rPr lang="en-US" sz="2400" b="1" dirty="0" smtClean="0"/>
              <a:t>may act as a resource contact</a:t>
            </a:r>
          </a:p>
        </p:txBody>
      </p:sp>
      <p:sp>
        <p:nvSpPr>
          <p:cNvPr id="2" name="Title 1"/>
          <p:cNvSpPr>
            <a:spLocks noGrp="1"/>
          </p:cNvSpPr>
          <p:nvPr>
            <p:ph type="title"/>
          </p:nvPr>
        </p:nvSpPr>
        <p:spPr/>
        <p:txBody>
          <a:bodyPr/>
          <a:lstStyle/>
          <a:p>
            <a:r>
              <a:rPr lang="en-US" b="1" dirty="0" smtClean="0"/>
              <a:t>Professional</a:t>
            </a:r>
            <a:r>
              <a:rPr lang="en-US" b="1" baseline="0" dirty="0" smtClean="0"/>
              <a:t> Consultant</a:t>
            </a:r>
            <a:endParaRPr lang="en-US" b="1" dirty="0"/>
          </a:p>
        </p:txBody>
      </p:sp>
    </p:spTree>
    <p:extLst>
      <p:ext uri="{BB962C8B-B14F-4D97-AF65-F5344CB8AC3E}">
        <p14:creationId xmlns:p14="http://schemas.microsoft.com/office/powerpoint/2010/main" val="9193343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Concerned</a:t>
            </a:r>
            <a:r>
              <a:rPr lang="en-US" sz="3200" b="1" baseline="0" dirty="0" smtClean="0"/>
              <a:t> citizen</a:t>
            </a:r>
          </a:p>
          <a:p>
            <a:r>
              <a:rPr lang="en-US" sz="3200" b="1" dirty="0" smtClean="0"/>
              <a:t>Activist</a:t>
            </a:r>
          </a:p>
          <a:p>
            <a:r>
              <a:rPr lang="en-US" sz="3200" b="1" dirty="0" smtClean="0"/>
              <a:t>Impacted resident</a:t>
            </a:r>
            <a:endParaRPr lang="en-US" sz="3200" b="1" dirty="0"/>
          </a:p>
        </p:txBody>
      </p:sp>
      <p:sp>
        <p:nvSpPr>
          <p:cNvPr id="3" name="Title 2"/>
          <p:cNvSpPr>
            <a:spLocks noGrp="1"/>
          </p:cNvSpPr>
          <p:nvPr>
            <p:ph type="title"/>
          </p:nvPr>
        </p:nvSpPr>
        <p:spPr/>
        <p:txBody>
          <a:bodyPr/>
          <a:lstStyle/>
          <a:p>
            <a:r>
              <a:rPr lang="en-US" b="1" dirty="0" smtClean="0"/>
              <a:t>Community</a:t>
            </a:r>
            <a:r>
              <a:rPr lang="en-US" b="1" baseline="0" dirty="0" smtClean="0"/>
              <a:t> Member</a:t>
            </a:r>
            <a:endParaRPr lang="en-US" b="1" dirty="0"/>
          </a:p>
        </p:txBody>
      </p:sp>
      <p:pic>
        <p:nvPicPr>
          <p:cNvPr id="4" name="Picture 3" descr="10177271_725946620796726_1807171085813191153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936" y="3876413"/>
            <a:ext cx="4507064" cy="3004710"/>
          </a:xfrm>
          <a:prstGeom prst="rect">
            <a:avLst/>
          </a:prstGeom>
        </p:spPr>
      </p:pic>
    </p:spTree>
    <p:extLst>
      <p:ext uri="{BB962C8B-B14F-4D97-AF65-F5344CB8AC3E}">
        <p14:creationId xmlns:p14="http://schemas.microsoft.com/office/powerpoint/2010/main" val="15339137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b="1" dirty="0" smtClean="0"/>
              <a:t>Formed to address a specific need</a:t>
            </a:r>
          </a:p>
          <a:p>
            <a:r>
              <a:rPr lang="en-US" sz="3200" b="1" dirty="0"/>
              <a:t>A</a:t>
            </a:r>
            <a:r>
              <a:rPr lang="en-US" sz="3200" b="1" dirty="0" smtClean="0"/>
              <a:t>uthority</a:t>
            </a:r>
          </a:p>
          <a:p>
            <a:r>
              <a:rPr lang="en-US" sz="3200" b="1" dirty="0" smtClean="0"/>
              <a:t>Broad membership</a:t>
            </a:r>
          </a:p>
          <a:p>
            <a:endParaRPr lang="en-US" sz="3200" b="1" dirty="0" smtClean="0"/>
          </a:p>
          <a:p>
            <a:r>
              <a:rPr lang="en-US" sz="3200" b="1" dirty="0" smtClean="0"/>
              <a:t>Hybrid of two roles</a:t>
            </a:r>
          </a:p>
          <a:p>
            <a:pPr lvl="1"/>
            <a:r>
              <a:rPr lang="en-US" sz="2800" b="1" dirty="0" smtClean="0"/>
              <a:t>Professional Geologist</a:t>
            </a:r>
          </a:p>
          <a:p>
            <a:pPr lvl="1"/>
            <a:r>
              <a:rPr lang="en-US" sz="2800" b="1" dirty="0" smtClean="0"/>
              <a:t>Concerned Citizen</a:t>
            </a:r>
          </a:p>
        </p:txBody>
      </p:sp>
      <p:sp>
        <p:nvSpPr>
          <p:cNvPr id="3" name="Title 2"/>
          <p:cNvSpPr>
            <a:spLocks noGrp="1"/>
          </p:cNvSpPr>
          <p:nvPr>
            <p:ph type="title"/>
          </p:nvPr>
        </p:nvSpPr>
        <p:spPr/>
        <p:txBody>
          <a:bodyPr/>
          <a:lstStyle/>
          <a:p>
            <a:r>
              <a:rPr lang="en-US" sz="4800" b="1" dirty="0" smtClean="0"/>
              <a:t>Community Advisory Group</a:t>
            </a:r>
            <a:endParaRPr lang="en-US" sz="4800" b="1" dirty="0"/>
          </a:p>
        </p:txBody>
      </p:sp>
      <p:pic>
        <p:nvPicPr>
          <p:cNvPr id="5" name="Picture 4" descr="wedronCIP-ca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52374"/>
            <a:ext cx="9217118" cy="2783208"/>
          </a:xfrm>
          <a:prstGeom prst="rect">
            <a:avLst/>
          </a:prstGeom>
        </p:spPr>
      </p:pic>
    </p:spTree>
    <p:extLst>
      <p:ext uri="{BB962C8B-B14F-4D97-AF65-F5344CB8AC3E}">
        <p14:creationId xmlns:p14="http://schemas.microsoft.com/office/powerpoint/2010/main" val="598703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Getting a</a:t>
            </a:r>
            <a:r>
              <a:rPr lang="en-US" sz="3200" b="1" baseline="0" dirty="0" smtClean="0"/>
              <a:t> geologist included</a:t>
            </a:r>
            <a:endParaRPr lang="en-US" sz="3200" b="1" dirty="0" smtClean="0"/>
          </a:p>
          <a:p>
            <a:r>
              <a:rPr lang="en-US" sz="3200" b="1" dirty="0" smtClean="0"/>
              <a:t>Objective scientist</a:t>
            </a:r>
          </a:p>
          <a:p>
            <a:r>
              <a:rPr lang="en-US" sz="3200" b="1" dirty="0"/>
              <a:t>A</a:t>
            </a:r>
            <a:r>
              <a:rPr lang="en-US" sz="3200" b="1" dirty="0" smtClean="0"/>
              <a:t>ctivist</a:t>
            </a:r>
          </a:p>
          <a:p>
            <a:r>
              <a:rPr lang="en-US" sz="3200" b="1" dirty="0" smtClean="0"/>
              <a:t>Honest broker</a:t>
            </a:r>
            <a:endParaRPr lang="en-US" sz="2400" b="1" dirty="0"/>
          </a:p>
        </p:txBody>
      </p:sp>
      <p:sp>
        <p:nvSpPr>
          <p:cNvPr id="3" name="Title 2"/>
          <p:cNvSpPr>
            <a:spLocks noGrp="1"/>
          </p:cNvSpPr>
          <p:nvPr>
            <p:ph type="title"/>
          </p:nvPr>
        </p:nvSpPr>
        <p:spPr/>
        <p:txBody>
          <a:bodyPr/>
          <a:lstStyle/>
          <a:p>
            <a:r>
              <a:rPr lang="en-US" b="1" dirty="0" smtClean="0"/>
              <a:t>Considerations</a:t>
            </a:r>
            <a:endParaRPr lang="en-US" b="1" dirty="0"/>
          </a:p>
        </p:txBody>
      </p:sp>
    </p:spTree>
    <p:extLst>
      <p:ext uri="{BB962C8B-B14F-4D97-AF65-F5344CB8AC3E}">
        <p14:creationId xmlns:p14="http://schemas.microsoft.com/office/powerpoint/2010/main" val="28313201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1336</TotalTime>
  <Words>2469</Words>
  <Application>Microsoft Macintosh PowerPoint</Application>
  <PresentationFormat>On-screen Show (4:3)</PresentationFormat>
  <Paragraphs>173</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Hardcover</vt:lpstr>
      <vt:lpstr>Reaching Out to Communities to Identify and Address Local Concerns </vt:lpstr>
      <vt:lpstr>Community Concerns with a geoscience aspect</vt:lpstr>
      <vt:lpstr>Who Decides?</vt:lpstr>
      <vt:lpstr>The Process</vt:lpstr>
      <vt:lpstr>The Geologist’s Roles</vt:lpstr>
      <vt:lpstr>Professional Consultant</vt:lpstr>
      <vt:lpstr>Community Member</vt:lpstr>
      <vt:lpstr>Community Advisory Group</vt:lpstr>
      <vt:lpstr>Considerations</vt:lpstr>
      <vt:lpstr>Examples </vt:lpstr>
      <vt:lpstr>DePue</vt:lpstr>
      <vt:lpstr>College Construction</vt:lpstr>
      <vt:lpstr>Wedron</vt:lpstr>
      <vt:lpstr>Flood</vt:lpstr>
      <vt:lpstr>Proposed sand mines</vt:lpstr>
      <vt:lpstr>Proposed Hog Confinement Facility</vt:lpstr>
      <vt:lpstr>Fracking Bill</vt:lpstr>
      <vt:lpstr>Benefits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Out to Communities to Identify and Address Local Concerns </dc:title>
  <dc:creator>Mike Phillips</dc:creator>
  <cp:lastModifiedBy>Mike Phillips</cp:lastModifiedBy>
  <cp:revision>54</cp:revision>
  <dcterms:created xsi:type="dcterms:W3CDTF">2015-05-14T02:57:21Z</dcterms:created>
  <dcterms:modified xsi:type="dcterms:W3CDTF">2015-05-20T14:22:43Z</dcterms:modified>
</cp:coreProperties>
</file>