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45720000" cy="32918400"/>
  <p:notesSz cx="6858000" cy="9144000"/>
  <p:defaultTextStyle>
    <a:defPPr>
      <a:defRPr lang="en-US"/>
    </a:defPPr>
    <a:lvl1pPr marL="0" algn="l" defTabSz="3774643" rtl="0" eaLnBrk="1" latinLnBrk="0" hangingPunct="1">
      <a:defRPr sz="7430" kern="1200">
        <a:solidFill>
          <a:schemeClr val="tx1"/>
        </a:solidFill>
        <a:latin typeface="+mn-lt"/>
        <a:ea typeface="+mn-ea"/>
        <a:cs typeface="+mn-cs"/>
      </a:defRPr>
    </a:lvl1pPr>
    <a:lvl2pPr marL="1887322" algn="l" defTabSz="3774643" rtl="0" eaLnBrk="1" latinLnBrk="0" hangingPunct="1">
      <a:defRPr sz="7430" kern="1200">
        <a:solidFill>
          <a:schemeClr val="tx1"/>
        </a:solidFill>
        <a:latin typeface="+mn-lt"/>
        <a:ea typeface="+mn-ea"/>
        <a:cs typeface="+mn-cs"/>
      </a:defRPr>
    </a:lvl2pPr>
    <a:lvl3pPr marL="3774643" algn="l" defTabSz="3774643" rtl="0" eaLnBrk="1" latinLnBrk="0" hangingPunct="1">
      <a:defRPr sz="7430" kern="1200">
        <a:solidFill>
          <a:schemeClr val="tx1"/>
        </a:solidFill>
        <a:latin typeface="+mn-lt"/>
        <a:ea typeface="+mn-ea"/>
        <a:cs typeface="+mn-cs"/>
      </a:defRPr>
    </a:lvl3pPr>
    <a:lvl4pPr marL="5661965" algn="l" defTabSz="3774643" rtl="0" eaLnBrk="1" latinLnBrk="0" hangingPunct="1">
      <a:defRPr sz="7430" kern="1200">
        <a:solidFill>
          <a:schemeClr val="tx1"/>
        </a:solidFill>
        <a:latin typeface="+mn-lt"/>
        <a:ea typeface="+mn-ea"/>
        <a:cs typeface="+mn-cs"/>
      </a:defRPr>
    </a:lvl4pPr>
    <a:lvl5pPr marL="7549286" algn="l" defTabSz="3774643" rtl="0" eaLnBrk="1" latinLnBrk="0" hangingPunct="1">
      <a:defRPr sz="7430" kern="1200">
        <a:solidFill>
          <a:schemeClr val="tx1"/>
        </a:solidFill>
        <a:latin typeface="+mn-lt"/>
        <a:ea typeface="+mn-ea"/>
        <a:cs typeface="+mn-cs"/>
      </a:defRPr>
    </a:lvl5pPr>
    <a:lvl6pPr marL="9436608" algn="l" defTabSz="3774643" rtl="0" eaLnBrk="1" latinLnBrk="0" hangingPunct="1">
      <a:defRPr sz="7430" kern="1200">
        <a:solidFill>
          <a:schemeClr val="tx1"/>
        </a:solidFill>
        <a:latin typeface="+mn-lt"/>
        <a:ea typeface="+mn-ea"/>
        <a:cs typeface="+mn-cs"/>
      </a:defRPr>
    </a:lvl6pPr>
    <a:lvl7pPr marL="11323930" algn="l" defTabSz="3774643" rtl="0" eaLnBrk="1" latinLnBrk="0" hangingPunct="1">
      <a:defRPr sz="7430" kern="1200">
        <a:solidFill>
          <a:schemeClr val="tx1"/>
        </a:solidFill>
        <a:latin typeface="+mn-lt"/>
        <a:ea typeface="+mn-ea"/>
        <a:cs typeface="+mn-cs"/>
      </a:defRPr>
    </a:lvl7pPr>
    <a:lvl8pPr marL="13211251" algn="l" defTabSz="3774643" rtl="0" eaLnBrk="1" latinLnBrk="0" hangingPunct="1">
      <a:defRPr sz="7430" kern="1200">
        <a:solidFill>
          <a:schemeClr val="tx1"/>
        </a:solidFill>
        <a:latin typeface="+mn-lt"/>
        <a:ea typeface="+mn-ea"/>
        <a:cs typeface="+mn-cs"/>
      </a:defRPr>
    </a:lvl8pPr>
    <a:lvl9pPr marL="15098573" algn="l" defTabSz="3774643" rtl="0" eaLnBrk="1" latinLnBrk="0" hangingPunct="1">
      <a:defRPr sz="743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06" autoAdjust="0"/>
    <p:restoredTop sz="94660"/>
  </p:normalViewPr>
  <p:slideViewPr>
    <p:cSldViewPr snapToGrid="0">
      <p:cViewPr>
        <p:scale>
          <a:sx n="100" d="100"/>
          <a:sy n="100" d="100"/>
        </p:scale>
        <p:origin x="-19152" y="-225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5387342"/>
            <a:ext cx="38862000" cy="11460480"/>
          </a:xfrm>
        </p:spPr>
        <p:txBody>
          <a:bodyPr anchor="b"/>
          <a:lstStyle>
            <a:lvl1pPr algn="ctr">
              <a:defRPr sz="28800"/>
            </a:lvl1pPr>
          </a:lstStyle>
          <a:p>
            <a:r>
              <a:rPr lang="en-US" smtClean="0"/>
              <a:t>Click to edit Master title style</a:t>
            </a:r>
            <a:endParaRPr lang="en-US" dirty="0"/>
          </a:p>
        </p:txBody>
      </p:sp>
      <p:sp>
        <p:nvSpPr>
          <p:cNvPr id="3" name="Subtitle 2"/>
          <p:cNvSpPr>
            <a:spLocks noGrp="1"/>
          </p:cNvSpPr>
          <p:nvPr>
            <p:ph type="subTitle" idx="1"/>
          </p:nvPr>
        </p:nvSpPr>
        <p:spPr>
          <a:xfrm>
            <a:off x="5715000" y="17289782"/>
            <a:ext cx="342900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B533B19-C058-40B6-80D7-A93C1FFE353F}" type="datetimeFigureOut">
              <a:rPr lang="en-US" smtClean="0"/>
              <a:t>5/22/2015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ADBED-BAA1-44EE-80BA-A688AB7F9EC8}" type="slidenum">
              <a:rPr lang="en-US" smtClean="0"/>
              <a:t>‹#›</a:t>
            </a:fld>
            <a:endParaRPr lang="en-US"/>
          </a:p>
        </p:txBody>
      </p:sp>
    </p:spTree>
    <p:extLst>
      <p:ext uri="{BB962C8B-B14F-4D97-AF65-F5344CB8AC3E}">
        <p14:creationId xmlns:p14="http://schemas.microsoft.com/office/powerpoint/2010/main" val="775209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533B19-C058-40B6-80D7-A93C1FFE353F}" type="datetimeFigureOut">
              <a:rPr lang="en-US" smtClean="0"/>
              <a:t>5/22/2015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ADBED-BAA1-44EE-80BA-A688AB7F9EC8}" type="slidenum">
              <a:rPr lang="en-US" smtClean="0"/>
              <a:t>‹#›</a:t>
            </a:fld>
            <a:endParaRPr lang="en-US"/>
          </a:p>
        </p:txBody>
      </p:sp>
    </p:spTree>
    <p:extLst>
      <p:ext uri="{BB962C8B-B14F-4D97-AF65-F5344CB8AC3E}">
        <p14:creationId xmlns:p14="http://schemas.microsoft.com/office/powerpoint/2010/main" val="714006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718378" y="1752600"/>
            <a:ext cx="9858375" cy="278968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143253" y="1752600"/>
            <a:ext cx="29003625" cy="278968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533B19-C058-40B6-80D7-A93C1FFE353F}" type="datetimeFigureOut">
              <a:rPr lang="en-US" smtClean="0"/>
              <a:t>5/22/2015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ADBED-BAA1-44EE-80BA-A688AB7F9EC8}" type="slidenum">
              <a:rPr lang="en-US" smtClean="0"/>
              <a:t>‹#›</a:t>
            </a:fld>
            <a:endParaRPr lang="en-US"/>
          </a:p>
        </p:txBody>
      </p:sp>
    </p:spTree>
    <p:extLst>
      <p:ext uri="{BB962C8B-B14F-4D97-AF65-F5344CB8AC3E}">
        <p14:creationId xmlns:p14="http://schemas.microsoft.com/office/powerpoint/2010/main" val="1619148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533B19-C058-40B6-80D7-A93C1FFE353F}" type="datetimeFigureOut">
              <a:rPr lang="en-US" smtClean="0"/>
              <a:t>5/22/2015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ADBED-BAA1-44EE-80BA-A688AB7F9EC8}" type="slidenum">
              <a:rPr lang="en-US" smtClean="0"/>
              <a:t>‹#›</a:t>
            </a:fld>
            <a:endParaRPr lang="en-US"/>
          </a:p>
        </p:txBody>
      </p:sp>
    </p:spTree>
    <p:extLst>
      <p:ext uri="{BB962C8B-B14F-4D97-AF65-F5344CB8AC3E}">
        <p14:creationId xmlns:p14="http://schemas.microsoft.com/office/powerpoint/2010/main" val="109604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19440" y="8206749"/>
            <a:ext cx="39433500" cy="13693138"/>
          </a:xfrm>
        </p:spPr>
        <p:txBody>
          <a:bodyPr anchor="b"/>
          <a:lstStyle>
            <a:lvl1pPr>
              <a:defRPr sz="28800"/>
            </a:lvl1pPr>
          </a:lstStyle>
          <a:p>
            <a:r>
              <a:rPr lang="en-US" smtClean="0"/>
              <a:t>Click to edit Master title style</a:t>
            </a:r>
            <a:endParaRPr lang="en-US" dirty="0"/>
          </a:p>
        </p:txBody>
      </p:sp>
      <p:sp>
        <p:nvSpPr>
          <p:cNvPr id="3" name="Text Placeholder 2"/>
          <p:cNvSpPr>
            <a:spLocks noGrp="1"/>
          </p:cNvSpPr>
          <p:nvPr>
            <p:ph type="body" idx="1"/>
          </p:nvPr>
        </p:nvSpPr>
        <p:spPr>
          <a:xfrm>
            <a:off x="3119440" y="22029429"/>
            <a:ext cx="3943350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533B19-C058-40B6-80D7-A93C1FFE353F}" type="datetimeFigureOut">
              <a:rPr lang="en-US" smtClean="0"/>
              <a:t>5/22/2015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ADBED-BAA1-44EE-80BA-A688AB7F9EC8}" type="slidenum">
              <a:rPr lang="en-US" smtClean="0"/>
              <a:t>‹#›</a:t>
            </a:fld>
            <a:endParaRPr lang="en-US"/>
          </a:p>
        </p:txBody>
      </p:sp>
    </p:spTree>
    <p:extLst>
      <p:ext uri="{BB962C8B-B14F-4D97-AF65-F5344CB8AC3E}">
        <p14:creationId xmlns:p14="http://schemas.microsoft.com/office/powerpoint/2010/main" val="388739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143250" y="8763000"/>
            <a:ext cx="1943100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3145750" y="8763000"/>
            <a:ext cx="1943100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533B19-C058-40B6-80D7-A93C1FFE353F}" type="datetimeFigureOut">
              <a:rPr lang="en-US" smtClean="0"/>
              <a:t>5/22/2015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ADBED-BAA1-44EE-80BA-A688AB7F9EC8}" type="slidenum">
              <a:rPr lang="en-US" smtClean="0"/>
              <a:t>‹#›</a:t>
            </a:fld>
            <a:endParaRPr lang="en-US"/>
          </a:p>
        </p:txBody>
      </p:sp>
    </p:spTree>
    <p:extLst>
      <p:ext uri="{BB962C8B-B14F-4D97-AF65-F5344CB8AC3E}">
        <p14:creationId xmlns:p14="http://schemas.microsoft.com/office/powerpoint/2010/main" val="147893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49205" y="1752607"/>
            <a:ext cx="39433500" cy="636270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149210" y="8069582"/>
            <a:ext cx="19341700"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4" name="Content Placeholder 3"/>
          <p:cNvSpPr>
            <a:spLocks noGrp="1"/>
          </p:cNvSpPr>
          <p:nvPr>
            <p:ph sz="half" idx="2"/>
          </p:nvPr>
        </p:nvSpPr>
        <p:spPr>
          <a:xfrm>
            <a:off x="3149210" y="12024360"/>
            <a:ext cx="19341700"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3145752" y="8069582"/>
            <a:ext cx="19436955"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6" name="Content Placeholder 5"/>
          <p:cNvSpPr>
            <a:spLocks noGrp="1"/>
          </p:cNvSpPr>
          <p:nvPr>
            <p:ph sz="quarter" idx="4"/>
          </p:nvPr>
        </p:nvSpPr>
        <p:spPr>
          <a:xfrm>
            <a:off x="23145752" y="12024360"/>
            <a:ext cx="19436955"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B533B19-C058-40B6-80D7-A93C1FFE353F}" type="datetimeFigureOut">
              <a:rPr lang="en-US" smtClean="0"/>
              <a:t>5/22/2015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BADBED-BAA1-44EE-80BA-A688AB7F9EC8}" type="slidenum">
              <a:rPr lang="en-US" smtClean="0"/>
              <a:t>‹#›</a:t>
            </a:fld>
            <a:endParaRPr lang="en-US"/>
          </a:p>
        </p:txBody>
      </p:sp>
    </p:spTree>
    <p:extLst>
      <p:ext uri="{BB962C8B-B14F-4D97-AF65-F5344CB8AC3E}">
        <p14:creationId xmlns:p14="http://schemas.microsoft.com/office/powerpoint/2010/main" val="4152060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B533B19-C058-40B6-80D7-A93C1FFE353F}" type="datetimeFigureOut">
              <a:rPr lang="en-US" smtClean="0"/>
              <a:t>5/22/2015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BADBED-BAA1-44EE-80BA-A688AB7F9EC8}" type="slidenum">
              <a:rPr lang="en-US" smtClean="0"/>
              <a:t>‹#›</a:t>
            </a:fld>
            <a:endParaRPr lang="en-US"/>
          </a:p>
        </p:txBody>
      </p:sp>
    </p:spTree>
    <p:extLst>
      <p:ext uri="{BB962C8B-B14F-4D97-AF65-F5344CB8AC3E}">
        <p14:creationId xmlns:p14="http://schemas.microsoft.com/office/powerpoint/2010/main" val="2492168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33B19-C058-40B6-80D7-A93C1FFE353F}" type="datetimeFigureOut">
              <a:rPr lang="en-US" smtClean="0"/>
              <a:t>5/22/2015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BADBED-BAA1-44EE-80BA-A688AB7F9EC8}" type="slidenum">
              <a:rPr lang="en-US" smtClean="0"/>
              <a:t>‹#›</a:t>
            </a:fld>
            <a:endParaRPr lang="en-US"/>
          </a:p>
        </p:txBody>
      </p:sp>
    </p:spTree>
    <p:extLst>
      <p:ext uri="{BB962C8B-B14F-4D97-AF65-F5344CB8AC3E}">
        <p14:creationId xmlns:p14="http://schemas.microsoft.com/office/powerpoint/2010/main" val="312704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49205" y="2194560"/>
            <a:ext cx="14745890" cy="7680960"/>
          </a:xfrm>
        </p:spPr>
        <p:txBody>
          <a:bodyPr anchor="b"/>
          <a:lstStyle>
            <a:lvl1pPr>
              <a:defRPr sz="15360"/>
            </a:lvl1pPr>
          </a:lstStyle>
          <a:p>
            <a:r>
              <a:rPr lang="en-US" smtClean="0"/>
              <a:t>Click to edit Master title style</a:t>
            </a:r>
            <a:endParaRPr lang="en-US" dirty="0"/>
          </a:p>
        </p:txBody>
      </p:sp>
      <p:sp>
        <p:nvSpPr>
          <p:cNvPr id="3" name="Content Placeholder 2"/>
          <p:cNvSpPr>
            <a:spLocks noGrp="1"/>
          </p:cNvSpPr>
          <p:nvPr>
            <p:ph idx="1"/>
          </p:nvPr>
        </p:nvSpPr>
        <p:spPr>
          <a:xfrm>
            <a:off x="19436955" y="4739647"/>
            <a:ext cx="2314575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149205" y="9875520"/>
            <a:ext cx="14745890"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33B19-C058-40B6-80D7-A93C1FFE353F}" type="datetimeFigureOut">
              <a:rPr lang="en-US" smtClean="0"/>
              <a:t>5/22/2015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ADBED-BAA1-44EE-80BA-A688AB7F9EC8}" type="slidenum">
              <a:rPr lang="en-US" smtClean="0"/>
              <a:t>‹#›</a:t>
            </a:fld>
            <a:endParaRPr lang="en-US"/>
          </a:p>
        </p:txBody>
      </p:sp>
    </p:spTree>
    <p:extLst>
      <p:ext uri="{BB962C8B-B14F-4D97-AF65-F5344CB8AC3E}">
        <p14:creationId xmlns:p14="http://schemas.microsoft.com/office/powerpoint/2010/main" val="1320414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49205" y="2194560"/>
            <a:ext cx="14745890" cy="7680960"/>
          </a:xfrm>
        </p:spPr>
        <p:txBody>
          <a:bodyPr anchor="b"/>
          <a:lstStyle>
            <a:lvl1pPr>
              <a:defRPr sz="1536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36955" y="4739647"/>
            <a:ext cx="2314575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smtClean="0"/>
              <a:t>Click icon to add picture</a:t>
            </a:r>
            <a:endParaRPr lang="en-US" dirty="0"/>
          </a:p>
        </p:txBody>
      </p:sp>
      <p:sp>
        <p:nvSpPr>
          <p:cNvPr id="4" name="Text Placeholder 3"/>
          <p:cNvSpPr>
            <a:spLocks noGrp="1"/>
          </p:cNvSpPr>
          <p:nvPr>
            <p:ph type="body" sz="half" idx="2"/>
          </p:nvPr>
        </p:nvSpPr>
        <p:spPr>
          <a:xfrm>
            <a:off x="3149205" y="9875520"/>
            <a:ext cx="14745890"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33B19-C058-40B6-80D7-A93C1FFE353F}" type="datetimeFigureOut">
              <a:rPr lang="en-US" smtClean="0"/>
              <a:t>5/22/2015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ADBED-BAA1-44EE-80BA-A688AB7F9EC8}" type="slidenum">
              <a:rPr lang="en-US" smtClean="0"/>
              <a:t>‹#›</a:t>
            </a:fld>
            <a:endParaRPr lang="en-US"/>
          </a:p>
        </p:txBody>
      </p:sp>
    </p:spTree>
    <p:extLst>
      <p:ext uri="{BB962C8B-B14F-4D97-AF65-F5344CB8AC3E}">
        <p14:creationId xmlns:p14="http://schemas.microsoft.com/office/powerpoint/2010/main" val="211927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0" y="1752607"/>
            <a:ext cx="39433500" cy="636270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143250" y="8763000"/>
            <a:ext cx="39433500" cy="2088642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143250" y="30510487"/>
            <a:ext cx="1028700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AB533B19-C058-40B6-80D7-A93C1FFE353F}" type="datetimeFigureOut">
              <a:rPr lang="en-US" smtClean="0"/>
              <a:t>5/22/2015</a:t>
            </a:fld>
            <a:endParaRPr lang="en-US"/>
          </a:p>
        </p:txBody>
      </p:sp>
      <p:sp>
        <p:nvSpPr>
          <p:cNvPr id="5" name="Footer Placeholder 4"/>
          <p:cNvSpPr>
            <a:spLocks noGrp="1"/>
          </p:cNvSpPr>
          <p:nvPr>
            <p:ph type="ftr" sz="quarter" idx="3"/>
          </p:nvPr>
        </p:nvSpPr>
        <p:spPr>
          <a:xfrm>
            <a:off x="15144750" y="30510487"/>
            <a:ext cx="1543050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289750" y="30510487"/>
            <a:ext cx="1028700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4BADBED-BAA1-44EE-80BA-A688AB7F9EC8}" type="slidenum">
              <a:rPr lang="en-US" smtClean="0"/>
              <a:t>‹#›</a:t>
            </a:fld>
            <a:endParaRPr lang="en-US"/>
          </a:p>
        </p:txBody>
      </p:sp>
    </p:spTree>
    <p:extLst>
      <p:ext uri="{BB962C8B-B14F-4D97-AF65-F5344CB8AC3E}">
        <p14:creationId xmlns:p14="http://schemas.microsoft.com/office/powerpoint/2010/main" val="852137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1.png"/><Relationship Id="rId18" Type="http://schemas.openxmlformats.org/officeDocument/2006/relationships/image" Target="../media/image16.emf"/><Relationship Id="rId3" Type="http://schemas.openxmlformats.org/officeDocument/2006/relationships/image" Target="../media/image2.jpeg"/><Relationship Id="rId21" Type="http://schemas.openxmlformats.org/officeDocument/2006/relationships/image" Target="../media/image19.emf"/><Relationship Id="rId7" Type="http://schemas.openxmlformats.org/officeDocument/2006/relationships/image" Target="../media/image6.png"/><Relationship Id="rId12" Type="http://schemas.openxmlformats.org/officeDocument/2006/relationships/hyperlink" Target="http://nationalmap.gov/viewer.html" TargetMode="External"/><Relationship Id="rId17" Type="http://schemas.openxmlformats.org/officeDocument/2006/relationships/image" Target="../media/image15.jpeg"/><Relationship Id="rId2" Type="http://schemas.openxmlformats.org/officeDocument/2006/relationships/image" Target="../media/image1.tif"/><Relationship Id="rId16" Type="http://schemas.openxmlformats.org/officeDocument/2006/relationships/image" Target="../media/image14.jp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24" Type="http://schemas.openxmlformats.org/officeDocument/2006/relationships/image" Target="../media/image22.emf"/><Relationship Id="rId5" Type="http://schemas.openxmlformats.org/officeDocument/2006/relationships/image" Target="../media/image4.jpeg"/><Relationship Id="rId15" Type="http://schemas.openxmlformats.org/officeDocument/2006/relationships/image" Target="../media/image13.png"/><Relationship Id="rId23" Type="http://schemas.openxmlformats.org/officeDocument/2006/relationships/image" Target="../media/image21.emf"/><Relationship Id="rId10" Type="http://schemas.openxmlformats.org/officeDocument/2006/relationships/image" Target="../media/image9.png"/><Relationship Id="rId19" Type="http://schemas.openxmlformats.org/officeDocument/2006/relationships/image" Target="../media/image17.jpeg"/><Relationship Id="rId4" Type="http://schemas.openxmlformats.org/officeDocument/2006/relationships/image" Target="../media/image3.gif"/><Relationship Id="rId9" Type="http://schemas.openxmlformats.org/officeDocument/2006/relationships/image" Target="../media/image8.png"/><Relationship Id="rId14" Type="http://schemas.openxmlformats.org/officeDocument/2006/relationships/image" Target="../media/image12.emf"/><Relationship Id="rId22"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41000" b="-41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662" t="65506" r="6596"/>
          <a:stretch/>
        </p:blipFill>
        <p:spPr>
          <a:xfrm>
            <a:off x="31367969" y="7568734"/>
            <a:ext cx="12133375" cy="2177246"/>
          </a:xfrm>
          <a:prstGeom prst="rect">
            <a:avLst/>
          </a:prstGeom>
        </p:spPr>
      </p:pic>
      <p:sp>
        <p:nvSpPr>
          <p:cNvPr id="2" name="Title 1"/>
          <p:cNvSpPr>
            <a:spLocks noGrp="1"/>
          </p:cNvSpPr>
          <p:nvPr>
            <p:ph type="ctrTitle"/>
          </p:nvPr>
        </p:nvSpPr>
        <p:spPr>
          <a:xfrm>
            <a:off x="4281054" y="0"/>
            <a:ext cx="36950073" cy="3631967"/>
          </a:xfrm>
        </p:spPr>
        <p:txBody>
          <a:bodyPr>
            <a:normAutofit/>
          </a:bodyPr>
          <a:lstStyle/>
          <a:p>
            <a:r>
              <a:rPr lang="en-US" sz="9600" b="1" dirty="0"/>
              <a:t>GEOPHYSICAL SEARCH FOR CONCEALED KARST NORTH OF BELLEVUE, OHIO</a:t>
            </a:r>
            <a:br>
              <a:rPr lang="en-US" sz="9600" b="1" dirty="0"/>
            </a:br>
            <a:r>
              <a:rPr lang="en-US" sz="6000" b="1" dirty="0"/>
              <a:t>Donald </a:t>
            </a:r>
            <a:r>
              <a:rPr lang="en-US" sz="6000" b="1" dirty="0" smtClean="0"/>
              <a:t>J. Stierman</a:t>
            </a:r>
            <a:r>
              <a:rPr lang="en-US" sz="6000" dirty="0" smtClean="0"/>
              <a:t>, </a:t>
            </a:r>
            <a:r>
              <a:rPr lang="en-US" sz="6000" dirty="0"/>
              <a:t>Biniam Haileab </a:t>
            </a:r>
            <a:r>
              <a:rPr lang="en-US" sz="6000" dirty="0" smtClean="0"/>
              <a:t>Estifanos, </a:t>
            </a:r>
            <a:r>
              <a:rPr lang="en-US" sz="6000" dirty="0"/>
              <a:t>Peter </a:t>
            </a:r>
            <a:r>
              <a:rPr lang="en-US" sz="6000" dirty="0" smtClean="0"/>
              <a:t>Bordovalos </a:t>
            </a:r>
            <a:r>
              <a:rPr lang="en-US" sz="6000" dirty="0"/>
              <a:t>and Lawrence A. Drane </a:t>
            </a:r>
            <a:r>
              <a:rPr lang="en-US" sz="6000" dirty="0" smtClean="0"/>
              <a:t>III</a:t>
            </a:r>
            <a:r>
              <a:rPr lang="en-US" sz="6000" baseline="30000" dirty="0"/>
              <a:t/>
            </a:r>
            <a:br>
              <a:rPr lang="en-US" sz="6000" baseline="30000" dirty="0"/>
            </a:br>
            <a:r>
              <a:rPr lang="en-US" sz="6000" dirty="0" smtClean="0"/>
              <a:t>Department </a:t>
            </a:r>
            <a:r>
              <a:rPr lang="en-US" sz="6000" dirty="0"/>
              <a:t>of Environmental Sciences, University of Toledo, Toledo, OH </a:t>
            </a:r>
          </a:p>
        </p:txBody>
      </p:sp>
      <p:sp>
        <p:nvSpPr>
          <p:cNvPr id="3" name="Subtitle 2"/>
          <p:cNvSpPr>
            <a:spLocks noGrp="1"/>
          </p:cNvSpPr>
          <p:nvPr>
            <p:ph type="subTitle" idx="1"/>
          </p:nvPr>
        </p:nvSpPr>
        <p:spPr>
          <a:xfrm>
            <a:off x="525491" y="3989419"/>
            <a:ext cx="9912927" cy="11015054"/>
          </a:xfrm>
          <a:ln>
            <a:solidFill>
              <a:schemeClr val="tx1"/>
            </a:solidFill>
          </a:ln>
        </p:spPr>
        <p:txBody>
          <a:bodyPr>
            <a:noAutofit/>
          </a:bodyPr>
          <a:lstStyle/>
          <a:p>
            <a:r>
              <a:rPr lang="en-US" sz="3200" b="1" dirty="0" smtClean="0"/>
              <a:t>ABSTRACT</a:t>
            </a:r>
          </a:p>
          <a:p>
            <a:pPr algn="l"/>
            <a:r>
              <a:rPr lang="en-US" sz="3200" dirty="0"/>
              <a:t>Streams are sparse near Bellevue, Ohio because karst in the Columbus Limestone drains the area to feed springs in Castalia and Sandusky Bay. However, on rare occasions, sinkholes north of Bellevue have acted as springs following episodes of heavy precipitation. We used micro-gravity and electrical resistivity in an attempt to map subsurface voids in the area where flooding in 2008 was most severe. Gravity was also measured at more widely spaced stations surrounding the study area. Although a dipole-dipole profile over Seneca Caverns (south of Bellevue) shows both air-filled and water-filled voids in the limestone, we discovered no similar geophysical evidence of voids along either of two long (690 m and 830 m) east-west resistivity profiles along roads north and south of the most striking sinkhole complex in the area. Resistivity lows are instead interpreted as sediment-filled karst. Except for sinkholes only a few meters across and broad but shallow circular depressions in many agricultural fields, most of the surface is characterized by glacial and shoreline features over 10,000 years old. These broad depressions might be ancient karst filled with glacial-age sediments rather than zones of developing karst.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31127" y="302025"/>
            <a:ext cx="4328925" cy="3329942"/>
          </a:xfrm>
          <a:prstGeom prst="rect">
            <a:avLst/>
          </a:prstGeom>
        </p:spPr>
      </p:pic>
      <p:pic>
        <p:nvPicPr>
          <p:cNvPr id="1026" name="Picture 2" descr="Store Header"/>
          <p:cNvPicPr>
            <a:picLocks noChangeAspect="1" noChangeArrowheads="1"/>
          </p:cNvPicPr>
          <p:nvPr/>
        </p:nvPicPr>
        <p:blipFill rotWithShape="1">
          <a:blip r:embed="rId5">
            <a:extLst>
              <a:ext uri="{28A0092B-C50C-407E-A947-70E740481C1C}">
                <a14:useLocalDpi xmlns:a14="http://schemas.microsoft.com/office/drawing/2010/main" val="0"/>
              </a:ext>
            </a:extLst>
          </a:blip>
          <a:srcRect r="77328"/>
          <a:stretch/>
        </p:blipFill>
        <p:spPr bwMode="auto">
          <a:xfrm>
            <a:off x="525491" y="302024"/>
            <a:ext cx="4171324" cy="24411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5491" y="23242768"/>
            <a:ext cx="7833649" cy="954107"/>
          </a:xfrm>
          <a:prstGeom prst="rect">
            <a:avLst/>
          </a:prstGeom>
          <a:noFill/>
          <a:ln w="12700">
            <a:solidFill>
              <a:schemeClr val="tx1"/>
            </a:solidFill>
          </a:ln>
        </p:spPr>
        <p:txBody>
          <a:bodyPr wrap="square" rtlCol="0">
            <a:spAutoFit/>
          </a:bodyPr>
          <a:lstStyle/>
          <a:p>
            <a:pPr algn="ctr"/>
            <a:r>
              <a:rPr lang="en-US" sz="2800" dirty="0" smtClean="0"/>
              <a:t>Figure 1: Index map with selected karst and geographical features.</a:t>
            </a:r>
            <a:endParaRPr lang="en-US" sz="280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491" y="15377160"/>
            <a:ext cx="7772400" cy="7772400"/>
          </a:xfrm>
          <a:prstGeom prst="rect">
            <a:avLst/>
          </a:prstGeom>
          <a:ln>
            <a:solidFill>
              <a:schemeClr val="tx1"/>
            </a:solidFill>
          </a:ln>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491" y="24411181"/>
            <a:ext cx="6637242" cy="6705745"/>
          </a:xfrm>
          <a:prstGeom prst="rect">
            <a:avLst/>
          </a:prstGeom>
          <a:ln w="12700">
            <a:solidFill>
              <a:schemeClr val="tx1"/>
            </a:solidFill>
          </a:ln>
        </p:spPr>
      </p:pic>
      <p:sp>
        <p:nvSpPr>
          <p:cNvPr id="10" name="TextBox 9"/>
          <p:cNvSpPr txBox="1"/>
          <p:nvPr/>
        </p:nvSpPr>
        <p:spPr>
          <a:xfrm>
            <a:off x="640080" y="31273555"/>
            <a:ext cx="6522653" cy="1569660"/>
          </a:xfrm>
          <a:prstGeom prst="rect">
            <a:avLst/>
          </a:prstGeom>
          <a:noFill/>
          <a:ln w="12700">
            <a:solidFill>
              <a:schemeClr val="tx1"/>
            </a:solidFill>
          </a:ln>
        </p:spPr>
        <p:txBody>
          <a:bodyPr wrap="square" rtlCol="0">
            <a:spAutoFit/>
          </a:bodyPr>
          <a:lstStyle/>
          <a:p>
            <a:pPr algn="ctr"/>
            <a:r>
              <a:rPr lang="en-US" sz="3200" dirty="0" smtClean="0"/>
              <a:t>Figure 2 (a &amp; b): Regional simple </a:t>
            </a:r>
            <a:r>
              <a:rPr lang="en-US" sz="3200" dirty="0" err="1" smtClean="0"/>
              <a:t>Bouguer</a:t>
            </a:r>
            <a:r>
              <a:rPr lang="en-US" sz="3200" dirty="0" smtClean="0"/>
              <a:t> anomaly.  Line shows Columbus Limestone subcrop.</a:t>
            </a:r>
            <a:endParaRPr lang="en-US" sz="3200"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2504" y="26628330"/>
            <a:ext cx="7252802" cy="6116222"/>
          </a:xfrm>
          <a:prstGeom prst="rect">
            <a:avLst/>
          </a:prstGeom>
          <a:ln w="12700">
            <a:solidFill>
              <a:schemeClr val="tx1"/>
            </a:solidFill>
          </a:ln>
        </p:spPr>
      </p:pic>
      <p:pic>
        <p:nvPicPr>
          <p:cNvPr id="5" name="Picture 4"/>
          <p:cNvPicPr>
            <a:picLocks noChangeAspect="1"/>
          </p:cNvPicPr>
          <p:nvPr/>
        </p:nvPicPr>
        <p:blipFill rotWithShape="1">
          <a:blip r:embed="rId9"/>
          <a:srcRect l="9458" t="14445" r="25251" b="22815"/>
          <a:stretch/>
        </p:blipFill>
        <p:spPr>
          <a:xfrm>
            <a:off x="8502507" y="15414345"/>
            <a:ext cx="7956464" cy="4300654"/>
          </a:xfrm>
          <a:prstGeom prst="rect">
            <a:avLst/>
          </a:prstGeom>
        </p:spPr>
      </p:pic>
      <p:sp>
        <p:nvSpPr>
          <p:cNvPr id="9" name="TextBox 8"/>
          <p:cNvSpPr txBox="1"/>
          <p:nvPr/>
        </p:nvSpPr>
        <p:spPr>
          <a:xfrm>
            <a:off x="31990535" y="29724382"/>
            <a:ext cx="12885015" cy="3170099"/>
          </a:xfrm>
          <a:prstGeom prst="rect">
            <a:avLst/>
          </a:prstGeom>
          <a:noFill/>
          <a:ln w="12700">
            <a:solidFill>
              <a:schemeClr val="tx1"/>
            </a:solidFill>
          </a:ln>
        </p:spPr>
        <p:txBody>
          <a:bodyPr wrap="square" rtlCol="0">
            <a:spAutoFit/>
          </a:bodyPr>
          <a:lstStyle/>
          <a:p>
            <a:pPr algn="ctr"/>
            <a:r>
              <a:rPr lang="en-US" sz="3200" dirty="0" smtClean="0"/>
              <a:t>References</a:t>
            </a:r>
            <a:r>
              <a:rPr lang="en-US" sz="2400" dirty="0" smtClean="0"/>
              <a:t> cited</a:t>
            </a:r>
          </a:p>
          <a:p>
            <a:r>
              <a:rPr lang="en-US" sz="2400" dirty="0" err="1" smtClean="0"/>
              <a:t>Raab</a:t>
            </a:r>
            <a:r>
              <a:rPr lang="en-US" sz="2400" dirty="0" smtClean="0"/>
              <a:t>, James, B. </a:t>
            </a:r>
            <a:r>
              <a:rPr lang="en-US" sz="2400" dirty="0" err="1" smtClean="0"/>
              <a:t>Haiker</a:t>
            </a:r>
            <a:r>
              <a:rPr lang="en-US" sz="2400" dirty="0" smtClean="0"/>
              <a:t>, W. Jones, M. Angle, R. </a:t>
            </a:r>
            <a:r>
              <a:rPr lang="en-US" sz="2400" dirty="0" err="1" smtClean="0"/>
              <a:t>Pavey</a:t>
            </a:r>
            <a:r>
              <a:rPr lang="en-US" sz="2400" dirty="0" smtClean="0"/>
              <a:t>, M. </a:t>
            </a:r>
            <a:r>
              <a:rPr lang="en-US" sz="2400" dirty="0" err="1" smtClean="0"/>
              <a:t>Swinford</a:t>
            </a:r>
            <a:r>
              <a:rPr lang="en-US" sz="2400" dirty="0" smtClean="0"/>
              <a:t> and D. Powers, </a:t>
            </a:r>
            <a:r>
              <a:rPr lang="en-US" sz="2400" u="sng" dirty="0" smtClean="0"/>
              <a:t>Ground Water Induced Flooding in the Bellevue  Ohio Area, Spring and Summer 2008</a:t>
            </a:r>
            <a:r>
              <a:rPr lang="en-US" sz="2400" dirty="0" smtClean="0"/>
              <a:t>; </a:t>
            </a:r>
            <a:r>
              <a:rPr lang="en-US" sz="2400" b="1" dirty="0" smtClean="0"/>
              <a:t>ODNR Division of Water Technical Report of Investigation 2009-1</a:t>
            </a:r>
            <a:r>
              <a:rPr lang="en-US" sz="2400" dirty="0" smtClean="0"/>
              <a:t>, Ohio Department of Natural Resources, Columbus, Ohio, 19 pp.</a:t>
            </a:r>
            <a:endParaRPr lang="en-US" sz="2400" b="1" dirty="0" smtClean="0"/>
          </a:p>
          <a:p>
            <a:r>
              <a:rPr lang="en-US" sz="2400" dirty="0" smtClean="0"/>
              <a:t>Totten</a:t>
            </a:r>
            <a:r>
              <a:rPr lang="en-US" sz="2400" dirty="0"/>
              <a:t>, Stanley M., Chronology and nature of the Pleistocene beaches and wave-cut cliffs and terraces, northeastern Ohio; </a:t>
            </a:r>
            <a:r>
              <a:rPr lang="en-US" sz="2400" i="1" dirty="0"/>
              <a:t>in </a:t>
            </a:r>
            <a:r>
              <a:rPr lang="en-US" sz="2400" b="1" dirty="0"/>
              <a:t>Quaternary Evolution of the Great Lakes, Geological Association of Canada Special Paper 30 </a:t>
            </a:r>
            <a:r>
              <a:rPr lang="en-US" sz="2400" dirty="0"/>
              <a:t>(</a:t>
            </a:r>
            <a:r>
              <a:rPr lang="en-US" sz="2400" dirty="0" err="1"/>
              <a:t>Karrow</a:t>
            </a:r>
            <a:r>
              <a:rPr lang="en-US" sz="2400" dirty="0"/>
              <a:t> and </a:t>
            </a:r>
            <a:r>
              <a:rPr lang="en-US" sz="2400" dirty="0" err="1"/>
              <a:t>Calkid</a:t>
            </a:r>
            <a:r>
              <a:rPr lang="en-US" sz="2400" dirty="0"/>
              <a:t>, eds.), pp. 171 – 184. </a:t>
            </a: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1820" y="3857714"/>
            <a:ext cx="7772400" cy="7772400"/>
          </a:xfrm>
          <a:prstGeom prst="rect">
            <a:avLst/>
          </a:prstGeom>
        </p:spPr>
      </p:pic>
      <p:pic>
        <p:nvPicPr>
          <p:cNvPr id="14" name="Picture 13"/>
          <p:cNvPicPr>
            <a:picLocks noChangeAspect="1"/>
          </p:cNvPicPr>
          <p:nvPr/>
        </p:nvPicPr>
        <p:blipFill rotWithShape="1">
          <a:blip r:embed="rId11"/>
          <a:srcRect l="485" t="9037" r="92806" b="7038"/>
          <a:stretch/>
        </p:blipFill>
        <p:spPr>
          <a:xfrm>
            <a:off x="10751820" y="4698057"/>
            <a:ext cx="934285" cy="6574815"/>
          </a:xfrm>
          <a:prstGeom prst="rect">
            <a:avLst/>
          </a:prstGeom>
        </p:spPr>
      </p:pic>
      <p:sp>
        <p:nvSpPr>
          <p:cNvPr id="15" name="TextBox 14"/>
          <p:cNvSpPr txBox="1"/>
          <p:nvPr/>
        </p:nvSpPr>
        <p:spPr>
          <a:xfrm>
            <a:off x="10546080" y="11915600"/>
            <a:ext cx="8183880" cy="2677656"/>
          </a:xfrm>
          <a:prstGeom prst="rect">
            <a:avLst/>
          </a:prstGeom>
          <a:noFill/>
          <a:ln>
            <a:solidFill>
              <a:schemeClr val="tx1"/>
            </a:solidFill>
          </a:ln>
        </p:spPr>
        <p:txBody>
          <a:bodyPr wrap="square" rtlCol="0">
            <a:spAutoFit/>
          </a:bodyPr>
          <a:lstStyle/>
          <a:p>
            <a:pPr algn="ctr"/>
            <a:r>
              <a:rPr lang="en-US" sz="2400" dirty="0" smtClean="0"/>
              <a:t>Figure 3: Digital elevation model (DEM) constructed from USGS 1/9 </a:t>
            </a:r>
            <a:r>
              <a:rPr lang="en-US" sz="2400" dirty="0"/>
              <a:t>arc-second data (</a:t>
            </a:r>
            <a:r>
              <a:rPr lang="en-US" sz="2400" dirty="0">
                <a:hlinkClick r:id="rId12"/>
              </a:rPr>
              <a:t>http://</a:t>
            </a:r>
            <a:r>
              <a:rPr lang="en-US" sz="2400" dirty="0" smtClean="0">
                <a:hlinkClick r:id="rId12"/>
              </a:rPr>
              <a:t>nationalmap.gov/viewer.html</a:t>
            </a:r>
            <a:r>
              <a:rPr lang="en-US" sz="2400" dirty="0" smtClean="0"/>
              <a:t>).  Elevation ranges were selected to highlight multiple stages of ancestral Lake Erie.  Most of the area underlain by the Columbus Limestone is characterized by surface features shaped by glacial or post-glacial- lake processes.  We have yet to discover a shoreline severely deformed by karst development.</a:t>
            </a:r>
            <a:endParaRPr lang="en-US" sz="2400" dirty="0"/>
          </a:p>
        </p:txBody>
      </p:sp>
      <p:pic>
        <p:nvPicPr>
          <p:cNvPr id="16" name="Picture 15"/>
          <p:cNvPicPr>
            <a:picLocks noChangeAspect="1"/>
          </p:cNvPicPr>
          <p:nvPr/>
        </p:nvPicPr>
        <p:blipFill rotWithShape="1">
          <a:blip r:embed="rId13">
            <a:extLst>
              <a:ext uri="{28A0092B-C50C-407E-A947-70E740481C1C}">
                <a14:useLocalDpi xmlns:a14="http://schemas.microsoft.com/office/drawing/2010/main" val="0"/>
              </a:ext>
            </a:extLst>
          </a:blip>
          <a:srcRect b="23701"/>
          <a:stretch/>
        </p:blipFill>
        <p:spPr>
          <a:xfrm>
            <a:off x="8593805" y="20024483"/>
            <a:ext cx="7956464" cy="4647880"/>
          </a:xfrm>
          <a:prstGeom prst="rect">
            <a:avLst/>
          </a:prstGeom>
        </p:spPr>
      </p:pic>
      <p:sp>
        <p:nvSpPr>
          <p:cNvPr id="17" name="TextBox 16"/>
          <p:cNvSpPr txBox="1"/>
          <p:nvPr/>
        </p:nvSpPr>
        <p:spPr>
          <a:xfrm>
            <a:off x="746760" y="24498300"/>
            <a:ext cx="574196" cy="523220"/>
          </a:xfrm>
          <a:prstGeom prst="rect">
            <a:avLst/>
          </a:prstGeom>
          <a:noFill/>
        </p:spPr>
        <p:txBody>
          <a:bodyPr wrap="none" rtlCol="0">
            <a:spAutoFit/>
          </a:bodyPr>
          <a:lstStyle/>
          <a:p>
            <a:r>
              <a:rPr lang="en-US" sz="2800" dirty="0" smtClean="0"/>
              <a:t>(a)</a:t>
            </a:r>
            <a:endParaRPr lang="en-US" sz="2800" dirty="0"/>
          </a:p>
        </p:txBody>
      </p:sp>
      <p:sp>
        <p:nvSpPr>
          <p:cNvPr id="18" name="TextBox 17"/>
          <p:cNvSpPr txBox="1"/>
          <p:nvPr/>
        </p:nvSpPr>
        <p:spPr>
          <a:xfrm>
            <a:off x="8001976" y="27260879"/>
            <a:ext cx="591829" cy="523220"/>
          </a:xfrm>
          <a:prstGeom prst="rect">
            <a:avLst/>
          </a:prstGeom>
          <a:noFill/>
        </p:spPr>
        <p:txBody>
          <a:bodyPr wrap="none" rtlCol="0">
            <a:spAutoFit/>
          </a:bodyPr>
          <a:lstStyle/>
          <a:p>
            <a:r>
              <a:rPr lang="en-US" sz="2800" dirty="0" smtClean="0"/>
              <a:t>(b)</a:t>
            </a:r>
            <a:endParaRPr lang="en-US" sz="2800" dirty="0"/>
          </a:p>
        </p:txBody>
      </p:sp>
      <p:sp>
        <p:nvSpPr>
          <p:cNvPr id="19" name="TextBox 18"/>
          <p:cNvSpPr txBox="1"/>
          <p:nvPr/>
        </p:nvSpPr>
        <p:spPr>
          <a:xfrm>
            <a:off x="7384002" y="24957849"/>
            <a:ext cx="8816709" cy="1384995"/>
          </a:xfrm>
          <a:prstGeom prst="rect">
            <a:avLst/>
          </a:prstGeom>
          <a:noFill/>
          <a:ln w="12700">
            <a:solidFill>
              <a:schemeClr val="tx1"/>
            </a:solidFill>
          </a:ln>
        </p:spPr>
        <p:txBody>
          <a:bodyPr wrap="square" rtlCol="0">
            <a:spAutoFit/>
          </a:bodyPr>
          <a:lstStyle/>
          <a:p>
            <a:pPr algn="ctr"/>
            <a:r>
              <a:rPr lang="en-US" sz="2800" dirty="0" smtClean="0"/>
              <a:t>Figure 4: DEM of an area directly west of Bellevue.  Numerous enclosed topographic lows are homes to ponded water during spring thaw and following heavy rains.   </a:t>
            </a:r>
            <a:endParaRPr lang="en-US" sz="2800" dirty="0"/>
          </a:p>
        </p:txBody>
      </p:sp>
      <p:pic>
        <p:nvPicPr>
          <p:cNvPr id="20" name="Picture 19"/>
          <p:cNvPicPr>
            <a:picLocks noChangeAspect="1"/>
          </p:cNvPicPr>
          <p:nvPr/>
        </p:nvPicPr>
        <p:blipFill>
          <a:blip r:embed="rId14"/>
          <a:stretch>
            <a:fillRect/>
          </a:stretch>
        </p:blipFill>
        <p:spPr>
          <a:xfrm>
            <a:off x="16663587" y="15114397"/>
            <a:ext cx="4905765" cy="5574681"/>
          </a:xfrm>
          <a:prstGeom prst="rect">
            <a:avLst/>
          </a:prstGeom>
        </p:spPr>
      </p:pic>
      <p:sp>
        <p:nvSpPr>
          <p:cNvPr id="21" name="TextBox 20"/>
          <p:cNvSpPr txBox="1"/>
          <p:nvPr/>
        </p:nvSpPr>
        <p:spPr>
          <a:xfrm>
            <a:off x="16721107" y="20840887"/>
            <a:ext cx="4848245" cy="1384995"/>
          </a:xfrm>
          <a:prstGeom prst="rect">
            <a:avLst/>
          </a:prstGeom>
          <a:noFill/>
          <a:ln w="12700">
            <a:solidFill>
              <a:schemeClr val="tx1"/>
            </a:solidFill>
          </a:ln>
        </p:spPr>
        <p:txBody>
          <a:bodyPr wrap="square" rtlCol="0">
            <a:spAutoFit/>
          </a:bodyPr>
          <a:lstStyle/>
          <a:p>
            <a:pPr algn="ctr"/>
            <a:r>
              <a:rPr lang="en-US" sz="2800" dirty="0" smtClean="0"/>
              <a:t>Figure 5: Drainage patterns in the Bellevue area (U.S. Census Bureau, 2011).</a:t>
            </a:r>
            <a:endParaRPr lang="en-US" sz="2800" dirty="0"/>
          </a:p>
        </p:txBody>
      </p:sp>
      <p:pic>
        <p:nvPicPr>
          <p:cNvPr id="22" name="Picture 21"/>
          <p:cNvPicPr>
            <a:picLocks noChangeAspect="1"/>
          </p:cNvPicPr>
          <p:nvPr/>
        </p:nvPicPr>
        <p:blipFill rotWithShape="1">
          <a:blip r:embed="rId15">
            <a:extLst>
              <a:ext uri="{28A0092B-C50C-407E-A947-70E740481C1C}">
                <a14:useLocalDpi xmlns:a14="http://schemas.microsoft.com/office/drawing/2010/main" val="0"/>
              </a:ext>
            </a:extLst>
          </a:blip>
          <a:srcRect l="4947" t="4201" r="5010" b="29889"/>
          <a:stretch/>
        </p:blipFill>
        <p:spPr>
          <a:xfrm>
            <a:off x="19116470" y="3989419"/>
            <a:ext cx="6934200" cy="6629400"/>
          </a:xfrm>
          <a:prstGeom prst="rect">
            <a:avLst/>
          </a:prstGeom>
        </p:spPr>
      </p:pic>
      <p:sp>
        <p:nvSpPr>
          <p:cNvPr id="23" name="TextBox 22"/>
          <p:cNvSpPr txBox="1"/>
          <p:nvPr/>
        </p:nvSpPr>
        <p:spPr>
          <a:xfrm>
            <a:off x="19143000" y="10946104"/>
            <a:ext cx="6882870" cy="2677656"/>
          </a:xfrm>
          <a:prstGeom prst="rect">
            <a:avLst/>
          </a:prstGeom>
          <a:noFill/>
          <a:ln w="12700">
            <a:solidFill>
              <a:schemeClr val="tx1"/>
            </a:solidFill>
          </a:ln>
        </p:spPr>
        <p:txBody>
          <a:bodyPr wrap="square" rtlCol="0">
            <a:spAutoFit/>
          </a:bodyPr>
          <a:lstStyle/>
          <a:p>
            <a:pPr algn="ctr"/>
            <a:r>
              <a:rPr lang="en-US" sz="2400" dirty="0" smtClean="0"/>
              <a:t>Figure 6: A DEM shows the greatest topographic disturbance of the glacial terrain due to karst development near Bellevue.  State Route 269 has flooded several times when these sinkholes changed from drains to springs (</a:t>
            </a:r>
            <a:r>
              <a:rPr lang="en-US" sz="2400" dirty="0" err="1" smtClean="0"/>
              <a:t>Raab</a:t>
            </a:r>
            <a:r>
              <a:rPr lang="en-US" sz="2400" dirty="0" smtClean="0"/>
              <a:t> et al., 2009).  Perhaps the large quantity of water entering the karst via these sinkholes has accelerated their development.</a:t>
            </a:r>
            <a:endParaRPr lang="en-US" sz="2400" dirty="0"/>
          </a:p>
        </p:txBody>
      </p:sp>
      <p:pic>
        <p:nvPicPr>
          <p:cNvPr id="24" name="Picture 23"/>
          <p:cNvPicPr>
            <a:picLocks noChangeAspect="1"/>
          </p:cNvPicPr>
          <p:nvPr/>
        </p:nvPicPr>
        <p:blipFill rotWithShape="1">
          <a:blip r:embed="rId16">
            <a:extLst>
              <a:ext uri="{28A0092B-C50C-407E-A947-70E740481C1C}">
                <a14:useLocalDpi xmlns:a14="http://schemas.microsoft.com/office/drawing/2010/main" val="0"/>
              </a:ext>
            </a:extLst>
          </a:blip>
          <a:srcRect l="6245" t="5660" r="35251" b="7465"/>
          <a:stretch/>
        </p:blipFill>
        <p:spPr>
          <a:xfrm>
            <a:off x="26289000" y="3989419"/>
            <a:ext cx="4815840" cy="9340161"/>
          </a:xfrm>
          <a:prstGeom prst="rect">
            <a:avLst/>
          </a:prstGeom>
        </p:spPr>
      </p:pic>
      <p:sp>
        <p:nvSpPr>
          <p:cNvPr id="25" name="TextBox 24"/>
          <p:cNvSpPr txBox="1"/>
          <p:nvPr/>
        </p:nvSpPr>
        <p:spPr>
          <a:xfrm>
            <a:off x="26289000" y="13392927"/>
            <a:ext cx="4815840" cy="1200329"/>
          </a:xfrm>
          <a:prstGeom prst="rect">
            <a:avLst/>
          </a:prstGeom>
          <a:noFill/>
          <a:ln w="12700">
            <a:solidFill>
              <a:schemeClr val="tx1"/>
            </a:solidFill>
          </a:ln>
        </p:spPr>
        <p:txBody>
          <a:bodyPr wrap="square" rtlCol="0">
            <a:spAutoFit/>
          </a:bodyPr>
          <a:lstStyle/>
          <a:p>
            <a:pPr algn="ctr"/>
            <a:r>
              <a:rPr lang="en-US" sz="2400" dirty="0" smtClean="0"/>
              <a:t>Figure 7: </a:t>
            </a:r>
            <a:r>
              <a:rPr lang="en-US" sz="2400" dirty="0" err="1" smtClean="0"/>
              <a:t>Orthophoto</a:t>
            </a:r>
            <a:r>
              <a:rPr lang="en-US" sz="2400" dirty="0" smtClean="0"/>
              <a:t> showing electrical resistivity profile locations (red lines) north of Bellevue.</a:t>
            </a:r>
            <a:endParaRPr lang="en-US" sz="2400" dirty="0"/>
          </a:p>
        </p:txBody>
      </p:sp>
      <p:pic>
        <p:nvPicPr>
          <p:cNvPr id="26" name="Pictur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969499" y="14832201"/>
            <a:ext cx="10058400" cy="4538853"/>
          </a:xfrm>
          <a:prstGeom prst="rect">
            <a:avLst/>
          </a:prstGeom>
        </p:spPr>
      </p:pic>
      <p:pic>
        <p:nvPicPr>
          <p:cNvPr id="27" name="Picture 26"/>
          <p:cNvPicPr>
            <a:picLocks noChangeAspect="1"/>
          </p:cNvPicPr>
          <p:nvPr/>
        </p:nvPicPr>
        <p:blipFill rotWithShape="1">
          <a:blip r:embed="rId18"/>
          <a:srcRect l="-73" t="45490" r="8641" b="-4803"/>
          <a:stretch/>
        </p:blipFill>
        <p:spPr>
          <a:xfrm>
            <a:off x="21969499" y="19372144"/>
            <a:ext cx="9690561" cy="3011360"/>
          </a:xfrm>
          <a:prstGeom prst="rect">
            <a:avLst/>
          </a:prstGeom>
        </p:spPr>
      </p:pic>
      <p:sp>
        <p:nvSpPr>
          <p:cNvPr id="28" name="TextBox 27"/>
          <p:cNvSpPr txBox="1"/>
          <p:nvPr/>
        </p:nvSpPr>
        <p:spPr>
          <a:xfrm>
            <a:off x="22583570" y="15007828"/>
            <a:ext cx="660950" cy="369332"/>
          </a:xfrm>
          <a:prstGeom prst="rect">
            <a:avLst/>
          </a:prstGeom>
          <a:noFill/>
        </p:spPr>
        <p:txBody>
          <a:bodyPr wrap="none" rtlCol="0">
            <a:spAutoFit/>
          </a:bodyPr>
          <a:lstStyle/>
          <a:p>
            <a:r>
              <a:rPr lang="en-US" sz="1800" dirty="0" smtClean="0"/>
              <a:t>West</a:t>
            </a:r>
            <a:endParaRPr lang="en-US" sz="1800" dirty="0"/>
          </a:p>
        </p:txBody>
      </p:sp>
      <p:sp>
        <p:nvSpPr>
          <p:cNvPr id="29" name="TextBox 28"/>
          <p:cNvSpPr txBox="1"/>
          <p:nvPr/>
        </p:nvSpPr>
        <p:spPr>
          <a:xfrm>
            <a:off x="30091380" y="15004473"/>
            <a:ext cx="567784" cy="369332"/>
          </a:xfrm>
          <a:prstGeom prst="rect">
            <a:avLst/>
          </a:prstGeom>
          <a:noFill/>
        </p:spPr>
        <p:txBody>
          <a:bodyPr wrap="none" rtlCol="0">
            <a:spAutoFit/>
          </a:bodyPr>
          <a:lstStyle/>
          <a:p>
            <a:r>
              <a:rPr lang="en-US" sz="1800" dirty="0" smtClean="0"/>
              <a:t>East</a:t>
            </a:r>
            <a:endParaRPr lang="en-US" sz="1800" dirty="0"/>
          </a:p>
        </p:txBody>
      </p:sp>
      <p:sp>
        <p:nvSpPr>
          <p:cNvPr id="30" name="TextBox 29"/>
          <p:cNvSpPr txBox="1"/>
          <p:nvPr/>
        </p:nvSpPr>
        <p:spPr>
          <a:xfrm>
            <a:off x="22014699" y="22225882"/>
            <a:ext cx="9600160" cy="3046988"/>
          </a:xfrm>
          <a:prstGeom prst="rect">
            <a:avLst/>
          </a:prstGeom>
          <a:noFill/>
          <a:ln w="12700">
            <a:solidFill>
              <a:schemeClr val="tx1"/>
            </a:solidFill>
          </a:ln>
        </p:spPr>
        <p:txBody>
          <a:bodyPr wrap="square" rtlCol="0">
            <a:spAutoFit/>
          </a:bodyPr>
          <a:lstStyle/>
          <a:p>
            <a:pPr algn="ctr"/>
            <a:r>
              <a:rPr lang="en-US" sz="2400" dirty="0" smtClean="0"/>
              <a:t>Figure 8: Dipole-dipole electrical resistivity profile across Seneca Caverns (Figure 1).  Air-filled voids cannot conduct electricity while water-filled voids conduct electricity better than limestone.  The thin layer of surficial till is rich in clay, an excellent electrical conductor when moist.  The top pseudosection shows data points and observed apparent resistivities.  The bottom cross section shows the electrical resistivity model generated by the inversion routine, </a:t>
            </a:r>
            <a:r>
              <a:rPr lang="en-US" sz="2400" i="1" dirty="0" smtClean="0"/>
              <a:t>EarthImager2D.</a:t>
            </a:r>
            <a:r>
              <a:rPr lang="en-US" sz="2400" dirty="0" smtClean="0"/>
              <a:t>  The center pseudosection is a forward calculation of the electrical resistivity model.</a:t>
            </a:r>
            <a:endParaRPr lang="en-US" sz="2400" dirty="0"/>
          </a:p>
        </p:txBody>
      </p:sp>
      <p:pic>
        <p:nvPicPr>
          <p:cNvPr id="31" name="Picture 30"/>
          <p:cNvPicPr>
            <a:picLocks noChangeAspect="1"/>
          </p:cNvPicPr>
          <p:nvPr/>
        </p:nvPicPr>
        <p:blipFill rotWithShape="1">
          <a:blip r:embed="rId19" cstate="print">
            <a:extLst>
              <a:ext uri="{28A0092B-C50C-407E-A947-70E740481C1C}">
                <a14:useLocalDpi xmlns:a14="http://schemas.microsoft.com/office/drawing/2010/main" val="0"/>
              </a:ext>
            </a:extLst>
          </a:blip>
          <a:srcRect l="5748" t="65095" r="5314"/>
          <a:stretch/>
        </p:blipFill>
        <p:spPr>
          <a:xfrm>
            <a:off x="31343170" y="3989419"/>
            <a:ext cx="11378752" cy="2015141"/>
          </a:xfrm>
          <a:prstGeom prst="rect">
            <a:avLst/>
          </a:prstGeom>
        </p:spPr>
      </p:pic>
      <p:sp>
        <p:nvSpPr>
          <p:cNvPr id="1024" name="TextBox 1023"/>
          <p:cNvSpPr txBox="1"/>
          <p:nvPr/>
        </p:nvSpPr>
        <p:spPr>
          <a:xfrm>
            <a:off x="31343171" y="6385560"/>
            <a:ext cx="11378752" cy="954107"/>
          </a:xfrm>
          <a:prstGeom prst="rect">
            <a:avLst/>
          </a:prstGeom>
          <a:noFill/>
          <a:ln w="12700">
            <a:solidFill>
              <a:schemeClr val="tx1"/>
            </a:solidFill>
          </a:ln>
        </p:spPr>
        <p:txBody>
          <a:bodyPr wrap="square" rtlCol="0">
            <a:spAutoFit/>
          </a:bodyPr>
          <a:lstStyle/>
          <a:p>
            <a:pPr algn="ctr"/>
            <a:r>
              <a:rPr lang="en-US" sz="2800" dirty="0" smtClean="0"/>
              <a:t>Figure 9: Subsurface resistivity model for profile Field 1 (see Figure 7).  There is a small open sinkhole 15 meters north of the first electrode.</a:t>
            </a:r>
            <a:endParaRPr lang="en-US" sz="2800" dirty="0"/>
          </a:p>
        </p:txBody>
      </p:sp>
      <p:sp>
        <p:nvSpPr>
          <p:cNvPr id="1025" name="TextBox 1024"/>
          <p:cNvSpPr txBox="1"/>
          <p:nvPr/>
        </p:nvSpPr>
        <p:spPr>
          <a:xfrm>
            <a:off x="31660060" y="4012967"/>
            <a:ext cx="660950" cy="369332"/>
          </a:xfrm>
          <a:prstGeom prst="rect">
            <a:avLst/>
          </a:prstGeom>
          <a:noFill/>
        </p:spPr>
        <p:txBody>
          <a:bodyPr wrap="none" rtlCol="0">
            <a:spAutoFit/>
          </a:bodyPr>
          <a:lstStyle/>
          <a:p>
            <a:r>
              <a:rPr lang="en-US" sz="1800" dirty="0" smtClean="0"/>
              <a:t>West</a:t>
            </a:r>
            <a:endParaRPr lang="en-US" sz="1800" dirty="0"/>
          </a:p>
        </p:txBody>
      </p:sp>
      <p:sp>
        <p:nvSpPr>
          <p:cNvPr id="1027" name="TextBox 1026"/>
          <p:cNvSpPr txBox="1"/>
          <p:nvPr/>
        </p:nvSpPr>
        <p:spPr>
          <a:xfrm>
            <a:off x="41033700" y="4012967"/>
            <a:ext cx="567784" cy="369332"/>
          </a:xfrm>
          <a:prstGeom prst="rect">
            <a:avLst/>
          </a:prstGeom>
          <a:noFill/>
        </p:spPr>
        <p:txBody>
          <a:bodyPr wrap="none" rtlCol="0">
            <a:spAutoFit/>
          </a:bodyPr>
          <a:lstStyle/>
          <a:p>
            <a:r>
              <a:rPr lang="en-US" sz="1800" dirty="0" smtClean="0"/>
              <a:t>East</a:t>
            </a:r>
            <a:endParaRPr lang="en-US" sz="1800" dirty="0"/>
          </a:p>
        </p:txBody>
      </p:sp>
      <p:pic>
        <p:nvPicPr>
          <p:cNvPr id="1028" name="Picture 2" descr="http://waterdata.usgs.gov/nwisweb/graph?agency_cd=USGS&amp;site_no=411819082493900&amp;parm_cd=72019&amp;period=1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437898" y="22310305"/>
            <a:ext cx="54864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030" name="TextBox 1029"/>
          <p:cNvSpPr txBox="1"/>
          <p:nvPr/>
        </p:nvSpPr>
        <p:spPr>
          <a:xfrm>
            <a:off x="31367970" y="9941327"/>
            <a:ext cx="11430000" cy="954107"/>
          </a:xfrm>
          <a:prstGeom prst="rect">
            <a:avLst/>
          </a:prstGeom>
          <a:noFill/>
          <a:ln w="12700">
            <a:solidFill>
              <a:schemeClr val="tx1"/>
            </a:solidFill>
          </a:ln>
        </p:spPr>
        <p:txBody>
          <a:bodyPr wrap="square" rtlCol="0">
            <a:spAutoFit/>
          </a:bodyPr>
          <a:lstStyle/>
          <a:p>
            <a:pPr algn="ctr"/>
            <a:r>
              <a:rPr lang="en-US" sz="2800" dirty="0" smtClean="0"/>
              <a:t>Figure 10: Resistivity model for profile Field 2.  A large, shallow depression east of the 230 – 260 profile segment appears to have no influence.</a:t>
            </a:r>
            <a:endParaRPr lang="en-US" sz="2800" dirty="0"/>
          </a:p>
        </p:txBody>
      </p:sp>
      <p:sp>
        <p:nvSpPr>
          <p:cNvPr id="1031" name="TextBox 1030"/>
          <p:cNvSpPr txBox="1"/>
          <p:nvPr/>
        </p:nvSpPr>
        <p:spPr>
          <a:xfrm>
            <a:off x="42063474" y="7536001"/>
            <a:ext cx="734496" cy="369332"/>
          </a:xfrm>
          <a:prstGeom prst="rect">
            <a:avLst/>
          </a:prstGeom>
          <a:noFill/>
        </p:spPr>
        <p:txBody>
          <a:bodyPr wrap="none" rtlCol="0">
            <a:spAutoFit/>
          </a:bodyPr>
          <a:lstStyle/>
          <a:p>
            <a:r>
              <a:rPr lang="en-US" sz="1800" dirty="0" smtClean="0"/>
              <a:t>North</a:t>
            </a:r>
            <a:endParaRPr lang="en-US" sz="1800" dirty="0"/>
          </a:p>
        </p:txBody>
      </p:sp>
      <p:sp>
        <p:nvSpPr>
          <p:cNvPr id="1032" name="TextBox 1031"/>
          <p:cNvSpPr txBox="1"/>
          <p:nvPr/>
        </p:nvSpPr>
        <p:spPr>
          <a:xfrm>
            <a:off x="31590765" y="7567644"/>
            <a:ext cx="732893" cy="369332"/>
          </a:xfrm>
          <a:prstGeom prst="rect">
            <a:avLst/>
          </a:prstGeom>
          <a:noFill/>
        </p:spPr>
        <p:txBody>
          <a:bodyPr wrap="none" rtlCol="0">
            <a:spAutoFit/>
          </a:bodyPr>
          <a:lstStyle/>
          <a:p>
            <a:r>
              <a:rPr lang="en-US" sz="1800" dirty="0" smtClean="0"/>
              <a:t>South</a:t>
            </a:r>
            <a:endParaRPr lang="en-US" sz="1800" dirty="0"/>
          </a:p>
        </p:txBody>
      </p:sp>
      <p:pic>
        <p:nvPicPr>
          <p:cNvPr id="1033" name="Picture 1032"/>
          <p:cNvPicPr>
            <a:picLocks noChangeAspect="1"/>
          </p:cNvPicPr>
          <p:nvPr/>
        </p:nvPicPr>
        <p:blipFill>
          <a:blip r:embed="rId21"/>
          <a:stretch>
            <a:fillRect/>
          </a:stretch>
        </p:blipFill>
        <p:spPr>
          <a:xfrm>
            <a:off x="32073100" y="11200140"/>
            <a:ext cx="12885016" cy="8909058"/>
          </a:xfrm>
          <a:prstGeom prst="rect">
            <a:avLst/>
          </a:prstGeom>
        </p:spPr>
      </p:pic>
      <p:sp>
        <p:nvSpPr>
          <p:cNvPr id="1034" name="TextBox 1033"/>
          <p:cNvSpPr txBox="1"/>
          <p:nvPr/>
        </p:nvSpPr>
        <p:spPr>
          <a:xfrm>
            <a:off x="32321010" y="11200140"/>
            <a:ext cx="660950" cy="369332"/>
          </a:xfrm>
          <a:prstGeom prst="rect">
            <a:avLst/>
          </a:prstGeom>
          <a:noFill/>
        </p:spPr>
        <p:txBody>
          <a:bodyPr wrap="none" rtlCol="0">
            <a:spAutoFit/>
          </a:bodyPr>
          <a:lstStyle/>
          <a:p>
            <a:r>
              <a:rPr lang="en-US" sz="1800" dirty="0" smtClean="0"/>
              <a:t>West</a:t>
            </a:r>
            <a:endParaRPr lang="en-US" sz="1800" dirty="0"/>
          </a:p>
        </p:txBody>
      </p:sp>
      <p:sp>
        <p:nvSpPr>
          <p:cNvPr id="1035" name="TextBox 1034"/>
          <p:cNvSpPr txBox="1"/>
          <p:nvPr/>
        </p:nvSpPr>
        <p:spPr>
          <a:xfrm>
            <a:off x="42917924" y="11200140"/>
            <a:ext cx="567784" cy="369332"/>
          </a:xfrm>
          <a:prstGeom prst="rect">
            <a:avLst/>
          </a:prstGeom>
          <a:noFill/>
        </p:spPr>
        <p:txBody>
          <a:bodyPr wrap="none" rtlCol="0">
            <a:spAutoFit/>
          </a:bodyPr>
          <a:lstStyle/>
          <a:p>
            <a:r>
              <a:rPr lang="en-US" sz="1800" dirty="0" smtClean="0"/>
              <a:t>East</a:t>
            </a:r>
            <a:endParaRPr lang="en-US" sz="1800" dirty="0"/>
          </a:p>
        </p:txBody>
      </p:sp>
      <p:sp>
        <p:nvSpPr>
          <p:cNvPr id="1036" name="TextBox 1035"/>
          <p:cNvSpPr txBox="1"/>
          <p:nvPr/>
        </p:nvSpPr>
        <p:spPr>
          <a:xfrm>
            <a:off x="32060207" y="20211880"/>
            <a:ext cx="13029680" cy="1815882"/>
          </a:xfrm>
          <a:prstGeom prst="rect">
            <a:avLst/>
          </a:prstGeom>
          <a:noFill/>
          <a:ln w="12700">
            <a:solidFill>
              <a:schemeClr val="tx1"/>
            </a:solidFill>
          </a:ln>
        </p:spPr>
        <p:txBody>
          <a:bodyPr wrap="square" rtlCol="0">
            <a:spAutoFit/>
          </a:bodyPr>
          <a:lstStyle/>
          <a:p>
            <a:pPr algn="ctr"/>
            <a:r>
              <a:rPr lang="en-US" sz="2800" dirty="0" smtClean="0"/>
              <a:t>Figure 11: Dipole-dipole </a:t>
            </a:r>
            <a:r>
              <a:rPr lang="en-US" sz="2800" dirty="0"/>
              <a:t>inversion results at </a:t>
            </a:r>
            <a:r>
              <a:rPr lang="en-US" sz="2800" dirty="0" err="1"/>
              <a:t>Strecker</a:t>
            </a:r>
            <a:r>
              <a:rPr lang="en-US" sz="2800" dirty="0"/>
              <a:t> road: (a) measurement in October 2012 when the static water level at USGS monitoring well was at 9.5m below the surface, (b) Repeat measurement in August 2013 when the water table was at 5.5m below the surface, and (c) interpretation of the dipole-dipole result along </a:t>
            </a:r>
            <a:r>
              <a:rPr lang="en-US" sz="2800" dirty="0" err="1"/>
              <a:t>lithologic</a:t>
            </a:r>
            <a:r>
              <a:rPr lang="en-US" sz="2800" dirty="0"/>
              <a:t> stratigraphy. </a:t>
            </a:r>
          </a:p>
        </p:txBody>
      </p:sp>
      <p:pic>
        <p:nvPicPr>
          <p:cNvPr id="1037" name="Picture 1036"/>
          <p:cNvPicPr>
            <a:picLocks noChangeAspect="1"/>
          </p:cNvPicPr>
          <p:nvPr/>
        </p:nvPicPr>
        <p:blipFill>
          <a:blip r:embed="rId22"/>
          <a:stretch>
            <a:fillRect/>
          </a:stretch>
        </p:blipFill>
        <p:spPr>
          <a:xfrm>
            <a:off x="31990535" y="22383504"/>
            <a:ext cx="12885016" cy="2950213"/>
          </a:xfrm>
          <a:prstGeom prst="rect">
            <a:avLst/>
          </a:prstGeom>
        </p:spPr>
      </p:pic>
      <p:sp>
        <p:nvSpPr>
          <p:cNvPr id="1038" name="TextBox 1037"/>
          <p:cNvSpPr txBox="1"/>
          <p:nvPr/>
        </p:nvSpPr>
        <p:spPr>
          <a:xfrm>
            <a:off x="31990535" y="25388737"/>
            <a:ext cx="12885016" cy="954107"/>
          </a:xfrm>
          <a:prstGeom prst="rect">
            <a:avLst/>
          </a:prstGeom>
          <a:noFill/>
          <a:ln w="12700">
            <a:solidFill>
              <a:schemeClr val="tx1"/>
            </a:solidFill>
          </a:ln>
        </p:spPr>
        <p:txBody>
          <a:bodyPr wrap="square" rtlCol="0">
            <a:spAutoFit/>
          </a:bodyPr>
          <a:lstStyle/>
          <a:p>
            <a:r>
              <a:rPr lang="en-US" sz="2800" dirty="0" smtClean="0"/>
              <a:t>Figure 12: Dipole-dipole </a:t>
            </a:r>
            <a:r>
              <a:rPr lang="en-US" sz="2800" dirty="0"/>
              <a:t>resistivity at Hale road taken in Jun 2012. The static water level at the nearby USGS monitoring well was at 9.7 m below the surface. </a:t>
            </a:r>
          </a:p>
        </p:txBody>
      </p:sp>
      <p:sp>
        <p:nvSpPr>
          <p:cNvPr id="1039" name="TextBox 1038"/>
          <p:cNvSpPr txBox="1"/>
          <p:nvPr/>
        </p:nvSpPr>
        <p:spPr>
          <a:xfrm>
            <a:off x="31577494" y="26397864"/>
            <a:ext cx="13298056" cy="3046988"/>
          </a:xfrm>
          <a:prstGeom prst="rect">
            <a:avLst/>
          </a:prstGeom>
          <a:noFill/>
          <a:ln w="19050">
            <a:solidFill>
              <a:schemeClr val="tx1"/>
            </a:solidFill>
          </a:ln>
        </p:spPr>
        <p:txBody>
          <a:bodyPr wrap="square" rtlCol="0">
            <a:spAutoFit/>
          </a:bodyPr>
          <a:lstStyle/>
          <a:p>
            <a:r>
              <a:rPr lang="en-US" sz="3200" b="1" dirty="0" smtClean="0"/>
              <a:t>Discussion:</a:t>
            </a:r>
            <a:r>
              <a:rPr lang="en-US" sz="3200" dirty="0" smtClean="0"/>
              <a:t>  We were surprised that electrical resistivity failed to detect air-filled or water-filled voids north or south of the large sinkhole complex south of </a:t>
            </a:r>
            <a:r>
              <a:rPr lang="en-US" sz="3200" dirty="0" err="1" smtClean="0"/>
              <a:t>Strecker</a:t>
            </a:r>
            <a:r>
              <a:rPr lang="en-US" sz="3200" dirty="0" smtClean="0"/>
              <a:t> Road.  Future investigations will be based on the hypothesis that sediments fill much of the karst, as at </a:t>
            </a:r>
            <a:r>
              <a:rPr lang="en-US" sz="3200" dirty="0" err="1" smtClean="0"/>
              <a:t>Sheriden</a:t>
            </a:r>
            <a:r>
              <a:rPr lang="en-US" sz="3200" dirty="0" smtClean="0"/>
              <a:t> Cave.  It will be interesting to obtain an electrical resistivity image of what lies under the broad, shallow depressions west of Bellevue (Figure 4). </a:t>
            </a:r>
            <a:endParaRPr lang="en-US" sz="3200" dirty="0"/>
          </a:p>
        </p:txBody>
      </p:sp>
      <p:pic>
        <p:nvPicPr>
          <p:cNvPr id="1040" name="Picture 1039"/>
          <p:cNvPicPr>
            <a:picLocks noChangeAspect="1"/>
          </p:cNvPicPr>
          <p:nvPr/>
        </p:nvPicPr>
        <p:blipFill>
          <a:blip r:embed="rId23"/>
          <a:stretch>
            <a:fillRect/>
          </a:stretch>
        </p:blipFill>
        <p:spPr>
          <a:xfrm>
            <a:off x="26998699" y="25388737"/>
            <a:ext cx="4433104" cy="3338739"/>
          </a:xfrm>
          <a:prstGeom prst="rect">
            <a:avLst/>
          </a:prstGeom>
        </p:spPr>
      </p:pic>
      <p:pic>
        <p:nvPicPr>
          <p:cNvPr id="1041" name="Picture 1040"/>
          <p:cNvPicPr>
            <a:picLocks noChangeAspect="1"/>
          </p:cNvPicPr>
          <p:nvPr/>
        </p:nvPicPr>
        <p:blipFill>
          <a:blip r:embed="rId24"/>
          <a:stretch>
            <a:fillRect/>
          </a:stretch>
        </p:blipFill>
        <p:spPr>
          <a:xfrm>
            <a:off x="22266149" y="25388737"/>
            <a:ext cx="4548630" cy="3413152"/>
          </a:xfrm>
          <a:prstGeom prst="rect">
            <a:avLst/>
          </a:prstGeom>
        </p:spPr>
      </p:pic>
      <p:sp>
        <p:nvSpPr>
          <p:cNvPr id="1042" name="TextBox 1041"/>
          <p:cNvSpPr txBox="1"/>
          <p:nvPr/>
        </p:nvSpPr>
        <p:spPr>
          <a:xfrm>
            <a:off x="14865306" y="26519043"/>
            <a:ext cx="7400843" cy="5509200"/>
          </a:xfrm>
          <a:prstGeom prst="rect">
            <a:avLst/>
          </a:prstGeom>
          <a:noFill/>
          <a:ln w="22225">
            <a:noFill/>
          </a:ln>
        </p:spPr>
        <p:txBody>
          <a:bodyPr wrap="square" rtlCol="0">
            <a:spAutoFit/>
          </a:bodyPr>
          <a:lstStyle/>
          <a:p>
            <a:pPr algn="ctr"/>
            <a:r>
              <a:rPr lang="en-US" sz="3200" b="1" dirty="0" smtClean="0"/>
              <a:t>Some comments on hydrology: </a:t>
            </a:r>
            <a:r>
              <a:rPr lang="en-US" sz="3200" dirty="0" smtClean="0"/>
              <a:t>aquifer response to precipitation events or sudden thaw is rapid (above), suggesting that, at least north of Bellevue, recharge via sinkholes is significant.  In August of 2013, we observed that ponded water in fields (right) persisted for many days, while a nearby sinkhole was dry (far right).  This leads some of us to the conclusion that shallow depressions might represent </a:t>
            </a:r>
            <a:r>
              <a:rPr lang="en-US" sz="3200" dirty="0" err="1" smtClean="0"/>
              <a:t>paleokarst</a:t>
            </a:r>
            <a:r>
              <a:rPr lang="en-US" sz="3200" dirty="0" smtClean="0"/>
              <a:t> filled with drift.</a:t>
            </a:r>
            <a:endParaRPr lang="en-US" sz="3200" b="1" dirty="0"/>
          </a:p>
        </p:txBody>
      </p:sp>
      <p:sp>
        <p:nvSpPr>
          <p:cNvPr id="1043" name="TextBox 1042"/>
          <p:cNvSpPr txBox="1"/>
          <p:nvPr/>
        </p:nvSpPr>
        <p:spPr>
          <a:xfrm>
            <a:off x="22363458" y="29468850"/>
            <a:ext cx="9627077" cy="3046988"/>
          </a:xfrm>
          <a:prstGeom prst="rect">
            <a:avLst/>
          </a:prstGeom>
          <a:noFill/>
        </p:spPr>
        <p:txBody>
          <a:bodyPr wrap="square" rtlCol="0">
            <a:spAutoFit/>
          </a:bodyPr>
          <a:lstStyle/>
          <a:p>
            <a:pPr algn="ctr"/>
            <a:r>
              <a:rPr lang="en-US" sz="3200" dirty="0" smtClean="0"/>
              <a:t>Gravity was measured using </a:t>
            </a:r>
            <a:r>
              <a:rPr lang="en-US" sz="3200" dirty="0" err="1" smtClean="0"/>
              <a:t>LaCoste</a:t>
            </a:r>
            <a:r>
              <a:rPr lang="en-US" sz="3200" dirty="0" smtClean="0"/>
              <a:t> and Romberg meter G-1109.  Electrical resistivity measurements were made using the </a:t>
            </a:r>
            <a:r>
              <a:rPr lang="en-US" sz="3200" dirty="0" err="1" smtClean="0"/>
              <a:t>SuperSting</a:t>
            </a:r>
            <a:r>
              <a:rPr lang="en-US" sz="3200" dirty="0" smtClean="0"/>
              <a:t> R1/IP (Advanced Geosciences, Inc.) with a 28-channel Swift automatic switching system.  This work was supported by the Department of Environmental Sciences, The University of Toledo.</a:t>
            </a:r>
            <a:endParaRPr lang="en-US" sz="3200" dirty="0"/>
          </a:p>
        </p:txBody>
      </p:sp>
    </p:spTree>
    <p:extLst>
      <p:ext uri="{BB962C8B-B14F-4D97-AF65-F5344CB8AC3E}">
        <p14:creationId xmlns:p14="http://schemas.microsoft.com/office/powerpoint/2010/main" val="12372374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1028</TotalTime>
  <Words>1014</Words>
  <Application>Microsoft Office PowerPoint</Application>
  <PresentationFormat>Custom</PresentationFormat>
  <Paragraphs>31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GEOPHYSICAL SEARCH FOR CONCEALED KARST NORTH OF BELLEVUE, OHIO Donald J. Stierman, Biniam Haileab Estifanos, Peter Bordovalos and Lawrence A. Drane III Department of Environmental Sciences, University of Toledo, Toledo, OH </vt:lpstr>
    </vt:vector>
  </TitlesOfParts>
  <Company>University of Toledo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Stierman, Donald J.</dc:creator>
  <cp:lastModifiedBy>Stierman, Donald J.</cp:lastModifiedBy>
  <cp:revision>46</cp:revision>
  <dcterms:created xsi:type="dcterms:W3CDTF">2015-05-12T19:22:01Z</dcterms:created>
  <dcterms:modified xsi:type="dcterms:W3CDTF">2015-05-22T15:04:45Z</dcterms:modified>
</cp:coreProperties>
</file>