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51206400" cy="32918400"/>
  <p:notesSz cx="6858000" cy="9144000"/>
  <p:defaultTextStyle>
    <a:defPPr>
      <a:defRPr lang="en-US"/>
    </a:defPPr>
    <a:lvl1pPr marL="0" algn="l" defTabSz="292608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1pPr>
    <a:lvl2pPr marL="2926080" algn="l" defTabSz="292608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2pPr>
    <a:lvl3pPr marL="5852160" algn="l" defTabSz="292608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3pPr>
    <a:lvl4pPr marL="8778240" algn="l" defTabSz="292608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4pPr>
    <a:lvl5pPr marL="11704320" algn="l" defTabSz="292608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5pPr>
    <a:lvl6pPr marL="14630400" algn="l" defTabSz="292608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6pPr>
    <a:lvl7pPr marL="17556480" algn="l" defTabSz="292608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7pPr>
    <a:lvl8pPr marL="20482560" algn="l" defTabSz="292608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8pPr>
    <a:lvl9pPr marL="23408640" algn="l" defTabSz="292608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1343" autoAdjust="0"/>
  </p:normalViewPr>
  <p:slideViewPr>
    <p:cSldViewPr snapToGrid="0" snapToObjects="1">
      <p:cViewPr varScale="1">
        <p:scale>
          <a:sx n="26" d="100"/>
          <a:sy n="26" d="100"/>
        </p:scale>
        <p:origin x="-2688" y="-184"/>
      </p:cViewPr>
      <p:guideLst>
        <p:guide orient="horz" pos="10368"/>
        <p:guide pos="161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480" y="10226043"/>
            <a:ext cx="4352544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960" y="18653760"/>
            <a:ext cx="3584448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0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63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482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40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0889-587F-9A4F-8825-0FC9C071E341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384E-0383-E14B-A2EC-952ED79F7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24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0889-587F-9A4F-8825-0FC9C071E341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384E-0383-E14B-A2EC-952ED79F7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92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124640" y="1318266"/>
            <a:ext cx="11521440" cy="280873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60320" y="1318266"/>
            <a:ext cx="33710880" cy="280873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0889-587F-9A4F-8825-0FC9C071E341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384E-0383-E14B-A2EC-952ED79F7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0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0889-587F-9A4F-8825-0FC9C071E341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384E-0383-E14B-A2EC-952ED79F7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5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53" y="21153122"/>
            <a:ext cx="43525440" cy="6537960"/>
          </a:xfrm>
        </p:spPr>
        <p:txBody>
          <a:bodyPr anchor="t"/>
          <a:lstStyle>
            <a:lvl1pPr algn="l">
              <a:defRPr sz="25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953" y="13952225"/>
            <a:ext cx="43525440" cy="7200897"/>
          </a:xfrm>
        </p:spPr>
        <p:txBody>
          <a:bodyPr anchor="b"/>
          <a:lstStyle>
            <a:lvl1pPr marL="0" indent="0">
              <a:buNone/>
              <a:defRPr sz="12800">
                <a:solidFill>
                  <a:schemeClr val="tx1">
                    <a:tint val="75000"/>
                  </a:schemeClr>
                </a:solidFill>
              </a:defRPr>
            </a:lvl1pPr>
            <a:lvl2pPr marL="2926080" indent="0">
              <a:buNone/>
              <a:defRPr sz="11500">
                <a:solidFill>
                  <a:schemeClr val="tx1">
                    <a:tint val="75000"/>
                  </a:schemeClr>
                </a:solidFill>
              </a:defRPr>
            </a:lvl2pPr>
            <a:lvl3pPr marL="5852160" indent="0">
              <a:buNone/>
              <a:defRPr sz="10200">
                <a:solidFill>
                  <a:schemeClr val="tx1">
                    <a:tint val="75000"/>
                  </a:schemeClr>
                </a:solidFill>
              </a:defRPr>
            </a:lvl3pPr>
            <a:lvl4pPr marL="877824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4pPr>
            <a:lvl5pPr marL="1170432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5pPr>
            <a:lvl6pPr marL="1463040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6pPr>
            <a:lvl7pPr marL="1755648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7pPr>
            <a:lvl8pPr marL="2048256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8pPr>
            <a:lvl9pPr marL="2340864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0889-587F-9A4F-8825-0FC9C071E341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384E-0383-E14B-A2EC-952ED79F7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5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0320" y="7680964"/>
            <a:ext cx="22616160" cy="21724622"/>
          </a:xfrm>
        </p:spPr>
        <p:txBody>
          <a:bodyPr/>
          <a:lstStyle>
            <a:lvl1pPr>
              <a:defRPr sz="17900"/>
            </a:lvl1pPr>
            <a:lvl2pPr>
              <a:defRPr sz="15400"/>
            </a:lvl2pPr>
            <a:lvl3pPr>
              <a:defRPr sz="12800"/>
            </a:lvl3pPr>
            <a:lvl4pPr>
              <a:defRPr sz="11500"/>
            </a:lvl4pPr>
            <a:lvl5pPr>
              <a:defRPr sz="11500"/>
            </a:lvl5pPr>
            <a:lvl6pPr>
              <a:defRPr sz="11500"/>
            </a:lvl6pPr>
            <a:lvl7pPr>
              <a:defRPr sz="11500"/>
            </a:lvl7pPr>
            <a:lvl8pPr>
              <a:defRPr sz="11500"/>
            </a:lvl8pPr>
            <a:lvl9pPr>
              <a:defRPr sz="1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29920" y="7680964"/>
            <a:ext cx="22616160" cy="21724622"/>
          </a:xfrm>
        </p:spPr>
        <p:txBody>
          <a:bodyPr/>
          <a:lstStyle>
            <a:lvl1pPr>
              <a:defRPr sz="17900"/>
            </a:lvl1pPr>
            <a:lvl2pPr>
              <a:defRPr sz="15400"/>
            </a:lvl2pPr>
            <a:lvl3pPr>
              <a:defRPr sz="12800"/>
            </a:lvl3pPr>
            <a:lvl4pPr>
              <a:defRPr sz="11500"/>
            </a:lvl4pPr>
            <a:lvl5pPr>
              <a:defRPr sz="11500"/>
            </a:lvl5pPr>
            <a:lvl6pPr>
              <a:defRPr sz="11500"/>
            </a:lvl6pPr>
            <a:lvl7pPr>
              <a:defRPr sz="11500"/>
            </a:lvl7pPr>
            <a:lvl8pPr>
              <a:defRPr sz="11500"/>
            </a:lvl8pPr>
            <a:lvl9pPr>
              <a:defRPr sz="1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0889-587F-9A4F-8825-0FC9C071E341}" type="datetimeFigureOut">
              <a:rPr lang="en-US" smtClean="0"/>
              <a:t>5/11/15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384E-0383-E14B-A2EC-952ED79F7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3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1" y="7368542"/>
            <a:ext cx="22625053" cy="3070858"/>
          </a:xfrm>
        </p:spPr>
        <p:txBody>
          <a:bodyPr anchor="b"/>
          <a:lstStyle>
            <a:lvl1pPr marL="0" indent="0">
              <a:buNone/>
              <a:defRPr sz="15400" b="1"/>
            </a:lvl1pPr>
            <a:lvl2pPr marL="2926080" indent="0">
              <a:buNone/>
              <a:defRPr sz="12800" b="1"/>
            </a:lvl2pPr>
            <a:lvl3pPr marL="5852160" indent="0">
              <a:buNone/>
              <a:defRPr sz="11500" b="1"/>
            </a:lvl3pPr>
            <a:lvl4pPr marL="8778240" indent="0">
              <a:buNone/>
              <a:defRPr sz="10200" b="1"/>
            </a:lvl4pPr>
            <a:lvl5pPr marL="11704320" indent="0">
              <a:buNone/>
              <a:defRPr sz="10200" b="1"/>
            </a:lvl5pPr>
            <a:lvl6pPr marL="14630400" indent="0">
              <a:buNone/>
              <a:defRPr sz="10200" b="1"/>
            </a:lvl6pPr>
            <a:lvl7pPr marL="17556480" indent="0">
              <a:buNone/>
              <a:defRPr sz="10200" b="1"/>
            </a:lvl7pPr>
            <a:lvl8pPr marL="20482560" indent="0">
              <a:buNone/>
              <a:defRPr sz="10200" b="1"/>
            </a:lvl8pPr>
            <a:lvl9pPr marL="23408640" indent="0">
              <a:buNone/>
              <a:defRPr sz="10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0321" y="10439400"/>
            <a:ext cx="22625053" cy="18966182"/>
          </a:xfrm>
        </p:spPr>
        <p:txBody>
          <a:bodyPr/>
          <a:lstStyle>
            <a:lvl1pPr>
              <a:defRPr sz="15400"/>
            </a:lvl1pPr>
            <a:lvl2pPr>
              <a:defRPr sz="12800"/>
            </a:lvl2pPr>
            <a:lvl3pPr>
              <a:defRPr sz="11500"/>
            </a:lvl3pPr>
            <a:lvl4pPr>
              <a:defRPr sz="10200"/>
            </a:lvl4pPr>
            <a:lvl5pPr>
              <a:defRPr sz="10200"/>
            </a:lvl5pPr>
            <a:lvl6pPr>
              <a:defRPr sz="10200"/>
            </a:lvl6pPr>
            <a:lvl7pPr>
              <a:defRPr sz="10200"/>
            </a:lvl7pPr>
            <a:lvl8pPr>
              <a:defRPr sz="10200"/>
            </a:lvl8pPr>
            <a:lvl9pPr>
              <a:defRPr sz="10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12143" y="7368542"/>
            <a:ext cx="22633940" cy="3070858"/>
          </a:xfrm>
        </p:spPr>
        <p:txBody>
          <a:bodyPr anchor="b"/>
          <a:lstStyle>
            <a:lvl1pPr marL="0" indent="0">
              <a:buNone/>
              <a:defRPr sz="15400" b="1"/>
            </a:lvl1pPr>
            <a:lvl2pPr marL="2926080" indent="0">
              <a:buNone/>
              <a:defRPr sz="12800" b="1"/>
            </a:lvl2pPr>
            <a:lvl3pPr marL="5852160" indent="0">
              <a:buNone/>
              <a:defRPr sz="11500" b="1"/>
            </a:lvl3pPr>
            <a:lvl4pPr marL="8778240" indent="0">
              <a:buNone/>
              <a:defRPr sz="10200" b="1"/>
            </a:lvl4pPr>
            <a:lvl5pPr marL="11704320" indent="0">
              <a:buNone/>
              <a:defRPr sz="10200" b="1"/>
            </a:lvl5pPr>
            <a:lvl6pPr marL="14630400" indent="0">
              <a:buNone/>
              <a:defRPr sz="10200" b="1"/>
            </a:lvl6pPr>
            <a:lvl7pPr marL="17556480" indent="0">
              <a:buNone/>
              <a:defRPr sz="10200" b="1"/>
            </a:lvl7pPr>
            <a:lvl8pPr marL="20482560" indent="0">
              <a:buNone/>
              <a:defRPr sz="10200" b="1"/>
            </a:lvl8pPr>
            <a:lvl9pPr marL="23408640" indent="0">
              <a:buNone/>
              <a:defRPr sz="10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12143" y="10439400"/>
            <a:ext cx="22633940" cy="18966182"/>
          </a:xfrm>
        </p:spPr>
        <p:txBody>
          <a:bodyPr/>
          <a:lstStyle>
            <a:lvl1pPr>
              <a:defRPr sz="15400"/>
            </a:lvl1pPr>
            <a:lvl2pPr>
              <a:defRPr sz="12800"/>
            </a:lvl2pPr>
            <a:lvl3pPr>
              <a:defRPr sz="11500"/>
            </a:lvl3pPr>
            <a:lvl4pPr>
              <a:defRPr sz="10200"/>
            </a:lvl4pPr>
            <a:lvl5pPr>
              <a:defRPr sz="10200"/>
            </a:lvl5pPr>
            <a:lvl6pPr>
              <a:defRPr sz="10200"/>
            </a:lvl6pPr>
            <a:lvl7pPr>
              <a:defRPr sz="10200"/>
            </a:lvl7pPr>
            <a:lvl8pPr>
              <a:defRPr sz="10200"/>
            </a:lvl8pPr>
            <a:lvl9pPr>
              <a:defRPr sz="10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0889-587F-9A4F-8825-0FC9C071E341}" type="datetimeFigureOut">
              <a:rPr lang="en-US" smtClean="0"/>
              <a:t>5/11/15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384E-0383-E14B-A2EC-952ED79F7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2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0889-587F-9A4F-8825-0FC9C071E341}" type="datetimeFigureOut">
              <a:rPr lang="en-US" smtClean="0"/>
              <a:t>5/11/15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384E-0383-E14B-A2EC-952ED79F7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1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0889-587F-9A4F-8825-0FC9C071E341}" type="datetimeFigureOut">
              <a:rPr lang="en-US" smtClean="0"/>
              <a:t>5/11/15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384E-0383-E14B-A2EC-952ED79F7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4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4" y="1310640"/>
            <a:ext cx="16846553" cy="5577840"/>
          </a:xfrm>
        </p:spPr>
        <p:txBody>
          <a:bodyPr anchor="b"/>
          <a:lstStyle>
            <a:lvl1pPr algn="l">
              <a:defRPr sz="1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0280" y="1310642"/>
            <a:ext cx="28625800" cy="28094943"/>
          </a:xfrm>
        </p:spPr>
        <p:txBody>
          <a:bodyPr/>
          <a:lstStyle>
            <a:lvl1pPr>
              <a:defRPr sz="20500"/>
            </a:lvl1pPr>
            <a:lvl2pPr>
              <a:defRPr sz="17900"/>
            </a:lvl2pPr>
            <a:lvl3pPr>
              <a:defRPr sz="15400"/>
            </a:lvl3pPr>
            <a:lvl4pPr>
              <a:defRPr sz="12800"/>
            </a:lvl4pPr>
            <a:lvl5pPr>
              <a:defRPr sz="12800"/>
            </a:lvl5pPr>
            <a:lvl6pPr>
              <a:defRPr sz="12800"/>
            </a:lvl6pPr>
            <a:lvl7pPr>
              <a:defRPr sz="12800"/>
            </a:lvl7pPr>
            <a:lvl8pPr>
              <a:defRPr sz="12800"/>
            </a:lvl8pPr>
            <a:lvl9pPr>
              <a:defRPr sz="1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4" y="6888482"/>
            <a:ext cx="16846553" cy="22517103"/>
          </a:xfrm>
        </p:spPr>
        <p:txBody>
          <a:bodyPr/>
          <a:lstStyle>
            <a:lvl1pPr marL="0" indent="0">
              <a:buNone/>
              <a:defRPr sz="9000"/>
            </a:lvl1pPr>
            <a:lvl2pPr marL="2926080" indent="0">
              <a:buNone/>
              <a:defRPr sz="7700"/>
            </a:lvl2pPr>
            <a:lvl3pPr marL="5852160" indent="0">
              <a:buNone/>
              <a:defRPr sz="6400"/>
            </a:lvl3pPr>
            <a:lvl4pPr marL="8778240" indent="0">
              <a:buNone/>
              <a:defRPr sz="5800"/>
            </a:lvl4pPr>
            <a:lvl5pPr marL="11704320" indent="0">
              <a:buNone/>
              <a:defRPr sz="5800"/>
            </a:lvl5pPr>
            <a:lvl6pPr marL="14630400" indent="0">
              <a:buNone/>
              <a:defRPr sz="5800"/>
            </a:lvl6pPr>
            <a:lvl7pPr marL="17556480" indent="0">
              <a:buNone/>
              <a:defRPr sz="5800"/>
            </a:lvl7pPr>
            <a:lvl8pPr marL="20482560" indent="0">
              <a:buNone/>
              <a:defRPr sz="5800"/>
            </a:lvl8pPr>
            <a:lvl9pPr marL="23408640" indent="0">
              <a:buNone/>
              <a:defRPr sz="5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0889-587F-9A4F-8825-0FC9C071E341}" type="datetimeFigureOut">
              <a:rPr lang="en-US" smtClean="0"/>
              <a:t>5/11/15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384E-0383-E14B-A2EC-952ED79F7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7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813" y="23042880"/>
            <a:ext cx="30723840" cy="2720343"/>
          </a:xfrm>
        </p:spPr>
        <p:txBody>
          <a:bodyPr anchor="b"/>
          <a:lstStyle>
            <a:lvl1pPr algn="l">
              <a:defRPr sz="1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6813" y="2941320"/>
            <a:ext cx="30723840" cy="19751040"/>
          </a:xfrm>
        </p:spPr>
        <p:txBody>
          <a:bodyPr/>
          <a:lstStyle>
            <a:lvl1pPr marL="0" indent="0">
              <a:buNone/>
              <a:defRPr sz="20500"/>
            </a:lvl1pPr>
            <a:lvl2pPr marL="2926080" indent="0">
              <a:buNone/>
              <a:defRPr sz="17900"/>
            </a:lvl2pPr>
            <a:lvl3pPr marL="5852160" indent="0">
              <a:buNone/>
              <a:defRPr sz="15400"/>
            </a:lvl3pPr>
            <a:lvl4pPr marL="8778240" indent="0">
              <a:buNone/>
              <a:defRPr sz="12800"/>
            </a:lvl4pPr>
            <a:lvl5pPr marL="11704320" indent="0">
              <a:buNone/>
              <a:defRPr sz="12800"/>
            </a:lvl5pPr>
            <a:lvl6pPr marL="14630400" indent="0">
              <a:buNone/>
              <a:defRPr sz="12800"/>
            </a:lvl6pPr>
            <a:lvl7pPr marL="17556480" indent="0">
              <a:buNone/>
              <a:defRPr sz="12800"/>
            </a:lvl7pPr>
            <a:lvl8pPr marL="20482560" indent="0">
              <a:buNone/>
              <a:defRPr sz="12800"/>
            </a:lvl8pPr>
            <a:lvl9pPr marL="23408640" indent="0">
              <a:buNone/>
              <a:defRPr sz="1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6813" y="25763223"/>
            <a:ext cx="30723840" cy="3863337"/>
          </a:xfrm>
        </p:spPr>
        <p:txBody>
          <a:bodyPr/>
          <a:lstStyle>
            <a:lvl1pPr marL="0" indent="0">
              <a:buNone/>
              <a:defRPr sz="9000"/>
            </a:lvl1pPr>
            <a:lvl2pPr marL="2926080" indent="0">
              <a:buNone/>
              <a:defRPr sz="7700"/>
            </a:lvl2pPr>
            <a:lvl3pPr marL="5852160" indent="0">
              <a:buNone/>
              <a:defRPr sz="6400"/>
            </a:lvl3pPr>
            <a:lvl4pPr marL="8778240" indent="0">
              <a:buNone/>
              <a:defRPr sz="5800"/>
            </a:lvl4pPr>
            <a:lvl5pPr marL="11704320" indent="0">
              <a:buNone/>
              <a:defRPr sz="5800"/>
            </a:lvl5pPr>
            <a:lvl6pPr marL="14630400" indent="0">
              <a:buNone/>
              <a:defRPr sz="5800"/>
            </a:lvl6pPr>
            <a:lvl7pPr marL="17556480" indent="0">
              <a:buNone/>
              <a:defRPr sz="5800"/>
            </a:lvl7pPr>
            <a:lvl8pPr marL="20482560" indent="0">
              <a:buNone/>
              <a:defRPr sz="5800"/>
            </a:lvl8pPr>
            <a:lvl9pPr marL="23408640" indent="0">
              <a:buNone/>
              <a:defRPr sz="5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0889-587F-9A4F-8825-0FC9C071E341}" type="datetimeFigureOut">
              <a:rPr lang="en-US" smtClean="0"/>
              <a:t>5/11/15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384E-0383-E14B-A2EC-952ED79F7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62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60320" y="1318262"/>
            <a:ext cx="46085760" cy="5486400"/>
          </a:xfrm>
          <a:prstGeom prst="rect">
            <a:avLst/>
          </a:prstGeom>
        </p:spPr>
        <p:txBody>
          <a:bodyPr vert="horz" lIns="585216" tIns="292608" rIns="585216" bIns="2926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0" y="7680964"/>
            <a:ext cx="46085760" cy="21724622"/>
          </a:xfrm>
          <a:prstGeom prst="rect">
            <a:avLst/>
          </a:prstGeom>
        </p:spPr>
        <p:txBody>
          <a:bodyPr vert="horz" lIns="585216" tIns="292608" rIns="585216" bIns="2926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60320" y="30510483"/>
            <a:ext cx="11948160" cy="1752600"/>
          </a:xfrm>
          <a:prstGeom prst="rect">
            <a:avLst/>
          </a:prstGeom>
        </p:spPr>
        <p:txBody>
          <a:bodyPr vert="horz" lIns="585216" tIns="292608" rIns="585216" bIns="292608" rtlCol="0" anchor="ctr"/>
          <a:lstStyle>
            <a:lvl1pPr algn="l">
              <a:defRPr sz="7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30889-587F-9A4F-8825-0FC9C071E341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95520" y="30510483"/>
            <a:ext cx="16215360" cy="1752600"/>
          </a:xfrm>
          <a:prstGeom prst="rect">
            <a:avLst/>
          </a:prstGeom>
        </p:spPr>
        <p:txBody>
          <a:bodyPr vert="horz" lIns="585216" tIns="292608" rIns="585216" bIns="292608" rtlCol="0" anchor="ctr"/>
          <a:lstStyle>
            <a:lvl1pPr algn="ctr">
              <a:defRPr sz="7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697920" y="30510483"/>
            <a:ext cx="11948160" cy="1752600"/>
          </a:xfrm>
          <a:prstGeom prst="rect">
            <a:avLst/>
          </a:prstGeom>
        </p:spPr>
        <p:txBody>
          <a:bodyPr vert="horz" lIns="585216" tIns="292608" rIns="585216" bIns="292608" rtlCol="0" anchor="ctr"/>
          <a:lstStyle>
            <a:lvl1pPr algn="r">
              <a:defRPr sz="7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1384E-0383-E14B-A2EC-952ED79F7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0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926080" rtl="0" eaLnBrk="1" latinLnBrk="0" hangingPunct="1">
        <a:spcBef>
          <a:spcPct val="0"/>
        </a:spcBef>
        <a:buNone/>
        <a:defRPr sz="28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4560" indent="-2194560" algn="l" defTabSz="2926080" rtl="0" eaLnBrk="1" latinLnBrk="0" hangingPunct="1">
        <a:spcBef>
          <a:spcPct val="20000"/>
        </a:spcBef>
        <a:buFont typeface="Arial"/>
        <a:buChar char="•"/>
        <a:defRPr sz="205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0" indent="-1828800" algn="l" defTabSz="2926080" rtl="0" eaLnBrk="1" latinLnBrk="0" hangingPunct="1">
        <a:spcBef>
          <a:spcPct val="20000"/>
        </a:spcBef>
        <a:buFont typeface="Arial"/>
        <a:buChar char="–"/>
        <a:defRPr sz="179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0" indent="-1463040" algn="l" defTabSz="292608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0" indent="-1463040" algn="l" defTabSz="2926080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4pPr>
      <a:lvl5pPr marL="13167360" indent="-1463040" algn="l" defTabSz="2926080" rtl="0" eaLnBrk="1" latinLnBrk="0" hangingPunct="1">
        <a:spcBef>
          <a:spcPct val="20000"/>
        </a:spcBef>
        <a:buFont typeface="Arial"/>
        <a:buChar char="»"/>
        <a:defRPr sz="12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93440" indent="-1463040" algn="l" defTabSz="2926080" rtl="0" eaLnBrk="1" latinLnBrk="0" hangingPunct="1">
        <a:spcBef>
          <a:spcPct val="20000"/>
        </a:spcBef>
        <a:buFont typeface="Arial"/>
        <a:buChar char="•"/>
        <a:defRPr sz="12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0" indent="-1463040" algn="l" defTabSz="2926080" rtl="0" eaLnBrk="1" latinLnBrk="0" hangingPunct="1">
        <a:spcBef>
          <a:spcPct val="20000"/>
        </a:spcBef>
        <a:buFont typeface="Arial"/>
        <a:buChar char="•"/>
        <a:defRPr sz="12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0" indent="-1463040" algn="l" defTabSz="2926080" rtl="0" eaLnBrk="1" latinLnBrk="0" hangingPunct="1">
        <a:spcBef>
          <a:spcPct val="20000"/>
        </a:spcBef>
        <a:buFont typeface="Arial"/>
        <a:buChar char="•"/>
        <a:defRPr sz="12800" kern="1200">
          <a:solidFill>
            <a:schemeClr val="tx1"/>
          </a:solidFill>
          <a:latin typeface="+mn-lt"/>
          <a:ea typeface="+mn-ea"/>
          <a:cs typeface="+mn-cs"/>
        </a:defRPr>
      </a:lvl8pPr>
      <a:lvl9pPr marL="24871680" indent="-1463040" algn="l" defTabSz="2926080" rtl="0" eaLnBrk="1" latinLnBrk="0" hangingPunct="1">
        <a:spcBef>
          <a:spcPct val="20000"/>
        </a:spcBef>
        <a:buFont typeface="Arial"/>
        <a:buChar char="•"/>
        <a:defRPr sz="1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1pPr>
      <a:lvl2pPr marL="2926080" algn="l" defTabSz="292608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2pPr>
      <a:lvl3pPr marL="5852160" algn="l" defTabSz="292608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8778240" algn="l" defTabSz="292608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704320" algn="l" defTabSz="292608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5pPr>
      <a:lvl6pPr marL="14630400" algn="l" defTabSz="292608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6pPr>
      <a:lvl7pPr marL="17556480" algn="l" defTabSz="292608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7pPr>
      <a:lvl8pPr marL="20482560" algn="l" defTabSz="292608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8640" algn="l" defTabSz="292608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8.JPG"/><Relationship Id="rId21" Type="http://schemas.openxmlformats.org/officeDocument/2006/relationships/image" Target="../media/image19.JPG"/><Relationship Id="rId22" Type="http://schemas.openxmlformats.org/officeDocument/2006/relationships/image" Target="../media/image20.emf"/><Relationship Id="rId23" Type="http://schemas.openxmlformats.org/officeDocument/2006/relationships/image" Target="../media/image21.JPG"/><Relationship Id="rId24" Type="http://schemas.openxmlformats.org/officeDocument/2006/relationships/image" Target="../media/image22.JPG"/><Relationship Id="rId25" Type="http://schemas.openxmlformats.org/officeDocument/2006/relationships/image" Target="../media/image23.JPG"/><Relationship Id="rId26" Type="http://schemas.openxmlformats.org/officeDocument/2006/relationships/image" Target="../media/image24.png"/><Relationship Id="rId27" Type="http://schemas.openxmlformats.org/officeDocument/2006/relationships/image" Target="../media/image25.emf"/><Relationship Id="rId28" Type="http://schemas.openxmlformats.org/officeDocument/2006/relationships/image" Target="../media/image26.emf"/><Relationship Id="rId29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hyperlink" Target="mailto:nmccreary@depauw.edu" TargetMode="External"/><Relationship Id="rId4" Type="http://schemas.openxmlformats.org/officeDocument/2006/relationships/image" Target="../media/image2.gif"/><Relationship Id="rId5" Type="http://schemas.openxmlformats.org/officeDocument/2006/relationships/image" Target="../media/image3.jpg"/><Relationship Id="rId30" Type="http://schemas.openxmlformats.org/officeDocument/2006/relationships/image" Target="../media/image28.emf"/><Relationship Id="rId31" Type="http://schemas.openxmlformats.org/officeDocument/2006/relationships/image" Target="../media/image29.emf"/><Relationship Id="rId32" Type="http://schemas.openxmlformats.org/officeDocument/2006/relationships/image" Target="../media/image30.emf"/><Relationship Id="rId9" Type="http://schemas.openxmlformats.org/officeDocument/2006/relationships/image" Target="../media/image7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JPG"/><Relationship Id="rId33" Type="http://schemas.openxmlformats.org/officeDocument/2006/relationships/image" Target="../media/image31.emf"/><Relationship Id="rId34" Type="http://schemas.openxmlformats.org/officeDocument/2006/relationships/image" Target="../media/image32.emf"/><Relationship Id="rId35" Type="http://schemas.openxmlformats.org/officeDocument/2006/relationships/image" Target="../media/image33.emf"/><Relationship Id="rId36" Type="http://schemas.openxmlformats.org/officeDocument/2006/relationships/image" Target="../media/image34.emf"/><Relationship Id="rId10" Type="http://schemas.openxmlformats.org/officeDocument/2006/relationships/image" Target="../media/image8.JPG"/><Relationship Id="rId11" Type="http://schemas.openxmlformats.org/officeDocument/2006/relationships/image" Target="../media/image9.JPG"/><Relationship Id="rId12" Type="http://schemas.openxmlformats.org/officeDocument/2006/relationships/image" Target="../media/image10.JPG"/><Relationship Id="rId13" Type="http://schemas.openxmlformats.org/officeDocument/2006/relationships/image" Target="../media/image11.JPG"/><Relationship Id="rId14" Type="http://schemas.openxmlformats.org/officeDocument/2006/relationships/image" Target="../media/image12.JPG"/><Relationship Id="rId15" Type="http://schemas.openxmlformats.org/officeDocument/2006/relationships/image" Target="../media/image13.JPG"/><Relationship Id="rId16" Type="http://schemas.openxmlformats.org/officeDocument/2006/relationships/image" Target="../media/image14.png"/><Relationship Id="rId17" Type="http://schemas.openxmlformats.org/officeDocument/2006/relationships/image" Target="../media/image15.JPG"/><Relationship Id="rId18" Type="http://schemas.openxmlformats.org/officeDocument/2006/relationships/image" Target="../media/image16.JPG"/><Relationship Id="rId19" Type="http://schemas.openxmlformats.org/officeDocument/2006/relationships/image" Target="../media/image17.JPG"/><Relationship Id="rId37" Type="http://schemas.openxmlformats.org/officeDocument/2006/relationships/image" Target="../media/image35.emf"/><Relationship Id="rId38" Type="http://schemas.openxmlformats.org/officeDocument/2006/relationships/image" Target="../media/image36.emf"/><Relationship Id="rId39" Type="http://schemas.openxmlformats.org/officeDocument/2006/relationships/image" Target="../media/image37.emf"/><Relationship Id="rId40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9409384" y="30553176"/>
            <a:ext cx="11097216" cy="1772343"/>
          </a:xfrm>
          <a:prstGeom prst="round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00326" y="5486899"/>
            <a:ext cx="11285274" cy="3600986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St. Francois Mountains</a:t>
            </a:r>
          </a:p>
          <a:p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 The </a:t>
            </a:r>
            <a:r>
              <a:rPr lang="en-US" sz="2400" dirty="0">
                <a:solidFill>
                  <a:schemeClr val="tx1"/>
                </a:solidFill>
              </a:rPr>
              <a:t>origin of the St. Francois Mountains in southern Missouri is still debated by geoscientists today. </a:t>
            </a:r>
            <a:r>
              <a:rPr lang="en-US" sz="2400" dirty="0" smtClean="0">
                <a:solidFill>
                  <a:schemeClr val="tx1"/>
                </a:solidFill>
              </a:rPr>
              <a:t>In the St. Francois Mountains, </a:t>
            </a:r>
            <a:r>
              <a:rPr lang="en-US" sz="2400" dirty="0">
                <a:solidFill>
                  <a:schemeClr val="tx1"/>
                </a:solidFill>
              </a:rPr>
              <a:t>a series of </a:t>
            </a:r>
            <a:r>
              <a:rPr lang="en-US" sz="2400" dirty="0" smtClean="0">
                <a:solidFill>
                  <a:schemeClr val="tx1"/>
                </a:solidFill>
              </a:rPr>
              <a:t>1.4 </a:t>
            </a:r>
            <a:r>
              <a:rPr lang="en-US" sz="2400" dirty="0" err="1" smtClean="0">
                <a:solidFill>
                  <a:schemeClr val="tx1"/>
                </a:solidFill>
              </a:rPr>
              <a:t>bya</a:t>
            </a:r>
            <a:r>
              <a:rPr lang="en-US" sz="2400" dirty="0" smtClean="0">
                <a:solidFill>
                  <a:schemeClr val="tx1"/>
                </a:solidFill>
              </a:rPr>
              <a:t> calderas with their associated volcanic units and source granites are exposed. </a:t>
            </a:r>
            <a:r>
              <a:rPr lang="en-US" sz="2400" dirty="0">
                <a:solidFill>
                  <a:schemeClr val="tx1"/>
                </a:solidFill>
              </a:rPr>
              <a:t>Over </a:t>
            </a:r>
            <a:r>
              <a:rPr lang="en-US" sz="2400" dirty="0" smtClean="0">
                <a:solidFill>
                  <a:schemeClr val="tx1"/>
                </a:solidFill>
              </a:rPr>
              <a:t>the last </a:t>
            </a:r>
            <a:r>
              <a:rPr lang="en-US" sz="2400" dirty="0">
                <a:solidFill>
                  <a:schemeClr val="tx1"/>
                </a:solidFill>
              </a:rPr>
              <a:t>billion </a:t>
            </a:r>
            <a:r>
              <a:rPr lang="en-US" sz="2400" dirty="0" smtClean="0">
                <a:solidFill>
                  <a:schemeClr val="tx1"/>
                </a:solidFill>
              </a:rPr>
              <a:t>years </a:t>
            </a:r>
            <a:r>
              <a:rPr lang="en-US" sz="2400" dirty="0">
                <a:solidFill>
                  <a:schemeClr val="tx1"/>
                </a:solidFill>
              </a:rPr>
              <a:t>erosion has removed much of </a:t>
            </a:r>
            <a:r>
              <a:rPr lang="en-US" sz="2400" dirty="0" smtClean="0">
                <a:solidFill>
                  <a:schemeClr val="tx1"/>
                </a:solidFill>
              </a:rPr>
              <a:t>the volcanic cover. </a:t>
            </a:r>
            <a:r>
              <a:rPr lang="en-US" sz="2400" dirty="0">
                <a:solidFill>
                  <a:schemeClr val="tx1"/>
                </a:solidFill>
              </a:rPr>
              <a:t>Paleozoic carbonates and sandstones </a:t>
            </a:r>
            <a:r>
              <a:rPr lang="en-US" sz="2400" dirty="0" smtClean="0">
                <a:solidFill>
                  <a:schemeClr val="tx1"/>
                </a:solidFill>
              </a:rPr>
              <a:t>now cover many of the low-lying outcrops, and, extensive vegetative cover hides key geologic contacts. Tectonic activity </a:t>
            </a:r>
            <a:r>
              <a:rPr lang="en-US" sz="2400" dirty="0">
                <a:solidFill>
                  <a:schemeClr val="tx1"/>
                </a:solidFill>
              </a:rPr>
              <a:t>prior to the Paleozoic tilted the range up to the northeast and down to the </a:t>
            </a:r>
            <a:r>
              <a:rPr lang="en-US" sz="2400" dirty="0" smtClean="0">
                <a:solidFill>
                  <a:schemeClr val="tx1"/>
                </a:solidFill>
              </a:rPr>
              <a:t>southwest </a:t>
            </a:r>
            <a:r>
              <a:rPr lang="en-US" sz="2400" dirty="0">
                <a:solidFill>
                  <a:schemeClr val="tx1"/>
                </a:solidFill>
              </a:rPr>
              <a:t>allowing for deeper exposure of the underlying plutonic rock in the northeastern St. Francois </a:t>
            </a:r>
            <a:r>
              <a:rPr lang="en-US" sz="2400" dirty="0" smtClean="0">
                <a:solidFill>
                  <a:schemeClr val="tx1"/>
                </a:solidFill>
              </a:rPr>
              <a:t>Mountains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(Kisvarsanyi, 1981).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409384" y="27054375"/>
            <a:ext cx="11242277" cy="3306381"/>
          </a:xfrm>
          <a:prstGeom prst="rect">
            <a:avLst/>
          </a:prstGeom>
          <a:solidFill>
            <a:srgbClr val="C0504D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409382" y="5486898"/>
            <a:ext cx="11242279" cy="9216775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9409381" y="15246454"/>
            <a:ext cx="11242279" cy="11508212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305256" y="17693275"/>
            <a:ext cx="26595889" cy="14626731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500329" y="17355234"/>
            <a:ext cx="11285271" cy="15086924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2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Hwy67_EPanora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256" y="5486900"/>
            <a:ext cx="26595889" cy="4353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6" name="Group 95"/>
          <p:cNvGrpSpPr/>
          <p:nvPr/>
        </p:nvGrpSpPr>
        <p:grpSpPr>
          <a:xfrm>
            <a:off x="500327" y="13946441"/>
            <a:ext cx="11285273" cy="3652652"/>
            <a:chOff x="1668905" y="9372307"/>
            <a:chExt cx="10540047" cy="3470041"/>
          </a:xfrm>
        </p:grpSpPr>
        <p:sp>
          <p:nvSpPr>
            <p:cNvPr id="66" name="Rectangle 65"/>
            <p:cNvSpPr/>
            <p:nvPr/>
          </p:nvSpPr>
          <p:spPr>
            <a:xfrm>
              <a:off x="1668905" y="9372307"/>
              <a:ext cx="10540047" cy="314222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100000"/>
                    <a:shade val="100000"/>
                    <a:satMod val="130000"/>
                    <a:alpha val="22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  <a:alpha val="22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668907" y="9372307"/>
              <a:ext cx="10540045" cy="3470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/>
                <a:t>Outcrop Description &amp; Methodology</a:t>
              </a:r>
            </a:p>
            <a:p>
              <a:r>
                <a:rPr lang="en-US" sz="2400" dirty="0" smtClean="0"/>
                <a:t>    A </a:t>
              </a:r>
              <a:r>
                <a:rPr lang="en-US" sz="2400" dirty="0"/>
                <a:t>new </a:t>
              </a:r>
              <a:r>
                <a:rPr lang="en-US" sz="2400" dirty="0" err="1" smtClean="0"/>
                <a:t>roadcut</a:t>
              </a:r>
              <a:r>
                <a:rPr lang="en-US" sz="2400" dirty="0" smtClean="0"/>
                <a:t> </a:t>
              </a:r>
              <a:r>
                <a:rPr lang="en-US" sz="2400" dirty="0"/>
                <a:t>along Highway 67 has </a:t>
              </a:r>
              <a:r>
                <a:rPr lang="en-US" sz="2400" dirty="0" smtClean="0"/>
                <a:t>exposed a series of volcanic units; a red rhyolite, a black trachydacite and two dikes (rhyolite and trachydacite). The red rhyolite is in intrusive contact (with a well-defined chill zone) with the black trachydacite. Both dikes intrude the black </a:t>
              </a:r>
              <a:r>
                <a:rPr lang="en-US" sz="2400" dirty="0" err="1" smtClean="0"/>
                <a:t>trachydacite</a:t>
              </a:r>
              <a:r>
                <a:rPr lang="en-US" sz="2400" dirty="0" smtClean="0"/>
                <a:t>.  Abundant xenoliths of volcanic origin occur in both the red rhyolite and black </a:t>
              </a:r>
              <a:r>
                <a:rPr lang="en-US" sz="2400" dirty="0" err="1" smtClean="0"/>
                <a:t>trachydacite</a:t>
              </a:r>
              <a:r>
                <a:rPr lang="en-US" sz="2400" dirty="0" smtClean="0"/>
                <a:t>. In this study we used the petrography and geochemistry of each unit to investigate their relationship to one another as well as their potential relationship to local granitic bodies. </a:t>
              </a:r>
              <a:endParaRPr lang="en-US" sz="3600" dirty="0"/>
            </a:p>
          </p:txBody>
        </p:sp>
      </p:grpSp>
      <p:cxnSp>
        <p:nvCxnSpPr>
          <p:cNvPr id="78" name="Straight Connector 77"/>
          <p:cNvCxnSpPr/>
          <p:nvPr/>
        </p:nvCxnSpPr>
        <p:spPr>
          <a:xfrm>
            <a:off x="0" y="4978400"/>
            <a:ext cx="51206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411848" y="669642"/>
            <a:ext cx="3946416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NEWLY IDENTIFIED ERUPTIVE PHASES OF THE BUTLER HILL GRANITIC SERIES IN THE EASTERN ST. FRANCOIS MOUNTAINS: GEOLOGIC AND GEOCHEMICAL ANALYSIS OF THE RHYOLITIC UNITS EXPOSED IN A ROADCUT AT THE INTERSECTION OF HIGHWAY 67 AND STATE ROAD E NEAR FREDERICKTON, MISSOURI</a:t>
            </a:r>
          </a:p>
          <a:p>
            <a:pPr algn="ctr"/>
            <a:r>
              <a:rPr lang="en-US" sz="4400" dirty="0" err="1" smtClean="0"/>
              <a:t>McCREARY</a:t>
            </a:r>
            <a:r>
              <a:rPr lang="en-US" sz="4400" dirty="0" smtClean="0"/>
              <a:t>, Nicholas; DONALDSON, Tyler; MILLS, James, G., Dept. of Geosciences, DePauw University, 602 S. College Ave., Greencastle, Indiana  46135</a:t>
            </a:r>
          </a:p>
          <a:p>
            <a:pPr algn="ctr"/>
            <a:r>
              <a:rPr lang="en-US" sz="4400" dirty="0" smtClean="0"/>
              <a:t> </a:t>
            </a:r>
            <a:r>
              <a:rPr lang="en-US" sz="4400" dirty="0" smtClean="0">
                <a:hlinkClick r:id="rId3"/>
              </a:rPr>
              <a:t>nmccreary@depauw.edu</a:t>
            </a:r>
            <a:endParaRPr lang="en-US" sz="4400" dirty="0" smtClean="0"/>
          </a:p>
          <a:p>
            <a:pPr algn="ctr"/>
            <a:endParaRPr lang="en-US" sz="5400" dirty="0" smtClean="0"/>
          </a:p>
          <a:p>
            <a:pPr algn="ctr"/>
            <a:endParaRPr lang="en-US" sz="5400" dirty="0"/>
          </a:p>
        </p:txBody>
      </p:sp>
      <p:pic>
        <p:nvPicPr>
          <p:cNvPr id="80" name="Picture 79" descr="GSA_logo3R_web15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222" y="1015999"/>
            <a:ext cx="3732478" cy="3717299"/>
          </a:xfrm>
          <a:prstGeom prst="rect">
            <a:avLst/>
          </a:prstGeom>
        </p:spPr>
      </p:pic>
      <p:pic>
        <p:nvPicPr>
          <p:cNvPr id="81" name="Picture 80" descr="depauw-university_200x20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54" y="1015999"/>
            <a:ext cx="3986846" cy="371729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305256" y="14034382"/>
            <a:ext cx="26595889" cy="3564711"/>
            <a:chOff x="12283609" y="14651525"/>
            <a:chExt cx="26595889" cy="3176459"/>
          </a:xfrm>
        </p:grpSpPr>
        <p:sp>
          <p:nvSpPr>
            <p:cNvPr id="2" name="Rounded Rectangle 1"/>
            <p:cNvSpPr/>
            <p:nvPr/>
          </p:nvSpPr>
          <p:spPr>
            <a:xfrm>
              <a:off x="12283609" y="14651525"/>
              <a:ext cx="26595889" cy="3176459"/>
            </a:xfrm>
            <a:prstGeom prst="round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  <a:alpha val="18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  <a:alpha val="18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2283609" y="14651525"/>
              <a:ext cx="26595888" cy="3044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/>
                <a:t>On H</a:t>
              </a:r>
              <a:r>
                <a:rPr lang="en-US" sz="3600" b="1" dirty="0" smtClean="0"/>
                <a:t>ighway </a:t>
              </a:r>
              <a:r>
                <a:rPr lang="en-US" sz="3600" b="1" dirty="0"/>
                <a:t>67 at Fredericktown </a:t>
              </a:r>
              <a:r>
                <a:rPr lang="en-US" sz="3600" b="1" dirty="0" smtClean="0"/>
                <a:t>four units </a:t>
              </a:r>
              <a:r>
                <a:rPr lang="en-US" sz="3600" b="1" dirty="0"/>
                <a:t>are </a:t>
              </a:r>
              <a:r>
                <a:rPr lang="en-US" sz="3600" b="1" dirty="0" smtClean="0"/>
                <a:t>exposed in </a:t>
              </a:r>
              <a:r>
                <a:rPr lang="en-US" sz="3600" b="1" dirty="0"/>
                <a:t>a </a:t>
              </a:r>
              <a:r>
                <a:rPr lang="en-US" sz="3600" b="1" dirty="0" smtClean="0"/>
                <a:t>new </a:t>
              </a:r>
              <a:r>
                <a:rPr lang="en-US" sz="3600" b="1" dirty="0" err="1" smtClean="0"/>
                <a:t>roadcut</a:t>
              </a:r>
              <a:r>
                <a:rPr lang="en-US" sz="3600" b="1" dirty="0" smtClean="0"/>
                <a:t>; red rhyolite, black trachydacite, small red trachydacite dike, large grey rhyolite dike. </a:t>
              </a:r>
              <a:r>
                <a:rPr lang="en-US" sz="3600" b="1" dirty="0"/>
                <a:t>The purpose of this study is to determine </a:t>
              </a:r>
              <a:r>
                <a:rPr lang="en-US" sz="3600" b="1" dirty="0" smtClean="0"/>
                <a:t>the mode of emplacement, petrologic and geochemical relationships, </a:t>
              </a:r>
              <a:r>
                <a:rPr lang="en-US" sz="3600" b="1" dirty="0"/>
                <a:t>as well as to place this small </a:t>
              </a:r>
              <a:r>
                <a:rPr lang="en-US" sz="3600" b="1" dirty="0" smtClean="0"/>
                <a:t>outcrop within </a:t>
              </a:r>
              <a:r>
                <a:rPr lang="en-US" sz="3600" b="1" dirty="0"/>
                <a:t>the geologic framework of the St. Francois Mountains. </a:t>
              </a:r>
              <a:r>
                <a:rPr lang="en-US" sz="3600" b="1" dirty="0" smtClean="0"/>
                <a:t>The following are more specific questions related to the study:</a:t>
              </a:r>
            </a:p>
            <a:p>
              <a:pPr marL="571500" indent="-571500">
                <a:buFont typeface="Arial"/>
                <a:buChar char="•"/>
              </a:pPr>
              <a:r>
                <a:rPr lang="en-US" sz="2400" dirty="0" smtClean="0"/>
                <a:t>What is the relationship between the rhyolites, </a:t>
              </a:r>
              <a:r>
                <a:rPr lang="en-US" sz="2400" dirty="0" err="1" smtClean="0"/>
                <a:t>trachydacites</a:t>
              </a:r>
              <a:r>
                <a:rPr lang="en-US" sz="2400" dirty="0" smtClean="0"/>
                <a:t>, and the nearby caldera complexes?</a:t>
              </a:r>
            </a:p>
            <a:p>
              <a:pPr marL="571500" indent="-571500">
                <a:buFont typeface="Arial"/>
                <a:buChar char="•"/>
              </a:pPr>
              <a:r>
                <a:rPr lang="en-US" sz="2400" dirty="0" smtClean="0"/>
                <a:t>Do the rhyolites and </a:t>
              </a:r>
              <a:r>
                <a:rPr lang="en-US" sz="2400" dirty="0" err="1" smtClean="0"/>
                <a:t>trachydacites</a:t>
              </a:r>
              <a:r>
                <a:rPr lang="en-US" sz="2400" dirty="0" smtClean="0"/>
                <a:t> present correlate with any known intrusive granitic bodies?</a:t>
              </a:r>
            </a:p>
            <a:p>
              <a:pPr marL="571500" indent="-571500">
                <a:buFont typeface="Arial"/>
                <a:buChar char="•"/>
              </a:pPr>
              <a:r>
                <a:rPr lang="en-US" sz="2400" dirty="0" smtClean="0"/>
                <a:t>How were the rhyolite and trachydacite units emplaced (ash flow tuff, lava flow, hypabyssal intrusive)?</a:t>
              </a:r>
            </a:p>
          </p:txBody>
        </p:sp>
      </p:grpSp>
      <p:sp>
        <p:nvSpPr>
          <p:cNvPr id="97" name="Rounded Rectangle 96"/>
          <p:cNvSpPr/>
          <p:nvPr/>
        </p:nvSpPr>
        <p:spPr>
          <a:xfrm>
            <a:off x="500327" y="9313334"/>
            <a:ext cx="11285273" cy="4491567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6411848" y="9709441"/>
            <a:ext cx="4844267" cy="3756395"/>
            <a:chOff x="7261227" y="10277343"/>
            <a:chExt cx="4524376" cy="3669108"/>
          </a:xfrm>
        </p:grpSpPr>
        <p:pic>
          <p:nvPicPr>
            <p:cNvPr id="88" name="Picture 87" descr="Screen Shot 2014-07-23 at 8.37.36 AM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1227" y="10277343"/>
              <a:ext cx="4524376" cy="3669108"/>
            </a:xfrm>
            <a:prstGeom prst="rect">
              <a:avLst/>
            </a:prstGeom>
          </p:spPr>
        </p:pic>
        <p:sp>
          <p:nvSpPr>
            <p:cNvPr id="90" name="4-Point Star 89"/>
            <p:cNvSpPr/>
            <p:nvPr/>
          </p:nvSpPr>
          <p:spPr>
            <a:xfrm>
              <a:off x="8861425" y="13531850"/>
              <a:ext cx="273050" cy="273050"/>
            </a:xfrm>
            <a:prstGeom prst="star4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14881" y="9709441"/>
            <a:ext cx="4794518" cy="3756395"/>
            <a:chOff x="1245552" y="10277322"/>
            <a:chExt cx="4240836" cy="3669101"/>
          </a:xfrm>
        </p:grpSpPr>
        <p:pic>
          <p:nvPicPr>
            <p:cNvPr id="92" name="Picture 91" descr="Screen Shot 2014-07-23 at 8.43.54 AM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552" y="10277322"/>
              <a:ext cx="4240836" cy="3669101"/>
            </a:xfrm>
            <a:prstGeom prst="rect">
              <a:avLst/>
            </a:prstGeom>
          </p:spPr>
        </p:pic>
        <p:sp>
          <p:nvSpPr>
            <p:cNvPr id="93" name="4-Point Star 92"/>
            <p:cNvSpPr/>
            <p:nvPr/>
          </p:nvSpPr>
          <p:spPr>
            <a:xfrm>
              <a:off x="3987800" y="12225866"/>
              <a:ext cx="270933" cy="270933"/>
            </a:xfrm>
            <a:prstGeom prst="star4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9" name="Picture 98" descr="14FRD-1a-1b.JP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83" y="18339607"/>
            <a:ext cx="2286000" cy="2286000"/>
          </a:xfrm>
          <a:prstGeom prst="rect">
            <a:avLst/>
          </a:prstGeom>
        </p:spPr>
      </p:pic>
      <p:pic>
        <p:nvPicPr>
          <p:cNvPr id="100" name="Picture 99" descr="14FRD-2.JP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987" y="5904354"/>
            <a:ext cx="2286000" cy="2286000"/>
          </a:xfrm>
          <a:prstGeom prst="rect">
            <a:avLst/>
          </a:prstGeom>
        </p:spPr>
      </p:pic>
      <p:pic>
        <p:nvPicPr>
          <p:cNvPr id="101" name="Picture 100" descr="14FRD-3a-3b.JP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4" y="21033944"/>
            <a:ext cx="2286000" cy="2286000"/>
          </a:xfrm>
          <a:prstGeom prst="rect">
            <a:avLst/>
          </a:prstGeom>
        </p:spPr>
      </p:pic>
      <p:pic>
        <p:nvPicPr>
          <p:cNvPr id="102" name="Picture 101" descr="14FRD-4.JPG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987" y="8571013"/>
            <a:ext cx="2286000" cy="2286000"/>
          </a:xfrm>
          <a:prstGeom prst="rect">
            <a:avLst/>
          </a:prstGeom>
        </p:spPr>
      </p:pic>
      <p:pic>
        <p:nvPicPr>
          <p:cNvPr id="103" name="Picture 102" descr="14FRD-5.JPG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4" y="23577688"/>
            <a:ext cx="2286000" cy="2286000"/>
          </a:xfrm>
          <a:prstGeom prst="rect">
            <a:avLst/>
          </a:prstGeom>
        </p:spPr>
      </p:pic>
      <p:pic>
        <p:nvPicPr>
          <p:cNvPr id="104" name="Picture 103" descr="14FRD-6.JPG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4" y="26327375"/>
            <a:ext cx="2286000" cy="2286000"/>
          </a:xfrm>
          <a:prstGeom prst="rect">
            <a:avLst/>
          </a:prstGeom>
        </p:spPr>
      </p:pic>
      <p:pic>
        <p:nvPicPr>
          <p:cNvPr id="105" name="Picture 104" descr="14FRD-7.JPG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4" y="28841831"/>
            <a:ext cx="2286000" cy="2286000"/>
          </a:xfrm>
          <a:prstGeom prst="rect">
            <a:avLst/>
          </a:prstGeom>
        </p:spPr>
      </p:pic>
      <p:pic>
        <p:nvPicPr>
          <p:cNvPr id="106" name="Picture 105" descr="14FRD-8.JPG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987" y="11286126"/>
            <a:ext cx="2286000" cy="228600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3200883" y="18339607"/>
            <a:ext cx="60190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Red Rhyolite </a:t>
            </a:r>
            <a:r>
              <a:rPr lang="en-US" sz="3200" b="1" dirty="0" smtClean="0"/>
              <a:t>(14FRD-1)</a:t>
            </a:r>
          </a:p>
          <a:p>
            <a:r>
              <a:rPr lang="en-US" sz="2400" dirty="0" smtClean="0"/>
              <a:t>-</a:t>
            </a:r>
            <a:r>
              <a:rPr lang="en-US" sz="2400" dirty="0"/>
              <a:t>M</a:t>
            </a:r>
            <a:r>
              <a:rPr lang="en-US" sz="2400" dirty="0" smtClean="0"/>
              <a:t>edium </a:t>
            </a:r>
            <a:r>
              <a:rPr lang="en-US" sz="2400" dirty="0"/>
              <a:t>grained rhyolite </a:t>
            </a:r>
            <a:r>
              <a:rPr lang="en-US" sz="2400" dirty="0" smtClean="0"/>
              <a:t>porphyry (</a:t>
            </a:r>
            <a:r>
              <a:rPr lang="en-US" sz="2400" dirty="0" err="1" smtClean="0"/>
              <a:t>kspar</a:t>
            </a:r>
            <a:r>
              <a:rPr lang="en-US" sz="2400" dirty="0" smtClean="0"/>
              <a:t> and </a:t>
            </a:r>
            <a:r>
              <a:rPr lang="en-US" sz="2400" dirty="0" err="1" smtClean="0"/>
              <a:t>qtz</a:t>
            </a:r>
            <a:r>
              <a:rPr lang="en-US" sz="2400" dirty="0" smtClean="0"/>
              <a:t>) with </a:t>
            </a:r>
            <a:r>
              <a:rPr lang="en-US" sz="2400" dirty="0"/>
              <a:t>a red aphanitic matrix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-Embayed quartz in thin section.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Devitrification</a:t>
            </a:r>
            <a:r>
              <a:rPr lang="en-US" sz="2400" dirty="0" smtClean="0"/>
              <a:t> has destroyed all original groundmass textures.</a:t>
            </a:r>
            <a:endParaRPr lang="en-US" sz="9600" dirty="0"/>
          </a:p>
          <a:p>
            <a:endParaRPr lang="en-US" sz="2400" b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42145628" y="5904354"/>
            <a:ext cx="5836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Black Xenoliths in Red Rhyolite </a:t>
            </a:r>
            <a:r>
              <a:rPr lang="en-US" sz="3200" b="1" dirty="0" smtClean="0"/>
              <a:t>(14FRD-2)</a:t>
            </a:r>
          </a:p>
          <a:p>
            <a:r>
              <a:rPr lang="en-US" sz="2400" dirty="0"/>
              <a:t>-Porphyritic </a:t>
            </a:r>
            <a:r>
              <a:rPr lang="en-US" sz="2400" dirty="0" err="1"/>
              <a:t>trachydacite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kspar</a:t>
            </a:r>
            <a:r>
              <a:rPr lang="en-US" sz="2400" dirty="0"/>
              <a:t> </a:t>
            </a:r>
            <a:r>
              <a:rPr lang="en-US" sz="2400" dirty="0" smtClean="0"/>
              <a:t>and </a:t>
            </a:r>
            <a:r>
              <a:rPr lang="en-US" sz="2400" dirty="0" err="1" smtClean="0"/>
              <a:t>qtz</a:t>
            </a:r>
            <a:r>
              <a:rPr lang="en-US" sz="2400" dirty="0" smtClean="0"/>
              <a:t>) with </a:t>
            </a:r>
            <a:r>
              <a:rPr lang="en-US" sz="2400" dirty="0"/>
              <a:t>a black </a:t>
            </a:r>
            <a:r>
              <a:rPr lang="en-US" sz="2400" dirty="0" err="1"/>
              <a:t>aphanitic</a:t>
            </a:r>
            <a:r>
              <a:rPr lang="en-US" sz="2400" dirty="0"/>
              <a:t> matrix. </a:t>
            </a:r>
            <a:endParaRPr lang="en-US" sz="2400" dirty="0" smtClean="0"/>
          </a:p>
          <a:p>
            <a:r>
              <a:rPr lang="en-US" sz="2400" dirty="0" smtClean="0"/>
              <a:t>- Black </a:t>
            </a:r>
            <a:r>
              <a:rPr lang="en-US" sz="2400" dirty="0"/>
              <a:t>xenoliths </a:t>
            </a:r>
            <a:r>
              <a:rPr lang="en-US" sz="2400" dirty="0" smtClean="0"/>
              <a:t>are partially to highly assimilated within the </a:t>
            </a:r>
            <a:r>
              <a:rPr lang="en-US" sz="2400" dirty="0"/>
              <a:t>red </a:t>
            </a:r>
            <a:r>
              <a:rPr lang="en-US" sz="2400" dirty="0" smtClean="0"/>
              <a:t>rhyolite. 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238849" y="21033944"/>
            <a:ext cx="598104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Black Trachydacite </a:t>
            </a:r>
            <a:r>
              <a:rPr lang="en-US" sz="3200" b="1" dirty="0" smtClean="0"/>
              <a:t>(14FRD-3)</a:t>
            </a:r>
          </a:p>
          <a:p>
            <a:r>
              <a:rPr lang="en-US" sz="2400" dirty="0" smtClean="0"/>
              <a:t>-</a:t>
            </a:r>
            <a:r>
              <a:rPr lang="en-US" sz="2400" dirty="0" err="1" smtClean="0"/>
              <a:t>Trachy</a:t>
            </a:r>
            <a:r>
              <a:rPr lang="en-US" sz="2400" dirty="0" err="1"/>
              <a:t>d</a:t>
            </a:r>
            <a:r>
              <a:rPr lang="en-US" sz="2400" dirty="0" err="1" smtClean="0"/>
              <a:t>acite</a:t>
            </a:r>
            <a:r>
              <a:rPr lang="en-US" sz="2400" dirty="0" smtClean="0"/>
              <a:t> porphyry (</a:t>
            </a:r>
            <a:r>
              <a:rPr lang="en-US" sz="2400" dirty="0" err="1" smtClean="0"/>
              <a:t>kspar</a:t>
            </a:r>
            <a:r>
              <a:rPr lang="en-US" sz="2400" dirty="0" smtClean="0"/>
              <a:t> and </a:t>
            </a:r>
            <a:r>
              <a:rPr lang="en-US" sz="2400" dirty="0" err="1" smtClean="0"/>
              <a:t>qtz</a:t>
            </a:r>
            <a:r>
              <a:rPr lang="en-US" sz="2400" dirty="0" smtClean="0"/>
              <a:t>) with </a:t>
            </a:r>
            <a:r>
              <a:rPr lang="en-US" sz="2400" dirty="0"/>
              <a:t>black </a:t>
            </a:r>
            <a:r>
              <a:rPr lang="en-US" sz="2400" dirty="0" err="1"/>
              <a:t>aphanitic</a:t>
            </a:r>
            <a:r>
              <a:rPr lang="en-US" sz="2400" dirty="0"/>
              <a:t> </a:t>
            </a:r>
            <a:r>
              <a:rPr lang="en-US" sz="2400" dirty="0" smtClean="0"/>
              <a:t>matrix.</a:t>
            </a:r>
          </a:p>
          <a:p>
            <a:r>
              <a:rPr lang="en-US" sz="2400" dirty="0" smtClean="0"/>
              <a:t>-Broken phenocrysts in thin section.</a:t>
            </a:r>
          </a:p>
          <a:p>
            <a:r>
              <a:rPr lang="en-US" sz="2400" dirty="0" smtClean="0"/>
              <a:t>-</a:t>
            </a:r>
            <a:r>
              <a:rPr lang="en-US" sz="2400" dirty="0"/>
              <a:t> </a:t>
            </a:r>
            <a:r>
              <a:rPr lang="en-US" sz="2400" dirty="0" err="1"/>
              <a:t>Devitrification</a:t>
            </a:r>
            <a:r>
              <a:rPr lang="en-US" sz="2400" dirty="0"/>
              <a:t> has destroyed all original groundmass textures.</a:t>
            </a:r>
            <a:endParaRPr lang="en-US" sz="96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12" name="TextBox 111"/>
          <p:cNvSpPr txBox="1"/>
          <p:nvPr/>
        </p:nvSpPr>
        <p:spPr>
          <a:xfrm>
            <a:off x="42145628" y="8571013"/>
            <a:ext cx="58361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Red Xenoliths in Black Trachydacite </a:t>
            </a:r>
            <a:r>
              <a:rPr lang="en-US" sz="3200" b="1" dirty="0" smtClean="0"/>
              <a:t>(14FRD-4)</a:t>
            </a:r>
          </a:p>
          <a:p>
            <a:r>
              <a:rPr lang="en-US" sz="2400" dirty="0" smtClean="0"/>
              <a:t>-Red xenoliths very similar in lithology to the red rhyolite.  No evidence of assimilation by the black </a:t>
            </a:r>
            <a:r>
              <a:rPr lang="en-US" sz="2400" dirty="0" err="1" smtClean="0"/>
              <a:t>trachydacite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-Porphyritic rhyolite (</a:t>
            </a:r>
            <a:r>
              <a:rPr lang="en-US" sz="2400" dirty="0" err="1" smtClean="0"/>
              <a:t>kspar</a:t>
            </a:r>
            <a:r>
              <a:rPr lang="en-US" sz="2400" dirty="0" smtClean="0"/>
              <a:t> and </a:t>
            </a:r>
            <a:r>
              <a:rPr lang="en-US" sz="2400" dirty="0" err="1" smtClean="0"/>
              <a:t>qtz</a:t>
            </a:r>
            <a:r>
              <a:rPr lang="en-US" sz="2400" dirty="0" smtClean="0"/>
              <a:t>) with red </a:t>
            </a:r>
            <a:r>
              <a:rPr lang="en-US" sz="2400" dirty="0" err="1" smtClean="0"/>
              <a:t>aphanitic</a:t>
            </a:r>
            <a:r>
              <a:rPr lang="en-US" sz="2400" dirty="0" smtClean="0"/>
              <a:t> matrix.</a:t>
            </a:r>
          </a:p>
          <a:p>
            <a:endParaRPr lang="en-US" sz="2400" dirty="0"/>
          </a:p>
          <a:p>
            <a:endParaRPr lang="en-US" sz="36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3345013" y="23577688"/>
            <a:ext cx="587487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 Chill Zone </a:t>
            </a:r>
            <a:r>
              <a:rPr lang="en-US" sz="3200" b="1" dirty="0" smtClean="0"/>
              <a:t>(14FRD</a:t>
            </a:r>
            <a:r>
              <a:rPr lang="en-US" sz="3200" b="1" dirty="0" smtClean="0"/>
              <a:t>-</a:t>
            </a:r>
            <a:r>
              <a:rPr lang="en-US" sz="3200" b="1" dirty="0" smtClean="0"/>
              <a:t>5)</a:t>
            </a:r>
            <a:endParaRPr lang="en-US" sz="3200" b="1" dirty="0" smtClean="0"/>
          </a:p>
          <a:p>
            <a:r>
              <a:rPr lang="en-US" sz="2400" dirty="0" smtClean="0"/>
              <a:t>-Contact </a:t>
            </a:r>
            <a:r>
              <a:rPr lang="en-US" sz="2400" dirty="0"/>
              <a:t>between the </a:t>
            </a:r>
            <a:r>
              <a:rPr lang="en-US" sz="2400" dirty="0" smtClean="0"/>
              <a:t>red rhyolite and black </a:t>
            </a:r>
            <a:r>
              <a:rPr lang="en-US" sz="2400" dirty="0" err="1" smtClean="0"/>
              <a:t>trachydacite</a:t>
            </a:r>
            <a:r>
              <a:rPr lang="en-US" sz="2400" dirty="0" smtClean="0"/>
              <a:t> units</a:t>
            </a:r>
            <a:r>
              <a:rPr lang="en-US" sz="2400" dirty="0" smtClean="0"/>
              <a:t>. Chill zone is 2-3 cm thick.</a:t>
            </a:r>
            <a:endParaRPr lang="en-US" sz="2400" dirty="0" smtClean="0"/>
          </a:p>
          <a:p>
            <a:r>
              <a:rPr lang="en-US" sz="2400" dirty="0" smtClean="0"/>
              <a:t>- </a:t>
            </a:r>
            <a:r>
              <a:rPr lang="en-US" sz="2400" dirty="0" err="1"/>
              <a:t>Devitrification</a:t>
            </a:r>
            <a:r>
              <a:rPr lang="en-US" sz="2400" dirty="0"/>
              <a:t> has destroyed all original groundmass textures.</a:t>
            </a:r>
            <a:endParaRPr lang="en-US" sz="9600" dirty="0"/>
          </a:p>
          <a:p>
            <a:endParaRPr lang="en-US" sz="2400" dirty="0" smtClean="0"/>
          </a:p>
        </p:txBody>
      </p:sp>
      <p:sp>
        <p:nvSpPr>
          <p:cNvPr id="114" name="TextBox 113"/>
          <p:cNvSpPr txBox="1"/>
          <p:nvPr/>
        </p:nvSpPr>
        <p:spPr>
          <a:xfrm>
            <a:off x="3310844" y="26327375"/>
            <a:ext cx="58748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Red Dike </a:t>
            </a:r>
            <a:r>
              <a:rPr lang="en-US" sz="3200" b="1" dirty="0" smtClean="0"/>
              <a:t>(14FRD-6)</a:t>
            </a:r>
          </a:p>
          <a:p>
            <a:r>
              <a:rPr lang="en-US" sz="2400" dirty="0" smtClean="0"/>
              <a:t>-</a:t>
            </a:r>
            <a:r>
              <a:rPr lang="en-US" sz="2400" dirty="0" err="1" smtClean="0"/>
              <a:t>Aphanitic</a:t>
            </a:r>
            <a:r>
              <a:rPr lang="en-US" sz="2400" dirty="0" smtClean="0"/>
              <a:t> red </a:t>
            </a:r>
            <a:r>
              <a:rPr lang="en-US" sz="2400" dirty="0" err="1"/>
              <a:t>t</a:t>
            </a:r>
            <a:r>
              <a:rPr lang="en-US" sz="2400" dirty="0" err="1" smtClean="0"/>
              <a:t>rachydacite</a:t>
            </a:r>
            <a:r>
              <a:rPr lang="en-US" sz="2400" dirty="0" smtClean="0"/>
              <a:t> intrudes black </a:t>
            </a:r>
            <a:r>
              <a:rPr lang="en-US" sz="2400" dirty="0" err="1" smtClean="0"/>
              <a:t>trachydacite</a:t>
            </a:r>
            <a:r>
              <a:rPr lang="en-US" sz="2400" dirty="0" smtClean="0"/>
              <a:t>.  </a:t>
            </a:r>
          </a:p>
          <a:p>
            <a:r>
              <a:rPr lang="en-US" sz="2400" dirty="0" smtClean="0"/>
              <a:t>- In thin section, fine grained </a:t>
            </a:r>
            <a:r>
              <a:rPr lang="en-US" sz="2400" dirty="0" err="1" smtClean="0"/>
              <a:t>qtz</a:t>
            </a:r>
            <a:r>
              <a:rPr lang="en-US" sz="2400" dirty="0" smtClean="0"/>
              <a:t> is present.</a:t>
            </a:r>
          </a:p>
          <a:p>
            <a:r>
              <a:rPr lang="en-US" sz="2400" b="1" dirty="0" smtClean="0"/>
              <a:t>- </a:t>
            </a:r>
            <a:r>
              <a:rPr lang="en-US" sz="2400" dirty="0" err="1"/>
              <a:t>Devitrification</a:t>
            </a:r>
            <a:r>
              <a:rPr lang="en-US" sz="2400" dirty="0"/>
              <a:t> has destroyed all original groundmass textures.</a:t>
            </a:r>
            <a:endParaRPr lang="en-US" sz="9600" dirty="0"/>
          </a:p>
          <a:p>
            <a:endParaRPr lang="en-US" sz="2400" b="1" dirty="0"/>
          </a:p>
        </p:txBody>
      </p:sp>
      <p:sp>
        <p:nvSpPr>
          <p:cNvPr id="115" name="TextBox 114"/>
          <p:cNvSpPr txBox="1"/>
          <p:nvPr/>
        </p:nvSpPr>
        <p:spPr>
          <a:xfrm>
            <a:off x="3166713" y="28883195"/>
            <a:ext cx="60190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Grey Dike </a:t>
            </a:r>
            <a:r>
              <a:rPr lang="en-US" sz="3200" b="1" dirty="0" smtClean="0"/>
              <a:t>(14FRD-7)</a:t>
            </a:r>
          </a:p>
          <a:p>
            <a:r>
              <a:rPr lang="en-US" sz="2400" dirty="0" smtClean="0"/>
              <a:t>-Grey rhyolite intrudes the </a:t>
            </a:r>
            <a:r>
              <a:rPr lang="en-US" sz="2400" dirty="0"/>
              <a:t>black </a:t>
            </a:r>
            <a:r>
              <a:rPr lang="en-US" sz="2400" dirty="0" err="1" smtClean="0"/>
              <a:t>trachydacite</a:t>
            </a:r>
            <a:r>
              <a:rPr lang="en-US" sz="2400" dirty="0" smtClean="0"/>
              <a:t>.</a:t>
            </a:r>
          </a:p>
          <a:p>
            <a:r>
              <a:rPr lang="en-US" sz="2400" b="1" dirty="0" smtClean="0"/>
              <a:t>-</a:t>
            </a:r>
            <a:r>
              <a:rPr lang="en-US" sz="2400" dirty="0" smtClean="0"/>
              <a:t>Grey aphanitic matrix with small white plagioclase </a:t>
            </a:r>
            <a:r>
              <a:rPr lang="en-US" sz="2400" dirty="0" err="1" smtClean="0"/>
              <a:t>phenocrysts</a:t>
            </a:r>
            <a:r>
              <a:rPr lang="en-US" sz="2400" dirty="0" smtClean="0"/>
              <a:t> in hand sample.</a:t>
            </a:r>
          </a:p>
          <a:p>
            <a:r>
              <a:rPr lang="en-US" sz="2400" b="1" dirty="0" smtClean="0"/>
              <a:t>- </a:t>
            </a:r>
            <a:r>
              <a:rPr lang="en-US" sz="2400" dirty="0" err="1"/>
              <a:t>Devitrification</a:t>
            </a:r>
            <a:r>
              <a:rPr lang="en-US" sz="2400" dirty="0"/>
              <a:t> has destroyed all original groundmass textures.</a:t>
            </a:r>
            <a:endParaRPr lang="en-US" sz="9600" dirty="0"/>
          </a:p>
          <a:p>
            <a:endParaRPr lang="en-US" sz="2400" b="1" dirty="0"/>
          </a:p>
        </p:txBody>
      </p:sp>
      <p:sp>
        <p:nvSpPr>
          <p:cNvPr id="116" name="TextBox 115"/>
          <p:cNvSpPr txBox="1"/>
          <p:nvPr/>
        </p:nvSpPr>
        <p:spPr>
          <a:xfrm>
            <a:off x="42145629" y="11564494"/>
            <a:ext cx="58361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Grey Dike Chill Zone </a:t>
            </a:r>
            <a:r>
              <a:rPr lang="en-US" sz="3200" b="1" dirty="0" smtClean="0"/>
              <a:t>(14FRD-8)</a:t>
            </a:r>
          </a:p>
          <a:p>
            <a:r>
              <a:rPr lang="en-US" sz="2400" dirty="0" smtClean="0"/>
              <a:t>- Several cm thick chill </a:t>
            </a:r>
            <a:r>
              <a:rPr lang="en-US" sz="2400" dirty="0"/>
              <a:t>zone along the </a:t>
            </a:r>
            <a:r>
              <a:rPr lang="en-US" sz="2400" dirty="0" smtClean="0"/>
              <a:t>margins </a:t>
            </a:r>
            <a:r>
              <a:rPr lang="en-US" sz="2400" dirty="0"/>
              <a:t>of </a:t>
            </a:r>
            <a:r>
              <a:rPr lang="en-US" sz="2400" dirty="0" smtClean="0"/>
              <a:t>the </a:t>
            </a:r>
            <a:r>
              <a:rPr lang="en-US" sz="2400" dirty="0"/>
              <a:t>grey dike</a:t>
            </a:r>
            <a:r>
              <a:rPr lang="en-US" sz="2400" dirty="0" smtClean="0">
                <a:effectLst/>
              </a:rPr>
              <a:t> and black </a:t>
            </a:r>
            <a:r>
              <a:rPr lang="en-US" sz="2400" dirty="0" err="1" smtClean="0"/>
              <a:t>trachydacite</a:t>
            </a:r>
            <a:r>
              <a:rPr lang="en-US" sz="2400" dirty="0" smtClean="0"/>
              <a:t>.  </a:t>
            </a:r>
          </a:p>
          <a:p>
            <a:r>
              <a:rPr lang="en-US" sz="2400" dirty="0" smtClean="0"/>
              <a:t>- The chill zone records at least four intrusive pulses.</a:t>
            </a:r>
            <a:endParaRPr lang="en-US" sz="2400" b="1" dirty="0"/>
          </a:p>
        </p:txBody>
      </p:sp>
      <p:pic>
        <p:nvPicPr>
          <p:cNvPr id="5" name="Picture 4" descr="Hwy67_EPanorama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256" y="10082954"/>
            <a:ext cx="26595888" cy="3951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FRD1MTX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91" y="18328134"/>
            <a:ext cx="2280054" cy="2286000"/>
          </a:xfrm>
          <a:prstGeom prst="rect">
            <a:avLst/>
          </a:prstGeom>
        </p:spPr>
      </p:pic>
      <p:pic>
        <p:nvPicPr>
          <p:cNvPr id="9" name="Picture 8" descr="FRD3MTX.JPG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413" y="21033944"/>
            <a:ext cx="2286000" cy="2286000"/>
          </a:xfrm>
          <a:prstGeom prst="rect">
            <a:avLst/>
          </a:prstGeom>
        </p:spPr>
      </p:pic>
      <p:pic>
        <p:nvPicPr>
          <p:cNvPr id="11" name="Picture 10" descr="FRD5CNT.JPG"/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412" y="23577687"/>
            <a:ext cx="2286000" cy="2286000"/>
          </a:xfrm>
          <a:prstGeom prst="rect">
            <a:avLst/>
          </a:prstGeom>
        </p:spPr>
      </p:pic>
      <p:pic>
        <p:nvPicPr>
          <p:cNvPr id="13" name="Picture 12" descr="FRD6MTX.JPG"/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413" y="26319633"/>
            <a:ext cx="2286000" cy="2286000"/>
          </a:xfrm>
          <a:prstGeom prst="rect">
            <a:avLst/>
          </a:prstGeom>
        </p:spPr>
      </p:pic>
      <p:pic>
        <p:nvPicPr>
          <p:cNvPr id="14" name="Picture 13" descr="FRD7MTX.JPG"/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413" y="28841831"/>
            <a:ext cx="2286000" cy="22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919200" y="18779067"/>
            <a:ext cx="18466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8796382" y="17693276"/>
            <a:ext cx="1370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Geochemistry </a:t>
            </a:r>
            <a:endParaRPr lang="en-US" sz="3600" b="1" dirty="0"/>
          </a:p>
        </p:txBody>
      </p:sp>
      <p:pic>
        <p:nvPicPr>
          <p:cNvPr id="135" name="Picture 134"/>
          <p:cNvPicPr/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6246" r="19292" b="11883"/>
          <a:stretch/>
        </p:blipFill>
        <p:spPr bwMode="auto">
          <a:xfrm>
            <a:off x="19117734" y="27452034"/>
            <a:ext cx="4521672" cy="367579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/>
          <p:cNvSpPr/>
          <p:nvPr/>
        </p:nvSpPr>
        <p:spPr>
          <a:xfrm>
            <a:off x="39859628" y="15246454"/>
            <a:ext cx="10646972" cy="11910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Discussion</a:t>
            </a:r>
          </a:p>
          <a:p>
            <a:r>
              <a:rPr lang="en-US" sz="2400" dirty="0" smtClean="0"/>
              <a:t>-The red rhyolite and the black </a:t>
            </a:r>
            <a:r>
              <a:rPr lang="en-US" sz="2400" dirty="0" err="1" smtClean="0"/>
              <a:t>trachydacite</a:t>
            </a:r>
            <a:r>
              <a:rPr lang="en-US" sz="2400" dirty="0" smtClean="0"/>
              <a:t> </a:t>
            </a:r>
            <a:r>
              <a:rPr lang="en-US" sz="2400" dirty="0" smtClean="0"/>
              <a:t>most likely represent lava </a:t>
            </a:r>
            <a:r>
              <a:rPr lang="en-US" sz="2400" dirty="0" smtClean="0"/>
              <a:t>flows </a:t>
            </a:r>
            <a:r>
              <a:rPr lang="en-US" sz="2400" dirty="0"/>
              <a:t>in </a:t>
            </a:r>
            <a:r>
              <a:rPr lang="en-US" sz="2400" dirty="0" smtClean="0"/>
              <a:t>an area where ash </a:t>
            </a:r>
            <a:r>
              <a:rPr lang="en-US" sz="2400" dirty="0"/>
              <a:t>flow tuffs are much more </a:t>
            </a:r>
            <a:r>
              <a:rPr lang="en-US" sz="2400" dirty="0" smtClean="0"/>
              <a:t>common (Sides, 1981). </a:t>
            </a:r>
            <a:r>
              <a:rPr lang="en-US" sz="2400" dirty="0"/>
              <a:t>The lack of </a:t>
            </a:r>
            <a:r>
              <a:rPr lang="en-US" sz="2400" dirty="0" smtClean="0"/>
              <a:t>welding textures </a:t>
            </a:r>
            <a:r>
              <a:rPr lang="en-US" sz="2400" dirty="0"/>
              <a:t>such as </a:t>
            </a:r>
            <a:r>
              <a:rPr lang="en-US" sz="2400" dirty="0" err="1" smtClean="0"/>
              <a:t>fiamme</a:t>
            </a:r>
            <a:r>
              <a:rPr lang="en-US" sz="2400" dirty="0"/>
              <a:t> </a:t>
            </a:r>
            <a:r>
              <a:rPr lang="en-US" sz="2400" dirty="0" smtClean="0"/>
              <a:t>are</a:t>
            </a:r>
            <a:r>
              <a:rPr lang="en-US" sz="2400" dirty="0" smtClean="0"/>
              <a:t> used </a:t>
            </a:r>
            <a:r>
              <a:rPr lang="en-US" sz="2400" dirty="0" smtClean="0"/>
              <a:t>here to suggest these units are lavas, not ash flow tuffs. </a:t>
            </a:r>
            <a:r>
              <a:rPr lang="en-US" sz="2400" dirty="0" smtClean="0"/>
              <a:t>However, neither </a:t>
            </a:r>
            <a:r>
              <a:rPr lang="en-US" sz="2400" dirty="0" smtClean="0"/>
              <a:t>unit </a:t>
            </a:r>
            <a:r>
              <a:rPr lang="en-US" sz="2400" dirty="0" smtClean="0"/>
              <a:t>exhibits the well-developed</a:t>
            </a:r>
            <a:r>
              <a:rPr lang="en-US" sz="2400" dirty="0" smtClean="0"/>
              <a:t> </a:t>
            </a:r>
            <a:r>
              <a:rPr lang="en-US" sz="2400" dirty="0"/>
              <a:t>flow </a:t>
            </a:r>
            <a:r>
              <a:rPr lang="en-US" sz="2400" dirty="0" smtClean="0"/>
              <a:t>banding</a:t>
            </a:r>
            <a:r>
              <a:rPr lang="en-US" sz="2400" dirty="0"/>
              <a:t> </a:t>
            </a:r>
            <a:r>
              <a:rPr lang="en-US" sz="2400" dirty="0" smtClean="0"/>
              <a:t>exhibited by other lavas in the St. Francois Mountains </a:t>
            </a:r>
            <a:r>
              <a:rPr lang="en-US" sz="2400" dirty="0" smtClean="0"/>
              <a:t>(</a:t>
            </a:r>
            <a:r>
              <a:rPr lang="en-US" sz="2400" dirty="0"/>
              <a:t>Sides, </a:t>
            </a:r>
            <a:r>
              <a:rPr lang="en-US" sz="2400" dirty="0" smtClean="0"/>
              <a:t>1981</a:t>
            </a:r>
            <a:r>
              <a:rPr lang="en-US" sz="2400" dirty="0" smtClean="0"/>
              <a:t>), although in outcrop, the black </a:t>
            </a:r>
            <a:r>
              <a:rPr lang="en-US" sz="2400" dirty="0" err="1" smtClean="0"/>
              <a:t>trachydacite</a:t>
            </a:r>
            <a:r>
              <a:rPr lang="en-US" sz="2400" dirty="0" smtClean="0"/>
              <a:t> does exhibit abundant, thin, wispy features that mimic welding textures seen in other ash flow tuffs.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-The red rhyolite </a:t>
            </a:r>
            <a:r>
              <a:rPr lang="en-US" sz="2400" dirty="0" smtClean="0"/>
              <a:t>exhibits a well-developed</a:t>
            </a:r>
            <a:r>
              <a:rPr lang="en-US" sz="2400" dirty="0" smtClean="0"/>
              <a:t> chill zone along the contact with the black </a:t>
            </a:r>
            <a:r>
              <a:rPr lang="en-US" sz="2400" dirty="0" err="1" smtClean="0"/>
              <a:t>trachydacite</a:t>
            </a:r>
            <a:r>
              <a:rPr lang="en-US" sz="2400" dirty="0" smtClean="0"/>
              <a:t> (14FRD-5), </a:t>
            </a:r>
            <a:r>
              <a:rPr lang="en-US" sz="2400" dirty="0" smtClean="0"/>
              <a:t>indicating that the red rhyolite intruded the black </a:t>
            </a:r>
            <a:r>
              <a:rPr lang="en-US" sz="2400" dirty="0" err="1" smtClean="0"/>
              <a:t>trachydacite</a:t>
            </a:r>
            <a:r>
              <a:rPr lang="en-US" sz="2400" dirty="0" smtClean="0"/>
              <a:t>.  Based on this intrusive relationship, and the orientation of the contact, we hypothesize that the red rhyolite </a:t>
            </a:r>
            <a:r>
              <a:rPr lang="en-US" sz="2400" dirty="0" smtClean="0"/>
              <a:t>may be</a:t>
            </a:r>
            <a:r>
              <a:rPr lang="en-US" sz="2400" dirty="0" smtClean="0"/>
              <a:t> a cone sheet related to eruption of the </a:t>
            </a:r>
            <a:r>
              <a:rPr lang="en-US" sz="2400" dirty="0" err="1" smtClean="0"/>
              <a:t>Silvermine</a:t>
            </a:r>
            <a:r>
              <a:rPr lang="en-US" sz="2400" dirty="0"/>
              <a:t> </a:t>
            </a:r>
            <a:r>
              <a:rPr lang="en-US" sz="2400" dirty="0" smtClean="0"/>
              <a:t>or </a:t>
            </a:r>
            <a:r>
              <a:rPr lang="en-US" sz="2400" dirty="0" err="1" smtClean="0"/>
              <a:t>Slabtown</a:t>
            </a:r>
            <a:r>
              <a:rPr lang="en-US" sz="2400" dirty="0" smtClean="0"/>
              <a:t> granite (see next paragraph). However, further mapping of this unit is needed to better document a cone sheet origin.</a:t>
            </a:r>
          </a:p>
          <a:p>
            <a:endParaRPr lang="en-US" sz="2400" dirty="0"/>
          </a:p>
          <a:p>
            <a:r>
              <a:rPr lang="en-US" sz="2400" dirty="0" smtClean="0"/>
              <a:t>-The </a:t>
            </a:r>
            <a:r>
              <a:rPr lang="en-US" sz="2400" dirty="0" smtClean="0"/>
              <a:t>intrusive relationship of the red </a:t>
            </a:r>
            <a:r>
              <a:rPr lang="en-US" sz="2400" dirty="0" smtClean="0"/>
              <a:t>rhyolite </a:t>
            </a:r>
            <a:r>
              <a:rPr lang="en-US" sz="2400" dirty="0" smtClean="0"/>
              <a:t>into the </a:t>
            </a:r>
            <a:r>
              <a:rPr lang="en-US" sz="2400" dirty="0" smtClean="0"/>
              <a:t>black trachydacite suggests that the red rhyolitic </a:t>
            </a:r>
            <a:r>
              <a:rPr lang="en-US" sz="2400" dirty="0" smtClean="0"/>
              <a:t>xenoliths</a:t>
            </a:r>
            <a:r>
              <a:rPr lang="en-US" sz="2400" dirty="0" smtClean="0"/>
              <a:t> </a:t>
            </a:r>
            <a:r>
              <a:rPr lang="en-US" sz="2400" dirty="0" smtClean="0"/>
              <a:t>within the black trachydacite are not related, however the </a:t>
            </a:r>
            <a:r>
              <a:rPr lang="en-US" sz="2400" dirty="0" smtClean="0"/>
              <a:t>geochemical plots show </a:t>
            </a:r>
            <a:r>
              <a:rPr lang="en-US" sz="2400" dirty="0" smtClean="0"/>
              <a:t>that the red rhyolite and the red rhyolitic </a:t>
            </a:r>
            <a:r>
              <a:rPr lang="en-US" sz="2400" dirty="0" smtClean="0"/>
              <a:t>xenoliths</a:t>
            </a:r>
            <a:r>
              <a:rPr lang="en-US" sz="2400" dirty="0" smtClean="0"/>
              <a:t> </a:t>
            </a:r>
            <a:r>
              <a:rPr lang="en-US" sz="2400" dirty="0" smtClean="0"/>
              <a:t>in the black trachydacite are </a:t>
            </a:r>
            <a:r>
              <a:rPr lang="en-US" sz="2400" dirty="0" smtClean="0"/>
              <a:t>somehow </a:t>
            </a:r>
            <a:r>
              <a:rPr lang="en-US" sz="2400" dirty="0" err="1" smtClean="0"/>
              <a:t>petrologically</a:t>
            </a:r>
            <a:r>
              <a:rPr lang="en-US" sz="2400" dirty="0" smtClean="0"/>
              <a:t> </a:t>
            </a:r>
            <a:r>
              <a:rPr lang="en-US" sz="2400" dirty="0" smtClean="0"/>
              <a:t>related</a:t>
            </a:r>
            <a:r>
              <a:rPr lang="en-US" sz="2400" dirty="0" smtClean="0"/>
              <a:t>. Similarly, the black xenoliths in the red rhyolite are similar, but not identical in composition or geochemistry</a:t>
            </a:r>
            <a:r>
              <a:rPr lang="en-US" sz="2400" dirty="0"/>
              <a:t>,</a:t>
            </a:r>
            <a:r>
              <a:rPr lang="en-US" sz="2400" dirty="0" smtClean="0"/>
              <a:t> to the black </a:t>
            </a:r>
            <a:r>
              <a:rPr lang="en-US" sz="2400" dirty="0" err="1" smtClean="0"/>
              <a:t>trachydacite</a:t>
            </a:r>
            <a:r>
              <a:rPr lang="en-US" sz="2400" dirty="0" smtClean="0"/>
              <a:t>.  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-</a:t>
            </a:r>
            <a:r>
              <a:rPr lang="en-US" sz="2400" dirty="0"/>
              <a:t>The geochemistry </a:t>
            </a:r>
            <a:r>
              <a:rPr lang="en-US" sz="2400" dirty="0" smtClean="0"/>
              <a:t>of the rhyolites and </a:t>
            </a:r>
            <a:r>
              <a:rPr lang="en-US" sz="2400" dirty="0" err="1" smtClean="0"/>
              <a:t>trachydacites</a:t>
            </a:r>
            <a:r>
              <a:rPr lang="en-US" sz="2400" dirty="0" smtClean="0"/>
              <a:t> are </a:t>
            </a:r>
            <a:r>
              <a:rPr lang="en-US" sz="2400" dirty="0"/>
              <a:t>very similar in composition to the </a:t>
            </a:r>
            <a:r>
              <a:rPr lang="en-US" sz="2400" dirty="0" err="1"/>
              <a:t>Silvermine</a:t>
            </a:r>
            <a:r>
              <a:rPr lang="en-US" sz="2400" dirty="0"/>
              <a:t> and </a:t>
            </a:r>
            <a:r>
              <a:rPr lang="en-US" sz="2400" dirty="0" err="1"/>
              <a:t>Slabtown</a:t>
            </a:r>
            <a:r>
              <a:rPr lang="en-US" sz="2400" dirty="0"/>
              <a:t> </a:t>
            </a:r>
            <a:r>
              <a:rPr lang="en-US" sz="2400" dirty="0" smtClean="0"/>
              <a:t>granites.  The </a:t>
            </a:r>
            <a:r>
              <a:rPr lang="en-US" sz="2400" dirty="0" err="1" smtClean="0"/>
              <a:t>Breadtray</a:t>
            </a:r>
            <a:r>
              <a:rPr lang="en-US" sz="2400" dirty="0" smtClean="0"/>
              <a:t> granite bears a close, but not as similar composition to the </a:t>
            </a:r>
            <a:r>
              <a:rPr lang="en-US" sz="2400" dirty="0" err="1" smtClean="0"/>
              <a:t>roadcut</a:t>
            </a:r>
            <a:r>
              <a:rPr lang="en-US" sz="2400" dirty="0" smtClean="0"/>
              <a:t> units.  The Butler Hill granite does not overlap in geochemistry with the </a:t>
            </a:r>
            <a:r>
              <a:rPr lang="en-US" sz="2400" dirty="0" err="1" smtClean="0"/>
              <a:t>roadcut</a:t>
            </a:r>
            <a:r>
              <a:rPr lang="en-US" sz="2400" dirty="0" smtClean="0"/>
              <a:t> units or the other granites, but does have  a similar REE and trace element pattern to these units. </a:t>
            </a:r>
            <a:endParaRPr lang="en-US" sz="2400" dirty="0" smtClean="0"/>
          </a:p>
          <a:p>
            <a:endParaRPr lang="en-US" sz="2400" dirty="0" smtClean="0"/>
          </a:p>
          <a:p>
            <a:pPr algn="ctr"/>
            <a:endParaRPr lang="en-US" sz="3600" b="1" dirty="0"/>
          </a:p>
        </p:txBody>
      </p:sp>
      <p:pic>
        <p:nvPicPr>
          <p:cNvPr id="31" name="Picture 30" descr="FRD2CNT.JPG"/>
          <p:cNvPicPr>
            <a:picLocks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600" y="5904354"/>
            <a:ext cx="2286000" cy="2286000"/>
          </a:xfrm>
          <a:prstGeom prst="rect">
            <a:avLst/>
          </a:prstGeom>
        </p:spPr>
      </p:pic>
      <p:pic>
        <p:nvPicPr>
          <p:cNvPr id="32" name="Picture 31" descr="FRD8MTX.JPG"/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600" y="11286126"/>
            <a:ext cx="2286000" cy="22860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859628" y="30553176"/>
            <a:ext cx="103180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Bibliography </a:t>
            </a:r>
          </a:p>
          <a:p>
            <a:pPr indent="-457200"/>
            <a:r>
              <a:rPr lang="en-US" sz="1600" dirty="0"/>
              <a:t>1</a:t>
            </a:r>
            <a:r>
              <a:rPr lang="en-US" sz="1600" dirty="0" smtClean="0"/>
              <a:t>) </a:t>
            </a:r>
            <a:r>
              <a:rPr lang="en-US" sz="1600" dirty="0" err="1" smtClean="0"/>
              <a:t>Kisvarsanyi</a:t>
            </a:r>
            <a:r>
              <a:rPr lang="en-US" sz="1600" dirty="0"/>
              <a:t>, Eva, 1981: Geology of the Precambrian St. Francois Terrane, Southeastern Missouri, </a:t>
            </a:r>
            <a:r>
              <a:rPr lang="en-US" sz="1600" i="1" dirty="0"/>
              <a:t>Contribution to  </a:t>
            </a:r>
            <a:r>
              <a:rPr lang="en-US" sz="1600" i="1" dirty="0" smtClean="0"/>
              <a:t>        Precambrian </a:t>
            </a:r>
            <a:r>
              <a:rPr lang="en-US" sz="1600" i="1" dirty="0"/>
              <a:t>Geology, </a:t>
            </a:r>
            <a:r>
              <a:rPr lang="en-US" sz="1600" i="1" dirty="0" smtClean="0"/>
              <a:t>v. </a:t>
            </a:r>
            <a:r>
              <a:rPr lang="en-US" sz="1600" dirty="0" smtClean="0"/>
              <a:t>8</a:t>
            </a:r>
            <a:r>
              <a:rPr lang="en-US" sz="1600" dirty="0"/>
              <a:t>, </a:t>
            </a:r>
            <a:r>
              <a:rPr lang="en-US" sz="1600" dirty="0" smtClean="0"/>
              <a:t>pgs. 1</a:t>
            </a:r>
            <a:r>
              <a:rPr lang="en-US" sz="1600" dirty="0"/>
              <a:t>-52.</a:t>
            </a:r>
          </a:p>
          <a:p>
            <a:pPr indent="-457200"/>
            <a:r>
              <a:rPr lang="en-US" sz="1600" dirty="0"/>
              <a:t>2</a:t>
            </a:r>
            <a:r>
              <a:rPr lang="en-US" sz="1600" dirty="0" smtClean="0"/>
              <a:t>) Sides</a:t>
            </a:r>
            <a:r>
              <a:rPr lang="en-US" sz="1600" dirty="0"/>
              <a:t>, Ronald, 1981: Calderas in the Precambrian Terrane of the St. Francois Mountains, Southeastern Missouri, </a:t>
            </a:r>
            <a:r>
              <a:rPr lang="en-US" sz="1600" i="1" dirty="0"/>
              <a:t>Journal of Geophysical Research</a:t>
            </a:r>
            <a:r>
              <a:rPr lang="en-US" sz="1600" i="1" dirty="0" smtClean="0"/>
              <a:t>, v. </a:t>
            </a:r>
            <a:r>
              <a:rPr lang="en-US" sz="1600" dirty="0"/>
              <a:t>86, </a:t>
            </a:r>
            <a:r>
              <a:rPr lang="en-US" sz="1600" dirty="0" smtClean="0"/>
              <a:t>pgs. 10349</a:t>
            </a:r>
            <a:r>
              <a:rPr lang="en-US" sz="1600" dirty="0"/>
              <a:t>-10364.</a:t>
            </a:r>
          </a:p>
        </p:txBody>
      </p:sp>
      <p:pic>
        <p:nvPicPr>
          <p:cNvPr id="38" name="Picture 37" descr="FRD4MTX.JPG"/>
          <p:cNvPicPr>
            <a:picLocks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600" y="8543241"/>
            <a:ext cx="2286000" cy="22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5554" y="13551357"/>
            <a:ext cx="2297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Picture taken from Google maps</a:t>
            </a:r>
            <a:endParaRPr lang="en-US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39859628" y="27182214"/>
            <a:ext cx="103180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Acknowledgements</a:t>
            </a:r>
          </a:p>
          <a:p>
            <a:r>
              <a:rPr lang="en-US" sz="2400" dirty="0"/>
              <a:t>The authors gratefully acknowledge funding for this project from the following sources:  DePauw Faculty Development Committee – Faculty/Student Summer Research Fund, Department of Geosciences James A. Madison Research Fund, and the Ernest R. Smith Professor of Geosciences Fund.  </a:t>
            </a:r>
            <a:r>
              <a:rPr lang="en-US" sz="2400" dirty="0" smtClean="0"/>
              <a:t>Additionally I would like to thank my parents for providing me the opportunity to go to DePauw University, without them I would not have been able to complete this project.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102653" y="17355234"/>
            <a:ext cx="4618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Sample Descriptions</a:t>
            </a:r>
            <a:endParaRPr lang="en-US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3639405" y="18606502"/>
            <a:ext cx="3994415" cy="4335024"/>
          </a:xfrm>
          <a:prstGeom prst="rect">
            <a:avLst/>
          </a:prstGeom>
        </p:spPr>
      </p:pic>
      <p:pic>
        <p:nvPicPr>
          <p:cNvPr id="84" name="Picture 83"/>
          <p:cNvPicPr/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16876" r="7094" b="7624"/>
          <a:stretch/>
        </p:blipFill>
        <p:spPr bwMode="auto">
          <a:xfrm>
            <a:off x="13238762" y="18001565"/>
            <a:ext cx="630936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Picture 86"/>
          <p:cNvPicPr/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t="16081" r="9605" b="7346"/>
          <a:stretch/>
        </p:blipFill>
        <p:spPr bwMode="auto">
          <a:xfrm>
            <a:off x="13322647" y="24859565"/>
            <a:ext cx="60668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23050500" y="22941526"/>
            <a:ext cx="5092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http://</a:t>
            </a:r>
            <a:r>
              <a:rPr lang="en-US" sz="1000" dirty="0" err="1"/>
              <a:t>dnr.mo.gov</a:t>
            </a:r>
            <a:r>
              <a:rPr lang="en-US" sz="1000" dirty="0"/>
              <a:t>/geology/</a:t>
            </a:r>
            <a:r>
              <a:rPr lang="en-US" sz="1000" dirty="0" err="1"/>
              <a:t>geosrv</a:t>
            </a:r>
            <a:r>
              <a:rPr lang="en-US" sz="1000" dirty="0"/>
              <a:t>/</a:t>
            </a:r>
            <a:r>
              <a:rPr lang="en-US" sz="1000" dirty="0" err="1"/>
              <a:t>geores</a:t>
            </a:r>
            <a:r>
              <a:rPr lang="en-US" sz="1000" dirty="0"/>
              <a:t>/</a:t>
            </a:r>
            <a:r>
              <a:rPr lang="en-US" sz="1000" dirty="0" err="1"/>
              <a:t>indmin</a:t>
            </a:r>
            <a:r>
              <a:rPr lang="en-US" sz="1000" dirty="0"/>
              <a:t>/images/GraniteExposures6_002.jpg</a:t>
            </a:r>
          </a:p>
        </p:txBody>
      </p:sp>
      <p:pic>
        <p:nvPicPr>
          <p:cNvPr id="73" name="Picture 72"/>
          <p:cNvPicPr/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12838" r="22209" b="18986"/>
          <a:stretch/>
        </p:blipFill>
        <p:spPr bwMode="auto">
          <a:xfrm>
            <a:off x="28411823" y="21484220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/>
          <p:cNvPicPr/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t="8328" r="22209" b="12550"/>
          <a:stretch/>
        </p:blipFill>
        <p:spPr bwMode="auto">
          <a:xfrm>
            <a:off x="19389490" y="24265598"/>
            <a:ext cx="4007305" cy="33275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6" name="Picture 75"/>
          <p:cNvPicPr/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9086" r="38878" b="14064"/>
          <a:stretch/>
        </p:blipFill>
        <p:spPr bwMode="auto">
          <a:xfrm>
            <a:off x="23843301" y="27630091"/>
            <a:ext cx="3553240" cy="3497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7" name="Picture 76"/>
          <p:cNvPicPr/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1" t="7571" r="21746" b="18606"/>
          <a:stretch/>
        </p:blipFill>
        <p:spPr bwMode="auto">
          <a:xfrm>
            <a:off x="34022511" y="18001565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6" name="Picture 85"/>
          <p:cNvPicPr/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2" t="12493" r="22209" b="18607"/>
          <a:stretch/>
        </p:blipFill>
        <p:spPr bwMode="auto">
          <a:xfrm>
            <a:off x="34022511" y="21484220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9" name="Picture 108"/>
          <p:cNvPicPr/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8" t="6815" r="21747" b="18607"/>
          <a:stretch/>
        </p:blipFill>
        <p:spPr bwMode="auto">
          <a:xfrm>
            <a:off x="28411823" y="18001565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7" name="Picture 116"/>
          <p:cNvPicPr/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t="8330" r="21973" b="12928"/>
          <a:stretch/>
        </p:blipFill>
        <p:spPr bwMode="auto">
          <a:xfrm>
            <a:off x="23396796" y="24265598"/>
            <a:ext cx="4389212" cy="31864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14883" y="9744269"/>
            <a:ext cx="39868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Outcrop Location</a:t>
            </a:r>
            <a:endParaRPr lang="en-US" sz="3200" dirty="0"/>
          </a:p>
        </p:txBody>
      </p:sp>
      <p:sp>
        <p:nvSpPr>
          <p:cNvPr id="82" name="TextBox 81"/>
          <p:cNvSpPr txBox="1"/>
          <p:nvPr/>
        </p:nvSpPr>
        <p:spPr>
          <a:xfrm>
            <a:off x="6457435" y="9718611"/>
            <a:ext cx="39868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Outcrop Location</a:t>
            </a:r>
            <a:endParaRPr lang="en-US" sz="32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543300" y="10375342"/>
            <a:ext cx="471856" cy="11891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6966906" y="10303387"/>
            <a:ext cx="1158280" cy="27379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" name="Picture 88"/>
          <p:cNvPicPr/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0" t="12872" r="21747" b="18606"/>
          <a:stretch/>
        </p:blipFill>
        <p:spPr bwMode="auto">
          <a:xfrm>
            <a:off x="28411823" y="28272416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1" name="Picture 90"/>
          <p:cNvPicPr/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7" t="13250" r="22209" b="18985"/>
          <a:stretch/>
        </p:blipFill>
        <p:spPr bwMode="auto">
          <a:xfrm>
            <a:off x="28411823" y="24962683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0" name="Picture 119"/>
          <p:cNvPicPr/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4" t="12114" r="6235" b="37157"/>
          <a:stretch/>
        </p:blipFill>
        <p:spPr bwMode="auto">
          <a:xfrm>
            <a:off x="19548122" y="18001565"/>
            <a:ext cx="3211206" cy="55761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1" name="Picture 120"/>
          <p:cNvPicPr/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2" t="12492" r="21979" b="18228"/>
          <a:stretch/>
        </p:blipFill>
        <p:spPr bwMode="auto">
          <a:xfrm>
            <a:off x="34022511" y="24962683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" name="Picture 121"/>
          <p:cNvPicPr/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2" t="12115" r="21979" b="18606"/>
          <a:stretch/>
        </p:blipFill>
        <p:spPr bwMode="auto">
          <a:xfrm>
            <a:off x="34022511" y="28272416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2681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13460</TotalTime>
  <Words>1204</Words>
  <Application>Microsoft Macintosh PowerPoint</Application>
  <PresentationFormat>Custom</PresentationFormat>
  <Paragraphs>59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DePauw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McCreary</dc:creator>
  <cp:lastModifiedBy>jmills</cp:lastModifiedBy>
  <cp:revision>114</cp:revision>
  <dcterms:created xsi:type="dcterms:W3CDTF">2014-07-21T19:09:00Z</dcterms:created>
  <dcterms:modified xsi:type="dcterms:W3CDTF">2015-05-11T14:52:14Z</dcterms:modified>
</cp:coreProperties>
</file>