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04" r:id="rId2"/>
  </p:sldMasterIdLst>
  <p:notesMasterIdLst>
    <p:notesMasterId r:id="rId30"/>
  </p:notesMasterIdLst>
  <p:sldIdLst>
    <p:sldId id="256" r:id="rId3"/>
    <p:sldId id="261" r:id="rId4"/>
    <p:sldId id="258" r:id="rId5"/>
    <p:sldId id="262" r:id="rId6"/>
    <p:sldId id="257" r:id="rId7"/>
    <p:sldId id="259" r:id="rId8"/>
    <p:sldId id="268" r:id="rId9"/>
    <p:sldId id="274" r:id="rId10"/>
    <p:sldId id="275" r:id="rId11"/>
    <p:sldId id="285" r:id="rId12"/>
    <p:sldId id="286" r:id="rId13"/>
    <p:sldId id="287" r:id="rId14"/>
    <p:sldId id="288" r:id="rId15"/>
    <p:sldId id="322" r:id="rId16"/>
    <p:sldId id="323" r:id="rId17"/>
    <p:sldId id="324" r:id="rId18"/>
    <p:sldId id="325" r:id="rId19"/>
    <p:sldId id="330" r:id="rId20"/>
    <p:sldId id="305" r:id="rId21"/>
    <p:sldId id="306" r:id="rId22"/>
    <p:sldId id="307" r:id="rId23"/>
    <p:sldId id="321" r:id="rId24"/>
    <p:sldId id="328" r:id="rId25"/>
    <p:sldId id="326" r:id="rId26"/>
    <p:sldId id="333" r:id="rId27"/>
    <p:sldId id="327" r:id="rId28"/>
    <p:sldId id="33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4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52F58-2564-DE42-91D1-66BCB65A9AE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D42EC-E9A6-CE4B-B1FF-C5083995B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3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D42EC-E9A6-CE4B-B1FF-C5083995BF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41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0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38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62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26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5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9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19DF4DE-7A55-5048-ADF2-50F79D6A291E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7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3181-092E-2F43-892F-171BDD990FEA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29AD1-0F5F-BA41-9047-92FA3ADD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9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90208"/>
            <a:ext cx="7772400" cy="978408"/>
          </a:xfrm>
        </p:spPr>
        <p:txBody>
          <a:bodyPr/>
          <a:lstStyle/>
          <a:p>
            <a:r>
              <a:rPr lang="en-US" sz="4400" dirty="0" smtClean="0"/>
              <a:t>Fast and Affordable Depths to Bedrock Using Geophysics</a:t>
            </a:r>
            <a:endParaRPr lang="en-US" sz="4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96480" y="2539818"/>
            <a:ext cx="7772400" cy="877824"/>
          </a:xfrm>
        </p:spPr>
        <p:txBody>
          <a:bodyPr/>
          <a:lstStyle/>
          <a:p>
            <a:pPr algn="l"/>
            <a:r>
              <a:rPr lang="en-US" dirty="0" smtClean="0"/>
              <a:t>Dave Hart and Carolyn </a:t>
            </a:r>
            <a:r>
              <a:rPr lang="en-US" dirty="0" err="1" smtClean="0"/>
              <a:t>Streiff</a:t>
            </a:r>
            <a:endParaRPr lang="en-US" dirty="0" smtClean="0"/>
          </a:p>
          <a:p>
            <a:pPr algn="l"/>
            <a:r>
              <a:rPr lang="en-US" baseline="30000" dirty="0" smtClean="0"/>
              <a:t>North Central Geological Society</a:t>
            </a:r>
            <a:r>
              <a:rPr lang="en-US" baseline="30000" dirty="0"/>
              <a:t> </a:t>
            </a:r>
            <a:r>
              <a:rPr lang="en-US" baseline="30000" dirty="0" smtClean="0"/>
              <a:t>of America Meeting - 2015 </a:t>
            </a:r>
            <a:endParaRPr lang="en-US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0" y="6191470"/>
            <a:ext cx="4167960" cy="576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37" y="3798756"/>
            <a:ext cx="1964257" cy="1473193"/>
          </a:xfrm>
          <a:prstGeom prst="rect">
            <a:avLst/>
          </a:prstGeom>
        </p:spPr>
      </p:pic>
      <p:pic>
        <p:nvPicPr>
          <p:cNvPr id="16" name="Picture 15" descr="minkline2.bmp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005" y="4027215"/>
            <a:ext cx="3319593" cy="1016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91" y="3856943"/>
            <a:ext cx="1886675" cy="14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 to bedrock in Southwest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37" y="1655247"/>
            <a:ext cx="8398041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err="1" smtClean="0"/>
              <a:t>Rountree</a:t>
            </a:r>
            <a:r>
              <a:rPr lang="en-US" dirty="0" smtClean="0"/>
              <a:t> formation caps many of the dolomite hills.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Mostly clay with varying thickness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Completed a study of dolomite quarries and </a:t>
            </a:r>
            <a:r>
              <a:rPr lang="en-US" dirty="0" err="1" smtClean="0"/>
              <a:t>Rountree</a:t>
            </a: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103" y="3284848"/>
            <a:ext cx="6386028" cy="34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Bown</a:t>
            </a:r>
            <a:r>
              <a:rPr lang="en-US" dirty="0" smtClean="0"/>
              <a:t> Quarry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" t="1002" r="609" b="1423"/>
          <a:stretch/>
        </p:blipFill>
        <p:spPr bwMode="auto">
          <a:xfrm>
            <a:off x="0" y="1435735"/>
            <a:ext cx="9016365" cy="542226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777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99457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Line 1 – Parallel to Ridge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0464" y="4042423"/>
            <a:ext cx="4750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Sharp contact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Depth varies from 6 to 12 feet (2 – 4 meters)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Can also variation in bedrock</a:t>
            </a:r>
          </a:p>
        </p:txBody>
      </p:sp>
      <p:pic>
        <p:nvPicPr>
          <p:cNvPr id="8194" name="Picture 2" descr="C:\Users\cstreiff\Desktop\Desktop\Sites\Bown and Swiggum - Copy\IMG_947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7" b="-875"/>
          <a:stretch/>
        </p:blipFill>
        <p:spPr bwMode="auto">
          <a:xfrm>
            <a:off x="5547895" y="2651206"/>
            <a:ext cx="3155096" cy="42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20" y="2790515"/>
            <a:ext cx="7770813" cy="671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20" y="729340"/>
            <a:ext cx="7770813" cy="2061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615473" y="2424701"/>
            <a:ext cx="5918337" cy="2329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24755" y="2506894"/>
            <a:ext cx="1017142" cy="1265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42994" y="6387101"/>
            <a:ext cx="78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2391" y="6387101"/>
            <a:ext cx="78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2 – Perpendicular to Ridge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52" y="1347615"/>
            <a:ext cx="9002550" cy="2705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4857" y="3925192"/>
            <a:ext cx="2249143" cy="2932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856754" y="2560140"/>
            <a:ext cx="2094110" cy="2222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552" y="4287898"/>
            <a:ext cx="47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err="1" smtClean="0"/>
              <a:t>Rountree</a:t>
            </a:r>
            <a:r>
              <a:rPr lang="en-US" dirty="0" smtClean="0"/>
              <a:t> can sometimes follow fractures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By filling and/or altering dolomite and enlarging the fractures.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6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kholeloc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869" y="0"/>
            <a:ext cx="4880539" cy="142987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Sinkhole Investigation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12786" y="2937017"/>
            <a:ext cx="1351652" cy="575497"/>
            <a:chOff x="4312786" y="2937017"/>
            <a:chExt cx="1351652" cy="575497"/>
          </a:xfrm>
        </p:grpSpPr>
        <p:sp>
          <p:nvSpPr>
            <p:cNvPr id="5" name="Oval 4"/>
            <p:cNvSpPr/>
            <p:nvPr/>
          </p:nvSpPr>
          <p:spPr>
            <a:xfrm>
              <a:off x="4312786" y="3221458"/>
              <a:ext cx="72762" cy="291056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12786" y="293701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Spring 2014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96572" y="2983322"/>
            <a:ext cx="1351114" cy="461941"/>
            <a:chOff x="2796572" y="2983322"/>
            <a:chExt cx="1351114" cy="461941"/>
          </a:xfrm>
        </p:grpSpPr>
        <p:sp>
          <p:nvSpPr>
            <p:cNvPr id="7" name="Oval 6"/>
            <p:cNvSpPr/>
            <p:nvPr/>
          </p:nvSpPr>
          <p:spPr>
            <a:xfrm>
              <a:off x="3995541" y="3306349"/>
              <a:ext cx="132033" cy="138914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96572" y="2983322"/>
              <a:ext cx="1351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Spring 2015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61428" y="2507048"/>
            <a:ext cx="4491382" cy="1667213"/>
            <a:chOff x="4061428" y="2507048"/>
            <a:chExt cx="4491382" cy="166721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061428" y="2507048"/>
              <a:ext cx="4240024" cy="20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12786" y="3969199"/>
              <a:ext cx="4240024" cy="20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81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1atedgeofdriveway-5.jp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2" y="0"/>
            <a:ext cx="529936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743" y="324130"/>
            <a:ext cx="3692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Initial appearance </a:t>
            </a:r>
          </a:p>
          <a:p>
            <a:r>
              <a:rPr lang="en-US" sz="3600" dirty="0" smtClean="0"/>
              <a:t>Spring 2014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742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2-3.jp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r="13570"/>
          <a:stretch/>
        </p:blipFill>
        <p:spPr>
          <a:xfrm>
            <a:off x="5285148" y="0"/>
            <a:ext cx="385885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4743" y="324130"/>
            <a:ext cx="48155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Opened up</a:t>
            </a:r>
          </a:p>
          <a:p>
            <a:r>
              <a:rPr lang="en-US" sz="3600" dirty="0" smtClean="0"/>
              <a:t>Spring 2014</a:t>
            </a:r>
          </a:p>
          <a:p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2-3 feet width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20 foot depth </a:t>
            </a:r>
            <a:r>
              <a:rPr lang="en-US" sz="2400" dirty="0"/>
              <a:t>(laser distance) </a:t>
            </a:r>
            <a:endParaRPr lang="en-US" sz="2400" dirty="0" smtClean="0"/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40 foot length (laser distance) </a:t>
            </a:r>
          </a:p>
          <a:p>
            <a:pPr marL="571500" indent="-571500">
              <a:buFont typeface="Arial"/>
              <a:buChar char="•"/>
            </a:pPr>
            <a:endParaRPr lang="en-US" sz="2400" dirty="0"/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Repaired </a:t>
            </a:r>
          </a:p>
          <a:p>
            <a:pPr marL="1028700" lvl="1" indent="-571500">
              <a:buFont typeface="Arial"/>
              <a:buChar char="•"/>
            </a:pPr>
            <a:r>
              <a:rPr lang="en-US" sz="2400" dirty="0" smtClean="0"/>
              <a:t>backhoe compaction</a:t>
            </a:r>
          </a:p>
          <a:p>
            <a:pPr marL="1028700" lvl="1" indent="-571500">
              <a:buFont typeface="Arial"/>
              <a:buChar char="•"/>
            </a:pPr>
            <a:r>
              <a:rPr lang="en-US" sz="2400" dirty="0" smtClean="0"/>
              <a:t>Native fill</a:t>
            </a:r>
          </a:p>
          <a:p>
            <a:pPr marL="1028700" lvl="1" indent="-571500">
              <a:buFont typeface="Arial"/>
              <a:buChar char="•"/>
            </a:pPr>
            <a:r>
              <a:rPr lang="en-US" sz="2400" dirty="0" smtClean="0"/>
              <a:t>5 yards of concrete</a:t>
            </a:r>
          </a:p>
        </p:txBody>
      </p:sp>
    </p:spTree>
    <p:extLst>
      <p:ext uri="{BB962C8B-B14F-4D97-AF65-F5344CB8AC3E}">
        <p14:creationId xmlns:p14="http://schemas.microsoft.com/office/powerpoint/2010/main" val="177680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3April2015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743" y="324130"/>
            <a:ext cx="50962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Second Sinkhole</a:t>
            </a:r>
          </a:p>
          <a:p>
            <a:r>
              <a:rPr lang="en-US" sz="3600" dirty="0" smtClean="0"/>
              <a:t>Spring 2015</a:t>
            </a:r>
          </a:p>
          <a:p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Near road ~20 feet from previous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Typical for Wisconsin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Repaired with similar technique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085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32895" cy="685800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9565" y="214053"/>
            <a:ext cx="7870953" cy="2740877"/>
            <a:chOff x="69565" y="214053"/>
            <a:chExt cx="7870953" cy="2740877"/>
          </a:xfrm>
        </p:grpSpPr>
        <p:grpSp>
          <p:nvGrpSpPr>
            <p:cNvPr id="50" name="Group 49"/>
            <p:cNvGrpSpPr/>
            <p:nvPr/>
          </p:nvGrpSpPr>
          <p:grpSpPr>
            <a:xfrm>
              <a:off x="69565" y="214053"/>
              <a:ext cx="7870953" cy="2740877"/>
              <a:chOff x="69565" y="214053"/>
              <a:chExt cx="7870953" cy="274087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8895" r="8855" b="56128"/>
              <a:stretch/>
            </p:blipFill>
            <p:spPr>
              <a:xfrm>
                <a:off x="419599" y="411396"/>
                <a:ext cx="7520918" cy="205596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9565" y="477546"/>
                <a:ext cx="660925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378</a:t>
                </a:r>
              </a:p>
              <a:p>
                <a:pPr algn="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565" y="1040069"/>
                <a:ext cx="660925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374</a:t>
                </a:r>
              </a:p>
              <a:p>
                <a:pPr algn="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565" y="1655254"/>
                <a:ext cx="660925" cy="9233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0000"/>
                    </a:solidFill>
                  </a:rPr>
                  <a:t>370</a:t>
                </a:r>
              </a:p>
              <a:p>
                <a:pPr algn="r"/>
                <a:endParaRPr lang="en-US" dirty="0">
                  <a:solidFill>
                    <a:srgbClr val="000000"/>
                  </a:solidFill>
                </a:endParaRPr>
              </a:p>
              <a:p>
                <a:pPr algn="r"/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566" y="2308599"/>
                <a:ext cx="7870952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               10           20           30           40           50          60            70          80</a:t>
                </a: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Distance (m)            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9566" y="214053"/>
                <a:ext cx="7870952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Elevation (m)				Line 1 (North)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671444" y="1772794"/>
              <a:ext cx="1959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Red&gt;1000 ohm m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83091" y="939211"/>
              <a:ext cx="1896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Blue&lt;250 ohm m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4787" y="4064185"/>
            <a:ext cx="7870953" cy="2740877"/>
            <a:chOff x="254787" y="4064185"/>
            <a:chExt cx="7870953" cy="27408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9835" t="43866" r="7915" b="12799"/>
            <a:stretch/>
          </p:blipFill>
          <p:spPr>
            <a:xfrm>
              <a:off x="615167" y="4279840"/>
              <a:ext cx="7510572" cy="203077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54787" y="4426903"/>
              <a:ext cx="66092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378</a:t>
              </a:r>
            </a:p>
            <a:p>
              <a:pPr algn="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4787" y="4989426"/>
              <a:ext cx="66092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374</a:t>
              </a:r>
            </a:p>
            <a:p>
              <a:pPr algn="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4787" y="5604611"/>
              <a:ext cx="660925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370</a:t>
              </a:r>
            </a:p>
            <a:p>
              <a:pPr algn="r"/>
              <a:endParaRPr lang="en-US" dirty="0">
                <a:solidFill>
                  <a:srgbClr val="000000"/>
                </a:solidFill>
              </a:endParaRPr>
            </a:p>
            <a:p>
              <a:pPr algn="r"/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4788" y="6158731"/>
              <a:ext cx="787095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               10           20           30           40           50          60            70          80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Distance (m)           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4788" y="4064185"/>
              <a:ext cx="787095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Elevation (m)				Line 2 (South)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90512" y="5312591"/>
              <a:ext cx="11201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Dolomite</a:t>
              </a:r>
            </a:p>
            <a:p>
              <a:r>
                <a:rPr lang="en-US" dirty="0" smtClean="0"/>
                <a:t>Bedrock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19972" y="470390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Sediment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61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8077200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HVSR Passive Seismic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20" y="1352608"/>
            <a:ext cx="4346890" cy="483483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Records ambient noise or vibrations from wind, vehicles, other low frequency sources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Records all Frequencies between 0.1 cycles/second to 20 cycles/second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Fast data collection (20 minutes)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Some expertise to recognize good/bad data.</a:t>
            </a:r>
            <a:endParaRPr lang="en-US" dirty="0"/>
          </a:p>
        </p:txBody>
      </p:sp>
      <p:pic>
        <p:nvPicPr>
          <p:cNvPr id="4" name="Picture 2" descr="IMG_337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554" y="2204483"/>
            <a:ext cx="378160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92" y="6508972"/>
            <a:ext cx="2381680" cy="3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Depth to Bedrock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0880"/>
            <a:ext cx="7770813" cy="524188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Basic data for lots of land use planning and decisions 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a search on depth and bedrock in WDNR’s code gave 650 hits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How to determine best geophysical method to apply (criteria)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Fast (&lt; 2 hours to collect data)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Relatively inexpensive (&lt; $15K)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Doesn’t require too much training (technical person)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Reliable results (within 20 % of actual depth)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Detects depths of interest (0 – 50 feet depth)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Non invasive (no holes or disturbing crops)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Portable (1 to 2 persons can carry)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Electrical Resistivity Imaging (ERI)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Passive Seismic (Horizontal Vertical Spectral Ratio method)</a:t>
            </a:r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95444" y="2624537"/>
            <a:ext cx="1040043" cy="106796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37160"/>
            <a:ext cx="3627120" cy="2648561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860" y="2312699"/>
            <a:ext cx="4069080" cy="2948940"/>
          </a:xfrm>
          <a:prstGeom prst="rect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92" y="6508972"/>
            <a:ext cx="2381680" cy="3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116" y="4791270"/>
            <a:ext cx="6400800" cy="20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929" y="1981640"/>
            <a:ext cx="6400800" cy="2746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2973" y="1045149"/>
            <a:ext cx="2101027" cy="923330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Vibration Data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8 seconds shown, Total is 20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929" y="2107377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N-S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7687" y="29857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E-W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14691" y="3838455"/>
            <a:ext cx="9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Vertical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135" y="5080533"/>
            <a:ext cx="1997111" cy="923330"/>
          </a:xfrm>
          <a:prstGeom prst="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Peak Ratio –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2.91cycles/second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73 feet depth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5444" y="2624537"/>
            <a:ext cx="1040043" cy="106796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31705" y="5732208"/>
            <a:ext cx="307917" cy="1519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" y="6508973"/>
            <a:ext cx="2381680" cy="3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0" grpId="0"/>
      <p:bldP spid="21" grpId="0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Examples from around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79" y="1869141"/>
            <a:ext cx="5419542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Wisconsin River Valley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smtClean="0"/>
              <a:t>Tunnel Channel – Central Wisconsin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Little Plover River Basin – Central Wisconsin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Les Voigt Fish Hatchery - Bayfield County</a:t>
            </a:r>
            <a:endParaRPr lang="en-US" dirty="0"/>
          </a:p>
        </p:txBody>
      </p:sp>
      <p:pic>
        <p:nvPicPr>
          <p:cNvPr id="4" name="Picture 3" descr="landscapes_of_wisconsin-1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11610" r="7687" b="17415"/>
          <a:stretch/>
        </p:blipFill>
        <p:spPr>
          <a:xfrm>
            <a:off x="5545221" y="2780631"/>
            <a:ext cx="3499185" cy="39436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474258" y="4896888"/>
            <a:ext cx="167483" cy="206028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57781" y="3110910"/>
            <a:ext cx="167483" cy="206028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74258" y="5167002"/>
            <a:ext cx="167483" cy="2060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57781" y="6026176"/>
            <a:ext cx="625007" cy="178602"/>
          </a:xfrm>
          <a:custGeom>
            <a:avLst/>
            <a:gdLst>
              <a:gd name="connsiteX0" fmla="*/ 0 w 588709"/>
              <a:gd name="connsiteY0" fmla="*/ 125683 h 125683"/>
              <a:gd name="connsiteX1" fmla="*/ 33074 w 588709"/>
              <a:gd name="connsiteY1" fmla="*/ 112453 h 125683"/>
              <a:gd name="connsiteX2" fmla="*/ 52918 w 588709"/>
              <a:gd name="connsiteY2" fmla="*/ 105838 h 125683"/>
              <a:gd name="connsiteX3" fmla="*/ 79377 w 588709"/>
              <a:gd name="connsiteY3" fmla="*/ 85994 h 125683"/>
              <a:gd name="connsiteX4" fmla="*/ 119065 w 588709"/>
              <a:gd name="connsiteY4" fmla="*/ 72764 h 125683"/>
              <a:gd name="connsiteX5" fmla="*/ 138909 w 588709"/>
              <a:gd name="connsiteY5" fmla="*/ 66149 h 125683"/>
              <a:gd name="connsiteX6" fmla="*/ 171983 w 588709"/>
              <a:gd name="connsiteY6" fmla="*/ 46304 h 125683"/>
              <a:gd name="connsiteX7" fmla="*/ 211671 w 588709"/>
              <a:gd name="connsiteY7" fmla="*/ 26460 h 125683"/>
              <a:gd name="connsiteX8" fmla="*/ 224900 w 588709"/>
              <a:gd name="connsiteY8" fmla="*/ 6615 h 125683"/>
              <a:gd name="connsiteX9" fmla="*/ 257974 w 588709"/>
              <a:gd name="connsiteY9" fmla="*/ 0 h 125683"/>
              <a:gd name="connsiteX10" fmla="*/ 410112 w 588709"/>
              <a:gd name="connsiteY10" fmla="*/ 6615 h 125683"/>
              <a:gd name="connsiteX11" fmla="*/ 482874 w 588709"/>
              <a:gd name="connsiteY11" fmla="*/ 19845 h 125683"/>
              <a:gd name="connsiteX12" fmla="*/ 522562 w 588709"/>
              <a:gd name="connsiteY12" fmla="*/ 26460 h 125683"/>
              <a:gd name="connsiteX13" fmla="*/ 549021 w 588709"/>
              <a:gd name="connsiteY13" fmla="*/ 33075 h 125683"/>
              <a:gd name="connsiteX14" fmla="*/ 588709 w 588709"/>
              <a:gd name="connsiteY14" fmla="*/ 33075 h 12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8709" h="125683">
                <a:moveTo>
                  <a:pt x="0" y="125683"/>
                </a:moveTo>
                <a:cubicBezTo>
                  <a:pt x="11025" y="121273"/>
                  <a:pt x="21956" y="116622"/>
                  <a:pt x="33074" y="112453"/>
                </a:cubicBezTo>
                <a:cubicBezTo>
                  <a:pt x="39603" y="110005"/>
                  <a:pt x="46864" y="109297"/>
                  <a:pt x="52918" y="105838"/>
                </a:cubicBezTo>
                <a:cubicBezTo>
                  <a:pt x="62490" y="100368"/>
                  <a:pt x="69516" y="90924"/>
                  <a:pt x="79377" y="85994"/>
                </a:cubicBezTo>
                <a:cubicBezTo>
                  <a:pt x="91850" y="79758"/>
                  <a:pt x="105836" y="77174"/>
                  <a:pt x="119065" y="72764"/>
                </a:cubicBezTo>
                <a:lnTo>
                  <a:pt x="138909" y="66149"/>
                </a:lnTo>
                <a:cubicBezTo>
                  <a:pt x="164749" y="40309"/>
                  <a:pt x="137636" y="63477"/>
                  <a:pt x="171983" y="46304"/>
                </a:cubicBezTo>
                <a:cubicBezTo>
                  <a:pt x="223274" y="20658"/>
                  <a:pt x="161792" y="43087"/>
                  <a:pt x="211671" y="26460"/>
                </a:cubicBezTo>
                <a:cubicBezTo>
                  <a:pt x="216081" y="19845"/>
                  <a:pt x="217997" y="10559"/>
                  <a:pt x="224900" y="6615"/>
                </a:cubicBezTo>
                <a:cubicBezTo>
                  <a:pt x="234662" y="1037"/>
                  <a:pt x="246731" y="0"/>
                  <a:pt x="257974" y="0"/>
                </a:cubicBezTo>
                <a:cubicBezTo>
                  <a:pt x="308735" y="0"/>
                  <a:pt x="359399" y="4410"/>
                  <a:pt x="410112" y="6615"/>
                </a:cubicBezTo>
                <a:cubicBezTo>
                  <a:pt x="527060" y="26107"/>
                  <a:pt x="381179" y="1354"/>
                  <a:pt x="482874" y="19845"/>
                </a:cubicBezTo>
                <a:cubicBezTo>
                  <a:pt x="496069" y="22244"/>
                  <a:pt x="509411" y="23830"/>
                  <a:pt x="522562" y="26460"/>
                </a:cubicBezTo>
                <a:cubicBezTo>
                  <a:pt x="531477" y="28243"/>
                  <a:pt x="539975" y="32170"/>
                  <a:pt x="549021" y="33075"/>
                </a:cubicBezTo>
                <a:cubicBezTo>
                  <a:pt x="562185" y="34391"/>
                  <a:pt x="575480" y="33075"/>
                  <a:pt x="588709" y="3307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sconsinRi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9849" y="2375163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717.75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2548" y="1689393"/>
            <a:ext cx="62897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733.70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9182" y="2612058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713.78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5005" y="2023744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710.76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78" y="2162244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686.78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1413" y="1984097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735.8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849" y="2691438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722.5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9182" y="2915401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717.1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005" y="2414439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712.3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878" y="2513662"/>
            <a:ext cx="620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685.7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2348" y="2439243"/>
            <a:ext cx="79377" cy="95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3657" y="2299388"/>
            <a:ext cx="79377" cy="95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31568" y="2516852"/>
            <a:ext cx="79377" cy="95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15423" y="2313559"/>
            <a:ext cx="79377" cy="95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50696" y="2428196"/>
            <a:ext cx="79377" cy="95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09668" y="4551053"/>
            <a:ext cx="42466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Elevations shown here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Depths to bedrock are generally less than 100 ft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Decent agreement between coring w/</a:t>
            </a:r>
            <a:r>
              <a:rPr lang="en-US" dirty="0" err="1" smtClean="0">
                <a:solidFill>
                  <a:srgbClr val="000000"/>
                </a:solidFill>
              </a:rPr>
              <a:t>geoprobe</a:t>
            </a:r>
            <a:r>
              <a:rPr lang="en-US" dirty="0" smtClean="0">
                <a:solidFill>
                  <a:srgbClr val="000000"/>
                </a:solidFill>
              </a:rPr>
              <a:t> and passive seismic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221" y="93573"/>
            <a:ext cx="2043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Wisconsin River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Valley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Using Minnesota’s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 and b constants, matching to sediments.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(Chandler and Lively, 2014)</a:t>
            </a:r>
          </a:p>
        </p:txBody>
      </p:sp>
    </p:spTree>
    <p:extLst>
      <p:ext uri="{BB962C8B-B14F-4D97-AF65-F5344CB8AC3E}">
        <p14:creationId xmlns:p14="http://schemas.microsoft.com/office/powerpoint/2010/main" val="8015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560" y="44652"/>
            <a:ext cx="6985126" cy="142987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Tunnel Channels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25708" y="5858565"/>
            <a:ext cx="1839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Mickelson and </a:t>
            </a:r>
            <a:r>
              <a:rPr lang="en-US" sz="1000" dirty="0" err="1" smtClean="0"/>
              <a:t>Syverson</a:t>
            </a:r>
            <a:r>
              <a:rPr lang="en-US" sz="1000" dirty="0" smtClean="0"/>
              <a:t>, 1997</a:t>
            </a:r>
            <a:endParaRPr lang="en-US" sz="10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43787" r="15019" b="12817"/>
          <a:stretch/>
        </p:blipFill>
        <p:spPr bwMode="auto">
          <a:xfrm>
            <a:off x="1329555" y="1343686"/>
            <a:ext cx="6536045" cy="4510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60103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0"/>
            <a:ext cx="3042763" cy="1429871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Tunnel Channels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125" y="0"/>
            <a:ext cx="4946875" cy="6858000"/>
          </a:xfrm>
          <a:prstGeom prst="rect">
            <a:avLst/>
          </a:prstGeom>
        </p:spPr>
      </p:pic>
      <p:pic>
        <p:nvPicPr>
          <p:cNvPr id="6" name="Picture 5" descr="tunnelchann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441"/>
            <a:ext cx="5938605" cy="476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7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LakePassiveSeismic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03" y="1805868"/>
            <a:ext cx="34462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Depths to bedrock are around 100 ft.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Bedrock Elevation is plotted to eliminated topography.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See lower elevations in the tunnel channel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Pre-glacial drainage or eroded while glacier was present?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8570"/>
            <a:ext cx="3042763" cy="1429871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Tunnel Channels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721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1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C03029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55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7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20121"/>
            <a:ext cx="7770813" cy="1429871"/>
          </a:xfrm>
        </p:spPr>
        <p:txBody>
          <a:bodyPr/>
          <a:lstStyle/>
          <a:p>
            <a:r>
              <a:rPr lang="en-US" dirty="0" smtClean="0"/>
              <a:t>Electrical Resistivity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80" y="853156"/>
            <a:ext cx="8716210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Often overburden conducts electricity better than bedrock.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Need to be in general area where this is true. (note example locations)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51" y="1840429"/>
            <a:ext cx="7205579" cy="48237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81421" y="4010526"/>
            <a:ext cx="3161632" cy="51468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60211" y="4804610"/>
            <a:ext cx="1830136" cy="51468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60211" y="2747633"/>
            <a:ext cx="1830136" cy="51468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Electrical Resistivity Imaging</a:t>
            </a:r>
            <a:endParaRPr lang="en-US" dirty="0"/>
          </a:p>
        </p:txBody>
      </p:sp>
      <p:sp>
        <p:nvSpPr>
          <p:cNvPr id="7374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28194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Analogous to groundwater flow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Current electrodes like injection and pumping wells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/>
              <a:t>Voltage electrodes like piezometers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/>
              <a:t>Variations </a:t>
            </a:r>
            <a:r>
              <a:rPr lang="en-US" sz="2400" dirty="0"/>
              <a:t>in materials cause flow lines to warp that can be seen in the voltages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/>
              <a:t>Multiple sets of electrodes allow image or tomography of subsurface.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439" y="1299972"/>
            <a:ext cx="5650856" cy="42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0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002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1999"/>
            <a:ext cx="835894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We can move the connectors by hand to get the different electrode combinations to see the bedrock at depth…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8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17056"/>
            <a:ext cx="8534400" cy="685800"/>
          </a:xfrm>
          <a:noFill/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we can let the box with a built-in computer and switches do it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73776"/>
            <a:ext cx="4072566" cy="3046976"/>
          </a:xfrm>
          <a:prstGeom prst="rect">
            <a:avLst/>
          </a:prstGeom>
          <a:solidFill>
            <a:schemeClr val="tx1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Current Electrodes</a:t>
            </a:r>
            <a:r>
              <a:rPr lang="en-US" sz="1600" dirty="0" smtClean="0">
                <a:solidFill>
                  <a:schemeClr val="bg1"/>
                </a:solidFill>
              </a:rPr>
              <a:t>: Send and receive an input current into the ground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u="sng" dirty="0" smtClean="0">
                <a:solidFill>
                  <a:schemeClr val="bg1"/>
                </a:solidFill>
              </a:rPr>
              <a:t>Potential Electrodes</a:t>
            </a:r>
            <a:r>
              <a:rPr lang="en-US" sz="1600" dirty="0" smtClean="0">
                <a:solidFill>
                  <a:schemeClr val="bg1"/>
                </a:solidFill>
              </a:rPr>
              <a:t>: Measure the difference in the input current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Moving these electrodes provides resistivity measurements at different depths and distances along the survey line.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Box can do either dipole-dipole or </a:t>
            </a:r>
            <a:r>
              <a:rPr lang="en-US" sz="1600" dirty="0" err="1" smtClean="0">
                <a:solidFill>
                  <a:schemeClr val="bg1"/>
                </a:solidFill>
              </a:rPr>
              <a:t>Wenner</a:t>
            </a:r>
            <a:r>
              <a:rPr lang="en-US" sz="1600" dirty="0" smtClean="0">
                <a:solidFill>
                  <a:schemeClr val="bg1"/>
                </a:solidFill>
              </a:rPr>
              <a:t> electrode combinations</a:t>
            </a:r>
          </a:p>
        </p:txBody>
      </p:sp>
      <p:pic>
        <p:nvPicPr>
          <p:cNvPr id="5" name="Picture 4" descr="0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219200"/>
            <a:ext cx="3729404" cy="50371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3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32" y="3863029"/>
            <a:ext cx="2799522" cy="28617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019800" y="3733800"/>
            <a:ext cx="533400" cy="76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19800" y="4572000"/>
            <a:ext cx="533400" cy="76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4600" y="1981200"/>
            <a:ext cx="533400" cy="5334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84818" y="4314629"/>
            <a:ext cx="1300018" cy="369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Electrodes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2955" y="2086632"/>
            <a:ext cx="606136" cy="369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4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Analyzed</a:t>
            </a:r>
            <a:br>
              <a:rPr lang="en-US" dirty="0" smtClean="0"/>
            </a:br>
            <a:r>
              <a:rPr lang="en-US" sz="2700" dirty="0" smtClean="0"/>
              <a:t>Software automatically matches </a:t>
            </a:r>
            <a:r>
              <a:rPr lang="en-US" sz="2700" dirty="0" err="1" smtClean="0"/>
              <a:t>resistivities</a:t>
            </a:r>
            <a:r>
              <a:rPr lang="en-US" sz="2700" dirty="0" smtClean="0"/>
              <a:t> w/data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191"/>
            <a:ext cx="9144000" cy="2519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9105" y="3141579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1000 ohm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9737" y="1998579"/>
            <a:ext cx="151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100 ohm m</a:t>
            </a:r>
            <a:endParaRPr lang="en-US" dirty="0"/>
          </a:p>
        </p:txBody>
      </p: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325438" y="4397975"/>
            <a:ext cx="8692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Sharp transition form blue to red (low to high) indicates quick change in geology from sediment to bedrock.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Seen at around 5 meters depth (16 feet)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Depth to bedrock around 15 to 20 feet here.</a:t>
            </a:r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74018" y="1598656"/>
            <a:ext cx="79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160 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553" y="157304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0 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8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Examples from around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1869141"/>
            <a:ext cx="5096042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err="1"/>
              <a:t>Rountree</a:t>
            </a:r>
            <a:r>
              <a:rPr lang="en-US" dirty="0"/>
              <a:t> sediment – Southwest Wisconsin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Homeowner Sinkhole – Iowa County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Mink River Wetland – Door County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Till – Calumet County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Les Voigt Fish Hatchery - Bayfield County</a:t>
            </a:r>
            <a:endParaRPr lang="en-US" dirty="0"/>
          </a:p>
        </p:txBody>
      </p:sp>
      <p:pic>
        <p:nvPicPr>
          <p:cNvPr id="4" name="Picture 3" descr="landscapes_of_wisconsin-1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11610" r="7687" b="17415"/>
          <a:stretch/>
        </p:blipFill>
        <p:spPr>
          <a:xfrm>
            <a:off x="5545221" y="2806200"/>
            <a:ext cx="3499185" cy="39436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700465" y="4320645"/>
            <a:ext cx="167483" cy="206028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0167" y="5234249"/>
            <a:ext cx="167483" cy="206028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57779" y="3110910"/>
            <a:ext cx="167483" cy="206028"/>
          </a:xfrm>
          <a:prstGeom prst="ellipse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577031" y="5444442"/>
            <a:ext cx="897227" cy="676357"/>
          </a:xfrm>
          <a:custGeom>
            <a:avLst/>
            <a:gdLst>
              <a:gd name="connsiteX0" fmla="*/ 0 w 601579"/>
              <a:gd name="connsiteY0" fmla="*/ 40105 h 434473"/>
              <a:gd name="connsiteX1" fmla="*/ 240632 w 601579"/>
              <a:gd name="connsiteY1" fmla="*/ 0 h 434473"/>
              <a:gd name="connsiteX2" fmla="*/ 441158 w 601579"/>
              <a:gd name="connsiteY2" fmla="*/ 40105 h 434473"/>
              <a:gd name="connsiteX3" fmla="*/ 501316 w 601579"/>
              <a:gd name="connsiteY3" fmla="*/ 220579 h 434473"/>
              <a:gd name="connsiteX4" fmla="*/ 601579 w 601579"/>
              <a:gd name="connsiteY4" fmla="*/ 354263 h 434473"/>
              <a:gd name="connsiteX5" fmla="*/ 481264 w 601579"/>
              <a:gd name="connsiteY5" fmla="*/ 434473 h 434473"/>
              <a:gd name="connsiteX6" fmla="*/ 240632 w 601579"/>
              <a:gd name="connsiteY6" fmla="*/ 421105 h 434473"/>
              <a:gd name="connsiteX7" fmla="*/ 60158 w 601579"/>
              <a:gd name="connsiteY7" fmla="*/ 421105 h 434473"/>
              <a:gd name="connsiteX8" fmla="*/ 0 w 601579"/>
              <a:gd name="connsiteY8" fmla="*/ 40105 h 43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579" h="434473">
                <a:moveTo>
                  <a:pt x="0" y="40105"/>
                </a:moveTo>
                <a:lnTo>
                  <a:pt x="240632" y="0"/>
                </a:lnTo>
                <a:lnTo>
                  <a:pt x="441158" y="40105"/>
                </a:lnTo>
                <a:lnTo>
                  <a:pt x="501316" y="220579"/>
                </a:lnTo>
                <a:lnTo>
                  <a:pt x="601579" y="354263"/>
                </a:lnTo>
                <a:lnTo>
                  <a:pt x="481264" y="434473"/>
                </a:lnTo>
                <a:lnTo>
                  <a:pt x="240632" y="421105"/>
                </a:lnTo>
                <a:lnTo>
                  <a:pt x="60158" y="421105"/>
                </a:lnTo>
                <a:lnTo>
                  <a:pt x="0" y="40105"/>
                </a:ln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52390" y="6126163"/>
            <a:ext cx="167483" cy="2060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9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4730</TotalTime>
  <Words>778</Words>
  <Application>Microsoft Macintosh PowerPoint</Application>
  <PresentationFormat>On-screen Show (4:3)</PresentationFormat>
  <Paragraphs>157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Default Theme</vt:lpstr>
      <vt:lpstr>Custom Design</vt:lpstr>
      <vt:lpstr>Fast and Affordable Depths to Bedrock Using Geophysics</vt:lpstr>
      <vt:lpstr>Depth to Bedrock</vt:lpstr>
      <vt:lpstr>PowerPoint Presentation</vt:lpstr>
      <vt:lpstr>Electrical Resistivity</vt:lpstr>
      <vt:lpstr>Electrical Resistivity Imaging</vt:lpstr>
      <vt:lpstr>PowerPoint Presentation</vt:lpstr>
      <vt:lpstr>Or we can let the box with a built-in computer and switches do it</vt:lpstr>
      <vt:lpstr>Data Analyzed Software automatically matches resistivities w/data</vt:lpstr>
      <vt:lpstr>Some Examples from around Wisconsin</vt:lpstr>
      <vt:lpstr>Depth to bedrock in Southwest Wisconsin</vt:lpstr>
      <vt:lpstr>Bown Quarry</vt:lpstr>
      <vt:lpstr>Line 1 – Parallel to Ridge</vt:lpstr>
      <vt:lpstr>Line 2 – Perpendicular to Ridge</vt:lpstr>
      <vt:lpstr>Sinkhole Investigation</vt:lpstr>
      <vt:lpstr>PowerPoint Presentation</vt:lpstr>
      <vt:lpstr>PowerPoint Presentation</vt:lpstr>
      <vt:lpstr>PowerPoint Presentation</vt:lpstr>
      <vt:lpstr>PowerPoint Presentation</vt:lpstr>
      <vt:lpstr>HVSR Passive Seismic</vt:lpstr>
      <vt:lpstr>PowerPoint Presentation</vt:lpstr>
      <vt:lpstr>PowerPoint Presentation</vt:lpstr>
      <vt:lpstr>Some Examples from around Wisconsin</vt:lpstr>
      <vt:lpstr>PowerPoint Presentation</vt:lpstr>
      <vt:lpstr>Tunnel Channels</vt:lpstr>
      <vt:lpstr>Tunnel Channels</vt:lpstr>
      <vt:lpstr>Tunnel Channels</vt:lpstr>
      <vt:lpstr>Questions?</vt:lpstr>
    </vt:vector>
  </TitlesOfParts>
  <Company>WGNHS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to Bedrock Using Electrical</dc:title>
  <dc:creator>David Hart</dc:creator>
  <cp:lastModifiedBy>David Hart</cp:lastModifiedBy>
  <cp:revision>113</cp:revision>
  <dcterms:created xsi:type="dcterms:W3CDTF">2014-04-14T18:35:52Z</dcterms:created>
  <dcterms:modified xsi:type="dcterms:W3CDTF">2015-05-19T13:16:21Z</dcterms:modified>
</cp:coreProperties>
</file>