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68" r:id="rId3"/>
    <p:sldId id="320" r:id="rId4"/>
    <p:sldId id="280" r:id="rId5"/>
    <p:sldId id="333" r:id="rId6"/>
    <p:sldId id="322" r:id="rId7"/>
    <p:sldId id="339" r:id="rId8"/>
    <p:sldId id="338" r:id="rId9"/>
    <p:sldId id="340" r:id="rId10"/>
    <p:sldId id="342" r:id="rId11"/>
    <p:sldId id="325" r:id="rId12"/>
    <p:sldId id="341" r:id="rId13"/>
    <p:sldId id="343" r:id="rId14"/>
    <p:sldId id="337" r:id="rId15"/>
    <p:sldId id="336" r:id="rId16"/>
    <p:sldId id="331" r:id="rId17"/>
    <p:sldId id="327" r:id="rId18"/>
    <p:sldId id="335" r:id="rId19"/>
  </p:sldIdLst>
  <p:sldSz cx="9144000" cy="6858000" type="screen4x3"/>
  <p:notesSz cx="6973888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0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434" autoAdjust="0"/>
  </p:normalViewPr>
  <p:slideViewPr>
    <p:cSldViewPr>
      <p:cViewPr>
        <p:scale>
          <a:sx n="70" d="100"/>
          <a:sy n="70" d="100"/>
        </p:scale>
        <p:origin x="1386" y="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382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22018" cy="461804"/>
          </a:xfrm>
          <a:prstGeom prst="rect">
            <a:avLst/>
          </a:prstGeom>
        </p:spPr>
        <p:txBody>
          <a:bodyPr vert="horz" lIns="92610" tIns="46306" rIns="92610" bIns="4630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0256" y="1"/>
            <a:ext cx="3022018" cy="461804"/>
          </a:xfrm>
          <a:prstGeom prst="rect">
            <a:avLst/>
          </a:prstGeom>
        </p:spPr>
        <p:txBody>
          <a:bodyPr vert="horz" lIns="92610" tIns="46306" rIns="92610" bIns="46306" rtlCol="0"/>
          <a:lstStyle>
            <a:lvl1pPr algn="r">
              <a:defRPr sz="1200"/>
            </a:lvl1pPr>
          </a:lstStyle>
          <a:p>
            <a:fld id="{73C83E78-052E-4102-A47D-95BC293558C5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692150"/>
            <a:ext cx="4618038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610" tIns="46306" rIns="92610" bIns="4630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7389" y="4387136"/>
            <a:ext cx="5579110" cy="4156234"/>
          </a:xfrm>
          <a:prstGeom prst="rect">
            <a:avLst/>
          </a:prstGeom>
        </p:spPr>
        <p:txBody>
          <a:bodyPr vert="horz" lIns="92610" tIns="46306" rIns="92610" bIns="4630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22018" cy="461804"/>
          </a:xfrm>
          <a:prstGeom prst="rect">
            <a:avLst/>
          </a:prstGeom>
        </p:spPr>
        <p:txBody>
          <a:bodyPr vert="horz" lIns="92610" tIns="46306" rIns="92610" bIns="4630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0256" y="8772668"/>
            <a:ext cx="3022018" cy="461804"/>
          </a:xfrm>
          <a:prstGeom prst="rect">
            <a:avLst/>
          </a:prstGeom>
        </p:spPr>
        <p:txBody>
          <a:bodyPr vert="horz" lIns="92610" tIns="46306" rIns="92610" bIns="46306" rtlCol="0" anchor="b"/>
          <a:lstStyle>
            <a:lvl1pPr algn="r">
              <a:defRPr sz="1200"/>
            </a:lvl1pPr>
          </a:lstStyle>
          <a:p>
            <a:fld id="{78A7590A-93D1-48C0-ABAE-F2C462EC0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278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A7590A-93D1-48C0-ABAE-F2C462EC0F9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6290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Part 1 – Broad overview of the geologic setting of the ILB during the Pennsylvanian</a:t>
            </a:r>
          </a:p>
          <a:p>
            <a:r>
              <a:rPr lang="en-US" dirty="0" smtClean="0"/>
              <a:t>Part 2 – Summary of a few selected unresolved issues with hints as to how they may be addressed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A7590A-93D1-48C0-ABAE-F2C462EC0F9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1240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/>
              <a:t>Everywhere in the Illinois basin, rocks of Pennsylvanian age overlie older rocks along an unconformable contact.</a:t>
            </a:r>
          </a:p>
          <a:p>
            <a:pPr lvl="0"/>
            <a:r>
              <a:rPr lang="en-US" dirty="0"/>
              <a:t>Pennsylvanian overlie rocks as old as Ordovician to Silurian in certain parts of that basin, but more generally overlie Mississippian age strata</a:t>
            </a:r>
          </a:p>
          <a:p>
            <a:pPr lvl="0"/>
            <a:r>
              <a:rPr lang="en-US" dirty="0"/>
              <a:t>Most Penn rocks overlie Chesterian strata, containing cyclical deposits of sandstone (</a:t>
            </a:r>
            <a:r>
              <a:rPr lang="en-US" dirty="0" err="1"/>
              <a:t>clastic</a:t>
            </a:r>
            <a:r>
              <a:rPr lang="en-US" dirty="0"/>
              <a:t>) and limestone.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A7590A-93D1-48C0-ABAE-F2C462EC0F9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3384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/>
              <a:t>Two maps showing the ILB at different periods during the Penn</a:t>
            </a:r>
          </a:p>
          <a:p>
            <a:pPr lvl="0"/>
            <a:r>
              <a:rPr lang="en-US" dirty="0"/>
              <a:t>Sediment was introduced into the basin by an Amazon scale drainage system that fed the basin from the NE</a:t>
            </a:r>
          </a:p>
          <a:p>
            <a:pPr lvl="0"/>
            <a:r>
              <a:rPr lang="en-US" dirty="0"/>
              <a:t>Map on the left shows ILB during a high stand sea level condition with delta </a:t>
            </a:r>
            <a:r>
              <a:rPr lang="en-US" dirty="0" err="1"/>
              <a:t>prograding</a:t>
            </a:r>
            <a:r>
              <a:rPr lang="en-US" dirty="0"/>
              <a:t> into the basin</a:t>
            </a:r>
          </a:p>
          <a:p>
            <a:pPr lvl="0"/>
            <a:r>
              <a:rPr lang="en-US" dirty="0"/>
              <a:t>Map on the right shows probable extent of drainage system and sea level low stand – sediment would have been bypassing ILB to reach Arkansas and Oklahoma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A7590A-93D1-48C0-ABAE-F2C462EC0F9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7174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Partlow = Mt. Vernon-Ste. Marie </a:t>
            </a:r>
            <a:r>
              <a:rPr lang="en-US" dirty="0" err="1" smtClean="0"/>
              <a:t>paleovalley</a:t>
            </a:r>
            <a:r>
              <a:rPr lang="en-US" dirty="0" smtClean="0"/>
              <a:t>; </a:t>
            </a:r>
            <a:r>
              <a:rPr lang="en-US" dirty="0" err="1" smtClean="0"/>
              <a:t>Hardinsville</a:t>
            </a:r>
            <a:r>
              <a:rPr lang="en-US" dirty="0" smtClean="0"/>
              <a:t> = near Benton-Fairfield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paleovalley</a:t>
            </a:r>
            <a:r>
              <a:rPr lang="en-US" baseline="0" dirty="0" smtClean="0"/>
              <a:t>; Robins = not associated with unconformity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A7590A-93D1-48C0-ABAE-F2C462EC0F9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3064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Multiple grain size fluctuations</a:t>
            </a:r>
            <a:r>
              <a:rPr lang="en-US" baseline="0" dirty="0" smtClean="0"/>
              <a:t> suggest possibility of multiple episodes </a:t>
            </a:r>
            <a:r>
              <a:rPr lang="en-US" baseline="0" smtClean="0"/>
              <a:t>of deposition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A7590A-93D1-48C0-ABAE-F2C462EC0F9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4840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A7590A-93D1-48C0-ABAE-F2C462EC0F9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532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96FA6-30F6-4477-82CA-54FC49341586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BC88D-D0C2-4081-A92C-90A823ABC6D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96FA6-30F6-4477-82CA-54FC49341586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BC88D-D0C2-4081-A92C-90A823ABC6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96FA6-30F6-4477-82CA-54FC49341586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BC88D-D0C2-4081-A92C-90A823ABC6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96FA6-30F6-4477-82CA-54FC49341586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BC88D-D0C2-4081-A92C-90A823ABC6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96FA6-30F6-4477-82CA-54FC49341586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BC88D-D0C2-4081-A92C-90A823ABC6D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96FA6-30F6-4477-82CA-54FC49341586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BC88D-D0C2-4081-A92C-90A823ABC6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96FA6-30F6-4477-82CA-54FC49341586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BC88D-D0C2-4081-A92C-90A823ABC6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96FA6-30F6-4477-82CA-54FC49341586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BC88D-D0C2-4081-A92C-90A823ABC6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96FA6-30F6-4477-82CA-54FC49341586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BC88D-D0C2-4081-A92C-90A823ABC6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96FA6-30F6-4477-82CA-54FC49341586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BC88D-D0C2-4081-A92C-90A823ABC6D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94396FA6-30F6-4477-82CA-54FC49341586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574BC88D-D0C2-4081-A92C-90A823ABC6D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94396FA6-30F6-4477-82CA-54FC49341586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574BC88D-D0C2-4081-A92C-90A823ABC6D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0"/>
            <a:ext cx="8077200" cy="1905000"/>
          </a:xfrm>
        </p:spPr>
        <p:txBody>
          <a:bodyPr>
            <a:noAutofit/>
          </a:bodyPr>
          <a:lstStyle/>
          <a:p>
            <a:r>
              <a:rPr lang="en-US" sz="4500" b="0" dirty="0"/>
              <a:t>Sedimentology of two Lower Pennsylvanian </a:t>
            </a:r>
            <a:r>
              <a:rPr lang="en-US" sz="4500" b="0" dirty="0" err="1"/>
              <a:t>fluvio</a:t>
            </a:r>
            <a:r>
              <a:rPr lang="en-US" sz="4500" b="0" dirty="0"/>
              <a:t>-tidal reservoir sandstones in the Illinois Basin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257800"/>
            <a:ext cx="8077200" cy="432816"/>
          </a:xfrm>
        </p:spPr>
        <p:txBody>
          <a:bodyPr/>
          <a:lstStyle/>
          <a:p>
            <a:r>
              <a:rPr lang="en-US" dirty="0" smtClean="0"/>
              <a:t>Nathan D. Webb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014466"/>
            <a:ext cx="533400" cy="6667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6018809"/>
            <a:ext cx="2895600" cy="662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51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Griggs sandstone - model</a:t>
            </a:r>
            <a:endParaRPr lang="en-US" b="0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3489393"/>
            <a:ext cx="4421981" cy="29114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214061" y="6276201"/>
            <a:ext cx="15870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Dalrymple</a:t>
            </a:r>
            <a:r>
              <a:rPr lang="en-US" sz="1200" dirty="0" smtClean="0"/>
              <a:t> et al 2003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1" t="12572" r="3323" b="1413"/>
          <a:stretch/>
        </p:blipFill>
        <p:spPr>
          <a:xfrm>
            <a:off x="76200" y="1524000"/>
            <a:ext cx="4141176" cy="492866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36177" y="6335307"/>
            <a:ext cx="2057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Modified from Jacobson 2000</a:t>
            </a:r>
            <a:endParaRPr lang="en-US" sz="11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343401" y="1524001"/>
            <a:ext cx="4800600" cy="1937592"/>
          </a:xfrm>
          <a:prstGeom prst="rect">
            <a:avLst/>
          </a:prstGeom>
        </p:spPr>
        <p:txBody>
          <a:bodyPr vert="horz" lIns="54864" tIns="91440" rtlCol="0">
            <a:normAutofit fontScale="92500" lnSpcReduction="10000"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dirty="0" smtClean="0"/>
              <a:t>Fluvial dominated but tidally influenced delta</a:t>
            </a:r>
          </a:p>
          <a:p>
            <a:r>
              <a:rPr lang="en-US" dirty="0" smtClean="0"/>
              <a:t>Lateral facies changes internal to environment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2400" y="6581001"/>
            <a:ext cx="883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</a:rPr>
              <a:t>Outline</a:t>
            </a:r>
            <a:r>
              <a:rPr lang="en-US" sz="12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1200" dirty="0" smtClean="0"/>
              <a:t>               	</a:t>
            </a:r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</a:rPr>
              <a:t>Background            	        Methods             	           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Results</a:t>
            </a:r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</a:rPr>
              <a:t>              	               Summary</a:t>
            </a:r>
            <a:endParaRPr lang="en-US" sz="12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195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Robins channel - facies</a:t>
            </a:r>
            <a:endParaRPr lang="en-US" b="0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69"/>
          <a:stretch/>
        </p:blipFill>
        <p:spPr>
          <a:xfrm>
            <a:off x="8143188" y="76200"/>
            <a:ext cx="924612" cy="1466268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052"/>
          <a:stretch/>
        </p:blipFill>
        <p:spPr>
          <a:xfrm>
            <a:off x="8143189" y="1600200"/>
            <a:ext cx="924610" cy="1676400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73" b="17629"/>
          <a:stretch/>
        </p:blipFill>
        <p:spPr>
          <a:xfrm>
            <a:off x="8163177" y="4794724"/>
            <a:ext cx="931332" cy="1676401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H="1">
            <a:off x="6746408" y="1540506"/>
            <a:ext cx="1396780" cy="5168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4" idx="1"/>
          </p:cNvCxnSpPr>
          <p:nvPr/>
        </p:nvCxnSpPr>
        <p:spPr>
          <a:xfrm flipH="1">
            <a:off x="6738943" y="2438400"/>
            <a:ext cx="1404246" cy="19753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7" idx="1"/>
          </p:cNvCxnSpPr>
          <p:nvPr/>
        </p:nvCxnSpPr>
        <p:spPr>
          <a:xfrm flipH="1">
            <a:off x="6808511" y="5632925"/>
            <a:ext cx="1354666" cy="5824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52400" y="6581001"/>
            <a:ext cx="883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</a:rPr>
              <a:t>Outline</a:t>
            </a:r>
            <a:r>
              <a:rPr lang="en-US" sz="12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1200" dirty="0" smtClean="0"/>
              <a:t>               	</a:t>
            </a:r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</a:rPr>
              <a:t>Background            	        Methods             	           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Results</a:t>
            </a:r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</a:rPr>
              <a:t>              	               Summary</a:t>
            </a:r>
            <a:endParaRPr lang="en-US" sz="12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815" b="37778"/>
          <a:stretch/>
        </p:blipFill>
        <p:spPr>
          <a:xfrm>
            <a:off x="5374807" y="1512177"/>
            <a:ext cx="1371600" cy="514904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80" t="58889" r="33392" b="12222"/>
          <a:stretch/>
        </p:blipFill>
        <p:spPr>
          <a:xfrm>
            <a:off x="8143189" y="3336293"/>
            <a:ext cx="947392" cy="1398738"/>
          </a:xfrm>
          <a:prstGeom prst="rect">
            <a:avLst/>
          </a:prstGeom>
        </p:spPr>
      </p:pic>
      <p:cxnSp>
        <p:nvCxnSpPr>
          <p:cNvPr id="18" name="Straight Arrow Connector 17"/>
          <p:cNvCxnSpPr/>
          <p:nvPr/>
        </p:nvCxnSpPr>
        <p:spPr>
          <a:xfrm flipH="1">
            <a:off x="6746407" y="4049844"/>
            <a:ext cx="1381854" cy="17413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4" idx="1"/>
          </p:cNvCxnSpPr>
          <p:nvPr/>
        </p:nvCxnSpPr>
        <p:spPr>
          <a:xfrm flipH="1">
            <a:off x="6738943" y="2438400"/>
            <a:ext cx="1404246" cy="7155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9098288"/>
              </p:ext>
            </p:extLst>
          </p:nvPr>
        </p:nvGraphicFramePr>
        <p:xfrm>
          <a:off x="228600" y="1583613"/>
          <a:ext cx="4953000" cy="4963647"/>
        </p:xfrm>
        <a:graphic>
          <a:graphicData uri="http://schemas.openxmlformats.org/drawingml/2006/table">
            <a:tbl>
              <a:tblPr firstRow="1" firstCol="1" bandRow="1">
                <a:tableStyleId>{793D81CF-94F2-401A-BA57-92F5A7B2D0C5}</a:tableStyleId>
              </a:tblPr>
              <a:tblGrid>
                <a:gridCol w="1066800"/>
                <a:gridCol w="1752600"/>
                <a:gridCol w="1066800"/>
                <a:gridCol w="1066800"/>
              </a:tblGrid>
              <a:tr h="41673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Facies (Code)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42" marR="5214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Description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42" marR="5214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Bed form/Process Classification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42" marR="5214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Environmental Interpretation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42" marR="52142" marT="0" marB="0"/>
                </a:tc>
              </a:tr>
              <a:tr h="95245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Laminated shale (</a:t>
                      </a:r>
                      <a:r>
                        <a:rPr lang="en-GB" sz="800" dirty="0" err="1">
                          <a:effectLst/>
                        </a:rPr>
                        <a:t>Fl</a:t>
                      </a:r>
                      <a:r>
                        <a:rPr lang="en-GB" sz="800" dirty="0">
                          <a:effectLst/>
                        </a:rPr>
                        <a:t>)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42" marR="5214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Dark grey shale, interstratified with rare laminae of light grey siltstone or very fine sandstone, contains bands of siderite that form layer up to a few centimetres thick with some larger concretions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42" marR="5214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Clay deposited from suspension settling interrupted by rare solitary ripples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42" marR="5214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Prodelta muds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42" marR="52142" marT="0" marB="0"/>
                </a:tc>
              </a:tr>
              <a:tr h="23811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Massive sandy siltstone (Fs)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42" marR="5214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Light grey and mottled sandy siltstone.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42" marR="5214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Rapid deposition from suspension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42" marR="5214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Abandoned channel deposits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42" marR="52142" marT="0" marB="0"/>
                </a:tc>
              </a:tr>
              <a:tr h="83339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Lenticular bedded sandstone (</a:t>
                      </a:r>
                      <a:r>
                        <a:rPr lang="en-GB" sz="800" dirty="0" err="1">
                          <a:effectLst/>
                        </a:rPr>
                        <a:t>SFl</a:t>
                      </a:r>
                      <a:r>
                        <a:rPr lang="en-GB" sz="800" dirty="0">
                          <a:effectLst/>
                        </a:rPr>
                        <a:t>)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42" marR="5214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Interbedded dark grey shale and light grey very fine sandstone, can have rhythmic bedding with alternatively more sand and more shale every 15 cm, rare zones of wavy bedding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42" marR="5214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Alternations between mud deposited from suspension settling and sand ripples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42" marR="5214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Sediment starved, mud dominated tidal deposits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42" marR="52142" marT="0" marB="0"/>
                </a:tc>
              </a:tr>
              <a:tr h="59528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Fine to very fine-grained ripple-bedded sandstone (Sr)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42" marR="5214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Commonly exhibits carbonaceous material on bedding surfaces, can contain shale beds a few millimeters thick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42" marR="5214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Lower flow regime ripples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42" marR="5214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Ripple deposits from multiple environments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42" marR="52142" marT="0" marB="0"/>
                </a:tc>
              </a:tr>
              <a:tr h="59528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Medium to coarse Grained massive sandstone (Sm)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42" marR="5214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Medium grained sandstone with massive bedding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42" marR="5214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Subaqueous gravity flow deposits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42" marR="5214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Braided river deposits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42" marR="52142" marT="0" marB="0"/>
                </a:tc>
              </a:tr>
              <a:tr h="71434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Fine to coarse grained planar cross bedded sandstone (Sp)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42" marR="5214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Fine to coarse grained sandstone with planar crossbeds; common soft sediment deformation; siderite clasts along bed set surfaces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42" marR="5214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Lower flow regime 2D to 3D dunes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42" marR="5214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Braided river/deltaic dune deposits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42" marR="52142" marT="0" marB="0"/>
                </a:tc>
              </a:tr>
              <a:tr h="59528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Crudely bedded gravel (Gm)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42" marR="5214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Crudely bedded gravel or gravelly sandstone; contains coal, shale, siderite, and lithic clasts; siderite or calcite cemented matrix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42" marR="5214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Traction transported bed load gravel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42" marR="5214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Basal lag deposits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42" marR="52142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326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629398"/>
            <a:ext cx="4254459" cy="252450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184027"/>
            <a:ext cx="4027631" cy="23668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Robins sandstone - model</a:t>
            </a:r>
            <a:endParaRPr lang="en-US" b="0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6581001"/>
            <a:ext cx="883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</a:rPr>
              <a:t>Outline</a:t>
            </a:r>
            <a:r>
              <a:rPr lang="en-US" sz="12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1200" dirty="0" smtClean="0"/>
              <a:t>               	</a:t>
            </a:r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</a:rPr>
              <a:t>Background            	        Methods             	           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Results</a:t>
            </a:r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</a:rPr>
              <a:t>              	               Summary</a:t>
            </a:r>
            <a:endParaRPr lang="en-US" sz="12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098617" y="1550242"/>
            <a:ext cx="3892983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dirty="0" smtClean="0"/>
              <a:t>Braided river deposits in incised valley</a:t>
            </a:r>
            <a:endParaRPr lang="en-US" dirty="0" smtClean="0"/>
          </a:p>
          <a:p>
            <a:r>
              <a:rPr lang="en-US" dirty="0" smtClean="0"/>
              <a:t>Increasing tidal influence upward</a:t>
            </a:r>
            <a:endParaRPr lang="en-US" dirty="0" smtClean="0"/>
          </a:p>
          <a:p>
            <a:r>
              <a:rPr lang="en-US" dirty="0" smtClean="0"/>
              <a:t>Fluvial to estuarine transition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514600" y="6352401"/>
            <a:ext cx="19028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Dalrymple</a:t>
            </a:r>
            <a:r>
              <a:rPr lang="en-US" sz="1200" dirty="0" smtClean="0"/>
              <a:t> </a:t>
            </a:r>
            <a:r>
              <a:rPr lang="en-US" sz="1200" dirty="0" smtClean="0"/>
              <a:t>and Choi 2007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203713" y="3914001"/>
            <a:ext cx="16730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Walker and Cant 1984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0169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Diagenetic differences</a:t>
            </a:r>
            <a:endParaRPr lang="en-US" b="0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44" y="1752600"/>
            <a:ext cx="8229600" cy="2470780"/>
          </a:xfrm>
        </p:spPr>
      </p:pic>
      <p:sp>
        <p:nvSpPr>
          <p:cNvPr id="5" name="TextBox 4"/>
          <p:cNvSpPr txBox="1"/>
          <p:nvPr/>
        </p:nvSpPr>
        <p:spPr>
          <a:xfrm>
            <a:off x="152400" y="6581001"/>
            <a:ext cx="883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</a:rPr>
              <a:t>Outline</a:t>
            </a:r>
            <a:r>
              <a:rPr lang="en-US" sz="12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1200" dirty="0" smtClean="0"/>
              <a:t>               	</a:t>
            </a:r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</a:rPr>
              <a:t>Background            	        Methods             	           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Results</a:t>
            </a:r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</a:rPr>
              <a:t>              	               Summary</a:t>
            </a:r>
            <a:endParaRPr lang="en-US" sz="12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" y="4223380"/>
            <a:ext cx="9144000" cy="2253620"/>
          </a:xfrm>
          <a:prstGeom prst="rect">
            <a:avLst/>
          </a:prstGeom>
        </p:spPr>
        <p:txBody>
          <a:bodyPr vert="horz" lIns="54864" tIns="91440" rtlCol="0">
            <a:normAutofit fontScale="92500" lnSpcReduction="10000"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dirty="0" smtClean="0"/>
              <a:t>Compaction </a:t>
            </a:r>
            <a:r>
              <a:rPr lang="en-US" dirty="0"/>
              <a:t>&amp; quartz cementation has occluded some Φ and </a:t>
            </a:r>
            <a:r>
              <a:rPr lang="en-US" dirty="0" smtClean="0"/>
              <a:t>k in Griggs sandstone</a:t>
            </a:r>
          </a:p>
          <a:p>
            <a:r>
              <a:rPr lang="en-US" dirty="0" smtClean="0"/>
              <a:t>Siderite </a:t>
            </a:r>
            <a:r>
              <a:rPr lang="en-US" dirty="0"/>
              <a:t>has replaced organics &amp; </a:t>
            </a:r>
            <a:r>
              <a:rPr lang="en-US" dirty="0" smtClean="0"/>
              <a:t>spores but only minor </a:t>
            </a:r>
            <a:r>
              <a:rPr lang="en-US" dirty="0"/>
              <a:t>compaction means preserved reservoir </a:t>
            </a:r>
            <a:r>
              <a:rPr lang="en-US" dirty="0" smtClean="0"/>
              <a:t>quality in the Robins sandstone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646082" y="1442332"/>
            <a:ext cx="15650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Griggs sandstone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5943600" y="1451070"/>
            <a:ext cx="15822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Robins sandstone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090779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Reservoir quality differences</a:t>
            </a:r>
            <a:endParaRPr lang="en-US" b="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3970512"/>
            <a:ext cx="6173405" cy="237338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1"/>
            <a:ext cx="5486400" cy="24795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" y="6581001"/>
            <a:ext cx="883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</a:rPr>
              <a:t>Outline</a:t>
            </a:r>
            <a:r>
              <a:rPr lang="en-US" sz="12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1200" dirty="0" smtClean="0"/>
              <a:t>               	</a:t>
            </a:r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</a:rPr>
              <a:t>Background            	        Methods             	           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Results</a:t>
            </a:r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</a:rPr>
              <a:t>              	               Summary</a:t>
            </a:r>
            <a:endParaRPr lang="en-US" sz="12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469244" y="1482220"/>
            <a:ext cx="3569021" cy="2399086"/>
          </a:xfrm>
          <a:prstGeom prst="rect">
            <a:avLst/>
          </a:prstGeom>
        </p:spPr>
        <p:txBody>
          <a:bodyPr vert="horz" lIns="54864" tIns="91440" rtlCol="0">
            <a:normAutofit lnSpcReduction="10000"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dirty="0" smtClean="0"/>
              <a:t>Griggs sandstone</a:t>
            </a:r>
          </a:p>
          <a:p>
            <a:pPr lvl="1"/>
            <a:r>
              <a:rPr lang="en-US" dirty="0" smtClean="0"/>
              <a:t>Lower </a:t>
            </a:r>
            <a:r>
              <a:rPr lang="el-GR" dirty="0" smtClean="0"/>
              <a:t>Φ</a:t>
            </a:r>
            <a:r>
              <a:rPr lang="en-US" dirty="0" smtClean="0"/>
              <a:t> and k</a:t>
            </a:r>
          </a:p>
          <a:p>
            <a:pPr lvl="1"/>
            <a:r>
              <a:rPr lang="en-US" dirty="0" smtClean="0"/>
              <a:t>More heterogeneous</a:t>
            </a: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0" y="4092710"/>
            <a:ext cx="3276600" cy="2399086"/>
          </a:xfrm>
          <a:prstGeom prst="rect">
            <a:avLst/>
          </a:prstGeom>
        </p:spPr>
        <p:txBody>
          <a:bodyPr vert="horz" lIns="54864" tIns="91440" rtlCol="0">
            <a:normAutofit lnSpcReduction="10000"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dirty="0" smtClean="0"/>
              <a:t>Robins  sandstone</a:t>
            </a:r>
          </a:p>
          <a:p>
            <a:pPr lvl="1"/>
            <a:r>
              <a:rPr lang="en-US" dirty="0" smtClean="0"/>
              <a:t>Higher </a:t>
            </a:r>
            <a:r>
              <a:rPr lang="el-GR" dirty="0"/>
              <a:t>Φ</a:t>
            </a:r>
            <a:r>
              <a:rPr lang="en-US" dirty="0"/>
              <a:t> and </a:t>
            </a:r>
            <a:r>
              <a:rPr lang="en-US" dirty="0" smtClean="0"/>
              <a:t>k</a:t>
            </a:r>
          </a:p>
          <a:p>
            <a:pPr lvl="1"/>
            <a:r>
              <a:rPr lang="en-US" dirty="0" smtClean="0"/>
              <a:t>More homogeneous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1699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Stratigraphic relationships</a:t>
            </a:r>
            <a:endParaRPr lang="en-US" b="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19" y="1524000"/>
            <a:ext cx="8915681" cy="3733800"/>
          </a:xfrm>
        </p:spPr>
      </p:pic>
      <p:sp>
        <p:nvSpPr>
          <p:cNvPr id="5" name="TextBox 4"/>
          <p:cNvSpPr txBox="1"/>
          <p:nvPr/>
        </p:nvSpPr>
        <p:spPr>
          <a:xfrm>
            <a:off x="152400" y="6581001"/>
            <a:ext cx="883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</a:rPr>
              <a:t>Outline</a:t>
            </a:r>
            <a:r>
              <a:rPr lang="en-US" sz="12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1200" dirty="0" smtClean="0"/>
              <a:t>               	</a:t>
            </a:r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</a:rPr>
              <a:t>Background            	        Methods             	           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Results</a:t>
            </a:r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</a:rPr>
              <a:t>              	               Summary</a:t>
            </a:r>
            <a:endParaRPr lang="en-US" sz="12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52119" y="5257799"/>
            <a:ext cx="8915681" cy="1323201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2800" dirty="0" smtClean="0"/>
              <a:t>Geophysical log correlation indicates </a:t>
            </a:r>
            <a:r>
              <a:rPr lang="en-US" sz="2800" dirty="0" err="1" smtClean="0"/>
              <a:t>incisement</a:t>
            </a:r>
            <a:r>
              <a:rPr lang="en-US" sz="2800" dirty="0" smtClean="0"/>
              <a:t> of older Griggs deltaic sandstone prior to deposition of the Robins fluvial sandstone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313518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Implications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625609"/>
          </a:xfrm>
        </p:spPr>
        <p:txBody>
          <a:bodyPr/>
          <a:lstStyle/>
          <a:p>
            <a:r>
              <a:rPr lang="en-US" dirty="0" smtClean="0"/>
              <a:t>Low accommodation setting means common </a:t>
            </a:r>
            <a:r>
              <a:rPr lang="en-US" dirty="0" err="1" smtClean="0"/>
              <a:t>incisement</a:t>
            </a:r>
            <a:r>
              <a:rPr lang="en-US" dirty="0" smtClean="0"/>
              <a:t> and valley fill</a:t>
            </a:r>
          </a:p>
          <a:p>
            <a:pPr lvl="1"/>
            <a:r>
              <a:rPr lang="en-US" dirty="0" smtClean="0"/>
              <a:t>Juxtaposition of depositional environments</a:t>
            </a:r>
            <a:endParaRPr lang="en-US" dirty="0" smtClean="0"/>
          </a:p>
          <a:p>
            <a:r>
              <a:rPr lang="en-US" dirty="0" smtClean="0"/>
              <a:t>Reservoirs occupy same relative stratigraphic position but are not connected and have different properties</a:t>
            </a:r>
          </a:p>
          <a:p>
            <a:pPr lvl="1"/>
            <a:r>
              <a:rPr lang="en-US" dirty="0" smtClean="0"/>
              <a:t>Especially important for enhanced oil recovery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52400" y="6581001"/>
            <a:ext cx="883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</a:rPr>
              <a:t>Outline</a:t>
            </a:r>
            <a:r>
              <a:rPr lang="en-US" sz="12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1200" dirty="0" smtClean="0"/>
              <a:t>               	</a:t>
            </a:r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</a:rPr>
              <a:t>Background            	        Methods             	           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Results</a:t>
            </a:r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</a:rPr>
              <a:t>              	               Summary</a:t>
            </a:r>
            <a:endParaRPr lang="en-US" sz="12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250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524000"/>
            <a:ext cx="3429000" cy="52977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Summary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5181600" cy="4625609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Griggs and Robins sandstones represent two very different Pennsylvanian sandstone reservoirs…</a:t>
            </a:r>
          </a:p>
          <a:p>
            <a:pPr lvl="1"/>
            <a:r>
              <a:rPr lang="en-US" dirty="0" smtClean="0"/>
              <a:t>Seemingly stratigraphic equivalents</a:t>
            </a:r>
          </a:p>
          <a:p>
            <a:pPr lvl="1"/>
            <a:r>
              <a:rPr lang="en-US" dirty="0" smtClean="0"/>
              <a:t>Different ages and depositional environments</a:t>
            </a:r>
          </a:p>
          <a:p>
            <a:pPr lvl="1"/>
            <a:r>
              <a:rPr lang="en-US" dirty="0" smtClean="0"/>
              <a:t>Different reservoir characteristics</a:t>
            </a:r>
          </a:p>
          <a:p>
            <a:pPr lvl="1"/>
            <a:r>
              <a:rPr lang="en-US" dirty="0" smtClean="0"/>
              <a:t>Implications for potential EOR operations</a:t>
            </a:r>
          </a:p>
          <a:p>
            <a:pPr lvl="1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6581001"/>
            <a:ext cx="883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</a:rPr>
              <a:t>Outline</a:t>
            </a:r>
            <a:r>
              <a:rPr lang="en-US" sz="12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1200" dirty="0" smtClean="0"/>
              <a:t>               	</a:t>
            </a:r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</a:rPr>
              <a:t>Background            	        Methods             	            Results              	              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Summary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5193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0"/>
            <a:ext cx="8077200" cy="1905000"/>
          </a:xfrm>
        </p:spPr>
        <p:txBody>
          <a:bodyPr>
            <a:noAutofit/>
          </a:bodyPr>
          <a:lstStyle/>
          <a:p>
            <a:r>
              <a:rPr lang="en-US" sz="4500" b="0" dirty="0"/>
              <a:t>Sedimentology of two Lower Pennsylvanian </a:t>
            </a:r>
            <a:r>
              <a:rPr lang="en-US" sz="4500" b="0" dirty="0" err="1"/>
              <a:t>fluvio</a:t>
            </a:r>
            <a:r>
              <a:rPr lang="en-US" sz="4500" b="0" dirty="0"/>
              <a:t>-tidal reservoir sandstones in the Illinois Basin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257800"/>
            <a:ext cx="8077200" cy="432816"/>
          </a:xfrm>
        </p:spPr>
        <p:txBody>
          <a:bodyPr/>
          <a:lstStyle/>
          <a:p>
            <a:r>
              <a:rPr lang="en-US" dirty="0" smtClean="0"/>
              <a:t>Nathan D. Webb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014466"/>
            <a:ext cx="533400" cy="6667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6018809"/>
            <a:ext cx="2895600" cy="662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2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Outline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625609"/>
          </a:xfrm>
        </p:spPr>
        <p:txBody>
          <a:bodyPr>
            <a:normAutofit/>
          </a:bodyPr>
          <a:lstStyle/>
          <a:p>
            <a:r>
              <a:rPr lang="en-US" dirty="0" smtClean="0"/>
              <a:t>Background</a:t>
            </a:r>
          </a:p>
          <a:p>
            <a:pPr lvl="1"/>
            <a:r>
              <a:rPr lang="en-US" dirty="0" smtClean="0"/>
              <a:t>Pennsylvanian oil production</a:t>
            </a:r>
          </a:p>
          <a:p>
            <a:pPr lvl="1"/>
            <a:r>
              <a:rPr lang="en-US" dirty="0" smtClean="0"/>
              <a:t>Stratigraphy &amp; geologic setting</a:t>
            </a:r>
          </a:p>
          <a:p>
            <a:pPr lvl="1"/>
            <a:r>
              <a:rPr lang="en-US" dirty="0" smtClean="0"/>
              <a:t>Study area</a:t>
            </a:r>
          </a:p>
          <a:p>
            <a:r>
              <a:rPr lang="en-US" dirty="0" smtClean="0"/>
              <a:t>Methods</a:t>
            </a:r>
          </a:p>
          <a:p>
            <a:pPr lvl="1"/>
            <a:r>
              <a:rPr lang="en-US" dirty="0" smtClean="0"/>
              <a:t>Geophysical log correlation &amp; </a:t>
            </a:r>
            <a:r>
              <a:rPr lang="en-US" dirty="0" err="1" smtClean="0"/>
              <a:t>facies</a:t>
            </a:r>
            <a:r>
              <a:rPr lang="en-US" dirty="0" smtClean="0"/>
              <a:t> analysis</a:t>
            </a:r>
          </a:p>
          <a:p>
            <a:r>
              <a:rPr lang="en-US" dirty="0" smtClean="0"/>
              <a:t>Results</a:t>
            </a:r>
          </a:p>
          <a:p>
            <a:pPr marL="704088" lvl="2" indent="-320040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sz="2800" dirty="0"/>
              <a:t>Comparing </a:t>
            </a:r>
            <a:r>
              <a:rPr lang="en-US" sz="2800" dirty="0" smtClean="0"/>
              <a:t>the Griggs and Robins sandstones</a:t>
            </a:r>
            <a:endParaRPr lang="en-US" sz="2800" dirty="0"/>
          </a:p>
          <a:p>
            <a:r>
              <a:rPr lang="en-US" dirty="0" smtClean="0"/>
              <a:t>Implications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6581001"/>
            <a:ext cx="883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Outline</a:t>
            </a:r>
            <a:r>
              <a:rPr lang="en-US" sz="1200" dirty="0"/>
              <a:t> </a:t>
            </a:r>
            <a:r>
              <a:rPr lang="en-US" sz="1200" dirty="0" smtClean="0"/>
              <a:t>               	</a:t>
            </a:r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</a:rPr>
              <a:t>Background            	        Methods             	            Results              	               Summary</a:t>
            </a:r>
            <a:endParaRPr lang="en-US" sz="12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41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0" dirty="0" smtClean="0"/>
              <a:t>Pennsylvanian oil </a:t>
            </a:r>
            <a:r>
              <a:rPr lang="en-US" b="0" dirty="0"/>
              <a:t>p</a:t>
            </a:r>
            <a:r>
              <a:rPr lang="en-US" b="0" dirty="0" smtClean="0"/>
              <a:t>roduction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4343400" cy="4625609"/>
          </a:xfrm>
        </p:spPr>
        <p:txBody>
          <a:bodyPr/>
          <a:lstStyle/>
          <a:p>
            <a:r>
              <a:rPr lang="en-US" dirty="0" smtClean="0"/>
              <a:t>Southeastern Illinois</a:t>
            </a:r>
          </a:p>
          <a:p>
            <a:pPr lvl="1"/>
            <a:r>
              <a:rPr lang="en-US" dirty="0" smtClean="0"/>
              <a:t>Early development</a:t>
            </a:r>
          </a:p>
          <a:p>
            <a:pPr lvl="1"/>
            <a:r>
              <a:rPr lang="en-US" dirty="0" smtClean="0"/>
              <a:t>Continued production</a:t>
            </a:r>
          </a:p>
          <a:p>
            <a:pPr lvl="1"/>
            <a:r>
              <a:rPr lang="en-US" dirty="0" smtClean="0"/>
              <a:t>Good potential EOR target</a:t>
            </a:r>
            <a:endParaRPr lang="en-US" dirty="0" smtClean="0"/>
          </a:p>
          <a:p>
            <a:pPr lvl="1"/>
            <a:r>
              <a:rPr lang="en-US" dirty="0" smtClean="0"/>
              <a:t>Abundant data</a:t>
            </a:r>
          </a:p>
          <a:p>
            <a:pPr lvl="2"/>
            <a:r>
              <a:rPr lang="en-US" dirty="0" smtClean="0"/>
              <a:t>Well logs</a:t>
            </a:r>
          </a:p>
          <a:p>
            <a:pPr lvl="2"/>
            <a:r>
              <a:rPr lang="en-US" dirty="0" smtClean="0"/>
              <a:t>Core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" b="1"/>
          <a:stretch/>
        </p:blipFill>
        <p:spPr>
          <a:xfrm>
            <a:off x="4724400" y="1524000"/>
            <a:ext cx="3886200" cy="5029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" y="6581001"/>
            <a:ext cx="883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</a:rPr>
              <a:t>Outline</a:t>
            </a:r>
            <a:r>
              <a:rPr lang="en-US" sz="12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1200" dirty="0" smtClean="0"/>
              <a:t>               	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Background</a:t>
            </a:r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</a:rPr>
              <a:t>            	        Methods             	            Results              	               Summary</a:t>
            </a:r>
            <a:endParaRPr lang="en-US" sz="12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80316" y="1644386"/>
            <a:ext cx="2374368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100" dirty="0" smtClean="0"/>
              <a:t>Pennsylvanian Production in Illinois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8116285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Stratigraphy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343400" cy="4625609"/>
          </a:xfrm>
        </p:spPr>
        <p:txBody>
          <a:bodyPr/>
          <a:lstStyle/>
          <a:p>
            <a:r>
              <a:rPr lang="en-US" dirty="0" smtClean="0"/>
              <a:t>Lower Pennsylvanian</a:t>
            </a:r>
          </a:p>
          <a:p>
            <a:pPr lvl="1"/>
            <a:r>
              <a:rPr lang="en-US" dirty="0" smtClean="0"/>
              <a:t>Caseyville Fm.</a:t>
            </a:r>
          </a:p>
          <a:p>
            <a:pPr lvl="1"/>
            <a:r>
              <a:rPr lang="en-US" dirty="0" smtClean="0"/>
              <a:t>Tradewater Fm.</a:t>
            </a:r>
          </a:p>
          <a:p>
            <a:r>
              <a:rPr lang="en-US" dirty="0" smtClean="0"/>
              <a:t>Largely sandstones and </a:t>
            </a:r>
            <a:r>
              <a:rPr lang="en-US" dirty="0" smtClean="0"/>
              <a:t>shales</a:t>
            </a:r>
          </a:p>
          <a:p>
            <a:pPr lvl="1"/>
            <a:r>
              <a:rPr lang="en-US" dirty="0" smtClean="0"/>
              <a:t>Few regional marker beds</a:t>
            </a:r>
            <a:endParaRPr lang="en-US" dirty="0" smtClean="0"/>
          </a:p>
          <a:p>
            <a:r>
              <a:rPr lang="en-US" dirty="0" smtClean="0"/>
              <a:t>Sub-Pennsylvanian unconformity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" y="6581001"/>
            <a:ext cx="883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</a:rPr>
              <a:t>Outline</a:t>
            </a:r>
            <a:r>
              <a:rPr lang="en-US" sz="12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1200" dirty="0" smtClean="0"/>
              <a:t>               	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Background</a:t>
            </a:r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</a:rPr>
              <a:t>            	        Methods             	            Results              	               Summary</a:t>
            </a:r>
            <a:endParaRPr lang="en-US" sz="12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9" name="Picture 8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" b="4686"/>
          <a:stretch/>
        </p:blipFill>
        <p:spPr bwMode="auto">
          <a:xfrm>
            <a:off x="4808521" y="-1"/>
            <a:ext cx="2849886" cy="65810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421577" y="6354559"/>
            <a:ext cx="1688283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100" dirty="0" smtClean="0"/>
              <a:t>From Nelson et al., 2011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68869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Geologic setting</a:t>
            </a:r>
            <a:endParaRPr lang="en-US" b="0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9"/>
          <a:stretch/>
        </p:blipFill>
        <p:spPr>
          <a:xfrm>
            <a:off x="5029200" y="1447800"/>
            <a:ext cx="3674426" cy="4986010"/>
          </a:xfrm>
        </p:spPr>
      </p:pic>
      <p:sp>
        <p:nvSpPr>
          <p:cNvPr id="5" name="TextBox 4"/>
          <p:cNvSpPr txBox="1"/>
          <p:nvPr/>
        </p:nvSpPr>
        <p:spPr>
          <a:xfrm>
            <a:off x="6866413" y="6303005"/>
            <a:ext cx="191270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From Archer and </a:t>
            </a:r>
            <a:r>
              <a:rPr lang="en-US" sz="1100" dirty="0" err="1" smtClean="0"/>
              <a:t>Greb</a:t>
            </a:r>
            <a:r>
              <a:rPr lang="en-US" sz="1100" dirty="0" smtClean="0"/>
              <a:t> 1995</a:t>
            </a:r>
            <a:endParaRPr lang="en-US" sz="11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1" t="12572" r="3323" b="1413"/>
          <a:stretch/>
        </p:blipFill>
        <p:spPr>
          <a:xfrm>
            <a:off x="430824" y="1509200"/>
            <a:ext cx="4141176" cy="49286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90801" y="6320507"/>
            <a:ext cx="2057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Modified from Jacobson 2000</a:t>
            </a:r>
            <a:endParaRPr lang="en-US" sz="1100" dirty="0"/>
          </a:p>
        </p:txBody>
      </p:sp>
      <p:sp>
        <p:nvSpPr>
          <p:cNvPr id="8" name="TextBox 7"/>
          <p:cNvSpPr txBox="1"/>
          <p:nvPr/>
        </p:nvSpPr>
        <p:spPr>
          <a:xfrm>
            <a:off x="152400" y="6581001"/>
            <a:ext cx="883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</a:rPr>
              <a:t>Outline</a:t>
            </a:r>
            <a:r>
              <a:rPr lang="en-US" sz="12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1200" dirty="0" smtClean="0"/>
              <a:t>               	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Background</a:t>
            </a:r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</a:rPr>
              <a:t>            	        Methods             	            Results              	               Summary</a:t>
            </a:r>
            <a:endParaRPr lang="en-US" sz="12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23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Study area</a:t>
            </a:r>
            <a:endParaRPr lang="en-US" b="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04800" y="1775191"/>
            <a:ext cx="4197783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dirty="0" smtClean="0"/>
              <a:t>Lawrence Oil Field</a:t>
            </a:r>
            <a:endParaRPr lang="en-US" dirty="0" smtClean="0"/>
          </a:p>
          <a:p>
            <a:r>
              <a:rPr lang="en-US" dirty="0" smtClean="0"/>
              <a:t>Area </a:t>
            </a:r>
            <a:r>
              <a:rPr lang="en-US" dirty="0" smtClean="0"/>
              <a:t>with dense log and core control</a:t>
            </a:r>
          </a:p>
          <a:p>
            <a:r>
              <a:rPr lang="en-US" dirty="0" smtClean="0"/>
              <a:t>Numerous Pennsylvanian sandstone reservoirs</a:t>
            </a:r>
          </a:p>
          <a:p>
            <a:pPr lvl="1"/>
            <a:r>
              <a:rPr lang="en-US" dirty="0" smtClean="0"/>
              <a:t>EOR targets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52400" y="6581001"/>
            <a:ext cx="883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</a:rPr>
              <a:t>Outline</a:t>
            </a:r>
            <a:r>
              <a:rPr lang="en-US" sz="12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1200" dirty="0" smtClean="0"/>
              <a:t>               	</a:t>
            </a:r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</a:rPr>
              <a:t>Background            	       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Methods</a:t>
            </a:r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</a:rPr>
              <a:t>             	            Results              	               Summary</a:t>
            </a:r>
            <a:endParaRPr lang="en-US" sz="12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583" y="1753195"/>
            <a:ext cx="4547726" cy="4625975"/>
          </a:xfrm>
        </p:spPr>
      </p:pic>
    </p:spTree>
    <p:extLst>
      <p:ext uri="{BB962C8B-B14F-4D97-AF65-F5344CB8AC3E}">
        <p14:creationId xmlns:p14="http://schemas.microsoft.com/office/powerpoint/2010/main" val="12006753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dirty="0" smtClean="0"/>
              <a:t>Pennsylvanian sandstone reservoirs in Lawrence Field</a:t>
            </a:r>
            <a:endParaRPr lang="en-US" b="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524000"/>
            <a:ext cx="3429000" cy="5297760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775191"/>
            <a:ext cx="4953000" cy="4625609"/>
          </a:xfrm>
          <a:prstGeom prst="rect">
            <a:avLst/>
          </a:prstGeom>
        </p:spPr>
        <p:txBody>
          <a:bodyPr vert="horz" lIns="54864" tIns="91440" rtlCol="0">
            <a:normAutofit fontScale="92500" lnSpcReduction="10000"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dirty="0" smtClean="0"/>
              <a:t>Griggs sandstone</a:t>
            </a:r>
          </a:p>
          <a:p>
            <a:pPr lvl="1"/>
            <a:r>
              <a:rPr lang="en-US" dirty="0" smtClean="0"/>
              <a:t>E-W trend</a:t>
            </a:r>
          </a:p>
          <a:p>
            <a:pPr lvl="1"/>
            <a:r>
              <a:rPr lang="en-US" dirty="0" smtClean="0"/>
              <a:t>Narrow, </a:t>
            </a:r>
            <a:r>
              <a:rPr lang="en-US" dirty="0" smtClean="0"/>
              <a:t>elongated </a:t>
            </a:r>
            <a:r>
              <a:rPr lang="en-US" dirty="0" smtClean="0"/>
              <a:t>parallel sandstone bodies</a:t>
            </a:r>
          </a:p>
          <a:p>
            <a:pPr lvl="1"/>
            <a:r>
              <a:rPr lang="en-US" dirty="0" smtClean="0"/>
              <a:t>Up to 12 m thick</a:t>
            </a:r>
          </a:p>
          <a:p>
            <a:r>
              <a:rPr lang="en-US" dirty="0" smtClean="0"/>
              <a:t>Robins sandstone</a:t>
            </a:r>
          </a:p>
          <a:p>
            <a:pPr lvl="1"/>
            <a:r>
              <a:rPr lang="en-US" dirty="0" smtClean="0"/>
              <a:t>NE-SW trend</a:t>
            </a:r>
          </a:p>
          <a:p>
            <a:pPr lvl="1"/>
            <a:r>
              <a:rPr lang="en-US" dirty="0"/>
              <a:t>Narrow, elongate </a:t>
            </a:r>
            <a:r>
              <a:rPr lang="en-US" dirty="0" smtClean="0"/>
              <a:t>single sandstone body</a:t>
            </a:r>
          </a:p>
          <a:p>
            <a:pPr lvl="1"/>
            <a:r>
              <a:rPr lang="en-US" dirty="0" smtClean="0"/>
              <a:t>Up to 47 m thick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6581001"/>
            <a:ext cx="883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</a:rPr>
              <a:t>Outline</a:t>
            </a:r>
            <a:r>
              <a:rPr lang="en-US" sz="12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1200" dirty="0" smtClean="0"/>
              <a:t>               	</a:t>
            </a:r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</a:rPr>
              <a:t>Background            	        Methods             	           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Results</a:t>
            </a:r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</a:rPr>
              <a:t>              	               Summary</a:t>
            </a:r>
            <a:endParaRPr lang="en-US" sz="12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7698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Griggs sandstone - facies</a:t>
            </a:r>
            <a:endParaRPr lang="en-US" b="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862"/>
          <a:stretch/>
        </p:blipFill>
        <p:spPr>
          <a:xfrm>
            <a:off x="5334000" y="1686314"/>
            <a:ext cx="2438400" cy="4625975"/>
          </a:xfrm>
        </p:spPr>
      </p:pic>
      <p:sp>
        <p:nvSpPr>
          <p:cNvPr id="5" name="TextBox 4"/>
          <p:cNvSpPr txBox="1"/>
          <p:nvPr/>
        </p:nvSpPr>
        <p:spPr>
          <a:xfrm>
            <a:off x="152400" y="6581001"/>
            <a:ext cx="883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</a:rPr>
              <a:t>Outline</a:t>
            </a:r>
            <a:r>
              <a:rPr lang="en-US" sz="12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1200" dirty="0" smtClean="0"/>
              <a:t>               	</a:t>
            </a:r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</a:rPr>
              <a:t>Background            	        Methods             	           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Results</a:t>
            </a:r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</a:rPr>
              <a:t>              	               Summary</a:t>
            </a:r>
            <a:endParaRPr lang="en-US" sz="12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84" b="55809"/>
          <a:stretch/>
        </p:blipFill>
        <p:spPr>
          <a:xfrm>
            <a:off x="7964041" y="36901"/>
            <a:ext cx="954639" cy="14870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73" t="25725" r="27072" b="20951"/>
          <a:stretch/>
        </p:blipFill>
        <p:spPr>
          <a:xfrm>
            <a:off x="8004053" y="4894843"/>
            <a:ext cx="1004884" cy="15518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69155" b="46557"/>
          <a:stretch/>
        </p:blipFill>
        <p:spPr>
          <a:xfrm>
            <a:off x="7982057" y="1600200"/>
            <a:ext cx="936623" cy="15998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33" b="45267"/>
          <a:stretch/>
        </p:blipFill>
        <p:spPr>
          <a:xfrm>
            <a:off x="8024689" y="3276600"/>
            <a:ext cx="966912" cy="1505220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H="1">
            <a:off x="7196422" y="1524000"/>
            <a:ext cx="785635" cy="762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9" idx="1"/>
          </p:cNvCxnSpPr>
          <p:nvPr/>
        </p:nvCxnSpPr>
        <p:spPr>
          <a:xfrm flipH="1">
            <a:off x="7315200" y="4029210"/>
            <a:ext cx="709489" cy="7598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7196422" y="1676400"/>
            <a:ext cx="938036" cy="1371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7" idx="1"/>
          </p:cNvCxnSpPr>
          <p:nvPr/>
        </p:nvCxnSpPr>
        <p:spPr>
          <a:xfrm flipH="1">
            <a:off x="7091594" y="5670744"/>
            <a:ext cx="912459" cy="3192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8565184"/>
              </p:ext>
            </p:extLst>
          </p:nvPr>
        </p:nvGraphicFramePr>
        <p:xfrm>
          <a:off x="228600" y="1567887"/>
          <a:ext cx="4922646" cy="4922645"/>
        </p:xfrm>
        <a:graphic>
          <a:graphicData uri="http://schemas.openxmlformats.org/drawingml/2006/table">
            <a:tbl>
              <a:tblPr firstRow="1" firstCol="1" bandRow="1">
                <a:tableStyleId>{793D81CF-94F2-401A-BA57-92F5A7B2D0C5}</a:tableStyleId>
              </a:tblPr>
              <a:tblGrid>
                <a:gridCol w="950397"/>
                <a:gridCol w="1749118"/>
                <a:gridCol w="1190963"/>
                <a:gridCol w="1032168"/>
              </a:tblGrid>
              <a:tr h="42398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Facies (Code)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97" marR="5199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Description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97" marR="5199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Bed form/Process Classification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97" marR="5199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Environmental Interpretation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97" marR="51997" marT="0" marB="0"/>
                </a:tc>
              </a:tr>
              <a:tr h="54360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Coal and carbonaceous shale (C)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97" marR="5199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Black bright to dull coal and dull carbonaceous shale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97" marR="5199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Accumulated plant debris and mud deposited from suspension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97" marR="5199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Swamp deposits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97" marR="51997" marT="0" marB="0"/>
                </a:tc>
              </a:tr>
              <a:tr h="97098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Laminated shale (</a:t>
                      </a:r>
                      <a:r>
                        <a:rPr lang="en-GB" sz="800" dirty="0" err="1">
                          <a:effectLst/>
                        </a:rPr>
                        <a:t>Fl</a:t>
                      </a:r>
                      <a:r>
                        <a:rPr lang="en-GB" sz="800" dirty="0">
                          <a:effectLst/>
                        </a:rPr>
                        <a:t>)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97" marR="5199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Dark grey shale, interstratified with rare laminae of light grey siltstone or very fine sandstone, contains bands of siderite that form layer up to a few centimetres thick with some larger concretions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97" marR="5199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Clay deposited from suspension settling interrupted by rare solitary ripples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97" marR="5199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Prodelta muds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97" marR="51997" marT="0" marB="0"/>
                </a:tc>
              </a:tr>
              <a:tr h="109235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Massive siltstone to mudstone (Fmr)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97" marR="5199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Light to medium grey, massive to vaguely bedded siltstone to mudstone, contains irregular siderite concretions, fine carbonized rootlet traces, some slickensides, and carbonaceous plant fragments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97" marR="5199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Silt and mud deposited from suspension settling homogenized and disturbed by pedoturbation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97" marR="5199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Poorly developed rooted paleosols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97" marR="51997" marT="0" marB="0"/>
                </a:tc>
              </a:tr>
              <a:tr h="60686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Fine to very fine-grained ripple-bedded sandstone (</a:t>
                      </a:r>
                      <a:r>
                        <a:rPr lang="en-GB" sz="800" dirty="0" err="1">
                          <a:effectLst/>
                        </a:rPr>
                        <a:t>Sr</a:t>
                      </a:r>
                      <a:r>
                        <a:rPr lang="en-GB" sz="800" dirty="0">
                          <a:effectLst/>
                        </a:rPr>
                        <a:t>)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97" marR="5199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Commonly exhibits carbonaceous material on bedding surfaces, can contain shale beds a few millimeters thick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97" marR="5199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Lower flow regime ripples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97" marR="5199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Ripple deposits from multiple environments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97" marR="51997" marT="0" marB="0"/>
                </a:tc>
              </a:tr>
              <a:tr h="72823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Fine- to medium-grained planar bedded sandstone (Sh)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97" marR="5199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Light brown, oil stained, fine- to medium-grained sandstone, planar to subhorizontal bedding, can contain laminations of shale up to a few millimeters thick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97" marR="5199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Suspension settling in hypopycnal flows or high energy tractional currents in hyperpycnal flows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97" marR="5199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Delta deposits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97" marR="51997" marT="0" marB="0"/>
                </a:tc>
              </a:tr>
              <a:tr h="55661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Fine to </a:t>
                      </a:r>
                      <a:r>
                        <a:rPr lang="en-GB" sz="800" dirty="0" smtClean="0">
                          <a:effectLst/>
                        </a:rPr>
                        <a:t>Medium </a:t>
                      </a:r>
                      <a:r>
                        <a:rPr lang="en-GB" sz="800" dirty="0">
                          <a:effectLst/>
                        </a:rPr>
                        <a:t>grained planar cross bedded sandstone (</a:t>
                      </a:r>
                      <a:r>
                        <a:rPr lang="en-GB" sz="800" dirty="0" err="1">
                          <a:effectLst/>
                        </a:rPr>
                        <a:t>Sp</a:t>
                      </a:r>
                      <a:r>
                        <a:rPr lang="en-GB" sz="800" dirty="0">
                          <a:effectLst/>
                        </a:rPr>
                        <a:t>)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97" marR="5199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Fine to </a:t>
                      </a:r>
                      <a:r>
                        <a:rPr lang="en-GB" sz="800" dirty="0" smtClean="0">
                          <a:effectLst/>
                        </a:rPr>
                        <a:t>medium grained </a:t>
                      </a:r>
                      <a:r>
                        <a:rPr lang="en-GB" sz="800" dirty="0">
                          <a:effectLst/>
                        </a:rPr>
                        <a:t>sandstone with planar </a:t>
                      </a:r>
                      <a:r>
                        <a:rPr lang="en-GB" sz="800" dirty="0" err="1">
                          <a:effectLst/>
                        </a:rPr>
                        <a:t>crossbeds</a:t>
                      </a:r>
                      <a:r>
                        <a:rPr lang="en-GB" sz="800" dirty="0">
                          <a:effectLst/>
                        </a:rPr>
                        <a:t>; 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97" marR="5199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Lower flow regime 2D to 3D dunes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97" marR="5199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dirty="0" smtClean="0">
                          <a:effectLst/>
                        </a:rPr>
                        <a:t>Deltaic </a:t>
                      </a:r>
                      <a:r>
                        <a:rPr lang="en-GB" sz="800" dirty="0">
                          <a:effectLst/>
                        </a:rPr>
                        <a:t>dune deposits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97" marR="51997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95779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6248400" cy="1252728"/>
          </a:xfrm>
        </p:spPr>
        <p:txBody>
          <a:bodyPr>
            <a:noAutofit/>
          </a:bodyPr>
          <a:lstStyle/>
          <a:p>
            <a:r>
              <a:rPr lang="en-US" b="0" dirty="0" smtClean="0"/>
              <a:t>Griggs sandstone – Lateral relationships</a:t>
            </a:r>
            <a:endParaRPr lang="en-US" b="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57400"/>
            <a:ext cx="8229600" cy="1526536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3733800"/>
            <a:ext cx="6934200" cy="2667000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dirty="0" smtClean="0"/>
              <a:t>Coal overlies Griggs sandstone and </a:t>
            </a:r>
            <a:r>
              <a:rPr lang="en-US" dirty="0" smtClean="0"/>
              <a:t>non-reservoir </a:t>
            </a:r>
            <a:r>
              <a:rPr lang="en-US" dirty="0" smtClean="0"/>
              <a:t>sandy siltstone lateral </a:t>
            </a:r>
            <a:r>
              <a:rPr lang="en-US" dirty="0" smtClean="0"/>
              <a:t>equivalent</a:t>
            </a:r>
          </a:p>
          <a:p>
            <a:r>
              <a:rPr lang="en-US" dirty="0" smtClean="0"/>
              <a:t>Evidence for lateral facies changes and later erosion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64"/>
          <a:stretch/>
        </p:blipFill>
        <p:spPr>
          <a:xfrm>
            <a:off x="8153400" y="3581400"/>
            <a:ext cx="817269" cy="2994374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 flipV="1">
            <a:off x="6686550" y="2839718"/>
            <a:ext cx="1447800" cy="23890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52400" y="6581001"/>
            <a:ext cx="883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</a:rPr>
              <a:t>Outline</a:t>
            </a:r>
            <a:r>
              <a:rPr lang="en-US" sz="12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1200" dirty="0" smtClean="0"/>
              <a:t>               	</a:t>
            </a:r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</a:rPr>
              <a:t>Background            	        Methods             	           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Results</a:t>
            </a:r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</a:rPr>
              <a:t>              	               Summary</a:t>
            </a:r>
            <a:endParaRPr lang="en-US" sz="12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6191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ustom 1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19896</TotalTime>
  <Words>1139</Words>
  <Application>Microsoft Office PowerPoint</Application>
  <PresentationFormat>On-screen Show (4:3)</PresentationFormat>
  <Paragraphs>183</Paragraphs>
  <Slides>18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Segoe UI</vt:lpstr>
      <vt:lpstr>Times New Roman</vt:lpstr>
      <vt:lpstr>Wingdings</vt:lpstr>
      <vt:lpstr>Wingdings 2</vt:lpstr>
      <vt:lpstr>Wingdings 3</vt:lpstr>
      <vt:lpstr>Module</vt:lpstr>
      <vt:lpstr>Sedimentology of two Lower Pennsylvanian fluvio-tidal reservoir sandstones in the Illinois Basin</vt:lpstr>
      <vt:lpstr>Outline</vt:lpstr>
      <vt:lpstr>Pennsylvanian oil production</vt:lpstr>
      <vt:lpstr>Stratigraphy</vt:lpstr>
      <vt:lpstr>Geologic setting</vt:lpstr>
      <vt:lpstr>Study area</vt:lpstr>
      <vt:lpstr>Pennsylvanian sandstone reservoirs in Lawrence Field</vt:lpstr>
      <vt:lpstr>Griggs sandstone - facies</vt:lpstr>
      <vt:lpstr>Griggs sandstone – Lateral relationships</vt:lpstr>
      <vt:lpstr>Griggs sandstone - model</vt:lpstr>
      <vt:lpstr>Robins channel - facies</vt:lpstr>
      <vt:lpstr>Robins sandstone - model</vt:lpstr>
      <vt:lpstr>Diagenetic differences</vt:lpstr>
      <vt:lpstr>Reservoir quality differences</vt:lpstr>
      <vt:lpstr>Stratigraphic relationships</vt:lpstr>
      <vt:lpstr>Implications</vt:lpstr>
      <vt:lpstr>Summary</vt:lpstr>
      <vt:lpstr>Sedimentology of two Lower Pennsylvanian fluvio-tidal reservoir sandstones in the Illinois Basin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-32768</dc:creator>
  <cp:lastModifiedBy>Nathan Webb</cp:lastModifiedBy>
  <cp:revision>347</cp:revision>
  <cp:lastPrinted>2014-04-10T16:29:49Z</cp:lastPrinted>
  <dcterms:created xsi:type="dcterms:W3CDTF">2013-10-04T15:43:49Z</dcterms:created>
  <dcterms:modified xsi:type="dcterms:W3CDTF">2015-05-20T03:30:49Z</dcterms:modified>
</cp:coreProperties>
</file>