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91" r:id="rId4"/>
    <p:sldId id="292" r:id="rId5"/>
    <p:sldId id="293" r:id="rId6"/>
    <p:sldId id="282" r:id="rId7"/>
    <p:sldId id="285" r:id="rId8"/>
    <p:sldId id="290" r:id="rId9"/>
    <p:sldId id="284" r:id="rId10"/>
    <p:sldId id="258" r:id="rId11"/>
    <p:sldId id="267" r:id="rId12"/>
    <p:sldId id="268" r:id="rId13"/>
    <p:sldId id="270" r:id="rId14"/>
    <p:sldId id="289" r:id="rId15"/>
    <p:sldId id="277" r:id="rId16"/>
    <p:sldId id="279" r:id="rId17"/>
    <p:sldId id="280" r:id="rId18"/>
    <p:sldId id="281" r:id="rId19"/>
    <p:sldId id="294" r:id="rId20"/>
    <p:sldId id="278" r:id="rId21"/>
    <p:sldId id="261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7C4"/>
    <a:srgbClr val="0A256D"/>
    <a:srgbClr val="5F8BC4"/>
    <a:srgbClr val="75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92" y="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7A771-9A93-1845-8842-9D4C88022528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7A94-26D4-3341-AD40-7CA77ADFB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Metro Milwaukee area – SW issues are a concern b/c of direct effects on Lake</a:t>
            </a:r>
            <a:r>
              <a:rPr lang="en-US" baseline="0" dirty="0" smtClean="0"/>
              <a:t> Michigan, and recreational uses of waterways and beaches</a:t>
            </a:r>
            <a:endParaRPr lang="en-US" dirty="0" smtClean="0"/>
          </a:p>
          <a:p>
            <a:r>
              <a:rPr lang="en-US" dirty="0" smtClean="0"/>
              <a:t>Fecal sources in stormwater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have been investigated for &gt;10 yrs. with traditional methods and some molecular, </a:t>
            </a:r>
            <a:endParaRPr lang="en-US" baseline="0" dirty="0" smtClean="0"/>
          </a:p>
          <a:p>
            <a:r>
              <a:rPr lang="en-US" baseline="0" dirty="0" smtClean="0"/>
              <a:t>How we use use NGS and some new computational methods</a:t>
            </a:r>
          </a:p>
          <a:p>
            <a:r>
              <a:rPr lang="en-US" baseline="0" dirty="0" smtClean="0"/>
              <a:t>WE can ascertain what proportion of different stormwater sources are human fecal, animal fecal, or associated with urban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Sequences were clustered using Min Ent Decomp analysis, dev. By collaborator Murat Eren @ MBL</a:t>
            </a:r>
          </a:p>
          <a:p>
            <a:r>
              <a:rPr lang="en-US" dirty="0" smtClean="0"/>
              <a:t>Groups sequences</a:t>
            </a:r>
            <a:r>
              <a:rPr lang="en-US" baseline="0" dirty="0" smtClean="0"/>
              <a:t> into Op. Tax. Units based on high entropy nucleotide positions along sequence alignment.</a:t>
            </a:r>
          </a:p>
          <a:p>
            <a:r>
              <a:rPr lang="en-US" baseline="0" dirty="0" smtClean="0"/>
              <a:t>Basically – an organic way of grouping sequences based on evolutionary or neutral variation that occurs in distinct populations</a:t>
            </a:r>
          </a:p>
          <a:p>
            <a:r>
              <a:rPr lang="en-US" baseline="0" dirty="0" smtClean="0"/>
              <a:t>Rather than a strict % similarity cutoff</a:t>
            </a:r>
          </a:p>
          <a:p>
            <a:r>
              <a:rPr lang="en-US" baseline="0" dirty="0" smtClean="0"/>
              <a:t>Can be used on a total community or taxonomic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8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did MED analysis on the family Lachnospiraceae, important group of fecal bacteria</a:t>
            </a:r>
            <a:endParaRPr lang="en-US" dirty="0" smtClean="0"/>
          </a:p>
          <a:p>
            <a:r>
              <a:rPr lang="en-US" dirty="0" smtClean="0"/>
              <a:t>Ordination multidimensional</a:t>
            </a:r>
            <a:r>
              <a:rPr lang="en-US" baseline="0" dirty="0" smtClean="0"/>
              <a:t> scaling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1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determined the sources in stormwater based on the MED nodes found in other sources</a:t>
            </a:r>
          </a:p>
          <a:p>
            <a:r>
              <a:rPr lang="en-US" baseline="0" dirty="0" smtClean="0"/>
              <a:t>*Nodes present in all sewage and </a:t>
            </a:r>
            <a:r>
              <a:rPr lang="en-US" i="1" baseline="0" dirty="0" smtClean="0"/>
              <a:t>majority of stormwater</a:t>
            </a:r>
            <a:r>
              <a:rPr lang="en-US" i="0" baseline="0" dirty="0" smtClean="0"/>
              <a:t> but absent from animals = infra</a:t>
            </a:r>
          </a:p>
          <a:p>
            <a:r>
              <a:rPr lang="en-US" i="0" baseline="0" dirty="0" smtClean="0"/>
              <a:t>*Present in all sewage and </a:t>
            </a:r>
            <a:r>
              <a:rPr lang="en-US" i="1" baseline="0" dirty="0" smtClean="0"/>
              <a:t>some </a:t>
            </a:r>
            <a:r>
              <a:rPr lang="en-US" i="0" baseline="0" dirty="0" smtClean="0"/>
              <a:t>stormwater samples</a:t>
            </a:r>
            <a:r>
              <a:rPr lang="en-US" baseline="0" dirty="0" smtClean="0"/>
              <a:t> = sewage/human either cross connections, exfiltration, laterals</a:t>
            </a:r>
          </a:p>
          <a:p>
            <a:r>
              <a:rPr lang="en-US" baseline="0" dirty="0" smtClean="0"/>
              <a:t>*Absent from sewage, present in some SW, observed in one of the previously seq’d animal groups = animal</a:t>
            </a:r>
          </a:p>
          <a:p>
            <a:r>
              <a:rPr lang="en-US" baseline="0" dirty="0" smtClean="0"/>
              <a:t>*Apparent animal, but not matching known = candidate for our “urban wildlife” group, which might include Raccoons, squirrels, rodents, birds,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3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Metro Milwaukee area – SW issues are a concern b/c of direct effects on Lake</a:t>
            </a:r>
            <a:r>
              <a:rPr lang="en-US" baseline="0" dirty="0" smtClean="0"/>
              <a:t> Michigan, and recreational uses of waterways and beaches</a:t>
            </a:r>
            <a:endParaRPr lang="en-US" dirty="0" smtClean="0"/>
          </a:p>
          <a:p>
            <a:r>
              <a:rPr lang="en-US" dirty="0" smtClean="0"/>
              <a:t>Fecal sources in stormwater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have been investigated for &gt;10 yrs. with traditional methods and some molecular, </a:t>
            </a:r>
            <a:endParaRPr lang="en-US" baseline="0" dirty="0" smtClean="0"/>
          </a:p>
          <a:p>
            <a:r>
              <a:rPr lang="en-US" baseline="0" dirty="0" smtClean="0"/>
              <a:t>How we use use NGS and some new computational methods</a:t>
            </a:r>
          </a:p>
          <a:p>
            <a:r>
              <a:rPr lang="en-US" baseline="0" dirty="0" smtClean="0"/>
              <a:t>WE can ascertain what proportion of different stormwater sources are human fecal, animal fecal, or associated with urban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Metro Milwaukee area – SW issues are a concern b/c of direct effects on Lake</a:t>
            </a:r>
            <a:r>
              <a:rPr lang="en-US" baseline="0" dirty="0" smtClean="0"/>
              <a:t> Michigan, and recreational uses of waterways and beaches</a:t>
            </a:r>
            <a:endParaRPr lang="en-US" dirty="0" smtClean="0"/>
          </a:p>
          <a:p>
            <a:r>
              <a:rPr lang="en-US" dirty="0" smtClean="0"/>
              <a:t>Fecal sources in stormwater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have been investigated for &gt;10 yrs. with traditional methods and some molecular, </a:t>
            </a:r>
            <a:endParaRPr lang="en-US" baseline="0" dirty="0" smtClean="0"/>
          </a:p>
          <a:p>
            <a:r>
              <a:rPr lang="en-US" baseline="0" dirty="0" smtClean="0"/>
              <a:t>How we use use NGS and some new computational methods</a:t>
            </a:r>
          </a:p>
          <a:p>
            <a:r>
              <a:rPr lang="en-US" baseline="0" dirty="0" smtClean="0"/>
              <a:t>WE can ascertain what proportion of different stormwater sources are human fecal, animal fecal, or associated with urban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Metro Milwaukee area – SW issues are a concern b/c of direct effects on Lake</a:t>
            </a:r>
            <a:r>
              <a:rPr lang="en-US" baseline="0" dirty="0" smtClean="0"/>
              <a:t> Michigan, and recreational uses of waterways and beaches</a:t>
            </a:r>
            <a:endParaRPr lang="en-US" dirty="0" smtClean="0"/>
          </a:p>
          <a:p>
            <a:r>
              <a:rPr lang="en-US" dirty="0" smtClean="0"/>
              <a:t>Fecal sources in stormwater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have been investigated for &gt;10 yrs. with traditional methods and some molecular, </a:t>
            </a:r>
            <a:endParaRPr lang="en-US" baseline="0" dirty="0" smtClean="0"/>
          </a:p>
          <a:p>
            <a:r>
              <a:rPr lang="en-US" baseline="0" dirty="0" smtClean="0"/>
              <a:t>How we use use NGS and some new computational methods</a:t>
            </a:r>
          </a:p>
          <a:p>
            <a:r>
              <a:rPr lang="en-US" baseline="0" dirty="0" smtClean="0"/>
              <a:t>WE can ascertain what proportion of different stormwater sources are human fecal, animal fecal, or associated with urban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monitoring water quality is human health risk reduction</a:t>
            </a:r>
          </a:p>
          <a:p>
            <a:r>
              <a:rPr lang="en-US" dirty="0" smtClean="0"/>
              <a:t>Ecoli /FC used for standards/monitoring/TMDLS; but don’t reveal source SO risk is unclear</a:t>
            </a:r>
          </a:p>
          <a:p>
            <a:r>
              <a:rPr lang="en-US" dirty="0" smtClean="0"/>
              <a:t>ID sewage/lateral/other human is key BUT</a:t>
            </a:r>
          </a:p>
          <a:p>
            <a:r>
              <a:rPr lang="en-US" dirty="0" smtClean="0"/>
              <a:t>Understanding relative impacts of other sources (knowing</a:t>
            </a:r>
            <a:r>
              <a:rPr lang="en-US" baseline="0" dirty="0" smtClean="0"/>
              <a:t> %</a:t>
            </a:r>
            <a:r>
              <a:rPr lang="en-US" dirty="0" smtClean="0"/>
              <a:t> contributions) is needed for management, remediation, even weighing trading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sampling revealed widespread chronic and intermittent fecal contamination (FC/ECOLI)</a:t>
            </a:r>
          </a:p>
          <a:p>
            <a:r>
              <a:rPr lang="en-US" dirty="0" smtClean="0"/>
              <a:t>High % were sometimes + for human using one or more HIB assays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7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sequencing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= clean;</a:t>
            </a:r>
            <a:r>
              <a:rPr lang="en-US" baseline="0" dirty="0" smtClean="0"/>
              <a:t> Red = presumed human, purple= ???? 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range of sites from clean (low FIB ) to high FIB/HIB and mixed were chosen for community sequencing </a:t>
            </a:r>
          </a:p>
          <a:p>
            <a:r>
              <a:rPr lang="en-US" baseline="0" dirty="0" smtClean="0"/>
              <a:t>Clean = background SW composition; human = confirm sewage, ??? Figure out what is contributing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9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tracking with NGSeq – we</a:t>
            </a:r>
            <a:r>
              <a:rPr lang="en-US" baseline="0" dirty="0" smtClean="0"/>
              <a:t> chose </a:t>
            </a:r>
            <a:r>
              <a:rPr lang="en-US" dirty="0" smtClean="0"/>
              <a:t>Illumina HiSeq – 1000000 seq per sample, for the V6 region of</a:t>
            </a:r>
            <a:r>
              <a:rPr lang="en-US" baseline="0" dirty="0" smtClean="0"/>
              <a:t> </a:t>
            </a:r>
            <a:r>
              <a:rPr lang="en-US" dirty="0" smtClean="0"/>
              <a:t>16S rRNA gene, </a:t>
            </a:r>
          </a:p>
          <a:p>
            <a:r>
              <a:rPr lang="en-US" dirty="0" smtClean="0"/>
              <a:t>My previous work with animals and sewage showed that sequences from multiple taxa are specific to hosts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7A94-26D4-3341-AD40-7CA77ADFB5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2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DA0E0F29-DFF1-C749-B6BD-3211F2DA630D}" type="datetimeFigureOut">
              <a:rPr lang="en-US" smtClean="0"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270801A-233D-194A-98F3-11235BBFBF8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Human, Animal, or Infrastructure?</a:t>
            </a:r>
            <a:br>
              <a:rPr lang="en-US" dirty="0" smtClean="0"/>
            </a:br>
            <a:r>
              <a:rPr lang="en-US" sz="3600" dirty="0" smtClean="0"/>
              <a:t>Identifying Sources of of Urban-Derived Bacteria to Aquatic Environments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87768"/>
            <a:ext cx="7342188" cy="17526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Jenny C. Fisher</a:t>
            </a:r>
            <a:r>
              <a:rPr lang="en-US" sz="2400" dirty="0" smtClean="0"/>
              <a:t>, Deborah K. Dila, Sandra L. McLellan</a:t>
            </a:r>
          </a:p>
          <a:p>
            <a:r>
              <a:rPr lang="en-US" sz="2400" dirty="0" smtClean="0"/>
              <a:t>University of Wisconsin-Milwaukee</a:t>
            </a:r>
          </a:p>
          <a:p>
            <a:r>
              <a:rPr lang="en-US" sz="2400" dirty="0" smtClean="0"/>
              <a:t>May 19, 2015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66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596" y="479162"/>
            <a:ext cx="3472004" cy="21060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Sequence Sites</a:t>
            </a:r>
            <a:endParaRPr lang="en-US" dirty="0"/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5791603" y="4756378"/>
            <a:ext cx="365800" cy="365760"/>
          </a:xfrm>
          <a:prstGeom prst="star5">
            <a:avLst/>
          </a:prstGeom>
          <a:solidFill>
            <a:srgbClr val="8047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78256"/>
              </p:ext>
            </p:extLst>
          </p:nvPr>
        </p:nvGraphicFramePr>
        <p:xfrm>
          <a:off x="6182803" y="3969765"/>
          <a:ext cx="2870952" cy="150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952"/>
              </a:tblGrid>
              <a:tr h="40885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Clean</a:t>
                      </a:r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Human/Sewage</a:t>
                      </a:r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9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Unknown</a:t>
                      </a:r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78686" y="3809999"/>
            <a:ext cx="2918369" cy="172720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mond 9"/>
          <p:cNvSpPr>
            <a:spLocks noChangeAspect="1"/>
          </p:cNvSpPr>
          <p:nvPr/>
        </p:nvSpPr>
        <p:spPr>
          <a:xfrm>
            <a:off x="5821885" y="4349749"/>
            <a:ext cx="318572" cy="320040"/>
          </a:xfrm>
          <a:prstGeom prst="diamond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46784" y="39878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W_ma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6692" r="33694" b="8095"/>
          <a:stretch/>
        </p:blipFill>
        <p:spPr>
          <a:xfrm>
            <a:off x="288022" y="1104544"/>
            <a:ext cx="5104573" cy="50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1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Microbial Fingerprints </a:t>
            </a:r>
            <a:br>
              <a:rPr lang="en-US" dirty="0" smtClean="0"/>
            </a:br>
            <a:r>
              <a:rPr lang="en-US" dirty="0" smtClean="0"/>
              <a:t>of Fecal Communities</a:t>
            </a:r>
            <a:endParaRPr lang="en-US" dirty="0"/>
          </a:p>
        </p:txBody>
      </p:sp>
      <p:pic>
        <p:nvPicPr>
          <p:cNvPr id="17" name="Picture 16" descr="Blautia_stackba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5290"/>
          <a:stretch/>
        </p:blipFill>
        <p:spPr>
          <a:xfrm>
            <a:off x="282787" y="1772895"/>
            <a:ext cx="8510809" cy="411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2978" y="5887695"/>
            <a:ext cx="196477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SEWAGE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87756" y="5887695"/>
            <a:ext cx="6205840" cy="373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170" y="6318522"/>
            <a:ext cx="247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JC Fisher et al. (in review) AEM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7599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Minimum Entropy Decomposition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70" y="1743482"/>
            <a:ext cx="3412815" cy="4749158"/>
          </a:xfrm>
        </p:spPr>
        <p:txBody>
          <a:bodyPr/>
          <a:lstStyle/>
          <a:p>
            <a:r>
              <a:rPr lang="en-US" dirty="0" smtClean="0"/>
              <a:t>Clustering method for NGS amplicon sequences</a:t>
            </a:r>
          </a:p>
          <a:p>
            <a:r>
              <a:rPr lang="en-US" dirty="0" smtClean="0"/>
              <a:t>Produces taxonomically homogeneous OTUs</a:t>
            </a:r>
          </a:p>
          <a:p>
            <a:r>
              <a:rPr lang="en-US" dirty="0" smtClean="0"/>
              <a:t>Resolves ecotypes with ≥1 </a:t>
            </a:r>
            <a:r>
              <a:rPr lang="en-US" dirty="0" err="1" smtClean="0"/>
              <a:t>nt</a:t>
            </a:r>
            <a:r>
              <a:rPr lang="en-US" dirty="0" smtClean="0"/>
              <a:t> sequence difference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0" t="3494" r="3787"/>
          <a:stretch/>
        </p:blipFill>
        <p:spPr>
          <a:xfrm>
            <a:off x="3594105" y="1672908"/>
            <a:ext cx="5191545" cy="466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170" y="6318522"/>
            <a:ext cx="2224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AM Eren et al. (2014) ISME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7491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Analysis</a:t>
            </a:r>
            <a:endParaRPr lang="en-US" dirty="0"/>
          </a:p>
        </p:txBody>
      </p:sp>
      <p:pic>
        <p:nvPicPr>
          <p:cNvPr id="7" name="Content Placeholder 3" descr="Lachno_NMD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934" r="17809" b="2308"/>
          <a:stretch/>
        </p:blipFill>
        <p:spPr>
          <a:xfrm>
            <a:off x="296907" y="1701801"/>
            <a:ext cx="6625604" cy="4813300"/>
          </a:xfrm>
        </p:spPr>
      </p:pic>
      <p:pic>
        <p:nvPicPr>
          <p:cNvPr id="8" name="Content Placeholder 3" descr="Lachno_NMD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27991" r="3616" b="17393"/>
          <a:stretch/>
        </p:blipFill>
        <p:spPr>
          <a:xfrm>
            <a:off x="6874589" y="2741692"/>
            <a:ext cx="1370886" cy="2792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9918" y="1947603"/>
            <a:ext cx="17053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Lachnospiraceae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02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506513"/>
              </p:ext>
            </p:extLst>
          </p:nvPr>
        </p:nvGraphicFramePr>
        <p:xfrm>
          <a:off x="287529" y="1654435"/>
          <a:ext cx="8577927" cy="485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2"/>
                <a:gridCol w="2211950"/>
                <a:gridCol w="2077013"/>
                <a:gridCol w="2144482"/>
              </a:tblGrid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SEWAGE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STORM</a:t>
                      </a:r>
                    </a:p>
                    <a:p>
                      <a:pPr algn="ctr"/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KNOWN ANIMAL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</a:tr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++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++</a:t>
                      </a:r>
                      <a:endParaRPr lang="en-US" sz="3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 -</a:t>
                      </a:r>
                      <a:endParaRPr lang="en-US" sz="4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Infrastructure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++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</a:t>
                      </a:r>
                      <a:endParaRPr lang="en-US" sz="3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baseline="0" dirty="0" smtClean="0"/>
                        <a:t> - </a:t>
                      </a:r>
                      <a:endParaRPr lang="en-US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Human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r>
                        <a:rPr lang="en-US" sz="3200" baseline="0" dirty="0" smtClean="0"/>
                        <a:t> - 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</a:t>
                      </a:r>
                      <a:endParaRPr lang="en-US" sz="3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+/ - </a:t>
                      </a:r>
                      <a:endParaRPr lang="en-US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Known animal(s)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 -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</a:t>
                      </a:r>
                      <a:endParaRPr lang="en-US" sz="3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 -</a:t>
                      </a:r>
                      <a:endParaRPr lang="en-US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“Urban wildlife”</a:t>
                      </a:r>
                      <a:endParaRPr lang="en-US" sz="2400" b="1" dirty="0"/>
                    </a:p>
                  </a:txBody>
                  <a:tcPr>
                    <a:solidFill>
                      <a:srgbClr val="5F8BC4"/>
                    </a:solidFill>
                  </a:tcPr>
                </a:tc>
              </a:tr>
              <a:tr h="7951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+/-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+/-</a:t>
                      </a:r>
                      <a:endParaRPr lang="en-US" sz="3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+/-</a:t>
                      </a:r>
                      <a:endParaRPr lang="en-US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Non-specific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7313" y="626947"/>
            <a:ext cx="4772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Determining Sources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495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Distribution</a:t>
            </a:r>
            <a:endParaRPr lang="en-US" dirty="0"/>
          </a:p>
        </p:txBody>
      </p:sp>
      <p:pic>
        <p:nvPicPr>
          <p:cNvPr id="6" name="Picture 5" descr="Lachno_Source_Percent_Barcha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3" t="33028" b="37208"/>
          <a:stretch/>
        </p:blipFill>
        <p:spPr>
          <a:xfrm>
            <a:off x="6333930" y="2898927"/>
            <a:ext cx="2267609" cy="1916793"/>
          </a:xfrm>
          <a:prstGeom prst="rect">
            <a:avLst/>
          </a:prstGeom>
        </p:spPr>
      </p:pic>
      <p:pic>
        <p:nvPicPr>
          <p:cNvPr id="7" name="Picture 6" descr="Lachno_Source_Percent_Barchar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25058" b="4358"/>
          <a:stretch/>
        </p:blipFill>
        <p:spPr>
          <a:xfrm>
            <a:off x="507498" y="1727756"/>
            <a:ext cx="577851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5F8BC4"/>
                </a:solidFill>
              </a:rPr>
              <a:t>“Urban Wildlife” consistently found </a:t>
            </a:r>
          </a:p>
          <a:p>
            <a:r>
              <a:rPr lang="en-US" sz="2800" b="1" dirty="0" smtClean="0">
                <a:solidFill>
                  <a:srgbClr val="5F8BC4"/>
                </a:solidFill>
              </a:rPr>
              <a:t>Dominant source of animal pollution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Chronic sewage contamination from trace to high levels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Large fraction cannot be determined</a:t>
            </a:r>
          </a:p>
          <a:p>
            <a:r>
              <a:rPr lang="en-US" sz="2800" b="1" dirty="0" smtClean="0"/>
              <a:t>Further resolution with other fecal groups needed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212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in Rivers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5365" y="5859768"/>
            <a:ext cx="14559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Kinnickinnic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8970" y="5859952"/>
            <a:ext cx="1613169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Milwaukee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8339" y="5860136"/>
            <a:ext cx="1613169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Menomonee</a:t>
            </a:r>
            <a:endParaRPr lang="en-US" dirty="0"/>
          </a:p>
        </p:txBody>
      </p:sp>
      <p:pic>
        <p:nvPicPr>
          <p:cNvPr id="8" name="Picture 7" descr="Rive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3661" r="26146" b="16888"/>
          <a:stretch/>
        </p:blipFill>
        <p:spPr>
          <a:xfrm>
            <a:off x="756348" y="1772898"/>
            <a:ext cx="5798583" cy="4099646"/>
          </a:xfrm>
          <a:prstGeom prst="rect">
            <a:avLst/>
          </a:prstGeom>
        </p:spPr>
      </p:pic>
      <p:pic>
        <p:nvPicPr>
          <p:cNvPr id="9" name="Picture 8" descr="Rive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6" t="27573" b="44119"/>
          <a:stretch/>
        </p:blipFill>
        <p:spPr>
          <a:xfrm>
            <a:off x="6835951" y="2779137"/>
            <a:ext cx="1567099" cy="1557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0300" y="2019300"/>
            <a:ext cx="14986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rbo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4" b="14379"/>
          <a:stretch/>
        </p:blipFill>
        <p:spPr>
          <a:xfrm>
            <a:off x="1215202" y="1727756"/>
            <a:ext cx="6195447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in MKE Harbor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8740" y="5940398"/>
            <a:ext cx="2707558" cy="369332"/>
          </a:xfrm>
          <a:prstGeom prst="rect">
            <a:avLst/>
          </a:prstGeom>
          <a:noFill/>
          <a:ln>
            <a:solidFill>
              <a:srgbClr val="4D58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80971" y="5940398"/>
            <a:ext cx="2707558" cy="369332"/>
          </a:xfrm>
          <a:prstGeom prst="rect">
            <a:avLst/>
          </a:prstGeom>
          <a:noFill/>
          <a:ln>
            <a:solidFill>
              <a:srgbClr val="4D58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JUNCTION</a:t>
            </a:r>
            <a:endParaRPr lang="en-US" b="1" dirty="0"/>
          </a:p>
        </p:txBody>
      </p:sp>
      <p:pic>
        <p:nvPicPr>
          <p:cNvPr id="17" name="Picture 16" descr="Harbo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1" t="30565" b="43025"/>
          <a:stretch/>
        </p:blipFill>
        <p:spPr>
          <a:xfrm>
            <a:off x="6448772" y="2260711"/>
            <a:ext cx="1796703" cy="15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rbo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4" b="14379"/>
          <a:stretch/>
        </p:blipFill>
        <p:spPr>
          <a:xfrm>
            <a:off x="1215202" y="1727756"/>
            <a:ext cx="6195447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in MKE Harbor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92552" y="2052087"/>
            <a:ext cx="1844974" cy="822882"/>
            <a:chOff x="2420030" y="2052087"/>
            <a:chExt cx="1844974" cy="82288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420030" y="2302751"/>
              <a:ext cx="790703" cy="572218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426379" y="2260711"/>
              <a:ext cx="838625" cy="614258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04258" y="2052087"/>
              <a:ext cx="925429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CSO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8740" y="5940398"/>
            <a:ext cx="2707558" cy="369332"/>
          </a:xfrm>
          <a:prstGeom prst="rect">
            <a:avLst/>
          </a:prstGeom>
          <a:noFill/>
          <a:ln>
            <a:solidFill>
              <a:srgbClr val="4D58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80971" y="5940398"/>
            <a:ext cx="2707558" cy="369332"/>
          </a:xfrm>
          <a:prstGeom prst="rect">
            <a:avLst/>
          </a:prstGeom>
          <a:noFill/>
          <a:ln>
            <a:solidFill>
              <a:srgbClr val="4D58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JUNCTION</a:t>
            </a:r>
            <a:endParaRPr lang="en-US" b="1" dirty="0"/>
          </a:p>
        </p:txBody>
      </p:sp>
      <p:pic>
        <p:nvPicPr>
          <p:cNvPr id="17" name="Picture 16" descr="Harbor_Lachno_source_perc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1" t="30565" b="43025"/>
          <a:stretch/>
        </p:blipFill>
        <p:spPr>
          <a:xfrm>
            <a:off x="6448772" y="2260711"/>
            <a:ext cx="1796703" cy="15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4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7529" y="1584008"/>
            <a:ext cx="8530696" cy="510029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51" y="244158"/>
            <a:ext cx="8482774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Sources of Fecal Pollution</a:t>
            </a:r>
            <a:endParaRPr lang="en-US" sz="3600" dirty="0"/>
          </a:p>
        </p:txBody>
      </p:sp>
      <p:pic>
        <p:nvPicPr>
          <p:cNvPr id="9" name="Picture 8" descr="Pics-CSO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25875" r="45442" b="33056"/>
          <a:stretch/>
        </p:blipFill>
        <p:spPr>
          <a:xfrm>
            <a:off x="335451" y="1642953"/>
            <a:ext cx="4097278" cy="24359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b="1" dirty="0"/>
              <a:t>Sequencing </a:t>
            </a:r>
            <a:r>
              <a:rPr lang="en-US" b="1" dirty="0" smtClean="0"/>
              <a:t>improves identification of complex fecal pollution sources</a:t>
            </a:r>
            <a:endParaRPr lang="en-US" b="1" dirty="0"/>
          </a:p>
          <a:p>
            <a:pPr>
              <a:buFont typeface="Wingdings" charset="2"/>
              <a:buChar char="²"/>
            </a:pPr>
            <a:r>
              <a:rPr lang="en-US" b="1" dirty="0">
                <a:solidFill>
                  <a:srgbClr val="5F8BC4"/>
                </a:solidFill>
              </a:rPr>
              <a:t>Urban wildlife is a major source of fecal pollution in Milwaukee </a:t>
            </a:r>
            <a:r>
              <a:rPr lang="en-US" b="1" dirty="0" smtClean="0">
                <a:solidFill>
                  <a:srgbClr val="5F8BC4"/>
                </a:solidFill>
              </a:rPr>
              <a:t>stormwater, rivers, and harbor</a:t>
            </a:r>
          </a:p>
          <a:p>
            <a:pPr>
              <a:buFont typeface="Wingdings" charset="2"/>
              <a:buChar char="²"/>
            </a:pPr>
            <a:r>
              <a:rPr lang="en-US" b="1" dirty="0" smtClean="0">
                <a:solidFill>
                  <a:schemeClr val="accent2"/>
                </a:solidFill>
              </a:rPr>
              <a:t>Significant human sources should be prioritized for remediation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b="1" dirty="0" smtClean="0"/>
              <a:t>Future work will correlate source contributions to FIB to better determine human health risk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Michigan_Milwaukee.jpg"/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32004" r="3046" b="-434"/>
          <a:stretch/>
        </p:blipFill>
        <p:spPr>
          <a:xfrm>
            <a:off x="263568" y="1703798"/>
            <a:ext cx="8601889" cy="4693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98" y="2133600"/>
            <a:ext cx="6034922" cy="1412195"/>
          </a:xfrm>
          <a:solidFill>
            <a:schemeClr val="bg1">
              <a:alpha val="2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FUNDING: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National Institutes of Health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Milwaukee Metropolitan Sewerage District</a:t>
            </a:r>
          </a:p>
          <a:p>
            <a:pPr marL="0" indent="0">
              <a:buNone/>
            </a:pPr>
            <a:endParaRPr lang="en-US" b="1" dirty="0" smtClean="0">
              <a:solidFill>
                <a:srgbClr val="55814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797" y="3849271"/>
            <a:ext cx="7065232" cy="2289992"/>
          </a:xfrm>
          <a:prstGeom prst="rect">
            <a:avLst/>
          </a:prstGeom>
          <a:solidFill>
            <a:srgbClr val="FFFFFF">
              <a:alpha val="28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COLLABORATORS: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A256D"/>
                </a:solidFill>
              </a:rPr>
              <a:t>Melinda Bootsma, </a:t>
            </a:r>
            <a:r>
              <a:rPr lang="en-US" b="1" dirty="0" smtClean="0">
                <a:solidFill>
                  <a:srgbClr val="0A256D"/>
                </a:solidFill>
              </a:rPr>
              <a:t>Danielle Cloutier, Hayley Templar, Chelsea Corson, Shuchen Feng, Ryan Bartleme, Katie Halmo (UWM)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Milwaukee Riverkeeper &amp; MMSD 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Murat Eren, Hilary Morrison, Mitch Sogin (MBL) 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0A256D"/>
              </a:solidFill>
            </a:endParaRP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0A256D"/>
              </a:solidFill>
            </a:endParaRPr>
          </a:p>
        </p:txBody>
      </p:sp>
      <p:pic>
        <p:nvPicPr>
          <p:cNvPr id="6" name="Picture 5" descr="LakeMichigan_Milwaukee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32004" r="3046" b="-434"/>
          <a:stretch/>
        </p:blipFill>
        <p:spPr>
          <a:xfrm>
            <a:off x="302501" y="1747834"/>
            <a:ext cx="8601889" cy="46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Michigan_Milwaukee.jpg"/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32004" r="3046" b="-434"/>
          <a:stretch/>
        </p:blipFill>
        <p:spPr>
          <a:xfrm>
            <a:off x="263568" y="1703798"/>
            <a:ext cx="8601889" cy="4693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98" y="2133600"/>
            <a:ext cx="6034922" cy="1412195"/>
          </a:xfrm>
          <a:solidFill>
            <a:schemeClr val="bg1">
              <a:alpha val="2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FUNDING: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National Institutes of Health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558140"/>
                </a:solidFill>
              </a:rPr>
              <a:t>Milwaukee Metropolitan Sewerage District</a:t>
            </a:r>
          </a:p>
          <a:p>
            <a:pPr marL="0" indent="0">
              <a:buNone/>
            </a:pPr>
            <a:endParaRPr lang="en-US" b="1" dirty="0" smtClean="0">
              <a:solidFill>
                <a:srgbClr val="55814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797" y="3849271"/>
            <a:ext cx="7065232" cy="2289992"/>
          </a:xfrm>
          <a:prstGeom prst="rect">
            <a:avLst/>
          </a:prstGeom>
          <a:solidFill>
            <a:srgbClr val="FFFFFF">
              <a:alpha val="28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COLLABORATORS: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A256D"/>
                </a:solidFill>
              </a:rPr>
              <a:t>Melinda Bootsma, </a:t>
            </a:r>
            <a:r>
              <a:rPr lang="en-US" b="1" dirty="0" smtClean="0">
                <a:solidFill>
                  <a:srgbClr val="0A256D"/>
                </a:solidFill>
              </a:rPr>
              <a:t>Danielle Cloutier, Hayley Templar, Chelsea Corson, Shuchen Feng, Ryan Bartleme, Katie Halmo (UWM)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Milwaukee Riverkeeper &amp; MMSD 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A256D"/>
                </a:solidFill>
              </a:rPr>
              <a:t>Murat Eren, Hilary Morrison, Mitch Sogin (MBL) 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0A256D"/>
              </a:solidFill>
            </a:endParaRP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0A2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8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7529" y="1584008"/>
            <a:ext cx="8530696" cy="510029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51" y="244158"/>
            <a:ext cx="8482774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Sources of Fecal Pollution</a:t>
            </a:r>
            <a:endParaRPr lang="en-US" sz="3600" dirty="0"/>
          </a:p>
        </p:txBody>
      </p:sp>
      <p:pic>
        <p:nvPicPr>
          <p:cNvPr id="9" name="Picture 8" descr="Pics-CSO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25875" r="45442" b="33056"/>
          <a:stretch/>
        </p:blipFill>
        <p:spPr>
          <a:xfrm>
            <a:off x="335451" y="1642953"/>
            <a:ext cx="4097278" cy="2435910"/>
          </a:xfrm>
          <a:prstGeom prst="rect">
            <a:avLst/>
          </a:prstGeom>
        </p:spPr>
      </p:pic>
      <p:pic>
        <p:nvPicPr>
          <p:cNvPr id="10" name="Picture 9" descr="HBact_Pct_Pos_Men_Riv_Wtshd_2013061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5625"/>
          <a:stretch/>
        </p:blipFill>
        <p:spPr>
          <a:xfrm>
            <a:off x="4576495" y="1738785"/>
            <a:ext cx="4289652" cy="21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7529" y="1584008"/>
            <a:ext cx="8530696" cy="510029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51" y="244158"/>
            <a:ext cx="8482774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Sources of Fecal Pollution</a:t>
            </a:r>
            <a:endParaRPr lang="en-US" sz="3600" dirty="0"/>
          </a:p>
        </p:txBody>
      </p:sp>
      <p:pic>
        <p:nvPicPr>
          <p:cNvPr id="9" name="Picture 8" descr="Pics-CSO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25875" r="45442" b="33056"/>
          <a:stretch/>
        </p:blipFill>
        <p:spPr>
          <a:xfrm>
            <a:off x="335451" y="1642953"/>
            <a:ext cx="4097278" cy="2435910"/>
          </a:xfrm>
          <a:prstGeom prst="rect">
            <a:avLst/>
          </a:prstGeom>
        </p:spPr>
      </p:pic>
      <p:pic>
        <p:nvPicPr>
          <p:cNvPr id="10" name="Picture 9" descr="HBact_Pct_Pos_Men_Riv_Wtshd_2013061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5625"/>
          <a:stretch/>
        </p:blipFill>
        <p:spPr>
          <a:xfrm>
            <a:off x="4576495" y="1738785"/>
            <a:ext cx="4289652" cy="2190340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16592" b="23545"/>
          <a:stretch/>
        </p:blipFill>
        <p:spPr>
          <a:xfrm>
            <a:off x="335451" y="4259779"/>
            <a:ext cx="3770368" cy="2200915"/>
          </a:xfrm>
        </p:spPr>
      </p:pic>
    </p:spTree>
    <p:extLst>
      <p:ext uri="{BB962C8B-B14F-4D97-AF65-F5344CB8AC3E}">
        <p14:creationId xmlns:p14="http://schemas.microsoft.com/office/powerpoint/2010/main" val="378885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7529" y="1584008"/>
            <a:ext cx="8530696" cy="510029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51" y="244158"/>
            <a:ext cx="8482774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Sources of Fecal Pollution</a:t>
            </a:r>
            <a:endParaRPr lang="en-US" sz="3600" dirty="0"/>
          </a:p>
        </p:txBody>
      </p:sp>
      <p:pic>
        <p:nvPicPr>
          <p:cNvPr id="9" name="Picture 8" descr="Pics-CSO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25875" r="45442" b="33056"/>
          <a:stretch/>
        </p:blipFill>
        <p:spPr>
          <a:xfrm>
            <a:off x="335451" y="1642953"/>
            <a:ext cx="4097278" cy="2435910"/>
          </a:xfrm>
          <a:prstGeom prst="rect">
            <a:avLst/>
          </a:prstGeom>
        </p:spPr>
      </p:pic>
      <p:pic>
        <p:nvPicPr>
          <p:cNvPr id="10" name="Picture 9" descr="HBact_Pct_Pos_Men_Riv_Wtshd_2013061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5625"/>
          <a:stretch/>
        </p:blipFill>
        <p:spPr>
          <a:xfrm>
            <a:off x="4576495" y="1738785"/>
            <a:ext cx="4289652" cy="2190340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16592" b="23545"/>
          <a:stretch/>
        </p:blipFill>
        <p:spPr>
          <a:xfrm>
            <a:off x="335451" y="4259779"/>
            <a:ext cx="3770368" cy="2200915"/>
          </a:xfrm>
        </p:spPr>
      </p:pic>
      <p:grpSp>
        <p:nvGrpSpPr>
          <p:cNvPr id="29" name="Group 28"/>
          <p:cNvGrpSpPr/>
          <p:nvPr/>
        </p:nvGrpSpPr>
        <p:grpSpPr>
          <a:xfrm>
            <a:off x="4774761" y="4259780"/>
            <a:ext cx="3840479" cy="2200915"/>
            <a:chOff x="4773616" y="4037772"/>
            <a:chExt cx="3840479" cy="2200915"/>
          </a:xfrm>
          <a:solidFill>
            <a:schemeClr val="bg1"/>
          </a:solidFill>
        </p:grpSpPr>
        <p:pic>
          <p:nvPicPr>
            <p:cNvPr id="30" name="Picture 29" descr="Sewage_genera_sourc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7" t="53378" r="19953" b="7862"/>
            <a:stretch/>
          </p:blipFill>
          <p:spPr>
            <a:xfrm>
              <a:off x="4773616" y="4037772"/>
              <a:ext cx="3840479" cy="2050659"/>
            </a:xfrm>
            <a:prstGeom prst="rect">
              <a:avLst/>
            </a:prstGeom>
            <a:grpFill/>
          </p:spPr>
        </p:pic>
        <p:sp>
          <p:nvSpPr>
            <p:cNvPr id="31" name="TextBox 30"/>
            <p:cNvSpPr txBox="1"/>
            <p:nvPr/>
          </p:nvSpPr>
          <p:spPr>
            <a:xfrm>
              <a:off x="5063151" y="5869355"/>
              <a:ext cx="104375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HUMAN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6486" y="5869355"/>
              <a:ext cx="71068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PIPE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8144" y="5869355"/>
              <a:ext cx="10821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Helvetica"/>
                  <a:cs typeface="Helvetica"/>
                </a:rPr>
                <a:t>ANIMAL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85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38" y="1870062"/>
            <a:ext cx="7345363" cy="32809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Goal: human health risk reduction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FIB: easy to monitor but low correlation with pathogens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qPCR: targets one or more known sources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773" r="11812"/>
          <a:stretch/>
        </p:blipFill>
        <p:spPr>
          <a:xfrm>
            <a:off x="6755935" y="2278732"/>
            <a:ext cx="1972732" cy="1911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4696" y="5352645"/>
            <a:ext cx="62376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Cannot resolve complex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sources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Outfall Monitoring Project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939" t="1456" r="-1086" b="1720"/>
          <a:stretch/>
        </p:blipFill>
        <p:spPr>
          <a:xfrm>
            <a:off x="1307445" y="1701800"/>
            <a:ext cx="6318427" cy="4648200"/>
          </a:xfrm>
        </p:spPr>
      </p:pic>
    </p:spTree>
    <p:extLst>
      <p:ext uri="{BB962C8B-B14F-4D97-AF65-F5344CB8AC3E}">
        <p14:creationId xmlns:p14="http://schemas.microsoft.com/office/powerpoint/2010/main" val="58896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Pollution Sources</a:t>
            </a:r>
            <a:endParaRPr lang="en-US" dirty="0"/>
          </a:p>
        </p:txBody>
      </p:sp>
      <p:pic>
        <p:nvPicPr>
          <p:cNvPr id="4" name="Content Placeholder 5" descr="BacVSLach_byEcol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r="-1357"/>
          <a:stretch/>
        </p:blipFill>
        <p:spPr>
          <a:xfrm>
            <a:off x="2294321" y="1863740"/>
            <a:ext cx="450670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Fecal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36" y="1834750"/>
            <a:ext cx="7768639" cy="302874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Confirm </a:t>
            </a:r>
            <a:r>
              <a:rPr lang="en-US" sz="2800" b="1" dirty="0" smtClean="0"/>
              <a:t>human</a:t>
            </a:r>
            <a:r>
              <a:rPr lang="en-US" sz="2800" dirty="0" smtClean="0"/>
              <a:t> fecal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Identify </a:t>
            </a:r>
            <a:r>
              <a:rPr lang="en-US" sz="2800" b="1" dirty="0" smtClean="0"/>
              <a:t>known animal</a:t>
            </a:r>
            <a:r>
              <a:rPr lang="en-US" sz="2800" dirty="0" smtClean="0"/>
              <a:t> sources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Determine presence of “</a:t>
            </a:r>
            <a:r>
              <a:rPr lang="en-US" sz="2800" b="1" dirty="0" smtClean="0"/>
              <a:t>urban wildlife</a:t>
            </a:r>
            <a:r>
              <a:rPr lang="en-US" sz="2800" dirty="0" smtClean="0"/>
              <a:t>”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Calculate contributions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9496" y="3932237"/>
            <a:ext cx="7340008" cy="5851525"/>
            <a:chOff x="304800" y="245914"/>
            <a:chExt cx="7340008" cy="5851525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245914"/>
              <a:ext cx="7340008" cy="5851525"/>
              <a:chOff x="642260" y="3861927"/>
              <a:chExt cx="3665902" cy="281089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b="54569"/>
              <a:stretch/>
            </p:blipFill>
            <p:spPr>
              <a:xfrm>
                <a:off x="642260" y="3861927"/>
                <a:ext cx="3665902" cy="109812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42260" y="6395826"/>
                <a:ext cx="28143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g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raphic: M. Larenas, Source Molecular 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42933" y="5227861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 Molecular 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04429" y="6347261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Image source: </a:t>
            </a:r>
            <a:r>
              <a:rPr lang="en-US" sz="1200" dirty="0" smtClean="0"/>
              <a:t>sourcemolecular.com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9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6587</TotalTime>
  <Words>1131</Words>
  <Application>Microsoft Macintosh PowerPoint</Application>
  <PresentationFormat>On-screen Show (4:3)</PresentationFormat>
  <Paragraphs>158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Capital</vt:lpstr>
      <vt:lpstr>Human, Animal, or Infrastructure? Identifying Sources of of Urban-Derived Bacteria to Aquatic Environments </vt:lpstr>
      <vt:lpstr>Identifying Sources of Fecal Pollution</vt:lpstr>
      <vt:lpstr>Identifying Sources of Fecal Pollution</vt:lpstr>
      <vt:lpstr>Identifying Sources of Fecal Pollution</vt:lpstr>
      <vt:lpstr>Identifying Sources of Fecal Pollution</vt:lpstr>
      <vt:lpstr>Water Quality Monitoring</vt:lpstr>
      <vt:lpstr>Outfall Monitoring Project</vt:lpstr>
      <vt:lpstr>Additional Pollution Sources</vt:lpstr>
      <vt:lpstr>Resolving Fecal Sources</vt:lpstr>
      <vt:lpstr>Sequence Sites</vt:lpstr>
      <vt:lpstr>Microbial Fingerprints  of Fecal Communities</vt:lpstr>
      <vt:lpstr>Minimum Entropy Decomposition</vt:lpstr>
      <vt:lpstr>Community Analysis</vt:lpstr>
      <vt:lpstr>PowerPoint Presentation</vt:lpstr>
      <vt:lpstr>Source Distribution</vt:lpstr>
      <vt:lpstr>Source Distributions</vt:lpstr>
      <vt:lpstr>Presence in Rivers</vt:lpstr>
      <vt:lpstr>Presence in MKE Harbor</vt:lpstr>
      <vt:lpstr>Presence in MKE Harbor</vt:lpstr>
      <vt:lpstr>Conclusions</vt:lpstr>
      <vt:lpstr>Acknowledgments</vt:lpstr>
      <vt:lpstr>Acknowledgments</vt:lpstr>
    </vt:vector>
  </TitlesOfParts>
  <Company>UWM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Human, Animal, or Infrastructure? Identifying Sources of of Urban-Derived Bacteria to Aquatic Environments </dc:title>
  <dc:creator>Jen Fisher</dc:creator>
  <cp:lastModifiedBy>Jen Fisher</cp:lastModifiedBy>
  <cp:revision>74</cp:revision>
  <dcterms:created xsi:type="dcterms:W3CDTF">2015-05-11T17:24:30Z</dcterms:created>
  <dcterms:modified xsi:type="dcterms:W3CDTF">2015-05-18T23:10:24Z</dcterms:modified>
</cp:coreProperties>
</file>