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84" r:id="rId2"/>
    <p:sldId id="285" r:id="rId3"/>
    <p:sldId id="286" r:id="rId4"/>
    <p:sldId id="256" r:id="rId5"/>
    <p:sldId id="259" r:id="rId6"/>
    <p:sldId id="292" r:id="rId7"/>
    <p:sldId id="277" r:id="rId8"/>
    <p:sldId id="262" r:id="rId9"/>
    <p:sldId id="260" r:id="rId10"/>
    <p:sldId id="287" r:id="rId11"/>
    <p:sldId id="273" r:id="rId12"/>
    <p:sldId id="278" r:id="rId13"/>
    <p:sldId id="280" r:id="rId14"/>
    <p:sldId id="272" r:id="rId15"/>
    <p:sldId id="274" r:id="rId16"/>
    <p:sldId id="283" r:id="rId17"/>
    <p:sldId id="279" r:id="rId18"/>
    <p:sldId id="282" r:id="rId19"/>
    <p:sldId id="288" r:id="rId20"/>
    <p:sldId id="270" r:id="rId21"/>
    <p:sldId id="269" r:id="rId22"/>
    <p:sldId id="271" r:id="rId23"/>
    <p:sldId id="261" r:id="rId24"/>
    <p:sldId id="263" r:id="rId25"/>
    <p:sldId id="267" r:id="rId26"/>
    <p:sldId id="281" r:id="rId27"/>
    <p:sldId id="264" r:id="rId28"/>
    <p:sldId id="268" r:id="rId29"/>
    <p:sldId id="276" r:id="rId30"/>
    <p:sldId id="266" r:id="rId31"/>
    <p:sldId id="258" r:id="rId32"/>
    <p:sldId id="257" r:id="rId33"/>
    <p:sldId id="289" r:id="rId34"/>
    <p:sldId id="275" r:id="rId35"/>
    <p:sldId id="291" r:id="rId36"/>
    <p:sldId id="290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AFD7E9"/>
    <a:srgbClr val="69BCEB"/>
    <a:srgbClr val="96B1BD"/>
    <a:srgbClr val="85E3FF"/>
    <a:srgbClr val="01BCFF"/>
    <a:srgbClr val="6ED8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620"/>
    <p:restoredTop sz="97760" autoAdjust="0"/>
  </p:normalViewPr>
  <p:slideViewPr>
    <p:cSldViewPr snapToGrid="0" snapToObjects="1">
      <p:cViewPr>
        <p:scale>
          <a:sx n="150" d="100"/>
          <a:sy n="150" d="100"/>
        </p:scale>
        <p:origin x="-680" y="-7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slide" Target="slides/slide3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7" Type="http://schemas.openxmlformats.org/officeDocument/2006/relationships/slide" Target="slides/slide6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42" Type="http://schemas.openxmlformats.org/officeDocument/2006/relationships/tableStyles" Target="tableStyles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BCF6-B169-8D4A-BF90-6993FE30D53D}" type="datetimeFigureOut">
              <a:rPr lang="en-US" smtClean="0"/>
              <a:pPr/>
              <a:t>3/20/15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B1937-0916-FD49-B6EF-501BE26EF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BCF6-B169-8D4A-BF90-6993FE30D53D}" type="datetimeFigureOut">
              <a:rPr lang="en-US" smtClean="0"/>
              <a:pPr/>
              <a:t>3/20/15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B1937-0916-FD49-B6EF-501BE26EF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BCF6-B169-8D4A-BF90-6993FE30D53D}" type="datetimeFigureOut">
              <a:rPr lang="en-US" smtClean="0"/>
              <a:pPr/>
              <a:t>3/20/15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B1937-0916-FD49-B6EF-501BE26EF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BCF6-B169-8D4A-BF90-6993FE30D53D}" type="datetimeFigureOut">
              <a:rPr lang="en-US" smtClean="0"/>
              <a:pPr/>
              <a:t>3/20/15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B1937-0916-FD49-B6EF-501BE26EF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BCF6-B169-8D4A-BF90-6993FE30D53D}" type="datetimeFigureOut">
              <a:rPr lang="en-US" smtClean="0"/>
              <a:pPr/>
              <a:t>3/20/15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B1937-0916-FD49-B6EF-501BE26EF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BCF6-B169-8D4A-BF90-6993FE30D53D}" type="datetimeFigureOut">
              <a:rPr lang="en-US" smtClean="0"/>
              <a:pPr/>
              <a:t>3/20/15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B1937-0916-FD49-B6EF-501BE26EF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BCF6-B169-8D4A-BF90-6993FE30D53D}" type="datetimeFigureOut">
              <a:rPr lang="en-US" smtClean="0"/>
              <a:pPr/>
              <a:t>3/20/15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B1937-0916-FD49-B6EF-501BE26EF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BCF6-B169-8D4A-BF90-6993FE30D53D}" type="datetimeFigureOut">
              <a:rPr lang="en-US" smtClean="0"/>
              <a:pPr/>
              <a:t>3/20/15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B1937-0916-FD49-B6EF-501BE26EF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BCF6-B169-8D4A-BF90-6993FE30D53D}" type="datetimeFigureOut">
              <a:rPr lang="en-US" smtClean="0"/>
              <a:pPr/>
              <a:t>3/20/15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B1937-0916-FD49-B6EF-501BE26EF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BCF6-B169-8D4A-BF90-6993FE30D53D}" type="datetimeFigureOut">
              <a:rPr lang="en-US" smtClean="0"/>
              <a:pPr/>
              <a:t>3/20/15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B1937-0916-FD49-B6EF-501BE26EF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BCF6-B169-8D4A-BF90-6993FE30D53D}" type="datetimeFigureOut">
              <a:rPr lang="en-US" smtClean="0"/>
              <a:pPr/>
              <a:t>3/20/15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B1937-0916-FD49-B6EF-501BE26EF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rgbClr val="AFD7E9"/>
            </a:gs>
            <a:gs pos="100000">
              <a:srgbClr val="69BCEB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4BCF6-B169-8D4A-BF90-6993FE30D53D}" type="datetimeFigureOut">
              <a:rPr lang="en-US" smtClean="0"/>
              <a:pPr/>
              <a:t>3/20/15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B1937-0916-FD49-B6EF-501BE26EF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3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3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3" Type="http://schemas.openxmlformats.org/officeDocument/2006/relationships/image" Target="../media/image42.png"/><Relationship Id="rId5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eploy2.JPG                                                    0E0299A3 GAIA.DATA                      B5D088F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595660" y="6032500"/>
            <a:ext cx="149305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F8EC0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2" charset="0"/>
              </a:rPr>
              <a:t>Vibracoring, 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F8EC0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2" charset="0"/>
              </a:rPr>
              <a:t>R/V Argo Maine, 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F8EC0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2" charset="0"/>
              </a:rPr>
              <a:t>08/20/02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29932" y="381000"/>
            <a:ext cx="68825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F8C1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2" charset="0"/>
              </a:rPr>
              <a:t>Manifestation of Bluff Erosion in the Transgressive</a:t>
            </a:r>
          </a:p>
          <a:p>
            <a:pPr algn="ctr">
              <a:defRPr/>
            </a:pPr>
            <a:r>
              <a:rPr lang="en-US" sz="2400" b="1" dirty="0" smtClean="0">
                <a:solidFill>
                  <a:srgbClr val="F8C1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2" charset="0"/>
              </a:rPr>
              <a:t>Stratigraphy of Maine Estuaries</a:t>
            </a:r>
            <a:endParaRPr lang="en-US" sz="1600" b="1" dirty="0">
              <a:solidFill>
                <a:srgbClr val="FFF305"/>
              </a:solidFill>
              <a:effectLst/>
              <a:latin typeface="Times" pitchFamily="-112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766300" y="1295400"/>
            <a:ext cx="36129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8C1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2" charset="0"/>
              </a:rPr>
              <a:t>Daniel F. </a:t>
            </a:r>
            <a:r>
              <a:rPr lang="en-US" sz="1600" b="1" dirty="0" smtClean="0">
                <a:solidFill>
                  <a:srgbClr val="F8C1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2" charset="0"/>
              </a:rPr>
              <a:t>Belknap and </a:t>
            </a:r>
            <a:r>
              <a:rPr lang="en-US" sz="1600" b="1" dirty="0">
                <a:solidFill>
                  <a:srgbClr val="F8C1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2" charset="0"/>
              </a:rPr>
              <a:t>Joseph T. Kelley</a:t>
            </a:r>
            <a:endParaRPr lang="en-US" sz="1600" b="1" dirty="0" smtClean="0">
              <a:solidFill>
                <a:srgbClr val="F8C1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2" charset="0"/>
            </a:endParaRPr>
          </a:p>
          <a:p>
            <a:pPr algn="ctr">
              <a:defRPr/>
            </a:pPr>
            <a:r>
              <a:rPr lang="en-US" sz="1600" b="1" dirty="0" smtClean="0">
                <a:solidFill>
                  <a:srgbClr val="F8C1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2" charset="0"/>
              </a:rPr>
              <a:t>School of Earth and Climate Sciences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F8C1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2" charset="0"/>
              </a:rPr>
              <a:t>University of Maine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87-0622-BunganucSlump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08893"/>
            <a:ext cx="8686800" cy="58402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71374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Fine-grained bluff erosion – Presumpscot Fm., waves and slumps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121834" y="6352649"/>
            <a:ext cx="6900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Bunganuc</a:t>
            </a:r>
            <a:r>
              <a:rPr lang="en-US" sz="1400" dirty="0" smtClean="0"/>
              <a:t> Bluff, </a:t>
            </a:r>
            <a:r>
              <a:rPr lang="en-US" sz="1400" dirty="0" err="1" smtClean="0"/>
              <a:t>Maquoit</a:t>
            </a:r>
            <a:r>
              <a:rPr lang="en-US" sz="1400" dirty="0" smtClean="0"/>
              <a:t> Bay, N. Casco Bay, Freeport, ME, 06/22/87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22167" y="6575812"/>
            <a:ext cx="1121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D.F. Belknap</a:t>
            </a:r>
            <a:endParaRPr lang="en-US" sz="1200" i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arse Bluff Eros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31726"/>
            <a:ext cx="8686800" cy="579454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73-0416-33 Great Hill ti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04825"/>
            <a:ext cx="8686800" cy="5848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71374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Drumlinoid</a:t>
            </a:r>
            <a:r>
              <a:rPr lang="en-US" sz="2000" dirty="0" smtClean="0"/>
              <a:t> till – coarse bluff erosion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121834" y="6352649"/>
            <a:ext cx="6900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Great Hill, Kennebunk Beach, ME, 04/16/73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22167" y="6575812"/>
            <a:ext cx="1121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D.F. Belknap</a:t>
            </a:r>
            <a:endParaRPr lang="en-US" sz="1200" i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71374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Minor moraine  – coarse bluff erosion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121834" y="6352649"/>
            <a:ext cx="6900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Dodge Upper Cover, Damariscotta River estuary, 07/13/84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22167" y="6575812"/>
            <a:ext cx="1121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D.F. Belknap</a:t>
            </a:r>
            <a:endParaRPr lang="en-US" sz="1200" i="1" dirty="0"/>
          </a:p>
        </p:txBody>
      </p:sp>
      <p:pic>
        <p:nvPicPr>
          <p:cNvPr id="8" name="Picture 7" descr="1984-0713-17 Minor morai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61975"/>
            <a:ext cx="8686800" cy="57340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ffs rate of SL ri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72" y="137160"/>
            <a:ext cx="8525256" cy="65836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B-95-10-SS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18053"/>
            <a:ext cx="8686800" cy="50218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916786"/>
            <a:ext cx="8686800" cy="502316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B-95-20Morain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89782"/>
            <a:ext cx="8686800" cy="52784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789782"/>
            <a:ext cx="8686800" cy="527843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B-95-16Terra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11225"/>
            <a:ext cx="8686800" cy="49918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911225"/>
            <a:ext cx="8686800" cy="499189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B-95-18 LagExposu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63216"/>
            <a:ext cx="8686800" cy="49315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963216"/>
            <a:ext cx="8686800" cy="493156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84-0620-35 Drakes I till la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87363"/>
            <a:ext cx="8686800" cy="5883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71374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Boulder gravel lag, erosion of </a:t>
            </a:r>
            <a:r>
              <a:rPr lang="en-US" sz="2000" dirty="0" err="1" smtClean="0"/>
              <a:t>drumlinoid</a:t>
            </a:r>
            <a:r>
              <a:rPr lang="en-US" sz="2000" dirty="0" smtClean="0"/>
              <a:t> till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121834" y="6352649"/>
            <a:ext cx="6900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Drakes Island Beach low tide terrace, 06/20/84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22167" y="6575812"/>
            <a:ext cx="1121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D.F. Belknap</a:t>
            </a:r>
            <a:endParaRPr lang="en-US" sz="1200" i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68967" y="347134"/>
            <a:ext cx="6206066" cy="616373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ME RelativeSLCurve2010Col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453" y="457200"/>
            <a:ext cx="5947094" cy="594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16485" y="6510867"/>
            <a:ext cx="4058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Belknap et al., 1987; Barnhardt et al., 1995; Kelley et al. 2013</a:t>
            </a:r>
            <a:endParaRPr lang="en-US" sz="1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tuary Unconform Sche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31726"/>
            <a:ext cx="8686800" cy="579454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44962" y="228600"/>
            <a:ext cx="8654076" cy="6400800"/>
            <a:chOff x="270378" y="228600"/>
            <a:chExt cx="8654076" cy="6400800"/>
          </a:xfrm>
        </p:grpSpPr>
        <p:pic>
          <p:nvPicPr>
            <p:cNvPr id="3" name="Picture 2" descr="AII-VC-04 1983 Full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0378" y="228600"/>
              <a:ext cx="3924300" cy="6400800"/>
            </a:xfrm>
            <a:prstGeom prst="rect">
              <a:avLst/>
            </a:prstGeom>
          </p:spPr>
        </p:pic>
        <p:pic>
          <p:nvPicPr>
            <p:cNvPr id="2" name="Picture 1" descr="AII-VC-83-04 Log digital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4874" y="228600"/>
              <a:ext cx="5529580" cy="640080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356709" y="3951902"/>
            <a:ext cx="446691" cy="2540076"/>
          </a:xfrm>
          <a:prstGeom prst="rect">
            <a:avLst/>
          </a:prstGeom>
          <a:solidFill>
            <a:srgbClr val="96B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R-VC-85-01 Fu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9" y="228600"/>
            <a:ext cx="4530725" cy="6400800"/>
          </a:xfrm>
          <a:prstGeom prst="rect">
            <a:avLst/>
          </a:prstGeom>
        </p:spPr>
      </p:pic>
      <p:pic>
        <p:nvPicPr>
          <p:cNvPr id="2" name="Picture 1" descr="RR-VC-84-01 Log digit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163" y="228600"/>
            <a:ext cx="460502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63801" y="228600"/>
            <a:ext cx="8216399" cy="6400800"/>
            <a:chOff x="453556" y="228600"/>
            <a:chExt cx="8216399" cy="6400800"/>
          </a:xfrm>
        </p:grpSpPr>
        <p:pic>
          <p:nvPicPr>
            <p:cNvPr id="2" name="Picture 1" descr="SR-VC-84-03 Log digital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64935" y="228600"/>
              <a:ext cx="4605020" cy="6400800"/>
            </a:xfrm>
            <a:prstGeom prst="rect">
              <a:avLst/>
            </a:prstGeom>
          </p:spPr>
        </p:pic>
        <p:pic>
          <p:nvPicPr>
            <p:cNvPr id="3" name="Picture 2" descr="SR-VC-03 1984 Full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556" y="228600"/>
              <a:ext cx="3479800" cy="6400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6328" y="686285"/>
            <a:ext cx="8421999" cy="573488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R-VC-03 1984 low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27" y="792481"/>
            <a:ext cx="8229600" cy="55224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5642" y="17"/>
            <a:ext cx="4732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SR-VC-84-03   Sheepscot River Estuary</a:t>
            </a:r>
            <a:endParaRPr lang="en-US" sz="2000" dirty="0"/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7306685" y="1138503"/>
            <a:ext cx="965155" cy="2445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dist="12700" dir="5400000" rotWithShape="0">
              <a:srgbClr val="000000">
                <a:alpha val="72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4" idx="1"/>
          </p:cNvCxnSpPr>
          <p:nvPr/>
        </p:nvCxnSpPr>
        <p:spPr>
          <a:xfrm rot="10800000">
            <a:off x="8156047" y="1696003"/>
            <a:ext cx="292486" cy="158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  <a:effectLst>
            <a:outerShdw dist="12700" dir="5400000" rotWithShape="0">
              <a:srgbClr val="000000">
                <a:alpha val="72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36328" y="686284"/>
            <a:ext cx="8421999" cy="573488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448533" y="1465170"/>
            <a:ext cx="48993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U</a:t>
            </a:r>
            <a:r>
              <a:rPr lang="en-US" sz="2400" baseline="-25000" dirty="0" err="1" smtClean="0"/>
              <a:t>b</a:t>
            </a:r>
            <a:endParaRPr lang="en-US" sz="2400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6506908" y="408853"/>
            <a:ext cx="243156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Burrow at unconformity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F-VC-84-02 Log digit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026" y="228600"/>
            <a:ext cx="4605020" cy="6400800"/>
          </a:xfrm>
          <a:prstGeom prst="rect">
            <a:avLst/>
          </a:prstGeom>
        </p:spPr>
      </p:pic>
      <p:pic>
        <p:nvPicPr>
          <p:cNvPr id="3" name="Picture 2" descr="TF-VC-02 1984 fu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02" y="228600"/>
            <a:ext cx="3444875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-99-34 West ColorInterp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47" y="137160"/>
            <a:ext cx="8879907" cy="658368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-VC-89-20 Digital lo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662" y="228600"/>
            <a:ext cx="4305723" cy="6400800"/>
          </a:xfrm>
          <a:prstGeom prst="rect">
            <a:avLst/>
          </a:prstGeom>
        </p:spPr>
      </p:pic>
      <p:pic>
        <p:nvPicPr>
          <p:cNvPr id="3" name="Picture 2" descr="DR-VC-20 1989 Fu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16" y="228600"/>
            <a:ext cx="404495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-VC-89-20 Digital lo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662" y="228600"/>
            <a:ext cx="4305723" cy="6400800"/>
          </a:xfrm>
          <a:prstGeom prst="rect">
            <a:avLst/>
          </a:prstGeom>
        </p:spPr>
      </p:pic>
      <p:pic>
        <p:nvPicPr>
          <p:cNvPr id="5" name="Picture 4" descr="DR-VC-20 bottom detai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99" y="1264291"/>
            <a:ext cx="4069079" cy="53651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46215" y="5592894"/>
            <a:ext cx="110430" cy="844062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2402963" y="3449640"/>
            <a:ext cx="4078315" cy="208189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343078" y="6436957"/>
            <a:ext cx="171584" cy="1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88-0803-18 slump toe eros 1 y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73088"/>
            <a:ext cx="8686800" cy="57118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1834" y="172978"/>
            <a:ext cx="6900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Scarp and blocky eroded fragments, Rockland 1973 slump toe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121834" y="6284913"/>
            <a:ext cx="6900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Rockland 1973 slump toe, 08/03/88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8022167" y="6575812"/>
            <a:ext cx="1121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D.F. Belknap</a:t>
            </a:r>
            <a:endParaRPr lang="en-US" sz="1200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ineCoastLocationsCol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17739"/>
            <a:ext cx="8686800" cy="622252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F-VC-85-01 interpreta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75627"/>
            <a:ext cx="8686800" cy="61067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375626"/>
            <a:ext cx="8686800" cy="610674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-05-03Norther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372" y="137160"/>
            <a:ext cx="7001256" cy="658368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094" y="228600"/>
            <a:ext cx="5049521" cy="6400800"/>
            <a:chOff x="53094" y="137160"/>
            <a:chExt cx="5049521" cy="6400800"/>
          </a:xfrm>
        </p:grpSpPr>
        <p:pic>
          <p:nvPicPr>
            <p:cNvPr id="2" name="Picture 1" descr="DRVC06-03PhotoInterp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095" y="137160"/>
              <a:ext cx="5049520" cy="6400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3094" y="137160"/>
              <a:ext cx="5049521" cy="6400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DR-VC-06-03 Log digit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665" y="220133"/>
            <a:ext cx="4618178" cy="641908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tuary Unconform Sche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31726"/>
            <a:ext cx="8686800" cy="579454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jor Unconformity Typ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40824"/>
            <a:ext cx="8686800" cy="637635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tuary UC SUCCESS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31726"/>
            <a:ext cx="8686800" cy="579454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6634" y="423316"/>
            <a:ext cx="3750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Acknowledgments</a:t>
            </a:r>
            <a:endParaRPr lang="en-US" sz="2400" dirty="0"/>
          </a:p>
        </p:txBody>
      </p:sp>
      <p:pic>
        <p:nvPicPr>
          <p:cNvPr id="5" name="Picture 4" descr="titlebar70px.jpg                                               00016559 BISCAY HD   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4131" y="5984777"/>
            <a:ext cx="2743200" cy="50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restlogodrop.gif                                              00016559 BISCAY HD                      ABA78158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5513" y="5908405"/>
            <a:ext cx="1828800" cy="58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&#10;img014.jpg                                                     00016559 BISCAY HD                      ABA78158:"/>
          <p:cNvPicPr>
            <a:picLocks noChangeArrowheads="1"/>
          </p:cNvPicPr>
          <p:nvPr/>
        </p:nvPicPr>
        <p:blipFill>
          <a:blip r:embed="rId4">
            <a:lum bright="30000" contrast="16000"/>
          </a:blip>
          <a:srcRect/>
          <a:stretch>
            <a:fillRect/>
          </a:stretch>
        </p:blipFill>
        <p:spPr bwMode="auto">
          <a:xfrm>
            <a:off x="7950216" y="5579537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tudent Acknowled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663424"/>
            <a:ext cx="8229600" cy="353115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mariscotta StratSeq20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31" y="228600"/>
            <a:ext cx="6860738" cy="6400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1631" y="228600"/>
            <a:ext cx="6860738" cy="6400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ffEvolModel2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75585"/>
            <a:ext cx="8686800" cy="51068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88-0803-21 slump eroded to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65150"/>
            <a:ext cx="8686800" cy="5727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1834" y="122176"/>
            <a:ext cx="6900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Erosing</a:t>
            </a:r>
            <a:r>
              <a:rPr lang="en-US" sz="2000" dirty="0" smtClean="0"/>
              <a:t> </a:t>
            </a:r>
            <a:r>
              <a:rPr lang="en-US" sz="2000" dirty="0" smtClean="0"/>
              <a:t>scarp into</a:t>
            </a:r>
            <a:r>
              <a:rPr lang="en-US" sz="2000" dirty="0" smtClean="0"/>
              <a:t> </a:t>
            </a:r>
            <a:r>
              <a:rPr lang="en-US" sz="2000" dirty="0" smtClean="0"/>
              <a:t>Rockland 1973 slump toe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121834" y="6284913"/>
            <a:ext cx="6900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Rockland 1973 slump toe, 08/03/88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8022167" y="6575812"/>
            <a:ext cx="1121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D.F. Belknap</a:t>
            </a:r>
            <a:endParaRPr lang="en-US" sz="1200" i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85-0520-05 Deformed Qp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23875"/>
            <a:ext cx="8686800" cy="5810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71374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Deformed Presumpscot Fm. at former slump toe, marsh colonization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121834" y="6352649"/>
            <a:ext cx="6900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Little Flying Point, Freeport, Casco Bay, ME, 05/20/85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22167" y="6575812"/>
            <a:ext cx="1121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D.F. Belknap</a:t>
            </a:r>
            <a:endParaRPr lang="en-US" sz="1200" i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ff Erosion Mod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439" y="320040"/>
            <a:ext cx="5303123" cy="62179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ne Bluff Eros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31726"/>
            <a:ext cx="8686800" cy="579454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266</Words>
  <Application>Microsoft Macintosh PowerPoint</Application>
  <PresentationFormat>On-screen Show (4:3)</PresentationFormat>
  <Paragraphs>34</Paragraphs>
  <Slides>36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Company>Dept. Earth and Environmental Sciences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Daniel F. Belknap</dc:creator>
  <cp:lastModifiedBy>Daniel F. Belknap</cp:lastModifiedBy>
  <cp:revision>35</cp:revision>
  <dcterms:created xsi:type="dcterms:W3CDTF">2015-03-20T20:53:25Z</dcterms:created>
  <dcterms:modified xsi:type="dcterms:W3CDTF">2015-03-20T21:49:33Z</dcterms:modified>
</cp:coreProperties>
</file>