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49377600" cy="32918400"/>
  <p:notesSz cx="6858000" cy="9144000"/>
  <p:defaultTextStyle>
    <a:defPPr>
      <a:defRPr lang="en-US"/>
    </a:defPPr>
    <a:lvl1pPr marL="0" algn="l" defTabSz="4702576" rtl="0" eaLnBrk="1" latinLnBrk="0" hangingPunct="1">
      <a:defRPr sz="9300" kern="1200">
        <a:solidFill>
          <a:schemeClr val="tx1"/>
        </a:solidFill>
        <a:latin typeface="+mn-lt"/>
        <a:ea typeface="+mn-ea"/>
        <a:cs typeface="+mn-cs"/>
      </a:defRPr>
    </a:lvl1pPr>
    <a:lvl2pPr marL="2351288" algn="l" defTabSz="4702576" rtl="0" eaLnBrk="1" latinLnBrk="0" hangingPunct="1">
      <a:defRPr sz="9300" kern="1200">
        <a:solidFill>
          <a:schemeClr val="tx1"/>
        </a:solidFill>
        <a:latin typeface="+mn-lt"/>
        <a:ea typeface="+mn-ea"/>
        <a:cs typeface="+mn-cs"/>
      </a:defRPr>
    </a:lvl2pPr>
    <a:lvl3pPr marL="4702576" algn="l" defTabSz="4702576" rtl="0" eaLnBrk="1" latinLnBrk="0" hangingPunct="1">
      <a:defRPr sz="9300" kern="1200">
        <a:solidFill>
          <a:schemeClr val="tx1"/>
        </a:solidFill>
        <a:latin typeface="+mn-lt"/>
        <a:ea typeface="+mn-ea"/>
        <a:cs typeface="+mn-cs"/>
      </a:defRPr>
    </a:lvl3pPr>
    <a:lvl4pPr marL="7053864" algn="l" defTabSz="4702576" rtl="0" eaLnBrk="1" latinLnBrk="0" hangingPunct="1">
      <a:defRPr sz="9300" kern="1200">
        <a:solidFill>
          <a:schemeClr val="tx1"/>
        </a:solidFill>
        <a:latin typeface="+mn-lt"/>
        <a:ea typeface="+mn-ea"/>
        <a:cs typeface="+mn-cs"/>
      </a:defRPr>
    </a:lvl4pPr>
    <a:lvl5pPr marL="9405153" algn="l" defTabSz="4702576" rtl="0" eaLnBrk="1" latinLnBrk="0" hangingPunct="1">
      <a:defRPr sz="9300" kern="1200">
        <a:solidFill>
          <a:schemeClr val="tx1"/>
        </a:solidFill>
        <a:latin typeface="+mn-lt"/>
        <a:ea typeface="+mn-ea"/>
        <a:cs typeface="+mn-cs"/>
      </a:defRPr>
    </a:lvl5pPr>
    <a:lvl6pPr marL="11756441" algn="l" defTabSz="4702576" rtl="0" eaLnBrk="1" latinLnBrk="0" hangingPunct="1">
      <a:defRPr sz="9300" kern="1200">
        <a:solidFill>
          <a:schemeClr val="tx1"/>
        </a:solidFill>
        <a:latin typeface="+mn-lt"/>
        <a:ea typeface="+mn-ea"/>
        <a:cs typeface="+mn-cs"/>
      </a:defRPr>
    </a:lvl6pPr>
    <a:lvl7pPr marL="14107729" algn="l" defTabSz="4702576" rtl="0" eaLnBrk="1" latinLnBrk="0" hangingPunct="1">
      <a:defRPr sz="9300" kern="1200">
        <a:solidFill>
          <a:schemeClr val="tx1"/>
        </a:solidFill>
        <a:latin typeface="+mn-lt"/>
        <a:ea typeface="+mn-ea"/>
        <a:cs typeface="+mn-cs"/>
      </a:defRPr>
    </a:lvl7pPr>
    <a:lvl8pPr marL="16459017" algn="l" defTabSz="4702576" rtl="0" eaLnBrk="1" latinLnBrk="0" hangingPunct="1">
      <a:defRPr sz="9300" kern="1200">
        <a:solidFill>
          <a:schemeClr val="tx1"/>
        </a:solidFill>
        <a:latin typeface="+mn-lt"/>
        <a:ea typeface="+mn-ea"/>
        <a:cs typeface="+mn-cs"/>
      </a:defRPr>
    </a:lvl8pPr>
    <a:lvl9pPr marL="18810305" algn="l" defTabSz="4702576" rtl="0" eaLnBrk="1" latinLnBrk="0" hangingPunct="1">
      <a:defRPr sz="93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p:scale>
          <a:sx n="20" d="100"/>
          <a:sy n="20" d="100"/>
        </p:scale>
        <p:origin x="-1206" y="-414"/>
      </p:cViewPr>
      <p:guideLst>
        <p:guide orient="horz" pos="10368"/>
        <p:guide pos="1555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703320" y="10226042"/>
            <a:ext cx="41970960" cy="7056120"/>
          </a:xfrm>
        </p:spPr>
        <p:txBody>
          <a:bodyPr/>
          <a:lstStyle/>
          <a:p>
            <a:r>
              <a:rPr lang="en-US" smtClean="0"/>
              <a:t>Click to edit Master title style</a:t>
            </a:r>
            <a:endParaRPr lang="en-US"/>
          </a:p>
        </p:txBody>
      </p:sp>
      <p:sp>
        <p:nvSpPr>
          <p:cNvPr id="3" name="Subtitle 2"/>
          <p:cNvSpPr>
            <a:spLocks noGrp="1"/>
          </p:cNvSpPr>
          <p:nvPr>
            <p:ph type="subTitle" idx="1"/>
          </p:nvPr>
        </p:nvSpPr>
        <p:spPr>
          <a:xfrm>
            <a:off x="7406640" y="18653760"/>
            <a:ext cx="34564320" cy="8412480"/>
          </a:xfrm>
        </p:spPr>
        <p:txBody>
          <a:bodyPr/>
          <a:lstStyle>
            <a:lvl1pPr marL="0" indent="0" algn="ctr">
              <a:buNone/>
              <a:defRPr>
                <a:solidFill>
                  <a:schemeClr val="tx1">
                    <a:tint val="75000"/>
                  </a:schemeClr>
                </a:solidFill>
              </a:defRPr>
            </a:lvl1pPr>
            <a:lvl2pPr marL="2351288" indent="0" algn="ctr">
              <a:buNone/>
              <a:defRPr>
                <a:solidFill>
                  <a:schemeClr val="tx1">
                    <a:tint val="75000"/>
                  </a:schemeClr>
                </a:solidFill>
              </a:defRPr>
            </a:lvl2pPr>
            <a:lvl3pPr marL="4702576" indent="0" algn="ctr">
              <a:buNone/>
              <a:defRPr>
                <a:solidFill>
                  <a:schemeClr val="tx1">
                    <a:tint val="75000"/>
                  </a:schemeClr>
                </a:solidFill>
              </a:defRPr>
            </a:lvl3pPr>
            <a:lvl4pPr marL="7053864" indent="0" algn="ctr">
              <a:buNone/>
              <a:defRPr>
                <a:solidFill>
                  <a:schemeClr val="tx1">
                    <a:tint val="75000"/>
                  </a:schemeClr>
                </a:solidFill>
              </a:defRPr>
            </a:lvl4pPr>
            <a:lvl5pPr marL="9405153" indent="0" algn="ctr">
              <a:buNone/>
              <a:defRPr>
                <a:solidFill>
                  <a:schemeClr val="tx1">
                    <a:tint val="75000"/>
                  </a:schemeClr>
                </a:solidFill>
              </a:defRPr>
            </a:lvl5pPr>
            <a:lvl6pPr marL="11756441" indent="0" algn="ctr">
              <a:buNone/>
              <a:defRPr>
                <a:solidFill>
                  <a:schemeClr val="tx1">
                    <a:tint val="75000"/>
                  </a:schemeClr>
                </a:solidFill>
              </a:defRPr>
            </a:lvl6pPr>
            <a:lvl7pPr marL="14107729" indent="0" algn="ctr">
              <a:buNone/>
              <a:defRPr>
                <a:solidFill>
                  <a:schemeClr val="tx1">
                    <a:tint val="75000"/>
                  </a:schemeClr>
                </a:solidFill>
              </a:defRPr>
            </a:lvl7pPr>
            <a:lvl8pPr marL="16459017" indent="0" algn="ctr">
              <a:buNone/>
              <a:defRPr>
                <a:solidFill>
                  <a:schemeClr val="tx1">
                    <a:tint val="75000"/>
                  </a:schemeClr>
                </a:solidFill>
              </a:defRPr>
            </a:lvl8pPr>
            <a:lvl9pPr marL="1881030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A3C6626-8E9B-404C-8366-F23D57F3A4F2}" type="datetimeFigureOut">
              <a:rPr lang="en-US" smtClean="0"/>
              <a:t>3/16/2015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BD8DB3-9776-4F7E-AFC0-79CD02F441D7}" type="slidenum">
              <a:rPr lang="en-US" smtClean="0"/>
              <a:t>‹#›</a:t>
            </a:fld>
            <a:endParaRPr lang="en-US"/>
          </a:p>
        </p:txBody>
      </p:sp>
    </p:spTree>
    <p:extLst>
      <p:ext uri="{BB962C8B-B14F-4D97-AF65-F5344CB8AC3E}">
        <p14:creationId xmlns:p14="http://schemas.microsoft.com/office/powerpoint/2010/main" val="2063957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C6626-8E9B-404C-8366-F23D57F3A4F2}" type="datetimeFigureOut">
              <a:rPr lang="en-US" smtClean="0"/>
              <a:t>3/16/2015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BD8DB3-9776-4F7E-AFC0-79CD02F441D7}" type="slidenum">
              <a:rPr lang="en-US" smtClean="0"/>
              <a:t>‹#›</a:t>
            </a:fld>
            <a:endParaRPr lang="en-US"/>
          </a:p>
        </p:txBody>
      </p:sp>
    </p:spTree>
    <p:extLst>
      <p:ext uri="{BB962C8B-B14F-4D97-AF65-F5344CB8AC3E}">
        <p14:creationId xmlns:p14="http://schemas.microsoft.com/office/powerpoint/2010/main" val="1472606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93318453" y="6324600"/>
            <a:ext cx="59990355" cy="1348206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330240" y="6324600"/>
            <a:ext cx="179165250" cy="1348206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C6626-8E9B-404C-8366-F23D57F3A4F2}" type="datetimeFigureOut">
              <a:rPr lang="en-US" smtClean="0"/>
              <a:t>3/16/2015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BD8DB3-9776-4F7E-AFC0-79CD02F441D7}" type="slidenum">
              <a:rPr lang="en-US" smtClean="0"/>
              <a:t>‹#›</a:t>
            </a:fld>
            <a:endParaRPr lang="en-US"/>
          </a:p>
        </p:txBody>
      </p:sp>
    </p:spTree>
    <p:extLst>
      <p:ext uri="{BB962C8B-B14F-4D97-AF65-F5344CB8AC3E}">
        <p14:creationId xmlns:p14="http://schemas.microsoft.com/office/powerpoint/2010/main" val="2267724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C6626-8E9B-404C-8366-F23D57F3A4F2}" type="datetimeFigureOut">
              <a:rPr lang="en-US" smtClean="0"/>
              <a:t>3/16/2015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BD8DB3-9776-4F7E-AFC0-79CD02F441D7}" type="slidenum">
              <a:rPr lang="en-US" smtClean="0"/>
              <a:t>‹#›</a:t>
            </a:fld>
            <a:endParaRPr lang="en-US"/>
          </a:p>
        </p:txBody>
      </p:sp>
    </p:spTree>
    <p:extLst>
      <p:ext uri="{BB962C8B-B14F-4D97-AF65-F5344CB8AC3E}">
        <p14:creationId xmlns:p14="http://schemas.microsoft.com/office/powerpoint/2010/main" val="1595491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900490" y="21153122"/>
            <a:ext cx="41970960" cy="6537960"/>
          </a:xfrm>
        </p:spPr>
        <p:txBody>
          <a:bodyPr anchor="t"/>
          <a:lstStyle>
            <a:lvl1pPr algn="l">
              <a:defRPr sz="20600" b="1" cap="all"/>
            </a:lvl1pPr>
          </a:lstStyle>
          <a:p>
            <a:r>
              <a:rPr lang="en-US" smtClean="0"/>
              <a:t>Click to edit Master title style</a:t>
            </a:r>
            <a:endParaRPr lang="en-US"/>
          </a:p>
        </p:txBody>
      </p:sp>
      <p:sp>
        <p:nvSpPr>
          <p:cNvPr id="3" name="Text Placeholder 2"/>
          <p:cNvSpPr>
            <a:spLocks noGrp="1"/>
          </p:cNvSpPr>
          <p:nvPr>
            <p:ph type="body" idx="1"/>
          </p:nvPr>
        </p:nvSpPr>
        <p:spPr>
          <a:xfrm>
            <a:off x="3900490" y="13952225"/>
            <a:ext cx="41970960" cy="7200898"/>
          </a:xfrm>
        </p:spPr>
        <p:txBody>
          <a:bodyPr anchor="b"/>
          <a:lstStyle>
            <a:lvl1pPr marL="0" indent="0">
              <a:buNone/>
              <a:defRPr sz="10300">
                <a:solidFill>
                  <a:schemeClr val="tx1">
                    <a:tint val="75000"/>
                  </a:schemeClr>
                </a:solidFill>
              </a:defRPr>
            </a:lvl1pPr>
            <a:lvl2pPr marL="2351288" indent="0">
              <a:buNone/>
              <a:defRPr sz="9300">
                <a:solidFill>
                  <a:schemeClr val="tx1">
                    <a:tint val="75000"/>
                  </a:schemeClr>
                </a:solidFill>
              </a:defRPr>
            </a:lvl2pPr>
            <a:lvl3pPr marL="4702576" indent="0">
              <a:buNone/>
              <a:defRPr sz="8200">
                <a:solidFill>
                  <a:schemeClr val="tx1">
                    <a:tint val="75000"/>
                  </a:schemeClr>
                </a:solidFill>
              </a:defRPr>
            </a:lvl3pPr>
            <a:lvl4pPr marL="7053864" indent="0">
              <a:buNone/>
              <a:defRPr sz="7200">
                <a:solidFill>
                  <a:schemeClr val="tx1">
                    <a:tint val="75000"/>
                  </a:schemeClr>
                </a:solidFill>
              </a:defRPr>
            </a:lvl4pPr>
            <a:lvl5pPr marL="9405153" indent="0">
              <a:buNone/>
              <a:defRPr sz="7200">
                <a:solidFill>
                  <a:schemeClr val="tx1">
                    <a:tint val="75000"/>
                  </a:schemeClr>
                </a:solidFill>
              </a:defRPr>
            </a:lvl5pPr>
            <a:lvl6pPr marL="11756441" indent="0">
              <a:buNone/>
              <a:defRPr sz="7200">
                <a:solidFill>
                  <a:schemeClr val="tx1">
                    <a:tint val="75000"/>
                  </a:schemeClr>
                </a:solidFill>
              </a:defRPr>
            </a:lvl6pPr>
            <a:lvl7pPr marL="14107729" indent="0">
              <a:buNone/>
              <a:defRPr sz="7200">
                <a:solidFill>
                  <a:schemeClr val="tx1">
                    <a:tint val="75000"/>
                  </a:schemeClr>
                </a:solidFill>
              </a:defRPr>
            </a:lvl7pPr>
            <a:lvl8pPr marL="16459017" indent="0">
              <a:buNone/>
              <a:defRPr sz="7200">
                <a:solidFill>
                  <a:schemeClr val="tx1">
                    <a:tint val="75000"/>
                  </a:schemeClr>
                </a:solidFill>
              </a:defRPr>
            </a:lvl8pPr>
            <a:lvl9pPr marL="18810305" indent="0">
              <a:buNone/>
              <a:defRPr sz="7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3C6626-8E9B-404C-8366-F23D57F3A4F2}" type="datetimeFigureOut">
              <a:rPr lang="en-US" smtClean="0"/>
              <a:t>3/16/2015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BD8DB3-9776-4F7E-AFC0-79CD02F441D7}" type="slidenum">
              <a:rPr lang="en-US" smtClean="0"/>
              <a:t>‹#›</a:t>
            </a:fld>
            <a:endParaRPr lang="en-US"/>
          </a:p>
        </p:txBody>
      </p:sp>
    </p:spTree>
    <p:extLst>
      <p:ext uri="{BB962C8B-B14F-4D97-AF65-F5344CB8AC3E}">
        <p14:creationId xmlns:p14="http://schemas.microsoft.com/office/powerpoint/2010/main" val="765285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330243" y="36865560"/>
            <a:ext cx="119577800" cy="104279702"/>
          </a:xfrm>
        </p:spPr>
        <p:txBody>
          <a:bodyPr/>
          <a:lstStyle>
            <a:lvl1pPr>
              <a:defRPr sz="14400"/>
            </a:lvl1pPr>
            <a:lvl2pPr>
              <a:defRPr sz="12300"/>
            </a:lvl2pPr>
            <a:lvl3pPr>
              <a:defRPr sz="10300"/>
            </a:lvl3pPr>
            <a:lvl4pPr>
              <a:defRPr sz="9300"/>
            </a:lvl4pPr>
            <a:lvl5pPr>
              <a:defRPr sz="9300"/>
            </a:lvl5pPr>
            <a:lvl6pPr>
              <a:defRPr sz="9300"/>
            </a:lvl6pPr>
            <a:lvl7pPr>
              <a:defRPr sz="9300"/>
            </a:lvl7pPr>
            <a:lvl8pPr>
              <a:defRPr sz="9300"/>
            </a:lvl8pPr>
            <a:lvl9pPr>
              <a:defRPr sz="9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33731000" y="36865560"/>
            <a:ext cx="119577805" cy="104279702"/>
          </a:xfrm>
        </p:spPr>
        <p:txBody>
          <a:bodyPr/>
          <a:lstStyle>
            <a:lvl1pPr>
              <a:defRPr sz="14400"/>
            </a:lvl1pPr>
            <a:lvl2pPr>
              <a:defRPr sz="12300"/>
            </a:lvl2pPr>
            <a:lvl3pPr>
              <a:defRPr sz="10300"/>
            </a:lvl3pPr>
            <a:lvl4pPr>
              <a:defRPr sz="9300"/>
            </a:lvl4pPr>
            <a:lvl5pPr>
              <a:defRPr sz="9300"/>
            </a:lvl5pPr>
            <a:lvl6pPr>
              <a:defRPr sz="9300"/>
            </a:lvl6pPr>
            <a:lvl7pPr>
              <a:defRPr sz="9300"/>
            </a:lvl7pPr>
            <a:lvl8pPr>
              <a:defRPr sz="9300"/>
            </a:lvl8pPr>
            <a:lvl9pPr>
              <a:defRPr sz="9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A3C6626-8E9B-404C-8366-F23D57F3A4F2}" type="datetimeFigureOut">
              <a:rPr lang="en-US" smtClean="0"/>
              <a:t>3/16/2015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BD8DB3-9776-4F7E-AFC0-79CD02F441D7}" type="slidenum">
              <a:rPr lang="en-US" smtClean="0"/>
              <a:t>‹#›</a:t>
            </a:fld>
            <a:endParaRPr lang="en-US"/>
          </a:p>
        </p:txBody>
      </p:sp>
    </p:spTree>
    <p:extLst>
      <p:ext uri="{BB962C8B-B14F-4D97-AF65-F5344CB8AC3E}">
        <p14:creationId xmlns:p14="http://schemas.microsoft.com/office/powerpoint/2010/main" val="3543316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68880" y="1318262"/>
            <a:ext cx="44439840" cy="5486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468880" y="7368542"/>
            <a:ext cx="21817015" cy="3070858"/>
          </a:xfrm>
        </p:spPr>
        <p:txBody>
          <a:bodyPr anchor="b"/>
          <a:lstStyle>
            <a:lvl1pPr marL="0" indent="0">
              <a:buNone/>
              <a:defRPr sz="12300" b="1"/>
            </a:lvl1pPr>
            <a:lvl2pPr marL="2351288" indent="0">
              <a:buNone/>
              <a:defRPr sz="10300" b="1"/>
            </a:lvl2pPr>
            <a:lvl3pPr marL="4702576" indent="0">
              <a:buNone/>
              <a:defRPr sz="9300" b="1"/>
            </a:lvl3pPr>
            <a:lvl4pPr marL="7053864" indent="0">
              <a:buNone/>
              <a:defRPr sz="8200" b="1"/>
            </a:lvl4pPr>
            <a:lvl5pPr marL="9405153" indent="0">
              <a:buNone/>
              <a:defRPr sz="8200" b="1"/>
            </a:lvl5pPr>
            <a:lvl6pPr marL="11756441" indent="0">
              <a:buNone/>
              <a:defRPr sz="8200" b="1"/>
            </a:lvl6pPr>
            <a:lvl7pPr marL="14107729" indent="0">
              <a:buNone/>
              <a:defRPr sz="8200" b="1"/>
            </a:lvl7pPr>
            <a:lvl8pPr marL="16459017" indent="0">
              <a:buNone/>
              <a:defRPr sz="8200" b="1"/>
            </a:lvl8pPr>
            <a:lvl9pPr marL="18810305" indent="0">
              <a:buNone/>
              <a:defRPr sz="8200" b="1"/>
            </a:lvl9pPr>
          </a:lstStyle>
          <a:p>
            <a:pPr lvl="0"/>
            <a:r>
              <a:rPr lang="en-US" smtClean="0"/>
              <a:t>Click to edit Master text styles</a:t>
            </a:r>
          </a:p>
        </p:txBody>
      </p:sp>
      <p:sp>
        <p:nvSpPr>
          <p:cNvPr id="4" name="Content Placeholder 3"/>
          <p:cNvSpPr>
            <a:spLocks noGrp="1"/>
          </p:cNvSpPr>
          <p:nvPr>
            <p:ph sz="half" idx="2"/>
          </p:nvPr>
        </p:nvSpPr>
        <p:spPr>
          <a:xfrm>
            <a:off x="2468880" y="10439400"/>
            <a:ext cx="21817015" cy="18966182"/>
          </a:xfrm>
        </p:spPr>
        <p:txBody>
          <a:bodyPr/>
          <a:lstStyle>
            <a:lvl1pPr>
              <a:defRPr sz="12300"/>
            </a:lvl1pPr>
            <a:lvl2pPr>
              <a:defRPr sz="10300"/>
            </a:lvl2pPr>
            <a:lvl3pPr>
              <a:defRPr sz="9300"/>
            </a:lvl3pPr>
            <a:lvl4pPr>
              <a:defRPr sz="8200"/>
            </a:lvl4pPr>
            <a:lvl5pPr>
              <a:defRPr sz="8200"/>
            </a:lvl5pPr>
            <a:lvl6pPr>
              <a:defRPr sz="8200"/>
            </a:lvl6pPr>
            <a:lvl7pPr>
              <a:defRPr sz="8200"/>
            </a:lvl7pPr>
            <a:lvl8pPr>
              <a:defRPr sz="8200"/>
            </a:lvl8pPr>
            <a:lvl9pPr>
              <a:defRPr sz="8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083138" y="7368542"/>
            <a:ext cx="21825585" cy="3070858"/>
          </a:xfrm>
        </p:spPr>
        <p:txBody>
          <a:bodyPr anchor="b"/>
          <a:lstStyle>
            <a:lvl1pPr marL="0" indent="0">
              <a:buNone/>
              <a:defRPr sz="12300" b="1"/>
            </a:lvl1pPr>
            <a:lvl2pPr marL="2351288" indent="0">
              <a:buNone/>
              <a:defRPr sz="10300" b="1"/>
            </a:lvl2pPr>
            <a:lvl3pPr marL="4702576" indent="0">
              <a:buNone/>
              <a:defRPr sz="9300" b="1"/>
            </a:lvl3pPr>
            <a:lvl4pPr marL="7053864" indent="0">
              <a:buNone/>
              <a:defRPr sz="8200" b="1"/>
            </a:lvl4pPr>
            <a:lvl5pPr marL="9405153" indent="0">
              <a:buNone/>
              <a:defRPr sz="8200" b="1"/>
            </a:lvl5pPr>
            <a:lvl6pPr marL="11756441" indent="0">
              <a:buNone/>
              <a:defRPr sz="8200" b="1"/>
            </a:lvl6pPr>
            <a:lvl7pPr marL="14107729" indent="0">
              <a:buNone/>
              <a:defRPr sz="8200" b="1"/>
            </a:lvl7pPr>
            <a:lvl8pPr marL="16459017" indent="0">
              <a:buNone/>
              <a:defRPr sz="8200" b="1"/>
            </a:lvl8pPr>
            <a:lvl9pPr marL="18810305" indent="0">
              <a:buNone/>
              <a:defRPr sz="8200" b="1"/>
            </a:lvl9pPr>
          </a:lstStyle>
          <a:p>
            <a:pPr lvl="0"/>
            <a:r>
              <a:rPr lang="en-US" smtClean="0"/>
              <a:t>Click to edit Master text styles</a:t>
            </a:r>
          </a:p>
        </p:txBody>
      </p:sp>
      <p:sp>
        <p:nvSpPr>
          <p:cNvPr id="6" name="Content Placeholder 5"/>
          <p:cNvSpPr>
            <a:spLocks noGrp="1"/>
          </p:cNvSpPr>
          <p:nvPr>
            <p:ph sz="quarter" idx="4"/>
          </p:nvPr>
        </p:nvSpPr>
        <p:spPr>
          <a:xfrm>
            <a:off x="25083138" y="10439400"/>
            <a:ext cx="21825585" cy="18966182"/>
          </a:xfrm>
        </p:spPr>
        <p:txBody>
          <a:bodyPr/>
          <a:lstStyle>
            <a:lvl1pPr>
              <a:defRPr sz="12300"/>
            </a:lvl1pPr>
            <a:lvl2pPr>
              <a:defRPr sz="10300"/>
            </a:lvl2pPr>
            <a:lvl3pPr>
              <a:defRPr sz="9300"/>
            </a:lvl3pPr>
            <a:lvl4pPr>
              <a:defRPr sz="8200"/>
            </a:lvl4pPr>
            <a:lvl5pPr>
              <a:defRPr sz="8200"/>
            </a:lvl5pPr>
            <a:lvl6pPr>
              <a:defRPr sz="8200"/>
            </a:lvl6pPr>
            <a:lvl7pPr>
              <a:defRPr sz="8200"/>
            </a:lvl7pPr>
            <a:lvl8pPr>
              <a:defRPr sz="8200"/>
            </a:lvl8pPr>
            <a:lvl9pPr>
              <a:defRPr sz="8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A3C6626-8E9B-404C-8366-F23D57F3A4F2}" type="datetimeFigureOut">
              <a:rPr lang="en-US" smtClean="0"/>
              <a:t>3/16/2015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BD8DB3-9776-4F7E-AFC0-79CD02F441D7}" type="slidenum">
              <a:rPr lang="en-US" smtClean="0"/>
              <a:t>‹#›</a:t>
            </a:fld>
            <a:endParaRPr lang="en-US"/>
          </a:p>
        </p:txBody>
      </p:sp>
    </p:spTree>
    <p:extLst>
      <p:ext uri="{BB962C8B-B14F-4D97-AF65-F5344CB8AC3E}">
        <p14:creationId xmlns:p14="http://schemas.microsoft.com/office/powerpoint/2010/main" val="3603026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A3C6626-8E9B-404C-8366-F23D57F3A4F2}" type="datetimeFigureOut">
              <a:rPr lang="en-US" smtClean="0"/>
              <a:t>3/16/2015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BD8DB3-9776-4F7E-AFC0-79CD02F441D7}" type="slidenum">
              <a:rPr lang="en-US" smtClean="0"/>
              <a:t>‹#›</a:t>
            </a:fld>
            <a:endParaRPr lang="en-US"/>
          </a:p>
        </p:txBody>
      </p:sp>
    </p:spTree>
    <p:extLst>
      <p:ext uri="{BB962C8B-B14F-4D97-AF65-F5344CB8AC3E}">
        <p14:creationId xmlns:p14="http://schemas.microsoft.com/office/powerpoint/2010/main" val="296859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3C6626-8E9B-404C-8366-F23D57F3A4F2}" type="datetimeFigureOut">
              <a:rPr lang="en-US" smtClean="0"/>
              <a:t>3/16/2015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BD8DB3-9776-4F7E-AFC0-79CD02F441D7}" type="slidenum">
              <a:rPr lang="en-US" smtClean="0"/>
              <a:t>‹#›</a:t>
            </a:fld>
            <a:endParaRPr lang="en-US"/>
          </a:p>
        </p:txBody>
      </p:sp>
    </p:spTree>
    <p:extLst>
      <p:ext uri="{BB962C8B-B14F-4D97-AF65-F5344CB8AC3E}">
        <p14:creationId xmlns:p14="http://schemas.microsoft.com/office/powerpoint/2010/main" val="3423944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68883" y="1310640"/>
            <a:ext cx="16244890" cy="5577840"/>
          </a:xfrm>
        </p:spPr>
        <p:txBody>
          <a:bodyPr anchor="b"/>
          <a:lstStyle>
            <a:lvl1pPr algn="l">
              <a:defRPr sz="10300" b="1"/>
            </a:lvl1pPr>
          </a:lstStyle>
          <a:p>
            <a:r>
              <a:rPr lang="en-US" smtClean="0"/>
              <a:t>Click to edit Master title style</a:t>
            </a:r>
            <a:endParaRPr lang="en-US"/>
          </a:p>
        </p:txBody>
      </p:sp>
      <p:sp>
        <p:nvSpPr>
          <p:cNvPr id="3" name="Content Placeholder 2"/>
          <p:cNvSpPr>
            <a:spLocks noGrp="1"/>
          </p:cNvSpPr>
          <p:nvPr>
            <p:ph idx="1"/>
          </p:nvPr>
        </p:nvSpPr>
        <p:spPr>
          <a:xfrm>
            <a:off x="19305270" y="1310643"/>
            <a:ext cx="27603450" cy="28094942"/>
          </a:xfrm>
        </p:spPr>
        <p:txBody>
          <a:bodyPr/>
          <a:lstStyle>
            <a:lvl1pPr>
              <a:defRPr sz="16500"/>
            </a:lvl1pPr>
            <a:lvl2pPr>
              <a:defRPr sz="14400"/>
            </a:lvl2pPr>
            <a:lvl3pPr>
              <a:defRPr sz="12300"/>
            </a:lvl3pPr>
            <a:lvl4pPr>
              <a:defRPr sz="10300"/>
            </a:lvl4pPr>
            <a:lvl5pPr>
              <a:defRPr sz="10300"/>
            </a:lvl5pPr>
            <a:lvl6pPr>
              <a:defRPr sz="10300"/>
            </a:lvl6pPr>
            <a:lvl7pPr>
              <a:defRPr sz="10300"/>
            </a:lvl7pPr>
            <a:lvl8pPr>
              <a:defRPr sz="10300"/>
            </a:lvl8pPr>
            <a:lvl9pPr>
              <a:defRPr sz="10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468883" y="6888483"/>
            <a:ext cx="16244890" cy="22517102"/>
          </a:xfrm>
        </p:spPr>
        <p:txBody>
          <a:bodyPr/>
          <a:lstStyle>
            <a:lvl1pPr marL="0" indent="0">
              <a:buNone/>
              <a:defRPr sz="7200"/>
            </a:lvl1pPr>
            <a:lvl2pPr marL="2351288" indent="0">
              <a:buNone/>
              <a:defRPr sz="6200"/>
            </a:lvl2pPr>
            <a:lvl3pPr marL="4702576" indent="0">
              <a:buNone/>
              <a:defRPr sz="5100"/>
            </a:lvl3pPr>
            <a:lvl4pPr marL="7053864" indent="0">
              <a:buNone/>
              <a:defRPr sz="4600"/>
            </a:lvl4pPr>
            <a:lvl5pPr marL="9405153" indent="0">
              <a:buNone/>
              <a:defRPr sz="4600"/>
            </a:lvl5pPr>
            <a:lvl6pPr marL="11756441" indent="0">
              <a:buNone/>
              <a:defRPr sz="4600"/>
            </a:lvl6pPr>
            <a:lvl7pPr marL="14107729" indent="0">
              <a:buNone/>
              <a:defRPr sz="4600"/>
            </a:lvl7pPr>
            <a:lvl8pPr marL="16459017" indent="0">
              <a:buNone/>
              <a:defRPr sz="4600"/>
            </a:lvl8pPr>
            <a:lvl9pPr marL="18810305" indent="0">
              <a:buNone/>
              <a:defRPr sz="4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3C6626-8E9B-404C-8366-F23D57F3A4F2}" type="datetimeFigureOut">
              <a:rPr lang="en-US" smtClean="0"/>
              <a:t>3/16/2015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BD8DB3-9776-4F7E-AFC0-79CD02F441D7}" type="slidenum">
              <a:rPr lang="en-US" smtClean="0"/>
              <a:t>‹#›</a:t>
            </a:fld>
            <a:endParaRPr lang="en-US"/>
          </a:p>
        </p:txBody>
      </p:sp>
    </p:spTree>
    <p:extLst>
      <p:ext uri="{BB962C8B-B14F-4D97-AF65-F5344CB8AC3E}">
        <p14:creationId xmlns:p14="http://schemas.microsoft.com/office/powerpoint/2010/main" val="1994830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678355" y="23042880"/>
            <a:ext cx="29626560" cy="2720342"/>
          </a:xfrm>
        </p:spPr>
        <p:txBody>
          <a:bodyPr anchor="b"/>
          <a:lstStyle>
            <a:lvl1pPr algn="l">
              <a:defRPr sz="10300" b="1"/>
            </a:lvl1pPr>
          </a:lstStyle>
          <a:p>
            <a:r>
              <a:rPr lang="en-US" smtClean="0"/>
              <a:t>Click to edit Master title style</a:t>
            </a:r>
            <a:endParaRPr lang="en-US"/>
          </a:p>
        </p:txBody>
      </p:sp>
      <p:sp>
        <p:nvSpPr>
          <p:cNvPr id="3" name="Picture Placeholder 2"/>
          <p:cNvSpPr>
            <a:spLocks noGrp="1"/>
          </p:cNvSpPr>
          <p:nvPr>
            <p:ph type="pic" idx="1"/>
          </p:nvPr>
        </p:nvSpPr>
        <p:spPr>
          <a:xfrm>
            <a:off x="9678355" y="2941320"/>
            <a:ext cx="29626560" cy="19751040"/>
          </a:xfrm>
        </p:spPr>
        <p:txBody>
          <a:bodyPr/>
          <a:lstStyle>
            <a:lvl1pPr marL="0" indent="0">
              <a:buNone/>
              <a:defRPr sz="16500"/>
            </a:lvl1pPr>
            <a:lvl2pPr marL="2351288" indent="0">
              <a:buNone/>
              <a:defRPr sz="14400"/>
            </a:lvl2pPr>
            <a:lvl3pPr marL="4702576" indent="0">
              <a:buNone/>
              <a:defRPr sz="12300"/>
            </a:lvl3pPr>
            <a:lvl4pPr marL="7053864" indent="0">
              <a:buNone/>
              <a:defRPr sz="10300"/>
            </a:lvl4pPr>
            <a:lvl5pPr marL="9405153" indent="0">
              <a:buNone/>
              <a:defRPr sz="10300"/>
            </a:lvl5pPr>
            <a:lvl6pPr marL="11756441" indent="0">
              <a:buNone/>
              <a:defRPr sz="10300"/>
            </a:lvl6pPr>
            <a:lvl7pPr marL="14107729" indent="0">
              <a:buNone/>
              <a:defRPr sz="10300"/>
            </a:lvl7pPr>
            <a:lvl8pPr marL="16459017" indent="0">
              <a:buNone/>
              <a:defRPr sz="10300"/>
            </a:lvl8pPr>
            <a:lvl9pPr marL="18810305" indent="0">
              <a:buNone/>
              <a:defRPr sz="10300"/>
            </a:lvl9pPr>
          </a:lstStyle>
          <a:p>
            <a:endParaRPr lang="en-US"/>
          </a:p>
        </p:txBody>
      </p:sp>
      <p:sp>
        <p:nvSpPr>
          <p:cNvPr id="4" name="Text Placeholder 3"/>
          <p:cNvSpPr>
            <a:spLocks noGrp="1"/>
          </p:cNvSpPr>
          <p:nvPr>
            <p:ph type="body" sz="half" idx="2"/>
          </p:nvPr>
        </p:nvSpPr>
        <p:spPr>
          <a:xfrm>
            <a:off x="9678355" y="25763222"/>
            <a:ext cx="29626560" cy="3863338"/>
          </a:xfrm>
        </p:spPr>
        <p:txBody>
          <a:bodyPr/>
          <a:lstStyle>
            <a:lvl1pPr marL="0" indent="0">
              <a:buNone/>
              <a:defRPr sz="7200"/>
            </a:lvl1pPr>
            <a:lvl2pPr marL="2351288" indent="0">
              <a:buNone/>
              <a:defRPr sz="6200"/>
            </a:lvl2pPr>
            <a:lvl3pPr marL="4702576" indent="0">
              <a:buNone/>
              <a:defRPr sz="5100"/>
            </a:lvl3pPr>
            <a:lvl4pPr marL="7053864" indent="0">
              <a:buNone/>
              <a:defRPr sz="4600"/>
            </a:lvl4pPr>
            <a:lvl5pPr marL="9405153" indent="0">
              <a:buNone/>
              <a:defRPr sz="4600"/>
            </a:lvl5pPr>
            <a:lvl6pPr marL="11756441" indent="0">
              <a:buNone/>
              <a:defRPr sz="4600"/>
            </a:lvl6pPr>
            <a:lvl7pPr marL="14107729" indent="0">
              <a:buNone/>
              <a:defRPr sz="4600"/>
            </a:lvl7pPr>
            <a:lvl8pPr marL="16459017" indent="0">
              <a:buNone/>
              <a:defRPr sz="4600"/>
            </a:lvl8pPr>
            <a:lvl9pPr marL="18810305" indent="0">
              <a:buNone/>
              <a:defRPr sz="4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3C6626-8E9B-404C-8366-F23D57F3A4F2}" type="datetimeFigureOut">
              <a:rPr lang="en-US" smtClean="0"/>
              <a:t>3/16/2015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BD8DB3-9776-4F7E-AFC0-79CD02F441D7}" type="slidenum">
              <a:rPr lang="en-US" smtClean="0"/>
              <a:t>‹#›</a:t>
            </a:fld>
            <a:endParaRPr lang="en-US"/>
          </a:p>
        </p:txBody>
      </p:sp>
    </p:spTree>
    <p:extLst>
      <p:ext uri="{BB962C8B-B14F-4D97-AF65-F5344CB8AC3E}">
        <p14:creationId xmlns:p14="http://schemas.microsoft.com/office/powerpoint/2010/main" val="4027244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68880" y="1318262"/>
            <a:ext cx="44439840" cy="5486400"/>
          </a:xfrm>
          <a:prstGeom prst="rect">
            <a:avLst/>
          </a:prstGeom>
        </p:spPr>
        <p:txBody>
          <a:bodyPr vert="horz" lIns="470258" tIns="235129" rIns="470258" bIns="23512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468880" y="7680963"/>
            <a:ext cx="44439840" cy="21724622"/>
          </a:xfrm>
          <a:prstGeom prst="rect">
            <a:avLst/>
          </a:prstGeom>
        </p:spPr>
        <p:txBody>
          <a:bodyPr vert="horz" lIns="470258" tIns="235129" rIns="470258" bIns="23512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468880" y="30510482"/>
            <a:ext cx="11521440" cy="1752600"/>
          </a:xfrm>
          <a:prstGeom prst="rect">
            <a:avLst/>
          </a:prstGeom>
        </p:spPr>
        <p:txBody>
          <a:bodyPr vert="horz" lIns="470258" tIns="235129" rIns="470258" bIns="235129" rtlCol="0" anchor="ctr"/>
          <a:lstStyle>
            <a:lvl1pPr algn="l">
              <a:defRPr sz="6200">
                <a:solidFill>
                  <a:schemeClr val="tx1">
                    <a:tint val="75000"/>
                  </a:schemeClr>
                </a:solidFill>
              </a:defRPr>
            </a:lvl1pPr>
          </a:lstStyle>
          <a:p>
            <a:fld id="{0A3C6626-8E9B-404C-8366-F23D57F3A4F2}" type="datetimeFigureOut">
              <a:rPr lang="en-US" smtClean="0"/>
              <a:t>3/16/2015</a:t>
            </a:fld>
            <a:endParaRPr lang="en-US"/>
          </a:p>
        </p:txBody>
      </p:sp>
      <p:sp>
        <p:nvSpPr>
          <p:cNvPr id="5" name="Footer Placeholder 4"/>
          <p:cNvSpPr>
            <a:spLocks noGrp="1"/>
          </p:cNvSpPr>
          <p:nvPr>
            <p:ph type="ftr" sz="quarter" idx="3"/>
          </p:nvPr>
        </p:nvSpPr>
        <p:spPr>
          <a:xfrm>
            <a:off x="16870680" y="30510482"/>
            <a:ext cx="15636240" cy="1752600"/>
          </a:xfrm>
          <a:prstGeom prst="rect">
            <a:avLst/>
          </a:prstGeom>
        </p:spPr>
        <p:txBody>
          <a:bodyPr vert="horz" lIns="470258" tIns="235129" rIns="470258" bIns="235129" rtlCol="0" anchor="ctr"/>
          <a:lstStyle>
            <a:lvl1pPr algn="ctr">
              <a:defRPr sz="6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5387280" y="30510482"/>
            <a:ext cx="11521440" cy="1752600"/>
          </a:xfrm>
          <a:prstGeom prst="rect">
            <a:avLst/>
          </a:prstGeom>
        </p:spPr>
        <p:txBody>
          <a:bodyPr vert="horz" lIns="470258" tIns="235129" rIns="470258" bIns="235129" rtlCol="0" anchor="ctr"/>
          <a:lstStyle>
            <a:lvl1pPr algn="r">
              <a:defRPr sz="6200">
                <a:solidFill>
                  <a:schemeClr val="tx1">
                    <a:tint val="75000"/>
                  </a:schemeClr>
                </a:solidFill>
              </a:defRPr>
            </a:lvl1pPr>
          </a:lstStyle>
          <a:p>
            <a:fld id="{51BD8DB3-9776-4F7E-AFC0-79CD02F441D7}" type="slidenum">
              <a:rPr lang="en-US" smtClean="0"/>
              <a:t>‹#›</a:t>
            </a:fld>
            <a:endParaRPr lang="en-US"/>
          </a:p>
        </p:txBody>
      </p:sp>
    </p:spTree>
    <p:extLst>
      <p:ext uri="{BB962C8B-B14F-4D97-AF65-F5344CB8AC3E}">
        <p14:creationId xmlns:p14="http://schemas.microsoft.com/office/powerpoint/2010/main" val="42137342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702576" rtl="0" eaLnBrk="1" latinLnBrk="0" hangingPunct="1">
        <a:spcBef>
          <a:spcPct val="0"/>
        </a:spcBef>
        <a:buNone/>
        <a:defRPr sz="22600" kern="1200">
          <a:solidFill>
            <a:schemeClr val="tx1"/>
          </a:solidFill>
          <a:latin typeface="+mj-lt"/>
          <a:ea typeface="+mj-ea"/>
          <a:cs typeface="+mj-cs"/>
        </a:defRPr>
      </a:lvl1pPr>
    </p:titleStyle>
    <p:bodyStyle>
      <a:lvl1pPr marL="1763466" indent="-1763466" algn="l" defTabSz="4702576" rtl="0" eaLnBrk="1" latinLnBrk="0" hangingPunct="1">
        <a:spcBef>
          <a:spcPct val="20000"/>
        </a:spcBef>
        <a:buFont typeface="Arial" panose="020B0604020202020204" pitchFamily="34" charset="0"/>
        <a:buChar char="•"/>
        <a:defRPr sz="16500" kern="1200">
          <a:solidFill>
            <a:schemeClr val="tx1"/>
          </a:solidFill>
          <a:latin typeface="+mn-lt"/>
          <a:ea typeface="+mn-ea"/>
          <a:cs typeface="+mn-cs"/>
        </a:defRPr>
      </a:lvl1pPr>
      <a:lvl2pPr marL="3820843" indent="-1469555" algn="l" defTabSz="4702576" rtl="0" eaLnBrk="1" latinLnBrk="0" hangingPunct="1">
        <a:spcBef>
          <a:spcPct val="20000"/>
        </a:spcBef>
        <a:buFont typeface="Arial" panose="020B0604020202020204" pitchFamily="34" charset="0"/>
        <a:buChar char="–"/>
        <a:defRPr sz="14400" kern="1200">
          <a:solidFill>
            <a:schemeClr val="tx1"/>
          </a:solidFill>
          <a:latin typeface="+mn-lt"/>
          <a:ea typeface="+mn-ea"/>
          <a:cs typeface="+mn-cs"/>
        </a:defRPr>
      </a:lvl2pPr>
      <a:lvl3pPr marL="5878220" indent="-1175644" algn="l" defTabSz="4702576" rtl="0" eaLnBrk="1" latinLnBrk="0" hangingPunct="1">
        <a:spcBef>
          <a:spcPct val="20000"/>
        </a:spcBef>
        <a:buFont typeface="Arial" panose="020B0604020202020204" pitchFamily="34" charset="0"/>
        <a:buChar char="•"/>
        <a:defRPr sz="12300" kern="1200">
          <a:solidFill>
            <a:schemeClr val="tx1"/>
          </a:solidFill>
          <a:latin typeface="+mn-lt"/>
          <a:ea typeface="+mn-ea"/>
          <a:cs typeface="+mn-cs"/>
        </a:defRPr>
      </a:lvl3pPr>
      <a:lvl4pPr marL="8229509" indent="-1175644" algn="l" defTabSz="4702576" rtl="0" eaLnBrk="1" latinLnBrk="0" hangingPunct="1">
        <a:spcBef>
          <a:spcPct val="20000"/>
        </a:spcBef>
        <a:buFont typeface="Arial" panose="020B0604020202020204" pitchFamily="34" charset="0"/>
        <a:buChar char="–"/>
        <a:defRPr sz="10300" kern="1200">
          <a:solidFill>
            <a:schemeClr val="tx1"/>
          </a:solidFill>
          <a:latin typeface="+mn-lt"/>
          <a:ea typeface="+mn-ea"/>
          <a:cs typeface="+mn-cs"/>
        </a:defRPr>
      </a:lvl4pPr>
      <a:lvl5pPr marL="10580797" indent="-1175644" algn="l" defTabSz="4702576" rtl="0" eaLnBrk="1" latinLnBrk="0" hangingPunct="1">
        <a:spcBef>
          <a:spcPct val="20000"/>
        </a:spcBef>
        <a:buFont typeface="Arial" panose="020B0604020202020204" pitchFamily="34" charset="0"/>
        <a:buChar char="»"/>
        <a:defRPr sz="10300" kern="1200">
          <a:solidFill>
            <a:schemeClr val="tx1"/>
          </a:solidFill>
          <a:latin typeface="+mn-lt"/>
          <a:ea typeface="+mn-ea"/>
          <a:cs typeface="+mn-cs"/>
        </a:defRPr>
      </a:lvl5pPr>
      <a:lvl6pPr marL="12932085" indent="-1175644" algn="l" defTabSz="4702576" rtl="0" eaLnBrk="1" latinLnBrk="0" hangingPunct="1">
        <a:spcBef>
          <a:spcPct val="20000"/>
        </a:spcBef>
        <a:buFont typeface="Arial" panose="020B0604020202020204" pitchFamily="34" charset="0"/>
        <a:buChar char="•"/>
        <a:defRPr sz="10300" kern="1200">
          <a:solidFill>
            <a:schemeClr val="tx1"/>
          </a:solidFill>
          <a:latin typeface="+mn-lt"/>
          <a:ea typeface="+mn-ea"/>
          <a:cs typeface="+mn-cs"/>
        </a:defRPr>
      </a:lvl6pPr>
      <a:lvl7pPr marL="15283373" indent="-1175644" algn="l" defTabSz="4702576" rtl="0" eaLnBrk="1" latinLnBrk="0" hangingPunct="1">
        <a:spcBef>
          <a:spcPct val="20000"/>
        </a:spcBef>
        <a:buFont typeface="Arial" panose="020B0604020202020204" pitchFamily="34" charset="0"/>
        <a:buChar char="•"/>
        <a:defRPr sz="10300" kern="1200">
          <a:solidFill>
            <a:schemeClr val="tx1"/>
          </a:solidFill>
          <a:latin typeface="+mn-lt"/>
          <a:ea typeface="+mn-ea"/>
          <a:cs typeface="+mn-cs"/>
        </a:defRPr>
      </a:lvl7pPr>
      <a:lvl8pPr marL="17634661" indent="-1175644" algn="l" defTabSz="4702576" rtl="0" eaLnBrk="1" latinLnBrk="0" hangingPunct="1">
        <a:spcBef>
          <a:spcPct val="20000"/>
        </a:spcBef>
        <a:buFont typeface="Arial" panose="020B0604020202020204" pitchFamily="34" charset="0"/>
        <a:buChar char="•"/>
        <a:defRPr sz="10300" kern="1200">
          <a:solidFill>
            <a:schemeClr val="tx1"/>
          </a:solidFill>
          <a:latin typeface="+mn-lt"/>
          <a:ea typeface="+mn-ea"/>
          <a:cs typeface="+mn-cs"/>
        </a:defRPr>
      </a:lvl8pPr>
      <a:lvl9pPr marL="19985949" indent="-1175644" algn="l" defTabSz="4702576" rtl="0" eaLnBrk="1" latinLnBrk="0" hangingPunct="1">
        <a:spcBef>
          <a:spcPct val="20000"/>
        </a:spcBef>
        <a:buFont typeface="Arial" panose="020B0604020202020204" pitchFamily="34" charset="0"/>
        <a:buChar char="•"/>
        <a:defRPr sz="10300" kern="1200">
          <a:solidFill>
            <a:schemeClr val="tx1"/>
          </a:solidFill>
          <a:latin typeface="+mn-lt"/>
          <a:ea typeface="+mn-ea"/>
          <a:cs typeface="+mn-cs"/>
        </a:defRPr>
      </a:lvl9pPr>
    </p:bodyStyle>
    <p:otherStyle>
      <a:defPPr>
        <a:defRPr lang="en-US"/>
      </a:defPPr>
      <a:lvl1pPr marL="0" algn="l" defTabSz="4702576" rtl="0" eaLnBrk="1" latinLnBrk="0" hangingPunct="1">
        <a:defRPr sz="9300" kern="1200">
          <a:solidFill>
            <a:schemeClr val="tx1"/>
          </a:solidFill>
          <a:latin typeface="+mn-lt"/>
          <a:ea typeface="+mn-ea"/>
          <a:cs typeface="+mn-cs"/>
        </a:defRPr>
      </a:lvl1pPr>
      <a:lvl2pPr marL="2351288" algn="l" defTabSz="4702576" rtl="0" eaLnBrk="1" latinLnBrk="0" hangingPunct="1">
        <a:defRPr sz="9300" kern="1200">
          <a:solidFill>
            <a:schemeClr val="tx1"/>
          </a:solidFill>
          <a:latin typeface="+mn-lt"/>
          <a:ea typeface="+mn-ea"/>
          <a:cs typeface="+mn-cs"/>
        </a:defRPr>
      </a:lvl2pPr>
      <a:lvl3pPr marL="4702576" algn="l" defTabSz="4702576" rtl="0" eaLnBrk="1" latinLnBrk="0" hangingPunct="1">
        <a:defRPr sz="9300" kern="1200">
          <a:solidFill>
            <a:schemeClr val="tx1"/>
          </a:solidFill>
          <a:latin typeface="+mn-lt"/>
          <a:ea typeface="+mn-ea"/>
          <a:cs typeface="+mn-cs"/>
        </a:defRPr>
      </a:lvl3pPr>
      <a:lvl4pPr marL="7053864" algn="l" defTabSz="4702576" rtl="0" eaLnBrk="1" latinLnBrk="0" hangingPunct="1">
        <a:defRPr sz="9300" kern="1200">
          <a:solidFill>
            <a:schemeClr val="tx1"/>
          </a:solidFill>
          <a:latin typeface="+mn-lt"/>
          <a:ea typeface="+mn-ea"/>
          <a:cs typeface="+mn-cs"/>
        </a:defRPr>
      </a:lvl4pPr>
      <a:lvl5pPr marL="9405153" algn="l" defTabSz="4702576" rtl="0" eaLnBrk="1" latinLnBrk="0" hangingPunct="1">
        <a:defRPr sz="9300" kern="1200">
          <a:solidFill>
            <a:schemeClr val="tx1"/>
          </a:solidFill>
          <a:latin typeface="+mn-lt"/>
          <a:ea typeface="+mn-ea"/>
          <a:cs typeface="+mn-cs"/>
        </a:defRPr>
      </a:lvl5pPr>
      <a:lvl6pPr marL="11756441" algn="l" defTabSz="4702576" rtl="0" eaLnBrk="1" latinLnBrk="0" hangingPunct="1">
        <a:defRPr sz="9300" kern="1200">
          <a:solidFill>
            <a:schemeClr val="tx1"/>
          </a:solidFill>
          <a:latin typeface="+mn-lt"/>
          <a:ea typeface="+mn-ea"/>
          <a:cs typeface="+mn-cs"/>
        </a:defRPr>
      </a:lvl6pPr>
      <a:lvl7pPr marL="14107729" algn="l" defTabSz="4702576" rtl="0" eaLnBrk="1" latinLnBrk="0" hangingPunct="1">
        <a:defRPr sz="9300" kern="1200">
          <a:solidFill>
            <a:schemeClr val="tx1"/>
          </a:solidFill>
          <a:latin typeface="+mn-lt"/>
          <a:ea typeface="+mn-ea"/>
          <a:cs typeface="+mn-cs"/>
        </a:defRPr>
      </a:lvl7pPr>
      <a:lvl8pPr marL="16459017" algn="l" defTabSz="4702576" rtl="0" eaLnBrk="1" latinLnBrk="0" hangingPunct="1">
        <a:defRPr sz="9300" kern="1200">
          <a:solidFill>
            <a:schemeClr val="tx1"/>
          </a:solidFill>
          <a:latin typeface="+mn-lt"/>
          <a:ea typeface="+mn-ea"/>
          <a:cs typeface="+mn-cs"/>
        </a:defRPr>
      </a:lvl8pPr>
      <a:lvl9pPr marL="18810305" algn="l" defTabSz="4702576" rtl="0" eaLnBrk="1" latinLnBrk="0" hangingPunct="1">
        <a:defRPr sz="9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9.gif"/><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png"/><Relationship Id="rId11" Type="http://schemas.microsoft.com/office/2007/relationships/hdphoto" Target="../media/hdphoto2.wdp"/><Relationship Id="rId5" Type="http://schemas.openxmlformats.org/officeDocument/2006/relationships/image" Target="../media/image4.png"/><Relationship Id="rId15" Type="http://schemas.openxmlformats.org/officeDocument/2006/relationships/image" Target="../media/image12.png"/><Relationship Id="rId10" Type="http://schemas.openxmlformats.org/officeDocument/2006/relationships/image" Target="../media/image8.png"/><Relationship Id="rId4" Type="http://schemas.openxmlformats.org/officeDocument/2006/relationships/image" Target="../media/image3.png"/><Relationship Id="rId9" Type="http://schemas.microsoft.com/office/2007/relationships/hdphoto" Target="../media/hdphoto1.wdp"/><Relationship Id="rId1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9" name="Picture 4" descr="I:\GSA Poster\March 23, 2009 Lahar Extent with Estimat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67956" y="24982018"/>
            <a:ext cx="10788349" cy="77202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 name="Picture 2" descr="I:\GSA Poster\January 24, 1966 Lahar Extent with Estimates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67956" y="16804759"/>
            <a:ext cx="10867870" cy="77444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7" name="Picture 3" descr="I:\GSA Poster\January 2, 1990 Lahar Extent with Estimates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81431" y="16804758"/>
            <a:ext cx="10828689" cy="77444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65" name="Picture 41" descr="I:\GSA Poster\RedoubtFinal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808338" y="3670499"/>
            <a:ext cx="10617539" cy="79737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6" name="Picture 2" descr="I:\GSA Poster\April 4, 2009.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1447" y="24766137"/>
            <a:ext cx="11405614" cy="7867396"/>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4" name="Rectangle 13"/>
          <p:cNvSpPr/>
          <p:nvPr/>
        </p:nvSpPr>
        <p:spPr>
          <a:xfrm>
            <a:off x="228600" y="228600"/>
            <a:ext cx="48920400" cy="2927124"/>
          </a:xfrm>
          <a:prstGeom prst="rect">
            <a:avLst/>
          </a:pr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743200" y="424425"/>
            <a:ext cx="42826018" cy="2877711"/>
          </a:xfrm>
          <a:prstGeom prst="rect">
            <a:avLst/>
          </a:prstGeom>
          <a:noFill/>
          <a:effectLst>
            <a:softEdge rad="127000"/>
          </a:effectLst>
        </p:spPr>
        <p:txBody>
          <a:bodyPr wrap="square" rtlCol="0">
            <a:spAutoFit/>
          </a:bodyPr>
          <a:lstStyle/>
          <a:p>
            <a:pPr algn="ctr"/>
            <a:r>
              <a:rPr lang="en-US" sz="9700" dirty="0" smtClean="0"/>
              <a:t>Modeling Lahar Inundation With the Aid of Seismic Data at Redoubt Volcano, Alaska</a:t>
            </a:r>
          </a:p>
          <a:p>
            <a:pPr algn="ctr"/>
            <a:r>
              <a:rPr lang="en-US" sz="4400" dirty="0" smtClean="0"/>
              <a:t>Alex Iezzi, Douglas Thompson, and Beverly Chomiak</a:t>
            </a:r>
          </a:p>
          <a:p>
            <a:pPr algn="ctr"/>
            <a:r>
              <a:rPr lang="en-US" sz="3600" dirty="0" smtClean="0"/>
              <a:t>Connecticut College Department of Physics, Astrophysics, and Geophysics, </a:t>
            </a:r>
            <a:r>
              <a:rPr lang="en-US" sz="3600" i="1" dirty="0" smtClean="0"/>
              <a:t>New London, CT 06320</a:t>
            </a:r>
            <a:endParaRPr lang="en-US" sz="3600" i="1" dirty="0"/>
          </a:p>
        </p:txBody>
      </p:sp>
      <p:pic>
        <p:nvPicPr>
          <p:cNvPr id="6" name="Picture 3"/>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9536" l="0" r="100000">
                        <a14:foregroundMark x1="36998" y1="10673" x2="36998" y2="10673"/>
                        <a14:foregroundMark x1="44852" y1="8121" x2="44852" y2="8121"/>
                        <a14:foregroundMark x1="873" y1="70766" x2="873" y2="70766"/>
                        <a14:foregroundMark x1="8377" y1="65893" x2="8377" y2="65893"/>
                        <a14:foregroundMark x1="5061" y1="65197" x2="5061" y2="65197"/>
                        <a14:foregroundMark x1="8028" y1="78422" x2="8028" y2="78422"/>
                        <a14:foregroundMark x1="5759" y1="79118" x2="5759" y2="79118"/>
                        <a14:foregroundMark x1="18848" y1="74014" x2="18848" y2="74014"/>
                        <a14:foregroundMark x1="13962" y1="67981" x2="13962" y2="67981"/>
                        <a14:foregroundMark x1="16405" y1="67749" x2="16405" y2="67749"/>
                        <a14:foregroundMark x1="25829" y1="72622" x2="25829" y2="72622"/>
                        <a14:foregroundMark x1="35602" y1="71694" x2="35602" y2="71694"/>
                        <a14:foregroundMark x1="43455" y1="75870" x2="43455" y2="75870"/>
                        <a14:foregroundMark x1="51134" y1="72854" x2="51134" y2="72854"/>
                        <a14:foregroundMark x1="63176" y1="70998" x2="63176" y2="70998"/>
                        <a14:foregroundMark x1="69808" y1="73318" x2="69808" y2="73318"/>
                        <a14:foregroundMark x1="74346" y1="71694" x2="74346" y2="71694"/>
                        <a14:foregroundMark x1="80454" y1="67981" x2="80454" y2="67981"/>
                        <a14:foregroundMark x1="79232" y1="78886" x2="79232" y2="78886"/>
                        <a14:foregroundMark x1="77312" y1="67285" x2="77312" y2="67285"/>
                        <a14:foregroundMark x1="84817" y1="74478" x2="84817" y2="74478"/>
                        <a14:foregroundMark x1="88831" y1="77030" x2="88831" y2="77030"/>
                        <a14:foregroundMark x1="89354" y1="72854" x2="89354" y2="72854"/>
                        <a14:foregroundMark x1="95812" y1="72854" x2="95812" y2="72854"/>
                        <a14:foregroundMark x1="20070" y1="92807" x2="20070" y2="92807"/>
                        <a14:foregroundMark x1="31937" y1="93968" x2="31937" y2="93968"/>
                        <a14:foregroundMark x1="42932" y1="92111" x2="42932" y2="92111"/>
                        <a14:foregroundMark x1="46771" y1="98144" x2="46771" y2="98144"/>
                        <a14:foregroundMark x1="50960" y1="95128" x2="50960" y2="95128"/>
                        <a14:foregroundMark x1="52531" y1="98144" x2="52531" y2="98144"/>
                        <a14:foregroundMark x1="58464" y1="92575" x2="58464" y2="92575"/>
                        <a14:foregroundMark x1="65620" y1="92111" x2="65620" y2="92111"/>
                        <a14:foregroundMark x1="70332" y1="87703" x2="70332" y2="87703"/>
                        <a14:foregroundMark x1="75916" y1="89095" x2="75916" y2="89095"/>
                        <a14:foregroundMark x1="77836" y1="87239" x2="77836" y2="87239"/>
                        <a14:foregroundMark x1="40838" y1="37123" x2="40838" y2="37123"/>
                        <a14:foregroundMark x1="35079" y1="34803" x2="35079" y2="34803"/>
                        <a14:foregroundMark x1="35602" y1="21578" x2="35602" y2="21578"/>
                        <a14:foregroundMark x1="40663" y1="6961" x2="40663" y2="6961"/>
                        <a14:foregroundMark x1="35951" y1="5568" x2="35951" y2="5568"/>
                        <a14:foregroundMark x1="56545" y1="78190" x2="56545" y2="78190"/>
                        <a14:foregroundMark x1="61257" y1="87239" x2="61257" y2="87239"/>
                        <a14:foregroundMark x1="61780" y1="97216" x2="61780" y2="97216"/>
                        <a14:foregroundMark x1="67539" y1="87239" x2="67539" y2="87239"/>
                        <a14:foregroundMark x1="16405" y1="78886" x2="16405" y2="78886"/>
                        <a14:foregroundMark x1="3316" y1="65893" x2="3316" y2="65893"/>
                        <a14:foregroundMark x1="22862" y1="78422" x2="22862" y2="78422"/>
                        <a14:foregroundMark x1="68237" y1="97680" x2="68237" y2="97680"/>
                        <a14:foregroundMark x1="78534" y1="98144" x2="78534" y2="98144"/>
                        <a14:foregroundMark x1="36649" y1="98144" x2="36649" y2="98144"/>
                        <a14:foregroundMark x1="45899" y1="78190" x2="45899" y2="78190"/>
                        <a14:foregroundMark x1="54276" y1="78422" x2="54276" y2="78422"/>
                        <a14:foregroundMark x1="59860" y1="98376" x2="59860" y2="98376"/>
                        <a14:foregroundMark x1="45026" y1="98144" x2="45026" y2="98144"/>
                      </a14:backgroundRemoval>
                    </a14:imgEffect>
                  </a14:imgLayer>
                </a14:imgProps>
              </a:ext>
              <a:ext uri="{28A0092B-C50C-407E-A947-70E740481C1C}">
                <a14:useLocalDpi xmlns:a14="http://schemas.microsoft.com/office/drawing/2010/main" val="0"/>
              </a:ext>
            </a:extLst>
          </a:blip>
          <a:srcRect/>
          <a:stretch>
            <a:fillRect/>
          </a:stretch>
        </p:blipFill>
        <p:spPr bwMode="auto">
          <a:xfrm>
            <a:off x="45753149" y="486635"/>
            <a:ext cx="3205414" cy="2411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18483" y1="23431" x2="18483" y2="23431"/>
                        <a14:foregroundMark x1="11848" y1="8787" x2="11848" y2="8787"/>
                        <a14:foregroundMark x1="33175" y1="7950" x2="33175" y2="7950"/>
                        <a14:foregroundMark x1="16114" y1="8787" x2="16114" y2="8787"/>
                        <a14:foregroundMark x1="18957" y1="6276" x2="18957" y2="6276"/>
                        <a14:foregroundMark x1="24171" y1="9205" x2="24171" y2="9205"/>
                        <a14:foregroundMark x1="24171" y1="9623" x2="24171" y2="9623"/>
                        <a14:foregroundMark x1="6161" y1="13389" x2="6161" y2="13389"/>
                        <a14:foregroundMark x1="4739" y1="17573" x2="4739" y2="17573"/>
                        <a14:foregroundMark x1="8057" y1="6276" x2="8057" y2="6276"/>
                        <a14:foregroundMark x1="7109" y1="13389" x2="7109" y2="13389"/>
                        <a14:foregroundMark x1="25118" y1="24268" x2="25118" y2="24268"/>
                        <a14:foregroundMark x1="20379" y1="19247" x2="20379" y2="19247"/>
                        <a14:foregroundMark x1="31754" y1="20084" x2="31754" y2="20084"/>
                        <a14:foregroundMark x1="30806" y1="27615" x2="30806" y2="27615"/>
                        <a14:foregroundMark x1="16114" y1="30962" x2="16114" y2="30962"/>
                        <a14:foregroundMark x1="17062" y1="27197" x2="17062" y2="27197"/>
                        <a14:foregroundMark x1="22275" y1="31799" x2="22275" y2="31799"/>
                        <a14:foregroundMark x1="28910" y1="32636" x2="28910" y2="32636"/>
                        <a14:foregroundMark x1="34597" y1="29289" x2="34597" y2="29289"/>
                        <a14:foregroundMark x1="35071" y1="24268" x2="35071" y2="24268"/>
                        <a14:foregroundMark x1="35545" y1="20502" x2="35545" y2="20502"/>
                        <a14:foregroundMark x1="37441" y1="16318" x2="37441" y2="16318"/>
                        <a14:foregroundMark x1="33649" y1="15900" x2="33649" y2="15900"/>
                        <a14:foregroundMark x1="27014" y1="17992" x2="27014" y2="17992"/>
                        <a14:foregroundMark x1="24171" y1="21339" x2="24171" y2="21339"/>
                        <a14:foregroundMark x1="14218" y1="24268" x2="14218" y2="24268"/>
                        <a14:foregroundMark x1="6635" y1="31381" x2="6635" y2="31381"/>
                        <a14:foregroundMark x1="12796" y1="34728" x2="12796" y2="34728"/>
                        <a14:foregroundMark x1="4265" y1="33891" x2="4265" y2="33891"/>
                        <a14:foregroundMark x1="28910" y1="4184" x2="28910" y2="4184"/>
                        <a14:foregroundMark x1="35071" y1="4603" x2="35071" y2="4603"/>
                        <a14:foregroundMark x1="18009" y1="2929" x2="18009" y2="2929"/>
                        <a14:foregroundMark x1="12322" y1="3347" x2="12322" y2="3347"/>
                        <a14:foregroundMark x1="37915" y1="9623" x2="37915" y2="9623"/>
                        <a14:foregroundMark x1="39336" y1="20921" x2="39336" y2="20921"/>
                        <a14:foregroundMark x1="5213" y1="49791" x2="5213" y2="49791"/>
                        <a14:foregroundMark x1="4739" y1="45607" x2="4739" y2="45607"/>
                        <a14:foregroundMark x1="11848" y1="48117" x2="11848" y2="48117"/>
                        <a14:foregroundMark x1="18483" y1="49791" x2="18483" y2="49791"/>
                        <a14:foregroundMark x1="14218" y1="49372" x2="14218" y2="49372"/>
                        <a14:foregroundMark x1="22749" y1="50209" x2="22749" y2="50209"/>
                        <a14:foregroundMark x1="4739" y1="59833" x2="4739" y2="59833"/>
                        <a14:foregroundMark x1="10427" y1="66527" x2="10427" y2="66527"/>
                        <a14:foregroundMark x1="2844" y1="65690" x2="2844" y2="65690"/>
                        <a14:foregroundMark x1="14692" y1="64435" x2="14692" y2="64435"/>
                        <a14:foregroundMark x1="22749" y1="65690" x2="22749" y2="65690"/>
                        <a14:foregroundMark x1="31280" y1="64017" x2="31280" y2="64017"/>
                        <a14:foregroundMark x1="35071" y1="64435" x2="35071" y2="64435"/>
                        <a14:foregroundMark x1="41706" y1="64017" x2="41706" y2="64017"/>
                        <a14:foregroundMark x1="51185" y1="64017" x2="51185" y2="64017"/>
                        <a14:foregroundMark x1="54502" y1="66109" x2="54502" y2="66109"/>
                        <a14:foregroundMark x1="54502" y1="61506" x2="54502" y2="61506"/>
                        <a14:foregroundMark x1="66351" y1="63598" x2="66351" y2="63598"/>
                        <a14:foregroundMark x1="69668" y1="64435" x2="69668" y2="64435"/>
                        <a14:foregroundMark x1="86256" y1="64435" x2="86256" y2="64435"/>
                        <a14:foregroundMark x1="84834" y1="61925" x2="84834" y2="61925"/>
                        <a14:foregroundMark x1="72986" y1="59833" x2="72986" y2="59833"/>
                        <a14:foregroundMark x1="90995" y1="65272" x2="90995" y2="65272"/>
                        <a14:foregroundMark x1="3318" y1="75732" x2="3318" y2="75732"/>
                        <a14:foregroundMark x1="3318" y1="77824" x2="3318" y2="77824"/>
                        <a14:foregroundMark x1="7583" y1="82008" x2="7583" y2="82008"/>
                        <a14:foregroundMark x1="11374" y1="79916" x2="11374" y2="79916"/>
                        <a14:foregroundMark x1="19905" y1="78243" x2="19905" y2="78243"/>
                        <a14:foregroundMark x1="22275" y1="79079" x2="22275" y2="79079"/>
                        <a14:foregroundMark x1="23223" y1="81590" x2="23223" y2="81590"/>
                        <a14:foregroundMark x1="33175" y1="78661" x2="33175" y2="78661"/>
                        <a14:foregroundMark x1="37915" y1="79079" x2="37915" y2="79079"/>
                        <a14:foregroundMark x1="37915" y1="81590" x2="37915" y2="81590"/>
                        <a14:foregroundMark x1="48815" y1="74477" x2="48815" y2="74477"/>
                        <a14:foregroundMark x1="47867" y1="79079" x2="47867" y2="79079"/>
                        <a14:foregroundMark x1="56872" y1="79916" x2="56872" y2="79916"/>
                        <a14:foregroundMark x1="11374" y1="95397" x2="11374" y2="95397"/>
                        <a14:foregroundMark x1="2370" y1="95397" x2="2370" y2="95397"/>
                        <a14:foregroundMark x1="14692" y1="94142" x2="14692" y2="94142"/>
                        <a14:foregroundMark x1="27014" y1="95397" x2="27014" y2="95397"/>
                        <a14:foregroundMark x1="31280" y1="93305" x2="31280" y2="93305"/>
                        <a14:foregroundMark x1="37441" y1="92887" x2="37441" y2="92887"/>
                        <a14:foregroundMark x1="39336" y1="92887" x2="39336" y2="92887"/>
                        <a14:foregroundMark x1="46445" y1="93305" x2="46445" y2="93305"/>
                        <a14:foregroundMark x1="50711" y1="92050" x2="50711" y2="92050"/>
                        <a14:foregroundMark x1="63033" y1="92887" x2="63033" y2="92887"/>
                        <a14:foregroundMark x1="59716" y1="93724" x2="59716" y2="93724"/>
                        <a14:foregroundMark x1="68246" y1="94142" x2="68246" y2="94142"/>
                        <a14:foregroundMark x1="72038" y1="94142" x2="72038" y2="94142"/>
                        <a14:foregroundMark x1="84834" y1="94142" x2="84834" y2="94142"/>
                        <a14:foregroundMark x1="87678" y1="94142" x2="87678" y2="94142"/>
                        <a14:foregroundMark x1="23223" y1="61088" x2="23223" y2="61088"/>
                        <a14:foregroundMark x1="26066" y1="44351" x2="26066" y2="44351"/>
                        <a14:foregroundMark x1="63981" y1="90377" x2="63981" y2="90377"/>
                        <a14:foregroundMark x1="64455" y1="97490" x2="64455" y2="97490"/>
                        <a14:foregroundMark x1="74408" y1="97908" x2="74408" y2="97908"/>
                        <a14:foregroundMark x1="86256" y1="89121" x2="86256" y2="89121"/>
                        <a14:foregroundMark x1="81991" y1="97071" x2="81991" y2="97071"/>
                        <a14:foregroundMark x1="24645" y1="98326" x2="24645" y2="98326"/>
                        <a14:foregroundMark x1="4739" y1="84100" x2="4739" y2="84100"/>
                        <a14:foregroundMark x1="1896" y1="83264" x2="1896" y2="83264"/>
                        <a14:foregroundMark x1="18957" y1="69038" x2="18957" y2="69038"/>
                        <a14:foregroundMark x1="82464" y1="64435" x2="82464" y2="64435"/>
                        <a14:foregroundMark x1="40758" y1="95397" x2="40758" y2="95397"/>
                        <a14:foregroundMark x1="36967" y1="97908" x2="36967" y2="97908"/>
                        <a14:foregroundMark x1="61611" y1="66946" x2="61611" y2="66946"/>
                        <a14:foregroundMark x1="61137" y1="59833" x2="61137" y2="59833"/>
                        <a14:foregroundMark x1="38389" y1="68619" x2="38389" y2="68619"/>
                        <a14:foregroundMark x1="9005" y1="98326" x2="9005" y2="98326"/>
                        <a14:foregroundMark x1="42180" y1="83264" x2="42180" y2="83264"/>
                        <a14:foregroundMark x1="50711" y1="95816" x2="50711" y2="95816"/>
                        <a14:foregroundMark x1="8531" y1="59414" x2="8531" y2="59414"/>
                        <a14:foregroundMark x1="17062" y1="59833" x2="17062" y2="59833"/>
                        <a14:foregroundMark x1="59242" y1="76151" x2="59242" y2="76151"/>
                        <a14:foregroundMark x1="79147" y1="67364" x2="79147" y2="67364"/>
                        <a14:foregroundMark x1="87678" y1="91213" x2="87678" y2="91213"/>
                        <a14:foregroundMark x1="94313" y1="69038" x2="94313" y2="69038"/>
                        <a14:foregroundMark x1="90521" y1="61088" x2="90521" y2="61088"/>
                        <a14:foregroundMark x1="30806" y1="30544" x2="30806" y2="30544"/>
                        <a14:foregroundMark x1="43602" y1="93724" x2="43602" y2="93724"/>
                        <a14:foregroundMark x1="45024" y1="91213" x2="45024" y2="91213"/>
                        <a14:backgroundMark x1="47867" y1="7531" x2="47867" y2="7531"/>
                        <a14:backgroundMark x1="66351" y1="22594" x2="66351" y2="22594"/>
                        <a14:backgroundMark x1="72986" y1="45188" x2="72986" y2="45188"/>
                        <a14:backgroundMark x1="48815" y1="42678" x2="48815" y2="42678"/>
                        <a14:backgroundMark x1="36493" y1="42678" x2="36493" y2="42678"/>
                        <a14:backgroundMark x1="68246" y1="74895" x2="68246" y2="74895"/>
                        <a14:backgroundMark x1="83412" y1="80335" x2="83412" y2="80335"/>
                        <a14:backgroundMark x1="65403" y1="82845" x2="65403" y2="82845"/>
                        <a14:backgroundMark x1="12322" y1="71130" x2="12322" y2="71130"/>
                        <a14:backgroundMark x1="35071" y1="71130" x2="35071" y2="71130"/>
                        <a14:backgroundMark x1="50237" y1="71548" x2="50237" y2="71548"/>
                        <a14:backgroundMark x1="45972" y1="64435" x2="45972" y2="64435"/>
                        <a14:backgroundMark x1="51185" y1="87029" x2="51185" y2="87029"/>
                        <a14:backgroundMark x1="38389" y1="87029" x2="38389" y2="87029"/>
                        <a14:backgroundMark x1="20853" y1="86611" x2="20853" y2="86611"/>
                        <a14:backgroundMark x1="27488" y1="64435" x2="27488" y2="64435"/>
                        <a14:backgroundMark x1="16588" y1="77824" x2="16588" y2="77824"/>
                        <a14:backgroundMark x1="43602" y1="79916" x2="43602" y2="79916"/>
                        <a14:backgroundMark x1="44550" y1="97908" x2="44550" y2="97908"/>
                        <a14:backgroundMark x1="29384" y1="92050" x2="29384" y2="92050"/>
                        <a14:backgroundMark x1="66825" y1="38494" x2="66825" y2="38494"/>
                        <a14:backgroundMark x1="80569" y1="33054" x2="80569" y2="33054"/>
                        <a14:backgroundMark x1="78199" y1="13389" x2="78199" y2="13389"/>
                        <a14:backgroundMark x1="2844" y1="2929" x2="2844" y2="2929"/>
                        <a14:backgroundMark x1="948" y1="14226" x2="948" y2="14226"/>
                        <a14:backgroundMark x1="8057" y1="93305" x2="8057" y2="93305"/>
                        <a14:backgroundMark x1="61137" y1="91632" x2="61137" y2="91632"/>
                        <a14:backgroundMark x1="91469" y1="52301" x2="91469" y2="52301"/>
                        <a14:backgroundMark x1="52607" y1="14226" x2="52607" y2="14226"/>
                        <a14:backgroundMark x1="44550" y1="12552" x2="44550" y2="12552"/>
                        <a14:backgroundMark x1="50711" y1="23431" x2="50711" y2="23431"/>
                        <a14:backgroundMark x1="29384" y1="97071" x2="29384" y2="97071"/>
                        <a14:backgroundMark x1="48341" y1="27615" x2="48341" y2="27615"/>
                        <a14:backgroundMark x1="57820" y1="63598" x2="57820" y2="63598"/>
                        <a14:backgroundMark x1="40284" y1="13808" x2="40284" y2="13808"/>
                        <a14:backgroundMark x1="18957" y1="837" x2="18957" y2="837"/>
                        <a14:backgroundMark x1="13744" y1="57322" x2="13744" y2="57322"/>
                        <a14:backgroundMark x1="29384" y1="56067" x2="29384" y2="56067"/>
                        <a14:backgroundMark x1="91943" y1="77824" x2="91943" y2="77824"/>
                        <a14:backgroundMark x1="23223" y1="87448" x2="23223" y2="87448"/>
                        <a14:backgroundMark x1="21327" y1="72803" x2="21327" y2="72803"/>
                        <a14:backgroundMark x1="16588" y1="66527" x2="16588" y2="66527"/>
                        <a14:backgroundMark x1="38389" y1="99163" x2="38389" y2="99163"/>
                        <a14:backgroundMark x1="85782" y1="92887" x2="85782" y2="92887"/>
                        <a14:backgroundMark x1="84360" y1="63598" x2="84360" y2="63598"/>
                        <a14:backgroundMark x1="45024" y1="94561" x2="45024" y2="94561"/>
                        <a14:backgroundMark x1="63981" y1="50209" x2="63981" y2="50209"/>
                      </a14:backgroundRemoval>
                    </a14:imgEffect>
                  </a14:imgLayer>
                </a14:imgProps>
              </a:ext>
              <a:ext uri="{28A0092B-C50C-407E-A947-70E740481C1C}">
                <a14:useLocalDpi xmlns:a14="http://schemas.microsoft.com/office/drawing/2010/main" val="0"/>
              </a:ext>
            </a:extLst>
          </a:blip>
          <a:srcRect/>
          <a:stretch>
            <a:fillRect/>
          </a:stretch>
        </p:blipFill>
        <p:spPr bwMode="auto">
          <a:xfrm>
            <a:off x="476799" y="394803"/>
            <a:ext cx="2237498" cy="2534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228601" y="3670499"/>
            <a:ext cx="11811000" cy="7040470"/>
          </a:xfrm>
          <a:prstGeom prst="rect">
            <a:avLst/>
          </a:prstGeom>
          <a:solidFill>
            <a:schemeClr val="bg1">
              <a:alpha val="50000"/>
            </a:schemeClr>
          </a:solidFill>
          <a:ln>
            <a:solidFill>
              <a:schemeClr val="tx1"/>
            </a:solidFill>
          </a:ln>
          <a:effectLst/>
        </p:spPr>
        <p:txBody>
          <a:bodyPr wrap="square" rtlCol="0">
            <a:spAutoFit/>
          </a:bodyPr>
          <a:lstStyle/>
          <a:p>
            <a:pPr algn="ctr"/>
            <a:r>
              <a:rPr lang="en-US" sz="5400" dirty="0" smtClean="0"/>
              <a:t>Abstract</a:t>
            </a:r>
          </a:p>
          <a:p>
            <a:pPr algn="just"/>
            <a:r>
              <a:rPr lang="en-US" sz="3200" dirty="0" smtClean="0"/>
              <a:t>Redoubt </a:t>
            </a:r>
            <a:r>
              <a:rPr lang="en-US" sz="3200" dirty="0"/>
              <a:t>Volcano is a </a:t>
            </a:r>
            <a:r>
              <a:rPr lang="en-US" sz="3200" dirty="0" smtClean="0"/>
              <a:t>3108 m </a:t>
            </a:r>
            <a:r>
              <a:rPr lang="en-US" sz="3200" dirty="0"/>
              <a:t>tall stratocone located in Cook Inlet, Alaska that explosively erupts roughly every 20 years. The five eruptions since 1900 all share the common characteristic of being accompanied by multiple large to very large lahars, as well as many that are smaller in magnitude. About 35 km from the crater of Redoubt Volcano lies the Drift River Marine Terminal, that if inundated, has the potential to cause a spill comparable to the Exxon Valdez spill of 1989. </a:t>
            </a:r>
            <a:r>
              <a:rPr lang="en-US" sz="3200" dirty="0" smtClean="0"/>
              <a:t>Lahars are </a:t>
            </a:r>
            <a:r>
              <a:rPr lang="en-US" sz="3200" dirty="0"/>
              <a:t>non-Newtonian flows </a:t>
            </a:r>
            <a:r>
              <a:rPr lang="en-US" sz="3200" dirty="0" smtClean="0"/>
              <a:t>that evolve </a:t>
            </a:r>
            <a:r>
              <a:rPr lang="en-US" sz="3200" dirty="0"/>
              <a:t>as they move downstream as a result of their bulking and debulking processes. The aim of this project is to model the three largest lahars from </a:t>
            </a:r>
            <a:r>
              <a:rPr lang="en-US" sz="3200" dirty="0" smtClean="0"/>
              <a:t>both the </a:t>
            </a:r>
            <a:r>
              <a:rPr lang="en-US" sz="3200" dirty="0"/>
              <a:t>most recent 2009 </a:t>
            </a:r>
            <a:r>
              <a:rPr lang="en-US" sz="3200" dirty="0" smtClean="0"/>
              <a:t>and 1989-90 eruptions </a:t>
            </a:r>
            <a:r>
              <a:rPr lang="en-US" sz="3200" dirty="0"/>
              <a:t>of Redoubt to predict their area of inundation for future eruptions. </a:t>
            </a:r>
          </a:p>
        </p:txBody>
      </p:sp>
      <p:pic>
        <p:nvPicPr>
          <p:cNvPr id="1041" name="Picture 17" descr="E:\GSA Poster\CookInlet.gif"/>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1447" y="16414691"/>
            <a:ext cx="11405614" cy="79802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sp>
        <p:nvSpPr>
          <p:cNvPr id="2" name="TextBox 1"/>
          <p:cNvSpPr txBox="1"/>
          <p:nvPr/>
        </p:nvSpPr>
        <p:spPr>
          <a:xfrm>
            <a:off x="228600" y="11083198"/>
            <a:ext cx="11811001" cy="4862870"/>
          </a:xfrm>
          <a:prstGeom prst="rect">
            <a:avLst/>
          </a:prstGeom>
          <a:solidFill>
            <a:schemeClr val="bg1">
              <a:alpha val="50000"/>
            </a:schemeClr>
          </a:solidFill>
          <a:ln>
            <a:solidFill>
              <a:schemeClr val="tx1"/>
            </a:solidFill>
          </a:ln>
        </p:spPr>
        <p:txBody>
          <a:bodyPr wrap="square" rtlCol="0">
            <a:spAutoFit/>
          </a:bodyPr>
          <a:lstStyle/>
          <a:p>
            <a:pPr algn="ctr"/>
            <a:r>
              <a:rPr lang="en-US" sz="5400" dirty="0" smtClean="0"/>
              <a:t>Lahar Inundation Modeling</a:t>
            </a:r>
          </a:p>
          <a:p>
            <a:pPr algn="just"/>
            <a:r>
              <a:rPr lang="en-US" sz="3200" dirty="0" smtClean="0"/>
              <a:t>Using </a:t>
            </a:r>
            <a:r>
              <a:rPr lang="en-US" sz="3200" dirty="0"/>
              <a:t>GIS and </a:t>
            </a:r>
            <a:r>
              <a:rPr lang="en-US" sz="3200" dirty="0" smtClean="0"/>
              <a:t>the lahar </a:t>
            </a:r>
            <a:r>
              <a:rPr lang="en-US" sz="3200" dirty="0"/>
              <a:t>simulation </a:t>
            </a:r>
            <a:r>
              <a:rPr lang="en-US" sz="3200" dirty="0" smtClean="0"/>
              <a:t>program Laharz_py, </a:t>
            </a:r>
            <a:r>
              <a:rPr lang="en-US" sz="3200" dirty="0"/>
              <a:t>inundation models were created and cross-correlated with the known mapped area of inundation done by USGS post-eruption for the three largest 2009 lahars as well as those of the 1989-90 eruption. </a:t>
            </a:r>
            <a:r>
              <a:rPr lang="en-US" sz="3200" dirty="0" smtClean="0"/>
              <a:t> The semi-empirical program Laharz_py is based upon 26 lahars by Iverson (1998):</a:t>
            </a:r>
          </a:p>
          <a:p>
            <a:pPr algn="ctr"/>
            <a:r>
              <a:rPr lang="en-US" sz="3200" i="1" dirty="0"/>
              <a:t>A</a:t>
            </a:r>
            <a:r>
              <a:rPr lang="en-US" sz="3200" dirty="0"/>
              <a:t> = 0.05 </a:t>
            </a:r>
            <a:r>
              <a:rPr lang="en-US" sz="3200" i="1" dirty="0"/>
              <a:t>V</a:t>
            </a:r>
            <a:r>
              <a:rPr lang="en-US" sz="3200" dirty="0"/>
              <a:t> </a:t>
            </a:r>
            <a:r>
              <a:rPr lang="en-US" sz="3200" baseline="30000" dirty="0"/>
              <a:t>2/3</a:t>
            </a:r>
            <a:endParaRPr lang="en-US" sz="3200" dirty="0"/>
          </a:p>
          <a:p>
            <a:pPr algn="ctr"/>
            <a:r>
              <a:rPr lang="en-US" sz="3200" i="1" dirty="0"/>
              <a:t>B</a:t>
            </a:r>
            <a:r>
              <a:rPr lang="en-US" sz="3200" dirty="0"/>
              <a:t> = 200 </a:t>
            </a:r>
            <a:r>
              <a:rPr lang="en-US" sz="3200" i="1" dirty="0"/>
              <a:t>V</a:t>
            </a:r>
            <a:r>
              <a:rPr lang="en-US" sz="3200" dirty="0"/>
              <a:t> </a:t>
            </a:r>
            <a:r>
              <a:rPr lang="en-US" sz="3200" baseline="30000" dirty="0" smtClean="0"/>
              <a:t>2/3</a:t>
            </a:r>
            <a:endParaRPr lang="en-US" sz="3200" dirty="0"/>
          </a:p>
        </p:txBody>
      </p:sp>
      <p:sp>
        <p:nvSpPr>
          <p:cNvPr id="3" name="TextBox 2"/>
          <p:cNvSpPr txBox="1"/>
          <p:nvPr/>
        </p:nvSpPr>
        <p:spPr>
          <a:xfrm>
            <a:off x="37085446" y="26730639"/>
            <a:ext cx="12063554" cy="3508653"/>
          </a:xfrm>
          <a:prstGeom prst="rect">
            <a:avLst/>
          </a:prstGeom>
          <a:solidFill>
            <a:schemeClr val="bg1">
              <a:alpha val="50000"/>
            </a:schemeClr>
          </a:solidFill>
          <a:ln>
            <a:solidFill>
              <a:schemeClr val="tx1"/>
            </a:solidFill>
          </a:ln>
        </p:spPr>
        <p:txBody>
          <a:bodyPr wrap="square" rtlCol="0">
            <a:spAutoFit/>
          </a:bodyPr>
          <a:lstStyle/>
          <a:p>
            <a:pPr algn="ctr"/>
            <a:r>
              <a:rPr lang="en-US" sz="5400" dirty="0" smtClean="0"/>
              <a:t>References</a:t>
            </a:r>
          </a:p>
          <a:p>
            <a:r>
              <a:rPr lang="en-US" sz="2400" dirty="0"/>
              <a:t>· </a:t>
            </a:r>
            <a:r>
              <a:rPr lang="en-US" sz="2400" dirty="0" smtClean="0"/>
              <a:t>Iverson</a:t>
            </a:r>
            <a:r>
              <a:rPr lang="en-US" sz="2400" dirty="0"/>
              <a:t>, R. M., Schilling, S. P., &amp; </a:t>
            </a:r>
            <a:r>
              <a:rPr lang="en-US" sz="2400" dirty="0" err="1"/>
              <a:t>Vallance</a:t>
            </a:r>
            <a:r>
              <a:rPr lang="en-US" sz="2400" dirty="0"/>
              <a:t>, J. W. (1998). Objective </a:t>
            </a:r>
            <a:r>
              <a:rPr lang="en-US" sz="2400" dirty="0" smtClean="0"/>
              <a:t>delineation </a:t>
            </a:r>
            <a:r>
              <a:rPr lang="en-US" sz="2400" dirty="0"/>
              <a:t>of lahar-inundation hazard zones. </a:t>
            </a:r>
            <a:r>
              <a:rPr lang="en-US" sz="2400" i="1" dirty="0"/>
              <a:t>Geological Society of America Bulletin</a:t>
            </a:r>
            <a:r>
              <a:rPr lang="en-US" sz="2400" dirty="0"/>
              <a:t>, </a:t>
            </a:r>
            <a:r>
              <a:rPr lang="en-US" sz="2400" i="1" dirty="0"/>
              <a:t>110</a:t>
            </a:r>
            <a:r>
              <a:rPr lang="en-US" sz="2400" dirty="0"/>
              <a:t>(8), 972-984.</a:t>
            </a:r>
          </a:p>
          <a:p>
            <a:r>
              <a:rPr lang="en-US" sz="2400" dirty="0"/>
              <a:t>· </a:t>
            </a:r>
            <a:r>
              <a:rPr lang="en-US" sz="2400" dirty="0" smtClean="0"/>
              <a:t>Schilling</a:t>
            </a:r>
            <a:r>
              <a:rPr lang="en-US" sz="2400" dirty="0"/>
              <a:t>, S.P. (2014). </a:t>
            </a:r>
            <a:r>
              <a:rPr lang="en-US" sz="2400" dirty="0" err="1"/>
              <a:t>Laharz_py</a:t>
            </a:r>
            <a:r>
              <a:rPr lang="en-US" sz="2400" dirty="0"/>
              <a:t>—GIS tools for automated mapping of lahar inundation hazard zones: U.S. Geological Survey Open-File Report 2014-1073, 78 p., </a:t>
            </a:r>
            <a:endParaRPr lang="en-US" sz="2400" dirty="0" smtClean="0"/>
          </a:p>
          <a:p>
            <a:r>
              <a:rPr lang="en-US" sz="2400" dirty="0"/>
              <a:t>·</a:t>
            </a:r>
            <a:r>
              <a:rPr lang="en-US" sz="2400" dirty="0" err="1" smtClean="0"/>
              <a:t>Waythomas</a:t>
            </a:r>
            <a:r>
              <a:rPr lang="en-US" sz="2400" dirty="0"/>
              <a:t>, C. F., Pierson, T. C., Major, J. J., &amp; Scott, W. E. (2013). Voluminous ice-rich and water-rich lahars generated during the 2009 eruption of Redoubt Volcano, Alaska. Journal of Volcanology and Geothermal Research, 259, 389-413</a:t>
            </a:r>
            <a:r>
              <a:rPr lang="en-US" sz="2400" dirty="0" smtClean="0"/>
              <a:t>.</a:t>
            </a:r>
            <a:endParaRPr lang="en-US" sz="2400" dirty="0"/>
          </a:p>
        </p:txBody>
      </p:sp>
      <p:sp>
        <p:nvSpPr>
          <p:cNvPr id="12" name="TextBox 11"/>
          <p:cNvSpPr txBox="1"/>
          <p:nvPr/>
        </p:nvSpPr>
        <p:spPr>
          <a:xfrm>
            <a:off x="37085446" y="20586642"/>
            <a:ext cx="12039600" cy="5847755"/>
          </a:xfrm>
          <a:prstGeom prst="rect">
            <a:avLst/>
          </a:prstGeom>
          <a:solidFill>
            <a:schemeClr val="bg1">
              <a:alpha val="50000"/>
            </a:schemeClr>
          </a:solidFill>
          <a:ln>
            <a:solidFill>
              <a:schemeClr val="tx1"/>
            </a:solidFill>
          </a:ln>
        </p:spPr>
        <p:txBody>
          <a:bodyPr wrap="square" rtlCol="0">
            <a:spAutoFit/>
          </a:bodyPr>
          <a:lstStyle/>
          <a:p>
            <a:pPr algn="ctr"/>
            <a:r>
              <a:rPr lang="en-US" sz="5400" dirty="0" smtClean="0"/>
              <a:t>Conclusions</a:t>
            </a:r>
          </a:p>
          <a:p>
            <a:pPr marL="457200" indent="-457200">
              <a:buFont typeface="Arial" panose="020B0604020202020204" pitchFamily="34" charset="0"/>
              <a:buChar char="•"/>
            </a:pPr>
            <a:r>
              <a:rPr lang="en-US" sz="3200" dirty="0"/>
              <a:t>Simulations confirm the larger order of magnitude approximations by </a:t>
            </a:r>
            <a:r>
              <a:rPr lang="en-US" sz="3200" dirty="0" err="1"/>
              <a:t>Waythomas</a:t>
            </a:r>
            <a:r>
              <a:rPr lang="en-US" sz="3200" dirty="0"/>
              <a:t> et al (2013) and </a:t>
            </a:r>
            <a:r>
              <a:rPr lang="en-US" sz="3200" dirty="0" err="1"/>
              <a:t>Dorava</a:t>
            </a:r>
            <a:r>
              <a:rPr lang="en-US" sz="3200" dirty="0"/>
              <a:t> and Meyer (1994</a:t>
            </a:r>
            <a:r>
              <a:rPr lang="en-US" sz="3200" dirty="0" smtClean="0"/>
              <a:t>)</a:t>
            </a:r>
          </a:p>
          <a:p>
            <a:pPr marL="457200" indent="-457200">
              <a:buFont typeface="Arial" panose="020B0604020202020204" pitchFamily="34" charset="0"/>
              <a:buChar char="•"/>
            </a:pPr>
            <a:r>
              <a:rPr lang="en-US" sz="3200" dirty="0" err="1"/>
              <a:t>Laharz</a:t>
            </a:r>
            <a:r>
              <a:rPr lang="en-US" sz="3200" dirty="0"/>
              <a:t> does not do a good job at accurately modeling the more channelized nature of flows that are characteristic of the Drift River delta where topography is less steep</a:t>
            </a:r>
          </a:p>
          <a:p>
            <a:pPr marL="457200" indent="-457200">
              <a:buFont typeface="Arial" panose="020B0604020202020204" pitchFamily="34" charset="0"/>
              <a:buChar char="•"/>
            </a:pPr>
            <a:r>
              <a:rPr lang="en-US" sz="3200" dirty="0"/>
              <a:t>Adding a berm 22 feet high as the DRMT stated they were going to do after the 2009 eruption does not appear to have an effect on the flow patterns of the lahar </a:t>
            </a:r>
            <a:r>
              <a:rPr lang="en-US" sz="3200" dirty="0" smtClean="0"/>
              <a:t>simulations</a:t>
            </a:r>
          </a:p>
          <a:p>
            <a:pPr marL="457200" indent="-457200">
              <a:buFont typeface="Arial" panose="020B0604020202020204" pitchFamily="34" charset="0"/>
              <a:buChar char="•"/>
            </a:pPr>
            <a:r>
              <a:rPr lang="en-US" sz="3200" dirty="0" smtClean="0"/>
              <a:t>These </a:t>
            </a:r>
            <a:r>
              <a:rPr lang="en-US" sz="3200" dirty="0"/>
              <a:t>modeling techniques can be used for future eruptions of Redoubt in order to aid in the prediction of the lahar inundation. </a:t>
            </a:r>
          </a:p>
        </p:txBody>
      </p:sp>
      <p:sp>
        <p:nvSpPr>
          <p:cNvPr id="15" name="TextBox 14"/>
          <p:cNvSpPr txBox="1"/>
          <p:nvPr/>
        </p:nvSpPr>
        <p:spPr>
          <a:xfrm>
            <a:off x="37085446" y="30480333"/>
            <a:ext cx="12063554" cy="2106372"/>
          </a:xfrm>
          <a:prstGeom prst="rect">
            <a:avLst/>
          </a:prstGeom>
          <a:solidFill>
            <a:schemeClr val="bg1">
              <a:alpha val="50000"/>
            </a:schemeClr>
          </a:solidFill>
          <a:ln>
            <a:solidFill>
              <a:schemeClr val="tx1"/>
            </a:solidFill>
          </a:ln>
        </p:spPr>
        <p:txBody>
          <a:bodyPr wrap="square" rtlCol="0">
            <a:spAutoFit/>
          </a:bodyPr>
          <a:lstStyle/>
          <a:p>
            <a:pPr algn="ctr"/>
            <a:r>
              <a:rPr lang="en-US" sz="5400" dirty="0" smtClean="0"/>
              <a:t>Acknowledgements</a:t>
            </a:r>
          </a:p>
          <a:p>
            <a:pPr marL="342900" indent="-342900" algn="just">
              <a:buFont typeface="Arial" panose="020B0604020202020204" pitchFamily="34" charset="0"/>
              <a:buChar char="•"/>
            </a:pPr>
            <a:r>
              <a:rPr lang="en-US" sz="2400" dirty="0" smtClean="0"/>
              <a:t>Alaska Volcano Observatory Staff and Resources</a:t>
            </a:r>
          </a:p>
          <a:p>
            <a:pPr marL="342900" indent="-342900" algn="just">
              <a:buFont typeface="Arial" panose="020B0604020202020204" pitchFamily="34" charset="0"/>
              <a:buChar char="•"/>
            </a:pPr>
            <a:r>
              <a:rPr lang="en-US" sz="2400" dirty="0" smtClean="0"/>
              <a:t>USGS, </a:t>
            </a:r>
            <a:r>
              <a:rPr lang="en-US" sz="2400" dirty="0" err="1" smtClean="0"/>
              <a:t>Kleinman</a:t>
            </a:r>
            <a:r>
              <a:rPr lang="en-US" sz="2400" dirty="0" smtClean="0"/>
              <a:t> Grant, and CELS for funding</a:t>
            </a:r>
          </a:p>
          <a:p>
            <a:pPr marL="342900" indent="-342900" algn="just">
              <a:buFont typeface="Arial" panose="020B0604020202020204" pitchFamily="34" charset="0"/>
              <a:buChar char="•"/>
            </a:pPr>
            <a:r>
              <a:rPr lang="en-US" sz="2400" dirty="0" smtClean="0"/>
              <a:t>Photo Credit: Laurie Johnson</a:t>
            </a:r>
            <a:endParaRPr lang="en-US" sz="2400" dirty="0"/>
          </a:p>
        </p:txBody>
      </p:sp>
      <p:pic>
        <p:nvPicPr>
          <p:cNvPr id="5" name="Picture 2" descr="I:\GSA Poster\March 26, 2009 Waveform edited.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420969" y="8785654"/>
            <a:ext cx="8626203" cy="60826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I:\GSA Poster\Inundation with Berm.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795201" y="12065456"/>
            <a:ext cx="10539788" cy="80845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aphicFrame>
        <p:nvGraphicFramePr>
          <p:cNvPr id="16" name="Table 15"/>
          <p:cNvGraphicFramePr>
            <a:graphicFrameLocks noGrp="1"/>
          </p:cNvGraphicFramePr>
          <p:nvPr>
            <p:extLst>
              <p:ext uri="{D42A27DB-BD31-4B8C-83A1-F6EECF244321}">
                <p14:modId xmlns:p14="http://schemas.microsoft.com/office/powerpoint/2010/main" val="1437017733"/>
              </p:ext>
            </p:extLst>
          </p:nvPr>
        </p:nvGraphicFramePr>
        <p:xfrm>
          <a:off x="21412200" y="4800600"/>
          <a:ext cx="15673246" cy="10117495"/>
        </p:xfrm>
        <a:graphic>
          <a:graphicData uri="http://schemas.openxmlformats.org/drawingml/2006/table">
            <a:tbl>
              <a:tblPr>
                <a:tableStyleId>{616DA210-FB5B-4158-B5E0-FEB733F419BA}</a:tableStyleId>
              </a:tblPr>
              <a:tblGrid>
                <a:gridCol w="2469122"/>
                <a:gridCol w="5480923"/>
                <a:gridCol w="7723201"/>
              </a:tblGrid>
              <a:tr h="1044065">
                <a:tc>
                  <a:txBody>
                    <a:bodyPr/>
                    <a:lstStyle/>
                    <a:p>
                      <a:pPr marL="0" marR="0" algn="ctr">
                        <a:spcBef>
                          <a:spcPts val="0"/>
                        </a:spcBef>
                        <a:spcAft>
                          <a:spcPts val="0"/>
                        </a:spcAft>
                      </a:pPr>
                      <a:r>
                        <a:rPr lang="en-US" sz="2800" b="1" dirty="0">
                          <a:effectLst/>
                        </a:rPr>
                        <a:t>Lahar Date</a:t>
                      </a:r>
                      <a:endParaRPr lang="en-US" sz="2800" b="1" dirty="0">
                        <a:effectLst/>
                        <a:latin typeface="Times New Roman"/>
                        <a:ea typeface="Times New Roman"/>
                      </a:endParaRPr>
                    </a:p>
                  </a:txBody>
                  <a:tcPr marL="182880" marR="1828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alpha val="50000"/>
                      </a:schemeClr>
                    </a:solidFill>
                  </a:tcPr>
                </a:tc>
                <a:tc>
                  <a:txBody>
                    <a:bodyPr/>
                    <a:lstStyle/>
                    <a:p>
                      <a:pPr marL="0" marR="0" algn="ctr">
                        <a:spcBef>
                          <a:spcPts val="0"/>
                        </a:spcBef>
                        <a:spcAft>
                          <a:spcPts val="0"/>
                        </a:spcAft>
                      </a:pPr>
                      <a:r>
                        <a:rPr lang="en-US" sz="2800" b="1" dirty="0">
                          <a:effectLst/>
                        </a:rPr>
                        <a:t>Best Estimate for Volume</a:t>
                      </a:r>
                      <a:endParaRPr lang="en-US" sz="2800" b="1" dirty="0">
                        <a:effectLst/>
                        <a:latin typeface="Times New Roman"/>
                        <a:ea typeface="Times New Roman"/>
                      </a:endParaRPr>
                    </a:p>
                  </a:txBody>
                  <a:tcPr marL="182880" marR="182880" marT="0" marB="0" anchor="ctr">
                    <a:lnT w="12700" cap="flat" cmpd="sng" algn="ctr">
                      <a:solidFill>
                        <a:schemeClr val="tx1"/>
                      </a:solidFill>
                      <a:prstDash val="solid"/>
                      <a:round/>
                      <a:headEnd type="none" w="med" len="med"/>
                      <a:tailEnd type="none" w="med" len="med"/>
                    </a:lnT>
                    <a:solidFill>
                      <a:schemeClr val="bg1">
                        <a:alpha val="50000"/>
                      </a:schemeClr>
                    </a:solidFill>
                  </a:tcPr>
                </a:tc>
                <a:tc>
                  <a:txBody>
                    <a:bodyPr/>
                    <a:lstStyle/>
                    <a:p>
                      <a:pPr marL="0" marR="0" algn="ctr">
                        <a:spcBef>
                          <a:spcPts val="0"/>
                        </a:spcBef>
                        <a:spcAft>
                          <a:spcPts val="0"/>
                        </a:spcAft>
                      </a:pPr>
                      <a:r>
                        <a:rPr lang="en-US" sz="2800" b="1" dirty="0">
                          <a:effectLst/>
                        </a:rPr>
                        <a:t>Comparison with </a:t>
                      </a:r>
                      <a:r>
                        <a:rPr lang="en-US" sz="2800" b="1" dirty="0" err="1">
                          <a:effectLst/>
                        </a:rPr>
                        <a:t>Laharz</a:t>
                      </a:r>
                      <a:r>
                        <a:rPr lang="en-US" sz="2800" b="1" dirty="0">
                          <a:effectLst/>
                        </a:rPr>
                        <a:t> Simulations  and Volume Estimate</a:t>
                      </a:r>
                      <a:endParaRPr lang="en-US" sz="2800" b="1" dirty="0">
                        <a:effectLst/>
                        <a:latin typeface="Times New Roman"/>
                        <a:ea typeface="Times New Roman"/>
                      </a:endParaRPr>
                    </a:p>
                  </a:txBody>
                  <a:tcPr marL="182880" marR="1828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alpha val="50000"/>
                      </a:schemeClr>
                    </a:solidFill>
                  </a:tcPr>
                </a:tc>
              </a:tr>
              <a:tr h="1229288">
                <a:tc>
                  <a:txBody>
                    <a:bodyPr/>
                    <a:lstStyle/>
                    <a:p>
                      <a:pPr marL="0" marR="0" algn="ctr">
                        <a:spcBef>
                          <a:spcPts val="0"/>
                        </a:spcBef>
                        <a:spcAft>
                          <a:spcPts val="0"/>
                        </a:spcAft>
                      </a:pPr>
                      <a:r>
                        <a:rPr lang="en-US" sz="2800" dirty="0">
                          <a:effectLst/>
                        </a:rPr>
                        <a:t>January 24, 1966</a:t>
                      </a:r>
                      <a:endParaRPr lang="en-US" sz="2800" dirty="0">
                        <a:effectLst/>
                        <a:latin typeface="Times New Roman"/>
                        <a:ea typeface="Times New Roman"/>
                      </a:endParaRPr>
                    </a:p>
                  </a:txBody>
                  <a:tcPr marL="182880" marR="182880" marT="0" marB="0" anchor="ctr">
                    <a:lnL w="12700" cap="flat" cmpd="sng" algn="ctr">
                      <a:solidFill>
                        <a:schemeClr val="tx1"/>
                      </a:solidFill>
                      <a:prstDash val="solid"/>
                      <a:round/>
                      <a:headEnd type="none" w="med" len="med"/>
                      <a:tailEnd type="none" w="med" len="med"/>
                    </a:lnL>
                    <a:solidFill>
                      <a:schemeClr val="bg1">
                        <a:alpha val="50000"/>
                      </a:schemeClr>
                    </a:solidFill>
                  </a:tcPr>
                </a:tc>
                <a:tc>
                  <a:txBody>
                    <a:bodyPr/>
                    <a:lstStyle/>
                    <a:p>
                      <a:pPr marL="0" marR="0" algn="ctr">
                        <a:spcBef>
                          <a:spcPts val="0"/>
                        </a:spcBef>
                        <a:spcAft>
                          <a:spcPts val="0"/>
                        </a:spcAft>
                      </a:pPr>
                      <a:r>
                        <a:rPr lang="en-US" sz="2800" dirty="0">
                          <a:effectLst/>
                        </a:rPr>
                        <a:t>Mapped by </a:t>
                      </a:r>
                      <a:r>
                        <a:rPr lang="en-US" sz="2800" dirty="0" err="1">
                          <a:effectLst/>
                        </a:rPr>
                        <a:t>Dorava</a:t>
                      </a:r>
                      <a:r>
                        <a:rPr lang="en-US" sz="2800" dirty="0">
                          <a:effectLst/>
                        </a:rPr>
                        <a:t> and Meyer (1994)</a:t>
                      </a:r>
                      <a:endParaRPr lang="en-US" sz="2800" dirty="0">
                        <a:effectLst/>
                        <a:latin typeface="Times New Roman"/>
                        <a:ea typeface="Times New Roman"/>
                      </a:endParaRPr>
                    </a:p>
                  </a:txBody>
                  <a:tcPr marL="182880" marR="182880" marT="0" marB="0" anchor="ctr">
                    <a:solidFill>
                      <a:schemeClr val="bg1">
                        <a:alpha val="50000"/>
                      </a:schemeClr>
                    </a:solidFill>
                  </a:tcPr>
                </a:tc>
                <a:tc>
                  <a:txBody>
                    <a:bodyPr/>
                    <a:lstStyle/>
                    <a:p>
                      <a:pPr marL="0" marR="0" algn="ctr">
                        <a:spcBef>
                          <a:spcPts val="0"/>
                        </a:spcBef>
                        <a:spcAft>
                          <a:spcPts val="0"/>
                        </a:spcAft>
                      </a:pPr>
                      <a:r>
                        <a:rPr lang="en-US" sz="2800" dirty="0" err="1">
                          <a:effectLst/>
                        </a:rPr>
                        <a:t>Laharz</a:t>
                      </a:r>
                      <a:r>
                        <a:rPr lang="en-US" sz="2800" dirty="0">
                          <a:effectLst/>
                        </a:rPr>
                        <a:t> estimates low 10</a:t>
                      </a:r>
                      <a:r>
                        <a:rPr lang="en-US" sz="2800" baseline="30000" dirty="0">
                          <a:effectLst/>
                        </a:rPr>
                        <a:t>8</a:t>
                      </a:r>
                      <a:r>
                        <a:rPr lang="en-US" sz="2800" dirty="0">
                          <a:effectLst/>
                        </a:rPr>
                        <a:t> m</a:t>
                      </a:r>
                      <a:r>
                        <a:rPr lang="en-US" sz="2800" baseline="30000" dirty="0">
                          <a:effectLst/>
                        </a:rPr>
                        <a:t>3</a:t>
                      </a:r>
                      <a:r>
                        <a:rPr lang="en-US" sz="2800" dirty="0">
                          <a:effectLst/>
                        </a:rPr>
                        <a:t> due to only slight flows outside the Drift River channel</a:t>
                      </a:r>
                      <a:endParaRPr lang="en-US" sz="2800" dirty="0">
                        <a:effectLst/>
                        <a:latin typeface="Times New Roman"/>
                        <a:ea typeface="Times New Roman"/>
                      </a:endParaRPr>
                    </a:p>
                  </a:txBody>
                  <a:tcPr marL="182880" marR="182880" marT="0" marB="0" anchor="ctr">
                    <a:lnR w="12700" cap="flat" cmpd="sng" algn="ctr">
                      <a:solidFill>
                        <a:schemeClr val="tx1"/>
                      </a:solidFill>
                      <a:prstDash val="solid"/>
                      <a:round/>
                      <a:headEnd type="none" w="med" len="med"/>
                      <a:tailEnd type="none" w="med" len="med"/>
                    </a:lnR>
                    <a:solidFill>
                      <a:schemeClr val="bg1">
                        <a:alpha val="50000"/>
                      </a:schemeClr>
                    </a:solidFill>
                  </a:tcPr>
                </a:tc>
              </a:tr>
              <a:tr h="1229288">
                <a:tc>
                  <a:txBody>
                    <a:bodyPr/>
                    <a:lstStyle/>
                    <a:p>
                      <a:pPr marL="0" marR="0" algn="ctr">
                        <a:spcBef>
                          <a:spcPts val="0"/>
                        </a:spcBef>
                        <a:spcAft>
                          <a:spcPts val="0"/>
                        </a:spcAft>
                      </a:pPr>
                      <a:r>
                        <a:rPr lang="en-US" sz="2800">
                          <a:effectLst/>
                        </a:rPr>
                        <a:t>December 21, 1989</a:t>
                      </a:r>
                      <a:endParaRPr lang="en-US" sz="2800">
                        <a:effectLst/>
                        <a:latin typeface="Times New Roman"/>
                        <a:ea typeface="Times New Roman"/>
                      </a:endParaRPr>
                    </a:p>
                  </a:txBody>
                  <a:tcPr marL="182880" marR="182880" marT="0" marB="0" anchor="ctr">
                    <a:lnL w="12700" cap="flat" cmpd="sng" algn="ctr">
                      <a:solidFill>
                        <a:schemeClr val="tx1"/>
                      </a:solidFill>
                      <a:prstDash val="solid"/>
                      <a:round/>
                      <a:headEnd type="none" w="med" len="med"/>
                      <a:tailEnd type="none" w="med" len="med"/>
                    </a:lnL>
                    <a:solidFill>
                      <a:schemeClr val="bg1">
                        <a:alpha val="50000"/>
                      </a:schemeClr>
                    </a:solidFill>
                  </a:tcPr>
                </a:tc>
                <a:tc>
                  <a:txBody>
                    <a:bodyPr/>
                    <a:lstStyle/>
                    <a:p>
                      <a:pPr marL="0" marR="0" algn="ctr">
                        <a:spcBef>
                          <a:spcPts val="0"/>
                        </a:spcBef>
                        <a:spcAft>
                          <a:spcPts val="0"/>
                        </a:spcAft>
                      </a:pPr>
                      <a:r>
                        <a:rPr lang="en-US" sz="2800" dirty="0">
                          <a:effectLst/>
                        </a:rPr>
                        <a:t>Mapped by </a:t>
                      </a:r>
                      <a:r>
                        <a:rPr lang="en-US" sz="2800" dirty="0" err="1">
                          <a:effectLst/>
                        </a:rPr>
                        <a:t>Dorava</a:t>
                      </a:r>
                      <a:r>
                        <a:rPr lang="en-US" sz="2800" dirty="0">
                          <a:effectLst/>
                        </a:rPr>
                        <a:t> and Meyer (1994)</a:t>
                      </a:r>
                      <a:endParaRPr lang="en-US" sz="2800" dirty="0">
                        <a:effectLst/>
                        <a:latin typeface="Times New Roman"/>
                        <a:ea typeface="Times New Roman"/>
                      </a:endParaRPr>
                    </a:p>
                  </a:txBody>
                  <a:tcPr marL="182880" marR="182880" marT="0" marB="0" anchor="ctr">
                    <a:solidFill>
                      <a:schemeClr val="bg1">
                        <a:alpha val="50000"/>
                      </a:schemeClr>
                    </a:solidFill>
                  </a:tcPr>
                </a:tc>
                <a:tc>
                  <a:txBody>
                    <a:bodyPr/>
                    <a:lstStyle/>
                    <a:p>
                      <a:pPr marL="0" marR="0" algn="ctr">
                        <a:spcBef>
                          <a:spcPts val="0"/>
                        </a:spcBef>
                        <a:spcAft>
                          <a:spcPts val="0"/>
                        </a:spcAft>
                      </a:pPr>
                      <a:r>
                        <a:rPr lang="en-US" sz="2800" dirty="0" err="1">
                          <a:effectLst/>
                        </a:rPr>
                        <a:t>Laharz</a:t>
                      </a:r>
                      <a:r>
                        <a:rPr lang="en-US" sz="2800" dirty="0">
                          <a:effectLst/>
                        </a:rPr>
                        <a:t> estimates low 10</a:t>
                      </a:r>
                      <a:r>
                        <a:rPr lang="en-US" sz="2800" baseline="30000" dirty="0">
                          <a:effectLst/>
                        </a:rPr>
                        <a:t>8</a:t>
                      </a:r>
                      <a:r>
                        <a:rPr lang="en-US" sz="2800" dirty="0">
                          <a:effectLst/>
                        </a:rPr>
                        <a:t> m</a:t>
                      </a:r>
                      <a:r>
                        <a:rPr lang="en-US" sz="2800" baseline="30000" dirty="0">
                          <a:effectLst/>
                        </a:rPr>
                        <a:t>3</a:t>
                      </a:r>
                      <a:r>
                        <a:rPr lang="en-US" sz="2800" dirty="0">
                          <a:effectLst/>
                        </a:rPr>
                        <a:t> due to only slight flows outside the Drift River channel</a:t>
                      </a:r>
                      <a:endParaRPr lang="en-US" sz="2800" dirty="0">
                        <a:effectLst/>
                        <a:latin typeface="Times New Roman"/>
                        <a:ea typeface="Times New Roman"/>
                      </a:endParaRPr>
                    </a:p>
                  </a:txBody>
                  <a:tcPr marL="182880" marR="182880" marT="0" marB="0" anchor="ctr">
                    <a:lnR w="12700" cap="flat" cmpd="sng" algn="ctr">
                      <a:solidFill>
                        <a:schemeClr val="tx1"/>
                      </a:solidFill>
                      <a:prstDash val="solid"/>
                      <a:round/>
                      <a:headEnd type="none" w="med" len="med"/>
                      <a:tailEnd type="none" w="med" len="med"/>
                    </a:lnR>
                    <a:solidFill>
                      <a:schemeClr val="bg1">
                        <a:alpha val="50000"/>
                      </a:schemeClr>
                    </a:solidFill>
                  </a:tcPr>
                </a:tc>
              </a:tr>
              <a:tr h="1255249">
                <a:tc>
                  <a:txBody>
                    <a:bodyPr/>
                    <a:lstStyle/>
                    <a:p>
                      <a:pPr marL="0" marR="0" algn="ctr">
                        <a:spcBef>
                          <a:spcPts val="0"/>
                        </a:spcBef>
                        <a:spcAft>
                          <a:spcPts val="0"/>
                        </a:spcAft>
                      </a:pPr>
                      <a:r>
                        <a:rPr lang="en-US" sz="2800">
                          <a:effectLst/>
                        </a:rPr>
                        <a:t>January 2, 1990</a:t>
                      </a:r>
                      <a:endParaRPr lang="en-US" sz="2800">
                        <a:effectLst/>
                        <a:latin typeface="Times New Roman"/>
                        <a:ea typeface="Times New Roman"/>
                      </a:endParaRPr>
                    </a:p>
                  </a:txBody>
                  <a:tcPr marL="182880" marR="182880" marT="0" marB="0" anchor="ctr">
                    <a:lnL w="12700" cap="flat" cmpd="sng" algn="ctr">
                      <a:solidFill>
                        <a:schemeClr val="tx1"/>
                      </a:solidFill>
                      <a:prstDash val="solid"/>
                      <a:round/>
                      <a:headEnd type="none" w="med" len="med"/>
                      <a:tailEnd type="none" w="med" len="med"/>
                    </a:lnL>
                    <a:solidFill>
                      <a:schemeClr val="bg1">
                        <a:alpha val="50000"/>
                      </a:schemeClr>
                    </a:solidFill>
                  </a:tcPr>
                </a:tc>
                <a:tc>
                  <a:txBody>
                    <a:bodyPr/>
                    <a:lstStyle/>
                    <a:p>
                      <a:pPr marL="0" marR="0" algn="ctr">
                        <a:spcBef>
                          <a:spcPts val="0"/>
                        </a:spcBef>
                        <a:spcAft>
                          <a:spcPts val="0"/>
                        </a:spcAft>
                      </a:pPr>
                      <a:r>
                        <a:rPr lang="en-US" sz="2800" dirty="0">
                          <a:effectLst/>
                        </a:rPr>
                        <a:t>Mapped by </a:t>
                      </a:r>
                      <a:r>
                        <a:rPr lang="en-US" sz="2800" dirty="0" err="1">
                          <a:effectLst/>
                        </a:rPr>
                        <a:t>Dorava</a:t>
                      </a:r>
                      <a:r>
                        <a:rPr lang="en-US" sz="2800" dirty="0">
                          <a:effectLst/>
                        </a:rPr>
                        <a:t> and Meyer (1994); Volume estimates of 10</a:t>
                      </a:r>
                      <a:r>
                        <a:rPr lang="en-US" sz="2800" baseline="30000" dirty="0">
                          <a:effectLst/>
                        </a:rPr>
                        <a:t>7</a:t>
                      </a:r>
                      <a:r>
                        <a:rPr lang="en-US" sz="2800" dirty="0">
                          <a:effectLst/>
                        </a:rPr>
                        <a:t>-10</a:t>
                      </a:r>
                      <a:r>
                        <a:rPr lang="en-US" sz="2800" baseline="30000" dirty="0">
                          <a:effectLst/>
                        </a:rPr>
                        <a:t>8</a:t>
                      </a:r>
                      <a:r>
                        <a:rPr lang="en-US" sz="2800" dirty="0">
                          <a:effectLst/>
                        </a:rPr>
                        <a:t> m</a:t>
                      </a:r>
                      <a:r>
                        <a:rPr lang="en-US" sz="2800" baseline="30000" dirty="0">
                          <a:effectLst/>
                        </a:rPr>
                        <a:t>3</a:t>
                      </a:r>
                      <a:endParaRPr lang="en-US" sz="2800" dirty="0">
                        <a:effectLst/>
                        <a:latin typeface="Times New Roman"/>
                        <a:ea typeface="Times New Roman"/>
                      </a:endParaRPr>
                    </a:p>
                  </a:txBody>
                  <a:tcPr marL="182880" marR="182880" marT="0" marB="0" anchor="ctr">
                    <a:solidFill>
                      <a:schemeClr val="bg1">
                        <a:alpha val="50000"/>
                      </a:schemeClr>
                    </a:solidFill>
                  </a:tcPr>
                </a:tc>
                <a:tc>
                  <a:txBody>
                    <a:bodyPr/>
                    <a:lstStyle/>
                    <a:p>
                      <a:pPr marL="0" marR="0" algn="ctr">
                        <a:spcBef>
                          <a:spcPts val="0"/>
                        </a:spcBef>
                        <a:spcAft>
                          <a:spcPts val="0"/>
                        </a:spcAft>
                      </a:pPr>
                      <a:r>
                        <a:rPr lang="en-US" sz="2800" dirty="0">
                          <a:effectLst/>
                        </a:rPr>
                        <a:t>Volume estimates appear to be consistent at higher 10</a:t>
                      </a:r>
                      <a:r>
                        <a:rPr lang="en-US" sz="2800" baseline="30000" dirty="0">
                          <a:effectLst/>
                        </a:rPr>
                        <a:t>8</a:t>
                      </a:r>
                      <a:r>
                        <a:rPr lang="en-US" sz="2800" dirty="0">
                          <a:effectLst/>
                        </a:rPr>
                        <a:t> m</a:t>
                      </a:r>
                      <a:r>
                        <a:rPr lang="en-US" sz="2800" baseline="30000" dirty="0">
                          <a:effectLst/>
                        </a:rPr>
                        <a:t>3</a:t>
                      </a:r>
                      <a:r>
                        <a:rPr lang="en-US" sz="2800" dirty="0">
                          <a:effectLst/>
                        </a:rPr>
                        <a:t> simulations</a:t>
                      </a:r>
                      <a:endParaRPr lang="en-US" sz="2800" dirty="0">
                        <a:effectLst/>
                        <a:latin typeface="Times New Roman"/>
                        <a:ea typeface="Times New Roman"/>
                      </a:endParaRPr>
                    </a:p>
                  </a:txBody>
                  <a:tcPr marL="182880" marR="182880" marT="0" marB="0" anchor="ctr">
                    <a:lnR w="12700" cap="flat" cmpd="sng" algn="ctr">
                      <a:solidFill>
                        <a:schemeClr val="tx1"/>
                      </a:solidFill>
                      <a:prstDash val="solid"/>
                      <a:round/>
                      <a:headEnd type="none" w="med" len="med"/>
                      <a:tailEnd type="none" w="med" len="med"/>
                    </a:lnR>
                    <a:solidFill>
                      <a:schemeClr val="bg1">
                        <a:alpha val="50000"/>
                      </a:schemeClr>
                    </a:solidFill>
                  </a:tcPr>
                </a:tc>
              </a:tr>
              <a:tr h="1229288">
                <a:tc>
                  <a:txBody>
                    <a:bodyPr/>
                    <a:lstStyle/>
                    <a:p>
                      <a:pPr marL="0" marR="0" algn="ctr">
                        <a:spcBef>
                          <a:spcPts val="0"/>
                        </a:spcBef>
                        <a:spcAft>
                          <a:spcPts val="0"/>
                        </a:spcAft>
                      </a:pPr>
                      <a:r>
                        <a:rPr lang="en-US" sz="2800">
                          <a:effectLst/>
                        </a:rPr>
                        <a:t>February 15, 1990</a:t>
                      </a:r>
                      <a:endParaRPr lang="en-US" sz="2800">
                        <a:effectLst/>
                        <a:latin typeface="Times New Roman"/>
                        <a:ea typeface="Times New Roman"/>
                      </a:endParaRPr>
                    </a:p>
                  </a:txBody>
                  <a:tcPr marL="182880" marR="182880" marT="0" marB="0" anchor="ctr">
                    <a:lnL w="12700" cap="flat" cmpd="sng" algn="ctr">
                      <a:solidFill>
                        <a:schemeClr val="tx1"/>
                      </a:solidFill>
                      <a:prstDash val="solid"/>
                      <a:round/>
                      <a:headEnd type="none" w="med" len="med"/>
                      <a:tailEnd type="none" w="med" len="med"/>
                    </a:lnL>
                    <a:solidFill>
                      <a:schemeClr val="bg1">
                        <a:alpha val="50000"/>
                      </a:schemeClr>
                    </a:solidFill>
                  </a:tcPr>
                </a:tc>
                <a:tc>
                  <a:txBody>
                    <a:bodyPr/>
                    <a:lstStyle/>
                    <a:p>
                      <a:pPr marL="0" marR="0" algn="ctr">
                        <a:spcBef>
                          <a:spcPts val="0"/>
                        </a:spcBef>
                        <a:spcAft>
                          <a:spcPts val="0"/>
                        </a:spcAft>
                      </a:pPr>
                      <a:r>
                        <a:rPr lang="en-US" sz="2800">
                          <a:effectLst/>
                        </a:rPr>
                        <a:t>Mapped by Dorava and Meyer (1994)</a:t>
                      </a:r>
                      <a:endParaRPr lang="en-US" sz="2800">
                        <a:effectLst/>
                        <a:latin typeface="Times New Roman"/>
                        <a:ea typeface="Times New Roman"/>
                      </a:endParaRPr>
                    </a:p>
                  </a:txBody>
                  <a:tcPr marL="182880" marR="182880" marT="0" marB="0" anchor="ctr">
                    <a:solidFill>
                      <a:schemeClr val="bg1">
                        <a:alpha val="50000"/>
                      </a:schemeClr>
                    </a:solidFill>
                  </a:tcPr>
                </a:tc>
                <a:tc>
                  <a:txBody>
                    <a:bodyPr/>
                    <a:lstStyle/>
                    <a:p>
                      <a:pPr marL="0" marR="0" algn="ctr">
                        <a:spcBef>
                          <a:spcPts val="0"/>
                        </a:spcBef>
                        <a:spcAft>
                          <a:spcPts val="0"/>
                        </a:spcAft>
                      </a:pPr>
                      <a:r>
                        <a:rPr lang="en-US" sz="2800" dirty="0" err="1">
                          <a:effectLst/>
                        </a:rPr>
                        <a:t>Laharz</a:t>
                      </a:r>
                      <a:r>
                        <a:rPr lang="en-US" sz="2800" dirty="0">
                          <a:effectLst/>
                        </a:rPr>
                        <a:t> estimates low 10</a:t>
                      </a:r>
                      <a:r>
                        <a:rPr lang="en-US" sz="2800" baseline="30000" dirty="0">
                          <a:effectLst/>
                        </a:rPr>
                        <a:t>8</a:t>
                      </a:r>
                      <a:r>
                        <a:rPr lang="en-US" sz="2800" dirty="0">
                          <a:effectLst/>
                        </a:rPr>
                        <a:t> m</a:t>
                      </a:r>
                      <a:r>
                        <a:rPr lang="en-US" sz="2800" baseline="30000" dirty="0">
                          <a:effectLst/>
                        </a:rPr>
                        <a:t>3</a:t>
                      </a:r>
                      <a:r>
                        <a:rPr lang="en-US" sz="2800" dirty="0">
                          <a:effectLst/>
                        </a:rPr>
                        <a:t> due to only slight flows outside the Drift River channel</a:t>
                      </a:r>
                      <a:endParaRPr lang="en-US" sz="2800" dirty="0">
                        <a:effectLst/>
                        <a:latin typeface="Times New Roman"/>
                        <a:ea typeface="Times New Roman"/>
                      </a:endParaRPr>
                    </a:p>
                  </a:txBody>
                  <a:tcPr marL="182880" marR="182880" marT="0" marB="0" anchor="ctr">
                    <a:lnR w="12700" cap="flat" cmpd="sng" algn="ctr">
                      <a:solidFill>
                        <a:schemeClr val="tx1"/>
                      </a:solidFill>
                      <a:prstDash val="solid"/>
                      <a:round/>
                      <a:headEnd type="none" w="med" len="med"/>
                      <a:tailEnd type="none" w="med" len="med"/>
                    </a:lnR>
                    <a:solidFill>
                      <a:schemeClr val="bg1">
                        <a:alpha val="50000"/>
                      </a:schemeClr>
                    </a:solidFill>
                  </a:tcPr>
                </a:tc>
              </a:tr>
              <a:tr h="1255249">
                <a:tc>
                  <a:txBody>
                    <a:bodyPr/>
                    <a:lstStyle/>
                    <a:p>
                      <a:pPr marL="0" marR="0" algn="ctr">
                        <a:spcBef>
                          <a:spcPts val="0"/>
                        </a:spcBef>
                        <a:spcAft>
                          <a:spcPts val="0"/>
                        </a:spcAft>
                      </a:pPr>
                      <a:r>
                        <a:rPr lang="en-US" sz="2800">
                          <a:effectLst/>
                        </a:rPr>
                        <a:t>March 23, 2009</a:t>
                      </a:r>
                      <a:endParaRPr lang="en-US" sz="2800">
                        <a:effectLst/>
                        <a:latin typeface="Times New Roman"/>
                        <a:ea typeface="Times New Roman"/>
                      </a:endParaRPr>
                    </a:p>
                  </a:txBody>
                  <a:tcPr marL="182880" marR="182880" marT="0" marB="0" anchor="ctr">
                    <a:lnL w="12700" cap="flat" cmpd="sng" algn="ctr">
                      <a:solidFill>
                        <a:schemeClr val="tx1"/>
                      </a:solidFill>
                      <a:prstDash val="solid"/>
                      <a:round/>
                      <a:headEnd type="none" w="med" len="med"/>
                      <a:tailEnd type="none" w="med" len="med"/>
                    </a:lnL>
                    <a:solidFill>
                      <a:schemeClr val="bg1">
                        <a:alpha val="50000"/>
                      </a:schemeClr>
                    </a:solidFill>
                  </a:tcPr>
                </a:tc>
                <a:tc>
                  <a:txBody>
                    <a:bodyPr/>
                    <a:lstStyle/>
                    <a:p>
                      <a:pPr marL="0" marR="0" algn="ctr">
                        <a:spcBef>
                          <a:spcPts val="0"/>
                        </a:spcBef>
                        <a:spcAft>
                          <a:spcPts val="0"/>
                        </a:spcAft>
                      </a:pPr>
                      <a:r>
                        <a:rPr lang="en-US" sz="2800" dirty="0">
                          <a:effectLst/>
                        </a:rPr>
                        <a:t>Mapped by </a:t>
                      </a:r>
                      <a:r>
                        <a:rPr lang="en-US" sz="2800" dirty="0" err="1">
                          <a:effectLst/>
                        </a:rPr>
                        <a:t>Waythomas</a:t>
                      </a:r>
                      <a:r>
                        <a:rPr lang="en-US" sz="2800" dirty="0">
                          <a:effectLst/>
                        </a:rPr>
                        <a:t> et al (2013); Volume estimates of 10</a:t>
                      </a:r>
                      <a:r>
                        <a:rPr lang="en-US" sz="2800" baseline="30000" dirty="0">
                          <a:effectLst/>
                        </a:rPr>
                        <a:t>7</a:t>
                      </a:r>
                      <a:r>
                        <a:rPr lang="en-US" sz="2800" dirty="0">
                          <a:effectLst/>
                        </a:rPr>
                        <a:t>-10</a:t>
                      </a:r>
                      <a:r>
                        <a:rPr lang="en-US" sz="2800" baseline="30000" dirty="0">
                          <a:effectLst/>
                        </a:rPr>
                        <a:t>8</a:t>
                      </a:r>
                      <a:r>
                        <a:rPr lang="en-US" sz="2800" dirty="0">
                          <a:effectLst/>
                        </a:rPr>
                        <a:t> m</a:t>
                      </a:r>
                      <a:r>
                        <a:rPr lang="en-US" sz="2800" baseline="30000" dirty="0">
                          <a:effectLst/>
                        </a:rPr>
                        <a:t>3</a:t>
                      </a:r>
                      <a:endParaRPr lang="en-US" sz="2800" dirty="0">
                        <a:effectLst/>
                        <a:latin typeface="Times New Roman"/>
                        <a:ea typeface="Times New Roman"/>
                      </a:endParaRPr>
                    </a:p>
                  </a:txBody>
                  <a:tcPr marL="182880" marR="182880" marT="0" marB="0" anchor="ctr">
                    <a:solidFill>
                      <a:schemeClr val="bg1">
                        <a:alpha val="50000"/>
                      </a:schemeClr>
                    </a:solidFill>
                  </a:tcPr>
                </a:tc>
                <a:tc>
                  <a:txBody>
                    <a:bodyPr/>
                    <a:lstStyle/>
                    <a:p>
                      <a:pPr marL="0" marR="0" algn="ctr">
                        <a:spcBef>
                          <a:spcPts val="0"/>
                        </a:spcBef>
                        <a:spcAft>
                          <a:spcPts val="0"/>
                        </a:spcAft>
                      </a:pPr>
                      <a:r>
                        <a:rPr lang="en-US" sz="2800" dirty="0">
                          <a:effectLst/>
                        </a:rPr>
                        <a:t>Volume estimates appear to be consistent at higher 10</a:t>
                      </a:r>
                      <a:r>
                        <a:rPr lang="en-US" sz="2800" baseline="30000" dirty="0">
                          <a:effectLst/>
                        </a:rPr>
                        <a:t>8</a:t>
                      </a:r>
                      <a:r>
                        <a:rPr lang="en-US" sz="2800" dirty="0">
                          <a:effectLst/>
                        </a:rPr>
                        <a:t> m</a:t>
                      </a:r>
                      <a:r>
                        <a:rPr lang="en-US" sz="2800" baseline="30000" dirty="0">
                          <a:effectLst/>
                        </a:rPr>
                        <a:t>3</a:t>
                      </a:r>
                      <a:r>
                        <a:rPr lang="en-US" sz="2800" dirty="0">
                          <a:effectLst/>
                        </a:rPr>
                        <a:t> simulations</a:t>
                      </a:r>
                      <a:endParaRPr lang="en-US" sz="2800" dirty="0">
                        <a:effectLst/>
                        <a:latin typeface="Times New Roman"/>
                        <a:ea typeface="Times New Roman"/>
                      </a:endParaRPr>
                    </a:p>
                  </a:txBody>
                  <a:tcPr marL="182880" marR="182880" marT="0" marB="0" anchor="ctr">
                    <a:lnR w="12700" cap="flat" cmpd="sng" algn="ctr">
                      <a:solidFill>
                        <a:schemeClr val="tx1"/>
                      </a:solidFill>
                      <a:prstDash val="solid"/>
                      <a:round/>
                      <a:headEnd type="none" w="med" len="med"/>
                      <a:tailEnd type="none" w="med" len="med"/>
                    </a:lnR>
                    <a:solidFill>
                      <a:schemeClr val="bg1">
                        <a:alpha val="50000"/>
                      </a:schemeClr>
                    </a:solidFill>
                  </a:tcPr>
                </a:tc>
              </a:tr>
              <a:tr h="1569997">
                <a:tc>
                  <a:txBody>
                    <a:bodyPr/>
                    <a:lstStyle/>
                    <a:p>
                      <a:pPr marL="0" marR="0" algn="ctr">
                        <a:spcBef>
                          <a:spcPts val="0"/>
                        </a:spcBef>
                        <a:spcAft>
                          <a:spcPts val="0"/>
                        </a:spcAft>
                      </a:pPr>
                      <a:r>
                        <a:rPr lang="en-US" sz="2800" dirty="0">
                          <a:effectLst/>
                        </a:rPr>
                        <a:t>March 26, 2009</a:t>
                      </a:r>
                      <a:endParaRPr lang="en-US" sz="2800" dirty="0">
                        <a:effectLst/>
                        <a:latin typeface="Times New Roman"/>
                        <a:ea typeface="Times New Roman"/>
                      </a:endParaRPr>
                    </a:p>
                  </a:txBody>
                  <a:tcPr marL="182880" marR="182880" marT="0" marB="0" anchor="ctr">
                    <a:lnL w="12700" cap="flat" cmpd="sng" algn="ctr">
                      <a:solidFill>
                        <a:schemeClr val="tx1"/>
                      </a:solidFill>
                      <a:prstDash val="solid"/>
                      <a:round/>
                      <a:headEnd type="none" w="med" len="med"/>
                      <a:tailEnd type="none" w="med" len="med"/>
                    </a:lnL>
                    <a:solidFill>
                      <a:schemeClr val="bg1">
                        <a:alpha val="50000"/>
                      </a:schemeClr>
                    </a:solidFill>
                  </a:tcPr>
                </a:tc>
                <a:tc>
                  <a:txBody>
                    <a:bodyPr/>
                    <a:lstStyle/>
                    <a:p>
                      <a:pPr marL="0" marR="0" algn="ctr">
                        <a:spcBef>
                          <a:spcPts val="0"/>
                        </a:spcBef>
                        <a:spcAft>
                          <a:spcPts val="0"/>
                        </a:spcAft>
                      </a:pPr>
                      <a:r>
                        <a:rPr lang="en-US" sz="2800" dirty="0">
                          <a:effectLst/>
                        </a:rPr>
                        <a:t>Mapped by </a:t>
                      </a:r>
                      <a:r>
                        <a:rPr lang="en-US" sz="2800" dirty="0" err="1">
                          <a:effectLst/>
                        </a:rPr>
                        <a:t>Waythomas</a:t>
                      </a:r>
                      <a:r>
                        <a:rPr lang="en-US" sz="2800" dirty="0">
                          <a:effectLst/>
                        </a:rPr>
                        <a:t> et al (2013)</a:t>
                      </a:r>
                      <a:endParaRPr lang="en-US" sz="2800" dirty="0">
                        <a:effectLst/>
                        <a:latin typeface="Times New Roman"/>
                        <a:ea typeface="Times New Roman"/>
                      </a:endParaRPr>
                    </a:p>
                  </a:txBody>
                  <a:tcPr marL="182880" marR="182880" marT="0" marB="0" anchor="ctr">
                    <a:solidFill>
                      <a:schemeClr val="bg1">
                        <a:alpha val="50000"/>
                      </a:schemeClr>
                    </a:solidFill>
                  </a:tcPr>
                </a:tc>
                <a:tc>
                  <a:txBody>
                    <a:bodyPr/>
                    <a:lstStyle/>
                    <a:p>
                      <a:pPr marL="0" marR="0" algn="ctr">
                        <a:spcBef>
                          <a:spcPts val="0"/>
                        </a:spcBef>
                        <a:spcAft>
                          <a:spcPts val="0"/>
                        </a:spcAft>
                      </a:pPr>
                      <a:r>
                        <a:rPr lang="en-US" sz="2800" dirty="0" err="1">
                          <a:effectLst/>
                        </a:rPr>
                        <a:t>Laharz</a:t>
                      </a:r>
                      <a:r>
                        <a:rPr lang="en-US" sz="2800" dirty="0">
                          <a:effectLst/>
                        </a:rPr>
                        <a:t> estimates low to mid 10</a:t>
                      </a:r>
                      <a:r>
                        <a:rPr lang="en-US" sz="2800" baseline="30000" dirty="0">
                          <a:effectLst/>
                        </a:rPr>
                        <a:t>8</a:t>
                      </a:r>
                      <a:r>
                        <a:rPr lang="en-US" sz="2800" dirty="0">
                          <a:effectLst/>
                        </a:rPr>
                        <a:t> m</a:t>
                      </a:r>
                      <a:r>
                        <a:rPr lang="en-US" sz="2800" baseline="30000" dirty="0">
                          <a:effectLst/>
                        </a:rPr>
                        <a:t>3</a:t>
                      </a:r>
                      <a:r>
                        <a:rPr lang="en-US" sz="2800" dirty="0">
                          <a:effectLst/>
                        </a:rPr>
                        <a:t> due to flows outside the Drift River channel and reaching the DRMT</a:t>
                      </a:r>
                      <a:endParaRPr lang="en-US" sz="2800" dirty="0">
                        <a:effectLst/>
                        <a:latin typeface="Times New Roman"/>
                        <a:ea typeface="Times New Roman"/>
                      </a:endParaRPr>
                    </a:p>
                  </a:txBody>
                  <a:tcPr marL="182880" marR="182880" marT="0" marB="0" anchor="ctr">
                    <a:lnR w="12700" cap="flat" cmpd="sng" algn="ctr">
                      <a:solidFill>
                        <a:schemeClr val="tx1"/>
                      </a:solidFill>
                      <a:prstDash val="solid"/>
                      <a:round/>
                      <a:headEnd type="none" w="med" len="med"/>
                      <a:tailEnd type="none" w="med" len="med"/>
                    </a:lnR>
                    <a:solidFill>
                      <a:schemeClr val="bg1">
                        <a:alpha val="50000"/>
                      </a:schemeClr>
                    </a:solidFill>
                  </a:tcPr>
                </a:tc>
              </a:tr>
              <a:tr h="1255249">
                <a:tc>
                  <a:txBody>
                    <a:bodyPr/>
                    <a:lstStyle/>
                    <a:p>
                      <a:pPr marL="0" marR="0" algn="ctr">
                        <a:spcBef>
                          <a:spcPts val="0"/>
                        </a:spcBef>
                        <a:spcAft>
                          <a:spcPts val="0"/>
                        </a:spcAft>
                      </a:pPr>
                      <a:r>
                        <a:rPr lang="en-US" sz="2800">
                          <a:effectLst/>
                        </a:rPr>
                        <a:t>April 4, 2009</a:t>
                      </a:r>
                      <a:endParaRPr lang="en-US" sz="2800">
                        <a:effectLst/>
                        <a:latin typeface="Times New Roman"/>
                        <a:ea typeface="Times New Roman"/>
                      </a:endParaRPr>
                    </a:p>
                  </a:txBody>
                  <a:tcPr marL="182880" marR="1828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alpha val="50000"/>
                      </a:schemeClr>
                    </a:solidFill>
                  </a:tcPr>
                </a:tc>
                <a:tc>
                  <a:txBody>
                    <a:bodyPr/>
                    <a:lstStyle/>
                    <a:p>
                      <a:pPr marL="0" marR="0" algn="ctr">
                        <a:spcBef>
                          <a:spcPts val="0"/>
                        </a:spcBef>
                        <a:spcAft>
                          <a:spcPts val="0"/>
                        </a:spcAft>
                      </a:pPr>
                      <a:r>
                        <a:rPr lang="en-US" sz="2800" dirty="0">
                          <a:effectLst/>
                        </a:rPr>
                        <a:t>Satellite Image; </a:t>
                      </a:r>
                      <a:endParaRPr lang="en-US" sz="2800" dirty="0" smtClean="0">
                        <a:effectLst/>
                      </a:endParaRPr>
                    </a:p>
                    <a:p>
                      <a:pPr marL="0" marR="0" algn="ctr">
                        <a:spcBef>
                          <a:spcPts val="0"/>
                        </a:spcBef>
                        <a:spcAft>
                          <a:spcPts val="0"/>
                        </a:spcAft>
                      </a:pPr>
                      <a:r>
                        <a:rPr lang="en-US" sz="2800" dirty="0" smtClean="0">
                          <a:effectLst/>
                        </a:rPr>
                        <a:t>Volume </a:t>
                      </a:r>
                      <a:r>
                        <a:rPr lang="en-US" sz="2800" dirty="0">
                          <a:effectLst/>
                        </a:rPr>
                        <a:t>estimates of 6-25 x 10</a:t>
                      </a:r>
                      <a:r>
                        <a:rPr lang="en-US" sz="2800" baseline="30000" dirty="0">
                          <a:effectLst/>
                        </a:rPr>
                        <a:t>7</a:t>
                      </a:r>
                      <a:r>
                        <a:rPr lang="en-US" sz="2800" dirty="0">
                          <a:effectLst/>
                        </a:rPr>
                        <a:t> m</a:t>
                      </a:r>
                      <a:r>
                        <a:rPr lang="en-US" sz="2800" baseline="30000" dirty="0">
                          <a:effectLst/>
                        </a:rPr>
                        <a:t>3</a:t>
                      </a:r>
                      <a:endParaRPr lang="en-US" sz="2800" dirty="0">
                        <a:effectLst/>
                        <a:latin typeface="Times New Roman"/>
                        <a:ea typeface="Times New Roman"/>
                      </a:endParaRPr>
                    </a:p>
                  </a:txBody>
                  <a:tcPr marL="182880" marR="182880" marT="0" marB="0" anchor="ctr">
                    <a:lnB w="12700" cap="flat" cmpd="sng" algn="ctr">
                      <a:solidFill>
                        <a:schemeClr val="tx1"/>
                      </a:solidFill>
                      <a:prstDash val="solid"/>
                      <a:round/>
                      <a:headEnd type="none" w="med" len="med"/>
                      <a:tailEnd type="none" w="med" len="med"/>
                    </a:lnB>
                    <a:solidFill>
                      <a:schemeClr val="bg1">
                        <a:alpha val="50000"/>
                      </a:schemeClr>
                    </a:solidFill>
                  </a:tcPr>
                </a:tc>
                <a:tc>
                  <a:txBody>
                    <a:bodyPr/>
                    <a:lstStyle/>
                    <a:p>
                      <a:pPr marL="0" marR="0" algn="ctr">
                        <a:spcBef>
                          <a:spcPts val="0"/>
                        </a:spcBef>
                        <a:spcAft>
                          <a:spcPts val="0"/>
                        </a:spcAft>
                      </a:pPr>
                      <a:r>
                        <a:rPr lang="en-US" sz="2800" dirty="0">
                          <a:effectLst/>
                        </a:rPr>
                        <a:t>Volume estimates appear a little low compared to simulations</a:t>
                      </a:r>
                      <a:endParaRPr lang="en-US" sz="2800" dirty="0">
                        <a:effectLst/>
                        <a:latin typeface="Times New Roman"/>
                        <a:ea typeface="Times New Roman"/>
                      </a:endParaRPr>
                    </a:p>
                  </a:txBody>
                  <a:tcPr marL="182880" marR="1828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alpha val="50000"/>
                      </a:schemeClr>
                    </a:solidFill>
                  </a:tcPr>
                </a:tc>
              </a:tr>
            </a:tbl>
          </a:graphicData>
        </a:graphic>
      </p:graphicFrame>
      <p:sp>
        <p:nvSpPr>
          <p:cNvPr id="22" name="TextBox 21"/>
          <p:cNvSpPr txBox="1"/>
          <p:nvPr/>
        </p:nvSpPr>
        <p:spPr>
          <a:xfrm>
            <a:off x="424123" y="31825905"/>
            <a:ext cx="11300262" cy="584775"/>
          </a:xfrm>
          <a:prstGeom prst="rect">
            <a:avLst/>
          </a:prstGeom>
          <a:solidFill>
            <a:schemeClr val="bg1">
              <a:alpha val="70000"/>
            </a:schemeClr>
          </a:solidFill>
          <a:ln>
            <a:solidFill>
              <a:schemeClr val="tx1"/>
            </a:solidFill>
          </a:ln>
        </p:spPr>
        <p:txBody>
          <a:bodyPr wrap="square" rtlCol="0">
            <a:spAutoFit/>
          </a:bodyPr>
          <a:lstStyle/>
          <a:p>
            <a:pPr algn="ctr"/>
            <a:r>
              <a:rPr lang="en-US" sz="3200" dirty="0" smtClean="0"/>
              <a:t> </a:t>
            </a:r>
            <a:r>
              <a:rPr lang="en-US" sz="3200" dirty="0" smtClean="0"/>
              <a:t>Satellite Imagery of </a:t>
            </a:r>
            <a:r>
              <a:rPr lang="en-US" sz="3200" dirty="0" smtClean="0"/>
              <a:t>the April 4, 2009 Eruption of Redoubt Volcano</a:t>
            </a:r>
          </a:p>
        </p:txBody>
      </p:sp>
      <p:pic>
        <p:nvPicPr>
          <p:cNvPr id="1030" name="Picture 6" descr="I:\GSA Poster\April 4, 2009 with Volumes.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981432" y="24942000"/>
            <a:ext cx="11084112" cy="77602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16445486" y="15653639"/>
            <a:ext cx="16021638" cy="923330"/>
          </a:xfrm>
          <a:prstGeom prst="rect">
            <a:avLst/>
          </a:prstGeom>
          <a:solidFill>
            <a:schemeClr val="bg1">
              <a:alpha val="60000"/>
            </a:schemeClr>
          </a:solidFill>
          <a:ln>
            <a:solidFill>
              <a:schemeClr val="tx1"/>
            </a:solidFill>
          </a:ln>
        </p:spPr>
        <p:txBody>
          <a:bodyPr wrap="square" rtlCol="0">
            <a:spAutoFit/>
          </a:bodyPr>
          <a:lstStyle/>
          <a:p>
            <a:pPr algn="ctr"/>
            <a:r>
              <a:rPr lang="en-US" sz="5400" dirty="0" smtClean="0"/>
              <a:t> </a:t>
            </a:r>
            <a:r>
              <a:rPr lang="en-US" sz="5400" dirty="0" smtClean="0"/>
              <a:t>Simulation Comparisons </a:t>
            </a:r>
            <a:r>
              <a:rPr lang="en-US" sz="5400" dirty="0" smtClean="0"/>
              <a:t>With Mapped Inundation Areas</a:t>
            </a:r>
          </a:p>
        </p:txBody>
      </p:sp>
      <p:sp>
        <p:nvSpPr>
          <p:cNvPr id="29" name="TextBox 28"/>
          <p:cNvSpPr txBox="1"/>
          <p:nvPr/>
        </p:nvSpPr>
        <p:spPr>
          <a:xfrm>
            <a:off x="24981432" y="3629362"/>
            <a:ext cx="7643890" cy="922438"/>
          </a:xfrm>
          <a:prstGeom prst="rect">
            <a:avLst/>
          </a:prstGeom>
          <a:solidFill>
            <a:schemeClr val="bg1">
              <a:alpha val="50000"/>
            </a:schemeClr>
          </a:solidFill>
          <a:ln>
            <a:solidFill>
              <a:schemeClr val="tx1"/>
            </a:solidFill>
          </a:ln>
        </p:spPr>
        <p:txBody>
          <a:bodyPr wrap="square" rtlCol="0">
            <a:spAutoFit/>
          </a:bodyPr>
          <a:lstStyle/>
          <a:p>
            <a:pPr algn="ctr"/>
            <a:r>
              <a:rPr lang="en-US" sz="5400" dirty="0" smtClean="0"/>
              <a:t> Summary of Inundation</a:t>
            </a:r>
          </a:p>
        </p:txBody>
      </p:sp>
      <p:sp>
        <p:nvSpPr>
          <p:cNvPr id="30" name="TextBox 29"/>
          <p:cNvSpPr txBox="1"/>
          <p:nvPr/>
        </p:nvSpPr>
        <p:spPr>
          <a:xfrm>
            <a:off x="17425491" y="17023008"/>
            <a:ext cx="3352800" cy="584775"/>
          </a:xfrm>
          <a:prstGeom prst="rect">
            <a:avLst/>
          </a:prstGeom>
          <a:solidFill>
            <a:schemeClr val="bg1">
              <a:alpha val="70000"/>
            </a:schemeClr>
          </a:solidFill>
          <a:ln>
            <a:solidFill>
              <a:schemeClr val="tx1"/>
            </a:solidFill>
          </a:ln>
        </p:spPr>
        <p:txBody>
          <a:bodyPr wrap="square" rtlCol="0">
            <a:spAutoFit/>
          </a:bodyPr>
          <a:lstStyle/>
          <a:p>
            <a:pPr algn="ctr"/>
            <a:r>
              <a:rPr lang="en-US" sz="3200" dirty="0" smtClean="0"/>
              <a:t> January 24, 1966</a:t>
            </a:r>
          </a:p>
        </p:txBody>
      </p:sp>
      <p:sp>
        <p:nvSpPr>
          <p:cNvPr id="31" name="TextBox 30"/>
          <p:cNvSpPr txBox="1"/>
          <p:nvPr/>
        </p:nvSpPr>
        <p:spPr>
          <a:xfrm>
            <a:off x="16837540" y="25172513"/>
            <a:ext cx="3352800" cy="584775"/>
          </a:xfrm>
          <a:prstGeom prst="rect">
            <a:avLst/>
          </a:prstGeom>
          <a:solidFill>
            <a:schemeClr val="bg1">
              <a:alpha val="70000"/>
            </a:schemeClr>
          </a:solidFill>
          <a:ln>
            <a:solidFill>
              <a:schemeClr val="tx1"/>
            </a:solidFill>
          </a:ln>
        </p:spPr>
        <p:txBody>
          <a:bodyPr wrap="square" rtlCol="0">
            <a:spAutoFit/>
          </a:bodyPr>
          <a:lstStyle/>
          <a:p>
            <a:pPr algn="ctr"/>
            <a:r>
              <a:rPr lang="en-US" sz="3200" dirty="0" smtClean="0"/>
              <a:t> March 23, 2009</a:t>
            </a:r>
          </a:p>
        </p:txBody>
      </p:sp>
      <p:sp>
        <p:nvSpPr>
          <p:cNvPr id="32" name="TextBox 31"/>
          <p:cNvSpPr txBox="1"/>
          <p:nvPr/>
        </p:nvSpPr>
        <p:spPr>
          <a:xfrm>
            <a:off x="28719376" y="25119657"/>
            <a:ext cx="3352800" cy="584775"/>
          </a:xfrm>
          <a:prstGeom prst="rect">
            <a:avLst/>
          </a:prstGeom>
          <a:solidFill>
            <a:schemeClr val="bg1">
              <a:alpha val="70000"/>
            </a:schemeClr>
          </a:solidFill>
          <a:ln>
            <a:solidFill>
              <a:schemeClr val="tx1"/>
            </a:solidFill>
          </a:ln>
        </p:spPr>
        <p:txBody>
          <a:bodyPr wrap="square" rtlCol="0">
            <a:spAutoFit/>
          </a:bodyPr>
          <a:lstStyle/>
          <a:p>
            <a:pPr algn="ctr"/>
            <a:r>
              <a:rPr lang="en-US" sz="3200" dirty="0" smtClean="0"/>
              <a:t> April 4, 2009</a:t>
            </a:r>
          </a:p>
        </p:txBody>
      </p:sp>
      <p:sp>
        <p:nvSpPr>
          <p:cNvPr id="33" name="TextBox 32"/>
          <p:cNvSpPr txBox="1"/>
          <p:nvPr/>
        </p:nvSpPr>
        <p:spPr>
          <a:xfrm>
            <a:off x="28803377" y="17023007"/>
            <a:ext cx="3352800" cy="584775"/>
          </a:xfrm>
          <a:prstGeom prst="rect">
            <a:avLst/>
          </a:prstGeom>
          <a:solidFill>
            <a:schemeClr val="bg1">
              <a:alpha val="70000"/>
            </a:schemeClr>
          </a:solidFill>
          <a:ln>
            <a:solidFill>
              <a:schemeClr val="tx1"/>
            </a:solidFill>
          </a:ln>
        </p:spPr>
        <p:txBody>
          <a:bodyPr wrap="square" rtlCol="0">
            <a:spAutoFit/>
          </a:bodyPr>
          <a:lstStyle/>
          <a:p>
            <a:pPr algn="ctr"/>
            <a:r>
              <a:rPr lang="en-US" sz="3200" dirty="0" smtClean="0"/>
              <a:t> January 2, 1990</a:t>
            </a:r>
          </a:p>
        </p:txBody>
      </p:sp>
      <p:sp>
        <p:nvSpPr>
          <p:cNvPr id="34" name="TextBox 33"/>
          <p:cNvSpPr txBox="1"/>
          <p:nvPr/>
        </p:nvSpPr>
        <p:spPr>
          <a:xfrm>
            <a:off x="38262815" y="19440089"/>
            <a:ext cx="9684862" cy="584775"/>
          </a:xfrm>
          <a:prstGeom prst="rect">
            <a:avLst/>
          </a:prstGeom>
          <a:solidFill>
            <a:schemeClr val="bg1">
              <a:alpha val="70000"/>
            </a:schemeClr>
          </a:solidFill>
          <a:ln>
            <a:solidFill>
              <a:schemeClr val="tx1"/>
            </a:solidFill>
          </a:ln>
        </p:spPr>
        <p:txBody>
          <a:bodyPr wrap="square" rtlCol="0">
            <a:spAutoFit/>
          </a:bodyPr>
          <a:lstStyle/>
          <a:p>
            <a:pPr algn="ctr"/>
            <a:r>
              <a:rPr lang="en-US" sz="3200" dirty="0" smtClean="0"/>
              <a:t> </a:t>
            </a:r>
            <a:r>
              <a:rPr lang="en-US" sz="2800" dirty="0" smtClean="0"/>
              <a:t>Simulation with Proposed Increase in Berm Height to 22 Feet</a:t>
            </a:r>
          </a:p>
        </p:txBody>
      </p:sp>
      <p:sp>
        <p:nvSpPr>
          <p:cNvPr id="37" name="TextBox 36"/>
          <p:cNvSpPr txBox="1"/>
          <p:nvPr/>
        </p:nvSpPr>
        <p:spPr>
          <a:xfrm>
            <a:off x="38262815" y="10977328"/>
            <a:ext cx="9684861" cy="584775"/>
          </a:xfrm>
          <a:prstGeom prst="rect">
            <a:avLst/>
          </a:prstGeom>
          <a:solidFill>
            <a:schemeClr val="bg1">
              <a:alpha val="70000"/>
            </a:schemeClr>
          </a:solidFill>
          <a:ln>
            <a:solidFill>
              <a:schemeClr val="tx1"/>
            </a:solidFill>
          </a:ln>
        </p:spPr>
        <p:txBody>
          <a:bodyPr wrap="square" rtlCol="0">
            <a:spAutoFit/>
          </a:bodyPr>
          <a:lstStyle/>
          <a:p>
            <a:pPr algn="ctr"/>
            <a:r>
              <a:rPr lang="en-US" sz="3200" dirty="0" smtClean="0"/>
              <a:t> </a:t>
            </a:r>
            <a:r>
              <a:rPr lang="en-US" sz="2800" dirty="0" smtClean="0"/>
              <a:t>Simulation To Determine the Volume Required to Reach DRMT</a:t>
            </a:r>
          </a:p>
        </p:txBody>
      </p:sp>
      <p:sp>
        <p:nvSpPr>
          <p:cNvPr id="38" name="TextBox 37"/>
          <p:cNvSpPr txBox="1"/>
          <p:nvPr/>
        </p:nvSpPr>
        <p:spPr>
          <a:xfrm>
            <a:off x="3464404" y="16568954"/>
            <a:ext cx="5219699" cy="646331"/>
          </a:xfrm>
          <a:prstGeom prst="rect">
            <a:avLst/>
          </a:prstGeom>
          <a:solidFill>
            <a:schemeClr val="bg1">
              <a:alpha val="70000"/>
            </a:schemeClr>
          </a:solidFill>
          <a:ln>
            <a:solidFill>
              <a:schemeClr val="tx1"/>
            </a:solidFill>
          </a:ln>
        </p:spPr>
        <p:txBody>
          <a:bodyPr wrap="square" rtlCol="0">
            <a:spAutoFit/>
          </a:bodyPr>
          <a:lstStyle/>
          <a:p>
            <a:pPr algn="ctr"/>
            <a:r>
              <a:rPr lang="en-US" sz="3600" dirty="0" smtClean="0"/>
              <a:t> </a:t>
            </a:r>
            <a:r>
              <a:rPr lang="en-US" sz="3600" dirty="0" smtClean="0"/>
              <a:t>Redoubt Volcano Location</a:t>
            </a:r>
            <a:endParaRPr lang="en-US" sz="3600" dirty="0" smtClean="0"/>
          </a:p>
        </p:txBody>
      </p:sp>
      <p:sp>
        <p:nvSpPr>
          <p:cNvPr id="13" name="TextBox 12"/>
          <p:cNvSpPr txBox="1"/>
          <p:nvPr/>
        </p:nvSpPr>
        <p:spPr>
          <a:xfrm>
            <a:off x="12420969" y="8756117"/>
            <a:ext cx="8626203" cy="461665"/>
          </a:xfrm>
          <a:prstGeom prst="rect">
            <a:avLst/>
          </a:prstGeom>
          <a:solidFill>
            <a:schemeClr val="bg1">
              <a:lumMod val="75000"/>
            </a:schemeClr>
          </a:solidFill>
          <a:ln>
            <a:noFill/>
          </a:ln>
          <a:effectLst>
            <a:softEdge rad="127000"/>
          </a:effectLst>
        </p:spPr>
        <p:txBody>
          <a:bodyPr wrap="square" rtlCol="0">
            <a:spAutoFit/>
          </a:bodyPr>
          <a:lstStyle/>
          <a:p>
            <a:pPr algn="ctr"/>
            <a:r>
              <a:rPr lang="en-US" sz="2400" dirty="0" smtClean="0"/>
              <a:t>Explosion and lahar signal seen seismically on March 26, 2009</a:t>
            </a:r>
          </a:p>
        </p:txBody>
      </p:sp>
    </p:spTree>
    <p:extLst>
      <p:ext uri="{BB962C8B-B14F-4D97-AF65-F5344CB8AC3E}">
        <p14:creationId xmlns:p14="http://schemas.microsoft.com/office/powerpoint/2010/main" val="339984689"/>
      </p:ext>
    </p:extLst>
  </p:cSld>
  <p:clrMapOvr>
    <a:masterClrMapping/>
  </p:clrMapOvr>
</p:sld>
</file>

<file path=ppt/theme/theme1.xml><?xml version="1.0" encoding="utf-8"?>
<a:theme xmlns:a="http://schemas.openxmlformats.org/drawingml/2006/main" name="Office Them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493</TotalTime>
  <Words>791</Words>
  <Application>Microsoft Office PowerPoint</Application>
  <PresentationFormat>Custom</PresentationFormat>
  <Paragraphs>58</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Instructional Technology</dc:creator>
  <cp:lastModifiedBy>Profile</cp:lastModifiedBy>
  <cp:revision>64</cp:revision>
  <dcterms:created xsi:type="dcterms:W3CDTF">2015-03-03T17:55:32Z</dcterms:created>
  <dcterms:modified xsi:type="dcterms:W3CDTF">2015-03-16T23:56:56Z</dcterms:modified>
</cp:coreProperties>
</file>