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8" r:id="rId2"/>
    <p:sldId id="272" r:id="rId3"/>
    <p:sldId id="284" r:id="rId4"/>
    <p:sldId id="257" r:id="rId5"/>
    <p:sldId id="258" r:id="rId6"/>
    <p:sldId id="259" r:id="rId7"/>
    <p:sldId id="260" r:id="rId8"/>
    <p:sldId id="286" r:id="rId9"/>
    <p:sldId id="287" r:id="rId10"/>
    <p:sldId id="281" r:id="rId11"/>
    <p:sldId id="262" r:id="rId12"/>
    <p:sldId id="266" r:id="rId13"/>
    <p:sldId id="285" r:id="rId14"/>
    <p:sldId id="265" r:id="rId15"/>
    <p:sldId id="283" r:id="rId16"/>
    <p:sldId id="270" r:id="rId17"/>
    <p:sldId id="289" r:id="rId18"/>
    <p:sldId id="269" r:id="rId19"/>
    <p:sldId id="293" r:id="rId20"/>
    <p:sldId id="291" r:id="rId21"/>
    <p:sldId id="282" r:id="rId22"/>
    <p:sldId id="288" r:id="rId23"/>
    <p:sldId id="263" r:id="rId24"/>
    <p:sldId id="279" r:id="rId25"/>
    <p:sldId id="275" r:id="rId26"/>
    <p:sldId id="296" r:id="rId27"/>
    <p:sldId id="280" r:id="rId28"/>
    <p:sldId id="264" r:id="rId29"/>
    <p:sldId id="290" r:id="rId30"/>
    <p:sldId id="294" r:id="rId31"/>
    <p:sldId id="295" r:id="rId32"/>
    <p:sldId id="261" r:id="rId33"/>
    <p:sldId id="271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52" d="100"/>
          <a:sy n="152" d="100"/>
        </p:scale>
        <p:origin x="-8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33C5-A36F-1747-B20E-10EE64FD3F9D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8096A-33CC-B240-8590-E9C7353DE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5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33C5-A36F-1747-B20E-10EE64FD3F9D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8096A-33CC-B240-8590-E9C7353DE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31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33C5-A36F-1747-B20E-10EE64FD3F9D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8096A-33CC-B240-8590-E9C7353DE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6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33C5-A36F-1747-B20E-10EE64FD3F9D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8096A-33CC-B240-8590-E9C7353DE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33C5-A36F-1747-B20E-10EE64FD3F9D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8096A-33CC-B240-8590-E9C7353DE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0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33C5-A36F-1747-B20E-10EE64FD3F9D}" type="datetimeFigureOut">
              <a:rPr lang="en-US" smtClean="0"/>
              <a:t>3/23/15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8096A-33CC-B240-8590-E9C7353DE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3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33C5-A36F-1747-B20E-10EE64FD3F9D}" type="datetimeFigureOut">
              <a:rPr lang="en-US" smtClean="0"/>
              <a:t>3/23/15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8096A-33CC-B240-8590-E9C7353DE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0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33C5-A36F-1747-B20E-10EE64FD3F9D}" type="datetimeFigureOut">
              <a:rPr lang="en-US" smtClean="0"/>
              <a:t>3/23/15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8096A-33CC-B240-8590-E9C7353DE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01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33C5-A36F-1747-B20E-10EE64FD3F9D}" type="datetimeFigureOut">
              <a:rPr lang="en-US" smtClean="0"/>
              <a:t>3/23/15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8096A-33CC-B240-8590-E9C7353DE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31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33C5-A36F-1747-B20E-10EE64FD3F9D}" type="datetimeFigureOut">
              <a:rPr lang="en-US" smtClean="0"/>
              <a:t>3/23/15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8096A-33CC-B240-8590-E9C7353DE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0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33C5-A36F-1747-B20E-10EE64FD3F9D}" type="datetimeFigureOut">
              <a:rPr lang="en-US" smtClean="0"/>
              <a:t>3/23/15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8096A-33CC-B240-8590-E9C7353DE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5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633C5-A36F-1747-B20E-10EE64FD3F9D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8096A-33CC-B240-8590-E9C7353DE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6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deusden/Desktop/NEGSA%202015/IMG_4642.jpg" TargetMode="External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deusden/Desktop/NEGSA%202015/IMG_4773.jpg" TargetMode="External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deusden/Desktop/NEGSA%202015/IMG_4670.jpg" TargetMode="External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3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deusden/Desktop/NEGSA%202015/IMG_4604.jpg" TargetMode="External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deusden/Desktop/NEGSA%202015/IMG_0689.jpg" TargetMode="External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deusden/Desktop/NEGSA%202015/IMG_4621.jpg" TargetMode="External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3" Type="http://schemas.openxmlformats.org/officeDocument/2006/relationships/image" Target="../media/image4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tch Moench and Lyons 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">
            <a:off x="74356" y="0"/>
            <a:ext cx="4809162" cy="1349499"/>
          </a:xfrm>
          <a:prstGeom prst="rect">
            <a:avLst/>
          </a:prstGeom>
        </p:spPr>
      </p:pic>
      <p:pic>
        <p:nvPicPr>
          <p:cNvPr id="3" name="Picture 2" descr="DSCN1803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80" y="1400298"/>
            <a:ext cx="1857164" cy="23987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 descr="JBLportrait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0" y="4347438"/>
            <a:ext cx="1865305" cy="239878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975100" y="47392"/>
            <a:ext cx="4127316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SILURIAN STRATIGRAPHY REVISITED: EXTENSIONS FROM NEW HAMPSHIRE</a:t>
            </a:r>
            <a:r>
              <a:rPr lang="en-US" b="1" dirty="0" smtClean="0"/>
              <a:t>!</a:t>
            </a:r>
          </a:p>
          <a:p>
            <a:pPr algn="ctr"/>
            <a:r>
              <a:rPr lang="en-US" sz="1600" dirty="0" smtClean="0"/>
              <a:t>J</a:t>
            </a:r>
            <a:r>
              <a:rPr lang="en-US" sz="1600" dirty="0"/>
              <a:t>. Dykstra </a:t>
            </a:r>
            <a:r>
              <a:rPr lang="en-US" sz="1600" dirty="0" smtClean="0"/>
              <a:t>Eusden</a:t>
            </a:r>
          </a:p>
          <a:p>
            <a:pPr algn="ctr"/>
            <a:r>
              <a:rPr lang="en-US" sz="1600" dirty="0" smtClean="0"/>
              <a:t>Assisted by Sula Watermulder, </a:t>
            </a:r>
            <a:r>
              <a:rPr lang="en-US" sz="1600" smtClean="0"/>
              <a:t>Saebs Choe, </a:t>
            </a:r>
          </a:p>
          <a:p>
            <a:pPr algn="ctr"/>
            <a:r>
              <a:rPr lang="en-US" sz="1600" smtClean="0"/>
              <a:t>and </a:t>
            </a:r>
            <a:r>
              <a:rPr lang="en-US" sz="1600" dirty="0" smtClean="0"/>
              <a:t>Riley Eusden </a:t>
            </a:r>
          </a:p>
        </p:txBody>
      </p:sp>
      <p:pic>
        <p:nvPicPr>
          <p:cNvPr id="8" name="Picture 7" descr="Hatch Moench and Lyons 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024" y="1400297"/>
            <a:ext cx="5022789" cy="34978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2946" y="81412"/>
            <a:ext cx="483198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0339" y="4990597"/>
            <a:ext cx="4233145" cy="1766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IMG_0692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1421" y="1357342"/>
            <a:ext cx="1920995" cy="2407719"/>
          </a:xfrm>
          <a:prstGeom prst="rect">
            <a:avLst/>
          </a:prstGeom>
        </p:spPr>
      </p:pic>
      <p:pic>
        <p:nvPicPr>
          <p:cNvPr id="13" name="Picture 12" descr="IMG_4610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1243" y="4337719"/>
            <a:ext cx="1942757" cy="25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9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42.jpg" descr="/Users/deusden/Desktop/NEGSA 2015/IMG_4642.jpg"/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GS fieldtrip bedrock figure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46857" cy="2352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25724" y="936245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341" y="154684"/>
            <a:ext cx="517051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Gray schist &amp; clean quartzite– Silurian Perry </a:t>
            </a:r>
            <a:r>
              <a:rPr lang="en-US" dirty="0" err="1" smtClean="0"/>
              <a:t>Mtn</a:t>
            </a:r>
            <a:r>
              <a:rPr lang="en-US" dirty="0" smtClean="0"/>
              <a:t> </a:t>
            </a:r>
            <a:r>
              <a:rPr lang="en-US" dirty="0" err="1" smtClean="0"/>
              <a:t>Fm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26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9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GS fieldtrip bedrock figu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46857" cy="2352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514165" y="789703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342" y="154684"/>
            <a:ext cx="417262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Biotite and calc-silicate granofels member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– Silurian Rangeley </a:t>
            </a:r>
            <a:r>
              <a:rPr lang="en-US" dirty="0" err="1" smtClean="0">
                <a:solidFill>
                  <a:srgbClr val="000000"/>
                </a:solidFill>
              </a:rPr>
              <a:t>Fm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4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GS fieldtrip bedrock figu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46857" cy="2352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352654" y="1042082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342" y="154684"/>
            <a:ext cx="3288138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Rusty schist &amp; quartzite member</a:t>
            </a:r>
          </a:p>
          <a:p>
            <a:r>
              <a:rPr lang="en-US" dirty="0" smtClean="0"/>
              <a:t>– Silurian Rangeley </a:t>
            </a:r>
            <a:r>
              <a:rPr lang="en-US" dirty="0" err="1" smtClean="0"/>
              <a:t>Fm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0"/>
            <a:ext cx="9146932" cy="6858000"/>
          </a:xfrm>
          <a:prstGeom prst="rect">
            <a:avLst/>
          </a:prstGeom>
        </p:spPr>
      </p:pic>
      <p:pic>
        <p:nvPicPr>
          <p:cNvPr id="3" name="Picture 2" descr="MGS fieldtrip bedrock figu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46857" cy="2352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44319" y="2198143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342" y="154684"/>
            <a:ext cx="539726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Gray migmatite and pegmatite – Silurian Rangeley </a:t>
            </a:r>
            <a:r>
              <a:rPr lang="en-US" dirty="0" err="1" smtClean="0">
                <a:solidFill>
                  <a:srgbClr val="000000"/>
                </a:solidFill>
              </a:rPr>
              <a:t>Fm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8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3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GS fieldtrip bedrock figu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46857" cy="2352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59481" y="890569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342" y="8142"/>
            <a:ext cx="56984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Well bedded schist &amp; quartzite with concentrically zoned, </a:t>
            </a:r>
            <a:r>
              <a:rPr lang="en-US" dirty="0" err="1" smtClean="0">
                <a:solidFill>
                  <a:srgbClr val="000000"/>
                </a:solidFill>
              </a:rPr>
              <a:t>boudined</a:t>
            </a:r>
            <a:r>
              <a:rPr lang="en-US" dirty="0" smtClean="0">
                <a:solidFill>
                  <a:srgbClr val="000000"/>
                </a:solidFill>
              </a:rPr>
              <a:t> calc-silicate pods – Silurian Rangeley </a:t>
            </a:r>
            <a:r>
              <a:rPr lang="en-US" dirty="0" err="1" smtClean="0">
                <a:solidFill>
                  <a:srgbClr val="000000"/>
                </a:solidFill>
              </a:rPr>
              <a:t>Fm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773.jpg" descr="/Users/deusden/Desktop/NEGSA 2015/IMG_4773.jpg"/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GS fieldtrip bedrock figure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46857" cy="2352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50244" y="1001376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342" y="154684"/>
            <a:ext cx="6089216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Rusty schist and migmatite with calc-silicate pods and granofels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– Silurian Rangeley </a:t>
            </a:r>
            <a:r>
              <a:rPr lang="en-US" dirty="0" err="1" smtClean="0">
                <a:solidFill>
                  <a:srgbClr val="000000"/>
                </a:solidFill>
              </a:rPr>
              <a:t>Fm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8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464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0"/>
            <a:ext cx="4399779" cy="6858000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6670358" y="295896"/>
            <a:ext cx="2416617" cy="4968582"/>
          </a:xfrm>
          <a:custGeom>
            <a:avLst/>
            <a:gdLst>
              <a:gd name="connsiteX0" fmla="*/ 0 w 2416617"/>
              <a:gd name="connsiteY0" fmla="*/ 4968582 h 4968582"/>
              <a:gd name="connsiteX1" fmla="*/ 12329 w 2416617"/>
              <a:gd name="connsiteY1" fmla="*/ 4549397 h 4968582"/>
              <a:gd name="connsiteX2" fmla="*/ 73978 w 2416617"/>
              <a:gd name="connsiteY2" fmla="*/ 4265830 h 4968582"/>
              <a:gd name="connsiteX3" fmla="*/ 160286 w 2416617"/>
              <a:gd name="connsiteY3" fmla="*/ 3698696 h 4968582"/>
              <a:gd name="connsiteX4" fmla="*/ 221934 w 2416617"/>
              <a:gd name="connsiteY4" fmla="*/ 3452117 h 4968582"/>
              <a:gd name="connsiteX5" fmla="*/ 332901 w 2416617"/>
              <a:gd name="connsiteY5" fmla="*/ 3291840 h 4968582"/>
              <a:gd name="connsiteX6" fmla="*/ 456198 w 2416617"/>
              <a:gd name="connsiteY6" fmla="*/ 3069918 h 4968582"/>
              <a:gd name="connsiteX7" fmla="*/ 493187 w 2416617"/>
              <a:gd name="connsiteY7" fmla="*/ 3008273 h 4968582"/>
              <a:gd name="connsiteX8" fmla="*/ 665802 w 2416617"/>
              <a:gd name="connsiteY8" fmla="*/ 2712377 h 4968582"/>
              <a:gd name="connsiteX9" fmla="*/ 801429 w 2416617"/>
              <a:gd name="connsiteY9" fmla="*/ 2502784 h 4968582"/>
              <a:gd name="connsiteX10" fmla="*/ 937055 w 2416617"/>
              <a:gd name="connsiteY10" fmla="*/ 2317850 h 4968582"/>
              <a:gd name="connsiteX11" fmla="*/ 1035693 w 2416617"/>
              <a:gd name="connsiteY11" fmla="*/ 2145244 h 4968582"/>
              <a:gd name="connsiteX12" fmla="*/ 1232968 w 2416617"/>
              <a:gd name="connsiteY12" fmla="*/ 1935651 h 4968582"/>
              <a:gd name="connsiteX13" fmla="*/ 1405583 w 2416617"/>
              <a:gd name="connsiteY13" fmla="*/ 1652084 h 4968582"/>
              <a:gd name="connsiteX14" fmla="*/ 1565869 w 2416617"/>
              <a:gd name="connsiteY14" fmla="*/ 1479478 h 4968582"/>
              <a:gd name="connsiteX15" fmla="*/ 1738485 w 2416617"/>
              <a:gd name="connsiteY15" fmla="*/ 1171254 h 4968582"/>
              <a:gd name="connsiteX16" fmla="*/ 1800133 w 2416617"/>
              <a:gd name="connsiteY16" fmla="*/ 1035635 h 4968582"/>
              <a:gd name="connsiteX17" fmla="*/ 1972749 w 2416617"/>
              <a:gd name="connsiteY17" fmla="*/ 727410 h 4968582"/>
              <a:gd name="connsiteX18" fmla="*/ 2170024 w 2416617"/>
              <a:gd name="connsiteY18" fmla="*/ 431514 h 4968582"/>
              <a:gd name="connsiteX19" fmla="*/ 2330309 w 2416617"/>
              <a:gd name="connsiteY19" fmla="*/ 172606 h 4968582"/>
              <a:gd name="connsiteX20" fmla="*/ 2416617 w 2416617"/>
              <a:gd name="connsiteY20" fmla="*/ 0 h 496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16617" h="4968582">
                <a:moveTo>
                  <a:pt x="0" y="4968582"/>
                </a:moveTo>
                <a:cubicBezTo>
                  <a:pt x="-1" y="4817552"/>
                  <a:pt x="-1" y="4666522"/>
                  <a:pt x="12329" y="4549397"/>
                </a:cubicBezTo>
                <a:cubicBezTo>
                  <a:pt x="24659" y="4432272"/>
                  <a:pt x="49318" y="4407614"/>
                  <a:pt x="73978" y="4265830"/>
                </a:cubicBezTo>
                <a:cubicBezTo>
                  <a:pt x="98638" y="4124046"/>
                  <a:pt x="135627" y="3834315"/>
                  <a:pt x="160286" y="3698696"/>
                </a:cubicBezTo>
                <a:cubicBezTo>
                  <a:pt x="184945" y="3563077"/>
                  <a:pt x="193165" y="3519926"/>
                  <a:pt x="221934" y="3452117"/>
                </a:cubicBezTo>
                <a:cubicBezTo>
                  <a:pt x="250703" y="3384308"/>
                  <a:pt x="293857" y="3355540"/>
                  <a:pt x="332901" y="3291840"/>
                </a:cubicBezTo>
                <a:cubicBezTo>
                  <a:pt x="371945" y="3228140"/>
                  <a:pt x="429484" y="3117179"/>
                  <a:pt x="456198" y="3069918"/>
                </a:cubicBezTo>
                <a:cubicBezTo>
                  <a:pt x="482912" y="3022657"/>
                  <a:pt x="493187" y="3008273"/>
                  <a:pt x="493187" y="3008273"/>
                </a:cubicBezTo>
                <a:cubicBezTo>
                  <a:pt x="528121" y="2948683"/>
                  <a:pt x="614428" y="2796625"/>
                  <a:pt x="665802" y="2712377"/>
                </a:cubicBezTo>
                <a:cubicBezTo>
                  <a:pt x="717176" y="2628129"/>
                  <a:pt x="756220" y="2568538"/>
                  <a:pt x="801429" y="2502784"/>
                </a:cubicBezTo>
                <a:cubicBezTo>
                  <a:pt x="846638" y="2437029"/>
                  <a:pt x="898011" y="2377440"/>
                  <a:pt x="937055" y="2317850"/>
                </a:cubicBezTo>
                <a:cubicBezTo>
                  <a:pt x="976099" y="2258260"/>
                  <a:pt x="986374" y="2208944"/>
                  <a:pt x="1035693" y="2145244"/>
                </a:cubicBezTo>
                <a:cubicBezTo>
                  <a:pt x="1085012" y="2081544"/>
                  <a:pt x="1171320" y="2017844"/>
                  <a:pt x="1232968" y="1935651"/>
                </a:cubicBezTo>
                <a:cubicBezTo>
                  <a:pt x="1294616" y="1853458"/>
                  <a:pt x="1350100" y="1728113"/>
                  <a:pt x="1405583" y="1652084"/>
                </a:cubicBezTo>
                <a:cubicBezTo>
                  <a:pt x="1461066" y="1576055"/>
                  <a:pt x="1510385" y="1559616"/>
                  <a:pt x="1565869" y="1479478"/>
                </a:cubicBezTo>
                <a:cubicBezTo>
                  <a:pt x="1621353" y="1399340"/>
                  <a:pt x="1699441" y="1245228"/>
                  <a:pt x="1738485" y="1171254"/>
                </a:cubicBezTo>
                <a:cubicBezTo>
                  <a:pt x="1777529" y="1097280"/>
                  <a:pt x="1761089" y="1109609"/>
                  <a:pt x="1800133" y="1035635"/>
                </a:cubicBezTo>
                <a:cubicBezTo>
                  <a:pt x="1839177" y="961661"/>
                  <a:pt x="1911101" y="828097"/>
                  <a:pt x="1972749" y="727410"/>
                </a:cubicBezTo>
                <a:cubicBezTo>
                  <a:pt x="2034397" y="626723"/>
                  <a:pt x="2110431" y="523981"/>
                  <a:pt x="2170024" y="431514"/>
                </a:cubicBezTo>
                <a:cubicBezTo>
                  <a:pt x="2229617" y="339047"/>
                  <a:pt x="2289210" y="244525"/>
                  <a:pt x="2330309" y="172606"/>
                </a:cubicBezTo>
                <a:cubicBezTo>
                  <a:pt x="2371408" y="100687"/>
                  <a:pt x="2416617" y="0"/>
                  <a:pt x="2416617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746927" y="2371714"/>
            <a:ext cx="4327719" cy="291348"/>
          </a:xfrm>
          <a:custGeom>
            <a:avLst/>
            <a:gdLst>
              <a:gd name="connsiteX0" fmla="*/ 0 w 4327719"/>
              <a:gd name="connsiteY0" fmla="*/ 291348 h 291348"/>
              <a:gd name="connsiteX1" fmla="*/ 530177 w 4327719"/>
              <a:gd name="connsiteY1" fmla="*/ 229703 h 291348"/>
              <a:gd name="connsiteX2" fmla="*/ 1072683 w 4327719"/>
              <a:gd name="connsiteY2" fmla="*/ 155729 h 291348"/>
              <a:gd name="connsiteX3" fmla="*/ 1565870 w 4327719"/>
              <a:gd name="connsiteY3" fmla="*/ 81755 h 291348"/>
              <a:gd name="connsiteX4" fmla="*/ 1923431 w 4327719"/>
              <a:gd name="connsiteY4" fmla="*/ 7781 h 291348"/>
              <a:gd name="connsiteX5" fmla="*/ 2145365 w 4327719"/>
              <a:gd name="connsiteY5" fmla="*/ 7781 h 291348"/>
              <a:gd name="connsiteX6" fmla="*/ 2490596 w 4327719"/>
              <a:gd name="connsiteY6" fmla="*/ 57097 h 291348"/>
              <a:gd name="connsiteX7" fmla="*/ 2749519 w 4327719"/>
              <a:gd name="connsiteY7" fmla="*/ 57097 h 291348"/>
              <a:gd name="connsiteX8" fmla="*/ 3082421 w 4327719"/>
              <a:gd name="connsiteY8" fmla="*/ 106413 h 291348"/>
              <a:gd name="connsiteX9" fmla="*/ 3439981 w 4327719"/>
              <a:gd name="connsiteY9" fmla="*/ 131071 h 291348"/>
              <a:gd name="connsiteX10" fmla="*/ 3760553 w 4327719"/>
              <a:gd name="connsiteY10" fmla="*/ 192716 h 291348"/>
              <a:gd name="connsiteX11" fmla="*/ 4056466 w 4327719"/>
              <a:gd name="connsiteY11" fmla="*/ 254361 h 291348"/>
              <a:gd name="connsiteX12" fmla="*/ 4327719 w 4327719"/>
              <a:gd name="connsiteY12" fmla="*/ 205045 h 29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27719" h="291348">
                <a:moveTo>
                  <a:pt x="0" y="291348"/>
                </a:moveTo>
                <a:lnTo>
                  <a:pt x="530177" y="229703"/>
                </a:lnTo>
                <a:lnTo>
                  <a:pt x="1072683" y="155729"/>
                </a:lnTo>
                <a:lnTo>
                  <a:pt x="1565870" y="81755"/>
                </a:lnTo>
                <a:cubicBezTo>
                  <a:pt x="1707661" y="57097"/>
                  <a:pt x="1826849" y="20110"/>
                  <a:pt x="1923431" y="7781"/>
                </a:cubicBezTo>
                <a:cubicBezTo>
                  <a:pt x="2020013" y="-4548"/>
                  <a:pt x="2050838" y="-438"/>
                  <a:pt x="2145365" y="7781"/>
                </a:cubicBezTo>
                <a:cubicBezTo>
                  <a:pt x="2239893" y="16000"/>
                  <a:pt x="2389904" y="48878"/>
                  <a:pt x="2490596" y="57097"/>
                </a:cubicBezTo>
                <a:cubicBezTo>
                  <a:pt x="2591288" y="65316"/>
                  <a:pt x="2650882" y="48878"/>
                  <a:pt x="2749519" y="57097"/>
                </a:cubicBezTo>
                <a:cubicBezTo>
                  <a:pt x="2848156" y="65316"/>
                  <a:pt x="2967344" y="94084"/>
                  <a:pt x="3082421" y="106413"/>
                </a:cubicBezTo>
                <a:cubicBezTo>
                  <a:pt x="3197498" y="118742"/>
                  <a:pt x="3326959" y="116687"/>
                  <a:pt x="3439981" y="131071"/>
                </a:cubicBezTo>
                <a:cubicBezTo>
                  <a:pt x="3553003" y="145455"/>
                  <a:pt x="3760553" y="192716"/>
                  <a:pt x="3760553" y="192716"/>
                </a:cubicBezTo>
                <a:cubicBezTo>
                  <a:pt x="3863301" y="213264"/>
                  <a:pt x="3961938" y="252306"/>
                  <a:pt x="4056466" y="254361"/>
                </a:cubicBezTo>
                <a:cubicBezTo>
                  <a:pt x="4150994" y="256416"/>
                  <a:pt x="4327719" y="205045"/>
                  <a:pt x="4327719" y="205045"/>
                </a:cubicBezTo>
              </a:path>
            </a:pathLst>
          </a:cu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8295832">
            <a:off x="7116140" y="1014857"/>
            <a:ext cx="205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Foliation, S1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127450">
            <a:off x="4989269" y="2049175"/>
            <a:ext cx="205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Bedding, So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10247" y="295896"/>
            <a:ext cx="3346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Hinge zone of F1 </a:t>
            </a:r>
            <a:r>
              <a:rPr lang="en-US" sz="2400" b="1" dirty="0" err="1" smtClean="0">
                <a:solidFill>
                  <a:srgbClr val="FFFFFF"/>
                </a:solidFill>
              </a:rPr>
              <a:t>nappe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2" name="Picture 1" descr="IMG_464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99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itty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80" y="-1"/>
            <a:ext cx="8680096" cy="68833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92943" y="386533"/>
            <a:ext cx="134093" cy="11043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8186" y="954479"/>
            <a:ext cx="1908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Possible early Acadian D1 </a:t>
            </a:r>
            <a:r>
              <a:rPr lang="en-US" dirty="0" err="1" smtClean="0"/>
              <a:t>nappe</a:t>
            </a:r>
            <a:r>
              <a:rPr lang="en-US" dirty="0" smtClean="0"/>
              <a:t> stage fold hinge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93014" y="930811"/>
            <a:ext cx="2483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Later Acadian D2 refolding NE trending hinge line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38739" y="97181"/>
            <a:ext cx="575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D2 folding of an Inverted stratigraphy? D1 west </a:t>
            </a:r>
            <a:r>
              <a:rPr lang="en-US" dirty="0" err="1" smtClean="0"/>
              <a:t>vergent</a:t>
            </a:r>
            <a:r>
              <a:rPr lang="en-US" dirty="0" smtClean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9045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GS fieldtrip bedrock figures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09" y="0"/>
            <a:ext cx="8863240" cy="6858000"/>
          </a:xfrm>
          <a:prstGeom prst="rect">
            <a:avLst/>
          </a:prstGeom>
        </p:spPr>
      </p:pic>
      <p:pic>
        <p:nvPicPr>
          <p:cNvPr id="4" name="Picture 3" descr="IMG_477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4069" y="0"/>
            <a:ext cx="4816525" cy="255210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144069" y="1467150"/>
            <a:ext cx="1578199" cy="22562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86193" y="551"/>
            <a:ext cx="3193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Newly discovered diorites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Part of Piscataquis Volcanic Arc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303255" y="1956330"/>
            <a:ext cx="2090282" cy="22876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PVA geochem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473" y="2552101"/>
            <a:ext cx="4816525" cy="3761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3404" y="6112380"/>
            <a:ext cx="134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Dorais</a:t>
            </a:r>
            <a:r>
              <a:rPr lang="en-US" dirty="0" smtClean="0"/>
              <a:t>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wight's PVA model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90" b="3978"/>
          <a:stretch/>
        </p:blipFill>
        <p:spPr>
          <a:xfrm>
            <a:off x="98606" y="0"/>
            <a:ext cx="6411434" cy="3069919"/>
          </a:xfrm>
          <a:prstGeom prst="rect">
            <a:avLst/>
          </a:prstGeom>
        </p:spPr>
      </p:pic>
      <p:pic>
        <p:nvPicPr>
          <p:cNvPr id="3" name="Picture 2" descr="Dwight's PVA detail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96" b="3945"/>
          <a:stretch/>
        </p:blipFill>
        <p:spPr>
          <a:xfrm>
            <a:off x="523740" y="3291840"/>
            <a:ext cx="5505443" cy="3353485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523740" y="2342508"/>
            <a:ext cx="4321793" cy="949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412698" y="2342508"/>
            <a:ext cx="616485" cy="949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18235" y="1869590"/>
            <a:ext cx="2545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Bradley and Tucker’s model for the </a:t>
            </a:r>
          </a:p>
          <a:p>
            <a:r>
              <a:rPr lang="en-US" dirty="0" smtClean="0"/>
              <a:t>Piscataquis Volcanic 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32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tch Moench and Lyons 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091"/>
            <a:ext cx="4656460" cy="6781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0340" y="1655497"/>
            <a:ext cx="643112" cy="48033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tch Moench and Lyons 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461" y="3066995"/>
            <a:ext cx="4448991" cy="359561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6" name="Rectangle 5"/>
          <p:cNvSpPr/>
          <p:nvPr/>
        </p:nvSpPr>
        <p:spPr>
          <a:xfrm>
            <a:off x="6552485" y="3745540"/>
            <a:ext cx="1535369" cy="114675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56460" y="76091"/>
            <a:ext cx="4438019" cy="203132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Hatch, </a:t>
            </a:r>
            <a:r>
              <a:rPr lang="en-US" dirty="0" err="1" smtClean="0"/>
              <a:t>Moench</a:t>
            </a:r>
            <a:r>
              <a:rPr lang="en-US" dirty="0" smtClean="0"/>
              <a:t>, and Lyons 1983</a:t>
            </a:r>
          </a:p>
          <a:p>
            <a:endParaRPr lang="en-US" dirty="0"/>
          </a:p>
          <a:p>
            <a:r>
              <a:rPr lang="en-US" dirty="0" smtClean="0"/>
              <a:t>Region in red box is mostly Ds/Dl  and Sm.</a:t>
            </a:r>
          </a:p>
          <a:p>
            <a:r>
              <a:rPr lang="en-US" dirty="0" smtClean="0"/>
              <a:t>Devonian </a:t>
            </a:r>
            <a:r>
              <a:rPr lang="en-US" dirty="0" err="1" smtClean="0"/>
              <a:t>Seboomook</a:t>
            </a:r>
            <a:r>
              <a:rPr lang="en-US" dirty="0" smtClean="0"/>
              <a:t> and Littleton </a:t>
            </a:r>
            <a:r>
              <a:rPr lang="en-US" dirty="0" err="1" smtClean="0"/>
              <a:t>Fms</a:t>
            </a:r>
            <a:r>
              <a:rPr lang="en-US" dirty="0"/>
              <a:t> </a:t>
            </a:r>
            <a:r>
              <a:rPr lang="en-US" dirty="0" smtClean="0"/>
              <a:t>and Silurian Madrid </a:t>
            </a:r>
            <a:r>
              <a:rPr lang="en-US" dirty="0" err="1" smtClean="0"/>
              <a:t>Fm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 Rangeley or Perry </a:t>
            </a:r>
            <a:r>
              <a:rPr lang="en-US" dirty="0" err="1" smtClean="0"/>
              <a:t>Mtn</a:t>
            </a:r>
            <a:r>
              <a:rPr lang="en-US" dirty="0" smtClean="0"/>
              <a:t> Formations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e recent van Staal Salinic model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08" b="51166"/>
          <a:stretch/>
        </p:blipFill>
        <p:spPr>
          <a:xfrm>
            <a:off x="0" y="468501"/>
            <a:ext cx="9144000" cy="2354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7230" y="91145"/>
            <a:ext cx="5819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Murphy (really van </a:t>
            </a:r>
            <a:r>
              <a:rPr lang="en-US" dirty="0" err="1" smtClean="0"/>
              <a:t>Staal’s</a:t>
            </a:r>
            <a:r>
              <a:rPr lang="en-US" dirty="0"/>
              <a:t>)</a:t>
            </a:r>
            <a:r>
              <a:rPr lang="en-US" dirty="0" smtClean="0"/>
              <a:t>  model for the </a:t>
            </a:r>
            <a:r>
              <a:rPr lang="en-US" dirty="0" err="1" smtClean="0"/>
              <a:t>Salinic</a:t>
            </a:r>
            <a:r>
              <a:rPr lang="en-US" dirty="0" smtClean="0"/>
              <a:t> orogeny</a:t>
            </a:r>
            <a:endParaRPr lang="en-US" dirty="0"/>
          </a:p>
        </p:txBody>
      </p:sp>
      <p:pic>
        <p:nvPicPr>
          <p:cNvPr id="6" name="Picture 5" descr="Doug's Salinic model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51" y="3341156"/>
            <a:ext cx="7075914" cy="3516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9871" y="2934568"/>
            <a:ext cx="405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Reusch’s</a:t>
            </a:r>
            <a:r>
              <a:rPr lang="en-US" dirty="0" smtClean="0"/>
              <a:t> model for the </a:t>
            </a:r>
            <a:r>
              <a:rPr lang="en-US" dirty="0" err="1" smtClean="0"/>
              <a:t>Salinic</a:t>
            </a:r>
            <a:r>
              <a:rPr lang="en-US" dirty="0" smtClean="0"/>
              <a:t> orogeny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503948" y="1519590"/>
            <a:ext cx="226804" cy="22680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95600" y="3886200"/>
            <a:ext cx="226804" cy="22680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00400" y="5638800"/>
            <a:ext cx="226804" cy="22680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2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4670.jpg" descr="/Users/deusden/Desktop/NEGSA 2015/IMG_4670.jpg"/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MGS fieldtrip bedrock figure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46857" cy="235282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73105" y="1681172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71342" y="154684"/>
            <a:ext cx="5385971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Rusty </a:t>
            </a:r>
            <a:r>
              <a:rPr lang="en-US" dirty="0" smtClean="0">
                <a:solidFill>
                  <a:srgbClr val="000000"/>
                </a:solidFill>
              </a:rPr>
              <a:t>granofels with bedded, folded  calc</a:t>
            </a:r>
            <a:r>
              <a:rPr lang="en-US" dirty="0">
                <a:solidFill>
                  <a:srgbClr val="000000"/>
                </a:solidFill>
              </a:rPr>
              <a:t>-silicate </a:t>
            </a:r>
            <a:r>
              <a:rPr lang="en-US" dirty="0" smtClean="0">
                <a:solidFill>
                  <a:srgbClr val="000000"/>
                </a:solidFill>
              </a:rPr>
              <a:t>layers – </a:t>
            </a:r>
            <a:r>
              <a:rPr lang="en-US" dirty="0">
                <a:solidFill>
                  <a:srgbClr val="000000"/>
                </a:solidFill>
              </a:rPr>
              <a:t>Silurian Rangeley </a:t>
            </a:r>
            <a:r>
              <a:rPr lang="en-US" dirty="0" err="1">
                <a:solidFill>
                  <a:srgbClr val="000000"/>
                </a:solidFill>
              </a:rPr>
              <a:t>Fm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385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GS fieldtrip bedrock figu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46857" cy="2352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50244" y="1001376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342" y="154684"/>
            <a:ext cx="608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Rusty schist and migmatite with broken, bedded  fragment of calc-silicate – Silurian Rangeley </a:t>
            </a:r>
            <a:r>
              <a:rPr lang="en-US" dirty="0" err="1" smtClean="0">
                <a:solidFill>
                  <a:srgbClr val="FFFFFF"/>
                </a:solidFill>
              </a:rPr>
              <a:t>Fm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5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0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GS fieldtrip bedrock figu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46857" cy="2352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80999" y="964740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342" y="154684"/>
            <a:ext cx="608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Rusty granofels with broken, bedded fragment of coarse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calc-silicate – Silurian Rangeley </a:t>
            </a:r>
            <a:r>
              <a:rPr lang="en-US" dirty="0" err="1" smtClean="0">
                <a:solidFill>
                  <a:srgbClr val="FFFFFF"/>
                </a:solidFill>
              </a:rPr>
              <a:t>Fm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04.jpg" descr="/Users/deusden/Desktop/NEGSA 2015/IMG_4604.jpg"/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3" name="Picture 2" descr="MGS fieldtrip bedrock figure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46857" cy="2352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672902" y="736410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342" y="154684"/>
            <a:ext cx="608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Rusty granofels with broken, bedded </a:t>
            </a:r>
            <a:r>
              <a:rPr lang="en-US" dirty="0" smtClean="0">
                <a:solidFill>
                  <a:srgbClr val="FFFFFF"/>
                </a:solidFill>
              </a:rPr>
              <a:t>fragments </a:t>
            </a:r>
            <a:r>
              <a:rPr lang="en-US" dirty="0">
                <a:solidFill>
                  <a:srgbClr val="FFFFFF"/>
                </a:solidFill>
              </a:rPr>
              <a:t>of coarse</a:t>
            </a:r>
          </a:p>
          <a:p>
            <a:r>
              <a:rPr lang="en-US" dirty="0">
                <a:solidFill>
                  <a:srgbClr val="FFFFFF"/>
                </a:solidFill>
              </a:rPr>
              <a:t>calc-silicate – Silurian Rangeley </a:t>
            </a:r>
            <a:r>
              <a:rPr lang="en-US" dirty="0" err="1">
                <a:solidFill>
                  <a:srgbClr val="FFFFFF"/>
                </a:solidFill>
              </a:rPr>
              <a:t>Fm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926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89.jpg" descr="/Users/deusden/Desktop/NEGSA 2015/IMG_0689.jpg"/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GS fieldtrip bedrock figure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46857" cy="2352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71053" y="2116729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342" y="154684"/>
            <a:ext cx="608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Gray migmatite with </a:t>
            </a:r>
            <a:r>
              <a:rPr lang="en-US" dirty="0">
                <a:solidFill>
                  <a:srgbClr val="FFFFFF"/>
                </a:solidFill>
              </a:rPr>
              <a:t>broken, </a:t>
            </a:r>
            <a:r>
              <a:rPr lang="en-US" dirty="0" smtClean="0">
                <a:solidFill>
                  <a:srgbClr val="FFFFFF"/>
                </a:solidFill>
              </a:rPr>
              <a:t>mafic </a:t>
            </a:r>
            <a:r>
              <a:rPr lang="en-US" dirty="0" err="1" smtClean="0">
                <a:solidFill>
                  <a:srgbClr val="FFFFFF"/>
                </a:solidFill>
              </a:rPr>
              <a:t>clast</a:t>
            </a:r>
            <a:r>
              <a:rPr lang="en-US" dirty="0" smtClean="0">
                <a:solidFill>
                  <a:srgbClr val="FFFFFF"/>
                </a:solidFill>
              </a:rPr>
              <a:t>, a meta-basalt fragmental tuff – </a:t>
            </a:r>
            <a:r>
              <a:rPr lang="en-US" dirty="0">
                <a:solidFill>
                  <a:srgbClr val="FFFFFF"/>
                </a:solidFill>
              </a:rPr>
              <a:t>Silurian Rangeley </a:t>
            </a:r>
            <a:r>
              <a:rPr lang="en-US" dirty="0" err="1">
                <a:solidFill>
                  <a:srgbClr val="FFFFFF"/>
                </a:solidFill>
              </a:rPr>
              <a:t>Fm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6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9676"/>
            <a:ext cx="9131097" cy="6848323"/>
          </a:xfrm>
          <a:prstGeom prst="rect">
            <a:avLst/>
          </a:prstGeom>
        </p:spPr>
      </p:pic>
      <p:pic>
        <p:nvPicPr>
          <p:cNvPr id="3" name="Picture 2" descr="MGS fieldtrip bedrock figu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701" y="1"/>
            <a:ext cx="2746857" cy="2352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549632" y="1768269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401" y="173749"/>
            <a:ext cx="230490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Mother of all pods…….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Silurian </a:t>
            </a:r>
            <a:r>
              <a:rPr lang="en-US" dirty="0">
                <a:solidFill>
                  <a:srgbClr val="FFFFFF"/>
                </a:solidFill>
              </a:rPr>
              <a:t>Rangeley </a:t>
            </a:r>
            <a:r>
              <a:rPr lang="en-US" dirty="0" err="1">
                <a:solidFill>
                  <a:srgbClr val="FFFFFF"/>
                </a:solidFill>
              </a:rPr>
              <a:t>Fm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324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21.jpg" descr="/Users/deusden/Desktop/NEGSA 2015/IMG_4621.jpg"/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GS fieldtrip bedrock figure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46857" cy="2352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595560" y="723673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342" y="154684"/>
            <a:ext cx="608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Quartz pebble  conglomerate– </a:t>
            </a:r>
            <a:r>
              <a:rPr lang="en-US" dirty="0">
                <a:solidFill>
                  <a:srgbClr val="FFFFFF"/>
                </a:solidFill>
              </a:rPr>
              <a:t>Silurian Rangeley </a:t>
            </a:r>
            <a:r>
              <a:rPr lang="en-US" dirty="0" err="1">
                <a:solidFill>
                  <a:srgbClr val="FFFFFF"/>
                </a:solidFill>
              </a:rPr>
              <a:t>Fm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926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2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2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1528880" y="1997296"/>
            <a:ext cx="7533436" cy="2478127"/>
          </a:xfrm>
          <a:custGeom>
            <a:avLst/>
            <a:gdLst>
              <a:gd name="connsiteX0" fmla="*/ 0 w 7533436"/>
              <a:gd name="connsiteY0" fmla="*/ 0 h 2478127"/>
              <a:gd name="connsiteX1" fmla="*/ 900067 w 7533436"/>
              <a:gd name="connsiteY1" fmla="*/ 345212 h 2478127"/>
              <a:gd name="connsiteX2" fmla="*/ 1738486 w 7533436"/>
              <a:gd name="connsiteY2" fmla="*/ 554805 h 2478127"/>
              <a:gd name="connsiteX3" fmla="*/ 2835827 w 7533436"/>
              <a:gd name="connsiteY3" fmla="*/ 690424 h 2478127"/>
              <a:gd name="connsiteX4" fmla="*/ 3427652 w 7533436"/>
              <a:gd name="connsiteY4" fmla="*/ 863029 h 2478127"/>
              <a:gd name="connsiteX5" fmla="*/ 4081125 w 7533436"/>
              <a:gd name="connsiteY5" fmla="*/ 1097280 h 2478127"/>
              <a:gd name="connsiteX6" fmla="*/ 4907214 w 7533436"/>
              <a:gd name="connsiteY6" fmla="*/ 1454821 h 2478127"/>
              <a:gd name="connsiteX7" fmla="*/ 5720973 w 7533436"/>
              <a:gd name="connsiteY7" fmla="*/ 1812362 h 2478127"/>
              <a:gd name="connsiteX8" fmla="*/ 6719677 w 7533436"/>
              <a:gd name="connsiteY8" fmla="*/ 2169902 h 2478127"/>
              <a:gd name="connsiteX9" fmla="*/ 7533436 w 7533436"/>
              <a:gd name="connsiteY9" fmla="*/ 2478127 h 247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33436" h="2478127">
                <a:moveTo>
                  <a:pt x="0" y="0"/>
                </a:moveTo>
                <a:cubicBezTo>
                  <a:pt x="305159" y="126372"/>
                  <a:pt x="610319" y="252744"/>
                  <a:pt x="900067" y="345212"/>
                </a:cubicBezTo>
                <a:cubicBezTo>
                  <a:pt x="1189815" y="437680"/>
                  <a:pt x="1415859" y="497270"/>
                  <a:pt x="1738486" y="554805"/>
                </a:cubicBezTo>
                <a:cubicBezTo>
                  <a:pt x="2061113" y="612340"/>
                  <a:pt x="2554300" y="639053"/>
                  <a:pt x="2835827" y="690424"/>
                </a:cubicBezTo>
                <a:cubicBezTo>
                  <a:pt x="3117354" y="741795"/>
                  <a:pt x="3220102" y="795220"/>
                  <a:pt x="3427652" y="863029"/>
                </a:cubicBezTo>
                <a:cubicBezTo>
                  <a:pt x="3635202" y="930838"/>
                  <a:pt x="3834531" y="998648"/>
                  <a:pt x="4081125" y="1097280"/>
                </a:cubicBezTo>
                <a:cubicBezTo>
                  <a:pt x="4327719" y="1195912"/>
                  <a:pt x="4907214" y="1454821"/>
                  <a:pt x="4907214" y="1454821"/>
                </a:cubicBezTo>
                <a:cubicBezTo>
                  <a:pt x="5180522" y="1574001"/>
                  <a:pt x="5418896" y="1693182"/>
                  <a:pt x="5720973" y="1812362"/>
                </a:cubicBezTo>
                <a:cubicBezTo>
                  <a:pt x="6023050" y="1931542"/>
                  <a:pt x="6417600" y="2058941"/>
                  <a:pt x="6719677" y="2169902"/>
                </a:cubicBezTo>
                <a:cubicBezTo>
                  <a:pt x="7021754" y="2280863"/>
                  <a:pt x="7533436" y="2478127"/>
                  <a:pt x="7533436" y="2478127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5437390" y="727410"/>
            <a:ext cx="875407" cy="2515114"/>
          </a:xfrm>
          <a:custGeom>
            <a:avLst/>
            <a:gdLst>
              <a:gd name="connsiteX0" fmla="*/ 875407 w 875407"/>
              <a:gd name="connsiteY0" fmla="*/ 2515114 h 2515114"/>
              <a:gd name="connsiteX1" fmla="*/ 678132 w 875407"/>
              <a:gd name="connsiteY1" fmla="*/ 2169902 h 2515114"/>
              <a:gd name="connsiteX2" fmla="*/ 493187 w 875407"/>
              <a:gd name="connsiteY2" fmla="*/ 1701401 h 2515114"/>
              <a:gd name="connsiteX3" fmla="*/ 419209 w 875407"/>
              <a:gd name="connsiteY3" fmla="*/ 1294544 h 2515114"/>
              <a:gd name="connsiteX4" fmla="*/ 394549 w 875407"/>
              <a:gd name="connsiteY4" fmla="*/ 998648 h 2515114"/>
              <a:gd name="connsiteX5" fmla="*/ 271253 w 875407"/>
              <a:gd name="connsiteY5" fmla="*/ 517818 h 2515114"/>
              <a:gd name="connsiteX6" fmla="*/ 98637 w 875407"/>
              <a:gd name="connsiteY6" fmla="*/ 197264 h 2515114"/>
              <a:gd name="connsiteX7" fmla="*/ 0 w 875407"/>
              <a:gd name="connsiteY7" fmla="*/ 0 h 2515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5407" h="2515114">
                <a:moveTo>
                  <a:pt x="875407" y="2515114"/>
                </a:moveTo>
                <a:cubicBezTo>
                  <a:pt x="808621" y="2410317"/>
                  <a:pt x="741835" y="2305521"/>
                  <a:pt x="678132" y="2169902"/>
                </a:cubicBezTo>
                <a:cubicBezTo>
                  <a:pt x="614429" y="2034283"/>
                  <a:pt x="536341" y="1847294"/>
                  <a:pt x="493187" y="1701401"/>
                </a:cubicBezTo>
                <a:cubicBezTo>
                  <a:pt x="450033" y="1555508"/>
                  <a:pt x="435649" y="1411669"/>
                  <a:pt x="419209" y="1294544"/>
                </a:cubicBezTo>
                <a:cubicBezTo>
                  <a:pt x="402769" y="1177418"/>
                  <a:pt x="419208" y="1128102"/>
                  <a:pt x="394549" y="998648"/>
                </a:cubicBezTo>
                <a:cubicBezTo>
                  <a:pt x="369890" y="869194"/>
                  <a:pt x="320572" y="651382"/>
                  <a:pt x="271253" y="517818"/>
                </a:cubicBezTo>
                <a:cubicBezTo>
                  <a:pt x="221934" y="384254"/>
                  <a:pt x="143846" y="283567"/>
                  <a:pt x="98637" y="197264"/>
                </a:cubicBezTo>
                <a:cubicBezTo>
                  <a:pt x="53428" y="110961"/>
                  <a:pt x="0" y="0"/>
                  <a:pt x="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534264" y="715081"/>
            <a:ext cx="370938" cy="2021955"/>
          </a:xfrm>
          <a:custGeom>
            <a:avLst/>
            <a:gdLst>
              <a:gd name="connsiteX0" fmla="*/ 175674 w 370938"/>
              <a:gd name="connsiteY0" fmla="*/ 2021955 h 2021955"/>
              <a:gd name="connsiteX1" fmla="*/ 77037 w 370938"/>
              <a:gd name="connsiteY1" fmla="*/ 1775375 h 2021955"/>
              <a:gd name="connsiteX2" fmla="*/ 15388 w 370938"/>
              <a:gd name="connsiteY2" fmla="*/ 1294544 h 2021955"/>
              <a:gd name="connsiteX3" fmla="*/ 15388 w 370938"/>
              <a:gd name="connsiteY3" fmla="*/ 949332 h 2021955"/>
              <a:gd name="connsiteX4" fmla="*/ 188004 w 370938"/>
              <a:gd name="connsiteY4" fmla="*/ 702753 h 2021955"/>
              <a:gd name="connsiteX5" fmla="*/ 360620 w 370938"/>
              <a:gd name="connsiteY5" fmla="*/ 419186 h 2021955"/>
              <a:gd name="connsiteX6" fmla="*/ 348290 w 370938"/>
              <a:gd name="connsiteY6" fmla="*/ 184935 h 2021955"/>
              <a:gd name="connsiteX7" fmla="*/ 323630 w 370938"/>
              <a:gd name="connsiteY7" fmla="*/ 0 h 202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938" h="2021955">
                <a:moveTo>
                  <a:pt x="175674" y="2021955"/>
                </a:moveTo>
                <a:cubicBezTo>
                  <a:pt x="139712" y="1959282"/>
                  <a:pt x="103751" y="1896610"/>
                  <a:pt x="77037" y="1775375"/>
                </a:cubicBezTo>
                <a:cubicBezTo>
                  <a:pt x="50323" y="1654140"/>
                  <a:pt x="25663" y="1432218"/>
                  <a:pt x="15388" y="1294544"/>
                </a:cubicBezTo>
                <a:cubicBezTo>
                  <a:pt x="5113" y="1156870"/>
                  <a:pt x="-13381" y="1047964"/>
                  <a:pt x="15388" y="949332"/>
                </a:cubicBezTo>
                <a:cubicBezTo>
                  <a:pt x="44157" y="850700"/>
                  <a:pt x="130465" y="791111"/>
                  <a:pt x="188004" y="702753"/>
                </a:cubicBezTo>
                <a:cubicBezTo>
                  <a:pt x="245543" y="614395"/>
                  <a:pt x="333906" y="505489"/>
                  <a:pt x="360620" y="419186"/>
                </a:cubicBezTo>
                <a:cubicBezTo>
                  <a:pt x="387334" y="332883"/>
                  <a:pt x="354455" y="254799"/>
                  <a:pt x="348290" y="184935"/>
                </a:cubicBezTo>
                <a:cubicBezTo>
                  <a:pt x="342125" y="115071"/>
                  <a:pt x="332877" y="57535"/>
                  <a:pt x="32363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227022" y="813713"/>
            <a:ext cx="632624" cy="1652085"/>
          </a:xfrm>
          <a:custGeom>
            <a:avLst/>
            <a:gdLst>
              <a:gd name="connsiteX0" fmla="*/ 3355 w 632624"/>
              <a:gd name="connsiteY0" fmla="*/ 1652085 h 1652085"/>
              <a:gd name="connsiteX1" fmla="*/ 15684 w 632624"/>
              <a:gd name="connsiteY1" fmla="*/ 1430163 h 1652085"/>
              <a:gd name="connsiteX2" fmla="*/ 126651 w 632624"/>
              <a:gd name="connsiteY2" fmla="*/ 900016 h 1652085"/>
              <a:gd name="connsiteX3" fmla="*/ 360915 w 632624"/>
              <a:gd name="connsiteY3" fmla="*/ 653437 h 1652085"/>
              <a:gd name="connsiteX4" fmla="*/ 533531 w 632624"/>
              <a:gd name="connsiteY4" fmla="*/ 431515 h 1652085"/>
              <a:gd name="connsiteX5" fmla="*/ 619839 w 632624"/>
              <a:gd name="connsiteY5" fmla="*/ 160277 h 1652085"/>
              <a:gd name="connsiteX6" fmla="*/ 632168 w 632624"/>
              <a:gd name="connsiteY6" fmla="*/ 0 h 16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2624" h="1652085">
                <a:moveTo>
                  <a:pt x="3355" y="1652085"/>
                </a:moveTo>
                <a:cubicBezTo>
                  <a:pt x="-755" y="1603796"/>
                  <a:pt x="-4865" y="1555508"/>
                  <a:pt x="15684" y="1430163"/>
                </a:cubicBezTo>
                <a:cubicBezTo>
                  <a:pt x="36233" y="1304818"/>
                  <a:pt x="69113" y="1029470"/>
                  <a:pt x="126651" y="900016"/>
                </a:cubicBezTo>
                <a:cubicBezTo>
                  <a:pt x="184189" y="770562"/>
                  <a:pt x="293102" y="731520"/>
                  <a:pt x="360915" y="653437"/>
                </a:cubicBezTo>
                <a:cubicBezTo>
                  <a:pt x="428728" y="575353"/>
                  <a:pt x="490377" y="513708"/>
                  <a:pt x="533531" y="431515"/>
                </a:cubicBezTo>
                <a:cubicBezTo>
                  <a:pt x="576685" y="349322"/>
                  <a:pt x="603400" y="232196"/>
                  <a:pt x="619839" y="160277"/>
                </a:cubicBezTo>
                <a:cubicBezTo>
                  <a:pt x="636278" y="88358"/>
                  <a:pt x="632168" y="0"/>
                  <a:pt x="632168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711234" y="2700049"/>
            <a:ext cx="435278" cy="4117882"/>
          </a:xfrm>
          <a:custGeom>
            <a:avLst/>
            <a:gdLst>
              <a:gd name="connsiteX0" fmla="*/ 86308 w 435278"/>
              <a:gd name="connsiteY0" fmla="*/ 0 h 4117882"/>
              <a:gd name="connsiteX1" fmla="*/ 258923 w 435278"/>
              <a:gd name="connsiteY1" fmla="*/ 406856 h 4117882"/>
              <a:gd name="connsiteX2" fmla="*/ 406880 w 435278"/>
              <a:gd name="connsiteY2" fmla="*/ 1467149 h 4117882"/>
              <a:gd name="connsiteX3" fmla="*/ 431539 w 435278"/>
              <a:gd name="connsiteY3" fmla="*/ 2120586 h 4117882"/>
              <a:gd name="connsiteX4" fmla="*/ 357561 w 435278"/>
              <a:gd name="connsiteY4" fmla="*/ 2638403 h 4117882"/>
              <a:gd name="connsiteX5" fmla="*/ 271253 w 435278"/>
              <a:gd name="connsiteY5" fmla="*/ 3341155 h 4117882"/>
              <a:gd name="connsiteX6" fmla="*/ 98638 w 435278"/>
              <a:gd name="connsiteY6" fmla="*/ 3858973 h 4117882"/>
              <a:gd name="connsiteX7" fmla="*/ 0 w 435278"/>
              <a:gd name="connsiteY7" fmla="*/ 4117882 h 411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278" h="4117882">
                <a:moveTo>
                  <a:pt x="86308" y="0"/>
                </a:moveTo>
                <a:cubicBezTo>
                  <a:pt x="145901" y="81165"/>
                  <a:pt x="205494" y="162331"/>
                  <a:pt x="258923" y="406856"/>
                </a:cubicBezTo>
                <a:cubicBezTo>
                  <a:pt x="312352" y="651381"/>
                  <a:pt x="378111" y="1181527"/>
                  <a:pt x="406880" y="1467149"/>
                </a:cubicBezTo>
                <a:cubicBezTo>
                  <a:pt x="435649" y="1752771"/>
                  <a:pt x="439759" y="1925377"/>
                  <a:pt x="431539" y="2120586"/>
                </a:cubicBezTo>
                <a:cubicBezTo>
                  <a:pt x="423319" y="2315795"/>
                  <a:pt x="384275" y="2434975"/>
                  <a:pt x="357561" y="2638403"/>
                </a:cubicBezTo>
                <a:cubicBezTo>
                  <a:pt x="330847" y="2841831"/>
                  <a:pt x="314407" y="3137727"/>
                  <a:pt x="271253" y="3341155"/>
                </a:cubicBezTo>
                <a:cubicBezTo>
                  <a:pt x="228099" y="3544583"/>
                  <a:pt x="143847" y="3729519"/>
                  <a:pt x="98638" y="3858973"/>
                </a:cubicBezTo>
                <a:cubicBezTo>
                  <a:pt x="53429" y="3988428"/>
                  <a:pt x="0" y="4117882"/>
                  <a:pt x="0" y="4117882"/>
                </a:cubicBezTo>
              </a:path>
            </a:pathLst>
          </a:cu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682687" y="3649381"/>
            <a:ext cx="209605" cy="3106905"/>
          </a:xfrm>
          <a:custGeom>
            <a:avLst/>
            <a:gdLst>
              <a:gd name="connsiteX0" fmla="*/ 0 w 209605"/>
              <a:gd name="connsiteY0" fmla="*/ 0 h 3106905"/>
              <a:gd name="connsiteX1" fmla="*/ 73978 w 209605"/>
              <a:gd name="connsiteY1" fmla="*/ 517817 h 3106905"/>
              <a:gd name="connsiteX2" fmla="*/ 86308 w 209605"/>
              <a:gd name="connsiteY2" fmla="*/ 1417833 h 3106905"/>
              <a:gd name="connsiteX3" fmla="*/ 61649 w 209605"/>
              <a:gd name="connsiteY3" fmla="*/ 2071270 h 3106905"/>
              <a:gd name="connsiteX4" fmla="*/ 98638 w 209605"/>
              <a:gd name="connsiteY4" fmla="*/ 2576758 h 3106905"/>
              <a:gd name="connsiteX5" fmla="*/ 209605 w 209605"/>
              <a:gd name="connsiteY5" fmla="*/ 3106905 h 3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605" h="3106905">
                <a:moveTo>
                  <a:pt x="0" y="0"/>
                </a:moveTo>
                <a:cubicBezTo>
                  <a:pt x="29796" y="140756"/>
                  <a:pt x="59593" y="281512"/>
                  <a:pt x="73978" y="517817"/>
                </a:cubicBezTo>
                <a:cubicBezTo>
                  <a:pt x="88363" y="754122"/>
                  <a:pt x="88363" y="1158924"/>
                  <a:pt x="86308" y="1417833"/>
                </a:cubicBezTo>
                <a:cubicBezTo>
                  <a:pt x="84253" y="1676742"/>
                  <a:pt x="59594" y="1878116"/>
                  <a:pt x="61649" y="2071270"/>
                </a:cubicBezTo>
                <a:cubicBezTo>
                  <a:pt x="63704" y="2264424"/>
                  <a:pt x="73979" y="2404152"/>
                  <a:pt x="98638" y="2576758"/>
                </a:cubicBezTo>
                <a:cubicBezTo>
                  <a:pt x="123297" y="2749364"/>
                  <a:pt x="209605" y="3106905"/>
                  <a:pt x="209605" y="3106905"/>
                </a:cubicBezTo>
              </a:path>
            </a:pathLst>
          </a:cu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1845343">
            <a:off x="4864138" y="2576760"/>
            <a:ext cx="982635" cy="24658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20194">
            <a:off x="4755453" y="3262054"/>
            <a:ext cx="982635" cy="24658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3869" y="3920618"/>
            <a:ext cx="326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Pre-metamorphic fault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27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GS fieldtrip bedrock figure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8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26082" y="459394"/>
            <a:ext cx="36219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Model for the disruption of the Rangeley Fm.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Silurian </a:t>
            </a:r>
            <a:r>
              <a:rPr lang="en-US" dirty="0" err="1" smtClean="0"/>
              <a:t>Olistostromes</a:t>
            </a:r>
            <a:r>
              <a:rPr lang="en-US" dirty="0" smtClean="0"/>
              <a:t> and pre-metamorphic faults may record the </a:t>
            </a:r>
            <a:r>
              <a:rPr lang="en-US" dirty="0" err="1" smtClean="0"/>
              <a:t>Salinic</a:t>
            </a:r>
            <a:r>
              <a:rPr lang="en-US" dirty="0" smtClean="0"/>
              <a:t> disturbance?</a:t>
            </a:r>
          </a:p>
          <a:p>
            <a:pPr algn="ctr"/>
            <a:endParaRPr lang="en-US" dirty="0"/>
          </a:p>
          <a:p>
            <a:pPr algn="ctr"/>
            <a:r>
              <a:rPr lang="en-US" sz="1400" dirty="0" smtClean="0"/>
              <a:t>Modified from Eusden and Lyons, 1996</a:t>
            </a:r>
            <a:endParaRPr lang="en-US" sz="1400" dirty="0"/>
          </a:p>
        </p:txBody>
      </p:sp>
      <p:pic>
        <p:nvPicPr>
          <p:cNvPr id="7" name="Picture 6" descr="IMG_460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08" y="3356711"/>
            <a:ext cx="3942637" cy="2956978"/>
          </a:xfrm>
          <a:prstGeom prst="rect">
            <a:avLst/>
          </a:prstGeom>
        </p:spPr>
      </p:pic>
      <p:pic>
        <p:nvPicPr>
          <p:cNvPr id="2" name="Picture 1" descr="Olistostrome model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876" b="51159"/>
          <a:stretch/>
        </p:blipFill>
        <p:spPr>
          <a:xfrm>
            <a:off x="0" y="444500"/>
            <a:ext cx="4309062" cy="2912211"/>
          </a:xfrm>
          <a:prstGeom prst="rect">
            <a:avLst/>
          </a:prstGeom>
        </p:spPr>
      </p:pic>
      <p:pic>
        <p:nvPicPr>
          <p:cNvPr id="8" name="Picture 7" descr="Olistostrome model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64" r="512" b="51159"/>
          <a:stretch/>
        </p:blipFill>
        <p:spPr>
          <a:xfrm>
            <a:off x="4419600" y="3276600"/>
            <a:ext cx="4309062" cy="291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9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geley Olistostromes Ma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44" y="0"/>
            <a:ext cx="54523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91" y="160083"/>
            <a:ext cx="36219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Extent of Silurian </a:t>
            </a:r>
            <a:r>
              <a:rPr lang="en-US" dirty="0" err="1" smtClean="0"/>
              <a:t>Olistostromes</a:t>
            </a:r>
            <a:r>
              <a:rPr lang="en-US" smtClean="0"/>
              <a:t> </a:t>
            </a:r>
          </a:p>
          <a:p>
            <a:pPr algn="ctr"/>
            <a:r>
              <a:rPr lang="en-US" smtClean="0"/>
              <a:t>in NH and Maine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1400" dirty="0" smtClean="0"/>
              <a:t>Modified from Eusden and Lyons, 1996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529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S fieldtrip bedrock figures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1803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4" y="26177"/>
            <a:ext cx="2392663" cy="39470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IMG_130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9279" y="-19183"/>
            <a:ext cx="2494721" cy="34857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78404" y="45361"/>
            <a:ext cx="4130061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Bob and Doug </a:t>
            </a:r>
          </a:p>
          <a:p>
            <a:pPr algn="ctr"/>
            <a:r>
              <a:rPr lang="en-US" sz="2400" dirty="0" smtClean="0"/>
              <a:t>would be happy that their legacy of mapping continues!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649279" y="3657600"/>
            <a:ext cx="2448101" cy="304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Sarah Xiao, Michelle </a:t>
            </a:r>
            <a:r>
              <a:rPr lang="en-US" sz="2400" dirty="0" err="1" smtClean="0"/>
              <a:t>Devoe</a:t>
            </a:r>
            <a:r>
              <a:rPr lang="en-US" sz="2400" dirty="0" smtClean="0"/>
              <a:t>, and Graham </a:t>
            </a:r>
            <a:r>
              <a:rPr lang="en-US" sz="2400" dirty="0" err="1" smtClean="0"/>
              <a:t>Oxman</a:t>
            </a:r>
            <a:r>
              <a:rPr lang="en-US" sz="2400" dirty="0" smtClean="0"/>
              <a:t> and their new map of the Mt. </a:t>
            </a:r>
            <a:r>
              <a:rPr lang="en-US" sz="2400" dirty="0"/>
              <a:t>D</a:t>
            </a:r>
            <a:r>
              <a:rPr lang="en-US" sz="2400" dirty="0" smtClean="0"/>
              <a:t>artmouth quad. Tuesday POSTERS!</a:t>
            </a:r>
            <a:endParaRPr lang="en-US" sz="2400" dirty="0"/>
          </a:p>
        </p:txBody>
      </p:sp>
      <p:pic>
        <p:nvPicPr>
          <p:cNvPr id="2" name="Picture 1" descr="currentmap3_1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709" y="1250578"/>
            <a:ext cx="4077077" cy="5604127"/>
          </a:xfrm>
          <a:prstGeom prst="rect">
            <a:avLst/>
          </a:prstGeom>
        </p:spPr>
      </p:pic>
      <p:pic>
        <p:nvPicPr>
          <p:cNvPr id="4" name="Picture 3" descr="Doug Rankin Quebec NEIGC 2007 by Art Hussey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4" y="4138049"/>
            <a:ext cx="2358644" cy="2444496"/>
          </a:xfrm>
          <a:prstGeom prst="rect">
            <a:avLst/>
          </a:prstGeom>
        </p:spPr>
      </p:pic>
      <p:sp>
        <p:nvSpPr>
          <p:cNvPr id="8" name="Lightning Bolt 7"/>
          <p:cNvSpPr/>
          <p:nvPr/>
        </p:nvSpPr>
        <p:spPr>
          <a:xfrm>
            <a:off x="4040489" y="5612816"/>
            <a:ext cx="680378" cy="628928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9770" y="6057934"/>
            <a:ext cx="156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NEGSA ‘15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S fieldtrip bedrock figure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014" y="0"/>
            <a:ext cx="8165085" cy="684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S fieldtrip bedrock figures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09" y="0"/>
            <a:ext cx="8863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S fieldtrip bedrock figures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19" y="0"/>
            <a:ext cx="9088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S fieldtrip bedrock figures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9" y="-1"/>
            <a:ext cx="9142015" cy="588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7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GS fieldtrip bedrock figu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46857" cy="2352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73460" y="0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71342" y="154684"/>
            <a:ext cx="392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Biotite granofels – Silurian Madrid </a:t>
            </a:r>
            <a:r>
              <a:rPr lang="en-US" dirty="0" err="1" smtClean="0"/>
              <a:t>Fm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8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8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GS fieldtrip bedrock figu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6" y="1"/>
            <a:ext cx="2746857" cy="2352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556518" y="40706"/>
            <a:ext cx="154684" cy="1546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86613" y="805985"/>
            <a:ext cx="49820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Rusty schist &amp; quartzite– Silurian Smalls Falls </a:t>
            </a:r>
            <a:r>
              <a:rPr lang="en-US" dirty="0" err="1" smtClean="0"/>
              <a:t>Fm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55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419</Words>
  <Application>Microsoft Macintosh PowerPoint</Application>
  <PresentationFormat>On-screen Show (4:3)</PresentationFormat>
  <Paragraphs>58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Bates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Dyk Eusden</dc:creator>
  <cp:lastModifiedBy>Dyk Eusden</cp:lastModifiedBy>
  <cp:revision>51</cp:revision>
  <dcterms:created xsi:type="dcterms:W3CDTF">2015-02-13T13:27:41Z</dcterms:created>
  <dcterms:modified xsi:type="dcterms:W3CDTF">2015-03-23T10:19:05Z</dcterms:modified>
</cp:coreProperties>
</file>