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Lst>
  <p:notesMasterIdLst>
    <p:notesMasterId r:id="rId27"/>
  </p:notesMasterIdLst>
  <p:sldIdLst>
    <p:sldId id="306" r:id="rId2"/>
    <p:sldId id="307" r:id="rId3"/>
    <p:sldId id="339" r:id="rId4"/>
    <p:sldId id="281" r:id="rId5"/>
    <p:sldId id="341" r:id="rId6"/>
    <p:sldId id="334" r:id="rId7"/>
    <p:sldId id="355" r:id="rId8"/>
    <p:sldId id="301" r:id="rId9"/>
    <p:sldId id="320" r:id="rId10"/>
    <p:sldId id="290" r:id="rId11"/>
    <p:sldId id="343" r:id="rId12"/>
    <p:sldId id="275" r:id="rId13"/>
    <p:sldId id="354" r:id="rId14"/>
    <p:sldId id="353" r:id="rId15"/>
    <p:sldId id="350" r:id="rId16"/>
    <p:sldId id="313" r:id="rId17"/>
    <p:sldId id="292" r:id="rId18"/>
    <p:sldId id="342" r:id="rId19"/>
    <p:sldId id="348" r:id="rId20"/>
    <p:sldId id="346" r:id="rId21"/>
    <p:sldId id="347" r:id="rId22"/>
    <p:sldId id="304" r:id="rId23"/>
    <p:sldId id="344" r:id="rId24"/>
    <p:sldId id="318" r:id="rId25"/>
    <p:sldId id="310" r:id="rId2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6FFFF"/>
    <a:srgbClr val="00FFFF"/>
    <a:srgbClr val="FF0080"/>
    <a:srgbClr val="F0F0F0"/>
    <a:srgbClr val="0080FF"/>
    <a:srgbClr val="999999"/>
    <a:srgbClr val="FFFF66"/>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p:cViewPr>
        <p:scale>
          <a:sx n="156" d="100"/>
          <a:sy n="156" d="100"/>
        </p:scale>
        <p:origin x="-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8"/>
    </p:cViewPr>
  </p:notesTextViewPr>
  <p:sorterViewPr>
    <p:cViewPr>
      <p:scale>
        <a:sx n="141" d="100"/>
        <a:sy n="141" d="100"/>
      </p:scale>
      <p:origin x="0" y="0"/>
    </p:cViewPr>
  </p:sorterViewPr>
  <p:notesViewPr>
    <p:cSldViewPr>
      <p:cViewPr>
        <p:scale>
          <a:sx n="187" d="100"/>
          <a:sy n="187" d="100"/>
        </p:scale>
        <p:origin x="-80" y="24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ea typeface="ＭＳ Ｐゴシック" charset="0"/>
                <a:cs typeface="Geneva" charset="0"/>
              </a:defRPr>
            </a:lvl1pPr>
          </a:lstStyle>
          <a:p>
            <a:pPr>
              <a:defRPr/>
            </a:pPr>
            <a:endParaRPr lang="en-US"/>
          </a:p>
        </p:txBody>
      </p:sp>
      <p:sp>
        <p:nvSpPr>
          <p:cNvPr id="17411"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Geneva"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ea typeface="ＭＳ Ｐゴシック" charset="0"/>
                <a:cs typeface="Geneva" charset="0"/>
              </a:defRPr>
            </a:lvl1pPr>
          </a:lstStyle>
          <a:p>
            <a:pPr>
              <a:defRPr/>
            </a:pPr>
            <a:endParaRPr lang="en-US"/>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7DBD24AF-BFFF-3043-8B4E-D5EA964417BE}" type="slidenum">
              <a:rPr lang="en-US" altLang="en-US"/>
              <a:pPr/>
              <a:t>‹#›</a:t>
            </a:fld>
            <a:endParaRPr lang="en-US" alt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enlo Regular"/>
        <a:ea typeface="ＭＳ Ｐゴシック" charset="0"/>
        <a:cs typeface="Menlo Regular"/>
      </a:defRPr>
    </a:lvl1pPr>
    <a:lvl2pPr marL="457200" algn="l" rtl="0" eaLnBrk="0" fontAlgn="base" hangingPunct="0">
      <a:spcBef>
        <a:spcPct val="30000"/>
      </a:spcBef>
      <a:spcAft>
        <a:spcPct val="0"/>
      </a:spcAft>
      <a:defRPr sz="1200" kern="1200">
        <a:solidFill>
          <a:schemeClr val="tx1"/>
        </a:solidFill>
        <a:latin typeface="Arial" charset="0"/>
        <a:ea typeface="Geneva" charset="0"/>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0"/>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0"/>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F0C8697-C17D-1F4B-9DA0-3938A7BE4381}" type="slidenum">
              <a:rPr lang="en-US" altLang="en-US" sz="1200"/>
              <a:pPr/>
              <a:t>1</a:t>
            </a:fld>
            <a:endParaRPr lang="en-US" altLang="en-US" sz="1200"/>
          </a:p>
        </p:txBody>
      </p:sp>
      <p:sp>
        <p:nvSpPr>
          <p:cNvPr id="1064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099"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z="1400">
                <a:solidFill>
                  <a:srgbClr val="000000"/>
                </a:solidFill>
                <a:latin typeface="Menlo-Regular" charset="0"/>
                <a:ea typeface="ＭＳ Ｐゴシック" charset="-128"/>
              </a:rPr>
              <a:t>In this talk we describe our progress to date in putting the Guidebooks from the New York State Geological Association (NYSGA) field conferences into computer accessible format. We chose to produce kml files, easily used in Google Earth and other free or inexpensive applications, rather than ArcGIS files as our intention is to provide wide access to as many users as possible.</a:t>
            </a:r>
          </a:p>
          <a:p>
            <a:pPr eaLnBrk="1" hangingPunct="1"/>
            <a:endParaRPr lang="en-US" altLang="en-US">
              <a:latin typeface="Menlo Regular" charset="0"/>
              <a:ea typeface="ＭＳ Ｐゴシック" charset="-128"/>
            </a:endParaRPr>
          </a:p>
        </p:txBody>
      </p:sp>
    </p:spTree>
    <p:extLst>
      <p:ext uri="{BB962C8B-B14F-4D97-AF65-F5344CB8AC3E}">
        <p14:creationId xmlns:p14="http://schemas.microsoft.com/office/powerpoint/2010/main" val="846930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8E450AC-8DCD-D149-9B0B-5790BA81CCBB}" type="slidenum">
              <a:rPr lang="en-US" altLang="en-US" sz="1200"/>
              <a:pPr/>
              <a:t>10</a:t>
            </a:fld>
            <a:endParaRPr lang="en-US" altLang="en-US" sz="1200"/>
          </a:p>
        </p:txBody>
      </p:sp>
      <p:sp>
        <p:nvSpPr>
          <p:cNvPr id="73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Menlo Regular" charset="0"/>
                <a:ea typeface="ＭＳ Ｐゴシック" charset="-128"/>
              </a:rPr>
              <a:t>The original plan was simply to convert stops into Google Earth placemarks, and let the user reconfigure these into custom field trips.  When Google Fusion Tables came out, the option to have users add their own photos presented itself.  Pitching this at meetings, etc., produced plenty of enthusiastic support, but no photos.  We also tried a blog, with similar results.</a:t>
            </a:r>
          </a:p>
          <a:p>
            <a:pPr eaLnBrk="1" hangingPunct="1"/>
            <a:endParaRPr lang="en-US" altLang="en-US">
              <a:latin typeface="Menlo Regular" charset="0"/>
              <a:ea typeface="ＭＳ Ｐゴシック" charset="-128"/>
            </a:endParaRPr>
          </a:p>
          <a:p>
            <a:pPr eaLnBrk="1" hangingPunct="1"/>
            <a:r>
              <a:rPr lang="en-US" altLang="en-US">
                <a:latin typeface="Menlo Regular" charset="0"/>
                <a:ea typeface="ＭＳ Ｐゴシック" charset="-128"/>
              </a:rPr>
              <a:t>FileMaker came up with a free app for IOS devices, which permits any user to access already created FileMaker databases.  With this, a convenient way to search and display data became available, and we put considerable effort into producing templates for that app and a useful database of NYSGA guidebooks.</a:t>
            </a:r>
          </a:p>
          <a:p>
            <a:pPr eaLnBrk="1" hangingPunct="1"/>
            <a:endParaRPr lang="en-US" altLang="en-US">
              <a:latin typeface="Menlo Regular" charset="0"/>
              <a:ea typeface="ＭＳ Ｐゴシック" charset="-128"/>
            </a:endParaRPr>
          </a:p>
          <a:p>
            <a:pPr eaLnBrk="1" hangingPunct="1"/>
            <a:r>
              <a:rPr lang="en-US" altLang="en-US">
                <a:latin typeface="Menlo Regular" charset="0"/>
                <a:ea typeface="ＭＳ Ｐゴシック" charset="-128"/>
              </a:rPr>
              <a:t>As some users may want to explore the database more thoroughly on their desktop Macs, we are also providing a stand-alone FileMaker database which they can use without access to the FileMaker application. </a:t>
            </a:r>
          </a:p>
        </p:txBody>
      </p:sp>
    </p:spTree>
    <p:extLst>
      <p:ext uri="{BB962C8B-B14F-4D97-AF65-F5344CB8AC3E}">
        <p14:creationId xmlns:p14="http://schemas.microsoft.com/office/powerpoint/2010/main" val="1025202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7106" name="Notes Placeholder 2"/>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latin typeface="Menlo Regular" charset="0"/>
                <a:ea typeface="ＭＳ Ｐゴシック" charset="-128"/>
              </a:rPr>
              <a:t>Eventually we will migrate all of these files to the NYSGA site, but at the moment they are available as shown.  </a:t>
            </a:r>
          </a:p>
        </p:txBody>
      </p:sp>
      <p:sp>
        <p:nvSpPr>
          <p:cNvPr id="47107"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03A0C40-3FF8-E64C-A1DF-35E9AC72CE2B}" type="slidenum">
              <a:rPr lang="en-US" altLang="en-US" sz="1200"/>
              <a:pPr/>
              <a:t>11</a:t>
            </a:fld>
            <a:endParaRPr lang="en-US" altLang="en-US" sz="1200"/>
          </a:p>
        </p:txBody>
      </p:sp>
    </p:spTree>
    <p:extLst>
      <p:ext uri="{BB962C8B-B14F-4D97-AF65-F5344CB8AC3E}">
        <p14:creationId xmlns:p14="http://schemas.microsoft.com/office/powerpoint/2010/main" val="1350490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2B297BE-1D2A-CF47-83C0-CC445481C409}" type="slidenum">
              <a:rPr lang="en-US" altLang="en-US" sz="1200"/>
              <a:pPr/>
              <a:t>12</a:t>
            </a:fld>
            <a:endParaRPr lang="en-US" altLang="en-US" sz="1200"/>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Menlo Regular" charset="0"/>
                <a:ea typeface="ＭＳ Ｐゴシック" charset="-128"/>
              </a:rPr>
              <a:t>This slide shows the current coverage.  Trip routes are shown as lines, stops and views as circles.  Zooming in would show many more circles, as they stack up on top of each other at this scale. Colors were chosen to differentiate the various trips offered in a particular guidebook.  </a:t>
            </a:r>
          </a:p>
          <a:p>
            <a:pPr eaLnBrk="1" hangingPunct="1"/>
            <a:endParaRPr lang="en-US" altLang="en-US">
              <a:latin typeface="Menlo Regular" charset="0"/>
              <a:ea typeface="ＭＳ Ｐゴシック" charset="-128"/>
            </a:endParaRPr>
          </a:p>
          <a:p>
            <a:pPr eaLnBrk="1" hangingPunct="1"/>
            <a:r>
              <a:rPr lang="en-US" altLang="en-US">
                <a:latin typeface="Menlo Regular" charset="0"/>
                <a:ea typeface="ＭＳ Ｐゴシック" charset="-128"/>
              </a:rPr>
              <a:t>Not surprisingly, those areas with colleges having active Geology programs are the areas with the most action.</a:t>
            </a:r>
          </a:p>
        </p:txBody>
      </p:sp>
    </p:spTree>
    <p:extLst>
      <p:ext uri="{BB962C8B-B14F-4D97-AF65-F5344CB8AC3E}">
        <p14:creationId xmlns:p14="http://schemas.microsoft.com/office/powerpoint/2010/main" val="783368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8130" name="Notes Placeholder 2"/>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latin typeface="Menlo Regular" charset="0"/>
                <a:ea typeface="ＭＳ Ｐゴシック" charset="-128"/>
              </a:rPr>
              <a:t>The same data set, but shown as a Fusion Table.  Here filters can be applied to limit what is displayed, and resulting maps can be downloaded as kml files, or even embedded in users' websites.</a:t>
            </a:r>
          </a:p>
          <a:p>
            <a:endParaRPr lang="en-US" altLang="en-US">
              <a:latin typeface="Menlo Regular" charset="0"/>
              <a:ea typeface="ＭＳ Ｐゴシック" charset="-128"/>
            </a:endParaRPr>
          </a:p>
          <a:p>
            <a:r>
              <a:rPr lang="en-US" altLang="en-US">
                <a:latin typeface="Menlo Regular" charset="0"/>
                <a:ea typeface="ＭＳ Ｐゴシック" charset="-128"/>
              </a:rPr>
              <a:t>The filters are equivalent to logical "AND" searches, however, preventing the kinds of elaborate searching permitted in FileMaker.  </a:t>
            </a:r>
          </a:p>
          <a:p>
            <a:endParaRPr lang="en-US" altLang="en-US">
              <a:latin typeface="Menlo Regular" charset="0"/>
              <a:ea typeface="ＭＳ Ｐゴシック" charset="-128"/>
            </a:endParaRPr>
          </a:p>
          <a:p>
            <a:endParaRPr lang="en-US" altLang="en-US">
              <a:latin typeface="Menlo Regular" charset="0"/>
              <a:ea typeface="ＭＳ Ｐゴシック" charset="-128"/>
            </a:endParaRPr>
          </a:p>
        </p:txBody>
      </p:sp>
      <p:sp>
        <p:nvSpPr>
          <p:cNvPr id="48131"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0815C84-4D4B-194A-87DF-8FF6DF776A03}" type="slidenum">
              <a:rPr lang="en-US" altLang="en-US" sz="1200"/>
              <a:pPr/>
              <a:t>13</a:t>
            </a:fld>
            <a:endParaRPr lang="en-US" altLang="en-US" sz="1200"/>
          </a:p>
        </p:txBody>
      </p:sp>
    </p:spTree>
    <p:extLst>
      <p:ext uri="{BB962C8B-B14F-4D97-AF65-F5344CB8AC3E}">
        <p14:creationId xmlns:p14="http://schemas.microsoft.com/office/powerpoint/2010/main" val="1102520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0830B01-5258-0E40-B275-E07303E2C5C3}" type="slidenum">
              <a:rPr lang="en-US" altLang="en-US" sz="1200"/>
              <a:pPr/>
              <a:t>14</a:t>
            </a:fld>
            <a:endParaRPr lang="en-US" altLang="en-US" sz="1200"/>
          </a:p>
        </p:txBody>
      </p:sp>
      <p:sp>
        <p:nvSpPr>
          <p:cNvPr id="1085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Menlo Regular" charset="0"/>
                <a:ea typeface="ＭＳ Ｐゴシック" charset="-128"/>
              </a:rPr>
              <a:t>This slide illustrates an example of a Google Fusion Tables search.  Searching for the term "Genundewa" in the Description field found 27 stops and 2 views.  The locations of these are shown on the map, as is the Fusion Tables Placemark display for one of them.  </a:t>
            </a:r>
          </a:p>
          <a:p>
            <a:pPr eaLnBrk="1" hangingPunct="1"/>
            <a:r>
              <a:rPr lang="en-US" altLang="en-US">
                <a:latin typeface="Menlo Regular" charset="0"/>
                <a:ea typeface="ＭＳ Ｐゴシック" charset="-128"/>
              </a:rPr>
              <a:t>In addition the URL for the Fusion Table is shown in blue.</a:t>
            </a:r>
          </a:p>
          <a:p>
            <a:pPr eaLnBrk="1" hangingPunct="1"/>
            <a:endParaRPr lang="en-US" altLang="en-US">
              <a:latin typeface="Menlo Regular" charset="0"/>
              <a:ea typeface="ＭＳ Ｐゴシック" charset="-128"/>
            </a:endParaRPr>
          </a:p>
          <a:p>
            <a:pPr eaLnBrk="1" hangingPunct="1"/>
            <a:r>
              <a:rPr lang="en-US" altLang="en-US">
                <a:latin typeface="Menlo Regular" charset="0"/>
                <a:ea typeface="ＭＳ Ｐゴシック" charset="-128"/>
              </a:rPr>
              <a:t>All of the data can be downloaded from the Fusion Table as a csv or kml file, or as a network link.</a:t>
            </a:r>
          </a:p>
        </p:txBody>
      </p:sp>
    </p:spTree>
    <p:extLst>
      <p:ext uri="{BB962C8B-B14F-4D97-AF65-F5344CB8AC3E}">
        <p14:creationId xmlns:p14="http://schemas.microsoft.com/office/powerpoint/2010/main" val="2044897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9154" name="Notes Placeholder 2"/>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latin typeface="Menlo Regular" charset="0"/>
                <a:ea typeface="ＭＳ Ｐゴシック" charset="-128"/>
              </a:rPr>
              <a:t>When viewed in Google Earth, this data is organized by year, then by trip, then by stop and view in the order followed by the trip.  Users can save any parts as kml or kmz files.</a:t>
            </a:r>
          </a:p>
          <a:p>
            <a:endParaRPr lang="en-US" altLang="en-US">
              <a:latin typeface="Menlo Regular" charset="0"/>
              <a:ea typeface="ＭＳ Ｐゴシック" charset="-128"/>
            </a:endParaRPr>
          </a:p>
          <a:p>
            <a:r>
              <a:rPr lang="en-US" altLang="en-US">
                <a:latin typeface="Menlo Regular" charset="0"/>
                <a:ea typeface="ＭＳ Ｐゴシック" charset="-128"/>
              </a:rPr>
              <a:t>This slide shows the files displayed hierarchically on the left.  Only Trip C from the 1974 Guidebook is displayed on the map, and the placemark for STOP 3 is shown.  Blue text indicates comments added as we transformed the guidebook data into Google Earth data.</a:t>
            </a:r>
          </a:p>
        </p:txBody>
      </p:sp>
      <p:sp>
        <p:nvSpPr>
          <p:cNvPr id="49155"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ADCE665-996B-7E43-A216-7E8A0AAA869D}" type="slidenum">
              <a:rPr lang="en-US" altLang="en-US" sz="1200"/>
              <a:pPr/>
              <a:t>15</a:t>
            </a:fld>
            <a:endParaRPr lang="en-US" altLang="en-US" sz="1200"/>
          </a:p>
        </p:txBody>
      </p:sp>
    </p:spTree>
    <p:extLst>
      <p:ext uri="{BB962C8B-B14F-4D97-AF65-F5344CB8AC3E}">
        <p14:creationId xmlns:p14="http://schemas.microsoft.com/office/powerpoint/2010/main" val="1967513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4F43B23-9387-A040-A4AC-584627097F62}" type="slidenum">
              <a:rPr lang="en-US" altLang="en-US" sz="1200"/>
              <a:pPr/>
              <a:t>16</a:t>
            </a:fld>
            <a:endParaRPr lang="en-US" altLang="en-US" sz="1200"/>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Menlo Regular" charset="0"/>
                <a:ea typeface="ＭＳ Ｐゴシック" charset="-128"/>
              </a:rPr>
              <a:t>Here we see how things look on a small screen.  Descriptions are still formatted correctly, and are generally legible.  Users without a data plan will need to access Google Earth while on a WiFi  network, and cache their results before heading into the field.</a:t>
            </a:r>
          </a:p>
        </p:txBody>
      </p:sp>
    </p:spTree>
    <p:extLst>
      <p:ext uri="{BB962C8B-B14F-4D97-AF65-F5344CB8AC3E}">
        <p14:creationId xmlns:p14="http://schemas.microsoft.com/office/powerpoint/2010/main" val="1365180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46FDDD0-5E89-C440-A4F5-2421B393C1E8}" type="slidenum">
              <a:rPr lang="en-US" altLang="en-US" sz="1200"/>
              <a:pPr/>
              <a:t>17</a:t>
            </a:fld>
            <a:endParaRPr lang="en-US" altLang="en-US" sz="1200"/>
          </a:p>
        </p:txBody>
      </p:sp>
      <p:sp>
        <p:nvSpPr>
          <p:cNvPr id="77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Menlo Regular" charset="0"/>
                <a:ea typeface="ＭＳ Ｐゴシック" charset="-128"/>
              </a:rPr>
              <a:t>Many apps are able to display kml data.  Here is one on an iPad called Maps.me.  It does a good job of formatting the description field.</a:t>
            </a:r>
          </a:p>
        </p:txBody>
      </p:sp>
    </p:spTree>
    <p:extLst>
      <p:ext uri="{BB962C8B-B14F-4D97-AF65-F5344CB8AC3E}">
        <p14:creationId xmlns:p14="http://schemas.microsoft.com/office/powerpoint/2010/main" val="1540383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F4DDF2A-9633-3F4D-99FA-402E0A2CA6B4}" type="slidenum">
              <a:rPr lang="en-US" altLang="en-US" sz="1200"/>
              <a:pPr/>
              <a:t>18</a:t>
            </a:fld>
            <a:endParaRPr lang="en-US" altLang="en-US" sz="1200"/>
          </a:p>
        </p:txBody>
      </p:sp>
      <p:sp>
        <p:nvSpPr>
          <p:cNvPr id="77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Menlo Regular" charset="0"/>
                <a:ea typeface="ＭＳ Ｐゴシック" charset="-128"/>
              </a:rPr>
              <a:t>PDF Maps permits users to import their own maps.  In the background on this slide is a current USGS topographic map, with vector based graphics, as imported into PDF Maps.  The placemarks show up well, but the html formatting is shown, rather than implemented.  Because surficial and geologic maps are likely to be important to many users, and because PDF Maps has an import limit of 200 placemarks, the FileMaker Go database outputs large kml files as a several sequentially numbered files of this size.</a:t>
            </a:r>
          </a:p>
        </p:txBody>
      </p:sp>
    </p:spTree>
    <p:extLst>
      <p:ext uri="{BB962C8B-B14F-4D97-AF65-F5344CB8AC3E}">
        <p14:creationId xmlns:p14="http://schemas.microsoft.com/office/powerpoint/2010/main" val="304089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0178" name="Notes Placeholder 2"/>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latin typeface="Menlo Regular" charset="0"/>
                <a:ea typeface="ＭＳ Ｐゴシック" charset="-128"/>
              </a:rPr>
              <a:t>Here is how the FileMaker Go app search window looks on an iPad.  Although many of the buttons are self explanatory, some many need explanation:  Word Count permits users to select those placemarks ithe extensive descriptions, or short ones.  Before the pdfs for all of the guidebooks became available, this let users select those placemarks with extensive road log descriptions.  Fold Generation selects those placemarks containing an "f" with a subscript.  And Fossils selects placemarks with Italics.  If a description had the specific name of a fossil in Italics, then that formatting was kept.</a:t>
            </a:r>
          </a:p>
          <a:p>
            <a:endParaRPr lang="en-US" altLang="en-US">
              <a:latin typeface="Menlo Regular" charset="0"/>
              <a:ea typeface="ＭＳ Ｐゴシック" charset="-128"/>
            </a:endParaRPr>
          </a:p>
          <a:p>
            <a:r>
              <a:rPr lang="en-US" altLang="en-US">
                <a:latin typeface="Menlo Regular" charset="0"/>
                <a:ea typeface="ＭＳ Ｐゴシック" charset="-128"/>
              </a:rPr>
              <a:t>In the example shown in this slide,</a:t>
            </a:r>
            <a:r>
              <a:rPr lang="en-US" altLang="en-US" baseline="0">
                <a:latin typeface="Menlo Regular" charset="0"/>
                <a:ea typeface="ＭＳ Ｐゴシック" charset="-128"/>
              </a:rPr>
              <a:t> the search was foe "cladopora" within the Description field.</a:t>
            </a:r>
            <a:endParaRPr lang="en-US" altLang="en-US">
              <a:latin typeface="Menlo Regular" charset="0"/>
              <a:ea typeface="ＭＳ Ｐゴシック" charset="-128"/>
            </a:endParaRPr>
          </a:p>
        </p:txBody>
      </p:sp>
      <p:sp>
        <p:nvSpPr>
          <p:cNvPr id="50179"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2A3912A-C02F-304C-B66D-DA2899AC2029}" type="slidenum">
              <a:rPr lang="en-US" altLang="en-US" sz="1200"/>
              <a:pPr/>
              <a:t>19</a:t>
            </a:fld>
            <a:endParaRPr lang="en-US" altLang="en-US" sz="1200"/>
          </a:p>
        </p:txBody>
      </p:sp>
    </p:spTree>
    <p:extLst>
      <p:ext uri="{BB962C8B-B14F-4D97-AF65-F5344CB8AC3E}">
        <p14:creationId xmlns:p14="http://schemas.microsoft.com/office/powerpoint/2010/main" val="1303455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91DAF69-5513-8A42-924A-0B021228DE95}" type="slidenum">
              <a:rPr lang="en-US" altLang="en-US" sz="1200"/>
              <a:pPr/>
              <a:t>2</a:t>
            </a:fld>
            <a:endParaRPr lang="en-US" altLang="en-US" sz="1200"/>
          </a:p>
        </p:txBody>
      </p:sp>
      <p:sp>
        <p:nvSpPr>
          <p:cNvPr id="1085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1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Calibri" charset="0"/>
                <a:ea typeface="ＭＳ Ｐゴシック" charset="-128"/>
              </a:rPr>
              <a:t>These Guidebooks represent an invaluable resource, known to many in New York and surrounding states, but not widely available in distant libraries.  One missing resource, however, is an accessible index.  Folks have been known to browse through a collection of guidegooks trying to find the trip they are looking for.  As Field Conference Guidebooks, they have variable reliability.  Often the authors are experienced experts, reporting on decades of work, but sometimes an author may be a graduate student presenting somewhat speculative results.  Some peer review has occurred, but is unlikely to have been thorough or rigorous. </a:t>
            </a:r>
          </a:p>
          <a:p>
            <a:pPr eaLnBrk="1" hangingPunct="1"/>
            <a:endParaRPr lang="en-US" altLang="en-US">
              <a:latin typeface="Menlo Regular" charset="0"/>
              <a:ea typeface="ＭＳ Ｐゴシック" charset="-128"/>
            </a:endParaRPr>
          </a:p>
        </p:txBody>
      </p:sp>
    </p:spTree>
    <p:extLst>
      <p:ext uri="{BB962C8B-B14F-4D97-AF65-F5344CB8AC3E}">
        <p14:creationId xmlns:p14="http://schemas.microsoft.com/office/powerpoint/2010/main" val="1681692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Search results show four places within the database</a:t>
            </a:r>
            <a:r>
              <a:rPr lang="en-US" baseline="0" dirty="0"/>
              <a:t> where the word "</a:t>
            </a:r>
            <a:r>
              <a:rPr lang="en-US" baseline="0" dirty="0" err="1"/>
              <a:t>cladopora</a:t>
            </a:r>
            <a:r>
              <a:rPr lang="en-US" baseline="0" dirty="0"/>
              <a:t>" occurs within the description </a:t>
            </a:r>
            <a:r>
              <a:rPr lang="en-US" baseline="0" dirty="0" smtClean="0"/>
              <a:t>field.  Clicking on any of the buttons to the right will bring up that stop, as shown in the next slide.</a:t>
            </a:r>
            <a:endParaRPr lang="en-US" dirty="0"/>
          </a:p>
        </p:txBody>
      </p:sp>
      <p:sp>
        <p:nvSpPr>
          <p:cNvPr id="4" name="Slide Number Placeholder 3"/>
          <p:cNvSpPr>
            <a:spLocks noGrp="1"/>
          </p:cNvSpPr>
          <p:nvPr>
            <p:ph type="sldNum" sz="quarter" idx="10"/>
          </p:nvPr>
        </p:nvSpPr>
        <p:spPr/>
        <p:txBody>
          <a:bodyPr/>
          <a:lstStyle/>
          <a:p>
            <a:fld id="{7DBD24AF-BFFF-3043-8B4E-D5EA964417BE}" type="slidenum">
              <a:rPr lang="en-US" altLang="en-US"/>
              <a:pPr/>
              <a:t>20</a:t>
            </a:fld>
            <a:endParaRPr lang="en-US" altLang="en-US"/>
          </a:p>
        </p:txBody>
      </p:sp>
    </p:spTree>
    <p:extLst>
      <p:ext uri="{BB962C8B-B14F-4D97-AF65-F5344CB8AC3E}">
        <p14:creationId xmlns:p14="http://schemas.microsoft.com/office/powerpoint/2010/main" val="1573363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iPad</a:t>
            </a:r>
            <a:r>
              <a:rPr lang="en-US" dirty="0" smtClean="0"/>
              <a:t> view in FileMaker Go is large, scrollable, and has relevant stop and trip information at the bottom left.  Two buttons at the upper right return you to the Found screen or let you add additional data to the field.</a:t>
            </a:r>
            <a:endParaRPr lang="en-US" dirty="0"/>
          </a:p>
        </p:txBody>
      </p:sp>
      <p:sp>
        <p:nvSpPr>
          <p:cNvPr id="4" name="Slide Number Placeholder 3"/>
          <p:cNvSpPr>
            <a:spLocks noGrp="1"/>
          </p:cNvSpPr>
          <p:nvPr>
            <p:ph type="sldNum" sz="quarter" idx="10"/>
          </p:nvPr>
        </p:nvSpPr>
        <p:spPr/>
        <p:txBody>
          <a:bodyPr/>
          <a:lstStyle/>
          <a:p>
            <a:fld id="{7DBD24AF-BFFF-3043-8B4E-D5EA964417BE}" type="slidenum">
              <a:rPr lang="en-US" altLang="en-US" smtClean="0"/>
              <a:pPr/>
              <a:t>21</a:t>
            </a:fld>
            <a:endParaRPr lang="en-US" altLang="en-US"/>
          </a:p>
        </p:txBody>
      </p:sp>
    </p:spTree>
    <p:extLst>
      <p:ext uri="{BB962C8B-B14F-4D97-AF65-F5344CB8AC3E}">
        <p14:creationId xmlns:p14="http://schemas.microsoft.com/office/powerpoint/2010/main" val="1104637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69A84EA-E564-2C46-AC9C-1DFA13290445}" type="slidenum">
              <a:rPr lang="en-US" altLang="en-US" sz="1200"/>
              <a:pPr/>
              <a:t>22</a:t>
            </a:fld>
            <a:endParaRPr lang="en-US" altLang="en-US" sz="1200"/>
          </a:p>
        </p:txBody>
      </p:sp>
      <p:sp>
        <p:nvSpPr>
          <p:cNvPr id="102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smtClean="0">
                <a:latin typeface="Menlo Regular" charset="0"/>
                <a:ea typeface="ＭＳ Ｐゴシック" charset="-128"/>
              </a:rPr>
              <a:t>FileMaker on a desktop device permits access to an index file, useful if the user wishes to see whether or not a term exists in the database.  FileMaker Go does not have this function.  Using a desktop version, we generated this list of fossils which some users may find useful.</a:t>
            </a:r>
            <a:endParaRPr lang="en-US" altLang="en-US" dirty="0">
              <a:latin typeface="Menlo Regular" charset="0"/>
              <a:ea typeface="ＭＳ Ｐゴシック" charset="-128"/>
            </a:endParaRPr>
          </a:p>
        </p:txBody>
      </p:sp>
    </p:spTree>
    <p:extLst>
      <p:ext uri="{BB962C8B-B14F-4D97-AF65-F5344CB8AC3E}">
        <p14:creationId xmlns:p14="http://schemas.microsoft.com/office/powerpoint/2010/main" val="35005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FileMaker Go database exports Found Sets as </a:t>
            </a:r>
            <a:r>
              <a:rPr lang="en-US" dirty="0" err="1" smtClean="0"/>
              <a:t>kml</a:t>
            </a:r>
            <a:r>
              <a:rPr lang="en-US" dirty="0" smtClean="0"/>
              <a:t> files, with a name generated from the date and time.  These </a:t>
            </a:r>
            <a:r>
              <a:rPr lang="en-US" dirty="0" err="1" smtClean="0"/>
              <a:t>kml</a:t>
            </a:r>
            <a:r>
              <a:rPr lang="en-US" dirty="0" smtClean="0"/>
              <a:t> files can be imported into a desktop version of Google Earth, as shown here.  Although the HTML formatting is intact, the NYSGA logo and custom balloon formatting are not exported.</a:t>
            </a:r>
            <a:endParaRPr lang="en-US" dirty="0"/>
          </a:p>
        </p:txBody>
      </p:sp>
      <p:sp>
        <p:nvSpPr>
          <p:cNvPr id="4" name="Slide Number Placeholder 3"/>
          <p:cNvSpPr>
            <a:spLocks noGrp="1"/>
          </p:cNvSpPr>
          <p:nvPr>
            <p:ph type="sldNum" sz="quarter" idx="10"/>
          </p:nvPr>
        </p:nvSpPr>
        <p:spPr/>
        <p:txBody>
          <a:bodyPr/>
          <a:lstStyle/>
          <a:p>
            <a:fld id="{7DBD24AF-BFFF-3043-8B4E-D5EA964417BE}" type="slidenum">
              <a:rPr lang="en-US" altLang="en-US" smtClean="0"/>
              <a:pPr/>
              <a:t>23</a:t>
            </a:fld>
            <a:endParaRPr lang="en-US" altLang="en-US"/>
          </a:p>
        </p:txBody>
      </p:sp>
    </p:spTree>
    <p:extLst>
      <p:ext uri="{BB962C8B-B14F-4D97-AF65-F5344CB8AC3E}">
        <p14:creationId xmlns:p14="http://schemas.microsoft.com/office/powerpoint/2010/main" val="3867452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0A5441B-22C5-1441-B0EA-67155CE64EFB}" type="slidenum">
              <a:rPr lang="en-US" altLang="en-US" sz="1200"/>
              <a:pPr/>
              <a:t>24</a:t>
            </a:fld>
            <a:endParaRPr lang="en-US" altLang="en-US" sz="1200"/>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smtClean="0">
                <a:latin typeface="Menlo Regular" charset="0"/>
                <a:ea typeface="ＭＳ Ｐゴシック" charset="-128"/>
              </a:rPr>
              <a:t>There may be times when a user wishes to filter </a:t>
            </a:r>
            <a:r>
              <a:rPr lang="en-US" altLang="en-US" dirty="0" err="1" smtClean="0">
                <a:latin typeface="Menlo Regular" charset="0"/>
                <a:ea typeface="ＭＳ Ｐゴシック" charset="-128"/>
              </a:rPr>
              <a:t>placemarks</a:t>
            </a:r>
            <a:r>
              <a:rPr lang="en-US" altLang="en-US" dirty="0" smtClean="0">
                <a:latin typeface="Menlo Regular" charset="0"/>
                <a:ea typeface="ＭＳ Ｐゴシック" charset="-128"/>
              </a:rPr>
              <a:t> geographically.  The FileMaker Go file now has that capability, as shown here.  </a:t>
            </a:r>
            <a:endParaRPr lang="en-US" altLang="en-US" dirty="0">
              <a:latin typeface="Menlo Regular" charset="0"/>
              <a:ea typeface="ＭＳ Ｐゴシック" charset="-128"/>
            </a:endParaRPr>
          </a:p>
        </p:txBody>
      </p:sp>
    </p:spTree>
    <p:extLst>
      <p:ext uri="{BB962C8B-B14F-4D97-AF65-F5344CB8AC3E}">
        <p14:creationId xmlns:p14="http://schemas.microsoft.com/office/powerpoint/2010/main" val="521595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A835E05-0E2C-1149-9EE5-EECD4BA946D5}" type="slidenum">
              <a:rPr lang="en-US" altLang="en-US" sz="1200"/>
              <a:pPr/>
              <a:t>25</a:t>
            </a:fld>
            <a:endParaRPr lang="en-US" altLang="en-US" sz="1200"/>
          </a:p>
        </p:txBody>
      </p:sp>
      <p:sp>
        <p:nvSpPr>
          <p:cNvPr id="1146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latin typeface="Menlo Regular" charset="0"/>
              <a:ea typeface="ＭＳ Ｐゴシック" charset="-128"/>
            </a:endParaRPr>
          </a:p>
        </p:txBody>
      </p:sp>
    </p:spTree>
    <p:extLst>
      <p:ext uri="{BB962C8B-B14F-4D97-AF65-F5344CB8AC3E}">
        <p14:creationId xmlns:p14="http://schemas.microsoft.com/office/powerpoint/2010/main" val="294702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9B4D2E3-3F74-7E43-BA99-61146610E5AF}" type="slidenum">
              <a:rPr lang="en-US" altLang="en-US" sz="1200"/>
              <a:pPr/>
              <a:t>3</a:t>
            </a:fld>
            <a:endParaRPr lang="en-US" altLang="en-US" sz="1200"/>
          </a:p>
        </p:txBody>
      </p:sp>
      <p:sp>
        <p:nvSpPr>
          <p:cNvPr id="1085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a:latin typeface="Menlo Regular" charset="0"/>
                <a:ea typeface="ＭＳ Ｐゴシック" charset="-128"/>
              </a:rPr>
              <a:t>We have taken the Road Logs from the field trips and put them into kml files, locating each stop as accurately as we could on Google Earth.  The techniques we used are described in detail in GSA Special Paper 492, Google Earth and Virtual Visualizations in Geoscience Education and Research, Whitmeyer, Bailey, DePaor and Ornduff, eds., 2012.  Here we provide only a brief summary:</a:t>
            </a:r>
          </a:p>
        </p:txBody>
      </p:sp>
    </p:spTree>
    <p:extLst>
      <p:ext uri="{BB962C8B-B14F-4D97-AF65-F5344CB8AC3E}">
        <p14:creationId xmlns:p14="http://schemas.microsoft.com/office/powerpoint/2010/main" val="1714636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A110481-0696-334E-A8FC-C0549F1CB790}" type="slidenum">
              <a:rPr lang="en-US" altLang="en-US" sz="1200"/>
              <a:pPr/>
              <a:t>4</a:t>
            </a:fld>
            <a:endParaRPr lang="en-US" altLang="en-US" sz="1200"/>
          </a:p>
        </p:txBody>
      </p:sp>
      <p:sp>
        <p:nvSpPr>
          <p:cNvPr id="5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Menlo Regular" charset="0"/>
                <a:ea typeface="ＭＳ Ｐゴシック" charset="-128"/>
              </a:rPr>
              <a:t>All of the guidebooks are now available as pdf files, but when we began this project many were only available in hard copy.  If so, we scanned the Introductions and Road Logs.  Text was obtained from the pdf or scanned images using Adobe Acrobat OCR software.  After cleaning up the many OCR errors, the text was put into Placemarks on Google Earth.  These were output as kml files, spelling was corrected and styles assigned before adding them to the Filemaker database and uploading them to the Web and to Google Fusion Tables.</a:t>
            </a:r>
          </a:p>
          <a:p>
            <a:pPr eaLnBrk="1" hangingPunct="1"/>
            <a:endParaRPr lang="en-US" altLang="en-US">
              <a:latin typeface="Menlo Regular" charset="0"/>
              <a:ea typeface="ＭＳ Ｐゴシック" charset="-128"/>
            </a:endParaRPr>
          </a:p>
        </p:txBody>
      </p:sp>
    </p:spTree>
    <p:extLst>
      <p:ext uri="{BB962C8B-B14F-4D97-AF65-F5344CB8AC3E}">
        <p14:creationId xmlns:p14="http://schemas.microsoft.com/office/powerpoint/2010/main" val="1957747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21771BA-EBA8-FF49-ABF9-497DCF9AA6EC}" type="slidenum">
              <a:rPr lang="en-US" altLang="en-US" sz="1200"/>
              <a:pPr/>
              <a:t>5</a:t>
            </a:fld>
            <a:endParaRPr lang="en-US" altLang="en-US" sz="1200"/>
          </a:p>
        </p:txBody>
      </p:sp>
      <p:sp>
        <p:nvSpPr>
          <p:cNvPr id="77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29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Menlo Regular" charset="0"/>
                <a:ea typeface="ＭＳ Ｐゴシック" charset="-128"/>
              </a:rPr>
              <a:t>The guidebooks have evolved considerably since 1956.  Here is an example from a trip in 1960.  The map and columnar section are hand drawn and hand lettered. Remarkably, the participants on this trip were permitted down into the mine, and there were no requirements for hard hats, insurance, or statements indemnifying the land holder from any potential lawsuits.</a:t>
            </a:r>
          </a:p>
          <a:p>
            <a:pPr eaLnBrk="1" hangingPunct="1"/>
            <a:endParaRPr lang="en-US" altLang="en-US">
              <a:latin typeface="Menlo Regular" charset="0"/>
              <a:ea typeface="ＭＳ Ｐゴシック" charset="-128"/>
            </a:endParaRPr>
          </a:p>
        </p:txBody>
      </p:sp>
    </p:spTree>
    <p:extLst>
      <p:ext uri="{BB962C8B-B14F-4D97-AF65-F5344CB8AC3E}">
        <p14:creationId xmlns:p14="http://schemas.microsoft.com/office/powerpoint/2010/main" val="424238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3A04E41-8811-974C-82B2-4C6CB70C5EC8}" type="slidenum">
              <a:rPr lang="en-US" altLang="en-US" sz="1200"/>
              <a:pPr/>
              <a:t>6</a:t>
            </a:fld>
            <a:endParaRPr lang="en-US" altLang="en-US" sz="1200"/>
          </a:p>
        </p:txBody>
      </p:sp>
      <p:sp>
        <p:nvSpPr>
          <p:cNvPr id="164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339"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latin typeface="Menlo Regular" charset="0"/>
                <a:ea typeface="ＭＳ Ｐゴシック" charset="-128"/>
              </a:rPr>
              <a:t>Typography and the way location data is indicated have changed, also.  In 1972, much of the typescript is barely legible, and we are told “Turn right at sign for Mohawk Campsites 300 yards before TeePee; bear right at Y.”  Fortunately with StreetView it is not difficult to find the TeePee...  </a:t>
            </a:r>
          </a:p>
          <a:p>
            <a:endParaRPr lang="en-US" altLang="en-US">
              <a:latin typeface="Menlo Regular" charset="0"/>
              <a:ea typeface="ＭＳ Ｐゴシック" charset="-128"/>
            </a:endParaRPr>
          </a:p>
          <a:p>
            <a:r>
              <a:rPr lang="en-US" altLang="en-US">
                <a:latin typeface="Menlo Regular" charset="0"/>
                <a:ea typeface="ＭＳ Ｐゴシック" charset="-128"/>
              </a:rPr>
              <a:t>By 2012, type is very clear and we are told “(between ca. 42.821797°, -74.731025° to ca. 42.822202°, -74.723747°).” </a:t>
            </a:r>
          </a:p>
        </p:txBody>
      </p:sp>
    </p:spTree>
    <p:extLst>
      <p:ext uri="{BB962C8B-B14F-4D97-AF65-F5344CB8AC3E}">
        <p14:creationId xmlns:p14="http://schemas.microsoft.com/office/powerpoint/2010/main" val="719885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26CF4A0-21F6-B84C-A06D-CC9660692178}" type="slidenum">
              <a:rPr lang="en-US" altLang="en-US" sz="1200"/>
              <a:pPr/>
              <a:t>7</a:t>
            </a:fld>
            <a:endParaRPr lang="en-US" altLang="en-US" sz="1200"/>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Menlo Regular" charset="0"/>
                <a:ea typeface="ＭＳ Ｐゴシック" charset="-128"/>
              </a:rPr>
              <a:t>In addition to GPS coordinates, recent Guidebooks contain full color photographs, detailed maps and superb columnar sections, etc.  Repeated field trips to the same localities have, however, taken a toll.  The owners of many exceptional localities now prohibit access, probably because of too many visits by geologists.  Outcrops have suffered, too. Here the process is termed “</a:t>
            </a:r>
            <a:r>
              <a:rPr lang="en-US" altLang="ja-JP">
                <a:latin typeface="Menlo Regular" charset="0"/>
                <a:ea typeface="ＭＳ Ｐゴシック" charset="-128"/>
              </a:rPr>
              <a:t>bioerosion</a:t>
            </a:r>
            <a:r>
              <a:rPr lang="en-US" altLang="en-US">
                <a:latin typeface="Menlo Regular" charset="0"/>
                <a:ea typeface="ＭＳ Ｐゴシック" charset="-128"/>
              </a:rPr>
              <a:t>”</a:t>
            </a:r>
            <a:r>
              <a:rPr lang="en-US" altLang="ja-JP">
                <a:latin typeface="Menlo Regular" charset="0"/>
                <a:ea typeface="ＭＳ Ｐゴシック" charset="-128"/>
              </a:rPr>
              <a:t> and the outcrop modification is obvious.</a:t>
            </a:r>
          </a:p>
          <a:p>
            <a:pPr eaLnBrk="1" hangingPunct="1"/>
            <a:endParaRPr lang="en-US" altLang="en-US">
              <a:latin typeface="Menlo Regular" charset="0"/>
              <a:ea typeface="ＭＳ Ｐゴシック" charset="-128"/>
            </a:endParaRPr>
          </a:p>
        </p:txBody>
      </p:sp>
    </p:spTree>
    <p:extLst>
      <p:ext uri="{BB962C8B-B14F-4D97-AF65-F5344CB8AC3E}">
        <p14:creationId xmlns:p14="http://schemas.microsoft.com/office/powerpoint/2010/main" val="1649760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0233D6F-41B8-6C40-9B03-98EA1843F1C1}" type="slidenum">
              <a:rPr lang="en-US" altLang="en-US" sz="1200"/>
              <a:pPr/>
              <a:t>8</a:t>
            </a:fld>
            <a:endParaRPr lang="en-US" altLang="en-US" sz="1200"/>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latin typeface="Menlo Regular" charset="0"/>
                <a:ea typeface="ＭＳ Ｐゴシック" charset="-128"/>
              </a:rPr>
              <a:t>This project began in 2009 at the urging of Bill Kelly, who has since retired from the New York State Geological Survey.  The starting date of 1956 was chosen because we felt that earlier trips would not be of much value to today’s geologists.  </a:t>
            </a:r>
          </a:p>
          <a:p>
            <a:endParaRPr lang="en-US" altLang="en-US">
              <a:latin typeface="Menlo Regular" charset="0"/>
              <a:ea typeface="ＭＳ Ｐゴシック" charset="-128"/>
            </a:endParaRPr>
          </a:p>
          <a:p>
            <a:r>
              <a:rPr lang="en-US" altLang="en-US">
                <a:latin typeface="Menlo Regular" charset="0"/>
                <a:ea typeface="ＭＳ Ｐゴシック" charset="-128"/>
              </a:rPr>
              <a:t>“Stops” are places where the field trips stopped to examine features.  “Views” are places mentioned in the Road Log, but where the field trip did not actually pull off the road.</a:t>
            </a:r>
          </a:p>
        </p:txBody>
      </p:sp>
    </p:spTree>
    <p:extLst>
      <p:ext uri="{BB962C8B-B14F-4D97-AF65-F5344CB8AC3E}">
        <p14:creationId xmlns:p14="http://schemas.microsoft.com/office/powerpoint/2010/main" val="596516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86761C8-489E-7942-A6CA-893A9D575029}" type="slidenum">
              <a:rPr lang="en-US" altLang="en-US" sz="1200"/>
              <a:pPr/>
              <a:t>9</a:t>
            </a:fld>
            <a:endParaRPr lang="en-US" altLang="en-US" sz="1200"/>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Menlo Regular" charset="0"/>
                <a:ea typeface="ＭＳ Ｐゴシック" charset="-128"/>
              </a:rPr>
              <a:t>As this presentation was being prepared (February, 2015) all of the guidebooks between 1956 and 1994 have been entered into the database except for three.  We plan on completing those three shortly.</a:t>
            </a:r>
          </a:p>
        </p:txBody>
      </p:sp>
    </p:spTree>
    <p:extLst>
      <p:ext uri="{BB962C8B-B14F-4D97-AF65-F5344CB8AC3E}">
        <p14:creationId xmlns:p14="http://schemas.microsoft.com/office/powerpoint/2010/main" val="1189641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56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6465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10215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5">
            <a:alphaModFix amt="78000"/>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27" name="Picture 4" descr="NYSGALogo2Tbrown"/>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600075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xStyles>
    <p:titleStyle>
      <a:lvl1pPr algn="ctr" defTabSz="457200" rtl="0" fontAlgn="base">
        <a:spcBef>
          <a:spcPct val="0"/>
        </a:spcBef>
        <a:spcAft>
          <a:spcPct val="0"/>
        </a:spcAft>
        <a:defRPr sz="4400" kern="1200">
          <a:solidFill>
            <a:schemeClr val="tx1"/>
          </a:solidFill>
          <a:latin typeface="+mj-lt"/>
          <a:ea typeface="ＭＳ Ｐゴシック" charset="-128"/>
          <a:cs typeface="+mj-cs"/>
        </a:defRPr>
      </a:lvl1pPr>
      <a:lvl2pPr algn="ctr" defTabSz="457200" rtl="0" fontAlgn="base">
        <a:spcBef>
          <a:spcPct val="0"/>
        </a:spcBef>
        <a:spcAft>
          <a:spcPct val="0"/>
        </a:spcAft>
        <a:defRPr sz="4400">
          <a:solidFill>
            <a:schemeClr val="tx1"/>
          </a:solidFill>
          <a:latin typeface="Menlo Regular" charset="0"/>
          <a:ea typeface="ＭＳ Ｐゴシック" charset="-128"/>
        </a:defRPr>
      </a:lvl2pPr>
      <a:lvl3pPr algn="ctr" defTabSz="457200" rtl="0" fontAlgn="base">
        <a:spcBef>
          <a:spcPct val="0"/>
        </a:spcBef>
        <a:spcAft>
          <a:spcPct val="0"/>
        </a:spcAft>
        <a:defRPr sz="4400">
          <a:solidFill>
            <a:schemeClr val="tx1"/>
          </a:solidFill>
          <a:latin typeface="Menlo Regular" charset="0"/>
          <a:ea typeface="ＭＳ Ｐゴシック" charset="-128"/>
        </a:defRPr>
      </a:lvl3pPr>
      <a:lvl4pPr algn="ctr" defTabSz="457200" rtl="0" fontAlgn="base">
        <a:spcBef>
          <a:spcPct val="0"/>
        </a:spcBef>
        <a:spcAft>
          <a:spcPct val="0"/>
        </a:spcAft>
        <a:defRPr sz="4400">
          <a:solidFill>
            <a:schemeClr val="tx1"/>
          </a:solidFill>
          <a:latin typeface="Menlo Regular" charset="0"/>
          <a:ea typeface="ＭＳ Ｐゴシック" charset="-128"/>
        </a:defRPr>
      </a:lvl4pPr>
      <a:lvl5pPr algn="ctr" defTabSz="457200" rtl="0" fontAlgn="base">
        <a:spcBef>
          <a:spcPct val="0"/>
        </a:spcBef>
        <a:spcAft>
          <a:spcPct val="0"/>
        </a:spcAft>
        <a:defRPr sz="4400">
          <a:solidFill>
            <a:schemeClr val="tx1"/>
          </a:solidFill>
          <a:latin typeface="Menlo Regular" charset="0"/>
          <a:ea typeface="ＭＳ Ｐゴシック" charset="-128"/>
        </a:defRPr>
      </a:lvl5pPr>
      <a:lvl6pPr marL="457200" algn="ctr" defTabSz="457200" rtl="0" fontAlgn="base">
        <a:spcBef>
          <a:spcPct val="0"/>
        </a:spcBef>
        <a:spcAft>
          <a:spcPct val="0"/>
        </a:spcAft>
        <a:defRPr sz="4400">
          <a:solidFill>
            <a:schemeClr val="tx1"/>
          </a:solidFill>
          <a:latin typeface="Menlo Regular" charset="0"/>
          <a:ea typeface="ＭＳ Ｐゴシック" charset="-128"/>
        </a:defRPr>
      </a:lvl6pPr>
      <a:lvl7pPr marL="914400" algn="ctr" defTabSz="457200" rtl="0" fontAlgn="base">
        <a:spcBef>
          <a:spcPct val="0"/>
        </a:spcBef>
        <a:spcAft>
          <a:spcPct val="0"/>
        </a:spcAft>
        <a:defRPr sz="4400">
          <a:solidFill>
            <a:schemeClr val="tx1"/>
          </a:solidFill>
          <a:latin typeface="Menlo Regular" charset="0"/>
          <a:ea typeface="ＭＳ Ｐゴシック" charset="-128"/>
        </a:defRPr>
      </a:lvl7pPr>
      <a:lvl8pPr marL="1371600" algn="ctr" defTabSz="457200" rtl="0" fontAlgn="base">
        <a:spcBef>
          <a:spcPct val="0"/>
        </a:spcBef>
        <a:spcAft>
          <a:spcPct val="0"/>
        </a:spcAft>
        <a:defRPr sz="4400">
          <a:solidFill>
            <a:schemeClr val="tx1"/>
          </a:solidFill>
          <a:latin typeface="Menlo Regular" charset="0"/>
          <a:ea typeface="ＭＳ Ｐゴシック" charset="-128"/>
        </a:defRPr>
      </a:lvl8pPr>
      <a:lvl9pPr marL="1828800" algn="ctr" defTabSz="457200" rtl="0" fontAlgn="base">
        <a:spcBef>
          <a:spcPct val="0"/>
        </a:spcBef>
        <a:spcAft>
          <a:spcPct val="0"/>
        </a:spcAft>
        <a:defRPr sz="4400">
          <a:solidFill>
            <a:schemeClr val="tx1"/>
          </a:solidFill>
          <a:latin typeface="Menlo Regular" charset="0"/>
          <a:ea typeface="ＭＳ Ｐゴシック" charset="-128"/>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ottohmuller.com/nysga2ge/Files.html" TargetMode="External"/><Relationship Id="rId5" Type="http://schemas.openxmlformats.org/officeDocument/2006/relationships/hyperlink" Target="http://nysga-online.net/index.php/repository/browse-download-repository-items" TargetMode="External"/><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s://www.google.com/fusiontables/DataSource?docid=1xzvRq1NlbCCr9zOIoPeWq0Bgzy2ryB6vdXtIYtjx" TargetMode="External"/><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png"/><Relationship Id="rId5" Type="http://schemas.openxmlformats.org/officeDocument/2006/relationships/image" Target="../media/image2.png"/><Relationship Id="rId6" Type="http://schemas.openxmlformats.org/officeDocument/2006/relationships/hyperlink" Target="http://nysga-online.net/index.php/repository/browse-download-repository-items" TargetMode="External"/><Relationship Id="rId7" Type="http://schemas.openxmlformats.org/officeDocument/2006/relationships/hyperlink" Target="https://www.google.com/fusiontables/DataSource?docid=1xzvRq1NlbCCr9zOIoPeWq0Bgzy2ryB6vdXtIYtjx" TargetMode="External"/><Relationship Id="rId8" Type="http://schemas.openxmlformats.org/officeDocument/2006/relationships/hyperlink" Target="http://ottohmuller.com/nysga2ge/Files.html" TargetMode="Externa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jpe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4"/>
          <p:cNvSpPr>
            <a:spLocks noChangeArrowheads="1"/>
          </p:cNvSpPr>
          <p:nvPr/>
        </p:nvSpPr>
        <p:spPr bwMode="auto">
          <a:xfrm>
            <a:off x="696913" y="2286000"/>
            <a:ext cx="7750175" cy="286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000">
                <a:solidFill>
                  <a:srgbClr val="000000"/>
                </a:solidFill>
                <a:latin typeface="Menlo Regular" charset="0"/>
              </a:rPr>
              <a:t>Otto H. Muller</a:t>
            </a:r>
          </a:p>
          <a:p>
            <a:r>
              <a:rPr lang="en-US" altLang="en-US" sz="2000">
                <a:solidFill>
                  <a:srgbClr val="000000"/>
                </a:solidFill>
                <a:latin typeface="Menlo Regular" charset="0"/>
              </a:rPr>
              <a:t>Geology Department</a:t>
            </a:r>
          </a:p>
          <a:p>
            <a:r>
              <a:rPr lang="en-US" altLang="en-US" sz="2000">
                <a:solidFill>
                  <a:srgbClr val="000000"/>
                </a:solidFill>
                <a:latin typeface="Menlo Regular" charset="0"/>
              </a:rPr>
              <a:t>Alfred University</a:t>
            </a:r>
          </a:p>
          <a:p>
            <a:r>
              <a:rPr lang="en-US" altLang="en-US" sz="2000">
                <a:solidFill>
                  <a:srgbClr val="000000"/>
                </a:solidFill>
                <a:latin typeface="Menlo Regular" charset="0"/>
              </a:rPr>
              <a:t>           fmuller@alfred.edu</a:t>
            </a:r>
          </a:p>
          <a:p>
            <a:endParaRPr lang="en-US" altLang="en-US" sz="2000">
              <a:solidFill>
                <a:srgbClr val="000000"/>
              </a:solidFill>
              <a:latin typeface="Menlo Regular" charset="0"/>
            </a:endParaRPr>
          </a:p>
          <a:p>
            <a:r>
              <a:rPr lang="en-US" altLang="en-US" sz="2000">
                <a:latin typeface="Menlo Regular" charset="0"/>
              </a:rPr>
              <a:t>David Valentino </a:t>
            </a:r>
          </a:p>
          <a:p>
            <a:r>
              <a:rPr lang="en-US" altLang="en-US" sz="2000">
                <a:latin typeface="Menlo Regular" charset="0"/>
              </a:rPr>
              <a:t>Department of Atmospheric and Geological Sciences</a:t>
            </a:r>
          </a:p>
          <a:p>
            <a:r>
              <a:rPr lang="en-US" altLang="en-US" sz="2000">
                <a:latin typeface="Menlo Regular" charset="0"/>
              </a:rPr>
              <a:t>SUNY at Oswego</a:t>
            </a:r>
          </a:p>
          <a:p>
            <a:r>
              <a:rPr lang="en-US" altLang="en-US" sz="2000">
                <a:latin typeface="Menlo Regular" charset="0"/>
              </a:rPr>
              <a:t>Executive Secretary of NYSGA</a:t>
            </a:r>
          </a:p>
        </p:txBody>
      </p:sp>
      <p:sp>
        <p:nvSpPr>
          <p:cNvPr id="3075" name="Rectangle 5"/>
          <p:cNvSpPr>
            <a:spLocks noChangeArrowheads="1"/>
          </p:cNvSpPr>
          <p:nvPr/>
        </p:nvSpPr>
        <p:spPr bwMode="auto">
          <a:xfrm>
            <a:off x="588963" y="641350"/>
            <a:ext cx="7843837" cy="107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sz="3200" dirty="0">
                <a:latin typeface="+mj-lt"/>
                <a:ea typeface="ＭＳ Ｐゴシック" charset="0"/>
                <a:cs typeface="ＭＳ Ｐゴシック" charset="0"/>
              </a:rPr>
              <a:t>NYSGA Guidebooks and Geospatial </a:t>
            </a:r>
          </a:p>
          <a:p>
            <a:pPr algn="ctr">
              <a:defRPr/>
            </a:pPr>
            <a:r>
              <a:rPr lang="en-US" sz="3200" dirty="0">
                <a:latin typeface="+mj-lt"/>
                <a:ea typeface="ＭＳ Ｐゴシック" charset="0"/>
                <a:cs typeface="ＭＳ Ｐゴシック" charset="0"/>
              </a:rPr>
              <a:t>Index Now Available</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152400" y="255588"/>
            <a:ext cx="7637463"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indent="-914400">
              <a:defRPr sz="2400">
                <a:solidFill>
                  <a:schemeClr val="tx1"/>
                </a:solidFill>
                <a:latin typeface="Arial" charset="0"/>
                <a:ea typeface="ＭＳ Ｐゴシック" charset="-128"/>
              </a:defRPr>
            </a:lvl3pPr>
            <a:lvl4pPr marL="223838">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2">
              <a:lnSpc>
                <a:spcPct val="200000"/>
              </a:lnSpc>
              <a:spcBef>
                <a:spcPts val="600"/>
              </a:spcBef>
            </a:pPr>
            <a:r>
              <a:rPr lang="en-US" altLang="en-US" b="1">
                <a:latin typeface="Menlo Regular" charset="0"/>
              </a:rPr>
              <a:t>The Products</a:t>
            </a:r>
            <a:endParaRPr lang="en-US" altLang="en-US">
              <a:latin typeface="Menlo Regular" charset="0"/>
            </a:endParaRPr>
          </a:p>
          <a:p>
            <a:pPr lvl="3">
              <a:lnSpc>
                <a:spcPct val="200000"/>
              </a:lnSpc>
            </a:pPr>
            <a:r>
              <a:rPr lang="en-US" altLang="en-US">
                <a:latin typeface="Menlo Regular" charset="0"/>
              </a:rPr>
              <a:t>Kml / kmz files for Google Earth, etc. </a:t>
            </a:r>
          </a:p>
          <a:p>
            <a:pPr lvl="3">
              <a:lnSpc>
                <a:spcPct val="200000"/>
              </a:lnSpc>
            </a:pPr>
            <a:r>
              <a:rPr lang="en-US" altLang="en-US">
                <a:latin typeface="Menlo Regular" charset="0"/>
              </a:rPr>
              <a:t>Fusion Table Interface</a:t>
            </a:r>
          </a:p>
          <a:p>
            <a:pPr lvl="3">
              <a:lnSpc>
                <a:spcPct val="200000"/>
              </a:lnSpc>
            </a:pPr>
            <a:r>
              <a:rPr lang="en-US" altLang="en-US">
                <a:latin typeface="Menlo Regular" charset="0"/>
              </a:rPr>
              <a:t>FileMaker Go Database for IOS devices</a:t>
            </a:r>
          </a:p>
          <a:p>
            <a:pPr lvl="3">
              <a:lnSpc>
                <a:spcPct val="200000"/>
              </a:lnSpc>
            </a:pPr>
            <a:r>
              <a:rPr lang="en-US" altLang="en-US">
                <a:latin typeface="Menlo Regular" charset="0"/>
              </a:rPr>
              <a:t>Stand-alone FileMaker Database for Macs</a:t>
            </a:r>
          </a:p>
          <a:p>
            <a:pPr lvl="3">
              <a:lnSpc>
                <a:spcPct val="200000"/>
              </a:lnSpc>
            </a:pPr>
            <a:endParaRPr lang="en-US" altLang="en-US">
              <a:latin typeface="Menlo Regular" charset="0"/>
            </a:endParaRPr>
          </a:p>
          <a:p>
            <a:pPr>
              <a:lnSpc>
                <a:spcPct val="200000"/>
              </a:lnSpc>
            </a:pPr>
            <a:endParaRPr lang="en-US" altLang="en-US">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6875" y="0"/>
            <a:ext cx="365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Box 7"/>
          <p:cNvSpPr txBox="1">
            <a:spLocks noChangeArrowheads="1"/>
          </p:cNvSpPr>
          <p:nvPr/>
        </p:nvSpPr>
        <p:spPr bwMode="auto">
          <a:xfrm>
            <a:off x="152400" y="381000"/>
            <a:ext cx="51816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latin typeface="Menlo Regular" charset="0"/>
              </a:rPr>
              <a:t>Currently, all files from this project are located at:</a:t>
            </a:r>
          </a:p>
          <a:p>
            <a:endParaRPr lang="en-US" altLang="en-US">
              <a:latin typeface="Menlo Regular" charset="0"/>
            </a:endParaRPr>
          </a:p>
          <a:p>
            <a:pPr algn="ctr"/>
            <a:r>
              <a:rPr lang="en-US" altLang="en-US">
                <a:latin typeface="Menlo Regular" charset="0"/>
                <a:hlinkClick r:id="rId4"/>
              </a:rPr>
              <a:t>http://ottohmuller.com/nysga2ge/Files.html</a:t>
            </a:r>
            <a:endParaRPr lang="en-US" altLang="en-US">
              <a:latin typeface="Menlo Regular" charset="0"/>
            </a:endParaRPr>
          </a:p>
          <a:p>
            <a:pPr algn="ctr"/>
            <a:endParaRPr lang="en-US" altLang="en-US">
              <a:latin typeface="Menlo Regular" charset="0"/>
            </a:endParaRPr>
          </a:p>
          <a:p>
            <a:r>
              <a:rPr lang="en-US" altLang="en-US">
                <a:latin typeface="Menlo Regular" charset="0"/>
              </a:rPr>
              <a:t>Soon, these will be moved to the NYSGA site:</a:t>
            </a:r>
          </a:p>
          <a:p>
            <a:endParaRPr lang="en-US" altLang="en-US">
              <a:latin typeface="Menlo Regular" charset="0"/>
            </a:endParaRPr>
          </a:p>
          <a:p>
            <a:pPr algn="ctr"/>
            <a:r>
              <a:rPr lang="en-US" altLang="en-US">
                <a:solidFill>
                  <a:srgbClr val="0080FF"/>
                </a:solidFill>
                <a:latin typeface="Menlo Regular" charset="0"/>
                <a:hlinkClick r:id="rId5"/>
              </a:rPr>
              <a:t>http://nysga-online.net/</a:t>
            </a:r>
            <a:endParaRPr lang="en-US" altLang="en-US">
              <a:latin typeface="Menlo Regular"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0" name="Picture 4" descr="NYSGALogo2Tbr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0075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ChangeArrowheads="1"/>
          </p:cNvSpPr>
          <p:nvPr/>
        </p:nvSpPr>
        <p:spPr bwMode="auto">
          <a:xfrm>
            <a:off x="1330325" y="6073775"/>
            <a:ext cx="7813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000">
                <a:latin typeface="Menlo Regular" charset="0"/>
                <a:hlinkClick r:id="rId5"/>
              </a:rPr>
              <a:t>https://www.google.com/fusiontables/DataSource?docid=1xzvRq1NlbCCr9zOIoPeWq0Bgzy2ryB6vdXtIYtjx</a:t>
            </a:r>
            <a:endParaRPr lang="en-US" altLang="en-US" sz="2000">
              <a:latin typeface="Menlo Regular" charset="0"/>
            </a:endParaRPr>
          </a:p>
        </p:txBody>
      </p:sp>
      <p:pic>
        <p:nvPicPr>
          <p:cNvPr id="2765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7"/>
          <p:cNvSpPr txBox="1">
            <a:spLocks noChangeArrowheads="1"/>
          </p:cNvSpPr>
          <p:nvPr/>
        </p:nvSpPr>
        <p:spPr bwMode="auto">
          <a:xfrm>
            <a:off x="1295400" y="4724400"/>
            <a:ext cx="647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a:t>Results of search for "Genundewa," a member of the Devonian Genesee Formation.</a:t>
            </a:r>
          </a:p>
          <a:p>
            <a:pPr algn="ctr"/>
            <a:r>
              <a:rPr lang="en-US" altLang="en-US"/>
              <a:t>Found 27 Stops and 2 views.</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p:cNvPicPr>
          <p:nvPr/>
        </p:nvPicPr>
        <p:blipFill>
          <a:blip r:embed="rId3">
            <a:extLst>
              <a:ext uri="{28A0092B-C50C-407E-A947-70E740481C1C}">
                <a14:useLocalDpi xmlns:a14="http://schemas.microsoft.com/office/drawing/2010/main" val="0"/>
              </a:ext>
            </a:extLst>
          </a:blip>
          <a:srcRect t="11111" b="-11110"/>
          <a:stretch>
            <a:fillRect/>
          </a:stretch>
        </p:blipFill>
        <p:spPr bwMode="auto">
          <a:xfrm>
            <a:off x="0" y="0"/>
            <a:ext cx="91440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2"/>
          <p:cNvSpPr txBox="1">
            <a:spLocks noChangeArrowheads="1"/>
          </p:cNvSpPr>
          <p:nvPr/>
        </p:nvSpPr>
        <p:spPr bwMode="auto">
          <a:xfrm>
            <a:off x="1536700" y="6324600"/>
            <a:ext cx="607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t>1994  Trip C  Stop 3  C.E.Brett and G.Baird</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9" descr="iPhone7InchWithText2"/>
          <p:cNvPicPr>
            <a:picLocks noChangeAspect="1" noChangeArrowheads="1"/>
          </p:cNvPicPr>
          <p:nvPr/>
        </p:nvPicPr>
        <p:blipFill>
          <a:blip r:embed="rId3">
            <a:extLst>
              <a:ext uri="{28A0092B-C50C-407E-A947-70E740481C1C}">
                <a14:useLocalDpi xmlns:a14="http://schemas.microsoft.com/office/drawing/2010/main" val="0"/>
              </a:ext>
            </a:extLst>
          </a:blip>
          <a:srcRect t="2032"/>
          <a:stretch>
            <a:fillRect/>
          </a:stretch>
        </p:blipFill>
        <p:spPr bwMode="auto">
          <a:xfrm>
            <a:off x="76200" y="0"/>
            <a:ext cx="64008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10" descr="iPhone7InchWith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1763" y="3124200"/>
            <a:ext cx="6396037"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11"/>
          <p:cNvSpPr txBox="1">
            <a:spLocks noChangeArrowheads="1"/>
          </p:cNvSpPr>
          <p:nvPr/>
        </p:nvSpPr>
        <p:spPr bwMode="auto">
          <a:xfrm>
            <a:off x="7010400" y="152400"/>
            <a:ext cx="1997075" cy="2246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800">
                <a:latin typeface="Menlo Regular" charset="0"/>
              </a:rPr>
              <a:t>As seen on Google Earth Mobile…</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11"/>
          <p:cNvSpPr txBox="1">
            <a:spLocks noChangeArrowheads="1"/>
          </p:cNvSpPr>
          <p:nvPr/>
        </p:nvSpPr>
        <p:spPr bwMode="auto">
          <a:xfrm>
            <a:off x="4267200" y="228600"/>
            <a:ext cx="4054475" cy="95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800">
                <a:latin typeface="Menlo Regular" charset="0"/>
              </a:rPr>
              <a:t>As seen on Maps.me on an iPad</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 Box 11"/>
          <p:cNvSpPr txBox="1">
            <a:spLocks noChangeArrowheads="1"/>
          </p:cNvSpPr>
          <p:nvPr/>
        </p:nvSpPr>
        <p:spPr bwMode="auto">
          <a:xfrm>
            <a:off x="2362200" y="3733800"/>
            <a:ext cx="4511675" cy="95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800">
                <a:latin typeface="Menlo Regular" charset="0"/>
              </a:rPr>
              <a:t>As seen on PDF Maps on an iPad</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IMG_237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Box 5"/>
          <p:cNvSpPr txBox="1">
            <a:spLocks noChangeArrowheads="1"/>
          </p:cNvSpPr>
          <p:nvPr/>
        </p:nvSpPr>
        <p:spPr bwMode="auto">
          <a:xfrm>
            <a:off x="4140200" y="5943600"/>
            <a:ext cx="49911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t>FileMaker Go Database on an iPad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2" name="Picture 4" descr="NYSGALogo2Tbr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0075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5"/>
          <p:cNvSpPr txBox="1">
            <a:spLocks noChangeArrowheads="1"/>
          </p:cNvSpPr>
          <p:nvPr/>
        </p:nvSpPr>
        <p:spPr bwMode="auto">
          <a:xfrm>
            <a:off x="1752600" y="5867400"/>
            <a:ext cx="5638800"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latin typeface="Menlo Regular" charset="0"/>
              </a:rPr>
              <a:t>56 years of evolving thoughts</a:t>
            </a:r>
          </a:p>
          <a:p>
            <a:pPr algn="r"/>
            <a:r>
              <a:rPr lang="en-US" altLang="en-US">
                <a:latin typeface="Menlo Regular" charset="0"/>
              </a:rPr>
              <a:t>...about the same rocks</a:t>
            </a:r>
          </a:p>
        </p:txBody>
      </p:sp>
      <p:pic>
        <p:nvPicPr>
          <p:cNvPr id="5124" name="Picture 6" descr="GuidebooksP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9525" y="228600"/>
            <a:ext cx="6583363"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IMG_237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Box 3"/>
          <p:cNvSpPr txBox="1">
            <a:spLocks noChangeArrowheads="1"/>
          </p:cNvSpPr>
          <p:nvPr/>
        </p:nvSpPr>
        <p:spPr bwMode="auto">
          <a:xfrm>
            <a:off x="4140200" y="5943600"/>
            <a:ext cx="49911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t>FileMaker Go Database on an iPad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IMG_237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2"/>
          <p:cNvSpPr txBox="1">
            <a:spLocks noChangeArrowheads="1"/>
          </p:cNvSpPr>
          <p:nvPr/>
        </p:nvSpPr>
        <p:spPr bwMode="auto">
          <a:xfrm>
            <a:off x="4140200" y="5943600"/>
            <a:ext cx="49911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t>FileMaker Go Database on an iPad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4"/>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pic>
        <p:nvPicPr>
          <p:cNvPr id="399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152400"/>
            <a:ext cx="9126537" cy="663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1"/>
          <p:cNvSpPr txBox="1">
            <a:spLocks noChangeArrowheads="1"/>
          </p:cNvSpPr>
          <p:nvPr/>
        </p:nvSpPr>
        <p:spPr bwMode="auto">
          <a:xfrm>
            <a:off x="6400800" y="5867400"/>
            <a:ext cx="20494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a:t>List of Fossils</a:t>
            </a:r>
          </a:p>
          <a:p>
            <a:pPr algn="ctr"/>
            <a:r>
              <a:rPr lang="en-US" altLang="en-US"/>
              <a:t>From Index</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44001"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Box 5"/>
          <p:cNvSpPr txBox="1">
            <a:spLocks noChangeArrowheads="1"/>
          </p:cNvSpPr>
          <p:nvPr/>
        </p:nvSpPr>
        <p:spPr bwMode="auto">
          <a:xfrm>
            <a:off x="1333500" y="5257800"/>
            <a:ext cx="647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a:t>Results of search for "Genundewa," a member of the Devonian Genesee Formation.</a:t>
            </a:r>
          </a:p>
          <a:p>
            <a:pPr algn="ctr"/>
            <a:r>
              <a:rPr lang="en-US" altLang="en-US"/>
              <a:t>Found 27 Stops and 2 views.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11"/>
          <p:cNvSpPr txBox="1">
            <a:spLocks noChangeArrowheads="1"/>
          </p:cNvSpPr>
          <p:nvPr/>
        </p:nvSpPr>
        <p:spPr bwMode="auto">
          <a:xfrm>
            <a:off x="1371600" y="5943600"/>
            <a:ext cx="7178675" cy="95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800">
                <a:latin typeface="Menlo Regular" charset="0"/>
              </a:rPr>
              <a:t>A geographically constrained set</a:t>
            </a:r>
          </a:p>
          <a:p>
            <a:pPr algn="ctr"/>
            <a:r>
              <a:rPr lang="en-US" altLang="en-US" sz="2800">
                <a:latin typeface="Menlo Regular" charset="0"/>
              </a:rPr>
              <a:t>of 111 placemarks</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5058" name="Picture 3" descr="logo2T"/>
          <p:cNvPicPr>
            <a:picLocks noChangeAspect="1" noChangeArrowheads="1"/>
          </p:cNvPicPr>
          <p:nvPr/>
        </p:nvPicPr>
        <p:blipFill>
          <a:blip r:embed="rId4">
            <a:extLst>
              <a:ext uri="{28A0092B-C50C-407E-A947-70E740481C1C}">
                <a14:useLocalDpi xmlns:a14="http://schemas.microsoft.com/office/drawing/2010/main" val="0"/>
              </a:ext>
            </a:extLst>
          </a:blip>
          <a:srcRect r="9442"/>
          <a:stretch>
            <a:fillRect/>
          </a:stretch>
        </p:blipFill>
        <p:spPr bwMode="auto">
          <a:xfrm>
            <a:off x="6951663" y="6172200"/>
            <a:ext cx="21923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NYSGALogo2Tbrow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0075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5"/>
          <p:cNvSpPr txBox="1">
            <a:spLocks noChangeArrowheads="1"/>
          </p:cNvSpPr>
          <p:nvPr/>
        </p:nvSpPr>
        <p:spPr bwMode="auto">
          <a:xfrm>
            <a:off x="76200" y="228600"/>
            <a:ext cx="8991600" cy="611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en-US">
                <a:latin typeface="Menlo Regular" charset="0"/>
              </a:rPr>
              <a:t>Relevant URLs:</a:t>
            </a:r>
          </a:p>
          <a:p>
            <a:pPr algn="ctr">
              <a:lnSpc>
                <a:spcPct val="120000"/>
              </a:lnSpc>
              <a:spcBef>
                <a:spcPct val="50000"/>
              </a:spcBef>
            </a:pPr>
            <a:r>
              <a:rPr lang="en-US" altLang="en-US">
                <a:latin typeface="Menlo Regular" charset="0"/>
              </a:rPr>
              <a:t>NYSGA Guidebooks (free PDF</a:t>
            </a:r>
            <a:r>
              <a:rPr lang="ja-JP" altLang="en-US">
                <a:latin typeface="Menlo Regular" charset="0"/>
              </a:rPr>
              <a:t>’</a:t>
            </a:r>
            <a:r>
              <a:rPr lang="en-US" altLang="ja-JP">
                <a:latin typeface="Menlo Regular" charset="0"/>
              </a:rPr>
              <a:t>s):</a:t>
            </a:r>
          </a:p>
          <a:p>
            <a:pPr algn="ctr">
              <a:lnSpc>
                <a:spcPct val="120000"/>
              </a:lnSpc>
              <a:spcBef>
                <a:spcPct val="50000"/>
              </a:spcBef>
            </a:pPr>
            <a:r>
              <a:rPr lang="en-US" altLang="en-US">
                <a:solidFill>
                  <a:srgbClr val="0080FF"/>
                </a:solidFill>
                <a:latin typeface="Menlo Regular" charset="0"/>
                <a:hlinkClick r:id="rId6"/>
              </a:rPr>
              <a:t>http://nysga-online.net/index.php/repository/browse-download-repository-items</a:t>
            </a:r>
            <a:endParaRPr lang="en-US" altLang="en-US">
              <a:latin typeface="Menlo Regular" charset="0"/>
            </a:endParaRPr>
          </a:p>
          <a:p>
            <a:pPr algn="ctr">
              <a:lnSpc>
                <a:spcPct val="120000"/>
              </a:lnSpc>
              <a:spcBef>
                <a:spcPct val="50000"/>
              </a:spcBef>
            </a:pPr>
            <a:r>
              <a:rPr lang="en-US" altLang="en-US">
                <a:latin typeface="Menlo Regular" charset="0"/>
              </a:rPr>
              <a:t>NYSGA2GE Fusion Tables:</a:t>
            </a:r>
          </a:p>
          <a:p>
            <a:pPr algn="ctr">
              <a:lnSpc>
                <a:spcPct val="120000"/>
              </a:lnSpc>
              <a:spcBef>
                <a:spcPct val="50000"/>
              </a:spcBef>
            </a:pPr>
            <a:r>
              <a:rPr lang="en-US" altLang="en-US">
                <a:latin typeface="Menlo Regular" charset="0"/>
                <a:hlinkClick r:id="rId7"/>
              </a:rPr>
              <a:t>https://www.google.com/fusiontables/DataSource?docid=1xzvRq1NlbCCr9zOIoPeWq0Bgzy2ryB6vdXtIYtjx</a:t>
            </a:r>
            <a:r>
              <a:rPr lang="en-US" altLang="en-US">
                <a:latin typeface="Menlo Regular" charset="0"/>
              </a:rPr>
              <a:t>	</a:t>
            </a:r>
          </a:p>
          <a:p>
            <a:pPr algn="ctr">
              <a:lnSpc>
                <a:spcPct val="120000"/>
              </a:lnSpc>
              <a:spcBef>
                <a:spcPct val="50000"/>
              </a:spcBef>
            </a:pPr>
            <a:r>
              <a:rPr lang="en-US" altLang="en-US">
                <a:latin typeface="Menlo Regular" charset="0"/>
              </a:rPr>
              <a:t>This talk, kmz files, additional information:</a:t>
            </a:r>
          </a:p>
          <a:p>
            <a:pPr algn="ctr">
              <a:lnSpc>
                <a:spcPct val="120000"/>
              </a:lnSpc>
              <a:spcBef>
                <a:spcPct val="50000"/>
              </a:spcBef>
            </a:pPr>
            <a:r>
              <a:rPr lang="en-US" altLang="en-US">
                <a:latin typeface="Menlo Regular" charset="0"/>
                <a:hlinkClick r:id="rId8"/>
              </a:rPr>
              <a:t>http://ottohmuller.com/nysga2ge/Files.html</a:t>
            </a:r>
            <a:endParaRPr lang="en-US" altLang="en-US">
              <a:latin typeface="Menlo Regular" charset="0"/>
            </a:endParaRPr>
          </a:p>
          <a:p>
            <a:pPr>
              <a:spcBef>
                <a:spcPct val="50000"/>
              </a:spcBef>
            </a:pPr>
            <a:endParaRPr lang="en-US" altLang="en-US">
              <a:latin typeface="Menlo Regular"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 name="Picture 4" descr="NYSGALogo2Tbr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0075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Book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533400"/>
            <a:ext cx="45339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4"/>
          <p:cNvSpPr txBox="1">
            <a:spLocks noChangeArrowheads="1"/>
          </p:cNvSpPr>
          <p:nvPr/>
        </p:nvSpPr>
        <p:spPr bwMode="auto">
          <a:xfrm>
            <a:off x="76200" y="304800"/>
            <a:ext cx="3962400"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30000"/>
              </a:lnSpc>
            </a:pPr>
            <a:r>
              <a:rPr lang="en-US" altLang="en-US" sz="2000">
                <a:latin typeface="Menlo Regular" charset="0"/>
              </a:rPr>
              <a:t>Complete instructions, useful for other Field Trip Guidebooks, can be found in GSA Special Paper 492:</a:t>
            </a:r>
          </a:p>
          <a:p>
            <a:pPr>
              <a:lnSpc>
                <a:spcPct val="130000"/>
              </a:lnSpc>
            </a:pPr>
            <a:endParaRPr lang="en-US" altLang="en-US" sz="2000">
              <a:latin typeface="Menlo Regular" charset="0"/>
            </a:endParaRPr>
          </a:p>
          <a:p>
            <a:pPr>
              <a:lnSpc>
                <a:spcPct val="130000"/>
              </a:lnSpc>
            </a:pPr>
            <a:r>
              <a:rPr lang="en-US" altLang="en-US" sz="2000" b="1">
                <a:latin typeface="Menlo Regular" charset="0"/>
              </a:rPr>
              <a:t>Google Earth and Virtual Visualizations in Geoscience Education and Research</a:t>
            </a:r>
          </a:p>
          <a:p>
            <a:pPr>
              <a:lnSpc>
                <a:spcPct val="130000"/>
              </a:lnSpc>
            </a:pPr>
            <a:endParaRPr lang="en-US" altLang="en-US" sz="2000">
              <a:latin typeface="Menlo Regular" charset="0"/>
            </a:endParaRPr>
          </a:p>
          <a:p>
            <a:pPr>
              <a:lnSpc>
                <a:spcPct val="130000"/>
              </a:lnSpc>
            </a:pPr>
            <a:r>
              <a:rPr lang="en-US" altLang="en-US" sz="2000">
                <a:latin typeface="Menlo Regular" charset="0"/>
              </a:rPr>
              <a:t>Whitmeyer, Bailey, DePaor and Ornduff, eds.</a:t>
            </a:r>
          </a:p>
          <a:p>
            <a:pPr algn="r">
              <a:lnSpc>
                <a:spcPct val="130000"/>
              </a:lnSpc>
            </a:pPr>
            <a:r>
              <a:rPr lang="en-US" altLang="en-US" sz="2000">
                <a:latin typeface="Menlo Regular" charset="0"/>
              </a:rPr>
              <a:t>			2012</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2"/>
          <p:cNvSpPr txBox="1">
            <a:spLocks noChangeArrowheads="1"/>
          </p:cNvSpPr>
          <p:nvPr/>
        </p:nvSpPr>
        <p:spPr bwMode="auto">
          <a:xfrm>
            <a:off x="107950" y="457200"/>
            <a:ext cx="8928100" cy="5072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marL="342900" indent="-3429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marL="40005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lvl="2">
              <a:lnSpc>
                <a:spcPct val="170000"/>
              </a:lnSpc>
              <a:spcBef>
                <a:spcPts val="600"/>
              </a:spcBef>
            </a:pPr>
            <a:r>
              <a:rPr lang="en-US" altLang="en-US" b="1">
                <a:latin typeface="Menlo Regular" charset="0"/>
              </a:rPr>
              <a:t>The Process</a:t>
            </a:r>
            <a:endParaRPr lang="en-US" altLang="en-US">
              <a:latin typeface="Menlo Regular" charset="0"/>
            </a:endParaRPr>
          </a:p>
          <a:p>
            <a:pPr lvl="3">
              <a:lnSpc>
                <a:spcPct val="170000"/>
              </a:lnSpc>
            </a:pPr>
            <a:r>
              <a:rPr lang="en-US" altLang="en-US">
                <a:latin typeface="Menlo Regular" charset="0"/>
              </a:rPr>
              <a:t>Scan Roadlogs from Guidebook or obtain PDF</a:t>
            </a:r>
          </a:p>
          <a:p>
            <a:pPr lvl="3">
              <a:lnSpc>
                <a:spcPct val="170000"/>
              </a:lnSpc>
            </a:pPr>
            <a:r>
              <a:rPr lang="en-US" altLang="en-US">
                <a:latin typeface="Menlo Regular" charset="0"/>
              </a:rPr>
              <a:t>Do Optical Character Recognition (OCR)</a:t>
            </a:r>
          </a:p>
          <a:p>
            <a:pPr lvl="3">
              <a:lnSpc>
                <a:spcPct val="170000"/>
              </a:lnSpc>
            </a:pPr>
            <a:r>
              <a:rPr lang="en-US" altLang="en-US">
                <a:latin typeface="Menlo Regular" charset="0"/>
              </a:rPr>
              <a:t>Plot route on Google Earth</a:t>
            </a:r>
          </a:p>
          <a:p>
            <a:pPr lvl="3">
              <a:lnSpc>
                <a:spcPct val="170000"/>
              </a:lnSpc>
            </a:pPr>
            <a:r>
              <a:rPr lang="en-US" altLang="en-US">
                <a:latin typeface="Menlo Regular" charset="0"/>
              </a:rPr>
              <a:t>Put Placemarks on route with results from OCR</a:t>
            </a:r>
          </a:p>
          <a:p>
            <a:pPr lvl="3">
              <a:lnSpc>
                <a:spcPct val="170000"/>
              </a:lnSpc>
            </a:pPr>
            <a:r>
              <a:rPr lang="en-US" altLang="en-US">
                <a:latin typeface="Menlo Regular" charset="0"/>
              </a:rPr>
              <a:t>Adjust content, styles, etc., of kml file</a:t>
            </a:r>
          </a:p>
          <a:p>
            <a:pPr lvl="3">
              <a:lnSpc>
                <a:spcPct val="170000"/>
              </a:lnSpc>
            </a:pPr>
            <a:r>
              <a:rPr lang="en-US" altLang="en-US">
                <a:latin typeface="Menlo Regular" charset="0"/>
              </a:rPr>
              <a:t>Clean up in Filemaker</a:t>
            </a:r>
          </a:p>
          <a:p>
            <a:pPr lvl="3">
              <a:lnSpc>
                <a:spcPct val="170000"/>
              </a:lnSpc>
            </a:pPr>
            <a:r>
              <a:rPr lang="en-US" altLang="en-US">
                <a:latin typeface="Menlo Regular" charset="0"/>
              </a:rPr>
              <a:t>Upload kml file to Web and to Fusion Tables</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1"/>
          <p:cNvSpPr txBox="1">
            <a:spLocks noChangeArrowheads="1"/>
          </p:cNvSpPr>
          <p:nvPr/>
        </p:nvSpPr>
        <p:spPr bwMode="auto">
          <a:xfrm>
            <a:off x="1371600" y="4953000"/>
            <a:ext cx="7239000" cy="138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800">
                <a:latin typeface="Menlo Regular" charset="0"/>
              </a:rPr>
              <a:t>1960 Trip B went underground in the Clinton Metallic Paint Co. mine.  The mine closed in 1963.</a:t>
            </a:r>
          </a:p>
        </p:txBody>
      </p:sp>
      <p:pic>
        <p:nvPicPr>
          <p:cNvPr id="112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541020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9388" y="2133600"/>
            <a:ext cx="38846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6324600"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
            <a:ext cx="63246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3"/>
          <p:cNvSpPr txBox="1">
            <a:spLocks noChangeArrowheads="1"/>
          </p:cNvSpPr>
          <p:nvPr/>
        </p:nvSpPr>
        <p:spPr bwMode="auto">
          <a:xfrm>
            <a:off x="6705600" y="2590800"/>
            <a:ext cx="21923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a:latin typeface="Menlo Regular" charset="0"/>
              </a:rPr>
              <a:t>John Cottrell</a:t>
            </a:r>
          </a:p>
          <a:p>
            <a:pPr algn="ctr"/>
            <a:endParaRPr lang="en-US" altLang="en-US" sz="2000">
              <a:latin typeface="Menlo Regular" charset="0"/>
            </a:endParaRPr>
          </a:p>
          <a:p>
            <a:pPr algn="ctr"/>
            <a:r>
              <a:rPr lang="en-US" altLang="en-US" sz="2000">
                <a:latin typeface="Menlo Regular" charset="0"/>
              </a:rPr>
              <a:t>1972 Trip G</a:t>
            </a:r>
          </a:p>
        </p:txBody>
      </p:sp>
      <p:sp>
        <p:nvSpPr>
          <p:cNvPr id="13316" name="Rectangle 4"/>
          <p:cNvSpPr>
            <a:spLocks noChangeArrowheads="1"/>
          </p:cNvSpPr>
          <p:nvPr/>
        </p:nvSpPr>
        <p:spPr bwMode="auto">
          <a:xfrm>
            <a:off x="6318250" y="4191000"/>
            <a:ext cx="28257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800">
                <a:latin typeface="Menlo Regular" charset="0"/>
              </a:rPr>
              <a:t>Charles VerStraeten</a:t>
            </a:r>
          </a:p>
          <a:p>
            <a:pPr algn="ctr"/>
            <a:r>
              <a:rPr lang="en-US" altLang="en-US" sz="1800">
                <a:latin typeface="Menlo Regular" charset="0"/>
              </a:rPr>
              <a:t>Gordon Baird</a:t>
            </a:r>
          </a:p>
          <a:p>
            <a:pPr algn="ctr"/>
            <a:r>
              <a:rPr lang="en-US" altLang="en-US" sz="1800">
                <a:latin typeface="Menlo Regular" charset="0"/>
              </a:rPr>
              <a:t>Paul Karabinos</a:t>
            </a:r>
          </a:p>
          <a:p>
            <a:pPr algn="ctr"/>
            <a:r>
              <a:rPr lang="en-US" altLang="en-US" sz="1800">
                <a:latin typeface="Menlo Regular" charset="0"/>
              </a:rPr>
              <a:t>Scott Samson</a:t>
            </a:r>
          </a:p>
          <a:p>
            <a:pPr algn="ctr"/>
            <a:r>
              <a:rPr lang="en-US" altLang="en-US" sz="1800">
                <a:latin typeface="Menlo Regular" charset="0"/>
              </a:rPr>
              <a:t>Carlton E. Brett</a:t>
            </a:r>
          </a:p>
          <a:p>
            <a:pPr algn="ctr"/>
            <a:endParaRPr lang="en-US" altLang="en-US" sz="1800">
              <a:latin typeface="Menlo Regular" charset="0"/>
            </a:endParaRPr>
          </a:p>
          <a:p>
            <a:pPr algn="ctr"/>
            <a:r>
              <a:rPr lang="en-US" altLang="en-US" sz="1800">
                <a:latin typeface="Menlo Regular" charset="0"/>
              </a:rPr>
              <a:t>2012 Trip A7</a:t>
            </a:r>
          </a:p>
        </p:txBody>
      </p:sp>
      <p:pic>
        <p:nvPicPr>
          <p:cNvPr id="13317" name="Picture 1" descr="Teepee.jpg"/>
          <p:cNvPicPr>
            <a:picLocks noChangeAspect="1"/>
          </p:cNvPicPr>
          <p:nvPr/>
        </p:nvPicPr>
        <p:blipFill>
          <a:blip r:embed="rId5">
            <a:extLst>
              <a:ext uri="{28A0092B-C50C-407E-A947-70E740481C1C}">
                <a14:useLocalDpi xmlns:a14="http://schemas.microsoft.com/office/drawing/2010/main" val="0"/>
              </a:ext>
            </a:extLst>
          </a:blip>
          <a:srcRect l="39005" t="10667" r="10999" b="33333"/>
          <a:stretch>
            <a:fillRect/>
          </a:stretch>
        </p:blipFill>
        <p:spPr bwMode="auto">
          <a:xfrm>
            <a:off x="6400800" y="228600"/>
            <a:ext cx="25908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5788" y="0"/>
            <a:ext cx="4748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p:cNvSpPr>
            <a:spLocks noChangeArrowheads="1"/>
          </p:cNvSpPr>
          <p:nvPr/>
        </p:nvSpPr>
        <p:spPr bwMode="auto">
          <a:xfrm>
            <a:off x="0" y="36513"/>
            <a:ext cx="44196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t>a) Seneca Member of Onondaga Limestone at Stop 4 of this trip. Prominent crevice of Tioga B Tephra visible at</a:t>
            </a:r>
          </a:p>
          <a:p>
            <a:r>
              <a:rPr lang="en-US" altLang="en-US"/>
              <a:t>base. Hammer for scale in lower left, at base of outcrop. </a:t>
            </a:r>
          </a:p>
          <a:p>
            <a:endParaRPr lang="en-US" altLang="en-US"/>
          </a:p>
          <a:p>
            <a:r>
              <a:rPr lang="en-US" altLang="en-US"/>
              <a:t>b) Close-up view of Tioga B at Stop 4, showing 12 cm thick</a:t>
            </a:r>
          </a:p>
          <a:p>
            <a:r>
              <a:rPr lang="en-US" altLang="en-US"/>
              <a:t>K-bentonite clay bed. Deep recession due to bioerosion (decades of geologists collecting samples).</a:t>
            </a:r>
          </a:p>
          <a:p>
            <a:endParaRPr lang="en-US" altLang="en-US"/>
          </a:p>
          <a:p>
            <a:pPr algn="ctr"/>
            <a:r>
              <a:rPr lang="en-US" altLang="en-US"/>
              <a:t>2012 Trip A7</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609600" y="152400"/>
            <a:ext cx="8229600" cy="594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1376363" lvl="3" indent="-1376363">
              <a:lnSpc>
                <a:spcPct val="150000"/>
              </a:lnSpc>
              <a:defRPr/>
            </a:pPr>
            <a:r>
              <a:rPr lang="en-US" sz="3200" dirty="0" smtClean="0">
                <a:latin typeface="Menlo Regular"/>
                <a:cs typeface="Menlo Regular"/>
              </a:rPr>
              <a:t>Progress to date:</a:t>
            </a:r>
          </a:p>
          <a:p>
            <a:pPr marL="917575" lvl="4">
              <a:lnSpc>
                <a:spcPct val="150000"/>
              </a:lnSpc>
              <a:defRPr/>
            </a:pPr>
            <a:r>
              <a:rPr lang="en-US" sz="3200" dirty="0" smtClean="0">
                <a:latin typeface="Menlo Regular"/>
                <a:cs typeface="Menlo Regular"/>
              </a:rPr>
              <a:t>36 Guidebooks</a:t>
            </a:r>
          </a:p>
          <a:p>
            <a:pPr marL="917575" lvl="4" indent="917575">
              <a:lnSpc>
                <a:spcPct val="150000"/>
              </a:lnSpc>
              <a:defRPr/>
            </a:pPr>
            <a:r>
              <a:rPr lang="en-US" sz="3200" dirty="0" smtClean="0">
                <a:latin typeface="Menlo Regular"/>
                <a:cs typeface="Menlo Regular"/>
              </a:rPr>
              <a:t>333 Trips</a:t>
            </a:r>
          </a:p>
          <a:p>
            <a:pPr lvl="4" indent="911225">
              <a:lnSpc>
                <a:spcPct val="150000"/>
              </a:lnSpc>
              <a:defRPr/>
            </a:pPr>
            <a:r>
              <a:rPr lang="en-US" sz="3200" dirty="0" smtClean="0">
                <a:latin typeface="Menlo Regular"/>
                <a:cs typeface="Menlo Regular"/>
              </a:rPr>
              <a:t>6,121 </a:t>
            </a:r>
            <a:r>
              <a:rPr lang="en-US" sz="3200" dirty="0" err="1" smtClean="0">
                <a:latin typeface="Menlo Regular"/>
                <a:cs typeface="Menlo Regular"/>
              </a:rPr>
              <a:t>Placemarks</a:t>
            </a:r>
            <a:endParaRPr lang="en-US" sz="3200" dirty="0" smtClean="0">
              <a:latin typeface="Menlo Regular"/>
              <a:cs typeface="Menlo Regular"/>
            </a:endParaRPr>
          </a:p>
          <a:p>
            <a:pPr lvl="6" indent="1373188" defTabSz="457200">
              <a:lnSpc>
                <a:spcPct val="150000"/>
              </a:lnSpc>
              <a:spcBef>
                <a:spcPts val="600"/>
              </a:spcBef>
              <a:defRPr/>
            </a:pPr>
            <a:r>
              <a:rPr lang="en-US" sz="3200" dirty="0" smtClean="0">
                <a:latin typeface="Menlo Regular"/>
                <a:cs typeface="Menlo Regular"/>
              </a:rPr>
              <a:t>2,184 Stops</a:t>
            </a:r>
          </a:p>
          <a:p>
            <a:pPr lvl="6" indent="1373188" defTabSz="457200">
              <a:lnSpc>
                <a:spcPct val="150000"/>
              </a:lnSpc>
              <a:spcBef>
                <a:spcPts val="600"/>
              </a:spcBef>
              <a:defRPr/>
            </a:pPr>
            <a:r>
              <a:rPr lang="en-US" sz="3200" dirty="0" smtClean="0">
                <a:latin typeface="Menlo Regular"/>
                <a:cs typeface="Menlo Regular"/>
              </a:rPr>
              <a:t>3,632 Views</a:t>
            </a:r>
          </a:p>
          <a:p>
            <a:pPr marL="0" lvl="6" defTabSz="457200">
              <a:lnSpc>
                <a:spcPct val="150000"/>
              </a:lnSpc>
              <a:spcBef>
                <a:spcPts val="600"/>
              </a:spcBef>
              <a:defRPr/>
            </a:pPr>
            <a:r>
              <a:rPr lang="en-US" sz="3200" dirty="0" smtClean="0">
                <a:latin typeface="Menlo Regular"/>
                <a:cs typeface="Menlo Regular"/>
              </a:rPr>
              <a:t>(145,784 lines of code and data)</a:t>
            </a:r>
          </a:p>
          <a:p>
            <a:pPr lvl="2">
              <a:spcBef>
                <a:spcPts val="600"/>
              </a:spcBef>
              <a:defRPr/>
            </a:pPr>
            <a:endParaRPr lang="en-US" b="1" dirty="0" smtClean="0">
              <a:solidFill>
                <a:srgbClr val="CCCCCC"/>
              </a:solidFill>
              <a:latin typeface="Helvetica"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em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Font 2">
      <a:majorFont>
        <a:latin typeface="Menlo Regular"/>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Menlo Regular"/>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Theme3.thmx</Template>
  <TotalTime>6557</TotalTime>
  <Words>2274</Words>
  <Application>Microsoft Macintosh PowerPoint</Application>
  <PresentationFormat>On-screen Show (4:3)</PresentationFormat>
  <Paragraphs>155</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Theme3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Alfred University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NEGSA Guidebooks to Googel Earth</dc:title>
  <dc:subject/>
  <dc:creator>Otto Muller</dc:creator>
  <cp:keywords/>
  <dc:description/>
  <cp:lastModifiedBy>Otto Muller</cp:lastModifiedBy>
  <cp:revision>90</cp:revision>
  <cp:lastPrinted>2015-03-21T21:49:55Z</cp:lastPrinted>
  <dcterms:created xsi:type="dcterms:W3CDTF">2011-03-09T15:36:32Z</dcterms:created>
  <dcterms:modified xsi:type="dcterms:W3CDTF">2015-05-21T14:57:28Z</dcterms:modified>
  <cp:category/>
</cp:coreProperties>
</file>