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73" r:id="rId5"/>
    <p:sldId id="259" r:id="rId6"/>
    <p:sldId id="279" r:id="rId7"/>
    <p:sldId id="261" r:id="rId8"/>
    <p:sldId id="274" r:id="rId9"/>
    <p:sldId id="262" r:id="rId10"/>
    <p:sldId id="263" r:id="rId11"/>
    <p:sldId id="264" r:id="rId12"/>
    <p:sldId id="265" r:id="rId13"/>
    <p:sldId id="266" r:id="rId14"/>
    <p:sldId id="267" r:id="rId15"/>
    <p:sldId id="278" r:id="rId16"/>
    <p:sldId id="268" r:id="rId17"/>
    <p:sldId id="269" r:id="rId18"/>
    <p:sldId id="270" r:id="rId19"/>
    <p:sldId id="271" r:id="rId20"/>
    <p:sldId id="272" r:id="rId21"/>
    <p:sldId id="275" r:id="rId22"/>
    <p:sldId id="276"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104"/>
    <a:srgbClr val="000822"/>
    <a:srgbClr val="258204"/>
    <a:srgbClr val="197301"/>
    <a:srgbClr val="018507"/>
    <a:srgbClr val="112917"/>
    <a:srgbClr val="70AD03"/>
    <a:srgbClr val="3BB000"/>
    <a:srgbClr val="8F5A0B"/>
    <a:srgbClr val="562C0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62029" autoAdjust="0"/>
  </p:normalViewPr>
  <p:slideViewPr>
    <p:cSldViewPr>
      <p:cViewPr varScale="1">
        <p:scale>
          <a:sx n="51" d="100"/>
          <a:sy n="51" d="100"/>
        </p:scale>
        <p:origin x="-244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026FD-87DE-453B-B8F0-772B106FE621}" type="datetimeFigureOut">
              <a:rPr lang="en-US" smtClean="0"/>
              <a:pPr/>
              <a:t>4/26/2015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9F124-6D83-4E28-95A0-764A2BB109FB}" type="slidenum">
              <a:rPr lang="en-US" smtClean="0"/>
              <a:pPr/>
              <a:t>‹#›</a:t>
            </a:fld>
            <a:endParaRPr lang="en-US"/>
          </a:p>
        </p:txBody>
      </p:sp>
    </p:spTree>
    <p:extLst>
      <p:ext uri="{BB962C8B-B14F-4D97-AF65-F5344CB8AC3E}">
        <p14:creationId xmlns:p14="http://schemas.microsoft.com/office/powerpoint/2010/main" xmlns="" val="374927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Grow</a:t>
            </a:r>
            <a:r>
              <a:rPr lang="en-US" sz="1200" kern="1200" baseline="0" dirty="0" smtClean="0">
                <a:solidFill>
                  <a:schemeClr val="tx1"/>
                </a:solidFill>
                <a:effectLst/>
                <a:latin typeface="+mn-lt"/>
                <a:ea typeface="+mn-ea"/>
                <a:cs typeface="+mn-cs"/>
              </a:rPr>
              <a:t> together in riparian corridor</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Non-native species are termed invasive because they are not indigenous to an area and do not have natural predators in their new environment, allowing them to successfully compete with native plants and alter their habitat (Enright 2000).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2</a:t>
            </a:fld>
            <a:endParaRPr lang="en-US"/>
          </a:p>
        </p:txBody>
      </p:sp>
    </p:spTree>
    <p:extLst>
      <p:ext uri="{BB962C8B-B14F-4D97-AF65-F5344CB8AC3E}">
        <p14:creationId xmlns:p14="http://schemas.microsoft.com/office/powerpoint/2010/main" xmlns="" val="128653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en-US" sz="1200" dirty="0" smtClean="0">
                <a:solidFill>
                  <a:schemeClr val="tx1"/>
                </a:solidFill>
              </a:rPr>
              <a:t>Water Sources</a:t>
            </a:r>
          </a:p>
          <a:p>
            <a:pPr marL="457200" indent="-457200" algn="just">
              <a:spcBef>
                <a:spcPts val="0"/>
              </a:spcBef>
              <a:buFont typeface="Arial" panose="020B0604020202020204" pitchFamily="34" charset="0"/>
              <a:buChar char="•"/>
              <a:defRPr/>
            </a:pPr>
            <a:r>
              <a:rPr lang="en-US" sz="1200" b="0" dirty="0" smtClean="0">
                <a:solidFill>
                  <a:schemeClr val="tx1"/>
                </a:solidFill>
              </a:rPr>
              <a:t>The </a:t>
            </a:r>
            <a:r>
              <a:rPr lang="en-US" altLang="en-US" sz="1200" b="0" dirty="0" smtClean="0">
                <a:solidFill>
                  <a:schemeClr val="tx1"/>
                </a:solidFill>
              </a:rPr>
              <a:t>δ</a:t>
            </a:r>
            <a:r>
              <a:rPr lang="en-US" altLang="en-US" sz="1200" b="0" baseline="30000" dirty="0" smtClean="0">
                <a:solidFill>
                  <a:schemeClr val="tx1"/>
                </a:solidFill>
              </a:rPr>
              <a:t>2</a:t>
            </a:r>
            <a:r>
              <a:rPr lang="en-US" altLang="en-US" sz="1200" b="0" dirty="0" smtClean="0">
                <a:solidFill>
                  <a:schemeClr val="tx1"/>
                </a:solidFill>
              </a:rPr>
              <a:t>H</a:t>
            </a:r>
            <a:r>
              <a:rPr lang="en-US" altLang="en-US" sz="1200" b="0" baseline="-25000" dirty="0" smtClean="0">
                <a:solidFill>
                  <a:schemeClr val="tx1"/>
                </a:solidFill>
              </a:rPr>
              <a:t>VSMOW </a:t>
            </a:r>
            <a:r>
              <a:rPr lang="en-US" altLang="en-US" sz="1200" b="0" dirty="0" smtClean="0">
                <a:solidFill>
                  <a:schemeClr val="tx1"/>
                </a:solidFill>
              </a:rPr>
              <a:t>and δ</a:t>
            </a:r>
            <a:r>
              <a:rPr lang="en-US" altLang="en-US" sz="1200" b="0" baseline="30000" dirty="0" smtClean="0">
                <a:solidFill>
                  <a:schemeClr val="tx1"/>
                </a:solidFill>
              </a:rPr>
              <a:t>18</a:t>
            </a:r>
            <a:r>
              <a:rPr lang="en-US" altLang="en-US" sz="1200" b="0" dirty="0" smtClean="0">
                <a:solidFill>
                  <a:schemeClr val="tx1"/>
                </a:solidFill>
              </a:rPr>
              <a:t>O</a:t>
            </a:r>
            <a:r>
              <a:rPr lang="en-US" altLang="en-US" sz="1200" b="0" baseline="-25000" dirty="0" smtClean="0">
                <a:solidFill>
                  <a:schemeClr val="tx1"/>
                </a:solidFill>
              </a:rPr>
              <a:t>VSMOW </a:t>
            </a:r>
            <a:r>
              <a:rPr lang="en-US" altLang="en-US" sz="1200" b="0" dirty="0" smtClean="0">
                <a:solidFill>
                  <a:schemeClr val="tx1"/>
                </a:solidFill>
              </a:rPr>
              <a:t>values for</a:t>
            </a:r>
            <a:r>
              <a:rPr lang="en-US" sz="1200" b="0" dirty="0" smtClean="0">
                <a:solidFill>
                  <a:schemeClr val="tx1"/>
                </a:solidFill>
              </a:rPr>
              <a:t> Japanese knotweed and multiflora were closest to the isotope signature of shallow soil layer (&lt;10 cm) in the early summer 2014.</a:t>
            </a:r>
          </a:p>
          <a:p>
            <a:pPr marL="457200" indent="-457200" algn="just">
              <a:spcBef>
                <a:spcPts val="0"/>
              </a:spcBef>
              <a:buFont typeface="Arial" panose="020B0604020202020204" pitchFamily="34" charset="0"/>
              <a:buChar char="•"/>
              <a:defRPr/>
            </a:pPr>
            <a:r>
              <a:rPr lang="en-US" sz="1200" b="0" dirty="0" smtClean="0">
                <a:solidFill>
                  <a:schemeClr val="tx1"/>
                </a:solidFill>
              </a:rPr>
              <a:t>Results using the </a:t>
            </a:r>
            <a:r>
              <a:rPr lang="en-US" sz="1200" b="0" dirty="0" err="1" smtClean="0">
                <a:solidFill>
                  <a:schemeClr val="tx1"/>
                </a:solidFill>
              </a:rPr>
              <a:t>Fssw</a:t>
            </a:r>
            <a:r>
              <a:rPr lang="en-US" sz="1200" b="0" dirty="0" smtClean="0">
                <a:solidFill>
                  <a:schemeClr val="tx1"/>
                </a:solidFill>
              </a:rPr>
              <a:t> mixing model proposed by </a:t>
            </a:r>
            <a:r>
              <a:rPr lang="en-US" sz="1200" b="0" dirty="0" err="1" smtClean="0">
                <a:solidFill>
                  <a:schemeClr val="tx1"/>
                </a:solidFill>
              </a:rPr>
              <a:t>Darrouzet-Nardi</a:t>
            </a:r>
            <a:r>
              <a:rPr lang="en-US" sz="1200" b="0" dirty="0" smtClean="0">
                <a:solidFill>
                  <a:schemeClr val="tx1"/>
                </a:solidFill>
              </a:rPr>
              <a:t> et al. support that these two species used primarily shallow water early in the season and increasingly accessed deeper sources in the late summer/early autumn 2014.</a:t>
            </a:r>
          </a:p>
          <a:p>
            <a:pPr marL="457200" indent="-457200" algn="just">
              <a:spcBef>
                <a:spcPts val="0"/>
              </a:spcBef>
              <a:buFont typeface="Arial" panose="020B0604020202020204" pitchFamily="34" charset="0"/>
              <a:buChar char="•"/>
              <a:defRPr/>
            </a:pPr>
            <a:r>
              <a:rPr lang="en-US" sz="1200" b="0" dirty="0" err="1" smtClean="0">
                <a:solidFill>
                  <a:schemeClr val="tx1"/>
                </a:solidFill>
              </a:rPr>
              <a:t>Phragmites</a:t>
            </a:r>
            <a:r>
              <a:rPr lang="en-US" sz="1200" b="0" dirty="0" smtClean="0">
                <a:solidFill>
                  <a:schemeClr val="tx1"/>
                </a:solidFill>
              </a:rPr>
              <a:t> </a:t>
            </a:r>
            <a:r>
              <a:rPr lang="en-US" altLang="en-US" sz="1200" b="0" dirty="0" smtClean="0">
                <a:solidFill>
                  <a:schemeClr val="tx1"/>
                </a:solidFill>
              </a:rPr>
              <a:t>δ</a:t>
            </a:r>
            <a:r>
              <a:rPr lang="en-US" altLang="en-US" sz="1200" b="0" baseline="30000" dirty="0" smtClean="0">
                <a:solidFill>
                  <a:schemeClr val="tx1"/>
                </a:solidFill>
              </a:rPr>
              <a:t>2</a:t>
            </a:r>
            <a:r>
              <a:rPr lang="en-US" altLang="en-US" sz="1200" b="0" dirty="0" smtClean="0">
                <a:solidFill>
                  <a:schemeClr val="tx1"/>
                </a:solidFill>
              </a:rPr>
              <a:t>H</a:t>
            </a:r>
            <a:r>
              <a:rPr lang="en-US" altLang="en-US" sz="1200" b="0" baseline="-25000" dirty="0" smtClean="0">
                <a:solidFill>
                  <a:schemeClr val="tx1"/>
                </a:solidFill>
              </a:rPr>
              <a:t>VSMOW </a:t>
            </a:r>
            <a:r>
              <a:rPr lang="en-US" altLang="en-US" sz="1200" b="0" dirty="0" smtClean="0">
                <a:solidFill>
                  <a:schemeClr val="tx1"/>
                </a:solidFill>
              </a:rPr>
              <a:t>and δ</a:t>
            </a:r>
            <a:r>
              <a:rPr lang="en-US" altLang="en-US" sz="1200" b="0" baseline="30000" dirty="0" smtClean="0">
                <a:solidFill>
                  <a:schemeClr val="tx1"/>
                </a:solidFill>
              </a:rPr>
              <a:t>18</a:t>
            </a:r>
            <a:r>
              <a:rPr lang="en-US" altLang="en-US" sz="1200" b="0" dirty="0" smtClean="0">
                <a:solidFill>
                  <a:schemeClr val="tx1"/>
                </a:solidFill>
              </a:rPr>
              <a:t>O</a:t>
            </a:r>
            <a:r>
              <a:rPr lang="en-US" altLang="en-US" sz="1200" b="0" baseline="-25000" dirty="0" smtClean="0">
                <a:solidFill>
                  <a:schemeClr val="tx1"/>
                </a:solidFill>
              </a:rPr>
              <a:t>VSMOW </a:t>
            </a:r>
            <a:r>
              <a:rPr lang="en-US" altLang="en-US" sz="1200" b="0" dirty="0" smtClean="0">
                <a:solidFill>
                  <a:schemeClr val="tx1"/>
                </a:solidFill>
              </a:rPr>
              <a:t>values indicate that the species sourced primarily shallow water except during dry periods when it was less available. </a:t>
            </a: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13</a:t>
            </a:fld>
            <a:endParaRPr lang="en-US"/>
          </a:p>
        </p:txBody>
      </p:sp>
    </p:spTree>
    <p:extLst>
      <p:ext uri="{BB962C8B-B14F-4D97-AF65-F5344CB8AC3E}">
        <p14:creationId xmlns:p14="http://schemas.microsoft.com/office/powerpoint/2010/main" xmlns="" val="216612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en-US" sz="1200" dirty="0" smtClean="0">
                <a:solidFill>
                  <a:schemeClr val="tx1"/>
                </a:solidFill>
              </a:rPr>
              <a:t>Soil Moisture and Transpiration</a:t>
            </a:r>
          </a:p>
          <a:p>
            <a:pPr marL="457200" marR="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smtClean="0">
                <a:solidFill>
                  <a:schemeClr val="tx1"/>
                </a:solidFill>
              </a:rPr>
              <a:t>Multiflora</a:t>
            </a:r>
            <a:r>
              <a:rPr lang="en-US" sz="1200" b="0" dirty="0" smtClean="0">
                <a:solidFill>
                  <a:schemeClr val="tx1"/>
                </a:solidFill>
              </a:rPr>
              <a:t> rose had consistently higher transpiration rates on average than </a:t>
            </a:r>
            <a:r>
              <a:rPr lang="en-US" sz="1200" b="0" dirty="0" err="1" smtClean="0">
                <a:solidFill>
                  <a:schemeClr val="tx1"/>
                </a:solidFill>
              </a:rPr>
              <a:t>phragmites</a:t>
            </a:r>
            <a:r>
              <a:rPr lang="en-US" sz="1200" b="0" dirty="0" smtClean="0">
                <a:solidFill>
                  <a:schemeClr val="tx1"/>
                </a:solidFill>
              </a:rPr>
              <a:t> or Japanese knotweed. One reason may be that  </a:t>
            </a:r>
            <a:r>
              <a:rPr lang="en-US" sz="1200" b="0" dirty="0" err="1" smtClean="0">
                <a:solidFill>
                  <a:schemeClr val="tx1"/>
                </a:solidFill>
              </a:rPr>
              <a:t>multiflora</a:t>
            </a:r>
            <a:r>
              <a:rPr lang="en-US" sz="1200" b="0" dirty="0" smtClean="0">
                <a:solidFill>
                  <a:schemeClr val="tx1"/>
                </a:solidFill>
              </a:rPr>
              <a:t> rose typically grows in soil that is relatively dry compared with Japanese knotweed and </a:t>
            </a:r>
            <a:r>
              <a:rPr lang="en-US" sz="1200" b="0" dirty="0" err="1" smtClean="0">
                <a:solidFill>
                  <a:schemeClr val="tx1"/>
                </a:solidFill>
              </a:rPr>
              <a:t>phragmites</a:t>
            </a:r>
            <a:r>
              <a:rPr lang="en-US" sz="1200" b="0" dirty="0" smtClean="0">
                <a:solidFill>
                  <a:schemeClr val="tx1"/>
                </a:solidFill>
              </a:rPr>
              <a:t>, and water stressed species are often more water efficient.</a:t>
            </a:r>
          </a:p>
          <a:p>
            <a:pPr marL="457200" indent="-457200" algn="just">
              <a:spcBef>
                <a:spcPts val="0"/>
              </a:spcBef>
              <a:buFont typeface="Arial" panose="020B0604020202020204" pitchFamily="34" charset="0"/>
              <a:buChar char="•"/>
              <a:defRPr/>
            </a:pPr>
            <a:r>
              <a:rPr lang="en-US" sz="1200" b="0" dirty="0" err="1" smtClean="0">
                <a:solidFill>
                  <a:schemeClr val="tx1"/>
                </a:solidFill>
              </a:rPr>
              <a:t>Phragmites</a:t>
            </a:r>
            <a:r>
              <a:rPr lang="en-US" sz="1200" b="0" dirty="0" smtClean="0">
                <a:solidFill>
                  <a:schemeClr val="tx1"/>
                </a:solidFill>
              </a:rPr>
              <a:t>, the species typically found in inundated soil, correspondingly had the lowest average transpiration rates. </a:t>
            </a: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14</a:t>
            </a:fld>
            <a:endParaRPr lang="en-US"/>
          </a:p>
        </p:txBody>
      </p:sp>
    </p:spTree>
    <p:extLst>
      <p:ext uri="{BB962C8B-B14F-4D97-AF65-F5344CB8AC3E}">
        <p14:creationId xmlns:p14="http://schemas.microsoft.com/office/powerpoint/2010/main" xmlns="" val="167705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err="1" smtClean="0">
                <a:solidFill>
                  <a:schemeClr val="tx1"/>
                </a:solidFill>
              </a:rPr>
              <a:t>Multiflora</a:t>
            </a:r>
            <a:r>
              <a:rPr lang="en-US" sz="1200" b="0" dirty="0" smtClean="0">
                <a:solidFill>
                  <a:schemeClr val="tx1"/>
                </a:solidFill>
              </a:rPr>
              <a:t> rose was also the only species of the three that responded to high and low soil moisture with increased and decreased transpiration, respectively. </a:t>
            </a:r>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15</a:t>
            </a:fld>
            <a:endParaRPr lang="en-US"/>
          </a:p>
        </p:txBody>
      </p:sp>
    </p:spTree>
    <p:extLst>
      <p:ext uri="{BB962C8B-B14F-4D97-AF65-F5344CB8AC3E}">
        <p14:creationId xmlns:p14="http://schemas.microsoft.com/office/powerpoint/2010/main" xmlns="" val="224343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0"/>
              </a:spcBef>
              <a:defRPr/>
            </a:pPr>
            <a:r>
              <a:rPr lang="en-US" dirty="0" smtClean="0"/>
              <a:t>Extend this study to more non-native and native species to make a complete set of baseline data on riparian species water use. </a:t>
            </a:r>
          </a:p>
          <a:p>
            <a:pPr marL="457200" indent="-457200" algn="just">
              <a:spcBef>
                <a:spcPts val="0"/>
              </a:spcBef>
              <a:defRPr/>
            </a:pPr>
            <a:r>
              <a:rPr lang="en-US" dirty="0" smtClean="0"/>
              <a:t>Monitor riparian plant water sources across more field seasons for a fuller understanding of water sourcing and use under a suite of hydrologic regimes. </a:t>
            </a:r>
          </a:p>
          <a:p>
            <a:pPr marL="457200" indent="-457200" algn="just">
              <a:spcBef>
                <a:spcPts val="0"/>
              </a:spcBef>
              <a:defRPr/>
            </a:pPr>
            <a:r>
              <a:rPr lang="en-US" dirty="0" smtClean="0"/>
              <a:t>Quantify the total water transpired by each species to compare their impacts on water availability. </a:t>
            </a:r>
          </a:p>
          <a:p>
            <a:pPr marL="457200" indent="-457200" algn="just">
              <a:spcBef>
                <a:spcPts val="0"/>
              </a:spcBef>
              <a:defRPr/>
            </a:pPr>
            <a:r>
              <a:rPr lang="en-US" dirty="0" smtClean="0"/>
              <a:t>Investigate the ways in which soil type affects isotope ratio changes with depth.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18</a:t>
            </a:fld>
            <a:endParaRPr lang="en-US"/>
          </a:p>
        </p:txBody>
      </p:sp>
    </p:spTree>
    <p:extLst>
      <p:ext uri="{BB962C8B-B14F-4D97-AF65-F5344CB8AC3E}">
        <p14:creationId xmlns:p14="http://schemas.microsoft.com/office/powerpoint/2010/main" xmlns="" val="287064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19</a:t>
            </a:fld>
            <a:endParaRPr lang="en-US"/>
          </a:p>
        </p:txBody>
      </p:sp>
    </p:spTree>
    <p:extLst>
      <p:ext uri="{BB962C8B-B14F-4D97-AF65-F5344CB8AC3E}">
        <p14:creationId xmlns:p14="http://schemas.microsoft.com/office/powerpoint/2010/main" xmlns="" val="2969921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Take significant amounts of</a:t>
            </a:r>
            <a:r>
              <a:rPr lang="en-US" sz="1200" kern="1200" baseline="0" dirty="0" smtClean="0">
                <a:solidFill>
                  <a:schemeClr val="tx1"/>
                </a:solidFill>
                <a:effectLst/>
                <a:latin typeface="+mn-lt"/>
                <a:ea typeface="+mn-ea"/>
                <a:cs typeface="+mn-cs"/>
              </a:rPr>
              <a:t> water from streams through transpiration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May be directly or indirectly </a:t>
            </a:r>
            <a:r>
              <a:rPr lang="en-US" sz="1200" kern="1200" baseline="0" dirty="0" smtClean="0">
                <a:solidFill>
                  <a:schemeClr val="tx1"/>
                </a:solidFill>
                <a:effectLst/>
                <a:latin typeface="+mn-lt"/>
                <a:ea typeface="+mn-ea"/>
                <a:cs typeface="+mn-cs"/>
              </a:rPr>
              <a:t>competing </a:t>
            </a:r>
            <a:r>
              <a:rPr lang="en-US" sz="1200" kern="1200" baseline="0" dirty="0" smtClean="0">
                <a:solidFill>
                  <a:schemeClr val="tx1"/>
                </a:solidFill>
                <a:effectLst/>
                <a:latin typeface="+mn-lt"/>
                <a:ea typeface="+mn-ea"/>
                <a:cs typeface="+mn-cs"/>
              </a:rPr>
              <a:t>for water resources with other species and therefore </a:t>
            </a:r>
            <a:r>
              <a:rPr lang="en-US" sz="1200" kern="1200" baseline="0" dirty="0" smtClean="0">
                <a:solidFill>
                  <a:schemeClr val="tx1"/>
                </a:solidFill>
                <a:effectLst/>
                <a:latin typeface="+mn-lt"/>
                <a:ea typeface="+mn-ea"/>
                <a:cs typeface="+mn-cs"/>
              </a:rPr>
              <a:t>changing </a:t>
            </a:r>
            <a:r>
              <a:rPr lang="en-US" sz="1200" kern="1200" baseline="0" dirty="0" smtClean="0">
                <a:solidFill>
                  <a:schemeClr val="tx1"/>
                </a:solidFill>
                <a:effectLst/>
                <a:latin typeface="+mn-lt"/>
                <a:ea typeface="+mn-ea"/>
                <a:cs typeface="+mn-cs"/>
              </a:rPr>
              <a:t>community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and assessing how these species affect the freshwater system would have economic and societal benefits and help in developing drought prevention and management strategies (Charles and Dukes 2007</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Studying the ways in which these non-native species uptake water can also provide valuable insight into the means by which they compete with and out-compete other species. Invasive species may have negative consequences on native biodiversity and can alter community structure through interference competition (Charles and Dukes 2007). </a:t>
            </a: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3</a:t>
            </a:fld>
            <a:endParaRPr lang="en-US"/>
          </a:p>
        </p:txBody>
      </p:sp>
    </p:spTree>
    <p:extLst>
      <p:ext uri="{BB962C8B-B14F-4D97-AF65-F5344CB8AC3E}">
        <p14:creationId xmlns:p14="http://schemas.microsoft.com/office/powerpoint/2010/main" xmlns="" val="57794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Invasive</a:t>
            </a:r>
            <a:r>
              <a:rPr lang="en-US" baseline="0" dirty="0" smtClean="0"/>
              <a:t> riparian plants do not have the same impact on water sources or </a:t>
            </a:r>
            <a:r>
              <a:rPr lang="en-US" baseline="0" dirty="0" smtClean="0"/>
              <a:t>responses/behavior!</a:t>
            </a:r>
          </a:p>
          <a:p>
            <a:endParaRPr lang="en-US" baseline="0" dirty="0" smtClean="0"/>
          </a:p>
          <a:p>
            <a:r>
              <a:rPr lang="en-US" baseline="0" dirty="0" smtClean="0"/>
              <a:t>Cannot be treated the same for removal projects, in estimating water use and in predicting changes to community structure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2D9F124-6D83-4E28-95A0-764A2BB109FB}" type="slidenum">
              <a:rPr lang="en-US" smtClean="0"/>
              <a:pPr/>
              <a:t>4</a:t>
            </a:fld>
            <a:endParaRPr lang="en-US"/>
          </a:p>
        </p:txBody>
      </p:sp>
    </p:spTree>
    <p:extLst>
      <p:ext uri="{BB962C8B-B14F-4D97-AF65-F5344CB8AC3E}">
        <p14:creationId xmlns:p14="http://schemas.microsoft.com/office/powerpoint/2010/main" xmlns="" val="162313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 </a:t>
            </a:r>
            <a:r>
              <a:rPr lang="en-US" sz="1200" kern="1200" dirty="0" smtClean="0">
                <a:solidFill>
                  <a:schemeClr val="tx1"/>
                </a:solidFill>
                <a:effectLst/>
                <a:latin typeface="+mn-lt"/>
                <a:ea typeface="+mn-ea"/>
                <a:cs typeface="+mn-cs"/>
              </a:rPr>
              <a:t>conducted in the past two years indicates that Japanese knotweed, a non-native plant species that grows abundantly in New Jersey, depletes up to 10% of the total water from streams during low-flow, summer months (</a:t>
            </a:r>
            <a:r>
              <a:rPr lang="en-US" sz="1200" kern="1200" dirty="0" err="1" smtClean="0">
                <a:solidFill>
                  <a:schemeClr val="tx1"/>
                </a:solidFill>
                <a:effectLst/>
                <a:latin typeface="+mn-lt"/>
                <a:ea typeface="+mn-ea"/>
                <a:cs typeface="+mn-cs"/>
              </a:rPr>
              <a:t>Vanderklein</a:t>
            </a:r>
            <a:r>
              <a:rPr lang="en-US" sz="1200" kern="1200" dirty="0" smtClean="0">
                <a:solidFill>
                  <a:schemeClr val="tx1"/>
                </a:solidFill>
                <a:effectLst/>
                <a:latin typeface="+mn-lt"/>
                <a:ea typeface="+mn-ea"/>
                <a:cs typeface="+mn-cs"/>
              </a:rPr>
              <a:t> et. all 2013)</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Results show that Japanese Knotweed may be responsible for depleting up to 1.1 million liters of water/day from the Third River and 1.06 million liter/day from the </a:t>
            </a:r>
            <a:r>
              <a:rPr lang="en-US" sz="1200" dirty="0" err="1" smtClean="0"/>
              <a:t>Peckman</a:t>
            </a:r>
            <a:r>
              <a:rPr lang="en-US" sz="1200" dirty="0" smtClean="0"/>
              <a:t> River. This plant species has the potential to remove up to 9.9%  of daily water  flow from the Third River and 7.2% of daily water flow at the </a:t>
            </a:r>
            <a:r>
              <a:rPr lang="en-US" sz="1200" dirty="0" err="1" smtClean="0"/>
              <a:t>Peckman</a:t>
            </a:r>
            <a:r>
              <a:rPr lang="en-US" sz="1200" dirty="0" smtClean="0"/>
              <a:t> River during low flow </a:t>
            </a:r>
            <a:r>
              <a:rPr lang="en-US" sz="1200" dirty="0" smtClean="0">
                <a:solidFill>
                  <a:srgbClr val="000000"/>
                </a:solidFill>
              </a:rPr>
              <a:t>(summer months)</a:t>
            </a:r>
            <a:r>
              <a:rPr lang="en-US" sz="1200" dirty="0" smtClean="0"/>
              <a:t>. These water loss figures should be taken into account when estimating freshwater availability in New Jersey.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5</a:t>
            </a:fld>
            <a:endParaRPr lang="en-US"/>
          </a:p>
        </p:txBody>
      </p:sp>
    </p:spTree>
    <p:extLst>
      <p:ext uri="{BB962C8B-B14F-4D97-AF65-F5344CB8AC3E}">
        <p14:creationId xmlns:p14="http://schemas.microsoft.com/office/powerpoint/2010/main" xmlns="" val="324213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the isotope ratios for hydrogen and oxygen vary throughout the soil column and water uptake by vegetation does not fractionate </a:t>
            </a:r>
            <a:r>
              <a:rPr lang="en-US" sz="1200" kern="1200" baseline="30000" dirty="0" smtClean="0">
                <a:solidFill>
                  <a:schemeClr val="tx1"/>
                </a:solidFill>
                <a:effectLst/>
                <a:latin typeface="+mn-lt"/>
                <a:ea typeface="+mn-ea"/>
                <a:cs typeface="+mn-cs"/>
              </a:rPr>
              <a:t>18</a:t>
            </a:r>
            <a:r>
              <a:rPr lang="en-US" sz="1200" kern="1200" dirty="0" smtClean="0">
                <a:solidFill>
                  <a:schemeClr val="tx1"/>
                </a:solidFill>
                <a:effectLst/>
                <a:latin typeface="+mn-lt"/>
                <a:ea typeface="+mn-ea"/>
                <a:cs typeface="+mn-cs"/>
              </a:rPr>
              <a:t>O and  </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H, comparing isotope ratios between the water within plants with those in the soil can indicate the source of the water transpired (Orellana et. all 2012). </a:t>
            </a:r>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7</a:t>
            </a:fld>
            <a:endParaRPr lang="en-US"/>
          </a:p>
        </p:txBody>
      </p:sp>
    </p:spTree>
    <p:extLst>
      <p:ext uri="{BB962C8B-B14F-4D97-AF65-F5344CB8AC3E}">
        <p14:creationId xmlns:p14="http://schemas.microsoft.com/office/powerpoint/2010/main" xmlns="" val="390442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picture because this is so cool. </a:t>
            </a:r>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8</a:t>
            </a:fld>
            <a:endParaRPr lang="en-US"/>
          </a:p>
        </p:txBody>
      </p:sp>
    </p:spTree>
    <p:extLst>
      <p:ext uri="{BB962C8B-B14F-4D97-AF65-F5344CB8AC3E}">
        <p14:creationId xmlns:p14="http://schemas.microsoft.com/office/powerpoint/2010/main" xmlns="" val="32590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smtClean="0">
                <a:solidFill>
                  <a:schemeClr val="tx1"/>
                </a:solidFill>
              </a:rPr>
              <a:t>Analyzing Isotopes</a:t>
            </a:r>
          </a:p>
          <a:p>
            <a:pPr>
              <a:buFont typeface="Arial" charset="0"/>
              <a:buChar char="•"/>
            </a:pPr>
            <a:r>
              <a:rPr lang="en-US" altLang="en-US" sz="1200" b="0" dirty="0" smtClean="0">
                <a:solidFill>
                  <a:schemeClr val="tx1"/>
                </a:solidFill>
              </a:rPr>
              <a:t>δ</a:t>
            </a:r>
            <a:r>
              <a:rPr lang="en-US" altLang="en-US" sz="1200" b="0" baseline="30000" dirty="0" smtClean="0">
                <a:solidFill>
                  <a:schemeClr val="tx1"/>
                </a:solidFill>
              </a:rPr>
              <a:t>2</a:t>
            </a:r>
            <a:r>
              <a:rPr lang="en-US" altLang="en-US" sz="1200" b="0" dirty="0" smtClean="0">
                <a:solidFill>
                  <a:schemeClr val="tx1"/>
                </a:solidFill>
              </a:rPr>
              <a:t>H and δ</a:t>
            </a:r>
            <a:r>
              <a:rPr lang="en-US" altLang="en-US" sz="1200" b="0" baseline="30000" dirty="0" smtClean="0">
                <a:solidFill>
                  <a:schemeClr val="tx1"/>
                </a:solidFill>
              </a:rPr>
              <a:t>18 </a:t>
            </a:r>
            <a:r>
              <a:rPr lang="en-US" altLang="en-US" sz="1200" b="0" dirty="0" smtClean="0">
                <a:solidFill>
                  <a:schemeClr val="tx1"/>
                </a:solidFill>
              </a:rPr>
              <a:t>O vs. VSMOW </a:t>
            </a:r>
          </a:p>
          <a:p>
            <a:pPr>
              <a:buFont typeface="Arial" charset="0"/>
              <a:buChar char="•"/>
            </a:pPr>
            <a:r>
              <a:rPr lang="en-US" altLang="en-US" sz="1200" b="0" dirty="0" smtClean="0">
                <a:solidFill>
                  <a:schemeClr val="tx1"/>
                </a:solidFill>
              </a:rPr>
              <a:t>Analyzed using a </a:t>
            </a:r>
            <a:r>
              <a:rPr lang="en-US" altLang="en-US" sz="1200" b="0" dirty="0" err="1" smtClean="0">
                <a:solidFill>
                  <a:schemeClr val="tx1"/>
                </a:solidFill>
              </a:rPr>
              <a:t>Thermo</a:t>
            </a:r>
            <a:r>
              <a:rPr lang="en-US" altLang="en-US" sz="1200" b="0" dirty="0" smtClean="0">
                <a:solidFill>
                  <a:schemeClr val="tx1"/>
                </a:solidFill>
              </a:rPr>
              <a:t> Delta V isotope ration mass spectrometer (IRMS) interfaced to a Gas Bench II.</a:t>
            </a:r>
          </a:p>
          <a:p>
            <a:endParaRPr lang="en-US" altLang="en-US" sz="14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9</a:t>
            </a:fld>
            <a:endParaRPr lang="en-US"/>
          </a:p>
        </p:txBody>
      </p:sp>
    </p:spTree>
    <p:extLst>
      <p:ext uri="{BB962C8B-B14F-4D97-AF65-F5344CB8AC3E}">
        <p14:creationId xmlns:p14="http://schemas.microsoft.com/office/powerpoint/2010/main" xmlns="" val="358507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smtClean="0">
                <a:solidFill>
                  <a:schemeClr val="tx1"/>
                </a:solidFill>
              </a:rPr>
              <a:t>Physiological Measurements</a:t>
            </a:r>
          </a:p>
          <a:p>
            <a:pPr>
              <a:buFont typeface="Arial" charset="0"/>
              <a:buChar char="•"/>
            </a:pPr>
            <a:r>
              <a:rPr lang="en-US" altLang="en-US" sz="1200" b="0" dirty="0" smtClean="0">
                <a:solidFill>
                  <a:schemeClr val="tx1"/>
                </a:solidFill>
              </a:rPr>
              <a:t>Transpiration, hydraulic conductivity and a suite of </a:t>
            </a:r>
            <a:br>
              <a:rPr lang="en-US" altLang="en-US" sz="1200" b="0" dirty="0" smtClean="0">
                <a:solidFill>
                  <a:schemeClr val="tx1"/>
                </a:solidFill>
              </a:rPr>
            </a:br>
            <a:r>
              <a:rPr lang="en-US" altLang="en-US" sz="1200" b="0" dirty="0" smtClean="0">
                <a:solidFill>
                  <a:schemeClr val="tx1"/>
                </a:solidFill>
              </a:rPr>
              <a:t>related data using IRGA</a:t>
            </a:r>
          </a:p>
          <a:p>
            <a:pPr>
              <a:buFont typeface="Arial" charset="0"/>
              <a:buChar char="•"/>
            </a:pPr>
            <a:r>
              <a:rPr lang="en-US" altLang="en-US" sz="1200" b="0" dirty="0" smtClean="0">
                <a:solidFill>
                  <a:schemeClr val="tx1"/>
                </a:solidFill>
              </a:rPr>
              <a:t>Leaf water potential using PMS Model 600 Pressure Chamber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10</a:t>
            </a:fld>
            <a:endParaRPr lang="en-US"/>
          </a:p>
        </p:txBody>
      </p:sp>
    </p:spTree>
    <p:extLst>
      <p:ext uri="{BB962C8B-B14F-4D97-AF65-F5344CB8AC3E}">
        <p14:creationId xmlns:p14="http://schemas.microsoft.com/office/powerpoint/2010/main" xmlns="" val="1114286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0"/>
              </a:spcBef>
              <a:buFont typeface="Arial" panose="020B0604020202020204" pitchFamily="34" charset="0"/>
              <a:buChar char="•"/>
              <a:defRPr/>
            </a:pPr>
            <a:r>
              <a:rPr lang="en-US" sz="1200" b="0" dirty="0" smtClean="0">
                <a:solidFill>
                  <a:schemeClr val="tx1"/>
                </a:solidFill>
              </a:rPr>
              <a:t>Shallow soil is often more isotope enriched (less negative) than deep soil due to the fractionating effect of  transpiration (Allison et al. 1983). The </a:t>
            </a:r>
            <a:r>
              <a:rPr lang="en-US" altLang="en-US" sz="1200" b="0" dirty="0" smtClean="0">
                <a:solidFill>
                  <a:schemeClr val="tx1"/>
                </a:solidFill>
              </a:rPr>
              <a:t>δ</a:t>
            </a:r>
            <a:r>
              <a:rPr lang="en-US" altLang="en-US" sz="1200" b="0" baseline="30000" dirty="0" smtClean="0">
                <a:solidFill>
                  <a:schemeClr val="tx1"/>
                </a:solidFill>
              </a:rPr>
              <a:t>2</a:t>
            </a:r>
            <a:r>
              <a:rPr lang="en-US" altLang="en-US" sz="1200" b="0" dirty="0" smtClean="0">
                <a:solidFill>
                  <a:schemeClr val="tx1"/>
                </a:solidFill>
              </a:rPr>
              <a:t>H</a:t>
            </a:r>
            <a:r>
              <a:rPr lang="en-US" altLang="en-US" sz="1200" b="0" baseline="-25000" dirty="0" smtClean="0">
                <a:solidFill>
                  <a:schemeClr val="tx1"/>
                </a:solidFill>
              </a:rPr>
              <a:t>VSMOW </a:t>
            </a:r>
            <a:r>
              <a:rPr lang="en-US" altLang="en-US" sz="1200" b="0" dirty="0" smtClean="0">
                <a:solidFill>
                  <a:schemeClr val="tx1"/>
                </a:solidFill>
              </a:rPr>
              <a:t>and δ</a:t>
            </a:r>
            <a:r>
              <a:rPr lang="en-US" altLang="en-US" sz="1200" b="0" baseline="30000" dirty="0" smtClean="0">
                <a:solidFill>
                  <a:schemeClr val="tx1"/>
                </a:solidFill>
              </a:rPr>
              <a:t>18</a:t>
            </a:r>
            <a:r>
              <a:rPr lang="en-US" altLang="en-US" sz="1200" b="0" dirty="0" smtClean="0">
                <a:solidFill>
                  <a:schemeClr val="tx1"/>
                </a:solidFill>
              </a:rPr>
              <a:t>O</a:t>
            </a:r>
            <a:r>
              <a:rPr lang="en-US" altLang="en-US" sz="1200" b="0" baseline="-25000" dirty="0" smtClean="0">
                <a:solidFill>
                  <a:schemeClr val="tx1"/>
                </a:solidFill>
              </a:rPr>
              <a:t>VSMOW </a:t>
            </a:r>
            <a:r>
              <a:rPr lang="en-US" sz="1200" b="0" dirty="0" smtClean="0">
                <a:solidFill>
                  <a:schemeClr val="tx1"/>
                </a:solidFill>
              </a:rPr>
              <a:t>values of the soils sampled beneath multiflora rose and </a:t>
            </a:r>
            <a:r>
              <a:rPr lang="en-US" sz="1200" b="0" dirty="0" err="1" smtClean="0">
                <a:solidFill>
                  <a:schemeClr val="tx1"/>
                </a:solidFill>
              </a:rPr>
              <a:t>phragmites</a:t>
            </a:r>
            <a:r>
              <a:rPr lang="en-US" sz="1200" b="0" dirty="0" smtClean="0">
                <a:solidFill>
                  <a:schemeClr val="tx1"/>
                </a:solidFill>
              </a:rPr>
              <a:t> supported this trend.</a:t>
            </a:r>
          </a:p>
          <a:p>
            <a:pPr marL="457200" indent="-457200" algn="just">
              <a:spcBef>
                <a:spcPts val="0"/>
              </a:spcBef>
              <a:buFont typeface="Arial" panose="020B0604020202020204" pitchFamily="34" charset="0"/>
              <a:buChar char="•"/>
              <a:defRPr/>
            </a:pPr>
            <a:r>
              <a:rPr lang="en-US" altLang="en-US" sz="1200" b="0" dirty="0" err="1" smtClean="0">
                <a:solidFill>
                  <a:schemeClr val="tx1"/>
                </a:solidFill>
              </a:rPr>
              <a:t>Phragmites</a:t>
            </a:r>
            <a:r>
              <a:rPr lang="en-US" altLang="en-US" sz="1200" b="0" dirty="0" smtClean="0">
                <a:solidFill>
                  <a:schemeClr val="tx1"/>
                </a:solidFill>
              </a:rPr>
              <a:t> often grew in saturated soils in which the water moved freely through the vertical soil profile. The δ</a:t>
            </a:r>
            <a:r>
              <a:rPr lang="en-US" altLang="en-US" sz="1200" b="0" baseline="30000" dirty="0" smtClean="0">
                <a:solidFill>
                  <a:schemeClr val="tx1"/>
                </a:solidFill>
              </a:rPr>
              <a:t>2</a:t>
            </a:r>
            <a:r>
              <a:rPr lang="en-US" altLang="en-US" sz="1200" b="0" dirty="0" smtClean="0">
                <a:solidFill>
                  <a:schemeClr val="tx1"/>
                </a:solidFill>
              </a:rPr>
              <a:t>H</a:t>
            </a:r>
            <a:r>
              <a:rPr lang="en-US" altLang="en-US" sz="1200" b="0" baseline="-25000" dirty="0" smtClean="0">
                <a:solidFill>
                  <a:schemeClr val="tx1"/>
                </a:solidFill>
              </a:rPr>
              <a:t>VSMOW </a:t>
            </a:r>
            <a:r>
              <a:rPr lang="en-US" altLang="en-US" sz="1200" b="0" dirty="0" smtClean="0">
                <a:solidFill>
                  <a:schemeClr val="tx1"/>
                </a:solidFill>
              </a:rPr>
              <a:t>and δ</a:t>
            </a:r>
            <a:r>
              <a:rPr lang="en-US" altLang="en-US" sz="1200" b="0" baseline="30000" dirty="0" smtClean="0">
                <a:solidFill>
                  <a:schemeClr val="tx1"/>
                </a:solidFill>
              </a:rPr>
              <a:t>18</a:t>
            </a:r>
            <a:r>
              <a:rPr lang="en-US" altLang="en-US" sz="1200" b="0" dirty="0" smtClean="0">
                <a:solidFill>
                  <a:schemeClr val="tx1"/>
                </a:solidFill>
              </a:rPr>
              <a:t>O</a:t>
            </a:r>
            <a:r>
              <a:rPr lang="en-US" altLang="en-US" sz="1200" b="0" baseline="-25000" dirty="0" smtClean="0">
                <a:solidFill>
                  <a:schemeClr val="tx1"/>
                </a:solidFill>
              </a:rPr>
              <a:t>VSMOW </a:t>
            </a:r>
            <a:r>
              <a:rPr lang="en-US" altLang="en-US" sz="1200" b="0" dirty="0" smtClean="0">
                <a:solidFill>
                  <a:schemeClr val="tx1"/>
                </a:solidFill>
              </a:rPr>
              <a:t>values in this soil therefore did not display the gradient expected in non-saturated soils. In most instances, </a:t>
            </a:r>
            <a:r>
              <a:rPr lang="en-US" altLang="en-US" sz="1200" b="0" dirty="0" smtClean="0">
                <a:solidFill>
                  <a:schemeClr val="tx1"/>
                </a:solidFill>
              </a:rPr>
              <a:t>isotopic </a:t>
            </a:r>
            <a:r>
              <a:rPr lang="en-US" altLang="en-US" sz="1200" b="0" dirty="0" smtClean="0">
                <a:solidFill>
                  <a:schemeClr val="tx1"/>
                </a:solidFill>
              </a:rPr>
              <a:t>values in this soil showed no clear change with depth.</a:t>
            </a:r>
          </a:p>
          <a:p>
            <a:endParaRPr lang="en-US" dirty="0"/>
          </a:p>
        </p:txBody>
      </p:sp>
      <p:sp>
        <p:nvSpPr>
          <p:cNvPr id="4" name="Slide Number Placeholder 3"/>
          <p:cNvSpPr>
            <a:spLocks noGrp="1"/>
          </p:cNvSpPr>
          <p:nvPr>
            <p:ph type="sldNum" sz="quarter" idx="10"/>
          </p:nvPr>
        </p:nvSpPr>
        <p:spPr/>
        <p:txBody>
          <a:bodyPr/>
          <a:lstStyle/>
          <a:p>
            <a:fld id="{A2D9F124-6D83-4E28-95A0-764A2BB109FB}" type="slidenum">
              <a:rPr lang="en-US" smtClean="0"/>
              <a:pPr/>
              <a:t>12</a:t>
            </a:fld>
            <a:endParaRPr lang="en-US"/>
          </a:p>
        </p:txBody>
      </p:sp>
    </p:spTree>
    <p:extLst>
      <p:ext uri="{BB962C8B-B14F-4D97-AF65-F5344CB8AC3E}">
        <p14:creationId xmlns:p14="http://schemas.microsoft.com/office/powerpoint/2010/main" xmlns="" val="180647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40252-49E3-4815-8D7A-1BF1C3B6BA02}" type="datetimeFigureOut">
              <a:rPr lang="en-US" smtClean="0"/>
              <a:pPr/>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170539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40252-49E3-4815-8D7A-1BF1C3B6BA02}" type="datetimeFigureOut">
              <a:rPr lang="en-US" smtClean="0"/>
              <a:pPr/>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27246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40252-49E3-4815-8D7A-1BF1C3B6BA02}" type="datetimeFigureOut">
              <a:rPr lang="en-US" smtClean="0"/>
              <a:pPr/>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128379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40252-49E3-4815-8D7A-1BF1C3B6BA02}" type="datetimeFigureOut">
              <a:rPr lang="en-US" smtClean="0"/>
              <a:pPr/>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421788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F40252-49E3-4815-8D7A-1BF1C3B6BA02}" type="datetimeFigureOut">
              <a:rPr lang="en-US" smtClean="0"/>
              <a:pPr/>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81939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40252-49E3-4815-8D7A-1BF1C3B6BA02}" type="datetimeFigureOut">
              <a:rPr lang="en-US" smtClean="0"/>
              <a:pPr/>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712859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40252-49E3-4815-8D7A-1BF1C3B6BA02}" type="datetimeFigureOut">
              <a:rPr lang="en-US" smtClean="0"/>
              <a:pPr/>
              <a:t>4/26/2015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13244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40252-49E3-4815-8D7A-1BF1C3B6BA02}" type="datetimeFigureOut">
              <a:rPr lang="en-US" smtClean="0"/>
              <a:pPr/>
              <a:t>4/26/2015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83167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40252-49E3-4815-8D7A-1BF1C3B6BA02}" type="datetimeFigureOut">
              <a:rPr lang="en-US" smtClean="0"/>
              <a:pPr/>
              <a:t>4/26/2015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19285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F40252-49E3-4815-8D7A-1BF1C3B6BA02}" type="datetimeFigureOut">
              <a:rPr lang="en-US" smtClean="0"/>
              <a:pPr/>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167362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F40252-49E3-4815-8D7A-1BF1C3B6BA02}" type="datetimeFigureOut">
              <a:rPr lang="en-US" smtClean="0"/>
              <a:pPr/>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272069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40252-49E3-4815-8D7A-1BF1C3B6BA02}" type="datetimeFigureOut">
              <a:rPr lang="en-US" smtClean="0"/>
              <a:pPr/>
              <a:t>4/26/2015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F784C-7E64-45AE-9B46-07A5C9618275}" type="slidenum">
              <a:rPr lang="en-US" smtClean="0"/>
              <a:pPr/>
              <a:t>‹#›</a:t>
            </a:fld>
            <a:endParaRPr lang="en-US"/>
          </a:p>
        </p:txBody>
      </p:sp>
    </p:spTree>
    <p:extLst>
      <p:ext uri="{BB962C8B-B14F-4D97-AF65-F5344CB8AC3E}">
        <p14:creationId xmlns:p14="http://schemas.microsoft.com/office/powerpoint/2010/main" xmlns="" val="191818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8001000" cy="1470025"/>
          </a:xfrm>
        </p:spPr>
        <p:txBody>
          <a:bodyPr>
            <a:noAutofit/>
          </a:bodyPr>
          <a:lstStyle/>
          <a:p>
            <a:pPr defTabSz="1633388">
              <a:defRPr/>
            </a:pPr>
            <a:r>
              <a:rPr lang="en-US" b="1" dirty="0"/>
              <a:t>Soil</a:t>
            </a:r>
            <a:r>
              <a:rPr lang="en-US" sz="6000" b="1" dirty="0"/>
              <a:t> </a:t>
            </a:r>
            <a:r>
              <a:rPr lang="en-US" b="1" dirty="0"/>
              <a:t>water sources for non-native species Japanese knotweed, </a:t>
            </a:r>
            <a:r>
              <a:rPr lang="en-US" b="1" dirty="0" err="1"/>
              <a:t>phragmites</a:t>
            </a:r>
            <a:r>
              <a:rPr lang="en-US" b="1" dirty="0"/>
              <a:t> and multiflora rose</a:t>
            </a:r>
            <a:r>
              <a:rPr lang="en-US" dirty="0">
                <a:solidFill>
                  <a:schemeClr val="tx2">
                    <a:lumMod val="75000"/>
                  </a:schemeClr>
                </a:solidFill>
              </a:rPr>
              <a:t/>
            </a:r>
            <a:br>
              <a:rPr lang="en-US" dirty="0">
                <a:solidFill>
                  <a:schemeClr val="tx2">
                    <a:lumMod val="75000"/>
                  </a:schemeClr>
                </a:solidFill>
              </a:rPr>
            </a:br>
            <a:r>
              <a:rPr lang="en-US" altLang="en-US" sz="1100" dirty="0">
                <a:solidFill>
                  <a:schemeClr val="tx2">
                    <a:lumMod val="75000"/>
                  </a:schemeClr>
                </a:solidFill>
              </a:rPr>
              <a:t/>
            </a:r>
            <a:br>
              <a:rPr lang="en-US" altLang="en-US" sz="1100" dirty="0">
                <a:solidFill>
                  <a:schemeClr val="tx2">
                    <a:lumMod val="75000"/>
                  </a:schemeClr>
                </a:solidFill>
              </a:rPr>
            </a:br>
            <a:r>
              <a:rPr lang="en-US" altLang="en-US" sz="1600" dirty="0">
                <a:solidFill>
                  <a:schemeClr val="tx2">
                    <a:lumMod val="75000"/>
                  </a:schemeClr>
                </a:solidFill>
              </a:rPr>
              <a:t/>
            </a:r>
            <a:br>
              <a:rPr lang="en-US" altLang="en-US" sz="1600" dirty="0">
                <a:solidFill>
                  <a:schemeClr val="tx2">
                    <a:lumMod val="75000"/>
                  </a:schemeClr>
                </a:solidFill>
              </a:rPr>
            </a:br>
            <a:r>
              <a:rPr lang="en-US" altLang="en-US" sz="1600" dirty="0">
                <a:solidFill>
                  <a:schemeClr val="tx2">
                    <a:lumMod val="75000"/>
                  </a:schemeClr>
                </a:solidFill>
              </a:rPr>
              <a:t/>
            </a:r>
            <a:br>
              <a:rPr lang="en-US" altLang="en-US" sz="1600" dirty="0">
                <a:solidFill>
                  <a:schemeClr val="tx2">
                    <a:lumMod val="75000"/>
                  </a:schemeClr>
                </a:solidFill>
              </a:rPr>
            </a:br>
            <a:r>
              <a:rPr lang="en-US" altLang="en-US" sz="2400" baseline="30000" dirty="0">
                <a:solidFill>
                  <a:schemeClr val="tx2">
                    <a:lumMod val="75000"/>
                  </a:schemeClr>
                </a:solidFill>
              </a:rPr>
              <a:t/>
            </a:r>
            <a:br>
              <a:rPr lang="en-US" altLang="en-US" sz="2400" baseline="30000" dirty="0">
                <a:solidFill>
                  <a:schemeClr val="tx2">
                    <a:lumMod val="75000"/>
                  </a:schemeClr>
                </a:solidFill>
              </a:rPr>
            </a:br>
            <a:endParaRPr lang="en-US" sz="1600" dirty="0">
              <a:solidFill>
                <a:schemeClr val="tx2">
                  <a:lumMod val="75000"/>
                </a:schemeClr>
              </a:solidFill>
            </a:endParaRPr>
          </a:p>
        </p:txBody>
      </p:sp>
      <p:sp>
        <p:nvSpPr>
          <p:cNvPr id="3" name="Subtitle 2"/>
          <p:cNvSpPr>
            <a:spLocks noGrp="1"/>
          </p:cNvSpPr>
          <p:nvPr>
            <p:ph type="subTitle" idx="1"/>
          </p:nvPr>
        </p:nvSpPr>
        <p:spPr>
          <a:xfrm>
            <a:off x="0" y="3200400"/>
            <a:ext cx="9144000" cy="1752600"/>
          </a:xfrm>
        </p:spPr>
        <p:txBody>
          <a:bodyPr>
            <a:noAutofit/>
          </a:bodyPr>
          <a:lstStyle/>
          <a:p>
            <a:r>
              <a:rPr lang="en-US" altLang="en-US" sz="2800" b="1" dirty="0" smtClean="0">
                <a:solidFill>
                  <a:schemeClr val="tx1">
                    <a:lumMod val="75000"/>
                    <a:lumOff val="25000"/>
                  </a:schemeClr>
                </a:solidFill>
              </a:rPr>
              <a:t>Mariya Guzner</a:t>
            </a:r>
            <a:r>
              <a:rPr lang="en-US" altLang="en-US" sz="2800" b="1" baseline="30000" dirty="0" smtClean="0">
                <a:solidFill>
                  <a:schemeClr val="tx1">
                    <a:lumMod val="75000"/>
                    <a:lumOff val="25000"/>
                  </a:schemeClr>
                </a:solidFill>
              </a:rPr>
              <a:t>1</a:t>
            </a:r>
            <a:r>
              <a:rPr lang="en-US" altLang="en-US" sz="2800" b="1" dirty="0" smtClean="0">
                <a:solidFill>
                  <a:schemeClr val="tx1">
                    <a:lumMod val="75000"/>
                    <a:lumOff val="25000"/>
                  </a:schemeClr>
                </a:solidFill>
              </a:rPr>
              <a:t>,</a:t>
            </a:r>
            <a:r>
              <a:rPr lang="en-US" altLang="en-US" sz="1600" b="1" dirty="0">
                <a:solidFill>
                  <a:schemeClr val="tx1">
                    <a:lumMod val="75000"/>
                    <a:lumOff val="25000"/>
                  </a:schemeClr>
                </a:solidFill>
              </a:rPr>
              <a:t> </a:t>
            </a:r>
            <a:r>
              <a:rPr lang="en-US" altLang="en-US" sz="2800" b="1" dirty="0" smtClean="0">
                <a:solidFill>
                  <a:schemeClr val="tx1">
                    <a:lumMod val="75000"/>
                    <a:lumOff val="25000"/>
                  </a:schemeClr>
                </a:solidFill>
              </a:rPr>
              <a:t>Joshua C. Galster</a:t>
            </a:r>
            <a:r>
              <a:rPr lang="en-US" altLang="en-US" sz="2800" b="1" baseline="30000" dirty="0" smtClean="0">
                <a:solidFill>
                  <a:schemeClr val="tx1">
                    <a:lumMod val="75000"/>
                    <a:lumOff val="25000"/>
                  </a:schemeClr>
                </a:solidFill>
              </a:rPr>
              <a:t>1</a:t>
            </a:r>
            <a:r>
              <a:rPr lang="en-US" altLang="en-US" sz="2800" b="1" dirty="0" smtClean="0">
                <a:solidFill>
                  <a:schemeClr val="tx1">
                    <a:lumMod val="75000"/>
                    <a:lumOff val="25000"/>
                  </a:schemeClr>
                </a:solidFill>
              </a:rPr>
              <a:t>, Dirk W. Vanderklein</a:t>
            </a:r>
            <a:r>
              <a:rPr lang="en-US" altLang="en-US" sz="2800" b="1" baseline="30000" dirty="0" smtClean="0">
                <a:solidFill>
                  <a:schemeClr val="tx1">
                    <a:lumMod val="75000"/>
                    <a:lumOff val="25000"/>
                  </a:schemeClr>
                </a:solidFill>
              </a:rPr>
              <a:t>2</a:t>
            </a:r>
            <a:r>
              <a:rPr lang="en-US" altLang="en-US" sz="3600" dirty="0" smtClean="0">
                <a:solidFill>
                  <a:schemeClr val="tx1">
                    <a:lumMod val="75000"/>
                    <a:lumOff val="25000"/>
                  </a:schemeClr>
                </a:solidFill>
              </a:rPr>
              <a:t/>
            </a:r>
            <a:br>
              <a:rPr lang="en-US" altLang="en-US" sz="3600" dirty="0" smtClean="0">
                <a:solidFill>
                  <a:schemeClr val="tx1">
                    <a:lumMod val="75000"/>
                    <a:lumOff val="25000"/>
                  </a:schemeClr>
                </a:solidFill>
              </a:rPr>
            </a:br>
            <a:r>
              <a:rPr lang="en-US" altLang="en-US" sz="2400" baseline="30000" dirty="0" smtClean="0">
                <a:solidFill>
                  <a:schemeClr val="tx1">
                    <a:lumMod val="75000"/>
                    <a:lumOff val="25000"/>
                  </a:schemeClr>
                </a:solidFill>
              </a:rPr>
              <a:t>1</a:t>
            </a:r>
            <a:r>
              <a:rPr lang="en-US" altLang="en-US" sz="2400" dirty="0" smtClean="0">
                <a:solidFill>
                  <a:schemeClr val="tx1">
                    <a:lumMod val="75000"/>
                    <a:lumOff val="25000"/>
                  </a:schemeClr>
                </a:solidFill>
              </a:rPr>
              <a:t>Department of Earth and Environmental Studies, </a:t>
            </a:r>
            <a:r>
              <a:rPr lang="en-US" altLang="en-US" sz="2400" baseline="30000" dirty="0" smtClean="0">
                <a:solidFill>
                  <a:schemeClr val="tx1">
                    <a:lumMod val="75000"/>
                    <a:lumOff val="25000"/>
                  </a:schemeClr>
                </a:solidFill>
              </a:rPr>
              <a:t>2</a:t>
            </a:r>
            <a:r>
              <a:rPr lang="en-US" altLang="en-US" sz="2400" dirty="0" smtClean="0">
                <a:solidFill>
                  <a:schemeClr val="tx1">
                    <a:lumMod val="75000"/>
                    <a:lumOff val="25000"/>
                  </a:schemeClr>
                </a:solidFill>
              </a:rPr>
              <a:t>Department of Biology, Montclair State University</a:t>
            </a:r>
            <a:br>
              <a:rPr lang="en-US" altLang="en-US" sz="2400" dirty="0" smtClean="0">
                <a:solidFill>
                  <a:schemeClr val="tx1">
                    <a:lumMod val="75000"/>
                    <a:lumOff val="25000"/>
                  </a:schemeClr>
                </a:solidFill>
              </a:rPr>
            </a:br>
            <a:endParaRPr lang="en-US" sz="3600" dirty="0">
              <a:solidFill>
                <a:schemeClr val="tx1">
                  <a:lumMod val="75000"/>
                  <a:lumOff val="25000"/>
                </a:schemeClr>
              </a:solidFill>
            </a:endParaRPr>
          </a:p>
        </p:txBody>
      </p:sp>
      <p:sp>
        <p:nvSpPr>
          <p:cNvPr id="38914" name="AutoShape 2" descr="Image result for montclair state university"/>
          <p:cNvSpPr>
            <a:spLocks noChangeAspect="1" noChangeArrowheads="1"/>
          </p:cNvSpPr>
          <p:nvPr/>
        </p:nvSpPr>
        <p:spPr bwMode="auto">
          <a:xfrm>
            <a:off x="155575" y="-669925"/>
            <a:ext cx="1524000" cy="14097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data:image/png;base64,iVBORw0KGgoAAAANSUhEUgAAAh0AAABdCAMAAAA2eSSQAAAA7VBMVEX////NEEEAAACop6eAfn4jHyDLADPMADzLADXMADnLADLLADfKACzNDD/KAC4gHB3nnaz87fLvvcjYTm8UDhDlkqTssL3rqbjJACj88fTVPWLRGE3db4XVN17b2tr++fsbFhfgd4/z1dn209zR0NDCwsL34uWQjo9bWVnyydK4t7faW3hCP0D19PTYZHgNBAfo6OgsKCnUR2RNS0vhgJRycXHTJ1TllaXxws2qqani4eFlY2PdfY2bmpo3NDVtbGzIAB6Ih4fPJ03WVm7HABdVU1TjfZfdZ4PdVXnULlvegI/YSWzdXH7kiZ7gcY1It04lAAAgAElEQVR4nO1daVvbuNq2XWJ5zb45Cw4xcQkBzBKSQIcOE6aT4WXS//9zXm22JVk24ZwByrl4PrTEsfZbzy5FUXaicW2396QUhN5UWt6fhrWpJy/TmS1USP3eQTuUfB8GXrjKqTKgBYJ6PYAU1hIaw4/T+jRTalrdDFFrau+gzrZWR4XHQbYAQ9V2fSkbw3QaeLUwWPnMk3ENPoHdQhTIhpUZZrWBuvU4qCfVjOsr6aiE2Qiqqw7fb79en6KSacEa+riKR1zHFdNvQvTNLj2EtHXcYLc3ZdRz9O6B7IvAsfR7yRp7S9cygIvXyzX18qLji69U73XdGWSL+uuyft+h73R1GTlnfJHxAWBbsxbVZLEtCxd4KBodbKRblTyfOaisVU73xYPD9cOyB89MqrcpG4B0yzLjNlo5o2rwZTdlvdwTempJS96Pydd98ev7dnH3KA0s4Bq7vSqjBZx5Q7a9Bqaq6p3M46prwBKu7nS7jo5mB+h9sfWODp+XJatyCdQyHW7bUmVkztn3axvdRMgAhmVZeC1cHdAKlD7GDJgVDK4OGwEy+KDBocKe+EQ1AaB/6MuCmpVgbZN+4ekob5iRS0bF7z+/DJ85/OZfuNKSNn3rCQhf6PWi3lEaL8rrGXD1QWYD70gGakmykKEKu2vPhae1ho5GYa2rcI3C9szCK2Zt+NbJyltZns+jw3UBiNdCRX9CHsGho63a+Ctr2GrX29WeA192QbzfyXya/1cwuBmqXZfw4BgL6ZMD+mQw6wGLrJTVyq85VGHVxrBary8XEBEGfRWhA43KFEbFowPPjzDpcDR4OuL5MHFB1aSd75Hn+BXX3Q0d/tZwerUOXGFzsQuWsuR1UZuP2S+qaBeYG/5hsMbDdpJdFQzx+hlDjvvUMTpcNbMsDDqq9111MZydna3JND6cnV0O1fI9I1laZJWMYSzfpkODYQVkO9kF6MB7VDUkPGBrkx6mTwg63AUspdQXVGTkC5cefN3Ykk0xt1SHvtm677qL3uxsoCajagxVvfvEFcagBQ1uS3Udoz98OjubERiAwdmstwDdP2nFA9o9+MIQamFO91nJ4rcXTrnlK1W0/4E9+0+0jwBPYDmjX/hDPAKeKwcq7rrBvO094Xk2e+xQCTpU0BMlFhw6iLXSwPN8WMi/JHVCcPu+741ThtMqExY6SGvxN0bKzp5HRwf3A1xm+erWENHRMmJ0QArXhC/lSi3EI9JvN3bf50elPOIK9DYaleeFHBv1yMAsdvP4qxAW9JOd1VdIySl9iaADi1H02KvJTYmEap1hudtAOxGjA/bWnK1eLF+IEDDPxOd1g0ws1yJGjKCMePQhq4RSdKiGwHpYdMTEoEPoQQwO7ukmVTIJs7W3+YNrkH0oES0UHcP0yZJFB+GckPIMg0ckV5Ld6JUzKjjpXFm6YalyIpPn8XbF6GCJoCO7TjLyw/pm7TiXZEopOmBhY7id7mjpUKLTkJnAB8Jb1+zu39iyDRWQ1svM8q5ijVMXlg6xTREdD3J0eKor4z9+L9mGZ6RgvnIQlilIs6KFYAEw6OB4hzImuDJkdjmkwESvprt3nmHzFB1j8TkiClpBtMSddqToIILP/E183ScmLqTxeNxud1rbwVkPdLvqZkprT9ABa7Wt9eXZwbbVbq/GY1SImN7yQUJq2WQahGUcE7XK7TNr2SbNiJufdhws0rGSEUoWHerPa7EvZ3J0zElrurj7vKQZsp0K0BEzAIloaevF6KgR0WLlKHNY+VwU8fYCdMSgzflWjg4C5yw6Wv31et0Hpml2Y3LUy0E77RuDDlQxfNUwdMtyHANaBf0FJDVXJRnEMOC36NymlaUD8MmARUU1GW05FTgpOly+5d3RERL2Y0q8JnzXC9DRi/V/I7MMWXRUOXR4w0J04A1hShkD17Z0/Zfxckm7noOOqhwdHhwDosuHh4fNYLPddtrTcehnS+aQi8jIneTYjrZ4ZUKl1redqlNkQlUza6cSTglSjw8aIa0APLKsZnd0bI387UXpOXSMUw6W0U2y6CC6EqDGxTPo2KCmbakTkVI+OrC+T6SmRF1+ITrazpmPlPmCnsjQIfhWQA4X9PvxKnI9TWpkfBYNqolI2ie4KSc4gCN0FxR29gNTMURHxo6RosNfUK2jQM1+Dh1QVhhVW74MueigShVFh5Hjpt8QLSDrK0woHx1Q7TSqZG50ydcvQ8dl91lHhgQd4GFmsp+tnIEgjwDBR5mdiBgzcBzxozF5JGP1AdmkqQ4OR2hN1xQeBrPFZiC7UFJ00CoLxMaz6IAAg5zAdaXL8Bw6qEmbZ7MQdLh2vjc1Hx1bWzU8IrkzzkblGXSI5nuYmNL5JEGHuawveLTIawkd95Ha9ow+UddVsCQGStJ/KlgsmROmLAAHjtCpBTQ6wlpuO6ODyuZyUYjtGXRMHeRumJvSZXgOHcQQA0J4JKF4xvWHPMmXiw5v4UKrb0pak7DGQnSIg+04c+Ql8hX6LyIf/5l+zqLDXXhKwD3JWBrxnIBZh7pL0jd6AJwFNo8Zqr5K3YeiGEDoCGMbh7ULd0YHba1cJFCfQQfUHIEfL/NQqOg5dJC9recYtMo0HhqwBnKZnYuOehmPlfA0KzubL0LHU3flqfdAHfb6apeETP3Fva4+os9/LpmSHBbspd/bRbRUdfPAJ+ZBur+gOudMicUPEhcwGS5n4qadpN/FS7CycIypRS1KN4EmREcmJiZDB/HUwhqL+GYxOqBijaFNhKQY83kGHTjIlHXmpf1bJ3qdWd7KOpmLjoHpqn7syjezim2xZEGD9cPxeFVHqROeDZBnBgd2AHbMwmewa+QzXdAMOkCj8dPvOKxmmuNla9lQszggQYd+vAsGJpy2EE9rqoSS+eDdYzERMazacQVwprvo7wHtWOILgejI9EOGjtgV9iS+zFIxOtoW0SmJ8SOqS8XoqGGVWpd6qwhVmVisASSaYR46aq5r/lRi7uOKPO0ZdKgAOzQcx7LuIdtZlWdKYAP1SVUba0AMLA/qe421+7QARg46DMwoQtZwyfHdDEyIuDFVKah+4HURp/HWLosG8hFKD3ktuIIuiw70v/8Uh8WpAN8ZHV1VtqayVvPQAc0jHEUhElJEdS46YEfHSxQoNZ0ig9UfMpzZ7f6VeSEPHVWLegnI4lgZ2VWMjpR0OKBltwqRrA6UTU9pA0D445PaU/5ae2NT7chLgk0VStyw3meeWTKR4F8CFAmmkoECeWu7UGD7Q05rj9FxKaklRocjogMDmbROpvrt0BHaMWeVej3z0IE2p2PgposjErU+K7jLGRmUh44HQNkxFS2ZERajg0bw4ZB0ONm97pSM1QRsS/7CdrttoWTaV6Qe1jvzAZtgI0nkwe4OFEuasvaIb5DIFomOAao3FaKDRp0zvAPFKyj/Ir3dFR2BaAXJqBAdLSNWoOeCeo0pHx00teNZN0Ktx85uWexFDjpCIwbtlPI0kaUXosNdPEFa9Pvd7p+Q6xhl/N1S56cBWmtMNExAhz1uYyZQVTfMFxIFCK65Q5KPiOuKLD0UqXiZyZLrVJ0rRAd1uBrxSFcJOpBxTOERKG+IDsgUY5WJLgOvTudLlh4Z5/D5aHfLYtiHyJpz0AG1oNj9rMq9sTvaLH7oK2GZ5OWgGWRFPtoP7trnSiYESKpq/WkVb2r8VJZAB1fBRkiixifueN8luCOTn/g3qFY6lNRC7YLUZunoCTqUJY05uWrtxZKlMCuwEB1jK/2CihbOUZOvlU6JHy7Pfcg1Misn8yt6VOTo8IYgmcEDUzrEF1i0K5K7S/TL1GVBDL7EjcCjA9iP7b9DZTwN6r0UHHK1FE6SjXvdT7JdoK7vYHQTjpz0ZygJ6cdE1zLxd7DoUAZxpBRux59m1naSooOUcQt3cBE6kLNj5WHy6TJwnq0Cm4U4b5DH6HmaXsaGoRjGlKMDMlXzwCf9qhN/q+iOfQE62iTX5UAQncSeSpgJhw4Au4n8ZMt6rTPkoi0SNatl0G7QoBcYQxTQOCXJUUkanckHg4i6vdMgAIcO/5IyYGOjzM2sgJP6O2gOLvgP0YHl4DomyfgL0EEVkOKc47SiWDsVkojl6EBdFrol5gC9AB0trMzViarkxsxxTBL4XGrQ8uhwPcXb/kRq6cFPzpku8/n/ZgIiukLyjn0wLcc8uM0FLWMLX+Yr7YhO9iqLDqjeU5BaVQk65LlhBDKqUxQkL0AH7rtLSZUsQ5G/47LA75elGrXaBae/FB1kJvhuiZrcC9CxQSZL0AcqtmJcYtGGJAQMEjuEQ4e52GyDv2voLI4XsuiQqOH+A4jlHnVoqZDd2OTJmKSwxe6wKXlBZvpQg9ZOeOvSYNERm0RIUrg7ooPGWeTJdVyzUnSgDEXHIavsONQaYVWmInTQ7hYG6NkBEJkrBKCk6IDbyC07FE0OFUqA328vQMdTF/lL0YkqvVuH/+H599ERsMX90otzvlh0gMtqvee3a0o4VvwZYESLZKZRRIhKjmmc7pMkao6pyRUHd3ITcX2yDxgDQ0CH0okzLTK5+3nooPlDUlU6pnx0hHDvzGr0QFpYqxNGxLK9Ql8pNcHAjlncJPtJ8Gv1ZJBpQEMqPicXhiERn0LyySrNOmZJho5hMsmhwGNDpussOoyOP56jd6ctTwk6aTxAlp7rGenTy1iDjVNMaWplIq5pom7GQI/PLTEZtiI6lIPE8bwjOuK8Lus/yv5Z6txxD7q7WbMiiw76BOmuNMaWn5EuEO6rE2Sf0dBHTHBGObdLPKOcclXfHR1qmau9jhNFw3Hdk5Qk5FQHHSUO3gasXipxHqBElLi9+BRXMichPWsWjzokVWWP3ZHlZecSrluXA1EaEtwVHe3nPR656PB7QgranLo80mUoziulacHZPPmEAha12Ciy+TUZStAB0cCJd8qv+dTmF6CDe8lHsgoOySl355KSZDZb005V6cxJV6fzdhotyiaEIkQk/ad5tmk6FH2QRrEPMnncmCjrMBglDq6boMJ7sYzLQ0fmaNcQ8N3JUi464N7n9z1Nm2dWuxgdK7JsBS6xBotahA4xM0FNzrMkBOU4D1qagMYvDDWZOLagxNnhhehwVQO4JhAOm7LosCGmp0Rx9AdbqJkywMmiY2szq0L4HEiOxXnEa5iqoTUSNBHy/2msz2K1mk0GHcq0/Aw6RJZEzWQgumm8ZbwMjbwTC7B5XgWny8B4nrbFJxZi5pGrFK9VpltIiohanQQdK0NcA3rAja0rRgcvmZPzLFxuGM9gXNup9sz5TC/zU8yeWFhsBj+n4RatzXip9NTUHyZBB2wyZWvEwEkFB102Bol1W+AmqNQjUb84CQCnS0SH0rLk6PBkEhrRlsqWHgePWiPZ0L0cdECmJ7plYqsqebrlMtBx/9gnlOdLvTu4CfakTlgWV1iRomNmilrqinB2g7UDi9HB5ZXy6Nj+/OnP1CAcbHj9mOUdy1Y1VPz4GgN/mnwjQQdaf0boIaPWVVPxSY4hgb/TAh18xNplpMB4YWbBIUUHdadl0BELsGxGIg0imgtGuNT7TrIs9KRkC6pZ42DVrrYG5EUoNURbh055ygsoOtz0FXqylk44ZR55ag9ET7qNUD/KoqFP0MFCFzNZflbo2DlhTf1Kuejw/TCYosGuFFE58bumep9hdww60CQHxO5V/O10VQ8T5pFFB/KfM2YesvNZvZ4eh2P2l9IhN1Y4M4Kp8ZzcmiCAA8Vdsujwcagviw5q10mY+ICcsgYWPQHqdXplN5UZ1KyxUT5M2bIMg0QAkJYsMpQwjgTFD+Y5p6xVi85FnDgqt2rRElokxh88wVd1cW49ulm3XJmMgU7jYEbWAHU86ZsmHmzZ0o1uPYMOfB9FJlLBoAP0vNr0H8TlfraUYPrkpkaL/JgSgw7ESgCji1MHmcsWmS4w+wBl92nw0C8TQANh46BjEJITpGN0FUce7zAl6dlKx6bXbJTN3mC2wPeFpMaQeCqDTnIAJIYwndzEKZEdG0WHHhegLUujjoRt2eXHDewUam4mqq81N4OOIcgmP1NDkZ2UGB2CpGJDZqSjEB02/w6GPBDjQ5w3DPxZnaM5QMBug9ZZAe+oOwCwB106lsmGqjY2vk/C5LiA3zJ1InFMbIa4hrUR++OXAXAkCbsdHQBdREeIG4nT3ASqbfDlKUlzrlH+mSxEH3DkumSjzy2QSTKGGxfnzdixXjqgY0tHf0aeWLEzwCS3i8hjtQ8kOOviThlOlu/VSJ/sdM6ncPCOuGVCQO7sMFJ0HRj4ich7n0yXHyzkoQte/PgYapkOs+gw/wnhiNuktXCVXFoi84ZtHxtPLDq8vsmu6Rw8NRqNniuss99ulMu6YZumqVvd/jIb+vXKjUZf5is46Dd6P4VnY/AIW2moOSmk4XLRtXTUmCG2Vu4PGyk99fs4KOX1e41Fhr2OrT4aTD/mPJf448JOq3vATx6Tu6Jm7gJV25fei6RMn2CvcKccYysJfgcmGtWTmlpJs8dGry++6Q/VHuqHm+LrQEX9GIophWr/kR+s01aGXQ5Cc5lzjUeHO1W8cA33zmYGizY6KUMqPDn0Qgra1YODg3mn/t/cZ7cr1eqdLWxt2anvElR/K/LqnfnBQav9X1zZ9t/SrMs2Xu/iiIZrCVuDQ4fRejTNhaecOYtez2a+kVgFn/Shad5lljR87C1UKKgWT0Ne0PHZP7YLkAEQDJP70QgVRsM/6QNSO3Od4uV9VqCLmYNPf00H1U71idfpCy8U+KQPSPVu0Y16McnOwpkqWHOPJMHVT/rYFFhrRlPdHMipoZd5croZ0qWXRXzSRybfYq1cM4f0bTDlaOxlqC5eIvxJH5/6oj8wFR6MNbJDdn2r+y8atJ/0a9DAzAMHc3sLQgdN+InzfhR6fUNyi8OsW3jb/Cd9RGKyd3gds19P7VWIjnrv8uFscHZ2eUl84WHv8vLsDH0mAW9v6L7spspP+gAU2HJ02EslSAIzEB1bC2slNgD3uFzbAdBuQZ+Jt3Vsfyql/4OUCUQSMn8q4+QrhA7dXa/Begjce1ysY7nqEPSHqkvQUe1KolynN18+6eOSkqt4rB/9VpnhHVUAOoHT8Yf0ZwOmAGzD/k9lQyO6DzK141z7pA9MSnxfuaiSPigrT5nGRxCRVhqGbcgr5rWQRqrCcHXp9ge1EPvAQjUTHkS8Y++TPjApzL2ynE4KWvjkPE3tIRZtw1Rdi8HAAB28ohyjLfulpU/6+LTJihZgLVEa3dOYRUdN+EkXfHF1nD/+1M27Pe+TPjStskGU2RzCwUMn2ZizrfhYCXOMY4wPGpOk0LEpvVjhkz48MZcfUqJJXl5rGJD4G/aG0WO9iVeD8ByS1LF1Cn7E5JM+MrVEh5g+/OdvlBS0UqYksR6hoxX/nBItRW/zwScQPAY0n/S/RaGgl4J52xsHSns2ndN7wSA6OvdlC2ml1j3Jc13pjmXDb6zu0FeqTu61rJ/00Yl3eZhzX5lWIS+oBau1HaNjulpNN12wWq3IL+eiz9uu3lmhO8TUzxjL/y6NuQRA8FCfB39D28QbdNqDRLJA8qtCBiz9ueRqederBj7pAxLHPMzG/Odq2kKH3ZTwkkUHpnCMroDxaulPdfvur8k6zk/fuwcSOr29/RW7VUQs83D7iv/XVgmVWmOqtMnvSzDomFouubEMJEc2W2/NOvaPDw+PJXO8PzmcMI9vLuTrcHg42U8+nMK6JhPy9zn6+1haZJI0ePxlMpkcEoJ/HX+J37m9wc8nk5u7uy+TQ1nbk+vvpVHz4vvvbO9v0Whoh/bvYCVp/bgF2MbdYdK7TLXwXWmX/0WaM/cszLwDnLPhe5BHjMmvIqfogJ+BCQA6yEWTjGtW0a9nvQYda1FTkzyfaBELiGPthxQe15qWzudpSWtqe/RDBf7dlJX5pmk/0j8JRVGE/juJ3zmEH5pJjKJ58fuh2L0T+Pjo2xFsIzpJv5zAjxr9uK9FpHTUJERru0FfHqHqb4RKUYk72Sj/RaoxPo/ftv/UxlTDqPUP0CUbDDo6jjkcqL3f1macgj4r73g72r9Gx1qpJEPHYXN0xaztJIp+lxW/bmrp2px+r5SieHq/RLBiyU48v6hEk6R0qfL929HR0cnJ90rEoOMc9mq0d3MD2czddSmqNKM9rpK7qDm6Q907/apVmkdpr9FoKO+4xVgYVRCVSvi/FB23pUqpciKA97o5+qG8NlXjO7nRD3RA1WKM4ilB3ffQjS8sOoLLy3bYP1C2lw8k5FLvum/tJoXzWSlJnu+PRt+Yj5OoFF1LXvujGTHb+oRBxylcqKakyLE2uor//tosNfGyn56enp+fx1KJoKMZi6zzvahU4Vo/1iqVuNkvEYPBWwYd+1AknSM6Rc1cn+K/DydfSME7CN7oi8LSfrMy2ldem/wGVUzdYTX8+VeA75QLGuNVHwhaqa/UVRc81mjGoKc6b34EDqHjQvJ8f8Qt7QRxgj+yr8FNzEwoQkcy43uQMYyyouXbKF3NBB0iceiA76GlTFGI2E+6sN+0U66clmkTIqEp9v30agT5FvfqdTN6bbmCKIjR0Zst5r4yx9E2XwmmDhCzjlHCaXICfvMO1ixCx4nkOUQHu24IHSWJUL6LKjw60qXH+1gU7ZClj1KGjpZNjg4oDFjYwaVkwAobZdb18IgpJ5WTN7JmDhHi2AHtN1Om9qq0tCjvQNe2YHMWipip4gUzIKAD36FCM8E6jvr24bd9rTQ6kj0X0QFldym7t+6ii/P009GIVTV+jEqcdML0JWIqgUpP86usVxAdlRFTMVRiKt+Zirl6WQYg5R0TTQZCpPRUztnPTVH3fR2isgXdhV/b4FvBWn671TI7rnC6Hv/kBf0hnrH9/O+M/Pt0mouOiF23iXaB9LhIVDOL0HGMduetUOBqxBQoRgezyvus/IPKr0yhwSTlHXJ0QPnEPj5sRhLJ+SpEwy1geDZf/gXXPljBf/4ZIpuFuy2X3PKGr8DzFpb0zpRXpp3RcXQTSeBxrLGKP0IHs/8uKhlus99k1ykXHacXPDrOWXTcXlSkXUYk1bHl6FC+wJebCXq/RaIJ83pUJ/eWL5boyjiqczam6CpOFh0teteWOkbGbOGv7r0WncpnDqGDXdiJdqVgeFR47ptFB6MtQLWCM4sVpF9GzAv56DjhJQvUjkapufu9UmE5FksvQQfWZr4l72gTySuvRFuc33OAfj5h1lZCdA1OUFuaHDrojwsg2RJunffJ+clHB6dRInSgzVYSjL5CdCDdUuPQdPq9yWoMheioMJ+hccOwMmQa5UiBF6FjguQQ7d+JliesXoVm6BedFvX2BnTryurPRb361EVeVAYdXs3z2g4IPc9bOrteA/8v087oQH6iO+SkKrGqxLHG8nhoxLLoUL41BZfHJOJ2KLSE8tFR4j8yCiTUJyUKMqZcdEjRBCuiLOlGK+Vwo9chfKeja1mmqYdK6JqWQS80FDK/cASu7RRc8/2qtDM68Cr/geDBe9iL0AGtRl4GfGtywn1XdOxFnDWNPKIl7ZtsOfPQIQfTeURN8NML7YvshdejGrnmbzhb1QKl/RAH50R0IGpbzg5nr1+FCtDBygSKDmVPgEcxOrADhAHZueAy2REde1pF4/p4jbwvTW0v69l8GToQM6w0cQtv4+pgKOySnxBuOE6jP1Pz0QHBUfTDN69KL0SHco28mOlUPoMOyLDZ0MWN1uQ2PETH6PfJ8fHxzc3N3t6PVCVh0HF7N4oi0VQ6QtwD4uO7aGG/EB0Kigx9VfYj7W1cHSyNY5MEXSCWj462nrlS6u3o8IXogJYfXJbEfjjW2OBcBh3Ip8C4wE+EYBrywMah06gZpUCD6ChVTo6Ojn6MUCTta8bW/ENrInxUtOiO++6l6MCK6fnV26qklMZ29vRTBh1t3dntN+9ehV6MDuUHXJfE8jjm5jWDDvQkrf4wEr6F6Khc7V1fX/+4ujopRalHH6ND05qjUeXkTmpp3v6uYfdtJbpgv38pOpDiXLkYRW+qksYUAPFO5Aw6lu+ncyAqQAdrm9ykKDi9QiYDhcdz6NhHLvB46vciwYlVrHec71+MoJaTFza9/TrSRph/MOLlxehA0aDKm0TfJBS4IjwEdMwt4z3BgV0OOehgWTaDDuX0O1wUqiYea6z/IosOFGyJqF562hTzPZ7TSm+bldLoe/6+Pr7SUOoG42B7MTqQK6VSeq8ERPqrFzno8M/K9juZspSOc3wBh/noUM5TeDyjleL6Y70U/imswrM2yyGUHs1MJI/t16jCpZG8HB2wyBvFZmUU9oxcdISP5fU7Xs6MCKFDppJNIg4dXzgJso+yrbBx+iw6UL4YjX2eaCISnrdoUepaYXTsFuq9jE/lo6FD8TZ6DjrqqtN773tJD3Mm51iLWHTsRdxL+xqFx7PoUP6I9dJ9TRNlxA7+Dpz4U5QKPIFaUKoivcxXSou8JzoUf6u7EnT4LcsZvPsNUCg2XpE8/xpxiVN/8OjA+R4VCA8eHd9GWXTsI7mOYLGnZUTELnEWZFSUihL6rka7oEOaZESLvCs6oNHKXEkZoyNsOPa76qOETqX5MlAM8OL+WkAHSu1E1gKPjiMJOtBDpJeeSoKgu8RoT09GpdFJgcUJ1cqPjQ5lnCofFB1t1Rm+s8pBCDm7sx6FcyHH8qgpziAO2Ja+NUV0ZJyONyQ3Eb6faWWn/I5DlEUoTYgndBcxwf6Xo+M8J3XyLck7oD97RNARbhz94N2lCibkr8rO/ZeIc3dI0IGzuiujkYiOjI6AzzEcKt+jLA52yw27QaqH9DVMf7BnK6S5YbKs47SpnKT8t6V6n/4Yckvxq6qzfl9DNiV8BETM71MuBMR8l3DfPRQLex4dWC+9PszqpDtnDuITC8yhqj1OEl4xWWxyOZmb3Iyb+iXQodQ2WDm1W8GlYxz8Otf7QK0uc8hnT/R5X4wkxx6HlkcAAAHRSURBVBqgwsijg8tJT2gfhcyumpJkv695Ngufk45PF6S577dctH1/xAgWeU46ylHLFU2/CDoQ+0Dax8Io936lk9Ro8SLenPiqiYcTNNkMIp+6iI5IkifxYyT4u5N2mnno4M+zHGKfacwTDrURoyj9GDF9xejI8CjYzAdAB7RtTRPo6i9gqrB0B5c+ukq1ydvfNU1kxFJ0IKdpBh0St9MNjmVIyvOnnU73k3PPAjqwCpwwn69QDU2SRr5FbJSYPQuX0nUROg5zjLb3oHCz2P46QoXSjQanTzv5ejzZP5zcHUnOGp9rlZGs5G2JFRjcOVqGTuHWl6qFv0OJcXGF6AIuEbnzlbYH+RlrSSEhFof/97RKRTs6hizi/MtFxAF5kosO+SFx5ddCx69Jt9+0qDmK4jPvPzLzi06nS2fwkPV3nJa0KMN1EF3DSmUOLdhs0ig6iJ+gY4I+sOg4H6ET9VRqHV9oyYn675w1jstlbGqE96s8AByjIu8SwP84dHq8h/ZvqXTy+41kqs4n+zne7GPGljmdHO5PZElW+4fy4pPjyWSyTwhdr3GTSBb4dMIZUrDi/fRyjcneCUruuPoqtHZ+LJbDb8OiuccRbmFTx6+Pjv8HNwmlPdFE0jEAAAAASUVORK5CYII="/>
          <p:cNvSpPr>
            <a:spLocks noChangeAspect="1" noChangeArrowheads="1"/>
          </p:cNvSpPr>
          <p:nvPr/>
        </p:nvSpPr>
        <p:spPr bwMode="auto">
          <a:xfrm>
            <a:off x="155575" y="-769938"/>
            <a:ext cx="9315450"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8" name="AutoShape 6" descr="data:image/png;base64,iVBORw0KGgoAAAANSUhEUgAAAh0AAABdCAMAAAA2eSSQAAAA7VBMVEX////NEEEAAACop6eAfn4jHyDLADPMADzLADXMADnLADLLADfKACzNDD/KAC4gHB3nnaz87fLvvcjYTm8UDhDlkqTssL3rqbjJACj88fTVPWLRGE3db4XVN17b2tr++fsbFhfgd4/z1dn209zR0NDCwsL34uWQjo9bWVnyydK4t7faW3hCP0D19PTYZHgNBAfo6OgsKCnUR2RNS0vhgJRycXHTJ1TllaXxws2qqani4eFlY2PdfY2bmpo3NDVtbGzIAB6Ih4fPJ03WVm7HABdVU1TjfZfdZ4PdVXnULlvegI/YSWzdXH7kiZ7gcY1It04lAAAgAElEQVR4nO1daVvbuNq2XWJ5zb45Cw4xcQkBzBKSQIcOE6aT4WXS//9zXm22JVk24ZwByrl4PrTEsfZbzy5FUXaicW2396QUhN5UWt6fhrWpJy/TmS1USP3eQTuUfB8GXrjKqTKgBYJ6PYAU1hIaw4/T+jRTalrdDFFrau+gzrZWR4XHQbYAQ9V2fSkbw3QaeLUwWPnMk3ENPoHdQhTIhpUZZrWBuvU4qCfVjOsr6aiE2Qiqqw7fb79en6KSacEa+riKR1zHFdNvQvTNLj2EtHXcYLc3ZdRz9O6B7IvAsfR7yRp7S9cygIvXyzX18qLji69U73XdGWSL+uuyft+h73R1GTlnfJHxAWBbsxbVZLEtCxd4KBodbKRblTyfOaisVU73xYPD9cOyB89MqrcpG4B0yzLjNlo5o2rwZTdlvdwTempJS96Pydd98ev7dnH3KA0s4Bq7vSqjBZx5Q7a9Bqaq6p3M46prwBKu7nS7jo5mB+h9sfWODp+XJatyCdQyHW7bUmVkztn3axvdRMgAhmVZeC1cHdAKlD7GDJgVDK4OGwEy+KDBocKe+EQ1AaB/6MuCmpVgbZN+4ekob5iRS0bF7z+/DJ85/OZfuNKSNn3rCQhf6PWi3lEaL8rrGXD1QWYD70gGakmykKEKu2vPhae1ho5GYa2rcI3C9szCK2Zt+NbJyltZns+jw3UBiNdCRX9CHsGho63a+Ctr2GrX29WeA192QbzfyXya/1cwuBmqXZfw4BgL6ZMD+mQw6wGLrJTVyq85VGHVxrBary8XEBEGfRWhA43KFEbFowPPjzDpcDR4OuL5MHFB1aSd75Hn+BXX3Q0d/tZwerUOXGFzsQuWsuR1UZuP2S+qaBeYG/5hsMbDdpJdFQzx+hlDjvvUMTpcNbMsDDqq9111MZydna3JND6cnV0O1fI9I1laZJWMYSzfpkODYQVkO9kF6MB7VDUkPGBrkx6mTwg63AUspdQXVGTkC5cefN3Ykk0xt1SHvtm677qL3uxsoCajagxVvfvEFcagBQ1uS3Udoz98OjubERiAwdmstwDdP2nFA9o9+MIQamFO91nJ4rcXTrnlK1W0/4E9+0+0jwBPYDmjX/hDPAKeKwcq7rrBvO094Xk2e+xQCTpU0BMlFhw6iLXSwPN8WMi/JHVCcPu+741ThtMqExY6SGvxN0bKzp5HRwf3A1xm+erWENHRMmJ0QArXhC/lSi3EI9JvN3bf50elPOIK9DYaleeFHBv1yMAsdvP4qxAW9JOd1VdIySl9iaADi1H02KvJTYmEap1hudtAOxGjA/bWnK1eLF+IEDDPxOd1g0ws1yJGjKCMePQhq4RSdKiGwHpYdMTEoEPoQQwO7ukmVTIJs7W3+YNrkH0oES0UHcP0yZJFB+GckPIMg0ckV5Ld6JUzKjjpXFm6YalyIpPn8XbF6GCJoCO7TjLyw/pm7TiXZEopOmBhY7id7mjpUKLTkJnAB8Jb1+zu39iyDRWQ1svM8q5ijVMXlg6xTREdD3J0eKor4z9+L9mGZ6RgvnIQlilIs6KFYAEw6OB4hzImuDJkdjmkwESvprt3nmHzFB1j8TkiClpBtMSddqToIILP/E183ScmLqTxeNxud1rbwVkPdLvqZkprT9ABa7Wt9eXZwbbVbq/GY1SImN7yQUJq2WQahGUcE7XK7TNr2SbNiJufdhws0rGSEUoWHerPa7EvZ3J0zElrurj7vKQZsp0K0BEzAIloaevF6KgR0WLlKHNY+VwU8fYCdMSgzflWjg4C5yw6Wv31et0Hpml2Y3LUy0E77RuDDlQxfNUwdMtyHANaBf0FJDVXJRnEMOC36NymlaUD8MmARUU1GW05FTgpOly+5d3RERL2Y0q8JnzXC9DRi/V/I7MMWXRUOXR4w0J04A1hShkD17Z0/Zfxckm7noOOqhwdHhwDosuHh4fNYLPddtrTcehnS+aQi8jIneTYjrZ4ZUKl1redqlNkQlUza6cSTglSjw8aIa0APLKsZnd0bI387UXpOXSMUw6W0U2y6CC6EqDGxTPo2KCmbakTkVI+OrC+T6SmRF1+ITrazpmPlPmCnsjQIfhWQA4X9PvxKnI9TWpkfBYNqolI2ie4KSc4gCN0FxR29gNTMURHxo6RosNfUK2jQM1+Dh1QVhhVW74MueigShVFh5Hjpt8QLSDrK0woHx1Q7TSqZG50ydcvQ8dl91lHhgQd4GFmsp+tnIEgjwDBR5mdiBgzcBzxozF5JGP1AdmkqQ4OR2hN1xQeBrPFZiC7UFJ00CoLxMaz6IAAg5zAdaXL8Bw6qEmbZ7MQdLh2vjc1Hx1bWzU8IrkzzkblGXSI5nuYmNL5JEGHuawveLTIawkd95Ha9ow+UddVsCQGStJ/KlgsmROmLAAHjtCpBTQ6wlpuO6ODyuZyUYjtGXRMHeRumJvSZXgOHcQQA0J4JKF4xvWHPMmXiw5v4UKrb0pak7DGQnSIg+04c+Ql8hX6LyIf/5l+zqLDXXhKwD3JWBrxnIBZh7pL0jd6AJwFNo8Zqr5K3YeiGEDoCGMbh7ULd0YHba1cJFCfQQfUHIEfL/NQqOg5dJC9recYtMo0HhqwBnKZnYuOehmPlfA0KzubL0LHU3flqfdAHfb6apeETP3Fva4+os9/LpmSHBbspd/bRbRUdfPAJ+ZBur+gOudMicUPEhcwGS5n4qadpN/FS7CycIypRS1KN4EmREcmJiZDB/HUwhqL+GYxOqBijaFNhKQY83kGHTjIlHXmpf1bJ3qdWd7KOpmLjoHpqn7syjezim2xZEGD9cPxeFVHqROeDZBnBgd2AHbMwmewa+QzXdAMOkCj8dPvOKxmmuNla9lQszggQYd+vAsGJpy2EE9rqoSS+eDdYzERMazacQVwprvo7wHtWOILgejI9EOGjtgV9iS+zFIxOtoW0SmJ8SOqS8XoqGGVWpd6qwhVmVisASSaYR46aq5r/lRi7uOKPO0ZdKgAOzQcx7LuIdtZlWdKYAP1SVUba0AMLA/qe421+7QARg46DMwoQtZwyfHdDEyIuDFVKah+4HURp/HWLosG8hFKD3ktuIIuiw70v/8Uh8WpAN8ZHV1VtqayVvPQAc0jHEUhElJEdS46YEfHSxQoNZ0ig9UfMpzZ7f6VeSEPHVWLegnI4lgZ2VWMjpR0OKBltwqRrA6UTU9pA0D445PaU/5ae2NT7chLgk0VStyw3meeWTKR4F8CFAmmkoECeWu7UGD7Q05rj9FxKaklRocjogMDmbROpvrt0BHaMWeVej3z0IE2p2PgposjErU+K7jLGRmUh44HQNkxFS2ZERajg0bw4ZB0ONm97pSM1QRsS/7CdrttoWTaV6Qe1jvzAZtgI0nkwe4OFEuasvaIb5DIFomOAao3FaKDRp0zvAPFKyj/Ir3dFR2BaAXJqBAdLSNWoOeCeo0pHx00teNZN0Ktx85uWexFDjpCIwbtlPI0kaUXosNdPEFa9Pvd7p+Q6xhl/N1S56cBWmtMNExAhz1uYyZQVTfMFxIFCK65Q5KPiOuKLD0UqXiZyZLrVJ0rRAd1uBrxSFcJOpBxTOERKG+IDsgUY5WJLgOvTudLlh4Z5/D5aHfLYtiHyJpz0AG1oNj9rMq9sTvaLH7oK2GZ5OWgGWRFPtoP7trnSiYESKpq/WkVb2r8VJZAB1fBRkiixifueN8luCOTn/g3qFY6lNRC7YLUZunoCTqUJY05uWrtxZKlMCuwEB1jK/2CihbOUZOvlU6JHy7Pfcg1Misn8yt6VOTo8IYgmcEDUzrEF1i0K5K7S/TL1GVBDL7EjcCjA9iP7b9DZTwN6r0UHHK1FE6SjXvdT7JdoK7vYHQTjpz0ZygJ6cdE1zLxd7DoUAZxpBRux59m1naSooOUcQt3cBE6kLNj5WHy6TJwnq0Cm4U4b5DH6HmaXsaGoRjGlKMDMlXzwCf9qhN/q+iOfQE62iTX5UAQncSeSpgJhw4Au4n8ZMt6rTPkoi0SNatl0G7QoBcYQxTQOCXJUUkanckHg4i6vdMgAIcO/5IyYGOjzM2sgJP6O2gOLvgP0YHl4DomyfgL0EEVkOKc47SiWDsVkojl6EBdFrol5gC9AB0trMzViarkxsxxTBL4XGrQ8uhwPcXb/kRq6cFPzpku8/n/ZgIiukLyjn0wLcc8uM0FLWMLX+Yr7YhO9iqLDqjeU5BaVQk65LlhBDKqUxQkL0AH7rtLSZUsQ5G/47LA75elGrXaBae/FB1kJvhuiZrcC9CxQSZL0AcqtmJcYtGGJAQMEjuEQ4e52GyDv2voLI4XsuiQqOH+A4jlHnVoqZDd2OTJmKSwxe6wKXlBZvpQg9ZOeOvSYNERm0RIUrg7ooPGWeTJdVyzUnSgDEXHIavsONQaYVWmInTQ7hYG6NkBEJkrBKCk6IDbyC07FE0OFUqA328vQMdTF/lL0YkqvVuH/+H599ERsMX90otzvlh0gMtqvee3a0o4VvwZYESLZKZRRIhKjmmc7pMkao6pyRUHd3ITcX2yDxgDQ0CH0okzLTK5+3nooPlDUlU6pnx0hHDvzGr0QFpYqxNGxLK9Ql8pNcHAjlncJPtJ8Gv1ZJBpQEMqPicXhiERn0LyySrNOmZJho5hMsmhwGNDpussOoyOP56jd6ctTwk6aTxAlp7rGenTy1iDjVNMaWplIq5pom7GQI/PLTEZtiI6lIPE8bwjOuK8Lus/yv5Z6txxD7q7WbMiiw76BOmuNMaWn5EuEO6rE2Sf0dBHTHBGObdLPKOcclXfHR1qmau9jhNFw3Hdk5Qk5FQHHSUO3gasXipxHqBElLi9+BRXMichPWsWjzokVWWP3ZHlZecSrluXA1EaEtwVHe3nPR656PB7QgranLo80mUoziulacHZPPmEAha12Ciy+TUZStAB0cCJd8qv+dTmF6CDe8lHsgoOySl355KSZDZb005V6cxJV6fzdhotyiaEIkQk/ad5tmk6FH2QRrEPMnncmCjrMBglDq6boMJ7sYzLQ0fmaNcQ8N3JUi464N7n9z1Nm2dWuxgdK7JsBS6xBotahA4xM0FNzrMkBOU4D1qagMYvDDWZOLagxNnhhehwVQO4JhAOm7LosCGmp0Rx9AdbqJkywMmiY2szq0L4HEiOxXnEa5iqoTUSNBHy/2msz2K1mk0GHcq0/Aw6RJZEzWQgumm8ZbwMjbwTC7B5XgWny8B4nrbFJxZi5pGrFK9VpltIiohanQQdK0NcA3rAja0rRgcvmZPzLFxuGM9gXNup9sz5TC/zU8yeWFhsBj+n4RatzXip9NTUHyZBB2wyZWvEwEkFB102Bol1W+AmqNQjUb84CQCnS0SH0rLk6PBkEhrRlsqWHgePWiPZ0L0cdECmJ7plYqsqebrlMtBx/9gnlOdLvTu4CfakTlgWV1iRomNmilrqinB2g7UDi9HB5ZXy6Nj+/OnP1CAcbHj9mOUdy1Y1VPz4GgN/mnwjQQdaf0boIaPWVVPxSY4hgb/TAh18xNplpMB4YWbBIUUHdadl0BELsGxGIg0imgtGuNT7TrIs9KRkC6pZ42DVrrYG5EUoNURbh055ygsoOtz0FXqylk44ZR55ag9ET7qNUD/KoqFP0MFCFzNZflbo2DlhTf1Kuejw/TCYosGuFFE58bumep9hdww60CQHxO5V/O10VQ8T5pFFB/KfM2YesvNZvZ4eh2P2l9IhN1Y4M4Kp8ZzcmiCAA8Vdsujwcagviw5q10mY+ICcsgYWPQHqdXplN5UZ1KyxUT5M2bIMg0QAkJYsMpQwjgTFD+Y5p6xVi85FnDgqt2rRElokxh88wVd1cW49ulm3XJmMgU7jYEbWAHU86ZsmHmzZ0o1uPYMOfB9FJlLBoAP0vNr0H8TlfraUYPrkpkaL/JgSgw7ESgCji1MHmcsWmS4w+wBl92nw0C8TQANh46BjEJITpGN0FUce7zAl6dlKx6bXbJTN3mC2wPeFpMaQeCqDTnIAJIYwndzEKZEdG0WHHhegLUujjoRt2eXHDewUam4mqq81N4OOIcgmP1NDkZ2UGB2CpGJDZqSjEB02/w6GPBDjQ5w3DPxZnaM5QMBug9ZZAe+oOwCwB106lsmGqjY2vk/C5LiA3zJ1InFMbIa4hrUR++OXAXAkCbsdHQBdREeIG4nT3ASqbfDlKUlzrlH+mSxEH3DkumSjzy2QSTKGGxfnzdixXjqgY0tHf0aeWLEzwCS3i8hjtQ8kOOviThlOlu/VSJ/sdM6ncPCOuGVCQO7sMFJ0HRj4ich7n0yXHyzkoQte/PgYapkOs+gw/wnhiNuktXCVXFoi84ZtHxtPLDq8vsmu6Rw8NRqNniuss99ulMu6YZumqVvd/jIb+vXKjUZf5is46Dd6P4VnY/AIW2moOSmk4XLRtXTUmCG2Vu4PGyk99fs4KOX1e41Fhr2OrT4aTD/mPJf448JOq3vATx6Tu6Jm7gJV25fei6RMn2CvcKccYysJfgcmGtWTmlpJs8dGry++6Q/VHuqHm+LrQEX9GIophWr/kR+s01aGXQ5Cc5lzjUeHO1W8cA33zmYGizY6KUMqPDn0Qgra1YODg3mn/t/cZ7cr1eqdLWxt2anvElR/K/LqnfnBQav9X1zZ9t/SrMs2Xu/iiIZrCVuDQ4fRejTNhaecOYtez2a+kVgFn/Shad5lljR87C1UKKgWT0Ne0PHZP7YLkAEQDJP70QgVRsM/6QNSO3Od4uV9VqCLmYNPf00H1U71idfpCy8U+KQPSPVu0Y16McnOwpkqWHOPJMHVT/rYFFhrRlPdHMipoZd5croZ0qWXRXzSRybfYq1cM4f0bTDlaOxlqC5eIvxJH5/6oj8wFR6MNbJDdn2r+y8atJ/0a9DAzAMHc3sLQgdN+InzfhR6fUNyi8OsW3jb/Cd9RGKyd3gds19P7VWIjnrv8uFscHZ2eUl84WHv8vLsDH0mAW9v6L7spspP+gAU2HJ02EslSAIzEB1bC2slNgD3uFzbAdBuQZ+Jt3Vsfyql/4OUCUQSMn8q4+QrhA7dXa/Begjce1ysY7nqEPSHqkvQUe1KolynN18+6eOSkqt4rB/9VpnhHVUAOoHT8Yf0ZwOmAGzD/k9lQyO6DzK141z7pA9MSnxfuaiSPigrT5nGRxCRVhqGbcgr5rWQRqrCcHXp9ge1EPvAQjUTHkS8Y++TPjApzL2ynE4KWvjkPE3tIRZtw1Rdi8HAAB28ohyjLfulpU/6+LTJihZgLVEa3dOYRUdN+EkXfHF1nD/+1M27Pe+TPjStskGU2RzCwUMn2ZizrfhYCXOMY4wPGpOk0LEpvVjhkz48MZcfUqJJXl5rGJD4G/aG0WO9iVeD8ByS1LF1Cn7E5JM+MrVEh5g+/OdvlBS0UqYksR6hoxX/nBItRW/zwScQPAY0n/S/RaGgl4J52xsHSns2ndN7wSA6OvdlC2ml1j3Jc13pjmXDb6zu0FeqTu61rJ/00Yl3eZhzX5lWIS+oBau1HaNjulpNN12wWq3IL+eiz9uu3lmhO8TUzxjL/y6NuQRA8FCfB39D28QbdNqDRLJA8qtCBiz9ueRqederBj7pAxLHPMzG/Odq2kKH3ZTwkkUHpnCMroDxaulPdfvur8k6zk/fuwcSOr29/RW7VUQs83D7iv/XVgmVWmOqtMnvSzDomFouubEMJEc2W2/NOvaPDw+PJXO8PzmcMI9vLuTrcHg42U8+nMK6JhPy9zn6+1haZJI0ePxlMpkcEoJ/HX+J37m9wc8nk5u7uy+TQ1nbk+vvpVHz4vvvbO9v0Whoh/bvYCVp/bgF2MbdYdK7TLXwXWmX/0WaM/cszLwDnLPhe5BHjMmvIqfogJ+BCQA6yEWTjGtW0a9nvQYda1FTkzyfaBELiGPthxQe15qWzudpSWtqe/RDBf7dlJX5pmk/0j8JRVGE/juJ3zmEH5pJjKJ58fuh2L0T+Pjo2xFsIzpJv5zAjxr9uK9FpHTUJERru0FfHqHqb4RKUYk72Sj/RaoxPo/ftv/UxlTDqPUP0CUbDDo6jjkcqL3f1macgj4r73g72r9Gx1qpJEPHYXN0xaztJIp+lxW/bmrp2px+r5SieHq/RLBiyU48v6hEk6R0qfL929HR0cnJ90rEoOMc9mq0d3MD2czddSmqNKM9rpK7qDm6Q907/apVmkdpr9FoKO+4xVgYVRCVSvi/FB23pUqpciKA97o5+qG8NlXjO7nRD3RA1WKM4ilB3ffQjS8sOoLLy3bYP1C2lw8k5FLvum/tJoXzWSlJnu+PRt+Yj5OoFF1LXvujGTHb+oRBxylcqKakyLE2uor//tosNfGyn56enp+fx1KJoKMZi6zzvahU4Vo/1iqVuNkvEYPBWwYd+1AknSM6Rc1cn+K/DydfSME7CN7oi8LSfrMy2ldem/wGVUzdYTX8+VeA75QLGuNVHwhaqa/UVRc81mjGoKc6b34EDqHjQvJ8f8Qt7QRxgj+yr8FNzEwoQkcy43uQMYyyouXbKF3NBB0iceiA76GlTFGI2E+6sN+0U66clmkTIqEp9v30agT5FvfqdTN6bbmCKIjR0Zst5r4yx9E2XwmmDhCzjlHCaXICfvMO1ixCx4nkOUQHu24IHSWJUL6LKjw60qXH+1gU7ZClj1KGjpZNjg4oDFjYwaVkwAobZdb18IgpJ5WTN7JmDhHi2AHtN1Om9qq0tCjvQNe2YHMWipip4gUzIKAD36FCM8E6jvr24bd9rTQ6kj0X0QFldym7t+6ii/P009GIVTV+jEqcdML0JWIqgUpP86usVxAdlRFTMVRiKt+Zirl6WQYg5R0TTQZCpPRUztnPTVH3fR2isgXdhV/b4FvBWn671TI7rnC6Hv/kBf0hnrH9/O+M/Pt0mouOiF23iXaB9LhIVDOL0HGMduetUOBqxBQoRgezyvus/IPKr0yhwSTlHXJ0QPnEPj5sRhLJ+SpEwy1geDZf/gXXPljBf/4ZIpuFuy2X3PKGr8DzFpb0zpRXpp3RcXQTSeBxrLGKP0IHs/8uKhlus99k1ykXHacXPDrOWXTcXlSkXUYk1bHl6FC+wJebCXq/RaIJ83pUJ/eWL5boyjiqczam6CpOFh0teteWOkbGbOGv7r0WncpnDqGDXdiJdqVgeFR47ptFB6MtQLWCM4sVpF9GzAv56DjhJQvUjkapufu9UmE5FksvQQfWZr4l72gTySuvRFuc33OAfj5h1lZCdA1OUFuaHDrojwsg2RJunffJ+clHB6dRInSgzVYSjL5CdCDdUuPQdPq9yWoMheioMJ+hccOwMmQa5UiBF6FjguQQ7d+JliesXoVm6BedFvX2BnTryurPRb361EVeVAYdXs3z2g4IPc9bOrteA/8v087oQH6iO+SkKrGqxLHG8nhoxLLoUL41BZfHJOJ2KLSE8tFR4j8yCiTUJyUKMqZcdEjRBCuiLOlGK+Vwo9chfKeja1mmqYdK6JqWQS80FDK/cASu7RRc8/2qtDM68Cr/geDBe9iL0AGtRl4GfGtywn1XdOxFnDWNPKIl7ZtsOfPQIQfTeURN8NML7YvshdejGrnmbzhb1QKl/RAH50R0IGpbzg5nr1+FCtDBygSKDmVPgEcxOrADhAHZueAy2REde1pF4/p4jbwvTW0v69l8GToQM6w0cQtv4+pgKOySnxBuOE6jP1Pz0QHBUfTDN69KL0SHco28mOlUPoMOyLDZ0MWN1uQ2PETH6PfJ8fHxzc3N3t6PVCVh0HF7N4oi0VQ6QtwD4uO7aGG/EB0Kigx9VfYj7W1cHSyNY5MEXSCWj462nrlS6u3o8IXogJYfXJbEfjjW2OBcBh3Ip8C4wE+EYBrywMah06gZpUCD6ChVTo6Ojn6MUCTta8bW/ENrInxUtOiO++6l6MCK6fnV26qklMZ29vRTBh1t3dntN+9ehV6MDuUHXJfE8jjm5jWDDvQkrf4wEr6F6Khc7V1fX/+4ujopRalHH6ND05qjUeXkTmpp3v6uYfdtJbpgv38pOpDiXLkYRW+qksYUAPFO5Aw6lu+ncyAqQAdrm9ykKDi9QiYDhcdz6NhHLvB46vciwYlVrHec71+MoJaTFza9/TrSRph/MOLlxehA0aDKm0TfJBS4IjwEdMwt4z3BgV0OOehgWTaDDuX0O1wUqiYea6z/IosOFGyJqF562hTzPZ7TSm+bldLoe/6+Pr7SUOoG42B7MTqQK6VSeq8ERPqrFzno8M/K9juZspSOc3wBh/noUM5TeDyjleL6Y70U/imswrM2yyGUHs1MJI/t16jCpZG8HB2wyBvFZmUU9oxcdISP5fU7Xs6MCKFDppJNIg4dXzgJso+yrbBx+iw6UL4YjX2eaCISnrdoUepaYXTsFuq9jE/lo6FD8TZ6DjrqqtN773tJD3Mm51iLWHTsRdxL+xqFx7PoUP6I9dJ9TRNlxA7+Dpz4U5QKPIFaUKoivcxXSou8JzoUf6u7EnT4LcsZvPsNUCg2XpE8/xpxiVN/8OjA+R4VCA8eHd9GWXTsI7mOYLGnZUTELnEWZFSUihL6rka7oEOaZESLvCs6oNHKXEkZoyNsOPa76qOETqX5MlAM8OL+WkAHSu1E1gKPjiMJOtBDpJeeSoKgu8RoT09GpdFJgcUJ1cqPjQ5lnCofFB1t1Rm+s8pBCDm7sx6FcyHH8qgpziAO2Ja+NUV0ZJyONyQ3Eb6faWWn/I5DlEUoTYgndBcxwf6Xo+M8J3XyLck7oD97RNARbhz94N2lCibkr8rO/ZeIc3dI0IGzuiujkYiOjI6AzzEcKt+jLA52yw27QaqH9DVMf7BnK6S5YbKs47SpnKT8t6V6n/4Yckvxq6qzfl9DNiV8BETM71MuBMR8l3DfPRQLex4dWC+9PszqpDtnDuITC8yhqj1OEl4xWWxyOZmb3Iyb+iXQodQ2WDm1W8GlYxz8Otf7QK0uc8hnT/R5X4wkxx6HlkcAAAHRSURBVBqgwsijg8tJT2gfhcyumpJkv695Ngufk45PF6S577dctH1/xAgWeU46ylHLFU2/CDoQ+0Dax8Io936lk9Ro8SLenPiqiYcTNNkMIp+6iI5IkifxYyT4u5N2mnno4M+zHGKfacwTDrURoyj9GDF9xejI8CjYzAdAB7RtTRPo6i9gqrB0B5c+ukq1ydvfNU1kxFJ0IKdpBh0St9MNjmVIyvOnnU73k3PPAjqwCpwwn69QDU2SRr5FbJSYPQuX0nUROg5zjLb3oHCz2P46QoXSjQanTzv5ejzZP5zcHUnOGp9rlZGs5G2JFRjcOVqGTuHWl6qFv0OJcXGF6AIuEbnzlbYH+RlrSSEhFof/97RKRTs6hizi/MtFxAF5kosO+SFx5ddCx69Jt9+0qDmK4jPvPzLzi06nS2fwkPV3nJa0KMN1EF3DSmUOLdhs0ig6iJ+gY4I+sOg4H6ET9VRqHV9oyYn675w1jstlbGqE96s8AByjIu8SwP84dHq8h/ZvqXTy+41kqs4n+zne7GPGljmdHO5PZElW+4fy4pPjyWSyTwhdr3GTSBb4dMIZUrDi/fRyjcneCUruuPoqtHZ+LJbDb8OiuccRbmFTx6+Pjv8HNwmlPdFE0jEAAAAASUVORK5CYII="/>
          <p:cNvSpPr>
            <a:spLocks noChangeAspect="1" noChangeArrowheads="1"/>
          </p:cNvSpPr>
          <p:nvPr/>
        </p:nvSpPr>
        <p:spPr bwMode="auto">
          <a:xfrm>
            <a:off x="155575" y="-769938"/>
            <a:ext cx="9315450"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20" name="AutoShape 8" descr="data:image/png;base64,iVBORw0KGgoAAAANSUhEUgAAAh0AAABdCAMAAAA2eSSQAAAA7VBMVEX////NEEEAAACop6eAfn4jHyDLADPMADzLADXMADnLADLLADfKACzNDD/KAC4gHB3nnaz87fLvvcjYTm8UDhDlkqTssL3rqbjJACj88fTVPWLRGE3db4XVN17b2tr++fsbFhfgd4/z1dn209zR0NDCwsL34uWQjo9bWVnyydK4t7faW3hCP0D19PTYZHgNBAfo6OgsKCnUR2RNS0vhgJRycXHTJ1TllaXxws2qqani4eFlY2PdfY2bmpo3NDVtbGzIAB6Ih4fPJ03WVm7HABdVU1TjfZfdZ4PdVXnULlvegI/YSWzdXH7kiZ7gcY1It04lAAAgAElEQVR4nO1daVvbuNq2XWJ5zb45Cw4xcQkBzBKSQIcOE6aT4WXS//9zXm22JVk24ZwByrl4PrTEsfZbzy5FUXaicW2396QUhN5UWt6fhrWpJy/TmS1USP3eQTuUfB8GXrjKqTKgBYJ6PYAU1hIaw4/T+jRTalrdDFFrau+gzrZWR4XHQbYAQ9V2fSkbw3QaeLUwWPnMk3ENPoHdQhTIhpUZZrWBuvU4qCfVjOsr6aiE2Qiqqw7fb79en6KSacEa+riKR1zHFdNvQvTNLj2EtHXcYLc3ZdRz9O6B7IvAsfR7yRp7S9cygIvXyzX18qLji69U73XdGWSL+uuyft+h73R1GTlnfJHxAWBbsxbVZLEtCxd4KBodbKRblTyfOaisVU73xYPD9cOyB89MqrcpG4B0yzLjNlo5o2rwZTdlvdwTempJS96Pydd98ev7dnH3KA0s4Bq7vSqjBZx5Q7a9Bqaq6p3M46prwBKu7nS7jo5mB+h9sfWODp+XJatyCdQyHW7bUmVkztn3axvdRMgAhmVZeC1cHdAKlD7GDJgVDK4OGwEy+KDBocKe+EQ1AaB/6MuCmpVgbZN+4ekob5iRS0bF7z+/DJ85/OZfuNKSNn3rCQhf6PWi3lEaL8rrGXD1QWYD70gGakmykKEKu2vPhae1ho5GYa2rcI3C9szCK2Zt+NbJyltZns+jw3UBiNdCRX9CHsGho63a+Ctr2GrX29WeA192QbzfyXya/1cwuBmqXZfw4BgL6ZMD+mQw6wGLrJTVyq85VGHVxrBary8XEBEGfRWhA43KFEbFowPPjzDpcDR4OuL5MHFB1aSd75Hn+BXX3Q0d/tZwerUOXGFzsQuWsuR1UZuP2S+qaBeYG/5hsMbDdpJdFQzx+hlDjvvUMTpcNbMsDDqq9111MZydna3JND6cnV0O1fI9I1laZJWMYSzfpkODYQVkO9kF6MB7VDUkPGBrkx6mTwg63AUspdQXVGTkC5cefN3Ykk0xt1SHvtm677qL3uxsoCajagxVvfvEFcagBQ1uS3Udoz98OjubERiAwdmstwDdP2nFA9o9+MIQamFO91nJ4rcXTrnlK1W0/4E9+0+0jwBPYDmjX/hDPAKeKwcq7rrBvO094Xk2e+xQCTpU0BMlFhw6iLXSwPN8WMi/JHVCcPu+741ThtMqExY6SGvxN0bKzp5HRwf3A1xm+erWENHRMmJ0QArXhC/lSi3EI9JvN3bf50elPOIK9DYaleeFHBv1yMAsdvP4qxAW9JOd1VdIySl9iaADi1H02KvJTYmEap1hudtAOxGjA/bWnK1eLF+IEDDPxOd1g0ws1yJGjKCMePQhq4RSdKiGwHpYdMTEoEPoQQwO7ukmVTIJs7W3+YNrkH0oES0UHcP0yZJFB+GckPIMg0ckV5Ld6JUzKjjpXFm6YalyIpPn8XbF6GCJoCO7TjLyw/pm7TiXZEopOmBhY7id7mjpUKLTkJnAB8Jb1+zu39iyDRWQ1svM8q5ijVMXlg6xTREdD3J0eKor4z9+L9mGZ6RgvnIQlilIs6KFYAEw6OB4hzImuDJkdjmkwESvprt3nmHzFB1j8TkiClpBtMSddqToIILP/E183ScmLqTxeNxud1rbwVkPdLvqZkprT9ABa7Wt9eXZwbbVbq/GY1SImN7yQUJq2WQahGUcE7XK7TNr2SbNiJufdhws0rGSEUoWHerPa7EvZ3J0zElrurj7vKQZsp0K0BEzAIloaevF6KgR0WLlKHNY+VwU8fYCdMSgzflWjg4C5yw6Wv31et0Hpml2Y3LUy0E77RuDDlQxfNUwdMtyHANaBf0FJDVXJRnEMOC36NymlaUD8MmARUU1GW05FTgpOly+5d3RERL2Y0q8JnzXC9DRi/V/I7MMWXRUOXR4w0J04A1hShkD17Z0/Zfxckm7noOOqhwdHhwDosuHh4fNYLPddtrTcehnS+aQi8jIneTYjrZ4ZUKl1redqlNkQlUza6cSTglSjw8aIa0APLKsZnd0bI387UXpOXSMUw6W0U2y6CC6EqDGxTPo2KCmbakTkVI+OrC+T6SmRF1+ITrazpmPlPmCnsjQIfhWQA4X9PvxKnI9TWpkfBYNqolI2ie4KSc4gCN0FxR29gNTMURHxo6RosNfUK2jQM1+Dh1QVhhVW74MueigShVFh5Hjpt8QLSDrK0woHx1Q7TSqZG50ydcvQ8dl91lHhgQd4GFmsp+tnIEgjwDBR5mdiBgzcBzxozF5JGP1AdmkqQ4OR2hN1xQeBrPFZiC7UFJ00CoLxMaz6IAAg5zAdaXL8Bw6qEmbZ7MQdLh2vjc1Hx1bWzU8IrkzzkblGXSI5nuYmNL5JEGHuawveLTIawkd95Ha9ow+UddVsCQGStJ/KlgsmROmLAAHjtCpBTQ6wlpuO6ODyuZyUYjtGXRMHeRumJvSZXgOHcQQA0J4JKF4xvWHPMmXiw5v4UKrb0pak7DGQnSIg+04c+Ql8hX6LyIf/5l+zqLDXXhKwD3JWBrxnIBZh7pL0jd6AJwFNo8Zqr5K3YeiGEDoCGMbh7ULd0YHba1cJFCfQQfUHIEfL/NQqOg5dJC9recYtMo0HhqwBnKZnYuOehmPlfA0KzubL0LHU3flqfdAHfb6apeETP3Fva4+os9/LpmSHBbspd/bRbRUdfPAJ+ZBur+gOudMicUPEhcwGS5n4qadpN/FS7CycIypRS1KN4EmREcmJiZDB/HUwhqL+GYxOqBijaFNhKQY83kGHTjIlHXmpf1bJ3qdWd7KOpmLjoHpqn7syjezim2xZEGD9cPxeFVHqROeDZBnBgd2AHbMwmewa+QzXdAMOkCj8dPvOKxmmuNla9lQszggQYd+vAsGJpy2EE9rqoSS+eDdYzERMazacQVwprvo7wHtWOILgejI9EOGjtgV9iS+zFIxOtoW0SmJ8SOqS8XoqGGVWpd6qwhVmVisASSaYR46aq5r/lRi7uOKPO0ZdKgAOzQcx7LuIdtZlWdKYAP1SVUba0AMLA/qe421+7QARg46DMwoQtZwyfHdDEyIuDFVKah+4HURp/HWLosG8hFKD3ktuIIuiw70v/8Uh8WpAN8ZHV1VtqayVvPQAc0jHEUhElJEdS46YEfHSxQoNZ0ig9UfMpzZ7f6VeSEPHVWLegnI4lgZ2VWMjpR0OKBltwqRrA6UTU9pA0D445PaU/5ae2NT7chLgk0VStyw3meeWTKR4F8CFAmmkoECeWu7UGD7Q05rj9FxKaklRocjogMDmbROpvrt0BHaMWeVej3z0IE2p2PgposjErU+K7jLGRmUh44HQNkxFS2ZERajg0bw4ZB0ONm97pSM1QRsS/7CdrttoWTaV6Qe1jvzAZtgI0nkwe4OFEuasvaIb5DIFomOAao3FaKDRp0zvAPFKyj/Ir3dFR2BaAXJqBAdLSNWoOeCeo0pHx00teNZN0Ktx85uWexFDjpCIwbtlPI0kaUXosNdPEFa9Pvd7p+Q6xhl/N1S56cBWmtMNExAhz1uYyZQVTfMFxIFCK65Q5KPiOuKLD0UqXiZyZLrVJ0rRAd1uBrxSFcJOpBxTOERKG+IDsgUY5WJLgOvTudLlh4Z5/D5aHfLYtiHyJpz0AG1oNj9rMq9sTvaLH7oK2GZ5OWgGWRFPtoP7trnSiYESKpq/WkVb2r8VJZAB1fBRkiixifueN8luCOTn/g3qFY6lNRC7YLUZunoCTqUJY05uWrtxZKlMCuwEB1jK/2CihbOUZOvlU6JHy7Pfcg1Misn8yt6VOTo8IYgmcEDUzrEF1i0K5K7S/TL1GVBDL7EjcCjA9iP7b9DZTwN6r0UHHK1FE6SjXvdT7JdoK7vYHQTjpz0ZygJ6cdE1zLxd7DoUAZxpBRux59m1naSooOUcQt3cBE6kLNj5WHy6TJwnq0Cm4U4b5DH6HmaXsaGoRjGlKMDMlXzwCf9qhN/q+iOfQE62iTX5UAQncSeSpgJhw4Au4n8ZMt6rTPkoi0SNatl0G7QoBcYQxTQOCXJUUkanckHg4i6vdMgAIcO/5IyYGOjzM2sgJP6O2gOLvgP0YHl4DomyfgL0EEVkOKc47SiWDsVkojl6EBdFrol5gC9AB0trMzViarkxsxxTBL4XGrQ8uhwPcXb/kRq6cFPzpku8/n/ZgIiukLyjn0wLcc8uM0FLWMLX+Yr7YhO9iqLDqjeU5BaVQk65LlhBDKqUxQkL0AH7rtLSZUsQ5G/47LA75elGrXaBae/FB1kJvhuiZrcC9CxQSZL0AcqtmJcYtGGJAQMEjuEQ4e52GyDv2voLI4XsuiQqOH+A4jlHnVoqZDd2OTJmKSwxe6wKXlBZvpQg9ZOeOvSYNERm0RIUrg7ooPGWeTJdVyzUnSgDEXHIavsONQaYVWmInTQ7hYG6NkBEJkrBKCk6IDbyC07FE0OFUqA328vQMdTF/lL0YkqvVuH/+H599ERsMX90otzvlh0gMtqvee3a0o4VvwZYESLZKZRRIhKjmmc7pMkao6pyRUHd3ITcX2yDxgDQ0CH0okzLTK5+3nooPlDUlU6pnx0hHDvzGr0QFpYqxNGxLK9Ql8pNcHAjlncJPtJ8Gv1ZJBpQEMqPicXhiERn0LyySrNOmZJho5hMsmhwGNDpussOoyOP56jd6ctTwk6aTxAlp7rGenTy1iDjVNMaWplIq5pom7GQI/PLTEZtiI6lIPE8bwjOuK8Lus/yv5Z6txxD7q7WbMiiw76BOmuNMaWn5EuEO6rE2Sf0dBHTHBGObdLPKOcclXfHR1qmau9jhNFw3Hdk5Qk5FQHHSUO3gasXipxHqBElLi9+BRXMichPWsWjzokVWWP3ZHlZecSrluXA1EaEtwVHe3nPR656PB7QgranLo80mUoziulacHZPPmEAha12Ciy+TUZStAB0cCJd8qv+dTmF6CDe8lHsgoOySl355KSZDZb005V6cxJV6fzdhotyiaEIkQk/ad5tmk6FH2QRrEPMnncmCjrMBglDq6boMJ7sYzLQ0fmaNcQ8N3JUi464N7n9z1Nm2dWuxgdK7JsBS6xBotahA4xM0FNzrMkBOU4D1qagMYvDDWZOLagxNnhhehwVQO4JhAOm7LosCGmp0Rx9AdbqJkywMmiY2szq0L4HEiOxXnEa5iqoTUSNBHy/2msz2K1mk0GHcq0/Aw6RJZEzWQgumm8ZbwMjbwTC7B5XgWny8B4nrbFJxZi5pGrFK9VpltIiohanQQdK0NcA3rAja0rRgcvmZPzLFxuGM9gXNup9sz5TC/zU8yeWFhsBj+n4RatzXip9NTUHyZBB2wyZWvEwEkFB102Bol1W+AmqNQjUb84CQCnS0SH0rLk6PBkEhrRlsqWHgePWiPZ0L0cdECmJ7plYqsqebrlMtBx/9gnlOdLvTu4CfakTlgWV1iRomNmilrqinB2g7UDi9HB5ZXy6Nj+/OnP1CAcbHj9mOUdy1Y1VPz4GgN/mnwjQQdaf0boIaPWVVPxSY4hgb/TAh18xNplpMB4YWbBIUUHdadl0BELsGxGIg0imgtGuNT7TrIs9KRkC6pZ42DVrrYG5EUoNURbh055ygsoOtz0FXqylk44ZR55ag9ET7qNUD/KoqFP0MFCFzNZflbo2DlhTf1Kuejw/TCYosGuFFE58bumep9hdww60CQHxO5V/O10VQ8T5pFFB/KfM2YesvNZvZ4eh2P2l9IhN1Y4M4Kp8ZzcmiCAA8Vdsujwcagviw5q10mY+ICcsgYWPQHqdXplN5UZ1KyxUT5M2bIMg0QAkJYsMpQwjgTFD+Y5p6xVi85FnDgqt2rRElokxh88wVd1cW49ulm3XJmMgU7jYEbWAHU86ZsmHmzZ0o1uPYMOfB9FJlLBoAP0vNr0H8TlfraUYPrkpkaL/JgSgw7ESgCji1MHmcsWmS4w+wBl92nw0C8TQANh46BjEJITpGN0FUce7zAl6dlKx6bXbJTN3mC2wPeFpMaQeCqDTnIAJIYwndzEKZEdG0WHHhegLUujjoRt2eXHDewUam4mqq81N4OOIcgmP1NDkZ2UGB2CpGJDZqSjEB02/w6GPBDjQ5w3DPxZnaM5QMBug9ZZAe+oOwCwB106lsmGqjY2vk/C5LiA3zJ1InFMbIa4hrUR++OXAXAkCbsdHQBdREeIG4nT3ASqbfDlKUlzrlH+mSxEH3DkumSjzy2QSTKGGxfnzdixXjqgY0tHf0aeWLEzwCS3i8hjtQ8kOOviThlOlu/VSJ/sdM6ncPCOuGVCQO7sMFJ0HRj4ich7n0yXHyzkoQte/PgYapkOs+gw/wnhiNuktXCVXFoi84ZtHxtPLDq8vsmu6Rw8NRqNniuss99ulMu6YZumqVvd/jIb+vXKjUZf5is46Dd6P4VnY/AIW2moOSmk4XLRtXTUmCG2Vu4PGyk99fs4KOX1e41Fhr2OrT4aTD/mPJf448JOq3vATx6Tu6Jm7gJV25fei6RMn2CvcKccYysJfgcmGtWTmlpJs8dGry++6Q/VHuqHm+LrQEX9GIophWr/kR+s01aGXQ5Cc5lzjUeHO1W8cA33zmYGizY6KUMqPDn0Qgra1YODg3mn/t/cZ7cr1eqdLWxt2anvElR/K/LqnfnBQav9X1zZ9t/SrMs2Xu/iiIZrCVuDQ4fRejTNhaecOYtez2a+kVgFn/Shad5lljR87C1UKKgWT0Ne0PHZP7YLkAEQDJP70QgVRsM/6QNSO3Od4uV9VqCLmYNPf00H1U71idfpCy8U+KQPSPVu0Y16McnOwpkqWHOPJMHVT/rYFFhrRlPdHMipoZd5croZ0qWXRXzSRybfYq1cM4f0bTDlaOxlqC5eIvxJH5/6oj8wFR6MNbJDdn2r+y8atJ/0a9DAzAMHc3sLQgdN+InzfhR6fUNyi8OsW3jb/Cd9RGKyd3gds19P7VWIjnrv8uFscHZ2eUl84WHv8vLsDH0mAW9v6L7spspP+gAU2HJ02EslSAIzEB1bC2slNgD3uFzbAdBuQZ+Jt3Vsfyql/4OUCUQSMn8q4+QrhA7dXa/Begjce1ysY7nqEPSHqkvQUe1KolynN18+6eOSkqt4rB/9VpnhHVUAOoHT8Yf0ZwOmAGzD/k9lQyO6DzK141z7pA9MSnxfuaiSPigrT5nGRxCRVhqGbcgr5rWQRqrCcHXp9ge1EPvAQjUTHkS8Y++TPjApzL2ynE4KWvjkPE3tIRZtw1Rdi8HAAB28ohyjLfulpU/6+LTJihZgLVEa3dOYRUdN+EkXfHF1nD/+1M27Pe+TPjStskGU2RzCwUMn2ZizrfhYCXOMY4wPGpOk0LEpvVjhkz48MZcfUqJJXl5rGJD4G/aG0WO9iVeD8ByS1LF1Cn7E5JM+MrVEh5g+/OdvlBS0UqYksR6hoxX/nBItRW/zwScQPAY0n/S/RaGgl4J52xsHSns2ndN7wSA6OvdlC2ml1j3Jc13pjmXDb6zu0FeqTu61rJ/00Yl3eZhzX5lWIS+oBau1HaNjulpNN12wWq3IL+eiz9uu3lmhO8TUzxjL/y6NuQRA8FCfB39D28QbdNqDRLJA8qtCBiz9ueRqederBj7pAxLHPMzG/Odq2kKH3ZTwkkUHpnCMroDxaulPdfvur8k6zk/fuwcSOr29/RW7VUQs83D7iv/XVgmVWmOqtMnvSzDomFouubEMJEc2W2/NOvaPDw+PJXO8PzmcMI9vLuTrcHg42U8+nMK6JhPy9zn6+1haZJI0ePxlMpkcEoJ/HX+J37m9wc8nk5u7uy+TQ1nbk+vvpVHz4vvvbO9v0Whoh/bvYCVp/bgF2MbdYdK7TLXwXWmX/0WaM/cszLwDnLPhe5BHjMmvIqfogJ+BCQA6yEWTjGtW0a9nvQYda1FTkzyfaBELiGPthxQe15qWzudpSWtqe/RDBf7dlJX5pmk/0j8JRVGE/juJ3zmEH5pJjKJ58fuh2L0T+Pjo2xFsIzpJv5zAjxr9uK9FpHTUJERru0FfHqHqb4RKUYk72Sj/RaoxPo/ftv/UxlTDqPUP0CUbDDo6jjkcqL3f1macgj4r73g72r9Gx1qpJEPHYXN0xaztJIp+lxW/bmrp2px+r5SieHq/RLBiyU48v6hEk6R0qfL929HR0cnJ90rEoOMc9mq0d3MD2czddSmqNKM9rpK7qDm6Q907/apVmkdpr9FoKO+4xVgYVRCVSvi/FB23pUqpciKA97o5+qG8NlXjO7nRD3RA1WKM4ilB3ffQjS8sOoLLy3bYP1C2lw8k5FLvum/tJoXzWSlJnu+PRt+Yj5OoFF1LXvujGTHb+oRBxylcqKakyLE2uor//tosNfGyn56enp+fx1KJoKMZi6zzvahU4Vo/1iqVuNkvEYPBWwYd+1AknSM6Rc1cn+K/DydfSME7CN7oi8LSfrMy2ldem/wGVUzdYTX8+VeA75QLGuNVHwhaqa/UVRc81mjGoKc6b34EDqHjQvJ8f8Qt7QRxgj+yr8FNzEwoQkcy43uQMYyyouXbKF3NBB0iceiA76GlTFGI2E+6sN+0U66clmkTIqEp9v30agT5FvfqdTN6bbmCKIjR0Zst5r4yx9E2XwmmDhCzjlHCaXICfvMO1ixCx4nkOUQHu24IHSWJUL6LKjw60qXH+1gU7ZClj1KGjpZNjg4oDFjYwaVkwAobZdb18IgpJ5WTN7JmDhHi2AHtN1Om9qq0tCjvQNe2YHMWipip4gUzIKAD36FCM8E6jvr24bd9rTQ6kj0X0QFldym7t+6ii/P009GIVTV+jEqcdML0JWIqgUpP86usVxAdlRFTMVRiKt+Zirl6WQYg5R0TTQZCpPRUztnPTVH3fR2isgXdhV/b4FvBWn671TI7rnC6Hv/kBf0hnrH9/O+M/Pt0mouOiF23iXaB9LhIVDOL0HGMduetUOBqxBQoRgezyvus/IPKr0yhwSTlHXJ0QPnEPj5sRhLJ+SpEwy1geDZf/gXXPljBf/4ZIpuFuy2X3PKGr8DzFpb0zpRXpp3RcXQTSeBxrLGKP0IHs/8uKhlus99k1ykXHacXPDrOWXTcXlSkXUYk1bHl6FC+wJebCXq/RaIJ83pUJ/eWL5boyjiqczam6CpOFh0teteWOkbGbOGv7r0WncpnDqGDXdiJdqVgeFR47ptFB6MtQLWCM4sVpF9GzAv56DjhJQvUjkapufu9UmE5FksvQQfWZr4l72gTySuvRFuc33OAfj5h1lZCdA1OUFuaHDrojwsg2RJunffJ+clHB6dRInSgzVYSjL5CdCDdUuPQdPq9yWoMheioMJ+hccOwMmQa5UiBF6FjguQQ7d+JliesXoVm6BedFvX2BnTryurPRb361EVeVAYdXs3z2g4IPc9bOrteA/8v087oQH6iO+SkKrGqxLHG8nhoxLLoUL41BZfHJOJ2KLSE8tFR4j8yCiTUJyUKMqZcdEjRBCuiLOlGK+Vwo9chfKeja1mmqYdK6JqWQS80FDK/cASu7RRc8/2qtDM68Cr/geDBe9iL0AGtRl4GfGtywn1XdOxFnDWNPKIl7ZtsOfPQIQfTeURN8NML7YvshdejGrnmbzhb1QKl/RAH50R0IGpbzg5nr1+FCtDBygSKDmVPgEcxOrADhAHZueAy2REde1pF4/p4jbwvTW0v69l8GToQM6w0cQtv4+pgKOySnxBuOE6jP1Pz0QHBUfTDN69KL0SHco28mOlUPoMOyLDZ0MWN1uQ2PETH6PfJ8fHxzc3N3t6PVCVh0HF7N4oi0VQ6QtwD4uO7aGG/EB0Kigx9VfYj7W1cHSyNY5MEXSCWj462nrlS6u3o8IXogJYfXJbEfjjW2OBcBh3Ip8C4wE+EYBrywMah06gZpUCD6ChVTo6Ojn6MUCTta8bW/ENrInxUtOiO++6l6MCK6fnV26qklMZ29vRTBh1t3dntN+9ehV6MDuUHXJfE8jjm5jWDDvQkrf4wEr6F6Khc7V1fX/+4ujopRalHH6ND05qjUeXkTmpp3v6uYfdtJbpgv38pOpDiXLkYRW+qksYUAPFO5Aw6lu+ncyAqQAdrm9ykKDi9QiYDhcdz6NhHLvB46vciwYlVrHec71+MoJaTFza9/TrSRph/MOLlxehA0aDKm0TfJBS4IjwEdMwt4z3BgV0OOehgWTaDDuX0O1wUqiYea6z/IosOFGyJqF562hTzPZ7TSm+bldLoe/6+Pr7SUOoG42B7MTqQK6VSeq8ERPqrFzno8M/K9juZspSOc3wBh/noUM5TeDyjleL6Y70U/imswrM2yyGUHs1MJI/t16jCpZG8HB2wyBvFZmUU9oxcdISP5fU7Xs6MCKFDppJNIg4dXzgJso+yrbBx+iw6UL4YjX2eaCISnrdoUepaYXTsFuq9jE/lo6FD8TZ6DjrqqtN773tJD3Mm51iLWHTsRdxL+xqFx7PoUP6I9dJ9TRNlxA7+Dpz4U5QKPIFaUKoivcxXSou8JzoUf6u7EnT4LcsZvPsNUCg2XpE8/xpxiVN/8OjA+R4VCA8eHd9GWXTsI7mOYLGnZUTELnEWZFSUihL6rka7oEOaZESLvCs6oNHKXEkZoyNsOPa76qOETqX5MlAM8OL+WkAHSu1E1gKPjiMJOtBDpJeeSoKgu8RoT09GpdFJgcUJ1cqPjQ5lnCofFB1t1Rm+s8pBCDm7sx6FcyHH8qgpziAO2Ja+NUV0ZJyONyQ3Eb6faWWn/I5DlEUoTYgndBcxwf6Xo+M8J3XyLck7oD97RNARbhz94N2lCibkr8rO/ZeIc3dI0IGzuiujkYiOjI6AzzEcKt+jLA52yw27QaqH9DVMf7BnK6S5YbKs47SpnKT8t6V6n/4Yckvxq6qzfl9DNiV8BETM71MuBMR8l3DfPRQLex4dWC+9PszqpDtnDuITC8yhqj1OEl4xWWxyOZmb3Iyb+iXQodQ2WDm1W8GlYxz8Otf7QK0uc8hnT/R5X4wkxx6HlkcAAAHRSURBVBqgwsijg8tJT2gfhcyumpJkv695Ngufk45PF6S577dctH1/xAgWeU46ylHLFU2/CDoQ+0Dax8Io936lk9Ro8SLenPiqiYcTNNkMIp+6iI5IkifxYyT4u5N2mnno4M+zHGKfacwTDrURoyj9GDF9xejI8CjYzAdAB7RtTRPo6i9gqrB0B5c+ukq1ydvfNU1kxFJ0IKdpBh0St9MNjmVIyvOnnU73k3PPAjqwCpwwn69QDU2SRr5FbJSYPQuX0nUROg5zjLb3oHCz2P46QoXSjQanTzv5ejzZP5zcHUnOGp9rlZGs5G2JFRjcOVqGTuHWl6qFv0OJcXGF6AIuEbnzlbYH+RlrSSEhFof/97RKRTs6hizi/MtFxAF5kosO+SFx5ddCx69Jt9+0qDmK4jPvPzLzi06nS2fwkPV3nJa0KMN1EF3DSmUOLdhs0ig6iJ+gY4I+sOg4H6ET9VRqHV9oyYn675w1jstlbGqE96s8AByjIu8SwP84dHq8h/ZvqXTy+41kqs4n+zne7GPGljmdHO5PZElW+4fy4pPjyWSyTwhdr3GTSBb4dMIZUrDi/fRyjcneCUruuPoqtHZ+LJbDb8OiuccRbmFTx6+Pjv8HNwmlPdFE0jEAAAAASUVORK5CYII="/>
          <p:cNvSpPr>
            <a:spLocks noChangeAspect="1" noChangeArrowheads="1"/>
          </p:cNvSpPr>
          <p:nvPr/>
        </p:nvSpPr>
        <p:spPr bwMode="auto">
          <a:xfrm>
            <a:off x="155575" y="-769938"/>
            <a:ext cx="9315450" cy="16097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22" name="Picture 10" descr="http://www.montclair.edu/media/montclairedu/styleassets/images/standardbase/msu_logo_print.png"/>
          <p:cNvPicPr>
            <a:picLocks noChangeAspect="1" noChangeArrowheads="1"/>
          </p:cNvPicPr>
          <p:nvPr/>
        </p:nvPicPr>
        <p:blipFill>
          <a:blip r:embed="rId2" cstate="print"/>
          <a:srcRect/>
          <a:stretch>
            <a:fillRect/>
          </a:stretch>
        </p:blipFill>
        <p:spPr bwMode="auto">
          <a:xfrm>
            <a:off x="1752600" y="5334000"/>
            <a:ext cx="5486400" cy="948059"/>
          </a:xfrm>
          <a:prstGeom prst="rect">
            <a:avLst/>
          </a:prstGeom>
          <a:noFill/>
        </p:spPr>
      </p:pic>
    </p:spTree>
    <p:extLst>
      <p:ext uri="{BB962C8B-B14F-4D97-AF65-F5344CB8AC3E}">
        <p14:creationId xmlns:p14="http://schemas.microsoft.com/office/powerpoint/2010/main" xmlns="" val="3404304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Physiology</a:t>
            </a:r>
            <a:endParaRPr lang="en-US"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878211"/>
            <a:ext cx="3048000" cy="4141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878211"/>
            <a:ext cx="2280689" cy="4122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72200" y="1878211"/>
            <a:ext cx="2667000" cy="255454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800" dirty="0" smtClean="0"/>
              <a:t>Transpiration</a:t>
            </a:r>
          </a:p>
          <a:p>
            <a:pPr marL="285750" indent="-285750">
              <a:spcBef>
                <a:spcPts val="1200"/>
              </a:spcBef>
              <a:buFont typeface="Arial" panose="020B0604020202020204" pitchFamily="34" charset="0"/>
              <a:buChar char="•"/>
            </a:pPr>
            <a:r>
              <a:rPr lang="en-US" sz="2800" dirty="0" smtClean="0"/>
              <a:t>Hydraulic conductivity</a:t>
            </a:r>
          </a:p>
          <a:p>
            <a:pPr marL="285750" indent="-285750">
              <a:spcBef>
                <a:spcPts val="1200"/>
              </a:spcBef>
              <a:buFont typeface="Arial" panose="020B0604020202020204" pitchFamily="34" charset="0"/>
              <a:buChar char="•"/>
            </a:pPr>
            <a:r>
              <a:rPr lang="en-US" sz="2800" dirty="0" smtClean="0"/>
              <a:t>Leaf water potential</a:t>
            </a:r>
            <a:endParaRPr lang="en-US" sz="2800" dirty="0"/>
          </a:p>
        </p:txBody>
      </p:sp>
    </p:spTree>
    <p:extLst>
      <p:ext uri="{BB962C8B-B14F-4D97-AF65-F5344CB8AC3E}">
        <p14:creationId xmlns:p14="http://schemas.microsoft.com/office/powerpoint/2010/main" xmlns="" val="2020810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Mixing Models</a:t>
            </a:r>
            <a:endParaRPr lang="en-US" dirty="0"/>
          </a:p>
        </p:txBody>
      </p:sp>
      <p:sp>
        <p:nvSpPr>
          <p:cNvPr id="3" name="Content Placeholder 2"/>
          <p:cNvSpPr>
            <a:spLocks noGrp="1"/>
          </p:cNvSpPr>
          <p:nvPr>
            <p:ph idx="1"/>
          </p:nvPr>
        </p:nvSpPr>
        <p:spPr>
          <a:xfrm>
            <a:off x="152399" y="1722437"/>
            <a:ext cx="4386263" cy="4525963"/>
          </a:xfrm>
        </p:spPr>
        <p:txBody>
          <a:bodyPr>
            <a:normAutofit/>
          </a:bodyPr>
          <a:lstStyle/>
          <a:p>
            <a:r>
              <a:rPr lang="en-US" sz="2400" dirty="0" smtClean="0"/>
              <a:t>Fraction of Shallow Soil Water equation </a:t>
            </a:r>
            <a:r>
              <a:rPr lang="en-US" sz="1600" dirty="0" smtClean="0"/>
              <a:t>(</a:t>
            </a:r>
            <a:r>
              <a:rPr lang="en-US" altLang="en-US" sz="1600" b="0" dirty="0" err="1" smtClean="0">
                <a:solidFill>
                  <a:schemeClr val="tx1"/>
                </a:solidFill>
              </a:rPr>
              <a:t>Darrouzet-Nardi</a:t>
            </a:r>
            <a:r>
              <a:rPr lang="en-US" altLang="en-US" sz="1600" b="0" dirty="0" smtClean="0">
                <a:solidFill>
                  <a:schemeClr val="tx1"/>
                </a:solidFill>
              </a:rPr>
              <a:t> et al. 2006)</a:t>
            </a:r>
          </a:p>
          <a:p>
            <a:endParaRPr lang="en-US" sz="1600" dirty="0" smtClean="0"/>
          </a:p>
          <a:p>
            <a:r>
              <a:rPr lang="en-US" sz="2400" dirty="0" err="1" smtClean="0"/>
              <a:t>IsoSource</a:t>
            </a:r>
            <a:r>
              <a:rPr lang="en-US" sz="2400" dirty="0" smtClean="0"/>
              <a:t> Software </a:t>
            </a:r>
            <a:r>
              <a:rPr lang="en-US" sz="1600" dirty="0" smtClean="0"/>
              <a:t>(EPA)</a:t>
            </a:r>
            <a:endParaRPr lang="en-US"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352800"/>
            <a:ext cx="8577262"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8662" y="1725613"/>
            <a:ext cx="4419600" cy="1169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5390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Results: Isotopes by Depth</a:t>
            </a:r>
            <a:endParaRPr lang="en-US" dirty="0"/>
          </a:p>
        </p:txBody>
      </p:sp>
      <p:sp>
        <p:nvSpPr>
          <p:cNvPr id="3" name="Content Placeholder 2"/>
          <p:cNvSpPr>
            <a:spLocks noGrp="1"/>
          </p:cNvSpPr>
          <p:nvPr>
            <p:ph idx="1"/>
          </p:nvPr>
        </p:nvSpPr>
        <p:spPr>
          <a:xfrm>
            <a:off x="152400" y="1600200"/>
            <a:ext cx="4495800" cy="5029200"/>
          </a:xfrm>
        </p:spPr>
        <p:txBody>
          <a:bodyPr>
            <a:normAutofit/>
          </a:bodyPr>
          <a:lstStyle/>
          <a:p>
            <a:r>
              <a:rPr lang="en-US" sz="2800" baseline="30000" dirty="0" smtClean="0"/>
              <a:t>2</a:t>
            </a:r>
            <a:r>
              <a:rPr lang="en-US" sz="2800" dirty="0" smtClean="0"/>
              <a:t>H and </a:t>
            </a:r>
            <a:r>
              <a:rPr lang="en-US" sz="2800" baseline="30000" dirty="0" smtClean="0"/>
              <a:t>18</a:t>
            </a:r>
            <a:r>
              <a:rPr lang="en-US" sz="2800" dirty="0" smtClean="0"/>
              <a:t>O are correlated.</a:t>
            </a:r>
          </a:p>
          <a:p>
            <a:r>
              <a:rPr lang="en-US" sz="2800" dirty="0" smtClean="0"/>
              <a:t>Shallow soil is </a:t>
            </a:r>
            <a:r>
              <a:rPr lang="en-US" sz="2800" dirty="0" err="1" smtClean="0"/>
              <a:t>isotopically</a:t>
            </a:r>
            <a:r>
              <a:rPr lang="en-US" sz="2800" dirty="0" smtClean="0"/>
              <a:t> enriched.</a:t>
            </a:r>
          </a:p>
          <a:p>
            <a:r>
              <a:rPr lang="en-US" sz="2800" dirty="0" smtClean="0"/>
              <a:t>Deeper soil is increasingly depleted.</a:t>
            </a:r>
          </a:p>
          <a:p>
            <a:pPr marL="0" indent="0">
              <a:buNone/>
            </a:pPr>
            <a:endParaRPr lang="en-US" sz="2800" dirty="0" smtClean="0"/>
          </a:p>
          <a:p>
            <a:r>
              <a:rPr lang="en-US" sz="2800" dirty="0" smtClean="0"/>
              <a:t>Saturated soil isotopic ratios show no clear change with depth. </a:t>
            </a:r>
          </a:p>
          <a:p>
            <a:endParaRPr lang="en-US" dirty="0" smtClean="0"/>
          </a:p>
          <a:p>
            <a:endParaRPr lang="en-US" dirty="0"/>
          </a:p>
        </p:txBody>
      </p:sp>
      <p:grpSp>
        <p:nvGrpSpPr>
          <p:cNvPr id="25" name="Group 24"/>
          <p:cNvGrpSpPr/>
          <p:nvPr/>
        </p:nvGrpSpPr>
        <p:grpSpPr>
          <a:xfrm>
            <a:off x="5181600" y="1447800"/>
            <a:ext cx="3733800" cy="5093732"/>
            <a:chOff x="5181600" y="1447800"/>
            <a:chExt cx="3733800" cy="5093732"/>
          </a:xfrm>
        </p:grpSpPr>
        <p:sp>
          <p:nvSpPr>
            <p:cNvPr id="16" name="Explosion 2 15"/>
            <p:cNvSpPr/>
            <p:nvPr/>
          </p:nvSpPr>
          <p:spPr>
            <a:xfrm>
              <a:off x="5257800" y="1447800"/>
              <a:ext cx="3048000" cy="640237"/>
            </a:xfrm>
            <a:prstGeom prst="irregularSeal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5791200" y="1554245"/>
              <a:ext cx="3048000" cy="640237"/>
            </a:xfrm>
            <a:prstGeom prst="irregularSeal2">
              <a:avLst/>
            </a:prstGeom>
            <a:solidFill>
              <a:srgbClr val="2FAE02"/>
            </a:solidFill>
            <a:ln>
              <a:solidFill>
                <a:srgbClr val="2F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57800" y="1767919"/>
              <a:ext cx="3581400" cy="1005526"/>
            </a:xfrm>
            <a:prstGeom prst="rect">
              <a:avLst/>
            </a:prstGeom>
            <a:solidFill>
              <a:srgbClr val="2D1501"/>
            </a:solidFill>
            <a:ln>
              <a:solidFill>
                <a:srgbClr val="562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57800" y="2773445"/>
              <a:ext cx="3581400" cy="1143000"/>
            </a:xfrm>
            <a:prstGeom prst="rect">
              <a:avLst/>
            </a:prstGeom>
            <a:solidFill>
              <a:srgbClr val="3E240A"/>
            </a:solidFill>
            <a:ln>
              <a:solidFill>
                <a:srgbClr val="562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57800" y="3916445"/>
              <a:ext cx="3581400" cy="1143000"/>
            </a:xfrm>
            <a:prstGeom prst="rect">
              <a:avLst/>
            </a:prstGeom>
            <a:solidFill>
              <a:srgbClr val="5D3A07"/>
            </a:solidFill>
            <a:ln>
              <a:solidFill>
                <a:srgbClr val="5D3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5021345"/>
              <a:ext cx="3581400" cy="1074655"/>
            </a:xfrm>
            <a:prstGeom prst="rect">
              <a:avLst/>
            </a:prstGeom>
            <a:solidFill>
              <a:srgbClr val="562C02"/>
            </a:solidFill>
            <a:ln>
              <a:solidFill>
                <a:srgbClr val="5D3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976462">
              <a:off x="6926278" y="1514777"/>
              <a:ext cx="441901" cy="4643795"/>
            </a:xfrm>
            <a:prstGeom prst="downArrow">
              <a:avLst/>
            </a:prstGeom>
            <a:solidFill>
              <a:schemeClr val="bg1"/>
            </a:solidFill>
            <a:ln>
              <a:solidFill>
                <a:srgbClr val="3E24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5562600" y="6356866"/>
              <a:ext cx="2880249"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8055425">
              <a:off x="6515400" y="3766882"/>
              <a:ext cx="1120820" cy="369332"/>
            </a:xfrm>
            <a:prstGeom prst="rect">
              <a:avLst/>
            </a:prstGeom>
            <a:solidFill>
              <a:schemeClr val="bg1"/>
            </a:solidFill>
          </p:spPr>
          <p:txBody>
            <a:bodyPr wrap="none" rtlCol="0">
              <a:spAutoFit/>
            </a:bodyPr>
            <a:lstStyle/>
            <a:p>
              <a:r>
                <a:rPr lang="en-US" altLang="en-US" b="0" dirty="0" smtClean="0">
                  <a:solidFill>
                    <a:schemeClr val="tx1"/>
                  </a:solidFill>
                </a:rPr>
                <a:t>δ</a:t>
              </a:r>
              <a:r>
                <a:rPr lang="en-US" baseline="30000" dirty="0" smtClean="0"/>
                <a:t>2</a:t>
              </a:r>
              <a:r>
                <a:rPr lang="en-US" dirty="0" smtClean="0"/>
                <a:t>H , </a:t>
              </a:r>
              <a:r>
                <a:rPr lang="en-US" altLang="en-US" b="0" dirty="0" smtClean="0">
                  <a:solidFill>
                    <a:schemeClr val="tx1"/>
                  </a:solidFill>
                </a:rPr>
                <a:t>δ</a:t>
              </a:r>
              <a:r>
                <a:rPr lang="en-US" baseline="30000" dirty="0" smtClean="0"/>
                <a:t>18</a:t>
              </a:r>
              <a:r>
                <a:rPr lang="en-US" dirty="0" smtClean="0"/>
                <a:t>O</a:t>
              </a:r>
              <a:endParaRPr lang="en-US" dirty="0"/>
            </a:p>
          </p:txBody>
        </p:sp>
        <p:sp>
          <p:nvSpPr>
            <p:cNvPr id="23" name="Plus 22"/>
            <p:cNvSpPr/>
            <p:nvPr/>
          </p:nvSpPr>
          <p:spPr>
            <a:xfrm>
              <a:off x="8534400" y="6172200"/>
              <a:ext cx="381000" cy="36933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23"/>
            <p:cNvSpPr/>
            <p:nvPr/>
          </p:nvSpPr>
          <p:spPr>
            <a:xfrm>
              <a:off x="5181600" y="6256235"/>
              <a:ext cx="304800" cy="18466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427137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Water Sources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Japanese knotweed </a:t>
            </a:r>
            <a:r>
              <a:rPr lang="en-US" dirty="0" smtClean="0"/>
              <a:t>and </a:t>
            </a:r>
            <a:r>
              <a:rPr lang="en-US" b="1" dirty="0" smtClean="0"/>
              <a:t>Multiflora Rose </a:t>
            </a:r>
          </a:p>
          <a:p>
            <a:r>
              <a:rPr lang="en-US" dirty="0" smtClean="0"/>
              <a:t>Used shallow water in the early summer</a:t>
            </a:r>
          </a:p>
          <a:p>
            <a:r>
              <a:rPr lang="en-US" dirty="0" smtClean="0"/>
              <a:t>Sourced deeper water later in the season</a:t>
            </a:r>
          </a:p>
          <a:p>
            <a:endParaRPr lang="en-US" dirty="0"/>
          </a:p>
          <a:p>
            <a:pPr marL="0" indent="0">
              <a:buNone/>
            </a:pPr>
            <a:r>
              <a:rPr lang="en-US" b="1" dirty="0" err="1" smtClean="0"/>
              <a:t>Phragmites</a:t>
            </a:r>
            <a:endParaRPr lang="en-US" b="1" dirty="0" smtClean="0"/>
          </a:p>
          <a:p>
            <a:r>
              <a:rPr lang="en-US" dirty="0" smtClean="0"/>
              <a:t>Uses nearly 100% shallow water</a:t>
            </a:r>
          </a:p>
          <a:p>
            <a:r>
              <a:rPr lang="en-US" dirty="0" smtClean="0"/>
              <a:t>Exceptions are dry periods when it is unavailable</a:t>
            </a:r>
          </a:p>
          <a:p>
            <a:pPr marL="0" indent="0">
              <a:buNone/>
            </a:pPr>
            <a:endParaRPr lang="en-US" dirty="0"/>
          </a:p>
        </p:txBody>
      </p:sp>
    </p:spTree>
    <p:extLst>
      <p:ext uri="{BB962C8B-B14F-4D97-AF65-F5344CB8AC3E}">
        <p14:creationId xmlns:p14="http://schemas.microsoft.com/office/powerpoint/2010/main" xmlns="" val="2195936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Transpiration Rate</a:t>
            </a:r>
            <a:endParaRPr lang="en-US"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7400" y="1295400"/>
            <a:ext cx="4953000" cy="5143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24000" y="1295400"/>
            <a:ext cx="677108" cy="5181600"/>
          </a:xfrm>
          <a:prstGeom prst="rect">
            <a:avLst/>
          </a:prstGeom>
          <a:solidFill>
            <a:schemeClr val="bg1"/>
          </a:solidFill>
        </p:spPr>
        <p:txBody>
          <a:bodyPr vert="vert270" wrap="square" rtlCol="0">
            <a:spAutoFit/>
          </a:bodyPr>
          <a:lstStyle/>
          <a:p>
            <a:pPr algn="ctr"/>
            <a:r>
              <a:rPr lang="en-US" sz="3200" dirty="0" smtClean="0"/>
              <a:t>Transpiration Rate</a:t>
            </a:r>
            <a:endParaRPr lang="en-US" sz="3200" dirty="0"/>
          </a:p>
        </p:txBody>
      </p:sp>
      <p:sp>
        <p:nvSpPr>
          <p:cNvPr id="5" name="TextBox 4"/>
          <p:cNvSpPr txBox="1"/>
          <p:nvPr/>
        </p:nvSpPr>
        <p:spPr>
          <a:xfrm>
            <a:off x="1524000" y="6273225"/>
            <a:ext cx="5486400" cy="584775"/>
          </a:xfrm>
          <a:prstGeom prst="rect">
            <a:avLst/>
          </a:prstGeom>
          <a:solidFill>
            <a:schemeClr val="bg1"/>
          </a:solidFill>
        </p:spPr>
        <p:txBody>
          <a:bodyPr wrap="square" rtlCol="0">
            <a:spAutoFit/>
          </a:bodyPr>
          <a:lstStyle/>
          <a:p>
            <a:pPr algn="ctr"/>
            <a:r>
              <a:rPr lang="en-US" sz="3200" dirty="0" smtClean="0"/>
              <a:t>       Species</a:t>
            </a:r>
            <a:endParaRPr lang="en-US" sz="3200" dirty="0"/>
          </a:p>
        </p:txBody>
      </p:sp>
    </p:spTree>
    <p:extLst>
      <p:ext uri="{BB962C8B-B14F-4D97-AF65-F5344CB8AC3E}">
        <p14:creationId xmlns:p14="http://schemas.microsoft.com/office/powerpoint/2010/main" xmlns="" val="380871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Response to Soil Moisture</a:t>
            </a:r>
            <a:endParaRPr lang="en-US" dirty="0"/>
          </a:p>
        </p:txBody>
      </p:sp>
      <p:sp>
        <p:nvSpPr>
          <p:cNvPr id="3" name="Content Placeholder 2"/>
          <p:cNvSpPr>
            <a:spLocks noGrp="1"/>
          </p:cNvSpPr>
          <p:nvPr>
            <p:ph idx="1"/>
          </p:nvPr>
        </p:nvSpPr>
        <p:spPr>
          <a:xfrm>
            <a:off x="779462" y="1600200"/>
            <a:ext cx="7772400" cy="1763547"/>
          </a:xfrm>
        </p:spPr>
        <p:txBody>
          <a:bodyPr/>
          <a:lstStyle/>
          <a:p>
            <a:r>
              <a:rPr lang="en-US" dirty="0" smtClean="0"/>
              <a:t>Multiflora rose responds to soil moisture – it transpires at a higher rate when there is more water available. </a:t>
            </a:r>
          </a:p>
        </p:txBody>
      </p:sp>
      <p:grpSp>
        <p:nvGrpSpPr>
          <p:cNvPr id="35" name="Group 34"/>
          <p:cNvGrpSpPr/>
          <p:nvPr/>
        </p:nvGrpSpPr>
        <p:grpSpPr>
          <a:xfrm>
            <a:off x="6138614" y="3657601"/>
            <a:ext cx="2815938" cy="2624554"/>
            <a:chOff x="6004411" y="3886200"/>
            <a:chExt cx="2758589" cy="2571103"/>
          </a:xfrm>
        </p:grpSpPr>
        <p:grpSp>
          <p:nvGrpSpPr>
            <p:cNvPr id="26" name="Group 25"/>
            <p:cNvGrpSpPr/>
            <p:nvPr/>
          </p:nvGrpSpPr>
          <p:grpSpPr>
            <a:xfrm>
              <a:off x="6277568" y="3886200"/>
              <a:ext cx="2485432" cy="2571102"/>
              <a:chOff x="6096000" y="3886200"/>
              <a:chExt cx="2485432" cy="2571102"/>
            </a:xfrm>
          </p:grpSpPr>
          <p:grpSp>
            <p:nvGrpSpPr>
              <p:cNvPr id="23" name="Group 22"/>
              <p:cNvGrpSpPr/>
              <p:nvPr/>
            </p:nvGrpSpPr>
            <p:grpSpPr>
              <a:xfrm>
                <a:off x="6096000" y="3886200"/>
                <a:ext cx="2455862" cy="2232548"/>
                <a:chOff x="5638800" y="228600"/>
                <a:chExt cx="2455862" cy="2232548"/>
              </a:xfrm>
            </p:grpSpPr>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74" t="4468" r="63060" b="68184"/>
                <a:stretch/>
              </p:blipFill>
              <p:spPr bwMode="auto">
                <a:xfrm>
                  <a:off x="5638800" y="228600"/>
                  <a:ext cx="2455862" cy="1914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74" t="91318" r="63060" b="3265"/>
                <a:stretch/>
              </p:blipFill>
              <p:spPr bwMode="auto">
                <a:xfrm>
                  <a:off x="5638800" y="2081996"/>
                  <a:ext cx="2455862" cy="379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7" name="TextBox 26"/>
              <p:cNvSpPr txBox="1"/>
              <p:nvPr/>
            </p:nvSpPr>
            <p:spPr>
              <a:xfrm>
                <a:off x="6125570" y="6118748"/>
                <a:ext cx="2455862" cy="338554"/>
              </a:xfrm>
              <a:prstGeom prst="rect">
                <a:avLst/>
              </a:prstGeom>
              <a:solidFill>
                <a:schemeClr val="bg1"/>
              </a:solidFill>
            </p:spPr>
            <p:txBody>
              <a:bodyPr wrap="square" rtlCol="0">
                <a:spAutoFit/>
              </a:bodyPr>
              <a:lstStyle/>
              <a:p>
                <a:pPr algn="ctr"/>
                <a:r>
                  <a:rPr lang="en-US" sz="1600" dirty="0" smtClean="0">
                    <a:solidFill>
                      <a:schemeClr val="tx1">
                        <a:lumMod val="85000"/>
                        <a:lumOff val="15000"/>
                      </a:schemeClr>
                    </a:solidFill>
                  </a:rPr>
                  <a:t>% Moisture</a:t>
                </a:r>
                <a:endParaRPr lang="en-US" sz="1600" dirty="0">
                  <a:solidFill>
                    <a:schemeClr val="tx1">
                      <a:lumMod val="85000"/>
                      <a:lumOff val="15000"/>
                    </a:schemeClr>
                  </a:solidFill>
                </a:endParaRPr>
              </a:p>
            </p:txBody>
          </p:sp>
        </p:grpSp>
        <p:sp>
          <p:nvSpPr>
            <p:cNvPr id="31" name="TextBox 30"/>
            <p:cNvSpPr txBox="1"/>
            <p:nvPr/>
          </p:nvSpPr>
          <p:spPr>
            <a:xfrm rot="16200000">
              <a:off x="4872748" y="5017863"/>
              <a:ext cx="2571103" cy="307777"/>
            </a:xfrm>
            <a:prstGeom prst="rect">
              <a:avLst/>
            </a:prstGeom>
            <a:solidFill>
              <a:schemeClr val="bg1"/>
            </a:solidFill>
          </p:spPr>
          <p:txBody>
            <a:bodyPr wrap="square" rtlCol="0">
              <a:spAutoFit/>
            </a:bodyPr>
            <a:lstStyle/>
            <a:p>
              <a:pPr algn="ctr"/>
              <a:r>
                <a:rPr lang="en-US" sz="1400" dirty="0" smtClean="0">
                  <a:solidFill>
                    <a:schemeClr val="tx1">
                      <a:lumMod val="85000"/>
                      <a:lumOff val="15000"/>
                    </a:schemeClr>
                  </a:solidFill>
                </a:rPr>
                <a:t>Transpiration Rate</a:t>
              </a:r>
              <a:endParaRPr lang="en-US" sz="1400" i="1" dirty="0" smtClean="0">
                <a:solidFill>
                  <a:schemeClr val="tx1">
                    <a:lumMod val="85000"/>
                    <a:lumOff val="15000"/>
                  </a:schemeClr>
                </a:solidFill>
                <a:latin typeface="Cambria Math"/>
              </a:endParaRPr>
            </a:p>
          </p:txBody>
        </p:sp>
      </p:grpSp>
      <p:grpSp>
        <p:nvGrpSpPr>
          <p:cNvPr id="37" name="Group 36"/>
          <p:cNvGrpSpPr/>
          <p:nvPr/>
        </p:nvGrpSpPr>
        <p:grpSpPr>
          <a:xfrm>
            <a:off x="3249763" y="3657600"/>
            <a:ext cx="2770037" cy="2624554"/>
            <a:chOff x="3249763" y="3733800"/>
            <a:chExt cx="2770037" cy="2624554"/>
          </a:xfrm>
        </p:grpSpPr>
        <p:grpSp>
          <p:nvGrpSpPr>
            <p:cNvPr id="29" name="Group 28"/>
            <p:cNvGrpSpPr/>
            <p:nvPr/>
          </p:nvGrpSpPr>
          <p:grpSpPr>
            <a:xfrm>
              <a:off x="3563938" y="3733800"/>
              <a:ext cx="2455862" cy="2624554"/>
              <a:chOff x="3335338" y="3886200"/>
              <a:chExt cx="2455862" cy="2624554"/>
            </a:xfrm>
          </p:grpSpPr>
          <p:grpSp>
            <p:nvGrpSpPr>
              <p:cNvPr id="18" name="Group 17"/>
              <p:cNvGrpSpPr/>
              <p:nvPr/>
            </p:nvGrpSpPr>
            <p:grpSpPr>
              <a:xfrm>
                <a:off x="3335338" y="3886200"/>
                <a:ext cx="2455862" cy="2330781"/>
                <a:chOff x="381000" y="2306472"/>
                <a:chExt cx="2455862" cy="2330781"/>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74" t="34155" r="63060" b="37961"/>
                <a:stretch/>
              </p:blipFill>
              <p:spPr bwMode="auto">
                <a:xfrm>
                  <a:off x="381000" y="2306472"/>
                  <a:ext cx="2455862" cy="1951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74" t="91318" r="63060" b="3265"/>
                <a:stretch/>
              </p:blipFill>
              <p:spPr bwMode="auto">
                <a:xfrm>
                  <a:off x="381000" y="4258101"/>
                  <a:ext cx="2455862" cy="379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5" name="TextBox 24"/>
              <p:cNvSpPr txBox="1"/>
              <p:nvPr/>
            </p:nvSpPr>
            <p:spPr>
              <a:xfrm>
                <a:off x="3335338" y="6172200"/>
                <a:ext cx="2455862" cy="338554"/>
              </a:xfrm>
              <a:prstGeom prst="rect">
                <a:avLst/>
              </a:prstGeom>
              <a:solidFill>
                <a:schemeClr val="bg1"/>
              </a:solidFill>
            </p:spPr>
            <p:txBody>
              <a:bodyPr wrap="square" rtlCol="0">
                <a:spAutoFit/>
              </a:bodyPr>
              <a:lstStyle/>
              <a:p>
                <a:pPr algn="ctr"/>
                <a:r>
                  <a:rPr lang="en-US" sz="1600" dirty="0" smtClean="0">
                    <a:solidFill>
                      <a:schemeClr val="tx1">
                        <a:lumMod val="85000"/>
                        <a:lumOff val="15000"/>
                      </a:schemeClr>
                    </a:solidFill>
                  </a:rPr>
                  <a:t>% Moisture</a:t>
                </a:r>
                <a:endParaRPr lang="en-US" sz="1600" dirty="0">
                  <a:solidFill>
                    <a:schemeClr val="tx1">
                      <a:lumMod val="85000"/>
                      <a:lumOff val="15000"/>
                    </a:schemeClr>
                  </a:solidFill>
                </a:endParaRPr>
              </a:p>
            </p:txBody>
          </p:sp>
        </p:grpSp>
        <p:sp>
          <p:nvSpPr>
            <p:cNvPr id="33" name="TextBox 32"/>
            <p:cNvSpPr txBox="1"/>
            <p:nvPr/>
          </p:nvSpPr>
          <p:spPr>
            <a:xfrm rot="16200000">
              <a:off x="2094574" y="4888989"/>
              <a:ext cx="2624553" cy="314175"/>
            </a:xfrm>
            <a:prstGeom prst="rect">
              <a:avLst/>
            </a:prstGeom>
            <a:solidFill>
              <a:schemeClr val="bg1"/>
            </a:solidFill>
          </p:spPr>
          <p:txBody>
            <a:bodyPr wrap="square" rtlCol="0">
              <a:spAutoFit/>
            </a:bodyPr>
            <a:lstStyle/>
            <a:p>
              <a:pPr algn="ctr"/>
              <a:r>
                <a:rPr lang="en-US" sz="1400" dirty="0" smtClean="0">
                  <a:solidFill>
                    <a:schemeClr val="tx1">
                      <a:lumMod val="85000"/>
                      <a:lumOff val="15000"/>
                    </a:schemeClr>
                  </a:solidFill>
                </a:rPr>
                <a:t>Transpiration Rate</a:t>
              </a:r>
              <a:endParaRPr lang="en-US" sz="1400" i="1" dirty="0" smtClean="0">
                <a:solidFill>
                  <a:schemeClr val="tx1">
                    <a:lumMod val="85000"/>
                    <a:lumOff val="15000"/>
                  </a:schemeClr>
                </a:solidFill>
                <a:latin typeface="Cambria Math"/>
              </a:endParaRPr>
            </a:p>
          </p:txBody>
        </p:sp>
      </p:grpSp>
      <p:grpSp>
        <p:nvGrpSpPr>
          <p:cNvPr id="36" name="Group 35"/>
          <p:cNvGrpSpPr/>
          <p:nvPr/>
        </p:nvGrpSpPr>
        <p:grpSpPr>
          <a:xfrm>
            <a:off x="301823" y="3657600"/>
            <a:ext cx="2763639" cy="2631440"/>
            <a:chOff x="301823" y="3944913"/>
            <a:chExt cx="2763639" cy="2631440"/>
          </a:xfrm>
        </p:grpSpPr>
        <p:grpSp>
          <p:nvGrpSpPr>
            <p:cNvPr id="30" name="Group 29"/>
            <p:cNvGrpSpPr/>
            <p:nvPr/>
          </p:nvGrpSpPr>
          <p:grpSpPr>
            <a:xfrm>
              <a:off x="609600" y="3944913"/>
              <a:ext cx="2455862" cy="2631440"/>
              <a:chOff x="592138" y="3944913"/>
              <a:chExt cx="2455862" cy="2631440"/>
            </a:xfrm>
          </p:grpSpPr>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174" t="63824" r="63060" b="3265"/>
              <a:stretch/>
            </p:blipFill>
            <p:spPr bwMode="auto">
              <a:xfrm>
                <a:off x="592138" y="3944913"/>
                <a:ext cx="2455862" cy="2303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TextBox 27"/>
              <p:cNvSpPr txBox="1"/>
              <p:nvPr/>
            </p:nvSpPr>
            <p:spPr>
              <a:xfrm>
                <a:off x="592138" y="6237799"/>
                <a:ext cx="2455862" cy="338554"/>
              </a:xfrm>
              <a:prstGeom prst="rect">
                <a:avLst/>
              </a:prstGeom>
              <a:solidFill>
                <a:schemeClr val="bg1"/>
              </a:solidFill>
            </p:spPr>
            <p:txBody>
              <a:bodyPr wrap="square" rtlCol="0">
                <a:spAutoFit/>
              </a:bodyPr>
              <a:lstStyle/>
              <a:p>
                <a:pPr algn="ctr"/>
                <a:r>
                  <a:rPr lang="en-US" sz="1600" dirty="0" smtClean="0">
                    <a:solidFill>
                      <a:schemeClr val="tx1">
                        <a:lumMod val="85000"/>
                        <a:lumOff val="15000"/>
                      </a:schemeClr>
                    </a:solidFill>
                  </a:rPr>
                  <a:t>% Moisture</a:t>
                </a:r>
                <a:endParaRPr lang="en-US" sz="1600" dirty="0">
                  <a:solidFill>
                    <a:schemeClr val="tx1">
                      <a:lumMod val="85000"/>
                      <a:lumOff val="15000"/>
                    </a:schemeClr>
                  </a:solidFill>
                </a:endParaRPr>
              </a:p>
            </p:txBody>
          </p:sp>
        </p:grpSp>
        <p:sp>
          <p:nvSpPr>
            <p:cNvPr id="34" name="TextBox 33"/>
            <p:cNvSpPr txBox="1"/>
            <p:nvPr/>
          </p:nvSpPr>
          <p:spPr>
            <a:xfrm rot="16200000">
              <a:off x="-829840" y="5094063"/>
              <a:ext cx="2571103" cy="307777"/>
            </a:xfrm>
            <a:prstGeom prst="rect">
              <a:avLst/>
            </a:prstGeom>
            <a:solidFill>
              <a:schemeClr val="bg1"/>
            </a:solidFill>
          </p:spPr>
          <p:txBody>
            <a:bodyPr wrap="square" rtlCol="0">
              <a:spAutoFit/>
            </a:bodyPr>
            <a:lstStyle/>
            <a:p>
              <a:pPr algn="ctr"/>
              <a:r>
                <a:rPr lang="en-US" sz="1400" dirty="0" smtClean="0">
                  <a:solidFill>
                    <a:schemeClr val="tx1">
                      <a:lumMod val="85000"/>
                      <a:lumOff val="15000"/>
                    </a:schemeClr>
                  </a:solidFill>
                </a:rPr>
                <a:t>Transpiration Rate</a:t>
              </a:r>
              <a:endParaRPr lang="en-US" sz="1400" i="1" dirty="0" smtClean="0">
                <a:solidFill>
                  <a:schemeClr val="tx1">
                    <a:lumMod val="85000"/>
                    <a:lumOff val="15000"/>
                  </a:schemeClr>
                </a:solidFill>
                <a:latin typeface="Cambria Math"/>
              </a:endParaRPr>
            </a:p>
          </p:txBody>
        </p:sp>
      </p:grpSp>
      <p:sp>
        <p:nvSpPr>
          <p:cNvPr id="24" name="Donut 23"/>
          <p:cNvSpPr/>
          <p:nvPr/>
        </p:nvSpPr>
        <p:spPr>
          <a:xfrm>
            <a:off x="76200" y="3203812"/>
            <a:ext cx="3240573" cy="3425588"/>
          </a:xfrm>
          <a:prstGeom prst="donut">
            <a:avLst>
              <a:gd name="adj" fmla="val 1044"/>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6705600" y="6260068"/>
            <a:ext cx="2049728" cy="369332"/>
          </a:xfrm>
          <a:prstGeom prst="rect">
            <a:avLst/>
          </a:prstGeom>
          <a:noFill/>
        </p:spPr>
        <p:txBody>
          <a:bodyPr wrap="none" rtlCol="0">
            <a:spAutoFit/>
          </a:bodyPr>
          <a:lstStyle/>
          <a:p>
            <a:r>
              <a:rPr lang="en-US" dirty="0" smtClean="0"/>
              <a:t>Japanese Knotweed</a:t>
            </a:r>
            <a:endParaRPr lang="en-US" dirty="0"/>
          </a:p>
        </p:txBody>
      </p:sp>
      <p:sp>
        <p:nvSpPr>
          <p:cNvPr id="38" name="TextBox 37"/>
          <p:cNvSpPr txBox="1"/>
          <p:nvPr/>
        </p:nvSpPr>
        <p:spPr>
          <a:xfrm>
            <a:off x="4143345" y="6260068"/>
            <a:ext cx="1237005" cy="369332"/>
          </a:xfrm>
          <a:prstGeom prst="rect">
            <a:avLst/>
          </a:prstGeom>
          <a:noFill/>
        </p:spPr>
        <p:txBody>
          <a:bodyPr wrap="none" rtlCol="0">
            <a:spAutoFit/>
          </a:bodyPr>
          <a:lstStyle/>
          <a:p>
            <a:r>
              <a:rPr lang="en-US" dirty="0" err="1" smtClean="0"/>
              <a:t>Phragmites</a:t>
            </a:r>
            <a:endParaRPr lang="en-US" dirty="0"/>
          </a:p>
        </p:txBody>
      </p:sp>
      <p:sp>
        <p:nvSpPr>
          <p:cNvPr id="39" name="TextBox 38"/>
          <p:cNvSpPr txBox="1"/>
          <p:nvPr/>
        </p:nvSpPr>
        <p:spPr>
          <a:xfrm>
            <a:off x="972921" y="6260068"/>
            <a:ext cx="1617879" cy="369332"/>
          </a:xfrm>
          <a:prstGeom prst="rect">
            <a:avLst/>
          </a:prstGeom>
          <a:noFill/>
        </p:spPr>
        <p:txBody>
          <a:bodyPr wrap="none" rtlCol="0">
            <a:spAutoFit/>
          </a:bodyPr>
          <a:lstStyle/>
          <a:p>
            <a:r>
              <a:rPr lang="en-US" dirty="0" smtClean="0"/>
              <a:t>Multiflora Rose</a:t>
            </a:r>
            <a:endParaRPr lang="en-US" dirty="0"/>
          </a:p>
        </p:txBody>
      </p:sp>
    </p:spTree>
    <p:extLst>
      <p:ext uri="{BB962C8B-B14F-4D97-AF65-F5344CB8AC3E}">
        <p14:creationId xmlns:p14="http://schemas.microsoft.com/office/powerpoint/2010/main" xmlns="" val="1985903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447800"/>
            <a:ext cx="8229600" cy="4525963"/>
          </a:xfrm>
        </p:spPr>
        <p:txBody>
          <a:bodyPr>
            <a:noAutofit/>
          </a:bodyPr>
          <a:lstStyle/>
          <a:p>
            <a:pPr marL="0" indent="0">
              <a:buNone/>
            </a:pPr>
            <a:r>
              <a:rPr lang="en-US" sz="2000" b="1" dirty="0" smtClean="0"/>
              <a:t>Isotope ratios by depth</a:t>
            </a:r>
          </a:p>
          <a:p>
            <a:r>
              <a:rPr lang="en-US" altLang="en-US" sz="2000" dirty="0" smtClean="0"/>
              <a:t>δ</a:t>
            </a:r>
            <a:r>
              <a:rPr lang="en-US" sz="2000" baseline="30000" dirty="0" smtClean="0"/>
              <a:t>2</a:t>
            </a:r>
            <a:r>
              <a:rPr lang="en-US" sz="2000" dirty="0" smtClean="0"/>
              <a:t>H and </a:t>
            </a:r>
            <a:r>
              <a:rPr lang="en-US" altLang="en-US" sz="2000" dirty="0" smtClean="0"/>
              <a:t>δ</a:t>
            </a:r>
            <a:r>
              <a:rPr lang="en-US" sz="2000" baseline="30000" dirty="0" smtClean="0"/>
              <a:t>18</a:t>
            </a:r>
            <a:r>
              <a:rPr lang="en-US" sz="2000" dirty="0" smtClean="0"/>
              <a:t>O are high in shallow soil</a:t>
            </a:r>
          </a:p>
          <a:p>
            <a:pPr marL="342900" lvl="1" indent="-342900">
              <a:buFont typeface="Arial" panose="020B0604020202020204" pitchFamily="34" charset="0"/>
              <a:buChar char="•"/>
            </a:pPr>
            <a:r>
              <a:rPr lang="en-US" sz="2000" dirty="0"/>
              <a:t>B</a:t>
            </a:r>
            <a:r>
              <a:rPr lang="en-US" sz="2000" dirty="0" smtClean="0"/>
              <a:t>ecome depleted (more negative) in deeper soil</a:t>
            </a:r>
            <a:endParaRPr lang="en-US" sz="2000" dirty="0"/>
          </a:p>
          <a:p>
            <a:pPr lvl="1"/>
            <a:endParaRPr lang="en-US" sz="2000" dirty="0" smtClean="0"/>
          </a:p>
          <a:p>
            <a:pPr marL="0" indent="0">
              <a:buNone/>
            </a:pPr>
            <a:r>
              <a:rPr lang="en-US" sz="2000" b="1" dirty="0" smtClean="0"/>
              <a:t>Water sources</a:t>
            </a:r>
          </a:p>
          <a:p>
            <a:r>
              <a:rPr lang="en-US" sz="2000" dirty="0" smtClean="0"/>
              <a:t>Japanese knotweed and Multiflora rose use increasingly deeper water sources over the course of the season</a:t>
            </a:r>
          </a:p>
          <a:p>
            <a:r>
              <a:rPr lang="en-US" sz="2000" dirty="0" err="1" smtClean="0"/>
              <a:t>Phragmites</a:t>
            </a:r>
            <a:r>
              <a:rPr lang="en-US" sz="2000" dirty="0" smtClean="0"/>
              <a:t> uses shallow water except during dry periods</a:t>
            </a:r>
          </a:p>
          <a:p>
            <a:endParaRPr lang="en-US" sz="2000" dirty="0" smtClean="0"/>
          </a:p>
          <a:p>
            <a:pPr marL="0" indent="0">
              <a:buNone/>
            </a:pPr>
            <a:r>
              <a:rPr lang="en-US" sz="2000" b="1" dirty="0" smtClean="0"/>
              <a:t>Transpiration Rates</a:t>
            </a:r>
          </a:p>
          <a:p>
            <a:r>
              <a:rPr lang="en-US" sz="2000" dirty="0" smtClean="0"/>
              <a:t>Multiflora rose has the highest transpiration rate</a:t>
            </a:r>
          </a:p>
          <a:p>
            <a:r>
              <a:rPr lang="en-US" sz="2000" dirty="0" err="1" smtClean="0"/>
              <a:t>Phragmites</a:t>
            </a:r>
            <a:r>
              <a:rPr lang="en-US" sz="2000" dirty="0" smtClean="0"/>
              <a:t> has the lowest transpiration rate</a:t>
            </a:r>
          </a:p>
          <a:p>
            <a:r>
              <a:rPr lang="en-US" sz="2000" dirty="0" smtClean="0"/>
              <a:t>Multiflora rose is the only species that responds to changes in soil moisture</a:t>
            </a:r>
          </a:p>
          <a:p>
            <a:endParaRPr lang="en-US" sz="2000" dirty="0"/>
          </a:p>
        </p:txBody>
      </p:sp>
    </p:spTree>
    <p:extLst>
      <p:ext uri="{BB962C8B-B14F-4D97-AF65-F5344CB8AC3E}">
        <p14:creationId xmlns:p14="http://schemas.microsoft.com/office/powerpoint/2010/main" xmlns="" val="16109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20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20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20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20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20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Matters</a:t>
            </a:r>
            <a:endParaRPr lang="en-US" dirty="0"/>
          </a:p>
        </p:txBody>
      </p:sp>
      <p:sp>
        <p:nvSpPr>
          <p:cNvPr id="3" name="Content Placeholder 2"/>
          <p:cNvSpPr>
            <a:spLocks noGrp="1"/>
          </p:cNvSpPr>
          <p:nvPr>
            <p:ph idx="1"/>
          </p:nvPr>
        </p:nvSpPr>
        <p:spPr>
          <a:xfrm>
            <a:off x="228600" y="1600200"/>
            <a:ext cx="4800600" cy="4525963"/>
          </a:xfrm>
        </p:spPr>
        <p:txBody>
          <a:bodyPr>
            <a:normAutofit fontScale="92500" lnSpcReduction="20000"/>
          </a:bodyPr>
          <a:lstStyle/>
          <a:p>
            <a:pPr>
              <a:spcBef>
                <a:spcPts val="3000"/>
              </a:spcBef>
            </a:pPr>
            <a:r>
              <a:rPr lang="en-US" dirty="0" smtClean="0"/>
              <a:t>Quantifying riparian vegetation affects on water resources, especially Japanese Knotweed and </a:t>
            </a:r>
            <a:r>
              <a:rPr lang="en-US" dirty="0" err="1" smtClean="0"/>
              <a:t>m</a:t>
            </a:r>
            <a:r>
              <a:rPr lang="en-US" dirty="0" err="1" smtClean="0"/>
              <a:t>ultiflora</a:t>
            </a:r>
            <a:r>
              <a:rPr lang="en-US" dirty="0" smtClean="0"/>
              <a:t> </a:t>
            </a:r>
            <a:r>
              <a:rPr lang="en-US" dirty="0" smtClean="0"/>
              <a:t>Rose.</a:t>
            </a:r>
          </a:p>
          <a:p>
            <a:pPr>
              <a:spcBef>
                <a:spcPts val="3000"/>
              </a:spcBef>
            </a:pPr>
            <a:r>
              <a:rPr lang="en-US" dirty="0" smtClean="0"/>
              <a:t>Invasive species removal projects.</a:t>
            </a:r>
          </a:p>
          <a:p>
            <a:pPr>
              <a:spcBef>
                <a:spcPts val="3000"/>
              </a:spcBef>
            </a:pPr>
            <a:r>
              <a:rPr lang="en-US" dirty="0" smtClean="0"/>
              <a:t>Predicting future plant community structure.</a:t>
            </a:r>
          </a:p>
          <a:p>
            <a:pPr>
              <a:spcBef>
                <a:spcPts val="3000"/>
              </a:spcBef>
            </a:pPr>
            <a:endParaRPr lang="en-US" dirty="0"/>
          </a:p>
        </p:txBody>
      </p:sp>
      <p:pic>
        <p:nvPicPr>
          <p:cNvPr id="9218" name="Picture 2" descr="http://sbc.lternet.edu/~leydecke/Al%27s_stuff/Ventura%20Nutrient%20TMDL/TMDL%20algal%20survey%20photos/2008_08_11.Diana%27s%20Expedition.VR06.3%20to%20VR11/03_Aug%2011,%202008_Kristie%27s%2007%20reach_aquatic%20plants%20and%20riparian%20willows%20now%20dominate%20what%20was%20bare%20cobbles.JPG"/>
          <p:cNvPicPr>
            <a:picLocks noChangeAspect="1" noChangeArrowheads="1"/>
          </p:cNvPicPr>
          <p:nvPr/>
        </p:nvPicPr>
        <p:blipFill>
          <a:blip r:embed="rId2" cstate="print"/>
          <a:srcRect l="23276" r="14655"/>
          <a:stretch>
            <a:fillRect/>
          </a:stretch>
        </p:blipFill>
        <p:spPr bwMode="auto">
          <a:xfrm>
            <a:off x="5257800" y="1676400"/>
            <a:ext cx="3581400" cy="4327525"/>
          </a:xfrm>
          <a:prstGeom prst="rect">
            <a:avLst/>
          </a:prstGeom>
          <a:noFill/>
        </p:spPr>
      </p:pic>
    </p:spTree>
    <p:extLst>
      <p:ext uri="{BB962C8B-B14F-4D97-AF65-F5344CB8AC3E}">
        <p14:creationId xmlns:p14="http://schemas.microsoft.com/office/powerpoint/2010/main" xmlns="" val="790931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Work</a:t>
            </a:r>
            <a:endParaRPr lang="en-US" dirty="0"/>
          </a:p>
        </p:txBody>
      </p:sp>
      <p:sp>
        <p:nvSpPr>
          <p:cNvPr id="3" name="Content Placeholder 2"/>
          <p:cNvSpPr>
            <a:spLocks noGrp="1"/>
          </p:cNvSpPr>
          <p:nvPr>
            <p:ph idx="1"/>
          </p:nvPr>
        </p:nvSpPr>
        <p:spPr>
          <a:xfrm>
            <a:off x="457200" y="1570037"/>
            <a:ext cx="8305800" cy="4525963"/>
          </a:xfrm>
        </p:spPr>
        <p:txBody>
          <a:bodyPr>
            <a:normAutofit/>
          </a:bodyPr>
          <a:lstStyle/>
          <a:p>
            <a:pPr>
              <a:spcBef>
                <a:spcPts val="2400"/>
              </a:spcBef>
            </a:pPr>
            <a:r>
              <a:rPr lang="en-US" dirty="0" smtClean="0"/>
              <a:t>Extend study to more non-native and native riparian species.</a:t>
            </a:r>
          </a:p>
          <a:p>
            <a:pPr>
              <a:spcBef>
                <a:spcPts val="2400"/>
              </a:spcBef>
            </a:pPr>
            <a:r>
              <a:rPr lang="en-US" dirty="0" smtClean="0"/>
              <a:t>Monitor water sources and transpiration across more field seasons.</a:t>
            </a:r>
          </a:p>
          <a:p>
            <a:pPr>
              <a:spcBef>
                <a:spcPts val="2400"/>
              </a:spcBef>
            </a:pPr>
            <a:r>
              <a:rPr lang="en-US" dirty="0" smtClean="0"/>
              <a:t>Quantify total water transpired by each species.</a:t>
            </a:r>
          </a:p>
          <a:p>
            <a:pPr marL="0" indent="0">
              <a:spcBef>
                <a:spcPts val="2400"/>
              </a:spcBef>
              <a:buNone/>
            </a:pPr>
            <a:endParaRPr lang="en-US" dirty="0"/>
          </a:p>
        </p:txBody>
      </p:sp>
    </p:spTree>
    <p:extLst>
      <p:ext uri="{BB962C8B-B14F-4D97-AF65-F5344CB8AC3E}">
        <p14:creationId xmlns:p14="http://schemas.microsoft.com/office/powerpoint/2010/main" xmlns="" val="805891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447800"/>
            <a:ext cx="8229600" cy="5410200"/>
          </a:xfrm>
        </p:spPr>
        <p:txBody>
          <a:bodyPr>
            <a:normAutofit fontScale="92500" lnSpcReduction="20000"/>
          </a:bodyPr>
          <a:lstStyle/>
          <a:p>
            <a:r>
              <a:rPr lang="en-US" altLang="en-US" sz="2800" b="0" dirty="0" smtClean="0">
                <a:solidFill>
                  <a:schemeClr val="tx1"/>
                </a:solidFill>
              </a:rPr>
              <a:t>This undergraduate research project was supported by grants awarded to the Montclair State University Science Honors Innovation Program (SHIP) by the Merck Foundation and the Roche Foundation. </a:t>
            </a:r>
          </a:p>
          <a:p>
            <a:endParaRPr lang="en-US" altLang="en-US" sz="2800" dirty="0" smtClean="0"/>
          </a:p>
          <a:p>
            <a:endParaRPr lang="en-US" altLang="en-US" sz="2800" dirty="0"/>
          </a:p>
          <a:p>
            <a:endParaRPr lang="en-US" altLang="en-US" sz="2800" b="0" dirty="0" smtClean="0">
              <a:solidFill>
                <a:schemeClr val="tx1"/>
              </a:solidFill>
            </a:endParaRPr>
          </a:p>
          <a:p>
            <a:endParaRPr lang="en-US" altLang="en-US" sz="2800" dirty="0"/>
          </a:p>
          <a:p>
            <a:r>
              <a:rPr lang="en-US" altLang="en-US" sz="2800" dirty="0"/>
              <a:t>T</a:t>
            </a:r>
            <a:r>
              <a:rPr lang="en-US" altLang="en-US" sz="2800" b="0" dirty="0" smtClean="0">
                <a:solidFill>
                  <a:schemeClr val="tx1"/>
                </a:solidFill>
              </a:rPr>
              <a:t>hank you to the Cornell Isotope Lab (COIL) for isotopic analyses!</a:t>
            </a:r>
          </a:p>
          <a:p>
            <a:endParaRPr lang="en-US" altLang="en-US" sz="2800" b="0" dirty="0" smtClean="0">
              <a:solidFill>
                <a:schemeClr val="tx1"/>
              </a:solidFill>
            </a:endParaRPr>
          </a:p>
          <a:p>
            <a:endParaRPr lang="en-US" altLang="en-US" sz="2800" b="0" dirty="0" smtClean="0">
              <a:solidFill>
                <a:schemeClr val="tx1"/>
              </a:solidFill>
            </a:endParaRPr>
          </a:p>
          <a:p>
            <a:pPr>
              <a:buNone/>
            </a:pPr>
            <a:endParaRPr lang="en-US" altLang="en-US" sz="2800" b="0" dirty="0" smtClean="0">
              <a:solidFill>
                <a:schemeClr val="tx1"/>
              </a:solidFill>
            </a:endParaRPr>
          </a:p>
          <a:p>
            <a:r>
              <a:rPr lang="en-US" altLang="en-US" sz="2800" dirty="0" smtClean="0"/>
              <a:t>And to Stephen for his help in the field and lab.</a:t>
            </a:r>
            <a:endParaRPr lang="en-US" sz="2800" dirty="0"/>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5800" y="2895600"/>
            <a:ext cx="2591741" cy="881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09800" y="2895600"/>
            <a:ext cx="1832481" cy="881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0875" y="4953000"/>
            <a:ext cx="2828925"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8205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Invasive Plants</a:t>
            </a:r>
            <a:endParaRPr lang="en-US" dirty="0"/>
          </a:p>
        </p:txBody>
      </p:sp>
      <p:sp>
        <p:nvSpPr>
          <p:cNvPr id="3" name="Content Placeholder 2"/>
          <p:cNvSpPr>
            <a:spLocks noGrp="1"/>
          </p:cNvSpPr>
          <p:nvPr>
            <p:ph idx="1"/>
          </p:nvPr>
        </p:nvSpPr>
        <p:spPr>
          <a:xfrm>
            <a:off x="457200" y="1447800"/>
            <a:ext cx="8229600" cy="1828801"/>
          </a:xfrm>
        </p:spPr>
        <p:txBody>
          <a:bodyPr>
            <a:normAutofit fontScale="92500" lnSpcReduction="20000"/>
          </a:bodyPr>
          <a:lstStyle/>
          <a:p>
            <a:r>
              <a:rPr lang="en-US" dirty="0" smtClean="0"/>
              <a:t>Not indigenous to an area</a:t>
            </a:r>
          </a:p>
          <a:p>
            <a:r>
              <a:rPr lang="en-US" dirty="0" smtClean="0"/>
              <a:t>No natural consumers</a:t>
            </a:r>
          </a:p>
          <a:p>
            <a:r>
              <a:rPr lang="en-US" dirty="0" smtClean="0"/>
              <a:t>Successfully out-compete native plants</a:t>
            </a:r>
          </a:p>
          <a:p>
            <a:r>
              <a:rPr lang="en-US" dirty="0" smtClean="0"/>
              <a:t>Alter their environment</a:t>
            </a:r>
          </a:p>
        </p:txBody>
      </p:sp>
      <p:pic>
        <p:nvPicPr>
          <p:cNvPr id="1026" name="Picture 2" descr="http://warehouse1.indicia.org.uk/upload/Knotweed,%20Japanese%20%28Fallopia%20japonica%29%20Stanton%20Road%20Sapcote%20SP%204887%209374%20%28taken%206.9.2006%2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3600450"/>
            <a:ext cx="2819400" cy="21145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Multiflora Ros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3579095"/>
            <a:ext cx="2831499" cy="213590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tewardsofwater.com/wp-content/uploads/2014/09/phragmites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24200" y="3579095"/>
            <a:ext cx="2847873" cy="21359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37236" y="5766710"/>
            <a:ext cx="2049728" cy="369332"/>
          </a:xfrm>
          <a:prstGeom prst="rect">
            <a:avLst/>
          </a:prstGeom>
          <a:noFill/>
        </p:spPr>
        <p:txBody>
          <a:bodyPr wrap="none" rtlCol="0">
            <a:spAutoFit/>
          </a:bodyPr>
          <a:lstStyle/>
          <a:p>
            <a:r>
              <a:rPr lang="en-US" dirty="0" smtClean="0"/>
              <a:t>Japanese Knotweed</a:t>
            </a:r>
            <a:endParaRPr lang="en-US" dirty="0"/>
          </a:p>
        </p:txBody>
      </p:sp>
      <p:sp>
        <p:nvSpPr>
          <p:cNvPr id="8" name="TextBox 7"/>
          <p:cNvSpPr txBox="1"/>
          <p:nvPr/>
        </p:nvSpPr>
        <p:spPr>
          <a:xfrm>
            <a:off x="3929633" y="5766710"/>
            <a:ext cx="1237005" cy="369332"/>
          </a:xfrm>
          <a:prstGeom prst="rect">
            <a:avLst/>
          </a:prstGeom>
          <a:noFill/>
        </p:spPr>
        <p:txBody>
          <a:bodyPr wrap="none" rtlCol="0">
            <a:spAutoFit/>
          </a:bodyPr>
          <a:lstStyle/>
          <a:p>
            <a:r>
              <a:rPr lang="en-US" dirty="0" err="1" smtClean="0"/>
              <a:t>Phragmites</a:t>
            </a:r>
            <a:endParaRPr lang="en-US" dirty="0"/>
          </a:p>
        </p:txBody>
      </p:sp>
      <p:sp>
        <p:nvSpPr>
          <p:cNvPr id="9" name="TextBox 8"/>
          <p:cNvSpPr txBox="1"/>
          <p:nvPr/>
        </p:nvSpPr>
        <p:spPr>
          <a:xfrm>
            <a:off x="6702809" y="5766710"/>
            <a:ext cx="1617879" cy="369332"/>
          </a:xfrm>
          <a:prstGeom prst="rect">
            <a:avLst/>
          </a:prstGeom>
          <a:noFill/>
        </p:spPr>
        <p:txBody>
          <a:bodyPr wrap="none" rtlCol="0">
            <a:spAutoFit/>
          </a:bodyPr>
          <a:lstStyle/>
          <a:p>
            <a:r>
              <a:rPr lang="en-US" dirty="0" smtClean="0"/>
              <a:t>Multiflora Rose</a:t>
            </a:r>
            <a:endParaRPr lang="en-US" dirty="0"/>
          </a:p>
        </p:txBody>
      </p:sp>
    </p:spTree>
    <p:extLst>
      <p:ext uri="{BB962C8B-B14F-4D97-AF65-F5344CB8AC3E}">
        <p14:creationId xmlns:p14="http://schemas.microsoft.com/office/powerpoint/2010/main" xmlns="" val="3300769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914400"/>
            <a:ext cx="8229600" cy="5105400"/>
          </a:xfrm>
        </p:spPr>
        <p:txBody>
          <a:bodyPr>
            <a:noAutofit/>
          </a:bodyPr>
          <a:lstStyle/>
          <a:p>
            <a:pPr marL="0" indent="0">
              <a:buNone/>
            </a:pPr>
            <a:endParaRPr lang="en-US" sz="1100" dirty="0" smtClean="0"/>
          </a:p>
          <a:p>
            <a:pPr marL="0" indent="0">
              <a:buNone/>
            </a:pPr>
            <a:r>
              <a:rPr lang="en-US" altLang="en-US" sz="1100" b="0" dirty="0" smtClean="0">
                <a:solidFill>
                  <a:schemeClr val="tx1"/>
                </a:solidFill>
              </a:rPr>
              <a:t>Allison G B, Barnes C J and Hughes M W. 1983. The distribution of deuterium and </a:t>
            </a:r>
            <a:r>
              <a:rPr lang="en-US" altLang="en-US" sz="1100" b="0" baseline="30000" dirty="0" smtClean="0">
                <a:solidFill>
                  <a:schemeClr val="tx1"/>
                </a:solidFill>
              </a:rPr>
              <a:t>18</a:t>
            </a:r>
            <a:r>
              <a:rPr lang="en-US" altLang="en-US" sz="1100" b="0" dirty="0" smtClean="0">
                <a:solidFill>
                  <a:schemeClr val="tx1"/>
                </a:solidFill>
              </a:rPr>
              <a:t>O in dry soil. Exp. J. </a:t>
            </a:r>
            <a:r>
              <a:rPr lang="en-US" altLang="en-US" sz="1100" b="0" dirty="0" err="1" smtClean="0">
                <a:solidFill>
                  <a:schemeClr val="tx1"/>
                </a:solidFill>
              </a:rPr>
              <a:t>Hydrol</a:t>
            </a:r>
            <a:r>
              <a:rPr lang="en-US" altLang="en-US" sz="1100" b="0" dirty="0" smtClean="0">
                <a:solidFill>
                  <a:schemeClr val="tx1"/>
                </a:solidFill>
              </a:rPr>
              <a:t>. 64, 377-397.</a:t>
            </a:r>
          </a:p>
          <a:p>
            <a:pPr marL="0" indent="0">
              <a:buNone/>
            </a:pPr>
            <a:endParaRPr lang="en-US" sz="1100" dirty="0" smtClean="0"/>
          </a:p>
          <a:p>
            <a:pPr marL="0" indent="0">
              <a:buNone/>
            </a:pPr>
            <a:r>
              <a:rPr lang="en-US" sz="1100" dirty="0" smtClean="0"/>
              <a:t>Charles</a:t>
            </a:r>
            <a:r>
              <a:rPr lang="en-US" sz="1100" dirty="0"/>
              <a:t>, H., and Dukes, J.S. Impacts of Invasive Species on Ecosystem Services. Ecological Studies, Vol.</a:t>
            </a:r>
          </a:p>
          <a:p>
            <a:pPr marL="0" indent="0">
              <a:buNone/>
            </a:pPr>
            <a:r>
              <a:rPr lang="en-US" sz="1100" dirty="0"/>
              <a:t>193. W. </a:t>
            </a:r>
            <a:r>
              <a:rPr lang="en-US" sz="1100" dirty="0" err="1"/>
              <a:t>Nentwig</a:t>
            </a:r>
            <a:r>
              <a:rPr lang="en-US" sz="1100" dirty="0"/>
              <a:t> (Ed.). Biological Invasions. Springer-</a:t>
            </a:r>
            <a:r>
              <a:rPr lang="en-US" sz="1100" dirty="0" err="1"/>
              <a:t>Verlag</a:t>
            </a:r>
            <a:r>
              <a:rPr lang="en-US" sz="1100" dirty="0"/>
              <a:t> Berlin Heidelberg 2007. 217-237p. </a:t>
            </a:r>
            <a:endParaRPr lang="en-US" sz="1100" dirty="0" smtClean="0"/>
          </a:p>
          <a:p>
            <a:pPr marL="0" indent="0">
              <a:buNone/>
            </a:pPr>
            <a:endParaRPr lang="en-US" sz="1100" dirty="0"/>
          </a:p>
          <a:p>
            <a:pPr marL="0" indent="0">
              <a:buNone/>
            </a:pPr>
            <a:r>
              <a:rPr lang="en-US" altLang="en-US" sz="1100" b="0" dirty="0" err="1" smtClean="0">
                <a:solidFill>
                  <a:schemeClr val="tx1"/>
                </a:solidFill>
              </a:rPr>
              <a:t>Darrouzet-Nardi</a:t>
            </a:r>
            <a:r>
              <a:rPr lang="en-US" altLang="en-US" sz="1100" b="0" dirty="0" smtClean="0">
                <a:solidFill>
                  <a:schemeClr val="tx1"/>
                </a:solidFill>
              </a:rPr>
              <a:t> A, </a:t>
            </a:r>
            <a:r>
              <a:rPr lang="en-US" altLang="en-US" sz="1100" b="0" dirty="0" err="1" smtClean="0">
                <a:solidFill>
                  <a:schemeClr val="tx1"/>
                </a:solidFill>
              </a:rPr>
              <a:t>D’Antonio</a:t>
            </a:r>
            <a:r>
              <a:rPr lang="en-US" altLang="en-US" sz="1100" b="0" dirty="0" smtClean="0">
                <a:solidFill>
                  <a:schemeClr val="tx1"/>
                </a:solidFill>
              </a:rPr>
              <a:t> C M, Dawson T E. 2006. Depth of water acquisition by invading shrubs and resident herbs in a Sierra Nevada meadow. Plant and Soil. 285, 31-43.</a:t>
            </a:r>
            <a:endParaRPr lang="en-US" sz="1100" dirty="0"/>
          </a:p>
          <a:p>
            <a:endParaRPr lang="en-US" sz="1100" dirty="0"/>
          </a:p>
          <a:p>
            <a:pPr marL="0" indent="0">
              <a:buNone/>
            </a:pPr>
            <a:r>
              <a:rPr lang="en-US" sz="1100" dirty="0"/>
              <a:t>Enright, W. D. The Effect of Terrestrial Invasive Alien Plants on Water Scarcity in South Africa. </a:t>
            </a:r>
            <a:r>
              <a:rPr lang="en-US" sz="1100" dirty="0" smtClean="0"/>
              <a:t>2000. Phys</a:t>
            </a:r>
            <a:r>
              <a:rPr lang="en-US" sz="1100" dirty="0"/>
              <a:t>. Chem. Earth (B), </a:t>
            </a:r>
            <a:r>
              <a:rPr lang="en-US" sz="1100" dirty="0" err="1"/>
              <a:t>Vol</a:t>
            </a:r>
            <a:r>
              <a:rPr lang="en-US" sz="1100" dirty="0"/>
              <a:t> 25, No. 3, pp 237-242</a:t>
            </a:r>
          </a:p>
          <a:p>
            <a:endParaRPr lang="en-US" sz="1100" dirty="0"/>
          </a:p>
          <a:p>
            <a:pPr marL="0" indent="0">
              <a:buNone/>
            </a:pPr>
            <a:r>
              <a:rPr lang="en-US" sz="1100" dirty="0"/>
              <a:t>New Jersey Highlands Council. 2008. Water Resources Volume 2: Water use and availability. </a:t>
            </a:r>
            <a:r>
              <a:rPr lang="en-US" sz="1100" dirty="0" smtClean="0"/>
              <a:t>Technical Report</a:t>
            </a:r>
            <a:r>
              <a:rPr lang="en-US" sz="1100" dirty="0"/>
              <a:t>. 235 p. </a:t>
            </a:r>
          </a:p>
          <a:p>
            <a:endParaRPr lang="en-US" sz="1100" dirty="0"/>
          </a:p>
          <a:p>
            <a:pPr marL="0" indent="0">
              <a:buNone/>
            </a:pPr>
            <a:r>
              <a:rPr lang="en-US" sz="1100" dirty="0"/>
              <a:t>Orellana F., </a:t>
            </a:r>
            <a:r>
              <a:rPr lang="en-US" sz="1100" dirty="0" err="1"/>
              <a:t>Verma</a:t>
            </a:r>
            <a:r>
              <a:rPr lang="en-US" sz="1100" dirty="0"/>
              <a:t> P., </a:t>
            </a:r>
            <a:r>
              <a:rPr lang="en-US" sz="1100" dirty="0" err="1"/>
              <a:t>Loheide</a:t>
            </a:r>
            <a:r>
              <a:rPr lang="en-US" sz="1100" dirty="0"/>
              <a:t> II, S. P., and Daly E.  2012. Monitoring and Modeling Water-Vegetation</a:t>
            </a:r>
          </a:p>
          <a:p>
            <a:pPr marL="0" indent="0">
              <a:buNone/>
            </a:pPr>
            <a:r>
              <a:rPr lang="en-US" sz="1100" dirty="0"/>
              <a:t>Interactions in Groundwater-Dependent Ecosystems. Reviews of Geophysics, 50, RG3003. </a:t>
            </a:r>
          </a:p>
          <a:p>
            <a:endParaRPr lang="en-US" sz="1100" dirty="0"/>
          </a:p>
          <a:p>
            <a:pPr marL="0" indent="0">
              <a:buNone/>
            </a:pPr>
            <a:r>
              <a:rPr lang="en-US" sz="1100" dirty="0" err="1"/>
              <a:t>Vanderklein</a:t>
            </a:r>
            <a:r>
              <a:rPr lang="en-US" sz="1100" dirty="0"/>
              <a:t>, D., </a:t>
            </a:r>
            <a:r>
              <a:rPr lang="en-US" sz="1100" dirty="0" err="1"/>
              <a:t>Galster</a:t>
            </a:r>
            <a:r>
              <a:rPr lang="en-US" sz="1100" dirty="0"/>
              <a:t>, J., Guzner M., Segura, M. 2013. The Impact of Japanese Knotweed on Stream</a:t>
            </a:r>
          </a:p>
          <a:p>
            <a:pPr marL="0" indent="0">
              <a:buNone/>
            </a:pPr>
            <a:r>
              <a:rPr lang="en-US" sz="1100" dirty="0"/>
              <a:t>Water Content of the </a:t>
            </a:r>
            <a:r>
              <a:rPr lang="en-US" sz="1100" dirty="0" err="1"/>
              <a:t>Peckman</a:t>
            </a:r>
            <a:r>
              <a:rPr lang="en-US" sz="1100" dirty="0"/>
              <a:t> and Third Rivers, NJ. Montclair State University. </a:t>
            </a:r>
            <a:r>
              <a:rPr lang="en-US" sz="1100" dirty="0" smtClean="0"/>
              <a:t>MAESA Conference </a:t>
            </a:r>
            <a:r>
              <a:rPr lang="en-US" sz="1100" dirty="0"/>
              <a:t>2013. </a:t>
            </a:r>
            <a:endParaRPr lang="en-US" sz="1100" dirty="0" smtClean="0"/>
          </a:p>
          <a:p>
            <a:pPr marL="0" indent="0">
              <a:buNone/>
            </a:pPr>
            <a:endParaRPr lang="en-US" sz="1100" dirty="0" smtClean="0"/>
          </a:p>
          <a:p>
            <a:pPr marL="0" indent="0">
              <a:buNone/>
            </a:pPr>
            <a:r>
              <a:rPr lang="en-US" sz="1100" dirty="0" smtClean="0"/>
              <a:t>Images:</a:t>
            </a:r>
          </a:p>
          <a:p>
            <a:pPr marL="0" indent="0">
              <a:buNone/>
            </a:pPr>
            <a:r>
              <a:rPr lang="en-US" sz="1100" dirty="0" smtClean="0"/>
              <a:t>http://sbc.lternet.edu/~leydecke/Al%27s_stuff/Ventura%20Nutrient%20TMDL/TMDL%20algal%20survey%20photos/2008_08_11.Diana%27s%20Expedition.VR06.3%20to%20VR11/03_Aug%2011,%202008_Kristie%27s%2007%20reach_aquatic%20plants%20and%20riparian%20willows%20now%20dominate%20what%20was%20bare%20cobbles.JPG</a:t>
            </a:r>
          </a:p>
          <a:p>
            <a:r>
              <a:rPr lang="en-US" sz="1100" dirty="0" smtClean="0"/>
              <a:t>http://www.naturespot.org.uk/species/japanese-knotweed</a:t>
            </a:r>
          </a:p>
          <a:p>
            <a:r>
              <a:rPr lang="en-US" sz="1100" dirty="0" smtClean="0"/>
              <a:t>http://www.greatswamp.org/MultifloraRose.htm</a:t>
            </a:r>
          </a:p>
          <a:p>
            <a:r>
              <a:rPr lang="en-US" sz="1100" dirty="0" smtClean="0"/>
              <a:t>http://stewardsofwater.com/blog/phragmites-threatens-wetlands-in-guelph-ontario</a:t>
            </a:r>
            <a:r>
              <a:rPr lang="en-US" sz="1100" dirty="0" smtClean="0"/>
              <a:t>/</a:t>
            </a:r>
            <a:endParaRPr lang="en-US" sz="1100" b="1" dirty="0" smtClean="0"/>
          </a:p>
          <a:p>
            <a:pPr marL="0" indent="0">
              <a:buNone/>
            </a:pPr>
            <a:r>
              <a:rPr lang="en-US" sz="2400" b="1" dirty="0" smtClean="0"/>
              <a:t>Thank you! </a:t>
            </a:r>
            <a:r>
              <a:rPr lang="en-US" sz="2400" b="1" dirty="0" smtClean="0">
                <a:sym typeface="Wingdings" pitchFamily="2" charset="2"/>
              </a:rPr>
              <a:t> </a:t>
            </a:r>
            <a:endParaRPr lang="en-US" sz="1100" b="1" dirty="0" smtClean="0"/>
          </a:p>
          <a:p>
            <a:pPr marL="0" indent="0">
              <a:buNone/>
            </a:pPr>
            <a:endParaRPr lang="en-US" sz="1100" dirty="0" smtClean="0"/>
          </a:p>
          <a:p>
            <a:pPr marL="0" indent="0">
              <a:buNone/>
            </a:pPr>
            <a:endParaRPr lang="en-US" sz="1100" dirty="0" smtClean="0"/>
          </a:p>
        </p:txBody>
      </p:sp>
    </p:spTree>
    <p:extLst>
      <p:ext uri="{BB962C8B-B14F-4D97-AF65-F5344CB8AC3E}">
        <p14:creationId xmlns:p14="http://schemas.microsoft.com/office/powerpoint/2010/main" xmlns="" val="741042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52400"/>
            <a:ext cx="2971800" cy="650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152400"/>
            <a:ext cx="2569939" cy="650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90894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4179" y="134937"/>
            <a:ext cx="4052821" cy="6570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23070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4712" y="125412"/>
            <a:ext cx="7354888" cy="665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615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Invasive Plants</a:t>
            </a:r>
            <a:endParaRPr lang="en-US" dirty="0"/>
          </a:p>
        </p:txBody>
      </p:sp>
      <p:sp>
        <p:nvSpPr>
          <p:cNvPr id="3" name="Content Placeholder 2"/>
          <p:cNvSpPr>
            <a:spLocks noGrp="1"/>
          </p:cNvSpPr>
          <p:nvPr>
            <p:ph idx="1"/>
          </p:nvPr>
        </p:nvSpPr>
        <p:spPr>
          <a:xfrm>
            <a:off x="457200" y="1447800"/>
            <a:ext cx="5257800" cy="4525963"/>
          </a:xfrm>
        </p:spPr>
        <p:txBody>
          <a:bodyPr>
            <a:normAutofit lnSpcReduction="10000"/>
          </a:bodyPr>
          <a:lstStyle/>
          <a:p>
            <a:pPr marL="0" indent="0">
              <a:buNone/>
            </a:pPr>
            <a:r>
              <a:rPr lang="en-US" dirty="0" smtClean="0"/>
              <a:t>Understanding  their water use is important for:</a:t>
            </a:r>
            <a:endParaRPr lang="en-US" dirty="0"/>
          </a:p>
          <a:p>
            <a:r>
              <a:rPr lang="en-US" dirty="0" smtClean="0"/>
              <a:t>Water resource management</a:t>
            </a:r>
          </a:p>
          <a:p>
            <a:r>
              <a:rPr lang="en-US" dirty="0" smtClean="0"/>
              <a:t>Predicting changes in biodiversity and plant community structure</a:t>
            </a:r>
          </a:p>
          <a:p>
            <a:r>
              <a:rPr lang="en-US" dirty="0" smtClean="0"/>
              <a:t>Especially important for riparian species!</a:t>
            </a:r>
          </a:p>
          <a:p>
            <a:pPr marL="0" indent="0">
              <a:buNone/>
            </a:pPr>
            <a:endParaRPr lang="en-US" dirty="0"/>
          </a:p>
        </p:txBody>
      </p:sp>
      <p:pic>
        <p:nvPicPr>
          <p:cNvPr id="35842" name="Picture 2" descr="http://blog.nature.org/science/files/2013/10/invasive-species-sign.jpg"/>
          <p:cNvPicPr>
            <a:picLocks noChangeAspect="1" noChangeArrowheads="1"/>
          </p:cNvPicPr>
          <p:nvPr/>
        </p:nvPicPr>
        <p:blipFill>
          <a:blip r:embed="rId3" cstate="print"/>
          <a:srcRect l="33333" r="9333"/>
          <a:stretch>
            <a:fillRect/>
          </a:stretch>
        </p:blipFill>
        <p:spPr bwMode="auto">
          <a:xfrm>
            <a:off x="5257800" y="2133600"/>
            <a:ext cx="3276600" cy="3810000"/>
          </a:xfrm>
          <a:prstGeom prst="rect">
            <a:avLst/>
          </a:prstGeom>
          <a:noFill/>
        </p:spPr>
      </p:pic>
      <p:sp>
        <p:nvSpPr>
          <p:cNvPr id="7" name="TextBox 6"/>
          <p:cNvSpPr txBox="1"/>
          <p:nvPr/>
        </p:nvSpPr>
        <p:spPr>
          <a:xfrm>
            <a:off x="6010647" y="6019800"/>
            <a:ext cx="1990353" cy="338554"/>
          </a:xfrm>
          <a:prstGeom prst="rect">
            <a:avLst/>
          </a:prstGeom>
          <a:noFill/>
        </p:spPr>
        <p:txBody>
          <a:bodyPr wrap="none" rtlCol="0">
            <a:spAutoFit/>
          </a:bodyPr>
          <a:lstStyle/>
          <a:p>
            <a:r>
              <a:rPr lang="en-US" sz="1600" dirty="0" smtClean="0"/>
              <a:t>(Nature Conservancy)</a:t>
            </a:r>
          </a:p>
        </p:txBody>
      </p:sp>
    </p:spTree>
    <p:extLst>
      <p:ext uri="{BB962C8B-B14F-4D97-AF65-F5344CB8AC3E}">
        <p14:creationId xmlns:p14="http://schemas.microsoft.com/office/powerpoint/2010/main" xmlns="" val="1470271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Found</a:t>
            </a:r>
            <a:endParaRPr lang="en-US" dirty="0"/>
          </a:p>
        </p:txBody>
      </p:sp>
      <p:sp>
        <p:nvSpPr>
          <p:cNvPr id="3" name="Content Placeholder 2"/>
          <p:cNvSpPr>
            <a:spLocks noGrp="1"/>
          </p:cNvSpPr>
          <p:nvPr>
            <p:ph idx="1"/>
          </p:nvPr>
        </p:nvSpPr>
        <p:spPr>
          <a:xfrm>
            <a:off x="533400" y="1600200"/>
            <a:ext cx="8382000" cy="4525963"/>
          </a:xfrm>
        </p:spPr>
        <p:txBody>
          <a:bodyPr/>
          <a:lstStyle/>
          <a:p>
            <a:pPr marL="0" indent="0">
              <a:buNone/>
            </a:pPr>
            <a:r>
              <a:rPr lang="en-US" dirty="0" smtClean="0"/>
              <a:t>Invasive riparian plant species are </a:t>
            </a:r>
            <a:r>
              <a:rPr lang="en-US" u="sng" dirty="0" smtClean="0"/>
              <a:t>not</a:t>
            </a:r>
            <a:r>
              <a:rPr lang="en-US" dirty="0" smtClean="0"/>
              <a:t> all alike in terms of water use!</a:t>
            </a:r>
          </a:p>
          <a:p>
            <a:pPr marL="0" indent="0">
              <a:spcBef>
                <a:spcPts val="0"/>
              </a:spcBef>
              <a:buNone/>
            </a:pPr>
            <a:endParaRPr lang="en-US" dirty="0" smtClean="0"/>
          </a:p>
          <a:p>
            <a:pPr lvl="1">
              <a:spcBef>
                <a:spcPts val="2400"/>
              </a:spcBef>
              <a:buFont typeface="Arial" panose="020B0604020202020204" pitchFamily="34" charset="0"/>
              <a:buChar char="•"/>
            </a:pPr>
            <a:r>
              <a:rPr lang="en-US" dirty="0" smtClean="0"/>
              <a:t>Respond differently to soil moisture</a:t>
            </a:r>
          </a:p>
          <a:p>
            <a:pPr lvl="1">
              <a:spcBef>
                <a:spcPts val="2400"/>
              </a:spcBef>
              <a:buFont typeface="Arial" panose="020B0604020202020204" pitchFamily="34" charset="0"/>
              <a:buChar char="•"/>
            </a:pPr>
            <a:r>
              <a:rPr lang="en-US" dirty="0" smtClean="0"/>
              <a:t>Have different transpiration rates</a:t>
            </a:r>
          </a:p>
          <a:p>
            <a:pPr lvl="1">
              <a:spcBef>
                <a:spcPts val="2400"/>
              </a:spcBef>
              <a:buFont typeface="Arial" panose="020B0604020202020204" pitchFamily="34" charset="0"/>
              <a:buChar char="•"/>
            </a:pPr>
            <a:r>
              <a:rPr lang="en-US" dirty="0" smtClean="0"/>
              <a:t>Access different soil sources for water</a:t>
            </a:r>
          </a:p>
        </p:txBody>
      </p:sp>
    </p:spTree>
    <p:extLst>
      <p:ext uri="{BB962C8B-B14F-4D97-AF65-F5344CB8AC3E}">
        <p14:creationId xmlns:p14="http://schemas.microsoft.com/office/powerpoint/2010/main" xmlns="" val="838662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3" name="Content Placeholder 2"/>
          <p:cNvSpPr>
            <a:spLocks noGrp="1"/>
          </p:cNvSpPr>
          <p:nvPr>
            <p:ph idx="1"/>
          </p:nvPr>
        </p:nvSpPr>
        <p:spPr>
          <a:xfrm>
            <a:off x="457200" y="1722437"/>
            <a:ext cx="8229600" cy="4525963"/>
          </a:xfrm>
        </p:spPr>
        <p:txBody>
          <a:bodyPr/>
          <a:lstStyle/>
          <a:p>
            <a:r>
              <a:rPr lang="en-US" dirty="0" smtClean="0"/>
              <a:t>Japanese knotweed depletes up to 10% of total stream water during low-flow, summer months on two small streams in New Jersey.</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733800"/>
            <a:ext cx="8077200" cy="2266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122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a:xfrm>
            <a:off x="457200" y="1524000"/>
            <a:ext cx="8229600" cy="4525963"/>
          </a:xfrm>
        </p:spPr>
        <p:txBody>
          <a:bodyPr>
            <a:noAutofit/>
          </a:bodyPr>
          <a:lstStyle/>
          <a:p>
            <a:pPr indent="4763">
              <a:buNone/>
            </a:pPr>
            <a:r>
              <a:rPr lang="en-US" b="1" dirty="0" smtClean="0"/>
              <a:t>How do these three invasive species use water and respond to changes in soil moisture conditions?</a:t>
            </a:r>
          </a:p>
          <a:p>
            <a:pPr indent="4763">
              <a:buNone/>
            </a:pPr>
            <a:endParaRPr lang="en-US" dirty="0" smtClean="0"/>
          </a:p>
          <a:p>
            <a:pPr marL="682625" indent="-334963"/>
            <a:r>
              <a:rPr lang="en-US" dirty="0" smtClean="0"/>
              <a:t>Sampled soil and plant material in early,   middle and late summer.</a:t>
            </a:r>
          </a:p>
          <a:p>
            <a:pPr marL="682625" indent="-334963"/>
            <a:r>
              <a:rPr lang="en-US" dirty="0" smtClean="0"/>
              <a:t>Measured transpiration rates.</a:t>
            </a:r>
          </a:p>
          <a:p>
            <a:pPr marL="682625" indent="-334963"/>
            <a:r>
              <a:rPr lang="en-US" dirty="0" smtClean="0"/>
              <a:t>Isotopic analyses of soil and plant material.</a:t>
            </a:r>
          </a:p>
          <a:p>
            <a:pPr indent="4763">
              <a:buNone/>
            </a:pPr>
            <a:endParaRPr lang="en-US" dirty="0" smtClean="0"/>
          </a:p>
          <a:p>
            <a:pPr indent="4763">
              <a:buNone/>
            </a:pPr>
            <a:endParaRPr lang="en-US" dirty="0" smtClean="0"/>
          </a:p>
          <a:p>
            <a:pPr indent="4763">
              <a:buNone/>
            </a:pPr>
            <a:endParaRPr lang="en-US" dirty="0" smtClean="0"/>
          </a:p>
          <a:p>
            <a:pPr indent="4763">
              <a:buNone/>
            </a:pP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on Stable Isotopes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Given that:</a:t>
            </a:r>
          </a:p>
          <a:p>
            <a:r>
              <a:rPr lang="en-US" dirty="0" smtClean="0"/>
              <a:t>Isotopic ratios for </a:t>
            </a:r>
            <a:r>
              <a:rPr lang="en-US" baseline="30000" dirty="0" smtClean="0"/>
              <a:t>18</a:t>
            </a:r>
            <a:r>
              <a:rPr lang="en-US" dirty="0" smtClean="0"/>
              <a:t>O and  </a:t>
            </a:r>
            <a:r>
              <a:rPr lang="en-US" baseline="30000" dirty="0" smtClean="0"/>
              <a:t>2</a:t>
            </a:r>
            <a:r>
              <a:rPr lang="en-US" dirty="0" smtClean="0"/>
              <a:t>H vary </a:t>
            </a:r>
            <a:r>
              <a:rPr lang="en-US" dirty="0"/>
              <a:t>throughout the soil </a:t>
            </a:r>
            <a:r>
              <a:rPr lang="en-US" dirty="0" smtClean="0"/>
              <a:t>column.</a:t>
            </a:r>
          </a:p>
          <a:p>
            <a:r>
              <a:rPr lang="en-US" dirty="0" smtClean="0"/>
              <a:t>Plants don’t </a:t>
            </a:r>
            <a:r>
              <a:rPr lang="en-US" dirty="0"/>
              <a:t>fractionate </a:t>
            </a:r>
            <a:r>
              <a:rPr lang="en-US" baseline="30000" dirty="0"/>
              <a:t>18</a:t>
            </a:r>
            <a:r>
              <a:rPr lang="en-US" dirty="0"/>
              <a:t>O and  </a:t>
            </a:r>
            <a:r>
              <a:rPr lang="en-US" baseline="30000" dirty="0" smtClean="0"/>
              <a:t>2</a:t>
            </a:r>
            <a:r>
              <a:rPr lang="en-US" dirty="0" smtClean="0"/>
              <a:t>H.</a:t>
            </a:r>
          </a:p>
          <a:p>
            <a:endParaRPr lang="en-US" dirty="0" smtClean="0"/>
          </a:p>
          <a:p>
            <a:pPr marL="0" indent="0">
              <a:buNone/>
            </a:pPr>
            <a:r>
              <a:rPr lang="en-US" b="1" dirty="0" smtClean="0"/>
              <a:t>We can:</a:t>
            </a:r>
            <a:endParaRPr lang="en-US" b="1" dirty="0"/>
          </a:p>
          <a:p>
            <a:r>
              <a:rPr lang="en-US" dirty="0" smtClean="0"/>
              <a:t>Compare isotopic ratios between plant sap and soil to find the source of water transpired.</a:t>
            </a:r>
          </a:p>
          <a:p>
            <a:endParaRPr lang="en-US" dirty="0"/>
          </a:p>
          <a:p>
            <a:endParaRPr lang="en-US" dirty="0"/>
          </a:p>
        </p:txBody>
      </p:sp>
    </p:spTree>
    <p:extLst>
      <p:ext uri="{BB962C8B-B14F-4D97-AF65-F5344CB8AC3E}">
        <p14:creationId xmlns:p14="http://schemas.microsoft.com/office/powerpoint/2010/main" xmlns="" val="2984195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994010" y="443703"/>
            <a:ext cx="5549790" cy="6073959"/>
            <a:chOff x="1994010" y="443703"/>
            <a:chExt cx="5549790" cy="6073959"/>
          </a:xfrm>
        </p:grpSpPr>
        <p:grpSp>
          <p:nvGrpSpPr>
            <p:cNvPr id="33" name="Group 32"/>
            <p:cNvGrpSpPr/>
            <p:nvPr/>
          </p:nvGrpSpPr>
          <p:grpSpPr>
            <a:xfrm>
              <a:off x="1994010" y="443703"/>
              <a:ext cx="5549790" cy="6073959"/>
              <a:chOff x="381001" y="137629"/>
              <a:chExt cx="3428999" cy="4480789"/>
            </a:xfrm>
          </p:grpSpPr>
          <p:pic>
            <p:nvPicPr>
              <p:cNvPr id="12291" name="Picture 3" descr="C:\Users\Guznerm1\AppData\Local\Microsoft\Windows\Temporary Internet Files\Content.IE5\P533WVC0\pandanussanderiL[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60826" y="137629"/>
                <a:ext cx="2062782" cy="212466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381001" y="1941150"/>
                <a:ext cx="3276599" cy="2636500"/>
                <a:chOff x="5257800" y="1447800"/>
                <a:chExt cx="3641601" cy="2628081"/>
              </a:xfrm>
            </p:grpSpPr>
            <p:sp>
              <p:nvSpPr>
                <p:cNvPr id="5" name="Explosion 2 4"/>
                <p:cNvSpPr/>
                <p:nvPr/>
              </p:nvSpPr>
              <p:spPr>
                <a:xfrm>
                  <a:off x="5258581" y="1447800"/>
                  <a:ext cx="3048000" cy="640237"/>
                </a:xfrm>
                <a:prstGeom prst="irregularSeal2">
                  <a:avLst/>
                </a:prstGeom>
                <a:solidFill>
                  <a:srgbClr val="3BB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5851401" y="1531095"/>
                  <a:ext cx="3048000" cy="640237"/>
                </a:xfrm>
                <a:prstGeom prst="irregularSeal2">
                  <a:avLst/>
                </a:prstGeom>
                <a:solidFill>
                  <a:srgbClr val="70AD03"/>
                </a:solidFill>
                <a:ln>
                  <a:solidFill>
                    <a:srgbClr val="2F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1767919"/>
                  <a:ext cx="3581400" cy="631285"/>
                </a:xfrm>
                <a:prstGeom prst="rect">
                  <a:avLst/>
                </a:prstGeom>
                <a:solidFill>
                  <a:srgbClr val="2D1501"/>
                </a:solidFill>
                <a:ln>
                  <a:solidFill>
                    <a:srgbClr val="562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2399204"/>
                  <a:ext cx="3581400" cy="571500"/>
                </a:xfrm>
                <a:prstGeom prst="rect">
                  <a:avLst/>
                </a:prstGeom>
                <a:solidFill>
                  <a:srgbClr val="3E240A"/>
                </a:solidFill>
                <a:ln>
                  <a:solidFill>
                    <a:srgbClr val="562C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57800" y="2930901"/>
                  <a:ext cx="3581400" cy="595524"/>
                </a:xfrm>
                <a:prstGeom prst="rect">
                  <a:avLst/>
                </a:prstGeom>
                <a:solidFill>
                  <a:srgbClr val="5D3A07"/>
                </a:solidFill>
                <a:ln>
                  <a:solidFill>
                    <a:srgbClr val="5D3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57800" y="3538553"/>
                  <a:ext cx="3581400" cy="537328"/>
                </a:xfrm>
                <a:prstGeom prst="rect">
                  <a:avLst/>
                </a:prstGeom>
                <a:solidFill>
                  <a:srgbClr val="562C02"/>
                </a:solidFill>
                <a:ln>
                  <a:solidFill>
                    <a:srgbClr val="5D3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889000" y="2311400"/>
                <a:ext cx="762000" cy="1333500"/>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62000" y="2463801"/>
                <a:ext cx="508000" cy="514350"/>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992217" y="2262294"/>
                <a:ext cx="635000" cy="1263918"/>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689100" y="2974625"/>
                <a:ext cx="762000" cy="1333500"/>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7528516">
                <a:off x="2288093" y="2515517"/>
                <a:ext cx="762000" cy="1333500"/>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21240902">
                <a:off x="2678996" y="3610681"/>
                <a:ext cx="444500" cy="831505"/>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530350" y="2276826"/>
                <a:ext cx="317500" cy="328367"/>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230175" y="2325231"/>
                <a:ext cx="579825" cy="2293187"/>
              </a:xfrm>
              <a:prstGeom prst="rect">
                <a:avLst/>
              </a:prstGeom>
              <a:noFill/>
            </p:spPr>
            <p:txBody>
              <a:bodyPr wrap="square" rtlCol="0">
                <a:spAutoFit/>
              </a:bodyPr>
              <a:lstStyle/>
              <a:p>
                <a:r>
                  <a:rPr lang="en-US" sz="2800" b="1" dirty="0" smtClean="0">
                    <a:solidFill>
                      <a:schemeClr val="bg1"/>
                    </a:solidFill>
                  </a:rPr>
                  <a:t>1</a:t>
                </a:r>
              </a:p>
              <a:p>
                <a:endParaRPr lang="en-US" sz="2800" b="1" dirty="0">
                  <a:solidFill>
                    <a:schemeClr val="bg1"/>
                  </a:solidFill>
                </a:endParaRPr>
              </a:p>
              <a:p>
                <a:r>
                  <a:rPr lang="en-US" sz="2800" b="1" dirty="0" smtClean="0">
                    <a:solidFill>
                      <a:schemeClr val="bg1"/>
                    </a:solidFill>
                  </a:rPr>
                  <a:t>2</a:t>
                </a:r>
              </a:p>
              <a:p>
                <a:endParaRPr lang="en-US" sz="2800" b="1" dirty="0">
                  <a:solidFill>
                    <a:schemeClr val="bg1"/>
                  </a:solidFill>
                </a:endParaRPr>
              </a:p>
              <a:p>
                <a:r>
                  <a:rPr lang="en-US" sz="2800" b="1" dirty="0" smtClean="0">
                    <a:solidFill>
                      <a:schemeClr val="bg1"/>
                    </a:solidFill>
                  </a:rPr>
                  <a:t>3</a:t>
                </a:r>
              </a:p>
              <a:p>
                <a:endParaRPr lang="en-US" sz="2800" b="1" dirty="0">
                  <a:solidFill>
                    <a:schemeClr val="bg1"/>
                  </a:solidFill>
                </a:endParaRPr>
              </a:p>
              <a:p>
                <a:r>
                  <a:rPr lang="en-US" sz="2800" b="1" dirty="0" smtClean="0">
                    <a:solidFill>
                      <a:schemeClr val="bg1"/>
                    </a:solidFill>
                  </a:rPr>
                  <a:t>4</a:t>
                </a:r>
                <a:endParaRPr lang="en-US" sz="2800" b="1" dirty="0">
                  <a:solidFill>
                    <a:schemeClr val="bg1"/>
                  </a:solidFill>
                </a:endParaRPr>
              </a:p>
            </p:txBody>
          </p:sp>
          <p:sp>
            <p:nvSpPr>
              <p:cNvPr id="22" name="Donut 21"/>
              <p:cNvSpPr/>
              <p:nvPr/>
            </p:nvSpPr>
            <p:spPr>
              <a:xfrm>
                <a:off x="2188679" y="2345856"/>
                <a:ext cx="382741" cy="381000"/>
              </a:xfrm>
              <a:prstGeom prst="donut">
                <a:avLst>
                  <a:gd name="adj" fmla="val 115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a:off x="1827286" y="1543806"/>
                <a:ext cx="382741" cy="381000"/>
              </a:xfrm>
              <a:prstGeom prst="donut">
                <a:avLst>
                  <a:gd name="adj" fmla="val 115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Freeform 26"/>
            <p:cNvSpPr/>
            <p:nvPr/>
          </p:nvSpPr>
          <p:spPr>
            <a:xfrm>
              <a:off x="3953894" y="3403071"/>
              <a:ext cx="950817" cy="965202"/>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9079057">
              <a:off x="4429538" y="3506548"/>
              <a:ext cx="340131" cy="773178"/>
            </a:xfrm>
            <a:custGeom>
              <a:avLst/>
              <a:gdLst>
                <a:gd name="connsiteX0" fmla="*/ 762000 w 762000"/>
                <a:gd name="connsiteY0" fmla="*/ 0 h 1333500"/>
                <a:gd name="connsiteX1" fmla="*/ 698500 w 762000"/>
                <a:gd name="connsiteY1" fmla="*/ 25400 h 1333500"/>
                <a:gd name="connsiteX2" fmla="*/ 558800 w 762000"/>
                <a:gd name="connsiteY2" fmla="*/ 50800 h 1333500"/>
                <a:gd name="connsiteX3" fmla="*/ 469900 w 762000"/>
                <a:gd name="connsiteY3" fmla="*/ 88900 h 1333500"/>
                <a:gd name="connsiteX4" fmla="*/ 431800 w 762000"/>
                <a:gd name="connsiteY4" fmla="*/ 114300 h 1333500"/>
                <a:gd name="connsiteX5" fmla="*/ 355600 w 762000"/>
                <a:gd name="connsiteY5" fmla="*/ 152400 h 1333500"/>
                <a:gd name="connsiteX6" fmla="*/ 304800 w 762000"/>
                <a:gd name="connsiteY6" fmla="*/ 266700 h 1333500"/>
                <a:gd name="connsiteX7" fmla="*/ 292100 w 762000"/>
                <a:gd name="connsiteY7" fmla="*/ 304800 h 1333500"/>
                <a:gd name="connsiteX8" fmla="*/ 279400 w 762000"/>
                <a:gd name="connsiteY8" fmla="*/ 457200 h 1333500"/>
                <a:gd name="connsiteX9" fmla="*/ 266700 w 762000"/>
                <a:gd name="connsiteY9" fmla="*/ 673100 h 1333500"/>
                <a:gd name="connsiteX10" fmla="*/ 241300 w 762000"/>
                <a:gd name="connsiteY10" fmla="*/ 749300 h 1333500"/>
                <a:gd name="connsiteX11" fmla="*/ 203200 w 762000"/>
                <a:gd name="connsiteY11" fmla="*/ 787400 h 1333500"/>
                <a:gd name="connsiteX12" fmla="*/ 165100 w 762000"/>
                <a:gd name="connsiteY12" fmla="*/ 876300 h 1333500"/>
                <a:gd name="connsiteX13" fmla="*/ 127000 w 762000"/>
                <a:gd name="connsiteY13" fmla="*/ 952500 h 1333500"/>
                <a:gd name="connsiteX14" fmla="*/ 114300 w 762000"/>
                <a:gd name="connsiteY14" fmla="*/ 1003300 h 1333500"/>
                <a:gd name="connsiteX15" fmla="*/ 76200 w 762000"/>
                <a:gd name="connsiteY15" fmla="*/ 1257300 h 1333500"/>
                <a:gd name="connsiteX16" fmla="*/ 38100 w 762000"/>
                <a:gd name="connsiteY16" fmla="*/ 1270000 h 1333500"/>
                <a:gd name="connsiteX17" fmla="*/ 0 w 762000"/>
                <a:gd name="connsiteY1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0" h="1333500">
                  <a:moveTo>
                    <a:pt x="762000" y="0"/>
                  </a:moveTo>
                  <a:cubicBezTo>
                    <a:pt x="740833" y="8467"/>
                    <a:pt x="720127" y="18191"/>
                    <a:pt x="698500" y="25400"/>
                  </a:cubicBezTo>
                  <a:cubicBezTo>
                    <a:pt x="653590" y="40370"/>
                    <a:pt x="605074" y="44189"/>
                    <a:pt x="558800" y="50800"/>
                  </a:cubicBezTo>
                  <a:cubicBezTo>
                    <a:pt x="516056" y="65048"/>
                    <a:pt x="513842" y="63791"/>
                    <a:pt x="469900" y="88900"/>
                  </a:cubicBezTo>
                  <a:cubicBezTo>
                    <a:pt x="456648" y="96473"/>
                    <a:pt x="445452" y="107474"/>
                    <a:pt x="431800" y="114300"/>
                  </a:cubicBezTo>
                  <a:cubicBezTo>
                    <a:pt x="326640" y="166880"/>
                    <a:pt x="464789" y="79607"/>
                    <a:pt x="355600" y="152400"/>
                  </a:cubicBezTo>
                  <a:cubicBezTo>
                    <a:pt x="315348" y="212777"/>
                    <a:pt x="335027" y="176020"/>
                    <a:pt x="304800" y="266700"/>
                  </a:cubicBezTo>
                  <a:lnTo>
                    <a:pt x="292100" y="304800"/>
                  </a:lnTo>
                  <a:cubicBezTo>
                    <a:pt x="287867" y="355600"/>
                    <a:pt x="282907" y="406345"/>
                    <a:pt x="279400" y="457200"/>
                  </a:cubicBezTo>
                  <a:cubicBezTo>
                    <a:pt x="274440" y="529120"/>
                    <a:pt x="276024" y="601614"/>
                    <a:pt x="266700" y="673100"/>
                  </a:cubicBezTo>
                  <a:cubicBezTo>
                    <a:pt x="263237" y="699649"/>
                    <a:pt x="260232" y="730368"/>
                    <a:pt x="241300" y="749300"/>
                  </a:cubicBezTo>
                  <a:lnTo>
                    <a:pt x="203200" y="787400"/>
                  </a:lnTo>
                  <a:cubicBezTo>
                    <a:pt x="173416" y="876751"/>
                    <a:pt x="212180" y="766446"/>
                    <a:pt x="165100" y="876300"/>
                  </a:cubicBezTo>
                  <a:cubicBezTo>
                    <a:pt x="133552" y="949912"/>
                    <a:pt x="175813" y="879281"/>
                    <a:pt x="127000" y="952500"/>
                  </a:cubicBezTo>
                  <a:cubicBezTo>
                    <a:pt x="122767" y="969433"/>
                    <a:pt x="115955" y="985924"/>
                    <a:pt x="114300" y="1003300"/>
                  </a:cubicBezTo>
                  <a:cubicBezTo>
                    <a:pt x="113880" y="1007709"/>
                    <a:pt x="138799" y="1207221"/>
                    <a:pt x="76200" y="1257300"/>
                  </a:cubicBezTo>
                  <a:cubicBezTo>
                    <a:pt x="65747" y="1265663"/>
                    <a:pt x="50800" y="1265767"/>
                    <a:pt x="38100" y="1270000"/>
                  </a:cubicBezTo>
                  <a:cubicBezTo>
                    <a:pt x="21614" y="1319459"/>
                    <a:pt x="34866" y="1298634"/>
                    <a:pt x="0" y="1333500"/>
                  </a:cubicBezTo>
                </a:path>
              </a:pathLst>
            </a:custGeom>
            <a:noFill/>
            <a:ln>
              <a:solidFill>
                <a:srgbClr val="8F5A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539391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Sample Collection</a:t>
            </a:r>
            <a:endParaRPr lang="en-US" dirty="0"/>
          </a:p>
        </p:txBody>
      </p:sp>
      <p:sp>
        <p:nvSpPr>
          <p:cNvPr id="3" name="Content Placeholder 2"/>
          <p:cNvSpPr>
            <a:spLocks noGrp="1"/>
          </p:cNvSpPr>
          <p:nvPr>
            <p:ph idx="1"/>
          </p:nvPr>
        </p:nvSpPr>
        <p:spPr>
          <a:xfrm>
            <a:off x="457200" y="1600200"/>
            <a:ext cx="4495800" cy="2743200"/>
          </a:xfrm>
        </p:spPr>
        <p:txBody>
          <a:bodyPr/>
          <a:lstStyle/>
          <a:p>
            <a:r>
              <a:rPr lang="en-US" dirty="0" smtClean="0"/>
              <a:t>Soil</a:t>
            </a:r>
          </a:p>
          <a:p>
            <a:r>
              <a:rPr lang="en-US" dirty="0" smtClean="0"/>
              <a:t>Stem</a:t>
            </a:r>
          </a:p>
          <a:p>
            <a:r>
              <a:rPr lang="en-US" dirty="0" smtClean="0"/>
              <a:t>Root</a:t>
            </a:r>
          </a:p>
          <a:p>
            <a:r>
              <a:rPr lang="en-US" dirty="0" smtClean="0"/>
              <a:t>River</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0642" y="1336964"/>
            <a:ext cx="3741522" cy="4987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897" y="4523395"/>
            <a:ext cx="3970072" cy="18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84570" y="1676400"/>
            <a:ext cx="2116137" cy="220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7465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1072</TotalTime>
  <Words>1658</Words>
  <Application>Microsoft Office PowerPoint</Application>
  <PresentationFormat>On-screen Show (4:3)</PresentationFormat>
  <Paragraphs>200</Paragraphs>
  <Slides>23</Slides>
  <Notes>14</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Soil water sources for non-native species Japanese knotweed, phragmites and multiflora rose     </vt:lpstr>
      <vt:lpstr>Invasive Plants</vt:lpstr>
      <vt:lpstr>Invasive Plants</vt:lpstr>
      <vt:lpstr>What  We Found</vt:lpstr>
      <vt:lpstr>Previous Work</vt:lpstr>
      <vt:lpstr>Research Questions</vt:lpstr>
      <vt:lpstr>Background on Stable Isotopes</vt:lpstr>
      <vt:lpstr>Slide 8</vt:lpstr>
      <vt:lpstr>Methods: Sample Collection</vt:lpstr>
      <vt:lpstr>Methods: Physiology</vt:lpstr>
      <vt:lpstr>Methods: Mixing Models</vt:lpstr>
      <vt:lpstr>Results: Isotopes by Depth</vt:lpstr>
      <vt:lpstr>Results: Water Sources</vt:lpstr>
      <vt:lpstr>Results: Transpiration Rate</vt:lpstr>
      <vt:lpstr>Results: Response to Soil Moisture</vt:lpstr>
      <vt:lpstr>Conclusions</vt:lpstr>
      <vt:lpstr>Why It Matters</vt:lpstr>
      <vt:lpstr>Future Work</vt:lpstr>
      <vt:lpstr>Acknowledgements</vt:lpstr>
      <vt:lpstr>References</vt:lpstr>
      <vt:lpstr>Slide 21</vt:lpstr>
      <vt:lpstr>Slide 22</vt:lpstr>
      <vt:lpstr>Slide 23</vt:lpstr>
    </vt:vector>
  </TitlesOfParts>
  <Company>Montclair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water sources for non-native species Japanese knotweed, phragmites and multiflora rose</dc:title>
  <dc:creator>Mariya Guzner</dc:creator>
  <cp:lastModifiedBy>jg10</cp:lastModifiedBy>
  <cp:revision>68</cp:revision>
  <dcterms:created xsi:type="dcterms:W3CDTF">2015-03-20T14:53:03Z</dcterms:created>
  <dcterms:modified xsi:type="dcterms:W3CDTF">2015-04-26T22:46:41Z</dcterms:modified>
</cp:coreProperties>
</file>