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4" r:id="rId2"/>
    <p:sldId id="276" r:id="rId3"/>
    <p:sldId id="275" r:id="rId4"/>
    <p:sldId id="279" r:id="rId5"/>
    <p:sldId id="281" r:id="rId6"/>
    <p:sldId id="264" r:id="rId7"/>
    <p:sldId id="282" r:id="rId8"/>
    <p:sldId id="278" r:id="rId9"/>
    <p:sldId id="268" r:id="rId10"/>
    <p:sldId id="256" r:id="rId11"/>
    <p:sldId id="290" r:id="rId12"/>
    <p:sldId id="283" r:id="rId13"/>
    <p:sldId id="269" r:id="rId14"/>
    <p:sldId id="257" r:id="rId15"/>
    <p:sldId id="291" r:id="rId16"/>
    <p:sldId id="284" r:id="rId17"/>
    <p:sldId id="272" r:id="rId18"/>
    <p:sldId id="271" r:id="rId19"/>
    <p:sldId id="292" r:id="rId20"/>
    <p:sldId id="288" r:id="rId21"/>
    <p:sldId id="287" r:id="rId22"/>
    <p:sldId id="285" r:id="rId23"/>
    <p:sldId id="273" r:id="rId24"/>
    <p:sldId id="258" r:id="rId25"/>
    <p:sldId id="293" r:id="rId26"/>
    <p:sldId id="280" r:id="rId27"/>
    <p:sldId id="289" r:id="rId28"/>
    <p:sldId id="29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97" autoAdjust="0"/>
    <p:restoredTop sz="97481" autoAdjust="0"/>
  </p:normalViewPr>
  <p:slideViewPr>
    <p:cSldViewPr>
      <p:cViewPr>
        <p:scale>
          <a:sx n="100" d="100"/>
          <a:sy n="100" d="100"/>
        </p:scale>
        <p:origin x="605" y="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4"/>
    </p:cViewPr>
  </p:sorterViewPr>
  <p:notesViewPr>
    <p:cSldViewPr>
      <p:cViewPr varScale="1">
        <p:scale>
          <a:sx n="38" d="100"/>
          <a:sy n="38" d="100"/>
        </p:scale>
        <p:origin x="-2328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67AFC-01AD-4C4F-A4ED-784B58BDD57D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4748B-02AB-4819-9C78-D97AD4D27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1" dirty="0" smtClean="0"/>
              <a:t>The title of this paper is: The Glacial Geology of the Hudson River Gorge based on Bridge Crossings between (Albany) Coveville and Newburgh, NY. </a:t>
            </a:r>
            <a:endParaRPr lang="en-US" dirty="0" smtClean="0"/>
          </a:p>
          <a:p>
            <a:r>
              <a:rPr lang="en-US" sz="1200" b="1" dirty="0" smtClean="0"/>
              <a:t>Note the slight increase in scope.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This is a report on the surficial geology sampled by test borings for bridge crossings of the Hudson River between Coveville and Newburgh, NY. </a:t>
            </a:r>
            <a:endParaRPr lang="en-US" dirty="0" smtClean="0"/>
          </a:p>
          <a:p>
            <a:r>
              <a:rPr lang="en-US" sz="1200" b="1" dirty="0" smtClean="0"/>
              <a:t> The bridge crossing data is supplemented by water well and boring logs compiled for a study of the bedrock topography initiated by Jim Davis and me during the late-60s.</a:t>
            </a:r>
            <a:endParaRPr lang="en-US" dirty="0" smtClean="0"/>
          </a:p>
          <a:p>
            <a:r>
              <a:rPr lang="en-US" sz="1200" b="1" dirty="0" smtClean="0"/>
              <a:t> We’ve also incorporated seismic refraction data from the bedrock study.</a:t>
            </a:r>
            <a:endParaRPr lang="en-US" dirty="0" smtClean="0"/>
          </a:p>
          <a:p>
            <a:r>
              <a:rPr lang="en-US" sz="1200" b="1" dirty="0" smtClean="0"/>
              <a:t> Numerous seismic lines were run on the Hudson’s floodplain from Coveville to the Rip Van Winkle Bridge crossing. </a:t>
            </a:r>
            <a:endParaRPr lang="en-US" dirty="0" smtClean="0"/>
          </a:p>
          <a:p>
            <a:r>
              <a:rPr lang="en-US" sz="1200" b="1" dirty="0" smtClean="0"/>
              <a:t>The bedrock study was discussed in Davis, 1968; Davis and Dineen, 1969; and Dineen, Hanson, and Waller, 1983. </a:t>
            </a:r>
          </a:p>
          <a:p>
            <a:endParaRPr lang="en-US" sz="1200" b="1" dirty="0" smtClean="0"/>
          </a:p>
          <a:p>
            <a:r>
              <a: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Davis, J.F., 1968. Relationship of the preglacial Mohawk River to the Hudson River near their confluences (abstract): Geological Society of America, Northeast Meeting, Abstracts with Program, p. 35</a:t>
            </a:r>
            <a:endParaRPr lang="en-US" sz="1000" dirty="0" smtClean="0"/>
          </a:p>
          <a:p>
            <a:r>
              <a: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Davis, J.F. and Dineen, R.J., 1969. A subsurface investigation of the bedrock configuration of the Hudson Valley and its tributaries between Albany and Catskill New York (abstract):  Geological Society of America, Northeast Meeting, Abstracts with Program, p. 12</a:t>
            </a:r>
            <a:endParaRPr lang="en-US" sz="1000" dirty="0" smtClean="0"/>
          </a:p>
          <a:p>
            <a:r>
              <a: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Dineen, R. J., Hanson, E. L, and Waller, R., 1983. Bedrock Topography and Glacial Deposits of the Colonie Channel between Saratoga Lake and Coeymans, New York: New York State Museum Map and Chart Series No. 37, 55 p.</a:t>
            </a:r>
            <a:endParaRPr lang="en-US" sz="1000" dirty="0" smtClean="0"/>
          </a:p>
          <a:p>
            <a:endParaRPr lang="en-US" sz="1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cap="all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30D46-2F8A-44AC-97A8-64C20663974A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dirty="0" smtClean="0"/>
              <a:t>The interpretation of the deposits identified in the cross sections is as follows:</a:t>
            </a:r>
            <a:endParaRPr lang="en-US" dirty="0" smtClean="0"/>
          </a:p>
          <a:p>
            <a:r>
              <a:rPr lang="en-US" sz="1200" b="1" dirty="0" smtClean="0"/>
              <a:t>The Kroma Kill Section is notable for the thick wedge of Albany II silt and clay burying a tributary valley east of the Hudson;</a:t>
            </a:r>
            <a:endParaRPr lang="en-US" dirty="0" smtClean="0"/>
          </a:p>
          <a:p>
            <a:pPr lvl="1"/>
            <a:r>
              <a:rPr lang="en-US" sz="1200" b="1" dirty="0" smtClean="0"/>
              <a:t>Till lines the preglacial Batten Kill-Hudson channel;</a:t>
            </a:r>
            <a:endParaRPr lang="en-US" dirty="0" smtClean="0"/>
          </a:p>
          <a:p>
            <a:pPr lvl="1"/>
            <a:r>
              <a:rPr lang="en-US" sz="1200" b="1" dirty="0" smtClean="0"/>
              <a:t>Quaker Springs sand lies west of the Hudson, it was distributed by Iro-Mohawk flow from the Coveville channel; </a:t>
            </a:r>
            <a:endParaRPr lang="en-US" dirty="0" smtClean="0"/>
          </a:p>
          <a:p>
            <a:pPr lvl="1"/>
            <a:r>
              <a:rPr lang="en-US" sz="1200" b="1" dirty="0" smtClean="0"/>
              <a:t>a deep gorge is cut into the older deposits;</a:t>
            </a:r>
            <a:endParaRPr lang="en-US" dirty="0" smtClean="0"/>
          </a:p>
          <a:p>
            <a:pPr lvl="2"/>
            <a:r>
              <a:rPr lang="en-US" sz="1200" b="1" dirty="0" smtClean="0"/>
              <a:t>it is 230 ft deep;</a:t>
            </a:r>
            <a:endParaRPr lang="en-US" dirty="0" smtClean="0"/>
          </a:p>
          <a:p>
            <a:pPr lvl="1"/>
            <a:r>
              <a:rPr lang="en-US" sz="1200" b="1" dirty="0" smtClean="0"/>
              <a:t>and a thick section of Fort Ann III sediments lies in the preglacial Batten Kill-Hudson channel.</a:t>
            </a:r>
            <a:endParaRPr lang="en-US" dirty="0" smtClean="0"/>
          </a:p>
          <a:p>
            <a:r>
              <a:rPr lang="en-US" sz="1200" b="1" dirty="0" smtClean="0"/>
              <a:t> The Stillwater Cross Section shows: </a:t>
            </a:r>
            <a:endParaRPr lang="en-US" dirty="0" smtClean="0"/>
          </a:p>
          <a:p>
            <a:pPr lvl="1"/>
            <a:r>
              <a:rPr lang="en-US" sz="1200" b="1" dirty="0" smtClean="0"/>
              <a:t>Till lines the Batten Kill-Hudson channel;</a:t>
            </a:r>
            <a:endParaRPr lang="en-US" dirty="0" smtClean="0"/>
          </a:p>
          <a:p>
            <a:pPr lvl="1"/>
            <a:r>
              <a:rPr lang="en-US" sz="1200" b="1" dirty="0" smtClean="0"/>
              <a:t>Quaker Springs stage deltaics were deposited by the Hoosic River;</a:t>
            </a:r>
            <a:endParaRPr lang="en-US" dirty="0" smtClean="0"/>
          </a:p>
          <a:p>
            <a:pPr lvl="1"/>
            <a:r>
              <a:rPr lang="en-US" sz="1200" b="1" dirty="0" smtClean="0"/>
              <a:t>and Coveville-Fort Ann flood deposits occupy the gorge cut into the older deposits by the Coveville floods.</a:t>
            </a:r>
            <a:endParaRPr lang="en-US" dirty="0" smtClean="0"/>
          </a:p>
          <a:p>
            <a:pPr lvl="2"/>
            <a:r>
              <a:rPr lang="en-US" sz="1200" b="1" dirty="0" smtClean="0"/>
              <a:t>The gorge is 180 ft deep.</a:t>
            </a:r>
            <a:endParaRPr lang="en-US" dirty="0" smtClean="0"/>
          </a:p>
          <a:p>
            <a:r>
              <a:rPr lang="en-US" sz="1200" b="1" dirty="0" smtClean="0"/>
              <a:t>Campbell Island Cross Section is the “</a:t>
            </a:r>
            <a:r>
              <a:rPr lang="en-US" sz="1200" b="1" dirty="0" err="1" smtClean="0"/>
              <a:t>Bergy</a:t>
            </a:r>
            <a:r>
              <a:rPr lang="en-US" sz="1200" b="1" dirty="0" smtClean="0"/>
              <a:t> Bits” locality of DeSimone, described in Dineen and others, 1992; DeSimone and others, 2005. </a:t>
            </a:r>
            <a:endParaRPr lang="en-US" dirty="0" smtClean="0"/>
          </a:p>
          <a:p>
            <a:pPr lvl="1"/>
            <a:r>
              <a:rPr lang="en-US" sz="1200" b="1" dirty="0" smtClean="0"/>
              <a:t>Till lines the preglacial Batten Kill-Hudson channel;</a:t>
            </a:r>
            <a:endParaRPr lang="en-US" dirty="0" smtClean="0"/>
          </a:p>
          <a:p>
            <a:pPr lvl="1"/>
            <a:r>
              <a:rPr lang="en-US" sz="1200" b="1" dirty="0" smtClean="0"/>
              <a:t>ICSD overlies the Till. </a:t>
            </a:r>
            <a:endParaRPr lang="en-US" dirty="0" smtClean="0"/>
          </a:p>
          <a:p>
            <a:pPr lvl="1"/>
            <a:r>
              <a:rPr lang="en-US" sz="1200" b="1" dirty="0" smtClean="0"/>
              <a:t>The ICSD is a common unit at the base of the Lake Albany deposits. </a:t>
            </a:r>
            <a:endParaRPr lang="en-US" dirty="0" smtClean="0"/>
          </a:p>
          <a:p>
            <a:pPr lvl="1"/>
            <a:r>
              <a:rPr lang="en-US" sz="1200" b="1" dirty="0" smtClean="0"/>
              <a:t>In this case, the thickness of the ICSD suggests an ice marginal position, as noted by DeSimone, 1992. </a:t>
            </a:r>
            <a:endParaRPr lang="en-US" dirty="0" smtClean="0"/>
          </a:p>
          <a:p>
            <a:pPr lvl="1"/>
            <a:r>
              <a:rPr lang="en-US" sz="1200" b="1" dirty="0" smtClean="0"/>
              <a:t>Here, Lake Albany fell from the Albany I level to the Albany II level.</a:t>
            </a:r>
            <a:endParaRPr lang="en-US" dirty="0" smtClean="0"/>
          </a:p>
          <a:p>
            <a:pPr lvl="1"/>
            <a:r>
              <a:rPr lang="en-US" sz="1200" b="1" dirty="0" smtClean="0"/>
              <a:t>The Coveville-Fort Ann beds are relatively thin at this location;</a:t>
            </a:r>
            <a:endParaRPr lang="en-US" dirty="0" smtClean="0"/>
          </a:p>
          <a:p>
            <a:pPr lvl="1"/>
            <a:r>
              <a:rPr lang="en-US" sz="1200" b="1" dirty="0" smtClean="0"/>
              <a:t>And lie at the base of a 180 ft- deep gorge.</a:t>
            </a:r>
            <a:endParaRPr lang="en-US" dirty="0" smtClean="0"/>
          </a:p>
          <a:p>
            <a:r>
              <a:rPr lang="en-US" sz="1200" b="1" dirty="0" smtClean="0"/>
              <a:t>  The Waterford Cross Section shows evidence of extensive scour to a depth of 250 ft, with relatively thin Coveville-Fort Ann deposits over the bedrock. </a:t>
            </a:r>
          </a:p>
          <a:p>
            <a:endParaRPr lang="en-US" sz="1200" b="1" dirty="0" smtClean="0"/>
          </a:p>
          <a:p>
            <a:r>
              <a:rPr lang="en-US" sz="1200" dirty="0" smtClean="0"/>
              <a:t>DeSimone and LaFleur, 1986</a:t>
            </a:r>
            <a:endParaRPr lang="en-US" dirty="0" smtClean="0"/>
          </a:p>
          <a:p>
            <a:r>
              <a:rPr lang="en-US" sz="1200" dirty="0" smtClean="0"/>
              <a:t>DeSimone, 1992</a:t>
            </a:r>
            <a:endParaRPr lang="en-US" dirty="0" smtClean="0"/>
          </a:p>
          <a:p>
            <a:r>
              <a:rPr lang="en-US" sz="1200" dirty="0" smtClean="0"/>
              <a:t>DeSimone, and others, 2005</a:t>
            </a:r>
            <a:endParaRPr lang="en-US" dirty="0" smtClean="0"/>
          </a:p>
          <a:p>
            <a:r>
              <a:rPr lang="en-US" sz="1200" dirty="0" smtClean="0"/>
              <a:t>Dineen and Rogers, 1979 </a:t>
            </a:r>
            <a:endParaRPr lang="en-US" dirty="0" smtClean="0"/>
          </a:p>
          <a:p>
            <a:r>
              <a:rPr lang="en-US" sz="1200" dirty="0" smtClean="0"/>
              <a:t>Dineen and others, 1983, 1992 </a:t>
            </a:r>
            <a:endParaRPr lang="en-US" dirty="0" smtClean="0"/>
          </a:p>
          <a:p>
            <a:r>
              <a:rPr lang="en-US" sz="1200" dirty="0" smtClean="0"/>
              <a:t>Dineen and Hanson, 2011</a:t>
            </a:r>
            <a:endParaRPr lang="en-US" dirty="0" smtClean="0"/>
          </a:p>
          <a:p>
            <a:endParaRPr lang="en-US" dirty="0" smtClean="0"/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pPr lvl="2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2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736" lvl="1" indent="-228579"/>
            <a:endParaRPr lang="en-US" b="1" baseline="0" dirty="0" smtClean="0"/>
          </a:p>
          <a:p>
            <a:r>
              <a:rPr lang="en-US" sz="1200" b="1" dirty="0" smtClean="0"/>
              <a:t>The Albany Area Sections are downstream from the confluence of the Mohawk and Hudson rivers.</a:t>
            </a:r>
            <a:endParaRPr lang="en-US" dirty="0" smtClean="0"/>
          </a:p>
          <a:p>
            <a:r>
              <a:rPr lang="en-US" sz="1200" b="1" dirty="0" smtClean="0"/>
              <a:t>The Hudson follows the Batten Kill-Hudson channel.</a:t>
            </a:r>
            <a:endParaRPr lang="en-US" dirty="0" smtClean="0"/>
          </a:p>
          <a:p>
            <a:r>
              <a:rPr lang="en-US" sz="1200" b="1" dirty="0" smtClean="0"/>
              <a:t>The Colonie and Mohawk channels are buried under thick glacial sediments.</a:t>
            </a:r>
            <a:endParaRPr lang="en-US" dirty="0" smtClean="0"/>
          </a:p>
          <a:p>
            <a:r>
              <a:rPr lang="en-US" sz="1200" b="1" dirty="0" smtClean="0"/>
              <a:t>The Yellow dot marks the location of Norton Miller’s fossil wood bed at Cohoes, </a:t>
            </a:r>
          </a:p>
          <a:p>
            <a:pPr lvl="1"/>
            <a:r>
              <a:rPr lang="en-US" sz="1200" b="1" dirty="0" smtClean="0"/>
              <a:t>the bed dated at approximately 10,500 C-14 years, BP </a:t>
            </a:r>
          </a:p>
          <a:p>
            <a:pPr lvl="1"/>
            <a:r>
              <a:rPr lang="en-US" sz="1200" b="1" dirty="0" smtClean="0"/>
              <a:t>and was at an elevation of approximately +120 ft. 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The cross sections include:</a:t>
            </a:r>
            <a:endParaRPr lang="en-US" dirty="0" smtClean="0"/>
          </a:p>
          <a:p>
            <a:pPr lvl="1"/>
            <a:r>
              <a:rPr lang="en-US" sz="1200" b="1" dirty="0" smtClean="0"/>
              <a:t>The Troy-</a:t>
            </a:r>
            <a:r>
              <a:rPr lang="en-US" sz="1200" b="1" dirty="0" err="1" smtClean="0"/>
              <a:t>Menands</a:t>
            </a:r>
            <a:r>
              <a:rPr lang="en-US" sz="1200" b="1" dirty="0" smtClean="0"/>
              <a:t> Cross Section;</a:t>
            </a:r>
            <a:endParaRPr lang="en-US" dirty="0" smtClean="0"/>
          </a:p>
          <a:p>
            <a:pPr lvl="1"/>
            <a:r>
              <a:rPr lang="en-US" sz="1200" b="1" dirty="0" smtClean="0"/>
              <a:t>The crossing of Interstate I-90;</a:t>
            </a:r>
            <a:endParaRPr lang="en-US" dirty="0" smtClean="0"/>
          </a:p>
          <a:p>
            <a:pPr lvl="1"/>
            <a:r>
              <a:rPr lang="en-US" sz="1200" b="1" dirty="0" smtClean="0"/>
              <a:t>The Albany-Rensselaer Cross Section; </a:t>
            </a:r>
            <a:endParaRPr lang="en-US" dirty="0" smtClean="0"/>
          </a:p>
          <a:p>
            <a:pPr lvl="1"/>
            <a:r>
              <a:rPr lang="en-US" sz="1200" b="1" dirty="0" smtClean="0"/>
              <a:t>and the Glenmont Cross Section. </a:t>
            </a:r>
          </a:p>
          <a:p>
            <a:pPr lvl="1"/>
            <a:endParaRPr lang="en-US" sz="1200" b="1" dirty="0" smtClean="0"/>
          </a:p>
          <a:p>
            <a:r>
              <a:rPr lang="en-US" sz="1200" dirty="0" smtClean="0"/>
              <a:t>Davis, 1968</a:t>
            </a:r>
            <a:endParaRPr lang="en-US" dirty="0" smtClean="0"/>
          </a:p>
          <a:p>
            <a:r>
              <a:rPr lang="en-US" sz="1200" dirty="0" smtClean="0"/>
              <a:t>Davis and Dineen, 1969</a:t>
            </a:r>
            <a:endParaRPr lang="en-US" dirty="0" smtClean="0"/>
          </a:p>
          <a:p>
            <a:r>
              <a:rPr lang="en-US" sz="1200" dirty="0" smtClean="0"/>
              <a:t>DeSimone and others, 2005</a:t>
            </a:r>
            <a:endParaRPr lang="en-US" dirty="0" smtClean="0"/>
          </a:p>
          <a:p>
            <a:r>
              <a:rPr lang="en-US" sz="1200" dirty="0" smtClean="0"/>
              <a:t>Dineen and others, 1983</a:t>
            </a:r>
          </a:p>
          <a:p>
            <a:r>
              <a:rPr lang="en-US" sz="1200" dirty="0" smtClean="0"/>
              <a:t>LaFleur, 1965a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Miller, N.G. and Griggs, L.B., 2004. Younger Dryas peat and wood from near the Cohoes Mastodon site, Albany County, New York: Poster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Schrock, R.N., 1963. Geology of the Pleistocene sediments, Troy North quadrangle: Rensselaer Polytechnic Institute, Masters Thesis, 82 p.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598E5-A5DE-4B64-B158-45C0360B5C1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The units are (from top to bottom): </a:t>
            </a:r>
            <a:endParaRPr lang="en-US" dirty="0" smtClean="0"/>
          </a:p>
          <a:p>
            <a:pPr lvl="1"/>
            <a:r>
              <a:rPr lang="en-US" sz="1200" b="1" dirty="0" smtClean="0"/>
              <a:t>Holocene alluvium, consisting of silty sand and gravel, with gravel predominating towards the base.</a:t>
            </a:r>
            <a:endParaRPr lang="en-US" dirty="0" smtClean="0"/>
          </a:p>
          <a:p>
            <a:pPr lvl="1"/>
            <a:r>
              <a:rPr lang="en-US" sz="1200" b="1" dirty="0" smtClean="0"/>
              <a:t>Fort Ann flood deposits, consisting of gravelly sand.</a:t>
            </a:r>
            <a:endParaRPr lang="en-US" dirty="0" smtClean="0"/>
          </a:p>
          <a:p>
            <a:pPr lvl="1"/>
            <a:r>
              <a:rPr lang="en-US" sz="1200" b="1" dirty="0" smtClean="0"/>
              <a:t>A disconformity.</a:t>
            </a:r>
            <a:endParaRPr lang="en-US" dirty="0" smtClean="0"/>
          </a:p>
          <a:p>
            <a:pPr lvl="1"/>
            <a:r>
              <a:rPr lang="en-US" sz="1200" b="1" dirty="0" smtClean="0"/>
              <a:t>Lake Albany Sand, consisting of Albany II and Quaker Springs fine to medium sand.</a:t>
            </a:r>
            <a:endParaRPr lang="en-US" dirty="0" smtClean="0"/>
          </a:p>
          <a:p>
            <a:pPr lvl="1"/>
            <a:r>
              <a:rPr lang="en-US" sz="1200" b="1" dirty="0" smtClean="0"/>
              <a:t>Lake Albany I and II varved clay and silt.</a:t>
            </a:r>
            <a:endParaRPr lang="en-US" dirty="0" smtClean="0"/>
          </a:p>
          <a:p>
            <a:pPr lvl="1"/>
            <a:r>
              <a:rPr lang="en-US" sz="1200" b="1" dirty="0" smtClean="0"/>
              <a:t>Ice-Contact Stratified Drift, consisting of sand and gravel. </a:t>
            </a:r>
            <a:endParaRPr lang="en-US" dirty="0" smtClean="0"/>
          </a:p>
          <a:p>
            <a:pPr lvl="1"/>
            <a:r>
              <a:rPr lang="en-US" sz="1200" b="1" dirty="0" smtClean="0"/>
              <a:t>Till, consisting of bouldery, silty, clay diamicton. </a:t>
            </a:r>
          </a:p>
          <a:p>
            <a:pPr lvl="1"/>
            <a:endParaRPr lang="en-US" sz="12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LaFleur, 1965b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dirty="0" smtClean="0"/>
              <a:t>All of the cross sections contain relatively thin Late Glacial and Holocene sediments, and all were deposited in the deeply scoured Coveville-early Fort Ann gorge.</a:t>
            </a:r>
            <a:endParaRPr lang="en-US" dirty="0" smtClean="0"/>
          </a:p>
          <a:p>
            <a:r>
              <a:rPr lang="en-US" sz="1200" b="1" dirty="0" smtClean="0"/>
              <a:t> The Troy-</a:t>
            </a:r>
            <a:r>
              <a:rPr lang="en-US" sz="1200" b="1" dirty="0" err="1" smtClean="0"/>
              <a:t>Menands</a:t>
            </a:r>
            <a:r>
              <a:rPr lang="en-US" sz="1200" b="1" dirty="0" smtClean="0"/>
              <a:t> Cross Section is floored by a small inner gorge containing Till, </a:t>
            </a:r>
          </a:p>
          <a:p>
            <a:pPr lvl="1"/>
            <a:r>
              <a:rPr lang="en-US" sz="1200" b="1" dirty="0" smtClean="0"/>
              <a:t>representing the Batten Kill-Hudson channel.</a:t>
            </a:r>
            <a:endParaRPr lang="en-US" dirty="0" smtClean="0"/>
          </a:p>
          <a:p>
            <a:pPr lvl="1"/>
            <a:r>
              <a:rPr lang="en-US" sz="1200" b="1" dirty="0" smtClean="0"/>
              <a:t>The thick clay and silt sequence to the east is Albany I deep-water deposits.</a:t>
            </a:r>
            <a:endParaRPr lang="en-US" dirty="0" smtClean="0"/>
          </a:p>
          <a:p>
            <a:pPr lvl="1"/>
            <a:r>
              <a:rPr lang="en-US" sz="1200" b="1" dirty="0" smtClean="0"/>
              <a:t>The Coveville-Fort Ann deposits are thin here and are at the base of a 270-ft gorge.</a:t>
            </a:r>
            <a:endParaRPr lang="en-US" dirty="0" smtClean="0"/>
          </a:p>
          <a:p>
            <a:r>
              <a:rPr lang="en-US" sz="1200" b="1" dirty="0" smtClean="0"/>
              <a:t> The Interstate I-90 Section is incised into Lake Albany I silt and clay and Quaker Springs sand.</a:t>
            </a:r>
            <a:endParaRPr lang="en-US" dirty="0" smtClean="0"/>
          </a:p>
          <a:p>
            <a:pPr lvl="1"/>
            <a:r>
              <a:rPr lang="en-US" sz="1200" b="1" dirty="0" smtClean="0"/>
              <a:t>Till was not sampled at this location.</a:t>
            </a:r>
            <a:endParaRPr lang="en-US" dirty="0" smtClean="0"/>
          </a:p>
          <a:p>
            <a:pPr lvl="1"/>
            <a:r>
              <a:rPr lang="en-US" sz="1200" b="1" dirty="0" smtClean="0"/>
              <a:t>The thin Holocene and Ft. Ann deposits lie in a 240-ft gorge.</a:t>
            </a:r>
            <a:endParaRPr lang="en-US" dirty="0" smtClean="0"/>
          </a:p>
          <a:p>
            <a:r>
              <a:rPr lang="en-US" sz="1200" b="1" dirty="0" smtClean="0"/>
              <a:t> The Albany-Rennselaer Cross Section is more complex:</a:t>
            </a:r>
            <a:endParaRPr lang="en-US" dirty="0" smtClean="0"/>
          </a:p>
          <a:p>
            <a:pPr lvl="1"/>
            <a:r>
              <a:rPr lang="en-US" sz="1200" b="1" dirty="0" smtClean="0"/>
              <a:t>The base contains Till over the Batten Kill-Hudson channel.</a:t>
            </a:r>
            <a:endParaRPr lang="en-US" dirty="0" smtClean="0"/>
          </a:p>
          <a:p>
            <a:pPr lvl="1"/>
            <a:r>
              <a:rPr lang="en-US" sz="1200" b="1" dirty="0" smtClean="0"/>
              <a:t>A thick sequence of ICSD overlies the Till, </a:t>
            </a:r>
          </a:p>
          <a:p>
            <a:pPr lvl="2"/>
            <a:r>
              <a:rPr lang="en-US" sz="1200" b="1" dirty="0" smtClean="0"/>
              <a:t>it is an extension of the Loudonville Esker Complex.</a:t>
            </a:r>
            <a:endParaRPr lang="en-US" dirty="0" smtClean="0"/>
          </a:p>
          <a:p>
            <a:pPr lvl="1"/>
            <a:r>
              <a:rPr lang="en-US" sz="1200" b="1" dirty="0" smtClean="0"/>
              <a:t>Albany I silt and clay overlies the esker complex. </a:t>
            </a:r>
            <a:endParaRPr lang="en-US" dirty="0" smtClean="0"/>
          </a:p>
          <a:p>
            <a:pPr lvl="1"/>
            <a:r>
              <a:rPr lang="en-US" sz="1200" b="1" dirty="0" smtClean="0"/>
              <a:t>A thick wedge of Fort Ann flood deposits overlies the older deposits.</a:t>
            </a:r>
            <a:endParaRPr lang="en-US" dirty="0" smtClean="0"/>
          </a:p>
          <a:p>
            <a:pPr lvl="1"/>
            <a:r>
              <a:rPr lang="en-US" sz="1200" b="1" dirty="0" smtClean="0"/>
              <a:t>They lie at the base of a 270-ft gorge.</a:t>
            </a:r>
            <a:endParaRPr lang="en-US" dirty="0" smtClean="0"/>
          </a:p>
          <a:p>
            <a:r>
              <a:rPr lang="en-US" sz="1200" b="1" dirty="0" smtClean="0"/>
              <a:t>The Glenmont Cross Section also shows signs of scour,</a:t>
            </a:r>
          </a:p>
          <a:p>
            <a:pPr lvl="1"/>
            <a:r>
              <a:rPr lang="en-US" sz="1200" b="1" dirty="0" smtClean="0"/>
              <a:t> including a thin remnant of till overlying the older bedrock topography </a:t>
            </a:r>
          </a:p>
          <a:p>
            <a:pPr lvl="1"/>
            <a:r>
              <a:rPr lang="en-US" sz="1200" b="1" dirty="0" smtClean="0"/>
              <a:t>and exposures of flood-scoured bedrock to +150 ft on the west side of the section. </a:t>
            </a:r>
            <a:endParaRPr lang="en-US" dirty="0" smtClean="0"/>
          </a:p>
          <a:p>
            <a:pPr lvl="1"/>
            <a:r>
              <a:rPr lang="en-US" sz="1200" b="1" dirty="0" smtClean="0"/>
              <a:t>The Coveville-early Ft. Ann gorge is 270 ft deep. </a:t>
            </a:r>
            <a:endParaRPr lang="en-US" dirty="0" smtClean="0"/>
          </a:p>
          <a:p>
            <a:pPr lvl="1"/>
            <a:r>
              <a:rPr lang="en-US" sz="1200" b="1" dirty="0" smtClean="0"/>
              <a:t> 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bedrock gorge shown on the eastern side of the section is based on a projection of seismic data to the north and south.</a:t>
            </a:r>
          </a:p>
          <a:p>
            <a:pPr lvl="1"/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LaFleur, 1965b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The Confluence Reach includes the confluence of the Colonie and Batten Kill-Hudson channels. </a:t>
            </a:r>
            <a:endParaRPr lang="en-US" dirty="0" smtClean="0"/>
          </a:p>
          <a:p>
            <a:r>
              <a:rPr lang="en-US" sz="1200" b="1" dirty="0" smtClean="0"/>
              <a:t>The cross sections include the:</a:t>
            </a:r>
            <a:endParaRPr lang="en-US" dirty="0" smtClean="0"/>
          </a:p>
          <a:p>
            <a:pPr lvl="1"/>
            <a:r>
              <a:rPr lang="en-US" sz="1200" b="1" dirty="0" smtClean="0"/>
              <a:t>The Berkshire Spur of the NYS Thruway, upstream from the confluence;</a:t>
            </a:r>
            <a:endParaRPr lang="en-US" dirty="0" smtClean="0"/>
          </a:p>
          <a:p>
            <a:pPr lvl="1"/>
            <a:r>
              <a:rPr lang="en-US" sz="1200" b="1" dirty="0" smtClean="0"/>
              <a:t>The Coeymans Cross Section, at the confluence; </a:t>
            </a:r>
            <a:endParaRPr lang="en-US" dirty="0" smtClean="0"/>
          </a:p>
          <a:p>
            <a:pPr lvl="1"/>
            <a:r>
              <a:rPr lang="en-US" sz="1200" b="1" dirty="0" smtClean="0"/>
              <a:t>The New Baltimore Cross Section, downstream of the confluence; </a:t>
            </a:r>
            <a:endParaRPr lang="en-US" dirty="0" smtClean="0"/>
          </a:p>
          <a:p>
            <a:pPr lvl="1"/>
            <a:r>
              <a:rPr lang="en-US" sz="1200" b="1" dirty="0" smtClean="0"/>
              <a:t>And the Stockport Cross Section north of Hudson, 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The three southernmost cross sections are based primarily on seismic lines.</a:t>
            </a:r>
            <a:endParaRPr lang="en-US" dirty="0" smtClean="0"/>
          </a:p>
          <a:p>
            <a:pPr lvl="1"/>
            <a:endParaRPr lang="en-US" sz="1200" b="1" dirty="0" smtClean="0"/>
          </a:p>
          <a:p>
            <a:r>
              <a:rPr lang="en-US" sz="1200" dirty="0" smtClean="0"/>
              <a:t>Davis, 1968</a:t>
            </a:r>
            <a:endParaRPr lang="en-US" dirty="0" smtClean="0"/>
          </a:p>
          <a:p>
            <a:r>
              <a:rPr lang="en-US" sz="1200" dirty="0" smtClean="0"/>
              <a:t>Davis and Dineen, 1969</a:t>
            </a:r>
            <a:endParaRPr lang="en-US" dirty="0" smtClean="0"/>
          </a:p>
          <a:p>
            <a:r>
              <a:rPr lang="en-US" sz="1200" dirty="0" smtClean="0"/>
              <a:t>Dineen and others, 1983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The units are (from top to bottom): </a:t>
            </a:r>
            <a:endParaRPr lang="en-US" dirty="0" smtClean="0"/>
          </a:p>
          <a:p>
            <a:pPr lvl="1"/>
            <a:r>
              <a:rPr lang="en-US" sz="1200" b="1" dirty="0" smtClean="0"/>
              <a:t>Holocene alluvium, consisting of silty sand and gravel, with a layer of gravel at the base.</a:t>
            </a:r>
            <a:endParaRPr lang="en-US" dirty="0" smtClean="0"/>
          </a:p>
          <a:p>
            <a:pPr lvl="1"/>
            <a:r>
              <a:rPr lang="en-US" sz="1200" b="1" dirty="0" smtClean="0"/>
              <a:t>Coveville and Fort Ann flood deposits, consisting of slightly gravelly sand.</a:t>
            </a:r>
            <a:endParaRPr lang="en-US" dirty="0" smtClean="0"/>
          </a:p>
          <a:p>
            <a:pPr lvl="1"/>
            <a:r>
              <a:rPr lang="en-US" sz="1200" b="1" dirty="0" smtClean="0"/>
              <a:t>Lake Albany Sand, consisting of Albany I, Albany II, and Quaker Springs fine to medium sand.</a:t>
            </a:r>
            <a:endParaRPr lang="en-US" dirty="0" smtClean="0"/>
          </a:p>
          <a:p>
            <a:pPr lvl="1"/>
            <a:r>
              <a:rPr lang="en-US" sz="1200" b="1" dirty="0" smtClean="0"/>
              <a:t>Disconformity.</a:t>
            </a:r>
            <a:endParaRPr lang="en-US" dirty="0" smtClean="0"/>
          </a:p>
          <a:p>
            <a:pPr lvl="1"/>
            <a:r>
              <a:rPr lang="en-US" sz="1200" b="1" dirty="0" smtClean="0"/>
              <a:t>Lake Albany deltaics, consisting of Albany I sand and gravel.</a:t>
            </a:r>
            <a:endParaRPr lang="en-US" dirty="0" smtClean="0"/>
          </a:p>
          <a:p>
            <a:pPr lvl="1"/>
            <a:r>
              <a:rPr lang="en-US" sz="1200" b="1" dirty="0" smtClean="0"/>
              <a:t>Lake Albany varved clay and silt of Albany I and Albany II.</a:t>
            </a:r>
            <a:endParaRPr lang="en-US" dirty="0" smtClean="0"/>
          </a:p>
          <a:p>
            <a:pPr lvl="1"/>
            <a:r>
              <a:rPr lang="en-US" sz="1200" b="1" dirty="0" smtClean="0"/>
              <a:t>Ice-Contact Stratified Drift, consisting of sand and gravel. </a:t>
            </a:r>
            <a:endParaRPr lang="en-US" dirty="0" smtClean="0"/>
          </a:p>
          <a:p>
            <a:pPr lvl="1"/>
            <a:r>
              <a:rPr lang="en-US" sz="1200" b="1" dirty="0" smtClean="0"/>
              <a:t>Till, consisting of bouldery, silty, clay diamicton. </a:t>
            </a:r>
            <a:endParaRPr lang="en-US" dirty="0" smtClean="0"/>
          </a:p>
          <a:p>
            <a:endParaRPr lang="en-US" dirty="0" smtClean="0"/>
          </a:p>
          <a:p>
            <a:r>
              <a:rPr lang="en-US" sz="1200" dirty="0" smtClean="0"/>
              <a:t>Davis, 1968</a:t>
            </a:r>
            <a:endParaRPr lang="en-US" dirty="0" smtClean="0"/>
          </a:p>
          <a:p>
            <a:r>
              <a:rPr lang="en-US" sz="1200" dirty="0" smtClean="0"/>
              <a:t>Davis and Dineen, 1969</a:t>
            </a:r>
            <a:endParaRPr lang="en-US" dirty="0" smtClean="0"/>
          </a:p>
          <a:p>
            <a:r>
              <a:rPr lang="en-US" sz="1200" dirty="0" smtClean="0"/>
              <a:t>Dineen and others, 1983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The interpretation of the deposits identified in the cross sections is as follows:</a:t>
            </a:r>
            <a:endParaRPr lang="en-US" dirty="0" smtClean="0"/>
          </a:p>
          <a:p>
            <a:r>
              <a:rPr lang="en-US" sz="1200" b="1" dirty="0" smtClean="0"/>
              <a:t>The Berkshire Spur crossing of the Hudson River is above the confluence of the Batten Kill- Hudson/Colonie:</a:t>
            </a:r>
            <a:endParaRPr lang="en-US" dirty="0" smtClean="0"/>
          </a:p>
          <a:p>
            <a:pPr lvl="1"/>
            <a:r>
              <a:rPr lang="en-US" sz="1200" b="1" dirty="0" smtClean="0"/>
              <a:t>The Holocene Alluvium and Coveville-Fort Ann catastrophic flood deposits are thin in this cross section, there is a gravel layer at the base;</a:t>
            </a:r>
            <a:endParaRPr lang="en-US" dirty="0" smtClean="0"/>
          </a:p>
          <a:p>
            <a:pPr lvl="1"/>
            <a:r>
              <a:rPr lang="en-US" sz="1200" b="1" dirty="0" smtClean="0"/>
              <a:t>The Coveville-Fort Ann gorge is 260 ft deep. </a:t>
            </a:r>
            <a:endParaRPr lang="en-US" dirty="0" smtClean="0"/>
          </a:p>
          <a:p>
            <a:pPr lvl="1"/>
            <a:r>
              <a:rPr lang="en-US" sz="1200" b="1" dirty="0" smtClean="0"/>
              <a:t>Lake Albany I silt and clay overlies deltaic deposits prograding from the east; </a:t>
            </a:r>
            <a:endParaRPr lang="en-US" dirty="0" smtClean="0"/>
          </a:p>
          <a:p>
            <a:pPr lvl="1"/>
            <a:r>
              <a:rPr lang="en-US" sz="1200" b="1" dirty="0" smtClean="0"/>
              <a:t>ICSD underlies the lake deposits, they fill a trough cut through the underlying till and into the floor of the Batten Kill-Hudson channel;</a:t>
            </a:r>
            <a:endParaRPr lang="en-US" dirty="0" smtClean="0"/>
          </a:p>
          <a:p>
            <a:pPr lvl="1"/>
            <a:r>
              <a:rPr lang="en-US" sz="1200" b="1" dirty="0" smtClean="0"/>
              <a:t>The trough appears to be graded to the drop-off at the confluence to the south.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The Coeymans Cross Section is at the Confluence. </a:t>
            </a:r>
          </a:p>
          <a:p>
            <a:pPr lvl="1"/>
            <a:r>
              <a:rPr lang="en-US" sz="1200" b="1" dirty="0" smtClean="0"/>
              <a:t>It is based on multiple seismic refraction lines run on Schodack Island, in the Hudson River. </a:t>
            </a:r>
            <a:endParaRPr lang="en-US" dirty="0" smtClean="0"/>
          </a:p>
          <a:p>
            <a:pPr lvl="1"/>
            <a:r>
              <a:rPr lang="en-US" sz="1200" b="1" dirty="0" smtClean="0"/>
              <a:t>The bedrock surface was the only feature made clear by the seismic lines, </a:t>
            </a:r>
          </a:p>
          <a:p>
            <a:pPr lvl="2"/>
            <a:r>
              <a:rPr lang="en-US" sz="1200" b="1" dirty="0" smtClean="0"/>
              <a:t>although higher seismic velocities (5,000-6,000 ft/sec vs. 4,000 ft/sec) suggest that till overlies the bedrock.</a:t>
            </a:r>
            <a:endParaRPr lang="en-US" dirty="0" smtClean="0"/>
          </a:p>
          <a:p>
            <a:pPr lvl="1"/>
            <a:r>
              <a:rPr lang="en-US" sz="1200" b="1" dirty="0" smtClean="0"/>
              <a:t>The Quaternary fill lies above a deep bedrock surface. </a:t>
            </a:r>
            <a:endParaRPr lang="en-US" dirty="0" smtClean="0"/>
          </a:p>
          <a:p>
            <a:pPr lvl="1"/>
            <a:r>
              <a:rPr lang="en-US" sz="1200" b="1" dirty="0" smtClean="0"/>
              <a:t>Bedrock surfaces above the river are flood-scoured to elevations of +120 ft.</a:t>
            </a:r>
            <a:endParaRPr lang="en-US" dirty="0" smtClean="0"/>
          </a:p>
          <a:p>
            <a:pPr lvl="1"/>
            <a:r>
              <a:rPr lang="en-US" sz="1200" b="1" dirty="0" smtClean="0"/>
              <a:t>The Coveville though Fort Ann scour was approximately 260 ft deep.</a:t>
            </a:r>
            <a:endParaRPr lang="en-US" dirty="0" smtClean="0"/>
          </a:p>
          <a:p>
            <a:r>
              <a:rPr lang="en-US" sz="1200" b="1" dirty="0" smtClean="0"/>
              <a:t> The New Baltimore and Stockport cross sections are also based on seismic refraction lines on islands in the River.</a:t>
            </a:r>
            <a:endParaRPr lang="en-US" dirty="0" smtClean="0"/>
          </a:p>
          <a:p>
            <a:pPr lvl="1"/>
            <a:r>
              <a:rPr lang="en-US" sz="1200" b="1" dirty="0" smtClean="0"/>
              <a:t>They also show flood-scoured rock surfaces above the river level. </a:t>
            </a:r>
          </a:p>
          <a:p>
            <a:pPr lvl="1"/>
            <a:endParaRPr lang="en-US" sz="1200" b="1" dirty="0" smtClean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The ambiguity of the seismic velocity interpretation prevents from the estimating the depth of late glacial scour on the New Baltimore and Stockport cross sections.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1" dirty="0" smtClean="0"/>
              <a:t>The study area is in the Hudson Lowlands of eastern New York State. </a:t>
            </a:r>
            <a:endParaRPr lang="en-US" dirty="0" smtClean="0"/>
          </a:p>
          <a:p>
            <a:r>
              <a:rPr lang="en-US" sz="1200" b="1" dirty="0" smtClean="0"/>
              <a:t>The lowlands were a major conduit for glacial ice during glacial advances. They channeled meltwater from the Hudson, Ontario, Champlain, and St. Lawrence lowlands during glacial retreat. </a:t>
            </a:r>
            <a:endParaRPr lang="en-US" dirty="0" smtClean="0"/>
          </a:p>
          <a:p>
            <a:r>
              <a:rPr lang="en-US" sz="1200" b="1" dirty="0" smtClean="0"/>
              <a:t>The advances and retreats of the glaciers resulted in multiple episodes of bedrock scour and deposition and erosion of glacial sediments.</a:t>
            </a:r>
            <a:endParaRPr lang="en-US" dirty="0" smtClean="0"/>
          </a:p>
          <a:p>
            <a:pPr lvl="1"/>
            <a:r>
              <a:rPr lang="en-US" sz="1200" b="1" dirty="0" smtClean="0"/>
              <a:t>Whereas complex sequences of glacial sediments are preserved on the Mohawk Lowlands and on Long Island, the Hudson Lowlands appear to record only the last retreat of the ice.</a:t>
            </a:r>
            <a:endParaRPr lang="en-US" dirty="0" smtClean="0"/>
          </a:p>
          <a:p>
            <a:r>
              <a:rPr lang="en-US" sz="1200" b="1" dirty="0" smtClean="0"/>
              <a:t>We examined test boring logs from bridge crossings of the Hudson River to refine the glacial stratigraphy in the Lowlands.</a:t>
            </a:r>
          </a:p>
          <a:p>
            <a:endParaRPr lang="en-US" sz="1200" b="1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Fenneman, N.M., 1938. Physiography of the Eastern United States: McGraw-Hill Book Publishers, N.Y., 714 p.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30D46-2F8A-44AC-97A8-64C20663974A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The Southern Reach extends from the Rip Van Winkle Bridge, near Hudson, to the Newburgh-Beacon Bridge Crossing at the threshold to the Hudson Highlands.</a:t>
            </a:r>
            <a:endParaRPr lang="en-US" dirty="0" smtClean="0"/>
          </a:p>
          <a:p>
            <a:r>
              <a:rPr lang="en-US" sz="1200" b="1" dirty="0" smtClean="0"/>
              <a:t>It contains </a:t>
            </a:r>
          </a:p>
          <a:p>
            <a:pPr lvl="1"/>
            <a:r>
              <a:rPr lang="en-US" sz="1200" b="1" dirty="0" smtClean="0"/>
              <a:t>the Rip Van Winkle, </a:t>
            </a:r>
            <a:endParaRPr lang="en-US" dirty="0" smtClean="0"/>
          </a:p>
          <a:p>
            <a:pPr lvl="1"/>
            <a:r>
              <a:rPr lang="en-US" sz="1200" b="1" dirty="0" smtClean="0"/>
              <a:t>Kingston-Rhinecliff, </a:t>
            </a:r>
            <a:endParaRPr lang="en-US" dirty="0" smtClean="0"/>
          </a:p>
          <a:p>
            <a:pPr lvl="1"/>
            <a:r>
              <a:rPr lang="en-US" sz="1200" b="1" dirty="0" smtClean="0"/>
              <a:t>Mid-Hudson-Poughkeepsie, </a:t>
            </a:r>
            <a:endParaRPr lang="en-US" dirty="0" smtClean="0"/>
          </a:p>
          <a:p>
            <a:pPr lvl="1"/>
            <a:r>
              <a:rPr lang="en-US" sz="1200" b="1" dirty="0" smtClean="0"/>
              <a:t>and Newburgh-Beacon bridge crossings.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 Southern Section begins</a:t>
            </a:r>
            <a:r>
              <a:rPr lang="en-US" b="1" baseline="0" dirty="0" smtClean="0"/>
              <a:t> immediately south of Catskill and Hudson, at the Rip Van Winkle Bridge Crossing.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The Stockport Cross Section, the last cross section of the Confluence Section, lies a short distance to the north. 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 Southern Section extends downriver to the gateway to the Hudson Highlands at the</a:t>
            </a:r>
            <a:r>
              <a:rPr lang="en-US" b="1" baseline="0" dirty="0" smtClean="0"/>
              <a:t> Newburgh-Beacon Cross Section.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The Kingston-Rhinecliff Cross section lies a short distance south of the RVW.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The Mid-Hudson-Poughkeepsie crossing is at a narrow passage of the Hudson River through a gorge constricted by the Marlboro Mountains in the west and dolostone to the east.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Poughkeepsie is built on the dolostone block.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dirty="0" smtClean="0"/>
              <a:t>The Rip Van Winkle Bridge’s test boring logs were supplemented by extensive seismic refraction lines on Rogers Island, in the middle of the River.</a:t>
            </a:r>
            <a:endParaRPr lang="en-US" dirty="0" smtClean="0"/>
          </a:p>
          <a:p>
            <a:pPr lvl="1"/>
            <a:r>
              <a:rPr lang="en-US" sz="1200" b="1" dirty="0" smtClean="0"/>
              <a:t>The Holocene deposits grade from alluvial to deltaic sand at the Rip Van Winkle Cross Section. </a:t>
            </a:r>
            <a:endParaRPr lang="en-US" dirty="0" smtClean="0"/>
          </a:p>
          <a:p>
            <a:pPr lvl="1"/>
            <a:r>
              <a:rPr lang="en-US" sz="1200" b="1" dirty="0" smtClean="0"/>
              <a:t>This is the Modern Tidal delta of the Hudson River.</a:t>
            </a:r>
            <a:endParaRPr lang="en-US" dirty="0" smtClean="0"/>
          </a:p>
          <a:p>
            <a:pPr lvl="1"/>
            <a:r>
              <a:rPr lang="en-US" sz="1200" b="1" dirty="0" smtClean="0"/>
              <a:t>The Coveville-Fort Ann flood deposits thicken again</a:t>
            </a:r>
            <a:endParaRPr lang="en-US" dirty="0" smtClean="0"/>
          </a:p>
          <a:p>
            <a:pPr lvl="2"/>
            <a:r>
              <a:rPr lang="en-US" sz="1200" b="1" dirty="0" smtClean="0"/>
              <a:t>And grade to organic silt at the Kingston-Rhinecliff Bridge section. </a:t>
            </a:r>
            <a:endParaRPr lang="en-US" dirty="0" smtClean="0"/>
          </a:p>
          <a:p>
            <a:pPr lvl="1"/>
            <a:r>
              <a:rPr lang="en-US" sz="1200" b="1" dirty="0" smtClean="0"/>
              <a:t>Disconformity.</a:t>
            </a:r>
            <a:endParaRPr lang="en-US" dirty="0" smtClean="0"/>
          </a:p>
          <a:p>
            <a:pPr lvl="1"/>
            <a:r>
              <a:rPr lang="en-US" sz="1200" b="1" dirty="0" smtClean="0"/>
              <a:t>The Coveville-Fort Ann deposits are underlain by the M-R outwash.  </a:t>
            </a:r>
            <a:endParaRPr lang="en-US" dirty="0" smtClean="0"/>
          </a:p>
          <a:p>
            <a:pPr lvl="1"/>
            <a:r>
              <a:rPr lang="en-US" sz="1200" b="1" dirty="0" smtClean="0"/>
              <a:t>The Quaker Springs through Fort Ann gorge is 250 ft deep.</a:t>
            </a:r>
            <a:endParaRPr lang="en-US" dirty="0" smtClean="0"/>
          </a:p>
          <a:p>
            <a:pPr lvl="1"/>
            <a:r>
              <a:rPr lang="en-US" sz="1200" b="1" dirty="0" smtClean="0"/>
              <a:t>ICSD underlies M-R Till under the drumlins on the east side of the RVW crossing. </a:t>
            </a:r>
            <a:endParaRPr lang="en-US" dirty="0" smtClean="0"/>
          </a:p>
          <a:p>
            <a:pPr lvl="1"/>
            <a:r>
              <a:rPr lang="en-US" sz="1200" b="1" dirty="0" smtClean="0"/>
              <a:t>The Till is overlain by Albany I clay and silt. </a:t>
            </a:r>
            <a:endParaRPr lang="en-US" dirty="0" smtClean="0"/>
          </a:p>
          <a:p>
            <a:r>
              <a:rPr lang="en-US" sz="1200" b="1" dirty="0" smtClean="0"/>
              <a:t>The Kingston-Rhinecliff Cross Section lies further south.</a:t>
            </a:r>
            <a:endParaRPr lang="en-US" dirty="0" smtClean="0"/>
          </a:p>
          <a:p>
            <a:pPr lvl="1"/>
            <a:r>
              <a:rPr lang="en-US" sz="1200" b="1" dirty="0" smtClean="0"/>
              <a:t>The Holocene deltaic sands at RVW grade into sandy organic silt at the Kingston-Rhinecliff Cross Section.</a:t>
            </a:r>
            <a:endParaRPr lang="en-US" dirty="0" smtClean="0"/>
          </a:p>
          <a:p>
            <a:pPr lvl="1"/>
            <a:r>
              <a:rPr lang="en-US" sz="1200" b="1" dirty="0" smtClean="0"/>
              <a:t>The Coveville-Fort Ann gravelly sands are thicker and might include Quaker Springs fluvial deposits.</a:t>
            </a:r>
            <a:endParaRPr lang="en-US" dirty="0" smtClean="0"/>
          </a:p>
          <a:p>
            <a:pPr lvl="1"/>
            <a:r>
              <a:rPr lang="en-US" sz="1200" b="1" dirty="0" smtClean="0"/>
              <a:t>The QS-CV-FA gorge is 310 ft deep.</a:t>
            </a:r>
            <a:endParaRPr lang="en-US" dirty="0" smtClean="0"/>
          </a:p>
          <a:p>
            <a:pPr lvl="1"/>
            <a:r>
              <a:rPr lang="en-US" sz="1200" b="1" dirty="0" smtClean="0"/>
              <a:t>Thin Lake Albany silt and clay are draped over the adjacent rock terrace.</a:t>
            </a:r>
            <a:endParaRPr lang="en-US" dirty="0" smtClean="0"/>
          </a:p>
          <a:p>
            <a:pPr lvl="1"/>
            <a:r>
              <a:rPr lang="en-US" sz="1200" b="1" dirty="0" smtClean="0"/>
              <a:t>M-R outwash overlies the bedrock surface.</a:t>
            </a:r>
            <a:endParaRPr lang="en-US" dirty="0" smtClean="0"/>
          </a:p>
          <a:p>
            <a:r>
              <a:rPr lang="en-US" sz="1200" b="1" dirty="0" smtClean="0"/>
              <a:t> Mid-Hudson-Poughkeepsie Cross Section</a:t>
            </a:r>
            <a:endParaRPr lang="en-US" dirty="0" smtClean="0"/>
          </a:p>
          <a:p>
            <a:pPr lvl="1"/>
            <a:r>
              <a:rPr lang="en-US" sz="1200" b="1" dirty="0" smtClean="0"/>
              <a:t>The Holocene organic silt is thicker.</a:t>
            </a:r>
            <a:endParaRPr lang="en-US" dirty="0" smtClean="0"/>
          </a:p>
          <a:p>
            <a:pPr lvl="1"/>
            <a:r>
              <a:rPr lang="en-US" sz="1200" b="1" dirty="0" smtClean="0"/>
              <a:t>The Quaker Springs-Coveville-Fort Ann sand and gravel deposit is thinner.</a:t>
            </a:r>
            <a:endParaRPr lang="en-US" dirty="0" smtClean="0"/>
          </a:p>
          <a:p>
            <a:pPr lvl="2"/>
            <a:r>
              <a:rPr lang="en-US" sz="1200" b="1" dirty="0" smtClean="0"/>
              <a:t>It lies in a 290-ft deep gorge. </a:t>
            </a:r>
            <a:endParaRPr lang="en-US" dirty="0" smtClean="0"/>
          </a:p>
          <a:p>
            <a:pPr lvl="1"/>
            <a:r>
              <a:rPr lang="en-US" sz="1200" b="1" dirty="0" smtClean="0"/>
              <a:t>The M-R outwash is bouldery gravel</a:t>
            </a:r>
            <a:endParaRPr lang="en-US" dirty="0" smtClean="0"/>
          </a:p>
          <a:p>
            <a:pPr lvl="2"/>
            <a:r>
              <a:rPr lang="en-US" sz="1200" b="1" dirty="0" smtClean="0"/>
              <a:t>And fills the deeper valley.</a:t>
            </a:r>
            <a:endParaRPr lang="en-US" dirty="0" smtClean="0"/>
          </a:p>
          <a:p>
            <a:pPr lvl="1"/>
            <a:r>
              <a:rPr lang="en-US" sz="1200" b="1" dirty="0" smtClean="0"/>
              <a:t>Lake Albany I clay and silt overlies Till on the adjacent terraces.</a:t>
            </a:r>
            <a:endParaRPr lang="en-US" dirty="0" smtClean="0"/>
          </a:p>
          <a:p>
            <a:pPr lvl="1"/>
            <a:r>
              <a:rPr lang="en-US" sz="1200" b="1" dirty="0" smtClean="0"/>
              <a:t>Till was NOT sampled under the Bridge.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The Newburgh-Beacon Cross Section is the southernmost cross section before the Hudson Highlands.</a:t>
            </a:r>
            <a:endParaRPr lang="en-US" dirty="0" smtClean="0"/>
          </a:p>
          <a:p>
            <a:pPr lvl="1"/>
            <a:r>
              <a:rPr lang="en-US" sz="1200" b="1" dirty="0" smtClean="0"/>
              <a:t>The Holocene Organic Silt is quite thick.</a:t>
            </a:r>
            <a:endParaRPr lang="en-US" dirty="0" smtClean="0"/>
          </a:p>
          <a:p>
            <a:pPr lvl="1"/>
            <a:r>
              <a:rPr lang="en-US" sz="1200" b="1" dirty="0" smtClean="0"/>
              <a:t>Lake clay (the submarine phase of the QS-CV-FA catastrophic flood sequence) overlies an irregular surface on MR plus Shenandoah outwash.</a:t>
            </a:r>
            <a:endParaRPr lang="en-US" dirty="0" smtClean="0"/>
          </a:p>
          <a:p>
            <a:pPr lvl="1"/>
            <a:r>
              <a:rPr lang="en-US" sz="1200" b="1" dirty="0" smtClean="0"/>
              <a:t>The Late glacial erosional gorge is 315 ft deep. </a:t>
            </a:r>
            <a:endParaRPr lang="en-US" dirty="0" smtClean="0"/>
          </a:p>
          <a:p>
            <a:pPr lvl="1"/>
            <a:r>
              <a:rPr lang="en-US" sz="1200" b="1" dirty="0" smtClean="0"/>
              <a:t>Material is compact below -200 ft</a:t>
            </a:r>
            <a:endParaRPr lang="en-US" dirty="0" smtClean="0"/>
          </a:p>
          <a:p>
            <a:pPr lvl="1"/>
            <a:r>
              <a:rPr lang="en-US" sz="1200" b="1" dirty="0" smtClean="0"/>
              <a:t>Boulder gravel and a few clay lenses were sampled below -200 ft.</a:t>
            </a:r>
          </a:p>
          <a:p>
            <a:pPr lvl="1"/>
            <a:endParaRPr lang="en-US" sz="1200" b="1" dirty="0" smtClean="0"/>
          </a:p>
          <a:p>
            <a:r>
              <a:rPr lang="en-US" sz="1200" dirty="0" smtClean="0"/>
              <a:t>Connally and Sirkin, 1986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Newman, W.S., Thurber, D.H.,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Zeiss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H.S.,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Rokach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Musich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L. 1969. Late Quaternary geology of the Hudson Estuary: a preliminary report: New York Academy of Sciences Transactions ser. 11, v. 31, pp. 548-570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Newman, W.S.,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Cinquemani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L.J.,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Sperling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J.A., Marcus, L.F.,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Pardi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R.R., 1987. Holocene Tectonics and the Ramapo Fault Zone sea-level anomaly: a study of varying marine transgression rates in the Hudson Estuary, New York and New Jersey: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Nummedal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Pilkey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O.H., and Howard, J.D.(editors). Sea-Level Fluctuation and Coastal Evolution: Society of Economic Paleontologists and Mineralogists, Special Publication No. 41, pp. 97-111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Stanford, S.D., 2010.  Glacial geology and geomorphology of the Passaic, Hackensack, and lower Hudson valleys: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Benimoff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A.I. (editor) Field Trip Guidebook, 82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Annual meeting, New York State Geological Association, College of Staten Island/CUNY, pp. 47-84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Stanford, S.D., 2009.Onshore record of Hudson River drainage to the continental shelf from the Late Miocene to Late Wisconsinan glaciation, USA: synthesis and revision: Boreas, 17 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The Holocene deposits grade from alluvial and deltaic sand at the Rip Van Winkle Cross Section to the “ubiquitous  organic silt” of Walt Newman (1969) at the Kingston-Rhinecliff Cross Section. </a:t>
            </a:r>
            <a:endParaRPr lang="en-US" dirty="0" smtClean="0"/>
          </a:p>
          <a:p>
            <a:pPr lvl="1"/>
            <a:r>
              <a:rPr lang="en-US" sz="1200" b="1" dirty="0" smtClean="0"/>
              <a:t>The organic silt persists through the Hudson Highlands to the Tappan Zee Bridge (Newman and others, 1969). </a:t>
            </a:r>
            <a:endParaRPr lang="en-US" dirty="0" smtClean="0"/>
          </a:p>
          <a:p>
            <a:r>
              <a:rPr lang="en-US" sz="1200" b="1" dirty="0" smtClean="0"/>
              <a:t>The Quaker Springs-Coveville-Fort Ann flood deposits thicken and grade into clay at N-B.</a:t>
            </a:r>
            <a:endParaRPr lang="en-US" dirty="0" smtClean="0"/>
          </a:p>
          <a:p>
            <a:pPr lvl="1"/>
            <a:r>
              <a:rPr lang="en-US" sz="1200" b="1" dirty="0" smtClean="0"/>
              <a:t> They are underlain by the M-R outwash.  </a:t>
            </a:r>
            <a:endParaRPr lang="en-US" dirty="0" smtClean="0"/>
          </a:p>
          <a:p>
            <a:r>
              <a:rPr lang="en-US" sz="1200" b="1" dirty="0" smtClean="0"/>
              <a:t> ICSD underlies M-R Till under the drumlins on the east side of the RVW crossing. </a:t>
            </a:r>
            <a:endParaRPr lang="en-US" dirty="0" smtClean="0"/>
          </a:p>
          <a:p>
            <a:pPr lvl="1"/>
            <a:r>
              <a:rPr lang="en-US" sz="1200" b="1" dirty="0" smtClean="0"/>
              <a:t>The Till is overlain by Albany I clay and silt. </a:t>
            </a:r>
            <a:endParaRPr lang="en-US" dirty="0" smtClean="0"/>
          </a:p>
          <a:p>
            <a:r>
              <a:rPr lang="en-US" sz="1200" b="1" dirty="0" smtClean="0"/>
              <a:t> M-R outwash extends to N-B,</a:t>
            </a:r>
            <a:endParaRPr lang="en-US" dirty="0" smtClean="0"/>
          </a:p>
          <a:p>
            <a:pPr lvl="1"/>
            <a:r>
              <a:rPr lang="en-US" sz="1200" b="1" dirty="0" smtClean="0"/>
              <a:t>M-R outwash is coarsest (most bouldery) at MHP</a:t>
            </a:r>
            <a:endParaRPr lang="en-US" dirty="0" smtClean="0"/>
          </a:p>
          <a:p>
            <a:r>
              <a:rPr lang="en-US" sz="1200" b="1" dirty="0" smtClean="0"/>
              <a:t>The compact, boulder sand and gravel below -200 ft at the Newburgh-Beacon cross section is the Little Falls Gravel. </a:t>
            </a:r>
            <a:endParaRPr lang="en-US" dirty="0" smtClean="0"/>
          </a:p>
          <a:p>
            <a:r>
              <a:rPr lang="en-US" sz="1200" b="1" dirty="0" smtClean="0"/>
              <a:t> Flood-scoured bedrock surfaces are well developed from Hyde Park to Poughkeepsie.</a:t>
            </a:r>
            <a:endParaRPr lang="en-US" dirty="0" smtClean="0"/>
          </a:p>
          <a:p>
            <a:pPr lvl="0"/>
            <a:endParaRPr lang="en-US" b="1" baseline="0" dirty="0" smtClean="0"/>
          </a:p>
          <a:p>
            <a:r>
              <a:rPr lang="en-US" sz="1200" dirty="0" smtClean="0"/>
              <a:t>Connally and Sirkin, 1986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Newman, W.S., Thurber, D.H.,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Zeiss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H.S.,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Rokach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Musich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L. 1969. Late Quaternary geology of the Hudson Estuary: a preliminary report: New York Academy of Sciences Transactions ser. 11, v. 31, pp. 548-570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Newman, W.S.,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Cinquemani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L.J.,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Sperling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J.A., Marcus, L.F.,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Pardi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R.R., 1987. Holocene Tectonics and the Ramapo Fault Zone sea-level anomaly: a study of varying marine transgression rates in the Hudson Estuary, New York and New Jersey: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Nummedal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Pilkey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O.H., and Howard, J.D.(editors). Sea-Level Fluctuation and Coastal Evolution: Society of Economic Paleontologists and Mineralogists, Special Publication No. 41, pp. 97-111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Stanford, S.D., 2010.  Glacial geology and geomorphology of the Passaic, Hackensack, and lower Hudson valleys: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Benimoff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A.I. (editor) Field Trip Guidebook, 82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Annual meeting, New York State Geological Association, College of Staten Island/CUNY, pp. 47-84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Stanford, S.D., 2009.Onshore record of Hudson River drainage to the continental shelf from the Late Miocene to Late Wisconsinan glaciation, USA: synthesis and revision: Boreas, 17 p.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Scour depth increases to approximately 300 feet south of the RVW. 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b="1" dirty="0" smtClean="0"/>
              <a:t>As noted in 2011, the key features pointing to a readvance into the Wall Kill Lowlands include:</a:t>
            </a:r>
          </a:p>
          <a:p>
            <a:pPr lvl="1">
              <a:defRPr/>
            </a:pPr>
            <a:r>
              <a:rPr lang="en-US" b="1" dirty="0" smtClean="0"/>
              <a:t>the Mohonk Lake and Rosendale gravel pit of Connally and Sirkin’s (orange hexagrams); </a:t>
            </a:r>
            <a:endParaRPr lang="en-US" dirty="0" smtClean="0"/>
          </a:p>
          <a:p>
            <a:pPr lvl="1">
              <a:defRPr/>
            </a:pPr>
            <a:r>
              <a:rPr lang="en-US" b="1" dirty="0" smtClean="0"/>
              <a:t>Exposures e (red hexagrams); </a:t>
            </a:r>
            <a:endParaRPr lang="en-US" dirty="0" smtClean="0"/>
          </a:p>
          <a:p>
            <a:pPr lvl="1">
              <a:defRPr/>
            </a:pPr>
            <a:r>
              <a:rPr lang="en-US" b="1" dirty="0" smtClean="0"/>
              <a:t>cross sections for the Kingston-Rhinecliff and Mid-Hudson Poughkeepsie bridges (red bars); </a:t>
            </a:r>
            <a:endParaRPr lang="en-US" dirty="0" smtClean="0"/>
          </a:p>
          <a:p>
            <a:pPr lvl="1">
              <a:defRPr/>
            </a:pPr>
            <a:r>
              <a:rPr lang="en-US" b="1" dirty="0" smtClean="0"/>
              <a:t>Heads of Outwash (HOW); </a:t>
            </a:r>
            <a:endParaRPr lang="en-US" dirty="0" smtClean="0"/>
          </a:p>
          <a:p>
            <a:pPr lvl="1">
              <a:defRPr/>
            </a:pPr>
            <a:r>
              <a:rPr lang="en-US" b="1" dirty="0" smtClean="0"/>
              <a:t>wells recording till over clay, sand, and/or gravel (red triangles);</a:t>
            </a:r>
            <a:endParaRPr lang="en-US" dirty="0" smtClean="0"/>
          </a:p>
          <a:p>
            <a:pPr lvl="1">
              <a:defRPr/>
            </a:pPr>
            <a:r>
              <a:rPr lang="en-US" b="1" dirty="0" smtClean="0"/>
              <a:t>and the Red Hook Moraine of Connally and Sirkin, 1986.</a:t>
            </a:r>
          </a:p>
          <a:p>
            <a:pPr>
              <a:defRPr/>
            </a:pPr>
            <a:r>
              <a:rPr lang="en-US" b="1" dirty="0" smtClean="0"/>
              <a:t>Examination of Connally’s “type locality”, the Rosendale pit, did not reveal any till in the early 1980’s, when Pricilla Duskin and I examined it. </a:t>
            </a:r>
            <a:endParaRPr lang="en-US" dirty="0" smtClean="0"/>
          </a:p>
          <a:p>
            <a:pPr lvl="1">
              <a:defRPr/>
            </a:pPr>
            <a:r>
              <a:rPr lang="en-US" b="1" dirty="0" smtClean="0"/>
              <a:t>Apparently, the till deposit noted by Connally was of limited extent.</a:t>
            </a:r>
          </a:p>
          <a:p>
            <a:pPr>
              <a:defRPr/>
            </a:pPr>
            <a:r>
              <a:rPr lang="en-US" b="1" dirty="0" smtClean="0"/>
              <a:t>Similarly,  the “double tundra-spruce peaks” noted by Connally and Sirkin was not detected in pollen cores reported by Guy Robinson, Kirsten </a:t>
            </a:r>
            <a:r>
              <a:rPr lang="en-US" b="1" dirty="0" err="1" smtClean="0"/>
              <a:t>Menking</a:t>
            </a:r>
            <a:r>
              <a:rPr lang="en-US" b="1" dirty="0" smtClean="0"/>
              <a:t>, and Dorothy </a:t>
            </a:r>
            <a:r>
              <a:rPr lang="en-US" b="1" dirty="0" err="1" smtClean="0"/>
              <a:t>Peteet</a:t>
            </a:r>
            <a:r>
              <a:rPr lang="en-US" b="1" dirty="0" smtClean="0"/>
              <a:t> at the 2009 NYSGA meeting.</a:t>
            </a:r>
          </a:p>
          <a:p>
            <a:pPr>
              <a:defRPr/>
            </a:pPr>
            <a:r>
              <a:rPr lang="en-US" b="1" dirty="0" smtClean="0"/>
              <a:t>Several exposures contained till-over-stratified drift with thrust planes between the units.  </a:t>
            </a:r>
          </a:p>
          <a:p>
            <a:pPr lvl="0">
              <a:defRPr/>
            </a:pPr>
            <a:r>
              <a:rPr lang="en-US" b="1" dirty="0" smtClean="0"/>
              <a:t>Striae directions are in light blue. </a:t>
            </a:r>
          </a:p>
          <a:p>
            <a:pPr lvl="0">
              <a:defRPr/>
            </a:pPr>
            <a:r>
              <a:rPr lang="en-US" b="1" dirty="0" smtClean="0"/>
              <a:t>The sediments sampled under the MHP Bridge included</a:t>
            </a:r>
            <a:r>
              <a:rPr lang="en-US" b="1" baseline="0" dirty="0" smtClean="0"/>
              <a:t> a sequence of boulder gravel above the rock floor.</a:t>
            </a:r>
          </a:p>
          <a:p>
            <a:pPr lvl="1">
              <a:defRPr/>
            </a:pPr>
            <a:r>
              <a:rPr lang="en-US" b="1" baseline="0" dirty="0" smtClean="0"/>
              <a:t>This suggests that the M-R </a:t>
            </a:r>
            <a:r>
              <a:rPr lang="en-US" b="1" baseline="0" dirty="0" err="1" smtClean="0"/>
              <a:t>readvance’s</a:t>
            </a:r>
            <a:r>
              <a:rPr lang="en-US" b="1" baseline="0" dirty="0" smtClean="0"/>
              <a:t> Head of Outwash was nearby.  </a:t>
            </a:r>
          </a:p>
          <a:p>
            <a:pPr>
              <a:defRPr/>
            </a:pPr>
            <a:r>
              <a:rPr lang="en-US" b="1" dirty="0" smtClean="0"/>
              <a:t>Even though Connally and Sirkin’s “type localities” have problems, the evidence points to the existence of the Rosendale Readvance.</a:t>
            </a:r>
          </a:p>
          <a:p>
            <a:pPr>
              <a:defRPr/>
            </a:pPr>
            <a:endParaRPr lang="en-US" b="1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 </a:t>
            </a:r>
            <a:endParaRPr lang="en-US" dirty="0" smtClean="0"/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endParaRPr lang="en-US" b="1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7BFFCD-D0A1-40CE-ADB9-C2B144A355A7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The Modern floodplain deposits grade from alluvial sand and gravel at the </a:t>
            </a:r>
          </a:p>
          <a:p>
            <a:r>
              <a:rPr lang="en-US" sz="1200" b="1" dirty="0" smtClean="0"/>
              <a:t>Kroma Kill section to sand with gravel at the Albany-Troy section, to tidal </a:t>
            </a:r>
          </a:p>
          <a:p>
            <a:r>
              <a:rPr lang="en-US" sz="1200" b="1" dirty="0" smtClean="0"/>
              <a:t>Delta sand at the Rip Van Winkle section. </a:t>
            </a:r>
          </a:p>
          <a:p>
            <a:pPr lvl="1"/>
            <a:r>
              <a:rPr lang="en-US" sz="1200" b="1" dirty="0" err="1" smtClean="0"/>
              <a:t>Theygrade</a:t>
            </a:r>
            <a:r>
              <a:rPr lang="en-US" sz="1200" b="1" dirty="0" smtClean="0"/>
              <a:t> into organic-matter rich tidal silts from the Kingston Rhinecliff to the Newburgh-Beacon sections.</a:t>
            </a:r>
          </a:p>
          <a:p>
            <a:pPr lvl="1"/>
            <a:endParaRPr lang="en-US" sz="1200" b="1" dirty="0" smtClean="0"/>
          </a:p>
          <a:p>
            <a:r>
              <a:rPr lang="en-US" sz="1200" b="1" dirty="0" smtClean="0"/>
              <a:t>The Fort Ann and Coveville catastrophic flood deposits can be traced from</a:t>
            </a:r>
          </a:p>
          <a:p>
            <a:r>
              <a:rPr lang="en-US" sz="1200" b="1" dirty="0" smtClean="0"/>
              <a:t> the Kroma Kill to the Kingston-Rhinecliff sections.  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The Lake Albany deposits north of the Stillwater section were deposited </a:t>
            </a:r>
          </a:p>
          <a:p>
            <a:r>
              <a:rPr lang="en-US" sz="1200" b="1" dirty="0" smtClean="0"/>
              <a:t>in Lake Albany II and Lake Quaker Springs.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The Lake Albany deposits from Newburgh-Beacon to the Stillwater section </a:t>
            </a:r>
          </a:p>
          <a:p>
            <a:r>
              <a:rPr lang="en-US" sz="1200" b="1" dirty="0" smtClean="0"/>
              <a:t>Were deposited in Lake Albany I.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The Head-of-Outwash for the Middleburgh-Rosendale readvance is a short distance north of the Mid-Hudson-Poughkeepsie section. </a:t>
            </a:r>
          </a:p>
          <a:p>
            <a:pPr lvl="1"/>
            <a:r>
              <a:rPr lang="en-US" sz="1200" b="1" dirty="0" smtClean="0"/>
              <a:t>The Coarse sands and gravels at the base of the Rip Van Winkle and Kingston-Rhinecliff sections are outwash from the retreating M-R readvance.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The compact, bouldery sand and gravel at the base of the Newburgh-Beacon section is the Little Falls Gravel.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study area extends from Coveville to Newburgh.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30D46-2F8A-44AC-97A8-64C20663974A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1" dirty="0" smtClean="0"/>
              <a:t>This slide shows the relationship between the glacial chronology and events in eastern New York. </a:t>
            </a:r>
            <a:endParaRPr lang="en-US" dirty="0" smtClean="0"/>
          </a:p>
          <a:p>
            <a:r>
              <a:rPr lang="en-US" sz="1200" b="1" dirty="0" smtClean="0"/>
              <a:t>The left-hand column shows the radiocarbon ages of the various glacial stages.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The events in the second column are divided into “stades” (glacial advances or cold periods) and “interstades” (glacial retreats or warm periods). </a:t>
            </a:r>
            <a:endParaRPr lang="en-US" dirty="0" smtClean="0"/>
          </a:p>
          <a:p>
            <a:r>
              <a:rPr lang="en-US" sz="1200" b="1" dirty="0" smtClean="0"/>
              <a:t>The ages of the events are approximate; there are few dates for the stages older than the Two Creeks Interstade.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The central column is the glacial stratigraphy of eastern New York.</a:t>
            </a:r>
            <a:endParaRPr lang="en-US" dirty="0" smtClean="0"/>
          </a:p>
          <a:p>
            <a:r>
              <a:rPr lang="en-US" sz="1200" b="1" dirty="0" smtClean="0"/>
              <a:t>It lists the major events that occurred in the Hudson-Champlain Lowlands.</a:t>
            </a:r>
            <a:endParaRPr lang="en-US" dirty="0" smtClean="0"/>
          </a:p>
          <a:p>
            <a:pPr lvl="1"/>
            <a:r>
              <a:rPr lang="en-US" sz="1200" b="1" dirty="0" smtClean="0"/>
              <a:t>The earliest event was the deposition of the Hell Hollow till by an Early Wisconsinan readvance.</a:t>
            </a:r>
            <a:endParaRPr lang="en-US" dirty="0" smtClean="0"/>
          </a:p>
          <a:p>
            <a:pPr lvl="1"/>
            <a:r>
              <a:rPr lang="en-US" sz="1200" b="1" dirty="0" smtClean="0"/>
              <a:t>The glacier retreated during the Erie Interstade and opened up the Mohawk Lowlands to eastward drainage from Central NYS.</a:t>
            </a:r>
          </a:p>
          <a:p>
            <a:pPr lvl="1"/>
            <a:r>
              <a:rPr lang="en-US" sz="1200" b="1" dirty="0" smtClean="0"/>
              <a:t>The Little Falls Gravel was deposited during the Erie Interstade.</a:t>
            </a:r>
            <a:endParaRPr lang="en-US" dirty="0" smtClean="0"/>
          </a:p>
          <a:p>
            <a:pPr lvl="1"/>
            <a:r>
              <a:rPr lang="en-US" sz="1200" b="1" dirty="0" smtClean="0"/>
              <a:t>The ice returned during the Middleburgh-Rosendale readvance, resulting in the deposition of the Mohawk till</a:t>
            </a:r>
            <a:endParaRPr lang="en-US" dirty="0" smtClean="0"/>
          </a:p>
          <a:p>
            <a:pPr lvl="2"/>
            <a:r>
              <a:rPr lang="en-US" sz="1200" b="1" dirty="0" smtClean="0"/>
              <a:t>It advanced to the vicinity of Poughkeepsie, NY </a:t>
            </a:r>
            <a:endParaRPr lang="en-US" dirty="0" smtClean="0"/>
          </a:p>
          <a:p>
            <a:pPr lvl="1"/>
            <a:r>
              <a:rPr lang="en-US" sz="1200" b="1" dirty="0" smtClean="0"/>
              <a:t>Lake Hudson occupied the Hudson Valley south of Newburgh, NY</a:t>
            </a:r>
            <a:endParaRPr lang="en-US" dirty="0" smtClean="0"/>
          </a:p>
          <a:p>
            <a:pPr lvl="2"/>
            <a:r>
              <a:rPr lang="en-US" sz="1200" b="1" dirty="0" smtClean="0"/>
              <a:t>Lake Hudson was dammed by the Terminal Moraine. </a:t>
            </a:r>
            <a:endParaRPr lang="en-US" dirty="0" smtClean="0"/>
          </a:p>
          <a:p>
            <a:pPr lvl="1"/>
            <a:r>
              <a:rPr lang="en-US" sz="1200" b="1" dirty="0" smtClean="0"/>
              <a:t>As the M-R ice retreated from the Kingston area, Lake Albany formed between it and a dam in the Hudson Highlands.</a:t>
            </a:r>
            <a:endParaRPr lang="en-US" dirty="0" smtClean="0"/>
          </a:p>
          <a:p>
            <a:pPr lvl="2"/>
            <a:r>
              <a:rPr lang="en-US" sz="1200" b="1" dirty="0" smtClean="0"/>
              <a:t>The dam was probably the Shenandoah moraine.</a:t>
            </a:r>
            <a:endParaRPr lang="en-US" dirty="0" smtClean="0"/>
          </a:p>
          <a:p>
            <a:pPr lvl="2"/>
            <a:r>
              <a:rPr lang="en-US" sz="1200" b="1" dirty="0" smtClean="0"/>
              <a:t>The Middleburgh-Rosendale ice was retreating by 13,200 C-14 yrs ago</a:t>
            </a:r>
            <a:endParaRPr lang="en-US" dirty="0" smtClean="0"/>
          </a:p>
          <a:p>
            <a:pPr lvl="1"/>
            <a:r>
              <a:rPr lang="en-US" sz="1200" b="1" dirty="0" smtClean="0"/>
              <a:t>Lake Albany expanded as the ice retreated.</a:t>
            </a:r>
            <a:endParaRPr lang="en-US" dirty="0" smtClean="0"/>
          </a:p>
          <a:p>
            <a:pPr lvl="1"/>
            <a:r>
              <a:rPr lang="en-US" sz="1200" b="1" dirty="0" smtClean="0"/>
              <a:t>Tide water flooded the Hudson Gorge through the Hudson Highlands by 12,000 C-14 yrs ago.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The Lake Albany sequence is shown in the right-hand column.</a:t>
            </a:r>
            <a:endParaRPr lang="en-US" dirty="0" smtClean="0"/>
          </a:p>
          <a:p>
            <a:pPr lvl="1"/>
            <a:r>
              <a:rPr lang="en-US" sz="1200" b="1" dirty="0" smtClean="0"/>
              <a:t>The lake deposits decrease in age from south to north.</a:t>
            </a:r>
            <a:endParaRPr lang="en-US" dirty="0" smtClean="0"/>
          </a:p>
          <a:p>
            <a:pPr lvl="1"/>
            <a:r>
              <a:rPr lang="en-US" sz="1200" b="1" dirty="0" smtClean="0"/>
              <a:t>Falling lake level stages coincided with catastrophic floods emanating from the Mohawk and Champlain lowlands.</a:t>
            </a:r>
            <a:endParaRPr lang="en-US" dirty="0" smtClean="0"/>
          </a:p>
          <a:p>
            <a:r>
              <a:rPr lang="en-US" sz="1200" b="1" dirty="0" smtClean="0"/>
              <a:t> The glacial drainage was cut off when the Champlain Sea invaded the Champlain and western St. Lawrence Lowlands.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The Middleburgh-Rosendale readvance probably occurred during the Port Huron Stade, and most of the Lake Albany sediments were deposited during the Two Creeks Interstade.</a:t>
            </a:r>
          </a:p>
          <a:p>
            <a:endParaRPr lang="en-US" sz="1200" b="1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Averill, S.P.,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Pardi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R.R., Newman, W.S., and Dineen, R.J., 1980. Late Wisconsin-Holocene History of the Lower Hudson Region: New Evidence from the Hackensack and Hudson River Valleys: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Manspeizer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W. (editor),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 Studies of New Jersey Geology and Guide to Field Trips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52nd Annual Meeting, New York State Geological Association, pp. 160-190.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Chapman, D.H., 1942. Late-glacial and post-glacial history of the Champlain Valley: 23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Annual Report, VT Geological Survey, pp. 48-</a:t>
            </a:r>
            <a:endParaRPr lang="en-US" dirty="0" smtClean="0"/>
          </a:p>
          <a:p>
            <a:r>
              <a:rPr lang="en-US" sz="1200" dirty="0" smtClean="0"/>
              <a:t>Clark, P.U. and </a:t>
            </a:r>
            <a:r>
              <a:rPr lang="en-US" sz="1200" dirty="0" err="1" smtClean="0"/>
              <a:t>Karrow</a:t>
            </a:r>
            <a:r>
              <a:rPr lang="en-US" sz="1200" dirty="0" smtClean="0"/>
              <a:t>, P.F., 1984. Late Pleistocene water bodies in the St. Lawrence Lowland, New York, and regional correlations: Geological Society of America Bulletin, v. 95, pp. 809-813*</a:t>
            </a:r>
            <a:endParaRPr lang="en-US" dirty="0" smtClean="0"/>
          </a:p>
          <a:p>
            <a:r>
              <a:rPr lang="en-US" sz="1200" dirty="0" smtClean="0"/>
              <a:t>Connally, G.G. and Cadwell, D.H., 2002. Glacial Lake Albany in the Champlain Valley: </a:t>
            </a:r>
            <a:r>
              <a:rPr lang="en-US" sz="1200" i="1" dirty="0" smtClean="0"/>
              <a:t>in</a:t>
            </a:r>
            <a:r>
              <a:rPr lang="en-US" sz="1200" dirty="0" smtClean="0"/>
              <a:t> </a:t>
            </a:r>
            <a:r>
              <a:rPr lang="en-US" sz="1200" dirty="0" err="1" smtClean="0"/>
              <a:t>McLelland</a:t>
            </a:r>
            <a:r>
              <a:rPr lang="en-US" sz="1200" dirty="0" smtClean="0"/>
              <a:t>, J. and </a:t>
            </a:r>
            <a:r>
              <a:rPr lang="en-US" sz="1200" dirty="0" err="1" smtClean="0"/>
              <a:t>Karabinos</a:t>
            </a:r>
            <a:r>
              <a:rPr lang="en-US" sz="1200" dirty="0" smtClean="0"/>
              <a:t>, P. (editors) Guidebook to Fieldtrips in New York and Vermont:  New England Intercollegiate Geological Conference, 94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annual meeting and New York State Geological Association, 74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annual meeting, Lake George, NY, pp.  B8-1 to B-26</a:t>
            </a:r>
            <a:endParaRPr lang="en-US" dirty="0" smtClean="0"/>
          </a:p>
          <a:p>
            <a:r>
              <a:rPr lang="en-US" sz="1200" dirty="0" smtClean="0"/>
              <a:t>Connally, G. G. and Sirkin, L. A., 1986. </a:t>
            </a:r>
            <a:r>
              <a:rPr lang="en-US" sz="1200" dirty="0" err="1" smtClean="0"/>
              <a:t>Woodfordian</a:t>
            </a:r>
            <a:r>
              <a:rPr lang="en-US" sz="1200" dirty="0" smtClean="0"/>
              <a:t> ice margins, recessional events, and pollen stratigraphy of the Mid-Hudson Valley: in Cadwell, D. H. (editor). The Wisconsinan Stage of the First Geological District, Eastern New York: New York State Museum Bulletin 455, pp. 50-72</a:t>
            </a:r>
            <a:endParaRPr lang="en-US" dirty="0" smtClean="0"/>
          </a:p>
          <a:p>
            <a:r>
              <a:rPr lang="en-US" sz="1200" dirty="0" smtClean="0"/>
              <a:t>Connally, G.G. and Sirkin, L.A., 1973. Wisconsinan history of the Hudson-Champlain lobe: </a:t>
            </a:r>
            <a:r>
              <a:rPr lang="en-US" sz="1200" u="sng" dirty="0" smtClean="0"/>
              <a:t>in</a:t>
            </a:r>
            <a:r>
              <a:rPr lang="en-US" sz="1200" dirty="0" smtClean="0"/>
              <a:t> Black, R.F., </a:t>
            </a:r>
            <a:r>
              <a:rPr lang="en-US" sz="1200" dirty="0" err="1" smtClean="0"/>
              <a:t>Goldthwait</a:t>
            </a:r>
            <a:r>
              <a:rPr lang="en-US" sz="1200" dirty="0" smtClean="0"/>
              <a:t>, R.P., and </a:t>
            </a:r>
            <a:r>
              <a:rPr lang="en-US" sz="1200" dirty="0" err="1" smtClean="0"/>
              <a:t>Willman</a:t>
            </a:r>
            <a:r>
              <a:rPr lang="en-US" sz="1200" dirty="0" smtClean="0"/>
              <a:t>, H.B. (editors) The Wisconsinan Stage: Geological Society of America Memoir 136, pp. 47-70</a:t>
            </a:r>
            <a:endParaRPr lang="en-US" dirty="0" smtClean="0"/>
          </a:p>
          <a:p>
            <a:r>
              <a:rPr lang="en-US" sz="1200" dirty="0" smtClean="0"/>
              <a:t>DeSimone, D.J., 1992. Hudson Lowland lake levels: </a:t>
            </a:r>
            <a:r>
              <a:rPr lang="en-US" sz="1200" i="1" dirty="0" smtClean="0"/>
              <a:t>in</a:t>
            </a:r>
            <a:r>
              <a:rPr lang="en-US" sz="1200" dirty="0" smtClean="0"/>
              <a:t> Dineen, R.J., DeSimone, D.J., Hanson, E.L., LaFleur, R.G., 1992.  The Late Glaciation of Eastern New York State: Glacial Tongues and </a:t>
            </a:r>
            <a:r>
              <a:rPr lang="en-US" sz="1200" dirty="0" err="1" smtClean="0"/>
              <a:t>Bergy</a:t>
            </a:r>
            <a:r>
              <a:rPr lang="en-US" sz="1200" dirty="0" smtClean="0"/>
              <a:t> Bits: 55th Annual Reunion, Friends of the Pleistocene, Clifton Park, NY</a:t>
            </a:r>
            <a:endParaRPr lang="en-US" dirty="0" smtClean="0"/>
          </a:p>
          <a:p>
            <a:r>
              <a:rPr lang="en-US" sz="1200" dirty="0" smtClean="0"/>
              <a:t>DeSimone, D.J., Wall, G.R., Miller, N.G., Rayburn, J.A., Kozlowski, A.L., 2008. Glacial geology of the northern Hudson through southern Champlain Lowlands: Guidebook to Field Trips for the 71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Annual Reunion Northeastern Friends of the Pleistocene, 58p. </a:t>
            </a:r>
            <a:endParaRPr lang="en-US" dirty="0" smtClean="0"/>
          </a:p>
          <a:p>
            <a:r>
              <a:rPr lang="en-US" sz="1200" dirty="0" smtClean="0"/>
              <a:t>DeSimone, D.J. and LaFleur, R.G., 1986. </a:t>
            </a:r>
            <a:r>
              <a:rPr lang="en-US" sz="1200" dirty="0" err="1" smtClean="0"/>
              <a:t>Glaciolacustrine</a:t>
            </a:r>
            <a:r>
              <a:rPr lang="en-US" sz="1200" dirty="0" smtClean="0"/>
              <a:t> phases in the northern Hudson Lowland and correlatives in western Vermont: Northeastern Geology, v. 8, no. 4, pp. 218-229</a:t>
            </a:r>
            <a:endParaRPr lang="en-US" dirty="0" smtClean="0"/>
          </a:p>
          <a:p>
            <a:r>
              <a:rPr lang="en-US" sz="1200" dirty="0" smtClean="0"/>
              <a:t>DeSimone, D.J. and LaFleur, R.G., 1985. Glacial geology and history of the northern Hudson Basin, New York and Vermont: New York State Geological Association Guidebook, 57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Annual Meeting, Trip A-10, pp. 82-116</a:t>
            </a:r>
            <a:endParaRPr lang="en-US" dirty="0" smtClean="0"/>
          </a:p>
          <a:p>
            <a:r>
              <a:rPr lang="en-US" sz="1200" dirty="0" smtClean="0"/>
              <a:t>Dineen, R.J., 2010.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dirty="0" smtClean="0"/>
              <a:t>Whither readvances in the Hudson and Mohawk Lowlands?: Hudson-Mohawk Professional Geologists Association, Cadwell Lecture</a:t>
            </a:r>
            <a:endParaRPr lang="en-US" dirty="0" smtClean="0"/>
          </a:p>
          <a:p>
            <a:r>
              <a:rPr lang="en-US" sz="1200" dirty="0" smtClean="0"/>
              <a:t>Dineen, R.J., DeSimone, D.J., Hanson, E.L., LaFleur, R.G., 1992.  The Late Glaciation of Eastern New York State: Glacial Tongues and </a:t>
            </a:r>
            <a:r>
              <a:rPr lang="en-US" sz="1200" dirty="0" err="1" smtClean="0"/>
              <a:t>Bergy</a:t>
            </a:r>
            <a:r>
              <a:rPr lang="en-US" sz="1200" dirty="0" smtClean="0"/>
              <a:t> Bits: 55th Annual Reunion, Friends of the Pleistocene, Clifton Park, NY, 60 p.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Dineen, R.J., DeSimone, D.J., and Hanson, E.L., 1988. Glacial Lake Albany and Its Successors in the Hudson Lowlands: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Brigham-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Grette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 (editor),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 Trip Guidebook, AMQUA 1988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Contribution No. 63, Department of Geology and Geography, University of Massachusetts, Amherst, MA, pp. 1-60</a:t>
            </a:r>
            <a:r>
              <a:rPr lang="en-US" sz="1200" dirty="0" smtClean="0"/>
              <a:t> </a:t>
            </a:r>
            <a:endParaRPr lang="en-US" dirty="0" smtClean="0"/>
          </a:p>
          <a:p>
            <a:r>
              <a:rPr lang="en-US" sz="1200" dirty="0" smtClean="0"/>
              <a:t>Dineen and others, 1983 </a:t>
            </a:r>
            <a:endParaRPr lang="en-US" dirty="0" smtClean="0"/>
          </a:p>
          <a:p>
            <a:r>
              <a:rPr lang="en-US" sz="1200" dirty="0" smtClean="0"/>
              <a:t>Dineen, R.J. and Rogers, W.B., 1979. Sedimentary environments in Glacial Lake Albany in the Albany section of the Hudson-Champlain lowlands: </a:t>
            </a:r>
            <a:r>
              <a:rPr lang="en-US" sz="1200" u="sng" dirty="0" smtClean="0"/>
              <a:t>in</a:t>
            </a:r>
            <a:r>
              <a:rPr lang="en-US" sz="1200" dirty="0" smtClean="0"/>
              <a:t> Friedman, G.M. (editor) Guidebook: Joint Annual Meeting, New York State Geological Association- Intercollegiate Geological Conference, try, N.Y., pp. 87-119 </a:t>
            </a:r>
            <a:endParaRPr lang="en-US" dirty="0" smtClean="0"/>
          </a:p>
          <a:p>
            <a:r>
              <a:rPr lang="en-US" sz="1200" dirty="0" smtClean="0"/>
              <a:t>Donnelly, J.P., Driscoll, N.W., </a:t>
            </a:r>
            <a:r>
              <a:rPr lang="en-US" sz="1200" dirty="0" err="1" smtClean="0"/>
              <a:t>Uchupi</a:t>
            </a:r>
            <a:r>
              <a:rPr lang="en-US" sz="1200" dirty="0" smtClean="0"/>
              <a:t>, E., </a:t>
            </a:r>
            <a:r>
              <a:rPr lang="en-US" sz="1200" dirty="0" err="1" smtClean="0"/>
              <a:t>Keigwin</a:t>
            </a:r>
            <a:r>
              <a:rPr lang="en-US" sz="1200" dirty="0" smtClean="0"/>
              <a:t>, L.D., Schwab, W.C., Theiler, E.R., Swift, S.A., 2005. Catastrophic meltwater discharge down the Hudson Valley: a potential trigger for the Intra-</a:t>
            </a:r>
            <a:r>
              <a:rPr lang="en-US" sz="1200" dirty="0" err="1" smtClean="0"/>
              <a:t>Allerod</a:t>
            </a:r>
            <a:r>
              <a:rPr lang="en-US" sz="1200" dirty="0" smtClean="0"/>
              <a:t> cold period: Geology, v. 33, no. 2, pp. 89-92</a:t>
            </a:r>
            <a:endParaRPr lang="en-US" dirty="0" smtClean="0"/>
          </a:p>
          <a:p>
            <a:r>
              <a:rPr lang="en-US" sz="1200" dirty="0" err="1" smtClean="0"/>
              <a:t>Karrow</a:t>
            </a:r>
            <a:r>
              <a:rPr lang="en-US" sz="1200" dirty="0" smtClean="0"/>
              <a:t>, P.F., 1984. Quaternary stratigraphy and history, Great Lakes-St. Lawrence region: in Fulton, R.J. (editor) Quaternary Stratigraphy of Canada- a Canadian Contribution to IGCP Project: Geological Society of Canada, Paper 84-10, pp. 137-153</a:t>
            </a:r>
            <a:endParaRPr lang="en-US" dirty="0" smtClean="0"/>
          </a:p>
          <a:p>
            <a:r>
              <a:rPr lang="en-US" sz="1200" dirty="0" smtClean="0"/>
              <a:t>LaFleur, R.G., 1983. Mohawk Valley episodic discharges- the geomorphic and glacial sedimentary record: </a:t>
            </a:r>
            <a:r>
              <a:rPr lang="en-US" sz="1200" i="1" dirty="0" smtClean="0"/>
              <a:t>in</a:t>
            </a:r>
            <a:r>
              <a:rPr lang="en-US" sz="1200" dirty="0" smtClean="0"/>
              <a:t> Friedman, G.M. (editor). Annual Spring Meeting, April 29-May 1, 1983, Guidebook: National Association of Geology Teachers, Eastern Section,  pp 45-68</a:t>
            </a:r>
            <a:endParaRPr lang="en-US" dirty="0" smtClean="0"/>
          </a:p>
          <a:p>
            <a:r>
              <a:rPr lang="en-US" sz="1200" dirty="0" smtClean="0"/>
              <a:t>LaFleur, R.L., 1979. Deglacial events in the eastern Mohawk-northern Hudson region: New York State Geological Association, Guidebook, 51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Annual Meeting, Trip B-6, pp. 326-350</a:t>
            </a:r>
            <a:endParaRPr lang="en-US" dirty="0" smtClean="0"/>
          </a:p>
          <a:p>
            <a:r>
              <a:rPr lang="en-US" sz="1200" dirty="0" smtClean="0"/>
              <a:t>LaFleur, R.L., 1965a. Glacial lake sequences in the eastern Mohawk-northern Hudson region: Guidebook to Field Trips, New York State Geological Association, pp. C1-C23</a:t>
            </a:r>
            <a:endParaRPr lang="en-US" dirty="0" smtClean="0"/>
          </a:p>
          <a:p>
            <a:r>
              <a:rPr lang="en-US" sz="1200" dirty="0" smtClean="0"/>
              <a:t>LaFleur, R.L., 1965b. Glacial geology of the Troy, New York quadrangle: N.Y.S. Museum and Science Service, Map and Chart 7, 22 p.</a:t>
            </a:r>
            <a:endParaRPr lang="en-US" dirty="0" smtClean="0"/>
          </a:p>
          <a:p>
            <a:r>
              <a:rPr lang="en-US" sz="1200" dirty="0" smtClean="0"/>
              <a:t>LaSalle, P., 1988. Quaternary stratigraphy of Quebec, a review: in </a:t>
            </a:r>
            <a:r>
              <a:rPr lang="en-US" sz="1200" dirty="0" err="1" smtClean="0"/>
              <a:t>Gadd</a:t>
            </a:r>
            <a:r>
              <a:rPr lang="en-US" sz="1200" dirty="0" smtClean="0"/>
              <a:t>, N.R., (editor) The Late Quaternary Stratigraphy of the Champlain Basin: Geological Association of Canada Special Paper 35, pp. 155-171</a:t>
            </a:r>
            <a:endParaRPr lang="en-US" dirty="0" smtClean="0"/>
          </a:p>
          <a:p>
            <a:r>
              <a:rPr lang="en-US" sz="1200" dirty="0" smtClean="0"/>
              <a:t>Miller, N.G., and Nestor, P.L., 2006.Paleoecology of a late Pleistocene wetland and associated Mastodon remains in the Hudson Valley, southeastern New York State: </a:t>
            </a:r>
            <a:r>
              <a:rPr lang="en-US" sz="1200" i="1" dirty="0" smtClean="0"/>
              <a:t>in</a:t>
            </a:r>
            <a:r>
              <a:rPr lang="en-US" sz="1200" dirty="0" smtClean="0"/>
              <a:t> </a:t>
            </a:r>
            <a:r>
              <a:rPr lang="en-US" sz="1200" dirty="0" err="1" smtClean="0"/>
              <a:t>Greb</a:t>
            </a:r>
            <a:r>
              <a:rPr lang="en-US" sz="1200" dirty="0" smtClean="0"/>
              <a:t>, F.S. and </a:t>
            </a:r>
            <a:r>
              <a:rPr lang="en-US" sz="1200" dirty="0" err="1" smtClean="0"/>
              <a:t>DiMichele</a:t>
            </a:r>
            <a:r>
              <a:rPr lang="en-US" sz="1200" dirty="0" smtClean="0"/>
              <a:t>, W.A. (editors) </a:t>
            </a:r>
            <a:r>
              <a:rPr lang="en-US" sz="1200" u="sng" dirty="0" smtClean="0"/>
              <a:t>Wetlands Through Time</a:t>
            </a:r>
            <a:r>
              <a:rPr lang="en-US" sz="1200" dirty="0" smtClean="0"/>
              <a:t>: Geological Society of America Special Paper 399, pp. 299-304</a:t>
            </a:r>
            <a:endParaRPr lang="en-US" dirty="0" smtClean="0"/>
          </a:p>
          <a:p>
            <a:r>
              <a:rPr lang="en-US" sz="1200" b="1" i="1" dirty="0" smtClean="0"/>
              <a:t>Miller, N.G., (in press) </a:t>
            </a:r>
            <a:r>
              <a:rPr lang="en-US" sz="1200" dirty="0" smtClean="0"/>
              <a:t>Contemporary and prior environments of the Hyde Park, New York, Mastodon on the basis of associated plant fossils: Bulletin of American </a:t>
            </a:r>
            <a:r>
              <a:rPr lang="en-US" sz="1200" dirty="0" err="1" smtClean="0"/>
              <a:t>Paleobotany</a:t>
            </a:r>
            <a:r>
              <a:rPr lang="en-US" sz="1200" dirty="0" smtClean="0"/>
              <a:t>, v. 62</a:t>
            </a:r>
            <a:endParaRPr lang="en-US" dirty="0" smtClean="0"/>
          </a:p>
          <a:p>
            <a:r>
              <a:rPr lang="en-US" sz="1200" dirty="0" smtClean="0"/>
              <a:t>Pair, D. and </a:t>
            </a:r>
            <a:r>
              <a:rPr lang="en-US" sz="1200" dirty="0" err="1" smtClean="0"/>
              <a:t>Rodrigues</a:t>
            </a:r>
            <a:r>
              <a:rPr lang="en-US" sz="1200" dirty="0" smtClean="0"/>
              <a:t>, C. G., 1993. Late Quaternary deglaciation of the southwestern St. Lawrence Lowlands, Ontario and New York: Geological Society of America Bulletin, v. 105, pp. 1151-1164</a:t>
            </a:r>
            <a:endParaRPr lang="en-US" dirty="0" smtClean="0"/>
          </a:p>
          <a:p>
            <a:r>
              <a:rPr lang="en-US" sz="1200" dirty="0" smtClean="0"/>
              <a:t>Pair, D., </a:t>
            </a:r>
            <a:r>
              <a:rPr lang="en-US" sz="1200" dirty="0" err="1" smtClean="0"/>
              <a:t>Karrow</a:t>
            </a:r>
            <a:r>
              <a:rPr lang="en-US" sz="1200" dirty="0" smtClean="0"/>
              <a:t>, P.F., and Clark, P.U., 1988. History of the Champlain Sea in the central St. Lawrence Lowland, New York, and its relationship to water levels in the lake Ontario Basin </a:t>
            </a:r>
            <a:r>
              <a:rPr lang="en-US" sz="1200" i="1" dirty="0" smtClean="0"/>
              <a:t>in</a:t>
            </a:r>
            <a:r>
              <a:rPr lang="en-US" sz="1200" dirty="0" smtClean="0"/>
              <a:t> </a:t>
            </a:r>
            <a:r>
              <a:rPr lang="en-US" sz="1200" dirty="0" err="1" smtClean="0"/>
              <a:t>Gadd</a:t>
            </a:r>
            <a:r>
              <a:rPr lang="en-US" sz="1200" dirty="0" smtClean="0"/>
              <a:t>, N.R. (editor) The Late Quaternary Development of the Champlain Sea Basin: Geological Association of Canada, Special Paper 35, pp. 107-123</a:t>
            </a:r>
            <a:endParaRPr lang="en-US" dirty="0" smtClean="0"/>
          </a:p>
          <a:p>
            <a:r>
              <a:rPr lang="en-US" sz="1200" dirty="0" smtClean="0"/>
              <a:t>Parent, M. and </a:t>
            </a:r>
            <a:r>
              <a:rPr lang="en-US" sz="1200" dirty="0" err="1" smtClean="0"/>
              <a:t>Occhietti</a:t>
            </a:r>
            <a:r>
              <a:rPr lang="en-US" sz="1200" dirty="0" smtClean="0"/>
              <a:t>, S. 1999. Late Wisconsin deglaciation and glacial lake development in the Appalachians of southeastern Quebec: </a:t>
            </a:r>
            <a:r>
              <a:rPr lang="en-US" sz="1200" dirty="0" err="1" smtClean="0"/>
              <a:t>Geographie</a:t>
            </a:r>
            <a:r>
              <a:rPr lang="en-US" sz="1200" dirty="0" smtClean="0"/>
              <a:t> physique et </a:t>
            </a:r>
            <a:r>
              <a:rPr lang="en-US" sz="1200" dirty="0" err="1" smtClean="0"/>
              <a:t>Quaternaire</a:t>
            </a:r>
            <a:r>
              <a:rPr lang="en-US" sz="1200" dirty="0" smtClean="0"/>
              <a:t>, v. 53, pp. 117-135</a:t>
            </a:r>
            <a:endParaRPr lang="en-US" dirty="0" smtClean="0"/>
          </a:p>
          <a:p>
            <a:r>
              <a:rPr lang="en-US" sz="1200" dirty="0" smtClean="0"/>
              <a:t>Rayburn, J.A., </a:t>
            </a:r>
            <a:r>
              <a:rPr lang="en-US" sz="1200" dirty="0" err="1" smtClean="0"/>
              <a:t>Franzi</a:t>
            </a:r>
            <a:r>
              <a:rPr lang="en-US" sz="1200" dirty="0" smtClean="0"/>
              <a:t>, D.A., </a:t>
            </a:r>
            <a:r>
              <a:rPr lang="en-US" sz="1200" dirty="0" err="1" smtClean="0"/>
              <a:t>Knuepfer</a:t>
            </a:r>
            <a:r>
              <a:rPr lang="en-US" sz="1200" dirty="0" smtClean="0"/>
              <a:t>, P.K. 2002. A large late glacial breakout flood through the Champlain and Hudson lowlands, New York: (abstract) Geological Society of America Annual Meeting, Denver, CO</a:t>
            </a:r>
            <a:endParaRPr lang="en-US" dirty="0" smtClean="0"/>
          </a:p>
          <a:p>
            <a:r>
              <a:rPr lang="en-US" sz="1200" dirty="0" smtClean="0"/>
              <a:t>Richard, P.J.H and </a:t>
            </a:r>
            <a:r>
              <a:rPr lang="en-US" sz="1200" dirty="0" err="1" smtClean="0"/>
              <a:t>Occhietti</a:t>
            </a:r>
            <a:r>
              <a:rPr lang="en-US" sz="1200" dirty="0" smtClean="0"/>
              <a:t>, S., 2005. </a:t>
            </a:r>
            <a:r>
              <a:rPr lang="en-US" sz="1200" baseline="30000" dirty="0" smtClean="0"/>
              <a:t>14</a:t>
            </a:r>
            <a:r>
              <a:rPr lang="en-US" sz="1200" dirty="0" smtClean="0"/>
              <a:t>C chronology for ice retreat and inception of Champlain Sea in the St. Lawrence Lowlands, Canada: Quaternary Research, v. 63, pp. 353-358</a:t>
            </a:r>
            <a:endParaRPr lang="en-US" dirty="0" smtClean="0"/>
          </a:p>
          <a:p>
            <a:r>
              <a:rPr lang="en-US" sz="1200" dirty="0" smtClean="0"/>
              <a:t>Ridge, J.C., </a:t>
            </a:r>
            <a:r>
              <a:rPr lang="en-US" sz="1200" dirty="0" err="1" smtClean="0"/>
              <a:t>Canwell</a:t>
            </a:r>
            <a:r>
              <a:rPr lang="en-US" sz="1200" dirty="0" smtClean="0"/>
              <a:t>, B.A., Kelly, M.A., and </a:t>
            </a:r>
            <a:r>
              <a:rPr lang="en-US" sz="1200" dirty="0" err="1" smtClean="0"/>
              <a:t>Zelley</a:t>
            </a:r>
            <a:r>
              <a:rPr lang="en-US" sz="1200" dirty="0" smtClean="0"/>
              <a:t>, S.Z., 2001. Atmospheric </a:t>
            </a:r>
            <a:r>
              <a:rPr lang="en-US" sz="1200" baseline="30000" dirty="0" smtClean="0"/>
              <a:t>14</a:t>
            </a:r>
            <a:r>
              <a:rPr lang="en-US" sz="1200" dirty="0" smtClean="0"/>
              <a:t>C chronology for late Wisconsinan deglaciation and sea-level change in eastern New England using varve and </a:t>
            </a:r>
            <a:r>
              <a:rPr lang="en-US" sz="1200" dirty="0" err="1" smtClean="0"/>
              <a:t>paleomagnetic</a:t>
            </a:r>
            <a:r>
              <a:rPr lang="en-US" sz="1200" dirty="0" smtClean="0"/>
              <a:t> records: in Weddle, T.K. and </a:t>
            </a:r>
            <a:r>
              <a:rPr lang="en-US" sz="1200" dirty="0" err="1" smtClean="0"/>
              <a:t>Retelle</a:t>
            </a:r>
            <a:r>
              <a:rPr lang="en-US" sz="1200" dirty="0" smtClean="0"/>
              <a:t>, M.J. (editors) </a:t>
            </a:r>
            <a:r>
              <a:rPr lang="en-US" sz="1200" u="sng" dirty="0" smtClean="0"/>
              <a:t>Deglacial History and Relative Sea Level Changes, Northern New England and adjacent Canada</a:t>
            </a:r>
            <a:r>
              <a:rPr lang="en-US" sz="1200" dirty="0" smtClean="0"/>
              <a:t>: Geological Society of America Special Paper 351, pp. 171-189</a:t>
            </a:r>
            <a:endParaRPr lang="en-US" dirty="0" smtClean="0"/>
          </a:p>
          <a:p>
            <a:r>
              <a:rPr lang="en-US" sz="1200" dirty="0" smtClean="0"/>
              <a:t>Ridge, J.C. 1991. Late Wisconsinan glaciation of the western Mohawk Valley and west Canada Valley of Central New York: Field Trip Guidebook: Northeastern Friends of the Pleistocene, 54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Annual Reunion, Herkimer, New York</a:t>
            </a:r>
            <a:endParaRPr lang="en-US" dirty="0" smtClean="0"/>
          </a:p>
          <a:p>
            <a:r>
              <a:rPr lang="en-US" sz="1200" dirty="0" smtClean="0"/>
              <a:t>Ridge, J.C., 1997. Shed Brook Discontinuity and Little Falls Gravel: evidence for the Erie Interstade in central New York: Geological Society of America Bulletin, v. 109, pp. 652-665</a:t>
            </a:r>
            <a:endParaRPr lang="en-US" dirty="0" smtClean="0"/>
          </a:p>
          <a:p>
            <a:r>
              <a:rPr lang="en-US" sz="1200" dirty="0" smtClean="0"/>
              <a:t>Ridge, J.C., 2003. The last deglaciation of the northeastern United States: a combined varve, </a:t>
            </a:r>
            <a:r>
              <a:rPr lang="en-US" sz="1200" dirty="0" err="1" smtClean="0"/>
              <a:t>paleomagnetic</a:t>
            </a:r>
            <a:r>
              <a:rPr lang="en-US" sz="1200" dirty="0" smtClean="0"/>
              <a:t>, and calibrated </a:t>
            </a:r>
            <a:r>
              <a:rPr lang="en-US" sz="1200" baseline="30000" dirty="0" smtClean="0"/>
              <a:t>14</a:t>
            </a:r>
            <a:r>
              <a:rPr lang="en-US" sz="1200" dirty="0" smtClean="0"/>
              <a:t>C chronology: </a:t>
            </a:r>
            <a:r>
              <a:rPr lang="en-US" sz="1200" i="1" dirty="0" smtClean="0"/>
              <a:t>in </a:t>
            </a:r>
            <a:r>
              <a:rPr lang="en-US" sz="1200" dirty="0" err="1" smtClean="0"/>
              <a:t>Cremeens</a:t>
            </a:r>
            <a:r>
              <a:rPr lang="en-US" sz="1200" dirty="0" smtClean="0"/>
              <a:t>, D.L. and Hart, J.P. (editors), Geoarcheology of Landscapes in the Glaciated Northeast: New York State Museum Bulletin 497, pp. 15- 45</a:t>
            </a:r>
            <a:endParaRPr lang="en-US" dirty="0" smtClean="0"/>
          </a:p>
          <a:p>
            <a:r>
              <a:rPr lang="en-US" sz="1200" dirty="0" smtClean="0"/>
              <a:t>Ridge, J.C., 2004. The Quaternary glaciation of western New England with correlations to surrounding areas: in </a:t>
            </a:r>
            <a:r>
              <a:rPr lang="en-US" sz="1200" dirty="0" err="1" smtClean="0"/>
              <a:t>Ehler</a:t>
            </a:r>
            <a:r>
              <a:rPr lang="en-US" sz="1200" dirty="0" smtClean="0"/>
              <a:t>, J.G. and Gibbons, P.L. (editors) Quaternary Glaciations Extent and Chronology, Part II, North America: Developments in Quaternary Science 2. Elsevier, New York, pp. 169-199</a:t>
            </a:r>
            <a:endParaRPr lang="en-US" dirty="0" smtClean="0"/>
          </a:p>
          <a:p>
            <a:r>
              <a:rPr lang="en-US" sz="1200" dirty="0" smtClean="0"/>
              <a:t>Ridge, J.C. and Larsen, F.D., 1990. Re-evaluation of Antevs’ New England varve chronology and new radiocarbon dates of sediments from Glacial Lake Hitchcock: Geological Society of America Bulletin, v. 102, pp. 889-899</a:t>
            </a:r>
            <a:endParaRPr lang="en-US" dirty="0" smtClean="0"/>
          </a:p>
          <a:p>
            <a:r>
              <a:rPr lang="en-US" sz="1200" dirty="0" smtClean="0"/>
              <a:t>Ridge, J.C., </a:t>
            </a:r>
            <a:r>
              <a:rPr lang="en-US" sz="1200" dirty="0" err="1" smtClean="0"/>
              <a:t>Besonen</a:t>
            </a:r>
            <a:r>
              <a:rPr lang="en-US" sz="1200" dirty="0" smtClean="0"/>
              <a:t>, M.R., </a:t>
            </a:r>
            <a:r>
              <a:rPr lang="en-US" sz="1200" dirty="0" err="1" smtClean="0"/>
              <a:t>Brochu</a:t>
            </a:r>
            <a:r>
              <a:rPr lang="en-US" sz="1200" dirty="0" smtClean="0"/>
              <a:t>, M., Brown, S.L., Callahan, J.W., Cook, G.J., Nicholson, R.S., and Toll, N.J. 1999. Varve, </a:t>
            </a:r>
            <a:r>
              <a:rPr lang="en-US" sz="1200" dirty="0" err="1" smtClean="0"/>
              <a:t>paleomagnetic</a:t>
            </a:r>
            <a:r>
              <a:rPr lang="en-US" sz="1200" dirty="0" smtClean="0"/>
              <a:t>, and 14C chronologies for Late Pleistocene events in New Hampshire and Vermont, U.S.A.: </a:t>
            </a:r>
            <a:r>
              <a:rPr lang="en-US" sz="1200" dirty="0" err="1" smtClean="0"/>
              <a:t>Geographie</a:t>
            </a:r>
            <a:r>
              <a:rPr lang="en-US" sz="1200" dirty="0" smtClean="0"/>
              <a:t> physique et </a:t>
            </a:r>
            <a:r>
              <a:rPr lang="en-US" sz="1200" dirty="0" err="1" smtClean="0"/>
              <a:t>Quaternaire</a:t>
            </a:r>
            <a:r>
              <a:rPr lang="en-US" sz="1200" dirty="0" smtClean="0"/>
              <a:t>, v. 53, No. 1, pp. 79-106</a:t>
            </a:r>
            <a:endParaRPr lang="en-US" dirty="0" smtClean="0"/>
          </a:p>
          <a:p>
            <a:r>
              <a:rPr lang="en-US" sz="1200" dirty="0" smtClean="0"/>
              <a:t>Stoller, J.H., 1911. Glacial geology of the Schenectady Quadrangle: New York State Museum Bulletin 154, 44 p.</a:t>
            </a:r>
            <a:endParaRPr lang="en-US" dirty="0" smtClean="0"/>
          </a:p>
          <a:p>
            <a:r>
              <a:rPr lang="en-US" sz="1200" dirty="0" smtClean="0"/>
              <a:t>Stoller, J.H., 1916. Glacial geology of the Saratoga Quadrangle: New York State Museum Bulletin 183, 50 p.</a:t>
            </a:r>
            <a:endParaRPr lang="en-US" dirty="0" smtClean="0"/>
          </a:p>
          <a:p>
            <a:r>
              <a:rPr lang="en-US" sz="1200" dirty="0" smtClean="0"/>
              <a:t>Stoller, J.H., 1920. Glacial geology of the Cohoes Quadrangle: New York State Museum Bulletin 215-216, 49 p.</a:t>
            </a:r>
            <a:endParaRPr lang="en-US" dirty="0" smtClean="0"/>
          </a:p>
          <a:p>
            <a:r>
              <a:rPr lang="en-US" sz="1200" dirty="0" smtClean="0"/>
              <a:t>Wall, G.R. and LaFleur, R.G., 1995. The </a:t>
            </a:r>
            <a:r>
              <a:rPr lang="en-US" sz="1200" dirty="0" err="1" smtClean="0"/>
              <a:t>paleofluvial</a:t>
            </a:r>
            <a:r>
              <a:rPr lang="en-US" sz="1200" dirty="0" smtClean="0"/>
              <a:t> record of Glacial Lake Iroquois in the eastern Mohawk Valley, New York: in </a:t>
            </a:r>
            <a:r>
              <a:rPr lang="en-US" sz="1200" dirty="0" err="1" smtClean="0"/>
              <a:t>Garver</a:t>
            </a:r>
            <a:r>
              <a:rPr lang="en-US" sz="1200" dirty="0" smtClean="0"/>
              <a:t>, J.I. and Smith, J.A. (editors) Guidebook to Field Trips: 67th Meeting, New York State Geological Association, Union College, Schenectady, NY, pp. 173-203 </a:t>
            </a: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16D974-BF68-4E43-8F26-4C2208ED7B79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This map shows the northern</a:t>
            </a:r>
            <a:r>
              <a:rPr lang="en-US" b="1" baseline="0" dirty="0" smtClean="0"/>
              <a:t> portion of the Study Area.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The Hudson Lowlands north of Ravena were drained by a trellis drainage system during pre- and inter-glacial times. 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Three major streams drained the area:</a:t>
            </a:r>
          </a:p>
          <a:p>
            <a:pPr lvl="1"/>
            <a:r>
              <a:rPr lang="en-US" b="1" baseline="0" dirty="0" smtClean="0"/>
              <a:t>The Mohawk drained the Mohawk Lowlands, southern Adirondacks, and northern Allegheny Plateau.</a:t>
            </a:r>
          </a:p>
          <a:p>
            <a:pPr lvl="1"/>
            <a:r>
              <a:rPr lang="en-US" b="1" baseline="0" dirty="0" smtClean="0"/>
              <a:t>The Colonie was the primary stream and drained the eastern Adirondacks through its tributary, the Alplaus.</a:t>
            </a:r>
          </a:p>
          <a:p>
            <a:r>
              <a:rPr lang="en-US" sz="1200" b="1" dirty="0" smtClean="0"/>
              <a:t>This map shows the northern portion of the Study Area.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The Hudson Lowlands north of Ravena were drained by a trellis drainage system during pre- and inter-glacial times. 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Three major streams drained the area:</a:t>
            </a:r>
            <a:endParaRPr lang="en-US" dirty="0" smtClean="0"/>
          </a:p>
          <a:p>
            <a:pPr lvl="1"/>
            <a:r>
              <a:rPr lang="en-US" sz="1200" b="1" dirty="0" smtClean="0"/>
              <a:t>The Mohawk drained the Mohawk Lowlands, southern Adirondacks, and northern Allegheny Plateau.</a:t>
            </a:r>
            <a:endParaRPr lang="en-US" dirty="0" smtClean="0"/>
          </a:p>
          <a:p>
            <a:pPr lvl="1"/>
            <a:r>
              <a:rPr lang="en-US" sz="1200" b="1" dirty="0" smtClean="0"/>
              <a:t>The Colonie was the primary stream and drained the eastern Adirondacks through its tributary, the Alplaus.</a:t>
            </a:r>
            <a:endParaRPr lang="en-US" dirty="0" smtClean="0"/>
          </a:p>
          <a:p>
            <a:pPr lvl="1"/>
            <a:r>
              <a:rPr lang="en-US" sz="1200" b="1" dirty="0" smtClean="0"/>
              <a:t>And the Batten Kill-Hudson drained the New England Uplands via its tributaries, the Batten Kill and Hoosic rivers.</a:t>
            </a:r>
            <a:endParaRPr lang="en-US" dirty="0" smtClean="0"/>
          </a:p>
          <a:p>
            <a:r>
              <a:rPr lang="en-US" sz="1200" b="1" dirty="0" smtClean="0"/>
              <a:t> The Mohawk and Colonie channels are buried by thick glacial deposits. 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endParaRPr lang="en-US" dirty="0" smtClean="0"/>
          </a:p>
          <a:p>
            <a:r>
              <a:rPr lang="en-US" sz="1200" b="1" dirty="0" smtClean="0"/>
              <a:t>The Lowlands were flooded by Glacial Lake Albany (in blue) during late glacial time.</a:t>
            </a:r>
            <a:endParaRPr lang="en-US" dirty="0" smtClean="0"/>
          </a:p>
          <a:p>
            <a:pPr lvl="1"/>
            <a:r>
              <a:rPr lang="en-US" sz="1200" b="1" dirty="0" smtClean="0"/>
              <a:t> The preglacial channels provided space for the deposition of large volumes of glacial sediments.</a:t>
            </a:r>
            <a:endParaRPr lang="en-US" dirty="0" smtClean="0"/>
          </a:p>
          <a:p>
            <a:pPr lvl="1"/>
            <a:r>
              <a:rPr lang="en-US" b="1" baseline="0" dirty="0" smtClean="0"/>
              <a:t>And the Batten Kill-Hudson drained the New England Uplands via its tributaries, the Batten Kill and Hoosic rivers.</a:t>
            </a:r>
          </a:p>
          <a:p>
            <a:pPr lvl="1"/>
            <a:endParaRPr lang="en-US" b="1" baseline="0" dirty="0" smtClean="0"/>
          </a:p>
          <a:p>
            <a:pPr lvl="0"/>
            <a:r>
              <a:rPr lang="en-US" b="1" baseline="0" dirty="0" smtClean="0"/>
              <a:t>The lower Mohawk and Colonie river channels are buried by thick glacial deposits.</a:t>
            </a:r>
          </a:p>
          <a:p>
            <a:pPr lvl="1"/>
            <a:endParaRPr lang="en-US" b="1" baseline="0" dirty="0" smtClean="0"/>
          </a:p>
          <a:p>
            <a:r>
              <a:rPr lang="en-US" b="1" baseline="0" dirty="0" smtClean="0"/>
              <a:t>The Lowlands were flooded by Glacial Lake Albany (in blue) during late glacial time.</a:t>
            </a:r>
          </a:p>
          <a:p>
            <a:pPr lvl="1"/>
            <a:r>
              <a:rPr lang="en-US" b="1" baseline="0" dirty="0" smtClean="0"/>
              <a:t>The preglacial channels provided space for large volumes of glacial deposits.</a:t>
            </a:r>
          </a:p>
          <a:p>
            <a:pPr lvl="1"/>
            <a:endParaRPr lang="en-US" b="1" baseline="0" dirty="0" smtClean="0"/>
          </a:p>
          <a:p>
            <a:r>
              <a:rPr lang="en-US" sz="1200" b="1" dirty="0" smtClean="0"/>
              <a:t>The present Hudson River occupies the Batten Kill-Hudson channel from Coveville to Ravena.</a:t>
            </a:r>
          </a:p>
          <a:p>
            <a:endParaRPr lang="en-US" sz="1200" b="1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Davis, J.F., 1968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Davis, J.F. and Dineen, R.J., 1969</a:t>
            </a:r>
            <a:endParaRPr lang="en-US" dirty="0" smtClean="0"/>
          </a:p>
          <a:p>
            <a:r>
              <a:rPr lang="en-US" sz="1200" dirty="0" smtClean="0"/>
              <a:t>Dineen and Rogers, 1979</a:t>
            </a:r>
            <a:endParaRPr lang="en-US" dirty="0" smtClean="0"/>
          </a:p>
          <a:p>
            <a:r>
              <a:rPr lang="en-US" sz="1200" dirty="0" smtClean="0"/>
              <a:t>Dineen, Hanson, and Waller, 1983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Simpson, E.S., 1949. Buried preglacial groundwater channels in the Albany-Schenectady area in New York: Economic Geology, v. 44, pp. 713-720</a:t>
            </a:r>
            <a:endParaRPr lang="en-US" dirty="0" smtClean="0"/>
          </a:p>
          <a:p>
            <a:endParaRPr lang="en-US" b="1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This is a Digital Elevation Model of the northern Hudson Lowlands.</a:t>
            </a:r>
            <a:endParaRPr lang="en-US" dirty="0" smtClean="0"/>
          </a:p>
          <a:p>
            <a:r>
              <a:rPr lang="en-US" sz="1200" b="1" dirty="0" smtClean="0"/>
              <a:t>It was generated by the NYSGS.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It shows the major physiographic features of the northern Hudson Lowlands and the location of the Northern Cross Sections.</a:t>
            </a:r>
            <a:endParaRPr lang="en-US" dirty="0" smtClean="0"/>
          </a:p>
          <a:p>
            <a:r>
              <a:rPr lang="en-US" sz="1200" b="1" dirty="0" smtClean="0"/>
              <a:t>Note the multiple troughs in the landscape.</a:t>
            </a:r>
            <a:endParaRPr lang="en-US" dirty="0" smtClean="0"/>
          </a:p>
          <a:p>
            <a:r>
              <a:rPr lang="en-US" sz="1200" b="1" dirty="0" smtClean="0"/>
              <a:t>The preglacial Mohawk, Colonie, and lower Alplaus channels are buried by glacial lake deposits. 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The Northern Cross Sections are within the red oval. 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dirty="0" smtClean="0"/>
              <a:t>The deposits sampled by the Northern Cross Sections were emplaced, in part, by catastrophic flood waters from the Mohawk Lowlands.</a:t>
            </a:r>
            <a:endParaRPr lang="en-US" dirty="0" smtClean="0"/>
          </a:p>
          <a:p>
            <a:pPr lvl="1"/>
            <a:r>
              <a:rPr lang="en-US" sz="1200" b="1" dirty="0" smtClean="0"/>
              <a:t>The flood waters were the outflow of Glacial lake Iroquois in the Ontario Lowlands. </a:t>
            </a:r>
            <a:endParaRPr lang="en-US" dirty="0" smtClean="0"/>
          </a:p>
          <a:p>
            <a:pPr lvl="1"/>
            <a:r>
              <a:rPr lang="en-US" sz="1200" b="1" dirty="0" smtClean="0"/>
              <a:t>They were the Iro-Mohawk drainage. </a:t>
            </a:r>
            <a:endParaRPr lang="en-US" dirty="0" smtClean="0"/>
          </a:p>
          <a:p>
            <a:r>
              <a:rPr lang="en-US" sz="1200" b="1" dirty="0" smtClean="0"/>
              <a:t> The Iro-Mohawk floods were deflected north-northeast, into the Alplaus channel, when Lake Albany dropped from the Albany I level to the Albany II level. </a:t>
            </a:r>
            <a:endParaRPr lang="en-US" dirty="0" smtClean="0"/>
          </a:p>
          <a:p>
            <a:r>
              <a:rPr lang="en-US" sz="1200" b="1" dirty="0" smtClean="0"/>
              <a:t> The Hudson River flows in a deep trench carved by catastrophic floods from the Mohawk and Champlain valleys. </a:t>
            </a:r>
            <a:endParaRPr lang="en-US" dirty="0" smtClean="0"/>
          </a:p>
          <a:p>
            <a:pPr lvl="1"/>
            <a:r>
              <a:rPr lang="en-US" sz="1200" b="1" dirty="0" smtClean="0"/>
              <a:t>The Iro-Mohawk flowed from the Mohawk Valley.</a:t>
            </a:r>
            <a:endParaRPr lang="en-US" dirty="0" smtClean="0"/>
          </a:p>
          <a:p>
            <a:pPr lvl="2"/>
            <a:r>
              <a:rPr lang="en-US" sz="1200" b="1" dirty="0" smtClean="0"/>
              <a:t>They included the Quaker Springs and Coveville floods.</a:t>
            </a:r>
            <a:endParaRPr lang="en-US" dirty="0" smtClean="0"/>
          </a:p>
          <a:p>
            <a:pPr lvl="1"/>
            <a:r>
              <a:rPr lang="en-US" sz="1200" b="1" dirty="0" smtClean="0"/>
              <a:t>The Iro-Mohawk overflow spilled through channels cut into the eastern wall of the Alplaus Channel. </a:t>
            </a:r>
            <a:endParaRPr lang="en-US" dirty="0" smtClean="0"/>
          </a:p>
          <a:p>
            <a:pPr lvl="1"/>
            <a:r>
              <a:rPr lang="en-US" sz="1200" b="1" dirty="0" smtClean="0"/>
              <a:t>The northernmost, or Fish Creek channel entered the Batten Kill-Hudson channel at Coveville.</a:t>
            </a:r>
            <a:endParaRPr lang="en-US" dirty="0" smtClean="0"/>
          </a:p>
          <a:p>
            <a:r>
              <a:rPr lang="en-US" sz="1200" b="1" dirty="0" smtClean="0"/>
              <a:t>Some of the Coveville and all of the Fort Ann floods came from the Champlain Valley.</a:t>
            </a:r>
            <a:endParaRPr lang="en-US" dirty="0" smtClean="0"/>
          </a:p>
          <a:p>
            <a:r>
              <a:rPr lang="en-US" sz="1200" b="1" dirty="0" smtClean="0"/>
              <a:t>The catastrophic flood channel and the course of the present Hudson River was deflected by the glacial Batten Kill and Hoosic River deltas. </a:t>
            </a:r>
            <a:endParaRPr lang="en-US" dirty="0" smtClean="0"/>
          </a:p>
          <a:p>
            <a:r>
              <a:rPr lang="en-US" sz="1200" b="1" dirty="0" smtClean="0"/>
              <a:t> The yellow dot is the location of the radiocarbon-dated Lake Quaker Springs deposit that Norton Miller and I reported on in 2006. </a:t>
            </a:r>
            <a:endParaRPr lang="en-US" dirty="0" smtClean="0"/>
          </a:p>
          <a:p>
            <a:pPr lvl="1"/>
            <a:r>
              <a:rPr lang="en-US" sz="1200" b="1" dirty="0" smtClean="0"/>
              <a:t>It was dated a 11,900 C-14 yr BP.</a:t>
            </a:r>
          </a:p>
          <a:p>
            <a:pPr lvl="1"/>
            <a:endParaRPr lang="en-US" sz="1200" b="1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Brigham, A.P., 1929. Glacial Geology and Geographic Conditions of the Lower Mohawk Valley: New York State Museum Bulletin 280, 233 p.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Dineen, R.J. and Miller, N.G., 2006. Age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paleoecology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plant fossils associated with the Quaker Springs stage of Lake Albany and a chronology of events in the Hudson-Champlain lowlands New York (abstract): Geology Society of America, Abstract with Programs 38, Northeast Meeting, p. 8*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Dineen, R.J. and Hanson, E.L., 2011. Glacial lake chronology in the Hudson Lowlands, New York. Geological Society of America, Northeastern Section, 47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Annual Meeting, Abstracts with Programs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Dineen, R.J. and Hanson, E.L. 1995. Glacial Deposits in the Mohawk and Sacandaga Valleys, or a Tale of Two Tongues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Garver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, J.I. and Smith, J.A. (editors), Field Trip Guide for the 67th Annual Meeting of the New York State Geological Association: New York State Geological Association, 67th Annual Meeting, Union College, Schenectady, NY, pp. 39-55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Dineen, R.J. and Hanson, E.L., 1985. Deglaciation of the Middle Mohawk and Sacandaga Valleys, or a Tale of Two Tongues: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Lindemann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R. (editor),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 Trip Guide Book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New York State Geological Association, 57th Annual Meeting, pp. 250-268.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Hanson, E.L., 1977. Late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Woodfordian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drainage history of the lower Mohawk Valley: Rensselaer Polytechnic Institute, Masters Thesis, 62 p.</a:t>
            </a:r>
            <a:endParaRPr lang="en-US" dirty="0" smtClean="0"/>
          </a:p>
          <a:p>
            <a:r>
              <a:rPr lang="en-US" sz="1200" dirty="0" smtClean="0"/>
              <a:t>LaFleur, 1965, 1979, 1983</a:t>
            </a:r>
            <a:endParaRPr lang="en-US" dirty="0" smtClean="0"/>
          </a:p>
          <a:p>
            <a:r>
              <a:rPr lang="en-US" sz="1200" dirty="0" smtClean="0"/>
              <a:t>Stoller, 1911, 1916, 1920</a:t>
            </a:r>
            <a:endParaRPr lang="en-US" dirty="0" smtClean="0"/>
          </a:p>
          <a:p>
            <a:r>
              <a:rPr lang="en-US" sz="1200" dirty="0" smtClean="0"/>
              <a:t>Wall and LaFleur, 1995</a:t>
            </a:r>
            <a:endParaRPr lang="en-US" dirty="0" smtClean="0"/>
          </a:p>
          <a:p>
            <a:pPr lvl="0"/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This shows the locations of the Northern Cross Sections.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They are, from north to south:</a:t>
            </a:r>
            <a:endParaRPr lang="en-US" dirty="0" smtClean="0"/>
          </a:p>
          <a:p>
            <a:pPr lvl="1"/>
            <a:r>
              <a:rPr lang="en-US" sz="1200" b="1" dirty="0" smtClean="0"/>
              <a:t>The Kroma Kill Section,</a:t>
            </a:r>
            <a:endParaRPr lang="en-US" dirty="0" smtClean="0"/>
          </a:p>
          <a:p>
            <a:pPr lvl="1"/>
            <a:r>
              <a:rPr lang="en-US" sz="1200" b="1" dirty="0" smtClean="0"/>
              <a:t>The Stillwater Section,</a:t>
            </a:r>
            <a:endParaRPr lang="en-US" dirty="0" smtClean="0"/>
          </a:p>
          <a:p>
            <a:pPr lvl="1"/>
            <a:r>
              <a:rPr lang="en-US" sz="1200" b="1" dirty="0" smtClean="0"/>
              <a:t>The Campbell Island Section,</a:t>
            </a:r>
            <a:endParaRPr lang="en-US" dirty="0" smtClean="0"/>
          </a:p>
          <a:p>
            <a:pPr lvl="1"/>
            <a:r>
              <a:rPr lang="en-US" sz="1200" b="1" dirty="0" smtClean="0"/>
              <a:t>and the Waterford Section. </a:t>
            </a:r>
            <a:endParaRPr lang="en-US" dirty="0" smtClean="0"/>
          </a:p>
          <a:p>
            <a:r>
              <a:rPr lang="en-US" sz="1200" b="1" dirty="0" smtClean="0"/>
              <a:t>The Kroma Kill Section is only a few miles south of the Iro-Mohawk- scoured area around Coveville.</a:t>
            </a:r>
            <a:endParaRPr lang="en-US" dirty="0" smtClean="0"/>
          </a:p>
          <a:p>
            <a:r>
              <a:rPr lang="en-US" sz="1200" b="1" dirty="0" smtClean="0"/>
              <a:t>The Stillwater Section is at the confluence between the Hoosic and Hudson rivers.</a:t>
            </a:r>
            <a:endParaRPr lang="en-US" dirty="0" smtClean="0"/>
          </a:p>
          <a:p>
            <a:r>
              <a:rPr lang="en-US" sz="1200" b="1" dirty="0" smtClean="0"/>
              <a:t>The Campbell Island and Waterford sections lie at the south end of this reach.</a:t>
            </a:r>
            <a:endParaRPr lang="en-US" dirty="0" smtClean="0"/>
          </a:p>
          <a:p>
            <a:pPr lvl="1"/>
            <a:r>
              <a:rPr lang="en-US" sz="1200" b="1" dirty="0" smtClean="0"/>
              <a:t>The Campbell Island Section is where the retreating ice front was when the Lake Albany levels fell from Albany I to Albany II.  </a:t>
            </a:r>
          </a:p>
          <a:p>
            <a:pPr lvl="1"/>
            <a:endParaRPr lang="en-US" sz="1200" b="1" dirty="0" smtClean="0"/>
          </a:p>
          <a:p>
            <a:r>
              <a:rPr lang="en-US" sz="1200" dirty="0" smtClean="0"/>
              <a:t>DeSimone and LaFleur, 1986</a:t>
            </a:r>
            <a:endParaRPr lang="en-US" dirty="0" smtClean="0"/>
          </a:p>
          <a:p>
            <a:r>
              <a:rPr lang="en-US" sz="1200" dirty="0" smtClean="0"/>
              <a:t>Dineen and others, 1992</a:t>
            </a:r>
            <a:endParaRPr lang="en-US" dirty="0" smtClean="0"/>
          </a:p>
          <a:p>
            <a:r>
              <a:rPr lang="en-US" sz="1200" dirty="0" smtClean="0"/>
              <a:t>DeSimone and others, 2005</a:t>
            </a:r>
            <a:endParaRPr lang="en-US" dirty="0" smtClean="0"/>
          </a:p>
          <a:p>
            <a:pPr lvl="0"/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The Waterford section is just upstream from the confluence of the Mohawk and Hudson rivers.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The deposits in Cross Sections in the Northern Reach are described here.</a:t>
            </a:r>
            <a:endParaRPr lang="en-US" dirty="0" smtClean="0"/>
          </a:p>
          <a:p>
            <a:r>
              <a:rPr lang="en-US" sz="1200" b="1" dirty="0" smtClean="0"/>
              <a:t>Elevations are in feet, referred to sea level.</a:t>
            </a:r>
            <a:endParaRPr lang="en-US" dirty="0" smtClean="0"/>
          </a:p>
          <a:p>
            <a:r>
              <a:rPr lang="en-US" sz="1200" b="1" dirty="0" smtClean="0"/>
              <a:t>Data points used in the cross sections are the red dashes above the sections.</a:t>
            </a:r>
            <a:endParaRPr lang="en-US" dirty="0" smtClean="0"/>
          </a:p>
          <a:p>
            <a:r>
              <a:rPr lang="en-US" sz="1200" b="1" dirty="0" smtClean="0"/>
              <a:t>The data points include wells or borings and seismic refraction lines, plus field observations. </a:t>
            </a:r>
            <a:endParaRPr lang="en-US" dirty="0" smtClean="0"/>
          </a:p>
          <a:p>
            <a:r>
              <a:rPr lang="en-US" sz="1200" b="1" dirty="0" smtClean="0"/>
              <a:t> </a:t>
            </a:r>
            <a:endParaRPr lang="en-US" dirty="0" smtClean="0"/>
          </a:p>
          <a:p>
            <a:r>
              <a:rPr lang="en-US" sz="1200" b="1" dirty="0" smtClean="0"/>
              <a:t>The units are (from top to bottom): </a:t>
            </a:r>
            <a:endParaRPr lang="en-US" dirty="0" smtClean="0"/>
          </a:p>
          <a:p>
            <a:pPr lvl="1"/>
            <a:r>
              <a:rPr lang="en-US" sz="1200" b="1" dirty="0" smtClean="0"/>
              <a:t>Holocene alluvium, consisting of silty sand and gravel, with gravel predominating towards the base.</a:t>
            </a:r>
            <a:endParaRPr lang="en-US" dirty="0" smtClean="0"/>
          </a:p>
          <a:p>
            <a:pPr lvl="1"/>
            <a:r>
              <a:rPr lang="en-US" sz="1200" b="1" dirty="0" smtClean="0"/>
              <a:t>Fort Ann III flood deposits, consisting of gravelly sand.</a:t>
            </a:r>
            <a:endParaRPr lang="en-US" dirty="0" smtClean="0"/>
          </a:p>
          <a:p>
            <a:pPr lvl="1"/>
            <a:r>
              <a:rPr lang="en-US" sz="1200" b="1" dirty="0" smtClean="0"/>
              <a:t>Coveville flood deposits near Stillwater, consisting of boulder gravel.</a:t>
            </a:r>
            <a:endParaRPr lang="en-US" dirty="0" smtClean="0"/>
          </a:p>
          <a:p>
            <a:pPr lvl="1"/>
            <a:r>
              <a:rPr lang="en-US" sz="1200" b="1" dirty="0" smtClean="0"/>
              <a:t>An erosional disconformity, traceable from the Kroma Kill to the Newburgh-Beacon Bridge.</a:t>
            </a:r>
            <a:endParaRPr lang="en-US" dirty="0" smtClean="0"/>
          </a:p>
          <a:p>
            <a:pPr lvl="1"/>
            <a:r>
              <a:rPr lang="en-US" sz="1200" b="1" dirty="0" smtClean="0"/>
              <a:t>Lake Albany Sand, consisting of Albany II, Quaker Springs, and Coveville fine to medium sand.</a:t>
            </a:r>
            <a:endParaRPr lang="en-US" dirty="0" smtClean="0"/>
          </a:p>
          <a:p>
            <a:pPr lvl="1"/>
            <a:r>
              <a:rPr lang="en-US" sz="1200" b="1" dirty="0" smtClean="0"/>
              <a:t>Lake Albany deltaics, consisting of Albany II, Quaker Springs, and Coveville sand and gravel.</a:t>
            </a:r>
            <a:endParaRPr lang="en-US" dirty="0" smtClean="0"/>
          </a:p>
          <a:p>
            <a:pPr lvl="1"/>
            <a:r>
              <a:rPr lang="en-US" sz="1200" b="1" dirty="0" smtClean="0"/>
              <a:t>Lake Albany II varved clay and silt.</a:t>
            </a:r>
            <a:endParaRPr lang="en-US" dirty="0" smtClean="0"/>
          </a:p>
          <a:p>
            <a:pPr lvl="1"/>
            <a:r>
              <a:rPr lang="en-US" sz="1200" b="1" dirty="0" smtClean="0"/>
              <a:t>Ice-Contact Stratified Drift, consisting of sand and gravel. </a:t>
            </a:r>
            <a:endParaRPr lang="en-US" dirty="0" smtClean="0"/>
          </a:p>
          <a:p>
            <a:pPr lvl="1"/>
            <a:r>
              <a:rPr lang="en-US" sz="1200" b="1" dirty="0" smtClean="0"/>
              <a:t>Till, consisting of bouldery, silty, clay diamicton. 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Dahl</a:t>
            </a:r>
            <a:endParaRPr lang="en-US" dirty="0" smtClean="0"/>
          </a:p>
          <a:p>
            <a:r>
              <a:rPr lang="en-US" sz="1200" dirty="0" smtClean="0"/>
              <a:t>DeSimone and others, 2005</a:t>
            </a:r>
            <a:endParaRPr lang="en-US" dirty="0" smtClean="0"/>
          </a:p>
          <a:p>
            <a:r>
              <a:rPr lang="en-US" sz="1200" dirty="0" smtClean="0"/>
              <a:t>Hanson, 1977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4748B-02AB-4819-9C78-D97AD4D27D3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4582-2BF7-4A43-804B-A0EF59EAF34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1149-F341-4CA3-8965-FB334F0A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4582-2BF7-4A43-804B-A0EF59EAF34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1149-F341-4CA3-8965-FB334F0A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4582-2BF7-4A43-804B-A0EF59EAF34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1149-F341-4CA3-8965-FB334F0A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4582-2BF7-4A43-804B-A0EF59EAF34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1149-F341-4CA3-8965-FB334F0A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4582-2BF7-4A43-804B-A0EF59EAF34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1149-F341-4CA3-8965-FB334F0A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4582-2BF7-4A43-804B-A0EF59EAF34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1149-F341-4CA3-8965-FB334F0A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4582-2BF7-4A43-804B-A0EF59EAF34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1149-F341-4CA3-8965-FB334F0A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4582-2BF7-4A43-804B-A0EF59EAF34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1149-F341-4CA3-8965-FB334F0A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4582-2BF7-4A43-804B-A0EF59EAF34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1149-F341-4CA3-8965-FB334F0A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4582-2BF7-4A43-804B-A0EF59EAF34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1149-F341-4CA3-8965-FB334F0A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4582-2BF7-4A43-804B-A0EF59EAF34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1149-F341-4CA3-8965-FB334F0A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D4582-2BF7-4A43-804B-A0EF59EAF34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71149-F341-4CA3-8965-FB334F0A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4513"/>
            <a:ext cx="7696200" cy="1131887"/>
          </a:xfrm>
        </p:spPr>
        <p:txBody>
          <a:bodyPr/>
          <a:lstStyle/>
          <a:p>
            <a:endParaRPr lang="en-US" dirty="0" smtClean="0"/>
          </a:p>
        </p:txBody>
      </p:sp>
      <p:pic>
        <p:nvPicPr>
          <p:cNvPr id="4099" name="Picture 3" descr="NyB&amp;W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0"/>
            <a:ext cx="8305800" cy="6854825"/>
          </a:xfrm>
          <a:noFill/>
        </p:spPr>
      </p:pic>
      <p:grpSp>
        <p:nvGrpSpPr>
          <p:cNvPr id="2" name="Group 26"/>
          <p:cNvGrpSpPr/>
          <p:nvPr/>
        </p:nvGrpSpPr>
        <p:grpSpPr>
          <a:xfrm>
            <a:off x="2286000" y="1828800"/>
            <a:ext cx="4800600" cy="3263682"/>
            <a:chOff x="2286000" y="1828800"/>
            <a:chExt cx="4800600" cy="3263682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6858000" y="2438400"/>
              <a:ext cx="228600" cy="762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86600" y="2438400"/>
              <a:ext cx="0" cy="762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010400" y="2514600"/>
              <a:ext cx="76200" cy="3048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010400" y="27432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934200" y="2895600"/>
              <a:ext cx="762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858000" y="2514600"/>
              <a:ext cx="0" cy="2286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629400" y="2819400"/>
              <a:ext cx="152400" cy="1524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781800" y="2667000"/>
              <a:ext cx="76200" cy="1524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629400" y="2971800"/>
              <a:ext cx="0" cy="3048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6934200" y="2819400"/>
              <a:ext cx="76200" cy="3810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934200" y="3200400"/>
              <a:ext cx="0" cy="3048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934200" y="3505200"/>
              <a:ext cx="0" cy="3048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6629400" y="3276600"/>
              <a:ext cx="152400" cy="3048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6705600" y="3810000"/>
              <a:ext cx="228600" cy="5334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6629400" y="3581400"/>
              <a:ext cx="152400" cy="6858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629400" y="4267200"/>
              <a:ext cx="0" cy="4572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705600" y="4267200"/>
              <a:ext cx="0" cy="45720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629400" y="4724400"/>
              <a:ext cx="76200" cy="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2286000" y="1828800"/>
              <a:ext cx="4572000" cy="1569660"/>
            </a:xfrm>
            <a:prstGeom prst="rect">
              <a:avLst/>
            </a:prstGeom>
            <a:effectLst>
              <a:outerShdw blurRad="1397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b="1" dirty="0" smtClean="0">
                  <a:solidFill>
                    <a:schemeClr val="bg1"/>
                  </a:solidFill>
                </a:rPr>
                <a:t>The Glacial Geology of the Hudson River Gorge based on Bridge Crossings between </a:t>
              </a:r>
              <a:r>
                <a:rPr lang="en-US" sz="2400" b="1" strike="sngStrike" dirty="0" smtClean="0">
                  <a:solidFill>
                    <a:schemeClr val="bg1"/>
                  </a:solidFill>
                </a:rPr>
                <a:t>Albany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Coveville and Newburgh, NY</a:t>
              </a:r>
              <a:endParaRPr lang="en-US" sz="2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3810001" y="3276600"/>
              <a:ext cx="170598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76200" dist="762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By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76200" dist="762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ROBERT </a:t>
              </a:r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76200" dist="762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DINEEN</a:t>
              </a:r>
              <a:endParaRPr lang="en-US" sz="1600" b="1" dirty="0">
                <a:solidFill>
                  <a:schemeClr val="bg1"/>
                </a:solidFill>
                <a:effectLst>
                  <a:outerShdw blurRad="76200" dist="76200" dir="5400000" algn="ctr" rotWithShape="0">
                    <a:schemeClr val="tx1">
                      <a:lumMod val="75000"/>
                      <a:lumOff val="25000"/>
                    </a:scheme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76200" dist="762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Lamb Cottage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76200" dist="762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Geigertown, PA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76200" dist="762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ERIC HANSON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76200" dist="762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Hanson-Van </a:t>
              </a:r>
              <a:r>
                <a:rPr lang="en-US" sz="1600" b="1" dirty="0" err="1">
                  <a:solidFill>
                    <a:schemeClr val="bg1"/>
                  </a:solidFill>
                  <a:effectLst>
                    <a:outerShdw blurRad="76200" dist="762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Vleet</a:t>
              </a:r>
              <a:endParaRPr lang="en-US" sz="1600" b="1" dirty="0">
                <a:solidFill>
                  <a:schemeClr val="bg1"/>
                </a:solidFill>
                <a:effectLst>
                  <a:outerShdw blurRad="76200" dist="76200" dir="5400000" algn="ctr" rotWithShape="0">
                    <a:schemeClr val="tx1">
                      <a:lumMod val="75000"/>
                      <a:lumOff val="25000"/>
                    </a:scheme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76200" dist="762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Clifton Park, NY</a:t>
              </a:r>
            </a:p>
          </p:txBody>
        </p:sp>
      </p:grpSp>
      <p:sp>
        <p:nvSpPr>
          <p:cNvPr id="27" name="Oval 26"/>
          <p:cNvSpPr/>
          <p:nvPr/>
        </p:nvSpPr>
        <p:spPr>
          <a:xfrm rot="517537">
            <a:off x="6699296" y="2748277"/>
            <a:ext cx="228600" cy="21336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1066800" y="0"/>
            <a:ext cx="6858000" cy="6858000"/>
            <a:chOff x="1066800" y="0"/>
            <a:chExt cx="6858000" cy="6858000"/>
          </a:xfrm>
        </p:grpSpPr>
        <p:grpSp>
          <p:nvGrpSpPr>
            <p:cNvPr id="42" name="Group 41"/>
            <p:cNvGrpSpPr/>
            <p:nvPr/>
          </p:nvGrpSpPr>
          <p:grpSpPr>
            <a:xfrm>
              <a:off x="1219201" y="0"/>
              <a:ext cx="6705599" cy="6858000"/>
              <a:chOff x="228600" y="0"/>
              <a:chExt cx="6705599" cy="685800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28600" y="0"/>
                <a:ext cx="6705599" cy="6858000"/>
                <a:chOff x="1219201" y="0"/>
                <a:chExt cx="6705599" cy="6858000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1219201" y="0"/>
                  <a:ext cx="6705599" cy="6858000"/>
                  <a:chOff x="1219201" y="0"/>
                  <a:chExt cx="6705599" cy="6858000"/>
                </a:xfrm>
              </p:grpSpPr>
              <p:pic>
                <p:nvPicPr>
                  <p:cNvPr id="4" name="Picture 3" descr="NEGSA2015b0005.jp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970372" y="0"/>
                    <a:ext cx="5203255" cy="6858000"/>
                  </a:xfrm>
                  <a:prstGeom prst="rect">
                    <a:avLst/>
                  </a:prstGeom>
                </p:spPr>
              </p:pic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6934200" y="392668"/>
                    <a:ext cx="76199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1676400" y="381000"/>
                    <a:ext cx="76199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7086600" y="1840468"/>
                    <a:ext cx="76199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1676400" y="1764268"/>
                    <a:ext cx="76199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7010400" y="3288268"/>
                    <a:ext cx="76199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7162801" y="5117068"/>
                    <a:ext cx="76199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447800" y="3288268"/>
                    <a:ext cx="76199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219201" y="5193268"/>
                    <a:ext cx="76199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7162801" y="1066800"/>
                    <a:ext cx="5334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7239000" y="2602468"/>
                    <a:ext cx="5334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7162800" y="4050268"/>
                    <a:ext cx="5334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7315201" y="5879068"/>
                    <a:ext cx="5334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905000" y="1066800"/>
                    <a:ext cx="5334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1905000" y="2590800"/>
                    <a:ext cx="5334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600200" y="4050268"/>
                    <a:ext cx="5334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1447800" y="5879068"/>
                    <a:ext cx="5334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048000" y="533400"/>
                    <a:ext cx="1447800" cy="3810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KROMA KILL</a:t>
                    </a:r>
                    <a:endParaRPr lang="en-US" b="1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191000" y="1981200"/>
                    <a:ext cx="1447800" cy="3810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STILLWATER</a:t>
                    </a:r>
                    <a:endParaRPr lang="en-US" b="1" dirty="0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657600" y="3505200"/>
                    <a:ext cx="20574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CAMPBELL ISLAND</a:t>
                    </a:r>
                    <a:endParaRPr lang="en-US" b="1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733800" y="5334000"/>
                    <a:ext cx="1447800" cy="3810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WATERFORD</a:t>
                    </a:r>
                    <a:endParaRPr lang="en-US" b="1" dirty="0"/>
                  </a:p>
                </p:txBody>
              </p:sp>
            </p:grpSp>
            <p:sp>
              <p:nvSpPr>
                <p:cNvPr id="25" name="TextBox 24"/>
                <p:cNvSpPr txBox="1"/>
                <p:nvPr/>
              </p:nvSpPr>
              <p:spPr>
                <a:xfrm>
                  <a:off x="3733800" y="6214646"/>
                  <a:ext cx="2888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0</a:t>
                  </a:r>
                  <a:endParaRPr lang="en-US" sz="1600" b="1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343400" y="6248400"/>
                  <a:ext cx="65434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2,000</a:t>
                  </a:r>
                  <a:endParaRPr lang="en-US" sz="1600" b="1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962400" y="6519446"/>
                  <a:ext cx="57900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FEET</a:t>
                  </a:r>
                  <a:endParaRPr lang="en-US" sz="1600" b="1" dirty="0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2900819" y="1066800"/>
                <a:ext cx="1005853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Preglacial</a:t>
                </a:r>
              </a:p>
              <a:p>
                <a:pPr algn="ctr"/>
                <a:r>
                  <a:rPr lang="en-US" sz="1400" b="1" dirty="0" smtClean="0"/>
                  <a:t>Batten Kill-</a:t>
                </a:r>
              </a:p>
              <a:p>
                <a:pPr algn="ctr"/>
                <a:r>
                  <a:rPr lang="en-US" sz="1400" b="1" dirty="0" smtClean="0"/>
                  <a:t>Hudson</a:t>
                </a:r>
                <a:endParaRPr lang="en-US" sz="1400" b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318746" y="2286000"/>
                <a:ext cx="1005853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Preglacial</a:t>
                </a:r>
              </a:p>
              <a:p>
                <a:pPr algn="ctr"/>
                <a:r>
                  <a:rPr lang="en-US" sz="1400" b="1" dirty="0" smtClean="0"/>
                  <a:t>Batten Kill-</a:t>
                </a:r>
              </a:p>
              <a:p>
                <a:pPr algn="ctr"/>
                <a:r>
                  <a:rPr lang="en-US" sz="1400" b="1" dirty="0" smtClean="0"/>
                  <a:t>Hudson</a:t>
                </a:r>
                <a:endParaRPr lang="en-US" sz="1400" b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339219" y="3962400"/>
                <a:ext cx="1005853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Preglacial</a:t>
                </a:r>
              </a:p>
              <a:p>
                <a:pPr algn="ctr"/>
                <a:r>
                  <a:rPr lang="en-US" sz="1400" b="1" dirty="0" smtClean="0"/>
                  <a:t>Batten Kill-</a:t>
                </a:r>
              </a:p>
              <a:p>
                <a:pPr algn="ctr"/>
                <a:r>
                  <a:rPr lang="en-US" sz="1400" b="1" dirty="0" smtClean="0"/>
                  <a:t>Hudson</a:t>
                </a:r>
                <a:endParaRPr lang="en-US" sz="1400" b="1" dirty="0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5029200" y="4495800"/>
                <a:ext cx="76200" cy="76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 flipV="1">
                <a:off x="4953000" y="4267200"/>
                <a:ext cx="457200" cy="15240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 flipV="1">
                <a:off x="4876800" y="2590800"/>
                <a:ext cx="457200" cy="15240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2438400" y="1447800"/>
                <a:ext cx="533400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>
                <a:off x="5562600" y="1828800"/>
                <a:ext cx="457200" cy="15240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5908472" y="1519535"/>
                <a:ext cx="6832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Hoosic</a:t>
                </a:r>
              </a:p>
              <a:p>
                <a:pPr algn="ctr"/>
                <a:r>
                  <a:rPr lang="en-US" sz="1400" b="1" dirty="0" smtClean="0"/>
                  <a:t>Delta</a:t>
                </a:r>
                <a:endParaRPr lang="en-US" sz="1400" b="1" dirty="0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4411127" y="2738735"/>
              <a:ext cx="9505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Coveville</a:t>
              </a:r>
            </a:p>
            <a:p>
              <a:pPr algn="ctr"/>
              <a:r>
                <a:rPr lang="en-US" sz="1600" b="1" dirty="0" smtClean="0"/>
                <a:t>gravel</a:t>
              </a:r>
              <a:endParaRPr lang="en-US" sz="1600" b="1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5029200" y="2438400"/>
              <a:ext cx="533401" cy="3048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066800" y="6243935"/>
              <a:ext cx="2971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NORTHERN REACH</a:t>
              </a:r>
              <a:endParaRPr lang="en-US" sz="24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27314" y="6243935"/>
              <a:ext cx="21212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STRATIGRAPHY</a:t>
              </a:r>
              <a:endParaRPr lang="en-US" sz="24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258771" y="772180"/>
              <a:ext cx="904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Preglacial</a:t>
              </a:r>
            </a:p>
            <a:p>
              <a:pPr algn="ctr"/>
              <a:r>
                <a:rPr lang="en-US" sz="1400" b="1" dirty="0" smtClean="0"/>
                <a:t>Tributary</a:t>
              </a:r>
              <a:endParaRPr lang="en-US" sz="1400" b="1" dirty="0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5943600" y="990600"/>
              <a:ext cx="5334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410200" y="457200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LA II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48400" y="1963579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LA II</a:t>
              </a:r>
              <a:endParaRPr lang="en-US" sz="10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18720" y="3581400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LA II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43200" y="3487579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LA II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295400" y="152400"/>
            <a:ext cx="6858000" cy="6278494"/>
            <a:chOff x="1295400" y="152400"/>
            <a:chExt cx="6858000" cy="6278494"/>
          </a:xfrm>
        </p:grpSpPr>
        <p:grpSp>
          <p:nvGrpSpPr>
            <p:cNvPr id="66" name="Group 65"/>
            <p:cNvGrpSpPr/>
            <p:nvPr/>
          </p:nvGrpSpPr>
          <p:grpSpPr>
            <a:xfrm>
              <a:off x="1371600" y="152400"/>
              <a:ext cx="6781800" cy="6278494"/>
              <a:chOff x="1371600" y="152400"/>
              <a:chExt cx="6781800" cy="6278494"/>
            </a:xfrm>
          </p:grpSpPr>
          <p:grpSp>
            <p:nvGrpSpPr>
              <p:cNvPr id="2" name="Group 41"/>
              <p:cNvGrpSpPr/>
              <p:nvPr/>
            </p:nvGrpSpPr>
            <p:grpSpPr>
              <a:xfrm>
                <a:off x="1371600" y="152400"/>
                <a:ext cx="6553200" cy="6278494"/>
                <a:chOff x="228600" y="0"/>
                <a:chExt cx="6705599" cy="6891030"/>
              </a:xfrm>
            </p:grpSpPr>
            <p:grpSp>
              <p:nvGrpSpPr>
                <p:cNvPr id="24" name="Group 27"/>
                <p:cNvGrpSpPr/>
                <p:nvPr/>
              </p:nvGrpSpPr>
              <p:grpSpPr>
                <a:xfrm>
                  <a:off x="228600" y="0"/>
                  <a:ext cx="6705599" cy="6891030"/>
                  <a:chOff x="1219201" y="0"/>
                  <a:chExt cx="6705599" cy="6891030"/>
                </a:xfrm>
              </p:grpSpPr>
              <p:grpSp>
                <p:nvGrpSpPr>
                  <p:cNvPr id="28" name="Group 23"/>
                  <p:cNvGrpSpPr/>
                  <p:nvPr/>
                </p:nvGrpSpPr>
                <p:grpSpPr>
                  <a:xfrm>
                    <a:off x="1219201" y="0"/>
                    <a:ext cx="6705599" cy="6858000"/>
                    <a:chOff x="1219201" y="0"/>
                    <a:chExt cx="6705599" cy="6858000"/>
                  </a:xfrm>
                </p:grpSpPr>
                <p:pic>
                  <p:nvPicPr>
                    <p:cNvPr id="4" name="Picture 3" descr="NEGSA2015b0005.jpg"/>
                    <p:cNvPicPr>
                      <a:picLocks noChangeAspect="1"/>
                    </p:cNvPicPr>
                    <p:nvPr/>
                  </p:nvPicPr>
                  <p:blipFill>
                    <a:blip r:embed="rId3" cstate="print"/>
                    <a:stretch>
                      <a:fillRect/>
                    </a:stretch>
                  </p:blipFill>
                  <p:spPr>
                    <a:xfrm>
                      <a:off x="1970372" y="0"/>
                      <a:ext cx="5203255" cy="6858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" name="TextBox 2"/>
                    <p:cNvSpPr txBox="1"/>
                    <p:nvPr/>
                  </p:nvSpPr>
                  <p:spPr>
                    <a:xfrm>
                      <a:off x="6934200" y="392668"/>
                      <a:ext cx="76199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5" name="TextBox 4"/>
                    <p:cNvSpPr txBox="1"/>
                    <p:nvPr/>
                  </p:nvSpPr>
                  <p:spPr>
                    <a:xfrm>
                      <a:off x="1676400" y="381000"/>
                      <a:ext cx="76199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6" name="TextBox 5"/>
                    <p:cNvSpPr txBox="1"/>
                    <p:nvPr/>
                  </p:nvSpPr>
                  <p:spPr>
                    <a:xfrm>
                      <a:off x="7086600" y="1840468"/>
                      <a:ext cx="76199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1676400" y="1764268"/>
                      <a:ext cx="76199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7010400" y="3288268"/>
                      <a:ext cx="76199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7162801" y="5117068"/>
                      <a:ext cx="76199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1447800" y="3288268"/>
                      <a:ext cx="76199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1219201" y="5193268"/>
                      <a:ext cx="76199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7162801" y="1066800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7239000" y="2602468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7162800" y="4050268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7315201" y="5879068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1905000" y="1066800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1905000" y="2590800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1600200" y="4050268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1447800" y="5879068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3048000" y="533400"/>
                      <a:ext cx="1447800" cy="3810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KROMA KILL</a:t>
                      </a:r>
                      <a:endParaRPr lang="en-US" b="1" dirty="0"/>
                    </a:p>
                  </p:txBody>
                </p: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4191000" y="1981200"/>
                      <a:ext cx="1447800" cy="3810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STILLWATER</a:t>
                      </a:r>
                      <a:endParaRPr lang="en-US" b="1" dirty="0"/>
                    </a:p>
                  </p:txBody>
                </p: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3657600" y="3505200"/>
                      <a:ext cx="2057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CAMPBELL ISLAND</a:t>
                      </a:r>
                      <a:endParaRPr lang="en-US" b="1" dirty="0"/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3733800" y="5334000"/>
                      <a:ext cx="1447800" cy="3810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WATERFORD</a:t>
                      </a:r>
                      <a:endParaRPr lang="en-US" b="1" dirty="0"/>
                    </a:p>
                  </p:txBody>
                </p:sp>
              </p:grp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3733800" y="6214646"/>
                    <a:ext cx="28886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0</a:t>
                    </a:r>
                    <a:endParaRPr lang="en-US" sz="1600" b="1" dirty="0"/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4343400" y="6248400"/>
                    <a:ext cx="65434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2,000</a:t>
                    </a:r>
                    <a:endParaRPr lang="en-US" sz="1600" b="1" dirty="0"/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3962400" y="6519446"/>
                    <a:ext cx="687573" cy="3715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/>
                      <a:t>FEET</a:t>
                    </a:r>
                    <a:endParaRPr lang="en-US" sz="1600" b="1" dirty="0"/>
                  </a:p>
                </p:txBody>
              </p:sp>
            </p:grp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5029200" y="4495800"/>
                  <a:ext cx="76200" cy="762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Straight Arrow Connector 40"/>
              <p:cNvCxnSpPr/>
              <p:nvPr/>
            </p:nvCxnSpPr>
            <p:spPr>
              <a:xfrm>
                <a:off x="4648200" y="1828800"/>
                <a:ext cx="0" cy="7620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124200" y="6096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200400" y="13716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962400" y="25908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962400" y="18288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733800" y="40386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505200" y="49530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657600" y="58674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733800" y="32766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3886200" y="609600"/>
                <a:ext cx="0" cy="7620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4191000" y="4953000"/>
                <a:ext cx="0" cy="9144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4419600" y="3276600"/>
                <a:ext cx="0" cy="7620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4408747" y="762000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230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124200" y="1976735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180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561147" y="3500735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210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256347" y="5181600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250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5825455" y="5939135"/>
                <a:ext cx="23279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DEPTH of SCOUR</a:t>
                </a:r>
                <a:endParaRPr lang="en-US" sz="2400" b="1" dirty="0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295400" y="5939135"/>
              <a:ext cx="2971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NORTHERN REACH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1714079" y="0"/>
            <a:ext cx="5715841" cy="6858000"/>
            <a:chOff x="1714079" y="0"/>
            <a:chExt cx="5715841" cy="6858000"/>
          </a:xfrm>
        </p:grpSpPr>
        <p:grpSp>
          <p:nvGrpSpPr>
            <p:cNvPr id="77" name="Group 76"/>
            <p:cNvGrpSpPr/>
            <p:nvPr/>
          </p:nvGrpSpPr>
          <p:grpSpPr>
            <a:xfrm>
              <a:off x="1714079" y="0"/>
              <a:ext cx="5715841" cy="6858000"/>
              <a:chOff x="1714079" y="0"/>
              <a:chExt cx="5715841" cy="6858000"/>
            </a:xfrm>
          </p:grpSpPr>
          <p:grpSp>
            <p:nvGrpSpPr>
              <p:cNvPr id="2" name="Group 76"/>
              <p:cNvGrpSpPr/>
              <p:nvPr/>
            </p:nvGrpSpPr>
            <p:grpSpPr>
              <a:xfrm>
                <a:off x="1714079" y="0"/>
                <a:ext cx="5715841" cy="6858000"/>
                <a:chOff x="1714079" y="0"/>
                <a:chExt cx="5715841" cy="6858000"/>
              </a:xfrm>
            </p:grpSpPr>
            <p:pic>
              <p:nvPicPr>
                <p:cNvPr id="4" name="Picture 3" descr="Albany15min_reliefimage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714079" y="0"/>
                  <a:ext cx="5715841" cy="6858000"/>
                </a:xfrm>
                <a:prstGeom prst="rect">
                  <a:avLst/>
                </a:prstGeom>
              </p:spPr>
            </p:pic>
            <p:sp>
              <p:nvSpPr>
                <p:cNvPr id="64" name="Freeform 63"/>
                <p:cNvSpPr/>
                <p:nvPr/>
              </p:nvSpPr>
              <p:spPr>
                <a:xfrm>
                  <a:off x="5638800" y="5257800"/>
                  <a:ext cx="433415" cy="1411241"/>
                </a:xfrm>
                <a:custGeom>
                  <a:avLst/>
                  <a:gdLst>
                    <a:gd name="connsiteX0" fmla="*/ 433415 w 433415"/>
                    <a:gd name="connsiteY0" fmla="*/ 0 h 1411241"/>
                    <a:gd name="connsiteX1" fmla="*/ 79283 w 433415"/>
                    <a:gd name="connsiteY1" fmla="*/ 951399 h 1411241"/>
                    <a:gd name="connsiteX2" fmla="*/ 0 w 433415"/>
                    <a:gd name="connsiteY2" fmla="*/ 1411241 h 1411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415" h="1411241">
                      <a:moveTo>
                        <a:pt x="433415" y="0"/>
                      </a:moveTo>
                      <a:cubicBezTo>
                        <a:pt x="292467" y="358096"/>
                        <a:pt x="151519" y="716192"/>
                        <a:pt x="79283" y="951399"/>
                      </a:cubicBezTo>
                      <a:cubicBezTo>
                        <a:pt x="7047" y="1186606"/>
                        <a:pt x="3523" y="1298923"/>
                        <a:pt x="0" y="1411241"/>
                      </a:cubicBezTo>
                    </a:path>
                  </a:pathLst>
                </a:custGeom>
                <a:ln w="190500">
                  <a:solidFill>
                    <a:srgbClr val="92D050">
                      <a:alpha val="7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" name="Curved Connector 4"/>
                <p:cNvCxnSpPr/>
                <p:nvPr/>
              </p:nvCxnSpPr>
              <p:spPr>
                <a:xfrm rot="16200000" flipH="1">
                  <a:off x="1295400" y="3886200"/>
                  <a:ext cx="1371600" cy="152400"/>
                </a:xfrm>
                <a:prstGeom prst="curvedConnector3">
                  <a:avLst>
                    <a:gd name="adj1" fmla="val 5000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urved Connector 11"/>
                <p:cNvCxnSpPr/>
                <p:nvPr/>
              </p:nvCxnSpPr>
              <p:spPr>
                <a:xfrm rot="16200000" flipH="1">
                  <a:off x="1828800" y="3352800"/>
                  <a:ext cx="381000" cy="228600"/>
                </a:xfrm>
                <a:prstGeom prst="curvedConnector3">
                  <a:avLst>
                    <a:gd name="adj1" fmla="val 5000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hape 15"/>
                <p:cNvCxnSpPr/>
                <p:nvPr/>
              </p:nvCxnSpPr>
              <p:spPr>
                <a:xfrm>
                  <a:off x="1859280" y="3268980"/>
                  <a:ext cx="426720" cy="541020"/>
                </a:xfrm>
                <a:prstGeom prst="curvedConnector4">
                  <a:avLst>
                    <a:gd name="adj1" fmla="val 341964"/>
                    <a:gd name="adj2" fmla="val -42254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urved Connector 17"/>
                <p:cNvCxnSpPr/>
                <p:nvPr/>
              </p:nvCxnSpPr>
              <p:spPr>
                <a:xfrm rot="16200000" flipH="1">
                  <a:off x="2781300" y="3619500"/>
                  <a:ext cx="381000" cy="304800"/>
                </a:xfrm>
                <a:prstGeom prst="curvedConnector3">
                  <a:avLst>
                    <a:gd name="adj1" fmla="val 5000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hape 35"/>
                <p:cNvCxnSpPr/>
                <p:nvPr/>
              </p:nvCxnSpPr>
              <p:spPr>
                <a:xfrm rot="5400000">
                  <a:off x="1660267" y="2073533"/>
                  <a:ext cx="5137666" cy="990600"/>
                </a:xfrm>
                <a:prstGeom prst="curvedConnector2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Freeform 36"/>
                <p:cNvSpPr/>
                <p:nvPr/>
              </p:nvSpPr>
              <p:spPr>
                <a:xfrm>
                  <a:off x="4776788" y="9525"/>
                  <a:ext cx="161131" cy="1304925"/>
                </a:xfrm>
                <a:custGeom>
                  <a:avLst/>
                  <a:gdLst>
                    <a:gd name="connsiteX0" fmla="*/ 19050 w 161131"/>
                    <a:gd name="connsiteY0" fmla="*/ 0 h 1304925"/>
                    <a:gd name="connsiteX1" fmla="*/ 14287 w 161131"/>
                    <a:gd name="connsiteY1" fmla="*/ 871538 h 1304925"/>
                    <a:gd name="connsiteX2" fmla="*/ 104775 w 161131"/>
                    <a:gd name="connsiteY2" fmla="*/ 1304925 h 130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131" h="1304925">
                      <a:moveTo>
                        <a:pt x="19050" y="0"/>
                      </a:moveTo>
                      <a:cubicBezTo>
                        <a:pt x="9525" y="327025"/>
                        <a:pt x="0" y="654051"/>
                        <a:pt x="14287" y="871538"/>
                      </a:cubicBezTo>
                      <a:cubicBezTo>
                        <a:pt x="28575" y="1089026"/>
                        <a:pt x="161131" y="1052513"/>
                        <a:pt x="104775" y="1304925"/>
                      </a:cubicBezTo>
                    </a:path>
                  </a:pathLst>
                </a:custGeom>
                <a:ln w="3238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2078102" y="153281"/>
                  <a:ext cx="310966" cy="1057110"/>
                </a:xfrm>
                <a:custGeom>
                  <a:avLst/>
                  <a:gdLst>
                    <a:gd name="connsiteX0" fmla="*/ 252825 w 310966"/>
                    <a:gd name="connsiteY0" fmla="*/ 0 h 1057110"/>
                    <a:gd name="connsiteX1" fmla="*/ 310966 w 310966"/>
                    <a:gd name="connsiteY1" fmla="*/ 1057110 h 1057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0966" h="1057110">
                      <a:moveTo>
                        <a:pt x="252825" y="0"/>
                      </a:moveTo>
                      <a:cubicBezTo>
                        <a:pt x="126412" y="319776"/>
                        <a:pt x="0" y="639552"/>
                        <a:pt x="310966" y="1057110"/>
                      </a:cubicBezTo>
                    </a:path>
                  </a:pathLst>
                </a:custGeom>
                <a:ln w="190500">
                  <a:solidFill>
                    <a:schemeClr val="accent6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2367926" y="1210391"/>
                  <a:ext cx="2356474" cy="1837609"/>
                </a:xfrm>
                <a:custGeom>
                  <a:avLst/>
                  <a:gdLst>
                    <a:gd name="connsiteX0" fmla="*/ 0 w 1982081"/>
                    <a:gd name="connsiteY0" fmla="*/ 0 h 2013794"/>
                    <a:gd name="connsiteX1" fmla="*/ 354132 w 1982081"/>
                    <a:gd name="connsiteY1" fmla="*/ 671264 h 2013794"/>
                    <a:gd name="connsiteX2" fmla="*/ 1337244 w 1982081"/>
                    <a:gd name="connsiteY2" fmla="*/ 1427098 h 2013794"/>
                    <a:gd name="connsiteX3" fmla="*/ 1960939 w 1982081"/>
                    <a:gd name="connsiteY3" fmla="*/ 1976795 h 2013794"/>
                    <a:gd name="connsiteX4" fmla="*/ 1960939 w 1982081"/>
                    <a:gd name="connsiteY4" fmla="*/ 1976795 h 2013794"/>
                    <a:gd name="connsiteX5" fmla="*/ 1982081 w 1982081"/>
                    <a:gd name="connsiteY5" fmla="*/ 2013794 h 2013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82081" h="2013794">
                      <a:moveTo>
                        <a:pt x="0" y="0"/>
                      </a:moveTo>
                      <a:cubicBezTo>
                        <a:pt x="65629" y="216707"/>
                        <a:pt x="131258" y="433414"/>
                        <a:pt x="354132" y="671264"/>
                      </a:cubicBezTo>
                      <a:cubicBezTo>
                        <a:pt x="577006" y="909114"/>
                        <a:pt x="1069443" y="1209510"/>
                        <a:pt x="1337244" y="1427098"/>
                      </a:cubicBezTo>
                      <a:cubicBezTo>
                        <a:pt x="1605045" y="1644686"/>
                        <a:pt x="1960939" y="1976795"/>
                        <a:pt x="1960939" y="1976795"/>
                      </a:cubicBezTo>
                      <a:lnTo>
                        <a:pt x="1960939" y="1976795"/>
                      </a:lnTo>
                      <a:lnTo>
                        <a:pt x="1982081" y="2013794"/>
                      </a:lnTo>
                    </a:path>
                  </a:pathLst>
                </a:custGeom>
                <a:ln w="190500">
                  <a:solidFill>
                    <a:srgbClr val="FFC00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>
                  <a:off x="4949917" y="10571"/>
                  <a:ext cx="281015" cy="1717804"/>
                </a:xfrm>
                <a:custGeom>
                  <a:avLst/>
                  <a:gdLst>
                    <a:gd name="connsiteX0" fmla="*/ 50212 w 281015"/>
                    <a:gd name="connsiteY0" fmla="*/ 0 h 1717804"/>
                    <a:gd name="connsiteX1" fmla="*/ 34356 w 281015"/>
                    <a:gd name="connsiteY1" fmla="*/ 983112 h 1717804"/>
                    <a:gd name="connsiteX2" fmla="*/ 256349 w 281015"/>
                    <a:gd name="connsiteY2" fmla="*/ 1717804 h 1717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1015" h="1717804">
                      <a:moveTo>
                        <a:pt x="50212" y="0"/>
                      </a:moveTo>
                      <a:cubicBezTo>
                        <a:pt x="25106" y="348405"/>
                        <a:pt x="0" y="696811"/>
                        <a:pt x="34356" y="983112"/>
                      </a:cubicBezTo>
                      <a:cubicBezTo>
                        <a:pt x="68712" y="1269413"/>
                        <a:pt x="281015" y="1440313"/>
                        <a:pt x="256349" y="1717804"/>
                      </a:cubicBezTo>
                    </a:path>
                  </a:pathLst>
                </a:custGeom>
                <a:ln w="190500">
                  <a:solidFill>
                    <a:srgbClr val="FFC00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reeform 47"/>
                <p:cNvSpPr/>
                <p:nvPr/>
              </p:nvSpPr>
              <p:spPr>
                <a:xfrm>
                  <a:off x="4477741" y="1717803"/>
                  <a:ext cx="744382" cy="2400521"/>
                </a:xfrm>
                <a:custGeom>
                  <a:avLst/>
                  <a:gdLst>
                    <a:gd name="connsiteX0" fmla="*/ 744382 w 744382"/>
                    <a:gd name="connsiteY0" fmla="*/ 0 h 2400521"/>
                    <a:gd name="connsiteX1" fmla="*/ 104830 w 744382"/>
                    <a:gd name="connsiteY1" fmla="*/ 2056079 h 2400521"/>
                    <a:gd name="connsiteX2" fmla="*/ 115401 w 744382"/>
                    <a:gd name="connsiteY2" fmla="*/ 2066650 h 2400521"/>
                    <a:gd name="connsiteX3" fmla="*/ 110116 w 744382"/>
                    <a:gd name="connsiteY3" fmla="*/ 2024366 h 2400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4382" h="2400521">
                      <a:moveTo>
                        <a:pt x="744382" y="0"/>
                      </a:moveTo>
                      <a:cubicBezTo>
                        <a:pt x="477021" y="855818"/>
                        <a:pt x="209660" y="1711637"/>
                        <a:pt x="104830" y="2056079"/>
                      </a:cubicBezTo>
                      <a:cubicBezTo>
                        <a:pt x="0" y="2400521"/>
                        <a:pt x="114520" y="2071936"/>
                        <a:pt x="115401" y="2066650"/>
                      </a:cubicBezTo>
                      <a:cubicBezTo>
                        <a:pt x="116282" y="2061365"/>
                        <a:pt x="113199" y="2042865"/>
                        <a:pt x="110116" y="2024366"/>
                      </a:cubicBezTo>
                    </a:path>
                  </a:pathLst>
                </a:custGeom>
                <a:ln w="190500">
                  <a:solidFill>
                    <a:srgbClr val="FFC00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4466290" y="4011732"/>
                  <a:ext cx="311846" cy="2388187"/>
                </a:xfrm>
                <a:custGeom>
                  <a:avLst/>
                  <a:gdLst>
                    <a:gd name="connsiteX0" fmla="*/ 52855 w 311846"/>
                    <a:gd name="connsiteY0" fmla="*/ 0 h 2388187"/>
                    <a:gd name="connsiteX1" fmla="*/ 15856 w 311846"/>
                    <a:gd name="connsiteY1" fmla="*/ 607838 h 2388187"/>
                    <a:gd name="connsiteX2" fmla="*/ 147994 w 311846"/>
                    <a:gd name="connsiteY2" fmla="*/ 2093077 h 2388187"/>
                    <a:gd name="connsiteX3" fmla="*/ 311846 w 311846"/>
                    <a:gd name="connsiteY3" fmla="*/ 2378497 h 2388187"/>
                    <a:gd name="connsiteX4" fmla="*/ 311846 w 311846"/>
                    <a:gd name="connsiteY4" fmla="*/ 2378497 h 2388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1846" h="2388187">
                      <a:moveTo>
                        <a:pt x="52855" y="0"/>
                      </a:moveTo>
                      <a:cubicBezTo>
                        <a:pt x="26427" y="129496"/>
                        <a:pt x="0" y="258992"/>
                        <a:pt x="15856" y="607838"/>
                      </a:cubicBezTo>
                      <a:cubicBezTo>
                        <a:pt x="31713" y="956684"/>
                        <a:pt x="98662" y="1797967"/>
                        <a:pt x="147994" y="2093077"/>
                      </a:cubicBezTo>
                      <a:cubicBezTo>
                        <a:pt x="197326" y="2388187"/>
                        <a:pt x="311846" y="2378497"/>
                        <a:pt x="311846" y="2378497"/>
                      </a:cubicBezTo>
                      <a:lnTo>
                        <a:pt x="311846" y="2378497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Freeform 57"/>
                <p:cNvSpPr/>
                <p:nvPr/>
              </p:nvSpPr>
              <p:spPr>
                <a:xfrm>
                  <a:off x="4343400" y="3962400"/>
                  <a:ext cx="406106" cy="2743200"/>
                </a:xfrm>
                <a:custGeom>
                  <a:avLst/>
                  <a:gdLst>
                    <a:gd name="connsiteX0" fmla="*/ 80164 w 175304"/>
                    <a:gd name="connsiteY0" fmla="*/ 0 h 2182932"/>
                    <a:gd name="connsiteX1" fmla="*/ 6166 w 175304"/>
                    <a:gd name="connsiteY1" fmla="*/ 1041253 h 2182932"/>
                    <a:gd name="connsiteX2" fmla="*/ 43165 w 175304"/>
                    <a:gd name="connsiteY2" fmla="*/ 1353101 h 2182932"/>
                    <a:gd name="connsiteX3" fmla="*/ 175304 w 175304"/>
                    <a:gd name="connsiteY3" fmla="*/ 2182932 h 2182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5304" h="2182932">
                      <a:moveTo>
                        <a:pt x="80164" y="0"/>
                      </a:moveTo>
                      <a:cubicBezTo>
                        <a:pt x="46248" y="407868"/>
                        <a:pt x="12333" y="815736"/>
                        <a:pt x="6166" y="1041253"/>
                      </a:cubicBezTo>
                      <a:cubicBezTo>
                        <a:pt x="0" y="1266770"/>
                        <a:pt x="14975" y="1162821"/>
                        <a:pt x="43165" y="1353101"/>
                      </a:cubicBezTo>
                      <a:cubicBezTo>
                        <a:pt x="71355" y="1543381"/>
                        <a:pt x="153281" y="2042865"/>
                        <a:pt x="175304" y="2182932"/>
                      </a:cubicBezTo>
                    </a:path>
                  </a:pathLst>
                </a:custGeom>
                <a:ln w="190500">
                  <a:solidFill>
                    <a:srgbClr val="FFC00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>
                  <a:off x="4957845" y="4165013"/>
                  <a:ext cx="533841" cy="1807658"/>
                </a:xfrm>
                <a:custGeom>
                  <a:avLst/>
                  <a:gdLst>
                    <a:gd name="connsiteX0" fmla="*/ 533841 w 533841"/>
                    <a:gd name="connsiteY0" fmla="*/ 0 h 1807658"/>
                    <a:gd name="connsiteX1" fmla="*/ 380560 w 533841"/>
                    <a:gd name="connsiteY1" fmla="*/ 63426 h 1807658"/>
                    <a:gd name="connsiteX2" fmla="*/ 258992 w 533841"/>
                    <a:gd name="connsiteY2" fmla="*/ 274848 h 1807658"/>
                    <a:gd name="connsiteX3" fmla="*/ 269563 w 533841"/>
                    <a:gd name="connsiteY3" fmla="*/ 1183963 h 1807658"/>
                    <a:gd name="connsiteX4" fmla="*/ 0 w 533841"/>
                    <a:gd name="connsiteY4" fmla="*/ 1807658 h 1807658"/>
                    <a:gd name="connsiteX5" fmla="*/ 0 w 533841"/>
                    <a:gd name="connsiteY5" fmla="*/ 1807658 h 1807658"/>
                    <a:gd name="connsiteX6" fmla="*/ 0 w 533841"/>
                    <a:gd name="connsiteY6" fmla="*/ 1807658 h 1807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3841" h="1807658">
                      <a:moveTo>
                        <a:pt x="533841" y="0"/>
                      </a:moveTo>
                      <a:cubicBezTo>
                        <a:pt x="480104" y="8809"/>
                        <a:pt x="426368" y="17618"/>
                        <a:pt x="380560" y="63426"/>
                      </a:cubicBezTo>
                      <a:cubicBezTo>
                        <a:pt x="334752" y="109234"/>
                        <a:pt x="277491" y="88092"/>
                        <a:pt x="258992" y="274848"/>
                      </a:cubicBezTo>
                      <a:cubicBezTo>
                        <a:pt x="240493" y="461604"/>
                        <a:pt x="312728" y="928495"/>
                        <a:pt x="269563" y="1183963"/>
                      </a:cubicBezTo>
                      <a:cubicBezTo>
                        <a:pt x="226398" y="1439431"/>
                        <a:pt x="0" y="1807658"/>
                        <a:pt x="0" y="1807658"/>
                      </a:cubicBezTo>
                      <a:lnTo>
                        <a:pt x="0" y="1807658"/>
                      </a:lnTo>
                      <a:lnTo>
                        <a:pt x="0" y="1807658"/>
                      </a:lnTo>
                    </a:path>
                  </a:pathLst>
                </a:custGeom>
                <a:ln w="95250">
                  <a:solidFill>
                    <a:srgbClr val="FFC00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>
                  <a:off x="4756114" y="6025526"/>
                  <a:ext cx="228159" cy="680955"/>
                </a:xfrm>
                <a:custGeom>
                  <a:avLst/>
                  <a:gdLst>
                    <a:gd name="connsiteX0" fmla="*/ 228159 w 228159"/>
                    <a:gd name="connsiteY0" fmla="*/ 0 h 680955"/>
                    <a:gd name="connsiteX1" fmla="*/ 32594 w 228159"/>
                    <a:gd name="connsiteY1" fmla="*/ 586696 h 680955"/>
                    <a:gd name="connsiteX2" fmla="*/ 32594 w 228159"/>
                    <a:gd name="connsiteY2" fmla="*/ 565554 h 68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8159" h="680955">
                      <a:moveTo>
                        <a:pt x="228159" y="0"/>
                      </a:moveTo>
                      <a:cubicBezTo>
                        <a:pt x="146673" y="246218"/>
                        <a:pt x="65188" y="492437"/>
                        <a:pt x="32594" y="586696"/>
                      </a:cubicBezTo>
                      <a:cubicBezTo>
                        <a:pt x="0" y="680955"/>
                        <a:pt x="16297" y="623254"/>
                        <a:pt x="32594" y="565554"/>
                      </a:cubicBezTo>
                    </a:path>
                  </a:pathLst>
                </a:custGeom>
                <a:ln w="127000">
                  <a:solidFill>
                    <a:srgbClr val="FFC00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Freeform 61"/>
                <p:cNvSpPr/>
                <p:nvPr/>
              </p:nvSpPr>
              <p:spPr>
                <a:xfrm>
                  <a:off x="6303018" y="147995"/>
                  <a:ext cx="938184" cy="2830412"/>
                </a:xfrm>
                <a:custGeom>
                  <a:avLst/>
                  <a:gdLst>
                    <a:gd name="connsiteX0" fmla="*/ 938184 w 938184"/>
                    <a:gd name="connsiteY0" fmla="*/ 0 h 2830412"/>
                    <a:gd name="connsiteX1" fmla="*/ 134781 w 938184"/>
                    <a:gd name="connsiteY1" fmla="*/ 2426067 h 2830412"/>
                    <a:gd name="connsiteX2" fmla="*/ 129495 w 938184"/>
                    <a:gd name="connsiteY2" fmla="*/ 2426067 h 2830412"/>
                    <a:gd name="connsiteX3" fmla="*/ 118924 w 938184"/>
                    <a:gd name="connsiteY3" fmla="*/ 2420782 h 283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8184" h="2830412">
                      <a:moveTo>
                        <a:pt x="938184" y="0"/>
                      </a:moveTo>
                      <a:lnTo>
                        <a:pt x="134781" y="2426067"/>
                      </a:lnTo>
                      <a:cubicBezTo>
                        <a:pt x="0" y="2830412"/>
                        <a:pt x="132138" y="2426948"/>
                        <a:pt x="129495" y="2426067"/>
                      </a:cubicBezTo>
                      <a:cubicBezTo>
                        <a:pt x="126852" y="2425186"/>
                        <a:pt x="122888" y="2422984"/>
                        <a:pt x="118924" y="2420782"/>
                      </a:cubicBezTo>
                    </a:path>
                  </a:pathLst>
                </a:custGeom>
                <a:ln w="127000">
                  <a:solidFill>
                    <a:srgbClr val="92D050">
                      <a:alpha val="7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>
                  <a:off x="5799128" y="2790770"/>
                  <a:ext cx="532960" cy="2531778"/>
                </a:xfrm>
                <a:custGeom>
                  <a:avLst/>
                  <a:gdLst>
                    <a:gd name="connsiteX0" fmla="*/ 532960 w 532960"/>
                    <a:gd name="connsiteY0" fmla="*/ 0 h 2531778"/>
                    <a:gd name="connsiteX1" fmla="*/ 83688 w 532960"/>
                    <a:gd name="connsiteY1" fmla="*/ 1014825 h 2531778"/>
                    <a:gd name="connsiteX2" fmla="*/ 30833 w 532960"/>
                    <a:gd name="connsiteY2" fmla="*/ 1659662 h 2531778"/>
                    <a:gd name="connsiteX3" fmla="*/ 221112 w 532960"/>
                    <a:gd name="connsiteY3" fmla="*/ 2346784 h 2531778"/>
                    <a:gd name="connsiteX4" fmla="*/ 231684 w 532960"/>
                    <a:gd name="connsiteY4" fmla="*/ 2531778 h 2531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960" h="2531778">
                      <a:moveTo>
                        <a:pt x="532960" y="0"/>
                      </a:moveTo>
                      <a:cubicBezTo>
                        <a:pt x="350168" y="369107"/>
                        <a:pt x="167376" y="738215"/>
                        <a:pt x="83688" y="1014825"/>
                      </a:cubicBezTo>
                      <a:cubicBezTo>
                        <a:pt x="0" y="1291435"/>
                        <a:pt x="7929" y="1437669"/>
                        <a:pt x="30833" y="1659662"/>
                      </a:cubicBezTo>
                      <a:cubicBezTo>
                        <a:pt x="53737" y="1881655"/>
                        <a:pt x="187637" y="2201431"/>
                        <a:pt x="221112" y="2346784"/>
                      </a:cubicBezTo>
                      <a:cubicBezTo>
                        <a:pt x="254587" y="2492137"/>
                        <a:pt x="231684" y="2531778"/>
                        <a:pt x="231684" y="2531778"/>
                      </a:cubicBezTo>
                    </a:path>
                  </a:pathLst>
                </a:custGeom>
                <a:ln w="190500">
                  <a:solidFill>
                    <a:srgbClr val="92D050">
                      <a:alpha val="7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Freeform 67"/>
                <p:cNvSpPr/>
                <p:nvPr/>
              </p:nvSpPr>
              <p:spPr>
                <a:xfrm>
                  <a:off x="2933700" y="19050"/>
                  <a:ext cx="139700" cy="2068512"/>
                </a:xfrm>
                <a:custGeom>
                  <a:avLst/>
                  <a:gdLst>
                    <a:gd name="connsiteX0" fmla="*/ 0 w 139700"/>
                    <a:gd name="connsiteY0" fmla="*/ 0 h 2068512"/>
                    <a:gd name="connsiteX1" fmla="*/ 133350 w 139700"/>
                    <a:gd name="connsiteY1" fmla="*/ 895350 h 2068512"/>
                    <a:gd name="connsiteX2" fmla="*/ 38100 w 139700"/>
                    <a:gd name="connsiteY2" fmla="*/ 1905000 h 2068512"/>
                    <a:gd name="connsiteX3" fmla="*/ 47625 w 139700"/>
                    <a:gd name="connsiteY3" fmla="*/ 1876425 h 2068512"/>
                    <a:gd name="connsiteX4" fmla="*/ 57150 w 139700"/>
                    <a:gd name="connsiteY4" fmla="*/ 1857375 h 2068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700" h="2068512">
                      <a:moveTo>
                        <a:pt x="0" y="0"/>
                      </a:moveTo>
                      <a:cubicBezTo>
                        <a:pt x="63500" y="288925"/>
                        <a:pt x="127000" y="577850"/>
                        <a:pt x="133350" y="895350"/>
                      </a:cubicBezTo>
                      <a:cubicBezTo>
                        <a:pt x="139700" y="1212850"/>
                        <a:pt x="52387" y="1741488"/>
                        <a:pt x="38100" y="1905000"/>
                      </a:cubicBezTo>
                      <a:cubicBezTo>
                        <a:pt x="23813" y="2068512"/>
                        <a:pt x="44450" y="1884363"/>
                        <a:pt x="47625" y="1876425"/>
                      </a:cubicBezTo>
                      <a:cubicBezTo>
                        <a:pt x="50800" y="1868487"/>
                        <a:pt x="53975" y="1862931"/>
                        <a:pt x="57150" y="1857375"/>
                      </a:cubicBezTo>
                    </a:path>
                  </a:pathLst>
                </a:custGeom>
                <a:ln w="95250">
                  <a:solidFill>
                    <a:srgbClr val="FFC00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 rot="1691620">
                  <a:off x="2727545" y="2101819"/>
                  <a:ext cx="14895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i="1" dirty="0" smtClean="0">
                      <a:solidFill>
                        <a:schemeClr val="bg1"/>
                      </a:solidFill>
                    </a:rPr>
                    <a:t>Mohawk Channel</a:t>
                  </a:r>
                  <a:endParaRPr lang="en-US" sz="1400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 rot="16959536">
                  <a:off x="3948109" y="3556949"/>
                  <a:ext cx="138371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i="1" dirty="0" smtClean="0">
                      <a:solidFill>
                        <a:schemeClr val="bg1"/>
                      </a:solidFill>
                    </a:rPr>
                    <a:t>Colonie Channel</a:t>
                  </a:r>
                  <a:endParaRPr lang="en-US" sz="1400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 rot="4930527">
                  <a:off x="4378119" y="782664"/>
                  <a:ext cx="138371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i="1" dirty="0" smtClean="0">
                      <a:solidFill>
                        <a:schemeClr val="bg1"/>
                      </a:solidFill>
                    </a:rPr>
                    <a:t>Colonie Channel</a:t>
                  </a:r>
                  <a:endParaRPr lang="en-US" sz="1400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 rot="16478263">
                  <a:off x="2420160" y="1148794"/>
                  <a:ext cx="12170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i="1" dirty="0" smtClean="0">
                      <a:solidFill>
                        <a:schemeClr val="bg1"/>
                      </a:solidFill>
                    </a:rPr>
                    <a:t>Alplaus Channel</a:t>
                  </a:r>
                  <a:endParaRPr lang="en-US" sz="1200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 rot="4460288">
                  <a:off x="3844643" y="5570017"/>
                  <a:ext cx="138371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i="1" dirty="0" smtClean="0">
                      <a:solidFill>
                        <a:schemeClr val="bg1"/>
                      </a:solidFill>
                    </a:rPr>
                    <a:t>Colonie Channel</a:t>
                  </a:r>
                  <a:endParaRPr lang="en-US" sz="1400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 rot="16870989">
                  <a:off x="4410385" y="5352996"/>
                  <a:ext cx="143981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i="1" dirty="0" smtClean="0">
                      <a:solidFill>
                        <a:schemeClr val="bg1"/>
                      </a:solidFill>
                    </a:rPr>
                    <a:t>Corning Connection</a:t>
                  </a:r>
                  <a:endParaRPr lang="en-US" sz="1200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 rot="17593618">
                  <a:off x="5390589" y="2103495"/>
                  <a:ext cx="229325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i="1" dirty="0" smtClean="0">
                      <a:solidFill>
                        <a:schemeClr val="bg1"/>
                      </a:solidFill>
                    </a:rPr>
                    <a:t>Hudson-Batten Kill  Channel</a:t>
                  </a:r>
                  <a:endParaRPr lang="en-US" sz="1400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 rot="16959536">
                  <a:off x="4776544" y="5037192"/>
                  <a:ext cx="229325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i="1" dirty="0" smtClean="0">
                      <a:solidFill>
                        <a:schemeClr val="bg1"/>
                      </a:solidFill>
                    </a:rPr>
                    <a:t>Hudson-Batten Kill  Channel</a:t>
                  </a:r>
                  <a:endParaRPr lang="en-US" sz="1400" b="1" i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3429000" y="6324600"/>
                <a:ext cx="2819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ALBANY REACH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601118" y="2831068"/>
                <a:ext cx="9614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ALBANY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981200" y="457200"/>
                <a:ext cx="15526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SCHENECTADY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638800" y="381000"/>
                <a:ext cx="980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COHOES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362200" y="3962400"/>
                <a:ext cx="1447800" cy="1905000"/>
              </a:xfrm>
              <a:prstGeom prst="rect">
                <a:avLst/>
              </a:prstGeom>
              <a:solidFill>
                <a:schemeClr val="bg1">
                  <a:lumMod val="50000"/>
                  <a:alpha val="57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2438400" y="4038600"/>
                <a:ext cx="190500" cy="731520"/>
              </a:xfrm>
              <a:custGeom>
                <a:avLst/>
                <a:gdLst>
                  <a:gd name="connsiteX0" fmla="*/ 190500 w 190500"/>
                  <a:gd name="connsiteY0" fmla="*/ 0 h 1092200"/>
                  <a:gd name="connsiteX1" fmla="*/ 38100 w 190500"/>
                  <a:gd name="connsiteY1" fmla="*/ 929640 h 1092200"/>
                  <a:gd name="connsiteX2" fmla="*/ 0 w 190500"/>
                  <a:gd name="connsiteY2" fmla="*/ 975360 h 109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00" h="1092200">
                    <a:moveTo>
                      <a:pt x="190500" y="0"/>
                    </a:moveTo>
                    <a:cubicBezTo>
                      <a:pt x="130175" y="383540"/>
                      <a:pt x="69850" y="767080"/>
                      <a:pt x="38100" y="929640"/>
                    </a:cubicBezTo>
                    <a:cubicBezTo>
                      <a:pt x="6350" y="1092200"/>
                      <a:pt x="3175" y="1033780"/>
                      <a:pt x="0" y="975360"/>
                    </a:cubicBezTo>
                  </a:path>
                </a:pathLst>
              </a:custGeom>
              <a:ln w="95250">
                <a:solidFill>
                  <a:srgbClr val="92D05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667000" y="3962400"/>
                <a:ext cx="1066800" cy="762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Preglacial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 Batten Kill-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Hudson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895600" y="4734580"/>
                <a:ext cx="7344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Cross-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Section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V="1">
                <a:off x="2438400" y="4953000"/>
                <a:ext cx="457200" cy="762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6172200" y="2286000"/>
                <a:ext cx="609600" cy="762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5791200" y="3352800"/>
                <a:ext cx="533400" cy="2286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5638800" y="3657600"/>
                <a:ext cx="457200" cy="1524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5562600" y="4572000"/>
                <a:ext cx="685800" cy="1524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5951524" y="2133600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T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705600" y="2133600"/>
                <a:ext cx="533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T’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562600" y="3124200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I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248400" y="3276600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I’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019800" y="3657600"/>
                <a:ext cx="457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A’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341924" y="4385846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G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172200" y="4572000"/>
                <a:ext cx="381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G’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Sun 64"/>
              <p:cNvSpPr/>
              <p:nvPr/>
            </p:nvSpPr>
            <p:spPr>
              <a:xfrm>
                <a:off x="6248400" y="0"/>
                <a:ext cx="381000" cy="381000"/>
              </a:xfrm>
              <a:prstGeom prst="sun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Sun 65"/>
              <p:cNvSpPr/>
              <p:nvPr/>
            </p:nvSpPr>
            <p:spPr>
              <a:xfrm>
                <a:off x="2438400" y="5181600"/>
                <a:ext cx="381000" cy="381000"/>
              </a:xfrm>
              <a:prstGeom prst="sun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789797" y="5181600"/>
                <a:ext cx="8365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Cohoes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C-14 Site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341924" y="3505200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A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922229" y="3440668"/>
                <a:ext cx="1388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RENSSELAER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8" name="Oval 77"/>
            <p:cNvSpPr/>
            <p:nvPr/>
          </p:nvSpPr>
          <p:spPr>
            <a:xfrm rot="771772">
              <a:off x="5415147" y="1713897"/>
              <a:ext cx="1510785" cy="3557184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152400" y="609600"/>
            <a:ext cx="8492928" cy="5847941"/>
            <a:chOff x="152400" y="609600"/>
            <a:chExt cx="8492928" cy="5847941"/>
          </a:xfrm>
        </p:grpSpPr>
        <p:grpSp>
          <p:nvGrpSpPr>
            <p:cNvPr id="62" name="Group 61"/>
            <p:cNvGrpSpPr/>
            <p:nvPr/>
          </p:nvGrpSpPr>
          <p:grpSpPr>
            <a:xfrm>
              <a:off x="152400" y="609600"/>
              <a:ext cx="8492928" cy="5847941"/>
              <a:chOff x="152400" y="609600"/>
              <a:chExt cx="8492928" cy="5847941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152400" y="609600"/>
                <a:ext cx="8492928" cy="5847941"/>
                <a:chOff x="152400" y="609600"/>
                <a:chExt cx="8492928" cy="5847941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152400" y="609600"/>
                  <a:ext cx="8492928" cy="5847941"/>
                  <a:chOff x="152400" y="609600"/>
                  <a:chExt cx="8492928" cy="5847941"/>
                </a:xfrm>
              </p:grpSpPr>
              <p:grpSp>
                <p:nvGrpSpPr>
                  <p:cNvPr id="50" name="Group 49"/>
                  <p:cNvGrpSpPr/>
                  <p:nvPr/>
                </p:nvGrpSpPr>
                <p:grpSpPr>
                  <a:xfrm>
                    <a:off x="152400" y="609600"/>
                    <a:ext cx="8492928" cy="5847941"/>
                    <a:chOff x="152400" y="609600"/>
                    <a:chExt cx="8492928" cy="5847941"/>
                  </a:xfrm>
                </p:grpSpPr>
                <p:grpSp>
                  <p:nvGrpSpPr>
                    <p:cNvPr id="2" name="Group 28"/>
                    <p:cNvGrpSpPr/>
                    <p:nvPr/>
                  </p:nvGrpSpPr>
                  <p:grpSpPr>
                    <a:xfrm>
                      <a:off x="152400" y="609600"/>
                      <a:ext cx="5410200" cy="5847941"/>
                      <a:chOff x="1048512" y="-342899"/>
                      <a:chExt cx="6827520" cy="7348399"/>
                    </a:xfrm>
                  </p:grpSpPr>
                  <p:pic>
                    <p:nvPicPr>
                      <p:cNvPr id="4" name="Picture 3" descr="NEGSA2015b0010.jpg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/>
                      <a:stretch>
                        <a:fillRect/>
                      </a:stretch>
                    </p:blipFill>
                    <p:spPr>
                      <a:xfrm>
                        <a:off x="1769405" y="-342899"/>
                        <a:ext cx="5350410" cy="72008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8" name="Group 27"/>
                      <p:cNvGrpSpPr/>
                      <p:nvPr/>
                    </p:nvGrpSpPr>
                    <p:grpSpPr>
                      <a:xfrm>
                        <a:off x="1048512" y="-2"/>
                        <a:ext cx="6827520" cy="7005502"/>
                        <a:chOff x="1361440" y="304799"/>
                        <a:chExt cx="6502400" cy="6697567"/>
                      </a:xfrm>
                    </p:grpSpPr>
                    <p:sp>
                      <p:nvSpPr>
                        <p:cNvPr id="3" name="TextBox 2"/>
                        <p:cNvSpPr txBox="1"/>
                        <p:nvPr/>
                      </p:nvSpPr>
                      <p:spPr>
                        <a:xfrm>
                          <a:off x="3284686" y="448704"/>
                          <a:ext cx="2303313" cy="44369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TROY-MENANDS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5" name="TextBox 4"/>
                        <p:cNvSpPr txBox="1"/>
                        <p:nvPr/>
                      </p:nvSpPr>
                      <p:spPr>
                        <a:xfrm>
                          <a:off x="3376269" y="2004926"/>
                          <a:ext cx="2130451" cy="44369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INTERSTATE I-90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6" name="TextBox 5"/>
                        <p:cNvSpPr txBox="1"/>
                        <p:nvPr/>
                      </p:nvSpPr>
                      <p:spPr>
                        <a:xfrm>
                          <a:off x="3068321" y="3286520"/>
                          <a:ext cx="2689108" cy="44369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ALBANY-RENSSELEAR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7" name="TextBox 6"/>
                        <p:cNvSpPr txBox="1"/>
                        <p:nvPr/>
                      </p:nvSpPr>
                      <p:spPr>
                        <a:xfrm>
                          <a:off x="3559436" y="4645640"/>
                          <a:ext cx="1774566" cy="44369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GLENMONT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9" name="TextBox 8"/>
                        <p:cNvSpPr txBox="1"/>
                        <p:nvPr/>
                      </p:nvSpPr>
                      <p:spPr>
                        <a:xfrm>
                          <a:off x="6629399" y="1688067"/>
                          <a:ext cx="909319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0" name="TextBox 9"/>
                        <p:cNvSpPr txBox="1"/>
                        <p:nvPr/>
                      </p:nvSpPr>
                      <p:spPr>
                        <a:xfrm>
                          <a:off x="1849120" y="304799"/>
                          <a:ext cx="970279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1" name="TextBox 10"/>
                        <p:cNvSpPr txBox="1"/>
                        <p:nvPr/>
                      </p:nvSpPr>
                      <p:spPr>
                        <a:xfrm>
                          <a:off x="1361440" y="1688067"/>
                          <a:ext cx="924559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2" name="TextBox 11"/>
                        <p:cNvSpPr txBox="1"/>
                        <p:nvPr/>
                      </p:nvSpPr>
                      <p:spPr>
                        <a:xfrm>
                          <a:off x="6858001" y="304800"/>
                          <a:ext cx="1005839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3" name="TextBox 12"/>
                        <p:cNvSpPr txBox="1"/>
                        <p:nvPr/>
                      </p:nvSpPr>
                      <p:spPr>
                        <a:xfrm>
                          <a:off x="5714999" y="3135869"/>
                          <a:ext cx="848359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4" name="TextBox 13"/>
                        <p:cNvSpPr txBox="1"/>
                        <p:nvPr/>
                      </p:nvSpPr>
                      <p:spPr>
                        <a:xfrm>
                          <a:off x="1361440" y="3135869"/>
                          <a:ext cx="924560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5" name="TextBox 14"/>
                        <p:cNvSpPr txBox="1"/>
                        <p:nvPr/>
                      </p:nvSpPr>
                      <p:spPr>
                        <a:xfrm>
                          <a:off x="6172200" y="4572000"/>
                          <a:ext cx="1066799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6" name="TextBox 15"/>
                        <p:cNvSpPr txBox="1"/>
                        <p:nvPr/>
                      </p:nvSpPr>
                      <p:spPr>
                        <a:xfrm>
                          <a:off x="1524000" y="4572000"/>
                          <a:ext cx="990599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7" name="TextBox 16"/>
                        <p:cNvSpPr txBox="1"/>
                        <p:nvPr/>
                      </p:nvSpPr>
                      <p:spPr>
                        <a:xfrm>
                          <a:off x="2286000" y="10022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8" name="TextBox 17"/>
                        <p:cNvSpPr txBox="1"/>
                        <p:nvPr/>
                      </p:nvSpPr>
                      <p:spPr>
                        <a:xfrm>
                          <a:off x="7010400" y="10022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9" name="TextBox 18"/>
                        <p:cNvSpPr txBox="1"/>
                        <p:nvPr/>
                      </p:nvSpPr>
                      <p:spPr>
                        <a:xfrm>
                          <a:off x="1676400" y="24500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0" name="TextBox 19"/>
                        <p:cNvSpPr txBox="1"/>
                        <p:nvPr/>
                      </p:nvSpPr>
                      <p:spPr>
                        <a:xfrm>
                          <a:off x="6781800" y="2362200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1" name="TextBox 20"/>
                        <p:cNvSpPr txBox="1"/>
                        <p:nvPr/>
                      </p:nvSpPr>
                      <p:spPr>
                        <a:xfrm>
                          <a:off x="5867400" y="38216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2" name="TextBox 21"/>
                        <p:cNvSpPr txBox="1"/>
                        <p:nvPr/>
                      </p:nvSpPr>
                      <p:spPr>
                        <a:xfrm>
                          <a:off x="1905000" y="52694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3" name="TextBox 22"/>
                        <p:cNvSpPr txBox="1"/>
                        <p:nvPr/>
                      </p:nvSpPr>
                      <p:spPr>
                        <a:xfrm>
                          <a:off x="6248400" y="52694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4" name="TextBox 23"/>
                        <p:cNvSpPr txBox="1"/>
                        <p:nvPr/>
                      </p:nvSpPr>
                      <p:spPr>
                        <a:xfrm>
                          <a:off x="1752600" y="3886200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5" name="TextBox 24"/>
                        <p:cNvSpPr txBox="1"/>
                        <p:nvPr/>
                      </p:nvSpPr>
                      <p:spPr>
                        <a:xfrm>
                          <a:off x="4343400" y="6248400"/>
                          <a:ext cx="654346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600" b="1" dirty="0" smtClean="0"/>
                            <a:t>2,000</a:t>
                          </a:r>
                          <a:endParaRPr lang="en-US" sz="1600" b="1" dirty="0"/>
                        </a:p>
                      </p:txBody>
                    </p:sp>
                    <p:sp>
                      <p:nvSpPr>
                        <p:cNvPr id="26" name="TextBox 25"/>
                        <p:cNvSpPr txBox="1"/>
                        <p:nvPr/>
                      </p:nvSpPr>
                      <p:spPr>
                        <a:xfrm>
                          <a:off x="3733800" y="6214646"/>
                          <a:ext cx="288862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600" b="1" dirty="0" smtClean="0"/>
                            <a:t>0</a:t>
                          </a:r>
                          <a:endParaRPr lang="en-US" sz="1600" b="1" dirty="0"/>
                        </a:p>
                      </p:txBody>
                    </p:sp>
                    <p:sp>
                      <p:nvSpPr>
                        <p:cNvPr id="27" name="TextBox 26"/>
                        <p:cNvSpPr txBox="1"/>
                        <p:nvPr/>
                      </p:nvSpPr>
                      <p:spPr>
                        <a:xfrm>
                          <a:off x="3834184" y="6595646"/>
                          <a:ext cx="707221" cy="4067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600" b="1" dirty="0" smtClean="0"/>
                            <a:t>FEET</a:t>
                          </a:r>
                          <a:endParaRPr lang="en-US" sz="1600" b="1" dirty="0"/>
                        </a:p>
                      </p:txBody>
                    </p:sp>
                  </p:grpSp>
                </p:grpSp>
                <p:sp>
                  <p:nvSpPr>
                    <p:cNvPr id="36" name="TextBox 35"/>
                    <p:cNvSpPr txBox="1"/>
                    <p:nvPr/>
                  </p:nvSpPr>
                  <p:spPr>
                    <a:xfrm>
                      <a:off x="6089296" y="5029200"/>
                      <a:ext cx="2216504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b="1" dirty="0" smtClean="0"/>
                        <a:t>View from the South </a:t>
                      </a:r>
                    </a:p>
                    <a:p>
                      <a:pPr algn="ctr"/>
                      <a:r>
                        <a:rPr lang="en-US" b="1" dirty="0" smtClean="0"/>
                        <a:t>(Upstream)</a:t>
                      </a:r>
                      <a:endParaRPr lang="en-US" b="1" dirty="0"/>
                    </a:p>
                  </p:txBody>
                </p:sp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6039037" y="5879068"/>
                      <a:ext cx="26062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dirty="0" smtClean="0"/>
                        <a:t>10X Vertical Exaggeration</a:t>
                      </a:r>
                      <a:endParaRPr lang="en-US" b="1" dirty="0"/>
                    </a:p>
                  </p:txBody>
                </p:sp>
                <p:grpSp>
                  <p:nvGrpSpPr>
                    <p:cNvPr id="39" name="Group 38"/>
                    <p:cNvGrpSpPr/>
                    <p:nvPr/>
                  </p:nvGrpSpPr>
                  <p:grpSpPr>
                    <a:xfrm>
                      <a:off x="5154831" y="1981200"/>
                      <a:ext cx="3174433" cy="2362200"/>
                      <a:chOff x="1828800" y="1295400"/>
                      <a:chExt cx="5357596" cy="3845814"/>
                    </a:xfrm>
                  </p:grpSpPr>
                  <p:sp>
                    <p:nvSpPr>
                      <p:cNvPr id="40" name="TextBox 39"/>
                      <p:cNvSpPr txBox="1"/>
                      <p:nvPr/>
                    </p:nvSpPr>
                    <p:spPr>
                      <a:xfrm>
                        <a:off x="3323026" y="3776570"/>
                        <a:ext cx="3180743" cy="369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ICE-CONTACT STRATIFIED DRIFT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1" name="Group 10"/>
                      <p:cNvGrpSpPr/>
                      <p:nvPr/>
                    </p:nvGrpSpPr>
                    <p:grpSpPr>
                      <a:xfrm>
                        <a:off x="1828800" y="1295400"/>
                        <a:ext cx="5357596" cy="3845814"/>
                        <a:chOff x="1828800" y="1295400"/>
                        <a:chExt cx="5357596" cy="3845814"/>
                      </a:xfrm>
                    </p:grpSpPr>
                    <p:pic>
                      <p:nvPicPr>
                        <p:cNvPr id="42" name="Picture 3" descr="NEGSA2015d0009.jp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 cstate="print"/>
                        <a:stretch>
                          <a:fillRect/>
                        </a:stretch>
                      </p:blipFill>
                      <p:spPr>
                        <a:xfrm>
                          <a:off x="1828800" y="1716786"/>
                          <a:ext cx="1467612" cy="3424428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43" name="TextBox 42"/>
                        <p:cNvSpPr txBox="1"/>
                        <p:nvPr/>
                      </p:nvSpPr>
                      <p:spPr>
                        <a:xfrm>
                          <a:off x="3124198" y="1295400"/>
                          <a:ext cx="2479333" cy="65140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2000" b="1" dirty="0" smtClean="0"/>
                            <a:t>LEGEND</a:t>
                          </a:r>
                          <a:endParaRPr lang="en-US" sz="2000" b="1" dirty="0"/>
                        </a:p>
                      </p:txBody>
                    </p:sp>
                    <p:sp>
                      <p:nvSpPr>
                        <p:cNvPr id="44" name="TextBox 43"/>
                        <p:cNvSpPr txBox="1"/>
                        <p:nvPr/>
                      </p:nvSpPr>
                      <p:spPr>
                        <a:xfrm>
                          <a:off x="3276600" y="1686572"/>
                          <a:ext cx="3909796" cy="60129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HOLOCENE ALLUVIUM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45" name="TextBox 44"/>
                        <p:cNvSpPr txBox="1"/>
                        <p:nvPr/>
                      </p:nvSpPr>
                      <p:spPr>
                        <a:xfrm>
                          <a:off x="3276600" y="2163810"/>
                          <a:ext cx="1995966" cy="60129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FORT ANN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46" name="TextBox 45"/>
                        <p:cNvSpPr txBox="1"/>
                        <p:nvPr/>
                      </p:nvSpPr>
                      <p:spPr>
                        <a:xfrm>
                          <a:off x="3276600" y="2784102"/>
                          <a:ext cx="2087174" cy="36933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LAKE ALBANY SAND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47" name="TextBox 46"/>
                        <p:cNvSpPr txBox="1"/>
                        <p:nvPr/>
                      </p:nvSpPr>
                      <p:spPr>
                        <a:xfrm>
                          <a:off x="3276600" y="3280336"/>
                          <a:ext cx="2834879" cy="36933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LAKE ALBANY CLAY and SILT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48" name="TextBox 47"/>
                        <p:cNvSpPr txBox="1"/>
                        <p:nvPr/>
                      </p:nvSpPr>
                      <p:spPr>
                        <a:xfrm>
                          <a:off x="3288637" y="4272804"/>
                          <a:ext cx="554960" cy="36933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TILL</a:t>
                          </a:r>
                          <a:endParaRPr lang="en-US" b="1" dirty="0"/>
                        </a:p>
                      </p:txBody>
                    </p:sp>
                  </p:grpSp>
                </p:grpSp>
              </p:grp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781144" y="685800"/>
                    <a:ext cx="28565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T</a:t>
                    </a:r>
                    <a:endParaRPr lang="en-US" sz="1600" b="1" dirty="0"/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915527" y="685800"/>
                    <a:ext cx="34227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T’</a:t>
                    </a:r>
                    <a:endParaRPr lang="en-US" sz="1600" b="1" dirty="0"/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81000" y="1828800"/>
                    <a:ext cx="23916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I</a:t>
                    </a:r>
                    <a:endParaRPr lang="en-US" sz="1600" b="1" dirty="0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4737132" y="1828800"/>
                    <a:ext cx="29206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I’</a:t>
                    </a:r>
                    <a:endParaRPr lang="en-US" sz="1600" b="1" dirty="0"/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76100" y="3048000"/>
                    <a:ext cx="30970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A</a:t>
                    </a:r>
                    <a:endParaRPr lang="en-US" sz="1600" b="1" dirty="0"/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85610" y="3048000"/>
                    <a:ext cx="35779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A’</a:t>
                    </a:r>
                    <a:endParaRPr lang="en-US" sz="1600" b="1" dirty="0"/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522088" y="4191000"/>
                    <a:ext cx="31611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G</a:t>
                    </a:r>
                    <a:endParaRPr lang="en-US" sz="1600" b="1" dirty="0"/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4355388" y="4191000"/>
                    <a:ext cx="36901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G’</a:t>
                    </a:r>
                    <a:endParaRPr lang="en-US" sz="1600" b="1" dirty="0"/>
                  </a:p>
                </p:txBody>
              </p:sp>
            </p:grpSp>
            <p:sp>
              <p:nvSpPr>
                <p:cNvPr id="59" name="TextBox 58"/>
                <p:cNvSpPr txBox="1"/>
                <p:nvPr/>
              </p:nvSpPr>
              <p:spPr>
                <a:xfrm>
                  <a:off x="3048000" y="5316379"/>
                  <a:ext cx="61587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b="1" dirty="0" smtClean="0"/>
                    <a:t>SEISMIC</a:t>
                  </a:r>
                </a:p>
                <a:p>
                  <a:pPr algn="ctr"/>
                  <a:r>
                    <a:rPr lang="en-US" sz="1000" b="1" dirty="0" smtClean="0"/>
                    <a:t>?</a:t>
                  </a:r>
                  <a:endParaRPr lang="en-US" sz="1000" b="1" dirty="0"/>
                </a:p>
              </p:txBody>
            </p:sp>
          </p:grpSp>
          <p:sp>
            <p:nvSpPr>
              <p:cNvPr id="61" name="TextBox 60"/>
              <p:cNvSpPr txBox="1"/>
              <p:nvPr/>
            </p:nvSpPr>
            <p:spPr>
              <a:xfrm>
                <a:off x="5791200" y="762000"/>
                <a:ext cx="2438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ALBANY REACH</a:t>
                </a:r>
                <a:endParaRPr lang="en-US" sz="2400" b="1" dirty="0"/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6096000" y="1219200"/>
              <a:ext cx="1635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LITHOLOGY</a:t>
              </a:r>
              <a:endParaRPr lang="en-US" sz="2400" b="1" dirty="0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5257800" y="2895600"/>
              <a:ext cx="1219200" cy="0"/>
            </a:xfrm>
            <a:prstGeom prst="line">
              <a:avLst/>
            </a:prstGeom>
            <a:ln w="635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600200" y="152400"/>
            <a:ext cx="5943600" cy="6355385"/>
            <a:chOff x="1600200" y="152400"/>
            <a:chExt cx="5943600" cy="6355385"/>
          </a:xfrm>
        </p:grpSpPr>
        <p:grpSp>
          <p:nvGrpSpPr>
            <p:cNvPr id="48" name="Group 47"/>
            <p:cNvGrpSpPr/>
            <p:nvPr/>
          </p:nvGrpSpPr>
          <p:grpSpPr>
            <a:xfrm>
              <a:off x="1600200" y="152400"/>
              <a:ext cx="5943600" cy="6355385"/>
              <a:chOff x="1600200" y="152400"/>
              <a:chExt cx="5943600" cy="6355385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600200" y="152400"/>
                <a:ext cx="5943600" cy="6355385"/>
                <a:chOff x="1600200" y="152400"/>
                <a:chExt cx="5943600" cy="6355385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1600200" y="152400"/>
                  <a:ext cx="5943600" cy="6355385"/>
                  <a:chOff x="1600200" y="152400"/>
                  <a:chExt cx="5943600" cy="6355385"/>
                </a:xfrm>
              </p:grpSpPr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1600200" y="152400"/>
                    <a:ext cx="5943600" cy="6355385"/>
                    <a:chOff x="1143000" y="152400"/>
                    <a:chExt cx="5943600" cy="6355385"/>
                  </a:xfrm>
                </p:grpSpPr>
                <p:grpSp>
                  <p:nvGrpSpPr>
                    <p:cNvPr id="29" name="Group 28"/>
                    <p:cNvGrpSpPr/>
                    <p:nvPr/>
                  </p:nvGrpSpPr>
                  <p:grpSpPr>
                    <a:xfrm>
                      <a:off x="1143000" y="152400"/>
                      <a:ext cx="5943600" cy="6355385"/>
                      <a:chOff x="1133856" y="-342899"/>
                      <a:chExt cx="6656832" cy="7312520"/>
                    </a:xfrm>
                  </p:grpSpPr>
                  <p:pic>
                    <p:nvPicPr>
                      <p:cNvPr id="4" name="Picture 3" descr="NEGSA2015b0010.jpg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/>
                      <a:stretch>
                        <a:fillRect/>
                      </a:stretch>
                    </p:blipFill>
                    <p:spPr>
                      <a:xfrm>
                        <a:off x="1769405" y="-342899"/>
                        <a:ext cx="5350410" cy="72008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8" name="Group 27"/>
                      <p:cNvGrpSpPr/>
                      <p:nvPr/>
                    </p:nvGrpSpPr>
                    <p:grpSpPr>
                      <a:xfrm>
                        <a:off x="1133856" y="-1"/>
                        <a:ext cx="6656832" cy="6969622"/>
                        <a:chOff x="1442720" y="304799"/>
                        <a:chExt cx="6339840" cy="6663265"/>
                      </a:xfrm>
                    </p:grpSpPr>
                    <p:sp>
                      <p:nvSpPr>
                        <p:cNvPr id="3" name="TextBox 2"/>
                        <p:cNvSpPr txBox="1"/>
                        <p:nvPr/>
                      </p:nvSpPr>
                      <p:spPr>
                        <a:xfrm>
                          <a:off x="3581399" y="533400"/>
                          <a:ext cx="2087879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TROY-MENANDS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5" name="TextBox 4"/>
                        <p:cNvSpPr txBox="1"/>
                        <p:nvPr/>
                      </p:nvSpPr>
                      <p:spPr>
                        <a:xfrm>
                          <a:off x="3505200" y="1904998"/>
                          <a:ext cx="1838960" cy="41899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INTERSTATE I-90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6" name="TextBox 5"/>
                        <p:cNvSpPr txBox="1"/>
                        <p:nvPr/>
                      </p:nvSpPr>
                      <p:spPr>
                        <a:xfrm>
                          <a:off x="3149600" y="3364468"/>
                          <a:ext cx="2438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ALBANY-RENSSELEAR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7" name="TextBox 6"/>
                        <p:cNvSpPr txBox="1"/>
                        <p:nvPr/>
                      </p:nvSpPr>
                      <p:spPr>
                        <a:xfrm>
                          <a:off x="3886200" y="4876800"/>
                          <a:ext cx="1447800" cy="38100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GLENMONT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9" name="TextBox 8"/>
                        <p:cNvSpPr txBox="1"/>
                        <p:nvPr/>
                      </p:nvSpPr>
                      <p:spPr>
                        <a:xfrm>
                          <a:off x="6629399" y="1688067"/>
                          <a:ext cx="909319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0" name="TextBox 9"/>
                        <p:cNvSpPr txBox="1"/>
                        <p:nvPr/>
                      </p:nvSpPr>
                      <p:spPr>
                        <a:xfrm>
                          <a:off x="1849120" y="304800"/>
                          <a:ext cx="970279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1" name="TextBox 10"/>
                        <p:cNvSpPr txBox="1"/>
                        <p:nvPr/>
                      </p:nvSpPr>
                      <p:spPr>
                        <a:xfrm>
                          <a:off x="1524000" y="1688067"/>
                          <a:ext cx="975360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2" name="TextBox 11"/>
                        <p:cNvSpPr txBox="1"/>
                        <p:nvPr/>
                      </p:nvSpPr>
                      <p:spPr>
                        <a:xfrm>
                          <a:off x="6858001" y="304799"/>
                          <a:ext cx="924559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3" name="TextBox 12"/>
                        <p:cNvSpPr txBox="1"/>
                        <p:nvPr/>
                      </p:nvSpPr>
                      <p:spPr>
                        <a:xfrm>
                          <a:off x="5714999" y="3135869"/>
                          <a:ext cx="929639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4" name="TextBox 13"/>
                        <p:cNvSpPr txBox="1"/>
                        <p:nvPr/>
                      </p:nvSpPr>
                      <p:spPr>
                        <a:xfrm>
                          <a:off x="1442720" y="3135869"/>
                          <a:ext cx="843280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5" name="TextBox 14"/>
                        <p:cNvSpPr txBox="1"/>
                        <p:nvPr/>
                      </p:nvSpPr>
                      <p:spPr>
                        <a:xfrm>
                          <a:off x="6172200" y="4572000"/>
                          <a:ext cx="1066799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6" name="TextBox 15"/>
                        <p:cNvSpPr txBox="1"/>
                        <p:nvPr/>
                      </p:nvSpPr>
                      <p:spPr>
                        <a:xfrm>
                          <a:off x="1605280" y="4572000"/>
                          <a:ext cx="909319" cy="406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7" name="TextBox 16"/>
                        <p:cNvSpPr txBox="1"/>
                        <p:nvPr/>
                      </p:nvSpPr>
                      <p:spPr>
                        <a:xfrm>
                          <a:off x="2286000" y="10022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8" name="TextBox 17"/>
                        <p:cNvSpPr txBox="1"/>
                        <p:nvPr/>
                      </p:nvSpPr>
                      <p:spPr>
                        <a:xfrm>
                          <a:off x="7010400" y="10022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9" name="TextBox 18"/>
                        <p:cNvSpPr txBox="1"/>
                        <p:nvPr/>
                      </p:nvSpPr>
                      <p:spPr>
                        <a:xfrm>
                          <a:off x="1676400" y="24500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0" name="TextBox 19"/>
                        <p:cNvSpPr txBox="1"/>
                        <p:nvPr/>
                      </p:nvSpPr>
                      <p:spPr>
                        <a:xfrm>
                          <a:off x="6781801" y="2407812"/>
                          <a:ext cx="533401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1" name="TextBox 20"/>
                        <p:cNvSpPr txBox="1"/>
                        <p:nvPr/>
                      </p:nvSpPr>
                      <p:spPr>
                        <a:xfrm>
                          <a:off x="5867400" y="38216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2" name="TextBox 21"/>
                        <p:cNvSpPr txBox="1"/>
                        <p:nvPr/>
                      </p:nvSpPr>
                      <p:spPr>
                        <a:xfrm>
                          <a:off x="1905000" y="52694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3" name="TextBox 22"/>
                        <p:cNvSpPr txBox="1"/>
                        <p:nvPr/>
                      </p:nvSpPr>
                      <p:spPr>
                        <a:xfrm>
                          <a:off x="6248400" y="5223716"/>
                          <a:ext cx="533401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4" name="TextBox 23"/>
                        <p:cNvSpPr txBox="1"/>
                        <p:nvPr/>
                      </p:nvSpPr>
                      <p:spPr>
                        <a:xfrm>
                          <a:off x="1752600" y="3886200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5" name="TextBox 24"/>
                        <p:cNvSpPr txBox="1"/>
                        <p:nvPr/>
                      </p:nvSpPr>
                      <p:spPr>
                        <a:xfrm>
                          <a:off x="4343400" y="6248400"/>
                          <a:ext cx="654346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600" b="1" dirty="0" smtClean="0"/>
                            <a:t>2,000</a:t>
                          </a:r>
                          <a:endParaRPr lang="en-US" sz="1600" b="1" dirty="0"/>
                        </a:p>
                      </p:txBody>
                    </p:sp>
                    <p:sp>
                      <p:nvSpPr>
                        <p:cNvPr id="26" name="TextBox 25"/>
                        <p:cNvSpPr txBox="1"/>
                        <p:nvPr/>
                      </p:nvSpPr>
                      <p:spPr>
                        <a:xfrm>
                          <a:off x="3733800" y="6214646"/>
                          <a:ext cx="288862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600" b="1" dirty="0" smtClean="0"/>
                            <a:t>0</a:t>
                          </a:r>
                          <a:endParaRPr lang="en-US" sz="1600" b="1" dirty="0"/>
                        </a:p>
                      </p:txBody>
                    </p:sp>
                    <p:sp>
                      <p:nvSpPr>
                        <p:cNvPr id="27" name="TextBox 26"/>
                        <p:cNvSpPr txBox="1"/>
                        <p:nvPr/>
                      </p:nvSpPr>
                      <p:spPr>
                        <a:xfrm>
                          <a:off x="3962400" y="6595646"/>
                          <a:ext cx="731520" cy="37241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600" b="1" dirty="0" smtClean="0"/>
                            <a:t>FEET</a:t>
                          </a:r>
                          <a:endParaRPr lang="en-US" sz="1600" b="1" dirty="0"/>
                        </a:p>
                      </p:txBody>
                    </p:sp>
                  </p:grpSp>
                </p:grp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4343400" y="5410200"/>
                      <a:ext cx="61587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b="1" dirty="0" smtClean="0"/>
                        <a:t>SEISMIC</a:t>
                      </a:r>
                      <a:endParaRPr lang="en-US" sz="1000" b="1" dirty="0"/>
                    </a:p>
                  </p:txBody>
                </p:sp>
              </p:grp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5720219" y="990600"/>
                    <a:ext cx="1005853" cy="7386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Preglacial</a:t>
                    </a:r>
                  </a:p>
                  <a:p>
                    <a:pPr algn="ctr"/>
                    <a:r>
                      <a:rPr lang="en-US" sz="1400" b="1" dirty="0" smtClean="0"/>
                      <a:t>Batten Kill-</a:t>
                    </a:r>
                  </a:p>
                  <a:p>
                    <a:pPr algn="ctr"/>
                    <a:r>
                      <a:rPr lang="en-US" sz="1400" b="1" dirty="0" smtClean="0"/>
                      <a:t>Hudson</a:t>
                    </a:r>
                    <a:endParaRPr lang="en-US" sz="1400" b="1" dirty="0"/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6004547" y="3581400"/>
                    <a:ext cx="1005853" cy="7386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Preglacial</a:t>
                    </a:r>
                  </a:p>
                  <a:p>
                    <a:pPr algn="ctr"/>
                    <a:r>
                      <a:rPr lang="en-US" sz="1400" b="1" dirty="0" smtClean="0"/>
                      <a:t>Batten Kill-</a:t>
                    </a:r>
                  </a:p>
                  <a:p>
                    <a:pPr algn="ctr"/>
                    <a:r>
                      <a:rPr lang="en-US" sz="1400" b="1" dirty="0" smtClean="0"/>
                      <a:t>Hudson</a:t>
                    </a:r>
                    <a:endParaRPr lang="en-US" sz="1400" b="1" dirty="0"/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5644019" y="5221069"/>
                    <a:ext cx="1005853" cy="7386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Preglacial</a:t>
                    </a:r>
                  </a:p>
                  <a:p>
                    <a:pPr algn="ctr"/>
                    <a:r>
                      <a:rPr lang="en-US" sz="1400" b="1" dirty="0" smtClean="0"/>
                      <a:t>Batten Kill-</a:t>
                    </a:r>
                  </a:p>
                  <a:p>
                    <a:pPr algn="ctr"/>
                    <a:r>
                      <a:rPr lang="en-US" sz="1400" b="1" dirty="0" smtClean="0"/>
                      <a:t>Hudson?</a:t>
                    </a:r>
                    <a:endParaRPr lang="en-US" sz="1400" b="1" dirty="0"/>
                  </a:p>
                </p:txBody>
              </p:sp>
              <p:cxnSp>
                <p:nvCxnSpPr>
                  <p:cNvPr id="36" name="Straight Arrow Connector 35"/>
                  <p:cNvCxnSpPr/>
                  <p:nvPr/>
                </p:nvCxnSpPr>
                <p:spPr>
                  <a:xfrm flipH="1" flipV="1">
                    <a:off x="5257800" y="5410200"/>
                    <a:ext cx="381000" cy="152401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/>
                  <p:cNvCxnSpPr/>
                  <p:nvPr/>
                </p:nvCxnSpPr>
                <p:spPr>
                  <a:xfrm flipH="1">
                    <a:off x="4191000" y="4114800"/>
                    <a:ext cx="1828800" cy="0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/>
                  <p:cNvCxnSpPr/>
                  <p:nvPr/>
                </p:nvCxnSpPr>
                <p:spPr>
                  <a:xfrm flipH="1">
                    <a:off x="5181600" y="1371600"/>
                    <a:ext cx="609600" cy="76200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2277817" y="5177135"/>
                  <a:ext cx="125419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Flood-Scoured</a:t>
                  </a:r>
                </a:p>
                <a:p>
                  <a:pPr algn="ctr"/>
                  <a:r>
                    <a:rPr lang="en-US" sz="1400" b="1" dirty="0" smtClean="0"/>
                    <a:t>Bedrock</a:t>
                  </a:r>
                  <a:endParaRPr lang="en-US" sz="1400" b="1" dirty="0"/>
                </a:p>
              </p:txBody>
            </p:sp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2819400" y="4800600"/>
                  <a:ext cx="381000" cy="304800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TextBox 42"/>
              <p:cNvSpPr txBox="1"/>
              <p:nvPr/>
            </p:nvSpPr>
            <p:spPr>
              <a:xfrm>
                <a:off x="2076476" y="3810000"/>
                <a:ext cx="1047724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Loudonville</a:t>
                </a:r>
              </a:p>
              <a:p>
                <a:pPr algn="ctr"/>
                <a:r>
                  <a:rPr lang="en-US" sz="1400" b="1" dirty="0" smtClean="0"/>
                  <a:t>Esker</a:t>
                </a:r>
              </a:p>
              <a:p>
                <a:pPr algn="ctr"/>
                <a:r>
                  <a:rPr lang="en-US" sz="1400" b="1" dirty="0" smtClean="0"/>
                  <a:t>Complex</a:t>
                </a:r>
                <a:endParaRPr lang="en-US" sz="1400" b="1" dirty="0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 flipV="1">
                <a:off x="3200400" y="3810000"/>
                <a:ext cx="381000" cy="30480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1676400" y="5943600"/>
              <a:ext cx="2438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ALBANY REACH</a:t>
              </a:r>
              <a:endParaRPr lang="en-US" sz="2400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029200" y="5939135"/>
              <a:ext cx="2362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STRATIGRAPHY</a:t>
              </a:r>
              <a:endParaRPr lang="en-US" sz="2400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578768" y="457200"/>
              <a:ext cx="5934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LA I &amp; II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667000" y="3411379"/>
              <a:ext cx="5934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LA I &amp; II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1524000" y="152401"/>
            <a:ext cx="5943600" cy="5943600"/>
            <a:chOff x="1524000" y="152401"/>
            <a:chExt cx="5943600" cy="5943600"/>
          </a:xfrm>
        </p:grpSpPr>
        <p:grpSp>
          <p:nvGrpSpPr>
            <p:cNvPr id="70" name="Group 69"/>
            <p:cNvGrpSpPr/>
            <p:nvPr/>
          </p:nvGrpSpPr>
          <p:grpSpPr>
            <a:xfrm>
              <a:off x="1600200" y="152401"/>
              <a:ext cx="5867400" cy="5943600"/>
              <a:chOff x="1600200" y="152401"/>
              <a:chExt cx="5867400" cy="5943600"/>
            </a:xfrm>
          </p:grpSpPr>
          <p:grpSp>
            <p:nvGrpSpPr>
              <p:cNvPr id="28" name="Group 30"/>
              <p:cNvGrpSpPr/>
              <p:nvPr/>
            </p:nvGrpSpPr>
            <p:grpSpPr>
              <a:xfrm>
                <a:off x="1600200" y="152401"/>
                <a:ext cx="5867400" cy="5943600"/>
                <a:chOff x="1143000" y="152400"/>
                <a:chExt cx="5943600" cy="6355385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1143000" y="152400"/>
                  <a:ext cx="5943600" cy="6355385"/>
                  <a:chOff x="1133856" y="-342899"/>
                  <a:chExt cx="6656832" cy="7312520"/>
                </a:xfrm>
              </p:grpSpPr>
              <p:pic>
                <p:nvPicPr>
                  <p:cNvPr id="4" name="Picture 3" descr="NEGSA2015b0010.jp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769405" y="-342899"/>
                    <a:ext cx="5350410" cy="7200899"/>
                  </a:xfrm>
                  <a:prstGeom prst="rect">
                    <a:avLst/>
                  </a:prstGeom>
                </p:spPr>
              </p:pic>
              <p:grpSp>
                <p:nvGrpSpPr>
                  <p:cNvPr id="31" name="Group 27"/>
                  <p:cNvGrpSpPr/>
                  <p:nvPr/>
                </p:nvGrpSpPr>
                <p:grpSpPr>
                  <a:xfrm>
                    <a:off x="1133856" y="-1"/>
                    <a:ext cx="6656832" cy="6969622"/>
                    <a:chOff x="1442720" y="304799"/>
                    <a:chExt cx="6339840" cy="6663265"/>
                  </a:xfrm>
                </p:grpSpPr>
                <p:sp>
                  <p:nvSpPr>
                    <p:cNvPr id="3" name="TextBox 2"/>
                    <p:cNvSpPr txBox="1"/>
                    <p:nvPr/>
                  </p:nvSpPr>
                  <p:spPr>
                    <a:xfrm>
                      <a:off x="3581399" y="533400"/>
                      <a:ext cx="2087879" cy="4062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TROY-MENANDS</a:t>
                      </a:r>
                      <a:endParaRPr lang="en-US" b="1" dirty="0"/>
                    </a:p>
                  </p:txBody>
                </p:sp>
                <p:sp>
                  <p:nvSpPr>
                    <p:cNvPr id="5" name="TextBox 4"/>
                    <p:cNvSpPr txBox="1"/>
                    <p:nvPr/>
                  </p:nvSpPr>
                  <p:spPr>
                    <a:xfrm>
                      <a:off x="3583445" y="1948818"/>
                      <a:ext cx="2058390" cy="43442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INTERSTATE I-90</a:t>
                      </a:r>
                      <a:endParaRPr lang="en-US" b="1" dirty="0"/>
                    </a:p>
                  </p:txBody>
                </p:sp>
                <p:sp>
                  <p:nvSpPr>
                    <p:cNvPr id="6" name="TextBox 5"/>
                    <p:cNvSpPr txBox="1"/>
                    <p:nvPr/>
                  </p:nvSpPr>
                  <p:spPr>
                    <a:xfrm>
                      <a:off x="3149600" y="3364468"/>
                      <a:ext cx="2438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ALBANY-RENSSELEAR</a:t>
                      </a:r>
                      <a:endParaRPr lang="en-US" b="1" dirty="0"/>
                    </a:p>
                  </p:txBody>
                </p:sp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3886200" y="4876800"/>
                      <a:ext cx="1447800" cy="3810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GLENMONT</a:t>
                      </a:r>
                      <a:endParaRPr lang="en-US" b="1" dirty="0"/>
                    </a:p>
                  </p:txBody>
                </p: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6629399" y="1688067"/>
                      <a:ext cx="909319" cy="4062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1849120" y="304800"/>
                      <a:ext cx="970279" cy="4062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1524000" y="1688067"/>
                      <a:ext cx="975360" cy="4062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6858001" y="304799"/>
                      <a:ext cx="924559" cy="4062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5714999" y="3135869"/>
                      <a:ext cx="929639" cy="4062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1442720" y="3135869"/>
                      <a:ext cx="843280" cy="4062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6172200" y="4572000"/>
                      <a:ext cx="106679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1605280" y="4572000"/>
                      <a:ext cx="909319" cy="4062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2286000" y="1002268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7010400" y="1002268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1676400" y="2450068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6781801" y="2407812"/>
                      <a:ext cx="5334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5867400" y="3821668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1905000" y="5269468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6248400" y="5223716"/>
                      <a:ext cx="5334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1752600" y="3886200"/>
                      <a:ext cx="533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4343400" y="6248400"/>
                      <a:ext cx="65434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b="1" dirty="0" smtClean="0"/>
                        <a:t>2,000</a:t>
                      </a:r>
                      <a:endParaRPr lang="en-US" sz="1600" b="1" dirty="0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3733800" y="6214646"/>
                      <a:ext cx="28886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b="1" dirty="0" smtClean="0"/>
                        <a:t>0</a:t>
                      </a:r>
                      <a:endParaRPr lang="en-US" sz="1600" b="1" dirty="0"/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3962400" y="6595646"/>
                      <a:ext cx="731520" cy="3724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b="1" dirty="0" smtClean="0"/>
                        <a:t>FEET</a:t>
                      </a:r>
                      <a:endParaRPr lang="en-US" sz="1600" b="1" dirty="0"/>
                    </a:p>
                  </p:txBody>
                </p:sp>
              </p:grpSp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4343400" y="5410200"/>
                  <a:ext cx="61587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SEISMIC</a:t>
                  </a:r>
                  <a:endParaRPr lang="en-US" sz="1000" b="1" dirty="0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4834855" y="5562600"/>
                <a:ext cx="23279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DEPTH of SCOUR</a:t>
                </a:r>
                <a:endParaRPr lang="en-US" sz="2400" b="1" dirty="0"/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3733800" y="13716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4419600" y="381000"/>
                <a:ext cx="0" cy="9906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5018347" y="4262735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270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>
                <a:off x="3733800" y="3810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3962400" y="25908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962400" y="19050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429000" y="28956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429000" y="38100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3581400" y="50292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3505200" y="42672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4419600" y="1905000"/>
                <a:ext cx="0" cy="6858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4038600" y="2895600"/>
                <a:ext cx="0" cy="9144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4191000" y="4267200"/>
                <a:ext cx="0" cy="8382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5486400" y="3048000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270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876800" y="1976735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240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943600" y="609600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270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524000" y="5558135"/>
              <a:ext cx="2438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ALBANY REACH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658639" y="0"/>
            <a:ext cx="5826722" cy="6862465"/>
            <a:chOff x="1658639" y="0"/>
            <a:chExt cx="5826722" cy="6862465"/>
          </a:xfrm>
        </p:grpSpPr>
        <p:grpSp>
          <p:nvGrpSpPr>
            <p:cNvPr id="41" name="Group 40"/>
            <p:cNvGrpSpPr/>
            <p:nvPr/>
          </p:nvGrpSpPr>
          <p:grpSpPr>
            <a:xfrm>
              <a:off x="1658639" y="0"/>
              <a:ext cx="5826722" cy="6862465"/>
              <a:chOff x="1658639" y="0"/>
              <a:chExt cx="5826722" cy="6862465"/>
            </a:xfrm>
          </p:grpSpPr>
          <p:pic>
            <p:nvPicPr>
              <p:cNvPr id="5" name="Picture 4" descr="Rave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58639" y="0"/>
                <a:ext cx="5826722" cy="6858000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5562600" y="5257800"/>
                <a:ext cx="381000" cy="762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5943600" y="2861846"/>
                <a:ext cx="381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B’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5097780" y="76200"/>
                <a:ext cx="601980" cy="3063240"/>
              </a:xfrm>
              <a:custGeom>
                <a:avLst/>
                <a:gdLst>
                  <a:gd name="connsiteX0" fmla="*/ 327660 w 601980"/>
                  <a:gd name="connsiteY0" fmla="*/ 0 h 3063240"/>
                  <a:gd name="connsiteX1" fmla="*/ 464820 w 601980"/>
                  <a:gd name="connsiteY1" fmla="*/ 868680 h 3063240"/>
                  <a:gd name="connsiteX2" fmla="*/ 22860 w 601980"/>
                  <a:gd name="connsiteY2" fmla="*/ 2308860 h 3063240"/>
                  <a:gd name="connsiteX3" fmla="*/ 601980 w 601980"/>
                  <a:gd name="connsiteY3" fmla="*/ 3063240 h 3063240"/>
                  <a:gd name="connsiteX4" fmla="*/ 601980 w 601980"/>
                  <a:gd name="connsiteY4" fmla="*/ 3063240 h 306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980" h="3063240">
                    <a:moveTo>
                      <a:pt x="327660" y="0"/>
                    </a:moveTo>
                    <a:cubicBezTo>
                      <a:pt x="421640" y="241935"/>
                      <a:pt x="515620" y="483870"/>
                      <a:pt x="464820" y="868680"/>
                    </a:cubicBezTo>
                    <a:cubicBezTo>
                      <a:pt x="414020" y="1253490"/>
                      <a:pt x="0" y="1943100"/>
                      <a:pt x="22860" y="2308860"/>
                    </a:cubicBezTo>
                    <a:cubicBezTo>
                      <a:pt x="45720" y="2674620"/>
                      <a:pt x="601980" y="3063240"/>
                      <a:pt x="601980" y="3063240"/>
                    </a:cubicBezTo>
                    <a:lnTo>
                      <a:pt x="601980" y="3063240"/>
                    </a:lnTo>
                  </a:path>
                </a:pathLst>
              </a:custGeom>
              <a:ln w="63500">
                <a:solidFill>
                  <a:srgbClr val="FFC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5722620" y="45720"/>
                <a:ext cx="792480" cy="3337560"/>
              </a:xfrm>
              <a:custGeom>
                <a:avLst/>
                <a:gdLst>
                  <a:gd name="connsiteX0" fmla="*/ 792480 w 792480"/>
                  <a:gd name="connsiteY0" fmla="*/ 0 h 3337560"/>
                  <a:gd name="connsiteX1" fmla="*/ 220980 w 792480"/>
                  <a:gd name="connsiteY1" fmla="*/ 1424940 h 3337560"/>
                  <a:gd name="connsiteX2" fmla="*/ 220980 w 792480"/>
                  <a:gd name="connsiteY2" fmla="*/ 2369820 h 3337560"/>
                  <a:gd name="connsiteX3" fmla="*/ 0 w 792480"/>
                  <a:gd name="connsiteY3" fmla="*/ 3337560 h 33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480" h="3337560">
                    <a:moveTo>
                      <a:pt x="792480" y="0"/>
                    </a:moveTo>
                    <a:cubicBezTo>
                      <a:pt x="554355" y="514985"/>
                      <a:pt x="316230" y="1029970"/>
                      <a:pt x="220980" y="1424940"/>
                    </a:cubicBezTo>
                    <a:cubicBezTo>
                      <a:pt x="125730" y="1819910"/>
                      <a:pt x="257810" y="2051050"/>
                      <a:pt x="220980" y="2369820"/>
                    </a:cubicBezTo>
                    <a:cubicBezTo>
                      <a:pt x="184150" y="2688590"/>
                      <a:pt x="0" y="3337560"/>
                      <a:pt x="0" y="3337560"/>
                    </a:cubicBezTo>
                  </a:path>
                </a:pathLst>
              </a:custGeom>
              <a:ln w="63500">
                <a:solidFill>
                  <a:srgbClr val="92D05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3934460" y="60960"/>
                <a:ext cx="1475740" cy="1333500"/>
              </a:xfrm>
              <a:custGeom>
                <a:avLst/>
                <a:gdLst>
                  <a:gd name="connsiteX0" fmla="*/ 27940 w 1475740"/>
                  <a:gd name="connsiteY0" fmla="*/ 0 h 1333500"/>
                  <a:gd name="connsiteX1" fmla="*/ 241300 w 1475740"/>
                  <a:gd name="connsiteY1" fmla="*/ 579120 h 1333500"/>
                  <a:gd name="connsiteX2" fmla="*/ 1475740 w 1475740"/>
                  <a:gd name="connsiteY2" fmla="*/ 1333500 h 1333500"/>
                  <a:gd name="connsiteX3" fmla="*/ 1475740 w 1475740"/>
                  <a:gd name="connsiteY3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5740" h="1333500">
                    <a:moveTo>
                      <a:pt x="27940" y="0"/>
                    </a:moveTo>
                    <a:cubicBezTo>
                      <a:pt x="13970" y="178435"/>
                      <a:pt x="0" y="356870"/>
                      <a:pt x="241300" y="579120"/>
                    </a:cubicBezTo>
                    <a:cubicBezTo>
                      <a:pt x="482600" y="801370"/>
                      <a:pt x="1475740" y="1333500"/>
                      <a:pt x="1475740" y="1333500"/>
                    </a:cubicBezTo>
                    <a:lnTo>
                      <a:pt x="1475740" y="1333500"/>
                    </a:lnTo>
                  </a:path>
                </a:pathLst>
              </a:custGeom>
              <a:ln w="63500">
                <a:solidFill>
                  <a:srgbClr val="FFC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5684520" y="3131820"/>
                <a:ext cx="74930" cy="1097280"/>
              </a:xfrm>
              <a:custGeom>
                <a:avLst/>
                <a:gdLst>
                  <a:gd name="connsiteX0" fmla="*/ 38100 w 74930"/>
                  <a:gd name="connsiteY0" fmla="*/ 0 h 1097280"/>
                  <a:gd name="connsiteX1" fmla="*/ 68580 w 74930"/>
                  <a:gd name="connsiteY1" fmla="*/ 495300 h 1097280"/>
                  <a:gd name="connsiteX2" fmla="*/ 0 w 74930"/>
                  <a:gd name="connsiteY2" fmla="*/ 1097280 h 109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930" h="1097280">
                    <a:moveTo>
                      <a:pt x="38100" y="0"/>
                    </a:moveTo>
                    <a:cubicBezTo>
                      <a:pt x="56515" y="156210"/>
                      <a:pt x="74930" y="312420"/>
                      <a:pt x="68580" y="495300"/>
                    </a:cubicBezTo>
                    <a:cubicBezTo>
                      <a:pt x="62230" y="678180"/>
                      <a:pt x="0" y="1097280"/>
                      <a:pt x="0" y="1097280"/>
                    </a:cubicBezTo>
                  </a:path>
                </a:pathLst>
              </a:custGeom>
              <a:ln w="63500">
                <a:solidFill>
                  <a:srgbClr val="92D050">
                    <a:alpha val="70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638800" y="2971800"/>
                <a:ext cx="304800" cy="762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562600" y="3505200"/>
                <a:ext cx="304800" cy="762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562600" y="3733800"/>
                <a:ext cx="304800" cy="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4831784" y="3429000"/>
                <a:ext cx="8070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RAVENA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715000" y="5483423"/>
                <a:ext cx="8547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HUDSON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536028" y="5791200"/>
                <a:ext cx="8741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CATSKILL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048000" y="6400800"/>
                <a:ext cx="3352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CONFLUENCE REACH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6959536">
                <a:off x="4721378" y="1880549"/>
                <a:ext cx="13837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chemeClr val="bg1"/>
                    </a:solidFill>
                  </a:rPr>
                  <a:t>Colonie Channel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16455882">
                <a:off x="4841230" y="1724619"/>
                <a:ext cx="2219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chemeClr val="bg1"/>
                    </a:solidFill>
                  </a:rPr>
                  <a:t>Batten Kill-Hudson Channel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2099014">
                <a:off x="3595612" y="856394"/>
                <a:ext cx="1489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chemeClr val="bg1"/>
                    </a:solidFill>
                  </a:rPr>
                  <a:t>Mohawk Channel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038600" y="304800"/>
                <a:ext cx="12508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SCHENECTADY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410200" y="2785646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B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265724" y="3276600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C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791200" y="3395246"/>
                <a:ext cx="3730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C’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265724" y="3623846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N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791200" y="3623846"/>
                <a:ext cx="4492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N’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341924" y="5105400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S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943600" y="5147846"/>
                <a:ext cx="3730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S’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Oval 28"/>
            <p:cNvSpPr/>
            <p:nvPr/>
          </p:nvSpPr>
          <p:spPr>
            <a:xfrm rot="21320606">
              <a:off x="4958467" y="2249150"/>
              <a:ext cx="1510785" cy="3557184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228600" y="304800"/>
            <a:ext cx="8534400" cy="6096000"/>
            <a:chOff x="228600" y="304800"/>
            <a:chExt cx="8534400" cy="6096000"/>
          </a:xfrm>
        </p:grpSpPr>
        <p:grpSp>
          <p:nvGrpSpPr>
            <p:cNvPr id="55" name="Group 54"/>
            <p:cNvGrpSpPr/>
            <p:nvPr/>
          </p:nvGrpSpPr>
          <p:grpSpPr>
            <a:xfrm>
              <a:off x="228600" y="304800"/>
              <a:ext cx="8534400" cy="6096000"/>
              <a:chOff x="228600" y="304800"/>
              <a:chExt cx="8534400" cy="6096000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228600" y="304800"/>
                <a:ext cx="8534400" cy="6096000"/>
                <a:chOff x="228600" y="304800"/>
                <a:chExt cx="8534400" cy="6096000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228600" y="304800"/>
                  <a:ext cx="8534400" cy="6096000"/>
                  <a:chOff x="228600" y="304800"/>
                  <a:chExt cx="8534400" cy="6096000"/>
                </a:xfrm>
              </p:grpSpPr>
              <p:grpSp>
                <p:nvGrpSpPr>
                  <p:cNvPr id="2" name="Group 29"/>
                  <p:cNvGrpSpPr/>
                  <p:nvPr/>
                </p:nvGrpSpPr>
                <p:grpSpPr>
                  <a:xfrm>
                    <a:off x="228600" y="304800"/>
                    <a:ext cx="4495800" cy="6096000"/>
                    <a:chOff x="1938337" y="0"/>
                    <a:chExt cx="5529263" cy="6934200"/>
                  </a:xfrm>
                </p:grpSpPr>
                <p:pic>
                  <p:nvPicPr>
                    <p:cNvPr id="4" name="Picture 3" descr="NEGSA2015d0005.jpg"/>
                    <p:cNvPicPr>
                      <a:picLocks noChangeAspect="1"/>
                    </p:cNvPicPr>
                    <p:nvPr/>
                  </p:nvPicPr>
                  <p:blipFill>
                    <a:blip r:embed="rId3" cstate="print"/>
                    <a:stretch>
                      <a:fillRect/>
                    </a:stretch>
                  </p:blipFill>
                  <p:spPr>
                    <a:xfrm>
                      <a:off x="2220989" y="0"/>
                      <a:ext cx="4702021" cy="6858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" name="TextBox 2"/>
                    <p:cNvSpPr txBox="1"/>
                    <p:nvPr/>
                  </p:nvSpPr>
                  <p:spPr>
                    <a:xfrm>
                      <a:off x="3906380" y="2080260"/>
                      <a:ext cx="1648390" cy="42011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COEYMANS</a:t>
                      </a:r>
                      <a:endParaRPr lang="en-US" b="1" dirty="0"/>
                    </a:p>
                  </p:txBody>
                </p:sp>
                <p:sp>
                  <p:nvSpPr>
                    <p:cNvPr id="5" name="TextBox 4"/>
                    <p:cNvSpPr txBox="1"/>
                    <p:nvPr/>
                  </p:nvSpPr>
                  <p:spPr>
                    <a:xfrm>
                      <a:off x="3620871" y="5733987"/>
                      <a:ext cx="1878686" cy="42011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STOCKPORT</a:t>
                      </a:r>
                      <a:endParaRPr lang="en-US" b="1" dirty="0"/>
                    </a:p>
                  </p:txBody>
                </p:sp>
                <p:sp>
                  <p:nvSpPr>
                    <p:cNvPr id="6" name="TextBox 5"/>
                    <p:cNvSpPr txBox="1"/>
                    <p:nvPr/>
                  </p:nvSpPr>
                  <p:spPr>
                    <a:xfrm>
                      <a:off x="3733800" y="3511996"/>
                      <a:ext cx="1904999" cy="7352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 dirty="0" smtClean="0"/>
                        <a:t>NEW BALTIMORE</a:t>
                      </a:r>
                      <a:endParaRPr lang="en-US" b="1" dirty="0"/>
                    </a:p>
                  </p:txBody>
                </p:sp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3531514" y="433387"/>
                      <a:ext cx="1904999" cy="7352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 dirty="0" smtClean="0"/>
                        <a:t>BERKSHIRE SPUR</a:t>
                      </a:r>
                      <a:endParaRPr lang="en-US" b="1" dirty="0"/>
                    </a:p>
                  </p:txBody>
                </p:sp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2124076" y="273852"/>
                      <a:ext cx="1000124" cy="3357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6467476" y="273852"/>
                      <a:ext cx="1000124" cy="3357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200 ft</a:t>
                      </a:r>
                      <a:endParaRPr lang="en-US" b="1" dirty="0"/>
                    </a:p>
                  </p:txBody>
                </p:sp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3733800" y="3059668"/>
                      <a:ext cx="10001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-200 ft</a:t>
                      </a:r>
                      <a:endParaRPr lang="en-US" b="1" dirty="0"/>
                    </a:p>
                  </p:txBody>
                </p:sp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2895600" y="6564868"/>
                      <a:ext cx="10001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-200 ft</a:t>
                      </a:r>
                      <a:endParaRPr lang="en-US" b="1" dirty="0"/>
                    </a:p>
                  </p:txBody>
                </p:sp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3276600" y="4888468"/>
                      <a:ext cx="10001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-200 ft</a:t>
                      </a:r>
                      <a:endParaRPr lang="en-US" b="1" dirty="0"/>
                    </a:p>
                  </p:txBody>
                </p: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5334000" y="4876800"/>
                      <a:ext cx="10001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-200 ft</a:t>
                      </a:r>
                      <a:endParaRPr lang="en-US" b="1" dirty="0"/>
                    </a:p>
                  </p:txBody>
                </p:sp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4724400" y="6553200"/>
                      <a:ext cx="10001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-200 ft</a:t>
                      </a:r>
                      <a:endParaRPr lang="en-US" b="1" dirty="0"/>
                    </a:p>
                  </p:txBody>
                </p:sp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5029200" y="3059668"/>
                      <a:ext cx="10001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-200 ft</a:t>
                      </a:r>
                      <a:endParaRPr lang="en-US" b="1" dirty="0"/>
                    </a:p>
                  </p:txBody>
                </p:sp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6148388" y="2362200"/>
                      <a:ext cx="500063" cy="3357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2547937" y="2362200"/>
                      <a:ext cx="500063" cy="3357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6553200" y="959652"/>
                      <a:ext cx="500063" cy="3357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2547937" y="959652"/>
                      <a:ext cx="500063" cy="3357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2133600" y="4160052"/>
                      <a:ext cx="500063" cy="3357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1938337" y="5943600"/>
                      <a:ext cx="500063" cy="3357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5867400" y="5912652"/>
                      <a:ext cx="500063" cy="3357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SL</a:t>
                      </a:r>
                      <a:endParaRPr lang="en-US" b="1" dirty="0"/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3875176" y="5120548"/>
                      <a:ext cx="239624" cy="28965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b="1" dirty="0" smtClean="0"/>
                        <a:t>0</a:t>
                      </a:r>
                      <a:endParaRPr lang="en-US" sz="1600" b="1" dirty="0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4832054" y="5147846"/>
                      <a:ext cx="65434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b="1" dirty="0" smtClean="0"/>
                        <a:t>2,000</a:t>
                      </a:r>
                      <a:endParaRPr lang="en-US" sz="1600" b="1" dirty="0"/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3886200" y="6306979"/>
                      <a:ext cx="61587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b="1" dirty="0" smtClean="0"/>
                        <a:t>SEISMIC</a:t>
                      </a:r>
                      <a:endParaRPr lang="en-US" sz="1000" b="1" dirty="0"/>
                    </a:p>
                  </p:txBody>
                </p: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4337126" y="4419600"/>
                      <a:ext cx="61587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b="1" dirty="0" smtClean="0"/>
                        <a:t>SEISMIC</a:t>
                      </a:r>
                      <a:endParaRPr lang="en-US" sz="1000" b="1" dirty="0"/>
                    </a:p>
                  </p:txBody>
                </p:sp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4565726" y="2590800"/>
                      <a:ext cx="61587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b="1" dirty="0" smtClean="0"/>
                        <a:t>SEISMIC</a:t>
                      </a:r>
                      <a:endParaRPr lang="en-US" sz="1000" b="1" dirty="0"/>
                    </a:p>
                  </p:txBody>
                </p:sp>
              </p:grpSp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4088031" y="1295400"/>
                    <a:ext cx="4674969" cy="4126992"/>
                    <a:chOff x="1828800" y="1295400"/>
                    <a:chExt cx="4674969" cy="4126992"/>
                  </a:xfrm>
                </p:grpSpPr>
                <p:grpSp>
                  <p:nvGrpSpPr>
                    <p:cNvPr id="31" name="Group 11"/>
                    <p:cNvGrpSpPr/>
                    <p:nvPr/>
                  </p:nvGrpSpPr>
                  <p:grpSpPr>
                    <a:xfrm>
                      <a:off x="1828800" y="1435608"/>
                      <a:ext cx="4674969" cy="3986784"/>
                      <a:chOff x="1828800" y="1435608"/>
                      <a:chExt cx="4674969" cy="3986784"/>
                    </a:xfrm>
                  </p:grpSpPr>
                  <p:sp>
                    <p:nvSpPr>
                      <p:cNvPr id="34" name="TextBox 33"/>
                      <p:cNvSpPr txBox="1"/>
                      <p:nvPr/>
                    </p:nvSpPr>
                    <p:spPr>
                      <a:xfrm>
                        <a:off x="3276600" y="1688068"/>
                        <a:ext cx="231659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HOLOCENE ALLUVIUM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35" name="TextBox 34"/>
                      <p:cNvSpPr txBox="1"/>
                      <p:nvPr/>
                    </p:nvSpPr>
                    <p:spPr>
                      <a:xfrm>
                        <a:off x="3276600" y="2145268"/>
                        <a:ext cx="118263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FORT ANN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36" name="TextBox 35"/>
                      <p:cNvSpPr txBox="1"/>
                      <p:nvPr/>
                    </p:nvSpPr>
                    <p:spPr>
                      <a:xfrm>
                        <a:off x="3276600" y="2678668"/>
                        <a:ext cx="208717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LAKE ALBANY SAND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37" name="TextBox 36"/>
                      <p:cNvSpPr txBox="1"/>
                      <p:nvPr/>
                    </p:nvSpPr>
                    <p:spPr>
                      <a:xfrm>
                        <a:off x="3276600" y="3212068"/>
                        <a:ext cx="240918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LAKE ALBANY DELTAICS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38" name="TextBox 37"/>
                      <p:cNvSpPr txBox="1"/>
                      <p:nvPr/>
                    </p:nvSpPr>
                    <p:spPr>
                      <a:xfrm>
                        <a:off x="3276600" y="3669268"/>
                        <a:ext cx="283487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LAKE ALBANY CLAY and SILT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39" name="TextBox 38"/>
                      <p:cNvSpPr txBox="1"/>
                      <p:nvPr/>
                    </p:nvSpPr>
                    <p:spPr>
                      <a:xfrm>
                        <a:off x="3323026" y="4202668"/>
                        <a:ext cx="3180743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ICE-CONTACT STRATIFIED DRIFT</a:t>
                        </a:r>
                        <a:endParaRPr lang="en-US" b="1" dirty="0"/>
                      </a:p>
                    </p:txBody>
                  </p:sp>
                  <p:pic>
                    <p:nvPicPr>
                      <p:cNvPr id="33" name="Picture 32" descr="NEGSA2015d0008.jpg"/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/>
                      <a:stretch>
                        <a:fillRect/>
                      </a:stretch>
                    </p:blipFill>
                    <p:spPr>
                      <a:xfrm>
                        <a:off x="1828800" y="1435608"/>
                        <a:ext cx="1557528" cy="398678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0" name="TextBox 39"/>
                      <p:cNvSpPr txBox="1"/>
                      <p:nvPr/>
                    </p:nvSpPr>
                    <p:spPr>
                      <a:xfrm>
                        <a:off x="3352800" y="4736068"/>
                        <a:ext cx="55496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TILL</a:t>
                        </a:r>
                        <a:endParaRPr lang="en-US" b="1" dirty="0"/>
                      </a:p>
                    </p:txBody>
                  </p:sp>
                </p:grpSp>
                <p:sp>
                  <p:nvSpPr>
                    <p:cNvPr id="32" name="TextBox 31"/>
                    <p:cNvSpPr txBox="1"/>
                    <p:nvPr/>
                  </p:nvSpPr>
                  <p:spPr>
                    <a:xfrm>
                      <a:off x="3124200" y="1295400"/>
                      <a:ext cx="114300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b="1" dirty="0" smtClean="0"/>
                        <a:t>LEGEND</a:t>
                      </a:r>
                      <a:endParaRPr lang="en-US" sz="2000" b="1" dirty="0"/>
                    </a:p>
                  </p:txBody>
                </p:sp>
              </p:grpSp>
            </p:grpSp>
            <p:sp>
              <p:nvSpPr>
                <p:cNvPr id="42" name="TextBox 41"/>
                <p:cNvSpPr txBox="1"/>
                <p:nvPr/>
              </p:nvSpPr>
              <p:spPr>
                <a:xfrm>
                  <a:off x="5486400" y="5373469"/>
                  <a:ext cx="221650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 smtClean="0"/>
                    <a:t>View from the South </a:t>
                  </a:r>
                </a:p>
                <a:p>
                  <a:pPr algn="ctr"/>
                  <a:r>
                    <a:rPr lang="en-US" b="1" dirty="0" smtClean="0"/>
                    <a:t>(Upstream)</a:t>
                  </a:r>
                  <a:endParaRPr lang="en-US" b="1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5334000" y="6031468"/>
                  <a:ext cx="26062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10X Vertical Exaggeration</a:t>
                  </a:r>
                  <a:endParaRPr lang="en-US" b="1" dirty="0"/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5029200" y="457200"/>
                <a:ext cx="304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CONFLUENCE REACH</a:t>
                </a:r>
                <a:endParaRPr lang="en-US" sz="2400" b="1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33400" y="304800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B</a:t>
                </a:r>
                <a:endParaRPr lang="en-US" sz="1600" b="1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122724" y="304800"/>
                <a:ext cx="3730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B’</a:t>
                </a:r>
                <a:endParaRPr lang="en-US" sz="1600" b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41324" y="1718846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C</a:t>
                </a:r>
                <a:endParaRPr lang="en-US" sz="1600" b="1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741724" y="1718846"/>
                <a:ext cx="3730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C’</a:t>
                </a:r>
                <a:endParaRPr lang="en-US" sz="1600" b="1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33400" y="3090446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N</a:t>
                </a:r>
                <a:endParaRPr lang="en-US" sz="1600" b="1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810000" y="3090446"/>
                <a:ext cx="3730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N’</a:t>
                </a:r>
                <a:endParaRPr lang="en-US" sz="1600" b="1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28600" y="5029200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</a:t>
                </a:r>
                <a:endParaRPr lang="en-US" sz="16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894124" y="5071646"/>
                <a:ext cx="3730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S’</a:t>
                </a:r>
                <a:endParaRPr lang="en-US" sz="1600" b="1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875746" y="3962400"/>
                <a:ext cx="391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SL</a:t>
                </a:r>
                <a:endParaRPr lang="en-US" b="1" dirty="0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5638800" y="838200"/>
              <a:ext cx="1635128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LITHOLOGY</a:t>
              </a:r>
              <a:endParaRPr lang="en-US" sz="2400" b="1" dirty="0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4419600" y="2667000"/>
              <a:ext cx="1219200" cy="0"/>
            </a:xfrm>
            <a:prstGeom prst="line">
              <a:avLst/>
            </a:prstGeom>
            <a:ln w="635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990600" y="0"/>
            <a:ext cx="7010400" cy="6934200"/>
            <a:chOff x="990600" y="0"/>
            <a:chExt cx="7010400" cy="6934200"/>
          </a:xfrm>
        </p:grpSpPr>
        <p:grpSp>
          <p:nvGrpSpPr>
            <p:cNvPr id="41" name="Group 40"/>
            <p:cNvGrpSpPr/>
            <p:nvPr/>
          </p:nvGrpSpPr>
          <p:grpSpPr>
            <a:xfrm>
              <a:off x="1938337" y="0"/>
              <a:ext cx="5834063" cy="6934200"/>
              <a:chOff x="1938337" y="0"/>
              <a:chExt cx="5834063" cy="693420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938337" y="0"/>
                <a:ext cx="5529263" cy="6934200"/>
                <a:chOff x="1938337" y="0"/>
                <a:chExt cx="5529263" cy="6934200"/>
              </a:xfrm>
            </p:grpSpPr>
            <p:pic>
              <p:nvPicPr>
                <p:cNvPr id="4" name="Picture 3" descr="NEGSA2015d0005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220989" y="0"/>
                  <a:ext cx="4702021" cy="6858000"/>
                </a:xfrm>
                <a:prstGeom prst="rect">
                  <a:avLst/>
                </a:prstGeom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4038600" y="2133600"/>
                  <a:ext cx="1447800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COEYMANS</a:t>
                  </a:r>
                  <a:endParaRPr lang="en-US" b="1" dirty="0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3962400" y="5791200"/>
                  <a:ext cx="1447800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STOCKPORT</a:t>
                  </a:r>
                  <a:endParaRPr lang="en-US" b="1" dirty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3733800" y="3429000"/>
                  <a:ext cx="1905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NEW BALTIMORE</a:t>
                  </a:r>
                  <a:endParaRPr lang="en-US" b="1" dirty="0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3657600" y="533400"/>
                  <a:ext cx="1905000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BERKSHIRE SPUR</a:t>
                  </a:r>
                  <a:endParaRPr lang="en-US" b="1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124076" y="273852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6467476" y="273852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3733800" y="3059668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2895600" y="6564868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3276600" y="4888468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5334000" y="4876800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4724400" y="6553200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5029200" y="3059668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148388" y="23622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547937" y="23622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553200" y="9596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547937" y="9596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6434137" y="41600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2133600" y="41600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1938337" y="59436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867400" y="59126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875176" y="5120548"/>
                  <a:ext cx="239624" cy="289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0</a:t>
                  </a:r>
                  <a:endParaRPr lang="en-US" sz="1600" b="1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832054" y="5147846"/>
                  <a:ext cx="65434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2,000</a:t>
                  </a:r>
                  <a:endParaRPr lang="en-US" sz="1600" b="1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886200" y="6306979"/>
                  <a:ext cx="61587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SEISMIC</a:t>
                  </a:r>
                  <a:endParaRPr lang="en-US" sz="1000" b="1" dirty="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337126" y="4419600"/>
                  <a:ext cx="61587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SEISMIC</a:t>
                  </a:r>
                  <a:endParaRPr lang="en-US" sz="1000" b="1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565726" y="2590800"/>
                  <a:ext cx="61587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SEISMIC</a:t>
                  </a:r>
                  <a:endParaRPr lang="en-US" sz="1000" b="1" dirty="0"/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4196219" y="1295400"/>
                <a:ext cx="1005853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Preglacial</a:t>
                </a:r>
              </a:p>
              <a:p>
                <a:pPr algn="ctr"/>
                <a:r>
                  <a:rPr lang="en-US" sz="1400" b="1" dirty="0" smtClean="0"/>
                  <a:t>Batten Kill-</a:t>
                </a:r>
              </a:p>
              <a:p>
                <a:pPr algn="ctr"/>
                <a:r>
                  <a:rPr lang="en-US" sz="1400" b="1" dirty="0" smtClean="0"/>
                  <a:t>Hudson</a:t>
                </a:r>
                <a:endParaRPr lang="en-US" sz="1400" b="1" dirty="0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4648200" y="1219200"/>
                <a:ext cx="0" cy="22860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5179023" y="1219200"/>
                <a:ext cx="205997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Above the Batten Kill-</a:t>
                </a:r>
              </a:p>
              <a:p>
                <a:pPr algn="ctr"/>
                <a:r>
                  <a:rPr lang="en-US" sz="1400" b="1" dirty="0" smtClean="0"/>
                  <a:t>Hudson/Colonie Confluence</a:t>
                </a:r>
                <a:endParaRPr lang="en-US" sz="1400" b="1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712423" y="2662535"/>
                <a:ext cx="205997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At the Batten Kill-</a:t>
                </a:r>
              </a:p>
              <a:p>
                <a:pPr algn="ctr"/>
                <a:r>
                  <a:rPr lang="en-US" sz="1400" b="1" dirty="0" smtClean="0"/>
                  <a:t>Hudson/Colonie Confluence</a:t>
                </a:r>
                <a:endParaRPr lang="en-US" sz="1400" b="1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487792" y="3886200"/>
                <a:ext cx="12541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Flood-Scoured</a:t>
                </a:r>
              </a:p>
              <a:p>
                <a:pPr algn="ctr"/>
                <a:r>
                  <a:rPr lang="en-US" sz="1400" b="1" dirty="0" smtClean="0"/>
                  <a:t>Bedrock</a:t>
                </a:r>
                <a:endParaRPr lang="en-US" sz="1400" b="1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680011" y="3810000"/>
                <a:ext cx="12541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Flood-Scoured</a:t>
                </a:r>
              </a:p>
              <a:p>
                <a:pPr algn="ctr"/>
                <a:r>
                  <a:rPr lang="en-US" sz="1400" b="1" dirty="0" smtClean="0"/>
                  <a:t>Bedrock</a:t>
                </a:r>
                <a:endParaRPr lang="en-US" sz="1400" b="1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64394" y="1981200"/>
                <a:ext cx="12541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Flood-Scoured</a:t>
                </a:r>
              </a:p>
              <a:p>
                <a:pPr algn="ctr"/>
                <a:r>
                  <a:rPr lang="en-US" sz="1400" b="1" dirty="0" smtClean="0"/>
                  <a:t>Bedrock</a:t>
                </a:r>
                <a:endParaRPr lang="en-US" sz="1400" b="1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667000" y="6167735"/>
                <a:ext cx="12541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Flood-Scoured</a:t>
                </a:r>
              </a:p>
              <a:p>
                <a:pPr algn="ctr"/>
                <a:r>
                  <a:rPr lang="en-US" sz="1400" b="1" dirty="0" smtClean="0"/>
                  <a:t>Bedrock</a:t>
                </a:r>
                <a:endParaRPr lang="en-US" sz="1400" b="1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990600" y="4567535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CONFLUENCE REACH</a:t>
              </a:r>
              <a:endParaRPr lang="en-US" sz="24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791200" y="4491335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STRATIGRAPHY</a:t>
              </a:r>
              <a:endParaRPr lang="en-US" sz="24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578768" y="591979"/>
              <a:ext cx="5934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LA I &amp; II</a:t>
              </a:r>
              <a:endParaRPr lang="en-US" sz="1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609600" y="228600"/>
            <a:ext cx="7315200" cy="6481465"/>
            <a:chOff x="609600" y="228600"/>
            <a:chExt cx="7315200" cy="6481465"/>
          </a:xfrm>
        </p:grpSpPr>
        <p:grpSp>
          <p:nvGrpSpPr>
            <p:cNvPr id="59" name="Group 58"/>
            <p:cNvGrpSpPr/>
            <p:nvPr/>
          </p:nvGrpSpPr>
          <p:grpSpPr>
            <a:xfrm>
              <a:off x="2362200" y="228600"/>
              <a:ext cx="5562600" cy="6481465"/>
              <a:chOff x="2362200" y="228600"/>
              <a:chExt cx="5562600" cy="6481465"/>
            </a:xfrm>
          </p:grpSpPr>
          <p:grpSp>
            <p:nvGrpSpPr>
              <p:cNvPr id="20" name="Group 29"/>
              <p:cNvGrpSpPr/>
              <p:nvPr/>
            </p:nvGrpSpPr>
            <p:grpSpPr>
              <a:xfrm>
                <a:off x="2362200" y="228600"/>
                <a:ext cx="5105400" cy="6172200"/>
                <a:chOff x="1938337" y="0"/>
                <a:chExt cx="5529263" cy="6934200"/>
              </a:xfrm>
            </p:grpSpPr>
            <p:pic>
              <p:nvPicPr>
                <p:cNvPr id="4" name="Picture 3" descr="NEGSA2015d0005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220989" y="0"/>
                  <a:ext cx="4702021" cy="6858000"/>
                </a:xfrm>
                <a:prstGeom prst="rect">
                  <a:avLst/>
                </a:prstGeom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4038600" y="2133600"/>
                  <a:ext cx="1447800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COEYMANS</a:t>
                  </a:r>
                  <a:endParaRPr lang="en-US" b="1" dirty="0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3836442" y="5650089"/>
                  <a:ext cx="1447800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STOCKPORT</a:t>
                  </a:r>
                  <a:endParaRPr lang="en-US" b="1" dirty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3733800" y="3429000"/>
                  <a:ext cx="2083274" cy="414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NEW BALTIMORE</a:t>
                  </a:r>
                  <a:endParaRPr lang="en-US" b="1" dirty="0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3575074" y="533400"/>
                  <a:ext cx="2076947" cy="414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BERKSHIRE SPUR</a:t>
                  </a:r>
                  <a:endParaRPr lang="en-US" b="1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124076" y="273852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6467476" y="273852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3733800" y="3059668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2895600" y="6564868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3276600" y="4888468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5334000" y="4876800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4724400" y="6553200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5029200" y="3059668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148388" y="23622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547937" y="23622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553200" y="9596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547937" y="9596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6434137" y="41600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2133600" y="41600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1938337" y="59436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867400" y="59126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875176" y="5120548"/>
                  <a:ext cx="239624" cy="289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0</a:t>
                  </a:r>
                  <a:endParaRPr lang="en-US" sz="1600" b="1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832054" y="5147846"/>
                  <a:ext cx="65434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2,000</a:t>
                  </a:r>
                  <a:endParaRPr lang="en-US" sz="1600" b="1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886200" y="6306979"/>
                  <a:ext cx="61587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SEISMIC</a:t>
                  </a:r>
                  <a:endParaRPr lang="en-US" sz="1000" b="1" dirty="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337126" y="4419600"/>
                  <a:ext cx="61587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SEISMIC</a:t>
                  </a:r>
                  <a:endParaRPr lang="en-US" sz="1000" b="1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565726" y="2590800"/>
                  <a:ext cx="61587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SEISMIC</a:t>
                  </a:r>
                  <a:endParaRPr lang="en-US" sz="1000" b="1" dirty="0"/>
                </a:p>
              </p:txBody>
            </p:sp>
          </p:grpSp>
          <p:cxnSp>
            <p:nvCxnSpPr>
              <p:cNvPr id="41" name="Straight Arrow Connector 40"/>
              <p:cNvCxnSpPr/>
              <p:nvPr/>
            </p:nvCxnSpPr>
            <p:spPr>
              <a:xfrm>
                <a:off x="4876800" y="1981200"/>
                <a:ext cx="0" cy="8382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5596855" y="6248400"/>
                <a:ext cx="23279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DEPTH of SCOUR</a:t>
                </a:r>
                <a:endParaRPr lang="en-US" sz="2400" b="1" dirty="0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4191000" y="35052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4724400" y="3581400"/>
                <a:ext cx="10791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&gt;260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3886200" y="5334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810000" y="14478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191000" y="19812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4114800" y="28194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886200" y="51816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4572000" y="533400"/>
                <a:ext cx="0" cy="9144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3048000" y="838200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260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780347" y="2129135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260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018347" y="5710535"/>
                <a:ext cx="10791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&gt;260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09600" y="6243935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CONFLUENCE REACH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4513"/>
            <a:ext cx="7696200" cy="1131887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099" name="Picture 3" descr="NyB&amp;W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0"/>
            <a:ext cx="8305800" cy="6854825"/>
          </a:xfrm>
          <a:noFill/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 rot="19059128">
            <a:off x="4275138" y="577850"/>
            <a:ext cx="1841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lumMod val="75000"/>
                      <a:lumOff val="25000"/>
                    </a:schemeClr>
                  </a:outerShdw>
                </a:effectLst>
              </a:rPr>
              <a:t>St. Lawrence</a:t>
            </a:r>
          </a:p>
          <a:p>
            <a:pPr>
              <a:defRPr/>
            </a:pPr>
            <a:r>
              <a:rPr lang="en-US" sz="2400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lumMod val="75000"/>
                      <a:lumOff val="25000"/>
                    </a:schemeClr>
                  </a:outerShdw>
                </a:effectLst>
              </a:rPr>
              <a:t>   Lowlands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 rot="-5400000">
            <a:off x="6538119" y="545306"/>
            <a:ext cx="1354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lumMod val="75000"/>
                      <a:lumOff val="25000"/>
                    </a:schemeClr>
                  </a:outerShdw>
                </a:effectLst>
              </a:rPr>
              <a:t>Champlain</a:t>
            </a:r>
          </a:p>
          <a:p>
            <a:pPr>
              <a:defRPr/>
            </a:pPr>
            <a:r>
              <a:rPr lang="en-US" sz="2000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lumMod val="75000"/>
                      <a:lumOff val="25000"/>
                    </a:schemeClr>
                  </a:outerShdw>
                </a:effectLst>
              </a:rPr>
              <a:t> Lowla</a:t>
            </a:r>
            <a:r>
              <a:rPr lang="en-US" sz="2000" i="1" dirty="0">
                <a:solidFill>
                  <a:schemeClr val="bg1"/>
                </a:solidFill>
              </a:rPr>
              <a:t>nds</a:t>
            </a:r>
          </a:p>
        </p:txBody>
      </p:sp>
      <p:grpSp>
        <p:nvGrpSpPr>
          <p:cNvPr id="5" name="Group 18"/>
          <p:cNvGrpSpPr/>
          <p:nvPr/>
        </p:nvGrpSpPr>
        <p:grpSpPr>
          <a:xfrm>
            <a:off x="1054100" y="1377950"/>
            <a:ext cx="7099300" cy="5327650"/>
            <a:chOff x="1054100" y="1377950"/>
            <a:chExt cx="7099300" cy="5327650"/>
          </a:xfrm>
        </p:grpSpPr>
        <p:sp>
          <p:nvSpPr>
            <p:cNvPr id="4100" name="Text Box 4"/>
            <p:cNvSpPr txBox="1">
              <a:spLocks noChangeArrowheads="1"/>
            </p:cNvSpPr>
            <p:nvPr/>
          </p:nvSpPr>
          <p:spPr bwMode="auto">
            <a:xfrm>
              <a:off x="2005013" y="1757363"/>
              <a:ext cx="24622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Ontario Lowlands</a:t>
              </a:r>
            </a:p>
          </p:txBody>
        </p:sp>
        <p:sp>
          <p:nvSpPr>
            <p:cNvPr id="4101" name="Text Box 5"/>
            <p:cNvSpPr txBox="1">
              <a:spLocks noChangeArrowheads="1"/>
            </p:cNvSpPr>
            <p:nvPr/>
          </p:nvSpPr>
          <p:spPr bwMode="auto">
            <a:xfrm>
              <a:off x="1054100" y="2840038"/>
              <a:ext cx="120015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</a:rPr>
                <a:t>     </a:t>
              </a:r>
              <a:r>
                <a:rPr lang="en-US" sz="2000" i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Erie </a:t>
              </a:r>
            </a:p>
            <a:p>
              <a:pPr>
                <a:defRPr/>
              </a:pPr>
              <a:r>
                <a:rPr lang="en-US" sz="2000" i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Lowlands</a:t>
              </a:r>
            </a:p>
          </p:txBody>
        </p:sp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3360738" y="3744913"/>
              <a:ext cx="205030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Allegheny Plateau</a:t>
              </a:r>
            </a:p>
          </p:txBody>
        </p:sp>
        <p:sp>
          <p:nvSpPr>
            <p:cNvPr id="4103" name="Text Box 8"/>
            <p:cNvSpPr txBox="1">
              <a:spLocks noChangeArrowheads="1"/>
            </p:cNvSpPr>
            <p:nvPr/>
          </p:nvSpPr>
          <p:spPr bwMode="auto">
            <a:xfrm>
              <a:off x="5502275" y="1377950"/>
              <a:ext cx="1404938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 Adirondack</a:t>
              </a:r>
            </a:p>
            <a:p>
              <a:r>
                <a:rPr lang="en-US" sz="1800">
                  <a:solidFill>
                    <a:schemeClr val="bg1"/>
                  </a:solidFill>
                </a:rPr>
                <a:t> Mountains</a:t>
              </a:r>
            </a:p>
          </p:txBody>
        </p:sp>
        <p:sp>
          <p:nvSpPr>
            <p:cNvPr id="2" name="Text Box 11"/>
            <p:cNvSpPr txBox="1">
              <a:spLocks noChangeArrowheads="1"/>
            </p:cNvSpPr>
            <p:nvPr/>
          </p:nvSpPr>
          <p:spPr bwMode="auto">
            <a:xfrm rot="16443402">
              <a:off x="6194913" y="2933671"/>
              <a:ext cx="24596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New England Uplands</a:t>
              </a:r>
            </a:p>
          </p:txBody>
        </p:sp>
        <p:sp>
          <p:nvSpPr>
            <p:cNvPr id="4108" name="Text Box 12"/>
            <p:cNvSpPr txBox="1">
              <a:spLocks noChangeArrowheads="1"/>
            </p:cNvSpPr>
            <p:nvPr/>
          </p:nvSpPr>
          <p:spPr bwMode="auto">
            <a:xfrm rot="-5400000">
              <a:off x="6688932" y="3047206"/>
              <a:ext cx="25320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Connecticut Lowlands</a:t>
              </a:r>
            </a:p>
          </p:txBody>
        </p:sp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 rot="928949">
              <a:off x="5335588" y="2349500"/>
              <a:ext cx="1228725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>
                  <a:solidFill>
                    <a:schemeClr val="bg1"/>
                  </a:solidFill>
                </a:rPr>
                <a:t> </a:t>
              </a:r>
              <a:r>
                <a:rPr lang="en-US" sz="2000" i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Mohawk </a:t>
              </a:r>
            </a:p>
            <a:p>
              <a:pPr>
                <a:defRPr/>
              </a:pPr>
              <a:r>
                <a:rPr lang="en-US" sz="2000" i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Lowlands</a:t>
              </a:r>
            </a:p>
          </p:txBody>
        </p:sp>
        <p:sp>
          <p:nvSpPr>
            <p:cNvPr id="3" name="TextBox 13"/>
            <p:cNvSpPr txBox="1">
              <a:spLocks noChangeArrowheads="1"/>
            </p:cNvSpPr>
            <p:nvPr/>
          </p:nvSpPr>
          <p:spPr bwMode="auto">
            <a:xfrm>
              <a:off x="2209800" y="6181725"/>
              <a:ext cx="5462588" cy="5238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1"/>
                  </a:solidFill>
                </a:rPr>
                <a:t>PHYSIOGRAPHIC PROVINCES</a:t>
              </a:r>
            </a:p>
          </p:txBody>
        </p:sp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 rot="-5119448">
              <a:off x="5755661" y="3289300"/>
              <a:ext cx="20955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>
                  <a:solidFill>
                    <a:schemeClr val="bg1"/>
                  </a:solidFill>
                </a:rPr>
                <a:t>Hudson </a:t>
              </a:r>
              <a:r>
                <a:rPr lang="en-US" sz="2000" i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</a:rPr>
                <a:t>Lowlands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15000" y="2971800"/>
              <a:ext cx="11019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COVEVILLE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70639" y="4599801"/>
              <a:ext cx="9689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NEWBURGH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6477000" y="2895600"/>
            <a:ext cx="304800" cy="1524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67400" y="3200400"/>
            <a:ext cx="949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ALBANY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477000" y="3124200"/>
            <a:ext cx="304800" cy="1524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676833" y="0"/>
            <a:ext cx="5790334" cy="6858000"/>
            <a:chOff x="1676833" y="0"/>
            <a:chExt cx="5790334" cy="6858000"/>
          </a:xfrm>
        </p:grpSpPr>
        <p:grpSp>
          <p:nvGrpSpPr>
            <p:cNvPr id="23" name="Group 22"/>
            <p:cNvGrpSpPr/>
            <p:nvPr/>
          </p:nvGrpSpPr>
          <p:grpSpPr>
            <a:xfrm>
              <a:off x="1676833" y="0"/>
              <a:ext cx="5790334" cy="6858000"/>
              <a:chOff x="1676833" y="0"/>
              <a:chExt cx="5790334" cy="6858000"/>
            </a:xfrm>
          </p:grpSpPr>
          <p:pic>
            <p:nvPicPr>
              <p:cNvPr id="4" name="Picture 3" descr="south_relief_image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76833" y="0"/>
                <a:ext cx="5790334" cy="68580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876800" y="1524000"/>
                <a:ext cx="9077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HUDSON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581400" y="3045023"/>
                <a:ext cx="1066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KINGSTON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419600" y="4188023"/>
                <a:ext cx="1524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POUGHKEEPSIE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71800" y="5483423"/>
                <a:ext cx="1295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err="1" smtClean="0">
                    <a:solidFill>
                      <a:schemeClr val="bg1"/>
                    </a:solidFill>
                  </a:rPr>
                  <a:t>NeEWBURGH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4495800" y="1752600"/>
                <a:ext cx="381000" cy="762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038600" y="5486400"/>
                <a:ext cx="381000" cy="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267200" y="2895600"/>
                <a:ext cx="381000" cy="762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191000" y="4495800"/>
                <a:ext cx="381000" cy="762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962400" y="1490246"/>
                <a:ext cx="609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RVW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2709446"/>
                <a:ext cx="457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KR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648200" y="2785646"/>
                <a:ext cx="533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KR’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876800" y="1718846"/>
                <a:ext cx="68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RVW’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657600" y="4233446"/>
                <a:ext cx="609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MHP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495800" y="4462046"/>
                <a:ext cx="762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MHP’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581400" y="5224046"/>
                <a:ext cx="457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NB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343400" y="5334000"/>
                <a:ext cx="533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NB’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352800" y="5943600"/>
                <a:ext cx="3352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SOUTHERN REACH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3429000" y="1295400"/>
              <a:ext cx="2438400" cy="449580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658639" y="0"/>
            <a:ext cx="5826722" cy="6862465"/>
            <a:chOff x="1658639" y="0"/>
            <a:chExt cx="5826722" cy="6862465"/>
          </a:xfrm>
        </p:grpSpPr>
        <p:grpSp>
          <p:nvGrpSpPr>
            <p:cNvPr id="2" name="Group 40"/>
            <p:cNvGrpSpPr/>
            <p:nvPr/>
          </p:nvGrpSpPr>
          <p:grpSpPr>
            <a:xfrm>
              <a:off x="1658639" y="0"/>
              <a:ext cx="5826722" cy="6862465"/>
              <a:chOff x="1658639" y="0"/>
              <a:chExt cx="5826722" cy="6862465"/>
            </a:xfrm>
          </p:grpSpPr>
          <p:pic>
            <p:nvPicPr>
              <p:cNvPr id="5" name="Picture 4" descr="Raven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58639" y="0"/>
                <a:ext cx="5826722" cy="6858000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5562600" y="5257800"/>
                <a:ext cx="381000" cy="76200"/>
              </a:xfrm>
              <a:prstGeom prst="line">
                <a:avLst/>
              </a:prstGeom>
              <a:ln w="6350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Freeform 7"/>
              <p:cNvSpPr/>
              <p:nvPr/>
            </p:nvSpPr>
            <p:spPr>
              <a:xfrm>
                <a:off x="5097780" y="76200"/>
                <a:ext cx="601980" cy="3063240"/>
              </a:xfrm>
              <a:custGeom>
                <a:avLst/>
                <a:gdLst>
                  <a:gd name="connsiteX0" fmla="*/ 327660 w 601980"/>
                  <a:gd name="connsiteY0" fmla="*/ 0 h 3063240"/>
                  <a:gd name="connsiteX1" fmla="*/ 464820 w 601980"/>
                  <a:gd name="connsiteY1" fmla="*/ 868680 h 3063240"/>
                  <a:gd name="connsiteX2" fmla="*/ 22860 w 601980"/>
                  <a:gd name="connsiteY2" fmla="*/ 2308860 h 3063240"/>
                  <a:gd name="connsiteX3" fmla="*/ 601980 w 601980"/>
                  <a:gd name="connsiteY3" fmla="*/ 3063240 h 3063240"/>
                  <a:gd name="connsiteX4" fmla="*/ 601980 w 601980"/>
                  <a:gd name="connsiteY4" fmla="*/ 3063240 h 306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980" h="3063240">
                    <a:moveTo>
                      <a:pt x="327660" y="0"/>
                    </a:moveTo>
                    <a:cubicBezTo>
                      <a:pt x="421640" y="241935"/>
                      <a:pt x="515620" y="483870"/>
                      <a:pt x="464820" y="868680"/>
                    </a:cubicBezTo>
                    <a:cubicBezTo>
                      <a:pt x="414020" y="1253490"/>
                      <a:pt x="0" y="1943100"/>
                      <a:pt x="22860" y="2308860"/>
                    </a:cubicBezTo>
                    <a:cubicBezTo>
                      <a:pt x="45720" y="2674620"/>
                      <a:pt x="601980" y="3063240"/>
                      <a:pt x="601980" y="3063240"/>
                    </a:cubicBezTo>
                    <a:lnTo>
                      <a:pt x="601980" y="3063240"/>
                    </a:lnTo>
                  </a:path>
                </a:pathLst>
              </a:custGeom>
              <a:ln w="63500">
                <a:solidFill>
                  <a:srgbClr val="FFC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5722620" y="45720"/>
                <a:ext cx="792480" cy="3337560"/>
              </a:xfrm>
              <a:custGeom>
                <a:avLst/>
                <a:gdLst>
                  <a:gd name="connsiteX0" fmla="*/ 792480 w 792480"/>
                  <a:gd name="connsiteY0" fmla="*/ 0 h 3337560"/>
                  <a:gd name="connsiteX1" fmla="*/ 220980 w 792480"/>
                  <a:gd name="connsiteY1" fmla="*/ 1424940 h 3337560"/>
                  <a:gd name="connsiteX2" fmla="*/ 220980 w 792480"/>
                  <a:gd name="connsiteY2" fmla="*/ 2369820 h 3337560"/>
                  <a:gd name="connsiteX3" fmla="*/ 0 w 792480"/>
                  <a:gd name="connsiteY3" fmla="*/ 3337560 h 33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480" h="3337560">
                    <a:moveTo>
                      <a:pt x="792480" y="0"/>
                    </a:moveTo>
                    <a:cubicBezTo>
                      <a:pt x="554355" y="514985"/>
                      <a:pt x="316230" y="1029970"/>
                      <a:pt x="220980" y="1424940"/>
                    </a:cubicBezTo>
                    <a:cubicBezTo>
                      <a:pt x="125730" y="1819910"/>
                      <a:pt x="257810" y="2051050"/>
                      <a:pt x="220980" y="2369820"/>
                    </a:cubicBezTo>
                    <a:cubicBezTo>
                      <a:pt x="184150" y="2688590"/>
                      <a:pt x="0" y="3337560"/>
                      <a:pt x="0" y="3337560"/>
                    </a:cubicBezTo>
                  </a:path>
                </a:pathLst>
              </a:custGeom>
              <a:ln w="63500">
                <a:solidFill>
                  <a:srgbClr val="92D05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3934460" y="60960"/>
                <a:ext cx="1475740" cy="1333500"/>
              </a:xfrm>
              <a:custGeom>
                <a:avLst/>
                <a:gdLst>
                  <a:gd name="connsiteX0" fmla="*/ 27940 w 1475740"/>
                  <a:gd name="connsiteY0" fmla="*/ 0 h 1333500"/>
                  <a:gd name="connsiteX1" fmla="*/ 241300 w 1475740"/>
                  <a:gd name="connsiteY1" fmla="*/ 579120 h 1333500"/>
                  <a:gd name="connsiteX2" fmla="*/ 1475740 w 1475740"/>
                  <a:gd name="connsiteY2" fmla="*/ 1333500 h 1333500"/>
                  <a:gd name="connsiteX3" fmla="*/ 1475740 w 1475740"/>
                  <a:gd name="connsiteY3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5740" h="1333500">
                    <a:moveTo>
                      <a:pt x="27940" y="0"/>
                    </a:moveTo>
                    <a:cubicBezTo>
                      <a:pt x="13970" y="178435"/>
                      <a:pt x="0" y="356870"/>
                      <a:pt x="241300" y="579120"/>
                    </a:cubicBezTo>
                    <a:cubicBezTo>
                      <a:pt x="482600" y="801370"/>
                      <a:pt x="1475740" y="1333500"/>
                      <a:pt x="1475740" y="1333500"/>
                    </a:cubicBezTo>
                    <a:lnTo>
                      <a:pt x="1475740" y="1333500"/>
                    </a:lnTo>
                  </a:path>
                </a:pathLst>
              </a:custGeom>
              <a:ln w="63500">
                <a:solidFill>
                  <a:srgbClr val="FFC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5684520" y="3131820"/>
                <a:ext cx="74930" cy="1097280"/>
              </a:xfrm>
              <a:custGeom>
                <a:avLst/>
                <a:gdLst>
                  <a:gd name="connsiteX0" fmla="*/ 38100 w 74930"/>
                  <a:gd name="connsiteY0" fmla="*/ 0 h 1097280"/>
                  <a:gd name="connsiteX1" fmla="*/ 68580 w 74930"/>
                  <a:gd name="connsiteY1" fmla="*/ 495300 h 1097280"/>
                  <a:gd name="connsiteX2" fmla="*/ 0 w 74930"/>
                  <a:gd name="connsiteY2" fmla="*/ 1097280 h 109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930" h="1097280">
                    <a:moveTo>
                      <a:pt x="38100" y="0"/>
                    </a:moveTo>
                    <a:cubicBezTo>
                      <a:pt x="56515" y="156210"/>
                      <a:pt x="74930" y="312420"/>
                      <a:pt x="68580" y="495300"/>
                    </a:cubicBezTo>
                    <a:cubicBezTo>
                      <a:pt x="62230" y="678180"/>
                      <a:pt x="0" y="1097280"/>
                      <a:pt x="0" y="1097280"/>
                    </a:cubicBezTo>
                  </a:path>
                </a:pathLst>
              </a:custGeom>
              <a:ln w="63500">
                <a:solidFill>
                  <a:srgbClr val="92D050">
                    <a:alpha val="70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638800" y="2971800"/>
                <a:ext cx="304800" cy="76200"/>
              </a:xfrm>
              <a:prstGeom prst="line">
                <a:avLst/>
              </a:prstGeom>
              <a:ln w="6350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562600" y="3505200"/>
                <a:ext cx="304800" cy="76200"/>
              </a:xfrm>
              <a:prstGeom prst="line">
                <a:avLst/>
              </a:prstGeom>
              <a:ln w="6350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562600" y="3733800"/>
                <a:ext cx="304800" cy="0"/>
              </a:xfrm>
              <a:prstGeom prst="line">
                <a:avLst/>
              </a:prstGeom>
              <a:ln w="6350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4831784" y="3429000"/>
                <a:ext cx="728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Ravena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715000" y="5483423"/>
                <a:ext cx="7553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Hudson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536028" y="5791200"/>
                <a:ext cx="8741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Catskill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352800" y="6400800"/>
                <a:ext cx="2667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SOUTHERN REACH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6959536">
                <a:off x="4721378" y="1880549"/>
                <a:ext cx="13837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chemeClr val="bg1"/>
                    </a:solidFill>
                  </a:rPr>
                  <a:t>Colonie Channel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16455882">
                <a:off x="4841230" y="1724619"/>
                <a:ext cx="2219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chemeClr val="bg1"/>
                    </a:solidFill>
                  </a:rPr>
                  <a:t>Batten Kill-Hudson Channel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2099014">
                <a:off x="3595612" y="856394"/>
                <a:ext cx="1489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chemeClr val="bg1"/>
                    </a:solidFill>
                  </a:rPr>
                  <a:t>Mohawk Channel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038600" y="304800"/>
                <a:ext cx="11222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Schenectady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5029200" y="6096000"/>
              <a:ext cx="381000" cy="76200"/>
            </a:xfrm>
            <a:prstGeom prst="line">
              <a:avLst/>
            </a:prstGeom>
            <a:ln w="95250">
              <a:solidFill>
                <a:srgbClr val="FF00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495800" y="5986046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RVW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334000" y="5986046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RVW’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904398" y="0"/>
            <a:ext cx="5335203" cy="6934200"/>
            <a:chOff x="1904398" y="0"/>
            <a:chExt cx="5335203" cy="6934200"/>
          </a:xfrm>
        </p:grpSpPr>
        <p:pic>
          <p:nvPicPr>
            <p:cNvPr id="4" name="Picture 3" descr="Lower Hudson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4398" y="0"/>
              <a:ext cx="5335203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181600" y="3014246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MHP’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800600" y="685800"/>
              <a:ext cx="381000" cy="76200"/>
            </a:xfrm>
            <a:prstGeom prst="line">
              <a:avLst/>
            </a:prstGeom>
            <a:ln w="95250">
              <a:solidFill>
                <a:srgbClr val="FF00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191000" y="1066800"/>
              <a:ext cx="8317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Kingston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34000" y="2819400"/>
              <a:ext cx="12146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Poughkeepsie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1400" y="5864423"/>
              <a:ext cx="960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Newburgh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495800" y="6172200"/>
              <a:ext cx="381000" cy="76200"/>
            </a:xfrm>
            <a:prstGeom prst="line">
              <a:avLst/>
            </a:prstGeom>
            <a:ln w="95250">
              <a:solidFill>
                <a:srgbClr val="FF00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876800" y="3200400"/>
              <a:ext cx="381000" cy="0"/>
            </a:xfrm>
            <a:prstGeom prst="line">
              <a:avLst/>
            </a:prstGeom>
            <a:ln w="95250">
              <a:solidFill>
                <a:srgbClr val="FF00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343400" y="30142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MHP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19600" y="499646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KR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81600" y="575846"/>
              <a:ext cx="53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KR’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14800" y="6062246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NB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76800" y="6096000"/>
              <a:ext cx="53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NB’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52800" y="6472535"/>
              <a:ext cx="3352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SOUTHERN REACH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0" y="152400"/>
            <a:ext cx="8659486" cy="6324600"/>
            <a:chOff x="0" y="152400"/>
            <a:chExt cx="8659486" cy="6324600"/>
          </a:xfrm>
        </p:grpSpPr>
        <p:grpSp>
          <p:nvGrpSpPr>
            <p:cNvPr id="50" name="Group 49"/>
            <p:cNvGrpSpPr/>
            <p:nvPr/>
          </p:nvGrpSpPr>
          <p:grpSpPr>
            <a:xfrm>
              <a:off x="0" y="152400"/>
              <a:ext cx="8659486" cy="6324600"/>
              <a:chOff x="0" y="152400"/>
              <a:chExt cx="8659486" cy="63246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0" y="228600"/>
                <a:ext cx="8659486" cy="6248400"/>
                <a:chOff x="0" y="228600"/>
                <a:chExt cx="8659486" cy="6248400"/>
              </a:xfrm>
            </p:grpSpPr>
            <p:grpSp>
              <p:nvGrpSpPr>
                <p:cNvPr id="2" name="Group 27"/>
                <p:cNvGrpSpPr/>
                <p:nvPr/>
              </p:nvGrpSpPr>
              <p:grpSpPr>
                <a:xfrm>
                  <a:off x="0" y="228600"/>
                  <a:ext cx="4572000" cy="6248400"/>
                  <a:chOff x="1343891" y="0"/>
                  <a:chExt cx="6650181" cy="6858000"/>
                </a:xfrm>
              </p:grpSpPr>
              <p:pic>
                <p:nvPicPr>
                  <p:cNvPr id="4" name="Picture 3" descr="NEGSA2015b0015.jp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2178013" y="0"/>
                    <a:ext cx="4787974" cy="6858000"/>
                  </a:xfrm>
                  <a:prstGeom prst="rect">
                    <a:avLst/>
                  </a:prstGeom>
                </p:spPr>
              </p:pic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3865418" y="1839951"/>
                    <a:ext cx="1579418" cy="5742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KINGSTON-RHINECLIFF</a:t>
                    </a:r>
                    <a:endParaRPr lang="en-US" sz="1400" b="1" dirty="0"/>
                  </a:p>
                </p:txBody>
              </p:sp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1870362" y="3774710"/>
                    <a:ext cx="2133601" cy="5742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MID-HUDSON - POUGHKEEPSIE</a:t>
                    </a:r>
                    <a:endParaRPr lang="en-US" sz="1400" b="1" dirty="0"/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449782" y="4812268"/>
                    <a:ext cx="2750126" cy="3378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NEWBURGH-BEACON</a:t>
                    </a:r>
                    <a:endParaRPr lang="en-US" sz="1400" b="1" dirty="0"/>
                  </a:p>
                </p:txBody>
              </p: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3851563" y="334537"/>
                    <a:ext cx="2147454" cy="3378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RIP VAN WINKLE</a:t>
                    </a:r>
                    <a:endParaRPr lang="en-US" sz="1400" b="1" dirty="0"/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2452255" y="228600"/>
                    <a:ext cx="1180233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6315076" y="228600"/>
                    <a:ext cx="1235651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856509" y="1524000"/>
                    <a:ext cx="1371600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6010276" y="1524000"/>
                    <a:ext cx="1207942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4800601" y="2831069"/>
                    <a:ext cx="1309254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-200 ft</a:t>
                    </a:r>
                    <a:endParaRPr lang="en-US" b="1" dirty="0"/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3338945" y="2819399"/>
                    <a:ext cx="1242579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-200 ft</a:t>
                    </a:r>
                    <a:endParaRPr lang="en-US" b="1" dirty="0"/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452131" y="4432610"/>
                    <a:ext cx="1332633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772276" y="4432610"/>
                    <a:ext cx="1221796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200 ft</a:t>
                    </a:r>
                    <a:endParaRPr lang="en-US" b="1" dirty="0"/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343891" y="5770756"/>
                    <a:ext cx="1551709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-200 ft</a:t>
                    </a:r>
                    <a:endParaRPr lang="en-US" b="1" dirty="0"/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772276" y="5760252"/>
                    <a:ext cx="1221796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-200 ft</a:t>
                    </a:r>
                    <a:endParaRPr lang="en-US" b="1" dirty="0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265219" y="2270928"/>
                    <a:ext cx="741217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5943600" y="2209799"/>
                    <a:ext cx="720436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2985655" y="914400"/>
                    <a:ext cx="796636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6510337" y="914400"/>
                    <a:ext cx="707881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131127" y="3512634"/>
                    <a:ext cx="983673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867401" y="3525440"/>
                    <a:ext cx="796636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6705599" y="5150652"/>
                    <a:ext cx="623454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1898073" y="5150652"/>
                    <a:ext cx="659390" cy="4053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SL</a:t>
                    </a:r>
                    <a:endParaRPr lang="en-US" b="1" dirty="0"/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3798976" y="4267200"/>
                    <a:ext cx="239624" cy="2896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0</a:t>
                    </a:r>
                    <a:endParaRPr lang="en-US" sz="1600" b="1" dirty="0"/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4679654" y="4309646"/>
                    <a:ext cx="65434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2,000</a:t>
                    </a:r>
                    <a:endParaRPr lang="en-US" sz="1600" b="1" dirty="0"/>
                  </a:p>
                </p:txBody>
              </p: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4370714" y="1330452"/>
                  <a:ext cx="4288772" cy="3927348"/>
                  <a:chOff x="1524000" y="1652778"/>
                  <a:chExt cx="4288772" cy="3927348"/>
                </a:xfrm>
              </p:grpSpPr>
              <p:pic>
                <p:nvPicPr>
                  <p:cNvPr id="29" name="Picture 28" descr="NEGSA2015d0006.jpg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524000" y="1652778"/>
                    <a:ext cx="1691640" cy="3927348"/>
                  </a:xfrm>
                  <a:prstGeom prst="rect">
                    <a:avLst/>
                  </a:prstGeom>
                </p:spPr>
              </p:pic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2895600" y="2315194"/>
                    <a:ext cx="231659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HOLOCENE ALLUVIUM</a:t>
                    </a:r>
                    <a:endParaRPr lang="en-US" b="1" dirty="0"/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2895600" y="1934194"/>
                    <a:ext cx="249959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HOLOCENE TIDAL MUDS</a:t>
                    </a:r>
                    <a:endParaRPr lang="en-US" b="1" dirty="0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2966928" y="2684526"/>
                    <a:ext cx="2278252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b="1" dirty="0" smtClean="0"/>
                      <a:t>QUAKER SPRINGS-</a:t>
                    </a:r>
                  </a:p>
                  <a:p>
                    <a:pPr algn="ctr"/>
                    <a:r>
                      <a:rPr lang="en-US" b="1" dirty="0" smtClean="0"/>
                      <a:t>COVEVILLE-FORT ANN</a:t>
                    </a:r>
                    <a:endParaRPr lang="en-US" b="1" dirty="0"/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944486" y="3381994"/>
                    <a:ext cx="283487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LAKE ALBANY CLAY and SILT</a:t>
                    </a:r>
                    <a:endParaRPr lang="en-US" b="1" dirty="0"/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944486" y="3790795"/>
                    <a:ext cx="2868286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MIDDLEBURGH-ROSENDALE</a:t>
                    </a:r>
                  </a:p>
                  <a:p>
                    <a:pPr algn="ctr"/>
                    <a:r>
                      <a:rPr lang="en-US" b="1" dirty="0" smtClean="0"/>
                      <a:t>OUTWASH</a:t>
                    </a:r>
                    <a:endParaRPr lang="en-US" b="1" dirty="0"/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2944486" y="4372594"/>
                    <a:ext cx="5549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TILL</a:t>
                    </a:r>
                    <a:endParaRPr lang="en-US" b="1" dirty="0"/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2944486" y="4829794"/>
                    <a:ext cx="24291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LITTLE FALLS GRAVEL(?)</a:t>
                    </a:r>
                    <a:endParaRPr lang="en-US" b="1" dirty="0"/>
                  </a:p>
                </p:txBody>
              </p:sp>
            </p:grpSp>
            <p:sp>
              <p:nvSpPr>
                <p:cNvPr id="37" name="TextBox 36"/>
                <p:cNvSpPr txBox="1"/>
                <p:nvPr/>
              </p:nvSpPr>
              <p:spPr>
                <a:xfrm>
                  <a:off x="5486400" y="5144869"/>
                  <a:ext cx="221650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 smtClean="0"/>
                    <a:t>View from the South </a:t>
                  </a:r>
                </a:p>
                <a:p>
                  <a:pPr algn="ctr"/>
                  <a:r>
                    <a:rPr lang="en-US" b="1" dirty="0" smtClean="0"/>
                    <a:t>(Upstream)</a:t>
                  </a:r>
                  <a:endParaRPr lang="en-US" b="1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5257800" y="5879068"/>
                  <a:ext cx="26062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10X Vertical Exaggeration</a:t>
                  </a:r>
                  <a:endParaRPr lang="en-US" b="1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5867400" y="1143000"/>
                  <a:ext cx="9491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LEGEND</a:t>
                  </a:r>
                  <a:endParaRPr lang="en-US" b="1" dirty="0"/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4876800" y="304800"/>
                <a:ext cx="2971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SOUTHERN REACH</a:t>
                </a:r>
                <a:endParaRPr lang="en-US" sz="2400" b="1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352800" y="1371600"/>
                <a:ext cx="533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KR’</a:t>
                </a:r>
                <a:endParaRPr lang="en-US" sz="1600" b="1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57200" y="1371600"/>
                <a:ext cx="457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KR</a:t>
                </a:r>
                <a:endParaRPr lang="en-US" sz="1600" b="1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38200" y="152400"/>
                <a:ext cx="609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RPW</a:t>
                </a:r>
                <a:endParaRPr lang="en-US" sz="1600" b="1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505200" y="152400"/>
                <a:ext cx="68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RPW’</a:t>
                </a:r>
                <a:endParaRPr lang="en-US" sz="1600" b="1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352800" y="3090446"/>
                <a:ext cx="68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MHP’</a:t>
                </a:r>
                <a:endParaRPr lang="en-US" sz="1600" b="1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57200" y="3090446"/>
                <a:ext cx="68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MHP</a:t>
                </a:r>
                <a:endParaRPr lang="en-US" sz="1600" b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10000" y="4081046"/>
                <a:ext cx="533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NB’</a:t>
                </a:r>
                <a:endParaRPr lang="en-US" sz="1600" b="1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52400" y="4081046"/>
                <a:ext cx="533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NB</a:t>
                </a:r>
                <a:endParaRPr lang="en-US" sz="1600" b="1" dirty="0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410200" y="762000"/>
              <a:ext cx="1635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LITHOLOGY</a:t>
              </a:r>
              <a:endParaRPr lang="en-US" sz="2400" b="1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4572000" y="2971800"/>
              <a:ext cx="1219200" cy="0"/>
            </a:xfrm>
            <a:prstGeom prst="line">
              <a:avLst/>
            </a:prstGeom>
            <a:ln w="635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1295400" y="0"/>
            <a:ext cx="7543800" cy="6858000"/>
            <a:chOff x="1295400" y="0"/>
            <a:chExt cx="7543800" cy="6858000"/>
          </a:xfrm>
        </p:grpSpPr>
        <p:grpSp>
          <p:nvGrpSpPr>
            <p:cNvPr id="38" name="Group 37"/>
            <p:cNvGrpSpPr/>
            <p:nvPr/>
          </p:nvGrpSpPr>
          <p:grpSpPr>
            <a:xfrm>
              <a:off x="1676400" y="0"/>
              <a:ext cx="6096000" cy="6858000"/>
              <a:chOff x="1676400" y="0"/>
              <a:chExt cx="6096000" cy="685800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676400" y="0"/>
                <a:ext cx="6096000" cy="6858000"/>
                <a:chOff x="1676400" y="0"/>
                <a:chExt cx="6096000" cy="6858000"/>
              </a:xfrm>
            </p:grpSpPr>
            <p:pic>
              <p:nvPicPr>
                <p:cNvPr id="4" name="Picture 3" descr="NEGSA2015b0015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178013" y="0"/>
                  <a:ext cx="4787974" cy="6858000"/>
                </a:xfrm>
                <a:prstGeom prst="rect">
                  <a:avLst/>
                </a:prstGeom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1981200" y="2477869"/>
                  <a:ext cx="14478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KINGSTON-RHINECLIFF</a:t>
                  </a:r>
                  <a:endParaRPr lang="en-US" b="1" dirty="0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1905000" y="3697069"/>
                  <a:ext cx="19050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MID-HUDSON - POUGHKEEPSIE</a:t>
                  </a:r>
                  <a:endParaRPr lang="en-US" b="1" dirty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3581400" y="4812268"/>
                  <a:ext cx="2438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NEWBURGH-BEACON</a:t>
                  </a:r>
                  <a:endParaRPr lang="en-US" b="1" dirty="0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3962400" y="457200"/>
                  <a:ext cx="1828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RIP VAN WINKLE</a:t>
                  </a:r>
                  <a:endParaRPr lang="en-US" b="1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743200" y="228600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6315076" y="228600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047876" y="1524000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6010276" y="1524000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800600" y="2831068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581400" y="2819400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676400" y="4464852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6772276" y="4464852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676400" y="5760252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6772276" y="5760252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471737" y="22098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943600" y="22098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081337" y="9144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6510337" y="9144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3157537" y="35052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5867400" y="35052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6705600" y="51506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057400" y="51506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798976" y="4267200"/>
                  <a:ext cx="239624" cy="289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0</a:t>
                  </a:r>
                  <a:endParaRPr lang="en-US" sz="1600" b="1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679654" y="4309646"/>
                  <a:ext cx="65434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2,000</a:t>
                  </a:r>
                  <a:endParaRPr lang="en-US" sz="1600" b="1" dirty="0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5764392" y="3200400"/>
                <a:ext cx="12541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Flood-Scoured</a:t>
                </a:r>
              </a:p>
              <a:p>
                <a:pPr algn="ctr"/>
                <a:r>
                  <a:rPr lang="en-US" sz="1400" b="1" dirty="0" smtClean="0"/>
                  <a:t>Bedrock</a:t>
                </a:r>
                <a:endParaRPr lang="en-US" sz="1400" b="1" dirty="0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5410200" y="3429000"/>
                <a:ext cx="457200" cy="7620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4676484" y="6019800"/>
                <a:ext cx="13433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Compact below</a:t>
                </a:r>
              </a:p>
              <a:p>
                <a:pPr algn="ctr"/>
                <a:r>
                  <a:rPr lang="en-US" sz="1400" b="1" dirty="0" smtClean="0"/>
                  <a:t>-200 feet</a:t>
                </a:r>
                <a:endParaRPr lang="en-US" sz="1400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601934" y="2438400"/>
                <a:ext cx="11219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Transition to</a:t>
                </a:r>
              </a:p>
              <a:p>
                <a:pPr algn="ctr"/>
                <a:r>
                  <a:rPr lang="en-US" sz="1400" b="1" dirty="0" smtClean="0"/>
                  <a:t>Organic Silt</a:t>
                </a:r>
                <a:endParaRPr lang="en-US" sz="1400" b="1" dirty="0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H="1" flipV="1">
                <a:off x="5105400" y="2590800"/>
                <a:ext cx="685800" cy="7620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4724400" y="4191000"/>
                <a:ext cx="533400" cy="7620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5019179" y="3962400"/>
                <a:ext cx="15020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Boulder Gravel:</a:t>
                </a:r>
              </a:p>
              <a:p>
                <a:pPr algn="ctr"/>
                <a:r>
                  <a:rPr lang="en-US" sz="1400" b="1" dirty="0" smtClean="0"/>
                  <a:t>Head-of-Outwash</a:t>
                </a:r>
                <a:endParaRPr lang="en-US" sz="1400" b="1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706107" y="6019800"/>
                <a:ext cx="12808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Boulder Gravel</a:t>
                </a:r>
                <a:endParaRPr lang="en-US" sz="1400" b="1" dirty="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295400" y="6243935"/>
              <a:ext cx="2971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SOUTHERN REACH</a:t>
              </a:r>
              <a:endParaRPr lang="en-US" sz="2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67400" y="6248400"/>
              <a:ext cx="2971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STRATIGRAPHY</a:t>
              </a:r>
              <a:endParaRPr lang="en-US" sz="24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83738" y="1076980"/>
              <a:ext cx="9844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Holocene</a:t>
              </a:r>
            </a:p>
            <a:p>
              <a:pPr algn="ctr"/>
              <a:r>
                <a:rPr lang="en-US" sz="1400" b="1" dirty="0" smtClean="0"/>
                <a:t>Tidal Delta</a:t>
              </a:r>
              <a:endParaRPr lang="en-US" sz="14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77079" y="533400"/>
              <a:ext cx="1161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Till over ICSD</a:t>
              </a:r>
              <a:endParaRPr lang="en-US" sz="1400" b="1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 flipV="1">
              <a:off x="5715000" y="609600"/>
              <a:ext cx="457200" cy="762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 flipV="1">
              <a:off x="5105400" y="1066800"/>
              <a:ext cx="685800" cy="2286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420709" y="5410200"/>
              <a:ext cx="15134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QS-CV-FA</a:t>
              </a:r>
            </a:p>
            <a:p>
              <a:pPr algn="ctr"/>
              <a:r>
                <a:rPr lang="en-US" sz="1400" b="1" dirty="0" smtClean="0"/>
                <a:t>Marine Sediment</a:t>
              </a:r>
              <a:endParaRPr lang="en-US" sz="1400" b="1" dirty="0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H="1" flipV="1">
              <a:off x="5105400" y="5638800"/>
              <a:ext cx="457200" cy="762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114800" y="5943600"/>
              <a:ext cx="53091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Little</a:t>
              </a:r>
            </a:p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Falls</a:t>
              </a:r>
            </a:p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Gravel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990600" y="152400"/>
            <a:ext cx="6781800" cy="6248400"/>
            <a:chOff x="990600" y="152400"/>
            <a:chExt cx="6781800" cy="6248400"/>
          </a:xfrm>
        </p:grpSpPr>
        <p:grpSp>
          <p:nvGrpSpPr>
            <p:cNvPr id="90" name="Group 89"/>
            <p:cNvGrpSpPr/>
            <p:nvPr/>
          </p:nvGrpSpPr>
          <p:grpSpPr>
            <a:xfrm>
              <a:off x="1219200" y="152400"/>
              <a:ext cx="6553200" cy="6248400"/>
              <a:chOff x="1219200" y="152400"/>
              <a:chExt cx="6553200" cy="624840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219200" y="152400"/>
                <a:ext cx="6553200" cy="6096000"/>
                <a:chOff x="1676400" y="0"/>
                <a:chExt cx="6096000" cy="6858000"/>
              </a:xfrm>
            </p:grpSpPr>
            <p:pic>
              <p:nvPicPr>
                <p:cNvPr id="4" name="Picture 3" descr="NEGSA2015b0015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178013" y="0"/>
                  <a:ext cx="4787974" cy="6858000"/>
                </a:xfrm>
                <a:prstGeom prst="rect">
                  <a:avLst/>
                </a:prstGeom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1981200" y="2477869"/>
                  <a:ext cx="14478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KINGSTON-RHINECLIFF</a:t>
                  </a:r>
                  <a:endParaRPr lang="en-US" b="1" dirty="0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1905000" y="3697069"/>
                  <a:ext cx="19050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MID-HUDSON - POUGHKEEPSIE</a:t>
                  </a:r>
                  <a:endParaRPr lang="en-US" b="1" dirty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3581400" y="4812268"/>
                  <a:ext cx="2438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NEWBURGH-BEACON</a:t>
                  </a:r>
                  <a:endParaRPr lang="en-US" b="1" dirty="0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3962400" y="457200"/>
                  <a:ext cx="1828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RIP VAN WINKLE</a:t>
                  </a:r>
                  <a:endParaRPr lang="en-US" b="1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743200" y="228600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6315076" y="228600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047876" y="1524000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6010276" y="1524000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800600" y="2831068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581400" y="2819400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676400" y="4464852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6772276" y="4464852"/>
                  <a:ext cx="1000124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200 ft</a:t>
                  </a:r>
                  <a:endParaRPr lang="en-US" b="1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676400" y="5760252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6772276" y="5760252"/>
                  <a:ext cx="1000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-200 ft</a:t>
                  </a:r>
                  <a:endParaRPr lang="en-US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471737" y="22098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943600" y="22098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081337" y="9144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6510337" y="9144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3157537" y="35052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5867400" y="3505200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6705600" y="51506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057400" y="5150652"/>
                  <a:ext cx="500063" cy="335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SL</a:t>
                  </a:r>
                  <a:endParaRPr lang="en-US" b="1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798976" y="4267200"/>
                  <a:ext cx="239624" cy="289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0</a:t>
                  </a:r>
                  <a:endParaRPr lang="en-US" sz="1600" b="1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679654" y="4309646"/>
                  <a:ext cx="65434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2,000</a:t>
                  </a:r>
                  <a:endParaRPr lang="en-US" sz="1600" b="1" dirty="0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4630298" y="5939135"/>
                <a:ext cx="23279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DEPTH of SCOUR</a:t>
                </a:r>
                <a:endParaRPr lang="en-US" sz="2400" b="1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3886200" y="5334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4572000" y="533400"/>
                <a:ext cx="0" cy="7620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4561147" y="685800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250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3962400" y="12954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733800" y="26670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657600" y="17526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581400" y="38862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581400" y="28956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657600" y="53340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505200" y="4495800"/>
                <a:ext cx="14478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4419600" y="1752600"/>
                <a:ext cx="0" cy="9144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4267200" y="2895600"/>
                <a:ext cx="0" cy="9906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>
                <a:off x="4343400" y="4495800"/>
                <a:ext cx="0" cy="8382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>
                <a:off x="4419600" y="1905000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310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590800" y="4796135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315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800600" y="3352800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290 ft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990600" y="5939135"/>
              <a:ext cx="2971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SOUTHERN REACH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19200" y="-85725"/>
            <a:ext cx="7924800" cy="6943725"/>
            <a:chOff x="1219200" y="-85725"/>
            <a:chExt cx="7924800" cy="6943725"/>
          </a:xfrm>
        </p:grpSpPr>
        <p:grpSp>
          <p:nvGrpSpPr>
            <p:cNvPr id="52" name="Group 51"/>
            <p:cNvGrpSpPr/>
            <p:nvPr/>
          </p:nvGrpSpPr>
          <p:grpSpPr>
            <a:xfrm>
              <a:off x="1219200" y="-85725"/>
              <a:ext cx="7924800" cy="6943725"/>
              <a:chOff x="1219200" y="-85725"/>
              <a:chExt cx="7924800" cy="6943725"/>
            </a:xfrm>
          </p:grpSpPr>
          <p:grpSp>
            <p:nvGrpSpPr>
              <p:cNvPr id="2" name="Group 49"/>
              <p:cNvGrpSpPr/>
              <p:nvPr/>
            </p:nvGrpSpPr>
            <p:grpSpPr>
              <a:xfrm>
                <a:off x="1219200" y="-85725"/>
                <a:ext cx="7924800" cy="6943725"/>
                <a:chOff x="1219200" y="-85725"/>
                <a:chExt cx="7924800" cy="6943725"/>
              </a:xfrm>
            </p:grpSpPr>
            <p:pic>
              <p:nvPicPr>
                <p:cNvPr id="32770" name="Picture 1" descr="Kingston01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219200" y="0"/>
                  <a:ext cx="6654800" cy="685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2771" name="Hexagon 4"/>
                <p:cNvSpPr>
                  <a:spLocks noChangeArrowheads="1"/>
                </p:cNvSpPr>
                <p:nvPr/>
              </p:nvSpPr>
              <p:spPr bwMode="auto">
                <a:xfrm>
                  <a:off x="4876800" y="5029200"/>
                  <a:ext cx="228600" cy="2286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72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5029200" y="5678269"/>
                  <a:ext cx="838200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endParaRPr lang="en-US" b="1" dirty="0">
                    <a:solidFill>
                      <a:schemeClr val="bg1"/>
                    </a:solidFill>
                  </a:endParaRPr>
                </a:p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HOW</a:t>
                  </a:r>
                </a:p>
              </p:txBody>
            </p:sp>
            <p:cxnSp>
              <p:nvCxnSpPr>
                <p:cNvPr id="32774" name="Straight Connector 1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762500" y="4610100"/>
                  <a:ext cx="457200" cy="762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75" name="Straight Connector 11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800600" y="4648200"/>
                  <a:ext cx="457200" cy="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76" name="Straight Connector 1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57700" y="1485900"/>
                  <a:ext cx="381000" cy="1524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77" name="Straight Connector 1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57700" y="1485900"/>
                  <a:ext cx="304800" cy="2286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78" name="Straight Connector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191000" y="1828800"/>
                  <a:ext cx="457200" cy="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79" name="Straight Connector 2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229100" y="1714500"/>
                  <a:ext cx="304800" cy="2286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80" name="Straight Connector 2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876800" y="3276600"/>
                  <a:ext cx="457200" cy="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81" name="Straight Connector 32"/>
                <p:cNvCxnSpPr>
                  <a:cxnSpLocks noChangeShapeType="1"/>
                </p:cNvCxnSpPr>
                <p:nvPr/>
              </p:nvCxnSpPr>
              <p:spPr bwMode="auto">
                <a:xfrm>
                  <a:off x="5105400" y="457200"/>
                  <a:ext cx="381000" cy="152400"/>
                </a:xfrm>
                <a:prstGeom prst="line">
                  <a:avLst/>
                </a:prstGeom>
                <a:noFill/>
                <a:ln w="6350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sp>
              <p:nvSpPr>
                <p:cNvPr id="32782" name="Hexagon 33"/>
                <p:cNvSpPr>
                  <a:spLocks noChangeArrowheads="1"/>
                </p:cNvSpPr>
                <p:nvPr/>
              </p:nvSpPr>
              <p:spPr bwMode="auto">
                <a:xfrm>
                  <a:off x="3886200" y="228600"/>
                  <a:ext cx="228600" cy="2286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3" name="Hexagon 34"/>
                <p:cNvSpPr>
                  <a:spLocks noChangeArrowheads="1"/>
                </p:cNvSpPr>
                <p:nvPr/>
              </p:nvSpPr>
              <p:spPr bwMode="auto">
                <a:xfrm>
                  <a:off x="3733800" y="152400"/>
                  <a:ext cx="228600" cy="2286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32784" name="Straight Connector 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447800" y="1295400"/>
                  <a:ext cx="533400" cy="2286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85" name="Straight Connector 4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981200" y="228600"/>
                  <a:ext cx="533400" cy="2286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86" name="Straight Connector 4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247900" y="1104900"/>
                  <a:ext cx="533400" cy="1524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87" name="Straight Connector 4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209800" y="990600"/>
                  <a:ext cx="457200" cy="3048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88" name="Straight Connector 45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238500" y="800100"/>
                  <a:ext cx="533400" cy="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89" name="Straight Connector 4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676400" y="152400"/>
                  <a:ext cx="457200" cy="3048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90" name="Straight Connector 4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905000" y="228600"/>
                  <a:ext cx="533400" cy="2286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91" name="Straight Connector 5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705100" y="5524500"/>
                  <a:ext cx="533400" cy="1524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92" name="Straight Connector 5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14600" y="6477000"/>
                  <a:ext cx="381000" cy="3810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sp>
              <p:nvSpPr>
                <p:cNvPr id="32793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586663" y="4800600"/>
                  <a:ext cx="1557337" cy="9540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DEM</a:t>
                  </a:r>
                </a:p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By</a:t>
                  </a:r>
                </a:p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Janet Manchester</a:t>
                  </a:r>
                </a:p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NYSGS</a:t>
                  </a:r>
                </a:p>
              </p:txBody>
            </p:sp>
            <p:sp>
              <p:nvSpPr>
                <p:cNvPr id="32794" name="TextBox 31"/>
                <p:cNvSpPr txBox="1">
                  <a:spLocks noChangeArrowheads="1"/>
                </p:cNvSpPr>
                <p:nvPr/>
              </p:nvSpPr>
              <p:spPr bwMode="auto">
                <a:xfrm rot="624297">
                  <a:off x="5129213" y="273050"/>
                  <a:ext cx="512762" cy="306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/>
                    <a:t>K-R</a:t>
                  </a:r>
                </a:p>
              </p:txBody>
            </p:sp>
            <p:sp>
              <p:nvSpPr>
                <p:cNvPr id="32795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1295400" y="3124200"/>
                  <a:ext cx="642938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</a:rPr>
                    <a:t>HOW</a:t>
                  </a:r>
                </a:p>
              </p:txBody>
            </p:sp>
            <p:cxnSp>
              <p:nvCxnSpPr>
                <p:cNvPr id="32796" name="Straight Arrow Connector 3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295400" y="3429000"/>
                  <a:ext cx="228600" cy="228600"/>
                </a:xfrm>
                <a:prstGeom prst="straightConnector1">
                  <a:avLst/>
                </a:prstGeom>
                <a:noFill/>
                <a:ln w="63500" algn="ctr">
                  <a:solidFill>
                    <a:schemeClr val="bg1"/>
                  </a:solidFill>
                  <a:round/>
                  <a:headEnd/>
                  <a:tailEnd type="arrow" w="med" len="med"/>
                </a:ln>
              </p:spPr>
            </p:cxnSp>
            <p:sp>
              <p:nvSpPr>
                <p:cNvPr id="32797" name="Hexagon 6"/>
                <p:cNvSpPr>
                  <a:spLocks noChangeArrowheads="1"/>
                </p:cNvSpPr>
                <p:nvPr/>
              </p:nvSpPr>
              <p:spPr bwMode="auto">
                <a:xfrm>
                  <a:off x="2667000" y="3962400"/>
                  <a:ext cx="228600" cy="2286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C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8" name="Hexagon 6"/>
                <p:cNvSpPr>
                  <a:spLocks noChangeArrowheads="1"/>
                </p:cNvSpPr>
                <p:nvPr/>
              </p:nvSpPr>
              <p:spPr bwMode="auto">
                <a:xfrm>
                  <a:off x="2057400" y="5029200"/>
                  <a:ext cx="228600" cy="2286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C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9" name="Freeform 41"/>
                <p:cNvSpPr>
                  <a:spLocks/>
                </p:cNvSpPr>
                <p:nvPr/>
              </p:nvSpPr>
              <p:spPr bwMode="auto">
                <a:xfrm>
                  <a:off x="5981700" y="38100"/>
                  <a:ext cx="990600" cy="1590675"/>
                </a:xfrm>
                <a:custGeom>
                  <a:avLst/>
                  <a:gdLst>
                    <a:gd name="T0" fmla="*/ 0 w 990600"/>
                    <a:gd name="T1" fmla="*/ 1590675 h 1590675"/>
                    <a:gd name="T2" fmla="*/ 123825 w 990600"/>
                    <a:gd name="T3" fmla="*/ 1457325 h 1590675"/>
                    <a:gd name="T4" fmla="*/ 219075 w 990600"/>
                    <a:gd name="T5" fmla="*/ 1419225 h 1590675"/>
                    <a:gd name="T6" fmla="*/ 342900 w 990600"/>
                    <a:gd name="T7" fmla="*/ 1419225 h 1590675"/>
                    <a:gd name="T8" fmla="*/ 476250 w 990600"/>
                    <a:gd name="T9" fmla="*/ 1247775 h 1590675"/>
                    <a:gd name="T10" fmla="*/ 657225 w 990600"/>
                    <a:gd name="T11" fmla="*/ 952500 h 1590675"/>
                    <a:gd name="T12" fmla="*/ 733425 w 990600"/>
                    <a:gd name="T13" fmla="*/ 685800 h 1590675"/>
                    <a:gd name="T14" fmla="*/ 809625 w 990600"/>
                    <a:gd name="T15" fmla="*/ 476250 h 1590675"/>
                    <a:gd name="T16" fmla="*/ 895350 w 990600"/>
                    <a:gd name="T17" fmla="*/ 238125 h 1590675"/>
                    <a:gd name="T18" fmla="*/ 990600 w 990600"/>
                    <a:gd name="T19" fmla="*/ 0 h 1590675"/>
                    <a:gd name="T20" fmla="*/ 990600 w 990600"/>
                    <a:gd name="T21" fmla="*/ 0 h 1590675"/>
                    <a:gd name="T22" fmla="*/ 990600 w 990600"/>
                    <a:gd name="T23" fmla="*/ 0 h 159067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90600"/>
                    <a:gd name="T37" fmla="*/ 0 h 1590675"/>
                    <a:gd name="T38" fmla="*/ 990600 w 990600"/>
                    <a:gd name="T39" fmla="*/ 1590675 h 159067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90600" h="1590675">
                      <a:moveTo>
                        <a:pt x="0" y="1590675"/>
                      </a:moveTo>
                      <a:cubicBezTo>
                        <a:pt x="43656" y="1538287"/>
                        <a:pt x="87313" y="1485900"/>
                        <a:pt x="123825" y="1457325"/>
                      </a:cubicBezTo>
                      <a:cubicBezTo>
                        <a:pt x="160337" y="1428750"/>
                        <a:pt x="182563" y="1425575"/>
                        <a:pt x="219075" y="1419225"/>
                      </a:cubicBezTo>
                      <a:cubicBezTo>
                        <a:pt x="255587" y="1412875"/>
                        <a:pt x="300038" y="1447800"/>
                        <a:pt x="342900" y="1419225"/>
                      </a:cubicBezTo>
                      <a:cubicBezTo>
                        <a:pt x="385762" y="1390650"/>
                        <a:pt x="423863" y="1325563"/>
                        <a:pt x="476250" y="1247775"/>
                      </a:cubicBezTo>
                      <a:cubicBezTo>
                        <a:pt x="528638" y="1169988"/>
                        <a:pt x="614363" y="1046162"/>
                        <a:pt x="657225" y="952500"/>
                      </a:cubicBezTo>
                      <a:cubicBezTo>
                        <a:pt x="700087" y="858838"/>
                        <a:pt x="708025" y="765175"/>
                        <a:pt x="733425" y="685800"/>
                      </a:cubicBezTo>
                      <a:cubicBezTo>
                        <a:pt x="758825" y="606425"/>
                        <a:pt x="782638" y="550863"/>
                        <a:pt x="809625" y="476250"/>
                      </a:cubicBezTo>
                      <a:cubicBezTo>
                        <a:pt x="836613" y="401638"/>
                        <a:pt x="865188" y="317500"/>
                        <a:pt x="895350" y="238125"/>
                      </a:cubicBezTo>
                      <a:cubicBezTo>
                        <a:pt x="925513" y="158750"/>
                        <a:pt x="990600" y="0"/>
                        <a:pt x="990600" y="0"/>
                      </a:cubicBezTo>
                    </a:path>
                  </a:pathLst>
                </a:custGeom>
                <a:noFill/>
                <a:ln w="1270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 rot="17728509">
                  <a:off x="5970588" y="703262"/>
                  <a:ext cx="2101850" cy="52387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b="1" cap="all" dirty="0">
                      <a:solidFill>
                        <a:srgbClr val="FFC000"/>
                      </a:solidFill>
                    </a:rPr>
                    <a:t>Red Hook Moraine</a:t>
                  </a:r>
                </a:p>
                <a:p>
                  <a:pPr algn="ctr">
                    <a:defRPr/>
                  </a:pPr>
                  <a:r>
                    <a:rPr lang="en-US" b="1" cap="all" dirty="0">
                      <a:solidFill>
                        <a:srgbClr val="FFC000"/>
                      </a:solidFill>
                    </a:rPr>
                    <a:t>C&amp;S 1986</a:t>
                  </a:r>
                </a:p>
              </p:txBody>
            </p:sp>
            <p:sp>
              <p:nvSpPr>
                <p:cNvPr id="32801" name="Isosceles Triangle 38"/>
                <p:cNvSpPr>
                  <a:spLocks noChangeArrowheads="1"/>
                </p:cNvSpPr>
                <p:nvPr/>
              </p:nvSpPr>
              <p:spPr bwMode="auto">
                <a:xfrm>
                  <a:off x="3657600" y="1295400"/>
                  <a:ext cx="304800" cy="3048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02" name="Isosceles Triangle 39"/>
                <p:cNvSpPr>
                  <a:spLocks noChangeArrowheads="1"/>
                </p:cNvSpPr>
                <p:nvPr/>
              </p:nvSpPr>
              <p:spPr bwMode="auto">
                <a:xfrm>
                  <a:off x="3581400" y="1143000"/>
                  <a:ext cx="304800" cy="3048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03" name="Isosceles Triangle 40"/>
                <p:cNvSpPr>
                  <a:spLocks noChangeArrowheads="1"/>
                </p:cNvSpPr>
                <p:nvPr/>
              </p:nvSpPr>
              <p:spPr bwMode="auto">
                <a:xfrm>
                  <a:off x="7467600" y="3657600"/>
                  <a:ext cx="304800" cy="3048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04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7848600" y="3581400"/>
                  <a:ext cx="1111250" cy="523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Well w/ Till </a:t>
                  </a:r>
                </a:p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over ICSD</a:t>
                  </a:r>
                </a:p>
              </p:txBody>
            </p:sp>
            <p:sp>
              <p:nvSpPr>
                <p:cNvPr id="32805" name="Hexagon 6"/>
                <p:cNvSpPr>
                  <a:spLocks noChangeArrowheads="1"/>
                </p:cNvSpPr>
                <p:nvPr/>
              </p:nvSpPr>
              <p:spPr bwMode="auto">
                <a:xfrm>
                  <a:off x="7543800" y="3124200"/>
                  <a:ext cx="228600" cy="2286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06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7848600" y="2981325"/>
                  <a:ext cx="915988" cy="523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Dineen</a:t>
                  </a:r>
                </a:p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 exposure</a:t>
                  </a:r>
                </a:p>
              </p:txBody>
            </p:sp>
            <p:sp>
              <p:nvSpPr>
                <p:cNvPr id="32807" name="Hexagon 6"/>
                <p:cNvSpPr>
                  <a:spLocks noChangeArrowheads="1"/>
                </p:cNvSpPr>
                <p:nvPr/>
              </p:nvSpPr>
              <p:spPr bwMode="auto">
                <a:xfrm>
                  <a:off x="7543800" y="2514600"/>
                  <a:ext cx="228600" cy="2286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C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08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7847013" y="2362200"/>
                  <a:ext cx="915987" cy="523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C&amp;S</a:t>
                  </a:r>
                </a:p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 exposure</a:t>
                  </a:r>
                </a:p>
              </p:txBody>
            </p:sp>
            <p:cxnSp>
              <p:nvCxnSpPr>
                <p:cNvPr id="32809" name="Straight Connector 1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7505700" y="2019300"/>
                  <a:ext cx="304800" cy="228600"/>
                </a:xfrm>
                <a:prstGeom prst="line">
                  <a:avLst/>
                </a:prstGeom>
                <a:noFill/>
                <a:ln w="6350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sp>
              <p:nvSpPr>
                <p:cNvPr id="32810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7891463" y="1828800"/>
                  <a:ext cx="642937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Striae</a:t>
                  </a:r>
                </a:p>
              </p:txBody>
            </p:sp>
            <p:sp>
              <p:nvSpPr>
                <p:cNvPr id="32811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7281863" y="4187825"/>
                  <a:ext cx="642937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</a:rPr>
                    <a:t>HOW</a:t>
                  </a:r>
                </a:p>
              </p:txBody>
            </p:sp>
            <p:sp>
              <p:nvSpPr>
                <p:cNvPr id="32812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7861300" y="4111625"/>
                  <a:ext cx="1130300" cy="523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Head-</a:t>
                  </a:r>
                </a:p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Of-Outwash</a:t>
                  </a:r>
                </a:p>
              </p:txBody>
            </p:sp>
            <p:sp>
              <p:nvSpPr>
                <p:cNvPr id="32813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2438400" y="3883025"/>
                  <a:ext cx="314325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</a:rPr>
                    <a:t>R</a:t>
                  </a:r>
                </a:p>
              </p:txBody>
            </p:sp>
            <p:sp>
              <p:nvSpPr>
                <p:cNvPr id="32814" name="TextBox 51"/>
                <p:cNvSpPr txBox="1">
                  <a:spLocks noChangeArrowheads="1"/>
                </p:cNvSpPr>
                <p:nvPr/>
              </p:nvSpPr>
              <p:spPr bwMode="auto">
                <a:xfrm>
                  <a:off x="1905000" y="5254625"/>
                  <a:ext cx="474663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</a:rPr>
                    <a:t>ML</a:t>
                  </a:r>
                </a:p>
              </p:txBody>
            </p:sp>
            <p:sp>
              <p:nvSpPr>
                <p:cNvPr id="32815" name="Isosceles Triangle 39"/>
                <p:cNvSpPr>
                  <a:spLocks noChangeArrowheads="1"/>
                </p:cNvSpPr>
                <p:nvPr/>
              </p:nvSpPr>
              <p:spPr bwMode="auto">
                <a:xfrm>
                  <a:off x="4572000" y="1905000"/>
                  <a:ext cx="304800" cy="3048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16" name="Isosceles Triangle 39"/>
                <p:cNvSpPr>
                  <a:spLocks noChangeArrowheads="1"/>
                </p:cNvSpPr>
                <p:nvPr/>
              </p:nvSpPr>
              <p:spPr bwMode="auto">
                <a:xfrm>
                  <a:off x="3962400" y="762000"/>
                  <a:ext cx="304800" cy="3048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17" name="Isosceles Triangle 39"/>
                <p:cNvSpPr>
                  <a:spLocks noChangeArrowheads="1"/>
                </p:cNvSpPr>
                <p:nvPr/>
              </p:nvSpPr>
              <p:spPr bwMode="auto">
                <a:xfrm>
                  <a:off x="3810000" y="685800"/>
                  <a:ext cx="304800" cy="3048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73" name="Hexagon 6"/>
                <p:cNvSpPr>
                  <a:spLocks noChangeArrowheads="1"/>
                </p:cNvSpPr>
                <p:nvPr/>
              </p:nvSpPr>
              <p:spPr bwMode="auto">
                <a:xfrm>
                  <a:off x="4648200" y="4267200"/>
                  <a:ext cx="228600" cy="2286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0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1" name="Freeform 50"/>
              <p:cNvSpPr/>
              <p:nvPr/>
            </p:nvSpPr>
            <p:spPr>
              <a:xfrm>
                <a:off x="4876800" y="3048000"/>
                <a:ext cx="1805940" cy="2780030"/>
              </a:xfrm>
              <a:custGeom>
                <a:avLst/>
                <a:gdLst>
                  <a:gd name="connsiteX0" fmla="*/ 0 w 1805940"/>
                  <a:gd name="connsiteY0" fmla="*/ 2004060 h 2780030"/>
                  <a:gd name="connsiteX1" fmla="*/ 358140 w 1805940"/>
                  <a:gd name="connsiteY1" fmla="*/ 2735580 h 2780030"/>
                  <a:gd name="connsiteX2" fmla="*/ 800100 w 1805940"/>
                  <a:gd name="connsiteY2" fmla="*/ 2270760 h 2780030"/>
                  <a:gd name="connsiteX3" fmla="*/ 1805940 w 1805940"/>
                  <a:gd name="connsiteY3" fmla="*/ 0 h 278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5940" h="2780030">
                    <a:moveTo>
                      <a:pt x="0" y="2004060"/>
                    </a:moveTo>
                    <a:cubicBezTo>
                      <a:pt x="112395" y="2347595"/>
                      <a:pt x="224790" y="2691130"/>
                      <a:pt x="358140" y="2735580"/>
                    </a:cubicBezTo>
                    <a:cubicBezTo>
                      <a:pt x="491490" y="2780030"/>
                      <a:pt x="558800" y="2726690"/>
                      <a:pt x="800100" y="2270760"/>
                    </a:cubicBezTo>
                    <a:cubicBezTo>
                      <a:pt x="1041400" y="1814830"/>
                      <a:pt x="1423670" y="907415"/>
                      <a:pt x="1805940" y="0"/>
                    </a:cubicBezTo>
                  </a:path>
                </a:pathLst>
              </a:custGeom>
              <a:ln w="127000">
                <a:solidFill>
                  <a:srgbClr val="FFC000">
                    <a:alpha val="7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2362200" y="6396335"/>
              <a:ext cx="4729564" cy="461665"/>
            </a:xfrm>
            <a:prstGeom prst="rect">
              <a:avLst/>
            </a:prstGeom>
            <a:noFill/>
            <a:effectLst>
              <a:outerShdw blurRad="50800" dist="76200" dir="5400000" algn="ctr" rotWithShape="0">
                <a:srgbClr val="000000">
                  <a:alpha val="70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ROSENDALE READVANCE REVISITED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3636" y="228600"/>
            <a:ext cx="4277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SUMMARY and CONCLUSIONS 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704433"/>
            <a:ext cx="6597127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The Modern  Hudson River’s floodplain deposits grade from alluvial sand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and gravel at the Kroma Kill section to sand with gravel at the Albany-Troy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section, to tidal delta sand at the Rip Van Winkle section. They grade into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Organic-matter rich tidal silts from the Kingston Rhinecliff to the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Newburgh-Beacon cross sections.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The trough eroded through the Lake Albany deposits is 230 ft deep at the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Kroma Kill cross section, deepening to 315 ft deep at the Newburgh-Beacon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Cross section.  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                                              </a:t>
            </a:r>
            <a:r>
              <a:rPr lang="en-US" sz="2400" b="1" dirty="0" smtClean="0">
                <a:solidFill>
                  <a:schemeClr val="bg1"/>
                </a:solidFill>
              </a:rPr>
              <a:t>Depth of Scour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3144520"/>
          <a:ext cx="6095997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X-SECT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KROMA KILL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STILL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CAMP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WATER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TROY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I-90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ALBANY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GLEN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DEPTH in FEET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230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250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280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240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220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220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4130040"/>
          <a:ext cx="6095997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4506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X-SECT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COEY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NEW BALT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STOCK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RVW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K-R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MHP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N-B</a:t>
                      </a:r>
                      <a:endParaRPr lang="en-US" dirty="0"/>
                    </a:p>
                  </a:txBody>
                  <a:tcPr/>
                </a:tc>
              </a:tr>
              <a:tr h="6008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DEPTH in FEET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?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?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?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290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315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0200" y="605135"/>
            <a:ext cx="6477000" cy="5005863"/>
            <a:chOff x="1600200" y="605135"/>
            <a:chExt cx="6477000" cy="5005863"/>
          </a:xfrm>
        </p:grpSpPr>
        <p:sp>
          <p:nvSpPr>
            <p:cNvPr id="2" name="Rectangle 1"/>
            <p:cNvSpPr/>
            <p:nvPr/>
          </p:nvSpPr>
          <p:spPr>
            <a:xfrm>
              <a:off x="1600200" y="1086683"/>
              <a:ext cx="6477000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The Fort Ann catastrophic flood deposits can be traced from the Kroma Kill to the Kingston-Rhinecliff cross sections.  </a:t>
              </a:r>
            </a:p>
            <a:p>
              <a:endParaRPr lang="en-US" b="1" dirty="0" smtClean="0">
                <a:solidFill>
                  <a:schemeClr val="bg1"/>
                </a:solidFill>
              </a:endParaRP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The Coveville and Quaker Springs catastrophic flood deposits can be traced from the Coeymans to the Kingston-Rhinecliff cross sections.</a:t>
              </a:r>
            </a:p>
            <a:p>
              <a:endParaRPr lang="en-US" b="1" dirty="0" smtClean="0">
                <a:solidFill>
                  <a:schemeClr val="bg1"/>
                </a:solidFill>
              </a:endParaRP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The Head-of-Outwash for the Middleburgh-Rosendale Readvance is a short distance north of the Mid-Hudson-Poughkeepsie section. </a:t>
              </a:r>
            </a:p>
            <a:p>
              <a:endParaRPr lang="en-US" b="1" dirty="0" smtClean="0">
                <a:solidFill>
                  <a:schemeClr val="bg1"/>
                </a:solidFill>
              </a:endParaRP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The coarse sands and gravels at the base of the Rip Van Winkle and  the Kingston-Rhinecliff cross sections are outwash from the </a:t>
              </a:r>
              <a:r>
                <a:rPr lang="en-US" b="1" smtClean="0">
                  <a:solidFill>
                    <a:schemeClr val="bg1"/>
                  </a:solidFill>
                </a:rPr>
                <a:t>retreating </a:t>
              </a:r>
              <a:r>
                <a:rPr lang="en-US" b="1" smtClean="0">
                  <a:solidFill>
                    <a:schemeClr val="bg1"/>
                  </a:solidFill>
                </a:rPr>
                <a:t>Middleburgh-Rosendale </a:t>
              </a:r>
              <a:r>
                <a:rPr lang="en-US" b="1" dirty="0" smtClean="0">
                  <a:solidFill>
                    <a:schemeClr val="bg1"/>
                  </a:solidFill>
                </a:rPr>
                <a:t>readvance.</a:t>
              </a:r>
            </a:p>
            <a:p>
              <a:endParaRPr lang="en-US" b="1" dirty="0" smtClean="0">
                <a:solidFill>
                  <a:schemeClr val="bg1"/>
                </a:solidFill>
              </a:endParaRP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The compact, bouldery sand and gravel at the base of the Newburgh-Beacon  cross section is the Little Falls Gravel.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93636" y="605135"/>
              <a:ext cx="4277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SUMMARY and CONCLUSIONS II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3989"/>
            <a:ext cx="7696200" cy="1132411"/>
          </a:xfrm>
        </p:spPr>
        <p:txBody>
          <a:bodyPr/>
          <a:lstStyle/>
          <a:p>
            <a:endParaRPr lang="en-US" dirty="0" smtClean="0"/>
          </a:p>
        </p:txBody>
      </p:sp>
      <p:pic>
        <p:nvPicPr>
          <p:cNvPr id="4099" name="Picture 3" descr="NyB&amp;W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0953" y="1"/>
            <a:ext cx="8309647" cy="6858000"/>
          </a:xfrm>
          <a:noFill/>
        </p:spPr>
      </p:pic>
      <p:sp>
        <p:nvSpPr>
          <p:cNvPr id="27" name="Oval 26"/>
          <p:cNvSpPr/>
          <p:nvPr/>
        </p:nvSpPr>
        <p:spPr>
          <a:xfrm rot="517537">
            <a:off x="6407178" y="2747295"/>
            <a:ext cx="228600" cy="213458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800600" y="3505029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Study Area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4752201"/>
            <a:ext cx="968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NEWBURGH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2694801"/>
            <a:ext cx="1101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COVEVILLE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75992" y="76200"/>
            <a:ext cx="8534608" cy="6633865"/>
            <a:chOff x="75992" y="76200"/>
            <a:chExt cx="8534608" cy="6633865"/>
          </a:xfrm>
        </p:grpSpPr>
        <p:grpSp>
          <p:nvGrpSpPr>
            <p:cNvPr id="77" name="Group 76"/>
            <p:cNvGrpSpPr/>
            <p:nvPr/>
          </p:nvGrpSpPr>
          <p:grpSpPr>
            <a:xfrm>
              <a:off x="75992" y="76200"/>
              <a:ext cx="8534608" cy="6633865"/>
              <a:chOff x="75992" y="76200"/>
              <a:chExt cx="8534608" cy="6633865"/>
            </a:xfrm>
          </p:grpSpPr>
          <p:sp>
            <p:nvSpPr>
              <p:cNvPr id="16386" name="Rectangle 52"/>
              <p:cNvSpPr>
                <a:spLocks noChangeArrowheads="1"/>
              </p:cNvSpPr>
              <p:nvPr/>
            </p:nvSpPr>
            <p:spPr bwMode="auto">
              <a:xfrm>
                <a:off x="1371600" y="5105400"/>
                <a:ext cx="1371600" cy="762000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7" name="Rectangle 51"/>
              <p:cNvSpPr>
                <a:spLocks noChangeArrowheads="1"/>
              </p:cNvSpPr>
              <p:nvPr/>
            </p:nvSpPr>
            <p:spPr bwMode="auto">
              <a:xfrm>
                <a:off x="1371600" y="4191000"/>
                <a:ext cx="1371600" cy="381000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1371600" y="5867400"/>
                <a:ext cx="1371600" cy="3048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1371600" y="4572000"/>
                <a:ext cx="1371600" cy="5334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1371600" y="3124200"/>
                <a:ext cx="1371600" cy="10668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1" name="Rectangle 46"/>
              <p:cNvSpPr>
                <a:spLocks noChangeArrowheads="1"/>
              </p:cNvSpPr>
              <p:nvPr/>
            </p:nvSpPr>
            <p:spPr bwMode="auto">
              <a:xfrm>
                <a:off x="1371600" y="1828800"/>
                <a:ext cx="1371600" cy="1295400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1371600" y="685800"/>
                <a:ext cx="1371600" cy="11430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16393" name="Straight Connector 4"/>
              <p:cNvCxnSpPr>
                <a:cxnSpLocks noChangeShapeType="1"/>
              </p:cNvCxnSpPr>
              <p:nvPr/>
            </p:nvCxnSpPr>
            <p:spPr bwMode="auto">
              <a:xfrm rot="5400000">
                <a:off x="-1447800" y="3352800"/>
                <a:ext cx="5638800" cy="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394" name="Straight Connector 5"/>
              <p:cNvCxnSpPr>
                <a:cxnSpLocks noChangeShapeType="1"/>
              </p:cNvCxnSpPr>
              <p:nvPr/>
            </p:nvCxnSpPr>
            <p:spPr bwMode="auto">
              <a:xfrm rot="5400000">
                <a:off x="5410200" y="3352800"/>
                <a:ext cx="5638800" cy="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395" name="Straight Connector 6"/>
              <p:cNvCxnSpPr>
                <a:cxnSpLocks noChangeShapeType="1"/>
              </p:cNvCxnSpPr>
              <p:nvPr/>
            </p:nvCxnSpPr>
            <p:spPr bwMode="auto">
              <a:xfrm rot="5400000">
                <a:off x="2667000" y="3352800"/>
                <a:ext cx="5638800" cy="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396" name="Straight Connector 7"/>
              <p:cNvCxnSpPr>
                <a:cxnSpLocks noChangeShapeType="1"/>
              </p:cNvCxnSpPr>
              <p:nvPr/>
            </p:nvCxnSpPr>
            <p:spPr bwMode="auto">
              <a:xfrm rot="5400000">
                <a:off x="-76200" y="3352800"/>
                <a:ext cx="5638800" cy="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397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457200" y="685800"/>
                <a:ext cx="8153400" cy="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39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457200" y="6172200"/>
                <a:ext cx="8153400" cy="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399" name="TextBox 11"/>
              <p:cNvSpPr txBox="1">
                <a:spLocks noChangeArrowheads="1"/>
              </p:cNvSpPr>
              <p:nvPr/>
            </p:nvSpPr>
            <p:spPr bwMode="auto">
              <a:xfrm>
                <a:off x="1447800" y="762000"/>
                <a:ext cx="1103313" cy="738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YOUNGER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DRYAS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STADE</a:t>
                </a:r>
              </a:p>
            </p:txBody>
          </p:sp>
          <p:cxnSp>
            <p:nvCxnSpPr>
              <p:cNvPr id="16400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1066800" y="2514600"/>
                <a:ext cx="304800" cy="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401" name="Straight Connector 14"/>
              <p:cNvCxnSpPr>
                <a:cxnSpLocks noChangeShapeType="1"/>
              </p:cNvCxnSpPr>
              <p:nvPr/>
            </p:nvCxnSpPr>
            <p:spPr bwMode="auto">
              <a:xfrm>
                <a:off x="1066800" y="3429000"/>
                <a:ext cx="304800" cy="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402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1066800" y="4343400"/>
                <a:ext cx="304800" cy="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403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1066800" y="5257800"/>
                <a:ext cx="304800" cy="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404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1066800" y="1600200"/>
                <a:ext cx="304800" cy="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05" name="TextBox 18"/>
              <p:cNvSpPr txBox="1">
                <a:spLocks noChangeArrowheads="1"/>
              </p:cNvSpPr>
              <p:nvPr/>
            </p:nvSpPr>
            <p:spPr bwMode="auto">
              <a:xfrm>
                <a:off x="304800" y="1371600"/>
                <a:ext cx="6683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11,000</a:t>
                </a:r>
              </a:p>
            </p:txBody>
          </p:sp>
          <p:sp>
            <p:nvSpPr>
              <p:cNvPr id="16406" name="TextBox 19"/>
              <p:cNvSpPr txBox="1">
                <a:spLocks noChangeArrowheads="1"/>
              </p:cNvSpPr>
              <p:nvPr/>
            </p:nvSpPr>
            <p:spPr bwMode="auto">
              <a:xfrm>
                <a:off x="312737" y="3200400"/>
                <a:ext cx="677863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13,000</a:t>
                </a:r>
              </a:p>
            </p:txBody>
          </p:sp>
          <p:sp>
            <p:nvSpPr>
              <p:cNvPr id="16407" name="TextBox 20"/>
              <p:cNvSpPr txBox="1">
                <a:spLocks noChangeArrowheads="1"/>
              </p:cNvSpPr>
              <p:nvPr/>
            </p:nvSpPr>
            <p:spPr bwMode="auto">
              <a:xfrm>
                <a:off x="304800" y="2286000"/>
                <a:ext cx="677863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12,000</a:t>
                </a:r>
              </a:p>
            </p:txBody>
          </p:sp>
          <p:sp>
            <p:nvSpPr>
              <p:cNvPr id="16408" name="TextBox 21"/>
              <p:cNvSpPr txBox="1">
                <a:spLocks noChangeArrowheads="1"/>
              </p:cNvSpPr>
              <p:nvPr/>
            </p:nvSpPr>
            <p:spPr bwMode="auto">
              <a:xfrm>
                <a:off x="304800" y="5029200"/>
                <a:ext cx="677863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15,000</a:t>
                </a:r>
              </a:p>
            </p:txBody>
          </p:sp>
          <p:sp>
            <p:nvSpPr>
              <p:cNvPr id="16409" name="TextBox 22"/>
              <p:cNvSpPr txBox="1">
                <a:spLocks noChangeArrowheads="1"/>
              </p:cNvSpPr>
              <p:nvPr/>
            </p:nvSpPr>
            <p:spPr bwMode="auto">
              <a:xfrm>
                <a:off x="304800" y="4114800"/>
                <a:ext cx="677863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14,000</a:t>
                </a:r>
              </a:p>
            </p:txBody>
          </p:sp>
          <p:sp>
            <p:nvSpPr>
              <p:cNvPr id="16410" name="TextBox 23"/>
              <p:cNvSpPr txBox="1">
                <a:spLocks noChangeArrowheads="1"/>
              </p:cNvSpPr>
              <p:nvPr/>
            </p:nvSpPr>
            <p:spPr bwMode="auto">
              <a:xfrm rot="-5400000">
                <a:off x="-648277" y="3268455"/>
                <a:ext cx="178709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/>
                  <a:t>AGE IN C-14 YEARS</a:t>
                </a:r>
              </a:p>
            </p:txBody>
          </p:sp>
          <p:sp>
            <p:nvSpPr>
              <p:cNvPr id="16411" name="TextBox 24"/>
              <p:cNvSpPr txBox="1">
                <a:spLocks noChangeArrowheads="1"/>
              </p:cNvSpPr>
              <p:nvPr/>
            </p:nvSpPr>
            <p:spPr bwMode="auto">
              <a:xfrm>
                <a:off x="1327090" y="2133600"/>
                <a:ext cx="142410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/>
                  <a:t>TWO CREEKS</a:t>
                </a:r>
              </a:p>
              <a:p>
                <a:pPr algn="ctr"/>
                <a:r>
                  <a:rPr lang="en-US" b="1" dirty="0"/>
                  <a:t> INTERSTADE</a:t>
                </a:r>
              </a:p>
            </p:txBody>
          </p:sp>
          <p:sp>
            <p:nvSpPr>
              <p:cNvPr id="16412" name="TextBox 25"/>
              <p:cNvSpPr txBox="1">
                <a:spLocks noChangeArrowheads="1"/>
              </p:cNvSpPr>
              <p:nvPr/>
            </p:nvSpPr>
            <p:spPr bwMode="auto">
              <a:xfrm>
                <a:off x="1355725" y="3352800"/>
                <a:ext cx="1387475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PORT HURON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 STADE</a:t>
                </a:r>
              </a:p>
            </p:txBody>
          </p:sp>
          <p:sp>
            <p:nvSpPr>
              <p:cNvPr id="16413" name="TextBox 26"/>
              <p:cNvSpPr txBox="1">
                <a:spLocks noChangeArrowheads="1"/>
              </p:cNvSpPr>
              <p:nvPr/>
            </p:nvSpPr>
            <p:spPr bwMode="auto">
              <a:xfrm>
                <a:off x="1471488" y="4114800"/>
                <a:ext cx="113531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MACKINAW</a:t>
                </a:r>
              </a:p>
              <a:p>
                <a:pPr algn="ctr"/>
                <a:r>
                  <a:rPr lang="en-US" sz="1400" b="1" dirty="0"/>
                  <a:t> INTERSTADE</a:t>
                </a:r>
              </a:p>
            </p:txBody>
          </p:sp>
          <p:sp>
            <p:nvSpPr>
              <p:cNvPr id="16414" name="TextBox 27"/>
              <p:cNvSpPr txBox="1">
                <a:spLocks noChangeArrowheads="1"/>
              </p:cNvSpPr>
              <p:nvPr/>
            </p:nvSpPr>
            <p:spPr bwMode="auto">
              <a:xfrm>
                <a:off x="1371600" y="4495800"/>
                <a:ext cx="1347788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PORT BRUCE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 STADE</a:t>
                </a:r>
              </a:p>
            </p:txBody>
          </p:sp>
          <p:sp>
            <p:nvSpPr>
              <p:cNvPr id="16415" name="TextBox 28"/>
              <p:cNvSpPr txBox="1">
                <a:spLocks noChangeArrowheads="1"/>
              </p:cNvSpPr>
              <p:nvPr/>
            </p:nvSpPr>
            <p:spPr bwMode="auto">
              <a:xfrm>
                <a:off x="1297277" y="5191125"/>
                <a:ext cx="140435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/>
                  <a:t>ERIE</a:t>
                </a:r>
              </a:p>
              <a:p>
                <a:pPr algn="ctr"/>
                <a:r>
                  <a:rPr lang="en-US" b="1" dirty="0"/>
                  <a:t> INTERSTADE</a:t>
                </a:r>
              </a:p>
            </p:txBody>
          </p:sp>
          <p:sp>
            <p:nvSpPr>
              <p:cNvPr id="16416" name="TextBox 29"/>
              <p:cNvSpPr txBox="1">
                <a:spLocks noChangeArrowheads="1"/>
              </p:cNvSpPr>
              <p:nvPr/>
            </p:nvSpPr>
            <p:spPr bwMode="auto">
              <a:xfrm>
                <a:off x="1637134" y="5848350"/>
                <a:ext cx="70083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NISSOURI</a:t>
                </a:r>
              </a:p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 STADE</a:t>
                </a:r>
              </a:p>
            </p:txBody>
          </p:sp>
          <p:cxnSp>
            <p:nvCxnSpPr>
              <p:cNvPr id="16417" name="Straight Connector 31"/>
              <p:cNvCxnSpPr>
                <a:cxnSpLocks noChangeShapeType="1"/>
              </p:cNvCxnSpPr>
              <p:nvPr/>
            </p:nvCxnSpPr>
            <p:spPr bwMode="auto">
              <a:xfrm>
                <a:off x="1371600" y="1828800"/>
                <a:ext cx="13716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418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1371600" y="3124200"/>
                <a:ext cx="13716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419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1371600" y="4191000"/>
                <a:ext cx="13716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420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1371600" y="4572000"/>
                <a:ext cx="13716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421" name="Straight Connector 36"/>
              <p:cNvCxnSpPr>
                <a:cxnSpLocks noChangeShapeType="1"/>
              </p:cNvCxnSpPr>
              <p:nvPr/>
            </p:nvCxnSpPr>
            <p:spPr bwMode="auto">
              <a:xfrm>
                <a:off x="1371600" y="5867400"/>
                <a:ext cx="13716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22" name="TextBox 37"/>
              <p:cNvSpPr txBox="1">
                <a:spLocks noChangeArrowheads="1"/>
              </p:cNvSpPr>
              <p:nvPr/>
            </p:nvSpPr>
            <p:spPr bwMode="auto">
              <a:xfrm>
                <a:off x="3124200" y="5867400"/>
                <a:ext cx="196996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HELL HOLLOW TILL</a:t>
                </a:r>
              </a:p>
            </p:txBody>
          </p:sp>
          <p:sp>
            <p:nvSpPr>
              <p:cNvPr id="16423" name="TextBox 38"/>
              <p:cNvSpPr txBox="1">
                <a:spLocks noChangeArrowheads="1"/>
              </p:cNvSpPr>
              <p:nvPr/>
            </p:nvSpPr>
            <p:spPr bwMode="auto">
              <a:xfrm>
                <a:off x="3108325" y="5330825"/>
                <a:ext cx="21743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i="1" dirty="0"/>
                  <a:t>LITTLE FALLS GRAVEL</a:t>
                </a:r>
              </a:p>
            </p:txBody>
          </p:sp>
          <p:sp>
            <p:nvSpPr>
              <p:cNvPr id="16424" name="TextBox 39"/>
              <p:cNvSpPr txBox="1">
                <a:spLocks noChangeArrowheads="1"/>
              </p:cNvSpPr>
              <p:nvPr/>
            </p:nvSpPr>
            <p:spPr bwMode="auto">
              <a:xfrm>
                <a:off x="2696533" y="3276600"/>
                <a:ext cx="2868286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/>
                  <a:t>MOHAWK TILL:</a:t>
                </a:r>
              </a:p>
              <a:p>
                <a:pPr algn="ctr"/>
                <a:r>
                  <a:rPr lang="en-US" b="1" dirty="0"/>
                  <a:t>MIDDLEBURGH-ROSENDALE</a:t>
                </a:r>
              </a:p>
              <a:p>
                <a:pPr algn="ctr"/>
                <a:r>
                  <a:rPr lang="en-US" b="1" dirty="0"/>
                  <a:t> READVANCE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913438" y="2514600"/>
                <a:ext cx="1831527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i="1" dirty="0">
                    <a:solidFill>
                      <a:schemeClr val="accent1"/>
                    </a:solidFill>
                  </a:rPr>
                  <a:t>LAKE </a:t>
                </a:r>
                <a:r>
                  <a:rPr lang="en-US" sz="2000" b="1" i="1" dirty="0" smtClean="0">
                    <a:solidFill>
                      <a:schemeClr val="accent1"/>
                    </a:solidFill>
                  </a:rPr>
                  <a:t>ALBANY II</a:t>
                </a:r>
                <a:endParaRPr lang="en-US" sz="2000" b="1" i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486400" y="1992868"/>
                <a:ext cx="25908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800" b="1" i="1" dirty="0">
                    <a:solidFill>
                      <a:schemeClr val="accent1"/>
                    </a:solidFill>
                  </a:rPr>
                  <a:t>LAKE QUAKER SPRINGS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885230" y="1676400"/>
                <a:ext cx="1734770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800" b="1" i="1" dirty="0">
                    <a:solidFill>
                      <a:schemeClr val="accent1"/>
                    </a:solidFill>
                  </a:rPr>
                  <a:t>LAKE COVEVILLE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786254" y="1219200"/>
                <a:ext cx="1909946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800" b="1" i="1" dirty="0">
                    <a:solidFill>
                      <a:schemeClr val="accent1"/>
                    </a:solidFill>
                  </a:rPr>
                  <a:t>“LAKE” FORT ANN</a:t>
                </a:r>
              </a:p>
            </p:txBody>
          </p:sp>
          <p:sp>
            <p:nvSpPr>
              <p:cNvPr id="16429" name="TextBox 44"/>
              <p:cNvSpPr txBox="1">
                <a:spLocks noChangeArrowheads="1"/>
              </p:cNvSpPr>
              <p:nvPr/>
            </p:nvSpPr>
            <p:spPr bwMode="auto">
              <a:xfrm>
                <a:off x="3276600" y="838200"/>
                <a:ext cx="1539875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/>
                  <a:t>HUDSON RIVER</a:t>
                </a:r>
              </a:p>
            </p:txBody>
          </p:sp>
          <p:sp>
            <p:nvSpPr>
              <p:cNvPr id="16430" name="TextBox 53"/>
              <p:cNvSpPr txBox="1">
                <a:spLocks noChangeArrowheads="1"/>
              </p:cNvSpPr>
              <p:nvPr/>
            </p:nvSpPr>
            <p:spPr bwMode="auto">
              <a:xfrm>
                <a:off x="2133600" y="76200"/>
                <a:ext cx="4867275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LATE PLEISTOCENE STRATIGRAPHY</a:t>
                </a:r>
              </a:p>
            </p:txBody>
          </p:sp>
          <p:sp>
            <p:nvSpPr>
              <p:cNvPr id="16431" name="TextBox 38"/>
              <p:cNvSpPr txBox="1">
                <a:spLocks noChangeArrowheads="1"/>
              </p:cNvSpPr>
              <p:nvPr/>
            </p:nvSpPr>
            <p:spPr bwMode="auto">
              <a:xfrm>
                <a:off x="3079750" y="4191000"/>
                <a:ext cx="23891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i="1" dirty="0"/>
                  <a:t>?LITTLE FALLS GRAVEL?</a:t>
                </a:r>
              </a:p>
            </p:txBody>
          </p:sp>
          <p:sp>
            <p:nvSpPr>
              <p:cNvPr id="16432" name="Rectangle 107"/>
              <p:cNvSpPr>
                <a:spLocks noChangeArrowheads="1"/>
              </p:cNvSpPr>
              <p:nvPr/>
            </p:nvSpPr>
            <p:spPr bwMode="auto">
              <a:xfrm>
                <a:off x="1295400" y="5410200"/>
                <a:ext cx="152400" cy="304800"/>
              </a:xfrm>
              <a:prstGeom prst="rect">
                <a:avLst/>
              </a:prstGeom>
              <a:solidFill>
                <a:schemeClr val="bg1"/>
              </a:solidFill>
              <a:ln w="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6433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1066800" y="5791200"/>
                <a:ext cx="304800" cy="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34" name="TextBox 21"/>
              <p:cNvSpPr txBox="1">
                <a:spLocks noChangeArrowheads="1"/>
              </p:cNvSpPr>
              <p:nvPr/>
            </p:nvSpPr>
            <p:spPr bwMode="auto">
              <a:xfrm>
                <a:off x="304800" y="5562600"/>
                <a:ext cx="677863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16,000</a:t>
                </a:r>
              </a:p>
            </p:txBody>
          </p:sp>
          <p:sp>
            <p:nvSpPr>
              <p:cNvPr id="16435" name="TextBox 37"/>
              <p:cNvSpPr txBox="1">
                <a:spLocks noChangeArrowheads="1"/>
              </p:cNvSpPr>
              <p:nvPr/>
            </p:nvSpPr>
            <p:spPr bwMode="auto">
              <a:xfrm>
                <a:off x="3078163" y="4676775"/>
                <a:ext cx="21847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?HELL HOLLOW TILL?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5857875" y="4495800"/>
                <a:ext cx="1721946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i="1" dirty="0">
                    <a:solidFill>
                      <a:schemeClr val="accent1"/>
                    </a:solidFill>
                  </a:rPr>
                  <a:t>LAKE HUDSON</a:t>
                </a:r>
              </a:p>
            </p:txBody>
          </p:sp>
          <p:sp>
            <p:nvSpPr>
              <p:cNvPr id="17520" name="TextBox 112"/>
              <p:cNvSpPr txBox="1">
                <a:spLocks noChangeArrowheads="1"/>
              </p:cNvSpPr>
              <p:nvPr/>
            </p:nvSpPr>
            <p:spPr bwMode="auto">
              <a:xfrm>
                <a:off x="5791200" y="381000"/>
                <a:ext cx="1530350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i="1" cap="all" dirty="0"/>
                  <a:t>Lake Stages</a:t>
                </a:r>
              </a:p>
            </p:txBody>
          </p:sp>
          <p:sp>
            <p:nvSpPr>
              <p:cNvPr id="16438" name="TextBox 113"/>
              <p:cNvSpPr txBox="1">
                <a:spLocks noChangeArrowheads="1"/>
              </p:cNvSpPr>
              <p:nvPr/>
            </p:nvSpPr>
            <p:spPr bwMode="auto">
              <a:xfrm>
                <a:off x="2819400" y="381000"/>
                <a:ext cx="2517775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EASTERN NYS STRATIGRAPHY</a:t>
                </a:r>
              </a:p>
            </p:txBody>
          </p:sp>
          <p:cxnSp>
            <p:nvCxnSpPr>
              <p:cNvPr id="16439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1371600" y="5105400"/>
                <a:ext cx="13716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16440" name="TextBox 114"/>
              <p:cNvSpPr txBox="1">
                <a:spLocks noChangeArrowheads="1"/>
              </p:cNvSpPr>
              <p:nvPr/>
            </p:nvSpPr>
            <p:spPr bwMode="auto">
              <a:xfrm>
                <a:off x="2746677" y="2325469"/>
                <a:ext cx="278704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i="1" dirty="0"/>
                  <a:t>Catastrophic floods through</a:t>
                </a:r>
              </a:p>
              <a:p>
                <a:pPr algn="ctr"/>
                <a:r>
                  <a:rPr lang="en-US" i="1" dirty="0"/>
                  <a:t>Mohawk Valley (3X)</a:t>
                </a:r>
              </a:p>
            </p:txBody>
          </p:sp>
          <p:sp>
            <p:nvSpPr>
              <p:cNvPr id="16441" name="TextBox 115"/>
              <p:cNvSpPr txBox="1">
                <a:spLocks noChangeArrowheads="1"/>
              </p:cNvSpPr>
              <p:nvPr/>
            </p:nvSpPr>
            <p:spPr bwMode="auto">
              <a:xfrm>
                <a:off x="2667000" y="1524000"/>
                <a:ext cx="2866723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i="1" dirty="0"/>
                  <a:t>Catastrophic floods through</a:t>
                </a:r>
              </a:p>
              <a:p>
                <a:pPr algn="ctr"/>
                <a:r>
                  <a:rPr lang="en-US" i="1" dirty="0"/>
                  <a:t>Champlain Lowlands (2X+)</a:t>
                </a:r>
              </a:p>
            </p:txBody>
          </p:sp>
          <p:sp>
            <p:nvSpPr>
              <p:cNvPr id="16442" name="TextBox 116"/>
              <p:cNvSpPr txBox="1">
                <a:spLocks noChangeArrowheads="1"/>
              </p:cNvSpPr>
              <p:nvPr/>
            </p:nvSpPr>
            <p:spPr bwMode="auto">
              <a:xfrm>
                <a:off x="2971800" y="2844225"/>
                <a:ext cx="2290763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i="1" dirty="0"/>
                  <a:t>Tide waters in lower Hudson Valley</a:t>
                </a:r>
              </a:p>
            </p:txBody>
          </p:sp>
          <p:cxnSp>
            <p:nvCxnSpPr>
              <p:cNvPr id="16443" name="Straight Connector 118"/>
              <p:cNvCxnSpPr>
                <a:cxnSpLocks noChangeShapeType="1"/>
              </p:cNvCxnSpPr>
              <p:nvPr/>
            </p:nvCxnSpPr>
            <p:spPr bwMode="auto">
              <a:xfrm>
                <a:off x="5486400" y="1676400"/>
                <a:ext cx="27432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16444" name="TextBox 120"/>
              <p:cNvSpPr txBox="1">
                <a:spLocks noChangeArrowheads="1"/>
              </p:cNvSpPr>
              <p:nvPr/>
            </p:nvSpPr>
            <p:spPr bwMode="auto">
              <a:xfrm>
                <a:off x="7696200" y="2238375"/>
                <a:ext cx="530225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11.8k</a:t>
                </a:r>
              </a:p>
            </p:txBody>
          </p:sp>
          <p:cxnSp>
            <p:nvCxnSpPr>
              <p:cNvPr id="16445" name="Straight Connector 121"/>
              <p:cNvCxnSpPr>
                <a:cxnSpLocks noChangeShapeType="1"/>
              </p:cNvCxnSpPr>
              <p:nvPr/>
            </p:nvCxnSpPr>
            <p:spPr bwMode="auto">
              <a:xfrm>
                <a:off x="5486400" y="2438400"/>
                <a:ext cx="27432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46" name="TextBox 122"/>
              <p:cNvSpPr txBox="1">
                <a:spLocks noChangeArrowheads="1"/>
              </p:cNvSpPr>
              <p:nvPr/>
            </p:nvSpPr>
            <p:spPr bwMode="auto">
              <a:xfrm>
                <a:off x="7696200" y="1781175"/>
                <a:ext cx="538163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10.9k</a:t>
                </a:r>
              </a:p>
            </p:txBody>
          </p:sp>
          <p:sp>
            <p:nvSpPr>
              <p:cNvPr id="16447" name="TextBox 123"/>
              <p:cNvSpPr txBox="1">
                <a:spLocks noChangeArrowheads="1"/>
              </p:cNvSpPr>
              <p:nvPr/>
            </p:nvSpPr>
            <p:spPr bwMode="auto">
              <a:xfrm>
                <a:off x="7620000" y="3429000"/>
                <a:ext cx="61595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13.2?k</a:t>
                </a:r>
              </a:p>
            </p:txBody>
          </p:sp>
          <p:cxnSp>
            <p:nvCxnSpPr>
              <p:cNvPr id="16448" name="Straight Connector 124"/>
              <p:cNvCxnSpPr>
                <a:cxnSpLocks noChangeShapeType="1"/>
              </p:cNvCxnSpPr>
              <p:nvPr/>
            </p:nvCxnSpPr>
            <p:spPr bwMode="auto">
              <a:xfrm>
                <a:off x="5486400" y="3657600"/>
                <a:ext cx="27432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6449" name="Straight Connector 125"/>
              <p:cNvCxnSpPr>
                <a:cxnSpLocks noChangeShapeType="1"/>
              </p:cNvCxnSpPr>
              <p:nvPr/>
            </p:nvCxnSpPr>
            <p:spPr bwMode="auto">
              <a:xfrm>
                <a:off x="5486400" y="1143000"/>
                <a:ext cx="27432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16450" name="TextBox 126"/>
              <p:cNvSpPr txBox="1">
                <a:spLocks noChangeArrowheads="1"/>
              </p:cNvSpPr>
              <p:nvPr/>
            </p:nvSpPr>
            <p:spPr bwMode="auto">
              <a:xfrm>
                <a:off x="7696200" y="914400"/>
                <a:ext cx="538163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10.5k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5744960" y="742950"/>
                <a:ext cx="1951240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i="1" cap="all" dirty="0">
                    <a:solidFill>
                      <a:schemeClr val="accent1"/>
                    </a:solidFill>
                  </a:rPr>
                  <a:t>Champlain Sea</a:t>
                </a:r>
              </a:p>
            </p:txBody>
          </p:sp>
          <p:sp>
            <p:nvSpPr>
              <p:cNvPr id="16452" name="TextBox 67"/>
              <p:cNvSpPr txBox="1">
                <a:spLocks noChangeArrowheads="1"/>
              </p:cNvSpPr>
              <p:nvPr/>
            </p:nvSpPr>
            <p:spPr bwMode="auto">
              <a:xfrm>
                <a:off x="2743200" y="1066800"/>
                <a:ext cx="27733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 dirty="0"/>
                  <a:t>Outflow from Lake Vermont</a:t>
                </a:r>
              </a:p>
            </p:txBody>
          </p:sp>
          <p:cxnSp>
            <p:nvCxnSpPr>
              <p:cNvPr id="16453" name="Straight Connector 124"/>
              <p:cNvCxnSpPr>
                <a:cxnSpLocks noChangeShapeType="1"/>
              </p:cNvCxnSpPr>
              <p:nvPr/>
            </p:nvCxnSpPr>
            <p:spPr bwMode="auto">
              <a:xfrm>
                <a:off x="5486400" y="1981200"/>
                <a:ext cx="27432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16454" name="TextBox 69"/>
              <p:cNvSpPr txBox="1">
                <a:spLocks noChangeArrowheads="1"/>
              </p:cNvSpPr>
              <p:nvPr/>
            </p:nvSpPr>
            <p:spPr bwMode="auto">
              <a:xfrm>
                <a:off x="2382838" y="6248400"/>
                <a:ext cx="325903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 dirty="0"/>
                  <a:t>GLACIAL STRATIGRAPHY</a:t>
                </a:r>
              </a:p>
            </p:txBody>
          </p:sp>
          <p:cxnSp>
            <p:nvCxnSpPr>
              <p:cNvPr id="72" name="Straight Arrow Connector 71"/>
              <p:cNvCxnSpPr/>
              <p:nvPr/>
            </p:nvCxnSpPr>
            <p:spPr bwMode="auto">
              <a:xfrm>
                <a:off x="3352800" y="2667000"/>
                <a:ext cx="1600200" cy="0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73" name="Straight Arrow Connector 72"/>
              <p:cNvCxnSpPr/>
              <p:nvPr/>
            </p:nvCxnSpPr>
            <p:spPr bwMode="auto">
              <a:xfrm>
                <a:off x="3352800" y="1828800"/>
                <a:ext cx="1600200" cy="0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74" name="Straight Arrow Connector 73"/>
              <p:cNvCxnSpPr/>
              <p:nvPr/>
            </p:nvCxnSpPr>
            <p:spPr bwMode="auto">
              <a:xfrm>
                <a:off x="3352800" y="4495800"/>
                <a:ext cx="1600200" cy="0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75" name="Straight Arrow Connector 74"/>
              <p:cNvCxnSpPr/>
              <p:nvPr/>
            </p:nvCxnSpPr>
            <p:spPr bwMode="auto">
              <a:xfrm>
                <a:off x="3352800" y="5638800"/>
                <a:ext cx="1600200" cy="0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76" name="Straight Arrow Connector 75"/>
              <p:cNvCxnSpPr/>
              <p:nvPr/>
            </p:nvCxnSpPr>
            <p:spPr bwMode="auto">
              <a:xfrm>
                <a:off x="3352800" y="1447800"/>
                <a:ext cx="1600200" cy="0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  <p:sp>
          <p:nvSpPr>
            <p:cNvPr id="78" name="TextBox 77"/>
            <p:cNvSpPr txBox="1"/>
            <p:nvPr/>
          </p:nvSpPr>
          <p:spPr>
            <a:xfrm>
              <a:off x="5943600" y="3105090"/>
              <a:ext cx="176259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 dirty="0">
                  <a:solidFill>
                    <a:schemeClr val="accent1"/>
                  </a:solidFill>
                </a:rPr>
                <a:t>LAKE </a:t>
              </a:r>
              <a:r>
                <a:rPr lang="en-US" sz="2000" b="1" i="1" dirty="0" smtClean="0">
                  <a:solidFill>
                    <a:schemeClr val="accent1"/>
                  </a:solidFill>
                </a:rPr>
                <a:t>ALBANY I</a:t>
              </a:r>
              <a:endParaRPr lang="en-US" sz="2000" b="1" i="1" dirty="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09600" y="133515"/>
            <a:ext cx="8047220" cy="6648285"/>
            <a:chOff x="609600" y="133515"/>
            <a:chExt cx="8047220" cy="6648285"/>
          </a:xfrm>
        </p:grpSpPr>
        <p:grpSp>
          <p:nvGrpSpPr>
            <p:cNvPr id="24" name="Group 23"/>
            <p:cNvGrpSpPr/>
            <p:nvPr/>
          </p:nvGrpSpPr>
          <p:grpSpPr>
            <a:xfrm>
              <a:off x="609600" y="133515"/>
              <a:ext cx="8047220" cy="6648285"/>
              <a:chOff x="609600" y="133515"/>
              <a:chExt cx="8047220" cy="664828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609600" y="133515"/>
                <a:ext cx="8047220" cy="6648285"/>
                <a:chOff x="609600" y="133515"/>
                <a:chExt cx="8047220" cy="6648285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609600" y="133515"/>
                  <a:ext cx="8047220" cy="6648285"/>
                  <a:chOff x="609600" y="133515"/>
                  <a:chExt cx="8047220" cy="6648285"/>
                </a:xfrm>
              </p:grpSpPr>
              <p:pic>
                <p:nvPicPr>
                  <p:cNvPr id="4" name="Picture 3" descr="LAColChan.JP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00" y="133515"/>
                    <a:ext cx="4356354" cy="6648285"/>
                  </a:xfrm>
                  <a:prstGeom prst="rect">
                    <a:avLst/>
                  </a:prstGeom>
                </p:spPr>
              </p:pic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5334000" y="990600"/>
                    <a:ext cx="332282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dirty="0" smtClean="0">
                        <a:solidFill>
                          <a:schemeClr val="bg1"/>
                        </a:solidFill>
                      </a:rPr>
                      <a:t>PREGLACIAL DRAINAGE</a:t>
                    </a:r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5410200" y="1828800"/>
                    <a:ext cx="3122907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THREE MAJOR PREGLACIAL </a:t>
                    </a:r>
                    <a:br>
                      <a:rPr lang="en-US" sz="2000" b="1" dirty="0" smtClean="0">
                        <a:solidFill>
                          <a:schemeClr val="bg1"/>
                        </a:solidFill>
                      </a:rPr>
                    </a:br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CHANNELS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5923815" y="2590800"/>
                    <a:ext cx="2229585" cy="1015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Mohawk</a:t>
                    </a:r>
                  </a:p>
                  <a:p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Colonie</a:t>
                    </a:r>
                  </a:p>
                  <a:p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Batten Kill-Hudson 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5486400" y="3733800"/>
                    <a:ext cx="2353337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THREE  TRIBUTARIES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943600" y="4242137"/>
                    <a:ext cx="1277401" cy="1015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Alplaus</a:t>
                    </a:r>
                  </a:p>
                  <a:p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Batten Kill</a:t>
                    </a:r>
                  </a:p>
                  <a:p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Hoosic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 rot="17404048">
                    <a:off x="1967135" y="2269763"/>
                    <a:ext cx="10349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COLONIE</a:t>
                    </a:r>
                    <a:endParaRPr lang="en-US" b="1" dirty="0"/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 rot="3427512">
                    <a:off x="957850" y="4134416"/>
                    <a:ext cx="11550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MOHAWK</a:t>
                    </a:r>
                    <a:endParaRPr lang="en-US" b="1" dirty="0"/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 rot="17330156">
                    <a:off x="2064958" y="4389725"/>
                    <a:ext cx="229441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BATTEN KILL-HUDSON</a:t>
                    </a:r>
                    <a:endParaRPr lang="en-US" b="1" dirty="0"/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 rot="19856227">
                    <a:off x="3510651" y="1924206"/>
                    <a:ext cx="110081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BATTEN KILL</a:t>
                    </a:r>
                    <a:endParaRPr lang="en-US" sz="1400" b="1" dirty="0"/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 rot="20946872">
                    <a:off x="3298736" y="2965515"/>
                    <a:ext cx="76976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HOOSIC</a:t>
                    </a:r>
                    <a:endParaRPr lang="en-US" sz="1400" b="1" dirty="0"/>
                  </a:p>
                </p:txBody>
              </p: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2269235" y="4218801"/>
                  <a:ext cx="7025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ALBANY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295400" y="5791200"/>
                  <a:ext cx="457200" cy="0"/>
                </a:xfrm>
                <a:prstGeom prst="line">
                  <a:avLst/>
                </a:prstGeom>
                <a:ln w="1270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/>
                <p:cNvSpPr txBox="1"/>
                <p:nvPr/>
              </p:nvSpPr>
              <p:spPr>
                <a:xfrm>
                  <a:off x="1143000" y="5486400"/>
                  <a:ext cx="2632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0</a:t>
                  </a:r>
                  <a:endParaRPr lang="en-US" sz="1200" b="1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641786" y="5486400"/>
                  <a:ext cx="34176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10</a:t>
                  </a:r>
                  <a:endParaRPr lang="en-US" sz="1200" b="1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348322" y="5819001"/>
                  <a:ext cx="40427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KM</a:t>
                  </a:r>
                  <a:endParaRPr lang="en-US" sz="1200" b="1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1981200" y="2819400"/>
                  <a:ext cx="8831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SARATOGA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SPRINGS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2254809" y="5514201"/>
                  <a:ext cx="71699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RAVENA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800" y="2466201"/>
                <a:ext cx="11019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COVEVILLE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631819" y="1371600"/>
                <a:ext cx="11019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GLENS FALLS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124200" y="1094601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FORT ANN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672372" y="0"/>
            <a:ext cx="5799255" cy="6933235"/>
            <a:chOff x="1672372" y="0"/>
            <a:chExt cx="5799255" cy="6933235"/>
          </a:xfrm>
        </p:grpSpPr>
        <p:grpSp>
          <p:nvGrpSpPr>
            <p:cNvPr id="25" name="Group 24"/>
            <p:cNvGrpSpPr/>
            <p:nvPr/>
          </p:nvGrpSpPr>
          <p:grpSpPr>
            <a:xfrm>
              <a:off x="1672372" y="0"/>
              <a:ext cx="5799255" cy="6933235"/>
              <a:chOff x="1672372" y="0"/>
              <a:chExt cx="5799255" cy="693323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672372" y="0"/>
                <a:ext cx="5799255" cy="6862465"/>
                <a:chOff x="1672372" y="0"/>
                <a:chExt cx="5799255" cy="6862465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672372" y="0"/>
                  <a:ext cx="5799255" cy="6858000"/>
                  <a:chOff x="1672372" y="0"/>
                  <a:chExt cx="5799255" cy="6858000"/>
                </a:xfrm>
              </p:grpSpPr>
              <p:pic>
                <p:nvPicPr>
                  <p:cNvPr id="4" name="Picture 3" descr="Saratogaeskers101.jp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2372" y="0"/>
                    <a:ext cx="5799255" cy="6858000"/>
                  </a:xfrm>
                  <a:prstGeom prst="rect">
                    <a:avLst/>
                  </a:prstGeom>
                </p:spPr>
              </p:pic>
              <p:sp>
                <p:nvSpPr>
                  <p:cNvPr id="5" name="Oval 4"/>
                  <p:cNvSpPr/>
                  <p:nvPr/>
                </p:nvSpPr>
                <p:spPr>
                  <a:xfrm rot="837503">
                    <a:off x="6025636" y="1780467"/>
                    <a:ext cx="950774" cy="3557184"/>
                  </a:xfrm>
                  <a:prstGeom prst="ellipse">
                    <a:avLst/>
                  </a:prstGeom>
                  <a:noFill/>
                  <a:ln w="635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 smtClean="0"/>
                  </a:p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2819400" y="5410200"/>
                    <a:ext cx="140333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SCHENECTADY</a:t>
                    </a:r>
                    <a:endParaRPr lang="en-US" sz="16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4457222" y="6138446"/>
                    <a:ext cx="87677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ALBANY</a:t>
                    </a:r>
                    <a:endParaRPr lang="en-US" sz="16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097927" y="5562600"/>
                    <a:ext cx="68387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TROY</a:t>
                    </a:r>
                    <a:endParaRPr lang="en-US" sz="16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3984580" y="2057400"/>
                    <a:ext cx="112082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SARATOGA</a:t>
                    </a:r>
                  </a:p>
                  <a:p>
                    <a:pPr algn="ctr"/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SPRINGS</a:t>
                    </a:r>
                    <a:endParaRPr lang="en-US" sz="16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 rot="1837919">
                    <a:off x="2309982" y="4458611"/>
                    <a:ext cx="160172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chemeClr val="bg1"/>
                        </a:solidFill>
                      </a:rPr>
                      <a:t>MOHAWK RIVER</a:t>
                    </a:r>
                    <a:endParaRPr lang="en-US" sz="1600" b="1" i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4189479" y="5181600"/>
                    <a:ext cx="160172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chemeClr val="bg1"/>
                        </a:solidFill>
                      </a:rPr>
                      <a:t>MOHAWK RIVER</a:t>
                    </a:r>
                    <a:endParaRPr lang="en-US" sz="1600" b="1" i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 rot="17199145">
                    <a:off x="5197027" y="5551129"/>
                    <a:ext cx="150073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chemeClr val="bg1"/>
                        </a:solidFill>
                      </a:rPr>
                      <a:t>HUDSON RIVER</a:t>
                    </a:r>
                    <a:endParaRPr lang="en-US" sz="1600" b="1" i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4898980" y="2286000"/>
                    <a:ext cx="112082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b="1" i="1" dirty="0" smtClean="0">
                        <a:solidFill>
                          <a:schemeClr val="bg1"/>
                        </a:solidFill>
                      </a:rPr>
                      <a:t>SARATOGA</a:t>
                    </a:r>
                  </a:p>
                  <a:p>
                    <a:pPr algn="ctr"/>
                    <a:r>
                      <a:rPr lang="en-US" sz="1600" b="1" i="1" dirty="0" smtClean="0">
                        <a:solidFill>
                          <a:schemeClr val="bg1"/>
                        </a:solidFill>
                      </a:rPr>
                      <a:t>LAKE</a:t>
                    </a:r>
                    <a:endParaRPr lang="en-US" sz="1600" b="1" i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027054" y="1905000"/>
                    <a:ext cx="98334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COVEVILLE</a:t>
                    </a:r>
                    <a:endParaRPr 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3124200" y="6400800"/>
                  <a:ext cx="29718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NORTHERN REACH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8" name="Freeform 17"/>
              <p:cNvSpPr/>
              <p:nvPr/>
            </p:nvSpPr>
            <p:spPr>
              <a:xfrm>
                <a:off x="4911524" y="381000"/>
                <a:ext cx="879676" cy="6552235"/>
              </a:xfrm>
              <a:custGeom>
                <a:avLst/>
                <a:gdLst>
                  <a:gd name="connsiteX0" fmla="*/ 771646 w 771646"/>
                  <a:gd name="connsiteY0" fmla="*/ 0 h 5463250"/>
                  <a:gd name="connsiteX1" fmla="*/ 528577 w 771646"/>
                  <a:gd name="connsiteY1" fmla="*/ 1504709 h 5463250"/>
                  <a:gd name="connsiteX2" fmla="*/ 169762 w 771646"/>
                  <a:gd name="connsiteY2" fmla="*/ 3044142 h 5463250"/>
                  <a:gd name="connsiteX3" fmla="*/ 54015 w 771646"/>
                  <a:gd name="connsiteY3" fmla="*/ 5324354 h 5463250"/>
                  <a:gd name="connsiteX4" fmla="*/ 54015 w 771646"/>
                  <a:gd name="connsiteY4" fmla="*/ 5324354 h 5463250"/>
                  <a:gd name="connsiteX5" fmla="*/ 7717 w 771646"/>
                  <a:gd name="connsiteY5" fmla="*/ 5416952 h 5463250"/>
                  <a:gd name="connsiteX6" fmla="*/ 19291 w 771646"/>
                  <a:gd name="connsiteY6" fmla="*/ 5463250 h 5463250"/>
                  <a:gd name="connsiteX7" fmla="*/ 123463 w 771646"/>
                  <a:gd name="connsiteY7" fmla="*/ 5416952 h 546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1646" h="5463250">
                    <a:moveTo>
                      <a:pt x="771646" y="0"/>
                    </a:moveTo>
                    <a:cubicBezTo>
                      <a:pt x="700268" y="498676"/>
                      <a:pt x="628891" y="997352"/>
                      <a:pt x="528577" y="1504709"/>
                    </a:cubicBezTo>
                    <a:cubicBezTo>
                      <a:pt x="428263" y="2012066"/>
                      <a:pt x="248856" y="2407535"/>
                      <a:pt x="169762" y="3044142"/>
                    </a:cubicBezTo>
                    <a:cubicBezTo>
                      <a:pt x="90668" y="3680749"/>
                      <a:pt x="54015" y="5324354"/>
                      <a:pt x="54015" y="5324354"/>
                    </a:cubicBezTo>
                    <a:lnTo>
                      <a:pt x="54015" y="5324354"/>
                    </a:lnTo>
                    <a:cubicBezTo>
                      <a:pt x="46299" y="5339787"/>
                      <a:pt x="13504" y="5393803"/>
                      <a:pt x="7717" y="5416952"/>
                    </a:cubicBezTo>
                    <a:cubicBezTo>
                      <a:pt x="1930" y="5440101"/>
                      <a:pt x="0" y="5463250"/>
                      <a:pt x="19291" y="5463250"/>
                    </a:cubicBezTo>
                    <a:cubicBezTo>
                      <a:pt x="38582" y="5463250"/>
                      <a:pt x="81022" y="5440101"/>
                      <a:pt x="123463" y="5416952"/>
                    </a:cubicBezTo>
                  </a:path>
                </a:pathLst>
              </a:custGeom>
              <a:ln w="127000">
                <a:solidFill>
                  <a:srgbClr val="FFC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3356658" y="5335929"/>
                <a:ext cx="1597307" cy="1493134"/>
              </a:xfrm>
              <a:custGeom>
                <a:avLst/>
                <a:gdLst>
                  <a:gd name="connsiteX0" fmla="*/ 0 w 1597307"/>
                  <a:gd name="connsiteY0" fmla="*/ 0 h 1493134"/>
                  <a:gd name="connsiteX1" fmla="*/ 300942 w 1597307"/>
                  <a:gd name="connsiteY1" fmla="*/ 810228 h 1493134"/>
                  <a:gd name="connsiteX2" fmla="*/ 1597307 w 1597307"/>
                  <a:gd name="connsiteY2" fmla="*/ 1493134 h 1493134"/>
                  <a:gd name="connsiteX3" fmla="*/ 1597307 w 1597307"/>
                  <a:gd name="connsiteY3" fmla="*/ 1493134 h 1493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7307" h="1493134">
                    <a:moveTo>
                      <a:pt x="0" y="0"/>
                    </a:moveTo>
                    <a:cubicBezTo>
                      <a:pt x="17362" y="280686"/>
                      <a:pt x="34724" y="561372"/>
                      <a:pt x="300942" y="810228"/>
                    </a:cubicBezTo>
                    <a:cubicBezTo>
                      <a:pt x="567160" y="1059084"/>
                      <a:pt x="1597307" y="1493134"/>
                      <a:pt x="1597307" y="1493134"/>
                    </a:cubicBezTo>
                    <a:lnTo>
                      <a:pt x="1597307" y="1493134"/>
                    </a:lnTo>
                  </a:path>
                </a:pathLst>
              </a:custGeom>
              <a:ln w="127000">
                <a:solidFill>
                  <a:srgbClr val="FFC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6509895">
                <a:off x="4683925" y="4191000"/>
                <a:ext cx="13969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schemeClr val="bg1"/>
                    </a:solidFill>
                  </a:rPr>
                  <a:t>COLONIE CHANNEL</a:t>
                </a:r>
                <a:endParaRPr lang="en-US" sz="12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080297">
                <a:off x="3352800" y="5956479"/>
                <a:ext cx="147841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schemeClr val="bg1"/>
                    </a:solidFill>
                  </a:rPr>
                  <a:t>MOHAWK CHANNEL</a:t>
                </a:r>
                <a:endParaRPr lang="en-US" sz="12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7353895">
                <a:off x="3318298" y="3845565"/>
                <a:ext cx="14019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schemeClr val="bg1"/>
                    </a:solidFill>
                  </a:rPr>
                  <a:t>ALPLAUS CHANNEL</a:t>
                </a:r>
                <a:endParaRPr lang="en-US" sz="12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140903" y="533400"/>
                <a:ext cx="12598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bg1"/>
                    </a:solidFill>
                  </a:rPr>
                  <a:t>GLENS FALLS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3596640" y="731520"/>
                <a:ext cx="1201420" cy="5318760"/>
              </a:xfrm>
              <a:custGeom>
                <a:avLst/>
                <a:gdLst>
                  <a:gd name="connsiteX0" fmla="*/ 838200 w 1201420"/>
                  <a:gd name="connsiteY0" fmla="*/ 0 h 5318760"/>
                  <a:gd name="connsiteX1" fmla="*/ 45720 w 1201420"/>
                  <a:gd name="connsiteY1" fmla="*/ 1264920 h 5318760"/>
                  <a:gd name="connsiteX2" fmla="*/ 762000 w 1201420"/>
                  <a:gd name="connsiteY2" fmla="*/ 1722120 h 5318760"/>
                  <a:gd name="connsiteX3" fmla="*/ 1188720 w 1201420"/>
                  <a:gd name="connsiteY3" fmla="*/ 1828800 h 5318760"/>
                  <a:gd name="connsiteX4" fmla="*/ 685800 w 1201420"/>
                  <a:gd name="connsiteY4" fmla="*/ 3078480 h 5318760"/>
                  <a:gd name="connsiteX5" fmla="*/ 274320 w 1201420"/>
                  <a:gd name="connsiteY5" fmla="*/ 3977640 h 5318760"/>
                  <a:gd name="connsiteX6" fmla="*/ 91440 w 1201420"/>
                  <a:gd name="connsiteY6" fmla="*/ 4953000 h 5318760"/>
                  <a:gd name="connsiteX7" fmla="*/ 0 w 1201420"/>
                  <a:gd name="connsiteY7" fmla="*/ 5318760 h 5318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1420" h="5318760">
                    <a:moveTo>
                      <a:pt x="838200" y="0"/>
                    </a:moveTo>
                    <a:cubicBezTo>
                      <a:pt x="448310" y="488950"/>
                      <a:pt x="58420" y="977900"/>
                      <a:pt x="45720" y="1264920"/>
                    </a:cubicBezTo>
                    <a:cubicBezTo>
                      <a:pt x="33020" y="1551940"/>
                      <a:pt x="571500" y="1628140"/>
                      <a:pt x="762000" y="1722120"/>
                    </a:cubicBezTo>
                    <a:cubicBezTo>
                      <a:pt x="952500" y="1816100"/>
                      <a:pt x="1201420" y="1602740"/>
                      <a:pt x="1188720" y="1828800"/>
                    </a:cubicBezTo>
                    <a:cubicBezTo>
                      <a:pt x="1176020" y="2054860"/>
                      <a:pt x="838200" y="2720340"/>
                      <a:pt x="685800" y="3078480"/>
                    </a:cubicBezTo>
                    <a:cubicBezTo>
                      <a:pt x="533400" y="3436620"/>
                      <a:pt x="373380" y="3665220"/>
                      <a:pt x="274320" y="3977640"/>
                    </a:cubicBezTo>
                    <a:cubicBezTo>
                      <a:pt x="175260" y="4290060"/>
                      <a:pt x="137160" y="4729480"/>
                      <a:pt x="91440" y="4953000"/>
                    </a:cubicBezTo>
                    <a:cubicBezTo>
                      <a:pt x="45720" y="5176520"/>
                      <a:pt x="0" y="5262880"/>
                      <a:pt x="0" y="5318760"/>
                    </a:cubicBezTo>
                  </a:path>
                </a:pathLst>
              </a:custGeom>
              <a:ln w="63500">
                <a:solidFill>
                  <a:srgbClr val="FFC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172200" y="42446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FORT ANN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672372" y="0"/>
            <a:ext cx="5933721" cy="6862465"/>
            <a:chOff x="1672372" y="0"/>
            <a:chExt cx="5933721" cy="6862465"/>
          </a:xfrm>
        </p:grpSpPr>
        <p:grpSp>
          <p:nvGrpSpPr>
            <p:cNvPr id="33" name="Group 32"/>
            <p:cNvGrpSpPr/>
            <p:nvPr/>
          </p:nvGrpSpPr>
          <p:grpSpPr>
            <a:xfrm>
              <a:off x="1672372" y="0"/>
              <a:ext cx="5933721" cy="6862465"/>
              <a:chOff x="1672372" y="0"/>
              <a:chExt cx="5933721" cy="6862465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672372" y="0"/>
                <a:ext cx="5933721" cy="6862465"/>
                <a:chOff x="1672372" y="0"/>
                <a:chExt cx="5933721" cy="6862465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1672372" y="0"/>
                  <a:ext cx="5933721" cy="6858000"/>
                  <a:chOff x="1672372" y="0"/>
                  <a:chExt cx="5933721" cy="6858000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1672372" y="0"/>
                    <a:ext cx="5933721" cy="6858000"/>
                    <a:chOff x="1672372" y="0"/>
                    <a:chExt cx="5933721" cy="6858000"/>
                  </a:xfrm>
                </p:grpSpPr>
                <p:grpSp>
                  <p:nvGrpSpPr>
                    <p:cNvPr id="2" name="Group 14"/>
                    <p:cNvGrpSpPr/>
                    <p:nvPr/>
                  </p:nvGrpSpPr>
                  <p:grpSpPr>
                    <a:xfrm>
                      <a:off x="1672372" y="0"/>
                      <a:ext cx="5799255" cy="6858000"/>
                      <a:chOff x="1672372" y="0"/>
                      <a:chExt cx="5799255" cy="6858000"/>
                    </a:xfrm>
                  </p:grpSpPr>
                  <p:pic>
                    <p:nvPicPr>
                      <p:cNvPr id="4" name="Picture 3" descr="Saratogaeskers101.jpg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/>
                      <a:stretch>
                        <a:fillRect/>
                      </a:stretch>
                    </p:blipFill>
                    <p:spPr>
                      <a:xfrm>
                        <a:off x="1672372" y="0"/>
                        <a:ext cx="5799255" cy="68580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6" name="TextBox 5"/>
                      <p:cNvSpPr txBox="1"/>
                      <p:nvPr/>
                    </p:nvSpPr>
                    <p:spPr>
                      <a:xfrm>
                        <a:off x="2819400" y="5410200"/>
                        <a:ext cx="1099916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200" b="1" dirty="0" smtClean="0">
                            <a:solidFill>
                              <a:schemeClr val="bg1"/>
                            </a:solidFill>
                          </a:rPr>
                          <a:t>SCHENECTADY</a:t>
                        </a:r>
                        <a:endParaRPr lang="en-US" sz="12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" name="TextBox 6"/>
                      <p:cNvSpPr txBox="1"/>
                      <p:nvPr/>
                    </p:nvSpPr>
                    <p:spPr>
                      <a:xfrm>
                        <a:off x="4457222" y="6248400"/>
                        <a:ext cx="702565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200" b="1" dirty="0" smtClean="0">
                            <a:solidFill>
                              <a:schemeClr val="bg1"/>
                            </a:solidFill>
                          </a:rPr>
                          <a:t>ALBANY</a:t>
                        </a:r>
                        <a:endParaRPr lang="en-US" sz="12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8" name="TextBox 7"/>
                      <p:cNvSpPr txBox="1"/>
                      <p:nvPr/>
                    </p:nvSpPr>
                    <p:spPr>
                      <a:xfrm>
                        <a:off x="6097927" y="5562600"/>
                        <a:ext cx="683873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b="1" dirty="0" smtClean="0">
                            <a:solidFill>
                              <a:schemeClr val="bg1"/>
                            </a:solidFill>
                          </a:rPr>
                          <a:t>TROY</a:t>
                        </a:r>
                        <a:endParaRPr lang="en-US" sz="12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" name="TextBox 8"/>
                      <p:cNvSpPr txBox="1"/>
                      <p:nvPr/>
                    </p:nvSpPr>
                    <p:spPr>
                      <a:xfrm>
                        <a:off x="4103395" y="2057400"/>
                        <a:ext cx="88319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200" b="1" dirty="0" smtClean="0">
                            <a:solidFill>
                              <a:schemeClr val="bg1"/>
                            </a:solidFill>
                          </a:rPr>
                          <a:t>SARATOGA</a:t>
                        </a:r>
                      </a:p>
                      <a:p>
                        <a:pPr algn="ctr"/>
                        <a:r>
                          <a:rPr lang="en-US" sz="1200" b="1" dirty="0" smtClean="0">
                            <a:solidFill>
                              <a:schemeClr val="bg1"/>
                            </a:solidFill>
                          </a:rPr>
                          <a:t>SPRINGS</a:t>
                        </a:r>
                        <a:endParaRPr lang="en-US" sz="12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4" name="TextBox 13"/>
                      <p:cNvSpPr txBox="1"/>
                      <p:nvPr/>
                    </p:nvSpPr>
                    <p:spPr>
                      <a:xfrm>
                        <a:off x="6027054" y="1905000"/>
                        <a:ext cx="75693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solidFill>
                              <a:schemeClr val="bg1"/>
                            </a:solidFill>
                          </a:rPr>
                          <a:t>COVEVILLE</a:t>
                        </a:r>
                        <a:endParaRPr lang="en-US" sz="10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" name="TextBox 11"/>
                      <p:cNvSpPr txBox="1"/>
                      <p:nvPr/>
                    </p:nvSpPr>
                    <p:spPr>
                      <a:xfrm rot="17199145">
                        <a:off x="5197027" y="5627329"/>
                        <a:ext cx="1500732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600" b="1" i="1" dirty="0" smtClean="0">
                            <a:solidFill>
                              <a:schemeClr val="bg1"/>
                            </a:solidFill>
                          </a:rPr>
                          <a:t>HUDSON RIVER</a:t>
                        </a:r>
                        <a:endParaRPr lang="en-US" sz="1600" b="1" i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3042300" y="5562600"/>
                      <a:ext cx="95891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FFFF00"/>
                          </a:solidFill>
                        </a:rPr>
                        <a:t>SCHENECTADY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rgbClr val="FFFF00"/>
                          </a:solidFill>
                        </a:rPr>
                        <a:t>DELTA</a:t>
                      </a:r>
                      <a:endParaRPr lang="en-US" sz="10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6629992" y="1143000"/>
                      <a:ext cx="97610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FF00"/>
                          </a:solidFill>
                        </a:rPr>
                        <a:t>BATTEN KILL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FFFF00"/>
                          </a:solidFill>
                        </a:rPr>
                        <a:t>DELTA</a:t>
                      </a:r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6062475" y="3886200"/>
                      <a:ext cx="686406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FF00"/>
                          </a:solidFill>
                        </a:rPr>
                        <a:t>HOOSIC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FFFF00"/>
                          </a:solidFill>
                        </a:rPr>
                        <a:t>DELTA</a:t>
                      </a:r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cxnSp>
                  <p:nvCxnSpPr>
                    <p:cNvPr id="21" name="Straight Arrow Connector 20"/>
                    <p:cNvCxnSpPr/>
                    <p:nvPr/>
                  </p:nvCxnSpPr>
                  <p:spPr>
                    <a:xfrm flipV="1">
                      <a:off x="5943600" y="1447800"/>
                      <a:ext cx="838200" cy="457200"/>
                    </a:xfrm>
                    <a:prstGeom prst="straightConnector1">
                      <a:avLst/>
                    </a:prstGeom>
                    <a:ln w="63500">
                      <a:solidFill>
                        <a:schemeClr val="accent5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Sun 24"/>
                    <p:cNvSpPr/>
                    <p:nvPr/>
                  </p:nvSpPr>
                  <p:spPr>
                    <a:xfrm>
                      <a:off x="5867400" y="1295400"/>
                      <a:ext cx="381000" cy="381000"/>
                    </a:xfrm>
                    <a:prstGeom prst="sun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6" name="Straight Arrow Connector 25"/>
                    <p:cNvCxnSpPr/>
                    <p:nvPr/>
                  </p:nvCxnSpPr>
                  <p:spPr>
                    <a:xfrm flipV="1">
                      <a:off x="4648200" y="1981200"/>
                      <a:ext cx="1143000" cy="685800"/>
                    </a:xfrm>
                    <a:prstGeom prst="straightConnector1">
                      <a:avLst/>
                    </a:prstGeom>
                    <a:ln w="63500">
                      <a:solidFill>
                        <a:schemeClr val="accent5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 flipV="1">
                      <a:off x="4953000" y="2667000"/>
                      <a:ext cx="457200" cy="152400"/>
                    </a:xfrm>
                    <a:prstGeom prst="straightConnector1">
                      <a:avLst/>
                    </a:prstGeom>
                    <a:ln w="63500">
                      <a:solidFill>
                        <a:schemeClr val="accent5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Arrow Connector 29"/>
                    <p:cNvCxnSpPr/>
                    <p:nvPr/>
                  </p:nvCxnSpPr>
                  <p:spPr>
                    <a:xfrm flipV="1">
                      <a:off x="4572000" y="2819400"/>
                      <a:ext cx="381000" cy="457200"/>
                    </a:xfrm>
                    <a:prstGeom prst="straightConnector1">
                      <a:avLst/>
                    </a:prstGeom>
                    <a:ln w="63500">
                      <a:solidFill>
                        <a:schemeClr val="accent5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Arrow Connector 31"/>
                    <p:cNvCxnSpPr/>
                    <p:nvPr/>
                  </p:nvCxnSpPr>
                  <p:spPr>
                    <a:xfrm flipV="1">
                      <a:off x="4191000" y="3429000"/>
                      <a:ext cx="304800" cy="838200"/>
                    </a:xfrm>
                    <a:prstGeom prst="straightConnector1">
                      <a:avLst/>
                    </a:prstGeom>
                    <a:ln w="63500">
                      <a:solidFill>
                        <a:schemeClr val="accent5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Arrow Connector 33"/>
                    <p:cNvCxnSpPr/>
                    <p:nvPr/>
                  </p:nvCxnSpPr>
                  <p:spPr>
                    <a:xfrm>
                      <a:off x="2362200" y="4038600"/>
                      <a:ext cx="1143000" cy="914400"/>
                    </a:xfrm>
                    <a:prstGeom prst="straightConnector1">
                      <a:avLst/>
                    </a:prstGeom>
                    <a:ln w="63500">
                      <a:solidFill>
                        <a:schemeClr val="accent5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Arrow Connector 35"/>
                    <p:cNvCxnSpPr/>
                    <p:nvPr/>
                  </p:nvCxnSpPr>
                  <p:spPr>
                    <a:xfrm>
                      <a:off x="1676400" y="3886200"/>
                      <a:ext cx="685800" cy="152400"/>
                    </a:xfrm>
                    <a:prstGeom prst="straightConnector1">
                      <a:avLst/>
                    </a:prstGeom>
                    <a:ln w="63500">
                      <a:solidFill>
                        <a:schemeClr val="accent5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Arrow Connector 36"/>
                    <p:cNvCxnSpPr/>
                    <p:nvPr/>
                  </p:nvCxnSpPr>
                  <p:spPr>
                    <a:xfrm flipV="1">
                      <a:off x="3505200" y="4800600"/>
                      <a:ext cx="457200" cy="152400"/>
                    </a:xfrm>
                    <a:prstGeom prst="straightConnector1">
                      <a:avLst/>
                    </a:prstGeom>
                    <a:ln w="63500">
                      <a:solidFill>
                        <a:schemeClr val="accent5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Arrow Connector 42"/>
                    <p:cNvCxnSpPr/>
                    <p:nvPr/>
                  </p:nvCxnSpPr>
                  <p:spPr>
                    <a:xfrm flipV="1">
                      <a:off x="3886200" y="4267200"/>
                      <a:ext cx="228600" cy="533400"/>
                    </a:xfrm>
                    <a:prstGeom prst="straightConnector1">
                      <a:avLst/>
                    </a:prstGeom>
                    <a:ln w="63500">
                      <a:solidFill>
                        <a:schemeClr val="accent5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5" name="TextBox 44"/>
                    <p:cNvSpPr txBox="1"/>
                    <p:nvPr/>
                  </p:nvSpPr>
                  <p:spPr>
                    <a:xfrm rot="17899956">
                      <a:off x="3365830" y="3429000"/>
                      <a:ext cx="15641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i="1" dirty="0" smtClean="0">
                          <a:solidFill>
                            <a:schemeClr val="bg1"/>
                          </a:solidFill>
                        </a:rPr>
                        <a:t>IRO-MOHAWK</a:t>
                      </a:r>
                      <a:endParaRPr lang="en-US" b="1" i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47" name="Oval 46"/>
                  <p:cNvSpPr/>
                  <p:nvPr/>
                </p:nvSpPr>
                <p:spPr>
                  <a:xfrm rot="837503">
                    <a:off x="5545752" y="2445902"/>
                    <a:ext cx="1272080" cy="3015939"/>
                  </a:xfrm>
                  <a:prstGeom prst="ellipse">
                    <a:avLst/>
                  </a:prstGeom>
                  <a:noFill/>
                  <a:ln w="635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 smtClean="0"/>
                  </a:p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1" name="TextBox 50"/>
                <p:cNvSpPr txBox="1"/>
                <p:nvPr/>
              </p:nvSpPr>
              <p:spPr>
                <a:xfrm>
                  <a:off x="3124200" y="6400800"/>
                  <a:ext cx="29718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NORTHERN REACH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31" name="Straight Arrow Connector 30"/>
              <p:cNvCxnSpPr/>
              <p:nvPr/>
            </p:nvCxnSpPr>
            <p:spPr>
              <a:xfrm>
                <a:off x="4724400" y="3429000"/>
                <a:ext cx="533400" cy="228600"/>
              </a:xfrm>
              <a:prstGeom prst="straightConnector1">
                <a:avLst/>
              </a:prstGeom>
              <a:ln w="63500">
                <a:solidFill>
                  <a:schemeClr val="accent5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4343400" y="4724400"/>
                <a:ext cx="381000" cy="152400"/>
              </a:xfrm>
              <a:prstGeom prst="straightConnector1">
                <a:avLst/>
              </a:prstGeom>
              <a:ln w="63500">
                <a:solidFill>
                  <a:schemeClr val="accent5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V="1">
                <a:off x="4419600" y="4114800"/>
                <a:ext cx="762000" cy="76200"/>
              </a:xfrm>
              <a:prstGeom prst="straightConnector1">
                <a:avLst/>
              </a:prstGeom>
              <a:ln w="63500">
                <a:solidFill>
                  <a:schemeClr val="accent5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6400800" y="42447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FORT ANN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371600" y="0"/>
            <a:ext cx="6096000" cy="6858000"/>
            <a:chOff x="1371600" y="0"/>
            <a:chExt cx="6096000" cy="6858000"/>
          </a:xfrm>
        </p:grpSpPr>
        <p:grpSp>
          <p:nvGrpSpPr>
            <p:cNvPr id="36" name="Group 35"/>
            <p:cNvGrpSpPr/>
            <p:nvPr/>
          </p:nvGrpSpPr>
          <p:grpSpPr>
            <a:xfrm>
              <a:off x="1371600" y="0"/>
              <a:ext cx="6027855" cy="6858000"/>
              <a:chOff x="1600200" y="0"/>
              <a:chExt cx="5799255" cy="6858000"/>
            </a:xfrm>
          </p:grpSpPr>
          <p:pic>
            <p:nvPicPr>
              <p:cNvPr id="4" name="Picture 3" descr="Saratogaeskers101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00200" y="0"/>
                <a:ext cx="5799255" cy="6858000"/>
              </a:xfrm>
              <a:prstGeom prst="rect">
                <a:avLst/>
              </a:prstGeom>
            </p:spPr>
          </p:pic>
          <p:sp>
            <p:nvSpPr>
              <p:cNvPr id="5" name="Oval 4"/>
              <p:cNvSpPr/>
              <p:nvPr/>
            </p:nvSpPr>
            <p:spPr>
              <a:xfrm rot="837503">
                <a:off x="5545752" y="2445902"/>
                <a:ext cx="1272080" cy="3015939"/>
              </a:xfrm>
              <a:prstGeom prst="ellipse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6324600" y="1233170"/>
                <a:ext cx="906780" cy="3034030"/>
              </a:xfrm>
              <a:custGeom>
                <a:avLst/>
                <a:gdLst>
                  <a:gd name="connsiteX0" fmla="*/ 906780 w 906780"/>
                  <a:gd name="connsiteY0" fmla="*/ 328930 h 3034030"/>
                  <a:gd name="connsiteX1" fmla="*/ 624840 w 906780"/>
                  <a:gd name="connsiteY1" fmla="*/ 450850 h 3034030"/>
                  <a:gd name="connsiteX2" fmla="*/ 0 w 906780"/>
                  <a:gd name="connsiteY2" fmla="*/ 3034030 h 3034030"/>
                  <a:gd name="connsiteX3" fmla="*/ 0 w 906780"/>
                  <a:gd name="connsiteY3" fmla="*/ 3034030 h 30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6780" h="3034030">
                    <a:moveTo>
                      <a:pt x="906780" y="328930"/>
                    </a:moveTo>
                    <a:cubicBezTo>
                      <a:pt x="841375" y="164465"/>
                      <a:pt x="775970" y="0"/>
                      <a:pt x="624840" y="450850"/>
                    </a:cubicBezTo>
                    <a:cubicBezTo>
                      <a:pt x="473710" y="901700"/>
                      <a:pt x="0" y="3034030"/>
                      <a:pt x="0" y="3034030"/>
                    </a:cubicBezTo>
                    <a:lnTo>
                      <a:pt x="0" y="3034030"/>
                    </a:lnTo>
                  </a:path>
                </a:pathLst>
              </a:custGeom>
              <a:ln w="127000">
                <a:solidFill>
                  <a:srgbClr val="92D050">
                    <a:alpha val="6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6172200" y="4267200"/>
                <a:ext cx="144780" cy="533400"/>
              </a:xfrm>
              <a:custGeom>
                <a:avLst/>
                <a:gdLst>
                  <a:gd name="connsiteX0" fmla="*/ 91440 w 91440"/>
                  <a:gd name="connsiteY0" fmla="*/ 0 h 951230"/>
                  <a:gd name="connsiteX1" fmla="*/ 7620 w 91440"/>
                  <a:gd name="connsiteY1" fmla="*/ 807720 h 951230"/>
                  <a:gd name="connsiteX2" fmla="*/ 45720 w 91440"/>
                  <a:gd name="connsiteY2" fmla="*/ 861060 h 951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" h="951230">
                    <a:moveTo>
                      <a:pt x="91440" y="0"/>
                    </a:moveTo>
                    <a:cubicBezTo>
                      <a:pt x="53340" y="332105"/>
                      <a:pt x="15240" y="664210"/>
                      <a:pt x="7620" y="807720"/>
                    </a:cubicBezTo>
                    <a:cubicBezTo>
                      <a:pt x="0" y="951230"/>
                      <a:pt x="22860" y="906145"/>
                      <a:pt x="45720" y="861060"/>
                    </a:cubicBezTo>
                  </a:path>
                </a:pathLst>
              </a:custGeom>
              <a:ln w="127000">
                <a:solidFill>
                  <a:srgbClr val="92D050">
                    <a:alpha val="5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6477000" y="2895600"/>
                <a:ext cx="304800" cy="1524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248400" y="2667000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K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705600" y="2861846"/>
                <a:ext cx="3497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K’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027054" y="1905000"/>
                <a:ext cx="75693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chemeClr val="bg1"/>
                    </a:solidFill>
                  </a:rPr>
                  <a:t>COVEVILLE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V="1">
                <a:off x="5791200" y="4191000"/>
                <a:ext cx="457200" cy="762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562600" y="4081046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S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172200" y="4063425"/>
                <a:ext cx="2968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S’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570524" y="4419600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C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5791200" y="4572000"/>
                <a:ext cx="533400" cy="762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791200" y="4800600"/>
                <a:ext cx="533400" cy="762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6248400" y="4495800"/>
                <a:ext cx="457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C’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86400" y="4690646"/>
                <a:ext cx="296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W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48400" y="4690647"/>
                <a:ext cx="457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W’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962400" y="4419600"/>
                <a:ext cx="1447800" cy="1447800"/>
              </a:xfrm>
              <a:prstGeom prst="rect">
                <a:avLst/>
              </a:prstGeom>
              <a:solidFill>
                <a:schemeClr val="bg1">
                  <a:lumMod val="50000"/>
                  <a:alpha val="57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4076700" y="4678680"/>
                <a:ext cx="190500" cy="731520"/>
              </a:xfrm>
              <a:custGeom>
                <a:avLst/>
                <a:gdLst>
                  <a:gd name="connsiteX0" fmla="*/ 190500 w 190500"/>
                  <a:gd name="connsiteY0" fmla="*/ 0 h 1092200"/>
                  <a:gd name="connsiteX1" fmla="*/ 38100 w 190500"/>
                  <a:gd name="connsiteY1" fmla="*/ 929640 h 1092200"/>
                  <a:gd name="connsiteX2" fmla="*/ 0 w 190500"/>
                  <a:gd name="connsiteY2" fmla="*/ 975360 h 109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00" h="1092200">
                    <a:moveTo>
                      <a:pt x="190500" y="0"/>
                    </a:moveTo>
                    <a:cubicBezTo>
                      <a:pt x="130175" y="383540"/>
                      <a:pt x="69850" y="767080"/>
                      <a:pt x="38100" y="929640"/>
                    </a:cubicBezTo>
                    <a:cubicBezTo>
                      <a:pt x="6350" y="1092200"/>
                      <a:pt x="3175" y="1033780"/>
                      <a:pt x="0" y="975360"/>
                    </a:cubicBezTo>
                  </a:path>
                </a:pathLst>
              </a:custGeom>
              <a:ln w="95250">
                <a:solidFill>
                  <a:srgbClr val="92D05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267201" y="4419600"/>
                <a:ext cx="1066800" cy="762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Preglacial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 Batten Kill-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Hudson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V="1">
                <a:off x="3962400" y="5638800"/>
                <a:ext cx="457200" cy="76200"/>
              </a:xfrm>
              <a:prstGeom prst="line">
                <a:avLst/>
              </a:prstGeom>
              <a:ln w="95250">
                <a:solidFill>
                  <a:srgbClr val="FF0000">
                    <a:alpha val="7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4447104" y="5267980"/>
                <a:ext cx="7344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Cross-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Section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492880" y="6477000"/>
                <a:ext cx="2286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NORTHERN REACH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457222" y="6248400"/>
                <a:ext cx="702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ALBANY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400800" y="42447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FORT ANN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0" y="533400"/>
            <a:ext cx="9189695" cy="5943600"/>
            <a:chOff x="0" y="533400"/>
            <a:chExt cx="9189695" cy="5943600"/>
          </a:xfrm>
        </p:grpSpPr>
        <p:grpSp>
          <p:nvGrpSpPr>
            <p:cNvPr id="53" name="Group 52"/>
            <p:cNvGrpSpPr/>
            <p:nvPr/>
          </p:nvGrpSpPr>
          <p:grpSpPr>
            <a:xfrm>
              <a:off x="0" y="533400"/>
              <a:ext cx="9189695" cy="5943600"/>
              <a:chOff x="0" y="533400"/>
              <a:chExt cx="9189695" cy="594360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0" y="533400"/>
                <a:ext cx="9189695" cy="5943600"/>
                <a:chOff x="0" y="533400"/>
                <a:chExt cx="9189695" cy="5943600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0" y="533400"/>
                  <a:ext cx="9189695" cy="5943600"/>
                  <a:chOff x="0" y="533400"/>
                  <a:chExt cx="9189695" cy="5943600"/>
                </a:xfrm>
              </p:grpSpPr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0" y="533400"/>
                    <a:ext cx="9189695" cy="5943600"/>
                    <a:chOff x="0" y="533400"/>
                    <a:chExt cx="9189695" cy="5943600"/>
                  </a:xfrm>
                </p:grpSpPr>
                <p:grpSp>
                  <p:nvGrpSpPr>
                    <p:cNvPr id="2" name="Group 27"/>
                    <p:cNvGrpSpPr/>
                    <p:nvPr/>
                  </p:nvGrpSpPr>
                  <p:grpSpPr>
                    <a:xfrm>
                      <a:off x="0" y="533400"/>
                      <a:ext cx="5943600" cy="5943600"/>
                      <a:chOff x="1127342" y="-89065"/>
                      <a:chExt cx="7164887" cy="6947065"/>
                    </a:xfrm>
                  </p:grpSpPr>
                  <p:grpSp>
                    <p:nvGrpSpPr>
                      <p:cNvPr id="24" name="Group 23"/>
                      <p:cNvGrpSpPr/>
                      <p:nvPr/>
                    </p:nvGrpSpPr>
                    <p:grpSpPr>
                      <a:xfrm>
                        <a:off x="1127342" y="-89065"/>
                        <a:ext cx="7164887" cy="6947065"/>
                        <a:chOff x="1127342" y="-89065"/>
                        <a:chExt cx="7164887" cy="6947065"/>
                      </a:xfrm>
                    </p:grpSpPr>
                    <p:pic>
                      <p:nvPicPr>
                        <p:cNvPr id="4" name="Picture 3" descr="NEGSA2015b0005.jp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 cstate="print"/>
                        <a:stretch>
                          <a:fillRect/>
                        </a:stretch>
                      </p:blipFill>
                      <p:spPr>
                        <a:xfrm>
                          <a:off x="1970372" y="0"/>
                          <a:ext cx="5203255" cy="6858000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3" name="TextBox 2"/>
                        <p:cNvSpPr txBox="1"/>
                        <p:nvPr/>
                      </p:nvSpPr>
                      <p:spPr>
                        <a:xfrm>
                          <a:off x="6934200" y="356260"/>
                          <a:ext cx="1082457" cy="4316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5" name="TextBox 4"/>
                        <p:cNvSpPr txBox="1"/>
                        <p:nvPr/>
                      </p:nvSpPr>
                      <p:spPr>
                        <a:xfrm>
                          <a:off x="1402915" y="356260"/>
                          <a:ext cx="1035484" cy="4316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6" name="TextBox 5"/>
                        <p:cNvSpPr txBox="1"/>
                        <p:nvPr/>
                      </p:nvSpPr>
                      <p:spPr>
                        <a:xfrm>
                          <a:off x="7086600" y="1781299"/>
                          <a:ext cx="930056" cy="4316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7" name="TextBox 6"/>
                        <p:cNvSpPr txBox="1"/>
                        <p:nvPr/>
                      </p:nvSpPr>
                      <p:spPr>
                        <a:xfrm>
                          <a:off x="1402915" y="1781299"/>
                          <a:ext cx="1035484" cy="4316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8" name="TextBox 7"/>
                        <p:cNvSpPr txBox="1"/>
                        <p:nvPr/>
                      </p:nvSpPr>
                      <p:spPr>
                        <a:xfrm>
                          <a:off x="7010401" y="3288269"/>
                          <a:ext cx="1281828" cy="4316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9" name="TextBox 8"/>
                        <p:cNvSpPr txBox="1"/>
                        <p:nvPr/>
                      </p:nvSpPr>
                      <p:spPr>
                        <a:xfrm>
                          <a:off x="7189938" y="5117068"/>
                          <a:ext cx="1010434" cy="4316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0" name="TextBox 9"/>
                        <p:cNvSpPr txBox="1"/>
                        <p:nvPr/>
                      </p:nvSpPr>
                      <p:spPr>
                        <a:xfrm>
                          <a:off x="1330891" y="3288268"/>
                          <a:ext cx="1082457" cy="4316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1" name="TextBox 10"/>
                        <p:cNvSpPr txBox="1"/>
                        <p:nvPr/>
                      </p:nvSpPr>
                      <p:spPr>
                        <a:xfrm>
                          <a:off x="1127342" y="5165766"/>
                          <a:ext cx="1010432" cy="4316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200 ft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2" name="TextBox 11"/>
                        <p:cNvSpPr txBox="1"/>
                        <p:nvPr/>
                      </p:nvSpPr>
                      <p:spPr>
                        <a:xfrm>
                          <a:off x="7162801" y="1066800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3" name="TextBox 12"/>
                        <p:cNvSpPr txBox="1"/>
                        <p:nvPr/>
                      </p:nvSpPr>
                      <p:spPr>
                        <a:xfrm>
                          <a:off x="7239000" y="26024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4" name="TextBox 13"/>
                        <p:cNvSpPr txBox="1"/>
                        <p:nvPr/>
                      </p:nvSpPr>
                      <p:spPr>
                        <a:xfrm>
                          <a:off x="7162800" y="40502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5" name="TextBox 14"/>
                        <p:cNvSpPr txBox="1"/>
                        <p:nvPr/>
                      </p:nvSpPr>
                      <p:spPr>
                        <a:xfrm>
                          <a:off x="7315201" y="58790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6" name="TextBox 15"/>
                        <p:cNvSpPr txBox="1"/>
                        <p:nvPr/>
                      </p:nvSpPr>
                      <p:spPr>
                        <a:xfrm>
                          <a:off x="1905000" y="1066800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7" name="TextBox 16"/>
                        <p:cNvSpPr txBox="1"/>
                        <p:nvPr/>
                      </p:nvSpPr>
                      <p:spPr>
                        <a:xfrm>
                          <a:off x="1905000" y="2590800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8" name="TextBox 17"/>
                        <p:cNvSpPr txBox="1"/>
                        <p:nvPr/>
                      </p:nvSpPr>
                      <p:spPr>
                        <a:xfrm>
                          <a:off x="1600200" y="40502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19" name="TextBox 18"/>
                        <p:cNvSpPr txBox="1"/>
                        <p:nvPr/>
                      </p:nvSpPr>
                      <p:spPr>
                        <a:xfrm>
                          <a:off x="1447800" y="5879068"/>
                          <a:ext cx="5334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0" name="TextBox 19"/>
                        <p:cNvSpPr txBox="1"/>
                        <p:nvPr/>
                      </p:nvSpPr>
                      <p:spPr>
                        <a:xfrm>
                          <a:off x="3791210" y="-89065"/>
                          <a:ext cx="1937358" cy="4316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KROMA KILL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1" name="TextBox 20"/>
                        <p:cNvSpPr txBox="1"/>
                        <p:nvPr/>
                      </p:nvSpPr>
                      <p:spPr>
                        <a:xfrm>
                          <a:off x="3791210" y="1335974"/>
                          <a:ext cx="1815230" cy="4316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STILLWATER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2" name="TextBox 21"/>
                        <p:cNvSpPr txBox="1"/>
                        <p:nvPr/>
                      </p:nvSpPr>
                      <p:spPr>
                        <a:xfrm>
                          <a:off x="3423780" y="2939143"/>
                          <a:ext cx="2613764" cy="4316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CAMPBELL ISLAND</a:t>
                          </a:r>
                          <a:endParaRPr lang="en-US" b="1" dirty="0"/>
                        </a:p>
                      </p:txBody>
                    </p:sp>
                    <p:sp>
                      <p:nvSpPr>
                        <p:cNvPr id="23" name="TextBox 22"/>
                        <p:cNvSpPr txBox="1"/>
                        <p:nvPr/>
                      </p:nvSpPr>
                      <p:spPr>
                        <a:xfrm>
                          <a:off x="3825657" y="4555950"/>
                          <a:ext cx="1894561" cy="4316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WATERFORD</a:t>
                          </a:r>
                          <a:endParaRPr lang="en-US" b="1" dirty="0"/>
                        </a:p>
                      </p:txBody>
                    </p:sp>
                  </p:grpSp>
                  <p:sp>
                    <p:nvSpPr>
                      <p:cNvPr id="25" name="TextBox 24"/>
                      <p:cNvSpPr txBox="1"/>
                      <p:nvPr/>
                    </p:nvSpPr>
                    <p:spPr>
                      <a:xfrm>
                        <a:off x="3733799" y="6145481"/>
                        <a:ext cx="288862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600" b="1" dirty="0" smtClean="0"/>
                          <a:t>0</a:t>
                        </a:r>
                        <a:endParaRPr lang="en-US" sz="1600" b="1" dirty="0"/>
                      </a:p>
                    </p:txBody>
                  </p:sp>
                  <p:sp>
                    <p:nvSpPr>
                      <p:cNvPr id="26" name="TextBox 25"/>
                      <p:cNvSpPr txBox="1"/>
                      <p:nvPr/>
                    </p:nvSpPr>
                    <p:spPr>
                      <a:xfrm>
                        <a:off x="4422869" y="6145481"/>
                        <a:ext cx="654346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600" b="1" dirty="0" smtClean="0"/>
                          <a:t>2,000</a:t>
                        </a:r>
                        <a:endParaRPr lang="en-US" sz="1600" b="1" dirty="0"/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3962400" y="6519446"/>
                        <a:ext cx="579005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600" b="1" dirty="0" smtClean="0"/>
                          <a:t>FEET</a:t>
                        </a:r>
                        <a:endParaRPr lang="en-US" sz="1600" b="1" dirty="0"/>
                      </a:p>
                    </p:txBody>
                  </p:sp>
                </p:grpSp>
                <p:grpSp>
                  <p:nvGrpSpPr>
                    <p:cNvPr id="28" name="Group 27"/>
                    <p:cNvGrpSpPr/>
                    <p:nvPr/>
                  </p:nvGrpSpPr>
                  <p:grpSpPr>
                    <a:xfrm>
                      <a:off x="5638800" y="2438400"/>
                      <a:ext cx="3550895" cy="1840992"/>
                      <a:chOff x="1828800" y="1435608"/>
                      <a:chExt cx="14334227" cy="3986784"/>
                    </a:xfrm>
                  </p:grpSpPr>
                  <p:pic>
                    <p:nvPicPr>
                      <p:cNvPr id="29" name="Picture 28" descr="NEGSA2015d0008.jpg"/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/>
                      <a:stretch>
                        <a:fillRect/>
                      </a:stretch>
                    </p:blipFill>
                    <p:spPr>
                      <a:xfrm>
                        <a:off x="1828800" y="1435608"/>
                        <a:ext cx="1557528" cy="398678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0" name="TextBox 29"/>
                      <p:cNvSpPr txBox="1"/>
                      <p:nvPr/>
                    </p:nvSpPr>
                    <p:spPr>
                      <a:xfrm>
                        <a:off x="3276600" y="1435608"/>
                        <a:ext cx="231659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HOLOCENE ALLUVIUM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31" name="TextBox 30"/>
                      <p:cNvSpPr txBox="1"/>
                      <p:nvPr/>
                    </p:nvSpPr>
                    <p:spPr>
                      <a:xfrm>
                        <a:off x="3276600" y="1930656"/>
                        <a:ext cx="4774036" cy="79981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FORT ANN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32" name="TextBox 31"/>
                      <p:cNvSpPr txBox="1"/>
                      <p:nvPr/>
                    </p:nvSpPr>
                    <p:spPr>
                      <a:xfrm>
                        <a:off x="3276600" y="2551419"/>
                        <a:ext cx="208717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LAKE ALBANY SAND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33" name="TextBox 32"/>
                      <p:cNvSpPr txBox="1"/>
                      <p:nvPr/>
                    </p:nvSpPr>
                    <p:spPr>
                      <a:xfrm>
                        <a:off x="3276600" y="3046466"/>
                        <a:ext cx="240918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LAKE ALBANY DELTAICS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34" name="TextBox 33"/>
                      <p:cNvSpPr txBox="1"/>
                      <p:nvPr/>
                    </p:nvSpPr>
                    <p:spPr>
                      <a:xfrm>
                        <a:off x="3276600" y="3541514"/>
                        <a:ext cx="283487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LAKE ALBANY CLAY and SILT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35" name="TextBox 34"/>
                      <p:cNvSpPr txBox="1"/>
                      <p:nvPr/>
                    </p:nvSpPr>
                    <p:spPr>
                      <a:xfrm>
                        <a:off x="3323027" y="3936114"/>
                        <a:ext cx="12840000" cy="79981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ICE-CONTACT STRATIFIED DRIFT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36" name="TextBox 35"/>
                      <p:cNvSpPr txBox="1"/>
                      <p:nvPr/>
                    </p:nvSpPr>
                    <p:spPr>
                      <a:xfrm>
                        <a:off x="3352798" y="4570910"/>
                        <a:ext cx="5549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TILL</a:t>
                        </a:r>
                        <a:endParaRPr lang="en-US" b="1" dirty="0"/>
                      </a:p>
                    </p:txBody>
                  </p:sp>
                </p:grpSp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6172200" y="2190690"/>
                      <a:ext cx="114300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b="1" dirty="0" smtClean="0"/>
                        <a:t>LEGEND</a:t>
                      </a:r>
                      <a:endParaRPr lang="en-US" sz="2000" b="1" dirty="0"/>
                    </a:p>
                  </p:txBody>
                </p:sp>
              </p:grp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6039037" y="5879068"/>
                    <a:ext cx="26062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10X Vertical Exaggeration</a:t>
                    </a:r>
                    <a:endParaRPr lang="en-US" b="1" dirty="0"/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6089296" y="5029200"/>
                    <a:ext cx="2216504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b="1" dirty="0" smtClean="0"/>
                      <a:t>View from the South </a:t>
                    </a:r>
                  </a:p>
                  <a:p>
                    <a:pPr algn="ctr"/>
                    <a:r>
                      <a:rPr lang="en-US" b="1" dirty="0" smtClean="0"/>
                      <a:t>(Upstream)</a:t>
                    </a:r>
                    <a:endParaRPr lang="en-US" b="1" dirty="0"/>
                  </a:p>
                </p:txBody>
              </p:sp>
            </p:grpSp>
            <p:sp>
              <p:nvSpPr>
                <p:cNvPr id="42" name="TextBox 41"/>
                <p:cNvSpPr txBox="1"/>
                <p:nvPr/>
              </p:nvSpPr>
              <p:spPr>
                <a:xfrm>
                  <a:off x="457200" y="685800"/>
                  <a:ext cx="29687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K</a:t>
                  </a:r>
                  <a:endParaRPr lang="en-US" sz="1600" b="1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5060424" y="685800"/>
                  <a:ext cx="34977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K’</a:t>
                  </a:r>
                  <a:endParaRPr lang="en-US" sz="1600" b="1" dirty="0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457200" y="1905000"/>
                  <a:ext cx="2824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S</a:t>
                  </a:r>
                  <a:endParaRPr lang="en-US" sz="1600" b="1" dirty="0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5181600" y="1905000"/>
                  <a:ext cx="3305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S’</a:t>
                  </a:r>
                  <a:endParaRPr lang="en-US" sz="1600" b="1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81000" y="3200400"/>
                  <a:ext cx="29687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C</a:t>
                  </a:r>
                  <a:endParaRPr lang="en-US" sz="1600" b="1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5057411" y="3200400"/>
                  <a:ext cx="35278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C’</a:t>
                  </a:r>
                  <a:endParaRPr lang="en-US" sz="1600" b="1" dirty="0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152400" y="4800600"/>
                  <a:ext cx="37061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W</a:t>
                  </a:r>
                  <a:endParaRPr lang="en-US" sz="1600" b="1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5214004" y="4800600"/>
                  <a:ext cx="42479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W’</a:t>
                  </a:r>
                  <a:endParaRPr lang="en-US" sz="1600" b="1" dirty="0"/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5791200" y="685800"/>
                <a:ext cx="2971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NORTHERN REACH</a:t>
                </a:r>
                <a:endParaRPr lang="en-US" sz="2400" b="1" dirty="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324600" y="1143001"/>
              <a:ext cx="1635128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LITHOLOGY</a:t>
              </a:r>
              <a:endParaRPr lang="en-US" sz="2400" b="1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5715000" y="2971800"/>
              <a:ext cx="1219200" cy="0"/>
            </a:xfrm>
            <a:prstGeom prst="line">
              <a:avLst/>
            </a:prstGeom>
            <a:ln w="635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6702</TotalTime>
  <Words>3480</Words>
  <Application>Microsoft Office PowerPoint</Application>
  <PresentationFormat>On-screen Show (4:3)</PresentationFormat>
  <Paragraphs>1247</Paragraphs>
  <Slides>28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</dc:creator>
  <cp:lastModifiedBy>bob</cp:lastModifiedBy>
  <cp:revision>77</cp:revision>
  <dcterms:created xsi:type="dcterms:W3CDTF">2015-02-15T23:08:03Z</dcterms:created>
  <dcterms:modified xsi:type="dcterms:W3CDTF">2015-03-21T03:24:29Z</dcterms:modified>
</cp:coreProperties>
</file>