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
  </p:notesMasterIdLst>
  <p:handoutMasterIdLst>
    <p:handoutMasterId r:id="rId5"/>
  </p:handoutMasterIdLst>
  <p:sldIdLst>
    <p:sldId id="256" r:id="rId3"/>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D9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41" d="100"/>
          <a:sy n="41" d="100"/>
        </p:scale>
        <p:origin x="-2052" y="-2196"/>
      </p:cViewPr>
      <p:guideLst/>
    </p:cSldViewPr>
  </p:slideViewPr>
  <p:notesTextViewPr>
    <p:cViewPr>
      <p:scale>
        <a:sx n="1" d="1"/>
        <a:sy n="1" d="1"/>
      </p:scale>
      <p:origin x="0" y="0"/>
    </p:cViewPr>
  </p:notesTextViewPr>
  <p:notesViewPr>
    <p:cSldViewPr snapToGrid="0" showGuides="1">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3/13/2015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3/13/2015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6400800" y="990600"/>
            <a:ext cx="31089600" cy="2514540"/>
          </a:xfrm>
        </p:spPr>
        <p:txBody>
          <a:bodyPr/>
          <a:lstStyle/>
          <a:p>
            <a:r>
              <a:rPr lang="en-US" smtClean="0"/>
              <a:t>Click to edit Master title style</a:t>
            </a:r>
            <a:endParaRPr lang="en-US"/>
          </a:p>
        </p:txBody>
      </p:sp>
      <p:sp>
        <p:nvSpPr>
          <p:cNvPr id="31" name="Text Placeholder 6"/>
          <p:cNvSpPr>
            <a:spLocks noGrp="1"/>
          </p:cNvSpPr>
          <p:nvPr>
            <p:ph type="body" sz="quarter" idx="36"/>
          </p:nvPr>
        </p:nvSpPr>
        <p:spPr bwMode="auto">
          <a:xfrm>
            <a:off x="6400800" y="3588603"/>
            <a:ext cx="31089600" cy="830997"/>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t>3/13/2015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7" name="Text Placeholder 6"/>
          <p:cNvSpPr>
            <a:spLocks noGrp="1"/>
          </p:cNvSpPr>
          <p:nvPr>
            <p:ph type="body" sz="quarter" idx="13" hasCustomPrompt="1"/>
          </p:nvPr>
        </p:nvSpPr>
        <p:spPr>
          <a:xfrm>
            <a:off x="1143000" y="5852160"/>
            <a:ext cx="12801600" cy="1219200"/>
          </a:xfrm>
          <a:prstGeom prst="round1Rect">
            <a:avLst/>
          </a:prstGeom>
          <a:solidFill>
            <a:schemeClr val="accent2"/>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19" name="Content Placeholder 17"/>
          <p:cNvSpPr>
            <a:spLocks noGrp="1"/>
          </p:cNvSpPr>
          <p:nvPr>
            <p:ph sz="quarter" idx="24" hasCustomPrompt="1"/>
          </p:nvPr>
        </p:nvSpPr>
        <p:spPr>
          <a:xfrm>
            <a:off x="1143000" y="7071360"/>
            <a:ext cx="12801600" cy="68580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1" name="Text Placeholder 6"/>
          <p:cNvSpPr>
            <a:spLocks noGrp="1"/>
          </p:cNvSpPr>
          <p:nvPr>
            <p:ph type="body" sz="quarter" idx="17" hasCustomPrompt="1"/>
          </p:nvPr>
        </p:nvSpPr>
        <p:spPr>
          <a:xfrm>
            <a:off x="1143000" y="15032736"/>
            <a:ext cx="12801600" cy="1219200"/>
          </a:xfrm>
          <a:prstGeom prst="round1Rect">
            <a:avLst/>
          </a:prstGeom>
          <a:solidFill>
            <a:schemeClr val="accent3"/>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0" name="Content Placeholder 17"/>
          <p:cNvSpPr>
            <a:spLocks noGrp="1"/>
          </p:cNvSpPr>
          <p:nvPr>
            <p:ph sz="quarter" idx="25" hasCustomPrompt="1"/>
          </p:nvPr>
        </p:nvSpPr>
        <p:spPr>
          <a:xfrm>
            <a:off x="1143000" y="16251936"/>
            <a:ext cx="12801600" cy="9088165"/>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3" name="Text Placeholder 6"/>
          <p:cNvSpPr>
            <a:spLocks noGrp="1"/>
          </p:cNvSpPr>
          <p:nvPr>
            <p:ph type="body" sz="quarter" idx="19" hasCustomPrompt="1"/>
          </p:nvPr>
        </p:nvSpPr>
        <p:spPr>
          <a:xfrm>
            <a:off x="1143000" y="25831800"/>
            <a:ext cx="12801600" cy="1219200"/>
          </a:xfrm>
          <a:prstGeom prst="round1Rect">
            <a:avLst/>
          </a:prstGeom>
          <a:solidFill>
            <a:schemeClr val="accent4"/>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1" name="Content Placeholder 17"/>
          <p:cNvSpPr>
            <a:spLocks noGrp="1"/>
          </p:cNvSpPr>
          <p:nvPr>
            <p:ph sz="quarter" idx="26" hasCustomPrompt="1"/>
          </p:nvPr>
        </p:nvSpPr>
        <p:spPr>
          <a:xfrm>
            <a:off x="11430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5" name="Text Placeholder 6"/>
          <p:cNvSpPr>
            <a:spLocks noGrp="1"/>
          </p:cNvSpPr>
          <p:nvPr>
            <p:ph type="body" sz="quarter" idx="21" hasCustomPrompt="1"/>
          </p:nvPr>
        </p:nvSpPr>
        <p:spPr>
          <a:xfrm>
            <a:off x="15544800" y="5852160"/>
            <a:ext cx="12801600" cy="1219200"/>
          </a:xfrm>
          <a:prstGeom prst="round1Rect">
            <a:avLst/>
          </a:prstGeom>
          <a:solidFill>
            <a:schemeClr val="accent5"/>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2" name="Content Placeholder 17"/>
          <p:cNvSpPr>
            <a:spLocks noGrp="1"/>
          </p:cNvSpPr>
          <p:nvPr>
            <p:ph sz="quarter" idx="27" hasCustomPrompt="1"/>
          </p:nvPr>
        </p:nvSpPr>
        <p:spPr>
          <a:xfrm>
            <a:off x="15544800" y="7071360"/>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8" name="Content Placeholder 17"/>
          <p:cNvSpPr>
            <a:spLocks noGrp="1"/>
          </p:cNvSpPr>
          <p:nvPr>
            <p:ph sz="quarter" idx="23" hasCustomPrompt="1"/>
          </p:nvPr>
        </p:nvSpPr>
        <p:spPr>
          <a:xfrm>
            <a:off x="15544800" y="11948160"/>
            <a:ext cx="12801600" cy="61722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3" name="Content Placeholder 17"/>
          <p:cNvSpPr>
            <a:spLocks noGrp="1"/>
          </p:cNvSpPr>
          <p:nvPr>
            <p:ph sz="quarter" idx="28" hasCustomPrompt="1"/>
          </p:nvPr>
        </p:nvSpPr>
        <p:spPr>
          <a:xfrm>
            <a:off x="15544800" y="23469600"/>
            <a:ext cx="12801600" cy="1752600"/>
          </a:xfrm>
        </p:spPr>
        <p:txBody>
          <a:bodyPr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p:txBody>
      </p:sp>
      <p:sp>
        <p:nvSpPr>
          <p:cNvPr id="24" name="Text Placeholder 6"/>
          <p:cNvSpPr>
            <a:spLocks noGrp="1"/>
          </p:cNvSpPr>
          <p:nvPr>
            <p:ph type="body" sz="quarter" idx="29" hasCustomPrompt="1"/>
          </p:nvPr>
        </p:nvSpPr>
        <p:spPr>
          <a:xfrm>
            <a:off x="15544800" y="2583180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5" name="Content Placeholder 17"/>
          <p:cNvSpPr>
            <a:spLocks noGrp="1"/>
          </p:cNvSpPr>
          <p:nvPr>
            <p:ph sz="quarter" idx="30" hasCustomPrompt="1"/>
          </p:nvPr>
        </p:nvSpPr>
        <p:spPr>
          <a:xfrm>
            <a:off x="155448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6" name="Text Placeholder 6"/>
          <p:cNvSpPr>
            <a:spLocks noGrp="1"/>
          </p:cNvSpPr>
          <p:nvPr>
            <p:ph type="body" sz="quarter" idx="31" hasCustomPrompt="1"/>
          </p:nvPr>
        </p:nvSpPr>
        <p:spPr>
          <a:xfrm>
            <a:off x="29900880" y="585216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7" name="Content Placeholder 17"/>
          <p:cNvSpPr>
            <a:spLocks noGrp="1"/>
          </p:cNvSpPr>
          <p:nvPr>
            <p:ph sz="quarter" idx="32" hasCustomPrompt="1"/>
          </p:nvPr>
        </p:nvSpPr>
        <p:spPr>
          <a:xfrm>
            <a:off x="29900880" y="7071360"/>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8" name="Content Placeholder 17"/>
          <p:cNvSpPr>
            <a:spLocks noGrp="1"/>
          </p:cNvSpPr>
          <p:nvPr>
            <p:ph sz="quarter" idx="33" hasCustomPrompt="1"/>
          </p:nvPr>
        </p:nvSpPr>
        <p:spPr>
          <a:xfrm>
            <a:off x="29900880" y="15837408"/>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9" name="Text Placeholder 6"/>
          <p:cNvSpPr>
            <a:spLocks noGrp="1"/>
          </p:cNvSpPr>
          <p:nvPr>
            <p:ph type="body" sz="quarter" idx="34" hasCustomPrompt="1"/>
          </p:nvPr>
        </p:nvSpPr>
        <p:spPr>
          <a:xfrm>
            <a:off x="29900880" y="25831800"/>
            <a:ext cx="12801600" cy="1219200"/>
          </a:xfrm>
          <a:prstGeom prst="round1Rect">
            <a:avLst/>
          </a:prstGeom>
          <a:solidFill>
            <a:schemeClr val="accent1"/>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30" name="Content Placeholder 17"/>
          <p:cNvSpPr>
            <a:spLocks noGrp="1"/>
          </p:cNvSpPr>
          <p:nvPr>
            <p:ph sz="quarter" idx="35" hasCustomPrompt="1"/>
          </p:nvPr>
        </p:nvSpPr>
        <p:spPr>
          <a:xfrm>
            <a:off x="2990088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32" name="Instructions"/>
          <p:cNvSpPr/>
          <p:nvPr userDrawn="1"/>
        </p:nvSpPr>
        <p:spPr>
          <a:xfrm>
            <a:off x="43891200" y="2552699"/>
            <a:ext cx="1244727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lvl="0">
              <a:spcBef>
                <a:spcPts val="1200"/>
              </a:spcBef>
            </a:pPr>
            <a:r>
              <a:rPr sz="9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1200"/>
              </a:spcBef>
            </a:pPr>
            <a:r>
              <a:rPr lang="en-US" sz="6600" dirty="0" smtClean="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300"/>
              </a:spcBef>
            </a:pPr>
            <a:endParaRPr sz="6000" dirty="0">
              <a:solidFill>
                <a:prstClr val="white">
                  <a:lumMod val="50000"/>
                </a:prstClr>
              </a:solidFill>
              <a:latin typeface="Calibri Light" panose="020F0302020204030204" pitchFamily="34" charset="0"/>
              <a:cs typeface="Calibri" panose="020F0502020204030204" pitchFamily="34" charset="0"/>
            </a:endParaRPr>
          </a:p>
          <a:p>
            <a:pPr lvl="0">
              <a:spcBef>
                <a:spcPts val="1200"/>
              </a:spcBef>
            </a:pPr>
            <a:r>
              <a:rPr sz="88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1200"/>
              </a:spcBef>
            </a:pPr>
            <a:r>
              <a:rPr sz="660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6600" dirty="0" smtClean="0">
                <a:solidFill>
                  <a:prstClr val="white">
                    <a:lumMod val="50000"/>
                  </a:prstClr>
                </a:solidFill>
                <a:latin typeface="Calibri Light" panose="020F0302020204030204" pitchFamily="34" charset="0"/>
                <a:cs typeface="Calibri" panose="020F0502020204030204" pitchFamily="34" charset="0"/>
              </a:rPr>
              <a:t>poster </a:t>
            </a:r>
            <a:r>
              <a:rPr sz="6600" dirty="0" smtClean="0">
                <a:solidFill>
                  <a:prstClr val="white">
                    <a:lumMod val="50000"/>
                  </a:prstClr>
                </a:solidFill>
                <a:latin typeface="Calibri Light" panose="020F0302020204030204" pitchFamily="34" charset="0"/>
                <a:cs typeface="Calibri" panose="020F0502020204030204" pitchFamily="34" charset="0"/>
              </a:rPr>
              <a:t>are </a:t>
            </a:r>
            <a:r>
              <a:rPr sz="6600" dirty="0">
                <a:solidFill>
                  <a:prstClr val="white">
                    <a:lumMod val="50000"/>
                  </a:prstClr>
                </a:solidFill>
                <a:latin typeface="Calibri Light" panose="020F0302020204030204" pitchFamily="34" charset="0"/>
                <a:cs typeface="Calibri" panose="020F0502020204030204" pitchFamily="34" charset="0"/>
              </a:rPr>
              <a:t>formatted for you. </a:t>
            </a:r>
            <a:r>
              <a:rPr lang="en-US" sz="6600" dirty="0" smtClean="0">
                <a:solidFill>
                  <a:prstClr val="white">
                    <a:lumMod val="50000"/>
                  </a:prstClr>
                </a:solidFill>
                <a:latin typeface="Calibri Light" panose="020F0302020204030204" pitchFamily="34" charset="0"/>
                <a:cs typeface="Calibri" panose="020F0502020204030204" pitchFamily="34" charset="0"/>
              </a:rPr>
              <a:t>Type</a:t>
            </a:r>
            <a:r>
              <a:rPr lang="en-US" sz="6600" baseline="0" dirty="0" smtClean="0">
                <a:solidFill>
                  <a:prstClr val="white">
                    <a:lumMod val="50000"/>
                  </a:prstClr>
                </a:solidFill>
                <a:latin typeface="Calibri Light" panose="020F0302020204030204" pitchFamily="34" charset="0"/>
                <a:cs typeface="Calibri" panose="020F0502020204030204" pitchFamily="34" charset="0"/>
              </a:rPr>
              <a:t> in the placeholders </a:t>
            </a:r>
            <a:r>
              <a:rPr lang="en-US" sz="6600" dirty="0" smtClean="0">
                <a:solidFill>
                  <a:prstClr val="white">
                    <a:lumMod val="50000"/>
                  </a:prstClr>
                </a:solidFill>
                <a:latin typeface="Calibri Light" panose="020F0302020204030204" pitchFamily="34" charset="0"/>
                <a:cs typeface="Calibri" panose="020F0502020204030204" pitchFamily="34" charset="0"/>
              </a:rPr>
              <a:t>to add text, or c</a:t>
            </a:r>
            <a:r>
              <a:rPr lang="en-US" sz="6600" baseline="0" dirty="0" smtClean="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2400"/>
              </a:spcBef>
            </a:pPr>
            <a:r>
              <a:rPr lang="en-US" sz="6600" dirty="0" smtClean="0">
                <a:solidFill>
                  <a:prstClr val="white">
                    <a:lumMod val="50000"/>
                  </a:prstClr>
                </a:solidFill>
                <a:latin typeface="Calibri Light" panose="020F0302020204030204" pitchFamily="34" charset="0"/>
                <a:cs typeface="Calibri" panose="020F0502020204030204" pitchFamily="34" charset="0"/>
              </a:rPr>
              <a:t>T</a:t>
            </a:r>
            <a:r>
              <a:rPr sz="6600" dirty="0" smtClean="0">
                <a:solidFill>
                  <a:prstClr val="white">
                    <a:lumMod val="50000"/>
                  </a:prstClr>
                </a:solidFill>
                <a:latin typeface="Calibri Light" panose="020F0302020204030204" pitchFamily="34" charset="0"/>
                <a:cs typeface="Calibri" panose="020F0502020204030204" pitchFamily="34" charset="0"/>
              </a:rPr>
              <a:t>o </a:t>
            </a:r>
            <a:r>
              <a:rPr sz="6600" dirty="0">
                <a:solidFill>
                  <a:prstClr val="white">
                    <a:lumMod val="50000"/>
                  </a:prstClr>
                </a:solidFill>
                <a:latin typeface="Calibri Light" panose="020F0302020204030204" pitchFamily="34" charset="0"/>
                <a:cs typeface="Calibri" panose="020F0502020204030204" pitchFamily="34" charset="0"/>
              </a:rPr>
              <a:t>add or remove bullet points from text, just click the Bullets button on the Home tab.</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6600" dirty="0" smtClean="0">
                <a:solidFill>
                  <a:prstClr val="white">
                    <a:lumMod val="50000"/>
                  </a:prstClr>
                </a:solidFill>
                <a:latin typeface="Calibri Light" panose="020F0302020204030204" pitchFamily="34" charset="0"/>
                <a:cs typeface="Calibri" panose="020F0502020204030204" pitchFamily="34" charset="0"/>
              </a:rPr>
              <a:t>content</a:t>
            </a:r>
            <a:r>
              <a:rPr sz="6600" dirty="0" smtClean="0">
                <a:solidFill>
                  <a:prstClr val="white">
                    <a:lumMod val="50000"/>
                  </a:prstClr>
                </a:solidFill>
                <a:latin typeface="Calibri Light" panose="020F0302020204030204" pitchFamily="34" charset="0"/>
                <a:cs typeface="Calibri" panose="020F0502020204030204" pitchFamily="34" charset="0"/>
              </a:rPr>
              <a:t> </a:t>
            </a:r>
            <a:r>
              <a:rPr sz="6600" dirty="0">
                <a:solidFill>
                  <a:prstClr val="white">
                    <a:lumMod val="50000"/>
                  </a:prstClr>
                </a:solidFill>
                <a:latin typeface="Calibri Light" panose="020F0302020204030204" pitchFamily="34" charset="0"/>
                <a:cs typeface="Calibri" panose="020F0502020204030204" pitchFamily="34" charset="0"/>
              </a:rPr>
              <a:t>or body text, just make a copy of what you need and drag it into place. PowerPoint’s Smart Guides will help you align it with everything else.</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Want to use your own pictures instead of ours? No problem! Just </a:t>
            </a:r>
            <a:r>
              <a:rPr lang="en-US" sz="6600" dirty="0" smtClean="0">
                <a:solidFill>
                  <a:prstClr val="white">
                    <a:lumMod val="50000"/>
                  </a:prstClr>
                </a:solidFill>
                <a:latin typeface="Calibri Light" panose="020F0302020204030204" pitchFamily="34" charset="0"/>
                <a:cs typeface="Calibri" panose="020F0502020204030204" pitchFamily="34" charset="0"/>
              </a:rPr>
              <a:t>right-</a:t>
            </a:r>
            <a:r>
              <a:rPr sz="6600" dirty="0" smtClean="0">
                <a:solidFill>
                  <a:prstClr val="white">
                    <a:lumMod val="50000"/>
                  </a:prstClr>
                </a:solidFill>
                <a:latin typeface="Calibri Light" panose="020F0302020204030204" pitchFamily="34" charset="0"/>
                <a:cs typeface="Calibri" panose="020F0502020204030204" pitchFamily="34" charset="0"/>
              </a:rPr>
              <a:t>click </a:t>
            </a:r>
            <a:r>
              <a:rPr sz="6600" dirty="0">
                <a:solidFill>
                  <a:prstClr val="white">
                    <a:lumMod val="50000"/>
                  </a:prstClr>
                </a:solidFill>
                <a:latin typeface="Calibri Light" panose="020F0302020204030204" pitchFamily="34" charset="0"/>
                <a:cs typeface="Calibri" panose="020F0502020204030204" pitchFamily="34" charset="0"/>
              </a:rPr>
              <a:t>a </a:t>
            </a:r>
            <a:r>
              <a:rPr sz="6600" dirty="0" smtClean="0">
                <a:solidFill>
                  <a:prstClr val="white">
                    <a:lumMod val="50000"/>
                  </a:prstClr>
                </a:solidFill>
                <a:latin typeface="Calibri Light" panose="020F0302020204030204" pitchFamily="34" charset="0"/>
                <a:cs typeface="Calibri" panose="020F0502020204030204" pitchFamily="34" charset="0"/>
              </a:rPr>
              <a:t>picture</a:t>
            </a:r>
            <a:r>
              <a:rPr lang="en-US" sz="6600" dirty="0" smtClean="0">
                <a:solidFill>
                  <a:prstClr val="white">
                    <a:lumMod val="50000"/>
                  </a:prstClr>
                </a:solidFill>
                <a:latin typeface="Calibri Light" panose="020F0302020204030204" pitchFamily="34" charset="0"/>
                <a:cs typeface="Calibri" panose="020F0502020204030204" pitchFamily="34" charset="0"/>
              </a:rPr>
              <a:t> and choose Change Picture. Maintain the</a:t>
            </a:r>
            <a:r>
              <a:rPr lang="en-US" sz="6600" baseline="0" dirty="0" smtClean="0">
                <a:solidFill>
                  <a:prstClr val="white">
                    <a:lumMod val="50000"/>
                  </a:prstClr>
                </a:solidFill>
                <a:latin typeface="Calibri Light" panose="020F0302020204030204" pitchFamily="34" charset="0"/>
                <a:cs typeface="Calibri" panose="020F0502020204030204" pitchFamily="34" charset="0"/>
              </a:rPr>
              <a:t> proportion of pictures as you r</a:t>
            </a:r>
            <a:r>
              <a:rPr lang="en-US" sz="6600" dirty="0" smtClean="0">
                <a:solidFill>
                  <a:prstClr val="white">
                    <a:lumMod val="50000"/>
                  </a:prstClr>
                </a:solidFill>
                <a:latin typeface="Calibri Light" panose="020F0302020204030204" pitchFamily="34" charset="0"/>
                <a:cs typeface="Calibri" panose="020F0502020204030204" pitchFamily="34" charset="0"/>
              </a:rPr>
              <a:t>esize</a:t>
            </a:r>
            <a:r>
              <a:rPr lang="en-US" sz="6600" baseline="0" dirty="0" smtClean="0">
                <a:solidFill>
                  <a:prstClr val="white">
                    <a:lumMod val="50000"/>
                  </a:prstClr>
                </a:solidFill>
                <a:latin typeface="Calibri Light" panose="020F0302020204030204" pitchFamily="34" charset="0"/>
                <a:cs typeface="Calibri" panose="020F0502020204030204" pitchFamily="34" charset="0"/>
              </a:rPr>
              <a:t> by dragging a corner.</a:t>
            </a:r>
            <a:endParaRPr sz="66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145907722"/>
      </p:ext>
    </p:extLst>
  </p:cSld>
  <p:clrMapOvr>
    <a:masterClrMapping/>
  </p:clrMapOvr>
  <p:extLst mod="1">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0"/>
            <a:ext cx="43891200" cy="502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auto">
          <a:xfrm>
            <a:off x="6400800" y="990600"/>
            <a:ext cx="31089600" cy="251454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400800" y="6019800"/>
            <a:ext cx="31089600" cy="236296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3/13/2015</a:t>
            </a:fld>
            <a:endParaRPr lang="en-US"/>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a:p>
        </p:txBody>
      </p: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8800" b="1"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18" Type="http://schemas.openxmlformats.org/officeDocument/2006/relationships/image" Target="../media/image17.jpg"/><Relationship Id="rId3" Type="http://schemas.openxmlformats.org/officeDocument/2006/relationships/image" Target="../media/image2.jpg"/><Relationship Id="rId21" Type="http://schemas.openxmlformats.org/officeDocument/2006/relationships/image" Target="../media/image20.jpeg"/><Relationship Id="rId7" Type="http://schemas.openxmlformats.org/officeDocument/2006/relationships/image" Target="../media/image6.jpg"/><Relationship Id="rId12" Type="http://schemas.openxmlformats.org/officeDocument/2006/relationships/image" Target="../media/image11.jpe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eg"/><Relationship Id="rId24" Type="http://schemas.openxmlformats.org/officeDocument/2006/relationships/image" Target="../media/image23.jpe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jpeg"/><Relationship Id="rId10" Type="http://schemas.openxmlformats.org/officeDocument/2006/relationships/image" Target="../media/image9.jpg"/><Relationship Id="rId19" Type="http://schemas.openxmlformats.org/officeDocument/2006/relationships/image" Target="../media/image18.jpg"/><Relationship Id="rId4" Type="http://schemas.openxmlformats.org/officeDocument/2006/relationships/image" Target="../media/image3.jpeg"/><Relationship Id="rId9" Type="http://schemas.openxmlformats.org/officeDocument/2006/relationships/image" Target="../media/image8.jpg"/><Relationship Id="rId14" Type="http://schemas.openxmlformats.org/officeDocument/2006/relationships/image" Target="../media/image13.jpg"/><Relationship Id="rId22"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73499" y="12377476"/>
            <a:ext cx="11591221" cy="6759229"/>
          </a:xfrm>
          <a:prstGeom prst="rect">
            <a:avLst/>
          </a:prstGeom>
        </p:spPr>
      </p:pic>
      <p:sp>
        <p:nvSpPr>
          <p:cNvPr id="37" name="TextBox 36"/>
          <p:cNvSpPr txBox="1"/>
          <p:nvPr/>
        </p:nvSpPr>
        <p:spPr>
          <a:xfrm>
            <a:off x="6794803" y="20996183"/>
            <a:ext cx="8905461" cy="830997"/>
          </a:xfrm>
          <a:prstGeom prst="rect">
            <a:avLst/>
          </a:prstGeom>
          <a:noFill/>
        </p:spPr>
        <p:txBody>
          <a:bodyPr wrap="square" rtlCol="0">
            <a:spAutoFit/>
          </a:bodyPr>
          <a:lstStyle/>
          <a:p>
            <a:r>
              <a:rPr lang="en-US" sz="2400" dirty="0" err="1" smtClean="0"/>
              <a:t>Bruker</a:t>
            </a:r>
            <a:r>
              <a:rPr lang="en-US" sz="2400" dirty="0" smtClean="0"/>
              <a:t> Handheld </a:t>
            </a:r>
            <a:r>
              <a:rPr lang="en-US" sz="2400" smtClean="0"/>
              <a:t>X-Ray Fluorescence </a:t>
            </a:r>
            <a:r>
              <a:rPr lang="en-US" sz="2400" dirty="0" smtClean="0"/>
              <a:t>(XRF) scanner </a:t>
            </a:r>
          </a:p>
          <a:p>
            <a:r>
              <a:rPr lang="en-US" sz="2400" dirty="0" smtClean="0"/>
              <a:t>with laptop display</a:t>
            </a:r>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1" y="1463040"/>
            <a:ext cx="2919466" cy="2504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itle 3"/>
          <p:cNvSpPr>
            <a:spLocks noGrp="1"/>
          </p:cNvSpPr>
          <p:nvPr>
            <p:ph type="title"/>
          </p:nvPr>
        </p:nvSpPr>
        <p:spPr>
          <a:xfrm>
            <a:off x="4462564" y="734568"/>
            <a:ext cx="34657853" cy="2377631"/>
          </a:xfrm>
        </p:spPr>
        <p:txBody>
          <a:bodyPr>
            <a:noAutofit/>
          </a:bodyPr>
          <a:lstStyle/>
          <a:p>
            <a:pPr algn="ctr"/>
            <a:r>
              <a:rPr lang="en-US" sz="8000" dirty="0" smtClean="0"/>
              <a:t>A GEOLOGICAL</a:t>
            </a:r>
            <a:r>
              <a:rPr lang="en-US" sz="8000" dirty="0"/>
              <a:t>, MICROBIOLOGICAL AND GEOCHEMICAL STUDY OF AGATES FOUND TO HAVE FLUID INCLUSIONS WITHIN THEIR INTERNAL CAVITIES</a:t>
            </a:r>
          </a:p>
        </p:txBody>
      </p:sp>
      <p:sp>
        <p:nvSpPr>
          <p:cNvPr id="23" name="Text Placeholder 22"/>
          <p:cNvSpPr>
            <a:spLocks noGrp="1"/>
          </p:cNvSpPr>
          <p:nvPr>
            <p:ph type="body" sz="quarter" idx="36"/>
          </p:nvPr>
        </p:nvSpPr>
        <p:spPr>
          <a:xfrm>
            <a:off x="5208105" y="3663887"/>
            <a:ext cx="32282295" cy="1084897"/>
          </a:xfrm>
        </p:spPr>
        <p:txBody>
          <a:bodyPr/>
          <a:lstStyle/>
          <a:p>
            <a:r>
              <a:rPr lang="en-US" sz="3200" dirty="0"/>
              <a:t>MAFFEI, Matthew, HUTCHINSON, Karen, BAKLENHOL, </a:t>
            </a:r>
            <a:r>
              <a:rPr lang="en-US" sz="3200" dirty="0" smtClean="0"/>
              <a:t>Jessica, KERN, Tricia, </a:t>
            </a:r>
            <a:r>
              <a:rPr lang="en-US" sz="3200" dirty="0"/>
              <a:t>WOOD, Adam, CHILDERS, Daniel P., and ETHERINGTON, </a:t>
            </a:r>
            <a:r>
              <a:rPr lang="en-US" sz="3200" dirty="0" smtClean="0"/>
              <a:t>Christopher </a:t>
            </a:r>
          </a:p>
          <a:p>
            <a:r>
              <a:rPr lang="en-US" sz="3200" dirty="0" smtClean="0"/>
              <a:t>Department of Math/Science</a:t>
            </a:r>
            <a:r>
              <a:rPr lang="en-US" sz="3200" dirty="0"/>
              <a:t>, Delaware County Community College, 901 S. Media Line Rd, Media, PA 19063</a:t>
            </a: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8733" y="1463040"/>
            <a:ext cx="2873747" cy="2465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 Placeholder 4"/>
          <p:cNvSpPr>
            <a:spLocks noGrp="1"/>
          </p:cNvSpPr>
          <p:nvPr>
            <p:ph type="body" sz="quarter" idx="13"/>
          </p:nvPr>
        </p:nvSpPr>
        <p:spPr>
          <a:gradFill flip="none" rotWithShape="1">
            <a:gsLst>
              <a:gs pos="50000">
                <a:schemeClr val="tx1"/>
              </a:gs>
              <a:gs pos="0">
                <a:schemeClr val="accent3">
                  <a:lumMod val="40000"/>
                  <a:lumOff val="60000"/>
                </a:schemeClr>
              </a:gs>
              <a:gs pos="100000">
                <a:schemeClr val="accent3">
                  <a:lumMod val="60000"/>
                </a:schemeClr>
              </a:gs>
            </a:gsLst>
            <a:path path="circle">
              <a:fillToRect l="50000" t="130000" r="50000" b="-30000"/>
            </a:path>
            <a:tileRect/>
          </a:gradFill>
        </p:spPr>
        <p:txBody>
          <a:bodyPr/>
          <a:lstStyle/>
          <a:p>
            <a:r>
              <a:rPr lang="en-US" dirty="0" smtClean="0"/>
              <a:t>abstract</a:t>
            </a:r>
            <a:endParaRPr lang="en-US" dirty="0"/>
          </a:p>
        </p:txBody>
      </p:sp>
      <p:sp>
        <p:nvSpPr>
          <p:cNvPr id="11" name="Content Placeholder 10"/>
          <p:cNvSpPr>
            <a:spLocks noGrp="1"/>
          </p:cNvSpPr>
          <p:nvPr>
            <p:ph sz="quarter" idx="24"/>
          </p:nvPr>
        </p:nvSpPr>
        <p:spPr>
          <a:xfrm>
            <a:off x="827314" y="7071360"/>
            <a:ext cx="13117286" cy="9447184"/>
          </a:xfrm>
        </p:spPr>
        <p:txBody>
          <a:bodyPr>
            <a:noAutofit/>
          </a:bodyPr>
          <a:lstStyle/>
          <a:p>
            <a:pPr marL="0" lvl="0" indent="0">
              <a:buClr>
                <a:srgbClr val="AD8F67"/>
              </a:buClr>
              <a:buNone/>
            </a:pPr>
            <a:r>
              <a:rPr lang="en-US" sz="2400" dirty="0"/>
              <a:t>As part of the Physical Geology course at Delaware County Community College the students can choose an honors option project. This allows the students to gain a deeper understanding of geology though the practice of doing an undergraduate research project. Learning geology by doing geology. This year a group of students choose to combine the sciences of geology, microbiology and geochemistry to investigate the fluids inclusion in Agates. Agates are rock formations created within cavities which are formed when gases trapped within cooling lava leave behind vesicles. Over time, the vesicles fill with silica-rich groundwater which deposits the dissolved silica in layered quartz deposits. These cavities seal themselves with the silica deposits and can potentially permanently trap some water within the vesicle. The samples obtained for this study came from various regions in Brazil. In tapping this trapped water we can test for microorganisms that may thrive along with investigating into the actual chemical makeup of the fluid. By drilling into the internal cavity of the agate within a sterile environment samples of the trapped water were </a:t>
            </a:r>
            <a:r>
              <a:rPr lang="en-US" sz="2400" dirty="0" smtClean="0"/>
              <a:t>extracted.</a:t>
            </a:r>
            <a:r>
              <a:rPr lang="en-US" sz="2400" dirty="0">
                <a:solidFill>
                  <a:srgbClr val="292934"/>
                </a:solidFill>
              </a:rPr>
              <a:t> In order to detect microorganisms the samples were then cultured onto a growth medium along with a corresponding control sample of pure distilled and sterilized water. Individual colonies were picked and sub-cultured on nutrient agar slants for farther identification. Geochemical analysis of the fluids were done to determine the fluid composition and identify any accessory minerals in the agates. </a:t>
            </a:r>
          </a:p>
          <a:p>
            <a:endParaRPr lang="en-US" sz="2400" dirty="0"/>
          </a:p>
        </p:txBody>
      </p:sp>
      <p:sp>
        <p:nvSpPr>
          <p:cNvPr id="7" name="Text Placeholder 6"/>
          <p:cNvSpPr>
            <a:spLocks noGrp="1"/>
          </p:cNvSpPr>
          <p:nvPr>
            <p:ph type="body" sz="quarter" idx="17"/>
          </p:nvPr>
        </p:nvSpPr>
        <p:spPr>
          <a:xfrm>
            <a:off x="1143000" y="13993813"/>
            <a:ext cx="12801600" cy="1219200"/>
          </a:xfrm>
          <a:gradFill>
            <a:gsLst>
              <a:gs pos="50000">
                <a:schemeClr val="accent4">
                  <a:lumMod val="60000"/>
                  <a:lumOff val="40000"/>
                </a:schemeClr>
              </a:gs>
              <a:gs pos="0">
                <a:schemeClr val="accent3">
                  <a:lumMod val="40000"/>
                  <a:lumOff val="60000"/>
                </a:schemeClr>
              </a:gs>
              <a:gs pos="100000">
                <a:schemeClr val="accent3">
                  <a:lumMod val="60000"/>
                </a:schemeClr>
              </a:gs>
            </a:gsLst>
            <a:path path="circle">
              <a:fillToRect l="50000" t="130000" r="50000" b="-30000"/>
            </a:path>
          </a:gradFill>
        </p:spPr>
        <p:txBody>
          <a:bodyPr/>
          <a:lstStyle/>
          <a:p>
            <a:r>
              <a:rPr lang="en-US" dirty="0" smtClean="0"/>
              <a:t>GEOCHEMISTRY</a:t>
            </a:r>
            <a:endParaRPr lang="en-US" dirty="0"/>
          </a:p>
        </p:txBody>
      </p:sp>
      <p:sp>
        <p:nvSpPr>
          <p:cNvPr id="9" name="Text Placeholder 8"/>
          <p:cNvSpPr>
            <a:spLocks noGrp="1"/>
          </p:cNvSpPr>
          <p:nvPr>
            <p:ph type="body" sz="quarter" idx="21"/>
          </p:nvPr>
        </p:nvSpPr>
        <p:spPr>
          <a:xfrm>
            <a:off x="15474991" y="5883199"/>
            <a:ext cx="12801600" cy="1219200"/>
          </a:xfrm>
          <a:blipFill dpi="0" rotWithShape="1">
            <a:blip r:embed="rId4"/>
            <a:srcRect/>
            <a:tile tx="25400" ty="184150" sx="100000" sy="100000" flip="none" algn="tr"/>
          </a:blipFill>
        </p:spPr>
        <p:txBody>
          <a:bodyPr/>
          <a:lstStyle/>
          <a:p>
            <a:r>
              <a:rPr lang="en-US" dirty="0" smtClean="0"/>
              <a:t>GEOLOGY</a:t>
            </a:r>
            <a:endParaRPr lang="en-US" dirty="0"/>
          </a:p>
        </p:txBody>
      </p:sp>
      <p:sp>
        <p:nvSpPr>
          <p:cNvPr id="16" name="Text Placeholder 15"/>
          <p:cNvSpPr>
            <a:spLocks noGrp="1"/>
          </p:cNvSpPr>
          <p:nvPr>
            <p:ph type="body" sz="quarter" idx="29"/>
          </p:nvPr>
        </p:nvSpPr>
        <p:spPr>
          <a:xfrm>
            <a:off x="29900880" y="23152656"/>
            <a:ext cx="12801600" cy="1219200"/>
          </a:xfrm>
          <a:gradFill>
            <a:gsLst>
              <a:gs pos="0">
                <a:schemeClr val="tx1"/>
              </a:gs>
              <a:gs pos="46000">
                <a:schemeClr val="accent1">
                  <a:lumMod val="95000"/>
                  <a:lumOff val="5000"/>
                </a:schemeClr>
              </a:gs>
              <a:gs pos="100000">
                <a:schemeClr val="accent1">
                  <a:lumMod val="60000"/>
                </a:schemeClr>
              </a:gs>
            </a:gsLst>
            <a:path path="circle">
              <a:fillToRect l="50000" t="130000" r="50000" b="-30000"/>
            </a:path>
          </a:gradFill>
        </p:spPr>
        <p:txBody>
          <a:bodyPr/>
          <a:lstStyle/>
          <a:p>
            <a:r>
              <a:rPr lang="en-US" dirty="0" smtClean="0"/>
              <a:t>results</a:t>
            </a:r>
            <a:endParaRPr lang="en-US" dirty="0"/>
          </a:p>
        </p:txBody>
      </p:sp>
      <p:sp>
        <p:nvSpPr>
          <p:cNvPr id="17" name="Content Placeholder 16"/>
          <p:cNvSpPr>
            <a:spLocks noGrp="1"/>
          </p:cNvSpPr>
          <p:nvPr>
            <p:ph sz="quarter" idx="30"/>
          </p:nvPr>
        </p:nvSpPr>
        <p:spPr>
          <a:xfrm>
            <a:off x="29900880" y="24695078"/>
            <a:ext cx="12801600" cy="5927300"/>
          </a:xfrm>
        </p:spPr>
        <p:txBody>
          <a:bodyPr>
            <a:normAutofit/>
          </a:bodyPr>
          <a:lstStyle/>
          <a:p>
            <a:r>
              <a:rPr lang="en-US" sz="2400" dirty="0" smtClean="0"/>
              <a:t>Geological          – Successfully extracted fluid from agate samples.</a:t>
            </a:r>
          </a:p>
          <a:p>
            <a:endParaRPr lang="en-US" sz="2400" dirty="0" smtClean="0"/>
          </a:p>
          <a:p>
            <a:r>
              <a:rPr lang="en-US" sz="2400" dirty="0" err="1" smtClean="0"/>
              <a:t>MicroBiological</a:t>
            </a:r>
            <a:r>
              <a:rPr lang="en-US" sz="2400" dirty="0" smtClean="0"/>
              <a:t> – Cultured unidentified growth from fluid of the   </a:t>
            </a:r>
          </a:p>
          <a:p>
            <a:pPr marL="0" indent="0">
              <a:buNone/>
            </a:pPr>
            <a:r>
              <a:rPr lang="en-US" sz="2400" dirty="0"/>
              <a:t> </a:t>
            </a:r>
            <a:r>
              <a:rPr lang="en-US" sz="2400" dirty="0" smtClean="0"/>
              <a:t>                                    agate samples. Further evaluation pending.</a:t>
            </a:r>
          </a:p>
          <a:p>
            <a:endParaRPr lang="en-US" sz="2400" dirty="0" smtClean="0"/>
          </a:p>
          <a:p>
            <a:r>
              <a:rPr lang="en-US" sz="2400" dirty="0" smtClean="0"/>
              <a:t>Geochemical      – Used XRF and SEM/XRD scans to determine chemical  </a:t>
            </a:r>
          </a:p>
          <a:p>
            <a:pPr marL="0" indent="0">
              <a:buNone/>
            </a:pPr>
            <a:r>
              <a:rPr lang="en-US" sz="2400" dirty="0"/>
              <a:t> </a:t>
            </a:r>
            <a:r>
              <a:rPr lang="en-US" sz="2400" dirty="0" smtClean="0"/>
              <a:t>                                composition of accessory minerals discovered within </a:t>
            </a:r>
          </a:p>
          <a:p>
            <a:pPr marL="0" indent="0">
              <a:buNone/>
            </a:pPr>
            <a:r>
              <a:rPr lang="en-US" sz="2400" dirty="0"/>
              <a:t> </a:t>
            </a:r>
            <a:r>
              <a:rPr lang="en-US" sz="2400" dirty="0" smtClean="0"/>
              <a:t>                                silica deposits.</a:t>
            </a:r>
            <a:endParaRPr lang="en-US" sz="2400" dirty="0"/>
          </a:p>
        </p:txBody>
      </p:sp>
      <p:sp>
        <p:nvSpPr>
          <p:cNvPr id="18" name="Text Placeholder 17"/>
          <p:cNvSpPr>
            <a:spLocks noGrp="1"/>
          </p:cNvSpPr>
          <p:nvPr>
            <p:ph type="body" sz="quarter" idx="31"/>
          </p:nvPr>
        </p:nvSpPr>
        <p:spPr>
          <a:gradFill>
            <a:gsLst>
              <a:gs pos="50000">
                <a:schemeClr val="bg2">
                  <a:lumMod val="50000"/>
                </a:schemeClr>
              </a:gs>
              <a:gs pos="0">
                <a:schemeClr val="accent3">
                  <a:lumMod val="40000"/>
                  <a:lumOff val="60000"/>
                </a:schemeClr>
              </a:gs>
              <a:gs pos="100000">
                <a:schemeClr val="accent3">
                  <a:lumMod val="60000"/>
                </a:schemeClr>
              </a:gs>
            </a:gsLst>
            <a:path path="circle">
              <a:fillToRect l="50000" t="130000" r="50000" b="-30000"/>
            </a:path>
          </a:gradFill>
        </p:spPr>
        <p:txBody>
          <a:bodyPr/>
          <a:lstStyle/>
          <a:p>
            <a:r>
              <a:rPr lang="en-US" dirty="0" smtClean="0"/>
              <a:t>MICROBIOLOGICAL</a:t>
            </a:r>
            <a:endParaRPr lang="en-US" dirty="0"/>
          </a:p>
        </p:txBody>
      </p:sp>
      <p:sp>
        <p:nvSpPr>
          <p:cNvPr id="21" name="Text Placeholder 20"/>
          <p:cNvSpPr>
            <a:spLocks noGrp="1"/>
          </p:cNvSpPr>
          <p:nvPr>
            <p:ph type="body" sz="quarter" idx="34"/>
          </p:nvPr>
        </p:nvSpPr>
        <p:spPr>
          <a:xfrm>
            <a:off x="29900880" y="29027098"/>
            <a:ext cx="12801600" cy="1219200"/>
          </a:xfrm>
        </p:spPr>
        <p:txBody>
          <a:bodyPr/>
          <a:lstStyle/>
          <a:p>
            <a:r>
              <a:rPr lang="en-US" dirty="0" smtClean="0"/>
              <a:t>Special Thanks</a:t>
            </a:r>
            <a:endParaRPr lang="en-US" dirty="0"/>
          </a:p>
        </p:txBody>
      </p:sp>
      <p:sp>
        <p:nvSpPr>
          <p:cNvPr id="22" name="Content Placeholder 21"/>
          <p:cNvSpPr>
            <a:spLocks noGrp="1"/>
          </p:cNvSpPr>
          <p:nvPr>
            <p:ph sz="quarter" idx="35"/>
          </p:nvPr>
        </p:nvSpPr>
        <p:spPr>
          <a:xfrm>
            <a:off x="29900880" y="30362768"/>
            <a:ext cx="12801600" cy="2177859"/>
          </a:xfrm>
        </p:spPr>
        <p:txBody>
          <a:bodyPr/>
          <a:lstStyle/>
          <a:p>
            <a:pPr marL="0" indent="0">
              <a:buNone/>
            </a:pPr>
            <a:r>
              <a:rPr lang="en-US" dirty="0" smtClean="0"/>
              <a:t>Thomas </a:t>
            </a:r>
            <a:r>
              <a:rPr lang="en-US" dirty="0" err="1" smtClean="0"/>
              <a:t>Furmanak</a:t>
            </a:r>
            <a:r>
              <a:rPr lang="en-US" dirty="0" smtClean="0"/>
              <a:t> – </a:t>
            </a:r>
            <a:r>
              <a:rPr lang="en-US" dirty="0" err="1" smtClean="0"/>
              <a:t>Dept</a:t>
            </a:r>
            <a:r>
              <a:rPr lang="en-US" dirty="0" smtClean="0"/>
              <a:t> of Biology, Delaware County Community College</a:t>
            </a:r>
          </a:p>
          <a:p>
            <a:pPr marL="0" indent="0">
              <a:buNone/>
            </a:pPr>
            <a:r>
              <a:rPr lang="en-US" dirty="0"/>
              <a:t>T</a:t>
            </a:r>
            <a:r>
              <a:rPr lang="en-US" dirty="0" smtClean="0"/>
              <a:t>he West Chester University </a:t>
            </a:r>
            <a:r>
              <a:rPr lang="en-US" dirty="0" err="1" smtClean="0"/>
              <a:t>Dept</a:t>
            </a:r>
            <a:r>
              <a:rPr lang="en-US" dirty="0" smtClean="0"/>
              <a:t> of Geology and Astronomy</a:t>
            </a:r>
          </a:p>
          <a:p>
            <a:pPr marL="0" indent="0">
              <a:buNone/>
            </a:pPr>
            <a:r>
              <a:rPr lang="en-US" dirty="0" smtClean="0"/>
              <a:t>Dr. Cynthia Hall – XRF         Dr. </a:t>
            </a:r>
            <a:r>
              <a:rPr lang="en-US" dirty="0" err="1" smtClean="0"/>
              <a:t>LeeAnn</a:t>
            </a:r>
            <a:r>
              <a:rPr lang="en-US" dirty="0" smtClean="0"/>
              <a:t> </a:t>
            </a:r>
            <a:r>
              <a:rPr lang="en-US" dirty="0" err="1" smtClean="0"/>
              <a:t>Srogi</a:t>
            </a:r>
            <a:r>
              <a:rPr lang="en-US" dirty="0"/>
              <a:t> </a:t>
            </a:r>
            <a:r>
              <a:rPr lang="en-US" dirty="0" smtClean="0"/>
              <a:t>                 Dr. Frederick Monson               </a:t>
            </a:r>
          </a:p>
          <a:p>
            <a:pPr marL="0" indent="0">
              <a:buNone/>
            </a:pPr>
            <a:endParaRPr lang="en-US" dirty="0"/>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15451767"/>
            <a:ext cx="5173360" cy="3880020"/>
          </a:xfrm>
          <a:prstGeom prst="rect">
            <a:avLst/>
          </a:prstGeom>
        </p:spPr>
      </p:pic>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9208" y="17009080"/>
            <a:ext cx="5251991" cy="3938993"/>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00" y="19887170"/>
            <a:ext cx="5173360" cy="3880020"/>
          </a:xfrm>
          <a:prstGeom prst="rect">
            <a:avLst/>
          </a:prstGeom>
        </p:spPr>
      </p:pic>
      <p:sp>
        <p:nvSpPr>
          <p:cNvPr id="34" name="TextBox 33"/>
          <p:cNvSpPr txBox="1"/>
          <p:nvPr/>
        </p:nvSpPr>
        <p:spPr>
          <a:xfrm>
            <a:off x="6707772" y="15591635"/>
            <a:ext cx="4618382" cy="830997"/>
          </a:xfrm>
          <a:prstGeom prst="rect">
            <a:avLst/>
          </a:prstGeom>
          <a:noFill/>
        </p:spPr>
        <p:txBody>
          <a:bodyPr wrap="square" rtlCol="0">
            <a:spAutoFit/>
          </a:bodyPr>
          <a:lstStyle/>
          <a:p>
            <a:r>
              <a:rPr lang="en-US" sz="2400" dirty="0" smtClean="0"/>
              <a:t>Close up of accessory mineral captured within silica deposit</a:t>
            </a:r>
          </a:p>
        </p:txBody>
      </p:sp>
      <p:sp>
        <p:nvSpPr>
          <p:cNvPr id="38" name="TextBox 37"/>
          <p:cNvSpPr txBox="1"/>
          <p:nvPr/>
        </p:nvSpPr>
        <p:spPr>
          <a:xfrm>
            <a:off x="1143000" y="23992804"/>
            <a:ext cx="6025101" cy="830997"/>
          </a:xfrm>
          <a:prstGeom prst="rect">
            <a:avLst/>
          </a:prstGeom>
          <a:noFill/>
        </p:spPr>
        <p:txBody>
          <a:bodyPr wrap="square" rtlCol="0">
            <a:spAutoFit/>
          </a:bodyPr>
          <a:lstStyle/>
          <a:p>
            <a:r>
              <a:rPr lang="en-US" sz="2400" dirty="0" smtClean="0"/>
              <a:t>XRF results graph with spikes of Manganese and Iron</a:t>
            </a:r>
          </a:p>
        </p:txBody>
      </p:sp>
      <p:pic>
        <p:nvPicPr>
          <p:cNvPr id="45" name="Pictur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20891" y="7475823"/>
            <a:ext cx="3448964" cy="4598619"/>
          </a:xfrm>
          <a:prstGeom prst="rect">
            <a:avLst/>
          </a:prstGeom>
        </p:spPr>
      </p:pic>
      <p:pic>
        <p:nvPicPr>
          <p:cNvPr id="46" name="Picture 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541753" y="7382779"/>
            <a:ext cx="3588126" cy="4784168"/>
          </a:xfrm>
          <a:prstGeom prst="rect">
            <a:avLst/>
          </a:prstGeom>
        </p:spPr>
      </p:pic>
      <p:pic>
        <p:nvPicPr>
          <p:cNvPr id="47" name="Pictur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98331" y="7406595"/>
            <a:ext cx="3588125" cy="4784167"/>
          </a:xfrm>
          <a:prstGeom prst="rect">
            <a:avLst/>
          </a:prstGeom>
        </p:spPr>
      </p:pic>
      <p:pic>
        <p:nvPicPr>
          <p:cNvPr id="50" name="Picture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30030534" y="8049936"/>
            <a:ext cx="4378867" cy="2992569"/>
          </a:xfrm>
          <a:prstGeom prst="rect">
            <a:avLst/>
          </a:prstGeom>
        </p:spPr>
      </p:pic>
      <p:pic>
        <p:nvPicPr>
          <p:cNvPr id="51" name="Picture 50"/>
          <p:cNvPicPr>
            <a:picLocks noChangeAspect="1"/>
          </p:cNvPicPr>
          <p:nvPr/>
        </p:nvPicPr>
        <p:blipFill rotWithShape="1">
          <a:blip r:embed="rId12" cstate="print">
            <a:extLst>
              <a:ext uri="{28A0092B-C50C-407E-A947-70E740481C1C}">
                <a14:useLocalDpi xmlns:a14="http://schemas.microsoft.com/office/drawing/2010/main" val="0"/>
              </a:ext>
            </a:extLst>
          </a:blip>
          <a:srcRect l="26782" t="-1" b="-3364"/>
          <a:stretch/>
        </p:blipFill>
        <p:spPr>
          <a:xfrm rot="5400000">
            <a:off x="30038676" y="18181700"/>
            <a:ext cx="4226002" cy="4079790"/>
          </a:xfrm>
          <a:prstGeom prst="rect">
            <a:avLst/>
          </a:prstGeom>
        </p:spPr>
      </p:pic>
      <p:pic>
        <p:nvPicPr>
          <p:cNvPr id="52" name="Picture 5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38302048" y="8200789"/>
            <a:ext cx="4380966" cy="2692962"/>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272480" y="12074442"/>
            <a:ext cx="10058400" cy="5245586"/>
          </a:xfrm>
          <a:prstGeom prst="rect">
            <a:avLst/>
          </a:prstGeom>
        </p:spPr>
      </p:pic>
      <p:pic>
        <p:nvPicPr>
          <p:cNvPr id="56" name="Picture 5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5400000">
            <a:off x="38537066" y="19033031"/>
            <a:ext cx="4226003" cy="2377126"/>
          </a:xfrm>
          <a:prstGeom prst="rect">
            <a:avLst/>
          </a:prstGeom>
        </p:spPr>
      </p:pic>
      <p:sp>
        <p:nvSpPr>
          <p:cNvPr id="59" name="TextBox 58"/>
          <p:cNvSpPr txBox="1"/>
          <p:nvPr/>
        </p:nvSpPr>
        <p:spPr>
          <a:xfrm>
            <a:off x="25102225" y="18524516"/>
            <a:ext cx="1914525" cy="215444"/>
          </a:xfrm>
          <a:prstGeom prst="rect">
            <a:avLst/>
          </a:prstGeom>
          <a:noFill/>
        </p:spPr>
        <p:txBody>
          <a:bodyPr wrap="square" rtlCol="0">
            <a:spAutoFit/>
          </a:bodyPr>
          <a:lstStyle/>
          <a:p>
            <a:pPr lvl="0" defTabSz="914400"/>
            <a:r>
              <a:rPr lang="en-US" sz="800" kern="0" dirty="0">
                <a:solidFill>
                  <a:srgbClr val="000000"/>
                </a:solidFill>
                <a:latin typeface="Times New Roman" panose="02020603050405020304" pitchFamily="18" charset="0"/>
                <a:cs typeface="Times New Roman" panose="02020603050405020304" pitchFamily="18" charset="0"/>
                <a:sym typeface="Arial"/>
                <a:rtl val="0"/>
              </a:rPr>
              <a:t>Image acquired from Kollathdesign.com</a:t>
            </a:r>
          </a:p>
        </p:txBody>
      </p:sp>
      <p:sp>
        <p:nvSpPr>
          <p:cNvPr id="62" name="TextBox 61"/>
          <p:cNvSpPr txBox="1"/>
          <p:nvPr/>
        </p:nvSpPr>
        <p:spPr>
          <a:xfrm>
            <a:off x="35025496" y="8428383"/>
            <a:ext cx="2981739" cy="1200329"/>
          </a:xfrm>
          <a:prstGeom prst="rect">
            <a:avLst/>
          </a:prstGeom>
          <a:noFill/>
        </p:spPr>
        <p:txBody>
          <a:bodyPr wrap="square" rtlCol="0">
            <a:spAutoFit/>
          </a:bodyPr>
          <a:lstStyle/>
          <a:p>
            <a:r>
              <a:rPr lang="en-US" sz="2400" dirty="0" smtClean="0"/>
              <a:t>As of yet unidentified growth cultured from sample </a:t>
            </a:r>
          </a:p>
        </p:txBody>
      </p:sp>
      <p:sp>
        <p:nvSpPr>
          <p:cNvPr id="63" name="TextBox 62"/>
          <p:cNvSpPr txBox="1"/>
          <p:nvPr/>
        </p:nvSpPr>
        <p:spPr>
          <a:xfrm>
            <a:off x="30538337" y="17410060"/>
            <a:ext cx="11526686" cy="461665"/>
          </a:xfrm>
          <a:prstGeom prst="rect">
            <a:avLst/>
          </a:prstGeom>
          <a:noFill/>
        </p:spPr>
        <p:txBody>
          <a:bodyPr wrap="square" rtlCol="0">
            <a:spAutoFit/>
          </a:bodyPr>
          <a:lstStyle/>
          <a:p>
            <a:pPr algn="ctr"/>
            <a:r>
              <a:rPr lang="en-US" sz="2400" dirty="0" smtClean="0"/>
              <a:t>Some of the equipment used to collect fluid from samples </a:t>
            </a:r>
          </a:p>
        </p:txBody>
      </p:sp>
      <p:sp>
        <p:nvSpPr>
          <p:cNvPr id="64" name="TextBox 63"/>
          <p:cNvSpPr txBox="1"/>
          <p:nvPr/>
        </p:nvSpPr>
        <p:spPr>
          <a:xfrm>
            <a:off x="35687110" y="18510103"/>
            <a:ext cx="2782957" cy="1508105"/>
          </a:xfrm>
          <a:prstGeom prst="rect">
            <a:avLst/>
          </a:prstGeom>
          <a:noFill/>
        </p:spPr>
        <p:txBody>
          <a:bodyPr wrap="square" rtlCol="0">
            <a:spAutoFit/>
          </a:bodyPr>
          <a:lstStyle/>
          <a:p>
            <a:r>
              <a:rPr lang="en-US" sz="2400" dirty="0" smtClean="0"/>
              <a:t>Close up of </a:t>
            </a:r>
            <a:r>
              <a:rPr lang="en-US" sz="2400" dirty="0" err="1" smtClean="0"/>
              <a:t>iso</a:t>
            </a:r>
            <a:r>
              <a:rPr lang="en-US" sz="2400" dirty="0" smtClean="0"/>
              <a:t>-smear of unidentified growth </a:t>
            </a:r>
          </a:p>
          <a:p>
            <a:endParaRPr lang="en-US" sz="2000" dirty="0" smtClean="0"/>
          </a:p>
        </p:txBody>
      </p:sp>
      <p:pic>
        <p:nvPicPr>
          <p:cNvPr id="39" name="Picture 3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bwMode="auto">
          <a:xfrm>
            <a:off x="7863735" y="21827180"/>
            <a:ext cx="3394259" cy="603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831690" y="30706142"/>
            <a:ext cx="206478" cy="1015663"/>
          </a:xfrm>
          <a:prstGeom prst="rect">
            <a:avLst/>
          </a:prstGeom>
          <a:noFill/>
        </p:spPr>
        <p:txBody>
          <a:bodyPr wrap="square" rtlCol="0">
            <a:spAutoFit/>
          </a:bodyPr>
          <a:lstStyle/>
          <a:p>
            <a:endParaRPr lang="en-US" sz="6000" dirty="0" err="1" smtClean="0"/>
          </a:p>
        </p:txBody>
      </p:sp>
      <p:pic>
        <p:nvPicPr>
          <p:cNvPr id="6" name="Picture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49160" y="28758584"/>
            <a:ext cx="3637882" cy="3307488"/>
          </a:xfrm>
          <a:prstGeom prst="rect">
            <a:avLst/>
          </a:prstGeom>
        </p:spPr>
      </p:pic>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55614" y="24866924"/>
            <a:ext cx="4091562" cy="1972133"/>
          </a:xfrm>
          <a:prstGeom prst="rect">
            <a:avLst/>
          </a:prstGeom>
        </p:spPr>
      </p:pic>
      <p:pic>
        <p:nvPicPr>
          <p:cNvPr id="10" name="Picture 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60027" y="27172538"/>
            <a:ext cx="4091562" cy="1972133"/>
          </a:xfrm>
          <a:prstGeom prst="rect">
            <a:avLst/>
          </a:prstGeom>
        </p:spPr>
      </p:pic>
      <p:sp>
        <p:nvSpPr>
          <p:cNvPr id="12" name="TextBox 11"/>
          <p:cNvSpPr txBox="1"/>
          <p:nvPr/>
        </p:nvSpPr>
        <p:spPr>
          <a:xfrm>
            <a:off x="5208105" y="27861420"/>
            <a:ext cx="4018631" cy="830997"/>
          </a:xfrm>
          <a:prstGeom prst="rect">
            <a:avLst/>
          </a:prstGeom>
          <a:noFill/>
        </p:spPr>
        <p:txBody>
          <a:bodyPr wrap="square" rtlCol="0">
            <a:spAutoFit/>
          </a:bodyPr>
          <a:lstStyle/>
          <a:p>
            <a:r>
              <a:rPr lang="en-US" sz="2400" dirty="0" smtClean="0"/>
              <a:t>SEM XRD Scan with analysis output.</a:t>
            </a:r>
          </a:p>
        </p:txBody>
      </p:sp>
      <p:pic>
        <p:nvPicPr>
          <p:cNvPr id="13" name="Picture 1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5541753" y="19882383"/>
            <a:ext cx="5186125" cy="3889594"/>
          </a:xfrm>
          <a:prstGeom prst="rect">
            <a:avLst/>
          </a:prstGeom>
        </p:spPr>
      </p:pic>
      <p:pic>
        <p:nvPicPr>
          <p:cNvPr id="15" name="Picture 1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2977712" y="19887170"/>
            <a:ext cx="5298879" cy="3974160"/>
          </a:xfrm>
          <a:prstGeom prst="rect">
            <a:avLst/>
          </a:prstGeom>
        </p:spPr>
      </p:pic>
      <p:graphicFrame>
        <p:nvGraphicFramePr>
          <p:cNvPr id="19" name="Table 18"/>
          <p:cNvGraphicFramePr>
            <a:graphicFrameLocks noGrp="1"/>
          </p:cNvGraphicFramePr>
          <p:nvPr>
            <p:extLst>
              <p:ext uri="{D42A27DB-BD31-4B8C-83A1-F6EECF244321}">
                <p14:modId xmlns:p14="http://schemas.microsoft.com/office/powerpoint/2010/main" val="1623535003"/>
              </p:ext>
            </p:extLst>
          </p:nvPr>
        </p:nvGraphicFramePr>
        <p:xfrm>
          <a:off x="20871292" y="25197823"/>
          <a:ext cx="8182245" cy="5200329"/>
        </p:xfrm>
        <a:graphic>
          <a:graphicData uri="http://schemas.openxmlformats.org/drawingml/2006/table">
            <a:tbl>
              <a:tblPr firstCol="1" bandRow="1" bandCol="1"/>
              <a:tblGrid>
                <a:gridCol w="818145"/>
                <a:gridCol w="712133"/>
                <a:gridCol w="505776"/>
                <a:gridCol w="505776"/>
                <a:gridCol w="580227"/>
                <a:gridCol w="505776"/>
                <a:gridCol w="505776"/>
                <a:gridCol w="580227"/>
                <a:gridCol w="505776"/>
                <a:gridCol w="505776"/>
                <a:gridCol w="505776"/>
                <a:gridCol w="580227"/>
                <a:gridCol w="653866"/>
                <a:gridCol w="716988"/>
              </a:tblGrid>
              <a:tr h="362277">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Spectrum</a:t>
                      </a:r>
                    </a:p>
                  </a:txBody>
                  <a:tcPr marL="68580" marR="6858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 stats.</a:t>
                      </a:r>
                    </a:p>
                  </a:txBody>
                  <a:tcPr marL="68580" marR="6858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C</a:t>
                      </a: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Mg</a:t>
                      </a: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Si</a:t>
                      </a: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K</a:t>
                      </a: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Ca</a:t>
                      </a: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Mn</a:t>
                      </a: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Fe</a:t>
                      </a: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Ba</a:t>
                      </a: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Dy</a:t>
                      </a: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O</a:t>
                      </a: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r>
              <a:tr h="362277">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r>
              <a:tr h="362277">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4.23</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0.36</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61.52</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8.61</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25.28</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100.00</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r>
              <a:tr h="362277">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2.10</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7.02</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57.93</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1.94</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31.02</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100.00</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r>
              <a:tr h="362277">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0.27</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12.71</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0.28</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52.68</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3.07</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30.99</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100.00</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r>
              <a:tr h="362277">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11.27</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51.42</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7.38</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29.93</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100.00</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r>
              <a:tr h="362277">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4.51</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1.53</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64.30</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3.38</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1.01</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25.26</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100.00</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r>
              <a:tr h="362277">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23.07</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34.27</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2.28</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3.01</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37.37</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100.00</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r>
              <a:tr h="362277">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40.90</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9.69</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49.42</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100.00</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r>
              <a:tr h="362277">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46.59</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0.26</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53.15</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100.00</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r>
              <a:tr h="362277">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r>
              <a:tr h="362277">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r>
              <a:tr h="362277">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Max.</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2.10</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0.27</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46.59</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1.53</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0.28</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64.30</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8.61</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1.01</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3.01</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53.15</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r>
              <a:tr h="362277">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Min.</a:t>
                      </a:r>
                    </a:p>
                  </a:txBody>
                  <a:tcPr marL="68580" marR="6858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2.10</a:t>
                      </a: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0.27</a:t>
                      </a: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4.23</a:t>
                      </a: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0.36</a:t>
                      </a: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0.28</a:t>
                      </a: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0.26</a:t>
                      </a: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1.94</a:t>
                      </a: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1.01</a:t>
                      </a: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3.01</a:t>
                      </a: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25.26</a:t>
                      </a: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20" name="TextBox 19"/>
          <p:cNvSpPr txBox="1"/>
          <p:nvPr/>
        </p:nvSpPr>
        <p:spPr>
          <a:xfrm>
            <a:off x="19129879" y="23957208"/>
            <a:ext cx="9985988" cy="461665"/>
          </a:xfrm>
          <a:prstGeom prst="rect">
            <a:avLst/>
          </a:prstGeom>
          <a:noFill/>
        </p:spPr>
        <p:txBody>
          <a:bodyPr wrap="square" rtlCol="0">
            <a:spAutoFit/>
          </a:bodyPr>
          <a:lstStyle/>
          <a:p>
            <a:r>
              <a:rPr lang="en-US" sz="2400" dirty="0" smtClean="0"/>
              <a:t>Microscopic images of accessory minerals</a:t>
            </a:r>
          </a:p>
        </p:txBody>
      </p:sp>
      <p:sp>
        <p:nvSpPr>
          <p:cNvPr id="24" name="TextBox 23"/>
          <p:cNvSpPr txBox="1"/>
          <p:nvPr/>
        </p:nvSpPr>
        <p:spPr>
          <a:xfrm>
            <a:off x="17168547" y="30631891"/>
            <a:ext cx="9553652" cy="830997"/>
          </a:xfrm>
          <a:prstGeom prst="rect">
            <a:avLst/>
          </a:prstGeom>
          <a:noFill/>
        </p:spPr>
        <p:txBody>
          <a:bodyPr wrap="square" rtlCol="0">
            <a:spAutoFit/>
          </a:bodyPr>
          <a:lstStyle/>
          <a:p>
            <a:r>
              <a:rPr lang="en-US" sz="2400" dirty="0" smtClean="0"/>
              <a:t>SEM image and XRD analysis of accessory minerals contained within quartz crystals. Accessory elements found to be mainly Manganese and Iron.</a:t>
            </a:r>
          </a:p>
        </p:txBody>
      </p:sp>
      <p:sp>
        <p:nvSpPr>
          <p:cNvPr id="25" name="TextBox 24"/>
          <p:cNvSpPr txBox="1"/>
          <p:nvPr/>
        </p:nvSpPr>
        <p:spPr>
          <a:xfrm>
            <a:off x="11387121" y="23545907"/>
            <a:ext cx="2526503" cy="1569660"/>
          </a:xfrm>
          <a:prstGeom prst="rect">
            <a:avLst/>
          </a:prstGeom>
          <a:noFill/>
        </p:spPr>
        <p:txBody>
          <a:bodyPr wrap="square" rtlCol="0">
            <a:spAutoFit/>
          </a:bodyPr>
          <a:lstStyle/>
          <a:p>
            <a:r>
              <a:rPr lang="en-US" sz="2400" dirty="0" smtClean="0"/>
              <a:t>Scanning Electron Microscope (SEM) </a:t>
            </a:r>
          </a:p>
          <a:p>
            <a:r>
              <a:rPr lang="en-US" sz="2400" dirty="0" smtClean="0"/>
              <a:t>with X-Ray Diffraction (XRD) </a:t>
            </a:r>
          </a:p>
        </p:txBody>
      </p:sp>
      <p:pic>
        <p:nvPicPr>
          <p:cNvPr id="26" name="Picture 2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4105301" y="25326389"/>
            <a:ext cx="5713700" cy="5194780"/>
          </a:xfrm>
          <a:prstGeom prst="rect">
            <a:avLst/>
          </a:prstGeom>
        </p:spPr>
      </p:pic>
      <p:sp>
        <p:nvSpPr>
          <p:cNvPr id="2" name="TextBox 1"/>
          <p:cNvSpPr txBox="1"/>
          <p:nvPr/>
        </p:nvSpPr>
        <p:spPr>
          <a:xfrm>
            <a:off x="9165525" y="31678986"/>
            <a:ext cx="4748099" cy="830997"/>
          </a:xfrm>
          <a:prstGeom prst="rect">
            <a:avLst/>
          </a:prstGeom>
          <a:noFill/>
        </p:spPr>
        <p:txBody>
          <a:bodyPr wrap="square" rtlCol="0">
            <a:spAutoFit/>
          </a:bodyPr>
          <a:lstStyle/>
          <a:p>
            <a:r>
              <a:rPr lang="en-US" sz="2400" dirty="0" smtClean="0"/>
              <a:t>Microscopic image of area scanned by during SEM session</a:t>
            </a:r>
            <a:endParaRPr lang="en-US" sz="2400" dirty="0" smtClean="0"/>
          </a:p>
        </p:txBody>
      </p:sp>
      <p:pic>
        <p:nvPicPr>
          <p:cNvPr id="1026" name="Picture 2" descr=" 4 "/>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55614" y="29643757"/>
            <a:ext cx="4100138" cy="19762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457011" y="28390599"/>
            <a:ext cx="4081464" cy="3061098"/>
          </a:xfrm>
          <a:prstGeom prst="rect">
            <a:avLst/>
          </a:prstGeom>
        </p:spPr>
      </p:pic>
    </p:spTree>
    <p:extLst>
      <p:ext uri="{BB962C8B-B14F-4D97-AF65-F5344CB8AC3E}">
        <p14:creationId xmlns:p14="http://schemas.microsoft.com/office/powerpoint/2010/main" val="931198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Medical Poster">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1" id="{55A68E73-61CB-4542-8C48-DCBB2482A3D5}" vid="{6A3CA63D-1E3C-4681-8668-89277FEB3FEB}"/>
    </a:ext>
  </a:ext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1110015-E380-4C53-980C-698226C61C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Poster (blue and brown design)</Template>
  <TotalTime>0</TotalTime>
  <Words>621</Words>
  <Application>Microsoft Office PowerPoint</Application>
  <PresentationFormat>Custom</PresentationFormat>
  <Paragraphs>231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vt:lpstr>
      <vt:lpstr>Times New Roman</vt:lpstr>
      <vt:lpstr>Medical Poster</vt:lpstr>
      <vt:lpstr>A GEOLOGICAL, MICROBIOLOGICAL AND GEOCHEMICAL STUDY OF AGATES FOUND TO HAVE FLUID INCLUSIONS WITHIN THEIR INTERNAL CAVITIES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2015-03-09T21:09:59Z</dcterms:created>
  <dcterms:modified xsi:type="dcterms:W3CDTF">2015-03-13T22:07:07Z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TC040015519991</vt:lpwstr>
  </property>
</Properties>
</file>