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55" r:id="rId2"/>
    <p:sldId id="366" r:id="rId3"/>
    <p:sldId id="307" r:id="rId4"/>
    <p:sldId id="354" r:id="rId5"/>
    <p:sldId id="334" r:id="rId6"/>
    <p:sldId id="402" r:id="rId7"/>
    <p:sldId id="365" r:id="rId8"/>
    <p:sldId id="362" r:id="rId9"/>
    <p:sldId id="370" r:id="rId10"/>
    <p:sldId id="280" r:id="rId11"/>
    <p:sldId id="371" r:id="rId12"/>
    <p:sldId id="332" r:id="rId13"/>
    <p:sldId id="387" r:id="rId14"/>
    <p:sldId id="373" r:id="rId15"/>
    <p:sldId id="374" r:id="rId16"/>
    <p:sldId id="376" r:id="rId17"/>
    <p:sldId id="367" r:id="rId18"/>
    <p:sldId id="390" r:id="rId19"/>
    <p:sldId id="364" r:id="rId20"/>
    <p:sldId id="372" r:id="rId21"/>
    <p:sldId id="408" r:id="rId22"/>
    <p:sldId id="392" r:id="rId23"/>
    <p:sldId id="391" r:id="rId24"/>
    <p:sldId id="394" r:id="rId25"/>
    <p:sldId id="407" r:id="rId26"/>
    <p:sldId id="378" r:id="rId27"/>
    <p:sldId id="299" r:id="rId28"/>
    <p:sldId id="300" r:id="rId29"/>
    <p:sldId id="309" r:id="rId30"/>
    <p:sldId id="381" r:id="rId31"/>
    <p:sldId id="395" r:id="rId32"/>
    <p:sldId id="397" r:id="rId33"/>
    <p:sldId id="386" r:id="rId34"/>
    <p:sldId id="303" r:id="rId35"/>
    <p:sldId id="398" r:id="rId36"/>
    <p:sldId id="380" r:id="rId37"/>
    <p:sldId id="383" r:id="rId38"/>
    <p:sldId id="304" r:id="rId39"/>
    <p:sldId id="358" r:id="rId40"/>
    <p:sldId id="341" r:id="rId41"/>
    <p:sldId id="291" r:id="rId42"/>
    <p:sldId id="379" r:id="rId43"/>
    <p:sldId id="343" r:id="rId44"/>
    <p:sldId id="342" r:id="rId45"/>
    <p:sldId id="400" r:id="rId46"/>
    <p:sldId id="405" r:id="rId47"/>
    <p:sldId id="410" r:id="rId48"/>
    <p:sldId id="393" r:id="rId49"/>
    <p:sldId id="406" r:id="rId50"/>
    <p:sldId id="412" r:id="rId51"/>
    <p:sldId id="411" r:id="rId52"/>
    <p:sldId id="301" r:id="rId53"/>
    <p:sldId id="413" r:id="rId54"/>
    <p:sldId id="296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337DFF"/>
    <a:srgbClr val="1C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10" autoAdjust="0"/>
  </p:normalViewPr>
  <p:slideViewPr>
    <p:cSldViewPr>
      <p:cViewPr varScale="1">
        <p:scale>
          <a:sx n="143" d="100"/>
          <a:sy n="143" d="100"/>
        </p:scale>
        <p:origin x="-22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7776-E741-9A41-B938-DB35AD1936F5}" type="datetimeFigureOut">
              <a:rPr lang="en-US" smtClean="0"/>
              <a:t>3/30/15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65634-28D1-FE43-8D41-3E2A75996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1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/>
              <a:t>The </a:t>
            </a:r>
            <a:r>
              <a:rPr lang="en-US" altLang="en-US" b="1" dirty="0" err="1" smtClean="0"/>
              <a:t>Batchellerville</a:t>
            </a:r>
            <a:r>
              <a:rPr lang="en-US" altLang="en-US" b="1" dirty="0" smtClean="0"/>
              <a:t> pegmatite on the </a:t>
            </a:r>
            <a:r>
              <a:rPr lang="en-US" altLang="en-US" b="1" dirty="0" err="1" smtClean="0"/>
              <a:t>Adelbert</a:t>
            </a:r>
            <a:r>
              <a:rPr lang="en-US" altLang="en-US" b="1" dirty="0" smtClean="0"/>
              <a:t> Gordon Farm (Saratoga County, Town of Edinburg) was opened in 1906 by </a:t>
            </a:r>
            <a:r>
              <a:rPr lang="en-US" altLang="en-US" b="1" dirty="0" err="1" smtClean="0"/>
              <a:t>Clapska</a:t>
            </a:r>
            <a:r>
              <a:rPr lang="en-US" altLang="en-US" b="1" dirty="0" smtClean="0"/>
              <a:t> Mining Company from Trenton, New Jersey (Newland 1916);</a:t>
            </a:r>
            <a:r>
              <a:rPr lang="en-US" altLang="en-US" b="1" baseline="0" dirty="0" smtClean="0"/>
              <a:t> worked until 1921.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/>
              <a:t>The Cranberry Creek pegmatite from the Richard Tyrell Farm was exploited at about the same time as at </a:t>
            </a:r>
            <a:r>
              <a:rPr lang="en-US" altLang="en-US" b="1" dirty="0" err="1" smtClean="0"/>
              <a:t>Batchellerville</a:t>
            </a:r>
            <a:r>
              <a:rPr lang="en-US" altLang="en-US" b="1" dirty="0" smtClean="0"/>
              <a:t> by the </a:t>
            </a:r>
            <a:r>
              <a:rPr lang="en-US" altLang="en-US" b="1" dirty="0" err="1" smtClean="0"/>
              <a:t>Clapska</a:t>
            </a:r>
            <a:r>
              <a:rPr lang="en-US" altLang="en-US" b="1" dirty="0" smtClean="0"/>
              <a:t> Mining Company who later transferred it to the United States Feldspar Corporation; closed ~ 1915.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smtClean="0"/>
              <a:t>Overlook worked until 1920.</a:t>
            </a:r>
            <a:r>
              <a:rPr lang="en-US" alt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65634-28D1-FE43-8D41-3E2A75996D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9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FC1F9-5F8B-4357-B849-E01671E54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9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8A487-98D1-44A2-8BA0-6D35F1019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54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5B3FE-392B-4F62-8847-0DDD47DCF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63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58810-3D4C-4205-97D3-DBA126C86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42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4785F-4E00-4EC6-98C7-B210853EE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0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4BCF1-C2F1-4CAC-B376-91A5C980F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8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3167D-4AB2-4A26-AF7D-CB432D66D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52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1C8EB5-2C4A-4A31-A6AE-F9F180ABA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48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0196-254E-4EA0-8C44-E6E12C47B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81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7C318-B307-4FF1-83A6-5D46F8530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85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62282-A873-417B-84DD-2BA422BD8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64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8EB70D5-867C-460C-BC0B-22F3F3931C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848600" cy="2590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Mineralogical diversity of abyssal pegmatites of the southern Adirondacks,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New York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" y="3421039"/>
            <a:ext cx="8153400" cy="1752600"/>
          </a:xfrm>
        </p:spPr>
        <p:txBody>
          <a:bodyPr/>
          <a:lstStyle/>
          <a:p>
            <a:r>
              <a:rPr lang="en-US" dirty="0" smtClean="0">
                <a:solidFill>
                  <a:srgbClr val="337DFF"/>
                </a:solidFill>
              </a:rPr>
              <a:t>David G. </a:t>
            </a:r>
            <a:r>
              <a:rPr lang="en-US" dirty="0">
                <a:solidFill>
                  <a:srgbClr val="337DFF"/>
                </a:solidFill>
              </a:rPr>
              <a:t>Bailey, Hamilton College</a:t>
            </a:r>
          </a:p>
          <a:p>
            <a:r>
              <a:rPr lang="en-US" dirty="0" smtClean="0">
                <a:solidFill>
                  <a:srgbClr val="337DFF"/>
                </a:solidFill>
              </a:rPr>
              <a:t>Marian Lupulescu, New York State Museum</a:t>
            </a:r>
          </a:p>
          <a:p>
            <a:r>
              <a:rPr lang="en-US" dirty="0" smtClean="0">
                <a:solidFill>
                  <a:srgbClr val="337DFF"/>
                </a:solidFill>
              </a:rPr>
              <a:t>Abigail R. </a:t>
            </a:r>
            <a:r>
              <a:rPr lang="en-US" dirty="0" err="1" smtClean="0">
                <a:solidFill>
                  <a:srgbClr val="337DFF"/>
                </a:solidFill>
              </a:rPr>
              <a:t>Seadler</a:t>
            </a:r>
            <a:r>
              <a:rPr lang="en-US" dirty="0" smtClean="0">
                <a:solidFill>
                  <a:srgbClr val="337DFF"/>
                </a:solidFill>
              </a:rPr>
              <a:t>, AGI</a:t>
            </a:r>
          </a:p>
        </p:txBody>
      </p:sp>
      <p:pic>
        <p:nvPicPr>
          <p:cNvPr id="4" name="Picture 3" descr="Ham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5562600"/>
            <a:ext cx="2209800" cy="115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1200"/>
            <a:ext cx="5435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4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9 at 12.21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3192"/>
            <a:ext cx="9144000" cy="4639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6200001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(Source: Simmons</a:t>
            </a:r>
            <a:r>
              <a:rPr lang="en-US" sz="1200" dirty="0"/>
              <a:t>, </a:t>
            </a:r>
            <a:r>
              <a:rPr lang="en-US" sz="1200" dirty="0" err="1" smtClean="0"/>
              <a:t>www.minsocam.org</a:t>
            </a:r>
            <a:r>
              <a:rPr lang="en-US" sz="1200" dirty="0"/>
              <a:t>/</a:t>
            </a:r>
            <a:r>
              <a:rPr lang="en-US" sz="1200" dirty="0" err="1"/>
              <a:t>msa</a:t>
            </a:r>
            <a:r>
              <a:rPr lang="en-US" sz="1200" dirty="0"/>
              <a:t>/special/pig/)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19400" y="5105400"/>
            <a:ext cx="990600" cy="4572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19400" y="3505200"/>
            <a:ext cx="990600" cy="4572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90600" y="457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Abyssal / Muscovite Pegmatites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4648200" y="4343400"/>
            <a:ext cx="685800" cy="2286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648200" y="2743200"/>
            <a:ext cx="685800" cy="228600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428468" y="4333923"/>
            <a:ext cx="533400" cy="228600"/>
          </a:xfrm>
          <a:prstGeom prst="roundRect">
            <a:avLst/>
          </a:prstGeom>
          <a:solidFill>
            <a:srgbClr val="FF6600">
              <a:alpha val="24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418990" y="3323984"/>
            <a:ext cx="409810" cy="257415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428844" y="5105016"/>
            <a:ext cx="409810" cy="257415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8443"/>
            <a:ext cx="9144000" cy="5252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5334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Abyssal Pegmatite Occurrences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6096000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>
                    <a:lumMod val="65000"/>
                    <a:lumOff val="35000"/>
                  </a:schemeClr>
                </a:solidFill>
              </a:rPr>
              <a:t>(Base map from Levin, 2005)</a:t>
            </a:r>
            <a:endParaRPr lang="en-US" sz="14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4-Point Star 5"/>
          <p:cNvSpPr/>
          <p:nvPr/>
        </p:nvSpPr>
        <p:spPr>
          <a:xfrm>
            <a:off x="5392058" y="4953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1143000" y="54102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4343400" y="22098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2286000" y="28194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1219200" y="5715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6248400" y="40386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6096000" y="38862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4410529" y="2634348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2362200" y="27432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1600200" y="2667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4-Point Star 16"/>
          <p:cNvSpPr/>
          <p:nvPr/>
        </p:nvSpPr>
        <p:spPr>
          <a:xfrm>
            <a:off x="7391400" y="2286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6781800" y="1905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5079480" y="33528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1219200" y="3048000"/>
            <a:ext cx="228600" cy="2286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7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763000" cy="6545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Ruggles</a:t>
            </a:r>
            <a:r>
              <a:rPr lang="en-US" dirty="0" smtClean="0"/>
              <a:t> Mine, 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yfield.Pit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304800"/>
            <a:ext cx="843280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969520"/>
            <a:ext cx="275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Mayfield Pegmatite</a:t>
            </a:r>
          </a:p>
          <a:p>
            <a:pPr algn="ctr"/>
            <a:r>
              <a:rPr lang="en-US" dirty="0" smtClean="0"/>
              <a:t>June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6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0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304800"/>
            <a:ext cx="4200667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2362200"/>
            <a:ext cx="27589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Batchellerville</a:t>
            </a:r>
            <a:r>
              <a:rPr lang="en-US" sz="3200" dirty="0" smtClean="0"/>
              <a:t> Pegmatite</a:t>
            </a:r>
          </a:p>
          <a:p>
            <a:pPr algn="ctr"/>
            <a:r>
              <a:rPr lang="en-US" dirty="0" smtClean="0"/>
              <a:t>Sep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12861"/>
            <a:ext cx="8305800" cy="5516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152400"/>
            <a:ext cx="563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Batchellerville</a:t>
            </a:r>
            <a:r>
              <a:rPr lang="en-US" sz="3200" dirty="0" smtClean="0"/>
              <a:t> Pegmatite</a:t>
            </a:r>
          </a:p>
          <a:p>
            <a:pPr algn="ctr"/>
            <a:r>
              <a:rPr lang="en-US" dirty="0" smtClean="0"/>
              <a:t>Sep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8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24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295400"/>
            <a:ext cx="7086600" cy="5314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304800"/>
            <a:ext cx="518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Batchellerville</a:t>
            </a:r>
            <a:r>
              <a:rPr lang="en-US" sz="3200" dirty="0" smtClean="0"/>
              <a:t> Pegmatite</a:t>
            </a:r>
          </a:p>
          <a:p>
            <a:pPr algn="ctr"/>
            <a:r>
              <a:rPr lang="en-US" dirty="0" smtClean="0"/>
              <a:t>Sep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yfield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304800"/>
            <a:ext cx="42672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6400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Tan (1966)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914400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Mayfield Pegmatite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Werner #2 Pit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4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7724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7DFF"/>
                </a:solidFill>
              </a:rPr>
              <a:t>Summary of Field Characteristics:</a:t>
            </a:r>
          </a:p>
          <a:p>
            <a:pPr algn="ctr"/>
            <a:endParaRPr lang="en-US" sz="3600" dirty="0">
              <a:solidFill>
                <a:srgbClr val="3366FF"/>
              </a:solidFill>
            </a:endParaRPr>
          </a:p>
          <a:p>
            <a:pPr>
              <a:spcAft>
                <a:spcPts val="1600"/>
              </a:spcAft>
            </a:pPr>
            <a:r>
              <a:rPr lang="en-US" sz="2400" dirty="0" smtClean="0"/>
              <a:t>1. </a:t>
            </a:r>
            <a:r>
              <a:rPr lang="en-US" sz="2400" dirty="0"/>
              <a:t>No associated </a:t>
            </a:r>
            <a:r>
              <a:rPr lang="en-US" sz="2400" dirty="0" smtClean="0"/>
              <a:t>granites</a:t>
            </a:r>
          </a:p>
          <a:p>
            <a:pPr>
              <a:spcAft>
                <a:spcPts val="1600"/>
              </a:spcAft>
            </a:pPr>
            <a:r>
              <a:rPr lang="en-US" sz="2400" dirty="0"/>
              <a:t>2. Small bodies </a:t>
            </a:r>
            <a:r>
              <a:rPr lang="en-US" sz="2400" dirty="0" smtClean="0"/>
              <a:t>(</a:t>
            </a:r>
            <a:r>
              <a:rPr lang="en-US" sz="2400" dirty="0"/>
              <a:t>typically 5-10 m wide; 10-40 m long</a:t>
            </a:r>
            <a:r>
              <a:rPr lang="en-US" sz="2400" dirty="0" smtClean="0"/>
              <a:t>)</a:t>
            </a:r>
          </a:p>
          <a:p>
            <a:pPr>
              <a:spcAft>
                <a:spcPts val="1600"/>
              </a:spcAft>
            </a:pPr>
            <a:r>
              <a:rPr lang="en-US" sz="2400" dirty="0" smtClean="0"/>
              <a:t>3. Intrude biotite (hornblende) gneisses </a:t>
            </a:r>
          </a:p>
          <a:p>
            <a:pPr>
              <a:spcAft>
                <a:spcPts val="1600"/>
              </a:spcAft>
            </a:pPr>
            <a:r>
              <a:rPr lang="en-US" sz="2400" dirty="0"/>
              <a:t> </a:t>
            </a:r>
            <a:r>
              <a:rPr lang="en-US" sz="2400" dirty="0" smtClean="0"/>
              <a:t>   (upper amphibolite / lower granulite </a:t>
            </a:r>
            <a:r>
              <a:rPr lang="en-US" sz="2400" dirty="0" err="1" smtClean="0"/>
              <a:t>facies</a:t>
            </a:r>
            <a:r>
              <a:rPr lang="en-US" sz="2400" dirty="0" smtClean="0"/>
              <a:t>)</a:t>
            </a:r>
          </a:p>
          <a:p>
            <a:pPr>
              <a:spcAft>
                <a:spcPts val="1600"/>
              </a:spcAft>
            </a:pPr>
            <a:r>
              <a:rPr lang="en-US" sz="2400" dirty="0"/>
              <a:t>4. Generally conformable with regional foliation</a:t>
            </a:r>
          </a:p>
          <a:p>
            <a:pPr>
              <a:spcAft>
                <a:spcPts val="1600"/>
              </a:spcAft>
            </a:pPr>
            <a:r>
              <a:rPr lang="en-US" sz="2400" dirty="0"/>
              <a:t>5. </a:t>
            </a:r>
            <a:r>
              <a:rPr lang="en-US" sz="2400" dirty="0" err="1"/>
              <a:t>Unzoned</a:t>
            </a:r>
            <a:r>
              <a:rPr lang="en-US" sz="2400" dirty="0"/>
              <a:t> to crudely zoned with quartz core</a:t>
            </a:r>
          </a:p>
          <a:p>
            <a:pPr algn="ctr">
              <a:spcAft>
                <a:spcPts val="1600"/>
              </a:spcAft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3908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GSA_peg_map_shaded_relief_final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14400"/>
            <a:ext cx="7554259" cy="5837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723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"Simple" Mineralogy.........</a:t>
            </a:r>
            <a:endParaRPr lang="en-US" sz="3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9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762"/>
            <a:ext cx="9144000" cy="6253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0" y="64770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(Source: White, J.S., 2010, Rocks &amp; Minerals)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044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57430" y="1351430"/>
            <a:ext cx="6233260" cy="41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981201"/>
            <a:ext cx="3124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Microcline &amp; </a:t>
            </a:r>
          </a:p>
          <a:p>
            <a:pPr algn="ctr"/>
            <a:r>
              <a:rPr lang="en-US" sz="3200" dirty="0"/>
              <a:t>Smoky </a:t>
            </a:r>
            <a:r>
              <a:rPr lang="en-US" sz="3200" dirty="0" smtClean="0"/>
              <a:t>Quartz</a:t>
            </a:r>
          </a:p>
          <a:p>
            <a:pPr algn="ctr"/>
            <a:endParaRPr lang="en-US" sz="2400" dirty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320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7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228851" y="1009650"/>
            <a:ext cx="46863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457200"/>
            <a:ext cx="266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Quartz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Batchellerville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1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32217"/>
            <a:ext cx="7391400" cy="5714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Quartz with mosaic sub-grain texture</a:t>
            </a:r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550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yfield pegmatit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287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58000" y="1752600"/>
            <a:ext cx="2133600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/>
              <a:t>Microcline and Albite</a:t>
            </a:r>
          </a:p>
          <a:p>
            <a:pPr algn="ctr">
              <a:spcBef>
                <a:spcPct val="50000"/>
              </a:spcBef>
            </a:pPr>
            <a:r>
              <a:rPr lang="en-US" altLang="en-US" dirty="0" smtClean="0"/>
              <a:t>Mayfield Pegmatite</a:t>
            </a:r>
          </a:p>
          <a:p>
            <a:pPr algn="ctr">
              <a:spcBef>
                <a:spcPct val="500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707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066800"/>
            <a:ext cx="7328597" cy="5665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52400"/>
            <a:ext cx="6781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Albite w/ Biotite</a:t>
            </a:r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253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Batchellerville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4419600" cy="599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1143000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Graphic Granite </a:t>
            </a:r>
          </a:p>
          <a:p>
            <a:pPr algn="ctr"/>
            <a:r>
              <a:rPr lang="en-US" sz="2400" dirty="0"/>
              <a:t>w/ Biotite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  <a:p>
            <a:pPr algn="ctr"/>
            <a:r>
              <a:rPr lang="en-US" dirty="0" smtClean="0"/>
              <a:t>(10 cm long plates)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7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370434"/>
            <a:ext cx="6934200" cy="5258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381000"/>
            <a:ext cx="624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Biotite w/ Quartz and Microcline</a:t>
            </a:r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302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tchellerville phlogo 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57200" y="6491288"/>
            <a:ext cx="1676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NYSM 458.20</a:t>
            </a:r>
          </a:p>
        </p:txBody>
      </p:sp>
      <p:pic>
        <p:nvPicPr>
          <p:cNvPr id="4" name="Picture 6" descr="10734 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800" y="1094621"/>
            <a:ext cx="4749800" cy="561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39000" y="62484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</a:rPr>
              <a:t>NYSM 10734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76201"/>
            <a:ext cx="2895600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Muscovite</a:t>
            </a:r>
          </a:p>
          <a:p>
            <a:pPr algn="ctr"/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Batchellerville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9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uscovit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271" y="1208314"/>
            <a:ext cx="8626929" cy="54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29400" y="6369392"/>
            <a:ext cx="1752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/>
              <a:t>NYSM 458.23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81200" y="152400"/>
            <a:ext cx="5029200" cy="984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dirty="0"/>
              <a:t>Muscovite w/ oxide inclusions</a:t>
            </a:r>
          </a:p>
          <a:p>
            <a:pPr algn="ctr">
              <a:spcBef>
                <a:spcPts val="0"/>
              </a:spcBef>
            </a:pPr>
            <a:r>
              <a:rPr lang="en-US" altLang="en-US" dirty="0" err="1" smtClean="0"/>
              <a:t>Batchellerville</a:t>
            </a:r>
            <a:endParaRPr lang="en-US" altLang="en-US" dirty="0" smtClean="0"/>
          </a:p>
          <a:p>
            <a:pPr algn="ctr">
              <a:spcBef>
                <a:spcPts val="0"/>
              </a:spcBef>
            </a:pPr>
            <a:r>
              <a:rPr lang="en-US" altLang="en-US" sz="1600" dirty="0" smtClean="0"/>
              <a:t>(10 cm wide)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3575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OCE\Museum\OrgData\Collections\Minerals\MIMSY_image_repository\Marian\PEGMATITE PAPER\All figures and text final\Figure 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50800"/>
            <a:ext cx="7802563" cy="67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04800"/>
            <a:ext cx="2514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Sillimanite</a:t>
            </a:r>
          </a:p>
          <a:p>
            <a:pPr algn="ctr"/>
            <a:r>
              <a:rPr lang="en-US" dirty="0" smtClean="0"/>
              <a:t>w/ Quartz &amp; Microcline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>Benson </a:t>
            </a:r>
            <a:r>
              <a:rPr lang="en-US" dirty="0" smtClean="0"/>
              <a:t>Mines</a:t>
            </a:r>
          </a:p>
          <a:p>
            <a:pPr algn="ctr"/>
            <a:r>
              <a:rPr lang="en-US" sz="1600" dirty="0" smtClean="0"/>
              <a:t>(10 cm long XTL)</a:t>
            </a:r>
            <a:endParaRPr lang="en-US" sz="1600" dirty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765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OCE\Museum\OrgData\Collections\Minerals\MIMSY_image_repository\Marian\PEGMATITE PAPER\All figures and text final\Figure 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81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Pegmatites of NY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5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74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828800"/>
            <a:ext cx="3842773" cy="3970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266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Sillimanite</a:t>
            </a:r>
          </a:p>
          <a:p>
            <a:pPr algn="ctr"/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Batchellerville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76405" y="1165695"/>
            <a:ext cx="6244358" cy="48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3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16794" y="225600"/>
            <a:ext cx="7036606" cy="6480000"/>
            <a:chOff x="838200" y="225600"/>
            <a:chExt cx="7036606" cy="648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225600"/>
              <a:ext cx="7036606" cy="6480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19600" y="3124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B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66800" y="3276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B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7000" y="53340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B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15200" y="1981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</a:rPr>
                <a:t>B</a:t>
              </a:r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10200" y="43434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9400" y="22860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1447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8000" y="5638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9600" y="1447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28800" y="2362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2400" y="35004"/>
            <a:ext cx="8915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Sillimanite (S), Biotite (</a:t>
            </a:r>
            <a:r>
              <a:rPr lang="en-US" sz="2400" dirty="0" smtClean="0">
                <a:solidFill>
                  <a:srgbClr val="800000"/>
                </a:solidFill>
              </a:rPr>
              <a:t>B</a:t>
            </a:r>
            <a:r>
              <a:rPr lang="en-US" sz="2400" dirty="0" smtClean="0"/>
              <a:t>) </a:t>
            </a:r>
            <a:r>
              <a:rPr lang="en-US" sz="2400" dirty="0"/>
              <a:t>&amp; </a:t>
            </a:r>
            <a:r>
              <a:rPr lang="en-US" sz="2400" dirty="0" smtClean="0"/>
              <a:t>Microcline (</a:t>
            </a:r>
            <a:r>
              <a:rPr lang="en-US" sz="2400" dirty="0" smtClean="0">
                <a:solidFill>
                  <a:srgbClr val="FFFF00"/>
                </a:solidFill>
              </a:rPr>
              <a:t>M</a:t>
            </a:r>
            <a:r>
              <a:rPr lang="en-US" sz="2400" dirty="0" smtClean="0"/>
              <a:t>)</a:t>
            </a:r>
            <a:endParaRPr lang="en-US" sz="2400" dirty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802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43000"/>
            <a:ext cx="7391400" cy="5543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6400800" cy="141577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Tourmaline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at interface between Quartz &amp; </a:t>
            </a:r>
            <a:r>
              <a:rPr lang="en-US" dirty="0" smtClean="0">
                <a:solidFill>
                  <a:schemeClr val="bg1"/>
                </a:solidFill>
              </a:rPr>
              <a:t>Microcline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Batchellerville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9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verloo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98802" y="611198"/>
            <a:ext cx="5565795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066800"/>
            <a:ext cx="251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Tourmaline &amp; </a:t>
            </a:r>
            <a:r>
              <a:rPr lang="en-US" sz="3200" dirty="0" smtClean="0"/>
              <a:t>Quartz</a:t>
            </a:r>
          </a:p>
          <a:p>
            <a:pPr algn="ctr"/>
            <a:endParaRPr lang="en-US" sz="2400" dirty="0"/>
          </a:p>
          <a:p>
            <a:pPr algn="ctr"/>
            <a:r>
              <a:rPr lang="en-US" dirty="0" smtClean="0"/>
              <a:t>Overlook Quarry</a:t>
            </a:r>
          </a:p>
        </p:txBody>
      </p:sp>
    </p:spTree>
    <p:extLst>
      <p:ext uri="{BB962C8B-B14F-4D97-AF65-F5344CB8AC3E}">
        <p14:creationId xmlns:p14="http://schemas.microsoft.com/office/powerpoint/2010/main" val="196875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ourmalin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4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12944Schorl 00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676400"/>
            <a:ext cx="4397841" cy="51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257800" y="228600"/>
            <a:ext cx="29718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smtClean="0"/>
              <a:t>Tourmaline</a:t>
            </a:r>
          </a:p>
          <a:p>
            <a:pPr algn="ctr"/>
            <a:endParaRPr lang="en-US" altLang="en-US" dirty="0" smtClean="0"/>
          </a:p>
          <a:p>
            <a:pPr algn="ctr"/>
            <a:r>
              <a:rPr lang="en-US" altLang="en-US" dirty="0"/>
              <a:t>Overlook </a:t>
            </a:r>
            <a:r>
              <a:rPr lang="en-US" altLang="en-US" dirty="0" smtClean="0"/>
              <a:t>Quarry</a:t>
            </a:r>
          </a:p>
          <a:p>
            <a:pPr algn="ctr"/>
            <a:r>
              <a:rPr lang="en-US" altLang="en-US" dirty="0" smtClean="0"/>
              <a:t>(25 cm tall)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162800" y="6400800"/>
            <a:ext cx="1905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NYSM 12944</a:t>
            </a:r>
          </a:p>
        </p:txBody>
      </p:sp>
    </p:spTree>
    <p:extLst>
      <p:ext uri="{BB962C8B-B14F-4D97-AF65-F5344CB8AC3E}">
        <p14:creationId xmlns:p14="http://schemas.microsoft.com/office/powerpoint/2010/main" val="345050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733" y="972744"/>
            <a:ext cx="5706267" cy="5123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295400"/>
            <a:ext cx="289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Dumortierite in Graphic Granite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  <p:sp>
        <p:nvSpPr>
          <p:cNvPr id="2" name="Oval 1"/>
          <p:cNvSpPr/>
          <p:nvPr/>
        </p:nvSpPr>
        <p:spPr>
          <a:xfrm>
            <a:off x="4753800" y="2800062"/>
            <a:ext cx="504000" cy="5040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12468" y="1674000"/>
            <a:ext cx="612000" cy="6120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4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52800" y="2286000"/>
            <a:ext cx="1219200" cy="1219200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638800"/>
            <a:ext cx="289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Dumortierite 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Batchellerville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1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2A001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104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444" y="5967411"/>
            <a:ext cx="4419600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Dumortierite in Quartz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Batchellerville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147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90790"/>
            <a:ext cx="5334000" cy="567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NYSM 10147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953000" y="6172200"/>
            <a:ext cx="3124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 smtClean="0"/>
              <a:t>(Photo credit</a:t>
            </a:r>
            <a:r>
              <a:rPr lang="en-US" altLang="en-US" sz="1200" dirty="0"/>
              <a:t>: B. </a:t>
            </a:r>
            <a:r>
              <a:rPr lang="en-US" altLang="en-US" sz="1200" dirty="0" err="1" smtClean="0"/>
              <a:t>Gearhardt</a:t>
            </a:r>
            <a:r>
              <a:rPr lang="en-US" altLang="en-US" sz="1200" dirty="0" smtClean="0"/>
              <a:t>)</a:t>
            </a:r>
            <a:endParaRPr lang="en-US" altLang="en-US" sz="12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14400" y="457200"/>
            <a:ext cx="26670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/>
              <a:t>Beryl</a:t>
            </a:r>
          </a:p>
          <a:p>
            <a:pPr algn="ctr">
              <a:spcBef>
                <a:spcPct val="50000"/>
              </a:spcBef>
            </a:pPr>
            <a:r>
              <a:rPr lang="en-US" altLang="en-US" dirty="0" err="1"/>
              <a:t>Batchellerville</a:t>
            </a:r>
            <a:endParaRPr lang="en-US" altLang="en-US" dirty="0"/>
          </a:p>
          <a:p>
            <a:pPr algn="ctr">
              <a:spcBef>
                <a:spcPct val="50000"/>
              </a:spcBef>
            </a:pPr>
            <a:r>
              <a:rPr lang="en-US" altLang="en-US" sz="1600" dirty="0" smtClean="0"/>
              <a:t>(16 cm tall)</a:t>
            </a:r>
          </a:p>
        </p:txBody>
      </p:sp>
      <p:pic>
        <p:nvPicPr>
          <p:cNvPr id="6" name="Picture 9" descr="other 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36576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35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y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9646"/>
            <a:ext cx="4837759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200" y="1295400"/>
            <a:ext cx="213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Beryl</a:t>
            </a:r>
          </a:p>
          <a:p>
            <a:pPr algn="ctr"/>
            <a:endParaRPr lang="en-US" sz="2400" dirty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  <a:p>
            <a:pPr algn="ctr"/>
            <a:r>
              <a:rPr lang="en-US" dirty="0" smtClean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49064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ineral exhibition 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62385" cy="602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50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mlupules\Desktop\24595. beryl 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457200"/>
            <a:ext cx="6198317" cy="61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6800" y="624840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NYSM 24595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553200" y="1295400"/>
            <a:ext cx="23622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/>
              <a:t>Beryl &amp;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dirty="0" smtClean="0"/>
              <a:t>Chrysoberyl</a:t>
            </a:r>
            <a:endParaRPr lang="en-US" altLang="en-US" sz="3200" dirty="0"/>
          </a:p>
          <a:p>
            <a:pPr algn="ctr">
              <a:spcBef>
                <a:spcPct val="50000"/>
              </a:spcBef>
            </a:pPr>
            <a:endParaRPr lang="en-US" altLang="en-US" sz="2400" dirty="0" smtClean="0"/>
          </a:p>
          <a:p>
            <a:pPr algn="ctr">
              <a:spcBef>
                <a:spcPct val="50000"/>
              </a:spcBef>
            </a:pPr>
            <a:r>
              <a:rPr lang="en-US" altLang="en-US" dirty="0" err="1" smtClean="0"/>
              <a:t>Batchellerville</a:t>
            </a:r>
            <a:endParaRPr lang="en-US" altLang="en-US" dirty="0" smtClean="0"/>
          </a:p>
          <a:p>
            <a:pPr algn="ctr">
              <a:spcBef>
                <a:spcPct val="50000"/>
              </a:spcBef>
            </a:pPr>
            <a:r>
              <a:rPr lang="en-US" altLang="en-US" dirty="0" smtClean="0"/>
              <a:t>(4 cm long </a:t>
            </a:r>
            <a:r>
              <a:rPr lang="en-US" altLang="en-US" dirty="0" err="1" smtClean="0"/>
              <a:t>xtl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832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22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791200" y="4724400"/>
            <a:ext cx="2362200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smtClean="0"/>
              <a:t>Chrysoberyl</a:t>
            </a:r>
            <a:endParaRPr lang="en-US" altLang="en-US" dirty="0" smtClean="0"/>
          </a:p>
          <a:p>
            <a:pPr algn="ctr">
              <a:spcBef>
                <a:spcPct val="50000"/>
              </a:spcBef>
            </a:pPr>
            <a:endParaRPr lang="en-US" altLang="en-US" dirty="0" smtClean="0"/>
          </a:p>
          <a:p>
            <a:pPr algn="ctr">
              <a:spcBef>
                <a:spcPct val="50000"/>
              </a:spcBef>
            </a:pPr>
            <a:r>
              <a:rPr lang="en-US" altLang="en-US" dirty="0" smtClean="0"/>
              <a:t>Greenfield</a:t>
            </a:r>
          </a:p>
        </p:txBody>
      </p:sp>
      <p:pic>
        <p:nvPicPr>
          <p:cNvPr id="7" name="Picture 9" descr="1822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8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16300"/>
            <a:ext cx="47244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enakit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04800"/>
            <a:ext cx="6858000" cy="6315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160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Quartz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3124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Phenakite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2819400"/>
            <a:ext cx="2133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Phenakite</a:t>
            </a:r>
            <a:endParaRPr lang="en-US" sz="3200" dirty="0"/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874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80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19275"/>
            <a:ext cx="6858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29400" y="6245423"/>
            <a:ext cx="1828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dirty="0"/>
              <a:t>NYSM 8065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95600" y="304800"/>
            <a:ext cx="2743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/>
              <a:t>Polycrase</a:t>
            </a:r>
            <a:r>
              <a:rPr lang="en-US" altLang="en-US" sz="3200" dirty="0"/>
              <a:t>-(U)</a:t>
            </a:r>
          </a:p>
          <a:p>
            <a:pPr algn="ctr">
              <a:spcBef>
                <a:spcPts val="0"/>
              </a:spcBef>
            </a:pPr>
            <a:endParaRPr lang="en-US" altLang="en-US" sz="1600" dirty="0" smtClean="0"/>
          </a:p>
          <a:p>
            <a:pPr algn="ctr">
              <a:spcBef>
                <a:spcPts val="0"/>
              </a:spcBef>
            </a:pPr>
            <a:r>
              <a:rPr lang="en-US" altLang="en-US" sz="1600" dirty="0" smtClean="0"/>
              <a:t>Overlook Quarry</a:t>
            </a:r>
          </a:p>
          <a:p>
            <a:pPr algn="ctr">
              <a:spcBef>
                <a:spcPts val="0"/>
              </a:spcBef>
            </a:pPr>
            <a:r>
              <a:rPr lang="en-US" altLang="en-US" sz="1600" dirty="0" smtClean="0"/>
              <a:t>(2.5 cm long XTL)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3328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OCE\Museum\OrgData\Collections\Minerals\MIMSY_image_repository\Marian\PEGMATITE PAPER\Figures\24136-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" y="452438"/>
            <a:ext cx="76009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200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Monazite-</a:t>
            </a:r>
            <a:r>
              <a:rPr lang="en-US" sz="3200" dirty="0" err="1"/>
              <a:t>Ce</a:t>
            </a:r>
            <a:endParaRPr lang="en-US" sz="3200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Overlook Quarry</a:t>
            </a:r>
            <a:endParaRPr lang="en-US" dirty="0"/>
          </a:p>
          <a:p>
            <a:pPr algn="ctr"/>
            <a:r>
              <a:rPr lang="en-US" dirty="0" smtClean="0"/>
              <a:t>(10 cm long)</a:t>
            </a:r>
          </a:p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77000" y="6019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NYSM 24136</a:t>
            </a:r>
          </a:p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505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914400"/>
            <a:ext cx="6172199" cy="5683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0" y="228600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Columbite</a:t>
            </a:r>
            <a:r>
              <a:rPr lang="en-US" sz="3200" dirty="0"/>
              <a:t>-</a:t>
            </a:r>
            <a:r>
              <a:rPr lang="en-US" sz="3200" dirty="0" smtClean="0"/>
              <a:t>Fe</a:t>
            </a:r>
          </a:p>
          <a:p>
            <a:pPr algn="ctr"/>
            <a:r>
              <a:rPr lang="en-US" dirty="0" err="1" smtClean="0"/>
              <a:t>Batchellerville</a:t>
            </a:r>
            <a:endParaRPr lang="en-US" dirty="0" smtClean="0"/>
          </a:p>
          <a:p>
            <a:pPr algn="ctr"/>
            <a:r>
              <a:rPr lang="en-US" dirty="0" smtClean="0"/>
              <a:t>(in Quartz)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52451"/>
              </p:ext>
            </p:extLst>
          </p:nvPr>
        </p:nvGraphicFramePr>
        <p:xfrm>
          <a:off x="1524000" y="171450"/>
          <a:ext cx="6096000" cy="651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Document" r:id="rId4" imgW="6096000" imgH="6515100" progId="Word.Document.12">
                  <p:embed/>
                </p:oleObj>
              </mc:Choice>
              <mc:Fallback>
                <p:oleObj name="Document" r:id="rId4" imgW="6096000" imgH="651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0" y="171450"/>
                        <a:ext cx="6096000" cy="651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05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3-09 at 12.21.15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752600"/>
            <a:ext cx="2660909" cy="3962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4572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Minor Element Mineralization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23686"/>
              </p:ext>
            </p:extLst>
          </p:nvPr>
        </p:nvGraphicFramePr>
        <p:xfrm>
          <a:off x="2971800" y="1828800"/>
          <a:ext cx="6019800" cy="248575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504950"/>
                <a:gridCol w="1504950"/>
                <a:gridCol w="1504950"/>
                <a:gridCol w="1504950"/>
              </a:tblGrid>
              <a:tr h="6435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Batchellerville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Mayfield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Overlook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Greenfield</a:t>
                      </a:r>
                      <a:endParaRPr lang="en-US" sz="1400" dirty="0"/>
                    </a:p>
                  </a:txBody>
                  <a:tcPr anchor="ctr"/>
                </a:tc>
              </a:tr>
              <a:tr h="4605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B, Be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B, Be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B, Be</a:t>
                      </a:r>
                      <a:endParaRPr lang="en-US" dirty="0"/>
                    </a:p>
                  </a:txBody>
                  <a:tcPr anchor="ctr"/>
                </a:tc>
              </a:tr>
              <a:tr h="4605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REE,</a:t>
                      </a:r>
                      <a:r>
                        <a:rPr lang="en-US" baseline="0" dirty="0" smtClean="0"/>
                        <a:t> Y, </a:t>
                      </a:r>
                      <a:r>
                        <a:rPr lang="en-US" baseline="0" dirty="0" err="1" smtClean="0"/>
                        <a:t>Zr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Y, </a:t>
                      </a:r>
                      <a:r>
                        <a:rPr lang="en-US" dirty="0" err="1" smtClean="0"/>
                        <a:t>Zr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REE, 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605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U, </a:t>
                      </a:r>
                      <a:r>
                        <a:rPr lang="en-US" dirty="0" err="1" smtClean="0"/>
                        <a:t>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U, </a:t>
                      </a:r>
                      <a:r>
                        <a:rPr lang="en-US" dirty="0" err="1" smtClean="0"/>
                        <a:t>Th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4605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Ta, </a:t>
                      </a:r>
                      <a:r>
                        <a:rPr lang="en-US" dirty="0" err="1" smtClean="0"/>
                        <a:t>Nb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Ta, </a:t>
                      </a:r>
                      <a:r>
                        <a:rPr lang="en-US" dirty="0" err="1" smtClean="0"/>
                        <a:t>Nb</a:t>
                      </a:r>
                      <a:r>
                        <a:rPr lang="en-US" dirty="0" smtClean="0"/>
                        <a:t>, Ti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Ta, </a:t>
                      </a:r>
                      <a:r>
                        <a:rPr lang="en-US" dirty="0" err="1" smtClean="0"/>
                        <a:t>Nb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31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066800"/>
            <a:ext cx="7543800" cy="5657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Host Rock Mineralogy &amp; Chemistry....?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960027" y="2189253"/>
            <a:ext cx="1916397" cy="3771959"/>
          </a:xfrm>
          <a:custGeom>
            <a:avLst/>
            <a:gdLst>
              <a:gd name="connsiteX0" fmla="*/ 1916397 w 1916397"/>
              <a:gd name="connsiteY0" fmla="*/ 0 h 3771959"/>
              <a:gd name="connsiteX1" fmla="*/ 1916397 w 1916397"/>
              <a:gd name="connsiteY1" fmla="*/ 0 h 3771959"/>
              <a:gd name="connsiteX2" fmla="*/ 1840572 w 1916397"/>
              <a:gd name="connsiteY2" fmla="*/ 28432 h 3771959"/>
              <a:gd name="connsiteX3" fmla="*/ 1774225 w 1916397"/>
              <a:gd name="connsiteY3" fmla="*/ 47386 h 3771959"/>
              <a:gd name="connsiteX4" fmla="*/ 1688922 w 1916397"/>
              <a:gd name="connsiteY4" fmla="*/ 56863 h 3771959"/>
              <a:gd name="connsiteX5" fmla="*/ 816937 w 1916397"/>
              <a:gd name="connsiteY5" fmla="*/ 56863 h 3771959"/>
              <a:gd name="connsiteX6" fmla="*/ 712678 w 1916397"/>
              <a:gd name="connsiteY6" fmla="*/ 66341 h 3771959"/>
              <a:gd name="connsiteX7" fmla="*/ 466247 w 1916397"/>
              <a:gd name="connsiteY7" fmla="*/ 75818 h 3771959"/>
              <a:gd name="connsiteX8" fmla="*/ 390422 w 1916397"/>
              <a:gd name="connsiteY8" fmla="*/ 85295 h 3771959"/>
              <a:gd name="connsiteX9" fmla="*/ 314598 w 1916397"/>
              <a:gd name="connsiteY9" fmla="*/ 104250 h 3771959"/>
              <a:gd name="connsiteX10" fmla="*/ 267207 w 1916397"/>
              <a:gd name="connsiteY10" fmla="*/ 189545 h 3771959"/>
              <a:gd name="connsiteX11" fmla="*/ 257729 w 1916397"/>
              <a:gd name="connsiteY11" fmla="*/ 227455 h 3771959"/>
              <a:gd name="connsiteX12" fmla="*/ 248251 w 1916397"/>
              <a:gd name="connsiteY12" fmla="*/ 274841 h 3771959"/>
              <a:gd name="connsiteX13" fmla="*/ 238773 w 1916397"/>
              <a:gd name="connsiteY13" fmla="*/ 331705 h 3771959"/>
              <a:gd name="connsiteX14" fmla="*/ 219816 w 1916397"/>
              <a:gd name="connsiteY14" fmla="*/ 350659 h 3771959"/>
              <a:gd name="connsiteX15" fmla="*/ 200860 w 1916397"/>
              <a:gd name="connsiteY15" fmla="*/ 407523 h 3771959"/>
              <a:gd name="connsiteX16" fmla="*/ 181904 w 1916397"/>
              <a:gd name="connsiteY16" fmla="*/ 473864 h 3771959"/>
              <a:gd name="connsiteX17" fmla="*/ 143992 w 1916397"/>
              <a:gd name="connsiteY17" fmla="*/ 559160 h 3771959"/>
              <a:gd name="connsiteX18" fmla="*/ 125035 w 1916397"/>
              <a:gd name="connsiteY18" fmla="*/ 653932 h 3771959"/>
              <a:gd name="connsiteX19" fmla="*/ 96601 w 1916397"/>
              <a:gd name="connsiteY19" fmla="*/ 720273 h 3771959"/>
              <a:gd name="connsiteX20" fmla="*/ 77645 w 1916397"/>
              <a:gd name="connsiteY20" fmla="*/ 796092 h 3771959"/>
              <a:gd name="connsiteX21" fmla="*/ 68167 w 1916397"/>
              <a:gd name="connsiteY21" fmla="*/ 909819 h 3771959"/>
              <a:gd name="connsiteX22" fmla="*/ 49211 w 1916397"/>
              <a:gd name="connsiteY22" fmla="*/ 1089887 h 3771959"/>
              <a:gd name="connsiteX23" fmla="*/ 39733 w 1916397"/>
              <a:gd name="connsiteY23" fmla="*/ 1222569 h 3771959"/>
              <a:gd name="connsiteX24" fmla="*/ 30254 w 1916397"/>
              <a:gd name="connsiteY24" fmla="*/ 1288910 h 3771959"/>
              <a:gd name="connsiteX25" fmla="*/ 11298 w 1916397"/>
              <a:gd name="connsiteY25" fmla="*/ 1345774 h 3771959"/>
              <a:gd name="connsiteX26" fmla="*/ 11298 w 1916397"/>
              <a:gd name="connsiteY26" fmla="*/ 1620615 h 3771959"/>
              <a:gd name="connsiteX27" fmla="*/ 39733 w 1916397"/>
              <a:gd name="connsiteY27" fmla="*/ 1668002 h 3771959"/>
              <a:gd name="connsiteX28" fmla="*/ 68167 w 1916397"/>
              <a:gd name="connsiteY28" fmla="*/ 1734343 h 3771959"/>
              <a:gd name="connsiteX29" fmla="*/ 96601 w 1916397"/>
              <a:gd name="connsiteY29" fmla="*/ 1772252 h 3771959"/>
              <a:gd name="connsiteX30" fmla="*/ 115557 w 1916397"/>
              <a:gd name="connsiteY30" fmla="*/ 1819638 h 3771959"/>
              <a:gd name="connsiteX31" fmla="*/ 153470 w 1916397"/>
              <a:gd name="connsiteY31" fmla="*/ 1895457 h 3771959"/>
              <a:gd name="connsiteX32" fmla="*/ 134514 w 1916397"/>
              <a:gd name="connsiteY32" fmla="*/ 2009184 h 3771959"/>
              <a:gd name="connsiteX33" fmla="*/ 115557 w 1916397"/>
              <a:gd name="connsiteY33" fmla="*/ 2037616 h 3771959"/>
              <a:gd name="connsiteX34" fmla="*/ 77645 w 1916397"/>
              <a:gd name="connsiteY34" fmla="*/ 2056570 h 3771959"/>
              <a:gd name="connsiteX35" fmla="*/ 49211 w 1916397"/>
              <a:gd name="connsiteY35" fmla="*/ 2122911 h 3771959"/>
              <a:gd name="connsiteX36" fmla="*/ 30254 w 1916397"/>
              <a:gd name="connsiteY36" fmla="*/ 2179775 h 3771959"/>
              <a:gd name="connsiteX37" fmla="*/ 20776 w 1916397"/>
              <a:gd name="connsiteY37" fmla="*/ 2208207 h 3771959"/>
              <a:gd name="connsiteX38" fmla="*/ 11298 w 1916397"/>
              <a:gd name="connsiteY38" fmla="*/ 2236639 h 3771959"/>
              <a:gd name="connsiteX39" fmla="*/ 30254 w 1916397"/>
              <a:gd name="connsiteY39" fmla="*/ 2483048 h 3771959"/>
              <a:gd name="connsiteX40" fmla="*/ 49211 w 1916397"/>
              <a:gd name="connsiteY40" fmla="*/ 2511480 h 3771959"/>
              <a:gd name="connsiteX41" fmla="*/ 58689 w 1916397"/>
              <a:gd name="connsiteY41" fmla="*/ 2549389 h 3771959"/>
              <a:gd name="connsiteX42" fmla="*/ 77645 w 1916397"/>
              <a:gd name="connsiteY42" fmla="*/ 2587298 h 3771959"/>
              <a:gd name="connsiteX43" fmla="*/ 125035 w 1916397"/>
              <a:gd name="connsiteY43" fmla="*/ 2672594 h 3771959"/>
              <a:gd name="connsiteX44" fmla="*/ 172426 w 1916397"/>
              <a:gd name="connsiteY44" fmla="*/ 2767367 h 3771959"/>
              <a:gd name="connsiteX45" fmla="*/ 191382 w 1916397"/>
              <a:gd name="connsiteY45" fmla="*/ 2805276 h 3771959"/>
              <a:gd name="connsiteX46" fmla="*/ 200860 w 1916397"/>
              <a:gd name="connsiteY46" fmla="*/ 2833708 h 3771959"/>
              <a:gd name="connsiteX47" fmla="*/ 238773 w 1916397"/>
              <a:gd name="connsiteY47" fmla="*/ 2881094 h 3771959"/>
              <a:gd name="connsiteX48" fmla="*/ 257729 w 1916397"/>
              <a:gd name="connsiteY48" fmla="*/ 2909526 h 3771959"/>
              <a:gd name="connsiteX49" fmla="*/ 267207 w 1916397"/>
              <a:gd name="connsiteY49" fmla="*/ 2947435 h 3771959"/>
              <a:gd name="connsiteX50" fmla="*/ 295641 w 1916397"/>
              <a:gd name="connsiteY50" fmla="*/ 2966390 h 3771959"/>
              <a:gd name="connsiteX51" fmla="*/ 314598 w 1916397"/>
              <a:gd name="connsiteY51" fmla="*/ 2985344 h 3771959"/>
              <a:gd name="connsiteX52" fmla="*/ 380944 w 1916397"/>
              <a:gd name="connsiteY52" fmla="*/ 3032731 h 3771959"/>
              <a:gd name="connsiteX53" fmla="*/ 390422 w 1916397"/>
              <a:gd name="connsiteY53" fmla="*/ 3061163 h 3771959"/>
              <a:gd name="connsiteX54" fmla="*/ 437813 w 1916397"/>
              <a:gd name="connsiteY54" fmla="*/ 3099072 h 3771959"/>
              <a:gd name="connsiteX55" fmla="*/ 456769 w 1916397"/>
              <a:gd name="connsiteY55" fmla="*/ 3212799 h 3771959"/>
              <a:gd name="connsiteX56" fmla="*/ 466247 w 1916397"/>
              <a:gd name="connsiteY56" fmla="*/ 3250708 h 3771959"/>
              <a:gd name="connsiteX57" fmla="*/ 494681 w 1916397"/>
              <a:gd name="connsiteY57" fmla="*/ 3288617 h 3771959"/>
              <a:gd name="connsiteX58" fmla="*/ 504160 w 1916397"/>
              <a:gd name="connsiteY58" fmla="*/ 3317049 h 3771959"/>
              <a:gd name="connsiteX59" fmla="*/ 561028 w 1916397"/>
              <a:gd name="connsiteY59" fmla="*/ 3392868 h 3771959"/>
              <a:gd name="connsiteX60" fmla="*/ 579984 w 1916397"/>
              <a:gd name="connsiteY60" fmla="*/ 3430777 h 3771959"/>
              <a:gd name="connsiteX61" fmla="*/ 598941 w 1916397"/>
              <a:gd name="connsiteY61" fmla="*/ 3459209 h 3771959"/>
              <a:gd name="connsiteX62" fmla="*/ 627375 w 1916397"/>
              <a:gd name="connsiteY62" fmla="*/ 3506595 h 3771959"/>
              <a:gd name="connsiteX63" fmla="*/ 655809 w 1916397"/>
              <a:gd name="connsiteY63" fmla="*/ 3563459 h 3771959"/>
              <a:gd name="connsiteX64" fmla="*/ 684244 w 1916397"/>
              <a:gd name="connsiteY64" fmla="*/ 3591891 h 3771959"/>
              <a:gd name="connsiteX65" fmla="*/ 703200 w 1916397"/>
              <a:gd name="connsiteY65" fmla="*/ 3620322 h 3771959"/>
              <a:gd name="connsiteX66" fmla="*/ 731634 w 1916397"/>
              <a:gd name="connsiteY66" fmla="*/ 3677186 h 3771959"/>
              <a:gd name="connsiteX67" fmla="*/ 741112 w 1916397"/>
              <a:gd name="connsiteY67" fmla="*/ 3705618 h 3771959"/>
              <a:gd name="connsiteX68" fmla="*/ 769546 w 1916397"/>
              <a:gd name="connsiteY68" fmla="*/ 3724573 h 3771959"/>
              <a:gd name="connsiteX69" fmla="*/ 788503 w 1916397"/>
              <a:gd name="connsiteY69" fmla="*/ 3771959 h 3771959"/>
              <a:gd name="connsiteX70" fmla="*/ 712678 w 1916397"/>
              <a:gd name="connsiteY70" fmla="*/ 3629800 h 377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916397" h="3771959">
                <a:moveTo>
                  <a:pt x="1916397" y="0"/>
                </a:moveTo>
                <a:lnTo>
                  <a:pt x="1916397" y="0"/>
                </a:lnTo>
                <a:lnTo>
                  <a:pt x="1840572" y="28432"/>
                </a:lnTo>
                <a:cubicBezTo>
                  <a:pt x="1822406" y="35037"/>
                  <a:pt x="1792329" y="44601"/>
                  <a:pt x="1774225" y="47386"/>
                </a:cubicBezTo>
                <a:cubicBezTo>
                  <a:pt x="1745948" y="51736"/>
                  <a:pt x="1717356" y="53704"/>
                  <a:pt x="1688922" y="56863"/>
                </a:cubicBezTo>
                <a:cubicBezTo>
                  <a:pt x="1252069" y="45663"/>
                  <a:pt x="1306343" y="41570"/>
                  <a:pt x="816937" y="56863"/>
                </a:cubicBezTo>
                <a:cubicBezTo>
                  <a:pt x="782058" y="57953"/>
                  <a:pt x="747523" y="64458"/>
                  <a:pt x="712678" y="66341"/>
                </a:cubicBezTo>
                <a:cubicBezTo>
                  <a:pt x="630593" y="70778"/>
                  <a:pt x="548391" y="72659"/>
                  <a:pt x="466247" y="75818"/>
                </a:cubicBezTo>
                <a:cubicBezTo>
                  <a:pt x="440972" y="78977"/>
                  <a:pt x="415457" y="80601"/>
                  <a:pt x="390422" y="85295"/>
                </a:cubicBezTo>
                <a:cubicBezTo>
                  <a:pt x="364816" y="90096"/>
                  <a:pt x="314598" y="104250"/>
                  <a:pt x="314598" y="104250"/>
                </a:cubicBezTo>
                <a:cubicBezTo>
                  <a:pt x="280656" y="155158"/>
                  <a:pt x="279718" y="145758"/>
                  <a:pt x="267207" y="189545"/>
                </a:cubicBezTo>
                <a:cubicBezTo>
                  <a:pt x="263628" y="202069"/>
                  <a:pt x="260555" y="214740"/>
                  <a:pt x="257729" y="227455"/>
                </a:cubicBezTo>
                <a:cubicBezTo>
                  <a:pt x="254234" y="243180"/>
                  <a:pt x="251133" y="258993"/>
                  <a:pt x="248251" y="274841"/>
                </a:cubicBezTo>
                <a:cubicBezTo>
                  <a:pt x="244813" y="293747"/>
                  <a:pt x="245521" y="313713"/>
                  <a:pt x="238773" y="331705"/>
                </a:cubicBezTo>
                <a:cubicBezTo>
                  <a:pt x="235635" y="340072"/>
                  <a:pt x="226135" y="344341"/>
                  <a:pt x="219816" y="350659"/>
                </a:cubicBezTo>
                <a:cubicBezTo>
                  <a:pt x="213497" y="369614"/>
                  <a:pt x="205706" y="388140"/>
                  <a:pt x="200860" y="407523"/>
                </a:cubicBezTo>
                <a:cubicBezTo>
                  <a:pt x="193391" y="437395"/>
                  <a:pt x="192102" y="446672"/>
                  <a:pt x="181904" y="473864"/>
                </a:cubicBezTo>
                <a:cubicBezTo>
                  <a:pt x="163752" y="522265"/>
                  <a:pt x="165531" y="516085"/>
                  <a:pt x="143992" y="559160"/>
                </a:cubicBezTo>
                <a:cubicBezTo>
                  <a:pt x="136542" y="603854"/>
                  <a:pt x="136349" y="614339"/>
                  <a:pt x="125035" y="653932"/>
                </a:cubicBezTo>
                <a:cubicBezTo>
                  <a:pt x="112331" y="698390"/>
                  <a:pt x="118268" y="669720"/>
                  <a:pt x="96601" y="720273"/>
                </a:cubicBezTo>
                <a:cubicBezTo>
                  <a:pt x="85672" y="745773"/>
                  <a:pt x="83208" y="768279"/>
                  <a:pt x="77645" y="796092"/>
                </a:cubicBezTo>
                <a:cubicBezTo>
                  <a:pt x="74486" y="834001"/>
                  <a:pt x="71952" y="871967"/>
                  <a:pt x="68167" y="909819"/>
                </a:cubicBezTo>
                <a:cubicBezTo>
                  <a:pt x="48477" y="1106707"/>
                  <a:pt x="69056" y="841840"/>
                  <a:pt x="49211" y="1089887"/>
                </a:cubicBezTo>
                <a:cubicBezTo>
                  <a:pt x="45675" y="1134086"/>
                  <a:pt x="43937" y="1178429"/>
                  <a:pt x="39733" y="1222569"/>
                </a:cubicBezTo>
                <a:cubicBezTo>
                  <a:pt x="37615" y="1244807"/>
                  <a:pt x="35277" y="1267144"/>
                  <a:pt x="30254" y="1288910"/>
                </a:cubicBezTo>
                <a:cubicBezTo>
                  <a:pt x="25761" y="1308378"/>
                  <a:pt x="11298" y="1345774"/>
                  <a:pt x="11298" y="1345774"/>
                </a:cubicBezTo>
                <a:cubicBezTo>
                  <a:pt x="1778" y="1450487"/>
                  <a:pt x="-8463" y="1507000"/>
                  <a:pt x="11298" y="1620615"/>
                </a:cubicBezTo>
                <a:cubicBezTo>
                  <a:pt x="14455" y="1638764"/>
                  <a:pt x="31494" y="1651526"/>
                  <a:pt x="39733" y="1668002"/>
                </a:cubicBezTo>
                <a:cubicBezTo>
                  <a:pt x="71984" y="1732497"/>
                  <a:pt x="18856" y="1655452"/>
                  <a:pt x="68167" y="1734343"/>
                </a:cubicBezTo>
                <a:cubicBezTo>
                  <a:pt x="76539" y="1747738"/>
                  <a:pt x="88929" y="1758444"/>
                  <a:pt x="96601" y="1772252"/>
                </a:cubicBezTo>
                <a:cubicBezTo>
                  <a:pt x="104863" y="1787123"/>
                  <a:pt x="107948" y="1804422"/>
                  <a:pt x="115557" y="1819638"/>
                </a:cubicBezTo>
                <a:cubicBezTo>
                  <a:pt x="172342" y="1933196"/>
                  <a:pt x="87881" y="1731496"/>
                  <a:pt x="153470" y="1895457"/>
                </a:cubicBezTo>
                <a:cubicBezTo>
                  <a:pt x="150467" y="1922479"/>
                  <a:pt x="150392" y="1977431"/>
                  <a:pt x="134514" y="2009184"/>
                </a:cubicBezTo>
                <a:cubicBezTo>
                  <a:pt x="129419" y="2019372"/>
                  <a:pt x="124308" y="2030324"/>
                  <a:pt x="115557" y="2037616"/>
                </a:cubicBezTo>
                <a:cubicBezTo>
                  <a:pt x="104703" y="2046660"/>
                  <a:pt x="90282" y="2050252"/>
                  <a:pt x="77645" y="2056570"/>
                </a:cubicBezTo>
                <a:cubicBezTo>
                  <a:pt x="52574" y="2156848"/>
                  <a:pt x="86612" y="2038768"/>
                  <a:pt x="49211" y="2122911"/>
                </a:cubicBezTo>
                <a:cubicBezTo>
                  <a:pt x="41096" y="2141169"/>
                  <a:pt x="36573" y="2160820"/>
                  <a:pt x="30254" y="2179775"/>
                </a:cubicBezTo>
                <a:lnTo>
                  <a:pt x="20776" y="2208207"/>
                </a:lnTo>
                <a:lnTo>
                  <a:pt x="11298" y="2236639"/>
                </a:lnTo>
                <a:cubicBezTo>
                  <a:pt x="17617" y="2318775"/>
                  <a:pt x="18997" y="2401442"/>
                  <a:pt x="30254" y="2483048"/>
                </a:cubicBezTo>
                <a:cubicBezTo>
                  <a:pt x="31811" y="2494332"/>
                  <a:pt x="44724" y="2501010"/>
                  <a:pt x="49211" y="2511480"/>
                </a:cubicBezTo>
                <a:cubicBezTo>
                  <a:pt x="54342" y="2523452"/>
                  <a:pt x="54115" y="2537193"/>
                  <a:pt x="58689" y="2549389"/>
                </a:cubicBezTo>
                <a:cubicBezTo>
                  <a:pt x="63650" y="2562617"/>
                  <a:pt x="71907" y="2574388"/>
                  <a:pt x="77645" y="2587298"/>
                </a:cubicBezTo>
                <a:cubicBezTo>
                  <a:pt x="109238" y="2658377"/>
                  <a:pt x="80107" y="2612695"/>
                  <a:pt x="125035" y="2672594"/>
                </a:cubicBezTo>
                <a:cubicBezTo>
                  <a:pt x="158728" y="2773660"/>
                  <a:pt x="124303" y="2690376"/>
                  <a:pt x="172426" y="2767367"/>
                </a:cubicBezTo>
                <a:cubicBezTo>
                  <a:pt x="179914" y="2779347"/>
                  <a:pt x="185816" y="2792290"/>
                  <a:pt x="191382" y="2805276"/>
                </a:cubicBezTo>
                <a:cubicBezTo>
                  <a:pt x="195318" y="2814458"/>
                  <a:pt x="195565" y="2825237"/>
                  <a:pt x="200860" y="2833708"/>
                </a:cubicBezTo>
                <a:cubicBezTo>
                  <a:pt x="211582" y="2850861"/>
                  <a:pt x="226635" y="2864912"/>
                  <a:pt x="238773" y="2881094"/>
                </a:cubicBezTo>
                <a:cubicBezTo>
                  <a:pt x="245608" y="2890206"/>
                  <a:pt x="251410" y="2900049"/>
                  <a:pt x="257729" y="2909526"/>
                </a:cubicBezTo>
                <a:cubicBezTo>
                  <a:pt x="260888" y="2922162"/>
                  <a:pt x="259982" y="2936598"/>
                  <a:pt x="267207" y="2947435"/>
                </a:cubicBezTo>
                <a:cubicBezTo>
                  <a:pt x="273526" y="2956913"/>
                  <a:pt x="286746" y="2959275"/>
                  <a:pt x="295641" y="2966390"/>
                </a:cubicBezTo>
                <a:cubicBezTo>
                  <a:pt x="302619" y="2971972"/>
                  <a:pt x="307163" y="2980388"/>
                  <a:pt x="314598" y="2985344"/>
                </a:cubicBezTo>
                <a:cubicBezTo>
                  <a:pt x="389444" y="3035236"/>
                  <a:pt x="318855" y="2970646"/>
                  <a:pt x="380944" y="3032731"/>
                </a:cubicBezTo>
                <a:cubicBezTo>
                  <a:pt x="384103" y="3042208"/>
                  <a:pt x="385282" y="3052597"/>
                  <a:pt x="390422" y="3061163"/>
                </a:cubicBezTo>
                <a:cubicBezTo>
                  <a:pt x="399424" y="3076165"/>
                  <a:pt x="424903" y="3090465"/>
                  <a:pt x="437813" y="3099072"/>
                </a:cubicBezTo>
                <a:cubicBezTo>
                  <a:pt x="453217" y="3237693"/>
                  <a:pt x="436560" y="3142073"/>
                  <a:pt x="456769" y="3212799"/>
                </a:cubicBezTo>
                <a:cubicBezTo>
                  <a:pt x="460348" y="3225323"/>
                  <a:pt x="460422" y="3239058"/>
                  <a:pt x="466247" y="3250708"/>
                </a:cubicBezTo>
                <a:cubicBezTo>
                  <a:pt x="473312" y="3264836"/>
                  <a:pt x="485203" y="3275981"/>
                  <a:pt x="494681" y="3288617"/>
                </a:cubicBezTo>
                <a:cubicBezTo>
                  <a:pt x="497841" y="3298094"/>
                  <a:pt x="498796" y="3308621"/>
                  <a:pt x="504160" y="3317049"/>
                </a:cubicBezTo>
                <a:cubicBezTo>
                  <a:pt x="521122" y="3343701"/>
                  <a:pt x="546899" y="3364612"/>
                  <a:pt x="561028" y="3392868"/>
                </a:cubicBezTo>
                <a:cubicBezTo>
                  <a:pt x="567347" y="3405504"/>
                  <a:pt x="572974" y="3418511"/>
                  <a:pt x="579984" y="3430777"/>
                </a:cubicBezTo>
                <a:cubicBezTo>
                  <a:pt x="585636" y="3440667"/>
                  <a:pt x="592903" y="3449550"/>
                  <a:pt x="598941" y="3459209"/>
                </a:cubicBezTo>
                <a:cubicBezTo>
                  <a:pt x="608705" y="3474829"/>
                  <a:pt x="618554" y="3490424"/>
                  <a:pt x="627375" y="3506595"/>
                </a:cubicBezTo>
                <a:cubicBezTo>
                  <a:pt x="637524" y="3525199"/>
                  <a:pt x="644053" y="3545826"/>
                  <a:pt x="655809" y="3563459"/>
                </a:cubicBezTo>
                <a:cubicBezTo>
                  <a:pt x="663244" y="3574611"/>
                  <a:pt x="675663" y="3581594"/>
                  <a:pt x="684244" y="3591891"/>
                </a:cubicBezTo>
                <a:cubicBezTo>
                  <a:pt x="691536" y="3600641"/>
                  <a:pt x="696881" y="3610845"/>
                  <a:pt x="703200" y="3620322"/>
                </a:cubicBezTo>
                <a:cubicBezTo>
                  <a:pt x="727023" y="3691786"/>
                  <a:pt x="694887" y="3603698"/>
                  <a:pt x="731634" y="3677186"/>
                </a:cubicBezTo>
                <a:cubicBezTo>
                  <a:pt x="736102" y="3686121"/>
                  <a:pt x="734871" y="3697817"/>
                  <a:pt x="741112" y="3705618"/>
                </a:cubicBezTo>
                <a:cubicBezTo>
                  <a:pt x="748228" y="3714513"/>
                  <a:pt x="760068" y="3718255"/>
                  <a:pt x="769546" y="3724573"/>
                </a:cubicBezTo>
                <a:cubicBezTo>
                  <a:pt x="789916" y="3765307"/>
                  <a:pt x="788503" y="3748354"/>
                  <a:pt x="788503" y="3771959"/>
                </a:cubicBezTo>
                <a:lnTo>
                  <a:pt x="712678" y="3629800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172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Biotite Garnet Gneiss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6248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Pegmatite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248400" y="4800600"/>
            <a:ext cx="762000" cy="13716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905000" y="4495800"/>
            <a:ext cx="9144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5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3-16 at 11.09.18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23" b="6724"/>
          <a:stretch/>
        </p:blipFill>
        <p:spPr>
          <a:xfrm>
            <a:off x="2394514" y="228600"/>
            <a:ext cx="4692086" cy="63968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8524" y="4800600"/>
            <a:ext cx="345476" cy="5334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0" y="6172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(from Bonin, 2009; after </a:t>
            </a:r>
            <a:r>
              <a:rPr lang="en-US" sz="1200" dirty="0" err="1" smtClean="0"/>
              <a:t>Bousquet</a:t>
            </a:r>
            <a:r>
              <a:rPr lang="en-US" sz="1200" dirty="0" smtClean="0"/>
              <a:t> et al., 1997)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Conditions of Crustal Melting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867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0-29 at 3.57.50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9" b="-20194"/>
          <a:stretch/>
        </p:blipFill>
        <p:spPr>
          <a:xfrm>
            <a:off x="4267200" y="475786"/>
            <a:ext cx="4724400" cy="6510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562600" y="6172200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(http</a:t>
            </a:r>
            <a:r>
              <a:rPr lang="en-US" sz="1200" dirty="0"/>
              <a:t>://</a:t>
            </a:r>
            <a:r>
              <a:rPr lang="en-US" sz="1200" dirty="0" err="1"/>
              <a:t>www.nysam.org</a:t>
            </a:r>
            <a:r>
              <a:rPr lang="en-US" sz="1200" dirty="0"/>
              <a:t>/pegmatite</a:t>
            </a:r>
            <a:r>
              <a:rPr lang="en-US" sz="1200" dirty="0" smtClean="0"/>
              <a:t>/)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1752600"/>
            <a:ext cx="396240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Talk Outline:</a:t>
            </a: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Field Characteristics</a:t>
            </a: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Mineralogy</a:t>
            </a:r>
          </a:p>
          <a:p>
            <a:endParaRPr lang="en-US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Implications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0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00380"/>
            <a:ext cx="6500495" cy="5976620"/>
            <a:chOff x="76200" y="457200"/>
            <a:chExt cx="6500495" cy="5976620"/>
          </a:xfrm>
        </p:grpSpPr>
        <p:pic>
          <p:nvPicPr>
            <p:cNvPr id="2" name="Picture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57200"/>
              <a:ext cx="6500495" cy="59766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" name="Straight Connector 2"/>
            <p:cNvCxnSpPr/>
            <p:nvPr/>
          </p:nvCxnSpPr>
          <p:spPr>
            <a:xfrm flipH="1">
              <a:off x="1397000" y="626110"/>
              <a:ext cx="3783330" cy="304800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H="1" flipV="1">
              <a:off x="1397000" y="3657600"/>
              <a:ext cx="3217545" cy="171831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/>
            <p:cNvSpPr/>
            <p:nvPr/>
          </p:nvSpPr>
          <p:spPr>
            <a:xfrm>
              <a:off x="2226945" y="1438910"/>
              <a:ext cx="1887855" cy="3911600"/>
            </a:xfrm>
            <a:custGeom>
              <a:avLst/>
              <a:gdLst>
                <a:gd name="connsiteX0" fmla="*/ 0 w 1888067"/>
                <a:gd name="connsiteY0" fmla="*/ 0 h 3911600"/>
                <a:gd name="connsiteX1" fmla="*/ 143933 w 1888067"/>
                <a:gd name="connsiteY1" fmla="*/ 1845734 h 3911600"/>
                <a:gd name="connsiteX2" fmla="*/ 279400 w 1888067"/>
                <a:gd name="connsiteY2" fmla="*/ 2692400 h 3911600"/>
                <a:gd name="connsiteX3" fmla="*/ 465667 w 1888067"/>
                <a:gd name="connsiteY3" fmla="*/ 3217334 h 3911600"/>
                <a:gd name="connsiteX4" fmla="*/ 762000 w 1888067"/>
                <a:gd name="connsiteY4" fmla="*/ 3556000 h 3911600"/>
                <a:gd name="connsiteX5" fmla="*/ 1049867 w 1888067"/>
                <a:gd name="connsiteY5" fmla="*/ 3708400 h 3911600"/>
                <a:gd name="connsiteX6" fmla="*/ 1888067 w 1888067"/>
                <a:gd name="connsiteY6" fmla="*/ 3911600 h 391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8067" h="3911600">
                  <a:moveTo>
                    <a:pt x="0" y="0"/>
                  </a:moveTo>
                  <a:cubicBezTo>
                    <a:pt x="48683" y="698500"/>
                    <a:pt x="97366" y="1397001"/>
                    <a:pt x="143933" y="1845734"/>
                  </a:cubicBezTo>
                  <a:cubicBezTo>
                    <a:pt x="190500" y="2294467"/>
                    <a:pt x="225778" y="2463800"/>
                    <a:pt x="279400" y="2692400"/>
                  </a:cubicBezTo>
                  <a:cubicBezTo>
                    <a:pt x="333022" y="2921000"/>
                    <a:pt x="385234" y="3073401"/>
                    <a:pt x="465667" y="3217334"/>
                  </a:cubicBezTo>
                  <a:cubicBezTo>
                    <a:pt x="546100" y="3361267"/>
                    <a:pt x="664633" y="3474156"/>
                    <a:pt x="762000" y="3556000"/>
                  </a:cubicBezTo>
                  <a:cubicBezTo>
                    <a:pt x="859367" y="3637844"/>
                    <a:pt x="862189" y="3649133"/>
                    <a:pt x="1049867" y="3708400"/>
                  </a:cubicBezTo>
                  <a:cubicBezTo>
                    <a:pt x="1237545" y="3767667"/>
                    <a:pt x="1562806" y="3839633"/>
                    <a:pt x="1888067" y="3911600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472055" y="1413510"/>
              <a:ext cx="3064510" cy="4046855"/>
            </a:xfrm>
            <a:custGeom>
              <a:avLst/>
              <a:gdLst>
                <a:gd name="connsiteX0" fmla="*/ 0 w 3064934"/>
                <a:gd name="connsiteY0" fmla="*/ 0 h 4047067"/>
                <a:gd name="connsiteX1" fmla="*/ 67734 w 3064934"/>
                <a:gd name="connsiteY1" fmla="*/ 1388534 h 4047067"/>
                <a:gd name="connsiteX2" fmla="*/ 101600 w 3064934"/>
                <a:gd name="connsiteY2" fmla="*/ 2074334 h 4047067"/>
                <a:gd name="connsiteX3" fmla="*/ 211667 w 3064934"/>
                <a:gd name="connsiteY3" fmla="*/ 2794000 h 4047067"/>
                <a:gd name="connsiteX4" fmla="*/ 381000 w 3064934"/>
                <a:gd name="connsiteY4" fmla="*/ 3208867 h 4047067"/>
                <a:gd name="connsiteX5" fmla="*/ 685800 w 3064934"/>
                <a:gd name="connsiteY5" fmla="*/ 3530600 h 4047067"/>
                <a:gd name="connsiteX6" fmla="*/ 1202267 w 3064934"/>
                <a:gd name="connsiteY6" fmla="*/ 3784600 h 4047067"/>
                <a:gd name="connsiteX7" fmla="*/ 1727200 w 3064934"/>
                <a:gd name="connsiteY7" fmla="*/ 3928534 h 4047067"/>
                <a:gd name="connsiteX8" fmla="*/ 2336800 w 3064934"/>
                <a:gd name="connsiteY8" fmla="*/ 4013200 h 4047067"/>
                <a:gd name="connsiteX9" fmla="*/ 3064934 w 3064934"/>
                <a:gd name="connsiteY9" fmla="*/ 4047067 h 404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64934" h="4047067">
                  <a:moveTo>
                    <a:pt x="0" y="0"/>
                  </a:moveTo>
                  <a:cubicBezTo>
                    <a:pt x="25400" y="521406"/>
                    <a:pt x="50801" y="1042812"/>
                    <a:pt x="67734" y="1388534"/>
                  </a:cubicBezTo>
                  <a:cubicBezTo>
                    <a:pt x="84667" y="1734256"/>
                    <a:pt x="77611" y="1840090"/>
                    <a:pt x="101600" y="2074334"/>
                  </a:cubicBezTo>
                  <a:cubicBezTo>
                    <a:pt x="125589" y="2308578"/>
                    <a:pt x="165100" y="2604911"/>
                    <a:pt x="211667" y="2794000"/>
                  </a:cubicBezTo>
                  <a:cubicBezTo>
                    <a:pt x="258234" y="2983089"/>
                    <a:pt x="301978" y="3086100"/>
                    <a:pt x="381000" y="3208867"/>
                  </a:cubicBezTo>
                  <a:cubicBezTo>
                    <a:pt x="460022" y="3331634"/>
                    <a:pt x="548922" y="3434645"/>
                    <a:pt x="685800" y="3530600"/>
                  </a:cubicBezTo>
                  <a:cubicBezTo>
                    <a:pt x="822678" y="3626555"/>
                    <a:pt x="1028700" y="3718278"/>
                    <a:pt x="1202267" y="3784600"/>
                  </a:cubicBezTo>
                  <a:cubicBezTo>
                    <a:pt x="1375834" y="3850922"/>
                    <a:pt x="1538111" y="3890434"/>
                    <a:pt x="1727200" y="3928534"/>
                  </a:cubicBezTo>
                  <a:cubicBezTo>
                    <a:pt x="1916289" y="3966634"/>
                    <a:pt x="2113844" y="3993445"/>
                    <a:pt x="2336800" y="4013200"/>
                  </a:cubicBezTo>
                  <a:cubicBezTo>
                    <a:pt x="2559756" y="4032956"/>
                    <a:pt x="2812345" y="4040011"/>
                    <a:pt x="3064934" y="4047067"/>
                  </a:cubicBezTo>
                </a:path>
              </a:pathLst>
            </a:custGeom>
            <a:ln w="28575">
              <a:solidFill>
                <a:srgbClr val="FF66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2675255" y="1887855"/>
              <a:ext cx="584200" cy="179451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3208655" y="1303655"/>
              <a:ext cx="896620" cy="226060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318000" y="1049655"/>
              <a:ext cx="118110" cy="233680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3742055" y="2175510"/>
              <a:ext cx="1642110" cy="3030855"/>
            </a:xfrm>
            <a:custGeom>
              <a:avLst/>
              <a:gdLst>
                <a:gd name="connsiteX0" fmla="*/ 1642534 w 1642534"/>
                <a:gd name="connsiteY0" fmla="*/ 0 h 3031067"/>
                <a:gd name="connsiteX1" fmla="*/ 1066800 w 1642534"/>
                <a:gd name="connsiteY1" fmla="*/ 1219200 h 3031067"/>
                <a:gd name="connsiteX2" fmla="*/ 491067 w 1642534"/>
                <a:gd name="connsiteY2" fmla="*/ 2294467 h 3031067"/>
                <a:gd name="connsiteX3" fmla="*/ 0 w 1642534"/>
                <a:gd name="connsiteY3" fmla="*/ 3031067 h 303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534" h="3031067">
                  <a:moveTo>
                    <a:pt x="1642534" y="0"/>
                  </a:moveTo>
                  <a:cubicBezTo>
                    <a:pt x="1450622" y="418394"/>
                    <a:pt x="1258711" y="836789"/>
                    <a:pt x="1066800" y="1219200"/>
                  </a:cubicBezTo>
                  <a:cubicBezTo>
                    <a:pt x="874889" y="1601611"/>
                    <a:pt x="668867" y="1992489"/>
                    <a:pt x="491067" y="2294467"/>
                  </a:cubicBezTo>
                  <a:cubicBezTo>
                    <a:pt x="313267" y="2596445"/>
                    <a:pt x="0" y="3031067"/>
                    <a:pt x="0" y="3031067"/>
                  </a:cubicBezTo>
                </a:path>
              </a:pathLst>
            </a:custGeom>
            <a:ln w="28575">
              <a:solidFill>
                <a:srgbClr val="FF66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57855" y="2014855"/>
              <a:ext cx="1167765" cy="2929255"/>
            </a:xfrm>
            <a:custGeom>
              <a:avLst/>
              <a:gdLst>
                <a:gd name="connsiteX0" fmla="*/ 1642534 w 1642534"/>
                <a:gd name="connsiteY0" fmla="*/ 0 h 3031067"/>
                <a:gd name="connsiteX1" fmla="*/ 1066800 w 1642534"/>
                <a:gd name="connsiteY1" fmla="*/ 1219200 h 3031067"/>
                <a:gd name="connsiteX2" fmla="*/ 491067 w 1642534"/>
                <a:gd name="connsiteY2" fmla="*/ 2294467 h 3031067"/>
                <a:gd name="connsiteX3" fmla="*/ 0 w 1642534"/>
                <a:gd name="connsiteY3" fmla="*/ 3031067 h 303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534" h="3031067">
                  <a:moveTo>
                    <a:pt x="1642534" y="0"/>
                  </a:moveTo>
                  <a:cubicBezTo>
                    <a:pt x="1450622" y="418394"/>
                    <a:pt x="1258711" y="836789"/>
                    <a:pt x="1066800" y="1219200"/>
                  </a:cubicBezTo>
                  <a:cubicBezTo>
                    <a:pt x="874889" y="1601611"/>
                    <a:pt x="668867" y="1992489"/>
                    <a:pt x="491067" y="2294467"/>
                  </a:cubicBezTo>
                  <a:cubicBezTo>
                    <a:pt x="313267" y="2596445"/>
                    <a:pt x="0" y="3031067"/>
                    <a:pt x="0" y="3031067"/>
                  </a:cubicBezTo>
                </a:path>
              </a:pathLst>
            </a:custGeom>
            <a:ln w="28575">
              <a:solidFill>
                <a:srgbClr val="FF66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776855" y="2124710"/>
              <a:ext cx="542290" cy="2395220"/>
            </a:xfrm>
            <a:custGeom>
              <a:avLst/>
              <a:gdLst>
                <a:gd name="connsiteX0" fmla="*/ 1642534 w 1642534"/>
                <a:gd name="connsiteY0" fmla="*/ 0 h 3031067"/>
                <a:gd name="connsiteX1" fmla="*/ 1066800 w 1642534"/>
                <a:gd name="connsiteY1" fmla="*/ 1219200 h 3031067"/>
                <a:gd name="connsiteX2" fmla="*/ 491067 w 1642534"/>
                <a:gd name="connsiteY2" fmla="*/ 2294467 h 3031067"/>
                <a:gd name="connsiteX3" fmla="*/ 0 w 1642534"/>
                <a:gd name="connsiteY3" fmla="*/ 3031067 h 303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2534" h="3031067">
                  <a:moveTo>
                    <a:pt x="1642534" y="0"/>
                  </a:moveTo>
                  <a:cubicBezTo>
                    <a:pt x="1450622" y="418394"/>
                    <a:pt x="1258711" y="836789"/>
                    <a:pt x="1066800" y="1219200"/>
                  </a:cubicBezTo>
                  <a:cubicBezTo>
                    <a:pt x="874889" y="1601611"/>
                    <a:pt x="668867" y="1992489"/>
                    <a:pt x="491067" y="2294467"/>
                  </a:cubicBezTo>
                  <a:cubicBezTo>
                    <a:pt x="313267" y="2596445"/>
                    <a:pt x="0" y="3031067"/>
                    <a:pt x="0" y="3031067"/>
                  </a:cubicBezTo>
                </a:path>
              </a:pathLst>
            </a:custGeom>
            <a:ln w="28575">
              <a:solidFill>
                <a:srgbClr val="FF66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075055" y="3657600"/>
              <a:ext cx="321310" cy="186055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069257" y="664018"/>
              <a:ext cx="4105275" cy="4749800"/>
              <a:chOff x="2519363" y="1054100"/>
              <a:chExt cx="4105275" cy="4749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2841308" y="1054100"/>
                <a:ext cx="3783330" cy="304800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2841308" y="4085590"/>
                <a:ext cx="3217545" cy="171831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2519363" y="4085590"/>
                <a:ext cx="321310" cy="186055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Freeform 19"/>
            <p:cNvSpPr/>
            <p:nvPr/>
          </p:nvSpPr>
          <p:spPr>
            <a:xfrm>
              <a:off x="2209800" y="1447800"/>
              <a:ext cx="1887855" cy="3911600"/>
            </a:xfrm>
            <a:custGeom>
              <a:avLst/>
              <a:gdLst>
                <a:gd name="connsiteX0" fmla="*/ 0 w 1888067"/>
                <a:gd name="connsiteY0" fmla="*/ 0 h 3911600"/>
                <a:gd name="connsiteX1" fmla="*/ 143933 w 1888067"/>
                <a:gd name="connsiteY1" fmla="*/ 1845734 h 3911600"/>
                <a:gd name="connsiteX2" fmla="*/ 279400 w 1888067"/>
                <a:gd name="connsiteY2" fmla="*/ 2692400 h 3911600"/>
                <a:gd name="connsiteX3" fmla="*/ 465667 w 1888067"/>
                <a:gd name="connsiteY3" fmla="*/ 3217334 h 3911600"/>
                <a:gd name="connsiteX4" fmla="*/ 762000 w 1888067"/>
                <a:gd name="connsiteY4" fmla="*/ 3556000 h 3911600"/>
                <a:gd name="connsiteX5" fmla="*/ 1049867 w 1888067"/>
                <a:gd name="connsiteY5" fmla="*/ 3708400 h 3911600"/>
                <a:gd name="connsiteX6" fmla="*/ 1888067 w 1888067"/>
                <a:gd name="connsiteY6" fmla="*/ 3911600 h 391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8067" h="3911600">
                  <a:moveTo>
                    <a:pt x="0" y="0"/>
                  </a:moveTo>
                  <a:cubicBezTo>
                    <a:pt x="48683" y="698500"/>
                    <a:pt x="97366" y="1397001"/>
                    <a:pt x="143933" y="1845734"/>
                  </a:cubicBezTo>
                  <a:cubicBezTo>
                    <a:pt x="190500" y="2294467"/>
                    <a:pt x="225778" y="2463800"/>
                    <a:pt x="279400" y="2692400"/>
                  </a:cubicBezTo>
                  <a:cubicBezTo>
                    <a:pt x="333022" y="2921000"/>
                    <a:pt x="385234" y="3073401"/>
                    <a:pt x="465667" y="3217334"/>
                  </a:cubicBezTo>
                  <a:cubicBezTo>
                    <a:pt x="546100" y="3361267"/>
                    <a:pt x="664633" y="3474156"/>
                    <a:pt x="762000" y="3556000"/>
                  </a:cubicBezTo>
                  <a:cubicBezTo>
                    <a:pt x="859367" y="3637844"/>
                    <a:pt x="862189" y="3649133"/>
                    <a:pt x="1049867" y="3708400"/>
                  </a:cubicBezTo>
                  <a:cubicBezTo>
                    <a:pt x="1237545" y="3767667"/>
                    <a:pt x="1562806" y="3839633"/>
                    <a:pt x="1888067" y="3911600"/>
                  </a:cubicBezTo>
                </a:path>
              </a:pathLst>
            </a:custGeom>
            <a:ln w="28575">
              <a:solidFill>
                <a:schemeClr val="bg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19200" y="2438400"/>
            <a:ext cx="533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Ky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" y="4648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And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5400" y="4648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Sil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6668" y="180036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13%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4390" y="3771462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7%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2946" y="3952539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5%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71668" y="4228909"/>
            <a:ext cx="857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3% H</a:t>
            </a:r>
            <a:r>
              <a:rPr lang="en-US" sz="1200" baseline="-25000" dirty="0" smtClean="0">
                <a:solidFill>
                  <a:srgbClr val="000000"/>
                </a:solidFill>
              </a:rPr>
              <a:t>2</a:t>
            </a:r>
            <a:r>
              <a:rPr lang="en-US" sz="1200" dirty="0" smtClean="0">
                <a:solidFill>
                  <a:srgbClr val="000000"/>
                </a:solidFill>
              </a:rPr>
              <a:t>O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10010" y="1133907"/>
            <a:ext cx="30480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4200" y="1562292"/>
            <a:ext cx="30480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86200" y="1000077"/>
            <a:ext cx="30480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3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67200" y="743046"/>
            <a:ext cx="304800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4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8400" y="6858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chemeClr val="bg1"/>
                </a:solidFill>
              </a:rPr>
              <a:t>. Qtz+Pl+Kfs+Ms+H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O=Melt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8400" y="1219200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. Ms</a:t>
            </a:r>
            <a:r>
              <a:rPr lang="en-US" sz="1400" baseline="-25000" dirty="0" smtClean="0">
                <a:solidFill>
                  <a:schemeClr val="bg1"/>
                </a:solidFill>
              </a:rPr>
              <a:t>ss</a:t>
            </a:r>
            <a:r>
              <a:rPr lang="en-US" sz="1400" dirty="0" smtClean="0">
                <a:solidFill>
                  <a:schemeClr val="bg1"/>
                </a:solidFill>
              </a:rPr>
              <a:t>+Pl</a:t>
            </a:r>
            <a:r>
              <a:rPr lang="en-US" sz="1400" baseline="-25000" dirty="0" smtClean="0">
                <a:solidFill>
                  <a:schemeClr val="bg1"/>
                </a:solidFill>
              </a:rPr>
              <a:t>ss</a:t>
            </a:r>
            <a:r>
              <a:rPr lang="en-US" sz="1400" dirty="0" smtClean="0">
                <a:solidFill>
                  <a:schemeClr val="bg1"/>
                </a:solidFill>
              </a:rPr>
              <a:t>+Qtz+H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O=</a:t>
            </a:r>
            <a:r>
              <a:rPr lang="en-US" sz="1400" dirty="0" err="1" smtClean="0">
                <a:solidFill>
                  <a:schemeClr val="bg1"/>
                </a:solidFill>
              </a:rPr>
              <a:t>Als+Melt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48400" y="17526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Ms+Pl+Qtz</a:t>
            </a:r>
            <a:r>
              <a:rPr lang="en-US" sz="1400" dirty="0" smtClean="0">
                <a:solidFill>
                  <a:schemeClr val="bg1"/>
                </a:solidFill>
              </a:rPr>
              <a:t>=</a:t>
            </a:r>
            <a:r>
              <a:rPr lang="en-US" sz="1400" dirty="0" err="1" smtClean="0">
                <a:solidFill>
                  <a:schemeClr val="bg1"/>
                </a:solidFill>
              </a:rPr>
              <a:t>Kfs+Sil+Bt+Melt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48400" y="22860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. </a:t>
            </a:r>
            <a:r>
              <a:rPr lang="en-US" sz="1400" dirty="0" err="1" smtClean="0">
                <a:solidFill>
                  <a:schemeClr val="bg1"/>
                </a:solidFill>
              </a:rPr>
              <a:t>Bt+Pl+Sil+Qtz</a:t>
            </a:r>
            <a:r>
              <a:rPr lang="en-US" sz="1400" dirty="0" smtClean="0">
                <a:solidFill>
                  <a:schemeClr val="bg1"/>
                </a:solidFill>
              </a:rPr>
              <a:t>=</a:t>
            </a:r>
            <a:r>
              <a:rPr lang="en-US" sz="1400" dirty="0" err="1" smtClean="0">
                <a:solidFill>
                  <a:schemeClr val="bg1"/>
                </a:solidFill>
              </a:rPr>
              <a:t>Grt+Melt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67000" y="2667000"/>
            <a:ext cx="685800" cy="9144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553200" y="42672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Granitic melts produced by wet melting of </a:t>
            </a:r>
            <a:r>
              <a:rPr lang="en-US" dirty="0" err="1" smtClean="0">
                <a:solidFill>
                  <a:schemeClr val="bg1"/>
                </a:solidFill>
              </a:rPr>
              <a:t>pelitic</a:t>
            </a:r>
            <a:r>
              <a:rPr lang="en-US" dirty="0" smtClean="0">
                <a:solidFill>
                  <a:schemeClr val="bg1"/>
                </a:solidFill>
              </a:rPr>
              <a:t> gneisses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GSA_peg_map_thermo_overla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8600" y="152401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3200" dirty="0" smtClean="0">
                <a:solidFill>
                  <a:srgbClr val="337DFF"/>
                </a:solidFill>
              </a:rPr>
              <a:t>Summary:</a:t>
            </a:r>
          </a:p>
          <a:p>
            <a:pPr algn="ctr">
              <a:spcBef>
                <a:spcPts val="0"/>
              </a:spcBef>
            </a:pPr>
            <a:r>
              <a:rPr lang="en-US" altLang="en-US" sz="3200" dirty="0" smtClean="0">
                <a:solidFill>
                  <a:srgbClr val="337DFF"/>
                </a:solidFill>
              </a:rPr>
              <a:t>Southern Adirondack Pegmatites</a:t>
            </a:r>
            <a:endParaRPr lang="en-US" altLang="en-US" sz="3200" dirty="0">
              <a:solidFill>
                <a:srgbClr val="337D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8200" y="1600200"/>
            <a:ext cx="678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cs typeface="Arial" charset="0"/>
              </a:rPr>
              <a:t>1</a:t>
            </a:r>
            <a:r>
              <a:rPr lang="en-US" altLang="en-US" dirty="0" smtClean="0">
                <a:cs typeface="Arial" charset="0"/>
              </a:rPr>
              <a:t>. Grenville-age (1050 +/- 50 Ma), but post-deformation.</a:t>
            </a:r>
            <a:endParaRPr lang="en-US" altLang="en-US" dirty="0"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8200" y="3810000"/>
            <a:ext cx="7696200" cy="64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4. </a:t>
            </a:r>
            <a:r>
              <a:rPr lang="en-US" altLang="en-US" dirty="0" smtClean="0"/>
              <a:t>Mineralogy not complex, </a:t>
            </a:r>
            <a:r>
              <a:rPr lang="en-US" altLang="en-US" dirty="0"/>
              <a:t>but exquisite </a:t>
            </a:r>
            <a:r>
              <a:rPr lang="en-US" altLang="en-US" dirty="0" smtClean="0"/>
              <a:t>and unusual mineral specimens have been found</a:t>
            </a:r>
            <a:endParaRPr lang="en-US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38200" y="2199777"/>
            <a:ext cx="6781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cs typeface="Arial" charset="0"/>
              </a:rPr>
              <a:t>2. Formation Conditions:  T ~ 650-700</a:t>
            </a:r>
            <a:r>
              <a:rPr lang="en-US" altLang="en-US" baseline="30000" dirty="0" smtClean="0">
                <a:cs typeface="Arial" charset="0"/>
              </a:rPr>
              <a:t>o</a:t>
            </a:r>
            <a:r>
              <a:rPr lang="en-US" altLang="en-US" dirty="0" smtClean="0">
                <a:cs typeface="Arial" charset="0"/>
              </a:rPr>
              <a:t>, P~5-7 kb  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cs typeface="Arial" charset="0"/>
              </a:rPr>
              <a:t>"Abyssal / Muscovite Class" Pegmatites 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38200" y="3214852"/>
            <a:ext cx="678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cs typeface="Arial" charset="0"/>
              </a:rPr>
              <a:t>3. Many small bodies; each with unique mineralogy</a:t>
            </a:r>
            <a:endParaRPr lang="en-US" alt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8600" y="152401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3200" dirty="0" smtClean="0">
                <a:solidFill>
                  <a:srgbClr val="337DFF"/>
                </a:solidFill>
              </a:rPr>
              <a:t>Summary:</a:t>
            </a:r>
          </a:p>
          <a:p>
            <a:pPr algn="ctr">
              <a:spcBef>
                <a:spcPts val="0"/>
              </a:spcBef>
            </a:pPr>
            <a:r>
              <a:rPr lang="en-US" altLang="en-US" sz="3200" dirty="0" smtClean="0">
                <a:solidFill>
                  <a:srgbClr val="337DFF"/>
                </a:solidFill>
              </a:rPr>
              <a:t>Southern Adirondack Pegmatites</a:t>
            </a:r>
            <a:endParaRPr lang="en-US" altLang="en-US" sz="3200" dirty="0">
              <a:solidFill>
                <a:srgbClr val="337D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38200" y="1600200"/>
            <a:ext cx="678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1</a:t>
            </a: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. Grenville-age (1050 +/- 50 Ma), but post-deformation.</a:t>
            </a:r>
            <a:endParaRPr lang="en-US" altLang="en-US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8200" y="3810000"/>
            <a:ext cx="7696200" cy="64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4. </a:t>
            </a: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</a:rPr>
              <a:t>Mineralogy not complex, </a:t>
            </a:r>
            <a:r>
              <a:rPr lang="en-US" altLang="en-US" dirty="0">
                <a:solidFill>
                  <a:schemeClr val="tx1">
                    <a:lumMod val="75000"/>
                  </a:schemeClr>
                </a:solidFill>
              </a:rPr>
              <a:t>but exquisite </a:t>
            </a: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</a:rPr>
              <a:t>and unusual mineral specimens have been found</a:t>
            </a:r>
            <a:endParaRPr lang="en-US" alt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38200" y="4648200"/>
            <a:ext cx="7848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5. </a:t>
            </a:r>
            <a:r>
              <a:rPr lang="en-US" altLang="en-US" dirty="0" smtClean="0"/>
              <a:t>Origin: Localized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O-rich (but not saturated) partial melts of biotite gneiss</a:t>
            </a:r>
            <a:endParaRPr lang="en-US" altLang="en-US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38200" y="2199777"/>
            <a:ext cx="6781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2. Formation Conditions:  T ~ 650-700</a:t>
            </a:r>
            <a:r>
              <a:rPr lang="en-US" altLang="en-US" baseline="30000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o</a:t>
            </a: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, P~5-7 kb  </a:t>
            </a:r>
          </a:p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"Abyssal / Muscovite Class" Pegmatites </a:t>
            </a:r>
            <a:endParaRPr lang="en-US" altLang="en-US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38200" y="3214852"/>
            <a:ext cx="678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chemeClr val="tx1">
                    <a:lumMod val="75000"/>
                  </a:schemeClr>
                </a:solidFill>
                <a:cs typeface="Arial" charset="0"/>
              </a:rPr>
              <a:t>3. Many small bodies; each with unique mineralogy</a:t>
            </a:r>
            <a:endParaRPr lang="en-US" altLang="en-US" dirty="0">
              <a:solidFill>
                <a:schemeClr val="tx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55626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/>
              <a:t>6. Detailed </a:t>
            </a:r>
            <a:r>
              <a:rPr lang="en-US" altLang="en-US" dirty="0"/>
              <a:t>studies of pegmatite and host rock mineralogy and chemistry </a:t>
            </a:r>
            <a:r>
              <a:rPr lang="en-US" altLang="en-US" dirty="0" smtClean="0"/>
              <a:t>would </a:t>
            </a:r>
            <a:r>
              <a:rPr lang="en-US" altLang="en-US" dirty="0"/>
              <a:t>reveal a great deal about the poorly understood process of </a:t>
            </a:r>
            <a:r>
              <a:rPr lang="en-US" altLang="en-US" dirty="0" err="1"/>
              <a:t>anatexis</a:t>
            </a:r>
            <a:r>
              <a:rPr lang="en-US" altLang="en-US" dirty="0"/>
              <a:t> in the mid to lower crust.</a:t>
            </a:r>
          </a:p>
        </p:txBody>
      </p:sp>
    </p:spTree>
    <p:extLst>
      <p:ext uri="{BB962C8B-B14F-4D97-AF65-F5344CB8AC3E}">
        <p14:creationId xmlns:p14="http://schemas.microsoft.com/office/powerpoint/2010/main" val="425310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41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GSA_peg_map_shaded_relief_final_whi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8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GSA_peg_map_geo_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58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219200" y="162261"/>
            <a:ext cx="6553200" cy="6390939"/>
            <a:chOff x="457200" y="9861"/>
            <a:chExt cx="6553200" cy="6390939"/>
          </a:xfrm>
        </p:grpSpPr>
        <p:sp>
          <p:nvSpPr>
            <p:cNvPr id="39" name="Rectangle 38"/>
            <p:cNvSpPr/>
            <p:nvPr/>
          </p:nvSpPr>
          <p:spPr>
            <a:xfrm>
              <a:off x="4611916" y="3962400"/>
              <a:ext cx="152400" cy="838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4593774" y="1066800"/>
              <a:ext cx="152400" cy="2362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96334" y="3396734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Age (Ma)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914400" y="762000"/>
              <a:ext cx="3057071" cy="5638800"/>
              <a:chOff x="914400" y="762000"/>
              <a:chExt cx="3057071" cy="563880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676400" y="762000"/>
                <a:ext cx="2295071" cy="5638800"/>
                <a:chOff x="1676400" y="609600"/>
                <a:chExt cx="2295071" cy="5638800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914071" y="1407884"/>
                  <a:ext cx="1981200" cy="22860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914071" y="1905000"/>
                  <a:ext cx="2057400" cy="91440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914071" y="3352800"/>
                  <a:ext cx="2057400" cy="91440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914071" y="4648200"/>
                  <a:ext cx="2057400" cy="38100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srgbClr val="000000"/>
                      </a:solidFill>
                    </a:rPr>
                    <a:t>Elzevirian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1676400" y="4316187"/>
                  <a:ext cx="2286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1685471" y="2962729"/>
                  <a:ext cx="2286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685471" y="1649187"/>
                  <a:ext cx="2286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1676400" y="5620658"/>
                  <a:ext cx="2286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1941284" y="3581400"/>
                  <a:ext cx="1981200" cy="369332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solidFill>
                        <a:srgbClr val="000000"/>
                      </a:solidFill>
                    </a:rPr>
                    <a:t>Shawinigan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1963058" y="2182587"/>
                  <a:ext cx="1981200" cy="369332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srgbClr val="000000"/>
                      </a:solidFill>
                    </a:rPr>
                    <a:t>Ottawan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932213" y="1371600"/>
                  <a:ext cx="2039258" cy="38100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solidFill>
                    <a:schemeClr val="tx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srgbClr val="000000"/>
                      </a:solidFill>
                    </a:rPr>
                    <a:t>Rigolet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1914071" y="609600"/>
                  <a:ext cx="2057400" cy="5638800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914400" y="160020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1000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14400" y="289560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1100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14400" y="426720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1200 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14400" y="5562600"/>
                <a:ext cx="762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rgbClr val="000000"/>
                    </a:solidFill>
                  </a:rPr>
                  <a:t>1300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4593774" y="2895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90142" y="1877787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19338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Pegmatite </a:t>
              </a:r>
            </a:p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Zircon Ages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57400" y="9861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</a:rPr>
                <a:t>Adirondack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Orogenies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6800" y="16764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Mayfield</a:t>
              </a:r>
            </a:p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1009 +/- 22 Ma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53000" y="27432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chemeClr val="bg1"/>
                  </a:solidFill>
                </a:rPr>
                <a:t>Batchellerville</a:t>
              </a:r>
              <a:endParaRPr lang="en-US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1090 +/- 28 Ma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31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GSA_peg_map_thermo_overla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28377</TotalTime>
  <Words>870</Words>
  <Application>Microsoft Macintosh PowerPoint</Application>
  <PresentationFormat>On-screen Show (4:3)</PresentationFormat>
  <Paragraphs>219</Paragraphs>
  <Slides>54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Default Design</vt:lpstr>
      <vt:lpstr>Document</vt:lpstr>
      <vt:lpstr>Mineralogical diversity of abyssal pegmatites of the southern Adirondacks, 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NYSED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David Bailey</cp:lastModifiedBy>
  <cp:revision>178</cp:revision>
  <cp:lastPrinted>2015-03-17T20:08:07Z</cp:lastPrinted>
  <dcterms:created xsi:type="dcterms:W3CDTF">2013-03-01T17:53:25Z</dcterms:created>
  <dcterms:modified xsi:type="dcterms:W3CDTF">2015-03-30T19:10:25Z</dcterms:modified>
</cp:coreProperties>
</file>