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81" r:id="rId3"/>
    <p:sldId id="283" r:id="rId4"/>
    <p:sldId id="288" r:id="rId5"/>
    <p:sldId id="289" r:id="rId6"/>
    <p:sldId id="284" r:id="rId7"/>
    <p:sldId id="285" r:id="rId8"/>
    <p:sldId id="286" r:id="rId9"/>
    <p:sldId id="282" r:id="rId10"/>
    <p:sldId id="291" r:id="rId11"/>
    <p:sldId id="292" r:id="rId12"/>
    <p:sldId id="287" r:id="rId13"/>
    <p:sldId id="293" r:id="rId14"/>
    <p:sldId id="296" r:id="rId15"/>
    <p:sldId id="294" r:id="rId16"/>
    <p:sldId id="297" r:id="rId17"/>
    <p:sldId id="258" r:id="rId18"/>
    <p:sldId id="262" r:id="rId19"/>
    <p:sldId id="259" r:id="rId20"/>
    <p:sldId id="260" r:id="rId21"/>
    <p:sldId id="303" r:id="rId22"/>
    <p:sldId id="301" r:id="rId23"/>
    <p:sldId id="266" r:id="rId24"/>
    <p:sldId id="268" r:id="rId25"/>
    <p:sldId id="298" r:id="rId26"/>
    <p:sldId id="299" r:id="rId27"/>
    <p:sldId id="300" r:id="rId28"/>
    <p:sldId id="302"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sorterViewPr>
    <p:cViewPr>
      <p:scale>
        <a:sx n="90" d="100"/>
        <a:sy n="90" d="100"/>
      </p:scale>
      <p:origin x="0" y="225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9FE006-6D5F-4064-BB60-E3D14C97C811}" type="datetimeFigureOut">
              <a:rPr lang="en-US" smtClean="0"/>
              <a:t>3/30/2015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00585C-6A57-4754-B14C-20C5C1CD7DAA}" type="slidenum">
              <a:rPr lang="en-US" smtClean="0"/>
              <a:t>‹#›</a:t>
            </a:fld>
            <a:endParaRPr lang="en-US"/>
          </a:p>
        </p:txBody>
      </p:sp>
    </p:spTree>
    <p:extLst>
      <p:ext uri="{BB962C8B-B14F-4D97-AF65-F5344CB8AC3E}">
        <p14:creationId xmlns:p14="http://schemas.microsoft.com/office/powerpoint/2010/main" val="2696463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00585C-6A57-4754-B14C-20C5C1CD7DAA}" type="slidenum">
              <a:rPr lang="en-US" smtClean="0"/>
              <a:t>17</a:t>
            </a:fld>
            <a:endParaRPr lang="en-US"/>
          </a:p>
        </p:txBody>
      </p:sp>
    </p:spTree>
    <p:extLst>
      <p:ext uri="{BB962C8B-B14F-4D97-AF65-F5344CB8AC3E}">
        <p14:creationId xmlns:p14="http://schemas.microsoft.com/office/powerpoint/2010/main" val="2343985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C2FE49-3345-48DC-9624-47683E25C4AD}" type="datetimeFigureOut">
              <a:rPr lang="en-US" smtClean="0"/>
              <a:t>3/30/2015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60C91B-1717-4D92-B39C-FF9FA863E9C5}" type="slidenum">
              <a:rPr lang="en-US" smtClean="0"/>
              <a:t>‹#›</a:t>
            </a:fld>
            <a:endParaRPr lang="en-US"/>
          </a:p>
        </p:txBody>
      </p:sp>
    </p:spTree>
    <p:extLst>
      <p:ext uri="{BB962C8B-B14F-4D97-AF65-F5344CB8AC3E}">
        <p14:creationId xmlns:p14="http://schemas.microsoft.com/office/powerpoint/2010/main" val="2493955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C2FE49-3345-48DC-9624-47683E25C4AD}" type="datetimeFigureOut">
              <a:rPr lang="en-US" smtClean="0"/>
              <a:t>3/30/2015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60C91B-1717-4D92-B39C-FF9FA863E9C5}" type="slidenum">
              <a:rPr lang="en-US" smtClean="0"/>
              <a:t>‹#›</a:t>
            </a:fld>
            <a:endParaRPr lang="en-US"/>
          </a:p>
        </p:txBody>
      </p:sp>
    </p:spTree>
    <p:extLst>
      <p:ext uri="{BB962C8B-B14F-4D97-AF65-F5344CB8AC3E}">
        <p14:creationId xmlns:p14="http://schemas.microsoft.com/office/powerpoint/2010/main" val="2220952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C2FE49-3345-48DC-9624-47683E25C4AD}" type="datetimeFigureOut">
              <a:rPr lang="en-US" smtClean="0"/>
              <a:t>3/30/2015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60C91B-1717-4D92-B39C-FF9FA863E9C5}" type="slidenum">
              <a:rPr lang="en-US" smtClean="0"/>
              <a:t>‹#›</a:t>
            </a:fld>
            <a:endParaRPr lang="en-US"/>
          </a:p>
        </p:txBody>
      </p:sp>
    </p:spTree>
    <p:extLst>
      <p:ext uri="{BB962C8B-B14F-4D97-AF65-F5344CB8AC3E}">
        <p14:creationId xmlns:p14="http://schemas.microsoft.com/office/powerpoint/2010/main" val="3218124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C2FE49-3345-48DC-9624-47683E25C4AD}" type="datetimeFigureOut">
              <a:rPr lang="en-US" smtClean="0"/>
              <a:t>3/30/2015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60C91B-1717-4D92-B39C-FF9FA863E9C5}" type="slidenum">
              <a:rPr lang="en-US" smtClean="0"/>
              <a:t>‹#›</a:t>
            </a:fld>
            <a:endParaRPr lang="en-US"/>
          </a:p>
        </p:txBody>
      </p:sp>
    </p:spTree>
    <p:extLst>
      <p:ext uri="{BB962C8B-B14F-4D97-AF65-F5344CB8AC3E}">
        <p14:creationId xmlns:p14="http://schemas.microsoft.com/office/powerpoint/2010/main" val="2314086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C2FE49-3345-48DC-9624-47683E25C4AD}" type="datetimeFigureOut">
              <a:rPr lang="en-US" smtClean="0"/>
              <a:t>3/30/2015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60C91B-1717-4D92-B39C-FF9FA863E9C5}" type="slidenum">
              <a:rPr lang="en-US" smtClean="0"/>
              <a:t>‹#›</a:t>
            </a:fld>
            <a:endParaRPr lang="en-US"/>
          </a:p>
        </p:txBody>
      </p:sp>
    </p:spTree>
    <p:extLst>
      <p:ext uri="{BB962C8B-B14F-4D97-AF65-F5344CB8AC3E}">
        <p14:creationId xmlns:p14="http://schemas.microsoft.com/office/powerpoint/2010/main" val="2720657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C2FE49-3345-48DC-9624-47683E25C4AD}" type="datetimeFigureOut">
              <a:rPr lang="en-US" smtClean="0"/>
              <a:t>3/30/2015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60C91B-1717-4D92-B39C-FF9FA863E9C5}" type="slidenum">
              <a:rPr lang="en-US" smtClean="0"/>
              <a:t>‹#›</a:t>
            </a:fld>
            <a:endParaRPr lang="en-US"/>
          </a:p>
        </p:txBody>
      </p:sp>
    </p:spTree>
    <p:extLst>
      <p:ext uri="{BB962C8B-B14F-4D97-AF65-F5344CB8AC3E}">
        <p14:creationId xmlns:p14="http://schemas.microsoft.com/office/powerpoint/2010/main" val="3476684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C2FE49-3345-48DC-9624-47683E25C4AD}" type="datetimeFigureOut">
              <a:rPr lang="en-US" smtClean="0"/>
              <a:t>3/30/2015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60C91B-1717-4D92-B39C-FF9FA863E9C5}" type="slidenum">
              <a:rPr lang="en-US" smtClean="0"/>
              <a:t>‹#›</a:t>
            </a:fld>
            <a:endParaRPr lang="en-US"/>
          </a:p>
        </p:txBody>
      </p:sp>
    </p:spTree>
    <p:extLst>
      <p:ext uri="{BB962C8B-B14F-4D97-AF65-F5344CB8AC3E}">
        <p14:creationId xmlns:p14="http://schemas.microsoft.com/office/powerpoint/2010/main" val="3561555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C2FE49-3345-48DC-9624-47683E25C4AD}" type="datetimeFigureOut">
              <a:rPr lang="en-US" smtClean="0"/>
              <a:t>3/30/2015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60C91B-1717-4D92-B39C-FF9FA863E9C5}" type="slidenum">
              <a:rPr lang="en-US" smtClean="0"/>
              <a:t>‹#›</a:t>
            </a:fld>
            <a:endParaRPr lang="en-US"/>
          </a:p>
        </p:txBody>
      </p:sp>
    </p:spTree>
    <p:extLst>
      <p:ext uri="{BB962C8B-B14F-4D97-AF65-F5344CB8AC3E}">
        <p14:creationId xmlns:p14="http://schemas.microsoft.com/office/powerpoint/2010/main" val="96112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C2FE49-3345-48DC-9624-47683E25C4AD}" type="datetimeFigureOut">
              <a:rPr lang="en-US" smtClean="0"/>
              <a:t>3/30/2015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60C91B-1717-4D92-B39C-FF9FA863E9C5}" type="slidenum">
              <a:rPr lang="en-US" smtClean="0"/>
              <a:t>‹#›</a:t>
            </a:fld>
            <a:endParaRPr lang="en-US"/>
          </a:p>
        </p:txBody>
      </p:sp>
    </p:spTree>
    <p:extLst>
      <p:ext uri="{BB962C8B-B14F-4D97-AF65-F5344CB8AC3E}">
        <p14:creationId xmlns:p14="http://schemas.microsoft.com/office/powerpoint/2010/main" val="3431771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C2FE49-3345-48DC-9624-47683E25C4AD}" type="datetimeFigureOut">
              <a:rPr lang="en-US" smtClean="0"/>
              <a:t>3/30/2015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60C91B-1717-4D92-B39C-FF9FA863E9C5}" type="slidenum">
              <a:rPr lang="en-US" smtClean="0"/>
              <a:t>‹#›</a:t>
            </a:fld>
            <a:endParaRPr lang="en-US"/>
          </a:p>
        </p:txBody>
      </p:sp>
    </p:spTree>
    <p:extLst>
      <p:ext uri="{BB962C8B-B14F-4D97-AF65-F5344CB8AC3E}">
        <p14:creationId xmlns:p14="http://schemas.microsoft.com/office/powerpoint/2010/main" val="107083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C2FE49-3345-48DC-9624-47683E25C4AD}" type="datetimeFigureOut">
              <a:rPr lang="en-US" smtClean="0"/>
              <a:t>3/30/2015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60C91B-1717-4D92-B39C-FF9FA863E9C5}" type="slidenum">
              <a:rPr lang="en-US" smtClean="0"/>
              <a:t>‹#›</a:t>
            </a:fld>
            <a:endParaRPr lang="en-US"/>
          </a:p>
        </p:txBody>
      </p:sp>
    </p:spTree>
    <p:extLst>
      <p:ext uri="{BB962C8B-B14F-4D97-AF65-F5344CB8AC3E}">
        <p14:creationId xmlns:p14="http://schemas.microsoft.com/office/powerpoint/2010/main" val="4257103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C2FE49-3345-48DC-9624-47683E25C4AD}" type="datetimeFigureOut">
              <a:rPr lang="en-US" smtClean="0"/>
              <a:t>3/30/2015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60C91B-1717-4D92-B39C-FF9FA863E9C5}" type="slidenum">
              <a:rPr lang="en-US" smtClean="0"/>
              <a:t>‹#›</a:t>
            </a:fld>
            <a:endParaRPr lang="en-US"/>
          </a:p>
        </p:txBody>
      </p:sp>
    </p:spTree>
    <p:extLst>
      <p:ext uri="{BB962C8B-B14F-4D97-AF65-F5344CB8AC3E}">
        <p14:creationId xmlns:p14="http://schemas.microsoft.com/office/powerpoint/2010/main" val="26508744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www.footprintnetwork.org/"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www.footprintnetwork.org/" TargetMode="Externa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footprintnetwork.org/"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www.waterfootprint.org/" TargetMode="External"/><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www.nass.usda.gov/Publications/Ag_Statistics/index.asp" TargetMode="External"/><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1713" y="990600"/>
            <a:ext cx="8729887" cy="2985433"/>
          </a:xfrm>
          <a:prstGeom prst="rect">
            <a:avLst/>
          </a:prstGeom>
          <a:noFill/>
        </p:spPr>
        <p:txBody>
          <a:bodyPr wrap="square" rtlCol="0">
            <a:spAutoFit/>
          </a:bodyPr>
          <a:lstStyle/>
          <a:p>
            <a:pPr algn="ctr"/>
            <a:r>
              <a:rPr lang="en-US" sz="2800" dirty="0" smtClean="0"/>
              <a:t>Linking Individual and </a:t>
            </a:r>
            <a:r>
              <a:rPr lang="en-US" sz="2800" dirty="0"/>
              <a:t>C</a:t>
            </a:r>
            <a:r>
              <a:rPr lang="en-US" sz="2800" dirty="0" smtClean="0"/>
              <a:t>ollective Perspectives</a:t>
            </a:r>
          </a:p>
          <a:p>
            <a:pPr algn="ctr"/>
            <a:r>
              <a:rPr lang="en-US" sz="2800" dirty="0" smtClean="0"/>
              <a:t>on Resource Dependency:</a:t>
            </a:r>
          </a:p>
          <a:p>
            <a:pPr algn="ctr"/>
            <a:r>
              <a:rPr lang="en-US" sz="2800" dirty="0" smtClean="0"/>
              <a:t>Students as Sources of Data</a:t>
            </a:r>
          </a:p>
          <a:p>
            <a:pPr algn="ctr"/>
            <a:endParaRPr lang="en-US" sz="2400" dirty="0"/>
          </a:p>
          <a:p>
            <a:pPr algn="ctr"/>
            <a:r>
              <a:rPr lang="en-US" sz="2000" dirty="0" smtClean="0"/>
              <a:t>Tim Lutz</a:t>
            </a:r>
          </a:p>
          <a:p>
            <a:pPr algn="ctr"/>
            <a:r>
              <a:rPr lang="en-US" sz="2000" dirty="0" smtClean="0"/>
              <a:t>Dept. of Geology &amp; Astronomy</a:t>
            </a:r>
          </a:p>
          <a:p>
            <a:pPr algn="ctr"/>
            <a:r>
              <a:rPr lang="en-US" sz="2000" dirty="0" smtClean="0"/>
              <a:t>West </a:t>
            </a:r>
            <a:r>
              <a:rPr lang="en-US" sz="2000" dirty="0"/>
              <a:t>C</a:t>
            </a:r>
            <a:r>
              <a:rPr lang="en-US" sz="2000" dirty="0" smtClean="0"/>
              <a:t>hester University</a:t>
            </a:r>
          </a:p>
          <a:p>
            <a:pPr algn="ctr"/>
            <a:r>
              <a:rPr lang="en-US" sz="2000" dirty="0" smtClean="0"/>
              <a:t>tlutz@wcupa.edu</a:t>
            </a:r>
            <a:endParaRPr lang="en-US" sz="2000" dirty="0"/>
          </a:p>
        </p:txBody>
      </p:sp>
    </p:spTree>
    <p:extLst>
      <p:ext uri="{BB962C8B-B14F-4D97-AF65-F5344CB8AC3E}">
        <p14:creationId xmlns:p14="http://schemas.microsoft.com/office/powerpoint/2010/main" val="9224688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1" y="304800"/>
            <a:ext cx="8610599" cy="4001095"/>
          </a:xfrm>
          <a:prstGeom prst="rect">
            <a:avLst/>
          </a:prstGeom>
          <a:noFill/>
        </p:spPr>
        <p:txBody>
          <a:bodyPr wrap="square" rtlCol="0">
            <a:spAutoFit/>
          </a:bodyPr>
          <a:lstStyle/>
          <a:p>
            <a:r>
              <a:rPr lang="en-US" sz="2000" dirty="0" smtClean="0">
                <a:latin typeface="+mn-lt"/>
              </a:rPr>
              <a:t>A breakthrough, a leap to a new level of consciousness and a new type of creative learning, is needed </a:t>
            </a:r>
            <a:r>
              <a:rPr lang="en-US" sz="2000" dirty="0"/>
              <a:t>to escape </a:t>
            </a:r>
            <a:r>
              <a:rPr lang="en-US" sz="2000" dirty="0" smtClean="0"/>
              <a:t>double-bind.  </a:t>
            </a:r>
            <a:r>
              <a:rPr lang="en-US" sz="2000" dirty="0" smtClean="0">
                <a:latin typeface="+mn-lt"/>
              </a:rPr>
              <a:t>Bateson suggested an analogy to the relationship between a Zen master and student.</a:t>
            </a:r>
          </a:p>
          <a:p>
            <a:endParaRPr lang="en-US" sz="2000" dirty="0">
              <a:latin typeface="+mn-lt"/>
            </a:endParaRPr>
          </a:p>
          <a:p>
            <a:r>
              <a:rPr lang="en-US" sz="2000" dirty="0" smtClean="0">
                <a:latin typeface="+mn-lt"/>
              </a:rPr>
              <a:t>“</a:t>
            </a:r>
            <a:r>
              <a:rPr lang="en-US" sz="2000" dirty="0">
                <a:latin typeface="+mn-lt"/>
              </a:rPr>
              <a:t>A similar event occurs in the relationship between Zen master and student, in which the master poses an impossible problem, a double bind known as a “</a:t>
            </a:r>
            <a:r>
              <a:rPr lang="en-US" sz="2000" dirty="0" err="1">
                <a:latin typeface="+mn-lt"/>
              </a:rPr>
              <a:t>koan</a:t>
            </a:r>
            <a:r>
              <a:rPr lang="en-US" sz="2000" dirty="0">
                <a:latin typeface="+mn-lt"/>
              </a:rPr>
              <a:t>.”  Bateson cites the one in which the master holds a stick over the pupil and cries, </a:t>
            </a:r>
            <a:endParaRPr lang="en-US" sz="2000" dirty="0" smtClean="0">
              <a:latin typeface="+mn-lt"/>
            </a:endParaRPr>
          </a:p>
          <a:p>
            <a:pPr lvl="1"/>
            <a:r>
              <a:rPr lang="en-US" sz="2000" dirty="0" smtClean="0">
                <a:latin typeface="+mn-lt"/>
              </a:rPr>
              <a:t>“</a:t>
            </a:r>
            <a:r>
              <a:rPr lang="en-US" sz="2000" dirty="0">
                <a:latin typeface="+mn-lt"/>
              </a:rPr>
              <a:t>If you say this stick is real, I’ll hit </a:t>
            </a:r>
            <a:r>
              <a:rPr lang="en-US" sz="2000" dirty="0" smtClean="0">
                <a:latin typeface="+mn-lt"/>
              </a:rPr>
              <a:t>you.</a:t>
            </a:r>
          </a:p>
          <a:p>
            <a:pPr lvl="1"/>
            <a:r>
              <a:rPr lang="en-US" sz="2000" dirty="0" smtClean="0">
                <a:latin typeface="+mn-lt"/>
              </a:rPr>
              <a:t>  If </a:t>
            </a:r>
            <a:r>
              <a:rPr lang="en-US" sz="2000" dirty="0">
                <a:latin typeface="+mn-lt"/>
              </a:rPr>
              <a:t>you say it isn’t real, I’ll hit </a:t>
            </a:r>
            <a:r>
              <a:rPr lang="en-US" sz="2000" dirty="0" smtClean="0">
                <a:latin typeface="+mn-lt"/>
              </a:rPr>
              <a:t>you.</a:t>
            </a:r>
          </a:p>
          <a:p>
            <a:pPr lvl="1"/>
            <a:r>
              <a:rPr lang="en-US" sz="2000" dirty="0" smtClean="0">
                <a:latin typeface="+mn-lt"/>
              </a:rPr>
              <a:t>  If </a:t>
            </a:r>
            <a:r>
              <a:rPr lang="en-US" sz="2000" dirty="0">
                <a:latin typeface="+mn-lt"/>
              </a:rPr>
              <a:t>you keep quiet, I’ll hit you</a:t>
            </a:r>
            <a:r>
              <a:rPr lang="en-US" sz="2000" dirty="0" smtClean="0">
                <a:latin typeface="+mn-lt"/>
              </a:rPr>
              <a:t>.”</a:t>
            </a:r>
          </a:p>
          <a:p>
            <a:r>
              <a:rPr lang="en-US" sz="2000" dirty="0" smtClean="0">
                <a:latin typeface="+mn-lt"/>
              </a:rPr>
              <a:t>-- </a:t>
            </a:r>
            <a:r>
              <a:rPr lang="en-US" sz="2000" dirty="0">
                <a:latin typeface="+mn-lt"/>
              </a:rPr>
              <a:t>a classic double bind</a:t>
            </a:r>
            <a:r>
              <a:rPr lang="en-US" sz="2000" dirty="0" smtClean="0">
                <a:latin typeface="+mn-lt"/>
              </a:rPr>
              <a:t>.” </a:t>
            </a:r>
          </a:p>
          <a:p>
            <a:endParaRPr lang="en-US" dirty="0"/>
          </a:p>
          <a:p>
            <a:r>
              <a:rPr lang="en-US" sz="1600" dirty="0" smtClean="0">
                <a:latin typeface="+mn-lt"/>
              </a:rPr>
              <a:t>Morris Berman, 1981, </a:t>
            </a:r>
            <a:r>
              <a:rPr lang="en-US" sz="1600" u="sng" dirty="0" smtClean="0">
                <a:latin typeface="+mn-lt"/>
              </a:rPr>
              <a:t>The Re-enchantment of the World</a:t>
            </a:r>
            <a:r>
              <a:rPr lang="en-US" sz="1600" dirty="0" smtClean="0">
                <a:latin typeface="+mn-lt"/>
              </a:rPr>
              <a:t>, Cornell University Press.</a:t>
            </a:r>
          </a:p>
        </p:txBody>
      </p:sp>
      <p:sp>
        <p:nvSpPr>
          <p:cNvPr id="3" name="TextBox 2"/>
          <p:cNvSpPr txBox="1"/>
          <p:nvPr/>
        </p:nvSpPr>
        <p:spPr>
          <a:xfrm>
            <a:off x="228601" y="4724400"/>
            <a:ext cx="8686799" cy="461665"/>
          </a:xfrm>
          <a:prstGeom prst="rect">
            <a:avLst/>
          </a:prstGeom>
          <a:noFill/>
        </p:spPr>
        <p:txBody>
          <a:bodyPr wrap="square" rtlCol="0">
            <a:spAutoFit/>
          </a:bodyPr>
          <a:lstStyle/>
          <a:p>
            <a:r>
              <a:rPr lang="en-US" sz="2400" dirty="0"/>
              <a:t>The Zen master is aiming for enlightenment, not psychopathology!</a:t>
            </a:r>
          </a:p>
        </p:txBody>
      </p:sp>
    </p:spTree>
    <p:extLst>
      <p:ext uri="{BB962C8B-B14F-4D97-AF65-F5344CB8AC3E}">
        <p14:creationId xmlns:p14="http://schemas.microsoft.com/office/powerpoint/2010/main" val="15903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04800" y="159603"/>
            <a:ext cx="8534400" cy="1200329"/>
          </a:xfrm>
          <a:prstGeom prst="rect">
            <a:avLst/>
          </a:prstGeom>
          <a:noFill/>
        </p:spPr>
        <p:txBody>
          <a:bodyPr wrap="square" rtlCol="0">
            <a:spAutoFit/>
          </a:bodyPr>
          <a:lstStyle/>
          <a:p>
            <a:r>
              <a:rPr lang="en-US" sz="2400" dirty="0" smtClean="0"/>
              <a:t>A double-bind is a type of state in a system.  To be disruptive to the double-bind pathology, a technology has to work with both of the diverging paths, not just one of them.</a:t>
            </a:r>
            <a:endParaRPr lang="en-US" sz="2400" u="sng" dirty="0"/>
          </a:p>
        </p:txBody>
      </p:sp>
      <p:pic>
        <p:nvPicPr>
          <p:cNvPr id="9" name="Picture 8" descr="Double bind image.jpg"/>
          <p:cNvPicPr>
            <a:picLocks noChangeAspect="1"/>
          </p:cNvPicPr>
          <p:nvPr/>
        </p:nvPicPr>
        <p:blipFill rotWithShape="1">
          <a:blip r:embed="rId2" cstate="print"/>
          <a:srcRect l="4875" t="4275" b="8370"/>
          <a:stretch/>
        </p:blipFill>
        <p:spPr>
          <a:xfrm>
            <a:off x="838200" y="1447800"/>
            <a:ext cx="7567557" cy="5212080"/>
          </a:xfrm>
          <a:prstGeom prst="rect">
            <a:avLst/>
          </a:prstGeom>
        </p:spPr>
      </p:pic>
    </p:spTree>
    <p:extLst>
      <p:ext uri="{BB962C8B-B14F-4D97-AF65-F5344CB8AC3E}">
        <p14:creationId xmlns:p14="http://schemas.microsoft.com/office/powerpoint/2010/main" val="26906728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840" y="452259"/>
            <a:ext cx="8595360" cy="3662541"/>
          </a:xfrm>
          <a:prstGeom prst="rect">
            <a:avLst/>
          </a:prstGeom>
          <a:noFill/>
        </p:spPr>
        <p:txBody>
          <a:bodyPr wrap="square" rtlCol="0">
            <a:spAutoFit/>
          </a:bodyPr>
          <a:lstStyle/>
          <a:p>
            <a:r>
              <a:rPr lang="en-US" sz="2000" dirty="0" smtClean="0"/>
              <a:t>Models develop the habit in their users and developers of seeking patterns of correlation and locating systemic constraints that over time lead to more desirable results…</a:t>
            </a:r>
          </a:p>
          <a:p>
            <a:endParaRPr lang="en-US" sz="2000" dirty="0"/>
          </a:p>
          <a:p>
            <a:r>
              <a:rPr lang="en-US" sz="2000" dirty="0" smtClean="0"/>
              <a:t>Good models are potentially powerful </a:t>
            </a:r>
            <a:r>
              <a:rPr lang="en-US" sz="2000" i="1" dirty="0" smtClean="0"/>
              <a:t>democratic</a:t>
            </a:r>
            <a:r>
              <a:rPr lang="en-US" sz="2000" dirty="0" smtClean="0"/>
              <a:t> tools putting expertise at the service of people with less knowledge; they externalize “privately” held knowledge, making the assumptions and selective construction of the “real” visible and its implications readily available for selective manipulation by the user with little further intervention by the expert.</a:t>
            </a:r>
          </a:p>
          <a:p>
            <a:endParaRPr lang="en-US" sz="2000" dirty="0"/>
          </a:p>
          <a:p>
            <a:r>
              <a:rPr lang="en-US" sz="1600" dirty="0" smtClean="0"/>
              <a:t>John St. Julien, 2005, Complexity: Developing a more useful analytic for education: in </a:t>
            </a:r>
            <a:r>
              <a:rPr lang="en-US" sz="1600" u="sng" dirty="0" smtClean="0"/>
              <a:t>Chaos, Complexity, Curriculum and Culture: a Conversation</a:t>
            </a:r>
            <a:r>
              <a:rPr lang="en-US" sz="1600" dirty="0" smtClean="0"/>
              <a:t>, W.C. Doll et al., eds., Peter </a:t>
            </a:r>
            <a:r>
              <a:rPr lang="en-US" sz="1600" dirty="0"/>
              <a:t>L</a:t>
            </a:r>
            <a:r>
              <a:rPr lang="en-US" sz="1600" dirty="0" smtClean="0"/>
              <a:t>ang Publishing.</a:t>
            </a:r>
            <a:endParaRPr lang="en-US" sz="1600" u="sng" dirty="0" smtClean="0"/>
          </a:p>
        </p:txBody>
      </p:sp>
      <p:sp>
        <p:nvSpPr>
          <p:cNvPr id="3" name="TextBox 2"/>
          <p:cNvSpPr txBox="1"/>
          <p:nvPr/>
        </p:nvSpPr>
        <p:spPr>
          <a:xfrm>
            <a:off x="304800" y="4626114"/>
            <a:ext cx="8458200" cy="1200329"/>
          </a:xfrm>
          <a:prstGeom prst="rect">
            <a:avLst/>
          </a:prstGeom>
          <a:noFill/>
        </p:spPr>
        <p:txBody>
          <a:bodyPr wrap="square" rtlCol="0">
            <a:spAutoFit/>
          </a:bodyPr>
          <a:lstStyle/>
          <a:p>
            <a:r>
              <a:rPr lang="en-US" sz="2400" dirty="0" smtClean="0"/>
              <a:t>Models shift the focus from learning facts about ‘the world’ to learning about our personal dependence on, and participation in, the systems that make it up. </a:t>
            </a:r>
            <a:endParaRPr lang="en-US" sz="2400" dirty="0"/>
          </a:p>
        </p:txBody>
      </p:sp>
    </p:spTree>
    <p:extLst>
      <p:ext uri="{BB962C8B-B14F-4D97-AF65-F5344CB8AC3E}">
        <p14:creationId xmlns:p14="http://schemas.microsoft.com/office/powerpoint/2010/main" val="960179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47" t="24831" r="3704" b="14703"/>
          <a:stretch/>
        </p:blipFill>
        <p:spPr bwMode="auto">
          <a:xfrm>
            <a:off x="219363" y="827549"/>
            <a:ext cx="8696037" cy="4430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04800" y="5486400"/>
            <a:ext cx="6646884" cy="338554"/>
          </a:xfrm>
          <a:prstGeom prst="rect">
            <a:avLst/>
          </a:prstGeom>
          <a:noFill/>
        </p:spPr>
        <p:txBody>
          <a:bodyPr wrap="none" rtlCol="0">
            <a:spAutoFit/>
          </a:bodyPr>
          <a:lstStyle/>
          <a:p>
            <a:r>
              <a:rPr lang="en-US" sz="1600" dirty="0" smtClean="0"/>
              <a:t>WWF, 2014, </a:t>
            </a:r>
            <a:r>
              <a:rPr lang="en-US" sz="1600" u="sng" dirty="0" smtClean="0"/>
              <a:t>Living Planet Report 2014: Species and spaces, people and places</a:t>
            </a:r>
            <a:endParaRPr lang="en-US" sz="1600" u="sng" dirty="0"/>
          </a:p>
        </p:txBody>
      </p:sp>
      <p:sp>
        <p:nvSpPr>
          <p:cNvPr id="3" name="TextBox 2"/>
          <p:cNvSpPr txBox="1"/>
          <p:nvPr/>
        </p:nvSpPr>
        <p:spPr>
          <a:xfrm>
            <a:off x="405288" y="457200"/>
            <a:ext cx="8433912" cy="400110"/>
          </a:xfrm>
          <a:prstGeom prst="rect">
            <a:avLst/>
          </a:prstGeom>
          <a:noFill/>
        </p:spPr>
        <p:txBody>
          <a:bodyPr wrap="none" rtlCol="0">
            <a:spAutoFit/>
          </a:bodyPr>
          <a:lstStyle/>
          <a:p>
            <a:r>
              <a:rPr lang="en-US" sz="2000" dirty="0" smtClean="0"/>
              <a:t>The Ecological Footprint: our dependence on </a:t>
            </a:r>
            <a:r>
              <a:rPr lang="en-US" sz="2000" dirty="0" err="1" smtClean="0"/>
              <a:t>bioproductivity</a:t>
            </a:r>
            <a:r>
              <a:rPr lang="en-US" sz="2000" dirty="0"/>
              <a:t> </a:t>
            </a:r>
            <a:r>
              <a:rPr lang="en-US" sz="2000" dirty="0" smtClean="0"/>
              <a:t>at the global scale</a:t>
            </a:r>
            <a:endParaRPr lang="en-US" sz="2000" dirty="0"/>
          </a:p>
        </p:txBody>
      </p:sp>
    </p:spTree>
    <p:extLst>
      <p:ext uri="{BB962C8B-B14F-4D97-AF65-F5344CB8AC3E}">
        <p14:creationId xmlns:p14="http://schemas.microsoft.com/office/powerpoint/2010/main" val="19507480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049" t="26655" r="9876" b="29434"/>
          <a:stretch/>
        </p:blipFill>
        <p:spPr bwMode="auto">
          <a:xfrm>
            <a:off x="247073" y="685800"/>
            <a:ext cx="8482784"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838200" y="5587425"/>
            <a:ext cx="5999206" cy="584775"/>
          </a:xfrm>
          <a:prstGeom prst="rect">
            <a:avLst/>
          </a:prstGeom>
          <a:noFill/>
        </p:spPr>
        <p:txBody>
          <a:bodyPr wrap="none" rtlCol="0">
            <a:spAutoFit/>
          </a:bodyPr>
          <a:lstStyle/>
          <a:p>
            <a:r>
              <a:rPr lang="en-US" sz="1600" dirty="0" smtClean="0"/>
              <a:t>The Global Footprint Network: Advancing the Science of Sustainability</a:t>
            </a:r>
            <a:endParaRPr lang="en-US" sz="1600" dirty="0" smtClean="0">
              <a:hlinkClick r:id="rId3"/>
            </a:endParaRPr>
          </a:p>
          <a:p>
            <a:r>
              <a:rPr lang="en-US" sz="1600" dirty="0" smtClean="0">
                <a:hlinkClick r:id="rId3"/>
              </a:rPr>
              <a:t>www.footprintnetwork.org</a:t>
            </a:r>
            <a:r>
              <a:rPr lang="en-US" sz="1600" dirty="0" smtClean="0"/>
              <a:t> </a:t>
            </a:r>
            <a:endParaRPr lang="en-US" sz="1600" dirty="0"/>
          </a:p>
        </p:txBody>
      </p:sp>
      <p:sp>
        <p:nvSpPr>
          <p:cNvPr id="2" name="TextBox 1"/>
          <p:cNvSpPr txBox="1"/>
          <p:nvPr/>
        </p:nvSpPr>
        <p:spPr>
          <a:xfrm>
            <a:off x="1600200" y="304800"/>
            <a:ext cx="5944063" cy="400110"/>
          </a:xfrm>
          <a:prstGeom prst="rect">
            <a:avLst/>
          </a:prstGeom>
          <a:noFill/>
        </p:spPr>
        <p:txBody>
          <a:bodyPr wrap="none" rtlCol="0">
            <a:spAutoFit/>
          </a:bodyPr>
          <a:lstStyle/>
          <a:p>
            <a:r>
              <a:rPr lang="en-US" sz="2000" dirty="0" smtClean="0"/>
              <a:t>National accounting results: can we find the individual?</a:t>
            </a:r>
            <a:endParaRPr lang="en-US" sz="2000" dirty="0"/>
          </a:p>
        </p:txBody>
      </p:sp>
    </p:spTree>
    <p:extLst>
      <p:ext uri="{BB962C8B-B14F-4D97-AF65-F5344CB8AC3E}">
        <p14:creationId xmlns:p14="http://schemas.microsoft.com/office/powerpoint/2010/main" val="15212352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754" t="40404" r="21212" b="22279"/>
          <a:stretch/>
        </p:blipFill>
        <p:spPr bwMode="auto">
          <a:xfrm>
            <a:off x="304800" y="914400"/>
            <a:ext cx="8438146"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28600" y="457200"/>
            <a:ext cx="8687122" cy="400110"/>
          </a:xfrm>
          <a:prstGeom prst="rect">
            <a:avLst/>
          </a:prstGeom>
          <a:noFill/>
        </p:spPr>
        <p:txBody>
          <a:bodyPr wrap="none" rtlCol="0">
            <a:spAutoFit/>
          </a:bodyPr>
          <a:lstStyle/>
          <a:p>
            <a:r>
              <a:rPr lang="en-US" sz="2000" dirty="0" smtClean="0"/>
              <a:t>Example of the user interface screen for the </a:t>
            </a:r>
            <a:r>
              <a:rPr lang="en-US" sz="2000" i="1" dirty="0" smtClean="0"/>
              <a:t>personal</a:t>
            </a:r>
            <a:r>
              <a:rPr lang="en-US" sz="2000" dirty="0" smtClean="0"/>
              <a:t> ecologic footprint calculator</a:t>
            </a:r>
            <a:endParaRPr lang="en-US" sz="2000" dirty="0"/>
          </a:p>
        </p:txBody>
      </p:sp>
      <p:sp>
        <p:nvSpPr>
          <p:cNvPr id="3" name="TextBox 2"/>
          <p:cNvSpPr txBox="1"/>
          <p:nvPr/>
        </p:nvSpPr>
        <p:spPr>
          <a:xfrm>
            <a:off x="838200" y="5334000"/>
            <a:ext cx="5999206" cy="584775"/>
          </a:xfrm>
          <a:prstGeom prst="rect">
            <a:avLst/>
          </a:prstGeom>
          <a:noFill/>
        </p:spPr>
        <p:txBody>
          <a:bodyPr wrap="none" rtlCol="0">
            <a:spAutoFit/>
          </a:bodyPr>
          <a:lstStyle/>
          <a:p>
            <a:r>
              <a:rPr lang="en-US" sz="1600" dirty="0" smtClean="0"/>
              <a:t>The Global Footprint Network: Advancing the Science of Sustainability</a:t>
            </a:r>
            <a:endParaRPr lang="en-US" sz="1600" dirty="0" smtClean="0">
              <a:hlinkClick r:id="rId3"/>
            </a:endParaRPr>
          </a:p>
          <a:p>
            <a:r>
              <a:rPr lang="en-US" sz="1600" dirty="0" smtClean="0">
                <a:hlinkClick r:id="rId3"/>
              </a:rPr>
              <a:t>www.footprintnetwork.org</a:t>
            </a:r>
            <a:r>
              <a:rPr lang="en-US" sz="1600" dirty="0" smtClean="0"/>
              <a:t> </a:t>
            </a:r>
            <a:endParaRPr lang="en-US" sz="1600" dirty="0"/>
          </a:p>
        </p:txBody>
      </p:sp>
    </p:spTree>
    <p:extLst>
      <p:ext uri="{BB962C8B-B14F-4D97-AF65-F5344CB8AC3E}">
        <p14:creationId xmlns:p14="http://schemas.microsoft.com/office/powerpoint/2010/main" val="18806675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457200"/>
            <a:ext cx="7299242" cy="400110"/>
          </a:xfrm>
          <a:prstGeom prst="rect">
            <a:avLst/>
          </a:prstGeom>
          <a:noFill/>
        </p:spPr>
        <p:txBody>
          <a:bodyPr wrap="none" rtlCol="0">
            <a:spAutoFit/>
          </a:bodyPr>
          <a:lstStyle/>
          <a:p>
            <a:r>
              <a:rPr lang="en-US" sz="2000" dirty="0"/>
              <a:t>T</a:t>
            </a:r>
            <a:r>
              <a:rPr lang="en-US" sz="2000" dirty="0" smtClean="0"/>
              <a:t>he user output screen for the </a:t>
            </a:r>
            <a:r>
              <a:rPr lang="en-US" sz="2000" i="1" dirty="0" smtClean="0"/>
              <a:t>personal</a:t>
            </a:r>
            <a:r>
              <a:rPr lang="en-US" sz="2000" dirty="0" smtClean="0"/>
              <a:t> ecologic footprint calculator</a:t>
            </a:r>
            <a:endParaRPr lang="en-US" sz="2000" dirty="0"/>
          </a:p>
        </p:txBody>
      </p:sp>
      <p:sp>
        <p:nvSpPr>
          <p:cNvPr id="3" name="TextBox 2"/>
          <p:cNvSpPr txBox="1"/>
          <p:nvPr/>
        </p:nvSpPr>
        <p:spPr>
          <a:xfrm>
            <a:off x="838200" y="5334000"/>
            <a:ext cx="5999206" cy="584775"/>
          </a:xfrm>
          <a:prstGeom prst="rect">
            <a:avLst/>
          </a:prstGeom>
          <a:noFill/>
        </p:spPr>
        <p:txBody>
          <a:bodyPr wrap="none" rtlCol="0">
            <a:spAutoFit/>
          </a:bodyPr>
          <a:lstStyle/>
          <a:p>
            <a:r>
              <a:rPr lang="en-US" sz="1600" dirty="0" smtClean="0"/>
              <a:t>The Global Footprint Network: Advancing the Science of Sustainability</a:t>
            </a:r>
            <a:endParaRPr lang="en-US" sz="1600" dirty="0" smtClean="0">
              <a:hlinkClick r:id="rId2"/>
            </a:endParaRPr>
          </a:p>
          <a:p>
            <a:r>
              <a:rPr lang="en-US" sz="1600" dirty="0" smtClean="0">
                <a:hlinkClick r:id="rId2"/>
              </a:rPr>
              <a:t>www.footprintnetwork.org</a:t>
            </a:r>
            <a:r>
              <a:rPr lang="en-US" sz="1600" dirty="0" smtClean="0"/>
              <a:t> </a:t>
            </a:r>
            <a:endParaRPr lang="en-US" sz="1600" dirty="0"/>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070" t="23990" r="7407" b="23120"/>
          <a:stretch/>
        </p:blipFill>
        <p:spPr bwMode="auto">
          <a:xfrm>
            <a:off x="213360" y="914400"/>
            <a:ext cx="8778240" cy="4343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12047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457200"/>
            <a:ext cx="8658225" cy="6276975"/>
          </a:xfrm>
          <a:prstGeom prst="rect">
            <a:avLst/>
          </a:prstGeom>
          <a:noFill/>
          <a:ln w="28575">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2057400" y="762000"/>
            <a:ext cx="2768065" cy="369332"/>
          </a:xfrm>
          <a:prstGeom prst="rect">
            <a:avLst/>
          </a:prstGeom>
          <a:solidFill>
            <a:schemeClr val="bg1">
              <a:lumMod val="85000"/>
            </a:schemeClr>
          </a:solidFill>
        </p:spPr>
        <p:txBody>
          <a:bodyPr wrap="none" rtlCol="0">
            <a:spAutoFit/>
          </a:bodyPr>
          <a:lstStyle/>
          <a:p>
            <a:r>
              <a:rPr lang="en-US" dirty="0" smtClean="0">
                <a:latin typeface="+mn-lt"/>
              </a:rPr>
              <a:t>ESS 102, </a:t>
            </a:r>
            <a:r>
              <a:rPr lang="en-US" dirty="0" smtClean="0"/>
              <a:t>Spring</a:t>
            </a:r>
            <a:r>
              <a:rPr lang="en-US" dirty="0" smtClean="0">
                <a:latin typeface="+mn-lt"/>
              </a:rPr>
              <a:t> 2015, n= 88</a:t>
            </a:r>
            <a:endParaRPr lang="en-US" dirty="0">
              <a:latin typeface="+mn-lt"/>
            </a:endParaRPr>
          </a:p>
        </p:txBody>
      </p:sp>
      <p:sp>
        <p:nvSpPr>
          <p:cNvPr id="2" name="TextBox 1"/>
          <p:cNvSpPr txBox="1"/>
          <p:nvPr/>
        </p:nvSpPr>
        <p:spPr>
          <a:xfrm>
            <a:off x="1447800" y="76200"/>
            <a:ext cx="6753580" cy="400110"/>
          </a:xfrm>
          <a:prstGeom prst="rect">
            <a:avLst/>
          </a:prstGeom>
          <a:noFill/>
        </p:spPr>
        <p:txBody>
          <a:bodyPr wrap="none" rtlCol="0">
            <a:spAutoFit/>
          </a:bodyPr>
          <a:lstStyle/>
          <a:p>
            <a:r>
              <a:rPr lang="en-US" sz="2000" dirty="0" smtClean="0"/>
              <a:t>Cumulative distribution based on data from individual students</a:t>
            </a:r>
            <a:endParaRPr lang="en-US" sz="2000" dirty="0"/>
          </a:p>
        </p:txBody>
      </p:sp>
    </p:spTree>
    <p:extLst>
      <p:ext uri="{BB962C8B-B14F-4D97-AF65-F5344CB8AC3E}">
        <p14:creationId xmlns:p14="http://schemas.microsoft.com/office/powerpoint/2010/main" val="10544178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4943"/>
          <a:stretch/>
        </p:blipFill>
        <p:spPr bwMode="auto">
          <a:xfrm>
            <a:off x="242888" y="609600"/>
            <a:ext cx="8658225" cy="5966691"/>
          </a:xfrm>
          <a:prstGeom prst="rect">
            <a:avLst/>
          </a:prstGeom>
          <a:noFill/>
          <a:ln w="28575">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6477000" y="3657600"/>
            <a:ext cx="2133600" cy="1077218"/>
          </a:xfrm>
          <a:prstGeom prst="rect">
            <a:avLst/>
          </a:prstGeom>
          <a:solidFill>
            <a:schemeClr val="bg1">
              <a:lumMod val="85000"/>
            </a:schemeClr>
          </a:solidFill>
        </p:spPr>
        <p:txBody>
          <a:bodyPr wrap="square" rtlCol="0">
            <a:spAutoFit/>
          </a:bodyPr>
          <a:lstStyle/>
          <a:p>
            <a:r>
              <a:rPr lang="en-US" sz="1600" dirty="0" smtClean="0">
                <a:latin typeface="+mn-lt"/>
              </a:rPr>
              <a:t>The largest component of each student’s footprint was for energy land.</a:t>
            </a:r>
            <a:endParaRPr lang="en-US" sz="1600" dirty="0">
              <a:latin typeface="+mn-lt"/>
            </a:endParaRPr>
          </a:p>
        </p:txBody>
      </p:sp>
      <p:sp>
        <p:nvSpPr>
          <p:cNvPr id="3" name="TextBox 2"/>
          <p:cNvSpPr txBox="1"/>
          <p:nvPr/>
        </p:nvSpPr>
        <p:spPr>
          <a:xfrm>
            <a:off x="2003793" y="1108180"/>
            <a:ext cx="2768065" cy="369332"/>
          </a:xfrm>
          <a:prstGeom prst="rect">
            <a:avLst/>
          </a:prstGeom>
          <a:solidFill>
            <a:schemeClr val="bg1">
              <a:lumMod val="85000"/>
            </a:schemeClr>
          </a:solidFill>
        </p:spPr>
        <p:txBody>
          <a:bodyPr wrap="none" rtlCol="0">
            <a:spAutoFit/>
          </a:bodyPr>
          <a:lstStyle/>
          <a:p>
            <a:r>
              <a:rPr lang="en-US" dirty="0" smtClean="0">
                <a:latin typeface="+mn-lt"/>
              </a:rPr>
              <a:t>ESS 102, </a:t>
            </a:r>
            <a:r>
              <a:rPr lang="en-US" dirty="0" smtClean="0"/>
              <a:t>Spring</a:t>
            </a:r>
            <a:r>
              <a:rPr lang="en-US" dirty="0" smtClean="0">
                <a:latin typeface="+mn-lt"/>
              </a:rPr>
              <a:t> 2015, n= 88</a:t>
            </a:r>
            <a:endParaRPr lang="en-US" dirty="0">
              <a:latin typeface="+mn-lt"/>
            </a:endParaRPr>
          </a:p>
        </p:txBody>
      </p:sp>
      <p:sp>
        <p:nvSpPr>
          <p:cNvPr id="7" name="TextBox 6"/>
          <p:cNvSpPr txBox="1"/>
          <p:nvPr/>
        </p:nvSpPr>
        <p:spPr>
          <a:xfrm>
            <a:off x="242888" y="133290"/>
            <a:ext cx="8729121" cy="400110"/>
          </a:xfrm>
          <a:prstGeom prst="rect">
            <a:avLst/>
          </a:prstGeom>
          <a:noFill/>
        </p:spPr>
        <p:txBody>
          <a:bodyPr wrap="none" rtlCol="0">
            <a:spAutoFit/>
          </a:bodyPr>
          <a:lstStyle/>
          <a:p>
            <a:r>
              <a:rPr lang="en-US" sz="2000" dirty="0" smtClean="0"/>
              <a:t>Chart relating footprint to carbon emissions: symbols represent individual students</a:t>
            </a:r>
            <a:endParaRPr lang="en-US" sz="2000" dirty="0"/>
          </a:p>
        </p:txBody>
      </p:sp>
    </p:spTree>
    <p:extLst>
      <p:ext uri="{BB962C8B-B14F-4D97-AF65-F5344CB8AC3E}">
        <p14:creationId xmlns:p14="http://schemas.microsoft.com/office/powerpoint/2010/main" val="12757457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2738" y="228599"/>
            <a:ext cx="8652662" cy="640310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04800" y="5401270"/>
            <a:ext cx="1066800" cy="923330"/>
          </a:xfrm>
          <a:prstGeom prst="rect">
            <a:avLst/>
          </a:prstGeom>
          <a:noFill/>
        </p:spPr>
        <p:txBody>
          <a:bodyPr wrap="square" rtlCol="0">
            <a:spAutoFit/>
          </a:bodyPr>
          <a:lstStyle/>
          <a:p>
            <a:r>
              <a:rPr lang="en-US" dirty="0" smtClean="0">
                <a:latin typeface="+mn-lt"/>
              </a:rPr>
              <a:t>Food +</a:t>
            </a:r>
          </a:p>
          <a:p>
            <a:r>
              <a:rPr lang="en-US" dirty="0" smtClean="0">
                <a:latin typeface="+mn-lt"/>
              </a:rPr>
              <a:t>Shelter +</a:t>
            </a:r>
          </a:p>
          <a:p>
            <a:r>
              <a:rPr lang="en-US" dirty="0" smtClean="0">
                <a:latin typeface="+mn-lt"/>
              </a:rPr>
              <a:t>Goods</a:t>
            </a:r>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7175" t="6474" r="11793"/>
          <a:stretch/>
        </p:blipFill>
        <p:spPr bwMode="auto">
          <a:xfrm>
            <a:off x="1234440" y="533400"/>
            <a:ext cx="6766560" cy="6041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924800" y="5802868"/>
            <a:ext cx="990600" cy="369332"/>
          </a:xfrm>
          <a:prstGeom prst="rect">
            <a:avLst/>
          </a:prstGeom>
          <a:noFill/>
        </p:spPr>
        <p:txBody>
          <a:bodyPr wrap="square" rtlCol="0">
            <a:spAutoFit/>
          </a:bodyPr>
          <a:lstStyle/>
          <a:p>
            <a:r>
              <a:rPr lang="en-US" dirty="0" smtClean="0">
                <a:latin typeface="+mn-lt"/>
              </a:rPr>
              <a:t>Mobility</a:t>
            </a:r>
          </a:p>
        </p:txBody>
      </p:sp>
      <p:sp>
        <p:nvSpPr>
          <p:cNvPr id="5" name="TextBox 4"/>
          <p:cNvSpPr txBox="1"/>
          <p:nvPr/>
        </p:nvSpPr>
        <p:spPr>
          <a:xfrm>
            <a:off x="4114800" y="304800"/>
            <a:ext cx="1066800" cy="369332"/>
          </a:xfrm>
          <a:prstGeom prst="rect">
            <a:avLst/>
          </a:prstGeom>
          <a:noFill/>
        </p:spPr>
        <p:txBody>
          <a:bodyPr wrap="square" rtlCol="0">
            <a:spAutoFit/>
          </a:bodyPr>
          <a:lstStyle/>
          <a:p>
            <a:r>
              <a:rPr lang="en-US" dirty="0" smtClean="0">
                <a:latin typeface="+mn-lt"/>
              </a:rPr>
              <a:t>Services</a:t>
            </a:r>
          </a:p>
        </p:txBody>
      </p:sp>
      <p:sp>
        <p:nvSpPr>
          <p:cNvPr id="6" name="TextBox 5"/>
          <p:cNvSpPr txBox="1"/>
          <p:nvPr/>
        </p:nvSpPr>
        <p:spPr>
          <a:xfrm>
            <a:off x="338938" y="316468"/>
            <a:ext cx="2768065" cy="369332"/>
          </a:xfrm>
          <a:prstGeom prst="rect">
            <a:avLst/>
          </a:prstGeom>
          <a:noFill/>
        </p:spPr>
        <p:txBody>
          <a:bodyPr wrap="none" rtlCol="0">
            <a:spAutoFit/>
          </a:bodyPr>
          <a:lstStyle/>
          <a:p>
            <a:r>
              <a:rPr lang="en-US" dirty="0" smtClean="0">
                <a:latin typeface="+mn-lt"/>
              </a:rPr>
              <a:t>ESS 102, </a:t>
            </a:r>
            <a:r>
              <a:rPr lang="en-US" dirty="0" smtClean="0"/>
              <a:t>Spring</a:t>
            </a:r>
            <a:r>
              <a:rPr lang="en-US" dirty="0" smtClean="0">
                <a:latin typeface="+mn-lt"/>
              </a:rPr>
              <a:t> 2015, n= 88</a:t>
            </a:r>
            <a:endParaRPr lang="en-US" dirty="0">
              <a:latin typeface="+mn-lt"/>
            </a:endParaRPr>
          </a:p>
        </p:txBody>
      </p:sp>
    </p:spTree>
    <p:extLst>
      <p:ext uri="{BB962C8B-B14F-4D97-AF65-F5344CB8AC3E}">
        <p14:creationId xmlns:p14="http://schemas.microsoft.com/office/powerpoint/2010/main" val="6578447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194137"/>
            <a:ext cx="8305800" cy="1200329"/>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Our </a:t>
            </a:r>
            <a:r>
              <a:rPr lang="en-US" sz="2400" dirty="0"/>
              <a:t>society emphasizes individual freedom and success. </a:t>
            </a:r>
            <a:endParaRPr lang="en-US" sz="2400" dirty="0" smtClean="0"/>
          </a:p>
          <a:p>
            <a:pPr marL="342900" indent="-342900">
              <a:buFont typeface="Arial" panose="020B0604020202020204" pitchFamily="34" charset="0"/>
              <a:buChar char="•"/>
            </a:pPr>
            <a:r>
              <a:rPr lang="en-US" sz="2400" dirty="0" smtClean="0"/>
              <a:t>Our </a:t>
            </a:r>
            <a:r>
              <a:rPr lang="en-US" sz="2400" dirty="0"/>
              <a:t>scientific data tell us that our collective effect on earth systems is devastating. </a:t>
            </a:r>
          </a:p>
        </p:txBody>
      </p:sp>
      <p:sp>
        <p:nvSpPr>
          <p:cNvPr id="3" name="TextBox 2"/>
          <p:cNvSpPr txBox="1"/>
          <p:nvPr/>
        </p:nvSpPr>
        <p:spPr>
          <a:xfrm>
            <a:off x="457200" y="435114"/>
            <a:ext cx="8305800" cy="830997"/>
          </a:xfrm>
          <a:prstGeom prst="rect">
            <a:avLst/>
          </a:prstGeom>
          <a:noFill/>
        </p:spPr>
        <p:txBody>
          <a:bodyPr wrap="square" rtlCol="0">
            <a:spAutoFit/>
          </a:bodyPr>
          <a:lstStyle/>
          <a:p>
            <a:r>
              <a:rPr lang="en-US" sz="2400" dirty="0"/>
              <a:t>The challenge of our time is that we are forced to confront two contradictory but coexisting </a:t>
            </a:r>
            <a:r>
              <a:rPr lang="en-US" sz="2400" dirty="0" smtClean="0"/>
              <a:t>worldviews.</a:t>
            </a:r>
            <a:endParaRPr lang="en-US" sz="2400" dirty="0"/>
          </a:p>
        </p:txBody>
      </p:sp>
    </p:spTree>
    <p:extLst>
      <p:ext uri="{BB962C8B-B14F-4D97-AF65-F5344CB8AC3E}">
        <p14:creationId xmlns:p14="http://schemas.microsoft.com/office/powerpoint/2010/main" val="1790035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8119"/>
          <a:stretch/>
        </p:blipFill>
        <p:spPr bwMode="auto">
          <a:xfrm>
            <a:off x="242888" y="2438400"/>
            <a:ext cx="8658225" cy="3884271"/>
          </a:xfrm>
          <a:prstGeom prst="rect">
            <a:avLst/>
          </a:prstGeom>
          <a:noFill/>
          <a:ln w="28575">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3886200" y="3512403"/>
            <a:ext cx="1185573" cy="830997"/>
          </a:xfrm>
          <a:prstGeom prst="rect">
            <a:avLst/>
          </a:prstGeom>
          <a:solidFill>
            <a:schemeClr val="bg1">
              <a:lumMod val="85000"/>
            </a:schemeClr>
          </a:solidFill>
        </p:spPr>
        <p:txBody>
          <a:bodyPr wrap="square" rtlCol="0">
            <a:spAutoFit/>
          </a:bodyPr>
          <a:lstStyle/>
          <a:p>
            <a:r>
              <a:rPr lang="en-US" sz="1600" dirty="0" smtClean="0"/>
              <a:t>Individual</a:t>
            </a:r>
          </a:p>
          <a:p>
            <a:r>
              <a:rPr lang="en-US" sz="1600" dirty="0"/>
              <a:t>p</a:t>
            </a:r>
            <a:r>
              <a:rPr lang="en-US" sz="1600" dirty="0" smtClean="0"/>
              <a:t>reference</a:t>
            </a:r>
          </a:p>
          <a:p>
            <a:r>
              <a:rPr lang="en-US" sz="1600" dirty="0" smtClean="0"/>
              <a:t>dominant</a:t>
            </a:r>
            <a:endParaRPr lang="en-US" sz="1600" dirty="0"/>
          </a:p>
        </p:txBody>
      </p:sp>
      <p:sp>
        <p:nvSpPr>
          <p:cNvPr id="8" name="TextBox 7"/>
          <p:cNvSpPr txBox="1"/>
          <p:nvPr/>
        </p:nvSpPr>
        <p:spPr>
          <a:xfrm>
            <a:off x="1981200" y="3512403"/>
            <a:ext cx="990656" cy="584775"/>
          </a:xfrm>
          <a:prstGeom prst="rect">
            <a:avLst/>
          </a:prstGeom>
          <a:solidFill>
            <a:schemeClr val="bg1">
              <a:lumMod val="85000"/>
            </a:schemeClr>
          </a:solidFill>
        </p:spPr>
        <p:txBody>
          <a:bodyPr wrap="none" rtlCol="0">
            <a:spAutoFit/>
          </a:bodyPr>
          <a:lstStyle/>
          <a:p>
            <a:r>
              <a:rPr lang="en-US" sz="1600" dirty="0" smtClean="0"/>
              <a:t>System</a:t>
            </a:r>
          </a:p>
          <a:p>
            <a:r>
              <a:rPr lang="en-US" sz="1600" dirty="0" smtClean="0"/>
              <a:t>dominant</a:t>
            </a:r>
            <a:endParaRPr lang="en-US" sz="1600" dirty="0"/>
          </a:p>
        </p:txBody>
      </p:sp>
      <p:sp>
        <p:nvSpPr>
          <p:cNvPr id="9" name="TextBox 8"/>
          <p:cNvSpPr txBox="1"/>
          <p:nvPr/>
        </p:nvSpPr>
        <p:spPr>
          <a:xfrm>
            <a:off x="5638800" y="5181599"/>
            <a:ext cx="2895600" cy="369332"/>
          </a:xfrm>
          <a:prstGeom prst="rect">
            <a:avLst/>
          </a:prstGeom>
          <a:solidFill>
            <a:schemeClr val="bg1">
              <a:lumMod val="85000"/>
            </a:schemeClr>
          </a:solidFill>
        </p:spPr>
        <p:txBody>
          <a:bodyPr wrap="square" rtlCol="0">
            <a:spAutoFit/>
          </a:bodyPr>
          <a:lstStyle/>
          <a:p>
            <a:r>
              <a:rPr lang="en-US" dirty="0" smtClean="0">
                <a:latin typeface="+mn-lt"/>
              </a:rPr>
              <a:t>ESS 102, </a:t>
            </a:r>
            <a:r>
              <a:rPr lang="en-US" dirty="0" smtClean="0"/>
              <a:t>Spring</a:t>
            </a:r>
            <a:r>
              <a:rPr lang="en-US" dirty="0" smtClean="0">
                <a:latin typeface="+mn-lt"/>
              </a:rPr>
              <a:t> 2015, n= 88</a:t>
            </a:r>
            <a:endParaRPr lang="en-US" dirty="0">
              <a:latin typeface="+mn-lt"/>
            </a:endParaRPr>
          </a:p>
        </p:txBody>
      </p:sp>
      <p:cxnSp>
        <p:nvCxnSpPr>
          <p:cNvPr id="10" name="Straight Arrow Connector 9"/>
          <p:cNvCxnSpPr/>
          <p:nvPr/>
        </p:nvCxnSpPr>
        <p:spPr>
          <a:xfrm>
            <a:off x="2895600" y="3804791"/>
            <a:ext cx="914344" cy="12412"/>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105400" y="270808"/>
            <a:ext cx="3200400" cy="1938992"/>
          </a:xfrm>
          <a:prstGeom prst="rect">
            <a:avLst/>
          </a:prstGeom>
          <a:noFill/>
          <a:ln>
            <a:solidFill>
              <a:schemeClr val="tx1"/>
            </a:solidFill>
          </a:ln>
        </p:spPr>
        <p:txBody>
          <a:bodyPr wrap="square" rtlCol="0">
            <a:spAutoFit/>
          </a:bodyPr>
          <a:lstStyle/>
          <a:p>
            <a:r>
              <a:rPr lang="en-US" sz="2000" dirty="0" smtClean="0"/>
              <a:t>In any system, change starts with difference.  The ability to visualize variability gives students a sense of who they are (in footprint terms), and who they could be.</a:t>
            </a:r>
            <a:endParaRPr lang="en-US" sz="2000" dirty="0"/>
          </a:p>
        </p:txBody>
      </p:sp>
      <p:sp>
        <p:nvSpPr>
          <p:cNvPr id="13" name="TextBox 12"/>
          <p:cNvSpPr txBox="1"/>
          <p:nvPr/>
        </p:nvSpPr>
        <p:spPr>
          <a:xfrm>
            <a:off x="1371600" y="270808"/>
            <a:ext cx="3200400" cy="1938992"/>
          </a:xfrm>
          <a:prstGeom prst="rect">
            <a:avLst/>
          </a:prstGeom>
          <a:noFill/>
          <a:ln>
            <a:solidFill>
              <a:schemeClr val="tx1"/>
            </a:solidFill>
          </a:ln>
        </p:spPr>
        <p:txBody>
          <a:bodyPr wrap="square" rtlCol="0">
            <a:spAutoFit/>
          </a:bodyPr>
          <a:lstStyle/>
          <a:p>
            <a:r>
              <a:rPr lang="en-US" sz="2000" dirty="0" smtClean="0"/>
              <a:t>Services are those things in our lives that we don’t consume individually but that we all use: electric grid, highway system, education system, etc.</a:t>
            </a:r>
            <a:endParaRPr lang="en-US" sz="2000" dirty="0"/>
          </a:p>
        </p:txBody>
      </p:sp>
    </p:spTree>
    <p:extLst>
      <p:ext uri="{BB962C8B-B14F-4D97-AF65-F5344CB8AC3E}">
        <p14:creationId xmlns:p14="http://schemas.microsoft.com/office/powerpoint/2010/main" val="32356219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703"/>
          <a:stretch/>
        </p:blipFill>
        <p:spPr bwMode="auto">
          <a:xfrm>
            <a:off x="228600" y="228600"/>
            <a:ext cx="8595360" cy="6315320"/>
          </a:xfrm>
          <a:prstGeom prst="rect">
            <a:avLst/>
          </a:prstGeom>
          <a:noFill/>
          <a:ln w="28575">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338938" y="316468"/>
            <a:ext cx="2768065" cy="369332"/>
          </a:xfrm>
          <a:prstGeom prst="rect">
            <a:avLst/>
          </a:prstGeom>
          <a:noFill/>
        </p:spPr>
        <p:txBody>
          <a:bodyPr wrap="none" rtlCol="0">
            <a:spAutoFit/>
          </a:bodyPr>
          <a:lstStyle/>
          <a:p>
            <a:r>
              <a:rPr lang="en-US" dirty="0" smtClean="0">
                <a:latin typeface="+mn-lt"/>
              </a:rPr>
              <a:t>ESS 102, </a:t>
            </a:r>
            <a:r>
              <a:rPr lang="en-US" dirty="0" smtClean="0"/>
              <a:t>Spring</a:t>
            </a:r>
            <a:r>
              <a:rPr lang="en-US" dirty="0" smtClean="0">
                <a:latin typeface="+mn-lt"/>
              </a:rPr>
              <a:t> 2015, n= 88</a:t>
            </a:r>
            <a:endParaRPr lang="en-US" dirty="0">
              <a:latin typeface="+mn-lt"/>
            </a:endParaRPr>
          </a:p>
        </p:txBody>
      </p:sp>
      <p:sp>
        <p:nvSpPr>
          <p:cNvPr id="4" name="TextBox 3"/>
          <p:cNvSpPr txBox="1"/>
          <p:nvPr/>
        </p:nvSpPr>
        <p:spPr>
          <a:xfrm>
            <a:off x="6096000" y="990600"/>
            <a:ext cx="1524000" cy="1077218"/>
          </a:xfrm>
          <a:prstGeom prst="rect">
            <a:avLst/>
          </a:prstGeom>
          <a:noFill/>
        </p:spPr>
        <p:txBody>
          <a:bodyPr wrap="square" rtlCol="0">
            <a:spAutoFit/>
          </a:bodyPr>
          <a:lstStyle/>
          <a:p>
            <a:r>
              <a:rPr lang="en-US" sz="1600" dirty="0" smtClean="0"/>
              <a:t>Components of i</a:t>
            </a:r>
            <a:r>
              <a:rPr lang="en-US" sz="1600" dirty="0" smtClean="0"/>
              <a:t>ndividual</a:t>
            </a:r>
            <a:r>
              <a:rPr lang="en-US" sz="1600" dirty="0"/>
              <a:t> </a:t>
            </a:r>
            <a:r>
              <a:rPr lang="en-US" sz="1600" dirty="0" smtClean="0"/>
              <a:t>preference and circumstance</a:t>
            </a:r>
            <a:endParaRPr lang="en-US" sz="1600" dirty="0" smtClean="0"/>
          </a:p>
        </p:txBody>
      </p:sp>
    </p:spTree>
    <p:extLst>
      <p:ext uri="{BB962C8B-B14F-4D97-AF65-F5344CB8AC3E}">
        <p14:creationId xmlns:p14="http://schemas.microsoft.com/office/powerpoint/2010/main" val="17945701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977" t="8698" r="8642" b="66190"/>
          <a:stretch/>
        </p:blipFill>
        <p:spPr bwMode="auto">
          <a:xfrm>
            <a:off x="152399" y="380995"/>
            <a:ext cx="8778240" cy="24706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762000" y="3048000"/>
            <a:ext cx="2905795" cy="584775"/>
          </a:xfrm>
          <a:prstGeom prst="rect">
            <a:avLst/>
          </a:prstGeom>
          <a:noFill/>
        </p:spPr>
        <p:txBody>
          <a:bodyPr wrap="none" rtlCol="0">
            <a:spAutoFit/>
          </a:bodyPr>
          <a:lstStyle/>
          <a:p>
            <a:r>
              <a:rPr lang="en-US" sz="1600" dirty="0" smtClean="0"/>
              <a:t>Water </a:t>
            </a:r>
            <a:r>
              <a:rPr lang="en-US" sz="1600" dirty="0"/>
              <a:t>F</a:t>
            </a:r>
            <a:r>
              <a:rPr lang="en-US" sz="1600" dirty="0" smtClean="0"/>
              <a:t>ootprint Network</a:t>
            </a:r>
          </a:p>
          <a:p>
            <a:r>
              <a:rPr lang="en-US" sz="1600" dirty="0" smtClean="0">
                <a:hlinkClick r:id="rId3"/>
              </a:rPr>
              <a:t>http</a:t>
            </a:r>
            <a:r>
              <a:rPr lang="en-US" sz="1600" dirty="0">
                <a:hlinkClick r:id="rId3"/>
              </a:rPr>
              <a:t>://www.waterfootprint.org</a:t>
            </a:r>
            <a:r>
              <a:rPr lang="en-US" sz="1600" dirty="0" smtClean="0">
                <a:hlinkClick r:id="rId3"/>
              </a:rPr>
              <a:t>/</a:t>
            </a:r>
            <a:r>
              <a:rPr lang="en-US" sz="1600" dirty="0" smtClean="0"/>
              <a:t> </a:t>
            </a:r>
            <a:endParaRPr lang="en-US" sz="1600" dirty="0"/>
          </a:p>
        </p:txBody>
      </p:sp>
    </p:spTree>
    <p:extLst>
      <p:ext uri="{BB962C8B-B14F-4D97-AF65-F5344CB8AC3E}">
        <p14:creationId xmlns:p14="http://schemas.microsoft.com/office/powerpoint/2010/main" val="2374819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 y="304800"/>
            <a:ext cx="8778240" cy="5962578"/>
          </a:xfrm>
          <a:prstGeom prst="rect">
            <a:avLst/>
          </a:prstGeom>
          <a:noFill/>
          <a:ln w="28575">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
        <p:nvSpPr>
          <p:cNvPr id="6147" name="TextBox 2"/>
          <p:cNvSpPr txBox="1">
            <a:spLocks noChangeArrowheads="1"/>
          </p:cNvSpPr>
          <p:nvPr/>
        </p:nvSpPr>
        <p:spPr bwMode="auto">
          <a:xfrm>
            <a:off x="990600" y="838200"/>
            <a:ext cx="2057400" cy="646113"/>
          </a:xfrm>
          <a:prstGeom prst="rect">
            <a:avLst/>
          </a:prstGeom>
          <a:noFill/>
          <a:ln w="19050">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a:t>Water consumption components</a:t>
            </a:r>
          </a:p>
        </p:txBody>
      </p:sp>
      <p:sp>
        <p:nvSpPr>
          <p:cNvPr id="2" name="TextBox 1"/>
          <p:cNvSpPr txBox="1"/>
          <p:nvPr/>
        </p:nvSpPr>
        <p:spPr>
          <a:xfrm>
            <a:off x="5867401" y="838200"/>
            <a:ext cx="2971800" cy="1200329"/>
          </a:xfrm>
          <a:prstGeom prst="rect">
            <a:avLst/>
          </a:prstGeom>
          <a:noFill/>
        </p:spPr>
        <p:txBody>
          <a:bodyPr wrap="square" rtlCol="0">
            <a:spAutoFit/>
          </a:bodyPr>
          <a:lstStyle/>
          <a:p>
            <a:r>
              <a:rPr lang="en-US" dirty="0"/>
              <a:t>W</a:t>
            </a:r>
            <a:r>
              <a:rPr lang="en-US" dirty="0" smtClean="0"/>
              <a:t>ater is embedded in everything; for young people, food is typically the greatest water dependency</a:t>
            </a:r>
            <a:endParaRPr lang="en-US" dirty="0"/>
          </a:p>
        </p:txBody>
      </p:sp>
      <p:sp>
        <p:nvSpPr>
          <p:cNvPr id="5" name="TextBox 4"/>
          <p:cNvSpPr txBox="1"/>
          <p:nvPr/>
        </p:nvSpPr>
        <p:spPr>
          <a:xfrm>
            <a:off x="338938" y="381000"/>
            <a:ext cx="2768065" cy="369332"/>
          </a:xfrm>
          <a:prstGeom prst="rect">
            <a:avLst/>
          </a:prstGeom>
          <a:noFill/>
        </p:spPr>
        <p:txBody>
          <a:bodyPr wrap="none" rtlCol="0">
            <a:spAutoFit/>
          </a:bodyPr>
          <a:lstStyle/>
          <a:p>
            <a:r>
              <a:rPr lang="en-US" dirty="0" smtClean="0">
                <a:latin typeface="+mn-lt"/>
              </a:rPr>
              <a:t>ESS 102, </a:t>
            </a:r>
            <a:r>
              <a:rPr lang="en-US" dirty="0" smtClean="0"/>
              <a:t>Spring</a:t>
            </a:r>
            <a:r>
              <a:rPr lang="en-US" dirty="0" smtClean="0">
                <a:latin typeface="+mn-lt"/>
              </a:rPr>
              <a:t> 2015, n= 88</a:t>
            </a:r>
            <a:endParaRPr lang="en-US" dirty="0">
              <a:latin typeface="+mn-lt"/>
            </a:endParaRPr>
          </a:p>
        </p:txBody>
      </p:sp>
    </p:spTree>
    <p:extLst>
      <p:ext uri="{BB962C8B-B14F-4D97-AF65-F5344CB8AC3E}">
        <p14:creationId xmlns:p14="http://schemas.microsoft.com/office/powerpoint/2010/main" val="11309039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81000"/>
            <a:ext cx="8778240" cy="5962578"/>
          </a:xfrm>
          <a:prstGeom prst="rect">
            <a:avLst/>
          </a:prstGeom>
          <a:noFill/>
          <a:ln w="28575">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
        <p:nvSpPr>
          <p:cNvPr id="8195" name="TextBox 4"/>
          <p:cNvSpPr txBox="1">
            <a:spLocks noChangeArrowheads="1"/>
          </p:cNvSpPr>
          <p:nvPr/>
        </p:nvSpPr>
        <p:spPr bwMode="auto">
          <a:xfrm>
            <a:off x="990600" y="1219200"/>
            <a:ext cx="2286000" cy="646331"/>
          </a:xfrm>
          <a:prstGeom prst="rect">
            <a:avLst/>
          </a:prstGeom>
          <a:noFill/>
          <a:ln w="19050">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dirty="0"/>
              <a:t>Water consumption </a:t>
            </a:r>
            <a:r>
              <a:rPr lang="en-US" altLang="en-US" dirty="0" smtClean="0"/>
              <a:t>components for food</a:t>
            </a:r>
            <a:endParaRPr lang="en-US" altLang="en-US" dirty="0"/>
          </a:p>
        </p:txBody>
      </p:sp>
      <p:sp>
        <p:nvSpPr>
          <p:cNvPr id="2" name="TextBox 1"/>
          <p:cNvSpPr txBox="1"/>
          <p:nvPr/>
        </p:nvSpPr>
        <p:spPr>
          <a:xfrm>
            <a:off x="6096000" y="3200400"/>
            <a:ext cx="1739643" cy="369332"/>
          </a:xfrm>
          <a:prstGeom prst="rect">
            <a:avLst/>
          </a:prstGeom>
          <a:noFill/>
        </p:spPr>
        <p:txBody>
          <a:bodyPr wrap="none" rtlCol="0">
            <a:spAutoFit/>
          </a:bodyPr>
          <a:lstStyle/>
          <a:p>
            <a:r>
              <a:rPr lang="en-US" dirty="0" smtClean="0">
                <a:solidFill>
                  <a:srgbClr val="00B050"/>
                </a:solidFill>
              </a:rPr>
              <a:t>‘Vegetarian side’</a:t>
            </a:r>
            <a:endParaRPr lang="en-US" dirty="0">
              <a:solidFill>
                <a:srgbClr val="00B050"/>
              </a:solidFill>
            </a:endParaRPr>
          </a:p>
        </p:txBody>
      </p:sp>
      <p:sp>
        <p:nvSpPr>
          <p:cNvPr id="3" name="TextBox 2"/>
          <p:cNvSpPr txBox="1"/>
          <p:nvPr/>
        </p:nvSpPr>
        <p:spPr>
          <a:xfrm>
            <a:off x="4724400" y="849868"/>
            <a:ext cx="1557286" cy="369332"/>
          </a:xfrm>
          <a:prstGeom prst="rect">
            <a:avLst/>
          </a:prstGeom>
          <a:noFill/>
        </p:spPr>
        <p:txBody>
          <a:bodyPr wrap="none" rtlCol="0">
            <a:spAutoFit/>
          </a:bodyPr>
          <a:lstStyle/>
          <a:p>
            <a:r>
              <a:rPr lang="en-US" dirty="0" smtClean="0">
                <a:solidFill>
                  <a:srgbClr val="00B050"/>
                </a:solidFill>
              </a:rPr>
              <a:t>‘Vegan corner’</a:t>
            </a:r>
            <a:endParaRPr lang="en-US" dirty="0">
              <a:solidFill>
                <a:srgbClr val="00B050"/>
              </a:solidFill>
            </a:endParaRPr>
          </a:p>
        </p:txBody>
      </p:sp>
      <p:sp>
        <p:nvSpPr>
          <p:cNvPr id="4" name="TextBox 3"/>
          <p:cNvSpPr txBox="1"/>
          <p:nvPr/>
        </p:nvSpPr>
        <p:spPr>
          <a:xfrm>
            <a:off x="6096000" y="1542365"/>
            <a:ext cx="2743200" cy="923330"/>
          </a:xfrm>
          <a:prstGeom prst="rect">
            <a:avLst/>
          </a:prstGeom>
          <a:noFill/>
        </p:spPr>
        <p:txBody>
          <a:bodyPr wrap="square" rtlCol="0">
            <a:spAutoFit/>
          </a:bodyPr>
          <a:lstStyle/>
          <a:p>
            <a:r>
              <a:rPr lang="en-US" dirty="0" smtClean="0"/>
              <a:t>What you choose to eat has a lot to do with your water dependency.</a:t>
            </a:r>
            <a:endParaRPr lang="en-US" dirty="0"/>
          </a:p>
        </p:txBody>
      </p:sp>
      <p:sp>
        <p:nvSpPr>
          <p:cNvPr id="7" name="TextBox 6"/>
          <p:cNvSpPr txBox="1"/>
          <p:nvPr/>
        </p:nvSpPr>
        <p:spPr>
          <a:xfrm>
            <a:off x="228600" y="468868"/>
            <a:ext cx="2768065" cy="369332"/>
          </a:xfrm>
          <a:prstGeom prst="rect">
            <a:avLst/>
          </a:prstGeom>
          <a:noFill/>
        </p:spPr>
        <p:txBody>
          <a:bodyPr wrap="none" rtlCol="0">
            <a:spAutoFit/>
          </a:bodyPr>
          <a:lstStyle/>
          <a:p>
            <a:r>
              <a:rPr lang="en-US" dirty="0" smtClean="0">
                <a:latin typeface="+mn-lt"/>
              </a:rPr>
              <a:t>ESS 102, </a:t>
            </a:r>
            <a:r>
              <a:rPr lang="en-US" dirty="0" smtClean="0"/>
              <a:t>Spring</a:t>
            </a:r>
            <a:r>
              <a:rPr lang="en-US" dirty="0" smtClean="0">
                <a:latin typeface="+mn-lt"/>
              </a:rPr>
              <a:t> 2015, n= 88</a:t>
            </a:r>
            <a:endParaRPr lang="en-US" dirty="0">
              <a:latin typeface="+mn-lt"/>
            </a:endParaRPr>
          </a:p>
        </p:txBody>
      </p:sp>
    </p:spTree>
    <p:extLst>
      <p:ext uri="{BB962C8B-B14F-4D97-AF65-F5344CB8AC3E}">
        <p14:creationId xmlns:p14="http://schemas.microsoft.com/office/powerpoint/2010/main" val="25378902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723" t="8418" r="27607" b="15965"/>
          <a:stretch/>
        </p:blipFill>
        <p:spPr bwMode="auto">
          <a:xfrm>
            <a:off x="76200" y="152400"/>
            <a:ext cx="5890492" cy="640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61195" t="11469" r="12794" b="33607"/>
          <a:stretch/>
        </p:blipFill>
        <p:spPr bwMode="auto">
          <a:xfrm>
            <a:off x="6070252" y="3581399"/>
            <a:ext cx="1839331" cy="310709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1111" t="11469" r="63805" b="48189"/>
          <a:stretch/>
        </p:blipFill>
        <p:spPr bwMode="auto">
          <a:xfrm>
            <a:off x="6101332" y="187931"/>
            <a:ext cx="1773780" cy="228218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5962" t="10547" r="41357" b="41999"/>
          <a:stretch/>
        </p:blipFill>
        <p:spPr bwMode="auto">
          <a:xfrm>
            <a:off x="7387745" y="2344686"/>
            <a:ext cx="1603855" cy="268451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7438693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311" t="8514" r="63405" b="4617"/>
          <a:stretch/>
        </p:blipFill>
        <p:spPr bwMode="auto">
          <a:xfrm>
            <a:off x="152400" y="76200"/>
            <a:ext cx="2716618" cy="6675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124200" y="381000"/>
            <a:ext cx="4648067" cy="1015663"/>
          </a:xfrm>
          <a:prstGeom prst="rect">
            <a:avLst/>
          </a:prstGeom>
          <a:noFill/>
        </p:spPr>
        <p:txBody>
          <a:bodyPr wrap="none" rtlCol="0">
            <a:spAutoFit/>
          </a:bodyPr>
          <a:lstStyle/>
          <a:p>
            <a:r>
              <a:rPr lang="en-US" sz="2000" dirty="0" smtClean="0"/>
              <a:t>Water footprint for beef!</a:t>
            </a:r>
          </a:p>
          <a:p>
            <a:endParaRPr lang="en-US" sz="2000" dirty="0"/>
          </a:p>
          <a:p>
            <a:r>
              <a:rPr lang="en-US" sz="2000" dirty="0" smtClean="0"/>
              <a:t>Shows the importance of fractional change</a:t>
            </a:r>
            <a:endParaRPr lang="en-US" sz="2000" dirty="0"/>
          </a:p>
        </p:txBody>
      </p:sp>
    </p:spTree>
    <p:extLst>
      <p:ext uri="{BB962C8B-B14F-4D97-AF65-F5344CB8AC3E}">
        <p14:creationId xmlns:p14="http://schemas.microsoft.com/office/powerpoint/2010/main" val="23622145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897" t="8698" r="33895" b="11476"/>
          <a:stretch/>
        </p:blipFill>
        <p:spPr bwMode="auto">
          <a:xfrm>
            <a:off x="152400" y="152400"/>
            <a:ext cx="5433367" cy="640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791200" y="457200"/>
            <a:ext cx="3048000" cy="1754326"/>
          </a:xfrm>
          <a:prstGeom prst="rect">
            <a:avLst/>
          </a:prstGeom>
          <a:noFill/>
        </p:spPr>
        <p:txBody>
          <a:bodyPr wrap="square" rtlCol="0">
            <a:spAutoFit/>
          </a:bodyPr>
          <a:lstStyle/>
          <a:p>
            <a:r>
              <a:rPr lang="en-US" dirty="0" smtClean="0"/>
              <a:t>Giving water footprint results (e.g., Liter/kg) a watershed connection via data on crop yields (e.g., kg/acre), puts water dependence into watershed terms (Liter/acre).</a:t>
            </a:r>
            <a:endParaRPr lang="en-US" dirty="0"/>
          </a:p>
        </p:txBody>
      </p:sp>
      <p:sp>
        <p:nvSpPr>
          <p:cNvPr id="3" name="TextBox 2"/>
          <p:cNvSpPr txBox="1"/>
          <p:nvPr/>
        </p:nvSpPr>
        <p:spPr>
          <a:xfrm>
            <a:off x="5791200" y="2580382"/>
            <a:ext cx="3048000" cy="1077218"/>
          </a:xfrm>
          <a:prstGeom prst="rect">
            <a:avLst/>
          </a:prstGeom>
          <a:noFill/>
        </p:spPr>
        <p:txBody>
          <a:bodyPr wrap="square" rtlCol="0">
            <a:spAutoFit/>
          </a:bodyPr>
          <a:lstStyle/>
          <a:p>
            <a:r>
              <a:rPr lang="en-US" sz="1600" dirty="0" smtClean="0"/>
              <a:t>National Agricultural Statistics Service publications </a:t>
            </a:r>
            <a:r>
              <a:rPr lang="en-US" sz="1600" dirty="0" smtClean="0">
                <a:hlinkClick r:id="rId3"/>
              </a:rPr>
              <a:t>http</a:t>
            </a:r>
            <a:r>
              <a:rPr lang="en-US" sz="1600" dirty="0">
                <a:hlinkClick r:id="rId3"/>
              </a:rPr>
              <a:t>://</a:t>
            </a:r>
            <a:r>
              <a:rPr lang="en-US" sz="1600" dirty="0" smtClean="0">
                <a:hlinkClick r:id="rId3"/>
              </a:rPr>
              <a:t>www.nass.usda.gov/Publications/Ag_Statistics/index.asp</a:t>
            </a:r>
            <a:r>
              <a:rPr lang="en-US" sz="1600" dirty="0" smtClean="0"/>
              <a:t> </a:t>
            </a:r>
            <a:endParaRPr lang="en-US" sz="1600" dirty="0"/>
          </a:p>
        </p:txBody>
      </p:sp>
    </p:spTree>
    <p:extLst>
      <p:ext uri="{BB962C8B-B14F-4D97-AF65-F5344CB8AC3E}">
        <p14:creationId xmlns:p14="http://schemas.microsoft.com/office/powerpoint/2010/main" val="31627048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609600"/>
            <a:ext cx="8729887" cy="5816977"/>
          </a:xfrm>
          <a:prstGeom prst="rect">
            <a:avLst/>
          </a:prstGeom>
          <a:noFill/>
        </p:spPr>
        <p:txBody>
          <a:bodyPr wrap="square" rtlCol="0">
            <a:spAutoFit/>
          </a:bodyPr>
          <a:lstStyle/>
          <a:p>
            <a:pPr algn="ctr"/>
            <a:r>
              <a:rPr lang="en-US" sz="2800" dirty="0" smtClean="0"/>
              <a:t>Linking Individual and </a:t>
            </a:r>
            <a:r>
              <a:rPr lang="en-US" sz="2800" dirty="0"/>
              <a:t>C</a:t>
            </a:r>
            <a:r>
              <a:rPr lang="en-US" sz="2800" dirty="0" smtClean="0"/>
              <a:t>ollective Perspectives</a:t>
            </a:r>
          </a:p>
          <a:p>
            <a:pPr algn="ctr"/>
            <a:r>
              <a:rPr lang="en-US" sz="2800" dirty="0" smtClean="0"/>
              <a:t>on Resource Dependency:</a:t>
            </a:r>
          </a:p>
          <a:p>
            <a:pPr algn="ctr"/>
            <a:r>
              <a:rPr lang="en-US" sz="2800" dirty="0" smtClean="0"/>
              <a:t>Students as Sources of Data</a:t>
            </a:r>
          </a:p>
          <a:p>
            <a:endParaRPr lang="en-US" sz="2400" dirty="0" smtClean="0"/>
          </a:p>
          <a:p>
            <a:pPr marL="342900" indent="-342900">
              <a:buFont typeface="Arial" panose="020B0604020202020204" pitchFamily="34" charset="0"/>
              <a:buChar char="•"/>
            </a:pPr>
            <a:r>
              <a:rPr lang="en-US" sz="2400" u="sng" dirty="0" smtClean="0"/>
              <a:t>Why link?</a:t>
            </a:r>
            <a:r>
              <a:rPr lang="en-US" sz="2400" dirty="0" smtClean="0"/>
              <a:t>  An approach that tries to address the entire system of individual choice and collective outcomes.</a:t>
            </a:r>
          </a:p>
          <a:p>
            <a:endParaRPr lang="en-US" sz="2400" dirty="0" smtClean="0"/>
          </a:p>
          <a:p>
            <a:pPr marL="342900" indent="-342900">
              <a:buFont typeface="Arial" panose="020B0604020202020204" pitchFamily="34" charset="0"/>
              <a:buChar char="•"/>
            </a:pPr>
            <a:r>
              <a:rPr lang="en-US" sz="2400" u="sng" dirty="0" smtClean="0"/>
              <a:t>How to link?</a:t>
            </a:r>
            <a:r>
              <a:rPr lang="en-US" sz="2400" dirty="0" smtClean="0"/>
              <a:t>  </a:t>
            </a:r>
            <a:r>
              <a:rPr lang="en-US" sz="2400" dirty="0"/>
              <a:t>F</a:t>
            </a:r>
            <a:r>
              <a:rPr lang="en-US" sz="2400" dirty="0" smtClean="0"/>
              <a:t>ootprint-type models transform the outcomes of individual choices into visual results that link the individual to the collective.</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u="sng" dirty="0" smtClean="0"/>
              <a:t>Does linking work?</a:t>
            </a:r>
            <a:r>
              <a:rPr lang="en-US" sz="2400" dirty="0" smtClean="0"/>
              <a:t>  Assessment </a:t>
            </a:r>
            <a:r>
              <a:rPr lang="en-US" sz="2400" dirty="0"/>
              <a:t>results </a:t>
            </a:r>
            <a:r>
              <a:rPr lang="en-US" sz="2400" dirty="0" smtClean="0"/>
              <a:t>suggest </a:t>
            </a:r>
            <a:r>
              <a:rPr lang="en-US" sz="2400" dirty="0"/>
              <a:t>that utilizing data that reflect students’ lives is effective in </a:t>
            </a:r>
            <a:r>
              <a:rPr lang="en-US" sz="2400" i="1" dirty="0"/>
              <a:t>promoting critical thinking</a:t>
            </a:r>
            <a:r>
              <a:rPr lang="en-US" sz="2400" dirty="0"/>
              <a:t> and </a:t>
            </a:r>
            <a:r>
              <a:rPr lang="en-US" sz="2400" i="1" dirty="0"/>
              <a:t>encouraging systems thinking</a:t>
            </a:r>
            <a:r>
              <a:rPr lang="en-US" sz="2400" dirty="0"/>
              <a:t> about sustainability issues. </a:t>
            </a:r>
            <a:endParaRPr lang="en-US" sz="2400" dirty="0" smtClean="0"/>
          </a:p>
        </p:txBody>
      </p:sp>
    </p:spTree>
    <p:extLst>
      <p:ext uri="{BB962C8B-B14F-4D97-AF65-F5344CB8AC3E}">
        <p14:creationId xmlns:p14="http://schemas.microsoft.com/office/powerpoint/2010/main" val="23316560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33400" y="762000"/>
            <a:ext cx="8077200" cy="559659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2" cstate="print"/>
          <a:srcRect t="-137" b="-1"/>
          <a:stretch/>
        </p:blipFill>
        <p:spPr bwMode="auto">
          <a:xfrm>
            <a:off x="1066800" y="1676400"/>
            <a:ext cx="6666725" cy="3868003"/>
          </a:xfrm>
          <a:prstGeom prst="rect">
            <a:avLst/>
          </a:prstGeom>
          <a:noFill/>
          <a:ln>
            <a:noFill/>
          </a:ln>
          <a:extLst>
            <a:ext uri="{53640926-AAD7-44D8-BBD7-CCE9431645EC}">
              <a14:shadowObscured xmlns:a14="http://schemas.microsoft.com/office/drawing/2010/main"/>
            </a:ext>
          </a:extLst>
        </p:spPr>
      </p:pic>
      <p:sp>
        <p:nvSpPr>
          <p:cNvPr id="3" name="TextBox 2"/>
          <p:cNvSpPr txBox="1"/>
          <p:nvPr/>
        </p:nvSpPr>
        <p:spPr>
          <a:xfrm>
            <a:off x="5257800" y="4419600"/>
            <a:ext cx="1773947" cy="1938992"/>
          </a:xfrm>
          <a:prstGeom prst="rect">
            <a:avLst/>
          </a:prstGeom>
          <a:noFill/>
        </p:spPr>
        <p:txBody>
          <a:bodyPr wrap="none" rtlCol="0">
            <a:spAutoFit/>
          </a:bodyPr>
          <a:lstStyle/>
          <a:p>
            <a:r>
              <a:rPr lang="en-US" sz="2000" dirty="0" smtClean="0">
                <a:latin typeface="+mn-lt"/>
              </a:rPr>
              <a:t>Soil</a:t>
            </a:r>
          </a:p>
          <a:p>
            <a:r>
              <a:rPr lang="en-US" sz="2000" dirty="0" smtClean="0">
                <a:latin typeface="+mn-lt"/>
              </a:rPr>
              <a:t>Fresh water</a:t>
            </a:r>
          </a:p>
          <a:p>
            <a:r>
              <a:rPr lang="en-US" sz="2000" dirty="0" smtClean="0">
                <a:latin typeface="+mn-lt"/>
              </a:rPr>
              <a:t>Fossil fuels</a:t>
            </a:r>
          </a:p>
          <a:p>
            <a:r>
              <a:rPr lang="en-US" sz="2000" dirty="0" err="1" smtClean="0">
                <a:latin typeface="+mn-lt"/>
              </a:rPr>
              <a:t>Bioproductivity</a:t>
            </a:r>
            <a:endParaRPr lang="en-US" sz="2000" dirty="0" smtClean="0">
              <a:latin typeface="+mn-lt"/>
            </a:endParaRPr>
          </a:p>
          <a:p>
            <a:r>
              <a:rPr lang="en-US" sz="2000" dirty="0" smtClean="0">
                <a:latin typeface="+mn-lt"/>
              </a:rPr>
              <a:t>Biodiversity</a:t>
            </a:r>
          </a:p>
          <a:p>
            <a:r>
              <a:rPr lang="en-US" sz="2000" dirty="0" smtClean="0">
                <a:latin typeface="+mn-lt"/>
              </a:rPr>
              <a:t>CO</a:t>
            </a:r>
            <a:r>
              <a:rPr lang="en-US" sz="2000" baseline="-25000" dirty="0" smtClean="0">
                <a:latin typeface="+mn-lt"/>
              </a:rPr>
              <a:t>2</a:t>
            </a:r>
            <a:r>
              <a:rPr lang="en-US" sz="2000" dirty="0" smtClean="0">
                <a:latin typeface="+mn-lt"/>
              </a:rPr>
              <a:t> increase  </a:t>
            </a:r>
            <a:endParaRPr lang="en-US" sz="2000" dirty="0">
              <a:latin typeface="+mn-lt"/>
            </a:endParaRPr>
          </a:p>
        </p:txBody>
      </p:sp>
      <p:sp>
        <p:nvSpPr>
          <p:cNvPr id="4" name="TextBox 3"/>
          <p:cNvSpPr txBox="1"/>
          <p:nvPr/>
        </p:nvSpPr>
        <p:spPr>
          <a:xfrm>
            <a:off x="5224930" y="762000"/>
            <a:ext cx="3385670" cy="1323439"/>
          </a:xfrm>
          <a:prstGeom prst="rect">
            <a:avLst/>
          </a:prstGeom>
          <a:noFill/>
        </p:spPr>
        <p:txBody>
          <a:bodyPr wrap="none" rtlCol="0">
            <a:spAutoFit/>
          </a:bodyPr>
          <a:lstStyle/>
          <a:p>
            <a:r>
              <a:rPr lang="en-US" sz="2000" dirty="0" smtClean="0">
                <a:latin typeface="+mn-lt"/>
              </a:rPr>
              <a:t>Economic success</a:t>
            </a:r>
          </a:p>
          <a:p>
            <a:r>
              <a:rPr lang="en-US" sz="2000" dirty="0" smtClean="0">
                <a:latin typeface="+mn-lt"/>
              </a:rPr>
              <a:t>Social progress</a:t>
            </a:r>
          </a:p>
          <a:p>
            <a:r>
              <a:rPr lang="en-US" sz="2000" dirty="0" smtClean="0">
                <a:latin typeface="+mn-lt"/>
              </a:rPr>
              <a:t>Promise of technology</a:t>
            </a:r>
          </a:p>
          <a:p>
            <a:r>
              <a:rPr lang="en-US" sz="2000" dirty="0" smtClean="0">
                <a:latin typeface="+mn-lt"/>
              </a:rPr>
              <a:t>Consumer choice and freedom</a:t>
            </a:r>
          </a:p>
        </p:txBody>
      </p:sp>
      <p:sp>
        <p:nvSpPr>
          <p:cNvPr id="5" name="TextBox 4"/>
          <p:cNvSpPr txBox="1"/>
          <p:nvPr/>
        </p:nvSpPr>
        <p:spPr>
          <a:xfrm>
            <a:off x="533400" y="3733800"/>
            <a:ext cx="2209800" cy="707886"/>
          </a:xfrm>
          <a:prstGeom prst="rect">
            <a:avLst/>
          </a:prstGeom>
          <a:noFill/>
        </p:spPr>
        <p:txBody>
          <a:bodyPr wrap="square" rtlCol="0">
            <a:spAutoFit/>
          </a:bodyPr>
          <a:lstStyle/>
          <a:p>
            <a:r>
              <a:rPr lang="en-US" sz="2000" dirty="0" smtClean="0">
                <a:latin typeface="+mn-lt"/>
              </a:rPr>
              <a:t>Earth systems are in decline</a:t>
            </a:r>
            <a:endParaRPr lang="en-US" sz="2000" dirty="0">
              <a:latin typeface="+mn-lt"/>
            </a:endParaRPr>
          </a:p>
        </p:txBody>
      </p:sp>
      <p:sp>
        <p:nvSpPr>
          <p:cNvPr id="6" name="TextBox 5"/>
          <p:cNvSpPr txBox="1"/>
          <p:nvPr/>
        </p:nvSpPr>
        <p:spPr>
          <a:xfrm>
            <a:off x="533400" y="2721114"/>
            <a:ext cx="2209800" cy="707886"/>
          </a:xfrm>
          <a:prstGeom prst="rect">
            <a:avLst/>
          </a:prstGeom>
          <a:noFill/>
        </p:spPr>
        <p:txBody>
          <a:bodyPr wrap="square" rtlCol="0">
            <a:spAutoFit/>
          </a:bodyPr>
          <a:lstStyle/>
          <a:p>
            <a:r>
              <a:rPr lang="en-US" sz="2000" dirty="0" smtClean="0">
                <a:latin typeface="+mn-lt"/>
              </a:rPr>
              <a:t>Human systems seem to be thriving</a:t>
            </a:r>
            <a:endParaRPr lang="en-US" sz="2000" dirty="0">
              <a:latin typeface="+mn-lt"/>
            </a:endParaRPr>
          </a:p>
        </p:txBody>
      </p:sp>
      <p:sp>
        <p:nvSpPr>
          <p:cNvPr id="8" name="TextBox 7"/>
          <p:cNvSpPr txBox="1"/>
          <p:nvPr/>
        </p:nvSpPr>
        <p:spPr>
          <a:xfrm>
            <a:off x="2133600" y="228600"/>
            <a:ext cx="5334000" cy="461665"/>
          </a:xfrm>
          <a:prstGeom prst="rect">
            <a:avLst/>
          </a:prstGeom>
          <a:noFill/>
        </p:spPr>
        <p:txBody>
          <a:bodyPr wrap="square" rtlCol="0">
            <a:spAutoFit/>
          </a:bodyPr>
          <a:lstStyle/>
          <a:p>
            <a:r>
              <a:rPr lang="en-US" sz="2400" dirty="0" smtClean="0">
                <a:latin typeface="+mn-lt"/>
              </a:rPr>
              <a:t>Two co-existing but conflicting realities</a:t>
            </a:r>
            <a:endParaRPr lang="en-US" sz="2400" u="sng" dirty="0">
              <a:latin typeface="+mn-lt"/>
            </a:endParaRPr>
          </a:p>
        </p:txBody>
      </p:sp>
    </p:spTree>
    <p:extLst>
      <p:ext uri="{BB962C8B-B14F-4D97-AF65-F5344CB8AC3E}">
        <p14:creationId xmlns:p14="http://schemas.microsoft.com/office/powerpoint/2010/main" val="3735721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8382000" cy="4401205"/>
          </a:xfrm>
          <a:prstGeom prst="rect">
            <a:avLst/>
          </a:prstGeom>
          <a:noFill/>
        </p:spPr>
        <p:txBody>
          <a:bodyPr wrap="square" rtlCol="0">
            <a:spAutoFit/>
          </a:bodyPr>
          <a:lstStyle/>
          <a:p>
            <a:r>
              <a:rPr lang="en-US" sz="2000" dirty="0"/>
              <a:t>T</a:t>
            </a:r>
            <a:r>
              <a:rPr lang="en-US" sz="2000" dirty="0" smtClean="0"/>
              <a:t>he</a:t>
            </a:r>
            <a:r>
              <a:rPr lang="en-US" sz="2000" dirty="0" smtClean="0">
                <a:latin typeface="+mn-lt"/>
              </a:rPr>
              <a:t> divergent trends have evolved through time so that ordinary (linear) analytical and problem-solving approaches cannot reconcile them.</a:t>
            </a:r>
          </a:p>
          <a:p>
            <a:endParaRPr lang="en-US" sz="2000" u="sng" dirty="0"/>
          </a:p>
          <a:p>
            <a:r>
              <a:rPr lang="en-US" sz="2000" dirty="0" smtClean="0"/>
              <a:t>Management scientist </a:t>
            </a:r>
            <a:r>
              <a:rPr lang="en-US" sz="2000" dirty="0" err="1" smtClean="0"/>
              <a:t>Russel</a:t>
            </a:r>
            <a:r>
              <a:rPr lang="en-US" sz="2000" dirty="0" smtClean="0"/>
              <a:t> </a:t>
            </a:r>
            <a:r>
              <a:rPr lang="en-US" sz="2000" dirty="0" err="1" smtClean="0"/>
              <a:t>Ackoff’s</a:t>
            </a:r>
            <a:r>
              <a:rPr lang="en-US" sz="2000" dirty="0" smtClean="0"/>
              <a:t> alternative is “to </a:t>
            </a:r>
            <a:r>
              <a:rPr lang="en-US" sz="2000" b="1" dirty="0"/>
              <a:t>dissolve</a:t>
            </a:r>
            <a:r>
              <a:rPr lang="en-US" sz="2000" dirty="0"/>
              <a:t> the </a:t>
            </a:r>
            <a:r>
              <a:rPr lang="en-US" sz="2000" dirty="0" smtClean="0"/>
              <a:t>problem… </a:t>
            </a:r>
            <a:r>
              <a:rPr lang="en-US" sz="2000" dirty="0"/>
              <a:t>Dissolvers idealize rather than optimize, because the objective is to produce long-lasting satisfaction or at least get them back on track to attain their vision</a:t>
            </a:r>
            <a:r>
              <a:rPr lang="en-US" sz="2000" dirty="0" smtClean="0"/>
              <a:t>.”  A </a:t>
            </a:r>
            <a:r>
              <a:rPr lang="en-US" sz="2000" dirty="0"/>
              <a:t>course </a:t>
            </a:r>
            <a:r>
              <a:rPr lang="en-US" sz="2000" dirty="0" smtClean="0"/>
              <a:t>is taken that “changes </a:t>
            </a:r>
            <a:r>
              <a:rPr lang="en-US" sz="2000" dirty="0"/>
              <a:t>the context (that is, </a:t>
            </a:r>
            <a:r>
              <a:rPr lang="en-US" sz="2400" i="1" dirty="0"/>
              <a:t>the underlying system creating the problem</a:t>
            </a:r>
            <a:r>
              <a:rPr lang="en-US" sz="2000" dirty="0"/>
              <a:t>) such that the problem </a:t>
            </a:r>
            <a:r>
              <a:rPr lang="en-US" sz="2000" dirty="0" smtClean="0"/>
              <a:t>disappears… To </a:t>
            </a:r>
            <a:r>
              <a:rPr lang="en-US" sz="2000" dirty="0"/>
              <a:t>distinguish the approach that must be taken for this path, </a:t>
            </a:r>
            <a:r>
              <a:rPr lang="en-US" sz="2000" dirty="0" err="1"/>
              <a:t>Ackoff</a:t>
            </a:r>
            <a:r>
              <a:rPr lang="en-US" sz="2000" dirty="0"/>
              <a:t> calls it </a:t>
            </a:r>
            <a:r>
              <a:rPr lang="en-US" sz="2000" b="1" dirty="0"/>
              <a:t>design</a:t>
            </a:r>
            <a:r>
              <a:rPr lang="en-US" sz="2000" dirty="0"/>
              <a:t>. </a:t>
            </a:r>
            <a:r>
              <a:rPr lang="en-US" sz="2000" dirty="0" smtClean="0"/>
              <a:t> I </a:t>
            </a:r>
            <a:r>
              <a:rPr lang="en-US" sz="2000" dirty="0"/>
              <a:t>add the emphasis because I believe it is the only one that can take on the challenge of producing sustainability</a:t>
            </a:r>
            <a:r>
              <a:rPr lang="en-US" sz="2000" dirty="0" smtClean="0"/>
              <a:t>.”</a:t>
            </a:r>
            <a:endParaRPr lang="en-US" sz="2000" dirty="0"/>
          </a:p>
          <a:p>
            <a:endParaRPr lang="en-US" sz="2000" dirty="0"/>
          </a:p>
          <a:p>
            <a:r>
              <a:rPr lang="en-US" sz="1600" dirty="0"/>
              <a:t>John R. </a:t>
            </a:r>
            <a:r>
              <a:rPr lang="en-US" sz="1600" dirty="0" err="1" smtClean="0"/>
              <a:t>Ehrenfeld</a:t>
            </a:r>
            <a:r>
              <a:rPr lang="en-US" sz="1600" dirty="0" smtClean="0"/>
              <a:t>, 2008, </a:t>
            </a:r>
            <a:r>
              <a:rPr lang="en-US" sz="1600" u="sng" dirty="0"/>
              <a:t>Sustainability by Design: A Subversive Strategy for Transforming Our Consumer </a:t>
            </a:r>
            <a:r>
              <a:rPr lang="en-US" sz="1600" u="sng" dirty="0" smtClean="0"/>
              <a:t>Culture</a:t>
            </a:r>
            <a:r>
              <a:rPr lang="en-US" sz="1600" dirty="0" smtClean="0"/>
              <a:t>, Yale University Press.  Italic emphasis added.</a:t>
            </a:r>
            <a:endParaRPr lang="en-US" sz="1600" dirty="0"/>
          </a:p>
        </p:txBody>
      </p:sp>
    </p:spTree>
    <p:extLst>
      <p:ext uri="{BB962C8B-B14F-4D97-AF65-F5344CB8AC3E}">
        <p14:creationId xmlns:p14="http://schemas.microsoft.com/office/powerpoint/2010/main" val="28955081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228600"/>
            <a:ext cx="8382000" cy="3662541"/>
          </a:xfrm>
          <a:prstGeom prst="rect">
            <a:avLst/>
          </a:prstGeom>
          <a:noFill/>
        </p:spPr>
        <p:txBody>
          <a:bodyPr wrap="square" rtlCol="0">
            <a:spAutoFit/>
          </a:bodyPr>
          <a:lstStyle/>
          <a:p>
            <a:r>
              <a:rPr lang="en-US" sz="2000" dirty="0" smtClean="0"/>
              <a:t>Gregory Bateson called this type of divergent situation a </a:t>
            </a:r>
            <a:r>
              <a:rPr lang="en-US" sz="2000" b="1" dirty="0" smtClean="0"/>
              <a:t>double-bind</a:t>
            </a:r>
            <a:r>
              <a:rPr lang="en-US" sz="2000" dirty="0" smtClean="0"/>
              <a:t>, and used it to model the origin of schizophrenia.  According to Bateson, a double-bind occurs when we are exposed to:</a:t>
            </a:r>
          </a:p>
          <a:p>
            <a:endParaRPr lang="en-US" sz="2000" dirty="0" smtClean="0"/>
          </a:p>
          <a:p>
            <a:pPr marL="914400" lvl="1" indent="-457200">
              <a:buAutoNum type="arabicParenR"/>
            </a:pPr>
            <a:r>
              <a:rPr lang="en-US" sz="2000" dirty="0" smtClean="0"/>
              <a:t>A primary injunction or command</a:t>
            </a:r>
          </a:p>
          <a:p>
            <a:pPr marL="914400" lvl="1" indent="-457200">
              <a:buAutoNum type="arabicParenR"/>
            </a:pPr>
            <a:r>
              <a:rPr lang="en-US" sz="2000" dirty="0" smtClean="0"/>
              <a:t>A secondary injunction in conflict with the first and at a more abstract level</a:t>
            </a:r>
          </a:p>
          <a:p>
            <a:pPr marL="914400" lvl="1" indent="-457200">
              <a:buAutoNum type="arabicParenR"/>
            </a:pPr>
            <a:r>
              <a:rPr lang="en-US" sz="2000" dirty="0" smtClean="0"/>
              <a:t>Repeated exposure to the conflict</a:t>
            </a:r>
          </a:p>
          <a:p>
            <a:pPr marL="914400" lvl="1" indent="-457200">
              <a:buAutoNum type="arabicParenR"/>
            </a:pPr>
            <a:r>
              <a:rPr lang="en-US" sz="2000" dirty="0" smtClean="0"/>
              <a:t>A prohibition against escaping the conflict</a:t>
            </a:r>
          </a:p>
          <a:p>
            <a:endParaRPr lang="en-US" sz="2000" dirty="0"/>
          </a:p>
          <a:p>
            <a:r>
              <a:rPr lang="en-US" sz="1600" dirty="0" smtClean="0"/>
              <a:t>Gregory Bateson, 1972, </a:t>
            </a:r>
            <a:r>
              <a:rPr lang="en-US" sz="1600" u="sng" dirty="0" smtClean="0"/>
              <a:t>Steps to an Ecology of Mind</a:t>
            </a:r>
            <a:r>
              <a:rPr lang="en-US" sz="1600" dirty="0" smtClean="0"/>
              <a:t>, Chicago University Press.</a:t>
            </a:r>
          </a:p>
          <a:p>
            <a:endParaRPr lang="en-US" sz="1600" dirty="0"/>
          </a:p>
        </p:txBody>
      </p:sp>
      <p:sp>
        <p:nvSpPr>
          <p:cNvPr id="3" name="TextBox 2"/>
          <p:cNvSpPr txBox="1"/>
          <p:nvPr/>
        </p:nvSpPr>
        <p:spPr>
          <a:xfrm>
            <a:off x="457200" y="3962400"/>
            <a:ext cx="8077200" cy="1200329"/>
          </a:xfrm>
          <a:prstGeom prst="rect">
            <a:avLst/>
          </a:prstGeom>
          <a:noFill/>
        </p:spPr>
        <p:txBody>
          <a:bodyPr wrap="square" rtlCol="0">
            <a:spAutoFit/>
          </a:bodyPr>
          <a:lstStyle/>
          <a:p>
            <a:r>
              <a:rPr lang="en-US" sz="2400" dirty="0"/>
              <a:t>The double-bind is a problem that arises in systems when conflicting commands cannot be </a:t>
            </a:r>
            <a:r>
              <a:rPr lang="en-US" sz="2400" dirty="0" smtClean="0"/>
              <a:t>resolved; to dissolve the problem the entire system has to be engaged.</a:t>
            </a:r>
            <a:endParaRPr lang="en-US" sz="2400" dirty="0"/>
          </a:p>
        </p:txBody>
      </p:sp>
    </p:spTree>
    <p:extLst>
      <p:ext uri="{BB962C8B-B14F-4D97-AF65-F5344CB8AC3E}">
        <p14:creationId xmlns:p14="http://schemas.microsoft.com/office/powerpoint/2010/main" val="1825137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04800" y="1295400"/>
            <a:ext cx="8534400" cy="4876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Double bind image.jpg"/>
          <p:cNvPicPr>
            <a:picLocks noChangeAspect="1"/>
          </p:cNvPicPr>
          <p:nvPr/>
        </p:nvPicPr>
        <p:blipFill rotWithShape="1">
          <a:blip r:embed="rId2" cstate="print"/>
          <a:srcRect l="5267" b="7435"/>
          <a:stretch/>
        </p:blipFill>
        <p:spPr>
          <a:xfrm>
            <a:off x="420624" y="1386840"/>
            <a:ext cx="6236855" cy="4570615"/>
          </a:xfrm>
          <a:prstGeom prst="rect">
            <a:avLst/>
          </a:prstGeom>
        </p:spPr>
      </p:pic>
      <p:sp>
        <p:nvSpPr>
          <p:cNvPr id="5" name="TextBox 4"/>
          <p:cNvSpPr txBox="1"/>
          <p:nvPr/>
        </p:nvSpPr>
        <p:spPr>
          <a:xfrm>
            <a:off x="228600" y="228600"/>
            <a:ext cx="8382000" cy="707886"/>
          </a:xfrm>
          <a:prstGeom prst="rect">
            <a:avLst/>
          </a:prstGeom>
          <a:noFill/>
        </p:spPr>
        <p:txBody>
          <a:bodyPr wrap="square" rtlCol="0">
            <a:spAutoFit/>
          </a:bodyPr>
          <a:lstStyle/>
          <a:p>
            <a:r>
              <a:rPr lang="en-US" sz="2000" dirty="0" smtClean="0">
                <a:latin typeface="+mn-lt"/>
              </a:rPr>
              <a:t>These two conflicting trends, experienced simultaneously, form a </a:t>
            </a:r>
            <a:r>
              <a:rPr lang="en-US" sz="2000" b="1" dirty="0" smtClean="0">
                <a:latin typeface="+mn-lt"/>
              </a:rPr>
              <a:t>double-bind</a:t>
            </a:r>
            <a:r>
              <a:rPr lang="en-US" sz="2000" dirty="0" smtClean="0">
                <a:latin typeface="+mn-lt"/>
              </a:rPr>
              <a:t> consisting of </a:t>
            </a:r>
            <a:r>
              <a:rPr lang="en-US" sz="2000" u="sng" dirty="0" smtClean="0">
                <a:latin typeface="+mn-lt"/>
              </a:rPr>
              <a:t>two conflicting commands</a:t>
            </a:r>
            <a:r>
              <a:rPr lang="en-US" sz="2000" dirty="0" smtClean="0">
                <a:latin typeface="+mn-lt"/>
              </a:rPr>
              <a:t>…</a:t>
            </a:r>
            <a:endParaRPr lang="en-US" sz="2000" u="sng" dirty="0">
              <a:latin typeface="+mn-lt"/>
            </a:endParaRPr>
          </a:p>
        </p:txBody>
      </p:sp>
      <p:sp>
        <p:nvSpPr>
          <p:cNvPr id="6" name="TextBox 5"/>
          <p:cNvSpPr txBox="1"/>
          <p:nvPr/>
        </p:nvSpPr>
        <p:spPr>
          <a:xfrm>
            <a:off x="6477000" y="1767840"/>
            <a:ext cx="2286000" cy="1200329"/>
          </a:xfrm>
          <a:prstGeom prst="rect">
            <a:avLst/>
          </a:prstGeom>
          <a:noFill/>
        </p:spPr>
        <p:txBody>
          <a:bodyPr wrap="square" rtlCol="0">
            <a:spAutoFit/>
          </a:bodyPr>
          <a:lstStyle/>
          <a:p>
            <a:r>
              <a:rPr lang="en-US" b="1" dirty="0" smtClean="0">
                <a:latin typeface="+mn-lt"/>
              </a:rPr>
              <a:t>1. Life is wonderful as it is; enjoy yourself and </a:t>
            </a:r>
            <a:r>
              <a:rPr lang="en-US" b="1" dirty="0" smtClean="0"/>
              <a:t>don’t rock the boat!</a:t>
            </a:r>
            <a:endParaRPr lang="en-US" b="1" dirty="0">
              <a:latin typeface="+mn-lt"/>
            </a:endParaRPr>
          </a:p>
        </p:txBody>
      </p:sp>
      <p:sp>
        <p:nvSpPr>
          <p:cNvPr id="7" name="TextBox 6"/>
          <p:cNvSpPr txBox="1"/>
          <p:nvPr/>
        </p:nvSpPr>
        <p:spPr>
          <a:xfrm>
            <a:off x="6477000" y="4425910"/>
            <a:ext cx="2362200" cy="1200329"/>
          </a:xfrm>
          <a:prstGeom prst="rect">
            <a:avLst/>
          </a:prstGeom>
          <a:noFill/>
        </p:spPr>
        <p:txBody>
          <a:bodyPr wrap="square" rtlCol="0">
            <a:spAutoFit/>
          </a:bodyPr>
          <a:lstStyle/>
          <a:p>
            <a:r>
              <a:rPr lang="en-US" b="1" dirty="0" smtClean="0">
                <a:latin typeface="+mn-lt"/>
              </a:rPr>
              <a:t>2. Our planetary support systems are failing; do something fast!</a:t>
            </a:r>
            <a:endParaRPr lang="en-US" b="1" dirty="0">
              <a:latin typeface="+mn-lt"/>
            </a:endParaRPr>
          </a:p>
        </p:txBody>
      </p:sp>
    </p:spTree>
    <p:extLst>
      <p:ext uri="{BB962C8B-B14F-4D97-AF65-F5344CB8AC3E}">
        <p14:creationId xmlns:p14="http://schemas.microsoft.com/office/powerpoint/2010/main" val="1235220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04800" y="1295400"/>
            <a:ext cx="8534400" cy="4876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Double bind image.jpg"/>
          <p:cNvPicPr>
            <a:picLocks noChangeAspect="1"/>
          </p:cNvPicPr>
          <p:nvPr/>
        </p:nvPicPr>
        <p:blipFill rotWithShape="1">
          <a:blip r:embed="rId2" cstate="print"/>
          <a:srcRect l="4735" b="7810"/>
          <a:stretch/>
        </p:blipFill>
        <p:spPr>
          <a:xfrm>
            <a:off x="387926" y="1386840"/>
            <a:ext cx="6271953" cy="4552142"/>
          </a:xfrm>
          <a:prstGeom prst="rect">
            <a:avLst/>
          </a:prstGeom>
        </p:spPr>
      </p:pic>
      <p:sp>
        <p:nvSpPr>
          <p:cNvPr id="6" name="TextBox 5"/>
          <p:cNvSpPr txBox="1"/>
          <p:nvPr/>
        </p:nvSpPr>
        <p:spPr>
          <a:xfrm>
            <a:off x="6477000" y="1767840"/>
            <a:ext cx="2286000" cy="1200329"/>
          </a:xfrm>
          <a:prstGeom prst="rect">
            <a:avLst/>
          </a:prstGeom>
          <a:noFill/>
        </p:spPr>
        <p:txBody>
          <a:bodyPr wrap="square" rtlCol="0">
            <a:spAutoFit/>
          </a:bodyPr>
          <a:lstStyle/>
          <a:p>
            <a:r>
              <a:rPr lang="en-US" b="1" dirty="0" smtClean="0">
                <a:latin typeface="+mn-lt"/>
              </a:rPr>
              <a:t>1. Everyday experience; economic reality; cultural reinforcement</a:t>
            </a:r>
            <a:endParaRPr lang="en-US" b="1" dirty="0">
              <a:latin typeface="+mn-lt"/>
            </a:endParaRPr>
          </a:p>
        </p:txBody>
      </p:sp>
      <p:sp>
        <p:nvSpPr>
          <p:cNvPr id="7" name="TextBox 6"/>
          <p:cNvSpPr txBox="1"/>
          <p:nvPr/>
        </p:nvSpPr>
        <p:spPr>
          <a:xfrm>
            <a:off x="6477000" y="4425910"/>
            <a:ext cx="2286000" cy="1200329"/>
          </a:xfrm>
          <a:prstGeom prst="rect">
            <a:avLst/>
          </a:prstGeom>
          <a:noFill/>
        </p:spPr>
        <p:txBody>
          <a:bodyPr wrap="square" rtlCol="0">
            <a:spAutoFit/>
          </a:bodyPr>
          <a:lstStyle/>
          <a:p>
            <a:r>
              <a:rPr lang="en-US" b="1" dirty="0" smtClean="0">
                <a:latin typeface="+mn-lt"/>
              </a:rPr>
              <a:t>2. Abstract data from distant and unfamiliar places with which we lack real connection</a:t>
            </a:r>
            <a:endParaRPr lang="en-US" b="1" dirty="0">
              <a:latin typeface="+mn-lt"/>
            </a:endParaRPr>
          </a:p>
        </p:txBody>
      </p:sp>
      <p:sp>
        <p:nvSpPr>
          <p:cNvPr id="8" name="TextBox 7"/>
          <p:cNvSpPr txBox="1"/>
          <p:nvPr/>
        </p:nvSpPr>
        <p:spPr>
          <a:xfrm>
            <a:off x="228600" y="240268"/>
            <a:ext cx="8382000" cy="1015663"/>
          </a:xfrm>
          <a:prstGeom prst="rect">
            <a:avLst/>
          </a:prstGeom>
          <a:noFill/>
        </p:spPr>
        <p:txBody>
          <a:bodyPr wrap="square" rtlCol="0">
            <a:spAutoFit/>
          </a:bodyPr>
          <a:lstStyle/>
          <a:p>
            <a:r>
              <a:rPr lang="en-US" sz="2000" dirty="0" smtClean="0">
                <a:latin typeface="+mn-lt"/>
              </a:rPr>
              <a:t>These two conflicting trends, experienced simultaneously, form a </a:t>
            </a:r>
            <a:r>
              <a:rPr lang="en-US" sz="2000" b="1" dirty="0" smtClean="0">
                <a:latin typeface="+mn-lt"/>
              </a:rPr>
              <a:t>double-bind</a:t>
            </a:r>
            <a:r>
              <a:rPr lang="en-US" sz="2000" dirty="0" smtClean="0">
                <a:latin typeface="+mn-lt"/>
              </a:rPr>
              <a:t> consisting of two conflicting commands, </a:t>
            </a:r>
            <a:r>
              <a:rPr lang="en-US" sz="2000" u="sng" dirty="0" smtClean="0">
                <a:latin typeface="+mn-lt"/>
              </a:rPr>
              <a:t>delivered at different levels of abstraction</a:t>
            </a:r>
            <a:r>
              <a:rPr lang="en-US" sz="2000" dirty="0" smtClean="0">
                <a:latin typeface="+mn-lt"/>
              </a:rPr>
              <a:t>…</a:t>
            </a:r>
            <a:endParaRPr lang="en-US" sz="2000" u="sng" dirty="0">
              <a:latin typeface="+mn-lt"/>
            </a:endParaRPr>
          </a:p>
        </p:txBody>
      </p:sp>
    </p:spTree>
    <p:extLst>
      <p:ext uri="{BB962C8B-B14F-4D97-AF65-F5344CB8AC3E}">
        <p14:creationId xmlns:p14="http://schemas.microsoft.com/office/powerpoint/2010/main" val="5081105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4800" y="1295400"/>
            <a:ext cx="8534400" cy="4876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Double bind image.jpg"/>
          <p:cNvPicPr>
            <a:picLocks noChangeAspect="1"/>
          </p:cNvPicPr>
          <p:nvPr/>
        </p:nvPicPr>
        <p:blipFill rotWithShape="1">
          <a:blip r:embed="rId2" cstate="print"/>
          <a:srcRect l="4875" t="4275" b="8370"/>
          <a:stretch/>
        </p:blipFill>
        <p:spPr>
          <a:xfrm>
            <a:off x="397164" y="1597890"/>
            <a:ext cx="6262716" cy="4313383"/>
          </a:xfrm>
          <a:prstGeom prst="rect">
            <a:avLst/>
          </a:prstGeom>
        </p:spPr>
      </p:pic>
      <p:sp>
        <p:nvSpPr>
          <p:cNvPr id="6" name="TextBox 5"/>
          <p:cNvSpPr txBox="1"/>
          <p:nvPr/>
        </p:nvSpPr>
        <p:spPr>
          <a:xfrm>
            <a:off x="6858000" y="2145268"/>
            <a:ext cx="1371600" cy="369332"/>
          </a:xfrm>
          <a:prstGeom prst="rect">
            <a:avLst/>
          </a:prstGeom>
          <a:noFill/>
        </p:spPr>
        <p:txBody>
          <a:bodyPr wrap="square" rtlCol="0">
            <a:spAutoFit/>
          </a:bodyPr>
          <a:lstStyle/>
          <a:p>
            <a:r>
              <a:rPr lang="en-US" b="1" dirty="0" smtClean="0">
                <a:latin typeface="+mn-lt"/>
              </a:rPr>
              <a:t>Our planet</a:t>
            </a:r>
            <a:endParaRPr lang="en-US" b="1" dirty="0">
              <a:latin typeface="+mn-lt"/>
            </a:endParaRPr>
          </a:p>
        </p:txBody>
      </p:sp>
      <p:sp>
        <p:nvSpPr>
          <p:cNvPr id="8" name="TextBox 7"/>
          <p:cNvSpPr txBox="1"/>
          <p:nvPr/>
        </p:nvSpPr>
        <p:spPr>
          <a:xfrm>
            <a:off x="228600" y="240268"/>
            <a:ext cx="8001000" cy="1015663"/>
          </a:xfrm>
          <a:prstGeom prst="rect">
            <a:avLst/>
          </a:prstGeom>
          <a:noFill/>
        </p:spPr>
        <p:txBody>
          <a:bodyPr wrap="square" rtlCol="0">
            <a:spAutoFit/>
          </a:bodyPr>
          <a:lstStyle/>
          <a:p>
            <a:r>
              <a:rPr lang="en-US" sz="2000" dirty="0" smtClean="0">
                <a:latin typeface="+mn-lt"/>
              </a:rPr>
              <a:t>These two conflicting trends, experienced simultaneously, form a </a:t>
            </a:r>
            <a:r>
              <a:rPr lang="en-US" sz="2000" b="1" dirty="0" smtClean="0">
                <a:latin typeface="+mn-lt"/>
              </a:rPr>
              <a:t>double-bind</a:t>
            </a:r>
            <a:r>
              <a:rPr lang="en-US" sz="2000" dirty="0" smtClean="0">
                <a:latin typeface="+mn-lt"/>
              </a:rPr>
              <a:t> consisting of two conflicting commands, delivered at different levels of abstraction, and </a:t>
            </a:r>
            <a:r>
              <a:rPr lang="en-US" sz="2000" u="sng" dirty="0" smtClean="0">
                <a:latin typeface="+mn-lt"/>
              </a:rPr>
              <a:t>from which we cannot escape</a:t>
            </a:r>
            <a:r>
              <a:rPr lang="en-US" sz="2000" dirty="0" smtClean="0">
                <a:latin typeface="+mn-lt"/>
              </a:rPr>
              <a:t>.</a:t>
            </a:r>
            <a:endParaRPr lang="en-US" sz="2000" u="sng" dirty="0">
              <a:latin typeface="+mn-lt"/>
            </a:endParaRPr>
          </a:p>
        </p:txBody>
      </p:sp>
      <p:pic>
        <p:nvPicPr>
          <p:cNvPr id="9" name="Picture 2" descr="FG01_03-01"/>
          <p:cNvPicPr>
            <a:picLocks noChangeAspect="1" noChangeArrowheads="1"/>
          </p:cNvPicPr>
          <p:nvPr/>
        </p:nvPicPr>
        <p:blipFill>
          <a:blip r:embed="rId3" cstate="print"/>
          <a:srcRect r="11700"/>
          <a:stretch>
            <a:fillRect/>
          </a:stretch>
        </p:blipFill>
        <p:spPr bwMode="auto">
          <a:xfrm>
            <a:off x="5943600" y="2622559"/>
            <a:ext cx="2743200" cy="2330441"/>
          </a:xfrm>
          <a:prstGeom prst="rect">
            <a:avLst/>
          </a:prstGeom>
          <a:noFill/>
          <a:ln w="9525">
            <a:noFill/>
            <a:miter lim="800000"/>
            <a:headEnd/>
            <a:tailEnd/>
          </a:ln>
        </p:spPr>
      </p:pic>
    </p:spTree>
    <p:extLst>
      <p:ext uri="{BB962C8B-B14F-4D97-AF65-F5344CB8AC3E}">
        <p14:creationId xmlns:p14="http://schemas.microsoft.com/office/powerpoint/2010/main" val="4139423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81000"/>
            <a:ext cx="8595360" cy="4524315"/>
          </a:xfrm>
          <a:prstGeom prst="rect">
            <a:avLst/>
          </a:prstGeom>
          <a:noFill/>
        </p:spPr>
        <p:txBody>
          <a:bodyPr wrap="square" rtlCol="0">
            <a:spAutoFit/>
          </a:bodyPr>
          <a:lstStyle/>
          <a:p>
            <a:r>
              <a:rPr lang="en-US" sz="2000" dirty="0" smtClean="0">
                <a:latin typeface="+mn-lt"/>
              </a:rPr>
              <a:t>This self-induced delusion of separate places on one planet has led to </a:t>
            </a:r>
            <a:r>
              <a:rPr lang="en-US" sz="2000" b="1" dirty="0" smtClean="0">
                <a:latin typeface="+mn-lt"/>
              </a:rPr>
              <a:t>social schizophrenia</a:t>
            </a:r>
            <a:r>
              <a:rPr lang="en-US" sz="2000" dirty="0" smtClean="0">
                <a:latin typeface="+mn-lt"/>
              </a:rPr>
              <a:t> and divisiveness.  We want more and more stuff from </a:t>
            </a:r>
            <a:r>
              <a:rPr lang="en-US" sz="2000" b="1" dirty="0" smtClean="0">
                <a:solidFill>
                  <a:srgbClr val="FF0000"/>
                </a:solidFill>
                <a:latin typeface="+mn-lt"/>
              </a:rPr>
              <a:t>Over There</a:t>
            </a:r>
            <a:r>
              <a:rPr lang="en-US" sz="2000" dirty="0" smtClean="0">
                <a:latin typeface="+mn-lt"/>
              </a:rPr>
              <a:t>, while we try to throw more and more stuff </a:t>
            </a:r>
            <a:r>
              <a:rPr lang="en-US" sz="2000" b="1" dirty="0" smtClean="0">
                <a:solidFill>
                  <a:srgbClr val="FF0000"/>
                </a:solidFill>
                <a:latin typeface="+mn-lt"/>
              </a:rPr>
              <a:t>Away</a:t>
            </a:r>
            <a:r>
              <a:rPr lang="en-US" sz="2000" dirty="0" smtClean="0">
                <a:latin typeface="+mn-lt"/>
              </a:rPr>
              <a:t>.  But that pesky junk keeps showing up </a:t>
            </a:r>
            <a:r>
              <a:rPr lang="en-US" sz="2000" b="1" dirty="0" smtClean="0">
                <a:solidFill>
                  <a:srgbClr val="FF0000"/>
                </a:solidFill>
                <a:latin typeface="+mn-lt"/>
              </a:rPr>
              <a:t>Here</a:t>
            </a:r>
            <a:r>
              <a:rPr lang="en-US" sz="2000" dirty="0" smtClean="0">
                <a:latin typeface="+mn-lt"/>
              </a:rPr>
              <a:t>.  Unwanted stuff and pesky junk from </a:t>
            </a:r>
            <a:r>
              <a:rPr lang="en-US" sz="2000" b="1" dirty="0" smtClean="0">
                <a:solidFill>
                  <a:srgbClr val="FF0000"/>
                </a:solidFill>
                <a:latin typeface="+mn-lt"/>
              </a:rPr>
              <a:t>Over There </a:t>
            </a:r>
            <a:r>
              <a:rPr lang="en-US" sz="2000" dirty="0" smtClean="0">
                <a:latin typeface="+mn-lt"/>
              </a:rPr>
              <a:t>is coming </a:t>
            </a:r>
            <a:r>
              <a:rPr lang="en-US" sz="2000" b="1" dirty="0" smtClean="0">
                <a:solidFill>
                  <a:srgbClr val="FF0000"/>
                </a:solidFill>
                <a:latin typeface="+mn-lt"/>
              </a:rPr>
              <a:t>Here</a:t>
            </a:r>
            <a:r>
              <a:rPr lang="en-US" sz="2000" dirty="0" smtClean="0">
                <a:latin typeface="+mn-lt"/>
              </a:rPr>
              <a:t>, too, instead of staying </a:t>
            </a:r>
            <a:r>
              <a:rPr lang="en-US" sz="2000" b="1" dirty="0" smtClean="0">
                <a:solidFill>
                  <a:srgbClr val="FF0000"/>
                </a:solidFill>
                <a:latin typeface="+mn-lt"/>
              </a:rPr>
              <a:t>Away</a:t>
            </a:r>
            <a:r>
              <a:rPr lang="en-US" sz="2000" dirty="0" smtClean="0">
                <a:latin typeface="+mn-lt"/>
              </a:rPr>
              <a:t> where it's supposed to…</a:t>
            </a:r>
          </a:p>
          <a:p>
            <a:endParaRPr lang="en-US" sz="2000" dirty="0" smtClean="0">
              <a:latin typeface="+mn-lt"/>
            </a:endParaRPr>
          </a:p>
          <a:p>
            <a:r>
              <a:rPr lang="en-US" sz="2000" dirty="0" smtClean="0">
                <a:latin typeface="+mn-lt"/>
              </a:rPr>
              <a:t>In our madness, we've failed to see that </a:t>
            </a:r>
            <a:r>
              <a:rPr lang="en-US" sz="2000" b="1" dirty="0" smtClean="0">
                <a:solidFill>
                  <a:srgbClr val="FF0000"/>
                </a:solidFill>
                <a:latin typeface="+mn-lt"/>
              </a:rPr>
              <a:t>Here</a:t>
            </a:r>
            <a:r>
              <a:rPr lang="en-US" sz="2000" dirty="0" smtClean="0">
                <a:latin typeface="+mn-lt"/>
              </a:rPr>
              <a:t>, </a:t>
            </a:r>
            <a:r>
              <a:rPr lang="en-US" sz="2000" b="1" dirty="0" smtClean="0">
                <a:solidFill>
                  <a:srgbClr val="FF0000"/>
                </a:solidFill>
                <a:latin typeface="+mn-lt"/>
              </a:rPr>
              <a:t>Over There</a:t>
            </a:r>
            <a:r>
              <a:rPr lang="en-US" sz="2000" dirty="0" smtClean="0">
                <a:latin typeface="+mn-lt"/>
              </a:rPr>
              <a:t>, and </a:t>
            </a:r>
            <a:r>
              <a:rPr lang="en-US" sz="2000" b="1" dirty="0" smtClean="0">
                <a:solidFill>
                  <a:srgbClr val="FF0000"/>
                </a:solidFill>
                <a:latin typeface="+mn-lt"/>
              </a:rPr>
              <a:t>Away</a:t>
            </a:r>
            <a:r>
              <a:rPr lang="en-US" sz="2000" dirty="0" smtClean="0">
                <a:latin typeface="+mn-lt"/>
              </a:rPr>
              <a:t> are simply one place with interchangeable names.  Intellectually we know that the consequences of how we treat the atmosphere, the land, each other, and other species are inescapable; those consequences are all </a:t>
            </a:r>
            <a:r>
              <a:rPr lang="en-US" sz="2000" b="1" dirty="0" smtClean="0">
                <a:solidFill>
                  <a:srgbClr val="FF0000"/>
                </a:solidFill>
                <a:latin typeface="+mn-lt"/>
              </a:rPr>
              <a:t>Here</a:t>
            </a:r>
            <a:r>
              <a:rPr lang="en-US" sz="2000" dirty="0" smtClean="0">
                <a:latin typeface="+mn-lt"/>
              </a:rPr>
              <a:t>, it's all connected, and it's making us crazy.</a:t>
            </a:r>
          </a:p>
          <a:p>
            <a:endParaRPr lang="en-US" sz="2000" dirty="0">
              <a:latin typeface="+mn-lt"/>
            </a:endParaRPr>
          </a:p>
          <a:p>
            <a:r>
              <a:rPr lang="en-US" sz="1600" dirty="0" smtClean="0">
                <a:latin typeface="+mn-lt"/>
              </a:rPr>
              <a:t>Gloria Flora, 2010, Remapping Relationships: Humans in Nature: in </a:t>
            </a:r>
            <a:r>
              <a:rPr lang="en-US" sz="1600" u="sng" dirty="0" smtClean="0"/>
              <a:t>The Post Carbon Reader: Managing the 21</a:t>
            </a:r>
            <a:r>
              <a:rPr lang="en-US" sz="1600" u="sng" baseline="30000" dirty="0" smtClean="0"/>
              <a:t>st</a:t>
            </a:r>
            <a:r>
              <a:rPr lang="en-US" sz="1600" u="sng" dirty="0" smtClean="0"/>
              <a:t> Century’s </a:t>
            </a:r>
            <a:r>
              <a:rPr lang="en-US" sz="1600" u="sng" dirty="0"/>
              <a:t>S</a:t>
            </a:r>
            <a:r>
              <a:rPr lang="en-US" sz="1600" u="sng" dirty="0" smtClean="0"/>
              <a:t>ustainability Crises</a:t>
            </a:r>
            <a:r>
              <a:rPr lang="en-US" sz="1600" dirty="0" smtClean="0">
                <a:latin typeface="+mn-lt"/>
              </a:rPr>
              <a:t>, Watershed Media and the Post Carbon Institute.  Emphases added.</a:t>
            </a:r>
          </a:p>
        </p:txBody>
      </p:sp>
    </p:spTree>
    <p:extLst>
      <p:ext uri="{BB962C8B-B14F-4D97-AF65-F5344CB8AC3E}">
        <p14:creationId xmlns:p14="http://schemas.microsoft.com/office/powerpoint/2010/main" val="8237112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1592</TotalTime>
  <Words>1470</Words>
  <Application>Microsoft Office PowerPoint</Application>
  <PresentationFormat>On-screen Show (4:3)</PresentationFormat>
  <Paragraphs>125</Paragraphs>
  <Slides>28</Slides>
  <Notes>1</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West Chester University of Pennsylvania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dc:creator>
  <cp:lastModifiedBy>Tim</cp:lastModifiedBy>
  <cp:revision>79</cp:revision>
  <dcterms:created xsi:type="dcterms:W3CDTF">2015-03-09T13:35:59Z</dcterms:created>
  <dcterms:modified xsi:type="dcterms:W3CDTF">2015-03-30T12:40:43Z</dcterms:modified>
</cp:coreProperties>
</file>