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57" r:id="rId4"/>
    <p:sldId id="263" r:id="rId5"/>
    <p:sldId id="269" r:id="rId6"/>
    <p:sldId id="277" r:id="rId7"/>
    <p:sldId id="281" r:id="rId8"/>
    <p:sldId id="270" r:id="rId9"/>
    <p:sldId id="273" r:id="rId10"/>
    <p:sldId id="271" r:id="rId11"/>
    <p:sldId id="274" r:id="rId12"/>
    <p:sldId id="278" r:id="rId13"/>
    <p:sldId id="264" r:id="rId14"/>
    <p:sldId id="258" r:id="rId15"/>
    <p:sldId id="259" r:id="rId16"/>
    <p:sldId id="282" r:id="rId17"/>
    <p:sldId id="283" r:id="rId18"/>
    <p:sldId id="284" r:id="rId19"/>
    <p:sldId id="285" r:id="rId20"/>
    <p:sldId id="265" r:id="rId21"/>
    <p:sldId id="286" r:id="rId22"/>
    <p:sldId id="287" r:id="rId23"/>
    <p:sldId id="268" r:id="rId24"/>
    <p:sldId id="26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3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CBF8-67DB-4AC3-8F29-DC4D380C51E0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3A57-B0F6-43DA-BF91-9B2A10294E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6660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CBF8-67DB-4AC3-8F29-DC4D380C51E0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3A57-B0F6-43DA-BF91-9B2A10294E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6813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CBF8-67DB-4AC3-8F29-DC4D380C51E0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3A57-B0F6-43DA-BF91-9B2A10294E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3196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CBF8-67DB-4AC3-8F29-DC4D380C51E0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3A57-B0F6-43DA-BF91-9B2A10294E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4433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CBF8-67DB-4AC3-8F29-DC4D380C51E0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3A57-B0F6-43DA-BF91-9B2A10294E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635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CBF8-67DB-4AC3-8F29-DC4D380C51E0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3A57-B0F6-43DA-BF91-9B2A10294E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4116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CBF8-67DB-4AC3-8F29-DC4D380C51E0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3A57-B0F6-43DA-BF91-9B2A10294E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761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CBF8-67DB-4AC3-8F29-DC4D380C51E0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3A57-B0F6-43DA-BF91-9B2A10294E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3313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CBF8-67DB-4AC3-8F29-DC4D380C51E0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3A57-B0F6-43DA-BF91-9B2A10294E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69015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CBF8-67DB-4AC3-8F29-DC4D380C51E0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3A57-B0F6-43DA-BF91-9B2A10294E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91623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CBF8-67DB-4AC3-8F29-DC4D380C51E0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3A57-B0F6-43DA-BF91-9B2A10294E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965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DCBF8-67DB-4AC3-8F29-DC4D380C51E0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B3A57-B0F6-43DA-BF91-9B2A10294E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932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sciencedirect.com/science/article/pii/S003358940192287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Well basically</a:t>
            </a:r>
            <a:r>
              <a:rPr lang="en-US" dirty="0" smtClean="0"/>
              <a:t>…….</a:t>
            </a:r>
            <a:endParaRPr lang="en-US" dirty="0"/>
          </a:p>
        </p:txBody>
      </p:sp>
      <p:pic>
        <p:nvPicPr>
          <p:cNvPr id="1026" name="Picture 2" descr="C:\Users\mmcfaul\Documents\Documents\Baja 2014-5\Loreto terraces\ddated alb and wil title pa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9429" y="294289"/>
            <a:ext cx="4756500" cy="64120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663" y="567559"/>
            <a:ext cx="4206765" cy="5570482"/>
          </a:xfrm>
        </p:spPr>
        <p:txBody>
          <a:bodyPr>
            <a:normAutofit/>
          </a:bodyPr>
          <a:lstStyle/>
          <a:p>
            <a:r>
              <a:rPr lang="en-US" dirty="0" smtClean="0"/>
              <a:t>LANDSTAT</a:t>
            </a:r>
            <a:br>
              <a:rPr lang="en-US" dirty="0" smtClean="0"/>
            </a:br>
            <a:r>
              <a:rPr lang="en-US" sz="1300" dirty="0" smtClean="0"/>
              <a:t>(in Johnson </a:t>
            </a:r>
            <a:r>
              <a:rPr lang="en-US" sz="1300" dirty="0"/>
              <a:t>and </a:t>
            </a:r>
            <a:r>
              <a:rPr lang="en-US" sz="1300" dirty="0" smtClean="0"/>
              <a:t> </a:t>
            </a:r>
            <a:r>
              <a:rPr lang="en-US" sz="1300" dirty="0" err="1" smtClean="0"/>
              <a:t>Ledesma</a:t>
            </a:r>
            <a:r>
              <a:rPr lang="en-US" sz="1300" dirty="0" smtClean="0"/>
              <a:t>-Vasquez 2009:13)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Isla Carmen  5 geomorphic surfaces</a:t>
            </a:r>
            <a:br>
              <a:rPr lang="en-US" sz="1600" dirty="0" smtClean="0"/>
            </a:br>
            <a:r>
              <a:rPr lang="en-US" sz="1600" dirty="0" smtClean="0"/>
              <a:t>	170 m (557’)</a:t>
            </a:r>
            <a:br>
              <a:rPr lang="en-US" sz="1600" dirty="0" smtClean="0"/>
            </a:br>
            <a:r>
              <a:rPr lang="en-US" sz="1600" dirty="0" smtClean="0"/>
              <a:t>	  68 m (223’)  400 ka</a:t>
            </a:r>
            <a:br>
              <a:rPr lang="en-US" sz="1600" dirty="0" smtClean="0"/>
            </a:br>
            <a:r>
              <a:rPr lang="en-US" sz="1600" dirty="0" smtClean="0"/>
              <a:t>	  58 m (190’)</a:t>
            </a:r>
            <a:br>
              <a:rPr lang="en-US" sz="1600" dirty="0" smtClean="0"/>
            </a:br>
            <a:r>
              <a:rPr lang="en-US" sz="1600" dirty="0" smtClean="0"/>
              <a:t>	  37 m (121’)</a:t>
            </a:r>
            <a:br>
              <a:rPr lang="en-US" sz="1600" dirty="0" smtClean="0"/>
            </a:br>
            <a:r>
              <a:rPr lang="en-US" sz="1600" dirty="0" smtClean="0"/>
              <a:t>	  12  m (39’)</a:t>
            </a:r>
            <a:br>
              <a:rPr lang="en-US" sz="1600" dirty="0" smtClean="0"/>
            </a:br>
            <a:r>
              <a:rPr lang="en-US" sz="1600" dirty="0" smtClean="0"/>
              <a:t>Isla </a:t>
            </a:r>
            <a:r>
              <a:rPr lang="en-US" sz="1600" dirty="0" err="1" smtClean="0"/>
              <a:t>Coronando</a:t>
            </a:r>
            <a:r>
              <a:rPr lang="en-US" sz="1600" dirty="0" smtClean="0"/>
              <a:t> 2 surfaces</a:t>
            </a:r>
            <a:br>
              <a:rPr lang="en-US" sz="1600" dirty="0" smtClean="0"/>
            </a:br>
            <a:r>
              <a:rPr lang="en-US" sz="1600" dirty="0" smtClean="0"/>
              <a:t>	   12 m (39’)  121 ka</a:t>
            </a:r>
            <a:br>
              <a:rPr lang="en-US" sz="1600" dirty="0" smtClean="0"/>
            </a:br>
            <a:r>
              <a:rPr lang="en-US" sz="1600" dirty="0" smtClean="0"/>
              <a:t>Punta El </a:t>
            </a:r>
            <a:r>
              <a:rPr lang="en-US" sz="1600" dirty="0" err="1" smtClean="0"/>
              <a:t>Bajo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	    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                                80 ka?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8368" y="105150"/>
            <a:ext cx="4936864" cy="6683480"/>
          </a:xfrm>
          <a:prstGeom prst="rect">
            <a:avLst/>
          </a:prstGeom>
        </p:spPr>
      </p:pic>
      <p:pic>
        <p:nvPicPr>
          <p:cNvPr id="4098" name="Picture 2" descr="C:\Users\mmcfaul\Documents\Documents\Baja 2014-5\Loreto terraces\2015-03-28\margot at dr point 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1831" y="3929978"/>
            <a:ext cx="1570140" cy="235521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21876" y="6085490"/>
            <a:ext cx="2214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Note scale </a:t>
            </a:r>
            <a:r>
              <a:rPr lang="en-US" dirty="0" smtClean="0"/>
              <a:t>and width </a:t>
            </a:r>
          </a:p>
          <a:p>
            <a:r>
              <a:rPr lang="en-US" dirty="0" smtClean="0"/>
              <a:t>of Loreto study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5197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104" y="641131"/>
            <a:ext cx="4858515" cy="13663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Arroyo Las Parras study area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800" dirty="0"/>
              <a:t>ephemeral </a:t>
            </a:r>
            <a:r>
              <a:rPr lang="en-US" sz="1800" dirty="0" smtClean="0"/>
              <a:t>wash, </a:t>
            </a:r>
            <a:br>
              <a:rPr lang="en-US" sz="1800" dirty="0" smtClean="0"/>
            </a:br>
            <a:r>
              <a:rPr lang="en-US" sz="1800" dirty="0" smtClean="0"/>
              <a:t>west to east trending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Head in Sierra La </a:t>
            </a:r>
            <a:r>
              <a:rPr lang="en-US" sz="1800" dirty="0" err="1" smtClean="0"/>
              <a:t>Gianta</a:t>
            </a:r>
            <a:r>
              <a:rPr lang="en-US" sz="1800" dirty="0" smtClean="0"/>
              <a:t> at ~ 500 m  elevation </a:t>
            </a:r>
            <a:br>
              <a:rPr lang="en-US" sz="1800" dirty="0" smtClean="0"/>
            </a:br>
            <a:r>
              <a:rPr lang="en-US" sz="1800" dirty="0" smtClean="0"/>
              <a:t>~ </a:t>
            </a:r>
            <a:r>
              <a:rPr lang="en-US" sz="1800" dirty="0"/>
              <a:t>15 km long</a:t>
            </a:r>
            <a:br>
              <a:rPr lang="en-US" sz="1800" dirty="0"/>
            </a:b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0826" y="2280462"/>
            <a:ext cx="7500759" cy="440411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633" y="882126"/>
            <a:ext cx="3235362" cy="215690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8261872" y="2878082"/>
            <a:ext cx="32586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483476" y="3167010"/>
            <a:ext cx="2581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Pilon</a:t>
            </a:r>
            <a:r>
              <a:rPr lang="en-US" dirty="0" smtClean="0"/>
              <a:t> de </a:t>
            </a:r>
            <a:r>
              <a:rPr lang="en-US" dirty="0" err="1" smtClean="0"/>
              <a:t>las</a:t>
            </a:r>
            <a:r>
              <a:rPr lang="en-US" dirty="0" smtClean="0"/>
              <a:t> Parras </a:t>
            </a:r>
          </a:p>
          <a:p>
            <a:r>
              <a:rPr lang="en-US" dirty="0" smtClean="0"/>
              <a:t>Sierra La </a:t>
            </a:r>
            <a:r>
              <a:rPr lang="en-US" dirty="0" err="1" smtClean="0"/>
              <a:t>Gianta</a:t>
            </a:r>
            <a:r>
              <a:rPr lang="en-US" dirty="0" smtClean="0"/>
              <a:t> </a:t>
            </a:r>
          </a:p>
          <a:p>
            <a:r>
              <a:rPr lang="en-US" dirty="0" smtClean="0"/>
              <a:t>head of Arroyo Las Parras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74816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1708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Well basically </a:t>
            </a:r>
            <a:r>
              <a:rPr lang="en-US" dirty="0" smtClean="0"/>
              <a:t>……. (3 and 4)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3: a Plains Meeting  </a:t>
            </a:r>
            <a:br>
              <a:rPr lang="en-US" dirty="0" smtClean="0"/>
            </a:br>
            <a:r>
              <a:rPr lang="en-US" dirty="0" smtClean="0"/>
              <a:t>Bunch of us young, know it all better then you </a:t>
            </a:r>
            <a:br>
              <a:rPr lang="en-US" dirty="0" smtClean="0"/>
            </a:br>
            <a:r>
              <a:rPr lang="en-US" dirty="0" smtClean="0"/>
              <a:t>grad students and recent grads…..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4: Suffering fools field trip ….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334" y="290456"/>
            <a:ext cx="11607501" cy="259259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Interest sparked by: </a:t>
            </a:r>
            <a:br>
              <a:rPr lang="en-US" sz="2000" dirty="0" smtClean="0"/>
            </a:br>
            <a:r>
              <a:rPr lang="en-US" sz="2000" dirty="0" smtClean="0"/>
              <a:t>	</a:t>
            </a:r>
            <a:r>
              <a:rPr lang="en-US" sz="2000" b="1" dirty="0" smtClean="0"/>
              <a:t>climatic reconstructions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/>
              <a:t>	</a:t>
            </a:r>
            <a:r>
              <a:rPr lang="en-US" sz="1400" dirty="0" smtClean="0"/>
              <a:t>	Sierra </a:t>
            </a:r>
            <a:r>
              <a:rPr lang="en-US" sz="1400" dirty="0"/>
              <a:t>San Francisco, Baja California Sur, Mexico, </a:t>
            </a:r>
            <a:r>
              <a:rPr lang="en-US" sz="1400" dirty="0" smtClean="0"/>
              <a:t>to </a:t>
            </a:r>
            <a:r>
              <a:rPr lang="en-US" sz="1400" dirty="0"/>
              <a:t>ca. 10,200 </a:t>
            </a:r>
            <a:r>
              <a:rPr lang="en-US" sz="1400" baseline="30000" dirty="0"/>
              <a:t>14</a:t>
            </a:r>
            <a:r>
              <a:rPr lang="en-US" sz="1400" dirty="0"/>
              <a:t>C yr B.P., </a:t>
            </a:r>
            <a:r>
              <a:rPr lang="en-US" sz="1400" dirty="0" smtClean="0"/>
              <a:t>California </a:t>
            </a:r>
            <a:r>
              <a:rPr lang="en-US" sz="1400" dirty="0"/>
              <a:t>juniper (</a:t>
            </a:r>
            <a:r>
              <a:rPr lang="en-US" sz="1400" i="1" dirty="0" err="1"/>
              <a:t>Juniperus</a:t>
            </a:r>
            <a:r>
              <a:rPr lang="en-US" sz="1400" i="1" dirty="0"/>
              <a:t> </a:t>
            </a:r>
            <a:r>
              <a:rPr lang="en-US" sz="1400" i="1" dirty="0" err="1" smtClean="0"/>
              <a:t>californica</a:t>
            </a:r>
            <a:r>
              <a:rPr lang="en-US" sz="1400" dirty="0" smtClean="0"/>
              <a:t>) BCS 			coniferous </a:t>
            </a:r>
            <a:r>
              <a:rPr lang="en-US" sz="1400" dirty="0"/>
              <a:t>woodland and chaparral </a:t>
            </a:r>
            <a:r>
              <a:rPr lang="en-US" sz="1400" dirty="0" smtClean="0"/>
              <a:t>vegetation, mild </a:t>
            </a:r>
            <a:r>
              <a:rPr lang="en-US" sz="1400" dirty="0"/>
              <a:t>Mediterranean-type climate at least 5°–6°C </a:t>
            </a:r>
            <a:r>
              <a:rPr lang="en-US" sz="1400" dirty="0" smtClean="0"/>
              <a:t>cooler </a:t>
            </a:r>
            <a:r>
              <a:rPr lang="en-US" sz="1400" dirty="0"/>
              <a:t>with at </a:t>
            </a:r>
            <a:r>
              <a:rPr lang="en-US" sz="1400" dirty="0" smtClean="0"/>
              <a:t>			least twice </a:t>
            </a:r>
            <a:r>
              <a:rPr lang="en-US" sz="1400" dirty="0"/>
              <a:t>the winter </a:t>
            </a:r>
            <a:r>
              <a:rPr lang="en-US" sz="1400" dirty="0" smtClean="0"/>
              <a:t>precipitation </a:t>
            </a:r>
            <a:r>
              <a:rPr lang="en-US" sz="1400" dirty="0" smtClean="0">
                <a:hlinkClick r:id="rId2"/>
              </a:rPr>
              <a:t>David Rhode</a:t>
            </a:r>
            <a:r>
              <a:rPr lang="en-US" sz="1400" dirty="0" smtClean="0"/>
              <a:t> (2002 QR)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	</a:t>
            </a:r>
            <a:r>
              <a:rPr lang="en-US" sz="2000" b="1" dirty="0" smtClean="0"/>
              <a:t>regional geoarchaeological investigations 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		Pluvial </a:t>
            </a:r>
            <a:r>
              <a:rPr lang="en-US" sz="1400" dirty="0"/>
              <a:t>Lake </a:t>
            </a:r>
            <a:r>
              <a:rPr lang="en-US" sz="1400" dirty="0" smtClean="0"/>
              <a:t>Chapala, large </a:t>
            </a:r>
            <a:r>
              <a:rPr lang="en-US" sz="1400" dirty="0"/>
              <a:t>(ca. 66 km</a:t>
            </a:r>
            <a:r>
              <a:rPr lang="en-US" sz="1400" baseline="30000" dirty="0"/>
              <a:t>2</a:t>
            </a:r>
            <a:r>
              <a:rPr lang="en-US" sz="1400" dirty="0"/>
              <a:t>) lake </a:t>
            </a:r>
            <a:r>
              <a:rPr lang="en-US" sz="1400" dirty="0" smtClean="0"/>
              <a:t>&gt; </a:t>
            </a:r>
            <a:r>
              <a:rPr lang="en-US" sz="1400" dirty="0"/>
              <a:t>9070 </a:t>
            </a:r>
            <a:r>
              <a:rPr lang="en-US" sz="1400" dirty="0" err="1"/>
              <a:t>yr</a:t>
            </a:r>
            <a:r>
              <a:rPr lang="en-US" sz="1400" dirty="0"/>
              <a:t> B.P</a:t>
            </a:r>
            <a:r>
              <a:rPr lang="en-US" sz="1400" dirty="0" smtClean="0"/>
              <a:t>., desiccated </a:t>
            </a:r>
            <a:r>
              <a:rPr lang="en-US" sz="1400" dirty="0"/>
              <a:t>by 7.45 </a:t>
            </a:r>
            <a:r>
              <a:rPr lang="en-US" sz="1400" dirty="0" err="1"/>
              <a:t>ka</a:t>
            </a:r>
            <a:r>
              <a:rPr lang="en-US" sz="1400" dirty="0"/>
              <a:t> </a:t>
            </a:r>
            <a:r>
              <a:rPr lang="en-US" sz="1400" dirty="0" err="1"/>
              <a:t>yr</a:t>
            </a:r>
            <a:r>
              <a:rPr lang="en-US" sz="1400" dirty="0"/>
              <a:t> </a:t>
            </a:r>
            <a:r>
              <a:rPr lang="en-US" sz="1400" dirty="0" smtClean="0"/>
              <a:t>B.P.  </a:t>
            </a:r>
            <a:r>
              <a:rPr lang="en-US" sz="1400" b="1" u="sng" dirty="0" smtClean="0">
                <a:solidFill>
                  <a:schemeClr val="accent1"/>
                </a:solidFill>
              </a:rPr>
              <a:t>Loren Davis</a:t>
            </a:r>
            <a:r>
              <a:rPr lang="en-US" sz="1400" dirty="0" smtClean="0"/>
              <a:t> </a:t>
            </a:r>
            <a:r>
              <a:rPr lang="en-US" sz="1400" dirty="0"/>
              <a:t>(</a:t>
            </a:r>
            <a:r>
              <a:rPr lang="en-US" sz="1400" dirty="0" smtClean="0"/>
              <a:t>2003 </a:t>
            </a:r>
            <a:r>
              <a:rPr lang="en-US" sz="1400" i="1" dirty="0" err="1" smtClean="0"/>
              <a:t>Geoarch</a:t>
            </a:r>
            <a:r>
              <a:rPr lang="en-US" sz="1400" dirty="0" smtClean="0"/>
              <a:t>)</a:t>
            </a:r>
            <a:br>
              <a:rPr lang="en-US" sz="1400" dirty="0" smtClean="0"/>
            </a:br>
            <a:r>
              <a:rPr lang="en-US" sz="1400" dirty="0"/>
              <a:t>	</a:t>
            </a:r>
            <a:r>
              <a:rPr lang="en-US" sz="1400" dirty="0" smtClean="0"/>
              <a:t>	</a:t>
            </a:r>
            <a:r>
              <a:rPr lang="en-US" sz="1400" dirty="0" err="1" smtClean="0"/>
              <a:t>Snorian</a:t>
            </a:r>
            <a:r>
              <a:rPr lang="en-US" sz="1400" dirty="0" smtClean="0"/>
              <a:t> Desert  Clovis site dating 13,390 years (</a:t>
            </a:r>
            <a:r>
              <a:rPr lang="en-US" sz="1400" dirty="0" err="1" smtClean="0"/>
              <a:t>gomphotheres</a:t>
            </a:r>
            <a:r>
              <a:rPr lang="en-US" sz="1400" dirty="0" smtClean="0"/>
              <a:t>) </a:t>
            </a:r>
            <a:r>
              <a:rPr lang="en-US" sz="1400" b="1" u="sng" dirty="0" smtClean="0">
                <a:solidFill>
                  <a:schemeClr val="accent1"/>
                </a:solidFill>
              </a:rPr>
              <a:t>Vance Holliday </a:t>
            </a:r>
            <a:r>
              <a:rPr lang="en-US" sz="1400" dirty="0" smtClean="0"/>
              <a:t>(oral communication)</a:t>
            </a:r>
            <a:br>
              <a:rPr lang="en-US" sz="1400" dirty="0" smtClean="0"/>
            </a:br>
            <a:r>
              <a:rPr lang="en-US" sz="1400" dirty="0" smtClean="0"/>
              <a:t>	</a:t>
            </a:r>
            <a:r>
              <a:rPr lang="en-US" sz="2000" b="1" dirty="0" smtClean="0"/>
              <a:t>amateur collections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9370" y="2953983"/>
            <a:ext cx="3831055" cy="3505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166" y="3802829"/>
            <a:ext cx="2819400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0568" y="3005904"/>
            <a:ext cx="38608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428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410" y="671718"/>
            <a:ext cx="10729856" cy="40474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0B0F0"/>
                </a:solidFill>
              </a:rPr>
              <a:t>Goals</a:t>
            </a:r>
            <a:r>
              <a:rPr lang="en-US" dirty="0" smtClean="0"/>
              <a:t>: Identify and assess potential of terrains to yield buried cultural materials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0B0F0"/>
                </a:solidFill>
              </a:rPr>
              <a:t>Approach</a:t>
            </a:r>
            <a:r>
              <a:rPr lang="en-US" dirty="0" smtClean="0"/>
              <a:t>: High Plains-Rocky Mountain Geoarchaeology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0B0F0"/>
                </a:solidFill>
              </a:rPr>
              <a:t>Initial Task</a:t>
            </a:r>
            <a:r>
              <a:rPr lang="en-US" dirty="0" smtClean="0"/>
              <a:t>: Defining surfaces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146" name="Picture 2" descr="C:\Users\mmcfaul\Documents\Documents\Baja 2014-5\Loreto terraces\94 figur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243851" y="2617079"/>
            <a:ext cx="2842153" cy="42339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363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4680" y="784674"/>
            <a:ext cx="3680012" cy="111943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Paradigm Shift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678" y="2377123"/>
            <a:ext cx="5473849" cy="3649233"/>
          </a:xfr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670" y="1207061"/>
            <a:ext cx="5531502" cy="368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614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641" y="2669627"/>
            <a:ext cx="3386959" cy="1692165"/>
          </a:xfrm>
        </p:spPr>
        <p:txBody>
          <a:bodyPr>
            <a:normAutofit/>
          </a:bodyPr>
          <a:lstStyle/>
          <a:p>
            <a:r>
              <a:rPr lang="en-US" dirty="0" smtClean="0"/>
              <a:t>Initial results</a:t>
            </a:r>
            <a:br>
              <a:rPr lang="en-US" dirty="0" smtClean="0"/>
            </a:br>
            <a:r>
              <a:rPr lang="en-US" sz="2000" dirty="0" smtClean="0"/>
              <a:t>elevations in feet above modern arroyo floor</a:t>
            </a:r>
            <a:endParaRPr lang="en-US" sz="2000" dirty="0"/>
          </a:p>
        </p:txBody>
      </p:sp>
      <p:pic>
        <p:nvPicPr>
          <p:cNvPr id="7172" name="Picture 4" descr="C:\Users\mmcfaul\Documents\Documents\Baja 2014-5\Loreto terraces\terr fig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0255" y="640911"/>
            <a:ext cx="7382846" cy="54761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mcfaul\Documents\Documents\Baja 2014-5\Loreto terraces\Loreto las parras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6687" y="319127"/>
            <a:ext cx="31662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Las Parras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C:\Users\mmcfaul\Documents\Documents\Baja 2014-5\Loreto terraces\LP terraces\lp lkn e 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049" y="1390365"/>
            <a:ext cx="3161097" cy="2107398"/>
          </a:xfrm>
          <a:prstGeom prst="rect">
            <a:avLst/>
          </a:prstGeom>
          <a:noFill/>
        </p:spPr>
      </p:pic>
      <p:pic>
        <p:nvPicPr>
          <p:cNvPr id="9219" name="Picture 3" descr="C:\Users\mmcfaul\Documents\Documents\Baja 2014-5\Loreto terraces\LP terraces\lp fill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9878" y="985519"/>
            <a:ext cx="7564417" cy="50429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092669" cy="1095813"/>
          </a:xfrm>
        </p:spPr>
        <p:txBody>
          <a:bodyPr/>
          <a:lstStyle/>
          <a:p>
            <a:r>
              <a:rPr lang="en-US" dirty="0" smtClean="0"/>
              <a:t>Aeropuerto</a:t>
            </a:r>
            <a:endParaRPr lang="en-US" dirty="0"/>
          </a:p>
        </p:txBody>
      </p:sp>
      <p:pic>
        <p:nvPicPr>
          <p:cNvPr id="13314" name="Picture 2" descr="C:\Users\mmcfaul\Documents\Documents\Baja 2014-5\Loreto terraces\2015-04-29\IMG_52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5673" y="645953"/>
            <a:ext cx="4549001" cy="3032667"/>
          </a:xfrm>
          <a:prstGeom prst="rect">
            <a:avLst/>
          </a:prstGeom>
          <a:noFill/>
        </p:spPr>
      </p:pic>
      <p:pic>
        <p:nvPicPr>
          <p:cNvPr id="13315" name="Picture 3" descr="C:\Users\mmcfaul\Documents\Documents\Baja 2014-5\Loreto terraces\2015-04-29\IMG_52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66" y="2133601"/>
            <a:ext cx="5312979" cy="35419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683" y="438698"/>
            <a:ext cx="5163207" cy="1325563"/>
          </a:xfrm>
        </p:spPr>
        <p:txBody>
          <a:bodyPr/>
          <a:lstStyle/>
          <a:p>
            <a:r>
              <a:rPr lang="en-US" b="1" dirty="0" smtClean="0"/>
              <a:t>Well basically </a:t>
            </a:r>
            <a:r>
              <a:rPr lang="en-US" dirty="0" smtClean="0"/>
              <a:t>……. (2)</a:t>
            </a:r>
            <a:endParaRPr lang="en-US" dirty="0"/>
          </a:p>
        </p:txBody>
      </p:sp>
      <p:pic>
        <p:nvPicPr>
          <p:cNvPr id="2050" name="Picture 2" descr="C:\Users\mmcfaul\Documents\Documents\Baja 2014-5\Loreto terraces\alb thesis title pa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9410" y="0"/>
            <a:ext cx="485327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 Borracho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1697" y="228054"/>
            <a:ext cx="3641875" cy="2427917"/>
          </a:xfrm>
        </p:spPr>
      </p:pic>
      <p:pic>
        <p:nvPicPr>
          <p:cNvPr id="12292" name="Picture 4" descr="C:\Users\mmcfaul\Documents\Documents\Baja 2014-5\Loreto terraces\2015-03-28\db alluv hwy 1 brid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847" y="2390809"/>
            <a:ext cx="4734257" cy="3156171"/>
          </a:xfrm>
          <a:prstGeom prst="rect">
            <a:avLst/>
          </a:prstGeom>
          <a:noFill/>
        </p:spPr>
      </p:pic>
      <p:pic>
        <p:nvPicPr>
          <p:cNvPr id="12293" name="Picture 5" descr="C:\Users\mmcfaul\Documents\Documents\Baja 2014-5\Loreto terraces\2015-03-28\db caco3 s brid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993" y="2861268"/>
            <a:ext cx="5096463" cy="33976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6340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Terrace</a:t>
            </a:r>
            <a:endParaRPr lang="en-US" dirty="0"/>
          </a:p>
        </p:txBody>
      </p:sp>
      <p:pic>
        <p:nvPicPr>
          <p:cNvPr id="11266" name="Picture 2" descr="C:\Users\mmcfaul\Documents\Documents\Baja 2014-5\Loreto terraces\LP terraces\seds older ter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394" y="1631362"/>
            <a:ext cx="5073110" cy="3382073"/>
          </a:xfrm>
          <a:prstGeom prst="rect">
            <a:avLst/>
          </a:prstGeom>
          <a:noFill/>
        </p:spPr>
      </p:pic>
      <p:pic>
        <p:nvPicPr>
          <p:cNvPr id="11267" name="Picture 3" descr="C:\Users\mmcfaul\Documents\Documents\Baja 2014-5\Loreto terraces\LP terraces\seds older t near m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3965" y="1165072"/>
            <a:ext cx="6087855" cy="4058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19400" cy="1325563"/>
          </a:xfrm>
        </p:spPr>
        <p:txBody>
          <a:bodyPr/>
          <a:lstStyle/>
          <a:p>
            <a:r>
              <a:rPr lang="en-US" dirty="0" smtClean="0"/>
              <a:t>Sea View</a:t>
            </a:r>
            <a:endParaRPr lang="en-US" dirty="0"/>
          </a:p>
        </p:txBody>
      </p:sp>
      <p:pic>
        <p:nvPicPr>
          <p:cNvPr id="10242" name="Picture 2" descr="C:\Users\mmcfaul\Documents\Documents\Baja 2014-5\Loreto terraces\LP terraces\seds higest t m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305" y="1266715"/>
            <a:ext cx="4959275" cy="3306184"/>
          </a:xfrm>
          <a:prstGeom prst="rect">
            <a:avLst/>
          </a:prstGeom>
          <a:noFill/>
        </p:spPr>
      </p:pic>
      <p:pic>
        <p:nvPicPr>
          <p:cNvPr id="10243" name="Picture 3" descr="C:\Users\mmcfaul\Documents\Documents\Baja 2014-5\Loreto terraces\LP terraces\seds highest t mm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993" y="1994616"/>
            <a:ext cx="5995286" cy="39968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137" y="294289"/>
            <a:ext cx="10515600" cy="141889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Geoarchaeological Potential:</a:t>
            </a:r>
            <a:br>
              <a:rPr lang="en-US" sz="2800" dirty="0" smtClean="0"/>
            </a:br>
            <a:r>
              <a:rPr lang="en-US" sz="2800" dirty="0" smtClean="0"/>
              <a:t>Thoughts, Preliminary Rankings and Future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14399" y="1671145"/>
            <a:ext cx="82190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Abundance of pebbles (8-64 mm diameters) lowers potential for in situ preservation 	of smaller sites.   Extreme energy associated with the depositional events</a:t>
            </a:r>
          </a:p>
          <a:p>
            <a:r>
              <a:rPr lang="en-US" dirty="0" smtClean="0"/>
              <a:t>Latest Holocene records (&gt;1697) show linkage between Loreto area and potable water. </a:t>
            </a:r>
          </a:p>
          <a:p>
            <a:endParaRPr lang="en-US" dirty="0" smtClean="0"/>
          </a:p>
          <a:p>
            <a:r>
              <a:rPr lang="en-US" dirty="0" smtClean="0"/>
              <a:t>Rankings</a:t>
            </a:r>
          </a:p>
          <a:p>
            <a:r>
              <a:rPr lang="en-US" dirty="0" smtClean="0"/>
              <a:t>Las Parras: Limited to (late to latest Holocene)</a:t>
            </a:r>
          </a:p>
          <a:p>
            <a:r>
              <a:rPr lang="en-US" dirty="0" smtClean="0"/>
              <a:t>Aeropuerto: Limited (mid Holocene [higher sea levels])</a:t>
            </a:r>
          </a:p>
          <a:p>
            <a:r>
              <a:rPr lang="en-US" dirty="0" smtClean="0"/>
              <a:t>Del Borracho: Latest Pleistocene-early Holocene </a:t>
            </a:r>
          </a:p>
          <a:p>
            <a:r>
              <a:rPr lang="en-US" dirty="0" smtClean="0"/>
              <a:t>High Terrace:  Limited Pleistocene</a:t>
            </a:r>
          </a:p>
          <a:p>
            <a:r>
              <a:rPr lang="en-US" dirty="0" smtClean="0"/>
              <a:t>Sea View:  Limited Pleistocene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51034" y="490988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dirty="0" smtClean="0"/>
              <a:t>Future:</a:t>
            </a:r>
          </a:p>
          <a:p>
            <a:pPr>
              <a:buNone/>
            </a:pPr>
            <a:r>
              <a:rPr lang="en-US" dirty="0" smtClean="0"/>
              <a:t>	1) Refine elevations and extents </a:t>
            </a:r>
          </a:p>
          <a:p>
            <a:pPr>
              <a:buNone/>
            </a:pPr>
            <a:r>
              <a:rPr lang="en-US" dirty="0" smtClean="0"/>
              <a:t>	2) Detailed soil sediment descriptions</a:t>
            </a:r>
          </a:p>
          <a:p>
            <a:pPr>
              <a:buNone/>
            </a:pPr>
            <a:r>
              <a:rPr lang="en-US" dirty="0" smtClean="0"/>
              <a:t>	3) Dates</a:t>
            </a:r>
          </a:p>
          <a:p>
            <a:pPr>
              <a:buNone/>
            </a:pPr>
            <a:r>
              <a:rPr lang="en-US" dirty="0" smtClean="0"/>
              <a:t>	4) Refine time/tectonic/landform relationships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29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318" y="5770843"/>
            <a:ext cx="2265381" cy="608442"/>
          </a:xfrm>
        </p:spPr>
        <p:txBody>
          <a:bodyPr>
            <a:norm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Moon rise February 2015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256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4245" y="0"/>
            <a:ext cx="13300038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8183"/>
            <a:ext cx="5518672" cy="25925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/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Geoarchaeological </a:t>
            </a:r>
            <a:r>
              <a:rPr lang="en-US" sz="3200" b="1" dirty="0">
                <a:solidFill>
                  <a:srgbClr val="FF0000"/>
                </a:solidFill>
              </a:rPr>
              <a:t>Evaluations </a:t>
            </a:r>
            <a:r>
              <a:rPr lang="en-US" sz="3200" b="1" dirty="0" smtClean="0">
                <a:solidFill>
                  <a:srgbClr val="FF0000"/>
                </a:solidFill>
              </a:rPr>
              <a:t/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Geomorphic </a:t>
            </a:r>
            <a:r>
              <a:rPr lang="en-US" sz="3200" b="1" dirty="0">
                <a:solidFill>
                  <a:srgbClr val="FF0000"/>
                </a:solidFill>
              </a:rPr>
              <a:t>Surfaces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Loreto, Baja California Sur, </a:t>
            </a:r>
            <a:r>
              <a:rPr lang="en-US" sz="3200" b="1" dirty="0" smtClean="0">
                <a:solidFill>
                  <a:srgbClr val="FF0000"/>
                </a:solidFill>
              </a:rPr>
              <a:t>Mexico: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i="1" dirty="0" smtClean="0">
                <a:solidFill>
                  <a:srgbClr val="FF0000"/>
                </a:solidFill>
              </a:rPr>
              <a:t>A Progress Report</a:t>
            </a: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7351" y="5570483"/>
            <a:ext cx="1164608" cy="9249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Isla Coronado 160 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0727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328634" cy="705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445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664798" cy="7913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Tectonically active area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735" y="1279622"/>
            <a:ext cx="5378503" cy="4470834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7945" y="136634"/>
            <a:ext cx="5121076" cy="63980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08072" y="6540294"/>
            <a:ext cx="3555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[Johnson &amp; Ledesma-Vasquez 2009]</a:t>
            </a:r>
          </a:p>
        </p:txBody>
      </p:sp>
    </p:spTree>
    <p:extLst>
      <p:ext uri="{BB962C8B-B14F-4D97-AF65-F5344CB8AC3E}">
        <p14:creationId xmlns:p14="http://schemas.microsoft.com/office/powerpoint/2010/main" xmlns="" val="240506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884" y="1426670"/>
            <a:ext cx="2995448" cy="4101772"/>
          </a:xfrm>
        </p:spPr>
        <p:txBody>
          <a:bodyPr/>
          <a:lstStyle/>
          <a:p>
            <a:r>
              <a:rPr lang="en-US" sz="2800" b="1" dirty="0" smtClean="0"/>
              <a:t>Tectonic Activity</a:t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dirty="0" smtClean="0"/>
              <a:t>Punta El </a:t>
            </a:r>
            <a:r>
              <a:rPr lang="en-US" sz="2800" dirty="0" err="1" smtClean="0"/>
              <a:t>Bajo</a:t>
            </a:r>
            <a:r>
              <a:rPr lang="en-US" sz="2800" dirty="0" smtClean="0"/>
              <a:t> </a:t>
            </a:r>
            <a:r>
              <a:rPr lang="en-US" sz="1800" dirty="0" smtClean="0"/>
              <a:t>(Doctors Point)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coral above deep sea </a:t>
            </a:r>
            <a:r>
              <a:rPr lang="en-US" sz="2800" dirty="0" smtClean="0"/>
              <a:t>fossils thought to date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105 to 80 ka</a:t>
            </a:r>
            <a:br>
              <a:rPr lang="en-US" sz="2800" dirty="0" smtClean="0"/>
            </a:br>
            <a:r>
              <a:rPr lang="en-US" sz="1600" dirty="0" smtClean="0"/>
              <a:t>(Johnson et al. 2009: 87)</a:t>
            </a:r>
            <a:endParaRPr lang="en-US" sz="1600" dirty="0"/>
          </a:p>
        </p:txBody>
      </p:sp>
      <p:pic>
        <p:nvPicPr>
          <p:cNvPr id="3074" name="Picture 2" descr="C:\Users\mmcfaul\Documents\Documents\Baja 2014-5\Loreto terraces\2015-03-28\reef and alluv dr pt 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7536" y="663800"/>
            <a:ext cx="8138883" cy="54259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04" y="157656"/>
            <a:ext cx="10515600" cy="84986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Tectonics and Quaternary sea levels  </a:t>
            </a:r>
            <a:endParaRPr lang="en-US" sz="2800" dirty="0"/>
          </a:p>
        </p:txBody>
      </p:sp>
      <p:pic>
        <p:nvPicPr>
          <p:cNvPr id="5122" name="Picture 2" descr="C:\Users\mmcfaul\Documents\Documents\Baja 2014-5\Loreto terraces\pleist_cli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353" y="758714"/>
            <a:ext cx="10394730" cy="5810252"/>
          </a:xfrm>
          <a:prstGeom prst="rect">
            <a:avLst/>
          </a:prstGeom>
          <a:noFill/>
        </p:spPr>
      </p:pic>
      <p:pic>
        <p:nvPicPr>
          <p:cNvPr id="6" name="Picture 2" descr="C:\Users\mmcfaul\Documents\Documents\Baja 2014-5\Loreto terraces\2015-03-28\reef and alluv dr pt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834" y="4081846"/>
            <a:ext cx="2917219" cy="1944813"/>
          </a:xfrm>
          <a:prstGeom prst="rect">
            <a:avLst/>
          </a:prstGeom>
          <a:noFill/>
        </p:spPr>
      </p:pic>
      <p:sp>
        <p:nvSpPr>
          <p:cNvPr id="7" name="Left-Right Arrow 6"/>
          <p:cNvSpPr/>
          <p:nvPr/>
        </p:nvSpPr>
        <p:spPr>
          <a:xfrm>
            <a:off x="3731172" y="4834758"/>
            <a:ext cx="662152" cy="346841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General geology</a:t>
            </a:r>
            <a:br>
              <a:rPr lang="en-US" dirty="0" smtClean="0"/>
            </a:br>
            <a:r>
              <a:rPr lang="en-US" sz="1400" dirty="0" smtClean="0"/>
              <a:t>Johnson [2014], Johnson and Ledesma-Vasquez [2009], Minch et al. [1998]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245" y="1750321"/>
            <a:ext cx="10515600" cy="1805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Phases of development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Subduction regime 29-12 ma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Crustal extension and opening of proto gulf 13-3.5 ma </a:t>
            </a:r>
            <a:r>
              <a:rPr lang="en-US" sz="2000" dirty="0" smtClean="0"/>
              <a:t>(extension of </a:t>
            </a:r>
            <a:r>
              <a:rPr lang="en-US" sz="2000" dirty="0"/>
              <a:t>Basin and Range)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Transitional regime 3.5 ma to present (modern tectonic configuration)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7461" y="3501612"/>
            <a:ext cx="12299461" cy="33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363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1391" y="72682"/>
            <a:ext cx="6987216" cy="678531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34" y="3129840"/>
            <a:ext cx="12048566" cy="1797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Quaternary                                                              (west) </a:t>
            </a:r>
            <a:br>
              <a:rPr lang="en-US" dirty="0" smtClean="0"/>
            </a:br>
            <a:r>
              <a:rPr lang="en-US" dirty="0" smtClean="0"/>
              <a:t>Miocene</a:t>
            </a:r>
            <a:br>
              <a:rPr lang="en-US" dirty="0" smtClean="0"/>
            </a:br>
            <a:r>
              <a:rPr lang="en-US" dirty="0" smtClean="0"/>
              <a:t>(east)</a:t>
            </a:r>
            <a:br>
              <a:rPr lang="en-US" dirty="0" smtClean="0"/>
            </a:br>
            <a:r>
              <a:rPr lang="en-US" sz="1300" dirty="0" smtClean="0"/>
              <a:t>[Johnson &amp; Ledesma-Vasquez 2009]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xmlns="" val="240515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5814</TotalTime>
  <Words>138</Words>
  <Application>Microsoft Office PowerPoint</Application>
  <PresentationFormat>Custom</PresentationFormat>
  <Paragraphs>47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Well basically…….</vt:lpstr>
      <vt:lpstr>Well basically ……. (2)</vt:lpstr>
      <vt:lpstr> Geoarchaeological Evaluations  Geomorphic Surfaces Loreto, Baja California Sur, Mexico: A Progress Report </vt:lpstr>
      <vt:lpstr>Slide 4</vt:lpstr>
      <vt:lpstr>Tectonically active area</vt:lpstr>
      <vt:lpstr>Tectonic Activity  Punta El Bajo (Doctors Point)  coral above deep sea fossils thought to date 105 to 80 ka (Johnson et al. 2009: 87)</vt:lpstr>
      <vt:lpstr>Tectonics and Quaternary sea levels  </vt:lpstr>
      <vt:lpstr>General geology Johnson [2014], Johnson and Ledesma-Vasquez [2009], Minch et al. [1998]</vt:lpstr>
      <vt:lpstr>Quaternary                                                              (west)  Miocene (east) [Johnson &amp; Ledesma-Vasquez 2009]</vt:lpstr>
      <vt:lpstr>LANDSTAT (in Johnson and  Ledesma-Vasquez 2009:13)  Isla Carmen  5 geomorphic surfaces  170 m (557’)    68 m (223’)  400 ka    58 m (190’)    37 m (121’)    12  m (39’) Isla Coronando 2 surfaces     12 m (39’)  121 ka Punta El Bajo                                                 80 ka?     </vt:lpstr>
      <vt:lpstr> Arroyo Las Parras study area ephemeral wash,  west to east trending Head in Sierra La Gianta at ~ 500 m  elevation  ~ 15 km long  </vt:lpstr>
      <vt:lpstr>Well basically ……. (3 and 4)  3: a Plains Meeting   Bunch of us young, know it all better then you  grad students and recent grads…..  4: Suffering fools field trip …. </vt:lpstr>
      <vt:lpstr>Interest sparked by:   climatic reconstructions    Sierra San Francisco, Baja California Sur, Mexico, to ca. 10,200 14C yr B.P., California juniper (Juniperus californica) BCS    coniferous woodland and chaparral vegetation, mild Mediterranean-type climate at least 5°–6°C cooler with at    least twice the winter precipitation David Rhode (2002 QR)  regional geoarchaeological investigations    Pluvial Lake Chapala, large (ca. 66 km2) lake &gt; 9070 yr B.P., desiccated by 7.45 ka yr B.P.  Loren Davis (2003 Geoarch)   Snorian Desert  Clovis site dating 13,390 years (gomphotheres) Vance Holliday (oral communication)  amateur collections</vt:lpstr>
      <vt:lpstr>   Goals: Identify and assess potential of terrains to yield buried cultural materials  Approach: High Plains-Rocky Mountain Geoarchaeology  Initial Task: Defining surfaces    </vt:lpstr>
      <vt:lpstr>Paradigm Shift</vt:lpstr>
      <vt:lpstr>Initial results elevations in feet above modern arroyo floor</vt:lpstr>
      <vt:lpstr>Slide 17</vt:lpstr>
      <vt:lpstr>Slide 18</vt:lpstr>
      <vt:lpstr>Aeropuerto</vt:lpstr>
      <vt:lpstr>Del Borracho</vt:lpstr>
      <vt:lpstr>High Terrace</vt:lpstr>
      <vt:lpstr>Sea View</vt:lpstr>
      <vt:lpstr>Geoarchaeological Potential: Thoughts, Preliminary Rankings and Future</vt:lpstr>
      <vt:lpstr>Moon rise February 2015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Geoarchaeological Evaluations  Geomorphic Surfaces Loreto, Baja California Sur, Mexico</dc:title>
  <dc:creator>Michael McFaul</dc:creator>
  <cp:lastModifiedBy>mmcfaul</cp:lastModifiedBy>
  <cp:revision>86</cp:revision>
  <dcterms:created xsi:type="dcterms:W3CDTF">2015-02-21T22:49:05Z</dcterms:created>
  <dcterms:modified xsi:type="dcterms:W3CDTF">2015-07-21T14:30:19Z</dcterms:modified>
</cp:coreProperties>
</file>