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98" r:id="rId1"/>
  </p:sldMasterIdLst>
  <p:notesMasterIdLst>
    <p:notesMasterId r:id="rId56"/>
  </p:notesMasterIdLst>
  <p:sldIdLst>
    <p:sldId id="256" r:id="rId2"/>
    <p:sldId id="308" r:id="rId3"/>
    <p:sldId id="309" r:id="rId4"/>
    <p:sldId id="257" r:id="rId5"/>
    <p:sldId id="258" r:id="rId6"/>
    <p:sldId id="294" r:id="rId7"/>
    <p:sldId id="259" r:id="rId8"/>
    <p:sldId id="260" r:id="rId9"/>
    <p:sldId id="300" r:id="rId10"/>
    <p:sldId id="264" r:id="rId11"/>
    <p:sldId id="261" r:id="rId12"/>
    <p:sldId id="262" r:id="rId13"/>
    <p:sldId id="263" r:id="rId14"/>
    <p:sldId id="301" r:id="rId15"/>
    <p:sldId id="265" r:id="rId16"/>
    <p:sldId id="271" r:id="rId17"/>
    <p:sldId id="267" r:id="rId18"/>
    <p:sldId id="272" r:id="rId19"/>
    <p:sldId id="266" r:id="rId20"/>
    <p:sldId id="268" r:id="rId21"/>
    <p:sldId id="270" r:id="rId22"/>
    <p:sldId id="283" r:id="rId23"/>
    <p:sldId id="274" r:id="rId24"/>
    <p:sldId id="281" r:id="rId25"/>
    <p:sldId id="282" r:id="rId26"/>
    <p:sldId id="275" r:id="rId27"/>
    <p:sldId id="273" r:id="rId28"/>
    <p:sldId id="276" r:id="rId29"/>
    <p:sldId id="284" r:id="rId30"/>
    <p:sldId id="279" r:id="rId31"/>
    <p:sldId id="286" r:id="rId32"/>
    <p:sldId id="285" r:id="rId33"/>
    <p:sldId id="287" r:id="rId34"/>
    <p:sldId id="288" r:id="rId35"/>
    <p:sldId id="289" r:id="rId36"/>
    <p:sldId id="293" r:id="rId37"/>
    <p:sldId id="296" r:id="rId38"/>
    <p:sldId id="297" r:id="rId39"/>
    <p:sldId id="312" r:id="rId40"/>
    <p:sldId id="302" r:id="rId41"/>
    <p:sldId id="295" r:id="rId42"/>
    <p:sldId id="305" r:id="rId43"/>
    <p:sldId id="298" r:id="rId44"/>
    <p:sldId id="304" r:id="rId45"/>
    <p:sldId id="313" r:id="rId46"/>
    <p:sldId id="299" r:id="rId47"/>
    <p:sldId id="306" r:id="rId48"/>
    <p:sldId id="307" r:id="rId49"/>
    <p:sldId id="310" r:id="rId50"/>
    <p:sldId id="290" r:id="rId51"/>
    <p:sldId id="291" r:id="rId52"/>
    <p:sldId id="311" r:id="rId53"/>
    <p:sldId id="314" r:id="rId54"/>
    <p:sldId id="29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rinkel" initials="DAS" lastIdx="27" clrIdx="0">
    <p:extLst/>
  </p:cmAuthor>
  <p:cmAuthor id="2" name="Bart Kowallis" initials="BK"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7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0" d="100"/>
          <a:sy n="110" d="100"/>
        </p:scale>
        <p:origin x="-132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5-07T10:36:29.895" idx="22">
    <p:pos x="106" y="106"/>
    <p:text>It would be nice to show on slide 43 the approximate location of this photo.</p:text>
    <p:extLst>
      <p:ext uri="{C676402C-5697-4E1C-873F-D02D1690AC5C}">
        <p15:threadingInfo xmlns:p15="http://schemas.microsoft.com/office/powerpoint/2012/main" timeZoneBias="360"/>
      </p:ext>
    </p:extLst>
  </p:cm>
  <p:cm authorId="1" dt="2015-05-07T10:35:33.794" idx="21">
    <p:pos x="10" y="2"/>
    <p:text>This and the next slide show sedimentary features in the upper Ankareh Formaiton that are similar to the sections along the souuth flank of the Uintas.  Maybe show the rip-up conglomerate first followed by this slide to show the base of the upper Ankareh (Bell Springs) then the overlying beds to keep in stratigraphic order (oldest to youngest) as was done at for the slides showing the Red Fleet section.</p:text>
    <p:extLst mod="1">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5-07T10:28:53.592" idx="19">
    <p:pos x="3198" y="263"/>
    <p:text>spelling</p:text>
    <p:extLst>
      <p:ext uri="{C676402C-5697-4E1C-873F-D02D1690AC5C}">
        <p15:threadingInfo xmlns:p15="http://schemas.microsoft.com/office/powerpoint/2012/main" timeZoneBias="360"/>
      </p:ext>
    </p:extLst>
  </p:cm>
  <p:cm authorId="1" dt="2015-05-07T10:31:05.756" idx="20">
    <p:pos x="10" y="10"/>
    <p:text>This and the next slide show sedimentary features in the upper Ankareh Formaiton that are similar to the sections along the souuth flank of the Uintas.  Maybe show the rip-up conglomerate first followed by this slide to show the base of the upper Ankareh (Bell Springs) then the overlying beds to keep in stratigraphic order (oldest to youngest) as was done at for the slides showing the Red Fleet section.</p:text>
    <p:extLst>
      <p:ext uri="{C676402C-5697-4E1C-873F-D02D1690AC5C}">
        <p15:threadingInfo xmlns:p15="http://schemas.microsoft.com/office/powerpoint/2012/main" timeZoneBias="360"/>
      </p:ext>
    </p:extLst>
  </p:cm>
  <p:cm authorId="1" dt="2015-05-07T10:37:26.083" idx="23">
    <p:pos x="106" y="106"/>
    <p:text>It would be nice to show on slide 43 the approximate location of this photo.</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8DB2A9-A44A-5D45-9A56-0BCC7153B9FB}" type="datetimeFigureOut">
              <a:rPr lang="en-US" smtClean="0"/>
              <a:t>6/3/15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F92A3-EFFD-F74E-B3AA-CF95EED589F2}" type="slidenum">
              <a:rPr lang="en-US" smtClean="0"/>
              <a:t>‹#›</a:t>
            </a:fld>
            <a:endParaRPr lang="en-US"/>
          </a:p>
        </p:txBody>
      </p:sp>
    </p:spTree>
    <p:extLst>
      <p:ext uri="{BB962C8B-B14F-4D97-AF65-F5344CB8AC3E}">
        <p14:creationId xmlns:p14="http://schemas.microsoft.com/office/powerpoint/2010/main" val="19593387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discuss the nomenclature differences over time in the NE part of Utah. Indicate</a:t>
            </a:r>
            <a:r>
              <a:rPr lang="en-US" baseline="0" dirty="0" smtClean="0"/>
              <a:t> that we are not stuck on the name Bell Springs, but use it because it is already in the literature.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a:t>
            </a:fld>
            <a:endParaRPr lang="en-US"/>
          </a:p>
        </p:txBody>
      </p:sp>
    </p:spTree>
    <p:extLst>
      <p:ext uri="{BB962C8B-B14F-4D97-AF65-F5344CB8AC3E}">
        <p14:creationId xmlns:p14="http://schemas.microsoft.com/office/powerpoint/2010/main" val="86789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lower flaggy units of the Bell Springs, below the main cliff forming sandstone, contain by mud cracks, ripples, and evaporite</a:t>
            </a:r>
            <a:r>
              <a:rPr lang="en-US" baseline="0" dirty="0" smtClean="0"/>
              <a:t> casts, suggesting an environment that is only intermittently wet.</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15</a:t>
            </a:fld>
            <a:endParaRPr lang="en-US"/>
          </a:p>
        </p:txBody>
      </p:sp>
    </p:spTree>
    <p:extLst>
      <p:ext uri="{BB962C8B-B14F-4D97-AF65-F5344CB8AC3E}">
        <p14:creationId xmlns:p14="http://schemas.microsoft.com/office/powerpoint/2010/main" val="228449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a:t>
            </a:r>
            <a:r>
              <a:rPr lang="en-US" baseline="0" dirty="0" smtClean="0"/>
              <a:t> the lower flaggy units we find </a:t>
            </a:r>
            <a:r>
              <a:rPr lang="en-US" dirty="0" smtClean="0"/>
              <a:t>a massive sandstone.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17</a:t>
            </a:fld>
            <a:endParaRPr lang="en-US"/>
          </a:p>
        </p:txBody>
      </p:sp>
    </p:spTree>
    <p:extLst>
      <p:ext uri="{BB962C8B-B14F-4D97-AF65-F5344CB8AC3E}">
        <p14:creationId xmlns:p14="http://schemas.microsoft.com/office/powerpoint/2010/main" val="379003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ripples and grain size</a:t>
            </a:r>
            <a:r>
              <a:rPr lang="en-US" dirty="0" smtClean="0"/>
              <a:t> are suggestive of</a:t>
            </a:r>
            <a:r>
              <a:rPr lang="en-US" baseline="0" dirty="0" smtClean="0"/>
              <a:t> a moderately energetic environment, with water spreading out over a fairly broad area when present, followed by periods of evaporation. </a:t>
            </a:r>
            <a:r>
              <a:rPr lang="en-US" dirty="0" smtClean="0"/>
              <a:t>The shap</a:t>
            </a:r>
            <a:r>
              <a:rPr lang="en-US" baseline="0" dirty="0" smtClean="0"/>
              <a:t>e and character of the deposit is suggestive of an inland delta, perhaps something like the modern Okavango in Botswana. </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18</a:t>
            </a:fld>
            <a:endParaRPr lang="en-US"/>
          </a:p>
        </p:txBody>
      </p:sp>
    </p:spTree>
    <p:extLst>
      <p:ext uri="{BB962C8B-B14F-4D97-AF65-F5344CB8AC3E}">
        <p14:creationId xmlns:p14="http://schemas.microsoft.com/office/powerpoint/2010/main" val="157913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ripple laminations in the massive sandstone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19</a:t>
            </a:fld>
            <a:endParaRPr lang="en-US"/>
          </a:p>
        </p:txBody>
      </p:sp>
    </p:spTree>
    <p:extLst>
      <p:ext uri="{BB962C8B-B14F-4D97-AF65-F5344CB8AC3E}">
        <p14:creationId xmlns:p14="http://schemas.microsoft.com/office/powerpoint/2010/main" val="43296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Interpretive drawing</a:t>
            </a:r>
            <a:r>
              <a:rPr lang="en-US" baseline="0" dirty="0" smtClean="0"/>
              <a:t> to better show ripples.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20</a:t>
            </a:fld>
            <a:endParaRPr lang="en-US"/>
          </a:p>
        </p:txBody>
      </p:sp>
    </p:spTree>
    <p:extLst>
      <p:ext uri="{BB962C8B-B14F-4D97-AF65-F5344CB8AC3E}">
        <p14:creationId xmlns:p14="http://schemas.microsoft.com/office/powerpoint/2010/main" val="260999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places the ripples almost</a:t>
            </a:r>
            <a:r>
              <a:rPr lang="en-US" baseline="0" dirty="0" smtClean="0"/>
              <a:t> disappear due to either </a:t>
            </a:r>
            <a:r>
              <a:rPr lang="en-US" baseline="0" dirty="0" err="1" smtClean="0"/>
              <a:t>bioturbation</a:t>
            </a:r>
            <a:r>
              <a:rPr lang="en-US" baseline="0" dirty="0" smtClean="0"/>
              <a:t> or growth of </a:t>
            </a:r>
            <a:r>
              <a:rPr lang="en-US" baseline="0" dirty="0" err="1" smtClean="0"/>
              <a:t>evaporites</a:t>
            </a:r>
            <a:r>
              <a:rPr lang="en-US" baseline="0" dirty="0" smtClean="0"/>
              <a:t> in the sand.</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21</a:t>
            </a:fld>
            <a:endParaRPr lang="en-US"/>
          </a:p>
        </p:txBody>
      </p:sp>
    </p:spTree>
    <p:extLst>
      <p:ext uri="{BB962C8B-B14F-4D97-AF65-F5344CB8AC3E}">
        <p14:creationId xmlns:p14="http://schemas.microsoft.com/office/powerpoint/2010/main" val="3852421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some layers we clearly see the casts of evaporite,</a:t>
            </a:r>
            <a:r>
              <a:rPr lang="en-US" baseline="0" dirty="0" smtClean="0"/>
              <a:t> probably gypsum, crystals.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22</a:t>
            </a:fld>
            <a:endParaRPr lang="en-US"/>
          </a:p>
        </p:txBody>
      </p:sp>
    </p:spTree>
    <p:extLst>
      <p:ext uri="{BB962C8B-B14F-4D97-AF65-F5344CB8AC3E}">
        <p14:creationId xmlns:p14="http://schemas.microsoft.com/office/powerpoint/2010/main" val="13711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top of the massive sandstone the character</a:t>
            </a:r>
            <a:r>
              <a:rPr lang="en-US" baseline="0" dirty="0" smtClean="0"/>
              <a:t> of the formation returns to alternating finer and coarser layers producing more of a ledge and slope topography.</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23</a:t>
            </a:fld>
            <a:endParaRPr lang="en-US"/>
          </a:p>
        </p:txBody>
      </p:sp>
    </p:spTree>
    <p:extLst>
      <p:ext uri="{BB962C8B-B14F-4D97-AF65-F5344CB8AC3E}">
        <p14:creationId xmlns:p14="http://schemas.microsoft.com/office/powerpoint/2010/main" val="2030827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ledges appear to show shingling, suggesting small point bars.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24</a:t>
            </a:fld>
            <a:endParaRPr lang="en-US"/>
          </a:p>
        </p:txBody>
      </p:sp>
    </p:spTree>
    <p:extLst>
      <p:ext uri="{BB962C8B-B14F-4D97-AF65-F5344CB8AC3E}">
        <p14:creationId xmlns:p14="http://schemas.microsoft.com/office/powerpoint/2010/main" val="2464268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sand layers we find well developed small cross-bed</a:t>
            </a:r>
            <a:r>
              <a:rPr lang="en-US" baseline="0" dirty="0" smtClean="0"/>
              <a:t> sets with what appear to be fluid escape tepees and crinkly beds.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26</a:t>
            </a:fld>
            <a:endParaRPr lang="en-US"/>
          </a:p>
        </p:txBody>
      </p:sp>
    </p:spTree>
    <p:extLst>
      <p:ext uri="{BB962C8B-B14F-4D97-AF65-F5344CB8AC3E}">
        <p14:creationId xmlns:p14="http://schemas.microsoft.com/office/powerpoint/2010/main" val="417322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a:t>
            </a:fld>
            <a:endParaRPr lang="en-US"/>
          </a:p>
        </p:txBody>
      </p:sp>
    </p:spTree>
    <p:extLst>
      <p:ext uri="{BB962C8B-B14F-4D97-AF65-F5344CB8AC3E}">
        <p14:creationId xmlns:p14="http://schemas.microsoft.com/office/powerpoint/2010/main" val="103529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interpretive diagram of the previous</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27</a:t>
            </a:fld>
            <a:endParaRPr lang="en-US"/>
          </a:p>
        </p:txBody>
      </p:sp>
    </p:spTree>
    <p:extLst>
      <p:ext uri="{BB962C8B-B14F-4D97-AF65-F5344CB8AC3E}">
        <p14:creationId xmlns:p14="http://schemas.microsoft.com/office/powerpoint/2010/main" val="426085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crinkly beds may be due to either algal growth during wetter periods</a:t>
            </a:r>
            <a:r>
              <a:rPr lang="en-US" baseline="0" dirty="0" smtClean="0"/>
              <a:t> or growth of evaporites in the sand layers.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28</a:t>
            </a:fld>
            <a:endParaRPr lang="en-US"/>
          </a:p>
        </p:txBody>
      </p:sp>
    </p:spTree>
    <p:extLst>
      <p:ext uri="{BB962C8B-B14F-4D97-AF65-F5344CB8AC3E}">
        <p14:creationId xmlns:p14="http://schemas.microsoft.com/office/powerpoint/2010/main" val="532759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sand body near the top of the formation.</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29</a:t>
            </a:fld>
            <a:endParaRPr lang="en-US"/>
          </a:p>
        </p:txBody>
      </p:sp>
    </p:spTree>
    <p:extLst>
      <p:ext uri="{BB962C8B-B14F-4D97-AF65-F5344CB8AC3E}">
        <p14:creationId xmlns:p14="http://schemas.microsoft.com/office/powerpoint/2010/main" val="3899107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appears</a:t>
            </a:r>
            <a:r>
              <a:rPr lang="en-US" baseline="0" dirty="0" smtClean="0"/>
              <a:t> to be a point bar deposit with perhaps a levee deposit (flat bottomed) on top.</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30</a:t>
            </a:fld>
            <a:endParaRPr lang="en-US"/>
          </a:p>
        </p:txBody>
      </p:sp>
    </p:spTree>
    <p:extLst>
      <p:ext uri="{BB962C8B-B14F-4D97-AF65-F5344CB8AC3E}">
        <p14:creationId xmlns:p14="http://schemas.microsoft.com/office/powerpoint/2010/main" val="1155947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the upper contact look like?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31</a:t>
            </a:fld>
            <a:endParaRPr lang="en-US"/>
          </a:p>
        </p:txBody>
      </p:sp>
    </p:spTree>
    <p:extLst>
      <p:ext uri="{BB962C8B-B14F-4D97-AF65-F5344CB8AC3E}">
        <p14:creationId xmlns:p14="http://schemas.microsoft.com/office/powerpoint/2010/main" val="4255449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a:t>
            </a:r>
            <a:r>
              <a:rPr lang="en-US" baseline="0" dirty="0" smtClean="0"/>
              <a:t> the upper contact, we find one thin green mudstone with </a:t>
            </a:r>
            <a:r>
              <a:rPr lang="en-US" baseline="0" dirty="0" err="1" smtClean="0"/>
              <a:t>bioturbation</a:t>
            </a:r>
            <a:r>
              <a:rPr lang="en-US" baseline="0" dirty="0" smtClean="0"/>
              <a:t>, probably a pond deposit.</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32</a:t>
            </a:fld>
            <a:endParaRPr lang="en-US"/>
          </a:p>
        </p:txBody>
      </p:sp>
    </p:spTree>
    <p:extLst>
      <p:ext uri="{BB962C8B-B14F-4D97-AF65-F5344CB8AC3E}">
        <p14:creationId xmlns:p14="http://schemas.microsoft.com/office/powerpoint/2010/main" val="450584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overlying Nugget seems to have been deposited on a soft mud</a:t>
            </a:r>
            <a:r>
              <a:rPr lang="en-US" baseline="0" dirty="0" smtClean="0"/>
              <a:t> surface. </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33</a:t>
            </a:fld>
            <a:endParaRPr lang="en-US"/>
          </a:p>
        </p:txBody>
      </p:sp>
    </p:spTree>
    <p:extLst>
      <p:ext uri="{BB962C8B-B14F-4D97-AF65-F5344CB8AC3E}">
        <p14:creationId xmlns:p14="http://schemas.microsoft.com/office/powerpoint/2010/main" val="331573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34</a:t>
            </a:fld>
            <a:endParaRPr lang="en-US"/>
          </a:p>
        </p:txBody>
      </p:sp>
    </p:spTree>
    <p:extLst>
      <p:ext uri="{BB962C8B-B14F-4D97-AF65-F5344CB8AC3E}">
        <p14:creationId xmlns:p14="http://schemas.microsoft.com/office/powerpoint/2010/main" val="1317499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 further to see the mud</a:t>
            </a:r>
            <a:r>
              <a:rPr lang="en-US" baseline="0" dirty="0" smtClean="0"/>
              <a:t> squeezed up into the sand.</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35</a:t>
            </a:fld>
            <a:endParaRPr lang="en-US"/>
          </a:p>
        </p:txBody>
      </p:sp>
    </p:spTree>
    <p:extLst>
      <p:ext uri="{BB962C8B-B14F-4D97-AF65-F5344CB8AC3E}">
        <p14:creationId xmlns:p14="http://schemas.microsoft.com/office/powerpoint/2010/main" val="416992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look at the section near Dinosaur National Monument.</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36</a:t>
            </a:fld>
            <a:endParaRPr lang="en-US"/>
          </a:p>
        </p:txBody>
      </p:sp>
    </p:spTree>
    <p:extLst>
      <p:ext uri="{BB962C8B-B14F-4D97-AF65-F5344CB8AC3E}">
        <p14:creationId xmlns:p14="http://schemas.microsoft.com/office/powerpoint/2010/main" val="374799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mapped </a:t>
            </a:r>
            <a:r>
              <a:rPr lang="en-US" dirty="0" err="1" smtClean="0"/>
              <a:t>Trb</a:t>
            </a:r>
            <a:r>
              <a:rPr lang="en-US" dirty="0" smtClean="0"/>
              <a:t> on this quad</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6</a:t>
            </a:fld>
            <a:endParaRPr lang="en-US"/>
          </a:p>
        </p:txBody>
      </p:sp>
    </p:spTree>
    <p:extLst>
      <p:ext uri="{BB962C8B-B14F-4D97-AF65-F5344CB8AC3E}">
        <p14:creationId xmlns:p14="http://schemas.microsoft.com/office/powerpoint/2010/main" val="391138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Bell Springs is</a:t>
            </a:r>
            <a:r>
              <a:rPr lang="en-US" baseline="0" dirty="0" smtClean="0"/>
              <a:t> not as thick, but it is still present as a sandy interval between the Chinle and the Nugget.</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37</a:t>
            </a:fld>
            <a:endParaRPr lang="en-US"/>
          </a:p>
        </p:txBody>
      </p:sp>
    </p:spTree>
    <p:extLst>
      <p:ext uri="{BB962C8B-B14F-4D97-AF65-F5344CB8AC3E}">
        <p14:creationId xmlns:p14="http://schemas.microsoft.com/office/powerpoint/2010/main" val="2577372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Half-way to Paradise section in Lake</a:t>
            </a:r>
            <a:r>
              <a:rPr lang="en-US" baseline="0" dirty="0" smtClean="0"/>
              <a:t> Mountain quadrangle.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40</a:t>
            </a:fld>
            <a:endParaRPr lang="en-US"/>
          </a:p>
        </p:txBody>
      </p:sp>
    </p:spTree>
    <p:extLst>
      <p:ext uri="{BB962C8B-B14F-4D97-AF65-F5344CB8AC3E}">
        <p14:creationId xmlns:p14="http://schemas.microsoft.com/office/powerpoint/2010/main" val="4251832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mudstones</a:t>
            </a:r>
            <a:r>
              <a:rPr lang="en-US" baseline="0" dirty="0" smtClean="0"/>
              <a:t> of Chinle, the contact with the Bell Springs, and the similarity to the Red Fleet section.</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41</a:t>
            </a:fld>
            <a:endParaRPr lang="en-US"/>
          </a:p>
        </p:txBody>
      </p:sp>
    </p:spTree>
    <p:extLst>
      <p:ext uri="{BB962C8B-B14F-4D97-AF65-F5344CB8AC3E}">
        <p14:creationId xmlns:p14="http://schemas.microsoft.com/office/powerpoint/2010/main" val="2496468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 are not suggesting that this</a:t>
            </a:r>
            <a:r>
              <a:rPr lang="en-US" baseline="0" dirty="0" smtClean="0"/>
              <a:t> formation should be extended to the Wasatch, we find a similar pattern there in the </a:t>
            </a:r>
            <a:r>
              <a:rPr lang="en-US" baseline="0" dirty="0" err="1" smtClean="0"/>
              <a:t>Ankareh</a:t>
            </a:r>
            <a:r>
              <a:rPr lang="en-US" baseline="0" dirty="0" smtClean="0"/>
              <a:t> Formation.</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42</a:t>
            </a:fld>
            <a:endParaRPr lang="en-US"/>
          </a:p>
        </p:txBody>
      </p:sp>
    </p:spTree>
    <p:extLst>
      <p:ext uri="{BB962C8B-B14F-4D97-AF65-F5344CB8AC3E}">
        <p14:creationId xmlns:p14="http://schemas.microsoft.com/office/powerpoint/2010/main" val="155891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a:t>
            </a:r>
            <a:r>
              <a:rPr lang="en-US" baseline="0" dirty="0" smtClean="0"/>
              <a:t> swelling clay mudstones of the “Chinle” part of the Ankareh and the overlying sandy interval equivalent to the Bell Springs, including the lower flaggy interval with the more massive sandstone on above. Red arrow points to the location of the next photo.</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43</a:t>
            </a:fld>
            <a:endParaRPr lang="en-US"/>
          </a:p>
        </p:txBody>
      </p:sp>
    </p:spTree>
    <p:extLst>
      <p:ext uri="{BB962C8B-B14F-4D97-AF65-F5344CB8AC3E}">
        <p14:creationId xmlns:p14="http://schemas.microsoft.com/office/powerpoint/2010/main" val="1489296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and the next slide show sedimentary features in the upper </a:t>
            </a:r>
            <a:r>
              <a:rPr lang="en-US" sz="1200" kern="1200" dirty="0" err="1" smtClean="0">
                <a:solidFill>
                  <a:schemeClr val="tx1"/>
                </a:solidFill>
                <a:latin typeface="+mn-lt"/>
                <a:ea typeface="+mn-ea"/>
                <a:cs typeface="+mn-cs"/>
              </a:rPr>
              <a:t>Ankareh</a:t>
            </a:r>
            <a:r>
              <a:rPr lang="en-US" sz="1200" kern="1200" dirty="0" smtClean="0">
                <a:solidFill>
                  <a:schemeClr val="tx1"/>
                </a:solidFill>
                <a:latin typeface="+mn-lt"/>
                <a:ea typeface="+mn-ea"/>
                <a:cs typeface="+mn-cs"/>
              </a:rPr>
              <a:t> Formation that are similar to the sections along the south flank of the </a:t>
            </a:r>
            <a:r>
              <a:rPr lang="en-US" sz="1200" kern="1200" dirty="0" err="1" smtClean="0">
                <a:solidFill>
                  <a:schemeClr val="tx1"/>
                </a:solidFill>
                <a:latin typeface="+mn-lt"/>
                <a:ea typeface="+mn-ea"/>
                <a:cs typeface="+mn-cs"/>
              </a:rPr>
              <a:t>Uintas</a:t>
            </a:r>
            <a:r>
              <a:rPr lang="en-US" sz="1200" kern="1200" dirty="0" smtClean="0">
                <a:solidFill>
                  <a:schemeClr val="tx1"/>
                </a:solidFill>
                <a:latin typeface="+mn-lt"/>
                <a:ea typeface="+mn-ea"/>
                <a:cs typeface="+mn-cs"/>
              </a:rPr>
              <a:t>. </a:t>
            </a:r>
            <a:r>
              <a:rPr lang="en-US" dirty="0" smtClean="0"/>
              <a:t>At the base of the sandy section is a flood deposited,</a:t>
            </a:r>
            <a:r>
              <a:rPr lang="en-US" baseline="0" dirty="0" smtClean="0"/>
              <a:t> rip-up clast conglomerate similar to what we find at Red Fleet.</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44</a:t>
            </a:fld>
            <a:endParaRPr lang="en-US"/>
          </a:p>
        </p:txBody>
      </p:sp>
    </p:spTree>
    <p:extLst>
      <p:ext uri="{BB962C8B-B14F-4D97-AF65-F5344CB8AC3E}">
        <p14:creationId xmlns:p14="http://schemas.microsoft.com/office/powerpoint/2010/main" val="2755257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a:t>
            </a:r>
            <a:r>
              <a:rPr lang="en-US" baseline="0" dirty="0" smtClean="0"/>
              <a:t> more massive sandy interval. The red arrow points to the location of the next photo.</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45</a:t>
            </a:fld>
            <a:endParaRPr lang="en-US"/>
          </a:p>
        </p:txBody>
      </p:sp>
    </p:spTree>
    <p:extLst>
      <p:ext uri="{BB962C8B-B14F-4D97-AF65-F5344CB8AC3E}">
        <p14:creationId xmlns:p14="http://schemas.microsoft.com/office/powerpoint/2010/main" val="1489296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Ripple laminated</a:t>
            </a:r>
            <a:r>
              <a:rPr lang="en-US" baseline="0" dirty="0" smtClean="0"/>
              <a:t> sandstones are again a common theme.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46</a:t>
            </a:fld>
            <a:endParaRPr lang="en-US"/>
          </a:p>
        </p:txBody>
      </p:sp>
    </p:spTree>
    <p:extLst>
      <p:ext uri="{BB962C8B-B14F-4D97-AF65-F5344CB8AC3E}">
        <p14:creationId xmlns:p14="http://schemas.microsoft.com/office/powerpoint/2010/main" val="4238172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type section of the Nugget in Wyoming?</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47</a:t>
            </a:fld>
            <a:endParaRPr lang="en-US"/>
          </a:p>
        </p:txBody>
      </p:sp>
    </p:spTree>
    <p:extLst>
      <p:ext uri="{BB962C8B-B14F-4D97-AF65-F5344CB8AC3E}">
        <p14:creationId xmlns:p14="http://schemas.microsoft.com/office/powerpoint/2010/main" val="1951906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there is less sand</a:t>
            </a:r>
            <a:r>
              <a:rPr lang="en-US" baseline="0" dirty="0" smtClean="0"/>
              <a:t> and more siltstone above the Popo </a:t>
            </a:r>
            <a:r>
              <a:rPr lang="en-US" baseline="0" dirty="0" err="1" smtClean="0"/>
              <a:t>Agie</a:t>
            </a:r>
            <a:r>
              <a:rPr lang="en-US" baseline="0" dirty="0" smtClean="0"/>
              <a:t> mudstones. </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48</a:t>
            </a:fld>
            <a:endParaRPr lang="en-US"/>
          </a:p>
        </p:txBody>
      </p:sp>
    </p:spTree>
    <p:extLst>
      <p:ext uri="{BB962C8B-B14F-4D97-AF65-F5344CB8AC3E}">
        <p14:creationId xmlns:p14="http://schemas.microsoft.com/office/powerpoint/2010/main" val="40109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lithologic character of the underlying and overlying units.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8</a:t>
            </a:fld>
            <a:endParaRPr lang="en-US"/>
          </a:p>
        </p:txBody>
      </p:sp>
    </p:spTree>
    <p:extLst>
      <p:ext uri="{BB962C8B-B14F-4D97-AF65-F5344CB8AC3E}">
        <p14:creationId xmlns:p14="http://schemas.microsoft.com/office/powerpoint/2010/main" val="3715510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siltstones, however, are ripple laminated as can be seen in this close up of part of the section.</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49</a:t>
            </a:fld>
            <a:endParaRPr lang="en-US"/>
          </a:p>
        </p:txBody>
      </p:sp>
    </p:spTree>
    <p:extLst>
      <p:ext uri="{BB962C8B-B14F-4D97-AF65-F5344CB8AC3E}">
        <p14:creationId xmlns:p14="http://schemas.microsoft.com/office/powerpoint/2010/main" val="2455032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we have demonstrated that this is a useful map unit along the southern Uinta Mountains and that it should be given formation status.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50</a:t>
            </a:fld>
            <a:endParaRPr lang="en-US"/>
          </a:p>
        </p:txBody>
      </p:sp>
    </p:spTree>
    <p:extLst>
      <p:ext uri="{BB962C8B-B14F-4D97-AF65-F5344CB8AC3E}">
        <p14:creationId xmlns:p14="http://schemas.microsoft.com/office/powerpoint/2010/main" val="1648612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stuck on using Bell Springs,</a:t>
            </a:r>
            <a:r>
              <a:rPr lang="en-US" baseline="0" dirty="0" smtClean="0"/>
              <a:t> but do feel there is some justification for doing so. If not Bell Springs, then perhaps Red Fleet formation with a type section in the Red Fleet area.</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51</a:t>
            </a:fld>
            <a:endParaRPr lang="en-US"/>
          </a:p>
        </p:txBody>
      </p:sp>
    </p:spTree>
    <p:extLst>
      <p:ext uri="{BB962C8B-B14F-4D97-AF65-F5344CB8AC3E}">
        <p14:creationId xmlns:p14="http://schemas.microsoft.com/office/powerpoint/2010/main" val="46733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on a</a:t>
            </a:r>
            <a:r>
              <a:rPr lang="en-US" baseline="0" dirty="0" smtClean="0"/>
              <a:t> part of one of Ron </a:t>
            </a:r>
            <a:r>
              <a:rPr lang="en-US" baseline="0" dirty="0" err="1" smtClean="0"/>
              <a:t>Blakey’s</a:t>
            </a:r>
            <a:r>
              <a:rPr lang="en-US" baseline="0" dirty="0" smtClean="0"/>
              <a:t> </a:t>
            </a:r>
            <a:r>
              <a:rPr lang="en-US" baseline="0" dirty="0" err="1" smtClean="0"/>
              <a:t>paleogeographic</a:t>
            </a:r>
            <a:r>
              <a:rPr lang="en-US" baseline="0" dirty="0" smtClean="0"/>
              <a:t> maps, we show the possible location of the inland delta. </a:t>
            </a:r>
            <a:r>
              <a:rPr lang="en-US" dirty="0" smtClean="0"/>
              <a:t>We would envision this new formation being used in NE Utah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52</a:t>
            </a:fld>
            <a:endParaRPr lang="en-US"/>
          </a:p>
        </p:txBody>
      </p:sp>
    </p:spTree>
    <p:extLst>
      <p:ext uri="{BB962C8B-B14F-4D97-AF65-F5344CB8AC3E}">
        <p14:creationId xmlns:p14="http://schemas.microsoft.com/office/powerpoint/2010/main" val="40108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Lucas (1993) did propose the term Bell Springs Formation for these</a:t>
            </a:r>
            <a:r>
              <a:rPr lang="en-US" baseline="0" dirty="0" smtClean="0"/>
              <a:t> rocks. </a:t>
            </a:r>
            <a:r>
              <a:rPr lang="en-US" dirty="0" smtClean="0"/>
              <a:t>We are not certain, however,</a:t>
            </a:r>
            <a:r>
              <a:rPr lang="en-US" baseline="0" dirty="0" smtClean="0"/>
              <a:t> that the term “Bell Springs Formation” is adequately established in that publication, and would welcome your input on what you think these rocks should be called.</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54</a:t>
            </a:fld>
            <a:endParaRPr lang="en-US"/>
          </a:p>
        </p:txBody>
      </p:sp>
    </p:spTree>
    <p:extLst>
      <p:ext uri="{BB962C8B-B14F-4D97-AF65-F5344CB8AC3E}">
        <p14:creationId xmlns:p14="http://schemas.microsoft.com/office/powerpoint/2010/main" val="128728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Tour</a:t>
            </a:r>
            <a:r>
              <a:rPr lang="en-US" baseline="0" dirty="0" smtClean="0"/>
              <a:t> of a few sections of the formation, with more detail from the Red Fleet section than any of the others.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9</a:t>
            </a:fld>
            <a:endParaRPr lang="en-US"/>
          </a:p>
        </p:txBody>
      </p:sp>
    </p:spTree>
    <p:extLst>
      <p:ext uri="{BB962C8B-B14F-4D97-AF65-F5344CB8AC3E}">
        <p14:creationId xmlns:p14="http://schemas.microsoft.com/office/powerpoint/2010/main" val="426018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basal contact like?</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10</a:t>
            </a:fld>
            <a:endParaRPr lang="en-US"/>
          </a:p>
        </p:txBody>
      </p:sp>
    </p:spTree>
    <p:extLst>
      <p:ext uri="{BB962C8B-B14F-4D97-AF65-F5344CB8AC3E}">
        <p14:creationId xmlns:p14="http://schemas.microsoft.com/office/powerpoint/2010/main" val="171006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a:t>
            </a:r>
            <a:r>
              <a:rPr lang="en-US" b="0" dirty="0" smtClean="0">
                <a:solidFill>
                  <a:srgbClr val="FF0000"/>
                </a:solidFill>
              </a:rPr>
              <a:t>the</a:t>
            </a:r>
            <a:r>
              <a:rPr lang="en-US" dirty="0" smtClean="0">
                <a:solidFill>
                  <a:srgbClr val="FFFF00"/>
                </a:solidFill>
              </a:rPr>
              <a:t> </a:t>
            </a:r>
            <a:r>
              <a:rPr lang="en-US" dirty="0" smtClean="0"/>
              <a:t>basal units are broken</a:t>
            </a:r>
            <a:r>
              <a:rPr lang="en-US" baseline="0" dirty="0" smtClean="0"/>
              <a:t> up and found as float on the soft underlying mudstones.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12</a:t>
            </a:fld>
            <a:endParaRPr lang="en-US"/>
          </a:p>
        </p:txBody>
      </p:sp>
    </p:spTree>
    <p:extLst>
      <p:ext uri="{BB962C8B-B14F-4D97-AF65-F5344CB8AC3E}">
        <p14:creationId xmlns:p14="http://schemas.microsoft.com/office/powerpoint/2010/main" val="288653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basal unit around</a:t>
            </a:r>
            <a:r>
              <a:rPr lang="en-US" baseline="0" dirty="0" smtClean="0"/>
              <a:t> the Red Fleet area is a pebble/granule conglomerate. It may represent a flood deposit. Most of the clasts appear to be ripped up pieces of the Chinle, including pieces of </a:t>
            </a:r>
            <a:r>
              <a:rPr lang="en-US" baseline="0" dirty="0" err="1" smtClean="0"/>
              <a:t>chert</a:t>
            </a:r>
            <a:r>
              <a:rPr lang="en-US" baseline="0" dirty="0" smtClean="0"/>
              <a:t>. Clasts are subrounded to rounded and cemented mostly by mud.</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13</a:t>
            </a:fld>
            <a:endParaRPr lang="en-US"/>
          </a:p>
        </p:txBody>
      </p:sp>
    </p:spTree>
    <p:extLst>
      <p:ext uri="{BB962C8B-B14F-4D97-AF65-F5344CB8AC3E}">
        <p14:creationId xmlns:p14="http://schemas.microsoft.com/office/powerpoint/2010/main" val="213419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few places there appears to be an angular</a:t>
            </a:r>
            <a:r>
              <a:rPr lang="en-US" baseline="0" dirty="0" smtClean="0"/>
              <a:t> discordance between the upper red mudstones of the Chinle and the overlying sandstones of the Bell Springs.</a:t>
            </a:r>
            <a:endParaRPr lang="en-US" dirty="0"/>
          </a:p>
        </p:txBody>
      </p:sp>
      <p:sp>
        <p:nvSpPr>
          <p:cNvPr id="4" name="Slide Number Placeholder 3"/>
          <p:cNvSpPr>
            <a:spLocks noGrp="1"/>
          </p:cNvSpPr>
          <p:nvPr>
            <p:ph type="sldNum" sz="quarter" idx="10"/>
          </p:nvPr>
        </p:nvSpPr>
        <p:spPr/>
        <p:txBody>
          <a:bodyPr/>
          <a:lstStyle/>
          <a:p>
            <a:fld id="{BE6F92A3-EFFD-F74E-B3AA-CF95EED589F2}" type="slidenum">
              <a:rPr lang="en-US" smtClean="0"/>
              <a:t>14</a:t>
            </a:fld>
            <a:endParaRPr lang="en-US"/>
          </a:p>
        </p:txBody>
      </p:sp>
    </p:spTree>
    <p:extLst>
      <p:ext uri="{BB962C8B-B14F-4D97-AF65-F5344CB8AC3E}">
        <p14:creationId xmlns:p14="http://schemas.microsoft.com/office/powerpoint/2010/main" val="142633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ACDB3CC-F982-40F9-8DD6-BCC9AFBF44BD}" type="datetime1">
              <a:rPr lang="en-US" smtClean="0"/>
              <a:pPr/>
              <a:t>6/3/15</a:t>
            </a:fld>
            <a:endParaRPr lang="en-US" dirty="0"/>
          </a:p>
        </p:txBody>
      </p:sp>
      <p:sp>
        <p:nvSpPr>
          <p:cNvPr id="8" name="Slide Number Placeholder 7"/>
          <p:cNvSpPr>
            <a:spLocks noGrp="1"/>
          </p:cNvSpPr>
          <p:nvPr>
            <p:ph type="sldNum" sz="quarter" idx="11"/>
          </p:nvPr>
        </p:nvSpPr>
        <p:spPr/>
        <p:txBody>
          <a:bodyPr/>
          <a:lstStyle/>
          <a:p>
            <a:fld id="{2D57B0AA-AC8E-4463-ADAC-E87D09B82E4F}" type="slidenum">
              <a:rPr lang="en-US" smtClean="0"/>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B8F323-0600-CE4A-870E-8F6A8E927621}" type="datetimeFigureOut">
              <a:rPr lang="en-US" smtClean="0"/>
              <a:t>6/3/15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B8F323-0600-CE4A-870E-8F6A8E927621}" type="datetimeFigureOut">
              <a:rPr lang="en-US" smtClean="0"/>
              <a:t>6/3/15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B8F323-0600-CE4A-870E-8F6A8E927621}" type="datetimeFigureOut">
              <a:rPr lang="en-US" smtClean="0"/>
              <a:t>6/3/15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6/3/15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B8F323-0600-CE4A-870E-8F6A8E927621}" type="datetimeFigureOut">
              <a:rPr lang="en-US" smtClean="0"/>
              <a:t>6/3/15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27AB9-C0D0-A24F-86AB-D380465E8EAC}"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AB8F323-0600-CE4A-870E-8F6A8E927621}" type="datetimeFigureOut">
              <a:rPr lang="en-US" smtClean="0"/>
              <a:t>6/3/15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E27AB9-C0D0-A24F-86AB-D380465E8EAC}"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B8F323-0600-CE4A-870E-8F6A8E927621}" type="datetimeFigureOut">
              <a:rPr lang="en-US" smtClean="0"/>
              <a:t>6/3/15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B8F323-0600-CE4A-870E-8F6A8E927621}" type="datetimeFigureOut">
              <a:rPr lang="en-US" smtClean="0"/>
              <a:t>6/3/15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B8F323-0600-CE4A-870E-8F6A8E927621}" type="datetimeFigureOut">
              <a:rPr lang="en-US" smtClean="0"/>
              <a:t>6/3/15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B8F323-0600-CE4A-870E-8F6A8E927621}" type="datetimeFigureOut">
              <a:rPr lang="en-US" smtClean="0"/>
              <a:t>6/3/15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27AB9-C0D0-A24F-86AB-D380465E8EA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4AB8F323-0600-CE4A-870E-8F6A8E927621}" type="datetimeFigureOut">
              <a:rPr lang="en-US" smtClean="0"/>
              <a:t>6/3/15</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94E27AB9-C0D0-A24F-86AB-D380465E8EAC}"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comments" Target="../comments/comment2.xm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Why Do We Need Another Triassic Formation in the </a:t>
            </a:r>
            <a:r>
              <a:rPr lang="en-US" dirty="0" err="1" smtClean="0"/>
              <a:t>Uintas</a:t>
            </a:r>
            <a:r>
              <a:rPr lang="en-US" dirty="0" smtClean="0"/>
              <a:t>?</a:t>
            </a:r>
            <a:endParaRPr lang="en-US" dirty="0"/>
          </a:p>
        </p:txBody>
      </p:sp>
      <p:sp>
        <p:nvSpPr>
          <p:cNvPr id="3" name="Subtitle 2"/>
          <p:cNvSpPr>
            <a:spLocks noGrp="1"/>
          </p:cNvSpPr>
          <p:nvPr>
            <p:ph type="subTitle" idx="1"/>
          </p:nvPr>
        </p:nvSpPr>
        <p:spPr/>
        <p:txBody>
          <a:bodyPr/>
          <a:lstStyle/>
          <a:p>
            <a:r>
              <a:rPr lang="en-US" dirty="0" smtClean="0">
                <a:solidFill>
                  <a:schemeClr val="tx2">
                    <a:lumMod val="40000"/>
                    <a:lumOff val="60000"/>
                  </a:schemeClr>
                </a:solidFill>
              </a:rPr>
              <a:t>Bart Kowallis, </a:t>
            </a:r>
            <a:r>
              <a:rPr lang="en-US" dirty="0" err="1" smtClean="0">
                <a:solidFill>
                  <a:schemeClr val="tx2">
                    <a:lumMod val="40000"/>
                    <a:lumOff val="60000"/>
                  </a:schemeClr>
                </a:solidFill>
              </a:rPr>
              <a:t>Skyler</a:t>
            </a:r>
            <a:r>
              <a:rPr lang="en-US" dirty="0" smtClean="0">
                <a:solidFill>
                  <a:schemeClr val="tx2">
                    <a:lumMod val="40000"/>
                    <a:lumOff val="60000"/>
                  </a:schemeClr>
                </a:solidFill>
              </a:rPr>
              <a:t> May, Douglas Sprinkel, Paul Jensen, Thomas Morris, Brooks Britt</a:t>
            </a:r>
            <a:endParaRPr lang="en-US" dirty="0">
              <a:solidFill>
                <a:schemeClr val="tx2">
                  <a:lumMod val="40000"/>
                  <a:lumOff val="60000"/>
                </a:schemeClr>
              </a:solidFill>
            </a:endParaRPr>
          </a:p>
        </p:txBody>
      </p:sp>
      <p:pic>
        <p:nvPicPr>
          <p:cNvPr id="4" name="Picture 3" descr="Red Fleet Pan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357501" cy="2715281"/>
          </a:xfrm>
          <a:prstGeom prst="rect">
            <a:avLst/>
          </a:prstGeom>
        </p:spPr>
      </p:pic>
    </p:spTree>
    <p:extLst>
      <p:ext uri="{BB962C8B-B14F-4D97-AF65-F5344CB8AC3E}">
        <p14:creationId xmlns:p14="http://schemas.microsoft.com/office/powerpoint/2010/main" val="37483512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close up sec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4732"/>
            <a:ext cx="8281851" cy="5550357"/>
          </a:xfrm>
          <a:prstGeom prst="rect">
            <a:avLst/>
          </a:prstGeom>
        </p:spPr>
      </p:pic>
      <p:sp>
        <p:nvSpPr>
          <p:cNvPr id="3" name="Right Arrow 2"/>
          <p:cNvSpPr/>
          <p:nvPr/>
        </p:nvSpPr>
        <p:spPr>
          <a:xfrm>
            <a:off x="0" y="3436207"/>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369" y="202535"/>
            <a:ext cx="7106700" cy="511569"/>
          </a:xfrm>
          <a:prstGeom prst="rect">
            <a:avLst/>
          </a:prstGeom>
        </p:spPr>
        <p:txBody>
          <a:bodyPr>
            <a:normAutofit fontScale="97500"/>
          </a:bodyPr>
          <a:lstStyle>
            <a:defPPr>
              <a:defRPr lang="en-US"/>
            </a:defPPr>
            <a:lvl1pPr defTabSz="914400">
              <a:spcBef>
                <a:spcPct val="0"/>
              </a:spcBef>
              <a:buNone/>
              <a:defRPr sz="40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solidFill>
                  <a:srgbClr val="FFCF99"/>
                </a:solidFill>
              </a:rPr>
              <a:t>Red Fleet </a:t>
            </a:r>
            <a:r>
              <a:rPr lang="en-US" sz="2400" dirty="0" smtClean="0">
                <a:solidFill>
                  <a:srgbClr val="FFCF99"/>
                </a:solidFill>
              </a:rPr>
              <a:t>Section </a:t>
            </a:r>
            <a:r>
              <a:rPr lang="en-US" sz="2400" dirty="0">
                <a:solidFill>
                  <a:srgbClr val="FFCF99"/>
                </a:solidFill>
              </a:rPr>
              <a:t>(</a:t>
            </a:r>
            <a:r>
              <a:rPr lang="en-US" sz="2400" dirty="0" smtClean="0">
                <a:solidFill>
                  <a:srgbClr val="FFCF99"/>
                </a:solidFill>
              </a:rPr>
              <a:t>RFSP) — Lower Contact</a:t>
            </a:r>
            <a:endParaRPr lang="en-US" sz="2400" dirty="0">
              <a:solidFill>
                <a:srgbClr val="FFCF99"/>
              </a:solidFill>
            </a:endParaRPr>
          </a:p>
        </p:txBody>
      </p:sp>
      <p:sp>
        <p:nvSpPr>
          <p:cNvPr id="5" name="TextBox 4"/>
          <p:cNvSpPr txBox="1"/>
          <p:nvPr/>
        </p:nvSpPr>
        <p:spPr>
          <a:xfrm>
            <a:off x="0" y="4170934"/>
            <a:ext cx="3070071" cy="369332"/>
          </a:xfrm>
          <a:prstGeom prst="rect">
            <a:avLst/>
          </a:prstGeom>
          <a:noFill/>
        </p:spPr>
        <p:txBody>
          <a:bodyPr wrap="none" rtlCol="0">
            <a:spAutoFit/>
          </a:bodyPr>
          <a:lstStyle/>
          <a:p>
            <a:r>
              <a:rPr lang="en-US" dirty="0" smtClean="0">
                <a:solidFill>
                  <a:srgbClr val="FFFF00"/>
                </a:solidFill>
              </a:rPr>
              <a:t>Chinle-Bells Springs contact</a:t>
            </a:r>
            <a:endParaRPr lang="en-US" dirty="0">
              <a:solidFill>
                <a:srgbClr val="FFFF00"/>
              </a:solidFill>
            </a:endParaRPr>
          </a:p>
        </p:txBody>
      </p:sp>
    </p:spTree>
    <p:extLst>
      <p:ext uri="{BB962C8B-B14F-4D97-AF65-F5344CB8AC3E}">
        <p14:creationId xmlns:p14="http://schemas.microsoft.com/office/powerpoint/2010/main" val="1525986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se of Bell Springs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6" name="TextBox 5"/>
          <p:cNvSpPr txBox="1"/>
          <p:nvPr/>
        </p:nvSpPr>
        <p:spPr>
          <a:xfrm>
            <a:off x="2233314" y="5507202"/>
            <a:ext cx="2699251" cy="369332"/>
          </a:xfrm>
          <a:prstGeom prst="rect">
            <a:avLst/>
          </a:prstGeom>
          <a:noFill/>
        </p:spPr>
        <p:txBody>
          <a:bodyPr wrap="none" rtlCol="0">
            <a:spAutoFit/>
          </a:bodyPr>
          <a:lstStyle/>
          <a:p>
            <a:r>
              <a:rPr lang="en-US" dirty="0" smtClean="0">
                <a:solidFill>
                  <a:srgbClr val="FFFF00"/>
                </a:solidFill>
              </a:rPr>
              <a:t>Upper Member of Chinle</a:t>
            </a:r>
            <a:endParaRPr lang="en-US" dirty="0">
              <a:solidFill>
                <a:srgbClr val="FFFF00"/>
              </a:solidFill>
            </a:endParaRPr>
          </a:p>
        </p:txBody>
      </p:sp>
      <p:sp>
        <p:nvSpPr>
          <p:cNvPr id="7" name="Right Arrow 6"/>
          <p:cNvSpPr/>
          <p:nvPr/>
        </p:nvSpPr>
        <p:spPr>
          <a:xfrm>
            <a:off x="459800" y="4707947"/>
            <a:ext cx="1532667"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33920" y="4074384"/>
            <a:ext cx="1416373" cy="369332"/>
          </a:xfrm>
          <a:prstGeom prst="rect">
            <a:avLst/>
          </a:prstGeom>
          <a:noFill/>
        </p:spPr>
        <p:txBody>
          <a:bodyPr wrap="none" rtlCol="0">
            <a:spAutoFit/>
          </a:bodyPr>
          <a:lstStyle/>
          <a:p>
            <a:r>
              <a:rPr lang="en-US" dirty="0" smtClean="0">
                <a:solidFill>
                  <a:srgbClr val="FFFF00"/>
                </a:solidFill>
              </a:rPr>
              <a:t>Bell Springs</a:t>
            </a:r>
            <a:endParaRPr lang="en-US" dirty="0">
              <a:solidFill>
                <a:srgbClr val="FFFF00"/>
              </a:solidFill>
            </a:endParaRPr>
          </a:p>
        </p:txBody>
      </p:sp>
      <p:sp>
        <p:nvSpPr>
          <p:cNvPr id="10" name="TextBox 9"/>
          <p:cNvSpPr txBox="1"/>
          <p:nvPr/>
        </p:nvSpPr>
        <p:spPr>
          <a:xfrm>
            <a:off x="5725606" y="2671486"/>
            <a:ext cx="3032490" cy="1938992"/>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In the few places where the contact can be seen, it is a sharp contact, not gradational. </a:t>
            </a:r>
          </a:p>
        </p:txBody>
      </p:sp>
    </p:spTree>
    <p:extLst>
      <p:ext uri="{BB962C8B-B14F-4D97-AF65-F5344CB8AC3E}">
        <p14:creationId xmlns:p14="http://schemas.microsoft.com/office/powerpoint/2010/main" val="28170582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e of Bell Springs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6073"/>
            <a:ext cx="8418720" cy="6314040"/>
          </a:xfrm>
          <a:prstGeom prst="rect">
            <a:avLst/>
          </a:prstGeom>
        </p:spPr>
      </p:pic>
      <p:sp>
        <p:nvSpPr>
          <p:cNvPr id="3" name="Right Arrow 2"/>
          <p:cNvSpPr/>
          <p:nvPr/>
        </p:nvSpPr>
        <p:spPr>
          <a:xfrm>
            <a:off x="4948325" y="3131332"/>
            <a:ext cx="1532667"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30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bble Cong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251794" y="372256"/>
            <a:ext cx="2417474" cy="646331"/>
          </a:xfrm>
          <a:prstGeom prst="rect">
            <a:avLst/>
          </a:prstGeom>
          <a:noFill/>
        </p:spPr>
        <p:txBody>
          <a:bodyPr wrap="none" rtlCol="0">
            <a:spAutoFit/>
          </a:bodyPr>
          <a:lstStyle/>
          <a:p>
            <a:r>
              <a:rPr lang="en-US" dirty="0" smtClean="0">
                <a:solidFill>
                  <a:srgbClr val="FFFF00"/>
                </a:solidFill>
              </a:rPr>
              <a:t>Basal pebble/</a:t>
            </a:r>
          </a:p>
          <a:p>
            <a:r>
              <a:rPr lang="en-US" dirty="0" smtClean="0">
                <a:solidFill>
                  <a:srgbClr val="FFFF00"/>
                </a:solidFill>
              </a:rPr>
              <a:t>granule conglomerate</a:t>
            </a:r>
          </a:p>
        </p:txBody>
      </p:sp>
    </p:spTree>
    <p:extLst>
      <p:ext uri="{BB962C8B-B14F-4D97-AF65-F5344CB8AC3E}">
        <p14:creationId xmlns:p14="http://schemas.microsoft.com/office/powerpoint/2010/main" val="36290299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ular Unconf at base of Bell Spring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892" cy="6858000"/>
          </a:xfrm>
          <a:prstGeom prst="rect">
            <a:avLst/>
          </a:prstGeom>
        </p:spPr>
      </p:pic>
      <p:sp>
        <p:nvSpPr>
          <p:cNvPr id="3" name="TextBox 2"/>
          <p:cNvSpPr txBox="1"/>
          <p:nvPr/>
        </p:nvSpPr>
        <p:spPr>
          <a:xfrm>
            <a:off x="5145382" y="2671486"/>
            <a:ext cx="3032490" cy="1200328"/>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Sharp contact, with angular discordance in some places.</a:t>
            </a:r>
          </a:p>
        </p:txBody>
      </p:sp>
    </p:spTree>
    <p:extLst>
      <p:ext uri="{BB962C8B-B14F-4D97-AF65-F5344CB8AC3E}">
        <p14:creationId xmlns:p14="http://schemas.microsoft.com/office/powerpoint/2010/main" val="18294299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d Cracks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3" name="Picture 2" descr="Rippl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932" y="2956152"/>
            <a:ext cx="3568326" cy="3327096"/>
          </a:xfrm>
          <a:prstGeom prst="rect">
            <a:avLst/>
          </a:prstGeom>
        </p:spPr>
      </p:pic>
      <p:sp>
        <p:nvSpPr>
          <p:cNvPr id="4" name="TextBox 3"/>
          <p:cNvSpPr txBox="1"/>
          <p:nvPr/>
        </p:nvSpPr>
        <p:spPr>
          <a:xfrm>
            <a:off x="5254857" y="438728"/>
            <a:ext cx="3173325" cy="1789546"/>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The </a:t>
            </a:r>
            <a:r>
              <a:rPr lang="en-US" dirty="0" smtClean="0">
                <a:solidFill>
                  <a:srgbClr val="FFCF99"/>
                </a:solidFill>
              </a:rPr>
              <a:t>lower flaggy interval contain ripples </a:t>
            </a:r>
            <a:r>
              <a:rPr lang="en-US" dirty="0">
                <a:solidFill>
                  <a:srgbClr val="FFCF99"/>
                </a:solidFill>
              </a:rPr>
              <a:t>and </a:t>
            </a:r>
            <a:r>
              <a:rPr lang="en-US" dirty="0" smtClean="0">
                <a:solidFill>
                  <a:srgbClr val="FFCF99"/>
                </a:solidFill>
              </a:rPr>
              <a:t>evaporation-produced </a:t>
            </a:r>
            <a:r>
              <a:rPr lang="en-US" dirty="0">
                <a:solidFill>
                  <a:srgbClr val="FFCF99"/>
                </a:solidFill>
              </a:rPr>
              <a:t>features </a:t>
            </a:r>
          </a:p>
        </p:txBody>
      </p:sp>
    </p:spTree>
    <p:extLst>
      <p:ext uri="{BB962C8B-B14F-4D97-AF65-F5344CB8AC3E}">
        <p14:creationId xmlns:p14="http://schemas.microsoft.com/office/powerpoint/2010/main" val="13590525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92762" y="690679"/>
            <a:ext cx="2616482" cy="461665"/>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Evaporite casts</a:t>
            </a:r>
          </a:p>
        </p:txBody>
      </p:sp>
      <p:pic>
        <p:nvPicPr>
          <p:cNvPr id="2" name="Picture 1" descr="BellSprGypsumCas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481022" cy="6858000"/>
          </a:xfrm>
          <a:prstGeom prst="rect">
            <a:avLst/>
          </a:prstGeom>
        </p:spPr>
      </p:pic>
      <p:sp>
        <p:nvSpPr>
          <p:cNvPr id="6" name="Rectangle 5"/>
          <p:cNvSpPr/>
          <p:nvPr/>
        </p:nvSpPr>
        <p:spPr>
          <a:xfrm>
            <a:off x="2244262" y="3536434"/>
            <a:ext cx="2660272" cy="254010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ellSprGypsumCasts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9346" y="1937922"/>
            <a:ext cx="5224654" cy="492007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19880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close up sec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5600"/>
            <a:ext cx="9144000" cy="6128155"/>
          </a:xfrm>
          <a:prstGeom prst="rect">
            <a:avLst/>
          </a:prstGeom>
        </p:spPr>
      </p:pic>
      <p:sp>
        <p:nvSpPr>
          <p:cNvPr id="3" name="Right Arrow 2"/>
          <p:cNvSpPr/>
          <p:nvPr/>
        </p:nvSpPr>
        <p:spPr>
          <a:xfrm>
            <a:off x="0" y="2945204"/>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0807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d Bodies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65" y="1423333"/>
            <a:ext cx="9182074" cy="3996280"/>
          </a:xfrm>
          <a:prstGeom prst="rect">
            <a:avLst/>
          </a:prstGeom>
        </p:spPr>
      </p:pic>
      <p:sp>
        <p:nvSpPr>
          <p:cNvPr id="3" name="TextBox 2"/>
          <p:cNvSpPr txBox="1"/>
          <p:nvPr/>
        </p:nvSpPr>
        <p:spPr>
          <a:xfrm>
            <a:off x="251794" y="229922"/>
            <a:ext cx="8057450" cy="1097805"/>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000" dirty="0">
                <a:solidFill>
                  <a:srgbClr val="FFCF99"/>
                </a:solidFill>
              </a:rPr>
              <a:t>Above the first couple of meters of the formation we find the massive </a:t>
            </a:r>
            <a:r>
              <a:rPr lang="en-US" sz="2000" dirty="0" smtClean="0">
                <a:solidFill>
                  <a:srgbClr val="FFCF99"/>
                </a:solidFill>
              </a:rPr>
              <a:t>sandstone beds </a:t>
            </a:r>
            <a:r>
              <a:rPr lang="en-US" sz="2000" dirty="0">
                <a:solidFill>
                  <a:srgbClr val="FFCF99"/>
                </a:solidFill>
              </a:rPr>
              <a:t>that make up the bows of the ships of the Red Fleet.</a:t>
            </a:r>
          </a:p>
          <a:p>
            <a:r>
              <a:rPr lang="en-US" sz="2000" dirty="0">
                <a:solidFill>
                  <a:srgbClr val="FFCF99"/>
                </a:solidFill>
              </a:rPr>
              <a:t>They are ripple laminated throughout.</a:t>
            </a:r>
          </a:p>
        </p:txBody>
      </p:sp>
      <p:sp>
        <p:nvSpPr>
          <p:cNvPr id="4" name="TextBox 3"/>
          <p:cNvSpPr txBox="1"/>
          <p:nvPr/>
        </p:nvSpPr>
        <p:spPr>
          <a:xfrm>
            <a:off x="404194" y="5714345"/>
            <a:ext cx="6700811" cy="830997"/>
          </a:xfrm>
          <a:prstGeom prst="rect">
            <a:avLst/>
          </a:prstGeom>
          <a:noFill/>
        </p:spPr>
        <p:txBody>
          <a:bodyPr wrap="square" rtlCol="0">
            <a:spAutoFit/>
          </a:bodyPr>
          <a:lstStyle/>
          <a:p>
            <a:r>
              <a:rPr lang="en-US" sz="2400" dirty="0" smtClean="0">
                <a:solidFill>
                  <a:srgbClr val="FFCF99"/>
                </a:solidFill>
              </a:rPr>
              <a:t>Inland delta deposits, similar to the </a:t>
            </a:r>
            <a:r>
              <a:rPr lang="en-US" sz="2400" dirty="0" smtClean="0">
                <a:solidFill>
                  <a:srgbClr val="FFFF00"/>
                </a:solidFill>
              </a:rPr>
              <a:t>Okavango</a:t>
            </a:r>
            <a:r>
              <a:rPr lang="en-US" sz="2400" dirty="0" smtClean="0">
                <a:solidFill>
                  <a:srgbClr val="FFCF99"/>
                </a:solidFill>
              </a:rPr>
              <a:t> in Botswana?</a:t>
            </a:r>
          </a:p>
        </p:txBody>
      </p:sp>
    </p:spTree>
    <p:extLst>
      <p:ext uri="{BB962C8B-B14F-4D97-AF65-F5344CB8AC3E}">
        <p14:creationId xmlns:p14="http://schemas.microsoft.com/office/powerpoint/2010/main" val="351116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 Laminatio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218600" y="372256"/>
            <a:ext cx="3033440" cy="369332"/>
          </a:xfrm>
          <a:prstGeom prst="rect">
            <a:avLst/>
          </a:prstGeom>
          <a:noFill/>
        </p:spPr>
        <p:txBody>
          <a:bodyPr wrap="none" rtlCol="0">
            <a:spAutoFit/>
          </a:bodyPr>
          <a:lstStyle/>
          <a:p>
            <a:r>
              <a:rPr lang="en-US" dirty="0" smtClean="0">
                <a:solidFill>
                  <a:srgbClr val="FFFF00"/>
                </a:solidFill>
              </a:rPr>
              <a:t>Ripple laminated sandstone</a:t>
            </a:r>
            <a:endParaRPr lang="en-US" dirty="0">
              <a:solidFill>
                <a:srgbClr val="FFFF00"/>
              </a:solidFill>
            </a:endParaRPr>
          </a:p>
        </p:txBody>
      </p:sp>
    </p:spTree>
    <p:extLst>
      <p:ext uri="{BB962C8B-B14F-4D97-AF65-F5344CB8AC3E}">
        <p14:creationId xmlns:p14="http://schemas.microsoft.com/office/powerpoint/2010/main" val="33465459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PastStratColum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73782"/>
            <a:ext cx="9144000" cy="5033859"/>
          </a:xfrm>
          <a:prstGeom prst="rect">
            <a:avLst/>
          </a:prstGeom>
        </p:spPr>
      </p:pic>
      <p:sp>
        <p:nvSpPr>
          <p:cNvPr id="5" name="Title 1"/>
          <p:cNvSpPr txBox="1">
            <a:spLocks/>
          </p:cNvSpPr>
          <p:nvPr/>
        </p:nvSpPr>
        <p:spPr>
          <a:xfrm>
            <a:off x="914400" y="492692"/>
            <a:ext cx="7315200" cy="864948"/>
          </a:xfrm>
          <a:prstGeom prst="rect">
            <a:avLst/>
          </a:prstGeom>
        </p:spPr>
        <p:txBody>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Previous published work</a:t>
            </a:r>
            <a:endParaRPr lang="en-US" dirty="0"/>
          </a:p>
        </p:txBody>
      </p:sp>
    </p:spTree>
    <p:extLst>
      <p:ext uri="{BB962C8B-B14F-4D97-AF65-F5344CB8AC3E}">
        <p14:creationId xmlns:p14="http://schemas.microsoft.com/office/powerpoint/2010/main" val="41243351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 Laminations Annotat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6820525"/>
          </a:xfrm>
          <a:prstGeom prst="rect">
            <a:avLst/>
          </a:prstGeom>
        </p:spPr>
      </p:pic>
    </p:spTree>
    <p:extLst>
      <p:ext uri="{BB962C8B-B14F-4D97-AF65-F5344CB8AC3E}">
        <p14:creationId xmlns:p14="http://schemas.microsoft.com/office/powerpoint/2010/main" val="24518408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turbation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06222"/>
            <a:ext cx="9144000" cy="5035727"/>
          </a:xfrm>
          <a:prstGeom prst="rect">
            <a:avLst/>
          </a:prstGeom>
        </p:spPr>
      </p:pic>
      <p:sp>
        <p:nvSpPr>
          <p:cNvPr id="3" name="TextBox 2"/>
          <p:cNvSpPr txBox="1"/>
          <p:nvPr/>
        </p:nvSpPr>
        <p:spPr>
          <a:xfrm>
            <a:off x="103741" y="441928"/>
            <a:ext cx="7780796" cy="461665"/>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Bioturbation or evaporite disruption of ripple laminations</a:t>
            </a:r>
          </a:p>
        </p:txBody>
      </p:sp>
    </p:spTree>
    <p:extLst>
      <p:ext uri="{BB962C8B-B14F-4D97-AF65-F5344CB8AC3E}">
        <p14:creationId xmlns:p14="http://schemas.microsoft.com/office/powerpoint/2010/main" val="1170097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t Cas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603178" cy="6858000"/>
          </a:xfrm>
          <a:prstGeom prst="rect">
            <a:avLst/>
          </a:prstGeom>
        </p:spPr>
      </p:pic>
      <p:sp>
        <p:nvSpPr>
          <p:cNvPr id="4" name="Rectangle 3"/>
          <p:cNvSpPr/>
          <p:nvPr/>
        </p:nvSpPr>
        <p:spPr>
          <a:xfrm>
            <a:off x="0" y="3492639"/>
            <a:ext cx="1850148" cy="1543769"/>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64141" y="379205"/>
            <a:ext cx="2661256" cy="725529"/>
          </a:xfrm>
          <a:prstGeom prst="rect">
            <a:avLst/>
          </a:prstGeom>
        </p:spPr>
        <p:txBody>
          <a:bodyPr>
            <a:normAutofit fontScale="97500" lnSpcReduction="100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smtClean="0">
                <a:solidFill>
                  <a:srgbClr val="FFCF99"/>
                </a:solidFill>
              </a:rPr>
              <a:t>More evaporite </a:t>
            </a:r>
            <a:r>
              <a:rPr lang="en-US" dirty="0">
                <a:solidFill>
                  <a:srgbClr val="FFCF99"/>
                </a:solidFill>
              </a:rPr>
              <a:t>c</a:t>
            </a:r>
            <a:r>
              <a:rPr lang="en-US" dirty="0" smtClean="0">
                <a:solidFill>
                  <a:srgbClr val="FFCF99"/>
                </a:solidFill>
              </a:rPr>
              <a:t>asts</a:t>
            </a:r>
            <a:endParaRPr lang="en-US" dirty="0">
              <a:solidFill>
                <a:srgbClr val="FFCF99"/>
              </a:solidFill>
            </a:endParaRPr>
          </a:p>
        </p:txBody>
      </p:sp>
      <p:pic>
        <p:nvPicPr>
          <p:cNvPr id="6" name="Picture 5" descr="Salt Casts_blown u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4795" y="1518772"/>
            <a:ext cx="6412992" cy="514502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71419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close up sec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5600"/>
            <a:ext cx="9144000" cy="6128155"/>
          </a:xfrm>
          <a:prstGeom prst="rect">
            <a:avLst/>
          </a:prstGeom>
        </p:spPr>
      </p:pic>
      <p:sp>
        <p:nvSpPr>
          <p:cNvPr id="3" name="Right Arrow 2"/>
          <p:cNvSpPr/>
          <p:nvPr/>
        </p:nvSpPr>
        <p:spPr>
          <a:xfrm>
            <a:off x="426957" y="2315656"/>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4728505" y="3163296"/>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240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ug with Point Bar .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5353385" y="4883126"/>
            <a:ext cx="2879138" cy="369332"/>
          </a:xfrm>
          <a:prstGeom prst="rect">
            <a:avLst/>
          </a:prstGeom>
          <a:noFill/>
        </p:spPr>
        <p:txBody>
          <a:bodyPr wrap="none" rtlCol="0">
            <a:spAutoFit/>
          </a:bodyPr>
          <a:lstStyle/>
          <a:p>
            <a:r>
              <a:rPr lang="en-US" dirty="0" smtClean="0">
                <a:solidFill>
                  <a:srgbClr val="FFFF00"/>
                </a:solidFill>
              </a:rPr>
              <a:t>Shingling, small point bars</a:t>
            </a:r>
          </a:p>
        </p:txBody>
      </p:sp>
    </p:spTree>
    <p:extLst>
      <p:ext uri="{BB962C8B-B14F-4D97-AF65-F5344CB8AC3E}">
        <p14:creationId xmlns:p14="http://schemas.microsoft.com/office/powerpoint/2010/main" val="849234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 Bodies3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315200" cy="5498592"/>
          </a:xfrm>
          <a:prstGeom prst="rect">
            <a:avLst/>
          </a:prstGeom>
        </p:spPr>
      </p:pic>
      <p:pic>
        <p:nvPicPr>
          <p:cNvPr id="5" name="Picture 4" descr="Sand Bodies3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468" y="5381444"/>
            <a:ext cx="4852532" cy="1476556"/>
          </a:xfrm>
          <a:prstGeom prst="rect">
            <a:avLst/>
          </a:prstGeom>
        </p:spPr>
      </p:pic>
    </p:spTree>
    <p:extLst>
      <p:ext uri="{BB962C8B-B14F-4D97-AF65-F5344CB8AC3E}">
        <p14:creationId xmlns:p14="http://schemas.microsoft.com/office/powerpoint/2010/main" val="25227102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Springs Crinkly bed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251794" y="5879459"/>
            <a:ext cx="2878913" cy="369332"/>
          </a:xfrm>
          <a:prstGeom prst="rect">
            <a:avLst/>
          </a:prstGeom>
          <a:noFill/>
        </p:spPr>
        <p:txBody>
          <a:bodyPr wrap="none" rtlCol="0">
            <a:spAutoFit/>
          </a:bodyPr>
          <a:lstStyle/>
          <a:p>
            <a:r>
              <a:rPr lang="en-US" dirty="0" smtClean="0">
                <a:solidFill>
                  <a:srgbClr val="FFFF00"/>
                </a:solidFill>
              </a:rPr>
              <a:t>Small scale cross-bedding</a:t>
            </a:r>
          </a:p>
        </p:txBody>
      </p:sp>
    </p:spTree>
    <p:extLst>
      <p:ext uri="{BB962C8B-B14F-4D97-AF65-F5344CB8AC3E}">
        <p14:creationId xmlns:p14="http://schemas.microsoft.com/office/powerpoint/2010/main" val="37599992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 Bodies2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 y="0"/>
            <a:ext cx="9154948" cy="6873840"/>
          </a:xfrm>
          <a:prstGeom prst="rect">
            <a:avLst/>
          </a:prstGeom>
        </p:spPr>
      </p:pic>
    </p:spTree>
    <p:extLst>
      <p:ext uri="{BB962C8B-B14F-4D97-AF65-F5344CB8AC3E}">
        <p14:creationId xmlns:p14="http://schemas.microsoft.com/office/powerpoint/2010/main" val="11808197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nkly cross bed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06090"/>
            <a:ext cx="9144000" cy="5544231"/>
          </a:xfrm>
          <a:prstGeom prst="rect">
            <a:avLst/>
          </a:prstGeom>
        </p:spPr>
      </p:pic>
      <p:sp>
        <p:nvSpPr>
          <p:cNvPr id="3" name="TextBox 2"/>
          <p:cNvSpPr txBox="1"/>
          <p:nvPr/>
        </p:nvSpPr>
        <p:spPr>
          <a:xfrm>
            <a:off x="251794" y="170406"/>
            <a:ext cx="5374228" cy="830997"/>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Crinkly </a:t>
            </a:r>
            <a:r>
              <a:rPr lang="en-US" dirty="0" smtClean="0">
                <a:solidFill>
                  <a:srgbClr val="FFCF99"/>
                </a:solidFill>
              </a:rPr>
              <a:t>beds</a:t>
            </a:r>
            <a:endParaRPr lang="en-US" dirty="0">
              <a:solidFill>
                <a:srgbClr val="FFCF99"/>
              </a:solidFill>
            </a:endParaRPr>
          </a:p>
          <a:p>
            <a:r>
              <a:rPr lang="en-US" dirty="0">
                <a:solidFill>
                  <a:srgbClr val="FFCF99"/>
                </a:solidFill>
              </a:rPr>
              <a:t>Evaporite disruption? or Algal growth?</a:t>
            </a:r>
          </a:p>
        </p:txBody>
      </p:sp>
    </p:spTree>
    <p:extLst>
      <p:ext uri="{BB962C8B-B14F-4D97-AF65-F5344CB8AC3E}">
        <p14:creationId xmlns:p14="http://schemas.microsoft.com/office/powerpoint/2010/main" val="22677014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close up sec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5600"/>
            <a:ext cx="9144000" cy="6128155"/>
          </a:xfrm>
          <a:prstGeom prst="rect">
            <a:avLst/>
          </a:prstGeom>
        </p:spPr>
      </p:pic>
      <p:sp>
        <p:nvSpPr>
          <p:cNvPr id="3" name="Right Arrow 2"/>
          <p:cNvSpPr/>
          <p:nvPr/>
        </p:nvSpPr>
        <p:spPr>
          <a:xfrm>
            <a:off x="3284294" y="2633163"/>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0319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2769"/>
            <a:ext cx="7315200" cy="2124050"/>
          </a:xfrm>
        </p:spPr>
        <p:txBody>
          <a:bodyPr>
            <a:normAutofit fontScale="90000"/>
          </a:bodyPr>
          <a:lstStyle/>
          <a:p>
            <a:r>
              <a:rPr lang="en-US" dirty="0" smtClean="0"/>
              <a:t>A new formation?</a:t>
            </a:r>
            <a:br>
              <a:rPr lang="en-US" dirty="0" smtClean="0"/>
            </a:br>
            <a:r>
              <a:rPr lang="en-US" dirty="0" smtClean="0"/>
              <a:t>Does it make sense?</a:t>
            </a:r>
            <a:br>
              <a:rPr lang="en-US" dirty="0" smtClean="0"/>
            </a:br>
            <a:r>
              <a:rPr lang="en-US" dirty="0" smtClean="0"/>
              <a:t>Does it satisfy the criteria for a formation?</a:t>
            </a:r>
            <a:endParaRPr lang="en-US" dirty="0"/>
          </a:p>
        </p:txBody>
      </p:sp>
      <p:pic>
        <p:nvPicPr>
          <p:cNvPr id="5" name="Picture 4" descr="Red Fleet P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91249"/>
            <a:ext cx="9144000" cy="4125880"/>
          </a:xfrm>
          <a:prstGeom prst="rect">
            <a:avLst/>
          </a:prstGeom>
        </p:spPr>
      </p:pic>
    </p:spTree>
    <p:extLst>
      <p:ext uri="{BB962C8B-B14F-4D97-AF65-F5344CB8AC3E}">
        <p14:creationId xmlns:p14="http://schemas.microsoft.com/office/powerpoint/2010/main" val="19322294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and layers_Panorama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04356"/>
            <a:ext cx="9144000" cy="2213760"/>
          </a:xfrm>
          <a:prstGeom prst="rect">
            <a:avLst/>
          </a:prstGeom>
        </p:spPr>
      </p:pic>
      <p:pic>
        <p:nvPicPr>
          <p:cNvPr id="4" name="Picture 3" descr="White Sand Inter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42759"/>
            <a:ext cx="9144000" cy="2213686"/>
          </a:xfrm>
          <a:prstGeom prst="rect">
            <a:avLst/>
          </a:prstGeom>
        </p:spPr>
      </p:pic>
      <p:sp>
        <p:nvSpPr>
          <p:cNvPr id="5" name="TextBox 4"/>
          <p:cNvSpPr txBox="1"/>
          <p:nvPr/>
        </p:nvSpPr>
        <p:spPr>
          <a:xfrm>
            <a:off x="316491" y="258717"/>
            <a:ext cx="4140054" cy="607194"/>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smtClean="0">
                <a:solidFill>
                  <a:srgbClr val="FFCF99"/>
                </a:solidFill>
              </a:rPr>
              <a:t>Point Bar and Levee Deposits</a:t>
            </a:r>
            <a:endParaRPr lang="en-US" dirty="0">
              <a:solidFill>
                <a:srgbClr val="FFCF99"/>
              </a:solidFill>
            </a:endParaRPr>
          </a:p>
        </p:txBody>
      </p:sp>
    </p:spTree>
    <p:extLst>
      <p:ext uri="{BB962C8B-B14F-4D97-AF65-F5344CB8AC3E}">
        <p14:creationId xmlns:p14="http://schemas.microsoft.com/office/powerpoint/2010/main" val="565820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close up sec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5600"/>
            <a:ext cx="9144000" cy="6128155"/>
          </a:xfrm>
          <a:prstGeom prst="rect">
            <a:avLst/>
          </a:prstGeom>
        </p:spPr>
      </p:pic>
      <p:sp>
        <p:nvSpPr>
          <p:cNvPr id="3" name="Right Arrow 2"/>
          <p:cNvSpPr/>
          <p:nvPr/>
        </p:nvSpPr>
        <p:spPr>
          <a:xfrm>
            <a:off x="3776931" y="2611265"/>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31817" y="1809597"/>
            <a:ext cx="3044423" cy="369332"/>
          </a:xfrm>
          <a:prstGeom prst="rect">
            <a:avLst/>
          </a:prstGeom>
          <a:noFill/>
        </p:spPr>
        <p:txBody>
          <a:bodyPr wrap="none" rtlCol="0">
            <a:spAutoFit/>
          </a:bodyPr>
          <a:lstStyle/>
          <a:p>
            <a:r>
              <a:rPr lang="en-US" dirty="0" smtClean="0">
                <a:solidFill>
                  <a:schemeClr val="bg1"/>
                </a:solidFill>
              </a:rPr>
              <a:t>Bell Springs-Nugget contact</a:t>
            </a:r>
            <a:endParaRPr lang="en-US" dirty="0">
              <a:solidFill>
                <a:schemeClr val="bg1"/>
              </a:solidFill>
            </a:endParaRPr>
          </a:p>
        </p:txBody>
      </p:sp>
    </p:spTree>
    <p:extLst>
      <p:ext uri="{BB962C8B-B14F-4D97-AF65-F5344CB8AC3E}">
        <p14:creationId xmlns:p14="http://schemas.microsoft.com/office/powerpoint/2010/main" val="6094656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Bed Burrows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2700"/>
            <a:ext cx="9144000" cy="4272124"/>
          </a:xfrm>
          <a:prstGeom prst="rect">
            <a:avLst/>
          </a:prstGeom>
        </p:spPr>
      </p:pic>
      <p:sp>
        <p:nvSpPr>
          <p:cNvPr id="3" name="TextBox 2"/>
          <p:cNvSpPr txBox="1"/>
          <p:nvPr/>
        </p:nvSpPr>
        <p:spPr>
          <a:xfrm>
            <a:off x="316491" y="5754351"/>
            <a:ext cx="8044190" cy="830997"/>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Pond </a:t>
            </a:r>
            <a:r>
              <a:rPr lang="en-US" dirty="0" smtClean="0">
                <a:solidFill>
                  <a:srgbClr val="FFCF99"/>
                </a:solidFill>
              </a:rPr>
              <a:t>deposit?</a:t>
            </a:r>
            <a:endParaRPr lang="en-US" dirty="0">
              <a:solidFill>
                <a:srgbClr val="FFCF99"/>
              </a:solidFill>
            </a:endParaRPr>
          </a:p>
          <a:p>
            <a:r>
              <a:rPr lang="en-US" dirty="0">
                <a:solidFill>
                  <a:srgbClr val="FFCF99"/>
                </a:solidFill>
              </a:rPr>
              <a:t>Thin green limy mudstone, in places intensely bioturbated</a:t>
            </a:r>
          </a:p>
        </p:txBody>
      </p:sp>
    </p:spTree>
    <p:extLst>
      <p:ext uri="{BB962C8B-B14F-4D97-AF65-F5344CB8AC3E}">
        <p14:creationId xmlns:p14="http://schemas.microsoft.com/office/powerpoint/2010/main" val="23057789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Springs upper contac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580224" y="4488972"/>
            <a:ext cx="2635232" cy="646331"/>
          </a:xfrm>
          <a:prstGeom prst="rect">
            <a:avLst/>
          </a:prstGeom>
          <a:noFill/>
        </p:spPr>
        <p:txBody>
          <a:bodyPr wrap="none" rtlCol="0">
            <a:spAutoFit/>
          </a:bodyPr>
          <a:lstStyle/>
          <a:p>
            <a:r>
              <a:rPr lang="en-US" dirty="0" smtClean="0">
                <a:solidFill>
                  <a:srgbClr val="FFFF00"/>
                </a:solidFill>
              </a:rPr>
              <a:t>Upper contact</a:t>
            </a:r>
          </a:p>
          <a:p>
            <a:r>
              <a:rPr lang="en-US" dirty="0" smtClean="0">
                <a:solidFill>
                  <a:srgbClr val="FFFF00"/>
                </a:solidFill>
              </a:rPr>
              <a:t>Possible load structures</a:t>
            </a:r>
            <a:endParaRPr lang="en-US" dirty="0">
              <a:solidFill>
                <a:srgbClr val="FFFF00"/>
              </a:solidFill>
            </a:endParaRPr>
          </a:p>
        </p:txBody>
      </p:sp>
    </p:spTree>
    <p:extLst>
      <p:ext uri="{BB962C8B-B14F-4D97-AF65-F5344CB8AC3E}">
        <p14:creationId xmlns:p14="http://schemas.microsoft.com/office/powerpoint/2010/main" val="41482405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Springs upper contact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ight Arrow 2"/>
          <p:cNvSpPr/>
          <p:nvPr/>
        </p:nvSpPr>
        <p:spPr>
          <a:xfrm rot="9301329">
            <a:off x="2364687" y="2731700"/>
            <a:ext cx="591172" cy="29561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995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Springs upper contact_close u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9144000" cy="6456094"/>
          </a:xfrm>
          <a:prstGeom prst="rect">
            <a:avLst/>
          </a:prstGeom>
        </p:spPr>
      </p:pic>
      <p:sp>
        <p:nvSpPr>
          <p:cNvPr id="3" name="Right Arrow 2"/>
          <p:cNvSpPr/>
          <p:nvPr/>
        </p:nvSpPr>
        <p:spPr>
          <a:xfrm rot="9301329">
            <a:off x="4025670" y="1315075"/>
            <a:ext cx="1042041" cy="53124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5495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cation Ma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2863"/>
            <a:ext cx="9144000" cy="5098728"/>
          </a:xfrm>
          <a:prstGeom prst="rect">
            <a:avLst/>
          </a:prstGeom>
        </p:spPr>
      </p:pic>
      <p:sp>
        <p:nvSpPr>
          <p:cNvPr id="3" name="5-Point Star 2"/>
          <p:cNvSpPr/>
          <p:nvPr/>
        </p:nvSpPr>
        <p:spPr>
          <a:xfrm>
            <a:off x="5736553" y="4510870"/>
            <a:ext cx="218952" cy="229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5850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noNatlM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20128"/>
            <a:ext cx="8413886" cy="5260232"/>
          </a:xfrm>
          <a:prstGeom prst="rect">
            <a:avLst/>
          </a:prstGeom>
        </p:spPr>
      </p:pic>
      <p:sp>
        <p:nvSpPr>
          <p:cNvPr id="3" name="TextBox 2"/>
          <p:cNvSpPr txBox="1"/>
          <p:nvPr/>
        </p:nvSpPr>
        <p:spPr>
          <a:xfrm>
            <a:off x="103613" y="108396"/>
            <a:ext cx="7216205" cy="988422"/>
          </a:xfrm>
          <a:prstGeom prst="rect">
            <a:avLst/>
          </a:prstGeom>
        </p:spPr>
        <p:txBody>
          <a:bodyPr>
            <a:noAutofit/>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Upper Triassic near Dinosaur National Monument (</a:t>
            </a:r>
            <a:r>
              <a:rPr lang="en-US" dirty="0" smtClean="0">
                <a:solidFill>
                  <a:srgbClr val="FFCF99"/>
                </a:solidFill>
              </a:rPr>
              <a:t>DNM section)</a:t>
            </a:r>
            <a:endParaRPr lang="en-US" dirty="0">
              <a:solidFill>
                <a:srgbClr val="FFCF99"/>
              </a:solidFill>
            </a:endParaRPr>
          </a:p>
        </p:txBody>
      </p:sp>
    </p:spTree>
    <p:extLst>
      <p:ext uri="{BB962C8B-B14F-4D97-AF65-F5344CB8AC3E}">
        <p14:creationId xmlns:p14="http://schemas.microsoft.com/office/powerpoint/2010/main" val="35678483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Pan Din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49829"/>
            <a:ext cx="9144000" cy="4026520"/>
          </a:xfrm>
          <a:prstGeom prst="rect">
            <a:avLst/>
          </a:prstGeom>
        </p:spPr>
      </p:pic>
      <p:sp>
        <p:nvSpPr>
          <p:cNvPr id="3" name="Rectangle 2"/>
          <p:cNvSpPr/>
          <p:nvPr/>
        </p:nvSpPr>
        <p:spPr>
          <a:xfrm>
            <a:off x="4241074" y="2699658"/>
            <a:ext cx="3744686" cy="2203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6031" y="289508"/>
            <a:ext cx="6280887" cy="830997"/>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Dinosaur National Monument Section (DNM)</a:t>
            </a:r>
          </a:p>
          <a:p>
            <a:r>
              <a:rPr lang="en-US" dirty="0">
                <a:solidFill>
                  <a:srgbClr val="FFCF99"/>
                </a:solidFill>
              </a:rPr>
              <a:t>Along Green River at Split Mountain</a:t>
            </a:r>
          </a:p>
        </p:txBody>
      </p:sp>
      <p:sp>
        <p:nvSpPr>
          <p:cNvPr id="6" name="TextBox 5"/>
          <p:cNvSpPr txBox="1"/>
          <p:nvPr/>
        </p:nvSpPr>
        <p:spPr>
          <a:xfrm>
            <a:off x="7184571" y="2194560"/>
            <a:ext cx="1370888" cy="276999"/>
          </a:xfrm>
          <a:prstGeom prst="rect">
            <a:avLst/>
          </a:prstGeom>
          <a:noFill/>
        </p:spPr>
        <p:txBody>
          <a:bodyPr wrap="none" rtlCol="0">
            <a:spAutoFit/>
          </a:bodyPr>
          <a:lstStyle/>
          <a:p>
            <a:r>
              <a:rPr lang="en-US" sz="1200" dirty="0" smtClean="0">
                <a:solidFill>
                  <a:srgbClr val="FF0000"/>
                </a:solidFill>
              </a:rPr>
              <a:t>Area of next slide</a:t>
            </a:r>
            <a:endParaRPr lang="en-US" sz="1200" dirty="0">
              <a:solidFill>
                <a:srgbClr val="FF0000"/>
              </a:solidFill>
            </a:endParaRPr>
          </a:p>
        </p:txBody>
      </p:sp>
      <p:cxnSp>
        <p:nvCxnSpPr>
          <p:cNvPr id="8" name="Straight Arrow Connector 7"/>
          <p:cNvCxnSpPr/>
          <p:nvPr/>
        </p:nvCxnSpPr>
        <p:spPr>
          <a:xfrm flipH="1">
            <a:off x="6826187" y="2383488"/>
            <a:ext cx="358384" cy="2782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532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l Springs Pan Dino_trimm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840" y="1273559"/>
            <a:ext cx="8674528" cy="4818658"/>
          </a:xfrm>
          <a:prstGeom prst="rect">
            <a:avLst/>
          </a:prstGeom>
        </p:spPr>
      </p:pic>
      <p:sp>
        <p:nvSpPr>
          <p:cNvPr id="3" name="TextBox 2"/>
          <p:cNvSpPr txBox="1"/>
          <p:nvPr/>
        </p:nvSpPr>
        <p:spPr>
          <a:xfrm>
            <a:off x="172629" y="246394"/>
            <a:ext cx="7961178" cy="830997"/>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000" dirty="0"/>
              <a:t>Closer View of Dinosaur National Monument Section (DNM)</a:t>
            </a:r>
          </a:p>
          <a:p>
            <a:r>
              <a:rPr lang="en-US" sz="2000" dirty="0"/>
              <a:t>Along Green River at Split Mountain</a:t>
            </a:r>
          </a:p>
        </p:txBody>
      </p:sp>
    </p:spTree>
    <p:extLst>
      <p:ext uri="{BB962C8B-B14F-4D97-AF65-F5344CB8AC3E}">
        <p14:creationId xmlns:p14="http://schemas.microsoft.com/office/powerpoint/2010/main" val="15572661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0280"/>
            <a:ext cx="7315200" cy="1154097"/>
          </a:xfrm>
        </p:spPr>
        <p:txBody>
          <a:bodyPr/>
          <a:lstStyle/>
          <a:p>
            <a:r>
              <a:rPr lang="en-US" dirty="0" smtClean="0"/>
              <a:t>Criteria for a Formation</a:t>
            </a:r>
            <a:endParaRPr lang="en-US" dirty="0"/>
          </a:p>
        </p:txBody>
      </p:sp>
      <p:sp>
        <p:nvSpPr>
          <p:cNvPr id="3" name="Content Placeholder 2"/>
          <p:cNvSpPr>
            <a:spLocks noGrp="1"/>
          </p:cNvSpPr>
          <p:nvPr>
            <p:ph idx="1"/>
          </p:nvPr>
        </p:nvSpPr>
        <p:spPr>
          <a:xfrm>
            <a:off x="914400" y="1850333"/>
            <a:ext cx="7315200" cy="4459028"/>
          </a:xfrm>
        </p:spPr>
        <p:txBody>
          <a:bodyPr>
            <a:normAutofit/>
          </a:bodyPr>
          <a:lstStyle/>
          <a:p>
            <a:r>
              <a:rPr lang="en-US" sz="2400" dirty="0" smtClean="0">
                <a:solidFill>
                  <a:srgbClr val="CCFFCC"/>
                </a:solidFill>
              </a:rPr>
              <a:t>Formations are the primary unit of </a:t>
            </a:r>
            <a:r>
              <a:rPr lang="en-US" sz="2400" dirty="0" err="1" smtClean="0">
                <a:solidFill>
                  <a:srgbClr val="CCFFCC"/>
                </a:solidFill>
              </a:rPr>
              <a:t>lithostratigraphy</a:t>
            </a:r>
            <a:endParaRPr lang="en-US" sz="2400" dirty="0" smtClean="0">
              <a:solidFill>
                <a:srgbClr val="CCFFCC"/>
              </a:solidFill>
            </a:endParaRPr>
          </a:p>
          <a:p>
            <a:r>
              <a:rPr lang="en-US" sz="2400" dirty="0" smtClean="0">
                <a:solidFill>
                  <a:srgbClr val="CCFFCC"/>
                </a:solidFill>
              </a:rPr>
              <a:t>They are defined based upon LITHOLOGY</a:t>
            </a:r>
          </a:p>
          <a:p>
            <a:r>
              <a:rPr lang="en-US" sz="2400" dirty="0" smtClean="0">
                <a:solidFill>
                  <a:srgbClr val="CCFFCC"/>
                </a:solidFill>
              </a:rPr>
              <a:t>Lithologic contrast required varies, depending on:</a:t>
            </a:r>
          </a:p>
          <a:p>
            <a:pPr lvl="1"/>
            <a:r>
              <a:rPr lang="en-US" sz="2200" dirty="0" smtClean="0">
                <a:solidFill>
                  <a:srgbClr val="F7E7B4"/>
                </a:solidFill>
              </a:rPr>
              <a:t>Complexity of geology in an area</a:t>
            </a:r>
          </a:p>
          <a:p>
            <a:pPr lvl="1"/>
            <a:r>
              <a:rPr lang="en-US" sz="2200" dirty="0" smtClean="0">
                <a:solidFill>
                  <a:srgbClr val="F7E7B4"/>
                </a:solidFill>
              </a:rPr>
              <a:t>Detail needed for </a:t>
            </a:r>
            <a:r>
              <a:rPr lang="en-US" sz="2200" u="sng" dirty="0" smtClean="0">
                <a:solidFill>
                  <a:srgbClr val="F7E7B4"/>
                </a:solidFill>
              </a:rPr>
              <a:t>GEOLOGIC MAPPING</a:t>
            </a:r>
          </a:p>
          <a:p>
            <a:pPr lvl="1"/>
            <a:r>
              <a:rPr lang="en-US" sz="2200" dirty="0" smtClean="0">
                <a:solidFill>
                  <a:srgbClr val="F7E7B4"/>
                </a:solidFill>
              </a:rPr>
              <a:t>Detail needed to work out geologic history of area</a:t>
            </a:r>
          </a:p>
          <a:p>
            <a:r>
              <a:rPr lang="en-US" sz="2400" dirty="0" smtClean="0">
                <a:solidFill>
                  <a:srgbClr val="CCFFCC"/>
                </a:solidFill>
              </a:rPr>
              <a:t>No formation is justified </a:t>
            </a:r>
            <a:r>
              <a:rPr lang="en-US" sz="2400" u="sng" dirty="0" smtClean="0">
                <a:solidFill>
                  <a:srgbClr val="CCFFCC"/>
                </a:solidFill>
              </a:rPr>
              <a:t>if it cannot be MAPPED </a:t>
            </a:r>
            <a:r>
              <a:rPr lang="en-US" sz="2400" dirty="0" smtClean="0">
                <a:solidFill>
                  <a:srgbClr val="CCFFCC"/>
                </a:solidFill>
              </a:rPr>
              <a:t>at the typical scale of mapping in an area</a:t>
            </a:r>
          </a:p>
          <a:p>
            <a:endParaRPr lang="en-US" sz="2400" dirty="0" smtClean="0">
              <a:solidFill>
                <a:srgbClr val="CCFFCC"/>
              </a:solidFill>
            </a:endParaRPr>
          </a:p>
          <a:p>
            <a:pPr marL="45720" indent="0">
              <a:buNone/>
            </a:pPr>
            <a:r>
              <a:rPr lang="en-US" sz="1800" dirty="0" smtClean="0">
                <a:solidFill>
                  <a:schemeClr val="tx1">
                    <a:lumMod val="95000"/>
                  </a:schemeClr>
                </a:solidFill>
              </a:rPr>
              <a:t>      </a:t>
            </a:r>
            <a:r>
              <a:rPr lang="en-US" sz="1800" dirty="0" smtClean="0">
                <a:solidFill>
                  <a:schemeClr val="tx1">
                    <a:lumMod val="85000"/>
                  </a:schemeClr>
                </a:solidFill>
              </a:rPr>
              <a:t> [</a:t>
            </a:r>
            <a:r>
              <a:rPr lang="en-US" sz="1800" i="1" dirty="0" smtClean="0">
                <a:solidFill>
                  <a:schemeClr val="tx1">
                    <a:lumMod val="85000"/>
                  </a:schemeClr>
                </a:solidFill>
              </a:rPr>
              <a:t>North American Stratigraphic Code, Article 24 &amp; Chapter 5, Section C.2, International Stratigraphic Code</a:t>
            </a:r>
            <a:r>
              <a:rPr lang="en-US" sz="1800" dirty="0" smtClean="0">
                <a:solidFill>
                  <a:schemeClr val="tx1">
                    <a:lumMod val="85000"/>
                  </a:schemeClr>
                </a:solidFill>
              </a:rPr>
              <a:t>]</a:t>
            </a:r>
            <a:endParaRPr lang="en-US" sz="1800" dirty="0">
              <a:solidFill>
                <a:schemeClr val="tx1">
                  <a:lumMod val="85000"/>
                </a:schemeClr>
              </a:solidFill>
            </a:endParaRPr>
          </a:p>
        </p:txBody>
      </p:sp>
    </p:spTree>
    <p:extLst>
      <p:ext uri="{BB962C8B-B14F-4D97-AF65-F5344CB8AC3E}">
        <p14:creationId xmlns:p14="http://schemas.microsoft.com/office/powerpoint/2010/main" val="3269690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cation Ma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2863"/>
            <a:ext cx="9144000" cy="5098728"/>
          </a:xfrm>
          <a:prstGeom prst="rect">
            <a:avLst/>
          </a:prstGeom>
        </p:spPr>
      </p:pic>
      <p:sp>
        <p:nvSpPr>
          <p:cNvPr id="3" name="5-Point Star 2"/>
          <p:cNvSpPr/>
          <p:nvPr/>
        </p:nvSpPr>
        <p:spPr>
          <a:xfrm>
            <a:off x="4751267" y="4187882"/>
            <a:ext cx="218952" cy="229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6006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y Fork Triassi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50033"/>
            <a:ext cx="8013136" cy="6012173"/>
          </a:xfrm>
          <a:prstGeom prst="rect">
            <a:avLst/>
          </a:prstGeom>
        </p:spPr>
      </p:pic>
      <p:sp>
        <p:nvSpPr>
          <p:cNvPr id="3" name="TextBox 2"/>
          <p:cNvSpPr txBox="1"/>
          <p:nvPr/>
        </p:nvSpPr>
        <p:spPr>
          <a:xfrm>
            <a:off x="76497" y="145062"/>
            <a:ext cx="8057310" cy="461665"/>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000" dirty="0">
                <a:solidFill>
                  <a:srgbClr val="FFCF99"/>
                </a:solidFill>
              </a:rPr>
              <a:t>Upper Triassic Section in Lake Mountain Quadrangle (HWTP section)</a:t>
            </a:r>
          </a:p>
        </p:txBody>
      </p:sp>
      <p:cxnSp>
        <p:nvCxnSpPr>
          <p:cNvPr id="5" name="Straight Connector 4"/>
          <p:cNvCxnSpPr/>
          <p:nvPr/>
        </p:nvCxnSpPr>
        <p:spPr>
          <a:xfrm flipH="1" flipV="1">
            <a:off x="1045029" y="2120141"/>
            <a:ext cx="1358539" cy="13933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5029" y="2561597"/>
            <a:ext cx="838691" cy="369332"/>
          </a:xfrm>
          <a:prstGeom prst="rect">
            <a:avLst/>
          </a:prstGeom>
          <a:noFill/>
        </p:spPr>
        <p:txBody>
          <a:bodyPr wrap="none" rtlCol="0">
            <a:spAutoFit/>
          </a:bodyPr>
          <a:lstStyle/>
          <a:p>
            <a:r>
              <a:rPr lang="en-US" dirty="0" smtClean="0">
                <a:solidFill>
                  <a:schemeClr val="bg1"/>
                </a:solidFill>
              </a:rPr>
              <a:t>Chinle</a:t>
            </a:r>
            <a:endParaRPr lang="en-US" dirty="0">
              <a:solidFill>
                <a:schemeClr val="bg1"/>
              </a:solidFill>
            </a:endParaRPr>
          </a:p>
        </p:txBody>
      </p:sp>
      <p:sp>
        <p:nvSpPr>
          <p:cNvPr id="10" name="TextBox 9"/>
          <p:cNvSpPr txBox="1"/>
          <p:nvPr/>
        </p:nvSpPr>
        <p:spPr>
          <a:xfrm>
            <a:off x="467948" y="1748924"/>
            <a:ext cx="1415772" cy="369332"/>
          </a:xfrm>
          <a:prstGeom prst="rect">
            <a:avLst/>
          </a:prstGeom>
          <a:noFill/>
        </p:spPr>
        <p:txBody>
          <a:bodyPr wrap="none" rtlCol="0">
            <a:spAutoFit/>
          </a:bodyPr>
          <a:lstStyle/>
          <a:p>
            <a:r>
              <a:rPr lang="en-US" dirty="0" smtClean="0">
                <a:solidFill>
                  <a:schemeClr val="bg1"/>
                </a:solidFill>
              </a:rPr>
              <a:t>Bell Springs</a:t>
            </a:r>
            <a:endParaRPr lang="en-US" dirty="0">
              <a:solidFill>
                <a:schemeClr val="bg1"/>
              </a:solidFill>
            </a:endParaRPr>
          </a:p>
        </p:txBody>
      </p:sp>
    </p:spTree>
    <p:extLst>
      <p:ext uri="{BB962C8B-B14F-4D97-AF65-F5344CB8AC3E}">
        <p14:creationId xmlns:p14="http://schemas.microsoft.com/office/powerpoint/2010/main" val="3414976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cation Ma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2863"/>
            <a:ext cx="9144000" cy="5098728"/>
          </a:xfrm>
          <a:prstGeom prst="rect">
            <a:avLst/>
          </a:prstGeom>
        </p:spPr>
      </p:pic>
      <p:sp>
        <p:nvSpPr>
          <p:cNvPr id="3" name="5-Point Star 2"/>
          <p:cNvSpPr/>
          <p:nvPr/>
        </p:nvSpPr>
        <p:spPr>
          <a:xfrm>
            <a:off x="2167629" y="5321075"/>
            <a:ext cx="218952" cy="229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2957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kareh SFCTS outcro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16910"/>
            <a:ext cx="9144000" cy="3556000"/>
          </a:xfrm>
          <a:prstGeom prst="rect">
            <a:avLst/>
          </a:prstGeom>
        </p:spPr>
      </p:pic>
      <p:sp>
        <p:nvSpPr>
          <p:cNvPr id="4" name="TextBox 3"/>
          <p:cNvSpPr txBox="1"/>
          <p:nvPr/>
        </p:nvSpPr>
        <p:spPr>
          <a:xfrm>
            <a:off x="349906" y="1035536"/>
            <a:ext cx="3317966" cy="1200329"/>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Ankareh Formation in Spanish Fork </a:t>
            </a:r>
            <a:r>
              <a:rPr lang="en-US" dirty="0" smtClean="0">
                <a:solidFill>
                  <a:srgbClr val="FFCF99"/>
                </a:solidFill>
              </a:rPr>
              <a:t>Canyon</a:t>
            </a:r>
            <a:endParaRPr lang="en-US" dirty="0">
              <a:solidFill>
                <a:srgbClr val="FFCF99"/>
              </a:solidFill>
            </a:endParaRPr>
          </a:p>
        </p:txBody>
      </p:sp>
      <p:sp>
        <p:nvSpPr>
          <p:cNvPr id="7" name="TextBox 6"/>
          <p:cNvSpPr txBox="1"/>
          <p:nvPr/>
        </p:nvSpPr>
        <p:spPr>
          <a:xfrm>
            <a:off x="866277" y="3840962"/>
            <a:ext cx="1005403" cy="523220"/>
          </a:xfrm>
          <a:prstGeom prst="rect">
            <a:avLst/>
          </a:prstGeom>
          <a:noFill/>
        </p:spPr>
        <p:txBody>
          <a:bodyPr wrap="none" rtlCol="0">
            <a:spAutoFit/>
          </a:bodyPr>
          <a:lstStyle/>
          <a:p>
            <a:pPr algn="ctr"/>
            <a:r>
              <a:rPr lang="en-US" sz="1400" dirty="0" smtClean="0">
                <a:solidFill>
                  <a:srgbClr val="FFFF00"/>
                </a:solidFill>
              </a:rPr>
              <a:t>Chinle</a:t>
            </a:r>
          </a:p>
          <a:p>
            <a:pPr algn="ctr"/>
            <a:r>
              <a:rPr lang="en-US" sz="1400" dirty="0" smtClean="0">
                <a:solidFill>
                  <a:srgbClr val="FFFF00"/>
                </a:solidFill>
              </a:rPr>
              <a:t>equivalent</a:t>
            </a:r>
            <a:endParaRPr lang="en-US" sz="1400" dirty="0">
              <a:solidFill>
                <a:srgbClr val="FFFF00"/>
              </a:solidFill>
            </a:endParaRPr>
          </a:p>
        </p:txBody>
      </p:sp>
      <p:sp>
        <p:nvSpPr>
          <p:cNvPr id="8" name="TextBox 7"/>
          <p:cNvSpPr txBox="1"/>
          <p:nvPr/>
        </p:nvSpPr>
        <p:spPr>
          <a:xfrm>
            <a:off x="3614066" y="3229055"/>
            <a:ext cx="1142661" cy="523220"/>
          </a:xfrm>
          <a:prstGeom prst="rect">
            <a:avLst/>
          </a:prstGeom>
          <a:noFill/>
        </p:spPr>
        <p:txBody>
          <a:bodyPr wrap="none" rtlCol="0">
            <a:spAutoFit/>
          </a:bodyPr>
          <a:lstStyle/>
          <a:p>
            <a:pPr algn="ctr"/>
            <a:r>
              <a:rPr lang="en-US" sz="1400" dirty="0" smtClean="0">
                <a:solidFill>
                  <a:srgbClr val="FFFF00"/>
                </a:solidFill>
              </a:rPr>
              <a:t>Bell Springs</a:t>
            </a:r>
          </a:p>
          <a:p>
            <a:pPr algn="ctr"/>
            <a:r>
              <a:rPr lang="en-US" sz="1400" dirty="0" smtClean="0">
                <a:solidFill>
                  <a:srgbClr val="FFFF00"/>
                </a:solidFill>
              </a:rPr>
              <a:t>equivalent</a:t>
            </a:r>
            <a:endParaRPr lang="en-US" sz="1400" dirty="0">
              <a:solidFill>
                <a:srgbClr val="FFFF00"/>
              </a:solidFill>
            </a:endParaRPr>
          </a:p>
        </p:txBody>
      </p:sp>
      <p:sp>
        <p:nvSpPr>
          <p:cNvPr id="9" name="TextBox 8"/>
          <p:cNvSpPr txBox="1"/>
          <p:nvPr/>
        </p:nvSpPr>
        <p:spPr>
          <a:xfrm>
            <a:off x="1953859" y="5659888"/>
            <a:ext cx="2802868" cy="400110"/>
          </a:xfrm>
          <a:prstGeom prst="rect">
            <a:avLst/>
          </a:prstGeom>
          <a:noFill/>
        </p:spPr>
        <p:txBody>
          <a:bodyPr wrap="square" rtlCol="0">
            <a:spAutoFit/>
          </a:bodyPr>
          <a:lstStyle/>
          <a:p>
            <a:pPr algn="ctr"/>
            <a:r>
              <a:rPr lang="en-US" sz="2000" dirty="0" smtClean="0">
                <a:solidFill>
                  <a:srgbClr val="FFFF00"/>
                </a:solidFill>
              </a:rPr>
              <a:t>SFCTS section</a:t>
            </a:r>
            <a:endParaRPr lang="en-US" sz="2000" dirty="0">
              <a:solidFill>
                <a:srgbClr val="FFFF00"/>
              </a:solidFill>
            </a:endParaRPr>
          </a:p>
        </p:txBody>
      </p:sp>
      <p:sp>
        <p:nvSpPr>
          <p:cNvPr id="13" name="Left Arrow 12"/>
          <p:cNvSpPr/>
          <p:nvPr/>
        </p:nvSpPr>
        <p:spPr>
          <a:xfrm>
            <a:off x="7331364" y="4548909"/>
            <a:ext cx="565728" cy="230910"/>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1183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 up clast layer SFC Sec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218600" y="372256"/>
            <a:ext cx="2864887" cy="369332"/>
          </a:xfrm>
          <a:prstGeom prst="rect">
            <a:avLst/>
          </a:prstGeom>
          <a:noFill/>
        </p:spPr>
        <p:txBody>
          <a:bodyPr wrap="none" rtlCol="0">
            <a:spAutoFit/>
          </a:bodyPr>
          <a:lstStyle/>
          <a:p>
            <a:r>
              <a:rPr lang="en-US" dirty="0" smtClean="0">
                <a:solidFill>
                  <a:schemeClr val="bg1"/>
                </a:solidFill>
              </a:rPr>
              <a:t>Rip-up clast conglomerate</a:t>
            </a:r>
          </a:p>
        </p:txBody>
      </p:sp>
    </p:spTree>
    <p:extLst>
      <p:ext uri="{BB962C8B-B14F-4D97-AF65-F5344CB8AC3E}">
        <p14:creationId xmlns:p14="http://schemas.microsoft.com/office/powerpoint/2010/main" val="23820085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kareh SFCTS outcro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16910"/>
            <a:ext cx="9144000" cy="3556000"/>
          </a:xfrm>
          <a:prstGeom prst="rect">
            <a:avLst/>
          </a:prstGeom>
        </p:spPr>
      </p:pic>
      <p:sp>
        <p:nvSpPr>
          <p:cNvPr id="4" name="TextBox 3"/>
          <p:cNvSpPr txBox="1"/>
          <p:nvPr/>
        </p:nvSpPr>
        <p:spPr>
          <a:xfrm>
            <a:off x="349906" y="1035536"/>
            <a:ext cx="3317966" cy="1200329"/>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FFCF99"/>
                </a:solidFill>
              </a:rPr>
              <a:t>Ankareh Formation in Spanish Fork </a:t>
            </a:r>
            <a:r>
              <a:rPr lang="en-US" dirty="0" smtClean="0">
                <a:solidFill>
                  <a:srgbClr val="FFCF99"/>
                </a:solidFill>
              </a:rPr>
              <a:t>Canyon</a:t>
            </a:r>
            <a:endParaRPr lang="en-US" dirty="0">
              <a:solidFill>
                <a:srgbClr val="FFCF99"/>
              </a:solidFill>
            </a:endParaRPr>
          </a:p>
        </p:txBody>
      </p:sp>
      <p:sp>
        <p:nvSpPr>
          <p:cNvPr id="7" name="TextBox 6"/>
          <p:cNvSpPr txBox="1"/>
          <p:nvPr/>
        </p:nvSpPr>
        <p:spPr>
          <a:xfrm>
            <a:off x="866277" y="3840962"/>
            <a:ext cx="1005403" cy="523220"/>
          </a:xfrm>
          <a:prstGeom prst="rect">
            <a:avLst/>
          </a:prstGeom>
          <a:noFill/>
        </p:spPr>
        <p:txBody>
          <a:bodyPr wrap="none" rtlCol="0">
            <a:spAutoFit/>
          </a:bodyPr>
          <a:lstStyle/>
          <a:p>
            <a:pPr algn="ctr"/>
            <a:r>
              <a:rPr lang="en-US" sz="1400" dirty="0" smtClean="0">
                <a:solidFill>
                  <a:srgbClr val="FFFF00"/>
                </a:solidFill>
              </a:rPr>
              <a:t>Chinle</a:t>
            </a:r>
          </a:p>
          <a:p>
            <a:pPr algn="ctr"/>
            <a:r>
              <a:rPr lang="en-US" sz="1400" dirty="0" smtClean="0">
                <a:solidFill>
                  <a:srgbClr val="FFFF00"/>
                </a:solidFill>
              </a:rPr>
              <a:t>equivalent</a:t>
            </a:r>
            <a:endParaRPr lang="en-US" sz="1400" dirty="0">
              <a:solidFill>
                <a:srgbClr val="FFFF00"/>
              </a:solidFill>
            </a:endParaRPr>
          </a:p>
        </p:txBody>
      </p:sp>
      <p:sp>
        <p:nvSpPr>
          <p:cNvPr id="8" name="TextBox 7"/>
          <p:cNvSpPr txBox="1"/>
          <p:nvPr/>
        </p:nvSpPr>
        <p:spPr>
          <a:xfrm>
            <a:off x="3614066" y="3229055"/>
            <a:ext cx="1142661" cy="523220"/>
          </a:xfrm>
          <a:prstGeom prst="rect">
            <a:avLst/>
          </a:prstGeom>
          <a:noFill/>
        </p:spPr>
        <p:txBody>
          <a:bodyPr wrap="none" rtlCol="0">
            <a:spAutoFit/>
          </a:bodyPr>
          <a:lstStyle/>
          <a:p>
            <a:pPr algn="ctr"/>
            <a:r>
              <a:rPr lang="en-US" sz="1400" dirty="0" smtClean="0">
                <a:solidFill>
                  <a:srgbClr val="FFFF00"/>
                </a:solidFill>
              </a:rPr>
              <a:t>Bell Springs</a:t>
            </a:r>
          </a:p>
          <a:p>
            <a:pPr algn="ctr"/>
            <a:r>
              <a:rPr lang="en-US" sz="1400" dirty="0" smtClean="0">
                <a:solidFill>
                  <a:srgbClr val="FFFF00"/>
                </a:solidFill>
              </a:rPr>
              <a:t>equivalent</a:t>
            </a:r>
            <a:endParaRPr lang="en-US" sz="1400" dirty="0">
              <a:solidFill>
                <a:srgbClr val="FFFF00"/>
              </a:solidFill>
            </a:endParaRPr>
          </a:p>
        </p:txBody>
      </p:sp>
      <p:sp>
        <p:nvSpPr>
          <p:cNvPr id="9" name="TextBox 8"/>
          <p:cNvSpPr txBox="1"/>
          <p:nvPr/>
        </p:nvSpPr>
        <p:spPr>
          <a:xfrm>
            <a:off x="1953859" y="5659888"/>
            <a:ext cx="2802868" cy="400110"/>
          </a:xfrm>
          <a:prstGeom prst="rect">
            <a:avLst/>
          </a:prstGeom>
          <a:noFill/>
        </p:spPr>
        <p:txBody>
          <a:bodyPr wrap="square" rtlCol="0">
            <a:spAutoFit/>
          </a:bodyPr>
          <a:lstStyle/>
          <a:p>
            <a:pPr algn="ctr"/>
            <a:r>
              <a:rPr lang="en-US" sz="2000" dirty="0" smtClean="0">
                <a:solidFill>
                  <a:srgbClr val="FFFF00"/>
                </a:solidFill>
              </a:rPr>
              <a:t>SFCTS section</a:t>
            </a:r>
            <a:endParaRPr lang="en-US" sz="2000" dirty="0">
              <a:solidFill>
                <a:srgbClr val="FFFF00"/>
              </a:solidFill>
            </a:endParaRPr>
          </a:p>
        </p:txBody>
      </p:sp>
      <p:sp>
        <p:nvSpPr>
          <p:cNvPr id="13" name="Left Arrow 12"/>
          <p:cNvSpPr/>
          <p:nvPr/>
        </p:nvSpPr>
        <p:spPr>
          <a:xfrm>
            <a:off x="6869546" y="4040909"/>
            <a:ext cx="565728" cy="230910"/>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479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 laminated sa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218600" y="372256"/>
            <a:ext cx="3097573" cy="369332"/>
          </a:xfrm>
          <a:prstGeom prst="rect">
            <a:avLst/>
          </a:prstGeom>
          <a:noFill/>
        </p:spPr>
        <p:txBody>
          <a:bodyPr wrap="none" rtlCol="0">
            <a:spAutoFit/>
          </a:bodyPr>
          <a:lstStyle/>
          <a:p>
            <a:r>
              <a:rPr lang="en-US" dirty="0" smtClean="0">
                <a:solidFill>
                  <a:schemeClr val="bg1"/>
                </a:solidFill>
              </a:rPr>
              <a:t>Ripple </a:t>
            </a:r>
            <a:r>
              <a:rPr lang="en-US" dirty="0" err="1" smtClean="0">
                <a:solidFill>
                  <a:schemeClr val="bg1"/>
                </a:solidFill>
              </a:rPr>
              <a:t>lamintated</a:t>
            </a:r>
            <a:r>
              <a:rPr lang="en-US" dirty="0" smtClean="0">
                <a:solidFill>
                  <a:schemeClr val="bg1"/>
                </a:solidFill>
              </a:rPr>
              <a:t> sandstone</a:t>
            </a:r>
            <a:endParaRPr lang="en-US" dirty="0">
              <a:solidFill>
                <a:schemeClr val="bg1"/>
              </a:solidFill>
            </a:endParaRPr>
          </a:p>
        </p:txBody>
      </p:sp>
    </p:spTree>
    <p:extLst>
      <p:ext uri="{BB962C8B-B14F-4D97-AF65-F5344CB8AC3E}">
        <p14:creationId xmlns:p14="http://schemas.microsoft.com/office/powerpoint/2010/main" val="12690437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cation Ma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2863"/>
            <a:ext cx="9144000" cy="5098728"/>
          </a:xfrm>
          <a:prstGeom prst="rect">
            <a:avLst/>
          </a:prstGeom>
        </p:spPr>
      </p:pic>
      <p:sp>
        <p:nvSpPr>
          <p:cNvPr id="3" name="5-Point Star 2"/>
          <p:cNvSpPr/>
          <p:nvPr/>
        </p:nvSpPr>
        <p:spPr>
          <a:xfrm>
            <a:off x="3185758" y="1598512"/>
            <a:ext cx="218952" cy="229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3756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yoNuggetTypeSec channe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819601" cy="6858000"/>
          </a:xfrm>
          <a:prstGeom prst="rect">
            <a:avLst/>
          </a:prstGeom>
        </p:spPr>
      </p:pic>
      <p:sp>
        <p:nvSpPr>
          <p:cNvPr id="3" name="TextBox 2"/>
          <p:cNvSpPr txBox="1"/>
          <p:nvPr/>
        </p:nvSpPr>
        <p:spPr>
          <a:xfrm>
            <a:off x="5991497" y="1319809"/>
            <a:ext cx="2922599" cy="1569660"/>
          </a:xfrm>
          <a:prstGeom prst="rect">
            <a:avLst/>
          </a:prstGeom>
        </p:spPr>
        <p:txBody>
          <a:bodyPr>
            <a:normAutofit fontScale="97500"/>
          </a:bodyPr>
          <a:lstStyle>
            <a:defPPr>
              <a:defRPr lang="en-US"/>
            </a:defPPr>
            <a:lvl1pPr defTabSz="914400">
              <a:spcBef>
                <a:spcPct val="0"/>
              </a:spcBef>
              <a:buNone/>
              <a:defRPr sz="240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chemeClr val="tx2">
                    <a:lumMod val="40000"/>
                    <a:lumOff val="60000"/>
                  </a:schemeClr>
                </a:solidFill>
              </a:rPr>
              <a:t>Nugget Sandstone Type Section (WNTS) at Nugget Station in Wyoming</a:t>
            </a:r>
          </a:p>
        </p:txBody>
      </p:sp>
      <p:sp>
        <p:nvSpPr>
          <p:cNvPr id="4" name="Freeform 3"/>
          <p:cNvSpPr/>
          <p:nvPr/>
        </p:nvSpPr>
        <p:spPr>
          <a:xfrm>
            <a:off x="10948" y="569333"/>
            <a:ext cx="5769396" cy="76641"/>
          </a:xfrm>
          <a:custGeom>
            <a:avLst/>
            <a:gdLst>
              <a:gd name="connsiteX0" fmla="*/ 0 w 5769396"/>
              <a:gd name="connsiteY0" fmla="*/ 43795 h 76641"/>
              <a:gd name="connsiteX1" fmla="*/ 459800 w 5769396"/>
              <a:gd name="connsiteY1" fmla="*/ 54744 h 76641"/>
              <a:gd name="connsiteX2" fmla="*/ 558328 w 5769396"/>
              <a:gd name="connsiteY2" fmla="*/ 76641 h 76641"/>
              <a:gd name="connsiteX3" fmla="*/ 624014 w 5769396"/>
              <a:gd name="connsiteY3" fmla="*/ 65692 h 76641"/>
              <a:gd name="connsiteX4" fmla="*/ 711595 w 5769396"/>
              <a:gd name="connsiteY4" fmla="*/ 43795 h 76641"/>
              <a:gd name="connsiteX5" fmla="*/ 941495 w 5769396"/>
              <a:gd name="connsiteY5" fmla="*/ 32846 h 76641"/>
              <a:gd name="connsiteX6" fmla="*/ 1368452 w 5769396"/>
              <a:gd name="connsiteY6" fmla="*/ 32846 h 76641"/>
              <a:gd name="connsiteX7" fmla="*/ 2583638 w 5769396"/>
              <a:gd name="connsiteY7" fmla="*/ 43795 h 76641"/>
              <a:gd name="connsiteX8" fmla="*/ 3579872 w 5769396"/>
              <a:gd name="connsiteY8" fmla="*/ 43795 h 76641"/>
              <a:gd name="connsiteX9" fmla="*/ 3623662 w 5769396"/>
              <a:gd name="connsiteY9" fmla="*/ 32846 h 76641"/>
              <a:gd name="connsiteX10" fmla="*/ 3689348 w 5769396"/>
              <a:gd name="connsiteY10" fmla="*/ 21897 h 76641"/>
              <a:gd name="connsiteX11" fmla="*/ 4554210 w 5769396"/>
              <a:gd name="connsiteY11" fmla="*/ 21897 h 76641"/>
              <a:gd name="connsiteX12" fmla="*/ 4795057 w 5769396"/>
              <a:gd name="connsiteY12" fmla="*/ 32846 h 76641"/>
              <a:gd name="connsiteX13" fmla="*/ 5024957 w 5769396"/>
              <a:gd name="connsiteY13" fmla="*/ 32846 h 76641"/>
              <a:gd name="connsiteX14" fmla="*/ 5035905 w 5769396"/>
              <a:gd name="connsiteY14" fmla="*/ 0 h 76641"/>
              <a:gd name="connsiteX15" fmla="*/ 5068748 w 5769396"/>
              <a:gd name="connsiteY15" fmla="*/ 10949 h 76641"/>
              <a:gd name="connsiteX16" fmla="*/ 5287700 w 5769396"/>
              <a:gd name="connsiteY16" fmla="*/ 43795 h 76641"/>
              <a:gd name="connsiteX17" fmla="*/ 5605181 w 5769396"/>
              <a:gd name="connsiteY17" fmla="*/ 54744 h 76641"/>
              <a:gd name="connsiteX18" fmla="*/ 5769396 w 5769396"/>
              <a:gd name="connsiteY18" fmla="*/ 65692 h 7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9396" h="76641">
                <a:moveTo>
                  <a:pt x="0" y="43795"/>
                </a:moveTo>
                <a:lnTo>
                  <a:pt x="459800" y="54744"/>
                </a:lnTo>
                <a:cubicBezTo>
                  <a:pt x="476556" y="55457"/>
                  <a:pt x="539129" y="71841"/>
                  <a:pt x="558328" y="76641"/>
                </a:cubicBezTo>
                <a:cubicBezTo>
                  <a:pt x="580223" y="72991"/>
                  <a:pt x="602345" y="70508"/>
                  <a:pt x="624014" y="65692"/>
                </a:cubicBezTo>
                <a:cubicBezTo>
                  <a:pt x="678417" y="53602"/>
                  <a:pt x="639241" y="49361"/>
                  <a:pt x="711595" y="43795"/>
                </a:cubicBezTo>
                <a:cubicBezTo>
                  <a:pt x="788089" y="37910"/>
                  <a:pt x="864862" y="36496"/>
                  <a:pt x="941495" y="32846"/>
                </a:cubicBezTo>
                <a:cubicBezTo>
                  <a:pt x="1132443" y="1017"/>
                  <a:pt x="950134" y="27035"/>
                  <a:pt x="1368452" y="32846"/>
                </a:cubicBezTo>
                <a:lnTo>
                  <a:pt x="2583638" y="43795"/>
                </a:lnTo>
                <a:cubicBezTo>
                  <a:pt x="3021058" y="51749"/>
                  <a:pt x="3178948" y="63844"/>
                  <a:pt x="3579872" y="43795"/>
                </a:cubicBezTo>
                <a:cubicBezTo>
                  <a:pt x="3594899" y="43044"/>
                  <a:pt x="3608908" y="35797"/>
                  <a:pt x="3623662" y="32846"/>
                </a:cubicBezTo>
                <a:cubicBezTo>
                  <a:pt x="3645428" y="28492"/>
                  <a:pt x="3667453" y="25547"/>
                  <a:pt x="3689348" y="21897"/>
                </a:cubicBezTo>
                <a:cubicBezTo>
                  <a:pt x="4128210" y="51158"/>
                  <a:pt x="3621639" y="21897"/>
                  <a:pt x="4554210" y="21897"/>
                </a:cubicBezTo>
                <a:cubicBezTo>
                  <a:pt x="4634575" y="21897"/>
                  <a:pt x="4714775" y="29196"/>
                  <a:pt x="4795057" y="32846"/>
                </a:cubicBezTo>
                <a:cubicBezTo>
                  <a:pt x="4879885" y="61125"/>
                  <a:pt x="4875810" y="64248"/>
                  <a:pt x="5024957" y="32846"/>
                </a:cubicBezTo>
                <a:cubicBezTo>
                  <a:pt x="5036250" y="30468"/>
                  <a:pt x="5032256" y="10949"/>
                  <a:pt x="5035905" y="0"/>
                </a:cubicBezTo>
                <a:cubicBezTo>
                  <a:pt x="5046853" y="3650"/>
                  <a:pt x="5057504" y="8354"/>
                  <a:pt x="5068748" y="10949"/>
                </a:cubicBezTo>
                <a:cubicBezTo>
                  <a:pt x="5148897" y="29447"/>
                  <a:pt x="5205534" y="39581"/>
                  <a:pt x="5287700" y="43795"/>
                </a:cubicBezTo>
                <a:cubicBezTo>
                  <a:pt x="5393451" y="49219"/>
                  <a:pt x="5499354" y="51094"/>
                  <a:pt x="5605181" y="54744"/>
                </a:cubicBezTo>
                <a:cubicBezTo>
                  <a:pt x="5718109" y="68861"/>
                  <a:pt x="5663341" y="65692"/>
                  <a:pt x="5769396" y="65692"/>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862077" y="156754"/>
            <a:ext cx="2095445" cy="369332"/>
          </a:xfrm>
          <a:prstGeom prst="rect">
            <a:avLst/>
          </a:prstGeom>
          <a:noFill/>
        </p:spPr>
        <p:txBody>
          <a:bodyPr wrap="none" rtlCol="0">
            <a:spAutoFit/>
          </a:bodyPr>
          <a:lstStyle/>
          <a:p>
            <a:r>
              <a:rPr lang="en-US" dirty="0" smtClean="0">
                <a:solidFill>
                  <a:schemeClr val="bg1"/>
                </a:solidFill>
              </a:rPr>
              <a:t>Nugget Sandstone</a:t>
            </a:r>
            <a:endParaRPr lang="en-US" dirty="0">
              <a:solidFill>
                <a:schemeClr val="bg1"/>
              </a:solidFill>
            </a:endParaRPr>
          </a:p>
        </p:txBody>
      </p:sp>
      <p:sp>
        <p:nvSpPr>
          <p:cNvPr id="6" name="TextBox 5"/>
          <p:cNvSpPr txBox="1"/>
          <p:nvPr/>
        </p:nvSpPr>
        <p:spPr>
          <a:xfrm>
            <a:off x="1567149" y="2566303"/>
            <a:ext cx="3031664" cy="646331"/>
          </a:xfrm>
          <a:prstGeom prst="rect">
            <a:avLst/>
          </a:prstGeom>
          <a:noFill/>
        </p:spPr>
        <p:txBody>
          <a:bodyPr wrap="none" rtlCol="0">
            <a:spAutoFit/>
          </a:bodyPr>
          <a:lstStyle/>
          <a:p>
            <a:pPr algn="ctr"/>
            <a:r>
              <a:rPr lang="en-US" dirty="0" smtClean="0">
                <a:solidFill>
                  <a:schemeClr val="bg1"/>
                </a:solidFill>
              </a:rPr>
              <a:t>Upper Popo Agie Formation</a:t>
            </a:r>
          </a:p>
          <a:p>
            <a:pPr algn="ctr"/>
            <a:r>
              <a:rPr lang="en-US" dirty="0" smtClean="0">
                <a:solidFill>
                  <a:schemeClr val="bg1"/>
                </a:solidFill>
              </a:rPr>
              <a:t>(Bell Springs?)</a:t>
            </a:r>
            <a:endParaRPr lang="en-US" dirty="0">
              <a:solidFill>
                <a:schemeClr val="bg1"/>
              </a:solidFill>
            </a:endParaRPr>
          </a:p>
        </p:txBody>
      </p:sp>
    </p:spTree>
    <p:extLst>
      <p:ext uri="{BB962C8B-B14F-4D97-AF65-F5344CB8AC3E}">
        <p14:creationId xmlns:p14="http://schemas.microsoft.com/office/powerpoint/2010/main" val="33353032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1-WNTS Rippl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0"/>
            <a:ext cx="6389580" cy="6858000"/>
          </a:xfrm>
          <a:prstGeom prst="rect">
            <a:avLst/>
          </a:prstGeom>
        </p:spPr>
      </p:pic>
    </p:spTree>
    <p:extLst>
      <p:ext uri="{BB962C8B-B14F-4D97-AF65-F5344CB8AC3E}">
        <p14:creationId xmlns:p14="http://schemas.microsoft.com/office/powerpoint/2010/main" val="35583805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1744"/>
            <a:ext cx="7315200" cy="755462"/>
          </a:xfrm>
        </p:spPr>
        <p:txBody>
          <a:bodyPr>
            <a:normAutofit/>
          </a:bodyPr>
          <a:lstStyle/>
          <a:p>
            <a:r>
              <a:rPr lang="en-US" dirty="0" smtClean="0"/>
              <a:t>Can It Be Mapped?</a:t>
            </a:r>
            <a:endParaRPr lang="en-US" dirty="0"/>
          </a:p>
        </p:txBody>
      </p:sp>
      <p:pic>
        <p:nvPicPr>
          <p:cNvPr id="5" name="Picture 4" descr="Red Fleet Pa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93454"/>
            <a:ext cx="9144000" cy="4125880"/>
          </a:xfrm>
          <a:prstGeom prst="rect">
            <a:avLst/>
          </a:prstGeom>
        </p:spPr>
      </p:pic>
    </p:spTree>
    <p:extLst>
      <p:ext uri="{BB962C8B-B14F-4D97-AF65-F5344CB8AC3E}">
        <p14:creationId xmlns:p14="http://schemas.microsoft.com/office/powerpoint/2010/main" val="34075679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4668"/>
            <a:ext cx="7315200" cy="1664204"/>
          </a:xfrm>
        </p:spPr>
        <p:txBody>
          <a:bodyPr>
            <a:normAutofit fontScale="90000"/>
          </a:bodyPr>
          <a:lstStyle/>
          <a:p>
            <a:r>
              <a:rPr lang="en-US" dirty="0" smtClean="0"/>
              <a:t>So, should we give these rocks a formation name?</a:t>
            </a:r>
            <a:br>
              <a:rPr lang="en-US" dirty="0" smtClean="0"/>
            </a:br>
            <a:r>
              <a:rPr lang="en-US" dirty="0" smtClean="0"/>
              <a:t>Have we met the Criteria?</a:t>
            </a:r>
            <a:endParaRPr lang="en-US" dirty="0"/>
          </a:p>
        </p:txBody>
      </p:sp>
      <p:sp>
        <p:nvSpPr>
          <p:cNvPr id="3" name="Content Placeholder 2"/>
          <p:cNvSpPr>
            <a:spLocks noGrp="1"/>
          </p:cNvSpPr>
          <p:nvPr>
            <p:ph idx="1"/>
          </p:nvPr>
        </p:nvSpPr>
        <p:spPr>
          <a:xfrm>
            <a:off x="914400" y="2244486"/>
            <a:ext cx="7315200" cy="4459028"/>
          </a:xfrm>
        </p:spPr>
        <p:txBody>
          <a:bodyPr>
            <a:normAutofit/>
          </a:bodyPr>
          <a:lstStyle/>
          <a:p>
            <a:r>
              <a:rPr lang="en-US" sz="2400" dirty="0" smtClean="0">
                <a:solidFill>
                  <a:srgbClr val="CCFFCC"/>
                </a:solidFill>
              </a:rPr>
              <a:t>The rocks are mappable across a broad area along the south flank of the </a:t>
            </a:r>
            <a:r>
              <a:rPr lang="en-US" sz="2400" dirty="0" err="1" smtClean="0">
                <a:solidFill>
                  <a:srgbClr val="CCFFCC"/>
                </a:solidFill>
              </a:rPr>
              <a:t>Uintas</a:t>
            </a:r>
            <a:endParaRPr lang="en-US" sz="2400" dirty="0" smtClean="0">
              <a:solidFill>
                <a:srgbClr val="CCFFCC"/>
              </a:solidFill>
            </a:endParaRPr>
          </a:p>
          <a:p>
            <a:r>
              <a:rPr lang="en-US" sz="2400" dirty="0" smtClean="0">
                <a:solidFill>
                  <a:srgbClr val="CCFFCC"/>
                </a:solidFill>
              </a:rPr>
              <a:t>There are well defined upper and lower contacts</a:t>
            </a:r>
          </a:p>
          <a:p>
            <a:pPr lvl="1"/>
            <a:r>
              <a:rPr lang="en-US" sz="2200" dirty="0" smtClean="0">
                <a:solidFill>
                  <a:schemeClr val="tx2">
                    <a:lumMod val="40000"/>
                    <a:lumOff val="60000"/>
                  </a:schemeClr>
                </a:solidFill>
              </a:rPr>
              <a:t>Basal pebble/granule bed</a:t>
            </a:r>
          </a:p>
          <a:p>
            <a:pPr lvl="1"/>
            <a:r>
              <a:rPr lang="en-US" sz="2200" dirty="0" smtClean="0">
                <a:solidFill>
                  <a:schemeClr val="tx2">
                    <a:lumMod val="40000"/>
                    <a:lumOff val="60000"/>
                  </a:schemeClr>
                </a:solidFill>
              </a:rPr>
              <a:t>Upper contact with evidence of soft sediment deformation</a:t>
            </a:r>
          </a:p>
          <a:p>
            <a:r>
              <a:rPr lang="en-US" sz="2400" dirty="0" smtClean="0">
                <a:solidFill>
                  <a:srgbClr val="CCFFCC"/>
                </a:solidFill>
              </a:rPr>
              <a:t>The rocks have a lithology that is distinctive from rocks above and below </a:t>
            </a:r>
          </a:p>
          <a:p>
            <a:r>
              <a:rPr lang="en-US" sz="2400" dirty="0" smtClean="0">
                <a:solidFill>
                  <a:srgbClr val="CCFFCC"/>
                </a:solidFill>
              </a:rPr>
              <a:t>The rocks provide additional insights into the geologic history of the area</a:t>
            </a:r>
          </a:p>
        </p:txBody>
      </p:sp>
    </p:spTree>
    <p:extLst>
      <p:ext uri="{BB962C8B-B14F-4D97-AF65-F5344CB8AC3E}">
        <p14:creationId xmlns:p14="http://schemas.microsoft.com/office/powerpoint/2010/main" val="1628756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0280"/>
            <a:ext cx="7315200" cy="1154097"/>
          </a:xfrm>
        </p:spPr>
        <p:txBody>
          <a:bodyPr>
            <a:normAutofit fontScale="90000"/>
          </a:bodyPr>
          <a:lstStyle/>
          <a:p>
            <a:r>
              <a:rPr lang="en-US" dirty="0" smtClean="0"/>
              <a:t>What should we call the Formation?</a:t>
            </a:r>
            <a:endParaRPr lang="en-US" dirty="0"/>
          </a:p>
        </p:txBody>
      </p:sp>
      <p:sp>
        <p:nvSpPr>
          <p:cNvPr id="3" name="Content Placeholder 2"/>
          <p:cNvSpPr>
            <a:spLocks noGrp="1"/>
          </p:cNvSpPr>
          <p:nvPr>
            <p:ph idx="1"/>
          </p:nvPr>
        </p:nvSpPr>
        <p:spPr>
          <a:xfrm>
            <a:off x="914400" y="1850333"/>
            <a:ext cx="7315200" cy="4459028"/>
          </a:xfrm>
        </p:spPr>
        <p:txBody>
          <a:bodyPr>
            <a:normAutofit/>
          </a:bodyPr>
          <a:lstStyle/>
          <a:p>
            <a:r>
              <a:rPr lang="en-US" sz="2400" dirty="0" smtClean="0">
                <a:solidFill>
                  <a:srgbClr val="CCFFCC"/>
                </a:solidFill>
              </a:rPr>
              <a:t>Bell Springs Formation?</a:t>
            </a:r>
          </a:p>
          <a:p>
            <a:pPr lvl="1"/>
            <a:r>
              <a:rPr lang="en-US" sz="2200" dirty="0" smtClean="0">
                <a:solidFill>
                  <a:schemeClr val="tx2">
                    <a:lumMod val="40000"/>
                    <a:lumOff val="60000"/>
                  </a:schemeClr>
                </a:solidFill>
              </a:rPr>
              <a:t>Already in the literature, as used by Lucas (1993) </a:t>
            </a:r>
          </a:p>
          <a:p>
            <a:pPr lvl="1"/>
            <a:r>
              <a:rPr lang="en-US" sz="2200" dirty="0" smtClean="0">
                <a:solidFill>
                  <a:schemeClr val="tx2">
                    <a:lumMod val="40000"/>
                    <a:lumOff val="60000"/>
                  </a:schemeClr>
                </a:solidFill>
              </a:rPr>
              <a:t>Seem to be stratigraphically in the same position as the Bell Springs Member in Wyoming</a:t>
            </a:r>
          </a:p>
          <a:p>
            <a:r>
              <a:rPr lang="en-US" sz="2400" dirty="0" smtClean="0">
                <a:solidFill>
                  <a:srgbClr val="CCFFCC"/>
                </a:solidFill>
              </a:rPr>
              <a:t>Red Fleet Formation?</a:t>
            </a:r>
          </a:p>
          <a:p>
            <a:pPr lvl="1"/>
            <a:r>
              <a:rPr lang="en-US" sz="2200" dirty="0" smtClean="0">
                <a:solidFill>
                  <a:srgbClr val="FFCF99"/>
                </a:solidFill>
              </a:rPr>
              <a:t>Use something new?</a:t>
            </a:r>
          </a:p>
          <a:p>
            <a:r>
              <a:rPr lang="en-US" sz="2400" dirty="0" smtClean="0">
                <a:solidFill>
                  <a:srgbClr val="CCFFCC"/>
                </a:solidFill>
              </a:rPr>
              <a:t>Member of the Chinle Formation or Nugget Sandstone (Red Fleet Member)?</a:t>
            </a:r>
          </a:p>
          <a:p>
            <a:r>
              <a:rPr lang="en-US" sz="2400" dirty="0" smtClean="0">
                <a:solidFill>
                  <a:srgbClr val="CCFFCC"/>
                </a:solidFill>
              </a:rPr>
              <a:t>Formation of Chinle Group?</a:t>
            </a:r>
          </a:p>
        </p:txBody>
      </p:sp>
    </p:spTree>
    <p:extLst>
      <p:ext uri="{BB962C8B-B14F-4D97-AF65-F5344CB8AC3E}">
        <p14:creationId xmlns:p14="http://schemas.microsoft.com/office/powerpoint/2010/main" val="871422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 Triassic Blakey 215 Ma_modifi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 y="508000"/>
            <a:ext cx="8141208" cy="5830824"/>
          </a:xfrm>
          <a:prstGeom prst="rect">
            <a:avLst/>
          </a:prstGeom>
        </p:spPr>
      </p:pic>
      <p:sp>
        <p:nvSpPr>
          <p:cNvPr id="6" name="Freeform 5"/>
          <p:cNvSpPr/>
          <p:nvPr/>
        </p:nvSpPr>
        <p:spPr>
          <a:xfrm>
            <a:off x="5921429" y="3017071"/>
            <a:ext cx="1109753" cy="461665"/>
          </a:xfrm>
          <a:custGeom>
            <a:avLst/>
            <a:gdLst>
              <a:gd name="connsiteX0" fmla="*/ 942729 w 976265"/>
              <a:gd name="connsiteY0" fmla="*/ 11081 h 230055"/>
              <a:gd name="connsiteX1" fmla="*/ 384400 w 976265"/>
              <a:gd name="connsiteY1" fmla="*/ 11081 h 230055"/>
              <a:gd name="connsiteX2" fmla="*/ 296819 w 976265"/>
              <a:gd name="connsiteY2" fmla="*/ 32978 h 230055"/>
              <a:gd name="connsiteX3" fmla="*/ 253029 w 976265"/>
              <a:gd name="connsiteY3" fmla="*/ 43927 h 230055"/>
              <a:gd name="connsiteX4" fmla="*/ 187343 w 976265"/>
              <a:gd name="connsiteY4" fmla="*/ 65824 h 230055"/>
              <a:gd name="connsiteX5" fmla="*/ 154500 w 976265"/>
              <a:gd name="connsiteY5" fmla="*/ 76773 h 230055"/>
              <a:gd name="connsiteX6" fmla="*/ 12181 w 976265"/>
              <a:gd name="connsiteY6" fmla="*/ 109619 h 230055"/>
              <a:gd name="connsiteX7" fmla="*/ 1234 w 976265"/>
              <a:gd name="connsiteY7" fmla="*/ 142465 h 230055"/>
              <a:gd name="connsiteX8" fmla="*/ 34077 w 976265"/>
              <a:gd name="connsiteY8" fmla="*/ 153414 h 230055"/>
              <a:gd name="connsiteX9" fmla="*/ 66919 w 976265"/>
              <a:gd name="connsiteY9" fmla="*/ 175311 h 230055"/>
              <a:gd name="connsiteX10" fmla="*/ 132605 w 976265"/>
              <a:gd name="connsiteY10" fmla="*/ 197209 h 230055"/>
              <a:gd name="connsiteX11" fmla="*/ 209238 w 976265"/>
              <a:gd name="connsiteY11" fmla="*/ 219106 h 230055"/>
              <a:gd name="connsiteX12" fmla="*/ 417243 w 976265"/>
              <a:gd name="connsiteY12" fmla="*/ 230055 h 230055"/>
              <a:gd name="connsiteX13" fmla="*/ 723777 w 976265"/>
              <a:gd name="connsiteY13" fmla="*/ 219106 h 230055"/>
              <a:gd name="connsiteX14" fmla="*/ 789462 w 976265"/>
              <a:gd name="connsiteY14" fmla="*/ 197209 h 230055"/>
              <a:gd name="connsiteX15" fmla="*/ 855148 w 976265"/>
              <a:gd name="connsiteY15" fmla="*/ 175311 h 230055"/>
              <a:gd name="connsiteX16" fmla="*/ 887991 w 976265"/>
              <a:gd name="connsiteY16" fmla="*/ 164363 h 230055"/>
              <a:gd name="connsiteX17" fmla="*/ 920834 w 976265"/>
              <a:gd name="connsiteY17" fmla="*/ 153414 h 230055"/>
              <a:gd name="connsiteX18" fmla="*/ 953677 w 976265"/>
              <a:gd name="connsiteY18" fmla="*/ 11081 h 230055"/>
              <a:gd name="connsiteX19" fmla="*/ 920834 w 976265"/>
              <a:gd name="connsiteY19" fmla="*/ 132 h 230055"/>
              <a:gd name="connsiteX20" fmla="*/ 942729 w 976265"/>
              <a:gd name="connsiteY20" fmla="*/ 11081 h 23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6265" h="230055">
                <a:moveTo>
                  <a:pt x="942729" y="11081"/>
                </a:moveTo>
                <a:cubicBezTo>
                  <a:pt x="853323" y="12906"/>
                  <a:pt x="714413" y="-6759"/>
                  <a:pt x="384400" y="11081"/>
                </a:cubicBezTo>
                <a:cubicBezTo>
                  <a:pt x="343220" y="13307"/>
                  <a:pt x="331888" y="22957"/>
                  <a:pt x="296819" y="32978"/>
                </a:cubicBezTo>
                <a:cubicBezTo>
                  <a:pt x="282352" y="37112"/>
                  <a:pt x="267440" y="39603"/>
                  <a:pt x="253029" y="43927"/>
                </a:cubicBezTo>
                <a:cubicBezTo>
                  <a:pt x="230923" y="50560"/>
                  <a:pt x="209238" y="58525"/>
                  <a:pt x="187343" y="65824"/>
                </a:cubicBezTo>
                <a:cubicBezTo>
                  <a:pt x="176395" y="69474"/>
                  <a:pt x="165816" y="74510"/>
                  <a:pt x="154500" y="76773"/>
                </a:cubicBezTo>
                <a:cubicBezTo>
                  <a:pt x="33708" y="100933"/>
                  <a:pt x="80329" y="86900"/>
                  <a:pt x="12181" y="109619"/>
                </a:cubicBezTo>
                <a:cubicBezTo>
                  <a:pt x="8532" y="120568"/>
                  <a:pt x="-3927" y="132143"/>
                  <a:pt x="1234" y="142465"/>
                </a:cubicBezTo>
                <a:cubicBezTo>
                  <a:pt x="6395" y="152787"/>
                  <a:pt x="23756" y="148253"/>
                  <a:pt x="34077" y="153414"/>
                </a:cubicBezTo>
                <a:cubicBezTo>
                  <a:pt x="45845" y="159299"/>
                  <a:pt x="54896" y="169967"/>
                  <a:pt x="66919" y="175311"/>
                </a:cubicBezTo>
                <a:cubicBezTo>
                  <a:pt x="88009" y="184686"/>
                  <a:pt x="110710" y="189910"/>
                  <a:pt x="132605" y="197209"/>
                </a:cubicBezTo>
                <a:cubicBezTo>
                  <a:pt x="151816" y="203613"/>
                  <a:pt x="190636" y="217488"/>
                  <a:pt x="209238" y="219106"/>
                </a:cubicBezTo>
                <a:cubicBezTo>
                  <a:pt x="278408" y="225121"/>
                  <a:pt x="347908" y="226405"/>
                  <a:pt x="417243" y="230055"/>
                </a:cubicBezTo>
                <a:cubicBezTo>
                  <a:pt x="519421" y="226405"/>
                  <a:pt x="621930" y="228093"/>
                  <a:pt x="723777" y="219106"/>
                </a:cubicBezTo>
                <a:cubicBezTo>
                  <a:pt x="746767" y="217077"/>
                  <a:pt x="767567" y="204508"/>
                  <a:pt x="789462" y="197209"/>
                </a:cubicBezTo>
                <a:lnTo>
                  <a:pt x="855148" y="175311"/>
                </a:lnTo>
                <a:lnTo>
                  <a:pt x="887991" y="164363"/>
                </a:lnTo>
                <a:lnTo>
                  <a:pt x="920834" y="153414"/>
                </a:lnTo>
                <a:cubicBezTo>
                  <a:pt x="957568" y="98308"/>
                  <a:pt x="989301" y="82337"/>
                  <a:pt x="953677" y="11081"/>
                </a:cubicBezTo>
                <a:cubicBezTo>
                  <a:pt x="948517" y="759"/>
                  <a:pt x="932150" y="2395"/>
                  <a:pt x="920834" y="132"/>
                </a:cubicBezTo>
                <a:cubicBezTo>
                  <a:pt x="913677" y="-1299"/>
                  <a:pt x="1032135" y="9256"/>
                  <a:pt x="942729" y="11081"/>
                </a:cubicBezTo>
                <a:close/>
              </a:path>
            </a:pathLst>
          </a:custGeom>
          <a:solidFill>
            <a:srgbClr val="FFFF00">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293743" y="3017071"/>
            <a:ext cx="603951" cy="461665"/>
          </a:xfrm>
          <a:prstGeom prst="rect">
            <a:avLst/>
          </a:prstGeom>
          <a:noFill/>
        </p:spPr>
        <p:txBody>
          <a:bodyPr wrap="none" rtlCol="0">
            <a:spAutoFit/>
          </a:bodyPr>
          <a:lstStyle/>
          <a:p>
            <a:pPr algn="ctr"/>
            <a:r>
              <a:rPr lang="en-US" sz="1200" dirty="0" smtClean="0">
                <a:solidFill>
                  <a:schemeClr val="bg1"/>
                </a:solidFill>
              </a:rPr>
              <a:t>Inland</a:t>
            </a:r>
          </a:p>
          <a:p>
            <a:pPr algn="ctr"/>
            <a:r>
              <a:rPr lang="en-US" sz="1200" dirty="0" smtClean="0">
                <a:solidFill>
                  <a:schemeClr val="bg1"/>
                </a:solidFill>
              </a:rPr>
              <a:t>delta</a:t>
            </a:r>
            <a:endParaRPr lang="en-US" sz="1200" dirty="0">
              <a:solidFill>
                <a:schemeClr val="bg1"/>
              </a:solidFill>
            </a:endParaRPr>
          </a:p>
        </p:txBody>
      </p:sp>
    </p:spTree>
    <p:extLst>
      <p:ext uri="{BB962C8B-B14F-4D97-AF65-F5344CB8AC3E}">
        <p14:creationId xmlns:p14="http://schemas.microsoft.com/office/powerpoint/2010/main" val="2131491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854" y="251625"/>
            <a:ext cx="7315200" cy="856740"/>
          </a:xfrm>
        </p:spPr>
        <p:txBody>
          <a:bodyPr>
            <a:normAutofit/>
          </a:bodyPr>
          <a:lstStyle/>
          <a:p>
            <a:r>
              <a:rPr lang="en-US" sz="2400" dirty="0" smtClean="0">
                <a:solidFill>
                  <a:srgbClr val="FFCF99"/>
                </a:solidFill>
              </a:rPr>
              <a:t>Lucas, 1993, </a:t>
            </a:r>
            <a:r>
              <a:rPr lang="en-US" sz="2400" i="1" dirty="0" smtClean="0">
                <a:solidFill>
                  <a:srgbClr val="FFCF99"/>
                </a:solidFill>
              </a:rPr>
              <a:t>Museum of Northern Arizona Bulletin</a:t>
            </a:r>
            <a:r>
              <a:rPr lang="en-US" sz="2400" dirty="0" smtClean="0">
                <a:solidFill>
                  <a:srgbClr val="FFCF99"/>
                </a:solidFill>
              </a:rPr>
              <a:t>, v. 59, p. 27-50.</a:t>
            </a:r>
            <a:endParaRPr lang="en-US" sz="2400" dirty="0">
              <a:solidFill>
                <a:srgbClr val="FFCF99"/>
              </a:solidFill>
            </a:endParaRPr>
          </a:p>
        </p:txBody>
      </p:sp>
      <p:pic>
        <p:nvPicPr>
          <p:cNvPr id="5" name="Picture 4" descr="Lucas 1993 correlati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9" y="1674104"/>
            <a:ext cx="9154582" cy="3994727"/>
          </a:xfrm>
          <a:prstGeom prst="rect">
            <a:avLst/>
          </a:prstGeom>
        </p:spPr>
      </p:pic>
    </p:spTree>
    <p:extLst>
      <p:ext uri="{BB962C8B-B14F-4D97-AF65-F5344CB8AC3E}">
        <p14:creationId xmlns:p14="http://schemas.microsoft.com/office/powerpoint/2010/main" val="42140382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8536"/>
            <a:ext cx="7315200" cy="1154097"/>
          </a:xfrm>
        </p:spPr>
        <p:txBody>
          <a:bodyPr/>
          <a:lstStyle/>
          <a:p>
            <a:r>
              <a:rPr lang="en-US" dirty="0" smtClean="0"/>
              <a:t>Respecting Prior Publication</a:t>
            </a:r>
            <a:endParaRPr lang="en-US" dirty="0"/>
          </a:p>
        </p:txBody>
      </p:sp>
      <p:sp>
        <p:nvSpPr>
          <p:cNvPr id="3" name="Content Placeholder 2"/>
          <p:cNvSpPr>
            <a:spLocks noGrp="1"/>
          </p:cNvSpPr>
          <p:nvPr>
            <p:ph idx="1"/>
          </p:nvPr>
        </p:nvSpPr>
        <p:spPr>
          <a:xfrm>
            <a:off x="914400" y="1489025"/>
            <a:ext cx="7315200" cy="4820335"/>
          </a:xfrm>
        </p:spPr>
        <p:txBody>
          <a:bodyPr>
            <a:normAutofit/>
          </a:bodyPr>
          <a:lstStyle/>
          <a:p>
            <a:pPr marL="45720" indent="0">
              <a:buNone/>
            </a:pPr>
            <a:r>
              <a:rPr lang="en-US" sz="2800" dirty="0" smtClean="0">
                <a:solidFill>
                  <a:srgbClr val="FFCF99"/>
                </a:solidFill>
              </a:rPr>
              <a:t>“</a:t>
            </a:r>
            <a:r>
              <a:rPr lang="en-US" sz="2800" u="sng" dirty="0" smtClean="0">
                <a:solidFill>
                  <a:srgbClr val="FFCF99"/>
                </a:solidFill>
              </a:rPr>
              <a:t>Priority </a:t>
            </a:r>
            <a:r>
              <a:rPr lang="en-US" sz="2800" u="sng" dirty="0">
                <a:solidFill>
                  <a:srgbClr val="FFCF99"/>
                </a:solidFill>
              </a:rPr>
              <a:t>in publication is </a:t>
            </a:r>
            <a:r>
              <a:rPr lang="en-US" sz="2800" u="sng" dirty="0" smtClean="0">
                <a:solidFill>
                  <a:srgbClr val="FFCF99"/>
                </a:solidFill>
              </a:rPr>
              <a:t>to be </a:t>
            </a:r>
            <a:r>
              <a:rPr lang="en-US" sz="2800" u="sng" dirty="0">
                <a:solidFill>
                  <a:srgbClr val="FFCF99"/>
                </a:solidFill>
              </a:rPr>
              <a:t>respected</a:t>
            </a:r>
            <a:r>
              <a:rPr lang="en-US" sz="2800" dirty="0">
                <a:solidFill>
                  <a:srgbClr val="FFCF99"/>
                </a:solidFill>
              </a:rPr>
              <a:t>, but priority alone does not justify displacing a </a:t>
            </a:r>
            <a:r>
              <a:rPr lang="en-US" sz="2800" dirty="0" smtClean="0">
                <a:solidFill>
                  <a:srgbClr val="FFCF99"/>
                </a:solidFill>
              </a:rPr>
              <a:t>well-established name </a:t>
            </a:r>
            <a:r>
              <a:rPr lang="en-US" sz="2800" dirty="0">
                <a:solidFill>
                  <a:srgbClr val="FFCF99"/>
                </a:solidFill>
              </a:rPr>
              <a:t>by one neither well-known nor commonly used</a:t>
            </a:r>
            <a:r>
              <a:rPr lang="en-US" sz="2800" dirty="0" smtClean="0">
                <a:solidFill>
                  <a:srgbClr val="FFCF99"/>
                </a:solidFill>
              </a:rPr>
              <a:t>; nor </a:t>
            </a:r>
            <a:r>
              <a:rPr lang="en-US" sz="2800" dirty="0">
                <a:solidFill>
                  <a:srgbClr val="FFCF99"/>
                </a:solidFill>
              </a:rPr>
              <a:t>should an </a:t>
            </a:r>
            <a:r>
              <a:rPr lang="en-US" sz="2800" u="sng" dirty="0">
                <a:solidFill>
                  <a:srgbClr val="FFCF99"/>
                </a:solidFill>
              </a:rPr>
              <a:t>inadequately established</a:t>
            </a:r>
            <a:r>
              <a:rPr lang="en-US" sz="2800" dirty="0">
                <a:solidFill>
                  <a:srgbClr val="FFCF99"/>
                </a:solidFill>
              </a:rPr>
              <a:t> name be preserved merely </a:t>
            </a:r>
            <a:r>
              <a:rPr lang="en-US" sz="2800" dirty="0" smtClean="0">
                <a:solidFill>
                  <a:srgbClr val="FFCF99"/>
                </a:solidFill>
              </a:rPr>
              <a:t>on the </a:t>
            </a:r>
            <a:r>
              <a:rPr lang="en-US" sz="2800" dirty="0">
                <a:solidFill>
                  <a:srgbClr val="FFCF99"/>
                </a:solidFill>
              </a:rPr>
              <a:t>basis of priority</a:t>
            </a:r>
            <a:r>
              <a:rPr lang="en-US" sz="2800" dirty="0" smtClean="0">
                <a:solidFill>
                  <a:srgbClr val="FFCF99"/>
                </a:solidFill>
              </a:rPr>
              <a:t>.”</a:t>
            </a:r>
          </a:p>
          <a:p>
            <a:pPr marL="45720" indent="0">
              <a:buNone/>
            </a:pPr>
            <a:endParaRPr lang="en-US" sz="2800" dirty="0">
              <a:solidFill>
                <a:srgbClr val="FFCF99"/>
              </a:solidFill>
            </a:endParaRPr>
          </a:p>
          <a:p>
            <a:pPr marL="45720" indent="0">
              <a:buNone/>
            </a:pPr>
            <a:r>
              <a:rPr lang="en-US" sz="1800" i="1" dirty="0" smtClean="0">
                <a:solidFill>
                  <a:srgbClr val="CCFFCC"/>
                </a:solidFill>
              </a:rPr>
              <a:t>NASC – Article 7, remark C</a:t>
            </a:r>
            <a:endParaRPr lang="en-US" sz="1800" i="1" dirty="0">
              <a:solidFill>
                <a:srgbClr val="CCFFCC"/>
              </a:solidFill>
            </a:endParaRPr>
          </a:p>
        </p:txBody>
      </p:sp>
    </p:spTree>
    <p:extLst>
      <p:ext uri="{BB962C8B-B14F-4D97-AF65-F5344CB8AC3E}">
        <p14:creationId xmlns:p14="http://schemas.microsoft.com/office/powerpoint/2010/main" val="15283238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13 at 12.20.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6220"/>
            <a:ext cx="9144000" cy="6000750"/>
          </a:xfrm>
          <a:prstGeom prst="rect">
            <a:avLst/>
          </a:prstGeom>
        </p:spPr>
      </p:pic>
      <p:sp>
        <p:nvSpPr>
          <p:cNvPr id="5" name="TextBox 4"/>
          <p:cNvSpPr txBox="1"/>
          <p:nvPr/>
        </p:nvSpPr>
        <p:spPr>
          <a:xfrm>
            <a:off x="602119" y="6395510"/>
            <a:ext cx="7408211" cy="369332"/>
          </a:xfrm>
          <a:prstGeom prst="rect">
            <a:avLst/>
          </a:prstGeom>
          <a:noFill/>
        </p:spPr>
        <p:txBody>
          <a:bodyPr wrap="none" rtlCol="0">
            <a:spAutoFit/>
          </a:bodyPr>
          <a:lstStyle/>
          <a:p>
            <a:r>
              <a:rPr lang="en-US" dirty="0" smtClean="0"/>
              <a:t>Part of Dry Fork 7.5” quadrangle by </a:t>
            </a:r>
            <a:r>
              <a:rPr lang="en-US" dirty="0" err="1" smtClean="0"/>
              <a:t>Haddox</a:t>
            </a:r>
            <a:r>
              <a:rPr lang="en-US" dirty="0" smtClean="0"/>
              <a:t>, Kowallis, &amp; Sprinkel, 2010</a:t>
            </a:r>
            <a:endParaRPr lang="en-US" dirty="0"/>
          </a:p>
        </p:txBody>
      </p:sp>
      <p:sp>
        <p:nvSpPr>
          <p:cNvPr id="4" name="Right Arrow 3"/>
          <p:cNvSpPr/>
          <p:nvPr/>
        </p:nvSpPr>
        <p:spPr>
          <a:xfrm rot="20454887">
            <a:off x="1948678" y="2413257"/>
            <a:ext cx="591172" cy="2956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5351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13 at 4.06.4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317512"/>
          </a:xfrm>
          <a:prstGeom prst="rect">
            <a:avLst/>
          </a:prstGeom>
        </p:spPr>
      </p:pic>
      <p:sp>
        <p:nvSpPr>
          <p:cNvPr id="5" name="TextBox 4"/>
          <p:cNvSpPr txBox="1"/>
          <p:nvPr/>
        </p:nvSpPr>
        <p:spPr>
          <a:xfrm>
            <a:off x="602119" y="6395510"/>
            <a:ext cx="7755023" cy="369332"/>
          </a:xfrm>
          <a:prstGeom prst="rect">
            <a:avLst/>
          </a:prstGeom>
          <a:noFill/>
        </p:spPr>
        <p:txBody>
          <a:bodyPr wrap="none" rtlCol="0">
            <a:spAutoFit/>
          </a:bodyPr>
          <a:lstStyle/>
          <a:p>
            <a:r>
              <a:rPr lang="en-US" dirty="0" smtClean="0"/>
              <a:t>Part of Donkey Flat 7.5” quadrangle by Jensen, Sprinkel, &amp; Kowallis, 2015</a:t>
            </a:r>
            <a:endParaRPr lang="en-US" dirty="0"/>
          </a:p>
        </p:txBody>
      </p:sp>
      <p:sp>
        <p:nvSpPr>
          <p:cNvPr id="6" name="Right Arrow 5"/>
          <p:cNvSpPr/>
          <p:nvPr/>
        </p:nvSpPr>
        <p:spPr>
          <a:xfrm rot="20454887">
            <a:off x="3841793" y="2280135"/>
            <a:ext cx="591172" cy="2956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6155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793"/>
            <a:ext cx="7315200" cy="699771"/>
          </a:xfrm>
        </p:spPr>
        <p:txBody>
          <a:bodyPr>
            <a:normAutofit fontScale="90000"/>
          </a:bodyPr>
          <a:lstStyle/>
          <a:p>
            <a:r>
              <a:rPr lang="en-US" dirty="0" smtClean="0"/>
              <a:t>Is It </a:t>
            </a:r>
            <a:r>
              <a:rPr lang="en-US" dirty="0" err="1" smtClean="0"/>
              <a:t>Lithologically</a:t>
            </a:r>
            <a:r>
              <a:rPr lang="en-US" dirty="0" smtClean="0"/>
              <a:t> Distinctive?</a:t>
            </a:r>
            <a:endParaRPr lang="en-US" dirty="0"/>
          </a:p>
        </p:txBody>
      </p:sp>
      <p:sp>
        <p:nvSpPr>
          <p:cNvPr id="4" name="Content Placeholder 2"/>
          <p:cNvSpPr>
            <a:spLocks noGrp="1"/>
          </p:cNvSpPr>
          <p:nvPr>
            <p:ph idx="1"/>
          </p:nvPr>
        </p:nvSpPr>
        <p:spPr>
          <a:xfrm>
            <a:off x="914400" y="744514"/>
            <a:ext cx="7315200" cy="3426946"/>
          </a:xfrm>
        </p:spPr>
        <p:txBody>
          <a:bodyPr>
            <a:normAutofit/>
          </a:bodyPr>
          <a:lstStyle/>
          <a:p>
            <a:r>
              <a:rPr lang="en-US" sz="2400" dirty="0" smtClean="0">
                <a:solidFill>
                  <a:srgbClr val="CCFFCC"/>
                </a:solidFill>
              </a:rPr>
              <a:t>Chinle Formation (underlying)</a:t>
            </a:r>
          </a:p>
          <a:p>
            <a:pPr lvl="1"/>
            <a:r>
              <a:rPr lang="en-US" sz="2200" dirty="0" smtClean="0">
                <a:solidFill>
                  <a:srgbClr val="F7E7B4"/>
                </a:solidFill>
              </a:rPr>
              <a:t>Basal conglomerate/sandstone (</a:t>
            </a:r>
            <a:r>
              <a:rPr lang="en-US" sz="2200" dirty="0" err="1" smtClean="0">
                <a:solidFill>
                  <a:srgbClr val="F7E7B4"/>
                </a:solidFill>
              </a:rPr>
              <a:t>Gartra</a:t>
            </a:r>
            <a:r>
              <a:rPr lang="en-US" sz="2200" dirty="0" smtClean="0">
                <a:solidFill>
                  <a:srgbClr val="F7E7B4"/>
                </a:solidFill>
              </a:rPr>
              <a:t> </a:t>
            </a:r>
            <a:r>
              <a:rPr lang="en-US" sz="2200" dirty="0" err="1" smtClean="0">
                <a:solidFill>
                  <a:srgbClr val="F7E7B4"/>
                </a:solidFill>
              </a:rPr>
              <a:t>Mbr</a:t>
            </a:r>
            <a:r>
              <a:rPr lang="en-US" sz="2200" dirty="0" smtClean="0">
                <a:solidFill>
                  <a:srgbClr val="F7E7B4"/>
                </a:solidFill>
              </a:rPr>
              <a:t>) – fluvial </a:t>
            </a:r>
            <a:endParaRPr lang="en-US" sz="2000" dirty="0" smtClean="0">
              <a:solidFill>
                <a:srgbClr val="F7E7B4"/>
              </a:solidFill>
            </a:endParaRPr>
          </a:p>
          <a:p>
            <a:pPr lvl="1"/>
            <a:r>
              <a:rPr lang="en-US" sz="2200" dirty="0" smtClean="0">
                <a:solidFill>
                  <a:srgbClr val="F7E7B4"/>
                </a:solidFill>
              </a:rPr>
              <a:t>Upper purple, ochre, and red mudstones (upper unnamed </a:t>
            </a:r>
            <a:r>
              <a:rPr lang="en-US" sz="2200" dirty="0" err="1" smtClean="0">
                <a:solidFill>
                  <a:srgbClr val="F7E7B4"/>
                </a:solidFill>
              </a:rPr>
              <a:t>mbr</a:t>
            </a:r>
            <a:r>
              <a:rPr lang="en-US" sz="2200" dirty="0" smtClean="0">
                <a:solidFill>
                  <a:srgbClr val="F7E7B4"/>
                </a:solidFill>
              </a:rPr>
              <a:t>) – lacustrine and soils</a:t>
            </a:r>
          </a:p>
          <a:p>
            <a:pPr marL="320040" lvl="1" indent="0">
              <a:buNone/>
            </a:pPr>
            <a:endParaRPr lang="en-US" sz="2200" dirty="0" smtClean="0">
              <a:solidFill>
                <a:srgbClr val="CCFFCC"/>
              </a:solidFill>
            </a:endParaRPr>
          </a:p>
          <a:p>
            <a:r>
              <a:rPr lang="en-US" sz="2400" dirty="0" smtClean="0">
                <a:solidFill>
                  <a:srgbClr val="CCFFCC"/>
                </a:solidFill>
              </a:rPr>
              <a:t>Nugget Sandstone (overlying)</a:t>
            </a:r>
          </a:p>
          <a:p>
            <a:pPr lvl="1"/>
            <a:r>
              <a:rPr lang="en-US" sz="2200" dirty="0" smtClean="0">
                <a:solidFill>
                  <a:srgbClr val="F7E7B4"/>
                </a:solidFill>
              </a:rPr>
              <a:t>Large scale cross-bedding – eolian </a:t>
            </a:r>
          </a:p>
          <a:p>
            <a:pPr lvl="1"/>
            <a:r>
              <a:rPr lang="en-US" sz="2200" dirty="0" smtClean="0">
                <a:solidFill>
                  <a:srgbClr val="F7E7B4"/>
                </a:solidFill>
              </a:rPr>
              <a:t>Some minor carbonates – </a:t>
            </a:r>
            <a:r>
              <a:rPr lang="en-US" sz="2200" dirty="0" err="1" smtClean="0">
                <a:solidFill>
                  <a:srgbClr val="F7E7B4"/>
                </a:solidFill>
              </a:rPr>
              <a:t>interdune</a:t>
            </a:r>
            <a:r>
              <a:rPr lang="en-US" sz="2200" dirty="0" smtClean="0">
                <a:solidFill>
                  <a:srgbClr val="F7E7B4"/>
                </a:solidFill>
              </a:rPr>
              <a:t>, oasis</a:t>
            </a:r>
          </a:p>
        </p:txBody>
      </p:sp>
      <p:pic>
        <p:nvPicPr>
          <p:cNvPr id="5" name="Picture 4" descr="Red Fleet P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861" y="4136228"/>
            <a:ext cx="6032139" cy="2721772"/>
          </a:xfrm>
          <a:prstGeom prst="rect">
            <a:avLst/>
          </a:prstGeom>
        </p:spPr>
      </p:pic>
    </p:spTree>
    <p:extLst>
      <p:ext uri="{BB962C8B-B14F-4D97-AF65-F5344CB8AC3E}">
        <p14:creationId xmlns:p14="http://schemas.microsoft.com/office/powerpoint/2010/main" val="2658082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dissolve">
                                      <p:cBhvr>
                                        <p:cTn id="21" dur="500"/>
                                        <p:tgtEl>
                                          <p:spTgt spid="4">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dissolve">
                                      <p:cBhvr>
                                        <p:cTn id="2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cation Ma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2863"/>
            <a:ext cx="9144000" cy="5098728"/>
          </a:xfrm>
          <a:prstGeom prst="rect">
            <a:avLst/>
          </a:prstGeom>
        </p:spPr>
      </p:pic>
      <p:sp>
        <p:nvSpPr>
          <p:cNvPr id="3" name="Title 1"/>
          <p:cNvSpPr txBox="1">
            <a:spLocks/>
          </p:cNvSpPr>
          <p:nvPr/>
        </p:nvSpPr>
        <p:spPr>
          <a:xfrm>
            <a:off x="509338" y="154229"/>
            <a:ext cx="7315200" cy="699771"/>
          </a:xfrm>
          <a:prstGeom prst="rect">
            <a:avLst/>
          </a:prstGeom>
        </p:spPr>
        <p:txBody>
          <a:bodyPr>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What about the Bell Springs?</a:t>
            </a:r>
            <a:endParaRPr lang="en-US" dirty="0"/>
          </a:p>
        </p:txBody>
      </p:sp>
      <p:sp>
        <p:nvSpPr>
          <p:cNvPr id="4" name="5-Point Star 3"/>
          <p:cNvSpPr/>
          <p:nvPr/>
        </p:nvSpPr>
        <p:spPr>
          <a:xfrm>
            <a:off x="5364334" y="4072921"/>
            <a:ext cx="218952" cy="22992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25886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1299</TotalTime>
  <Words>1709</Words>
  <Application>Microsoft Macintosh PowerPoint</Application>
  <PresentationFormat>On-screen Show (4:3)</PresentationFormat>
  <Paragraphs>188</Paragraphs>
  <Slides>54</Slides>
  <Notes>44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Perspective</vt:lpstr>
      <vt:lpstr>Why Do We Need Another Triassic Formation in the Uintas?</vt:lpstr>
      <vt:lpstr>PowerPoint Presentation</vt:lpstr>
      <vt:lpstr>A new formation? Does it make sense? Does it satisfy the criteria for a formation?</vt:lpstr>
      <vt:lpstr>Criteria for a Formation</vt:lpstr>
      <vt:lpstr>Can It Be Mapped?</vt:lpstr>
      <vt:lpstr>PowerPoint Presentation</vt:lpstr>
      <vt:lpstr>PowerPoint Presentation</vt:lpstr>
      <vt:lpstr>Is It Lithologically Distinctive?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should we give these rocks a formation name? Have we met the Criteria?</vt:lpstr>
      <vt:lpstr>What should we call the Formation?</vt:lpstr>
      <vt:lpstr>PowerPoint Presentation</vt:lpstr>
      <vt:lpstr>Lucas, 1993, Museum of Northern Arizona Bulletin, v. 59, p. 27-50.</vt:lpstr>
      <vt:lpstr>Respecting Prior Publication</vt:lpstr>
    </vt:vector>
  </TitlesOfParts>
  <Company>Brigham Young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Need Another Triassic Formation in the Uintas?</dc:title>
  <dc:creator>Bart Kowallis</dc:creator>
  <cp:lastModifiedBy>Bart Kowallis</cp:lastModifiedBy>
  <cp:revision>74</cp:revision>
  <dcterms:created xsi:type="dcterms:W3CDTF">2015-04-29T15:37:55Z</dcterms:created>
  <dcterms:modified xsi:type="dcterms:W3CDTF">2015-06-03T22:16:23Z</dcterms:modified>
</cp:coreProperties>
</file>