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4" autoAdjust="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Does this blank slide exist for research purpose?
-Soo Hyun Kim
-
-</p:text>
  </p:cm>
  <p:cm authorId="0" idx="3">
    <p:pos x="6000" y="100"/>
    <p:text>My suggestion will be recognized with red color.
-Soo Hyun Kim
-
-</p:text>
  </p:cm>
  <p:cm authorId="0" idx="4">
    <p:pos x="6000" y="200"/>
    <p:text>I changed the slide format to 4:3 (standard).  If you know that it is supposed to be 16:9 (widescreen) for the presentation lets change it back!
-David Lovelace
-
-</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I think I gave you all these figures few month ago, Margaret, and also let you know how to deal with Photoshop. Are you planning working with Photoshop to make the white background of these figures?
-Soo Hyun Kim
-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I’ll be continuing our research group’s theme on the Chugwater Group, specifically its palynology, or the study of pollen and spores. </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I would like to thank my collaborators - Dave Lovelace for collecting the rock samples and proposing the project, Soo Kim for preparing the slides and helping with identification of pollen, and Sara Hotchkiss also for helping with identification.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Four original slides were prepared by National Petrographic. Once these slides confirmed that there was indeed pollen in our rock samples, we prepared several of our own slides. Our fossil playnomorph slides were prepared with a standard HF-Acetolysis treatment. Slides were observed and photographed using an Olympus light microscope at 400x magnification with a color Olympus DP70 digital camera. </a:t>
            </a: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We investigated our palynological samples with reference to the Chinle and Dockum palynofloras. Like these two paleofloras, both of our Chugwater palynoassemblages are dominated by bisaccate pollen grains</a:t>
            </a:r>
            <a:r>
              <a:rPr lang="en" sz="1200" b="0" i="1" u="none" strike="noStrike" cap="none" baseline="0">
                <a:solidFill>
                  <a:schemeClr val="dk1"/>
                </a:solidFill>
                <a:latin typeface="Arial"/>
                <a:ea typeface="Arial"/>
                <a:cs typeface="Arial"/>
                <a:sym typeface="Arial"/>
              </a:rPr>
              <a:t> </a:t>
            </a:r>
            <a:r>
              <a:rPr lang="en" sz="1200" b="0" i="0" u="none" strike="noStrike" cap="none" baseline="0">
                <a:solidFill>
                  <a:schemeClr val="dk1"/>
                </a:solidFill>
                <a:latin typeface="Arial"/>
                <a:ea typeface="Arial"/>
                <a:cs typeface="Arial"/>
                <a:sym typeface="Arial"/>
              </a:rPr>
              <a:t>and trilete spores</a:t>
            </a:r>
            <a:r>
              <a:rPr lang="en" sz="1200" b="0" i="1" u="none" strike="noStrike" cap="none" baseline="0">
                <a:solidFill>
                  <a:schemeClr val="dk1"/>
                </a:solidFill>
                <a:latin typeface="Arial"/>
                <a:ea typeface="Arial"/>
                <a:cs typeface="Arial"/>
                <a:sym typeface="Arial"/>
              </a:rPr>
              <a:t>. </a:t>
            </a: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dirty="0">
                <a:solidFill>
                  <a:schemeClr val="dk1"/>
                </a:solidFill>
                <a:latin typeface="Arial"/>
                <a:ea typeface="Arial"/>
                <a:cs typeface="Arial"/>
                <a:sym typeface="Arial"/>
              </a:rPr>
              <a:t>Pollen grains first appeared about 300 million years ago, and are utilized by seed plants so they don’t have to depend on standing water for fertilization. They are produced in the male organ of the flower and are transferred by either wind or animals to the female organ of the flower (pollination). </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200" b="0" i="0" u="none" strike="noStrike" cap="none" baseline="0" dirty="0">
                <a:solidFill>
                  <a:schemeClr val="dk1"/>
                </a:solidFill>
                <a:latin typeface="Arial"/>
                <a:ea typeface="Arial"/>
                <a:cs typeface="Arial"/>
                <a:sym typeface="Arial"/>
              </a:rPr>
              <a:t>Bisaccate pollen specifically consists of a body with two laterally-placed air-filled bladders, called sacci. Since they are wind-pollinated plants, the sacci are thought to help orient the pollen grain and increase dispersal distance. Bisaccate pollen is produced by coniferous trees such as pine and spruce.  </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200" b="0" i="0" u="none" strike="noStrike" cap="none" baseline="0" dirty="0">
                <a:solidFill>
                  <a:schemeClr val="dk1"/>
                </a:solidFill>
                <a:latin typeface="Arial"/>
                <a:ea typeface="Arial"/>
                <a:cs typeface="Arial"/>
                <a:sym typeface="Arial"/>
              </a:rPr>
              <a:t>As such, without body fossils we cannot determine the proximity of pollen producers to the deposit, although they were clearly present regionally.  However,...</a:t>
            </a:r>
          </a:p>
        </p:txBody>
      </p:sp>
      <p:sp>
        <p:nvSpPr>
          <p:cNvPr id="243" name="Shape 243"/>
          <p:cNvSpPr>
            <a:spLocks noGrp="1" noRot="1" noChangeAspect="1"/>
          </p:cNvSpPr>
          <p:nvPr>
            <p:ph type="sldImg" idx="2"/>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Unlike pollen, spores are single celled propagules that require standing water for fertilization and reproduce asexually. Particularly trilete spores, many of which were found in the Middle Triassic DMB locality. </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55" name="Shape 25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13</a:t>
            </a:fld>
            <a:endParaRPr lang="en"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600" b="0" i="0" u="none" strike="noStrike" cap="none" baseline="0">
                <a:solidFill>
                  <a:schemeClr val="dk1"/>
                </a:solidFill>
                <a:latin typeface="Arial"/>
                <a:ea typeface="Arial"/>
                <a:cs typeface="Arial"/>
                <a:sym typeface="Arial"/>
              </a:rPr>
              <a:t>Monocolpate pollen grains, produced by cycads or gingko, have an elongated aperture called a “colpus”. Monocolpate grains are occasionally encountered in the Paleozoic, but are common beginning in the Triassic and range to Recent in the fossil record. </a:t>
            </a:r>
          </a:p>
        </p:txBody>
      </p:sp>
      <p:sp>
        <p:nvSpPr>
          <p:cNvPr id="267" name="Shape 26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14</a:t>
            </a:fld>
            <a:endParaRPr lang="en"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As you can see, this palynomorph looks very similar to a modern-day lycopodium spore. Lycopodium is a genus of clubmosses. </a:t>
            </a:r>
          </a:p>
        </p:txBody>
      </p:sp>
      <p:sp>
        <p:nvSpPr>
          <p:cNvPr id="276" name="Shape 27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15</a:t>
            </a:fld>
            <a:endParaRPr lang="en"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87" name="Shape 287"/>
          <p:cNvSpPr>
            <a:spLocks noGrp="1" noRot="1" noChangeAspect="1"/>
          </p:cNvSpPr>
          <p:nvPr>
            <p:ph type="sldImg" idx="2"/>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palynological findings from the L01 site exhibited a much lower taxonomic diversity. Although there were numerous bisaccate grains, we were unable to identify the specimens to the genus level.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45720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Ronald Litwin, Alfred Traverse, and Sidney Ash (1991) segregated palynomorph assemblages from the Temple Mountain, Shinarump, Moss Bak, Monitor Butte, and Petrified Forest Members into three biozones. These zones range from late Carnian to early Norain in age. </a:t>
            </a:r>
          </a:p>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 	The oldest biozone, zone 1, is located at the base of the Chinle Formation in the Temple Mountain Member. It is characterized by the occurrence of bisaccate taxa and the lack of other key taxa characteristically found in stratigraphically higher members of the Chinle. All higher members bear palynofloras that are much more similar to each other than to the Temple Mountain assemblages. </a:t>
            </a:r>
          </a:p>
          <a:p>
            <a:pPr marL="0" marR="0" lvl="0" indent="45720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Based on current identification, we can suggest that our LO1 observations are consistent with zone 1 as it is characterized primarily by bisaccates.</a:t>
            </a:r>
          </a:p>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	The Eoginkoites zone also characterizes the basal beds of the Chinle and may occur in the Popo Agie. Plant megafossils especially characteristic of this zone are ferns, cycads, and cycadoids. </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DMB locality yielded the oldest palynomorphs from the Chugwater group, and possibly the Triassic of the Rocky Mountain west.  These samples demonstrate both autochthonous specimens such as the spores, while the bisaccate pollens have the potential to travel long distances from their place of origin and may represent an allochthonous portion of the assemblage.</a:t>
            </a:r>
          </a:p>
        </p:txBody>
      </p:sp>
      <p:sp>
        <p:nvSpPr>
          <p:cNvPr id="309" name="Shape 309"/>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45720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Chugwater Group is a geologic set of formations located in Wyoming, Colorado, and Montana. While the body and trace fossil record of the Chugwater has been improving steadily over the last few years, work done on this formation is still scarce. Most fossils found from this strata are trace fossils, and no one has thought to look for pollen in red rocks. In fact, no new paleobotanical work has been presented in nearly a century. This study reports the very first paleopalynological findings from the Triassic Chugwater Group in Wyoming. This data will help strengthen paleoecological interpretations and provide the first glimpse of the flora from the Middle Triassic strata of Wyoming. </a:t>
            </a:r>
          </a:p>
          <a:p>
            <a:pPr marL="0" marR="0" lvl="0" indent="45720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800" b="0" i="0" u="none" strike="noStrike" cap="none" baseline="0">
                <a:solidFill>
                  <a:schemeClr val="dk1"/>
                </a:solidFill>
                <a:latin typeface="Arial"/>
                <a:ea typeface="Arial"/>
                <a:cs typeface="Arial"/>
                <a:sym typeface="Arial"/>
              </a:rPr>
              <a:t>These are only preliminary results. We have too little data to make conclusions about the overall floral ecology to test hypotheses of latitudinal gradients. However, these samples clearly demonstrate the presence of palynomorphs in the middle and upper chugwater strata and require further investigation.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In addition to my collaborators I would like to thank Sarah Swanson, director of UW Madison Botany Department’s Newcomb Imaging Center, who let us use her facility and trained us on microscopy and imaging. I would also like to thank National Petrographic for creating our first set of slides.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45720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Chugwater is entirely triassic in age, and although previously thought to be predominantly marine, has been demonstrated to be more continental than previously thought. The only paleobotanical study from the Chugwater Group was done by Edward Berry in 1924, almost a century ago, in which six tentative plant taxa were identified. </a:t>
            </a:r>
          </a:p>
          <a:p>
            <a:pPr marL="0" marR="0" lvl="0" indent="45720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Chinle Formation, a comparable formation, was deposited on the Colorado Plateau on a low relief floodplain, and spans the last 30 million years of the Triassic. Over 50 plant taxa are found in this formation, including lycopods, horsetails, ferns, seed-ferns, cycads, ginkgos, and conifers. </a:t>
            </a:r>
          </a:p>
          <a:p>
            <a:pPr marL="0" marR="0" lvl="0" indent="457200" algn="l" rtl="0">
              <a:spcBef>
                <a:spcPts val="60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 The Upper Triassic Dockum Group, also similar to the Chinle, outcrops in Western Texas and in eastern New Mexico. The Dockum is the lateral equivalent of the Chinle and and their biotas are very similar - the Dockum flora correlates with that of the Chinle Group at the specific level.  </a:t>
            </a:r>
          </a:p>
          <a:p>
            <a:pPr marL="0" marR="0" lvl="0" indent="457200" algn="l" rtl="0">
              <a:spcBef>
                <a:spcPts val="60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uppermost unit of the Chugwater, the Popo Agie Formation, is largely believed to be equivalent to the lowermost Dockum and Chinle.  Although the paleoflora has been poorly studied to date, the Popo Agie has the potential to test environmental hypotheses proposed for this unit.</a:t>
            </a:r>
          </a:p>
          <a:p>
            <a:pPr marL="0" marR="0" lvl="0" indent="457200" algn="l" rtl="0">
              <a:spcBef>
                <a:spcPts val="600"/>
              </a:spcBef>
              <a:buClr>
                <a:schemeClr val="dk1"/>
              </a:buClr>
              <a:buFont typeface="Arial"/>
              <a:buNone/>
            </a:pPr>
            <a:endParaRPr sz="1200" b="0" i="0" u="none" strike="noStrike" cap="none" baseline="0">
              <a:solidFill>
                <a:srgbClr val="FF0000"/>
              </a:solidFill>
              <a:latin typeface="Arial"/>
              <a:ea typeface="Arial"/>
              <a:cs typeface="Arial"/>
              <a:sym typeface="Arial"/>
            </a:endParaRPr>
          </a:p>
        </p:txBody>
      </p:sp>
      <p:sp>
        <p:nvSpPr>
          <p:cNvPr id="122" name="Shape 122"/>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Our data allows us to test potential latitudinal gradients given that the deposit we studied are close to 10 degrees further north than the Chinle and Dockum. </a:t>
            </a:r>
          </a:p>
        </p:txBody>
      </p:sp>
      <p:sp>
        <p:nvSpPr>
          <p:cNvPr id="128" name="Shape 128"/>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plant remains found in the Dockum Group, particularly the presence of ferns, suggest that the climate was moist and warm when the unit was deposited. Most likely these plants’ closest relatives now live in tropical to subtropical parts of the world. The morphology of the Chinle plants also suggest that the climate was warm and moist when the Chinle was being deposited, and was probably fairly similar in adjacent areas where the Dockum was being deposited. </a:t>
            </a:r>
          </a:p>
        </p:txBody>
      </p:sp>
      <p:sp>
        <p:nvSpPr>
          <p:cNvPr id="148" name="Shape 148"/>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ages of the upper Chugwater strata are poorly constrained, but as Dave mentioned, this is our group’s hypothesized stratigraphic relationships. </a:t>
            </a:r>
          </a:p>
          <a:p>
            <a:pPr marL="0" marR="0" lvl="0" indent="457200" algn="l" rtl="0">
              <a:spcBef>
                <a:spcPts val="60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457200" algn="l" rtl="0">
              <a:spcBef>
                <a:spcPts val="60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457200" algn="l" rtl="0">
              <a:spcBef>
                <a:spcPts val="60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Popo Agie Formation possesses a unique vertebrate fauna, but as I mentioned earlier, only limited paleobotanical work on poorly preserved impressions has been done so far. The plant remains present in the Popo Agie are mostly fragmentary and thoroughly oxidized. These are just a few examples of the macrofossils that have been found.</a:t>
            </a: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Six species of plant remains have been described from the Popo Agie by Edward Berry in 1924 - Five cycadophytes and one Equisetum.</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60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Two localities from the Chugwater Group have yielded our plant microfossil samples. The first locality, DMB, is from the ‘unnamed redbeds’, presumed to be Middle Triassic, which are located along the Redwall near Arminto, WY. These may well be the oldest palynomorphs reported from the Triassic of the Rocky Mountain west. </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 The term “Red Beds” is generally applied to successions of dominantly red strata. Even though most red beds are thought to have been deposited in continental environments, plant fossils rarely ever occur in them. When they do, they are usually found in the non-red strata in the successions. But they do occasionally occur in the red-colored strata themselves, as is the case with our samples. </a:t>
            </a:r>
          </a:p>
          <a:p>
            <a:pPr marL="0" marR="0" lvl="0" indent="457200" algn="l" rtl="0">
              <a:spcBef>
                <a:spcPts val="0"/>
              </a:spcBef>
              <a:buClr>
                <a:schemeClr val="dk1"/>
              </a:buClr>
              <a:buSzPct val="25000"/>
              <a:buFont typeface="Arial"/>
              <a:buNone/>
            </a:pPr>
            <a:r>
              <a:rPr lang="en" sz="1200" b="0" i="0" u="none" strike="noStrike" cap="none" baseline="0">
                <a:solidFill>
                  <a:schemeClr val="dk1"/>
                </a:solidFill>
                <a:latin typeface="Arial"/>
                <a:ea typeface="Arial"/>
                <a:cs typeface="Arial"/>
                <a:sym typeface="Arial"/>
              </a:rPr>
              <a:t>The second deposit, L01, is from the upper purple beds of the Popo Agie Formation, which is Late Triassic, at the Sinks Canyon Center, Lander, WY. These samples are comparable to assemblages from the Chinle and Dockum.</a:t>
            </a:r>
          </a:p>
          <a:p>
            <a:pPr marL="0" marR="0" lvl="0" indent="45720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2"/>
            <a:ext cx="7772400" cy="1546500"/>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chemeClr val="dk1"/>
              </a:buClr>
              <a:buFont typeface="Arial"/>
              <a:buNone/>
              <a:defRPr/>
            </a:lvl1pPr>
            <a:lvl2pPr marL="0" marR="0" indent="0" algn="ctr" rtl="0">
              <a:lnSpc>
                <a:spcPct val="100000"/>
              </a:lnSpc>
              <a:spcBef>
                <a:spcPts val="0"/>
              </a:spcBef>
              <a:spcAft>
                <a:spcPts val="0"/>
              </a:spcAft>
              <a:buClr>
                <a:schemeClr val="dk1"/>
              </a:buClr>
              <a:buFont typeface="Arial"/>
              <a:buNone/>
              <a:defRPr/>
            </a:lvl2pPr>
            <a:lvl3pPr marL="0" marR="0" indent="0" algn="ctr" rtl="0">
              <a:spcBef>
                <a:spcPts val="0"/>
              </a:spcBef>
              <a:buClr>
                <a:schemeClr val="dk1"/>
              </a:buClr>
              <a:buFont typeface="Arial"/>
              <a:buNone/>
              <a:defRPr/>
            </a:lvl3pPr>
            <a:lvl4pPr marL="0" marR="0" indent="0" algn="ctr" rtl="0">
              <a:spcBef>
                <a:spcPts val="0"/>
              </a:spcBef>
              <a:buClr>
                <a:schemeClr val="dk1"/>
              </a:buClr>
              <a:buFont typeface="Arial"/>
              <a:buNone/>
              <a:defRPr/>
            </a:lvl4pPr>
            <a:lvl5pPr marL="0" marR="0" indent="0" algn="ctr" rtl="0">
              <a:spcBef>
                <a:spcPts val="0"/>
              </a:spcBef>
              <a:buClr>
                <a:schemeClr val="dk1"/>
              </a:buClr>
              <a:buFont typeface="Arial"/>
              <a:buNone/>
              <a:defRPr/>
            </a:lvl5pPr>
            <a:lvl6pPr marL="0" marR="0" indent="0" algn="ctr" rtl="0">
              <a:spcBef>
                <a:spcPts val="0"/>
              </a:spcBef>
              <a:buClr>
                <a:schemeClr val="dk1"/>
              </a:buClr>
              <a:buFont typeface="Arial"/>
              <a:buNone/>
              <a:defRPr/>
            </a:lvl6pPr>
            <a:lvl7pPr marL="0" marR="0" indent="0" algn="ctr" rtl="0">
              <a:spcBef>
                <a:spcPts val="0"/>
              </a:spcBef>
              <a:buClr>
                <a:schemeClr val="dk1"/>
              </a:buClr>
              <a:buFont typeface="Arial"/>
              <a:buNone/>
              <a:defRPr/>
            </a:lvl7pPr>
            <a:lvl8pPr marL="0" marR="0" indent="0" algn="ctr" rtl="0">
              <a:spcBef>
                <a:spcPts val="0"/>
              </a:spcBef>
              <a:buClr>
                <a:schemeClr val="dk1"/>
              </a:buClr>
              <a:buFont typeface="Arial"/>
              <a:buNone/>
              <a:defRPr/>
            </a:lvl8pPr>
            <a:lvl9pPr marL="0" marR="0" indent="0" algn="ctr" rtl="0">
              <a:spcBef>
                <a:spcPts val="0"/>
              </a:spcBef>
              <a:buClr>
                <a:schemeClr val="dk1"/>
              </a:buClr>
              <a:buFont typeface="Arial"/>
              <a:buNone/>
              <a:defRPr/>
            </a:lvl9pPr>
          </a:lstStyle>
          <a:p>
            <a:endParaRPr/>
          </a:p>
        </p:txBody>
      </p:sp>
      <p:sp>
        <p:nvSpPr>
          <p:cNvPr id="10" name="Shape 10"/>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a:lvl1pPr>
            <a:lvl2pPr marL="0" marR="0" indent="0" algn="ctr" rtl="0">
              <a:lnSpc>
                <a:spcPct val="100000"/>
              </a:lnSpc>
              <a:spcBef>
                <a:spcPts val="0"/>
              </a:spcBef>
              <a:spcAft>
                <a:spcPts val="0"/>
              </a:spcAft>
              <a:buClr>
                <a:schemeClr val="dk2"/>
              </a:buClr>
              <a:buFont typeface="Arial"/>
              <a:buNone/>
              <a:defRPr/>
            </a:lvl2pPr>
            <a:lvl3pPr marL="0" marR="0" indent="0" algn="ctr" rtl="0">
              <a:lnSpc>
                <a:spcPct val="100000"/>
              </a:lnSpc>
              <a:spcBef>
                <a:spcPts val="0"/>
              </a:spcBef>
              <a:spcAft>
                <a:spcPts val="0"/>
              </a:spcAft>
              <a:buClr>
                <a:schemeClr val="dk2"/>
              </a:buClr>
              <a:buFont typeface="Arial"/>
              <a:buNone/>
              <a:defRPr/>
            </a:lvl3pPr>
            <a:lvl4pPr marL="0" marR="0" indent="0" algn="ctr" rtl="0">
              <a:lnSpc>
                <a:spcPct val="100000"/>
              </a:lnSpc>
              <a:spcBef>
                <a:spcPts val="0"/>
              </a:spcBef>
              <a:spcAft>
                <a:spcPts val="0"/>
              </a:spcAft>
              <a:buClr>
                <a:schemeClr val="dk2"/>
              </a:buClr>
              <a:buFont typeface="Arial"/>
              <a:buNone/>
              <a:defRPr/>
            </a:lvl4pPr>
            <a:lvl5pPr marL="0" marR="0" indent="0" algn="ctr" rtl="0">
              <a:lnSpc>
                <a:spcPct val="100000"/>
              </a:lnSpc>
              <a:spcBef>
                <a:spcPts val="0"/>
              </a:spcBef>
              <a:spcAft>
                <a:spcPts val="0"/>
              </a:spcAft>
              <a:buClr>
                <a:schemeClr val="dk2"/>
              </a:buClr>
              <a:buFont typeface="Arial"/>
              <a:buNone/>
              <a:defRPr/>
            </a:lvl5pPr>
            <a:lvl6pPr marL="0" marR="0" indent="0" algn="ctr" rtl="0">
              <a:lnSpc>
                <a:spcPct val="100000"/>
              </a:lnSpc>
              <a:spcBef>
                <a:spcPts val="0"/>
              </a:spcBef>
              <a:spcAft>
                <a:spcPts val="0"/>
              </a:spcAft>
              <a:buClr>
                <a:schemeClr val="dk2"/>
              </a:buClr>
              <a:buFont typeface="Arial"/>
              <a:buNone/>
              <a:defRPr/>
            </a:lvl6pPr>
            <a:lvl7pPr marL="0" marR="0" indent="0" algn="ctr" rtl="0">
              <a:lnSpc>
                <a:spcPct val="100000"/>
              </a:lnSpc>
              <a:spcBef>
                <a:spcPts val="0"/>
              </a:spcBef>
              <a:spcAft>
                <a:spcPts val="0"/>
              </a:spcAft>
              <a:buClr>
                <a:schemeClr val="dk2"/>
              </a:buClr>
              <a:buFont typeface="Arial"/>
              <a:buNone/>
              <a:defRPr/>
            </a:lvl7pPr>
            <a:lvl8pPr marL="0" marR="0" indent="0" algn="ctr" rtl="0">
              <a:lnSpc>
                <a:spcPct val="100000"/>
              </a:lnSpc>
              <a:spcBef>
                <a:spcPts val="0"/>
              </a:spcBef>
              <a:spcAft>
                <a:spcPts val="0"/>
              </a:spcAft>
              <a:buClr>
                <a:schemeClr val="dk2"/>
              </a:buClr>
              <a:buFont typeface="Arial"/>
              <a:buNone/>
              <a:defRPr/>
            </a:lvl8pPr>
            <a:lvl9pPr marL="0" marR="0" indent="0" algn="ctr" rtl="0">
              <a:lnSpc>
                <a:spcPct val="100000"/>
              </a:lnSpc>
              <a:spcBef>
                <a:spcPts val="0"/>
              </a:spcBef>
              <a:spcAft>
                <a:spcPts val="0"/>
              </a:spcAft>
              <a:buClr>
                <a:schemeClr val="dk2"/>
              </a:buClr>
              <a:buFont typeface="Arial"/>
              <a:buNone/>
              <a:defRPr/>
            </a:lvl9pPr>
          </a:lstStyle>
          <a:p>
            <a:endParaRPr/>
          </a:p>
        </p:txBody>
      </p:sp>
      <p:sp>
        <p:nvSpPr>
          <p:cNvPr id="11" name="Shape 11"/>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56" name="Shape 5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57" name="Shape 5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8" name="Shape 58"/>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9" name="Shape 5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3" name="Shape 6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64" name="Shape 64"/>
          <p:cNvSpPr txBox="1">
            <a:spLocks noGrp="1"/>
          </p:cNvSpPr>
          <p:nvPr>
            <p:ph type="body" idx="3"/>
          </p:nvPr>
        </p:nvSpPr>
        <p:spPr>
          <a:xfrm>
            <a:off x="4629150" y="1681163"/>
            <a:ext cx="3887388"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5" name="Shape 65"/>
          <p:cNvSpPr txBox="1">
            <a:spLocks noGrp="1"/>
          </p:cNvSpPr>
          <p:nvPr>
            <p:ph type="body" idx="4"/>
          </p:nvPr>
        </p:nvSpPr>
        <p:spPr>
          <a:xfrm>
            <a:off x="4629150" y="2505075"/>
            <a:ext cx="3887388" cy="368458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66" name="Shape 6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7" name="Shape 67"/>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8" name="Shape 6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2" name="Shape 72"/>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3" name="Shape 7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29841" y="457200"/>
            <a:ext cx="2949178" cy="16001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3887391" y="987425"/>
            <a:ext cx="4629150" cy="487362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2" name="Shape 8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3" name="Shape 83"/>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4" name="Shape 8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9841" y="457200"/>
            <a:ext cx="2949178" cy="16001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a:spLocks noGrp="1"/>
          </p:cNvSpPr>
          <p:nvPr>
            <p:ph type="pic" idx="2"/>
          </p:nvPr>
        </p:nvSpPr>
        <p:spPr>
          <a:xfrm>
            <a:off x="3887391" y="987425"/>
            <a:ext cx="4629150" cy="4873623"/>
          </a:xfrm>
          <a:prstGeom prst="rect">
            <a:avLst/>
          </a:prstGeom>
          <a:noFill/>
          <a:ln>
            <a:noFill/>
          </a:ln>
        </p:spPr>
      </p:sp>
      <p:sp>
        <p:nvSpPr>
          <p:cNvPr id="88" name="Shape 8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9" name="Shape 8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0" name="Shape 90"/>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1" name="Shape 9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1"/>
          </p:nvPr>
        </p:nvSpPr>
        <p:spPr>
          <a:xfrm rot="5400000">
            <a:off x="2396330" y="57941"/>
            <a:ext cx="4351338" cy="7886700"/>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95" name="Shape 9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6" name="Shape 96"/>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7" name="Shape 9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4623591" y="2285206"/>
            <a:ext cx="5811838" cy="1971675"/>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rot="5400000">
            <a:off x="623093" y="370679"/>
            <a:ext cx="5811838" cy="5800725"/>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101" name="Shape 10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2" name="Shape 102"/>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3" name="Shape 10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algn="ctr" rtl="0">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7" name="Shape 3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38" name="Shape 3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indent="0" rtl="0">
              <a:spcBef>
                <a:spcPts val="0"/>
              </a:spcBef>
              <a:buClr>
                <a:schemeClr val="dk1"/>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chemeClr val="dk1"/>
              </a:buClr>
              <a:buFont typeface="Arial"/>
              <a:buNone/>
              <a:defRPr/>
            </a:lvl2pPr>
            <a:lvl3pPr marL="0" marR="0" indent="0" algn="l" rtl="0">
              <a:spcBef>
                <a:spcPts val="0"/>
              </a:spcBef>
              <a:buClr>
                <a:schemeClr val="dk1"/>
              </a:buClr>
              <a:buFont typeface="Arial"/>
              <a:buNone/>
              <a:defRPr/>
            </a:lvl3pPr>
            <a:lvl4pPr marL="0" marR="0" indent="0" algn="l" rtl="0">
              <a:spcBef>
                <a:spcPts val="0"/>
              </a:spcBef>
              <a:buClr>
                <a:schemeClr val="dk1"/>
              </a:buClr>
              <a:buFont typeface="Arial"/>
              <a:buNone/>
              <a:defRPr/>
            </a:lvl4pPr>
            <a:lvl5pPr marL="0" marR="0" indent="0" algn="l" rtl="0">
              <a:spcBef>
                <a:spcPts val="0"/>
              </a:spcBef>
              <a:buClr>
                <a:schemeClr val="dk1"/>
              </a:buClr>
              <a:buFont typeface="Arial"/>
              <a:buNone/>
              <a:defRPr/>
            </a:lvl5pPr>
            <a:lvl6pPr marL="0" marR="0" indent="0" algn="l" rtl="0">
              <a:spcBef>
                <a:spcPts val="0"/>
              </a:spcBef>
              <a:buClr>
                <a:schemeClr val="dk1"/>
              </a:buClr>
              <a:buFont typeface="Arial"/>
              <a:buNone/>
              <a:defRPr/>
            </a:lvl6pPr>
            <a:lvl7pPr marL="0" marR="0" indent="0" algn="l" rtl="0">
              <a:spcBef>
                <a:spcPts val="0"/>
              </a:spcBef>
              <a:buClr>
                <a:schemeClr val="dk1"/>
              </a:buClr>
              <a:buFont typeface="Arial"/>
              <a:buNone/>
              <a:defRPr/>
            </a:lvl7pPr>
            <a:lvl8pPr marL="0" marR="0" indent="0" algn="l" rtl="0">
              <a:spcBef>
                <a:spcPts val="0"/>
              </a:spcBef>
              <a:buClr>
                <a:schemeClr val="dk1"/>
              </a:buClr>
              <a:buFont typeface="Arial"/>
              <a:buNone/>
              <a:defRPr/>
            </a:lvl8pPr>
            <a:lvl9pPr marL="0" marR="0" indent="0" algn="l" rtl="0">
              <a:spcBef>
                <a:spcPts val="0"/>
              </a:spcBef>
              <a:buClr>
                <a:schemeClr val="dk1"/>
              </a:buClr>
              <a:buFont typeface="Arial"/>
              <a:buNone/>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a:lvl1pPr>
            <a:lvl2pPr marL="0" marR="0" indent="0" algn="l" rtl="0">
              <a:lnSpc>
                <a:spcPct val="100000"/>
              </a:lnSpc>
              <a:spcBef>
                <a:spcPts val="480"/>
              </a:spcBef>
              <a:spcAft>
                <a:spcPts val="0"/>
              </a:spcAft>
              <a:buClr>
                <a:schemeClr val="dk1"/>
              </a:buClr>
              <a:buFont typeface="Arial"/>
              <a:buNone/>
              <a:defRPr/>
            </a:lvl2pPr>
            <a:lvl3pPr marL="0" marR="0" indent="0" algn="l" rtl="0">
              <a:lnSpc>
                <a:spcPct val="100000"/>
              </a:lnSpc>
              <a:spcBef>
                <a:spcPts val="480"/>
              </a:spcBef>
              <a:spcAft>
                <a:spcPts val="0"/>
              </a:spcAft>
              <a:buClr>
                <a:schemeClr val="dk1"/>
              </a:buClr>
              <a:buFont typeface="Arial"/>
              <a:buNone/>
              <a:defRPr/>
            </a:lvl3pPr>
            <a:lvl4pPr marL="0" marR="0" indent="0" algn="l" rtl="0">
              <a:lnSpc>
                <a:spcPct val="100000"/>
              </a:lnSpc>
              <a:spcBef>
                <a:spcPts val="360"/>
              </a:spcBef>
              <a:spcAft>
                <a:spcPts val="0"/>
              </a:spcAft>
              <a:buClr>
                <a:schemeClr val="dk1"/>
              </a:buClr>
              <a:buFont typeface="Arial"/>
              <a:buNone/>
              <a:defRPr/>
            </a:lvl4pPr>
            <a:lvl5pPr marL="0" marR="0" indent="0" algn="l" rtl="0">
              <a:lnSpc>
                <a:spcPct val="100000"/>
              </a:lnSpc>
              <a:spcBef>
                <a:spcPts val="360"/>
              </a:spcBef>
              <a:spcAft>
                <a:spcPts val="0"/>
              </a:spcAft>
              <a:buClr>
                <a:schemeClr val="dk1"/>
              </a:buClr>
              <a:buFont typeface="Arial"/>
              <a:buNone/>
              <a:defRPr/>
            </a:lvl5pPr>
            <a:lvl6pPr marL="0" marR="0" indent="0" algn="l" rtl="0">
              <a:lnSpc>
                <a:spcPct val="100000"/>
              </a:lnSpc>
              <a:spcBef>
                <a:spcPts val="360"/>
              </a:spcBef>
              <a:spcAft>
                <a:spcPts val="0"/>
              </a:spcAft>
              <a:buClr>
                <a:schemeClr val="dk1"/>
              </a:buClr>
              <a:buFont typeface="Arial"/>
              <a:buNone/>
              <a:defRPr/>
            </a:lvl6pPr>
            <a:lvl7pPr marL="0" marR="0" indent="0" algn="l" rtl="0">
              <a:lnSpc>
                <a:spcPct val="100000"/>
              </a:lnSpc>
              <a:spcBef>
                <a:spcPts val="360"/>
              </a:spcBef>
              <a:spcAft>
                <a:spcPts val="0"/>
              </a:spcAft>
              <a:buClr>
                <a:schemeClr val="dk1"/>
              </a:buClr>
              <a:buFont typeface="Arial"/>
              <a:buNone/>
              <a:defRPr/>
            </a:lvl7pPr>
            <a:lvl8pPr marL="0" marR="0" indent="0" algn="l" rtl="0">
              <a:lnSpc>
                <a:spcPct val="100000"/>
              </a:lnSpc>
              <a:spcBef>
                <a:spcPts val="360"/>
              </a:spcBef>
              <a:spcAft>
                <a:spcPts val="0"/>
              </a:spcAft>
              <a:buClr>
                <a:schemeClr val="dk1"/>
              </a:buClr>
              <a:buFont typeface="Arial"/>
              <a:buNone/>
              <a:defRPr/>
            </a:lvl8pPr>
            <a:lvl9pPr marL="0" marR="0" indent="0" algn="l" rtl="0">
              <a:lnSpc>
                <a:spcPct val="100000"/>
              </a:lnSpc>
              <a:spcBef>
                <a:spcPts val="360"/>
              </a:spcBef>
              <a:spcAft>
                <a:spcPts val="0"/>
              </a:spcAft>
              <a:buClr>
                <a:schemeClr val="dk1"/>
              </a:buClr>
              <a:buFont typeface="Arial"/>
              <a:buNone/>
              <a:defRPr/>
            </a:lvl9pPr>
          </a:lstStyle>
          <a:p>
            <a:endParaRPr/>
          </a:p>
        </p:txBody>
      </p:sp>
      <p:sp>
        <p:nvSpPr>
          <p:cNvPr id="7" name="Shape 7"/>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
              <a:pPr marL="0" lvl="0" indent="0">
                <a:spcBef>
                  <a:spcPts val="0"/>
                </a:spcBef>
                <a:buClr>
                  <a:schemeClr val="dk1"/>
                </a:buClr>
                <a:buSzPct val="25000"/>
                <a:buFont typeface="Arial"/>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1" name="Shape 3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127000" algn="l" rtl="0">
              <a:lnSpc>
                <a:spcPct val="90000"/>
              </a:lnSpc>
              <a:spcBef>
                <a:spcPts val="1000"/>
              </a:spcBef>
              <a:spcAft>
                <a:spcPts val="0"/>
              </a:spcAft>
              <a:buClr>
                <a:schemeClr val="dk1"/>
              </a:buClr>
              <a:buFont typeface="Arial"/>
              <a:buChar char="•"/>
              <a:defRPr/>
            </a:lvl1pPr>
            <a:lvl2pPr marL="685800" marR="0" indent="101600" algn="l" rtl="0">
              <a:lnSpc>
                <a:spcPct val="90000"/>
              </a:lnSpc>
              <a:spcBef>
                <a:spcPts val="500"/>
              </a:spcBef>
              <a:spcAft>
                <a:spcPts val="0"/>
              </a:spcAft>
              <a:buClr>
                <a:schemeClr val="dk1"/>
              </a:buClr>
              <a:buFont typeface="Arial"/>
              <a:buChar char="•"/>
              <a:defRPr/>
            </a:lvl2pPr>
            <a:lvl3pPr marL="1143000" marR="0" indent="76200" algn="l" rtl="0">
              <a:lnSpc>
                <a:spcPct val="90000"/>
              </a:lnSpc>
              <a:spcBef>
                <a:spcPts val="500"/>
              </a:spcBef>
              <a:spcAft>
                <a:spcPts val="0"/>
              </a:spcAft>
              <a:buClr>
                <a:schemeClr val="dk1"/>
              </a:buClr>
              <a:buFont typeface="Arial"/>
              <a:buChar char="•"/>
              <a:defRPr/>
            </a:lvl3pPr>
            <a:lvl4pPr marL="1600200" marR="0" indent="63500" algn="l" rtl="0">
              <a:lnSpc>
                <a:spcPct val="90000"/>
              </a:lnSpc>
              <a:spcBef>
                <a:spcPts val="500"/>
              </a:spcBef>
              <a:spcAft>
                <a:spcPts val="0"/>
              </a:spcAft>
              <a:buClr>
                <a:schemeClr val="dk1"/>
              </a:buClr>
              <a:buFont typeface="Arial"/>
              <a:buChar char="•"/>
              <a:defRPr/>
            </a:lvl4pPr>
            <a:lvl5pPr marL="2057400" marR="0" indent="63500" algn="l" rtl="0">
              <a:lnSpc>
                <a:spcPct val="90000"/>
              </a:lnSpc>
              <a:spcBef>
                <a:spcPts val="500"/>
              </a:spcBef>
              <a:spcAft>
                <a:spcPts val="0"/>
              </a:spcAft>
              <a:buClr>
                <a:schemeClr val="dk1"/>
              </a:buClr>
              <a:buFont typeface="Arial"/>
              <a:buChar char="•"/>
              <a:defRPr/>
            </a:lvl5pPr>
            <a:lvl6pPr marL="2514600" marR="0" indent="63500" algn="l" rtl="0">
              <a:lnSpc>
                <a:spcPct val="90000"/>
              </a:lnSpc>
              <a:spcBef>
                <a:spcPts val="500"/>
              </a:spcBef>
              <a:spcAft>
                <a:spcPts val="0"/>
              </a:spcAft>
              <a:buClr>
                <a:schemeClr val="dk1"/>
              </a:buClr>
              <a:buFont typeface="Arial"/>
              <a:buChar char="•"/>
              <a:defRPr/>
            </a:lvl6pPr>
            <a:lvl7pPr marL="2971800" marR="0" indent="63500" algn="l" rtl="0">
              <a:lnSpc>
                <a:spcPct val="90000"/>
              </a:lnSpc>
              <a:spcBef>
                <a:spcPts val="500"/>
              </a:spcBef>
              <a:spcAft>
                <a:spcPts val="0"/>
              </a:spcAft>
              <a:buClr>
                <a:schemeClr val="dk1"/>
              </a:buClr>
              <a:buFont typeface="Arial"/>
              <a:buChar char="•"/>
              <a:defRPr/>
            </a:lvl7pPr>
            <a:lvl8pPr marL="3429000" marR="0" indent="63500" algn="l" rtl="0">
              <a:lnSpc>
                <a:spcPct val="90000"/>
              </a:lnSpc>
              <a:spcBef>
                <a:spcPts val="500"/>
              </a:spcBef>
              <a:spcAft>
                <a:spcPts val="0"/>
              </a:spcAft>
              <a:buClr>
                <a:schemeClr val="dk1"/>
              </a:buClr>
              <a:buFont typeface="Arial"/>
              <a:buChar char="•"/>
              <a:defRPr/>
            </a:lvl8pPr>
            <a:lvl9pPr marL="3886200" marR="0" indent="63500" algn="l" rtl="0">
              <a:lnSpc>
                <a:spcPct val="90000"/>
              </a:lnSpc>
              <a:spcBef>
                <a:spcPts val="500"/>
              </a:spcBef>
              <a:spcAft>
                <a:spcPts val="0"/>
              </a:spcAft>
              <a:buClr>
                <a:schemeClr val="dk1"/>
              </a:buClr>
              <a:buFont typeface="Arial"/>
              <a:buChar char="•"/>
              <a:defRPr/>
            </a:lvl9pPr>
          </a:lstStyle>
          <a:p>
            <a:endParaRPr/>
          </a:p>
        </p:txBody>
      </p:sp>
      <p:sp>
        <p:nvSpPr>
          <p:cNvPr id="32" name="Shape 3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
              <a:pPr marL="0" lvl="0" indent="0">
                <a:spcBef>
                  <a:spcPts val="0"/>
                </a:spcBef>
                <a:buClr>
                  <a:srgbClr val="888888"/>
                </a:buClr>
                <a:buSzPct val="25000"/>
                <a:buFont typeface="Calibri"/>
                <a:buNone/>
              </a:pPr>
              <a:t>‹#›</a:t>
            </a:fld>
            <a:endParaRPr lang="en"/>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subTitle" idx="1"/>
          </p:nvPr>
        </p:nvSpPr>
        <p:spPr>
          <a:xfrm>
            <a:off x="201168" y="3741007"/>
            <a:ext cx="8741663" cy="1975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b="0" i="0" u="sng" strike="noStrike" cap="none" baseline="0">
                <a:solidFill>
                  <a:schemeClr val="dk2"/>
                </a:solidFill>
                <a:latin typeface="Arial"/>
                <a:ea typeface="Arial"/>
                <a:cs typeface="Arial"/>
                <a:sym typeface="Arial"/>
              </a:rPr>
              <a:t>Margaret M. Habib</a:t>
            </a:r>
            <a:r>
              <a:rPr lang="en" sz="1800" b="0" i="0" u="none" strike="noStrike" cap="none" baseline="30000">
                <a:solidFill>
                  <a:schemeClr val="dk2"/>
                </a:solidFill>
                <a:latin typeface="Arial"/>
                <a:ea typeface="Arial"/>
                <a:cs typeface="Arial"/>
                <a:sym typeface="Arial"/>
              </a:rPr>
              <a:t>1</a:t>
            </a:r>
            <a:r>
              <a:rPr lang="en" sz="2400" b="0" i="0" u="none" strike="noStrike" cap="none" baseline="0">
                <a:solidFill>
                  <a:schemeClr val="dk2"/>
                </a:solidFill>
                <a:latin typeface="Arial"/>
                <a:ea typeface="Arial"/>
                <a:cs typeface="Arial"/>
                <a:sym typeface="Arial"/>
              </a:rPr>
              <a:t>, </a:t>
            </a:r>
            <a:r>
              <a:rPr lang="en" sz="1800" b="0" i="0" u="none" strike="noStrike" cap="none" baseline="0">
                <a:solidFill>
                  <a:schemeClr val="dk2"/>
                </a:solidFill>
                <a:latin typeface="Arial"/>
                <a:ea typeface="Arial"/>
                <a:cs typeface="Arial"/>
                <a:sym typeface="Arial"/>
              </a:rPr>
              <a:t>Soo Hyun Kim</a:t>
            </a:r>
            <a:r>
              <a:rPr lang="en" sz="1800" b="0" i="0" u="none" strike="noStrike" cap="none" baseline="30000">
                <a:solidFill>
                  <a:schemeClr val="dk2"/>
                </a:solidFill>
                <a:latin typeface="Arial"/>
                <a:ea typeface="Arial"/>
                <a:cs typeface="Arial"/>
                <a:sym typeface="Arial"/>
              </a:rPr>
              <a:t>2</a:t>
            </a:r>
            <a:r>
              <a:rPr lang="en" sz="1800" b="0" i="0" u="none" strike="noStrike" cap="none" baseline="0">
                <a:solidFill>
                  <a:schemeClr val="dk2"/>
                </a:solidFill>
                <a:latin typeface="Arial"/>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 sz="1800" b="0" i="0" u="none" strike="noStrike" cap="none" baseline="0">
                <a:solidFill>
                  <a:schemeClr val="dk2"/>
                </a:solidFill>
                <a:latin typeface="Arial"/>
                <a:ea typeface="Arial"/>
                <a:cs typeface="Arial"/>
                <a:sym typeface="Arial"/>
              </a:rPr>
              <a:t>David Lovelace</a:t>
            </a:r>
            <a:r>
              <a:rPr lang="en" sz="1800" b="0" i="0" u="none" strike="noStrike" cap="none" baseline="30000">
                <a:solidFill>
                  <a:schemeClr val="dk2"/>
                </a:solidFill>
                <a:latin typeface="Arial"/>
                <a:ea typeface="Arial"/>
                <a:cs typeface="Arial"/>
                <a:sym typeface="Arial"/>
              </a:rPr>
              <a:t>1</a:t>
            </a:r>
            <a:r>
              <a:rPr lang="en" sz="1800" b="0" i="0" u="none" strike="noStrike" cap="none" baseline="0">
                <a:solidFill>
                  <a:schemeClr val="dk2"/>
                </a:solidFill>
                <a:latin typeface="Arial"/>
                <a:ea typeface="Arial"/>
                <a:cs typeface="Arial"/>
                <a:sym typeface="Arial"/>
              </a:rPr>
              <a:t> and Sara C. Hotchkiss</a:t>
            </a:r>
            <a:r>
              <a:rPr lang="en" sz="1800" b="0" i="0" u="none" strike="noStrike" cap="none" baseline="30000">
                <a:solidFill>
                  <a:schemeClr val="dk2"/>
                </a:solidFill>
                <a:latin typeface="Arial"/>
                <a:ea typeface="Arial"/>
                <a:cs typeface="Arial"/>
                <a:sym typeface="Arial"/>
              </a:rPr>
              <a:t>2</a:t>
            </a:r>
          </a:p>
          <a:p>
            <a:pPr marL="0" marR="0" lvl="0" indent="0" algn="ctr" rtl="0">
              <a:lnSpc>
                <a:spcPct val="100000"/>
              </a:lnSpc>
              <a:spcBef>
                <a:spcPts val="0"/>
              </a:spcBef>
              <a:spcAft>
                <a:spcPts val="0"/>
              </a:spcAft>
              <a:buClr>
                <a:schemeClr val="dk1"/>
              </a:buClr>
              <a:buSzPct val="25000"/>
              <a:buFont typeface="Arial"/>
              <a:buNone/>
            </a:pPr>
            <a:r>
              <a:rPr lang="en" sz="1800" b="0" i="0" u="none" strike="noStrike" cap="none" baseline="0">
                <a:solidFill>
                  <a:srgbClr val="FF0000"/>
                </a:solidFill>
                <a:latin typeface="Arial"/>
                <a:ea typeface="Arial"/>
                <a:cs typeface="Arial"/>
                <a:sym typeface="Arial"/>
              </a:rPr>
              <a:t> </a:t>
            </a:r>
          </a:p>
          <a:p>
            <a:pPr marL="0" marR="0" lvl="0" indent="0" algn="ctr" rtl="0">
              <a:lnSpc>
                <a:spcPct val="100000"/>
              </a:lnSpc>
              <a:spcBef>
                <a:spcPts val="0"/>
              </a:spcBef>
              <a:spcAft>
                <a:spcPts val="0"/>
              </a:spcAft>
              <a:buClr>
                <a:schemeClr val="dk1"/>
              </a:buClr>
              <a:buFont typeface="Arial"/>
              <a:buNone/>
            </a:pPr>
            <a:endParaRPr sz="1800" b="0" i="0" u="none" strike="noStrike" cap="none" baseline="0">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 sz="1600" b="0" i="1" u="none" strike="noStrike" cap="none" baseline="0">
                <a:solidFill>
                  <a:srgbClr val="000000"/>
                </a:solidFill>
                <a:latin typeface="Arial"/>
                <a:ea typeface="Arial"/>
                <a:cs typeface="Arial"/>
                <a:sym typeface="Arial"/>
              </a:rPr>
              <a:t>1 Department of Geoscience, University of Wisconsin-Madison, </a:t>
            </a:r>
          </a:p>
          <a:p>
            <a:pPr marL="0" marR="0" lvl="0" indent="0" algn="ctr" rtl="0">
              <a:lnSpc>
                <a:spcPct val="100000"/>
              </a:lnSpc>
              <a:spcBef>
                <a:spcPts val="0"/>
              </a:spcBef>
              <a:spcAft>
                <a:spcPts val="0"/>
              </a:spcAft>
              <a:buClr>
                <a:schemeClr val="dk1"/>
              </a:buClr>
              <a:buSzPct val="25000"/>
              <a:buFont typeface="Arial"/>
              <a:buNone/>
            </a:pPr>
            <a:r>
              <a:rPr lang="en" sz="1600" b="0" i="1" u="none" strike="noStrike" cap="none" baseline="0">
                <a:solidFill>
                  <a:srgbClr val="000000"/>
                </a:solidFill>
                <a:latin typeface="Arial"/>
                <a:ea typeface="Arial"/>
                <a:cs typeface="Arial"/>
                <a:sym typeface="Arial"/>
              </a:rPr>
              <a:t>2 Department of Botany &amp; Center for Climatic Research, University of Wisconsin-Madison</a:t>
            </a:r>
          </a:p>
          <a:p>
            <a:pPr marL="0" marR="0" lvl="0" indent="0" algn="ctr" rtl="0">
              <a:lnSpc>
                <a:spcPct val="100000"/>
              </a:lnSpc>
              <a:spcBef>
                <a:spcPts val="0"/>
              </a:spcBef>
              <a:spcAft>
                <a:spcPts val="0"/>
              </a:spcAft>
              <a:buClr>
                <a:schemeClr val="dk2"/>
              </a:buClr>
              <a:buFont typeface="Arial"/>
              <a:buNone/>
            </a:pPr>
            <a:endParaRPr sz="1800" b="0" i="0" u="none" strike="noStrike" cap="none" baseline="0">
              <a:solidFill>
                <a:srgbClr val="000000"/>
              </a:solidFill>
              <a:latin typeface="Arial"/>
              <a:ea typeface="Arial"/>
              <a:cs typeface="Arial"/>
              <a:sym typeface="Arial"/>
            </a:endParaRPr>
          </a:p>
        </p:txBody>
      </p:sp>
      <p:sp>
        <p:nvSpPr>
          <p:cNvPr id="106" name="Shape 106"/>
          <p:cNvSpPr/>
          <p:nvPr/>
        </p:nvSpPr>
        <p:spPr>
          <a:xfrm>
            <a:off x="685800" y="928100"/>
            <a:ext cx="7918704" cy="206210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PRELIMINARY RESULTS OF PALYNOLOGICAL STUDIES OF </a:t>
            </a:r>
          </a:p>
          <a:p>
            <a:pPr marL="0" marR="0" lvl="0" indent="0" algn="ctr" rtl="0">
              <a:lnSpc>
                <a:spcPct val="100000"/>
              </a:lnSpc>
              <a:spcBef>
                <a:spcPts val="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THE CHUGWATER GROUP (TRIASSIC), WYOMING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Methods</a:t>
            </a:r>
          </a:p>
        </p:txBody>
      </p:sp>
      <p:sp>
        <p:nvSpPr>
          <p:cNvPr id="213" name="Shape 213"/>
          <p:cNvSpPr txBox="1"/>
          <p:nvPr/>
        </p:nvSpPr>
        <p:spPr>
          <a:xfrm>
            <a:off x="2150675" y="5170025"/>
            <a:ext cx="1572600" cy="16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14" name="Shape 214"/>
          <p:cNvSpPr txBox="1"/>
          <p:nvPr/>
        </p:nvSpPr>
        <p:spPr>
          <a:xfrm>
            <a:off x="457200" y="1632075"/>
            <a:ext cx="8148299" cy="483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Preparation of palynomorphs for microscopy using HF Acetolysis Treatment </a:t>
            </a:r>
          </a:p>
          <a:p>
            <a:pPr marL="0" marR="0" lvl="0" indent="0" algn="l" rtl="0">
              <a:lnSpc>
                <a:spcPct val="100000"/>
              </a:lnSpc>
              <a:spcBef>
                <a:spcPts val="0"/>
              </a:spcBef>
              <a:spcAft>
                <a:spcPts val="0"/>
              </a:spcAft>
              <a:buClr>
                <a:srgbClr val="000000"/>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1) Rinse an outcrop sample (about 20 g) with dH2O</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2) Crush the samples to pea-sized pieces</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3) Add 20% HCl (decalcification) + neutralization</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4) Add 42% HF for 48 hours (demineralization) + neutralization </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5) Add 10% KOH (remove organic residue) + neutralization</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6) Acetolysis (remove cellulose) + neutralization</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7) Mount slide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21"/>
            <a:ext cx="8229600" cy="7529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Results- DMB (Middle Triassic)</a:t>
            </a:r>
          </a:p>
        </p:txBody>
      </p:sp>
      <p:sp>
        <p:nvSpPr>
          <p:cNvPr id="220" name="Shape 22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1400" b="0" i="0" u="none" strike="noStrike" cap="none" baseline="0">
              <a:solidFill>
                <a:schemeClr val="dk1"/>
              </a:solidFill>
              <a:latin typeface="Arial"/>
              <a:ea typeface="Arial"/>
              <a:cs typeface="Arial"/>
              <a:sym typeface="Arial"/>
            </a:endParaRPr>
          </a:p>
        </p:txBody>
      </p:sp>
      <p:pic>
        <p:nvPicPr>
          <p:cNvPr id="221" name="Shape 221"/>
          <p:cNvPicPr preferRelativeResize="0"/>
          <p:nvPr/>
        </p:nvPicPr>
        <p:blipFill rotWithShape="1">
          <a:blip r:embed="rId3">
            <a:alphaModFix/>
          </a:blip>
          <a:srcRect/>
          <a:stretch/>
        </p:blipFill>
        <p:spPr>
          <a:xfrm>
            <a:off x="2168775" y="1600198"/>
            <a:ext cx="1711500" cy="2139599"/>
          </a:xfrm>
          <a:prstGeom prst="rect">
            <a:avLst/>
          </a:prstGeom>
          <a:noFill/>
          <a:ln>
            <a:noFill/>
          </a:ln>
        </p:spPr>
      </p:pic>
      <p:pic>
        <p:nvPicPr>
          <p:cNvPr id="222" name="Shape 222"/>
          <p:cNvPicPr preferRelativeResize="0"/>
          <p:nvPr/>
        </p:nvPicPr>
        <p:blipFill rotWithShape="1">
          <a:blip r:embed="rId4">
            <a:alphaModFix/>
          </a:blip>
          <a:srcRect/>
          <a:stretch/>
        </p:blipFill>
        <p:spPr>
          <a:xfrm>
            <a:off x="3938575" y="1600200"/>
            <a:ext cx="2102400" cy="2139599"/>
          </a:xfrm>
          <a:prstGeom prst="rect">
            <a:avLst/>
          </a:prstGeom>
          <a:noFill/>
          <a:ln>
            <a:noFill/>
          </a:ln>
        </p:spPr>
      </p:pic>
      <p:pic>
        <p:nvPicPr>
          <p:cNvPr id="223" name="Shape 223"/>
          <p:cNvPicPr preferRelativeResize="0"/>
          <p:nvPr/>
        </p:nvPicPr>
        <p:blipFill rotWithShape="1">
          <a:blip r:embed="rId5">
            <a:alphaModFix/>
          </a:blip>
          <a:srcRect/>
          <a:stretch/>
        </p:blipFill>
        <p:spPr>
          <a:xfrm>
            <a:off x="6040971" y="1600200"/>
            <a:ext cx="1517999" cy="2139599"/>
          </a:xfrm>
          <a:prstGeom prst="rect">
            <a:avLst/>
          </a:prstGeom>
          <a:noFill/>
          <a:ln>
            <a:noFill/>
          </a:ln>
        </p:spPr>
      </p:pic>
      <p:pic>
        <p:nvPicPr>
          <p:cNvPr id="224" name="Shape 224"/>
          <p:cNvPicPr preferRelativeResize="0"/>
          <p:nvPr/>
        </p:nvPicPr>
        <p:blipFill rotWithShape="1">
          <a:blip r:embed="rId6">
            <a:alphaModFix/>
          </a:blip>
          <a:srcRect/>
          <a:stretch/>
        </p:blipFill>
        <p:spPr>
          <a:xfrm>
            <a:off x="488900" y="4522085"/>
            <a:ext cx="1517999" cy="2089199"/>
          </a:xfrm>
          <a:prstGeom prst="rect">
            <a:avLst/>
          </a:prstGeom>
          <a:noFill/>
          <a:ln>
            <a:noFill/>
          </a:ln>
        </p:spPr>
      </p:pic>
      <p:pic>
        <p:nvPicPr>
          <p:cNvPr id="225" name="Shape 225"/>
          <p:cNvPicPr preferRelativeResize="0"/>
          <p:nvPr/>
        </p:nvPicPr>
        <p:blipFill rotWithShape="1">
          <a:blip r:embed="rId7">
            <a:alphaModFix/>
          </a:blip>
          <a:srcRect/>
          <a:stretch/>
        </p:blipFill>
        <p:spPr>
          <a:xfrm>
            <a:off x="2265523" y="4591264"/>
            <a:ext cx="1517999" cy="1971898"/>
          </a:xfrm>
          <a:prstGeom prst="rect">
            <a:avLst/>
          </a:prstGeom>
          <a:noFill/>
          <a:ln>
            <a:noFill/>
          </a:ln>
        </p:spPr>
      </p:pic>
      <p:pic>
        <p:nvPicPr>
          <p:cNvPr id="226" name="Shape 226"/>
          <p:cNvPicPr preferRelativeResize="0"/>
          <p:nvPr/>
        </p:nvPicPr>
        <p:blipFill rotWithShape="1">
          <a:blip r:embed="rId8">
            <a:alphaModFix/>
          </a:blip>
          <a:srcRect/>
          <a:stretch/>
        </p:blipFill>
        <p:spPr>
          <a:xfrm>
            <a:off x="3879000" y="4591273"/>
            <a:ext cx="1653899" cy="1679699"/>
          </a:xfrm>
          <a:prstGeom prst="rect">
            <a:avLst/>
          </a:prstGeom>
          <a:noFill/>
          <a:ln>
            <a:noFill/>
          </a:ln>
        </p:spPr>
      </p:pic>
      <p:pic>
        <p:nvPicPr>
          <p:cNvPr id="227" name="Shape 227"/>
          <p:cNvPicPr preferRelativeResize="0"/>
          <p:nvPr/>
        </p:nvPicPr>
        <p:blipFill rotWithShape="1">
          <a:blip r:embed="rId9">
            <a:alphaModFix/>
          </a:blip>
          <a:srcRect/>
          <a:stretch/>
        </p:blipFill>
        <p:spPr>
          <a:xfrm>
            <a:off x="5667275" y="4702498"/>
            <a:ext cx="1386000" cy="1749300"/>
          </a:xfrm>
          <a:prstGeom prst="rect">
            <a:avLst/>
          </a:prstGeom>
          <a:noFill/>
          <a:ln>
            <a:noFill/>
          </a:ln>
        </p:spPr>
      </p:pic>
      <p:pic>
        <p:nvPicPr>
          <p:cNvPr id="228" name="Shape 228"/>
          <p:cNvPicPr preferRelativeResize="0"/>
          <p:nvPr/>
        </p:nvPicPr>
        <p:blipFill rotWithShape="1">
          <a:blip r:embed="rId10">
            <a:alphaModFix/>
          </a:blip>
          <a:srcRect/>
          <a:stretch/>
        </p:blipFill>
        <p:spPr>
          <a:xfrm>
            <a:off x="7292400" y="4638900"/>
            <a:ext cx="1312797" cy="1876799"/>
          </a:xfrm>
          <a:prstGeom prst="rect">
            <a:avLst/>
          </a:prstGeom>
          <a:noFill/>
          <a:ln>
            <a:noFill/>
          </a:ln>
        </p:spPr>
      </p:pic>
      <p:pic>
        <p:nvPicPr>
          <p:cNvPr id="229" name="Shape 229"/>
          <p:cNvPicPr preferRelativeResize="0"/>
          <p:nvPr/>
        </p:nvPicPr>
        <p:blipFill rotWithShape="1">
          <a:blip r:embed="rId11">
            <a:alphaModFix/>
          </a:blip>
          <a:srcRect/>
          <a:stretch/>
        </p:blipFill>
        <p:spPr>
          <a:xfrm>
            <a:off x="457200" y="1600200"/>
            <a:ext cx="1711500" cy="23498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420175" y="5899025"/>
            <a:ext cx="2933098" cy="560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3000" b="1" i="1" u="none" strike="noStrike" cap="none" baseline="0">
                <a:solidFill>
                  <a:schemeClr val="dk1"/>
                </a:solidFill>
                <a:latin typeface="Times New Roman"/>
                <a:ea typeface="Times New Roman"/>
                <a:cs typeface="Times New Roman"/>
                <a:sym typeface="Times New Roman"/>
              </a:rPr>
              <a:t>Pityosporites </a:t>
            </a:r>
            <a:r>
              <a:rPr lang="en" sz="3000" b="1" i="0" u="none" strike="noStrike" cap="none" baseline="0">
                <a:solidFill>
                  <a:schemeClr val="dk1"/>
                </a:solidFill>
                <a:latin typeface="Times New Roman"/>
                <a:ea typeface="Times New Roman"/>
                <a:cs typeface="Times New Roman"/>
                <a:sym typeface="Times New Roman"/>
              </a:rPr>
              <a:t>sp.</a:t>
            </a:r>
          </a:p>
        </p:txBody>
      </p:sp>
      <p:pic>
        <p:nvPicPr>
          <p:cNvPr id="235" name="Shape 235"/>
          <p:cNvPicPr preferRelativeResize="0"/>
          <p:nvPr/>
        </p:nvPicPr>
        <p:blipFill rotWithShape="1">
          <a:blip r:embed="rId3">
            <a:alphaModFix/>
          </a:blip>
          <a:srcRect/>
          <a:stretch/>
        </p:blipFill>
        <p:spPr>
          <a:xfrm>
            <a:off x="304810" y="791875"/>
            <a:ext cx="3048000" cy="1701900"/>
          </a:xfrm>
          <a:prstGeom prst="rect">
            <a:avLst/>
          </a:prstGeom>
          <a:noFill/>
          <a:ln>
            <a:noFill/>
          </a:ln>
        </p:spPr>
      </p:pic>
      <p:pic>
        <p:nvPicPr>
          <p:cNvPr id="236" name="Shape 236"/>
          <p:cNvPicPr preferRelativeResize="0"/>
          <p:nvPr/>
        </p:nvPicPr>
        <p:blipFill rotWithShape="1">
          <a:blip r:embed="rId4">
            <a:alphaModFix/>
          </a:blip>
          <a:srcRect/>
          <a:stretch/>
        </p:blipFill>
        <p:spPr>
          <a:xfrm>
            <a:off x="6974700" y="3350425"/>
            <a:ext cx="1904999" cy="2971799"/>
          </a:xfrm>
          <a:prstGeom prst="rect">
            <a:avLst/>
          </a:prstGeom>
          <a:noFill/>
          <a:ln w="9525" cap="flat" cmpd="sng">
            <a:solidFill>
              <a:srgbClr val="000000"/>
            </a:solidFill>
            <a:prstDash val="solid"/>
            <a:round/>
            <a:headEnd type="none" w="med" len="med"/>
            <a:tailEnd type="none" w="med" len="med"/>
          </a:ln>
        </p:spPr>
      </p:pic>
      <p:pic>
        <p:nvPicPr>
          <p:cNvPr id="237" name="Shape 237"/>
          <p:cNvPicPr preferRelativeResize="0"/>
          <p:nvPr/>
        </p:nvPicPr>
        <p:blipFill rotWithShape="1">
          <a:blip r:embed="rId5">
            <a:alphaModFix/>
          </a:blip>
          <a:srcRect/>
          <a:stretch/>
        </p:blipFill>
        <p:spPr>
          <a:xfrm>
            <a:off x="3686075" y="2713088"/>
            <a:ext cx="3098698" cy="3157472"/>
          </a:xfrm>
          <a:prstGeom prst="rect">
            <a:avLst/>
          </a:prstGeom>
          <a:noFill/>
          <a:ln>
            <a:noFill/>
          </a:ln>
        </p:spPr>
      </p:pic>
      <p:sp>
        <p:nvSpPr>
          <p:cNvPr id="238" name="Shape 238"/>
          <p:cNvSpPr/>
          <p:nvPr/>
        </p:nvSpPr>
        <p:spPr>
          <a:xfrm>
            <a:off x="4104798" y="5899025"/>
            <a:ext cx="4200298" cy="75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3000" b="1" i="1" u="none" strike="noStrike" cap="none" baseline="0">
                <a:solidFill>
                  <a:schemeClr val="dk1"/>
                </a:solidFill>
                <a:latin typeface="Times New Roman"/>
                <a:ea typeface="Times New Roman"/>
                <a:cs typeface="Times New Roman"/>
                <a:sym typeface="Times New Roman"/>
              </a:rPr>
              <a:t>Alisporites</a:t>
            </a:r>
            <a:r>
              <a:rPr lang="en" sz="3000" b="1" i="0" u="none" strike="noStrike" cap="none" baseline="0">
                <a:solidFill>
                  <a:schemeClr val="dk1"/>
                </a:solidFill>
                <a:latin typeface="Times New Roman"/>
                <a:ea typeface="Times New Roman"/>
                <a:cs typeface="Times New Roman"/>
                <a:sym typeface="Times New Roman"/>
              </a:rPr>
              <a:t> sp. </a:t>
            </a:r>
          </a:p>
        </p:txBody>
      </p:sp>
      <p:pic>
        <p:nvPicPr>
          <p:cNvPr id="239" name="Shape 239"/>
          <p:cNvPicPr preferRelativeResize="0"/>
          <p:nvPr/>
        </p:nvPicPr>
        <p:blipFill rotWithShape="1">
          <a:blip r:embed="rId6">
            <a:alphaModFix/>
          </a:blip>
          <a:srcRect/>
          <a:stretch/>
        </p:blipFill>
        <p:spPr>
          <a:xfrm>
            <a:off x="304800" y="2693850"/>
            <a:ext cx="3048000" cy="3157500"/>
          </a:xfrm>
          <a:prstGeom prst="rect">
            <a:avLst/>
          </a:prstGeom>
          <a:noFill/>
          <a:ln>
            <a:noFill/>
          </a:ln>
        </p:spPr>
      </p:pic>
      <p:sp>
        <p:nvSpPr>
          <p:cNvPr id="240" name="Shape 240"/>
          <p:cNvSpPr txBox="1"/>
          <p:nvPr/>
        </p:nvSpPr>
        <p:spPr>
          <a:xfrm>
            <a:off x="4104800" y="573475"/>
            <a:ext cx="16459200" cy="192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4800" b="0" i="0" u="none" strike="noStrike" cap="none" baseline="0">
                <a:solidFill>
                  <a:srgbClr val="000000"/>
                </a:solidFill>
                <a:latin typeface="Arial"/>
                <a:ea typeface="Arial"/>
                <a:cs typeface="Arial"/>
                <a:sym typeface="Arial"/>
              </a:rPr>
              <a:t>Bisaccate Pollen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5926962" y="1431487"/>
            <a:ext cx="1943100" cy="2595245"/>
          </a:xfrm>
          <a:prstGeom prst="rect">
            <a:avLst/>
          </a:prstGeom>
          <a:noFill/>
          <a:ln>
            <a:noFill/>
          </a:ln>
        </p:spPr>
      </p:pic>
      <p:sp>
        <p:nvSpPr>
          <p:cNvPr id="246" name="Shape 246"/>
          <p:cNvSpPr/>
          <p:nvPr/>
        </p:nvSpPr>
        <p:spPr>
          <a:xfrm>
            <a:off x="4189644" y="569927"/>
            <a:ext cx="813042"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1800" b="0" i="0" u="none" strike="noStrike" cap="none" baseline="0">
                <a:solidFill>
                  <a:srgbClr val="000000"/>
                </a:solidFill>
                <a:latin typeface="Times New Roman"/>
                <a:ea typeface="Times New Roman"/>
                <a:cs typeface="Times New Roman"/>
                <a:sym typeface="Times New Roman"/>
              </a:rPr>
              <a:t>Spores</a:t>
            </a:r>
          </a:p>
        </p:txBody>
      </p:sp>
      <p:pic>
        <p:nvPicPr>
          <p:cNvPr id="247" name="Shape 247"/>
          <p:cNvPicPr preferRelativeResize="0"/>
          <p:nvPr/>
        </p:nvPicPr>
        <p:blipFill rotWithShape="1">
          <a:blip r:embed="rId4">
            <a:alphaModFix/>
          </a:blip>
          <a:srcRect/>
          <a:stretch/>
        </p:blipFill>
        <p:spPr>
          <a:xfrm>
            <a:off x="969953" y="1474937"/>
            <a:ext cx="2223823" cy="2163721"/>
          </a:xfrm>
          <a:prstGeom prst="rect">
            <a:avLst/>
          </a:prstGeom>
          <a:noFill/>
          <a:ln>
            <a:noFill/>
          </a:ln>
        </p:spPr>
      </p:pic>
      <p:pic>
        <p:nvPicPr>
          <p:cNvPr id="248" name="Shape 248"/>
          <p:cNvPicPr preferRelativeResize="0"/>
          <p:nvPr/>
        </p:nvPicPr>
        <p:blipFill rotWithShape="1">
          <a:blip r:embed="rId5">
            <a:alphaModFix/>
          </a:blip>
          <a:srcRect/>
          <a:stretch/>
        </p:blipFill>
        <p:spPr>
          <a:xfrm>
            <a:off x="3620689" y="1574612"/>
            <a:ext cx="1778849" cy="1964374"/>
          </a:xfrm>
          <a:prstGeom prst="rect">
            <a:avLst/>
          </a:prstGeom>
          <a:noFill/>
          <a:ln>
            <a:noFill/>
          </a:ln>
        </p:spPr>
      </p:pic>
      <p:pic>
        <p:nvPicPr>
          <p:cNvPr id="249" name="Shape 249"/>
          <p:cNvPicPr preferRelativeResize="0"/>
          <p:nvPr/>
        </p:nvPicPr>
        <p:blipFill rotWithShape="1">
          <a:blip r:embed="rId6">
            <a:alphaModFix/>
          </a:blip>
          <a:srcRect/>
          <a:stretch/>
        </p:blipFill>
        <p:spPr>
          <a:xfrm>
            <a:off x="980675" y="3926291"/>
            <a:ext cx="2223825" cy="2261304"/>
          </a:xfrm>
          <a:prstGeom prst="rect">
            <a:avLst/>
          </a:prstGeom>
          <a:noFill/>
          <a:ln>
            <a:noFill/>
          </a:ln>
        </p:spPr>
      </p:pic>
      <p:pic>
        <p:nvPicPr>
          <p:cNvPr id="250" name="Shape 250"/>
          <p:cNvPicPr preferRelativeResize="0"/>
          <p:nvPr/>
        </p:nvPicPr>
        <p:blipFill rotWithShape="1">
          <a:blip r:embed="rId7">
            <a:alphaModFix/>
          </a:blip>
          <a:srcRect/>
          <a:stretch/>
        </p:blipFill>
        <p:spPr>
          <a:xfrm>
            <a:off x="3527475" y="3936028"/>
            <a:ext cx="2137374" cy="2249213"/>
          </a:xfrm>
          <a:prstGeom prst="rect">
            <a:avLst/>
          </a:prstGeom>
          <a:noFill/>
          <a:ln>
            <a:noFill/>
          </a:ln>
        </p:spPr>
      </p:pic>
      <p:pic>
        <p:nvPicPr>
          <p:cNvPr id="251" name="Shape 251"/>
          <p:cNvPicPr preferRelativeResize="0"/>
          <p:nvPr/>
        </p:nvPicPr>
        <p:blipFill rotWithShape="1">
          <a:blip r:embed="rId8">
            <a:alphaModFix/>
          </a:blip>
          <a:srcRect/>
          <a:stretch/>
        </p:blipFill>
        <p:spPr>
          <a:xfrm>
            <a:off x="5987828" y="3739678"/>
            <a:ext cx="2099474" cy="22485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511375" y="629737"/>
            <a:ext cx="4361998" cy="493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3600" b="0" i="0" u="none" strike="noStrike" cap="none" baseline="0">
                <a:solidFill>
                  <a:schemeClr val="dk1"/>
                </a:solidFill>
                <a:latin typeface="Times New Roman"/>
                <a:ea typeface="Times New Roman"/>
                <a:cs typeface="Times New Roman"/>
                <a:sym typeface="Times New Roman"/>
              </a:rPr>
              <a:t>Cycad</a:t>
            </a:r>
            <a:r>
              <a:rPr lang="en" sz="3600" b="0" i="1" u="none" strike="noStrike" cap="none" baseline="0">
                <a:solidFill>
                  <a:schemeClr val="dk1"/>
                </a:solidFill>
                <a:latin typeface="Times New Roman"/>
                <a:ea typeface="Times New Roman"/>
                <a:cs typeface="Times New Roman"/>
                <a:sym typeface="Times New Roman"/>
              </a:rPr>
              <a:t> </a:t>
            </a:r>
            <a:r>
              <a:rPr lang="en" sz="3600" b="0" i="0" u="none" strike="noStrike" cap="none" baseline="0">
                <a:solidFill>
                  <a:schemeClr val="dk1"/>
                </a:solidFill>
                <a:latin typeface="Times New Roman"/>
                <a:ea typeface="Times New Roman"/>
                <a:cs typeface="Times New Roman"/>
                <a:sym typeface="Times New Roman"/>
              </a:rPr>
              <a:t>or</a:t>
            </a:r>
            <a:r>
              <a:rPr lang="en" sz="3600" b="0" i="1" u="none" strike="noStrike" cap="none" baseline="0">
                <a:solidFill>
                  <a:schemeClr val="dk1"/>
                </a:solidFill>
                <a:latin typeface="Times New Roman"/>
                <a:ea typeface="Times New Roman"/>
                <a:cs typeface="Times New Roman"/>
                <a:sym typeface="Times New Roman"/>
              </a:rPr>
              <a:t> Ginkgo</a:t>
            </a:r>
          </a:p>
        </p:txBody>
      </p:sp>
      <p:sp>
        <p:nvSpPr>
          <p:cNvPr id="258" name="Shape 258"/>
          <p:cNvSpPr/>
          <p:nvPr/>
        </p:nvSpPr>
        <p:spPr>
          <a:xfrm>
            <a:off x="723416" y="5605967"/>
            <a:ext cx="779555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baseline="0">
              <a:solidFill>
                <a:schemeClr val="dk1"/>
              </a:solidFill>
              <a:latin typeface="Arial"/>
              <a:ea typeface="Arial"/>
              <a:cs typeface="Arial"/>
              <a:sym typeface="Arial"/>
            </a:endParaRPr>
          </a:p>
        </p:txBody>
      </p:sp>
      <p:sp>
        <p:nvSpPr>
          <p:cNvPr id="259" name="Shape 259"/>
          <p:cNvSpPr txBox="1"/>
          <p:nvPr/>
        </p:nvSpPr>
        <p:spPr>
          <a:xfrm>
            <a:off x="4104189" y="4955382"/>
            <a:ext cx="2639682"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baseline="0">
                <a:solidFill>
                  <a:schemeClr val="dk1"/>
                </a:solidFill>
                <a:latin typeface="Calibri"/>
                <a:ea typeface="Calibri"/>
                <a:cs typeface="Calibri"/>
                <a:sym typeface="Calibri"/>
              </a:rPr>
              <a:t>Proximal side view</a:t>
            </a:r>
          </a:p>
        </p:txBody>
      </p:sp>
      <p:pic>
        <p:nvPicPr>
          <p:cNvPr id="260" name="Shape 260"/>
          <p:cNvPicPr preferRelativeResize="0"/>
          <p:nvPr/>
        </p:nvPicPr>
        <p:blipFill rotWithShape="1">
          <a:blip r:embed="rId3">
            <a:alphaModFix/>
          </a:blip>
          <a:srcRect l="29241" t="44219" r="40126" b="23544"/>
          <a:stretch/>
        </p:blipFill>
        <p:spPr>
          <a:xfrm rot="5400000">
            <a:off x="280677" y="1991917"/>
            <a:ext cx="3096240" cy="2210766"/>
          </a:xfrm>
          <a:prstGeom prst="rect">
            <a:avLst/>
          </a:prstGeom>
          <a:noFill/>
          <a:ln>
            <a:noFill/>
          </a:ln>
        </p:spPr>
      </p:pic>
      <p:pic>
        <p:nvPicPr>
          <p:cNvPr id="261" name="Shape 261"/>
          <p:cNvPicPr preferRelativeResize="0"/>
          <p:nvPr/>
        </p:nvPicPr>
        <p:blipFill rotWithShape="1">
          <a:blip r:embed="rId4">
            <a:alphaModFix/>
          </a:blip>
          <a:srcRect/>
          <a:stretch/>
        </p:blipFill>
        <p:spPr>
          <a:xfrm>
            <a:off x="5717253" y="224425"/>
            <a:ext cx="3300600" cy="995700"/>
          </a:xfrm>
          <a:prstGeom prst="rect">
            <a:avLst/>
          </a:prstGeom>
          <a:noFill/>
          <a:ln>
            <a:noFill/>
          </a:ln>
        </p:spPr>
      </p:pic>
      <p:pic>
        <p:nvPicPr>
          <p:cNvPr id="262" name="Shape 262"/>
          <p:cNvPicPr preferRelativeResize="0"/>
          <p:nvPr/>
        </p:nvPicPr>
        <p:blipFill rotWithShape="1">
          <a:blip r:embed="rId5">
            <a:alphaModFix/>
          </a:blip>
          <a:srcRect/>
          <a:stretch/>
        </p:blipFill>
        <p:spPr>
          <a:xfrm>
            <a:off x="3106325" y="1549175"/>
            <a:ext cx="3817824" cy="4723749"/>
          </a:xfrm>
          <a:prstGeom prst="rect">
            <a:avLst/>
          </a:prstGeom>
          <a:noFill/>
          <a:ln>
            <a:noFill/>
          </a:ln>
        </p:spPr>
      </p:pic>
      <p:pic>
        <p:nvPicPr>
          <p:cNvPr id="263" name="Shape 263"/>
          <p:cNvPicPr preferRelativeResize="0"/>
          <p:nvPr/>
        </p:nvPicPr>
        <p:blipFill rotWithShape="1">
          <a:blip r:embed="rId6">
            <a:alphaModFix/>
          </a:blip>
          <a:srcRect/>
          <a:stretch/>
        </p:blipFill>
        <p:spPr>
          <a:xfrm>
            <a:off x="6437150" y="4188275"/>
            <a:ext cx="2382373" cy="252532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712575" y="400450"/>
            <a:ext cx="3626698" cy="598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3600" b="1" i="1" u="none" strike="noStrike" cap="none" baseline="0">
                <a:solidFill>
                  <a:srgbClr val="000000"/>
                </a:solidFill>
                <a:latin typeface="Times New Roman"/>
                <a:ea typeface="Times New Roman"/>
                <a:cs typeface="Times New Roman"/>
                <a:sym typeface="Times New Roman"/>
              </a:rPr>
              <a:t>Stellatopollis</a:t>
            </a:r>
            <a:r>
              <a:rPr lang="en" sz="3600" b="1" i="0" u="none" strike="noStrike" cap="none" baseline="0">
                <a:solidFill>
                  <a:srgbClr val="000000"/>
                </a:solidFill>
                <a:latin typeface="Times New Roman"/>
                <a:ea typeface="Times New Roman"/>
                <a:cs typeface="Times New Roman"/>
                <a:sym typeface="Times New Roman"/>
              </a:rPr>
              <a:t> sp.</a:t>
            </a:r>
          </a:p>
        </p:txBody>
      </p:sp>
      <p:sp>
        <p:nvSpPr>
          <p:cNvPr id="270" name="Shape 270"/>
          <p:cNvSpPr txBox="1"/>
          <p:nvPr/>
        </p:nvSpPr>
        <p:spPr>
          <a:xfrm>
            <a:off x="5104435" y="4667621"/>
            <a:ext cx="2804691"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800" b="0" i="0" u="none" strike="noStrike" cap="none" baseline="0">
                <a:solidFill>
                  <a:schemeClr val="dk1"/>
                </a:solidFill>
                <a:latin typeface="Calibri"/>
                <a:ea typeface="Calibri"/>
                <a:cs typeface="Calibri"/>
                <a:sym typeface="Calibri"/>
              </a:rPr>
              <a:t>extant Lycopodium spore</a:t>
            </a:r>
          </a:p>
        </p:txBody>
      </p:sp>
      <p:pic>
        <p:nvPicPr>
          <p:cNvPr id="271" name="Shape 271"/>
          <p:cNvPicPr preferRelativeResize="0"/>
          <p:nvPr/>
        </p:nvPicPr>
        <p:blipFill rotWithShape="1">
          <a:blip r:embed="rId3">
            <a:alphaModFix/>
          </a:blip>
          <a:srcRect/>
          <a:stretch/>
        </p:blipFill>
        <p:spPr>
          <a:xfrm>
            <a:off x="4339380" y="1307937"/>
            <a:ext cx="4479575" cy="3359682"/>
          </a:xfrm>
          <a:prstGeom prst="rect">
            <a:avLst/>
          </a:prstGeom>
          <a:noFill/>
          <a:ln>
            <a:noFill/>
          </a:ln>
        </p:spPr>
      </p:pic>
      <p:pic>
        <p:nvPicPr>
          <p:cNvPr id="272" name="Shape 272"/>
          <p:cNvPicPr preferRelativeResize="0"/>
          <p:nvPr/>
        </p:nvPicPr>
        <p:blipFill rotWithShape="1">
          <a:blip r:embed="rId4">
            <a:alphaModFix/>
          </a:blip>
          <a:srcRect/>
          <a:stretch/>
        </p:blipFill>
        <p:spPr>
          <a:xfrm>
            <a:off x="538550" y="1307948"/>
            <a:ext cx="3800824" cy="40866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333075" y="333075"/>
            <a:ext cx="2709899" cy="635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Unknown </a:t>
            </a:r>
          </a:p>
        </p:txBody>
      </p:sp>
      <p:pic>
        <p:nvPicPr>
          <p:cNvPr id="279" name="Shape 279"/>
          <p:cNvPicPr preferRelativeResize="0"/>
          <p:nvPr/>
        </p:nvPicPr>
        <p:blipFill rotWithShape="1">
          <a:blip r:embed="rId3">
            <a:alphaModFix/>
          </a:blip>
          <a:srcRect/>
          <a:stretch/>
        </p:blipFill>
        <p:spPr>
          <a:xfrm>
            <a:off x="471875" y="1164440"/>
            <a:ext cx="3776925" cy="4529109"/>
          </a:xfrm>
          <a:prstGeom prst="rect">
            <a:avLst/>
          </a:prstGeom>
          <a:noFill/>
          <a:ln>
            <a:noFill/>
          </a:ln>
        </p:spPr>
      </p:pic>
      <p:pic>
        <p:nvPicPr>
          <p:cNvPr id="280" name="Shape 280"/>
          <p:cNvPicPr preferRelativeResize="0"/>
          <p:nvPr/>
        </p:nvPicPr>
        <p:blipFill rotWithShape="1">
          <a:blip r:embed="rId4">
            <a:alphaModFix/>
          </a:blip>
          <a:srcRect/>
          <a:stretch/>
        </p:blipFill>
        <p:spPr>
          <a:xfrm>
            <a:off x="4248800" y="968775"/>
            <a:ext cx="3298949" cy="3343274"/>
          </a:xfrm>
          <a:prstGeom prst="rect">
            <a:avLst/>
          </a:prstGeom>
          <a:noFill/>
          <a:ln>
            <a:noFill/>
          </a:ln>
        </p:spPr>
      </p:pic>
      <p:cxnSp>
        <p:nvCxnSpPr>
          <p:cNvPr id="281" name="Shape 281"/>
          <p:cNvCxnSpPr/>
          <p:nvPr/>
        </p:nvCxnSpPr>
        <p:spPr>
          <a:xfrm>
            <a:off x="4869575" y="4017650"/>
            <a:ext cx="2057400" cy="0"/>
          </a:xfrm>
          <a:prstGeom prst="straightConnector1">
            <a:avLst/>
          </a:prstGeom>
          <a:noFill/>
          <a:ln w="28575" cap="flat" cmpd="sng">
            <a:solidFill>
              <a:srgbClr val="000000"/>
            </a:solidFill>
            <a:prstDash val="solid"/>
            <a:round/>
            <a:headEnd type="none" w="med" len="med"/>
            <a:tailEnd type="none" w="med" len="med"/>
          </a:ln>
        </p:spPr>
      </p:cxnSp>
      <p:sp>
        <p:nvSpPr>
          <p:cNvPr id="282" name="Shape 282"/>
          <p:cNvSpPr txBox="1"/>
          <p:nvPr/>
        </p:nvSpPr>
        <p:spPr>
          <a:xfrm>
            <a:off x="5486150" y="4017650"/>
            <a:ext cx="16459200" cy="192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10µm</a:t>
            </a:r>
          </a:p>
        </p:txBody>
      </p:sp>
      <p:sp>
        <p:nvSpPr>
          <p:cNvPr id="283" name="Shape 283"/>
          <p:cNvSpPr txBox="1"/>
          <p:nvPr/>
        </p:nvSpPr>
        <p:spPr>
          <a:xfrm>
            <a:off x="1316100" y="4937700"/>
            <a:ext cx="16459200" cy="192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10µm</a:t>
            </a:r>
          </a:p>
        </p:txBody>
      </p:sp>
      <p:cxnSp>
        <p:nvCxnSpPr>
          <p:cNvPr id="284" name="Shape 284"/>
          <p:cNvCxnSpPr/>
          <p:nvPr/>
        </p:nvCxnSpPr>
        <p:spPr>
          <a:xfrm>
            <a:off x="1031550" y="4797025"/>
            <a:ext cx="20574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28650" y="365126"/>
            <a:ext cx="7886700" cy="13257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 sz="3600" b="0" i="0" u="none" strike="noStrike" cap="none" baseline="0">
                <a:solidFill>
                  <a:schemeClr val="dk1"/>
                </a:solidFill>
                <a:latin typeface="Arial"/>
                <a:ea typeface="Arial"/>
                <a:cs typeface="Arial"/>
                <a:sym typeface="Arial"/>
              </a:rPr>
              <a:t>Results - L01</a:t>
            </a:r>
          </a:p>
          <a:p>
            <a:pPr marL="0" marR="0" lvl="0" indent="0" algn="l" rtl="0">
              <a:lnSpc>
                <a:spcPct val="90000"/>
              </a:lnSpc>
              <a:spcBef>
                <a:spcPts val="0"/>
              </a:spcBef>
              <a:spcAft>
                <a:spcPts val="0"/>
              </a:spcAft>
              <a:buClr>
                <a:schemeClr val="dk1"/>
              </a:buClr>
              <a:buFont typeface="Calibri"/>
              <a:buNone/>
            </a:pPr>
            <a:endParaRPr sz="1400" b="0" i="0" u="none" strike="noStrike" cap="none" baseline="0">
              <a:solidFill>
                <a:srgbClr val="000000"/>
              </a:solidFill>
              <a:latin typeface="Arial"/>
              <a:ea typeface="Arial"/>
              <a:cs typeface="Arial"/>
              <a:sym typeface="Arial"/>
            </a:endParaRPr>
          </a:p>
        </p:txBody>
      </p:sp>
      <p:sp>
        <p:nvSpPr>
          <p:cNvPr id="290" name="Shape 290"/>
          <p:cNvSpPr txBox="1">
            <a:spLocks noGrp="1"/>
          </p:cNvSpPr>
          <p:nvPr>
            <p:ph type="body" idx="1"/>
          </p:nvPr>
        </p:nvSpPr>
        <p:spPr>
          <a:xfrm>
            <a:off x="628650" y="1825625"/>
            <a:ext cx="7886700" cy="4351198"/>
          </a:xfrm>
          <a:prstGeom prst="rect">
            <a:avLst/>
          </a:prstGeom>
          <a:noFill/>
          <a:ln>
            <a:noFill/>
          </a:ln>
        </p:spPr>
        <p:txBody>
          <a:bodyPr lIns="91425" tIns="91425" rIns="91425" bIns="91425" anchor="t" anchorCtr="0">
            <a:noAutofit/>
          </a:bodyPr>
          <a:lstStyle/>
          <a:p>
            <a:pPr marL="228600" marR="0" lvl="0" indent="38100" algn="l" rtl="0">
              <a:lnSpc>
                <a:spcPct val="90000"/>
              </a:lnSpc>
              <a:spcBef>
                <a:spcPts val="0"/>
              </a:spcBef>
              <a:spcAft>
                <a:spcPts val="0"/>
              </a:spcAft>
              <a:buClr>
                <a:schemeClr val="dk1"/>
              </a:buClr>
              <a:buFont typeface="Arial"/>
              <a:buNone/>
            </a:pPr>
            <a:endParaRPr sz="1400" b="0" i="0" u="none" strike="noStrike" cap="none" baseline="0">
              <a:solidFill>
                <a:srgbClr val="000000"/>
              </a:solidFill>
              <a:latin typeface="Arial"/>
              <a:ea typeface="Arial"/>
              <a:cs typeface="Arial"/>
              <a:sym typeface="Arial"/>
            </a:endParaRPr>
          </a:p>
        </p:txBody>
      </p:sp>
      <p:pic>
        <p:nvPicPr>
          <p:cNvPr id="291" name="Shape 291"/>
          <p:cNvPicPr preferRelativeResize="0"/>
          <p:nvPr/>
        </p:nvPicPr>
        <p:blipFill rotWithShape="1">
          <a:blip r:embed="rId3">
            <a:alphaModFix/>
          </a:blip>
          <a:srcRect l="45469" t="25194" r="28588" b="46442"/>
          <a:stretch/>
        </p:blipFill>
        <p:spPr>
          <a:xfrm>
            <a:off x="0" y="1986081"/>
            <a:ext cx="4914778" cy="4030291"/>
          </a:xfrm>
          <a:prstGeom prst="rect">
            <a:avLst/>
          </a:prstGeom>
          <a:noFill/>
          <a:ln>
            <a:noFill/>
          </a:ln>
        </p:spPr>
      </p:pic>
      <p:pic>
        <p:nvPicPr>
          <p:cNvPr id="292" name="Shape 292"/>
          <p:cNvPicPr preferRelativeResize="0"/>
          <p:nvPr/>
        </p:nvPicPr>
        <p:blipFill rotWithShape="1">
          <a:blip r:embed="rId3">
            <a:alphaModFix/>
          </a:blip>
          <a:srcRect l="78740" t="89109"/>
          <a:stretch/>
        </p:blipFill>
        <p:spPr>
          <a:xfrm>
            <a:off x="0" y="5302557"/>
            <a:ext cx="1857999" cy="71381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285625" y="197822"/>
            <a:ext cx="8737498" cy="2027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000" b="1" i="0" u="none" strike="noStrike" cap="none" baseline="0">
                <a:solidFill>
                  <a:srgbClr val="000000"/>
                </a:solidFill>
                <a:latin typeface="Arial"/>
                <a:ea typeface="Arial"/>
                <a:cs typeface="Arial"/>
                <a:sym typeface="Arial"/>
              </a:rPr>
              <a:t>Palynomorphs from each Chugwater deposit</a:t>
            </a:r>
          </a:p>
          <a:p>
            <a:pPr marL="0" marR="0" lvl="0" indent="0" algn="l"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ct val="25000"/>
              <a:buFont typeface="Arial"/>
              <a:buNone/>
            </a:pPr>
            <a:r>
              <a:rPr lang="en" sz="2800" b="0" i="0" u="sng" strike="noStrike" cap="none" baseline="0">
                <a:solidFill>
                  <a:srgbClr val="000000"/>
                </a:solidFill>
                <a:latin typeface="Arial"/>
                <a:ea typeface="Arial"/>
                <a:cs typeface="Arial"/>
                <a:sym typeface="Arial"/>
              </a:rPr>
              <a:t>DMB </a:t>
            </a:r>
            <a:r>
              <a:rPr lang="en" sz="2800" b="0" i="0" u="none" strike="noStrike" cap="none" baseline="0">
                <a:solidFill>
                  <a:srgbClr val="000000"/>
                </a:solidFill>
                <a:latin typeface="Arial"/>
                <a:ea typeface="Arial"/>
                <a:cs typeface="Arial"/>
                <a:sym typeface="Arial"/>
              </a:rPr>
              <a:t>                                          </a:t>
            </a:r>
            <a:r>
              <a:rPr lang="en" sz="2800" b="0" i="0" u="sng" strike="noStrike" cap="none" baseline="0">
                <a:solidFill>
                  <a:srgbClr val="000000"/>
                </a:solidFill>
                <a:latin typeface="Arial"/>
                <a:ea typeface="Arial"/>
                <a:cs typeface="Arial"/>
                <a:sym typeface="Arial"/>
              </a:rPr>
              <a:t>L01 2013</a:t>
            </a:r>
          </a:p>
        </p:txBody>
      </p:sp>
      <p:sp>
        <p:nvSpPr>
          <p:cNvPr id="298" name="Shape 298"/>
          <p:cNvSpPr/>
          <p:nvPr/>
        </p:nvSpPr>
        <p:spPr>
          <a:xfrm>
            <a:off x="396443" y="1803191"/>
            <a:ext cx="4653300" cy="4154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Bisaccates</a:t>
            </a:r>
          </a:p>
          <a:p>
            <a:pPr marL="0" marR="0" lvl="0" indent="0" algn="l" rtl="0">
              <a:lnSpc>
                <a:spcPct val="100000"/>
              </a:lnSpc>
              <a:spcBef>
                <a:spcPts val="0"/>
              </a:spcBef>
              <a:spcAft>
                <a:spcPts val="0"/>
              </a:spcAft>
              <a:buClr>
                <a:schemeClr val="dk1"/>
              </a:buClr>
              <a:buSzPct val="25000"/>
              <a:buFont typeface="Arial"/>
              <a:buNone/>
            </a:pPr>
            <a:r>
              <a:rPr lang="en" sz="2400" b="0" i="1" u="none" strike="noStrike" cap="none" baseline="0">
                <a:solidFill>
                  <a:schemeClr val="dk1"/>
                </a:solidFill>
                <a:latin typeface="Arial"/>
                <a:ea typeface="Arial"/>
                <a:cs typeface="Arial"/>
                <a:sym typeface="Arial"/>
              </a:rPr>
              <a:t>            Alisporites</a:t>
            </a:r>
            <a:r>
              <a:rPr lang="en" sz="24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 sz="2400" b="0" i="1" u="none" strike="noStrike" cap="none" baseline="0">
                <a:solidFill>
                  <a:schemeClr val="dk1"/>
                </a:solidFill>
                <a:latin typeface="Arial"/>
                <a:ea typeface="Arial"/>
                <a:cs typeface="Arial"/>
                <a:sym typeface="Arial"/>
              </a:rPr>
              <a:t>            Pityosporites</a:t>
            </a:r>
          </a:p>
          <a:p>
            <a:pPr marL="0" marR="0" lvl="0" indent="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Triletes </a:t>
            </a: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	</a:t>
            </a:r>
            <a:r>
              <a:rPr lang="en" sz="2400" b="0" i="1" u="none" strike="noStrike" cap="none" baseline="0">
                <a:solidFill>
                  <a:schemeClr val="dk1"/>
                </a:solidFill>
                <a:latin typeface="Arial"/>
                <a:ea typeface="Arial"/>
                <a:cs typeface="Arial"/>
                <a:sym typeface="Arial"/>
              </a:rPr>
              <a:t>Dictyophillidites</a:t>
            </a:r>
          </a:p>
          <a:p>
            <a:pPr marL="0" marR="0" lvl="0" indent="0" algn="l" rtl="0">
              <a:lnSpc>
                <a:spcPct val="100000"/>
              </a:lnSpc>
              <a:spcBef>
                <a:spcPts val="0"/>
              </a:spcBef>
              <a:spcAft>
                <a:spcPts val="0"/>
              </a:spcAft>
              <a:buClr>
                <a:schemeClr val="dk1"/>
              </a:buClr>
              <a:buSzPct val="25000"/>
              <a:buFont typeface="Arial"/>
              <a:buNone/>
            </a:pPr>
            <a:r>
              <a:rPr lang="en" sz="2400" b="0" i="1" u="none" strike="noStrike" cap="none" baseline="0">
                <a:solidFill>
                  <a:schemeClr val="dk1"/>
                </a:solidFill>
                <a:latin typeface="Arial"/>
                <a:ea typeface="Arial"/>
                <a:cs typeface="Arial"/>
                <a:sym typeface="Arial"/>
              </a:rPr>
              <a:t>	Calamospora</a:t>
            </a:r>
            <a:r>
              <a:rPr lang="en" sz="2400" b="0" i="0" u="none" strike="noStrike" cap="none" baseline="0">
                <a:solidFill>
                  <a:schemeClr val="dk1"/>
                </a:solidFill>
                <a:latin typeface="Arial"/>
                <a:ea typeface="Arial"/>
                <a:cs typeface="Arial"/>
                <a:sym typeface="Arial"/>
              </a:rPr>
              <a:t> </a:t>
            </a:r>
          </a:p>
          <a:p>
            <a:pPr marL="0" marR="0" lvl="0" indent="457200" algn="l" rtl="0">
              <a:lnSpc>
                <a:spcPct val="100000"/>
              </a:lnSpc>
              <a:spcBef>
                <a:spcPts val="0"/>
              </a:spcBef>
              <a:spcAft>
                <a:spcPts val="0"/>
              </a:spcAft>
              <a:buClr>
                <a:schemeClr val="dk1"/>
              </a:buClr>
              <a:buSzPct val="25000"/>
              <a:buFont typeface="Arial"/>
              <a:buNone/>
            </a:pPr>
            <a:r>
              <a:rPr lang="en" sz="2400" b="0" i="1" u="none" strike="noStrike" cap="none" baseline="0">
                <a:solidFill>
                  <a:schemeClr val="dk1"/>
                </a:solidFill>
                <a:latin typeface="Arial"/>
                <a:ea typeface="Arial"/>
                <a:cs typeface="Arial"/>
                <a:sym typeface="Arial"/>
              </a:rPr>
              <a:t>Kyrtomisporis</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Others</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Pr>
              <a:t>	</a:t>
            </a:r>
            <a:r>
              <a:rPr lang="en" sz="2400" b="0" i="1" u="none" strike="noStrike" cap="none" baseline="0">
                <a:solidFill>
                  <a:schemeClr val="dk1"/>
                </a:solidFill>
                <a:latin typeface="Arial"/>
                <a:ea typeface="Arial"/>
                <a:cs typeface="Arial"/>
                <a:sym typeface="Arial"/>
              </a:rPr>
              <a:t>Duplicisporites </a:t>
            </a:r>
          </a:p>
        </p:txBody>
      </p:sp>
      <p:sp>
        <p:nvSpPr>
          <p:cNvPr id="299" name="Shape 299"/>
          <p:cNvSpPr txBox="1"/>
          <p:nvPr/>
        </p:nvSpPr>
        <p:spPr>
          <a:xfrm>
            <a:off x="5255650" y="1805100"/>
            <a:ext cx="3019800" cy="3247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Bisaccate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p:nvPr/>
        </p:nvSpPr>
        <p:spPr>
          <a:xfrm>
            <a:off x="1859280" y="365760"/>
            <a:ext cx="5588000"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baseline="0">
                <a:solidFill>
                  <a:srgbClr val="000000"/>
                </a:solidFill>
                <a:latin typeface="Arial"/>
                <a:ea typeface="Arial"/>
                <a:cs typeface="Arial"/>
                <a:sym typeface="Arial"/>
              </a:rPr>
              <a:t>Discussion</a:t>
            </a:r>
          </a:p>
        </p:txBody>
      </p:sp>
      <p:pic>
        <p:nvPicPr>
          <p:cNvPr id="305" name="Shape 305"/>
          <p:cNvPicPr preferRelativeResize="0"/>
          <p:nvPr/>
        </p:nvPicPr>
        <p:blipFill rotWithShape="1">
          <a:blip r:embed="rId3">
            <a:alphaModFix/>
          </a:blip>
          <a:srcRect l="56538" t="15527" r="10384" b="37293"/>
          <a:stretch/>
        </p:blipFill>
        <p:spPr>
          <a:xfrm>
            <a:off x="1859280" y="1289540"/>
            <a:ext cx="6049108" cy="4853353"/>
          </a:xfrm>
          <a:prstGeom prst="rect">
            <a:avLst/>
          </a:prstGeom>
          <a:noFill/>
          <a:ln>
            <a:noFill/>
          </a:ln>
        </p:spPr>
      </p:pic>
      <p:sp>
        <p:nvSpPr>
          <p:cNvPr id="306" name="Shape 306"/>
          <p:cNvSpPr txBox="1"/>
          <p:nvPr/>
        </p:nvSpPr>
        <p:spPr>
          <a:xfrm>
            <a:off x="6517164" y="6260330"/>
            <a:ext cx="6518028"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Ash (1980, 1987)</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495899"/>
            <a:ext cx="7772400" cy="110549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4800" b="1" i="0" u="none" strike="noStrike" cap="none" baseline="0">
                <a:solidFill>
                  <a:srgbClr val="000000"/>
                </a:solidFill>
                <a:latin typeface="Arial"/>
                <a:ea typeface="Arial"/>
                <a:cs typeface="Arial"/>
                <a:sym typeface="Arial"/>
              </a:rPr>
              <a:t>The Chugwater</a:t>
            </a:r>
          </a:p>
        </p:txBody>
      </p:sp>
      <p:pic>
        <p:nvPicPr>
          <p:cNvPr id="112" name="Shape 112"/>
          <p:cNvPicPr preferRelativeResize="0"/>
          <p:nvPr/>
        </p:nvPicPr>
        <p:blipFill rotWithShape="1">
          <a:blip r:embed="rId3">
            <a:alphaModFix/>
          </a:blip>
          <a:srcRect l="997" r="286"/>
          <a:stretch/>
        </p:blipFill>
        <p:spPr>
          <a:xfrm>
            <a:off x="762004" y="1702802"/>
            <a:ext cx="7477199" cy="4961700"/>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4800" b="0" i="0" u="none" strike="noStrike" cap="none" baseline="0">
                <a:solidFill>
                  <a:srgbClr val="000000"/>
                </a:solidFill>
                <a:latin typeface="Arial"/>
                <a:ea typeface="Arial"/>
                <a:cs typeface="Arial"/>
                <a:sym typeface="Arial"/>
              </a:rPr>
              <a:t>Conclusions</a:t>
            </a:r>
          </a:p>
        </p:txBody>
      </p:sp>
      <p:sp>
        <p:nvSpPr>
          <p:cNvPr id="312" name="Shape 312"/>
          <p:cNvSpPr txBox="1">
            <a:spLocks noGrp="1"/>
          </p:cNvSpPr>
          <p:nvPr>
            <p:ph type="body" idx="1"/>
          </p:nvPr>
        </p:nvSpPr>
        <p:spPr>
          <a:xfrm>
            <a:off x="457200" y="1371600"/>
            <a:ext cx="8229600" cy="5486399"/>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The DMB locality yielded the oldest palynomorphs from the Chugwater group, and possibly the Triassic of the Rocky Mountain west.  </a:t>
            </a:r>
          </a:p>
          <a:p>
            <a:pPr marL="457200" marR="0" lvl="0" indent="-381000" algn="l" rtl="0">
              <a:lnSpc>
                <a:spcPct val="100000"/>
              </a:lnSpc>
              <a:spcBef>
                <a:spcPts val="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These samples demonstrate both autochthonous specimens such as the spores, while the bisaccate pollens have the potential to travel long distances from their place of origin and may represent an allochthonous portion of the assemblage.</a:t>
            </a:r>
          </a:p>
          <a:p>
            <a:pPr marL="457200" marR="0" lvl="0" indent="-381000" algn="l" rtl="0">
              <a:lnSpc>
                <a:spcPct val="100000"/>
              </a:lnSpc>
              <a:spcBef>
                <a:spcPts val="0"/>
              </a:spcBef>
              <a:spcAft>
                <a:spcPts val="0"/>
              </a:spcAft>
              <a:buClr>
                <a:schemeClr val="dk1"/>
              </a:buClr>
              <a:buSzPct val="100000"/>
              <a:buFont typeface="Arial"/>
              <a:buChar char="●"/>
            </a:pPr>
            <a:r>
              <a:rPr lang="en" sz="2400" b="0" i="0" u="none" strike="noStrike" cap="none" baseline="0">
                <a:solidFill>
                  <a:srgbClr val="000000"/>
                </a:solidFill>
                <a:latin typeface="Arial"/>
                <a:ea typeface="Arial"/>
                <a:cs typeface="Arial"/>
                <a:sym typeface="Arial"/>
              </a:rPr>
              <a:t>The LO1 site contained only bisaccate pollen; however Berry reported Eoginkoides (along with ferns, cycads and horsetail) macrofossils from sites within 1 km of the LO1 locality. </a:t>
            </a:r>
          </a:p>
          <a:p>
            <a:pPr marL="457200" marR="0" lvl="0" indent="-381000" algn="l" rtl="0">
              <a:lnSpc>
                <a:spcPct val="100000"/>
              </a:lnSpc>
              <a:spcBef>
                <a:spcPts val="0"/>
              </a:spcBef>
              <a:spcAft>
                <a:spcPts val="0"/>
              </a:spcAft>
              <a:buClr>
                <a:schemeClr val="dk1"/>
              </a:buClr>
              <a:buSzPct val="100000"/>
              <a:buFont typeface="Arial"/>
              <a:buChar char="●"/>
            </a:pPr>
            <a:r>
              <a:rPr lang="en" sz="2400" b="0" i="0" u="none" strike="noStrike" cap="none" baseline="0">
                <a:solidFill>
                  <a:srgbClr val="000000"/>
                </a:solidFill>
                <a:latin typeface="Arial"/>
                <a:ea typeface="Arial"/>
                <a:cs typeface="Arial"/>
                <a:sym typeface="Arial"/>
              </a:rPr>
              <a:t>The LO1 locality matches well with the Zone 1 biozone from Temple Mountain, low in the Chinle section.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Future Directions</a:t>
            </a:r>
          </a:p>
        </p:txBody>
      </p:sp>
      <p:sp>
        <p:nvSpPr>
          <p:cNvPr id="318" name="Shape 318"/>
          <p:cNvSpPr txBox="1">
            <a:spLocks noGrp="1"/>
          </p:cNvSpPr>
          <p:nvPr>
            <p:ph type="body" idx="1"/>
          </p:nvPr>
        </p:nvSpPr>
        <p:spPr>
          <a:xfrm>
            <a:off x="457200" y="1600200"/>
            <a:ext cx="3319270" cy="496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	</a:t>
            </a:r>
          </a:p>
        </p:txBody>
      </p:sp>
      <p:pic>
        <p:nvPicPr>
          <p:cNvPr id="319" name="Shape 319"/>
          <p:cNvPicPr preferRelativeResize="0"/>
          <p:nvPr/>
        </p:nvPicPr>
        <p:blipFill rotWithShape="1">
          <a:blip r:embed="rId3">
            <a:alphaModFix/>
          </a:blip>
          <a:srcRect/>
          <a:stretch/>
        </p:blipFill>
        <p:spPr>
          <a:xfrm>
            <a:off x="1997025" y="1497750"/>
            <a:ext cx="5962200" cy="51726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0" i="0" u="none" strike="noStrike" cap="none" baseline="0">
                <a:solidFill>
                  <a:schemeClr val="dk1"/>
                </a:solidFill>
                <a:latin typeface="Arial"/>
                <a:ea typeface="Arial"/>
                <a:cs typeface="Arial"/>
                <a:sym typeface="Arial"/>
              </a:rPr>
              <a:t>Acknowledgements</a:t>
            </a:r>
          </a:p>
        </p:txBody>
      </p:sp>
      <p:sp>
        <p:nvSpPr>
          <p:cNvPr id="325" name="Shape 32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Sarah Swanson, Director, UW-Madison Newcomb Imaging Center</a:t>
            </a:r>
          </a:p>
          <a:p>
            <a:pPr marL="457200" marR="0" lvl="0" indent="-41910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National Petrographic Service, Inc.</a:t>
            </a:r>
          </a:p>
          <a:p>
            <a:pPr marL="457200" marR="0" lvl="0" indent="-41910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Sinks Canyon Center, Lander, WY</a:t>
            </a:r>
          </a:p>
          <a:p>
            <a:pPr marL="457200" marR="0" lvl="0" indent="-41910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James Nassif, Steve and Mary Lovelace, and the 2014 UW-Madison Geology Museum field crew</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References</a:t>
            </a:r>
          </a:p>
        </p:txBody>
      </p:sp>
      <p:sp>
        <p:nvSpPr>
          <p:cNvPr id="331" name="Shape 331"/>
          <p:cNvSpPr txBox="1">
            <a:spLocks noGrp="1"/>
          </p:cNvSpPr>
          <p:nvPr>
            <p:ph type="body" idx="1"/>
          </p:nvPr>
        </p:nvSpPr>
        <p:spPr>
          <a:xfrm>
            <a:off x="457200" y="1600200"/>
            <a:ext cx="8229600" cy="5152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dirty="0">
                <a:solidFill>
                  <a:schemeClr val="dk1"/>
                </a:solidFill>
                <a:latin typeface="Arial"/>
                <a:ea typeface="Arial"/>
                <a:cs typeface="Arial"/>
                <a:sym typeface="Arial"/>
              </a:rPr>
              <a:t>Ash, SR. 1972 Upper Triassic Dockum Flora of Eastern New Mexico and Texas.</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dirty="0">
                <a:solidFill>
                  <a:schemeClr val="dk1"/>
                </a:solidFill>
                <a:latin typeface="Arial"/>
                <a:ea typeface="Arial"/>
                <a:cs typeface="Arial"/>
                <a:sym typeface="Arial"/>
              </a:rPr>
              <a:t> Ash, SR (1987). The Upper Triassic Red Bed Flora of the Colorado Plateau, Western US. Pp. 95-105.</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dirty="0">
                <a:solidFill>
                  <a:schemeClr val="dk1"/>
                </a:solidFill>
                <a:latin typeface="Arial"/>
                <a:ea typeface="Arial"/>
                <a:cs typeface="Arial"/>
                <a:sym typeface="Arial"/>
              </a:rPr>
              <a:t>Berry, EW. 1924. </a:t>
            </a:r>
            <a:r>
              <a:rPr lang="en" sz="1800" b="0" i="0" u="none" strike="noStrike" cap="none" baseline="0">
                <a:solidFill>
                  <a:schemeClr val="dk1"/>
                </a:solidFill>
                <a:latin typeface="Arial"/>
                <a:ea typeface="Arial"/>
                <a:cs typeface="Arial"/>
                <a:sym typeface="Arial"/>
              </a:rPr>
              <a:t>Fossil Plants and </a:t>
            </a:r>
            <a:r>
              <a:rPr lang="en" sz="1800" b="0" i="0" u="none" strike="noStrike" cap="none" baseline="0" smtClean="0">
                <a:solidFill>
                  <a:schemeClr val="dk1"/>
                </a:solidFill>
                <a:latin typeface="Arial"/>
                <a:ea typeface="Arial"/>
                <a:cs typeface="Arial"/>
                <a:sym typeface="Arial"/>
              </a:rPr>
              <a:t>Unios </a:t>
            </a:r>
            <a:r>
              <a:rPr lang="en" sz="1800" b="0" i="0" u="none" strike="noStrike" cap="none" baseline="0">
                <a:solidFill>
                  <a:schemeClr val="dk1"/>
                </a:solidFill>
                <a:latin typeface="Arial"/>
                <a:ea typeface="Arial"/>
                <a:cs typeface="Arial"/>
                <a:sym typeface="Arial"/>
              </a:rPr>
              <a:t>in the Red Beds of Wyoming. </a:t>
            </a:r>
            <a:r>
              <a:rPr lang="en" sz="1800" b="0" i="0" u="none" strike="noStrike" cap="none" baseline="0" dirty="0">
                <a:solidFill>
                  <a:schemeClr val="dk1"/>
                </a:solidFill>
                <a:latin typeface="Arial"/>
                <a:ea typeface="Arial"/>
                <a:cs typeface="Arial"/>
                <a:sym typeface="Arial"/>
              </a:rPr>
              <a:t>P. 488-497.</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dirty="0">
                <a:solidFill>
                  <a:schemeClr val="dk1"/>
                </a:solidFill>
                <a:latin typeface="Arial"/>
                <a:ea typeface="Arial"/>
                <a:cs typeface="Arial"/>
                <a:sym typeface="Arial"/>
              </a:rPr>
              <a:t>Kapp, Ronald O. </a:t>
            </a:r>
            <a:r>
              <a:rPr lang="en" sz="1800" b="0" i="1" u="none" strike="noStrike" cap="none" baseline="0" dirty="0">
                <a:solidFill>
                  <a:schemeClr val="dk1"/>
                </a:solidFill>
                <a:latin typeface="Arial"/>
                <a:ea typeface="Arial"/>
                <a:cs typeface="Arial"/>
                <a:sym typeface="Arial"/>
              </a:rPr>
              <a:t>How to Know Pollen and Spores. </a:t>
            </a:r>
            <a:r>
              <a:rPr lang="en" sz="1800" b="0" i="0" u="none" strike="noStrike" cap="none" baseline="0" dirty="0">
                <a:solidFill>
                  <a:schemeClr val="dk1"/>
                </a:solidFill>
                <a:latin typeface="Arial"/>
                <a:ea typeface="Arial"/>
                <a:cs typeface="Arial"/>
                <a:sym typeface="Arial"/>
              </a:rPr>
              <a:t>W.C. Brown Co., 1969. 249 p. </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dirty="0">
                <a:solidFill>
                  <a:schemeClr val="dk1"/>
                </a:solidFill>
                <a:latin typeface="Arial"/>
                <a:ea typeface="Arial"/>
                <a:cs typeface="Arial"/>
                <a:sym typeface="Arial"/>
              </a:rPr>
              <a:t>Litwin, RJ (1985) Fertile Organs and In Situ Spores of Ferns from the Late Triassic Chinle Formation of Arizona. Review of Paleobotany and Palynology, pp. 101-146.</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dirty="0">
                <a:solidFill>
                  <a:schemeClr val="dk1"/>
                </a:solidFill>
                <a:latin typeface="Arial"/>
                <a:ea typeface="Arial"/>
                <a:cs typeface="Arial"/>
                <a:sym typeface="Arial"/>
              </a:rPr>
              <a:t>Nudds, J. and Selden, P. </a:t>
            </a:r>
            <a:r>
              <a:rPr lang="en" sz="1800" b="0" i="0" u="none" strike="noStrike" cap="none" baseline="0" dirty="0">
                <a:solidFill>
                  <a:srgbClr val="000000"/>
                </a:solidFill>
                <a:latin typeface="Arial"/>
                <a:ea typeface="Arial"/>
                <a:cs typeface="Arial"/>
                <a:sym typeface="Arial"/>
              </a:rPr>
              <a:t>(2008),</a:t>
            </a:r>
            <a:r>
              <a:rPr lang="en" sz="1800" b="0" i="0" u="none" strike="noStrike" cap="none" baseline="0" dirty="0">
                <a:solidFill>
                  <a:schemeClr val="dk1"/>
                </a:solidFill>
                <a:latin typeface="Arial"/>
                <a:ea typeface="Arial"/>
                <a:cs typeface="Arial"/>
                <a:sym typeface="Arial"/>
              </a:rPr>
              <a:t> </a:t>
            </a:r>
            <a:r>
              <a:rPr lang="en" sz="1800" b="0" i="1" u="none" strike="noStrike" cap="none" baseline="0" dirty="0">
                <a:solidFill>
                  <a:schemeClr val="dk1"/>
                </a:solidFill>
                <a:latin typeface="Arial"/>
                <a:ea typeface="Arial"/>
                <a:cs typeface="Arial"/>
                <a:sym typeface="Arial"/>
              </a:rPr>
              <a:t>Fossil Ecosystems of North America.</a:t>
            </a:r>
            <a:r>
              <a:rPr lang="en" sz="1800" b="0" i="0" u="none" strike="noStrike" cap="none" baseline="0" dirty="0">
                <a:solidFill>
                  <a:schemeClr val="dk1"/>
                </a:solidFill>
                <a:latin typeface="Arial"/>
                <a:ea typeface="Arial"/>
                <a:cs typeface="Arial"/>
                <a:sym typeface="Arial"/>
              </a:rPr>
              <a:t> The University of Chicago Press, Chigaco, IL, 288p. </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4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4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7" name="Shape 337"/>
          <p:cNvSpPr txBox="1">
            <a:spLocks noGrp="1"/>
          </p:cNvSpPr>
          <p:nvPr>
            <p:ph type="body" idx="1"/>
          </p:nvPr>
        </p:nvSpPr>
        <p:spPr>
          <a:xfrm>
            <a:off x="1859075" y="0"/>
            <a:ext cx="4840198" cy="2061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7200" b="0" i="0" u="none" strike="noStrike" cap="none" baseline="0">
                <a:solidFill>
                  <a:schemeClr val="lt1"/>
                </a:solidFill>
                <a:latin typeface="Arial"/>
                <a:ea typeface="Arial"/>
                <a:cs typeface="Arial"/>
                <a:sym typeface="Arial"/>
              </a:rPr>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129900" y="373247"/>
            <a:ext cx="9403799" cy="837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0" i="0" u="none" strike="noStrike" cap="none" baseline="0">
                <a:solidFill>
                  <a:srgbClr val="000000"/>
                </a:solidFill>
                <a:latin typeface="Arial"/>
                <a:ea typeface="Arial"/>
                <a:cs typeface="Arial"/>
                <a:sym typeface="Arial"/>
              </a:rPr>
              <a:t>Continental Late Triassic deposits in western NA</a:t>
            </a:r>
          </a:p>
        </p:txBody>
      </p:sp>
      <p:pic>
        <p:nvPicPr>
          <p:cNvPr id="118" name="Shape 118"/>
          <p:cNvPicPr preferRelativeResize="0"/>
          <p:nvPr/>
        </p:nvPicPr>
        <p:blipFill rotWithShape="1">
          <a:blip r:embed="rId3">
            <a:alphaModFix/>
          </a:blip>
          <a:srcRect l="209" r="16"/>
          <a:stretch/>
        </p:blipFill>
        <p:spPr>
          <a:xfrm>
            <a:off x="3770000" y="1693100"/>
            <a:ext cx="4958698" cy="3478800"/>
          </a:xfrm>
          <a:prstGeom prst="rect">
            <a:avLst/>
          </a:prstGeom>
          <a:noFill/>
          <a:ln>
            <a:noFill/>
          </a:ln>
        </p:spPr>
      </p:pic>
      <p:sp>
        <p:nvSpPr>
          <p:cNvPr id="119" name="Shape 119"/>
          <p:cNvSpPr txBox="1"/>
          <p:nvPr/>
        </p:nvSpPr>
        <p:spPr>
          <a:xfrm>
            <a:off x="587275" y="1496625"/>
            <a:ext cx="3182698" cy="4622398"/>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Arial"/>
              <a:buChar char="●"/>
            </a:pPr>
            <a:r>
              <a:rPr lang="en" sz="1800" b="0" i="0" u="none" strike="noStrike" cap="none" baseline="0">
                <a:solidFill>
                  <a:srgbClr val="000000"/>
                </a:solidFill>
                <a:latin typeface="Arial"/>
                <a:ea typeface="Arial"/>
                <a:cs typeface="Arial"/>
                <a:sym typeface="Arial"/>
              </a:rPr>
              <a:t>Entirely Triassic in age and largely continental in origin; scarce paleobotanical work</a:t>
            </a:r>
          </a:p>
          <a:p>
            <a:pPr marL="457200" marR="0" lvl="0" indent="-342900" algn="l" rtl="0">
              <a:lnSpc>
                <a:spcPct val="100000"/>
              </a:lnSpc>
              <a:spcBef>
                <a:spcPts val="0"/>
              </a:spcBef>
              <a:spcAft>
                <a:spcPts val="0"/>
              </a:spcAft>
              <a:buClr>
                <a:srgbClr val="000000"/>
              </a:buClr>
              <a:buSzPct val="100000"/>
              <a:buFont typeface="Arial"/>
              <a:buChar char="●"/>
            </a:pPr>
            <a:r>
              <a:rPr lang="en" sz="1800" b="0" i="0" u="none" strike="noStrike" cap="none" baseline="0">
                <a:solidFill>
                  <a:srgbClr val="000000"/>
                </a:solidFill>
                <a:latin typeface="Arial"/>
                <a:ea typeface="Arial"/>
                <a:cs typeface="Arial"/>
                <a:sym typeface="Arial"/>
              </a:rPr>
              <a:t>Chinle was deposited on the Colorado Plateau; and over 50 plant taxa found </a:t>
            </a:r>
          </a:p>
          <a:p>
            <a:pPr marL="457200" marR="0" lvl="0" indent="-342900" algn="l" rtl="0">
              <a:lnSpc>
                <a:spcPct val="100000"/>
              </a:lnSpc>
              <a:spcBef>
                <a:spcPts val="0"/>
              </a:spcBef>
              <a:spcAft>
                <a:spcPts val="0"/>
              </a:spcAft>
              <a:buClr>
                <a:srgbClr val="000000"/>
              </a:buClr>
              <a:buSzPct val="100000"/>
              <a:buFont typeface="Arial"/>
              <a:buChar char="●"/>
            </a:pPr>
            <a:r>
              <a:rPr lang="en" sz="1800" b="0" i="0" u="none" strike="noStrike" cap="none" baseline="0">
                <a:solidFill>
                  <a:srgbClr val="000000"/>
                </a:solidFill>
                <a:latin typeface="Arial"/>
                <a:ea typeface="Arial"/>
                <a:cs typeface="Arial"/>
                <a:sym typeface="Arial"/>
              </a:rPr>
              <a:t>Dockum outcrops in western Texas and eastern New Mexico; equivalent to Chinle and biotas are very similar. Over 70 plant taxa  have been reported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927100" y="0"/>
            <a:ext cx="7288199" cy="6858000"/>
          </a:xfrm>
          <a:prstGeom prst="rect">
            <a:avLst/>
          </a:prstGeom>
          <a:noFill/>
          <a:ln>
            <a:noFill/>
          </a:ln>
        </p:spPr>
      </p:pic>
      <p:sp>
        <p:nvSpPr>
          <p:cNvPr id="125" name="Shape 125"/>
          <p:cNvSpPr txBox="1"/>
          <p:nvPr/>
        </p:nvSpPr>
        <p:spPr>
          <a:xfrm>
            <a:off x="6113639" y="6313219"/>
            <a:ext cx="192129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Prochnow et al., 2006</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45115" y="308862"/>
            <a:ext cx="9403799" cy="9539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baseline="0">
                <a:solidFill>
                  <a:srgbClr val="000000"/>
                </a:solidFill>
                <a:latin typeface="Arial"/>
                <a:ea typeface="Arial"/>
                <a:cs typeface="Arial"/>
                <a:sym typeface="Arial"/>
              </a:rPr>
              <a:t>Western North America during the Late Triassic </a:t>
            </a:r>
          </a:p>
          <a:p>
            <a:pPr marL="0" marR="0" lvl="0" indent="0" algn="ctr" rtl="0">
              <a:lnSpc>
                <a:spcPct val="100000"/>
              </a:lnSpc>
              <a:spcBef>
                <a:spcPts val="0"/>
              </a:spcBef>
              <a:spcAft>
                <a:spcPts val="0"/>
              </a:spcAft>
              <a:buClr>
                <a:srgbClr val="000000"/>
              </a:buClr>
              <a:buFont typeface="Arial"/>
              <a:buNone/>
            </a:pPr>
            <a:endParaRPr sz="2800" b="0" i="0" u="none" strike="noStrike" cap="none" baseline="0">
              <a:solidFill>
                <a:srgbClr val="000000"/>
              </a:solidFill>
              <a:latin typeface="Arial"/>
              <a:ea typeface="Arial"/>
              <a:cs typeface="Arial"/>
              <a:sym typeface="Arial"/>
            </a:endParaRPr>
          </a:p>
        </p:txBody>
      </p:sp>
      <p:pic>
        <p:nvPicPr>
          <p:cNvPr id="131" name="Shape 131"/>
          <p:cNvPicPr preferRelativeResize="0"/>
          <p:nvPr/>
        </p:nvPicPr>
        <p:blipFill rotWithShape="1">
          <a:blip r:embed="rId3">
            <a:alphaModFix/>
          </a:blip>
          <a:srcRect l="21086" r="10877" b="54745"/>
          <a:stretch/>
        </p:blipFill>
        <p:spPr>
          <a:xfrm>
            <a:off x="1379379" y="2020133"/>
            <a:ext cx="7672508" cy="2870684"/>
          </a:xfrm>
          <a:prstGeom prst="rect">
            <a:avLst/>
          </a:prstGeom>
          <a:noFill/>
          <a:ln>
            <a:noFill/>
          </a:ln>
        </p:spPr>
      </p:pic>
      <p:sp>
        <p:nvSpPr>
          <p:cNvPr id="132" name="Shape 132"/>
          <p:cNvSpPr/>
          <p:nvPr/>
        </p:nvSpPr>
        <p:spPr>
          <a:xfrm>
            <a:off x="2625833" y="3964432"/>
            <a:ext cx="869207" cy="789330"/>
          </a:xfrm>
          <a:prstGeom prst="rect">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133" name="Shape 133"/>
          <p:cNvSpPr/>
          <p:nvPr/>
        </p:nvSpPr>
        <p:spPr>
          <a:xfrm>
            <a:off x="60959" y="2719025"/>
            <a:ext cx="1912781" cy="94923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grpSp>
        <p:nvGrpSpPr>
          <p:cNvPr id="134" name="Shape 134"/>
          <p:cNvGrpSpPr/>
          <p:nvPr/>
        </p:nvGrpSpPr>
        <p:grpSpPr>
          <a:xfrm>
            <a:off x="161197" y="3552146"/>
            <a:ext cx="2277199" cy="831678"/>
            <a:chOff x="-2277200" y="3957760"/>
            <a:chExt cx="2277199" cy="831678"/>
          </a:xfrm>
        </p:grpSpPr>
        <p:sp>
          <p:nvSpPr>
            <p:cNvPr id="135" name="Shape 135"/>
            <p:cNvSpPr/>
            <p:nvPr/>
          </p:nvSpPr>
          <p:spPr>
            <a:xfrm>
              <a:off x="-2277200" y="4030107"/>
              <a:ext cx="176784" cy="152399"/>
            </a:xfrm>
            <a:prstGeom prst="triangle">
              <a:avLst>
                <a:gd name="adj" fmla="val 50000"/>
              </a:avLst>
            </a:prstGeom>
            <a:solidFill>
              <a:srgbClr val="FF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136" name="Shape 136"/>
            <p:cNvSpPr/>
            <p:nvPr/>
          </p:nvSpPr>
          <p:spPr>
            <a:xfrm>
              <a:off x="-2277200" y="4274101"/>
              <a:ext cx="176784" cy="152399"/>
            </a:xfrm>
            <a:prstGeom prst="triangle">
              <a:avLst>
                <a:gd name="adj" fmla="val 50000"/>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137" name="Shape 137"/>
            <p:cNvSpPr/>
            <p:nvPr/>
          </p:nvSpPr>
          <p:spPr>
            <a:xfrm>
              <a:off x="-2277200" y="4547157"/>
              <a:ext cx="176784" cy="176784"/>
            </a:xfrm>
            <a:prstGeom prst="ellipse">
              <a:avLst/>
            </a:prstGeom>
            <a:solidFill>
              <a:srgbClr val="92D05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138" name="Shape 138"/>
            <p:cNvSpPr txBox="1"/>
            <p:nvPr/>
          </p:nvSpPr>
          <p:spPr>
            <a:xfrm>
              <a:off x="-2113280" y="3957760"/>
              <a:ext cx="211327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Calcrete: Arid &amp; Warm</a:t>
              </a:r>
            </a:p>
          </p:txBody>
        </p:sp>
        <p:sp>
          <p:nvSpPr>
            <p:cNvPr id="139" name="Shape 139"/>
            <p:cNvSpPr txBox="1"/>
            <p:nvPr/>
          </p:nvSpPr>
          <p:spPr>
            <a:xfrm>
              <a:off x="-2113280" y="4211760"/>
              <a:ext cx="211327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Evaporite: Arid &amp; Warm</a:t>
              </a:r>
            </a:p>
          </p:txBody>
        </p:sp>
        <p:sp>
          <p:nvSpPr>
            <p:cNvPr id="140" name="Shape 140"/>
            <p:cNvSpPr txBox="1"/>
            <p:nvPr/>
          </p:nvSpPr>
          <p:spPr>
            <a:xfrm>
              <a:off x="-2113280" y="4481662"/>
              <a:ext cx="211327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Coal: Wet &amp; Warm</a:t>
              </a:r>
            </a:p>
          </p:txBody>
        </p:sp>
      </p:grpSp>
      <p:pic>
        <p:nvPicPr>
          <p:cNvPr id="141" name="Shape 141"/>
          <p:cNvPicPr preferRelativeResize="0"/>
          <p:nvPr/>
        </p:nvPicPr>
        <p:blipFill rotWithShape="1">
          <a:blip r:embed="rId3">
            <a:alphaModFix/>
          </a:blip>
          <a:srcRect/>
          <a:stretch/>
        </p:blipFill>
        <p:spPr>
          <a:xfrm>
            <a:off x="77325" y="1994591"/>
            <a:ext cx="2079761" cy="1169866"/>
          </a:xfrm>
          <a:prstGeom prst="rect">
            <a:avLst/>
          </a:prstGeom>
          <a:noFill/>
          <a:ln w="28575" cap="flat" cmpd="sng">
            <a:solidFill>
              <a:schemeClr val="dk1"/>
            </a:solidFill>
            <a:prstDash val="solid"/>
            <a:round/>
            <a:headEnd type="none" w="med" len="med"/>
            <a:tailEnd type="none" w="med" len="med"/>
          </a:ln>
        </p:spPr>
      </p:pic>
      <p:sp>
        <p:nvSpPr>
          <p:cNvPr id="142" name="Shape 142"/>
          <p:cNvSpPr/>
          <p:nvPr/>
        </p:nvSpPr>
        <p:spPr>
          <a:xfrm>
            <a:off x="60959" y="1979496"/>
            <a:ext cx="8991600" cy="2870684"/>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143" name="Shape 143"/>
          <p:cNvSpPr txBox="1"/>
          <p:nvPr/>
        </p:nvSpPr>
        <p:spPr>
          <a:xfrm>
            <a:off x="6628403" y="4850180"/>
            <a:ext cx="259321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 2000, PALEOMAP Project</a:t>
            </a:r>
          </a:p>
        </p:txBody>
      </p:sp>
      <p:sp>
        <p:nvSpPr>
          <p:cNvPr id="144" name="Shape 144"/>
          <p:cNvSpPr txBox="1"/>
          <p:nvPr/>
        </p:nvSpPr>
        <p:spPr>
          <a:xfrm>
            <a:off x="824887" y="5361121"/>
            <a:ext cx="5656934" cy="10464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Paleolatitude: Close to the Equator</a:t>
            </a: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Paleoclimate: Monsoon? (Parish 1993)</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45" name="Shape 145"/>
          <p:cNvSpPr txBox="1"/>
          <p:nvPr/>
        </p:nvSpPr>
        <p:spPr>
          <a:xfrm>
            <a:off x="5727150" y="5648101"/>
            <a:ext cx="1814399" cy="448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1"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r="59722"/>
          <a:stretch/>
        </p:blipFill>
        <p:spPr>
          <a:xfrm>
            <a:off x="54725" y="688747"/>
            <a:ext cx="4207200" cy="6095098"/>
          </a:xfrm>
          <a:prstGeom prst="rect">
            <a:avLst/>
          </a:prstGeom>
          <a:noFill/>
          <a:ln>
            <a:noFill/>
          </a:ln>
        </p:spPr>
      </p:pic>
      <p:sp>
        <p:nvSpPr>
          <p:cNvPr id="151" name="Shape 151"/>
          <p:cNvSpPr txBox="1"/>
          <p:nvPr/>
        </p:nvSpPr>
        <p:spPr>
          <a:xfrm>
            <a:off x="2158325" y="87025"/>
            <a:ext cx="4978198" cy="116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000" b="0" i="0" u="none" strike="noStrike" cap="none" baseline="0">
                <a:solidFill>
                  <a:srgbClr val="000000"/>
                </a:solidFill>
                <a:latin typeface="Arial"/>
                <a:ea typeface="Arial"/>
                <a:cs typeface="Arial"/>
                <a:sym typeface="Arial"/>
              </a:rPr>
              <a:t>Stratigraphic Relationships </a:t>
            </a:r>
          </a:p>
        </p:txBody>
      </p:sp>
      <p:pic>
        <p:nvPicPr>
          <p:cNvPr id="152" name="Shape 152"/>
          <p:cNvPicPr preferRelativeResize="0"/>
          <p:nvPr/>
        </p:nvPicPr>
        <p:blipFill rotWithShape="1">
          <a:blip r:embed="rId4">
            <a:alphaModFix/>
          </a:blip>
          <a:srcRect/>
          <a:stretch/>
        </p:blipFill>
        <p:spPr>
          <a:xfrm>
            <a:off x="5914335" y="193720"/>
            <a:ext cx="2444375" cy="6664277"/>
          </a:xfrm>
          <a:prstGeom prst="rect">
            <a:avLst/>
          </a:prstGeom>
          <a:noFill/>
          <a:ln>
            <a:noFill/>
          </a:ln>
        </p:spPr>
      </p:pic>
      <p:sp>
        <p:nvSpPr>
          <p:cNvPr id="153" name="Shape 153"/>
          <p:cNvSpPr/>
          <p:nvPr/>
        </p:nvSpPr>
        <p:spPr>
          <a:xfrm>
            <a:off x="764825" y="3762975"/>
            <a:ext cx="1223700" cy="2574899"/>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cxnSp>
        <p:nvCxnSpPr>
          <p:cNvPr id="154" name="Shape 154"/>
          <p:cNvCxnSpPr/>
          <p:nvPr/>
        </p:nvCxnSpPr>
        <p:spPr>
          <a:xfrm rot="10800000" flipH="1">
            <a:off x="2039550" y="474073"/>
            <a:ext cx="4436100" cy="3263400"/>
          </a:xfrm>
          <a:prstGeom prst="straightConnector1">
            <a:avLst/>
          </a:prstGeom>
          <a:noFill/>
          <a:ln w="19050" cap="flat" cmpd="sng">
            <a:solidFill>
              <a:srgbClr val="FF0000"/>
            </a:solidFill>
            <a:prstDash val="solid"/>
            <a:round/>
            <a:headEnd type="none" w="med" len="med"/>
            <a:tailEnd type="none" w="med" len="med"/>
          </a:ln>
        </p:spPr>
      </p:cxnSp>
      <p:cxnSp>
        <p:nvCxnSpPr>
          <p:cNvPr id="155" name="Shape 155"/>
          <p:cNvCxnSpPr/>
          <p:nvPr/>
        </p:nvCxnSpPr>
        <p:spPr>
          <a:xfrm>
            <a:off x="2090550" y="6337925"/>
            <a:ext cx="4385099" cy="458999"/>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235075" y="419422"/>
            <a:ext cx="8673899" cy="72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000" b="1" i="0" u="none" strike="noStrike" cap="none" baseline="0">
                <a:solidFill>
                  <a:srgbClr val="000000"/>
                </a:solidFill>
                <a:latin typeface="Arial"/>
                <a:ea typeface="Arial"/>
                <a:cs typeface="Arial"/>
                <a:sym typeface="Arial"/>
              </a:rPr>
              <a:t>Previous paleobotanical studies </a:t>
            </a:r>
          </a:p>
        </p:txBody>
      </p:sp>
      <p:cxnSp>
        <p:nvCxnSpPr>
          <p:cNvPr id="161" name="Shape 161"/>
          <p:cNvCxnSpPr/>
          <p:nvPr/>
        </p:nvCxnSpPr>
        <p:spPr>
          <a:xfrm>
            <a:off x="287528" y="1313075"/>
            <a:ext cx="8458200" cy="0"/>
          </a:xfrm>
          <a:prstGeom prst="straightConnector1">
            <a:avLst/>
          </a:prstGeom>
          <a:noFill/>
          <a:ln w="19050" cap="flat" cmpd="sng">
            <a:solidFill>
              <a:schemeClr val="dk1"/>
            </a:solidFill>
            <a:prstDash val="solid"/>
            <a:round/>
            <a:headEnd type="none" w="med" len="med"/>
            <a:tailEnd type="none" w="med" len="med"/>
          </a:ln>
        </p:spPr>
      </p:cxnSp>
      <p:cxnSp>
        <p:nvCxnSpPr>
          <p:cNvPr id="162" name="Shape 162"/>
          <p:cNvCxnSpPr/>
          <p:nvPr/>
        </p:nvCxnSpPr>
        <p:spPr>
          <a:xfrm>
            <a:off x="287528" y="3874051"/>
            <a:ext cx="8458200" cy="0"/>
          </a:xfrm>
          <a:prstGeom prst="straightConnector1">
            <a:avLst/>
          </a:prstGeom>
          <a:noFill/>
          <a:ln w="19050" cap="flat" cmpd="sng">
            <a:solidFill>
              <a:schemeClr val="dk1"/>
            </a:solidFill>
            <a:prstDash val="solid"/>
            <a:round/>
            <a:headEnd type="none" w="med" len="med"/>
            <a:tailEnd type="none" w="med" len="med"/>
          </a:ln>
        </p:spPr>
      </p:cxnSp>
      <p:cxnSp>
        <p:nvCxnSpPr>
          <p:cNvPr id="163" name="Shape 163"/>
          <p:cNvCxnSpPr/>
          <p:nvPr/>
        </p:nvCxnSpPr>
        <p:spPr>
          <a:xfrm>
            <a:off x="287528" y="5322096"/>
            <a:ext cx="8458200" cy="0"/>
          </a:xfrm>
          <a:prstGeom prst="straightConnector1">
            <a:avLst/>
          </a:prstGeom>
          <a:noFill/>
          <a:ln w="19050" cap="flat" cmpd="sng">
            <a:solidFill>
              <a:schemeClr val="dk1"/>
            </a:solidFill>
            <a:prstDash val="solid"/>
            <a:round/>
            <a:headEnd type="none" w="med" len="med"/>
            <a:tailEnd type="none" w="med" len="med"/>
          </a:ln>
        </p:spPr>
      </p:cxnSp>
      <p:cxnSp>
        <p:nvCxnSpPr>
          <p:cNvPr id="164" name="Shape 164"/>
          <p:cNvCxnSpPr/>
          <p:nvPr/>
        </p:nvCxnSpPr>
        <p:spPr>
          <a:xfrm>
            <a:off x="148278" y="2363639"/>
            <a:ext cx="8458200" cy="0"/>
          </a:xfrm>
          <a:prstGeom prst="straightConnector1">
            <a:avLst/>
          </a:prstGeom>
          <a:noFill/>
          <a:ln w="19050" cap="flat" cmpd="sng">
            <a:solidFill>
              <a:schemeClr val="dk1"/>
            </a:solidFill>
            <a:prstDash val="solid"/>
            <a:round/>
            <a:headEnd type="none" w="med" len="med"/>
            <a:tailEnd type="none" w="med" len="med"/>
          </a:ln>
        </p:spPr>
      </p:cxnSp>
      <p:sp>
        <p:nvSpPr>
          <p:cNvPr id="165" name="Shape 165"/>
          <p:cNvSpPr txBox="1"/>
          <p:nvPr/>
        </p:nvSpPr>
        <p:spPr>
          <a:xfrm>
            <a:off x="235093" y="2583742"/>
            <a:ext cx="220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1) Chinle</a:t>
            </a:r>
          </a:p>
        </p:txBody>
      </p:sp>
      <p:sp>
        <p:nvSpPr>
          <p:cNvPr id="166" name="Shape 166"/>
          <p:cNvSpPr txBox="1"/>
          <p:nvPr/>
        </p:nvSpPr>
        <p:spPr>
          <a:xfrm>
            <a:off x="235093" y="3952926"/>
            <a:ext cx="220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2) Dockum</a:t>
            </a:r>
          </a:p>
        </p:txBody>
      </p:sp>
      <p:sp>
        <p:nvSpPr>
          <p:cNvPr id="167" name="Shape 167"/>
          <p:cNvSpPr txBox="1"/>
          <p:nvPr/>
        </p:nvSpPr>
        <p:spPr>
          <a:xfrm>
            <a:off x="287525" y="5344898"/>
            <a:ext cx="220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3) Chugwater</a:t>
            </a:r>
          </a:p>
        </p:txBody>
      </p:sp>
      <p:sp>
        <p:nvSpPr>
          <p:cNvPr id="168" name="Shape 168"/>
          <p:cNvSpPr txBox="1"/>
          <p:nvPr/>
        </p:nvSpPr>
        <p:spPr>
          <a:xfrm>
            <a:off x="235083" y="1868581"/>
            <a:ext cx="220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Deposits</a:t>
            </a:r>
          </a:p>
        </p:txBody>
      </p:sp>
      <p:sp>
        <p:nvSpPr>
          <p:cNvPr id="169" name="Shape 169"/>
          <p:cNvSpPr txBox="1"/>
          <p:nvPr/>
        </p:nvSpPr>
        <p:spPr>
          <a:xfrm>
            <a:off x="3813048" y="1868575"/>
            <a:ext cx="220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Macrofossil</a:t>
            </a:r>
          </a:p>
        </p:txBody>
      </p:sp>
      <p:sp>
        <p:nvSpPr>
          <p:cNvPr id="170" name="Shape 170"/>
          <p:cNvSpPr txBox="1"/>
          <p:nvPr/>
        </p:nvSpPr>
        <p:spPr>
          <a:xfrm>
            <a:off x="6544055" y="1868588"/>
            <a:ext cx="2201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Microfossil</a:t>
            </a:r>
          </a:p>
        </p:txBody>
      </p:sp>
      <p:sp>
        <p:nvSpPr>
          <p:cNvPr id="171" name="Shape 171"/>
          <p:cNvSpPr txBox="1"/>
          <p:nvPr/>
        </p:nvSpPr>
        <p:spPr>
          <a:xfrm>
            <a:off x="3726442" y="2869167"/>
            <a:ext cx="1691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 </a:t>
            </a:r>
          </a:p>
        </p:txBody>
      </p:sp>
      <p:sp>
        <p:nvSpPr>
          <p:cNvPr id="172" name="Shape 172"/>
          <p:cNvSpPr txBox="1"/>
          <p:nvPr/>
        </p:nvSpPr>
        <p:spPr>
          <a:xfrm>
            <a:off x="6603438" y="5752896"/>
            <a:ext cx="2330100" cy="72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 sz="3000" b="0" i="0" u="none" strike="noStrike" cap="none" baseline="0">
                <a:solidFill>
                  <a:srgbClr val="FF0000"/>
                </a:solidFill>
                <a:latin typeface="Arial"/>
                <a:ea typeface="Arial"/>
                <a:cs typeface="Arial"/>
                <a:sym typeface="Arial"/>
              </a:rPr>
              <a:t>Unknown</a:t>
            </a:r>
          </a:p>
        </p:txBody>
      </p:sp>
      <p:pic>
        <p:nvPicPr>
          <p:cNvPr id="173" name="Shape 173"/>
          <p:cNvPicPr preferRelativeResize="0"/>
          <p:nvPr/>
        </p:nvPicPr>
        <p:blipFill rotWithShape="1">
          <a:blip r:embed="rId3">
            <a:alphaModFix/>
          </a:blip>
          <a:srcRect l="40166" t="24367" r="36916" b="8520"/>
          <a:stretch/>
        </p:blipFill>
        <p:spPr>
          <a:xfrm rot="5400000">
            <a:off x="3758261" y="4926799"/>
            <a:ext cx="1414799" cy="2330100"/>
          </a:xfrm>
          <a:prstGeom prst="rect">
            <a:avLst/>
          </a:prstGeom>
          <a:noFill/>
          <a:ln>
            <a:noFill/>
          </a:ln>
        </p:spPr>
      </p:pic>
      <p:pic>
        <p:nvPicPr>
          <p:cNvPr id="174" name="Shape 174"/>
          <p:cNvPicPr preferRelativeResize="0"/>
          <p:nvPr/>
        </p:nvPicPr>
        <p:blipFill rotWithShape="1">
          <a:blip r:embed="rId4">
            <a:alphaModFix/>
          </a:blip>
          <a:srcRect t="11380"/>
          <a:stretch/>
        </p:blipFill>
        <p:spPr>
          <a:xfrm>
            <a:off x="3286996" y="2466141"/>
            <a:ext cx="1006980" cy="1345648"/>
          </a:xfrm>
          <a:prstGeom prst="rect">
            <a:avLst/>
          </a:prstGeom>
          <a:noFill/>
          <a:ln>
            <a:noFill/>
          </a:ln>
        </p:spPr>
      </p:pic>
      <p:pic>
        <p:nvPicPr>
          <p:cNvPr id="175" name="Shape 175"/>
          <p:cNvPicPr preferRelativeResize="0"/>
          <p:nvPr/>
        </p:nvPicPr>
        <p:blipFill rotWithShape="1">
          <a:blip r:embed="rId5">
            <a:alphaModFix/>
          </a:blip>
          <a:srcRect t="11380"/>
          <a:stretch/>
        </p:blipFill>
        <p:spPr>
          <a:xfrm>
            <a:off x="4528648" y="2466141"/>
            <a:ext cx="1006975" cy="1345647"/>
          </a:xfrm>
          <a:prstGeom prst="rect">
            <a:avLst/>
          </a:prstGeom>
          <a:noFill/>
          <a:ln>
            <a:noFill/>
          </a:ln>
        </p:spPr>
      </p:pic>
      <p:sp>
        <p:nvSpPr>
          <p:cNvPr id="176" name="Shape 176"/>
          <p:cNvSpPr txBox="1"/>
          <p:nvPr/>
        </p:nvSpPr>
        <p:spPr>
          <a:xfrm rot="-5400000">
            <a:off x="2508523" y="3044325"/>
            <a:ext cx="1358098" cy="3140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Litwin, 1985</a:t>
            </a:r>
          </a:p>
        </p:txBody>
      </p:sp>
      <p:pic>
        <p:nvPicPr>
          <p:cNvPr id="177" name="Shape 177"/>
          <p:cNvPicPr preferRelativeResize="0"/>
          <p:nvPr/>
        </p:nvPicPr>
        <p:blipFill rotWithShape="1">
          <a:blip r:embed="rId6">
            <a:alphaModFix/>
          </a:blip>
          <a:srcRect l="7439" r="9748"/>
          <a:stretch/>
        </p:blipFill>
        <p:spPr>
          <a:xfrm rot="5400000">
            <a:off x="6826254" y="1948107"/>
            <a:ext cx="1262183" cy="2298250"/>
          </a:xfrm>
          <a:prstGeom prst="rect">
            <a:avLst/>
          </a:prstGeom>
          <a:noFill/>
          <a:ln>
            <a:noFill/>
          </a:ln>
        </p:spPr>
      </p:pic>
      <p:pic>
        <p:nvPicPr>
          <p:cNvPr id="178" name="Shape 178"/>
          <p:cNvPicPr preferRelativeResize="0"/>
          <p:nvPr/>
        </p:nvPicPr>
        <p:blipFill rotWithShape="1">
          <a:blip r:embed="rId7">
            <a:alphaModFix/>
          </a:blip>
          <a:srcRect l="13839" r="13031"/>
          <a:stretch/>
        </p:blipFill>
        <p:spPr>
          <a:xfrm rot="5400000">
            <a:off x="7013188" y="3422592"/>
            <a:ext cx="1186864" cy="2372051"/>
          </a:xfrm>
          <a:prstGeom prst="rect">
            <a:avLst/>
          </a:prstGeom>
          <a:noFill/>
          <a:ln>
            <a:noFill/>
          </a:ln>
        </p:spPr>
      </p:pic>
      <p:sp>
        <p:nvSpPr>
          <p:cNvPr id="179" name="Shape 179"/>
          <p:cNvSpPr txBox="1"/>
          <p:nvPr/>
        </p:nvSpPr>
        <p:spPr>
          <a:xfrm rot="-5400000">
            <a:off x="5708882" y="4408899"/>
            <a:ext cx="1174412" cy="461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Dunay and </a:t>
            </a: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Fisher, 1979</a:t>
            </a:r>
          </a:p>
        </p:txBody>
      </p:sp>
      <p:pic>
        <p:nvPicPr>
          <p:cNvPr id="180" name="Shape 180"/>
          <p:cNvPicPr preferRelativeResize="0"/>
          <p:nvPr/>
        </p:nvPicPr>
        <p:blipFill rotWithShape="1">
          <a:blip r:embed="rId8">
            <a:alphaModFix/>
          </a:blip>
          <a:srcRect/>
          <a:stretch/>
        </p:blipFill>
        <p:spPr>
          <a:xfrm rot="5400000">
            <a:off x="3485411" y="3622673"/>
            <a:ext cx="1435296" cy="1950797"/>
          </a:xfrm>
          <a:prstGeom prst="rect">
            <a:avLst/>
          </a:prstGeom>
          <a:noFill/>
          <a:ln>
            <a:noFill/>
          </a:ln>
        </p:spPr>
      </p:pic>
      <p:sp>
        <p:nvSpPr>
          <p:cNvPr id="181" name="Shape 181"/>
          <p:cNvSpPr txBox="1"/>
          <p:nvPr/>
        </p:nvSpPr>
        <p:spPr>
          <a:xfrm rot="-5400000">
            <a:off x="2706685" y="4592885"/>
            <a:ext cx="1088097" cy="461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Ash, 1972</a:t>
            </a:r>
          </a:p>
        </p:txBody>
      </p:sp>
      <p:sp>
        <p:nvSpPr>
          <p:cNvPr id="182" name="Shape 182"/>
          <p:cNvSpPr txBox="1"/>
          <p:nvPr/>
        </p:nvSpPr>
        <p:spPr>
          <a:xfrm rot="-5400000">
            <a:off x="2595918" y="5946098"/>
            <a:ext cx="1258800" cy="461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Berry 1924</a:t>
            </a:r>
          </a:p>
        </p:txBody>
      </p:sp>
      <p:sp>
        <p:nvSpPr>
          <p:cNvPr id="183" name="Shape 183"/>
          <p:cNvSpPr txBox="1"/>
          <p:nvPr/>
        </p:nvSpPr>
        <p:spPr>
          <a:xfrm rot="-5400000">
            <a:off x="5692632" y="3037948"/>
            <a:ext cx="1358098" cy="3140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Litwin, 1985</a:t>
            </a:r>
          </a:p>
        </p:txBody>
      </p:sp>
      <p:sp>
        <p:nvSpPr>
          <p:cNvPr id="184" name="Shape 184"/>
          <p:cNvSpPr txBox="1"/>
          <p:nvPr/>
        </p:nvSpPr>
        <p:spPr>
          <a:xfrm>
            <a:off x="287525" y="3113900"/>
            <a:ext cx="1950900" cy="461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Genera = 50</a:t>
            </a:r>
          </a:p>
        </p:txBody>
      </p:sp>
      <p:sp>
        <p:nvSpPr>
          <p:cNvPr id="185" name="Shape 185"/>
          <p:cNvSpPr txBox="1"/>
          <p:nvPr/>
        </p:nvSpPr>
        <p:spPr>
          <a:xfrm>
            <a:off x="412925" y="4648912"/>
            <a:ext cx="1950900" cy="461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Genera = 70</a:t>
            </a:r>
          </a:p>
        </p:txBody>
      </p:sp>
      <p:sp>
        <p:nvSpPr>
          <p:cNvPr id="186" name="Shape 186"/>
          <p:cNvSpPr txBox="1"/>
          <p:nvPr/>
        </p:nvSpPr>
        <p:spPr>
          <a:xfrm>
            <a:off x="546275" y="6040875"/>
            <a:ext cx="1433400" cy="567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Genera = 6</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185425" y="261096"/>
            <a:ext cx="5723399" cy="6472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Impressions yielded from the Popo Agie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Equisetum (horesetails) </a:t>
            </a: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	</a:t>
            </a:r>
            <a:r>
              <a:rPr lang="en" sz="1800" b="0" i="1" u="none" strike="noStrike" cap="none" baseline="0">
                <a:solidFill>
                  <a:srgbClr val="000000"/>
                </a:solidFill>
                <a:latin typeface="Arial"/>
                <a:ea typeface="Arial"/>
                <a:cs typeface="Arial"/>
                <a:sym typeface="Arial"/>
              </a:rPr>
              <a:t>Equisetum</a:t>
            </a:r>
            <a:r>
              <a:rPr lang="en" sz="1800" b="0" i="0" u="none" strike="noStrike" cap="none" baseline="0">
                <a:solidFill>
                  <a:srgbClr val="000000"/>
                </a:solidFill>
                <a:latin typeface="Arial"/>
                <a:ea typeface="Arial"/>
                <a:cs typeface="Arial"/>
                <a:sym typeface="Arial"/>
              </a:rPr>
              <a:t> sp.</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Cycads 	</a:t>
            </a:r>
          </a:p>
          <a:p>
            <a:pPr marL="0" marR="0" lvl="0" indent="457200" algn="l" rtl="0">
              <a:lnSpc>
                <a:spcPct val="100000"/>
              </a:lnSpc>
              <a:spcBef>
                <a:spcPts val="0"/>
              </a:spcBef>
              <a:spcAft>
                <a:spcPts val="0"/>
              </a:spcAft>
              <a:buClr>
                <a:srgbClr val="000000"/>
              </a:buClr>
              <a:buSzPct val="25000"/>
              <a:buFont typeface="Arial"/>
              <a:buNone/>
            </a:pPr>
            <a:r>
              <a:rPr lang="en" sz="1800" b="0" i="1" u="none" strike="noStrike" cap="none" baseline="0">
                <a:solidFill>
                  <a:srgbClr val="000000"/>
                </a:solidFill>
                <a:latin typeface="Arial"/>
                <a:ea typeface="Arial"/>
                <a:cs typeface="Arial"/>
                <a:sym typeface="Arial"/>
              </a:rPr>
              <a:t>Pterophyllum browni</a:t>
            </a:r>
            <a:r>
              <a:rPr lang="en" sz="1800" b="0" i="0" u="none" strike="noStrike" cap="none" baseline="0">
                <a:solidFill>
                  <a:srgbClr val="000000"/>
                </a:solidFill>
                <a:latin typeface="Arial"/>
                <a:ea typeface="Arial"/>
                <a:cs typeface="Arial"/>
                <a:sym typeface="Arial"/>
              </a:rPr>
              <a:t> Berry</a:t>
            </a: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	</a:t>
            </a:r>
            <a:r>
              <a:rPr lang="en" sz="1800" b="0" i="1" u="none" strike="noStrike" cap="none" baseline="0">
                <a:solidFill>
                  <a:srgbClr val="000000"/>
                </a:solidFill>
                <a:latin typeface="Arial"/>
                <a:ea typeface="Arial"/>
                <a:cs typeface="Arial"/>
                <a:sym typeface="Arial"/>
              </a:rPr>
              <a:t>Pterophyllum</a:t>
            </a:r>
            <a:r>
              <a:rPr lang="en" sz="1800" b="0" i="0" u="none" strike="noStrike" cap="none" baseline="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	</a:t>
            </a:r>
            <a:r>
              <a:rPr lang="en" sz="1800" b="0" i="1" u="none" strike="noStrike" cap="none" baseline="0">
                <a:solidFill>
                  <a:srgbClr val="000000"/>
                </a:solidFill>
                <a:latin typeface="Arial"/>
                <a:ea typeface="Arial"/>
                <a:cs typeface="Arial"/>
                <a:sym typeface="Arial"/>
              </a:rPr>
              <a:t>Zamites</a:t>
            </a:r>
            <a:r>
              <a:rPr lang="en" sz="1800" b="0" i="0" u="none" strike="noStrike" cap="none" baseline="0">
                <a:solidFill>
                  <a:srgbClr val="000000"/>
                </a:solidFill>
                <a:latin typeface="Arial"/>
                <a:ea typeface="Arial"/>
                <a:cs typeface="Arial"/>
                <a:sym typeface="Arial"/>
              </a:rPr>
              <a:t> sp.</a:t>
            </a: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	</a:t>
            </a:r>
            <a:r>
              <a:rPr lang="en" sz="1800" b="0" i="1" u="none" strike="noStrike" cap="none" baseline="0">
                <a:solidFill>
                  <a:srgbClr val="000000"/>
                </a:solidFill>
                <a:latin typeface="Arial"/>
                <a:ea typeface="Arial"/>
                <a:cs typeface="Arial"/>
                <a:sym typeface="Arial"/>
              </a:rPr>
              <a:t>Eoginkgoites</a:t>
            </a:r>
            <a:r>
              <a:rPr lang="en" sz="1800" b="0" i="0" u="none" strike="noStrike" cap="none" baseline="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Pr>
              <a:t>	</a:t>
            </a:r>
            <a:r>
              <a:rPr lang="en" sz="1800" b="0" i="1" u="none" strike="noStrike" cap="none" baseline="0">
                <a:solidFill>
                  <a:srgbClr val="000000"/>
                </a:solidFill>
                <a:latin typeface="Arial"/>
                <a:ea typeface="Arial"/>
                <a:cs typeface="Arial"/>
                <a:sym typeface="Arial"/>
              </a:rPr>
              <a:t>Podozamites</a:t>
            </a:r>
            <a:r>
              <a:rPr lang="en" sz="1800" b="0" i="0" u="none" strike="noStrike" cap="none" baseline="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Font typeface="Arial"/>
              <a:buNone/>
            </a:pPr>
            <a:endParaRPr sz="1800" b="1" i="0" u="none" strike="noStrike" cap="none" baseline="0">
              <a:solidFill>
                <a:srgbClr val="FF0000"/>
              </a:solidFill>
              <a:latin typeface="Arial"/>
              <a:ea typeface="Arial"/>
              <a:cs typeface="Arial"/>
              <a:sym typeface="Arial"/>
            </a:endParaRPr>
          </a:p>
        </p:txBody>
      </p:sp>
      <p:pic>
        <p:nvPicPr>
          <p:cNvPr id="192" name="Shape 192"/>
          <p:cNvPicPr preferRelativeResize="0"/>
          <p:nvPr/>
        </p:nvPicPr>
        <p:blipFill rotWithShape="1">
          <a:blip r:embed="rId3">
            <a:alphaModFix/>
          </a:blip>
          <a:srcRect l="40165" t="24370" r="36917" b="8517"/>
          <a:stretch/>
        </p:blipFill>
        <p:spPr>
          <a:xfrm>
            <a:off x="5579230" y="851925"/>
            <a:ext cx="3482398" cy="5736299"/>
          </a:xfrm>
          <a:prstGeom prst="rect">
            <a:avLst/>
          </a:prstGeom>
          <a:noFill/>
          <a:ln>
            <a:noFill/>
          </a:ln>
        </p:spPr>
      </p:pic>
      <p:sp>
        <p:nvSpPr>
          <p:cNvPr id="193" name="Shape 193"/>
          <p:cNvSpPr/>
          <p:nvPr/>
        </p:nvSpPr>
        <p:spPr>
          <a:xfrm>
            <a:off x="7787100" y="6426600"/>
            <a:ext cx="1181100" cy="43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Berry 1924</a:t>
            </a:r>
          </a:p>
        </p:txBody>
      </p:sp>
      <p:pic>
        <p:nvPicPr>
          <p:cNvPr id="194" name="Shape 194"/>
          <p:cNvPicPr preferRelativeResize="0"/>
          <p:nvPr/>
        </p:nvPicPr>
        <p:blipFill rotWithShape="1">
          <a:blip r:embed="rId4">
            <a:alphaModFix/>
          </a:blip>
          <a:srcRect/>
          <a:stretch/>
        </p:blipFill>
        <p:spPr>
          <a:xfrm>
            <a:off x="3050675" y="851925"/>
            <a:ext cx="1707177" cy="2273848"/>
          </a:xfrm>
          <a:prstGeom prst="rect">
            <a:avLst/>
          </a:prstGeom>
          <a:noFill/>
          <a:ln>
            <a:noFill/>
          </a:ln>
        </p:spPr>
      </p:pic>
      <p:pic>
        <p:nvPicPr>
          <p:cNvPr id="195" name="Shape 195"/>
          <p:cNvPicPr preferRelativeResize="0"/>
          <p:nvPr/>
        </p:nvPicPr>
        <p:blipFill rotWithShape="1">
          <a:blip r:embed="rId5">
            <a:alphaModFix/>
          </a:blip>
          <a:srcRect/>
          <a:stretch/>
        </p:blipFill>
        <p:spPr>
          <a:xfrm>
            <a:off x="2374450" y="4386850"/>
            <a:ext cx="3059624" cy="203974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3381" y="874282"/>
            <a:ext cx="4107900" cy="6032099"/>
          </a:xfrm>
          <a:prstGeom prst="rect">
            <a:avLst/>
          </a:prstGeom>
          <a:noFill/>
          <a:ln>
            <a:noFill/>
          </a:ln>
        </p:spPr>
        <p:txBody>
          <a:bodyPr lIns="91425" tIns="91425" rIns="91425" bIns="91425" anchor="t" anchorCtr="0">
            <a:noAutofit/>
          </a:bodyPr>
          <a:lstStyle/>
          <a:p>
            <a:pPr marL="114300" marR="0" lvl="0" indent="0" algn="l" rtl="0">
              <a:lnSpc>
                <a:spcPct val="100000"/>
              </a:lnSpc>
              <a:spcBef>
                <a:spcPts val="0"/>
              </a:spcBef>
              <a:spcAft>
                <a:spcPts val="0"/>
              </a:spcAft>
              <a:buClr>
                <a:schemeClr val="dk1"/>
              </a:buClr>
              <a:buSzPct val="25000"/>
              <a:buFont typeface="Arial"/>
              <a:buNone/>
            </a:pPr>
            <a:r>
              <a:rPr lang="en" sz="1800" b="0" i="0" u="none" strike="noStrike" cap="none" baseline="0">
                <a:solidFill>
                  <a:schemeClr val="dk1"/>
                </a:solidFill>
                <a:latin typeface="Arial"/>
                <a:ea typeface="Arial"/>
                <a:cs typeface="Arial"/>
                <a:sym typeface="Arial"/>
              </a:rPr>
              <a:t>Two deposits from which our microfossils were yielded:</a:t>
            </a:r>
          </a:p>
          <a:p>
            <a:pPr marL="457200" marR="0" lvl="0" indent="-342900" algn="l" rtl="0">
              <a:lnSpc>
                <a:spcPct val="100000"/>
              </a:lnSpc>
              <a:spcBef>
                <a:spcPts val="0"/>
              </a:spcBef>
              <a:spcAft>
                <a:spcPts val="0"/>
              </a:spcAft>
              <a:buClr>
                <a:schemeClr val="dk1"/>
              </a:buClr>
              <a:buSzPct val="100000"/>
              <a:buFont typeface="Arial"/>
              <a:buAutoNum type="arabicParenR"/>
            </a:pPr>
            <a:r>
              <a:rPr lang="en" sz="1800" b="0" i="0" u="none" strike="noStrike" cap="none" baseline="0">
                <a:solidFill>
                  <a:schemeClr val="dk1"/>
                </a:solidFill>
                <a:latin typeface="Arial"/>
                <a:ea typeface="Arial"/>
                <a:cs typeface="Arial"/>
                <a:sym typeface="Arial"/>
              </a:rPr>
              <a:t>DMB from ‘unnamed redbeds’ near Arminto, WY</a:t>
            </a:r>
          </a:p>
          <a:p>
            <a:pPr marL="457200" marR="0" lvl="0" indent="-342900" algn="l" rtl="0">
              <a:lnSpc>
                <a:spcPct val="100000"/>
              </a:lnSpc>
              <a:spcBef>
                <a:spcPts val="0"/>
              </a:spcBef>
              <a:spcAft>
                <a:spcPts val="0"/>
              </a:spcAft>
              <a:buClr>
                <a:schemeClr val="dk1"/>
              </a:buClr>
              <a:buSzPct val="100000"/>
              <a:buFont typeface="Arial"/>
              <a:buAutoNum type="arabicParenR"/>
            </a:pPr>
            <a:r>
              <a:rPr lang="en" sz="1800" b="0" i="0" u="none" strike="noStrike" cap="none" baseline="0">
                <a:solidFill>
                  <a:schemeClr val="dk1"/>
                </a:solidFill>
                <a:latin typeface="Arial"/>
                <a:ea typeface="Arial"/>
                <a:cs typeface="Arial"/>
                <a:sym typeface="Arial"/>
              </a:rPr>
              <a:t>L01 from the upper purple beds of the Popo Agie at the Sinks Canyon Center</a:t>
            </a:r>
          </a:p>
        </p:txBody>
      </p:sp>
      <p:pic>
        <p:nvPicPr>
          <p:cNvPr id="201" name="Shape 201"/>
          <p:cNvPicPr preferRelativeResize="0"/>
          <p:nvPr/>
        </p:nvPicPr>
        <p:blipFill rotWithShape="1">
          <a:blip r:embed="rId3">
            <a:alphaModFix/>
          </a:blip>
          <a:srcRect/>
          <a:stretch/>
        </p:blipFill>
        <p:spPr>
          <a:xfrm>
            <a:off x="5276689" y="193720"/>
            <a:ext cx="2444375" cy="6664277"/>
          </a:xfrm>
          <a:prstGeom prst="rect">
            <a:avLst/>
          </a:prstGeom>
          <a:noFill/>
          <a:ln>
            <a:noFill/>
          </a:ln>
        </p:spPr>
      </p:pic>
      <p:sp>
        <p:nvSpPr>
          <p:cNvPr id="202" name="Shape 202"/>
          <p:cNvSpPr txBox="1"/>
          <p:nvPr/>
        </p:nvSpPr>
        <p:spPr>
          <a:xfrm>
            <a:off x="-1439225" y="91990"/>
            <a:ext cx="8458200"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baseline="0">
                <a:solidFill>
                  <a:srgbClr val="000000"/>
                </a:solidFill>
                <a:latin typeface="Arial"/>
                <a:ea typeface="Arial"/>
                <a:cs typeface="Arial"/>
                <a:sym typeface="Arial"/>
              </a:rPr>
              <a:t>Study sites</a:t>
            </a:r>
          </a:p>
        </p:txBody>
      </p:sp>
      <p:sp>
        <p:nvSpPr>
          <p:cNvPr id="203" name="Shape 203"/>
          <p:cNvSpPr/>
          <p:nvPr/>
        </p:nvSpPr>
        <p:spPr>
          <a:xfrm>
            <a:off x="7777238" y="762000"/>
            <a:ext cx="464458" cy="266095"/>
          </a:xfrm>
          <a:prstGeom prst="leftArrow">
            <a:avLst>
              <a:gd name="adj1" fmla="val 50000"/>
              <a:gd name="adj2" fmla="val 50000"/>
            </a:avLst>
          </a:prstGeom>
          <a:gradFill>
            <a:gsLst>
              <a:gs pos="0">
                <a:srgbClr val="2682CE"/>
              </a:gs>
              <a:gs pos="100000">
                <a:srgbClr val="B9E0FE"/>
              </a:gs>
            </a:gsLst>
            <a:lin ang="16200000" scaled="0"/>
          </a:gradFill>
          <a:ln w="9525" cap="flat" cmpd="sng">
            <a:solidFill>
              <a:srgbClr val="357EB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204" name="Shape 204"/>
          <p:cNvSpPr/>
          <p:nvPr/>
        </p:nvSpPr>
        <p:spPr>
          <a:xfrm>
            <a:off x="7778446" y="3744685"/>
            <a:ext cx="464458" cy="266095"/>
          </a:xfrm>
          <a:prstGeom prst="leftArrow">
            <a:avLst>
              <a:gd name="adj1" fmla="val 50000"/>
              <a:gd name="adj2" fmla="val 50000"/>
            </a:avLst>
          </a:prstGeom>
          <a:gradFill>
            <a:gsLst>
              <a:gs pos="0">
                <a:srgbClr val="2682CE"/>
              </a:gs>
              <a:gs pos="100000">
                <a:srgbClr val="B9E0FE"/>
              </a:gs>
            </a:gsLst>
            <a:lin ang="16200000" scaled="0"/>
          </a:gradFill>
          <a:ln w="9525" cap="flat" cmpd="sng">
            <a:solidFill>
              <a:srgbClr val="357EB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205" name="Shape 205"/>
          <p:cNvSpPr txBox="1"/>
          <p:nvPr/>
        </p:nvSpPr>
        <p:spPr>
          <a:xfrm>
            <a:off x="8333628" y="731750"/>
            <a:ext cx="809098"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LO1</a:t>
            </a:r>
          </a:p>
        </p:txBody>
      </p:sp>
      <p:sp>
        <p:nvSpPr>
          <p:cNvPr id="206" name="Shape 206"/>
          <p:cNvSpPr txBox="1"/>
          <p:nvPr/>
        </p:nvSpPr>
        <p:spPr>
          <a:xfrm>
            <a:off x="8334824" y="3714450"/>
            <a:ext cx="809098"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DMB</a:t>
            </a:r>
          </a:p>
        </p:txBody>
      </p:sp>
      <p:pic>
        <p:nvPicPr>
          <p:cNvPr id="207" name="Shape 207"/>
          <p:cNvPicPr preferRelativeResize="0"/>
          <p:nvPr/>
        </p:nvPicPr>
        <p:blipFill rotWithShape="1">
          <a:blip r:embed="rId4">
            <a:alphaModFix/>
          </a:blip>
          <a:srcRect l="209" r="19"/>
          <a:stretch/>
        </p:blipFill>
        <p:spPr>
          <a:xfrm>
            <a:off x="397725" y="3169125"/>
            <a:ext cx="4265100" cy="2992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2017</Words>
  <Application>Microsoft Office PowerPoint</Application>
  <PresentationFormat>On-screen Show (4:3)</PresentationFormat>
  <Paragraphs>176</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simple-light</vt:lpstr>
      <vt:lpstr>Office Theme</vt:lpstr>
      <vt:lpstr>Slide 1</vt:lpstr>
      <vt:lpstr>The Chugwater</vt:lpstr>
      <vt:lpstr>Slide 3</vt:lpstr>
      <vt:lpstr>Slide 4</vt:lpstr>
      <vt:lpstr>Slide 5</vt:lpstr>
      <vt:lpstr>Slide 6</vt:lpstr>
      <vt:lpstr>Slide 7</vt:lpstr>
      <vt:lpstr>Slide 8</vt:lpstr>
      <vt:lpstr>Slide 9</vt:lpstr>
      <vt:lpstr>Methods</vt:lpstr>
      <vt:lpstr>Results- DMB (Middle Triassic)</vt:lpstr>
      <vt:lpstr>Slide 12</vt:lpstr>
      <vt:lpstr>Slide 13</vt:lpstr>
      <vt:lpstr>Slide 14</vt:lpstr>
      <vt:lpstr>Slide 15</vt:lpstr>
      <vt:lpstr>Slide 16</vt:lpstr>
      <vt:lpstr>Results - L01 </vt:lpstr>
      <vt:lpstr>Slide 18</vt:lpstr>
      <vt:lpstr>Slide 19</vt:lpstr>
      <vt:lpstr>Conclusions</vt:lpstr>
      <vt:lpstr>Future Directions</vt:lpstr>
      <vt:lpstr>Acknowledgements</vt:lpstr>
      <vt:lpstr>References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Margaret Habib</dc:creator>
  <cp:lastModifiedBy>habibm</cp:lastModifiedBy>
  <cp:revision>1</cp:revision>
  <dcterms:modified xsi:type="dcterms:W3CDTF">2015-07-14T20:05:50Z</dcterms:modified>
</cp:coreProperties>
</file>