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27432000"/>
  <p:notesSz cx="7102475" cy="12131675"/>
  <p:defaultTextStyle>
    <a:defPPr>
      <a:defRPr lang="en-US"/>
    </a:defPPr>
    <a:lvl1pPr marL="0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" d="100"/>
          <a:sy n="20" d="100"/>
        </p:scale>
        <p:origin x="-1086" y="-744"/>
      </p:cViewPr>
      <p:guideLst>
        <p:guide orient="horz" pos="8640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8521702"/>
            <a:ext cx="3730752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5544800"/>
            <a:ext cx="3072384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098554"/>
            <a:ext cx="9875520" cy="23406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098554"/>
            <a:ext cx="2889504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7627602"/>
            <a:ext cx="37307520" cy="5448300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1626854"/>
            <a:ext cx="37307520" cy="6000748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786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557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33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114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6400802"/>
            <a:ext cx="19385280" cy="18103852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6400802"/>
            <a:ext cx="19385280" cy="18103852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6140452"/>
            <a:ext cx="19392902" cy="2559048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8699500"/>
            <a:ext cx="19392902" cy="15805152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6140452"/>
            <a:ext cx="19400520" cy="2559048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8699500"/>
            <a:ext cx="19400520" cy="15805152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092200"/>
            <a:ext cx="14439902" cy="4648200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092202"/>
            <a:ext cx="24536400" cy="23412452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5740402"/>
            <a:ext cx="14439902" cy="18764252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9202400"/>
            <a:ext cx="26334720" cy="2266952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451100"/>
            <a:ext cx="26334720" cy="16459200"/>
          </a:xfrm>
        </p:spPr>
        <p:txBody>
          <a:bodyPr/>
          <a:lstStyle>
            <a:lvl1pPr marL="0" indent="0">
              <a:buNone/>
              <a:defRPr sz="14300"/>
            </a:lvl1pPr>
            <a:lvl2pPr marL="2037786" indent="0">
              <a:buNone/>
              <a:defRPr sz="12500"/>
            </a:lvl2pPr>
            <a:lvl3pPr marL="4075572" indent="0">
              <a:buNone/>
              <a:defRPr sz="10700"/>
            </a:lvl3pPr>
            <a:lvl4pPr marL="6113358" indent="0">
              <a:buNone/>
              <a:defRPr sz="8900"/>
            </a:lvl4pPr>
            <a:lvl5pPr marL="8151144" indent="0">
              <a:buNone/>
              <a:defRPr sz="8900"/>
            </a:lvl5pPr>
            <a:lvl6pPr marL="10188931" indent="0">
              <a:buNone/>
              <a:defRPr sz="8900"/>
            </a:lvl6pPr>
            <a:lvl7pPr marL="12226717" indent="0">
              <a:buNone/>
              <a:defRPr sz="8900"/>
            </a:lvl7pPr>
            <a:lvl8pPr marL="14264503" indent="0">
              <a:buNone/>
              <a:defRPr sz="8900"/>
            </a:lvl8pPr>
            <a:lvl9pPr marL="16302289" indent="0">
              <a:buNone/>
              <a:defRPr sz="8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1469352"/>
            <a:ext cx="26334720" cy="3219448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098552"/>
            <a:ext cx="39502080" cy="4572000"/>
          </a:xfrm>
          <a:prstGeom prst="rect">
            <a:avLst/>
          </a:prstGeom>
        </p:spPr>
        <p:txBody>
          <a:bodyPr vert="horz" lIns="407557" tIns="203779" rIns="407557" bIns="2037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6400802"/>
            <a:ext cx="39502080" cy="18103852"/>
          </a:xfrm>
          <a:prstGeom prst="rect">
            <a:avLst/>
          </a:prstGeom>
        </p:spPr>
        <p:txBody>
          <a:bodyPr vert="horz" lIns="407557" tIns="203779" rIns="407557" bIns="203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5425402"/>
            <a:ext cx="10241280" cy="1460500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5425402"/>
            <a:ext cx="13898880" cy="1460500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5425402"/>
            <a:ext cx="10241280" cy="1460500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572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340" indent="-1528340" algn="l" defTabSz="4075572" rtl="0" eaLnBrk="1" latinLnBrk="0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1402" indent="-1273616" algn="l" defTabSz="4075572" rtl="0" eaLnBrk="1" latinLnBrk="0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4465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251" indent="-1018893" algn="l" defTabSz="4075572" rtl="0" eaLnBrk="1" latinLnBrk="0" hangingPunct="1">
        <a:spcBef>
          <a:spcPct val="20000"/>
        </a:spcBef>
        <a:buFont typeface="Arial" pitchFamily="34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70038" indent="-1018893" algn="l" defTabSz="4075572" rtl="0" eaLnBrk="1" latinLnBrk="0" hangingPunct="1">
        <a:spcBef>
          <a:spcPct val="20000"/>
        </a:spcBef>
        <a:buFont typeface="Arial" pitchFamily="34" charset="0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7824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5610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3396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1182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86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5572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3358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1144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8931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717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503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2289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55" y="1905000"/>
            <a:ext cx="39270921" cy="2529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3040" y="1098552"/>
            <a:ext cx="40965120" cy="45720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chemeClr val="bg1"/>
                </a:solidFill>
              </a:rPr>
              <a:t>Wrinkled </a:t>
            </a:r>
            <a:r>
              <a:rPr lang="en-US" sz="8800" b="1" dirty="0" smtClean="0">
                <a:solidFill>
                  <a:schemeClr val="bg1"/>
                </a:solidFill>
              </a:rPr>
              <a:t>Sandstone: </a:t>
            </a:r>
            <a:r>
              <a:rPr lang="en-US" sz="8800" b="1" dirty="0">
                <a:solidFill>
                  <a:schemeClr val="bg1"/>
                </a:solidFill>
              </a:rPr>
              <a:t>Missourian </a:t>
            </a:r>
            <a:r>
              <a:rPr lang="en-US" sz="8800" b="1" dirty="0" err="1">
                <a:solidFill>
                  <a:schemeClr val="bg1"/>
                </a:solidFill>
              </a:rPr>
              <a:t>Wann</a:t>
            </a:r>
            <a:r>
              <a:rPr lang="en-US" sz="8800" b="1" dirty="0">
                <a:solidFill>
                  <a:schemeClr val="bg1"/>
                </a:solidFill>
              </a:rPr>
              <a:t> Formation, Lake Keystone, </a:t>
            </a:r>
            <a:r>
              <a:rPr lang="en-US" sz="8800" b="1" dirty="0" smtClean="0">
                <a:solidFill>
                  <a:schemeClr val="bg1"/>
                </a:solidFill>
              </a:rPr>
              <a:t>Oklahoma</a:t>
            </a:r>
            <a:br>
              <a:rPr lang="en-US" sz="8800" b="1" dirty="0" smtClean="0">
                <a:solidFill>
                  <a:schemeClr val="bg1"/>
                </a:solidFill>
              </a:rPr>
            </a:br>
            <a:r>
              <a:rPr lang="en-US" sz="8800" b="1" dirty="0" smtClean="0">
                <a:solidFill>
                  <a:schemeClr val="bg1"/>
                </a:solidFill>
              </a:rPr>
              <a:t>R.W. Scott &amp; W. Cornell, </a:t>
            </a:r>
            <a:r>
              <a:rPr lang="en-US" sz="8800" b="1" dirty="0">
                <a:solidFill>
                  <a:schemeClr val="bg1"/>
                </a:solidFill>
              </a:rPr>
              <a:t>Geosciences Department, University of Tulsa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1727" y="5410200"/>
            <a:ext cx="12333873" cy="8839200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11" name="TextBox 10"/>
          <p:cNvSpPr txBox="1"/>
          <p:nvPr/>
        </p:nvSpPr>
        <p:spPr>
          <a:xfrm>
            <a:off x="9450494" y="13030200"/>
            <a:ext cx="6551506" cy="95410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Graphic log of </a:t>
            </a:r>
            <a:r>
              <a:rPr lang="en-US" sz="2800" dirty="0" err="1" smtClean="0"/>
              <a:t>Wann</a:t>
            </a:r>
            <a:r>
              <a:rPr lang="en-US" sz="2800" dirty="0" smtClean="0"/>
              <a:t> Fm., </a:t>
            </a:r>
          </a:p>
          <a:p>
            <a:pPr algn="ctr"/>
            <a:r>
              <a:rPr lang="en-US" sz="2800" dirty="0" smtClean="0"/>
              <a:t>east end of Lake Keystone: </a:t>
            </a:r>
            <a:r>
              <a:rPr lang="en-US" sz="2800" b="1" dirty="0" smtClean="0">
                <a:solidFill>
                  <a:srgbClr val="FF0000"/>
                </a:solidFill>
              </a:rPr>
              <a:t>criteria 1 &amp; 2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61727" y="14325600"/>
            <a:ext cx="12410073" cy="267765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Closeups</a:t>
            </a:r>
            <a:r>
              <a:rPr lang="en-US" sz="2800" dirty="0" smtClean="0"/>
              <a:t> of sandstone facies at Windy </a:t>
            </a:r>
            <a:r>
              <a:rPr lang="en-US" sz="2800" dirty="0" smtClean="0"/>
              <a:t>Crest Sailing Club.</a:t>
            </a:r>
            <a:endParaRPr lang="en-US" sz="2800" dirty="0" smtClean="0"/>
          </a:p>
          <a:p>
            <a:r>
              <a:rPr lang="en-US" sz="2800" dirty="0" smtClean="0"/>
              <a:t>A. Sandstone lens in upper part of </a:t>
            </a:r>
            <a:r>
              <a:rPr lang="en-US" sz="2800" dirty="0" err="1" smtClean="0"/>
              <a:t>Wann</a:t>
            </a:r>
            <a:r>
              <a:rPr lang="en-US" sz="2800" dirty="0" smtClean="0"/>
              <a:t> Fm. Sequence II at  Windy </a:t>
            </a:r>
            <a:r>
              <a:rPr lang="en-US" sz="2800" dirty="0" smtClean="0"/>
              <a:t>Crest.</a:t>
            </a:r>
            <a:endParaRPr lang="en-US" sz="2800" dirty="0" smtClean="0"/>
          </a:p>
          <a:p>
            <a:r>
              <a:rPr lang="en-US" sz="2800" dirty="0" smtClean="0"/>
              <a:t>B. Base of sandstone lens. C. Burrowed sandstone beds underlying lens with brachiopod circled.  D. Sandstone facies succession below convex lens.</a:t>
            </a:r>
          </a:p>
          <a:p>
            <a:r>
              <a:rPr lang="en-US" sz="2800" dirty="0" smtClean="0"/>
              <a:t>E. Rippled top of lens with trace fossils. F. Top of lens  G. Top of lens with deformed ripples.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815" y="15560011"/>
            <a:ext cx="4945339" cy="40598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5" y="5361139"/>
            <a:ext cx="6190565" cy="86596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47999" y="23571365"/>
            <a:ext cx="6252674" cy="317483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AutoNum type="alphaUcPeriod"/>
            </a:pPr>
            <a:r>
              <a:rPr lang="en-US" sz="2800" dirty="0" smtClean="0">
                <a:solidFill>
                  <a:schemeClr val="tx1"/>
                </a:solidFill>
              </a:rPr>
              <a:t>East shore Lake Keystone; </a:t>
            </a:r>
            <a:r>
              <a:rPr lang="en-US" sz="2800" dirty="0" err="1" smtClean="0">
                <a:solidFill>
                  <a:schemeClr val="tx1"/>
                </a:solidFill>
              </a:rPr>
              <a:t>Wann</a:t>
            </a:r>
            <a:r>
              <a:rPr lang="en-US" sz="2800" dirty="0" smtClean="0">
                <a:solidFill>
                  <a:schemeClr val="tx1"/>
                </a:solidFill>
              </a:rPr>
              <a:t> Fm.; wrinkled SS directly below bed I.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B. East end Lake Keystone at US 412 bridge; arrow points to site of wrinkled sandstone bed. 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C. Position of wrinkled sandstone bed.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48000" y="19066998"/>
            <a:ext cx="6252674" cy="4555002"/>
            <a:chOff x="2743200" y="13335000"/>
            <a:chExt cx="5943601" cy="43776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13335000"/>
              <a:ext cx="5943600" cy="4348901"/>
            </a:xfrm>
            <a:prstGeom prst="rect">
              <a:avLst/>
            </a:prstGeom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1" y="14965681"/>
              <a:ext cx="3657600" cy="274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743200" y="13335000"/>
              <a:ext cx="609600" cy="476071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A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44047" y="14965681"/>
              <a:ext cx="609600" cy="476071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9201" y="14959959"/>
              <a:ext cx="609600" cy="476071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C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369" y="5391620"/>
            <a:ext cx="6848431" cy="58097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6697369" y="11201400"/>
            <a:ext cx="11191831" cy="5232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A., B. Two views of top Wrinkled Sandstone Bed. C. Base of same bed</a:t>
            </a:r>
            <a:endParaRPr lang="en-US" sz="28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4107" y="5361139"/>
            <a:ext cx="3951293" cy="58402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0" y="17341700"/>
            <a:ext cx="7017748" cy="312308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771096" y="14249400"/>
            <a:ext cx="7460504" cy="95410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G. H., Cross sections showing flute casts and</a:t>
            </a:r>
            <a:endParaRPr lang="en-US" sz="2800" i="1" dirty="0" smtClean="0"/>
          </a:p>
          <a:p>
            <a:pPr algn="ctr"/>
            <a:r>
              <a:rPr lang="en-US" sz="2800" dirty="0" smtClean="0"/>
              <a:t>current bedding: </a:t>
            </a:r>
            <a:r>
              <a:rPr lang="en-US" sz="2800" b="1" dirty="0" smtClean="0">
                <a:solidFill>
                  <a:srgbClr val="FF0000"/>
                </a:solidFill>
              </a:rPr>
              <a:t>criteria 3 &amp; 4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135" y="17241193"/>
            <a:ext cx="3474065" cy="257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68" y="11908798"/>
            <a:ext cx="6848432" cy="23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805" y="11934438"/>
            <a:ext cx="4372595" cy="228988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6776816" y="19619893"/>
            <a:ext cx="4945338" cy="95410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Mature Provenance  Mineralogy By XRD</a:t>
            </a:r>
            <a:endParaRPr lang="en-US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28651200" y="20421600"/>
            <a:ext cx="7007238" cy="52322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Discontinuous Wrinkle sets: </a:t>
            </a:r>
            <a:r>
              <a:rPr lang="en-US" sz="2800" dirty="0" err="1" smtClean="0"/>
              <a:t>Wann</a:t>
            </a:r>
            <a:r>
              <a:rPr lang="en-US" sz="2800" dirty="0" smtClean="0"/>
              <a:t> Fm.</a:t>
            </a:r>
            <a:endParaRPr lang="en-US" sz="28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4429" y="11801149"/>
            <a:ext cx="3464771" cy="396446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4415135" y="19735801"/>
            <a:ext cx="3474065" cy="95410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I. Bed </a:t>
            </a:r>
            <a:r>
              <a:rPr lang="en-US" sz="2800" dirty="0" smtClean="0"/>
              <a:t>top: </a:t>
            </a:r>
            <a:r>
              <a:rPr lang="en-US" sz="2800" i="1" dirty="0" err="1" smtClean="0"/>
              <a:t>Nerinites</a:t>
            </a:r>
            <a:r>
              <a:rPr lang="en-US" sz="2800" i="1" dirty="0" smtClean="0"/>
              <a:t> </a:t>
            </a:r>
            <a:r>
              <a:rPr lang="en-US" sz="2800" dirty="0"/>
              <a:t>&amp; </a:t>
            </a:r>
            <a:r>
              <a:rPr lang="en-US" sz="2800" dirty="0" smtClean="0"/>
              <a:t>C</a:t>
            </a:r>
            <a:r>
              <a:rPr lang="en-US" sz="2800" i="1" dirty="0" smtClean="0"/>
              <a:t>hondrites 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24424868" y="15773400"/>
            <a:ext cx="3464332" cy="138499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Thin sections of wrinkle &amp; flute: </a:t>
            </a:r>
            <a:r>
              <a:rPr lang="en-US" sz="2800" b="1" dirty="0" smtClean="0">
                <a:solidFill>
                  <a:srgbClr val="FF0000"/>
                </a:solidFill>
              </a:rPr>
              <a:t>criteria 5 &amp; 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254414" y="25792093"/>
            <a:ext cx="5964566" cy="95410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Mechanisms forming MISS (</a:t>
            </a:r>
            <a:r>
              <a:rPr lang="en-US" sz="2800" dirty="0" err="1" smtClean="0"/>
              <a:t>Nofke</a:t>
            </a:r>
            <a:r>
              <a:rPr lang="en-US" sz="2800" dirty="0" smtClean="0"/>
              <a:t>, 2009, Fig. 3)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575000" y="21729442"/>
            <a:ext cx="12533586" cy="501675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SELECTED REFERENCES</a:t>
            </a:r>
          </a:p>
          <a:p>
            <a:pPr indent="-274320"/>
            <a:r>
              <a:rPr lang="en-US" sz="2000" b="1" dirty="0" err="1"/>
              <a:t>Hagadorn</a:t>
            </a:r>
            <a:r>
              <a:rPr lang="en-US" sz="2000" b="1" dirty="0"/>
              <a:t>, J.W., and </a:t>
            </a:r>
            <a:r>
              <a:rPr lang="en-US" sz="2000" b="1" dirty="0" err="1"/>
              <a:t>Bottjer</a:t>
            </a:r>
            <a:r>
              <a:rPr lang="en-US" sz="2000" b="1" dirty="0"/>
              <a:t>, D.J</a:t>
            </a:r>
            <a:r>
              <a:rPr lang="en-US" sz="2000" b="1" dirty="0" smtClean="0"/>
              <a:t>.,  1999</a:t>
            </a:r>
            <a:r>
              <a:rPr lang="en-US" sz="2000" dirty="0"/>
              <a:t>, Wrinkle structures: </a:t>
            </a:r>
            <a:r>
              <a:rPr lang="en-US" sz="2000" dirty="0" err="1"/>
              <a:t>Microbially</a:t>
            </a:r>
            <a:r>
              <a:rPr lang="en-US" sz="2000" dirty="0"/>
              <a:t> mediated sedimentary structures common in </a:t>
            </a:r>
            <a:r>
              <a:rPr lang="en-US" sz="2000" dirty="0" smtClean="0"/>
              <a:t>       </a:t>
            </a:r>
            <a:r>
              <a:rPr lang="en-US" sz="2000" dirty="0" err="1" smtClean="0"/>
              <a:t>subtidal</a:t>
            </a:r>
            <a:r>
              <a:rPr lang="en-US" sz="2000" dirty="0" smtClean="0"/>
              <a:t> </a:t>
            </a:r>
            <a:r>
              <a:rPr lang="en-US" sz="2000" dirty="0"/>
              <a:t>siliciclastic settings at the Proterozoic-Phanerozoic transition: v. 25, 11, p. 1047-1050.</a:t>
            </a:r>
          </a:p>
          <a:p>
            <a:pPr indent="-274320"/>
            <a:r>
              <a:rPr lang="en-US" sz="2000" b="1" dirty="0" err="1"/>
              <a:t>LaFlamme</a:t>
            </a:r>
            <a:r>
              <a:rPr lang="en-US" sz="2000" b="1" dirty="0"/>
              <a:t>, M., </a:t>
            </a:r>
            <a:r>
              <a:rPr lang="en-US" sz="2000" b="1" dirty="0" err="1"/>
              <a:t>Schiffbauer</a:t>
            </a:r>
            <a:r>
              <a:rPr lang="en-US" sz="2000" b="1" dirty="0"/>
              <a:t>, J.D., Narbonne, G.M., and Briggs, D.E.G., 2011,</a:t>
            </a:r>
            <a:r>
              <a:rPr lang="en-US" sz="2000" dirty="0"/>
              <a:t> Microbial biofilms and the preservation of the </a:t>
            </a:r>
            <a:r>
              <a:rPr lang="en-US" sz="2000" dirty="0" err="1"/>
              <a:t>Ediacara</a:t>
            </a:r>
            <a:r>
              <a:rPr lang="en-US" sz="2000" dirty="0"/>
              <a:t> biota: </a:t>
            </a:r>
            <a:r>
              <a:rPr lang="en-US" sz="2000" dirty="0" err="1"/>
              <a:t>Lethaia</a:t>
            </a:r>
            <a:r>
              <a:rPr lang="en-US" sz="2000" dirty="0"/>
              <a:t>, v. 44, p. 203-213.</a:t>
            </a:r>
          </a:p>
          <a:p>
            <a:pPr indent="-274320"/>
            <a:r>
              <a:rPr lang="en-US" sz="2000" b="1" dirty="0" err="1"/>
              <a:t>Mángano</a:t>
            </a:r>
            <a:r>
              <a:rPr lang="en-US" sz="2000" b="1" dirty="0"/>
              <a:t>, M.G., </a:t>
            </a:r>
            <a:r>
              <a:rPr lang="en-US" sz="2000" b="1" dirty="0" err="1"/>
              <a:t>Buatois</a:t>
            </a:r>
            <a:r>
              <a:rPr lang="en-US" sz="2000" b="1" dirty="0"/>
              <a:t>, L.A., West, R.R., Maples, C.G., 2002,</a:t>
            </a:r>
            <a:r>
              <a:rPr lang="en-US" sz="2000" dirty="0"/>
              <a:t> Ichnology of a Pennsylvanian equatorial tidal flat—The Stull Shale Member at Waverly, Eastern Kansas: Kansas Geological Survey Bulletin 245, 133 p.</a:t>
            </a:r>
          </a:p>
          <a:p>
            <a:pPr indent="-274320"/>
            <a:r>
              <a:rPr lang="en-US" sz="2000" b="1" dirty="0" err="1"/>
              <a:t>Noffke</a:t>
            </a:r>
            <a:r>
              <a:rPr lang="en-US" sz="2000" b="1" dirty="0"/>
              <a:t>, N., 1998</a:t>
            </a:r>
            <a:r>
              <a:rPr lang="en-US" sz="2000" dirty="0"/>
              <a:t>, </a:t>
            </a:r>
            <a:r>
              <a:rPr lang="en-US" sz="2000" dirty="0" err="1"/>
              <a:t>Multidirected</a:t>
            </a:r>
            <a:r>
              <a:rPr lang="en-US" sz="2000" dirty="0"/>
              <a:t> ripple marks arising from bacterial stabilization counteracting physical rework in modern sandy deposits (</a:t>
            </a:r>
            <a:r>
              <a:rPr lang="en-US" sz="2000" dirty="0" err="1"/>
              <a:t>Mellum</a:t>
            </a:r>
            <a:r>
              <a:rPr lang="en-US" sz="2000" dirty="0"/>
              <a:t> Island, southern North Sea). Geology, 26, 10, 879-882 </a:t>
            </a:r>
          </a:p>
          <a:p>
            <a:pPr indent="-274320"/>
            <a:r>
              <a:rPr lang="en-US" sz="2000" b="1" dirty="0" err="1"/>
              <a:t>Noffke</a:t>
            </a:r>
            <a:r>
              <a:rPr lang="en-US" sz="2000" b="1" dirty="0"/>
              <a:t>, N., 2009,</a:t>
            </a:r>
            <a:r>
              <a:rPr lang="en-US" sz="2000" dirty="0"/>
              <a:t> "The criteria for the </a:t>
            </a:r>
            <a:r>
              <a:rPr lang="en-US" sz="2000" dirty="0" err="1"/>
              <a:t>biogenicity</a:t>
            </a:r>
            <a:r>
              <a:rPr lang="en-US" sz="2000" dirty="0"/>
              <a:t> of </a:t>
            </a:r>
            <a:r>
              <a:rPr lang="en-US" sz="2000" dirty="0" err="1"/>
              <a:t>microbially</a:t>
            </a:r>
            <a:r>
              <a:rPr lang="en-US" sz="2000" dirty="0"/>
              <a:t> induced sedimentary structures (MISS) in Archean and younger, sandy deposits". </a:t>
            </a:r>
            <a:r>
              <a:rPr lang="en-US" sz="2000" i="1" dirty="0"/>
              <a:t>Earth-Science Reviews</a:t>
            </a:r>
            <a:r>
              <a:rPr lang="en-US" sz="2000" dirty="0"/>
              <a:t> </a:t>
            </a:r>
            <a:r>
              <a:rPr lang="en-US" sz="2000" b="1" dirty="0"/>
              <a:t>96</a:t>
            </a:r>
            <a:r>
              <a:rPr lang="en-US" sz="2000" dirty="0"/>
              <a:t> (3): 173–180. </a:t>
            </a:r>
          </a:p>
          <a:p>
            <a:pPr indent="-274320"/>
            <a:r>
              <a:rPr lang="en-US" sz="2000" b="1" dirty="0" err="1"/>
              <a:t>Noffke</a:t>
            </a:r>
            <a:r>
              <a:rPr lang="en-US" sz="2000" b="1" dirty="0"/>
              <a:t>, N</a:t>
            </a:r>
            <a:r>
              <a:rPr lang="en-US" sz="2000" b="1" dirty="0" smtClean="0"/>
              <a:t>. 2010, </a:t>
            </a:r>
            <a:r>
              <a:rPr lang="en-US" sz="2000" dirty="0" smtClean="0"/>
              <a:t>Microbial </a:t>
            </a:r>
            <a:r>
              <a:rPr lang="en-US" sz="2000" dirty="0"/>
              <a:t>Mats in Sandy Deposits from the Archean Era to Today: Springer </a:t>
            </a:r>
            <a:r>
              <a:rPr lang="en-US" sz="2000" dirty="0" err="1"/>
              <a:t>Verlag</a:t>
            </a:r>
            <a:r>
              <a:rPr lang="en-US" sz="2000" dirty="0"/>
              <a:t>, Heidelberg, 193 p. </a:t>
            </a:r>
          </a:p>
          <a:p>
            <a:pPr indent="-274320"/>
            <a:r>
              <a:rPr lang="en-US" sz="2000" b="1" dirty="0" err="1"/>
              <a:t>Noffke</a:t>
            </a:r>
            <a:r>
              <a:rPr lang="en-US" sz="2000" b="1" dirty="0"/>
              <a:t>, N., </a:t>
            </a:r>
            <a:r>
              <a:rPr lang="en-US" sz="2000" b="1" dirty="0" err="1"/>
              <a:t>Beukes</a:t>
            </a:r>
            <a:r>
              <a:rPr lang="en-US" sz="2000" b="1" dirty="0"/>
              <a:t>, N., </a:t>
            </a:r>
            <a:r>
              <a:rPr lang="en-US" sz="2000" b="1" dirty="0" err="1"/>
              <a:t>Gutzmer</a:t>
            </a:r>
            <a:r>
              <a:rPr lang="en-US" sz="2000" b="1" dirty="0"/>
              <a:t>, J., and Hazen, R., 2006, </a:t>
            </a:r>
            <a:r>
              <a:rPr lang="en-US" sz="2000" dirty="0"/>
              <a:t>Spatial and temporal distribution of </a:t>
            </a:r>
            <a:r>
              <a:rPr lang="en-US" sz="2000" dirty="0" err="1"/>
              <a:t>microbially</a:t>
            </a:r>
            <a:r>
              <a:rPr lang="en-US" sz="2000" dirty="0"/>
              <a:t> induced sedimentary structures: A case study from siliciclastic storm deposits of the 2.9 Ga Witwatersrand </a:t>
            </a:r>
            <a:r>
              <a:rPr lang="en-US" sz="2000" dirty="0" err="1"/>
              <a:t>Supergroup</a:t>
            </a:r>
            <a:r>
              <a:rPr lang="en-US" sz="2000" dirty="0"/>
              <a:t>, South Africa: Precambrian Research, v. 146, p. 35-44</a:t>
            </a:r>
            <a:r>
              <a:rPr lang="en-US" sz="2000" dirty="0" smtClean="0"/>
              <a:t>.</a:t>
            </a:r>
          </a:p>
          <a:p>
            <a:pPr indent="-274320"/>
            <a:r>
              <a:rPr lang="en-US" sz="2000" b="1" dirty="0" err="1"/>
              <a:t>Porada</a:t>
            </a:r>
            <a:r>
              <a:rPr lang="en-US" sz="2000" b="1" dirty="0"/>
              <a:t>, H. and </a:t>
            </a:r>
            <a:r>
              <a:rPr lang="en-US" sz="2000" b="1" dirty="0" err="1"/>
              <a:t>Bouougri</a:t>
            </a:r>
            <a:r>
              <a:rPr lang="en-US" sz="2000" b="1" dirty="0"/>
              <a:t>, E., </a:t>
            </a:r>
            <a:r>
              <a:rPr lang="en-US" sz="2000" b="1" dirty="0" smtClean="0"/>
              <a:t>2007,</a:t>
            </a:r>
            <a:r>
              <a:rPr lang="en-US" sz="2000" dirty="0" smtClean="0"/>
              <a:t> </a:t>
            </a:r>
            <a:r>
              <a:rPr lang="en-US" sz="2000" dirty="0"/>
              <a:t>Wrinkle structures — a critical review: Earth Science Reviews 81:199-215.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337186" y="24927194"/>
            <a:ext cx="6085414" cy="181588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Formation of MISS</a:t>
            </a:r>
          </a:p>
          <a:p>
            <a:r>
              <a:rPr lang="en-US" sz="2800" dirty="0"/>
              <a:t>Mat traps, baffles, binds fine clear quartz sand, minimal reworking, buried by sediment layer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7186" y="20927569"/>
            <a:ext cx="6085414" cy="399962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117226" y="14173200"/>
            <a:ext cx="12900816" cy="397031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MICROBIALLY INDUCED SEDIMENTARY STRUCTURES (MISS):  </a:t>
            </a:r>
            <a:endParaRPr lang="en-US" sz="2800" dirty="0" smtClean="0"/>
          </a:p>
          <a:p>
            <a:pPr algn="ctr"/>
            <a:r>
              <a:rPr lang="en-US" sz="2800" dirty="0" smtClean="0"/>
              <a:t>benthic prokaryotes </a:t>
            </a:r>
            <a:r>
              <a:rPr lang="en-US" sz="2800" dirty="0"/>
              <a:t>encrusting sand laminae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Recognition </a:t>
            </a:r>
            <a:r>
              <a:rPr lang="en-US" sz="2800" b="1" dirty="0" smtClean="0">
                <a:solidFill>
                  <a:srgbClr val="FF0000"/>
                </a:solidFill>
              </a:rPr>
              <a:t>Criteria </a:t>
            </a:r>
            <a:r>
              <a:rPr lang="en-US" sz="2800" b="1" dirty="0" smtClean="0">
                <a:solidFill>
                  <a:schemeClr val="tx1"/>
                </a:solidFill>
              </a:rPr>
              <a:t>(</a:t>
            </a:r>
            <a:r>
              <a:rPr lang="en-US" sz="2800" b="1" dirty="0" err="1" smtClean="0">
                <a:solidFill>
                  <a:schemeClr val="tx1"/>
                </a:solidFill>
              </a:rPr>
              <a:t>Nofke</a:t>
            </a:r>
            <a:r>
              <a:rPr lang="en-US" sz="2800" b="1" dirty="0" smtClean="0">
                <a:solidFill>
                  <a:schemeClr val="tx1"/>
                </a:solidFill>
              </a:rPr>
              <a:t> 2009)</a:t>
            </a:r>
            <a:endParaRPr lang="en-US" sz="2800" dirty="0">
              <a:solidFill>
                <a:schemeClr val="tx1"/>
              </a:solidFill>
            </a:endParaRPr>
          </a:p>
          <a:p>
            <a:pPr lvl="0" algn="ctr"/>
            <a:r>
              <a:rPr lang="en-US" sz="2800" dirty="0" smtClean="0"/>
              <a:t>1. No </a:t>
            </a:r>
            <a:r>
              <a:rPr lang="en-US" sz="2800" dirty="0"/>
              <a:t>deeper burial than low grade </a:t>
            </a:r>
            <a:r>
              <a:rPr lang="en-US" sz="2800" dirty="0" smtClean="0"/>
              <a:t>metamorphism     </a:t>
            </a:r>
            <a:endParaRPr lang="en-US" sz="2800" dirty="0"/>
          </a:p>
          <a:p>
            <a:pPr lvl="0" algn="ctr"/>
            <a:r>
              <a:rPr lang="en-US" sz="2800" dirty="0" smtClean="0"/>
              <a:t>2. In </a:t>
            </a:r>
            <a:r>
              <a:rPr lang="en-US" sz="2800" dirty="0"/>
              <a:t>transgressive-regressive environments</a:t>
            </a:r>
          </a:p>
          <a:p>
            <a:pPr lvl="0" algn="ctr"/>
            <a:r>
              <a:rPr lang="en-US" sz="2800" dirty="0" smtClean="0"/>
              <a:t>3. “Microbial </a:t>
            </a:r>
            <a:r>
              <a:rPr lang="en-US" sz="2800" dirty="0"/>
              <a:t>mat facies”: fine </a:t>
            </a:r>
            <a:r>
              <a:rPr lang="en-US" sz="2800" dirty="0" smtClean="0"/>
              <a:t>grained </a:t>
            </a:r>
            <a:r>
              <a:rPr lang="en-US" sz="2800" dirty="0"/>
              <a:t>quartz sand </a:t>
            </a:r>
          </a:p>
          <a:p>
            <a:pPr lvl="0" algn="ctr"/>
            <a:r>
              <a:rPr lang="en-US" sz="2800" dirty="0" smtClean="0"/>
              <a:t>4. Reflects </a:t>
            </a:r>
            <a:r>
              <a:rPr lang="en-US" sz="2800" dirty="0"/>
              <a:t>average hydraulic energy: Tidal, lagoon, shallow shelf environments</a:t>
            </a:r>
          </a:p>
          <a:p>
            <a:pPr lvl="0" algn="ctr"/>
            <a:r>
              <a:rPr lang="en-US" sz="2800" dirty="0" smtClean="0"/>
              <a:t>5. Geometry </a:t>
            </a:r>
            <a:r>
              <a:rPr lang="en-US" sz="2800" dirty="0"/>
              <a:t>&amp; dimensions similar to modern mats</a:t>
            </a:r>
          </a:p>
          <a:p>
            <a:pPr lvl="0" algn="ctr"/>
            <a:r>
              <a:rPr lang="en-US" sz="2800" dirty="0" smtClean="0"/>
              <a:t>6. </a:t>
            </a:r>
            <a:r>
              <a:rPr lang="en-US" sz="2800" dirty="0" err="1" smtClean="0"/>
              <a:t>Microtextures</a:t>
            </a:r>
            <a:r>
              <a:rPr lang="en-US" sz="2800" dirty="0"/>
              <a:t>: wavy crinkled laminae with iron-hydroxide filaments or tufts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494" y="5334000"/>
            <a:ext cx="6551506" cy="7790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701" y="17341700"/>
            <a:ext cx="4670885" cy="312308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6437700" y="20421600"/>
            <a:ext cx="4670885" cy="95410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Modern intertidal mat; </a:t>
            </a:r>
          </a:p>
          <a:p>
            <a:pPr algn="ctr"/>
            <a:r>
              <a:rPr lang="en-US" sz="2800" dirty="0" err="1" smtClean="0"/>
              <a:t>Porada</a:t>
            </a:r>
            <a:r>
              <a:rPr lang="en-US" sz="2800" dirty="0" smtClean="0"/>
              <a:t>  &amp;</a:t>
            </a:r>
            <a:r>
              <a:rPr lang="en-US" sz="2800" dirty="0" err="1" smtClean="0"/>
              <a:t>Bouougri</a:t>
            </a:r>
            <a:r>
              <a:rPr lang="en-US" sz="2800" dirty="0" smtClean="0"/>
              <a:t>, 2007</a:t>
            </a:r>
            <a:endParaRPr lang="en-US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6254414" y="20927569"/>
            <a:ext cx="5964566" cy="4907566"/>
            <a:chOff x="16254414" y="20927569"/>
            <a:chExt cx="5964566" cy="490756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99193" y="20927569"/>
              <a:ext cx="5919787" cy="486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6254414" y="20927569"/>
              <a:ext cx="5964566" cy="4907566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36" y="18444613"/>
            <a:ext cx="6529655" cy="79205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66536" y="25374600"/>
            <a:ext cx="6551506" cy="138499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Enid Geologic Map HA-7 USGS</a:t>
            </a:r>
          </a:p>
          <a:p>
            <a:pPr algn="ctr"/>
            <a:r>
              <a:rPr lang="en-US" sz="2800" dirty="0" smtClean="0"/>
              <a:t>Bingham &amp; Bergman 1980; </a:t>
            </a:r>
          </a:p>
          <a:p>
            <a:pPr algn="ctr"/>
            <a:r>
              <a:rPr lang="en-US" sz="2800" dirty="0" smtClean="0"/>
              <a:t>Ok. Geol. Survey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810913" y="13792200"/>
            <a:ext cx="2010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Max mean grain size 58.8 </a:t>
            </a:r>
            <a:r>
              <a:rPr lang="el-GR" sz="1200" dirty="0" smtClean="0">
                <a:solidFill>
                  <a:srgbClr val="FFFF00"/>
                </a:solidFill>
              </a:rPr>
              <a:t>μ</a:t>
            </a:r>
            <a:r>
              <a:rPr lang="en-US" sz="1200" dirty="0" smtClean="0">
                <a:solidFill>
                  <a:srgbClr val="FFFF00"/>
                </a:solidFill>
              </a:rPr>
              <a:t>m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0993" y="12268200"/>
            <a:ext cx="2010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Max mean grain size 58.8 </a:t>
            </a:r>
            <a:r>
              <a:rPr lang="el-GR" sz="1200" dirty="0">
                <a:solidFill>
                  <a:srgbClr val="FFFF00"/>
                </a:solidFill>
              </a:rPr>
              <a:t>μ</a:t>
            </a:r>
            <a:r>
              <a:rPr lang="en-US" sz="1200" dirty="0" smtClean="0">
                <a:solidFill>
                  <a:srgbClr val="FFFF00"/>
                </a:solidFill>
              </a:rPr>
              <a:t>m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6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666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Wrinkled Sandstone: Missourian Wann Formation, Lake Keystone, Oklahoma R.W. Scott &amp; W. Cornell, Geosciences Department, University of Tulsa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Wrinkled Sandstone in Missourian Wann Formation, Lake Keystone, Oklahoma R.W. Scott, Geosciences Department, University of Tulsa</dc:title>
  <dc:creator>RW Scott</dc:creator>
  <cp:lastModifiedBy>RW Scott</cp:lastModifiedBy>
  <cp:revision>42</cp:revision>
  <cp:lastPrinted>2015-03-09T02:08:17Z</cp:lastPrinted>
  <dcterms:created xsi:type="dcterms:W3CDTF">2006-08-16T00:00:00Z</dcterms:created>
  <dcterms:modified xsi:type="dcterms:W3CDTF">2015-03-12T02:40:47Z</dcterms:modified>
</cp:coreProperties>
</file>