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7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763" autoAdjust="0"/>
  </p:normalViewPr>
  <p:slideViewPr>
    <p:cSldViewPr snapToGrid="0" snapToObjects="1">
      <p:cViewPr varScale="1">
        <p:scale>
          <a:sx n="116" d="100"/>
          <a:sy n="116" d="100"/>
        </p:scale>
        <p:origin x="14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8C27-7089-054F-9785-20B87BBF35A6}" type="datetimeFigureOut">
              <a:rPr lang="en-US" smtClean="0"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4BF10-D710-4C44-96F1-D0DC67B17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75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8C27-7089-054F-9785-20B87BBF35A6}" type="datetimeFigureOut">
              <a:rPr lang="en-US" smtClean="0"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4BF10-D710-4C44-96F1-D0DC67B17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2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8C27-7089-054F-9785-20B87BBF35A6}" type="datetimeFigureOut">
              <a:rPr lang="en-US" smtClean="0"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4BF10-D710-4C44-96F1-D0DC67B17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9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8C27-7089-054F-9785-20B87BBF35A6}" type="datetimeFigureOut">
              <a:rPr lang="en-US" smtClean="0"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4BF10-D710-4C44-96F1-D0DC67B17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0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8C27-7089-054F-9785-20B87BBF35A6}" type="datetimeFigureOut">
              <a:rPr lang="en-US" smtClean="0"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4BF10-D710-4C44-96F1-D0DC67B17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1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8C27-7089-054F-9785-20B87BBF35A6}" type="datetimeFigureOut">
              <a:rPr lang="en-US" smtClean="0"/>
              <a:t>3/20/2015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4BF10-D710-4C44-96F1-D0DC67B17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8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8C27-7089-054F-9785-20B87BBF35A6}" type="datetimeFigureOut">
              <a:rPr lang="en-US" smtClean="0"/>
              <a:t>3/20/2015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4BF10-D710-4C44-96F1-D0DC67B17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1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8C27-7089-054F-9785-20B87BBF35A6}" type="datetimeFigureOut">
              <a:rPr lang="en-US" smtClean="0"/>
              <a:t>3/20/2015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4BF10-D710-4C44-96F1-D0DC67B17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65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8C27-7089-054F-9785-20B87BBF35A6}" type="datetimeFigureOut">
              <a:rPr lang="en-US" smtClean="0"/>
              <a:t>3/20/2015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4BF10-D710-4C44-96F1-D0DC67B17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0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8C27-7089-054F-9785-20B87BBF35A6}" type="datetimeFigureOut">
              <a:rPr lang="en-US" smtClean="0"/>
              <a:t>3/20/2015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4BF10-D710-4C44-96F1-D0DC67B17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3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8C27-7089-054F-9785-20B87BBF35A6}" type="datetimeFigureOut">
              <a:rPr lang="en-US" smtClean="0"/>
              <a:t>3/20/2015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4BF10-D710-4C44-96F1-D0DC67B17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2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98C27-7089-054F-9785-20B87BBF35A6}" type="datetimeFigureOut">
              <a:rPr lang="en-US" smtClean="0"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4BF10-D710-4C44-96F1-D0DC67B17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9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" y="5679440"/>
            <a:ext cx="1738370" cy="1127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543" y="5342522"/>
            <a:ext cx="1903657" cy="14646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9280" y="558800"/>
            <a:ext cx="81188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Influence of late </a:t>
            </a:r>
            <a:r>
              <a:rPr lang="en-US" sz="3200" b="1" dirty="0" err="1"/>
              <a:t>diagenetic</a:t>
            </a:r>
            <a:r>
              <a:rPr lang="en-US" sz="3200" b="1" dirty="0"/>
              <a:t> fluids on Mississippian carbonate rock properties in the Southern Midcontinent</a:t>
            </a:r>
            <a:endParaRPr lang="en-US" sz="3200" dirty="0"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722" y="2280775"/>
            <a:ext cx="6096000" cy="38102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 smtClean="0">
                <a:latin typeface="Helvetica"/>
                <a:cs typeface="Helvetica"/>
              </a:rPr>
              <a:t>Sahar Mohammadi </a:t>
            </a:r>
            <a:r>
              <a:rPr lang="en-US" b="1" dirty="0" err="1">
                <a:latin typeface="Helvetica"/>
                <a:cs typeface="Helvetica"/>
              </a:rPr>
              <a:t>D</a:t>
            </a:r>
            <a:r>
              <a:rPr lang="en-US" b="1" dirty="0" err="1" smtClean="0">
                <a:latin typeface="Helvetica"/>
                <a:cs typeface="Helvetica"/>
              </a:rPr>
              <a:t>ehcheshmehi</a:t>
            </a:r>
            <a:endParaRPr lang="en-US" b="1" dirty="0" smtClean="0">
              <a:latin typeface="Helvetica"/>
              <a:cs typeface="Helvetica"/>
            </a:endParaRP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latin typeface="Helvetica"/>
                <a:cs typeface="Helvetica"/>
              </a:rPr>
              <a:t>Doctoral Student in Geology</a:t>
            </a:r>
          </a:p>
          <a:p>
            <a:pPr algn="ctr">
              <a:lnSpc>
                <a:spcPct val="120000"/>
              </a:lnSpc>
            </a:pPr>
            <a:endParaRPr lang="en-US" dirty="0">
              <a:latin typeface="Helvetica"/>
              <a:cs typeface="Helvetica"/>
            </a:endParaRPr>
          </a:p>
          <a:p>
            <a:pPr algn="ctr">
              <a:lnSpc>
                <a:spcPct val="120000"/>
              </a:lnSpc>
            </a:pPr>
            <a:r>
              <a:rPr lang="en-US" b="1" dirty="0" smtClean="0">
                <a:latin typeface="Helvetica"/>
                <a:cs typeface="Helvetica"/>
              </a:rPr>
              <a:t>Jay </a:t>
            </a:r>
            <a:r>
              <a:rPr lang="en-US" b="1" dirty="0" smtClean="0">
                <a:latin typeface="Helvetica"/>
                <a:cs typeface="Helvetica"/>
              </a:rPr>
              <a:t>M. Gregg</a:t>
            </a: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latin typeface="Helvetica"/>
                <a:cs typeface="Helvetica"/>
              </a:rPr>
              <a:t>Oklahoma State University</a:t>
            </a:r>
          </a:p>
          <a:p>
            <a:pPr algn="ctr">
              <a:lnSpc>
                <a:spcPct val="120000"/>
              </a:lnSpc>
            </a:pPr>
            <a:endParaRPr lang="en-US" sz="1600" dirty="0">
              <a:latin typeface="Helvetica"/>
              <a:cs typeface="Helvetica"/>
            </a:endParaRPr>
          </a:p>
          <a:p>
            <a:pPr algn="ctr">
              <a:lnSpc>
                <a:spcPct val="120000"/>
              </a:lnSpc>
            </a:pPr>
            <a:r>
              <a:rPr lang="en-US" sz="1600" b="1" dirty="0" smtClean="0">
                <a:latin typeface="Helvetica"/>
                <a:cs typeface="Helvetica"/>
              </a:rPr>
              <a:t>Kevin L. Shelton</a:t>
            </a: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latin typeface="Helvetica"/>
                <a:cs typeface="Helvetica"/>
              </a:rPr>
              <a:t>and</a:t>
            </a:r>
            <a:endParaRPr lang="en-US" sz="1600" dirty="0">
              <a:latin typeface="Helvetica"/>
              <a:cs typeface="Helvetica"/>
            </a:endParaRPr>
          </a:p>
          <a:p>
            <a:pPr algn="ctr">
              <a:lnSpc>
                <a:spcPct val="120000"/>
              </a:lnSpc>
            </a:pPr>
            <a:r>
              <a:rPr lang="en-US" sz="1600" b="1" dirty="0" smtClean="0">
                <a:latin typeface="Helvetica"/>
                <a:cs typeface="Helvetica"/>
              </a:rPr>
              <a:t>Martin </a:t>
            </a:r>
            <a:r>
              <a:rPr lang="en-US" sz="1600" b="1" dirty="0" err="1" smtClean="0">
                <a:latin typeface="Helvetica"/>
                <a:cs typeface="Helvetica"/>
              </a:rPr>
              <a:t>Appold</a:t>
            </a:r>
            <a:endParaRPr lang="en-US" sz="1600" b="1" dirty="0" smtClean="0">
              <a:latin typeface="Helvetica"/>
              <a:cs typeface="Helvetica"/>
            </a:endParaRP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latin typeface="Helvetica"/>
                <a:cs typeface="Helvetica"/>
              </a:rPr>
              <a:t>University of Missouri</a:t>
            </a:r>
            <a:endParaRPr lang="en-US" sz="1600" dirty="0" smtClean="0">
              <a:latin typeface="Helvetica"/>
              <a:cs typeface="Helvetica"/>
            </a:endParaRPr>
          </a:p>
          <a:p>
            <a:pPr algn="ctr">
              <a:lnSpc>
                <a:spcPct val="120000"/>
              </a:lnSpc>
            </a:pPr>
            <a:endParaRPr lang="en-US" sz="1100" b="1" dirty="0" smtClean="0">
              <a:latin typeface="Helvetica"/>
              <a:cs typeface="Helvetica"/>
            </a:endParaRPr>
          </a:p>
          <a:p>
            <a:pPr algn="ctr">
              <a:lnSpc>
                <a:spcPct val="120000"/>
              </a:lnSpc>
              <a:spcBef>
                <a:spcPts val="1200"/>
              </a:spcBef>
            </a:pPr>
            <a:endParaRPr lang="en-US" sz="160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9829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1" y="50305"/>
            <a:ext cx="4000644" cy="3116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1" y="3251080"/>
            <a:ext cx="4000646" cy="31166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063" y="50305"/>
            <a:ext cx="3893640" cy="3033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063" y="3251080"/>
            <a:ext cx="3960682" cy="30855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164282" y="1940741"/>
            <a:ext cx="25996" cy="28145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398904" y="1289965"/>
            <a:ext cx="334979" cy="25259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9039" y="6417204"/>
            <a:ext cx="2441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Wagoner, OK, Calcite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14360" y="6400979"/>
            <a:ext cx="3506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Tri-State Picher Field, Dolomite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0654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9" y="168912"/>
            <a:ext cx="4353212" cy="3391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41" y="2853601"/>
            <a:ext cx="4209212" cy="32789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4614" y="4262256"/>
            <a:ext cx="3315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Wagoner, OK, Calcite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1093" y="525237"/>
            <a:ext cx="41084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Inclusions with low-density petroleum 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959159" y="3566424"/>
            <a:ext cx="3315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Plane polarized light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5828619" y="6268840"/>
            <a:ext cx="3315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Fluorescent light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6950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5697" y="138396"/>
            <a:ext cx="34872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Fluid inclusion data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3" y="723172"/>
            <a:ext cx="7777069" cy="59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8849" y="136474"/>
            <a:ext cx="34872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Fluid inclusion data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21" y="721250"/>
            <a:ext cx="7773707" cy="59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1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91955" y="47769"/>
            <a:ext cx="8142814" cy="6607852"/>
            <a:chOff x="691955" y="47769"/>
            <a:chExt cx="8142814" cy="6607852"/>
          </a:xfrm>
        </p:grpSpPr>
        <p:sp>
          <p:nvSpPr>
            <p:cNvPr id="2" name="TextBox 1"/>
            <p:cNvSpPr txBox="1"/>
            <p:nvPr/>
          </p:nvSpPr>
          <p:spPr>
            <a:xfrm>
              <a:off x="3123278" y="189942"/>
              <a:ext cx="29823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C &amp; O isotope data</a:t>
              </a:r>
              <a:endParaRPr lang="en-US" sz="2800" b="1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955" y="713162"/>
              <a:ext cx="7845027" cy="5942459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6787167" y="713162"/>
              <a:ext cx="1527762" cy="1373215"/>
            </a:xfrm>
            <a:prstGeom prst="ellipse">
              <a:avLst/>
            </a:prstGeom>
            <a:noFill/>
            <a:ln w="28575"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969098" y="814046"/>
              <a:ext cx="1527762" cy="1272331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 rot="1269372">
              <a:off x="1828802" y="917078"/>
              <a:ext cx="3631842" cy="232839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326525" y="2743200"/>
              <a:ext cx="1738648" cy="318108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7714445" y="528034"/>
              <a:ext cx="141668" cy="51515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778839" y="275762"/>
              <a:ext cx="1055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Seawater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86309" y="47769"/>
              <a:ext cx="15048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solidFill>
                    <a:srgbClr val="00B050"/>
                  </a:solidFill>
                </a:rPr>
                <a:t>Mixed </a:t>
              </a:r>
              <a:r>
                <a:rPr lang="en-US" sz="1600" dirty="0" smtClean="0">
                  <a:solidFill>
                    <a:srgbClr val="00B050"/>
                  </a:solidFill>
                </a:rPr>
                <a:t>Meteoric</a:t>
              </a:r>
            </a:p>
            <a:p>
              <a:r>
                <a:rPr lang="en-US" sz="1600" dirty="0" smtClean="0">
                  <a:solidFill>
                    <a:srgbClr val="00B050"/>
                  </a:solidFill>
                </a:rPr>
                <a:t>&amp; Seawater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034852" y="578938"/>
              <a:ext cx="315039" cy="46425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230759" y="288022"/>
              <a:ext cx="144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Basinal</a:t>
              </a:r>
              <a:r>
                <a:rPr lang="en-US" dirty="0" smtClean="0">
                  <a:solidFill>
                    <a:srgbClr val="FF0000"/>
                  </a:solidFill>
                </a:rPr>
                <a:t> water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131674" y="578938"/>
              <a:ext cx="644369" cy="46425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99772" y="3849879"/>
              <a:ext cx="11625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Petroleum</a:t>
              </a:r>
            </a:p>
            <a:p>
              <a:r>
                <a:rPr lang="en-US" dirty="0" smtClean="0"/>
                <a:t>cracking</a:t>
              </a:r>
              <a:endParaRPr lang="en-US" dirty="0"/>
            </a:p>
          </p:txBody>
        </p:sp>
        <p:cxnSp>
          <p:nvCxnSpPr>
            <p:cNvPr id="19" name="Straight Arrow Connector 18"/>
            <p:cNvCxnSpPr>
              <a:stCxn id="17" idx="1"/>
            </p:cNvCxnSpPr>
            <p:nvPr/>
          </p:nvCxnSpPr>
          <p:spPr>
            <a:xfrm flipH="1">
              <a:off x="2673013" y="4173045"/>
              <a:ext cx="426759" cy="2235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583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21045" y="216981"/>
            <a:ext cx="5720259" cy="7061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+mn-lt"/>
              </a:rPr>
              <a:t>Conceptual model</a:t>
            </a:r>
            <a:endParaRPr lang="en-US" sz="3200" b="1" dirty="0">
              <a:latin typeface="+mn-lt"/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9" y="1363992"/>
            <a:ext cx="8804491" cy="506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3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31031" y="385700"/>
            <a:ext cx="6599716" cy="7411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+mn-lt"/>
              </a:rPr>
              <a:t>Realistic model</a:t>
            </a:r>
            <a:endParaRPr lang="en-US" sz="3200" b="1" dirty="0">
              <a:latin typeface="+mn-lt"/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9" y="1273955"/>
            <a:ext cx="8395699" cy="47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251" y="238703"/>
            <a:ext cx="24138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+mj-lt"/>
                <a:cs typeface="Arial" panose="020B0604020202020204" pitchFamily="34" charset="0"/>
              </a:rPr>
              <a:t>Study Area</a:t>
            </a:r>
            <a:endParaRPr lang="en-US" sz="4000" dirty="0">
              <a:latin typeface="+mj-lt"/>
            </a:endParaRPr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9" y="946589"/>
            <a:ext cx="8099799" cy="55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7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411" y="330446"/>
            <a:ext cx="4105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Calculated δ</a:t>
            </a:r>
            <a:r>
              <a:rPr lang="en-US" sz="2800" b="1" baseline="30000" dirty="0"/>
              <a:t>18</a:t>
            </a:r>
            <a:r>
              <a:rPr lang="en-US" sz="2800" b="1" dirty="0"/>
              <a:t>O</a:t>
            </a:r>
            <a:r>
              <a:rPr lang="en-US" sz="2800" b="1" baseline="-25000" dirty="0"/>
              <a:t>water</a:t>
            </a:r>
            <a:r>
              <a:rPr lang="en-US" sz="2800" b="1" dirty="0"/>
              <a:t> values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87166" y="1459957"/>
            <a:ext cx="8887968" cy="466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δ</a:t>
            </a:r>
            <a:r>
              <a:rPr lang="en-US" sz="2000" baseline="30000" dirty="0"/>
              <a:t>18</a:t>
            </a:r>
            <a:r>
              <a:rPr lang="en-US" sz="2000" dirty="0"/>
              <a:t>O</a:t>
            </a:r>
            <a:r>
              <a:rPr lang="en-US" sz="2000" baseline="-25000" dirty="0"/>
              <a:t>water </a:t>
            </a:r>
            <a:r>
              <a:rPr lang="en-US" sz="2000" dirty="0"/>
              <a:t>values were calculated to determine if the cement depositing waters are in isotopic equilibrium with host rock carbonate or instead, reflect non-resident fluids that retain their source-derived oxygen isotope compositions, or if they represent both. </a:t>
            </a:r>
          </a:p>
          <a:p>
            <a:pPr marL="461963" indent="-46196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The results show that cement-depositing waters </a:t>
            </a:r>
            <a:r>
              <a:rPr lang="en-US" sz="2000" b="1" dirty="0"/>
              <a:t>approached equilibrium </a:t>
            </a:r>
            <a:r>
              <a:rPr lang="en-US" sz="2000" dirty="0"/>
              <a:t>with the host rock in </a:t>
            </a:r>
            <a:r>
              <a:rPr lang="en-US" sz="2000" b="1" dirty="0"/>
              <a:t>Osage, OK#1</a:t>
            </a:r>
            <a:r>
              <a:rPr lang="en-US" sz="2000" dirty="0"/>
              <a:t>, and </a:t>
            </a:r>
            <a:r>
              <a:rPr lang="en-US" sz="2000" b="1" dirty="0"/>
              <a:t>reached equilibrium </a:t>
            </a:r>
            <a:r>
              <a:rPr lang="en-US" sz="2000" dirty="0"/>
              <a:t>with the host rock in </a:t>
            </a:r>
            <a:r>
              <a:rPr lang="en-US" sz="2000" b="1" dirty="0"/>
              <a:t>Osage, OK#2, Arkansas, Wagoner#1 and 2, Pryor#1 and 3, </a:t>
            </a:r>
            <a:r>
              <a:rPr lang="en-US" sz="2000" b="1" dirty="0" err="1"/>
              <a:t>Treece</a:t>
            </a:r>
            <a:r>
              <a:rPr lang="en-US" sz="2000" b="1" dirty="0"/>
              <a:t>, KS, Tri-State Anne Beaver Mine, and Tri-State Picher Field</a:t>
            </a:r>
            <a:r>
              <a:rPr lang="en-US" sz="2000" dirty="0"/>
              <a:t>, but </a:t>
            </a:r>
            <a:r>
              <a:rPr lang="en-US" sz="2000" b="1" dirty="0">
                <a:solidFill>
                  <a:srgbClr val="FF0000"/>
                </a:solidFill>
              </a:rPr>
              <a:t>did not </a:t>
            </a:r>
            <a:r>
              <a:rPr lang="en-US" sz="2000" dirty="0"/>
              <a:t>approach equilibrium or have a large ranges in </a:t>
            </a:r>
            <a:r>
              <a:rPr lang="en-US" sz="2000" b="1" dirty="0"/>
              <a:t>Neck City </a:t>
            </a:r>
            <a:r>
              <a:rPr lang="en-US" sz="2000" dirty="0"/>
              <a:t>and </a:t>
            </a:r>
            <a:r>
              <a:rPr lang="en-US" sz="2000" b="1" dirty="0"/>
              <a:t>Pryor#2</a:t>
            </a:r>
            <a:r>
              <a:rPr lang="en-US" sz="2000" dirty="0"/>
              <a:t>, but retained their previous source-derived isotope signature.</a:t>
            </a:r>
          </a:p>
        </p:txBody>
      </p:sp>
    </p:spTree>
    <p:extLst>
      <p:ext uri="{BB962C8B-B14F-4D97-AF65-F5344CB8AC3E}">
        <p14:creationId xmlns:p14="http://schemas.microsoft.com/office/powerpoint/2010/main" val="282501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122" y="950222"/>
            <a:ext cx="8761614" cy="491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463" indent="-398463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Extensive carbonate </a:t>
            </a:r>
            <a:r>
              <a:rPr lang="en-US" sz="2000" dirty="0" smtClean="0"/>
              <a:t>cementation filling intra- </a:t>
            </a:r>
            <a:r>
              <a:rPr lang="en-US" sz="2000" dirty="0"/>
              <a:t>and </a:t>
            </a:r>
            <a:r>
              <a:rPr lang="en-US" sz="2000" dirty="0" smtClean="0"/>
              <a:t>inter-grain </a:t>
            </a:r>
            <a:r>
              <a:rPr lang="en-US" sz="2000" dirty="0"/>
              <a:t>porosity, </a:t>
            </a:r>
            <a:r>
              <a:rPr lang="en-US" sz="2000" dirty="0" err="1"/>
              <a:t>vugs</a:t>
            </a:r>
            <a:r>
              <a:rPr lang="en-US" sz="2000" dirty="0"/>
              <a:t>, and </a:t>
            </a:r>
            <a:r>
              <a:rPr lang="en-US" sz="2000" dirty="0" smtClean="0"/>
              <a:t>fractures </a:t>
            </a:r>
            <a:r>
              <a:rPr lang="en-US" sz="2000" dirty="0"/>
              <a:t>began during early </a:t>
            </a:r>
            <a:r>
              <a:rPr lang="en-US" sz="2000" dirty="0" err="1"/>
              <a:t>diagenesis</a:t>
            </a:r>
            <a:r>
              <a:rPr lang="en-US" sz="2000" dirty="0"/>
              <a:t> and continued after burial and into the period of petroleum migration.</a:t>
            </a:r>
          </a:p>
          <a:p>
            <a:pPr marL="398463" indent="-398463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Much of the cement is late </a:t>
            </a:r>
            <a:r>
              <a:rPr lang="en-US" sz="2000" dirty="0" err="1"/>
              <a:t>diagenetic</a:t>
            </a:r>
            <a:r>
              <a:rPr lang="en-US" sz="2000" dirty="0"/>
              <a:t>, not early </a:t>
            </a:r>
            <a:r>
              <a:rPr lang="en-US" sz="2000" dirty="0" err="1"/>
              <a:t>diagenetic</a:t>
            </a:r>
            <a:r>
              <a:rPr lang="en-US" sz="2000" dirty="0"/>
              <a:t>.  This means that the Mississippian carbonates retained much of their porosity until late in their </a:t>
            </a:r>
            <a:r>
              <a:rPr lang="en-US" sz="2000" dirty="0" err="1"/>
              <a:t>diagenetic</a:t>
            </a:r>
            <a:r>
              <a:rPr lang="en-US" sz="2000" dirty="0"/>
              <a:t> history.</a:t>
            </a:r>
          </a:p>
          <a:p>
            <a:pPr marL="398463" indent="-398463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Calcite and (saddle) dolomite cements were observed to contain two phase (liquid and vapor) fluid </a:t>
            </a:r>
            <a:r>
              <a:rPr lang="en-US" sz="2000" dirty="0" smtClean="0"/>
              <a:t>inclusions with </a:t>
            </a:r>
            <a:r>
              <a:rPr lang="en-US" sz="2000" dirty="0"/>
              <a:t>homogenization temperatures ranging from 50° to 175°C </a:t>
            </a:r>
            <a:r>
              <a:rPr lang="en-US" sz="2000" dirty="0" smtClean="0"/>
              <a:t>and salinities ranging from </a:t>
            </a:r>
            <a:r>
              <a:rPr lang="en-US" sz="2000" dirty="0"/>
              <a:t>0 to 25 equivalent </a:t>
            </a:r>
            <a:r>
              <a:rPr lang="en-US" sz="2000" dirty="0" err="1"/>
              <a:t>wt</a:t>
            </a:r>
            <a:r>
              <a:rPr lang="en-US" sz="2000" dirty="0"/>
              <a:t> % </a:t>
            </a:r>
            <a:r>
              <a:rPr lang="en-US" sz="2000" dirty="0" err="1" smtClean="0"/>
              <a:t>NaCl</a:t>
            </a:r>
            <a:r>
              <a:rPr lang="en-US" sz="2000" dirty="0" smtClean="0"/>
              <a:t>.</a:t>
            </a:r>
          </a:p>
          <a:p>
            <a:pPr marL="398463" indent="-398463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Fluid inclusions for calcite and dolomite cements represent both dilute and saline </a:t>
            </a:r>
            <a:r>
              <a:rPr lang="en-US" sz="2000" dirty="0" err="1"/>
              <a:t>basinal</a:t>
            </a:r>
            <a:r>
              <a:rPr lang="en-US" sz="2000" dirty="0"/>
              <a:t> waters</a:t>
            </a:r>
            <a:r>
              <a:rPr lang="en-US" sz="2000" dirty="0" smtClean="0"/>
              <a:t>.</a:t>
            </a:r>
            <a:endParaRPr lang="en-US" sz="2000" dirty="0"/>
          </a:p>
          <a:p>
            <a:pPr marL="398463" indent="-398463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Carbon and oxygen isotope values for water, calculated from data obtained from calcite cements, are consistent with three of </a:t>
            </a:r>
            <a:r>
              <a:rPr lang="en-US" sz="2000" dirty="0" err="1"/>
              <a:t>diagenetic</a:t>
            </a:r>
            <a:r>
              <a:rPr lang="en-US" sz="2000" dirty="0"/>
              <a:t> waters: a) Meteoric water, b) seawater modified by meteoric water, c) </a:t>
            </a:r>
            <a:r>
              <a:rPr lang="en-US" sz="2000" dirty="0" err="1"/>
              <a:t>basinal</a:t>
            </a:r>
            <a:r>
              <a:rPr lang="en-US" sz="2000" dirty="0"/>
              <a:t> water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528690" y="231292"/>
            <a:ext cx="156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Results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6079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906" y="379214"/>
            <a:ext cx="1771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+mj-lt"/>
                <a:cs typeface="Arial" panose="020B0604020202020204" pitchFamily="34" charset="0"/>
              </a:rPr>
              <a:t>Outline</a:t>
            </a:r>
            <a:endParaRPr lang="en-US" sz="40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8906" y="1404819"/>
            <a:ext cx="77563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+mj-lt"/>
                <a:cs typeface="Arial" panose="020B0604020202020204" pitchFamily="34" charset="0"/>
              </a:rPr>
              <a:t> Introduction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+mj-lt"/>
                <a:cs typeface="Arial" panose="020B0604020202020204" pitchFamily="34" charset="0"/>
              </a:rPr>
              <a:t> Study Area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+mj-lt"/>
                <a:cs typeface="Arial" panose="020B0604020202020204" pitchFamily="34" charset="0"/>
              </a:rPr>
              <a:t> Methods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+mj-lt"/>
                <a:cs typeface="Arial" panose="020B0604020202020204" pitchFamily="34" charset="0"/>
              </a:rPr>
              <a:t> Result</a:t>
            </a:r>
          </a:p>
          <a:p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054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0602" y="391406"/>
            <a:ext cx="39116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Continued research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650602" y="1611112"/>
            <a:ext cx="8054486" cy="3682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Strontium isotope analysis to better determine the source of the fluids.</a:t>
            </a:r>
          </a:p>
          <a:p>
            <a:pPr marL="461963" indent="-46196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Similar studies will be conducted on samples from the Nemaha ridge area in central Oklahoma and compare them with Tri-State area.</a:t>
            </a:r>
          </a:p>
        </p:txBody>
      </p:sp>
    </p:spTree>
    <p:extLst>
      <p:ext uri="{BB962C8B-B14F-4D97-AF65-F5344CB8AC3E}">
        <p14:creationId xmlns:p14="http://schemas.microsoft.com/office/powerpoint/2010/main" val="173731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436505" y="423030"/>
            <a:ext cx="100584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+mn-lt"/>
              </a:rPr>
              <a:t>Thank you for your attention</a:t>
            </a:r>
            <a:endParaRPr lang="en-US" b="1" dirty="0">
              <a:latin typeface="+mn-lt"/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12" y="1873787"/>
            <a:ext cx="4554083" cy="4531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46" y="2957634"/>
            <a:ext cx="17621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9767" y="256919"/>
            <a:ext cx="28442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cs typeface="Arial" panose="020B0604020202020204" pitchFamily="34" charset="0"/>
              </a:rPr>
              <a:t>Introduction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38684" y="1305926"/>
            <a:ext cx="8810244" cy="518021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63" indent="-461963" algn="l">
              <a:lnSpc>
                <a:spcPct val="150000"/>
              </a:lnSpc>
              <a:buFont typeface="Wingdings" charset="2"/>
              <a:buChar char="Ø"/>
            </a:pPr>
            <a:r>
              <a:rPr lang="en-US" b="1" dirty="0" smtClean="0">
                <a:solidFill>
                  <a:schemeClr val="tx1"/>
                </a:solidFill>
              </a:rPr>
              <a:t>Problem: </a:t>
            </a:r>
          </a:p>
          <a:p>
            <a:pPr marL="461963" indent="-461963" algn="l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	The Mississippian carbonate resource play on the southern Midcontinent has a very complex </a:t>
            </a:r>
            <a:r>
              <a:rPr lang="en-US" dirty="0" err="1" smtClean="0">
                <a:solidFill>
                  <a:schemeClr val="tx1"/>
                </a:solidFill>
              </a:rPr>
              <a:t>diagenetic</a:t>
            </a:r>
            <a:r>
              <a:rPr lang="en-US" dirty="0" smtClean="0">
                <a:solidFill>
                  <a:schemeClr val="tx1"/>
                </a:solidFill>
              </a:rPr>
              <a:t> history. </a:t>
            </a:r>
          </a:p>
          <a:p>
            <a:pPr marL="461963" indent="-461963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tx1"/>
                </a:solidFill>
              </a:rPr>
              <a:t>Hypothesis: </a:t>
            </a:r>
          </a:p>
          <a:p>
            <a:pPr marL="461963" indent="-461963" algn="l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	Mississippian carbonates of the southern Midcontinent were significantly affected by regionally pervasive </a:t>
            </a:r>
            <a:r>
              <a:rPr lang="en-US" dirty="0" err="1" smtClean="0">
                <a:solidFill>
                  <a:schemeClr val="tx1"/>
                </a:solidFill>
              </a:rPr>
              <a:t>basinal</a:t>
            </a:r>
            <a:r>
              <a:rPr lang="en-US" dirty="0" smtClean="0">
                <a:solidFill>
                  <a:schemeClr val="tx1"/>
                </a:solidFill>
              </a:rPr>
              <a:t> fluids that affected their reservoir properties. </a:t>
            </a:r>
          </a:p>
          <a:p>
            <a:pPr marL="461963" indent="-461963" algn="l">
              <a:lnSpc>
                <a:spcPct val="150000"/>
              </a:lnSpc>
              <a:buFont typeface="Wingdings" charset="2"/>
              <a:buChar char="Ø"/>
            </a:pPr>
            <a:r>
              <a:rPr lang="en-US" b="1" dirty="0" smtClean="0">
                <a:solidFill>
                  <a:schemeClr val="tx1"/>
                </a:solidFill>
              </a:rPr>
              <a:t>Impact</a:t>
            </a:r>
          </a:p>
          <a:p>
            <a:pPr marL="461963" indent="-461963" algn="l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	This study </a:t>
            </a:r>
            <a:r>
              <a:rPr lang="en-US" smtClean="0">
                <a:solidFill>
                  <a:schemeClr val="tx1"/>
                </a:solidFill>
              </a:rPr>
              <a:t>also increases </a:t>
            </a:r>
            <a:r>
              <a:rPr lang="en-US" dirty="0" smtClean="0">
                <a:solidFill>
                  <a:schemeClr val="tx1"/>
                </a:solidFill>
              </a:rPr>
              <a:t>understanding of the evolution of petroleum reservoirs in the Mississippian section of the southern Midcontinent.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02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251" y="238703"/>
            <a:ext cx="24138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+mj-lt"/>
                <a:cs typeface="Arial" panose="020B0604020202020204" pitchFamily="34" charset="0"/>
              </a:rPr>
              <a:t>Study Area</a:t>
            </a:r>
            <a:endParaRPr lang="en-US" sz="4000" dirty="0">
              <a:latin typeface="+mj-lt"/>
            </a:endParaRPr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9" y="946589"/>
            <a:ext cx="8099799" cy="55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0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dissertation\stratigraphy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71" y="208591"/>
            <a:ext cx="5344435" cy="586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ontent Placeholder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863" y="-45187"/>
            <a:ext cx="3283155" cy="637058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4" name="Rectangle 3"/>
          <p:cNvSpPr/>
          <p:nvPr/>
        </p:nvSpPr>
        <p:spPr>
          <a:xfrm>
            <a:off x="1266070" y="6308776"/>
            <a:ext cx="32240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ea typeface="Calibri" panose="020F0502020204030204" pitchFamily="34" charset="0"/>
              </a:rPr>
              <a:t>Modified from Thompson, 1986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5414799" y="6416336"/>
            <a:ext cx="359421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/>
              <a:t>Modified from </a:t>
            </a:r>
            <a:r>
              <a:rPr lang="en-US" b="1" dirty="0" err="1"/>
              <a:t>Mazzullo</a:t>
            </a:r>
            <a:r>
              <a:rPr lang="en-US" b="1" dirty="0"/>
              <a:t> et al., 2013</a:t>
            </a:r>
          </a:p>
        </p:txBody>
      </p:sp>
    </p:spTree>
    <p:extLst>
      <p:ext uri="{BB962C8B-B14F-4D97-AF65-F5344CB8AC3E}">
        <p14:creationId xmlns:p14="http://schemas.microsoft.com/office/powerpoint/2010/main" val="367375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303" y="1589419"/>
            <a:ext cx="8275249" cy="348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000" b="1" u="sng" dirty="0"/>
              <a:t>Petrography and </a:t>
            </a:r>
            <a:r>
              <a:rPr lang="en-US" sz="2000" b="1" u="sng" dirty="0" err="1"/>
              <a:t>cathodoluminescence</a:t>
            </a:r>
            <a:r>
              <a:rPr lang="en-US" sz="2000" b="1" u="sng" dirty="0"/>
              <a:t> </a:t>
            </a:r>
            <a:r>
              <a:rPr lang="en-US" sz="2000" b="1" dirty="0"/>
              <a:t>(CL):</a:t>
            </a:r>
          </a:p>
          <a:p>
            <a:pPr marL="461963" indent="-461963">
              <a:lnSpc>
                <a:spcPct val="160000"/>
              </a:lnSpc>
              <a:buNone/>
            </a:pPr>
            <a:r>
              <a:rPr lang="en-US" sz="2000" dirty="0"/>
              <a:t>	Olympus-BX51 microscopes and a CITL mk5 cold cathode CL system </a:t>
            </a:r>
          </a:p>
          <a:p>
            <a:pPr marL="461963" indent="-461963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000" b="1" u="sng" dirty="0"/>
              <a:t> Stable carbon and oxygen isotope ratios</a:t>
            </a:r>
            <a:r>
              <a:rPr lang="en-US" sz="2000" b="1" dirty="0"/>
              <a:t>: </a:t>
            </a:r>
          </a:p>
          <a:p>
            <a:pPr marL="461963" indent="-461963">
              <a:lnSpc>
                <a:spcPct val="160000"/>
              </a:lnSpc>
              <a:buNone/>
            </a:pPr>
            <a:r>
              <a:rPr lang="en-US" sz="2000" dirty="0"/>
              <a:t>	Delta Plus XL isotope ratio mass spectrometer</a:t>
            </a:r>
          </a:p>
          <a:p>
            <a:pPr marL="461963" indent="-461963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000" b="1" u="sng" dirty="0" smtClean="0"/>
              <a:t>Fluid </a:t>
            </a:r>
            <a:r>
              <a:rPr lang="en-US" sz="2000" b="1" u="sng" dirty="0"/>
              <a:t>inclusion </a:t>
            </a:r>
            <a:r>
              <a:rPr lang="en-US" sz="2000" b="1" u="sng" dirty="0" err="1"/>
              <a:t>microthermometric</a:t>
            </a:r>
            <a:r>
              <a:rPr lang="en-US" sz="2000" b="1" u="sng" dirty="0"/>
              <a:t> analysis</a:t>
            </a:r>
            <a:r>
              <a:rPr lang="en-US" sz="2000" b="1" dirty="0"/>
              <a:t>:</a:t>
            </a:r>
          </a:p>
          <a:p>
            <a:pPr marL="461963" indent="-461963">
              <a:lnSpc>
                <a:spcPct val="160000"/>
              </a:lnSpc>
              <a:buNone/>
            </a:pPr>
            <a:r>
              <a:rPr lang="en-US" sz="2000" dirty="0"/>
              <a:t>	</a:t>
            </a:r>
            <a:r>
              <a:rPr lang="en-US" sz="2000" dirty="0" err="1"/>
              <a:t>Linkam</a:t>
            </a:r>
            <a:r>
              <a:rPr lang="en-US" sz="2000" dirty="0"/>
              <a:t> THMSG 600 heating and cooling stage mounted on an Olympus BX41 microscope</a:t>
            </a: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652414" y="486632"/>
            <a:ext cx="2098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Methods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9035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2" y="402336"/>
            <a:ext cx="3739896" cy="4986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81336"/>
            <a:ext cx="4714659" cy="31226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299" y="3462528"/>
            <a:ext cx="4480560" cy="2967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1261" y="5566121"/>
            <a:ext cx="2122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Wagoner, OK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677050" y="6366026"/>
            <a:ext cx="2129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Payne Co, OK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66016" y="2937147"/>
            <a:ext cx="706171" cy="10507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208069" y="928499"/>
            <a:ext cx="832919" cy="8962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624528" y="4946350"/>
            <a:ext cx="669957" cy="3530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75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0" y="162436"/>
            <a:ext cx="3063268" cy="2471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9" y="3379928"/>
            <a:ext cx="3063269" cy="24728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595" y="1801367"/>
            <a:ext cx="2588019" cy="2551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789" y="264543"/>
            <a:ext cx="3108321" cy="2266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05" y="3498965"/>
            <a:ext cx="3138366" cy="23537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36618" y="174707"/>
            <a:ext cx="25247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/>
              <a:t>Petrography: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9595" y="4773785"/>
            <a:ext cx="2890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North-central, Osage County, OK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181" y="6010027"/>
            <a:ext cx="284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Tri-State , Picher Field, OK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4251" y="6044429"/>
            <a:ext cx="1624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Pryor, Oklahoma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49145" y="2871151"/>
            <a:ext cx="3065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North-central, Osage County, OK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8672581" y="2833430"/>
            <a:ext cx="27338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510222" y="2562229"/>
            <a:ext cx="589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2 </a:t>
            </a:r>
            <a:r>
              <a:rPr lang="en-US" sz="1400" b="1" dirty="0"/>
              <a:t>mm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98313" y="5852740"/>
            <a:ext cx="699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0.4</a:t>
            </a:r>
            <a:r>
              <a:rPr lang="en-US" sz="1200" b="1" dirty="0"/>
              <a:t> mm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8496259" y="6136660"/>
            <a:ext cx="325205" cy="115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59595" y="4383958"/>
            <a:ext cx="548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 mm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3412234" y="4643071"/>
            <a:ext cx="2621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45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0" y="373239"/>
            <a:ext cx="3358001" cy="2187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0" y="3349870"/>
            <a:ext cx="3358001" cy="25160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8" y="1466779"/>
            <a:ext cx="2109790" cy="2812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44" y="348853"/>
            <a:ext cx="3356823" cy="22114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28" y="3473376"/>
            <a:ext cx="3452254" cy="23925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50462" y="5404410"/>
            <a:ext cx="1025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0.05 mm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4797" y="2647516"/>
            <a:ext cx="3330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Calcite cement, Pryor, Oklahoma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2201" y="260788"/>
            <a:ext cx="2282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u="sng" dirty="0"/>
              <a:t>Fluid Inclusions: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88982" y="2688419"/>
            <a:ext cx="370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Calcite cement, Neck City, Missouri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200" y="6156362"/>
            <a:ext cx="3330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Calcite cement, Pryor, Oklahoma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461586" y="6004648"/>
            <a:ext cx="9535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42071" y="5711488"/>
            <a:ext cx="1025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0.05 mm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77210" y="6025760"/>
            <a:ext cx="354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Dolomite cement, Pryor</a:t>
            </a:r>
            <a:r>
              <a:rPr lang="en-US" b="1" dirty="0"/>
              <a:t>, Oklahoma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200" y="373239"/>
            <a:ext cx="773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Primary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724709" y="368229"/>
            <a:ext cx="773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Primary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695386" y="3519095"/>
            <a:ext cx="773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Primary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4380" y="3349870"/>
            <a:ext cx="960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</a:t>
            </a:r>
            <a:r>
              <a:rPr lang="en-US" sz="1400" b="1" dirty="0" smtClean="0"/>
              <a:t>econdary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448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512</Words>
  <Application>Microsoft Office PowerPoint</Application>
  <PresentationFormat>On-screen Show (4:3)</PresentationFormat>
  <Paragraphs>85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 Gregg</dc:creator>
  <cp:lastModifiedBy>MCSUSER</cp:lastModifiedBy>
  <cp:revision>27</cp:revision>
  <dcterms:created xsi:type="dcterms:W3CDTF">2015-02-03T20:21:31Z</dcterms:created>
  <dcterms:modified xsi:type="dcterms:W3CDTF">2015-03-20T14:51:52Z</dcterms:modified>
</cp:coreProperties>
</file>