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83" r:id="rId3"/>
    <p:sldId id="284" r:id="rId4"/>
    <p:sldId id="281" r:id="rId5"/>
    <p:sldId id="259" r:id="rId6"/>
    <p:sldId id="260" r:id="rId7"/>
    <p:sldId id="264" r:id="rId8"/>
    <p:sldId id="275" r:id="rId9"/>
    <p:sldId id="263" r:id="rId10"/>
    <p:sldId id="268" r:id="rId11"/>
    <p:sldId id="266" r:id="rId12"/>
    <p:sldId id="267" r:id="rId13"/>
    <p:sldId id="276" r:id="rId14"/>
    <p:sldId id="265" r:id="rId15"/>
    <p:sldId id="269" r:id="rId16"/>
    <p:sldId id="270" r:id="rId17"/>
    <p:sldId id="279" r:id="rId18"/>
    <p:sldId id="280" r:id="rId19"/>
    <p:sldId id="288" r:id="rId20"/>
    <p:sldId id="290" r:id="rId21"/>
    <p:sldId id="289" r:id="rId22"/>
    <p:sldId id="285" r:id="rId23"/>
    <p:sldId id="293" r:id="rId24"/>
    <p:sldId id="295" r:id="rId25"/>
    <p:sldId id="29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4660"/>
  </p:normalViewPr>
  <p:slideViewPr>
    <p:cSldViewPr>
      <p:cViewPr>
        <p:scale>
          <a:sx n="100" d="100"/>
          <a:sy n="100" d="100"/>
        </p:scale>
        <p:origin x="-1860"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95BA66-C6E6-4653-A7F7-9871427B8F43}" type="datetimeFigureOut">
              <a:rPr lang="en-US" smtClean="0"/>
              <a:t>4/20/2015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B0D37-3310-4296-A08A-4CD3A4E71BF7}" type="slidenum">
              <a:rPr lang="en-US" smtClean="0"/>
              <a:t>‹#›</a:t>
            </a:fld>
            <a:endParaRPr lang="en-US"/>
          </a:p>
        </p:txBody>
      </p:sp>
    </p:spTree>
    <p:extLst>
      <p:ext uri="{BB962C8B-B14F-4D97-AF65-F5344CB8AC3E}">
        <p14:creationId xmlns:p14="http://schemas.microsoft.com/office/powerpoint/2010/main" val="340246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5BA66-C6E6-4653-A7F7-9871427B8F43}" type="datetimeFigureOut">
              <a:rPr lang="en-US" smtClean="0"/>
              <a:t>4/20/2015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B0D37-3310-4296-A08A-4CD3A4E71BF7}" type="slidenum">
              <a:rPr lang="en-US" smtClean="0"/>
              <a:t>‹#›</a:t>
            </a:fld>
            <a:endParaRPr lang="en-US"/>
          </a:p>
        </p:txBody>
      </p:sp>
    </p:spTree>
    <p:extLst>
      <p:ext uri="{BB962C8B-B14F-4D97-AF65-F5344CB8AC3E}">
        <p14:creationId xmlns:p14="http://schemas.microsoft.com/office/powerpoint/2010/main" val="3120305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5BA66-C6E6-4653-A7F7-9871427B8F43}" type="datetimeFigureOut">
              <a:rPr lang="en-US" smtClean="0"/>
              <a:t>4/20/2015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B0D37-3310-4296-A08A-4CD3A4E71BF7}" type="slidenum">
              <a:rPr lang="en-US" smtClean="0"/>
              <a:t>‹#›</a:t>
            </a:fld>
            <a:endParaRPr lang="en-US"/>
          </a:p>
        </p:txBody>
      </p:sp>
    </p:spTree>
    <p:extLst>
      <p:ext uri="{BB962C8B-B14F-4D97-AF65-F5344CB8AC3E}">
        <p14:creationId xmlns:p14="http://schemas.microsoft.com/office/powerpoint/2010/main" val="2763274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5BA66-C6E6-4653-A7F7-9871427B8F43}" type="datetimeFigureOut">
              <a:rPr lang="en-US" smtClean="0"/>
              <a:t>4/20/2015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B0D37-3310-4296-A08A-4CD3A4E71BF7}" type="slidenum">
              <a:rPr lang="en-US" smtClean="0"/>
              <a:t>‹#›</a:t>
            </a:fld>
            <a:endParaRPr lang="en-US"/>
          </a:p>
        </p:txBody>
      </p:sp>
    </p:spTree>
    <p:extLst>
      <p:ext uri="{BB962C8B-B14F-4D97-AF65-F5344CB8AC3E}">
        <p14:creationId xmlns:p14="http://schemas.microsoft.com/office/powerpoint/2010/main" val="254111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95BA66-C6E6-4653-A7F7-9871427B8F43}" type="datetimeFigureOut">
              <a:rPr lang="en-US" smtClean="0"/>
              <a:t>4/20/2015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B0D37-3310-4296-A08A-4CD3A4E71BF7}" type="slidenum">
              <a:rPr lang="en-US" smtClean="0"/>
              <a:t>‹#›</a:t>
            </a:fld>
            <a:endParaRPr lang="en-US"/>
          </a:p>
        </p:txBody>
      </p:sp>
    </p:spTree>
    <p:extLst>
      <p:ext uri="{BB962C8B-B14F-4D97-AF65-F5344CB8AC3E}">
        <p14:creationId xmlns:p14="http://schemas.microsoft.com/office/powerpoint/2010/main" val="2388864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95BA66-C6E6-4653-A7F7-9871427B8F43}" type="datetimeFigureOut">
              <a:rPr lang="en-US" smtClean="0"/>
              <a:t>4/20/2015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FB0D37-3310-4296-A08A-4CD3A4E71BF7}" type="slidenum">
              <a:rPr lang="en-US" smtClean="0"/>
              <a:t>‹#›</a:t>
            </a:fld>
            <a:endParaRPr lang="en-US"/>
          </a:p>
        </p:txBody>
      </p:sp>
    </p:spTree>
    <p:extLst>
      <p:ext uri="{BB962C8B-B14F-4D97-AF65-F5344CB8AC3E}">
        <p14:creationId xmlns:p14="http://schemas.microsoft.com/office/powerpoint/2010/main" val="3677867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95BA66-C6E6-4653-A7F7-9871427B8F43}" type="datetimeFigureOut">
              <a:rPr lang="en-US" smtClean="0"/>
              <a:t>4/20/2015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FB0D37-3310-4296-A08A-4CD3A4E71BF7}" type="slidenum">
              <a:rPr lang="en-US" smtClean="0"/>
              <a:t>‹#›</a:t>
            </a:fld>
            <a:endParaRPr lang="en-US"/>
          </a:p>
        </p:txBody>
      </p:sp>
    </p:spTree>
    <p:extLst>
      <p:ext uri="{BB962C8B-B14F-4D97-AF65-F5344CB8AC3E}">
        <p14:creationId xmlns:p14="http://schemas.microsoft.com/office/powerpoint/2010/main" val="3962096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95BA66-C6E6-4653-A7F7-9871427B8F43}" type="datetimeFigureOut">
              <a:rPr lang="en-US" smtClean="0"/>
              <a:t>4/20/2015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FB0D37-3310-4296-A08A-4CD3A4E71BF7}" type="slidenum">
              <a:rPr lang="en-US" smtClean="0"/>
              <a:t>‹#›</a:t>
            </a:fld>
            <a:endParaRPr lang="en-US"/>
          </a:p>
        </p:txBody>
      </p:sp>
    </p:spTree>
    <p:extLst>
      <p:ext uri="{BB962C8B-B14F-4D97-AF65-F5344CB8AC3E}">
        <p14:creationId xmlns:p14="http://schemas.microsoft.com/office/powerpoint/2010/main" val="3651920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5BA66-C6E6-4653-A7F7-9871427B8F43}" type="datetimeFigureOut">
              <a:rPr lang="en-US" smtClean="0"/>
              <a:t>4/20/2015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FB0D37-3310-4296-A08A-4CD3A4E71BF7}" type="slidenum">
              <a:rPr lang="en-US" smtClean="0"/>
              <a:t>‹#›</a:t>
            </a:fld>
            <a:endParaRPr lang="en-US"/>
          </a:p>
        </p:txBody>
      </p:sp>
    </p:spTree>
    <p:extLst>
      <p:ext uri="{BB962C8B-B14F-4D97-AF65-F5344CB8AC3E}">
        <p14:creationId xmlns:p14="http://schemas.microsoft.com/office/powerpoint/2010/main" val="3955972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5BA66-C6E6-4653-A7F7-9871427B8F43}" type="datetimeFigureOut">
              <a:rPr lang="en-US" smtClean="0"/>
              <a:t>4/20/2015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FB0D37-3310-4296-A08A-4CD3A4E71BF7}" type="slidenum">
              <a:rPr lang="en-US" smtClean="0"/>
              <a:t>‹#›</a:t>
            </a:fld>
            <a:endParaRPr lang="en-US"/>
          </a:p>
        </p:txBody>
      </p:sp>
    </p:spTree>
    <p:extLst>
      <p:ext uri="{BB962C8B-B14F-4D97-AF65-F5344CB8AC3E}">
        <p14:creationId xmlns:p14="http://schemas.microsoft.com/office/powerpoint/2010/main" val="398647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5BA66-C6E6-4653-A7F7-9871427B8F43}" type="datetimeFigureOut">
              <a:rPr lang="en-US" smtClean="0"/>
              <a:t>4/20/2015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FB0D37-3310-4296-A08A-4CD3A4E71BF7}" type="slidenum">
              <a:rPr lang="en-US" smtClean="0"/>
              <a:t>‹#›</a:t>
            </a:fld>
            <a:endParaRPr lang="en-US"/>
          </a:p>
        </p:txBody>
      </p:sp>
    </p:spTree>
    <p:extLst>
      <p:ext uri="{BB962C8B-B14F-4D97-AF65-F5344CB8AC3E}">
        <p14:creationId xmlns:p14="http://schemas.microsoft.com/office/powerpoint/2010/main" val="376477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5BA66-C6E6-4653-A7F7-9871427B8F43}" type="datetimeFigureOut">
              <a:rPr lang="en-US" smtClean="0"/>
              <a:t>4/20/2015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FB0D37-3310-4296-A08A-4CD3A4E71BF7}" type="slidenum">
              <a:rPr lang="en-US" smtClean="0"/>
              <a:t>‹#›</a:t>
            </a:fld>
            <a:endParaRPr lang="en-US"/>
          </a:p>
        </p:txBody>
      </p:sp>
    </p:spTree>
    <p:extLst>
      <p:ext uri="{BB962C8B-B14F-4D97-AF65-F5344CB8AC3E}">
        <p14:creationId xmlns:p14="http://schemas.microsoft.com/office/powerpoint/2010/main" val="331066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57200"/>
            <a:ext cx="8610600" cy="2971801"/>
          </a:xfrm>
        </p:spPr>
        <p:txBody>
          <a:bodyPr>
            <a:normAutofit fontScale="90000"/>
          </a:bodyPr>
          <a:lstStyle/>
          <a:p>
            <a:r>
              <a:rPr lang="en-US" dirty="0" smtClean="0"/>
              <a:t>THOUGHTS ON THE RELATIONSHIP OF STRUCTURES OF THE NORTHERN MARGIN OF THE GULF OF MEXICO BASIN TO EARLY RIFTING OF THE BASIN</a:t>
            </a:r>
            <a:endParaRPr lang="en-US" dirty="0"/>
          </a:p>
        </p:txBody>
      </p:sp>
      <p:sp>
        <p:nvSpPr>
          <p:cNvPr id="4" name="Subtitle 3"/>
          <p:cNvSpPr>
            <a:spLocks noGrp="1"/>
          </p:cNvSpPr>
          <p:nvPr>
            <p:ph type="subTitle" idx="1"/>
          </p:nvPr>
        </p:nvSpPr>
        <p:spPr>
          <a:xfrm>
            <a:off x="152400" y="3886200"/>
            <a:ext cx="8686800" cy="1752600"/>
          </a:xfrm>
        </p:spPr>
        <p:txBody>
          <a:bodyPr>
            <a:normAutofit/>
          </a:bodyPr>
          <a:lstStyle/>
          <a:p>
            <a:r>
              <a:rPr lang="en-US" sz="2400" dirty="0" smtClean="0">
                <a:solidFill>
                  <a:srgbClr val="002060"/>
                </a:solidFill>
              </a:rPr>
              <a:t>Gary L. Kinsland, Geology Department, School of Geosciences, University of Louisiana at Lafayette</a:t>
            </a:r>
            <a:endParaRPr lang="en-US" sz="2400" dirty="0">
              <a:solidFill>
                <a:srgbClr val="002060"/>
              </a:solidFill>
            </a:endParaRPr>
          </a:p>
        </p:txBody>
      </p:sp>
    </p:spTree>
    <p:extLst>
      <p:ext uri="{BB962C8B-B14F-4D97-AF65-F5344CB8AC3E}">
        <p14:creationId xmlns:p14="http://schemas.microsoft.com/office/powerpoint/2010/main" val="1501799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Folder for transfer 11_3_11\GC MCC\2015 GSA OKC\images\img0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295400"/>
            <a:ext cx="4572000" cy="393223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Folder for transfer 11_3_11\GC MCC\2015 GSA OKC\images\img0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089" y="1396205"/>
            <a:ext cx="4591050" cy="3730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838200"/>
            <a:ext cx="3886200" cy="369332"/>
          </a:xfrm>
          <a:prstGeom prst="rect">
            <a:avLst/>
          </a:prstGeom>
          <a:noFill/>
        </p:spPr>
        <p:txBody>
          <a:bodyPr wrap="square" rtlCol="0">
            <a:spAutoFit/>
          </a:bodyPr>
          <a:lstStyle/>
          <a:p>
            <a:r>
              <a:rPr lang="en-US" dirty="0" smtClean="0"/>
              <a:t>My highlights of spreading directions.</a:t>
            </a:r>
            <a:endParaRPr lang="en-US" dirty="0"/>
          </a:p>
        </p:txBody>
      </p:sp>
      <p:sp>
        <p:nvSpPr>
          <p:cNvPr id="3" name="TextBox 2"/>
          <p:cNvSpPr txBox="1"/>
          <p:nvPr/>
        </p:nvSpPr>
        <p:spPr>
          <a:xfrm>
            <a:off x="5105400" y="838200"/>
            <a:ext cx="3886200" cy="646331"/>
          </a:xfrm>
          <a:prstGeom prst="rect">
            <a:avLst/>
          </a:prstGeom>
          <a:noFill/>
        </p:spPr>
        <p:txBody>
          <a:bodyPr wrap="square" rtlCol="0">
            <a:spAutoFit/>
          </a:bodyPr>
          <a:lstStyle/>
          <a:p>
            <a:r>
              <a:rPr lang="en-US" dirty="0" smtClean="0"/>
              <a:t>My reconstruction following the spreading directions, lengths and COBs.</a:t>
            </a:r>
            <a:endParaRPr lang="en-US" dirty="0"/>
          </a:p>
        </p:txBody>
      </p:sp>
    </p:spTree>
    <p:extLst>
      <p:ext uri="{BB962C8B-B14F-4D97-AF65-F5344CB8AC3E}">
        <p14:creationId xmlns:p14="http://schemas.microsoft.com/office/powerpoint/2010/main" val="1961784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Folder for transfer 11_3_11\GC MCC\2015 GSA OKC\images\img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213" y="-38468"/>
            <a:ext cx="8487058" cy="68964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209800" y="228600"/>
            <a:ext cx="6400800" cy="3886200"/>
            <a:chOff x="2209800" y="228600"/>
            <a:chExt cx="6400800" cy="3886200"/>
          </a:xfrm>
        </p:grpSpPr>
        <p:sp>
          <p:nvSpPr>
            <p:cNvPr id="2" name="Freeform 1"/>
            <p:cNvSpPr/>
            <p:nvPr/>
          </p:nvSpPr>
          <p:spPr>
            <a:xfrm>
              <a:off x="7010400" y="304800"/>
              <a:ext cx="1600200" cy="1066800"/>
            </a:xfrm>
            <a:custGeom>
              <a:avLst/>
              <a:gdLst>
                <a:gd name="connsiteX0" fmla="*/ 0 w 896587"/>
                <a:gd name="connsiteY0" fmla="*/ 0 h 601833"/>
                <a:gd name="connsiteX1" fmla="*/ 522514 w 896587"/>
                <a:gd name="connsiteY1" fmla="*/ 439387 h 601833"/>
                <a:gd name="connsiteX2" fmla="*/ 760020 w 896587"/>
                <a:gd name="connsiteY2" fmla="*/ 534390 h 601833"/>
                <a:gd name="connsiteX3" fmla="*/ 860961 w 896587"/>
                <a:gd name="connsiteY3" fmla="*/ 593767 h 601833"/>
                <a:gd name="connsiteX4" fmla="*/ 896587 w 896587"/>
                <a:gd name="connsiteY4" fmla="*/ 599704 h 601833"/>
                <a:gd name="connsiteX0" fmla="*/ 0 w 896587"/>
                <a:gd name="connsiteY0" fmla="*/ 0 h 601833"/>
                <a:gd name="connsiteX1" fmla="*/ 546264 w 896587"/>
                <a:gd name="connsiteY1" fmla="*/ 415636 h 601833"/>
                <a:gd name="connsiteX2" fmla="*/ 760020 w 896587"/>
                <a:gd name="connsiteY2" fmla="*/ 534390 h 601833"/>
                <a:gd name="connsiteX3" fmla="*/ 860961 w 896587"/>
                <a:gd name="connsiteY3" fmla="*/ 593767 h 601833"/>
                <a:gd name="connsiteX4" fmla="*/ 896587 w 896587"/>
                <a:gd name="connsiteY4" fmla="*/ 599704 h 601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87" h="601833">
                  <a:moveTo>
                    <a:pt x="0" y="0"/>
                  </a:moveTo>
                  <a:cubicBezTo>
                    <a:pt x="197922" y="175161"/>
                    <a:pt x="419594" y="326571"/>
                    <a:pt x="546264" y="415636"/>
                  </a:cubicBezTo>
                  <a:cubicBezTo>
                    <a:pt x="672934" y="504701"/>
                    <a:pt x="707571" y="504702"/>
                    <a:pt x="760020" y="534390"/>
                  </a:cubicBezTo>
                  <a:cubicBezTo>
                    <a:pt x="812470" y="564079"/>
                    <a:pt x="838200" y="582881"/>
                    <a:pt x="860961" y="593767"/>
                  </a:cubicBezTo>
                  <a:cubicBezTo>
                    <a:pt x="883722" y="604653"/>
                    <a:pt x="890154" y="602178"/>
                    <a:pt x="896587" y="599704"/>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 name="Freeform 2"/>
            <p:cNvSpPr/>
            <p:nvPr/>
          </p:nvSpPr>
          <p:spPr>
            <a:xfrm>
              <a:off x="3886200" y="228600"/>
              <a:ext cx="2514599" cy="1447800"/>
            </a:xfrm>
            <a:custGeom>
              <a:avLst/>
              <a:gdLst>
                <a:gd name="connsiteX0" fmla="*/ 0 w 1273144"/>
                <a:gd name="connsiteY0" fmla="*/ 0 h 804105"/>
                <a:gd name="connsiteX1" fmla="*/ 237507 w 1273144"/>
                <a:gd name="connsiteY1" fmla="*/ 178130 h 804105"/>
                <a:gd name="connsiteX2" fmla="*/ 480951 w 1273144"/>
                <a:gd name="connsiteY2" fmla="*/ 332509 h 804105"/>
                <a:gd name="connsiteX3" fmla="*/ 902525 w 1273144"/>
                <a:gd name="connsiteY3" fmla="*/ 593766 h 804105"/>
                <a:gd name="connsiteX4" fmla="*/ 1246909 w 1273144"/>
                <a:gd name="connsiteY4" fmla="*/ 783771 h 804105"/>
                <a:gd name="connsiteX5" fmla="*/ 1223159 w 1273144"/>
                <a:gd name="connsiteY5" fmla="*/ 789709 h 804105"/>
                <a:gd name="connsiteX0" fmla="*/ 0 w 1283245"/>
                <a:gd name="connsiteY0" fmla="*/ 0 h 791233"/>
                <a:gd name="connsiteX1" fmla="*/ 237507 w 1283245"/>
                <a:gd name="connsiteY1" fmla="*/ 178130 h 791233"/>
                <a:gd name="connsiteX2" fmla="*/ 480951 w 1283245"/>
                <a:gd name="connsiteY2" fmla="*/ 332509 h 791233"/>
                <a:gd name="connsiteX3" fmla="*/ 902525 w 1283245"/>
                <a:gd name="connsiteY3" fmla="*/ 593766 h 791233"/>
                <a:gd name="connsiteX4" fmla="*/ 1246909 w 1283245"/>
                <a:gd name="connsiteY4" fmla="*/ 783771 h 791233"/>
                <a:gd name="connsiteX5" fmla="*/ 1246910 w 1283245"/>
                <a:gd name="connsiteY5" fmla="*/ 748145 h 791233"/>
                <a:gd name="connsiteX0" fmla="*/ 0 w 1246909"/>
                <a:gd name="connsiteY0" fmla="*/ 0 h 783771"/>
                <a:gd name="connsiteX1" fmla="*/ 237507 w 1246909"/>
                <a:gd name="connsiteY1" fmla="*/ 178130 h 783771"/>
                <a:gd name="connsiteX2" fmla="*/ 480951 w 1246909"/>
                <a:gd name="connsiteY2" fmla="*/ 332509 h 783771"/>
                <a:gd name="connsiteX3" fmla="*/ 902525 w 1246909"/>
                <a:gd name="connsiteY3" fmla="*/ 593766 h 783771"/>
                <a:gd name="connsiteX4" fmla="*/ 1246909 w 1246909"/>
                <a:gd name="connsiteY4" fmla="*/ 783771 h 783771"/>
                <a:gd name="connsiteX0" fmla="*/ 0 w 1270659"/>
                <a:gd name="connsiteY0" fmla="*/ 0 h 771896"/>
                <a:gd name="connsiteX1" fmla="*/ 237507 w 1270659"/>
                <a:gd name="connsiteY1" fmla="*/ 178130 h 771896"/>
                <a:gd name="connsiteX2" fmla="*/ 480951 w 1270659"/>
                <a:gd name="connsiteY2" fmla="*/ 332509 h 771896"/>
                <a:gd name="connsiteX3" fmla="*/ 902525 w 1270659"/>
                <a:gd name="connsiteY3" fmla="*/ 593766 h 771896"/>
                <a:gd name="connsiteX4" fmla="*/ 1270659 w 1270659"/>
                <a:gd name="connsiteY4" fmla="*/ 771896 h 77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659" h="771896">
                  <a:moveTo>
                    <a:pt x="0" y="0"/>
                  </a:moveTo>
                  <a:cubicBezTo>
                    <a:pt x="78674" y="61356"/>
                    <a:pt x="157349" y="122712"/>
                    <a:pt x="237507" y="178130"/>
                  </a:cubicBezTo>
                  <a:cubicBezTo>
                    <a:pt x="317665" y="233548"/>
                    <a:pt x="480951" y="332509"/>
                    <a:pt x="480951" y="332509"/>
                  </a:cubicBezTo>
                  <a:cubicBezTo>
                    <a:pt x="591787" y="401782"/>
                    <a:pt x="770907" y="520535"/>
                    <a:pt x="902525" y="593766"/>
                  </a:cubicBezTo>
                  <a:cubicBezTo>
                    <a:pt x="1034143" y="666997"/>
                    <a:pt x="1213262" y="746166"/>
                    <a:pt x="1270659" y="771896"/>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4" name="Freeform 3"/>
            <p:cNvSpPr/>
            <p:nvPr/>
          </p:nvSpPr>
          <p:spPr>
            <a:xfrm>
              <a:off x="2209800" y="1219200"/>
              <a:ext cx="5181600" cy="2895600"/>
            </a:xfrm>
            <a:custGeom>
              <a:avLst/>
              <a:gdLst>
                <a:gd name="connsiteX0" fmla="*/ 0 w 2813456"/>
                <a:gd name="connsiteY0" fmla="*/ 841060 h 1548292"/>
                <a:gd name="connsiteX1" fmla="*/ 69057 w 2813456"/>
                <a:gd name="connsiteY1" fmla="*/ 776767 h 1548292"/>
                <a:gd name="connsiteX2" fmla="*/ 130969 w 2813456"/>
                <a:gd name="connsiteY2" fmla="*/ 719617 h 1548292"/>
                <a:gd name="connsiteX3" fmla="*/ 188119 w 2813456"/>
                <a:gd name="connsiteY3" fmla="*/ 645798 h 1548292"/>
                <a:gd name="connsiteX4" fmla="*/ 269082 w 2813456"/>
                <a:gd name="connsiteY4" fmla="*/ 593410 h 1548292"/>
                <a:gd name="connsiteX5" fmla="*/ 326232 w 2813456"/>
                <a:gd name="connsiteY5" fmla="*/ 545785 h 1548292"/>
                <a:gd name="connsiteX6" fmla="*/ 409575 w 2813456"/>
                <a:gd name="connsiteY6" fmla="*/ 483873 h 1548292"/>
                <a:gd name="connsiteX7" fmla="*/ 471488 w 2813456"/>
                <a:gd name="connsiteY7" fmla="*/ 436248 h 1548292"/>
                <a:gd name="connsiteX8" fmla="*/ 526257 w 2813456"/>
                <a:gd name="connsiteY8" fmla="*/ 405292 h 1548292"/>
                <a:gd name="connsiteX9" fmla="*/ 569119 w 2813456"/>
                <a:gd name="connsiteY9" fmla="*/ 376717 h 1548292"/>
                <a:gd name="connsiteX10" fmla="*/ 621507 w 2813456"/>
                <a:gd name="connsiteY10" fmla="*/ 345760 h 1548292"/>
                <a:gd name="connsiteX11" fmla="*/ 657225 w 2813456"/>
                <a:gd name="connsiteY11" fmla="*/ 329092 h 1548292"/>
                <a:gd name="connsiteX12" fmla="*/ 707232 w 2813456"/>
                <a:gd name="connsiteY12" fmla="*/ 317185 h 1548292"/>
                <a:gd name="connsiteX13" fmla="*/ 754857 w 2813456"/>
                <a:gd name="connsiteY13" fmla="*/ 293373 h 1548292"/>
                <a:gd name="connsiteX14" fmla="*/ 807244 w 2813456"/>
                <a:gd name="connsiteY14" fmla="*/ 260035 h 1548292"/>
                <a:gd name="connsiteX15" fmla="*/ 857250 w 2813456"/>
                <a:gd name="connsiteY15" fmla="*/ 229079 h 1548292"/>
                <a:gd name="connsiteX16" fmla="*/ 926307 w 2813456"/>
                <a:gd name="connsiteY16" fmla="*/ 179073 h 1548292"/>
                <a:gd name="connsiteX17" fmla="*/ 992982 w 2813456"/>
                <a:gd name="connsiteY17" fmla="*/ 140973 h 1548292"/>
                <a:gd name="connsiteX18" fmla="*/ 1062038 w 2813456"/>
                <a:gd name="connsiteY18" fmla="*/ 117160 h 1548292"/>
                <a:gd name="connsiteX19" fmla="*/ 1090613 w 2813456"/>
                <a:gd name="connsiteY19" fmla="*/ 107635 h 1548292"/>
                <a:gd name="connsiteX20" fmla="*/ 1123950 w 2813456"/>
                <a:gd name="connsiteY20" fmla="*/ 69535 h 1548292"/>
                <a:gd name="connsiteX21" fmla="*/ 1166813 w 2813456"/>
                <a:gd name="connsiteY21" fmla="*/ 40960 h 1548292"/>
                <a:gd name="connsiteX22" fmla="*/ 1221582 w 2813456"/>
                <a:gd name="connsiteY22" fmla="*/ 31435 h 1548292"/>
                <a:gd name="connsiteX23" fmla="*/ 1264444 w 2813456"/>
                <a:gd name="connsiteY23" fmla="*/ 2860 h 1548292"/>
                <a:gd name="connsiteX24" fmla="*/ 1307307 w 2813456"/>
                <a:gd name="connsiteY24" fmla="*/ 2860 h 1548292"/>
                <a:gd name="connsiteX25" fmla="*/ 1359694 w 2813456"/>
                <a:gd name="connsiteY25" fmla="*/ 2860 h 1548292"/>
                <a:gd name="connsiteX26" fmla="*/ 1423988 w 2813456"/>
                <a:gd name="connsiteY26" fmla="*/ 14767 h 1548292"/>
                <a:gd name="connsiteX27" fmla="*/ 1516857 w 2813456"/>
                <a:gd name="connsiteY27" fmla="*/ 7623 h 1548292"/>
                <a:gd name="connsiteX28" fmla="*/ 1583532 w 2813456"/>
                <a:gd name="connsiteY28" fmla="*/ 479 h 1548292"/>
                <a:gd name="connsiteX29" fmla="*/ 1650207 w 2813456"/>
                <a:gd name="connsiteY29" fmla="*/ 21910 h 1548292"/>
                <a:gd name="connsiteX30" fmla="*/ 1735932 w 2813456"/>
                <a:gd name="connsiteY30" fmla="*/ 48104 h 1548292"/>
                <a:gd name="connsiteX31" fmla="*/ 1785938 w 2813456"/>
                <a:gd name="connsiteY31" fmla="*/ 76679 h 1548292"/>
                <a:gd name="connsiteX32" fmla="*/ 1840707 w 2813456"/>
                <a:gd name="connsiteY32" fmla="*/ 107635 h 1548292"/>
                <a:gd name="connsiteX33" fmla="*/ 1881188 w 2813456"/>
                <a:gd name="connsiteY33" fmla="*/ 136210 h 1548292"/>
                <a:gd name="connsiteX34" fmla="*/ 1940719 w 2813456"/>
                <a:gd name="connsiteY34" fmla="*/ 169548 h 1548292"/>
                <a:gd name="connsiteX35" fmla="*/ 2000250 w 2813456"/>
                <a:gd name="connsiteY35" fmla="*/ 171929 h 1548292"/>
                <a:gd name="connsiteX36" fmla="*/ 2050257 w 2813456"/>
                <a:gd name="connsiteY36" fmla="*/ 200504 h 1548292"/>
                <a:gd name="connsiteX37" fmla="*/ 2109788 w 2813456"/>
                <a:gd name="connsiteY37" fmla="*/ 219554 h 1548292"/>
                <a:gd name="connsiteX38" fmla="*/ 2219325 w 2813456"/>
                <a:gd name="connsiteY38" fmla="*/ 245748 h 1548292"/>
                <a:gd name="connsiteX39" fmla="*/ 2281238 w 2813456"/>
                <a:gd name="connsiteY39" fmla="*/ 243367 h 1548292"/>
                <a:gd name="connsiteX40" fmla="*/ 2340769 w 2813456"/>
                <a:gd name="connsiteY40" fmla="*/ 252892 h 1548292"/>
                <a:gd name="connsiteX41" fmla="*/ 2405063 w 2813456"/>
                <a:gd name="connsiteY41" fmla="*/ 281467 h 1548292"/>
                <a:gd name="connsiteX42" fmla="*/ 2457450 w 2813456"/>
                <a:gd name="connsiteY42" fmla="*/ 321948 h 1548292"/>
                <a:gd name="connsiteX43" fmla="*/ 2486025 w 2813456"/>
                <a:gd name="connsiteY43" fmla="*/ 379098 h 1548292"/>
                <a:gd name="connsiteX44" fmla="*/ 2524125 w 2813456"/>
                <a:gd name="connsiteY44" fmla="*/ 433867 h 1548292"/>
                <a:gd name="connsiteX45" fmla="*/ 2559844 w 2813456"/>
                <a:gd name="connsiteY45" fmla="*/ 529117 h 1548292"/>
                <a:gd name="connsiteX46" fmla="*/ 2597944 w 2813456"/>
                <a:gd name="connsiteY46" fmla="*/ 593410 h 1548292"/>
                <a:gd name="connsiteX47" fmla="*/ 2631282 w 2813456"/>
                <a:gd name="connsiteY47" fmla="*/ 648179 h 1548292"/>
                <a:gd name="connsiteX48" fmla="*/ 2657475 w 2813456"/>
                <a:gd name="connsiteY48" fmla="*/ 712473 h 1548292"/>
                <a:gd name="connsiteX49" fmla="*/ 2676525 w 2813456"/>
                <a:gd name="connsiteY49" fmla="*/ 786292 h 1548292"/>
                <a:gd name="connsiteX50" fmla="*/ 2688432 w 2813456"/>
                <a:gd name="connsiteY50" fmla="*/ 855348 h 1548292"/>
                <a:gd name="connsiteX51" fmla="*/ 2693194 w 2813456"/>
                <a:gd name="connsiteY51" fmla="*/ 917260 h 1548292"/>
                <a:gd name="connsiteX52" fmla="*/ 2702719 w 2813456"/>
                <a:gd name="connsiteY52" fmla="*/ 976792 h 1548292"/>
                <a:gd name="connsiteX53" fmla="*/ 2738438 w 2813456"/>
                <a:gd name="connsiteY53" fmla="*/ 1029179 h 1548292"/>
                <a:gd name="connsiteX54" fmla="*/ 2781300 w 2813456"/>
                <a:gd name="connsiteY54" fmla="*/ 1060135 h 1548292"/>
                <a:gd name="connsiteX55" fmla="*/ 2812257 w 2813456"/>
                <a:gd name="connsiteY55" fmla="*/ 1095854 h 1548292"/>
                <a:gd name="connsiteX56" fmla="*/ 2802732 w 2813456"/>
                <a:gd name="connsiteY56" fmla="*/ 1141098 h 1548292"/>
                <a:gd name="connsiteX57" fmla="*/ 2762250 w 2813456"/>
                <a:gd name="connsiteY57" fmla="*/ 1186342 h 1548292"/>
                <a:gd name="connsiteX58" fmla="*/ 2697957 w 2813456"/>
                <a:gd name="connsiteY58" fmla="*/ 1210154 h 1548292"/>
                <a:gd name="connsiteX59" fmla="*/ 2659857 w 2813456"/>
                <a:gd name="connsiteY59" fmla="*/ 1222060 h 1548292"/>
                <a:gd name="connsiteX60" fmla="*/ 2609850 w 2813456"/>
                <a:gd name="connsiteY60" fmla="*/ 1236348 h 1548292"/>
                <a:gd name="connsiteX61" fmla="*/ 2564607 w 2813456"/>
                <a:gd name="connsiteY61" fmla="*/ 1241110 h 1548292"/>
                <a:gd name="connsiteX62" fmla="*/ 2547938 w 2813456"/>
                <a:gd name="connsiteY62" fmla="*/ 1274448 h 1548292"/>
                <a:gd name="connsiteX63" fmla="*/ 2516982 w 2813456"/>
                <a:gd name="connsiteY63" fmla="*/ 1319692 h 1548292"/>
                <a:gd name="connsiteX64" fmla="*/ 2481263 w 2813456"/>
                <a:gd name="connsiteY64" fmla="*/ 1355410 h 1548292"/>
                <a:gd name="connsiteX65" fmla="*/ 2431257 w 2813456"/>
                <a:gd name="connsiteY65" fmla="*/ 1400654 h 1548292"/>
                <a:gd name="connsiteX66" fmla="*/ 2383632 w 2813456"/>
                <a:gd name="connsiteY66" fmla="*/ 1405417 h 1548292"/>
                <a:gd name="connsiteX67" fmla="*/ 2324100 w 2813456"/>
                <a:gd name="connsiteY67" fmla="*/ 1424467 h 1548292"/>
                <a:gd name="connsiteX68" fmla="*/ 2245519 w 2813456"/>
                <a:gd name="connsiteY68" fmla="*/ 1448279 h 1548292"/>
                <a:gd name="connsiteX69" fmla="*/ 2188369 w 2813456"/>
                <a:gd name="connsiteY69" fmla="*/ 1460185 h 1548292"/>
                <a:gd name="connsiteX70" fmla="*/ 2150269 w 2813456"/>
                <a:gd name="connsiteY70" fmla="*/ 1486379 h 1548292"/>
                <a:gd name="connsiteX71" fmla="*/ 2102644 w 2813456"/>
                <a:gd name="connsiteY71" fmla="*/ 1517335 h 1548292"/>
                <a:gd name="connsiteX72" fmla="*/ 2071688 w 2813456"/>
                <a:gd name="connsiteY72" fmla="*/ 1526860 h 1548292"/>
                <a:gd name="connsiteX73" fmla="*/ 2057400 w 2813456"/>
                <a:gd name="connsiteY73" fmla="*/ 1548292 h 154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13456" h="1548292">
                  <a:moveTo>
                    <a:pt x="0" y="841060"/>
                  </a:moveTo>
                  <a:lnTo>
                    <a:pt x="69057" y="776767"/>
                  </a:lnTo>
                  <a:cubicBezTo>
                    <a:pt x="90885" y="756527"/>
                    <a:pt x="111125" y="741445"/>
                    <a:pt x="130969" y="719617"/>
                  </a:cubicBezTo>
                  <a:cubicBezTo>
                    <a:pt x="150813" y="697789"/>
                    <a:pt x="165100" y="666832"/>
                    <a:pt x="188119" y="645798"/>
                  </a:cubicBezTo>
                  <a:cubicBezTo>
                    <a:pt x="211138" y="624763"/>
                    <a:pt x="246063" y="610079"/>
                    <a:pt x="269082" y="593410"/>
                  </a:cubicBezTo>
                  <a:cubicBezTo>
                    <a:pt x="292101" y="576741"/>
                    <a:pt x="302817" y="564041"/>
                    <a:pt x="326232" y="545785"/>
                  </a:cubicBezTo>
                  <a:cubicBezTo>
                    <a:pt x="349648" y="527529"/>
                    <a:pt x="385366" y="502129"/>
                    <a:pt x="409575" y="483873"/>
                  </a:cubicBezTo>
                  <a:cubicBezTo>
                    <a:pt x="433784" y="465617"/>
                    <a:pt x="452041" y="449345"/>
                    <a:pt x="471488" y="436248"/>
                  </a:cubicBezTo>
                  <a:cubicBezTo>
                    <a:pt x="490935" y="423151"/>
                    <a:pt x="509985" y="415214"/>
                    <a:pt x="526257" y="405292"/>
                  </a:cubicBezTo>
                  <a:cubicBezTo>
                    <a:pt x="542529" y="395370"/>
                    <a:pt x="553244" y="386639"/>
                    <a:pt x="569119" y="376717"/>
                  </a:cubicBezTo>
                  <a:cubicBezTo>
                    <a:pt x="584994" y="366795"/>
                    <a:pt x="606823" y="353697"/>
                    <a:pt x="621507" y="345760"/>
                  </a:cubicBezTo>
                  <a:cubicBezTo>
                    <a:pt x="636191" y="337822"/>
                    <a:pt x="642937" y="333855"/>
                    <a:pt x="657225" y="329092"/>
                  </a:cubicBezTo>
                  <a:cubicBezTo>
                    <a:pt x="671513" y="324329"/>
                    <a:pt x="690960" y="323138"/>
                    <a:pt x="707232" y="317185"/>
                  </a:cubicBezTo>
                  <a:cubicBezTo>
                    <a:pt x="723504" y="311232"/>
                    <a:pt x="738188" y="302898"/>
                    <a:pt x="754857" y="293373"/>
                  </a:cubicBezTo>
                  <a:cubicBezTo>
                    <a:pt x="771526" y="283848"/>
                    <a:pt x="807244" y="260035"/>
                    <a:pt x="807244" y="260035"/>
                  </a:cubicBezTo>
                  <a:cubicBezTo>
                    <a:pt x="824309" y="249319"/>
                    <a:pt x="837406" y="242573"/>
                    <a:pt x="857250" y="229079"/>
                  </a:cubicBezTo>
                  <a:cubicBezTo>
                    <a:pt x="877094" y="215585"/>
                    <a:pt x="903685" y="193757"/>
                    <a:pt x="926307" y="179073"/>
                  </a:cubicBezTo>
                  <a:cubicBezTo>
                    <a:pt x="948929" y="164389"/>
                    <a:pt x="970360" y="151292"/>
                    <a:pt x="992982" y="140973"/>
                  </a:cubicBezTo>
                  <a:cubicBezTo>
                    <a:pt x="1015604" y="130654"/>
                    <a:pt x="1062038" y="117160"/>
                    <a:pt x="1062038" y="117160"/>
                  </a:cubicBezTo>
                  <a:cubicBezTo>
                    <a:pt x="1078310" y="111604"/>
                    <a:pt x="1080294" y="115572"/>
                    <a:pt x="1090613" y="107635"/>
                  </a:cubicBezTo>
                  <a:cubicBezTo>
                    <a:pt x="1100932" y="99698"/>
                    <a:pt x="1111250" y="80647"/>
                    <a:pt x="1123950" y="69535"/>
                  </a:cubicBezTo>
                  <a:cubicBezTo>
                    <a:pt x="1136650" y="58423"/>
                    <a:pt x="1150541" y="47310"/>
                    <a:pt x="1166813" y="40960"/>
                  </a:cubicBezTo>
                  <a:cubicBezTo>
                    <a:pt x="1183085" y="34610"/>
                    <a:pt x="1205310" y="37785"/>
                    <a:pt x="1221582" y="31435"/>
                  </a:cubicBezTo>
                  <a:cubicBezTo>
                    <a:pt x="1237854" y="25085"/>
                    <a:pt x="1250156" y="7623"/>
                    <a:pt x="1264444" y="2860"/>
                  </a:cubicBezTo>
                  <a:cubicBezTo>
                    <a:pt x="1278732" y="-1903"/>
                    <a:pt x="1307307" y="2860"/>
                    <a:pt x="1307307" y="2860"/>
                  </a:cubicBezTo>
                  <a:cubicBezTo>
                    <a:pt x="1323182" y="2860"/>
                    <a:pt x="1340247" y="876"/>
                    <a:pt x="1359694" y="2860"/>
                  </a:cubicBezTo>
                  <a:cubicBezTo>
                    <a:pt x="1379141" y="4844"/>
                    <a:pt x="1397794" y="13973"/>
                    <a:pt x="1423988" y="14767"/>
                  </a:cubicBezTo>
                  <a:cubicBezTo>
                    <a:pt x="1450182" y="15561"/>
                    <a:pt x="1490266" y="10004"/>
                    <a:pt x="1516857" y="7623"/>
                  </a:cubicBezTo>
                  <a:cubicBezTo>
                    <a:pt x="1543448" y="5242"/>
                    <a:pt x="1561307" y="-1902"/>
                    <a:pt x="1583532" y="479"/>
                  </a:cubicBezTo>
                  <a:cubicBezTo>
                    <a:pt x="1605757" y="2860"/>
                    <a:pt x="1650207" y="21910"/>
                    <a:pt x="1650207" y="21910"/>
                  </a:cubicBezTo>
                  <a:cubicBezTo>
                    <a:pt x="1675607" y="29847"/>
                    <a:pt x="1713310" y="38976"/>
                    <a:pt x="1735932" y="48104"/>
                  </a:cubicBezTo>
                  <a:cubicBezTo>
                    <a:pt x="1758554" y="57232"/>
                    <a:pt x="1785938" y="76679"/>
                    <a:pt x="1785938" y="76679"/>
                  </a:cubicBezTo>
                  <a:cubicBezTo>
                    <a:pt x="1803401" y="86601"/>
                    <a:pt x="1824832" y="97713"/>
                    <a:pt x="1840707" y="107635"/>
                  </a:cubicBezTo>
                  <a:cubicBezTo>
                    <a:pt x="1856582" y="117557"/>
                    <a:pt x="1864519" y="125891"/>
                    <a:pt x="1881188" y="136210"/>
                  </a:cubicBezTo>
                  <a:cubicBezTo>
                    <a:pt x="1897857" y="146529"/>
                    <a:pt x="1920875" y="163595"/>
                    <a:pt x="1940719" y="169548"/>
                  </a:cubicBezTo>
                  <a:cubicBezTo>
                    <a:pt x="1960563" y="175501"/>
                    <a:pt x="1981994" y="166770"/>
                    <a:pt x="2000250" y="171929"/>
                  </a:cubicBezTo>
                  <a:cubicBezTo>
                    <a:pt x="2018506" y="177088"/>
                    <a:pt x="2032001" y="192567"/>
                    <a:pt x="2050257" y="200504"/>
                  </a:cubicBezTo>
                  <a:cubicBezTo>
                    <a:pt x="2068513" y="208441"/>
                    <a:pt x="2081610" y="212013"/>
                    <a:pt x="2109788" y="219554"/>
                  </a:cubicBezTo>
                  <a:cubicBezTo>
                    <a:pt x="2137966" y="227095"/>
                    <a:pt x="2190750" y="241779"/>
                    <a:pt x="2219325" y="245748"/>
                  </a:cubicBezTo>
                  <a:cubicBezTo>
                    <a:pt x="2247900" y="249717"/>
                    <a:pt x="2260997" y="242176"/>
                    <a:pt x="2281238" y="243367"/>
                  </a:cubicBezTo>
                  <a:cubicBezTo>
                    <a:pt x="2301479" y="244558"/>
                    <a:pt x="2320132" y="246542"/>
                    <a:pt x="2340769" y="252892"/>
                  </a:cubicBezTo>
                  <a:cubicBezTo>
                    <a:pt x="2361406" y="259242"/>
                    <a:pt x="2385616" y="269958"/>
                    <a:pt x="2405063" y="281467"/>
                  </a:cubicBezTo>
                  <a:cubicBezTo>
                    <a:pt x="2424510" y="292976"/>
                    <a:pt x="2443956" y="305676"/>
                    <a:pt x="2457450" y="321948"/>
                  </a:cubicBezTo>
                  <a:cubicBezTo>
                    <a:pt x="2470944" y="338220"/>
                    <a:pt x="2474913" y="360445"/>
                    <a:pt x="2486025" y="379098"/>
                  </a:cubicBezTo>
                  <a:cubicBezTo>
                    <a:pt x="2497137" y="397751"/>
                    <a:pt x="2511822" y="408864"/>
                    <a:pt x="2524125" y="433867"/>
                  </a:cubicBezTo>
                  <a:cubicBezTo>
                    <a:pt x="2536428" y="458870"/>
                    <a:pt x="2547541" y="502527"/>
                    <a:pt x="2559844" y="529117"/>
                  </a:cubicBezTo>
                  <a:cubicBezTo>
                    <a:pt x="2572147" y="555707"/>
                    <a:pt x="2586038" y="573566"/>
                    <a:pt x="2597944" y="593410"/>
                  </a:cubicBezTo>
                  <a:cubicBezTo>
                    <a:pt x="2609850" y="613254"/>
                    <a:pt x="2621360" y="628335"/>
                    <a:pt x="2631282" y="648179"/>
                  </a:cubicBezTo>
                  <a:cubicBezTo>
                    <a:pt x="2641204" y="668023"/>
                    <a:pt x="2649935" y="689454"/>
                    <a:pt x="2657475" y="712473"/>
                  </a:cubicBezTo>
                  <a:cubicBezTo>
                    <a:pt x="2665015" y="735492"/>
                    <a:pt x="2671365" y="762479"/>
                    <a:pt x="2676525" y="786292"/>
                  </a:cubicBezTo>
                  <a:cubicBezTo>
                    <a:pt x="2681685" y="810105"/>
                    <a:pt x="2685654" y="833520"/>
                    <a:pt x="2688432" y="855348"/>
                  </a:cubicBezTo>
                  <a:cubicBezTo>
                    <a:pt x="2691210" y="877176"/>
                    <a:pt x="2690813" y="897019"/>
                    <a:pt x="2693194" y="917260"/>
                  </a:cubicBezTo>
                  <a:cubicBezTo>
                    <a:pt x="2695575" y="937501"/>
                    <a:pt x="2695178" y="958139"/>
                    <a:pt x="2702719" y="976792"/>
                  </a:cubicBezTo>
                  <a:cubicBezTo>
                    <a:pt x="2710260" y="995445"/>
                    <a:pt x="2725341" y="1015289"/>
                    <a:pt x="2738438" y="1029179"/>
                  </a:cubicBezTo>
                  <a:cubicBezTo>
                    <a:pt x="2751535" y="1043069"/>
                    <a:pt x="2768997" y="1049023"/>
                    <a:pt x="2781300" y="1060135"/>
                  </a:cubicBezTo>
                  <a:cubicBezTo>
                    <a:pt x="2793603" y="1071247"/>
                    <a:pt x="2808685" y="1082360"/>
                    <a:pt x="2812257" y="1095854"/>
                  </a:cubicBezTo>
                  <a:cubicBezTo>
                    <a:pt x="2815829" y="1109348"/>
                    <a:pt x="2811066" y="1126017"/>
                    <a:pt x="2802732" y="1141098"/>
                  </a:cubicBezTo>
                  <a:cubicBezTo>
                    <a:pt x="2794398" y="1156179"/>
                    <a:pt x="2779712" y="1174833"/>
                    <a:pt x="2762250" y="1186342"/>
                  </a:cubicBezTo>
                  <a:cubicBezTo>
                    <a:pt x="2744788" y="1197851"/>
                    <a:pt x="2715022" y="1204201"/>
                    <a:pt x="2697957" y="1210154"/>
                  </a:cubicBezTo>
                  <a:cubicBezTo>
                    <a:pt x="2680892" y="1216107"/>
                    <a:pt x="2674542" y="1217694"/>
                    <a:pt x="2659857" y="1222060"/>
                  </a:cubicBezTo>
                  <a:cubicBezTo>
                    <a:pt x="2645173" y="1226426"/>
                    <a:pt x="2625725" y="1233173"/>
                    <a:pt x="2609850" y="1236348"/>
                  </a:cubicBezTo>
                  <a:cubicBezTo>
                    <a:pt x="2593975" y="1239523"/>
                    <a:pt x="2574926" y="1234760"/>
                    <a:pt x="2564607" y="1241110"/>
                  </a:cubicBezTo>
                  <a:cubicBezTo>
                    <a:pt x="2554288" y="1247460"/>
                    <a:pt x="2555875" y="1261351"/>
                    <a:pt x="2547938" y="1274448"/>
                  </a:cubicBezTo>
                  <a:cubicBezTo>
                    <a:pt x="2540001" y="1287545"/>
                    <a:pt x="2528095" y="1306198"/>
                    <a:pt x="2516982" y="1319692"/>
                  </a:cubicBezTo>
                  <a:cubicBezTo>
                    <a:pt x="2505870" y="1333186"/>
                    <a:pt x="2495550" y="1341916"/>
                    <a:pt x="2481263" y="1355410"/>
                  </a:cubicBezTo>
                  <a:cubicBezTo>
                    <a:pt x="2466976" y="1368904"/>
                    <a:pt x="2447529" y="1392320"/>
                    <a:pt x="2431257" y="1400654"/>
                  </a:cubicBezTo>
                  <a:cubicBezTo>
                    <a:pt x="2414985" y="1408989"/>
                    <a:pt x="2401492" y="1401448"/>
                    <a:pt x="2383632" y="1405417"/>
                  </a:cubicBezTo>
                  <a:cubicBezTo>
                    <a:pt x="2365773" y="1409386"/>
                    <a:pt x="2324100" y="1424467"/>
                    <a:pt x="2324100" y="1424467"/>
                  </a:cubicBezTo>
                  <a:cubicBezTo>
                    <a:pt x="2301081" y="1431611"/>
                    <a:pt x="2268141" y="1442326"/>
                    <a:pt x="2245519" y="1448279"/>
                  </a:cubicBezTo>
                  <a:cubicBezTo>
                    <a:pt x="2222897" y="1454232"/>
                    <a:pt x="2204244" y="1453835"/>
                    <a:pt x="2188369" y="1460185"/>
                  </a:cubicBezTo>
                  <a:cubicBezTo>
                    <a:pt x="2172494" y="1466535"/>
                    <a:pt x="2164556" y="1476854"/>
                    <a:pt x="2150269" y="1486379"/>
                  </a:cubicBezTo>
                  <a:cubicBezTo>
                    <a:pt x="2135982" y="1495904"/>
                    <a:pt x="2115741" y="1510588"/>
                    <a:pt x="2102644" y="1517335"/>
                  </a:cubicBezTo>
                  <a:cubicBezTo>
                    <a:pt x="2089547" y="1524082"/>
                    <a:pt x="2079229" y="1521701"/>
                    <a:pt x="2071688" y="1526860"/>
                  </a:cubicBezTo>
                  <a:cubicBezTo>
                    <a:pt x="2064147" y="1532020"/>
                    <a:pt x="2071291" y="1538370"/>
                    <a:pt x="2057400" y="1548292"/>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grpSp>
      <p:sp>
        <p:nvSpPr>
          <p:cNvPr id="6" name="TextBox 5"/>
          <p:cNvSpPr txBox="1"/>
          <p:nvPr/>
        </p:nvSpPr>
        <p:spPr>
          <a:xfrm>
            <a:off x="2819400" y="5181600"/>
            <a:ext cx="3200400" cy="369332"/>
          </a:xfrm>
          <a:prstGeom prst="rect">
            <a:avLst/>
          </a:prstGeom>
          <a:noFill/>
        </p:spPr>
        <p:txBody>
          <a:bodyPr wrap="square" rtlCol="0">
            <a:spAutoFit/>
          </a:bodyPr>
          <a:lstStyle/>
          <a:p>
            <a:r>
              <a:rPr lang="en-US" dirty="0" smtClean="0"/>
              <a:t>Highlighted COB and my faults.</a:t>
            </a:r>
            <a:endParaRPr lang="en-US" dirty="0"/>
          </a:p>
        </p:txBody>
      </p:sp>
    </p:spTree>
    <p:extLst>
      <p:ext uri="{BB962C8B-B14F-4D97-AF65-F5344CB8AC3E}">
        <p14:creationId xmlns:p14="http://schemas.microsoft.com/office/powerpoint/2010/main" val="3446179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Folder for transfer 11_3_11\GC MCC\2015 GSA OKC\images\img0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513" y="785813"/>
            <a:ext cx="6529387" cy="52847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152400"/>
            <a:ext cx="7924800" cy="369332"/>
          </a:xfrm>
          <a:prstGeom prst="rect">
            <a:avLst/>
          </a:prstGeom>
          <a:noFill/>
        </p:spPr>
        <p:txBody>
          <a:bodyPr wrap="square" rtlCol="0">
            <a:spAutoFit/>
          </a:bodyPr>
          <a:lstStyle/>
          <a:p>
            <a:r>
              <a:rPr lang="en-US" dirty="0" smtClean="0"/>
              <a:t>Reconstruction and faults in </a:t>
            </a:r>
            <a:r>
              <a:rPr lang="en-US" dirty="0" err="1" smtClean="0"/>
              <a:t>Mickus</a:t>
            </a:r>
            <a:r>
              <a:rPr lang="en-US" dirty="0" smtClean="0"/>
              <a:t> et al. (2009) figure.</a:t>
            </a:r>
            <a:endParaRPr lang="en-US" dirty="0"/>
          </a:p>
        </p:txBody>
      </p:sp>
    </p:spTree>
    <p:extLst>
      <p:ext uri="{BB962C8B-B14F-4D97-AF65-F5344CB8AC3E}">
        <p14:creationId xmlns:p14="http://schemas.microsoft.com/office/powerpoint/2010/main" val="37134193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Folder for transfer 11_3_11\GC MCC\2015 GSA OKC\images\img0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513" y="785813"/>
            <a:ext cx="6529387" cy="528478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4307196" y="2742198"/>
            <a:ext cx="3368803" cy="2495949"/>
          </a:xfrm>
          <a:custGeom>
            <a:avLst/>
            <a:gdLst>
              <a:gd name="connsiteX0" fmla="*/ 0 w 3368803"/>
              <a:gd name="connsiteY0" fmla="*/ 609223 h 2495949"/>
              <a:gd name="connsiteX1" fmla="*/ 119990 w 3368803"/>
              <a:gd name="connsiteY1" fmla="*/ 518197 h 2495949"/>
              <a:gd name="connsiteX2" fmla="*/ 260666 w 3368803"/>
              <a:gd name="connsiteY2" fmla="*/ 410620 h 2495949"/>
              <a:gd name="connsiteX3" fmla="*/ 326867 w 3368803"/>
              <a:gd name="connsiteY3" fmla="*/ 365107 h 2495949"/>
              <a:gd name="connsiteX4" fmla="*/ 422031 w 3368803"/>
              <a:gd name="connsiteY4" fmla="*/ 332007 h 2495949"/>
              <a:gd name="connsiteX5" fmla="*/ 500645 w 3368803"/>
              <a:gd name="connsiteY5" fmla="*/ 269943 h 2495949"/>
              <a:gd name="connsiteX6" fmla="*/ 624771 w 3368803"/>
              <a:gd name="connsiteY6" fmla="*/ 220292 h 2495949"/>
              <a:gd name="connsiteX7" fmla="*/ 773723 w 3368803"/>
              <a:gd name="connsiteY7" fmla="*/ 166504 h 2495949"/>
              <a:gd name="connsiteX8" fmla="*/ 897850 w 3368803"/>
              <a:gd name="connsiteY8" fmla="*/ 104441 h 2495949"/>
              <a:gd name="connsiteX9" fmla="*/ 1046802 w 3368803"/>
              <a:gd name="connsiteY9" fmla="*/ 63065 h 2495949"/>
              <a:gd name="connsiteX10" fmla="*/ 1187479 w 3368803"/>
              <a:gd name="connsiteY10" fmla="*/ 21690 h 2495949"/>
              <a:gd name="connsiteX11" fmla="*/ 1299193 w 3368803"/>
              <a:gd name="connsiteY11" fmla="*/ 1002 h 2495949"/>
              <a:gd name="connsiteX12" fmla="*/ 1373669 w 3368803"/>
              <a:gd name="connsiteY12" fmla="*/ 5140 h 2495949"/>
              <a:gd name="connsiteX13" fmla="*/ 1448145 w 3368803"/>
              <a:gd name="connsiteY13" fmla="*/ 21690 h 2495949"/>
              <a:gd name="connsiteX14" fmla="*/ 1522621 w 3368803"/>
              <a:gd name="connsiteY14" fmla="*/ 42378 h 2495949"/>
              <a:gd name="connsiteX15" fmla="*/ 1580547 w 3368803"/>
              <a:gd name="connsiteY15" fmla="*/ 63065 h 2495949"/>
              <a:gd name="connsiteX16" fmla="*/ 1634335 w 3368803"/>
              <a:gd name="connsiteY16" fmla="*/ 58928 h 2495949"/>
              <a:gd name="connsiteX17" fmla="*/ 1712949 w 3368803"/>
              <a:gd name="connsiteY17" fmla="*/ 46515 h 2495949"/>
              <a:gd name="connsiteX18" fmla="*/ 1783287 w 3368803"/>
              <a:gd name="connsiteY18" fmla="*/ 71340 h 2495949"/>
              <a:gd name="connsiteX19" fmla="*/ 1857763 w 3368803"/>
              <a:gd name="connsiteY19" fmla="*/ 104441 h 2495949"/>
              <a:gd name="connsiteX20" fmla="*/ 1936377 w 3368803"/>
              <a:gd name="connsiteY20" fmla="*/ 125129 h 2495949"/>
              <a:gd name="connsiteX21" fmla="*/ 2060504 w 3368803"/>
              <a:gd name="connsiteY21" fmla="*/ 166504 h 2495949"/>
              <a:gd name="connsiteX22" fmla="*/ 2134980 w 3368803"/>
              <a:gd name="connsiteY22" fmla="*/ 183054 h 2495949"/>
              <a:gd name="connsiteX23" fmla="*/ 2201180 w 3368803"/>
              <a:gd name="connsiteY23" fmla="*/ 220292 h 2495949"/>
              <a:gd name="connsiteX24" fmla="*/ 2292207 w 3368803"/>
              <a:gd name="connsiteY24" fmla="*/ 269943 h 2495949"/>
              <a:gd name="connsiteX25" fmla="*/ 2399783 w 3368803"/>
              <a:gd name="connsiteY25" fmla="*/ 315456 h 2495949"/>
              <a:gd name="connsiteX26" fmla="*/ 2474259 w 3368803"/>
              <a:gd name="connsiteY26" fmla="*/ 352694 h 2495949"/>
              <a:gd name="connsiteX27" fmla="*/ 2590111 w 3368803"/>
              <a:gd name="connsiteY27" fmla="*/ 377520 h 2495949"/>
              <a:gd name="connsiteX28" fmla="*/ 2685275 w 3368803"/>
              <a:gd name="connsiteY28" fmla="*/ 381657 h 2495949"/>
              <a:gd name="connsiteX29" fmla="*/ 2763888 w 3368803"/>
              <a:gd name="connsiteY29" fmla="*/ 356832 h 2495949"/>
              <a:gd name="connsiteX30" fmla="*/ 2867327 w 3368803"/>
              <a:gd name="connsiteY30" fmla="*/ 336144 h 2495949"/>
              <a:gd name="connsiteX31" fmla="*/ 2954216 w 3368803"/>
              <a:gd name="connsiteY31" fmla="*/ 327869 h 2495949"/>
              <a:gd name="connsiteX32" fmla="*/ 3020417 w 3368803"/>
              <a:gd name="connsiteY32" fmla="*/ 377520 h 2495949"/>
              <a:gd name="connsiteX33" fmla="*/ 3057655 w 3368803"/>
              <a:gd name="connsiteY33" fmla="*/ 451996 h 2495949"/>
              <a:gd name="connsiteX34" fmla="*/ 3099030 w 3368803"/>
              <a:gd name="connsiteY34" fmla="*/ 530609 h 2495949"/>
              <a:gd name="connsiteX35" fmla="*/ 3132131 w 3368803"/>
              <a:gd name="connsiteY35" fmla="*/ 634048 h 2495949"/>
              <a:gd name="connsiteX36" fmla="*/ 3181781 w 3368803"/>
              <a:gd name="connsiteY36" fmla="*/ 745762 h 2495949"/>
              <a:gd name="connsiteX37" fmla="*/ 3227294 w 3368803"/>
              <a:gd name="connsiteY37" fmla="*/ 894714 h 2495949"/>
              <a:gd name="connsiteX38" fmla="*/ 3256257 w 3368803"/>
              <a:gd name="connsiteY38" fmla="*/ 1027116 h 2495949"/>
              <a:gd name="connsiteX39" fmla="*/ 3310046 w 3368803"/>
              <a:gd name="connsiteY39" fmla="*/ 1142968 h 2495949"/>
              <a:gd name="connsiteX40" fmla="*/ 3343146 w 3368803"/>
              <a:gd name="connsiteY40" fmla="*/ 1229856 h 2495949"/>
              <a:gd name="connsiteX41" fmla="*/ 3355559 w 3368803"/>
              <a:gd name="connsiteY41" fmla="*/ 1316745 h 2495949"/>
              <a:gd name="connsiteX42" fmla="*/ 3367971 w 3368803"/>
              <a:gd name="connsiteY42" fmla="*/ 1374671 h 2495949"/>
              <a:gd name="connsiteX43" fmla="*/ 3330733 w 3368803"/>
              <a:gd name="connsiteY43" fmla="*/ 1440872 h 2495949"/>
              <a:gd name="connsiteX44" fmla="*/ 3256257 w 3368803"/>
              <a:gd name="connsiteY44" fmla="*/ 1515348 h 2495949"/>
              <a:gd name="connsiteX45" fmla="*/ 3173506 w 3368803"/>
              <a:gd name="connsiteY45" fmla="*/ 1606374 h 2495949"/>
              <a:gd name="connsiteX46" fmla="*/ 3053517 w 3368803"/>
              <a:gd name="connsiteY46" fmla="*/ 1689125 h 2495949"/>
              <a:gd name="connsiteX47" fmla="*/ 2929390 w 3368803"/>
              <a:gd name="connsiteY47" fmla="*/ 1784289 h 2495949"/>
              <a:gd name="connsiteX48" fmla="*/ 2788714 w 3368803"/>
              <a:gd name="connsiteY48" fmla="*/ 1904278 h 2495949"/>
              <a:gd name="connsiteX49" fmla="*/ 2656312 w 3368803"/>
              <a:gd name="connsiteY49" fmla="*/ 2036680 h 2495949"/>
              <a:gd name="connsiteX50" fmla="*/ 2536323 w 3368803"/>
              <a:gd name="connsiteY50" fmla="*/ 2131844 h 2495949"/>
              <a:gd name="connsiteX51" fmla="*/ 2395646 w 3368803"/>
              <a:gd name="connsiteY51" fmla="*/ 2235283 h 2495949"/>
              <a:gd name="connsiteX52" fmla="*/ 2292207 w 3368803"/>
              <a:gd name="connsiteY52" fmla="*/ 2309759 h 2495949"/>
              <a:gd name="connsiteX53" fmla="*/ 2101879 w 3368803"/>
              <a:gd name="connsiteY53" fmla="*/ 2413197 h 2495949"/>
              <a:gd name="connsiteX54" fmla="*/ 1936377 w 3368803"/>
              <a:gd name="connsiteY54" fmla="*/ 2495949 h 2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68803" h="2495949">
                <a:moveTo>
                  <a:pt x="0" y="609223"/>
                </a:moveTo>
                <a:lnTo>
                  <a:pt x="119990" y="518197"/>
                </a:lnTo>
                <a:lnTo>
                  <a:pt x="260666" y="410620"/>
                </a:lnTo>
                <a:cubicBezTo>
                  <a:pt x="295145" y="385105"/>
                  <a:pt x="299973" y="378209"/>
                  <a:pt x="326867" y="365107"/>
                </a:cubicBezTo>
                <a:cubicBezTo>
                  <a:pt x="353761" y="352005"/>
                  <a:pt x="393068" y="347868"/>
                  <a:pt x="422031" y="332007"/>
                </a:cubicBezTo>
                <a:cubicBezTo>
                  <a:pt x="450994" y="316146"/>
                  <a:pt x="466855" y="288562"/>
                  <a:pt x="500645" y="269943"/>
                </a:cubicBezTo>
                <a:cubicBezTo>
                  <a:pt x="534435" y="251324"/>
                  <a:pt x="579258" y="237532"/>
                  <a:pt x="624771" y="220292"/>
                </a:cubicBezTo>
                <a:cubicBezTo>
                  <a:pt x="670284" y="203052"/>
                  <a:pt x="728210" y="185812"/>
                  <a:pt x="773723" y="166504"/>
                </a:cubicBezTo>
                <a:cubicBezTo>
                  <a:pt x="819236" y="147196"/>
                  <a:pt x="852337" y="121681"/>
                  <a:pt x="897850" y="104441"/>
                </a:cubicBezTo>
                <a:cubicBezTo>
                  <a:pt x="943363" y="87201"/>
                  <a:pt x="1046802" y="63065"/>
                  <a:pt x="1046802" y="63065"/>
                </a:cubicBezTo>
                <a:cubicBezTo>
                  <a:pt x="1095073" y="49273"/>
                  <a:pt x="1145414" y="32034"/>
                  <a:pt x="1187479" y="21690"/>
                </a:cubicBezTo>
                <a:cubicBezTo>
                  <a:pt x="1229544" y="11346"/>
                  <a:pt x="1268161" y="3760"/>
                  <a:pt x="1299193" y="1002"/>
                </a:cubicBezTo>
                <a:cubicBezTo>
                  <a:pt x="1330225" y="-1756"/>
                  <a:pt x="1348844" y="1692"/>
                  <a:pt x="1373669" y="5140"/>
                </a:cubicBezTo>
                <a:cubicBezTo>
                  <a:pt x="1398494" y="8588"/>
                  <a:pt x="1423320" y="15484"/>
                  <a:pt x="1448145" y="21690"/>
                </a:cubicBezTo>
                <a:cubicBezTo>
                  <a:pt x="1472970" y="27896"/>
                  <a:pt x="1500554" y="35482"/>
                  <a:pt x="1522621" y="42378"/>
                </a:cubicBezTo>
                <a:cubicBezTo>
                  <a:pt x="1544688" y="49274"/>
                  <a:pt x="1561928" y="60307"/>
                  <a:pt x="1580547" y="63065"/>
                </a:cubicBezTo>
                <a:cubicBezTo>
                  <a:pt x="1599166" y="65823"/>
                  <a:pt x="1612268" y="61686"/>
                  <a:pt x="1634335" y="58928"/>
                </a:cubicBezTo>
                <a:cubicBezTo>
                  <a:pt x="1656402" y="56170"/>
                  <a:pt x="1688124" y="44446"/>
                  <a:pt x="1712949" y="46515"/>
                </a:cubicBezTo>
                <a:cubicBezTo>
                  <a:pt x="1737774" y="48584"/>
                  <a:pt x="1759151" y="61686"/>
                  <a:pt x="1783287" y="71340"/>
                </a:cubicBezTo>
                <a:cubicBezTo>
                  <a:pt x="1807423" y="80994"/>
                  <a:pt x="1832248" y="95476"/>
                  <a:pt x="1857763" y="104441"/>
                </a:cubicBezTo>
                <a:cubicBezTo>
                  <a:pt x="1883278" y="113406"/>
                  <a:pt x="1902587" y="114785"/>
                  <a:pt x="1936377" y="125129"/>
                </a:cubicBezTo>
                <a:cubicBezTo>
                  <a:pt x="1970167" y="135473"/>
                  <a:pt x="2027404" y="156850"/>
                  <a:pt x="2060504" y="166504"/>
                </a:cubicBezTo>
                <a:cubicBezTo>
                  <a:pt x="2093604" y="176158"/>
                  <a:pt x="2111534" y="174089"/>
                  <a:pt x="2134980" y="183054"/>
                </a:cubicBezTo>
                <a:cubicBezTo>
                  <a:pt x="2158426" y="192019"/>
                  <a:pt x="2201180" y="220292"/>
                  <a:pt x="2201180" y="220292"/>
                </a:cubicBezTo>
                <a:cubicBezTo>
                  <a:pt x="2227384" y="234773"/>
                  <a:pt x="2259107" y="254082"/>
                  <a:pt x="2292207" y="269943"/>
                </a:cubicBezTo>
                <a:cubicBezTo>
                  <a:pt x="2325308" y="285804"/>
                  <a:pt x="2369441" y="301664"/>
                  <a:pt x="2399783" y="315456"/>
                </a:cubicBezTo>
                <a:cubicBezTo>
                  <a:pt x="2430125" y="329248"/>
                  <a:pt x="2442538" y="342350"/>
                  <a:pt x="2474259" y="352694"/>
                </a:cubicBezTo>
                <a:cubicBezTo>
                  <a:pt x="2505980" y="363038"/>
                  <a:pt x="2554942" y="372693"/>
                  <a:pt x="2590111" y="377520"/>
                </a:cubicBezTo>
                <a:cubicBezTo>
                  <a:pt x="2625280" y="382347"/>
                  <a:pt x="2656312" y="385105"/>
                  <a:pt x="2685275" y="381657"/>
                </a:cubicBezTo>
                <a:cubicBezTo>
                  <a:pt x="2714238" y="378209"/>
                  <a:pt x="2733546" y="364417"/>
                  <a:pt x="2763888" y="356832"/>
                </a:cubicBezTo>
                <a:cubicBezTo>
                  <a:pt x="2794230" y="349247"/>
                  <a:pt x="2835606" y="340971"/>
                  <a:pt x="2867327" y="336144"/>
                </a:cubicBezTo>
                <a:cubicBezTo>
                  <a:pt x="2899048" y="331317"/>
                  <a:pt x="2928701" y="320973"/>
                  <a:pt x="2954216" y="327869"/>
                </a:cubicBezTo>
                <a:cubicBezTo>
                  <a:pt x="2979731" y="334765"/>
                  <a:pt x="3003177" y="356832"/>
                  <a:pt x="3020417" y="377520"/>
                </a:cubicBezTo>
                <a:cubicBezTo>
                  <a:pt x="3037657" y="398208"/>
                  <a:pt x="3044553" y="426481"/>
                  <a:pt x="3057655" y="451996"/>
                </a:cubicBezTo>
                <a:cubicBezTo>
                  <a:pt x="3070757" y="477511"/>
                  <a:pt x="3086617" y="500267"/>
                  <a:pt x="3099030" y="530609"/>
                </a:cubicBezTo>
                <a:cubicBezTo>
                  <a:pt x="3111443" y="560951"/>
                  <a:pt x="3118339" y="598189"/>
                  <a:pt x="3132131" y="634048"/>
                </a:cubicBezTo>
                <a:cubicBezTo>
                  <a:pt x="3145923" y="669907"/>
                  <a:pt x="3165921" y="702318"/>
                  <a:pt x="3181781" y="745762"/>
                </a:cubicBezTo>
                <a:cubicBezTo>
                  <a:pt x="3197641" y="789206"/>
                  <a:pt x="3214881" y="847822"/>
                  <a:pt x="3227294" y="894714"/>
                </a:cubicBezTo>
                <a:cubicBezTo>
                  <a:pt x="3239707" y="941606"/>
                  <a:pt x="3242465" y="985740"/>
                  <a:pt x="3256257" y="1027116"/>
                </a:cubicBezTo>
                <a:cubicBezTo>
                  <a:pt x="3270049" y="1068492"/>
                  <a:pt x="3295565" y="1109178"/>
                  <a:pt x="3310046" y="1142968"/>
                </a:cubicBezTo>
                <a:cubicBezTo>
                  <a:pt x="3324527" y="1176758"/>
                  <a:pt x="3335561" y="1200893"/>
                  <a:pt x="3343146" y="1229856"/>
                </a:cubicBezTo>
                <a:cubicBezTo>
                  <a:pt x="3350732" y="1258819"/>
                  <a:pt x="3351422" y="1292609"/>
                  <a:pt x="3355559" y="1316745"/>
                </a:cubicBezTo>
                <a:cubicBezTo>
                  <a:pt x="3359697" y="1340881"/>
                  <a:pt x="3372109" y="1353983"/>
                  <a:pt x="3367971" y="1374671"/>
                </a:cubicBezTo>
                <a:cubicBezTo>
                  <a:pt x="3363833" y="1395359"/>
                  <a:pt x="3349352" y="1417426"/>
                  <a:pt x="3330733" y="1440872"/>
                </a:cubicBezTo>
                <a:cubicBezTo>
                  <a:pt x="3312114" y="1464318"/>
                  <a:pt x="3282461" y="1487764"/>
                  <a:pt x="3256257" y="1515348"/>
                </a:cubicBezTo>
                <a:cubicBezTo>
                  <a:pt x="3230053" y="1542932"/>
                  <a:pt x="3207296" y="1577411"/>
                  <a:pt x="3173506" y="1606374"/>
                </a:cubicBezTo>
                <a:cubicBezTo>
                  <a:pt x="3139716" y="1635337"/>
                  <a:pt x="3094203" y="1659473"/>
                  <a:pt x="3053517" y="1689125"/>
                </a:cubicBezTo>
                <a:cubicBezTo>
                  <a:pt x="3012831" y="1718777"/>
                  <a:pt x="2973524" y="1748430"/>
                  <a:pt x="2929390" y="1784289"/>
                </a:cubicBezTo>
                <a:cubicBezTo>
                  <a:pt x="2885256" y="1820148"/>
                  <a:pt x="2834227" y="1862213"/>
                  <a:pt x="2788714" y="1904278"/>
                </a:cubicBezTo>
                <a:cubicBezTo>
                  <a:pt x="2743201" y="1946343"/>
                  <a:pt x="2698377" y="1998752"/>
                  <a:pt x="2656312" y="2036680"/>
                </a:cubicBezTo>
                <a:cubicBezTo>
                  <a:pt x="2614247" y="2074608"/>
                  <a:pt x="2579767" y="2098744"/>
                  <a:pt x="2536323" y="2131844"/>
                </a:cubicBezTo>
                <a:cubicBezTo>
                  <a:pt x="2492879" y="2164945"/>
                  <a:pt x="2395646" y="2235283"/>
                  <a:pt x="2395646" y="2235283"/>
                </a:cubicBezTo>
                <a:cubicBezTo>
                  <a:pt x="2354960" y="2264935"/>
                  <a:pt x="2341168" y="2280107"/>
                  <a:pt x="2292207" y="2309759"/>
                </a:cubicBezTo>
                <a:cubicBezTo>
                  <a:pt x="2243246" y="2339411"/>
                  <a:pt x="2161184" y="2382165"/>
                  <a:pt x="2101879" y="2413197"/>
                </a:cubicBezTo>
                <a:cubicBezTo>
                  <a:pt x="2042574" y="2444229"/>
                  <a:pt x="1989475" y="2470089"/>
                  <a:pt x="1936377" y="2495949"/>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92201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52549" y="976312"/>
            <a:ext cx="6437313" cy="5834063"/>
            <a:chOff x="1352550" y="511175"/>
            <a:chExt cx="6437313" cy="5834063"/>
          </a:xfrm>
        </p:grpSpPr>
        <p:pic>
          <p:nvPicPr>
            <p:cNvPr id="11266" name="Picture 2" descr="C:\Folder for transfer 11_3_11\GC MCC\2015 GSA OKC\images\img0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654175" y="209550"/>
              <a:ext cx="5834063" cy="643731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3438310" y="2478281"/>
              <a:ext cx="3267290" cy="2548850"/>
            </a:xfrm>
            <a:custGeom>
              <a:avLst/>
              <a:gdLst>
                <a:gd name="connsiteX0" fmla="*/ 0 w 3267290"/>
                <a:gd name="connsiteY0" fmla="*/ 521448 h 2548850"/>
                <a:gd name="connsiteX1" fmla="*/ 115851 w 3267290"/>
                <a:gd name="connsiteY1" fmla="*/ 442834 h 2548850"/>
                <a:gd name="connsiteX2" fmla="*/ 215152 w 3267290"/>
                <a:gd name="connsiteY2" fmla="*/ 380771 h 2548850"/>
                <a:gd name="connsiteX3" fmla="*/ 322729 w 3267290"/>
                <a:gd name="connsiteY3" fmla="*/ 306295 h 2548850"/>
                <a:gd name="connsiteX4" fmla="*/ 450993 w 3267290"/>
                <a:gd name="connsiteY4" fmla="*/ 244231 h 2548850"/>
                <a:gd name="connsiteX5" fmla="*/ 546157 w 3267290"/>
                <a:gd name="connsiteY5" fmla="*/ 206993 h 2548850"/>
                <a:gd name="connsiteX6" fmla="*/ 690971 w 3267290"/>
                <a:gd name="connsiteY6" fmla="*/ 186305 h 2548850"/>
                <a:gd name="connsiteX7" fmla="*/ 794410 w 3267290"/>
                <a:gd name="connsiteY7" fmla="*/ 153205 h 2548850"/>
                <a:gd name="connsiteX8" fmla="*/ 881299 w 3267290"/>
                <a:gd name="connsiteY8" fmla="*/ 120105 h 2548850"/>
                <a:gd name="connsiteX9" fmla="*/ 1005426 w 3267290"/>
                <a:gd name="connsiteY9" fmla="*/ 82867 h 2548850"/>
                <a:gd name="connsiteX10" fmla="*/ 1158515 w 3267290"/>
                <a:gd name="connsiteY10" fmla="*/ 49766 h 2548850"/>
                <a:gd name="connsiteX11" fmla="*/ 1365393 w 3267290"/>
                <a:gd name="connsiteY11" fmla="*/ 115 h 2548850"/>
                <a:gd name="connsiteX12" fmla="*/ 1481245 w 3267290"/>
                <a:gd name="connsiteY12" fmla="*/ 37353 h 2548850"/>
                <a:gd name="connsiteX13" fmla="*/ 1543308 w 3267290"/>
                <a:gd name="connsiteY13" fmla="*/ 78729 h 2548850"/>
                <a:gd name="connsiteX14" fmla="*/ 1617784 w 3267290"/>
                <a:gd name="connsiteY14" fmla="*/ 120105 h 2548850"/>
                <a:gd name="connsiteX15" fmla="*/ 1750186 w 3267290"/>
                <a:gd name="connsiteY15" fmla="*/ 128380 h 2548850"/>
                <a:gd name="connsiteX16" fmla="*/ 1866038 w 3267290"/>
                <a:gd name="connsiteY16" fmla="*/ 178030 h 2548850"/>
                <a:gd name="connsiteX17" fmla="*/ 1969476 w 3267290"/>
                <a:gd name="connsiteY17" fmla="*/ 223543 h 2548850"/>
                <a:gd name="connsiteX18" fmla="*/ 2064640 w 3267290"/>
                <a:gd name="connsiteY18" fmla="*/ 231819 h 2548850"/>
                <a:gd name="connsiteX19" fmla="*/ 2147391 w 3267290"/>
                <a:gd name="connsiteY19" fmla="*/ 293882 h 2548850"/>
                <a:gd name="connsiteX20" fmla="*/ 2226005 w 3267290"/>
                <a:gd name="connsiteY20" fmla="*/ 360083 h 2548850"/>
                <a:gd name="connsiteX21" fmla="*/ 2333581 w 3267290"/>
                <a:gd name="connsiteY21" fmla="*/ 409733 h 2548850"/>
                <a:gd name="connsiteX22" fmla="*/ 2420470 w 3267290"/>
                <a:gd name="connsiteY22" fmla="*/ 463522 h 2548850"/>
                <a:gd name="connsiteX23" fmla="*/ 2536322 w 3267290"/>
                <a:gd name="connsiteY23" fmla="*/ 517310 h 2548850"/>
                <a:gd name="connsiteX24" fmla="*/ 2652173 w 3267290"/>
                <a:gd name="connsiteY24" fmla="*/ 537998 h 2548850"/>
                <a:gd name="connsiteX25" fmla="*/ 2743200 w 3267290"/>
                <a:gd name="connsiteY25" fmla="*/ 521448 h 2548850"/>
                <a:gd name="connsiteX26" fmla="*/ 2830088 w 3267290"/>
                <a:gd name="connsiteY26" fmla="*/ 504897 h 2548850"/>
                <a:gd name="connsiteX27" fmla="*/ 2962490 w 3267290"/>
                <a:gd name="connsiteY27" fmla="*/ 492485 h 2548850"/>
                <a:gd name="connsiteX28" fmla="*/ 3032828 w 3267290"/>
                <a:gd name="connsiteY28" fmla="*/ 587648 h 2548850"/>
                <a:gd name="connsiteX29" fmla="*/ 3078342 w 3267290"/>
                <a:gd name="connsiteY29" fmla="*/ 736600 h 2548850"/>
                <a:gd name="connsiteX30" fmla="*/ 3115580 w 3267290"/>
                <a:gd name="connsiteY30" fmla="*/ 856590 h 2548850"/>
                <a:gd name="connsiteX31" fmla="*/ 3127992 w 3267290"/>
                <a:gd name="connsiteY31" fmla="*/ 955891 h 2548850"/>
                <a:gd name="connsiteX32" fmla="*/ 3156955 w 3267290"/>
                <a:gd name="connsiteY32" fmla="*/ 1055192 h 2548850"/>
                <a:gd name="connsiteX33" fmla="*/ 3169368 w 3267290"/>
                <a:gd name="connsiteY33" fmla="*/ 1162769 h 2548850"/>
                <a:gd name="connsiteX34" fmla="*/ 3198331 w 3267290"/>
                <a:gd name="connsiteY34" fmla="*/ 1266208 h 2548850"/>
                <a:gd name="connsiteX35" fmla="*/ 3256257 w 3267290"/>
                <a:gd name="connsiteY35" fmla="*/ 1439985 h 2548850"/>
                <a:gd name="connsiteX36" fmla="*/ 3264532 w 3267290"/>
                <a:gd name="connsiteY36" fmla="*/ 1535149 h 2548850"/>
                <a:gd name="connsiteX37" fmla="*/ 3223156 w 3267290"/>
                <a:gd name="connsiteY37" fmla="*/ 1651000 h 2548850"/>
                <a:gd name="connsiteX38" fmla="*/ 3074204 w 3267290"/>
                <a:gd name="connsiteY38" fmla="*/ 1754439 h 2548850"/>
                <a:gd name="connsiteX39" fmla="*/ 2983178 w 3267290"/>
                <a:gd name="connsiteY39" fmla="*/ 1820640 h 2548850"/>
                <a:gd name="connsiteX40" fmla="*/ 2838363 w 3267290"/>
                <a:gd name="connsiteY40" fmla="*/ 1932354 h 2548850"/>
                <a:gd name="connsiteX41" fmla="*/ 2747337 w 3267290"/>
                <a:gd name="connsiteY41" fmla="*/ 1994418 h 2548850"/>
                <a:gd name="connsiteX42" fmla="*/ 2635623 w 3267290"/>
                <a:gd name="connsiteY42" fmla="*/ 2081306 h 2548850"/>
                <a:gd name="connsiteX43" fmla="*/ 2536322 w 3267290"/>
                <a:gd name="connsiteY43" fmla="*/ 2139232 h 2548850"/>
                <a:gd name="connsiteX44" fmla="*/ 2362544 w 3267290"/>
                <a:gd name="connsiteY44" fmla="*/ 2259221 h 2548850"/>
                <a:gd name="connsiteX45" fmla="*/ 2246693 w 3267290"/>
                <a:gd name="connsiteY45" fmla="*/ 2325422 h 2548850"/>
                <a:gd name="connsiteX46" fmla="*/ 2114291 w 3267290"/>
                <a:gd name="connsiteY46" fmla="*/ 2387486 h 2548850"/>
                <a:gd name="connsiteX47" fmla="*/ 1994302 w 3267290"/>
                <a:gd name="connsiteY47" fmla="*/ 2457824 h 2548850"/>
                <a:gd name="connsiteX48" fmla="*/ 1911551 w 3267290"/>
                <a:gd name="connsiteY48" fmla="*/ 2482649 h 2548850"/>
                <a:gd name="connsiteX49" fmla="*/ 1712948 w 3267290"/>
                <a:gd name="connsiteY49" fmla="*/ 2548850 h 254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267290" h="2548850">
                  <a:moveTo>
                    <a:pt x="0" y="521448"/>
                  </a:moveTo>
                  <a:cubicBezTo>
                    <a:pt x="39996" y="493864"/>
                    <a:pt x="79992" y="466280"/>
                    <a:pt x="115851" y="442834"/>
                  </a:cubicBezTo>
                  <a:cubicBezTo>
                    <a:pt x="151710" y="419388"/>
                    <a:pt x="180672" y="403527"/>
                    <a:pt x="215152" y="380771"/>
                  </a:cubicBezTo>
                  <a:cubicBezTo>
                    <a:pt x="249632" y="358015"/>
                    <a:pt x="283422" y="329052"/>
                    <a:pt x="322729" y="306295"/>
                  </a:cubicBezTo>
                  <a:cubicBezTo>
                    <a:pt x="362036" y="283538"/>
                    <a:pt x="413755" y="260781"/>
                    <a:pt x="450993" y="244231"/>
                  </a:cubicBezTo>
                  <a:cubicBezTo>
                    <a:pt x="488231" y="227681"/>
                    <a:pt x="506161" y="216647"/>
                    <a:pt x="546157" y="206993"/>
                  </a:cubicBezTo>
                  <a:cubicBezTo>
                    <a:pt x="586153" y="197339"/>
                    <a:pt x="649596" y="195270"/>
                    <a:pt x="690971" y="186305"/>
                  </a:cubicBezTo>
                  <a:cubicBezTo>
                    <a:pt x="732346" y="177340"/>
                    <a:pt x="762689" y="164238"/>
                    <a:pt x="794410" y="153205"/>
                  </a:cubicBezTo>
                  <a:cubicBezTo>
                    <a:pt x="826131" y="142172"/>
                    <a:pt x="846130" y="131828"/>
                    <a:pt x="881299" y="120105"/>
                  </a:cubicBezTo>
                  <a:cubicBezTo>
                    <a:pt x="916468" y="108382"/>
                    <a:pt x="959224" y="94590"/>
                    <a:pt x="1005426" y="82867"/>
                  </a:cubicBezTo>
                  <a:cubicBezTo>
                    <a:pt x="1051628" y="71144"/>
                    <a:pt x="1098521" y="63558"/>
                    <a:pt x="1158515" y="49766"/>
                  </a:cubicBezTo>
                  <a:cubicBezTo>
                    <a:pt x="1218510" y="35974"/>
                    <a:pt x="1311605" y="2184"/>
                    <a:pt x="1365393" y="115"/>
                  </a:cubicBezTo>
                  <a:cubicBezTo>
                    <a:pt x="1419181" y="-1954"/>
                    <a:pt x="1451593" y="24251"/>
                    <a:pt x="1481245" y="37353"/>
                  </a:cubicBezTo>
                  <a:cubicBezTo>
                    <a:pt x="1510897" y="50455"/>
                    <a:pt x="1520551" y="64937"/>
                    <a:pt x="1543308" y="78729"/>
                  </a:cubicBezTo>
                  <a:cubicBezTo>
                    <a:pt x="1566065" y="92521"/>
                    <a:pt x="1583304" y="111830"/>
                    <a:pt x="1617784" y="120105"/>
                  </a:cubicBezTo>
                  <a:cubicBezTo>
                    <a:pt x="1652264" y="128380"/>
                    <a:pt x="1708810" y="118726"/>
                    <a:pt x="1750186" y="128380"/>
                  </a:cubicBezTo>
                  <a:cubicBezTo>
                    <a:pt x="1791562" y="138034"/>
                    <a:pt x="1866038" y="178030"/>
                    <a:pt x="1866038" y="178030"/>
                  </a:cubicBezTo>
                  <a:cubicBezTo>
                    <a:pt x="1902586" y="193890"/>
                    <a:pt x="1936376" y="214578"/>
                    <a:pt x="1969476" y="223543"/>
                  </a:cubicBezTo>
                  <a:cubicBezTo>
                    <a:pt x="2002576" y="232508"/>
                    <a:pt x="2034988" y="220096"/>
                    <a:pt x="2064640" y="231819"/>
                  </a:cubicBezTo>
                  <a:cubicBezTo>
                    <a:pt x="2094292" y="243542"/>
                    <a:pt x="2120497" y="272505"/>
                    <a:pt x="2147391" y="293882"/>
                  </a:cubicBezTo>
                  <a:cubicBezTo>
                    <a:pt x="2174285" y="315259"/>
                    <a:pt x="2194973" y="340775"/>
                    <a:pt x="2226005" y="360083"/>
                  </a:cubicBezTo>
                  <a:cubicBezTo>
                    <a:pt x="2257037" y="379391"/>
                    <a:pt x="2301170" y="392493"/>
                    <a:pt x="2333581" y="409733"/>
                  </a:cubicBezTo>
                  <a:cubicBezTo>
                    <a:pt x="2365992" y="426973"/>
                    <a:pt x="2386680" y="445593"/>
                    <a:pt x="2420470" y="463522"/>
                  </a:cubicBezTo>
                  <a:cubicBezTo>
                    <a:pt x="2454260" y="481451"/>
                    <a:pt x="2497705" y="504897"/>
                    <a:pt x="2536322" y="517310"/>
                  </a:cubicBezTo>
                  <a:cubicBezTo>
                    <a:pt x="2574939" y="529723"/>
                    <a:pt x="2617693" y="537308"/>
                    <a:pt x="2652173" y="537998"/>
                  </a:cubicBezTo>
                  <a:cubicBezTo>
                    <a:pt x="2686653" y="538688"/>
                    <a:pt x="2743200" y="521448"/>
                    <a:pt x="2743200" y="521448"/>
                  </a:cubicBezTo>
                  <a:cubicBezTo>
                    <a:pt x="2772852" y="515931"/>
                    <a:pt x="2793540" y="509724"/>
                    <a:pt x="2830088" y="504897"/>
                  </a:cubicBezTo>
                  <a:cubicBezTo>
                    <a:pt x="2866636" y="500070"/>
                    <a:pt x="2928700" y="478693"/>
                    <a:pt x="2962490" y="492485"/>
                  </a:cubicBezTo>
                  <a:cubicBezTo>
                    <a:pt x="2996280" y="506277"/>
                    <a:pt x="3013519" y="546962"/>
                    <a:pt x="3032828" y="587648"/>
                  </a:cubicBezTo>
                  <a:cubicBezTo>
                    <a:pt x="3052137" y="628334"/>
                    <a:pt x="3064550" y="691776"/>
                    <a:pt x="3078342" y="736600"/>
                  </a:cubicBezTo>
                  <a:cubicBezTo>
                    <a:pt x="3092134" y="781424"/>
                    <a:pt x="3107305" y="820042"/>
                    <a:pt x="3115580" y="856590"/>
                  </a:cubicBezTo>
                  <a:cubicBezTo>
                    <a:pt x="3123855" y="893139"/>
                    <a:pt x="3121096" y="922791"/>
                    <a:pt x="3127992" y="955891"/>
                  </a:cubicBezTo>
                  <a:cubicBezTo>
                    <a:pt x="3134888" y="988991"/>
                    <a:pt x="3150059" y="1020712"/>
                    <a:pt x="3156955" y="1055192"/>
                  </a:cubicBezTo>
                  <a:cubicBezTo>
                    <a:pt x="3163851" y="1089672"/>
                    <a:pt x="3162472" y="1127600"/>
                    <a:pt x="3169368" y="1162769"/>
                  </a:cubicBezTo>
                  <a:cubicBezTo>
                    <a:pt x="3176264" y="1197938"/>
                    <a:pt x="3183850" y="1220005"/>
                    <a:pt x="3198331" y="1266208"/>
                  </a:cubicBezTo>
                  <a:cubicBezTo>
                    <a:pt x="3212812" y="1312411"/>
                    <a:pt x="3245223" y="1395161"/>
                    <a:pt x="3256257" y="1439985"/>
                  </a:cubicBezTo>
                  <a:cubicBezTo>
                    <a:pt x="3267291" y="1484809"/>
                    <a:pt x="3270049" y="1499980"/>
                    <a:pt x="3264532" y="1535149"/>
                  </a:cubicBezTo>
                  <a:cubicBezTo>
                    <a:pt x="3259015" y="1570318"/>
                    <a:pt x="3254877" y="1614452"/>
                    <a:pt x="3223156" y="1651000"/>
                  </a:cubicBezTo>
                  <a:cubicBezTo>
                    <a:pt x="3191435" y="1687548"/>
                    <a:pt x="3114200" y="1726166"/>
                    <a:pt x="3074204" y="1754439"/>
                  </a:cubicBezTo>
                  <a:cubicBezTo>
                    <a:pt x="3034208" y="1782712"/>
                    <a:pt x="3022485" y="1790988"/>
                    <a:pt x="2983178" y="1820640"/>
                  </a:cubicBezTo>
                  <a:cubicBezTo>
                    <a:pt x="2943871" y="1850293"/>
                    <a:pt x="2877670" y="1903391"/>
                    <a:pt x="2838363" y="1932354"/>
                  </a:cubicBezTo>
                  <a:cubicBezTo>
                    <a:pt x="2799056" y="1961317"/>
                    <a:pt x="2781127" y="1969593"/>
                    <a:pt x="2747337" y="1994418"/>
                  </a:cubicBezTo>
                  <a:cubicBezTo>
                    <a:pt x="2713547" y="2019243"/>
                    <a:pt x="2670792" y="2057170"/>
                    <a:pt x="2635623" y="2081306"/>
                  </a:cubicBezTo>
                  <a:cubicBezTo>
                    <a:pt x="2600454" y="2105442"/>
                    <a:pt x="2581835" y="2109580"/>
                    <a:pt x="2536322" y="2139232"/>
                  </a:cubicBezTo>
                  <a:cubicBezTo>
                    <a:pt x="2490809" y="2168884"/>
                    <a:pt x="2410815" y="2228189"/>
                    <a:pt x="2362544" y="2259221"/>
                  </a:cubicBezTo>
                  <a:cubicBezTo>
                    <a:pt x="2314273" y="2290253"/>
                    <a:pt x="2288068" y="2304045"/>
                    <a:pt x="2246693" y="2325422"/>
                  </a:cubicBezTo>
                  <a:cubicBezTo>
                    <a:pt x="2205318" y="2346799"/>
                    <a:pt x="2156356" y="2365419"/>
                    <a:pt x="2114291" y="2387486"/>
                  </a:cubicBezTo>
                  <a:cubicBezTo>
                    <a:pt x="2072226" y="2409553"/>
                    <a:pt x="2028092" y="2441963"/>
                    <a:pt x="1994302" y="2457824"/>
                  </a:cubicBezTo>
                  <a:cubicBezTo>
                    <a:pt x="1960512" y="2473685"/>
                    <a:pt x="1911551" y="2482649"/>
                    <a:pt x="1911551" y="2482649"/>
                  </a:cubicBezTo>
                  <a:lnTo>
                    <a:pt x="1712948" y="2548850"/>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4" name="TextBox 3"/>
          <p:cNvSpPr txBox="1"/>
          <p:nvPr/>
        </p:nvSpPr>
        <p:spPr>
          <a:xfrm>
            <a:off x="1219200" y="152400"/>
            <a:ext cx="7086600" cy="923330"/>
          </a:xfrm>
          <a:prstGeom prst="rect">
            <a:avLst/>
          </a:prstGeom>
          <a:noFill/>
        </p:spPr>
        <p:txBody>
          <a:bodyPr wrap="square" rtlCol="0">
            <a:spAutoFit/>
          </a:bodyPr>
          <a:lstStyle/>
          <a:p>
            <a:r>
              <a:rPr lang="en-US" dirty="0" smtClean="0"/>
              <a:t>My interpretation of pre-rifting position of Yucatan and Northern GC (NGC) block between the faults.  I simply slipped the Yucatan and NGC block together to achieve this fit. </a:t>
            </a:r>
            <a:endParaRPr lang="en-US" dirty="0"/>
          </a:p>
        </p:txBody>
      </p:sp>
    </p:spTree>
    <p:extLst>
      <p:ext uri="{BB962C8B-B14F-4D97-AF65-F5344CB8AC3E}">
        <p14:creationId xmlns:p14="http://schemas.microsoft.com/office/powerpoint/2010/main" val="2842331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79574" y="19362"/>
            <a:ext cx="7421564" cy="6838637"/>
            <a:chOff x="731838" y="19362"/>
            <a:chExt cx="7421564" cy="6838637"/>
          </a:xfrm>
        </p:grpSpPr>
        <p:pic>
          <p:nvPicPr>
            <p:cNvPr id="12290" name="Picture 2" descr="C:\Folder for transfer 11_3_11\GC MCC\2015 GSA OKC\images\img0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023301" y="-272101"/>
              <a:ext cx="6838637" cy="742156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1190625" y="2743200"/>
              <a:ext cx="95250" cy="161925"/>
            </a:xfrm>
            <a:custGeom>
              <a:avLst/>
              <a:gdLst>
                <a:gd name="connsiteX0" fmla="*/ 0 w 95250"/>
                <a:gd name="connsiteY0" fmla="*/ 161925 h 161925"/>
                <a:gd name="connsiteX1" fmla="*/ 95250 w 95250"/>
                <a:gd name="connsiteY1" fmla="*/ 0 h 161925"/>
              </a:gdLst>
              <a:ahLst/>
              <a:cxnLst>
                <a:cxn ang="0">
                  <a:pos x="connsiteX0" y="connsiteY0"/>
                </a:cxn>
                <a:cxn ang="0">
                  <a:pos x="connsiteX1" y="connsiteY1"/>
                </a:cxn>
              </a:cxnLst>
              <a:rect l="l" t="t" r="r" b="b"/>
              <a:pathLst>
                <a:path w="95250" h="161925">
                  <a:moveTo>
                    <a:pt x="0" y="161925"/>
                  </a:moveTo>
                  <a:lnTo>
                    <a:pt x="95250" y="0"/>
                  </a:lnTo>
                </a:path>
              </a:pathLst>
            </a:cu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5" name="Freeform 4"/>
            <p:cNvSpPr/>
            <p:nvPr/>
          </p:nvSpPr>
          <p:spPr>
            <a:xfrm>
              <a:off x="1371600" y="2390775"/>
              <a:ext cx="104775" cy="238125"/>
            </a:xfrm>
            <a:custGeom>
              <a:avLst/>
              <a:gdLst>
                <a:gd name="connsiteX0" fmla="*/ 0 w 104775"/>
                <a:gd name="connsiteY0" fmla="*/ 238125 h 238125"/>
                <a:gd name="connsiteX1" fmla="*/ 104775 w 104775"/>
                <a:gd name="connsiteY1" fmla="*/ 0 h 238125"/>
              </a:gdLst>
              <a:ahLst/>
              <a:cxnLst>
                <a:cxn ang="0">
                  <a:pos x="connsiteX0" y="connsiteY0"/>
                </a:cxn>
                <a:cxn ang="0">
                  <a:pos x="connsiteX1" y="connsiteY1"/>
                </a:cxn>
              </a:cxnLst>
              <a:rect l="l" t="t" r="r" b="b"/>
              <a:pathLst>
                <a:path w="104775" h="238125">
                  <a:moveTo>
                    <a:pt x="0" y="238125"/>
                  </a:moveTo>
                  <a:lnTo>
                    <a:pt x="104775" y="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6" name="Freeform 5"/>
            <p:cNvSpPr/>
            <p:nvPr/>
          </p:nvSpPr>
          <p:spPr>
            <a:xfrm>
              <a:off x="1562100" y="2066925"/>
              <a:ext cx="104775" cy="142875"/>
            </a:xfrm>
            <a:custGeom>
              <a:avLst/>
              <a:gdLst>
                <a:gd name="connsiteX0" fmla="*/ 0 w 104775"/>
                <a:gd name="connsiteY0" fmla="*/ 142875 h 142875"/>
                <a:gd name="connsiteX1" fmla="*/ 104775 w 104775"/>
                <a:gd name="connsiteY1" fmla="*/ 0 h 142875"/>
              </a:gdLst>
              <a:ahLst/>
              <a:cxnLst>
                <a:cxn ang="0">
                  <a:pos x="connsiteX0" y="connsiteY0"/>
                </a:cxn>
                <a:cxn ang="0">
                  <a:pos x="connsiteX1" y="connsiteY1"/>
                </a:cxn>
              </a:cxnLst>
              <a:rect l="l" t="t" r="r" b="b"/>
              <a:pathLst>
                <a:path w="104775" h="142875">
                  <a:moveTo>
                    <a:pt x="0" y="142875"/>
                  </a:moveTo>
                  <a:lnTo>
                    <a:pt x="104775" y="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7" name="Freeform 6"/>
            <p:cNvSpPr/>
            <p:nvPr/>
          </p:nvSpPr>
          <p:spPr>
            <a:xfrm>
              <a:off x="1724025" y="1685925"/>
              <a:ext cx="133350" cy="209550"/>
            </a:xfrm>
            <a:custGeom>
              <a:avLst/>
              <a:gdLst>
                <a:gd name="connsiteX0" fmla="*/ 0 w 133350"/>
                <a:gd name="connsiteY0" fmla="*/ 209550 h 209550"/>
                <a:gd name="connsiteX1" fmla="*/ 133350 w 133350"/>
                <a:gd name="connsiteY1" fmla="*/ 0 h 209550"/>
              </a:gdLst>
              <a:ahLst/>
              <a:cxnLst>
                <a:cxn ang="0">
                  <a:pos x="connsiteX0" y="connsiteY0"/>
                </a:cxn>
                <a:cxn ang="0">
                  <a:pos x="connsiteX1" y="connsiteY1"/>
                </a:cxn>
              </a:cxnLst>
              <a:rect l="l" t="t" r="r" b="b"/>
              <a:pathLst>
                <a:path w="133350" h="209550">
                  <a:moveTo>
                    <a:pt x="0" y="209550"/>
                  </a:moveTo>
                  <a:lnTo>
                    <a:pt x="133350" y="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grpSp>
      <p:sp>
        <p:nvSpPr>
          <p:cNvPr id="3" name="TextBox 2"/>
          <p:cNvSpPr txBox="1"/>
          <p:nvPr/>
        </p:nvSpPr>
        <p:spPr>
          <a:xfrm>
            <a:off x="76199" y="762000"/>
            <a:ext cx="1603373" cy="2585323"/>
          </a:xfrm>
          <a:prstGeom prst="rect">
            <a:avLst/>
          </a:prstGeom>
          <a:noFill/>
        </p:spPr>
        <p:txBody>
          <a:bodyPr wrap="square" rtlCol="0">
            <a:spAutoFit/>
          </a:bodyPr>
          <a:lstStyle/>
          <a:p>
            <a:r>
              <a:rPr lang="en-US" dirty="0" smtClean="0"/>
              <a:t>Reconstruction of the GOM gravity data accomplished with the same procedure as was followed for the magnetic data.</a:t>
            </a:r>
            <a:endParaRPr lang="en-US" dirty="0"/>
          </a:p>
        </p:txBody>
      </p:sp>
    </p:spTree>
    <p:extLst>
      <p:ext uri="{BB962C8B-B14F-4D97-AF65-F5344CB8AC3E}">
        <p14:creationId xmlns:p14="http://schemas.microsoft.com/office/powerpoint/2010/main" val="15029195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Folder for transfer 11_3_11\GC MCC\2015 GSA OKC\images\img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3" y="795338"/>
            <a:ext cx="9107487" cy="526732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1200150" y="3952875"/>
            <a:ext cx="4867275" cy="2066925"/>
          </a:xfrm>
          <a:custGeom>
            <a:avLst/>
            <a:gdLst>
              <a:gd name="connsiteX0" fmla="*/ 85725 w 4867275"/>
              <a:gd name="connsiteY0" fmla="*/ 2066925 h 2066925"/>
              <a:gd name="connsiteX1" fmla="*/ 66675 w 4867275"/>
              <a:gd name="connsiteY1" fmla="*/ 1647825 h 2066925"/>
              <a:gd name="connsiteX2" fmla="*/ 0 w 4867275"/>
              <a:gd name="connsiteY2" fmla="*/ 1371600 h 2066925"/>
              <a:gd name="connsiteX3" fmla="*/ 66675 w 4867275"/>
              <a:gd name="connsiteY3" fmla="*/ 1143000 h 2066925"/>
              <a:gd name="connsiteX4" fmla="*/ 295275 w 4867275"/>
              <a:gd name="connsiteY4" fmla="*/ 847725 h 2066925"/>
              <a:gd name="connsiteX5" fmla="*/ 438150 w 4867275"/>
              <a:gd name="connsiteY5" fmla="*/ 752475 h 2066925"/>
              <a:gd name="connsiteX6" fmla="*/ 666750 w 4867275"/>
              <a:gd name="connsiteY6" fmla="*/ 533400 h 2066925"/>
              <a:gd name="connsiteX7" fmla="*/ 933450 w 4867275"/>
              <a:gd name="connsiteY7" fmla="*/ 361950 h 2066925"/>
              <a:gd name="connsiteX8" fmla="*/ 1171575 w 4867275"/>
              <a:gd name="connsiteY8" fmla="*/ 190500 h 2066925"/>
              <a:gd name="connsiteX9" fmla="*/ 1362075 w 4867275"/>
              <a:gd name="connsiteY9" fmla="*/ 66675 h 2066925"/>
              <a:gd name="connsiteX10" fmla="*/ 1562100 w 4867275"/>
              <a:gd name="connsiteY10" fmla="*/ 9525 h 2066925"/>
              <a:gd name="connsiteX11" fmla="*/ 1704975 w 4867275"/>
              <a:gd name="connsiteY11" fmla="*/ 0 h 2066925"/>
              <a:gd name="connsiteX12" fmla="*/ 1809750 w 4867275"/>
              <a:gd name="connsiteY12" fmla="*/ 47625 h 2066925"/>
              <a:gd name="connsiteX13" fmla="*/ 2066925 w 4867275"/>
              <a:gd name="connsiteY13" fmla="*/ 76200 h 2066925"/>
              <a:gd name="connsiteX14" fmla="*/ 2314575 w 4867275"/>
              <a:gd name="connsiteY14" fmla="*/ 76200 h 2066925"/>
              <a:gd name="connsiteX15" fmla="*/ 2466975 w 4867275"/>
              <a:gd name="connsiteY15" fmla="*/ 85725 h 2066925"/>
              <a:gd name="connsiteX16" fmla="*/ 2628900 w 4867275"/>
              <a:gd name="connsiteY16" fmla="*/ 95250 h 2066925"/>
              <a:gd name="connsiteX17" fmla="*/ 2828925 w 4867275"/>
              <a:gd name="connsiteY17" fmla="*/ 209550 h 2066925"/>
              <a:gd name="connsiteX18" fmla="*/ 3095625 w 4867275"/>
              <a:gd name="connsiteY18" fmla="*/ 352425 h 2066925"/>
              <a:gd name="connsiteX19" fmla="*/ 3400425 w 4867275"/>
              <a:gd name="connsiteY19" fmla="*/ 485775 h 2066925"/>
              <a:gd name="connsiteX20" fmla="*/ 3743325 w 4867275"/>
              <a:gd name="connsiteY20" fmla="*/ 628650 h 2066925"/>
              <a:gd name="connsiteX21" fmla="*/ 4057650 w 4867275"/>
              <a:gd name="connsiteY21" fmla="*/ 733425 h 2066925"/>
              <a:gd name="connsiteX22" fmla="*/ 4314825 w 4867275"/>
              <a:gd name="connsiteY22" fmla="*/ 828675 h 2066925"/>
              <a:gd name="connsiteX23" fmla="*/ 4657725 w 4867275"/>
              <a:gd name="connsiteY23" fmla="*/ 952500 h 2066925"/>
              <a:gd name="connsiteX24" fmla="*/ 4819650 w 4867275"/>
              <a:gd name="connsiteY24" fmla="*/ 1000125 h 2066925"/>
              <a:gd name="connsiteX25" fmla="*/ 4867275 w 4867275"/>
              <a:gd name="connsiteY25" fmla="*/ 1066800 h 2066925"/>
              <a:gd name="connsiteX26" fmla="*/ 1609725 w 4867275"/>
              <a:gd name="connsiteY26" fmla="*/ 1952625 h 2066925"/>
              <a:gd name="connsiteX27" fmla="*/ 85725 w 4867275"/>
              <a:gd name="connsiteY27" fmla="*/ 2066925 h 206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67275" h="2066925">
                <a:moveTo>
                  <a:pt x="85725" y="2066925"/>
                </a:moveTo>
                <a:lnTo>
                  <a:pt x="66675" y="1647825"/>
                </a:lnTo>
                <a:lnTo>
                  <a:pt x="0" y="1371600"/>
                </a:lnTo>
                <a:lnTo>
                  <a:pt x="66675" y="1143000"/>
                </a:lnTo>
                <a:lnTo>
                  <a:pt x="295275" y="847725"/>
                </a:lnTo>
                <a:lnTo>
                  <a:pt x="438150" y="752475"/>
                </a:lnTo>
                <a:lnTo>
                  <a:pt x="666750" y="533400"/>
                </a:lnTo>
                <a:lnTo>
                  <a:pt x="933450" y="361950"/>
                </a:lnTo>
                <a:lnTo>
                  <a:pt x="1171575" y="190500"/>
                </a:lnTo>
                <a:lnTo>
                  <a:pt x="1362075" y="66675"/>
                </a:lnTo>
                <a:lnTo>
                  <a:pt x="1562100" y="9525"/>
                </a:lnTo>
                <a:lnTo>
                  <a:pt x="1704975" y="0"/>
                </a:lnTo>
                <a:lnTo>
                  <a:pt x="1809750" y="47625"/>
                </a:lnTo>
                <a:lnTo>
                  <a:pt x="2066925" y="76200"/>
                </a:lnTo>
                <a:lnTo>
                  <a:pt x="2314575" y="76200"/>
                </a:lnTo>
                <a:lnTo>
                  <a:pt x="2466975" y="85725"/>
                </a:lnTo>
                <a:lnTo>
                  <a:pt x="2628900" y="95250"/>
                </a:lnTo>
                <a:lnTo>
                  <a:pt x="2828925" y="209550"/>
                </a:lnTo>
                <a:lnTo>
                  <a:pt x="3095625" y="352425"/>
                </a:lnTo>
                <a:lnTo>
                  <a:pt x="3400425" y="485775"/>
                </a:lnTo>
                <a:lnTo>
                  <a:pt x="3743325" y="628650"/>
                </a:lnTo>
                <a:lnTo>
                  <a:pt x="4057650" y="733425"/>
                </a:lnTo>
                <a:lnTo>
                  <a:pt x="4314825" y="828675"/>
                </a:lnTo>
                <a:lnTo>
                  <a:pt x="4657725" y="952500"/>
                </a:lnTo>
                <a:lnTo>
                  <a:pt x="4819650" y="1000125"/>
                </a:lnTo>
                <a:lnTo>
                  <a:pt x="4867275" y="1066800"/>
                </a:lnTo>
                <a:lnTo>
                  <a:pt x="1609725" y="1952625"/>
                </a:lnTo>
                <a:lnTo>
                  <a:pt x="85725" y="20669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86000" y="4648200"/>
            <a:ext cx="1981200" cy="369332"/>
          </a:xfrm>
          <a:prstGeom prst="rect">
            <a:avLst/>
          </a:prstGeom>
          <a:noFill/>
        </p:spPr>
        <p:txBody>
          <a:bodyPr wrap="square" rtlCol="0">
            <a:spAutoFit/>
          </a:bodyPr>
          <a:lstStyle/>
          <a:p>
            <a:r>
              <a:rPr lang="en-US" dirty="0" smtClean="0">
                <a:solidFill>
                  <a:srgbClr val="FF0000"/>
                </a:solidFill>
              </a:rPr>
              <a:t>YUCATAN IN HERE</a:t>
            </a:r>
            <a:endParaRPr lang="en-US" dirty="0">
              <a:solidFill>
                <a:srgbClr val="FF0000"/>
              </a:solidFill>
            </a:endParaRPr>
          </a:p>
        </p:txBody>
      </p:sp>
      <p:cxnSp>
        <p:nvCxnSpPr>
          <p:cNvPr id="5" name="Straight Arrow Connector 4"/>
          <p:cNvCxnSpPr/>
          <p:nvPr/>
        </p:nvCxnSpPr>
        <p:spPr>
          <a:xfrm flipH="1">
            <a:off x="1838325" y="795338"/>
            <a:ext cx="981075" cy="5946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1447800" y="228600"/>
            <a:ext cx="7391400" cy="646331"/>
          </a:xfrm>
          <a:prstGeom prst="rect">
            <a:avLst/>
          </a:prstGeom>
          <a:noFill/>
        </p:spPr>
        <p:txBody>
          <a:bodyPr wrap="square" rtlCol="0">
            <a:spAutoFit/>
          </a:bodyPr>
          <a:lstStyle/>
          <a:p>
            <a:r>
              <a:rPr lang="en-US" dirty="0" smtClean="0"/>
              <a:t>OF COURSE THIS DIDN’T  EVER OVERLAP…IT IS JUST THAT THIS PRESENTLY THINNED SLAB IS EXTENDED (longer) IN ITS PRESENT DAY POSITION</a:t>
            </a:r>
            <a:endParaRPr lang="en-US" dirty="0"/>
          </a:p>
        </p:txBody>
      </p:sp>
      <p:sp>
        <p:nvSpPr>
          <p:cNvPr id="4" name="TextBox 3"/>
          <p:cNvSpPr txBox="1"/>
          <p:nvPr/>
        </p:nvSpPr>
        <p:spPr>
          <a:xfrm>
            <a:off x="609600" y="6172200"/>
            <a:ext cx="7696200" cy="646331"/>
          </a:xfrm>
          <a:prstGeom prst="rect">
            <a:avLst/>
          </a:prstGeom>
          <a:noFill/>
        </p:spPr>
        <p:txBody>
          <a:bodyPr wrap="square" rtlCol="0">
            <a:spAutoFit/>
          </a:bodyPr>
          <a:lstStyle/>
          <a:p>
            <a:r>
              <a:rPr lang="en-US" dirty="0" smtClean="0"/>
              <a:t>No Yucatan data are in this dataset so only the NGC block is reconstructed to its pre-rift position.</a:t>
            </a:r>
            <a:endParaRPr lang="en-US" dirty="0"/>
          </a:p>
        </p:txBody>
      </p:sp>
    </p:spTree>
    <p:extLst>
      <p:ext uri="{BB962C8B-B14F-4D97-AF65-F5344CB8AC3E}">
        <p14:creationId xmlns:p14="http://schemas.microsoft.com/office/powerpoint/2010/main" val="18692998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Folder for transfer 11_3_11\GC MCC\2015 GSA OKC\images\img1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 y="978408"/>
            <a:ext cx="9070848" cy="490118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3" name="Freeform 2"/>
          <p:cNvSpPr/>
          <p:nvPr/>
        </p:nvSpPr>
        <p:spPr>
          <a:xfrm>
            <a:off x="2081561" y="1620644"/>
            <a:ext cx="1538868" cy="1033346"/>
          </a:xfrm>
          <a:custGeom>
            <a:avLst/>
            <a:gdLst>
              <a:gd name="connsiteX0" fmla="*/ 0 w 1538868"/>
              <a:gd name="connsiteY0" fmla="*/ 1033346 h 1033346"/>
              <a:gd name="connsiteX1" fmla="*/ 63190 w 1538868"/>
              <a:gd name="connsiteY1" fmla="*/ 929268 h 1033346"/>
              <a:gd name="connsiteX2" fmla="*/ 126380 w 1538868"/>
              <a:gd name="connsiteY2" fmla="*/ 810322 h 1033346"/>
              <a:gd name="connsiteX3" fmla="*/ 182137 w 1538868"/>
              <a:gd name="connsiteY3" fmla="*/ 706244 h 1033346"/>
              <a:gd name="connsiteX4" fmla="*/ 256478 w 1538868"/>
              <a:gd name="connsiteY4" fmla="*/ 620751 h 1033346"/>
              <a:gd name="connsiteX5" fmla="*/ 319668 w 1538868"/>
              <a:gd name="connsiteY5" fmla="*/ 516673 h 1033346"/>
              <a:gd name="connsiteX6" fmla="*/ 386576 w 1538868"/>
              <a:gd name="connsiteY6" fmla="*/ 453483 h 1033346"/>
              <a:gd name="connsiteX7" fmla="*/ 457200 w 1538868"/>
              <a:gd name="connsiteY7" fmla="*/ 386576 h 1033346"/>
              <a:gd name="connsiteX8" fmla="*/ 520390 w 1538868"/>
              <a:gd name="connsiteY8" fmla="*/ 349405 h 1033346"/>
              <a:gd name="connsiteX9" fmla="*/ 631902 w 1538868"/>
              <a:gd name="connsiteY9" fmla="*/ 293649 h 1033346"/>
              <a:gd name="connsiteX10" fmla="*/ 784302 w 1538868"/>
              <a:gd name="connsiteY10" fmla="*/ 211873 h 1033346"/>
              <a:gd name="connsiteX11" fmla="*/ 873512 w 1538868"/>
              <a:gd name="connsiteY11" fmla="*/ 170985 h 1033346"/>
              <a:gd name="connsiteX12" fmla="*/ 951571 w 1538868"/>
              <a:gd name="connsiteY12" fmla="*/ 144966 h 1033346"/>
              <a:gd name="connsiteX13" fmla="*/ 1022195 w 1538868"/>
              <a:gd name="connsiteY13" fmla="*/ 130097 h 1033346"/>
              <a:gd name="connsiteX14" fmla="*/ 1096537 w 1538868"/>
              <a:gd name="connsiteY14" fmla="*/ 107795 h 1033346"/>
              <a:gd name="connsiteX15" fmla="*/ 1193180 w 1538868"/>
              <a:gd name="connsiteY15" fmla="*/ 74341 h 1033346"/>
              <a:gd name="connsiteX16" fmla="*/ 1282390 w 1538868"/>
              <a:gd name="connsiteY16" fmla="*/ 44605 h 1033346"/>
              <a:gd name="connsiteX17" fmla="*/ 1360449 w 1538868"/>
              <a:gd name="connsiteY17" fmla="*/ 33454 h 1033346"/>
              <a:gd name="connsiteX18" fmla="*/ 1427356 w 1538868"/>
              <a:gd name="connsiteY18" fmla="*/ 26019 h 1033346"/>
              <a:gd name="connsiteX19" fmla="*/ 1475678 w 1538868"/>
              <a:gd name="connsiteY19" fmla="*/ 11151 h 1033346"/>
              <a:gd name="connsiteX20" fmla="*/ 1538868 w 1538868"/>
              <a:gd name="connsiteY20" fmla="*/ 0 h 1033346"/>
              <a:gd name="connsiteX21" fmla="*/ 1538868 w 1538868"/>
              <a:gd name="connsiteY21" fmla="*/ 0 h 103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8868" h="1033346">
                <a:moveTo>
                  <a:pt x="0" y="1033346"/>
                </a:moveTo>
                <a:cubicBezTo>
                  <a:pt x="21063" y="999892"/>
                  <a:pt x="42127" y="966439"/>
                  <a:pt x="63190" y="929268"/>
                </a:cubicBezTo>
                <a:cubicBezTo>
                  <a:pt x="84253" y="892097"/>
                  <a:pt x="126380" y="810322"/>
                  <a:pt x="126380" y="810322"/>
                </a:cubicBezTo>
                <a:cubicBezTo>
                  <a:pt x="146205" y="773151"/>
                  <a:pt x="160454" y="737839"/>
                  <a:pt x="182137" y="706244"/>
                </a:cubicBezTo>
                <a:cubicBezTo>
                  <a:pt x="203820" y="674649"/>
                  <a:pt x="233556" y="652346"/>
                  <a:pt x="256478" y="620751"/>
                </a:cubicBezTo>
                <a:cubicBezTo>
                  <a:pt x="279400" y="589156"/>
                  <a:pt x="297985" y="544551"/>
                  <a:pt x="319668" y="516673"/>
                </a:cubicBezTo>
                <a:cubicBezTo>
                  <a:pt x="341351" y="488795"/>
                  <a:pt x="386576" y="453483"/>
                  <a:pt x="386576" y="453483"/>
                </a:cubicBezTo>
                <a:cubicBezTo>
                  <a:pt x="409498" y="431800"/>
                  <a:pt x="434898" y="403922"/>
                  <a:pt x="457200" y="386576"/>
                </a:cubicBezTo>
                <a:cubicBezTo>
                  <a:pt x="479502" y="369230"/>
                  <a:pt x="491273" y="364893"/>
                  <a:pt x="520390" y="349405"/>
                </a:cubicBezTo>
                <a:cubicBezTo>
                  <a:pt x="549507" y="333917"/>
                  <a:pt x="587917" y="316571"/>
                  <a:pt x="631902" y="293649"/>
                </a:cubicBezTo>
                <a:cubicBezTo>
                  <a:pt x="675887" y="270727"/>
                  <a:pt x="744034" y="232317"/>
                  <a:pt x="784302" y="211873"/>
                </a:cubicBezTo>
                <a:cubicBezTo>
                  <a:pt x="824570" y="191429"/>
                  <a:pt x="845634" y="182136"/>
                  <a:pt x="873512" y="170985"/>
                </a:cubicBezTo>
                <a:cubicBezTo>
                  <a:pt x="901390" y="159834"/>
                  <a:pt x="926791" y="151781"/>
                  <a:pt x="951571" y="144966"/>
                </a:cubicBezTo>
                <a:cubicBezTo>
                  <a:pt x="976351" y="138151"/>
                  <a:pt x="998034" y="136292"/>
                  <a:pt x="1022195" y="130097"/>
                </a:cubicBezTo>
                <a:cubicBezTo>
                  <a:pt x="1046356" y="123902"/>
                  <a:pt x="1068039" y="117088"/>
                  <a:pt x="1096537" y="107795"/>
                </a:cubicBezTo>
                <a:cubicBezTo>
                  <a:pt x="1125035" y="98502"/>
                  <a:pt x="1193180" y="74341"/>
                  <a:pt x="1193180" y="74341"/>
                </a:cubicBezTo>
                <a:cubicBezTo>
                  <a:pt x="1224155" y="63809"/>
                  <a:pt x="1254512" y="51419"/>
                  <a:pt x="1282390" y="44605"/>
                </a:cubicBezTo>
                <a:cubicBezTo>
                  <a:pt x="1310268" y="37791"/>
                  <a:pt x="1336288" y="36552"/>
                  <a:pt x="1360449" y="33454"/>
                </a:cubicBezTo>
                <a:cubicBezTo>
                  <a:pt x="1384610" y="30356"/>
                  <a:pt x="1408151" y="29736"/>
                  <a:pt x="1427356" y="26019"/>
                </a:cubicBezTo>
                <a:cubicBezTo>
                  <a:pt x="1446561" y="22302"/>
                  <a:pt x="1457093" y="15487"/>
                  <a:pt x="1475678" y="11151"/>
                </a:cubicBezTo>
                <a:cubicBezTo>
                  <a:pt x="1494263" y="6815"/>
                  <a:pt x="1538868" y="0"/>
                  <a:pt x="1538868" y="0"/>
                </a:cubicBezTo>
                <a:lnTo>
                  <a:pt x="1538868" y="0"/>
                </a:ln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152525" y="3771900"/>
            <a:ext cx="4981575" cy="2066925"/>
          </a:xfrm>
          <a:custGeom>
            <a:avLst/>
            <a:gdLst>
              <a:gd name="connsiteX0" fmla="*/ 123825 w 4981575"/>
              <a:gd name="connsiteY0" fmla="*/ 2066925 h 2066925"/>
              <a:gd name="connsiteX1" fmla="*/ 95250 w 4981575"/>
              <a:gd name="connsiteY1" fmla="*/ 1828800 h 2066925"/>
              <a:gd name="connsiteX2" fmla="*/ 38100 w 4981575"/>
              <a:gd name="connsiteY2" fmla="*/ 1504950 h 2066925"/>
              <a:gd name="connsiteX3" fmla="*/ 0 w 4981575"/>
              <a:gd name="connsiteY3" fmla="*/ 1333500 h 2066925"/>
              <a:gd name="connsiteX4" fmla="*/ 38100 w 4981575"/>
              <a:gd name="connsiteY4" fmla="*/ 1123950 h 2066925"/>
              <a:gd name="connsiteX5" fmla="*/ 200025 w 4981575"/>
              <a:gd name="connsiteY5" fmla="*/ 914400 h 2066925"/>
              <a:gd name="connsiteX6" fmla="*/ 323850 w 4981575"/>
              <a:gd name="connsiteY6" fmla="*/ 838200 h 2066925"/>
              <a:gd name="connsiteX7" fmla="*/ 638175 w 4981575"/>
              <a:gd name="connsiteY7" fmla="*/ 571500 h 2066925"/>
              <a:gd name="connsiteX8" fmla="*/ 866775 w 4981575"/>
              <a:gd name="connsiteY8" fmla="*/ 438150 h 2066925"/>
              <a:gd name="connsiteX9" fmla="*/ 1028700 w 4981575"/>
              <a:gd name="connsiteY9" fmla="*/ 276225 h 2066925"/>
              <a:gd name="connsiteX10" fmla="*/ 1190625 w 4981575"/>
              <a:gd name="connsiteY10" fmla="*/ 180975 h 2066925"/>
              <a:gd name="connsiteX11" fmla="*/ 1304925 w 4981575"/>
              <a:gd name="connsiteY11" fmla="*/ 123825 h 2066925"/>
              <a:gd name="connsiteX12" fmla="*/ 1400175 w 4981575"/>
              <a:gd name="connsiteY12" fmla="*/ 85725 h 2066925"/>
              <a:gd name="connsiteX13" fmla="*/ 1571625 w 4981575"/>
              <a:gd name="connsiteY13" fmla="*/ 28575 h 2066925"/>
              <a:gd name="connsiteX14" fmla="*/ 1724025 w 4981575"/>
              <a:gd name="connsiteY14" fmla="*/ 0 h 2066925"/>
              <a:gd name="connsiteX15" fmla="*/ 1838325 w 4981575"/>
              <a:gd name="connsiteY15" fmla="*/ 19050 h 2066925"/>
              <a:gd name="connsiteX16" fmla="*/ 1952625 w 4981575"/>
              <a:gd name="connsiteY16" fmla="*/ 47625 h 2066925"/>
              <a:gd name="connsiteX17" fmla="*/ 2171700 w 4981575"/>
              <a:gd name="connsiteY17" fmla="*/ 66675 h 2066925"/>
              <a:gd name="connsiteX18" fmla="*/ 2305050 w 4981575"/>
              <a:gd name="connsiteY18" fmla="*/ 66675 h 2066925"/>
              <a:gd name="connsiteX19" fmla="*/ 2457450 w 4981575"/>
              <a:gd name="connsiteY19" fmla="*/ 76200 h 2066925"/>
              <a:gd name="connsiteX20" fmla="*/ 2600325 w 4981575"/>
              <a:gd name="connsiteY20" fmla="*/ 76200 h 2066925"/>
              <a:gd name="connsiteX21" fmla="*/ 2752725 w 4981575"/>
              <a:gd name="connsiteY21" fmla="*/ 57150 h 2066925"/>
              <a:gd name="connsiteX22" fmla="*/ 2867025 w 4981575"/>
              <a:gd name="connsiteY22" fmla="*/ 57150 h 2066925"/>
              <a:gd name="connsiteX23" fmla="*/ 3067050 w 4981575"/>
              <a:gd name="connsiteY23" fmla="*/ 152400 h 2066925"/>
              <a:gd name="connsiteX24" fmla="*/ 3305175 w 4981575"/>
              <a:gd name="connsiteY24" fmla="*/ 238125 h 2066925"/>
              <a:gd name="connsiteX25" fmla="*/ 3476625 w 4981575"/>
              <a:gd name="connsiteY25" fmla="*/ 352425 h 2066925"/>
              <a:gd name="connsiteX26" fmla="*/ 3667125 w 4981575"/>
              <a:gd name="connsiteY26" fmla="*/ 409575 h 2066925"/>
              <a:gd name="connsiteX27" fmla="*/ 3838575 w 4981575"/>
              <a:gd name="connsiteY27" fmla="*/ 466725 h 2066925"/>
              <a:gd name="connsiteX28" fmla="*/ 4029075 w 4981575"/>
              <a:gd name="connsiteY28" fmla="*/ 561975 h 2066925"/>
              <a:gd name="connsiteX29" fmla="*/ 4219575 w 4981575"/>
              <a:gd name="connsiteY29" fmla="*/ 609600 h 2066925"/>
              <a:gd name="connsiteX30" fmla="*/ 4391025 w 4981575"/>
              <a:gd name="connsiteY30" fmla="*/ 676275 h 2066925"/>
              <a:gd name="connsiteX31" fmla="*/ 4619625 w 4981575"/>
              <a:gd name="connsiteY31" fmla="*/ 742950 h 2066925"/>
              <a:gd name="connsiteX32" fmla="*/ 4772025 w 4981575"/>
              <a:gd name="connsiteY32" fmla="*/ 819150 h 2066925"/>
              <a:gd name="connsiteX33" fmla="*/ 4876800 w 4981575"/>
              <a:gd name="connsiteY33" fmla="*/ 885825 h 2066925"/>
              <a:gd name="connsiteX34" fmla="*/ 4981575 w 4981575"/>
              <a:gd name="connsiteY34" fmla="*/ 962025 h 2066925"/>
              <a:gd name="connsiteX35" fmla="*/ 3657600 w 4981575"/>
              <a:gd name="connsiteY35" fmla="*/ 1419225 h 2066925"/>
              <a:gd name="connsiteX36" fmla="*/ 1905000 w 4981575"/>
              <a:gd name="connsiteY36" fmla="*/ 1876425 h 2066925"/>
              <a:gd name="connsiteX37" fmla="*/ 1333500 w 4981575"/>
              <a:gd name="connsiteY37" fmla="*/ 2009775 h 2066925"/>
              <a:gd name="connsiteX38" fmla="*/ 1009650 w 4981575"/>
              <a:gd name="connsiteY38" fmla="*/ 2047875 h 2066925"/>
              <a:gd name="connsiteX39" fmla="*/ 123825 w 4981575"/>
              <a:gd name="connsiteY39" fmla="*/ 2066925 h 206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81575" h="2066925">
                <a:moveTo>
                  <a:pt x="123825" y="2066925"/>
                </a:moveTo>
                <a:lnTo>
                  <a:pt x="95250" y="1828800"/>
                </a:lnTo>
                <a:lnTo>
                  <a:pt x="38100" y="1504950"/>
                </a:lnTo>
                <a:lnTo>
                  <a:pt x="0" y="1333500"/>
                </a:lnTo>
                <a:lnTo>
                  <a:pt x="38100" y="1123950"/>
                </a:lnTo>
                <a:lnTo>
                  <a:pt x="200025" y="914400"/>
                </a:lnTo>
                <a:lnTo>
                  <a:pt x="323850" y="838200"/>
                </a:lnTo>
                <a:lnTo>
                  <a:pt x="638175" y="571500"/>
                </a:lnTo>
                <a:lnTo>
                  <a:pt x="866775" y="438150"/>
                </a:lnTo>
                <a:lnTo>
                  <a:pt x="1028700" y="276225"/>
                </a:lnTo>
                <a:lnTo>
                  <a:pt x="1190625" y="180975"/>
                </a:lnTo>
                <a:lnTo>
                  <a:pt x="1304925" y="123825"/>
                </a:lnTo>
                <a:lnTo>
                  <a:pt x="1400175" y="85725"/>
                </a:lnTo>
                <a:lnTo>
                  <a:pt x="1571625" y="28575"/>
                </a:lnTo>
                <a:lnTo>
                  <a:pt x="1724025" y="0"/>
                </a:lnTo>
                <a:lnTo>
                  <a:pt x="1838325" y="19050"/>
                </a:lnTo>
                <a:lnTo>
                  <a:pt x="1952625" y="47625"/>
                </a:lnTo>
                <a:lnTo>
                  <a:pt x="2171700" y="66675"/>
                </a:lnTo>
                <a:lnTo>
                  <a:pt x="2305050" y="66675"/>
                </a:lnTo>
                <a:lnTo>
                  <a:pt x="2457450" y="76200"/>
                </a:lnTo>
                <a:lnTo>
                  <a:pt x="2600325" y="76200"/>
                </a:lnTo>
                <a:lnTo>
                  <a:pt x="2752725" y="57150"/>
                </a:lnTo>
                <a:lnTo>
                  <a:pt x="2867025" y="57150"/>
                </a:lnTo>
                <a:lnTo>
                  <a:pt x="3067050" y="152400"/>
                </a:lnTo>
                <a:lnTo>
                  <a:pt x="3305175" y="238125"/>
                </a:lnTo>
                <a:lnTo>
                  <a:pt x="3476625" y="352425"/>
                </a:lnTo>
                <a:lnTo>
                  <a:pt x="3667125" y="409575"/>
                </a:lnTo>
                <a:lnTo>
                  <a:pt x="3838575" y="466725"/>
                </a:lnTo>
                <a:lnTo>
                  <a:pt x="4029075" y="561975"/>
                </a:lnTo>
                <a:lnTo>
                  <a:pt x="4219575" y="609600"/>
                </a:lnTo>
                <a:lnTo>
                  <a:pt x="4391025" y="676275"/>
                </a:lnTo>
                <a:lnTo>
                  <a:pt x="4619625" y="742950"/>
                </a:lnTo>
                <a:lnTo>
                  <a:pt x="4772025" y="819150"/>
                </a:lnTo>
                <a:lnTo>
                  <a:pt x="4876800" y="885825"/>
                </a:lnTo>
                <a:lnTo>
                  <a:pt x="4981575" y="962025"/>
                </a:lnTo>
                <a:lnTo>
                  <a:pt x="3657600" y="1419225"/>
                </a:lnTo>
                <a:lnTo>
                  <a:pt x="1905000" y="1876425"/>
                </a:lnTo>
                <a:lnTo>
                  <a:pt x="1333500" y="2009775"/>
                </a:lnTo>
                <a:lnTo>
                  <a:pt x="1009650" y="2047875"/>
                </a:lnTo>
                <a:lnTo>
                  <a:pt x="123825" y="20669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81561" y="4572000"/>
            <a:ext cx="1880839" cy="381000"/>
          </a:xfrm>
          <a:prstGeom prst="rect">
            <a:avLst/>
          </a:prstGeom>
          <a:noFill/>
        </p:spPr>
        <p:txBody>
          <a:bodyPr wrap="square" rtlCol="0">
            <a:spAutoFit/>
          </a:bodyPr>
          <a:lstStyle/>
          <a:p>
            <a:r>
              <a:rPr lang="en-US" dirty="0" smtClean="0">
                <a:solidFill>
                  <a:srgbClr val="FF0000"/>
                </a:solidFill>
              </a:rPr>
              <a:t>YUCATAN IN HERE</a:t>
            </a:r>
            <a:endParaRPr lang="en-US" dirty="0">
              <a:solidFill>
                <a:srgbClr val="FF0000"/>
              </a:solidFill>
            </a:endParaRPr>
          </a:p>
        </p:txBody>
      </p:sp>
      <p:cxnSp>
        <p:nvCxnSpPr>
          <p:cNvPr id="7" name="Straight Arrow Connector 6"/>
          <p:cNvCxnSpPr/>
          <p:nvPr/>
        </p:nvCxnSpPr>
        <p:spPr>
          <a:xfrm flipH="1" flipV="1">
            <a:off x="4267200" y="4762500"/>
            <a:ext cx="762000" cy="14859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5029200" y="3962400"/>
            <a:ext cx="304800" cy="2209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5105400" y="6019800"/>
            <a:ext cx="4002024" cy="646331"/>
          </a:xfrm>
          <a:prstGeom prst="rect">
            <a:avLst/>
          </a:prstGeom>
          <a:noFill/>
        </p:spPr>
        <p:txBody>
          <a:bodyPr wrap="square" rtlCol="0">
            <a:spAutoFit/>
          </a:bodyPr>
          <a:lstStyle/>
          <a:p>
            <a:r>
              <a:rPr lang="en-US" dirty="0" smtClean="0"/>
              <a:t>THESE TWO MOVE TOGETHER TOWARD THE SOUTHEAST</a:t>
            </a:r>
            <a:endParaRPr lang="en-US" dirty="0"/>
          </a:p>
        </p:txBody>
      </p:sp>
      <p:cxnSp>
        <p:nvCxnSpPr>
          <p:cNvPr id="15" name="Straight Arrow Connector 14"/>
          <p:cNvCxnSpPr/>
          <p:nvPr/>
        </p:nvCxnSpPr>
        <p:spPr>
          <a:xfrm flipH="1" flipV="1">
            <a:off x="1828800" y="4114800"/>
            <a:ext cx="457200" cy="2133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2362200" y="6172200"/>
            <a:ext cx="2438400" cy="369332"/>
          </a:xfrm>
          <a:prstGeom prst="rect">
            <a:avLst/>
          </a:prstGeom>
          <a:noFill/>
        </p:spPr>
        <p:txBody>
          <a:bodyPr wrap="square" rtlCol="0">
            <a:spAutoFit/>
          </a:bodyPr>
          <a:lstStyle/>
          <a:p>
            <a:r>
              <a:rPr lang="en-US" dirty="0" smtClean="0"/>
              <a:t>THIS AREA RIFTS</a:t>
            </a:r>
            <a:endParaRPr lang="en-US" dirty="0"/>
          </a:p>
        </p:txBody>
      </p:sp>
      <p:cxnSp>
        <p:nvCxnSpPr>
          <p:cNvPr id="21" name="Straight Arrow Connector 20"/>
          <p:cNvCxnSpPr/>
          <p:nvPr/>
        </p:nvCxnSpPr>
        <p:spPr>
          <a:xfrm>
            <a:off x="2286000" y="914400"/>
            <a:ext cx="152400" cy="11308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1152525" y="55078"/>
            <a:ext cx="7954899" cy="923330"/>
          </a:xfrm>
          <a:prstGeom prst="rect">
            <a:avLst/>
          </a:prstGeom>
          <a:noFill/>
        </p:spPr>
        <p:txBody>
          <a:bodyPr wrap="square" rtlCol="0">
            <a:spAutoFit/>
          </a:bodyPr>
          <a:lstStyle/>
          <a:p>
            <a:r>
              <a:rPr lang="en-US" dirty="0"/>
              <a:t>THE UPPER CRUST SOUTHEAST OF THIS LINE DEFORMS BY THIN SLAB FAULTING AND EXTENSION AS IN METAMORPHIC CORE COMPLEX </a:t>
            </a:r>
            <a:r>
              <a:rPr lang="en-US" dirty="0" smtClean="0"/>
              <a:t>FORMATION. (The “excess length” of </a:t>
            </a:r>
            <a:r>
              <a:rPr lang="en-US" dirty="0"/>
              <a:t>the slab </a:t>
            </a:r>
            <a:r>
              <a:rPr lang="en-US" dirty="0" smtClean="0"/>
              <a:t>in the previous image has been trimmed.)</a:t>
            </a:r>
            <a:endParaRPr lang="en-US" dirty="0"/>
          </a:p>
        </p:txBody>
      </p:sp>
    </p:spTree>
    <p:extLst>
      <p:ext uri="{BB962C8B-B14F-4D97-AF65-F5344CB8AC3E}">
        <p14:creationId xmlns:p14="http://schemas.microsoft.com/office/powerpoint/2010/main" val="4022423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Folder for transfer 11_3_11\GC MCC\2015 GSA OKC\images\Gulf Goog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355"/>
            <a:ext cx="21088350" cy="972684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1543049" y="3362326"/>
            <a:ext cx="3267075" cy="2247900"/>
          </a:xfrm>
          <a:custGeom>
            <a:avLst/>
            <a:gdLst>
              <a:gd name="connsiteX0" fmla="*/ 0 w 3152775"/>
              <a:gd name="connsiteY0" fmla="*/ 0 h 2295525"/>
              <a:gd name="connsiteX1" fmla="*/ 381000 w 3152775"/>
              <a:gd name="connsiteY1" fmla="*/ 381000 h 2295525"/>
              <a:gd name="connsiteX2" fmla="*/ 647700 w 3152775"/>
              <a:gd name="connsiteY2" fmla="*/ 552450 h 2295525"/>
              <a:gd name="connsiteX3" fmla="*/ 790575 w 3152775"/>
              <a:gd name="connsiteY3" fmla="*/ 628650 h 2295525"/>
              <a:gd name="connsiteX4" fmla="*/ 1028700 w 3152775"/>
              <a:gd name="connsiteY4" fmla="*/ 790575 h 2295525"/>
              <a:gd name="connsiteX5" fmla="*/ 1304925 w 3152775"/>
              <a:gd name="connsiteY5" fmla="*/ 1057275 h 2295525"/>
              <a:gd name="connsiteX6" fmla="*/ 1628775 w 3152775"/>
              <a:gd name="connsiteY6" fmla="*/ 1381125 h 2295525"/>
              <a:gd name="connsiteX7" fmla="*/ 2019300 w 3152775"/>
              <a:gd name="connsiteY7" fmla="*/ 1666875 h 2295525"/>
              <a:gd name="connsiteX8" fmla="*/ 2343150 w 3152775"/>
              <a:gd name="connsiteY8" fmla="*/ 1924050 h 2295525"/>
              <a:gd name="connsiteX9" fmla="*/ 2733675 w 3152775"/>
              <a:gd name="connsiteY9" fmla="*/ 2057400 h 2295525"/>
              <a:gd name="connsiteX10" fmla="*/ 3105150 w 3152775"/>
              <a:gd name="connsiteY10" fmla="*/ 2295525 h 2295525"/>
              <a:gd name="connsiteX11" fmla="*/ 3105150 w 3152775"/>
              <a:gd name="connsiteY11" fmla="*/ 2295525 h 2295525"/>
              <a:gd name="connsiteX12" fmla="*/ 3152775 w 3152775"/>
              <a:gd name="connsiteY12" fmla="*/ 2295525 h 2295525"/>
              <a:gd name="connsiteX0" fmla="*/ 0 w 3152775"/>
              <a:gd name="connsiteY0" fmla="*/ 0 h 2295525"/>
              <a:gd name="connsiteX1" fmla="*/ 381000 w 3152775"/>
              <a:gd name="connsiteY1" fmla="*/ 381000 h 2295525"/>
              <a:gd name="connsiteX2" fmla="*/ 647700 w 3152775"/>
              <a:gd name="connsiteY2" fmla="*/ 552450 h 2295525"/>
              <a:gd name="connsiteX3" fmla="*/ 790575 w 3152775"/>
              <a:gd name="connsiteY3" fmla="*/ 628650 h 2295525"/>
              <a:gd name="connsiteX4" fmla="*/ 990600 w 3152775"/>
              <a:gd name="connsiteY4" fmla="*/ 838200 h 2295525"/>
              <a:gd name="connsiteX5" fmla="*/ 1304925 w 3152775"/>
              <a:gd name="connsiteY5" fmla="*/ 1057275 h 2295525"/>
              <a:gd name="connsiteX6" fmla="*/ 1628775 w 3152775"/>
              <a:gd name="connsiteY6" fmla="*/ 1381125 h 2295525"/>
              <a:gd name="connsiteX7" fmla="*/ 2019300 w 3152775"/>
              <a:gd name="connsiteY7" fmla="*/ 1666875 h 2295525"/>
              <a:gd name="connsiteX8" fmla="*/ 2343150 w 3152775"/>
              <a:gd name="connsiteY8" fmla="*/ 1924050 h 2295525"/>
              <a:gd name="connsiteX9" fmla="*/ 2733675 w 3152775"/>
              <a:gd name="connsiteY9" fmla="*/ 2057400 h 2295525"/>
              <a:gd name="connsiteX10" fmla="*/ 3105150 w 3152775"/>
              <a:gd name="connsiteY10" fmla="*/ 2295525 h 2295525"/>
              <a:gd name="connsiteX11" fmla="*/ 3105150 w 3152775"/>
              <a:gd name="connsiteY11" fmla="*/ 2295525 h 2295525"/>
              <a:gd name="connsiteX12" fmla="*/ 3152775 w 3152775"/>
              <a:gd name="connsiteY12" fmla="*/ 2295525 h 2295525"/>
              <a:gd name="connsiteX0" fmla="*/ 0 w 3152775"/>
              <a:gd name="connsiteY0" fmla="*/ 0 h 2295525"/>
              <a:gd name="connsiteX1" fmla="*/ 381000 w 3152775"/>
              <a:gd name="connsiteY1" fmla="*/ 381000 h 2295525"/>
              <a:gd name="connsiteX2" fmla="*/ 647700 w 3152775"/>
              <a:gd name="connsiteY2" fmla="*/ 552450 h 2295525"/>
              <a:gd name="connsiteX3" fmla="*/ 790575 w 3152775"/>
              <a:gd name="connsiteY3" fmla="*/ 628650 h 2295525"/>
              <a:gd name="connsiteX4" fmla="*/ 990600 w 3152775"/>
              <a:gd name="connsiteY4" fmla="*/ 838200 h 2295525"/>
              <a:gd name="connsiteX5" fmla="*/ 1247775 w 3152775"/>
              <a:gd name="connsiteY5" fmla="*/ 1095375 h 2295525"/>
              <a:gd name="connsiteX6" fmla="*/ 1628775 w 3152775"/>
              <a:gd name="connsiteY6" fmla="*/ 1381125 h 2295525"/>
              <a:gd name="connsiteX7" fmla="*/ 2019300 w 3152775"/>
              <a:gd name="connsiteY7" fmla="*/ 1666875 h 2295525"/>
              <a:gd name="connsiteX8" fmla="*/ 2343150 w 3152775"/>
              <a:gd name="connsiteY8" fmla="*/ 1924050 h 2295525"/>
              <a:gd name="connsiteX9" fmla="*/ 2733675 w 3152775"/>
              <a:gd name="connsiteY9" fmla="*/ 2057400 h 2295525"/>
              <a:gd name="connsiteX10" fmla="*/ 3105150 w 3152775"/>
              <a:gd name="connsiteY10" fmla="*/ 2295525 h 2295525"/>
              <a:gd name="connsiteX11" fmla="*/ 3105150 w 3152775"/>
              <a:gd name="connsiteY11" fmla="*/ 2295525 h 2295525"/>
              <a:gd name="connsiteX12" fmla="*/ 3152775 w 3152775"/>
              <a:gd name="connsiteY12" fmla="*/ 2295525 h 2295525"/>
              <a:gd name="connsiteX0" fmla="*/ 0 w 3152775"/>
              <a:gd name="connsiteY0" fmla="*/ 0 h 2295525"/>
              <a:gd name="connsiteX1" fmla="*/ 381000 w 3152775"/>
              <a:gd name="connsiteY1" fmla="*/ 381000 h 2295525"/>
              <a:gd name="connsiteX2" fmla="*/ 676275 w 3152775"/>
              <a:gd name="connsiteY2" fmla="*/ 533400 h 2295525"/>
              <a:gd name="connsiteX3" fmla="*/ 790575 w 3152775"/>
              <a:gd name="connsiteY3" fmla="*/ 628650 h 2295525"/>
              <a:gd name="connsiteX4" fmla="*/ 990600 w 3152775"/>
              <a:gd name="connsiteY4" fmla="*/ 838200 h 2295525"/>
              <a:gd name="connsiteX5" fmla="*/ 1247775 w 3152775"/>
              <a:gd name="connsiteY5" fmla="*/ 1095375 h 2295525"/>
              <a:gd name="connsiteX6" fmla="*/ 1628775 w 3152775"/>
              <a:gd name="connsiteY6" fmla="*/ 1381125 h 2295525"/>
              <a:gd name="connsiteX7" fmla="*/ 2019300 w 3152775"/>
              <a:gd name="connsiteY7" fmla="*/ 1666875 h 2295525"/>
              <a:gd name="connsiteX8" fmla="*/ 2343150 w 3152775"/>
              <a:gd name="connsiteY8" fmla="*/ 1924050 h 2295525"/>
              <a:gd name="connsiteX9" fmla="*/ 2733675 w 3152775"/>
              <a:gd name="connsiteY9" fmla="*/ 2057400 h 2295525"/>
              <a:gd name="connsiteX10" fmla="*/ 3105150 w 3152775"/>
              <a:gd name="connsiteY10" fmla="*/ 2295525 h 2295525"/>
              <a:gd name="connsiteX11" fmla="*/ 3105150 w 3152775"/>
              <a:gd name="connsiteY11" fmla="*/ 2295525 h 2295525"/>
              <a:gd name="connsiteX12" fmla="*/ 3152775 w 3152775"/>
              <a:gd name="connsiteY12" fmla="*/ 2295525 h 2295525"/>
              <a:gd name="connsiteX0" fmla="*/ 0 w 3152775"/>
              <a:gd name="connsiteY0" fmla="*/ 0 h 2295525"/>
              <a:gd name="connsiteX1" fmla="*/ 419100 w 3152775"/>
              <a:gd name="connsiteY1" fmla="*/ 352425 h 2295525"/>
              <a:gd name="connsiteX2" fmla="*/ 676275 w 3152775"/>
              <a:gd name="connsiteY2" fmla="*/ 533400 h 2295525"/>
              <a:gd name="connsiteX3" fmla="*/ 790575 w 3152775"/>
              <a:gd name="connsiteY3" fmla="*/ 628650 h 2295525"/>
              <a:gd name="connsiteX4" fmla="*/ 990600 w 3152775"/>
              <a:gd name="connsiteY4" fmla="*/ 838200 h 2295525"/>
              <a:gd name="connsiteX5" fmla="*/ 1247775 w 3152775"/>
              <a:gd name="connsiteY5" fmla="*/ 1095375 h 2295525"/>
              <a:gd name="connsiteX6" fmla="*/ 1628775 w 3152775"/>
              <a:gd name="connsiteY6" fmla="*/ 1381125 h 2295525"/>
              <a:gd name="connsiteX7" fmla="*/ 2019300 w 3152775"/>
              <a:gd name="connsiteY7" fmla="*/ 1666875 h 2295525"/>
              <a:gd name="connsiteX8" fmla="*/ 2343150 w 3152775"/>
              <a:gd name="connsiteY8" fmla="*/ 1924050 h 2295525"/>
              <a:gd name="connsiteX9" fmla="*/ 2733675 w 3152775"/>
              <a:gd name="connsiteY9" fmla="*/ 2057400 h 2295525"/>
              <a:gd name="connsiteX10" fmla="*/ 3105150 w 3152775"/>
              <a:gd name="connsiteY10" fmla="*/ 2295525 h 2295525"/>
              <a:gd name="connsiteX11" fmla="*/ 3105150 w 3152775"/>
              <a:gd name="connsiteY11" fmla="*/ 2295525 h 2295525"/>
              <a:gd name="connsiteX12" fmla="*/ 3152775 w 3152775"/>
              <a:gd name="connsiteY12" fmla="*/ 2295525 h 2295525"/>
              <a:gd name="connsiteX0" fmla="*/ 0 w 3152775"/>
              <a:gd name="connsiteY0" fmla="*/ 0 h 2295525"/>
              <a:gd name="connsiteX1" fmla="*/ 419100 w 3152775"/>
              <a:gd name="connsiteY1" fmla="*/ 352425 h 2295525"/>
              <a:gd name="connsiteX2" fmla="*/ 666750 w 3152775"/>
              <a:gd name="connsiteY2" fmla="*/ 571500 h 2295525"/>
              <a:gd name="connsiteX3" fmla="*/ 790575 w 3152775"/>
              <a:gd name="connsiteY3" fmla="*/ 628650 h 2295525"/>
              <a:gd name="connsiteX4" fmla="*/ 990600 w 3152775"/>
              <a:gd name="connsiteY4" fmla="*/ 838200 h 2295525"/>
              <a:gd name="connsiteX5" fmla="*/ 1247775 w 3152775"/>
              <a:gd name="connsiteY5" fmla="*/ 1095375 h 2295525"/>
              <a:gd name="connsiteX6" fmla="*/ 1628775 w 3152775"/>
              <a:gd name="connsiteY6" fmla="*/ 1381125 h 2295525"/>
              <a:gd name="connsiteX7" fmla="*/ 2019300 w 3152775"/>
              <a:gd name="connsiteY7" fmla="*/ 1666875 h 2295525"/>
              <a:gd name="connsiteX8" fmla="*/ 2343150 w 3152775"/>
              <a:gd name="connsiteY8" fmla="*/ 1924050 h 2295525"/>
              <a:gd name="connsiteX9" fmla="*/ 2733675 w 3152775"/>
              <a:gd name="connsiteY9" fmla="*/ 2057400 h 2295525"/>
              <a:gd name="connsiteX10" fmla="*/ 3105150 w 3152775"/>
              <a:gd name="connsiteY10" fmla="*/ 2295525 h 2295525"/>
              <a:gd name="connsiteX11" fmla="*/ 3105150 w 3152775"/>
              <a:gd name="connsiteY11" fmla="*/ 2295525 h 2295525"/>
              <a:gd name="connsiteX12" fmla="*/ 3152775 w 3152775"/>
              <a:gd name="connsiteY12" fmla="*/ 2295525 h 2295525"/>
              <a:gd name="connsiteX0" fmla="*/ 0 w 3152775"/>
              <a:gd name="connsiteY0" fmla="*/ 0 h 2295525"/>
              <a:gd name="connsiteX1" fmla="*/ 419100 w 3152775"/>
              <a:gd name="connsiteY1" fmla="*/ 352425 h 2295525"/>
              <a:gd name="connsiteX2" fmla="*/ 666750 w 3152775"/>
              <a:gd name="connsiteY2" fmla="*/ 571500 h 2295525"/>
              <a:gd name="connsiteX3" fmla="*/ 762000 w 3152775"/>
              <a:gd name="connsiteY3" fmla="*/ 657225 h 2295525"/>
              <a:gd name="connsiteX4" fmla="*/ 990600 w 3152775"/>
              <a:gd name="connsiteY4" fmla="*/ 838200 h 2295525"/>
              <a:gd name="connsiteX5" fmla="*/ 1247775 w 3152775"/>
              <a:gd name="connsiteY5" fmla="*/ 1095375 h 2295525"/>
              <a:gd name="connsiteX6" fmla="*/ 1628775 w 3152775"/>
              <a:gd name="connsiteY6" fmla="*/ 1381125 h 2295525"/>
              <a:gd name="connsiteX7" fmla="*/ 2019300 w 3152775"/>
              <a:gd name="connsiteY7" fmla="*/ 1666875 h 2295525"/>
              <a:gd name="connsiteX8" fmla="*/ 2343150 w 3152775"/>
              <a:gd name="connsiteY8" fmla="*/ 1924050 h 2295525"/>
              <a:gd name="connsiteX9" fmla="*/ 2733675 w 3152775"/>
              <a:gd name="connsiteY9" fmla="*/ 2057400 h 2295525"/>
              <a:gd name="connsiteX10" fmla="*/ 3105150 w 3152775"/>
              <a:gd name="connsiteY10" fmla="*/ 2295525 h 2295525"/>
              <a:gd name="connsiteX11" fmla="*/ 3105150 w 3152775"/>
              <a:gd name="connsiteY11" fmla="*/ 2295525 h 2295525"/>
              <a:gd name="connsiteX12" fmla="*/ 3152775 w 3152775"/>
              <a:gd name="connsiteY12" fmla="*/ 2295525 h 2295525"/>
              <a:gd name="connsiteX0" fmla="*/ 0 w 3152775"/>
              <a:gd name="connsiteY0" fmla="*/ 0 h 2295525"/>
              <a:gd name="connsiteX1" fmla="*/ 419100 w 3152775"/>
              <a:gd name="connsiteY1" fmla="*/ 352425 h 2295525"/>
              <a:gd name="connsiteX2" fmla="*/ 666750 w 3152775"/>
              <a:gd name="connsiteY2" fmla="*/ 571500 h 2295525"/>
              <a:gd name="connsiteX3" fmla="*/ 762000 w 3152775"/>
              <a:gd name="connsiteY3" fmla="*/ 657225 h 2295525"/>
              <a:gd name="connsiteX4" fmla="*/ 990600 w 3152775"/>
              <a:gd name="connsiteY4" fmla="*/ 838200 h 2295525"/>
              <a:gd name="connsiteX5" fmla="*/ 1247775 w 3152775"/>
              <a:gd name="connsiteY5" fmla="*/ 1095375 h 2295525"/>
              <a:gd name="connsiteX6" fmla="*/ 1628775 w 3152775"/>
              <a:gd name="connsiteY6" fmla="*/ 1381125 h 2295525"/>
              <a:gd name="connsiteX7" fmla="*/ 2019300 w 3152775"/>
              <a:gd name="connsiteY7" fmla="*/ 1666875 h 2295525"/>
              <a:gd name="connsiteX8" fmla="*/ 2343150 w 3152775"/>
              <a:gd name="connsiteY8" fmla="*/ 1924050 h 2295525"/>
              <a:gd name="connsiteX9" fmla="*/ 2695575 w 3152775"/>
              <a:gd name="connsiteY9" fmla="*/ 2114550 h 2295525"/>
              <a:gd name="connsiteX10" fmla="*/ 3105150 w 3152775"/>
              <a:gd name="connsiteY10" fmla="*/ 2295525 h 2295525"/>
              <a:gd name="connsiteX11" fmla="*/ 3105150 w 3152775"/>
              <a:gd name="connsiteY11" fmla="*/ 2295525 h 2295525"/>
              <a:gd name="connsiteX12" fmla="*/ 3152775 w 3152775"/>
              <a:gd name="connsiteY12" fmla="*/ 2295525 h 2295525"/>
              <a:gd name="connsiteX0" fmla="*/ 0 w 3105150"/>
              <a:gd name="connsiteY0" fmla="*/ 0 h 2295525"/>
              <a:gd name="connsiteX1" fmla="*/ 419100 w 3105150"/>
              <a:gd name="connsiteY1" fmla="*/ 352425 h 2295525"/>
              <a:gd name="connsiteX2" fmla="*/ 666750 w 3105150"/>
              <a:gd name="connsiteY2" fmla="*/ 571500 h 2295525"/>
              <a:gd name="connsiteX3" fmla="*/ 762000 w 3105150"/>
              <a:gd name="connsiteY3" fmla="*/ 657225 h 2295525"/>
              <a:gd name="connsiteX4" fmla="*/ 990600 w 3105150"/>
              <a:gd name="connsiteY4" fmla="*/ 838200 h 2295525"/>
              <a:gd name="connsiteX5" fmla="*/ 1247775 w 3105150"/>
              <a:gd name="connsiteY5" fmla="*/ 1095375 h 2295525"/>
              <a:gd name="connsiteX6" fmla="*/ 1628775 w 3105150"/>
              <a:gd name="connsiteY6" fmla="*/ 1381125 h 2295525"/>
              <a:gd name="connsiteX7" fmla="*/ 2019300 w 3105150"/>
              <a:gd name="connsiteY7" fmla="*/ 1666875 h 2295525"/>
              <a:gd name="connsiteX8" fmla="*/ 2343150 w 3105150"/>
              <a:gd name="connsiteY8" fmla="*/ 1924050 h 2295525"/>
              <a:gd name="connsiteX9" fmla="*/ 2695575 w 3105150"/>
              <a:gd name="connsiteY9" fmla="*/ 2114550 h 2295525"/>
              <a:gd name="connsiteX10" fmla="*/ 3105150 w 3105150"/>
              <a:gd name="connsiteY10" fmla="*/ 2295525 h 2295525"/>
              <a:gd name="connsiteX11" fmla="*/ 3105150 w 3105150"/>
              <a:gd name="connsiteY11" fmla="*/ 2295525 h 2295525"/>
              <a:gd name="connsiteX0" fmla="*/ 0 w 3105150"/>
              <a:gd name="connsiteY0" fmla="*/ 0 h 2295525"/>
              <a:gd name="connsiteX1" fmla="*/ 419100 w 3105150"/>
              <a:gd name="connsiteY1" fmla="*/ 352425 h 2295525"/>
              <a:gd name="connsiteX2" fmla="*/ 666750 w 3105150"/>
              <a:gd name="connsiteY2" fmla="*/ 571500 h 2295525"/>
              <a:gd name="connsiteX3" fmla="*/ 762000 w 3105150"/>
              <a:gd name="connsiteY3" fmla="*/ 657225 h 2295525"/>
              <a:gd name="connsiteX4" fmla="*/ 971550 w 3105150"/>
              <a:gd name="connsiteY4" fmla="*/ 857250 h 2295525"/>
              <a:gd name="connsiteX5" fmla="*/ 1247775 w 3105150"/>
              <a:gd name="connsiteY5" fmla="*/ 1095375 h 2295525"/>
              <a:gd name="connsiteX6" fmla="*/ 1628775 w 3105150"/>
              <a:gd name="connsiteY6" fmla="*/ 1381125 h 2295525"/>
              <a:gd name="connsiteX7" fmla="*/ 2019300 w 3105150"/>
              <a:gd name="connsiteY7" fmla="*/ 1666875 h 2295525"/>
              <a:gd name="connsiteX8" fmla="*/ 2343150 w 3105150"/>
              <a:gd name="connsiteY8" fmla="*/ 1924050 h 2295525"/>
              <a:gd name="connsiteX9" fmla="*/ 2695575 w 3105150"/>
              <a:gd name="connsiteY9" fmla="*/ 2114550 h 2295525"/>
              <a:gd name="connsiteX10" fmla="*/ 3105150 w 3105150"/>
              <a:gd name="connsiteY10" fmla="*/ 2295525 h 2295525"/>
              <a:gd name="connsiteX11" fmla="*/ 3105150 w 3105150"/>
              <a:gd name="connsiteY11" fmla="*/ 2295525 h 2295525"/>
              <a:gd name="connsiteX0" fmla="*/ 0 w 3267075"/>
              <a:gd name="connsiteY0" fmla="*/ 0 h 2247900"/>
              <a:gd name="connsiteX1" fmla="*/ 581025 w 3267075"/>
              <a:gd name="connsiteY1" fmla="*/ 304800 h 2247900"/>
              <a:gd name="connsiteX2" fmla="*/ 828675 w 3267075"/>
              <a:gd name="connsiteY2" fmla="*/ 523875 h 2247900"/>
              <a:gd name="connsiteX3" fmla="*/ 923925 w 3267075"/>
              <a:gd name="connsiteY3" fmla="*/ 609600 h 2247900"/>
              <a:gd name="connsiteX4" fmla="*/ 1133475 w 3267075"/>
              <a:gd name="connsiteY4" fmla="*/ 809625 h 2247900"/>
              <a:gd name="connsiteX5" fmla="*/ 1409700 w 3267075"/>
              <a:gd name="connsiteY5" fmla="*/ 1047750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514350 w 3267075"/>
              <a:gd name="connsiteY1" fmla="*/ 390525 h 2247900"/>
              <a:gd name="connsiteX2" fmla="*/ 828675 w 3267075"/>
              <a:gd name="connsiteY2" fmla="*/ 523875 h 2247900"/>
              <a:gd name="connsiteX3" fmla="*/ 923925 w 3267075"/>
              <a:gd name="connsiteY3" fmla="*/ 609600 h 2247900"/>
              <a:gd name="connsiteX4" fmla="*/ 1133475 w 3267075"/>
              <a:gd name="connsiteY4" fmla="*/ 809625 h 2247900"/>
              <a:gd name="connsiteX5" fmla="*/ 1409700 w 3267075"/>
              <a:gd name="connsiteY5" fmla="*/ 1047750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514350 w 3267075"/>
              <a:gd name="connsiteY1" fmla="*/ 390525 h 2247900"/>
              <a:gd name="connsiteX2" fmla="*/ 790575 w 3267075"/>
              <a:gd name="connsiteY2" fmla="*/ 581025 h 2247900"/>
              <a:gd name="connsiteX3" fmla="*/ 923925 w 3267075"/>
              <a:gd name="connsiteY3" fmla="*/ 609600 h 2247900"/>
              <a:gd name="connsiteX4" fmla="*/ 1133475 w 3267075"/>
              <a:gd name="connsiteY4" fmla="*/ 809625 h 2247900"/>
              <a:gd name="connsiteX5" fmla="*/ 1409700 w 3267075"/>
              <a:gd name="connsiteY5" fmla="*/ 1047750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514350 w 3267075"/>
              <a:gd name="connsiteY1" fmla="*/ 390525 h 2247900"/>
              <a:gd name="connsiteX2" fmla="*/ 790575 w 3267075"/>
              <a:gd name="connsiteY2" fmla="*/ 581025 h 2247900"/>
              <a:gd name="connsiteX3" fmla="*/ 904875 w 3267075"/>
              <a:gd name="connsiteY3" fmla="*/ 647700 h 2247900"/>
              <a:gd name="connsiteX4" fmla="*/ 1133475 w 3267075"/>
              <a:gd name="connsiteY4" fmla="*/ 809625 h 2247900"/>
              <a:gd name="connsiteX5" fmla="*/ 1409700 w 3267075"/>
              <a:gd name="connsiteY5" fmla="*/ 1047750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514350 w 3267075"/>
              <a:gd name="connsiteY1" fmla="*/ 390525 h 2247900"/>
              <a:gd name="connsiteX2" fmla="*/ 790575 w 3267075"/>
              <a:gd name="connsiteY2" fmla="*/ 581025 h 2247900"/>
              <a:gd name="connsiteX3" fmla="*/ 904875 w 3267075"/>
              <a:gd name="connsiteY3" fmla="*/ 647700 h 2247900"/>
              <a:gd name="connsiteX4" fmla="*/ 1104900 w 3267075"/>
              <a:gd name="connsiteY4" fmla="*/ 866775 h 2247900"/>
              <a:gd name="connsiteX5" fmla="*/ 1409700 w 3267075"/>
              <a:gd name="connsiteY5" fmla="*/ 1047750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514350 w 3267075"/>
              <a:gd name="connsiteY1" fmla="*/ 390525 h 2247900"/>
              <a:gd name="connsiteX2" fmla="*/ 790575 w 3267075"/>
              <a:gd name="connsiteY2" fmla="*/ 581025 h 2247900"/>
              <a:gd name="connsiteX3" fmla="*/ 904875 w 3267075"/>
              <a:gd name="connsiteY3" fmla="*/ 647700 h 2247900"/>
              <a:gd name="connsiteX4" fmla="*/ 1114425 w 3267075"/>
              <a:gd name="connsiteY4" fmla="*/ 838200 h 2247900"/>
              <a:gd name="connsiteX5" fmla="*/ 1409700 w 3267075"/>
              <a:gd name="connsiteY5" fmla="*/ 1047750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514350 w 3267075"/>
              <a:gd name="connsiteY1" fmla="*/ 390525 h 2247900"/>
              <a:gd name="connsiteX2" fmla="*/ 790575 w 3267075"/>
              <a:gd name="connsiteY2" fmla="*/ 581025 h 2247900"/>
              <a:gd name="connsiteX3" fmla="*/ 904875 w 3267075"/>
              <a:gd name="connsiteY3" fmla="*/ 676275 h 2247900"/>
              <a:gd name="connsiteX4" fmla="*/ 1114425 w 3267075"/>
              <a:gd name="connsiteY4" fmla="*/ 838200 h 2247900"/>
              <a:gd name="connsiteX5" fmla="*/ 1409700 w 3267075"/>
              <a:gd name="connsiteY5" fmla="*/ 1047750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495300 w 3267075"/>
              <a:gd name="connsiteY1" fmla="*/ 419100 h 2247900"/>
              <a:gd name="connsiteX2" fmla="*/ 790575 w 3267075"/>
              <a:gd name="connsiteY2" fmla="*/ 581025 h 2247900"/>
              <a:gd name="connsiteX3" fmla="*/ 904875 w 3267075"/>
              <a:gd name="connsiteY3" fmla="*/ 676275 h 2247900"/>
              <a:gd name="connsiteX4" fmla="*/ 1114425 w 3267075"/>
              <a:gd name="connsiteY4" fmla="*/ 838200 h 2247900"/>
              <a:gd name="connsiteX5" fmla="*/ 1409700 w 3267075"/>
              <a:gd name="connsiteY5" fmla="*/ 1047750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495300 w 3267075"/>
              <a:gd name="connsiteY1" fmla="*/ 419100 h 2247900"/>
              <a:gd name="connsiteX2" fmla="*/ 762000 w 3267075"/>
              <a:gd name="connsiteY2" fmla="*/ 609600 h 2247900"/>
              <a:gd name="connsiteX3" fmla="*/ 904875 w 3267075"/>
              <a:gd name="connsiteY3" fmla="*/ 676275 h 2247900"/>
              <a:gd name="connsiteX4" fmla="*/ 1114425 w 3267075"/>
              <a:gd name="connsiteY4" fmla="*/ 838200 h 2247900"/>
              <a:gd name="connsiteX5" fmla="*/ 1409700 w 3267075"/>
              <a:gd name="connsiteY5" fmla="*/ 1047750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495300 w 3267075"/>
              <a:gd name="connsiteY1" fmla="*/ 419100 h 2247900"/>
              <a:gd name="connsiteX2" fmla="*/ 762000 w 3267075"/>
              <a:gd name="connsiteY2" fmla="*/ 609600 h 2247900"/>
              <a:gd name="connsiteX3" fmla="*/ 895350 w 3267075"/>
              <a:gd name="connsiteY3" fmla="*/ 704850 h 2247900"/>
              <a:gd name="connsiteX4" fmla="*/ 1114425 w 3267075"/>
              <a:gd name="connsiteY4" fmla="*/ 838200 h 2247900"/>
              <a:gd name="connsiteX5" fmla="*/ 1409700 w 3267075"/>
              <a:gd name="connsiteY5" fmla="*/ 1047750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495300 w 3267075"/>
              <a:gd name="connsiteY1" fmla="*/ 419100 h 2247900"/>
              <a:gd name="connsiteX2" fmla="*/ 762000 w 3267075"/>
              <a:gd name="connsiteY2" fmla="*/ 609600 h 2247900"/>
              <a:gd name="connsiteX3" fmla="*/ 895350 w 3267075"/>
              <a:gd name="connsiteY3" fmla="*/ 704850 h 2247900"/>
              <a:gd name="connsiteX4" fmla="*/ 1114425 w 3267075"/>
              <a:gd name="connsiteY4" fmla="*/ 866775 h 2247900"/>
              <a:gd name="connsiteX5" fmla="*/ 1409700 w 3267075"/>
              <a:gd name="connsiteY5" fmla="*/ 1047750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495300 w 3267075"/>
              <a:gd name="connsiteY1" fmla="*/ 419100 h 2247900"/>
              <a:gd name="connsiteX2" fmla="*/ 762000 w 3267075"/>
              <a:gd name="connsiteY2" fmla="*/ 609600 h 2247900"/>
              <a:gd name="connsiteX3" fmla="*/ 895350 w 3267075"/>
              <a:gd name="connsiteY3" fmla="*/ 704850 h 2247900"/>
              <a:gd name="connsiteX4" fmla="*/ 1114425 w 3267075"/>
              <a:gd name="connsiteY4" fmla="*/ 866775 h 2247900"/>
              <a:gd name="connsiteX5" fmla="*/ 1381125 w 3267075"/>
              <a:gd name="connsiteY5" fmla="*/ 1076325 h 2247900"/>
              <a:gd name="connsiteX6" fmla="*/ 1790700 w 3267075"/>
              <a:gd name="connsiteY6" fmla="*/ 13335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495300 w 3267075"/>
              <a:gd name="connsiteY1" fmla="*/ 419100 h 2247900"/>
              <a:gd name="connsiteX2" fmla="*/ 762000 w 3267075"/>
              <a:gd name="connsiteY2" fmla="*/ 609600 h 2247900"/>
              <a:gd name="connsiteX3" fmla="*/ 895350 w 3267075"/>
              <a:gd name="connsiteY3" fmla="*/ 704850 h 2247900"/>
              <a:gd name="connsiteX4" fmla="*/ 1114425 w 3267075"/>
              <a:gd name="connsiteY4" fmla="*/ 866775 h 2247900"/>
              <a:gd name="connsiteX5" fmla="*/ 1381125 w 3267075"/>
              <a:gd name="connsiteY5" fmla="*/ 1076325 h 2247900"/>
              <a:gd name="connsiteX6" fmla="*/ 1771650 w 3267075"/>
              <a:gd name="connsiteY6" fmla="*/ 1371600 h 2247900"/>
              <a:gd name="connsiteX7" fmla="*/ 2181225 w 3267075"/>
              <a:gd name="connsiteY7" fmla="*/ 1619250 h 2247900"/>
              <a:gd name="connsiteX8" fmla="*/ 2505075 w 3267075"/>
              <a:gd name="connsiteY8" fmla="*/ 1876425 h 2247900"/>
              <a:gd name="connsiteX9" fmla="*/ 2857500 w 3267075"/>
              <a:gd name="connsiteY9" fmla="*/ 2066925 h 2247900"/>
              <a:gd name="connsiteX10" fmla="*/ 3267075 w 3267075"/>
              <a:gd name="connsiteY10" fmla="*/ 2247900 h 2247900"/>
              <a:gd name="connsiteX11" fmla="*/ 3267075 w 3267075"/>
              <a:gd name="connsiteY11" fmla="*/ 2247900 h 2247900"/>
              <a:gd name="connsiteX0" fmla="*/ 0 w 3267075"/>
              <a:gd name="connsiteY0" fmla="*/ 0 h 2247900"/>
              <a:gd name="connsiteX1" fmla="*/ 495300 w 3267075"/>
              <a:gd name="connsiteY1" fmla="*/ 419100 h 2247900"/>
              <a:gd name="connsiteX2" fmla="*/ 762000 w 3267075"/>
              <a:gd name="connsiteY2" fmla="*/ 609600 h 2247900"/>
              <a:gd name="connsiteX3" fmla="*/ 1114425 w 3267075"/>
              <a:gd name="connsiteY3" fmla="*/ 866775 h 2247900"/>
              <a:gd name="connsiteX4" fmla="*/ 1381125 w 3267075"/>
              <a:gd name="connsiteY4" fmla="*/ 1076325 h 2247900"/>
              <a:gd name="connsiteX5" fmla="*/ 1771650 w 3267075"/>
              <a:gd name="connsiteY5" fmla="*/ 1371600 h 2247900"/>
              <a:gd name="connsiteX6" fmla="*/ 2181225 w 3267075"/>
              <a:gd name="connsiteY6" fmla="*/ 1619250 h 2247900"/>
              <a:gd name="connsiteX7" fmla="*/ 2505075 w 3267075"/>
              <a:gd name="connsiteY7" fmla="*/ 1876425 h 2247900"/>
              <a:gd name="connsiteX8" fmla="*/ 2857500 w 3267075"/>
              <a:gd name="connsiteY8" fmla="*/ 2066925 h 2247900"/>
              <a:gd name="connsiteX9" fmla="*/ 3267075 w 3267075"/>
              <a:gd name="connsiteY9" fmla="*/ 2247900 h 2247900"/>
              <a:gd name="connsiteX10" fmla="*/ 3267075 w 3267075"/>
              <a:gd name="connsiteY10" fmla="*/ 2247900 h 2247900"/>
              <a:gd name="connsiteX0" fmla="*/ 0 w 3267075"/>
              <a:gd name="connsiteY0" fmla="*/ 0 h 2247900"/>
              <a:gd name="connsiteX1" fmla="*/ 495300 w 3267075"/>
              <a:gd name="connsiteY1" fmla="*/ 419100 h 2247900"/>
              <a:gd name="connsiteX2" fmla="*/ 762000 w 3267075"/>
              <a:gd name="connsiteY2" fmla="*/ 609600 h 2247900"/>
              <a:gd name="connsiteX3" fmla="*/ 1085850 w 3267075"/>
              <a:gd name="connsiteY3" fmla="*/ 904875 h 2247900"/>
              <a:gd name="connsiteX4" fmla="*/ 1381125 w 3267075"/>
              <a:gd name="connsiteY4" fmla="*/ 1076325 h 2247900"/>
              <a:gd name="connsiteX5" fmla="*/ 1771650 w 3267075"/>
              <a:gd name="connsiteY5" fmla="*/ 1371600 h 2247900"/>
              <a:gd name="connsiteX6" fmla="*/ 2181225 w 3267075"/>
              <a:gd name="connsiteY6" fmla="*/ 1619250 h 2247900"/>
              <a:gd name="connsiteX7" fmla="*/ 2505075 w 3267075"/>
              <a:gd name="connsiteY7" fmla="*/ 1876425 h 2247900"/>
              <a:gd name="connsiteX8" fmla="*/ 2857500 w 3267075"/>
              <a:gd name="connsiteY8" fmla="*/ 2066925 h 2247900"/>
              <a:gd name="connsiteX9" fmla="*/ 3267075 w 3267075"/>
              <a:gd name="connsiteY9" fmla="*/ 2247900 h 2247900"/>
              <a:gd name="connsiteX10" fmla="*/ 3267075 w 3267075"/>
              <a:gd name="connsiteY10" fmla="*/ 2247900 h 2247900"/>
              <a:gd name="connsiteX0" fmla="*/ 0 w 3267075"/>
              <a:gd name="connsiteY0" fmla="*/ 0 h 2247900"/>
              <a:gd name="connsiteX1" fmla="*/ 495300 w 3267075"/>
              <a:gd name="connsiteY1" fmla="*/ 419100 h 2247900"/>
              <a:gd name="connsiteX2" fmla="*/ 733425 w 3267075"/>
              <a:gd name="connsiteY2" fmla="*/ 628650 h 2247900"/>
              <a:gd name="connsiteX3" fmla="*/ 1085850 w 3267075"/>
              <a:gd name="connsiteY3" fmla="*/ 904875 h 2247900"/>
              <a:gd name="connsiteX4" fmla="*/ 1381125 w 3267075"/>
              <a:gd name="connsiteY4" fmla="*/ 1076325 h 2247900"/>
              <a:gd name="connsiteX5" fmla="*/ 1771650 w 3267075"/>
              <a:gd name="connsiteY5" fmla="*/ 1371600 h 2247900"/>
              <a:gd name="connsiteX6" fmla="*/ 2181225 w 3267075"/>
              <a:gd name="connsiteY6" fmla="*/ 1619250 h 2247900"/>
              <a:gd name="connsiteX7" fmla="*/ 2505075 w 3267075"/>
              <a:gd name="connsiteY7" fmla="*/ 1876425 h 2247900"/>
              <a:gd name="connsiteX8" fmla="*/ 2857500 w 3267075"/>
              <a:gd name="connsiteY8" fmla="*/ 2066925 h 2247900"/>
              <a:gd name="connsiteX9" fmla="*/ 3267075 w 3267075"/>
              <a:gd name="connsiteY9" fmla="*/ 2247900 h 2247900"/>
              <a:gd name="connsiteX10" fmla="*/ 3267075 w 3267075"/>
              <a:gd name="connsiteY10" fmla="*/ 2247900 h 2247900"/>
              <a:gd name="connsiteX0" fmla="*/ 0 w 3267075"/>
              <a:gd name="connsiteY0" fmla="*/ 0 h 2247900"/>
              <a:gd name="connsiteX1" fmla="*/ 495300 w 3267075"/>
              <a:gd name="connsiteY1" fmla="*/ 419100 h 2247900"/>
              <a:gd name="connsiteX2" fmla="*/ 733425 w 3267075"/>
              <a:gd name="connsiteY2" fmla="*/ 628650 h 2247900"/>
              <a:gd name="connsiteX3" fmla="*/ 1085850 w 3267075"/>
              <a:gd name="connsiteY3" fmla="*/ 904875 h 2247900"/>
              <a:gd name="connsiteX4" fmla="*/ 1352550 w 3267075"/>
              <a:gd name="connsiteY4" fmla="*/ 1114425 h 2247900"/>
              <a:gd name="connsiteX5" fmla="*/ 1771650 w 3267075"/>
              <a:gd name="connsiteY5" fmla="*/ 1371600 h 2247900"/>
              <a:gd name="connsiteX6" fmla="*/ 2181225 w 3267075"/>
              <a:gd name="connsiteY6" fmla="*/ 1619250 h 2247900"/>
              <a:gd name="connsiteX7" fmla="*/ 2505075 w 3267075"/>
              <a:gd name="connsiteY7" fmla="*/ 1876425 h 2247900"/>
              <a:gd name="connsiteX8" fmla="*/ 2857500 w 3267075"/>
              <a:gd name="connsiteY8" fmla="*/ 2066925 h 2247900"/>
              <a:gd name="connsiteX9" fmla="*/ 3267075 w 3267075"/>
              <a:gd name="connsiteY9" fmla="*/ 2247900 h 2247900"/>
              <a:gd name="connsiteX10" fmla="*/ 3267075 w 3267075"/>
              <a:gd name="connsiteY10" fmla="*/ 2247900 h 2247900"/>
              <a:gd name="connsiteX0" fmla="*/ 0 w 3267075"/>
              <a:gd name="connsiteY0" fmla="*/ 0 h 2247900"/>
              <a:gd name="connsiteX1" fmla="*/ 495300 w 3267075"/>
              <a:gd name="connsiteY1" fmla="*/ 419100 h 2247900"/>
              <a:gd name="connsiteX2" fmla="*/ 733425 w 3267075"/>
              <a:gd name="connsiteY2" fmla="*/ 628650 h 2247900"/>
              <a:gd name="connsiteX3" fmla="*/ 1085850 w 3267075"/>
              <a:gd name="connsiteY3" fmla="*/ 904875 h 2247900"/>
              <a:gd name="connsiteX4" fmla="*/ 1352550 w 3267075"/>
              <a:gd name="connsiteY4" fmla="*/ 1114425 h 2247900"/>
              <a:gd name="connsiteX5" fmla="*/ 1733550 w 3267075"/>
              <a:gd name="connsiteY5" fmla="*/ 1409700 h 2247900"/>
              <a:gd name="connsiteX6" fmla="*/ 2181225 w 3267075"/>
              <a:gd name="connsiteY6" fmla="*/ 1619250 h 2247900"/>
              <a:gd name="connsiteX7" fmla="*/ 2505075 w 3267075"/>
              <a:gd name="connsiteY7" fmla="*/ 1876425 h 2247900"/>
              <a:gd name="connsiteX8" fmla="*/ 2857500 w 3267075"/>
              <a:gd name="connsiteY8" fmla="*/ 2066925 h 2247900"/>
              <a:gd name="connsiteX9" fmla="*/ 3267075 w 3267075"/>
              <a:gd name="connsiteY9" fmla="*/ 2247900 h 2247900"/>
              <a:gd name="connsiteX10" fmla="*/ 3267075 w 3267075"/>
              <a:gd name="connsiteY10" fmla="*/ 2247900 h 2247900"/>
              <a:gd name="connsiteX0" fmla="*/ 0 w 3267075"/>
              <a:gd name="connsiteY0" fmla="*/ 0 h 2247900"/>
              <a:gd name="connsiteX1" fmla="*/ 495300 w 3267075"/>
              <a:gd name="connsiteY1" fmla="*/ 419100 h 2247900"/>
              <a:gd name="connsiteX2" fmla="*/ 733425 w 3267075"/>
              <a:gd name="connsiteY2" fmla="*/ 628650 h 2247900"/>
              <a:gd name="connsiteX3" fmla="*/ 1085850 w 3267075"/>
              <a:gd name="connsiteY3" fmla="*/ 904875 h 2247900"/>
              <a:gd name="connsiteX4" fmla="*/ 1352550 w 3267075"/>
              <a:gd name="connsiteY4" fmla="*/ 1114425 h 2247900"/>
              <a:gd name="connsiteX5" fmla="*/ 1733550 w 3267075"/>
              <a:gd name="connsiteY5" fmla="*/ 1409700 h 2247900"/>
              <a:gd name="connsiteX6" fmla="*/ 2152650 w 3267075"/>
              <a:gd name="connsiteY6" fmla="*/ 1666875 h 2247900"/>
              <a:gd name="connsiteX7" fmla="*/ 2505075 w 3267075"/>
              <a:gd name="connsiteY7" fmla="*/ 1876425 h 2247900"/>
              <a:gd name="connsiteX8" fmla="*/ 2857500 w 3267075"/>
              <a:gd name="connsiteY8" fmla="*/ 2066925 h 2247900"/>
              <a:gd name="connsiteX9" fmla="*/ 3267075 w 3267075"/>
              <a:gd name="connsiteY9" fmla="*/ 2247900 h 2247900"/>
              <a:gd name="connsiteX10" fmla="*/ 3267075 w 3267075"/>
              <a:gd name="connsiteY10" fmla="*/ 2247900 h 22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7075" h="2247900">
                <a:moveTo>
                  <a:pt x="0" y="0"/>
                </a:moveTo>
                <a:cubicBezTo>
                  <a:pt x="136525" y="144462"/>
                  <a:pt x="373063" y="314325"/>
                  <a:pt x="495300" y="419100"/>
                </a:cubicBezTo>
                <a:cubicBezTo>
                  <a:pt x="617538" y="523875"/>
                  <a:pt x="635000" y="547688"/>
                  <a:pt x="733425" y="628650"/>
                </a:cubicBezTo>
                <a:cubicBezTo>
                  <a:pt x="831850" y="709612"/>
                  <a:pt x="982663" y="823913"/>
                  <a:pt x="1085850" y="904875"/>
                </a:cubicBezTo>
                <a:lnTo>
                  <a:pt x="1352550" y="1114425"/>
                </a:lnTo>
                <a:cubicBezTo>
                  <a:pt x="1460500" y="1198562"/>
                  <a:pt x="1600200" y="1317625"/>
                  <a:pt x="1733550" y="1409700"/>
                </a:cubicBezTo>
                <a:cubicBezTo>
                  <a:pt x="1866900" y="1501775"/>
                  <a:pt x="2024063" y="1589088"/>
                  <a:pt x="2152650" y="1666875"/>
                </a:cubicBezTo>
                <a:cubicBezTo>
                  <a:pt x="2281238" y="1744663"/>
                  <a:pt x="2387600" y="1809750"/>
                  <a:pt x="2505075" y="1876425"/>
                </a:cubicBezTo>
                <a:cubicBezTo>
                  <a:pt x="2622550" y="1943100"/>
                  <a:pt x="2730500" y="2005013"/>
                  <a:pt x="2857500" y="2066925"/>
                </a:cubicBezTo>
                <a:cubicBezTo>
                  <a:pt x="2984500" y="2128837"/>
                  <a:pt x="3198813" y="2217738"/>
                  <a:pt x="3267075" y="2247900"/>
                </a:cubicBezTo>
                <a:lnTo>
                  <a:pt x="3267075" y="2247900"/>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 name="Freeform 3"/>
          <p:cNvSpPr/>
          <p:nvPr/>
        </p:nvSpPr>
        <p:spPr>
          <a:xfrm>
            <a:off x="4352926" y="1657349"/>
            <a:ext cx="4124325" cy="3181350"/>
          </a:xfrm>
          <a:custGeom>
            <a:avLst/>
            <a:gdLst>
              <a:gd name="connsiteX0" fmla="*/ 0 w 4198205"/>
              <a:gd name="connsiteY0" fmla="*/ 0 h 3257147"/>
              <a:gd name="connsiteX1" fmla="*/ 523875 w 4198205"/>
              <a:gd name="connsiteY1" fmla="*/ 590550 h 3257147"/>
              <a:gd name="connsiteX2" fmla="*/ 838200 w 4198205"/>
              <a:gd name="connsiteY2" fmla="*/ 1028700 h 3257147"/>
              <a:gd name="connsiteX3" fmla="*/ 1333500 w 4198205"/>
              <a:gd name="connsiteY3" fmla="*/ 1533525 h 3257147"/>
              <a:gd name="connsiteX4" fmla="*/ 1628775 w 4198205"/>
              <a:gd name="connsiteY4" fmla="*/ 1771650 h 3257147"/>
              <a:gd name="connsiteX5" fmla="*/ 2143125 w 4198205"/>
              <a:gd name="connsiteY5" fmla="*/ 2200275 h 3257147"/>
              <a:gd name="connsiteX6" fmla="*/ 2828925 w 4198205"/>
              <a:gd name="connsiteY6" fmla="*/ 2562225 h 3257147"/>
              <a:gd name="connsiteX7" fmla="*/ 3248025 w 4198205"/>
              <a:gd name="connsiteY7" fmla="*/ 2752725 h 3257147"/>
              <a:gd name="connsiteX8" fmla="*/ 4114800 w 4198205"/>
              <a:gd name="connsiteY8" fmla="*/ 3209925 h 3257147"/>
              <a:gd name="connsiteX9" fmla="*/ 4114800 w 4198205"/>
              <a:gd name="connsiteY9" fmla="*/ 3219450 h 3257147"/>
              <a:gd name="connsiteX0" fmla="*/ 0 w 4198205"/>
              <a:gd name="connsiteY0" fmla="*/ 0 h 3257147"/>
              <a:gd name="connsiteX1" fmla="*/ 495300 w 4198205"/>
              <a:gd name="connsiteY1" fmla="*/ 638175 h 3257147"/>
              <a:gd name="connsiteX2" fmla="*/ 838200 w 4198205"/>
              <a:gd name="connsiteY2" fmla="*/ 1028700 h 3257147"/>
              <a:gd name="connsiteX3" fmla="*/ 1333500 w 4198205"/>
              <a:gd name="connsiteY3" fmla="*/ 1533525 h 3257147"/>
              <a:gd name="connsiteX4" fmla="*/ 1628775 w 4198205"/>
              <a:gd name="connsiteY4" fmla="*/ 1771650 h 3257147"/>
              <a:gd name="connsiteX5" fmla="*/ 2143125 w 4198205"/>
              <a:gd name="connsiteY5" fmla="*/ 2200275 h 3257147"/>
              <a:gd name="connsiteX6" fmla="*/ 2828925 w 4198205"/>
              <a:gd name="connsiteY6" fmla="*/ 2562225 h 3257147"/>
              <a:gd name="connsiteX7" fmla="*/ 3248025 w 4198205"/>
              <a:gd name="connsiteY7" fmla="*/ 2752725 h 3257147"/>
              <a:gd name="connsiteX8" fmla="*/ 4114800 w 4198205"/>
              <a:gd name="connsiteY8" fmla="*/ 3209925 h 3257147"/>
              <a:gd name="connsiteX9" fmla="*/ 4114800 w 4198205"/>
              <a:gd name="connsiteY9" fmla="*/ 3219450 h 3257147"/>
              <a:gd name="connsiteX0" fmla="*/ 0 w 4202660"/>
              <a:gd name="connsiteY0" fmla="*/ 0 h 3236320"/>
              <a:gd name="connsiteX1" fmla="*/ 495300 w 4202660"/>
              <a:gd name="connsiteY1" fmla="*/ 638175 h 3236320"/>
              <a:gd name="connsiteX2" fmla="*/ 838200 w 4202660"/>
              <a:gd name="connsiteY2" fmla="*/ 1028700 h 3236320"/>
              <a:gd name="connsiteX3" fmla="*/ 1333500 w 4202660"/>
              <a:gd name="connsiteY3" fmla="*/ 1533525 h 3236320"/>
              <a:gd name="connsiteX4" fmla="*/ 1628775 w 4202660"/>
              <a:gd name="connsiteY4" fmla="*/ 1771650 h 3236320"/>
              <a:gd name="connsiteX5" fmla="*/ 2143125 w 4202660"/>
              <a:gd name="connsiteY5" fmla="*/ 2200275 h 3236320"/>
              <a:gd name="connsiteX6" fmla="*/ 2828925 w 4202660"/>
              <a:gd name="connsiteY6" fmla="*/ 2562225 h 3236320"/>
              <a:gd name="connsiteX7" fmla="*/ 3248025 w 4202660"/>
              <a:gd name="connsiteY7" fmla="*/ 2752725 h 3236320"/>
              <a:gd name="connsiteX8" fmla="*/ 4114800 w 4202660"/>
              <a:gd name="connsiteY8" fmla="*/ 3209925 h 3236320"/>
              <a:gd name="connsiteX9" fmla="*/ 4124325 w 4202660"/>
              <a:gd name="connsiteY9" fmla="*/ 3162300 h 3236320"/>
              <a:gd name="connsiteX0" fmla="*/ 0 w 4202660"/>
              <a:gd name="connsiteY0" fmla="*/ 0 h 3236320"/>
              <a:gd name="connsiteX1" fmla="*/ 495300 w 4202660"/>
              <a:gd name="connsiteY1" fmla="*/ 638175 h 3236320"/>
              <a:gd name="connsiteX2" fmla="*/ 838200 w 4202660"/>
              <a:gd name="connsiteY2" fmla="*/ 1028700 h 3236320"/>
              <a:gd name="connsiteX3" fmla="*/ 1333500 w 4202660"/>
              <a:gd name="connsiteY3" fmla="*/ 1533525 h 3236320"/>
              <a:gd name="connsiteX4" fmla="*/ 1628775 w 4202660"/>
              <a:gd name="connsiteY4" fmla="*/ 1771650 h 3236320"/>
              <a:gd name="connsiteX5" fmla="*/ 2143125 w 4202660"/>
              <a:gd name="connsiteY5" fmla="*/ 2200275 h 3236320"/>
              <a:gd name="connsiteX6" fmla="*/ 2828925 w 4202660"/>
              <a:gd name="connsiteY6" fmla="*/ 2562225 h 3236320"/>
              <a:gd name="connsiteX7" fmla="*/ 3248025 w 4202660"/>
              <a:gd name="connsiteY7" fmla="*/ 2752725 h 3236320"/>
              <a:gd name="connsiteX8" fmla="*/ 4114800 w 4202660"/>
              <a:gd name="connsiteY8" fmla="*/ 3209925 h 3236320"/>
              <a:gd name="connsiteX9" fmla="*/ 4124325 w 4202660"/>
              <a:gd name="connsiteY9" fmla="*/ 3162300 h 3236320"/>
              <a:gd name="connsiteX0" fmla="*/ 0 w 4202660"/>
              <a:gd name="connsiteY0" fmla="*/ 0 h 3236320"/>
              <a:gd name="connsiteX1" fmla="*/ 495300 w 4202660"/>
              <a:gd name="connsiteY1" fmla="*/ 638175 h 3236320"/>
              <a:gd name="connsiteX2" fmla="*/ 838200 w 4202660"/>
              <a:gd name="connsiteY2" fmla="*/ 1028700 h 3236320"/>
              <a:gd name="connsiteX3" fmla="*/ 1333500 w 4202660"/>
              <a:gd name="connsiteY3" fmla="*/ 1533525 h 3236320"/>
              <a:gd name="connsiteX4" fmla="*/ 1628775 w 4202660"/>
              <a:gd name="connsiteY4" fmla="*/ 1771650 h 3236320"/>
              <a:gd name="connsiteX5" fmla="*/ 2143125 w 4202660"/>
              <a:gd name="connsiteY5" fmla="*/ 2200275 h 3236320"/>
              <a:gd name="connsiteX6" fmla="*/ 2828925 w 4202660"/>
              <a:gd name="connsiteY6" fmla="*/ 2562225 h 3236320"/>
              <a:gd name="connsiteX7" fmla="*/ 3248025 w 4202660"/>
              <a:gd name="connsiteY7" fmla="*/ 2752725 h 3236320"/>
              <a:gd name="connsiteX8" fmla="*/ 4114800 w 4202660"/>
              <a:gd name="connsiteY8" fmla="*/ 3209925 h 3236320"/>
              <a:gd name="connsiteX9" fmla="*/ 4124325 w 4202660"/>
              <a:gd name="connsiteY9" fmla="*/ 3162300 h 3236320"/>
              <a:gd name="connsiteX0" fmla="*/ 0 w 4202660"/>
              <a:gd name="connsiteY0" fmla="*/ 0 h 3236320"/>
              <a:gd name="connsiteX1" fmla="*/ 495300 w 4202660"/>
              <a:gd name="connsiteY1" fmla="*/ 638175 h 3236320"/>
              <a:gd name="connsiteX2" fmla="*/ 838200 w 4202660"/>
              <a:gd name="connsiteY2" fmla="*/ 1028700 h 3236320"/>
              <a:gd name="connsiteX3" fmla="*/ 1333500 w 4202660"/>
              <a:gd name="connsiteY3" fmla="*/ 1533525 h 3236320"/>
              <a:gd name="connsiteX4" fmla="*/ 1628775 w 4202660"/>
              <a:gd name="connsiteY4" fmla="*/ 1771650 h 3236320"/>
              <a:gd name="connsiteX5" fmla="*/ 2143125 w 4202660"/>
              <a:gd name="connsiteY5" fmla="*/ 2200275 h 3236320"/>
              <a:gd name="connsiteX6" fmla="*/ 2828925 w 4202660"/>
              <a:gd name="connsiteY6" fmla="*/ 2562225 h 3236320"/>
              <a:gd name="connsiteX7" fmla="*/ 3248025 w 4202660"/>
              <a:gd name="connsiteY7" fmla="*/ 2752725 h 3236320"/>
              <a:gd name="connsiteX8" fmla="*/ 4114800 w 4202660"/>
              <a:gd name="connsiteY8" fmla="*/ 3209925 h 3236320"/>
              <a:gd name="connsiteX9" fmla="*/ 4124325 w 4202660"/>
              <a:gd name="connsiteY9" fmla="*/ 3162300 h 3236320"/>
              <a:gd name="connsiteX0" fmla="*/ 0 w 4114800"/>
              <a:gd name="connsiteY0" fmla="*/ 0 h 3209925"/>
              <a:gd name="connsiteX1" fmla="*/ 495300 w 4114800"/>
              <a:gd name="connsiteY1" fmla="*/ 638175 h 3209925"/>
              <a:gd name="connsiteX2" fmla="*/ 838200 w 4114800"/>
              <a:gd name="connsiteY2" fmla="*/ 1028700 h 3209925"/>
              <a:gd name="connsiteX3" fmla="*/ 1333500 w 4114800"/>
              <a:gd name="connsiteY3" fmla="*/ 1533525 h 3209925"/>
              <a:gd name="connsiteX4" fmla="*/ 1628775 w 4114800"/>
              <a:gd name="connsiteY4" fmla="*/ 1771650 h 3209925"/>
              <a:gd name="connsiteX5" fmla="*/ 2143125 w 4114800"/>
              <a:gd name="connsiteY5" fmla="*/ 2200275 h 3209925"/>
              <a:gd name="connsiteX6" fmla="*/ 2828925 w 4114800"/>
              <a:gd name="connsiteY6" fmla="*/ 2562225 h 3209925"/>
              <a:gd name="connsiteX7" fmla="*/ 3248025 w 4114800"/>
              <a:gd name="connsiteY7" fmla="*/ 2752725 h 3209925"/>
              <a:gd name="connsiteX8" fmla="*/ 4114800 w 4114800"/>
              <a:gd name="connsiteY8" fmla="*/ 3209925 h 3209925"/>
              <a:gd name="connsiteX0" fmla="*/ 0 w 4124325"/>
              <a:gd name="connsiteY0" fmla="*/ 0 h 3181350"/>
              <a:gd name="connsiteX1" fmla="*/ 495300 w 4124325"/>
              <a:gd name="connsiteY1" fmla="*/ 638175 h 3181350"/>
              <a:gd name="connsiteX2" fmla="*/ 838200 w 4124325"/>
              <a:gd name="connsiteY2" fmla="*/ 1028700 h 3181350"/>
              <a:gd name="connsiteX3" fmla="*/ 1333500 w 4124325"/>
              <a:gd name="connsiteY3" fmla="*/ 1533525 h 3181350"/>
              <a:gd name="connsiteX4" fmla="*/ 1628775 w 4124325"/>
              <a:gd name="connsiteY4" fmla="*/ 1771650 h 3181350"/>
              <a:gd name="connsiteX5" fmla="*/ 2143125 w 4124325"/>
              <a:gd name="connsiteY5" fmla="*/ 2200275 h 3181350"/>
              <a:gd name="connsiteX6" fmla="*/ 2828925 w 4124325"/>
              <a:gd name="connsiteY6" fmla="*/ 2562225 h 3181350"/>
              <a:gd name="connsiteX7" fmla="*/ 3248025 w 4124325"/>
              <a:gd name="connsiteY7" fmla="*/ 2752725 h 3181350"/>
              <a:gd name="connsiteX8" fmla="*/ 4124325 w 4124325"/>
              <a:gd name="connsiteY8" fmla="*/ 31813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4325" h="3181350">
                <a:moveTo>
                  <a:pt x="0" y="0"/>
                </a:moveTo>
                <a:cubicBezTo>
                  <a:pt x="192087" y="209550"/>
                  <a:pt x="355600" y="466725"/>
                  <a:pt x="495300" y="638175"/>
                </a:cubicBezTo>
                <a:cubicBezTo>
                  <a:pt x="635000" y="809625"/>
                  <a:pt x="698500" y="879475"/>
                  <a:pt x="838200" y="1028700"/>
                </a:cubicBezTo>
                <a:cubicBezTo>
                  <a:pt x="977900" y="1177925"/>
                  <a:pt x="1201738" y="1409700"/>
                  <a:pt x="1333500" y="1533525"/>
                </a:cubicBezTo>
                <a:cubicBezTo>
                  <a:pt x="1465263" y="1657350"/>
                  <a:pt x="1628775" y="1771650"/>
                  <a:pt x="1628775" y="1771650"/>
                </a:cubicBezTo>
                <a:cubicBezTo>
                  <a:pt x="1763713" y="1882775"/>
                  <a:pt x="1943100" y="2068513"/>
                  <a:pt x="2143125" y="2200275"/>
                </a:cubicBezTo>
                <a:cubicBezTo>
                  <a:pt x="2343150" y="2332038"/>
                  <a:pt x="2644775" y="2470150"/>
                  <a:pt x="2828925" y="2562225"/>
                </a:cubicBezTo>
                <a:cubicBezTo>
                  <a:pt x="3013075" y="2654300"/>
                  <a:pt x="3032125" y="2649538"/>
                  <a:pt x="3248025" y="2752725"/>
                </a:cubicBezTo>
                <a:cubicBezTo>
                  <a:pt x="3463925" y="2855913"/>
                  <a:pt x="3978275" y="3113088"/>
                  <a:pt x="4124325" y="31813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 name="Freeform 4"/>
          <p:cNvSpPr/>
          <p:nvPr/>
        </p:nvSpPr>
        <p:spPr>
          <a:xfrm>
            <a:off x="1552574" y="1666876"/>
            <a:ext cx="2828925" cy="1714500"/>
          </a:xfrm>
          <a:custGeom>
            <a:avLst/>
            <a:gdLst>
              <a:gd name="connsiteX0" fmla="*/ 0 w 2647950"/>
              <a:gd name="connsiteY0" fmla="*/ 1628775 h 1628775"/>
              <a:gd name="connsiteX1" fmla="*/ 228600 w 2647950"/>
              <a:gd name="connsiteY1" fmla="*/ 1066800 h 1628775"/>
              <a:gd name="connsiteX2" fmla="*/ 323850 w 2647950"/>
              <a:gd name="connsiteY2" fmla="*/ 895350 h 1628775"/>
              <a:gd name="connsiteX3" fmla="*/ 504825 w 2647950"/>
              <a:gd name="connsiteY3" fmla="*/ 781050 h 1628775"/>
              <a:gd name="connsiteX4" fmla="*/ 800100 w 2647950"/>
              <a:gd name="connsiteY4" fmla="*/ 600075 h 1628775"/>
              <a:gd name="connsiteX5" fmla="*/ 1085850 w 2647950"/>
              <a:gd name="connsiteY5" fmla="*/ 438150 h 1628775"/>
              <a:gd name="connsiteX6" fmla="*/ 1447800 w 2647950"/>
              <a:gd name="connsiteY6" fmla="*/ 381000 h 1628775"/>
              <a:gd name="connsiteX7" fmla="*/ 1857375 w 2647950"/>
              <a:gd name="connsiteY7" fmla="*/ 228600 h 1628775"/>
              <a:gd name="connsiteX8" fmla="*/ 2200275 w 2647950"/>
              <a:gd name="connsiteY8" fmla="*/ 95250 h 1628775"/>
              <a:gd name="connsiteX9" fmla="*/ 2647950 w 2647950"/>
              <a:gd name="connsiteY9" fmla="*/ 0 h 1628775"/>
              <a:gd name="connsiteX0" fmla="*/ 0 w 2647950"/>
              <a:gd name="connsiteY0" fmla="*/ 1628775 h 1628775"/>
              <a:gd name="connsiteX1" fmla="*/ 228600 w 2647950"/>
              <a:gd name="connsiteY1" fmla="*/ 1066800 h 1628775"/>
              <a:gd name="connsiteX2" fmla="*/ 323850 w 2647950"/>
              <a:gd name="connsiteY2" fmla="*/ 895350 h 1628775"/>
              <a:gd name="connsiteX3" fmla="*/ 504825 w 2647950"/>
              <a:gd name="connsiteY3" fmla="*/ 781050 h 1628775"/>
              <a:gd name="connsiteX4" fmla="*/ 800100 w 2647950"/>
              <a:gd name="connsiteY4" fmla="*/ 600075 h 1628775"/>
              <a:gd name="connsiteX5" fmla="*/ 1085850 w 2647950"/>
              <a:gd name="connsiteY5" fmla="*/ 438150 h 1628775"/>
              <a:gd name="connsiteX6" fmla="*/ 1409700 w 2647950"/>
              <a:gd name="connsiteY6" fmla="*/ 314325 h 1628775"/>
              <a:gd name="connsiteX7" fmla="*/ 1857375 w 2647950"/>
              <a:gd name="connsiteY7" fmla="*/ 228600 h 1628775"/>
              <a:gd name="connsiteX8" fmla="*/ 2200275 w 2647950"/>
              <a:gd name="connsiteY8" fmla="*/ 95250 h 1628775"/>
              <a:gd name="connsiteX9" fmla="*/ 2647950 w 2647950"/>
              <a:gd name="connsiteY9" fmla="*/ 0 h 1628775"/>
              <a:gd name="connsiteX0" fmla="*/ 0 w 2647950"/>
              <a:gd name="connsiteY0" fmla="*/ 1628775 h 1628775"/>
              <a:gd name="connsiteX1" fmla="*/ 228600 w 2647950"/>
              <a:gd name="connsiteY1" fmla="*/ 1066800 h 1628775"/>
              <a:gd name="connsiteX2" fmla="*/ 323850 w 2647950"/>
              <a:gd name="connsiteY2" fmla="*/ 895350 h 1628775"/>
              <a:gd name="connsiteX3" fmla="*/ 504825 w 2647950"/>
              <a:gd name="connsiteY3" fmla="*/ 781050 h 1628775"/>
              <a:gd name="connsiteX4" fmla="*/ 800100 w 2647950"/>
              <a:gd name="connsiteY4" fmla="*/ 600075 h 1628775"/>
              <a:gd name="connsiteX5" fmla="*/ 1085850 w 2647950"/>
              <a:gd name="connsiteY5" fmla="*/ 438150 h 1628775"/>
              <a:gd name="connsiteX6" fmla="*/ 1409700 w 2647950"/>
              <a:gd name="connsiteY6" fmla="*/ 314325 h 1628775"/>
              <a:gd name="connsiteX7" fmla="*/ 1838325 w 2647950"/>
              <a:gd name="connsiteY7" fmla="*/ 180975 h 1628775"/>
              <a:gd name="connsiteX8" fmla="*/ 2200275 w 2647950"/>
              <a:gd name="connsiteY8" fmla="*/ 95250 h 1628775"/>
              <a:gd name="connsiteX9" fmla="*/ 2647950 w 2647950"/>
              <a:gd name="connsiteY9" fmla="*/ 0 h 1628775"/>
              <a:gd name="connsiteX0" fmla="*/ 0 w 2647950"/>
              <a:gd name="connsiteY0" fmla="*/ 1628775 h 1628775"/>
              <a:gd name="connsiteX1" fmla="*/ 209550 w 2647950"/>
              <a:gd name="connsiteY1" fmla="*/ 1047750 h 1628775"/>
              <a:gd name="connsiteX2" fmla="*/ 323850 w 2647950"/>
              <a:gd name="connsiteY2" fmla="*/ 895350 h 1628775"/>
              <a:gd name="connsiteX3" fmla="*/ 504825 w 2647950"/>
              <a:gd name="connsiteY3" fmla="*/ 781050 h 1628775"/>
              <a:gd name="connsiteX4" fmla="*/ 800100 w 2647950"/>
              <a:gd name="connsiteY4" fmla="*/ 600075 h 1628775"/>
              <a:gd name="connsiteX5" fmla="*/ 1085850 w 2647950"/>
              <a:gd name="connsiteY5" fmla="*/ 438150 h 1628775"/>
              <a:gd name="connsiteX6" fmla="*/ 1409700 w 2647950"/>
              <a:gd name="connsiteY6" fmla="*/ 314325 h 1628775"/>
              <a:gd name="connsiteX7" fmla="*/ 1838325 w 2647950"/>
              <a:gd name="connsiteY7" fmla="*/ 180975 h 1628775"/>
              <a:gd name="connsiteX8" fmla="*/ 2200275 w 2647950"/>
              <a:gd name="connsiteY8" fmla="*/ 95250 h 1628775"/>
              <a:gd name="connsiteX9" fmla="*/ 2647950 w 2647950"/>
              <a:gd name="connsiteY9" fmla="*/ 0 h 1628775"/>
              <a:gd name="connsiteX0" fmla="*/ 0 w 2828925"/>
              <a:gd name="connsiteY0" fmla="*/ 1714500 h 1714500"/>
              <a:gd name="connsiteX1" fmla="*/ 390525 w 2828925"/>
              <a:gd name="connsiteY1" fmla="*/ 1047750 h 1714500"/>
              <a:gd name="connsiteX2" fmla="*/ 504825 w 2828925"/>
              <a:gd name="connsiteY2" fmla="*/ 895350 h 1714500"/>
              <a:gd name="connsiteX3" fmla="*/ 685800 w 2828925"/>
              <a:gd name="connsiteY3" fmla="*/ 781050 h 1714500"/>
              <a:gd name="connsiteX4" fmla="*/ 981075 w 2828925"/>
              <a:gd name="connsiteY4" fmla="*/ 600075 h 1714500"/>
              <a:gd name="connsiteX5" fmla="*/ 1266825 w 2828925"/>
              <a:gd name="connsiteY5" fmla="*/ 438150 h 1714500"/>
              <a:gd name="connsiteX6" fmla="*/ 1590675 w 2828925"/>
              <a:gd name="connsiteY6" fmla="*/ 314325 h 1714500"/>
              <a:gd name="connsiteX7" fmla="*/ 2019300 w 2828925"/>
              <a:gd name="connsiteY7" fmla="*/ 180975 h 1714500"/>
              <a:gd name="connsiteX8" fmla="*/ 2381250 w 2828925"/>
              <a:gd name="connsiteY8" fmla="*/ 95250 h 1714500"/>
              <a:gd name="connsiteX9" fmla="*/ 2828925 w 2828925"/>
              <a:gd name="connsiteY9"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8925" h="1714500">
                <a:moveTo>
                  <a:pt x="0" y="1714500"/>
                </a:moveTo>
                <a:cubicBezTo>
                  <a:pt x="87312" y="1494631"/>
                  <a:pt x="306387" y="1184275"/>
                  <a:pt x="390525" y="1047750"/>
                </a:cubicBezTo>
                <a:cubicBezTo>
                  <a:pt x="474663" y="911225"/>
                  <a:pt x="455613" y="939800"/>
                  <a:pt x="504825" y="895350"/>
                </a:cubicBezTo>
                <a:cubicBezTo>
                  <a:pt x="554037" y="850900"/>
                  <a:pt x="685800" y="781050"/>
                  <a:pt x="685800" y="781050"/>
                </a:cubicBezTo>
                <a:cubicBezTo>
                  <a:pt x="765175" y="731838"/>
                  <a:pt x="884238" y="657225"/>
                  <a:pt x="981075" y="600075"/>
                </a:cubicBezTo>
                <a:cubicBezTo>
                  <a:pt x="1077912" y="542925"/>
                  <a:pt x="1165225" y="485775"/>
                  <a:pt x="1266825" y="438150"/>
                </a:cubicBezTo>
                <a:cubicBezTo>
                  <a:pt x="1368425" y="390525"/>
                  <a:pt x="1465263" y="357187"/>
                  <a:pt x="1590675" y="314325"/>
                </a:cubicBezTo>
                <a:cubicBezTo>
                  <a:pt x="1716087" y="271463"/>
                  <a:pt x="1887538" y="217487"/>
                  <a:pt x="2019300" y="180975"/>
                </a:cubicBezTo>
                <a:cubicBezTo>
                  <a:pt x="2151062" y="144463"/>
                  <a:pt x="2246313" y="125412"/>
                  <a:pt x="2381250" y="95250"/>
                </a:cubicBezTo>
                <a:cubicBezTo>
                  <a:pt x="2516187" y="65088"/>
                  <a:pt x="2670969" y="28575"/>
                  <a:pt x="2828925"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7" name="Straight Arrow Connector 6"/>
          <p:cNvCxnSpPr/>
          <p:nvPr/>
        </p:nvCxnSpPr>
        <p:spPr>
          <a:xfrm>
            <a:off x="5638800" y="3295650"/>
            <a:ext cx="381000" cy="28575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a:off x="2895600" y="4191000"/>
            <a:ext cx="361950" cy="27146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a:off x="3057525" y="2057400"/>
            <a:ext cx="200025"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6" name="Oval 15"/>
          <p:cNvSpPr/>
          <p:nvPr/>
        </p:nvSpPr>
        <p:spPr>
          <a:xfrm>
            <a:off x="2057400" y="2981324"/>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019425" y="2409824"/>
            <a:ext cx="685800" cy="571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2209800" y="3200400"/>
            <a:ext cx="1600200" cy="685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371600" y="597932"/>
            <a:ext cx="685800" cy="245006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24" name="TextBox 23"/>
          <p:cNvSpPr txBox="1"/>
          <p:nvPr/>
        </p:nvSpPr>
        <p:spPr>
          <a:xfrm>
            <a:off x="704849" y="220923"/>
            <a:ext cx="1676400" cy="369332"/>
          </a:xfrm>
          <a:prstGeom prst="rect">
            <a:avLst/>
          </a:prstGeom>
          <a:noFill/>
        </p:spPr>
        <p:txBody>
          <a:bodyPr wrap="square" rtlCol="0">
            <a:spAutoFit/>
          </a:bodyPr>
          <a:lstStyle/>
          <a:p>
            <a:r>
              <a:rPr lang="en-US" dirty="0" smtClean="0"/>
              <a:t>SABINE UPLIFT</a:t>
            </a:r>
            <a:endParaRPr lang="en-US" dirty="0"/>
          </a:p>
        </p:txBody>
      </p:sp>
      <p:cxnSp>
        <p:nvCxnSpPr>
          <p:cNvPr id="27" name="Straight Arrow Connector 26"/>
          <p:cNvCxnSpPr/>
          <p:nvPr/>
        </p:nvCxnSpPr>
        <p:spPr>
          <a:xfrm flipH="1">
            <a:off x="3505200" y="559832"/>
            <a:ext cx="2133600" cy="1849992"/>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30" name="TextBox 29"/>
          <p:cNvSpPr txBox="1"/>
          <p:nvPr/>
        </p:nvSpPr>
        <p:spPr>
          <a:xfrm>
            <a:off x="5610225" y="190500"/>
            <a:ext cx="2009775" cy="369332"/>
          </a:xfrm>
          <a:prstGeom prst="rect">
            <a:avLst/>
          </a:prstGeom>
          <a:noFill/>
        </p:spPr>
        <p:txBody>
          <a:bodyPr wrap="square" rtlCol="0">
            <a:spAutoFit/>
          </a:bodyPr>
          <a:lstStyle/>
          <a:p>
            <a:r>
              <a:rPr lang="en-US" dirty="0" smtClean="0"/>
              <a:t>MONROE UPLIFT</a:t>
            </a:r>
            <a:endParaRPr lang="en-US" dirty="0"/>
          </a:p>
        </p:txBody>
      </p:sp>
      <p:cxnSp>
        <p:nvCxnSpPr>
          <p:cNvPr id="6144" name="Straight Arrow Connector 6143"/>
          <p:cNvCxnSpPr/>
          <p:nvPr/>
        </p:nvCxnSpPr>
        <p:spPr>
          <a:xfrm flipV="1">
            <a:off x="1371600" y="3581400"/>
            <a:ext cx="1595436" cy="281940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6148" name="TextBox 6147"/>
          <p:cNvSpPr txBox="1"/>
          <p:nvPr/>
        </p:nvSpPr>
        <p:spPr>
          <a:xfrm>
            <a:off x="1085849" y="6400800"/>
            <a:ext cx="3486151" cy="369332"/>
          </a:xfrm>
          <a:prstGeom prst="rect">
            <a:avLst/>
          </a:prstGeom>
          <a:noFill/>
        </p:spPr>
        <p:txBody>
          <a:bodyPr wrap="square" rtlCol="0">
            <a:spAutoFit/>
          </a:bodyPr>
          <a:lstStyle/>
          <a:p>
            <a:r>
              <a:rPr lang="en-US" dirty="0" smtClean="0"/>
              <a:t>ANGELINA – CALDWELL FLEXURE</a:t>
            </a:r>
            <a:endParaRPr lang="en-US" dirty="0"/>
          </a:p>
        </p:txBody>
      </p:sp>
      <p:cxnSp>
        <p:nvCxnSpPr>
          <p:cNvPr id="6150" name="Straight Connector 6149"/>
          <p:cNvCxnSpPr/>
          <p:nvPr/>
        </p:nvCxnSpPr>
        <p:spPr>
          <a:xfrm>
            <a:off x="3176586" y="3438525"/>
            <a:ext cx="328614" cy="371475"/>
          </a:xfrm>
          <a:prstGeom prst="line">
            <a:avLst/>
          </a:prstGeom>
        </p:spPr>
        <p:style>
          <a:lnRef idx="2">
            <a:schemeClr val="accent1"/>
          </a:lnRef>
          <a:fillRef idx="0">
            <a:schemeClr val="accent1"/>
          </a:fillRef>
          <a:effectRef idx="1">
            <a:schemeClr val="accent1"/>
          </a:effectRef>
          <a:fontRef idx="minor">
            <a:schemeClr val="tx1"/>
          </a:fontRef>
        </p:style>
      </p:cxnSp>
      <p:cxnSp>
        <p:nvCxnSpPr>
          <p:cNvPr id="6157" name="Straight Arrow Connector 6156"/>
          <p:cNvCxnSpPr/>
          <p:nvPr/>
        </p:nvCxnSpPr>
        <p:spPr>
          <a:xfrm flipH="1" flipV="1">
            <a:off x="3505200" y="3886201"/>
            <a:ext cx="1828800" cy="2590799"/>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6160" name="TextBox 6159"/>
          <p:cNvSpPr txBox="1"/>
          <p:nvPr/>
        </p:nvSpPr>
        <p:spPr>
          <a:xfrm>
            <a:off x="5410200" y="6400800"/>
            <a:ext cx="2209800" cy="369332"/>
          </a:xfrm>
          <a:prstGeom prst="rect">
            <a:avLst/>
          </a:prstGeom>
          <a:noFill/>
        </p:spPr>
        <p:txBody>
          <a:bodyPr wrap="square" rtlCol="0">
            <a:spAutoFit/>
          </a:bodyPr>
          <a:lstStyle/>
          <a:p>
            <a:r>
              <a:rPr lang="en-US" dirty="0" smtClean="0"/>
              <a:t>LASALLE ARCH</a:t>
            </a:r>
            <a:endParaRPr lang="en-US" dirty="0"/>
          </a:p>
        </p:txBody>
      </p:sp>
      <p:sp>
        <p:nvSpPr>
          <p:cNvPr id="6161" name="Freeform 6160"/>
          <p:cNvSpPr/>
          <p:nvPr/>
        </p:nvSpPr>
        <p:spPr>
          <a:xfrm>
            <a:off x="2133600" y="2476500"/>
            <a:ext cx="971550" cy="1000125"/>
          </a:xfrm>
          <a:custGeom>
            <a:avLst/>
            <a:gdLst>
              <a:gd name="connsiteX0" fmla="*/ 47625 w 971550"/>
              <a:gd name="connsiteY0" fmla="*/ 371475 h 1000125"/>
              <a:gd name="connsiteX1" fmla="*/ 0 w 971550"/>
              <a:gd name="connsiteY1" fmla="*/ 266700 h 1000125"/>
              <a:gd name="connsiteX2" fmla="*/ 0 w 971550"/>
              <a:gd name="connsiteY2" fmla="*/ 133350 h 1000125"/>
              <a:gd name="connsiteX3" fmla="*/ 0 w 971550"/>
              <a:gd name="connsiteY3" fmla="*/ 66675 h 1000125"/>
              <a:gd name="connsiteX4" fmla="*/ 85725 w 971550"/>
              <a:gd name="connsiteY4" fmla="*/ 57150 h 1000125"/>
              <a:gd name="connsiteX5" fmla="*/ 238125 w 971550"/>
              <a:gd name="connsiteY5" fmla="*/ 9525 h 1000125"/>
              <a:gd name="connsiteX6" fmla="*/ 400050 w 971550"/>
              <a:gd name="connsiteY6" fmla="*/ 9525 h 1000125"/>
              <a:gd name="connsiteX7" fmla="*/ 457200 w 971550"/>
              <a:gd name="connsiteY7" fmla="*/ 0 h 1000125"/>
              <a:gd name="connsiteX8" fmla="*/ 628650 w 971550"/>
              <a:gd name="connsiteY8" fmla="*/ 0 h 1000125"/>
              <a:gd name="connsiteX9" fmla="*/ 762000 w 971550"/>
              <a:gd name="connsiteY9" fmla="*/ 47625 h 1000125"/>
              <a:gd name="connsiteX10" fmla="*/ 790575 w 971550"/>
              <a:gd name="connsiteY10" fmla="*/ 161925 h 1000125"/>
              <a:gd name="connsiteX11" fmla="*/ 790575 w 971550"/>
              <a:gd name="connsiteY11" fmla="*/ 257175 h 1000125"/>
              <a:gd name="connsiteX12" fmla="*/ 800100 w 971550"/>
              <a:gd name="connsiteY12" fmla="*/ 342900 h 1000125"/>
              <a:gd name="connsiteX13" fmla="*/ 819150 w 971550"/>
              <a:gd name="connsiteY13" fmla="*/ 466725 h 1000125"/>
              <a:gd name="connsiteX14" fmla="*/ 866775 w 971550"/>
              <a:gd name="connsiteY14" fmla="*/ 600075 h 1000125"/>
              <a:gd name="connsiteX15" fmla="*/ 904875 w 971550"/>
              <a:gd name="connsiteY15" fmla="*/ 704850 h 1000125"/>
              <a:gd name="connsiteX16" fmla="*/ 933450 w 971550"/>
              <a:gd name="connsiteY16" fmla="*/ 819150 h 1000125"/>
              <a:gd name="connsiteX17" fmla="*/ 971550 w 971550"/>
              <a:gd name="connsiteY17" fmla="*/ 904875 h 1000125"/>
              <a:gd name="connsiteX18" fmla="*/ 971550 w 971550"/>
              <a:gd name="connsiteY18" fmla="*/ 1000125 h 1000125"/>
              <a:gd name="connsiteX19" fmla="*/ 971550 w 971550"/>
              <a:gd name="connsiteY19" fmla="*/ 1000125 h 1000125"/>
              <a:gd name="connsiteX20" fmla="*/ 819150 w 971550"/>
              <a:gd name="connsiteY20" fmla="*/ 942975 h 1000125"/>
              <a:gd name="connsiteX21" fmla="*/ 733425 w 971550"/>
              <a:gd name="connsiteY21" fmla="*/ 762000 h 1000125"/>
              <a:gd name="connsiteX22" fmla="*/ 657225 w 971550"/>
              <a:gd name="connsiteY22" fmla="*/ 666750 h 1000125"/>
              <a:gd name="connsiteX23" fmla="*/ 609600 w 971550"/>
              <a:gd name="connsiteY23" fmla="*/ 581025 h 1000125"/>
              <a:gd name="connsiteX24" fmla="*/ 571500 w 971550"/>
              <a:gd name="connsiteY24" fmla="*/ 552450 h 1000125"/>
              <a:gd name="connsiteX25" fmla="*/ 485775 w 971550"/>
              <a:gd name="connsiteY25" fmla="*/ 428625 h 1000125"/>
              <a:gd name="connsiteX26" fmla="*/ 371475 w 971550"/>
              <a:gd name="connsiteY26" fmla="*/ 371475 h 1000125"/>
              <a:gd name="connsiteX27" fmla="*/ 247650 w 971550"/>
              <a:gd name="connsiteY27" fmla="*/ 381000 h 1000125"/>
              <a:gd name="connsiteX28" fmla="*/ 133350 w 971550"/>
              <a:gd name="connsiteY28" fmla="*/ 400050 h 1000125"/>
              <a:gd name="connsiteX0" fmla="*/ 47625 w 971550"/>
              <a:gd name="connsiteY0" fmla="*/ 371475 h 1000125"/>
              <a:gd name="connsiteX1" fmla="*/ 0 w 971550"/>
              <a:gd name="connsiteY1" fmla="*/ 266700 h 1000125"/>
              <a:gd name="connsiteX2" fmla="*/ 0 w 971550"/>
              <a:gd name="connsiteY2" fmla="*/ 133350 h 1000125"/>
              <a:gd name="connsiteX3" fmla="*/ 0 w 971550"/>
              <a:gd name="connsiteY3" fmla="*/ 66675 h 1000125"/>
              <a:gd name="connsiteX4" fmla="*/ 85725 w 971550"/>
              <a:gd name="connsiteY4" fmla="*/ 57150 h 1000125"/>
              <a:gd name="connsiteX5" fmla="*/ 238125 w 971550"/>
              <a:gd name="connsiteY5" fmla="*/ 9525 h 1000125"/>
              <a:gd name="connsiteX6" fmla="*/ 400050 w 971550"/>
              <a:gd name="connsiteY6" fmla="*/ 9525 h 1000125"/>
              <a:gd name="connsiteX7" fmla="*/ 457200 w 971550"/>
              <a:gd name="connsiteY7" fmla="*/ 0 h 1000125"/>
              <a:gd name="connsiteX8" fmla="*/ 628650 w 971550"/>
              <a:gd name="connsiteY8" fmla="*/ 0 h 1000125"/>
              <a:gd name="connsiteX9" fmla="*/ 762000 w 971550"/>
              <a:gd name="connsiteY9" fmla="*/ 47625 h 1000125"/>
              <a:gd name="connsiteX10" fmla="*/ 790575 w 971550"/>
              <a:gd name="connsiteY10" fmla="*/ 161925 h 1000125"/>
              <a:gd name="connsiteX11" fmla="*/ 790575 w 971550"/>
              <a:gd name="connsiteY11" fmla="*/ 257175 h 1000125"/>
              <a:gd name="connsiteX12" fmla="*/ 800100 w 971550"/>
              <a:gd name="connsiteY12" fmla="*/ 342900 h 1000125"/>
              <a:gd name="connsiteX13" fmla="*/ 819150 w 971550"/>
              <a:gd name="connsiteY13" fmla="*/ 466725 h 1000125"/>
              <a:gd name="connsiteX14" fmla="*/ 866775 w 971550"/>
              <a:gd name="connsiteY14" fmla="*/ 600075 h 1000125"/>
              <a:gd name="connsiteX15" fmla="*/ 904875 w 971550"/>
              <a:gd name="connsiteY15" fmla="*/ 704850 h 1000125"/>
              <a:gd name="connsiteX16" fmla="*/ 933450 w 971550"/>
              <a:gd name="connsiteY16" fmla="*/ 819150 h 1000125"/>
              <a:gd name="connsiteX17" fmla="*/ 971550 w 971550"/>
              <a:gd name="connsiteY17" fmla="*/ 904875 h 1000125"/>
              <a:gd name="connsiteX18" fmla="*/ 971550 w 971550"/>
              <a:gd name="connsiteY18" fmla="*/ 1000125 h 1000125"/>
              <a:gd name="connsiteX19" fmla="*/ 971550 w 971550"/>
              <a:gd name="connsiteY19" fmla="*/ 1000125 h 1000125"/>
              <a:gd name="connsiteX20" fmla="*/ 819150 w 971550"/>
              <a:gd name="connsiteY20" fmla="*/ 942975 h 1000125"/>
              <a:gd name="connsiteX21" fmla="*/ 733425 w 971550"/>
              <a:gd name="connsiteY21" fmla="*/ 762000 h 1000125"/>
              <a:gd name="connsiteX22" fmla="*/ 657225 w 971550"/>
              <a:gd name="connsiteY22" fmla="*/ 666750 h 1000125"/>
              <a:gd name="connsiteX23" fmla="*/ 609600 w 971550"/>
              <a:gd name="connsiteY23" fmla="*/ 581025 h 1000125"/>
              <a:gd name="connsiteX24" fmla="*/ 571500 w 971550"/>
              <a:gd name="connsiteY24" fmla="*/ 552450 h 1000125"/>
              <a:gd name="connsiteX25" fmla="*/ 485775 w 971550"/>
              <a:gd name="connsiteY25" fmla="*/ 428625 h 1000125"/>
              <a:gd name="connsiteX26" fmla="*/ 371475 w 971550"/>
              <a:gd name="connsiteY26" fmla="*/ 371475 h 1000125"/>
              <a:gd name="connsiteX27" fmla="*/ 247650 w 971550"/>
              <a:gd name="connsiteY27" fmla="*/ 381000 h 1000125"/>
              <a:gd name="connsiteX28" fmla="*/ 76200 w 971550"/>
              <a:gd name="connsiteY28" fmla="*/ 390525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1550" h="1000125">
                <a:moveTo>
                  <a:pt x="47625" y="371475"/>
                </a:moveTo>
                <a:lnTo>
                  <a:pt x="0" y="266700"/>
                </a:lnTo>
                <a:lnTo>
                  <a:pt x="0" y="133350"/>
                </a:lnTo>
                <a:lnTo>
                  <a:pt x="0" y="66675"/>
                </a:lnTo>
                <a:lnTo>
                  <a:pt x="85725" y="57150"/>
                </a:lnTo>
                <a:lnTo>
                  <a:pt x="238125" y="9525"/>
                </a:lnTo>
                <a:lnTo>
                  <a:pt x="400050" y="9525"/>
                </a:lnTo>
                <a:lnTo>
                  <a:pt x="457200" y="0"/>
                </a:lnTo>
                <a:lnTo>
                  <a:pt x="628650" y="0"/>
                </a:lnTo>
                <a:lnTo>
                  <a:pt x="762000" y="47625"/>
                </a:lnTo>
                <a:lnTo>
                  <a:pt x="790575" y="161925"/>
                </a:lnTo>
                <a:lnTo>
                  <a:pt x="790575" y="257175"/>
                </a:lnTo>
                <a:lnTo>
                  <a:pt x="800100" y="342900"/>
                </a:lnTo>
                <a:lnTo>
                  <a:pt x="819150" y="466725"/>
                </a:lnTo>
                <a:lnTo>
                  <a:pt x="866775" y="600075"/>
                </a:lnTo>
                <a:lnTo>
                  <a:pt x="904875" y="704850"/>
                </a:lnTo>
                <a:lnTo>
                  <a:pt x="933450" y="819150"/>
                </a:lnTo>
                <a:lnTo>
                  <a:pt x="971550" y="904875"/>
                </a:lnTo>
                <a:lnTo>
                  <a:pt x="971550" y="1000125"/>
                </a:lnTo>
                <a:lnTo>
                  <a:pt x="971550" y="1000125"/>
                </a:lnTo>
                <a:lnTo>
                  <a:pt x="819150" y="942975"/>
                </a:lnTo>
                <a:lnTo>
                  <a:pt x="733425" y="762000"/>
                </a:lnTo>
                <a:lnTo>
                  <a:pt x="657225" y="666750"/>
                </a:lnTo>
                <a:lnTo>
                  <a:pt x="609600" y="581025"/>
                </a:lnTo>
                <a:lnTo>
                  <a:pt x="571500" y="552450"/>
                </a:lnTo>
                <a:lnTo>
                  <a:pt x="485775" y="428625"/>
                </a:lnTo>
                <a:lnTo>
                  <a:pt x="371475" y="371475"/>
                </a:lnTo>
                <a:lnTo>
                  <a:pt x="247650" y="381000"/>
                </a:lnTo>
                <a:lnTo>
                  <a:pt x="76200" y="39052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64" name="Straight Arrow Connector 6163"/>
          <p:cNvCxnSpPr/>
          <p:nvPr/>
        </p:nvCxnSpPr>
        <p:spPr>
          <a:xfrm flipH="1">
            <a:off x="2819400" y="559832"/>
            <a:ext cx="357186" cy="1849992"/>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6167" name="TextBox 6166"/>
          <p:cNvSpPr txBox="1"/>
          <p:nvPr/>
        </p:nvSpPr>
        <p:spPr>
          <a:xfrm>
            <a:off x="2438400" y="190500"/>
            <a:ext cx="3276600" cy="369332"/>
          </a:xfrm>
          <a:prstGeom prst="rect">
            <a:avLst/>
          </a:prstGeom>
          <a:noFill/>
        </p:spPr>
        <p:txBody>
          <a:bodyPr wrap="square" rtlCol="0">
            <a:spAutoFit/>
          </a:bodyPr>
          <a:lstStyle/>
          <a:p>
            <a:r>
              <a:rPr lang="en-US" dirty="0" smtClean="0"/>
              <a:t>NORTH LOUISIANA SALT BASIN</a:t>
            </a:r>
            <a:endParaRPr lang="en-US" dirty="0"/>
          </a:p>
        </p:txBody>
      </p:sp>
    </p:spTree>
    <p:extLst>
      <p:ext uri="{BB962C8B-B14F-4D97-AF65-F5344CB8AC3E}">
        <p14:creationId xmlns:p14="http://schemas.microsoft.com/office/powerpoint/2010/main" val="30331270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16" y="838200"/>
            <a:ext cx="9050536"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891" y="6248400"/>
            <a:ext cx="7162800" cy="369332"/>
          </a:xfrm>
          <a:prstGeom prst="rect">
            <a:avLst/>
          </a:prstGeom>
          <a:noFill/>
        </p:spPr>
        <p:txBody>
          <a:bodyPr wrap="square" rtlCol="0">
            <a:spAutoFit/>
          </a:bodyPr>
          <a:lstStyle/>
          <a:p>
            <a:r>
              <a:rPr lang="en-US" dirty="0" smtClean="0"/>
              <a:t>PHOTO OF PART OF AN “OLD” BASEMENT MAP OF NORTH AMERICA</a:t>
            </a:r>
            <a:endParaRPr lang="en-US" dirty="0"/>
          </a:p>
        </p:txBody>
      </p:sp>
      <p:sp>
        <p:nvSpPr>
          <p:cNvPr id="3" name="TextBox 2"/>
          <p:cNvSpPr txBox="1"/>
          <p:nvPr/>
        </p:nvSpPr>
        <p:spPr>
          <a:xfrm>
            <a:off x="304800" y="0"/>
            <a:ext cx="8763000" cy="923330"/>
          </a:xfrm>
          <a:prstGeom prst="rect">
            <a:avLst/>
          </a:prstGeom>
          <a:noFill/>
        </p:spPr>
        <p:txBody>
          <a:bodyPr wrap="square" rtlCol="0">
            <a:spAutoFit/>
          </a:bodyPr>
          <a:lstStyle/>
          <a:p>
            <a:r>
              <a:rPr lang="en-US" dirty="0" smtClean="0"/>
              <a:t>NOTE SIMILARITY OF THE NORTHWESTERN AND NORTHEASTERN BOUNDARIES OF THE NORTHERN GULF OF MEXICO BASIN SHOWN HERE AND THOSE I PROPOSED IN THE PREVIOUS IMAGE</a:t>
            </a:r>
            <a:endParaRPr lang="en-US" dirty="0"/>
          </a:p>
        </p:txBody>
      </p:sp>
      <p:sp>
        <p:nvSpPr>
          <p:cNvPr id="4" name="TextBox 3"/>
          <p:cNvSpPr txBox="1"/>
          <p:nvPr/>
        </p:nvSpPr>
        <p:spPr>
          <a:xfrm>
            <a:off x="2362200" y="553998"/>
            <a:ext cx="3810000" cy="307777"/>
          </a:xfrm>
          <a:prstGeom prst="rect">
            <a:avLst/>
          </a:prstGeom>
          <a:noFill/>
        </p:spPr>
        <p:txBody>
          <a:bodyPr wrap="square" rtlCol="0">
            <a:spAutoFit/>
          </a:bodyPr>
          <a:lstStyle/>
          <a:p>
            <a:r>
              <a:rPr lang="en-US" sz="1400" dirty="0" smtClean="0">
                <a:solidFill>
                  <a:srgbClr val="FF0000"/>
                </a:solidFill>
              </a:rPr>
              <a:t>Zone of Abrupt </a:t>
            </a:r>
            <a:r>
              <a:rPr lang="en-US" sz="1400" dirty="0">
                <a:solidFill>
                  <a:srgbClr val="FF0000"/>
                </a:solidFill>
              </a:rPr>
              <a:t>Dislocation </a:t>
            </a:r>
            <a:r>
              <a:rPr lang="en-US" sz="1400" dirty="0" smtClean="0">
                <a:solidFill>
                  <a:srgbClr val="FF0000"/>
                </a:solidFill>
              </a:rPr>
              <a:t>of Basement   </a:t>
            </a:r>
            <a:endParaRPr lang="en-US" sz="1400" dirty="0">
              <a:solidFill>
                <a:srgbClr val="FF0000"/>
              </a:solidFill>
            </a:endParaRPr>
          </a:p>
        </p:txBody>
      </p:sp>
      <p:cxnSp>
        <p:nvCxnSpPr>
          <p:cNvPr id="6" name="Straight Arrow Connector 5"/>
          <p:cNvCxnSpPr/>
          <p:nvPr/>
        </p:nvCxnSpPr>
        <p:spPr>
          <a:xfrm flipH="1">
            <a:off x="2362200" y="838200"/>
            <a:ext cx="304800" cy="914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95712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152400"/>
            <a:ext cx="8915400" cy="7109639"/>
          </a:xfrm>
          <a:prstGeom prst="rect">
            <a:avLst/>
          </a:prstGeom>
          <a:noFill/>
        </p:spPr>
        <p:txBody>
          <a:bodyPr wrap="square" rtlCol="0">
            <a:spAutoFit/>
          </a:bodyPr>
          <a:lstStyle/>
          <a:p>
            <a:r>
              <a:rPr lang="en-US" sz="2400" dirty="0" smtClean="0"/>
              <a:t>Raphael </a:t>
            </a:r>
            <a:r>
              <a:rPr lang="en-US" sz="2400" dirty="0" err="1" smtClean="0"/>
              <a:t>Gottardi</a:t>
            </a:r>
            <a:r>
              <a:rPr lang="en-US" sz="2400" dirty="0" smtClean="0"/>
              <a:t> and I originally proposed a special session at this meeting to deal with structural questions related to the Northern Gulf of Mexico Basin (NGMB).  Our purpose was to get those people who do research in, have hypotheses about or who simply think about the structural evolution of the NGMB together to discuss the topic and to enhance continued communication amongst the group.  The session did not “make”; however, our goal is still the same.  </a:t>
            </a:r>
          </a:p>
          <a:p>
            <a:r>
              <a:rPr lang="en-US" sz="2400" dirty="0" smtClean="0"/>
              <a:t>In this presentation I will throw out some ideas and I invite comments…now, right after the talk, over beer/wine/dinner or on into the future.</a:t>
            </a:r>
          </a:p>
          <a:p>
            <a:r>
              <a:rPr lang="en-US" sz="2400" dirty="0" smtClean="0"/>
              <a:t>Below is a hierarchy of geology think.  I invite you to consider the value of each of these levels.  I realize my ideas are near the bottom of this scale…that’s I why I invite the input of others.</a:t>
            </a:r>
          </a:p>
          <a:p>
            <a:endParaRPr lang="en-US" dirty="0" smtClean="0"/>
          </a:p>
          <a:p>
            <a:r>
              <a:rPr lang="en-US" dirty="0" smtClean="0"/>
              <a:t>GEOFACT (if such exists in science)</a:t>
            </a:r>
          </a:p>
          <a:p>
            <a:r>
              <a:rPr lang="en-US" dirty="0" smtClean="0"/>
              <a:t>GEOPARADIGM</a:t>
            </a:r>
          </a:p>
          <a:p>
            <a:r>
              <a:rPr lang="en-US" dirty="0" smtClean="0"/>
              <a:t>GEOTHEORY</a:t>
            </a:r>
          </a:p>
          <a:p>
            <a:r>
              <a:rPr lang="en-US" dirty="0" smtClean="0"/>
              <a:t>GEOHYPOTHESIS</a:t>
            </a:r>
          </a:p>
          <a:p>
            <a:r>
              <a:rPr lang="en-US" dirty="0" smtClean="0"/>
              <a:t>GEOIDEA</a:t>
            </a:r>
          </a:p>
          <a:p>
            <a:r>
              <a:rPr lang="en-US" dirty="0" smtClean="0"/>
              <a:t>GEOPHANTASY (as in geophysics)</a:t>
            </a:r>
            <a:endParaRPr lang="en-US" dirty="0"/>
          </a:p>
          <a:p>
            <a:r>
              <a:rPr lang="en-US" dirty="0" smtClean="0"/>
              <a:t>GEOBULLS__T </a:t>
            </a:r>
            <a:endParaRPr lang="en-US" dirty="0"/>
          </a:p>
        </p:txBody>
      </p:sp>
    </p:spTree>
    <p:extLst>
      <p:ext uri="{BB962C8B-B14F-4D97-AF65-F5344CB8AC3E}">
        <p14:creationId xmlns:p14="http://schemas.microsoft.com/office/powerpoint/2010/main" val="2618243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Folder for transfer 11_3_11\EnergyInstitute\Coalbed\NLA MCC\MCC Davis Reynold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552450"/>
            <a:ext cx="6238875" cy="5753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6305550"/>
            <a:ext cx="3276600" cy="369332"/>
          </a:xfrm>
          <a:prstGeom prst="rect">
            <a:avLst/>
          </a:prstGeom>
          <a:noFill/>
        </p:spPr>
        <p:txBody>
          <a:bodyPr wrap="square" rtlCol="0">
            <a:spAutoFit/>
          </a:bodyPr>
          <a:lstStyle/>
          <a:p>
            <a:r>
              <a:rPr lang="en-US" dirty="0" smtClean="0"/>
              <a:t>From Davis and Reynolds (1996)</a:t>
            </a:r>
            <a:endParaRPr lang="en-US" dirty="0"/>
          </a:p>
        </p:txBody>
      </p:sp>
    </p:spTree>
    <p:extLst>
      <p:ext uri="{BB962C8B-B14F-4D97-AF65-F5344CB8AC3E}">
        <p14:creationId xmlns:p14="http://schemas.microsoft.com/office/powerpoint/2010/main" val="3482311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3359" y="1050370"/>
            <a:ext cx="8601075" cy="4295775"/>
            <a:chOff x="271462" y="1281112"/>
            <a:chExt cx="8601075" cy="4295775"/>
          </a:xfrm>
        </p:grpSpPr>
        <p:pic>
          <p:nvPicPr>
            <p:cNvPr id="5122" name="Picture 2" descr="C:\Folder for transfer 11_3_11\EnergyInstitute\Coalbed\NLA MCC\MCC Davis Reynolds Mod Erod LABLD.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 y="1281112"/>
              <a:ext cx="8601075" cy="4295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1828800"/>
              <a:ext cx="685800" cy="381000"/>
            </a:xfrm>
            <a:prstGeom prst="rect">
              <a:avLst/>
            </a:prstGeom>
            <a:noFill/>
          </p:spPr>
          <p:txBody>
            <a:bodyPr wrap="square" rtlCol="0">
              <a:spAutoFit/>
            </a:bodyPr>
            <a:lstStyle/>
            <a:p>
              <a:r>
                <a:rPr lang="en-US" dirty="0" smtClean="0"/>
                <a:t>N</a:t>
              </a:r>
              <a:endParaRPr lang="en-US" dirty="0"/>
            </a:p>
          </p:txBody>
        </p:sp>
        <p:sp>
          <p:nvSpPr>
            <p:cNvPr id="3" name="TextBox 2"/>
            <p:cNvSpPr txBox="1"/>
            <p:nvPr/>
          </p:nvSpPr>
          <p:spPr>
            <a:xfrm>
              <a:off x="7543800" y="1828800"/>
              <a:ext cx="457200" cy="369332"/>
            </a:xfrm>
            <a:prstGeom prst="rect">
              <a:avLst/>
            </a:prstGeom>
            <a:noFill/>
          </p:spPr>
          <p:txBody>
            <a:bodyPr wrap="square" rtlCol="0">
              <a:spAutoFit/>
            </a:bodyPr>
            <a:lstStyle/>
            <a:p>
              <a:r>
                <a:rPr lang="en-US" dirty="0" smtClean="0"/>
                <a:t>S</a:t>
              </a:r>
              <a:endParaRPr lang="en-US" dirty="0"/>
            </a:p>
          </p:txBody>
        </p:sp>
      </p:grpSp>
      <p:sp>
        <p:nvSpPr>
          <p:cNvPr id="5" name="TextBox 4"/>
          <p:cNvSpPr txBox="1"/>
          <p:nvPr/>
        </p:nvSpPr>
        <p:spPr>
          <a:xfrm>
            <a:off x="271461" y="6400800"/>
            <a:ext cx="2243139" cy="369332"/>
          </a:xfrm>
          <a:prstGeom prst="rect">
            <a:avLst/>
          </a:prstGeom>
          <a:noFill/>
        </p:spPr>
        <p:txBody>
          <a:bodyPr wrap="square" rtlCol="0">
            <a:spAutoFit/>
          </a:bodyPr>
          <a:lstStyle/>
          <a:p>
            <a:r>
              <a:rPr lang="en-US" dirty="0" smtClean="0"/>
              <a:t>From Kinsland (2009)</a:t>
            </a:r>
            <a:endParaRPr lang="en-US" dirty="0"/>
          </a:p>
        </p:txBody>
      </p:sp>
      <p:sp>
        <p:nvSpPr>
          <p:cNvPr id="6" name="TextBox 5"/>
          <p:cNvSpPr txBox="1"/>
          <p:nvPr/>
        </p:nvSpPr>
        <p:spPr>
          <a:xfrm>
            <a:off x="571497" y="5181600"/>
            <a:ext cx="7886703" cy="923330"/>
          </a:xfrm>
          <a:prstGeom prst="rect">
            <a:avLst/>
          </a:prstGeom>
          <a:noFill/>
        </p:spPr>
        <p:txBody>
          <a:bodyPr wrap="square" rtlCol="0">
            <a:spAutoFit/>
          </a:bodyPr>
          <a:lstStyle/>
          <a:p>
            <a:r>
              <a:rPr lang="en-US" dirty="0" smtClean="0"/>
              <a:t>Triassic – Jurassic extension with subsequent Mesozoic and Cenozoic sediment cover preventing the exposure of the metamorphic core even though there is uplift continuing to today.</a:t>
            </a:r>
            <a:endParaRPr lang="en-US" dirty="0"/>
          </a:p>
        </p:txBody>
      </p:sp>
    </p:spTree>
    <p:extLst>
      <p:ext uri="{BB962C8B-B14F-4D97-AF65-F5344CB8AC3E}">
        <p14:creationId xmlns:p14="http://schemas.microsoft.com/office/powerpoint/2010/main" val="177538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8915400" cy="4869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575" y="5859883"/>
            <a:ext cx="5181600" cy="954107"/>
          </a:xfrm>
          <a:prstGeom prst="rect">
            <a:avLst/>
          </a:prstGeom>
          <a:noFill/>
        </p:spPr>
        <p:txBody>
          <a:bodyPr wrap="square" rtlCol="0">
            <a:spAutoFit/>
          </a:bodyPr>
          <a:lstStyle/>
          <a:p>
            <a:r>
              <a:rPr lang="en-US" sz="1400" dirty="0"/>
              <a:t>Note Sabine and Monroe Uplifts as (“thins.”)…</a:t>
            </a:r>
            <a:r>
              <a:rPr lang="en-US" sz="1400" dirty="0">
                <a:solidFill>
                  <a:srgbClr val="FF0000"/>
                </a:solidFill>
              </a:rPr>
              <a:t>”thins“ corrected to “</a:t>
            </a:r>
            <a:r>
              <a:rPr lang="en-US" sz="1400" dirty="0" err="1">
                <a:solidFill>
                  <a:srgbClr val="FF0000"/>
                </a:solidFill>
              </a:rPr>
              <a:t>thicks</a:t>
            </a:r>
            <a:r>
              <a:rPr lang="en-US" sz="1400" dirty="0">
                <a:solidFill>
                  <a:srgbClr val="FF0000"/>
                </a:solidFill>
              </a:rPr>
              <a:t>” post presentation…the uplifts are the yellow amongst the orange in northern Louisiana and southeastern Arkansas.  </a:t>
            </a:r>
            <a:r>
              <a:rPr lang="en-US" sz="1400" dirty="0"/>
              <a:t>Crust thins to south or southeast as thin slab rifting would predict</a:t>
            </a:r>
            <a:r>
              <a:rPr lang="en-US" sz="1400" dirty="0" smtClean="0"/>
              <a:t>.</a:t>
            </a:r>
            <a:endParaRPr lang="en-US" sz="1400" dirty="0"/>
          </a:p>
        </p:txBody>
      </p:sp>
      <p:sp>
        <p:nvSpPr>
          <p:cNvPr id="3" name="TextBox 2"/>
          <p:cNvSpPr txBox="1"/>
          <p:nvPr/>
        </p:nvSpPr>
        <p:spPr>
          <a:xfrm>
            <a:off x="5181600" y="6172200"/>
            <a:ext cx="3886200" cy="369332"/>
          </a:xfrm>
          <a:prstGeom prst="rect">
            <a:avLst/>
          </a:prstGeom>
          <a:noFill/>
        </p:spPr>
        <p:txBody>
          <a:bodyPr wrap="square" rtlCol="0">
            <a:spAutoFit/>
          </a:bodyPr>
          <a:lstStyle/>
          <a:p>
            <a:r>
              <a:rPr lang="en-US" dirty="0" err="1" smtClean="0"/>
              <a:t>Weisen</a:t>
            </a:r>
            <a:r>
              <a:rPr lang="en-US" dirty="0" smtClean="0"/>
              <a:t> Shen personal communication</a:t>
            </a:r>
            <a:endParaRPr lang="en-US" dirty="0"/>
          </a:p>
        </p:txBody>
      </p:sp>
    </p:spTree>
    <p:extLst>
      <p:ext uri="{BB962C8B-B14F-4D97-AF65-F5344CB8AC3E}">
        <p14:creationId xmlns:p14="http://schemas.microsoft.com/office/powerpoint/2010/main" val="2147891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25400" y="5181600"/>
            <a:ext cx="9144000" cy="5687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823" y="381000"/>
            <a:ext cx="9188923"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8434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69" y="815501"/>
            <a:ext cx="8954131" cy="5204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9234" y="152400"/>
            <a:ext cx="8763000" cy="584775"/>
          </a:xfrm>
          <a:prstGeom prst="rect">
            <a:avLst/>
          </a:prstGeom>
          <a:noFill/>
        </p:spPr>
        <p:txBody>
          <a:bodyPr wrap="square" rtlCol="0">
            <a:spAutoFit/>
          </a:bodyPr>
          <a:lstStyle/>
          <a:p>
            <a:r>
              <a:rPr lang="en-US" sz="3200" dirty="0" smtClean="0">
                <a:solidFill>
                  <a:srgbClr val="FF0000"/>
                </a:solidFill>
              </a:rPr>
              <a:t>Many coincidences…Many questions!</a:t>
            </a:r>
            <a:endParaRPr lang="en-US" sz="3200" dirty="0">
              <a:solidFill>
                <a:srgbClr val="FF0000"/>
              </a:solidFill>
            </a:endParaRPr>
          </a:p>
        </p:txBody>
      </p:sp>
    </p:spTree>
    <p:extLst>
      <p:ext uri="{BB962C8B-B14F-4D97-AF65-F5344CB8AC3E}">
        <p14:creationId xmlns:p14="http://schemas.microsoft.com/office/powerpoint/2010/main" val="2284255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3025" y="1143000"/>
            <a:ext cx="6324600" cy="4924425"/>
          </a:xfrm>
          <a:prstGeom prst="rect">
            <a:avLst/>
          </a:prstGeom>
          <a:noFill/>
        </p:spPr>
        <p:txBody>
          <a:bodyPr wrap="square" rtlCol="0">
            <a:spAutoFit/>
          </a:bodyPr>
          <a:lstStyle/>
          <a:p>
            <a:r>
              <a:rPr lang="en-US" sz="5400" b="1" dirty="0" smtClean="0">
                <a:solidFill>
                  <a:srgbClr val="FF0000"/>
                </a:solidFill>
              </a:rPr>
              <a:t>THANKS FOR YOUR ATTENTION!</a:t>
            </a:r>
          </a:p>
          <a:p>
            <a:endParaRPr lang="en-US" sz="5400" b="1" dirty="0">
              <a:solidFill>
                <a:srgbClr val="FF0000"/>
              </a:solidFill>
            </a:endParaRPr>
          </a:p>
          <a:p>
            <a:r>
              <a:rPr lang="en-US" sz="5400" b="1" dirty="0" smtClean="0">
                <a:solidFill>
                  <a:srgbClr val="FF0000"/>
                </a:solidFill>
              </a:rPr>
              <a:t>QUESTIONS?</a:t>
            </a:r>
            <a:endParaRPr lang="en-US" sz="5400" b="1" dirty="0">
              <a:solidFill>
                <a:srgbClr val="FF0000"/>
              </a:solidFill>
            </a:endParaRPr>
          </a:p>
          <a:p>
            <a:endParaRPr lang="en-US" sz="5400" b="1" dirty="0" smtClean="0">
              <a:solidFill>
                <a:srgbClr val="FF0000"/>
              </a:solidFill>
            </a:endParaRPr>
          </a:p>
          <a:p>
            <a:r>
              <a:rPr lang="en-US" sz="4400" b="1" dirty="0" smtClean="0">
                <a:solidFill>
                  <a:srgbClr val="FF0000"/>
                </a:solidFill>
              </a:rPr>
              <a:t>glkinsland@louisiana.com</a:t>
            </a:r>
            <a:endParaRPr lang="en-US" sz="4400" b="1" dirty="0">
              <a:solidFill>
                <a:srgbClr val="FF0000"/>
              </a:solidFill>
            </a:endParaRPr>
          </a:p>
        </p:txBody>
      </p:sp>
    </p:spTree>
    <p:extLst>
      <p:ext uri="{BB962C8B-B14F-4D97-AF65-F5344CB8AC3E}">
        <p14:creationId xmlns:p14="http://schemas.microsoft.com/office/powerpoint/2010/main" val="3964491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1924"/>
            <a:ext cx="9067800" cy="6186309"/>
          </a:xfrm>
          <a:prstGeom prst="rect">
            <a:avLst/>
          </a:prstGeom>
        </p:spPr>
        <p:txBody>
          <a:bodyPr wrap="square">
            <a:spAutoFit/>
          </a:bodyPr>
          <a:lstStyle/>
          <a:p>
            <a:r>
              <a:rPr lang="en-US" dirty="0"/>
              <a:t>Lineaments and structures indicate that the basement of the North American Continent east of the Rocky Mountains is fundamentally </a:t>
            </a:r>
            <a:r>
              <a:rPr lang="en-US" dirty="0">
                <a:solidFill>
                  <a:srgbClr val="FF0000"/>
                </a:solidFill>
              </a:rPr>
              <a:t>fractured</a:t>
            </a:r>
            <a:r>
              <a:rPr lang="en-US" dirty="0"/>
              <a:t> in orthogonal directions, </a:t>
            </a:r>
            <a:r>
              <a:rPr lang="en-US" dirty="0">
                <a:solidFill>
                  <a:srgbClr val="FF0000"/>
                </a:solidFill>
              </a:rPr>
              <a:t>NW and NE</a:t>
            </a:r>
            <a:r>
              <a:rPr lang="en-US" dirty="0"/>
              <a:t>.  This set of weaknesses has </a:t>
            </a:r>
            <a:r>
              <a:rPr lang="en-US" dirty="0">
                <a:solidFill>
                  <a:srgbClr val="FF0000"/>
                </a:solidFill>
              </a:rPr>
              <a:t>controlled structures </a:t>
            </a:r>
            <a:r>
              <a:rPr lang="en-US" dirty="0"/>
              <a:t>developed during break-ups and collisions since at least the Neoproterozoic </a:t>
            </a:r>
            <a:r>
              <a:rPr lang="en-US" dirty="0" err="1">
                <a:solidFill>
                  <a:srgbClr val="FF0000"/>
                </a:solidFill>
              </a:rPr>
              <a:t>Iapetian</a:t>
            </a:r>
            <a:r>
              <a:rPr lang="en-US" dirty="0">
                <a:solidFill>
                  <a:srgbClr val="FF0000"/>
                </a:solidFill>
              </a:rPr>
              <a:t> rifting of </a:t>
            </a:r>
            <a:r>
              <a:rPr lang="en-US" dirty="0" err="1">
                <a:solidFill>
                  <a:srgbClr val="FF0000"/>
                </a:solidFill>
              </a:rPr>
              <a:t>Laurentia</a:t>
            </a:r>
            <a:r>
              <a:rPr lang="en-US" dirty="0"/>
              <a:t>.   Major portions of the northeastern and northwestern margins of the </a:t>
            </a:r>
            <a:r>
              <a:rPr lang="en-US" dirty="0">
                <a:solidFill>
                  <a:srgbClr val="FF0000"/>
                </a:solidFill>
              </a:rPr>
              <a:t>Gulf of Mexico basin (GOMB) are bounded by rifts and transforms </a:t>
            </a:r>
            <a:r>
              <a:rPr lang="en-US" dirty="0"/>
              <a:t>from this rifting event.  Subsequent Paleozoic Appalachian-Ouachita collision occurred against this Precambrian margin resulting in collapse or overriding of promontories and filling of </a:t>
            </a:r>
            <a:r>
              <a:rPr lang="en-US" dirty="0" err="1"/>
              <a:t>embayments</a:t>
            </a:r>
            <a:r>
              <a:rPr lang="en-US" dirty="0"/>
              <a:t>, including the Ouachita embayment within which the GOMB formed.  The</a:t>
            </a:r>
            <a:r>
              <a:rPr lang="en-US" dirty="0">
                <a:solidFill>
                  <a:srgbClr val="FF0000"/>
                </a:solidFill>
              </a:rPr>
              <a:t> NW – NE </a:t>
            </a:r>
            <a:r>
              <a:rPr lang="en-US" dirty="0"/>
              <a:t>pervasive fractures also exist within the </a:t>
            </a:r>
            <a:r>
              <a:rPr lang="en-US" dirty="0" smtClean="0">
                <a:solidFill>
                  <a:srgbClr val="FF0000"/>
                </a:solidFill>
              </a:rPr>
              <a:t>Ouachita embayment filling basement </a:t>
            </a:r>
            <a:r>
              <a:rPr lang="en-US" dirty="0" smtClean="0"/>
              <a:t>and </a:t>
            </a:r>
            <a:r>
              <a:rPr lang="en-US" dirty="0" smtClean="0">
                <a:solidFill>
                  <a:srgbClr val="FF0000"/>
                </a:solidFill>
              </a:rPr>
              <a:t>controlled </a:t>
            </a:r>
            <a:r>
              <a:rPr lang="en-US" dirty="0">
                <a:solidFill>
                  <a:srgbClr val="FF0000"/>
                </a:solidFill>
              </a:rPr>
              <a:t>Mesozoic rifting of the GOMB</a:t>
            </a:r>
            <a:r>
              <a:rPr lang="en-US" dirty="0"/>
              <a:t>.  Some structures of the northern margin of the GOMB; e.g., </a:t>
            </a:r>
            <a:r>
              <a:rPr lang="en-US" dirty="0">
                <a:solidFill>
                  <a:srgbClr val="FF0000"/>
                </a:solidFill>
              </a:rPr>
              <a:t>LaSalle Arch, Angelina-Caldwell Flexure and southern portion of the North Louisiana Salt Basin</a:t>
            </a:r>
            <a:r>
              <a:rPr lang="en-US" dirty="0"/>
              <a:t>; appear, by their orientations, to have been influenced by these fractures.  Others; e.g</a:t>
            </a:r>
            <a:r>
              <a:rPr lang="en-US" dirty="0" smtClean="0"/>
              <a:t>., </a:t>
            </a:r>
            <a:r>
              <a:rPr lang="en-US" dirty="0" smtClean="0">
                <a:solidFill>
                  <a:srgbClr val="FF0000"/>
                </a:solidFill>
              </a:rPr>
              <a:t>Sabine Uplift, Monroe Uplift and the Arkansas-Louisiana portion of the North Louisiana Salt Basin;</a:t>
            </a:r>
            <a:r>
              <a:rPr lang="en-US" dirty="0" smtClean="0"/>
              <a:t> </a:t>
            </a:r>
            <a:r>
              <a:rPr lang="en-US" dirty="0"/>
              <a:t>appear not to be so directly related to these fractures.</a:t>
            </a:r>
          </a:p>
          <a:p>
            <a:endParaRPr lang="en-US" dirty="0"/>
          </a:p>
          <a:p>
            <a:r>
              <a:rPr lang="en-US" dirty="0"/>
              <a:t>Interpretations of maps of gravity, crustal thickness and heat flow and cross-sections of the northern GOMB lead to the </a:t>
            </a:r>
            <a:r>
              <a:rPr lang="en-US" dirty="0">
                <a:solidFill>
                  <a:srgbClr val="FF0000"/>
                </a:solidFill>
              </a:rPr>
              <a:t>hypothesis that the initial opening of the GOMB </a:t>
            </a:r>
            <a:r>
              <a:rPr lang="en-US" dirty="0"/>
              <a:t>was by broad extension (from the NW to the SE) similar to the broad extension which in western North America resulted in </a:t>
            </a:r>
            <a:r>
              <a:rPr lang="en-US" dirty="0">
                <a:solidFill>
                  <a:srgbClr val="FF0000"/>
                </a:solidFill>
              </a:rPr>
              <a:t>Metamorphic Core Complexes</a:t>
            </a:r>
            <a:r>
              <a:rPr lang="en-US" dirty="0"/>
              <a:t>.  However, subsequent deposition has prevented exposure of the GOMB complexes resulting in </a:t>
            </a:r>
            <a:r>
              <a:rPr lang="en-US" dirty="0">
                <a:solidFill>
                  <a:srgbClr val="FF0000"/>
                </a:solidFill>
              </a:rPr>
              <a:t>“Incipient Metamorphic Core Complexes (IMCC),” e.g. Sabine and Monroe Uplifts</a:t>
            </a:r>
            <a:r>
              <a:rPr lang="en-US" dirty="0"/>
              <a:t>.  These IMCCs have a long history of rising and probably are continuing to rise today.</a:t>
            </a:r>
          </a:p>
        </p:txBody>
      </p:sp>
      <p:sp>
        <p:nvSpPr>
          <p:cNvPr id="10" name="TextBox 9"/>
          <p:cNvSpPr txBox="1"/>
          <p:nvPr/>
        </p:nvSpPr>
        <p:spPr>
          <a:xfrm>
            <a:off x="838200" y="76200"/>
            <a:ext cx="5638800" cy="369332"/>
          </a:xfrm>
          <a:prstGeom prst="rect">
            <a:avLst/>
          </a:prstGeom>
          <a:noFill/>
        </p:spPr>
        <p:txBody>
          <a:bodyPr wrap="square" rtlCol="0">
            <a:spAutoFit/>
          </a:bodyPr>
          <a:lstStyle/>
          <a:p>
            <a:r>
              <a:rPr lang="en-US" dirty="0" smtClean="0"/>
              <a:t>THE ABSTRACT      </a:t>
            </a:r>
            <a:r>
              <a:rPr lang="en-US" sz="1400" dirty="0" smtClean="0">
                <a:solidFill>
                  <a:srgbClr val="FF0000"/>
                </a:solidFill>
              </a:rPr>
              <a:t>HIGHLIGHTED  AS PRESENTATION PLAN</a:t>
            </a:r>
            <a:endParaRPr lang="en-US" dirty="0">
              <a:solidFill>
                <a:srgbClr val="FF0000"/>
              </a:solidFill>
            </a:endParaRPr>
          </a:p>
        </p:txBody>
      </p:sp>
    </p:spTree>
    <p:extLst>
      <p:ext uri="{BB962C8B-B14F-4D97-AF65-F5344CB8AC3E}">
        <p14:creationId xmlns:p14="http://schemas.microsoft.com/office/powerpoint/2010/main" val="437392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76200"/>
            <a:ext cx="5092597" cy="667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76200"/>
            <a:ext cx="3834326" cy="3970318"/>
          </a:xfrm>
          <a:prstGeom prst="rect">
            <a:avLst/>
          </a:prstGeom>
          <a:noFill/>
        </p:spPr>
        <p:txBody>
          <a:bodyPr wrap="square" rtlCol="0">
            <a:spAutoFit/>
          </a:bodyPr>
          <a:lstStyle/>
          <a:p>
            <a:r>
              <a:rPr lang="en-US" sz="1400" dirty="0" smtClean="0"/>
              <a:t>These are photo lineaments/</a:t>
            </a:r>
            <a:r>
              <a:rPr lang="en-US" sz="1400" dirty="0" err="1" smtClean="0"/>
              <a:t>lineations</a:t>
            </a:r>
            <a:r>
              <a:rPr lang="en-US" sz="1400" dirty="0" smtClean="0"/>
              <a:t> which</a:t>
            </a:r>
          </a:p>
          <a:p>
            <a:r>
              <a:rPr lang="en-US" sz="1400" dirty="0" smtClean="0"/>
              <a:t>Fisk found when creating the report for the </a:t>
            </a:r>
          </a:p>
          <a:p>
            <a:r>
              <a:rPr lang="en-US" sz="1400" dirty="0"/>
              <a:t>d</a:t>
            </a:r>
            <a:r>
              <a:rPr lang="en-US" sz="1400" dirty="0" smtClean="0"/>
              <a:t>evelopment of the Mississippi River control</a:t>
            </a:r>
          </a:p>
          <a:p>
            <a:r>
              <a:rPr lang="en-US" sz="1400" dirty="0"/>
              <a:t>s</a:t>
            </a:r>
            <a:r>
              <a:rPr lang="en-US" sz="1400" dirty="0" smtClean="0"/>
              <a:t>ystem.  Similar NW – NE patterns have been</a:t>
            </a:r>
          </a:p>
          <a:p>
            <a:r>
              <a:rPr lang="en-US" sz="1400" dirty="0" smtClean="0"/>
              <a:t>found over most of the lower 48 states.  Many</a:t>
            </a:r>
          </a:p>
          <a:p>
            <a:r>
              <a:rPr lang="en-US" sz="1400" dirty="0"/>
              <a:t>s</a:t>
            </a:r>
            <a:r>
              <a:rPr lang="en-US" sz="1400" dirty="0" smtClean="0"/>
              <a:t>tudies have related these surface features to</a:t>
            </a:r>
          </a:p>
          <a:p>
            <a:r>
              <a:rPr lang="en-US" sz="1400" dirty="0"/>
              <a:t>b</a:t>
            </a:r>
            <a:r>
              <a:rPr lang="en-US" sz="1400" dirty="0" smtClean="0"/>
              <a:t>asement fractures and faults.  One example</a:t>
            </a:r>
          </a:p>
          <a:p>
            <a:r>
              <a:rPr lang="en-US" sz="1400" dirty="0"/>
              <a:t>i</a:t>
            </a:r>
            <a:r>
              <a:rPr lang="en-US" sz="1400" dirty="0" smtClean="0"/>
              <a:t>s below from Kinsland et al. (2003) in which</a:t>
            </a:r>
          </a:p>
          <a:p>
            <a:r>
              <a:rPr lang="en-US" sz="1400" dirty="0" smtClean="0"/>
              <a:t>a subset of the Fisk </a:t>
            </a:r>
            <a:r>
              <a:rPr lang="en-US" sz="1400" dirty="0" err="1" smtClean="0"/>
              <a:t>lineations</a:t>
            </a:r>
            <a:r>
              <a:rPr lang="en-US" sz="1400" dirty="0" smtClean="0"/>
              <a:t> is shown above</a:t>
            </a:r>
          </a:p>
          <a:p>
            <a:r>
              <a:rPr lang="en-US" sz="1400" dirty="0"/>
              <a:t>a</a:t>
            </a:r>
            <a:r>
              <a:rPr lang="en-US" sz="1400" dirty="0" smtClean="0"/>
              <a:t>nd superimposed upon magnetic data from </a:t>
            </a:r>
          </a:p>
          <a:p>
            <a:r>
              <a:rPr lang="en-US" sz="1400" dirty="0"/>
              <a:t>w</a:t>
            </a:r>
            <a:r>
              <a:rPr lang="en-US" sz="1400" dirty="0" smtClean="0"/>
              <a:t>estern central Louisiana.  The magnetic data</a:t>
            </a:r>
          </a:p>
          <a:p>
            <a:r>
              <a:rPr lang="en-US" sz="1400" dirty="0"/>
              <a:t>c</a:t>
            </a:r>
            <a:r>
              <a:rPr lang="en-US" sz="1400" dirty="0" smtClean="0"/>
              <a:t>orrespond to basement topographic horsts</a:t>
            </a:r>
          </a:p>
          <a:p>
            <a:r>
              <a:rPr lang="en-US" sz="1400" dirty="0"/>
              <a:t>a</a:t>
            </a:r>
            <a:r>
              <a:rPr lang="en-US" sz="1400" dirty="0" smtClean="0"/>
              <a:t>nd </a:t>
            </a:r>
            <a:r>
              <a:rPr lang="en-US" sz="1400" dirty="0" err="1" smtClean="0"/>
              <a:t>grabens</a:t>
            </a:r>
            <a:r>
              <a:rPr lang="en-US" sz="1400" dirty="0" smtClean="0"/>
              <a:t> separated by basement faults </a:t>
            </a:r>
          </a:p>
          <a:p>
            <a:r>
              <a:rPr lang="en-US" sz="1400" dirty="0"/>
              <a:t>w</a:t>
            </a:r>
            <a:r>
              <a:rPr lang="en-US" sz="1400" dirty="0" smtClean="0"/>
              <a:t>hose influence is presently indicated at the</a:t>
            </a:r>
          </a:p>
          <a:p>
            <a:r>
              <a:rPr lang="en-US" sz="1400" dirty="0" smtClean="0"/>
              <a:t>surface as the mapped </a:t>
            </a:r>
            <a:r>
              <a:rPr lang="en-US" sz="1400" dirty="0" err="1" smtClean="0"/>
              <a:t>lineations</a:t>
            </a:r>
            <a:r>
              <a:rPr lang="en-US" sz="1400" dirty="0" smtClean="0"/>
              <a:t>. These</a:t>
            </a:r>
          </a:p>
          <a:p>
            <a:r>
              <a:rPr lang="en-US" sz="1400" dirty="0"/>
              <a:t>p</a:t>
            </a:r>
            <a:r>
              <a:rPr lang="en-US" sz="1400" dirty="0" smtClean="0"/>
              <a:t>ervasive weaknesses control development of </a:t>
            </a:r>
          </a:p>
          <a:p>
            <a:r>
              <a:rPr lang="en-US" sz="1400" dirty="0"/>
              <a:t>c</a:t>
            </a:r>
            <a:r>
              <a:rPr lang="en-US" sz="1400" dirty="0" smtClean="0"/>
              <a:t>rustal structural features.</a:t>
            </a:r>
          </a:p>
          <a:p>
            <a:endParaRPr lang="en-US" sz="1400"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0"/>
            <a:ext cx="348982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423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Folder for transfer 11_3_11\NATTF\ColorCoverReduce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3" y="75344"/>
            <a:ext cx="4599878" cy="6816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734" t="42761" r="68469" b="48378"/>
          <a:stretch/>
        </p:blipFill>
        <p:spPr bwMode="auto">
          <a:xfrm>
            <a:off x="4383192" y="986468"/>
            <a:ext cx="4529365" cy="282353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4724400" y="228600"/>
            <a:ext cx="2514600" cy="369332"/>
          </a:xfrm>
          <a:prstGeom prst="rect">
            <a:avLst/>
          </a:prstGeom>
          <a:noFill/>
        </p:spPr>
        <p:txBody>
          <a:bodyPr wrap="square" rtlCol="0">
            <a:spAutoFit/>
          </a:bodyPr>
          <a:lstStyle/>
          <a:p>
            <a:r>
              <a:rPr lang="en-US" dirty="0" smtClean="0"/>
              <a:t>Kinsland (1984)</a:t>
            </a:r>
            <a:endParaRPr lang="en-US" dirty="0"/>
          </a:p>
        </p:txBody>
      </p:sp>
      <p:sp>
        <p:nvSpPr>
          <p:cNvPr id="18" name="TextBox 17"/>
          <p:cNvSpPr txBox="1"/>
          <p:nvPr/>
        </p:nvSpPr>
        <p:spPr>
          <a:xfrm>
            <a:off x="4669517" y="3962400"/>
            <a:ext cx="3962400" cy="2585323"/>
          </a:xfrm>
          <a:prstGeom prst="rect">
            <a:avLst/>
          </a:prstGeom>
          <a:noFill/>
        </p:spPr>
        <p:txBody>
          <a:bodyPr wrap="square" rtlCol="0">
            <a:spAutoFit/>
          </a:bodyPr>
          <a:lstStyle/>
          <a:p>
            <a:r>
              <a:rPr lang="en-US" dirty="0" smtClean="0"/>
              <a:t>This curve is a small circle centered at Jason Morgan’s pole of rotation for the central Atlantic.  It is therefore part of the set which determined the reentrants and promontories of the East Coast Passive Margin.  Note that there is no evidence in these filtered gravity data for a similar match along a curve from Florida to southern Oklahoma.</a:t>
            </a:r>
            <a:endParaRPr lang="en-US" dirty="0"/>
          </a:p>
        </p:txBody>
      </p:sp>
      <p:sp>
        <p:nvSpPr>
          <p:cNvPr id="2" name="Freeform 1"/>
          <p:cNvSpPr/>
          <p:nvPr/>
        </p:nvSpPr>
        <p:spPr>
          <a:xfrm>
            <a:off x="4533900" y="990600"/>
            <a:ext cx="3648075" cy="2324100"/>
          </a:xfrm>
          <a:custGeom>
            <a:avLst/>
            <a:gdLst>
              <a:gd name="connsiteX0" fmla="*/ 0 w 3648075"/>
              <a:gd name="connsiteY0" fmla="*/ 0 h 2324100"/>
              <a:gd name="connsiteX1" fmla="*/ 352425 w 3648075"/>
              <a:gd name="connsiteY1" fmla="*/ 257175 h 2324100"/>
              <a:gd name="connsiteX2" fmla="*/ 752475 w 3648075"/>
              <a:gd name="connsiteY2" fmla="*/ 466725 h 2324100"/>
              <a:gd name="connsiteX3" fmla="*/ 1304925 w 3648075"/>
              <a:gd name="connsiteY3" fmla="*/ 866775 h 2324100"/>
              <a:gd name="connsiteX4" fmla="*/ 1809750 w 3648075"/>
              <a:gd name="connsiteY4" fmla="*/ 1228725 h 2324100"/>
              <a:gd name="connsiteX5" fmla="*/ 1981200 w 3648075"/>
              <a:gd name="connsiteY5" fmla="*/ 1390650 h 2324100"/>
              <a:gd name="connsiteX6" fmla="*/ 2552700 w 3648075"/>
              <a:gd name="connsiteY6" fmla="*/ 1733550 h 2324100"/>
              <a:gd name="connsiteX7" fmla="*/ 3057525 w 3648075"/>
              <a:gd name="connsiteY7" fmla="*/ 2057400 h 2324100"/>
              <a:gd name="connsiteX8" fmla="*/ 3362325 w 3648075"/>
              <a:gd name="connsiteY8" fmla="*/ 2162175 h 2324100"/>
              <a:gd name="connsiteX9" fmla="*/ 3648075 w 3648075"/>
              <a:gd name="connsiteY9" fmla="*/ 2324100 h 2324100"/>
              <a:gd name="connsiteX0" fmla="*/ 0 w 3648075"/>
              <a:gd name="connsiteY0" fmla="*/ 0 h 2324100"/>
              <a:gd name="connsiteX1" fmla="*/ 352425 w 3648075"/>
              <a:gd name="connsiteY1" fmla="*/ 257175 h 2324100"/>
              <a:gd name="connsiteX2" fmla="*/ 752475 w 3648075"/>
              <a:gd name="connsiteY2" fmla="*/ 466725 h 2324100"/>
              <a:gd name="connsiteX3" fmla="*/ 1304925 w 3648075"/>
              <a:gd name="connsiteY3" fmla="*/ 866775 h 2324100"/>
              <a:gd name="connsiteX4" fmla="*/ 1790700 w 3648075"/>
              <a:gd name="connsiteY4" fmla="*/ 1276350 h 2324100"/>
              <a:gd name="connsiteX5" fmla="*/ 1981200 w 3648075"/>
              <a:gd name="connsiteY5" fmla="*/ 1390650 h 2324100"/>
              <a:gd name="connsiteX6" fmla="*/ 2552700 w 3648075"/>
              <a:gd name="connsiteY6" fmla="*/ 1733550 h 2324100"/>
              <a:gd name="connsiteX7" fmla="*/ 3057525 w 3648075"/>
              <a:gd name="connsiteY7" fmla="*/ 2057400 h 2324100"/>
              <a:gd name="connsiteX8" fmla="*/ 3362325 w 3648075"/>
              <a:gd name="connsiteY8" fmla="*/ 2162175 h 2324100"/>
              <a:gd name="connsiteX9" fmla="*/ 3648075 w 3648075"/>
              <a:gd name="connsiteY9" fmla="*/ 2324100 h 2324100"/>
              <a:gd name="connsiteX0" fmla="*/ 0 w 3648075"/>
              <a:gd name="connsiteY0" fmla="*/ 0 h 2324100"/>
              <a:gd name="connsiteX1" fmla="*/ 352425 w 3648075"/>
              <a:gd name="connsiteY1" fmla="*/ 257175 h 2324100"/>
              <a:gd name="connsiteX2" fmla="*/ 752475 w 3648075"/>
              <a:gd name="connsiteY2" fmla="*/ 466725 h 2324100"/>
              <a:gd name="connsiteX3" fmla="*/ 1304925 w 3648075"/>
              <a:gd name="connsiteY3" fmla="*/ 866775 h 2324100"/>
              <a:gd name="connsiteX4" fmla="*/ 1790700 w 3648075"/>
              <a:gd name="connsiteY4" fmla="*/ 1276350 h 2324100"/>
              <a:gd name="connsiteX5" fmla="*/ 1962150 w 3648075"/>
              <a:gd name="connsiteY5" fmla="*/ 1428750 h 2324100"/>
              <a:gd name="connsiteX6" fmla="*/ 2552700 w 3648075"/>
              <a:gd name="connsiteY6" fmla="*/ 1733550 h 2324100"/>
              <a:gd name="connsiteX7" fmla="*/ 3057525 w 3648075"/>
              <a:gd name="connsiteY7" fmla="*/ 2057400 h 2324100"/>
              <a:gd name="connsiteX8" fmla="*/ 3362325 w 3648075"/>
              <a:gd name="connsiteY8" fmla="*/ 2162175 h 2324100"/>
              <a:gd name="connsiteX9" fmla="*/ 3648075 w 3648075"/>
              <a:gd name="connsiteY9" fmla="*/ 2324100 h 2324100"/>
              <a:gd name="connsiteX0" fmla="*/ 0 w 3648075"/>
              <a:gd name="connsiteY0" fmla="*/ 0 h 2324100"/>
              <a:gd name="connsiteX1" fmla="*/ 352425 w 3648075"/>
              <a:gd name="connsiteY1" fmla="*/ 257175 h 2324100"/>
              <a:gd name="connsiteX2" fmla="*/ 752475 w 3648075"/>
              <a:gd name="connsiteY2" fmla="*/ 466725 h 2324100"/>
              <a:gd name="connsiteX3" fmla="*/ 1266825 w 3648075"/>
              <a:gd name="connsiteY3" fmla="*/ 895350 h 2324100"/>
              <a:gd name="connsiteX4" fmla="*/ 1790700 w 3648075"/>
              <a:gd name="connsiteY4" fmla="*/ 1276350 h 2324100"/>
              <a:gd name="connsiteX5" fmla="*/ 1962150 w 3648075"/>
              <a:gd name="connsiteY5" fmla="*/ 1428750 h 2324100"/>
              <a:gd name="connsiteX6" fmla="*/ 2552700 w 3648075"/>
              <a:gd name="connsiteY6" fmla="*/ 1733550 h 2324100"/>
              <a:gd name="connsiteX7" fmla="*/ 3057525 w 3648075"/>
              <a:gd name="connsiteY7" fmla="*/ 2057400 h 2324100"/>
              <a:gd name="connsiteX8" fmla="*/ 3362325 w 3648075"/>
              <a:gd name="connsiteY8" fmla="*/ 2162175 h 2324100"/>
              <a:gd name="connsiteX9" fmla="*/ 3648075 w 3648075"/>
              <a:gd name="connsiteY9" fmla="*/ 2324100 h 2324100"/>
              <a:gd name="connsiteX0" fmla="*/ 0 w 3648075"/>
              <a:gd name="connsiteY0" fmla="*/ 0 h 2324100"/>
              <a:gd name="connsiteX1" fmla="*/ 352425 w 3648075"/>
              <a:gd name="connsiteY1" fmla="*/ 257175 h 2324100"/>
              <a:gd name="connsiteX2" fmla="*/ 695325 w 3648075"/>
              <a:gd name="connsiteY2" fmla="*/ 552450 h 2324100"/>
              <a:gd name="connsiteX3" fmla="*/ 1266825 w 3648075"/>
              <a:gd name="connsiteY3" fmla="*/ 895350 h 2324100"/>
              <a:gd name="connsiteX4" fmla="*/ 1790700 w 3648075"/>
              <a:gd name="connsiteY4" fmla="*/ 1276350 h 2324100"/>
              <a:gd name="connsiteX5" fmla="*/ 1962150 w 3648075"/>
              <a:gd name="connsiteY5" fmla="*/ 1428750 h 2324100"/>
              <a:gd name="connsiteX6" fmla="*/ 2552700 w 3648075"/>
              <a:gd name="connsiteY6" fmla="*/ 1733550 h 2324100"/>
              <a:gd name="connsiteX7" fmla="*/ 3057525 w 3648075"/>
              <a:gd name="connsiteY7" fmla="*/ 2057400 h 2324100"/>
              <a:gd name="connsiteX8" fmla="*/ 3362325 w 3648075"/>
              <a:gd name="connsiteY8" fmla="*/ 2162175 h 2324100"/>
              <a:gd name="connsiteX9" fmla="*/ 3648075 w 3648075"/>
              <a:gd name="connsiteY9" fmla="*/ 2324100 h 2324100"/>
              <a:gd name="connsiteX0" fmla="*/ 0 w 3648075"/>
              <a:gd name="connsiteY0" fmla="*/ 0 h 2324100"/>
              <a:gd name="connsiteX1" fmla="*/ 333375 w 3648075"/>
              <a:gd name="connsiteY1" fmla="*/ 295275 h 2324100"/>
              <a:gd name="connsiteX2" fmla="*/ 695325 w 3648075"/>
              <a:gd name="connsiteY2" fmla="*/ 552450 h 2324100"/>
              <a:gd name="connsiteX3" fmla="*/ 1266825 w 3648075"/>
              <a:gd name="connsiteY3" fmla="*/ 895350 h 2324100"/>
              <a:gd name="connsiteX4" fmla="*/ 1790700 w 3648075"/>
              <a:gd name="connsiteY4" fmla="*/ 1276350 h 2324100"/>
              <a:gd name="connsiteX5" fmla="*/ 1962150 w 3648075"/>
              <a:gd name="connsiteY5" fmla="*/ 1428750 h 2324100"/>
              <a:gd name="connsiteX6" fmla="*/ 2552700 w 3648075"/>
              <a:gd name="connsiteY6" fmla="*/ 1733550 h 2324100"/>
              <a:gd name="connsiteX7" fmla="*/ 3057525 w 3648075"/>
              <a:gd name="connsiteY7" fmla="*/ 2057400 h 2324100"/>
              <a:gd name="connsiteX8" fmla="*/ 3362325 w 3648075"/>
              <a:gd name="connsiteY8" fmla="*/ 2162175 h 2324100"/>
              <a:gd name="connsiteX9" fmla="*/ 3648075 w 3648075"/>
              <a:gd name="connsiteY9" fmla="*/ 2324100 h 2324100"/>
              <a:gd name="connsiteX0" fmla="*/ 0 w 3648075"/>
              <a:gd name="connsiteY0" fmla="*/ 0 h 2324100"/>
              <a:gd name="connsiteX1" fmla="*/ 333375 w 3648075"/>
              <a:gd name="connsiteY1" fmla="*/ 295275 h 2324100"/>
              <a:gd name="connsiteX2" fmla="*/ 695325 w 3648075"/>
              <a:gd name="connsiteY2" fmla="*/ 552450 h 2324100"/>
              <a:gd name="connsiteX3" fmla="*/ 1266825 w 3648075"/>
              <a:gd name="connsiteY3" fmla="*/ 895350 h 2324100"/>
              <a:gd name="connsiteX4" fmla="*/ 1790700 w 3648075"/>
              <a:gd name="connsiteY4" fmla="*/ 1276350 h 2324100"/>
              <a:gd name="connsiteX5" fmla="*/ 1981200 w 3648075"/>
              <a:gd name="connsiteY5" fmla="*/ 1390650 h 2324100"/>
              <a:gd name="connsiteX6" fmla="*/ 2552700 w 3648075"/>
              <a:gd name="connsiteY6" fmla="*/ 1733550 h 2324100"/>
              <a:gd name="connsiteX7" fmla="*/ 3057525 w 3648075"/>
              <a:gd name="connsiteY7" fmla="*/ 2057400 h 2324100"/>
              <a:gd name="connsiteX8" fmla="*/ 3362325 w 3648075"/>
              <a:gd name="connsiteY8" fmla="*/ 2162175 h 2324100"/>
              <a:gd name="connsiteX9" fmla="*/ 3648075 w 3648075"/>
              <a:gd name="connsiteY9" fmla="*/ 2324100 h 2324100"/>
              <a:gd name="connsiteX0" fmla="*/ 0 w 3648075"/>
              <a:gd name="connsiteY0" fmla="*/ 0 h 2324100"/>
              <a:gd name="connsiteX1" fmla="*/ 333375 w 3648075"/>
              <a:gd name="connsiteY1" fmla="*/ 295275 h 2324100"/>
              <a:gd name="connsiteX2" fmla="*/ 695325 w 3648075"/>
              <a:gd name="connsiteY2" fmla="*/ 552450 h 2324100"/>
              <a:gd name="connsiteX3" fmla="*/ 1266825 w 3648075"/>
              <a:gd name="connsiteY3" fmla="*/ 895350 h 2324100"/>
              <a:gd name="connsiteX4" fmla="*/ 1790700 w 3648075"/>
              <a:gd name="connsiteY4" fmla="*/ 1276350 h 2324100"/>
              <a:gd name="connsiteX5" fmla="*/ 1981200 w 3648075"/>
              <a:gd name="connsiteY5" fmla="*/ 1390650 h 2324100"/>
              <a:gd name="connsiteX6" fmla="*/ 2552700 w 3648075"/>
              <a:gd name="connsiteY6" fmla="*/ 1733550 h 2324100"/>
              <a:gd name="connsiteX7" fmla="*/ 3057525 w 3648075"/>
              <a:gd name="connsiteY7" fmla="*/ 2019300 h 2324100"/>
              <a:gd name="connsiteX8" fmla="*/ 3362325 w 3648075"/>
              <a:gd name="connsiteY8" fmla="*/ 2162175 h 2324100"/>
              <a:gd name="connsiteX9" fmla="*/ 3648075 w 3648075"/>
              <a:gd name="connsiteY9" fmla="*/ 2324100 h 2324100"/>
              <a:gd name="connsiteX0" fmla="*/ 0 w 3648075"/>
              <a:gd name="connsiteY0" fmla="*/ 0 h 2324100"/>
              <a:gd name="connsiteX1" fmla="*/ 333375 w 3648075"/>
              <a:gd name="connsiteY1" fmla="*/ 295275 h 2324100"/>
              <a:gd name="connsiteX2" fmla="*/ 695325 w 3648075"/>
              <a:gd name="connsiteY2" fmla="*/ 552450 h 2324100"/>
              <a:gd name="connsiteX3" fmla="*/ 1238250 w 3648075"/>
              <a:gd name="connsiteY3" fmla="*/ 895350 h 2324100"/>
              <a:gd name="connsiteX4" fmla="*/ 1790700 w 3648075"/>
              <a:gd name="connsiteY4" fmla="*/ 1276350 h 2324100"/>
              <a:gd name="connsiteX5" fmla="*/ 1981200 w 3648075"/>
              <a:gd name="connsiteY5" fmla="*/ 1390650 h 2324100"/>
              <a:gd name="connsiteX6" fmla="*/ 2552700 w 3648075"/>
              <a:gd name="connsiteY6" fmla="*/ 1733550 h 2324100"/>
              <a:gd name="connsiteX7" fmla="*/ 3057525 w 3648075"/>
              <a:gd name="connsiteY7" fmla="*/ 2019300 h 2324100"/>
              <a:gd name="connsiteX8" fmla="*/ 3362325 w 3648075"/>
              <a:gd name="connsiteY8" fmla="*/ 2162175 h 2324100"/>
              <a:gd name="connsiteX9" fmla="*/ 3648075 w 3648075"/>
              <a:gd name="connsiteY9" fmla="*/ 2324100 h 232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8075" h="2324100">
                <a:moveTo>
                  <a:pt x="0" y="0"/>
                </a:moveTo>
                <a:cubicBezTo>
                  <a:pt x="113506" y="89694"/>
                  <a:pt x="217488" y="203200"/>
                  <a:pt x="333375" y="295275"/>
                </a:cubicBezTo>
                <a:cubicBezTo>
                  <a:pt x="449263" y="387350"/>
                  <a:pt x="544513" y="452438"/>
                  <a:pt x="695325" y="552450"/>
                </a:cubicBezTo>
                <a:cubicBezTo>
                  <a:pt x="846138" y="652463"/>
                  <a:pt x="1055687" y="774700"/>
                  <a:pt x="1238250" y="895350"/>
                </a:cubicBezTo>
                <a:cubicBezTo>
                  <a:pt x="1420813" y="1016000"/>
                  <a:pt x="1666875" y="1193800"/>
                  <a:pt x="1790700" y="1276350"/>
                </a:cubicBezTo>
                <a:cubicBezTo>
                  <a:pt x="1914525" y="1358900"/>
                  <a:pt x="1854200" y="1314450"/>
                  <a:pt x="1981200" y="1390650"/>
                </a:cubicBezTo>
                <a:cubicBezTo>
                  <a:pt x="2178050" y="1492250"/>
                  <a:pt x="2373313" y="1628775"/>
                  <a:pt x="2552700" y="1733550"/>
                </a:cubicBezTo>
                <a:cubicBezTo>
                  <a:pt x="2732087" y="1838325"/>
                  <a:pt x="2922588" y="1947863"/>
                  <a:pt x="3057525" y="2019300"/>
                </a:cubicBezTo>
                <a:cubicBezTo>
                  <a:pt x="3192463" y="2090738"/>
                  <a:pt x="3263900" y="2111375"/>
                  <a:pt x="3362325" y="2162175"/>
                </a:cubicBezTo>
                <a:cubicBezTo>
                  <a:pt x="3460750" y="2212975"/>
                  <a:pt x="3554412" y="2265362"/>
                  <a:pt x="3648075" y="2324100"/>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9039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121"/>
            <a:ext cx="9266202" cy="379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14400" y="4876800"/>
            <a:ext cx="7543800" cy="923330"/>
          </a:xfrm>
          <a:prstGeom prst="rect">
            <a:avLst/>
          </a:prstGeom>
        </p:spPr>
        <p:txBody>
          <a:bodyPr wrap="square">
            <a:spAutoFit/>
          </a:bodyPr>
          <a:lstStyle/>
          <a:p>
            <a:r>
              <a:rPr lang="en-US" dirty="0" smtClean="0"/>
              <a:t>New global marine gravity model from CryoSat-2 and Jason-1 reveals buried tectonic structure</a:t>
            </a:r>
          </a:p>
          <a:p>
            <a:r>
              <a:rPr lang="en-US" dirty="0" err="1" smtClean="0"/>
              <a:t>Sandwell</a:t>
            </a:r>
            <a:r>
              <a:rPr lang="en-US" dirty="0" smtClean="0"/>
              <a:t> et al. Science 2014 346 (6205), p. 65</a:t>
            </a:r>
            <a:endParaRPr lang="en-US" dirty="0"/>
          </a:p>
        </p:txBody>
      </p:sp>
      <p:sp>
        <p:nvSpPr>
          <p:cNvPr id="3" name="TextBox 2"/>
          <p:cNvSpPr txBox="1"/>
          <p:nvPr/>
        </p:nvSpPr>
        <p:spPr>
          <a:xfrm>
            <a:off x="251601" y="4114800"/>
            <a:ext cx="8763000" cy="369332"/>
          </a:xfrm>
          <a:prstGeom prst="rect">
            <a:avLst/>
          </a:prstGeom>
          <a:noFill/>
        </p:spPr>
        <p:txBody>
          <a:bodyPr wrap="square" rtlCol="0">
            <a:spAutoFit/>
          </a:bodyPr>
          <a:lstStyle/>
          <a:p>
            <a:r>
              <a:rPr lang="en-US" dirty="0" smtClean="0"/>
              <a:t>Note extinct ridges, fracture zones, oceanic crust and continental ocean boundaries (COB)</a:t>
            </a:r>
            <a:endParaRPr lang="en-US" dirty="0"/>
          </a:p>
        </p:txBody>
      </p:sp>
    </p:spTree>
    <p:extLst>
      <p:ext uri="{BB962C8B-B14F-4D97-AF65-F5344CB8AC3E}">
        <p14:creationId xmlns:p14="http://schemas.microsoft.com/office/powerpoint/2010/main" val="23688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PP</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9" y="685145"/>
            <a:ext cx="9186909" cy="1271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0" y="152400"/>
            <a:ext cx="7467600" cy="646331"/>
          </a:xfrm>
          <a:prstGeom prst="rect">
            <a:avLst/>
          </a:prstGeom>
          <a:noFill/>
        </p:spPr>
        <p:txBody>
          <a:bodyPr wrap="square" rtlCol="0">
            <a:spAutoFit/>
          </a:bodyPr>
          <a:lstStyle/>
          <a:p>
            <a:r>
              <a:rPr lang="en-US" dirty="0" err="1" smtClean="0"/>
              <a:t>Mickus</a:t>
            </a:r>
            <a:r>
              <a:rPr lang="en-US" dirty="0" smtClean="0"/>
              <a:t> et al. (2009)   Potential field evidence for a volcanic rifted margin along the Texas Gulf Coast</a:t>
            </a:r>
            <a:endParaRPr lang="en-US" dirty="0"/>
          </a:p>
        </p:txBody>
      </p:sp>
      <p:sp>
        <p:nvSpPr>
          <p:cNvPr id="6" name="TextBox 5"/>
          <p:cNvSpPr txBox="1"/>
          <p:nvPr/>
        </p:nvSpPr>
        <p:spPr>
          <a:xfrm>
            <a:off x="5991225" y="580428"/>
            <a:ext cx="2743200" cy="246221"/>
          </a:xfrm>
          <a:prstGeom prst="rect">
            <a:avLst/>
          </a:prstGeom>
          <a:noFill/>
        </p:spPr>
        <p:txBody>
          <a:bodyPr wrap="square" rtlCol="0">
            <a:spAutoFit/>
          </a:bodyPr>
          <a:lstStyle/>
          <a:p>
            <a:r>
              <a:rPr lang="en-US" sz="1000" dirty="0" smtClean="0">
                <a:solidFill>
                  <a:srgbClr val="FF0000"/>
                </a:solidFill>
              </a:rPr>
              <a:t>BLACK LINE IS THEIR PROFILE…NOT MINE</a:t>
            </a:r>
            <a:endParaRPr lang="en-US" sz="1000" dirty="0">
              <a:solidFill>
                <a:srgbClr val="FF0000"/>
              </a:solidFill>
            </a:endParaRPr>
          </a:p>
        </p:txBody>
      </p:sp>
    </p:spTree>
    <p:extLst>
      <p:ext uri="{BB962C8B-B14F-4D97-AF65-F5344CB8AC3E}">
        <p14:creationId xmlns:p14="http://schemas.microsoft.com/office/powerpoint/2010/main" val="3512126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75" y="1143002"/>
            <a:ext cx="9144071" cy="4854195"/>
          </a:xfrm>
          <a:prstGeom prst="rect">
            <a:avLst/>
          </a:prstGeom>
          <a:noFill/>
          <a:ln w="222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0" y="6096000"/>
            <a:ext cx="9138062" cy="646331"/>
          </a:xfrm>
          <a:prstGeom prst="rect">
            <a:avLst/>
          </a:prstGeom>
          <a:noFill/>
        </p:spPr>
        <p:txBody>
          <a:bodyPr wrap="square" rtlCol="0">
            <a:spAutoFit/>
          </a:bodyPr>
          <a:lstStyle/>
          <a:p>
            <a:r>
              <a:rPr lang="en-US" dirty="0" smtClean="0"/>
              <a:t>From: Preliminary Precambrian Basement Structure Map of Continental United States – An interpretation of geologic and aeromagnetic data  P.K. Sims, R.W. </a:t>
            </a:r>
            <a:r>
              <a:rPr lang="en-US" dirty="0" err="1" smtClean="0"/>
              <a:t>Saltus</a:t>
            </a:r>
            <a:r>
              <a:rPr lang="en-US" dirty="0" smtClean="0"/>
              <a:t> and E.D. Anderson, 2005</a:t>
            </a:r>
          </a:p>
        </p:txBody>
      </p:sp>
    </p:spTree>
    <p:extLst>
      <p:ext uri="{BB962C8B-B14F-4D97-AF65-F5344CB8AC3E}">
        <p14:creationId xmlns:p14="http://schemas.microsoft.com/office/powerpoint/2010/main" val="1348001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75" y="1143002"/>
            <a:ext cx="9144071" cy="4854195"/>
          </a:xfrm>
          <a:prstGeom prst="rect">
            <a:avLst/>
          </a:prstGeom>
          <a:noFill/>
          <a:ln w="222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1657846" y="2530504"/>
            <a:ext cx="4719151" cy="2424890"/>
          </a:xfrm>
          <a:custGeom>
            <a:avLst/>
            <a:gdLst>
              <a:gd name="connsiteX0" fmla="*/ 0 w 4731026"/>
              <a:gd name="connsiteY0" fmla="*/ 0 h 2365513"/>
              <a:gd name="connsiteX1" fmla="*/ 409492 w 4731026"/>
              <a:gd name="connsiteY1" fmla="*/ 306125 h 2365513"/>
              <a:gd name="connsiteX2" fmla="*/ 1156915 w 4731026"/>
              <a:gd name="connsiteY2" fmla="*/ 830911 h 2365513"/>
              <a:gd name="connsiteX3" fmla="*/ 1785068 w 4731026"/>
              <a:gd name="connsiteY3" fmla="*/ 1172817 h 2365513"/>
              <a:gd name="connsiteX4" fmla="*/ 2985715 w 4731026"/>
              <a:gd name="connsiteY4" fmla="*/ 1796995 h 2365513"/>
              <a:gd name="connsiteX5" fmla="*/ 4317558 w 4731026"/>
              <a:gd name="connsiteY5" fmla="*/ 2262146 h 2365513"/>
              <a:gd name="connsiteX6" fmla="*/ 4560073 w 4731026"/>
              <a:gd name="connsiteY6" fmla="*/ 2325756 h 2365513"/>
              <a:gd name="connsiteX7" fmla="*/ 4731026 w 4731026"/>
              <a:gd name="connsiteY7" fmla="*/ 2365513 h 2365513"/>
              <a:gd name="connsiteX0" fmla="*/ 0 w 4731026"/>
              <a:gd name="connsiteY0" fmla="*/ 0 h 2365513"/>
              <a:gd name="connsiteX1" fmla="*/ 409492 w 4731026"/>
              <a:gd name="connsiteY1" fmla="*/ 306125 h 2365513"/>
              <a:gd name="connsiteX2" fmla="*/ 1156915 w 4731026"/>
              <a:gd name="connsiteY2" fmla="*/ 830911 h 2365513"/>
              <a:gd name="connsiteX3" fmla="*/ 1785068 w 4731026"/>
              <a:gd name="connsiteY3" fmla="*/ 1172817 h 2365513"/>
              <a:gd name="connsiteX4" fmla="*/ 2979777 w 4731026"/>
              <a:gd name="connsiteY4" fmla="*/ 1779182 h 2365513"/>
              <a:gd name="connsiteX5" fmla="*/ 4317558 w 4731026"/>
              <a:gd name="connsiteY5" fmla="*/ 2262146 h 2365513"/>
              <a:gd name="connsiteX6" fmla="*/ 4560073 w 4731026"/>
              <a:gd name="connsiteY6" fmla="*/ 2325756 h 2365513"/>
              <a:gd name="connsiteX7" fmla="*/ 4731026 w 4731026"/>
              <a:gd name="connsiteY7" fmla="*/ 2365513 h 2365513"/>
              <a:gd name="connsiteX0" fmla="*/ 0 w 4731026"/>
              <a:gd name="connsiteY0" fmla="*/ 0 h 2365513"/>
              <a:gd name="connsiteX1" fmla="*/ 409492 w 4731026"/>
              <a:gd name="connsiteY1" fmla="*/ 306125 h 2365513"/>
              <a:gd name="connsiteX2" fmla="*/ 1156915 w 4731026"/>
              <a:gd name="connsiteY2" fmla="*/ 830911 h 2365513"/>
              <a:gd name="connsiteX3" fmla="*/ 1785068 w 4731026"/>
              <a:gd name="connsiteY3" fmla="*/ 1172817 h 2365513"/>
              <a:gd name="connsiteX4" fmla="*/ 2979777 w 4731026"/>
              <a:gd name="connsiteY4" fmla="*/ 1779182 h 2365513"/>
              <a:gd name="connsiteX5" fmla="*/ 4317558 w 4731026"/>
              <a:gd name="connsiteY5" fmla="*/ 2262146 h 2365513"/>
              <a:gd name="connsiteX6" fmla="*/ 4560073 w 4731026"/>
              <a:gd name="connsiteY6" fmla="*/ 2325756 h 2365513"/>
              <a:gd name="connsiteX7" fmla="*/ 4731026 w 4731026"/>
              <a:gd name="connsiteY7" fmla="*/ 2365513 h 2365513"/>
              <a:gd name="connsiteX0" fmla="*/ 0 w 4731026"/>
              <a:gd name="connsiteY0" fmla="*/ 0 h 2365513"/>
              <a:gd name="connsiteX1" fmla="*/ 409492 w 4731026"/>
              <a:gd name="connsiteY1" fmla="*/ 306125 h 2365513"/>
              <a:gd name="connsiteX2" fmla="*/ 1156915 w 4731026"/>
              <a:gd name="connsiteY2" fmla="*/ 830911 h 2365513"/>
              <a:gd name="connsiteX3" fmla="*/ 1785068 w 4731026"/>
              <a:gd name="connsiteY3" fmla="*/ 1172817 h 2365513"/>
              <a:gd name="connsiteX4" fmla="*/ 2979777 w 4731026"/>
              <a:gd name="connsiteY4" fmla="*/ 1779182 h 2365513"/>
              <a:gd name="connsiteX5" fmla="*/ 4317558 w 4731026"/>
              <a:gd name="connsiteY5" fmla="*/ 2262146 h 2365513"/>
              <a:gd name="connsiteX6" fmla="*/ 4560073 w 4731026"/>
              <a:gd name="connsiteY6" fmla="*/ 2325756 h 2365513"/>
              <a:gd name="connsiteX7" fmla="*/ 4731026 w 4731026"/>
              <a:gd name="connsiteY7" fmla="*/ 2365513 h 2365513"/>
              <a:gd name="connsiteX0" fmla="*/ 0 w 4731026"/>
              <a:gd name="connsiteY0" fmla="*/ 0 h 2365513"/>
              <a:gd name="connsiteX1" fmla="*/ 409492 w 4731026"/>
              <a:gd name="connsiteY1" fmla="*/ 306125 h 2365513"/>
              <a:gd name="connsiteX2" fmla="*/ 1156915 w 4731026"/>
              <a:gd name="connsiteY2" fmla="*/ 830911 h 2365513"/>
              <a:gd name="connsiteX3" fmla="*/ 1785068 w 4731026"/>
              <a:gd name="connsiteY3" fmla="*/ 1172817 h 2365513"/>
              <a:gd name="connsiteX4" fmla="*/ 2979777 w 4731026"/>
              <a:gd name="connsiteY4" fmla="*/ 1779182 h 2365513"/>
              <a:gd name="connsiteX5" fmla="*/ 4317558 w 4731026"/>
              <a:gd name="connsiteY5" fmla="*/ 2262146 h 2365513"/>
              <a:gd name="connsiteX6" fmla="*/ 4560073 w 4731026"/>
              <a:gd name="connsiteY6" fmla="*/ 2325756 h 2365513"/>
              <a:gd name="connsiteX7" fmla="*/ 4731026 w 4731026"/>
              <a:gd name="connsiteY7" fmla="*/ 2365513 h 2365513"/>
              <a:gd name="connsiteX0" fmla="*/ 0 w 4731026"/>
              <a:gd name="connsiteY0" fmla="*/ 0 h 2365513"/>
              <a:gd name="connsiteX1" fmla="*/ 409492 w 4731026"/>
              <a:gd name="connsiteY1" fmla="*/ 306125 h 2365513"/>
              <a:gd name="connsiteX2" fmla="*/ 1156915 w 4731026"/>
              <a:gd name="connsiteY2" fmla="*/ 830911 h 2365513"/>
              <a:gd name="connsiteX3" fmla="*/ 1785068 w 4731026"/>
              <a:gd name="connsiteY3" fmla="*/ 1172817 h 2365513"/>
              <a:gd name="connsiteX4" fmla="*/ 2979777 w 4731026"/>
              <a:gd name="connsiteY4" fmla="*/ 1779182 h 2365513"/>
              <a:gd name="connsiteX5" fmla="*/ 4317558 w 4731026"/>
              <a:gd name="connsiteY5" fmla="*/ 2262146 h 2365513"/>
              <a:gd name="connsiteX6" fmla="*/ 4560073 w 4731026"/>
              <a:gd name="connsiteY6" fmla="*/ 2343569 h 2365513"/>
              <a:gd name="connsiteX7" fmla="*/ 4731026 w 4731026"/>
              <a:gd name="connsiteY7" fmla="*/ 2365513 h 2365513"/>
              <a:gd name="connsiteX0" fmla="*/ 0 w 4731026"/>
              <a:gd name="connsiteY0" fmla="*/ 0 h 2389264"/>
              <a:gd name="connsiteX1" fmla="*/ 409492 w 4731026"/>
              <a:gd name="connsiteY1" fmla="*/ 306125 h 2389264"/>
              <a:gd name="connsiteX2" fmla="*/ 1156915 w 4731026"/>
              <a:gd name="connsiteY2" fmla="*/ 830911 h 2389264"/>
              <a:gd name="connsiteX3" fmla="*/ 1785068 w 4731026"/>
              <a:gd name="connsiteY3" fmla="*/ 1172817 h 2389264"/>
              <a:gd name="connsiteX4" fmla="*/ 2979777 w 4731026"/>
              <a:gd name="connsiteY4" fmla="*/ 1779182 h 2389264"/>
              <a:gd name="connsiteX5" fmla="*/ 4317558 w 4731026"/>
              <a:gd name="connsiteY5" fmla="*/ 2262146 h 2389264"/>
              <a:gd name="connsiteX6" fmla="*/ 4560073 w 4731026"/>
              <a:gd name="connsiteY6" fmla="*/ 2343569 h 2389264"/>
              <a:gd name="connsiteX7" fmla="*/ 4731026 w 4731026"/>
              <a:gd name="connsiteY7" fmla="*/ 2389264 h 2389264"/>
              <a:gd name="connsiteX0" fmla="*/ 0 w 4731026"/>
              <a:gd name="connsiteY0" fmla="*/ 0 h 2389264"/>
              <a:gd name="connsiteX1" fmla="*/ 409492 w 4731026"/>
              <a:gd name="connsiteY1" fmla="*/ 306125 h 2389264"/>
              <a:gd name="connsiteX2" fmla="*/ 1156915 w 4731026"/>
              <a:gd name="connsiteY2" fmla="*/ 830911 h 2389264"/>
              <a:gd name="connsiteX3" fmla="*/ 1785068 w 4731026"/>
              <a:gd name="connsiteY3" fmla="*/ 1172817 h 2389264"/>
              <a:gd name="connsiteX4" fmla="*/ 2973839 w 4731026"/>
              <a:gd name="connsiteY4" fmla="*/ 1820745 h 2389264"/>
              <a:gd name="connsiteX5" fmla="*/ 4317558 w 4731026"/>
              <a:gd name="connsiteY5" fmla="*/ 2262146 h 2389264"/>
              <a:gd name="connsiteX6" fmla="*/ 4560073 w 4731026"/>
              <a:gd name="connsiteY6" fmla="*/ 2343569 h 2389264"/>
              <a:gd name="connsiteX7" fmla="*/ 4731026 w 4731026"/>
              <a:gd name="connsiteY7" fmla="*/ 2389264 h 2389264"/>
              <a:gd name="connsiteX0" fmla="*/ 0 w 4731026"/>
              <a:gd name="connsiteY0" fmla="*/ 0 h 2389264"/>
              <a:gd name="connsiteX1" fmla="*/ 409492 w 4731026"/>
              <a:gd name="connsiteY1" fmla="*/ 306125 h 2389264"/>
              <a:gd name="connsiteX2" fmla="*/ 1156915 w 4731026"/>
              <a:gd name="connsiteY2" fmla="*/ 830911 h 2389264"/>
              <a:gd name="connsiteX3" fmla="*/ 1785068 w 4731026"/>
              <a:gd name="connsiteY3" fmla="*/ 1172817 h 2389264"/>
              <a:gd name="connsiteX4" fmla="*/ 2973839 w 4731026"/>
              <a:gd name="connsiteY4" fmla="*/ 1820745 h 2389264"/>
              <a:gd name="connsiteX5" fmla="*/ 4317558 w 4731026"/>
              <a:gd name="connsiteY5" fmla="*/ 2297771 h 2389264"/>
              <a:gd name="connsiteX6" fmla="*/ 4560073 w 4731026"/>
              <a:gd name="connsiteY6" fmla="*/ 2343569 h 2389264"/>
              <a:gd name="connsiteX7" fmla="*/ 4731026 w 4731026"/>
              <a:gd name="connsiteY7" fmla="*/ 2389264 h 2389264"/>
              <a:gd name="connsiteX0" fmla="*/ 0 w 4731026"/>
              <a:gd name="connsiteY0" fmla="*/ 0 h 2389264"/>
              <a:gd name="connsiteX1" fmla="*/ 409492 w 4731026"/>
              <a:gd name="connsiteY1" fmla="*/ 306125 h 2389264"/>
              <a:gd name="connsiteX2" fmla="*/ 1156915 w 4731026"/>
              <a:gd name="connsiteY2" fmla="*/ 830911 h 2389264"/>
              <a:gd name="connsiteX3" fmla="*/ 1785068 w 4731026"/>
              <a:gd name="connsiteY3" fmla="*/ 1172817 h 2389264"/>
              <a:gd name="connsiteX4" fmla="*/ 2973839 w 4731026"/>
              <a:gd name="connsiteY4" fmla="*/ 1820745 h 2389264"/>
              <a:gd name="connsiteX5" fmla="*/ 4317558 w 4731026"/>
              <a:gd name="connsiteY5" fmla="*/ 2297771 h 2389264"/>
              <a:gd name="connsiteX6" fmla="*/ 4560073 w 4731026"/>
              <a:gd name="connsiteY6" fmla="*/ 2373257 h 2389264"/>
              <a:gd name="connsiteX7" fmla="*/ 4731026 w 4731026"/>
              <a:gd name="connsiteY7" fmla="*/ 2389264 h 2389264"/>
              <a:gd name="connsiteX0" fmla="*/ 0 w 4719151"/>
              <a:gd name="connsiteY0" fmla="*/ 0 h 2424890"/>
              <a:gd name="connsiteX1" fmla="*/ 409492 w 4719151"/>
              <a:gd name="connsiteY1" fmla="*/ 306125 h 2424890"/>
              <a:gd name="connsiteX2" fmla="*/ 1156915 w 4719151"/>
              <a:gd name="connsiteY2" fmla="*/ 830911 h 2424890"/>
              <a:gd name="connsiteX3" fmla="*/ 1785068 w 4719151"/>
              <a:gd name="connsiteY3" fmla="*/ 1172817 h 2424890"/>
              <a:gd name="connsiteX4" fmla="*/ 2973839 w 4719151"/>
              <a:gd name="connsiteY4" fmla="*/ 1820745 h 2424890"/>
              <a:gd name="connsiteX5" fmla="*/ 4317558 w 4719151"/>
              <a:gd name="connsiteY5" fmla="*/ 2297771 h 2424890"/>
              <a:gd name="connsiteX6" fmla="*/ 4560073 w 4719151"/>
              <a:gd name="connsiteY6" fmla="*/ 2373257 h 2424890"/>
              <a:gd name="connsiteX7" fmla="*/ 4719151 w 4719151"/>
              <a:gd name="connsiteY7" fmla="*/ 2424890 h 242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9151" h="2424890">
                <a:moveTo>
                  <a:pt x="0" y="0"/>
                </a:moveTo>
                <a:cubicBezTo>
                  <a:pt x="108336" y="83820"/>
                  <a:pt x="216673" y="167640"/>
                  <a:pt x="409492" y="306125"/>
                </a:cubicBezTo>
                <a:cubicBezTo>
                  <a:pt x="602311" y="444610"/>
                  <a:pt x="927652" y="686462"/>
                  <a:pt x="1156915" y="830911"/>
                </a:cubicBezTo>
                <a:cubicBezTo>
                  <a:pt x="1386178" y="975360"/>
                  <a:pt x="1482247" y="1007845"/>
                  <a:pt x="1785068" y="1172817"/>
                </a:cubicBezTo>
                <a:cubicBezTo>
                  <a:pt x="2087889" y="1337789"/>
                  <a:pt x="2551757" y="1633253"/>
                  <a:pt x="2973839" y="1820745"/>
                </a:cubicBezTo>
                <a:cubicBezTo>
                  <a:pt x="3395921" y="2008237"/>
                  <a:pt x="4053186" y="2205686"/>
                  <a:pt x="4317558" y="2297771"/>
                </a:cubicBezTo>
                <a:cubicBezTo>
                  <a:pt x="4581930" y="2389856"/>
                  <a:pt x="4493141" y="2352071"/>
                  <a:pt x="4560073" y="2373257"/>
                </a:cubicBezTo>
                <a:cubicBezTo>
                  <a:pt x="4627005" y="2394443"/>
                  <a:pt x="4668130" y="2413625"/>
                  <a:pt x="4719151" y="2424890"/>
                </a:cubicBezTo>
              </a:path>
            </a:pathLst>
          </a:cu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FF0000"/>
              </a:solidFill>
            </a:endParaRPr>
          </a:p>
        </p:txBody>
      </p:sp>
      <p:sp>
        <p:nvSpPr>
          <p:cNvPr id="13" name="Freeform 12"/>
          <p:cNvSpPr/>
          <p:nvPr/>
        </p:nvSpPr>
        <p:spPr>
          <a:xfrm>
            <a:off x="3200400" y="1295400"/>
            <a:ext cx="5997038" cy="3449782"/>
          </a:xfrm>
          <a:custGeom>
            <a:avLst/>
            <a:gdLst>
              <a:gd name="connsiteX0" fmla="*/ 0 w 5943600"/>
              <a:gd name="connsiteY0" fmla="*/ 0 h 3627912"/>
              <a:gd name="connsiteX1" fmla="*/ 1324098 w 5943600"/>
              <a:gd name="connsiteY1" fmla="*/ 961902 h 3627912"/>
              <a:gd name="connsiteX2" fmla="*/ 1917865 w 5943600"/>
              <a:gd name="connsiteY2" fmla="*/ 1377538 h 3627912"/>
              <a:gd name="connsiteX3" fmla="*/ 2624446 w 5943600"/>
              <a:gd name="connsiteY3" fmla="*/ 1822863 h 3627912"/>
              <a:gd name="connsiteX4" fmla="*/ 3283527 w 5943600"/>
              <a:gd name="connsiteY4" fmla="*/ 2232561 h 3627912"/>
              <a:gd name="connsiteX5" fmla="*/ 4500748 w 5943600"/>
              <a:gd name="connsiteY5" fmla="*/ 2945081 h 3627912"/>
              <a:gd name="connsiteX6" fmla="*/ 5094514 w 5943600"/>
              <a:gd name="connsiteY6" fmla="*/ 3271652 h 3627912"/>
              <a:gd name="connsiteX7" fmla="*/ 5943600 w 5943600"/>
              <a:gd name="connsiteY7" fmla="*/ 3627912 h 3627912"/>
              <a:gd name="connsiteX0" fmla="*/ 0 w 5943600"/>
              <a:gd name="connsiteY0" fmla="*/ 0 h 3627912"/>
              <a:gd name="connsiteX1" fmla="*/ 1246909 w 5943600"/>
              <a:gd name="connsiteY1" fmla="*/ 1080655 h 3627912"/>
              <a:gd name="connsiteX2" fmla="*/ 1917865 w 5943600"/>
              <a:gd name="connsiteY2" fmla="*/ 1377538 h 3627912"/>
              <a:gd name="connsiteX3" fmla="*/ 2624446 w 5943600"/>
              <a:gd name="connsiteY3" fmla="*/ 1822863 h 3627912"/>
              <a:gd name="connsiteX4" fmla="*/ 3283527 w 5943600"/>
              <a:gd name="connsiteY4" fmla="*/ 2232561 h 3627912"/>
              <a:gd name="connsiteX5" fmla="*/ 4500748 w 5943600"/>
              <a:gd name="connsiteY5" fmla="*/ 2945081 h 3627912"/>
              <a:gd name="connsiteX6" fmla="*/ 5094514 w 5943600"/>
              <a:gd name="connsiteY6" fmla="*/ 3271652 h 3627912"/>
              <a:gd name="connsiteX7" fmla="*/ 5943600 w 5943600"/>
              <a:gd name="connsiteY7" fmla="*/ 3627912 h 3627912"/>
              <a:gd name="connsiteX0" fmla="*/ 0 w 6008914"/>
              <a:gd name="connsiteY0" fmla="*/ 0 h 3574473"/>
              <a:gd name="connsiteX1" fmla="*/ 1312223 w 6008914"/>
              <a:gd name="connsiteY1" fmla="*/ 1027216 h 3574473"/>
              <a:gd name="connsiteX2" fmla="*/ 1983179 w 6008914"/>
              <a:gd name="connsiteY2" fmla="*/ 1324099 h 3574473"/>
              <a:gd name="connsiteX3" fmla="*/ 2689760 w 6008914"/>
              <a:gd name="connsiteY3" fmla="*/ 1769424 h 3574473"/>
              <a:gd name="connsiteX4" fmla="*/ 3348841 w 6008914"/>
              <a:gd name="connsiteY4" fmla="*/ 2179122 h 3574473"/>
              <a:gd name="connsiteX5" fmla="*/ 4566062 w 6008914"/>
              <a:gd name="connsiteY5" fmla="*/ 2891642 h 3574473"/>
              <a:gd name="connsiteX6" fmla="*/ 5159828 w 6008914"/>
              <a:gd name="connsiteY6" fmla="*/ 3218213 h 3574473"/>
              <a:gd name="connsiteX7" fmla="*/ 6008914 w 6008914"/>
              <a:gd name="connsiteY7" fmla="*/ 3574473 h 3574473"/>
              <a:gd name="connsiteX0" fmla="*/ 0 w 6008914"/>
              <a:gd name="connsiteY0" fmla="*/ 0 h 3574473"/>
              <a:gd name="connsiteX1" fmla="*/ 1312223 w 6008914"/>
              <a:gd name="connsiteY1" fmla="*/ 1027216 h 3574473"/>
              <a:gd name="connsiteX2" fmla="*/ 1923803 w 6008914"/>
              <a:gd name="connsiteY2" fmla="*/ 1454727 h 3574473"/>
              <a:gd name="connsiteX3" fmla="*/ 2689760 w 6008914"/>
              <a:gd name="connsiteY3" fmla="*/ 1769424 h 3574473"/>
              <a:gd name="connsiteX4" fmla="*/ 3348841 w 6008914"/>
              <a:gd name="connsiteY4" fmla="*/ 2179122 h 3574473"/>
              <a:gd name="connsiteX5" fmla="*/ 4566062 w 6008914"/>
              <a:gd name="connsiteY5" fmla="*/ 2891642 h 3574473"/>
              <a:gd name="connsiteX6" fmla="*/ 5159828 w 6008914"/>
              <a:gd name="connsiteY6" fmla="*/ 3218213 h 3574473"/>
              <a:gd name="connsiteX7" fmla="*/ 6008914 w 6008914"/>
              <a:gd name="connsiteY7" fmla="*/ 3574473 h 3574473"/>
              <a:gd name="connsiteX0" fmla="*/ 0 w 6008914"/>
              <a:gd name="connsiteY0" fmla="*/ 0 h 3574473"/>
              <a:gd name="connsiteX1" fmla="*/ 1312223 w 6008914"/>
              <a:gd name="connsiteY1" fmla="*/ 1027216 h 3574473"/>
              <a:gd name="connsiteX2" fmla="*/ 1923803 w 6008914"/>
              <a:gd name="connsiteY2" fmla="*/ 1454727 h 3574473"/>
              <a:gd name="connsiteX3" fmla="*/ 2648197 w 6008914"/>
              <a:gd name="connsiteY3" fmla="*/ 1864426 h 3574473"/>
              <a:gd name="connsiteX4" fmla="*/ 3348841 w 6008914"/>
              <a:gd name="connsiteY4" fmla="*/ 2179122 h 3574473"/>
              <a:gd name="connsiteX5" fmla="*/ 4566062 w 6008914"/>
              <a:gd name="connsiteY5" fmla="*/ 2891642 h 3574473"/>
              <a:gd name="connsiteX6" fmla="*/ 5159828 w 6008914"/>
              <a:gd name="connsiteY6" fmla="*/ 3218213 h 3574473"/>
              <a:gd name="connsiteX7" fmla="*/ 6008914 w 6008914"/>
              <a:gd name="connsiteY7" fmla="*/ 3574473 h 3574473"/>
              <a:gd name="connsiteX0" fmla="*/ 0 w 6008914"/>
              <a:gd name="connsiteY0" fmla="*/ 0 h 3574473"/>
              <a:gd name="connsiteX1" fmla="*/ 1312223 w 6008914"/>
              <a:gd name="connsiteY1" fmla="*/ 1027216 h 3574473"/>
              <a:gd name="connsiteX2" fmla="*/ 1923803 w 6008914"/>
              <a:gd name="connsiteY2" fmla="*/ 1454727 h 3574473"/>
              <a:gd name="connsiteX3" fmla="*/ 2648197 w 6008914"/>
              <a:gd name="connsiteY3" fmla="*/ 1864426 h 3574473"/>
              <a:gd name="connsiteX4" fmla="*/ 3342904 w 6008914"/>
              <a:gd name="connsiteY4" fmla="*/ 2208811 h 3574473"/>
              <a:gd name="connsiteX5" fmla="*/ 4566062 w 6008914"/>
              <a:gd name="connsiteY5" fmla="*/ 2891642 h 3574473"/>
              <a:gd name="connsiteX6" fmla="*/ 5159828 w 6008914"/>
              <a:gd name="connsiteY6" fmla="*/ 3218213 h 3574473"/>
              <a:gd name="connsiteX7" fmla="*/ 6008914 w 6008914"/>
              <a:gd name="connsiteY7" fmla="*/ 3574473 h 3574473"/>
              <a:gd name="connsiteX0" fmla="*/ 0 w 6008914"/>
              <a:gd name="connsiteY0" fmla="*/ 0 h 3574473"/>
              <a:gd name="connsiteX1" fmla="*/ 1312223 w 6008914"/>
              <a:gd name="connsiteY1" fmla="*/ 1027216 h 3574473"/>
              <a:gd name="connsiteX2" fmla="*/ 1923803 w 6008914"/>
              <a:gd name="connsiteY2" fmla="*/ 1454727 h 3574473"/>
              <a:gd name="connsiteX3" fmla="*/ 2648197 w 6008914"/>
              <a:gd name="connsiteY3" fmla="*/ 1864426 h 3574473"/>
              <a:gd name="connsiteX4" fmla="*/ 3319153 w 6008914"/>
              <a:gd name="connsiteY4" fmla="*/ 2226624 h 3574473"/>
              <a:gd name="connsiteX5" fmla="*/ 4566062 w 6008914"/>
              <a:gd name="connsiteY5" fmla="*/ 2891642 h 3574473"/>
              <a:gd name="connsiteX6" fmla="*/ 5159828 w 6008914"/>
              <a:gd name="connsiteY6" fmla="*/ 3218213 h 3574473"/>
              <a:gd name="connsiteX7" fmla="*/ 6008914 w 6008914"/>
              <a:gd name="connsiteY7" fmla="*/ 3574473 h 3574473"/>
              <a:gd name="connsiteX0" fmla="*/ 0 w 6008914"/>
              <a:gd name="connsiteY0" fmla="*/ 0 h 3574473"/>
              <a:gd name="connsiteX1" fmla="*/ 1312223 w 6008914"/>
              <a:gd name="connsiteY1" fmla="*/ 1027216 h 3574473"/>
              <a:gd name="connsiteX2" fmla="*/ 1923803 w 6008914"/>
              <a:gd name="connsiteY2" fmla="*/ 1454727 h 3574473"/>
              <a:gd name="connsiteX3" fmla="*/ 2648197 w 6008914"/>
              <a:gd name="connsiteY3" fmla="*/ 1864426 h 3574473"/>
              <a:gd name="connsiteX4" fmla="*/ 3319153 w 6008914"/>
              <a:gd name="connsiteY4" fmla="*/ 2226624 h 3574473"/>
              <a:gd name="connsiteX5" fmla="*/ 4577937 w 6008914"/>
              <a:gd name="connsiteY5" fmla="*/ 2826327 h 3574473"/>
              <a:gd name="connsiteX6" fmla="*/ 5159828 w 6008914"/>
              <a:gd name="connsiteY6" fmla="*/ 3218213 h 3574473"/>
              <a:gd name="connsiteX7" fmla="*/ 6008914 w 6008914"/>
              <a:gd name="connsiteY7" fmla="*/ 3574473 h 3574473"/>
              <a:gd name="connsiteX0" fmla="*/ 0 w 6008914"/>
              <a:gd name="connsiteY0" fmla="*/ 0 h 3574473"/>
              <a:gd name="connsiteX1" fmla="*/ 1312223 w 6008914"/>
              <a:gd name="connsiteY1" fmla="*/ 1027216 h 3574473"/>
              <a:gd name="connsiteX2" fmla="*/ 1923803 w 6008914"/>
              <a:gd name="connsiteY2" fmla="*/ 1454727 h 3574473"/>
              <a:gd name="connsiteX3" fmla="*/ 2648197 w 6008914"/>
              <a:gd name="connsiteY3" fmla="*/ 1864426 h 3574473"/>
              <a:gd name="connsiteX4" fmla="*/ 3319153 w 6008914"/>
              <a:gd name="connsiteY4" fmla="*/ 2226624 h 3574473"/>
              <a:gd name="connsiteX5" fmla="*/ 4577937 w 6008914"/>
              <a:gd name="connsiteY5" fmla="*/ 2826327 h 3574473"/>
              <a:gd name="connsiteX6" fmla="*/ 5142015 w 6008914"/>
              <a:gd name="connsiteY6" fmla="*/ 3117273 h 3574473"/>
              <a:gd name="connsiteX7" fmla="*/ 5159828 w 6008914"/>
              <a:gd name="connsiteY7" fmla="*/ 3218213 h 3574473"/>
              <a:gd name="connsiteX8" fmla="*/ 6008914 w 6008914"/>
              <a:gd name="connsiteY8" fmla="*/ 3574473 h 3574473"/>
              <a:gd name="connsiteX0" fmla="*/ 0 w 5997038"/>
              <a:gd name="connsiteY0" fmla="*/ 0 h 3449782"/>
              <a:gd name="connsiteX1" fmla="*/ 1312223 w 5997038"/>
              <a:gd name="connsiteY1" fmla="*/ 1027216 h 3449782"/>
              <a:gd name="connsiteX2" fmla="*/ 1923803 w 5997038"/>
              <a:gd name="connsiteY2" fmla="*/ 1454727 h 3449782"/>
              <a:gd name="connsiteX3" fmla="*/ 2648197 w 5997038"/>
              <a:gd name="connsiteY3" fmla="*/ 1864426 h 3449782"/>
              <a:gd name="connsiteX4" fmla="*/ 3319153 w 5997038"/>
              <a:gd name="connsiteY4" fmla="*/ 2226624 h 3449782"/>
              <a:gd name="connsiteX5" fmla="*/ 4577937 w 5997038"/>
              <a:gd name="connsiteY5" fmla="*/ 2826327 h 3449782"/>
              <a:gd name="connsiteX6" fmla="*/ 5142015 w 5997038"/>
              <a:gd name="connsiteY6" fmla="*/ 3117273 h 3449782"/>
              <a:gd name="connsiteX7" fmla="*/ 5159828 w 5997038"/>
              <a:gd name="connsiteY7" fmla="*/ 3218213 h 3449782"/>
              <a:gd name="connsiteX8" fmla="*/ 5997038 w 5997038"/>
              <a:gd name="connsiteY8" fmla="*/ 3449782 h 3449782"/>
              <a:gd name="connsiteX0" fmla="*/ 0 w 5997038"/>
              <a:gd name="connsiteY0" fmla="*/ 0 h 3449782"/>
              <a:gd name="connsiteX1" fmla="*/ 1312223 w 5997038"/>
              <a:gd name="connsiteY1" fmla="*/ 1027216 h 3449782"/>
              <a:gd name="connsiteX2" fmla="*/ 1923803 w 5997038"/>
              <a:gd name="connsiteY2" fmla="*/ 1454727 h 3449782"/>
              <a:gd name="connsiteX3" fmla="*/ 2648197 w 5997038"/>
              <a:gd name="connsiteY3" fmla="*/ 1864426 h 3449782"/>
              <a:gd name="connsiteX4" fmla="*/ 3319153 w 5997038"/>
              <a:gd name="connsiteY4" fmla="*/ 2226624 h 3449782"/>
              <a:gd name="connsiteX5" fmla="*/ 4577937 w 5997038"/>
              <a:gd name="connsiteY5" fmla="*/ 2826327 h 3449782"/>
              <a:gd name="connsiteX6" fmla="*/ 5142015 w 5997038"/>
              <a:gd name="connsiteY6" fmla="*/ 3117273 h 3449782"/>
              <a:gd name="connsiteX7" fmla="*/ 5254831 w 5997038"/>
              <a:gd name="connsiteY7" fmla="*/ 3146961 h 3449782"/>
              <a:gd name="connsiteX8" fmla="*/ 5997038 w 5997038"/>
              <a:gd name="connsiteY8" fmla="*/ 3449782 h 344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7038" h="3449782">
                <a:moveTo>
                  <a:pt x="0" y="0"/>
                </a:moveTo>
                <a:lnTo>
                  <a:pt x="1312223" y="1027216"/>
                </a:lnTo>
                <a:cubicBezTo>
                  <a:pt x="1632857" y="1269671"/>
                  <a:pt x="1701141" y="1315192"/>
                  <a:pt x="1923803" y="1454727"/>
                </a:cubicBezTo>
                <a:cubicBezTo>
                  <a:pt x="2146465" y="1594262"/>
                  <a:pt x="2415639" y="1735777"/>
                  <a:pt x="2648197" y="1864426"/>
                </a:cubicBezTo>
                <a:cubicBezTo>
                  <a:pt x="2880755" y="1993075"/>
                  <a:pt x="2997530" y="2066307"/>
                  <a:pt x="3319153" y="2226624"/>
                </a:cubicBezTo>
                <a:cubicBezTo>
                  <a:pt x="3640776" y="2386941"/>
                  <a:pt x="4274127" y="2677886"/>
                  <a:pt x="4577937" y="2826327"/>
                </a:cubicBezTo>
                <a:cubicBezTo>
                  <a:pt x="4881747" y="2974768"/>
                  <a:pt x="5045033" y="3051959"/>
                  <a:pt x="5142015" y="3117273"/>
                </a:cubicBezTo>
                <a:cubicBezTo>
                  <a:pt x="5238997" y="3182587"/>
                  <a:pt x="5112327" y="3091543"/>
                  <a:pt x="5254831" y="3146961"/>
                </a:cubicBezTo>
                <a:cubicBezTo>
                  <a:pt x="5397335" y="3202379"/>
                  <a:pt x="5692732" y="3328554"/>
                  <a:pt x="5997038" y="344978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 name="TextBox 13"/>
          <p:cNvSpPr txBox="1"/>
          <p:nvPr/>
        </p:nvSpPr>
        <p:spPr>
          <a:xfrm>
            <a:off x="0" y="6096000"/>
            <a:ext cx="9138062" cy="646331"/>
          </a:xfrm>
          <a:prstGeom prst="rect">
            <a:avLst/>
          </a:prstGeom>
          <a:noFill/>
        </p:spPr>
        <p:txBody>
          <a:bodyPr wrap="square" rtlCol="0">
            <a:spAutoFit/>
          </a:bodyPr>
          <a:lstStyle/>
          <a:p>
            <a:r>
              <a:rPr lang="en-US" dirty="0" smtClean="0"/>
              <a:t>From: Preliminary Precambrian Basement Structure Map of Continental United States – An interpretation of geologic and aeromagnetic data  P.K. Sims, R.W. </a:t>
            </a:r>
            <a:r>
              <a:rPr lang="en-US" dirty="0" err="1" smtClean="0"/>
              <a:t>Saltus</a:t>
            </a:r>
            <a:r>
              <a:rPr lang="en-US" dirty="0" smtClean="0"/>
              <a:t> and E.D. Anderson, 2005</a:t>
            </a:r>
          </a:p>
        </p:txBody>
      </p:sp>
      <p:cxnSp>
        <p:nvCxnSpPr>
          <p:cNvPr id="6" name="Straight Arrow Connector 5"/>
          <p:cNvCxnSpPr/>
          <p:nvPr/>
        </p:nvCxnSpPr>
        <p:spPr>
          <a:xfrm>
            <a:off x="4114800" y="914400"/>
            <a:ext cx="762000" cy="16161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H="1">
            <a:off x="3141024" y="914400"/>
            <a:ext cx="973776" cy="2590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4267200" y="381000"/>
            <a:ext cx="2438400" cy="369332"/>
          </a:xfrm>
          <a:prstGeom prst="rect">
            <a:avLst/>
          </a:prstGeom>
          <a:noFill/>
        </p:spPr>
        <p:txBody>
          <a:bodyPr wrap="square" rtlCol="0">
            <a:spAutoFit/>
          </a:bodyPr>
          <a:lstStyle/>
          <a:p>
            <a:r>
              <a:rPr lang="en-US" dirty="0" smtClean="0"/>
              <a:t>My fault interpretations</a:t>
            </a:r>
            <a:endParaRPr lang="en-US" dirty="0"/>
          </a:p>
        </p:txBody>
      </p:sp>
      <p:cxnSp>
        <p:nvCxnSpPr>
          <p:cNvPr id="5" name="Straight Connector 4"/>
          <p:cNvCxnSpPr>
            <a:stCxn id="4" idx="3"/>
          </p:cNvCxnSpPr>
          <p:nvPr/>
        </p:nvCxnSpPr>
        <p:spPr>
          <a:xfrm>
            <a:off x="3442914" y="3703321"/>
            <a:ext cx="367086" cy="182879"/>
          </a:xfrm>
          <a:prstGeom prst="line">
            <a:avLst/>
          </a:prstGeom>
        </p:spPr>
        <p:style>
          <a:lnRef idx="3">
            <a:schemeClr val="accent5"/>
          </a:lnRef>
          <a:fillRef idx="0">
            <a:schemeClr val="accent5"/>
          </a:fillRef>
          <a:effectRef idx="2">
            <a:schemeClr val="accent5"/>
          </a:effectRef>
          <a:fontRef idx="minor">
            <a:schemeClr val="tx1"/>
          </a:fontRef>
        </p:style>
      </p:cxnSp>
      <p:sp>
        <p:nvSpPr>
          <p:cNvPr id="9" name="TextBox 8"/>
          <p:cNvSpPr txBox="1"/>
          <p:nvPr/>
        </p:nvSpPr>
        <p:spPr>
          <a:xfrm>
            <a:off x="4419600" y="5334000"/>
            <a:ext cx="2743200" cy="646331"/>
          </a:xfrm>
          <a:prstGeom prst="rect">
            <a:avLst/>
          </a:prstGeom>
          <a:noFill/>
        </p:spPr>
        <p:txBody>
          <a:bodyPr wrap="square" rtlCol="0">
            <a:spAutoFit/>
          </a:bodyPr>
          <a:lstStyle/>
          <a:p>
            <a:r>
              <a:rPr lang="en-US" dirty="0" smtClean="0"/>
              <a:t>TREND OF “FIVE ISLANDS SALT DOMES”</a:t>
            </a:r>
            <a:endParaRPr lang="en-US" dirty="0"/>
          </a:p>
        </p:txBody>
      </p:sp>
      <p:cxnSp>
        <p:nvCxnSpPr>
          <p:cNvPr id="12" name="Straight Arrow Connector 11"/>
          <p:cNvCxnSpPr/>
          <p:nvPr/>
        </p:nvCxnSpPr>
        <p:spPr>
          <a:xfrm flipH="1" flipV="1">
            <a:off x="3626458" y="3886200"/>
            <a:ext cx="942573" cy="1524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772863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10067</TotalTime>
  <Words>1194</Words>
  <Application>Microsoft Office PowerPoint</Application>
  <PresentationFormat>On-screen Show (4:3)</PresentationFormat>
  <Paragraphs>80</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THOUGHTS ON THE RELATIONSHIP OF STRUCTURES OF THE NORTHERN MARGIN OF THE GULF OF MEXICO BASIN TO EARLY RIFTING OF THE BASIN</vt:lpstr>
      <vt:lpstr>PowerPoint Presentation</vt:lpstr>
      <vt:lpstr>PowerPoint Presentation</vt:lpstr>
      <vt:lpstr>PowerPoint Presentation</vt:lpstr>
      <vt:lpstr>PowerPoint Presentation</vt:lpstr>
      <vt:lpstr>PowerPoint Presentation</vt:lpstr>
      <vt:lpstr>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Louisiana at Lafayette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Kinsland Gary L</dc:creator>
  <cp:lastModifiedBy>Kinsland Gary L</cp:lastModifiedBy>
  <cp:revision>106</cp:revision>
  <cp:lastPrinted>2015-03-16T14:39:53Z</cp:lastPrinted>
  <dcterms:created xsi:type="dcterms:W3CDTF">2015-03-09T20:18:08Z</dcterms:created>
  <dcterms:modified xsi:type="dcterms:W3CDTF">2015-04-20T14:54:20Z</dcterms:modified>
</cp:coreProperties>
</file>