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8" r:id="rId4"/>
    <p:sldId id="264" r:id="rId5"/>
    <p:sldId id="260" r:id="rId6"/>
    <p:sldId id="272" r:id="rId7"/>
    <p:sldId id="270" r:id="rId8"/>
    <p:sldId id="266" r:id="rId9"/>
    <p:sldId id="267" r:id="rId10"/>
    <p:sldId id="271" r:id="rId11"/>
    <p:sldId id="268" r:id="rId12"/>
    <p:sldId id="265" r:id="rId13"/>
    <p:sldId id="269" r:id="rId14"/>
    <p:sldId id="276" r:id="rId15"/>
    <p:sldId id="279" r:id="rId16"/>
    <p:sldId id="273" r:id="rId17"/>
    <p:sldId id="280" r:id="rId18"/>
    <p:sldId id="274" r:id="rId19"/>
    <p:sldId id="263" r:id="rId20"/>
    <p:sldId id="277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3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0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8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7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5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6E9AE-B7A8-4D5A-8BD1-E12ADFC9925F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B55BD-7A2F-4EAE-B79C-B70AA7EB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om\Documents\Photographs\Wadi Qidayd\_DSC0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UNSUSTAINABLE MANAGEMENT OF GROUNDWATER RESOUCES IN ALLUVIAL AQUIFERS OF SAUDI ARABIA AND OTHER ARID REGIONS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8194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accent2"/>
                  </a:solidFill>
                </a:ln>
              </a:rPr>
              <a:t>Thomas M. Missimer</a:t>
            </a:r>
          </a:p>
          <a:p>
            <a:pPr algn="ctr"/>
            <a:r>
              <a:rPr lang="en-US" sz="3200" b="1" dirty="0" smtClean="0">
                <a:ln>
                  <a:solidFill>
                    <a:schemeClr val="accent2"/>
                  </a:solidFill>
                </a:ln>
              </a:rPr>
              <a:t>Florida Gulf Coast University</a:t>
            </a:r>
            <a:endParaRPr lang="en-US" sz="3200" b="1" dirty="0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87680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2"/>
                  </a:solidFill>
                </a:ln>
              </a:rPr>
              <a:t>Geological Society of America Annual Meeting</a:t>
            </a:r>
          </a:p>
          <a:p>
            <a:pPr algn="ctr"/>
            <a:r>
              <a:rPr lang="en-US" sz="2800" b="1" dirty="0" smtClean="0">
                <a:ln>
                  <a:solidFill>
                    <a:schemeClr val="accent2"/>
                  </a:solidFill>
                </a:ln>
              </a:rPr>
              <a:t>Denver, Colorado</a:t>
            </a:r>
          </a:p>
          <a:p>
            <a:pPr algn="ctr"/>
            <a:r>
              <a:rPr lang="en-US" sz="2800" b="1" dirty="0" smtClean="0">
                <a:ln>
                  <a:solidFill>
                    <a:schemeClr val="accent2"/>
                  </a:solidFill>
                </a:ln>
              </a:rPr>
              <a:t>September, 27, 2016</a:t>
            </a:r>
            <a:endParaRPr lang="en-US" sz="2800" b="1" dirty="0">
              <a:ln>
                <a:solidFill>
                  <a:schemeClr val="accent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784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1524000"/>
            <a:ext cx="4191000" cy="41148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T. E. Lawrence recorded water levels in wells during WWI  as he helped chase the Turks out of Saudi Arabia (1-3 m of fluctuation)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tom\Documents\Photographs\Wadi Qidayd\_DSC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0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76200"/>
            <a:ext cx="403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Historical Water Level Data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752599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Arabia more than 8 million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tom\Documents\Photographs\Wadi Qidayd\_DSC0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Historic Water Levels Dropped from 1-3 m during Historic Annual Fluctuation to 30  m or More Below Surface in Recent Years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261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5181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  <a:noFill/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Arial" charset="0"/>
              </a:rPr>
              <a:t>CONCLUSIONS (Cont’d)</a:t>
            </a:r>
          </a:p>
        </p:txBody>
      </p:sp>
      <p:pic>
        <p:nvPicPr>
          <p:cNvPr id="13316" name="Picture 2" descr="C:\Users\tom\Documents\Photographs\Wadi Qidayd\_DSC0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304800" y="304800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dirty="0"/>
              <a:t>Upper Wadi Incised into </a:t>
            </a:r>
            <a:r>
              <a:rPr lang="en-US" altLang="en-US" b="1" dirty="0" smtClean="0"/>
              <a:t>Pre-Cambrian</a:t>
            </a:r>
          </a:p>
          <a:p>
            <a:pPr algn="ctr" eaLnBrk="1" hangingPunct="1"/>
            <a:r>
              <a:rPr lang="en-US" altLang="en-US" b="1" dirty="0" smtClean="0"/>
              <a:t>Distal and Middle Wadi Segments</a:t>
            </a:r>
            <a:endParaRPr lang="en-US" altLang="en-US" b="1" dirty="0"/>
          </a:p>
        </p:txBody>
      </p:sp>
      <p:sp>
        <p:nvSpPr>
          <p:cNvPr id="2" name="Left Arrow 1"/>
          <p:cNvSpPr/>
          <p:nvPr/>
        </p:nvSpPr>
        <p:spPr>
          <a:xfrm>
            <a:off x="6553200" y="3429000"/>
            <a:ext cx="68580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91400" y="3200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Acacia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371599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Typical Bedding in Alluvial Aquifers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84570"/>
            <a:ext cx="9144000" cy="954229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In distal wadi regions between 1 and 5 of these beds occurs with the number of beds increasing in number and content of mud moving downstream.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16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523999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Water Levels Show No Effect of Storm Recharge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tom\Documents\2015 Water-Anthropogenic changes in wadi aquifer recharge\WaterLevelFarm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792480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752599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Reaction of Water Levels to a Storm Event Affecting the Middle Region of Wadi </a:t>
            </a:r>
            <a:r>
              <a:rPr lang="en-US" sz="4000" dirty="0" err="1" smtClean="0">
                <a:solidFill>
                  <a:srgbClr val="FFFF00"/>
                </a:solidFill>
              </a:rPr>
              <a:t>Qidayd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09800"/>
            <a:ext cx="8229600" cy="36576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●Water levels continued to decline due to pumping in the area affected by the flood event.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●A sudden increase in water level was observed 12 days after the flood event with a return to rapid decline occurring quickly thereafter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●Geophysical profiles showed water level at the edge of the wadi was greater than at the center.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8600"/>
            <a:ext cx="7772400" cy="1142999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HYDRUS Modeling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4" name="Picture 3" descr="C:\Users\tom\Documents\2015 Water-Anthropogenic changes in wadi aquifer recharge\Figure 8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61722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477000" y="762000"/>
            <a:ext cx="2438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HYDRUS modeling showed that water can penetrate downward only though 3 to 5 beds depending on the mud thickness.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99" y="5334000"/>
            <a:ext cx="6324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Restriction of the wetted-front 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is caused by increased wetting, downstream deflection and plant water use (Acacia).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752599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Recharge during Flooding Events No Longer Occurs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229600" cy="36576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●Water no longer directly recharges the aquifer during flood events (does not reach the water table).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●Recharge is restricted to flow through fractured rocks at the perimeter of the wadi.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●The recharge rate is severely reduced.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19600"/>
            <a:ext cx="8763000" cy="8382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Water moves between the basalt boulders toward the wadi channel edge and moves downward in the fractured rocks.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tom\Documents\2015 Water-Anthropogenic changes in wadi aquifer recharge\Figure 9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4196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tom\Documents\2015 Water-Anthropogenic changes in wadi aquifer recharge\Figure 9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47244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600" y="762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Rainfall is Trapped in </a:t>
            </a:r>
            <a:r>
              <a:rPr lang="en-US" sz="4400" dirty="0" err="1" smtClean="0">
                <a:solidFill>
                  <a:srgbClr val="FFFF00"/>
                </a:solidFill>
              </a:rPr>
              <a:t>Harrat</a:t>
            </a:r>
            <a:r>
              <a:rPr lang="en-US" sz="4400" dirty="0" smtClean="0">
                <a:solidFill>
                  <a:srgbClr val="FFFF00"/>
                </a:solidFill>
              </a:rPr>
              <a:t> Areas Bounding the Wadi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2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Arabia more than 8 million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tom\Documents\Photographs\Wadi Qidayd\_DSC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886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Runoff Drains through the </a:t>
            </a:r>
            <a:r>
              <a:rPr lang="en-US" sz="4000" b="1" dirty="0" err="1"/>
              <a:t>H</a:t>
            </a:r>
            <a:r>
              <a:rPr lang="en-US" sz="4000" b="1" dirty="0" err="1" smtClean="0"/>
              <a:t>arrat</a:t>
            </a:r>
            <a:r>
              <a:rPr lang="en-US" sz="4000" b="1" dirty="0" smtClean="0"/>
              <a:t> Boulders to Recharge the Fractured </a:t>
            </a:r>
            <a:r>
              <a:rPr lang="en-US" sz="4000" b="1" dirty="0"/>
              <a:t>R</a:t>
            </a:r>
            <a:r>
              <a:rPr lang="en-US" sz="4000" b="1" dirty="0" smtClean="0"/>
              <a:t>ock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2514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Basalt Boulders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4419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Precambrian Fractured Rock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6324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Wadi Channel Edge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1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142999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Sustainability Issue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229600" cy="41148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● In Saudi Arabia more than 8 million people live in wadi communities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● In the MENA region the number of people living in wadi valleys is more than 20 million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● Small-scale agriculture is the basic means of economic support for these people and groundwater is the only source of freshwater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●In the past, recharge of the alluvial aquifers by channel loss made the aquifer sustainable for the local population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04800"/>
            <a:ext cx="7772400" cy="1447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Conclusions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8229600" cy="41148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●Over-pumping of the alluvial aquifer in Wadi </a:t>
            </a:r>
            <a:r>
              <a:rPr lang="en-US" sz="3600" dirty="0" err="1" smtClean="0">
                <a:solidFill>
                  <a:schemeClr val="bg1"/>
                </a:solidFill>
              </a:rPr>
              <a:t>Qidayd</a:t>
            </a:r>
            <a:r>
              <a:rPr lang="en-US" sz="3600" dirty="0" smtClean="0">
                <a:solidFill>
                  <a:schemeClr val="bg1"/>
                </a:solidFill>
              </a:rPr>
              <a:t> has changed the recharge mechanism of the system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●Channel loss (infiltration) is no longer the primary recharge mechanism in the middle and proximal segments of the wadi.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●Recharge now occurs at a diminished rate at the perimeter of the wadi where fractured rock intersects the wadi gravel beds.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76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752599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tom\Documents\Photographs\Wadi Qidayd\_DSC0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45720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Questions?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6432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142999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Investigation at Wadi </a:t>
            </a:r>
            <a:r>
              <a:rPr lang="en-US" sz="4800" dirty="0" err="1" smtClean="0">
                <a:solidFill>
                  <a:srgbClr val="FFFF00"/>
                </a:solidFill>
              </a:rPr>
              <a:t>Qidayd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229600" cy="41148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●A hydrogeologic investigation was conducted to assess channel  loss recharge in Wadi </a:t>
            </a:r>
            <a:r>
              <a:rPr lang="en-US" dirty="0" err="1" smtClean="0">
                <a:solidFill>
                  <a:schemeClr val="bg1"/>
                </a:solidFill>
              </a:rPr>
              <a:t>Qidayd</a:t>
            </a:r>
            <a:r>
              <a:rPr lang="en-US" dirty="0" smtClean="0">
                <a:solidFill>
                  <a:schemeClr val="bg1"/>
                </a:solidFill>
              </a:rPr>
              <a:t> in western Saudi Arabia.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●Observations were made on the geology in abandoned wells, water levels were monitored, and geophysical profiles were made after a flood event.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●One dimensional HYDRUS modeling was conducted to assess recharge potential.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81000"/>
            <a:ext cx="7799387" cy="606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057400" y="4267200"/>
            <a:ext cx="76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Red Sea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962400" y="3411538"/>
            <a:ext cx="2895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Saudi Arabia</a:t>
            </a:r>
          </a:p>
        </p:txBody>
      </p:sp>
      <p:sp>
        <p:nvSpPr>
          <p:cNvPr id="2" name="Hexagon 1"/>
          <p:cNvSpPr/>
          <p:nvPr/>
        </p:nvSpPr>
        <p:spPr>
          <a:xfrm>
            <a:off x="2209800" y="3748088"/>
            <a:ext cx="149225" cy="138112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126" name="TextBox 2"/>
          <p:cNvSpPr txBox="1">
            <a:spLocks noChangeArrowheads="1"/>
          </p:cNvSpPr>
          <p:nvPr/>
        </p:nvSpPr>
        <p:spPr bwMode="auto">
          <a:xfrm>
            <a:off x="2209800" y="38100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00"/>
                </a:solidFill>
              </a:rPr>
              <a:t>Jeddah</a:t>
            </a: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6553200" y="54864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FF00"/>
                </a:solidFill>
              </a:rPr>
              <a:t>Indian Ocean</a:t>
            </a:r>
          </a:p>
        </p:txBody>
      </p:sp>
      <p:sp>
        <p:nvSpPr>
          <p:cNvPr id="5128" name="TextBox 4"/>
          <p:cNvSpPr txBox="1">
            <a:spLocks noChangeArrowheads="1"/>
          </p:cNvSpPr>
          <p:nvPr/>
        </p:nvSpPr>
        <p:spPr bwMode="auto">
          <a:xfrm>
            <a:off x="5410200" y="2024063"/>
            <a:ext cx="1600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FF00"/>
                </a:solidFill>
              </a:rPr>
              <a:t>Arabian Gulf</a:t>
            </a:r>
          </a:p>
        </p:txBody>
      </p:sp>
    </p:spTree>
    <p:extLst>
      <p:ext uri="{BB962C8B-B14F-4D97-AF65-F5344CB8AC3E}">
        <p14:creationId xmlns:p14="http://schemas.microsoft.com/office/powerpoint/2010/main" val="5738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752599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Sustainability Issue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Arabia more than 8 million people live in wadi communities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the MENA region the number of people affected is more than 20 million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Small-scale agriculture is the basic means of economic support for these people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tom\Documents\2011 GSA Paper\GOTOPbasin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838200"/>
            <a:ext cx="907472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68680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Wadi Qidayd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752599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tom\Documents\Photographs\Wadi Qidayd\_DSC01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Abandoned Village Water Supply System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643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752599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tom\Documents\Photographs\Wadi Qidayd\_DSC0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Hand-Dug Well-Dry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643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5181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  <a:noFill/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Arial" charset="0"/>
              </a:rPr>
              <a:t>CONCLUSIONS (Cont’d)</a:t>
            </a:r>
          </a:p>
        </p:txBody>
      </p:sp>
      <p:pic>
        <p:nvPicPr>
          <p:cNvPr id="34820" name="Picture 2" descr="C:\Users\tom\Documents\Photographs\Wadi Qidayd\_DSC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8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752599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● In Saudi Arabia more than 8 million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tom\Documents\Photographs\Wadi Qidayd\_DSC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667</Words>
  <Application>Microsoft Office PowerPoint</Application>
  <PresentationFormat>On-screen Show (4:3)</PresentationFormat>
  <Paragraphs>67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Sustainability Issue</vt:lpstr>
      <vt:lpstr>Investigation at Wadi Qidayd</vt:lpstr>
      <vt:lpstr>PowerPoint Presentation</vt:lpstr>
      <vt:lpstr>Sustainability Issue</vt:lpstr>
      <vt:lpstr>PowerPoint Presentation</vt:lpstr>
      <vt:lpstr>PowerPoint Presentation</vt:lpstr>
      <vt:lpstr>CONCLUSIONS (Cont’d)</vt:lpstr>
      <vt:lpstr>PowerPoint Presentation</vt:lpstr>
      <vt:lpstr>PowerPoint Presentation</vt:lpstr>
      <vt:lpstr>PowerPoint Presentation</vt:lpstr>
      <vt:lpstr>CONCLUSIONS (Cont’d)</vt:lpstr>
      <vt:lpstr>Typical Bedding in Alluvial Aquifers</vt:lpstr>
      <vt:lpstr>Water Levels Show No Effect of Storm Recharge</vt:lpstr>
      <vt:lpstr>Reaction of Water Levels to a Storm Event Affecting the Middle Region of Wadi Qidayd</vt:lpstr>
      <vt:lpstr>HYDRUS Modeling</vt:lpstr>
      <vt:lpstr>Recharge during Flooding Events No Longer Occurs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tom</cp:lastModifiedBy>
  <cp:revision>18</cp:revision>
  <dcterms:created xsi:type="dcterms:W3CDTF">2016-08-27T19:40:52Z</dcterms:created>
  <dcterms:modified xsi:type="dcterms:W3CDTF">2016-10-10T20:03:10Z</dcterms:modified>
</cp:coreProperties>
</file>