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331" r:id="rId2"/>
    <p:sldId id="341" r:id="rId3"/>
    <p:sldId id="378" r:id="rId4"/>
    <p:sldId id="286" r:id="rId5"/>
    <p:sldId id="394" r:id="rId6"/>
    <p:sldId id="374" r:id="rId7"/>
    <p:sldId id="308" r:id="rId8"/>
    <p:sldId id="299" r:id="rId9"/>
    <p:sldId id="384" r:id="rId10"/>
    <p:sldId id="338" r:id="rId11"/>
    <p:sldId id="379" r:id="rId12"/>
    <p:sldId id="380" r:id="rId13"/>
    <p:sldId id="381" r:id="rId14"/>
    <p:sldId id="382" r:id="rId15"/>
    <p:sldId id="383" r:id="rId16"/>
    <p:sldId id="368" r:id="rId17"/>
    <p:sldId id="321" r:id="rId18"/>
    <p:sldId id="426" r:id="rId19"/>
    <p:sldId id="424" r:id="rId20"/>
    <p:sldId id="311" r:id="rId21"/>
    <p:sldId id="386" r:id="rId22"/>
    <p:sldId id="367" r:id="rId23"/>
    <p:sldId id="335" r:id="rId24"/>
    <p:sldId id="371" r:id="rId25"/>
    <p:sldId id="425" r:id="rId26"/>
    <p:sldId id="334" r:id="rId27"/>
    <p:sldId id="406" r:id="rId28"/>
    <p:sldId id="283" r:id="rId29"/>
    <p:sldId id="342" r:id="rId30"/>
    <p:sldId id="274" r:id="rId31"/>
    <p:sldId id="428" r:id="rId32"/>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957">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BF03"/>
    <a:srgbClr val="05EBEB"/>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56973" autoAdjust="0"/>
  </p:normalViewPr>
  <p:slideViewPr>
    <p:cSldViewPr>
      <p:cViewPr varScale="1">
        <p:scale>
          <a:sx n="39" d="100"/>
          <a:sy n="39" d="100"/>
        </p:scale>
        <p:origin x="-1334" y="-77"/>
      </p:cViewPr>
      <p:guideLst>
        <p:guide orient="horz" pos="2160"/>
        <p:guide pos="2880"/>
      </p:guideLst>
    </p:cSldViewPr>
  </p:slideViewPr>
  <p:outlineViewPr>
    <p:cViewPr>
      <p:scale>
        <a:sx n="33" d="100"/>
        <a:sy n="33" d="100"/>
      </p:scale>
      <p:origin x="0" y="19"/>
    </p:cViewPr>
  </p:outlineViewPr>
  <p:notesTextViewPr>
    <p:cViewPr>
      <p:scale>
        <a:sx n="100" d="100"/>
        <a:sy n="100" d="100"/>
      </p:scale>
      <p:origin x="0" y="0"/>
    </p:cViewPr>
  </p:notesTextViewPr>
  <p:sorterViewPr>
    <p:cViewPr>
      <p:scale>
        <a:sx n="140" d="100"/>
        <a:sy n="140" d="100"/>
      </p:scale>
      <p:origin x="0" y="5316"/>
    </p:cViewPr>
  </p:sorterViewPr>
  <p:notesViewPr>
    <p:cSldViewPr>
      <p:cViewPr varScale="1">
        <p:scale>
          <a:sx n="52" d="100"/>
          <a:sy n="52" d="100"/>
        </p:scale>
        <p:origin x="-1930" y="-106"/>
      </p:cViewPr>
      <p:guideLst>
        <p:guide orient="horz" pos="2957"/>
        <p:guide pos="2237"/>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11111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22222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33333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44444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55555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Keys-KML</c:v>
                </c:pt>
              </c:strCache>
            </c:strRef>
          </c:tx>
          <c:spPr>
            <a:solidFill>
              <a:schemeClr val="tx1"/>
            </a:solidFill>
          </c:spPr>
          <c:invertIfNegative val="0"/>
          <c:cat>
            <c:strRef>
              <c:f>Sheet1!$A$2:$A$4</c:f>
              <c:strCache>
                <c:ptCount val="3"/>
                <c:pt idx="0">
                  <c:v>Winter</c:v>
                </c:pt>
                <c:pt idx="1">
                  <c:v>Spring</c:v>
                </c:pt>
                <c:pt idx="2">
                  <c:v>Autumn</c:v>
                </c:pt>
              </c:strCache>
            </c:strRef>
          </c:cat>
          <c:val>
            <c:numRef>
              <c:f>Sheet1!$B$2:$B$4</c:f>
              <c:numCache>
                <c:formatCode>General</c:formatCode>
                <c:ptCount val="3"/>
                <c:pt idx="0">
                  <c:v>8.07</c:v>
                </c:pt>
                <c:pt idx="1">
                  <c:v>8.1</c:v>
                </c:pt>
                <c:pt idx="2">
                  <c:v>7.9</c:v>
                </c:pt>
              </c:numCache>
            </c:numRef>
          </c:val>
        </c:ser>
        <c:ser>
          <c:idx val="1"/>
          <c:order val="1"/>
          <c:tx>
            <c:strRef>
              <c:f>Sheet1!$C$1</c:f>
              <c:strCache>
                <c:ptCount val="1"/>
                <c:pt idx="0">
                  <c:v>Fort Desoto</c:v>
                </c:pt>
              </c:strCache>
            </c:strRef>
          </c:tx>
          <c:spPr>
            <a:solidFill>
              <a:srgbClr val="00B0F0"/>
            </a:solidFill>
          </c:spPr>
          <c:invertIfNegative val="0"/>
          <c:cat>
            <c:strRef>
              <c:f>Sheet1!$A$2:$A$4</c:f>
              <c:strCache>
                <c:ptCount val="3"/>
                <c:pt idx="0">
                  <c:v>Winter</c:v>
                </c:pt>
                <c:pt idx="1">
                  <c:v>Spring</c:v>
                </c:pt>
                <c:pt idx="2">
                  <c:v>Autumn</c:v>
                </c:pt>
              </c:strCache>
            </c:strRef>
          </c:cat>
          <c:val>
            <c:numRef>
              <c:f>Sheet1!$C$2:$C$4</c:f>
              <c:numCache>
                <c:formatCode>General</c:formatCode>
                <c:ptCount val="3"/>
                <c:pt idx="0">
                  <c:v>8.0300000000000011</c:v>
                </c:pt>
                <c:pt idx="1">
                  <c:v>8.0500000000000007</c:v>
                </c:pt>
                <c:pt idx="2">
                  <c:v>8.18</c:v>
                </c:pt>
              </c:numCache>
            </c:numRef>
          </c:val>
        </c:ser>
        <c:ser>
          <c:idx val="2"/>
          <c:order val="2"/>
          <c:tx>
            <c:strRef>
              <c:f>Sheet1!$D$1</c:f>
              <c:strCache>
                <c:ptCount val="1"/>
                <c:pt idx="0">
                  <c:v>Fred Howard</c:v>
                </c:pt>
              </c:strCache>
            </c:strRef>
          </c:tx>
          <c:spPr>
            <a:solidFill>
              <a:srgbClr val="1EBF03"/>
            </a:solidFill>
          </c:spPr>
          <c:invertIfNegative val="0"/>
          <c:cat>
            <c:strRef>
              <c:f>Sheet1!$A$2:$A$4</c:f>
              <c:strCache>
                <c:ptCount val="3"/>
                <c:pt idx="0">
                  <c:v>Winter</c:v>
                </c:pt>
                <c:pt idx="1">
                  <c:v>Spring</c:v>
                </c:pt>
                <c:pt idx="2">
                  <c:v>Autumn</c:v>
                </c:pt>
              </c:strCache>
            </c:strRef>
          </c:cat>
          <c:val>
            <c:numRef>
              <c:f>Sheet1!$D$2:$D$4</c:f>
              <c:numCache>
                <c:formatCode>General</c:formatCode>
                <c:ptCount val="3"/>
                <c:pt idx="0">
                  <c:v>8.09</c:v>
                </c:pt>
                <c:pt idx="1">
                  <c:v>8.36</c:v>
                </c:pt>
                <c:pt idx="2">
                  <c:v>8.07</c:v>
                </c:pt>
              </c:numCache>
            </c:numRef>
          </c:val>
        </c:ser>
        <c:ser>
          <c:idx val="3"/>
          <c:order val="3"/>
          <c:tx>
            <c:strRef>
              <c:f>Sheet1!$E$1</c:f>
              <c:strCache>
                <c:ptCount val="1"/>
                <c:pt idx="0">
                  <c:v>Weeki Wachee</c:v>
                </c:pt>
              </c:strCache>
            </c:strRef>
          </c:tx>
          <c:spPr>
            <a:solidFill>
              <a:srgbClr val="FF0000"/>
            </a:solidFill>
          </c:spPr>
          <c:invertIfNegative val="0"/>
          <c:cat>
            <c:strRef>
              <c:f>Sheet1!$A$2:$A$4</c:f>
              <c:strCache>
                <c:ptCount val="3"/>
                <c:pt idx="0">
                  <c:v>Winter</c:v>
                </c:pt>
                <c:pt idx="1">
                  <c:v>Spring</c:v>
                </c:pt>
                <c:pt idx="2">
                  <c:v>Autumn</c:v>
                </c:pt>
              </c:strCache>
            </c:strRef>
          </c:cat>
          <c:val>
            <c:numRef>
              <c:f>Sheet1!$E$2:$E$4</c:f>
              <c:numCache>
                <c:formatCode>General</c:formatCode>
                <c:ptCount val="3"/>
                <c:pt idx="0">
                  <c:v>8.06</c:v>
                </c:pt>
                <c:pt idx="1">
                  <c:v>8.2800000000000011</c:v>
                </c:pt>
                <c:pt idx="2">
                  <c:v>8.1399999999999988</c:v>
                </c:pt>
              </c:numCache>
            </c:numRef>
          </c:val>
        </c:ser>
        <c:dLbls>
          <c:showLegendKey val="0"/>
          <c:showVal val="0"/>
          <c:showCatName val="0"/>
          <c:showSerName val="0"/>
          <c:showPercent val="0"/>
          <c:showBubbleSize val="0"/>
        </c:dLbls>
        <c:gapWidth val="150"/>
        <c:axId val="45435520"/>
        <c:axId val="45441408"/>
      </c:barChart>
      <c:catAx>
        <c:axId val="45435520"/>
        <c:scaling>
          <c:orientation val="minMax"/>
        </c:scaling>
        <c:delete val="0"/>
        <c:axPos val="b"/>
        <c:numFmt formatCode="General" sourceLinked="0"/>
        <c:majorTickMark val="out"/>
        <c:minorTickMark val="none"/>
        <c:tickLblPos val="nextTo"/>
        <c:crossAx val="45441408"/>
        <c:crosses val="autoZero"/>
        <c:auto val="1"/>
        <c:lblAlgn val="ctr"/>
        <c:lblOffset val="100"/>
        <c:noMultiLvlLbl val="0"/>
      </c:catAx>
      <c:valAx>
        <c:axId val="45441408"/>
        <c:scaling>
          <c:orientation val="minMax"/>
        </c:scaling>
        <c:delete val="0"/>
        <c:axPos val="l"/>
        <c:majorGridlines/>
        <c:numFmt formatCode="General" sourceLinked="1"/>
        <c:majorTickMark val="out"/>
        <c:minorTickMark val="none"/>
        <c:tickLblPos val="nextTo"/>
        <c:crossAx val="45435520"/>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Keys-KML</c:v>
                </c:pt>
              </c:strCache>
            </c:strRef>
          </c:tx>
          <c:spPr>
            <a:solidFill>
              <a:schemeClr val="tx1"/>
            </a:solidFill>
          </c:spPr>
          <c:invertIfNegative val="0"/>
          <c:cat>
            <c:strRef>
              <c:f>Sheet1!$A$2:$A$4</c:f>
              <c:strCache>
                <c:ptCount val="3"/>
                <c:pt idx="0">
                  <c:v>Winter</c:v>
                </c:pt>
                <c:pt idx="1">
                  <c:v>Spring</c:v>
                </c:pt>
                <c:pt idx="2">
                  <c:v>Autumn</c:v>
                </c:pt>
              </c:strCache>
            </c:strRef>
          </c:cat>
          <c:val>
            <c:numRef>
              <c:f>Sheet1!$B$2:$B$4</c:f>
              <c:numCache>
                <c:formatCode>General</c:formatCode>
                <c:ptCount val="3"/>
                <c:pt idx="0">
                  <c:v>1.1399999999999999</c:v>
                </c:pt>
                <c:pt idx="1">
                  <c:v>1.19</c:v>
                </c:pt>
                <c:pt idx="2">
                  <c:v>1.1499999999999999</c:v>
                </c:pt>
              </c:numCache>
            </c:numRef>
          </c:val>
        </c:ser>
        <c:ser>
          <c:idx val="1"/>
          <c:order val="1"/>
          <c:tx>
            <c:strRef>
              <c:f>Sheet1!$C$1</c:f>
              <c:strCache>
                <c:ptCount val="1"/>
                <c:pt idx="0">
                  <c:v>Fort Desoto</c:v>
                </c:pt>
              </c:strCache>
            </c:strRef>
          </c:tx>
          <c:spPr>
            <a:solidFill>
              <a:srgbClr val="00B0F0"/>
            </a:solidFill>
          </c:spPr>
          <c:invertIfNegative val="0"/>
          <c:cat>
            <c:strRef>
              <c:f>Sheet1!$A$2:$A$4</c:f>
              <c:strCache>
                <c:ptCount val="3"/>
                <c:pt idx="0">
                  <c:v>Winter</c:v>
                </c:pt>
                <c:pt idx="1">
                  <c:v>Spring</c:v>
                </c:pt>
                <c:pt idx="2">
                  <c:v>Autumn</c:v>
                </c:pt>
              </c:strCache>
            </c:strRef>
          </c:cat>
          <c:val>
            <c:numRef>
              <c:f>Sheet1!$C$2:$C$4</c:f>
              <c:numCache>
                <c:formatCode>General</c:formatCode>
                <c:ptCount val="3"/>
                <c:pt idx="0">
                  <c:v>1.1299999999999999</c:v>
                </c:pt>
                <c:pt idx="1">
                  <c:v>1.17</c:v>
                </c:pt>
                <c:pt idx="2">
                  <c:v>1.2</c:v>
                </c:pt>
              </c:numCache>
            </c:numRef>
          </c:val>
        </c:ser>
        <c:ser>
          <c:idx val="2"/>
          <c:order val="2"/>
          <c:tx>
            <c:strRef>
              <c:f>Sheet1!$D$1</c:f>
              <c:strCache>
                <c:ptCount val="1"/>
                <c:pt idx="0">
                  <c:v>Fred Howard</c:v>
                </c:pt>
              </c:strCache>
            </c:strRef>
          </c:tx>
          <c:spPr>
            <a:solidFill>
              <a:srgbClr val="1EBF03"/>
            </a:solidFill>
          </c:spPr>
          <c:invertIfNegative val="0"/>
          <c:cat>
            <c:strRef>
              <c:f>Sheet1!$A$2:$A$4</c:f>
              <c:strCache>
                <c:ptCount val="3"/>
                <c:pt idx="0">
                  <c:v>Winter</c:v>
                </c:pt>
                <c:pt idx="1">
                  <c:v>Spring</c:v>
                </c:pt>
                <c:pt idx="2">
                  <c:v>Autumn</c:v>
                </c:pt>
              </c:strCache>
            </c:strRef>
          </c:cat>
          <c:val>
            <c:numRef>
              <c:f>Sheet1!$D$2:$D$4</c:f>
              <c:numCache>
                <c:formatCode>General</c:formatCode>
                <c:ptCount val="3"/>
                <c:pt idx="0">
                  <c:v>1.08</c:v>
                </c:pt>
                <c:pt idx="1">
                  <c:v>1.3</c:v>
                </c:pt>
                <c:pt idx="2">
                  <c:v>1.1599999999999999</c:v>
                </c:pt>
              </c:numCache>
            </c:numRef>
          </c:val>
        </c:ser>
        <c:ser>
          <c:idx val="3"/>
          <c:order val="3"/>
          <c:tx>
            <c:strRef>
              <c:f>Sheet1!$E$1</c:f>
              <c:strCache>
                <c:ptCount val="1"/>
                <c:pt idx="0">
                  <c:v>Weeki Wachee</c:v>
                </c:pt>
              </c:strCache>
            </c:strRef>
          </c:tx>
          <c:spPr>
            <a:solidFill>
              <a:srgbClr val="FF0000"/>
            </a:solidFill>
          </c:spPr>
          <c:invertIfNegative val="0"/>
          <c:cat>
            <c:strRef>
              <c:f>Sheet1!$A$2:$A$4</c:f>
              <c:strCache>
                <c:ptCount val="3"/>
                <c:pt idx="0">
                  <c:v>Winter</c:v>
                </c:pt>
                <c:pt idx="1">
                  <c:v>Spring</c:v>
                </c:pt>
                <c:pt idx="2">
                  <c:v>Autumn</c:v>
                </c:pt>
              </c:strCache>
            </c:strRef>
          </c:cat>
          <c:val>
            <c:numRef>
              <c:f>Sheet1!$E$2:$E$4</c:f>
              <c:numCache>
                <c:formatCode>General</c:formatCode>
                <c:ptCount val="3"/>
                <c:pt idx="0">
                  <c:v>1.07</c:v>
                </c:pt>
                <c:pt idx="1">
                  <c:v>1.19</c:v>
                </c:pt>
                <c:pt idx="2">
                  <c:v>1.1200000000000001</c:v>
                </c:pt>
              </c:numCache>
            </c:numRef>
          </c:val>
        </c:ser>
        <c:dLbls>
          <c:showLegendKey val="0"/>
          <c:showVal val="0"/>
          <c:showCatName val="0"/>
          <c:showSerName val="0"/>
          <c:showPercent val="0"/>
          <c:showBubbleSize val="0"/>
        </c:dLbls>
        <c:gapWidth val="150"/>
        <c:axId val="45516672"/>
        <c:axId val="45518208"/>
      </c:barChart>
      <c:catAx>
        <c:axId val="45516672"/>
        <c:scaling>
          <c:orientation val="minMax"/>
        </c:scaling>
        <c:delete val="0"/>
        <c:axPos val="b"/>
        <c:numFmt formatCode="General" sourceLinked="0"/>
        <c:majorTickMark val="out"/>
        <c:minorTickMark val="none"/>
        <c:tickLblPos val="nextTo"/>
        <c:crossAx val="45518208"/>
        <c:crosses val="autoZero"/>
        <c:auto val="1"/>
        <c:lblAlgn val="ctr"/>
        <c:lblOffset val="100"/>
        <c:noMultiLvlLbl val="0"/>
      </c:catAx>
      <c:valAx>
        <c:axId val="45518208"/>
        <c:scaling>
          <c:orientation val="minMax"/>
          <c:max val="1.4"/>
          <c:min val="1"/>
        </c:scaling>
        <c:delete val="0"/>
        <c:axPos val="l"/>
        <c:majorGridlines/>
        <c:numFmt formatCode="General" sourceLinked="1"/>
        <c:majorTickMark val="out"/>
        <c:minorTickMark val="none"/>
        <c:tickLblPos val="nextTo"/>
        <c:crossAx val="455166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Keys-KML</c:v>
                </c:pt>
              </c:strCache>
            </c:strRef>
          </c:tx>
          <c:spPr>
            <a:solidFill>
              <a:schemeClr val="tx1"/>
            </a:solidFill>
          </c:spPr>
          <c:invertIfNegative val="0"/>
          <c:cat>
            <c:strRef>
              <c:f>Sheet1!$A$2:$A$4</c:f>
              <c:strCache>
                <c:ptCount val="3"/>
                <c:pt idx="0">
                  <c:v>Winter</c:v>
                </c:pt>
                <c:pt idx="1">
                  <c:v>Spring</c:v>
                </c:pt>
                <c:pt idx="2">
                  <c:v>Autumn</c:v>
                </c:pt>
              </c:strCache>
            </c:strRef>
          </c:cat>
          <c:val>
            <c:numRef>
              <c:f>Sheet1!$B$2:$B$4</c:f>
              <c:numCache>
                <c:formatCode>General</c:formatCode>
                <c:ptCount val="3"/>
                <c:pt idx="0">
                  <c:v>3.63</c:v>
                </c:pt>
                <c:pt idx="1">
                  <c:v>3.79</c:v>
                </c:pt>
                <c:pt idx="2">
                  <c:v>2.91</c:v>
                </c:pt>
              </c:numCache>
            </c:numRef>
          </c:val>
        </c:ser>
        <c:ser>
          <c:idx val="1"/>
          <c:order val="1"/>
          <c:tx>
            <c:strRef>
              <c:f>Sheet1!$C$1</c:f>
              <c:strCache>
                <c:ptCount val="1"/>
                <c:pt idx="0">
                  <c:v>Fort Desoto</c:v>
                </c:pt>
              </c:strCache>
            </c:strRef>
          </c:tx>
          <c:spPr>
            <a:solidFill>
              <a:srgbClr val="00B0F0"/>
            </a:solidFill>
          </c:spPr>
          <c:invertIfNegative val="0"/>
          <c:cat>
            <c:strRef>
              <c:f>Sheet1!$A$2:$A$4</c:f>
              <c:strCache>
                <c:ptCount val="3"/>
                <c:pt idx="0">
                  <c:v>Winter</c:v>
                </c:pt>
                <c:pt idx="1">
                  <c:v>Spring</c:v>
                </c:pt>
                <c:pt idx="2">
                  <c:v>Autumn</c:v>
                </c:pt>
              </c:strCache>
            </c:strRef>
          </c:cat>
          <c:val>
            <c:numRef>
              <c:f>Sheet1!$C$2:$C$4</c:f>
              <c:numCache>
                <c:formatCode>General</c:formatCode>
                <c:ptCount val="3"/>
                <c:pt idx="0">
                  <c:v>3.15</c:v>
                </c:pt>
                <c:pt idx="1">
                  <c:v>4.38</c:v>
                </c:pt>
                <c:pt idx="2">
                  <c:v>4.6899999999999986</c:v>
                </c:pt>
              </c:numCache>
            </c:numRef>
          </c:val>
        </c:ser>
        <c:ser>
          <c:idx val="2"/>
          <c:order val="2"/>
          <c:tx>
            <c:strRef>
              <c:f>Sheet1!$D$1</c:f>
              <c:strCache>
                <c:ptCount val="1"/>
                <c:pt idx="0">
                  <c:v>Fred Howard</c:v>
                </c:pt>
              </c:strCache>
            </c:strRef>
          </c:tx>
          <c:spPr>
            <a:solidFill>
              <a:srgbClr val="1EBF03"/>
            </a:solidFill>
          </c:spPr>
          <c:invertIfNegative val="0"/>
          <c:cat>
            <c:strRef>
              <c:f>Sheet1!$A$2:$A$4</c:f>
              <c:strCache>
                <c:ptCount val="3"/>
                <c:pt idx="0">
                  <c:v>Winter</c:v>
                </c:pt>
                <c:pt idx="1">
                  <c:v>Spring</c:v>
                </c:pt>
                <c:pt idx="2">
                  <c:v>Autumn</c:v>
                </c:pt>
              </c:strCache>
            </c:strRef>
          </c:cat>
          <c:val>
            <c:numRef>
              <c:f>Sheet1!$D$2:$D$4</c:f>
              <c:numCache>
                <c:formatCode>General</c:formatCode>
                <c:ptCount val="3"/>
                <c:pt idx="0">
                  <c:v>2.67</c:v>
                </c:pt>
                <c:pt idx="1">
                  <c:v>6.34</c:v>
                </c:pt>
                <c:pt idx="2">
                  <c:v>3.96</c:v>
                </c:pt>
              </c:numCache>
            </c:numRef>
          </c:val>
        </c:ser>
        <c:ser>
          <c:idx val="3"/>
          <c:order val="3"/>
          <c:tx>
            <c:strRef>
              <c:f>Sheet1!$E$1</c:f>
              <c:strCache>
                <c:ptCount val="1"/>
                <c:pt idx="0">
                  <c:v>Weeki Wachee</c:v>
                </c:pt>
              </c:strCache>
            </c:strRef>
          </c:tx>
          <c:spPr>
            <a:solidFill>
              <a:srgbClr val="FF0000"/>
            </a:solidFill>
          </c:spPr>
          <c:invertIfNegative val="0"/>
          <c:cat>
            <c:strRef>
              <c:f>Sheet1!$A$2:$A$4</c:f>
              <c:strCache>
                <c:ptCount val="3"/>
                <c:pt idx="0">
                  <c:v>Winter</c:v>
                </c:pt>
                <c:pt idx="1">
                  <c:v>Spring</c:v>
                </c:pt>
                <c:pt idx="2">
                  <c:v>Autumn</c:v>
                </c:pt>
              </c:strCache>
            </c:strRef>
          </c:cat>
          <c:val>
            <c:numRef>
              <c:f>Sheet1!$E$2:$E$4</c:f>
              <c:numCache>
                <c:formatCode>General</c:formatCode>
                <c:ptCount val="3"/>
                <c:pt idx="0">
                  <c:v>2.78</c:v>
                </c:pt>
                <c:pt idx="1">
                  <c:v>6.31</c:v>
                </c:pt>
                <c:pt idx="2">
                  <c:v>4.24</c:v>
                </c:pt>
              </c:numCache>
            </c:numRef>
          </c:val>
        </c:ser>
        <c:dLbls>
          <c:showLegendKey val="0"/>
          <c:showVal val="0"/>
          <c:showCatName val="0"/>
          <c:showSerName val="0"/>
          <c:showPercent val="0"/>
          <c:showBubbleSize val="0"/>
        </c:dLbls>
        <c:gapWidth val="150"/>
        <c:axId val="45945984"/>
        <c:axId val="45947520"/>
      </c:barChart>
      <c:catAx>
        <c:axId val="45945984"/>
        <c:scaling>
          <c:orientation val="minMax"/>
        </c:scaling>
        <c:delete val="0"/>
        <c:axPos val="b"/>
        <c:numFmt formatCode="General" sourceLinked="0"/>
        <c:majorTickMark val="out"/>
        <c:minorTickMark val="none"/>
        <c:tickLblPos val="nextTo"/>
        <c:crossAx val="45947520"/>
        <c:crosses val="autoZero"/>
        <c:auto val="1"/>
        <c:lblAlgn val="ctr"/>
        <c:lblOffset val="100"/>
        <c:noMultiLvlLbl val="0"/>
      </c:catAx>
      <c:valAx>
        <c:axId val="45947520"/>
        <c:scaling>
          <c:orientation val="minMax"/>
        </c:scaling>
        <c:delete val="0"/>
        <c:axPos val="l"/>
        <c:majorGridlines/>
        <c:numFmt formatCode="General" sourceLinked="1"/>
        <c:majorTickMark val="out"/>
        <c:minorTickMark val="none"/>
        <c:tickLblPos val="nextTo"/>
        <c:crossAx val="459459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Keys-KML</c:v>
                </c:pt>
              </c:strCache>
            </c:strRef>
          </c:tx>
          <c:spPr>
            <a:solidFill>
              <a:schemeClr val="tx1"/>
            </a:solidFill>
          </c:spPr>
          <c:invertIfNegative val="0"/>
          <c:cat>
            <c:strRef>
              <c:f>Sheet1!$A$2:$A$4</c:f>
              <c:strCache>
                <c:ptCount val="3"/>
                <c:pt idx="0">
                  <c:v>Winter</c:v>
                </c:pt>
                <c:pt idx="1">
                  <c:v>Spring</c:v>
                </c:pt>
                <c:pt idx="2">
                  <c:v>Autumn</c:v>
                </c:pt>
              </c:strCache>
            </c:strRef>
          </c:cat>
          <c:val>
            <c:numRef>
              <c:f>Sheet1!$B$2:$B$4</c:f>
              <c:numCache>
                <c:formatCode>General</c:formatCode>
                <c:ptCount val="3"/>
                <c:pt idx="0">
                  <c:v>2312</c:v>
                </c:pt>
                <c:pt idx="1">
                  <c:v>1848</c:v>
                </c:pt>
                <c:pt idx="2">
                  <c:v>1864</c:v>
                </c:pt>
              </c:numCache>
            </c:numRef>
          </c:val>
        </c:ser>
        <c:ser>
          <c:idx val="1"/>
          <c:order val="1"/>
          <c:tx>
            <c:strRef>
              <c:f>Sheet1!$C$1</c:f>
              <c:strCache>
                <c:ptCount val="1"/>
                <c:pt idx="0">
                  <c:v>Fort Desoto</c:v>
                </c:pt>
              </c:strCache>
            </c:strRef>
          </c:tx>
          <c:spPr>
            <a:solidFill>
              <a:srgbClr val="00B0F0"/>
            </a:solidFill>
          </c:spPr>
          <c:invertIfNegative val="0"/>
          <c:cat>
            <c:strRef>
              <c:f>Sheet1!$A$2:$A$4</c:f>
              <c:strCache>
                <c:ptCount val="3"/>
                <c:pt idx="0">
                  <c:v>Winter</c:v>
                </c:pt>
                <c:pt idx="1">
                  <c:v>Spring</c:v>
                </c:pt>
                <c:pt idx="2">
                  <c:v>Autumn</c:v>
                </c:pt>
              </c:strCache>
            </c:strRef>
          </c:cat>
          <c:val>
            <c:numRef>
              <c:f>Sheet1!$C$2:$C$4</c:f>
              <c:numCache>
                <c:formatCode>General</c:formatCode>
                <c:ptCount val="3"/>
                <c:pt idx="0">
                  <c:v>2152</c:v>
                </c:pt>
                <c:pt idx="1">
                  <c:v>2164</c:v>
                </c:pt>
                <c:pt idx="2">
                  <c:v>2059</c:v>
                </c:pt>
              </c:numCache>
            </c:numRef>
          </c:val>
        </c:ser>
        <c:ser>
          <c:idx val="2"/>
          <c:order val="2"/>
          <c:tx>
            <c:strRef>
              <c:f>Sheet1!$D$1</c:f>
              <c:strCache>
                <c:ptCount val="1"/>
                <c:pt idx="0">
                  <c:v>Fred Howard</c:v>
                </c:pt>
              </c:strCache>
            </c:strRef>
          </c:tx>
          <c:spPr>
            <a:solidFill>
              <a:srgbClr val="1EBF03"/>
            </a:solidFill>
          </c:spPr>
          <c:invertIfNegative val="0"/>
          <c:cat>
            <c:strRef>
              <c:f>Sheet1!$A$2:$A$4</c:f>
              <c:strCache>
                <c:ptCount val="3"/>
                <c:pt idx="0">
                  <c:v>Winter</c:v>
                </c:pt>
                <c:pt idx="1">
                  <c:v>Spring</c:v>
                </c:pt>
                <c:pt idx="2">
                  <c:v>Autumn</c:v>
                </c:pt>
              </c:strCache>
            </c:strRef>
          </c:cat>
          <c:val>
            <c:numRef>
              <c:f>Sheet1!$D$2:$D$4</c:f>
              <c:numCache>
                <c:formatCode>General</c:formatCode>
                <c:ptCount val="3"/>
                <c:pt idx="0">
                  <c:v>2470</c:v>
                </c:pt>
                <c:pt idx="1">
                  <c:v>1843</c:v>
                </c:pt>
                <c:pt idx="2">
                  <c:v>2027</c:v>
                </c:pt>
              </c:numCache>
            </c:numRef>
          </c:val>
        </c:ser>
        <c:ser>
          <c:idx val="3"/>
          <c:order val="3"/>
          <c:tx>
            <c:strRef>
              <c:f>Sheet1!$E$1</c:f>
              <c:strCache>
                <c:ptCount val="1"/>
                <c:pt idx="0">
                  <c:v>Weeki Wachee</c:v>
                </c:pt>
              </c:strCache>
            </c:strRef>
          </c:tx>
          <c:spPr>
            <a:solidFill>
              <a:srgbClr val="FF0000"/>
            </a:solidFill>
          </c:spPr>
          <c:invertIfNegative val="0"/>
          <c:cat>
            <c:strRef>
              <c:f>Sheet1!$A$2:$A$4</c:f>
              <c:strCache>
                <c:ptCount val="3"/>
                <c:pt idx="0">
                  <c:v>Winter</c:v>
                </c:pt>
                <c:pt idx="1">
                  <c:v>Spring</c:v>
                </c:pt>
                <c:pt idx="2">
                  <c:v>Autumn</c:v>
                </c:pt>
              </c:strCache>
            </c:strRef>
          </c:cat>
          <c:val>
            <c:numRef>
              <c:f>Sheet1!$E$2:$E$4</c:f>
              <c:numCache>
                <c:formatCode>General</c:formatCode>
                <c:ptCount val="3"/>
                <c:pt idx="0">
                  <c:v>2717</c:v>
                </c:pt>
                <c:pt idx="1">
                  <c:v>2463</c:v>
                </c:pt>
                <c:pt idx="2">
                  <c:v>2411</c:v>
                </c:pt>
              </c:numCache>
            </c:numRef>
          </c:val>
        </c:ser>
        <c:dLbls>
          <c:showLegendKey val="0"/>
          <c:showVal val="0"/>
          <c:showCatName val="0"/>
          <c:showSerName val="0"/>
          <c:showPercent val="0"/>
          <c:showBubbleSize val="0"/>
        </c:dLbls>
        <c:gapWidth val="150"/>
        <c:axId val="45990272"/>
        <c:axId val="45991808"/>
      </c:barChart>
      <c:catAx>
        <c:axId val="45990272"/>
        <c:scaling>
          <c:orientation val="minMax"/>
        </c:scaling>
        <c:delete val="0"/>
        <c:axPos val="b"/>
        <c:numFmt formatCode="General" sourceLinked="0"/>
        <c:majorTickMark val="out"/>
        <c:minorTickMark val="none"/>
        <c:tickLblPos val="nextTo"/>
        <c:crossAx val="45991808"/>
        <c:crosses val="autoZero"/>
        <c:auto val="1"/>
        <c:lblAlgn val="ctr"/>
        <c:lblOffset val="100"/>
        <c:noMultiLvlLbl val="0"/>
      </c:catAx>
      <c:valAx>
        <c:axId val="45991808"/>
        <c:scaling>
          <c:orientation val="minMax"/>
        </c:scaling>
        <c:delete val="0"/>
        <c:axPos val="l"/>
        <c:majorGridlines/>
        <c:numFmt formatCode="General" sourceLinked="1"/>
        <c:majorTickMark val="out"/>
        <c:minorTickMark val="none"/>
        <c:tickLblPos val="nextTo"/>
        <c:crossAx val="459902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0"/>
    </mc:Choice>
    <mc:Fallback>
      <c:style val="10"/>
    </mc:Fallback>
  </mc:AlternateContent>
  <c:chart>
    <c:autoTitleDeleted val="0"/>
    <c:plotArea>
      <c:layout/>
      <c:barChart>
        <c:barDir val="col"/>
        <c:grouping val="clustered"/>
        <c:varyColors val="0"/>
        <c:ser>
          <c:idx val="0"/>
          <c:order val="0"/>
          <c:tx>
            <c:strRef>
              <c:f>Sheet1!$B$1</c:f>
              <c:strCache>
                <c:ptCount val="1"/>
                <c:pt idx="0">
                  <c:v>Keys-KML</c:v>
                </c:pt>
              </c:strCache>
            </c:strRef>
          </c:tx>
          <c:spPr>
            <a:solidFill>
              <a:schemeClr val="tx1"/>
            </a:solidFill>
          </c:spPr>
          <c:invertIfNegative val="0"/>
          <c:cat>
            <c:strRef>
              <c:f>Sheet1!$A$2:$A$4</c:f>
              <c:strCache>
                <c:ptCount val="3"/>
                <c:pt idx="0">
                  <c:v>Winter</c:v>
                </c:pt>
                <c:pt idx="1">
                  <c:v>Spring</c:v>
                </c:pt>
                <c:pt idx="2">
                  <c:v>Autumn</c:v>
                </c:pt>
              </c:strCache>
            </c:strRef>
          </c:cat>
          <c:val>
            <c:numRef>
              <c:f>Sheet1!$B$2:$B$4</c:f>
              <c:numCache>
                <c:formatCode>General</c:formatCode>
                <c:ptCount val="3"/>
                <c:pt idx="0">
                  <c:v>2634</c:v>
                </c:pt>
                <c:pt idx="1">
                  <c:v>2199</c:v>
                </c:pt>
                <c:pt idx="2">
                  <c:v>2134</c:v>
                </c:pt>
              </c:numCache>
            </c:numRef>
          </c:val>
        </c:ser>
        <c:ser>
          <c:idx val="1"/>
          <c:order val="1"/>
          <c:tx>
            <c:strRef>
              <c:f>Sheet1!$C$1</c:f>
              <c:strCache>
                <c:ptCount val="1"/>
                <c:pt idx="0">
                  <c:v>Fort Desoto</c:v>
                </c:pt>
              </c:strCache>
            </c:strRef>
          </c:tx>
          <c:spPr>
            <a:solidFill>
              <a:srgbClr val="00B0F0"/>
            </a:solidFill>
          </c:spPr>
          <c:invertIfNegative val="0"/>
          <c:cat>
            <c:strRef>
              <c:f>Sheet1!$A$2:$A$4</c:f>
              <c:strCache>
                <c:ptCount val="3"/>
                <c:pt idx="0">
                  <c:v>Winter</c:v>
                </c:pt>
                <c:pt idx="1">
                  <c:v>Spring</c:v>
                </c:pt>
                <c:pt idx="2">
                  <c:v>Autumn</c:v>
                </c:pt>
              </c:strCache>
            </c:strRef>
          </c:cat>
          <c:val>
            <c:numRef>
              <c:f>Sheet1!$C$2:$C$4</c:f>
              <c:numCache>
                <c:formatCode>General</c:formatCode>
                <c:ptCount val="3"/>
                <c:pt idx="0">
                  <c:v>2421</c:v>
                </c:pt>
                <c:pt idx="1">
                  <c:v>2523</c:v>
                </c:pt>
                <c:pt idx="2">
                  <c:v>2454</c:v>
                </c:pt>
              </c:numCache>
            </c:numRef>
          </c:val>
        </c:ser>
        <c:ser>
          <c:idx val="2"/>
          <c:order val="2"/>
          <c:tx>
            <c:strRef>
              <c:f>Sheet1!$D$1</c:f>
              <c:strCache>
                <c:ptCount val="1"/>
                <c:pt idx="0">
                  <c:v>Fred Howard</c:v>
                </c:pt>
              </c:strCache>
            </c:strRef>
          </c:tx>
          <c:spPr>
            <a:solidFill>
              <a:srgbClr val="1EBF03"/>
            </a:solidFill>
          </c:spPr>
          <c:invertIfNegative val="0"/>
          <c:cat>
            <c:strRef>
              <c:f>Sheet1!$A$2:$A$4</c:f>
              <c:strCache>
                <c:ptCount val="3"/>
                <c:pt idx="0">
                  <c:v>Winter</c:v>
                </c:pt>
                <c:pt idx="1">
                  <c:v>Spring</c:v>
                </c:pt>
                <c:pt idx="2">
                  <c:v>Autumn</c:v>
                </c:pt>
              </c:strCache>
            </c:strRef>
          </c:cat>
          <c:val>
            <c:numRef>
              <c:f>Sheet1!$D$2:$D$4</c:f>
              <c:numCache>
                <c:formatCode>General</c:formatCode>
                <c:ptCount val="3"/>
                <c:pt idx="0">
                  <c:v>2676</c:v>
                </c:pt>
                <c:pt idx="1">
                  <c:v>2385</c:v>
                </c:pt>
                <c:pt idx="2">
                  <c:v>2347</c:v>
                </c:pt>
              </c:numCache>
            </c:numRef>
          </c:val>
        </c:ser>
        <c:ser>
          <c:idx val="3"/>
          <c:order val="3"/>
          <c:tx>
            <c:strRef>
              <c:f>Sheet1!$E$1</c:f>
              <c:strCache>
                <c:ptCount val="1"/>
                <c:pt idx="0">
                  <c:v>Weeki Wachee</c:v>
                </c:pt>
              </c:strCache>
            </c:strRef>
          </c:tx>
          <c:spPr>
            <a:solidFill>
              <a:srgbClr val="FF0000"/>
            </a:solidFill>
          </c:spPr>
          <c:invertIfNegative val="0"/>
          <c:cat>
            <c:strRef>
              <c:f>Sheet1!$A$2:$A$4</c:f>
              <c:strCache>
                <c:ptCount val="3"/>
                <c:pt idx="0">
                  <c:v>Winter</c:v>
                </c:pt>
                <c:pt idx="1">
                  <c:v>Spring</c:v>
                </c:pt>
                <c:pt idx="2">
                  <c:v>Autumn</c:v>
                </c:pt>
              </c:strCache>
            </c:strRef>
          </c:cat>
          <c:val>
            <c:numRef>
              <c:f>Sheet1!$E$2:$E$4</c:f>
              <c:numCache>
                <c:formatCode>General</c:formatCode>
                <c:ptCount val="3"/>
                <c:pt idx="0">
                  <c:v>2896</c:v>
                </c:pt>
                <c:pt idx="1">
                  <c:v>2925</c:v>
                </c:pt>
                <c:pt idx="2">
                  <c:v>2709</c:v>
                </c:pt>
              </c:numCache>
            </c:numRef>
          </c:val>
        </c:ser>
        <c:dLbls>
          <c:showLegendKey val="0"/>
          <c:showVal val="0"/>
          <c:showCatName val="0"/>
          <c:showSerName val="0"/>
          <c:showPercent val="0"/>
          <c:showBubbleSize val="0"/>
        </c:dLbls>
        <c:gapWidth val="150"/>
        <c:axId val="46022016"/>
        <c:axId val="46036096"/>
      </c:barChart>
      <c:catAx>
        <c:axId val="46022016"/>
        <c:scaling>
          <c:orientation val="minMax"/>
        </c:scaling>
        <c:delete val="0"/>
        <c:axPos val="b"/>
        <c:numFmt formatCode="General" sourceLinked="0"/>
        <c:majorTickMark val="out"/>
        <c:minorTickMark val="none"/>
        <c:tickLblPos val="nextTo"/>
        <c:crossAx val="46036096"/>
        <c:crosses val="autoZero"/>
        <c:auto val="1"/>
        <c:lblAlgn val="ctr"/>
        <c:lblOffset val="100"/>
        <c:noMultiLvlLbl val="0"/>
      </c:catAx>
      <c:valAx>
        <c:axId val="46036096"/>
        <c:scaling>
          <c:orientation val="minMax"/>
          <c:max val="3000"/>
        </c:scaling>
        <c:delete val="0"/>
        <c:axPos val="l"/>
        <c:majorGridlines/>
        <c:numFmt formatCode="General" sourceLinked="1"/>
        <c:majorTickMark val="out"/>
        <c:minorTickMark val="none"/>
        <c:tickLblPos val="nextTo"/>
        <c:crossAx val="4602201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sz="quarter" idx="1"/>
          </p:nvPr>
        </p:nvSpPr>
        <p:spPr>
          <a:xfrm>
            <a:off x="4023092" y="0"/>
            <a:ext cx="3077739" cy="469424"/>
          </a:xfrm>
          <a:prstGeom prst="rect">
            <a:avLst/>
          </a:prstGeom>
        </p:spPr>
        <p:txBody>
          <a:bodyPr vert="horz" lIns="94229" tIns="47114" rIns="94229" bIns="47114" rtlCol="0"/>
          <a:lstStyle>
            <a:lvl1pPr algn="r">
              <a:defRPr sz="1200"/>
            </a:lvl1pPr>
          </a:lstStyle>
          <a:p>
            <a:fld id="{3FE1941D-DD02-473E-9E14-CEB4CE0C6B7F}" type="datetimeFigureOut">
              <a:rPr lang="en-US" smtClean="0"/>
              <a:t>10/13/2016</a:t>
            </a:fld>
            <a:endParaRPr lang="en-US" dirty="0"/>
          </a:p>
        </p:txBody>
      </p:sp>
      <p:sp>
        <p:nvSpPr>
          <p:cNvPr id="4" name="Footer Placeholder 3"/>
          <p:cNvSpPr>
            <a:spLocks noGrp="1"/>
          </p:cNvSpPr>
          <p:nvPr>
            <p:ph type="ftr" sz="quarter" idx="2"/>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5" name="Slide Number Placeholder 4"/>
          <p:cNvSpPr>
            <a:spLocks noGrp="1"/>
          </p:cNvSpPr>
          <p:nvPr>
            <p:ph type="sldNum" sz="quarter" idx="3"/>
          </p:nvPr>
        </p:nvSpPr>
        <p:spPr>
          <a:xfrm>
            <a:off x="4023092" y="8917422"/>
            <a:ext cx="3077739" cy="469424"/>
          </a:xfrm>
          <a:prstGeom prst="rect">
            <a:avLst/>
          </a:prstGeom>
        </p:spPr>
        <p:txBody>
          <a:bodyPr vert="horz" lIns="94229" tIns="47114" rIns="94229" bIns="47114" rtlCol="0" anchor="b"/>
          <a:lstStyle>
            <a:lvl1pPr algn="r">
              <a:defRPr sz="1200"/>
            </a:lvl1pPr>
          </a:lstStyle>
          <a:p>
            <a:fld id="{6A62BFE0-0A14-4807-B9BA-6660BB609D50}" type="slidenum">
              <a:rPr lang="en-US" smtClean="0"/>
              <a:t>‹#›</a:t>
            </a:fld>
            <a:endParaRPr lang="en-US" dirty="0"/>
          </a:p>
        </p:txBody>
      </p:sp>
    </p:spTree>
    <p:extLst>
      <p:ext uri="{BB962C8B-B14F-4D97-AF65-F5344CB8AC3E}">
        <p14:creationId xmlns:p14="http://schemas.microsoft.com/office/powerpoint/2010/main" val="746599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dirty="0"/>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2FCFD631-B063-4FAD-8C10-FB07D4811545}" type="datetimeFigureOut">
              <a:rPr lang="en-US" smtClean="0"/>
              <a:t>10/13/2016</a:t>
            </a:fld>
            <a:endParaRPr lang="en-US" dirty="0"/>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dirty="0"/>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4C650DFA-C5EE-426B-B322-FBC6AEFD4EED}" type="slidenum">
              <a:rPr lang="en-US" smtClean="0"/>
              <a:t>‹#›</a:t>
            </a:fld>
            <a:endParaRPr lang="en-US" dirty="0"/>
          </a:p>
        </p:txBody>
      </p:sp>
    </p:spTree>
    <p:extLst>
      <p:ext uri="{BB962C8B-B14F-4D97-AF65-F5344CB8AC3E}">
        <p14:creationId xmlns:p14="http://schemas.microsoft.com/office/powerpoint/2010/main" val="2523785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“Good morning and thank you attending…”</a:t>
            </a:r>
          </a:p>
          <a:p>
            <a:endParaRPr lang="en-US" baseline="0" dirty="0" smtClean="0"/>
          </a:p>
          <a:p>
            <a:r>
              <a:rPr lang="en-US" baseline="0" dirty="0" smtClean="0"/>
              <a:t>“The story I’m going to tell today is that of finding a well-known species in an unusual environment..”</a:t>
            </a:r>
          </a:p>
        </p:txBody>
      </p:sp>
      <p:sp>
        <p:nvSpPr>
          <p:cNvPr id="4" name="Slide Number Placeholder 3"/>
          <p:cNvSpPr>
            <a:spLocks noGrp="1"/>
          </p:cNvSpPr>
          <p:nvPr>
            <p:ph type="sldNum" sz="quarter" idx="10"/>
          </p:nvPr>
        </p:nvSpPr>
        <p:spPr/>
        <p:txBody>
          <a:bodyPr/>
          <a:lstStyle/>
          <a:p>
            <a:fld id="{F8AAE2A6-489F-405E-A344-63DA6B30297F}" type="slidenum">
              <a:rPr lang="en-US" smtClean="0"/>
              <a:t>1</a:t>
            </a:fld>
            <a:endParaRPr lang="en-US" dirty="0"/>
          </a:p>
        </p:txBody>
      </p:sp>
    </p:spTree>
    <p:extLst>
      <p:ext uri="{BB962C8B-B14F-4D97-AF65-F5344CB8AC3E}">
        <p14:creationId xmlns:p14="http://schemas.microsoft.com/office/powerpoint/2010/main" val="424378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briefly describe the carbonate system…”</a:t>
            </a:r>
          </a:p>
          <a:p>
            <a:endParaRPr lang="en-US" baseline="0" dirty="0" smtClean="0"/>
          </a:p>
          <a:p>
            <a:r>
              <a:rPr lang="en-US" baseline="0" dirty="0" smtClean="0"/>
              <a:t>“Photosynthesis/Respiration and Calcification/Dissolution are the driving processes…</a:t>
            </a:r>
          </a:p>
          <a:p>
            <a:endParaRPr lang="en-US" baseline="0" dirty="0" smtClean="0"/>
          </a:p>
          <a:p>
            <a:r>
              <a:rPr lang="en-US" baseline="0" dirty="0" smtClean="0"/>
              <a:t>…and ratio of TA to DIC is like a lens through which additional changes occur.  This ratio strongly influences the values of Omega (CaCO</a:t>
            </a:r>
            <a:r>
              <a:rPr lang="en-US" baseline="-25000" dirty="0" smtClean="0"/>
              <a:t>3</a:t>
            </a:r>
            <a:r>
              <a:rPr lang="en-US" baseline="0" dirty="0" smtClean="0"/>
              <a:t> saturation states) and pH.”</a:t>
            </a:r>
          </a:p>
          <a:p>
            <a:endParaRPr lang="en-US" baseline="0" dirty="0" smtClean="0"/>
          </a:p>
          <a:p>
            <a:endParaRPr lang="en-US" baseline="0" dirty="0" smtClean="0"/>
          </a:p>
          <a:p>
            <a:endParaRPr lang="en-US" baseline="0" dirty="0" smtClean="0"/>
          </a:p>
          <a:p>
            <a:r>
              <a:rPr lang="en-US" baseline="0" dirty="0" smtClean="0"/>
              <a:t>--------------------------------------------------------</a:t>
            </a:r>
          </a:p>
          <a:p>
            <a:r>
              <a:rPr lang="en-US" baseline="0" dirty="0" smtClean="0"/>
              <a:t>“As described by Robert Byrne, TA&amp;DIC are </a:t>
            </a:r>
            <a:r>
              <a:rPr lang="en-US" b="1" baseline="0" dirty="0" smtClean="0"/>
              <a:t>master controlling</a:t>
            </a:r>
            <a:r>
              <a:rPr lang="en-US" baseline="0" dirty="0" smtClean="0"/>
              <a:t> variables, while pH, </a:t>
            </a:r>
            <a:r>
              <a:rPr lang="el-GR" baseline="0" dirty="0" smtClean="0">
                <a:latin typeface="Calibri"/>
                <a:cs typeface="Calibri"/>
              </a:rPr>
              <a:t>Ω</a:t>
            </a:r>
            <a:r>
              <a:rPr lang="en-US" baseline="0" dirty="0" smtClean="0">
                <a:latin typeface="Calibri"/>
                <a:cs typeface="Calibri"/>
              </a:rPr>
              <a:t> are </a:t>
            </a:r>
            <a:r>
              <a:rPr lang="en-US" b="1" baseline="0" dirty="0" smtClean="0">
                <a:latin typeface="Calibri"/>
                <a:cs typeface="Calibri"/>
              </a:rPr>
              <a:t>master descriptor</a:t>
            </a:r>
            <a:r>
              <a:rPr lang="en-US" baseline="0" dirty="0" smtClean="0">
                <a:latin typeface="Calibri"/>
                <a:cs typeface="Calibri"/>
              </a:rPr>
              <a:t> var.”</a:t>
            </a:r>
            <a:endParaRPr lang="en-US" dirty="0" smtClean="0"/>
          </a:p>
        </p:txBody>
      </p:sp>
      <p:sp>
        <p:nvSpPr>
          <p:cNvPr id="4" name="Slide Number Placeholder 3"/>
          <p:cNvSpPr>
            <a:spLocks noGrp="1"/>
          </p:cNvSpPr>
          <p:nvPr>
            <p:ph type="sldNum" sz="quarter" idx="10"/>
          </p:nvPr>
        </p:nvSpPr>
        <p:spPr/>
        <p:txBody>
          <a:bodyPr/>
          <a:lstStyle/>
          <a:p>
            <a:fld id="{4C650DFA-C5EE-426B-B322-FBC6AEFD4EED}" type="slidenum">
              <a:rPr lang="en-US" smtClean="0"/>
              <a:t>10</a:t>
            </a:fld>
            <a:endParaRPr lang="en-US" dirty="0"/>
          </a:p>
        </p:txBody>
      </p:sp>
    </p:spTree>
    <p:extLst>
      <p:ext uri="{BB962C8B-B14F-4D97-AF65-F5344CB8AC3E}">
        <p14:creationId xmlns:p14="http://schemas.microsoft.com/office/powerpoint/2010/main" val="2871312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“Sediment</a:t>
            </a:r>
            <a:r>
              <a:rPr lang="en-US" baseline="0" dirty="0" smtClean="0"/>
              <a:t> samples PROVIDED BY FWC were sorted by grain size and analyzed in lab”</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 focused on intact adult Archaias ~ &gt; 1mm…”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Total…Live…</a:t>
            </a:r>
          </a:p>
        </p:txBody>
      </p:sp>
      <p:sp>
        <p:nvSpPr>
          <p:cNvPr id="4" name="Slide Number Placeholder 3"/>
          <p:cNvSpPr>
            <a:spLocks noGrp="1"/>
          </p:cNvSpPr>
          <p:nvPr>
            <p:ph type="sldNum" sz="quarter" idx="10"/>
          </p:nvPr>
        </p:nvSpPr>
        <p:spPr/>
        <p:txBody>
          <a:bodyPr/>
          <a:lstStyle/>
          <a:p>
            <a:fld id="{4C650DFA-C5EE-426B-B322-FBC6AEFD4EED}" type="slidenum">
              <a:rPr lang="en-US" smtClean="0"/>
              <a:t>11</a:t>
            </a:fld>
            <a:endParaRPr lang="en-US" dirty="0"/>
          </a:p>
        </p:txBody>
      </p:sp>
    </p:spTree>
    <p:extLst>
      <p:ext uri="{BB962C8B-B14F-4D97-AF65-F5344CB8AC3E}">
        <p14:creationId xmlns:p14="http://schemas.microsoft.com/office/powerpoint/2010/main" val="31097043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a:t>
            </a:r>
            <a:r>
              <a:rPr lang="en-US" baseline="0" dirty="0" smtClean="0"/>
              <a:t> I will highlight Environmental…”</a:t>
            </a:r>
          </a:p>
          <a:p>
            <a:endParaRPr lang="en-US" baseline="0" dirty="0" smtClean="0"/>
          </a:p>
          <a:p>
            <a:r>
              <a:rPr lang="en-US" baseline="0" dirty="0" smtClean="0"/>
              <a:t>…</a:t>
            </a:r>
          </a:p>
          <a:p>
            <a:endParaRPr lang="en-US" baseline="0" dirty="0" smtClean="0"/>
          </a:p>
          <a:p>
            <a:r>
              <a:rPr lang="en-US" baseline="0" dirty="0" smtClean="0"/>
              <a:t>…”</a:t>
            </a:r>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12</a:t>
            </a:fld>
            <a:endParaRPr lang="en-US" dirty="0"/>
          </a:p>
        </p:txBody>
      </p:sp>
    </p:spTree>
    <p:extLst>
      <p:ext uri="{BB962C8B-B14F-4D97-AF65-F5344CB8AC3E}">
        <p14:creationId xmlns:p14="http://schemas.microsoft.com/office/powerpoint/2010/main" val="31910683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contrast in lithology is seen between</a:t>
            </a:r>
            <a:r>
              <a:rPr lang="en-US" baseline="0" dirty="0" smtClean="0"/>
              <a:t> Pinellas Coast and …”</a:t>
            </a:r>
          </a:p>
          <a:p>
            <a:endParaRPr lang="en-US" dirty="0" smtClean="0"/>
          </a:p>
          <a:p>
            <a:r>
              <a:rPr lang="en-US" dirty="0" smtClean="0"/>
              <a:t>…The</a:t>
            </a:r>
            <a:r>
              <a:rPr lang="en-US" baseline="0" dirty="0" smtClean="0"/>
              <a:t> only purely carbonate substrata are Springs Coast and the Keys…” </a:t>
            </a:r>
          </a:p>
          <a:p>
            <a:endParaRPr lang="en-US" baseline="0" dirty="0" smtClean="0"/>
          </a:p>
          <a:p>
            <a:r>
              <a:rPr lang="en-US" baseline="0" dirty="0" smtClean="0"/>
              <a:t>“Older limestone in the north, siliciclastic sediments that came later in the central…, and a younger limestone and sand mixture to the south.”</a:t>
            </a:r>
          </a:p>
        </p:txBody>
      </p:sp>
      <p:sp>
        <p:nvSpPr>
          <p:cNvPr id="4" name="Slide Number Placeholder 3"/>
          <p:cNvSpPr>
            <a:spLocks noGrp="1"/>
          </p:cNvSpPr>
          <p:nvPr>
            <p:ph type="sldNum" sz="quarter" idx="10"/>
          </p:nvPr>
        </p:nvSpPr>
        <p:spPr/>
        <p:txBody>
          <a:bodyPr/>
          <a:lstStyle/>
          <a:p>
            <a:fld id="{4C650DFA-C5EE-426B-B322-FBC6AEFD4EED}" type="slidenum">
              <a:rPr lang="en-US" smtClean="0"/>
              <a:t>13</a:t>
            </a:fld>
            <a:endParaRPr lang="en-US" dirty="0"/>
          </a:p>
        </p:txBody>
      </p:sp>
    </p:spTree>
    <p:extLst>
      <p:ext uri="{BB962C8B-B14F-4D97-AF65-F5344CB8AC3E}">
        <p14:creationId xmlns:p14="http://schemas.microsoft.com/office/powerpoint/2010/main" val="389880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“Sampling 4 months apart was a good strategy for capturing change.”</a:t>
            </a:r>
          </a:p>
          <a:p>
            <a:endParaRPr lang="en-US" baseline="0" dirty="0" smtClean="0"/>
          </a:p>
          <a:p>
            <a:r>
              <a:rPr lang="en-US" baseline="0" dirty="0" smtClean="0"/>
              <a:t>“January lies between the darkest and coldest months.  </a:t>
            </a:r>
          </a:p>
          <a:p>
            <a:endParaRPr lang="en-US" baseline="0" dirty="0" smtClean="0"/>
          </a:p>
          <a:p>
            <a:r>
              <a:rPr lang="en-US" baseline="0" dirty="0" smtClean="0"/>
              <a:t>May has increasing light and water temps.  </a:t>
            </a:r>
          </a:p>
          <a:p>
            <a:endParaRPr lang="en-US" baseline="0" dirty="0" smtClean="0"/>
          </a:p>
          <a:p>
            <a:r>
              <a:rPr lang="en-US" baseline="0" dirty="0" smtClean="0"/>
              <a:t>Sept has some of the warmest water temps yet declining light intensity.”</a:t>
            </a:r>
          </a:p>
          <a:p>
            <a:endParaRPr lang="en-US" baseline="0" dirty="0" smtClean="0"/>
          </a:p>
        </p:txBody>
      </p:sp>
      <p:sp>
        <p:nvSpPr>
          <p:cNvPr id="4" name="Slide Number Placeholder 3"/>
          <p:cNvSpPr>
            <a:spLocks noGrp="1"/>
          </p:cNvSpPr>
          <p:nvPr>
            <p:ph type="sldNum" sz="quarter" idx="10"/>
          </p:nvPr>
        </p:nvSpPr>
        <p:spPr/>
        <p:txBody>
          <a:bodyPr/>
          <a:lstStyle/>
          <a:p>
            <a:fld id="{4C650DFA-C5EE-426B-B322-FBC6AEFD4EED}" type="slidenum">
              <a:rPr lang="en-US" smtClean="0"/>
              <a:t>14</a:t>
            </a:fld>
            <a:endParaRPr lang="en-US" dirty="0"/>
          </a:p>
        </p:txBody>
      </p:sp>
    </p:spTree>
    <p:extLst>
      <p:ext uri="{BB962C8B-B14F-4D97-AF65-F5344CB8AC3E}">
        <p14:creationId xmlns:p14="http://schemas.microsoft.com/office/powerpoint/2010/main" val="3038633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“Winter SST’s show a fairly</a:t>
            </a:r>
            <a:r>
              <a:rPr lang="en-US" baseline="0" dirty="0" smtClean="0"/>
              <a:t> substantial temp diff, especially between the Springs Coast and the Florida Keys.” </a:t>
            </a:r>
          </a:p>
          <a:p>
            <a:endParaRPr lang="en-US" baseline="0" dirty="0" smtClean="0"/>
          </a:p>
          <a:p>
            <a:r>
              <a:rPr lang="en-US" baseline="0" dirty="0" smtClean="0"/>
              <a:t>“Satellite-derived data shows low salinity…  …HOWEVER, field </a:t>
            </a:r>
            <a:r>
              <a:rPr lang="en-US" baseline="0" dirty="0" err="1" smtClean="0"/>
              <a:t>msrments</a:t>
            </a:r>
            <a:r>
              <a:rPr lang="en-US" baseline="0" dirty="0" smtClean="0"/>
              <a:t> in 3 seasons SHOW even LOWER…Springs Coast</a:t>
            </a:r>
          </a:p>
          <a:p>
            <a:endParaRPr lang="en-US" baseline="0" dirty="0" smtClean="0"/>
          </a:p>
          <a:p>
            <a:endParaRPr lang="en-US" baseline="0" dirty="0" smtClean="0"/>
          </a:p>
          <a:p>
            <a:r>
              <a:rPr lang="en-US" baseline="0" dirty="0" smtClean="0"/>
              <a:t>[…and HIGHER … around Fort Desoto and Tampa Bay.]</a:t>
            </a:r>
          </a:p>
          <a:p>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15</a:t>
            </a:fld>
            <a:endParaRPr lang="en-US" dirty="0"/>
          </a:p>
        </p:txBody>
      </p:sp>
    </p:spTree>
    <p:extLst>
      <p:ext uri="{BB962C8B-B14F-4D97-AF65-F5344CB8AC3E}">
        <p14:creationId xmlns:p14="http://schemas.microsoft.com/office/powerpoint/2010/main" val="3758051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“Archaias distribution is shown here, with larger, darker circles representing higher abundance.  “</a:t>
            </a:r>
          </a:p>
          <a:p>
            <a:endParaRPr lang="en-US" baseline="0" dirty="0" smtClean="0"/>
          </a:p>
          <a:p>
            <a:r>
              <a:rPr lang="en-US" baseline="0" dirty="0" smtClean="0"/>
              <a:t>“So, for the distribution of total Archaias tests (live or dead)… greatest abundance in middle…  For Live, greatest is offshore (and seemingly healthiest) but the second greatest was near shore in less than 1m of water.</a:t>
            </a:r>
          </a:p>
          <a:p>
            <a:endParaRPr lang="en-US" baseline="0" dirty="0" smtClean="0"/>
          </a:p>
          <a:p>
            <a:r>
              <a:rPr lang="en-US" baseline="0" dirty="0" smtClean="0"/>
              <a:t>“More samples need to be analyzed…”</a:t>
            </a:r>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16</a:t>
            </a:fld>
            <a:endParaRPr lang="en-US" dirty="0"/>
          </a:p>
        </p:txBody>
      </p:sp>
    </p:spTree>
    <p:extLst>
      <p:ext uri="{BB962C8B-B14F-4D97-AF65-F5344CB8AC3E}">
        <p14:creationId xmlns:p14="http://schemas.microsoft.com/office/powerpoint/2010/main" val="1875497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 going</a:t>
            </a:r>
            <a:r>
              <a:rPr lang="en-US" baseline="0" dirty="0" smtClean="0"/>
              <a:t> to highlight the carbonate chemistry of the Weeki Wachee site mostly, …shown in red.”</a:t>
            </a:r>
          </a:p>
          <a:p>
            <a:endParaRPr lang="en-US" baseline="0" dirty="0" smtClean="0"/>
          </a:p>
          <a:p>
            <a:r>
              <a:rPr lang="en-US" baseline="0" dirty="0" smtClean="0"/>
              <a:t>“TA near 3000… DIC also…”</a:t>
            </a:r>
          </a:p>
          <a:p>
            <a:endParaRPr lang="en-US" dirty="0" smtClean="0"/>
          </a:p>
          <a:p>
            <a:r>
              <a:rPr lang="en-US" baseline="0" dirty="0" smtClean="0"/>
              <a:t>“Keys and FD show higher saturation states in winter and seem to be more affected by calc/dissolu in that season…”</a:t>
            </a:r>
          </a:p>
          <a:p>
            <a:endParaRPr lang="en-US" baseline="0" dirty="0" smtClean="0"/>
          </a:p>
          <a:p>
            <a:r>
              <a:rPr lang="en-US" baseline="0" dirty="0" smtClean="0"/>
              <a:t>“I’ve not shown error bars here, but the errors associate with CO2 system measurements are quite small…</a:t>
            </a:r>
          </a:p>
          <a:p>
            <a:endParaRPr lang="en-US" baseline="0" dirty="0" smtClean="0"/>
          </a:p>
          <a:p>
            <a:r>
              <a:rPr lang="en-US" baseline="0" dirty="0" smtClean="0"/>
              <a:t>“It’s the DIURNAL RANGE that can be large…</a:t>
            </a:r>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17</a:t>
            </a:fld>
            <a:endParaRPr lang="en-US" dirty="0"/>
          </a:p>
        </p:txBody>
      </p:sp>
    </p:spTree>
    <p:extLst>
      <p:ext uri="{BB962C8B-B14F-4D97-AF65-F5344CB8AC3E}">
        <p14:creationId xmlns:p14="http://schemas.microsoft.com/office/powerpoint/2010/main" val="1457806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“…Looking more closely at the interaction of two key</a:t>
            </a:r>
            <a:r>
              <a:rPr lang="en-US" baseline="0" dirty="0" smtClean="0"/>
              <a:t> parameters</a:t>
            </a:r>
            <a:r>
              <a:rPr lang="en-US" dirty="0" smtClean="0"/>
              <a:t>,</a:t>
            </a:r>
            <a:r>
              <a:rPr lang="en-US" baseline="0" dirty="0" smtClean="0"/>
              <a:t>…</a:t>
            </a:r>
          </a:p>
          <a:p>
            <a:endParaRPr lang="en-US" dirty="0" smtClean="0"/>
          </a:p>
          <a:p>
            <a:r>
              <a:rPr lang="en-US" dirty="0" smtClean="0"/>
              <a:t>…in plots of normalized</a:t>
            </a:r>
            <a:r>
              <a:rPr lang="en-US" baseline="0" dirty="0" smtClean="0"/>
              <a:t> TA and DIC, a line with a slope of 2 represents the theoretical impact of a system dominated purely by calcification &amp; dissolution.  Likewise, a slope slightly less than zero represents the impact of a system dominated by photosynthesis &amp; respiration.”</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“Remember that the study sites increase from south to north, with Site 1 in the Florida Keys and Site 4 in the Springs Coast.”</a:t>
            </a:r>
          </a:p>
          <a:p>
            <a:endParaRPr lang="en-US" dirty="0" smtClean="0"/>
          </a:p>
          <a:p>
            <a:r>
              <a:rPr lang="en-US" dirty="0" smtClean="0"/>
              <a:t>“For Site 4, </a:t>
            </a:r>
            <a:r>
              <a:rPr lang="en-US" b="1" dirty="0" smtClean="0"/>
              <a:t>few</a:t>
            </a:r>
            <a:r>
              <a:rPr lang="en-US" b="1" baseline="0" dirty="0" smtClean="0"/>
              <a:t> </a:t>
            </a:r>
            <a:r>
              <a:rPr lang="en-US" baseline="0" dirty="0" smtClean="0"/>
              <a:t>samples were collected in winter and spring, so only the autumn linear regression is plotted.”</a:t>
            </a:r>
          </a:p>
          <a:p>
            <a:endParaRPr lang="en-US" baseline="0" dirty="0" smtClean="0"/>
          </a:p>
          <a:p>
            <a:r>
              <a:rPr lang="en-US" baseline="0" dirty="0" smtClean="0"/>
              <a:t>“In comparison to all other sites, the Springs Coast site shows a steep curve even in autumn, indicating dominance of calcif/dissol over photosyn/respira.  Sites 1 and 3 show a steep curve only in winter.  And, although only two winter samples were collected for the Springs Coast site, the slope in winter was the highest among any site.  </a:t>
            </a:r>
          </a:p>
          <a:p>
            <a:endParaRPr lang="en-US" baseline="0" dirty="0" smtClean="0"/>
          </a:p>
          <a:p>
            <a:r>
              <a:rPr lang="en-US" baseline="0" dirty="0" smtClean="0"/>
              <a:t>“The main point is the </a:t>
            </a:r>
            <a:r>
              <a:rPr lang="en-US" b="1" baseline="0" dirty="0" smtClean="0"/>
              <a:t>water chemistry </a:t>
            </a:r>
            <a:r>
              <a:rPr lang="en-US" baseline="0" dirty="0" smtClean="0"/>
              <a:t>indicates that </a:t>
            </a:r>
            <a:r>
              <a:rPr lang="en-US" b="1" baseline="0" dirty="0" smtClean="0"/>
              <a:t>calcification/dissolution</a:t>
            </a:r>
            <a:r>
              <a:rPr lang="en-US" baseline="0" dirty="0" smtClean="0"/>
              <a:t> are dominant processes </a:t>
            </a:r>
            <a:r>
              <a:rPr lang="en-US" b="1" baseline="0" dirty="0" smtClean="0"/>
              <a:t>year-round</a:t>
            </a:r>
            <a:r>
              <a:rPr lang="en-US" baseline="0" dirty="0" smtClean="0"/>
              <a:t> in the Springs Coast.”</a:t>
            </a:r>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18</a:t>
            </a:fld>
            <a:endParaRPr lang="en-US" dirty="0"/>
          </a:p>
        </p:txBody>
      </p:sp>
    </p:spTree>
    <p:extLst>
      <p:ext uri="{BB962C8B-B14F-4D97-AF65-F5344CB8AC3E}">
        <p14:creationId xmlns:p14="http://schemas.microsoft.com/office/powerpoint/2010/main" val="2643799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lot of data was collected by</a:t>
            </a:r>
            <a:r>
              <a:rPr lang="en-US" baseline="0" dirty="0" smtClean="0"/>
              <a:t> sampling diurnally at four sites over 3 seasons…”</a:t>
            </a:r>
          </a:p>
          <a:p>
            <a:endParaRPr lang="en-US" baseline="0" dirty="0" smtClean="0"/>
          </a:p>
          <a:p>
            <a:r>
              <a:rPr lang="en-US" baseline="0" dirty="0" smtClean="0"/>
              <a:t>“To highlight Site 4 in the Springs Coast…”</a:t>
            </a:r>
            <a:endParaRPr lang="en-US" dirty="0" smtClean="0"/>
          </a:p>
          <a:p>
            <a:endParaRPr lang="en-US" dirty="0" smtClean="0"/>
          </a:p>
          <a:p>
            <a:r>
              <a:rPr lang="en-US" dirty="0" smtClean="0"/>
              <a:t>“TA and DIC</a:t>
            </a:r>
            <a:r>
              <a:rPr lang="en-US" baseline="0" dirty="0" smtClean="0"/>
              <a:t> were much higher than for any other site.</a:t>
            </a:r>
          </a:p>
          <a:p>
            <a:endParaRPr lang="en-US" baseline="0" dirty="0" smtClean="0"/>
          </a:p>
          <a:p>
            <a:r>
              <a:rPr lang="en-US" baseline="0" dirty="0" smtClean="0"/>
              <a:t>“The pH and Saturation States were also among the highest, on average.”</a:t>
            </a:r>
            <a:endParaRPr lang="en-US" dirty="0" smtClean="0"/>
          </a:p>
        </p:txBody>
      </p:sp>
      <p:sp>
        <p:nvSpPr>
          <p:cNvPr id="4" name="Slide Number Placeholder 3"/>
          <p:cNvSpPr>
            <a:spLocks noGrp="1"/>
          </p:cNvSpPr>
          <p:nvPr>
            <p:ph type="sldNum" sz="quarter" idx="10"/>
          </p:nvPr>
        </p:nvSpPr>
        <p:spPr/>
        <p:txBody>
          <a:bodyPr/>
          <a:lstStyle/>
          <a:p>
            <a:fld id="{F8AAE2A6-489F-405E-A344-63DA6B30297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754996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“Archaias angulatus is</a:t>
            </a:r>
            <a:r>
              <a:rPr lang="en-US" baseline="0" dirty="0" smtClean="0"/>
              <a:t> widespread in the tropical &amp; subtrop Western Atlantic from Caribbean down to Brazil…  </a:t>
            </a:r>
          </a:p>
          <a:p>
            <a:r>
              <a:rPr lang="en-US" baseline="0" dirty="0" smtClean="0"/>
              <a:t>“…and is also found to a lesser extent in the GOM.”</a:t>
            </a:r>
          </a:p>
          <a:p>
            <a:endParaRPr lang="en-US" baseline="0" dirty="0" smtClean="0"/>
          </a:p>
          <a:p>
            <a:r>
              <a:rPr lang="en-US" baseline="0" dirty="0" smtClean="0"/>
              <a:t>It is a L..B..F.. with a chlorophyte </a:t>
            </a:r>
            <a:r>
              <a:rPr lang="en-US" baseline="0" dirty="0" err="1" smtClean="0"/>
              <a:t>endo</a:t>
            </a:r>
            <a:r>
              <a:rPr lang="en-US" baseline="0" dirty="0" smtClean="0"/>
              <a:t>-symbiont.  </a:t>
            </a:r>
          </a:p>
          <a:p>
            <a:endParaRPr lang="en-US" baseline="0" dirty="0" smtClean="0"/>
          </a:p>
          <a:p>
            <a:r>
              <a:rPr lang="en-US" baseline="0" dirty="0" smtClean="0"/>
              <a:t>The depth range of Archaias is from 1 to 20m.</a:t>
            </a:r>
          </a:p>
          <a:p>
            <a:endParaRPr lang="en-US" baseline="0" dirty="0" smtClean="0"/>
          </a:p>
          <a:p>
            <a:r>
              <a:rPr lang="en-US" baseline="0" dirty="0" smtClean="0"/>
              <a:t>Salinity tolerance is reported to be from 30-36.”</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[MAIN POINT]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“Archaias</a:t>
            </a:r>
            <a:r>
              <a:rPr lang="en-US" baseline="0" dirty="0" smtClean="0"/>
              <a:t> angulatus is u</a:t>
            </a:r>
            <a:r>
              <a:rPr lang="en-US" dirty="0" smtClean="0"/>
              <a:t>sed as indicator</a:t>
            </a:r>
            <a:r>
              <a:rPr lang="en-US" baseline="0" dirty="0" smtClean="0"/>
              <a:t> sp. because of its symbiotic relationship which is similar to corals”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terms of sed prod… LBF’s:  ½ % of global carb sediments.”</a:t>
            </a:r>
            <a:endParaRPr lang="en-US" dirty="0" smtClean="0"/>
          </a:p>
          <a:p>
            <a:endParaRPr lang="en-US" baseline="0" dirty="0" smtClean="0"/>
          </a:p>
          <a:p>
            <a:r>
              <a:rPr lang="en-US" baseline="0" dirty="0" smtClean="0"/>
              <a:t>-------------</a:t>
            </a:r>
          </a:p>
          <a:p>
            <a:r>
              <a:rPr lang="en-US" baseline="0" dirty="0" smtClean="0"/>
              <a:t>-----------------------</a:t>
            </a:r>
          </a:p>
          <a:p>
            <a:r>
              <a:rPr lang="en-US" baseline="0" dirty="0" smtClean="0"/>
              <a:t>[It is eurytopic(tolerate wide range of habitats)]</a:t>
            </a:r>
          </a:p>
          <a:p>
            <a:endParaRPr lang="en-US" baseline="0" dirty="0" smtClean="0"/>
          </a:p>
          <a:p>
            <a:r>
              <a:rPr lang="en-US" baseline="0" dirty="0" smtClean="0"/>
              <a:t>[It thrives in quiet, nearshore and restricted…</a:t>
            </a:r>
          </a:p>
          <a:p>
            <a:r>
              <a:rPr lang="en-US" baseline="0" dirty="0" smtClean="0"/>
              <a:t>most commonly on macroalgae and seagrass. ]</a:t>
            </a:r>
          </a:p>
        </p:txBody>
      </p:sp>
      <p:sp>
        <p:nvSpPr>
          <p:cNvPr id="4" name="Slide Number Placeholder 3"/>
          <p:cNvSpPr>
            <a:spLocks noGrp="1"/>
          </p:cNvSpPr>
          <p:nvPr>
            <p:ph type="sldNum" sz="quarter" idx="10"/>
          </p:nvPr>
        </p:nvSpPr>
        <p:spPr/>
        <p:txBody>
          <a:bodyPr/>
          <a:lstStyle/>
          <a:p>
            <a:fld id="{4C650DFA-C5EE-426B-B322-FBC6AEFD4EED}" type="slidenum">
              <a:rPr lang="en-US" smtClean="0"/>
              <a:t>2</a:t>
            </a:fld>
            <a:endParaRPr lang="en-US" dirty="0"/>
          </a:p>
        </p:txBody>
      </p:sp>
    </p:spTree>
    <p:extLst>
      <p:ext uri="{BB962C8B-B14F-4D97-AF65-F5344CB8AC3E}">
        <p14:creationId xmlns:p14="http://schemas.microsoft.com/office/powerpoint/2010/main" val="24602693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relationship between salinity and TA …”</a:t>
            </a:r>
          </a:p>
          <a:p>
            <a:endParaRPr lang="en-US" dirty="0" smtClean="0"/>
          </a:p>
          <a:p>
            <a:r>
              <a:rPr lang="en-US" dirty="0" smtClean="0"/>
              <a:t>“Dashed</a:t>
            </a:r>
            <a:r>
              <a:rPr lang="en-US" baseline="0" dirty="0" smtClean="0"/>
              <a:t> line is a …”</a:t>
            </a:r>
          </a:p>
          <a:p>
            <a:endParaRPr lang="en-US" baseline="0" dirty="0" smtClean="0"/>
          </a:p>
          <a:p>
            <a:r>
              <a:rPr lang="en-US" baseline="0" dirty="0" smtClean="0"/>
              <a:t>“Sites 1,2,3 follow…  However, Site 4, shows much higher TA at lower salinities and the TA actually increases with decreases in salinity.”</a:t>
            </a:r>
            <a:endParaRPr lang="en-US" dirty="0" smtClean="0"/>
          </a:p>
          <a:p>
            <a:endParaRPr lang="en-US" baseline="0" dirty="0" smtClean="0"/>
          </a:p>
          <a:p>
            <a:r>
              <a:rPr lang="en-US" baseline="0" dirty="0" smtClean="0"/>
              <a:t>“In graph on right… NOAA tide stage data was paired with my samplings times”</a:t>
            </a:r>
          </a:p>
          <a:p>
            <a:endParaRPr lang="en-US" baseline="0" dirty="0" smtClean="0"/>
          </a:p>
          <a:p>
            <a:r>
              <a:rPr lang="en-US" baseline="0" dirty="0" smtClean="0"/>
              <a:t>[…EXPLAIN </a:t>
            </a:r>
            <a:r>
              <a:rPr lang="en-US" b="1" dirty="0" smtClean="0"/>
              <a:t>ΔnTA…] </a:t>
            </a:r>
            <a:r>
              <a:rPr lang="en-US" b="0" dirty="0" smtClean="0"/>
              <a:t>“…difference between</a:t>
            </a:r>
            <a:r>
              <a:rPr lang="en-US" b="0" baseline="0" dirty="0" smtClean="0"/>
              <a:t> TA </a:t>
            </a:r>
            <a:r>
              <a:rPr lang="en-US" b="1" baseline="0" dirty="0" smtClean="0"/>
              <a:t>normalized</a:t>
            </a:r>
            <a:r>
              <a:rPr lang="en-US" b="0" baseline="0" dirty="0" smtClean="0"/>
              <a:t> by accounting for </a:t>
            </a:r>
            <a:r>
              <a:rPr lang="en-US" b="1" baseline="0" dirty="0" smtClean="0"/>
              <a:t>freshwater contribution </a:t>
            </a:r>
            <a:r>
              <a:rPr lang="en-US" b="0" baseline="0" dirty="0" smtClean="0"/>
              <a:t>and by </a:t>
            </a:r>
            <a:r>
              <a:rPr lang="en-US" b="1" baseline="0" dirty="0" smtClean="0"/>
              <a:t>not</a:t>
            </a:r>
            <a:r>
              <a:rPr lang="en-US" b="0" baseline="0" dirty="0" smtClean="0"/>
              <a:t> accounting for…”</a:t>
            </a:r>
          </a:p>
          <a:p>
            <a:endParaRPr lang="en-US" b="0" baseline="0" dirty="0" smtClean="0"/>
          </a:p>
          <a:p>
            <a:r>
              <a:rPr lang="en-US" b="0" baseline="0" dirty="0" smtClean="0"/>
              <a:t>“At high tide, there is no additional contribution to the TA, </a:t>
            </a:r>
          </a:p>
          <a:p>
            <a:r>
              <a:rPr lang="en-US" b="0" baseline="0" dirty="0" smtClean="0"/>
              <a:t>while at low tide, there is a very large contribution (1400 </a:t>
            </a:r>
            <a:r>
              <a:rPr lang="el-GR" b="0" baseline="0" dirty="0" smtClean="0"/>
              <a:t>μ</a:t>
            </a:r>
            <a:r>
              <a:rPr lang="en-US" b="0" baseline="0" dirty="0" smtClean="0"/>
              <a:t>mol/kg!).”</a:t>
            </a:r>
          </a:p>
        </p:txBody>
      </p:sp>
      <p:sp>
        <p:nvSpPr>
          <p:cNvPr id="4" name="Slide Number Placeholder 3"/>
          <p:cNvSpPr>
            <a:spLocks noGrp="1"/>
          </p:cNvSpPr>
          <p:nvPr>
            <p:ph type="sldNum" sz="quarter" idx="10"/>
          </p:nvPr>
        </p:nvSpPr>
        <p:spPr/>
        <p:txBody>
          <a:bodyPr/>
          <a:lstStyle/>
          <a:p>
            <a:fld id="{4C650DFA-C5EE-426B-B322-FBC6AEFD4EED}" type="slidenum">
              <a:rPr lang="en-US" smtClean="0"/>
              <a:t>20</a:t>
            </a:fld>
            <a:endParaRPr lang="en-US" dirty="0"/>
          </a:p>
        </p:txBody>
      </p:sp>
    </p:spTree>
    <p:extLst>
      <p:ext uri="{BB962C8B-B14F-4D97-AF65-F5344CB8AC3E}">
        <p14:creationId xmlns:p14="http://schemas.microsoft.com/office/powerpoint/2010/main" val="1419015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I will talk about where Archaias are found and why…”</a:t>
            </a:r>
          </a:p>
          <a:p>
            <a:endParaRPr lang="en-US" baseline="0" dirty="0" smtClean="0"/>
          </a:p>
          <a:p>
            <a:r>
              <a:rPr lang="en-US" baseline="0" dirty="0" smtClean="0"/>
              <a:t>“And salinity versus alkalinity.”</a:t>
            </a:r>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21</a:t>
            </a:fld>
            <a:endParaRPr lang="en-US" dirty="0"/>
          </a:p>
        </p:txBody>
      </p:sp>
    </p:spTree>
    <p:extLst>
      <p:ext uri="{BB962C8B-B14F-4D97-AF65-F5344CB8AC3E}">
        <p14:creationId xmlns:p14="http://schemas.microsoft.com/office/powerpoint/2010/main" val="3317304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“Archaias</a:t>
            </a:r>
            <a:r>
              <a:rPr lang="en-US" baseline="0" dirty="0" smtClean="0"/>
              <a:t> are very dense in Keys… well known,  </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 3 study sites to the north, Archaias was found 1) throughout the Springs Coast, 2) sparingly at Fred Howard Park, and 3) absent in the lagoons of Fort Desoto...  </a:t>
            </a:r>
          </a:p>
          <a:p>
            <a:endParaRPr lang="en-US" dirty="0" smtClean="0"/>
          </a:p>
          <a:p>
            <a:r>
              <a:rPr lang="en-US" dirty="0" smtClean="0"/>
              <a:t>“There</a:t>
            </a:r>
            <a:r>
              <a:rPr lang="en-US" baseline="0" dirty="0" smtClean="0"/>
              <a:t> </a:t>
            </a:r>
            <a:r>
              <a:rPr lang="en-US" b="1" baseline="0" dirty="0" smtClean="0"/>
              <a:t>is</a:t>
            </a:r>
            <a:r>
              <a:rPr lang="en-US" baseline="0" dirty="0" smtClean="0"/>
              <a:t> dense seagrass in FD and FHP, as well, but the enormous area of seagrass…SC…is what’s impressive!”</a:t>
            </a:r>
          </a:p>
          <a:p>
            <a:endParaRPr lang="en-US" baseline="0" dirty="0" smtClean="0"/>
          </a:p>
        </p:txBody>
      </p:sp>
      <p:sp>
        <p:nvSpPr>
          <p:cNvPr id="4" name="Slide Number Placeholder 3"/>
          <p:cNvSpPr>
            <a:spLocks noGrp="1"/>
          </p:cNvSpPr>
          <p:nvPr>
            <p:ph type="sldNum" sz="quarter" idx="10"/>
          </p:nvPr>
        </p:nvSpPr>
        <p:spPr/>
        <p:txBody>
          <a:bodyPr/>
          <a:lstStyle/>
          <a:p>
            <a:fld id="{4C650DFA-C5EE-426B-B322-FBC6AEFD4EED}" type="slidenum">
              <a:rPr lang="en-US" smtClean="0"/>
              <a:t>22</a:t>
            </a:fld>
            <a:endParaRPr lang="en-US" dirty="0"/>
          </a:p>
        </p:txBody>
      </p:sp>
    </p:spTree>
    <p:extLst>
      <p:ext uri="{BB962C8B-B14F-4D97-AF65-F5344CB8AC3E}">
        <p14:creationId xmlns:p14="http://schemas.microsoft.com/office/powerpoint/2010/main" val="224471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recap,</a:t>
            </a:r>
            <a:r>
              <a:rPr lang="en-US" baseline="0" dirty="0" smtClean="0"/>
              <a:t> despite the lowest  </a:t>
            </a:r>
            <a:r>
              <a:rPr lang="en-US" b="1" baseline="0" dirty="0" smtClean="0"/>
              <a:t>T</a:t>
            </a:r>
            <a:r>
              <a:rPr lang="en-US" baseline="0" dirty="0" smtClean="0"/>
              <a:t>   and   </a:t>
            </a:r>
            <a:r>
              <a:rPr lang="en-US" b="1" baseline="0" dirty="0" smtClean="0"/>
              <a:t>S</a:t>
            </a:r>
            <a:r>
              <a:rPr lang="en-US" b="0" baseline="0" dirty="0" smtClean="0"/>
              <a:t>, the Springs Coast has abundant populations of Archaias angulatus.”</a:t>
            </a:r>
            <a:endParaRPr lang="en-US" dirty="0" smtClean="0"/>
          </a:p>
          <a:p>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23</a:t>
            </a:fld>
            <a:endParaRPr lang="en-US" dirty="0"/>
          </a:p>
        </p:txBody>
      </p:sp>
    </p:spTree>
    <p:extLst>
      <p:ext uri="{BB962C8B-B14F-4D97-AF65-F5344CB8AC3E}">
        <p14:creationId xmlns:p14="http://schemas.microsoft.com/office/powerpoint/2010/main" val="37580519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“Based on the</a:t>
            </a:r>
            <a:r>
              <a:rPr lang="en-US" baseline="0" dirty="0" smtClean="0"/>
              <a:t> literature…it is generally accepted that Archaias requires </a:t>
            </a:r>
          </a:p>
          <a:p>
            <a:r>
              <a:rPr lang="en-US" baseline="0" dirty="0" smtClean="0"/>
              <a:t>[warm, shallow, clear water of marine salinity with limited pollution…]”</a:t>
            </a:r>
          </a:p>
          <a:p>
            <a:endParaRPr lang="en-US" dirty="0" smtClean="0"/>
          </a:p>
          <a:p>
            <a:r>
              <a:rPr lang="en-US" dirty="0" smtClean="0"/>
              <a:t>“Heidi Toomey showed through experimentation that Archaias</a:t>
            </a:r>
            <a:r>
              <a:rPr lang="en-US" baseline="0" dirty="0" smtClean="0"/>
              <a:t> can live at much lower… for extended periods of time.”</a:t>
            </a:r>
            <a:endParaRPr lang="en-US" dirty="0" smtClean="0"/>
          </a:p>
          <a:p>
            <a:endParaRPr lang="en-US" dirty="0" smtClean="0"/>
          </a:p>
          <a:p>
            <a:r>
              <a:rPr lang="en-US" dirty="0" smtClean="0"/>
              <a:t>“And The MOST INTERESTING DISCOVERY</a:t>
            </a:r>
            <a:r>
              <a:rPr lang="en-US" baseline="0" dirty="0" smtClean="0"/>
              <a:t> from </a:t>
            </a:r>
            <a:r>
              <a:rPr lang="en-US" b="1" baseline="0" dirty="0" smtClean="0"/>
              <a:t>this study </a:t>
            </a:r>
            <a:r>
              <a:rPr lang="en-US" baseline="0" dirty="0" smtClean="0"/>
              <a:t>is that Archaias angulatus is LIVING at salinities much lower than the published tolerance of this species.” </a:t>
            </a:r>
            <a:endParaRPr lang="en-US" dirty="0"/>
          </a:p>
        </p:txBody>
      </p:sp>
      <p:sp>
        <p:nvSpPr>
          <p:cNvPr id="4" name="Slide Number Placeholder 3"/>
          <p:cNvSpPr>
            <a:spLocks noGrp="1"/>
          </p:cNvSpPr>
          <p:nvPr>
            <p:ph type="sldNum" sz="quarter" idx="10"/>
          </p:nvPr>
        </p:nvSpPr>
        <p:spPr/>
        <p:txBody>
          <a:bodyPr/>
          <a:lstStyle/>
          <a:p>
            <a:fld id="{F8AAE2A6-489F-405E-A344-63DA6B30297F}" type="slidenum">
              <a:rPr lang="en-US" smtClean="0"/>
              <a:t>24</a:t>
            </a:fld>
            <a:endParaRPr lang="en-US" dirty="0"/>
          </a:p>
        </p:txBody>
      </p:sp>
    </p:spTree>
    <p:extLst>
      <p:ext uri="{BB962C8B-B14F-4D97-AF65-F5344CB8AC3E}">
        <p14:creationId xmlns:p14="http://schemas.microsoft.com/office/powerpoint/2010/main" val="39306414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[SKIP</a:t>
            </a:r>
            <a:r>
              <a:rPr lang="en-US" baseline="0" dirty="0" smtClean="0"/>
              <a:t> if running out of time…!]</a:t>
            </a:r>
            <a:endParaRPr lang="en-US" dirty="0" smtClean="0"/>
          </a:p>
          <a:p>
            <a:endParaRPr lang="en-US" dirty="0" smtClean="0"/>
          </a:p>
          <a:p>
            <a:r>
              <a:rPr lang="en-US" dirty="0" smtClean="0"/>
              <a:t>“To summarize, …”</a:t>
            </a:r>
          </a:p>
        </p:txBody>
      </p:sp>
      <p:sp>
        <p:nvSpPr>
          <p:cNvPr id="4" name="Slide Number Placeholder 3"/>
          <p:cNvSpPr>
            <a:spLocks noGrp="1"/>
          </p:cNvSpPr>
          <p:nvPr>
            <p:ph type="sldNum" sz="quarter" idx="10"/>
          </p:nvPr>
        </p:nvSpPr>
        <p:spPr/>
        <p:txBody>
          <a:bodyPr/>
          <a:lstStyle/>
          <a:p>
            <a:fld id="{4C650DFA-C5EE-426B-B322-FBC6AEFD4EED}" type="slidenum">
              <a:rPr lang="en-US" smtClean="0"/>
              <a:t>25</a:t>
            </a:fld>
            <a:endParaRPr lang="en-US" dirty="0"/>
          </a:p>
        </p:txBody>
      </p:sp>
    </p:spTree>
    <p:extLst>
      <p:ext uri="{BB962C8B-B14F-4D97-AF65-F5344CB8AC3E}">
        <p14:creationId xmlns:p14="http://schemas.microsoft.com/office/powerpoint/2010/main" val="539478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[ANNUNCIATE</a:t>
            </a:r>
            <a:r>
              <a:rPr lang="en-US" baseline="0" dirty="0" smtClean="0"/>
              <a:t> the 2</a:t>
            </a:r>
            <a:r>
              <a:rPr lang="en-US" baseline="30000" dirty="0" smtClean="0"/>
              <a:t>nd</a:t>
            </a:r>
            <a:r>
              <a:rPr lang="en-US" baseline="0" dirty="0" smtClean="0"/>
              <a:t> point!]</a:t>
            </a:r>
          </a:p>
          <a:p>
            <a:endParaRPr lang="en-US" baseline="0" dirty="0" smtClean="0"/>
          </a:p>
          <a:p>
            <a:r>
              <a:rPr lang="en-US" dirty="0" smtClean="0"/>
              <a:t>“The water chemistry in the Florida Keys is relatively well known</a:t>
            </a:r>
            <a:r>
              <a:rPr lang="en-US" baseline="0" dirty="0" smtClean="0"/>
              <a:t> and predictable.”</a:t>
            </a:r>
          </a:p>
          <a:p>
            <a:endParaRPr lang="en-US" baseline="0" dirty="0" smtClean="0"/>
          </a:p>
          <a:p>
            <a:r>
              <a:rPr lang="en-US" baseline="0" dirty="0" smtClean="0"/>
              <a:t>“In the </a:t>
            </a:r>
            <a:r>
              <a:rPr lang="en-US" b="1" baseline="0" dirty="0" smtClean="0"/>
              <a:t>Springs Coast</a:t>
            </a:r>
            <a:r>
              <a:rPr lang="en-US" baseline="0" dirty="0" smtClean="0"/>
              <a:t>,…”</a:t>
            </a:r>
          </a:p>
          <a:p>
            <a:endParaRPr lang="en-US" dirty="0" smtClean="0"/>
          </a:p>
          <a:p>
            <a:endParaRPr lang="en-US" dirty="0" smtClean="0"/>
          </a:p>
          <a:p>
            <a:r>
              <a:rPr lang="en-US" dirty="0" smtClean="0"/>
              <a:t>“TB region, …intermediate</a:t>
            </a:r>
            <a:r>
              <a:rPr lang="en-US" baseline="0" dirty="0" smtClean="0"/>
              <a:t> in terms of TA, saturation state, etc.”</a:t>
            </a:r>
            <a:endParaRPr lang="en-US" dirty="0" smtClean="0"/>
          </a:p>
        </p:txBody>
      </p:sp>
      <p:sp>
        <p:nvSpPr>
          <p:cNvPr id="4" name="Slide Number Placeholder 3"/>
          <p:cNvSpPr>
            <a:spLocks noGrp="1"/>
          </p:cNvSpPr>
          <p:nvPr>
            <p:ph type="sldNum" sz="quarter" idx="10"/>
          </p:nvPr>
        </p:nvSpPr>
        <p:spPr/>
        <p:txBody>
          <a:bodyPr/>
          <a:lstStyle/>
          <a:p>
            <a:fld id="{4C650DFA-C5EE-426B-B322-FBC6AEFD4EED}" type="slidenum">
              <a:rPr lang="en-US" smtClean="0"/>
              <a:t>26</a:t>
            </a:fld>
            <a:endParaRPr lang="en-US" dirty="0"/>
          </a:p>
        </p:txBody>
      </p:sp>
    </p:spTree>
    <p:extLst>
      <p:ext uri="{BB962C8B-B14F-4D97-AF65-F5344CB8AC3E}">
        <p14:creationId xmlns:p14="http://schemas.microsoft.com/office/powerpoint/2010/main" val="539478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a:t>
            </a:r>
          </a:p>
          <a:p>
            <a:endParaRPr lang="en-US" dirty="0" smtClean="0"/>
          </a:p>
          <a:p>
            <a:r>
              <a:rPr lang="en-US" dirty="0" smtClean="0"/>
              <a:t>…”Archaias angulatus is common</a:t>
            </a:r>
            <a:r>
              <a:rPr lang="en-US" baseline="0" dirty="0" smtClean="0"/>
              <a:t> … SC … </a:t>
            </a:r>
            <a:r>
              <a:rPr lang="en-US" dirty="0" smtClean="0"/>
              <a:t>(and abundant in FL Bay.)”</a:t>
            </a:r>
          </a:p>
          <a:p>
            <a:endParaRPr lang="en-US" dirty="0" smtClean="0"/>
          </a:p>
          <a:p>
            <a:r>
              <a:rPr lang="en-US" dirty="0" smtClean="0"/>
              <a:t>…and is rarely…”</a:t>
            </a:r>
          </a:p>
          <a:p>
            <a:endParaRPr lang="en-US" dirty="0" smtClean="0"/>
          </a:p>
          <a:p>
            <a:r>
              <a:rPr lang="en-US" dirty="0" smtClean="0"/>
              <a:t>“Bathymetry, seagrass and carbonate</a:t>
            </a:r>
            <a:r>
              <a:rPr lang="en-US" baseline="0" dirty="0" smtClean="0"/>
              <a:t> seds and bedrock</a:t>
            </a:r>
            <a:r>
              <a:rPr lang="en-US" dirty="0" smtClean="0"/>
              <a:t> create</a:t>
            </a:r>
            <a:r>
              <a:rPr lang="en-US" baseline="0" dirty="0" smtClean="0"/>
              <a:t> ideal conditions in the Springs Coast…”</a:t>
            </a:r>
          </a:p>
          <a:p>
            <a:endParaRPr lang="en-US" dirty="0" smtClean="0"/>
          </a:p>
        </p:txBody>
      </p:sp>
      <p:sp>
        <p:nvSpPr>
          <p:cNvPr id="4" name="Slide Number Placeholder 3"/>
          <p:cNvSpPr>
            <a:spLocks noGrp="1"/>
          </p:cNvSpPr>
          <p:nvPr>
            <p:ph type="sldNum" sz="quarter" idx="10"/>
          </p:nvPr>
        </p:nvSpPr>
        <p:spPr/>
        <p:txBody>
          <a:bodyPr/>
          <a:lstStyle/>
          <a:p>
            <a:fld id="{4C650DFA-C5EE-426B-B322-FBC6AEFD4EED}" type="slidenum">
              <a:rPr lang="en-US" smtClean="0"/>
              <a:t>27</a:t>
            </a:fld>
            <a:endParaRPr lang="en-US" dirty="0"/>
          </a:p>
        </p:txBody>
      </p:sp>
    </p:spTree>
    <p:extLst>
      <p:ext uri="{BB962C8B-B14F-4D97-AF65-F5344CB8AC3E}">
        <p14:creationId xmlns:p14="http://schemas.microsoft.com/office/powerpoint/2010/main" val="591926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exploratory</a:t>
            </a:r>
            <a:r>
              <a:rPr lang="en-US" baseline="0" dirty="0" smtClean="0"/>
              <a:t> study creates many questions: …”</a:t>
            </a:r>
          </a:p>
          <a:p>
            <a:endParaRPr lang="en-US" baseline="0" dirty="0" smtClean="0"/>
          </a:p>
          <a:p>
            <a:r>
              <a:rPr lang="en-US" baseline="0" dirty="0" smtClean="0"/>
              <a:t>[READ the questions]</a:t>
            </a:r>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28</a:t>
            </a:fld>
            <a:endParaRPr lang="en-US" dirty="0"/>
          </a:p>
        </p:txBody>
      </p:sp>
    </p:spTree>
    <p:extLst>
      <p:ext uri="{BB962C8B-B14F-4D97-AF65-F5344CB8AC3E}">
        <p14:creationId xmlns:p14="http://schemas.microsoft.com/office/powerpoint/2010/main" val="31646875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29</a:t>
            </a:fld>
            <a:endParaRPr lang="en-US" dirty="0"/>
          </a:p>
        </p:txBody>
      </p:sp>
    </p:spTree>
    <p:extLst>
      <p:ext uri="{BB962C8B-B14F-4D97-AF65-F5344CB8AC3E}">
        <p14:creationId xmlns:p14="http://schemas.microsoft.com/office/powerpoint/2010/main" val="1479467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1…“The</a:t>
            </a:r>
            <a:r>
              <a:rPr lang="en-US" baseline="0" dirty="0" smtClean="0"/>
              <a:t> Springs Coast…(highlighted in red) </a:t>
            </a:r>
          </a:p>
          <a:p>
            <a:r>
              <a:rPr lang="en-US" baseline="0" dirty="0" smtClean="0"/>
              <a:t>…is an area of gradual relief… Shallow waters provide abundant space for seagrass habitat.</a:t>
            </a:r>
            <a:endParaRPr lang="en-US" dirty="0" smtClean="0"/>
          </a:p>
          <a:p>
            <a:endParaRPr lang="en-US" dirty="0" smtClean="0"/>
          </a:p>
          <a:p>
            <a:r>
              <a:rPr lang="en-US" dirty="0" smtClean="0"/>
              <a:t>2…“Paul</a:t>
            </a:r>
            <a:r>
              <a:rPr lang="en-US" baseline="0" dirty="0" smtClean="0"/>
              <a:t> Carlson with Florida’s FWC wondered what they were finding so often on the blades of </a:t>
            </a:r>
            <a:r>
              <a:rPr lang="en-US" b="1" baseline="0" dirty="0" smtClean="0"/>
              <a:t>seagrass</a:t>
            </a:r>
            <a:r>
              <a:rPr lang="en-US" baseline="0" dirty="0" smtClean="0"/>
              <a:t>[animate] during the Seagrass Monitoring Program.”</a:t>
            </a:r>
          </a:p>
          <a:p>
            <a:endParaRPr lang="en-US" baseline="0" dirty="0" smtClean="0"/>
          </a:p>
          <a:p>
            <a:r>
              <a:rPr lang="en-US" baseline="0" dirty="0" smtClean="0"/>
              <a:t>“…contacted Pamela Hallock Muller who identified the species as…, and the idea for this study was born.”</a:t>
            </a:r>
          </a:p>
        </p:txBody>
      </p:sp>
      <p:sp>
        <p:nvSpPr>
          <p:cNvPr id="4" name="Slide Number Placeholder 3"/>
          <p:cNvSpPr>
            <a:spLocks noGrp="1"/>
          </p:cNvSpPr>
          <p:nvPr>
            <p:ph type="sldNum" sz="quarter" idx="10"/>
          </p:nvPr>
        </p:nvSpPr>
        <p:spPr/>
        <p:txBody>
          <a:bodyPr/>
          <a:lstStyle/>
          <a:p>
            <a:fld id="{4C650DFA-C5EE-426B-B322-FBC6AEFD4EED}" type="slidenum">
              <a:rPr lang="en-US" smtClean="0"/>
              <a:t>3</a:t>
            </a:fld>
            <a:endParaRPr lang="en-US" dirty="0"/>
          </a:p>
        </p:txBody>
      </p:sp>
    </p:spTree>
    <p:extLst>
      <p:ext uri="{BB962C8B-B14F-4D97-AF65-F5344CB8AC3E}">
        <p14:creationId xmlns:p14="http://schemas.microsoft.com/office/powerpoint/2010/main" val="11075689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30</a:t>
            </a:fld>
            <a:endParaRPr lang="en-US" dirty="0"/>
          </a:p>
        </p:txBody>
      </p:sp>
    </p:spTree>
    <p:extLst>
      <p:ext uri="{BB962C8B-B14F-4D97-AF65-F5344CB8AC3E}">
        <p14:creationId xmlns:p14="http://schemas.microsoft.com/office/powerpoint/2010/main" val="350493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QUESTIONS PLEASE…</a:t>
            </a:r>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31</a:t>
            </a:fld>
            <a:endParaRPr lang="en-US" dirty="0"/>
          </a:p>
        </p:txBody>
      </p:sp>
    </p:spTree>
    <p:extLst>
      <p:ext uri="{BB962C8B-B14F-4D97-AF65-F5344CB8AC3E}">
        <p14:creationId xmlns:p14="http://schemas.microsoft.com/office/powerpoint/2010/main" val="3164687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“Previous</a:t>
            </a:r>
            <a:r>
              <a:rPr lang="en-US" baseline="0" dirty="0" smtClean="0"/>
              <a:t> researchers [then click through the names] show presence of Archaias as far north as the panhandle, although Bandy,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who sampled extensively, reported that Archaias was not well represented in the assemblages of the northern areas…”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species is ALSO not well represented along the Pinellas County Coast…which we will look at in more detail”</a:t>
            </a:r>
            <a:endParaRPr lang="en-US" dirty="0" smtClean="0"/>
          </a:p>
        </p:txBody>
      </p:sp>
      <p:sp>
        <p:nvSpPr>
          <p:cNvPr id="4" name="Slide Number Placeholder 3"/>
          <p:cNvSpPr>
            <a:spLocks noGrp="1"/>
          </p:cNvSpPr>
          <p:nvPr>
            <p:ph type="sldNum" sz="quarter" idx="10"/>
          </p:nvPr>
        </p:nvSpPr>
        <p:spPr/>
        <p:txBody>
          <a:bodyPr/>
          <a:lstStyle/>
          <a:p>
            <a:fld id="{4C650DFA-C5EE-426B-B322-FBC6AEFD4EED}" type="slidenum">
              <a:rPr lang="en-US" smtClean="0"/>
              <a:t>4</a:t>
            </a:fld>
            <a:endParaRPr lang="en-US" dirty="0"/>
          </a:p>
        </p:txBody>
      </p:sp>
    </p:spTree>
    <p:extLst>
      <p:ext uri="{BB962C8B-B14F-4D97-AF65-F5344CB8AC3E}">
        <p14:creationId xmlns:p14="http://schemas.microsoft.com/office/powerpoint/2010/main" val="1682290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a very different geological regime between the</a:t>
            </a:r>
            <a:r>
              <a:rPr lang="en-US" baseline="0" dirty="0" smtClean="0"/>
              <a:t> Pinellas Peninsula and the Springs Coast just to the north,  as shown by the coloration in this map.”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“Older limestones compose the Springs Coast to the north, siliciclastic sediments later covered the central portion, and younger limestone and sand mixtures are found in South Florida (not shown here).”</a:t>
            </a:r>
          </a:p>
          <a:p>
            <a:endParaRPr lang="en-US" baseline="0" dirty="0" smtClean="0"/>
          </a:p>
          <a:p>
            <a:r>
              <a:rPr lang="en-US" baseline="0" dirty="0" smtClean="0"/>
              <a:t>“And so the question was posed:  </a:t>
            </a:r>
          </a:p>
          <a:p>
            <a:endParaRPr lang="en-US" baseline="0" dirty="0" smtClean="0"/>
          </a:p>
          <a:p>
            <a:r>
              <a:rPr lang="en-US" baseline="0" dirty="0" smtClean="0"/>
              <a:t>…Are differences between the Pinellas Coast and the Springs Coast associated with the underlying…”</a:t>
            </a:r>
          </a:p>
          <a:p>
            <a:r>
              <a:rPr lang="en-US" baseline="0" dirty="0" smtClean="0"/>
              <a:t>[Read the 2 questions]</a:t>
            </a:r>
            <a:endParaRPr lang="en-US" dirty="0"/>
          </a:p>
        </p:txBody>
      </p:sp>
      <p:sp>
        <p:nvSpPr>
          <p:cNvPr id="4" name="Slide Number Placeholder 3"/>
          <p:cNvSpPr>
            <a:spLocks noGrp="1"/>
          </p:cNvSpPr>
          <p:nvPr>
            <p:ph type="sldNum" sz="quarter" idx="10"/>
          </p:nvPr>
        </p:nvSpPr>
        <p:spPr/>
        <p:txBody>
          <a:bodyPr/>
          <a:lstStyle/>
          <a:p>
            <a:fld id="{4C650DFA-C5EE-426B-B322-FBC6AEFD4EED}" type="slidenum">
              <a:rPr lang="en-US" smtClean="0"/>
              <a:t>5</a:t>
            </a:fld>
            <a:endParaRPr lang="en-US" dirty="0"/>
          </a:p>
        </p:txBody>
      </p:sp>
    </p:spTree>
    <p:extLst>
      <p:ext uri="{BB962C8B-B14F-4D97-AF65-F5344CB8AC3E}">
        <p14:creationId xmlns:p14="http://schemas.microsoft.com/office/powerpoint/2010/main" val="3278375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capture diurnal and seasonal variations, sediment and water samples were taken at 4 sites in 3 seasons”</a:t>
            </a:r>
          </a:p>
          <a:p>
            <a:endParaRPr lang="en-US" baseline="0" dirty="0" smtClean="0"/>
          </a:p>
          <a:p>
            <a:r>
              <a:rPr lang="en-US" baseline="0" dirty="0" smtClean="0"/>
              <a:t>“I used environ params from agencies, such as… salinity data from NOAA and SWFWMD.” </a:t>
            </a:r>
          </a:p>
        </p:txBody>
      </p:sp>
      <p:sp>
        <p:nvSpPr>
          <p:cNvPr id="4" name="Slide Number Placeholder 3"/>
          <p:cNvSpPr>
            <a:spLocks noGrp="1"/>
          </p:cNvSpPr>
          <p:nvPr>
            <p:ph type="sldNum" sz="quarter" idx="10"/>
          </p:nvPr>
        </p:nvSpPr>
        <p:spPr/>
        <p:txBody>
          <a:bodyPr/>
          <a:lstStyle/>
          <a:p>
            <a:fld id="{4C650DFA-C5EE-426B-B322-FBC6AEFD4EED}" type="slidenum">
              <a:rPr lang="en-US" smtClean="0"/>
              <a:t>6</a:t>
            </a:fld>
            <a:endParaRPr lang="en-US" dirty="0"/>
          </a:p>
        </p:txBody>
      </p:sp>
    </p:spTree>
    <p:extLst>
      <p:ext uri="{BB962C8B-B14F-4D97-AF65-F5344CB8AC3E}">
        <p14:creationId xmlns:p14="http://schemas.microsoft.com/office/powerpoint/2010/main" val="3810181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Study Site 1 is in the Middle Keys,</a:t>
            </a:r>
            <a:r>
              <a:rPr lang="en-US" baseline="0" dirty="0" smtClean="0"/>
              <a:t> an area far from terrestrial runoffs.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Site 2 is in the lagoon of Fort Desoto.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Site 3: northern end of Pinellas County/(is also the) Southern edge of Springs Coast.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Site 4 is near the Weeki Wachee river in the heart of the Springs Coast.</a:t>
            </a:r>
            <a:r>
              <a:rPr lang="en-US" dirty="0" smtClean="0"/>
              <a:t> …and is few km offshore…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Weeki</a:t>
            </a:r>
            <a:r>
              <a:rPr lang="en-US" baseline="0" dirty="0" smtClean="0"/>
              <a:t> Wachee River is low in mineral content, high in carbonate content…”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p:txBody>
      </p:sp>
      <p:sp>
        <p:nvSpPr>
          <p:cNvPr id="4" name="Slide Number Placeholder 3"/>
          <p:cNvSpPr>
            <a:spLocks noGrp="1"/>
          </p:cNvSpPr>
          <p:nvPr>
            <p:ph type="sldNum" sz="quarter" idx="10"/>
          </p:nvPr>
        </p:nvSpPr>
        <p:spPr/>
        <p:txBody>
          <a:bodyPr/>
          <a:lstStyle/>
          <a:p>
            <a:fld id="{4C650DFA-C5EE-426B-B322-FBC6AEFD4EED}" type="slidenum">
              <a:rPr lang="en-US" smtClean="0"/>
              <a:t>7</a:t>
            </a:fld>
            <a:endParaRPr lang="en-US" dirty="0"/>
          </a:p>
        </p:txBody>
      </p:sp>
    </p:spTree>
    <p:extLst>
      <p:ext uri="{BB962C8B-B14F-4D97-AF65-F5344CB8AC3E}">
        <p14:creationId xmlns:p14="http://schemas.microsoft.com/office/powerpoint/2010/main" val="16294140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“One of the biggest</a:t>
            </a:r>
            <a:r>
              <a:rPr lang="en-US" baseline="0" dirty="0" smtClean="0"/>
              <a:t> questions concerning the presence of Archaias in the Springs Coast was water chemistry.”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order to calculate the parameters of the carbonate system, I measured…” </a:t>
            </a:r>
          </a:p>
        </p:txBody>
      </p:sp>
      <p:sp>
        <p:nvSpPr>
          <p:cNvPr id="4" name="Slide Number Placeholder 3"/>
          <p:cNvSpPr>
            <a:spLocks noGrp="1"/>
          </p:cNvSpPr>
          <p:nvPr>
            <p:ph type="sldNum" sz="quarter" idx="10"/>
          </p:nvPr>
        </p:nvSpPr>
        <p:spPr/>
        <p:txBody>
          <a:bodyPr/>
          <a:lstStyle/>
          <a:p>
            <a:fld id="{4C650DFA-C5EE-426B-B322-FBC6AEFD4EED}" type="slidenum">
              <a:rPr lang="en-US" smtClean="0"/>
              <a:t>8</a:t>
            </a:fld>
            <a:endParaRPr lang="en-US" dirty="0"/>
          </a:p>
        </p:txBody>
      </p:sp>
    </p:spTree>
    <p:extLst>
      <p:ext uri="{BB962C8B-B14F-4D97-AF65-F5344CB8AC3E}">
        <p14:creationId xmlns:p14="http://schemas.microsoft.com/office/powerpoint/2010/main" val="162941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[Add a descriptive</a:t>
            </a:r>
            <a:r>
              <a:rPr lang="en-US" baseline="0" dirty="0" smtClean="0"/>
              <a:t> picture?]</a:t>
            </a:r>
          </a:p>
          <a:p>
            <a:r>
              <a:rPr lang="en-US" baseline="0" dirty="0" smtClean="0"/>
              <a:t>“Parameters that were measured or calculated include: …”</a:t>
            </a:r>
          </a:p>
          <a:p>
            <a:endParaRPr lang="en-US" baseline="0" dirty="0" smtClean="0"/>
          </a:p>
          <a:p>
            <a:r>
              <a:rPr lang="en-US" baseline="0" dirty="0" smtClean="0"/>
              <a:t>“And I would be happy to discuss these in more detail later.”</a:t>
            </a:r>
          </a:p>
          <a:p>
            <a:endParaRPr lang="en-US" baseline="0" dirty="0" smtClean="0"/>
          </a:p>
          <a:p>
            <a:r>
              <a:rPr lang="en-US" baseline="0" dirty="0" smtClean="0"/>
              <a:t>[NEXT SLIDE will explain some of these…]</a:t>
            </a:r>
          </a:p>
          <a:p>
            <a:endParaRPr lang="en-US" dirty="0" smtClean="0"/>
          </a:p>
          <a:p>
            <a:endParaRPr lang="en-US" dirty="0" smtClean="0"/>
          </a:p>
          <a:p>
            <a:endParaRPr lang="en-US" dirty="0" smtClean="0"/>
          </a:p>
          <a:p>
            <a:endParaRPr lang="en-US" dirty="0" smtClean="0"/>
          </a:p>
          <a:p>
            <a:endParaRPr lang="en-US" dirty="0" smtClean="0"/>
          </a:p>
          <a:p>
            <a:r>
              <a:rPr lang="en-US" dirty="0" smtClean="0"/>
              <a:t>---------------------------------------------------------------------------------------</a:t>
            </a:r>
          </a:p>
          <a:p>
            <a:r>
              <a:rPr lang="en-US" dirty="0" smtClean="0"/>
              <a:t>“I’d like to review</a:t>
            </a:r>
            <a:r>
              <a:rPr lang="en-US" baseline="0" dirty="0" smtClean="0"/>
              <a:t> the main parameters of the carbonate-CO2 system…”</a:t>
            </a:r>
            <a:endParaRPr lang="en-US" dirty="0" smtClean="0"/>
          </a:p>
          <a:p>
            <a:r>
              <a:rPr lang="en-US" dirty="0" smtClean="0"/>
              <a:t>TA…     DIC…</a:t>
            </a:r>
          </a:p>
          <a:p>
            <a:endParaRPr lang="en-US" dirty="0" smtClean="0"/>
          </a:p>
          <a:p>
            <a:r>
              <a:rPr lang="en-US" dirty="0" smtClean="0"/>
              <a:t>“CO2* is the most</a:t>
            </a:r>
            <a:r>
              <a:rPr lang="en-US" baseline="0" dirty="0" smtClean="0"/>
              <a:t> important difference between TA and DIC</a:t>
            </a:r>
            <a:endParaRPr lang="en-US" dirty="0" smtClean="0"/>
          </a:p>
          <a:p>
            <a:r>
              <a:rPr lang="en-US" dirty="0" smtClean="0"/>
              <a:t>Point</a:t>
            </a:r>
            <a:r>
              <a:rPr lang="en-US" baseline="0" dirty="0" smtClean="0"/>
              <a:t> out the “2” for CO</a:t>
            </a:r>
            <a:r>
              <a:rPr lang="en-US" baseline="-25000" dirty="0" smtClean="0"/>
              <a:t>3</a:t>
            </a:r>
            <a:r>
              <a:rPr lang="en-US" baseline="0" dirty="0" smtClean="0"/>
              <a:t>…</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“Keep in mind… 90:10:1…”</a:t>
            </a:r>
            <a:endParaRPr lang="en-US" dirty="0" smtClean="0"/>
          </a:p>
          <a:p>
            <a:r>
              <a:rPr lang="en-US" baseline="0" dirty="0" smtClean="0"/>
              <a:t>….overwhelmingly, Bicarbonate is the main player in the CARBONATE SYSTEM.”</a:t>
            </a:r>
          </a:p>
        </p:txBody>
      </p:sp>
      <p:sp>
        <p:nvSpPr>
          <p:cNvPr id="4" name="Slide Number Placeholder 3"/>
          <p:cNvSpPr>
            <a:spLocks noGrp="1"/>
          </p:cNvSpPr>
          <p:nvPr>
            <p:ph type="sldNum" sz="quarter" idx="10"/>
          </p:nvPr>
        </p:nvSpPr>
        <p:spPr/>
        <p:txBody>
          <a:bodyPr/>
          <a:lstStyle/>
          <a:p>
            <a:fld id="{4C650DFA-C5EE-426B-B322-FBC6AEFD4EED}" type="slidenum">
              <a:rPr lang="en-US" smtClean="0"/>
              <a:t>9</a:t>
            </a:fld>
            <a:endParaRPr lang="en-US" dirty="0"/>
          </a:p>
        </p:txBody>
      </p:sp>
    </p:spTree>
    <p:extLst>
      <p:ext uri="{BB962C8B-B14F-4D97-AF65-F5344CB8AC3E}">
        <p14:creationId xmlns:p14="http://schemas.microsoft.com/office/powerpoint/2010/main" val="429234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2595210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4159998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521426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420515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4099763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418052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36095591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3514759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1301403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1030653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06D9F7E-46B8-487F-A0F3-3DD1BB0DDE35}" type="datetimeFigureOut">
              <a:rPr lang="en-US" smtClean="0"/>
              <a:t>10/13/2016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A7B6877-1304-4290-A3FF-F8407A958DA1}" type="slidenum">
              <a:rPr lang="en-US" smtClean="0"/>
              <a:t>‹#›</a:t>
            </a:fld>
            <a:endParaRPr lang="en-US" dirty="0"/>
          </a:p>
        </p:txBody>
      </p:sp>
    </p:spTree>
    <p:extLst>
      <p:ext uri="{BB962C8B-B14F-4D97-AF65-F5344CB8AC3E}">
        <p14:creationId xmlns:p14="http://schemas.microsoft.com/office/powerpoint/2010/main" val="2280307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06D9F7E-46B8-487F-A0F3-3DD1BB0DDE35}" type="datetimeFigureOut">
              <a:rPr lang="en-US" smtClean="0"/>
              <a:t>10/13/2016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B6877-1304-4290-A3FF-F8407A958DA1}" type="slidenum">
              <a:rPr lang="en-US" smtClean="0"/>
              <a:t>‹#›</a:t>
            </a:fld>
            <a:endParaRPr lang="en-US" dirty="0"/>
          </a:p>
        </p:txBody>
      </p:sp>
    </p:spTree>
    <p:extLst>
      <p:ext uri="{BB962C8B-B14F-4D97-AF65-F5344CB8AC3E}">
        <p14:creationId xmlns:p14="http://schemas.microsoft.com/office/powerpoint/2010/main" val="38051298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mailto:stbeckwith@mail.usf.edu"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tiff"/><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emf"/><Relationship Id="rId5" Type="http://schemas.openxmlformats.org/officeDocument/2006/relationships/image" Target="../media/image27.jpg"/><Relationship Id="rId4" Type="http://schemas.openxmlformats.org/officeDocument/2006/relationships/image" Target="../media/image26.em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4.tiff"/></Relationships>
</file>

<file path=ppt/slides/_rels/slide1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36.tiff"/></Relationships>
</file>

<file path=ppt/slides/_rels/slide1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chart" Target="../charts/chart1.xml"/><Relationship Id="rId7"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chart" Target="../charts/chart3.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41.emf"/></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34.tiff"/></Relationships>
</file>

<file path=ppt/slides/_rels/slide24.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04800" y="3733800"/>
            <a:ext cx="5715000" cy="2667000"/>
          </a:xfrm>
        </p:spPr>
        <p:txBody>
          <a:bodyPr>
            <a:normAutofit/>
          </a:bodyPr>
          <a:lstStyle/>
          <a:p>
            <a:r>
              <a:rPr lang="en-US" dirty="0" smtClean="0"/>
              <a:t>Sean Beckwith* </a:t>
            </a:r>
          </a:p>
          <a:p>
            <a:r>
              <a:rPr lang="en-US" dirty="0" smtClean="0"/>
              <a:t>Pamela Hallock</a:t>
            </a:r>
          </a:p>
          <a:p>
            <a:r>
              <a:rPr lang="en-US" sz="2800" dirty="0" smtClean="0"/>
              <a:t>GSA Annual Meeting – Sep. 25</a:t>
            </a:r>
            <a:r>
              <a:rPr lang="en-US" sz="2800" baseline="30000" dirty="0" smtClean="0"/>
              <a:t>th</a:t>
            </a:r>
            <a:r>
              <a:rPr lang="en-US" sz="2800" dirty="0" smtClean="0"/>
              <a:t>, 2016</a:t>
            </a:r>
          </a:p>
          <a:p>
            <a:r>
              <a:rPr lang="en-US" sz="2400" dirty="0" smtClean="0"/>
              <a:t>*Correspondence: </a:t>
            </a:r>
          </a:p>
          <a:p>
            <a:r>
              <a:rPr lang="en-US" sz="2400" dirty="0" smtClean="0">
                <a:hlinkClick r:id="rId3"/>
              </a:rPr>
              <a:t>stbeckwith@mail.usf.edu</a:t>
            </a:r>
            <a:endParaRPr lang="en-US" sz="2400" dirty="0"/>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00800" y="0"/>
            <a:ext cx="2743200" cy="2051437"/>
          </a:xfrm>
          <a:prstGeom prst="rect">
            <a:avLst/>
          </a:prstGeom>
        </p:spPr>
      </p:pic>
      <p:sp>
        <p:nvSpPr>
          <p:cNvPr id="6" name="Title 1"/>
          <p:cNvSpPr txBox="1">
            <a:spLocks/>
          </p:cNvSpPr>
          <p:nvPr/>
        </p:nvSpPr>
        <p:spPr>
          <a:xfrm>
            <a:off x="533400" y="304800"/>
            <a:ext cx="5181600" cy="314325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dirty="0" smtClean="0"/>
              <a:t>Abundance of </a:t>
            </a:r>
            <a:r>
              <a:rPr lang="en-US" sz="3200" b="1" i="1" dirty="0" smtClean="0"/>
              <a:t>Archaias angulatus </a:t>
            </a:r>
            <a:r>
              <a:rPr lang="en-US" sz="3200" b="1" dirty="0" smtClean="0"/>
              <a:t>on the west Florida coast indicates the influence of carbonate alkalinity over salinity</a:t>
            </a:r>
            <a:endParaRPr lang="en-US" sz="3200" b="1"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0800" y="2051437"/>
            <a:ext cx="2743200" cy="2139563"/>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0800" y="4256670"/>
            <a:ext cx="2743200" cy="244893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29200" y="5654040"/>
            <a:ext cx="1216850" cy="105156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5654040"/>
            <a:ext cx="1051560" cy="1051560"/>
          </a:xfrm>
          <a:prstGeom prst="rect">
            <a:avLst/>
          </a:prstGeom>
        </p:spPr>
      </p:pic>
    </p:spTree>
    <p:extLst>
      <p:ext uri="{BB962C8B-B14F-4D97-AF65-F5344CB8AC3E}">
        <p14:creationId xmlns:p14="http://schemas.microsoft.com/office/powerpoint/2010/main" val="40172907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5494" y="3352800"/>
            <a:ext cx="1470660" cy="268224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7400" y="2819400"/>
            <a:ext cx="1042738" cy="1042738"/>
          </a:xfrm>
          <a:prstGeom prst="rect">
            <a:avLst/>
          </a:prstGeom>
        </p:spPr>
      </p:pic>
      <p:sp>
        <p:nvSpPr>
          <p:cNvPr id="2" name="Title 1"/>
          <p:cNvSpPr>
            <a:spLocks noGrp="1"/>
          </p:cNvSpPr>
          <p:nvPr>
            <p:ph type="title" idx="4294967295"/>
          </p:nvPr>
        </p:nvSpPr>
        <p:spPr>
          <a:xfrm>
            <a:off x="0" y="274638"/>
            <a:ext cx="9144000" cy="1143000"/>
          </a:xfrm>
        </p:spPr>
        <p:txBody>
          <a:bodyPr>
            <a:normAutofit/>
          </a:bodyPr>
          <a:lstStyle/>
          <a:p>
            <a:r>
              <a:rPr lang="en-US" sz="3000" b="1" dirty="0" smtClean="0"/>
              <a:t>Biochemical effects on carbonate system parameters</a:t>
            </a:r>
            <a:endParaRPr lang="en-US" sz="3000" b="1" dirty="0"/>
          </a:p>
        </p:txBody>
      </p:sp>
      <p:sp>
        <p:nvSpPr>
          <p:cNvPr id="4" name="TextBox 3"/>
          <p:cNvSpPr txBox="1"/>
          <p:nvPr/>
        </p:nvSpPr>
        <p:spPr>
          <a:xfrm>
            <a:off x="76200" y="1447800"/>
            <a:ext cx="3600281" cy="1200329"/>
          </a:xfrm>
          <a:prstGeom prst="rect">
            <a:avLst/>
          </a:prstGeom>
          <a:noFill/>
          <a:ln w="28575">
            <a:solidFill>
              <a:srgbClr val="FFC000"/>
            </a:solidFill>
          </a:ln>
        </p:spPr>
        <p:txBody>
          <a:bodyPr wrap="none" rtlCol="0">
            <a:spAutoFit/>
          </a:bodyPr>
          <a:lstStyle/>
          <a:p>
            <a:pPr algn="ctr"/>
            <a:r>
              <a:rPr lang="en-US" sz="2400" dirty="0" smtClean="0"/>
              <a:t>Photosynthesis/Respiration</a:t>
            </a:r>
          </a:p>
          <a:p>
            <a:pPr algn="ctr"/>
            <a:r>
              <a:rPr lang="en-US" sz="2400" dirty="0"/>
              <a:t>&amp;</a:t>
            </a:r>
          </a:p>
          <a:p>
            <a:pPr algn="ctr"/>
            <a:r>
              <a:rPr lang="en-US" sz="2400" dirty="0" smtClean="0"/>
              <a:t>Calcification/Dissolution</a:t>
            </a:r>
            <a:endParaRPr lang="en-US" sz="2400" dirty="0"/>
          </a:p>
        </p:txBody>
      </p:sp>
      <p:sp>
        <p:nvSpPr>
          <p:cNvPr id="6" name="TextBox 5"/>
          <p:cNvSpPr txBox="1"/>
          <p:nvPr/>
        </p:nvSpPr>
        <p:spPr>
          <a:xfrm>
            <a:off x="4485576" y="4274403"/>
            <a:ext cx="696024" cy="830997"/>
          </a:xfrm>
          <a:prstGeom prst="rect">
            <a:avLst/>
          </a:prstGeom>
          <a:noFill/>
        </p:spPr>
        <p:txBody>
          <a:bodyPr wrap="none" rtlCol="0">
            <a:spAutoFit/>
          </a:bodyPr>
          <a:lstStyle/>
          <a:p>
            <a:pPr algn="ctr"/>
            <a:r>
              <a:rPr lang="en-US" sz="2400" u="sng" dirty="0" smtClean="0"/>
              <a:t> TA  </a:t>
            </a:r>
          </a:p>
          <a:p>
            <a:pPr algn="ctr"/>
            <a:r>
              <a:rPr lang="en-US" sz="2400" dirty="0" smtClean="0"/>
              <a:t>DIC</a:t>
            </a:r>
            <a:endParaRPr lang="en-US" sz="2400" dirty="0"/>
          </a:p>
        </p:txBody>
      </p:sp>
      <p:sp>
        <p:nvSpPr>
          <p:cNvPr id="7" name="TextBox 6"/>
          <p:cNvSpPr txBox="1"/>
          <p:nvPr/>
        </p:nvSpPr>
        <p:spPr>
          <a:xfrm>
            <a:off x="7026442" y="5181600"/>
            <a:ext cx="957313" cy="461665"/>
          </a:xfrm>
          <a:prstGeom prst="rect">
            <a:avLst/>
          </a:prstGeom>
          <a:noFill/>
        </p:spPr>
        <p:txBody>
          <a:bodyPr wrap="none" rtlCol="0">
            <a:spAutoFit/>
          </a:bodyPr>
          <a:lstStyle/>
          <a:p>
            <a:pPr algn="ctr"/>
            <a:r>
              <a:rPr lang="el-GR" sz="2400" dirty="0" smtClean="0"/>
              <a:t>Ω</a:t>
            </a:r>
            <a:r>
              <a:rPr lang="en-US" sz="2400" dirty="0" smtClean="0"/>
              <a:t> , pH</a:t>
            </a:r>
            <a:endParaRPr lang="en-US" sz="2400"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624" y="2590800"/>
            <a:ext cx="1651176" cy="1651176"/>
          </a:xfrm>
          <a:prstGeom prst="rect">
            <a:avLst/>
          </a:prstGeom>
        </p:spPr>
      </p:pic>
      <p:sp>
        <p:nvSpPr>
          <p:cNvPr id="18" name="Up Arrow 17"/>
          <p:cNvSpPr/>
          <p:nvPr/>
        </p:nvSpPr>
        <p:spPr>
          <a:xfrm>
            <a:off x="3434165" y="3929862"/>
            <a:ext cx="484632" cy="685800"/>
          </a:xfrm>
          <a:prstGeom prst="upArrow">
            <a:avLst>
              <a:gd name="adj1" fmla="val 54965"/>
              <a:gd name="adj2" fmla="val 74826"/>
            </a:avLst>
          </a:prstGeom>
          <a:ln>
            <a:solidFill>
              <a:srgbClr val="002060"/>
            </a:solidFill>
          </a:ln>
          <a:scene3d>
            <a:camera prst="orthographicFront">
              <a:rot lat="0" lon="0" rev="14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Up Arrow 18"/>
          <p:cNvSpPr/>
          <p:nvPr/>
        </p:nvSpPr>
        <p:spPr>
          <a:xfrm>
            <a:off x="5943600" y="4842309"/>
            <a:ext cx="484632" cy="685800"/>
          </a:xfrm>
          <a:prstGeom prst="upArrow">
            <a:avLst>
              <a:gd name="adj1" fmla="val 54965"/>
              <a:gd name="adj2" fmla="val 74826"/>
            </a:avLst>
          </a:prstGeom>
          <a:ln>
            <a:solidFill>
              <a:srgbClr val="002060"/>
            </a:solidFill>
          </a:ln>
          <a:scene3d>
            <a:camera prst="orthographicFront">
              <a:rot lat="0" lon="0" rev="1440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p:cNvCxnSpPr/>
          <p:nvPr/>
        </p:nvCxnSpPr>
        <p:spPr>
          <a:xfrm flipV="1">
            <a:off x="8153400" y="5001127"/>
            <a:ext cx="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8458200" y="5001127"/>
            <a:ext cx="0" cy="6858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657600" y="6096000"/>
            <a:ext cx="5472908" cy="646331"/>
          </a:xfrm>
          <a:prstGeom prst="rect">
            <a:avLst/>
          </a:prstGeom>
          <a:noFill/>
        </p:spPr>
        <p:txBody>
          <a:bodyPr wrap="none" rtlCol="0">
            <a:spAutoFit/>
          </a:bodyPr>
          <a:lstStyle/>
          <a:p>
            <a:r>
              <a:rPr lang="en-US" sz="2000" b="1" dirty="0" smtClean="0"/>
              <a:t>Controlling variables                Descriptor variables</a:t>
            </a:r>
            <a:r>
              <a:rPr lang="en-US" b="1" dirty="0" smtClean="0"/>
              <a:t> </a:t>
            </a:r>
          </a:p>
          <a:p>
            <a:pPr algn="ctr"/>
            <a:r>
              <a:rPr lang="en-US" sz="1600" dirty="0" smtClean="0"/>
              <a:t>(Byrne, 2014)</a:t>
            </a:r>
            <a:endParaRPr lang="en-US" sz="1600" dirty="0"/>
          </a:p>
        </p:txBody>
      </p:sp>
      <p:sp>
        <p:nvSpPr>
          <p:cNvPr id="3" name="Rectangle 2"/>
          <p:cNvSpPr/>
          <p:nvPr/>
        </p:nvSpPr>
        <p:spPr>
          <a:xfrm>
            <a:off x="4648200" y="2496300"/>
            <a:ext cx="3972624" cy="872034"/>
          </a:xfrm>
          <a:prstGeom prst="rect">
            <a:avLst/>
          </a:prstGeom>
        </p:spPr>
        <p:txBody>
          <a:bodyPr wrap="square">
            <a:spAutoFit/>
          </a:bodyPr>
          <a:lstStyle/>
          <a:p>
            <a:pPr>
              <a:spcAft>
                <a:spcPts val="800"/>
              </a:spcAft>
            </a:pPr>
            <a:r>
              <a:rPr lang="en-US" sz="2200" dirty="0"/>
              <a:t>TA:   Total Alkalinity</a:t>
            </a:r>
          </a:p>
          <a:p>
            <a:pPr>
              <a:spcAft>
                <a:spcPts val="800"/>
              </a:spcAft>
            </a:pPr>
            <a:r>
              <a:rPr lang="en-US" sz="2200" dirty="0"/>
              <a:t>DIC: Dissolved Inorganic Carbon</a:t>
            </a:r>
          </a:p>
        </p:txBody>
      </p:sp>
    </p:spTree>
    <p:extLst>
      <p:ext uri="{BB962C8B-B14F-4D97-AF65-F5344CB8AC3E}">
        <p14:creationId xmlns:p14="http://schemas.microsoft.com/office/powerpoint/2010/main" val="11711223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3050"/>
            <a:ext cx="3008313" cy="1162050"/>
          </a:xfrm>
        </p:spPr>
        <p:txBody>
          <a:bodyPr>
            <a:normAutofit fontScale="90000"/>
          </a:bodyPr>
          <a:lstStyle/>
          <a:p>
            <a:r>
              <a:rPr lang="en-US" sz="3200" b="1" dirty="0" smtClean="0"/>
              <a:t>Sediment analysis methods</a:t>
            </a:r>
            <a:endParaRPr lang="en-US" sz="3200" b="1" dirty="0"/>
          </a:p>
        </p:txBody>
      </p:sp>
      <p:sp>
        <p:nvSpPr>
          <p:cNvPr id="15" name="Text Placeholder 14"/>
          <p:cNvSpPr>
            <a:spLocks noGrp="1"/>
          </p:cNvSpPr>
          <p:nvPr>
            <p:ph type="body" sz="half" idx="2"/>
          </p:nvPr>
        </p:nvSpPr>
        <p:spPr>
          <a:xfrm>
            <a:off x="304801" y="1905000"/>
            <a:ext cx="3048000" cy="4114800"/>
          </a:xfrm>
          <a:ln w="12700">
            <a:solidFill>
              <a:schemeClr val="tx1"/>
            </a:solidFill>
          </a:ln>
        </p:spPr>
        <p:txBody>
          <a:bodyPr>
            <a:normAutofit/>
          </a:bodyPr>
          <a:lstStyle/>
          <a:p>
            <a:endParaRPr lang="en-US" sz="2400" dirty="0"/>
          </a:p>
          <a:p>
            <a:pPr marL="457200" indent="-457200">
              <a:buFont typeface="+mj-lt"/>
              <a:buAutoNum type="arabicPeriod"/>
            </a:pPr>
            <a:r>
              <a:rPr lang="en-US" sz="2400" dirty="0"/>
              <a:t>Intact Archaias picked from 1 mm and &gt;2 mm fractions</a:t>
            </a:r>
          </a:p>
          <a:p>
            <a:pPr marL="457200" indent="-457200">
              <a:buFont typeface="+mj-lt"/>
              <a:buAutoNum type="arabicPeriod"/>
            </a:pPr>
            <a:endParaRPr lang="en-US" sz="2400" dirty="0" smtClean="0"/>
          </a:p>
          <a:p>
            <a:pPr marL="457200" indent="-457200">
              <a:buFont typeface="+mj-lt"/>
              <a:buAutoNum type="arabicPeriod"/>
            </a:pPr>
            <a:r>
              <a:rPr lang="en-US" sz="2400" dirty="0" smtClean="0"/>
              <a:t>Counted </a:t>
            </a:r>
            <a:r>
              <a:rPr lang="en-US" sz="2400" dirty="0"/>
              <a:t>by Total and Live</a:t>
            </a:r>
          </a:p>
          <a:p>
            <a:pPr marL="457200" indent="-457200">
              <a:buFont typeface="+mj-lt"/>
              <a:buAutoNum type="arabicPeriod"/>
            </a:pPr>
            <a:endParaRPr lang="en-US" sz="2400" dirty="0"/>
          </a:p>
        </p:txBody>
      </p:sp>
      <p:pic>
        <p:nvPicPr>
          <p:cNvPr id="5" name="Content Placeholder 4" descr="20160802_224925.jpg"/>
          <p:cNvPicPr>
            <a:picLocks noGrp="1" noChangeAspect="1"/>
          </p:cNvPicPr>
          <p:nvPr>
            <p:ph idx="1"/>
          </p:nvPr>
        </p:nvPicPr>
        <p:blipFill>
          <a:blip r:embed="rId3" cstate="print">
            <a:extLst>
              <a:ext uri="{28A0092B-C50C-407E-A947-70E740481C1C}">
                <a14:useLocalDpi xmlns:a14="http://schemas.microsoft.com/office/drawing/2010/main" val="0"/>
              </a:ext>
            </a:extLst>
          </a:blip>
          <a:srcRect l="17250" r="17250"/>
          <a:stretch>
            <a:fillRect/>
          </a:stretch>
        </p:blipFill>
        <p:spPr>
          <a:xfrm rot="5400000">
            <a:off x="3717895" y="2585213"/>
            <a:ext cx="3983893" cy="4561682"/>
          </a:xfrm>
        </p:spPr>
      </p:pic>
      <p:pic>
        <p:nvPicPr>
          <p:cNvPr id="6" name="Picture 5" descr="20160802_225009.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76924" y="466725"/>
            <a:ext cx="3733802" cy="2800351"/>
          </a:xfrm>
          <a:prstGeom prst="rect">
            <a:avLst/>
          </a:prstGeom>
        </p:spPr>
      </p:pic>
    </p:spTree>
    <p:extLst>
      <p:ext uri="{BB962C8B-B14F-4D97-AF65-F5344CB8AC3E}">
        <p14:creationId xmlns:p14="http://schemas.microsoft.com/office/powerpoint/2010/main" val="4239903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Results</a:t>
            </a:r>
            <a:endParaRPr lang="en-US" sz="3200" b="1" dirty="0"/>
          </a:p>
        </p:txBody>
      </p:sp>
      <p:sp>
        <p:nvSpPr>
          <p:cNvPr id="7" name="Content Placeholder 6"/>
          <p:cNvSpPr>
            <a:spLocks noGrp="1"/>
          </p:cNvSpPr>
          <p:nvPr>
            <p:ph idx="1"/>
          </p:nvPr>
        </p:nvSpPr>
        <p:spPr>
          <a:xfrm>
            <a:off x="1143000" y="1752600"/>
            <a:ext cx="6858000" cy="2286000"/>
          </a:xfrm>
          <a:ln w="19050">
            <a:solidFill>
              <a:schemeClr val="tx1"/>
            </a:solidFill>
          </a:ln>
        </p:spPr>
        <p:txBody>
          <a:bodyPr/>
          <a:lstStyle/>
          <a:p>
            <a:pPr marL="514350" indent="-514350">
              <a:buFont typeface="+mj-lt"/>
              <a:buAutoNum type="alphaUcPeriod"/>
            </a:pPr>
            <a:r>
              <a:rPr lang="en-US" dirty="0" smtClean="0"/>
              <a:t>Environmental parameters</a:t>
            </a:r>
          </a:p>
          <a:p>
            <a:pPr marL="514350" indent="-514350">
              <a:buFont typeface="+mj-lt"/>
              <a:buAutoNum type="alphaUcPeriod"/>
            </a:pPr>
            <a:r>
              <a:rPr lang="en-US" dirty="0" smtClean="0"/>
              <a:t>Abundances of </a:t>
            </a:r>
            <a:r>
              <a:rPr lang="en-US" i="1" dirty="0" smtClean="0"/>
              <a:t>Archaias angulatus</a:t>
            </a:r>
          </a:p>
          <a:p>
            <a:pPr marL="514350" indent="-514350">
              <a:buFont typeface="+mj-lt"/>
              <a:buAutoNum type="alphaUcPeriod"/>
            </a:pPr>
            <a:r>
              <a:rPr lang="en-US" dirty="0" smtClean="0"/>
              <a:t>Carbonate chemistry parameters</a:t>
            </a: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150" y="5184731"/>
            <a:ext cx="2223850" cy="169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beckwith\Downloads\Archaias_homosas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181599"/>
            <a:ext cx="2229635" cy="167222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8783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p:cNvSpPr txBox="1">
            <a:spLocks/>
          </p:cNvSpPr>
          <p:nvPr/>
        </p:nvSpPr>
        <p:spPr>
          <a:xfrm>
            <a:off x="0" y="2667000"/>
            <a:ext cx="2863516" cy="1447800"/>
          </a:xfrm>
          <a:prstGeom prst="rect">
            <a:avLst/>
          </a:prstGeom>
          <a:solidFill>
            <a:schemeClr val="bg1">
              <a:lumMod val="7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t>Siliciclastic sediments predominate in central west Florida</a:t>
            </a:r>
            <a:endParaRPr lang="en-US" sz="2200" b="1" dirty="0"/>
          </a:p>
        </p:txBody>
      </p:sp>
      <p:sp>
        <p:nvSpPr>
          <p:cNvPr id="23" name="Title 1"/>
          <p:cNvSpPr txBox="1">
            <a:spLocks/>
          </p:cNvSpPr>
          <p:nvPr/>
        </p:nvSpPr>
        <p:spPr>
          <a:xfrm>
            <a:off x="5410200" y="533400"/>
            <a:ext cx="2971800" cy="1447800"/>
          </a:xfrm>
          <a:prstGeom prst="rect">
            <a:avLst/>
          </a:prstGeom>
          <a:solidFill>
            <a:schemeClr val="bg1">
              <a:lumMod val="75000"/>
            </a:scheme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b="1" dirty="0" smtClean="0"/>
              <a:t>Carbonate sediments predominate in Springs Coast and Florida Reef </a:t>
            </a:r>
            <a:r>
              <a:rPr lang="en-US" sz="2200" b="1" dirty="0"/>
              <a:t>T</a:t>
            </a:r>
            <a:r>
              <a:rPr lang="en-US" sz="2200" b="1" dirty="0" smtClean="0"/>
              <a:t>ract</a:t>
            </a:r>
            <a:endParaRPr lang="en-US" sz="2200" b="1" dirty="0"/>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565" y="3998348"/>
            <a:ext cx="2888878" cy="263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1728" y="152400"/>
            <a:ext cx="2419072" cy="1077218"/>
          </a:xfrm>
          <a:prstGeom prst="rect">
            <a:avLst/>
          </a:prstGeom>
          <a:noFill/>
        </p:spPr>
        <p:txBody>
          <a:bodyPr wrap="square" rtlCol="0">
            <a:spAutoFit/>
          </a:bodyPr>
          <a:lstStyle/>
          <a:p>
            <a:r>
              <a:rPr lang="en-US" sz="3200" b="1" dirty="0" smtClean="0"/>
              <a:t>Coastal lithologies</a:t>
            </a:r>
            <a:endParaRPr lang="en-US" sz="3200" b="1"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8950" y="2147887"/>
            <a:ext cx="1543050" cy="1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96200" y="2667000"/>
            <a:ext cx="243373"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p:cNvSpPr/>
          <p:nvPr/>
        </p:nvSpPr>
        <p:spPr>
          <a:xfrm>
            <a:off x="8011010" y="3390900"/>
            <a:ext cx="314325"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ege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4343400"/>
            <a:ext cx="2235116" cy="2287796"/>
          </a:xfrm>
          <a:prstGeom prst="rect">
            <a:avLst/>
          </a:prstGeom>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2261" y="113485"/>
            <a:ext cx="2728977" cy="658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4020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200" b="1" dirty="0" smtClean="0"/>
              <a:t>Sea surface temperatures – three seasons</a:t>
            </a:r>
            <a:br>
              <a:rPr lang="en-US" sz="3200" b="1" dirty="0" smtClean="0"/>
            </a:br>
            <a:endParaRPr lang="en-US" sz="3200" b="1" dirty="0"/>
          </a:p>
        </p:txBody>
      </p:sp>
      <p:pic>
        <p:nvPicPr>
          <p:cNvPr id="4" name="Content Placeholder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990600"/>
            <a:ext cx="3764635" cy="2575803"/>
          </a:xfrm>
          <a:prstGeom prst="rect">
            <a:avLst/>
          </a:prstGeom>
        </p:spPr>
      </p:pic>
      <p:pic>
        <p:nvPicPr>
          <p:cNvPr id="5" name="Content Placeholder 8"/>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709672" y="2514600"/>
            <a:ext cx="3767328" cy="2577646"/>
          </a:xfrm>
        </p:spPr>
      </p:pic>
      <p:pic>
        <p:nvPicPr>
          <p:cNvPr id="6" name="Content Placeholder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00472" y="4038600"/>
            <a:ext cx="3767328" cy="2577646"/>
          </a:xfrm>
          <a:prstGeom prst="rect">
            <a:avLst/>
          </a:prstGeom>
        </p:spPr>
      </p:pic>
      <p:sp>
        <p:nvSpPr>
          <p:cNvPr id="7" name="TextBox 6"/>
          <p:cNvSpPr txBox="1"/>
          <p:nvPr/>
        </p:nvSpPr>
        <p:spPr>
          <a:xfrm>
            <a:off x="3886200" y="1066800"/>
            <a:ext cx="1012970" cy="400110"/>
          </a:xfrm>
          <a:prstGeom prst="rect">
            <a:avLst/>
          </a:prstGeom>
          <a:noFill/>
        </p:spPr>
        <p:txBody>
          <a:bodyPr wrap="none" rtlCol="0">
            <a:spAutoFit/>
          </a:bodyPr>
          <a:lstStyle/>
          <a:p>
            <a:r>
              <a:rPr lang="en-US" sz="2000" b="1" dirty="0" smtClean="0"/>
              <a:t>January</a:t>
            </a:r>
          </a:p>
        </p:txBody>
      </p:sp>
      <p:sp>
        <p:nvSpPr>
          <p:cNvPr id="8" name="TextBox 7"/>
          <p:cNvSpPr txBox="1"/>
          <p:nvPr/>
        </p:nvSpPr>
        <p:spPr>
          <a:xfrm>
            <a:off x="5656058" y="2145268"/>
            <a:ext cx="652936" cy="400110"/>
          </a:xfrm>
          <a:prstGeom prst="rect">
            <a:avLst/>
          </a:prstGeom>
          <a:noFill/>
        </p:spPr>
        <p:txBody>
          <a:bodyPr wrap="none" rtlCol="0">
            <a:spAutoFit/>
          </a:bodyPr>
          <a:lstStyle/>
          <a:p>
            <a:r>
              <a:rPr lang="en-US" sz="2000" b="1" dirty="0" smtClean="0"/>
              <a:t>May</a:t>
            </a:r>
          </a:p>
        </p:txBody>
      </p:sp>
      <p:sp>
        <p:nvSpPr>
          <p:cNvPr id="9" name="TextBox 8"/>
          <p:cNvSpPr txBox="1"/>
          <p:nvPr/>
        </p:nvSpPr>
        <p:spPr>
          <a:xfrm>
            <a:off x="7620000" y="3669268"/>
            <a:ext cx="1355499" cy="400110"/>
          </a:xfrm>
          <a:prstGeom prst="rect">
            <a:avLst/>
          </a:prstGeom>
          <a:noFill/>
        </p:spPr>
        <p:txBody>
          <a:bodyPr wrap="none" rtlCol="0">
            <a:spAutoFit/>
          </a:bodyPr>
          <a:lstStyle/>
          <a:p>
            <a:r>
              <a:rPr lang="en-US" sz="2000" b="1" dirty="0" smtClean="0"/>
              <a:t>September</a:t>
            </a:r>
          </a:p>
        </p:txBody>
      </p:sp>
      <p:pic>
        <p:nvPicPr>
          <p:cNvPr id="10" name="Picture 9"/>
          <p:cNvPicPr/>
          <p:nvPr/>
        </p:nvPicPr>
        <p:blipFill>
          <a:blip r:embed="rId6">
            <a:extLst>
              <a:ext uri="{28A0092B-C50C-407E-A947-70E740481C1C}">
                <a14:useLocalDpi xmlns:a14="http://schemas.microsoft.com/office/drawing/2010/main" val="0"/>
              </a:ext>
            </a:extLst>
          </a:blip>
          <a:stretch>
            <a:fillRect/>
          </a:stretch>
        </p:blipFill>
        <p:spPr>
          <a:xfrm>
            <a:off x="1664511" y="3657600"/>
            <a:ext cx="697689" cy="3188732"/>
          </a:xfrm>
          <a:prstGeom prst="rect">
            <a:avLst/>
          </a:prstGeom>
        </p:spPr>
      </p:pic>
    </p:spTree>
    <p:extLst>
      <p:ext uri="{BB962C8B-B14F-4D97-AF65-F5344CB8AC3E}">
        <p14:creationId xmlns:p14="http://schemas.microsoft.com/office/powerpoint/2010/main" val="305202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04800" y="228600"/>
            <a:ext cx="4114800" cy="639762"/>
          </a:xfrm>
        </p:spPr>
        <p:txBody>
          <a:bodyPr/>
          <a:lstStyle/>
          <a:p>
            <a:pPr algn="ctr"/>
            <a:r>
              <a:rPr lang="en-US" dirty="0" smtClean="0"/>
              <a:t>Sea surface temperatures	</a:t>
            </a: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253747" y="923366"/>
            <a:ext cx="4114800" cy="5325034"/>
          </a:xfrm>
        </p:spPr>
      </p:pic>
      <p:sp>
        <p:nvSpPr>
          <p:cNvPr id="5" name="Text Placeholder 4"/>
          <p:cNvSpPr>
            <a:spLocks noGrp="1"/>
          </p:cNvSpPr>
          <p:nvPr>
            <p:ph type="body" sz="quarter" idx="3"/>
          </p:nvPr>
        </p:nvSpPr>
        <p:spPr>
          <a:xfrm>
            <a:off x="5029200" y="228600"/>
            <a:ext cx="3733800" cy="639762"/>
          </a:xfrm>
        </p:spPr>
        <p:txBody>
          <a:bodyPr/>
          <a:lstStyle/>
          <a:p>
            <a:pPr algn="ctr"/>
            <a:r>
              <a:rPr lang="en-US" dirty="0" smtClean="0"/>
              <a:t>Sea-surface salinities </a:t>
            </a:r>
            <a:endParaRPr lang="en-US" dirty="0"/>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800600" y="914400"/>
            <a:ext cx="4114800" cy="5325035"/>
          </a:xfrm>
        </p:spPr>
      </p:pic>
    </p:spTree>
    <p:extLst>
      <p:ext uri="{BB962C8B-B14F-4D97-AF65-F5344CB8AC3E}">
        <p14:creationId xmlns:p14="http://schemas.microsoft.com/office/powerpoint/2010/main" val="8951143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238"/>
            <a:ext cx="8229600" cy="727630"/>
          </a:xfrm>
        </p:spPr>
        <p:txBody>
          <a:bodyPr>
            <a:noAutofit/>
          </a:bodyPr>
          <a:lstStyle/>
          <a:p>
            <a:r>
              <a:rPr lang="en-US" sz="2400" b="1" dirty="0" smtClean="0"/>
              <a:t>  </a:t>
            </a:r>
            <a:r>
              <a:rPr lang="en-US" sz="2400" b="1" i="1" dirty="0" smtClean="0"/>
              <a:t>Archaias</a:t>
            </a:r>
            <a:r>
              <a:rPr lang="en-US" sz="2400" b="1" dirty="0" smtClean="0"/>
              <a:t> abundances plotted on 5-year mean winter salinity</a:t>
            </a:r>
            <a:endParaRPr lang="en-US" sz="2400" b="1" dirty="0"/>
          </a:p>
        </p:txBody>
      </p:sp>
      <p:pic>
        <p:nvPicPr>
          <p:cNvPr id="7" name="Content Placeholder 6"/>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80109" y="1219200"/>
            <a:ext cx="4239491" cy="5486400"/>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724400" y="1219200"/>
            <a:ext cx="4239491" cy="5486400"/>
          </a:xfrm>
        </p:spPr>
      </p:pic>
      <p:sp>
        <p:nvSpPr>
          <p:cNvPr id="5" name="TextBox 4"/>
          <p:cNvSpPr txBox="1"/>
          <p:nvPr/>
        </p:nvSpPr>
        <p:spPr>
          <a:xfrm>
            <a:off x="1251403" y="849868"/>
            <a:ext cx="2584105" cy="400110"/>
          </a:xfrm>
          <a:prstGeom prst="rect">
            <a:avLst/>
          </a:prstGeom>
          <a:noFill/>
        </p:spPr>
        <p:txBody>
          <a:bodyPr wrap="none" rtlCol="0">
            <a:spAutoFit/>
          </a:bodyPr>
          <a:lstStyle/>
          <a:p>
            <a:r>
              <a:rPr lang="en-US" sz="2000" dirty="0" smtClean="0"/>
              <a:t>Total </a:t>
            </a:r>
            <a:r>
              <a:rPr lang="en-US" sz="2000" i="1" dirty="0" smtClean="0"/>
              <a:t>Archaias</a:t>
            </a:r>
            <a:r>
              <a:rPr lang="en-US" sz="2000" dirty="0" smtClean="0"/>
              <a:t> (&gt; 1mm)</a:t>
            </a:r>
            <a:endParaRPr lang="en-US" sz="2000" dirty="0"/>
          </a:p>
        </p:txBody>
      </p:sp>
      <p:sp>
        <p:nvSpPr>
          <p:cNvPr id="9" name="TextBox 8"/>
          <p:cNvSpPr txBox="1"/>
          <p:nvPr/>
        </p:nvSpPr>
        <p:spPr>
          <a:xfrm>
            <a:off x="5638800" y="849868"/>
            <a:ext cx="2488886" cy="400110"/>
          </a:xfrm>
          <a:prstGeom prst="rect">
            <a:avLst/>
          </a:prstGeom>
          <a:noFill/>
        </p:spPr>
        <p:txBody>
          <a:bodyPr wrap="none" rtlCol="0">
            <a:spAutoFit/>
          </a:bodyPr>
          <a:lstStyle/>
          <a:p>
            <a:r>
              <a:rPr lang="en-US" sz="2000" dirty="0" smtClean="0"/>
              <a:t>Live </a:t>
            </a:r>
            <a:r>
              <a:rPr lang="en-US" sz="2000" i="1" dirty="0" smtClean="0"/>
              <a:t>Archaias</a:t>
            </a:r>
            <a:r>
              <a:rPr lang="en-US" sz="2000" dirty="0" smtClean="0"/>
              <a:t> (&gt; 1mm)</a:t>
            </a:r>
            <a:endParaRPr lang="en-US" sz="2000" dirty="0"/>
          </a:p>
        </p:txBody>
      </p:sp>
    </p:spTree>
    <p:extLst>
      <p:ext uri="{BB962C8B-B14F-4D97-AF65-F5344CB8AC3E}">
        <p14:creationId xmlns:p14="http://schemas.microsoft.com/office/powerpoint/2010/main" val="32797790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641866"/>
          </a:xfrm>
        </p:spPr>
        <p:txBody>
          <a:bodyPr>
            <a:normAutofit/>
          </a:bodyPr>
          <a:lstStyle/>
          <a:p>
            <a:r>
              <a:rPr lang="en-US" sz="3200" b="1" dirty="0" smtClean="0"/>
              <a:t>Carbonate Chemistry</a:t>
            </a:r>
            <a:endParaRPr lang="en-US" sz="3200" b="1" dirty="0"/>
          </a:p>
        </p:txBody>
      </p:sp>
      <p:graphicFrame>
        <p:nvGraphicFramePr>
          <p:cNvPr id="3" name="Chart 2"/>
          <p:cNvGraphicFramePr/>
          <p:nvPr>
            <p:extLst>
              <p:ext uri="{D42A27DB-BD31-4B8C-83A1-F6EECF244321}">
                <p14:modId xmlns:p14="http://schemas.microsoft.com/office/powerpoint/2010/main" val="1598219988"/>
              </p:ext>
            </p:extLst>
          </p:nvPr>
        </p:nvGraphicFramePr>
        <p:xfrm>
          <a:off x="6019800" y="3850511"/>
          <a:ext cx="2819400" cy="2971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ontent Placeholder 3"/>
          <p:cNvGraphicFramePr>
            <a:graphicFrameLocks noGrp="1"/>
          </p:cNvGraphicFramePr>
          <p:nvPr>
            <p:ph idx="1"/>
            <p:extLst>
              <p:ext uri="{D42A27DB-BD31-4B8C-83A1-F6EECF244321}">
                <p14:modId xmlns:p14="http://schemas.microsoft.com/office/powerpoint/2010/main" val="4069888907"/>
              </p:ext>
            </p:extLst>
          </p:nvPr>
        </p:nvGraphicFramePr>
        <p:xfrm>
          <a:off x="304800" y="3886200"/>
          <a:ext cx="2819400" cy="29717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ontent Placeholder 3"/>
          <p:cNvGraphicFramePr>
            <a:graphicFrameLocks/>
          </p:cNvGraphicFramePr>
          <p:nvPr>
            <p:extLst>
              <p:ext uri="{D42A27DB-BD31-4B8C-83A1-F6EECF244321}">
                <p14:modId xmlns:p14="http://schemas.microsoft.com/office/powerpoint/2010/main" val="3466444130"/>
              </p:ext>
            </p:extLst>
          </p:nvPr>
        </p:nvGraphicFramePr>
        <p:xfrm>
          <a:off x="3276600" y="3904265"/>
          <a:ext cx="2743200" cy="2925763"/>
        </p:xfrm>
        <a:graphic>
          <a:graphicData uri="http://schemas.openxmlformats.org/drawingml/2006/chart">
            <c:chart xmlns:c="http://schemas.openxmlformats.org/drawingml/2006/chart" xmlns:r="http://schemas.openxmlformats.org/officeDocument/2006/relationships" r:id="rId5"/>
          </a:graphicData>
        </a:graphic>
      </p:graphicFrame>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3467445"/>
            <a:ext cx="5029200" cy="356680"/>
          </a:xfrm>
          <a:prstGeom prst="rect">
            <a:avLst/>
          </a:prstGeom>
          <a:ln>
            <a:solidFill>
              <a:schemeClr val="tx1">
                <a:lumMod val="75000"/>
                <a:lumOff val="25000"/>
              </a:schemeClr>
            </a:solidFill>
          </a:ln>
        </p:spPr>
      </p:pic>
      <p:graphicFrame>
        <p:nvGraphicFramePr>
          <p:cNvPr id="7" name="Content Placeholder 3"/>
          <p:cNvGraphicFramePr>
            <a:graphicFrameLocks/>
          </p:cNvGraphicFramePr>
          <p:nvPr>
            <p:extLst>
              <p:ext uri="{D42A27DB-BD31-4B8C-83A1-F6EECF244321}">
                <p14:modId xmlns:p14="http://schemas.microsoft.com/office/powerpoint/2010/main" val="2149052409"/>
              </p:ext>
            </p:extLst>
          </p:nvPr>
        </p:nvGraphicFramePr>
        <p:xfrm>
          <a:off x="4800600" y="784874"/>
          <a:ext cx="3048000" cy="265518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8" name="Content Placeholder 3"/>
          <p:cNvGraphicFramePr>
            <a:graphicFrameLocks/>
          </p:cNvGraphicFramePr>
          <p:nvPr>
            <p:extLst>
              <p:ext uri="{D42A27DB-BD31-4B8C-83A1-F6EECF244321}">
                <p14:modId xmlns:p14="http://schemas.microsoft.com/office/powerpoint/2010/main" val="805185787"/>
              </p:ext>
            </p:extLst>
          </p:nvPr>
        </p:nvGraphicFramePr>
        <p:xfrm>
          <a:off x="1023218" y="800445"/>
          <a:ext cx="2971800" cy="2667000"/>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nvSpPr>
        <p:spPr>
          <a:xfrm>
            <a:off x="2131504" y="697468"/>
            <a:ext cx="1221296" cy="369332"/>
          </a:xfrm>
          <a:prstGeom prst="rect">
            <a:avLst/>
          </a:prstGeom>
          <a:noFill/>
        </p:spPr>
        <p:txBody>
          <a:bodyPr wrap="none" rtlCol="0">
            <a:spAutoFit/>
          </a:bodyPr>
          <a:lstStyle/>
          <a:p>
            <a:r>
              <a:rPr lang="en-US" b="1" dirty="0" smtClean="0"/>
              <a:t>TA </a:t>
            </a:r>
            <a:r>
              <a:rPr lang="en-US" sz="1400" b="1" dirty="0" smtClean="0"/>
              <a:t>(</a:t>
            </a:r>
            <a:r>
              <a:rPr lang="el-GR" sz="1400" b="1" dirty="0" smtClean="0"/>
              <a:t>μ</a:t>
            </a:r>
            <a:r>
              <a:rPr lang="en-US" sz="1400" b="1" dirty="0" smtClean="0"/>
              <a:t>mol/kg)</a:t>
            </a:r>
            <a:endParaRPr lang="en-US" sz="1400" b="1" dirty="0"/>
          </a:p>
        </p:txBody>
      </p:sp>
      <p:sp>
        <p:nvSpPr>
          <p:cNvPr id="10" name="TextBox 9"/>
          <p:cNvSpPr txBox="1"/>
          <p:nvPr/>
        </p:nvSpPr>
        <p:spPr>
          <a:xfrm>
            <a:off x="5924216" y="697468"/>
            <a:ext cx="1314784" cy="369332"/>
          </a:xfrm>
          <a:prstGeom prst="rect">
            <a:avLst/>
          </a:prstGeom>
          <a:noFill/>
        </p:spPr>
        <p:txBody>
          <a:bodyPr wrap="none" rtlCol="0">
            <a:spAutoFit/>
          </a:bodyPr>
          <a:lstStyle/>
          <a:p>
            <a:r>
              <a:rPr lang="en-US" b="1" dirty="0"/>
              <a:t>DIC </a:t>
            </a:r>
            <a:r>
              <a:rPr lang="en-US" sz="1400" b="1" dirty="0"/>
              <a:t>(</a:t>
            </a:r>
            <a:r>
              <a:rPr lang="el-GR" sz="1400" b="1" dirty="0"/>
              <a:t>μ</a:t>
            </a:r>
            <a:r>
              <a:rPr lang="en-US" sz="1400" b="1" dirty="0"/>
              <a:t>mol/kg)</a:t>
            </a:r>
          </a:p>
        </p:txBody>
      </p:sp>
      <p:sp>
        <p:nvSpPr>
          <p:cNvPr id="11" name="TextBox 10"/>
          <p:cNvSpPr txBox="1"/>
          <p:nvPr/>
        </p:nvSpPr>
        <p:spPr>
          <a:xfrm>
            <a:off x="3733800" y="4038600"/>
            <a:ext cx="713465" cy="369332"/>
          </a:xfrm>
          <a:prstGeom prst="rect">
            <a:avLst/>
          </a:prstGeom>
          <a:noFill/>
        </p:spPr>
        <p:txBody>
          <a:bodyPr wrap="none" rtlCol="0">
            <a:spAutoFit/>
          </a:bodyPr>
          <a:lstStyle/>
          <a:p>
            <a:r>
              <a:rPr lang="el-GR" b="1" dirty="0" smtClean="0">
                <a:latin typeface="Calibri"/>
                <a:cs typeface="Calibri"/>
              </a:rPr>
              <a:t>Ω</a:t>
            </a:r>
            <a:r>
              <a:rPr lang="en-US" b="1" baseline="-25000" dirty="0" smtClean="0">
                <a:latin typeface="Calibri"/>
                <a:cs typeface="Calibri"/>
              </a:rPr>
              <a:t>(arag)</a:t>
            </a:r>
            <a:endParaRPr lang="en-US" b="1" baseline="-25000" dirty="0"/>
          </a:p>
        </p:txBody>
      </p:sp>
      <p:sp>
        <p:nvSpPr>
          <p:cNvPr id="12" name="TextBox 11"/>
          <p:cNvSpPr txBox="1"/>
          <p:nvPr/>
        </p:nvSpPr>
        <p:spPr>
          <a:xfrm>
            <a:off x="914400" y="4202668"/>
            <a:ext cx="847796" cy="369332"/>
          </a:xfrm>
          <a:prstGeom prst="rect">
            <a:avLst/>
          </a:prstGeom>
          <a:noFill/>
        </p:spPr>
        <p:txBody>
          <a:bodyPr wrap="none" rtlCol="0">
            <a:spAutoFit/>
          </a:bodyPr>
          <a:lstStyle/>
          <a:p>
            <a:r>
              <a:rPr lang="en-US" b="1" dirty="0" smtClean="0"/>
              <a:t>TA/DIC</a:t>
            </a:r>
            <a:endParaRPr lang="en-US" b="1" dirty="0"/>
          </a:p>
        </p:txBody>
      </p:sp>
      <p:sp>
        <p:nvSpPr>
          <p:cNvPr id="13" name="TextBox 12"/>
          <p:cNvSpPr txBox="1"/>
          <p:nvPr/>
        </p:nvSpPr>
        <p:spPr>
          <a:xfrm>
            <a:off x="6720484" y="4114800"/>
            <a:ext cx="453970" cy="369332"/>
          </a:xfrm>
          <a:prstGeom prst="rect">
            <a:avLst/>
          </a:prstGeom>
          <a:noFill/>
        </p:spPr>
        <p:txBody>
          <a:bodyPr wrap="none" rtlCol="0">
            <a:spAutoFit/>
          </a:bodyPr>
          <a:lstStyle/>
          <a:p>
            <a:r>
              <a:rPr lang="en-US" b="1" dirty="0" smtClean="0"/>
              <a:t>pH</a:t>
            </a:r>
            <a:endParaRPr lang="en-US" b="1" dirty="0"/>
          </a:p>
        </p:txBody>
      </p:sp>
    </p:spTree>
    <p:extLst>
      <p:ext uri="{BB962C8B-B14F-4D97-AF65-F5344CB8AC3E}">
        <p14:creationId xmlns:p14="http://schemas.microsoft.com/office/powerpoint/2010/main" val="3641323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fontScale="90000"/>
          </a:bodyPr>
          <a:lstStyle/>
          <a:p>
            <a:r>
              <a:rPr lang="en-US" sz="2800" b="1" dirty="0" smtClean="0"/>
              <a:t>Normalized TA and DIC:   calcification/dissolution vs. photosynthesis/respiration</a:t>
            </a:r>
            <a:endParaRPr lang="en-US" sz="2800" b="1" dirty="0"/>
          </a:p>
        </p:txBody>
      </p:sp>
      <p:pic>
        <p:nvPicPr>
          <p:cNvPr id="102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810443"/>
            <a:ext cx="6705600" cy="5820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55908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6000" b="-6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533400"/>
            <a:ext cx="8229600" cy="1143000"/>
          </a:xfrm>
        </p:spPr>
        <p:txBody>
          <a:bodyPr>
            <a:normAutofit fontScale="90000"/>
          </a:bodyPr>
          <a:lstStyle/>
          <a:p>
            <a:r>
              <a:rPr lang="en-US" b="1" dirty="0" smtClean="0"/>
              <a:t>Water </a:t>
            </a:r>
            <a:r>
              <a:rPr lang="en-US" b="1" dirty="0"/>
              <a:t>c</a:t>
            </a:r>
            <a:r>
              <a:rPr lang="en-US" b="1" dirty="0" smtClean="0"/>
              <a:t>hemistry data for Weeki Wachee coastal area</a:t>
            </a:r>
            <a:endParaRPr lang="en-US" b="1" dirty="0"/>
          </a:p>
        </p:txBody>
      </p:sp>
      <p:sp>
        <p:nvSpPr>
          <p:cNvPr id="6" name="Content Placeholder 5"/>
          <p:cNvSpPr>
            <a:spLocks noGrp="1"/>
          </p:cNvSpPr>
          <p:nvPr>
            <p:ph idx="1"/>
          </p:nvPr>
        </p:nvSpPr>
        <p:spPr>
          <a:xfrm>
            <a:off x="1371600" y="1600200"/>
            <a:ext cx="7315200" cy="4525963"/>
          </a:xfrm>
        </p:spPr>
        <p:txBody>
          <a:bodyPr/>
          <a:lstStyle/>
          <a:p>
            <a:endParaRPr lang="en-US" b="1" dirty="0" smtClean="0"/>
          </a:p>
          <a:p>
            <a:r>
              <a:rPr lang="en-US" b="1" dirty="0" smtClean="0"/>
              <a:t>Highest TA and DIC in every season among all sites</a:t>
            </a:r>
          </a:p>
          <a:p>
            <a:r>
              <a:rPr lang="en-US" b="1" dirty="0" smtClean="0"/>
              <a:t>Above average pH and </a:t>
            </a:r>
            <a:r>
              <a:rPr lang="el-GR" b="1" dirty="0" smtClean="0"/>
              <a:t>Ω</a:t>
            </a:r>
            <a:r>
              <a:rPr lang="en-US" b="1" dirty="0" smtClean="0"/>
              <a:t> among sampling sites</a:t>
            </a:r>
          </a:p>
          <a:p>
            <a:endParaRPr lang="en-US" b="1" dirty="0"/>
          </a:p>
          <a:p>
            <a:endParaRPr lang="en-US" b="1" dirty="0"/>
          </a:p>
        </p:txBody>
      </p:sp>
    </p:spTree>
    <p:extLst>
      <p:ext uri="{BB962C8B-B14F-4D97-AF65-F5344CB8AC3E}">
        <p14:creationId xmlns:p14="http://schemas.microsoft.com/office/powerpoint/2010/main" val="358380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500"/>
                                        <p:tgtEl>
                                          <p:spTgt spid="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273050"/>
            <a:ext cx="5562601" cy="1162050"/>
          </a:xfrm>
        </p:spPr>
        <p:txBody>
          <a:bodyPr>
            <a:noAutofit/>
          </a:bodyPr>
          <a:lstStyle/>
          <a:p>
            <a:r>
              <a:rPr lang="en-US" sz="2400" b="0" dirty="0" smtClean="0"/>
              <a:t>An important indicator species </a:t>
            </a:r>
            <a:r>
              <a:rPr lang="en-US" sz="2400" b="0" u="sng" dirty="0" smtClean="0"/>
              <a:t>and</a:t>
            </a:r>
            <a:r>
              <a:rPr lang="en-US" sz="2400" b="0" dirty="0" smtClean="0"/>
              <a:t> carbonate sediment producer:</a:t>
            </a:r>
            <a:endParaRPr lang="en-US" sz="2400" b="0" dirty="0"/>
          </a:p>
        </p:txBody>
      </p:sp>
      <p:sp>
        <p:nvSpPr>
          <p:cNvPr id="5" name="Text Placeholder 4"/>
          <p:cNvSpPr>
            <a:spLocks noGrp="1"/>
          </p:cNvSpPr>
          <p:nvPr>
            <p:ph type="body" sz="half" idx="2"/>
          </p:nvPr>
        </p:nvSpPr>
        <p:spPr>
          <a:xfrm>
            <a:off x="457200" y="1676400"/>
            <a:ext cx="4419600" cy="4942820"/>
          </a:xfrm>
        </p:spPr>
        <p:txBody>
          <a:bodyPr>
            <a:normAutofit/>
          </a:bodyPr>
          <a:lstStyle/>
          <a:p>
            <a:r>
              <a:rPr lang="en-US" sz="2400" b="1" i="1" dirty="0" smtClean="0"/>
              <a:t>Archaias angulatus</a:t>
            </a:r>
          </a:p>
          <a:p>
            <a:pPr marL="285750" indent="-285750">
              <a:spcBef>
                <a:spcPts val="600"/>
              </a:spcBef>
              <a:buFont typeface="Arial" pitchFamily="34" charset="0"/>
              <a:buChar char="•"/>
            </a:pPr>
            <a:r>
              <a:rPr lang="en-US" sz="2000" dirty="0" smtClean="0"/>
              <a:t>Western Atlantic and Caribbean distribution</a:t>
            </a:r>
          </a:p>
          <a:p>
            <a:pPr marL="285750" indent="-285750">
              <a:spcBef>
                <a:spcPts val="600"/>
              </a:spcBef>
              <a:buFont typeface="Arial" pitchFamily="34" charset="0"/>
              <a:buChar char="•"/>
            </a:pPr>
            <a:r>
              <a:rPr lang="en-US" sz="2000" dirty="0" smtClean="0"/>
              <a:t>Mixed macroalgal-seagrass substrate</a:t>
            </a:r>
          </a:p>
          <a:p>
            <a:pPr marL="285750" indent="-285750">
              <a:spcBef>
                <a:spcPts val="600"/>
              </a:spcBef>
              <a:buFont typeface="Arial" pitchFamily="34" charset="0"/>
              <a:buChar char="•"/>
            </a:pPr>
            <a:r>
              <a:rPr lang="en-US" sz="2000" dirty="0" smtClean="0"/>
              <a:t>Depth:  less than 1 m in relatively turbid coastal areas to over 20 m in clean, open-shelf or reef-margin habitats </a:t>
            </a:r>
          </a:p>
          <a:p>
            <a:pPr marL="285750" indent="-285750">
              <a:spcBef>
                <a:spcPts val="600"/>
              </a:spcBef>
              <a:buFont typeface="Arial" pitchFamily="34" charset="0"/>
              <a:buChar char="•"/>
            </a:pPr>
            <a:r>
              <a:rPr lang="en-US" sz="2000" dirty="0" smtClean="0"/>
              <a:t>Salinity:  normal seawater, S = 30-36</a:t>
            </a:r>
          </a:p>
          <a:p>
            <a:pPr marL="285750" indent="-285750">
              <a:spcBef>
                <a:spcPts val="600"/>
              </a:spcBef>
              <a:buFont typeface="Arial" pitchFamily="34" charset="0"/>
              <a:buChar char="•"/>
            </a:pPr>
            <a:endParaRPr lang="en-US" sz="2000" dirty="0" smtClean="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8998" y="228600"/>
            <a:ext cx="3492278"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sbeckwith\Downloads\Archaias_homosassa.jpg"/>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5172076" y="3124200"/>
            <a:ext cx="3759200" cy="28194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198767" y="6280666"/>
            <a:ext cx="3792833" cy="338554"/>
          </a:xfrm>
          <a:prstGeom prst="rect">
            <a:avLst/>
          </a:prstGeom>
          <a:noFill/>
        </p:spPr>
        <p:txBody>
          <a:bodyPr wrap="none" rtlCol="0">
            <a:spAutoFit/>
          </a:bodyPr>
          <a:lstStyle/>
          <a:p>
            <a:r>
              <a:rPr lang="en-US" sz="1600" dirty="0" smtClean="0"/>
              <a:t>Photos courtesy of Paul Carlson, FWC-FWRI</a:t>
            </a:r>
            <a:endParaRPr lang="en-US" sz="1600" dirty="0"/>
          </a:p>
        </p:txBody>
      </p:sp>
    </p:spTree>
    <p:extLst>
      <p:ext uri="{BB962C8B-B14F-4D97-AF65-F5344CB8AC3E}">
        <p14:creationId xmlns:p14="http://schemas.microsoft.com/office/powerpoint/2010/main" val="1289106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t>U</a:t>
            </a:r>
            <a:r>
              <a:rPr lang="en-US" sz="3200" b="1" dirty="0" smtClean="0"/>
              <a:t>niquely high TA at low salinity</a:t>
            </a:r>
            <a:endParaRPr lang="en-US" sz="3200" b="1" dirty="0"/>
          </a:p>
        </p:txBody>
      </p:sp>
      <p:sp>
        <p:nvSpPr>
          <p:cNvPr id="3" name="Text Placeholder 2"/>
          <p:cNvSpPr>
            <a:spLocks noGrp="1"/>
          </p:cNvSpPr>
          <p:nvPr>
            <p:ph type="body" idx="1"/>
          </p:nvPr>
        </p:nvSpPr>
        <p:spPr>
          <a:xfrm>
            <a:off x="456406" y="1219200"/>
            <a:ext cx="4040188" cy="914400"/>
          </a:xfrm>
        </p:spPr>
        <p:txBody>
          <a:bodyPr>
            <a:noAutofit/>
          </a:bodyPr>
          <a:lstStyle/>
          <a:p>
            <a:pPr>
              <a:spcBef>
                <a:spcPts val="0"/>
              </a:spcBef>
            </a:pPr>
            <a:r>
              <a:rPr lang="en-US" dirty="0" smtClean="0"/>
              <a:t>TA vs. S:  spring &amp; autumn  </a:t>
            </a:r>
          </a:p>
          <a:p>
            <a:pPr>
              <a:spcBef>
                <a:spcPts val="0"/>
              </a:spcBef>
            </a:pPr>
            <a:r>
              <a:rPr lang="en-US" dirty="0" smtClean="0"/>
              <a:t>(3 sites)</a:t>
            </a:r>
            <a:endParaRPr lang="en-US" dirty="0"/>
          </a:p>
        </p:txBody>
      </p:sp>
      <p:sp>
        <p:nvSpPr>
          <p:cNvPr id="5" name="Text Placeholder 4"/>
          <p:cNvSpPr>
            <a:spLocks noGrp="1"/>
          </p:cNvSpPr>
          <p:nvPr>
            <p:ph type="body" sz="quarter" idx="3"/>
          </p:nvPr>
        </p:nvSpPr>
        <p:spPr>
          <a:xfrm>
            <a:off x="4645025" y="1371600"/>
            <a:ext cx="4270375" cy="1142999"/>
          </a:xfrm>
        </p:spPr>
        <p:txBody>
          <a:bodyPr>
            <a:noAutofit/>
          </a:bodyPr>
          <a:lstStyle/>
          <a:p>
            <a:pPr>
              <a:spcBef>
                <a:spcPts val="0"/>
              </a:spcBef>
            </a:pPr>
            <a:r>
              <a:rPr lang="en-US" dirty="0" smtClean="0"/>
              <a:t>At Weeki Wachee: </a:t>
            </a:r>
            <a:r>
              <a:rPr lang="en-US" dirty="0"/>
              <a:t>ΔnTA </a:t>
            </a:r>
            <a:r>
              <a:rPr lang="en-US" dirty="0" smtClean="0"/>
              <a:t>correlates negatively with tidal stage (r = -0.86, p = 0.001)</a:t>
            </a:r>
            <a:endParaRPr lang="en-US" dirty="0"/>
          </a:p>
        </p:txBody>
      </p:sp>
      <p:pic>
        <p:nvPicPr>
          <p:cNvPr id="11"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2812" y="2514600"/>
            <a:ext cx="4663440" cy="3112457"/>
          </a:xfrm>
          <a:prstGeom prst="rect">
            <a:avLst/>
          </a:prstGeom>
          <a:noFill/>
          <a:ln>
            <a:noFill/>
          </a:ln>
        </p:spPr>
      </p:pic>
      <p:sp>
        <p:nvSpPr>
          <p:cNvPr id="12" name="Rectangle 11"/>
          <p:cNvSpPr/>
          <p:nvPr/>
        </p:nvSpPr>
        <p:spPr>
          <a:xfrm>
            <a:off x="1459832" y="2438400"/>
            <a:ext cx="2057400" cy="304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Content Placeholder 12"/>
          <p:cNvPicPr>
            <a:picLocks noGrp="1" noChangeAspect="1"/>
          </p:cNvPicPr>
          <p:nvPr>
            <p:ph sz="quarter" idx="4"/>
          </p:nvPr>
        </p:nvPicPr>
        <p:blipFill>
          <a:blip r:embed="rId4">
            <a:extLst>
              <a:ext uri="{28A0092B-C50C-407E-A947-70E740481C1C}">
                <a14:useLocalDpi xmlns:a14="http://schemas.microsoft.com/office/drawing/2010/main" val="0"/>
              </a:ext>
            </a:extLst>
          </a:blip>
          <a:srcRect/>
          <a:stretch>
            <a:fillRect/>
          </a:stretch>
        </p:blipFill>
        <p:spPr bwMode="auto">
          <a:xfrm>
            <a:off x="4406273" y="2514600"/>
            <a:ext cx="4663440" cy="3146326"/>
          </a:xfrm>
          <a:prstGeom prst="rect">
            <a:avLst/>
          </a:prstGeom>
          <a:noFill/>
          <a:ln>
            <a:noFill/>
          </a:ln>
        </p:spPr>
      </p:pic>
      <p:sp>
        <p:nvSpPr>
          <p:cNvPr id="4" name="TextBox 3"/>
          <p:cNvSpPr txBox="1"/>
          <p:nvPr/>
        </p:nvSpPr>
        <p:spPr>
          <a:xfrm>
            <a:off x="6400800" y="5723681"/>
            <a:ext cx="1637692" cy="369332"/>
          </a:xfrm>
          <a:prstGeom prst="rect">
            <a:avLst/>
          </a:prstGeom>
          <a:noFill/>
        </p:spPr>
        <p:txBody>
          <a:bodyPr wrap="none" rtlCol="0">
            <a:spAutoFit/>
          </a:bodyPr>
          <a:lstStyle/>
          <a:p>
            <a:r>
              <a:rPr lang="en-US" b="1" dirty="0"/>
              <a:t>ΔnTA = TA – TA’</a:t>
            </a:r>
          </a:p>
        </p:txBody>
      </p:sp>
      <mc:AlternateContent xmlns:mc="http://schemas.openxmlformats.org/markup-compatibility/2006" xmlns:a14="http://schemas.microsoft.com/office/drawing/2010/main">
        <mc:Choice Requires="a14">
          <p:sp>
            <p:nvSpPr>
              <p:cNvPr id="6" name="Rectangle 5"/>
              <p:cNvSpPr/>
              <p:nvPr/>
            </p:nvSpPr>
            <p:spPr>
              <a:xfrm>
                <a:off x="1828800" y="5647698"/>
                <a:ext cx="3527504" cy="557910"/>
              </a:xfrm>
              <a:prstGeom prst="rect">
                <a:avLst/>
              </a:prstGeom>
            </p:spPr>
            <p:txBody>
              <a:bodyPr wrap="none">
                <a:spAutoFit/>
              </a:bodyPr>
              <a:lstStyle/>
              <a:p>
                <a:r>
                  <a:rPr lang="en-US" dirty="0" smtClean="0"/>
                  <a:t>Eqn. 1)  </a:t>
                </a:r>
                <a14:m>
                  <m:oMath xmlns:m="http://schemas.openxmlformats.org/officeDocument/2006/math">
                    <m:r>
                      <a:rPr lang="en-US" i="1">
                        <a:latin typeface="Cambria Math"/>
                      </a:rPr>
                      <m:t>𝑇𝐴</m:t>
                    </m:r>
                    <m:r>
                      <a:rPr lang="en-US" i="1">
                        <a:latin typeface="Cambria Math"/>
                      </a:rPr>
                      <m:t>=</m:t>
                    </m:r>
                    <m:f>
                      <m:fPr>
                        <m:ctrlPr>
                          <a:rPr lang="en-US" i="1">
                            <a:latin typeface="Cambria Math"/>
                          </a:rPr>
                        </m:ctrlPr>
                      </m:fPr>
                      <m:num>
                        <m:sSub>
                          <m:sSubPr>
                            <m:ctrlPr>
                              <a:rPr lang="en-US" i="1">
                                <a:latin typeface="Cambria Math"/>
                              </a:rPr>
                            </m:ctrlPr>
                          </m:sSubPr>
                          <m:e>
                            <m:r>
                              <a:rPr lang="en-US" i="1">
                                <a:latin typeface="Cambria Math"/>
                              </a:rPr>
                              <m:t>𝑇𝐴</m:t>
                            </m:r>
                          </m:e>
                          <m:sub>
                            <m:r>
                              <a:rPr lang="en-US" i="1">
                                <a:latin typeface="Cambria Math"/>
                              </a:rPr>
                              <m:t>𝑜𝑐𝑒</m:t>
                            </m:r>
                          </m:sub>
                        </m:sSub>
                        <m:r>
                          <a:rPr lang="en-US" i="1">
                            <a:latin typeface="Cambria Math"/>
                          </a:rPr>
                          <m:t>−</m:t>
                        </m:r>
                        <m:sSup>
                          <m:sSupPr>
                            <m:ctrlPr>
                              <a:rPr lang="en-US" i="1">
                                <a:latin typeface="Cambria Math"/>
                              </a:rPr>
                            </m:ctrlPr>
                          </m:sSupPr>
                          <m:e>
                            <m:r>
                              <a:rPr lang="en-US" i="1">
                                <a:latin typeface="Cambria Math"/>
                              </a:rPr>
                              <m:t>𝑇𝐴</m:t>
                            </m:r>
                          </m:e>
                          <m:sup>
                            <m:r>
                              <a:rPr lang="en-US" i="1">
                                <a:latin typeface="Cambria Math"/>
                              </a:rPr>
                              <m:t>0</m:t>
                            </m:r>
                          </m:sup>
                        </m:sSup>
                      </m:num>
                      <m:den>
                        <m:sSub>
                          <m:sSubPr>
                            <m:ctrlPr>
                              <a:rPr lang="en-US" i="1">
                                <a:latin typeface="Cambria Math"/>
                              </a:rPr>
                            </m:ctrlPr>
                          </m:sSubPr>
                          <m:e>
                            <m:r>
                              <m:rPr>
                                <m:sty m:val="p"/>
                              </m:rPr>
                              <a:rPr lang="en-US">
                                <a:latin typeface="Cambria Math"/>
                              </a:rPr>
                              <m:t>S</m:t>
                            </m:r>
                          </m:e>
                          <m:sub>
                            <m:r>
                              <m:rPr>
                                <m:sty m:val="p"/>
                              </m:rPr>
                              <a:rPr lang="en-US" baseline="-25000">
                                <a:latin typeface="Cambria Math"/>
                              </a:rPr>
                              <m:t>oce</m:t>
                            </m:r>
                          </m:sub>
                        </m:sSub>
                      </m:den>
                    </m:f>
                    <m:r>
                      <a:rPr lang="en-US" i="1">
                        <a:latin typeface="Cambria Math"/>
                      </a:rPr>
                      <m:t> ×</m:t>
                    </m:r>
                    <m:r>
                      <a:rPr lang="en-US" i="1">
                        <a:latin typeface="Cambria Math"/>
                      </a:rPr>
                      <m:t>𝑆</m:t>
                    </m:r>
                    <m:r>
                      <a:rPr lang="en-US" i="1">
                        <a:latin typeface="Cambria Math"/>
                      </a:rPr>
                      <m:t>+</m:t>
                    </m:r>
                    <m:sSup>
                      <m:sSupPr>
                        <m:ctrlPr>
                          <a:rPr lang="en-US" i="1">
                            <a:latin typeface="Cambria Math"/>
                          </a:rPr>
                        </m:ctrlPr>
                      </m:sSupPr>
                      <m:e>
                        <m:r>
                          <a:rPr lang="en-US" i="1">
                            <a:latin typeface="Cambria Math"/>
                          </a:rPr>
                          <m:t>𝑇𝐴</m:t>
                        </m:r>
                      </m:e>
                      <m:sup>
                        <m:r>
                          <a:rPr lang="en-US" i="1">
                            <a:latin typeface="Cambria Math"/>
                          </a:rPr>
                          <m:t>0</m:t>
                        </m:r>
                      </m:sup>
                    </m:sSup>
                  </m:oMath>
                </a14:m>
                <a:endParaRPr lang="en-US" dirty="0"/>
              </a:p>
            </p:txBody>
          </p:sp>
        </mc:Choice>
        <mc:Fallback xmlns="">
          <p:sp>
            <p:nvSpPr>
              <p:cNvPr id="6" name="Rectangle 5"/>
              <p:cNvSpPr>
                <a:spLocks noRot="1" noChangeAspect="1" noMove="1" noResize="1" noEditPoints="1" noAdjustHandles="1" noChangeArrowheads="1" noChangeShapeType="1" noTextEdit="1"/>
              </p:cNvSpPr>
              <p:nvPr/>
            </p:nvSpPr>
            <p:spPr>
              <a:xfrm>
                <a:off x="1828800" y="5647698"/>
                <a:ext cx="3527504" cy="557910"/>
              </a:xfrm>
              <a:prstGeom prst="rect">
                <a:avLst/>
              </a:prstGeom>
              <a:blipFill rotWithShape="1">
                <a:blip r:embed="rId5"/>
                <a:stretch>
                  <a:fillRect l="-1382" b="-108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828800" y="6165790"/>
                <a:ext cx="2556726" cy="521297"/>
              </a:xfrm>
              <a:prstGeom prst="rect">
                <a:avLst/>
              </a:prstGeom>
            </p:spPr>
            <p:txBody>
              <a:bodyPr wrap="none">
                <a:spAutoFit/>
              </a:bodyPr>
              <a:lstStyle/>
              <a:p>
                <a:r>
                  <a:rPr lang="en-US" dirty="0" smtClean="0"/>
                  <a:t>Eqn. 2) </a:t>
                </a:r>
                <a14:m>
                  <m:oMath xmlns:m="http://schemas.openxmlformats.org/officeDocument/2006/math">
                    <m:r>
                      <a:rPr lang="en-US" b="0" i="0" smtClean="0">
                        <a:latin typeface="Cambria Math"/>
                      </a:rPr>
                      <m:t> </m:t>
                    </m:r>
                    <m:r>
                      <a:rPr lang="en-US" i="1">
                        <a:latin typeface="Cambria Math"/>
                      </a:rPr>
                      <m:t>𝑇</m:t>
                    </m:r>
                    <m:sSup>
                      <m:sSupPr>
                        <m:ctrlPr>
                          <a:rPr lang="en-US" i="1">
                            <a:latin typeface="Cambria Math"/>
                          </a:rPr>
                        </m:ctrlPr>
                      </m:sSupPr>
                      <m:e>
                        <m:r>
                          <a:rPr lang="en-US" i="1">
                            <a:latin typeface="Cambria Math"/>
                          </a:rPr>
                          <m:t>𝐴</m:t>
                        </m:r>
                      </m:e>
                      <m:sup>
                        <m:r>
                          <a:rPr lang="en-US" i="1">
                            <a:latin typeface="Cambria Math"/>
                          </a:rPr>
                          <m:t>′</m:t>
                        </m:r>
                      </m:sup>
                    </m:sSup>
                    <m:r>
                      <a:rPr lang="en-US" i="1">
                        <a:latin typeface="Cambria Math"/>
                      </a:rPr>
                      <m:t>= </m:t>
                    </m:r>
                    <m:f>
                      <m:fPr>
                        <m:ctrlPr>
                          <a:rPr lang="en-US" i="1">
                            <a:latin typeface="Cambria Math"/>
                          </a:rPr>
                        </m:ctrlPr>
                      </m:fPr>
                      <m:num>
                        <m:sSub>
                          <m:sSubPr>
                            <m:ctrlPr>
                              <a:rPr lang="en-US" i="1">
                                <a:latin typeface="Cambria Math"/>
                              </a:rPr>
                            </m:ctrlPr>
                          </m:sSubPr>
                          <m:e>
                            <m:r>
                              <a:rPr lang="en-US" i="1">
                                <a:latin typeface="Cambria Math"/>
                              </a:rPr>
                              <m:t>𝑇𝐴</m:t>
                            </m:r>
                          </m:e>
                          <m:sub>
                            <m:r>
                              <a:rPr lang="en-US" i="1">
                                <a:latin typeface="Cambria Math"/>
                              </a:rPr>
                              <m:t>𝑜𝑐𝑒</m:t>
                            </m:r>
                          </m:sub>
                        </m:sSub>
                      </m:num>
                      <m:den>
                        <m:sSub>
                          <m:sSubPr>
                            <m:ctrlPr>
                              <a:rPr lang="en-US" i="1">
                                <a:latin typeface="Cambria Math"/>
                              </a:rPr>
                            </m:ctrlPr>
                          </m:sSubPr>
                          <m:e>
                            <m:r>
                              <a:rPr lang="en-US" i="1">
                                <a:latin typeface="Cambria Math"/>
                              </a:rPr>
                              <m:t>𝑆</m:t>
                            </m:r>
                          </m:e>
                          <m:sub>
                            <m:r>
                              <a:rPr lang="en-US" i="1">
                                <a:latin typeface="Cambria Math"/>
                              </a:rPr>
                              <m:t>𝑜𝑐𝑒</m:t>
                            </m:r>
                          </m:sub>
                        </m:sSub>
                      </m:den>
                    </m:f>
                    <m:r>
                      <a:rPr lang="en-US" i="1">
                        <a:latin typeface="Cambria Math"/>
                      </a:rPr>
                      <m:t> ×</m:t>
                    </m:r>
                    <m:r>
                      <a:rPr lang="en-US" i="1">
                        <a:latin typeface="Cambria Math"/>
                      </a:rPr>
                      <m:t>𝑆</m:t>
                    </m:r>
                  </m:oMath>
                </a14:m>
                <a:endParaRPr lang="en-US" dirty="0"/>
              </a:p>
            </p:txBody>
          </p:sp>
        </mc:Choice>
        <mc:Fallback xmlns="">
          <p:sp>
            <p:nvSpPr>
              <p:cNvPr id="7" name="Rectangle 6"/>
              <p:cNvSpPr>
                <a:spLocks noRot="1" noChangeAspect="1" noMove="1" noResize="1" noEditPoints="1" noAdjustHandles="1" noChangeArrowheads="1" noChangeShapeType="1" noTextEdit="1"/>
              </p:cNvSpPr>
              <p:nvPr/>
            </p:nvSpPr>
            <p:spPr>
              <a:xfrm>
                <a:off x="1828800" y="6165790"/>
                <a:ext cx="2556726" cy="521297"/>
              </a:xfrm>
              <a:prstGeom prst="rect">
                <a:avLst/>
              </a:prstGeom>
              <a:blipFill rotWithShape="1">
                <a:blip r:embed="rId6"/>
                <a:stretch>
                  <a:fillRect l="-1909"/>
                </a:stretch>
              </a:blipFill>
            </p:spPr>
            <p:txBody>
              <a:bodyPr/>
              <a:lstStyle/>
              <a:p>
                <a:r>
                  <a:rPr lang="en-US">
                    <a:noFill/>
                  </a:rPr>
                  <a:t> </a:t>
                </a:r>
              </a:p>
            </p:txBody>
          </p:sp>
        </mc:Fallback>
      </mc:AlternateContent>
      <p:cxnSp>
        <p:nvCxnSpPr>
          <p:cNvPr id="9" name="Straight Connector 8"/>
          <p:cNvCxnSpPr>
            <a:stCxn id="6" idx="3"/>
            <a:endCxn id="4" idx="1"/>
          </p:cNvCxnSpPr>
          <p:nvPr/>
        </p:nvCxnSpPr>
        <p:spPr>
          <a:xfrm flipV="1">
            <a:off x="5356304" y="5908347"/>
            <a:ext cx="1044496" cy="183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7" idx="3"/>
            <a:endCxn id="4" idx="1"/>
          </p:cNvCxnSpPr>
          <p:nvPr/>
        </p:nvCxnSpPr>
        <p:spPr>
          <a:xfrm flipV="1">
            <a:off x="4385526" y="5908347"/>
            <a:ext cx="2015274" cy="51809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93918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Discussion</a:t>
            </a:r>
            <a:endParaRPr lang="en-US" sz="3200" b="1" dirty="0"/>
          </a:p>
        </p:txBody>
      </p:sp>
      <p:sp>
        <p:nvSpPr>
          <p:cNvPr id="7" name="Content Placeholder 6"/>
          <p:cNvSpPr>
            <a:spLocks noGrp="1"/>
          </p:cNvSpPr>
          <p:nvPr>
            <p:ph idx="1"/>
          </p:nvPr>
        </p:nvSpPr>
        <p:spPr>
          <a:xfrm>
            <a:off x="1066800" y="1600201"/>
            <a:ext cx="6934200" cy="1752599"/>
          </a:xfrm>
          <a:ln w="19050">
            <a:solidFill>
              <a:schemeClr val="tx1"/>
            </a:solidFill>
          </a:ln>
        </p:spPr>
        <p:txBody>
          <a:bodyPr/>
          <a:lstStyle/>
          <a:p>
            <a:pPr marL="514350" indent="-514350">
              <a:buFont typeface="+mj-lt"/>
              <a:buAutoNum type="alphaUcPeriod"/>
            </a:pPr>
            <a:r>
              <a:rPr lang="en-US" dirty="0"/>
              <a:t>Where are </a:t>
            </a:r>
            <a:r>
              <a:rPr lang="en-US" i="1" dirty="0"/>
              <a:t>Archaias</a:t>
            </a:r>
            <a:r>
              <a:rPr lang="en-US" dirty="0"/>
              <a:t> found and why</a:t>
            </a:r>
            <a:r>
              <a:rPr lang="en-US" dirty="0" smtClean="0"/>
              <a:t>?</a:t>
            </a:r>
          </a:p>
          <a:p>
            <a:pPr marL="514350" indent="-514350">
              <a:buFont typeface="+mj-lt"/>
              <a:buAutoNum type="alphaUcPeriod"/>
            </a:pPr>
            <a:r>
              <a:rPr lang="en-US" dirty="0" smtClean="0"/>
              <a:t>Salinity versus alkalinity</a:t>
            </a:r>
            <a:endParaRPr lang="en-US" dirty="0"/>
          </a:p>
          <a:p>
            <a:pPr marL="514350" indent="-514350">
              <a:buFont typeface="+mj-lt"/>
              <a:buAutoNum type="alphaUcPeriod"/>
            </a:pPr>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0150" y="5184731"/>
            <a:ext cx="2223850" cy="169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sbeckwith\Downloads\Archaias_homosas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5181599"/>
            <a:ext cx="2229635" cy="167222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5547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smtClean="0"/>
              <a:t>Where are </a:t>
            </a:r>
            <a:r>
              <a:rPr lang="en-US" sz="3200" b="1" i="1" dirty="0" smtClean="0"/>
              <a:t>Archaias</a:t>
            </a:r>
            <a:r>
              <a:rPr lang="en-US" sz="3200" b="1" dirty="0" smtClean="0"/>
              <a:t> found and why?</a:t>
            </a:r>
            <a:endParaRPr lang="en-US" sz="3200" b="1" dirty="0"/>
          </a:p>
        </p:txBody>
      </p:sp>
      <p:pic>
        <p:nvPicPr>
          <p:cNvPr id="10" name="Content Placeholder 9"/>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64592" y="1320141"/>
            <a:ext cx="4102608" cy="5309259"/>
          </a:xfrm>
        </p:spPr>
      </p:pic>
      <p:sp>
        <p:nvSpPr>
          <p:cNvPr id="2" name="Content Placeholder 1"/>
          <p:cNvSpPr>
            <a:spLocks noGrp="1"/>
          </p:cNvSpPr>
          <p:nvPr>
            <p:ph sz="half" idx="2"/>
          </p:nvPr>
        </p:nvSpPr>
        <p:spPr>
          <a:xfrm>
            <a:off x="4419600" y="2590801"/>
            <a:ext cx="4267200" cy="2819400"/>
          </a:xfrm>
        </p:spPr>
        <p:txBody>
          <a:bodyPr/>
          <a:lstStyle/>
          <a:p>
            <a:pPr marL="0" indent="0">
              <a:buNone/>
            </a:pPr>
            <a:r>
              <a:rPr lang="en-US" sz="2400" dirty="0" smtClean="0"/>
              <a:t>Abundant </a:t>
            </a:r>
            <a:r>
              <a:rPr lang="en-US" sz="2400" b="1" dirty="0" smtClean="0"/>
              <a:t>seagrass</a:t>
            </a:r>
            <a:r>
              <a:rPr lang="en-US" sz="2400" dirty="0" smtClean="0"/>
              <a:t>:</a:t>
            </a:r>
          </a:p>
          <a:p>
            <a:r>
              <a:rPr lang="en-US" sz="2400" dirty="0"/>
              <a:t>R</a:t>
            </a:r>
            <a:r>
              <a:rPr lang="en-US" sz="2400" dirty="0" smtClean="0"/>
              <a:t>egulates coastal pH and </a:t>
            </a:r>
            <a:r>
              <a:rPr lang="el-GR" sz="2400" dirty="0" smtClean="0"/>
              <a:t>Ω</a:t>
            </a:r>
            <a:endParaRPr lang="en-US" sz="2400" dirty="0" smtClean="0"/>
          </a:p>
          <a:p>
            <a:r>
              <a:rPr lang="en-US" sz="2400" dirty="0" smtClean="0"/>
              <a:t>Shows resistance to Ocean Acidification </a:t>
            </a:r>
          </a:p>
          <a:p>
            <a:pPr marL="0" indent="0">
              <a:buNone/>
            </a:pPr>
            <a:r>
              <a:rPr lang="en-US" sz="1600" dirty="0"/>
              <a:t> </a:t>
            </a:r>
            <a:r>
              <a:rPr lang="en-US" sz="1600" dirty="0" smtClean="0"/>
              <a:t>       (Manzello</a:t>
            </a:r>
            <a:r>
              <a:rPr lang="en-US" sz="1600" dirty="0"/>
              <a:t> </a:t>
            </a:r>
            <a:r>
              <a:rPr lang="en-US" sz="1600" dirty="0" smtClean="0"/>
              <a:t>et al., 2012; Okazaki et al., 2013)</a:t>
            </a:r>
          </a:p>
          <a:p>
            <a:pPr marL="0" indent="0">
              <a:buNone/>
            </a:pPr>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64385238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Abundant population of </a:t>
            </a:r>
            <a:r>
              <a:rPr lang="en-US" sz="3200" b="1" i="1" dirty="0" smtClean="0"/>
              <a:t>Archaias</a:t>
            </a:r>
            <a:r>
              <a:rPr lang="en-US" sz="3200" b="1" dirty="0" smtClean="0"/>
              <a:t> despite…</a:t>
            </a:r>
            <a:endParaRPr lang="en-US" sz="3200" b="1" dirty="0"/>
          </a:p>
        </p:txBody>
      </p:sp>
      <p:sp>
        <p:nvSpPr>
          <p:cNvPr id="3" name="Text Placeholder 2"/>
          <p:cNvSpPr>
            <a:spLocks noGrp="1"/>
          </p:cNvSpPr>
          <p:nvPr>
            <p:ph type="body" idx="1"/>
          </p:nvPr>
        </p:nvSpPr>
        <p:spPr>
          <a:xfrm>
            <a:off x="762000" y="1535113"/>
            <a:ext cx="3506788" cy="639762"/>
          </a:xfrm>
        </p:spPr>
        <p:txBody>
          <a:bodyPr/>
          <a:lstStyle/>
          <a:p>
            <a:pPr algn="ctr"/>
            <a:r>
              <a:rPr lang="en-US" dirty="0" smtClean="0"/>
              <a:t>Lowest temperatures	</a:t>
            </a: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50660" y="2174875"/>
            <a:ext cx="3053268" cy="3951288"/>
          </a:xfrm>
        </p:spPr>
      </p:pic>
      <p:sp>
        <p:nvSpPr>
          <p:cNvPr id="5" name="Text Placeholder 4"/>
          <p:cNvSpPr>
            <a:spLocks noGrp="1"/>
          </p:cNvSpPr>
          <p:nvPr>
            <p:ph type="body" sz="quarter" idx="3"/>
          </p:nvPr>
        </p:nvSpPr>
        <p:spPr>
          <a:xfrm>
            <a:off x="4492625" y="1535113"/>
            <a:ext cx="4041775" cy="639762"/>
          </a:xfrm>
        </p:spPr>
        <p:txBody>
          <a:bodyPr/>
          <a:lstStyle/>
          <a:p>
            <a:pPr algn="ctr"/>
            <a:r>
              <a:rPr lang="en-US" dirty="0" smtClean="0"/>
              <a:t>Lowest salinities </a:t>
            </a:r>
            <a:endParaRPr lang="en-US" dirty="0"/>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5029200" y="2174875"/>
            <a:ext cx="3053268" cy="3951288"/>
          </a:xfrm>
        </p:spPr>
      </p:pic>
    </p:spTree>
    <p:extLst>
      <p:ext uri="{BB962C8B-B14F-4D97-AF65-F5344CB8AC3E}">
        <p14:creationId xmlns:p14="http://schemas.microsoft.com/office/powerpoint/2010/main" val="7034745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886200" cy="1782762"/>
          </a:xfrm>
        </p:spPr>
        <p:txBody>
          <a:bodyPr>
            <a:normAutofit/>
          </a:bodyPr>
          <a:lstStyle/>
          <a:p>
            <a:r>
              <a:rPr lang="en-US" sz="3200" b="1" dirty="0" smtClean="0"/>
              <a:t>Environmental requirements  of </a:t>
            </a:r>
            <a:r>
              <a:rPr lang="en-US" sz="3200" b="1" i="1" dirty="0" smtClean="0"/>
              <a:t>Archaias angulatus </a:t>
            </a:r>
            <a:endParaRPr lang="en-US" sz="3200" b="1" dirty="0"/>
          </a:p>
        </p:txBody>
      </p:sp>
      <p:sp>
        <p:nvSpPr>
          <p:cNvPr id="3" name="Text Placeholder 2"/>
          <p:cNvSpPr>
            <a:spLocks noGrp="1"/>
          </p:cNvSpPr>
          <p:nvPr>
            <p:ph type="body" idx="1"/>
          </p:nvPr>
        </p:nvSpPr>
        <p:spPr>
          <a:xfrm>
            <a:off x="531812" y="1535113"/>
            <a:ext cx="4040188" cy="639762"/>
          </a:xfrm>
        </p:spPr>
        <p:txBody>
          <a:bodyPr/>
          <a:lstStyle/>
          <a:p>
            <a:r>
              <a:rPr lang="en-US" dirty="0" smtClean="0"/>
              <a:t>Generally accepted:</a:t>
            </a:r>
            <a:endParaRPr lang="en-US" dirty="0"/>
          </a:p>
        </p:txBody>
      </p:sp>
      <p:sp>
        <p:nvSpPr>
          <p:cNvPr id="4" name="Content Placeholder 3"/>
          <p:cNvSpPr>
            <a:spLocks noGrp="1"/>
          </p:cNvSpPr>
          <p:nvPr>
            <p:ph sz="half" idx="2"/>
          </p:nvPr>
        </p:nvSpPr>
        <p:spPr>
          <a:xfrm>
            <a:off x="304800" y="2174875"/>
            <a:ext cx="3733800" cy="1863725"/>
          </a:xfrm>
        </p:spPr>
        <p:txBody>
          <a:bodyPr>
            <a:normAutofit/>
          </a:bodyPr>
          <a:lstStyle/>
          <a:p>
            <a:r>
              <a:rPr lang="en-US" sz="2000" b="1" dirty="0" smtClean="0"/>
              <a:t>Warm (14-30 degrees)</a:t>
            </a:r>
          </a:p>
          <a:p>
            <a:r>
              <a:rPr lang="en-US" sz="2000" b="1" dirty="0" smtClean="0"/>
              <a:t>Shallow (1 - 20 m)</a:t>
            </a:r>
          </a:p>
          <a:p>
            <a:r>
              <a:rPr lang="en-US" sz="2000" b="1" dirty="0" smtClean="0"/>
              <a:t>Clear water</a:t>
            </a:r>
          </a:p>
          <a:p>
            <a:r>
              <a:rPr lang="en-US" sz="2000" b="1" dirty="0"/>
              <a:t>Normal marine salinities</a:t>
            </a:r>
          </a:p>
          <a:p>
            <a:r>
              <a:rPr lang="en-US" sz="2000" b="1" dirty="0" smtClean="0"/>
              <a:t>Limited pollution</a:t>
            </a:r>
          </a:p>
        </p:txBody>
      </p:sp>
      <p:sp>
        <p:nvSpPr>
          <p:cNvPr id="5" name="Text Placeholder 4"/>
          <p:cNvSpPr>
            <a:spLocks noGrp="1"/>
          </p:cNvSpPr>
          <p:nvPr>
            <p:ph type="body" sz="quarter" idx="3"/>
          </p:nvPr>
        </p:nvSpPr>
        <p:spPr>
          <a:xfrm>
            <a:off x="454024" y="4156075"/>
            <a:ext cx="3660775" cy="838200"/>
          </a:xfrm>
        </p:spPr>
        <p:txBody>
          <a:bodyPr>
            <a:noAutofit/>
          </a:bodyPr>
          <a:lstStyle/>
          <a:p>
            <a:r>
              <a:rPr lang="en-US" dirty="0" smtClean="0"/>
              <a:t>Recent work indicates revisions needed:</a:t>
            </a:r>
            <a:endParaRPr lang="en-US" dirty="0"/>
          </a:p>
        </p:txBody>
      </p:sp>
      <p:sp>
        <p:nvSpPr>
          <p:cNvPr id="6" name="Content Placeholder 5"/>
          <p:cNvSpPr>
            <a:spLocks noGrp="1"/>
          </p:cNvSpPr>
          <p:nvPr>
            <p:ph sz="quarter" idx="4"/>
          </p:nvPr>
        </p:nvSpPr>
        <p:spPr>
          <a:xfrm>
            <a:off x="228600" y="4994275"/>
            <a:ext cx="3810000" cy="1406525"/>
          </a:xfrm>
        </p:spPr>
        <p:txBody>
          <a:bodyPr>
            <a:normAutofit/>
          </a:bodyPr>
          <a:lstStyle/>
          <a:p>
            <a:r>
              <a:rPr lang="en-US" sz="2000" b="1" dirty="0" smtClean="0"/>
              <a:t>Temperature</a:t>
            </a:r>
            <a:r>
              <a:rPr lang="en-US" sz="2000" dirty="0" smtClean="0"/>
              <a:t>:  Toomey (2013)</a:t>
            </a:r>
          </a:p>
          <a:p>
            <a:r>
              <a:rPr lang="en-US" sz="2000" b="1" dirty="0" smtClean="0"/>
              <a:t>Salinity</a:t>
            </a:r>
            <a:r>
              <a:rPr lang="en-US" sz="2000" dirty="0" smtClean="0"/>
              <a:t>:  this study</a:t>
            </a:r>
            <a:endParaRPr lang="en-US" sz="2000"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39646" y="152400"/>
            <a:ext cx="5063836" cy="65531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38990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3200" b="1" dirty="0" smtClean="0"/>
              <a:t>Major observations</a:t>
            </a:r>
            <a:endParaRPr lang="en-US" sz="3200" b="1" i="1" dirty="0"/>
          </a:p>
        </p:txBody>
      </p:sp>
      <p:sp>
        <p:nvSpPr>
          <p:cNvPr id="3" name="Content Placeholder 2"/>
          <p:cNvSpPr>
            <a:spLocks noGrp="1"/>
          </p:cNvSpPr>
          <p:nvPr>
            <p:ph idx="1"/>
          </p:nvPr>
        </p:nvSpPr>
        <p:spPr>
          <a:xfrm>
            <a:off x="457200" y="1600200"/>
            <a:ext cx="3886200" cy="5029201"/>
          </a:xfrm>
          <a:ln w="19050">
            <a:solidFill>
              <a:schemeClr val="tx1"/>
            </a:solidFill>
          </a:ln>
        </p:spPr>
        <p:txBody>
          <a:bodyPr>
            <a:normAutofit/>
          </a:bodyPr>
          <a:lstStyle/>
          <a:p>
            <a:pPr marL="571500" indent="-571500">
              <a:buFont typeface="+mj-lt"/>
              <a:buAutoNum type="romanUcPeriod"/>
            </a:pPr>
            <a:r>
              <a:rPr lang="en-US" sz="2400" dirty="0" smtClean="0"/>
              <a:t>Most abundant at Long Key site in seagrass beds</a:t>
            </a:r>
          </a:p>
          <a:p>
            <a:pPr marL="571500" indent="-571500">
              <a:buFont typeface="+mj-lt"/>
              <a:buAutoNum type="romanUcPeriod"/>
            </a:pPr>
            <a:endParaRPr lang="en-US" sz="2400" dirty="0" smtClean="0"/>
          </a:p>
          <a:p>
            <a:pPr marL="571500" indent="-571500">
              <a:buFont typeface="+mj-lt"/>
              <a:buAutoNum type="romanUcPeriod"/>
            </a:pPr>
            <a:endParaRPr lang="en-US" sz="2400" dirty="0" smtClean="0"/>
          </a:p>
          <a:p>
            <a:pPr marL="571500" indent="-571500">
              <a:buFont typeface="+mj-lt"/>
              <a:buAutoNum type="romanUcPeriod"/>
            </a:pPr>
            <a:r>
              <a:rPr lang="en-US" sz="2400" dirty="0" smtClean="0"/>
              <a:t>Abundant in Springs Coast seagrass beds</a:t>
            </a:r>
          </a:p>
          <a:p>
            <a:pPr marL="571500" indent="-571500">
              <a:buFont typeface="+mj-lt"/>
              <a:buAutoNum type="romanUcPeriod"/>
            </a:pPr>
            <a:endParaRPr lang="en-US" sz="2400" dirty="0" smtClean="0"/>
          </a:p>
          <a:p>
            <a:pPr marL="571500" indent="-571500">
              <a:buFont typeface="+mj-lt"/>
              <a:buAutoNum type="romanUcPeriod"/>
            </a:pPr>
            <a:r>
              <a:rPr lang="en-US" sz="2400" dirty="0" smtClean="0"/>
              <a:t>Rare to absent in seagrass beds in Tampa Bay region</a:t>
            </a:r>
          </a:p>
          <a:p>
            <a:pPr marL="571500" indent="-571500">
              <a:buFont typeface="+mj-lt"/>
              <a:buAutoNum type="romanUcPeriod"/>
            </a:pPr>
            <a:endParaRPr lang="en-US" sz="2400" dirty="0" smtClean="0"/>
          </a:p>
          <a:p>
            <a:pPr marL="571500" indent="-571500">
              <a:buFont typeface="+mj-lt"/>
              <a:buAutoNum type="romanUcPeriod"/>
            </a:pPr>
            <a:endParaRPr lang="en-US" sz="2400" dirty="0" smtClean="0"/>
          </a:p>
        </p:txBody>
      </p:sp>
      <p:sp>
        <p:nvSpPr>
          <p:cNvPr id="4" name="Content Placeholder 2"/>
          <p:cNvSpPr txBox="1">
            <a:spLocks/>
          </p:cNvSpPr>
          <p:nvPr/>
        </p:nvSpPr>
        <p:spPr>
          <a:xfrm>
            <a:off x="4724400" y="1600200"/>
            <a:ext cx="3886200" cy="5029200"/>
          </a:xfrm>
          <a:prstGeom prst="rect">
            <a:avLst/>
          </a:prstGeom>
          <a:ln w="19050">
            <a:solidFill>
              <a:schemeClr val="tx1"/>
            </a:solidFill>
          </a:ln>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0" indent="-571500">
              <a:buFont typeface="+mj-lt"/>
              <a:buAutoNum type="romanUcPeriod"/>
            </a:pPr>
            <a:r>
              <a:rPr lang="en-US" sz="2400" dirty="0" smtClean="0"/>
              <a:t>Subtropical, normal marine salinity to slightly hypersaline, carbonate sediments</a:t>
            </a:r>
          </a:p>
          <a:p>
            <a:pPr marL="571500" indent="-571500">
              <a:buFont typeface="+mj-lt"/>
              <a:buAutoNum type="romanUcPeriod"/>
            </a:pPr>
            <a:r>
              <a:rPr lang="en-US" sz="2400" dirty="0" smtClean="0"/>
              <a:t>Temperate, hyposaline, carbonate bedrock, mixed quartz &amp; shell sediments</a:t>
            </a:r>
          </a:p>
          <a:p>
            <a:pPr marL="571500" indent="-571500">
              <a:buFont typeface="+mj-lt"/>
              <a:buAutoNum type="romanUcPeriod"/>
            </a:pPr>
            <a:r>
              <a:rPr lang="en-US" sz="2400" dirty="0" smtClean="0"/>
              <a:t>Warm temperate, near normal marine salinity, sediments quartz sands with some shell</a:t>
            </a:r>
          </a:p>
          <a:p>
            <a:pPr marL="571500" indent="-571500">
              <a:buFont typeface="+mj-lt"/>
              <a:buAutoNum type="romanUcPeriod"/>
            </a:pPr>
            <a:endParaRPr lang="en-US" sz="2400" dirty="0" smtClean="0"/>
          </a:p>
          <a:p>
            <a:pPr marL="571500" indent="-571500">
              <a:buFont typeface="+mj-lt"/>
              <a:buAutoNum type="romanUcPeriod"/>
            </a:pPr>
            <a:endParaRPr lang="en-US" sz="2400" dirty="0" smtClean="0"/>
          </a:p>
        </p:txBody>
      </p:sp>
      <p:sp>
        <p:nvSpPr>
          <p:cNvPr id="5" name="TextBox 4"/>
          <p:cNvSpPr txBox="1"/>
          <p:nvPr/>
        </p:nvSpPr>
        <p:spPr>
          <a:xfrm>
            <a:off x="793801" y="914400"/>
            <a:ext cx="3244799" cy="523220"/>
          </a:xfrm>
          <a:prstGeom prst="rect">
            <a:avLst/>
          </a:prstGeom>
          <a:noFill/>
        </p:spPr>
        <p:txBody>
          <a:bodyPr wrap="none" rtlCol="0">
            <a:spAutoFit/>
          </a:bodyPr>
          <a:lstStyle/>
          <a:p>
            <a:r>
              <a:rPr lang="en-US" sz="2800" i="1" dirty="0" smtClean="0"/>
              <a:t>Archaias</a:t>
            </a:r>
            <a:r>
              <a:rPr lang="en-US" sz="2800" dirty="0" smtClean="0"/>
              <a:t> abundance</a:t>
            </a:r>
            <a:endParaRPr lang="en-US" sz="2800" dirty="0"/>
          </a:p>
        </p:txBody>
      </p:sp>
      <p:sp>
        <p:nvSpPr>
          <p:cNvPr id="7" name="TextBox 6"/>
          <p:cNvSpPr txBox="1"/>
          <p:nvPr/>
        </p:nvSpPr>
        <p:spPr>
          <a:xfrm>
            <a:off x="4953000" y="921026"/>
            <a:ext cx="3433184" cy="523220"/>
          </a:xfrm>
          <a:prstGeom prst="rect">
            <a:avLst/>
          </a:prstGeom>
          <a:noFill/>
        </p:spPr>
        <p:txBody>
          <a:bodyPr wrap="none" rtlCol="0">
            <a:spAutoFit/>
          </a:bodyPr>
          <a:lstStyle/>
          <a:p>
            <a:r>
              <a:rPr lang="en-US" sz="2800" dirty="0" smtClean="0"/>
              <a:t>Physical environments</a:t>
            </a:r>
            <a:endParaRPr lang="en-US" sz="2800" dirty="0"/>
          </a:p>
        </p:txBody>
      </p:sp>
    </p:spTree>
    <p:extLst>
      <p:ext uri="{BB962C8B-B14F-4D97-AF65-F5344CB8AC3E}">
        <p14:creationId xmlns:p14="http://schemas.microsoft.com/office/powerpoint/2010/main" val="251663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fade">
                                      <p:cBhvr>
                                        <p:cTn id="32"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Major observations:  water chemistry</a:t>
            </a:r>
            <a:endParaRPr lang="en-US" sz="3200" b="1" dirty="0"/>
          </a:p>
        </p:txBody>
      </p:sp>
      <p:sp>
        <p:nvSpPr>
          <p:cNvPr id="3" name="Content Placeholder 2"/>
          <p:cNvSpPr>
            <a:spLocks noGrp="1"/>
          </p:cNvSpPr>
          <p:nvPr>
            <p:ph idx="1"/>
          </p:nvPr>
        </p:nvSpPr>
        <p:spPr>
          <a:xfrm>
            <a:off x="457200" y="1600201"/>
            <a:ext cx="8153400" cy="4114800"/>
          </a:xfrm>
          <a:ln w="19050">
            <a:solidFill>
              <a:schemeClr val="tx1"/>
            </a:solidFill>
          </a:ln>
        </p:spPr>
        <p:txBody>
          <a:bodyPr>
            <a:normAutofit/>
          </a:bodyPr>
          <a:lstStyle/>
          <a:p>
            <a:pPr marL="571500" indent="-571500">
              <a:buFont typeface="+mj-lt"/>
              <a:buAutoNum type="romanUcPeriod"/>
            </a:pPr>
            <a:endParaRPr lang="en-US" sz="2400" dirty="0" smtClean="0"/>
          </a:p>
          <a:p>
            <a:pPr marL="571500" indent="-571500">
              <a:buFont typeface="+mj-lt"/>
              <a:buAutoNum type="romanUcPeriod"/>
            </a:pPr>
            <a:r>
              <a:rPr lang="en-US" sz="2400" dirty="0" smtClean="0"/>
              <a:t>Long Key site: water chemistries relatively well known and predictable</a:t>
            </a:r>
            <a:endParaRPr lang="en-US" sz="2400" dirty="0"/>
          </a:p>
          <a:p>
            <a:pPr marL="571500" indent="-571500">
              <a:buFont typeface="+mj-lt"/>
              <a:buAutoNum type="romanUcPeriod"/>
            </a:pPr>
            <a:r>
              <a:rPr lang="en-US" sz="2400" dirty="0" smtClean="0"/>
              <a:t>In the Springs Coast, total alkalinity (TA) increases with proximity to spring-fed riverine discharge</a:t>
            </a:r>
          </a:p>
          <a:p>
            <a:pPr marL="571500" indent="-571500">
              <a:buFont typeface="+mj-lt"/>
              <a:buAutoNum type="romanUcPeriod"/>
            </a:pPr>
            <a:r>
              <a:rPr lang="en-US" sz="2400" dirty="0" smtClean="0"/>
              <a:t>Near Tampa Bay, water chemistries were intermediate</a:t>
            </a:r>
          </a:p>
          <a:p>
            <a:pPr marL="571500" indent="-571500">
              <a:buFont typeface="+mj-lt"/>
              <a:buAutoNum type="romanUcPeriod"/>
            </a:pPr>
            <a:endParaRPr lang="en-US" sz="2400" dirty="0" smtClean="0"/>
          </a:p>
          <a:p>
            <a:pPr marL="571500" indent="-571500">
              <a:buFont typeface="+mj-lt"/>
              <a:buAutoNum type="romanUcPeriod"/>
            </a:pPr>
            <a:endParaRPr lang="en-US" sz="2400" dirty="0" smtClean="0"/>
          </a:p>
          <a:p>
            <a:pPr marL="571500" indent="-571500">
              <a:buFont typeface="+mj-lt"/>
              <a:buAutoNum type="romanUcPeriod"/>
            </a:pPr>
            <a:endParaRPr lang="en-US" sz="2400" dirty="0" smtClean="0"/>
          </a:p>
        </p:txBody>
      </p:sp>
    </p:spTree>
    <p:extLst>
      <p:ext uri="{BB962C8B-B14F-4D97-AF65-F5344CB8AC3E}">
        <p14:creationId xmlns:p14="http://schemas.microsoft.com/office/powerpoint/2010/main" val="334497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Conclusions</a:t>
            </a:r>
            <a:endParaRPr lang="en-US" sz="3200" b="1" dirty="0"/>
          </a:p>
        </p:txBody>
      </p:sp>
      <p:sp>
        <p:nvSpPr>
          <p:cNvPr id="3" name="Text Placeholder 2"/>
          <p:cNvSpPr>
            <a:spLocks noGrp="1"/>
          </p:cNvSpPr>
          <p:nvPr>
            <p:ph type="body" idx="1"/>
          </p:nvPr>
        </p:nvSpPr>
        <p:spPr/>
        <p:txBody>
          <a:bodyPr>
            <a:normAutofit fontScale="92500" lnSpcReduction="20000"/>
          </a:bodyPr>
          <a:lstStyle/>
          <a:p>
            <a:pPr algn="ctr"/>
            <a:r>
              <a:rPr lang="en-US" i="1" dirty="0" smtClean="0"/>
              <a:t>Archaias</a:t>
            </a:r>
            <a:r>
              <a:rPr lang="en-US" dirty="0" smtClean="0"/>
              <a:t> common in Springs Coast (and Florida Bay)</a:t>
            </a:r>
            <a:endParaRPr lang="en-US" dirty="0"/>
          </a:p>
        </p:txBody>
      </p:sp>
      <p:sp>
        <p:nvSpPr>
          <p:cNvPr id="7" name="Text Placeholder 6"/>
          <p:cNvSpPr>
            <a:spLocks noGrp="1"/>
          </p:cNvSpPr>
          <p:nvPr>
            <p:ph type="body" sz="quarter" idx="3"/>
          </p:nvPr>
        </p:nvSpPr>
        <p:spPr/>
        <p:txBody>
          <a:bodyPr>
            <a:normAutofit fontScale="92500" lnSpcReduction="20000"/>
          </a:bodyPr>
          <a:lstStyle/>
          <a:p>
            <a:pPr algn="ctr"/>
            <a:r>
              <a:rPr lang="en-US" i="1" dirty="0" smtClean="0"/>
              <a:t>Archaias</a:t>
            </a:r>
            <a:r>
              <a:rPr lang="en-US" dirty="0" smtClean="0"/>
              <a:t> rarely found along the coast off the Tampa Bay area</a:t>
            </a:r>
            <a:endParaRPr lang="en-US" dirty="0"/>
          </a:p>
        </p:txBody>
      </p:sp>
      <p:pic>
        <p:nvPicPr>
          <p:cNvPr id="11" name="Content Placeholder 10"/>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950660" y="2174875"/>
            <a:ext cx="3053267" cy="3951288"/>
          </a:xfrm>
        </p:spPr>
      </p:pic>
      <p:pic>
        <p:nvPicPr>
          <p:cNvPr id="12"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140527" y="2176490"/>
            <a:ext cx="3050771" cy="3948056"/>
          </a:xfrm>
        </p:spPr>
      </p:pic>
      <p:sp>
        <p:nvSpPr>
          <p:cNvPr id="13" name="Oval 12"/>
          <p:cNvSpPr/>
          <p:nvPr/>
        </p:nvSpPr>
        <p:spPr>
          <a:xfrm>
            <a:off x="1676400" y="2743200"/>
            <a:ext cx="914400" cy="1524000"/>
          </a:xfrm>
          <a:prstGeom prst="ellipse">
            <a:avLst/>
          </a:prstGeom>
          <a:noFill/>
          <a:ln w="38100">
            <a:solidFill>
              <a:srgbClr val="1EBF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p:cNvSpPr/>
          <p:nvPr/>
        </p:nvSpPr>
        <p:spPr>
          <a:xfrm>
            <a:off x="6096000" y="4407108"/>
            <a:ext cx="914400" cy="1219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379825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b="1" dirty="0" smtClean="0"/>
              <a:t>Further Questions</a:t>
            </a:r>
            <a:endParaRPr lang="en-US" sz="3200" b="1"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6095"/>
            <a:ext cx="2223850" cy="169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sbeckwith\Downloads\Archaias_homosas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9" y="0"/>
            <a:ext cx="2229635" cy="167222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1905000"/>
            <a:ext cx="8933622" cy="4154984"/>
          </a:xfrm>
          <a:prstGeom prst="rect">
            <a:avLst/>
          </a:prstGeom>
          <a:noFill/>
        </p:spPr>
        <p:txBody>
          <a:bodyPr wrap="square" rtlCol="0">
            <a:spAutoFit/>
          </a:bodyPr>
          <a:lstStyle/>
          <a:p>
            <a:pPr marL="571500" indent="-571500">
              <a:spcAft>
                <a:spcPts val="1200"/>
              </a:spcAft>
              <a:buAutoNum type="romanUcPeriod"/>
            </a:pPr>
            <a:r>
              <a:rPr lang="en-US" sz="2800" dirty="0" smtClean="0"/>
              <a:t>Are </a:t>
            </a:r>
            <a:r>
              <a:rPr lang="en-US" sz="2800" dirty="0"/>
              <a:t>previously assumed salinity </a:t>
            </a:r>
            <a:r>
              <a:rPr lang="en-US" sz="2800" dirty="0" smtClean="0"/>
              <a:t>requirements </a:t>
            </a:r>
            <a:r>
              <a:rPr lang="en-US" sz="2800" dirty="0"/>
              <a:t>of </a:t>
            </a:r>
            <a:r>
              <a:rPr lang="en-US" sz="2800" i="1" dirty="0"/>
              <a:t>Archaias </a:t>
            </a:r>
            <a:r>
              <a:rPr lang="en-US" sz="2800" i="1" dirty="0" smtClean="0"/>
              <a:t>angulatus</a:t>
            </a:r>
            <a:r>
              <a:rPr lang="en-US" sz="2800" dirty="0" smtClean="0"/>
              <a:t> related </a:t>
            </a:r>
            <a:r>
              <a:rPr lang="en-US" sz="2800" dirty="0"/>
              <a:t>to </a:t>
            </a:r>
            <a:r>
              <a:rPr lang="en-US" sz="2800" dirty="0" smtClean="0"/>
              <a:t>alkalinity?</a:t>
            </a:r>
          </a:p>
          <a:p>
            <a:pPr marL="517525" indent="-517525">
              <a:spcAft>
                <a:spcPts val="1200"/>
              </a:spcAft>
            </a:pPr>
            <a:r>
              <a:rPr lang="en-US" sz="2800" dirty="0" smtClean="0"/>
              <a:t>II.   Can high </a:t>
            </a:r>
            <a:r>
              <a:rPr lang="en-US" sz="2800" dirty="0"/>
              <a:t>alkalinity freshwater </a:t>
            </a:r>
            <a:r>
              <a:rPr lang="en-US" sz="2800" dirty="0" smtClean="0"/>
              <a:t>compensate </a:t>
            </a:r>
            <a:r>
              <a:rPr lang="en-US" sz="2800" dirty="0"/>
              <a:t>to some degree for reduced salinity/cooler winter </a:t>
            </a:r>
            <a:r>
              <a:rPr lang="en-US" sz="2800" dirty="0" smtClean="0"/>
              <a:t>temperatures?</a:t>
            </a:r>
          </a:p>
          <a:p>
            <a:pPr>
              <a:spcAft>
                <a:spcPts val="1200"/>
              </a:spcAft>
            </a:pPr>
            <a:r>
              <a:rPr lang="en-US" sz="2800" dirty="0" smtClean="0"/>
              <a:t>III.  What </a:t>
            </a:r>
            <a:r>
              <a:rPr lang="en-US" sz="2800" dirty="0"/>
              <a:t>is the lower salinity threshold under elevated </a:t>
            </a:r>
            <a:r>
              <a:rPr lang="en-US" sz="2800" dirty="0" smtClean="0"/>
              <a:t>TA?</a:t>
            </a:r>
            <a:endParaRPr lang="en-US" sz="2800" dirty="0"/>
          </a:p>
          <a:p>
            <a:pPr marL="517525" indent="-517525">
              <a:spcAft>
                <a:spcPts val="1200"/>
              </a:spcAft>
            </a:pPr>
            <a:r>
              <a:rPr lang="en-US" sz="2800" dirty="0" smtClean="0"/>
              <a:t>IV.  Why </a:t>
            </a:r>
            <a:r>
              <a:rPr lang="en-US" sz="2800" dirty="0"/>
              <a:t>are </a:t>
            </a:r>
            <a:r>
              <a:rPr lang="en-US" sz="2800" i="1" dirty="0"/>
              <a:t>Archaias angulatus </a:t>
            </a:r>
            <a:r>
              <a:rPr lang="en-US" sz="2800" dirty="0"/>
              <a:t>rare</a:t>
            </a:r>
            <a:r>
              <a:rPr lang="en-US" sz="2800" i="1" dirty="0"/>
              <a:t> </a:t>
            </a:r>
            <a:r>
              <a:rPr lang="en-US" sz="2800" dirty="0" smtClean="0"/>
              <a:t>along the Tampa Bay area coastline?</a:t>
            </a:r>
            <a:endParaRPr lang="en-US" sz="2800" dirty="0"/>
          </a:p>
          <a:p>
            <a:pPr lvl="1">
              <a:spcAft>
                <a:spcPts val="1200"/>
              </a:spcAft>
            </a:pPr>
            <a:r>
              <a:rPr lang="en-US" sz="2800" dirty="0" smtClean="0"/>
              <a:t>	Depth?  Circulation?  Turbidity?</a:t>
            </a:r>
            <a:endParaRPr lang="en-US" sz="2800" dirty="0"/>
          </a:p>
        </p:txBody>
      </p:sp>
    </p:spTree>
    <p:extLst>
      <p:ext uri="{BB962C8B-B14F-4D97-AF65-F5344CB8AC3E}">
        <p14:creationId xmlns:p14="http://schemas.microsoft.com/office/powerpoint/2010/main" val="1260112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latin typeface="+mn-lt"/>
                <a:cs typeface="Times New Roman" pitchFamily="18" charset="0"/>
              </a:rPr>
              <a:t>Acknowledgments</a:t>
            </a:r>
            <a:endParaRPr lang="en-US" sz="3600" b="1" dirty="0">
              <a:latin typeface="+mn-lt"/>
              <a:cs typeface="Times New Roman" pitchFamily="18" charset="0"/>
            </a:endParaRPr>
          </a:p>
        </p:txBody>
      </p:sp>
      <p:sp>
        <p:nvSpPr>
          <p:cNvPr id="3" name="Content Placeholder 2"/>
          <p:cNvSpPr>
            <a:spLocks noGrp="1"/>
          </p:cNvSpPr>
          <p:nvPr>
            <p:ph sz="half" idx="1"/>
          </p:nvPr>
        </p:nvSpPr>
        <p:spPr/>
        <p:txBody>
          <a:bodyPr>
            <a:noAutofit/>
          </a:bodyPr>
          <a:lstStyle/>
          <a:p>
            <a:pPr marL="0" indent="0">
              <a:buNone/>
            </a:pPr>
            <a:r>
              <a:rPr lang="en-US" sz="2000" u="sng" dirty="0" smtClean="0">
                <a:cs typeface="Times New Roman" pitchFamily="18" charset="0"/>
              </a:rPr>
              <a:t>CMS-USF Chem Lab</a:t>
            </a:r>
          </a:p>
          <a:p>
            <a:r>
              <a:rPr lang="en-US" sz="2000" dirty="0" smtClean="0">
                <a:cs typeface="Times New Roman" pitchFamily="18" charset="0"/>
              </a:rPr>
              <a:t>Dr. Byrne’s Lab:  Bo Yang, Nora Katie Douglas, Sherwood Liu</a:t>
            </a:r>
          </a:p>
          <a:p>
            <a:pPr marL="0" indent="0">
              <a:buNone/>
            </a:pPr>
            <a:r>
              <a:rPr lang="en-US" sz="2000" u="sng" dirty="0" smtClean="0">
                <a:cs typeface="Times New Roman" pitchFamily="18" charset="0"/>
              </a:rPr>
              <a:t>CMS-USF Nutrients Lab</a:t>
            </a:r>
          </a:p>
          <a:p>
            <a:r>
              <a:rPr lang="en-US" sz="2000" dirty="0" smtClean="0">
                <a:cs typeface="Times New Roman" pitchFamily="18" charset="0"/>
              </a:rPr>
              <a:t>Dr. Buck, William Abbott</a:t>
            </a:r>
          </a:p>
          <a:p>
            <a:pPr marL="0" indent="0">
              <a:buNone/>
            </a:pPr>
            <a:r>
              <a:rPr lang="en-US" sz="2000" u="sng" dirty="0" smtClean="0">
                <a:cs typeface="Times New Roman" pitchFamily="18" charset="0"/>
              </a:rPr>
              <a:t>CMS Foram Lab</a:t>
            </a:r>
          </a:p>
          <a:p>
            <a:r>
              <a:rPr lang="en-US" sz="2000" dirty="0" smtClean="0">
                <a:cs typeface="Times New Roman" pitchFamily="18" charset="0"/>
              </a:rPr>
              <a:t>Marshall </a:t>
            </a:r>
            <a:r>
              <a:rPr lang="en-US" sz="2000" dirty="0">
                <a:cs typeface="Times New Roman" pitchFamily="18" charset="0"/>
              </a:rPr>
              <a:t>Lester, Christian </a:t>
            </a:r>
            <a:r>
              <a:rPr lang="en-US" sz="2000" dirty="0" smtClean="0">
                <a:cs typeface="Times New Roman" pitchFamily="18" charset="0"/>
              </a:rPr>
              <a:t>Gfatter</a:t>
            </a:r>
          </a:p>
          <a:p>
            <a:pPr marL="0" indent="0">
              <a:buNone/>
            </a:pPr>
            <a:r>
              <a:rPr lang="en-US" sz="2000" u="sng" dirty="0" smtClean="0">
                <a:cs typeface="Times New Roman" pitchFamily="18" charset="0"/>
              </a:rPr>
              <a:t>Field Sampling</a:t>
            </a:r>
            <a:endParaRPr lang="en-US" sz="2000" u="sng" dirty="0">
              <a:cs typeface="Times New Roman" pitchFamily="18" charset="0"/>
            </a:endParaRPr>
          </a:p>
          <a:p>
            <a:r>
              <a:rPr lang="en-US" sz="2000" dirty="0" smtClean="0">
                <a:cs typeface="Times New Roman" pitchFamily="18" charset="0"/>
              </a:rPr>
              <a:t>Dustin Johnson, Erin Cuyler, Makenna Martin</a:t>
            </a:r>
          </a:p>
          <a:p>
            <a:r>
              <a:rPr lang="en-US" sz="2000" dirty="0" smtClean="0">
                <a:cs typeface="Times New Roman" pitchFamily="18" charset="0"/>
              </a:rPr>
              <a:t>Dr. Peebles</a:t>
            </a:r>
          </a:p>
          <a:p>
            <a:r>
              <a:rPr lang="en-US" sz="2000" dirty="0" smtClean="0">
                <a:cs typeface="Times New Roman" pitchFamily="18" charset="0"/>
              </a:rPr>
              <a:t>Keys Marine Lab staff:  Cindy, Tom, Mike</a:t>
            </a:r>
          </a:p>
          <a:p>
            <a:endParaRPr lang="en-US" sz="2000" dirty="0" smtClean="0">
              <a:cs typeface="Times New Roman" pitchFamily="18" charset="0"/>
            </a:endParaRPr>
          </a:p>
        </p:txBody>
      </p:sp>
      <p:sp>
        <p:nvSpPr>
          <p:cNvPr id="4" name="Content Placeholder 3"/>
          <p:cNvSpPr>
            <a:spLocks noGrp="1"/>
          </p:cNvSpPr>
          <p:nvPr>
            <p:ph sz="half" idx="2"/>
          </p:nvPr>
        </p:nvSpPr>
        <p:spPr/>
        <p:txBody>
          <a:bodyPr>
            <a:normAutofit fontScale="70000" lnSpcReduction="20000"/>
          </a:bodyPr>
          <a:lstStyle/>
          <a:p>
            <a:pPr marL="0" indent="0">
              <a:buNone/>
            </a:pPr>
            <a:r>
              <a:rPr lang="en-US" u="sng" dirty="0" smtClean="0">
                <a:cs typeface="Times New Roman" pitchFamily="18" charset="0"/>
              </a:rPr>
              <a:t>Support</a:t>
            </a:r>
          </a:p>
          <a:p>
            <a:r>
              <a:rPr lang="en-US" sz="3100" dirty="0">
                <a:cs typeface="Times New Roman" pitchFamily="18" charset="0"/>
              </a:rPr>
              <a:t>Cushman Foundation for Foraminiferal Research</a:t>
            </a:r>
          </a:p>
          <a:p>
            <a:endParaRPr lang="en-US" dirty="0" smtClean="0">
              <a:cs typeface="Times New Roman" pitchFamily="18" charset="0"/>
            </a:endParaRPr>
          </a:p>
          <a:p>
            <a:pPr marL="0" indent="0">
              <a:buNone/>
            </a:pPr>
            <a:r>
              <a:rPr lang="en-US" u="sng" dirty="0" smtClean="0">
                <a:cs typeface="Times New Roman" pitchFamily="18" charset="0"/>
              </a:rPr>
              <a:t>Soul support</a:t>
            </a:r>
            <a:endParaRPr lang="en-US" u="sng" dirty="0">
              <a:cs typeface="Times New Roman" pitchFamily="18" charset="0"/>
            </a:endParaRPr>
          </a:p>
          <a:p>
            <a:r>
              <a:rPr lang="en-US" dirty="0" smtClean="0">
                <a:cs typeface="Times New Roman" pitchFamily="18" charset="0"/>
              </a:rPr>
              <a:t>My wife, Mayumi Beckwith</a:t>
            </a:r>
          </a:p>
          <a:p>
            <a:r>
              <a:rPr lang="en-US" dirty="0" smtClean="0">
                <a:cs typeface="Times New Roman" pitchFamily="18" charset="0"/>
              </a:rPr>
              <a:t>Pam Hallock Muller</a:t>
            </a:r>
          </a:p>
          <a:p>
            <a:r>
              <a:rPr lang="en-US" dirty="0" smtClean="0">
                <a:cs typeface="Times New Roman" pitchFamily="18" charset="0"/>
              </a:rPr>
              <a:t>Friends, mentors at PCC</a:t>
            </a:r>
          </a:p>
          <a:p>
            <a:endParaRPr lang="en-US" dirty="0" smtClean="0">
              <a:cs typeface="Times New Roman" pitchFamily="18" charset="0"/>
            </a:endParaRPr>
          </a:p>
          <a:p>
            <a:endParaRPr lang="en-US" dirty="0">
              <a:cs typeface="Times New Roman" pitchFamily="18" charset="0"/>
            </a:endParaRPr>
          </a:p>
          <a:p>
            <a:pPr marL="0" indent="0">
              <a:buNone/>
            </a:pPr>
            <a:r>
              <a:rPr lang="en-US" u="sng" dirty="0" smtClean="0">
                <a:cs typeface="Times New Roman" pitchFamily="18" charset="0"/>
              </a:rPr>
              <a:t>Additionally, I would like to thank:</a:t>
            </a:r>
          </a:p>
          <a:p>
            <a:r>
              <a:rPr lang="en-US" dirty="0">
                <a:cs typeface="Times New Roman" pitchFamily="18" charset="0"/>
              </a:rPr>
              <a:t>Professors &amp; Colleagues of CMS</a:t>
            </a:r>
          </a:p>
          <a:p>
            <a:r>
              <a:rPr lang="en-US" dirty="0" smtClean="0">
                <a:cs typeface="Times New Roman" pitchFamily="18" charset="0"/>
              </a:rPr>
              <a:t>Butch Ringlespaugh, Zach Ostroff, and many others (RS lab, COT, …)</a:t>
            </a:r>
          </a:p>
          <a:p>
            <a:endParaRPr lang="en-US" dirty="0">
              <a:cs typeface="Times New Roman" pitchFamily="18" charset="0"/>
            </a:endParaRPr>
          </a:p>
        </p:txBody>
      </p:sp>
    </p:spTree>
    <p:extLst>
      <p:ext uri="{BB962C8B-B14F-4D97-AF65-F5344CB8AC3E}">
        <p14:creationId xmlns:p14="http://schemas.microsoft.com/office/powerpoint/2010/main" val="37961416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098550"/>
          </a:xfrm>
        </p:spPr>
        <p:txBody>
          <a:bodyPr>
            <a:noAutofit/>
          </a:bodyPr>
          <a:lstStyle/>
          <a:p>
            <a:r>
              <a:rPr lang="en-US" sz="3200" dirty="0"/>
              <a:t>Motivation for this research</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69495" y="273050"/>
            <a:ext cx="4522860" cy="5853113"/>
          </a:xfrm>
        </p:spPr>
      </p:pic>
      <p:sp>
        <p:nvSpPr>
          <p:cNvPr id="5" name="TextBox 4"/>
          <p:cNvSpPr txBox="1"/>
          <p:nvPr/>
        </p:nvSpPr>
        <p:spPr>
          <a:xfrm>
            <a:off x="304800" y="1600201"/>
            <a:ext cx="3581400" cy="2054409"/>
          </a:xfrm>
          <a:prstGeom prst="rect">
            <a:avLst/>
          </a:prstGeom>
          <a:noFill/>
        </p:spPr>
        <p:txBody>
          <a:bodyPr wrap="square" rtlCol="0">
            <a:spAutoFit/>
          </a:bodyPr>
          <a:lstStyle/>
          <a:p>
            <a:pPr lvl="0">
              <a:spcBef>
                <a:spcPct val="20000"/>
              </a:spcBef>
            </a:pPr>
            <a:r>
              <a:rPr lang="en-US" sz="2400" dirty="0">
                <a:solidFill>
                  <a:prstClr val="black"/>
                </a:solidFill>
              </a:rPr>
              <a:t>Dr. Paul Carlson, FWC-FWRI Seagrass Monitoring Program:</a:t>
            </a:r>
          </a:p>
          <a:p>
            <a:pPr lvl="0">
              <a:spcBef>
                <a:spcPts val="900"/>
              </a:spcBef>
            </a:pPr>
            <a:r>
              <a:rPr lang="en-US" sz="2400" dirty="0" smtClean="0">
                <a:solidFill>
                  <a:prstClr val="black"/>
                </a:solidFill>
              </a:rPr>
              <a:t>“…often found </a:t>
            </a:r>
            <a:r>
              <a:rPr lang="en-US" sz="2400" dirty="0">
                <a:solidFill>
                  <a:prstClr val="black"/>
                </a:solidFill>
              </a:rPr>
              <a:t>on seagrass blades”</a:t>
            </a:r>
          </a:p>
        </p:txBody>
      </p:sp>
      <p:pic>
        <p:nvPicPr>
          <p:cNvPr id="6" name="Picture 2" descr="C:\Users\sbeckwith\Downloads\Archaias_homosas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714632"/>
            <a:ext cx="3810000" cy="2857500"/>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62400" y="2000071"/>
            <a:ext cx="975011" cy="1477328"/>
          </a:xfrm>
          <a:prstGeom prst="rect">
            <a:avLst/>
          </a:prstGeom>
          <a:noFill/>
        </p:spPr>
        <p:txBody>
          <a:bodyPr wrap="none" rtlCol="0">
            <a:spAutoFit/>
          </a:bodyPr>
          <a:lstStyle/>
          <a:p>
            <a:r>
              <a:rPr lang="en-US" b="1" dirty="0" smtClean="0"/>
              <a:t>No</a:t>
            </a:r>
            <a:r>
              <a:rPr lang="en-US" dirty="0" smtClean="0"/>
              <a:t> </a:t>
            </a:r>
          </a:p>
          <a:p>
            <a:r>
              <a:rPr lang="en-US" dirty="0" smtClean="0"/>
              <a:t>seagrass</a:t>
            </a:r>
          </a:p>
          <a:p>
            <a:r>
              <a:rPr lang="en-US" b="1" dirty="0" smtClean="0"/>
              <a:t>data</a:t>
            </a:r>
          </a:p>
          <a:p>
            <a:r>
              <a:rPr lang="en-US" dirty="0" smtClean="0"/>
              <a:t>beyond</a:t>
            </a:r>
          </a:p>
          <a:p>
            <a:r>
              <a:rPr lang="en-US" dirty="0" smtClean="0"/>
              <a:t>here </a:t>
            </a:r>
            <a:endParaRPr lang="en-US" dirty="0"/>
          </a:p>
        </p:txBody>
      </p:sp>
      <p:cxnSp>
        <p:nvCxnSpPr>
          <p:cNvPr id="9" name="Straight Arrow Connector 8"/>
          <p:cNvCxnSpPr>
            <a:stCxn id="7" idx="0"/>
          </p:cNvCxnSpPr>
          <p:nvPr/>
        </p:nvCxnSpPr>
        <p:spPr>
          <a:xfrm flipV="1">
            <a:off x="4449906" y="1143000"/>
            <a:ext cx="579294" cy="857071"/>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4811843" y="329784"/>
            <a:ext cx="1004341" cy="2143593"/>
          </a:xfrm>
          <a:custGeom>
            <a:avLst/>
            <a:gdLst>
              <a:gd name="connsiteX0" fmla="*/ 959370 w 1004341"/>
              <a:gd name="connsiteY0" fmla="*/ 0 h 2143593"/>
              <a:gd name="connsiteX1" fmla="*/ 1004341 w 1004341"/>
              <a:gd name="connsiteY1" fmla="*/ 404734 h 2143593"/>
              <a:gd name="connsiteX2" fmla="*/ 989350 w 1004341"/>
              <a:gd name="connsiteY2" fmla="*/ 779488 h 2143593"/>
              <a:gd name="connsiteX3" fmla="*/ 959370 w 1004341"/>
              <a:gd name="connsiteY3" fmla="*/ 1214203 h 2143593"/>
              <a:gd name="connsiteX4" fmla="*/ 704537 w 1004341"/>
              <a:gd name="connsiteY4" fmla="*/ 1963711 h 2143593"/>
              <a:gd name="connsiteX5" fmla="*/ 659567 w 1004341"/>
              <a:gd name="connsiteY5" fmla="*/ 2143593 h 2143593"/>
              <a:gd name="connsiteX6" fmla="*/ 284813 w 1004341"/>
              <a:gd name="connsiteY6" fmla="*/ 1843790 h 2143593"/>
              <a:gd name="connsiteX7" fmla="*/ 149901 w 1004341"/>
              <a:gd name="connsiteY7" fmla="*/ 1304144 h 2143593"/>
              <a:gd name="connsiteX8" fmla="*/ 0 w 1004341"/>
              <a:gd name="connsiteY8" fmla="*/ 479685 h 2143593"/>
              <a:gd name="connsiteX9" fmla="*/ 0 w 1004341"/>
              <a:gd name="connsiteY9" fmla="*/ 14990 h 2143593"/>
              <a:gd name="connsiteX10" fmla="*/ 0 w 1004341"/>
              <a:gd name="connsiteY10" fmla="*/ 14990 h 214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04341" h="2143593">
                <a:moveTo>
                  <a:pt x="959370" y="0"/>
                </a:moveTo>
                <a:lnTo>
                  <a:pt x="1004341" y="404734"/>
                </a:lnTo>
                <a:lnTo>
                  <a:pt x="989350" y="779488"/>
                </a:lnTo>
                <a:lnTo>
                  <a:pt x="959370" y="1214203"/>
                </a:lnTo>
                <a:lnTo>
                  <a:pt x="704537" y="1963711"/>
                </a:lnTo>
                <a:lnTo>
                  <a:pt x="659567" y="2143593"/>
                </a:lnTo>
                <a:lnTo>
                  <a:pt x="284813" y="1843790"/>
                </a:lnTo>
                <a:lnTo>
                  <a:pt x="149901" y="1304144"/>
                </a:lnTo>
                <a:lnTo>
                  <a:pt x="0" y="479685"/>
                </a:lnTo>
                <a:lnTo>
                  <a:pt x="0" y="14990"/>
                </a:lnTo>
                <a:lnTo>
                  <a:pt x="0" y="1499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9672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33333E-6 1.11022E-16 L 0.35 -0.56111 " pathEditMode="relative" rAng="0" ptsTypes="AA">
                                      <p:cBhvr>
                                        <p:cTn id="6" dur="1500" fill="hold"/>
                                        <p:tgtEl>
                                          <p:spTgt spid="6"/>
                                        </p:tgtEl>
                                        <p:attrNameLst>
                                          <p:attrName>ppt_x</p:attrName>
                                          <p:attrName>ppt_y</p:attrName>
                                        </p:attrNameLst>
                                      </p:cBhvr>
                                      <p:rCtr x="17500" y="-28056"/>
                                    </p:animMotion>
                                  </p:childTnLst>
                                </p:cTn>
                              </p:par>
                              <p:par>
                                <p:cTn id="7" presetID="53" presetClass="exit" presetSubtype="32" fill="hold" nodeType="withEffect">
                                  <p:stCondLst>
                                    <p:cond delay="0"/>
                                  </p:stCondLst>
                                  <p:childTnLst>
                                    <p:anim calcmode="lin" valueType="num">
                                      <p:cBhvr>
                                        <p:cTn id="8" dur="1750"/>
                                        <p:tgtEl>
                                          <p:spTgt spid="6"/>
                                        </p:tgtEl>
                                        <p:attrNameLst>
                                          <p:attrName>ppt_w</p:attrName>
                                        </p:attrNameLst>
                                      </p:cBhvr>
                                      <p:tavLst>
                                        <p:tav tm="0">
                                          <p:val>
                                            <p:strVal val="ppt_w"/>
                                          </p:val>
                                        </p:tav>
                                        <p:tav tm="100000">
                                          <p:val>
                                            <p:fltVal val="0"/>
                                          </p:val>
                                        </p:tav>
                                      </p:tavLst>
                                    </p:anim>
                                    <p:anim calcmode="lin" valueType="num">
                                      <p:cBhvr>
                                        <p:cTn id="9" dur="1750"/>
                                        <p:tgtEl>
                                          <p:spTgt spid="6"/>
                                        </p:tgtEl>
                                        <p:attrNameLst>
                                          <p:attrName>ppt_h</p:attrName>
                                        </p:attrNameLst>
                                      </p:cBhvr>
                                      <p:tavLst>
                                        <p:tav tm="0">
                                          <p:val>
                                            <p:strVal val="ppt_h"/>
                                          </p:val>
                                        </p:tav>
                                        <p:tav tm="100000">
                                          <p:val>
                                            <p:fltVal val="0"/>
                                          </p:val>
                                        </p:tav>
                                      </p:tavLst>
                                    </p:anim>
                                    <p:animEffect transition="out" filter="fade">
                                      <p:cBhvr>
                                        <p:cTn id="10" dur="1750"/>
                                        <p:tgtEl>
                                          <p:spTgt spid="6"/>
                                        </p:tgtEl>
                                      </p:cBhvr>
                                    </p:animEffect>
                                    <p:set>
                                      <p:cBhvr>
                                        <p:cTn id="11" dur="1" fill="hold">
                                          <p:stCondLst>
                                            <p:cond delay="17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85800"/>
            <a:ext cx="5295900" cy="1143000"/>
          </a:xfrm>
        </p:spPr>
        <p:txBody>
          <a:bodyPr/>
          <a:lstStyle/>
          <a:p>
            <a:r>
              <a:rPr lang="en-US" b="1" dirty="0" smtClean="0"/>
              <a:t>Thank You</a:t>
            </a:r>
            <a:endParaRPr lang="en-US" b="1"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 y="1981200"/>
            <a:ext cx="6521303" cy="4876801"/>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00590" y="0"/>
            <a:ext cx="3043410" cy="1981200"/>
          </a:xfrm>
          <a:prstGeom prst="rect">
            <a:avLst/>
          </a:prstGeom>
        </p:spPr>
      </p:pic>
    </p:spTree>
    <p:extLst>
      <p:ext uri="{BB962C8B-B14F-4D97-AF65-F5344CB8AC3E}">
        <p14:creationId xmlns:p14="http://schemas.microsoft.com/office/powerpoint/2010/main" val="1412668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3200" b="1" dirty="0" smtClean="0"/>
              <a:t>Further Questions</a:t>
            </a:r>
            <a:endParaRPr lang="en-US" sz="3200" b="1"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6095"/>
            <a:ext cx="2223850" cy="1698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C:\Users\sbeckwith\Downloads\Archaias_homosassa.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939" y="0"/>
            <a:ext cx="2229635" cy="1672226"/>
          </a:xfrm>
          <a:prstGeom prst="rect">
            <a:avLst/>
          </a:prstGeom>
          <a:noFill/>
          <a:ln>
            <a:noFill/>
          </a:ln>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6200" y="1905000"/>
            <a:ext cx="8933622" cy="4154984"/>
          </a:xfrm>
          <a:prstGeom prst="rect">
            <a:avLst/>
          </a:prstGeom>
          <a:noFill/>
        </p:spPr>
        <p:txBody>
          <a:bodyPr wrap="square" rtlCol="0">
            <a:spAutoFit/>
          </a:bodyPr>
          <a:lstStyle/>
          <a:p>
            <a:pPr marL="571500" indent="-571500">
              <a:spcAft>
                <a:spcPts val="1200"/>
              </a:spcAft>
              <a:buAutoNum type="romanUcPeriod"/>
            </a:pPr>
            <a:r>
              <a:rPr lang="en-US" sz="2800" dirty="0" smtClean="0"/>
              <a:t>Are </a:t>
            </a:r>
            <a:r>
              <a:rPr lang="en-US" sz="2800" dirty="0"/>
              <a:t>previously assumed salinity </a:t>
            </a:r>
            <a:r>
              <a:rPr lang="en-US" sz="2800" dirty="0" smtClean="0"/>
              <a:t>requirements </a:t>
            </a:r>
            <a:r>
              <a:rPr lang="en-US" sz="2800" dirty="0"/>
              <a:t>of </a:t>
            </a:r>
            <a:r>
              <a:rPr lang="en-US" sz="2800" i="1" dirty="0"/>
              <a:t>Archaias </a:t>
            </a:r>
            <a:r>
              <a:rPr lang="en-US" sz="2800" i="1" dirty="0" smtClean="0"/>
              <a:t>angulatus</a:t>
            </a:r>
            <a:r>
              <a:rPr lang="en-US" sz="2800" dirty="0" smtClean="0"/>
              <a:t> related </a:t>
            </a:r>
            <a:r>
              <a:rPr lang="en-US" sz="2800" dirty="0"/>
              <a:t>to </a:t>
            </a:r>
            <a:r>
              <a:rPr lang="en-US" sz="2800" dirty="0" smtClean="0"/>
              <a:t>alkalinity?</a:t>
            </a:r>
          </a:p>
          <a:p>
            <a:pPr marL="517525" indent="-517525">
              <a:spcAft>
                <a:spcPts val="1200"/>
              </a:spcAft>
            </a:pPr>
            <a:r>
              <a:rPr lang="en-US" sz="2800" dirty="0" smtClean="0"/>
              <a:t>II.   Can high </a:t>
            </a:r>
            <a:r>
              <a:rPr lang="en-US" sz="2800" dirty="0"/>
              <a:t>alkalinity freshwater </a:t>
            </a:r>
            <a:r>
              <a:rPr lang="en-US" sz="2800" dirty="0" smtClean="0"/>
              <a:t>compensate </a:t>
            </a:r>
            <a:r>
              <a:rPr lang="en-US" sz="2800" dirty="0"/>
              <a:t>to some degree for reduced salinity/cooler winter </a:t>
            </a:r>
            <a:r>
              <a:rPr lang="en-US" sz="2800" dirty="0" smtClean="0"/>
              <a:t>temperatures?</a:t>
            </a:r>
          </a:p>
          <a:p>
            <a:pPr>
              <a:spcAft>
                <a:spcPts val="1200"/>
              </a:spcAft>
            </a:pPr>
            <a:r>
              <a:rPr lang="en-US" sz="2800" dirty="0" smtClean="0"/>
              <a:t>III.  What </a:t>
            </a:r>
            <a:r>
              <a:rPr lang="en-US" sz="2800" dirty="0"/>
              <a:t>is the lower salinity threshold under elevated </a:t>
            </a:r>
            <a:r>
              <a:rPr lang="en-US" sz="2800" dirty="0" smtClean="0"/>
              <a:t>TA?</a:t>
            </a:r>
            <a:endParaRPr lang="en-US" sz="2800" dirty="0"/>
          </a:p>
          <a:p>
            <a:pPr marL="517525" indent="-517525">
              <a:spcAft>
                <a:spcPts val="1200"/>
              </a:spcAft>
            </a:pPr>
            <a:r>
              <a:rPr lang="en-US" sz="2800" dirty="0" smtClean="0"/>
              <a:t>IV.  Why </a:t>
            </a:r>
            <a:r>
              <a:rPr lang="en-US" sz="2800" dirty="0"/>
              <a:t>are </a:t>
            </a:r>
            <a:r>
              <a:rPr lang="en-US" sz="2800" i="1" dirty="0"/>
              <a:t>Archaias angulatus </a:t>
            </a:r>
            <a:r>
              <a:rPr lang="en-US" sz="2800" dirty="0"/>
              <a:t>rare</a:t>
            </a:r>
            <a:r>
              <a:rPr lang="en-US" sz="2800" i="1" dirty="0"/>
              <a:t> </a:t>
            </a:r>
            <a:r>
              <a:rPr lang="en-US" sz="2800" dirty="0" smtClean="0"/>
              <a:t>along the Tampa Bay area coastline?</a:t>
            </a:r>
            <a:endParaRPr lang="en-US" sz="2800" dirty="0"/>
          </a:p>
          <a:p>
            <a:pPr lvl="1">
              <a:spcAft>
                <a:spcPts val="1200"/>
              </a:spcAft>
            </a:pPr>
            <a:r>
              <a:rPr lang="en-US" sz="2800" dirty="0" smtClean="0"/>
              <a:t>	Depth?  Circulation?  Turbidity?</a:t>
            </a:r>
            <a:endParaRPr lang="en-US" sz="2800" dirty="0"/>
          </a:p>
        </p:txBody>
      </p:sp>
    </p:spTree>
    <p:extLst>
      <p:ext uri="{BB962C8B-B14F-4D97-AF65-F5344CB8AC3E}">
        <p14:creationId xmlns:p14="http://schemas.microsoft.com/office/powerpoint/2010/main" val="20350377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noAutofit/>
          </a:bodyPr>
          <a:lstStyle/>
          <a:p>
            <a:pPr algn="r"/>
            <a:r>
              <a:rPr lang="en-US" sz="2800" dirty="0" smtClean="0"/>
              <a:t>Historical records of </a:t>
            </a:r>
            <a:r>
              <a:rPr lang="en-US" sz="2800" i="1" dirty="0" smtClean="0"/>
              <a:t>Archaias angulatus </a:t>
            </a:r>
            <a:r>
              <a:rPr lang="en-US" sz="2800" dirty="0" smtClean="0"/>
              <a:t>in the GOM </a:t>
            </a:r>
            <a:br>
              <a:rPr lang="en-US" sz="2800" dirty="0" smtClean="0"/>
            </a:br>
            <a:r>
              <a:rPr lang="en-US" sz="2800" dirty="0" smtClean="0"/>
              <a:t>(Culver &amp; Buzas, 1981)</a:t>
            </a:r>
            <a:endParaRPr lang="en-US" sz="2800" dirty="0"/>
          </a:p>
        </p:txBody>
      </p:sp>
      <p:sp>
        <p:nvSpPr>
          <p:cNvPr id="5" name="AutoShape 4"/>
          <p:cNvSpPr>
            <a:spLocks noChangeAspect="1" noChangeArrowheads="1" noTextEdit="1"/>
          </p:cNvSpPr>
          <p:nvPr/>
        </p:nvSpPr>
        <p:spPr bwMode="auto">
          <a:xfrm>
            <a:off x="143382" y="1337306"/>
            <a:ext cx="8848218" cy="536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382" y="1337306"/>
            <a:ext cx="8845009" cy="266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382" y="3998992"/>
            <a:ext cx="8845009" cy="2666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382" y="6659073"/>
            <a:ext cx="8845009" cy="6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9"/>
          <p:cNvSpPr>
            <a:spLocks noChangeArrowheads="1"/>
          </p:cNvSpPr>
          <p:nvPr/>
        </p:nvSpPr>
        <p:spPr bwMode="auto">
          <a:xfrm>
            <a:off x="4810556" y="5924262"/>
            <a:ext cx="141186" cy="141186"/>
          </a:xfrm>
          <a:prstGeom prst="ellipse">
            <a:avLst/>
          </a:prstGeom>
          <a:solidFill>
            <a:srgbClr val="0070FF"/>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Oval 10"/>
          <p:cNvSpPr>
            <a:spLocks noChangeArrowheads="1"/>
          </p:cNvSpPr>
          <p:nvPr/>
        </p:nvSpPr>
        <p:spPr bwMode="auto">
          <a:xfrm>
            <a:off x="7571714" y="3824113"/>
            <a:ext cx="141186"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 name="Oval 11"/>
          <p:cNvSpPr>
            <a:spLocks noChangeArrowheads="1"/>
          </p:cNvSpPr>
          <p:nvPr/>
        </p:nvSpPr>
        <p:spPr bwMode="auto">
          <a:xfrm>
            <a:off x="7329451" y="3158291"/>
            <a:ext cx="139582"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 name="Oval 12"/>
          <p:cNvSpPr>
            <a:spLocks noChangeArrowheads="1"/>
          </p:cNvSpPr>
          <p:nvPr/>
        </p:nvSpPr>
        <p:spPr bwMode="auto">
          <a:xfrm>
            <a:off x="7289341" y="2824577"/>
            <a:ext cx="139582"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Oval 13"/>
          <p:cNvSpPr>
            <a:spLocks noChangeArrowheads="1"/>
          </p:cNvSpPr>
          <p:nvPr/>
        </p:nvSpPr>
        <p:spPr bwMode="auto">
          <a:xfrm>
            <a:off x="7177034" y="2824577"/>
            <a:ext cx="141186"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1" name="Oval 14"/>
          <p:cNvSpPr>
            <a:spLocks noChangeArrowheads="1"/>
          </p:cNvSpPr>
          <p:nvPr/>
        </p:nvSpPr>
        <p:spPr bwMode="auto">
          <a:xfrm>
            <a:off x="7069539" y="2824577"/>
            <a:ext cx="141186"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Oval 15"/>
          <p:cNvSpPr>
            <a:spLocks noChangeArrowheads="1"/>
          </p:cNvSpPr>
          <p:nvPr/>
        </p:nvSpPr>
        <p:spPr bwMode="auto">
          <a:xfrm>
            <a:off x="4260250" y="2354490"/>
            <a:ext cx="141186"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3" name="Oval 16"/>
          <p:cNvSpPr>
            <a:spLocks noChangeArrowheads="1"/>
          </p:cNvSpPr>
          <p:nvPr/>
        </p:nvSpPr>
        <p:spPr bwMode="auto">
          <a:xfrm>
            <a:off x="6286596" y="2338446"/>
            <a:ext cx="141186" cy="141186"/>
          </a:xfrm>
          <a:prstGeom prst="ellipse">
            <a:avLst/>
          </a:prstGeom>
          <a:solidFill>
            <a:srgbClr val="FF0051"/>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4" name="Oval 17"/>
          <p:cNvSpPr>
            <a:spLocks noChangeArrowheads="1"/>
          </p:cNvSpPr>
          <p:nvPr/>
        </p:nvSpPr>
        <p:spPr bwMode="auto">
          <a:xfrm>
            <a:off x="5911169" y="2181216"/>
            <a:ext cx="139582"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5" name="Oval 18"/>
          <p:cNvSpPr>
            <a:spLocks noChangeArrowheads="1"/>
          </p:cNvSpPr>
          <p:nvPr/>
        </p:nvSpPr>
        <p:spPr bwMode="auto">
          <a:xfrm>
            <a:off x="4810556" y="2100996"/>
            <a:ext cx="141186" cy="141186"/>
          </a:xfrm>
          <a:prstGeom prst="ellipse">
            <a:avLst/>
          </a:prstGeom>
          <a:solidFill>
            <a:srgbClr val="0070FF"/>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6" name="Oval 19"/>
          <p:cNvSpPr>
            <a:spLocks noChangeArrowheads="1"/>
          </p:cNvSpPr>
          <p:nvPr/>
        </p:nvSpPr>
        <p:spPr bwMode="auto">
          <a:xfrm>
            <a:off x="5925608" y="1876382"/>
            <a:ext cx="141186"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7" name="Freeform 20"/>
          <p:cNvSpPr>
            <a:spLocks noEditPoints="1"/>
          </p:cNvSpPr>
          <p:nvPr/>
        </p:nvSpPr>
        <p:spPr bwMode="auto">
          <a:xfrm>
            <a:off x="4558667" y="6551579"/>
            <a:ext cx="1565886" cy="129956"/>
          </a:xfrm>
          <a:custGeom>
            <a:avLst/>
            <a:gdLst>
              <a:gd name="T0" fmla="*/ 36 w 976"/>
              <a:gd name="T1" fmla="*/ 18 h 81"/>
              <a:gd name="T2" fmla="*/ 20 w 976"/>
              <a:gd name="T3" fmla="*/ 24 h 81"/>
              <a:gd name="T4" fmla="*/ 4 w 976"/>
              <a:gd name="T5" fmla="*/ 59 h 81"/>
              <a:gd name="T6" fmla="*/ 17 w 976"/>
              <a:gd name="T7" fmla="*/ 52 h 81"/>
              <a:gd name="T8" fmla="*/ 59 w 976"/>
              <a:gd name="T9" fmla="*/ 62 h 81"/>
              <a:gd name="T10" fmla="*/ 68 w 976"/>
              <a:gd name="T11" fmla="*/ 62 h 81"/>
              <a:gd name="T12" fmla="*/ 49 w 976"/>
              <a:gd name="T13" fmla="*/ 62 h 81"/>
              <a:gd name="T14" fmla="*/ 95 w 976"/>
              <a:gd name="T15" fmla="*/ 17 h 81"/>
              <a:gd name="T16" fmla="*/ 98 w 976"/>
              <a:gd name="T17" fmla="*/ 38 h 81"/>
              <a:gd name="T18" fmla="*/ 98 w 976"/>
              <a:gd name="T19" fmla="*/ 38 h 81"/>
              <a:gd name="T20" fmla="*/ 184 w 976"/>
              <a:gd name="T21" fmla="*/ 14 h 81"/>
              <a:gd name="T22" fmla="*/ 164 w 976"/>
              <a:gd name="T23" fmla="*/ 49 h 81"/>
              <a:gd name="T24" fmla="*/ 193 w 976"/>
              <a:gd name="T25" fmla="*/ 38 h 81"/>
              <a:gd name="T26" fmla="*/ 203 w 976"/>
              <a:gd name="T27" fmla="*/ 62 h 81"/>
              <a:gd name="T28" fmla="*/ 184 w 976"/>
              <a:gd name="T29" fmla="*/ 62 h 81"/>
              <a:gd name="T30" fmla="*/ 238 w 976"/>
              <a:gd name="T31" fmla="*/ 21 h 81"/>
              <a:gd name="T32" fmla="*/ 232 w 976"/>
              <a:gd name="T33" fmla="*/ 52 h 81"/>
              <a:gd name="T34" fmla="*/ 319 w 976"/>
              <a:gd name="T35" fmla="*/ 42 h 81"/>
              <a:gd name="T36" fmla="*/ 298 w 976"/>
              <a:gd name="T37" fmla="*/ 14 h 81"/>
              <a:gd name="T38" fmla="*/ 306 w 976"/>
              <a:gd name="T39" fmla="*/ 4 h 81"/>
              <a:gd name="T40" fmla="*/ 328 w 976"/>
              <a:gd name="T41" fmla="*/ 50 h 81"/>
              <a:gd name="T42" fmla="*/ 348 w 976"/>
              <a:gd name="T43" fmla="*/ 62 h 81"/>
              <a:gd name="T44" fmla="*/ 403 w 976"/>
              <a:gd name="T45" fmla="*/ 38 h 81"/>
              <a:gd name="T46" fmla="*/ 396 w 976"/>
              <a:gd name="T47" fmla="*/ 24 h 81"/>
              <a:gd name="T48" fmla="*/ 360 w 976"/>
              <a:gd name="T49" fmla="*/ 27 h 81"/>
              <a:gd name="T50" fmla="*/ 382 w 976"/>
              <a:gd name="T51" fmla="*/ 52 h 81"/>
              <a:gd name="T52" fmla="*/ 455 w 976"/>
              <a:gd name="T53" fmla="*/ 14 h 81"/>
              <a:gd name="T54" fmla="*/ 455 w 976"/>
              <a:gd name="T55" fmla="*/ 14 h 81"/>
              <a:gd name="T56" fmla="*/ 473 w 976"/>
              <a:gd name="T57" fmla="*/ 42 h 81"/>
              <a:gd name="T58" fmla="*/ 488 w 976"/>
              <a:gd name="T59" fmla="*/ 32 h 81"/>
              <a:gd name="T60" fmla="*/ 488 w 976"/>
              <a:gd name="T61" fmla="*/ 24 h 81"/>
              <a:gd name="T62" fmla="*/ 473 w 976"/>
              <a:gd name="T63" fmla="*/ 25 h 81"/>
              <a:gd name="T64" fmla="*/ 492 w 976"/>
              <a:gd name="T65" fmla="*/ 48 h 81"/>
              <a:gd name="T66" fmla="*/ 530 w 976"/>
              <a:gd name="T67" fmla="*/ 53 h 81"/>
              <a:gd name="T68" fmla="*/ 516 w 976"/>
              <a:gd name="T69" fmla="*/ 21 h 81"/>
              <a:gd name="T70" fmla="*/ 523 w 976"/>
              <a:gd name="T71" fmla="*/ 27 h 81"/>
              <a:gd name="T72" fmla="*/ 580 w 976"/>
              <a:gd name="T73" fmla="*/ 29 h 81"/>
              <a:gd name="T74" fmla="*/ 580 w 976"/>
              <a:gd name="T75" fmla="*/ 14 h 81"/>
              <a:gd name="T76" fmla="*/ 622 w 976"/>
              <a:gd name="T77" fmla="*/ 28 h 81"/>
              <a:gd name="T78" fmla="*/ 610 w 976"/>
              <a:gd name="T79" fmla="*/ 25 h 81"/>
              <a:gd name="T80" fmla="*/ 652 w 976"/>
              <a:gd name="T81" fmla="*/ 56 h 81"/>
              <a:gd name="T82" fmla="*/ 648 w 976"/>
              <a:gd name="T83" fmla="*/ 38 h 81"/>
              <a:gd name="T84" fmla="*/ 660 w 976"/>
              <a:gd name="T85" fmla="*/ 49 h 81"/>
              <a:gd name="T86" fmla="*/ 704 w 976"/>
              <a:gd name="T87" fmla="*/ 27 h 81"/>
              <a:gd name="T88" fmla="*/ 724 w 976"/>
              <a:gd name="T89" fmla="*/ 31 h 81"/>
              <a:gd name="T90" fmla="*/ 713 w 976"/>
              <a:gd name="T91" fmla="*/ 24 h 81"/>
              <a:gd name="T92" fmla="*/ 754 w 976"/>
              <a:gd name="T93" fmla="*/ 62 h 81"/>
              <a:gd name="T94" fmla="*/ 773 w 976"/>
              <a:gd name="T95" fmla="*/ 62 h 81"/>
              <a:gd name="T96" fmla="*/ 793 w 976"/>
              <a:gd name="T97" fmla="*/ 62 h 81"/>
              <a:gd name="T98" fmla="*/ 772 w 976"/>
              <a:gd name="T99" fmla="*/ 14 h 81"/>
              <a:gd name="T100" fmla="*/ 850 w 976"/>
              <a:gd name="T101" fmla="*/ 14 h 81"/>
              <a:gd name="T102" fmla="*/ 840 w 976"/>
              <a:gd name="T103" fmla="*/ 38 h 81"/>
              <a:gd name="T104" fmla="*/ 840 w 976"/>
              <a:gd name="T105" fmla="*/ 62 h 81"/>
              <a:gd name="T106" fmla="*/ 879 w 976"/>
              <a:gd name="T107" fmla="*/ 35 h 81"/>
              <a:gd name="T108" fmla="*/ 879 w 976"/>
              <a:gd name="T109" fmla="*/ 14 h 81"/>
              <a:gd name="T110" fmla="*/ 918 w 976"/>
              <a:gd name="T111" fmla="*/ 62 h 81"/>
              <a:gd name="T112" fmla="*/ 937 w 976"/>
              <a:gd name="T113" fmla="*/ 50 h 81"/>
              <a:gd name="T114" fmla="*/ 927 w 976"/>
              <a:gd name="T115" fmla="*/ 14 h 81"/>
              <a:gd name="T116" fmla="*/ 947 w 976"/>
              <a:gd name="T117" fmla="*/ 62 h 81"/>
              <a:gd name="T118" fmla="*/ 966 w 976"/>
              <a:gd name="T119" fmla="*/ 14 h 81"/>
              <a:gd name="T120" fmla="*/ 947 w 976"/>
              <a:gd name="T121"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6" h="81">
                <a:moveTo>
                  <a:pt x="29" y="52"/>
                </a:moveTo>
                <a:lnTo>
                  <a:pt x="29" y="62"/>
                </a:lnTo>
                <a:lnTo>
                  <a:pt x="39" y="62"/>
                </a:lnTo>
                <a:lnTo>
                  <a:pt x="39" y="53"/>
                </a:lnTo>
                <a:lnTo>
                  <a:pt x="39" y="38"/>
                </a:lnTo>
                <a:lnTo>
                  <a:pt x="39" y="28"/>
                </a:lnTo>
                <a:lnTo>
                  <a:pt x="38" y="23"/>
                </a:lnTo>
                <a:lnTo>
                  <a:pt x="36" y="18"/>
                </a:lnTo>
                <a:lnTo>
                  <a:pt x="31" y="16"/>
                </a:lnTo>
                <a:lnTo>
                  <a:pt x="21" y="14"/>
                </a:lnTo>
                <a:lnTo>
                  <a:pt x="10" y="16"/>
                </a:lnTo>
                <a:lnTo>
                  <a:pt x="3" y="18"/>
                </a:lnTo>
                <a:lnTo>
                  <a:pt x="0" y="24"/>
                </a:lnTo>
                <a:lnTo>
                  <a:pt x="10" y="24"/>
                </a:lnTo>
                <a:lnTo>
                  <a:pt x="13" y="24"/>
                </a:lnTo>
                <a:lnTo>
                  <a:pt x="20" y="24"/>
                </a:lnTo>
                <a:lnTo>
                  <a:pt x="28" y="25"/>
                </a:lnTo>
                <a:lnTo>
                  <a:pt x="29" y="32"/>
                </a:lnTo>
                <a:lnTo>
                  <a:pt x="17" y="36"/>
                </a:lnTo>
                <a:lnTo>
                  <a:pt x="10" y="36"/>
                </a:lnTo>
                <a:lnTo>
                  <a:pt x="6" y="39"/>
                </a:lnTo>
                <a:lnTo>
                  <a:pt x="2" y="43"/>
                </a:lnTo>
                <a:lnTo>
                  <a:pt x="0" y="49"/>
                </a:lnTo>
                <a:lnTo>
                  <a:pt x="4" y="59"/>
                </a:lnTo>
                <a:lnTo>
                  <a:pt x="14" y="62"/>
                </a:lnTo>
                <a:lnTo>
                  <a:pt x="22" y="60"/>
                </a:lnTo>
                <a:lnTo>
                  <a:pt x="29" y="52"/>
                </a:lnTo>
                <a:moveTo>
                  <a:pt x="29" y="42"/>
                </a:moveTo>
                <a:lnTo>
                  <a:pt x="29" y="43"/>
                </a:lnTo>
                <a:lnTo>
                  <a:pt x="28" y="46"/>
                </a:lnTo>
                <a:lnTo>
                  <a:pt x="24" y="50"/>
                </a:lnTo>
                <a:lnTo>
                  <a:pt x="17" y="52"/>
                </a:lnTo>
                <a:lnTo>
                  <a:pt x="11" y="52"/>
                </a:lnTo>
                <a:lnTo>
                  <a:pt x="10" y="49"/>
                </a:lnTo>
                <a:lnTo>
                  <a:pt x="11" y="46"/>
                </a:lnTo>
                <a:lnTo>
                  <a:pt x="14" y="46"/>
                </a:lnTo>
                <a:lnTo>
                  <a:pt x="18" y="45"/>
                </a:lnTo>
                <a:lnTo>
                  <a:pt x="29" y="42"/>
                </a:lnTo>
                <a:moveTo>
                  <a:pt x="49" y="62"/>
                </a:moveTo>
                <a:lnTo>
                  <a:pt x="59" y="62"/>
                </a:lnTo>
                <a:lnTo>
                  <a:pt x="59" y="38"/>
                </a:lnTo>
                <a:lnTo>
                  <a:pt x="59" y="27"/>
                </a:lnTo>
                <a:lnTo>
                  <a:pt x="59" y="24"/>
                </a:lnTo>
                <a:lnTo>
                  <a:pt x="50" y="24"/>
                </a:lnTo>
                <a:lnTo>
                  <a:pt x="59" y="31"/>
                </a:lnTo>
                <a:lnTo>
                  <a:pt x="59" y="35"/>
                </a:lnTo>
                <a:lnTo>
                  <a:pt x="59" y="62"/>
                </a:lnTo>
                <a:lnTo>
                  <a:pt x="68" y="62"/>
                </a:lnTo>
                <a:lnTo>
                  <a:pt x="68" y="32"/>
                </a:lnTo>
                <a:lnTo>
                  <a:pt x="68" y="25"/>
                </a:lnTo>
                <a:lnTo>
                  <a:pt x="56" y="14"/>
                </a:lnTo>
                <a:lnTo>
                  <a:pt x="63" y="14"/>
                </a:lnTo>
                <a:lnTo>
                  <a:pt x="59" y="20"/>
                </a:lnTo>
                <a:lnTo>
                  <a:pt x="59" y="14"/>
                </a:lnTo>
                <a:lnTo>
                  <a:pt x="49" y="14"/>
                </a:lnTo>
                <a:lnTo>
                  <a:pt x="49" y="62"/>
                </a:lnTo>
                <a:moveTo>
                  <a:pt x="116" y="62"/>
                </a:moveTo>
                <a:lnTo>
                  <a:pt x="125" y="62"/>
                </a:lnTo>
                <a:lnTo>
                  <a:pt x="125" y="4"/>
                </a:lnTo>
                <a:lnTo>
                  <a:pt x="116" y="4"/>
                </a:lnTo>
                <a:lnTo>
                  <a:pt x="116" y="24"/>
                </a:lnTo>
                <a:lnTo>
                  <a:pt x="111" y="17"/>
                </a:lnTo>
                <a:lnTo>
                  <a:pt x="104" y="14"/>
                </a:lnTo>
                <a:lnTo>
                  <a:pt x="95" y="17"/>
                </a:lnTo>
                <a:lnTo>
                  <a:pt x="89" y="25"/>
                </a:lnTo>
                <a:lnTo>
                  <a:pt x="88" y="38"/>
                </a:lnTo>
                <a:lnTo>
                  <a:pt x="89" y="50"/>
                </a:lnTo>
                <a:lnTo>
                  <a:pt x="96" y="60"/>
                </a:lnTo>
                <a:lnTo>
                  <a:pt x="104" y="62"/>
                </a:lnTo>
                <a:lnTo>
                  <a:pt x="116" y="52"/>
                </a:lnTo>
                <a:lnTo>
                  <a:pt x="116" y="62"/>
                </a:lnTo>
                <a:moveTo>
                  <a:pt x="98" y="38"/>
                </a:moveTo>
                <a:lnTo>
                  <a:pt x="100" y="28"/>
                </a:lnTo>
                <a:lnTo>
                  <a:pt x="106" y="24"/>
                </a:lnTo>
                <a:lnTo>
                  <a:pt x="113" y="28"/>
                </a:lnTo>
                <a:lnTo>
                  <a:pt x="116" y="38"/>
                </a:lnTo>
                <a:lnTo>
                  <a:pt x="113" y="49"/>
                </a:lnTo>
                <a:lnTo>
                  <a:pt x="106" y="52"/>
                </a:lnTo>
                <a:lnTo>
                  <a:pt x="100" y="49"/>
                </a:lnTo>
                <a:lnTo>
                  <a:pt x="98" y="38"/>
                </a:lnTo>
                <a:moveTo>
                  <a:pt x="184" y="52"/>
                </a:moveTo>
                <a:lnTo>
                  <a:pt x="180" y="52"/>
                </a:lnTo>
                <a:lnTo>
                  <a:pt x="175" y="52"/>
                </a:lnTo>
                <a:lnTo>
                  <a:pt x="175" y="50"/>
                </a:lnTo>
                <a:lnTo>
                  <a:pt x="174" y="46"/>
                </a:lnTo>
                <a:lnTo>
                  <a:pt x="174" y="24"/>
                </a:lnTo>
                <a:lnTo>
                  <a:pt x="184" y="24"/>
                </a:lnTo>
                <a:lnTo>
                  <a:pt x="184" y="14"/>
                </a:lnTo>
                <a:lnTo>
                  <a:pt x="174" y="14"/>
                </a:lnTo>
                <a:lnTo>
                  <a:pt x="174" y="0"/>
                </a:lnTo>
                <a:lnTo>
                  <a:pt x="164" y="4"/>
                </a:lnTo>
                <a:lnTo>
                  <a:pt x="164" y="14"/>
                </a:lnTo>
                <a:lnTo>
                  <a:pt x="155" y="14"/>
                </a:lnTo>
                <a:lnTo>
                  <a:pt x="155" y="24"/>
                </a:lnTo>
                <a:lnTo>
                  <a:pt x="164" y="24"/>
                </a:lnTo>
                <a:lnTo>
                  <a:pt x="164" y="49"/>
                </a:lnTo>
                <a:lnTo>
                  <a:pt x="166" y="57"/>
                </a:lnTo>
                <a:lnTo>
                  <a:pt x="170" y="62"/>
                </a:lnTo>
                <a:lnTo>
                  <a:pt x="177" y="62"/>
                </a:lnTo>
                <a:lnTo>
                  <a:pt x="184" y="62"/>
                </a:lnTo>
                <a:lnTo>
                  <a:pt x="184" y="52"/>
                </a:lnTo>
                <a:moveTo>
                  <a:pt x="184" y="62"/>
                </a:moveTo>
                <a:lnTo>
                  <a:pt x="193" y="62"/>
                </a:lnTo>
                <a:lnTo>
                  <a:pt x="193" y="38"/>
                </a:lnTo>
                <a:lnTo>
                  <a:pt x="193" y="31"/>
                </a:lnTo>
                <a:lnTo>
                  <a:pt x="193" y="25"/>
                </a:lnTo>
                <a:lnTo>
                  <a:pt x="193" y="24"/>
                </a:lnTo>
                <a:lnTo>
                  <a:pt x="185" y="24"/>
                </a:lnTo>
                <a:lnTo>
                  <a:pt x="193" y="31"/>
                </a:lnTo>
                <a:lnTo>
                  <a:pt x="193" y="34"/>
                </a:lnTo>
                <a:lnTo>
                  <a:pt x="193" y="62"/>
                </a:lnTo>
                <a:lnTo>
                  <a:pt x="203" y="62"/>
                </a:lnTo>
                <a:lnTo>
                  <a:pt x="203" y="32"/>
                </a:lnTo>
                <a:lnTo>
                  <a:pt x="203" y="25"/>
                </a:lnTo>
                <a:lnTo>
                  <a:pt x="191" y="14"/>
                </a:lnTo>
                <a:lnTo>
                  <a:pt x="198" y="14"/>
                </a:lnTo>
                <a:lnTo>
                  <a:pt x="193" y="23"/>
                </a:lnTo>
                <a:lnTo>
                  <a:pt x="193" y="4"/>
                </a:lnTo>
                <a:lnTo>
                  <a:pt x="184" y="4"/>
                </a:lnTo>
                <a:lnTo>
                  <a:pt x="184" y="62"/>
                </a:lnTo>
                <a:moveTo>
                  <a:pt x="232" y="52"/>
                </a:moveTo>
                <a:lnTo>
                  <a:pt x="230" y="53"/>
                </a:lnTo>
                <a:lnTo>
                  <a:pt x="227" y="52"/>
                </a:lnTo>
                <a:lnTo>
                  <a:pt x="224" y="50"/>
                </a:lnTo>
                <a:lnTo>
                  <a:pt x="223" y="42"/>
                </a:lnTo>
                <a:lnTo>
                  <a:pt x="242" y="42"/>
                </a:lnTo>
                <a:lnTo>
                  <a:pt x="242" y="41"/>
                </a:lnTo>
                <a:lnTo>
                  <a:pt x="238" y="21"/>
                </a:lnTo>
                <a:lnTo>
                  <a:pt x="227" y="14"/>
                </a:lnTo>
                <a:lnTo>
                  <a:pt x="217" y="21"/>
                </a:lnTo>
                <a:lnTo>
                  <a:pt x="213" y="38"/>
                </a:lnTo>
                <a:lnTo>
                  <a:pt x="217" y="56"/>
                </a:lnTo>
                <a:lnTo>
                  <a:pt x="227" y="62"/>
                </a:lnTo>
                <a:lnTo>
                  <a:pt x="237" y="60"/>
                </a:lnTo>
                <a:lnTo>
                  <a:pt x="241" y="52"/>
                </a:lnTo>
                <a:lnTo>
                  <a:pt x="232" y="52"/>
                </a:lnTo>
                <a:moveTo>
                  <a:pt x="223" y="32"/>
                </a:moveTo>
                <a:lnTo>
                  <a:pt x="224" y="27"/>
                </a:lnTo>
                <a:lnTo>
                  <a:pt x="227" y="24"/>
                </a:lnTo>
                <a:lnTo>
                  <a:pt x="231" y="27"/>
                </a:lnTo>
                <a:lnTo>
                  <a:pt x="232" y="32"/>
                </a:lnTo>
                <a:lnTo>
                  <a:pt x="223" y="32"/>
                </a:lnTo>
                <a:moveTo>
                  <a:pt x="309" y="42"/>
                </a:moveTo>
                <a:lnTo>
                  <a:pt x="319" y="42"/>
                </a:lnTo>
                <a:lnTo>
                  <a:pt x="319" y="45"/>
                </a:lnTo>
                <a:lnTo>
                  <a:pt x="312" y="52"/>
                </a:lnTo>
                <a:lnTo>
                  <a:pt x="306" y="52"/>
                </a:lnTo>
                <a:lnTo>
                  <a:pt x="298" y="52"/>
                </a:lnTo>
                <a:lnTo>
                  <a:pt x="289" y="45"/>
                </a:lnTo>
                <a:lnTo>
                  <a:pt x="289" y="32"/>
                </a:lnTo>
                <a:lnTo>
                  <a:pt x="289" y="21"/>
                </a:lnTo>
                <a:lnTo>
                  <a:pt x="298" y="14"/>
                </a:lnTo>
                <a:lnTo>
                  <a:pt x="306" y="14"/>
                </a:lnTo>
                <a:lnTo>
                  <a:pt x="312" y="14"/>
                </a:lnTo>
                <a:lnTo>
                  <a:pt x="319" y="21"/>
                </a:lnTo>
                <a:lnTo>
                  <a:pt x="319" y="24"/>
                </a:lnTo>
                <a:lnTo>
                  <a:pt x="327" y="23"/>
                </a:lnTo>
                <a:lnTo>
                  <a:pt x="327" y="16"/>
                </a:lnTo>
                <a:lnTo>
                  <a:pt x="317" y="4"/>
                </a:lnTo>
                <a:lnTo>
                  <a:pt x="306" y="4"/>
                </a:lnTo>
                <a:lnTo>
                  <a:pt x="292" y="4"/>
                </a:lnTo>
                <a:lnTo>
                  <a:pt x="281" y="16"/>
                </a:lnTo>
                <a:lnTo>
                  <a:pt x="281" y="34"/>
                </a:lnTo>
                <a:lnTo>
                  <a:pt x="281" y="50"/>
                </a:lnTo>
                <a:lnTo>
                  <a:pt x="292" y="62"/>
                </a:lnTo>
                <a:lnTo>
                  <a:pt x="307" y="62"/>
                </a:lnTo>
                <a:lnTo>
                  <a:pt x="317" y="62"/>
                </a:lnTo>
                <a:lnTo>
                  <a:pt x="328" y="50"/>
                </a:lnTo>
                <a:lnTo>
                  <a:pt x="328" y="32"/>
                </a:lnTo>
                <a:lnTo>
                  <a:pt x="309" y="32"/>
                </a:lnTo>
                <a:lnTo>
                  <a:pt x="309" y="42"/>
                </a:lnTo>
                <a:moveTo>
                  <a:pt x="348" y="62"/>
                </a:moveTo>
                <a:lnTo>
                  <a:pt x="357" y="62"/>
                </a:lnTo>
                <a:lnTo>
                  <a:pt x="357" y="4"/>
                </a:lnTo>
                <a:lnTo>
                  <a:pt x="348" y="4"/>
                </a:lnTo>
                <a:lnTo>
                  <a:pt x="348" y="62"/>
                </a:lnTo>
                <a:moveTo>
                  <a:pt x="357" y="42"/>
                </a:moveTo>
                <a:lnTo>
                  <a:pt x="360" y="53"/>
                </a:lnTo>
                <a:lnTo>
                  <a:pt x="370" y="60"/>
                </a:lnTo>
                <a:lnTo>
                  <a:pt x="382" y="62"/>
                </a:lnTo>
                <a:lnTo>
                  <a:pt x="395" y="60"/>
                </a:lnTo>
                <a:lnTo>
                  <a:pt x="403" y="55"/>
                </a:lnTo>
                <a:lnTo>
                  <a:pt x="406" y="46"/>
                </a:lnTo>
                <a:lnTo>
                  <a:pt x="403" y="38"/>
                </a:lnTo>
                <a:lnTo>
                  <a:pt x="395" y="32"/>
                </a:lnTo>
                <a:lnTo>
                  <a:pt x="381" y="29"/>
                </a:lnTo>
                <a:lnTo>
                  <a:pt x="370" y="25"/>
                </a:lnTo>
                <a:lnTo>
                  <a:pt x="367" y="21"/>
                </a:lnTo>
                <a:lnTo>
                  <a:pt x="371" y="16"/>
                </a:lnTo>
                <a:lnTo>
                  <a:pt x="381" y="14"/>
                </a:lnTo>
                <a:lnTo>
                  <a:pt x="392" y="17"/>
                </a:lnTo>
                <a:lnTo>
                  <a:pt x="396" y="24"/>
                </a:lnTo>
                <a:lnTo>
                  <a:pt x="406" y="24"/>
                </a:lnTo>
                <a:lnTo>
                  <a:pt x="402" y="14"/>
                </a:lnTo>
                <a:lnTo>
                  <a:pt x="394" y="7"/>
                </a:lnTo>
                <a:lnTo>
                  <a:pt x="381" y="4"/>
                </a:lnTo>
                <a:lnTo>
                  <a:pt x="369" y="6"/>
                </a:lnTo>
                <a:lnTo>
                  <a:pt x="360" y="13"/>
                </a:lnTo>
                <a:lnTo>
                  <a:pt x="357" y="20"/>
                </a:lnTo>
                <a:lnTo>
                  <a:pt x="360" y="27"/>
                </a:lnTo>
                <a:lnTo>
                  <a:pt x="367" y="32"/>
                </a:lnTo>
                <a:lnTo>
                  <a:pt x="380" y="35"/>
                </a:lnTo>
                <a:lnTo>
                  <a:pt x="391" y="36"/>
                </a:lnTo>
                <a:lnTo>
                  <a:pt x="395" y="41"/>
                </a:lnTo>
                <a:lnTo>
                  <a:pt x="396" y="45"/>
                </a:lnTo>
                <a:lnTo>
                  <a:pt x="395" y="49"/>
                </a:lnTo>
                <a:lnTo>
                  <a:pt x="391" y="52"/>
                </a:lnTo>
                <a:lnTo>
                  <a:pt x="382" y="52"/>
                </a:lnTo>
                <a:lnTo>
                  <a:pt x="374" y="52"/>
                </a:lnTo>
                <a:lnTo>
                  <a:pt x="369" y="49"/>
                </a:lnTo>
                <a:lnTo>
                  <a:pt x="367" y="42"/>
                </a:lnTo>
                <a:lnTo>
                  <a:pt x="357" y="42"/>
                </a:lnTo>
                <a:moveTo>
                  <a:pt x="455" y="62"/>
                </a:moveTo>
                <a:lnTo>
                  <a:pt x="464" y="62"/>
                </a:lnTo>
                <a:lnTo>
                  <a:pt x="464" y="14"/>
                </a:lnTo>
                <a:lnTo>
                  <a:pt x="455" y="14"/>
                </a:lnTo>
                <a:lnTo>
                  <a:pt x="455" y="36"/>
                </a:lnTo>
                <a:lnTo>
                  <a:pt x="455" y="46"/>
                </a:lnTo>
                <a:lnTo>
                  <a:pt x="455" y="50"/>
                </a:lnTo>
                <a:lnTo>
                  <a:pt x="455" y="52"/>
                </a:lnTo>
                <a:lnTo>
                  <a:pt x="462" y="52"/>
                </a:lnTo>
                <a:lnTo>
                  <a:pt x="455" y="45"/>
                </a:lnTo>
                <a:lnTo>
                  <a:pt x="455" y="38"/>
                </a:lnTo>
                <a:lnTo>
                  <a:pt x="455" y="14"/>
                </a:lnTo>
                <a:lnTo>
                  <a:pt x="445" y="14"/>
                </a:lnTo>
                <a:lnTo>
                  <a:pt x="445" y="43"/>
                </a:lnTo>
                <a:lnTo>
                  <a:pt x="445" y="50"/>
                </a:lnTo>
                <a:lnTo>
                  <a:pt x="456" y="62"/>
                </a:lnTo>
                <a:lnTo>
                  <a:pt x="449" y="62"/>
                </a:lnTo>
                <a:lnTo>
                  <a:pt x="455" y="52"/>
                </a:lnTo>
                <a:lnTo>
                  <a:pt x="455" y="62"/>
                </a:lnTo>
                <a:moveTo>
                  <a:pt x="473" y="42"/>
                </a:moveTo>
                <a:lnTo>
                  <a:pt x="477" y="57"/>
                </a:lnTo>
                <a:lnTo>
                  <a:pt x="488" y="62"/>
                </a:lnTo>
                <a:lnTo>
                  <a:pt x="491" y="62"/>
                </a:lnTo>
                <a:lnTo>
                  <a:pt x="502" y="50"/>
                </a:lnTo>
                <a:lnTo>
                  <a:pt x="502" y="46"/>
                </a:lnTo>
                <a:lnTo>
                  <a:pt x="491" y="34"/>
                </a:lnTo>
                <a:lnTo>
                  <a:pt x="492" y="34"/>
                </a:lnTo>
                <a:lnTo>
                  <a:pt x="488" y="32"/>
                </a:lnTo>
                <a:lnTo>
                  <a:pt x="485" y="31"/>
                </a:lnTo>
                <a:lnTo>
                  <a:pt x="484" y="29"/>
                </a:lnTo>
                <a:lnTo>
                  <a:pt x="491" y="29"/>
                </a:lnTo>
                <a:lnTo>
                  <a:pt x="483" y="23"/>
                </a:lnTo>
                <a:lnTo>
                  <a:pt x="483" y="28"/>
                </a:lnTo>
                <a:lnTo>
                  <a:pt x="483" y="31"/>
                </a:lnTo>
                <a:lnTo>
                  <a:pt x="491" y="24"/>
                </a:lnTo>
                <a:lnTo>
                  <a:pt x="488" y="24"/>
                </a:lnTo>
                <a:lnTo>
                  <a:pt x="491" y="24"/>
                </a:lnTo>
                <a:lnTo>
                  <a:pt x="492" y="24"/>
                </a:lnTo>
                <a:lnTo>
                  <a:pt x="502" y="24"/>
                </a:lnTo>
                <a:lnTo>
                  <a:pt x="501" y="18"/>
                </a:lnTo>
                <a:lnTo>
                  <a:pt x="495" y="16"/>
                </a:lnTo>
                <a:lnTo>
                  <a:pt x="487" y="14"/>
                </a:lnTo>
                <a:lnTo>
                  <a:pt x="485" y="14"/>
                </a:lnTo>
                <a:lnTo>
                  <a:pt x="473" y="25"/>
                </a:lnTo>
                <a:lnTo>
                  <a:pt x="473" y="28"/>
                </a:lnTo>
                <a:lnTo>
                  <a:pt x="485" y="41"/>
                </a:lnTo>
                <a:lnTo>
                  <a:pt x="484" y="41"/>
                </a:lnTo>
                <a:lnTo>
                  <a:pt x="488" y="43"/>
                </a:lnTo>
                <a:lnTo>
                  <a:pt x="491" y="45"/>
                </a:lnTo>
                <a:lnTo>
                  <a:pt x="485" y="45"/>
                </a:lnTo>
                <a:lnTo>
                  <a:pt x="492" y="52"/>
                </a:lnTo>
                <a:lnTo>
                  <a:pt x="492" y="48"/>
                </a:lnTo>
                <a:lnTo>
                  <a:pt x="492" y="45"/>
                </a:lnTo>
                <a:lnTo>
                  <a:pt x="485" y="52"/>
                </a:lnTo>
                <a:lnTo>
                  <a:pt x="488" y="52"/>
                </a:lnTo>
                <a:lnTo>
                  <a:pt x="484" y="50"/>
                </a:lnTo>
                <a:lnTo>
                  <a:pt x="483" y="42"/>
                </a:lnTo>
                <a:lnTo>
                  <a:pt x="473" y="42"/>
                </a:lnTo>
                <a:moveTo>
                  <a:pt x="531" y="52"/>
                </a:moveTo>
                <a:lnTo>
                  <a:pt x="530" y="53"/>
                </a:lnTo>
                <a:lnTo>
                  <a:pt x="527" y="52"/>
                </a:lnTo>
                <a:lnTo>
                  <a:pt x="523" y="50"/>
                </a:lnTo>
                <a:lnTo>
                  <a:pt x="521" y="42"/>
                </a:lnTo>
                <a:lnTo>
                  <a:pt x="541" y="42"/>
                </a:lnTo>
                <a:lnTo>
                  <a:pt x="541" y="41"/>
                </a:lnTo>
                <a:lnTo>
                  <a:pt x="537" y="21"/>
                </a:lnTo>
                <a:lnTo>
                  <a:pt x="527" y="14"/>
                </a:lnTo>
                <a:lnTo>
                  <a:pt x="516" y="21"/>
                </a:lnTo>
                <a:lnTo>
                  <a:pt x="512" y="38"/>
                </a:lnTo>
                <a:lnTo>
                  <a:pt x="516" y="56"/>
                </a:lnTo>
                <a:lnTo>
                  <a:pt x="527" y="62"/>
                </a:lnTo>
                <a:lnTo>
                  <a:pt x="535" y="60"/>
                </a:lnTo>
                <a:lnTo>
                  <a:pt x="541" y="52"/>
                </a:lnTo>
                <a:lnTo>
                  <a:pt x="531" y="52"/>
                </a:lnTo>
                <a:moveTo>
                  <a:pt x="521" y="32"/>
                </a:moveTo>
                <a:lnTo>
                  <a:pt x="523" y="27"/>
                </a:lnTo>
                <a:lnTo>
                  <a:pt x="527" y="24"/>
                </a:lnTo>
                <a:lnTo>
                  <a:pt x="530" y="27"/>
                </a:lnTo>
                <a:lnTo>
                  <a:pt x="531" y="32"/>
                </a:lnTo>
                <a:lnTo>
                  <a:pt x="521" y="32"/>
                </a:lnTo>
                <a:moveTo>
                  <a:pt x="570" y="62"/>
                </a:moveTo>
                <a:lnTo>
                  <a:pt x="580" y="62"/>
                </a:lnTo>
                <a:lnTo>
                  <a:pt x="580" y="38"/>
                </a:lnTo>
                <a:lnTo>
                  <a:pt x="580" y="29"/>
                </a:lnTo>
                <a:lnTo>
                  <a:pt x="583" y="25"/>
                </a:lnTo>
                <a:lnTo>
                  <a:pt x="584" y="24"/>
                </a:lnTo>
                <a:lnTo>
                  <a:pt x="587" y="25"/>
                </a:lnTo>
                <a:lnTo>
                  <a:pt x="590" y="16"/>
                </a:lnTo>
                <a:lnTo>
                  <a:pt x="584" y="14"/>
                </a:lnTo>
                <a:lnTo>
                  <a:pt x="583" y="16"/>
                </a:lnTo>
                <a:lnTo>
                  <a:pt x="580" y="24"/>
                </a:lnTo>
                <a:lnTo>
                  <a:pt x="580" y="14"/>
                </a:lnTo>
                <a:lnTo>
                  <a:pt x="570" y="14"/>
                </a:lnTo>
                <a:lnTo>
                  <a:pt x="570" y="62"/>
                </a:lnTo>
                <a:moveTo>
                  <a:pt x="638" y="42"/>
                </a:moveTo>
                <a:lnTo>
                  <a:pt x="634" y="50"/>
                </a:lnTo>
                <a:lnTo>
                  <a:pt x="629" y="52"/>
                </a:lnTo>
                <a:lnTo>
                  <a:pt x="622" y="49"/>
                </a:lnTo>
                <a:lnTo>
                  <a:pt x="619" y="38"/>
                </a:lnTo>
                <a:lnTo>
                  <a:pt x="622" y="28"/>
                </a:lnTo>
                <a:lnTo>
                  <a:pt x="629" y="24"/>
                </a:lnTo>
                <a:lnTo>
                  <a:pt x="634" y="27"/>
                </a:lnTo>
                <a:lnTo>
                  <a:pt x="638" y="32"/>
                </a:lnTo>
                <a:lnTo>
                  <a:pt x="648" y="32"/>
                </a:lnTo>
                <a:lnTo>
                  <a:pt x="641" y="18"/>
                </a:lnTo>
                <a:lnTo>
                  <a:pt x="629" y="14"/>
                </a:lnTo>
                <a:lnTo>
                  <a:pt x="619" y="17"/>
                </a:lnTo>
                <a:lnTo>
                  <a:pt x="610" y="25"/>
                </a:lnTo>
                <a:lnTo>
                  <a:pt x="609" y="38"/>
                </a:lnTo>
                <a:lnTo>
                  <a:pt x="615" y="56"/>
                </a:lnTo>
                <a:lnTo>
                  <a:pt x="629" y="62"/>
                </a:lnTo>
                <a:lnTo>
                  <a:pt x="641" y="57"/>
                </a:lnTo>
                <a:lnTo>
                  <a:pt x="648" y="42"/>
                </a:lnTo>
                <a:lnTo>
                  <a:pt x="638" y="42"/>
                </a:lnTo>
                <a:moveTo>
                  <a:pt x="648" y="38"/>
                </a:moveTo>
                <a:lnTo>
                  <a:pt x="652" y="56"/>
                </a:lnTo>
                <a:lnTo>
                  <a:pt x="666" y="62"/>
                </a:lnTo>
                <a:lnTo>
                  <a:pt x="677" y="60"/>
                </a:lnTo>
                <a:lnTo>
                  <a:pt x="684" y="52"/>
                </a:lnTo>
                <a:lnTo>
                  <a:pt x="686" y="36"/>
                </a:lnTo>
                <a:lnTo>
                  <a:pt x="680" y="20"/>
                </a:lnTo>
                <a:lnTo>
                  <a:pt x="666" y="14"/>
                </a:lnTo>
                <a:lnTo>
                  <a:pt x="654" y="18"/>
                </a:lnTo>
                <a:lnTo>
                  <a:pt x="648" y="38"/>
                </a:lnTo>
                <a:moveTo>
                  <a:pt x="656" y="38"/>
                </a:moveTo>
                <a:lnTo>
                  <a:pt x="660" y="28"/>
                </a:lnTo>
                <a:lnTo>
                  <a:pt x="666" y="24"/>
                </a:lnTo>
                <a:lnTo>
                  <a:pt x="673" y="28"/>
                </a:lnTo>
                <a:lnTo>
                  <a:pt x="676" y="38"/>
                </a:lnTo>
                <a:lnTo>
                  <a:pt x="674" y="49"/>
                </a:lnTo>
                <a:lnTo>
                  <a:pt x="666" y="52"/>
                </a:lnTo>
                <a:lnTo>
                  <a:pt x="660" y="49"/>
                </a:lnTo>
                <a:lnTo>
                  <a:pt x="656" y="38"/>
                </a:lnTo>
                <a:moveTo>
                  <a:pt x="686" y="62"/>
                </a:moveTo>
                <a:lnTo>
                  <a:pt x="695" y="62"/>
                </a:lnTo>
                <a:lnTo>
                  <a:pt x="695" y="39"/>
                </a:lnTo>
                <a:lnTo>
                  <a:pt x="697" y="31"/>
                </a:lnTo>
                <a:lnTo>
                  <a:pt x="698" y="25"/>
                </a:lnTo>
                <a:lnTo>
                  <a:pt x="701" y="24"/>
                </a:lnTo>
                <a:lnTo>
                  <a:pt x="704" y="27"/>
                </a:lnTo>
                <a:lnTo>
                  <a:pt x="705" y="34"/>
                </a:lnTo>
                <a:lnTo>
                  <a:pt x="705" y="62"/>
                </a:lnTo>
                <a:lnTo>
                  <a:pt x="715" y="62"/>
                </a:lnTo>
                <a:lnTo>
                  <a:pt x="715" y="36"/>
                </a:lnTo>
                <a:lnTo>
                  <a:pt x="716" y="27"/>
                </a:lnTo>
                <a:lnTo>
                  <a:pt x="720" y="24"/>
                </a:lnTo>
                <a:lnTo>
                  <a:pt x="716" y="24"/>
                </a:lnTo>
                <a:lnTo>
                  <a:pt x="724" y="31"/>
                </a:lnTo>
                <a:lnTo>
                  <a:pt x="724" y="34"/>
                </a:lnTo>
                <a:lnTo>
                  <a:pt x="724" y="62"/>
                </a:lnTo>
                <a:lnTo>
                  <a:pt x="734" y="62"/>
                </a:lnTo>
                <a:lnTo>
                  <a:pt x="734" y="29"/>
                </a:lnTo>
                <a:lnTo>
                  <a:pt x="734" y="25"/>
                </a:lnTo>
                <a:lnTo>
                  <a:pt x="722" y="14"/>
                </a:lnTo>
                <a:lnTo>
                  <a:pt x="723" y="14"/>
                </a:lnTo>
                <a:lnTo>
                  <a:pt x="713" y="24"/>
                </a:lnTo>
                <a:lnTo>
                  <a:pt x="711" y="17"/>
                </a:lnTo>
                <a:lnTo>
                  <a:pt x="705" y="14"/>
                </a:lnTo>
                <a:lnTo>
                  <a:pt x="699" y="17"/>
                </a:lnTo>
                <a:lnTo>
                  <a:pt x="695" y="24"/>
                </a:lnTo>
                <a:lnTo>
                  <a:pt x="695" y="14"/>
                </a:lnTo>
                <a:lnTo>
                  <a:pt x="686" y="14"/>
                </a:lnTo>
                <a:lnTo>
                  <a:pt x="686" y="62"/>
                </a:lnTo>
                <a:moveTo>
                  <a:pt x="754" y="62"/>
                </a:moveTo>
                <a:lnTo>
                  <a:pt x="763" y="62"/>
                </a:lnTo>
                <a:lnTo>
                  <a:pt x="763" y="39"/>
                </a:lnTo>
                <a:lnTo>
                  <a:pt x="763" y="31"/>
                </a:lnTo>
                <a:lnTo>
                  <a:pt x="766" y="25"/>
                </a:lnTo>
                <a:lnTo>
                  <a:pt x="769" y="24"/>
                </a:lnTo>
                <a:lnTo>
                  <a:pt x="772" y="27"/>
                </a:lnTo>
                <a:lnTo>
                  <a:pt x="773" y="34"/>
                </a:lnTo>
                <a:lnTo>
                  <a:pt x="773" y="62"/>
                </a:lnTo>
                <a:lnTo>
                  <a:pt x="783" y="62"/>
                </a:lnTo>
                <a:lnTo>
                  <a:pt x="783" y="36"/>
                </a:lnTo>
                <a:lnTo>
                  <a:pt x="784" y="27"/>
                </a:lnTo>
                <a:lnTo>
                  <a:pt x="788" y="24"/>
                </a:lnTo>
                <a:lnTo>
                  <a:pt x="784" y="24"/>
                </a:lnTo>
                <a:lnTo>
                  <a:pt x="793" y="31"/>
                </a:lnTo>
                <a:lnTo>
                  <a:pt x="793" y="34"/>
                </a:lnTo>
                <a:lnTo>
                  <a:pt x="793" y="62"/>
                </a:lnTo>
                <a:lnTo>
                  <a:pt x="802" y="62"/>
                </a:lnTo>
                <a:lnTo>
                  <a:pt x="802" y="29"/>
                </a:lnTo>
                <a:lnTo>
                  <a:pt x="802" y="25"/>
                </a:lnTo>
                <a:lnTo>
                  <a:pt x="790" y="14"/>
                </a:lnTo>
                <a:lnTo>
                  <a:pt x="791" y="14"/>
                </a:lnTo>
                <a:lnTo>
                  <a:pt x="780" y="24"/>
                </a:lnTo>
                <a:lnTo>
                  <a:pt x="777" y="17"/>
                </a:lnTo>
                <a:lnTo>
                  <a:pt x="772" y="14"/>
                </a:lnTo>
                <a:lnTo>
                  <a:pt x="766" y="17"/>
                </a:lnTo>
                <a:lnTo>
                  <a:pt x="763" y="24"/>
                </a:lnTo>
                <a:lnTo>
                  <a:pt x="763" y="14"/>
                </a:lnTo>
                <a:lnTo>
                  <a:pt x="754" y="14"/>
                </a:lnTo>
                <a:lnTo>
                  <a:pt x="754" y="62"/>
                </a:lnTo>
                <a:moveTo>
                  <a:pt x="840" y="62"/>
                </a:moveTo>
                <a:lnTo>
                  <a:pt x="850" y="62"/>
                </a:lnTo>
                <a:lnTo>
                  <a:pt x="850" y="14"/>
                </a:lnTo>
                <a:lnTo>
                  <a:pt x="840" y="14"/>
                </a:lnTo>
                <a:lnTo>
                  <a:pt x="840" y="36"/>
                </a:lnTo>
                <a:lnTo>
                  <a:pt x="840" y="46"/>
                </a:lnTo>
                <a:lnTo>
                  <a:pt x="840" y="50"/>
                </a:lnTo>
                <a:lnTo>
                  <a:pt x="840" y="52"/>
                </a:lnTo>
                <a:lnTo>
                  <a:pt x="848" y="52"/>
                </a:lnTo>
                <a:lnTo>
                  <a:pt x="840" y="45"/>
                </a:lnTo>
                <a:lnTo>
                  <a:pt x="840" y="38"/>
                </a:lnTo>
                <a:lnTo>
                  <a:pt x="840" y="14"/>
                </a:lnTo>
                <a:lnTo>
                  <a:pt x="831" y="14"/>
                </a:lnTo>
                <a:lnTo>
                  <a:pt x="831" y="43"/>
                </a:lnTo>
                <a:lnTo>
                  <a:pt x="831" y="50"/>
                </a:lnTo>
                <a:lnTo>
                  <a:pt x="843" y="62"/>
                </a:lnTo>
                <a:lnTo>
                  <a:pt x="836" y="62"/>
                </a:lnTo>
                <a:lnTo>
                  <a:pt x="840" y="52"/>
                </a:lnTo>
                <a:lnTo>
                  <a:pt x="840" y="62"/>
                </a:lnTo>
                <a:moveTo>
                  <a:pt x="869" y="62"/>
                </a:moveTo>
                <a:lnTo>
                  <a:pt x="879" y="62"/>
                </a:lnTo>
                <a:lnTo>
                  <a:pt x="879" y="38"/>
                </a:lnTo>
                <a:lnTo>
                  <a:pt x="879" y="27"/>
                </a:lnTo>
                <a:lnTo>
                  <a:pt x="879" y="24"/>
                </a:lnTo>
                <a:lnTo>
                  <a:pt x="872" y="24"/>
                </a:lnTo>
                <a:lnTo>
                  <a:pt x="879" y="31"/>
                </a:lnTo>
                <a:lnTo>
                  <a:pt x="879" y="35"/>
                </a:lnTo>
                <a:lnTo>
                  <a:pt x="879" y="62"/>
                </a:lnTo>
                <a:lnTo>
                  <a:pt x="888" y="62"/>
                </a:lnTo>
                <a:lnTo>
                  <a:pt x="888" y="32"/>
                </a:lnTo>
                <a:lnTo>
                  <a:pt x="888" y="25"/>
                </a:lnTo>
                <a:lnTo>
                  <a:pt x="877" y="14"/>
                </a:lnTo>
                <a:lnTo>
                  <a:pt x="883" y="14"/>
                </a:lnTo>
                <a:lnTo>
                  <a:pt x="879" y="20"/>
                </a:lnTo>
                <a:lnTo>
                  <a:pt x="879" y="14"/>
                </a:lnTo>
                <a:lnTo>
                  <a:pt x="869" y="14"/>
                </a:lnTo>
                <a:lnTo>
                  <a:pt x="869" y="62"/>
                </a:lnTo>
                <a:moveTo>
                  <a:pt x="918" y="14"/>
                </a:moveTo>
                <a:lnTo>
                  <a:pt x="927" y="14"/>
                </a:lnTo>
                <a:lnTo>
                  <a:pt x="927" y="4"/>
                </a:lnTo>
                <a:lnTo>
                  <a:pt x="918" y="4"/>
                </a:lnTo>
                <a:lnTo>
                  <a:pt x="918" y="14"/>
                </a:lnTo>
                <a:moveTo>
                  <a:pt x="918" y="62"/>
                </a:moveTo>
                <a:lnTo>
                  <a:pt x="927" y="62"/>
                </a:lnTo>
                <a:lnTo>
                  <a:pt x="927" y="14"/>
                </a:lnTo>
                <a:lnTo>
                  <a:pt x="918" y="14"/>
                </a:lnTo>
                <a:lnTo>
                  <a:pt x="918" y="62"/>
                </a:lnTo>
                <a:moveTo>
                  <a:pt x="947" y="52"/>
                </a:moveTo>
                <a:lnTo>
                  <a:pt x="943" y="52"/>
                </a:lnTo>
                <a:lnTo>
                  <a:pt x="938" y="52"/>
                </a:lnTo>
                <a:lnTo>
                  <a:pt x="937" y="50"/>
                </a:lnTo>
                <a:lnTo>
                  <a:pt x="937" y="46"/>
                </a:lnTo>
                <a:lnTo>
                  <a:pt x="937" y="24"/>
                </a:lnTo>
                <a:lnTo>
                  <a:pt x="947" y="24"/>
                </a:lnTo>
                <a:lnTo>
                  <a:pt x="947" y="14"/>
                </a:lnTo>
                <a:lnTo>
                  <a:pt x="937" y="14"/>
                </a:lnTo>
                <a:lnTo>
                  <a:pt x="937" y="0"/>
                </a:lnTo>
                <a:lnTo>
                  <a:pt x="927" y="4"/>
                </a:lnTo>
                <a:lnTo>
                  <a:pt x="927" y="14"/>
                </a:lnTo>
                <a:lnTo>
                  <a:pt x="918" y="14"/>
                </a:lnTo>
                <a:lnTo>
                  <a:pt x="918" y="24"/>
                </a:lnTo>
                <a:lnTo>
                  <a:pt x="927" y="24"/>
                </a:lnTo>
                <a:lnTo>
                  <a:pt x="927" y="49"/>
                </a:lnTo>
                <a:lnTo>
                  <a:pt x="929" y="57"/>
                </a:lnTo>
                <a:lnTo>
                  <a:pt x="932" y="62"/>
                </a:lnTo>
                <a:lnTo>
                  <a:pt x="940" y="62"/>
                </a:lnTo>
                <a:lnTo>
                  <a:pt x="947" y="62"/>
                </a:lnTo>
                <a:lnTo>
                  <a:pt x="947" y="52"/>
                </a:lnTo>
                <a:moveTo>
                  <a:pt x="947" y="80"/>
                </a:moveTo>
                <a:lnTo>
                  <a:pt x="948" y="81"/>
                </a:lnTo>
                <a:lnTo>
                  <a:pt x="951" y="80"/>
                </a:lnTo>
                <a:lnTo>
                  <a:pt x="954" y="73"/>
                </a:lnTo>
                <a:lnTo>
                  <a:pt x="955" y="63"/>
                </a:lnTo>
                <a:lnTo>
                  <a:pt x="976" y="14"/>
                </a:lnTo>
                <a:lnTo>
                  <a:pt x="966" y="14"/>
                </a:lnTo>
                <a:lnTo>
                  <a:pt x="954" y="43"/>
                </a:lnTo>
                <a:lnTo>
                  <a:pt x="951" y="50"/>
                </a:lnTo>
                <a:lnTo>
                  <a:pt x="947" y="39"/>
                </a:lnTo>
                <a:lnTo>
                  <a:pt x="937" y="14"/>
                </a:lnTo>
                <a:lnTo>
                  <a:pt x="927" y="14"/>
                </a:lnTo>
                <a:lnTo>
                  <a:pt x="947" y="60"/>
                </a:lnTo>
                <a:lnTo>
                  <a:pt x="947" y="63"/>
                </a:lnTo>
                <a:lnTo>
                  <a:pt x="947" y="69"/>
                </a:lnTo>
                <a:lnTo>
                  <a:pt x="947" y="71"/>
                </a:lnTo>
                <a:lnTo>
                  <a:pt x="947" y="8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21"/>
          <p:cNvSpPr>
            <a:spLocks/>
          </p:cNvSpPr>
          <p:nvPr/>
        </p:nvSpPr>
        <p:spPr bwMode="auto">
          <a:xfrm>
            <a:off x="4574711" y="6278832"/>
            <a:ext cx="62571" cy="91450"/>
          </a:xfrm>
          <a:custGeom>
            <a:avLst/>
            <a:gdLst>
              <a:gd name="T0" fmla="*/ 0 w 39"/>
              <a:gd name="T1" fmla="*/ 57 h 57"/>
              <a:gd name="T2" fmla="*/ 39 w 39"/>
              <a:gd name="T3" fmla="*/ 57 h 57"/>
              <a:gd name="T4" fmla="*/ 39 w 39"/>
              <a:gd name="T5" fmla="*/ 47 h 57"/>
              <a:gd name="T6" fmla="*/ 10 w 39"/>
              <a:gd name="T7" fmla="*/ 47 h 57"/>
              <a:gd name="T8" fmla="*/ 10 w 39"/>
              <a:gd name="T9" fmla="*/ 29 h 57"/>
              <a:gd name="T10" fmla="*/ 39 w 39"/>
              <a:gd name="T11" fmla="*/ 29 h 57"/>
              <a:gd name="T12" fmla="*/ 39 w 39"/>
              <a:gd name="T13" fmla="*/ 19 h 57"/>
              <a:gd name="T14" fmla="*/ 10 w 39"/>
              <a:gd name="T15" fmla="*/ 19 h 57"/>
              <a:gd name="T16" fmla="*/ 10 w 39"/>
              <a:gd name="T17" fmla="*/ 10 h 57"/>
              <a:gd name="T18" fmla="*/ 39 w 39"/>
              <a:gd name="T19" fmla="*/ 10 h 57"/>
              <a:gd name="T20" fmla="*/ 39 w 39"/>
              <a:gd name="T21" fmla="*/ 0 h 57"/>
              <a:gd name="T22" fmla="*/ 0 w 39"/>
              <a:gd name="T23" fmla="*/ 0 h 57"/>
              <a:gd name="T24" fmla="*/ 0 w 39"/>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7">
                <a:moveTo>
                  <a:pt x="0" y="57"/>
                </a:moveTo>
                <a:lnTo>
                  <a:pt x="39" y="57"/>
                </a:lnTo>
                <a:lnTo>
                  <a:pt x="39" y="47"/>
                </a:lnTo>
                <a:lnTo>
                  <a:pt x="10" y="47"/>
                </a:lnTo>
                <a:lnTo>
                  <a:pt x="10" y="29"/>
                </a:lnTo>
                <a:lnTo>
                  <a:pt x="39" y="29"/>
                </a:lnTo>
                <a:lnTo>
                  <a:pt x="39" y="19"/>
                </a:lnTo>
                <a:lnTo>
                  <a:pt x="10" y="19"/>
                </a:lnTo>
                <a:lnTo>
                  <a:pt x="10" y="10"/>
                </a:lnTo>
                <a:lnTo>
                  <a:pt x="39" y="10"/>
                </a:lnTo>
                <a:lnTo>
                  <a:pt x="39"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22"/>
          <p:cNvSpPr>
            <a:spLocks/>
          </p:cNvSpPr>
          <p:nvPr/>
        </p:nvSpPr>
        <p:spPr bwMode="auto">
          <a:xfrm>
            <a:off x="4637282" y="6294876"/>
            <a:ext cx="46527" cy="75406"/>
          </a:xfrm>
          <a:custGeom>
            <a:avLst/>
            <a:gdLst>
              <a:gd name="T0" fmla="*/ 0 w 29"/>
              <a:gd name="T1" fmla="*/ 29 h 47"/>
              <a:gd name="T2" fmla="*/ 4 w 29"/>
              <a:gd name="T3" fmla="*/ 43 h 47"/>
              <a:gd name="T4" fmla="*/ 14 w 29"/>
              <a:gd name="T5" fmla="*/ 47 h 47"/>
              <a:gd name="T6" fmla="*/ 17 w 29"/>
              <a:gd name="T7" fmla="*/ 47 h 47"/>
              <a:gd name="T8" fmla="*/ 29 w 29"/>
              <a:gd name="T9" fmla="*/ 36 h 47"/>
              <a:gd name="T10" fmla="*/ 29 w 29"/>
              <a:gd name="T11" fmla="*/ 33 h 47"/>
              <a:gd name="T12" fmla="*/ 29 w 29"/>
              <a:gd name="T13" fmla="*/ 32 h 47"/>
              <a:gd name="T14" fmla="*/ 17 w 29"/>
              <a:gd name="T15" fmla="*/ 19 h 47"/>
              <a:gd name="T16" fmla="*/ 18 w 29"/>
              <a:gd name="T17" fmla="*/ 19 h 47"/>
              <a:gd name="T18" fmla="*/ 14 w 29"/>
              <a:gd name="T19" fmla="*/ 18 h 47"/>
              <a:gd name="T20" fmla="*/ 11 w 29"/>
              <a:gd name="T21" fmla="*/ 16 h 47"/>
              <a:gd name="T22" fmla="*/ 10 w 29"/>
              <a:gd name="T23" fmla="*/ 15 h 47"/>
              <a:gd name="T24" fmla="*/ 17 w 29"/>
              <a:gd name="T25" fmla="*/ 15 h 47"/>
              <a:gd name="T26" fmla="*/ 10 w 29"/>
              <a:gd name="T27" fmla="*/ 8 h 47"/>
              <a:gd name="T28" fmla="*/ 10 w 29"/>
              <a:gd name="T29" fmla="*/ 14 h 47"/>
              <a:gd name="T30" fmla="*/ 10 w 29"/>
              <a:gd name="T31" fmla="*/ 16 h 47"/>
              <a:gd name="T32" fmla="*/ 17 w 29"/>
              <a:gd name="T33" fmla="*/ 9 h 47"/>
              <a:gd name="T34" fmla="*/ 14 w 29"/>
              <a:gd name="T35" fmla="*/ 9 h 47"/>
              <a:gd name="T36" fmla="*/ 17 w 29"/>
              <a:gd name="T37" fmla="*/ 9 h 47"/>
              <a:gd name="T38" fmla="*/ 19 w 29"/>
              <a:gd name="T39" fmla="*/ 9 h 47"/>
              <a:gd name="T40" fmla="*/ 29 w 29"/>
              <a:gd name="T41" fmla="*/ 9 h 47"/>
              <a:gd name="T42" fmla="*/ 26 w 29"/>
              <a:gd name="T43" fmla="*/ 4 h 47"/>
              <a:gd name="T44" fmla="*/ 21 w 29"/>
              <a:gd name="T45" fmla="*/ 1 h 47"/>
              <a:gd name="T46" fmla="*/ 14 w 29"/>
              <a:gd name="T47" fmla="*/ 0 h 47"/>
              <a:gd name="T48" fmla="*/ 11 w 29"/>
              <a:gd name="T49" fmla="*/ 0 h 47"/>
              <a:gd name="T50" fmla="*/ 0 w 29"/>
              <a:gd name="T51" fmla="*/ 11 h 47"/>
              <a:gd name="T52" fmla="*/ 0 w 29"/>
              <a:gd name="T53" fmla="*/ 14 h 47"/>
              <a:gd name="T54" fmla="*/ 11 w 29"/>
              <a:gd name="T55" fmla="*/ 26 h 47"/>
              <a:gd name="T56" fmla="*/ 15 w 29"/>
              <a:gd name="T57" fmla="*/ 29 h 47"/>
              <a:gd name="T58" fmla="*/ 18 w 29"/>
              <a:gd name="T59" fmla="*/ 30 h 47"/>
              <a:gd name="T60" fmla="*/ 11 w 29"/>
              <a:gd name="T61" fmla="*/ 30 h 47"/>
              <a:gd name="T62" fmla="*/ 19 w 29"/>
              <a:gd name="T63" fmla="*/ 37 h 47"/>
              <a:gd name="T64" fmla="*/ 19 w 29"/>
              <a:gd name="T65" fmla="*/ 33 h 47"/>
              <a:gd name="T66" fmla="*/ 19 w 29"/>
              <a:gd name="T67" fmla="*/ 30 h 47"/>
              <a:gd name="T68" fmla="*/ 11 w 29"/>
              <a:gd name="T69" fmla="*/ 37 h 47"/>
              <a:gd name="T70" fmla="*/ 14 w 29"/>
              <a:gd name="T71" fmla="*/ 37 h 47"/>
              <a:gd name="T72" fmla="*/ 11 w 29"/>
              <a:gd name="T73" fmla="*/ 36 h 47"/>
              <a:gd name="T74" fmla="*/ 10 w 29"/>
              <a:gd name="T75" fmla="*/ 29 h 47"/>
              <a:gd name="T76" fmla="*/ 0 w 29"/>
              <a:gd name="T77"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 h="47">
                <a:moveTo>
                  <a:pt x="0" y="29"/>
                </a:moveTo>
                <a:lnTo>
                  <a:pt x="4" y="43"/>
                </a:lnTo>
                <a:lnTo>
                  <a:pt x="14" y="47"/>
                </a:lnTo>
                <a:lnTo>
                  <a:pt x="17" y="47"/>
                </a:lnTo>
                <a:lnTo>
                  <a:pt x="29" y="36"/>
                </a:lnTo>
                <a:lnTo>
                  <a:pt x="29" y="33"/>
                </a:lnTo>
                <a:lnTo>
                  <a:pt x="29" y="32"/>
                </a:lnTo>
                <a:lnTo>
                  <a:pt x="17" y="19"/>
                </a:lnTo>
                <a:lnTo>
                  <a:pt x="18" y="19"/>
                </a:lnTo>
                <a:lnTo>
                  <a:pt x="14" y="18"/>
                </a:lnTo>
                <a:lnTo>
                  <a:pt x="11" y="16"/>
                </a:lnTo>
                <a:lnTo>
                  <a:pt x="10" y="15"/>
                </a:lnTo>
                <a:lnTo>
                  <a:pt x="17" y="15"/>
                </a:lnTo>
                <a:lnTo>
                  <a:pt x="10" y="8"/>
                </a:lnTo>
                <a:lnTo>
                  <a:pt x="10" y="14"/>
                </a:lnTo>
                <a:lnTo>
                  <a:pt x="10" y="16"/>
                </a:lnTo>
                <a:lnTo>
                  <a:pt x="17" y="9"/>
                </a:lnTo>
                <a:lnTo>
                  <a:pt x="14" y="9"/>
                </a:lnTo>
                <a:lnTo>
                  <a:pt x="17" y="9"/>
                </a:lnTo>
                <a:lnTo>
                  <a:pt x="19" y="9"/>
                </a:lnTo>
                <a:lnTo>
                  <a:pt x="29" y="9"/>
                </a:lnTo>
                <a:lnTo>
                  <a:pt x="26" y="4"/>
                </a:lnTo>
                <a:lnTo>
                  <a:pt x="21" y="1"/>
                </a:lnTo>
                <a:lnTo>
                  <a:pt x="14" y="0"/>
                </a:lnTo>
                <a:lnTo>
                  <a:pt x="11" y="0"/>
                </a:lnTo>
                <a:lnTo>
                  <a:pt x="0" y="11"/>
                </a:lnTo>
                <a:lnTo>
                  <a:pt x="0" y="14"/>
                </a:lnTo>
                <a:lnTo>
                  <a:pt x="11" y="26"/>
                </a:lnTo>
                <a:lnTo>
                  <a:pt x="15" y="29"/>
                </a:lnTo>
                <a:lnTo>
                  <a:pt x="18" y="30"/>
                </a:lnTo>
                <a:lnTo>
                  <a:pt x="11" y="30"/>
                </a:lnTo>
                <a:lnTo>
                  <a:pt x="19" y="37"/>
                </a:lnTo>
                <a:lnTo>
                  <a:pt x="19" y="33"/>
                </a:lnTo>
                <a:lnTo>
                  <a:pt x="19" y="30"/>
                </a:lnTo>
                <a:lnTo>
                  <a:pt x="11" y="37"/>
                </a:lnTo>
                <a:lnTo>
                  <a:pt x="14" y="37"/>
                </a:lnTo>
                <a:lnTo>
                  <a:pt x="11" y="36"/>
                </a:lnTo>
                <a:lnTo>
                  <a:pt x="10" y="29"/>
                </a:lnTo>
                <a:lnTo>
                  <a:pt x="0" y="2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23"/>
          <p:cNvSpPr>
            <a:spLocks/>
          </p:cNvSpPr>
          <p:nvPr/>
        </p:nvSpPr>
        <p:spPr bwMode="auto">
          <a:xfrm>
            <a:off x="4728732" y="6294876"/>
            <a:ext cx="30483" cy="75406"/>
          </a:xfrm>
          <a:custGeom>
            <a:avLst/>
            <a:gdLst>
              <a:gd name="T0" fmla="*/ 0 w 19"/>
              <a:gd name="T1" fmla="*/ 47 h 47"/>
              <a:gd name="T2" fmla="*/ 10 w 19"/>
              <a:gd name="T3" fmla="*/ 47 h 47"/>
              <a:gd name="T4" fmla="*/ 10 w 19"/>
              <a:gd name="T5" fmla="*/ 23 h 47"/>
              <a:gd name="T6" fmla="*/ 11 w 19"/>
              <a:gd name="T7" fmla="*/ 15 h 47"/>
              <a:gd name="T8" fmla="*/ 12 w 19"/>
              <a:gd name="T9" fmla="*/ 11 h 47"/>
              <a:gd name="T10" fmla="*/ 15 w 19"/>
              <a:gd name="T11" fmla="*/ 9 h 47"/>
              <a:gd name="T12" fmla="*/ 18 w 19"/>
              <a:gd name="T13" fmla="*/ 11 h 47"/>
              <a:gd name="T14" fmla="*/ 19 w 19"/>
              <a:gd name="T15" fmla="*/ 1 h 47"/>
              <a:gd name="T16" fmla="*/ 15 w 19"/>
              <a:gd name="T17" fmla="*/ 0 h 47"/>
              <a:gd name="T18" fmla="*/ 12 w 19"/>
              <a:gd name="T19" fmla="*/ 1 h 47"/>
              <a:gd name="T20" fmla="*/ 10 w 19"/>
              <a:gd name="T21" fmla="*/ 9 h 47"/>
              <a:gd name="T22" fmla="*/ 10 w 19"/>
              <a:gd name="T23" fmla="*/ 0 h 47"/>
              <a:gd name="T24" fmla="*/ 0 w 19"/>
              <a:gd name="T25" fmla="*/ 0 h 47"/>
              <a:gd name="T26" fmla="*/ 0 w 19"/>
              <a:gd name="T2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7">
                <a:moveTo>
                  <a:pt x="0" y="47"/>
                </a:moveTo>
                <a:lnTo>
                  <a:pt x="10" y="47"/>
                </a:lnTo>
                <a:lnTo>
                  <a:pt x="10" y="23"/>
                </a:lnTo>
                <a:lnTo>
                  <a:pt x="11" y="15"/>
                </a:lnTo>
                <a:lnTo>
                  <a:pt x="12" y="11"/>
                </a:lnTo>
                <a:lnTo>
                  <a:pt x="15" y="9"/>
                </a:lnTo>
                <a:lnTo>
                  <a:pt x="18" y="11"/>
                </a:lnTo>
                <a:lnTo>
                  <a:pt x="19" y="1"/>
                </a:lnTo>
                <a:lnTo>
                  <a:pt x="15" y="0"/>
                </a:lnTo>
                <a:lnTo>
                  <a:pt x="12" y="1"/>
                </a:lnTo>
                <a:lnTo>
                  <a:pt x="10" y="9"/>
                </a:lnTo>
                <a:lnTo>
                  <a:pt x="10"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 name="Rectangle 24"/>
          <p:cNvSpPr>
            <a:spLocks noChangeArrowheads="1"/>
          </p:cNvSpPr>
          <p:nvPr/>
        </p:nvSpPr>
        <p:spPr bwMode="auto">
          <a:xfrm>
            <a:off x="4759216" y="6278832"/>
            <a:ext cx="16044" cy="16044"/>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 name="Rectangle 25"/>
          <p:cNvSpPr>
            <a:spLocks noChangeArrowheads="1"/>
          </p:cNvSpPr>
          <p:nvPr/>
        </p:nvSpPr>
        <p:spPr bwMode="auto">
          <a:xfrm>
            <a:off x="4759216" y="6294876"/>
            <a:ext cx="16044" cy="75406"/>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26"/>
          <p:cNvSpPr>
            <a:spLocks/>
          </p:cNvSpPr>
          <p:nvPr/>
        </p:nvSpPr>
        <p:spPr bwMode="auto">
          <a:xfrm>
            <a:off x="4791304" y="6354239"/>
            <a:ext cx="16044" cy="32088"/>
          </a:xfrm>
          <a:custGeom>
            <a:avLst/>
            <a:gdLst>
              <a:gd name="T0" fmla="*/ 0 w 10"/>
              <a:gd name="T1" fmla="*/ 10 h 20"/>
              <a:gd name="T2" fmla="*/ 5 w 10"/>
              <a:gd name="T3" fmla="*/ 10 h 20"/>
              <a:gd name="T4" fmla="*/ 4 w 10"/>
              <a:gd name="T5" fmla="*/ 10 h 20"/>
              <a:gd name="T6" fmla="*/ 0 w 10"/>
              <a:gd name="T7" fmla="*/ 10 h 20"/>
              <a:gd name="T8" fmla="*/ 0 w 10"/>
              <a:gd name="T9" fmla="*/ 20 h 20"/>
              <a:gd name="T10" fmla="*/ 7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5" y="10"/>
                </a:lnTo>
                <a:lnTo>
                  <a:pt x="4" y="10"/>
                </a:lnTo>
                <a:lnTo>
                  <a:pt x="0" y="10"/>
                </a:lnTo>
                <a:lnTo>
                  <a:pt x="0" y="20"/>
                </a:lnTo>
                <a:lnTo>
                  <a:pt x="7"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27"/>
          <p:cNvSpPr>
            <a:spLocks/>
          </p:cNvSpPr>
          <p:nvPr/>
        </p:nvSpPr>
        <p:spPr bwMode="auto">
          <a:xfrm>
            <a:off x="4853875" y="6278832"/>
            <a:ext cx="62571" cy="91450"/>
          </a:xfrm>
          <a:custGeom>
            <a:avLst/>
            <a:gdLst>
              <a:gd name="T0" fmla="*/ 0 w 39"/>
              <a:gd name="T1" fmla="*/ 57 h 57"/>
              <a:gd name="T2" fmla="*/ 9 w 39"/>
              <a:gd name="T3" fmla="*/ 57 h 57"/>
              <a:gd name="T4" fmla="*/ 9 w 39"/>
              <a:gd name="T5" fmla="*/ 29 h 57"/>
              <a:gd name="T6" fmla="*/ 29 w 39"/>
              <a:gd name="T7" fmla="*/ 29 h 57"/>
              <a:gd name="T8" fmla="*/ 29 w 39"/>
              <a:gd name="T9" fmla="*/ 57 h 57"/>
              <a:gd name="T10" fmla="*/ 39 w 39"/>
              <a:gd name="T11" fmla="*/ 57 h 57"/>
              <a:gd name="T12" fmla="*/ 39 w 39"/>
              <a:gd name="T13" fmla="*/ 0 h 57"/>
              <a:gd name="T14" fmla="*/ 29 w 39"/>
              <a:gd name="T15" fmla="*/ 0 h 57"/>
              <a:gd name="T16" fmla="*/ 29 w 39"/>
              <a:gd name="T17" fmla="*/ 19 h 57"/>
              <a:gd name="T18" fmla="*/ 9 w 39"/>
              <a:gd name="T19" fmla="*/ 19 h 57"/>
              <a:gd name="T20" fmla="*/ 9 w 39"/>
              <a:gd name="T21" fmla="*/ 0 h 57"/>
              <a:gd name="T22" fmla="*/ 0 w 39"/>
              <a:gd name="T23" fmla="*/ 0 h 57"/>
              <a:gd name="T24" fmla="*/ 0 w 39"/>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7">
                <a:moveTo>
                  <a:pt x="0" y="57"/>
                </a:moveTo>
                <a:lnTo>
                  <a:pt x="9" y="57"/>
                </a:lnTo>
                <a:lnTo>
                  <a:pt x="9" y="29"/>
                </a:lnTo>
                <a:lnTo>
                  <a:pt x="29" y="29"/>
                </a:lnTo>
                <a:lnTo>
                  <a:pt x="29" y="57"/>
                </a:lnTo>
                <a:lnTo>
                  <a:pt x="39" y="57"/>
                </a:lnTo>
                <a:lnTo>
                  <a:pt x="39" y="0"/>
                </a:lnTo>
                <a:lnTo>
                  <a:pt x="29" y="0"/>
                </a:lnTo>
                <a:lnTo>
                  <a:pt x="29" y="19"/>
                </a:lnTo>
                <a:lnTo>
                  <a:pt x="9" y="19"/>
                </a:lnTo>
                <a:lnTo>
                  <a:pt x="9"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28"/>
          <p:cNvSpPr>
            <a:spLocks/>
          </p:cNvSpPr>
          <p:nvPr/>
        </p:nvSpPr>
        <p:spPr bwMode="auto">
          <a:xfrm>
            <a:off x="4946930" y="6278832"/>
            <a:ext cx="62571" cy="91450"/>
          </a:xfrm>
          <a:custGeom>
            <a:avLst/>
            <a:gdLst>
              <a:gd name="T0" fmla="*/ 0 w 39"/>
              <a:gd name="T1" fmla="*/ 57 h 57"/>
              <a:gd name="T2" fmla="*/ 39 w 39"/>
              <a:gd name="T3" fmla="*/ 57 h 57"/>
              <a:gd name="T4" fmla="*/ 39 w 39"/>
              <a:gd name="T5" fmla="*/ 47 h 57"/>
              <a:gd name="T6" fmla="*/ 10 w 39"/>
              <a:gd name="T7" fmla="*/ 47 h 57"/>
              <a:gd name="T8" fmla="*/ 10 w 39"/>
              <a:gd name="T9" fmla="*/ 29 h 57"/>
              <a:gd name="T10" fmla="*/ 39 w 39"/>
              <a:gd name="T11" fmla="*/ 29 h 57"/>
              <a:gd name="T12" fmla="*/ 39 w 39"/>
              <a:gd name="T13" fmla="*/ 19 h 57"/>
              <a:gd name="T14" fmla="*/ 10 w 39"/>
              <a:gd name="T15" fmla="*/ 19 h 57"/>
              <a:gd name="T16" fmla="*/ 10 w 39"/>
              <a:gd name="T17" fmla="*/ 10 h 57"/>
              <a:gd name="T18" fmla="*/ 39 w 39"/>
              <a:gd name="T19" fmla="*/ 10 h 57"/>
              <a:gd name="T20" fmla="*/ 39 w 39"/>
              <a:gd name="T21" fmla="*/ 0 h 57"/>
              <a:gd name="T22" fmla="*/ 0 w 39"/>
              <a:gd name="T23" fmla="*/ 0 h 57"/>
              <a:gd name="T24" fmla="*/ 0 w 39"/>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7">
                <a:moveTo>
                  <a:pt x="0" y="57"/>
                </a:moveTo>
                <a:lnTo>
                  <a:pt x="39" y="57"/>
                </a:lnTo>
                <a:lnTo>
                  <a:pt x="39" y="47"/>
                </a:lnTo>
                <a:lnTo>
                  <a:pt x="10" y="47"/>
                </a:lnTo>
                <a:lnTo>
                  <a:pt x="10" y="29"/>
                </a:lnTo>
                <a:lnTo>
                  <a:pt x="39" y="29"/>
                </a:lnTo>
                <a:lnTo>
                  <a:pt x="39" y="19"/>
                </a:lnTo>
                <a:lnTo>
                  <a:pt x="10" y="19"/>
                </a:lnTo>
                <a:lnTo>
                  <a:pt x="10" y="10"/>
                </a:lnTo>
                <a:lnTo>
                  <a:pt x="39" y="10"/>
                </a:lnTo>
                <a:lnTo>
                  <a:pt x="39"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29"/>
          <p:cNvSpPr>
            <a:spLocks/>
          </p:cNvSpPr>
          <p:nvPr/>
        </p:nvSpPr>
        <p:spPr bwMode="auto">
          <a:xfrm>
            <a:off x="5038380" y="6278832"/>
            <a:ext cx="73802" cy="91450"/>
          </a:xfrm>
          <a:custGeom>
            <a:avLst/>
            <a:gdLst>
              <a:gd name="T0" fmla="*/ 0 w 46"/>
              <a:gd name="T1" fmla="*/ 57 h 57"/>
              <a:gd name="T2" fmla="*/ 10 w 46"/>
              <a:gd name="T3" fmla="*/ 57 h 57"/>
              <a:gd name="T4" fmla="*/ 10 w 46"/>
              <a:gd name="T5" fmla="*/ 29 h 57"/>
              <a:gd name="T6" fmla="*/ 17 w 46"/>
              <a:gd name="T7" fmla="*/ 29 h 57"/>
              <a:gd name="T8" fmla="*/ 20 w 46"/>
              <a:gd name="T9" fmla="*/ 29 h 57"/>
              <a:gd name="T10" fmla="*/ 22 w 46"/>
              <a:gd name="T11" fmla="*/ 32 h 57"/>
              <a:gd name="T12" fmla="*/ 25 w 46"/>
              <a:gd name="T13" fmla="*/ 36 h 57"/>
              <a:gd name="T14" fmla="*/ 29 w 46"/>
              <a:gd name="T15" fmla="*/ 45 h 57"/>
              <a:gd name="T16" fmla="*/ 36 w 46"/>
              <a:gd name="T17" fmla="*/ 57 h 57"/>
              <a:gd name="T18" fmla="*/ 46 w 46"/>
              <a:gd name="T19" fmla="*/ 57 h 57"/>
              <a:gd name="T20" fmla="*/ 38 w 46"/>
              <a:gd name="T21" fmla="*/ 40 h 57"/>
              <a:gd name="T22" fmla="*/ 32 w 46"/>
              <a:gd name="T23" fmla="*/ 32 h 57"/>
              <a:gd name="T24" fmla="*/ 26 w 46"/>
              <a:gd name="T25" fmla="*/ 29 h 57"/>
              <a:gd name="T26" fmla="*/ 36 w 46"/>
              <a:gd name="T27" fmla="*/ 25 h 57"/>
              <a:gd name="T28" fmla="*/ 39 w 46"/>
              <a:gd name="T29" fmla="*/ 14 h 57"/>
              <a:gd name="T30" fmla="*/ 38 w 46"/>
              <a:gd name="T31" fmla="*/ 7 h 57"/>
              <a:gd name="T32" fmla="*/ 32 w 46"/>
              <a:gd name="T33" fmla="*/ 1 h 57"/>
              <a:gd name="T34" fmla="*/ 24 w 46"/>
              <a:gd name="T35" fmla="*/ 0 h 57"/>
              <a:gd name="T36" fmla="*/ 0 w 46"/>
              <a:gd name="T37" fmla="*/ 0 h 57"/>
              <a:gd name="T38" fmla="*/ 0 w 46"/>
              <a:gd name="T3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57">
                <a:moveTo>
                  <a:pt x="0" y="57"/>
                </a:moveTo>
                <a:lnTo>
                  <a:pt x="10" y="57"/>
                </a:lnTo>
                <a:lnTo>
                  <a:pt x="10" y="29"/>
                </a:lnTo>
                <a:lnTo>
                  <a:pt x="17" y="29"/>
                </a:lnTo>
                <a:lnTo>
                  <a:pt x="20" y="29"/>
                </a:lnTo>
                <a:lnTo>
                  <a:pt x="22" y="32"/>
                </a:lnTo>
                <a:lnTo>
                  <a:pt x="25" y="36"/>
                </a:lnTo>
                <a:lnTo>
                  <a:pt x="29" y="45"/>
                </a:lnTo>
                <a:lnTo>
                  <a:pt x="36" y="57"/>
                </a:lnTo>
                <a:lnTo>
                  <a:pt x="46" y="57"/>
                </a:lnTo>
                <a:lnTo>
                  <a:pt x="38" y="40"/>
                </a:lnTo>
                <a:lnTo>
                  <a:pt x="32" y="32"/>
                </a:lnTo>
                <a:lnTo>
                  <a:pt x="26" y="29"/>
                </a:lnTo>
                <a:lnTo>
                  <a:pt x="36" y="25"/>
                </a:lnTo>
                <a:lnTo>
                  <a:pt x="39" y="14"/>
                </a:lnTo>
                <a:lnTo>
                  <a:pt x="38" y="7"/>
                </a:lnTo>
                <a:lnTo>
                  <a:pt x="32" y="1"/>
                </a:lnTo>
                <a:lnTo>
                  <a:pt x="24"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30"/>
          <p:cNvSpPr>
            <a:spLocks/>
          </p:cNvSpPr>
          <p:nvPr/>
        </p:nvSpPr>
        <p:spPr bwMode="auto">
          <a:xfrm>
            <a:off x="5054424" y="6294876"/>
            <a:ext cx="30483" cy="14440"/>
          </a:xfrm>
          <a:custGeom>
            <a:avLst/>
            <a:gdLst>
              <a:gd name="T0" fmla="*/ 0 w 19"/>
              <a:gd name="T1" fmla="*/ 9 h 9"/>
              <a:gd name="T2" fmla="*/ 0 w 19"/>
              <a:gd name="T3" fmla="*/ 0 h 9"/>
              <a:gd name="T4" fmla="*/ 14 w 19"/>
              <a:gd name="T5" fmla="*/ 0 h 9"/>
              <a:gd name="T6" fmla="*/ 18 w 19"/>
              <a:gd name="T7" fmla="*/ 1 h 9"/>
              <a:gd name="T8" fmla="*/ 19 w 19"/>
              <a:gd name="T9" fmla="*/ 4 h 9"/>
              <a:gd name="T10" fmla="*/ 19 w 19"/>
              <a:gd name="T11" fmla="*/ 8 h 9"/>
              <a:gd name="T12" fmla="*/ 18 w 19"/>
              <a:gd name="T13" fmla="*/ 9 h 9"/>
              <a:gd name="T14" fmla="*/ 12 w 19"/>
              <a:gd name="T15" fmla="*/ 9 h 9"/>
              <a:gd name="T16" fmla="*/ 0 w 19"/>
              <a:gd name="T17"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9">
                <a:moveTo>
                  <a:pt x="0" y="9"/>
                </a:moveTo>
                <a:lnTo>
                  <a:pt x="0" y="0"/>
                </a:lnTo>
                <a:lnTo>
                  <a:pt x="14" y="0"/>
                </a:lnTo>
                <a:lnTo>
                  <a:pt x="18" y="1"/>
                </a:lnTo>
                <a:lnTo>
                  <a:pt x="19" y="4"/>
                </a:lnTo>
                <a:lnTo>
                  <a:pt x="19" y="8"/>
                </a:lnTo>
                <a:lnTo>
                  <a:pt x="18" y="9"/>
                </a:lnTo>
                <a:lnTo>
                  <a:pt x="12" y="9"/>
                </a:lnTo>
                <a:lnTo>
                  <a:pt x="0" y="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31"/>
          <p:cNvSpPr>
            <a:spLocks/>
          </p:cNvSpPr>
          <p:nvPr/>
        </p:nvSpPr>
        <p:spPr bwMode="auto">
          <a:xfrm>
            <a:off x="5116995" y="6278832"/>
            <a:ext cx="62571" cy="91450"/>
          </a:xfrm>
          <a:custGeom>
            <a:avLst/>
            <a:gdLst>
              <a:gd name="T0" fmla="*/ 0 w 39"/>
              <a:gd name="T1" fmla="*/ 57 h 57"/>
              <a:gd name="T2" fmla="*/ 39 w 39"/>
              <a:gd name="T3" fmla="*/ 57 h 57"/>
              <a:gd name="T4" fmla="*/ 39 w 39"/>
              <a:gd name="T5" fmla="*/ 47 h 57"/>
              <a:gd name="T6" fmla="*/ 9 w 39"/>
              <a:gd name="T7" fmla="*/ 47 h 57"/>
              <a:gd name="T8" fmla="*/ 9 w 39"/>
              <a:gd name="T9" fmla="*/ 29 h 57"/>
              <a:gd name="T10" fmla="*/ 39 w 39"/>
              <a:gd name="T11" fmla="*/ 29 h 57"/>
              <a:gd name="T12" fmla="*/ 39 w 39"/>
              <a:gd name="T13" fmla="*/ 19 h 57"/>
              <a:gd name="T14" fmla="*/ 9 w 39"/>
              <a:gd name="T15" fmla="*/ 19 h 57"/>
              <a:gd name="T16" fmla="*/ 9 w 39"/>
              <a:gd name="T17" fmla="*/ 10 h 57"/>
              <a:gd name="T18" fmla="*/ 39 w 39"/>
              <a:gd name="T19" fmla="*/ 10 h 57"/>
              <a:gd name="T20" fmla="*/ 39 w 39"/>
              <a:gd name="T21" fmla="*/ 0 h 57"/>
              <a:gd name="T22" fmla="*/ 0 w 39"/>
              <a:gd name="T23" fmla="*/ 0 h 57"/>
              <a:gd name="T24" fmla="*/ 0 w 39"/>
              <a:gd name="T25"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7">
                <a:moveTo>
                  <a:pt x="0" y="57"/>
                </a:moveTo>
                <a:lnTo>
                  <a:pt x="39" y="57"/>
                </a:lnTo>
                <a:lnTo>
                  <a:pt x="39" y="47"/>
                </a:lnTo>
                <a:lnTo>
                  <a:pt x="9" y="47"/>
                </a:lnTo>
                <a:lnTo>
                  <a:pt x="9" y="29"/>
                </a:lnTo>
                <a:lnTo>
                  <a:pt x="39" y="29"/>
                </a:lnTo>
                <a:lnTo>
                  <a:pt x="39" y="19"/>
                </a:lnTo>
                <a:lnTo>
                  <a:pt x="9" y="19"/>
                </a:lnTo>
                <a:lnTo>
                  <a:pt x="9" y="10"/>
                </a:lnTo>
                <a:lnTo>
                  <a:pt x="39" y="10"/>
                </a:lnTo>
                <a:lnTo>
                  <a:pt x="39"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9" name="Freeform 32"/>
          <p:cNvSpPr>
            <a:spLocks/>
          </p:cNvSpPr>
          <p:nvPr/>
        </p:nvSpPr>
        <p:spPr bwMode="auto">
          <a:xfrm>
            <a:off x="5210050" y="6354239"/>
            <a:ext cx="16044" cy="32088"/>
          </a:xfrm>
          <a:custGeom>
            <a:avLst/>
            <a:gdLst>
              <a:gd name="T0" fmla="*/ 0 w 10"/>
              <a:gd name="T1" fmla="*/ 10 h 20"/>
              <a:gd name="T2" fmla="*/ 4 w 10"/>
              <a:gd name="T3" fmla="*/ 10 h 20"/>
              <a:gd name="T4" fmla="*/ 3 w 10"/>
              <a:gd name="T5" fmla="*/ 10 h 20"/>
              <a:gd name="T6" fmla="*/ 0 w 10"/>
              <a:gd name="T7" fmla="*/ 10 h 20"/>
              <a:gd name="T8" fmla="*/ 0 w 10"/>
              <a:gd name="T9" fmla="*/ 20 h 20"/>
              <a:gd name="T10" fmla="*/ 7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4" y="10"/>
                </a:lnTo>
                <a:lnTo>
                  <a:pt x="3" y="10"/>
                </a:lnTo>
                <a:lnTo>
                  <a:pt x="0" y="10"/>
                </a:lnTo>
                <a:lnTo>
                  <a:pt x="0" y="20"/>
                </a:lnTo>
                <a:lnTo>
                  <a:pt x="7"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0" name="Freeform 33"/>
          <p:cNvSpPr>
            <a:spLocks/>
          </p:cNvSpPr>
          <p:nvPr/>
        </p:nvSpPr>
        <p:spPr bwMode="auto">
          <a:xfrm>
            <a:off x="5272621" y="6278832"/>
            <a:ext cx="60967" cy="91450"/>
          </a:xfrm>
          <a:custGeom>
            <a:avLst/>
            <a:gdLst>
              <a:gd name="T0" fmla="*/ 0 w 38"/>
              <a:gd name="T1" fmla="*/ 57 h 57"/>
              <a:gd name="T2" fmla="*/ 17 w 38"/>
              <a:gd name="T3" fmla="*/ 57 h 57"/>
              <a:gd name="T4" fmla="*/ 26 w 38"/>
              <a:gd name="T5" fmla="*/ 57 h 57"/>
              <a:gd name="T6" fmla="*/ 38 w 38"/>
              <a:gd name="T7" fmla="*/ 46 h 57"/>
              <a:gd name="T8" fmla="*/ 38 w 38"/>
              <a:gd name="T9" fmla="*/ 29 h 57"/>
              <a:gd name="T10" fmla="*/ 38 w 38"/>
              <a:gd name="T11" fmla="*/ 11 h 57"/>
              <a:gd name="T12" fmla="*/ 26 w 38"/>
              <a:gd name="T13" fmla="*/ 0 h 57"/>
              <a:gd name="T14" fmla="*/ 15 w 38"/>
              <a:gd name="T15" fmla="*/ 0 h 57"/>
              <a:gd name="T16" fmla="*/ 0 w 38"/>
              <a:gd name="T17" fmla="*/ 0 h 57"/>
              <a:gd name="T18" fmla="*/ 0 w 38"/>
              <a:gd name="T1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 h="57">
                <a:moveTo>
                  <a:pt x="0" y="57"/>
                </a:moveTo>
                <a:lnTo>
                  <a:pt x="17" y="57"/>
                </a:lnTo>
                <a:lnTo>
                  <a:pt x="26" y="57"/>
                </a:lnTo>
                <a:lnTo>
                  <a:pt x="38" y="46"/>
                </a:lnTo>
                <a:lnTo>
                  <a:pt x="38" y="29"/>
                </a:lnTo>
                <a:lnTo>
                  <a:pt x="38" y="11"/>
                </a:lnTo>
                <a:lnTo>
                  <a:pt x="26" y="0"/>
                </a:lnTo>
                <a:lnTo>
                  <a:pt x="15"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1" name="Freeform 34"/>
          <p:cNvSpPr>
            <a:spLocks/>
          </p:cNvSpPr>
          <p:nvPr/>
        </p:nvSpPr>
        <p:spPr bwMode="auto">
          <a:xfrm>
            <a:off x="5288665" y="6294876"/>
            <a:ext cx="28879" cy="59362"/>
          </a:xfrm>
          <a:custGeom>
            <a:avLst/>
            <a:gdLst>
              <a:gd name="T0" fmla="*/ 0 w 18"/>
              <a:gd name="T1" fmla="*/ 37 h 37"/>
              <a:gd name="T2" fmla="*/ 0 w 18"/>
              <a:gd name="T3" fmla="*/ 0 h 37"/>
              <a:gd name="T4" fmla="*/ 7 w 18"/>
              <a:gd name="T5" fmla="*/ 0 h 37"/>
              <a:gd name="T6" fmla="*/ 11 w 18"/>
              <a:gd name="T7" fmla="*/ 0 h 37"/>
              <a:gd name="T8" fmla="*/ 18 w 18"/>
              <a:gd name="T9" fmla="*/ 7 h 37"/>
              <a:gd name="T10" fmla="*/ 18 w 18"/>
              <a:gd name="T11" fmla="*/ 19 h 37"/>
              <a:gd name="T12" fmla="*/ 18 w 18"/>
              <a:gd name="T13" fmla="*/ 30 h 37"/>
              <a:gd name="T14" fmla="*/ 11 w 18"/>
              <a:gd name="T15" fmla="*/ 37 h 37"/>
              <a:gd name="T16" fmla="*/ 7 w 18"/>
              <a:gd name="T17" fmla="*/ 37 h 37"/>
              <a:gd name="T18" fmla="*/ 0 w 18"/>
              <a:gd name="T19" fmla="*/ 3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 h="37">
                <a:moveTo>
                  <a:pt x="0" y="37"/>
                </a:moveTo>
                <a:lnTo>
                  <a:pt x="0" y="0"/>
                </a:lnTo>
                <a:lnTo>
                  <a:pt x="7" y="0"/>
                </a:lnTo>
                <a:lnTo>
                  <a:pt x="11" y="0"/>
                </a:lnTo>
                <a:lnTo>
                  <a:pt x="18" y="7"/>
                </a:lnTo>
                <a:lnTo>
                  <a:pt x="18" y="19"/>
                </a:lnTo>
                <a:lnTo>
                  <a:pt x="18" y="30"/>
                </a:lnTo>
                <a:lnTo>
                  <a:pt x="11" y="37"/>
                </a:lnTo>
                <a:lnTo>
                  <a:pt x="7" y="37"/>
                </a:lnTo>
                <a:lnTo>
                  <a:pt x="0"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48" name="Freeform 35"/>
          <p:cNvSpPr>
            <a:spLocks/>
          </p:cNvSpPr>
          <p:nvPr/>
        </p:nvSpPr>
        <p:spPr bwMode="auto">
          <a:xfrm>
            <a:off x="5348027" y="6294876"/>
            <a:ext cx="46527" cy="75406"/>
          </a:xfrm>
          <a:custGeom>
            <a:avLst/>
            <a:gdLst>
              <a:gd name="T0" fmla="*/ 20 w 29"/>
              <a:gd name="T1" fmla="*/ 37 h 47"/>
              <a:gd name="T2" fmla="*/ 18 w 29"/>
              <a:gd name="T3" fmla="*/ 39 h 47"/>
              <a:gd name="T4" fmla="*/ 16 w 29"/>
              <a:gd name="T5" fmla="*/ 37 h 47"/>
              <a:gd name="T6" fmla="*/ 13 w 29"/>
              <a:gd name="T7" fmla="*/ 36 h 47"/>
              <a:gd name="T8" fmla="*/ 10 w 29"/>
              <a:gd name="T9" fmla="*/ 29 h 47"/>
              <a:gd name="T10" fmla="*/ 29 w 29"/>
              <a:gd name="T11" fmla="*/ 29 h 47"/>
              <a:gd name="T12" fmla="*/ 29 w 29"/>
              <a:gd name="T13" fmla="*/ 26 h 47"/>
              <a:gd name="T14" fmla="*/ 25 w 29"/>
              <a:gd name="T15" fmla="*/ 7 h 47"/>
              <a:gd name="T16" fmla="*/ 16 w 29"/>
              <a:gd name="T17" fmla="*/ 0 h 47"/>
              <a:gd name="T18" fmla="*/ 4 w 29"/>
              <a:gd name="T19" fmla="*/ 7 h 47"/>
              <a:gd name="T20" fmla="*/ 0 w 29"/>
              <a:gd name="T21" fmla="*/ 23 h 47"/>
              <a:gd name="T22" fmla="*/ 4 w 29"/>
              <a:gd name="T23" fmla="*/ 42 h 47"/>
              <a:gd name="T24" fmla="*/ 16 w 29"/>
              <a:gd name="T25" fmla="*/ 47 h 47"/>
              <a:gd name="T26" fmla="*/ 24 w 29"/>
              <a:gd name="T27" fmla="*/ 46 h 47"/>
              <a:gd name="T28" fmla="*/ 29 w 29"/>
              <a:gd name="T29" fmla="*/ 37 h 47"/>
              <a:gd name="T30" fmla="*/ 20 w 29"/>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7">
                <a:moveTo>
                  <a:pt x="20" y="37"/>
                </a:moveTo>
                <a:lnTo>
                  <a:pt x="18" y="39"/>
                </a:lnTo>
                <a:lnTo>
                  <a:pt x="16" y="37"/>
                </a:lnTo>
                <a:lnTo>
                  <a:pt x="13" y="36"/>
                </a:lnTo>
                <a:lnTo>
                  <a:pt x="10" y="29"/>
                </a:lnTo>
                <a:lnTo>
                  <a:pt x="29" y="29"/>
                </a:lnTo>
                <a:lnTo>
                  <a:pt x="29" y="26"/>
                </a:lnTo>
                <a:lnTo>
                  <a:pt x="25" y="7"/>
                </a:lnTo>
                <a:lnTo>
                  <a:pt x="16" y="0"/>
                </a:lnTo>
                <a:lnTo>
                  <a:pt x="4" y="7"/>
                </a:lnTo>
                <a:lnTo>
                  <a:pt x="0" y="23"/>
                </a:lnTo>
                <a:lnTo>
                  <a:pt x="4" y="42"/>
                </a:lnTo>
                <a:lnTo>
                  <a:pt x="16" y="47"/>
                </a:lnTo>
                <a:lnTo>
                  <a:pt x="24" y="46"/>
                </a:lnTo>
                <a:lnTo>
                  <a:pt x="29" y="37"/>
                </a:lnTo>
                <a:lnTo>
                  <a:pt x="20"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49" name="Freeform 36"/>
          <p:cNvSpPr>
            <a:spLocks/>
          </p:cNvSpPr>
          <p:nvPr/>
        </p:nvSpPr>
        <p:spPr bwMode="auto">
          <a:xfrm>
            <a:off x="5364071" y="6309316"/>
            <a:ext cx="16044" cy="16044"/>
          </a:xfrm>
          <a:custGeom>
            <a:avLst/>
            <a:gdLst>
              <a:gd name="T0" fmla="*/ 0 w 10"/>
              <a:gd name="T1" fmla="*/ 10 h 10"/>
              <a:gd name="T2" fmla="*/ 1 w 10"/>
              <a:gd name="T3" fmla="*/ 3 h 10"/>
              <a:gd name="T4" fmla="*/ 6 w 10"/>
              <a:gd name="T5" fmla="*/ 0 h 10"/>
              <a:gd name="T6" fmla="*/ 8 w 10"/>
              <a:gd name="T7" fmla="*/ 3 h 10"/>
              <a:gd name="T8" fmla="*/ 10 w 10"/>
              <a:gd name="T9" fmla="*/ 10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lnTo>
                  <a:pt x="1" y="3"/>
                </a:lnTo>
                <a:lnTo>
                  <a:pt x="6" y="0"/>
                </a:lnTo>
                <a:lnTo>
                  <a:pt x="8" y="3"/>
                </a:lnTo>
                <a:lnTo>
                  <a:pt x="10"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51" name="Freeform 37"/>
          <p:cNvSpPr>
            <a:spLocks/>
          </p:cNvSpPr>
          <p:nvPr/>
        </p:nvSpPr>
        <p:spPr bwMode="auto">
          <a:xfrm>
            <a:off x="5426643" y="6278832"/>
            <a:ext cx="46527" cy="91450"/>
          </a:xfrm>
          <a:custGeom>
            <a:avLst/>
            <a:gdLst>
              <a:gd name="T0" fmla="*/ 0 w 29"/>
              <a:gd name="T1" fmla="*/ 57 h 57"/>
              <a:gd name="T2" fmla="*/ 29 w 29"/>
              <a:gd name="T3" fmla="*/ 57 h 57"/>
              <a:gd name="T4" fmla="*/ 29 w 29"/>
              <a:gd name="T5" fmla="*/ 47 h 57"/>
              <a:gd name="T6" fmla="*/ 10 w 29"/>
              <a:gd name="T7" fmla="*/ 47 h 57"/>
              <a:gd name="T8" fmla="*/ 10 w 29"/>
              <a:gd name="T9" fmla="*/ 0 h 57"/>
              <a:gd name="T10" fmla="*/ 0 w 29"/>
              <a:gd name="T11" fmla="*/ 0 h 57"/>
              <a:gd name="T12" fmla="*/ 0 w 29"/>
              <a:gd name="T13" fmla="*/ 57 h 57"/>
            </a:gdLst>
            <a:ahLst/>
            <a:cxnLst>
              <a:cxn ang="0">
                <a:pos x="T0" y="T1"/>
              </a:cxn>
              <a:cxn ang="0">
                <a:pos x="T2" y="T3"/>
              </a:cxn>
              <a:cxn ang="0">
                <a:pos x="T4" y="T5"/>
              </a:cxn>
              <a:cxn ang="0">
                <a:pos x="T6" y="T7"/>
              </a:cxn>
              <a:cxn ang="0">
                <a:pos x="T8" y="T9"/>
              </a:cxn>
              <a:cxn ang="0">
                <a:pos x="T10" y="T11"/>
              </a:cxn>
              <a:cxn ang="0">
                <a:pos x="T12" y="T13"/>
              </a:cxn>
            </a:cxnLst>
            <a:rect l="0" t="0" r="r" b="b"/>
            <a:pathLst>
              <a:path w="29" h="57">
                <a:moveTo>
                  <a:pt x="0" y="57"/>
                </a:moveTo>
                <a:lnTo>
                  <a:pt x="29" y="57"/>
                </a:lnTo>
                <a:lnTo>
                  <a:pt x="29" y="47"/>
                </a:lnTo>
                <a:lnTo>
                  <a:pt x="10" y="47"/>
                </a:lnTo>
                <a:lnTo>
                  <a:pt x="10"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52" name="Freeform 38"/>
          <p:cNvSpPr>
            <a:spLocks/>
          </p:cNvSpPr>
          <p:nvPr/>
        </p:nvSpPr>
        <p:spPr bwMode="auto">
          <a:xfrm>
            <a:off x="5489214" y="6294876"/>
            <a:ext cx="62571" cy="75406"/>
          </a:xfrm>
          <a:custGeom>
            <a:avLst/>
            <a:gdLst>
              <a:gd name="T0" fmla="*/ 0 w 39"/>
              <a:gd name="T1" fmla="*/ 23 h 47"/>
              <a:gd name="T2" fmla="*/ 5 w 39"/>
              <a:gd name="T3" fmla="*/ 42 h 47"/>
              <a:gd name="T4" fmla="*/ 19 w 39"/>
              <a:gd name="T5" fmla="*/ 47 h 47"/>
              <a:gd name="T6" fmla="*/ 29 w 39"/>
              <a:gd name="T7" fmla="*/ 46 h 47"/>
              <a:gd name="T8" fmla="*/ 36 w 39"/>
              <a:gd name="T9" fmla="*/ 37 h 47"/>
              <a:gd name="T10" fmla="*/ 39 w 39"/>
              <a:gd name="T11" fmla="*/ 23 h 47"/>
              <a:gd name="T12" fmla="*/ 33 w 39"/>
              <a:gd name="T13" fmla="*/ 5 h 47"/>
              <a:gd name="T14" fmla="*/ 19 w 39"/>
              <a:gd name="T15" fmla="*/ 0 h 47"/>
              <a:gd name="T16" fmla="*/ 5 w 39"/>
              <a:gd name="T17" fmla="*/ 5 h 47"/>
              <a:gd name="T18" fmla="*/ 0 w 39"/>
              <a:gd name="T19"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7">
                <a:moveTo>
                  <a:pt x="0" y="23"/>
                </a:moveTo>
                <a:lnTo>
                  <a:pt x="5" y="42"/>
                </a:lnTo>
                <a:lnTo>
                  <a:pt x="19" y="47"/>
                </a:lnTo>
                <a:lnTo>
                  <a:pt x="29" y="46"/>
                </a:lnTo>
                <a:lnTo>
                  <a:pt x="36" y="37"/>
                </a:lnTo>
                <a:lnTo>
                  <a:pt x="39" y="23"/>
                </a:lnTo>
                <a:lnTo>
                  <a:pt x="33" y="5"/>
                </a:lnTo>
                <a:lnTo>
                  <a:pt x="19" y="0"/>
                </a:lnTo>
                <a:lnTo>
                  <a:pt x="5" y="5"/>
                </a:lnTo>
                <a:lnTo>
                  <a:pt x="0" y="23"/>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53" name="Freeform 39"/>
          <p:cNvSpPr>
            <a:spLocks/>
          </p:cNvSpPr>
          <p:nvPr/>
        </p:nvSpPr>
        <p:spPr bwMode="auto">
          <a:xfrm>
            <a:off x="5505258" y="6309316"/>
            <a:ext cx="30483" cy="44923"/>
          </a:xfrm>
          <a:custGeom>
            <a:avLst/>
            <a:gdLst>
              <a:gd name="T0" fmla="*/ 0 w 19"/>
              <a:gd name="T1" fmla="*/ 14 h 28"/>
              <a:gd name="T2" fmla="*/ 2 w 19"/>
              <a:gd name="T3" fmla="*/ 5 h 28"/>
              <a:gd name="T4" fmla="*/ 9 w 19"/>
              <a:gd name="T5" fmla="*/ 0 h 28"/>
              <a:gd name="T6" fmla="*/ 16 w 19"/>
              <a:gd name="T7" fmla="*/ 5 h 28"/>
              <a:gd name="T8" fmla="*/ 19 w 19"/>
              <a:gd name="T9" fmla="*/ 14 h 28"/>
              <a:gd name="T10" fmla="*/ 16 w 19"/>
              <a:gd name="T11" fmla="*/ 26 h 28"/>
              <a:gd name="T12" fmla="*/ 9 w 19"/>
              <a:gd name="T13" fmla="*/ 28 h 28"/>
              <a:gd name="T14" fmla="*/ 2 w 19"/>
              <a:gd name="T15" fmla="*/ 26 h 28"/>
              <a:gd name="T16" fmla="*/ 0 w 1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8">
                <a:moveTo>
                  <a:pt x="0" y="14"/>
                </a:moveTo>
                <a:lnTo>
                  <a:pt x="2" y="5"/>
                </a:lnTo>
                <a:lnTo>
                  <a:pt x="9" y="0"/>
                </a:lnTo>
                <a:lnTo>
                  <a:pt x="16" y="5"/>
                </a:lnTo>
                <a:lnTo>
                  <a:pt x="19" y="14"/>
                </a:lnTo>
                <a:lnTo>
                  <a:pt x="16" y="26"/>
                </a:lnTo>
                <a:lnTo>
                  <a:pt x="9" y="28"/>
                </a:lnTo>
                <a:lnTo>
                  <a:pt x="2"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57" name="Freeform 40"/>
          <p:cNvSpPr>
            <a:spLocks/>
          </p:cNvSpPr>
          <p:nvPr/>
        </p:nvSpPr>
        <p:spPr bwMode="auto">
          <a:xfrm>
            <a:off x="5567829" y="6294876"/>
            <a:ext cx="30483" cy="75406"/>
          </a:xfrm>
          <a:custGeom>
            <a:avLst/>
            <a:gdLst>
              <a:gd name="T0" fmla="*/ 0 w 19"/>
              <a:gd name="T1" fmla="*/ 47 h 47"/>
              <a:gd name="T2" fmla="*/ 9 w 19"/>
              <a:gd name="T3" fmla="*/ 47 h 47"/>
              <a:gd name="T4" fmla="*/ 9 w 19"/>
              <a:gd name="T5" fmla="*/ 23 h 47"/>
              <a:gd name="T6" fmla="*/ 9 w 19"/>
              <a:gd name="T7" fmla="*/ 15 h 47"/>
              <a:gd name="T8" fmla="*/ 11 w 19"/>
              <a:gd name="T9" fmla="*/ 11 h 47"/>
              <a:gd name="T10" fmla="*/ 13 w 19"/>
              <a:gd name="T11" fmla="*/ 9 h 47"/>
              <a:gd name="T12" fmla="*/ 16 w 19"/>
              <a:gd name="T13" fmla="*/ 11 h 47"/>
              <a:gd name="T14" fmla="*/ 19 w 19"/>
              <a:gd name="T15" fmla="*/ 1 h 47"/>
              <a:gd name="T16" fmla="*/ 13 w 19"/>
              <a:gd name="T17" fmla="*/ 0 h 47"/>
              <a:gd name="T18" fmla="*/ 11 w 19"/>
              <a:gd name="T19" fmla="*/ 1 h 47"/>
              <a:gd name="T20" fmla="*/ 9 w 19"/>
              <a:gd name="T21" fmla="*/ 9 h 47"/>
              <a:gd name="T22" fmla="*/ 9 w 19"/>
              <a:gd name="T23" fmla="*/ 0 h 47"/>
              <a:gd name="T24" fmla="*/ 0 w 19"/>
              <a:gd name="T25" fmla="*/ 0 h 47"/>
              <a:gd name="T26" fmla="*/ 0 w 19"/>
              <a:gd name="T2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7">
                <a:moveTo>
                  <a:pt x="0" y="47"/>
                </a:moveTo>
                <a:lnTo>
                  <a:pt x="9" y="47"/>
                </a:lnTo>
                <a:lnTo>
                  <a:pt x="9" y="23"/>
                </a:lnTo>
                <a:lnTo>
                  <a:pt x="9" y="15"/>
                </a:lnTo>
                <a:lnTo>
                  <a:pt x="11" y="11"/>
                </a:lnTo>
                <a:lnTo>
                  <a:pt x="13" y="9"/>
                </a:lnTo>
                <a:lnTo>
                  <a:pt x="16" y="11"/>
                </a:lnTo>
                <a:lnTo>
                  <a:pt x="19" y="1"/>
                </a:lnTo>
                <a:lnTo>
                  <a:pt x="13" y="0"/>
                </a:lnTo>
                <a:lnTo>
                  <a:pt x="11" y="1"/>
                </a:lnTo>
                <a:lnTo>
                  <a:pt x="9" y="9"/>
                </a:lnTo>
                <a:lnTo>
                  <a:pt x="9"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58" name="Freeform 41"/>
          <p:cNvSpPr>
            <a:spLocks/>
          </p:cNvSpPr>
          <p:nvPr/>
        </p:nvSpPr>
        <p:spPr bwMode="auto">
          <a:xfrm>
            <a:off x="5598313" y="6294876"/>
            <a:ext cx="75406" cy="75406"/>
          </a:xfrm>
          <a:custGeom>
            <a:avLst/>
            <a:gdLst>
              <a:gd name="T0" fmla="*/ 0 w 47"/>
              <a:gd name="T1" fmla="*/ 47 h 47"/>
              <a:gd name="T2" fmla="*/ 8 w 47"/>
              <a:gd name="T3" fmla="*/ 47 h 47"/>
              <a:gd name="T4" fmla="*/ 8 w 47"/>
              <a:gd name="T5" fmla="*/ 25 h 47"/>
              <a:gd name="T6" fmla="*/ 10 w 47"/>
              <a:gd name="T7" fmla="*/ 16 h 47"/>
              <a:gd name="T8" fmla="*/ 11 w 47"/>
              <a:gd name="T9" fmla="*/ 11 h 47"/>
              <a:gd name="T10" fmla="*/ 14 w 47"/>
              <a:gd name="T11" fmla="*/ 9 h 47"/>
              <a:gd name="T12" fmla="*/ 18 w 47"/>
              <a:gd name="T13" fmla="*/ 12 h 47"/>
              <a:gd name="T14" fmla="*/ 18 w 47"/>
              <a:gd name="T15" fmla="*/ 19 h 47"/>
              <a:gd name="T16" fmla="*/ 18 w 47"/>
              <a:gd name="T17" fmla="*/ 47 h 47"/>
              <a:gd name="T18" fmla="*/ 28 w 47"/>
              <a:gd name="T19" fmla="*/ 47 h 47"/>
              <a:gd name="T20" fmla="*/ 28 w 47"/>
              <a:gd name="T21" fmla="*/ 22 h 47"/>
              <a:gd name="T22" fmla="*/ 31 w 47"/>
              <a:gd name="T23" fmla="*/ 12 h 47"/>
              <a:gd name="T24" fmla="*/ 33 w 47"/>
              <a:gd name="T25" fmla="*/ 9 h 47"/>
              <a:gd name="T26" fmla="*/ 31 w 47"/>
              <a:gd name="T27" fmla="*/ 9 h 47"/>
              <a:gd name="T28" fmla="*/ 38 w 47"/>
              <a:gd name="T29" fmla="*/ 16 h 47"/>
              <a:gd name="T30" fmla="*/ 38 w 47"/>
              <a:gd name="T31" fmla="*/ 19 h 47"/>
              <a:gd name="T32" fmla="*/ 38 w 47"/>
              <a:gd name="T33" fmla="*/ 47 h 47"/>
              <a:gd name="T34" fmla="*/ 47 w 47"/>
              <a:gd name="T35" fmla="*/ 47 h 47"/>
              <a:gd name="T36" fmla="*/ 47 w 47"/>
              <a:gd name="T37" fmla="*/ 15 h 47"/>
              <a:gd name="T38" fmla="*/ 47 w 47"/>
              <a:gd name="T39" fmla="*/ 11 h 47"/>
              <a:gd name="T40" fmla="*/ 36 w 47"/>
              <a:gd name="T41" fmla="*/ 0 h 47"/>
              <a:gd name="T42" fmla="*/ 26 w 47"/>
              <a:gd name="T43" fmla="*/ 11 h 47"/>
              <a:gd name="T44" fmla="*/ 24 w 47"/>
              <a:gd name="T45" fmla="*/ 2 h 47"/>
              <a:gd name="T46" fmla="*/ 18 w 47"/>
              <a:gd name="T47" fmla="*/ 0 h 47"/>
              <a:gd name="T48" fmla="*/ 12 w 47"/>
              <a:gd name="T49" fmla="*/ 2 h 47"/>
              <a:gd name="T50" fmla="*/ 8 w 47"/>
              <a:gd name="T51" fmla="*/ 11 h 47"/>
              <a:gd name="T52" fmla="*/ 8 w 47"/>
              <a:gd name="T53" fmla="*/ 0 h 47"/>
              <a:gd name="T54" fmla="*/ 0 w 47"/>
              <a:gd name="T55" fmla="*/ 0 h 47"/>
              <a:gd name="T56" fmla="*/ 0 w 47"/>
              <a:gd name="T5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 h="47">
                <a:moveTo>
                  <a:pt x="0" y="47"/>
                </a:moveTo>
                <a:lnTo>
                  <a:pt x="8" y="47"/>
                </a:lnTo>
                <a:lnTo>
                  <a:pt x="8" y="25"/>
                </a:lnTo>
                <a:lnTo>
                  <a:pt x="10" y="16"/>
                </a:lnTo>
                <a:lnTo>
                  <a:pt x="11" y="11"/>
                </a:lnTo>
                <a:lnTo>
                  <a:pt x="14" y="9"/>
                </a:lnTo>
                <a:lnTo>
                  <a:pt x="18" y="12"/>
                </a:lnTo>
                <a:lnTo>
                  <a:pt x="18" y="19"/>
                </a:lnTo>
                <a:lnTo>
                  <a:pt x="18" y="47"/>
                </a:lnTo>
                <a:lnTo>
                  <a:pt x="28" y="47"/>
                </a:lnTo>
                <a:lnTo>
                  <a:pt x="28" y="22"/>
                </a:lnTo>
                <a:lnTo>
                  <a:pt x="31" y="12"/>
                </a:lnTo>
                <a:lnTo>
                  <a:pt x="33" y="9"/>
                </a:lnTo>
                <a:lnTo>
                  <a:pt x="31" y="9"/>
                </a:lnTo>
                <a:lnTo>
                  <a:pt x="38" y="16"/>
                </a:lnTo>
                <a:lnTo>
                  <a:pt x="38" y="19"/>
                </a:lnTo>
                <a:lnTo>
                  <a:pt x="38" y="47"/>
                </a:lnTo>
                <a:lnTo>
                  <a:pt x="47" y="47"/>
                </a:lnTo>
                <a:lnTo>
                  <a:pt x="47" y="15"/>
                </a:lnTo>
                <a:lnTo>
                  <a:pt x="47" y="11"/>
                </a:lnTo>
                <a:lnTo>
                  <a:pt x="36" y="0"/>
                </a:lnTo>
                <a:lnTo>
                  <a:pt x="26" y="11"/>
                </a:lnTo>
                <a:lnTo>
                  <a:pt x="24" y="2"/>
                </a:lnTo>
                <a:lnTo>
                  <a:pt x="18" y="0"/>
                </a:lnTo>
                <a:lnTo>
                  <a:pt x="12" y="2"/>
                </a:lnTo>
                <a:lnTo>
                  <a:pt x="8" y="11"/>
                </a:lnTo>
                <a:lnTo>
                  <a:pt x="8"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59" name="Freeform 42"/>
          <p:cNvSpPr>
            <a:spLocks/>
          </p:cNvSpPr>
          <p:nvPr/>
        </p:nvSpPr>
        <p:spPr bwMode="auto">
          <a:xfrm>
            <a:off x="5705807" y="6294876"/>
            <a:ext cx="46527" cy="75406"/>
          </a:xfrm>
          <a:custGeom>
            <a:avLst/>
            <a:gdLst>
              <a:gd name="T0" fmla="*/ 19 w 29"/>
              <a:gd name="T1" fmla="*/ 37 h 47"/>
              <a:gd name="T2" fmla="*/ 18 w 29"/>
              <a:gd name="T3" fmla="*/ 39 h 47"/>
              <a:gd name="T4" fmla="*/ 15 w 29"/>
              <a:gd name="T5" fmla="*/ 37 h 47"/>
              <a:gd name="T6" fmla="*/ 11 w 29"/>
              <a:gd name="T7" fmla="*/ 36 h 47"/>
              <a:gd name="T8" fmla="*/ 9 w 29"/>
              <a:gd name="T9" fmla="*/ 29 h 47"/>
              <a:gd name="T10" fmla="*/ 29 w 29"/>
              <a:gd name="T11" fmla="*/ 29 h 47"/>
              <a:gd name="T12" fmla="*/ 29 w 29"/>
              <a:gd name="T13" fmla="*/ 26 h 47"/>
              <a:gd name="T14" fmla="*/ 25 w 29"/>
              <a:gd name="T15" fmla="*/ 7 h 47"/>
              <a:gd name="T16" fmla="*/ 15 w 29"/>
              <a:gd name="T17" fmla="*/ 0 h 47"/>
              <a:gd name="T18" fmla="*/ 4 w 29"/>
              <a:gd name="T19" fmla="*/ 7 h 47"/>
              <a:gd name="T20" fmla="*/ 0 w 29"/>
              <a:gd name="T21" fmla="*/ 23 h 47"/>
              <a:gd name="T22" fmla="*/ 4 w 29"/>
              <a:gd name="T23" fmla="*/ 42 h 47"/>
              <a:gd name="T24" fmla="*/ 15 w 29"/>
              <a:gd name="T25" fmla="*/ 47 h 47"/>
              <a:gd name="T26" fmla="*/ 23 w 29"/>
              <a:gd name="T27" fmla="*/ 46 h 47"/>
              <a:gd name="T28" fmla="*/ 29 w 29"/>
              <a:gd name="T29" fmla="*/ 37 h 47"/>
              <a:gd name="T30" fmla="*/ 19 w 29"/>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7">
                <a:moveTo>
                  <a:pt x="19" y="37"/>
                </a:moveTo>
                <a:lnTo>
                  <a:pt x="18" y="39"/>
                </a:lnTo>
                <a:lnTo>
                  <a:pt x="15" y="37"/>
                </a:lnTo>
                <a:lnTo>
                  <a:pt x="11" y="36"/>
                </a:lnTo>
                <a:lnTo>
                  <a:pt x="9" y="29"/>
                </a:lnTo>
                <a:lnTo>
                  <a:pt x="29" y="29"/>
                </a:lnTo>
                <a:lnTo>
                  <a:pt x="29" y="26"/>
                </a:lnTo>
                <a:lnTo>
                  <a:pt x="25" y="7"/>
                </a:lnTo>
                <a:lnTo>
                  <a:pt x="15" y="0"/>
                </a:lnTo>
                <a:lnTo>
                  <a:pt x="4" y="7"/>
                </a:lnTo>
                <a:lnTo>
                  <a:pt x="0" y="23"/>
                </a:lnTo>
                <a:lnTo>
                  <a:pt x="4" y="42"/>
                </a:lnTo>
                <a:lnTo>
                  <a:pt x="15" y="47"/>
                </a:lnTo>
                <a:lnTo>
                  <a:pt x="23" y="46"/>
                </a:lnTo>
                <a:lnTo>
                  <a:pt x="29" y="37"/>
                </a:lnTo>
                <a:lnTo>
                  <a:pt x="19"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0" name="Freeform 43"/>
          <p:cNvSpPr>
            <a:spLocks/>
          </p:cNvSpPr>
          <p:nvPr/>
        </p:nvSpPr>
        <p:spPr bwMode="auto">
          <a:xfrm>
            <a:off x="5720246" y="6309316"/>
            <a:ext cx="16044" cy="16044"/>
          </a:xfrm>
          <a:custGeom>
            <a:avLst/>
            <a:gdLst>
              <a:gd name="T0" fmla="*/ 0 w 10"/>
              <a:gd name="T1" fmla="*/ 10 h 10"/>
              <a:gd name="T2" fmla="*/ 2 w 10"/>
              <a:gd name="T3" fmla="*/ 3 h 10"/>
              <a:gd name="T4" fmla="*/ 6 w 10"/>
              <a:gd name="T5" fmla="*/ 0 h 10"/>
              <a:gd name="T6" fmla="*/ 9 w 10"/>
              <a:gd name="T7" fmla="*/ 3 h 10"/>
              <a:gd name="T8" fmla="*/ 10 w 10"/>
              <a:gd name="T9" fmla="*/ 10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lnTo>
                  <a:pt x="2" y="3"/>
                </a:lnTo>
                <a:lnTo>
                  <a:pt x="6" y="0"/>
                </a:lnTo>
                <a:lnTo>
                  <a:pt x="9" y="3"/>
                </a:lnTo>
                <a:lnTo>
                  <a:pt x="10"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1" name="Freeform 44"/>
          <p:cNvSpPr>
            <a:spLocks/>
          </p:cNvSpPr>
          <p:nvPr/>
        </p:nvSpPr>
        <p:spPr bwMode="auto">
          <a:xfrm>
            <a:off x="5782818" y="6354239"/>
            <a:ext cx="16044" cy="32088"/>
          </a:xfrm>
          <a:custGeom>
            <a:avLst/>
            <a:gdLst>
              <a:gd name="T0" fmla="*/ 0 w 10"/>
              <a:gd name="T1" fmla="*/ 10 h 20"/>
              <a:gd name="T2" fmla="*/ 5 w 10"/>
              <a:gd name="T3" fmla="*/ 10 h 20"/>
              <a:gd name="T4" fmla="*/ 3 w 10"/>
              <a:gd name="T5" fmla="*/ 10 h 20"/>
              <a:gd name="T6" fmla="*/ 0 w 10"/>
              <a:gd name="T7" fmla="*/ 10 h 20"/>
              <a:gd name="T8" fmla="*/ 0 w 10"/>
              <a:gd name="T9" fmla="*/ 20 h 20"/>
              <a:gd name="T10" fmla="*/ 7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5" y="10"/>
                </a:lnTo>
                <a:lnTo>
                  <a:pt x="3" y="10"/>
                </a:lnTo>
                <a:lnTo>
                  <a:pt x="0" y="10"/>
                </a:lnTo>
                <a:lnTo>
                  <a:pt x="0" y="20"/>
                </a:lnTo>
                <a:lnTo>
                  <a:pt x="7"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2" name="Freeform 45"/>
          <p:cNvSpPr>
            <a:spLocks/>
          </p:cNvSpPr>
          <p:nvPr/>
        </p:nvSpPr>
        <p:spPr bwMode="auto">
          <a:xfrm>
            <a:off x="5845389" y="6278832"/>
            <a:ext cx="77011" cy="91450"/>
          </a:xfrm>
          <a:custGeom>
            <a:avLst/>
            <a:gdLst>
              <a:gd name="T0" fmla="*/ 0 w 48"/>
              <a:gd name="T1" fmla="*/ 57 h 57"/>
              <a:gd name="T2" fmla="*/ 10 w 48"/>
              <a:gd name="T3" fmla="*/ 57 h 57"/>
              <a:gd name="T4" fmla="*/ 10 w 48"/>
              <a:gd name="T5" fmla="*/ 10 h 57"/>
              <a:gd name="T6" fmla="*/ 16 w 48"/>
              <a:gd name="T7" fmla="*/ 57 h 57"/>
              <a:gd name="T8" fmla="*/ 32 w 48"/>
              <a:gd name="T9" fmla="*/ 57 h 57"/>
              <a:gd name="T10" fmla="*/ 38 w 48"/>
              <a:gd name="T11" fmla="*/ 10 h 57"/>
              <a:gd name="T12" fmla="*/ 38 w 48"/>
              <a:gd name="T13" fmla="*/ 57 h 57"/>
              <a:gd name="T14" fmla="*/ 48 w 48"/>
              <a:gd name="T15" fmla="*/ 57 h 57"/>
              <a:gd name="T16" fmla="*/ 48 w 48"/>
              <a:gd name="T17" fmla="*/ 0 h 57"/>
              <a:gd name="T18" fmla="*/ 29 w 48"/>
              <a:gd name="T19" fmla="*/ 0 h 57"/>
              <a:gd name="T20" fmla="*/ 24 w 48"/>
              <a:gd name="T21" fmla="*/ 39 h 57"/>
              <a:gd name="T22" fmla="*/ 24 w 48"/>
              <a:gd name="T23" fmla="*/ 47 h 57"/>
              <a:gd name="T24" fmla="*/ 23 w 48"/>
              <a:gd name="T25" fmla="*/ 39 h 57"/>
              <a:gd name="T26" fmla="*/ 18 w 48"/>
              <a:gd name="T27" fmla="*/ 0 h 57"/>
              <a:gd name="T28" fmla="*/ 0 w 48"/>
              <a:gd name="T29" fmla="*/ 0 h 57"/>
              <a:gd name="T30" fmla="*/ 0 w 48"/>
              <a:gd name="T3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57">
                <a:moveTo>
                  <a:pt x="0" y="57"/>
                </a:moveTo>
                <a:lnTo>
                  <a:pt x="10" y="57"/>
                </a:lnTo>
                <a:lnTo>
                  <a:pt x="10" y="10"/>
                </a:lnTo>
                <a:lnTo>
                  <a:pt x="16" y="57"/>
                </a:lnTo>
                <a:lnTo>
                  <a:pt x="32" y="57"/>
                </a:lnTo>
                <a:lnTo>
                  <a:pt x="38" y="10"/>
                </a:lnTo>
                <a:lnTo>
                  <a:pt x="38" y="57"/>
                </a:lnTo>
                <a:lnTo>
                  <a:pt x="48" y="57"/>
                </a:lnTo>
                <a:lnTo>
                  <a:pt x="48" y="0"/>
                </a:lnTo>
                <a:lnTo>
                  <a:pt x="29" y="0"/>
                </a:lnTo>
                <a:lnTo>
                  <a:pt x="24" y="39"/>
                </a:lnTo>
                <a:lnTo>
                  <a:pt x="24" y="47"/>
                </a:lnTo>
                <a:lnTo>
                  <a:pt x="23" y="39"/>
                </a:lnTo>
                <a:lnTo>
                  <a:pt x="18"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3" name="Freeform 46"/>
          <p:cNvSpPr>
            <a:spLocks/>
          </p:cNvSpPr>
          <p:nvPr/>
        </p:nvSpPr>
        <p:spPr bwMode="auto">
          <a:xfrm>
            <a:off x="5936839" y="6294876"/>
            <a:ext cx="62571" cy="75406"/>
          </a:xfrm>
          <a:custGeom>
            <a:avLst/>
            <a:gdLst>
              <a:gd name="T0" fmla="*/ 29 w 39"/>
              <a:gd name="T1" fmla="*/ 37 h 47"/>
              <a:gd name="T2" fmla="*/ 29 w 39"/>
              <a:gd name="T3" fmla="*/ 47 h 47"/>
              <a:gd name="T4" fmla="*/ 39 w 39"/>
              <a:gd name="T5" fmla="*/ 47 h 47"/>
              <a:gd name="T6" fmla="*/ 39 w 39"/>
              <a:gd name="T7" fmla="*/ 39 h 47"/>
              <a:gd name="T8" fmla="*/ 39 w 39"/>
              <a:gd name="T9" fmla="*/ 23 h 47"/>
              <a:gd name="T10" fmla="*/ 39 w 39"/>
              <a:gd name="T11" fmla="*/ 15 h 47"/>
              <a:gd name="T12" fmla="*/ 39 w 39"/>
              <a:gd name="T13" fmla="*/ 8 h 47"/>
              <a:gd name="T14" fmla="*/ 36 w 39"/>
              <a:gd name="T15" fmla="*/ 4 h 47"/>
              <a:gd name="T16" fmla="*/ 31 w 39"/>
              <a:gd name="T17" fmla="*/ 1 h 47"/>
              <a:gd name="T18" fmla="*/ 21 w 39"/>
              <a:gd name="T19" fmla="*/ 0 h 47"/>
              <a:gd name="T20" fmla="*/ 11 w 39"/>
              <a:gd name="T21" fmla="*/ 1 h 47"/>
              <a:gd name="T22" fmla="*/ 4 w 39"/>
              <a:gd name="T23" fmla="*/ 4 h 47"/>
              <a:gd name="T24" fmla="*/ 0 w 39"/>
              <a:gd name="T25" fmla="*/ 9 h 47"/>
              <a:gd name="T26" fmla="*/ 10 w 39"/>
              <a:gd name="T27" fmla="*/ 9 h 47"/>
              <a:gd name="T28" fmla="*/ 13 w 39"/>
              <a:gd name="T29" fmla="*/ 9 h 47"/>
              <a:gd name="T30" fmla="*/ 20 w 39"/>
              <a:gd name="T31" fmla="*/ 9 h 47"/>
              <a:gd name="T32" fmla="*/ 28 w 39"/>
              <a:gd name="T33" fmla="*/ 11 h 47"/>
              <a:gd name="T34" fmla="*/ 29 w 39"/>
              <a:gd name="T35" fmla="*/ 18 h 47"/>
              <a:gd name="T36" fmla="*/ 29 w 39"/>
              <a:gd name="T37" fmla="*/ 19 h 47"/>
              <a:gd name="T38" fmla="*/ 17 w 39"/>
              <a:gd name="T39" fmla="*/ 22 h 47"/>
              <a:gd name="T40" fmla="*/ 10 w 39"/>
              <a:gd name="T41" fmla="*/ 22 h 47"/>
              <a:gd name="T42" fmla="*/ 6 w 39"/>
              <a:gd name="T43" fmla="*/ 25 h 47"/>
              <a:gd name="T44" fmla="*/ 2 w 39"/>
              <a:gd name="T45" fmla="*/ 29 h 47"/>
              <a:gd name="T46" fmla="*/ 0 w 39"/>
              <a:gd name="T47" fmla="*/ 35 h 47"/>
              <a:gd name="T48" fmla="*/ 4 w 39"/>
              <a:gd name="T49" fmla="*/ 44 h 47"/>
              <a:gd name="T50" fmla="*/ 14 w 39"/>
              <a:gd name="T51" fmla="*/ 47 h 47"/>
              <a:gd name="T52" fmla="*/ 22 w 39"/>
              <a:gd name="T53" fmla="*/ 46 h 47"/>
              <a:gd name="T54" fmla="*/ 29 w 39"/>
              <a:gd name="T5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7">
                <a:moveTo>
                  <a:pt x="29" y="37"/>
                </a:moveTo>
                <a:lnTo>
                  <a:pt x="29" y="47"/>
                </a:lnTo>
                <a:lnTo>
                  <a:pt x="39" y="47"/>
                </a:lnTo>
                <a:lnTo>
                  <a:pt x="39" y="39"/>
                </a:lnTo>
                <a:lnTo>
                  <a:pt x="39" y="23"/>
                </a:lnTo>
                <a:lnTo>
                  <a:pt x="39" y="15"/>
                </a:lnTo>
                <a:lnTo>
                  <a:pt x="39" y="8"/>
                </a:lnTo>
                <a:lnTo>
                  <a:pt x="36" y="4"/>
                </a:lnTo>
                <a:lnTo>
                  <a:pt x="31" y="1"/>
                </a:lnTo>
                <a:lnTo>
                  <a:pt x="21" y="0"/>
                </a:lnTo>
                <a:lnTo>
                  <a:pt x="11" y="1"/>
                </a:lnTo>
                <a:lnTo>
                  <a:pt x="4" y="4"/>
                </a:lnTo>
                <a:lnTo>
                  <a:pt x="0" y="9"/>
                </a:lnTo>
                <a:lnTo>
                  <a:pt x="10" y="9"/>
                </a:lnTo>
                <a:lnTo>
                  <a:pt x="13" y="9"/>
                </a:lnTo>
                <a:lnTo>
                  <a:pt x="20" y="9"/>
                </a:lnTo>
                <a:lnTo>
                  <a:pt x="28" y="11"/>
                </a:lnTo>
                <a:lnTo>
                  <a:pt x="29" y="18"/>
                </a:lnTo>
                <a:lnTo>
                  <a:pt x="29" y="19"/>
                </a:lnTo>
                <a:lnTo>
                  <a:pt x="17" y="22"/>
                </a:lnTo>
                <a:lnTo>
                  <a:pt x="10" y="22"/>
                </a:lnTo>
                <a:lnTo>
                  <a:pt x="6" y="25"/>
                </a:lnTo>
                <a:lnTo>
                  <a:pt x="2" y="29"/>
                </a:lnTo>
                <a:lnTo>
                  <a:pt x="0" y="35"/>
                </a:lnTo>
                <a:lnTo>
                  <a:pt x="4" y="44"/>
                </a:lnTo>
                <a:lnTo>
                  <a:pt x="14" y="47"/>
                </a:lnTo>
                <a:lnTo>
                  <a:pt x="22" y="46"/>
                </a:lnTo>
                <a:lnTo>
                  <a:pt x="29"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4" name="Freeform 47"/>
          <p:cNvSpPr>
            <a:spLocks/>
          </p:cNvSpPr>
          <p:nvPr/>
        </p:nvSpPr>
        <p:spPr bwMode="auto">
          <a:xfrm>
            <a:off x="5952883" y="6341404"/>
            <a:ext cx="30483" cy="12835"/>
          </a:xfrm>
          <a:custGeom>
            <a:avLst/>
            <a:gdLst>
              <a:gd name="T0" fmla="*/ 19 w 19"/>
              <a:gd name="T1" fmla="*/ 0 h 8"/>
              <a:gd name="T2" fmla="*/ 18 w 19"/>
              <a:gd name="T3" fmla="*/ 4 h 8"/>
              <a:gd name="T4" fmla="*/ 14 w 19"/>
              <a:gd name="T5" fmla="*/ 7 h 8"/>
              <a:gd name="T6" fmla="*/ 8 w 19"/>
              <a:gd name="T7" fmla="*/ 8 h 8"/>
              <a:gd name="T8" fmla="*/ 3 w 19"/>
              <a:gd name="T9" fmla="*/ 8 h 8"/>
              <a:gd name="T10" fmla="*/ 0 w 19"/>
              <a:gd name="T11" fmla="*/ 6 h 8"/>
              <a:gd name="T12" fmla="*/ 1 w 19"/>
              <a:gd name="T13" fmla="*/ 4 h 8"/>
              <a:gd name="T14" fmla="*/ 4 w 19"/>
              <a:gd name="T15" fmla="*/ 3 h 8"/>
              <a:gd name="T16" fmla="*/ 8 w 19"/>
              <a:gd name="T17" fmla="*/ 1 h 8"/>
              <a:gd name="T18" fmla="*/ 19 w 1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9" y="0"/>
                </a:moveTo>
                <a:lnTo>
                  <a:pt x="18" y="4"/>
                </a:lnTo>
                <a:lnTo>
                  <a:pt x="14" y="7"/>
                </a:lnTo>
                <a:lnTo>
                  <a:pt x="8" y="8"/>
                </a:lnTo>
                <a:lnTo>
                  <a:pt x="3" y="8"/>
                </a:lnTo>
                <a:lnTo>
                  <a:pt x="0" y="6"/>
                </a:lnTo>
                <a:lnTo>
                  <a:pt x="1" y="4"/>
                </a:lnTo>
                <a:lnTo>
                  <a:pt x="4" y="3"/>
                </a:lnTo>
                <a:lnTo>
                  <a:pt x="8" y="1"/>
                </a:lnTo>
                <a:lnTo>
                  <a:pt x="19"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5" name="Freeform 48"/>
          <p:cNvSpPr>
            <a:spLocks/>
          </p:cNvSpPr>
          <p:nvPr/>
        </p:nvSpPr>
        <p:spPr bwMode="auto">
          <a:xfrm>
            <a:off x="6015454" y="6294876"/>
            <a:ext cx="62571" cy="107494"/>
          </a:xfrm>
          <a:custGeom>
            <a:avLst/>
            <a:gdLst>
              <a:gd name="T0" fmla="*/ 0 w 39"/>
              <a:gd name="T1" fmla="*/ 67 h 67"/>
              <a:gd name="T2" fmla="*/ 10 w 39"/>
              <a:gd name="T3" fmla="*/ 67 h 67"/>
              <a:gd name="T4" fmla="*/ 10 w 39"/>
              <a:gd name="T5" fmla="*/ 39 h 67"/>
              <a:gd name="T6" fmla="*/ 15 w 39"/>
              <a:gd name="T7" fmla="*/ 46 h 67"/>
              <a:gd name="T8" fmla="*/ 21 w 39"/>
              <a:gd name="T9" fmla="*/ 47 h 67"/>
              <a:gd name="T10" fmla="*/ 29 w 39"/>
              <a:gd name="T11" fmla="*/ 46 h 67"/>
              <a:gd name="T12" fmla="*/ 36 w 39"/>
              <a:gd name="T13" fmla="*/ 37 h 67"/>
              <a:gd name="T14" fmla="*/ 39 w 39"/>
              <a:gd name="T15" fmla="*/ 23 h 67"/>
              <a:gd name="T16" fmla="*/ 37 w 39"/>
              <a:gd name="T17" fmla="*/ 11 h 67"/>
              <a:gd name="T18" fmla="*/ 30 w 39"/>
              <a:gd name="T19" fmla="*/ 2 h 67"/>
              <a:gd name="T20" fmla="*/ 21 w 39"/>
              <a:gd name="T21" fmla="*/ 0 h 67"/>
              <a:gd name="T22" fmla="*/ 15 w 39"/>
              <a:gd name="T23" fmla="*/ 2 h 67"/>
              <a:gd name="T24" fmla="*/ 10 w 39"/>
              <a:gd name="T25" fmla="*/ 11 h 67"/>
              <a:gd name="T26" fmla="*/ 10 w 39"/>
              <a:gd name="T27" fmla="*/ 0 h 67"/>
              <a:gd name="T28" fmla="*/ 0 w 39"/>
              <a:gd name="T29" fmla="*/ 0 h 67"/>
              <a:gd name="T30" fmla="*/ 0 w 39"/>
              <a:gd name="T3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7">
                <a:moveTo>
                  <a:pt x="0" y="67"/>
                </a:moveTo>
                <a:lnTo>
                  <a:pt x="10" y="67"/>
                </a:lnTo>
                <a:lnTo>
                  <a:pt x="10" y="39"/>
                </a:lnTo>
                <a:lnTo>
                  <a:pt x="15" y="46"/>
                </a:lnTo>
                <a:lnTo>
                  <a:pt x="21" y="47"/>
                </a:lnTo>
                <a:lnTo>
                  <a:pt x="29" y="46"/>
                </a:lnTo>
                <a:lnTo>
                  <a:pt x="36" y="37"/>
                </a:lnTo>
                <a:lnTo>
                  <a:pt x="39" y="23"/>
                </a:lnTo>
                <a:lnTo>
                  <a:pt x="37" y="11"/>
                </a:lnTo>
                <a:lnTo>
                  <a:pt x="30" y="2"/>
                </a:lnTo>
                <a:lnTo>
                  <a:pt x="21" y="0"/>
                </a:lnTo>
                <a:lnTo>
                  <a:pt x="15" y="2"/>
                </a:lnTo>
                <a:lnTo>
                  <a:pt x="10" y="11"/>
                </a:lnTo>
                <a:lnTo>
                  <a:pt x="10" y="0"/>
                </a:lnTo>
                <a:lnTo>
                  <a:pt x="0" y="0"/>
                </a:lnTo>
                <a:lnTo>
                  <a:pt x="0" y="6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6" name="Freeform 49"/>
          <p:cNvSpPr>
            <a:spLocks/>
          </p:cNvSpPr>
          <p:nvPr/>
        </p:nvSpPr>
        <p:spPr bwMode="auto">
          <a:xfrm>
            <a:off x="6031498" y="6309316"/>
            <a:ext cx="30483" cy="44923"/>
          </a:xfrm>
          <a:custGeom>
            <a:avLst/>
            <a:gdLst>
              <a:gd name="T0" fmla="*/ 0 w 19"/>
              <a:gd name="T1" fmla="*/ 14 h 28"/>
              <a:gd name="T2" fmla="*/ 2 w 19"/>
              <a:gd name="T3" fmla="*/ 5 h 28"/>
              <a:gd name="T4" fmla="*/ 9 w 19"/>
              <a:gd name="T5" fmla="*/ 0 h 28"/>
              <a:gd name="T6" fmla="*/ 16 w 19"/>
              <a:gd name="T7" fmla="*/ 5 h 28"/>
              <a:gd name="T8" fmla="*/ 19 w 19"/>
              <a:gd name="T9" fmla="*/ 14 h 28"/>
              <a:gd name="T10" fmla="*/ 16 w 19"/>
              <a:gd name="T11" fmla="*/ 26 h 28"/>
              <a:gd name="T12" fmla="*/ 9 w 19"/>
              <a:gd name="T13" fmla="*/ 28 h 28"/>
              <a:gd name="T14" fmla="*/ 2 w 19"/>
              <a:gd name="T15" fmla="*/ 26 h 28"/>
              <a:gd name="T16" fmla="*/ 0 w 1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8">
                <a:moveTo>
                  <a:pt x="0" y="14"/>
                </a:moveTo>
                <a:lnTo>
                  <a:pt x="2" y="5"/>
                </a:lnTo>
                <a:lnTo>
                  <a:pt x="9" y="0"/>
                </a:lnTo>
                <a:lnTo>
                  <a:pt x="16" y="5"/>
                </a:lnTo>
                <a:lnTo>
                  <a:pt x="19" y="14"/>
                </a:lnTo>
                <a:lnTo>
                  <a:pt x="16" y="26"/>
                </a:lnTo>
                <a:lnTo>
                  <a:pt x="9" y="28"/>
                </a:lnTo>
                <a:lnTo>
                  <a:pt x="2"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7" name="Freeform 50"/>
          <p:cNvSpPr>
            <a:spLocks/>
          </p:cNvSpPr>
          <p:nvPr/>
        </p:nvSpPr>
        <p:spPr bwMode="auto">
          <a:xfrm>
            <a:off x="6078026" y="6294876"/>
            <a:ext cx="77011" cy="75406"/>
          </a:xfrm>
          <a:custGeom>
            <a:avLst/>
            <a:gdLst>
              <a:gd name="T0" fmla="*/ 0 w 48"/>
              <a:gd name="T1" fmla="*/ 47 h 47"/>
              <a:gd name="T2" fmla="*/ 10 w 48"/>
              <a:gd name="T3" fmla="*/ 47 h 47"/>
              <a:gd name="T4" fmla="*/ 10 w 48"/>
              <a:gd name="T5" fmla="*/ 25 h 47"/>
              <a:gd name="T6" fmla="*/ 10 w 48"/>
              <a:gd name="T7" fmla="*/ 16 h 47"/>
              <a:gd name="T8" fmla="*/ 12 w 48"/>
              <a:gd name="T9" fmla="*/ 11 h 47"/>
              <a:gd name="T10" fmla="*/ 15 w 48"/>
              <a:gd name="T11" fmla="*/ 9 h 47"/>
              <a:gd name="T12" fmla="*/ 18 w 48"/>
              <a:gd name="T13" fmla="*/ 12 h 47"/>
              <a:gd name="T14" fmla="*/ 19 w 48"/>
              <a:gd name="T15" fmla="*/ 19 h 47"/>
              <a:gd name="T16" fmla="*/ 19 w 48"/>
              <a:gd name="T17" fmla="*/ 47 h 47"/>
              <a:gd name="T18" fmla="*/ 29 w 48"/>
              <a:gd name="T19" fmla="*/ 47 h 47"/>
              <a:gd name="T20" fmla="*/ 29 w 48"/>
              <a:gd name="T21" fmla="*/ 22 h 47"/>
              <a:gd name="T22" fmla="*/ 30 w 48"/>
              <a:gd name="T23" fmla="*/ 12 h 47"/>
              <a:gd name="T24" fmla="*/ 35 w 48"/>
              <a:gd name="T25" fmla="*/ 9 h 47"/>
              <a:gd name="T26" fmla="*/ 30 w 48"/>
              <a:gd name="T27" fmla="*/ 9 h 47"/>
              <a:gd name="T28" fmla="*/ 39 w 48"/>
              <a:gd name="T29" fmla="*/ 16 h 47"/>
              <a:gd name="T30" fmla="*/ 39 w 48"/>
              <a:gd name="T31" fmla="*/ 19 h 47"/>
              <a:gd name="T32" fmla="*/ 39 w 48"/>
              <a:gd name="T33" fmla="*/ 47 h 47"/>
              <a:gd name="T34" fmla="*/ 48 w 48"/>
              <a:gd name="T35" fmla="*/ 47 h 47"/>
              <a:gd name="T36" fmla="*/ 48 w 48"/>
              <a:gd name="T37" fmla="*/ 15 h 47"/>
              <a:gd name="T38" fmla="*/ 48 w 48"/>
              <a:gd name="T39" fmla="*/ 11 h 47"/>
              <a:gd name="T40" fmla="*/ 36 w 48"/>
              <a:gd name="T41" fmla="*/ 0 h 47"/>
              <a:gd name="T42" fmla="*/ 37 w 48"/>
              <a:gd name="T43" fmla="*/ 0 h 47"/>
              <a:gd name="T44" fmla="*/ 26 w 48"/>
              <a:gd name="T45" fmla="*/ 11 h 47"/>
              <a:gd name="T46" fmla="*/ 23 w 48"/>
              <a:gd name="T47" fmla="*/ 2 h 47"/>
              <a:gd name="T48" fmla="*/ 18 w 48"/>
              <a:gd name="T49" fmla="*/ 0 h 47"/>
              <a:gd name="T50" fmla="*/ 12 w 48"/>
              <a:gd name="T51" fmla="*/ 2 h 47"/>
              <a:gd name="T52" fmla="*/ 10 w 48"/>
              <a:gd name="T53" fmla="*/ 11 h 47"/>
              <a:gd name="T54" fmla="*/ 10 w 48"/>
              <a:gd name="T55" fmla="*/ 0 h 47"/>
              <a:gd name="T56" fmla="*/ 0 w 48"/>
              <a:gd name="T57" fmla="*/ 0 h 47"/>
              <a:gd name="T58" fmla="*/ 0 w 48"/>
              <a:gd name="T5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47">
                <a:moveTo>
                  <a:pt x="0" y="47"/>
                </a:moveTo>
                <a:lnTo>
                  <a:pt x="10" y="47"/>
                </a:lnTo>
                <a:lnTo>
                  <a:pt x="10" y="25"/>
                </a:lnTo>
                <a:lnTo>
                  <a:pt x="10" y="16"/>
                </a:lnTo>
                <a:lnTo>
                  <a:pt x="12" y="11"/>
                </a:lnTo>
                <a:lnTo>
                  <a:pt x="15" y="9"/>
                </a:lnTo>
                <a:lnTo>
                  <a:pt x="18" y="12"/>
                </a:lnTo>
                <a:lnTo>
                  <a:pt x="19" y="19"/>
                </a:lnTo>
                <a:lnTo>
                  <a:pt x="19" y="47"/>
                </a:lnTo>
                <a:lnTo>
                  <a:pt x="29" y="47"/>
                </a:lnTo>
                <a:lnTo>
                  <a:pt x="29" y="22"/>
                </a:lnTo>
                <a:lnTo>
                  <a:pt x="30" y="12"/>
                </a:lnTo>
                <a:lnTo>
                  <a:pt x="35" y="9"/>
                </a:lnTo>
                <a:lnTo>
                  <a:pt x="30" y="9"/>
                </a:lnTo>
                <a:lnTo>
                  <a:pt x="39" y="16"/>
                </a:lnTo>
                <a:lnTo>
                  <a:pt x="39" y="19"/>
                </a:lnTo>
                <a:lnTo>
                  <a:pt x="39" y="47"/>
                </a:lnTo>
                <a:lnTo>
                  <a:pt x="48" y="47"/>
                </a:lnTo>
                <a:lnTo>
                  <a:pt x="48" y="15"/>
                </a:lnTo>
                <a:lnTo>
                  <a:pt x="48" y="11"/>
                </a:lnTo>
                <a:lnTo>
                  <a:pt x="36" y="0"/>
                </a:lnTo>
                <a:lnTo>
                  <a:pt x="37" y="0"/>
                </a:lnTo>
                <a:lnTo>
                  <a:pt x="26" y="11"/>
                </a:lnTo>
                <a:lnTo>
                  <a:pt x="23" y="2"/>
                </a:lnTo>
                <a:lnTo>
                  <a:pt x="18" y="0"/>
                </a:lnTo>
                <a:lnTo>
                  <a:pt x="12" y="2"/>
                </a:lnTo>
                <a:lnTo>
                  <a:pt x="10" y="11"/>
                </a:lnTo>
                <a:lnTo>
                  <a:pt x="10"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8" name="Freeform 51"/>
          <p:cNvSpPr>
            <a:spLocks/>
          </p:cNvSpPr>
          <p:nvPr/>
        </p:nvSpPr>
        <p:spPr bwMode="auto">
          <a:xfrm>
            <a:off x="6171080" y="6294876"/>
            <a:ext cx="75406" cy="107494"/>
          </a:xfrm>
          <a:custGeom>
            <a:avLst/>
            <a:gdLst>
              <a:gd name="T0" fmla="*/ 18 w 47"/>
              <a:gd name="T1" fmla="*/ 65 h 67"/>
              <a:gd name="T2" fmla="*/ 21 w 47"/>
              <a:gd name="T3" fmla="*/ 67 h 67"/>
              <a:gd name="T4" fmla="*/ 24 w 47"/>
              <a:gd name="T5" fmla="*/ 65 h 67"/>
              <a:gd name="T6" fmla="*/ 27 w 47"/>
              <a:gd name="T7" fmla="*/ 60 h 67"/>
              <a:gd name="T8" fmla="*/ 28 w 47"/>
              <a:gd name="T9" fmla="*/ 48 h 67"/>
              <a:gd name="T10" fmla="*/ 47 w 47"/>
              <a:gd name="T11" fmla="*/ 0 h 67"/>
              <a:gd name="T12" fmla="*/ 38 w 47"/>
              <a:gd name="T13" fmla="*/ 0 h 67"/>
              <a:gd name="T14" fmla="*/ 27 w 47"/>
              <a:gd name="T15" fmla="*/ 29 h 67"/>
              <a:gd name="T16" fmla="*/ 24 w 47"/>
              <a:gd name="T17" fmla="*/ 36 h 67"/>
              <a:gd name="T18" fmla="*/ 20 w 47"/>
              <a:gd name="T19" fmla="*/ 25 h 67"/>
              <a:gd name="T20" fmla="*/ 10 w 47"/>
              <a:gd name="T21" fmla="*/ 0 h 67"/>
              <a:gd name="T22" fmla="*/ 0 w 47"/>
              <a:gd name="T23" fmla="*/ 0 h 67"/>
              <a:gd name="T24" fmla="*/ 18 w 47"/>
              <a:gd name="T25" fmla="*/ 47 h 67"/>
              <a:gd name="T26" fmla="*/ 18 w 47"/>
              <a:gd name="T27" fmla="*/ 48 h 67"/>
              <a:gd name="T28" fmla="*/ 18 w 47"/>
              <a:gd name="T29" fmla="*/ 54 h 67"/>
              <a:gd name="T30" fmla="*/ 18 w 47"/>
              <a:gd name="T31" fmla="*/ 57 h 67"/>
              <a:gd name="T32" fmla="*/ 18 w 47"/>
              <a:gd name="T33" fmla="*/ 6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7" h="67">
                <a:moveTo>
                  <a:pt x="18" y="65"/>
                </a:moveTo>
                <a:lnTo>
                  <a:pt x="21" y="67"/>
                </a:lnTo>
                <a:lnTo>
                  <a:pt x="24" y="65"/>
                </a:lnTo>
                <a:lnTo>
                  <a:pt x="27" y="60"/>
                </a:lnTo>
                <a:lnTo>
                  <a:pt x="28" y="48"/>
                </a:lnTo>
                <a:lnTo>
                  <a:pt x="47" y="0"/>
                </a:lnTo>
                <a:lnTo>
                  <a:pt x="38" y="0"/>
                </a:lnTo>
                <a:lnTo>
                  <a:pt x="27" y="29"/>
                </a:lnTo>
                <a:lnTo>
                  <a:pt x="24" y="36"/>
                </a:lnTo>
                <a:lnTo>
                  <a:pt x="20" y="25"/>
                </a:lnTo>
                <a:lnTo>
                  <a:pt x="10" y="0"/>
                </a:lnTo>
                <a:lnTo>
                  <a:pt x="0" y="0"/>
                </a:lnTo>
                <a:lnTo>
                  <a:pt x="18" y="47"/>
                </a:lnTo>
                <a:lnTo>
                  <a:pt x="18" y="48"/>
                </a:lnTo>
                <a:lnTo>
                  <a:pt x="18" y="54"/>
                </a:lnTo>
                <a:lnTo>
                  <a:pt x="18" y="57"/>
                </a:lnTo>
                <a:lnTo>
                  <a:pt x="18" y="65"/>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69" name="Rectangle 52"/>
          <p:cNvSpPr>
            <a:spLocks noChangeArrowheads="1"/>
          </p:cNvSpPr>
          <p:nvPr/>
        </p:nvSpPr>
        <p:spPr bwMode="auto">
          <a:xfrm>
            <a:off x="6262531" y="6278832"/>
            <a:ext cx="16044" cy="91450"/>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0" name="Freeform 53"/>
          <p:cNvSpPr>
            <a:spLocks/>
          </p:cNvSpPr>
          <p:nvPr/>
        </p:nvSpPr>
        <p:spPr bwMode="auto">
          <a:xfrm>
            <a:off x="6294618" y="6294876"/>
            <a:ext cx="30483" cy="75406"/>
          </a:xfrm>
          <a:custGeom>
            <a:avLst/>
            <a:gdLst>
              <a:gd name="T0" fmla="*/ 0 w 19"/>
              <a:gd name="T1" fmla="*/ 47 h 47"/>
              <a:gd name="T2" fmla="*/ 9 w 19"/>
              <a:gd name="T3" fmla="*/ 47 h 47"/>
              <a:gd name="T4" fmla="*/ 9 w 19"/>
              <a:gd name="T5" fmla="*/ 23 h 47"/>
              <a:gd name="T6" fmla="*/ 9 w 19"/>
              <a:gd name="T7" fmla="*/ 12 h 47"/>
              <a:gd name="T8" fmla="*/ 9 w 19"/>
              <a:gd name="T9" fmla="*/ 9 h 47"/>
              <a:gd name="T10" fmla="*/ 1 w 19"/>
              <a:gd name="T11" fmla="*/ 9 h 47"/>
              <a:gd name="T12" fmla="*/ 9 w 19"/>
              <a:gd name="T13" fmla="*/ 16 h 47"/>
              <a:gd name="T14" fmla="*/ 9 w 19"/>
              <a:gd name="T15" fmla="*/ 21 h 47"/>
              <a:gd name="T16" fmla="*/ 9 w 19"/>
              <a:gd name="T17" fmla="*/ 47 h 47"/>
              <a:gd name="T18" fmla="*/ 19 w 19"/>
              <a:gd name="T19" fmla="*/ 47 h 47"/>
              <a:gd name="T20" fmla="*/ 19 w 19"/>
              <a:gd name="T21" fmla="*/ 19 h 47"/>
              <a:gd name="T22" fmla="*/ 19 w 19"/>
              <a:gd name="T23" fmla="*/ 11 h 47"/>
              <a:gd name="T24" fmla="*/ 7 w 19"/>
              <a:gd name="T25" fmla="*/ 0 h 47"/>
              <a:gd name="T26" fmla="*/ 14 w 19"/>
              <a:gd name="T27" fmla="*/ 0 h 47"/>
              <a:gd name="T28" fmla="*/ 9 w 19"/>
              <a:gd name="T29" fmla="*/ 5 h 47"/>
              <a:gd name="T30" fmla="*/ 9 w 19"/>
              <a:gd name="T31" fmla="*/ 0 h 47"/>
              <a:gd name="T32" fmla="*/ 0 w 19"/>
              <a:gd name="T33" fmla="*/ 0 h 47"/>
              <a:gd name="T34" fmla="*/ 0 w 19"/>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7">
                <a:moveTo>
                  <a:pt x="0" y="47"/>
                </a:moveTo>
                <a:lnTo>
                  <a:pt x="9" y="47"/>
                </a:lnTo>
                <a:lnTo>
                  <a:pt x="9" y="23"/>
                </a:lnTo>
                <a:lnTo>
                  <a:pt x="9" y="12"/>
                </a:lnTo>
                <a:lnTo>
                  <a:pt x="9" y="9"/>
                </a:lnTo>
                <a:lnTo>
                  <a:pt x="1" y="9"/>
                </a:lnTo>
                <a:lnTo>
                  <a:pt x="9" y="16"/>
                </a:lnTo>
                <a:lnTo>
                  <a:pt x="9" y="21"/>
                </a:lnTo>
                <a:lnTo>
                  <a:pt x="9" y="47"/>
                </a:lnTo>
                <a:lnTo>
                  <a:pt x="19" y="47"/>
                </a:lnTo>
                <a:lnTo>
                  <a:pt x="19" y="19"/>
                </a:lnTo>
                <a:lnTo>
                  <a:pt x="19" y="11"/>
                </a:lnTo>
                <a:lnTo>
                  <a:pt x="7" y="0"/>
                </a:lnTo>
                <a:lnTo>
                  <a:pt x="14" y="0"/>
                </a:lnTo>
                <a:lnTo>
                  <a:pt x="9" y="5"/>
                </a:lnTo>
                <a:lnTo>
                  <a:pt x="9"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1" name="Freeform 54"/>
          <p:cNvSpPr>
            <a:spLocks/>
          </p:cNvSpPr>
          <p:nvPr/>
        </p:nvSpPr>
        <p:spPr bwMode="auto">
          <a:xfrm>
            <a:off x="6341146" y="6278832"/>
            <a:ext cx="62571" cy="91450"/>
          </a:xfrm>
          <a:custGeom>
            <a:avLst/>
            <a:gdLst>
              <a:gd name="T0" fmla="*/ 29 w 39"/>
              <a:gd name="T1" fmla="*/ 57 h 57"/>
              <a:gd name="T2" fmla="*/ 39 w 39"/>
              <a:gd name="T3" fmla="*/ 57 h 57"/>
              <a:gd name="T4" fmla="*/ 39 w 39"/>
              <a:gd name="T5" fmla="*/ 0 h 57"/>
              <a:gd name="T6" fmla="*/ 29 w 39"/>
              <a:gd name="T7" fmla="*/ 0 h 57"/>
              <a:gd name="T8" fmla="*/ 29 w 39"/>
              <a:gd name="T9" fmla="*/ 19 h 57"/>
              <a:gd name="T10" fmla="*/ 23 w 39"/>
              <a:gd name="T11" fmla="*/ 12 h 57"/>
              <a:gd name="T12" fmla="*/ 18 w 39"/>
              <a:gd name="T13" fmla="*/ 10 h 57"/>
              <a:gd name="T14" fmla="*/ 8 w 39"/>
              <a:gd name="T15" fmla="*/ 12 h 57"/>
              <a:gd name="T16" fmla="*/ 1 w 39"/>
              <a:gd name="T17" fmla="*/ 21 h 57"/>
              <a:gd name="T18" fmla="*/ 0 w 39"/>
              <a:gd name="T19" fmla="*/ 33 h 57"/>
              <a:gd name="T20" fmla="*/ 3 w 39"/>
              <a:gd name="T21" fmla="*/ 47 h 57"/>
              <a:gd name="T22" fmla="*/ 8 w 39"/>
              <a:gd name="T23" fmla="*/ 56 h 57"/>
              <a:gd name="T24" fmla="*/ 18 w 39"/>
              <a:gd name="T25" fmla="*/ 57 h 57"/>
              <a:gd name="T26" fmla="*/ 29 w 39"/>
              <a:gd name="T27" fmla="*/ 47 h 57"/>
              <a:gd name="T28" fmla="*/ 29 w 39"/>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7">
                <a:moveTo>
                  <a:pt x="29" y="57"/>
                </a:moveTo>
                <a:lnTo>
                  <a:pt x="39" y="57"/>
                </a:lnTo>
                <a:lnTo>
                  <a:pt x="39" y="0"/>
                </a:lnTo>
                <a:lnTo>
                  <a:pt x="29" y="0"/>
                </a:lnTo>
                <a:lnTo>
                  <a:pt x="29" y="19"/>
                </a:lnTo>
                <a:lnTo>
                  <a:pt x="23" y="12"/>
                </a:lnTo>
                <a:lnTo>
                  <a:pt x="18" y="10"/>
                </a:lnTo>
                <a:lnTo>
                  <a:pt x="8" y="12"/>
                </a:lnTo>
                <a:lnTo>
                  <a:pt x="1" y="21"/>
                </a:lnTo>
                <a:lnTo>
                  <a:pt x="0" y="33"/>
                </a:lnTo>
                <a:lnTo>
                  <a:pt x="3" y="47"/>
                </a:lnTo>
                <a:lnTo>
                  <a:pt x="8" y="56"/>
                </a:lnTo>
                <a:lnTo>
                  <a:pt x="18" y="57"/>
                </a:lnTo>
                <a:lnTo>
                  <a:pt x="29" y="47"/>
                </a:lnTo>
                <a:lnTo>
                  <a:pt x="29"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2" name="Freeform 55"/>
          <p:cNvSpPr>
            <a:spLocks/>
          </p:cNvSpPr>
          <p:nvPr/>
        </p:nvSpPr>
        <p:spPr bwMode="auto">
          <a:xfrm>
            <a:off x="6357190" y="6309316"/>
            <a:ext cx="30483" cy="44923"/>
          </a:xfrm>
          <a:custGeom>
            <a:avLst/>
            <a:gdLst>
              <a:gd name="T0" fmla="*/ 0 w 19"/>
              <a:gd name="T1" fmla="*/ 14 h 28"/>
              <a:gd name="T2" fmla="*/ 2 w 19"/>
              <a:gd name="T3" fmla="*/ 5 h 28"/>
              <a:gd name="T4" fmla="*/ 8 w 19"/>
              <a:gd name="T5" fmla="*/ 0 h 28"/>
              <a:gd name="T6" fmla="*/ 16 w 19"/>
              <a:gd name="T7" fmla="*/ 5 h 28"/>
              <a:gd name="T8" fmla="*/ 19 w 19"/>
              <a:gd name="T9" fmla="*/ 14 h 28"/>
              <a:gd name="T10" fmla="*/ 16 w 19"/>
              <a:gd name="T11" fmla="*/ 26 h 28"/>
              <a:gd name="T12" fmla="*/ 9 w 19"/>
              <a:gd name="T13" fmla="*/ 28 h 28"/>
              <a:gd name="T14" fmla="*/ 2 w 19"/>
              <a:gd name="T15" fmla="*/ 26 h 28"/>
              <a:gd name="T16" fmla="*/ 0 w 1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8">
                <a:moveTo>
                  <a:pt x="0" y="14"/>
                </a:moveTo>
                <a:lnTo>
                  <a:pt x="2" y="5"/>
                </a:lnTo>
                <a:lnTo>
                  <a:pt x="8" y="0"/>
                </a:lnTo>
                <a:lnTo>
                  <a:pt x="16" y="5"/>
                </a:lnTo>
                <a:lnTo>
                  <a:pt x="19" y="14"/>
                </a:lnTo>
                <a:lnTo>
                  <a:pt x="16" y="26"/>
                </a:lnTo>
                <a:lnTo>
                  <a:pt x="9" y="28"/>
                </a:lnTo>
                <a:lnTo>
                  <a:pt x="2"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3" name="Rectangle 56"/>
          <p:cNvSpPr>
            <a:spLocks noChangeArrowheads="1"/>
          </p:cNvSpPr>
          <p:nvPr/>
        </p:nvSpPr>
        <p:spPr bwMode="auto">
          <a:xfrm>
            <a:off x="6434200" y="6278832"/>
            <a:ext cx="16044" cy="16044"/>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4" name="Rectangle 57"/>
          <p:cNvSpPr>
            <a:spLocks noChangeArrowheads="1"/>
          </p:cNvSpPr>
          <p:nvPr/>
        </p:nvSpPr>
        <p:spPr bwMode="auto">
          <a:xfrm>
            <a:off x="6434200" y="6294876"/>
            <a:ext cx="16044" cy="75406"/>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5" name="Freeform 58"/>
          <p:cNvSpPr>
            <a:spLocks/>
          </p:cNvSpPr>
          <p:nvPr/>
        </p:nvSpPr>
        <p:spPr bwMode="auto">
          <a:xfrm>
            <a:off x="6434200" y="6294876"/>
            <a:ext cx="60967" cy="75406"/>
          </a:xfrm>
          <a:custGeom>
            <a:avLst/>
            <a:gdLst>
              <a:gd name="T0" fmla="*/ 29 w 38"/>
              <a:gd name="T1" fmla="*/ 37 h 47"/>
              <a:gd name="T2" fmla="*/ 29 w 38"/>
              <a:gd name="T3" fmla="*/ 47 h 47"/>
              <a:gd name="T4" fmla="*/ 38 w 38"/>
              <a:gd name="T5" fmla="*/ 47 h 47"/>
              <a:gd name="T6" fmla="*/ 38 w 38"/>
              <a:gd name="T7" fmla="*/ 39 h 47"/>
              <a:gd name="T8" fmla="*/ 38 w 38"/>
              <a:gd name="T9" fmla="*/ 23 h 47"/>
              <a:gd name="T10" fmla="*/ 38 w 38"/>
              <a:gd name="T11" fmla="*/ 15 h 47"/>
              <a:gd name="T12" fmla="*/ 38 w 38"/>
              <a:gd name="T13" fmla="*/ 8 h 47"/>
              <a:gd name="T14" fmla="*/ 35 w 38"/>
              <a:gd name="T15" fmla="*/ 4 h 47"/>
              <a:gd name="T16" fmla="*/ 29 w 38"/>
              <a:gd name="T17" fmla="*/ 1 h 47"/>
              <a:gd name="T18" fmla="*/ 20 w 38"/>
              <a:gd name="T19" fmla="*/ 0 h 47"/>
              <a:gd name="T20" fmla="*/ 10 w 38"/>
              <a:gd name="T21" fmla="*/ 1 h 47"/>
              <a:gd name="T22" fmla="*/ 3 w 38"/>
              <a:gd name="T23" fmla="*/ 4 h 47"/>
              <a:gd name="T24" fmla="*/ 0 w 38"/>
              <a:gd name="T25" fmla="*/ 9 h 47"/>
              <a:gd name="T26" fmla="*/ 10 w 38"/>
              <a:gd name="T27" fmla="*/ 9 h 47"/>
              <a:gd name="T28" fmla="*/ 13 w 38"/>
              <a:gd name="T29" fmla="*/ 9 h 47"/>
              <a:gd name="T30" fmla="*/ 20 w 38"/>
              <a:gd name="T31" fmla="*/ 9 h 47"/>
              <a:gd name="T32" fmla="*/ 27 w 38"/>
              <a:gd name="T33" fmla="*/ 11 h 47"/>
              <a:gd name="T34" fmla="*/ 29 w 38"/>
              <a:gd name="T35" fmla="*/ 18 h 47"/>
              <a:gd name="T36" fmla="*/ 29 w 38"/>
              <a:gd name="T37" fmla="*/ 19 h 47"/>
              <a:gd name="T38" fmla="*/ 16 w 38"/>
              <a:gd name="T39" fmla="*/ 22 h 47"/>
              <a:gd name="T40" fmla="*/ 10 w 38"/>
              <a:gd name="T41" fmla="*/ 22 h 47"/>
              <a:gd name="T42" fmla="*/ 4 w 38"/>
              <a:gd name="T43" fmla="*/ 25 h 47"/>
              <a:gd name="T44" fmla="*/ 2 w 38"/>
              <a:gd name="T45" fmla="*/ 29 h 47"/>
              <a:gd name="T46" fmla="*/ 0 w 38"/>
              <a:gd name="T47" fmla="*/ 35 h 47"/>
              <a:gd name="T48" fmla="*/ 3 w 38"/>
              <a:gd name="T49" fmla="*/ 44 h 47"/>
              <a:gd name="T50" fmla="*/ 14 w 38"/>
              <a:gd name="T51" fmla="*/ 47 h 47"/>
              <a:gd name="T52" fmla="*/ 22 w 38"/>
              <a:gd name="T53" fmla="*/ 46 h 47"/>
              <a:gd name="T54" fmla="*/ 29 w 38"/>
              <a:gd name="T5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47">
                <a:moveTo>
                  <a:pt x="29" y="37"/>
                </a:moveTo>
                <a:lnTo>
                  <a:pt x="29" y="47"/>
                </a:lnTo>
                <a:lnTo>
                  <a:pt x="38" y="47"/>
                </a:lnTo>
                <a:lnTo>
                  <a:pt x="38" y="39"/>
                </a:lnTo>
                <a:lnTo>
                  <a:pt x="38" y="23"/>
                </a:lnTo>
                <a:lnTo>
                  <a:pt x="38" y="15"/>
                </a:lnTo>
                <a:lnTo>
                  <a:pt x="38" y="8"/>
                </a:lnTo>
                <a:lnTo>
                  <a:pt x="35" y="4"/>
                </a:lnTo>
                <a:lnTo>
                  <a:pt x="29" y="1"/>
                </a:lnTo>
                <a:lnTo>
                  <a:pt x="20" y="0"/>
                </a:lnTo>
                <a:lnTo>
                  <a:pt x="10" y="1"/>
                </a:lnTo>
                <a:lnTo>
                  <a:pt x="3" y="4"/>
                </a:lnTo>
                <a:lnTo>
                  <a:pt x="0" y="9"/>
                </a:lnTo>
                <a:lnTo>
                  <a:pt x="10" y="9"/>
                </a:lnTo>
                <a:lnTo>
                  <a:pt x="13" y="9"/>
                </a:lnTo>
                <a:lnTo>
                  <a:pt x="20" y="9"/>
                </a:lnTo>
                <a:lnTo>
                  <a:pt x="27" y="11"/>
                </a:lnTo>
                <a:lnTo>
                  <a:pt x="29" y="18"/>
                </a:lnTo>
                <a:lnTo>
                  <a:pt x="29" y="19"/>
                </a:lnTo>
                <a:lnTo>
                  <a:pt x="16" y="22"/>
                </a:lnTo>
                <a:lnTo>
                  <a:pt x="10" y="22"/>
                </a:lnTo>
                <a:lnTo>
                  <a:pt x="4" y="25"/>
                </a:lnTo>
                <a:lnTo>
                  <a:pt x="2" y="29"/>
                </a:lnTo>
                <a:lnTo>
                  <a:pt x="0" y="35"/>
                </a:lnTo>
                <a:lnTo>
                  <a:pt x="3" y="44"/>
                </a:lnTo>
                <a:lnTo>
                  <a:pt x="14" y="47"/>
                </a:lnTo>
                <a:lnTo>
                  <a:pt x="22" y="46"/>
                </a:lnTo>
                <a:lnTo>
                  <a:pt x="29"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6" name="Freeform 59"/>
          <p:cNvSpPr>
            <a:spLocks/>
          </p:cNvSpPr>
          <p:nvPr/>
        </p:nvSpPr>
        <p:spPr bwMode="auto">
          <a:xfrm>
            <a:off x="6450244" y="6341404"/>
            <a:ext cx="30483" cy="12835"/>
          </a:xfrm>
          <a:custGeom>
            <a:avLst/>
            <a:gdLst>
              <a:gd name="T0" fmla="*/ 19 w 19"/>
              <a:gd name="T1" fmla="*/ 0 h 8"/>
              <a:gd name="T2" fmla="*/ 18 w 19"/>
              <a:gd name="T3" fmla="*/ 4 h 8"/>
              <a:gd name="T4" fmla="*/ 14 w 19"/>
              <a:gd name="T5" fmla="*/ 7 h 8"/>
              <a:gd name="T6" fmla="*/ 7 w 19"/>
              <a:gd name="T7" fmla="*/ 8 h 8"/>
              <a:gd name="T8" fmla="*/ 1 w 19"/>
              <a:gd name="T9" fmla="*/ 8 h 8"/>
              <a:gd name="T10" fmla="*/ 0 w 19"/>
              <a:gd name="T11" fmla="*/ 6 h 8"/>
              <a:gd name="T12" fmla="*/ 0 w 19"/>
              <a:gd name="T13" fmla="*/ 4 h 8"/>
              <a:gd name="T14" fmla="*/ 3 w 19"/>
              <a:gd name="T15" fmla="*/ 3 h 8"/>
              <a:gd name="T16" fmla="*/ 8 w 19"/>
              <a:gd name="T17" fmla="*/ 1 h 8"/>
              <a:gd name="T18" fmla="*/ 19 w 1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9" y="0"/>
                </a:moveTo>
                <a:lnTo>
                  <a:pt x="18" y="4"/>
                </a:lnTo>
                <a:lnTo>
                  <a:pt x="14" y="7"/>
                </a:lnTo>
                <a:lnTo>
                  <a:pt x="7" y="8"/>
                </a:lnTo>
                <a:lnTo>
                  <a:pt x="1" y="8"/>
                </a:lnTo>
                <a:lnTo>
                  <a:pt x="0" y="6"/>
                </a:lnTo>
                <a:lnTo>
                  <a:pt x="0" y="4"/>
                </a:lnTo>
                <a:lnTo>
                  <a:pt x="3" y="3"/>
                </a:lnTo>
                <a:lnTo>
                  <a:pt x="8" y="1"/>
                </a:lnTo>
                <a:lnTo>
                  <a:pt x="19"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7" name="Freeform 60"/>
          <p:cNvSpPr>
            <a:spLocks/>
          </p:cNvSpPr>
          <p:nvPr/>
        </p:nvSpPr>
        <p:spPr bwMode="auto">
          <a:xfrm>
            <a:off x="6525651" y="6354239"/>
            <a:ext cx="16044" cy="32088"/>
          </a:xfrm>
          <a:custGeom>
            <a:avLst/>
            <a:gdLst>
              <a:gd name="T0" fmla="*/ 0 w 10"/>
              <a:gd name="T1" fmla="*/ 10 h 20"/>
              <a:gd name="T2" fmla="*/ 6 w 10"/>
              <a:gd name="T3" fmla="*/ 10 h 20"/>
              <a:gd name="T4" fmla="*/ 4 w 10"/>
              <a:gd name="T5" fmla="*/ 10 h 20"/>
              <a:gd name="T6" fmla="*/ 0 w 10"/>
              <a:gd name="T7" fmla="*/ 10 h 20"/>
              <a:gd name="T8" fmla="*/ 0 w 10"/>
              <a:gd name="T9" fmla="*/ 20 h 20"/>
              <a:gd name="T10" fmla="*/ 9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6" y="10"/>
                </a:lnTo>
                <a:lnTo>
                  <a:pt x="4" y="10"/>
                </a:lnTo>
                <a:lnTo>
                  <a:pt x="0" y="10"/>
                </a:lnTo>
                <a:lnTo>
                  <a:pt x="0" y="20"/>
                </a:lnTo>
                <a:lnTo>
                  <a:pt x="9"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8" name="Freeform 61"/>
          <p:cNvSpPr>
            <a:spLocks/>
          </p:cNvSpPr>
          <p:nvPr/>
        </p:nvSpPr>
        <p:spPr bwMode="auto">
          <a:xfrm>
            <a:off x="6572178" y="6278832"/>
            <a:ext cx="94659" cy="91450"/>
          </a:xfrm>
          <a:custGeom>
            <a:avLst/>
            <a:gdLst>
              <a:gd name="T0" fmla="*/ 30 w 59"/>
              <a:gd name="T1" fmla="*/ 0 h 57"/>
              <a:gd name="T2" fmla="*/ 12 w 59"/>
              <a:gd name="T3" fmla="*/ 0 h 57"/>
              <a:gd name="T4" fmla="*/ 0 w 59"/>
              <a:gd name="T5" fmla="*/ 11 h 57"/>
              <a:gd name="T6" fmla="*/ 0 w 59"/>
              <a:gd name="T7" fmla="*/ 29 h 57"/>
              <a:gd name="T8" fmla="*/ 0 w 59"/>
              <a:gd name="T9" fmla="*/ 46 h 57"/>
              <a:gd name="T10" fmla="*/ 12 w 59"/>
              <a:gd name="T11" fmla="*/ 57 h 57"/>
              <a:gd name="T12" fmla="*/ 30 w 59"/>
              <a:gd name="T13" fmla="*/ 57 h 57"/>
              <a:gd name="T14" fmla="*/ 46 w 59"/>
              <a:gd name="T15" fmla="*/ 57 h 57"/>
              <a:gd name="T16" fmla="*/ 59 w 59"/>
              <a:gd name="T17" fmla="*/ 46 h 57"/>
              <a:gd name="T18" fmla="*/ 59 w 59"/>
              <a:gd name="T19" fmla="*/ 29 h 57"/>
              <a:gd name="T20" fmla="*/ 59 w 59"/>
              <a:gd name="T21" fmla="*/ 11 h 57"/>
              <a:gd name="T22" fmla="*/ 46 w 59"/>
              <a:gd name="T23" fmla="*/ 0 h 57"/>
              <a:gd name="T24" fmla="*/ 30 w 59"/>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7">
                <a:moveTo>
                  <a:pt x="30" y="0"/>
                </a:moveTo>
                <a:lnTo>
                  <a:pt x="12" y="0"/>
                </a:lnTo>
                <a:lnTo>
                  <a:pt x="0" y="11"/>
                </a:lnTo>
                <a:lnTo>
                  <a:pt x="0" y="29"/>
                </a:lnTo>
                <a:lnTo>
                  <a:pt x="0" y="46"/>
                </a:lnTo>
                <a:lnTo>
                  <a:pt x="12" y="57"/>
                </a:lnTo>
                <a:lnTo>
                  <a:pt x="30" y="57"/>
                </a:lnTo>
                <a:lnTo>
                  <a:pt x="46" y="57"/>
                </a:lnTo>
                <a:lnTo>
                  <a:pt x="59" y="46"/>
                </a:lnTo>
                <a:lnTo>
                  <a:pt x="59" y="29"/>
                </a:lnTo>
                <a:lnTo>
                  <a:pt x="59" y="11"/>
                </a:lnTo>
                <a:lnTo>
                  <a:pt x="46" y="0"/>
                </a:lnTo>
                <a:lnTo>
                  <a:pt x="30"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79" name="Freeform 62"/>
          <p:cNvSpPr>
            <a:spLocks/>
          </p:cNvSpPr>
          <p:nvPr/>
        </p:nvSpPr>
        <p:spPr bwMode="auto">
          <a:xfrm>
            <a:off x="6588222" y="6294876"/>
            <a:ext cx="62571" cy="59362"/>
          </a:xfrm>
          <a:custGeom>
            <a:avLst/>
            <a:gdLst>
              <a:gd name="T0" fmla="*/ 20 w 39"/>
              <a:gd name="T1" fmla="*/ 0 h 37"/>
              <a:gd name="T2" fmla="*/ 31 w 39"/>
              <a:gd name="T3" fmla="*/ 0 h 37"/>
              <a:gd name="T4" fmla="*/ 39 w 39"/>
              <a:gd name="T5" fmla="*/ 7 h 37"/>
              <a:gd name="T6" fmla="*/ 39 w 39"/>
              <a:gd name="T7" fmla="*/ 19 h 37"/>
              <a:gd name="T8" fmla="*/ 39 w 39"/>
              <a:gd name="T9" fmla="*/ 30 h 37"/>
              <a:gd name="T10" fmla="*/ 31 w 39"/>
              <a:gd name="T11" fmla="*/ 37 h 37"/>
              <a:gd name="T12" fmla="*/ 20 w 39"/>
              <a:gd name="T13" fmla="*/ 37 h 37"/>
              <a:gd name="T14" fmla="*/ 7 w 39"/>
              <a:gd name="T15" fmla="*/ 37 h 37"/>
              <a:gd name="T16" fmla="*/ 0 w 39"/>
              <a:gd name="T17" fmla="*/ 30 h 37"/>
              <a:gd name="T18" fmla="*/ 0 w 39"/>
              <a:gd name="T19" fmla="*/ 19 h 37"/>
              <a:gd name="T20" fmla="*/ 0 w 39"/>
              <a:gd name="T21" fmla="*/ 7 h 37"/>
              <a:gd name="T22" fmla="*/ 7 w 39"/>
              <a:gd name="T23" fmla="*/ 0 h 37"/>
              <a:gd name="T24" fmla="*/ 20 w 39"/>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7">
                <a:moveTo>
                  <a:pt x="20" y="0"/>
                </a:moveTo>
                <a:lnTo>
                  <a:pt x="31" y="0"/>
                </a:lnTo>
                <a:lnTo>
                  <a:pt x="39" y="7"/>
                </a:lnTo>
                <a:lnTo>
                  <a:pt x="39" y="19"/>
                </a:lnTo>
                <a:lnTo>
                  <a:pt x="39" y="30"/>
                </a:lnTo>
                <a:lnTo>
                  <a:pt x="31" y="37"/>
                </a:lnTo>
                <a:lnTo>
                  <a:pt x="20" y="37"/>
                </a:lnTo>
                <a:lnTo>
                  <a:pt x="7" y="37"/>
                </a:lnTo>
                <a:lnTo>
                  <a:pt x="0" y="30"/>
                </a:lnTo>
                <a:lnTo>
                  <a:pt x="0" y="19"/>
                </a:lnTo>
                <a:lnTo>
                  <a:pt x="0" y="7"/>
                </a:lnTo>
                <a:lnTo>
                  <a:pt x="7" y="0"/>
                </a:lnTo>
                <a:lnTo>
                  <a:pt x="20"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0" name="Freeform 63"/>
          <p:cNvSpPr>
            <a:spLocks/>
          </p:cNvSpPr>
          <p:nvPr/>
        </p:nvSpPr>
        <p:spPr bwMode="auto">
          <a:xfrm>
            <a:off x="6588222" y="6294876"/>
            <a:ext cx="62571" cy="59362"/>
          </a:xfrm>
          <a:custGeom>
            <a:avLst/>
            <a:gdLst>
              <a:gd name="T0" fmla="*/ 29 w 39"/>
              <a:gd name="T1" fmla="*/ 29 h 37"/>
              <a:gd name="T2" fmla="*/ 25 w 39"/>
              <a:gd name="T3" fmla="*/ 29 h 37"/>
              <a:gd name="T4" fmla="*/ 20 w 39"/>
              <a:gd name="T5" fmla="*/ 29 h 37"/>
              <a:gd name="T6" fmla="*/ 17 w 39"/>
              <a:gd name="T7" fmla="*/ 29 h 37"/>
              <a:gd name="T8" fmla="*/ 10 w 39"/>
              <a:gd name="T9" fmla="*/ 21 h 37"/>
              <a:gd name="T10" fmla="*/ 10 w 39"/>
              <a:gd name="T11" fmla="*/ 19 h 37"/>
              <a:gd name="T12" fmla="*/ 10 w 39"/>
              <a:gd name="T13" fmla="*/ 16 h 37"/>
              <a:gd name="T14" fmla="*/ 17 w 39"/>
              <a:gd name="T15" fmla="*/ 9 h 37"/>
              <a:gd name="T16" fmla="*/ 20 w 39"/>
              <a:gd name="T17" fmla="*/ 9 h 37"/>
              <a:gd name="T18" fmla="*/ 25 w 39"/>
              <a:gd name="T19" fmla="*/ 9 h 37"/>
              <a:gd name="T20" fmla="*/ 29 w 39"/>
              <a:gd name="T21" fmla="*/ 9 h 37"/>
              <a:gd name="T22" fmla="*/ 39 w 39"/>
              <a:gd name="T23" fmla="*/ 9 h 37"/>
              <a:gd name="T24" fmla="*/ 34 w 39"/>
              <a:gd name="T25" fmla="*/ 2 h 37"/>
              <a:gd name="T26" fmla="*/ 21 w 39"/>
              <a:gd name="T27" fmla="*/ 0 h 37"/>
              <a:gd name="T28" fmla="*/ 11 w 39"/>
              <a:gd name="T29" fmla="*/ 0 h 37"/>
              <a:gd name="T30" fmla="*/ 0 w 39"/>
              <a:gd name="T31" fmla="*/ 11 h 37"/>
              <a:gd name="T32" fmla="*/ 0 w 39"/>
              <a:gd name="T33" fmla="*/ 19 h 37"/>
              <a:gd name="T34" fmla="*/ 0 w 39"/>
              <a:gd name="T35" fmla="*/ 26 h 37"/>
              <a:gd name="T36" fmla="*/ 11 w 39"/>
              <a:gd name="T37" fmla="*/ 37 h 37"/>
              <a:gd name="T38" fmla="*/ 20 w 39"/>
              <a:gd name="T39" fmla="*/ 37 h 37"/>
              <a:gd name="T40" fmla="*/ 32 w 39"/>
              <a:gd name="T41" fmla="*/ 36 h 37"/>
              <a:gd name="T42" fmla="*/ 39 w 39"/>
              <a:gd name="T43" fmla="*/ 29 h 37"/>
              <a:gd name="T44" fmla="*/ 29 w 39"/>
              <a:gd name="T45" fmla="*/ 2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9" h="37">
                <a:moveTo>
                  <a:pt x="29" y="29"/>
                </a:moveTo>
                <a:lnTo>
                  <a:pt x="25" y="29"/>
                </a:lnTo>
                <a:lnTo>
                  <a:pt x="20" y="29"/>
                </a:lnTo>
                <a:lnTo>
                  <a:pt x="17" y="29"/>
                </a:lnTo>
                <a:lnTo>
                  <a:pt x="10" y="21"/>
                </a:lnTo>
                <a:lnTo>
                  <a:pt x="10" y="19"/>
                </a:lnTo>
                <a:lnTo>
                  <a:pt x="10" y="16"/>
                </a:lnTo>
                <a:lnTo>
                  <a:pt x="17" y="9"/>
                </a:lnTo>
                <a:lnTo>
                  <a:pt x="20" y="9"/>
                </a:lnTo>
                <a:lnTo>
                  <a:pt x="25" y="9"/>
                </a:lnTo>
                <a:lnTo>
                  <a:pt x="29" y="9"/>
                </a:lnTo>
                <a:lnTo>
                  <a:pt x="39" y="9"/>
                </a:lnTo>
                <a:lnTo>
                  <a:pt x="34" y="2"/>
                </a:lnTo>
                <a:lnTo>
                  <a:pt x="21" y="0"/>
                </a:lnTo>
                <a:lnTo>
                  <a:pt x="11" y="0"/>
                </a:lnTo>
                <a:lnTo>
                  <a:pt x="0" y="11"/>
                </a:lnTo>
                <a:lnTo>
                  <a:pt x="0" y="19"/>
                </a:lnTo>
                <a:lnTo>
                  <a:pt x="0" y="26"/>
                </a:lnTo>
                <a:lnTo>
                  <a:pt x="11" y="37"/>
                </a:lnTo>
                <a:lnTo>
                  <a:pt x="20" y="37"/>
                </a:lnTo>
                <a:lnTo>
                  <a:pt x="32" y="36"/>
                </a:lnTo>
                <a:lnTo>
                  <a:pt x="39" y="29"/>
                </a:lnTo>
                <a:lnTo>
                  <a:pt x="29" y="2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1" name="Freeform 64"/>
          <p:cNvSpPr>
            <a:spLocks/>
          </p:cNvSpPr>
          <p:nvPr/>
        </p:nvSpPr>
        <p:spPr bwMode="auto">
          <a:xfrm>
            <a:off x="6713364" y="6278832"/>
            <a:ext cx="75406" cy="91450"/>
          </a:xfrm>
          <a:custGeom>
            <a:avLst/>
            <a:gdLst>
              <a:gd name="T0" fmla="*/ 0 w 47"/>
              <a:gd name="T1" fmla="*/ 29 h 57"/>
              <a:gd name="T2" fmla="*/ 3 w 47"/>
              <a:gd name="T3" fmla="*/ 45 h 57"/>
              <a:gd name="T4" fmla="*/ 11 w 47"/>
              <a:gd name="T5" fmla="*/ 54 h 57"/>
              <a:gd name="T6" fmla="*/ 24 w 47"/>
              <a:gd name="T7" fmla="*/ 57 h 57"/>
              <a:gd name="T8" fmla="*/ 36 w 47"/>
              <a:gd name="T9" fmla="*/ 54 h 57"/>
              <a:gd name="T10" fmla="*/ 44 w 47"/>
              <a:gd name="T11" fmla="*/ 45 h 57"/>
              <a:gd name="T12" fmla="*/ 47 w 47"/>
              <a:gd name="T13" fmla="*/ 29 h 57"/>
              <a:gd name="T14" fmla="*/ 44 w 47"/>
              <a:gd name="T15" fmla="*/ 15 h 57"/>
              <a:gd name="T16" fmla="*/ 36 w 47"/>
              <a:gd name="T17" fmla="*/ 4 h 57"/>
              <a:gd name="T18" fmla="*/ 24 w 47"/>
              <a:gd name="T19" fmla="*/ 0 h 57"/>
              <a:gd name="T20" fmla="*/ 6 w 47"/>
              <a:gd name="T21" fmla="*/ 8 h 57"/>
              <a:gd name="T22" fmla="*/ 0 w 47"/>
              <a:gd name="T23" fmla="*/ 2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57">
                <a:moveTo>
                  <a:pt x="0" y="29"/>
                </a:moveTo>
                <a:lnTo>
                  <a:pt x="3" y="45"/>
                </a:lnTo>
                <a:lnTo>
                  <a:pt x="11" y="54"/>
                </a:lnTo>
                <a:lnTo>
                  <a:pt x="24" y="57"/>
                </a:lnTo>
                <a:lnTo>
                  <a:pt x="36" y="54"/>
                </a:lnTo>
                <a:lnTo>
                  <a:pt x="44" y="45"/>
                </a:lnTo>
                <a:lnTo>
                  <a:pt x="47" y="29"/>
                </a:lnTo>
                <a:lnTo>
                  <a:pt x="44" y="15"/>
                </a:lnTo>
                <a:lnTo>
                  <a:pt x="36" y="4"/>
                </a:lnTo>
                <a:lnTo>
                  <a:pt x="24" y="0"/>
                </a:lnTo>
                <a:lnTo>
                  <a:pt x="6" y="8"/>
                </a:lnTo>
                <a:lnTo>
                  <a:pt x="0" y="2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2" name="Freeform 65"/>
          <p:cNvSpPr>
            <a:spLocks/>
          </p:cNvSpPr>
          <p:nvPr/>
        </p:nvSpPr>
        <p:spPr bwMode="auto">
          <a:xfrm>
            <a:off x="6729408" y="6294876"/>
            <a:ext cx="46527" cy="59362"/>
          </a:xfrm>
          <a:custGeom>
            <a:avLst/>
            <a:gdLst>
              <a:gd name="T0" fmla="*/ 0 w 29"/>
              <a:gd name="T1" fmla="*/ 19 h 37"/>
              <a:gd name="T2" fmla="*/ 4 w 29"/>
              <a:gd name="T3" fmla="*/ 5 h 37"/>
              <a:gd name="T4" fmla="*/ 14 w 29"/>
              <a:gd name="T5" fmla="*/ 0 h 37"/>
              <a:gd name="T6" fmla="*/ 22 w 29"/>
              <a:gd name="T7" fmla="*/ 2 h 37"/>
              <a:gd name="T8" fmla="*/ 26 w 29"/>
              <a:gd name="T9" fmla="*/ 9 h 37"/>
              <a:gd name="T10" fmla="*/ 29 w 29"/>
              <a:gd name="T11" fmla="*/ 19 h 37"/>
              <a:gd name="T12" fmla="*/ 23 w 29"/>
              <a:gd name="T13" fmla="*/ 33 h 37"/>
              <a:gd name="T14" fmla="*/ 14 w 29"/>
              <a:gd name="T15" fmla="*/ 37 h 37"/>
              <a:gd name="T16" fmla="*/ 4 w 29"/>
              <a:gd name="T17" fmla="*/ 33 h 37"/>
              <a:gd name="T18" fmla="*/ 0 w 29"/>
              <a:gd name="T19" fmla="*/ 19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37">
                <a:moveTo>
                  <a:pt x="0" y="19"/>
                </a:moveTo>
                <a:lnTo>
                  <a:pt x="4" y="5"/>
                </a:lnTo>
                <a:lnTo>
                  <a:pt x="14" y="0"/>
                </a:lnTo>
                <a:lnTo>
                  <a:pt x="22" y="2"/>
                </a:lnTo>
                <a:lnTo>
                  <a:pt x="26" y="9"/>
                </a:lnTo>
                <a:lnTo>
                  <a:pt x="29" y="19"/>
                </a:lnTo>
                <a:lnTo>
                  <a:pt x="23" y="33"/>
                </a:lnTo>
                <a:lnTo>
                  <a:pt x="14" y="37"/>
                </a:lnTo>
                <a:lnTo>
                  <a:pt x="4" y="33"/>
                </a:lnTo>
                <a:lnTo>
                  <a:pt x="0" y="1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3" name="Freeform 66"/>
          <p:cNvSpPr>
            <a:spLocks/>
          </p:cNvSpPr>
          <p:nvPr/>
        </p:nvSpPr>
        <p:spPr bwMode="auto">
          <a:xfrm>
            <a:off x="6804815" y="6294876"/>
            <a:ext cx="62571" cy="107494"/>
          </a:xfrm>
          <a:custGeom>
            <a:avLst/>
            <a:gdLst>
              <a:gd name="T0" fmla="*/ 0 w 39"/>
              <a:gd name="T1" fmla="*/ 67 h 67"/>
              <a:gd name="T2" fmla="*/ 10 w 39"/>
              <a:gd name="T3" fmla="*/ 67 h 67"/>
              <a:gd name="T4" fmla="*/ 10 w 39"/>
              <a:gd name="T5" fmla="*/ 39 h 67"/>
              <a:gd name="T6" fmla="*/ 15 w 39"/>
              <a:gd name="T7" fmla="*/ 46 h 67"/>
              <a:gd name="T8" fmla="*/ 21 w 39"/>
              <a:gd name="T9" fmla="*/ 47 h 67"/>
              <a:gd name="T10" fmla="*/ 31 w 39"/>
              <a:gd name="T11" fmla="*/ 46 h 67"/>
              <a:gd name="T12" fmla="*/ 36 w 39"/>
              <a:gd name="T13" fmla="*/ 37 h 67"/>
              <a:gd name="T14" fmla="*/ 39 w 39"/>
              <a:gd name="T15" fmla="*/ 23 h 67"/>
              <a:gd name="T16" fmla="*/ 38 w 39"/>
              <a:gd name="T17" fmla="*/ 11 h 67"/>
              <a:gd name="T18" fmla="*/ 32 w 39"/>
              <a:gd name="T19" fmla="*/ 2 h 67"/>
              <a:gd name="T20" fmla="*/ 22 w 39"/>
              <a:gd name="T21" fmla="*/ 0 h 67"/>
              <a:gd name="T22" fmla="*/ 15 w 39"/>
              <a:gd name="T23" fmla="*/ 2 h 67"/>
              <a:gd name="T24" fmla="*/ 10 w 39"/>
              <a:gd name="T25" fmla="*/ 11 h 67"/>
              <a:gd name="T26" fmla="*/ 10 w 39"/>
              <a:gd name="T27" fmla="*/ 0 h 67"/>
              <a:gd name="T28" fmla="*/ 0 w 39"/>
              <a:gd name="T29" fmla="*/ 0 h 67"/>
              <a:gd name="T30" fmla="*/ 0 w 39"/>
              <a:gd name="T3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7">
                <a:moveTo>
                  <a:pt x="0" y="67"/>
                </a:moveTo>
                <a:lnTo>
                  <a:pt x="10" y="67"/>
                </a:lnTo>
                <a:lnTo>
                  <a:pt x="10" y="39"/>
                </a:lnTo>
                <a:lnTo>
                  <a:pt x="15" y="46"/>
                </a:lnTo>
                <a:lnTo>
                  <a:pt x="21" y="47"/>
                </a:lnTo>
                <a:lnTo>
                  <a:pt x="31" y="46"/>
                </a:lnTo>
                <a:lnTo>
                  <a:pt x="36" y="37"/>
                </a:lnTo>
                <a:lnTo>
                  <a:pt x="39" y="23"/>
                </a:lnTo>
                <a:lnTo>
                  <a:pt x="38" y="11"/>
                </a:lnTo>
                <a:lnTo>
                  <a:pt x="32" y="2"/>
                </a:lnTo>
                <a:lnTo>
                  <a:pt x="22" y="0"/>
                </a:lnTo>
                <a:lnTo>
                  <a:pt x="15" y="2"/>
                </a:lnTo>
                <a:lnTo>
                  <a:pt x="10" y="11"/>
                </a:lnTo>
                <a:lnTo>
                  <a:pt x="10" y="0"/>
                </a:lnTo>
                <a:lnTo>
                  <a:pt x="0" y="0"/>
                </a:lnTo>
                <a:lnTo>
                  <a:pt x="0" y="6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4" name="Freeform 67"/>
          <p:cNvSpPr>
            <a:spLocks/>
          </p:cNvSpPr>
          <p:nvPr/>
        </p:nvSpPr>
        <p:spPr bwMode="auto">
          <a:xfrm>
            <a:off x="6820859" y="6309316"/>
            <a:ext cx="30483" cy="44923"/>
          </a:xfrm>
          <a:custGeom>
            <a:avLst/>
            <a:gdLst>
              <a:gd name="T0" fmla="*/ 0 w 19"/>
              <a:gd name="T1" fmla="*/ 14 h 28"/>
              <a:gd name="T2" fmla="*/ 4 w 19"/>
              <a:gd name="T3" fmla="*/ 5 h 28"/>
              <a:gd name="T4" fmla="*/ 9 w 19"/>
              <a:gd name="T5" fmla="*/ 0 h 28"/>
              <a:gd name="T6" fmla="*/ 16 w 19"/>
              <a:gd name="T7" fmla="*/ 5 h 28"/>
              <a:gd name="T8" fmla="*/ 19 w 19"/>
              <a:gd name="T9" fmla="*/ 14 h 28"/>
              <a:gd name="T10" fmla="*/ 16 w 19"/>
              <a:gd name="T11" fmla="*/ 26 h 28"/>
              <a:gd name="T12" fmla="*/ 9 w 19"/>
              <a:gd name="T13" fmla="*/ 28 h 28"/>
              <a:gd name="T14" fmla="*/ 4 w 19"/>
              <a:gd name="T15" fmla="*/ 26 h 28"/>
              <a:gd name="T16" fmla="*/ 0 w 1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8">
                <a:moveTo>
                  <a:pt x="0" y="14"/>
                </a:moveTo>
                <a:lnTo>
                  <a:pt x="4" y="5"/>
                </a:lnTo>
                <a:lnTo>
                  <a:pt x="9" y="0"/>
                </a:lnTo>
                <a:lnTo>
                  <a:pt x="16" y="5"/>
                </a:lnTo>
                <a:lnTo>
                  <a:pt x="19" y="14"/>
                </a:lnTo>
                <a:lnTo>
                  <a:pt x="16" y="26"/>
                </a:lnTo>
                <a:lnTo>
                  <a:pt x="9" y="28"/>
                </a:lnTo>
                <a:lnTo>
                  <a:pt x="4"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5" name="Freeform 68"/>
          <p:cNvSpPr>
            <a:spLocks/>
          </p:cNvSpPr>
          <p:nvPr/>
        </p:nvSpPr>
        <p:spPr bwMode="auto">
          <a:xfrm>
            <a:off x="6867386" y="6294876"/>
            <a:ext cx="46527" cy="75406"/>
          </a:xfrm>
          <a:custGeom>
            <a:avLst/>
            <a:gdLst>
              <a:gd name="T0" fmla="*/ 19 w 29"/>
              <a:gd name="T1" fmla="*/ 37 h 47"/>
              <a:gd name="T2" fmla="*/ 18 w 29"/>
              <a:gd name="T3" fmla="*/ 39 h 47"/>
              <a:gd name="T4" fmla="*/ 15 w 29"/>
              <a:gd name="T5" fmla="*/ 37 h 47"/>
              <a:gd name="T6" fmla="*/ 11 w 29"/>
              <a:gd name="T7" fmla="*/ 36 h 47"/>
              <a:gd name="T8" fmla="*/ 10 w 29"/>
              <a:gd name="T9" fmla="*/ 29 h 47"/>
              <a:gd name="T10" fmla="*/ 29 w 29"/>
              <a:gd name="T11" fmla="*/ 29 h 47"/>
              <a:gd name="T12" fmla="*/ 29 w 29"/>
              <a:gd name="T13" fmla="*/ 26 h 47"/>
              <a:gd name="T14" fmla="*/ 25 w 29"/>
              <a:gd name="T15" fmla="*/ 7 h 47"/>
              <a:gd name="T16" fmla="*/ 15 w 29"/>
              <a:gd name="T17" fmla="*/ 0 h 47"/>
              <a:gd name="T18" fmla="*/ 4 w 29"/>
              <a:gd name="T19" fmla="*/ 7 h 47"/>
              <a:gd name="T20" fmla="*/ 0 w 29"/>
              <a:gd name="T21" fmla="*/ 23 h 47"/>
              <a:gd name="T22" fmla="*/ 4 w 29"/>
              <a:gd name="T23" fmla="*/ 42 h 47"/>
              <a:gd name="T24" fmla="*/ 15 w 29"/>
              <a:gd name="T25" fmla="*/ 47 h 47"/>
              <a:gd name="T26" fmla="*/ 24 w 29"/>
              <a:gd name="T27" fmla="*/ 46 h 47"/>
              <a:gd name="T28" fmla="*/ 29 w 29"/>
              <a:gd name="T29" fmla="*/ 37 h 47"/>
              <a:gd name="T30" fmla="*/ 19 w 29"/>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7">
                <a:moveTo>
                  <a:pt x="19" y="37"/>
                </a:moveTo>
                <a:lnTo>
                  <a:pt x="18" y="39"/>
                </a:lnTo>
                <a:lnTo>
                  <a:pt x="15" y="37"/>
                </a:lnTo>
                <a:lnTo>
                  <a:pt x="11" y="36"/>
                </a:lnTo>
                <a:lnTo>
                  <a:pt x="10" y="29"/>
                </a:lnTo>
                <a:lnTo>
                  <a:pt x="29" y="29"/>
                </a:lnTo>
                <a:lnTo>
                  <a:pt x="29" y="26"/>
                </a:lnTo>
                <a:lnTo>
                  <a:pt x="25" y="7"/>
                </a:lnTo>
                <a:lnTo>
                  <a:pt x="15" y="0"/>
                </a:lnTo>
                <a:lnTo>
                  <a:pt x="4" y="7"/>
                </a:lnTo>
                <a:lnTo>
                  <a:pt x="0" y="23"/>
                </a:lnTo>
                <a:lnTo>
                  <a:pt x="4" y="42"/>
                </a:lnTo>
                <a:lnTo>
                  <a:pt x="15" y="47"/>
                </a:lnTo>
                <a:lnTo>
                  <a:pt x="24" y="46"/>
                </a:lnTo>
                <a:lnTo>
                  <a:pt x="29" y="37"/>
                </a:lnTo>
                <a:lnTo>
                  <a:pt x="19"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6" name="Freeform 69"/>
          <p:cNvSpPr>
            <a:spLocks/>
          </p:cNvSpPr>
          <p:nvPr/>
        </p:nvSpPr>
        <p:spPr bwMode="auto">
          <a:xfrm>
            <a:off x="6883430" y="6309316"/>
            <a:ext cx="14440" cy="16044"/>
          </a:xfrm>
          <a:custGeom>
            <a:avLst/>
            <a:gdLst>
              <a:gd name="T0" fmla="*/ 0 w 9"/>
              <a:gd name="T1" fmla="*/ 10 h 10"/>
              <a:gd name="T2" fmla="*/ 1 w 9"/>
              <a:gd name="T3" fmla="*/ 3 h 10"/>
              <a:gd name="T4" fmla="*/ 5 w 9"/>
              <a:gd name="T5" fmla="*/ 0 h 10"/>
              <a:gd name="T6" fmla="*/ 8 w 9"/>
              <a:gd name="T7" fmla="*/ 3 h 10"/>
              <a:gd name="T8" fmla="*/ 9 w 9"/>
              <a:gd name="T9" fmla="*/ 10 h 10"/>
              <a:gd name="T10" fmla="*/ 0 w 9"/>
              <a:gd name="T11" fmla="*/ 10 h 10"/>
            </a:gdLst>
            <a:ahLst/>
            <a:cxnLst>
              <a:cxn ang="0">
                <a:pos x="T0" y="T1"/>
              </a:cxn>
              <a:cxn ang="0">
                <a:pos x="T2" y="T3"/>
              </a:cxn>
              <a:cxn ang="0">
                <a:pos x="T4" y="T5"/>
              </a:cxn>
              <a:cxn ang="0">
                <a:pos x="T6" y="T7"/>
              </a:cxn>
              <a:cxn ang="0">
                <a:pos x="T8" y="T9"/>
              </a:cxn>
              <a:cxn ang="0">
                <a:pos x="T10" y="T11"/>
              </a:cxn>
            </a:cxnLst>
            <a:rect l="0" t="0" r="r" b="b"/>
            <a:pathLst>
              <a:path w="9" h="10">
                <a:moveTo>
                  <a:pt x="0" y="10"/>
                </a:moveTo>
                <a:lnTo>
                  <a:pt x="1" y="3"/>
                </a:lnTo>
                <a:lnTo>
                  <a:pt x="5" y="0"/>
                </a:lnTo>
                <a:lnTo>
                  <a:pt x="8" y="3"/>
                </a:lnTo>
                <a:lnTo>
                  <a:pt x="9"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7" name="Freeform 70"/>
          <p:cNvSpPr>
            <a:spLocks/>
          </p:cNvSpPr>
          <p:nvPr/>
        </p:nvSpPr>
        <p:spPr bwMode="auto">
          <a:xfrm>
            <a:off x="6960441" y="6294876"/>
            <a:ext cx="32088" cy="75406"/>
          </a:xfrm>
          <a:custGeom>
            <a:avLst/>
            <a:gdLst>
              <a:gd name="T0" fmla="*/ 0 w 20"/>
              <a:gd name="T1" fmla="*/ 47 h 47"/>
              <a:gd name="T2" fmla="*/ 10 w 20"/>
              <a:gd name="T3" fmla="*/ 47 h 47"/>
              <a:gd name="T4" fmla="*/ 10 w 20"/>
              <a:gd name="T5" fmla="*/ 23 h 47"/>
              <a:gd name="T6" fmla="*/ 10 w 20"/>
              <a:gd name="T7" fmla="*/ 12 h 47"/>
              <a:gd name="T8" fmla="*/ 10 w 20"/>
              <a:gd name="T9" fmla="*/ 9 h 47"/>
              <a:gd name="T10" fmla="*/ 2 w 20"/>
              <a:gd name="T11" fmla="*/ 9 h 47"/>
              <a:gd name="T12" fmla="*/ 10 w 20"/>
              <a:gd name="T13" fmla="*/ 16 h 47"/>
              <a:gd name="T14" fmla="*/ 10 w 20"/>
              <a:gd name="T15" fmla="*/ 21 h 47"/>
              <a:gd name="T16" fmla="*/ 10 w 20"/>
              <a:gd name="T17" fmla="*/ 47 h 47"/>
              <a:gd name="T18" fmla="*/ 20 w 20"/>
              <a:gd name="T19" fmla="*/ 47 h 47"/>
              <a:gd name="T20" fmla="*/ 20 w 20"/>
              <a:gd name="T21" fmla="*/ 19 h 47"/>
              <a:gd name="T22" fmla="*/ 20 w 20"/>
              <a:gd name="T23" fmla="*/ 11 h 47"/>
              <a:gd name="T24" fmla="*/ 7 w 20"/>
              <a:gd name="T25" fmla="*/ 0 h 47"/>
              <a:gd name="T26" fmla="*/ 14 w 20"/>
              <a:gd name="T27" fmla="*/ 0 h 47"/>
              <a:gd name="T28" fmla="*/ 10 w 20"/>
              <a:gd name="T29" fmla="*/ 5 h 47"/>
              <a:gd name="T30" fmla="*/ 10 w 20"/>
              <a:gd name="T31" fmla="*/ 0 h 47"/>
              <a:gd name="T32" fmla="*/ 0 w 20"/>
              <a:gd name="T33" fmla="*/ 0 h 47"/>
              <a:gd name="T34" fmla="*/ 0 w 20"/>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47">
                <a:moveTo>
                  <a:pt x="0" y="47"/>
                </a:moveTo>
                <a:lnTo>
                  <a:pt x="10" y="47"/>
                </a:lnTo>
                <a:lnTo>
                  <a:pt x="10" y="23"/>
                </a:lnTo>
                <a:lnTo>
                  <a:pt x="10" y="12"/>
                </a:lnTo>
                <a:lnTo>
                  <a:pt x="10" y="9"/>
                </a:lnTo>
                <a:lnTo>
                  <a:pt x="2" y="9"/>
                </a:lnTo>
                <a:lnTo>
                  <a:pt x="10" y="16"/>
                </a:lnTo>
                <a:lnTo>
                  <a:pt x="10" y="21"/>
                </a:lnTo>
                <a:lnTo>
                  <a:pt x="10" y="47"/>
                </a:lnTo>
                <a:lnTo>
                  <a:pt x="20" y="47"/>
                </a:lnTo>
                <a:lnTo>
                  <a:pt x="20" y="19"/>
                </a:lnTo>
                <a:lnTo>
                  <a:pt x="20" y="11"/>
                </a:lnTo>
                <a:lnTo>
                  <a:pt x="7" y="0"/>
                </a:lnTo>
                <a:lnTo>
                  <a:pt x="14" y="0"/>
                </a:lnTo>
                <a:lnTo>
                  <a:pt x="10" y="5"/>
                </a:lnTo>
                <a:lnTo>
                  <a:pt x="10"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8" name="Freeform 71"/>
          <p:cNvSpPr>
            <a:spLocks/>
          </p:cNvSpPr>
          <p:nvPr/>
        </p:nvSpPr>
        <p:spPr bwMode="auto">
          <a:xfrm>
            <a:off x="7006968" y="6278832"/>
            <a:ext cx="77011" cy="91450"/>
          </a:xfrm>
          <a:custGeom>
            <a:avLst/>
            <a:gdLst>
              <a:gd name="T0" fmla="*/ 0 w 48"/>
              <a:gd name="T1" fmla="*/ 39 h 57"/>
              <a:gd name="T2" fmla="*/ 3 w 48"/>
              <a:gd name="T3" fmla="*/ 49 h 57"/>
              <a:gd name="T4" fmla="*/ 12 w 48"/>
              <a:gd name="T5" fmla="*/ 56 h 57"/>
              <a:gd name="T6" fmla="*/ 25 w 48"/>
              <a:gd name="T7" fmla="*/ 57 h 57"/>
              <a:gd name="T8" fmla="*/ 38 w 48"/>
              <a:gd name="T9" fmla="*/ 56 h 57"/>
              <a:gd name="T10" fmla="*/ 45 w 48"/>
              <a:gd name="T11" fmla="*/ 50 h 57"/>
              <a:gd name="T12" fmla="*/ 48 w 48"/>
              <a:gd name="T13" fmla="*/ 42 h 57"/>
              <a:gd name="T14" fmla="*/ 46 w 48"/>
              <a:gd name="T15" fmla="*/ 33 h 57"/>
              <a:gd name="T16" fmla="*/ 38 w 48"/>
              <a:gd name="T17" fmla="*/ 28 h 57"/>
              <a:gd name="T18" fmla="*/ 24 w 48"/>
              <a:gd name="T19" fmla="*/ 25 h 57"/>
              <a:gd name="T20" fmla="*/ 12 w 48"/>
              <a:gd name="T21" fmla="*/ 21 h 57"/>
              <a:gd name="T22" fmla="*/ 10 w 48"/>
              <a:gd name="T23" fmla="*/ 17 h 57"/>
              <a:gd name="T24" fmla="*/ 13 w 48"/>
              <a:gd name="T25" fmla="*/ 11 h 57"/>
              <a:gd name="T26" fmla="*/ 24 w 48"/>
              <a:gd name="T27" fmla="*/ 10 h 57"/>
              <a:gd name="T28" fmla="*/ 34 w 48"/>
              <a:gd name="T29" fmla="*/ 12 h 57"/>
              <a:gd name="T30" fmla="*/ 39 w 48"/>
              <a:gd name="T31" fmla="*/ 19 h 57"/>
              <a:gd name="T32" fmla="*/ 48 w 48"/>
              <a:gd name="T33" fmla="*/ 19 h 57"/>
              <a:gd name="T34" fmla="*/ 45 w 48"/>
              <a:gd name="T35" fmla="*/ 10 h 57"/>
              <a:gd name="T36" fmla="*/ 37 w 48"/>
              <a:gd name="T37" fmla="*/ 3 h 57"/>
              <a:gd name="T38" fmla="*/ 23 w 48"/>
              <a:gd name="T39" fmla="*/ 0 h 57"/>
              <a:gd name="T40" fmla="*/ 12 w 48"/>
              <a:gd name="T41" fmla="*/ 3 h 57"/>
              <a:gd name="T42" fmla="*/ 3 w 48"/>
              <a:gd name="T43" fmla="*/ 8 h 57"/>
              <a:gd name="T44" fmla="*/ 0 w 48"/>
              <a:gd name="T45" fmla="*/ 15 h 57"/>
              <a:gd name="T46" fmla="*/ 2 w 48"/>
              <a:gd name="T47" fmla="*/ 22 h 57"/>
              <a:gd name="T48" fmla="*/ 10 w 48"/>
              <a:gd name="T49" fmla="*/ 28 h 57"/>
              <a:gd name="T50" fmla="*/ 23 w 48"/>
              <a:gd name="T51" fmla="*/ 31 h 57"/>
              <a:gd name="T52" fmla="*/ 34 w 48"/>
              <a:gd name="T53" fmla="*/ 33 h 57"/>
              <a:gd name="T54" fmla="*/ 38 w 48"/>
              <a:gd name="T55" fmla="*/ 36 h 57"/>
              <a:gd name="T56" fmla="*/ 39 w 48"/>
              <a:gd name="T57" fmla="*/ 40 h 57"/>
              <a:gd name="T58" fmla="*/ 38 w 48"/>
              <a:gd name="T59" fmla="*/ 45 h 57"/>
              <a:gd name="T60" fmla="*/ 32 w 48"/>
              <a:gd name="T61" fmla="*/ 47 h 57"/>
              <a:gd name="T62" fmla="*/ 25 w 48"/>
              <a:gd name="T63" fmla="*/ 47 h 57"/>
              <a:gd name="T64" fmla="*/ 17 w 48"/>
              <a:gd name="T65" fmla="*/ 47 h 57"/>
              <a:gd name="T66" fmla="*/ 12 w 48"/>
              <a:gd name="T67" fmla="*/ 45 h 57"/>
              <a:gd name="T68" fmla="*/ 10 w 48"/>
              <a:gd name="T69" fmla="*/ 39 h 57"/>
              <a:gd name="T70" fmla="*/ 0 w 48"/>
              <a:gd name="T71" fmla="*/ 39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57">
                <a:moveTo>
                  <a:pt x="0" y="39"/>
                </a:moveTo>
                <a:lnTo>
                  <a:pt x="3" y="49"/>
                </a:lnTo>
                <a:lnTo>
                  <a:pt x="12" y="56"/>
                </a:lnTo>
                <a:lnTo>
                  <a:pt x="25" y="57"/>
                </a:lnTo>
                <a:lnTo>
                  <a:pt x="38" y="56"/>
                </a:lnTo>
                <a:lnTo>
                  <a:pt x="45" y="50"/>
                </a:lnTo>
                <a:lnTo>
                  <a:pt x="48" y="42"/>
                </a:lnTo>
                <a:lnTo>
                  <a:pt x="46" y="33"/>
                </a:lnTo>
                <a:lnTo>
                  <a:pt x="38" y="28"/>
                </a:lnTo>
                <a:lnTo>
                  <a:pt x="24" y="25"/>
                </a:lnTo>
                <a:lnTo>
                  <a:pt x="12" y="21"/>
                </a:lnTo>
                <a:lnTo>
                  <a:pt x="10" y="17"/>
                </a:lnTo>
                <a:lnTo>
                  <a:pt x="13" y="11"/>
                </a:lnTo>
                <a:lnTo>
                  <a:pt x="24" y="10"/>
                </a:lnTo>
                <a:lnTo>
                  <a:pt x="34" y="12"/>
                </a:lnTo>
                <a:lnTo>
                  <a:pt x="39" y="19"/>
                </a:lnTo>
                <a:lnTo>
                  <a:pt x="48" y="19"/>
                </a:lnTo>
                <a:lnTo>
                  <a:pt x="45" y="10"/>
                </a:lnTo>
                <a:lnTo>
                  <a:pt x="37" y="3"/>
                </a:lnTo>
                <a:lnTo>
                  <a:pt x="23" y="0"/>
                </a:lnTo>
                <a:lnTo>
                  <a:pt x="12" y="3"/>
                </a:lnTo>
                <a:lnTo>
                  <a:pt x="3" y="8"/>
                </a:lnTo>
                <a:lnTo>
                  <a:pt x="0" y="15"/>
                </a:lnTo>
                <a:lnTo>
                  <a:pt x="2" y="22"/>
                </a:lnTo>
                <a:lnTo>
                  <a:pt x="10" y="28"/>
                </a:lnTo>
                <a:lnTo>
                  <a:pt x="23" y="31"/>
                </a:lnTo>
                <a:lnTo>
                  <a:pt x="34" y="33"/>
                </a:lnTo>
                <a:lnTo>
                  <a:pt x="38" y="36"/>
                </a:lnTo>
                <a:lnTo>
                  <a:pt x="39" y="40"/>
                </a:lnTo>
                <a:lnTo>
                  <a:pt x="38" y="45"/>
                </a:lnTo>
                <a:lnTo>
                  <a:pt x="32" y="47"/>
                </a:lnTo>
                <a:lnTo>
                  <a:pt x="25" y="47"/>
                </a:lnTo>
                <a:lnTo>
                  <a:pt x="17" y="47"/>
                </a:lnTo>
                <a:lnTo>
                  <a:pt x="12" y="45"/>
                </a:lnTo>
                <a:lnTo>
                  <a:pt x="10" y="39"/>
                </a:lnTo>
                <a:lnTo>
                  <a:pt x="0" y="3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89" name="Freeform 72"/>
          <p:cNvSpPr>
            <a:spLocks/>
          </p:cNvSpPr>
          <p:nvPr/>
        </p:nvSpPr>
        <p:spPr bwMode="auto">
          <a:xfrm>
            <a:off x="7098418" y="6272415"/>
            <a:ext cx="48132" cy="97868"/>
          </a:xfrm>
          <a:custGeom>
            <a:avLst/>
            <a:gdLst>
              <a:gd name="T0" fmla="*/ 30 w 30"/>
              <a:gd name="T1" fmla="*/ 51 h 61"/>
              <a:gd name="T2" fmla="*/ 25 w 30"/>
              <a:gd name="T3" fmla="*/ 51 h 61"/>
              <a:gd name="T4" fmla="*/ 23 w 30"/>
              <a:gd name="T5" fmla="*/ 51 h 61"/>
              <a:gd name="T6" fmla="*/ 21 w 30"/>
              <a:gd name="T7" fmla="*/ 51 h 61"/>
              <a:gd name="T8" fmla="*/ 20 w 30"/>
              <a:gd name="T9" fmla="*/ 47 h 61"/>
              <a:gd name="T10" fmla="*/ 20 w 30"/>
              <a:gd name="T11" fmla="*/ 23 h 61"/>
              <a:gd name="T12" fmla="*/ 30 w 30"/>
              <a:gd name="T13" fmla="*/ 23 h 61"/>
              <a:gd name="T14" fmla="*/ 30 w 30"/>
              <a:gd name="T15" fmla="*/ 14 h 61"/>
              <a:gd name="T16" fmla="*/ 20 w 30"/>
              <a:gd name="T17" fmla="*/ 14 h 61"/>
              <a:gd name="T18" fmla="*/ 20 w 30"/>
              <a:gd name="T19" fmla="*/ 0 h 61"/>
              <a:gd name="T20" fmla="*/ 10 w 30"/>
              <a:gd name="T21" fmla="*/ 4 h 61"/>
              <a:gd name="T22" fmla="*/ 10 w 30"/>
              <a:gd name="T23" fmla="*/ 14 h 61"/>
              <a:gd name="T24" fmla="*/ 0 w 30"/>
              <a:gd name="T25" fmla="*/ 14 h 61"/>
              <a:gd name="T26" fmla="*/ 0 w 30"/>
              <a:gd name="T27" fmla="*/ 23 h 61"/>
              <a:gd name="T28" fmla="*/ 10 w 30"/>
              <a:gd name="T29" fmla="*/ 23 h 61"/>
              <a:gd name="T30" fmla="*/ 10 w 30"/>
              <a:gd name="T31" fmla="*/ 49 h 61"/>
              <a:gd name="T32" fmla="*/ 12 w 30"/>
              <a:gd name="T33" fmla="*/ 57 h 61"/>
              <a:gd name="T34" fmla="*/ 16 w 30"/>
              <a:gd name="T35" fmla="*/ 61 h 61"/>
              <a:gd name="T36" fmla="*/ 23 w 30"/>
              <a:gd name="T37" fmla="*/ 61 h 61"/>
              <a:gd name="T38" fmla="*/ 30 w 30"/>
              <a:gd name="T39" fmla="*/ 61 h 61"/>
              <a:gd name="T40" fmla="*/ 30 w 30"/>
              <a:gd name="T4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 h="61">
                <a:moveTo>
                  <a:pt x="30" y="51"/>
                </a:moveTo>
                <a:lnTo>
                  <a:pt x="25" y="51"/>
                </a:lnTo>
                <a:lnTo>
                  <a:pt x="23" y="51"/>
                </a:lnTo>
                <a:lnTo>
                  <a:pt x="21" y="51"/>
                </a:lnTo>
                <a:lnTo>
                  <a:pt x="20" y="47"/>
                </a:lnTo>
                <a:lnTo>
                  <a:pt x="20" y="23"/>
                </a:lnTo>
                <a:lnTo>
                  <a:pt x="30" y="23"/>
                </a:lnTo>
                <a:lnTo>
                  <a:pt x="30" y="14"/>
                </a:lnTo>
                <a:lnTo>
                  <a:pt x="20" y="14"/>
                </a:lnTo>
                <a:lnTo>
                  <a:pt x="20" y="0"/>
                </a:lnTo>
                <a:lnTo>
                  <a:pt x="10" y="4"/>
                </a:lnTo>
                <a:lnTo>
                  <a:pt x="10" y="14"/>
                </a:lnTo>
                <a:lnTo>
                  <a:pt x="0" y="14"/>
                </a:lnTo>
                <a:lnTo>
                  <a:pt x="0" y="23"/>
                </a:lnTo>
                <a:lnTo>
                  <a:pt x="10" y="23"/>
                </a:lnTo>
                <a:lnTo>
                  <a:pt x="10" y="49"/>
                </a:lnTo>
                <a:lnTo>
                  <a:pt x="12" y="57"/>
                </a:lnTo>
                <a:lnTo>
                  <a:pt x="16" y="61"/>
                </a:lnTo>
                <a:lnTo>
                  <a:pt x="23" y="61"/>
                </a:lnTo>
                <a:lnTo>
                  <a:pt x="30" y="61"/>
                </a:lnTo>
                <a:lnTo>
                  <a:pt x="30" y="51"/>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0" name="Freeform 73"/>
          <p:cNvSpPr>
            <a:spLocks/>
          </p:cNvSpPr>
          <p:nvPr/>
        </p:nvSpPr>
        <p:spPr bwMode="auto">
          <a:xfrm>
            <a:off x="7146550" y="6294876"/>
            <a:ext cx="30483" cy="75406"/>
          </a:xfrm>
          <a:custGeom>
            <a:avLst/>
            <a:gdLst>
              <a:gd name="T0" fmla="*/ 0 w 19"/>
              <a:gd name="T1" fmla="*/ 47 h 47"/>
              <a:gd name="T2" fmla="*/ 9 w 19"/>
              <a:gd name="T3" fmla="*/ 47 h 47"/>
              <a:gd name="T4" fmla="*/ 9 w 19"/>
              <a:gd name="T5" fmla="*/ 23 h 47"/>
              <a:gd name="T6" fmla="*/ 11 w 19"/>
              <a:gd name="T7" fmla="*/ 15 h 47"/>
              <a:gd name="T8" fmla="*/ 12 w 19"/>
              <a:gd name="T9" fmla="*/ 11 h 47"/>
              <a:gd name="T10" fmla="*/ 15 w 19"/>
              <a:gd name="T11" fmla="*/ 9 h 47"/>
              <a:gd name="T12" fmla="*/ 16 w 19"/>
              <a:gd name="T13" fmla="*/ 11 h 47"/>
              <a:gd name="T14" fmla="*/ 19 w 19"/>
              <a:gd name="T15" fmla="*/ 1 h 47"/>
              <a:gd name="T16" fmla="*/ 15 w 19"/>
              <a:gd name="T17" fmla="*/ 0 h 47"/>
              <a:gd name="T18" fmla="*/ 12 w 19"/>
              <a:gd name="T19" fmla="*/ 1 h 47"/>
              <a:gd name="T20" fmla="*/ 9 w 19"/>
              <a:gd name="T21" fmla="*/ 9 h 47"/>
              <a:gd name="T22" fmla="*/ 9 w 19"/>
              <a:gd name="T23" fmla="*/ 0 h 47"/>
              <a:gd name="T24" fmla="*/ 0 w 19"/>
              <a:gd name="T25" fmla="*/ 0 h 47"/>
              <a:gd name="T26" fmla="*/ 0 w 19"/>
              <a:gd name="T2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7">
                <a:moveTo>
                  <a:pt x="0" y="47"/>
                </a:moveTo>
                <a:lnTo>
                  <a:pt x="9" y="47"/>
                </a:lnTo>
                <a:lnTo>
                  <a:pt x="9" y="23"/>
                </a:lnTo>
                <a:lnTo>
                  <a:pt x="11" y="15"/>
                </a:lnTo>
                <a:lnTo>
                  <a:pt x="12" y="11"/>
                </a:lnTo>
                <a:lnTo>
                  <a:pt x="15" y="9"/>
                </a:lnTo>
                <a:lnTo>
                  <a:pt x="16" y="11"/>
                </a:lnTo>
                <a:lnTo>
                  <a:pt x="19" y="1"/>
                </a:lnTo>
                <a:lnTo>
                  <a:pt x="15" y="0"/>
                </a:lnTo>
                <a:lnTo>
                  <a:pt x="12" y="1"/>
                </a:lnTo>
                <a:lnTo>
                  <a:pt x="9" y="9"/>
                </a:lnTo>
                <a:lnTo>
                  <a:pt x="9"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1" name="Freeform 74"/>
          <p:cNvSpPr>
            <a:spLocks/>
          </p:cNvSpPr>
          <p:nvPr/>
        </p:nvSpPr>
        <p:spPr bwMode="auto">
          <a:xfrm>
            <a:off x="7160990" y="6294876"/>
            <a:ext cx="48132" cy="75406"/>
          </a:xfrm>
          <a:custGeom>
            <a:avLst/>
            <a:gdLst>
              <a:gd name="T0" fmla="*/ 20 w 30"/>
              <a:gd name="T1" fmla="*/ 37 h 47"/>
              <a:gd name="T2" fmla="*/ 18 w 30"/>
              <a:gd name="T3" fmla="*/ 39 h 47"/>
              <a:gd name="T4" fmla="*/ 16 w 30"/>
              <a:gd name="T5" fmla="*/ 37 h 47"/>
              <a:gd name="T6" fmla="*/ 11 w 30"/>
              <a:gd name="T7" fmla="*/ 36 h 47"/>
              <a:gd name="T8" fmla="*/ 10 w 30"/>
              <a:gd name="T9" fmla="*/ 29 h 47"/>
              <a:gd name="T10" fmla="*/ 30 w 30"/>
              <a:gd name="T11" fmla="*/ 29 h 47"/>
              <a:gd name="T12" fmla="*/ 30 w 30"/>
              <a:gd name="T13" fmla="*/ 26 h 47"/>
              <a:gd name="T14" fmla="*/ 25 w 30"/>
              <a:gd name="T15" fmla="*/ 7 h 47"/>
              <a:gd name="T16" fmla="*/ 16 w 30"/>
              <a:gd name="T17" fmla="*/ 0 h 47"/>
              <a:gd name="T18" fmla="*/ 5 w 30"/>
              <a:gd name="T19" fmla="*/ 7 h 47"/>
              <a:gd name="T20" fmla="*/ 0 w 30"/>
              <a:gd name="T21" fmla="*/ 23 h 47"/>
              <a:gd name="T22" fmla="*/ 5 w 30"/>
              <a:gd name="T23" fmla="*/ 42 h 47"/>
              <a:gd name="T24" fmla="*/ 16 w 30"/>
              <a:gd name="T25" fmla="*/ 47 h 47"/>
              <a:gd name="T26" fmla="*/ 24 w 30"/>
              <a:gd name="T27" fmla="*/ 46 h 47"/>
              <a:gd name="T28" fmla="*/ 30 w 30"/>
              <a:gd name="T29" fmla="*/ 37 h 47"/>
              <a:gd name="T30" fmla="*/ 20 w 30"/>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 h="47">
                <a:moveTo>
                  <a:pt x="20" y="37"/>
                </a:moveTo>
                <a:lnTo>
                  <a:pt x="18" y="39"/>
                </a:lnTo>
                <a:lnTo>
                  <a:pt x="16" y="37"/>
                </a:lnTo>
                <a:lnTo>
                  <a:pt x="11" y="36"/>
                </a:lnTo>
                <a:lnTo>
                  <a:pt x="10" y="29"/>
                </a:lnTo>
                <a:lnTo>
                  <a:pt x="30" y="29"/>
                </a:lnTo>
                <a:lnTo>
                  <a:pt x="30" y="26"/>
                </a:lnTo>
                <a:lnTo>
                  <a:pt x="25" y="7"/>
                </a:lnTo>
                <a:lnTo>
                  <a:pt x="16" y="0"/>
                </a:lnTo>
                <a:lnTo>
                  <a:pt x="5" y="7"/>
                </a:lnTo>
                <a:lnTo>
                  <a:pt x="0" y="23"/>
                </a:lnTo>
                <a:lnTo>
                  <a:pt x="5" y="42"/>
                </a:lnTo>
                <a:lnTo>
                  <a:pt x="16" y="47"/>
                </a:lnTo>
                <a:lnTo>
                  <a:pt x="24" y="46"/>
                </a:lnTo>
                <a:lnTo>
                  <a:pt x="30" y="37"/>
                </a:lnTo>
                <a:lnTo>
                  <a:pt x="20"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2" name="Freeform 75"/>
          <p:cNvSpPr>
            <a:spLocks/>
          </p:cNvSpPr>
          <p:nvPr/>
        </p:nvSpPr>
        <p:spPr bwMode="auto">
          <a:xfrm>
            <a:off x="7177034" y="6309316"/>
            <a:ext cx="16044" cy="16044"/>
          </a:xfrm>
          <a:custGeom>
            <a:avLst/>
            <a:gdLst>
              <a:gd name="T0" fmla="*/ 0 w 10"/>
              <a:gd name="T1" fmla="*/ 10 h 10"/>
              <a:gd name="T2" fmla="*/ 1 w 10"/>
              <a:gd name="T3" fmla="*/ 3 h 10"/>
              <a:gd name="T4" fmla="*/ 6 w 10"/>
              <a:gd name="T5" fmla="*/ 0 h 10"/>
              <a:gd name="T6" fmla="*/ 8 w 10"/>
              <a:gd name="T7" fmla="*/ 3 h 10"/>
              <a:gd name="T8" fmla="*/ 10 w 10"/>
              <a:gd name="T9" fmla="*/ 10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lnTo>
                  <a:pt x="1" y="3"/>
                </a:lnTo>
                <a:lnTo>
                  <a:pt x="6" y="0"/>
                </a:lnTo>
                <a:lnTo>
                  <a:pt x="8" y="3"/>
                </a:lnTo>
                <a:lnTo>
                  <a:pt x="10"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3" name="Freeform 76"/>
          <p:cNvSpPr>
            <a:spLocks/>
          </p:cNvSpPr>
          <p:nvPr/>
        </p:nvSpPr>
        <p:spPr bwMode="auto">
          <a:xfrm>
            <a:off x="7239605" y="6294876"/>
            <a:ext cx="46527" cy="75406"/>
          </a:xfrm>
          <a:custGeom>
            <a:avLst/>
            <a:gdLst>
              <a:gd name="T0" fmla="*/ 19 w 29"/>
              <a:gd name="T1" fmla="*/ 37 h 47"/>
              <a:gd name="T2" fmla="*/ 18 w 29"/>
              <a:gd name="T3" fmla="*/ 39 h 47"/>
              <a:gd name="T4" fmla="*/ 14 w 29"/>
              <a:gd name="T5" fmla="*/ 37 h 47"/>
              <a:gd name="T6" fmla="*/ 11 w 29"/>
              <a:gd name="T7" fmla="*/ 36 h 47"/>
              <a:gd name="T8" fmla="*/ 10 w 29"/>
              <a:gd name="T9" fmla="*/ 29 h 47"/>
              <a:gd name="T10" fmla="*/ 29 w 29"/>
              <a:gd name="T11" fmla="*/ 29 h 47"/>
              <a:gd name="T12" fmla="*/ 29 w 29"/>
              <a:gd name="T13" fmla="*/ 26 h 47"/>
              <a:gd name="T14" fmla="*/ 25 w 29"/>
              <a:gd name="T15" fmla="*/ 7 h 47"/>
              <a:gd name="T16" fmla="*/ 14 w 29"/>
              <a:gd name="T17" fmla="*/ 0 h 47"/>
              <a:gd name="T18" fmla="*/ 4 w 29"/>
              <a:gd name="T19" fmla="*/ 7 h 47"/>
              <a:gd name="T20" fmla="*/ 0 w 29"/>
              <a:gd name="T21" fmla="*/ 23 h 47"/>
              <a:gd name="T22" fmla="*/ 4 w 29"/>
              <a:gd name="T23" fmla="*/ 42 h 47"/>
              <a:gd name="T24" fmla="*/ 14 w 29"/>
              <a:gd name="T25" fmla="*/ 47 h 47"/>
              <a:gd name="T26" fmla="*/ 24 w 29"/>
              <a:gd name="T27" fmla="*/ 46 h 47"/>
              <a:gd name="T28" fmla="*/ 28 w 29"/>
              <a:gd name="T29" fmla="*/ 37 h 47"/>
              <a:gd name="T30" fmla="*/ 19 w 29"/>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7">
                <a:moveTo>
                  <a:pt x="19" y="37"/>
                </a:moveTo>
                <a:lnTo>
                  <a:pt x="18" y="39"/>
                </a:lnTo>
                <a:lnTo>
                  <a:pt x="14" y="37"/>
                </a:lnTo>
                <a:lnTo>
                  <a:pt x="11" y="36"/>
                </a:lnTo>
                <a:lnTo>
                  <a:pt x="10" y="29"/>
                </a:lnTo>
                <a:lnTo>
                  <a:pt x="29" y="29"/>
                </a:lnTo>
                <a:lnTo>
                  <a:pt x="29" y="26"/>
                </a:lnTo>
                <a:lnTo>
                  <a:pt x="25" y="7"/>
                </a:lnTo>
                <a:lnTo>
                  <a:pt x="14" y="0"/>
                </a:lnTo>
                <a:lnTo>
                  <a:pt x="4" y="7"/>
                </a:lnTo>
                <a:lnTo>
                  <a:pt x="0" y="23"/>
                </a:lnTo>
                <a:lnTo>
                  <a:pt x="4" y="42"/>
                </a:lnTo>
                <a:lnTo>
                  <a:pt x="14" y="47"/>
                </a:lnTo>
                <a:lnTo>
                  <a:pt x="24" y="46"/>
                </a:lnTo>
                <a:lnTo>
                  <a:pt x="28" y="37"/>
                </a:lnTo>
                <a:lnTo>
                  <a:pt x="19"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4" name="Freeform 77"/>
          <p:cNvSpPr>
            <a:spLocks/>
          </p:cNvSpPr>
          <p:nvPr/>
        </p:nvSpPr>
        <p:spPr bwMode="auto">
          <a:xfrm>
            <a:off x="7255649" y="6309316"/>
            <a:ext cx="14440" cy="16044"/>
          </a:xfrm>
          <a:custGeom>
            <a:avLst/>
            <a:gdLst>
              <a:gd name="T0" fmla="*/ 0 w 9"/>
              <a:gd name="T1" fmla="*/ 10 h 10"/>
              <a:gd name="T2" fmla="*/ 1 w 9"/>
              <a:gd name="T3" fmla="*/ 3 h 10"/>
              <a:gd name="T4" fmla="*/ 4 w 9"/>
              <a:gd name="T5" fmla="*/ 0 h 10"/>
              <a:gd name="T6" fmla="*/ 8 w 9"/>
              <a:gd name="T7" fmla="*/ 3 h 10"/>
              <a:gd name="T8" fmla="*/ 9 w 9"/>
              <a:gd name="T9" fmla="*/ 10 h 10"/>
              <a:gd name="T10" fmla="*/ 0 w 9"/>
              <a:gd name="T11" fmla="*/ 10 h 10"/>
            </a:gdLst>
            <a:ahLst/>
            <a:cxnLst>
              <a:cxn ang="0">
                <a:pos x="T0" y="T1"/>
              </a:cxn>
              <a:cxn ang="0">
                <a:pos x="T2" y="T3"/>
              </a:cxn>
              <a:cxn ang="0">
                <a:pos x="T4" y="T5"/>
              </a:cxn>
              <a:cxn ang="0">
                <a:pos x="T6" y="T7"/>
              </a:cxn>
              <a:cxn ang="0">
                <a:pos x="T8" y="T9"/>
              </a:cxn>
              <a:cxn ang="0">
                <a:pos x="T10" y="T11"/>
              </a:cxn>
            </a:cxnLst>
            <a:rect l="0" t="0" r="r" b="b"/>
            <a:pathLst>
              <a:path w="9" h="10">
                <a:moveTo>
                  <a:pt x="0" y="10"/>
                </a:moveTo>
                <a:lnTo>
                  <a:pt x="1" y="3"/>
                </a:lnTo>
                <a:lnTo>
                  <a:pt x="4" y="0"/>
                </a:lnTo>
                <a:lnTo>
                  <a:pt x="8" y="3"/>
                </a:lnTo>
                <a:lnTo>
                  <a:pt x="9"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5" name="Freeform 78"/>
          <p:cNvSpPr>
            <a:spLocks/>
          </p:cNvSpPr>
          <p:nvPr/>
        </p:nvSpPr>
        <p:spPr bwMode="auto">
          <a:xfrm>
            <a:off x="7302176" y="6272415"/>
            <a:ext cx="46527" cy="97868"/>
          </a:xfrm>
          <a:custGeom>
            <a:avLst/>
            <a:gdLst>
              <a:gd name="T0" fmla="*/ 29 w 29"/>
              <a:gd name="T1" fmla="*/ 51 h 61"/>
              <a:gd name="T2" fmla="*/ 25 w 29"/>
              <a:gd name="T3" fmla="*/ 51 h 61"/>
              <a:gd name="T4" fmla="*/ 21 w 29"/>
              <a:gd name="T5" fmla="*/ 51 h 61"/>
              <a:gd name="T6" fmla="*/ 19 w 29"/>
              <a:gd name="T7" fmla="*/ 51 h 61"/>
              <a:gd name="T8" fmla="*/ 19 w 29"/>
              <a:gd name="T9" fmla="*/ 47 h 61"/>
              <a:gd name="T10" fmla="*/ 19 w 29"/>
              <a:gd name="T11" fmla="*/ 23 h 61"/>
              <a:gd name="T12" fmla="*/ 29 w 29"/>
              <a:gd name="T13" fmla="*/ 23 h 61"/>
              <a:gd name="T14" fmla="*/ 29 w 29"/>
              <a:gd name="T15" fmla="*/ 14 h 61"/>
              <a:gd name="T16" fmla="*/ 19 w 29"/>
              <a:gd name="T17" fmla="*/ 14 h 61"/>
              <a:gd name="T18" fmla="*/ 19 w 29"/>
              <a:gd name="T19" fmla="*/ 0 h 61"/>
              <a:gd name="T20" fmla="*/ 10 w 29"/>
              <a:gd name="T21" fmla="*/ 4 h 61"/>
              <a:gd name="T22" fmla="*/ 10 w 29"/>
              <a:gd name="T23" fmla="*/ 14 h 61"/>
              <a:gd name="T24" fmla="*/ 0 w 29"/>
              <a:gd name="T25" fmla="*/ 14 h 61"/>
              <a:gd name="T26" fmla="*/ 0 w 29"/>
              <a:gd name="T27" fmla="*/ 23 h 61"/>
              <a:gd name="T28" fmla="*/ 10 w 29"/>
              <a:gd name="T29" fmla="*/ 23 h 61"/>
              <a:gd name="T30" fmla="*/ 10 w 29"/>
              <a:gd name="T31" fmla="*/ 49 h 61"/>
              <a:gd name="T32" fmla="*/ 11 w 29"/>
              <a:gd name="T33" fmla="*/ 57 h 61"/>
              <a:gd name="T34" fmla="*/ 14 w 29"/>
              <a:gd name="T35" fmla="*/ 61 h 61"/>
              <a:gd name="T36" fmla="*/ 21 w 29"/>
              <a:gd name="T37" fmla="*/ 61 h 61"/>
              <a:gd name="T38" fmla="*/ 29 w 29"/>
              <a:gd name="T39" fmla="*/ 61 h 61"/>
              <a:gd name="T40" fmla="*/ 29 w 29"/>
              <a:gd name="T4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1">
                <a:moveTo>
                  <a:pt x="29" y="51"/>
                </a:moveTo>
                <a:lnTo>
                  <a:pt x="25" y="51"/>
                </a:lnTo>
                <a:lnTo>
                  <a:pt x="21" y="51"/>
                </a:lnTo>
                <a:lnTo>
                  <a:pt x="19" y="51"/>
                </a:lnTo>
                <a:lnTo>
                  <a:pt x="19" y="47"/>
                </a:lnTo>
                <a:lnTo>
                  <a:pt x="19" y="23"/>
                </a:lnTo>
                <a:lnTo>
                  <a:pt x="29" y="23"/>
                </a:lnTo>
                <a:lnTo>
                  <a:pt x="29" y="14"/>
                </a:lnTo>
                <a:lnTo>
                  <a:pt x="19" y="14"/>
                </a:lnTo>
                <a:lnTo>
                  <a:pt x="19" y="0"/>
                </a:lnTo>
                <a:lnTo>
                  <a:pt x="10" y="4"/>
                </a:lnTo>
                <a:lnTo>
                  <a:pt x="10" y="14"/>
                </a:lnTo>
                <a:lnTo>
                  <a:pt x="0" y="14"/>
                </a:lnTo>
                <a:lnTo>
                  <a:pt x="0" y="23"/>
                </a:lnTo>
                <a:lnTo>
                  <a:pt x="10" y="23"/>
                </a:lnTo>
                <a:lnTo>
                  <a:pt x="10" y="49"/>
                </a:lnTo>
                <a:lnTo>
                  <a:pt x="11" y="57"/>
                </a:lnTo>
                <a:lnTo>
                  <a:pt x="14" y="61"/>
                </a:lnTo>
                <a:lnTo>
                  <a:pt x="21" y="61"/>
                </a:lnTo>
                <a:lnTo>
                  <a:pt x="29" y="61"/>
                </a:lnTo>
                <a:lnTo>
                  <a:pt x="29" y="51"/>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6" name="Freeform 79"/>
          <p:cNvSpPr>
            <a:spLocks/>
          </p:cNvSpPr>
          <p:nvPr/>
        </p:nvSpPr>
        <p:spPr bwMode="auto">
          <a:xfrm>
            <a:off x="7364747" y="6278832"/>
            <a:ext cx="75406" cy="91450"/>
          </a:xfrm>
          <a:custGeom>
            <a:avLst/>
            <a:gdLst>
              <a:gd name="T0" fmla="*/ 0 w 47"/>
              <a:gd name="T1" fmla="*/ 57 h 57"/>
              <a:gd name="T2" fmla="*/ 8 w 47"/>
              <a:gd name="T3" fmla="*/ 57 h 57"/>
              <a:gd name="T4" fmla="*/ 8 w 47"/>
              <a:gd name="T5" fmla="*/ 10 h 57"/>
              <a:gd name="T6" fmla="*/ 14 w 47"/>
              <a:gd name="T7" fmla="*/ 57 h 57"/>
              <a:gd name="T8" fmla="*/ 32 w 47"/>
              <a:gd name="T9" fmla="*/ 57 h 57"/>
              <a:gd name="T10" fmla="*/ 37 w 47"/>
              <a:gd name="T11" fmla="*/ 10 h 57"/>
              <a:gd name="T12" fmla="*/ 37 w 47"/>
              <a:gd name="T13" fmla="*/ 57 h 57"/>
              <a:gd name="T14" fmla="*/ 47 w 47"/>
              <a:gd name="T15" fmla="*/ 57 h 57"/>
              <a:gd name="T16" fmla="*/ 47 w 47"/>
              <a:gd name="T17" fmla="*/ 0 h 57"/>
              <a:gd name="T18" fmla="*/ 29 w 47"/>
              <a:gd name="T19" fmla="*/ 0 h 57"/>
              <a:gd name="T20" fmla="*/ 23 w 47"/>
              <a:gd name="T21" fmla="*/ 39 h 57"/>
              <a:gd name="T22" fmla="*/ 23 w 47"/>
              <a:gd name="T23" fmla="*/ 47 h 57"/>
              <a:gd name="T24" fmla="*/ 22 w 47"/>
              <a:gd name="T25" fmla="*/ 39 h 57"/>
              <a:gd name="T26" fmla="*/ 18 w 47"/>
              <a:gd name="T27" fmla="*/ 0 h 57"/>
              <a:gd name="T28" fmla="*/ 0 w 47"/>
              <a:gd name="T29" fmla="*/ 0 h 57"/>
              <a:gd name="T30" fmla="*/ 0 w 47"/>
              <a:gd name="T31"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57">
                <a:moveTo>
                  <a:pt x="0" y="57"/>
                </a:moveTo>
                <a:lnTo>
                  <a:pt x="8" y="57"/>
                </a:lnTo>
                <a:lnTo>
                  <a:pt x="8" y="10"/>
                </a:lnTo>
                <a:lnTo>
                  <a:pt x="14" y="57"/>
                </a:lnTo>
                <a:lnTo>
                  <a:pt x="32" y="57"/>
                </a:lnTo>
                <a:lnTo>
                  <a:pt x="37" y="10"/>
                </a:lnTo>
                <a:lnTo>
                  <a:pt x="37" y="57"/>
                </a:lnTo>
                <a:lnTo>
                  <a:pt x="47" y="57"/>
                </a:lnTo>
                <a:lnTo>
                  <a:pt x="47" y="0"/>
                </a:lnTo>
                <a:lnTo>
                  <a:pt x="29" y="0"/>
                </a:lnTo>
                <a:lnTo>
                  <a:pt x="23" y="39"/>
                </a:lnTo>
                <a:lnTo>
                  <a:pt x="23" y="47"/>
                </a:lnTo>
                <a:lnTo>
                  <a:pt x="22" y="39"/>
                </a:lnTo>
                <a:lnTo>
                  <a:pt x="18"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7" name="Freeform 80"/>
          <p:cNvSpPr>
            <a:spLocks/>
          </p:cNvSpPr>
          <p:nvPr/>
        </p:nvSpPr>
        <p:spPr bwMode="auto">
          <a:xfrm>
            <a:off x="7440154" y="6294876"/>
            <a:ext cx="62571" cy="75406"/>
          </a:xfrm>
          <a:custGeom>
            <a:avLst/>
            <a:gdLst>
              <a:gd name="T0" fmla="*/ 29 w 39"/>
              <a:gd name="T1" fmla="*/ 37 h 47"/>
              <a:gd name="T2" fmla="*/ 29 w 39"/>
              <a:gd name="T3" fmla="*/ 47 h 47"/>
              <a:gd name="T4" fmla="*/ 39 w 39"/>
              <a:gd name="T5" fmla="*/ 47 h 47"/>
              <a:gd name="T6" fmla="*/ 39 w 39"/>
              <a:gd name="T7" fmla="*/ 39 h 47"/>
              <a:gd name="T8" fmla="*/ 39 w 39"/>
              <a:gd name="T9" fmla="*/ 23 h 47"/>
              <a:gd name="T10" fmla="*/ 39 w 39"/>
              <a:gd name="T11" fmla="*/ 15 h 47"/>
              <a:gd name="T12" fmla="*/ 39 w 39"/>
              <a:gd name="T13" fmla="*/ 8 h 47"/>
              <a:gd name="T14" fmla="*/ 36 w 39"/>
              <a:gd name="T15" fmla="*/ 4 h 47"/>
              <a:gd name="T16" fmla="*/ 31 w 39"/>
              <a:gd name="T17" fmla="*/ 1 h 47"/>
              <a:gd name="T18" fmla="*/ 21 w 39"/>
              <a:gd name="T19" fmla="*/ 0 h 47"/>
              <a:gd name="T20" fmla="*/ 11 w 39"/>
              <a:gd name="T21" fmla="*/ 1 h 47"/>
              <a:gd name="T22" fmla="*/ 3 w 39"/>
              <a:gd name="T23" fmla="*/ 4 h 47"/>
              <a:gd name="T24" fmla="*/ 0 w 39"/>
              <a:gd name="T25" fmla="*/ 9 h 47"/>
              <a:gd name="T26" fmla="*/ 10 w 39"/>
              <a:gd name="T27" fmla="*/ 9 h 47"/>
              <a:gd name="T28" fmla="*/ 13 w 39"/>
              <a:gd name="T29" fmla="*/ 9 h 47"/>
              <a:gd name="T30" fmla="*/ 20 w 39"/>
              <a:gd name="T31" fmla="*/ 9 h 47"/>
              <a:gd name="T32" fmla="*/ 28 w 39"/>
              <a:gd name="T33" fmla="*/ 11 h 47"/>
              <a:gd name="T34" fmla="*/ 29 w 39"/>
              <a:gd name="T35" fmla="*/ 18 h 47"/>
              <a:gd name="T36" fmla="*/ 29 w 39"/>
              <a:gd name="T37" fmla="*/ 19 h 47"/>
              <a:gd name="T38" fmla="*/ 17 w 39"/>
              <a:gd name="T39" fmla="*/ 22 h 47"/>
              <a:gd name="T40" fmla="*/ 10 w 39"/>
              <a:gd name="T41" fmla="*/ 22 h 47"/>
              <a:gd name="T42" fmla="*/ 6 w 39"/>
              <a:gd name="T43" fmla="*/ 25 h 47"/>
              <a:gd name="T44" fmla="*/ 2 w 39"/>
              <a:gd name="T45" fmla="*/ 29 h 47"/>
              <a:gd name="T46" fmla="*/ 0 w 39"/>
              <a:gd name="T47" fmla="*/ 35 h 47"/>
              <a:gd name="T48" fmla="*/ 4 w 39"/>
              <a:gd name="T49" fmla="*/ 44 h 47"/>
              <a:gd name="T50" fmla="*/ 14 w 39"/>
              <a:gd name="T51" fmla="*/ 47 h 47"/>
              <a:gd name="T52" fmla="*/ 22 w 39"/>
              <a:gd name="T53" fmla="*/ 46 h 47"/>
              <a:gd name="T54" fmla="*/ 29 w 39"/>
              <a:gd name="T5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7">
                <a:moveTo>
                  <a:pt x="29" y="37"/>
                </a:moveTo>
                <a:lnTo>
                  <a:pt x="29" y="47"/>
                </a:lnTo>
                <a:lnTo>
                  <a:pt x="39" y="47"/>
                </a:lnTo>
                <a:lnTo>
                  <a:pt x="39" y="39"/>
                </a:lnTo>
                <a:lnTo>
                  <a:pt x="39" y="23"/>
                </a:lnTo>
                <a:lnTo>
                  <a:pt x="39" y="15"/>
                </a:lnTo>
                <a:lnTo>
                  <a:pt x="39" y="8"/>
                </a:lnTo>
                <a:lnTo>
                  <a:pt x="36" y="4"/>
                </a:lnTo>
                <a:lnTo>
                  <a:pt x="31" y="1"/>
                </a:lnTo>
                <a:lnTo>
                  <a:pt x="21" y="0"/>
                </a:lnTo>
                <a:lnTo>
                  <a:pt x="11" y="1"/>
                </a:lnTo>
                <a:lnTo>
                  <a:pt x="3" y="4"/>
                </a:lnTo>
                <a:lnTo>
                  <a:pt x="0" y="9"/>
                </a:lnTo>
                <a:lnTo>
                  <a:pt x="10" y="9"/>
                </a:lnTo>
                <a:lnTo>
                  <a:pt x="13" y="9"/>
                </a:lnTo>
                <a:lnTo>
                  <a:pt x="20" y="9"/>
                </a:lnTo>
                <a:lnTo>
                  <a:pt x="28" y="11"/>
                </a:lnTo>
                <a:lnTo>
                  <a:pt x="29" y="18"/>
                </a:lnTo>
                <a:lnTo>
                  <a:pt x="29" y="19"/>
                </a:lnTo>
                <a:lnTo>
                  <a:pt x="17" y="22"/>
                </a:lnTo>
                <a:lnTo>
                  <a:pt x="10" y="22"/>
                </a:lnTo>
                <a:lnTo>
                  <a:pt x="6" y="25"/>
                </a:lnTo>
                <a:lnTo>
                  <a:pt x="2" y="29"/>
                </a:lnTo>
                <a:lnTo>
                  <a:pt x="0" y="35"/>
                </a:lnTo>
                <a:lnTo>
                  <a:pt x="4" y="44"/>
                </a:lnTo>
                <a:lnTo>
                  <a:pt x="14" y="47"/>
                </a:lnTo>
                <a:lnTo>
                  <a:pt x="22" y="46"/>
                </a:lnTo>
                <a:lnTo>
                  <a:pt x="29"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8" name="Freeform 81"/>
          <p:cNvSpPr>
            <a:spLocks/>
          </p:cNvSpPr>
          <p:nvPr/>
        </p:nvSpPr>
        <p:spPr bwMode="auto">
          <a:xfrm>
            <a:off x="7456198" y="6341404"/>
            <a:ext cx="30483" cy="12835"/>
          </a:xfrm>
          <a:custGeom>
            <a:avLst/>
            <a:gdLst>
              <a:gd name="T0" fmla="*/ 19 w 19"/>
              <a:gd name="T1" fmla="*/ 0 h 8"/>
              <a:gd name="T2" fmla="*/ 18 w 19"/>
              <a:gd name="T3" fmla="*/ 4 h 8"/>
              <a:gd name="T4" fmla="*/ 14 w 19"/>
              <a:gd name="T5" fmla="*/ 7 h 8"/>
              <a:gd name="T6" fmla="*/ 7 w 19"/>
              <a:gd name="T7" fmla="*/ 8 h 8"/>
              <a:gd name="T8" fmla="*/ 3 w 19"/>
              <a:gd name="T9" fmla="*/ 8 h 8"/>
              <a:gd name="T10" fmla="*/ 0 w 19"/>
              <a:gd name="T11" fmla="*/ 6 h 8"/>
              <a:gd name="T12" fmla="*/ 1 w 19"/>
              <a:gd name="T13" fmla="*/ 4 h 8"/>
              <a:gd name="T14" fmla="*/ 4 w 19"/>
              <a:gd name="T15" fmla="*/ 3 h 8"/>
              <a:gd name="T16" fmla="*/ 8 w 19"/>
              <a:gd name="T17" fmla="*/ 1 h 8"/>
              <a:gd name="T18" fmla="*/ 19 w 1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9" y="0"/>
                </a:moveTo>
                <a:lnTo>
                  <a:pt x="18" y="4"/>
                </a:lnTo>
                <a:lnTo>
                  <a:pt x="14" y="7"/>
                </a:lnTo>
                <a:lnTo>
                  <a:pt x="7" y="8"/>
                </a:lnTo>
                <a:lnTo>
                  <a:pt x="3" y="8"/>
                </a:lnTo>
                <a:lnTo>
                  <a:pt x="0" y="6"/>
                </a:lnTo>
                <a:lnTo>
                  <a:pt x="1" y="4"/>
                </a:lnTo>
                <a:lnTo>
                  <a:pt x="4" y="3"/>
                </a:lnTo>
                <a:lnTo>
                  <a:pt x="8" y="1"/>
                </a:lnTo>
                <a:lnTo>
                  <a:pt x="19"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99" name="Freeform 82"/>
          <p:cNvSpPr>
            <a:spLocks/>
          </p:cNvSpPr>
          <p:nvPr/>
        </p:nvSpPr>
        <p:spPr bwMode="auto">
          <a:xfrm>
            <a:off x="7518769" y="6294876"/>
            <a:ext cx="62571" cy="107494"/>
          </a:xfrm>
          <a:custGeom>
            <a:avLst/>
            <a:gdLst>
              <a:gd name="T0" fmla="*/ 0 w 39"/>
              <a:gd name="T1" fmla="*/ 67 h 67"/>
              <a:gd name="T2" fmla="*/ 10 w 39"/>
              <a:gd name="T3" fmla="*/ 67 h 67"/>
              <a:gd name="T4" fmla="*/ 10 w 39"/>
              <a:gd name="T5" fmla="*/ 39 h 67"/>
              <a:gd name="T6" fmla="*/ 14 w 39"/>
              <a:gd name="T7" fmla="*/ 46 h 67"/>
              <a:gd name="T8" fmla="*/ 21 w 39"/>
              <a:gd name="T9" fmla="*/ 47 h 67"/>
              <a:gd name="T10" fmla="*/ 29 w 39"/>
              <a:gd name="T11" fmla="*/ 46 h 67"/>
              <a:gd name="T12" fmla="*/ 36 w 39"/>
              <a:gd name="T13" fmla="*/ 37 h 67"/>
              <a:gd name="T14" fmla="*/ 39 w 39"/>
              <a:gd name="T15" fmla="*/ 23 h 67"/>
              <a:gd name="T16" fmla="*/ 36 w 39"/>
              <a:gd name="T17" fmla="*/ 11 h 67"/>
              <a:gd name="T18" fmla="*/ 30 w 39"/>
              <a:gd name="T19" fmla="*/ 2 h 67"/>
              <a:gd name="T20" fmla="*/ 21 w 39"/>
              <a:gd name="T21" fmla="*/ 0 h 67"/>
              <a:gd name="T22" fmla="*/ 14 w 39"/>
              <a:gd name="T23" fmla="*/ 2 h 67"/>
              <a:gd name="T24" fmla="*/ 10 w 39"/>
              <a:gd name="T25" fmla="*/ 11 h 67"/>
              <a:gd name="T26" fmla="*/ 10 w 39"/>
              <a:gd name="T27" fmla="*/ 0 h 67"/>
              <a:gd name="T28" fmla="*/ 0 w 39"/>
              <a:gd name="T29" fmla="*/ 0 h 67"/>
              <a:gd name="T30" fmla="*/ 0 w 39"/>
              <a:gd name="T31" fmla="*/ 6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7">
                <a:moveTo>
                  <a:pt x="0" y="67"/>
                </a:moveTo>
                <a:lnTo>
                  <a:pt x="10" y="67"/>
                </a:lnTo>
                <a:lnTo>
                  <a:pt x="10" y="39"/>
                </a:lnTo>
                <a:lnTo>
                  <a:pt x="14" y="46"/>
                </a:lnTo>
                <a:lnTo>
                  <a:pt x="21" y="47"/>
                </a:lnTo>
                <a:lnTo>
                  <a:pt x="29" y="46"/>
                </a:lnTo>
                <a:lnTo>
                  <a:pt x="36" y="37"/>
                </a:lnTo>
                <a:lnTo>
                  <a:pt x="39" y="23"/>
                </a:lnTo>
                <a:lnTo>
                  <a:pt x="36" y="11"/>
                </a:lnTo>
                <a:lnTo>
                  <a:pt x="30" y="2"/>
                </a:lnTo>
                <a:lnTo>
                  <a:pt x="21" y="0"/>
                </a:lnTo>
                <a:lnTo>
                  <a:pt x="14" y="2"/>
                </a:lnTo>
                <a:lnTo>
                  <a:pt x="10" y="11"/>
                </a:lnTo>
                <a:lnTo>
                  <a:pt x="10" y="0"/>
                </a:lnTo>
                <a:lnTo>
                  <a:pt x="0" y="0"/>
                </a:lnTo>
                <a:lnTo>
                  <a:pt x="0" y="6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0" name="Freeform 83"/>
          <p:cNvSpPr>
            <a:spLocks/>
          </p:cNvSpPr>
          <p:nvPr/>
        </p:nvSpPr>
        <p:spPr bwMode="auto">
          <a:xfrm>
            <a:off x="7534813" y="6309316"/>
            <a:ext cx="30483" cy="44923"/>
          </a:xfrm>
          <a:custGeom>
            <a:avLst/>
            <a:gdLst>
              <a:gd name="T0" fmla="*/ 0 w 19"/>
              <a:gd name="T1" fmla="*/ 14 h 28"/>
              <a:gd name="T2" fmla="*/ 2 w 19"/>
              <a:gd name="T3" fmla="*/ 5 h 28"/>
              <a:gd name="T4" fmla="*/ 9 w 19"/>
              <a:gd name="T5" fmla="*/ 0 h 28"/>
              <a:gd name="T6" fmla="*/ 16 w 19"/>
              <a:gd name="T7" fmla="*/ 5 h 28"/>
              <a:gd name="T8" fmla="*/ 19 w 19"/>
              <a:gd name="T9" fmla="*/ 14 h 28"/>
              <a:gd name="T10" fmla="*/ 16 w 19"/>
              <a:gd name="T11" fmla="*/ 26 h 28"/>
              <a:gd name="T12" fmla="*/ 8 w 19"/>
              <a:gd name="T13" fmla="*/ 28 h 28"/>
              <a:gd name="T14" fmla="*/ 2 w 19"/>
              <a:gd name="T15" fmla="*/ 26 h 28"/>
              <a:gd name="T16" fmla="*/ 0 w 1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8">
                <a:moveTo>
                  <a:pt x="0" y="14"/>
                </a:moveTo>
                <a:lnTo>
                  <a:pt x="2" y="5"/>
                </a:lnTo>
                <a:lnTo>
                  <a:pt x="9" y="0"/>
                </a:lnTo>
                <a:lnTo>
                  <a:pt x="16" y="5"/>
                </a:lnTo>
                <a:lnTo>
                  <a:pt x="19" y="14"/>
                </a:lnTo>
                <a:lnTo>
                  <a:pt x="16" y="26"/>
                </a:lnTo>
                <a:lnTo>
                  <a:pt x="8" y="28"/>
                </a:lnTo>
                <a:lnTo>
                  <a:pt x="2"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1" name="Freeform 84"/>
          <p:cNvSpPr>
            <a:spLocks/>
          </p:cNvSpPr>
          <p:nvPr/>
        </p:nvSpPr>
        <p:spPr bwMode="auto">
          <a:xfrm>
            <a:off x="7611824" y="6294876"/>
            <a:ext cx="60967" cy="75406"/>
          </a:xfrm>
          <a:custGeom>
            <a:avLst/>
            <a:gdLst>
              <a:gd name="T0" fmla="*/ 29 w 38"/>
              <a:gd name="T1" fmla="*/ 29 h 47"/>
              <a:gd name="T2" fmla="*/ 25 w 38"/>
              <a:gd name="T3" fmla="*/ 36 h 47"/>
              <a:gd name="T4" fmla="*/ 20 w 38"/>
              <a:gd name="T5" fmla="*/ 37 h 47"/>
              <a:gd name="T6" fmla="*/ 13 w 38"/>
              <a:gd name="T7" fmla="*/ 35 h 47"/>
              <a:gd name="T8" fmla="*/ 10 w 38"/>
              <a:gd name="T9" fmla="*/ 23 h 47"/>
              <a:gd name="T10" fmla="*/ 13 w 38"/>
              <a:gd name="T11" fmla="*/ 14 h 47"/>
              <a:gd name="T12" fmla="*/ 20 w 38"/>
              <a:gd name="T13" fmla="*/ 9 h 47"/>
              <a:gd name="T14" fmla="*/ 25 w 38"/>
              <a:gd name="T15" fmla="*/ 12 h 47"/>
              <a:gd name="T16" fmla="*/ 29 w 38"/>
              <a:gd name="T17" fmla="*/ 19 h 47"/>
              <a:gd name="T18" fmla="*/ 38 w 38"/>
              <a:gd name="T19" fmla="*/ 19 h 47"/>
              <a:gd name="T20" fmla="*/ 32 w 38"/>
              <a:gd name="T21" fmla="*/ 5 h 47"/>
              <a:gd name="T22" fmla="*/ 20 w 38"/>
              <a:gd name="T23" fmla="*/ 0 h 47"/>
              <a:gd name="T24" fmla="*/ 10 w 38"/>
              <a:gd name="T25" fmla="*/ 2 h 47"/>
              <a:gd name="T26" fmla="*/ 2 w 38"/>
              <a:gd name="T27" fmla="*/ 11 h 47"/>
              <a:gd name="T28" fmla="*/ 0 w 38"/>
              <a:gd name="T29" fmla="*/ 23 h 47"/>
              <a:gd name="T30" fmla="*/ 6 w 38"/>
              <a:gd name="T31" fmla="*/ 42 h 47"/>
              <a:gd name="T32" fmla="*/ 20 w 38"/>
              <a:gd name="T33" fmla="*/ 47 h 47"/>
              <a:gd name="T34" fmla="*/ 32 w 38"/>
              <a:gd name="T35" fmla="*/ 43 h 47"/>
              <a:gd name="T36" fmla="*/ 38 w 38"/>
              <a:gd name="T37" fmla="*/ 29 h 47"/>
              <a:gd name="T38" fmla="*/ 29 w 38"/>
              <a:gd name="T39"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47">
                <a:moveTo>
                  <a:pt x="29" y="29"/>
                </a:moveTo>
                <a:lnTo>
                  <a:pt x="25" y="36"/>
                </a:lnTo>
                <a:lnTo>
                  <a:pt x="20" y="37"/>
                </a:lnTo>
                <a:lnTo>
                  <a:pt x="13" y="35"/>
                </a:lnTo>
                <a:lnTo>
                  <a:pt x="10" y="23"/>
                </a:lnTo>
                <a:lnTo>
                  <a:pt x="13" y="14"/>
                </a:lnTo>
                <a:lnTo>
                  <a:pt x="20" y="9"/>
                </a:lnTo>
                <a:lnTo>
                  <a:pt x="25" y="12"/>
                </a:lnTo>
                <a:lnTo>
                  <a:pt x="29" y="19"/>
                </a:lnTo>
                <a:lnTo>
                  <a:pt x="38" y="19"/>
                </a:lnTo>
                <a:lnTo>
                  <a:pt x="32" y="5"/>
                </a:lnTo>
                <a:lnTo>
                  <a:pt x="20" y="0"/>
                </a:lnTo>
                <a:lnTo>
                  <a:pt x="10" y="2"/>
                </a:lnTo>
                <a:lnTo>
                  <a:pt x="2" y="11"/>
                </a:lnTo>
                <a:lnTo>
                  <a:pt x="0" y="23"/>
                </a:lnTo>
                <a:lnTo>
                  <a:pt x="6" y="42"/>
                </a:lnTo>
                <a:lnTo>
                  <a:pt x="20" y="47"/>
                </a:lnTo>
                <a:lnTo>
                  <a:pt x="32" y="43"/>
                </a:lnTo>
                <a:lnTo>
                  <a:pt x="38" y="29"/>
                </a:lnTo>
                <a:lnTo>
                  <a:pt x="29" y="2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2" name="Freeform 85"/>
          <p:cNvSpPr>
            <a:spLocks/>
          </p:cNvSpPr>
          <p:nvPr/>
        </p:nvSpPr>
        <p:spPr bwMode="auto">
          <a:xfrm>
            <a:off x="7672791" y="6294876"/>
            <a:ext cx="62571" cy="75406"/>
          </a:xfrm>
          <a:custGeom>
            <a:avLst/>
            <a:gdLst>
              <a:gd name="T0" fmla="*/ 0 w 39"/>
              <a:gd name="T1" fmla="*/ 23 h 47"/>
              <a:gd name="T2" fmla="*/ 5 w 39"/>
              <a:gd name="T3" fmla="*/ 42 h 47"/>
              <a:gd name="T4" fmla="*/ 19 w 39"/>
              <a:gd name="T5" fmla="*/ 47 h 47"/>
              <a:gd name="T6" fmla="*/ 30 w 39"/>
              <a:gd name="T7" fmla="*/ 46 h 47"/>
              <a:gd name="T8" fmla="*/ 37 w 39"/>
              <a:gd name="T9" fmla="*/ 37 h 47"/>
              <a:gd name="T10" fmla="*/ 39 w 39"/>
              <a:gd name="T11" fmla="*/ 23 h 47"/>
              <a:gd name="T12" fmla="*/ 33 w 39"/>
              <a:gd name="T13" fmla="*/ 5 h 47"/>
              <a:gd name="T14" fmla="*/ 19 w 39"/>
              <a:gd name="T15" fmla="*/ 0 h 47"/>
              <a:gd name="T16" fmla="*/ 7 w 39"/>
              <a:gd name="T17" fmla="*/ 5 h 47"/>
              <a:gd name="T18" fmla="*/ 0 w 39"/>
              <a:gd name="T19"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7">
                <a:moveTo>
                  <a:pt x="0" y="23"/>
                </a:moveTo>
                <a:lnTo>
                  <a:pt x="5" y="42"/>
                </a:lnTo>
                <a:lnTo>
                  <a:pt x="19" y="47"/>
                </a:lnTo>
                <a:lnTo>
                  <a:pt x="30" y="46"/>
                </a:lnTo>
                <a:lnTo>
                  <a:pt x="37" y="37"/>
                </a:lnTo>
                <a:lnTo>
                  <a:pt x="39" y="23"/>
                </a:lnTo>
                <a:lnTo>
                  <a:pt x="33" y="5"/>
                </a:lnTo>
                <a:lnTo>
                  <a:pt x="19" y="0"/>
                </a:lnTo>
                <a:lnTo>
                  <a:pt x="7" y="5"/>
                </a:lnTo>
                <a:lnTo>
                  <a:pt x="0" y="23"/>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3" name="Freeform 86"/>
          <p:cNvSpPr>
            <a:spLocks/>
          </p:cNvSpPr>
          <p:nvPr/>
        </p:nvSpPr>
        <p:spPr bwMode="auto">
          <a:xfrm>
            <a:off x="7687230" y="6309316"/>
            <a:ext cx="32088" cy="44923"/>
          </a:xfrm>
          <a:custGeom>
            <a:avLst/>
            <a:gdLst>
              <a:gd name="T0" fmla="*/ 0 w 20"/>
              <a:gd name="T1" fmla="*/ 14 h 28"/>
              <a:gd name="T2" fmla="*/ 5 w 20"/>
              <a:gd name="T3" fmla="*/ 5 h 28"/>
              <a:gd name="T4" fmla="*/ 10 w 20"/>
              <a:gd name="T5" fmla="*/ 0 h 28"/>
              <a:gd name="T6" fmla="*/ 17 w 20"/>
              <a:gd name="T7" fmla="*/ 5 h 28"/>
              <a:gd name="T8" fmla="*/ 20 w 20"/>
              <a:gd name="T9" fmla="*/ 14 h 28"/>
              <a:gd name="T10" fmla="*/ 18 w 20"/>
              <a:gd name="T11" fmla="*/ 26 h 28"/>
              <a:gd name="T12" fmla="*/ 10 w 20"/>
              <a:gd name="T13" fmla="*/ 28 h 28"/>
              <a:gd name="T14" fmla="*/ 5 w 20"/>
              <a:gd name="T15" fmla="*/ 26 h 28"/>
              <a:gd name="T16" fmla="*/ 0 w 20"/>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8">
                <a:moveTo>
                  <a:pt x="0" y="14"/>
                </a:moveTo>
                <a:lnTo>
                  <a:pt x="5" y="5"/>
                </a:lnTo>
                <a:lnTo>
                  <a:pt x="10" y="0"/>
                </a:lnTo>
                <a:lnTo>
                  <a:pt x="17" y="5"/>
                </a:lnTo>
                <a:lnTo>
                  <a:pt x="20" y="14"/>
                </a:lnTo>
                <a:lnTo>
                  <a:pt x="18" y="26"/>
                </a:lnTo>
                <a:lnTo>
                  <a:pt x="10" y="28"/>
                </a:lnTo>
                <a:lnTo>
                  <a:pt x="5"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4" name="Freeform 87"/>
          <p:cNvSpPr>
            <a:spLocks/>
          </p:cNvSpPr>
          <p:nvPr/>
        </p:nvSpPr>
        <p:spPr bwMode="auto">
          <a:xfrm>
            <a:off x="7765845" y="6294876"/>
            <a:ext cx="32088" cy="75406"/>
          </a:xfrm>
          <a:custGeom>
            <a:avLst/>
            <a:gdLst>
              <a:gd name="T0" fmla="*/ 0 w 20"/>
              <a:gd name="T1" fmla="*/ 47 h 47"/>
              <a:gd name="T2" fmla="*/ 10 w 20"/>
              <a:gd name="T3" fmla="*/ 47 h 47"/>
              <a:gd name="T4" fmla="*/ 10 w 20"/>
              <a:gd name="T5" fmla="*/ 23 h 47"/>
              <a:gd name="T6" fmla="*/ 10 w 20"/>
              <a:gd name="T7" fmla="*/ 12 h 47"/>
              <a:gd name="T8" fmla="*/ 10 w 20"/>
              <a:gd name="T9" fmla="*/ 9 h 47"/>
              <a:gd name="T10" fmla="*/ 1 w 20"/>
              <a:gd name="T11" fmla="*/ 9 h 47"/>
              <a:gd name="T12" fmla="*/ 10 w 20"/>
              <a:gd name="T13" fmla="*/ 16 h 47"/>
              <a:gd name="T14" fmla="*/ 10 w 20"/>
              <a:gd name="T15" fmla="*/ 21 h 47"/>
              <a:gd name="T16" fmla="*/ 10 w 20"/>
              <a:gd name="T17" fmla="*/ 47 h 47"/>
              <a:gd name="T18" fmla="*/ 20 w 20"/>
              <a:gd name="T19" fmla="*/ 47 h 47"/>
              <a:gd name="T20" fmla="*/ 20 w 20"/>
              <a:gd name="T21" fmla="*/ 19 h 47"/>
              <a:gd name="T22" fmla="*/ 20 w 20"/>
              <a:gd name="T23" fmla="*/ 11 h 47"/>
              <a:gd name="T24" fmla="*/ 7 w 20"/>
              <a:gd name="T25" fmla="*/ 0 h 47"/>
              <a:gd name="T26" fmla="*/ 14 w 20"/>
              <a:gd name="T27" fmla="*/ 0 h 47"/>
              <a:gd name="T28" fmla="*/ 10 w 20"/>
              <a:gd name="T29" fmla="*/ 5 h 47"/>
              <a:gd name="T30" fmla="*/ 10 w 20"/>
              <a:gd name="T31" fmla="*/ 0 h 47"/>
              <a:gd name="T32" fmla="*/ 0 w 20"/>
              <a:gd name="T33" fmla="*/ 0 h 47"/>
              <a:gd name="T34" fmla="*/ 0 w 20"/>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47">
                <a:moveTo>
                  <a:pt x="0" y="47"/>
                </a:moveTo>
                <a:lnTo>
                  <a:pt x="10" y="47"/>
                </a:lnTo>
                <a:lnTo>
                  <a:pt x="10" y="23"/>
                </a:lnTo>
                <a:lnTo>
                  <a:pt x="10" y="12"/>
                </a:lnTo>
                <a:lnTo>
                  <a:pt x="10" y="9"/>
                </a:lnTo>
                <a:lnTo>
                  <a:pt x="1" y="9"/>
                </a:lnTo>
                <a:lnTo>
                  <a:pt x="10" y="16"/>
                </a:lnTo>
                <a:lnTo>
                  <a:pt x="10" y="21"/>
                </a:lnTo>
                <a:lnTo>
                  <a:pt x="10" y="47"/>
                </a:lnTo>
                <a:lnTo>
                  <a:pt x="20" y="47"/>
                </a:lnTo>
                <a:lnTo>
                  <a:pt x="20" y="19"/>
                </a:lnTo>
                <a:lnTo>
                  <a:pt x="20" y="11"/>
                </a:lnTo>
                <a:lnTo>
                  <a:pt x="7" y="0"/>
                </a:lnTo>
                <a:lnTo>
                  <a:pt x="14" y="0"/>
                </a:lnTo>
                <a:lnTo>
                  <a:pt x="10" y="5"/>
                </a:lnTo>
                <a:lnTo>
                  <a:pt x="10"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5" name="Freeform 88"/>
          <p:cNvSpPr>
            <a:spLocks/>
          </p:cNvSpPr>
          <p:nvPr/>
        </p:nvSpPr>
        <p:spPr bwMode="auto">
          <a:xfrm>
            <a:off x="7812373" y="6272415"/>
            <a:ext cx="46527" cy="97868"/>
          </a:xfrm>
          <a:custGeom>
            <a:avLst/>
            <a:gdLst>
              <a:gd name="T0" fmla="*/ 29 w 29"/>
              <a:gd name="T1" fmla="*/ 51 h 61"/>
              <a:gd name="T2" fmla="*/ 25 w 29"/>
              <a:gd name="T3" fmla="*/ 51 h 61"/>
              <a:gd name="T4" fmla="*/ 21 w 29"/>
              <a:gd name="T5" fmla="*/ 51 h 61"/>
              <a:gd name="T6" fmla="*/ 20 w 29"/>
              <a:gd name="T7" fmla="*/ 51 h 61"/>
              <a:gd name="T8" fmla="*/ 20 w 29"/>
              <a:gd name="T9" fmla="*/ 47 h 61"/>
              <a:gd name="T10" fmla="*/ 20 w 29"/>
              <a:gd name="T11" fmla="*/ 23 h 61"/>
              <a:gd name="T12" fmla="*/ 29 w 29"/>
              <a:gd name="T13" fmla="*/ 23 h 61"/>
              <a:gd name="T14" fmla="*/ 29 w 29"/>
              <a:gd name="T15" fmla="*/ 14 h 61"/>
              <a:gd name="T16" fmla="*/ 20 w 29"/>
              <a:gd name="T17" fmla="*/ 14 h 61"/>
              <a:gd name="T18" fmla="*/ 20 w 29"/>
              <a:gd name="T19" fmla="*/ 0 h 61"/>
              <a:gd name="T20" fmla="*/ 10 w 29"/>
              <a:gd name="T21" fmla="*/ 4 h 61"/>
              <a:gd name="T22" fmla="*/ 10 w 29"/>
              <a:gd name="T23" fmla="*/ 14 h 61"/>
              <a:gd name="T24" fmla="*/ 0 w 29"/>
              <a:gd name="T25" fmla="*/ 14 h 61"/>
              <a:gd name="T26" fmla="*/ 0 w 29"/>
              <a:gd name="T27" fmla="*/ 23 h 61"/>
              <a:gd name="T28" fmla="*/ 10 w 29"/>
              <a:gd name="T29" fmla="*/ 23 h 61"/>
              <a:gd name="T30" fmla="*/ 10 w 29"/>
              <a:gd name="T31" fmla="*/ 49 h 61"/>
              <a:gd name="T32" fmla="*/ 11 w 29"/>
              <a:gd name="T33" fmla="*/ 57 h 61"/>
              <a:gd name="T34" fmla="*/ 14 w 29"/>
              <a:gd name="T35" fmla="*/ 61 h 61"/>
              <a:gd name="T36" fmla="*/ 22 w 29"/>
              <a:gd name="T37" fmla="*/ 61 h 61"/>
              <a:gd name="T38" fmla="*/ 29 w 29"/>
              <a:gd name="T39" fmla="*/ 61 h 61"/>
              <a:gd name="T40" fmla="*/ 29 w 29"/>
              <a:gd name="T4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1">
                <a:moveTo>
                  <a:pt x="29" y="51"/>
                </a:moveTo>
                <a:lnTo>
                  <a:pt x="25" y="51"/>
                </a:lnTo>
                <a:lnTo>
                  <a:pt x="21" y="51"/>
                </a:lnTo>
                <a:lnTo>
                  <a:pt x="20" y="51"/>
                </a:lnTo>
                <a:lnTo>
                  <a:pt x="20" y="47"/>
                </a:lnTo>
                <a:lnTo>
                  <a:pt x="20" y="23"/>
                </a:lnTo>
                <a:lnTo>
                  <a:pt x="29" y="23"/>
                </a:lnTo>
                <a:lnTo>
                  <a:pt x="29" y="14"/>
                </a:lnTo>
                <a:lnTo>
                  <a:pt x="20" y="14"/>
                </a:lnTo>
                <a:lnTo>
                  <a:pt x="20" y="0"/>
                </a:lnTo>
                <a:lnTo>
                  <a:pt x="10" y="4"/>
                </a:lnTo>
                <a:lnTo>
                  <a:pt x="10" y="14"/>
                </a:lnTo>
                <a:lnTo>
                  <a:pt x="0" y="14"/>
                </a:lnTo>
                <a:lnTo>
                  <a:pt x="0" y="23"/>
                </a:lnTo>
                <a:lnTo>
                  <a:pt x="10" y="23"/>
                </a:lnTo>
                <a:lnTo>
                  <a:pt x="10" y="49"/>
                </a:lnTo>
                <a:lnTo>
                  <a:pt x="11" y="57"/>
                </a:lnTo>
                <a:lnTo>
                  <a:pt x="14" y="61"/>
                </a:lnTo>
                <a:lnTo>
                  <a:pt x="22" y="61"/>
                </a:lnTo>
                <a:lnTo>
                  <a:pt x="29" y="61"/>
                </a:lnTo>
                <a:lnTo>
                  <a:pt x="29" y="51"/>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6" name="Freeform 89"/>
          <p:cNvSpPr>
            <a:spLocks/>
          </p:cNvSpPr>
          <p:nvPr/>
        </p:nvSpPr>
        <p:spPr bwMode="auto">
          <a:xfrm>
            <a:off x="7858900" y="6294876"/>
            <a:ext cx="32088" cy="75406"/>
          </a:xfrm>
          <a:custGeom>
            <a:avLst/>
            <a:gdLst>
              <a:gd name="T0" fmla="*/ 0 w 20"/>
              <a:gd name="T1" fmla="*/ 47 h 47"/>
              <a:gd name="T2" fmla="*/ 10 w 20"/>
              <a:gd name="T3" fmla="*/ 47 h 47"/>
              <a:gd name="T4" fmla="*/ 10 w 20"/>
              <a:gd name="T5" fmla="*/ 23 h 47"/>
              <a:gd name="T6" fmla="*/ 10 w 20"/>
              <a:gd name="T7" fmla="*/ 15 h 47"/>
              <a:gd name="T8" fmla="*/ 13 w 20"/>
              <a:gd name="T9" fmla="*/ 11 h 47"/>
              <a:gd name="T10" fmla="*/ 14 w 20"/>
              <a:gd name="T11" fmla="*/ 9 h 47"/>
              <a:gd name="T12" fmla="*/ 17 w 20"/>
              <a:gd name="T13" fmla="*/ 11 h 47"/>
              <a:gd name="T14" fmla="*/ 20 w 20"/>
              <a:gd name="T15" fmla="*/ 1 h 47"/>
              <a:gd name="T16" fmla="*/ 14 w 20"/>
              <a:gd name="T17" fmla="*/ 0 h 47"/>
              <a:gd name="T18" fmla="*/ 13 w 20"/>
              <a:gd name="T19" fmla="*/ 1 h 47"/>
              <a:gd name="T20" fmla="*/ 10 w 20"/>
              <a:gd name="T21" fmla="*/ 9 h 47"/>
              <a:gd name="T22" fmla="*/ 10 w 20"/>
              <a:gd name="T23" fmla="*/ 0 h 47"/>
              <a:gd name="T24" fmla="*/ 0 w 20"/>
              <a:gd name="T25" fmla="*/ 0 h 47"/>
              <a:gd name="T26" fmla="*/ 0 w 20"/>
              <a:gd name="T2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7">
                <a:moveTo>
                  <a:pt x="0" y="47"/>
                </a:moveTo>
                <a:lnTo>
                  <a:pt x="10" y="47"/>
                </a:lnTo>
                <a:lnTo>
                  <a:pt x="10" y="23"/>
                </a:lnTo>
                <a:lnTo>
                  <a:pt x="10" y="15"/>
                </a:lnTo>
                <a:lnTo>
                  <a:pt x="13" y="11"/>
                </a:lnTo>
                <a:lnTo>
                  <a:pt x="14" y="9"/>
                </a:lnTo>
                <a:lnTo>
                  <a:pt x="17" y="11"/>
                </a:lnTo>
                <a:lnTo>
                  <a:pt x="20" y="1"/>
                </a:lnTo>
                <a:lnTo>
                  <a:pt x="14" y="0"/>
                </a:lnTo>
                <a:lnTo>
                  <a:pt x="13" y="1"/>
                </a:lnTo>
                <a:lnTo>
                  <a:pt x="10" y="9"/>
                </a:lnTo>
                <a:lnTo>
                  <a:pt x="10"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7" name="Rectangle 90"/>
          <p:cNvSpPr>
            <a:spLocks noChangeArrowheads="1"/>
          </p:cNvSpPr>
          <p:nvPr/>
        </p:nvSpPr>
        <p:spPr bwMode="auto">
          <a:xfrm>
            <a:off x="7907032" y="6278832"/>
            <a:ext cx="14440" cy="16044"/>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8" name="Rectangle 91"/>
          <p:cNvSpPr>
            <a:spLocks noChangeArrowheads="1"/>
          </p:cNvSpPr>
          <p:nvPr/>
        </p:nvSpPr>
        <p:spPr bwMode="auto">
          <a:xfrm>
            <a:off x="7907032" y="6294876"/>
            <a:ext cx="14440" cy="75406"/>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09" name="Freeform 92"/>
          <p:cNvSpPr>
            <a:spLocks/>
          </p:cNvSpPr>
          <p:nvPr/>
        </p:nvSpPr>
        <p:spPr bwMode="auto">
          <a:xfrm>
            <a:off x="7921471" y="6278832"/>
            <a:ext cx="60967" cy="91450"/>
          </a:xfrm>
          <a:custGeom>
            <a:avLst/>
            <a:gdLst>
              <a:gd name="T0" fmla="*/ 10 w 38"/>
              <a:gd name="T1" fmla="*/ 57 h 57"/>
              <a:gd name="T2" fmla="*/ 10 w 38"/>
              <a:gd name="T3" fmla="*/ 47 h 57"/>
              <a:gd name="T4" fmla="*/ 20 w 38"/>
              <a:gd name="T5" fmla="*/ 57 h 57"/>
              <a:gd name="T6" fmla="*/ 34 w 38"/>
              <a:gd name="T7" fmla="*/ 52 h 57"/>
              <a:gd name="T8" fmla="*/ 38 w 38"/>
              <a:gd name="T9" fmla="*/ 33 h 57"/>
              <a:gd name="T10" fmla="*/ 38 w 38"/>
              <a:gd name="T11" fmla="*/ 24 h 57"/>
              <a:gd name="T12" fmla="*/ 34 w 38"/>
              <a:gd name="T13" fmla="*/ 17 h 57"/>
              <a:gd name="T14" fmla="*/ 28 w 38"/>
              <a:gd name="T15" fmla="*/ 11 h 57"/>
              <a:gd name="T16" fmla="*/ 20 w 38"/>
              <a:gd name="T17" fmla="*/ 10 h 57"/>
              <a:gd name="T18" fmla="*/ 10 w 38"/>
              <a:gd name="T19" fmla="*/ 19 h 57"/>
              <a:gd name="T20" fmla="*/ 10 w 38"/>
              <a:gd name="T21" fmla="*/ 0 h 57"/>
              <a:gd name="T22" fmla="*/ 0 w 38"/>
              <a:gd name="T23" fmla="*/ 0 h 57"/>
              <a:gd name="T24" fmla="*/ 0 w 38"/>
              <a:gd name="T25" fmla="*/ 57 h 57"/>
              <a:gd name="T26" fmla="*/ 10 w 38"/>
              <a:gd name="T2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7">
                <a:moveTo>
                  <a:pt x="10" y="57"/>
                </a:moveTo>
                <a:lnTo>
                  <a:pt x="10" y="47"/>
                </a:lnTo>
                <a:lnTo>
                  <a:pt x="20" y="57"/>
                </a:lnTo>
                <a:lnTo>
                  <a:pt x="34" y="52"/>
                </a:lnTo>
                <a:lnTo>
                  <a:pt x="38" y="33"/>
                </a:lnTo>
                <a:lnTo>
                  <a:pt x="38" y="24"/>
                </a:lnTo>
                <a:lnTo>
                  <a:pt x="34" y="17"/>
                </a:lnTo>
                <a:lnTo>
                  <a:pt x="28" y="11"/>
                </a:lnTo>
                <a:lnTo>
                  <a:pt x="20" y="10"/>
                </a:lnTo>
                <a:lnTo>
                  <a:pt x="10" y="19"/>
                </a:lnTo>
                <a:lnTo>
                  <a:pt x="10" y="0"/>
                </a:lnTo>
                <a:lnTo>
                  <a:pt x="0" y="0"/>
                </a:lnTo>
                <a:lnTo>
                  <a:pt x="0" y="57"/>
                </a:lnTo>
                <a:lnTo>
                  <a:pt x="1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0" name="Freeform 93"/>
          <p:cNvSpPr>
            <a:spLocks/>
          </p:cNvSpPr>
          <p:nvPr/>
        </p:nvSpPr>
        <p:spPr bwMode="auto">
          <a:xfrm>
            <a:off x="7937515" y="6309316"/>
            <a:ext cx="28879" cy="44923"/>
          </a:xfrm>
          <a:custGeom>
            <a:avLst/>
            <a:gdLst>
              <a:gd name="T0" fmla="*/ 0 w 18"/>
              <a:gd name="T1" fmla="*/ 14 h 28"/>
              <a:gd name="T2" fmla="*/ 3 w 18"/>
              <a:gd name="T3" fmla="*/ 5 h 28"/>
              <a:gd name="T4" fmla="*/ 10 w 18"/>
              <a:gd name="T5" fmla="*/ 0 h 28"/>
              <a:gd name="T6" fmla="*/ 15 w 18"/>
              <a:gd name="T7" fmla="*/ 5 h 28"/>
              <a:gd name="T8" fmla="*/ 18 w 18"/>
              <a:gd name="T9" fmla="*/ 14 h 28"/>
              <a:gd name="T10" fmla="*/ 15 w 18"/>
              <a:gd name="T11" fmla="*/ 26 h 28"/>
              <a:gd name="T12" fmla="*/ 8 w 18"/>
              <a:gd name="T13" fmla="*/ 28 h 28"/>
              <a:gd name="T14" fmla="*/ 1 w 18"/>
              <a:gd name="T15" fmla="*/ 24 h 28"/>
              <a:gd name="T16" fmla="*/ 0 w 18"/>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8">
                <a:moveTo>
                  <a:pt x="0" y="14"/>
                </a:moveTo>
                <a:lnTo>
                  <a:pt x="3" y="5"/>
                </a:lnTo>
                <a:lnTo>
                  <a:pt x="10" y="0"/>
                </a:lnTo>
                <a:lnTo>
                  <a:pt x="15" y="5"/>
                </a:lnTo>
                <a:lnTo>
                  <a:pt x="18" y="14"/>
                </a:lnTo>
                <a:lnTo>
                  <a:pt x="15" y="26"/>
                </a:lnTo>
                <a:lnTo>
                  <a:pt x="8" y="28"/>
                </a:lnTo>
                <a:lnTo>
                  <a:pt x="1" y="24"/>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1" name="Freeform 94"/>
          <p:cNvSpPr>
            <a:spLocks/>
          </p:cNvSpPr>
          <p:nvPr/>
        </p:nvSpPr>
        <p:spPr bwMode="auto">
          <a:xfrm>
            <a:off x="7998482" y="6294876"/>
            <a:ext cx="30483" cy="75406"/>
          </a:xfrm>
          <a:custGeom>
            <a:avLst/>
            <a:gdLst>
              <a:gd name="T0" fmla="*/ 9 w 19"/>
              <a:gd name="T1" fmla="*/ 47 h 47"/>
              <a:gd name="T2" fmla="*/ 19 w 19"/>
              <a:gd name="T3" fmla="*/ 47 h 47"/>
              <a:gd name="T4" fmla="*/ 19 w 19"/>
              <a:gd name="T5" fmla="*/ 0 h 47"/>
              <a:gd name="T6" fmla="*/ 9 w 19"/>
              <a:gd name="T7" fmla="*/ 0 h 47"/>
              <a:gd name="T8" fmla="*/ 9 w 19"/>
              <a:gd name="T9" fmla="*/ 23 h 47"/>
              <a:gd name="T10" fmla="*/ 9 w 19"/>
              <a:gd name="T11" fmla="*/ 33 h 47"/>
              <a:gd name="T12" fmla="*/ 9 w 19"/>
              <a:gd name="T13" fmla="*/ 37 h 47"/>
              <a:gd name="T14" fmla="*/ 18 w 19"/>
              <a:gd name="T15" fmla="*/ 37 h 47"/>
              <a:gd name="T16" fmla="*/ 9 w 19"/>
              <a:gd name="T17" fmla="*/ 30 h 47"/>
              <a:gd name="T18" fmla="*/ 9 w 19"/>
              <a:gd name="T19" fmla="*/ 23 h 47"/>
              <a:gd name="T20" fmla="*/ 9 w 19"/>
              <a:gd name="T21" fmla="*/ 0 h 47"/>
              <a:gd name="T22" fmla="*/ 0 w 19"/>
              <a:gd name="T23" fmla="*/ 0 h 47"/>
              <a:gd name="T24" fmla="*/ 0 w 19"/>
              <a:gd name="T25" fmla="*/ 29 h 47"/>
              <a:gd name="T26" fmla="*/ 0 w 19"/>
              <a:gd name="T27" fmla="*/ 36 h 47"/>
              <a:gd name="T28" fmla="*/ 12 w 19"/>
              <a:gd name="T29" fmla="*/ 47 h 47"/>
              <a:gd name="T30" fmla="*/ 5 w 19"/>
              <a:gd name="T31" fmla="*/ 47 h 47"/>
              <a:gd name="T32" fmla="*/ 9 w 19"/>
              <a:gd name="T33" fmla="*/ 37 h 47"/>
              <a:gd name="T34" fmla="*/ 9 w 19"/>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7">
                <a:moveTo>
                  <a:pt x="9" y="47"/>
                </a:moveTo>
                <a:lnTo>
                  <a:pt x="19" y="47"/>
                </a:lnTo>
                <a:lnTo>
                  <a:pt x="19" y="0"/>
                </a:lnTo>
                <a:lnTo>
                  <a:pt x="9" y="0"/>
                </a:lnTo>
                <a:lnTo>
                  <a:pt x="9" y="23"/>
                </a:lnTo>
                <a:lnTo>
                  <a:pt x="9" y="33"/>
                </a:lnTo>
                <a:lnTo>
                  <a:pt x="9" y="37"/>
                </a:lnTo>
                <a:lnTo>
                  <a:pt x="18" y="37"/>
                </a:lnTo>
                <a:lnTo>
                  <a:pt x="9" y="30"/>
                </a:lnTo>
                <a:lnTo>
                  <a:pt x="9" y="23"/>
                </a:lnTo>
                <a:lnTo>
                  <a:pt x="9" y="0"/>
                </a:lnTo>
                <a:lnTo>
                  <a:pt x="0" y="0"/>
                </a:lnTo>
                <a:lnTo>
                  <a:pt x="0" y="29"/>
                </a:lnTo>
                <a:lnTo>
                  <a:pt x="0" y="36"/>
                </a:lnTo>
                <a:lnTo>
                  <a:pt x="12" y="47"/>
                </a:lnTo>
                <a:lnTo>
                  <a:pt x="5" y="47"/>
                </a:lnTo>
                <a:lnTo>
                  <a:pt x="9" y="37"/>
                </a:lnTo>
                <a:lnTo>
                  <a:pt x="9"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2" name="Freeform 95"/>
          <p:cNvSpPr>
            <a:spLocks/>
          </p:cNvSpPr>
          <p:nvPr/>
        </p:nvSpPr>
        <p:spPr bwMode="auto">
          <a:xfrm>
            <a:off x="8061053" y="6272415"/>
            <a:ext cx="46527" cy="97868"/>
          </a:xfrm>
          <a:custGeom>
            <a:avLst/>
            <a:gdLst>
              <a:gd name="T0" fmla="*/ 29 w 29"/>
              <a:gd name="T1" fmla="*/ 51 h 61"/>
              <a:gd name="T2" fmla="*/ 25 w 29"/>
              <a:gd name="T3" fmla="*/ 51 h 61"/>
              <a:gd name="T4" fmla="*/ 20 w 29"/>
              <a:gd name="T5" fmla="*/ 51 h 61"/>
              <a:gd name="T6" fmla="*/ 19 w 29"/>
              <a:gd name="T7" fmla="*/ 51 h 61"/>
              <a:gd name="T8" fmla="*/ 19 w 29"/>
              <a:gd name="T9" fmla="*/ 47 h 61"/>
              <a:gd name="T10" fmla="*/ 19 w 29"/>
              <a:gd name="T11" fmla="*/ 23 h 61"/>
              <a:gd name="T12" fmla="*/ 29 w 29"/>
              <a:gd name="T13" fmla="*/ 23 h 61"/>
              <a:gd name="T14" fmla="*/ 29 w 29"/>
              <a:gd name="T15" fmla="*/ 14 h 61"/>
              <a:gd name="T16" fmla="*/ 19 w 29"/>
              <a:gd name="T17" fmla="*/ 14 h 61"/>
              <a:gd name="T18" fmla="*/ 19 w 29"/>
              <a:gd name="T19" fmla="*/ 0 h 61"/>
              <a:gd name="T20" fmla="*/ 9 w 29"/>
              <a:gd name="T21" fmla="*/ 4 h 61"/>
              <a:gd name="T22" fmla="*/ 9 w 29"/>
              <a:gd name="T23" fmla="*/ 14 h 61"/>
              <a:gd name="T24" fmla="*/ 0 w 29"/>
              <a:gd name="T25" fmla="*/ 14 h 61"/>
              <a:gd name="T26" fmla="*/ 0 w 29"/>
              <a:gd name="T27" fmla="*/ 23 h 61"/>
              <a:gd name="T28" fmla="*/ 9 w 29"/>
              <a:gd name="T29" fmla="*/ 23 h 61"/>
              <a:gd name="T30" fmla="*/ 9 w 29"/>
              <a:gd name="T31" fmla="*/ 49 h 61"/>
              <a:gd name="T32" fmla="*/ 11 w 29"/>
              <a:gd name="T33" fmla="*/ 57 h 61"/>
              <a:gd name="T34" fmla="*/ 15 w 29"/>
              <a:gd name="T35" fmla="*/ 61 h 61"/>
              <a:gd name="T36" fmla="*/ 22 w 29"/>
              <a:gd name="T37" fmla="*/ 61 h 61"/>
              <a:gd name="T38" fmla="*/ 29 w 29"/>
              <a:gd name="T39" fmla="*/ 61 h 61"/>
              <a:gd name="T40" fmla="*/ 29 w 29"/>
              <a:gd name="T4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1">
                <a:moveTo>
                  <a:pt x="29" y="51"/>
                </a:moveTo>
                <a:lnTo>
                  <a:pt x="25" y="51"/>
                </a:lnTo>
                <a:lnTo>
                  <a:pt x="20" y="51"/>
                </a:lnTo>
                <a:lnTo>
                  <a:pt x="19" y="51"/>
                </a:lnTo>
                <a:lnTo>
                  <a:pt x="19" y="47"/>
                </a:lnTo>
                <a:lnTo>
                  <a:pt x="19" y="23"/>
                </a:lnTo>
                <a:lnTo>
                  <a:pt x="29" y="23"/>
                </a:lnTo>
                <a:lnTo>
                  <a:pt x="29" y="14"/>
                </a:lnTo>
                <a:lnTo>
                  <a:pt x="19" y="14"/>
                </a:lnTo>
                <a:lnTo>
                  <a:pt x="19" y="0"/>
                </a:lnTo>
                <a:lnTo>
                  <a:pt x="9" y="4"/>
                </a:lnTo>
                <a:lnTo>
                  <a:pt x="9" y="14"/>
                </a:lnTo>
                <a:lnTo>
                  <a:pt x="0" y="14"/>
                </a:lnTo>
                <a:lnTo>
                  <a:pt x="0" y="23"/>
                </a:lnTo>
                <a:lnTo>
                  <a:pt x="9" y="23"/>
                </a:lnTo>
                <a:lnTo>
                  <a:pt x="9" y="49"/>
                </a:lnTo>
                <a:lnTo>
                  <a:pt x="11" y="57"/>
                </a:lnTo>
                <a:lnTo>
                  <a:pt x="15" y="61"/>
                </a:lnTo>
                <a:lnTo>
                  <a:pt x="22" y="61"/>
                </a:lnTo>
                <a:lnTo>
                  <a:pt x="29" y="61"/>
                </a:lnTo>
                <a:lnTo>
                  <a:pt x="29" y="51"/>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3" name="Freeform 96"/>
          <p:cNvSpPr>
            <a:spLocks/>
          </p:cNvSpPr>
          <p:nvPr/>
        </p:nvSpPr>
        <p:spPr bwMode="auto">
          <a:xfrm>
            <a:off x="8091537" y="6294876"/>
            <a:ext cx="62571" cy="75406"/>
          </a:xfrm>
          <a:custGeom>
            <a:avLst/>
            <a:gdLst>
              <a:gd name="T0" fmla="*/ 0 w 39"/>
              <a:gd name="T1" fmla="*/ 23 h 47"/>
              <a:gd name="T2" fmla="*/ 6 w 39"/>
              <a:gd name="T3" fmla="*/ 42 h 47"/>
              <a:gd name="T4" fmla="*/ 19 w 39"/>
              <a:gd name="T5" fmla="*/ 47 h 47"/>
              <a:gd name="T6" fmla="*/ 29 w 39"/>
              <a:gd name="T7" fmla="*/ 46 h 47"/>
              <a:gd name="T8" fmla="*/ 36 w 39"/>
              <a:gd name="T9" fmla="*/ 37 h 47"/>
              <a:gd name="T10" fmla="*/ 39 w 39"/>
              <a:gd name="T11" fmla="*/ 23 h 47"/>
              <a:gd name="T12" fmla="*/ 33 w 39"/>
              <a:gd name="T13" fmla="*/ 5 h 47"/>
              <a:gd name="T14" fmla="*/ 19 w 39"/>
              <a:gd name="T15" fmla="*/ 0 h 47"/>
              <a:gd name="T16" fmla="*/ 6 w 39"/>
              <a:gd name="T17" fmla="*/ 5 h 47"/>
              <a:gd name="T18" fmla="*/ 0 w 39"/>
              <a:gd name="T19" fmla="*/ 2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7">
                <a:moveTo>
                  <a:pt x="0" y="23"/>
                </a:moveTo>
                <a:lnTo>
                  <a:pt x="6" y="42"/>
                </a:lnTo>
                <a:lnTo>
                  <a:pt x="19" y="47"/>
                </a:lnTo>
                <a:lnTo>
                  <a:pt x="29" y="46"/>
                </a:lnTo>
                <a:lnTo>
                  <a:pt x="36" y="37"/>
                </a:lnTo>
                <a:lnTo>
                  <a:pt x="39" y="23"/>
                </a:lnTo>
                <a:lnTo>
                  <a:pt x="33" y="5"/>
                </a:lnTo>
                <a:lnTo>
                  <a:pt x="19" y="0"/>
                </a:lnTo>
                <a:lnTo>
                  <a:pt x="6" y="5"/>
                </a:lnTo>
                <a:lnTo>
                  <a:pt x="0" y="23"/>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4" name="Freeform 97"/>
          <p:cNvSpPr>
            <a:spLocks/>
          </p:cNvSpPr>
          <p:nvPr/>
        </p:nvSpPr>
        <p:spPr bwMode="auto">
          <a:xfrm>
            <a:off x="8107581" y="6309316"/>
            <a:ext cx="30483" cy="44923"/>
          </a:xfrm>
          <a:custGeom>
            <a:avLst/>
            <a:gdLst>
              <a:gd name="T0" fmla="*/ 0 w 19"/>
              <a:gd name="T1" fmla="*/ 14 h 28"/>
              <a:gd name="T2" fmla="*/ 3 w 19"/>
              <a:gd name="T3" fmla="*/ 5 h 28"/>
              <a:gd name="T4" fmla="*/ 9 w 19"/>
              <a:gd name="T5" fmla="*/ 0 h 28"/>
              <a:gd name="T6" fmla="*/ 16 w 19"/>
              <a:gd name="T7" fmla="*/ 5 h 28"/>
              <a:gd name="T8" fmla="*/ 19 w 19"/>
              <a:gd name="T9" fmla="*/ 14 h 28"/>
              <a:gd name="T10" fmla="*/ 16 w 19"/>
              <a:gd name="T11" fmla="*/ 26 h 28"/>
              <a:gd name="T12" fmla="*/ 9 w 19"/>
              <a:gd name="T13" fmla="*/ 28 h 28"/>
              <a:gd name="T14" fmla="*/ 3 w 19"/>
              <a:gd name="T15" fmla="*/ 26 h 28"/>
              <a:gd name="T16" fmla="*/ 0 w 1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8">
                <a:moveTo>
                  <a:pt x="0" y="14"/>
                </a:moveTo>
                <a:lnTo>
                  <a:pt x="3" y="5"/>
                </a:lnTo>
                <a:lnTo>
                  <a:pt x="9" y="0"/>
                </a:lnTo>
                <a:lnTo>
                  <a:pt x="16" y="5"/>
                </a:lnTo>
                <a:lnTo>
                  <a:pt x="19" y="14"/>
                </a:lnTo>
                <a:lnTo>
                  <a:pt x="16" y="26"/>
                </a:lnTo>
                <a:lnTo>
                  <a:pt x="9" y="28"/>
                </a:lnTo>
                <a:lnTo>
                  <a:pt x="3"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5" name="Freeform 98"/>
          <p:cNvSpPr>
            <a:spLocks/>
          </p:cNvSpPr>
          <p:nvPr/>
        </p:nvSpPr>
        <p:spPr bwMode="auto">
          <a:xfrm>
            <a:off x="8170152" y="6294876"/>
            <a:ext cx="30483" cy="75406"/>
          </a:xfrm>
          <a:custGeom>
            <a:avLst/>
            <a:gdLst>
              <a:gd name="T0" fmla="*/ 0 w 19"/>
              <a:gd name="T1" fmla="*/ 47 h 47"/>
              <a:gd name="T2" fmla="*/ 9 w 19"/>
              <a:gd name="T3" fmla="*/ 47 h 47"/>
              <a:gd name="T4" fmla="*/ 9 w 19"/>
              <a:gd name="T5" fmla="*/ 23 h 47"/>
              <a:gd name="T6" fmla="*/ 9 w 19"/>
              <a:gd name="T7" fmla="*/ 15 h 47"/>
              <a:gd name="T8" fmla="*/ 11 w 19"/>
              <a:gd name="T9" fmla="*/ 11 h 47"/>
              <a:gd name="T10" fmla="*/ 14 w 19"/>
              <a:gd name="T11" fmla="*/ 9 h 47"/>
              <a:gd name="T12" fmla="*/ 16 w 19"/>
              <a:gd name="T13" fmla="*/ 11 h 47"/>
              <a:gd name="T14" fmla="*/ 19 w 19"/>
              <a:gd name="T15" fmla="*/ 1 h 47"/>
              <a:gd name="T16" fmla="*/ 14 w 19"/>
              <a:gd name="T17" fmla="*/ 0 h 47"/>
              <a:gd name="T18" fmla="*/ 11 w 19"/>
              <a:gd name="T19" fmla="*/ 1 h 47"/>
              <a:gd name="T20" fmla="*/ 9 w 19"/>
              <a:gd name="T21" fmla="*/ 9 h 47"/>
              <a:gd name="T22" fmla="*/ 9 w 19"/>
              <a:gd name="T23" fmla="*/ 0 h 47"/>
              <a:gd name="T24" fmla="*/ 0 w 19"/>
              <a:gd name="T25" fmla="*/ 0 h 47"/>
              <a:gd name="T26" fmla="*/ 0 w 19"/>
              <a:gd name="T27"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7">
                <a:moveTo>
                  <a:pt x="0" y="47"/>
                </a:moveTo>
                <a:lnTo>
                  <a:pt x="9" y="47"/>
                </a:lnTo>
                <a:lnTo>
                  <a:pt x="9" y="23"/>
                </a:lnTo>
                <a:lnTo>
                  <a:pt x="9" y="15"/>
                </a:lnTo>
                <a:lnTo>
                  <a:pt x="11" y="11"/>
                </a:lnTo>
                <a:lnTo>
                  <a:pt x="14" y="9"/>
                </a:lnTo>
                <a:lnTo>
                  <a:pt x="16" y="11"/>
                </a:lnTo>
                <a:lnTo>
                  <a:pt x="19" y="1"/>
                </a:lnTo>
                <a:lnTo>
                  <a:pt x="14" y="0"/>
                </a:lnTo>
                <a:lnTo>
                  <a:pt x="11" y="1"/>
                </a:lnTo>
                <a:lnTo>
                  <a:pt x="9" y="9"/>
                </a:lnTo>
                <a:lnTo>
                  <a:pt x="9"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6" name="Freeform 99"/>
          <p:cNvSpPr>
            <a:spLocks/>
          </p:cNvSpPr>
          <p:nvPr/>
        </p:nvSpPr>
        <p:spPr bwMode="auto">
          <a:xfrm>
            <a:off x="8200635" y="6294876"/>
            <a:ext cx="46527" cy="75406"/>
          </a:xfrm>
          <a:custGeom>
            <a:avLst/>
            <a:gdLst>
              <a:gd name="T0" fmla="*/ 0 w 29"/>
              <a:gd name="T1" fmla="*/ 29 h 47"/>
              <a:gd name="T2" fmla="*/ 4 w 29"/>
              <a:gd name="T3" fmla="*/ 43 h 47"/>
              <a:gd name="T4" fmla="*/ 14 w 29"/>
              <a:gd name="T5" fmla="*/ 47 h 47"/>
              <a:gd name="T6" fmla="*/ 17 w 29"/>
              <a:gd name="T7" fmla="*/ 47 h 47"/>
              <a:gd name="T8" fmla="*/ 29 w 29"/>
              <a:gd name="T9" fmla="*/ 36 h 47"/>
              <a:gd name="T10" fmla="*/ 29 w 29"/>
              <a:gd name="T11" fmla="*/ 33 h 47"/>
              <a:gd name="T12" fmla="*/ 29 w 29"/>
              <a:gd name="T13" fmla="*/ 32 h 47"/>
              <a:gd name="T14" fmla="*/ 17 w 29"/>
              <a:gd name="T15" fmla="*/ 19 h 47"/>
              <a:gd name="T16" fmla="*/ 18 w 29"/>
              <a:gd name="T17" fmla="*/ 19 h 47"/>
              <a:gd name="T18" fmla="*/ 14 w 29"/>
              <a:gd name="T19" fmla="*/ 18 h 47"/>
              <a:gd name="T20" fmla="*/ 11 w 29"/>
              <a:gd name="T21" fmla="*/ 16 h 47"/>
              <a:gd name="T22" fmla="*/ 10 w 29"/>
              <a:gd name="T23" fmla="*/ 15 h 47"/>
              <a:gd name="T24" fmla="*/ 17 w 29"/>
              <a:gd name="T25" fmla="*/ 15 h 47"/>
              <a:gd name="T26" fmla="*/ 10 w 29"/>
              <a:gd name="T27" fmla="*/ 8 h 47"/>
              <a:gd name="T28" fmla="*/ 10 w 29"/>
              <a:gd name="T29" fmla="*/ 14 h 47"/>
              <a:gd name="T30" fmla="*/ 10 w 29"/>
              <a:gd name="T31" fmla="*/ 16 h 47"/>
              <a:gd name="T32" fmla="*/ 17 w 29"/>
              <a:gd name="T33" fmla="*/ 9 h 47"/>
              <a:gd name="T34" fmla="*/ 14 w 29"/>
              <a:gd name="T35" fmla="*/ 9 h 47"/>
              <a:gd name="T36" fmla="*/ 17 w 29"/>
              <a:gd name="T37" fmla="*/ 9 h 47"/>
              <a:gd name="T38" fmla="*/ 20 w 29"/>
              <a:gd name="T39" fmla="*/ 9 h 47"/>
              <a:gd name="T40" fmla="*/ 29 w 29"/>
              <a:gd name="T41" fmla="*/ 9 h 47"/>
              <a:gd name="T42" fmla="*/ 27 w 29"/>
              <a:gd name="T43" fmla="*/ 4 h 47"/>
              <a:gd name="T44" fmla="*/ 21 w 29"/>
              <a:gd name="T45" fmla="*/ 1 h 47"/>
              <a:gd name="T46" fmla="*/ 14 w 29"/>
              <a:gd name="T47" fmla="*/ 0 h 47"/>
              <a:gd name="T48" fmla="*/ 11 w 29"/>
              <a:gd name="T49" fmla="*/ 0 h 47"/>
              <a:gd name="T50" fmla="*/ 0 w 29"/>
              <a:gd name="T51" fmla="*/ 11 h 47"/>
              <a:gd name="T52" fmla="*/ 0 w 29"/>
              <a:gd name="T53" fmla="*/ 14 h 47"/>
              <a:gd name="T54" fmla="*/ 11 w 29"/>
              <a:gd name="T55" fmla="*/ 26 h 47"/>
              <a:gd name="T56" fmla="*/ 10 w 29"/>
              <a:gd name="T57" fmla="*/ 26 h 47"/>
              <a:gd name="T58" fmla="*/ 15 w 29"/>
              <a:gd name="T59" fmla="*/ 29 h 47"/>
              <a:gd name="T60" fmla="*/ 18 w 29"/>
              <a:gd name="T61" fmla="*/ 30 h 47"/>
              <a:gd name="T62" fmla="*/ 11 w 29"/>
              <a:gd name="T63" fmla="*/ 30 h 47"/>
              <a:gd name="T64" fmla="*/ 20 w 29"/>
              <a:gd name="T65" fmla="*/ 37 h 47"/>
              <a:gd name="T66" fmla="*/ 20 w 29"/>
              <a:gd name="T67" fmla="*/ 33 h 47"/>
              <a:gd name="T68" fmla="*/ 20 w 29"/>
              <a:gd name="T69" fmla="*/ 30 h 47"/>
              <a:gd name="T70" fmla="*/ 11 w 29"/>
              <a:gd name="T71" fmla="*/ 37 h 47"/>
              <a:gd name="T72" fmla="*/ 14 w 29"/>
              <a:gd name="T73" fmla="*/ 37 h 47"/>
              <a:gd name="T74" fmla="*/ 10 w 29"/>
              <a:gd name="T75" fmla="*/ 36 h 47"/>
              <a:gd name="T76" fmla="*/ 10 w 29"/>
              <a:gd name="T77" fmla="*/ 29 h 47"/>
              <a:gd name="T78" fmla="*/ 0 w 29"/>
              <a:gd name="T79" fmla="*/ 29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 h="47">
                <a:moveTo>
                  <a:pt x="0" y="29"/>
                </a:moveTo>
                <a:lnTo>
                  <a:pt x="4" y="43"/>
                </a:lnTo>
                <a:lnTo>
                  <a:pt x="14" y="47"/>
                </a:lnTo>
                <a:lnTo>
                  <a:pt x="17" y="47"/>
                </a:lnTo>
                <a:lnTo>
                  <a:pt x="29" y="36"/>
                </a:lnTo>
                <a:lnTo>
                  <a:pt x="29" y="33"/>
                </a:lnTo>
                <a:lnTo>
                  <a:pt x="29" y="32"/>
                </a:lnTo>
                <a:lnTo>
                  <a:pt x="17" y="19"/>
                </a:lnTo>
                <a:lnTo>
                  <a:pt x="18" y="19"/>
                </a:lnTo>
                <a:lnTo>
                  <a:pt x="14" y="18"/>
                </a:lnTo>
                <a:lnTo>
                  <a:pt x="11" y="16"/>
                </a:lnTo>
                <a:lnTo>
                  <a:pt x="10" y="15"/>
                </a:lnTo>
                <a:lnTo>
                  <a:pt x="17" y="15"/>
                </a:lnTo>
                <a:lnTo>
                  <a:pt x="10" y="8"/>
                </a:lnTo>
                <a:lnTo>
                  <a:pt x="10" y="14"/>
                </a:lnTo>
                <a:lnTo>
                  <a:pt x="10" y="16"/>
                </a:lnTo>
                <a:lnTo>
                  <a:pt x="17" y="9"/>
                </a:lnTo>
                <a:lnTo>
                  <a:pt x="14" y="9"/>
                </a:lnTo>
                <a:lnTo>
                  <a:pt x="17" y="9"/>
                </a:lnTo>
                <a:lnTo>
                  <a:pt x="20" y="9"/>
                </a:lnTo>
                <a:lnTo>
                  <a:pt x="29" y="9"/>
                </a:lnTo>
                <a:lnTo>
                  <a:pt x="27" y="4"/>
                </a:lnTo>
                <a:lnTo>
                  <a:pt x="21" y="1"/>
                </a:lnTo>
                <a:lnTo>
                  <a:pt x="14" y="0"/>
                </a:lnTo>
                <a:lnTo>
                  <a:pt x="11" y="0"/>
                </a:lnTo>
                <a:lnTo>
                  <a:pt x="0" y="11"/>
                </a:lnTo>
                <a:lnTo>
                  <a:pt x="0" y="14"/>
                </a:lnTo>
                <a:lnTo>
                  <a:pt x="11" y="26"/>
                </a:lnTo>
                <a:lnTo>
                  <a:pt x="10" y="26"/>
                </a:lnTo>
                <a:lnTo>
                  <a:pt x="15" y="29"/>
                </a:lnTo>
                <a:lnTo>
                  <a:pt x="18" y="30"/>
                </a:lnTo>
                <a:lnTo>
                  <a:pt x="11" y="30"/>
                </a:lnTo>
                <a:lnTo>
                  <a:pt x="20" y="37"/>
                </a:lnTo>
                <a:lnTo>
                  <a:pt x="20" y="33"/>
                </a:lnTo>
                <a:lnTo>
                  <a:pt x="20" y="30"/>
                </a:lnTo>
                <a:lnTo>
                  <a:pt x="11" y="37"/>
                </a:lnTo>
                <a:lnTo>
                  <a:pt x="14" y="37"/>
                </a:lnTo>
                <a:lnTo>
                  <a:pt x="10" y="36"/>
                </a:lnTo>
                <a:lnTo>
                  <a:pt x="10" y="29"/>
                </a:lnTo>
                <a:lnTo>
                  <a:pt x="0" y="2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7" name="Freeform 100"/>
          <p:cNvSpPr>
            <a:spLocks/>
          </p:cNvSpPr>
          <p:nvPr/>
        </p:nvSpPr>
        <p:spPr bwMode="auto">
          <a:xfrm>
            <a:off x="8276042" y="6354239"/>
            <a:ext cx="16044" cy="32088"/>
          </a:xfrm>
          <a:custGeom>
            <a:avLst/>
            <a:gdLst>
              <a:gd name="T0" fmla="*/ 0 w 10"/>
              <a:gd name="T1" fmla="*/ 10 h 20"/>
              <a:gd name="T2" fmla="*/ 6 w 10"/>
              <a:gd name="T3" fmla="*/ 10 h 20"/>
              <a:gd name="T4" fmla="*/ 5 w 10"/>
              <a:gd name="T5" fmla="*/ 10 h 20"/>
              <a:gd name="T6" fmla="*/ 0 w 10"/>
              <a:gd name="T7" fmla="*/ 10 h 20"/>
              <a:gd name="T8" fmla="*/ 0 w 10"/>
              <a:gd name="T9" fmla="*/ 20 h 20"/>
              <a:gd name="T10" fmla="*/ 9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6" y="10"/>
                </a:lnTo>
                <a:lnTo>
                  <a:pt x="5" y="10"/>
                </a:lnTo>
                <a:lnTo>
                  <a:pt x="0" y="10"/>
                </a:lnTo>
                <a:lnTo>
                  <a:pt x="0" y="20"/>
                </a:lnTo>
                <a:lnTo>
                  <a:pt x="9"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8" name="Freeform 101"/>
          <p:cNvSpPr>
            <a:spLocks/>
          </p:cNvSpPr>
          <p:nvPr/>
        </p:nvSpPr>
        <p:spPr bwMode="auto">
          <a:xfrm>
            <a:off x="8338613" y="6294876"/>
            <a:ext cx="62571" cy="75406"/>
          </a:xfrm>
          <a:custGeom>
            <a:avLst/>
            <a:gdLst>
              <a:gd name="T0" fmla="*/ 29 w 39"/>
              <a:gd name="T1" fmla="*/ 37 h 47"/>
              <a:gd name="T2" fmla="*/ 29 w 39"/>
              <a:gd name="T3" fmla="*/ 47 h 47"/>
              <a:gd name="T4" fmla="*/ 39 w 39"/>
              <a:gd name="T5" fmla="*/ 47 h 47"/>
              <a:gd name="T6" fmla="*/ 39 w 39"/>
              <a:gd name="T7" fmla="*/ 39 h 47"/>
              <a:gd name="T8" fmla="*/ 39 w 39"/>
              <a:gd name="T9" fmla="*/ 23 h 47"/>
              <a:gd name="T10" fmla="*/ 39 w 39"/>
              <a:gd name="T11" fmla="*/ 15 h 47"/>
              <a:gd name="T12" fmla="*/ 39 w 39"/>
              <a:gd name="T13" fmla="*/ 8 h 47"/>
              <a:gd name="T14" fmla="*/ 36 w 39"/>
              <a:gd name="T15" fmla="*/ 4 h 47"/>
              <a:gd name="T16" fmla="*/ 31 w 39"/>
              <a:gd name="T17" fmla="*/ 1 h 47"/>
              <a:gd name="T18" fmla="*/ 21 w 39"/>
              <a:gd name="T19" fmla="*/ 0 h 47"/>
              <a:gd name="T20" fmla="*/ 11 w 39"/>
              <a:gd name="T21" fmla="*/ 1 h 47"/>
              <a:gd name="T22" fmla="*/ 3 w 39"/>
              <a:gd name="T23" fmla="*/ 4 h 47"/>
              <a:gd name="T24" fmla="*/ 0 w 39"/>
              <a:gd name="T25" fmla="*/ 9 h 47"/>
              <a:gd name="T26" fmla="*/ 10 w 39"/>
              <a:gd name="T27" fmla="*/ 9 h 47"/>
              <a:gd name="T28" fmla="*/ 13 w 39"/>
              <a:gd name="T29" fmla="*/ 9 h 47"/>
              <a:gd name="T30" fmla="*/ 20 w 39"/>
              <a:gd name="T31" fmla="*/ 9 h 47"/>
              <a:gd name="T32" fmla="*/ 28 w 39"/>
              <a:gd name="T33" fmla="*/ 11 h 47"/>
              <a:gd name="T34" fmla="*/ 29 w 39"/>
              <a:gd name="T35" fmla="*/ 18 h 47"/>
              <a:gd name="T36" fmla="*/ 29 w 39"/>
              <a:gd name="T37" fmla="*/ 19 h 47"/>
              <a:gd name="T38" fmla="*/ 17 w 39"/>
              <a:gd name="T39" fmla="*/ 22 h 47"/>
              <a:gd name="T40" fmla="*/ 10 w 39"/>
              <a:gd name="T41" fmla="*/ 22 h 47"/>
              <a:gd name="T42" fmla="*/ 6 w 39"/>
              <a:gd name="T43" fmla="*/ 25 h 47"/>
              <a:gd name="T44" fmla="*/ 2 w 39"/>
              <a:gd name="T45" fmla="*/ 29 h 47"/>
              <a:gd name="T46" fmla="*/ 0 w 39"/>
              <a:gd name="T47" fmla="*/ 35 h 47"/>
              <a:gd name="T48" fmla="*/ 4 w 39"/>
              <a:gd name="T49" fmla="*/ 44 h 47"/>
              <a:gd name="T50" fmla="*/ 14 w 39"/>
              <a:gd name="T51" fmla="*/ 47 h 47"/>
              <a:gd name="T52" fmla="*/ 23 w 39"/>
              <a:gd name="T53" fmla="*/ 46 h 47"/>
              <a:gd name="T54" fmla="*/ 29 w 39"/>
              <a:gd name="T55"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7">
                <a:moveTo>
                  <a:pt x="29" y="37"/>
                </a:moveTo>
                <a:lnTo>
                  <a:pt x="29" y="47"/>
                </a:lnTo>
                <a:lnTo>
                  <a:pt x="39" y="47"/>
                </a:lnTo>
                <a:lnTo>
                  <a:pt x="39" y="39"/>
                </a:lnTo>
                <a:lnTo>
                  <a:pt x="39" y="23"/>
                </a:lnTo>
                <a:lnTo>
                  <a:pt x="39" y="15"/>
                </a:lnTo>
                <a:lnTo>
                  <a:pt x="39" y="8"/>
                </a:lnTo>
                <a:lnTo>
                  <a:pt x="36" y="4"/>
                </a:lnTo>
                <a:lnTo>
                  <a:pt x="31" y="1"/>
                </a:lnTo>
                <a:lnTo>
                  <a:pt x="21" y="0"/>
                </a:lnTo>
                <a:lnTo>
                  <a:pt x="11" y="1"/>
                </a:lnTo>
                <a:lnTo>
                  <a:pt x="3" y="4"/>
                </a:lnTo>
                <a:lnTo>
                  <a:pt x="0" y="9"/>
                </a:lnTo>
                <a:lnTo>
                  <a:pt x="10" y="9"/>
                </a:lnTo>
                <a:lnTo>
                  <a:pt x="13" y="9"/>
                </a:lnTo>
                <a:lnTo>
                  <a:pt x="20" y="9"/>
                </a:lnTo>
                <a:lnTo>
                  <a:pt x="28" y="11"/>
                </a:lnTo>
                <a:lnTo>
                  <a:pt x="29" y="18"/>
                </a:lnTo>
                <a:lnTo>
                  <a:pt x="29" y="19"/>
                </a:lnTo>
                <a:lnTo>
                  <a:pt x="17" y="22"/>
                </a:lnTo>
                <a:lnTo>
                  <a:pt x="10" y="22"/>
                </a:lnTo>
                <a:lnTo>
                  <a:pt x="6" y="25"/>
                </a:lnTo>
                <a:lnTo>
                  <a:pt x="2" y="29"/>
                </a:lnTo>
                <a:lnTo>
                  <a:pt x="0" y="35"/>
                </a:lnTo>
                <a:lnTo>
                  <a:pt x="4" y="44"/>
                </a:lnTo>
                <a:lnTo>
                  <a:pt x="14" y="47"/>
                </a:lnTo>
                <a:lnTo>
                  <a:pt x="23" y="46"/>
                </a:lnTo>
                <a:lnTo>
                  <a:pt x="29"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19" name="Freeform 102"/>
          <p:cNvSpPr>
            <a:spLocks/>
          </p:cNvSpPr>
          <p:nvPr/>
        </p:nvSpPr>
        <p:spPr bwMode="auto">
          <a:xfrm>
            <a:off x="8354657" y="6341404"/>
            <a:ext cx="30483" cy="12835"/>
          </a:xfrm>
          <a:custGeom>
            <a:avLst/>
            <a:gdLst>
              <a:gd name="T0" fmla="*/ 19 w 19"/>
              <a:gd name="T1" fmla="*/ 0 h 8"/>
              <a:gd name="T2" fmla="*/ 18 w 19"/>
              <a:gd name="T3" fmla="*/ 4 h 8"/>
              <a:gd name="T4" fmla="*/ 14 w 19"/>
              <a:gd name="T5" fmla="*/ 7 h 8"/>
              <a:gd name="T6" fmla="*/ 7 w 19"/>
              <a:gd name="T7" fmla="*/ 8 h 8"/>
              <a:gd name="T8" fmla="*/ 1 w 19"/>
              <a:gd name="T9" fmla="*/ 8 h 8"/>
              <a:gd name="T10" fmla="*/ 0 w 19"/>
              <a:gd name="T11" fmla="*/ 6 h 8"/>
              <a:gd name="T12" fmla="*/ 1 w 19"/>
              <a:gd name="T13" fmla="*/ 4 h 8"/>
              <a:gd name="T14" fmla="*/ 4 w 19"/>
              <a:gd name="T15" fmla="*/ 3 h 8"/>
              <a:gd name="T16" fmla="*/ 8 w 19"/>
              <a:gd name="T17" fmla="*/ 1 h 8"/>
              <a:gd name="T18" fmla="*/ 19 w 19"/>
              <a:gd name="T1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 h="8">
                <a:moveTo>
                  <a:pt x="19" y="0"/>
                </a:moveTo>
                <a:lnTo>
                  <a:pt x="18" y="4"/>
                </a:lnTo>
                <a:lnTo>
                  <a:pt x="14" y="7"/>
                </a:lnTo>
                <a:lnTo>
                  <a:pt x="7" y="8"/>
                </a:lnTo>
                <a:lnTo>
                  <a:pt x="1" y="8"/>
                </a:lnTo>
                <a:lnTo>
                  <a:pt x="0" y="6"/>
                </a:lnTo>
                <a:lnTo>
                  <a:pt x="1" y="4"/>
                </a:lnTo>
                <a:lnTo>
                  <a:pt x="4" y="3"/>
                </a:lnTo>
                <a:lnTo>
                  <a:pt x="8" y="1"/>
                </a:lnTo>
                <a:lnTo>
                  <a:pt x="19"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0" name="Freeform 103"/>
          <p:cNvSpPr>
            <a:spLocks/>
          </p:cNvSpPr>
          <p:nvPr/>
        </p:nvSpPr>
        <p:spPr bwMode="auto">
          <a:xfrm>
            <a:off x="8417228" y="6294876"/>
            <a:ext cx="30483" cy="75406"/>
          </a:xfrm>
          <a:custGeom>
            <a:avLst/>
            <a:gdLst>
              <a:gd name="T0" fmla="*/ 0 w 19"/>
              <a:gd name="T1" fmla="*/ 47 h 47"/>
              <a:gd name="T2" fmla="*/ 10 w 19"/>
              <a:gd name="T3" fmla="*/ 47 h 47"/>
              <a:gd name="T4" fmla="*/ 10 w 19"/>
              <a:gd name="T5" fmla="*/ 23 h 47"/>
              <a:gd name="T6" fmla="*/ 10 w 19"/>
              <a:gd name="T7" fmla="*/ 12 h 47"/>
              <a:gd name="T8" fmla="*/ 10 w 19"/>
              <a:gd name="T9" fmla="*/ 9 h 47"/>
              <a:gd name="T10" fmla="*/ 1 w 19"/>
              <a:gd name="T11" fmla="*/ 9 h 47"/>
              <a:gd name="T12" fmla="*/ 10 w 19"/>
              <a:gd name="T13" fmla="*/ 16 h 47"/>
              <a:gd name="T14" fmla="*/ 10 w 19"/>
              <a:gd name="T15" fmla="*/ 21 h 47"/>
              <a:gd name="T16" fmla="*/ 10 w 19"/>
              <a:gd name="T17" fmla="*/ 47 h 47"/>
              <a:gd name="T18" fmla="*/ 19 w 19"/>
              <a:gd name="T19" fmla="*/ 47 h 47"/>
              <a:gd name="T20" fmla="*/ 19 w 19"/>
              <a:gd name="T21" fmla="*/ 19 h 47"/>
              <a:gd name="T22" fmla="*/ 19 w 19"/>
              <a:gd name="T23" fmla="*/ 11 h 47"/>
              <a:gd name="T24" fmla="*/ 7 w 19"/>
              <a:gd name="T25" fmla="*/ 0 h 47"/>
              <a:gd name="T26" fmla="*/ 14 w 19"/>
              <a:gd name="T27" fmla="*/ 0 h 47"/>
              <a:gd name="T28" fmla="*/ 10 w 19"/>
              <a:gd name="T29" fmla="*/ 5 h 47"/>
              <a:gd name="T30" fmla="*/ 10 w 19"/>
              <a:gd name="T31" fmla="*/ 0 h 47"/>
              <a:gd name="T32" fmla="*/ 0 w 19"/>
              <a:gd name="T33" fmla="*/ 0 h 47"/>
              <a:gd name="T34" fmla="*/ 0 w 19"/>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7">
                <a:moveTo>
                  <a:pt x="0" y="47"/>
                </a:moveTo>
                <a:lnTo>
                  <a:pt x="10" y="47"/>
                </a:lnTo>
                <a:lnTo>
                  <a:pt x="10" y="23"/>
                </a:lnTo>
                <a:lnTo>
                  <a:pt x="10" y="12"/>
                </a:lnTo>
                <a:lnTo>
                  <a:pt x="10" y="9"/>
                </a:lnTo>
                <a:lnTo>
                  <a:pt x="1" y="9"/>
                </a:lnTo>
                <a:lnTo>
                  <a:pt x="10" y="16"/>
                </a:lnTo>
                <a:lnTo>
                  <a:pt x="10" y="21"/>
                </a:lnTo>
                <a:lnTo>
                  <a:pt x="10" y="47"/>
                </a:lnTo>
                <a:lnTo>
                  <a:pt x="19" y="47"/>
                </a:lnTo>
                <a:lnTo>
                  <a:pt x="19" y="19"/>
                </a:lnTo>
                <a:lnTo>
                  <a:pt x="19" y="11"/>
                </a:lnTo>
                <a:lnTo>
                  <a:pt x="7" y="0"/>
                </a:lnTo>
                <a:lnTo>
                  <a:pt x="14" y="0"/>
                </a:lnTo>
                <a:lnTo>
                  <a:pt x="10" y="5"/>
                </a:lnTo>
                <a:lnTo>
                  <a:pt x="10" y="0"/>
                </a:lnTo>
                <a:lnTo>
                  <a:pt x="0" y="0"/>
                </a:lnTo>
                <a:lnTo>
                  <a:pt x="0" y="4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1" name="Freeform 104"/>
          <p:cNvSpPr>
            <a:spLocks/>
          </p:cNvSpPr>
          <p:nvPr/>
        </p:nvSpPr>
        <p:spPr bwMode="auto">
          <a:xfrm>
            <a:off x="8463755" y="6278832"/>
            <a:ext cx="62571" cy="91450"/>
          </a:xfrm>
          <a:custGeom>
            <a:avLst/>
            <a:gdLst>
              <a:gd name="T0" fmla="*/ 29 w 39"/>
              <a:gd name="T1" fmla="*/ 57 h 57"/>
              <a:gd name="T2" fmla="*/ 39 w 39"/>
              <a:gd name="T3" fmla="*/ 57 h 57"/>
              <a:gd name="T4" fmla="*/ 39 w 39"/>
              <a:gd name="T5" fmla="*/ 0 h 57"/>
              <a:gd name="T6" fmla="*/ 29 w 39"/>
              <a:gd name="T7" fmla="*/ 0 h 57"/>
              <a:gd name="T8" fmla="*/ 29 w 39"/>
              <a:gd name="T9" fmla="*/ 19 h 57"/>
              <a:gd name="T10" fmla="*/ 24 w 39"/>
              <a:gd name="T11" fmla="*/ 12 h 57"/>
              <a:gd name="T12" fmla="*/ 17 w 39"/>
              <a:gd name="T13" fmla="*/ 10 h 57"/>
              <a:gd name="T14" fmla="*/ 7 w 39"/>
              <a:gd name="T15" fmla="*/ 12 h 57"/>
              <a:gd name="T16" fmla="*/ 2 w 39"/>
              <a:gd name="T17" fmla="*/ 21 h 57"/>
              <a:gd name="T18" fmla="*/ 0 w 39"/>
              <a:gd name="T19" fmla="*/ 33 h 57"/>
              <a:gd name="T20" fmla="*/ 3 w 39"/>
              <a:gd name="T21" fmla="*/ 47 h 57"/>
              <a:gd name="T22" fmla="*/ 8 w 39"/>
              <a:gd name="T23" fmla="*/ 56 h 57"/>
              <a:gd name="T24" fmla="*/ 17 w 39"/>
              <a:gd name="T25" fmla="*/ 57 h 57"/>
              <a:gd name="T26" fmla="*/ 29 w 39"/>
              <a:gd name="T27" fmla="*/ 47 h 57"/>
              <a:gd name="T28" fmla="*/ 29 w 39"/>
              <a:gd name="T29"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7">
                <a:moveTo>
                  <a:pt x="29" y="57"/>
                </a:moveTo>
                <a:lnTo>
                  <a:pt x="39" y="57"/>
                </a:lnTo>
                <a:lnTo>
                  <a:pt x="39" y="0"/>
                </a:lnTo>
                <a:lnTo>
                  <a:pt x="29" y="0"/>
                </a:lnTo>
                <a:lnTo>
                  <a:pt x="29" y="19"/>
                </a:lnTo>
                <a:lnTo>
                  <a:pt x="24" y="12"/>
                </a:lnTo>
                <a:lnTo>
                  <a:pt x="17" y="10"/>
                </a:lnTo>
                <a:lnTo>
                  <a:pt x="7" y="12"/>
                </a:lnTo>
                <a:lnTo>
                  <a:pt x="2" y="21"/>
                </a:lnTo>
                <a:lnTo>
                  <a:pt x="0" y="33"/>
                </a:lnTo>
                <a:lnTo>
                  <a:pt x="3" y="47"/>
                </a:lnTo>
                <a:lnTo>
                  <a:pt x="8" y="56"/>
                </a:lnTo>
                <a:lnTo>
                  <a:pt x="17" y="57"/>
                </a:lnTo>
                <a:lnTo>
                  <a:pt x="29" y="47"/>
                </a:lnTo>
                <a:lnTo>
                  <a:pt x="29"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2" name="Freeform 105"/>
          <p:cNvSpPr>
            <a:spLocks/>
          </p:cNvSpPr>
          <p:nvPr/>
        </p:nvSpPr>
        <p:spPr bwMode="auto">
          <a:xfrm>
            <a:off x="8479799" y="6309316"/>
            <a:ext cx="30483" cy="44923"/>
          </a:xfrm>
          <a:custGeom>
            <a:avLst/>
            <a:gdLst>
              <a:gd name="T0" fmla="*/ 0 w 19"/>
              <a:gd name="T1" fmla="*/ 14 h 28"/>
              <a:gd name="T2" fmla="*/ 3 w 19"/>
              <a:gd name="T3" fmla="*/ 5 h 28"/>
              <a:gd name="T4" fmla="*/ 8 w 19"/>
              <a:gd name="T5" fmla="*/ 0 h 28"/>
              <a:gd name="T6" fmla="*/ 15 w 19"/>
              <a:gd name="T7" fmla="*/ 5 h 28"/>
              <a:gd name="T8" fmla="*/ 19 w 19"/>
              <a:gd name="T9" fmla="*/ 14 h 28"/>
              <a:gd name="T10" fmla="*/ 15 w 19"/>
              <a:gd name="T11" fmla="*/ 26 h 28"/>
              <a:gd name="T12" fmla="*/ 10 w 19"/>
              <a:gd name="T13" fmla="*/ 28 h 28"/>
              <a:gd name="T14" fmla="*/ 3 w 19"/>
              <a:gd name="T15" fmla="*/ 26 h 28"/>
              <a:gd name="T16" fmla="*/ 0 w 19"/>
              <a:gd name="T17" fmla="*/ 14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8">
                <a:moveTo>
                  <a:pt x="0" y="14"/>
                </a:moveTo>
                <a:lnTo>
                  <a:pt x="3" y="5"/>
                </a:lnTo>
                <a:lnTo>
                  <a:pt x="8" y="0"/>
                </a:lnTo>
                <a:lnTo>
                  <a:pt x="15" y="5"/>
                </a:lnTo>
                <a:lnTo>
                  <a:pt x="19" y="14"/>
                </a:lnTo>
                <a:lnTo>
                  <a:pt x="15" y="26"/>
                </a:lnTo>
                <a:lnTo>
                  <a:pt x="10" y="28"/>
                </a:lnTo>
                <a:lnTo>
                  <a:pt x="3"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3" name="Freeform 106"/>
          <p:cNvSpPr>
            <a:spLocks/>
          </p:cNvSpPr>
          <p:nvPr/>
        </p:nvSpPr>
        <p:spPr bwMode="auto">
          <a:xfrm>
            <a:off x="8571250" y="6272415"/>
            <a:ext cx="46527" cy="97868"/>
          </a:xfrm>
          <a:custGeom>
            <a:avLst/>
            <a:gdLst>
              <a:gd name="T0" fmla="*/ 29 w 29"/>
              <a:gd name="T1" fmla="*/ 51 h 61"/>
              <a:gd name="T2" fmla="*/ 25 w 29"/>
              <a:gd name="T3" fmla="*/ 51 h 61"/>
              <a:gd name="T4" fmla="*/ 22 w 29"/>
              <a:gd name="T5" fmla="*/ 51 h 61"/>
              <a:gd name="T6" fmla="*/ 21 w 29"/>
              <a:gd name="T7" fmla="*/ 51 h 61"/>
              <a:gd name="T8" fmla="*/ 19 w 29"/>
              <a:gd name="T9" fmla="*/ 47 h 61"/>
              <a:gd name="T10" fmla="*/ 19 w 29"/>
              <a:gd name="T11" fmla="*/ 23 h 61"/>
              <a:gd name="T12" fmla="*/ 29 w 29"/>
              <a:gd name="T13" fmla="*/ 23 h 61"/>
              <a:gd name="T14" fmla="*/ 29 w 29"/>
              <a:gd name="T15" fmla="*/ 14 h 61"/>
              <a:gd name="T16" fmla="*/ 19 w 29"/>
              <a:gd name="T17" fmla="*/ 14 h 61"/>
              <a:gd name="T18" fmla="*/ 19 w 29"/>
              <a:gd name="T19" fmla="*/ 0 h 61"/>
              <a:gd name="T20" fmla="*/ 10 w 29"/>
              <a:gd name="T21" fmla="*/ 4 h 61"/>
              <a:gd name="T22" fmla="*/ 10 w 29"/>
              <a:gd name="T23" fmla="*/ 14 h 61"/>
              <a:gd name="T24" fmla="*/ 0 w 29"/>
              <a:gd name="T25" fmla="*/ 14 h 61"/>
              <a:gd name="T26" fmla="*/ 0 w 29"/>
              <a:gd name="T27" fmla="*/ 23 h 61"/>
              <a:gd name="T28" fmla="*/ 10 w 29"/>
              <a:gd name="T29" fmla="*/ 23 h 61"/>
              <a:gd name="T30" fmla="*/ 10 w 29"/>
              <a:gd name="T31" fmla="*/ 49 h 61"/>
              <a:gd name="T32" fmla="*/ 11 w 29"/>
              <a:gd name="T33" fmla="*/ 57 h 61"/>
              <a:gd name="T34" fmla="*/ 15 w 29"/>
              <a:gd name="T35" fmla="*/ 61 h 61"/>
              <a:gd name="T36" fmla="*/ 22 w 29"/>
              <a:gd name="T37" fmla="*/ 61 h 61"/>
              <a:gd name="T38" fmla="*/ 29 w 29"/>
              <a:gd name="T39" fmla="*/ 61 h 61"/>
              <a:gd name="T40" fmla="*/ 29 w 29"/>
              <a:gd name="T41" fmla="*/ 5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1">
                <a:moveTo>
                  <a:pt x="29" y="51"/>
                </a:moveTo>
                <a:lnTo>
                  <a:pt x="25" y="51"/>
                </a:lnTo>
                <a:lnTo>
                  <a:pt x="22" y="51"/>
                </a:lnTo>
                <a:lnTo>
                  <a:pt x="21" y="51"/>
                </a:lnTo>
                <a:lnTo>
                  <a:pt x="19" y="47"/>
                </a:lnTo>
                <a:lnTo>
                  <a:pt x="19" y="23"/>
                </a:lnTo>
                <a:lnTo>
                  <a:pt x="29" y="23"/>
                </a:lnTo>
                <a:lnTo>
                  <a:pt x="29" y="14"/>
                </a:lnTo>
                <a:lnTo>
                  <a:pt x="19" y="14"/>
                </a:lnTo>
                <a:lnTo>
                  <a:pt x="19" y="0"/>
                </a:lnTo>
                <a:lnTo>
                  <a:pt x="10" y="4"/>
                </a:lnTo>
                <a:lnTo>
                  <a:pt x="10" y="14"/>
                </a:lnTo>
                <a:lnTo>
                  <a:pt x="0" y="14"/>
                </a:lnTo>
                <a:lnTo>
                  <a:pt x="0" y="23"/>
                </a:lnTo>
                <a:lnTo>
                  <a:pt x="10" y="23"/>
                </a:lnTo>
                <a:lnTo>
                  <a:pt x="10" y="49"/>
                </a:lnTo>
                <a:lnTo>
                  <a:pt x="11" y="57"/>
                </a:lnTo>
                <a:lnTo>
                  <a:pt x="15" y="61"/>
                </a:lnTo>
                <a:lnTo>
                  <a:pt x="22" y="61"/>
                </a:lnTo>
                <a:lnTo>
                  <a:pt x="29" y="61"/>
                </a:lnTo>
                <a:lnTo>
                  <a:pt x="29" y="51"/>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4" name="Freeform 107"/>
          <p:cNvSpPr>
            <a:spLocks/>
          </p:cNvSpPr>
          <p:nvPr/>
        </p:nvSpPr>
        <p:spPr bwMode="auto">
          <a:xfrm>
            <a:off x="8617777" y="6278832"/>
            <a:ext cx="32088" cy="91450"/>
          </a:xfrm>
          <a:custGeom>
            <a:avLst/>
            <a:gdLst>
              <a:gd name="T0" fmla="*/ 0 w 20"/>
              <a:gd name="T1" fmla="*/ 57 h 57"/>
              <a:gd name="T2" fmla="*/ 10 w 20"/>
              <a:gd name="T3" fmla="*/ 57 h 57"/>
              <a:gd name="T4" fmla="*/ 10 w 20"/>
              <a:gd name="T5" fmla="*/ 33 h 57"/>
              <a:gd name="T6" fmla="*/ 10 w 20"/>
              <a:gd name="T7" fmla="*/ 26 h 57"/>
              <a:gd name="T8" fmla="*/ 10 w 20"/>
              <a:gd name="T9" fmla="*/ 21 h 57"/>
              <a:gd name="T10" fmla="*/ 10 w 20"/>
              <a:gd name="T11" fmla="*/ 19 h 57"/>
              <a:gd name="T12" fmla="*/ 3 w 20"/>
              <a:gd name="T13" fmla="*/ 19 h 57"/>
              <a:gd name="T14" fmla="*/ 10 w 20"/>
              <a:gd name="T15" fmla="*/ 26 h 57"/>
              <a:gd name="T16" fmla="*/ 10 w 20"/>
              <a:gd name="T17" fmla="*/ 29 h 57"/>
              <a:gd name="T18" fmla="*/ 10 w 20"/>
              <a:gd name="T19" fmla="*/ 57 h 57"/>
              <a:gd name="T20" fmla="*/ 20 w 20"/>
              <a:gd name="T21" fmla="*/ 57 h 57"/>
              <a:gd name="T22" fmla="*/ 20 w 20"/>
              <a:gd name="T23" fmla="*/ 28 h 57"/>
              <a:gd name="T24" fmla="*/ 20 w 20"/>
              <a:gd name="T25" fmla="*/ 21 h 57"/>
              <a:gd name="T26" fmla="*/ 7 w 20"/>
              <a:gd name="T27" fmla="*/ 10 h 57"/>
              <a:gd name="T28" fmla="*/ 14 w 20"/>
              <a:gd name="T29" fmla="*/ 10 h 57"/>
              <a:gd name="T30" fmla="*/ 10 w 20"/>
              <a:gd name="T31" fmla="*/ 18 h 57"/>
              <a:gd name="T32" fmla="*/ 10 w 20"/>
              <a:gd name="T33" fmla="*/ 0 h 57"/>
              <a:gd name="T34" fmla="*/ 0 w 20"/>
              <a:gd name="T35" fmla="*/ 0 h 57"/>
              <a:gd name="T36" fmla="*/ 0 w 20"/>
              <a:gd name="T37" fmla="*/ 5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57">
                <a:moveTo>
                  <a:pt x="0" y="57"/>
                </a:moveTo>
                <a:lnTo>
                  <a:pt x="10" y="57"/>
                </a:lnTo>
                <a:lnTo>
                  <a:pt x="10" y="33"/>
                </a:lnTo>
                <a:lnTo>
                  <a:pt x="10" y="26"/>
                </a:lnTo>
                <a:lnTo>
                  <a:pt x="10" y="21"/>
                </a:lnTo>
                <a:lnTo>
                  <a:pt x="10" y="19"/>
                </a:lnTo>
                <a:lnTo>
                  <a:pt x="3" y="19"/>
                </a:lnTo>
                <a:lnTo>
                  <a:pt x="10" y="26"/>
                </a:lnTo>
                <a:lnTo>
                  <a:pt x="10" y="29"/>
                </a:lnTo>
                <a:lnTo>
                  <a:pt x="10" y="57"/>
                </a:lnTo>
                <a:lnTo>
                  <a:pt x="20" y="57"/>
                </a:lnTo>
                <a:lnTo>
                  <a:pt x="20" y="28"/>
                </a:lnTo>
                <a:lnTo>
                  <a:pt x="20" y="21"/>
                </a:lnTo>
                <a:lnTo>
                  <a:pt x="7" y="10"/>
                </a:lnTo>
                <a:lnTo>
                  <a:pt x="14" y="10"/>
                </a:lnTo>
                <a:lnTo>
                  <a:pt x="10" y="18"/>
                </a:lnTo>
                <a:lnTo>
                  <a:pt x="10" y="0"/>
                </a:lnTo>
                <a:lnTo>
                  <a:pt x="0" y="0"/>
                </a:lnTo>
                <a:lnTo>
                  <a:pt x="0" y="5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5" name="Freeform 108"/>
          <p:cNvSpPr>
            <a:spLocks/>
          </p:cNvSpPr>
          <p:nvPr/>
        </p:nvSpPr>
        <p:spPr bwMode="auto">
          <a:xfrm>
            <a:off x="8680348" y="6294876"/>
            <a:ext cx="46527" cy="75406"/>
          </a:xfrm>
          <a:custGeom>
            <a:avLst/>
            <a:gdLst>
              <a:gd name="T0" fmla="*/ 19 w 29"/>
              <a:gd name="T1" fmla="*/ 37 h 47"/>
              <a:gd name="T2" fmla="*/ 18 w 29"/>
              <a:gd name="T3" fmla="*/ 39 h 47"/>
              <a:gd name="T4" fmla="*/ 14 w 29"/>
              <a:gd name="T5" fmla="*/ 37 h 47"/>
              <a:gd name="T6" fmla="*/ 11 w 29"/>
              <a:gd name="T7" fmla="*/ 36 h 47"/>
              <a:gd name="T8" fmla="*/ 10 w 29"/>
              <a:gd name="T9" fmla="*/ 29 h 47"/>
              <a:gd name="T10" fmla="*/ 29 w 29"/>
              <a:gd name="T11" fmla="*/ 29 h 47"/>
              <a:gd name="T12" fmla="*/ 29 w 29"/>
              <a:gd name="T13" fmla="*/ 26 h 47"/>
              <a:gd name="T14" fmla="*/ 25 w 29"/>
              <a:gd name="T15" fmla="*/ 7 h 47"/>
              <a:gd name="T16" fmla="*/ 14 w 29"/>
              <a:gd name="T17" fmla="*/ 0 h 47"/>
              <a:gd name="T18" fmla="*/ 4 w 29"/>
              <a:gd name="T19" fmla="*/ 7 h 47"/>
              <a:gd name="T20" fmla="*/ 0 w 29"/>
              <a:gd name="T21" fmla="*/ 23 h 47"/>
              <a:gd name="T22" fmla="*/ 4 w 29"/>
              <a:gd name="T23" fmla="*/ 42 h 47"/>
              <a:gd name="T24" fmla="*/ 14 w 29"/>
              <a:gd name="T25" fmla="*/ 47 h 47"/>
              <a:gd name="T26" fmla="*/ 24 w 29"/>
              <a:gd name="T27" fmla="*/ 46 h 47"/>
              <a:gd name="T28" fmla="*/ 28 w 29"/>
              <a:gd name="T29" fmla="*/ 37 h 47"/>
              <a:gd name="T30" fmla="*/ 19 w 29"/>
              <a:gd name="T31" fmla="*/ 3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7">
                <a:moveTo>
                  <a:pt x="19" y="37"/>
                </a:moveTo>
                <a:lnTo>
                  <a:pt x="18" y="39"/>
                </a:lnTo>
                <a:lnTo>
                  <a:pt x="14" y="37"/>
                </a:lnTo>
                <a:lnTo>
                  <a:pt x="11" y="36"/>
                </a:lnTo>
                <a:lnTo>
                  <a:pt x="10" y="29"/>
                </a:lnTo>
                <a:lnTo>
                  <a:pt x="29" y="29"/>
                </a:lnTo>
                <a:lnTo>
                  <a:pt x="29" y="26"/>
                </a:lnTo>
                <a:lnTo>
                  <a:pt x="25" y="7"/>
                </a:lnTo>
                <a:lnTo>
                  <a:pt x="14" y="0"/>
                </a:lnTo>
                <a:lnTo>
                  <a:pt x="4" y="7"/>
                </a:lnTo>
                <a:lnTo>
                  <a:pt x="0" y="23"/>
                </a:lnTo>
                <a:lnTo>
                  <a:pt x="4" y="42"/>
                </a:lnTo>
                <a:lnTo>
                  <a:pt x="14" y="47"/>
                </a:lnTo>
                <a:lnTo>
                  <a:pt x="24" y="46"/>
                </a:lnTo>
                <a:lnTo>
                  <a:pt x="28" y="37"/>
                </a:lnTo>
                <a:lnTo>
                  <a:pt x="19" y="3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6" name="Freeform 109"/>
          <p:cNvSpPr>
            <a:spLocks/>
          </p:cNvSpPr>
          <p:nvPr/>
        </p:nvSpPr>
        <p:spPr bwMode="auto">
          <a:xfrm>
            <a:off x="8696392" y="6309316"/>
            <a:ext cx="14440" cy="16044"/>
          </a:xfrm>
          <a:custGeom>
            <a:avLst/>
            <a:gdLst>
              <a:gd name="T0" fmla="*/ 0 w 9"/>
              <a:gd name="T1" fmla="*/ 10 h 10"/>
              <a:gd name="T2" fmla="*/ 1 w 9"/>
              <a:gd name="T3" fmla="*/ 3 h 10"/>
              <a:gd name="T4" fmla="*/ 4 w 9"/>
              <a:gd name="T5" fmla="*/ 0 h 10"/>
              <a:gd name="T6" fmla="*/ 8 w 9"/>
              <a:gd name="T7" fmla="*/ 3 h 10"/>
              <a:gd name="T8" fmla="*/ 9 w 9"/>
              <a:gd name="T9" fmla="*/ 10 h 10"/>
              <a:gd name="T10" fmla="*/ 0 w 9"/>
              <a:gd name="T11" fmla="*/ 10 h 10"/>
            </a:gdLst>
            <a:ahLst/>
            <a:cxnLst>
              <a:cxn ang="0">
                <a:pos x="T0" y="T1"/>
              </a:cxn>
              <a:cxn ang="0">
                <a:pos x="T2" y="T3"/>
              </a:cxn>
              <a:cxn ang="0">
                <a:pos x="T4" y="T5"/>
              </a:cxn>
              <a:cxn ang="0">
                <a:pos x="T6" y="T7"/>
              </a:cxn>
              <a:cxn ang="0">
                <a:pos x="T8" y="T9"/>
              </a:cxn>
              <a:cxn ang="0">
                <a:pos x="T10" y="T11"/>
              </a:cxn>
            </a:cxnLst>
            <a:rect l="0" t="0" r="r" b="b"/>
            <a:pathLst>
              <a:path w="9" h="10">
                <a:moveTo>
                  <a:pt x="0" y="10"/>
                </a:moveTo>
                <a:lnTo>
                  <a:pt x="1" y="3"/>
                </a:lnTo>
                <a:lnTo>
                  <a:pt x="4" y="0"/>
                </a:lnTo>
                <a:lnTo>
                  <a:pt x="8" y="3"/>
                </a:lnTo>
                <a:lnTo>
                  <a:pt x="9"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7" name="Rectangle 110"/>
          <p:cNvSpPr>
            <a:spLocks noChangeArrowheads="1"/>
          </p:cNvSpPr>
          <p:nvPr/>
        </p:nvSpPr>
        <p:spPr bwMode="auto">
          <a:xfrm>
            <a:off x="4561876" y="6251558"/>
            <a:ext cx="4305666"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323232"/>
                </a:solidFill>
                <a:effectLst/>
                <a:latin typeface="Arial" pitchFamily="34" charset="0"/>
                <a:cs typeface="Arial" pitchFamily="34" charset="0"/>
              </a:rPr>
              <a:t>Esri, HERE, DeLorme, MapmyIndia, © OpenStreetMap contributors, and the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28" name="Freeform 111"/>
          <p:cNvSpPr>
            <a:spLocks/>
          </p:cNvSpPr>
          <p:nvPr/>
        </p:nvSpPr>
        <p:spPr bwMode="auto">
          <a:xfrm>
            <a:off x="4558667" y="6416810"/>
            <a:ext cx="78615" cy="94659"/>
          </a:xfrm>
          <a:custGeom>
            <a:avLst/>
            <a:gdLst>
              <a:gd name="T0" fmla="*/ 29 w 49"/>
              <a:gd name="T1" fmla="*/ 40 h 59"/>
              <a:gd name="T2" fmla="*/ 39 w 49"/>
              <a:gd name="T3" fmla="*/ 40 h 59"/>
              <a:gd name="T4" fmla="*/ 39 w 49"/>
              <a:gd name="T5" fmla="*/ 42 h 59"/>
              <a:gd name="T6" fmla="*/ 31 w 49"/>
              <a:gd name="T7" fmla="*/ 49 h 59"/>
              <a:gd name="T8" fmla="*/ 25 w 49"/>
              <a:gd name="T9" fmla="*/ 49 h 59"/>
              <a:gd name="T10" fmla="*/ 17 w 49"/>
              <a:gd name="T11" fmla="*/ 49 h 59"/>
              <a:gd name="T12" fmla="*/ 10 w 49"/>
              <a:gd name="T13" fmla="*/ 42 h 59"/>
              <a:gd name="T14" fmla="*/ 10 w 49"/>
              <a:gd name="T15" fmla="*/ 30 h 59"/>
              <a:gd name="T16" fmla="*/ 10 w 49"/>
              <a:gd name="T17" fmla="*/ 19 h 59"/>
              <a:gd name="T18" fmla="*/ 17 w 49"/>
              <a:gd name="T19" fmla="*/ 10 h 59"/>
              <a:gd name="T20" fmla="*/ 25 w 49"/>
              <a:gd name="T21" fmla="*/ 10 h 59"/>
              <a:gd name="T22" fmla="*/ 31 w 49"/>
              <a:gd name="T23" fmla="*/ 10 h 59"/>
              <a:gd name="T24" fmla="*/ 38 w 49"/>
              <a:gd name="T25" fmla="*/ 19 h 59"/>
              <a:gd name="T26" fmla="*/ 38 w 49"/>
              <a:gd name="T27" fmla="*/ 21 h 59"/>
              <a:gd name="T28" fmla="*/ 47 w 49"/>
              <a:gd name="T29" fmla="*/ 20 h 59"/>
              <a:gd name="T30" fmla="*/ 47 w 49"/>
              <a:gd name="T31" fmla="*/ 13 h 59"/>
              <a:gd name="T32" fmla="*/ 36 w 49"/>
              <a:gd name="T33" fmla="*/ 0 h 59"/>
              <a:gd name="T34" fmla="*/ 27 w 49"/>
              <a:gd name="T35" fmla="*/ 0 h 59"/>
              <a:gd name="T36" fmla="*/ 11 w 49"/>
              <a:gd name="T37" fmla="*/ 0 h 59"/>
              <a:gd name="T38" fmla="*/ 0 w 49"/>
              <a:gd name="T39" fmla="*/ 13 h 59"/>
              <a:gd name="T40" fmla="*/ 0 w 49"/>
              <a:gd name="T41" fmla="*/ 30 h 59"/>
              <a:gd name="T42" fmla="*/ 0 w 49"/>
              <a:gd name="T43" fmla="*/ 48 h 59"/>
              <a:gd name="T44" fmla="*/ 11 w 49"/>
              <a:gd name="T45" fmla="*/ 59 h 59"/>
              <a:gd name="T46" fmla="*/ 27 w 49"/>
              <a:gd name="T47" fmla="*/ 59 h 59"/>
              <a:gd name="T48" fmla="*/ 36 w 49"/>
              <a:gd name="T49" fmla="*/ 59 h 59"/>
              <a:gd name="T50" fmla="*/ 49 w 49"/>
              <a:gd name="T51" fmla="*/ 48 h 59"/>
              <a:gd name="T52" fmla="*/ 49 w 49"/>
              <a:gd name="T53" fmla="*/ 30 h 59"/>
              <a:gd name="T54" fmla="*/ 29 w 49"/>
              <a:gd name="T55" fmla="*/ 30 h 59"/>
              <a:gd name="T56" fmla="*/ 29 w 49"/>
              <a:gd name="T57"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9" h="59">
                <a:moveTo>
                  <a:pt x="29" y="40"/>
                </a:moveTo>
                <a:lnTo>
                  <a:pt x="39" y="40"/>
                </a:lnTo>
                <a:lnTo>
                  <a:pt x="39" y="42"/>
                </a:lnTo>
                <a:lnTo>
                  <a:pt x="31" y="49"/>
                </a:lnTo>
                <a:lnTo>
                  <a:pt x="25" y="49"/>
                </a:lnTo>
                <a:lnTo>
                  <a:pt x="17" y="49"/>
                </a:lnTo>
                <a:lnTo>
                  <a:pt x="10" y="42"/>
                </a:lnTo>
                <a:lnTo>
                  <a:pt x="10" y="30"/>
                </a:lnTo>
                <a:lnTo>
                  <a:pt x="10" y="19"/>
                </a:lnTo>
                <a:lnTo>
                  <a:pt x="17" y="10"/>
                </a:lnTo>
                <a:lnTo>
                  <a:pt x="25" y="10"/>
                </a:lnTo>
                <a:lnTo>
                  <a:pt x="31" y="10"/>
                </a:lnTo>
                <a:lnTo>
                  <a:pt x="38" y="19"/>
                </a:lnTo>
                <a:lnTo>
                  <a:pt x="38" y="21"/>
                </a:lnTo>
                <a:lnTo>
                  <a:pt x="47" y="20"/>
                </a:lnTo>
                <a:lnTo>
                  <a:pt x="47" y="13"/>
                </a:lnTo>
                <a:lnTo>
                  <a:pt x="36" y="0"/>
                </a:lnTo>
                <a:lnTo>
                  <a:pt x="27" y="0"/>
                </a:lnTo>
                <a:lnTo>
                  <a:pt x="11" y="0"/>
                </a:lnTo>
                <a:lnTo>
                  <a:pt x="0" y="13"/>
                </a:lnTo>
                <a:lnTo>
                  <a:pt x="0" y="30"/>
                </a:lnTo>
                <a:lnTo>
                  <a:pt x="0" y="48"/>
                </a:lnTo>
                <a:lnTo>
                  <a:pt x="11" y="59"/>
                </a:lnTo>
                <a:lnTo>
                  <a:pt x="27" y="59"/>
                </a:lnTo>
                <a:lnTo>
                  <a:pt x="36" y="59"/>
                </a:lnTo>
                <a:lnTo>
                  <a:pt x="49" y="48"/>
                </a:lnTo>
                <a:lnTo>
                  <a:pt x="49" y="30"/>
                </a:lnTo>
                <a:lnTo>
                  <a:pt x="29" y="30"/>
                </a:lnTo>
                <a:lnTo>
                  <a:pt x="29" y="4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29" name="Rectangle 112"/>
          <p:cNvSpPr>
            <a:spLocks noChangeArrowheads="1"/>
          </p:cNvSpPr>
          <p:nvPr/>
        </p:nvSpPr>
        <p:spPr bwMode="auto">
          <a:xfrm>
            <a:off x="4667766" y="6416810"/>
            <a:ext cx="16044" cy="94659"/>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0" name="Freeform 113"/>
          <p:cNvSpPr>
            <a:spLocks/>
          </p:cNvSpPr>
          <p:nvPr/>
        </p:nvSpPr>
        <p:spPr bwMode="auto">
          <a:xfrm>
            <a:off x="4699853" y="6416810"/>
            <a:ext cx="75406" cy="94659"/>
          </a:xfrm>
          <a:custGeom>
            <a:avLst/>
            <a:gdLst>
              <a:gd name="T0" fmla="*/ 0 w 47"/>
              <a:gd name="T1" fmla="*/ 40 h 59"/>
              <a:gd name="T2" fmla="*/ 3 w 47"/>
              <a:gd name="T3" fmla="*/ 51 h 59"/>
              <a:gd name="T4" fmla="*/ 11 w 47"/>
              <a:gd name="T5" fmla="*/ 58 h 59"/>
              <a:gd name="T6" fmla="*/ 25 w 47"/>
              <a:gd name="T7" fmla="*/ 59 h 59"/>
              <a:gd name="T8" fmla="*/ 36 w 47"/>
              <a:gd name="T9" fmla="*/ 58 h 59"/>
              <a:gd name="T10" fmla="*/ 44 w 47"/>
              <a:gd name="T11" fmla="*/ 51 h 59"/>
              <a:gd name="T12" fmla="*/ 47 w 47"/>
              <a:gd name="T13" fmla="*/ 42 h 59"/>
              <a:gd name="T14" fmla="*/ 46 w 47"/>
              <a:gd name="T15" fmla="*/ 35 h 59"/>
              <a:gd name="T16" fmla="*/ 36 w 47"/>
              <a:gd name="T17" fmla="*/ 30 h 59"/>
              <a:gd name="T18" fmla="*/ 23 w 47"/>
              <a:gd name="T19" fmla="*/ 26 h 59"/>
              <a:gd name="T20" fmla="*/ 11 w 47"/>
              <a:gd name="T21" fmla="*/ 21 h 59"/>
              <a:gd name="T22" fmla="*/ 10 w 47"/>
              <a:gd name="T23" fmla="*/ 17 h 59"/>
              <a:gd name="T24" fmla="*/ 12 w 47"/>
              <a:gd name="T25" fmla="*/ 13 h 59"/>
              <a:gd name="T26" fmla="*/ 22 w 47"/>
              <a:gd name="T27" fmla="*/ 10 h 59"/>
              <a:gd name="T28" fmla="*/ 33 w 47"/>
              <a:gd name="T29" fmla="*/ 13 h 59"/>
              <a:gd name="T30" fmla="*/ 37 w 47"/>
              <a:gd name="T31" fmla="*/ 20 h 59"/>
              <a:gd name="T32" fmla="*/ 47 w 47"/>
              <a:gd name="T33" fmla="*/ 20 h 59"/>
              <a:gd name="T34" fmla="*/ 44 w 47"/>
              <a:gd name="T35" fmla="*/ 10 h 59"/>
              <a:gd name="T36" fmla="*/ 36 w 47"/>
              <a:gd name="T37" fmla="*/ 3 h 59"/>
              <a:gd name="T38" fmla="*/ 22 w 47"/>
              <a:gd name="T39" fmla="*/ 0 h 59"/>
              <a:gd name="T40" fmla="*/ 10 w 47"/>
              <a:gd name="T41" fmla="*/ 3 h 59"/>
              <a:gd name="T42" fmla="*/ 3 w 47"/>
              <a:gd name="T43" fmla="*/ 9 h 59"/>
              <a:gd name="T44" fmla="*/ 0 w 47"/>
              <a:gd name="T45" fmla="*/ 16 h 59"/>
              <a:gd name="T46" fmla="*/ 1 w 47"/>
              <a:gd name="T47" fmla="*/ 24 h 59"/>
              <a:gd name="T48" fmla="*/ 10 w 47"/>
              <a:gd name="T49" fmla="*/ 28 h 59"/>
              <a:gd name="T50" fmla="*/ 22 w 47"/>
              <a:gd name="T51" fmla="*/ 33 h 59"/>
              <a:gd name="T52" fmla="*/ 32 w 47"/>
              <a:gd name="T53" fmla="*/ 34 h 59"/>
              <a:gd name="T54" fmla="*/ 37 w 47"/>
              <a:gd name="T55" fmla="*/ 38 h 59"/>
              <a:gd name="T56" fmla="*/ 37 w 47"/>
              <a:gd name="T57" fmla="*/ 42 h 59"/>
              <a:gd name="T58" fmla="*/ 36 w 47"/>
              <a:gd name="T59" fmla="*/ 46 h 59"/>
              <a:gd name="T60" fmla="*/ 32 w 47"/>
              <a:gd name="T61" fmla="*/ 48 h 59"/>
              <a:gd name="T62" fmla="*/ 25 w 47"/>
              <a:gd name="T63" fmla="*/ 49 h 59"/>
              <a:gd name="T64" fmla="*/ 16 w 47"/>
              <a:gd name="T65" fmla="*/ 48 h 59"/>
              <a:gd name="T66" fmla="*/ 11 w 47"/>
              <a:gd name="T67" fmla="*/ 45 h 59"/>
              <a:gd name="T68" fmla="*/ 10 w 47"/>
              <a:gd name="T69" fmla="*/ 40 h 59"/>
              <a:gd name="T70" fmla="*/ 0 w 47"/>
              <a:gd name="T7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59">
                <a:moveTo>
                  <a:pt x="0" y="40"/>
                </a:moveTo>
                <a:lnTo>
                  <a:pt x="3" y="51"/>
                </a:lnTo>
                <a:lnTo>
                  <a:pt x="11" y="58"/>
                </a:lnTo>
                <a:lnTo>
                  <a:pt x="25" y="59"/>
                </a:lnTo>
                <a:lnTo>
                  <a:pt x="36" y="58"/>
                </a:lnTo>
                <a:lnTo>
                  <a:pt x="44" y="51"/>
                </a:lnTo>
                <a:lnTo>
                  <a:pt x="47" y="42"/>
                </a:lnTo>
                <a:lnTo>
                  <a:pt x="46" y="35"/>
                </a:lnTo>
                <a:lnTo>
                  <a:pt x="36" y="30"/>
                </a:lnTo>
                <a:lnTo>
                  <a:pt x="23" y="26"/>
                </a:lnTo>
                <a:lnTo>
                  <a:pt x="11" y="21"/>
                </a:lnTo>
                <a:lnTo>
                  <a:pt x="10" y="17"/>
                </a:lnTo>
                <a:lnTo>
                  <a:pt x="12" y="13"/>
                </a:lnTo>
                <a:lnTo>
                  <a:pt x="22" y="10"/>
                </a:lnTo>
                <a:lnTo>
                  <a:pt x="33" y="13"/>
                </a:lnTo>
                <a:lnTo>
                  <a:pt x="37" y="20"/>
                </a:lnTo>
                <a:lnTo>
                  <a:pt x="47" y="20"/>
                </a:lnTo>
                <a:lnTo>
                  <a:pt x="44" y="10"/>
                </a:lnTo>
                <a:lnTo>
                  <a:pt x="36" y="3"/>
                </a:lnTo>
                <a:lnTo>
                  <a:pt x="22" y="0"/>
                </a:lnTo>
                <a:lnTo>
                  <a:pt x="10" y="3"/>
                </a:lnTo>
                <a:lnTo>
                  <a:pt x="3" y="9"/>
                </a:lnTo>
                <a:lnTo>
                  <a:pt x="0" y="16"/>
                </a:lnTo>
                <a:lnTo>
                  <a:pt x="1" y="24"/>
                </a:lnTo>
                <a:lnTo>
                  <a:pt x="10" y="28"/>
                </a:lnTo>
                <a:lnTo>
                  <a:pt x="22" y="33"/>
                </a:lnTo>
                <a:lnTo>
                  <a:pt x="32" y="34"/>
                </a:lnTo>
                <a:lnTo>
                  <a:pt x="37" y="38"/>
                </a:lnTo>
                <a:lnTo>
                  <a:pt x="37" y="42"/>
                </a:lnTo>
                <a:lnTo>
                  <a:pt x="36" y="46"/>
                </a:lnTo>
                <a:lnTo>
                  <a:pt x="32" y="48"/>
                </a:lnTo>
                <a:lnTo>
                  <a:pt x="25" y="49"/>
                </a:lnTo>
                <a:lnTo>
                  <a:pt x="16" y="48"/>
                </a:lnTo>
                <a:lnTo>
                  <a:pt x="11" y="45"/>
                </a:lnTo>
                <a:lnTo>
                  <a:pt x="10" y="40"/>
                </a:lnTo>
                <a:lnTo>
                  <a:pt x="0" y="4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1" name="Freeform 114"/>
          <p:cNvSpPr>
            <a:spLocks/>
          </p:cNvSpPr>
          <p:nvPr/>
        </p:nvSpPr>
        <p:spPr bwMode="auto">
          <a:xfrm>
            <a:off x="4821787" y="6432854"/>
            <a:ext cx="32088" cy="78615"/>
          </a:xfrm>
          <a:custGeom>
            <a:avLst/>
            <a:gdLst>
              <a:gd name="T0" fmla="*/ 10 w 20"/>
              <a:gd name="T1" fmla="*/ 49 h 49"/>
              <a:gd name="T2" fmla="*/ 20 w 20"/>
              <a:gd name="T3" fmla="*/ 49 h 49"/>
              <a:gd name="T4" fmla="*/ 20 w 20"/>
              <a:gd name="T5" fmla="*/ 0 h 49"/>
              <a:gd name="T6" fmla="*/ 10 w 20"/>
              <a:gd name="T7" fmla="*/ 0 h 49"/>
              <a:gd name="T8" fmla="*/ 10 w 20"/>
              <a:gd name="T9" fmla="*/ 24 h 49"/>
              <a:gd name="T10" fmla="*/ 10 w 20"/>
              <a:gd name="T11" fmla="*/ 34 h 49"/>
              <a:gd name="T12" fmla="*/ 10 w 20"/>
              <a:gd name="T13" fmla="*/ 38 h 49"/>
              <a:gd name="T14" fmla="*/ 10 w 20"/>
              <a:gd name="T15" fmla="*/ 39 h 49"/>
              <a:gd name="T16" fmla="*/ 17 w 20"/>
              <a:gd name="T17" fmla="*/ 39 h 49"/>
              <a:gd name="T18" fmla="*/ 10 w 20"/>
              <a:gd name="T19" fmla="*/ 32 h 49"/>
              <a:gd name="T20" fmla="*/ 10 w 20"/>
              <a:gd name="T21" fmla="*/ 25 h 49"/>
              <a:gd name="T22" fmla="*/ 10 w 20"/>
              <a:gd name="T23" fmla="*/ 0 h 49"/>
              <a:gd name="T24" fmla="*/ 0 w 20"/>
              <a:gd name="T25" fmla="*/ 0 h 49"/>
              <a:gd name="T26" fmla="*/ 0 w 20"/>
              <a:gd name="T27" fmla="*/ 30 h 49"/>
              <a:gd name="T28" fmla="*/ 0 w 20"/>
              <a:gd name="T29" fmla="*/ 38 h 49"/>
              <a:gd name="T30" fmla="*/ 11 w 20"/>
              <a:gd name="T31" fmla="*/ 49 h 49"/>
              <a:gd name="T32" fmla="*/ 6 w 20"/>
              <a:gd name="T33" fmla="*/ 49 h 49"/>
              <a:gd name="T34" fmla="*/ 10 w 20"/>
              <a:gd name="T35" fmla="*/ 38 h 49"/>
              <a:gd name="T36" fmla="*/ 10 w 20"/>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9">
                <a:moveTo>
                  <a:pt x="10" y="49"/>
                </a:moveTo>
                <a:lnTo>
                  <a:pt x="20" y="49"/>
                </a:lnTo>
                <a:lnTo>
                  <a:pt x="20" y="0"/>
                </a:lnTo>
                <a:lnTo>
                  <a:pt x="10" y="0"/>
                </a:lnTo>
                <a:lnTo>
                  <a:pt x="10" y="24"/>
                </a:lnTo>
                <a:lnTo>
                  <a:pt x="10" y="34"/>
                </a:lnTo>
                <a:lnTo>
                  <a:pt x="10" y="38"/>
                </a:lnTo>
                <a:lnTo>
                  <a:pt x="10" y="39"/>
                </a:lnTo>
                <a:lnTo>
                  <a:pt x="17" y="39"/>
                </a:lnTo>
                <a:lnTo>
                  <a:pt x="10" y="32"/>
                </a:lnTo>
                <a:lnTo>
                  <a:pt x="10" y="25"/>
                </a:lnTo>
                <a:lnTo>
                  <a:pt x="10" y="0"/>
                </a:lnTo>
                <a:lnTo>
                  <a:pt x="0" y="0"/>
                </a:lnTo>
                <a:lnTo>
                  <a:pt x="0" y="30"/>
                </a:lnTo>
                <a:lnTo>
                  <a:pt x="0" y="38"/>
                </a:lnTo>
                <a:lnTo>
                  <a:pt x="11" y="49"/>
                </a:lnTo>
                <a:lnTo>
                  <a:pt x="6" y="49"/>
                </a:lnTo>
                <a:lnTo>
                  <a:pt x="10" y="38"/>
                </a:lnTo>
                <a:lnTo>
                  <a:pt x="1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2" name="Freeform 115"/>
          <p:cNvSpPr>
            <a:spLocks/>
          </p:cNvSpPr>
          <p:nvPr/>
        </p:nvSpPr>
        <p:spPr bwMode="auto">
          <a:xfrm>
            <a:off x="4884358" y="6432854"/>
            <a:ext cx="46527" cy="78615"/>
          </a:xfrm>
          <a:custGeom>
            <a:avLst/>
            <a:gdLst>
              <a:gd name="T0" fmla="*/ 0 w 29"/>
              <a:gd name="T1" fmla="*/ 30 h 49"/>
              <a:gd name="T2" fmla="*/ 4 w 29"/>
              <a:gd name="T3" fmla="*/ 45 h 49"/>
              <a:gd name="T4" fmla="*/ 14 w 29"/>
              <a:gd name="T5" fmla="*/ 49 h 49"/>
              <a:gd name="T6" fmla="*/ 17 w 29"/>
              <a:gd name="T7" fmla="*/ 49 h 49"/>
              <a:gd name="T8" fmla="*/ 29 w 29"/>
              <a:gd name="T9" fmla="*/ 38 h 49"/>
              <a:gd name="T10" fmla="*/ 29 w 29"/>
              <a:gd name="T11" fmla="*/ 34 h 49"/>
              <a:gd name="T12" fmla="*/ 17 w 29"/>
              <a:gd name="T13" fmla="*/ 21 h 49"/>
              <a:gd name="T14" fmla="*/ 18 w 29"/>
              <a:gd name="T15" fmla="*/ 21 h 49"/>
              <a:gd name="T16" fmla="*/ 14 w 29"/>
              <a:gd name="T17" fmla="*/ 18 h 49"/>
              <a:gd name="T18" fmla="*/ 11 w 29"/>
              <a:gd name="T19" fmla="*/ 17 h 49"/>
              <a:gd name="T20" fmla="*/ 10 w 29"/>
              <a:gd name="T21" fmla="*/ 17 h 49"/>
              <a:gd name="T22" fmla="*/ 17 w 29"/>
              <a:gd name="T23" fmla="*/ 17 h 49"/>
              <a:gd name="T24" fmla="*/ 10 w 29"/>
              <a:gd name="T25" fmla="*/ 9 h 49"/>
              <a:gd name="T26" fmla="*/ 10 w 29"/>
              <a:gd name="T27" fmla="*/ 14 h 49"/>
              <a:gd name="T28" fmla="*/ 10 w 29"/>
              <a:gd name="T29" fmla="*/ 18 h 49"/>
              <a:gd name="T30" fmla="*/ 17 w 29"/>
              <a:gd name="T31" fmla="*/ 10 h 49"/>
              <a:gd name="T32" fmla="*/ 14 w 29"/>
              <a:gd name="T33" fmla="*/ 10 h 49"/>
              <a:gd name="T34" fmla="*/ 18 w 29"/>
              <a:gd name="T35" fmla="*/ 11 h 49"/>
              <a:gd name="T36" fmla="*/ 20 w 29"/>
              <a:gd name="T37" fmla="*/ 10 h 49"/>
              <a:gd name="T38" fmla="*/ 29 w 29"/>
              <a:gd name="T39" fmla="*/ 10 h 49"/>
              <a:gd name="T40" fmla="*/ 27 w 29"/>
              <a:gd name="T41" fmla="*/ 6 h 49"/>
              <a:gd name="T42" fmla="*/ 22 w 29"/>
              <a:gd name="T43" fmla="*/ 2 h 49"/>
              <a:gd name="T44" fmla="*/ 14 w 29"/>
              <a:gd name="T45" fmla="*/ 0 h 49"/>
              <a:gd name="T46" fmla="*/ 11 w 29"/>
              <a:gd name="T47" fmla="*/ 0 h 49"/>
              <a:gd name="T48" fmla="*/ 0 w 29"/>
              <a:gd name="T49" fmla="*/ 13 h 49"/>
              <a:gd name="T50" fmla="*/ 0 w 29"/>
              <a:gd name="T51" fmla="*/ 16 h 49"/>
              <a:gd name="T52" fmla="*/ 11 w 29"/>
              <a:gd name="T53" fmla="*/ 28 h 49"/>
              <a:gd name="T54" fmla="*/ 15 w 29"/>
              <a:gd name="T55" fmla="*/ 30 h 49"/>
              <a:gd name="T56" fmla="*/ 18 w 29"/>
              <a:gd name="T57" fmla="*/ 31 h 49"/>
              <a:gd name="T58" fmla="*/ 11 w 29"/>
              <a:gd name="T59" fmla="*/ 31 h 49"/>
              <a:gd name="T60" fmla="*/ 20 w 29"/>
              <a:gd name="T61" fmla="*/ 38 h 49"/>
              <a:gd name="T62" fmla="*/ 20 w 29"/>
              <a:gd name="T63" fmla="*/ 34 h 49"/>
              <a:gd name="T64" fmla="*/ 20 w 29"/>
              <a:gd name="T65" fmla="*/ 32 h 49"/>
              <a:gd name="T66" fmla="*/ 11 w 29"/>
              <a:gd name="T67" fmla="*/ 39 h 49"/>
              <a:gd name="T68" fmla="*/ 14 w 29"/>
              <a:gd name="T69" fmla="*/ 39 h 49"/>
              <a:gd name="T70" fmla="*/ 11 w 29"/>
              <a:gd name="T71" fmla="*/ 38 h 49"/>
              <a:gd name="T72" fmla="*/ 10 w 29"/>
              <a:gd name="T73" fmla="*/ 30 h 49"/>
              <a:gd name="T74" fmla="*/ 0 w 29"/>
              <a:gd name="T75"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49">
                <a:moveTo>
                  <a:pt x="0" y="30"/>
                </a:moveTo>
                <a:lnTo>
                  <a:pt x="4" y="45"/>
                </a:lnTo>
                <a:lnTo>
                  <a:pt x="14" y="49"/>
                </a:lnTo>
                <a:lnTo>
                  <a:pt x="17" y="49"/>
                </a:lnTo>
                <a:lnTo>
                  <a:pt x="29" y="38"/>
                </a:lnTo>
                <a:lnTo>
                  <a:pt x="29" y="34"/>
                </a:lnTo>
                <a:lnTo>
                  <a:pt x="17" y="21"/>
                </a:lnTo>
                <a:lnTo>
                  <a:pt x="18" y="21"/>
                </a:lnTo>
                <a:lnTo>
                  <a:pt x="14" y="18"/>
                </a:lnTo>
                <a:lnTo>
                  <a:pt x="11" y="17"/>
                </a:lnTo>
                <a:lnTo>
                  <a:pt x="10" y="17"/>
                </a:lnTo>
                <a:lnTo>
                  <a:pt x="17" y="17"/>
                </a:lnTo>
                <a:lnTo>
                  <a:pt x="10" y="9"/>
                </a:lnTo>
                <a:lnTo>
                  <a:pt x="10" y="14"/>
                </a:lnTo>
                <a:lnTo>
                  <a:pt x="10" y="18"/>
                </a:lnTo>
                <a:lnTo>
                  <a:pt x="17" y="10"/>
                </a:lnTo>
                <a:lnTo>
                  <a:pt x="14" y="10"/>
                </a:lnTo>
                <a:lnTo>
                  <a:pt x="18" y="11"/>
                </a:lnTo>
                <a:lnTo>
                  <a:pt x="20" y="10"/>
                </a:lnTo>
                <a:lnTo>
                  <a:pt x="29" y="10"/>
                </a:lnTo>
                <a:lnTo>
                  <a:pt x="27" y="6"/>
                </a:lnTo>
                <a:lnTo>
                  <a:pt x="22" y="2"/>
                </a:lnTo>
                <a:lnTo>
                  <a:pt x="14" y="0"/>
                </a:lnTo>
                <a:lnTo>
                  <a:pt x="11" y="0"/>
                </a:lnTo>
                <a:lnTo>
                  <a:pt x="0" y="13"/>
                </a:lnTo>
                <a:lnTo>
                  <a:pt x="0" y="16"/>
                </a:lnTo>
                <a:lnTo>
                  <a:pt x="11" y="28"/>
                </a:lnTo>
                <a:lnTo>
                  <a:pt x="15" y="30"/>
                </a:lnTo>
                <a:lnTo>
                  <a:pt x="18" y="31"/>
                </a:lnTo>
                <a:lnTo>
                  <a:pt x="11" y="31"/>
                </a:lnTo>
                <a:lnTo>
                  <a:pt x="20" y="38"/>
                </a:lnTo>
                <a:lnTo>
                  <a:pt x="20" y="34"/>
                </a:lnTo>
                <a:lnTo>
                  <a:pt x="20" y="32"/>
                </a:lnTo>
                <a:lnTo>
                  <a:pt x="11" y="39"/>
                </a:lnTo>
                <a:lnTo>
                  <a:pt x="14" y="39"/>
                </a:lnTo>
                <a:lnTo>
                  <a:pt x="11" y="38"/>
                </a:lnTo>
                <a:lnTo>
                  <a:pt x="10" y="30"/>
                </a:lnTo>
                <a:lnTo>
                  <a:pt x="0" y="3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3" name="Freeform 116"/>
          <p:cNvSpPr>
            <a:spLocks/>
          </p:cNvSpPr>
          <p:nvPr/>
        </p:nvSpPr>
        <p:spPr bwMode="auto">
          <a:xfrm>
            <a:off x="4946930" y="6432854"/>
            <a:ext cx="46527" cy="78615"/>
          </a:xfrm>
          <a:custGeom>
            <a:avLst/>
            <a:gdLst>
              <a:gd name="T0" fmla="*/ 20 w 29"/>
              <a:gd name="T1" fmla="*/ 39 h 49"/>
              <a:gd name="T2" fmla="*/ 17 w 29"/>
              <a:gd name="T3" fmla="*/ 39 h 49"/>
              <a:gd name="T4" fmla="*/ 14 w 29"/>
              <a:gd name="T5" fmla="*/ 39 h 49"/>
              <a:gd name="T6" fmla="*/ 11 w 29"/>
              <a:gd name="T7" fmla="*/ 38 h 49"/>
              <a:gd name="T8" fmla="*/ 10 w 29"/>
              <a:gd name="T9" fmla="*/ 30 h 49"/>
              <a:gd name="T10" fmla="*/ 29 w 29"/>
              <a:gd name="T11" fmla="*/ 30 h 49"/>
              <a:gd name="T12" fmla="*/ 29 w 29"/>
              <a:gd name="T13" fmla="*/ 28 h 49"/>
              <a:gd name="T14" fmla="*/ 25 w 29"/>
              <a:gd name="T15" fmla="*/ 9 h 49"/>
              <a:gd name="T16" fmla="*/ 14 w 29"/>
              <a:gd name="T17" fmla="*/ 0 h 49"/>
              <a:gd name="T18" fmla="*/ 4 w 29"/>
              <a:gd name="T19" fmla="*/ 7 h 49"/>
              <a:gd name="T20" fmla="*/ 0 w 29"/>
              <a:gd name="T21" fmla="*/ 25 h 49"/>
              <a:gd name="T22" fmla="*/ 4 w 29"/>
              <a:gd name="T23" fmla="*/ 43 h 49"/>
              <a:gd name="T24" fmla="*/ 14 w 29"/>
              <a:gd name="T25" fmla="*/ 49 h 49"/>
              <a:gd name="T26" fmla="*/ 24 w 29"/>
              <a:gd name="T27" fmla="*/ 48 h 49"/>
              <a:gd name="T28" fmla="*/ 28 w 29"/>
              <a:gd name="T29" fmla="*/ 39 h 49"/>
              <a:gd name="T30" fmla="*/ 20 w 29"/>
              <a:gd name="T31"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9">
                <a:moveTo>
                  <a:pt x="20" y="39"/>
                </a:moveTo>
                <a:lnTo>
                  <a:pt x="17" y="39"/>
                </a:lnTo>
                <a:lnTo>
                  <a:pt x="14" y="39"/>
                </a:lnTo>
                <a:lnTo>
                  <a:pt x="11" y="38"/>
                </a:lnTo>
                <a:lnTo>
                  <a:pt x="10" y="30"/>
                </a:lnTo>
                <a:lnTo>
                  <a:pt x="29" y="30"/>
                </a:lnTo>
                <a:lnTo>
                  <a:pt x="29" y="28"/>
                </a:lnTo>
                <a:lnTo>
                  <a:pt x="25" y="9"/>
                </a:lnTo>
                <a:lnTo>
                  <a:pt x="14" y="0"/>
                </a:lnTo>
                <a:lnTo>
                  <a:pt x="4" y="7"/>
                </a:lnTo>
                <a:lnTo>
                  <a:pt x="0" y="25"/>
                </a:lnTo>
                <a:lnTo>
                  <a:pt x="4" y="43"/>
                </a:lnTo>
                <a:lnTo>
                  <a:pt x="14" y="49"/>
                </a:lnTo>
                <a:lnTo>
                  <a:pt x="24" y="48"/>
                </a:lnTo>
                <a:lnTo>
                  <a:pt x="28" y="39"/>
                </a:lnTo>
                <a:lnTo>
                  <a:pt x="20" y="3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4" name="Freeform 117"/>
          <p:cNvSpPr>
            <a:spLocks/>
          </p:cNvSpPr>
          <p:nvPr/>
        </p:nvSpPr>
        <p:spPr bwMode="auto">
          <a:xfrm>
            <a:off x="4962974" y="6448898"/>
            <a:ext cx="16044" cy="16044"/>
          </a:xfrm>
          <a:custGeom>
            <a:avLst/>
            <a:gdLst>
              <a:gd name="T0" fmla="*/ 0 w 10"/>
              <a:gd name="T1" fmla="*/ 10 h 10"/>
              <a:gd name="T2" fmla="*/ 1 w 10"/>
              <a:gd name="T3" fmla="*/ 3 h 10"/>
              <a:gd name="T4" fmla="*/ 4 w 10"/>
              <a:gd name="T5" fmla="*/ 0 h 10"/>
              <a:gd name="T6" fmla="*/ 8 w 10"/>
              <a:gd name="T7" fmla="*/ 4 h 10"/>
              <a:gd name="T8" fmla="*/ 10 w 10"/>
              <a:gd name="T9" fmla="*/ 10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lnTo>
                  <a:pt x="1" y="3"/>
                </a:lnTo>
                <a:lnTo>
                  <a:pt x="4" y="0"/>
                </a:lnTo>
                <a:lnTo>
                  <a:pt x="8" y="4"/>
                </a:lnTo>
                <a:lnTo>
                  <a:pt x="10"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5" name="Freeform 118"/>
          <p:cNvSpPr>
            <a:spLocks/>
          </p:cNvSpPr>
          <p:nvPr/>
        </p:nvSpPr>
        <p:spPr bwMode="auto">
          <a:xfrm>
            <a:off x="5022336" y="6432854"/>
            <a:ext cx="32088" cy="78615"/>
          </a:xfrm>
          <a:custGeom>
            <a:avLst/>
            <a:gdLst>
              <a:gd name="T0" fmla="*/ 0 w 20"/>
              <a:gd name="T1" fmla="*/ 49 h 49"/>
              <a:gd name="T2" fmla="*/ 10 w 20"/>
              <a:gd name="T3" fmla="*/ 49 h 49"/>
              <a:gd name="T4" fmla="*/ 10 w 20"/>
              <a:gd name="T5" fmla="*/ 25 h 49"/>
              <a:gd name="T6" fmla="*/ 11 w 20"/>
              <a:gd name="T7" fmla="*/ 16 h 49"/>
              <a:gd name="T8" fmla="*/ 13 w 20"/>
              <a:gd name="T9" fmla="*/ 11 h 49"/>
              <a:gd name="T10" fmla="*/ 16 w 20"/>
              <a:gd name="T11" fmla="*/ 10 h 49"/>
              <a:gd name="T12" fmla="*/ 18 w 20"/>
              <a:gd name="T13" fmla="*/ 11 h 49"/>
              <a:gd name="T14" fmla="*/ 20 w 20"/>
              <a:gd name="T15" fmla="*/ 3 h 49"/>
              <a:gd name="T16" fmla="*/ 16 w 20"/>
              <a:gd name="T17" fmla="*/ 0 h 49"/>
              <a:gd name="T18" fmla="*/ 13 w 20"/>
              <a:gd name="T19" fmla="*/ 3 h 49"/>
              <a:gd name="T20" fmla="*/ 10 w 20"/>
              <a:gd name="T21" fmla="*/ 10 h 49"/>
              <a:gd name="T22" fmla="*/ 10 w 20"/>
              <a:gd name="T23" fmla="*/ 0 h 49"/>
              <a:gd name="T24" fmla="*/ 0 w 20"/>
              <a:gd name="T25" fmla="*/ 0 h 49"/>
              <a:gd name="T26" fmla="*/ 0 w 20"/>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9">
                <a:moveTo>
                  <a:pt x="0" y="49"/>
                </a:moveTo>
                <a:lnTo>
                  <a:pt x="10" y="49"/>
                </a:lnTo>
                <a:lnTo>
                  <a:pt x="10" y="25"/>
                </a:lnTo>
                <a:lnTo>
                  <a:pt x="11" y="16"/>
                </a:lnTo>
                <a:lnTo>
                  <a:pt x="13" y="11"/>
                </a:lnTo>
                <a:lnTo>
                  <a:pt x="16" y="10"/>
                </a:lnTo>
                <a:lnTo>
                  <a:pt x="18" y="11"/>
                </a:lnTo>
                <a:lnTo>
                  <a:pt x="20" y="3"/>
                </a:lnTo>
                <a:lnTo>
                  <a:pt x="16" y="0"/>
                </a:lnTo>
                <a:lnTo>
                  <a:pt x="13" y="3"/>
                </a:lnTo>
                <a:lnTo>
                  <a:pt x="10" y="10"/>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6" name="Freeform 119"/>
          <p:cNvSpPr>
            <a:spLocks/>
          </p:cNvSpPr>
          <p:nvPr/>
        </p:nvSpPr>
        <p:spPr bwMode="auto">
          <a:xfrm>
            <a:off x="5084907" y="6432854"/>
            <a:ext cx="62571" cy="78615"/>
          </a:xfrm>
          <a:custGeom>
            <a:avLst/>
            <a:gdLst>
              <a:gd name="T0" fmla="*/ 29 w 39"/>
              <a:gd name="T1" fmla="*/ 30 h 49"/>
              <a:gd name="T2" fmla="*/ 27 w 39"/>
              <a:gd name="T3" fmla="*/ 38 h 49"/>
              <a:gd name="T4" fmla="*/ 20 w 39"/>
              <a:gd name="T5" fmla="*/ 39 h 49"/>
              <a:gd name="T6" fmla="*/ 13 w 39"/>
              <a:gd name="T7" fmla="*/ 36 h 49"/>
              <a:gd name="T8" fmla="*/ 10 w 39"/>
              <a:gd name="T9" fmla="*/ 24 h 49"/>
              <a:gd name="T10" fmla="*/ 13 w 39"/>
              <a:gd name="T11" fmla="*/ 14 h 49"/>
              <a:gd name="T12" fmla="*/ 21 w 39"/>
              <a:gd name="T13" fmla="*/ 10 h 49"/>
              <a:gd name="T14" fmla="*/ 27 w 39"/>
              <a:gd name="T15" fmla="*/ 13 h 49"/>
              <a:gd name="T16" fmla="*/ 29 w 39"/>
              <a:gd name="T17" fmla="*/ 20 h 49"/>
              <a:gd name="T18" fmla="*/ 39 w 39"/>
              <a:gd name="T19" fmla="*/ 20 h 49"/>
              <a:gd name="T20" fmla="*/ 34 w 39"/>
              <a:gd name="T21" fmla="*/ 6 h 49"/>
              <a:gd name="T22" fmla="*/ 21 w 39"/>
              <a:gd name="T23" fmla="*/ 0 h 49"/>
              <a:gd name="T24" fmla="*/ 10 w 39"/>
              <a:gd name="T25" fmla="*/ 4 h 49"/>
              <a:gd name="T26" fmla="*/ 3 w 39"/>
              <a:gd name="T27" fmla="*/ 13 h 49"/>
              <a:gd name="T28" fmla="*/ 0 w 39"/>
              <a:gd name="T29" fmla="*/ 25 h 49"/>
              <a:gd name="T30" fmla="*/ 6 w 39"/>
              <a:gd name="T31" fmla="*/ 43 h 49"/>
              <a:gd name="T32" fmla="*/ 21 w 39"/>
              <a:gd name="T33" fmla="*/ 49 h 49"/>
              <a:gd name="T34" fmla="*/ 34 w 39"/>
              <a:gd name="T35" fmla="*/ 43 h 49"/>
              <a:gd name="T36" fmla="*/ 39 w 39"/>
              <a:gd name="T37" fmla="*/ 30 h 49"/>
              <a:gd name="T38" fmla="*/ 29 w 39"/>
              <a:gd name="T39"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 h="49">
                <a:moveTo>
                  <a:pt x="29" y="30"/>
                </a:moveTo>
                <a:lnTo>
                  <a:pt x="27" y="38"/>
                </a:lnTo>
                <a:lnTo>
                  <a:pt x="20" y="39"/>
                </a:lnTo>
                <a:lnTo>
                  <a:pt x="13" y="36"/>
                </a:lnTo>
                <a:lnTo>
                  <a:pt x="10" y="24"/>
                </a:lnTo>
                <a:lnTo>
                  <a:pt x="13" y="14"/>
                </a:lnTo>
                <a:lnTo>
                  <a:pt x="21" y="10"/>
                </a:lnTo>
                <a:lnTo>
                  <a:pt x="27" y="13"/>
                </a:lnTo>
                <a:lnTo>
                  <a:pt x="29" y="20"/>
                </a:lnTo>
                <a:lnTo>
                  <a:pt x="39" y="20"/>
                </a:lnTo>
                <a:lnTo>
                  <a:pt x="34" y="6"/>
                </a:lnTo>
                <a:lnTo>
                  <a:pt x="21" y="0"/>
                </a:lnTo>
                <a:lnTo>
                  <a:pt x="10" y="4"/>
                </a:lnTo>
                <a:lnTo>
                  <a:pt x="3" y="13"/>
                </a:lnTo>
                <a:lnTo>
                  <a:pt x="0" y="25"/>
                </a:lnTo>
                <a:lnTo>
                  <a:pt x="6" y="43"/>
                </a:lnTo>
                <a:lnTo>
                  <a:pt x="21" y="49"/>
                </a:lnTo>
                <a:lnTo>
                  <a:pt x="34" y="43"/>
                </a:lnTo>
                <a:lnTo>
                  <a:pt x="39" y="30"/>
                </a:lnTo>
                <a:lnTo>
                  <a:pt x="29" y="3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7" name="Freeform 120"/>
          <p:cNvSpPr>
            <a:spLocks/>
          </p:cNvSpPr>
          <p:nvPr/>
        </p:nvSpPr>
        <p:spPr bwMode="auto">
          <a:xfrm>
            <a:off x="5147479" y="6432854"/>
            <a:ext cx="62571" cy="78615"/>
          </a:xfrm>
          <a:custGeom>
            <a:avLst/>
            <a:gdLst>
              <a:gd name="T0" fmla="*/ 0 w 39"/>
              <a:gd name="T1" fmla="*/ 24 h 49"/>
              <a:gd name="T2" fmla="*/ 6 w 39"/>
              <a:gd name="T3" fmla="*/ 43 h 49"/>
              <a:gd name="T4" fmla="*/ 20 w 39"/>
              <a:gd name="T5" fmla="*/ 49 h 49"/>
              <a:gd name="T6" fmla="*/ 29 w 39"/>
              <a:gd name="T7" fmla="*/ 46 h 49"/>
              <a:gd name="T8" fmla="*/ 36 w 39"/>
              <a:gd name="T9" fmla="*/ 38 h 49"/>
              <a:gd name="T10" fmla="*/ 39 w 39"/>
              <a:gd name="T11" fmla="*/ 24 h 49"/>
              <a:gd name="T12" fmla="*/ 34 w 39"/>
              <a:gd name="T13" fmla="*/ 7 h 49"/>
              <a:gd name="T14" fmla="*/ 20 w 39"/>
              <a:gd name="T15" fmla="*/ 0 h 49"/>
              <a:gd name="T16" fmla="*/ 6 w 39"/>
              <a:gd name="T17" fmla="*/ 6 h 49"/>
              <a:gd name="T18" fmla="*/ 0 w 39"/>
              <a:gd name="T19"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9">
                <a:moveTo>
                  <a:pt x="0" y="24"/>
                </a:moveTo>
                <a:lnTo>
                  <a:pt x="6" y="43"/>
                </a:lnTo>
                <a:lnTo>
                  <a:pt x="20" y="49"/>
                </a:lnTo>
                <a:lnTo>
                  <a:pt x="29" y="46"/>
                </a:lnTo>
                <a:lnTo>
                  <a:pt x="36" y="38"/>
                </a:lnTo>
                <a:lnTo>
                  <a:pt x="39" y="24"/>
                </a:lnTo>
                <a:lnTo>
                  <a:pt x="34" y="7"/>
                </a:lnTo>
                <a:lnTo>
                  <a:pt x="20" y="0"/>
                </a:lnTo>
                <a:lnTo>
                  <a:pt x="6" y="6"/>
                </a:lnTo>
                <a:lnTo>
                  <a:pt x="0" y="2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8" name="Freeform 121"/>
          <p:cNvSpPr>
            <a:spLocks/>
          </p:cNvSpPr>
          <p:nvPr/>
        </p:nvSpPr>
        <p:spPr bwMode="auto">
          <a:xfrm>
            <a:off x="5163522" y="6448898"/>
            <a:ext cx="30483" cy="46527"/>
          </a:xfrm>
          <a:custGeom>
            <a:avLst/>
            <a:gdLst>
              <a:gd name="T0" fmla="*/ 0 w 19"/>
              <a:gd name="T1" fmla="*/ 14 h 29"/>
              <a:gd name="T2" fmla="*/ 3 w 19"/>
              <a:gd name="T3" fmla="*/ 4 h 29"/>
              <a:gd name="T4" fmla="*/ 10 w 19"/>
              <a:gd name="T5" fmla="*/ 0 h 29"/>
              <a:gd name="T6" fmla="*/ 17 w 19"/>
              <a:gd name="T7" fmla="*/ 4 h 29"/>
              <a:gd name="T8" fmla="*/ 19 w 19"/>
              <a:gd name="T9" fmla="*/ 14 h 29"/>
              <a:gd name="T10" fmla="*/ 17 w 19"/>
              <a:gd name="T11" fmla="*/ 26 h 29"/>
              <a:gd name="T12" fmla="*/ 10 w 19"/>
              <a:gd name="T13" fmla="*/ 29 h 29"/>
              <a:gd name="T14" fmla="*/ 3 w 19"/>
              <a:gd name="T15" fmla="*/ 26 h 29"/>
              <a:gd name="T16" fmla="*/ 0 w 19"/>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29">
                <a:moveTo>
                  <a:pt x="0" y="14"/>
                </a:moveTo>
                <a:lnTo>
                  <a:pt x="3" y="4"/>
                </a:lnTo>
                <a:lnTo>
                  <a:pt x="10" y="0"/>
                </a:lnTo>
                <a:lnTo>
                  <a:pt x="17" y="4"/>
                </a:lnTo>
                <a:lnTo>
                  <a:pt x="19" y="14"/>
                </a:lnTo>
                <a:lnTo>
                  <a:pt x="17" y="26"/>
                </a:lnTo>
                <a:lnTo>
                  <a:pt x="10" y="29"/>
                </a:lnTo>
                <a:lnTo>
                  <a:pt x="3"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39" name="Freeform 122"/>
          <p:cNvSpPr>
            <a:spLocks/>
          </p:cNvSpPr>
          <p:nvPr/>
        </p:nvSpPr>
        <p:spPr bwMode="auto">
          <a:xfrm>
            <a:off x="5210050" y="6432854"/>
            <a:ext cx="78615" cy="78615"/>
          </a:xfrm>
          <a:custGeom>
            <a:avLst/>
            <a:gdLst>
              <a:gd name="T0" fmla="*/ 0 w 49"/>
              <a:gd name="T1" fmla="*/ 49 h 49"/>
              <a:gd name="T2" fmla="*/ 10 w 49"/>
              <a:gd name="T3" fmla="*/ 49 h 49"/>
              <a:gd name="T4" fmla="*/ 10 w 49"/>
              <a:gd name="T5" fmla="*/ 25 h 49"/>
              <a:gd name="T6" fmla="*/ 10 w 49"/>
              <a:gd name="T7" fmla="*/ 17 h 49"/>
              <a:gd name="T8" fmla="*/ 13 w 49"/>
              <a:gd name="T9" fmla="*/ 13 h 49"/>
              <a:gd name="T10" fmla="*/ 15 w 49"/>
              <a:gd name="T11" fmla="*/ 10 h 49"/>
              <a:gd name="T12" fmla="*/ 18 w 49"/>
              <a:gd name="T13" fmla="*/ 13 h 49"/>
              <a:gd name="T14" fmla="*/ 20 w 49"/>
              <a:gd name="T15" fmla="*/ 20 h 49"/>
              <a:gd name="T16" fmla="*/ 20 w 49"/>
              <a:gd name="T17" fmla="*/ 49 h 49"/>
              <a:gd name="T18" fmla="*/ 29 w 49"/>
              <a:gd name="T19" fmla="*/ 49 h 49"/>
              <a:gd name="T20" fmla="*/ 29 w 49"/>
              <a:gd name="T21" fmla="*/ 24 h 49"/>
              <a:gd name="T22" fmla="*/ 31 w 49"/>
              <a:gd name="T23" fmla="*/ 14 h 49"/>
              <a:gd name="T24" fmla="*/ 35 w 49"/>
              <a:gd name="T25" fmla="*/ 10 h 49"/>
              <a:gd name="T26" fmla="*/ 31 w 49"/>
              <a:gd name="T27" fmla="*/ 10 h 49"/>
              <a:gd name="T28" fmla="*/ 39 w 49"/>
              <a:gd name="T29" fmla="*/ 18 h 49"/>
              <a:gd name="T30" fmla="*/ 39 w 49"/>
              <a:gd name="T31" fmla="*/ 21 h 49"/>
              <a:gd name="T32" fmla="*/ 39 w 49"/>
              <a:gd name="T33" fmla="*/ 49 h 49"/>
              <a:gd name="T34" fmla="*/ 49 w 49"/>
              <a:gd name="T35" fmla="*/ 49 h 49"/>
              <a:gd name="T36" fmla="*/ 49 w 49"/>
              <a:gd name="T37" fmla="*/ 17 h 49"/>
              <a:gd name="T38" fmla="*/ 49 w 49"/>
              <a:gd name="T39" fmla="*/ 13 h 49"/>
              <a:gd name="T40" fmla="*/ 36 w 49"/>
              <a:gd name="T41" fmla="*/ 0 h 49"/>
              <a:gd name="T42" fmla="*/ 38 w 49"/>
              <a:gd name="T43" fmla="*/ 0 h 49"/>
              <a:gd name="T44" fmla="*/ 27 w 49"/>
              <a:gd name="T45" fmla="*/ 11 h 49"/>
              <a:gd name="T46" fmla="*/ 24 w 49"/>
              <a:gd name="T47" fmla="*/ 4 h 49"/>
              <a:gd name="T48" fmla="*/ 18 w 49"/>
              <a:gd name="T49" fmla="*/ 0 h 49"/>
              <a:gd name="T50" fmla="*/ 13 w 49"/>
              <a:gd name="T51" fmla="*/ 4 h 49"/>
              <a:gd name="T52" fmla="*/ 10 w 49"/>
              <a:gd name="T53" fmla="*/ 11 h 49"/>
              <a:gd name="T54" fmla="*/ 10 w 49"/>
              <a:gd name="T55" fmla="*/ 0 h 49"/>
              <a:gd name="T56" fmla="*/ 0 w 49"/>
              <a:gd name="T57" fmla="*/ 0 h 49"/>
              <a:gd name="T58" fmla="*/ 0 w 49"/>
              <a:gd name="T5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9" h="49">
                <a:moveTo>
                  <a:pt x="0" y="49"/>
                </a:moveTo>
                <a:lnTo>
                  <a:pt x="10" y="49"/>
                </a:lnTo>
                <a:lnTo>
                  <a:pt x="10" y="25"/>
                </a:lnTo>
                <a:lnTo>
                  <a:pt x="10" y="17"/>
                </a:lnTo>
                <a:lnTo>
                  <a:pt x="13" y="13"/>
                </a:lnTo>
                <a:lnTo>
                  <a:pt x="15" y="10"/>
                </a:lnTo>
                <a:lnTo>
                  <a:pt x="18" y="13"/>
                </a:lnTo>
                <a:lnTo>
                  <a:pt x="20" y="20"/>
                </a:lnTo>
                <a:lnTo>
                  <a:pt x="20" y="49"/>
                </a:lnTo>
                <a:lnTo>
                  <a:pt x="29" y="49"/>
                </a:lnTo>
                <a:lnTo>
                  <a:pt x="29" y="24"/>
                </a:lnTo>
                <a:lnTo>
                  <a:pt x="31" y="14"/>
                </a:lnTo>
                <a:lnTo>
                  <a:pt x="35" y="10"/>
                </a:lnTo>
                <a:lnTo>
                  <a:pt x="31" y="10"/>
                </a:lnTo>
                <a:lnTo>
                  <a:pt x="39" y="18"/>
                </a:lnTo>
                <a:lnTo>
                  <a:pt x="39" y="21"/>
                </a:lnTo>
                <a:lnTo>
                  <a:pt x="39" y="49"/>
                </a:lnTo>
                <a:lnTo>
                  <a:pt x="49" y="49"/>
                </a:lnTo>
                <a:lnTo>
                  <a:pt x="49" y="17"/>
                </a:lnTo>
                <a:lnTo>
                  <a:pt x="49" y="13"/>
                </a:lnTo>
                <a:lnTo>
                  <a:pt x="36" y="0"/>
                </a:lnTo>
                <a:lnTo>
                  <a:pt x="38" y="0"/>
                </a:lnTo>
                <a:lnTo>
                  <a:pt x="27" y="11"/>
                </a:lnTo>
                <a:lnTo>
                  <a:pt x="24" y="4"/>
                </a:lnTo>
                <a:lnTo>
                  <a:pt x="18" y="0"/>
                </a:lnTo>
                <a:lnTo>
                  <a:pt x="13" y="4"/>
                </a:lnTo>
                <a:lnTo>
                  <a:pt x="10" y="11"/>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0" name="Freeform 123"/>
          <p:cNvSpPr>
            <a:spLocks/>
          </p:cNvSpPr>
          <p:nvPr/>
        </p:nvSpPr>
        <p:spPr bwMode="auto">
          <a:xfrm>
            <a:off x="5317544" y="6432854"/>
            <a:ext cx="77011" cy="78615"/>
          </a:xfrm>
          <a:custGeom>
            <a:avLst/>
            <a:gdLst>
              <a:gd name="T0" fmla="*/ 0 w 48"/>
              <a:gd name="T1" fmla="*/ 49 h 49"/>
              <a:gd name="T2" fmla="*/ 10 w 48"/>
              <a:gd name="T3" fmla="*/ 49 h 49"/>
              <a:gd name="T4" fmla="*/ 10 w 48"/>
              <a:gd name="T5" fmla="*/ 25 h 49"/>
              <a:gd name="T6" fmla="*/ 11 w 48"/>
              <a:gd name="T7" fmla="*/ 17 h 49"/>
              <a:gd name="T8" fmla="*/ 12 w 48"/>
              <a:gd name="T9" fmla="*/ 13 h 49"/>
              <a:gd name="T10" fmla="*/ 15 w 48"/>
              <a:gd name="T11" fmla="*/ 10 h 49"/>
              <a:gd name="T12" fmla="*/ 18 w 48"/>
              <a:gd name="T13" fmla="*/ 13 h 49"/>
              <a:gd name="T14" fmla="*/ 19 w 48"/>
              <a:gd name="T15" fmla="*/ 20 h 49"/>
              <a:gd name="T16" fmla="*/ 19 w 48"/>
              <a:gd name="T17" fmla="*/ 49 h 49"/>
              <a:gd name="T18" fmla="*/ 29 w 48"/>
              <a:gd name="T19" fmla="*/ 49 h 49"/>
              <a:gd name="T20" fmla="*/ 29 w 48"/>
              <a:gd name="T21" fmla="*/ 24 h 49"/>
              <a:gd name="T22" fmla="*/ 32 w 48"/>
              <a:gd name="T23" fmla="*/ 14 h 49"/>
              <a:gd name="T24" fmla="*/ 35 w 48"/>
              <a:gd name="T25" fmla="*/ 10 h 49"/>
              <a:gd name="T26" fmla="*/ 32 w 48"/>
              <a:gd name="T27" fmla="*/ 10 h 49"/>
              <a:gd name="T28" fmla="*/ 39 w 48"/>
              <a:gd name="T29" fmla="*/ 18 h 49"/>
              <a:gd name="T30" fmla="*/ 39 w 48"/>
              <a:gd name="T31" fmla="*/ 21 h 49"/>
              <a:gd name="T32" fmla="*/ 39 w 48"/>
              <a:gd name="T33" fmla="*/ 49 h 49"/>
              <a:gd name="T34" fmla="*/ 48 w 48"/>
              <a:gd name="T35" fmla="*/ 49 h 49"/>
              <a:gd name="T36" fmla="*/ 48 w 48"/>
              <a:gd name="T37" fmla="*/ 17 h 49"/>
              <a:gd name="T38" fmla="*/ 48 w 48"/>
              <a:gd name="T39" fmla="*/ 13 h 49"/>
              <a:gd name="T40" fmla="*/ 37 w 48"/>
              <a:gd name="T41" fmla="*/ 0 h 49"/>
              <a:gd name="T42" fmla="*/ 28 w 48"/>
              <a:gd name="T43" fmla="*/ 11 h 49"/>
              <a:gd name="T44" fmla="*/ 25 w 48"/>
              <a:gd name="T45" fmla="*/ 4 h 49"/>
              <a:gd name="T46" fmla="*/ 19 w 48"/>
              <a:gd name="T47" fmla="*/ 0 h 49"/>
              <a:gd name="T48" fmla="*/ 14 w 48"/>
              <a:gd name="T49" fmla="*/ 4 h 49"/>
              <a:gd name="T50" fmla="*/ 10 w 48"/>
              <a:gd name="T51" fmla="*/ 11 h 49"/>
              <a:gd name="T52" fmla="*/ 10 w 48"/>
              <a:gd name="T53" fmla="*/ 0 h 49"/>
              <a:gd name="T54" fmla="*/ 0 w 48"/>
              <a:gd name="T55" fmla="*/ 0 h 49"/>
              <a:gd name="T56" fmla="*/ 0 w 48"/>
              <a:gd name="T5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49">
                <a:moveTo>
                  <a:pt x="0" y="49"/>
                </a:moveTo>
                <a:lnTo>
                  <a:pt x="10" y="49"/>
                </a:lnTo>
                <a:lnTo>
                  <a:pt x="10" y="25"/>
                </a:lnTo>
                <a:lnTo>
                  <a:pt x="11" y="17"/>
                </a:lnTo>
                <a:lnTo>
                  <a:pt x="12" y="13"/>
                </a:lnTo>
                <a:lnTo>
                  <a:pt x="15" y="10"/>
                </a:lnTo>
                <a:lnTo>
                  <a:pt x="18" y="13"/>
                </a:lnTo>
                <a:lnTo>
                  <a:pt x="19" y="20"/>
                </a:lnTo>
                <a:lnTo>
                  <a:pt x="19" y="49"/>
                </a:lnTo>
                <a:lnTo>
                  <a:pt x="29" y="49"/>
                </a:lnTo>
                <a:lnTo>
                  <a:pt x="29" y="24"/>
                </a:lnTo>
                <a:lnTo>
                  <a:pt x="32" y="14"/>
                </a:lnTo>
                <a:lnTo>
                  <a:pt x="35" y="10"/>
                </a:lnTo>
                <a:lnTo>
                  <a:pt x="32" y="10"/>
                </a:lnTo>
                <a:lnTo>
                  <a:pt x="39" y="18"/>
                </a:lnTo>
                <a:lnTo>
                  <a:pt x="39" y="21"/>
                </a:lnTo>
                <a:lnTo>
                  <a:pt x="39" y="49"/>
                </a:lnTo>
                <a:lnTo>
                  <a:pt x="48" y="49"/>
                </a:lnTo>
                <a:lnTo>
                  <a:pt x="48" y="17"/>
                </a:lnTo>
                <a:lnTo>
                  <a:pt x="48" y="13"/>
                </a:lnTo>
                <a:lnTo>
                  <a:pt x="37" y="0"/>
                </a:lnTo>
                <a:lnTo>
                  <a:pt x="28" y="11"/>
                </a:lnTo>
                <a:lnTo>
                  <a:pt x="25" y="4"/>
                </a:lnTo>
                <a:lnTo>
                  <a:pt x="19" y="0"/>
                </a:lnTo>
                <a:lnTo>
                  <a:pt x="14" y="4"/>
                </a:lnTo>
                <a:lnTo>
                  <a:pt x="10" y="11"/>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1" name="Freeform 124"/>
          <p:cNvSpPr>
            <a:spLocks/>
          </p:cNvSpPr>
          <p:nvPr/>
        </p:nvSpPr>
        <p:spPr bwMode="auto">
          <a:xfrm>
            <a:off x="5442687" y="6432854"/>
            <a:ext cx="30483" cy="78615"/>
          </a:xfrm>
          <a:custGeom>
            <a:avLst/>
            <a:gdLst>
              <a:gd name="T0" fmla="*/ 9 w 19"/>
              <a:gd name="T1" fmla="*/ 49 h 49"/>
              <a:gd name="T2" fmla="*/ 19 w 19"/>
              <a:gd name="T3" fmla="*/ 49 h 49"/>
              <a:gd name="T4" fmla="*/ 19 w 19"/>
              <a:gd name="T5" fmla="*/ 0 h 49"/>
              <a:gd name="T6" fmla="*/ 9 w 19"/>
              <a:gd name="T7" fmla="*/ 0 h 49"/>
              <a:gd name="T8" fmla="*/ 9 w 19"/>
              <a:gd name="T9" fmla="*/ 24 h 49"/>
              <a:gd name="T10" fmla="*/ 9 w 19"/>
              <a:gd name="T11" fmla="*/ 34 h 49"/>
              <a:gd name="T12" fmla="*/ 9 w 19"/>
              <a:gd name="T13" fmla="*/ 38 h 49"/>
              <a:gd name="T14" fmla="*/ 9 w 19"/>
              <a:gd name="T15" fmla="*/ 39 h 49"/>
              <a:gd name="T16" fmla="*/ 16 w 19"/>
              <a:gd name="T17" fmla="*/ 39 h 49"/>
              <a:gd name="T18" fmla="*/ 9 w 19"/>
              <a:gd name="T19" fmla="*/ 32 h 49"/>
              <a:gd name="T20" fmla="*/ 9 w 19"/>
              <a:gd name="T21" fmla="*/ 25 h 49"/>
              <a:gd name="T22" fmla="*/ 9 w 19"/>
              <a:gd name="T23" fmla="*/ 0 h 49"/>
              <a:gd name="T24" fmla="*/ 0 w 19"/>
              <a:gd name="T25" fmla="*/ 0 h 49"/>
              <a:gd name="T26" fmla="*/ 0 w 19"/>
              <a:gd name="T27" fmla="*/ 30 h 49"/>
              <a:gd name="T28" fmla="*/ 0 w 19"/>
              <a:gd name="T29" fmla="*/ 38 h 49"/>
              <a:gd name="T30" fmla="*/ 11 w 19"/>
              <a:gd name="T31" fmla="*/ 49 h 49"/>
              <a:gd name="T32" fmla="*/ 5 w 19"/>
              <a:gd name="T33" fmla="*/ 49 h 49"/>
              <a:gd name="T34" fmla="*/ 9 w 19"/>
              <a:gd name="T35" fmla="*/ 38 h 49"/>
              <a:gd name="T36" fmla="*/ 9 w 19"/>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 h="49">
                <a:moveTo>
                  <a:pt x="9" y="49"/>
                </a:moveTo>
                <a:lnTo>
                  <a:pt x="19" y="49"/>
                </a:lnTo>
                <a:lnTo>
                  <a:pt x="19" y="0"/>
                </a:lnTo>
                <a:lnTo>
                  <a:pt x="9" y="0"/>
                </a:lnTo>
                <a:lnTo>
                  <a:pt x="9" y="24"/>
                </a:lnTo>
                <a:lnTo>
                  <a:pt x="9" y="34"/>
                </a:lnTo>
                <a:lnTo>
                  <a:pt x="9" y="38"/>
                </a:lnTo>
                <a:lnTo>
                  <a:pt x="9" y="39"/>
                </a:lnTo>
                <a:lnTo>
                  <a:pt x="16" y="39"/>
                </a:lnTo>
                <a:lnTo>
                  <a:pt x="9" y="32"/>
                </a:lnTo>
                <a:lnTo>
                  <a:pt x="9" y="25"/>
                </a:lnTo>
                <a:lnTo>
                  <a:pt x="9" y="0"/>
                </a:lnTo>
                <a:lnTo>
                  <a:pt x="0" y="0"/>
                </a:lnTo>
                <a:lnTo>
                  <a:pt x="0" y="30"/>
                </a:lnTo>
                <a:lnTo>
                  <a:pt x="0" y="38"/>
                </a:lnTo>
                <a:lnTo>
                  <a:pt x="11" y="49"/>
                </a:lnTo>
                <a:lnTo>
                  <a:pt x="5" y="49"/>
                </a:lnTo>
                <a:lnTo>
                  <a:pt x="9" y="38"/>
                </a:lnTo>
                <a:lnTo>
                  <a:pt x="9"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2" name="Freeform 125"/>
          <p:cNvSpPr>
            <a:spLocks/>
          </p:cNvSpPr>
          <p:nvPr/>
        </p:nvSpPr>
        <p:spPr bwMode="auto">
          <a:xfrm>
            <a:off x="5505258" y="6432854"/>
            <a:ext cx="30483" cy="78615"/>
          </a:xfrm>
          <a:custGeom>
            <a:avLst/>
            <a:gdLst>
              <a:gd name="T0" fmla="*/ 0 w 19"/>
              <a:gd name="T1" fmla="*/ 49 h 49"/>
              <a:gd name="T2" fmla="*/ 9 w 19"/>
              <a:gd name="T3" fmla="*/ 49 h 49"/>
              <a:gd name="T4" fmla="*/ 9 w 19"/>
              <a:gd name="T5" fmla="*/ 24 h 49"/>
              <a:gd name="T6" fmla="*/ 9 w 19"/>
              <a:gd name="T7" fmla="*/ 14 h 49"/>
              <a:gd name="T8" fmla="*/ 9 w 19"/>
              <a:gd name="T9" fmla="*/ 10 h 49"/>
              <a:gd name="T10" fmla="*/ 1 w 19"/>
              <a:gd name="T11" fmla="*/ 10 h 49"/>
              <a:gd name="T12" fmla="*/ 9 w 19"/>
              <a:gd name="T13" fmla="*/ 18 h 49"/>
              <a:gd name="T14" fmla="*/ 9 w 19"/>
              <a:gd name="T15" fmla="*/ 23 h 49"/>
              <a:gd name="T16" fmla="*/ 9 w 19"/>
              <a:gd name="T17" fmla="*/ 49 h 49"/>
              <a:gd name="T18" fmla="*/ 19 w 19"/>
              <a:gd name="T19" fmla="*/ 49 h 49"/>
              <a:gd name="T20" fmla="*/ 19 w 19"/>
              <a:gd name="T21" fmla="*/ 20 h 49"/>
              <a:gd name="T22" fmla="*/ 19 w 19"/>
              <a:gd name="T23" fmla="*/ 13 h 49"/>
              <a:gd name="T24" fmla="*/ 7 w 19"/>
              <a:gd name="T25" fmla="*/ 0 h 49"/>
              <a:gd name="T26" fmla="*/ 13 w 19"/>
              <a:gd name="T27" fmla="*/ 0 h 49"/>
              <a:gd name="T28" fmla="*/ 9 w 19"/>
              <a:gd name="T29" fmla="*/ 6 h 49"/>
              <a:gd name="T30" fmla="*/ 9 w 19"/>
              <a:gd name="T31" fmla="*/ 0 h 49"/>
              <a:gd name="T32" fmla="*/ 0 w 19"/>
              <a:gd name="T33" fmla="*/ 0 h 49"/>
              <a:gd name="T34" fmla="*/ 0 w 19"/>
              <a:gd name="T3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9">
                <a:moveTo>
                  <a:pt x="0" y="49"/>
                </a:moveTo>
                <a:lnTo>
                  <a:pt x="9" y="49"/>
                </a:lnTo>
                <a:lnTo>
                  <a:pt x="9" y="24"/>
                </a:lnTo>
                <a:lnTo>
                  <a:pt x="9" y="14"/>
                </a:lnTo>
                <a:lnTo>
                  <a:pt x="9" y="10"/>
                </a:lnTo>
                <a:lnTo>
                  <a:pt x="1" y="10"/>
                </a:lnTo>
                <a:lnTo>
                  <a:pt x="9" y="18"/>
                </a:lnTo>
                <a:lnTo>
                  <a:pt x="9" y="23"/>
                </a:lnTo>
                <a:lnTo>
                  <a:pt x="9" y="49"/>
                </a:lnTo>
                <a:lnTo>
                  <a:pt x="19" y="49"/>
                </a:lnTo>
                <a:lnTo>
                  <a:pt x="19" y="20"/>
                </a:lnTo>
                <a:lnTo>
                  <a:pt x="19" y="13"/>
                </a:lnTo>
                <a:lnTo>
                  <a:pt x="7" y="0"/>
                </a:lnTo>
                <a:lnTo>
                  <a:pt x="13" y="0"/>
                </a:lnTo>
                <a:lnTo>
                  <a:pt x="9" y="6"/>
                </a:lnTo>
                <a:lnTo>
                  <a:pt x="9"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3" name="Rectangle 126"/>
          <p:cNvSpPr>
            <a:spLocks noChangeArrowheads="1"/>
          </p:cNvSpPr>
          <p:nvPr/>
        </p:nvSpPr>
        <p:spPr bwMode="auto">
          <a:xfrm>
            <a:off x="5582269" y="6416810"/>
            <a:ext cx="16044" cy="16044"/>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4" name="Rectangle 127"/>
          <p:cNvSpPr>
            <a:spLocks noChangeArrowheads="1"/>
          </p:cNvSpPr>
          <p:nvPr/>
        </p:nvSpPr>
        <p:spPr bwMode="auto">
          <a:xfrm>
            <a:off x="5582269" y="6432854"/>
            <a:ext cx="16044" cy="78615"/>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5" name="Freeform 128"/>
          <p:cNvSpPr>
            <a:spLocks/>
          </p:cNvSpPr>
          <p:nvPr/>
        </p:nvSpPr>
        <p:spPr bwMode="auto">
          <a:xfrm>
            <a:off x="5582269" y="6410392"/>
            <a:ext cx="44923" cy="101077"/>
          </a:xfrm>
          <a:custGeom>
            <a:avLst/>
            <a:gdLst>
              <a:gd name="T0" fmla="*/ 28 w 28"/>
              <a:gd name="T1" fmla="*/ 52 h 63"/>
              <a:gd name="T2" fmla="*/ 24 w 28"/>
              <a:gd name="T3" fmla="*/ 53 h 63"/>
              <a:gd name="T4" fmla="*/ 21 w 28"/>
              <a:gd name="T5" fmla="*/ 53 h 63"/>
              <a:gd name="T6" fmla="*/ 20 w 28"/>
              <a:gd name="T7" fmla="*/ 52 h 63"/>
              <a:gd name="T8" fmla="*/ 18 w 28"/>
              <a:gd name="T9" fmla="*/ 48 h 63"/>
              <a:gd name="T10" fmla="*/ 18 w 28"/>
              <a:gd name="T11" fmla="*/ 24 h 63"/>
              <a:gd name="T12" fmla="*/ 28 w 28"/>
              <a:gd name="T13" fmla="*/ 24 h 63"/>
              <a:gd name="T14" fmla="*/ 28 w 28"/>
              <a:gd name="T15" fmla="*/ 14 h 63"/>
              <a:gd name="T16" fmla="*/ 18 w 28"/>
              <a:gd name="T17" fmla="*/ 14 h 63"/>
              <a:gd name="T18" fmla="*/ 18 w 28"/>
              <a:gd name="T19" fmla="*/ 0 h 63"/>
              <a:gd name="T20" fmla="*/ 10 w 28"/>
              <a:gd name="T21" fmla="*/ 4 h 63"/>
              <a:gd name="T22" fmla="*/ 10 w 28"/>
              <a:gd name="T23" fmla="*/ 14 h 63"/>
              <a:gd name="T24" fmla="*/ 0 w 28"/>
              <a:gd name="T25" fmla="*/ 14 h 63"/>
              <a:gd name="T26" fmla="*/ 0 w 28"/>
              <a:gd name="T27" fmla="*/ 24 h 63"/>
              <a:gd name="T28" fmla="*/ 10 w 28"/>
              <a:gd name="T29" fmla="*/ 24 h 63"/>
              <a:gd name="T30" fmla="*/ 10 w 28"/>
              <a:gd name="T31" fmla="*/ 49 h 63"/>
              <a:gd name="T32" fmla="*/ 10 w 28"/>
              <a:gd name="T33" fmla="*/ 59 h 63"/>
              <a:gd name="T34" fmla="*/ 14 w 28"/>
              <a:gd name="T35" fmla="*/ 62 h 63"/>
              <a:gd name="T36" fmla="*/ 21 w 28"/>
              <a:gd name="T37" fmla="*/ 63 h 63"/>
              <a:gd name="T38" fmla="*/ 28 w 28"/>
              <a:gd name="T39" fmla="*/ 62 h 63"/>
              <a:gd name="T40" fmla="*/ 28 w 28"/>
              <a:gd name="T41"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 h="63">
                <a:moveTo>
                  <a:pt x="28" y="52"/>
                </a:moveTo>
                <a:lnTo>
                  <a:pt x="24" y="53"/>
                </a:lnTo>
                <a:lnTo>
                  <a:pt x="21" y="53"/>
                </a:lnTo>
                <a:lnTo>
                  <a:pt x="20" y="52"/>
                </a:lnTo>
                <a:lnTo>
                  <a:pt x="18" y="48"/>
                </a:lnTo>
                <a:lnTo>
                  <a:pt x="18" y="24"/>
                </a:lnTo>
                <a:lnTo>
                  <a:pt x="28" y="24"/>
                </a:lnTo>
                <a:lnTo>
                  <a:pt x="28" y="14"/>
                </a:lnTo>
                <a:lnTo>
                  <a:pt x="18" y="14"/>
                </a:lnTo>
                <a:lnTo>
                  <a:pt x="18" y="0"/>
                </a:lnTo>
                <a:lnTo>
                  <a:pt x="10" y="4"/>
                </a:lnTo>
                <a:lnTo>
                  <a:pt x="10" y="14"/>
                </a:lnTo>
                <a:lnTo>
                  <a:pt x="0" y="14"/>
                </a:lnTo>
                <a:lnTo>
                  <a:pt x="0" y="24"/>
                </a:lnTo>
                <a:lnTo>
                  <a:pt x="10" y="24"/>
                </a:lnTo>
                <a:lnTo>
                  <a:pt x="10" y="49"/>
                </a:lnTo>
                <a:lnTo>
                  <a:pt x="10" y="59"/>
                </a:lnTo>
                <a:lnTo>
                  <a:pt x="14" y="62"/>
                </a:lnTo>
                <a:lnTo>
                  <a:pt x="21" y="63"/>
                </a:lnTo>
                <a:lnTo>
                  <a:pt x="28" y="62"/>
                </a:lnTo>
                <a:lnTo>
                  <a:pt x="28" y="52"/>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6" name="Freeform 129"/>
          <p:cNvSpPr>
            <a:spLocks/>
          </p:cNvSpPr>
          <p:nvPr/>
        </p:nvSpPr>
        <p:spPr bwMode="auto">
          <a:xfrm>
            <a:off x="5611148" y="6432854"/>
            <a:ext cx="78615" cy="110703"/>
          </a:xfrm>
          <a:custGeom>
            <a:avLst/>
            <a:gdLst>
              <a:gd name="T0" fmla="*/ 20 w 49"/>
              <a:gd name="T1" fmla="*/ 67 h 69"/>
              <a:gd name="T2" fmla="*/ 23 w 49"/>
              <a:gd name="T3" fmla="*/ 69 h 69"/>
              <a:gd name="T4" fmla="*/ 25 w 49"/>
              <a:gd name="T5" fmla="*/ 66 h 69"/>
              <a:gd name="T6" fmla="*/ 28 w 49"/>
              <a:gd name="T7" fmla="*/ 60 h 69"/>
              <a:gd name="T8" fmla="*/ 30 w 49"/>
              <a:gd name="T9" fmla="*/ 49 h 69"/>
              <a:gd name="T10" fmla="*/ 49 w 49"/>
              <a:gd name="T11" fmla="*/ 0 h 69"/>
              <a:gd name="T12" fmla="*/ 39 w 49"/>
              <a:gd name="T13" fmla="*/ 0 h 69"/>
              <a:gd name="T14" fmla="*/ 28 w 49"/>
              <a:gd name="T15" fmla="*/ 30 h 69"/>
              <a:gd name="T16" fmla="*/ 25 w 49"/>
              <a:gd name="T17" fmla="*/ 38 h 69"/>
              <a:gd name="T18" fmla="*/ 21 w 49"/>
              <a:gd name="T19" fmla="*/ 27 h 69"/>
              <a:gd name="T20" fmla="*/ 10 w 49"/>
              <a:gd name="T21" fmla="*/ 0 h 69"/>
              <a:gd name="T22" fmla="*/ 0 w 49"/>
              <a:gd name="T23" fmla="*/ 0 h 69"/>
              <a:gd name="T24" fmla="*/ 20 w 49"/>
              <a:gd name="T25" fmla="*/ 48 h 69"/>
              <a:gd name="T26" fmla="*/ 20 w 49"/>
              <a:gd name="T27" fmla="*/ 49 h 69"/>
              <a:gd name="T28" fmla="*/ 20 w 49"/>
              <a:gd name="T29" fmla="*/ 56 h 69"/>
              <a:gd name="T30" fmla="*/ 20 w 49"/>
              <a:gd name="T31" fmla="*/ 57 h 69"/>
              <a:gd name="T32" fmla="*/ 20 w 49"/>
              <a:gd name="T33" fmla="*/ 59 h 69"/>
              <a:gd name="T34" fmla="*/ 20 w 49"/>
              <a:gd name="T35" fmla="*/ 57 h 69"/>
              <a:gd name="T36" fmla="*/ 20 w 49"/>
              <a:gd name="T3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9">
                <a:moveTo>
                  <a:pt x="20" y="67"/>
                </a:moveTo>
                <a:lnTo>
                  <a:pt x="23" y="69"/>
                </a:lnTo>
                <a:lnTo>
                  <a:pt x="25" y="66"/>
                </a:lnTo>
                <a:lnTo>
                  <a:pt x="28" y="60"/>
                </a:lnTo>
                <a:lnTo>
                  <a:pt x="30" y="49"/>
                </a:lnTo>
                <a:lnTo>
                  <a:pt x="49" y="0"/>
                </a:lnTo>
                <a:lnTo>
                  <a:pt x="39" y="0"/>
                </a:lnTo>
                <a:lnTo>
                  <a:pt x="28" y="30"/>
                </a:lnTo>
                <a:lnTo>
                  <a:pt x="25" y="38"/>
                </a:lnTo>
                <a:lnTo>
                  <a:pt x="21" y="27"/>
                </a:lnTo>
                <a:lnTo>
                  <a:pt x="10" y="0"/>
                </a:lnTo>
                <a:lnTo>
                  <a:pt x="0" y="0"/>
                </a:lnTo>
                <a:lnTo>
                  <a:pt x="20" y="48"/>
                </a:lnTo>
                <a:lnTo>
                  <a:pt x="20" y="49"/>
                </a:lnTo>
                <a:lnTo>
                  <a:pt x="20" y="56"/>
                </a:lnTo>
                <a:lnTo>
                  <a:pt x="20" y="57"/>
                </a:lnTo>
                <a:lnTo>
                  <a:pt x="20" y="59"/>
                </a:lnTo>
                <a:lnTo>
                  <a:pt x="20" y="57"/>
                </a:lnTo>
                <a:lnTo>
                  <a:pt x="20" y="6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7" name="Freeform 130"/>
          <p:cNvSpPr>
            <a:spLocks/>
          </p:cNvSpPr>
          <p:nvPr/>
        </p:nvSpPr>
        <p:spPr bwMode="auto">
          <a:xfrm>
            <a:off x="5689763" y="6495425"/>
            <a:ext cx="16044" cy="32088"/>
          </a:xfrm>
          <a:custGeom>
            <a:avLst/>
            <a:gdLst>
              <a:gd name="T0" fmla="*/ 0 w 10"/>
              <a:gd name="T1" fmla="*/ 10 h 20"/>
              <a:gd name="T2" fmla="*/ 6 w 10"/>
              <a:gd name="T3" fmla="*/ 10 h 20"/>
              <a:gd name="T4" fmla="*/ 4 w 10"/>
              <a:gd name="T5" fmla="*/ 10 h 20"/>
              <a:gd name="T6" fmla="*/ 0 w 10"/>
              <a:gd name="T7" fmla="*/ 10 h 20"/>
              <a:gd name="T8" fmla="*/ 0 w 10"/>
              <a:gd name="T9" fmla="*/ 20 h 20"/>
              <a:gd name="T10" fmla="*/ 7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6" y="10"/>
                </a:lnTo>
                <a:lnTo>
                  <a:pt x="4" y="10"/>
                </a:lnTo>
                <a:lnTo>
                  <a:pt x="0" y="10"/>
                </a:lnTo>
                <a:lnTo>
                  <a:pt x="0" y="20"/>
                </a:lnTo>
                <a:lnTo>
                  <a:pt x="7"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8" name="Freeform 131"/>
          <p:cNvSpPr>
            <a:spLocks/>
          </p:cNvSpPr>
          <p:nvPr/>
        </p:nvSpPr>
        <p:spPr bwMode="auto">
          <a:xfrm>
            <a:off x="5752334" y="6416810"/>
            <a:ext cx="62571" cy="94659"/>
          </a:xfrm>
          <a:custGeom>
            <a:avLst/>
            <a:gdLst>
              <a:gd name="T0" fmla="*/ 0 w 39"/>
              <a:gd name="T1" fmla="*/ 59 h 59"/>
              <a:gd name="T2" fmla="*/ 39 w 39"/>
              <a:gd name="T3" fmla="*/ 59 h 59"/>
              <a:gd name="T4" fmla="*/ 39 w 39"/>
              <a:gd name="T5" fmla="*/ 49 h 59"/>
              <a:gd name="T6" fmla="*/ 10 w 39"/>
              <a:gd name="T7" fmla="*/ 49 h 59"/>
              <a:gd name="T8" fmla="*/ 10 w 39"/>
              <a:gd name="T9" fmla="*/ 30 h 59"/>
              <a:gd name="T10" fmla="*/ 39 w 39"/>
              <a:gd name="T11" fmla="*/ 30 h 59"/>
              <a:gd name="T12" fmla="*/ 39 w 39"/>
              <a:gd name="T13" fmla="*/ 20 h 59"/>
              <a:gd name="T14" fmla="*/ 10 w 39"/>
              <a:gd name="T15" fmla="*/ 20 h 59"/>
              <a:gd name="T16" fmla="*/ 10 w 39"/>
              <a:gd name="T17" fmla="*/ 10 h 59"/>
              <a:gd name="T18" fmla="*/ 39 w 39"/>
              <a:gd name="T19" fmla="*/ 10 h 59"/>
              <a:gd name="T20" fmla="*/ 39 w 39"/>
              <a:gd name="T21" fmla="*/ 0 h 59"/>
              <a:gd name="T22" fmla="*/ 0 w 39"/>
              <a:gd name="T23" fmla="*/ 0 h 59"/>
              <a:gd name="T24" fmla="*/ 0 w 39"/>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9">
                <a:moveTo>
                  <a:pt x="0" y="59"/>
                </a:moveTo>
                <a:lnTo>
                  <a:pt x="39" y="59"/>
                </a:lnTo>
                <a:lnTo>
                  <a:pt x="39" y="49"/>
                </a:lnTo>
                <a:lnTo>
                  <a:pt x="10" y="49"/>
                </a:lnTo>
                <a:lnTo>
                  <a:pt x="10" y="30"/>
                </a:lnTo>
                <a:lnTo>
                  <a:pt x="39" y="30"/>
                </a:lnTo>
                <a:lnTo>
                  <a:pt x="39" y="20"/>
                </a:lnTo>
                <a:lnTo>
                  <a:pt x="10" y="20"/>
                </a:lnTo>
                <a:lnTo>
                  <a:pt x="10" y="10"/>
                </a:lnTo>
                <a:lnTo>
                  <a:pt x="39" y="10"/>
                </a:lnTo>
                <a:lnTo>
                  <a:pt x="39" y="0"/>
                </a:lnTo>
                <a:lnTo>
                  <a:pt x="0" y="0"/>
                </a:lnTo>
                <a:lnTo>
                  <a:pt x="0"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49" name="Freeform 132"/>
          <p:cNvSpPr>
            <a:spLocks/>
          </p:cNvSpPr>
          <p:nvPr/>
        </p:nvSpPr>
        <p:spPr bwMode="auto">
          <a:xfrm>
            <a:off x="5830949" y="6432854"/>
            <a:ext cx="46527" cy="78615"/>
          </a:xfrm>
          <a:custGeom>
            <a:avLst/>
            <a:gdLst>
              <a:gd name="T0" fmla="*/ 0 w 29"/>
              <a:gd name="T1" fmla="*/ 30 h 49"/>
              <a:gd name="T2" fmla="*/ 4 w 29"/>
              <a:gd name="T3" fmla="*/ 45 h 49"/>
              <a:gd name="T4" fmla="*/ 13 w 29"/>
              <a:gd name="T5" fmla="*/ 49 h 49"/>
              <a:gd name="T6" fmla="*/ 16 w 29"/>
              <a:gd name="T7" fmla="*/ 49 h 49"/>
              <a:gd name="T8" fmla="*/ 29 w 29"/>
              <a:gd name="T9" fmla="*/ 38 h 49"/>
              <a:gd name="T10" fmla="*/ 29 w 29"/>
              <a:gd name="T11" fmla="*/ 34 h 49"/>
              <a:gd name="T12" fmla="*/ 16 w 29"/>
              <a:gd name="T13" fmla="*/ 21 h 49"/>
              <a:gd name="T14" fmla="*/ 18 w 29"/>
              <a:gd name="T15" fmla="*/ 21 h 49"/>
              <a:gd name="T16" fmla="*/ 13 w 29"/>
              <a:gd name="T17" fmla="*/ 18 h 49"/>
              <a:gd name="T18" fmla="*/ 11 w 29"/>
              <a:gd name="T19" fmla="*/ 17 h 49"/>
              <a:gd name="T20" fmla="*/ 9 w 29"/>
              <a:gd name="T21" fmla="*/ 17 h 49"/>
              <a:gd name="T22" fmla="*/ 16 w 29"/>
              <a:gd name="T23" fmla="*/ 17 h 49"/>
              <a:gd name="T24" fmla="*/ 9 w 29"/>
              <a:gd name="T25" fmla="*/ 9 h 49"/>
              <a:gd name="T26" fmla="*/ 9 w 29"/>
              <a:gd name="T27" fmla="*/ 14 h 49"/>
              <a:gd name="T28" fmla="*/ 9 w 29"/>
              <a:gd name="T29" fmla="*/ 18 h 49"/>
              <a:gd name="T30" fmla="*/ 16 w 29"/>
              <a:gd name="T31" fmla="*/ 10 h 49"/>
              <a:gd name="T32" fmla="*/ 13 w 29"/>
              <a:gd name="T33" fmla="*/ 10 h 49"/>
              <a:gd name="T34" fmla="*/ 16 w 29"/>
              <a:gd name="T35" fmla="*/ 11 h 49"/>
              <a:gd name="T36" fmla="*/ 19 w 29"/>
              <a:gd name="T37" fmla="*/ 10 h 49"/>
              <a:gd name="T38" fmla="*/ 29 w 29"/>
              <a:gd name="T39" fmla="*/ 10 h 49"/>
              <a:gd name="T40" fmla="*/ 26 w 29"/>
              <a:gd name="T41" fmla="*/ 6 h 49"/>
              <a:gd name="T42" fmla="*/ 20 w 29"/>
              <a:gd name="T43" fmla="*/ 2 h 49"/>
              <a:gd name="T44" fmla="*/ 13 w 29"/>
              <a:gd name="T45" fmla="*/ 0 h 49"/>
              <a:gd name="T46" fmla="*/ 11 w 29"/>
              <a:gd name="T47" fmla="*/ 0 h 49"/>
              <a:gd name="T48" fmla="*/ 0 w 29"/>
              <a:gd name="T49" fmla="*/ 13 h 49"/>
              <a:gd name="T50" fmla="*/ 0 w 29"/>
              <a:gd name="T51" fmla="*/ 16 h 49"/>
              <a:gd name="T52" fmla="*/ 11 w 29"/>
              <a:gd name="T53" fmla="*/ 28 h 49"/>
              <a:gd name="T54" fmla="*/ 15 w 29"/>
              <a:gd name="T55" fmla="*/ 30 h 49"/>
              <a:gd name="T56" fmla="*/ 18 w 29"/>
              <a:gd name="T57" fmla="*/ 31 h 49"/>
              <a:gd name="T58" fmla="*/ 11 w 29"/>
              <a:gd name="T59" fmla="*/ 31 h 49"/>
              <a:gd name="T60" fmla="*/ 19 w 29"/>
              <a:gd name="T61" fmla="*/ 38 h 49"/>
              <a:gd name="T62" fmla="*/ 19 w 29"/>
              <a:gd name="T63" fmla="*/ 34 h 49"/>
              <a:gd name="T64" fmla="*/ 19 w 29"/>
              <a:gd name="T65" fmla="*/ 32 h 49"/>
              <a:gd name="T66" fmla="*/ 11 w 29"/>
              <a:gd name="T67" fmla="*/ 39 h 49"/>
              <a:gd name="T68" fmla="*/ 13 w 29"/>
              <a:gd name="T69" fmla="*/ 39 h 49"/>
              <a:gd name="T70" fmla="*/ 11 w 29"/>
              <a:gd name="T71" fmla="*/ 38 h 49"/>
              <a:gd name="T72" fmla="*/ 9 w 29"/>
              <a:gd name="T73" fmla="*/ 30 h 49"/>
              <a:gd name="T74" fmla="*/ 0 w 29"/>
              <a:gd name="T75"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9" h="49">
                <a:moveTo>
                  <a:pt x="0" y="30"/>
                </a:moveTo>
                <a:lnTo>
                  <a:pt x="4" y="45"/>
                </a:lnTo>
                <a:lnTo>
                  <a:pt x="13" y="49"/>
                </a:lnTo>
                <a:lnTo>
                  <a:pt x="16" y="49"/>
                </a:lnTo>
                <a:lnTo>
                  <a:pt x="29" y="38"/>
                </a:lnTo>
                <a:lnTo>
                  <a:pt x="29" y="34"/>
                </a:lnTo>
                <a:lnTo>
                  <a:pt x="16" y="21"/>
                </a:lnTo>
                <a:lnTo>
                  <a:pt x="18" y="21"/>
                </a:lnTo>
                <a:lnTo>
                  <a:pt x="13" y="18"/>
                </a:lnTo>
                <a:lnTo>
                  <a:pt x="11" y="17"/>
                </a:lnTo>
                <a:lnTo>
                  <a:pt x="9" y="17"/>
                </a:lnTo>
                <a:lnTo>
                  <a:pt x="16" y="17"/>
                </a:lnTo>
                <a:lnTo>
                  <a:pt x="9" y="9"/>
                </a:lnTo>
                <a:lnTo>
                  <a:pt x="9" y="14"/>
                </a:lnTo>
                <a:lnTo>
                  <a:pt x="9" y="18"/>
                </a:lnTo>
                <a:lnTo>
                  <a:pt x="16" y="10"/>
                </a:lnTo>
                <a:lnTo>
                  <a:pt x="13" y="10"/>
                </a:lnTo>
                <a:lnTo>
                  <a:pt x="16" y="11"/>
                </a:lnTo>
                <a:lnTo>
                  <a:pt x="19" y="10"/>
                </a:lnTo>
                <a:lnTo>
                  <a:pt x="29" y="10"/>
                </a:lnTo>
                <a:lnTo>
                  <a:pt x="26" y="6"/>
                </a:lnTo>
                <a:lnTo>
                  <a:pt x="20" y="2"/>
                </a:lnTo>
                <a:lnTo>
                  <a:pt x="13" y="0"/>
                </a:lnTo>
                <a:lnTo>
                  <a:pt x="11" y="0"/>
                </a:lnTo>
                <a:lnTo>
                  <a:pt x="0" y="13"/>
                </a:lnTo>
                <a:lnTo>
                  <a:pt x="0" y="16"/>
                </a:lnTo>
                <a:lnTo>
                  <a:pt x="11" y="28"/>
                </a:lnTo>
                <a:lnTo>
                  <a:pt x="15" y="30"/>
                </a:lnTo>
                <a:lnTo>
                  <a:pt x="18" y="31"/>
                </a:lnTo>
                <a:lnTo>
                  <a:pt x="11" y="31"/>
                </a:lnTo>
                <a:lnTo>
                  <a:pt x="19" y="38"/>
                </a:lnTo>
                <a:lnTo>
                  <a:pt x="19" y="34"/>
                </a:lnTo>
                <a:lnTo>
                  <a:pt x="19" y="32"/>
                </a:lnTo>
                <a:lnTo>
                  <a:pt x="11" y="39"/>
                </a:lnTo>
                <a:lnTo>
                  <a:pt x="13" y="39"/>
                </a:lnTo>
                <a:lnTo>
                  <a:pt x="11" y="38"/>
                </a:lnTo>
                <a:lnTo>
                  <a:pt x="9" y="30"/>
                </a:lnTo>
                <a:lnTo>
                  <a:pt x="0" y="3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0" name="Freeform 133"/>
          <p:cNvSpPr>
            <a:spLocks/>
          </p:cNvSpPr>
          <p:nvPr/>
        </p:nvSpPr>
        <p:spPr bwMode="auto">
          <a:xfrm>
            <a:off x="5906356" y="6432854"/>
            <a:ext cx="30483" cy="78615"/>
          </a:xfrm>
          <a:custGeom>
            <a:avLst/>
            <a:gdLst>
              <a:gd name="T0" fmla="*/ 0 w 19"/>
              <a:gd name="T1" fmla="*/ 49 h 49"/>
              <a:gd name="T2" fmla="*/ 10 w 19"/>
              <a:gd name="T3" fmla="*/ 49 h 49"/>
              <a:gd name="T4" fmla="*/ 10 w 19"/>
              <a:gd name="T5" fmla="*/ 25 h 49"/>
              <a:gd name="T6" fmla="*/ 11 w 19"/>
              <a:gd name="T7" fmla="*/ 16 h 49"/>
              <a:gd name="T8" fmla="*/ 12 w 19"/>
              <a:gd name="T9" fmla="*/ 11 h 49"/>
              <a:gd name="T10" fmla="*/ 15 w 19"/>
              <a:gd name="T11" fmla="*/ 10 h 49"/>
              <a:gd name="T12" fmla="*/ 18 w 19"/>
              <a:gd name="T13" fmla="*/ 11 h 49"/>
              <a:gd name="T14" fmla="*/ 19 w 19"/>
              <a:gd name="T15" fmla="*/ 3 h 49"/>
              <a:gd name="T16" fmla="*/ 15 w 19"/>
              <a:gd name="T17" fmla="*/ 0 h 49"/>
              <a:gd name="T18" fmla="*/ 12 w 19"/>
              <a:gd name="T19" fmla="*/ 3 h 49"/>
              <a:gd name="T20" fmla="*/ 10 w 19"/>
              <a:gd name="T21" fmla="*/ 10 h 49"/>
              <a:gd name="T22" fmla="*/ 10 w 19"/>
              <a:gd name="T23" fmla="*/ 0 h 49"/>
              <a:gd name="T24" fmla="*/ 0 w 19"/>
              <a:gd name="T25" fmla="*/ 0 h 49"/>
              <a:gd name="T26" fmla="*/ 0 w 19"/>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49">
                <a:moveTo>
                  <a:pt x="0" y="49"/>
                </a:moveTo>
                <a:lnTo>
                  <a:pt x="10" y="49"/>
                </a:lnTo>
                <a:lnTo>
                  <a:pt x="10" y="25"/>
                </a:lnTo>
                <a:lnTo>
                  <a:pt x="11" y="16"/>
                </a:lnTo>
                <a:lnTo>
                  <a:pt x="12" y="11"/>
                </a:lnTo>
                <a:lnTo>
                  <a:pt x="15" y="10"/>
                </a:lnTo>
                <a:lnTo>
                  <a:pt x="18" y="11"/>
                </a:lnTo>
                <a:lnTo>
                  <a:pt x="19" y="3"/>
                </a:lnTo>
                <a:lnTo>
                  <a:pt x="15" y="0"/>
                </a:lnTo>
                <a:lnTo>
                  <a:pt x="12" y="3"/>
                </a:lnTo>
                <a:lnTo>
                  <a:pt x="10" y="10"/>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1" name="Rectangle 134"/>
          <p:cNvSpPr>
            <a:spLocks noChangeArrowheads="1"/>
          </p:cNvSpPr>
          <p:nvPr/>
        </p:nvSpPr>
        <p:spPr bwMode="auto">
          <a:xfrm>
            <a:off x="5952883" y="6416810"/>
            <a:ext cx="16044" cy="16044"/>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2" name="Rectangle 135"/>
          <p:cNvSpPr>
            <a:spLocks noChangeArrowheads="1"/>
          </p:cNvSpPr>
          <p:nvPr/>
        </p:nvSpPr>
        <p:spPr bwMode="auto">
          <a:xfrm>
            <a:off x="5952883" y="6432854"/>
            <a:ext cx="16044" cy="78615"/>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3" name="Freeform 136"/>
          <p:cNvSpPr>
            <a:spLocks/>
          </p:cNvSpPr>
          <p:nvPr/>
        </p:nvSpPr>
        <p:spPr bwMode="auto">
          <a:xfrm>
            <a:off x="5968927" y="6495425"/>
            <a:ext cx="14440" cy="32088"/>
          </a:xfrm>
          <a:custGeom>
            <a:avLst/>
            <a:gdLst>
              <a:gd name="T0" fmla="*/ 0 w 9"/>
              <a:gd name="T1" fmla="*/ 10 h 20"/>
              <a:gd name="T2" fmla="*/ 5 w 9"/>
              <a:gd name="T3" fmla="*/ 10 h 20"/>
              <a:gd name="T4" fmla="*/ 4 w 9"/>
              <a:gd name="T5" fmla="*/ 10 h 20"/>
              <a:gd name="T6" fmla="*/ 0 w 9"/>
              <a:gd name="T7" fmla="*/ 10 h 20"/>
              <a:gd name="T8" fmla="*/ 0 w 9"/>
              <a:gd name="T9" fmla="*/ 20 h 20"/>
              <a:gd name="T10" fmla="*/ 7 w 9"/>
              <a:gd name="T11" fmla="*/ 17 h 20"/>
              <a:gd name="T12" fmla="*/ 9 w 9"/>
              <a:gd name="T13" fmla="*/ 10 h 20"/>
              <a:gd name="T14" fmla="*/ 9 w 9"/>
              <a:gd name="T15" fmla="*/ 0 h 20"/>
              <a:gd name="T16" fmla="*/ 0 w 9"/>
              <a:gd name="T17" fmla="*/ 0 h 20"/>
              <a:gd name="T18" fmla="*/ 0 w 9"/>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0">
                <a:moveTo>
                  <a:pt x="0" y="10"/>
                </a:moveTo>
                <a:lnTo>
                  <a:pt x="5" y="10"/>
                </a:lnTo>
                <a:lnTo>
                  <a:pt x="4" y="10"/>
                </a:lnTo>
                <a:lnTo>
                  <a:pt x="0" y="10"/>
                </a:lnTo>
                <a:lnTo>
                  <a:pt x="0" y="20"/>
                </a:lnTo>
                <a:lnTo>
                  <a:pt x="7" y="17"/>
                </a:lnTo>
                <a:lnTo>
                  <a:pt x="9" y="10"/>
                </a:lnTo>
                <a:lnTo>
                  <a:pt x="9"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4" name="Freeform 137"/>
          <p:cNvSpPr>
            <a:spLocks/>
          </p:cNvSpPr>
          <p:nvPr/>
        </p:nvSpPr>
        <p:spPr bwMode="auto">
          <a:xfrm>
            <a:off x="6045938" y="6416810"/>
            <a:ext cx="62571" cy="94659"/>
          </a:xfrm>
          <a:custGeom>
            <a:avLst/>
            <a:gdLst>
              <a:gd name="T0" fmla="*/ 0 w 39"/>
              <a:gd name="T1" fmla="*/ 59 h 59"/>
              <a:gd name="T2" fmla="*/ 10 w 39"/>
              <a:gd name="T3" fmla="*/ 59 h 59"/>
              <a:gd name="T4" fmla="*/ 10 w 39"/>
              <a:gd name="T5" fmla="*/ 30 h 59"/>
              <a:gd name="T6" fmla="*/ 30 w 39"/>
              <a:gd name="T7" fmla="*/ 30 h 59"/>
              <a:gd name="T8" fmla="*/ 30 w 39"/>
              <a:gd name="T9" fmla="*/ 59 h 59"/>
              <a:gd name="T10" fmla="*/ 39 w 39"/>
              <a:gd name="T11" fmla="*/ 59 h 59"/>
              <a:gd name="T12" fmla="*/ 39 w 39"/>
              <a:gd name="T13" fmla="*/ 0 h 59"/>
              <a:gd name="T14" fmla="*/ 30 w 39"/>
              <a:gd name="T15" fmla="*/ 0 h 59"/>
              <a:gd name="T16" fmla="*/ 30 w 39"/>
              <a:gd name="T17" fmla="*/ 20 h 59"/>
              <a:gd name="T18" fmla="*/ 10 w 39"/>
              <a:gd name="T19" fmla="*/ 20 h 59"/>
              <a:gd name="T20" fmla="*/ 10 w 39"/>
              <a:gd name="T21" fmla="*/ 0 h 59"/>
              <a:gd name="T22" fmla="*/ 0 w 39"/>
              <a:gd name="T23" fmla="*/ 0 h 59"/>
              <a:gd name="T24" fmla="*/ 0 w 39"/>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9">
                <a:moveTo>
                  <a:pt x="0" y="59"/>
                </a:moveTo>
                <a:lnTo>
                  <a:pt x="10" y="59"/>
                </a:lnTo>
                <a:lnTo>
                  <a:pt x="10" y="30"/>
                </a:lnTo>
                <a:lnTo>
                  <a:pt x="30" y="30"/>
                </a:lnTo>
                <a:lnTo>
                  <a:pt x="30" y="59"/>
                </a:lnTo>
                <a:lnTo>
                  <a:pt x="39" y="59"/>
                </a:lnTo>
                <a:lnTo>
                  <a:pt x="39" y="0"/>
                </a:lnTo>
                <a:lnTo>
                  <a:pt x="30" y="0"/>
                </a:lnTo>
                <a:lnTo>
                  <a:pt x="30" y="20"/>
                </a:lnTo>
                <a:lnTo>
                  <a:pt x="10" y="20"/>
                </a:lnTo>
                <a:lnTo>
                  <a:pt x="10" y="0"/>
                </a:lnTo>
                <a:lnTo>
                  <a:pt x="0" y="0"/>
                </a:lnTo>
                <a:lnTo>
                  <a:pt x="0"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5" name="Freeform 138"/>
          <p:cNvSpPr>
            <a:spLocks/>
          </p:cNvSpPr>
          <p:nvPr/>
        </p:nvSpPr>
        <p:spPr bwMode="auto">
          <a:xfrm>
            <a:off x="6124553" y="6416810"/>
            <a:ext cx="62571" cy="94659"/>
          </a:xfrm>
          <a:custGeom>
            <a:avLst/>
            <a:gdLst>
              <a:gd name="T0" fmla="*/ 0 w 39"/>
              <a:gd name="T1" fmla="*/ 59 h 59"/>
              <a:gd name="T2" fmla="*/ 39 w 39"/>
              <a:gd name="T3" fmla="*/ 59 h 59"/>
              <a:gd name="T4" fmla="*/ 39 w 39"/>
              <a:gd name="T5" fmla="*/ 49 h 59"/>
              <a:gd name="T6" fmla="*/ 10 w 39"/>
              <a:gd name="T7" fmla="*/ 49 h 59"/>
              <a:gd name="T8" fmla="*/ 10 w 39"/>
              <a:gd name="T9" fmla="*/ 30 h 59"/>
              <a:gd name="T10" fmla="*/ 39 w 39"/>
              <a:gd name="T11" fmla="*/ 30 h 59"/>
              <a:gd name="T12" fmla="*/ 39 w 39"/>
              <a:gd name="T13" fmla="*/ 20 h 59"/>
              <a:gd name="T14" fmla="*/ 10 w 39"/>
              <a:gd name="T15" fmla="*/ 20 h 59"/>
              <a:gd name="T16" fmla="*/ 10 w 39"/>
              <a:gd name="T17" fmla="*/ 10 h 59"/>
              <a:gd name="T18" fmla="*/ 39 w 39"/>
              <a:gd name="T19" fmla="*/ 10 h 59"/>
              <a:gd name="T20" fmla="*/ 39 w 39"/>
              <a:gd name="T21" fmla="*/ 0 h 59"/>
              <a:gd name="T22" fmla="*/ 0 w 39"/>
              <a:gd name="T23" fmla="*/ 0 h 59"/>
              <a:gd name="T24" fmla="*/ 0 w 39"/>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9">
                <a:moveTo>
                  <a:pt x="0" y="59"/>
                </a:moveTo>
                <a:lnTo>
                  <a:pt x="39" y="59"/>
                </a:lnTo>
                <a:lnTo>
                  <a:pt x="39" y="49"/>
                </a:lnTo>
                <a:lnTo>
                  <a:pt x="10" y="49"/>
                </a:lnTo>
                <a:lnTo>
                  <a:pt x="10" y="30"/>
                </a:lnTo>
                <a:lnTo>
                  <a:pt x="39" y="30"/>
                </a:lnTo>
                <a:lnTo>
                  <a:pt x="39" y="20"/>
                </a:lnTo>
                <a:lnTo>
                  <a:pt x="10" y="20"/>
                </a:lnTo>
                <a:lnTo>
                  <a:pt x="10" y="10"/>
                </a:lnTo>
                <a:lnTo>
                  <a:pt x="39" y="10"/>
                </a:lnTo>
                <a:lnTo>
                  <a:pt x="39" y="0"/>
                </a:lnTo>
                <a:lnTo>
                  <a:pt x="0" y="0"/>
                </a:lnTo>
                <a:lnTo>
                  <a:pt x="0"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6" name="Freeform 139"/>
          <p:cNvSpPr>
            <a:spLocks/>
          </p:cNvSpPr>
          <p:nvPr/>
        </p:nvSpPr>
        <p:spPr bwMode="auto">
          <a:xfrm>
            <a:off x="6216003" y="6416810"/>
            <a:ext cx="73802" cy="94659"/>
          </a:xfrm>
          <a:custGeom>
            <a:avLst/>
            <a:gdLst>
              <a:gd name="T0" fmla="*/ 0 w 46"/>
              <a:gd name="T1" fmla="*/ 59 h 59"/>
              <a:gd name="T2" fmla="*/ 10 w 46"/>
              <a:gd name="T3" fmla="*/ 59 h 59"/>
              <a:gd name="T4" fmla="*/ 10 w 46"/>
              <a:gd name="T5" fmla="*/ 30 h 59"/>
              <a:gd name="T6" fmla="*/ 17 w 46"/>
              <a:gd name="T7" fmla="*/ 30 h 59"/>
              <a:gd name="T8" fmla="*/ 19 w 46"/>
              <a:gd name="T9" fmla="*/ 30 h 59"/>
              <a:gd name="T10" fmla="*/ 22 w 46"/>
              <a:gd name="T11" fmla="*/ 33 h 59"/>
              <a:gd name="T12" fmla="*/ 25 w 46"/>
              <a:gd name="T13" fmla="*/ 38 h 59"/>
              <a:gd name="T14" fmla="*/ 29 w 46"/>
              <a:gd name="T15" fmla="*/ 45 h 59"/>
              <a:gd name="T16" fmla="*/ 36 w 46"/>
              <a:gd name="T17" fmla="*/ 59 h 59"/>
              <a:gd name="T18" fmla="*/ 46 w 46"/>
              <a:gd name="T19" fmla="*/ 59 h 59"/>
              <a:gd name="T20" fmla="*/ 38 w 46"/>
              <a:gd name="T21" fmla="*/ 42 h 59"/>
              <a:gd name="T22" fmla="*/ 32 w 46"/>
              <a:gd name="T23" fmla="*/ 33 h 59"/>
              <a:gd name="T24" fmla="*/ 26 w 46"/>
              <a:gd name="T25" fmla="*/ 30 h 59"/>
              <a:gd name="T26" fmla="*/ 36 w 46"/>
              <a:gd name="T27" fmla="*/ 26 h 59"/>
              <a:gd name="T28" fmla="*/ 39 w 46"/>
              <a:gd name="T29" fmla="*/ 16 h 59"/>
              <a:gd name="T30" fmla="*/ 38 w 46"/>
              <a:gd name="T31" fmla="*/ 7 h 59"/>
              <a:gd name="T32" fmla="*/ 32 w 46"/>
              <a:gd name="T33" fmla="*/ 3 h 59"/>
              <a:gd name="T34" fmla="*/ 24 w 46"/>
              <a:gd name="T35" fmla="*/ 0 h 59"/>
              <a:gd name="T36" fmla="*/ 0 w 46"/>
              <a:gd name="T37" fmla="*/ 0 h 59"/>
              <a:gd name="T38" fmla="*/ 0 w 46"/>
              <a:gd name="T3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59">
                <a:moveTo>
                  <a:pt x="0" y="59"/>
                </a:moveTo>
                <a:lnTo>
                  <a:pt x="10" y="59"/>
                </a:lnTo>
                <a:lnTo>
                  <a:pt x="10" y="30"/>
                </a:lnTo>
                <a:lnTo>
                  <a:pt x="17" y="30"/>
                </a:lnTo>
                <a:lnTo>
                  <a:pt x="19" y="30"/>
                </a:lnTo>
                <a:lnTo>
                  <a:pt x="22" y="33"/>
                </a:lnTo>
                <a:lnTo>
                  <a:pt x="25" y="38"/>
                </a:lnTo>
                <a:lnTo>
                  <a:pt x="29" y="45"/>
                </a:lnTo>
                <a:lnTo>
                  <a:pt x="36" y="59"/>
                </a:lnTo>
                <a:lnTo>
                  <a:pt x="46" y="59"/>
                </a:lnTo>
                <a:lnTo>
                  <a:pt x="38" y="42"/>
                </a:lnTo>
                <a:lnTo>
                  <a:pt x="32" y="33"/>
                </a:lnTo>
                <a:lnTo>
                  <a:pt x="26" y="30"/>
                </a:lnTo>
                <a:lnTo>
                  <a:pt x="36" y="26"/>
                </a:lnTo>
                <a:lnTo>
                  <a:pt x="39" y="16"/>
                </a:lnTo>
                <a:lnTo>
                  <a:pt x="38" y="7"/>
                </a:lnTo>
                <a:lnTo>
                  <a:pt x="32" y="3"/>
                </a:lnTo>
                <a:lnTo>
                  <a:pt x="24" y="0"/>
                </a:lnTo>
                <a:lnTo>
                  <a:pt x="0" y="0"/>
                </a:lnTo>
                <a:lnTo>
                  <a:pt x="0"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7" name="Freeform 140"/>
          <p:cNvSpPr>
            <a:spLocks/>
          </p:cNvSpPr>
          <p:nvPr/>
        </p:nvSpPr>
        <p:spPr bwMode="auto">
          <a:xfrm>
            <a:off x="6232047" y="6432854"/>
            <a:ext cx="30483" cy="16044"/>
          </a:xfrm>
          <a:custGeom>
            <a:avLst/>
            <a:gdLst>
              <a:gd name="T0" fmla="*/ 0 w 19"/>
              <a:gd name="T1" fmla="*/ 10 h 10"/>
              <a:gd name="T2" fmla="*/ 0 w 19"/>
              <a:gd name="T3" fmla="*/ 0 h 10"/>
              <a:gd name="T4" fmla="*/ 14 w 19"/>
              <a:gd name="T5" fmla="*/ 0 h 10"/>
              <a:gd name="T6" fmla="*/ 18 w 19"/>
              <a:gd name="T7" fmla="*/ 2 h 10"/>
              <a:gd name="T8" fmla="*/ 19 w 19"/>
              <a:gd name="T9" fmla="*/ 6 h 10"/>
              <a:gd name="T10" fmla="*/ 19 w 19"/>
              <a:gd name="T11" fmla="*/ 9 h 10"/>
              <a:gd name="T12" fmla="*/ 18 w 19"/>
              <a:gd name="T13" fmla="*/ 10 h 10"/>
              <a:gd name="T14" fmla="*/ 12 w 19"/>
              <a:gd name="T15" fmla="*/ 10 h 10"/>
              <a:gd name="T16" fmla="*/ 0 w 19"/>
              <a:gd name="T1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 h="10">
                <a:moveTo>
                  <a:pt x="0" y="10"/>
                </a:moveTo>
                <a:lnTo>
                  <a:pt x="0" y="0"/>
                </a:lnTo>
                <a:lnTo>
                  <a:pt x="14" y="0"/>
                </a:lnTo>
                <a:lnTo>
                  <a:pt x="18" y="2"/>
                </a:lnTo>
                <a:lnTo>
                  <a:pt x="19" y="6"/>
                </a:lnTo>
                <a:lnTo>
                  <a:pt x="19" y="9"/>
                </a:lnTo>
                <a:lnTo>
                  <a:pt x="18" y="10"/>
                </a:lnTo>
                <a:lnTo>
                  <a:pt x="12"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8" name="Freeform 141"/>
          <p:cNvSpPr>
            <a:spLocks/>
          </p:cNvSpPr>
          <p:nvPr/>
        </p:nvSpPr>
        <p:spPr bwMode="auto">
          <a:xfrm>
            <a:off x="6309058" y="6416810"/>
            <a:ext cx="62571" cy="94659"/>
          </a:xfrm>
          <a:custGeom>
            <a:avLst/>
            <a:gdLst>
              <a:gd name="T0" fmla="*/ 0 w 39"/>
              <a:gd name="T1" fmla="*/ 59 h 59"/>
              <a:gd name="T2" fmla="*/ 39 w 39"/>
              <a:gd name="T3" fmla="*/ 59 h 59"/>
              <a:gd name="T4" fmla="*/ 39 w 39"/>
              <a:gd name="T5" fmla="*/ 49 h 59"/>
              <a:gd name="T6" fmla="*/ 10 w 39"/>
              <a:gd name="T7" fmla="*/ 49 h 59"/>
              <a:gd name="T8" fmla="*/ 10 w 39"/>
              <a:gd name="T9" fmla="*/ 30 h 59"/>
              <a:gd name="T10" fmla="*/ 39 w 39"/>
              <a:gd name="T11" fmla="*/ 30 h 59"/>
              <a:gd name="T12" fmla="*/ 39 w 39"/>
              <a:gd name="T13" fmla="*/ 20 h 59"/>
              <a:gd name="T14" fmla="*/ 10 w 39"/>
              <a:gd name="T15" fmla="*/ 20 h 59"/>
              <a:gd name="T16" fmla="*/ 10 w 39"/>
              <a:gd name="T17" fmla="*/ 10 h 59"/>
              <a:gd name="T18" fmla="*/ 39 w 39"/>
              <a:gd name="T19" fmla="*/ 10 h 59"/>
              <a:gd name="T20" fmla="*/ 39 w 39"/>
              <a:gd name="T21" fmla="*/ 0 h 59"/>
              <a:gd name="T22" fmla="*/ 0 w 39"/>
              <a:gd name="T23" fmla="*/ 0 h 59"/>
              <a:gd name="T24" fmla="*/ 0 w 39"/>
              <a:gd name="T25"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59">
                <a:moveTo>
                  <a:pt x="0" y="59"/>
                </a:moveTo>
                <a:lnTo>
                  <a:pt x="39" y="59"/>
                </a:lnTo>
                <a:lnTo>
                  <a:pt x="39" y="49"/>
                </a:lnTo>
                <a:lnTo>
                  <a:pt x="10" y="49"/>
                </a:lnTo>
                <a:lnTo>
                  <a:pt x="10" y="30"/>
                </a:lnTo>
                <a:lnTo>
                  <a:pt x="39" y="30"/>
                </a:lnTo>
                <a:lnTo>
                  <a:pt x="39" y="20"/>
                </a:lnTo>
                <a:lnTo>
                  <a:pt x="10" y="20"/>
                </a:lnTo>
                <a:lnTo>
                  <a:pt x="10" y="10"/>
                </a:lnTo>
                <a:lnTo>
                  <a:pt x="39" y="10"/>
                </a:lnTo>
                <a:lnTo>
                  <a:pt x="39" y="0"/>
                </a:lnTo>
                <a:lnTo>
                  <a:pt x="0" y="0"/>
                </a:lnTo>
                <a:lnTo>
                  <a:pt x="0"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59" name="Freeform 142"/>
          <p:cNvSpPr>
            <a:spLocks/>
          </p:cNvSpPr>
          <p:nvPr/>
        </p:nvSpPr>
        <p:spPr bwMode="auto">
          <a:xfrm>
            <a:off x="6387673" y="6495425"/>
            <a:ext cx="16044" cy="32088"/>
          </a:xfrm>
          <a:custGeom>
            <a:avLst/>
            <a:gdLst>
              <a:gd name="T0" fmla="*/ 0 w 10"/>
              <a:gd name="T1" fmla="*/ 10 h 20"/>
              <a:gd name="T2" fmla="*/ 4 w 10"/>
              <a:gd name="T3" fmla="*/ 10 h 20"/>
              <a:gd name="T4" fmla="*/ 3 w 10"/>
              <a:gd name="T5" fmla="*/ 10 h 20"/>
              <a:gd name="T6" fmla="*/ 0 w 10"/>
              <a:gd name="T7" fmla="*/ 10 h 20"/>
              <a:gd name="T8" fmla="*/ 0 w 10"/>
              <a:gd name="T9" fmla="*/ 20 h 20"/>
              <a:gd name="T10" fmla="*/ 7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4" y="10"/>
                </a:lnTo>
                <a:lnTo>
                  <a:pt x="3" y="10"/>
                </a:lnTo>
                <a:lnTo>
                  <a:pt x="0" y="10"/>
                </a:lnTo>
                <a:lnTo>
                  <a:pt x="0" y="20"/>
                </a:lnTo>
                <a:lnTo>
                  <a:pt x="7"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0" name="Freeform 143"/>
          <p:cNvSpPr>
            <a:spLocks/>
          </p:cNvSpPr>
          <p:nvPr/>
        </p:nvSpPr>
        <p:spPr bwMode="auto">
          <a:xfrm>
            <a:off x="6450244" y="6416810"/>
            <a:ext cx="75406" cy="94659"/>
          </a:xfrm>
          <a:custGeom>
            <a:avLst/>
            <a:gdLst>
              <a:gd name="T0" fmla="*/ 0 w 47"/>
              <a:gd name="T1" fmla="*/ 59 h 59"/>
              <a:gd name="T2" fmla="*/ 10 w 47"/>
              <a:gd name="T3" fmla="*/ 59 h 59"/>
              <a:gd name="T4" fmla="*/ 10 w 47"/>
              <a:gd name="T5" fmla="*/ 10 h 59"/>
              <a:gd name="T6" fmla="*/ 14 w 47"/>
              <a:gd name="T7" fmla="*/ 59 h 59"/>
              <a:gd name="T8" fmla="*/ 32 w 47"/>
              <a:gd name="T9" fmla="*/ 59 h 59"/>
              <a:gd name="T10" fmla="*/ 37 w 47"/>
              <a:gd name="T11" fmla="*/ 10 h 59"/>
              <a:gd name="T12" fmla="*/ 37 w 47"/>
              <a:gd name="T13" fmla="*/ 59 h 59"/>
              <a:gd name="T14" fmla="*/ 47 w 47"/>
              <a:gd name="T15" fmla="*/ 59 h 59"/>
              <a:gd name="T16" fmla="*/ 47 w 47"/>
              <a:gd name="T17" fmla="*/ 0 h 59"/>
              <a:gd name="T18" fmla="*/ 29 w 47"/>
              <a:gd name="T19" fmla="*/ 0 h 59"/>
              <a:gd name="T20" fmla="*/ 24 w 47"/>
              <a:gd name="T21" fmla="*/ 40 h 59"/>
              <a:gd name="T22" fmla="*/ 24 w 47"/>
              <a:gd name="T23" fmla="*/ 48 h 59"/>
              <a:gd name="T24" fmla="*/ 22 w 47"/>
              <a:gd name="T25" fmla="*/ 40 h 59"/>
              <a:gd name="T26" fmla="*/ 18 w 47"/>
              <a:gd name="T27" fmla="*/ 0 h 59"/>
              <a:gd name="T28" fmla="*/ 0 w 47"/>
              <a:gd name="T29" fmla="*/ 0 h 59"/>
              <a:gd name="T30" fmla="*/ 0 w 47"/>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59">
                <a:moveTo>
                  <a:pt x="0" y="59"/>
                </a:moveTo>
                <a:lnTo>
                  <a:pt x="10" y="59"/>
                </a:lnTo>
                <a:lnTo>
                  <a:pt x="10" y="10"/>
                </a:lnTo>
                <a:lnTo>
                  <a:pt x="14" y="59"/>
                </a:lnTo>
                <a:lnTo>
                  <a:pt x="32" y="59"/>
                </a:lnTo>
                <a:lnTo>
                  <a:pt x="37" y="10"/>
                </a:lnTo>
                <a:lnTo>
                  <a:pt x="37" y="59"/>
                </a:lnTo>
                <a:lnTo>
                  <a:pt x="47" y="59"/>
                </a:lnTo>
                <a:lnTo>
                  <a:pt x="47" y="0"/>
                </a:lnTo>
                <a:lnTo>
                  <a:pt x="29" y="0"/>
                </a:lnTo>
                <a:lnTo>
                  <a:pt x="24" y="40"/>
                </a:lnTo>
                <a:lnTo>
                  <a:pt x="24" y="48"/>
                </a:lnTo>
                <a:lnTo>
                  <a:pt x="22" y="40"/>
                </a:lnTo>
                <a:lnTo>
                  <a:pt x="18" y="0"/>
                </a:lnTo>
                <a:lnTo>
                  <a:pt x="0" y="0"/>
                </a:lnTo>
                <a:lnTo>
                  <a:pt x="0"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1" name="Freeform 144"/>
          <p:cNvSpPr>
            <a:spLocks/>
          </p:cNvSpPr>
          <p:nvPr/>
        </p:nvSpPr>
        <p:spPr bwMode="auto">
          <a:xfrm>
            <a:off x="6541695" y="6432854"/>
            <a:ext cx="62571" cy="78615"/>
          </a:xfrm>
          <a:custGeom>
            <a:avLst/>
            <a:gdLst>
              <a:gd name="T0" fmla="*/ 29 w 39"/>
              <a:gd name="T1" fmla="*/ 39 h 49"/>
              <a:gd name="T2" fmla="*/ 29 w 39"/>
              <a:gd name="T3" fmla="*/ 49 h 49"/>
              <a:gd name="T4" fmla="*/ 39 w 39"/>
              <a:gd name="T5" fmla="*/ 49 h 49"/>
              <a:gd name="T6" fmla="*/ 39 w 39"/>
              <a:gd name="T7" fmla="*/ 41 h 49"/>
              <a:gd name="T8" fmla="*/ 39 w 39"/>
              <a:gd name="T9" fmla="*/ 25 h 49"/>
              <a:gd name="T10" fmla="*/ 39 w 39"/>
              <a:gd name="T11" fmla="*/ 16 h 49"/>
              <a:gd name="T12" fmla="*/ 39 w 39"/>
              <a:gd name="T13" fmla="*/ 9 h 49"/>
              <a:gd name="T14" fmla="*/ 36 w 39"/>
              <a:gd name="T15" fmla="*/ 6 h 49"/>
              <a:gd name="T16" fmla="*/ 31 w 39"/>
              <a:gd name="T17" fmla="*/ 2 h 49"/>
              <a:gd name="T18" fmla="*/ 21 w 39"/>
              <a:gd name="T19" fmla="*/ 0 h 49"/>
              <a:gd name="T20" fmla="*/ 11 w 39"/>
              <a:gd name="T21" fmla="*/ 2 h 49"/>
              <a:gd name="T22" fmla="*/ 3 w 39"/>
              <a:gd name="T23" fmla="*/ 6 h 49"/>
              <a:gd name="T24" fmla="*/ 0 w 39"/>
              <a:gd name="T25" fmla="*/ 10 h 49"/>
              <a:gd name="T26" fmla="*/ 10 w 39"/>
              <a:gd name="T27" fmla="*/ 10 h 49"/>
              <a:gd name="T28" fmla="*/ 12 w 39"/>
              <a:gd name="T29" fmla="*/ 11 h 49"/>
              <a:gd name="T30" fmla="*/ 19 w 39"/>
              <a:gd name="T31" fmla="*/ 10 h 49"/>
              <a:gd name="T32" fmla="*/ 28 w 39"/>
              <a:gd name="T33" fmla="*/ 13 h 49"/>
              <a:gd name="T34" fmla="*/ 29 w 39"/>
              <a:gd name="T35" fmla="*/ 18 h 49"/>
              <a:gd name="T36" fmla="*/ 29 w 39"/>
              <a:gd name="T37" fmla="*/ 20 h 49"/>
              <a:gd name="T38" fmla="*/ 17 w 39"/>
              <a:gd name="T39" fmla="*/ 23 h 49"/>
              <a:gd name="T40" fmla="*/ 10 w 39"/>
              <a:gd name="T41" fmla="*/ 24 h 49"/>
              <a:gd name="T42" fmla="*/ 6 w 39"/>
              <a:gd name="T43" fmla="*/ 27 h 49"/>
              <a:gd name="T44" fmla="*/ 1 w 39"/>
              <a:gd name="T45" fmla="*/ 31 h 49"/>
              <a:gd name="T46" fmla="*/ 0 w 39"/>
              <a:gd name="T47" fmla="*/ 36 h 49"/>
              <a:gd name="T48" fmla="*/ 4 w 39"/>
              <a:gd name="T49" fmla="*/ 46 h 49"/>
              <a:gd name="T50" fmla="*/ 14 w 39"/>
              <a:gd name="T51" fmla="*/ 49 h 49"/>
              <a:gd name="T52" fmla="*/ 22 w 39"/>
              <a:gd name="T53" fmla="*/ 48 h 49"/>
              <a:gd name="T54" fmla="*/ 29 w 39"/>
              <a:gd name="T55"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9">
                <a:moveTo>
                  <a:pt x="29" y="39"/>
                </a:moveTo>
                <a:lnTo>
                  <a:pt x="29" y="49"/>
                </a:lnTo>
                <a:lnTo>
                  <a:pt x="39" y="49"/>
                </a:lnTo>
                <a:lnTo>
                  <a:pt x="39" y="41"/>
                </a:lnTo>
                <a:lnTo>
                  <a:pt x="39" y="25"/>
                </a:lnTo>
                <a:lnTo>
                  <a:pt x="39" y="16"/>
                </a:lnTo>
                <a:lnTo>
                  <a:pt x="39" y="9"/>
                </a:lnTo>
                <a:lnTo>
                  <a:pt x="36" y="6"/>
                </a:lnTo>
                <a:lnTo>
                  <a:pt x="31" y="2"/>
                </a:lnTo>
                <a:lnTo>
                  <a:pt x="21" y="0"/>
                </a:lnTo>
                <a:lnTo>
                  <a:pt x="11" y="2"/>
                </a:lnTo>
                <a:lnTo>
                  <a:pt x="3" y="6"/>
                </a:lnTo>
                <a:lnTo>
                  <a:pt x="0" y="10"/>
                </a:lnTo>
                <a:lnTo>
                  <a:pt x="10" y="10"/>
                </a:lnTo>
                <a:lnTo>
                  <a:pt x="12" y="11"/>
                </a:lnTo>
                <a:lnTo>
                  <a:pt x="19" y="10"/>
                </a:lnTo>
                <a:lnTo>
                  <a:pt x="28" y="13"/>
                </a:lnTo>
                <a:lnTo>
                  <a:pt x="29" y="18"/>
                </a:lnTo>
                <a:lnTo>
                  <a:pt x="29" y="20"/>
                </a:lnTo>
                <a:lnTo>
                  <a:pt x="17" y="23"/>
                </a:lnTo>
                <a:lnTo>
                  <a:pt x="10" y="24"/>
                </a:lnTo>
                <a:lnTo>
                  <a:pt x="6" y="27"/>
                </a:lnTo>
                <a:lnTo>
                  <a:pt x="1" y="31"/>
                </a:lnTo>
                <a:lnTo>
                  <a:pt x="0" y="36"/>
                </a:lnTo>
                <a:lnTo>
                  <a:pt x="4" y="46"/>
                </a:lnTo>
                <a:lnTo>
                  <a:pt x="14" y="49"/>
                </a:lnTo>
                <a:lnTo>
                  <a:pt x="22" y="48"/>
                </a:lnTo>
                <a:lnTo>
                  <a:pt x="29" y="3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2" name="Freeform 145"/>
          <p:cNvSpPr>
            <a:spLocks/>
          </p:cNvSpPr>
          <p:nvPr/>
        </p:nvSpPr>
        <p:spPr bwMode="auto">
          <a:xfrm>
            <a:off x="6557739" y="6480986"/>
            <a:ext cx="30483" cy="14440"/>
          </a:xfrm>
          <a:custGeom>
            <a:avLst/>
            <a:gdLst>
              <a:gd name="T0" fmla="*/ 19 w 19"/>
              <a:gd name="T1" fmla="*/ 0 h 9"/>
              <a:gd name="T2" fmla="*/ 19 w 19"/>
              <a:gd name="T3" fmla="*/ 1 h 9"/>
              <a:gd name="T4" fmla="*/ 18 w 19"/>
              <a:gd name="T5" fmla="*/ 4 h 9"/>
              <a:gd name="T6" fmla="*/ 14 w 19"/>
              <a:gd name="T7" fmla="*/ 8 h 9"/>
              <a:gd name="T8" fmla="*/ 7 w 19"/>
              <a:gd name="T9" fmla="*/ 9 h 9"/>
              <a:gd name="T10" fmla="*/ 2 w 19"/>
              <a:gd name="T11" fmla="*/ 8 h 9"/>
              <a:gd name="T12" fmla="*/ 0 w 19"/>
              <a:gd name="T13" fmla="*/ 5 h 9"/>
              <a:gd name="T14" fmla="*/ 1 w 19"/>
              <a:gd name="T15" fmla="*/ 4 h 9"/>
              <a:gd name="T16" fmla="*/ 4 w 19"/>
              <a:gd name="T17" fmla="*/ 2 h 9"/>
              <a:gd name="T18" fmla="*/ 8 w 19"/>
              <a:gd name="T19" fmla="*/ 1 h 9"/>
              <a:gd name="T20" fmla="*/ 19 w 1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9" y="0"/>
                </a:moveTo>
                <a:lnTo>
                  <a:pt x="19" y="1"/>
                </a:lnTo>
                <a:lnTo>
                  <a:pt x="18" y="4"/>
                </a:lnTo>
                <a:lnTo>
                  <a:pt x="14" y="8"/>
                </a:lnTo>
                <a:lnTo>
                  <a:pt x="7" y="9"/>
                </a:lnTo>
                <a:lnTo>
                  <a:pt x="2" y="8"/>
                </a:lnTo>
                <a:lnTo>
                  <a:pt x="0" y="5"/>
                </a:lnTo>
                <a:lnTo>
                  <a:pt x="1" y="4"/>
                </a:lnTo>
                <a:lnTo>
                  <a:pt x="4" y="2"/>
                </a:lnTo>
                <a:lnTo>
                  <a:pt x="8" y="1"/>
                </a:lnTo>
                <a:lnTo>
                  <a:pt x="19"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3" name="Freeform 146"/>
          <p:cNvSpPr>
            <a:spLocks/>
          </p:cNvSpPr>
          <p:nvPr/>
        </p:nvSpPr>
        <p:spPr bwMode="auto">
          <a:xfrm>
            <a:off x="6620310" y="6432854"/>
            <a:ext cx="62571" cy="110703"/>
          </a:xfrm>
          <a:custGeom>
            <a:avLst/>
            <a:gdLst>
              <a:gd name="T0" fmla="*/ 0 w 39"/>
              <a:gd name="T1" fmla="*/ 69 h 69"/>
              <a:gd name="T2" fmla="*/ 9 w 39"/>
              <a:gd name="T3" fmla="*/ 69 h 69"/>
              <a:gd name="T4" fmla="*/ 9 w 39"/>
              <a:gd name="T5" fmla="*/ 41 h 69"/>
              <a:gd name="T6" fmla="*/ 14 w 39"/>
              <a:gd name="T7" fmla="*/ 48 h 69"/>
              <a:gd name="T8" fmla="*/ 20 w 39"/>
              <a:gd name="T9" fmla="*/ 49 h 69"/>
              <a:gd name="T10" fmla="*/ 29 w 39"/>
              <a:gd name="T11" fmla="*/ 46 h 69"/>
              <a:gd name="T12" fmla="*/ 36 w 39"/>
              <a:gd name="T13" fmla="*/ 38 h 69"/>
              <a:gd name="T14" fmla="*/ 39 w 39"/>
              <a:gd name="T15" fmla="*/ 24 h 69"/>
              <a:gd name="T16" fmla="*/ 37 w 39"/>
              <a:gd name="T17" fmla="*/ 13 h 69"/>
              <a:gd name="T18" fmla="*/ 30 w 39"/>
              <a:gd name="T19" fmla="*/ 4 h 69"/>
              <a:gd name="T20" fmla="*/ 20 w 39"/>
              <a:gd name="T21" fmla="*/ 0 h 69"/>
              <a:gd name="T22" fmla="*/ 14 w 39"/>
              <a:gd name="T23" fmla="*/ 3 h 69"/>
              <a:gd name="T24" fmla="*/ 9 w 39"/>
              <a:gd name="T25" fmla="*/ 11 h 69"/>
              <a:gd name="T26" fmla="*/ 9 w 39"/>
              <a:gd name="T27" fmla="*/ 0 h 69"/>
              <a:gd name="T28" fmla="*/ 0 w 39"/>
              <a:gd name="T29" fmla="*/ 0 h 69"/>
              <a:gd name="T30" fmla="*/ 0 w 39"/>
              <a:gd name="T31"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9">
                <a:moveTo>
                  <a:pt x="0" y="69"/>
                </a:moveTo>
                <a:lnTo>
                  <a:pt x="9" y="69"/>
                </a:lnTo>
                <a:lnTo>
                  <a:pt x="9" y="41"/>
                </a:lnTo>
                <a:lnTo>
                  <a:pt x="14" y="48"/>
                </a:lnTo>
                <a:lnTo>
                  <a:pt x="20" y="49"/>
                </a:lnTo>
                <a:lnTo>
                  <a:pt x="29" y="46"/>
                </a:lnTo>
                <a:lnTo>
                  <a:pt x="36" y="38"/>
                </a:lnTo>
                <a:lnTo>
                  <a:pt x="39" y="24"/>
                </a:lnTo>
                <a:lnTo>
                  <a:pt x="37" y="13"/>
                </a:lnTo>
                <a:lnTo>
                  <a:pt x="30" y="4"/>
                </a:lnTo>
                <a:lnTo>
                  <a:pt x="20" y="0"/>
                </a:lnTo>
                <a:lnTo>
                  <a:pt x="14" y="3"/>
                </a:lnTo>
                <a:lnTo>
                  <a:pt x="9" y="11"/>
                </a:lnTo>
                <a:lnTo>
                  <a:pt x="9" y="0"/>
                </a:lnTo>
                <a:lnTo>
                  <a:pt x="0" y="0"/>
                </a:lnTo>
                <a:lnTo>
                  <a:pt x="0" y="6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4" name="Freeform 147"/>
          <p:cNvSpPr>
            <a:spLocks/>
          </p:cNvSpPr>
          <p:nvPr/>
        </p:nvSpPr>
        <p:spPr bwMode="auto">
          <a:xfrm>
            <a:off x="6634749" y="6448898"/>
            <a:ext cx="32088" cy="46527"/>
          </a:xfrm>
          <a:custGeom>
            <a:avLst/>
            <a:gdLst>
              <a:gd name="T0" fmla="*/ 0 w 20"/>
              <a:gd name="T1" fmla="*/ 15 h 29"/>
              <a:gd name="T2" fmla="*/ 3 w 20"/>
              <a:gd name="T3" fmla="*/ 4 h 29"/>
              <a:gd name="T4" fmla="*/ 10 w 20"/>
              <a:gd name="T5" fmla="*/ 0 h 29"/>
              <a:gd name="T6" fmla="*/ 17 w 20"/>
              <a:gd name="T7" fmla="*/ 4 h 29"/>
              <a:gd name="T8" fmla="*/ 20 w 20"/>
              <a:gd name="T9" fmla="*/ 14 h 29"/>
              <a:gd name="T10" fmla="*/ 17 w 20"/>
              <a:gd name="T11" fmla="*/ 26 h 29"/>
              <a:gd name="T12" fmla="*/ 9 w 20"/>
              <a:gd name="T13" fmla="*/ 29 h 29"/>
              <a:gd name="T14" fmla="*/ 3 w 20"/>
              <a:gd name="T15" fmla="*/ 26 h 29"/>
              <a:gd name="T16" fmla="*/ 0 w 20"/>
              <a:gd name="T1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9">
                <a:moveTo>
                  <a:pt x="0" y="15"/>
                </a:moveTo>
                <a:lnTo>
                  <a:pt x="3" y="4"/>
                </a:lnTo>
                <a:lnTo>
                  <a:pt x="10" y="0"/>
                </a:lnTo>
                <a:lnTo>
                  <a:pt x="17" y="4"/>
                </a:lnTo>
                <a:lnTo>
                  <a:pt x="20" y="14"/>
                </a:lnTo>
                <a:lnTo>
                  <a:pt x="17" y="26"/>
                </a:lnTo>
                <a:lnTo>
                  <a:pt x="9" y="29"/>
                </a:lnTo>
                <a:lnTo>
                  <a:pt x="3" y="26"/>
                </a:lnTo>
                <a:lnTo>
                  <a:pt x="0" y="15"/>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5" name="Freeform 148"/>
          <p:cNvSpPr>
            <a:spLocks/>
          </p:cNvSpPr>
          <p:nvPr/>
        </p:nvSpPr>
        <p:spPr bwMode="auto">
          <a:xfrm>
            <a:off x="6682881" y="6432854"/>
            <a:ext cx="77011" cy="78615"/>
          </a:xfrm>
          <a:custGeom>
            <a:avLst/>
            <a:gdLst>
              <a:gd name="T0" fmla="*/ 0 w 48"/>
              <a:gd name="T1" fmla="*/ 49 h 49"/>
              <a:gd name="T2" fmla="*/ 9 w 48"/>
              <a:gd name="T3" fmla="*/ 49 h 49"/>
              <a:gd name="T4" fmla="*/ 9 w 48"/>
              <a:gd name="T5" fmla="*/ 25 h 49"/>
              <a:gd name="T6" fmla="*/ 9 w 48"/>
              <a:gd name="T7" fmla="*/ 17 h 49"/>
              <a:gd name="T8" fmla="*/ 12 w 48"/>
              <a:gd name="T9" fmla="*/ 13 h 49"/>
              <a:gd name="T10" fmla="*/ 15 w 48"/>
              <a:gd name="T11" fmla="*/ 10 h 49"/>
              <a:gd name="T12" fmla="*/ 18 w 48"/>
              <a:gd name="T13" fmla="*/ 13 h 49"/>
              <a:gd name="T14" fmla="*/ 19 w 48"/>
              <a:gd name="T15" fmla="*/ 20 h 49"/>
              <a:gd name="T16" fmla="*/ 19 w 48"/>
              <a:gd name="T17" fmla="*/ 49 h 49"/>
              <a:gd name="T18" fmla="*/ 29 w 48"/>
              <a:gd name="T19" fmla="*/ 49 h 49"/>
              <a:gd name="T20" fmla="*/ 29 w 48"/>
              <a:gd name="T21" fmla="*/ 24 h 49"/>
              <a:gd name="T22" fmla="*/ 30 w 48"/>
              <a:gd name="T23" fmla="*/ 14 h 49"/>
              <a:gd name="T24" fmla="*/ 34 w 48"/>
              <a:gd name="T25" fmla="*/ 10 h 49"/>
              <a:gd name="T26" fmla="*/ 30 w 48"/>
              <a:gd name="T27" fmla="*/ 10 h 49"/>
              <a:gd name="T28" fmla="*/ 38 w 48"/>
              <a:gd name="T29" fmla="*/ 18 h 49"/>
              <a:gd name="T30" fmla="*/ 38 w 48"/>
              <a:gd name="T31" fmla="*/ 21 h 49"/>
              <a:gd name="T32" fmla="*/ 38 w 48"/>
              <a:gd name="T33" fmla="*/ 49 h 49"/>
              <a:gd name="T34" fmla="*/ 48 w 48"/>
              <a:gd name="T35" fmla="*/ 49 h 49"/>
              <a:gd name="T36" fmla="*/ 48 w 48"/>
              <a:gd name="T37" fmla="*/ 17 h 49"/>
              <a:gd name="T38" fmla="*/ 48 w 48"/>
              <a:gd name="T39" fmla="*/ 13 h 49"/>
              <a:gd name="T40" fmla="*/ 36 w 48"/>
              <a:gd name="T41" fmla="*/ 0 h 49"/>
              <a:gd name="T42" fmla="*/ 37 w 48"/>
              <a:gd name="T43" fmla="*/ 0 h 49"/>
              <a:gd name="T44" fmla="*/ 26 w 48"/>
              <a:gd name="T45" fmla="*/ 11 h 49"/>
              <a:gd name="T46" fmla="*/ 23 w 48"/>
              <a:gd name="T47" fmla="*/ 4 h 49"/>
              <a:gd name="T48" fmla="*/ 18 w 48"/>
              <a:gd name="T49" fmla="*/ 0 h 49"/>
              <a:gd name="T50" fmla="*/ 12 w 48"/>
              <a:gd name="T51" fmla="*/ 4 h 49"/>
              <a:gd name="T52" fmla="*/ 9 w 48"/>
              <a:gd name="T53" fmla="*/ 11 h 49"/>
              <a:gd name="T54" fmla="*/ 9 w 48"/>
              <a:gd name="T55" fmla="*/ 0 h 49"/>
              <a:gd name="T56" fmla="*/ 0 w 48"/>
              <a:gd name="T57" fmla="*/ 0 h 49"/>
              <a:gd name="T58" fmla="*/ 0 w 48"/>
              <a:gd name="T59"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8" h="49">
                <a:moveTo>
                  <a:pt x="0" y="49"/>
                </a:moveTo>
                <a:lnTo>
                  <a:pt x="9" y="49"/>
                </a:lnTo>
                <a:lnTo>
                  <a:pt x="9" y="25"/>
                </a:lnTo>
                <a:lnTo>
                  <a:pt x="9" y="17"/>
                </a:lnTo>
                <a:lnTo>
                  <a:pt x="12" y="13"/>
                </a:lnTo>
                <a:lnTo>
                  <a:pt x="15" y="10"/>
                </a:lnTo>
                <a:lnTo>
                  <a:pt x="18" y="13"/>
                </a:lnTo>
                <a:lnTo>
                  <a:pt x="19" y="20"/>
                </a:lnTo>
                <a:lnTo>
                  <a:pt x="19" y="49"/>
                </a:lnTo>
                <a:lnTo>
                  <a:pt x="29" y="49"/>
                </a:lnTo>
                <a:lnTo>
                  <a:pt x="29" y="24"/>
                </a:lnTo>
                <a:lnTo>
                  <a:pt x="30" y="14"/>
                </a:lnTo>
                <a:lnTo>
                  <a:pt x="34" y="10"/>
                </a:lnTo>
                <a:lnTo>
                  <a:pt x="30" y="10"/>
                </a:lnTo>
                <a:lnTo>
                  <a:pt x="38" y="18"/>
                </a:lnTo>
                <a:lnTo>
                  <a:pt x="38" y="21"/>
                </a:lnTo>
                <a:lnTo>
                  <a:pt x="38" y="49"/>
                </a:lnTo>
                <a:lnTo>
                  <a:pt x="48" y="49"/>
                </a:lnTo>
                <a:lnTo>
                  <a:pt x="48" y="17"/>
                </a:lnTo>
                <a:lnTo>
                  <a:pt x="48" y="13"/>
                </a:lnTo>
                <a:lnTo>
                  <a:pt x="36" y="0"/>
                </a:lnTo>
                <a:lnTo>
                  <a:pt x="37" y="0"/>
                </a:lnTo>
                <a:lnTo>
                  <a:pt x="26" y="11"/>
                </a:lnTo>
                <a:lnTo>
                  <a:pt x="23" y="4"/>
                </a:lnTo>
                <a:lnTo>
                  <a:pt x="18" y="0"/>
                </a:lnTo>
                <a:lnTo>
                  <a:pt x="12" y="4"/>
                </a:lnTo>
                <a:lnTo>
                  <a:pt x="9" y="11"/>
                </a:lnTo>
                <a:lnTo>
                  <a:pt x="9"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6" name="Freeform 149"/>
          <p:cNvSpPr>
            <a:spLocks/>
          </p:cNvSpPr>
          <p:nvPr/>
        </p:nvSpPr>
        <p:spPr bwMode="auto">
          <a:xfrm>
            <a:off x="6775936" y="6432854"/>
            <a:ext cx="75406" cy="110703"/>
          </a:xfrm>
          <a:custGeom>
            <a:avLst/>
            <a:gdLst>
              <a:gd name="T0" fmla="*/ 18 w 47"/>
              <a:gd name="T1" fmla="*/ 67 h 69"/>
              <a:gd name="T2" fmla="*/ 21 w 47"/>
              <a:gd name="T3" fmla="*/ 69 h 69"/>
              <a:gd name="T4" fmla="*/ 24 w 47"/>
              <a:gd name="T5" fmla="*/ 66 h 69"/>
              <a:gd name="T6" fmla="*/ 26 w 47"/>
              <a:gd name="T7" fmla="*/ 60 h 69"/>
              <a:gd name="T8" fmla="*/ 28 w 47"/>
              <a:gd name="T9" fmla="*/ 49 h 69"/>
              <a:gd name="T10" fmla="*/ 47 w 47"/>
              <a:gd name="T11" fmla="*/ 0 h 69"/>
              <a:gd name="T12" fmla="*/ 37 w 47"/>
              <a:gd name="T13" fmla="*/ 0 h 69"/>
              <a:gd name="T14" fmla="*/ 26 w 47"/>
              <a:gd name="T15" fmla="*/ 30 h 69"/>
              <a:gd name="T16" fmla="*/ 24 w 47"/>
              <a:gd name="T17" fmla="*/ 38 h 69"/>
              <a:gd name="T18" fmla="*/ 19 w 47"/>
              <a:gd name="T19" fmla="*/ 27 h 69"/>
              <a:gd name="T20" fmla="*/ 8 w 47"/>
              <a:gd name="T21" fmla="*/ 0 h 69"/>
              <a:gd name="T22" fmla="*/ 0 w 47"/>
              <a:gd name="T23" fmla="*/ 0 h 69"/>
              <a:gd name="T24" fmla="*/ 18 w 47"/>
              <a:gd name="T25" fmla="*/ 48 h 69"/>
              <a:gd name="T26" fmla="*/ 18 w 47"/>
              <a:gd name="T27" fmla="*/ 49 h 69"/>
              <a:gd name="T28" fmla="*/ 18 w 47"/>
              <a:gd name="T29" fmla="*/ 56 h 69"/>
              <a:gd name="T30" fmla="*/ 18 w 47"/>
              <a:gd name="T31" fmla="*/ 57 h 69"/>
              <a:gd name="T32" fmla="*/ 18 w 47"/>
              <a:gd name="T33" fmla="*/ 59 h 69"/>
              <a:gd name="T34" fmla="*/ 18 w 47"/>
              <a:gd name="T35" fmla="*/ 57 h 69"/>
              <a:gd name="T36" fmla="*/ 18 w 47"/>
              <a:gd name="T37" fmla="*/ 6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 h="69">
                <a:moveTo>
                  <a:pt x="18" y="67"/>
                </a:moveTo>
                <a:lnTo>
                  <a:pt x="21" y="69"/>
                </a:lnTo>
                <a:lnTo>
                  <a:pt x="24" y="66"/>
                </a:lnTo>
                <a:lnTo>
                  <a:pt x="26" y="60"/>
                </a:lnTo>
                <a:lnTo>
                  <a:pt x="28" y="49"/>
                </a:lnTo>
                <a:lnTo>
                  <a:pt x="47" y="0"/>
                </a:lnTo>
                <a:lnTo>
                  <a:pt x="37" y="0"/>
                </a:lnTo>
                <a:lnTo>
                  <a:pt x="26" y="30"/>
                </a:lnTo>
                <a:lnTo>
                  <a:pt x="24" y="38"/>
                </a:lnTo>
                <a:lnTo>
                  <a:pt x="19" y="27"/>
                </a:lnTo>
                <a:lnTo>
                  <a:pt x="8" y="0"/>
                </a:lnTo>
                <a:lnTo>
                  <a:pt x="0" y="0"/>
                </a:lnTo>
                <a:lnTo>
                  <a:pt x="18" y="48"/>
                </a:lnTo>
                <a:lnTo>
                  <a:pt x="18" y="49"/>
                </a:lnTo>
                <a:lnTo>
                  <a:pt x="18" y="56"/>
                </a:lnTo>
                <a:lnTo>
                  <a:pt x="18" y="57"/>
                </a:lnTo>
                <a:lnTo>
                  <a:pt x="18" y="59"/>
                </a:lnTo>
                <a:lnTo>
                  <a:pt x="18" y="57"/>
                </a:lnTo>
                <a:lnTo>
                  <a:pt x="18" y="67"/>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7" name="Rectangle 150"/>
          <p:cNvSpPr>
            <a:spLocks noChangeArrowheads="1"/>
          </p:cNvSpPr>
          <p:nvPr/>
        </p:nvSpPr>
        <p:spPr bwMode="auto">
          <a:xfrm>
            <a:off x="6867386" y="6416810"/>
            <a:ext cx="16044" cy="94659"/>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8" name="Freeform 151"/>
          <p:cNvSpPr>
            <a:spLocks/>
          </p:cNvSpPr>
          <p:nvPr/>
        </p:nvSpPr>
        <p:spPr bwMode="auto">
          <a:xfrm>
            <a:off x="6897869" y="6432854"/>
            <a:ext cx="32088" cy="78615"/>
          </a:xfrm>
          <a:custGeom>
            <a:avLst/>
            <a:gdLst>
              <a:gd name="T0" fmla="*/ 0 w 20"/>
              <a:gd name="T1" fmla="*/ 49 h 49"/>
              <a:gd name="T2" fmla="*/ 10 w 20"/>
              <a:gd name="T3" fmla="*/ 49 h 49"/>
              <a:gd name="T4" fmla="*/ 10 w 20"/>
              <a:gd name="T5" fmla="*/ 24 h 49"/>
              <a:gd name="T6" fmla="*/ 10 w 20"/>
              <a:gd name="T7" fmla="*/ 14 h 49"/>
              <a:gd name="T8" fmla="*/ 10 w 20"/>
              <a:gd name="T9" fmla="*/ 10 h 49"/>
              <a:gd name="T10" fmla="*/ 2 w 20"/>
              <a:gd name="T11" fmla="*/ 10 h 49"/>
              <a:gd name="T12" fmla="*/ 10 w 20"/>
              <a:gd name="T13" fmla="*/ 18 h 49"/>
              <a:gd name="T14" fmla="*/ 10 w 20"/>
              <a:gd name="T15" fmla="*/ 23 h 49"/>
              <a:gd name="T16" fmla="*/ 10 w 20"/>
              <a:gd name="T17" fmla="*/ 49 h 49"/>
              <a:gd name="T18" fmla="*/ 20 w 20"/>
              <a:gd name="T19" fmla="*/ 49 h 49"/>
              <a:gd name="T20" fmla="*/ 20 w 20"/>
              <a:gd name="T21" fmla="*/ 20 h 49"/>
              <a:gd name="T22" fmla="*/ 20 w 20"/>
              <a:gd name="T23" fmla="*/ 13 h 49"/>
              <a:gd name="T24" fmla="*/ 7 w 20"/>
              <a:gd name="T25" fmla="*/ 0 h 49"/>
              <a:gd name="T26" fmla="*/ 14 w 20"/>
              <a:gd name="T27" fmla="*/ 0 h 49"/>
              <a:gd name="T28" fmla="*/ 10 w 20"/>
              <a:gd name="T29" fmla="*/ 6 h 49"/>
              <a:gd name="T30" fmla="*/ 10 w 20"/>
              <a:gd name="T31" fmla="*/ 0 h 49"/>
              <a:gd name="T32" fmla="*/ 0 w 20"/>
              <a:gd name="T33" fmla="*/ 0 h 49"/>
              <a:gd name="T34" fmla="*/ 0 w 20"/>
              <a:gd name="T3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49">
                <a:moveTo>
                  <a:pt x="0" y="49"/>
                </a:moveTo>
                <a:lnTo>
                  <a:pt x="10" y="49"/>
                </a:lnTo>
                <a:lnTo>
                  <a:pt x="10" y="24"/>
                </a:lnTo>
                <a:lnTo>
                  <a:pt x="10" y="14"/>
                </a:lnTo>
                <a:lnTo>
                  <a:pt x="10" y="10"/>
                </a:lnTo>
                <a:lnTo>
                  <a:pt x="2" y="10"/>
                </a:lnTo>
                <a:lnTo>
                  <a:pt x="10" y="18"/>
                </a:lnTo>
                <a:lnTo>
                  <a:pt x="10" y="23"/>
                </a:lnTo>
                <a:lnTo>
                  <a:pt x="10" y="49"/>
                </a:lnTo>
                <a:lnTo>
                  <a:pt x="20" y="49"/>
                </a:lnTo>
                <a:lnTo>
                  <a:pt x="20" y="20"/>
                </a:lnTo>
                <a:lnTo>
                  <a:pt x="20" y="13"/>
                </a:lnTo>
                <a:lnTo>
                  <a:pt x="7" y="0"/>
                </a:lnTo>
                <a:lnTo>
                  <a:pt x="14" y="0"/>
                </a:lnTo>
                <a:lnTo>
                  <a:pt x="10" y="6"/>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69" name="Freeform 152"/>
          <p:cNvSpPr>
            <a:spLocks/>
          </p:cNvSpPr>
          <p:nvPr/>
        </p:nvSpPr>
        <p:spPr bwMode="auto">
          <a:xfrm>
            <a:off x="6946001" y="6416810"/>
            <a:ext cx="60967" cy="94659"/>
          </a:xfrm>
          <a:custGeom>
            <a:avLst/>
            <a:gdLst>
              <a:gd name="T0" fmla="*/ 29 w 38"/>
              <a:gd name="T1" fmla="*/ 59 h 59"/>
              <a:gd name="T2" fmla="*/ 38 w 38"/>
              <a:gd name="T3" fmla="*/ 59 h 59"/>
              <a:gd name="T4" fmla="*/ 38 w 38"/>
              <a:gd name="T5" fmla="*/ 0 h 59"/>
              <a:gd name="T6" fmla="*/ 29 w 38"/>
              <a:gd name="T7" fmla="*/ 0 h 59"/>
              <a:gd name="T8" fmla="*/ 29 w 38"/>
              <a:gd name="T9" fmla="*/ 20 h 59"/>
              <a:gd name="T10" fmla="*/ 23 w 38"/>
              <a:gd name="T11" fmla="*/ 13 h 59"/>
              <a:gd name="T12" fmla="*/ 18 w 38"/>
              <a:gd name="T13" fmla="*/ 10 h 59"/>
              <a:gd name="T14" fmla="*/ 8 w 38"/>
              <a:gd name="T15" fmla="*/ 14 h 59"/>
              <a:gd name="T16" fmla="*/ 1 w 38"/>
              <a:gd name="T17" fmla="*/ 23 h 59"/>
              <a:gd name="T18" fmla="*/ 0 w 38"/>
              <a:gd name="T19" fmla="*/ 34 h 59"/>
              <a:gd name="T20" fmla="*/ 2 w 38"/>
              <a:gd name="T21" fmla="*/ 48 h 59"/>
              <a:gd name="T22" fmla="*/ 8 w 38"/>
              <a:gd name="T23" fmla="*/ 56 h 59"/>
              <a:gd name="T24" fmla="*/ 18 w 38"/>
              <a:gd name="T25" fmla="*/ 59 h 59"/>
              <a:gd name="T26" fmla="*/ 29 w 38"/>
              <a:gd name="T27" fmla="*/ 48 h 59"/>
              <a:gd name="T28" fmla="*/ 29 w 38"/>
              <a:gd name="T29"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 h="59">
                <a:moveTo>
                  <a:pt x="29" y="59"/>
                </a:moveTo>
                <a:lnTo>
                  <a:pt x="38" y="59"/>
                </a:lnTo>
                <a:lnTo>
                  <a:pt x="38" y="0"/>
                </a:lnTo>
                <a:lnTo>
                  <a:pt x="29" y="0"/>
                </a:lnTo>
                <a:lnTo>
                  <a:pt x="29" y="20"/>
                </a:lnTo>
                <a:lnTo>
                  <a:pt x="23" y="13"/>
                </a:lnTo>
                <a:lnTo>
                  <a:pt x="18" y="10"/>
                </a:lnTo>
                <a:lnTo>
                  <a:pt x="8" y="14"/>
                </a:lnTo>
                <a:lnTo>
                  <a:pt x="1" y="23"/>
                </a:lnTo>
                <a:lnTo>
                  <a:pt x="0" y="34"/>
                </a:lnTo>
                <a:lnTo>
                  <a:pt x="2" y="48"/>
                </a:lnTo>
                <a:lnTo>
                  <a:pt x="8" y="56"/>
                </a:lnTo>
                <a:lnTo>
                  <a:pt x="18" y="59"/>
                </a:lnTo>
                <a:lnTo>
                  <a:pt x="29" y="48"/>
                </a:lnTo>
                <a:lnTo>
                  <a:pt x="29"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0" name="Freeform 153"/>
          <p:cNvSpPr>
            <a:spLocks/>
          </p:cNvSpPr>
          <p:nvPr/>
        </p:nvSpPr>
        <p:spPr bwMode="auto">
          <a:xfrm>
            <a:off x="6960441" y="6448898"/>
            <a:ext cx="32088" cy="46527"/>
          </a:xfrm>
          <a:custGeom>
            <a:avLst/>
            <a:gdLst>
              <a:gd name="T0" fmla="*/ 0 w 20"/>
              <a:gd name="T1" fmla="*/ 14 h 29"/>
              <a:gd name="T2" fmla="*/ 3 w 20"/>
              <a:gd name="T3" fmla="*/ 4 h 29"/>
              <a:gd name="T4" fmla="*/ 9 w 20"/>
              <a:gd name="T5" fmla="*/ 0 h 29"/>
              <a:gd name="T6" fmla="*/ 17 w 20"/>
              <a:gd name="T7" fmla="*/ 4 h 29"/>
              <a:gd name="T8" fmla="*/ 20 w 20"/>
              <a:gd name="T9" fmla="*/ 15 h 29"/>
              <a:gd name="T10" fmla="*/ 17 w 20"/>
              <a:gd name="T11" fmla="*/ 26 h 29"/>
              <a:gd name="T12" fmla="*/ 10 w 20"/>
              <a:gd name="T13" fmla="*/ 29 h 29"/>
              <a:gd name="T14" fmla="*/ 3 w 20"/>
              <a:gd name="T15" fmla="*/ 26 h 29"/>
              <a:gd name="T16" fmla="*/ 0 w 20"/>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9">
                <a:moveTo>
                  <a:pt x="0" y="14"/>
                </a:moveTo>
                <a:lnTo>
                  <a:pt x="3" y="4"/>
                </a:lnTo>
                <a:lnTo>
                  <a:pt x="9" y="0"/>
                </a:lnTo>
                <a:lnTo>
                  <a:pt x="17" y="4"/>
                </a:lnTo>
                <a:lnTo>
                  <a:pt x="20" y="15"/>
                </a:lnTo>
                <a:lnTo>
                  <a:pt x="17" y="26"/>
                </a:lnTo>
                <a:lnTo>
                  <a:pt x="10" y="29"/>
                </a:lnTo>
                <a:lnTo>
                  <a:pt x="3"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1" name="Rectangle 154"/>
          <p:cNvSpPr>
            <a:spLocks noChangeArrowheads="1"/>
          </p:cNvSpPr>
          <p:nvPr/>
        </p:nvSpPr>
        <p:spPr bwMode="auto">
          <a:xfrm>
            <a:off x="7039056" y="6416810"/>
            <a:ext cx="16044" cy="16044"/>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2" name="Rectangle 155"/>
          <p:cNvSpPr>
            <a:spLocks noChangeArrowheads="1"/>
          </p:cNvSpPr>
          <p:nvPr/>
        </p:nvSpPr>
        <p:spPr bwMode="auto">
          <a:xfrm>
            <a:off x="7039056" y="6432854"/>
            <a:ext cx="16044" cy="78615"/>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3" name="Freeform 156"/>
          <p:cNvSpPr>
            <a:spLocks/>
          </p:cNvSpPr>
          <p:nvPr/>
        </p:nvSpPr>
        <p:spPr bwMode="auto">
          <a:xfrm>
            <a:off x="7055100" y="6432854"/>
            <a:ext cx="59362" cy="78615"/>
          </a:xfrm>
          <a:custGeom>
            <a:avLst/>
            <a:gdLst>
              <a:gd name="T0" fmla="*/ 27 w 37"/>
              <a:gd name="T1" fmla="*/ 39 h 49"/>
              <a:gd name="T2" fmla="*/ 27 w 37"/>
              <a:gd name="T3" fmla="*/ 49 h 49"/>
              <a:gd name="T4" fmla="*/ 37 w 37"/>
              <a:gd name="T5" fmla="*/ 49 h 49"/>
              <a:gd name="T6" fmla="*/ 37 w 37"/>
              <a:gd name="T7" fmla="*/ 41 h 49"/>
              <a:gd name="T8" fmla="*/ 37 w 37"/>
              <a:gd name="T9" fmla="*/ 25 h 49"/>
              <a:gd name="T10" fmla="*/ 37 w 37"/>
              <a:gd name="T11" fmla="*/ 16 h 49"/>
              <a:gd name="T12" fmla="*/ 37 w 37"/>
              <a:gd name="T13" fmla="*/ 9 h 49"/>
              <a:gd name="T14" fmla="*/ 34 w 37"/>
              <a:gd name="T15" fmla="*/ 6 h 49"/>
              <a:gd name="T16" fmla="*/ 29 w 37"/>
              <a:gd name="T17" fmla="*/ 2 h 49"/>
              <a:gd name="T18" fmla="*/ 19 w 37"/>
              <a:gd name="T19" fmla="*/ 0 h 49"/>
              <a:gd name="T20" fmla="*/ 9 w 37"/>
              <a:gd name="T21" fmla="*/ 2 h 49"/>
              <a:gd name="T22" fmla="*/ 2 w 37"/>
              <a:gd name="T23" fmla="*/ 6 h 49"/>
              <a:gd name="T24" fmla="*/ 0 w 37"/>
              <a:gd name="T25" fmla="*/ 10 h 49"/>
              <a:gd name="T26" fmla="*/ 9 w 37"/>
              <a:gd name="T27" fmla="*/ 10 h 49"/>
              <a:gd name="T28" fmla="*/ 12 w 37"/>
              <a:gd name="T29" fmla="*/ 11 h 49"/>
              <a:gd name="T30" fmla="*/ 18 w 37"/>
              <a:gd name="T31" fmla="*/ 10 h 49"/>
              <a:gd name="T32" fmla="*/ 26 w 37"/>
              <a:gd name="T33" fmla="*/ 13 h 49"/>
              <a:gd name="T34" fmla="*/ 27 w 37"/>
              <a:gd name="T35" fmla="*/ 18 h 49"/>
              <a:gd name="T36" fmla="*/ 27 w 37"/>
              <a:gd name="T37" fmla="*/ 20 h 49"/>
              <a:gd name="T38" fmla="*/ 15 w 37"/>
              <a:gd name="T39" fmla="*/ 23 h 49"/>
              <a:gd name="T40" fmla="*/ 9 w 37"/>
              <a:gd name="T41" fmla="*/ 24 h 49"/>
              <a:gd name="T42" fmla="*/ 4 w 37"/>
              <a:gd name="T43" fmla="*/ 27 h 49"/>
              <a:gd name="T44" fmla="*/ 0 w 37"/>
              <a:gd name="T45" fmla="*/ 31 h 49"/>
              <a:gd name="T46" fmla="*/ 0 w 37"/>
              <a:gd name="T47" fmla="*/ 36 h 49"/>
              <a:gd name="T48" fmla="*/ 2 w 37"/>
              <a:gd name="T49" fmla="*/ 46 h 49"/>
              <a:gd name="T50" fmla="*/ 14 w 37"/>
              <a:gd name="T51" fmla="*/ 49 h 49"/>
              <a:gd name="T52" fmla="*/ 22 w 37"/>
              <a:gd name="T53" fmla="*/ 48 h 49"/>
              <a:gd name="T54" fmla="*/ 27 w 37"/>
              <a:gd name="T55"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 h="49">
                <a:moveTo>
                  <a:pt x="27" y="39"/>
                </a:moveTo>
                <a:lnTo>
                  <a:pt x="27" y="49"/>
                </a:lnTo>
                <a:lnTo>
                  <a:pt x="37" y="49"/>
                </a:lnTo>
                <a:lnTo>
                  <a:pt x="37" y="41"/>
                </a:lnTo>
                <a:lnTo>
                  <a:pt x="37" y="25"/>
                </a:lnTo>
                <a:lnTo>
                  <a:pt x="37" y="16"/>
                </a:lnTo>
                <a:lnTo>
                  <a:pt x="37" y="9"/>
                </a:lnTo>
                <a:lnTo>
                  <a:pt x="34" y="6"/>
                </a:lnTo>
                <a:lnTo>
                  <a:pt x="29" y="2"/>
                </a:lnTo>
                <a:lnTo>
                  <a:pt x="19" y="0"/>
                </a:lnTo>
                <a:lnTo>
                  <a:pt x="9" y="2"/>
                </a:lnTo>
                <a:lnTo>
                  <a:pt x="2" y="6"/>
                </a:lnTo>
                <a:lnTo>
                  <a:pt x="0" y="10"/>
                </a:lnTo>
                <a:lnTo>
                  <a:pt x="9" y="10"/>
                </a:lnTo>
                <a:lnTo>
                  <a:pt x="12" y="11"/>
                </a:lnTo>
                <a:lnTo>
                  <a:pt x="18" y="10"/>
                </a:lnTo>
                <a:lnTo>
                  <a:pt x="26" y="13"/>
                </a:lnTo>
                <a:lnTo>
                  <a:pt x="27" y="18"/>
                </a:lnTo>
                <a:lnTo>
                  <a:pt x="27" y="20"/>
                </a:lnTo>
                <a:lnTo>
                  <a:pt x="15" y="23"/>
                </a:lnTo>
                <a:lnTo>
                  <a:pt x="9" y="24"/>
                </a:lnTo>
                <a:lnTo>
                  <a:pt x="4" y="27"/>
                </a:lnTo>
                <a:lnTo>
                  <a:pt x="0" y="31"/>
                </a:lnTo>
                <a:lnTo>
                  <a:pt x="0" y="36"/>
                </a:lnTo>
                <a:lnTo>
                  <a:pt x="2" y="46"/>
                </a:lnTo>
                <a:lnTo>
                  <a:pt x="14" y="49"/>
                </a:lnTo>
                <a:lnTo>
                  <a:pt x="22" y="48"/>
                </a:lnTo>
                <a:lnTo>
                  <a:pt x="27" y="3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4" name="Freeform 157"/>
          <p:cNvSpPr>
            <a:spLocks/>
          </p:cNvSpPr>
          <p:nvPr/>
        </p:nvSpPr>
        <p:spPr bwMode="auto">
          <a:xfrm>
            <a:off x="7069539" y="6480986"/>
            <a:ext cx="28879" cy="14440"/>
          </a:xfrm>
          <a:custGeom>
            <a:avLst/>
            <a:gdLst>
              <a:gd name="T0" fmla="*/ 18 w 18"/>
              <a:gd name="T1" fmla="*/ 0 h 9"/>
              <a:gd name="T2" fmla="*/ 18 w 18"/>
              <a:gd name="T3" fmla="*/ 1 h 9"/>
              <a:gd name="T4" fmla="*/ 18 w 18"/>
              <a:gd name="T5" fmla="*/ 4 h 9"/>
              <a:gd name="T6" fmla="*/ 14 w 18"/>
              <a:gd name="T7" fmla="*/ 8 h 9"/>
              <a:gd name="T8" fmla="*/ 7 w 18"/>
              <a:gd name="T9" fmla="*/ 9 h 9"/>
              <a:gd name="T10" fmla="*/ 2 w 18"/>
              <a:gd name="T11" fmla="*/ 8 h 9"/>
              <a:gd name="T12" fmla="*/ 0 w 18"/>
              <a:gd name="T13" fmla="*/ 5 h 9"/>
              <a:gd name="T14" fmla="*/ 0 w 18"/>
              <a:gd name="T15" fmla="*/ 4 h 9"/>
              <a:gd name="T16" fmla="*/ 3 w 18"/>
              <a:gd name="T17" fmla="*/ 2 h 9"/>
              <a:gd name="T18" fmla="*/ 9 w 18"/>
              <a:gd name="T19" fmla="*/ 1 h 9"/>
              <a:gd name="T20" fmla="*/ 18 w 18"/>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9">
                <a:moveTo>
                  <a:pt x="18" y="0"/>
                </a:moveTo>
                <a:lnTo>
                  <a:pt x="18" y="1"/>
                </a:lnTo>
                <a:lnTo>
                  <a:pt x="18" y="4"/>
                </a:lnTo>
                <a:lnTo>
                  <a:pt x="14" y="8"/>
                </a:lnTo>
                <a:lnTo>
                  <a:pt x="7" y="9"/>
                </a:lnTo>
                <a:lnTo>
                  <a:pt x="2" y="8"/>
                </a:lnTo>
                <a:lnTo>
                  <a:pt x="0" y="5"/>
                </a:lnTo>
                <a:lnTo>
                  <a:pt x="0" y="4"/>
                </a:lnTo>
                <a:lnTo>
                  <a:pt x="3" y="2"/>
                </a:lnTo>
                <a:lnTo>
                  <a:pt x="9" y="1"/>
                </a:lnTo>
                <a:lnTo>
                  <a:pt x="18"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5" name="Freeform 158"/>
          <p:cNvSpPr>
            <a:spLocks/>
          </p:cNvSpPr>
          <p:nvPr/>
        </p:nvSpPr>
        <p:spPr bwMode="auto">
          <a:xfrm>
            <a:off x="7130506" y="6495425"/>
            <a:ext cx="16044" cy="32088"/>
          </a:xfrm>
          <a:custGeom>
            <a:avLst/>
            <a:gdLst>
              <a:gd name="T0" fmla="*/ 0 w 10"/>
              <a:gd name="T1" fmla="*/ 10 h 20"/>
              <a:gd name="T2" fmla="*/ 5 w 10"/>
              <a:gd name="T3" fmla="*/ 10 h 20"/>
              <a:gd name="T4" fmla="*/ 4 w 10"/>
              <a:gd name="T5" fmla="*/ 10 h 20"/>
              <a:gd name="T6" fmla="*/ 0 w 10"/>
              <a:gd name="T7" fmla="*/ 10 h 20"/>
              <a:gd name="T8" fmla="*/ 0 w 10"/>
              <a:gd name="T9" fmla="*/ 20 h 20"/>
              <a:gd name="T10" fmla="*/ 8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5" y="10"/>
                </a:lnTo>
                <a:lnTo>
                  <a:pt x="4" y="10"/>
                </a:lnTo>
                <a:lnTo>
                  <a:pt x="0" y="10"/>
                </a:lnTo>
                <a:lnTo>
                  <a:pt x="0" y="20"/>
                </a:lnTo>
                <a:lnTo>
                  <a:pt x="8"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6" name="Oval 159"/>
          <p:cNvSpPr>
            <a:spLocks noChangeArrowheads="1"/>
          </p:cNvSpPr>
          <p:nvPr/>
        </p:nvSpPr>
        <p:spPr bwMode="auto">
          <a:xfrm>
            <a:off x="7193077" y="6416810"/>
            <a:ext cx="93055" cy="94659"/>
          </a:xfrm>
          <a:prstGeom prst="ellipse">
            <a:avLst/>
          </a:pr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7" name="Oval 160"/>
          <p:cNvSpPr>
            <a:spLocks noChangeArrowheads="1"/>
          </p:cNvSpPr>
          <p:nvPr/>
        </p:nvSpPr>
        <p:spPr bwMode="auto">
          <a:xfrm>
            <a:off x="7209121" y="6432854"/>
            <a:ext cx="60967" cy="62571"/>
          </a:xfrm>
          <a:prstGeom prst="ellipse">
            <a:avLst/>
          </a:pr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8" name="Freeform 161"/>
          <p:cNvSpPr>
            <a:spLocks/>
          </p:cNvSpPr>
          <p:nvPr/>
        </p:nvSpPr>
        <p:spPr bwMode="auto">
          <a:xfrm>
            <a:off x="7209121" y="6432854"/>
            <a:ext cx="60967" cy="62571"/>
          </a:xfrm>
          <a:custGeom>
            <a:avLst/>
            <a:gdLst>
              <a:gd name="T0" fmla="*/ 29 w 38"/>
              <a:gd name="T1" fmla="*/ 30 h 39"/>
              <a:gd name="T2" fmla="*/ 25 w 38"/>
              <a:gd name="T3" fmla="*/ 30 h 39"/>
              <a:gd name="T4" fmla="*/ 19 w 38"/>
              <a:gd name="T5" fmla="*/ 30 h 39"/>
              <a:gd name="T6" fmla="*/ 16 w 38"/>
              <a:gd name="T7" fmla="*/ 30 h 39"/>
              <a:gd name="T8" fmla="*/ 9 w 38"/>
              <a:gd name="T9" fmla="*/ 23 h 39"/>
              <a:gd name="T10" fmla="*/ 9 w 38"/>
              <a:gd name="T11" fmla="*/ 20 h 39"/>
              <a:gd name="T12" fmla="*/ 9 w 38"/>
              <a:gd name="T13" fmla="*/ 18 h 39"/>
              <a:gd name="T14" fmla="*/ 16 w 38"/>
              <a:gd name="T15" fmla="*/ 10 h 39"/>
              <a:gd name="T16" fmla="*/ 19 w 38"/>
              <a:gd name="T17" fmla="*/ 10 h 39"/>
              <a:gd name="T18" fmla="*/ 25 w 38"/>
              <a:gd name="T19" fmla="*/ 11 h 39"/>
              <a:gd name="T20" fmla="*/ 29 w 38"/>
              <a:gd name="T21" fmla="*/ 10 h 39"/>
              <a:gd name="T22" fmla="*/ 38 w 38"/>
              <a:gd name="T23" fmla="*/ 10 h 39"/>
              <a:gd name="T24" fmla="*/ 32 w 38"/>
              <a:gd name="T25" fmla="*/ 3 h 39"/>
              <a:gd name="T26" fmla="*/ 20 w 38"/>
              <a:gd name="T27" fmla="*/ 0 h 39"/>
              <a:gd name="T28" fmla="*/ 11 w 38"/>
              <a:gd name="T29" fmla="*/ 0 h 39"/>
              <a:gd name="T30" fmla="*/ 0 w 38"/>
              <a:gd name="T31" fmla="*/ 13 h 39"/>
              <a:gd name="T32" fmla="*/ 0 w 38"/>
              <a:gd name="T33" fmla="*/ 20 h 39"/>
              <a:gd name="T34" fmla="*/ 0 w 38"/>
              <a:gd name="T35" fmla="*/ 28 h 39"/>
              <a:gd name="T36" fmla="*/ 11 w 38"/>
              <a:gd name="T37" fmla="*/ 39 h 39"/>
              <a:gd name="T38" fmla="*/ 19 w 38"/>
              <a:gd name="T39" fmla="*/ 39 h 39"/>
              <a:gd name="T40" fmla="*/ 32 w 38"/>
              <a:gd name="T41" fmla="*/ 38 h 39"/>
              <a:gd name="T42" fmla="*/ 38 w 38"/>
              <a:gd name="T43" fmla="*/ 30 h 39"/>
              <a:gd name="T44" fmla="*/ 29 w 38"/>
              <a:gd name="T45"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39">
                <a:moveTo>
                  <a:pt x="29" y="30"/>
                </a:moveTo>
                <a:lnTo>
                  <a:pt x="25" y="30"/>
                </a:lnTo>
                <a:lnTo>
                  <a:pt x="19" y="30"/>
                </a:lnTo>
                <a:lnTo>
                  <a:pt x="16" y="30"/>
                </a:lnTo>
                <a:lnTo>
                  <a:pt x="9" y="23"/>
                </a:lnTo>
                <a:lnTo>
                  <a:pt x="9" y="20"/>
                </a:lnTo>
                <a:lnTo>
                  <a:pt x="9" y="18"/>
                </a:lnTo>
                <a:lnTo>
                  <a:pt x="16" y="10"/>
                </a:lnTo>
                <a:lnTo>
                  <a:pt x="19" y="10"/>
                </a:lnTo>
                <a:lnTo>
                  <a:pt x="25" y="11"/>
                </a:lnTo>
                <a:lnTo>
                  <a:pt x="29" y="10"/>
                </a:lnTo>
                <a:lnTo>
                  <a:pt x="38" y="10"/>
                </a:lnTo>
                <a:lnTo>
                  <a:pt x="32" y="3"/>
                </a:lnTo>
                <a:lnTo>
                  <a:pt x="20" y="0"/>
                </a:lnTo>
                <a:lnTo>
                  <a:pt x="11" y="0"/>
                </a:lnTo>
                <a:lnTo>
                  <a:pt x="0" y="13"/>
                </a:lnTo>
                <a:lnTo>
                  <a:pt x="0" y="20"/>
                </a:lnTo>
                <a:lnTo>
                  <a:pt x="0" y="28"/>
                </a:lnTo>
                <a:lnTo>
                  <a:pt x="11" y="39"/>
                </a:lnTo>
                <a:lnTo>
                  <a:pt x="19" y="39"/>
                </a:lnTo>
                <a:lnTo>
                  <a:pt x="32" y="38"/>
                </a:lnTo>
                <a:lnTo>
                  <a:pt x="38" y="30"/>
                </a:lnTo>
                <a:lnTo>
                  <a:pt x="29" y="3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79" name="Freeform 162"/>
          <p:cNvSpPr>
            <a:spLocks/>
          </p:cNvSpPr>
          <p:nvPr/>
        </p:nvSpPr>
        <p:spPr bwMode="auto">
          <a:xfrm>
            <a:off x="7318220" y="6416810"/>
            <a:ext cx="75406" cy="94659"/>
          </a:xfrm>
          <a:custGeom>
            <a:avLst/>
            <a:gdLst>
              <a:gd name="T0" fmla="*/ 0 w 47"/>
              <a:gd name="T1" fmla="*/ 31 h 59"/>
              <a:gd name="T2" fmla="*/ 2 w 47"/>
              <a:gd name="T3" fmla="*/ 45 h 59"/>
              <a:gd name="T4" fmla="*/ 11 w 47"/>
              <a:gd name="T5" fmla="*/ 56 h 59"/>
              <a:gd name="T6" fmla="*/ 23 w 47"/>
              <a:gd name="T7" fmla="*/ 59 h 59"/>
              <a:gd name="T8" fmla="*/ 36 w 47"/>
              <a:gd name="T9" fmla="*/ 56 h 59"/>
              <a:gd name="T10" fmla="*/ 44 w 47"/>
              <a:gd name="T11" fmla="*/ 46 h 59"/>
              <a:gd name="T12" fmla="*/ 47 w 47"/>
              <a:gd name="T13" fmla="*/ 30 h 59"/>
              <a:gd name="T14" fmla="*/ 44 w 47"/>
              <a:gd name="T15" fmla="*/ 16 h 59"/>
              <a:gd name="T16" fmla="*/ 36 w 47"/>
              <a:gd name="T17" fmla="*/ 5 h 59"/>
              <a:gd name="T18" fmla="*/ 23 w 47"/>
              <a:gd name="T19" fmla="*/ 0 h 59"/>
              <a:gd name="T20" fmla="*/ 5 w 47"/>
              <a:gd name="T21" fmla="*/ 9 h 59"/>
              <a:gd name="T22" fmla="*/ 0 w 47"/>
              <a:gd name="T23" fmla="*/ 31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59">
                <a:moveTo>
                  <a:pt x="0" y="31"/>
                </a:moveTo>
                <a:lnTo>
                  <a:pt x="2" y="45"/>
                </a:lnTo>
                <a:lnTo>
                  <a:pt x="11" y="56"/>
                </a:lnTo>
                <a:lnTo>
                  <a:pt x="23" y="59"/>
                </a:lnTo>
                <a:lnTo>
                  <a:pt x="36" y="56"/>
                </a:lnTo>
                <a:lnTo>
                  <a:pt x="44" y="46"/>
                </a:lnTo>
                <a:lnTo>
                  <a:pt x="47" y="30"/>
                </a:lnTo>
                <a:lnTo>
                  <a:pt x="44" y="16"/>
                </a:lnTo>
                <a:lnTo>
                  <a:pt x="36" y="5"/>
                </a:lnTo>
                <a:lnTo>
                  <a:pt x="23" y="0"/>
                </a:lnTo>
                <a:lnTo>
                  <a:pt x="5" y="9"/>
                </a:lnTo>
                <a:lnTo>
                  <a:pt x="0" y="31"/>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0" name="Freeform 163"/>
          <p:cNvSpPr>
            <a:spLocks/>
          </p:cNvSpPr>
          <p:nvPr/>
        </p:nvSpPr>
        <p:spPr bwMode="auto">
          <a:xfrm>
            <a:off x="7332660" y="6432854"/>
            <a:ext cx="44923" cy="62571"/>
          </a:xfrm>
          <a:custGeom>
            <a:avLst/>
            <a:gdLst>
              <a:gd name="T0" fmla="*/ 0 w 28"/>
              <a:gd name="T1" fmla="*/ 21 h 39"/>
              <a:gd name="T2" fmla="*/ 5 w 28"/>
              <a:gd name="T3" fmla="*/ 6 h 39"/>
              <a:gd name="T4" fmla="*/ 14 w 28"/>
              <a:gd name="T5" fmla="*/ 0 h 39"/>
              <a:gd name="T6" fmla="*/ 23 w 28"/>
              <a:gd name="T7" fmla="*/ 3 h 39"/>
              <a:gd name="T8" fmla="*/ 27 w 28"/>
              <a:gd name="T9" fmla="*/ 10 h 39"/>
              <a:gd name="T10" fmla="*/ 28 w 28"/>
              <a:gd name="T11" fmla="*/ 20 h 39"/>
              <a:gd name="T12" fmla="*/ 24 w 28"/>
              <a:gd name="T13" fmla="*/ 35 h 39"/>
              <a:gd name="T14" fmla="*/ 14 w 28"/>
              <a:gd name="T15" fmla="*/ 39 h 39"/>
              <a:gd name="T16" fmla="*/ 5 w 28"/>
              <a:gd name="T17" fmla="*/ 35 h 39"/>
              <a:gd name="T18" fmla="*/ 0 w 28"/>
              <a:gd name="T19" fmla="*/ 2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39">
                <a:moveTo>
                  <a:pt x="0" y="21"/>
                </a:moveTo>
                <a:lnTo>
                  <a:pt x="5" y="6"/>
                </a:lnTo>
                <a:lnTo>
                  <a:pt x="14" y="0"/>
                </a:lnTo>
                <a:lnTo>
                  <a:pt x="23" y="3"/>
                </a:lnTo>
                <a:lnTo>
                  <a:pt x="27" y="10"/>
                </a:lnTo>
                <a:lnTo>
                  <a:pt x="28" y="20"/>
                </a:lnTo>
                <a:lnTo>
                  <a:pt x="24" y="35"/>
                </a:lnTo>
                <a:lnTo>
                  <a:pt x="14" y="39"/>
                </a:lnTo>
                <a:lnTo>
                  <a:pt x="5" y="35"/>
                </a:lnTo>
                <a:lnTo>
                  <a:pt x="0" y="21"/>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1" name="Freeform 164"/>
          <p:cNvSpPr>
            <a:spLocks/>
          </p:cNvSpPr>
          <p:nvPr/>
        </p:nvSpPr>
        <p:spPr bwMode="auto">
          <a:xfrm>
            <a:off x="7409670" y="6432854"/>
            <a:ext cx="62571" cy="110703"/>
          </a:xfrm>
          <a:custGeom>
            <a:avLst/>
            <a:gdLst>
              <a:gd name="T0" fmla="*/ 0 w 39"/>
              <a:gd name="T1" fmla="*/ 69 h 69"/>
              <a:gd name="T2" fmla="*/ 9 w 39"/>
              <a:gd name="T3" fmla="*/ 69 h 69"/>
              <a:gd name="T4" fmla="*/ 9 w 39"/>
              <a:gd name="T5" fmla="*/ 41 h 69"/>
              <a:gd name="T6" fmla="*/ 15 w 39"/>
              <a:gd name="T7" fmla="*/ 48 h 69"/>
              <a:gd name="T8" fmla="*/ 21 w 39"/>
              <a:gd name="T9" fmla="*/ 49 h 69"/>
              <a:gd name="T10" fmla="*/ 30 w 39"/>
              <a:gd name="T11" fmla="*/ 46 h 69"/>
              <a:gd name="T12" fmla="*/ 36 w 39"/>
              <a:gd name="T13" fmla="*/ 38 h 69"/>
              <a:gd name="T14" fmla="*/ 39 w 39"/>
              <a:gd name="T15" fmla="*/ 24 h 69"/>
              <a:gd name="T16" fmla="*/ 37 w 39"/>
              <a:gd name="T17" fmla="*/ 13 h 69"/>
              <a:gd name="T18" fmla="*/ 32 w 39"/>
              <a:gd name="T19" fmla="*/ 4 h 69"/>
              <a:gd name="T20" fmla="*/ 22 w 39"/>
              <a:gd name="T21" fmla="*/ 0 h 69"/>
              <a:gd name="T22" fmla="*/ 15 w 39"/>
              <a:gd name="T23" fmla="*/ 3 h 69"/>
              <a:gd name="T24" fmla="*/ 9 w 39"/>
              <a:gd name="T25" fmla="*/ 11 h 69"/>
              <a:gd name="T26" fmla="*/ 9 w 39"/>
              <a:gd name="T27" fmla="*/ 0 h 69"/>
              <a:gd name="T28" fmla="*/ 0 w 39"/>
              <a:gd name="T29" fmla="*/ 0 h 69"/>
              <a:gd name="T30" fmla="*/ 0 w 39"/>
              <a:gd name="T31"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9">
                <a:moveTo>
                  <a:pt x="0" y="69"/>
                </a:moveTo>
                <a:lnTo>
                  <a:pt x="9" y="69"/>
                </a:lnTo>
                <a:lnTo>
                  <a:pt x="9" y="41"/>
                </a:lnTo>
                <a:lnTo>
                  <a:pt x="15" y="48"/>
                </a:lnTo>
                <a:lnTo>
                  <a:pt x="21" y="49"/>
                </a:lnTo>
                <a:lnTo>
                  <a:pt x="30" y="46"/>
                </a:lnTo>
                <a:lnTo>
                  <a:pt x="36" y="38"/>
                </a:lnTo>
                <a:lnTo>
                  <a:pt x="39" y="24"/>
                </a:lnTo>
                <a:lnTo>
                  <a:pt x="37" y="13"/>
                </a:lnTo>
                <a:lnTo>
                  <a:pt x="32" y="4"/>
                </a:lnTo>
                <a:lnTo>
                  <a:pt x="22" y="0"/>
                </a:lnTo>
                <a:lnTo>
                  <a:pt x="15" y="3"/>
                </a:lnTo>
                <a:lnTo>
                  <a:pt x="9" y="11"/>
                </a:lnTo>
                <a:lnTo>
                  <a:pt x="9" y="0"/>
                </a:lnTo>
                <a:lnTo>
                  <a:pt x="0" y="0"/>
                </a:lnTo>
                <a:lnTo>
                  <a:pt x="0" y="6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2" name="Freeform 165"/>
          <p:cNvSpPr>
            <a:spLocks/>
          </p:cNvSpPr>
          <p:nvPr/>
        </p:nvSpPr>
        <p:spPr bwMode="auto">
          <a:xfrm>
            <a:off x="7424110" y="6448898"/>
            <a:ext cx="32088" cy="46527"/>
          </a:xfrm>
          <a:custGeom>
            <a:avLst/>
            <a:gdLst>
              <a:gd name="T0" fmla="*/ 0 w 20"/>
              <a:gd name="T1" fmla="*/ 15 h 29"/>
              <a:gd name="T2" fmla="*/ 3 w 20"/>
              <a:gd name="T3" fmla="*/ 4 h 29"/>
              <a:gd name="T4" fmla="*/ 10 w 20"/>
              <a:gd name="T5" fmla="*/ 0 h 29"/>
              <a:gd name="T6" fmla="*/ 17 w 20"/>
              <a:gd name="T7" fmla="*/ 4 h 29"/>
              <a:gd name="T8" fmla="*/ 20 w 20"/>
              <a:gd name="T9" fmla="*/ 14 h 29"/>
              <a:gd name="T10" fmla="*/ 17 w 20"/>
              <a:gd name="T11" fmla="*/ 26 h 29"/>
              <a:gd name="T12" fmla="*/ 10 w 20"/>
              <a:gd name="T13" fmla="*/ 29 h 29"/>
              <a:gd name="T14" fmla="*/ 3 w 20"/>
              <a:gd name="T15" fmla="*/ 26 h 29"/>
              <a:gd name="T16" fmla="*/ 0 w 20"/>
              <a:gd name="T1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9">
                <a:moveTo>
                  <a:pt x="0" y="15"/>
                </a:moveTo>
                <a:lnTo>
                  <a:pt x="3" y="4"/>
                </a:lnTo>
                <a:lnTo>
                  <a:pt x="10" y="0"/>
                </a:lnTo>
                <a:lnTo>
                  <a:pt x="17" y="4"/>
                </a:lnTo>
                <a:lnTo>
                  <a:pt x="20" y="14"/>
                </a:lnTo>
                <a:lnTo>
                  <a:pt x="17" y="26"/>
                </a:lnTo>
                <a:lnTo>
                  <a:pt x="10" y="29"/>
                </a:lnTo>
                <a:lnTo>
                  <a:pt x="3" y="26"/>
                </a:lnTo>
                <a:lnTo>
                  <a:pt x="0" y="15"/>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3" name="Freeform 166"/>
          <p:cNvSpPr>
            <a:spLocks/>
          </p:cNvSpPr>
          <p:nvPr/>
        </p:nvSpPr>
        <p:spPr bwMode="auto">
          <a:xfrm>
            <a:off x="7472242" y="6432854"/>
            <a:ext cx="46527" cy="78615"/>
          </a:xfrm>
          <a:custGeom>
            <a:avLst/>
            <a:gdLst>
              <a:gd name="T0" fmla="*/ 19 w 29"/>
              <a:gd name="T1" fmla="*/ 39 h 49"/>
              <a:gd name="T2" fmla="*/ 18 w 29"/>
              <a:gd name="T3" fmla="*/ 39 h 49"/>
              <a:gd name="T4" fmla="*/ 15 w 29"/>
              <a:gd name="T5" fmla="*/ 39 h 49"/>
              <a:gd name="T6" fmla="*/ 11 w 29"/>
              <a:gd name="T7" fmla="*/ 38 h 49"/>
              <a:gd name="T8" fmla="*/ 9 w 29"/>
              <a:gd name="T9" fmla="*/ 30 h 49"/>
              <a:gd name="T10" fmla="*/ 29 w 29"/>
              <a:gd name="T11" fmla="*/ 30 h 49"/>
              <a:gd name="T12" fmla="*/ 29 w 29"/>
              <a:gd name="T13" fmla="*/ 28 h 49"/>
              <a:gd name="T14" fmla="*/ 25 w 29"/>
              <a:gd name="T15" fmla="*/ 9 h 49"/>
              <a:gd name="T16" fmla="*/ 15 w 29"/>
              <a:gd name="T17" fmla="*/ 0 h 49"/>
              <a:gd name="T18" fmla="*/ 4 w 29"/>
              <a:gd name="T19" fmla="*/ 7 h 49"/>
              <a:gd name="T20" fmla="*/ 0 w 29"/>
              <a:gd name="T21" fmla="*/ 25 h 49"/>
              <a:gd name="T22" fmla="*/ 4 w 29"/>
              <a:gd name="T23" fmla="*/ 43 h 49"/>
              <a:gd name="T24" fmla="*/ 15 w 29"/>
              <a:gd name="T25" fmla="*/ 49 h 49"/>
              <a:gd name="T26" fmla="*/ 23 w 29"/>
              <a:gd name="T27" fmla="*/ 48 h 49"/>
              <a:gd name="T28" fmla="*/ 29 w 29"/>
              <a:gd name="T29" fmla="*/ 39 h 49"/>
              <a:gd name="T30" fmla="*/ 19 w 29"/>
              <a:gd name="T31"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9">
                <a:moveTo>
                  <a:pt x="19" y="39"/>
                </a:moveTo>
                <a:lnTo>
                  <a:pt x="18" y="39"/>
                </a:lnTo>
                <a:lnTo>
                  <a:pt x="15" y="39"/>
                </a:lnTo>
                <a:lnTo>
                  <a:pt x="11" y="38"/>
                </a:lnTo>
                <a:lnTo>
                  <a:pt x="9" y="30"/>
                </a:lnTo>
                <a:lnTo>
                  <a:pt x="29" y="30"/>
                </a:lnTo>
                <a:lnTo>
                  <a:pt x="29" y="28"/>
                </a:lnTo>
                <a:lnTo>
                  <a:pt x="25" y="9"/>
                </a:lnTo>
                <a:lnTo>
                  <a:pt x="15" y="0"/>
                </a:lnTo>
                <a:lnTo>
                  <a:pt x="4" y="7"/>
                </a:lnTo>
                <a:lnTo>
                  <a:pt x="0" y="25"/>
                </a:lnTo>
                <a:lnTo>
                  <a:pt x="4" y="43"/>
                </a:lnTo>
                <a:lnTo>
                  <a:pt x="15" y="49"/>
                </a:lnTo>
                <a:lnTo>
                  <a:pt x="23" y="48"/>
                </a:lnTo>
                <a:lnTo>
                  <a:pt x="29" y="39"/>
                </a:lnTo>
                <a:lnTo>
                  <a:pt x="19" y="3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4" name="Freeform 167"/>
          <p:cNvSpPr>
            <a:spLocks/>
          </p:cNvSpPr>
          <p:nvPr/>
        </p:nvSpPr>
        <p:spPr bwMode="auto">
          <a:xfrm>
            <a:off x="7486681" y="6448898"/>
            <a:ext cx="16044" cy="16044"/>
          </a:xfrm>
          <a:custGeom>
            <a:avLst/>
            <a:gdLst>
              <a:gd name="T0" fmla="*/ 0 w 10"/>
              <a:gd name="T1" fmla="*/ 10 h 10"/>
              <a:gd name="T2" fmla="*/ 2 w 10"/>
              <a:gd name="T3" fmla="*/ 3 h 10"/>
              <a:gd name="T4" fmla="*/ 6 w 10"/>
              <a:gd name="T5" fmla="*/ 0 h 10"/>
              <a:gd name="T6" fmla="*/ 9 w 10"/>
              <a:gd name="T7" fmla="*/ 4 h 10"/>
              <a:gd name="T8" fmla="*/ 10 w 10"/>
              <a:gd name="T9" fmla="*/ 10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lnTo>
                  <a:pt x="2" y="3"/>
                </a:lnTo>
                <a:lnTo>
                  <a:pt x="6" y="0"/>
                </a:lnTo>
                <a:lnTo>
                  <a:pt x="9" y="4"/>
                </a:lnTo>
                <a:lnTo>
                  <a:pt x="10"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5" name="Freeform 168"/>
          <p:cNvSpPr>
            <a:spLocks/>
          </p:cNvSpPr>
          <p:nvPr/>
        </p:nvSpPr>
        <p:spPr bwMode="auto">
          <a:xfrm>
            <a:off x="7565296" y="6432854"/>
            <a:ext cx="30483" cy="78615"/>
          </a:xfrm>
          <a:custGeom>
            <a:avLst/>
            <a:gdLst>
              <a:gd name="T0" fmla="*/ 0 w 19"/>
              <a:gd name="T1" fmla="*/ 49 h 49"/>
              <a:gd name="T2" fmla="*/ 10 w 19"/>
              <a:gd name="T3" fmla="*/ 49 h 49"/>
              <a:gd name="T4" fmla="*/ 10 w 19"/>
              <a:gd name="T5" fmla="*/ 24 h 49"/>
              <a:gd name="T6" fmla="*/ 10 w 19"/>
              <a:gd name="T7" fmla="*/ 14 h 49"/>
              <a:gd name="T8" fmla="*/ 10 w 19"/>
              <a:gd name="T9" fmla="*/ 10 h 49"/>
              <a:gd name="T10" fmla="*/ 1 w 19"/>
              <a:gd name="T11" fmla="*/ 10 h 49"/>
              <a:gd name="T12" fmla="*/ 10 w 19"/>
              <a:gd name="T13" fmla="*/ 18 h 49"/>
              <a:gd name="T14" fmla="*/ 10 w 19"/>
              <a:gd name="T15" fmla="*/ 23 h 49"/>
              <a:gd name="T16" fmla="*/ 10 w 19"/>
              <a:gd name="T17" fmla="*/ 49 h 49"/>
              <a:gd name="T18" fmla="*/ 19 w 19"/>
              <a:gd name="T19" fmla="*/ 49 h 49"/>
              <a:gd name="T20" fmla="*/ 19 w 19"/>
              <a:gd name="T21" fmla="*/ 20 h 49"/>
              <a:gd name="T22" fmla="*/ 19 w 19"/>
              <a:gd name="T23" fmla="*/ 13 h 49"/>
              <a:gd name="T24" fmla="*/ 7 w 19"/>
              <a:gd name="T25" fmla="*/ 0 h 49"/>
              <a:gd name="T26" fmla="*/ 14 w 19"/>
              <a:gd name="T27" fmla="*/ 0 h 49"/>
              <a:gd name="T28" fmla="*/ 10 w 19"/>
              <a:gd name="T29" fmla="*/ 6 h 49"/>
              <a:gd name="T30" fmla="*/ 10 w 19"/>
              <a:gd name="T31" fmla="*/ 0 h 49"/>
              <a:gd name="T32" fmla="*/ 0 w 19"/>
              <a:gd name="T33" fmla="*/ 0 h 49"/>
              <a:gd name="T34" fmla="*/ 0 w 19"/>
              <a:gd name="T3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9">
                <a:moveTo>
                  <a:pt x="0" y="49"/>
                </a:moveTo>
                <a:lnTo>
                  <a:pt x="10" y="49"/>
                </a:lnTo>
                <a:lnTo>
                  <a:pt x="10" y="24"/>
                </a:lnTo>
                <a:lnTo>
                  <a:pt x="10" y="14"/>
                </a:lnTo>
                <a:lnTo>
                  <a:pt x="10" y="10"/>
                </a:lnTo>
                <a:lnTo>
                  <a:pt x="1" y="10"/>
                </a:lnTo>
                <a:lnTo>
                  <a:pt x="10" y="18"/>
                </a:lnTo>
                <a:lnTo>
                  <a:pt x="10" y="23"/>
                </a:lnTo>
                <a:lnTo>
                  <a:pt x="10" y="49"/>
                </a:lnTo>
                <a:lnTo>
                  <a:pt x="19" y="49"/>
                </a:lnTo>
                <a:lnTo>
                  <a:pt x="19" y="20"/>
                </a:lnTo>
                <a:lnTo>
                  <a:pt x="19" y="13"/>
                </a:lnTo>
                <a:lnTo>
                  <a:pt x="7" y="0"/>
                </a:lnTo>
                <a:lnTo>
                  <a:pt x="14" y="0"/>
                </a:lnTo>
                <a:lnTo>
                  <a:pt x="10" y="6"/>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6" name="Freeform 169"/>
          <p:cNvSpPr>
            <a:spLocks/>
          </p:cNvSpPr>
          <p:nvPr/>
        </p:nvSpPr>
        <p:spPr bwMode="auto">
          <a:xfrm>
            <a:off x="7611824" y="6416810"/>
            <a:ext cx="75406" cy="94659"/>
          </a:xfrm>
          <a:custGeom>
            <a:avLst/>
            <a:gdLst>
              <a:gd name="T0" fmla="*/ 0 w 47"/>
              <a:gd name="T1" fmla="*/ 40 h 59"/>
              <a:gd name="T2" fmla="*/ 3 w 47"/>
              <a:gd name="T3" fmla="*/ 51 h 59"/>
              <a:gd name="T4" fmla="*/ 11 w 47"/>
              <a:gd name="T5" fmla="*/ 58 h 59"/>
              <a:gd name="T6" fmla="*/ 25 w 47"/>
              <a:gd name="T7" fmla="*/ 59 h 59"/>
              <a:gd name="T8" fmla="*/ 38 w 47"/>
              <a:gd name="T9" fmla="*/ 58 h 59"/>
              <a:gd name="T10" fmla="*/ 45 w 47"/>
              <a:gd name="T11" fmla="*/ 51 h 59"/>
              <a:gd name="T12" fmla="*/ 47 w 47"/>
              <a:gd name="T13" fmla="*/ 42 h 59"/>
              <a:gd name="T14" fmla="*/ 46 w 47"/>
              <a:gd name="T15" fmla="*/ 35 h 59"/>
              <a:gd name="T16" fmla="*/ 38 w 47"/>
              <a:gd name="T17" fmla="*/ 30 h 59"/>
              <a:gd name="T18" fmla="*/ 24 w 47"/>
              <a:gd name="T19" fmla="*/ 26 h 59"/>
              <a:gd name="T20" fmla="*/ 11 w 47"/>
              <a:gd name="T21" fmla="*/ 21 h 59"/>
              <a:gd name="T22" fmla="*/ 10 w 47"/>
              <a:gd name="T23" fmla="*/ 17 h 59"/>
              <a:gd name="T24" fmla="*/ 13 w 47"/>
              <a:gd name="T25" fmla="*/ 13 h 59"/>
              <a:gd name="T26" fmla="*/ 24 w 47"/>
              <a:gd name="T27" fmla="*/ 10 h 59"/>
              <a:gd name="T28" fmla="*/ 34 w 47"/>
              <a:gd name="T29" fmla="*/ 13 h 59"/>
              <a:gd name="T30" fmla="*/ 38 w 47"/>
              <a:gd name="T31" fmla="*/ 20 h 59"/>
              <a:gd name="T32" fmla="*/ 47 w 47"/>
              <a:gd name="T33" fmla="*/ 20 h 59"/>
              <a:gd name="T34" fmla="*/ 45 w 47"/>
              <a:gd name="T35" fmla="*/ 10 h 59"/>
              <a:gd name="T36" fmla="*/ 36 w 47"/>
              <a:gd name="T37" fmla="*/ 3 h 59"/>
              <a:gd name="T38" fmla="*/ 22 w 47"/>
              <a:gd name="T39" fmla="*/ 0 h 59"/>
              <a:gd name="T40" fmla="*/ 10 w 47"/>
              <a:gd name="T41" fmla="*/ 3 h 59"/>
              <a:gd name="T42" fmla="*/ 3 w 47"/>
              <a:gd name="T43" fmla="*/ 9 h 59"/>
              <a:gd name="T44" fmla="*/ 0 w 47"/>
              <a:gd name="T45" fmla="*/ 16 h 59"/>
              <a:gd name="T46" fmla="*/ 2 w 47"/>
              <a:gd name="T47" fmla="*/ 24 h 59"/>
              <a:gd name="T48" fmla="*/ 10 w 47"/>
              <a:gd name="T49" fmla="*/ 28 h 59"/>
              <a:gd name="T50" fmla="*/ 22 w 47"/>
              <a:gd name="T51" fmla="*/ 33 h 59"/>
              <a:gd name="T52" fmla="*/ 34 w 47"/>
              <a:gd name="T53" fmla="*/ 34 h 59"/>
              <a:gd name="T54" fmla="*/ 38 w 47"/>
              <a:gd name="T55" fmla="*/ 38 h 59"/>
              <a:gd name="T56" fmla="*/ 38 w 47"/>
              <a:gd name="T57" fmla="*/ 42 h 59"/>
              <a:gd name="T58" fmla="*/ 38 w 47"/>
              <a:gd name="T59" fmla="*/ 46 h 59"/>
              <a:gd name="T60" fmla="*/ 32 w 47"/>
              <a:gd name="T61" fmla="*/ 48 h 59"/>
              <a:gd name="T62" fmla="*/ 25 w 47"/>
              <a:gd name="T63" fmla="*/ 49 h 59"/>
              <a:gd name="T64" fmla="*/ 17 w 47"/>
              <a:gd name="T65" fmla="*/ 48 h 59"/>
              <a:gd name="T66" fmla="*/ 11 w 47"/>
              <a:gd name="T67" fmla="*/ 45 h 59"/>
              <a:gd name="T68" fmla="*/ 10 w 47"/>
              <a:gd name="T69" fmla="*/ 40 h 59"/>
              <a:gd name="T70" fmla="*/ 0 w 47"/>
              <a:gd name="T71" fmla="*/ 40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59">
                <a:moveTo>
                  <a:pt x="0" y="40"/>
                </a:moveTo>
                <a:lnTo>
                  <a:pt x="3" y="51"/>
                </a:lnTo>
                <a:lnTo>
                  <a:pt x="11" y="58"/>
                </a:lnTo>
                <a:lnTo>
                  <a:pt x="25" y="59"/>
                </a:lnTo>
                <a:lnTo>
                  <a:pt x="38" y="58"/>
                </a:lnTo>
                <a:lnTo>
                  <a:pt x="45" y="51"/>
                </a:lnTo>
                <a:lnTo>
                  <a:pt x="47" y="42"/>
                </a:lnTo>
                <a:lnTo>
                  <a:pt x="46" y="35"/>
                </a:lnTo>
                <a:lnTo>
                  <a:pt x="38" y="30"/>
                </a:lnTo>
                <a:lnTo>
                  <a:pt x="24" y="26"/>
                </a:lnTo>
                <a:lnTo>
                  <a:pt x="11" y="21"/>
                </a:lnTo>
                <a:lnTo>
                  <a:pt x="10" y="17"/>
                </a:lnTo>
                <a:lnTo>
                  <a:pt x="13" y="13"/>
                </a:lnTo>
                <a:lnTo>
                  <a:pt x="24" y="10"/>
                </a:lnTo>
                <a:lnTo>
                  <a:pt x="34" y="13"/>
                </a:lnTo>
                <a:lnTo>
                  <a:pt x="38" y="20"/>
                </a:lnTo>
                <a:lnTo>
                  <a:pt x="47" y="20"/>
                </a:lnTo>
                <a:lnTo>
                  <a:pt x="45" y="10"/>
                </a:lnTo>
                <a:lnTo>
                  <a:pt x="36" y="3"/>
                </a:lnTo>
                <a:lnTo>
                  <a:pt x="22" y="0"/>
                </a:lnTo>
                <a:lnTo>
                  <a:pt x="10" y="3"/>
                </a:lnTo>
                <a:lnTo>
                  <a:pt x="3" y="9"/>
                </a:lnTo>
                <a:lnTo>
                  <a:pt x="0" y="16"/>
                </a:lnTo>
                <a:lnTo>
                  <a:pt x="2" y="24"/>
                </a:lnTo>
                <a:lnTo>
                  <a:pt x="10" y="28"/>
                </a:lnTo>
                <a:lnTo>
                  <a:pt x="22" y="33"/>
                </a:lnTo>
                <a:lnTo>
                  <a:pt x="34" y="34"/>
                </a:lnTo>
                <a:lnTo>
                  <a:pt x="38" y="38"/>
                </a:lnTo>
                <a:lnTo>
                  <a:pt x="38" y="42"/>
                </a:lnTo>
                <a:lnTo>
                  <a:pt x="38" y="46"/>
                </a:lnTo>
                <a:lnTo>
                  <a:pt x="32" y="48"/>
                </a:lnTo>
                <a:lnTo>
                  <a:pt x="25" y="49"/>
                </a:lnTo>
                <a:lnTo>
                  <a:pt x="17" y="48"/>
                </a:lnTo>
                <a:lnTo>
                  <a:pt x="11" y="45"/>
                </a:lnTo>
                <a:lnTo>
                  <a:pt x="10" y="40"/>
                </a:lnTo>
                <a:lnTo>
                  <a:pt x="0" y="4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7" name="Freeform 170"/>
          <p:cNvSpPr>
            <a:spLocks/>
          </p:cNvSpPr>
          <p:nvPr/>
        </p:nvSpPr>
        <p:spPr bwMode="auto">
          <a:xfrm>
            <a:off x="7703274" y="6410392"/>
            <a:ext cx="46527" cy="101077"/>
          </a:xfrm>
          <a:custGeom>
            <a:avLst/>
            <a:gdLst>
              <a:gd name="T0" fmla="*/ 29 w 29"/>
              <a:gd name="T1" fmla="*/ 52 h 63"/>
              <a:gd name="T2" fmla="*/ 25 w 29"/>
              <a:gd name="T3" fmla="*/ 53 h 63"/>
              <a:gd name="T4" fmla="*/ 22 w 29"/>
              <a:gd name="T5" fmla="*/ 53 h 63"/>
              <a:gd name="T6" fmla="*/ 21 w 29"/>
              <a:gd name="T7" fmla="*/ 52 h 63"/>
              <a:gd name="T8" fmla="*/ 20 w 29"/>
              <a:gd name="T9" fmla="*/ 48 h 63"/>
              <a:gd name="T10" fmla="*/ 20 w 29"/>
              <a:gd name="T11" fmla="*/ 24 h 63"/>
              <a:gd name="T12" fmla="*/ 29 w 29"/>
              <a:gd name="T13" fmla="*/ 24 h 63"/>
              <a:gd name="T14" fmla="*/ 29 w 29"/>
              <a:gd name="T15" fmla="*/ 14 h 63"/>
              <a:gd name="T16" fmla="*/ 20 w 29"/>
              <a:gd name="T17" fmla="*/ 14 h 63"/>
              <a:gd name="T18" fmla="*/ 20 w 29"/>
              <a:gd name="T19" fmla="*/ 0 h 63"/>
              <a:gd name="T20" fmla="*/ 10 w 29"/>
              <a:gd name="T21" fmla="*/ 4 h 63"/>
              <a:gd name="T22" fmla="*/ 10 w 29"/>
              <a:gd name="T23" fmla="*/ 14 h 63"/>
              <a:gd name="T24" fmla="*/ 0 w 29"/>
              <a:gd name="T25" fmla="*/ 14 h 63"/>
              <a:gd name="T26" fmla="*/ 0 w 29"/>
              <a:gd name="T27" fmla="*/ 24 h 63"/>
              <a:gd name="T28" fmla="*/ 10 w 29"/>
              <a:gd name="T29" fmla="*/ 24 h 63"/>
              <a:gd name="T30" fmla="*/ 10 w 29"/>
              <a:gd name="T31" fmla="*/ 49 h 63"/>
              <a:gd name="T32" fmla="*/ 11 w 29"/>
              <a:gd name="T33" fmla="*/ 59 h 63"/>
              <a:gd name="T34" fmla="*/ 15 w 29"/>
              <a:gd name="T35" fmla="*/ 62 h 63"/>
              <a:gd name="T36" fmla="*/ 22 w 29"/>
              <a:gd name="T37" fmla="*/ 63 h 63"/>
              <a:gd name="T38" fmla="*/ 29 w 29"/>
              <a:gd name="T39" fmla="*/ 62 h 63"/>
              <a:gd name="T40" fmla="*/ 29 w 29"/>
              <a:gd name="T41"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3">
                <a:moveTo>
                  <a:pt x="29" y="52"/>
                </a:moveTo>
                <a:lnTo>
                  <a:pt x="25" y="53"/>
                </a:lnTo>
                <a:lnTo>
                  <a:pt x="22" y="53"/>
                </a:lnTo>
                <a:lnTo>
                  <a:pt x="21" y="52"/>
                </a:lnTo>
                <a:lnTo>
                  <a:pt x="20" y="48"/>
                </a:lnTo>
                <a:lnTo>
                  <a:pt x="20" y="24"/>
                </a:lnTo>
                <a:lnTo>
                  <a:pt x="29" y="24"/>
                </a:lnTo>
                <a:lnTo>
                  <a:pt x="29" y="14"/>
                </a:lnTo>
                <a:lnTo>
                  <a:pt x="20" y="14"/>
                </a:lnTo>
                <a:lnTo>
                  <a:pt x="20" y="0"/>
                </a:lnTo>
                <a:lnTo>
                  <a:pt x="10" y="4"/>
                </a:lnTo>
                <a:lnTo>
                  <a:pt x="10" y="14"/>
                </a:lnTo>
                <a:lnTo>
                  <a:pt x="0" y="14"/>
                </a:lnTo>
                <a:lnTo>
                  <a:pt x="0" y="24"/>
                </a:lnTo>
                <a:lnTo>
                  <a:pt x="10" y="24"/>
                </a:lnTo>
                <a:lnTo>
                  <a:pt x="10" y="49"/>
                </a:lnTo>
                <a:lnTo>
                  <a:pt x="11" y="59"/>
                </a:lnTo>
                <a:lnTo>
                  <a:pt x="15" y="62"/>
                </a:lnTo>
                <a:lnTo>
                  <a:pt x="22" y="63"/>
                </a:lnTo>
                <a:lnTo>
                  <a:pt x="29" y="62"/>
                </a:lnTo>
                <a:lnTo>
                  <a:pt x="29" y="52"/>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8" name="Freeform 171"/>
          <p:cNvSpPr>
            <a:spLocks/>
          </p:cNvSpPr>
          <p:nvPr/>
        </p:nvSpPr>
        <p:spPr bwMode="auto">
          <a:xfrm>
            <a:off x="7749801" y="6432854"/>
            <a:ext cx="32088" cy="78615"/>
          </a:xfrm>
          <a:custGeom>
            <a:avLst/>
            <a:gdLst>
              <a:gd name="T0" fmla="*/ 0 w 20"/>
              <a:gd name="T1" fmla="*/ 49 h 49"/>
              <a:gd name="T2" fmla="*/ 10 w 20"/>
              <a:gd name="T3" fmla="*/ 49 h 49"/>
              <a:gd name="T4" fmla="*/ 10 w 20"/>
              <a:gd name="T5" fmla="*/ 25 h 49"/>
              <a:gd name="T6" fmla="*/ 11 w 20"/>
              <a:gd name="T7" fmla="*/ 16 h 49"/>
              <a:gd name="T8" fmla="*/ 13 w 20"/>
              <a:gd name="T9" fmla="*/ 11 h 49"/>
              <a:gd name="T10" fmla="*/ 16 w 20"/>
              <a:gd name="T11" fmla="*/ 10 h 49"/>
              <a:gd name="T12" fmla="*/ 17 w 20"/>
              <a:gd name="T13" fmla="*/ 11 h 49"/>
              <a:gd name="T14" fmla="*/ 20 w 20"/>
              <a:gd name="T15" fmla="*/ 3 h 49"/>
              <a:gd name="T16" fmla="*/ 16 w 20"/>
              <a:gd name="T17" fmla="*/ 0 h 49"/>
              <a:gd name="T18" fmla="*/ 13 w 20"/>
              <a:gd name="T19" fmla="*/ 3 h 49"/>
              <a:gd name="T20" fmla="*/ 10 w 20"/>
              <a:gd name="T21" fmla="*/ 10 h 49"/>
              <a:gd name="T22" fmla="*/ 10 w 20"/>
              <a:gd name="T23" fmla="*/ 0 h 49"/>
              <a:gd name="T24" fmla="*/ 0 w 20"/>
              <a:gd name="T25" fmla="*/ 0 h 49"/>
              <a:gd name="T26" fmla="*/ 0 w 20"/>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9">
                <a:moveTo>
                  <a:pt x="0" y="49"/>
                </a:moveTo>
                <a:lnTo>
                  <a:pt x="10" y="49"/>
                </a:lnTo>
                <a:lnTo>
                  <a:pt x="10" y="25"/>
                </a:lnTo>
                <a:lnTo>
                  <a:pt x="11" y="16"/>
                </a:lnTo>
                <a:lnTo>
                  <a:pt x="13" y="11"/>
                </a:lnTo>
                <a:lnTo>
                  <a:pt x="16" y="10"/>
                </a:lnTo>
                <a:lnTo>
                  <a:pt x="17" y="11"/>
                </a:lnTo>
                <a:lnTo>
                  <a:pt x="20" y="3"/>
                </a:lnTo>
                <a:lnTo>
                  <a:pt x="16" y="0"/>
                </a:lnTo>
                <a:lnTo>
                  <a:pt x="13" y="3"/>
                </a:lnTo>
                <a:lnTo>
                  <a:pt x="10" y="10"/>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89" name="Freeform 172"/>
          <p:cNvSpPr>
            <a:spLocks/>
          </p:cNvSpPr>
          <p:nvPr/>
        </p:nvSpPr>
        <p:spPr bwMode="auto">
          <a:xfrm>
            <a:off x="7765845" y="6432854"/>
            <a:ext cx="46527" cy="78615"/>
          </a:xfrm>
          <a:custGeom>
            <a:avLst/>
            <a:gdLst>
              <a:gd name="T0" fmla="*/ 20 w 29"/>
              <a:gd name="T1" fmla="*/ 39 h 49"/>
              <a:gd name="T2" fmla="*/ 18 w 29"/>
              <a:gd name="T3" fmla="*/ 39 h 49"/>
              <a:gd name="T4" fmla="*/ 15 w 29"/>
              <a:gd name="T5" fmla="*/ 39 h 49"/>
              <a:gd name="T6" fmla="*/ 11 w 29"/>
              <a:gd name="T7" fmla="*/ 38 h 49"/>
              <a:gd name="T8" fmla="*/ 10 w 29"/>
              <a:gd name="T9" fmla="*/ 30 h 49"/>
              <a:gd name="T10" fmla="*/ 29 w 29"/>
              <a:gd name="T11" fmla="*/ 30 h 49"/>
              <a:gd name="T12" fmla="*/ 29 w 29"/>
              <a:gd name="T13" fmla="*/ 28 h 49"/>
              <a:gd name="T14" fmla="*/ 25 w 29"/>
              <a:gd name="T15" fmla="*/ 9 h 49"/>
              <a:gd name="T16" fmla="*/ 15 w 29"/>
              <a:gd name="T17" fmla="*/ 0 h 49"/>
              <a:gd name="T18" fmla="*/ 4 w 29"/>
              <a:gd name="T19" fmla="*/ 7 h 49"/>
              <a:gd name="T20" fmla="*/ 0 w 29"/>
              <a:gd name="T21" fmla="*/ 25 h 49"/>
              <a:gd name="T22" fmla="*/ 4 w 29"/>
              <a:gd name="T23" fmla="*/ 43 h 49"/>
              <a:gd name="T24" fmla="*/ 15 w 29"/>
              <a:gd name="T25" fmla="*/ 49 h 49"/>
              <a:gd name="T26" fmla="*/ 24 w 29"/>
              <a:gd name="T27" fmla="*/ 48 h 49"/>
              <a:gd name="T28" fmla="*/ 29 w 29"/>
              <a:gd name="T29" fmla="*/ 39 h 49"/>
              <a:gd name="T30" fmla="*/ 20 w 29"/>
              <a:gd name="T31"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9">
                <a:moveTo>
                  <a:pt x="20" y="39"/>
                </a:moveTo>
                <a:lnTo>
                  <a:pt x="18" y="39"/>
                </a:lnTo>
                <a:lnTo>
                  <a:pt x="15" y="39"/>
                </a:lnTo>
                <a:lnTo>
                  <a:pt x="11" y="38"/>
                </a:lnTo>
                <a:lnTo>
                  <a:pt x="10" y="30"/>
                </a:lnTo>
                <a:lnTo>
                  <a:pt x="29" y="30"/>
                </a:lnTo>
                <a:lnTo>
                  <a:pt x="29" y="28"/>
                </a:lnTo>
                <a:lnTo>
                  <a:pt x="25" y="9"/>
                </a:lnTo>
                <a:lnTo>
                  <a:pt x="15" y="0"/>
                </a:lnTo>
                <a:lnTo>
                  <a:pt x="4" y="7"/>
                </a:lnTo>
                <a:lnTo>
                  <a:pt x="0" y="25"/>
                </a:lnTo>
                <a:lnTo>
                  <a:pt x="4" y="43"/>
                </a:lnTo>
                <a:lnTo>
                  <a:pt x="15" y="49"/>
                </a:lnTo>
                <a:lnTo>
                  <a:pt x="24" y="48"/>
                </a:lnTo>
                <a:lnTo>
                  <a:pt x="29" y="39"/>
                </a:lnTo>
                <a:lnTo>
                  <a:pt x="20" y="3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0" name="Freeform 173"/>
          <p:cNvSpPr>
            <a:spLocks/>
          </p:cNvSpPr>
          <p:nvPr/>
        </p:nvSpPr>
        <p:spPr bwMode="auto">
          <a:xfrm>
            <a:off x="7781889" y="6448898"/>
            <a:ext cx="16044" cy="16044"/>
          </a:xfrm>
          <a:custGeom>
            <a:avLst/>
            <a:gdLst>
              <a:gd name="T0" fmla="*/ 0 w 10"/>
              <a:gd name="T1" fmla="*/ 10 h 10"/>
              <a:gd name="T2" fmla="*/ 1 w 10"/>
              <a:gd name="T3" fmla="*/ 3 h 10"/>
              <a:gd name="T4" fmla="*/ 5 w 10"/>
              <a:gd name="T5" fmla="*/ 0 h 10"/>
              <a:gd name="T6" fmla="*/ 8 w 10"/>
              <a:gd name="T7" fmla="*/ 4 h 10"/>
              <a:gd name="T8" fmla="*/ 10 w 10"/>
              <a:gd name="T9" fmla="*/ 10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lnTo>
                  <a:pt x="1" y="3"/>
                </a:lnTo>
                <a:lnTo>
                  <a:pt x="5" y="0"/>
                </a:lnTo>
                <a:lnTo>
                  <a:pt x="8" y="4"/>
                </a:lnTo>
                <a:lnTo>
                  <a:pt x="10"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1" name="Freeform 174"/>
          <p:cNvSpPr>
            <a:spLocks/>
          </p:cNvSpPr>
          <p:nvPr/>
        </p:nvSpPr>
        <p:spPr bwMode="auto">
          <a:xfrm>
            <a:off x="7844460" y="6432854"/>
            <a:ext cx="46527" cy="78615"/>
          </a:xfrm>
          <a:custGeom>
            <a:avLst/>
            <a:gdLst>
              <a:gd name="T0" fmla="*/ 19 w 29"/>
              <a:gd name="T1" fmla="*/ 39 h 49"/>
              <a:gd name="T2" fmla="*/ 16 w 29"/>
              <a:gd name="T3" fmla="*/ 39 h 49"/>
              <a:gd name="T4" fmla="*/ 14 w 29"/>
              <a:gd name="T5" fmla="*/ 39 h 49"/>
              <a:gd name="T6" fmla="*/ 11 w 29"/>
              <a:gd name="T7" fmla="*/ 38 h 49"/>
              <a:gd name="T8" fmla="*/ 9 w 29"/>
              <a:gd name="T9" fmla="*/ 30 h 49"/>
              <a:gd name="T10" fmla="*/ 29 w 29"/>
              <a:gd name="T11" fmla="*/ 30 h 49"/>
              <a:gd name="T12" fmla="*/ 29 w 29"/>
              <a:gd name="T13" fmla="*/ 28 h 49"/>
              <a:gd name="T14" fmla="*/ 25 w 29"/>
              <a:gd name="T15" fmla="*/ 9 h 49"/>
              <a:gd name="T16" fmla="*/ 14 w 29"/>
              <a:gd name="T17" fmla="*/ 0 h 49"/>
              <a:gd name="T18" fmla="*/ 4 w 29"/>
              <a:gd name="T19" fmla="*/ 7 h 49"/>
              <a:gd name="T20" fmla="*/ 0 w 29"/>
              <a:gd name="T21" fmla="*/ 25 h 49"/>
              <a:gd name="T22" fmla="*/ 4 w 29"/>
              <a:gd name="T23" fmla="*/ 43 h 49"/>
              <a:gd name="T24" fmla="*/ 14 w 29"/>
              <a:gd name="T25" fmla="*/ 49 h 49"/>
              <a:gd name="T26" fmla="*/ 23 w 29"/>
              <a:gd name="T27" fmla="*/ 48 h 49"/>
              <a:gd name="T28" fmla="*/ 28 w 29"/>
              <a:gd name="T29" fmla="*/ 39 h 49"/>
              <a:gd name="T30" fmla="*/ 19 w 29"/>
              <a:gd name="T31"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 h="49">
                <a:moveTo>
                  <a:pt x="19" y="39"/>
                </a:moveTo>
                <a:lnTo>
                  <a:pt x="16" y="39"/>
                </a:lnTo>
                <a:lnTo>
                  <a:pt x="14" y="39"/>
                </a:lnTo>
                <a:lnTo>
                  <a:pt x="11" y="38"/>
                </a:lnTo>
                <a:lnTo>
                  <a:pt x="9" y="30"/>
                </a:lnTo>
                <a:lnTo>
                  <a:pt x="29" y="30"/>
                </a:lnTo>
                <a:lnTo>
                  <a:pt x="29" y="28"/>
                </a:lnTo>
                <a:lnTo>
                  <a:pt x="25" y="9"/>
                </a:lnTo>
                <a:lnTo>
                  <a:pt x="14" y="0"/>
                </a:lnTo>
                <a:lnTo>
                  <a:pt x="4" y="7"/>
                </a:lnTo>
                <a:lnTo>
                  <a:pt x="0" y="25"/>
                </a:lnTo>
                <a:lnTo>
                  <a:pt x="4" y="43"/>
                </a:lnTo>
                <a:lnTo>
                  <a:pt x="14" y="49"/>
                </a:lnTo>
                <a:lnTo>
                  <a:pt x="23" y="48"/>
                </a:lnTo>
                <a:lnTo>
                  <a:pt x="28" y="39"/>
                </a:lnTo>
                <a:lnTo>
                  <a:pt x="19" y="3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2" name="Freeform 175"/>
          <p:cNvSpPr>
            <a:spLocks/>
          </p:cNvSpPr>
          <p:nvPr/>
        </p:nvSpPr>
        <p:spPr bwMode="auto">
          <a:xfrm>
            <a:off x="7858900" y="6448898"/>
            <a:ext cx="16044" cy="16044"/>
          </a:xfrm>
          <a:custGeom>
            <a:avLst/>
            <a:gdLst>
              <a:gd name="T0" fmla="*/ 0 w 10"/>
              <a:gd name="T1" fmla="*/ 10 h 10"/>
              <a:gd name="T2" fmla="*/ 2 w 10"/>
              <a:gd name="T3" fmla="*/ 3 h 10"/>
              <a:gd name="T4" fmla="*/ 5 w 10"/>
              <a:gd name="T5" fmla="*/ 0 h 10"/>
              <a:gd name="T6" fmla="*/ 9 w 10"/>
              <a:gd name="T7" fmla="*/ 4 h 10"/>
              <a:gd name="T8" fmla="*/ 10 w 10"/>
              <a:gd name="T9" fmla="*/ 10 h 10"/>
              <a:gd name="T10" fmla="*/ 0 w 10"/>
              <a:gd name="T11" fmla="*/ 10 h 10"/>
            </a:gdLst>
            <a:ahLst/>
            <a:cxnLst>
              <a:cxn ang="0">
                <a:pos x="T0" y="T1"/>
              </a:cxn>
              <a:cxn ang="0">
                <a:pos x="T2" y="T3"/>
              </a:cxn>
              <a:cxn ang="0">
                <a:pos x="T4" y="T5"/>
              </a:cxn>
              <a:cxn ang="0">
                <a:pos x="T6" y="T7"/>
              </a:cxn>
              <a:cxn ang="0">
                <a:pos x="T8" y="T9"/>
              </a:cxn>
              <a:cxn ang="0">
                <a:pos x="T10" y="T11"/>
              </a:cxn>
            </a:cxnLst>
            <a:rect l="0" t="0" r="r" b="b"/>
            <a:pathLst>
              <a:path w="10" h="10">
                <a:moveTo>
                  <a:pt x="0" y="10"/>
                </a:moveTo>
                <a:lnTo>
                  <a:pt x="2" y="3"/>
                </a:lnTo>
                <a:lnTo>
                  <a:pt x="5" y="0"/>
                </a:lnTo>
                <a:lnTo>
                  <a:pt x="9" y="4"/>
                </a:lnTo>
                <a:lnTo>
                  <a:pt x="10" y="1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3" name="Freeform 176"/>
          <p:cNvSpPr>
            <a:spLocks/>
          </p:cNvSpPr>
          <p:nvPr/>
        </p:nvSpPr>
        <p:spPr bwMode="auto">
          <a:xfrm>
            <a:off x="7907032" y="6410392"/>
            <a:ext cx="46527" cy="101077"/>
          </a:xfrm>
          <a:custGeom>
            <a:avLst/>
            <a:gdLst>
              <a:gd name="T0" fmla="*/ 29 w 29"/>
              <a:gd name="T1" fmla="*/ 52 h 63"/>
              <a:gd name="T2" fmla="*/ 23 w 29"/>
              <a:gd name="T3" fmla="*/ 53 h 63"/>
              <a:gd name="T4" fmla="*/ 20 w 29"/>
              <a:gd name="T5" fmla="*/ 53 h 63"/>
              <a:gd name="T6" fmla="*/ 19 w 29"/>
              <a:gd name="T7" fmla="*/ 52 h 63"/>
              <a:gd name="T8" fmla="*/ 19 w 29"/>
              <a:gd name="T9" fmla="*/ 48 h 63"/>
              <a:gd name="T10" fmla="*/ 19 w 29"/>
              <a:gd name="T11" fmla="*/ 24 h 63"/>
              <a:gd name="T12" fmla="*/ 29 w 29"/>
              <a:gd name="T13" fmla="*/ 24 h 63"/>
              <a:gd name="T14" fmla="*/ 29 w 29"/>
              <a:gd name="T15" fmla="*/ 14 h 63"/>
              <a:gd name="T16" fmla="*/ 19 w 29"/>
              <a:gd name="T17" fmla="*/ 14 h 63"/>
              <a:gd name="T18" fmla="*/ 19 w 29"/>
              <a:gd name="T19" fmla="*/ 0 h 63"/>
              <a:gd name="T20" fmla="*/ 9 w 29"/>
              <a:gd name="T21" fmla="*/ 4 h 63"/>
              <a:gd name="T22" fmla="*/ 9 w 29"/>
              <a:gd name="T23" fmla="*/ 14 h 63"/>
              <a:gd name="T24" fmla="*/ 0 w 29"/>
              <a:gd name="T25" fmla="*/ 14 h 63"/>
              <a:gd name="T26" fmla="*/ 0 w 29"/>
              <a:gd name="T27" fmla="*/ 24 h 63"/>
              <a:gd name="T28" fmla="*/ 9 w 29"/>
              <a:gd name="T29" fmla="*/ 24 h 63"/>
              <a:gd name="T30" fmla="*/ 9 w 29"/>
              <a:gd name="T31" fmla="*/ 49 h 63"/>
              <a:gd name="T32" fmla="*/ 9 w 29"/>
              <a:gd name="T33" fmla="*/ 59 h 63"/>
              <a:gd name="T34" fmla="*/ 14 w 29"/>
              <a:gd name="T35" fmla="*/ 62 h 63"/>
              <a:gd name="T36" fmla="*/ 20 w 29"/>
              <a:gd name="T37" fmla="*/ 63 h 63"/>
              <a:gd name="T38" fmla="*/ 29 w 29"/>
              <a:gd name="T39" fmla="*/ 62 h 63"/>
              <a:gd name="T40" fmla="*/ 29 w 29"/>
              <a:gd name="T41"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3">
                <a:moveTo>
                  <a:pt x="29" y="52"/>
                </a:moveTo>
                <a:lnTo>
                  <a:pt x="23" y="53"/>
                </a:lnTo>
                <a:lnTo>
                  <a:pt x="20" y="53"/>
                </a:lnTo>
                <a:lnTo>
                  <a:pt x="19" y="52"/>
                </a:lnTo>
                <a:lnTo>
                  <a:pt x="19" y="48"/>
                </a:lnTo>
                <a:lnTo>
                  <a:pt x="19" y="24"/>
                </a:lnTo>
                <a:lnTo>
                  <a:pt x="29" y="24"/>
                </a:lnTo>
                <a:lnTo>
                  <a:pt x="29" y="14"/>
                </a:lnTo>
                <a:lnTo>
                  <a:pt x="19" y="14"/>
                </a:lnTo>
                <a:lnTo>
                  <a:pt x="19" y="0"/>
                </a:lnTo>
                <a:lnTo>
                  <a:pt x="9" y="4"/>
                </a:lnTo>
                <a:lnTo>
                  <a:pt x="9" y="14"/>
                </a:lnTo>
                <a:lnTo>
                  <a:pt x="0" y="14"/>
                </a:lnTo>
                <a:lnTo>
                  <a:pt x="0" y="24"/>
                </a:lnTo>
                <a:lnTo>
                  <a:pt x="9" y="24"/>
                </a:lnTo>
                <a:lnTo>
                  <a:pt x="9" y="49"/>
                </a:lnTo>
                <a:lnTo>
                  <a:pt x="9" y="59"/>
                </a:lnTo>
                <a:lnTo>
                  <a:pt x="14" y="62"/>
                </a:lnTo>
                <a:lnTo>
                  <a:pt x="20" y="63"/>
                </a:lnTo>
                <a:lnTo>
                  <a:pt x="29" y="62"/>
                </a:lnTo>
                <a:lnTo>
                  <a:pt x="29" y="52"/>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4" name="Freeform 177"/>
          <p:cNvSpPr>
            <a:spLocks/>
          </p:cNvSpPr>
          <p:nvPr/>
        </p:nvSpPr>
        <p:spPr bwMode="auto">
          <a:xfrm>
            <a:off x="7966394" y="6416810"/>
            <a:ext cx="78615" cy="94659"/>
          </a:xfrm>
          <a:custGeom>
            <a:avLst/>
            <a:gdLst>
              <a:gd name="T0" fmla="*/ 0 w 49"/>
              <a:gd name="T1" fmla="*/ 59 h 59"/>
              <a:gd name="T2" fmla="*/ 10 w 49"/>
              <a:gd name="T3" fmla="*/ 59 h 59"/>
              <a:gd name="T4" fmla="*/ 10 w 49"/>
              <a:gd name="T5" fmla="*/ 10 h 59"/>
              <a:gd name="T6" fmla="*/ 15 w 49"/>
              <a:gd name="T7" fmla="*/ 59 h 59"/>
              <a:gd name="T8" fmla="*/ 34 w 49"/>
              <a:gd name="T9" fmla="*/ 59 h 59"/>
              <a:gd name="T10" fmla="*/ 39 w 49"/>
              <a:gd name="T11" fmla="*/ 10 h 59"/>
              <a:gd name="T12" fmla="*/ 39 w 49"/>
              <a:gd name="T13" fmla="*/ 59 h 59"/>
              <a:gd name="T14" fmla="*/ 49 w 49"/>
              <a:gd name="T15" fmla="*/ 59 h 59"/>
              <a:gd name="T16" fmla="*/ 49 w 49"/>
              <a:gd name="T17" fmla="*/ 0 h 59"/>
              <a:gd name="T18" fmla="*/ 31 w 49"/>
              <a:gd name="T19" fmla="*/ 0 h 59"/>
              <a:gd name="T20" fmla="*/ 25 w 49"/>
              <a:gd name="T21" fmla="*/ 40 h 59"/>
              <a:gd name="T22" fmla="*/ 25 w 49"/>
              <a:gd name="T23" fmla="*/ 48 h 59"/>
              <a:gd name="T24" fmla="*/ 24 w 49"/>
              <a:gd name="T25" fmla="*/ 40 h 59"/>
              <a:gd name="T26" fmla="*/ 18 w 49"/>
              <a:gd name="T27" fmla="*/ 0 h 59"/>
              <a:gd name="T28" fmla="*/ 0 w 49"/>
              <a:gd name="T29" fmla="*/ 0 h 59"/>
              <a:gd name="T30" fmla="*/ 0 w 49"/>
              <a:gd name="T31"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9" h="59">
                <a:moveTo>
                  <a:pt x="0" y="59"/>
                </a:moveTo>
                <a:lnTo>
                  <a:pt x="10" y="59"/>
                </a:lnTo>
                <a:lnTo>
                  <a:pt x="10" y="10"/>
                </a:lnTo>
                <a:lnTo>
                  <a:pt x="15" y="59"/>
                </a:lnTo>
                <a:lnTo>
                  <a:pt x="34" y="59"/>
                </a:lnTo>
                <a:lnTo>
                  <a:pt x="39" y="10"/>
                </a:lnTo>
                <a:lnTo>
                  <a:pt x="39" y="59"/>
                </a:lnTo>
                <a:lnTo>
                  <a:pt x="49" y="59"/>
                </a:lnTo>
                <a:lnTo>
                  <a:pt x="49" y="0"/>
                </a:lnTo>
                <a:lnTo>
                  <a:pt x="31" y="0"/>
                </a:lnTo>
                <a:lnTo>
                  <a:pt x="25" y="40"/>
                </a:lnTo>
                <a:lnTo>
                  <a:pt x="25" y="48"/>
                </a:lnTo>
                <a:lnTo>
                  <a:pt x="24" y="40"/>
                </a:lnTo>
                <a:lnTo>
                  <a:pt x="18" y="0"/>
                </a:lnTo>
                <a:lnTo>
                  <a:pt x="0" y="0"/>
                </a:lnTo>
                <a:lnTo>
                  <a:pt x="0"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5" name="Freeform 178"/>
          <p:cNvSpPr>
            <a:spLocks/>
          </p:cNvSpPr>
          <p:nvPr/>
        </p:nvSpPr>
        <p:spPr bwMode="auto">
          <a:xfrm>
            <a:off x="8045009" y="6432854"/>
            <a:ext cx="62571" cy="78615"/>
          </a:xfrm>
          <a:custGeom>
            <a:avLst/>
            <a:gdLst>
              <a:gd name="T0" fmla="*/ 29 w 39"/>
              <a:gd name="T1" fmla="*/ 39 h 49"/>
              <a:gd name="T2" fmla="*/ 29 w 39"/>
              <a:gd name="T3" fmla="*/ 49 h 49"/>
              <a:gd name="T4" fmla="*/ 39 w 39"/>
              <a:gd name="T5" fmla="*/ 49 h 49"/>
              <a:gd name="T6" fmla="*/ 39 w 39"/>
              <a:gd name="T7" fmla="*/ 41 h 49"/>
              <a:gd name="T8" fmla="*/ 39 w 39"/>
              <a:gd name="T9" fmla="*/ 25 h 49"/>
              <a:gd name="T10" fmla="*/ 39 w 39"/>
              <a:gd name="T11" fmla="*/ 16 h 49"/>
              <a:gd name="T12" fmla="*/ 39 w 39"/>
              <a:gd name="T13" fmla="*/ 9 h 49"/>
              <a:gd name="T14" fmla="*/ 36 w 39"/>
              <a:gd name="T15" fmla="*/ 6 h 49"/>
              <a:gd name="T16" fmla="*/ 30 w 39"/>
              <a:gd name="T17" fmla="*/ 2 h 49"/>
              <a:gd name="T18" fmla="*/ 21 w 39"/>
              <a:gd name="T19" fmla="*/ 0 h 49"/>
              <a:gd name="T20" fmla="*/ 11 w 39"/>
              <a:gd name="T21" fmla="*/ 2 h 49"/>
              <a:gd name="T22" fmla="*/ 3 w 39"/>
              <a:gd name="T23" fmla="*/ 6 h 49"/>
              <a:gd name="T24" fmla="*/ 0 w 39"/>
              <a:gd name="T25" fmla="*/ 10 h 49"/>
              <a:gd name="T26" fmla="*/ 10 w 39"/>
              <a:gd name="T27" fmla="*/ 10 h 49"/>
              <a:gd name="T28" fmla="*/ 12 w 39"/>
              <a:gd name="T29" fmla="*/ 11 h 49"/>
              <a:gd name="T30" fmla="*/ 19 w 39"/>
              <a:gd name="T31" fmla="*/ 10 h 49"/>
              <a:gd name="T32" fmla="*/ 28 w 39"/>
              <a:gd name="T33" fmla="*/ 13 h 49"/>
              <a:gd name="T34" fmla="*/ 29 w 39"/>
              <a:gd name="T35" fmla="*/ 18 h 49"/>
              <a:gd name="T36" fmla="*/ 29 w 39"/>
              <a:gd name="T37" fmla="*/ 20 h 49"/>
              <a:gd name="T38" fmla="*/ 16 w 39"/>
              <a:gd name="T39" fmla="*/ 23 h 49"/>
              <a:gd name="T40" fmla="*/ 10 w 39"/>
              <a:gd name="T41" fmla="*/ 24 h 49"/>
              <a:gd name="T42" fmla="*/ 5 w 39"/>
              <a:gd name="T43" fmla="*/ 27 h 49"/>
              <a:gd name="T44" fmla="*/ 1 w 39"/>
              <a:gd name="T45" fmla="*/ 31 h 49"/>
              <a:gd name="T46" fmla="*/ 0 w 39"/>
              <a:gd name="T47" fmla="*/ 36 h 49"/>
              <a:gd name="T48" fmla="*/ 4 w 39"/>
              <a:gd name="T49" fmla="*/ 46 h 49"/>
              <a:gd name="T50" fmla="*/ 14 w 39"/>
              <a:gd name="T51" fmla="*/ 49 h 49"/>
              <a:gd name="T52" fmla="*/ 22 w 39"/>
              <a:gd name="T53" fmla="*/ 48 h 49"/>
              <a:gd name="T54" fmla="*/ 29 w 39"/>
              <a:gd name="T55" fmla="*/ 3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9" h="49">
                <a:moveTo>
                  <a:pt x="29" y="39"/>
                </a:moveTo>
                <a:lnTo>
                  <a:pt x="29" y="49"/>
                </a:lnTo>
                <a:lnTo>
                  <a:pt x="39" y="49"/>
                </a:lnTo>
                <a:lnTo>
                  <a:pt x="39" y="41"/>
                </a:lnTo>
                <a:lnTo>
                  <a:pt x="39" y="25"/>
                </a:lnTo>
                <a:lnTo>
                  <a:pt x="39" y="16"/>
                </a:lnTo>
                <a:lnTo>
                  <a:pt x="39" y="9"/>
                </a:lnTo>
                <a:lnTo>
                  <a:pt x="36" y="6"/>
                </a:lnTo>
                <a:lnTo>
                  <a:pt x="30" y="2"/>
                </a:lnTo>
                <a:lnTo>
                  <a:pt x="21" y="0"/>
                </a:lnTo>
                <a:lnTo>
                  <a:pt x="11" y="2"/>
                </a:lnTo>
                <a:lnTo>
                  <a:pt x="3" y="6"/>
                </a:lnTo>
                <a:lnTo>
                  <a:pt x="0" y="10"/>
                </a:lnTo>
                <a:lnTo>
                  <a:pt x="10" y="10"/>
                </a:lnTo>
                <a:lnTo>
                  <a:pt x="12" y="11"/>
                </a:lnTo>
                <a:lnTo>
                  <a:pt x="19" y="10"/>
                </a:lnTo>
                <a:lnTo>
                  <a:pt x="28" y="13"/>
                </a:lnTo>
                <a:lnTo>
                  <a:pt x="29" y="18"/>
                </a:lnTo>
                <a:lnTo>
                  <a:pt x="29" y="20"/>
                </a:lnTo>
                <a:lnTo>
                  <a:pt x="16" y="23"/>
                </a:lnTo>
                <a:lnTo>
                  <a:pt x="10" y="24"/>
                </a:lnTo>
                <a:lnTo>
                  <a:pt x="5" y="27"/>
                </a:lnTo>
                <a:lnTo>
                  <a:pt x="1" y="31"/>
                </a:lnTo>
                <a:lnTo>
                  <a:pt x="0" y="36"/>
                </a:lnTo>
                <a:lnTo>
                  <a:pt x="4" y="46"/>
                </a:lnTo>
                <a:lnTo>
                  <a:pt x="14" y="49"/>
                </a:lnTo>
                <a:lnTo>
                  <a:pt x="22" y="48"/>
                </a:lnTo>
                <a:lnTo>
                  <a:pt x="29" y="3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6" name="Freeform 179"/>
          <p:cNvSpPr>
            <a:spLocks/>
          </p:cNvSpPr>
          <p:nvPr/>
        </p:nvSpPr>
        <p:spPr bwMode="auto">
          <a:xfrm>
            <a:off x="8061053" y="6480986"/>
            <a:ext cx="30483" cy="14440"/>
          </a:xfrm>
          <a:custGeom>
            <a:avLst/>
            <a:gdLst>
              <a:gd name="T0" fmla="*/ 19 w 19"/>
              <a:gd name="T1" fmla="*/ 0 h 9"/>
              <a:gd name="T2" fmla="*/ 19 w 19"/>
              <a:gd name="T3" fmla="*/ 1 h 9"/>
              <a:gd name="T4" fmla="*/ 18 w 19"/>
              <a:gd name="T5" fmla="*/ 4 h 9"/>
              <a:gd name="T6" fmla="*/ 13 w 19"/>
              <a:gd name="T7" fmla="*/ 8 h 9"/>
              <a:gd name="T8" fmla="*/ 6 w 19"/>
              <a:gd name="T9" fmla="*/ 9 h 9"/>
              <a:gd name="T10" fmla="*/ 1 w 19"/>
              <a:gd name="T11" fmla="*/ 8 h 9"/>
              <a:gd name="T12" fmla="*/ 0 w 19"/>
              <a:gd name="T13" fmla="*/ 5 h 9"/>
              <a:gd name="T14" fmla="*/ 1 w 19"/>
              <a:gd name="T15" fmla="*/ 4 h 9"/>
              <a:gd name="T16" fmla="*/ 4 w 19"/>
              <a:gd name="T17" fmla="*/ 2 h 9"/>
              <a:gd name="T18" fmla="*/ 8 w 19"/>
              <a:gd name="T19" fmla="*/ 1 h 9"/>
              <a:gd name="T20" fmla="*/ 19 w 19"/>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9">
                <a:moveTo>
                  <a:pt x="19" y="0"/>
                </a:moveTo>
                <a:lnTo>
                  <a:pt x="19" y="1"/>
                </a:lnTo>
                <a:lnTo>
                  <a:pt x="18" y="4"/>
                </a:lnTo>
                <a:lnTo>
                  <a:pt x="13" y="8"/>
                </a:lnTo>
                <a:lnTo>
                  <a:pt x="6" y="9"/>
                </a:lnTo>
                <a:lnTo>
                  <a:pt x="1" y="8"/>
                </a:lnTo>
                <a:lnTo>
                  <a:pt x="0" y="5"/>
                </a:lnTo>
                <a:lnTo>
                  <a:pt x="1" y="4"/>
                </a:lnTo>
                <a:lnTo>
                  <a:pt x="4" y="2"/>
                </a:lnTo>
                <a:lnTo>
                  <a:pt x="8" y="1"/>
                </a:lnTo>
                <a:lnTo>
                  <a:pt x="19" y="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7" name="Freeform 180"/>
          <p:cNvSpPr>
            <a:spLocks/>
          </p:cNvSpPr>
          <p:nvPr/>
        </p:nvSpPr>
        <p:spPr bwMode="auto">
          <a:xfrm>
            <a:off x="8122020" y="6432854"/>
            <a:ext cx="62571" cy="110703"/>
          </a:xfrm>
          <a:custGeom>
            <a:avLst/>
            <a:gdLst>
              <a:gd name="T0" fmla="*/ 0 w 39"/>
              <a:gd name="T1" fmla="*/ 69 h 69"/>
              <a:gd name="T2" fmla="*/ 10 w 39"/>
              <a:gd name="T3" fmla="*/ 69 h 69"/>
              <a:gd name="T4" fmla="*/ 10 w 39"/>
              <a:gd name="T5" fmla="*/ 41 h 69"/>
              <a:gd name="T6" fmla="*/ 14 w 39"/>
              <a:gd name="T7" fmla="*/ 48 h 69"/>
              <a:gd name="T8" fmla="*/ 21 w 39"/>
              <a:gd name="T9" fmla="*/ 49 h 69"/>
              <a:gd name="T10" fmla="*/ 30 w 39"/>
              <a:gd name="T11" fmla="*/ 46 h 69"/>
              <a:gd name="T12" fmla="*/ 37 w 39"/>
              <a:gd name="T13" fmla="*/ 38 h 69"/>
              <a:gd name="T14" fmla="*/ 39 w 39"/>
              <a:gd name="T15" fmla="*/ 24 h 69"/>
              <a:gd name="T16" fmla="*/ 37 w 39"/>
              <a:gd name="T17" fmla="*/ 13 h 69"/>
              <a:gd name="T18" fmla="*/ 31 w 39"/>
              <a:gd name="T19" fmla="*/ 4 h 69"/>
              <a:gd name="T20" fmla="*/ 21 w 39"/>
              <a:gd name="T21" fmla="*/ 0 h 69"/>
              <a:gd name="T22" fmla="*/ 14 w 39"/>
              <a:gd name="T23" fmla="*/ 3 h 69"/>
              <a:gd name="T24" fmla="*/ 10 w 39"/>
              <a:gd name="T25" fmla="*/ 11 h 69"/>
              <a:gd name="T26" fmla="*/ 10 w 39"/>
              <a:gd name="T27" fmla="*/ 0 h 69"/>
              <a:gd name="T28" fmla="*/ 0 w 39"/>
              <a:gd name="T29" fmla="*/ 0 h 69"/>
              <a:gd name="T30" fmla="*/ 0 w 39"/>
              <a:gd name="T31"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69">
                <a:moveTo>
                  <a:pt x="0" y="69"/>
                </a:moveTo>
                <a:lnTo>
                  <a:pt x="10" y="69"/>
                </a:lnTo>
                <a:lnTo>
                  <a:pt x="10" y="41"/>
                </a:lnTo>
                <a:lnTo>
                  <a:pt x="14" y="48"/>
                </a:lnTo>
                <a:lnTo>
                  <a:pt x="21" y="49"/>
                </a:lnTo>
                <a:lnTo>
                  <a:pt x="30" y="46"/>
                </a:lnTo>
                <a:lnTo>
                  <a:pt x="37" y="38"/>
                </a:lnTo>
                <a:lnTo>
                  <a:pt x="39" y="24"/>
                </a:lnTo>
                <a:lnTo>
                  <a:pt x="37" y="13"/>
                </a:lnTo>
                <a:lnTo>
                  <a:pt x="31" y="4"/>
                </a:lnTo>
                <a:lnTo>
                  <a:pt x="21" y="0"/>
                </a:lnTo>
                <a:lnTo>
                  <a:pt x="14" y="3"/>
                </a:lnTo>
                <a:lnTo>
                  <a:pt x="10" y="11"/>
                </a:lnTo>
                <a:lnTo>
                  <a:pt x="10" y="0"/>
                </a:lnTo>
                <a:lnTo>
                  <a:pt x="0" y="0"/>
                </a:lnTo>
                <a:lnTo>
                  <a:pt x="0" y="6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8" name="Freeform 181"/>
          <p:cNvSpPr>
            <a:spLocks/>
          </p:cNvSpPr>
          <p:nvPr/>
        </p:nvSpPr>
        <p:spPr bwMode="auto">
          <a:xfrm>
            <a:off x="8138064" y="6448898"/>
            <a:ext cx="32088" cy="46527"/>
          </a:xfrm>
          <a:custGeom>
            <a:avLst/>
            <a:gdLst>
              <a:gd name="T0" fmla="*/ 0 w 20"/>
              <a:gd name="T1" fmla="*/ 15 h 29"/>
              <a:gd name="T2" fmla="*/ 3 w 20"/>
              <a:gd name="T3" fmla="*/ 4 h 29"/>
              <a:gd name="T4" fmla="*/ 10 w 20"/>
              <a:gd name="T5" fmla="*/ 0 h 29"/>
              <a:gd name="T6" fmla="*/ 17 w 20"/>
              <a:gd name="T7" fmla="*/ 4 h 29"/>
              <a:gd name="T8" fmla="*/ 20 w 20"/>
              <a:gd name="T9" fmla="*/ 14 h 29"/>
              <a:gd name="T10" fmla="*/ 17 w 20"/>
              <a:gd name="T11" fmla="*/ 26 h 29"/>
              <a:gd name="T12" fmla="*/ 9 w 20"/>
              <a:gd name="T13" fmla="*/ 29 h 29"/>
              <a:gd name="T14" fmla="*/ 3 w 20"/>
              <a:gd name="T15" fmla="*/ 26 h 29"/>
              <a:gd name="T16" fmla="*/ 0 w 20"/>
              <a:gd name="T17" fmla="*/ 15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9">
                <a:moveTo>
                  <a:pt x="0" y="15"/>
                </a:moveTo>
                <a:lnTo>
                  <a:pt x="3" y="4"/>
                </a:lnTo>
                <a:lnTo>
                  <a:pt x="10" y="0"/>
                </a:lnTo>
                <a:lnTo>
                  <a:pt x="17" y="4"/>
                </a:lnTo>
                <a:lnTo>
                  <a:pt x="20" y="14"/>
                </a:lnTo>
                <a:lnTo>
                  <a:pt x="17" y="26"/>
                </a:lnTo>
                <a:lnTo>
                  <a:pt x="9" y="29"/>
                </a:lnTo>
                <a:lnTo>
                  <a:pt x="3" y="26"/>
                </a:lnTo>
                <a:lnTo>
                  <a:pt x="0" y="15"/>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199" name="Freeform 182"/>
          <p:cNvSpPr>
            <a:spLocks/>
          </p:cNvSpPr>
          <p:nvPr/>
        </p:nvSpPr>
        <p:spPr bwMode="auto">
          <a:xfrm>
            <a:off x="8216679" y="6432854"/>
            <a:ext cx="59362" cy="78615"/>
          </a:xfrm>
          <a:custGeom>
            <a:avLst/>
            <a:gdLst>
              <a:gd name="T0" fmla="*/ 28 w 37"/>
              <a:gd name="T1" fmla="*/ 30 h 49"/>
              <a:gd name="T2" fmla="*/ 25 w 37"/>
              <a:gd name="T3" fmla="*/ 38 h 49"/>
              <a:gd name="T4" fmla="*/ 19 w 37"/>
              <a:gd name="T5" fmla="*/ 39 h 49"/>
              <a:gd name="T6" fmla="*/ 12 w 37"/>
              <a:gd name="T7" fmla="*/ 36 h 49"/>
              <a:gd name="T8" fmla="*/ 10 w 37"/>
              <a:gd name="T9" fmla="*/ 24 h 49"/>
              <a:gd name="T10" fmla="*/ 12 w 37"/>
              <a:gd name="T11" fmla="*/ 14 h 49"/>
              <a:gd name="T12" fmla="*/ 19 w 37"/>
              <a:gd name="T13" fmla="*/ 10 h 49"/>
              <a:gd name="T14" fmla="*/ 25 w 37"/>
              <a:gd name="T15" fmla="*/ 13 h 49"/>
              <a:gd name="T16" fmla="*/ 28 w 37"/>
              <a:gd name="T17" fmla="*/ 20 h 49"/>
              <a:gd name="T18" fmla="*/ 37 w 37"/>
              <a:gd name="T19" fmla="*/ 20 h 49"/>
              <a:gd name="T20" fmla="*/ 32 w 37"/>
              <a:gd name="T21" fmla="*/ 6 h 49"/>
              <a:gd name="T22" fmla="*/ 19 w 37"/>
              <a:gd name="T23" fmla="*/ 0 h 49"/>
              <a:gd name="T24" fmla="*/ 10 w 37"/>
              <a:gd name="T25" fmla="*/ 4 h 49"/>
              <a:gd name="T26" fmla="*/ 1 w 37"/>
              <a:gd name="T27" fmla="*/ 13 h 49"/>
              <a:gd name="T28" fmla="*/ 0 w 37"/>
              <a:gd name="T29" fmla="*/ 25 h 49"/>
              <a:gd name="T30" fmla="*/ 5 w 37"/>
              <a:gd name="T31" fmla="*/ 43 h 49"/>
              <a:gd name="T32" fmla="*/ 19 w 37"/>
              <a:gd name="T33" fmla="*/ 49 h 49"/>
              <a:gd name="T34" fmla="*/ 32 w 37"/>
              <a:gd name="T35" fmla="*/ 43 h 49"/>
              <a:gd name="T36" fmla="*/ 37 w 37"/>
              <a:gd name="T37" fmla="*/ 30 h 49"/>
              <a:gd name="T38" fmla="*/ 28 w 37"/>
              <a:gd name="T39"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7" h="49">
                <a:moveTo>
                  <a:pt x="28" y="30"/>
                </a:moveTo>
                <a:lnTo>
                  <a:pt x="25" y="38"/>
                </a:lnTo>
                <a:lnTo>
                  <a:pt x="19" y="39"/>
                </a:lnTo>
                <a:lnTo>
                  <a:pt x="12" y="36"/>
                </a:lnTo>
                <a:lnTo>
                  <a:pt x="10" y="24"/>
                </a:lnTo>
                <a:lnTo>
                  <a:pt x="12" y="14"/>
                </a:lnTo>
                <a:lnTo>
                  <a:pt x="19" y="10"/>
                </a:lnTo>
                <a:lnTo>
                  <a:pt x="25" y="13"/>
                </a:lnTo>
                <a:lnTo>
                  <a:pt x="28" y="20"/>
                </a:lnTo>
                <a:lnTo>
                  <a:pt x="37" y="20"/>
                </a:lnTo>
                <a:lnTo>
                  <a:pt x="32" y="6"/>
                </a:lnTo>
                <a:lnTo>
                  <a:pt x="19" y="0"/>
                </a:lnTo>
                <a:lnTo>
                  <a:pt x="10" y="4"/>
                </a:lnTo>
                <a:lnTo>
                  <a:pt x="1" y="13"/>
                </a:lnTo>
                <a:lnTo>
                  <a:pt x="0" y="25"/>
                </a:lnTo>
                <a:lnTo>
                  <a:pt x="5" y="43"/>
                </a:lnTo>
                <a:lnTo>
                  <a:pt x="19" y="49"/>
                </a:lnTo>
                <a:lnTo>
                  <a:pt x="32" y="43"/>
                </a:lnTo>
                <a:lnTo>
                  <a:pt x="37" y="30"/>
                </a:lnTo>
                <a:lnTo>
                  <a:pt x="28" y="3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0" name="Freeform 183"/>
          <p:cNvSpPr>
            <a:spLocks/>
          </p:cNvSpPr>
          <p:nvPr/>
        </p:nvSpPr>
        <p:spPr bwMode="auto">
          <a:xfrm>
            <a:off x="8276042" y="6432854"/>
            <a:ext cx="62571" cy="78615"/>
          </a:xfrm>
          <a:custGeom>
            <a:avLst/>
            <a:gdLst>
              <a:gd name="T0" fmla="*/ 0 w 39"/>
              <a:gd name="T1" fmla="*/ 24 h 49"/>
              <a:gd name="T2" fmla="*/ 6 w 39"/>
              <a:gd name="T3" fmla="*/ 43 h 49"/>
              <a:gd name="T4" fmla="*/ 20 w 39"/>
              <a:gd name="T5" fmla="*/ 49 h 49"/>
              <a:gd name="T6" fmla="*/ 31 w 39"/>
              <a:gd name="T7" fmla="*/ 46 h 49"/>
              <a:gd name="T8" fmla="*/ 37 w 39"/>
              <a:gd name="T9" fmla="*/ 38 h 49"/>
              <a:gd name="T10" fmla="*/ 39 w 39"/>
              <a:gd name="T11" fmla="*/ 24 h 49"/>
              <a:gd name="T12" fmla="*/ 34 w 39"/>
              <a:gd name="T13" fmla="*/ 7 h 49"/>
              <a:gd name="T14" fmla="*/ 20 w 39"/>
              <a:gd name="T15" fmla="*/ 0 h 49"/>
              <a:gd name="T16" fmla="*/ 7 w 39"/>
              <a:gd name="T17" fmla="*/ 6 h 49"/>
              <a:gd name="T18" fmla="*/ 0 w 39"/>
              <a:gd name="T19"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9">
                <a:moveTo>
                  <a:pt x="0" y="24"/>
                </a:moveTo>
                <a:lnTo>
                  <a:pt x="6" y="43"/>
                </a:lnTo>
                <a:lnTo>
                  <a:pt x="20" y="49"/>
                </a:lnTo>
                <a:lnTo>
                  <a:pt x="31" y="46"/>
                </a:lnTo>
                <a:lnTo>
                  <a:pt x="37" y="38"/>
                </a:lnTo>
                <a:lnTo>
                  <a:pt x="39" y="24"/>
                </a:lnTo>
                <a:lnTo>
                  <a:pt x="34" y="7"/>
                </a:lnTo>
                <a:lnTo>
                  <a:pt x="20" y="0"/>
                </a:lnTo>
                <a:lnTo>
                  <a:pt x="7" y="6"/>
                </a:lnTo>
                <a:lnTo>
                  <a:pt x="0" y="2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1" name="Freeform 184"/>
          <p:cNvSpPr>
            <a:spLocks/>
          </p:cNvSpPr>
          <p:nvPr/>
        </p:nvSpPr>
        <p:spPr bwMode="auto">
          <a:xfrm>
            <a:off x="8292086" y="6448898"/>
            <a:ext cx="32088" cy="46527"/>
          </a:xfrm>
          <a:custGeom>
            <a:avLst/>
            <a:gdLst>
              <a:gd name="T0" fmla="*/ 0 w 20"/>
              <a:gd name="T1" fmla="*/ 14 h 29"/>
              <a:gd name="T2" fmla="*/ 4 w 20"/>
              <a:gd name="T3" fmla="*/ 4 h 29"/>
              <a:gd name="T4" fmla="*/ 10 w 20"/>
              <a:gd name="T5" fmla="*/ 0 h 29"/>
              <a:gd name="T6" fmla="*/ 17 w 20"/>
              <a:gd name="T7" fmla="*/ 4 h 29"/>
              <a:gd name="T8" fmla="*/ 20 w 20"/>
              <a:gd name="T9" fmla="*/ 14 h 29"/>
              <a:gd name="T10" fmla="*/ 18 w 20"/>
              <a:gd name="T11" fmla="*/ 26 h 29"/>
              <a:gd name="T12" fmla="*/ 10 w 20"/>
              <a:gd name="T13" fmla="*/ 29 h 29"/>
              <a:gd name="T14" fmla="*/ 4 w 20"/>
              <a:gd name="T15" fmla="*/ 26 h 29"/>
              <a:gd name="T16" fmla="*/ 0 w 20"/>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9">
                <a:moveTo>
                  <a:pt x="0" y="14"/>
                </a:moveTo>
                <a:lnTo>
                  <a:pt x="4" y="4"/>
                </a:lnTo>
                <a:lnTo>
                  <a:pt x="10" y="0"/>
                </a:lnTo>
                <a:lnTo>
                  <a:pt x="17" y="4"/>
                </a:lnTo>
                <a:lnTo>
                  <a:pt x="20" y="14"/>
                </a:lnTo>
                <a:lnTo>
                  <a:pt x="18" y="26"/>
                </a:lnTo>
                <a:lnTo>
                  <a:pt x="10" y="29"/>
                </a:lnTo>
                <a:lnTo>
                  <a:pt x="4"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2" name="Freeform 185"/>
          <p:cNvSpPr>
            <a:spLocks/>
          </p:cNvSpPr>
          <p:nvPr/>
        </p:nvSpPr>
        <p:spPr bwMode="auto">
          <a:xfrm>
            <a:off x="8370701" y="6432854"/>
            <a:ext cx="30483" cy="78615"/>
          </a:xfrm>
          <a:custGeom>
            <a:avLst/>
            <a:gdLst>
              <a:gd name="T0" fmla="*/ 0 w 19"/>
              <a:gd name="T1" fmla="*/ 49 h 49"/>
              <a:gd name="T2" fmla="*/ 9 w 19"/>
              <a:gd name="T3" fmla="*/ 49 h 49"/>
              <a:gd name="T4" fmla="*/ 9 w 19"/>
              <a:gd name="T5" fmla="*/ 24 h 49"/>
              <a:gd name="T6" fmla="*/ 9 w 19"/>
              <a:gd name="T7" fmla="*/ 14 h 49"/>
              <a:gd name="T8" fmla="*/ 9 w 19"/>
              <a:gd name="T9" fmla="*/ 10 h 49"/>
              <a:gd name="T10" fmla="*/ 1 w 19"/>
              <a:gd name="T11" fmla="*/ 10 h 49"/>
              <a:gd name="T12" fmla="*/ 9 w 19"/>
              <a:gd name="T13" fmla="*/ 18 h 49"/>
              <a:gd name="T14" fmla="*/ 9 w 19"/>
              <a:gd name="T15" fmla="*/ 23 h 49"/>
              <a:gd name="T16" fmla="*/ 9 w 19"/>
              <a:gd name="T17" fmla="*/ 49 h 49"/>
              <a:gd name="T18" fmla="*/ 19 w 19"/>
              <a:gd name="T19" fmla="*/ 49 h 49"/>
              <a:gd name="T20" fmla="*/ 19 w 19"/>
              <a:gd name="T21" fmla="*/ 20 h 49"/>
              <a:gd name="T22" fmla="*/ 19 w 19"/>
              <a:gd name="T23" fmla="*/ 13 h 49"/>
              <a:gd name="T24" fmla="*/ 7 w 19"/>
              <a:gd name="T25" fmla="*/ 0 h 49"/>
              <a:gd name="T26" fmla="*/ 14 w 19"/>
              <a:gd name="T27" fmla="*/ 0 h 49"/>
              <a:gd name="T28" fmla="*/ 9 w 19"/>
              <a:gd name="T29" fmla="*/ 6 h 49"/>
              <a:gd name="T30" fmla="*/ 9 w 19"/>
              <a:gd name="T31" fmla="*/ 0 h 49"/>
              <a:gd name="T32" fmla="*/ 0 w 19"/>
              <a:gd name="T33" fmla="*/ 0 h 49"/>
              <a:gd name="T34" fmla="*/ 0 w 19"/>
              <a:gd name="T35"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9" h="49">
                <a:moveTo>
                  <a:pt x="0" y="49"/>
                </a:moveTo>
                <a:lnTo>
                  <a:pt x="9" y="49"/>
                </a:lnTo>
                <a:lnTo>
                  <a:pt x="9" y="24"/>
                </a:lnTo>
                <a:lnTo>
                  <a:pt x="9" y="14"/>
                </a:lnTo>
                <a:lnTo>
                  <a:pt x="9" y="10"/>
                </a:lnTo>
                <a:lnTo>
                  <a:pt x="1" y="10"/>
                </a:lnTo>
                <a:lnTo>
                  <a:pt x="9" y="18"/>
                </a:lnTo>
                <a:lnTo>
                  <a:pt x="9" y="23"/>
                </a:lnTo>
                <a:lnTo>
                  <a:pt x="9" y="49"/>
                </a:lnTo>
                <a:lnTo>
                  <a:pt x="19" y="49"/>
                </a:lnTo>
                <a:lnTo>
                  <a:pt x="19" y="20"/>
                </a:lnTo>
                <a:lnTo>
                  <a:pt x="19" y="13"/>
                </a:lnTo>
                <a:lnTo>
                  <a:pt x="7" y="0"/>
                </a:lnTo>
                <a:lnTo>
                  <a:pt x="14" y="0"/>
                </a:lnTo>
                <a:lnTo>
                  <a:pt x="9" y="6"/>
                </a:lnTo>
                <a:lnTo>
                  <a:pt x="9"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3" name="Freeform 186"/>
          <p:cNvSpPr>
            <a:spLocks/>
          </p:cNvSpPr>
          <p:nvPr/>
        </p:nvSpPr>
        <p:spPr bwMode="auto">
          <a:xfrm>
            <a:off x="8417228" y="6410392"/>
            <a:ext cx="46527" cy="101077"/>
          </a:xfrm>
          <a:custGeom>
            <a:avLst/>
            <a:gdLst>
              <a:gd name="T0" fmla="*/ 29 w 29"/>
              <a:gd name="T1" fmla="*/ 52 h 63"/>
              <a:gd name="T2" fmla="*/ 25 w 29"/>
              <a:gd name="T3" fmla="*/ 53 h 63"/>
              <a:gd name="T4" fmla="*/ 21 w 29"/>
              <a:gd name="T5" fmla="*/ 53 h 63"/>
              <a:gd name="T6" fmla="*/ 19 w 29"/>
              <a:gd name="T7" fmla="*/ 52 h 63"/>
              <a:gd name="T8" fmla="*/ 19 w 29"/>
              <a:gd name="T9" fmla="*/ 48 h 63"/>
              <a:gd name="T10" fmla="*/ 19 w 29"/>
              <a:gd name="T11" fmla="*/ 24 h 63"/>
              <a:gd name="T12" fmla="*/ 29 w 29"/>
              <a:gd name="T13" fmla="*/ 24 h 63"/>
              <a:gd name="T14" fmla="*/ 29 w 29"/>
              <a:gd name="T15" fmla="*/ 14 h 63"/>
              <a:gd name="T16" fmla="*/ 19 w 29"/>
              <a:gd name="T17" fmla="*/ 14 h 63"/>
              <a:gd name="T18" fmla="*/ 19 w 29"/>
              <a:gd name="T19" fmla="*/ 0 h 63"/>
              <a:gd name="T20" fmla="*/ 10 w 29"/>
              <a:gd name="T21" fmla="*/ 4 h 63"/>
              <a:gd name="T22" fmla="*/ 10 w 29"/>
              <a:gd name="T23" fmla="*/ 14 h 63"/>
              <a:gd name="T24" fmla="*/ 0 w 29"/>
              <a:gd name="T25" fmla="*/ 14 h 63"/>
              <a:gd name="T26" fmla="*/ 0 w 29"/>
              <a:gd name="T27" fmla="*/ 24 h 63"/>
              <a:gd name="T28" fmla="*/ 10 w 29"/>
              <a:gd name="T29" fmla="*/ 24 h 63"/>
              <a:gd name="T30" fmla="*/ 10 w 29"/>
              <a:gd name="T31" fmla="*/ 49 h 63"/>
              <a:gd name="T32" fmla="*/ 11 w 29"/>
              <a:gd name="T33" fmla="*/ 59 h 63"/>
              <a:gd name="T34" fmla="*/ 14 w 29"/>
              <a:gd name="T35" fmla="*/ 62 h 63"/>
              <a:gd name="T36" fmla="*/ 22 w 29"/>
              <a:gd name="T37" fmla="*/ 63 h 63"/>
              <a:gd name="T38" fmla="*/ 29 w 29"/>
              <a:gd name="T39" fmla="*/ 62 h 63"/>
              <a:gd name="T40" fmla="*/ 29 w 29"/>
              <a:gd name="T41"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3">
                <a:moveTo>
                  <a:pt x="29" y="52"/>
                </a:moveTo>
                <a:lnTo>
                  <a:pt x="25" y="53"/>
                </a:lnTo>
                <a:lnTo>
                  <a:pt x="21" y="53"/>
                </a:lnTo>
                <a:lnTo>
                  <a:pt x="19" y="52"/>
                </a:lnTo>
                <a:lnTo>
                  <a:pt x="19" y="48"/>
                </a:lnTo>
                <a:lnTo>
                  <a:pt x="19" y="24"/>
                </a:lnTo>
                <a:lnTo>
                  <a:pt x="29" y="24"/>
                </a:lnTo>
                <a:lnTo>
                  <a:pt x="29" y="14"/>
                </a:lnTo>
                <a:lnTo>
                  <a:pt x="19" y="14"/>
                </a:lnTo>
                <a:lnTo>
                  <a:pt x="19" y="0"/>
                </a:lnTo>
                <a:lnTo>
                  <a:pt x="10" y="4"/>
                </a:lnTo>
                <a:lnTo>
                  <a:pt x="10" y="14"/>
                </a:lnTo>
                <a:lnTo>
                  <a:pt x="0" y="14"/>
                </a:lnTo>
                <a:lnTo>
                  <a:pt x="0" y="24"/>
                </a:lnTo>
                <a:lnTo>
                  <a:pt x="10" y="24"/>
                </a:lnTo>
                <a:lnTo>
                  <a:pt x="10" y="49"/>
                </a:lnTo>
                <a:lnTo>
                  <a:pt x="11" y="59"/>
                </a:lnTo>
                <a:lnTo>
                  <a:pt x="14" y="62"/>
                </a:lnTo>
                <a:lnTo>
                  <a:pt x="22" y="63"/>
                </a:lnTo>
                <a:lnTo>
                  <a:pt x="29" y="62"/>
                </a:lnTo>
                <a:lnTo>
                  <a:pt x="29" y="52"/>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4" name="Freeform 187"/>
          <p:cNvSpPr>
            <a:spLocks/>
          </p:cNvSpPr>
          <p:nvPr/>
        </p:nvSpPr>
        <p:spPr bwMode="auto">
          <a:xfrm>
            <a:off x="8463755" y="6432854"/>
            <a:ext cx="32088" cy="78615"/>
          </a:xfrm>
          <a:custGeom>
            <a:avLst/>
            <a:gdLst>
              <a:gd name="T0" fmla="*/ 0 w 20"/>
              <a:gd name="T1" fmla="*/ 49 h 49"/>
              <a:gd name="T2" fmla="*/ 10 w 20"/>
              <a:gd name="T3" fmla="*/ 49 h 49"/>
              <a:gd name="T4" fmla="*/ 10 w 20"/>
              <a:gd name="T5" fmla="*/ 25 h 49"/>
              <a:gd name="T6" fmla="*/ 10 w 20"/>
              <a:gd name="T7" fmla="*/ 16 h 49"/>
              <a:gd name="T8" fmla="*/ 11 w 20"/>
              <a:gd name="T9" fmla="*/ 11 h 49"/>
              <a:gd name="T10" fmla="*/ 14 w 20"/>
              <a:gd name="T11" fmla="*/ 10 h 49"/>
              <a:gd name="T12" fmla="*/ 17 w 20"/>
              <a:gd name="T13" fmla="*/ 11 h 49"/>
              <a:gd name="T14" fmla="*/ 20 w 20"/>
              <a:gd name="T15" fmla="*/ 3 h 49"/>
              <a:gd name="T16" fmla="*/ 14 w 20"/>
              <a:gd name="T17" fmla="*/ 0 h 49"/>
              <a:gd name="T18" fmla="*/ 11 w 20"/>
              <a:gd name="T19" fmla="*/ 3 h 49"/>
              <a:gd name="T20" fmla="*/ 10 w 20"/>
              <a:gd name="T21" fmla="*/ 10 h 49"/>
              <a:gd name="T22" fmla="*/ 10 w 20"/>
              <a:gd name="T23" fmla="*/ 0 h 49"/>
              <a:gd name="T24" fmla="*/ 0 w 20"/>
              <a:gd name="T25" fmla="*/ 0 h 49"/>
              <a:gd name="T26" fmla="*/ 0 w 20"/>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9">
                <a:moveTo>
                  <a:pt x="0" y="49"/>
                </a:moveTo>
                <a:lnTo>
                  <a:pt x="10" y="49"/>
                </a:lnTo>
                <a:lnTo>
                  <a:pt x="10" y="25"/>
                </a:lnTo>
                <a:lnTo>
                  <a:pt x="10" y="16"/>
                </a:lnTo>
                <a:lnTo>
                  <a:pt x="11" y="11"/>
                </a:lnTo>
                <a:lnTo>
                  <a:pt x="14" y="10"/>
                </a:lnTo>
                <a:lnTo>
                  <a:pt x="17" y="11"/>
                </a:lnTo>
                <a:lnTo>
                  <a:pt x="20" y="3"/>
                </a:lnTo>
                <a:lnTo>
                  <a:pt x="14" y="0"/>
                </a:lnTo>
                <a:lnTo>
                  <a:pt x="11" y="3"/>
                </a:lnTo>
                <a:lnTo>
                  <a:pt x="10" y="10"/>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5" name="Rectangle 188"/>
          <p:cNvSpPr>
            <a:spLocks noChangeArrowheads="1"/>
          </p:cNvSpPr>
          <p:nvPr/>
        </p:nvSpPr>
        <p:spPr bwMode="auto">
          <a:xfrm>
            <a:off x="8510283" y="6416810"/>
            <a:ext cx="16044" cy="16044"/>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6" name="Rectangle 189"/>
          <p:cNvSpPr>
            <a:spLocks noChangeArrowheads="1"/>
          </p:cNvSpPr>
          <p:nvPr/>
        </p:nvSpPr>
        <p:spPr bwMode="auto">
          <a:xfrm>
            <a:off x="8510283" y="6432854"/>
            <a:ext cx="16044" cy="78615"/>
          </a:xfrm>
          <a:prstGeom prst="rect">
            <a:avLst/>
          </a:prstGeom>
          <a:noFill/>
          <a:ln w="10">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7" name="Freeform 190"/>
          <p:cNvSpPr>
            <a:spLocks/>
          </p:cNvSpPr>
          <p:nvPr/>
        </p:nvSpPr>
        <p:spPr bwMode="auto">
          <a:xfrm>
            <a:off x="8526327" y="6416810"/>
            <a:ext cx="60967" cy="94659"/>
          </a:xfrm>
          <a:custGeom>
            <a:avLst/>
            <a:gdLst>
              <a:gd name="T0" fmla="*/ 10 w 38"/>
              <a:gd name="T1" fmla="*/ 59 h 59"/>
              <a:gd name="T2" fmla="*/ 10 w 38"/>
              <a:gd name="T3" fmla="*/ 48 h 59"/>
              <a:gd name="T4" fmla="*/ 20 w 38"/>
              <a:gd name="T5" fmla="*/ 59 h 59"/>
              <a:gd name="T6" fmla="*/ 32 w 38"/>
              <a:gd name="T7" fmla="*/ 52 h 59"/>
              <a:gd name="T8" fmla="*/ 38 w 38"/>
              <a:gd name="T9" fmla="*/ 34 h 59"/>
              <a:gd name="T10" fmla="*/ 36 w 38"/>
              <a:gd name="T11" fmla="*/ 26 h 59"/>
              <a:gd name="T12" fmla="*/ 33 w 38"/>
              <a:gd name="T13" fmla="*/ 17 h 59"/>
              <a:gd name="T14" fmla="*/ 28 w 38"/>
              <a:gd name="T15" fmla="*/ 13 h 59"/>
              <a:gd name="T16" fmla="*/ 20 w 38"/>
              <a:gd name="T17" fmla="*/ 10 h 59"/>
              <a:gd name="T18" fmla="*/ 10 w 38"/>
              <a:gd name="T19" fmla="*/ 20 h 59"/>
              <a:gd name="T20" fmla="*/ 10 w 38"/>
              <a:gd name="T21" fmla="*/ 0 h 59"/>
              <a:gd name="T22" fmla="*/ 0 w 38"/>
              <a:gd name="T23" fmla="*/ 0 h 59"/>
              <a:gd name="T24" fmla="*/ 0 w 38"/>
              <a:gd name="T25" fmla="*/ 59 h 59"/>
              <a:gd name="T26" fmla="*/ 10 w 38"/>
              <a:gd name="T27" fmla="*/ 5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59">
                <a:moveTo>
                  <a:pt x="10" y="59"/>
                </a:moveTo>
                <a:lnTo>
                  <a:pt x="10" y="48"/>
                </a:lnTo>
                <a:lnTo>
                  <a:pt x="20" y="59"/>
                </a:lnTo>
                <a:lnTo>
                  <a:pt x="32" y="52"/>
                </a:lnTo>
                <a:lnTo>
                  <a:pt x="38" y="34"/>
                </a:lnTo>
                <a:lnTo>
                  <a:pt x="36" y="26"/>
                </a:lnTo>
                <a:lnTo>
                  <a:pt x="33" y="17"/>
                </a:lnTo>
                <a:lnTo>
                  <a:pt x="28" y="13"/>
                </a:lnTo>
                <a:lnTo>
                  <a:pt x="20" y="10"/>
                </a:lnTo>
                <a:lnTo>
                  <a:pt x="10" y="20"/>
                </a:lnTo>
                <a:lnTo>
                  <a:pt x="10" y="0"/>
                </a:lnTo>
                <a:lnTo>
                  <a:pt x="0" y="0"/>
                </a:lnTo>
                <a:lnTo>
                  <a:pt x="0" y="59"/>
                </a:lnTo>
                <a:lnTo>
                  <a:pt x="10" y="5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8" name="Freeform 191"/>
          <p:cNvSpPr>
            <a:spLocks/>
          </p:cNvSpPr>
          <p:nvPr/>
        </p:nvSpPr>
        <p:spPr bwMode="auto">
          <a:xfrm>
            <a:off x="8542371" y="6448898"/>
            <a:ext cx="28879" cy="46527"/>
          </a:xfrm>
          <a:custGeom>
            <a:avLst/>
            <a:gdLst>
              <a:gd name="T0" fmla="*/ 0 w 18"/>
              <a:gd name="T1" fmla="*/ 14 h 29"/>
              <a:gd name="T2" fmla="*/ 3 w 18"/>
              <a:gd name="T3" fmla="*/ 4 h 29"/>
              <a:gd name="T4" fmla="*/ 8 w 18"/>
              <a:gd name="T5" fmla="*/ 0 h 29"/>
              <a:gd name="T6" fmla="*/ 15 w 18"/>
              <a:gd name="T7" fmla="*/ 4 h 29"/>
              <a:gd name="T8" fmla="*/ 18 w 18"/>
              <a:gd name="T9" fmla="*/ 14 h 29"/>
              <a:gd name="T10" fmla="*/ 15 w 18"/>
              <a:gd name="T11" fmla="*/ 26 h 29"/>
              <a:gd name="T12" fmla="*/ 8 w 18"/>
              <a:gd name="T13" fmla="*/ 29 h 29"/>
              <a:gd name="T14" fmla="*/ 1 w 18"/>
              <a:gd name="T15" fmla="*/ 24 h 29"/>
              <a:gd name="T16" fmla="*/ 0 w 18"/>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29">
                <a:moveTo>
                  <a:pt x="0" y="14"/>
                </a:moveTo>
                <a:lnTo>
                  <a:pt x="3" y="4"/>
                </a:lnTo>
                <a:lnTo>
                  <a:pt x="8" y="0"/>
                </a:lnTo>
                <a:lnTo>
                  <a:pt x="15" y="4"/>
                </a:lnTo>
                <a:lnTo>
                  <a:pt x="18" y="14"/>
                </a:lnTo>
                <a:lnTo>
                  <a:pt x="15" y="26"/>
                </a:lnTo>
                <a:lnTo>
                  <a:pt x="8" y="29"/>
                </a:lnTo>
                <a:lnTo>
                  <a:pt x="1" y="24"/>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09" name="Freeform 192"/>
          <p:cNvSpPr>
            <a:spLocks/>
          </p:cNvSpPr>
          <p:nvPr/>
        </p:nvSpPr>
        <p:spPr bwMode="auto">
          <a:xfrm>
            <a:off x="8601733" y="6432854"/>
            <a:ext cx="32088" cy="78615"/>
          </a:xfrm>
          <a:custGeom>
            <a:avLst/>
            <a:gdLst>
              <a:gd name="T0" fmla="*/ 10 w 20"/>
              <a:gd name="T1" fmla="*/ 49 h 49"/>
              <a:gd name="T2" fmla="*/ 20 w 20"/>
              <a:gd name="T3" fmla="*/ 49 h 49"/>
              <a:gd name="T4" fmla="*/ 20 w 20"/>
              <a:gd name="T5" fmla="*/ 0 h 49"/>
              <a:gd name="T6" fmla="*/ 10 w 20"/>
              <a:gd name="T7" fmla="*/ 0 h 49"/>
              <a:gd name="T8" fmla="*/ 10 w 20"/>
              <a:gd name="T9" fmla="*/ 24 h 49"/>
              <a:gd name="T10" fmla="*/ 10 w 20"/>
              <a:gd name="T11" fmla="*/ 34 h 49"/>
              <a:gd name="T12" fmla="*/ 10 w 20"/>
              <a:gd name="T13" fmla="*/ 38 h 49"/>
              <a:gd name="T14" fmla="*/ 10 w 20"/>
              <a:gd name="T15" fmla="*/ 39 h 49"/>
              <a:gd name="T16" fmla="*/ 17 w 20"/>
              <a:gd name="T17" fmla="*/ 39 h 49"/>
              <a:gd name="T18" fmla="*/ 10 w 20"/>
              <a:gd name="T19" fmla="*/ 32 h 49"/>
              <a:gd name="T20" fmla="*/ 10 w 20"/>
              <a:gd name="T21" fmla="*/ 25 h 49"/>
              <a:gd name="T22" fmla="*/ 10 w 20"/>
              <a:gd name="T23" fmla="*/ 0 h 49"/>
              <a:gd name="T24" fmla="*/ 0 w 20"/>
              <a:gd name="T25" fmla="*/ 0 h 49"/>
              <a:gd name="T26" fmla="*/ 0 w 20"/>
              <a:gd name="T27" fmla="*/ 30 h 49"/>
              <a:gd name="T28" fmla="*/ 0 w 20"/>
              <a:gd name="T29" fmla="*/ 38 h 49"/>
              <a:gd name="T30" fmla="*/ 13 w 20"/>
              <a:gd name="T31" fmla="*/ 49 h 49"/>
              <a:gd name="T32" fmla="*/ 6 w 20"/>
              <a:gd name="T33" fmla="*/ 49 h 49"/>
              <a:gd name="T34" fmla="*/ 10 w 20"/>
              <a:gd name="T35" fmla="*/ 38 h 49"/>
              <a:gd name="T36" fmla="*/ 10 w 20"/>
              <a:gd name="T3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0" h="49">
                <a:moveTo>
                  <a:pt x="10" y="49"/>
                </a:moveTo>
                <a:lnTo>
                  <a:pt x="20" y="49"/>
                </a:lnTo>
                <a:lnTo>
                  <a:pt x="20" y="0"/>
                </a:lnTo>
                <a:lnTo>
                  <a:pt x="10" y="0"/>
                </a:lnTo>
                <a:lnTo>
                  <a:pt x="10" y="24"/>
                </a:lnTo>
                <a:lnTo>
                  <a:pt x="10" y="34"/>
                </a:lnTo>
                <a:lnTo>
                  <a:pt x="10" y="38"/>
                </a:lnTo>
                <a:lnTo>
                  <a:pt x="10" y="39"/>
                </a:lnTo>
                <a:lnTo>
                  <a:pt x="17" y="39"/>
                </a:lnTo>
                <a:lnTo>
                  <a:pt x="10" y="32"/>
                </a:lnTo>
                <a:lnTo>
                  <a:pt x="10" y="25"/>
                </a:lnTo>
                <a:lnTo>
                  <a:pt x="10" y="0"/>
                </a:lnTo>
                <a:lnTo>
                  <a:pt x="0" y="0"/>
                </a:lnTo>
                <a:lnTo>
                  <a:pt x="0" y="30"/>
                </a:lnTo>
                <a:lnTo>
                  <a:pt x="0" y="38"/>
                </a:lnTo>
                <a:lnTo>
                  <a:pt x="13" y="49"/>
                </a:lnTo>
                <a:lnTo>
                  <a:pt x="6" y="49"/>
                </a:lnTo>
                <a:lnTo>
                  <a:pt x="10" y="38"/>
                </a:lnTo>
                <a:lnTo>
                  <a:pt x="1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10" name="Freeform 193"/>
          <p:cNvSpPr>
            <a:spLocks/>
          </p:cNvSpPr>
          <p:nvPr/>
        </p:nvSpPr>
        <p:spPr bwMode="auto">
          <a:xfrm>
            <a:off x="8664304" y="6410392"/>
            <a:ext cx="46527" cy="101077"/>
          </a:xfrm>
          <a:custGeom>
            <a:avLst/>
            <a:gdLst>
              <a:gd name="T0" fmla="*/ 29 w 29"/>
              <a:gd name="T1" fmla="*/ 52 h 63"/>
              <a:gd name="T2" fmla="*/ 25 w 29"/>
              <a:gd name="T3" fmla="*/ 53 h 63"/>
              <a:gd name="T4" fmla="*/ 21 w 29"/>
              <a:gd name="T5" fmla="*/ 53 h 63"/>
              <a:gd name="T6" fmla="*/ 20 w 29"/>
              <a:gd name="T7" fmla="*/ 52 h 63"/>
              <a:gd name="T8" fmla="*/ 20 w 29"/>
              <a:gd name="T9" fmla="*/ 48 h 63"/>
              <a:gd name="T10" fmla="*/ 20 w 29"/>
              <a:gd name="T11" fmla="*/ 24 h 63"/>
              <a:gd name="T12" fmla="*/ 29 w 29"/>
              <a:gd name="T13" fmla="*/ 24 h 63"/>
              <a:gd name="T14" fmla="*/ 29 w 29"/>
              <a:gd name="T15" fmla="*/ 14 h 63"/>
              <a:gd name="T16" fmla="*/ 20 w 29"/>
              <a:gd name="T17" fmla="*/ 14 h 63"/>
              <a:gd name="T18" fmla="*/ 20 w 29"/>
              <a:gd name="T19" fmla="*/ 0 h 63"/>
              <a:gd name="T20" fmla="*/ 10 w 29"/>
              <a:gd name="T21" fmla="*/ 4 h 63"/>
              <a:gd name="T22" fmla="*/ 10 w 29"/>
              <a:gd name="T23" fmla="*/ 14 h 63"/>
              <a:gd name="T24" fmla="*/ 0 w 29"/>
              <a:gd name="T25" fmla="*/ 14 h 63"/>
              <a:gd name="T26" fmla="*/ 0 w 29"/>
              <a:gd name="T27" fmla="*/ 24 h 63"/>
              <a:gd name="T28" fmla="*/ 10 w 29"/>
              <a:gd name="T29" fmla="*/ 24 h 63"/>
              <a:gd name="T30" fmla="*/ 10 w 29"/>
              <a:gd name="T31" fmla="*/ 49 h 63"/>
              <a:gd name="T32" fmla="*/ 11 w 29"/>
              <a:gd name="T33" fmla="*/ 59 h 63"/>
              <a:gd name="T34" fmla="*/ 16 w 29"/>
              <a:gd name="T35" fmla="*/ 62 h 63"/>
              <a:gd name="T36" fmla="*/ 22 w 29"/>
              <a:gd name="T37" fmla="*/ 63 h 63"/>
              <a:gd name="T38" fmla="*/ 29 w 29"/>
              <a:gd name="T39" fmla="*/ 62 h 63"/>
              <a:gd name="T40" fmla="*/ 29 w 29"/>
              <a:gd name="T41" fmla="*/ 52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 h="63">
                <a:moveTo>
                  <a:pt x="29" y="52"/>
                </a:moveTo>
                <a:lnTo>
                  <a:pt x="25" y="53"/>
                </a:lnTo>
                <a:lnTo>
                  <a:pt x="21" y="53"/>
                </a:lnTo>
                <a:lnTo>
                  <a:pt x="20" y="52"/>
                </a:lnTo>
                <a:lnTo>
                  <a:pt x="20" y="48"/>
                </a:lnTo>
                <a:lnTo>
                  <a:pt x="20" y="24"/>
                </a:lnTo>
                <a:lnTo>
                  <a:pt x="29" y="24"/>
                </a:lnTo>
                <a:lnTo>
                  <a:pt x="29" y="14"/>
                </a:lnTo>
                <a:lnTo>
                  <a:pt x="20" y="14"/>
                </a:lnTo>
                <a:lnTo>
                  <a:pt x="20" y="0"/>
                </a:lnTo>
                <a:lnTo>
                  <a:pt x="10" y="4"/>
                </a:lnTo>
                <a:lnTo>
                  <a:pt x="10" y="14"/>
                </a:lnTo>
                <a:lnTo>
                  <a:pt x="0" y="14"/>
                </a:lnTo>
                <a:lnTo>
                  <a:pt x="0" y="24"/>
                </a:lnTo>
                <a:lnTo>
                  <a:pt x="10" y="24"/>
                </a:lnTo>
                <a:lnTo>
                  <a:pt x="10" y="49"/>
                </a:lnTo>
                <a:lnTo>
                  <a:pt x="11" y="59"/>
                </a:lnTo>
                <a:lnTo>
                  <a:pt x="16" y="62"/>
                </a:lnTo>
                <a:lnTo>
                  <a:pt x="22" y="63"/>
                </a:lnTo>
                <a:lnTo>
                  <a:pt x="29" y="62"/>
                </a:lnTo>
                <a:lnTo>
                  <a:pt x="29" y="52"/>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11" name="Freeform 194"/>
          <p:cNvSpPr>
            <a:spLocks/>
          </p:cNvSpPr>
          <p:nvPr/>
        </p:nvSpPr>
        <p:spPr bwMode="auto">
          <a:xfrm>
            <a:off x="8696392" y="6432854"/>
            <a:ext cx="62571" cy="78615"/>
          </a:xfrm>
          <a:custGeom>
            <a:avLst/>
            <a:gdLst>
              <a:gd name="T0" fmla="*/ 0 w 39"/>
              <a:gd name="T1" fmla="*/ 24 h 49"/>
              <a:gd name="T2" fmla="*/ 5 w 39"/>
              <a:gd name="T3" fmla="*/ 43 h 49"/>
              <a:gd name="T4" fmla="*/ 19 w 39"/>
              <a:gd name="T5" fmla="*/ 49 h 49"/>
              <a:gd name="T6" fmla="*/ 29 w 39"/>
              <a:gd name="T7" fmla="*/ 46 h 49"/>
              <a:gd name="T8" fmla="*/ 36 w 39"/>
              <a:gd name="T9" fmla="*/ 38 h 49"/>
              <a:gd name="T10" fmla="*/ 39 w 39"/>
              <a:gd name="T11" fmla="*/ 24 h 49"/>
              <a:gd name="T12" fmla="*/ 33 w 39"/>
              <a:gd name="T13" fmla="*/ 7 h 49"/>
              <a:gd name="T14" fmla="*/ 19 w 39"/>
              <a:gd name="T15" fmla="*/ 0 h 49"/>
              <a:gd name="T16" fmla="*/ 5 w 39"/>
              <a:gd name="T17" fmla="*/ 6 h 49"/>
              <a:gd name="T18" fmla="*/ 0 w 39"/>
              <a:gd name="T19" fmla="*/ 24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49">
                <a:moveTo>
                  <a:pt x="0" y="24"/>
                </a:moveTo>
                <a:lnTo>
                  <a:pt x="5" y="43"/>
                </a:lnTo>
                <a:lnTo>
                  <a:pt x="19" y="49"/>
                </a:lnTo>
                <a:lnTo>
                  <a:pt x="29" y="46"/>
                </a:lnTo>
                <a:lnTo>
                  <a:pt x="36" y="38"/>
                </a:lnTo>
                <a:lnTo>
                  <a:pt x="39" y="24"/>
                </a:lnTo>
                <a:lnTo>
                  <a:pt x="33" y="7"/>
                </a:lnTo>
                <a:lnTo>
                  <a:pt x="19" y="0"/>
                </a:lnTo>
                <a:lnTo>
                  <a:pt x="5" y="6"/>
                </a:lnTo>
                <a:lnTo>
                  <a:pt x="0" y="2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12" name="Freeform 195"/>
          <p:cNvSpPr>
            <a:spLocks/>
          </p:cNvSpPr>
          <p:nvPr/>
        </p:nvSpPr>
        <p:spPr bwMode="auto">
          <a:xfrm>
            <a:off x="8710832" y="6448898"/>
            <a:ext cx="32088" cy="46527"/>
          </a:xfrm>
          <a:custGeom>
            <a:avLst/>
            <a:gdLst>
              <a:gd name="T0" fmla="*/ 0 w 20"/>
              <a:gd name="T1" fmla="*/ 14 h 29"/>
              <a:gd name="T2" fmla="*/ 3 w 20"/>
              <a:gd name="T3" fmla="*/ 4 h 29"/>
              <a:gd name="T4" fmla="*/ 10 w 20"/>
              <a:gd name="T5" fmla="*/ 0 h 29"/>
              <a:gd name="T6" fmla="*/ 17 w 20"/>
              <a:gd name="T7" fmla="*/ 4 h 29"/>
              <a:gd name="T8" fmla="*/ 20 w 20"/>
              <a:gd name="T9" fmla="*/ 14 h 29"/>
              <a:gd name="T10" fmla="*/ 17 w 20"/>
              <a:gd name="T11" fmla="*/ 26 h 29"/>
              <a:gd name="T12" fmla="*/ 10 w 20"/>
              <a:gd name="T13" fmla="*/ 29 h 29"/>
              <a:gd name="T14" fmla="*/ 3 w 20"/>
              <a:gd name="T15" fmla="*/ 26 h 29"/>
              <a:gd name="T16" fmla="*/ 0 w 20"/>
              <a:gd name="T17" fmla="*/ 14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 h="29">
                <a:moveTo>
                  <a:pt x="0" y="14"/>
                </a:moveTo>
                <a:lnTo>
                  <a:pt x="3" y="4"/>
                </a:lnTo>
                <a:lnTo>
                  <a:pt x="10" y="0"/>
                </a:lnTo>
                <a:lnTo>
                  <a:pt x="17" y="4"/>
                </a:lnTo>
                <a:lnTo>
                  <a:pt x="20" y="14"/>
                </a:lnTo>
                <a:lnTo>
                  <a:pt x="17" y="26"/>
                </a:lnTo>
                <a:lnTo>
                  <a:pt x="10" y="29"/>
                </a:lnTo>
                <a:lnTo>
                  <a:pt x="3" y="26"/>
                </a:lnTo>
                <a:lnTo>
                  <a:pt x="0" y="14"/>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13" name="Freeform 196"/>
          <p:cNvSpPr>
            <a:spLocks/>
          </p:cNvSpPr>
          <p:nvPr/>
        </p:nvSpPr>
        <p:spPr bwMode="auto">
          <a:xfrm>
            <a:off x="8773403" y="6432854"/>
            <a:ext cx="32088" cy="78615"/>
          </a:xfrm>
          <a:custGeom>
            <a:avLst/>
            <a:gdLst>
              <a:gd name="T0" fmla="*/ 0 w 20"/>
              <a:gd name="T1" fmla="*/ 49 h 49"/>
              <a:gd name="T2" fmla="*/ 10 w 20"/>
              <a:gd name="T3" fmla="*/ 49 h 49"/>
              <a:gd name="T4" fmla="*/ 10 w 20"/>
              <a:gd name="T5" fmla="*/ 25 h 49"/>
              <a:gd name="T6" fmla="*/ 10 w 20"/>
              <a:gd name="T7" fmla="*/ 16 h 49"/>
              <a:gd name="T8" fmla="*/ 11 w 20"/>
              <a:gd name="T9" fmla="*/ 11 h 49"/>
              <a:gd name="T10" fmla="*/ 14 w 20"/>
              <a:gd name="T11" fmla="*/ 10 h 49"/>
              <a:gd name="T12" fmla="*/ 17 w 20"/>
              <a:gd name="T13" fmla="*/ 11 h 49"/>
              <a:gd name="T14" fmla="*/ 20 w 20"/>
              <a:gd name="T15" fmla="*/ 3 h 49"/>
              <a:gd name="T16" fmla="*/ 14 w 20"/>
              <a:gd name="T17" fmla="*/ 0 h 49"/>
              <a:gd name="T18" fmla="*/ 11 w 20"/>
              <a:gd name="T19" fmla="*/ 3 h 49"/>
              <a:gd name="T20" fmla="*/ 10 w 20"/>
              <a:gd name="T21" fmla="*/ 10 h 49"/>
              <a:gd name="T22" fmla="*/ 10 w 20"/>
              <a:gd name="T23" fmla="*/ 0 h 49"/>
              <a:gd name="T24" fmla="*/ 0 w 20"/>
              <a:gd name="T25" fmla="*/ 0 h 49"/>
              <a:gd name="T26" fmla="*/ 0 w 20"/>
              <a:gd name="T27"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49">
                <a:moveTo>
                  <a:pt x="0" y="49"/>
                </a:moveTo>
                <a:lnTo>
                  <a:pt x="10" y="49"/>
                </a:lnTo>
                <a:lnTo>
                  <a:pt x="10" y="25"/>
                </a:lnTo>
                <a:lnTo>
                  <a:pt x="10" y="16"/>
                </a:lnTo>
                <a:lnTo>
                  <a:pt x="11" y="11"/>
                </a:lnTo>
                <a:lnTo>
                  <a:pt x="14" y="10"/>
                </a:lnTo>
                <a:lnTo>
                  <a:pt x="17" y="11"/>
                </a:lnTo>
                <a:lnTo>
                  <a:pt x="20" y="3"/>
                </a:lnTo>
                <a:lnTo>
                  <a:pt x="14" y="0"/>
                </a:lnTo>
                <a:lnTo>
                  <a:pt x="11" y="3"/>
                </a:lnTo>
                <a:lnTo>
                  <a:pt x="10" y="10"/>
                </a:lnTo>
                <a:lnTo>
                  <a:pt x="10" y="0"/>
                </a:lnTo>
                <a:lnTo>
                  <a:pt x="0" y="0"/>
                </a:lnTo>
                <a:lnTo>
                  <a:pt x="0" y="49"/>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14" name="Freeform 197"/>
          <p:cNvSpPr>
            <a:spLocks/>
          </p:cNvSpPr>
          <p:nvPr/>
        </p:nvSpPr>
        <p:spPr bwMode="auto">
          <a:xfrm>
            <a:off x="8805491" y="6432854"/>
            <a:ext cx="44923" cy="78615"/>
          </a:xfrm>
          <a:custGeom>
            <a:avLst/>
            <a:gdLst>
              <a:gd name="T0" fmla="*/ 0 w 28"/>
              <a:gd name="T1" fmla="*/ 30 h 49"/>
              <a:gd name="T2" fmla="*/ 4 w 28"/>
              <a:gd name="T3" fmla="*/ 45 h 49"/>
              <a:gd name="T4" fmla="*/ 14 w 28"/>
              <a:gd name="T5" fmla="*/ 49 h 49"/>
              <a:gd name="T6" fmla="*/ 16 w 28"/>
              <a:gd name="T7" fmla="*/ 49 h 49"/>
              <a:gd name="T8" fmla="*/ 28 w 28"/>
              <a:gd name="T9" fmla="*/ 38 h 49"/>
              <a:gd name="T10" fmla="*/ 28 w 28"/>
              <a:gd name="T11" fmla="*/ 34 h 49"/>
              <a:gd name="T12" fmla="*/ 16 w 28"/>
              <a:gd name="T13" fmla="*/ 21 h 49"/>
              <a:gd name="T14" fmla="*/ 18 w 28"/>
              <a:gd name="T15" fmla="*/ 21 h 49"/>
              <a:gd name="T16" fmla="*/ 14 w 28"/>
              <a:gd name="T17" fmla="*/ 18 h 49"/>
              <a:gd name="T18" fmla="*/ 11 w 28"/>
              <a:gd name="T19" fmla="*/ 17 h 49"/>
              <a:gd name="T20" fmla="*/ 10 w 28"/>
              <a:gd name="T21" fmla="*/ 17 h 49"/>
              <a:gd name="T22" fmla="*/ 16 w 28"/>
              <a:gd name="T23" fmla="*/ 17 h 49"/>
              <a:gd name="T24" fmla="*/ 10 w 28"/>
              <a:gd name="T25" fmla="*/ 9 h 49"/>
              <a:gd name="T26" fmla="*/ 10 w 28"/>
              <a:gd name="T27" fmla="*/ 14 h 49"/>
              <a:gd name="T28" fmla="*/ 10 w 28"/>
              <a:gd name="T29" fmla="*/ 18 h 49"/>
              <a:gd name="T30" fmla="*/ 16 w 28"/>
              <a:gd name="T31" fmla="*/ 10 h 49"/>
              <a:gd name="T32" fmla="*/ 14 w 28"/>
              <a:gd name="T33" fmla="*/ 10 h 49"/>
              <a:gd name="T34" fmla="*/ 16 w 28"/>
              <a:gd name="T35" fmla="*/ 11 h 49"/>
              <a:gd name="T36" fmla="*/ 19 w 28"/>
              <a:gd name="T37" fmla="*/ 10 h 49"/>
              <a:gd name="T38" fmla="*/ 28 w 28"/>
              <a:gd name="T39" fmla="*/ 10 h 49"/>
              <a:gd name="T40" fmla="*/ 26 w 28"/>
              <a:gd name="T41" fmla="*/ 6 h 49"/>
              <a:gd name="T42" fmla="*/ 21 w 28"/>
              <a:gd name="T43" fmla="*/ 2 h 49"/>
              <a:gd name="T44" fmla="*/ 14 w 28"/>
              <a:gd name="T45" fmla="*/ 0 h 49"/>
              <a:gd name="T46" fmla="*/ 11 w 28"/>
              <a:gd name="T47" fmla="*/ 0 h 49"/>
              <a:gd name="T48" fmla="*/ 0 w 28"/>
              <a:gd name="T49" fmla="*/ 13 h 49"/>
              <a:gd name="T50" fmla="*/ 0 w 28"/>
              <a:gd name="T51" fmla="*/ 16 h 49"/>
              <a:gd name="T52" fmla="*/ 11 w 28"/>
              <a:gd name="T53" fmla="*/ 28 h 49"/>
              <a:gd name="T54" fmla="*/ 10 w 28"/>
              <a:gd name="T55" fmla="*/ 28 h 49"/>
              <a:gd name="T56" fmla="*/ 14 w 28"/>
              <a:gd name="T57" fmla="*/ 30 h 49"/>
              <a:gd name="T58" fmla="*/ 18 w 28"/>
              <a:gd name="T59" fmla="*/ 31 h 49"/>
              <a:gd name="T60" fmla="*/ 11 w 28"/>
              <a:gd name="T61" fmla="*/ 31 h 49"/>
              <a:gd name="T62" fmla="*/ 19 w 28"/>
              <a:gd name="T63" fmla="*/ 38 h 49"/>
              <a:gd name="T64" fmla="*/ 19 w 28"/>
              <a:gd name="T65" fmla="*/ 34 h 49"/>
              <a:gd name="T66" fmla="*/ 19 w 28"/>
              <a:gd name="T67" fmla="*/ 32 h 49"/>
              <a:gd name="T68" fmla="*/ 11 w 28"/>
              <a:gd name="T69" fmla="*/ 39 h 49"/>
              <a:gd name="T70" fmla="*/ 14 w 28"/>
              <a:gd name="T71" fmla="*/ 39 h 49"/>
              <a:gd name="T72" fmla="*/ 10 w 28"/>
              <a:gd name="T73" fmla="*/ 38 h 49"/>
              <a:gd name="T74" fmla="*/ 10 w 28"/>
              <a:gd name="T75" fmla="*/ 30 h 49"/>
              <a:gd name="T76" fmla="*/ 0 w 28"/>
              <a:gd name="T77"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 h="49">
                <a:moveTo>
                  <a:pt x="0" y="30"/>
                </a:moveTo>
                <a:lnTo>
                  <a:pt x="4" y="45"/>
                </a:lnTo>
                <a:lnTo>
                  <a:pt x="14" y="49"/>
                </a:lnTo>
                <a:lnTo>
                  <a:pt x="16" y="49"/>
                </a:lnTo>
                <a:lnTo>
                  <a:pt x="28" y="38"/>
                </a:lnTo>
                <a:lnTo>
                  <a:pt x="28" y="34"/>
                </a:lnTo>
                <a:lnTo>
                  <a:pt x="16" y="21"/>
                </a:lnTo>
                <a:lnTo>
                  <a:pt x="18" y="21"/>
                </a:lnTo>
                <a:lnTo>
                  <a:pt x="14" y="18"/>
                </a:lnTo>
                <a:lnTo>
                  <a:pt x="11" y="17"/>
                </a:lnTo>
                <a:lnTo>
                  <a:pt x="10" y="17"/>
                </a:lnTo>
                <a:lnTo>
                  <a:pt x="16" y="17"/>
                </a:lnTo>
                <a:lnTo>
                  <a:pt x="10" y="9"/>
                </a:lnTo>
                <a:lnTo>
                  <a:pt x="10" y="14"/>
                </a:lnTo>
                <a:lnTo>
                  <a:pt x="10" y="18"/>
                </a:lnTo>
                <a:lnTo>
                  <a:pt x="16" y="10"/>
                </a:lnTo>
                <a:lnTo>
                  <a:pt x="14" y="10"/>
                </a:lnTo>
                <a:lnTo>
                  <a:pt x="16" y="11"/>
                </a:lnTo>
                <a:lnTo>
                  <a:pt x="19" y="10"/>
                </a:lnTo>
                <a:lnTo>
                  <a:pt x="28" y="10"/>
                </a:lnTo>
                <a:lnTo>
                  <a:pt x="26" y="6"/>
                </a:lnTo>
                <a:lnTo>
                  <a:pt x="21" y="2"/>
                </a:lnTo>
                <a:lnTo>
                  <a:pt x="14" y="0"/>
                </a:lnTo>
                <a:lnTo>
                  <a:pt x="11" y="0"/>
                </a:lnTo>
                <a:lnTo>
                  <a:pt x="0" y="13"/>
                </a:lnTo>
                <a:lnTo>
                  <a:pt x="0" y="16"/>
                </a:lnTo>
                <a:lnTo>
                  <a:pt x="11" y="28"/>
                </a:lnTo>
                <a:lnTo>
                  <a:pt x="10" y="28"/>
                </a:lnTo>
                <a:lnTo>
                  <a:pt x="14" y="30"/>
                </a:lnTo>
                <a:lnTo>
                  <a:pt x="18" y="31"/>
                </a:lnTo>
                <a:lnTo>
                  <a:pt x="11" y="31"/>
                </a:lnTo>
                <a:lnTo>
                  <a:pt x="19" y="38"/>
                </a:lnTo>
                <a:lnTo>
                  <a:pt x="19" y="34"/>
                </a:lnTo>
                <a:lnTo>
                  <a:pt x="19" y="32"/>
                </a:lnTo>
                <a:lnTo>
                  <a:pt x="11" y="39"/>
                </a:lnTo>
                <a:lnTo>
                  <a:pt x="14" y="39"/>
                </a:lnTo>
                <a:lnTo>
                  <a:pt x="10" y="38"/>
                </a:lnTo>
                <a:lnTo>
                  <a:pt x="10" y="30"/>
                </a:lnTo>
                <a:lnTo>
                  <a:pt x="0" y="3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15" name="Freeform 198"/>
          <p:cNvSpPr>
            <a:spLocks/>
          </p:cNvSpPr>
          <p:nvPr/>
        </p:nvSpPr>
        <p:spPr bwMode="auto">
          <a:xfrm>
            <a:off x="8880897" y="6495425"/>
            <a:ext cx="16044" cy="32088"/>
          </a:xfrm>
          <a:custGeom>
            <a:avLst/>
            <a:gdLst>
              <a:gd name="T0" fmla="*/ 0 w 10"/>
              <a:gd name="T1" fmla="*/ 10 h 20"/>
              <a:gd name="T2" fmla="*/ 6 w 10"/>
              <a:gd name="T3" fmla="*/ 10 h 20"/>
              <a:gd name="T4" fmla="*/ 4 w 10"/>
              <a:gd name="T5" fmla="*/ 10 h 20"/>
              <a:gd name="T6" fmla="*/ 0 w 10"/>
              <a:gd name="T7" fmla="*/ 10 h 20"/>
              <a:gd name="T8" fmla="*/ 0 w 10"/>
              <a:gd name="T9" fmla="*/ 20 h 20"/>
              <a:gd name="T10" fmla="*/ 8 w 10"/>
              <a:gd name="T11" fmla="*/ 17 h 20"/>
              <a:gd name="T12" fmla="*/ 10 w 10"/>
              <a:gd name="T13" fmla="*/ 10 h 20"/>
              <a:gd name="T14" fmla="*/ 10 w 10"/>
              <a:gd name="T15" fmla="*/ 0 h 20"/>
              <a:gd name="T16" fmla="*/ 0 w 10"/>
              <a:gd name="T17" fmla="*/ 0 h 20"/>
              <a:gd name="T18" fmla="*/ 0 w 10"/>
              <a:gd name="T19"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0">
                <a:moveTo>
                  <a:pt x="0" y="10"/>
                </a:moveTo>
                <a:lnTo>
                  <a:pt x="6" y="10"/>
                </a:lnTo>
                <a:lnTo>
                  <a:pt x="4" y="10"/>
                </a:lnTo>
                <a:lnTo>
                  <a:pt x="0" y="10"/>
                </a:lnTo>
                <a:lnTo>
                  <a:pt x="0" y="20"/>
                </a:lnTo>
                <a:lnTo>
                  <a:pt x="8" y="17"/>
                </a:lnTo>
                <a:lnTo>
                  <a:pt x="10" y="10"/>
                </a:lnTo>
                <a:lnTo>
                  <a:pt x="10" y="0"/>
                </a:lnTo>
                <a:lnTo>
                  <a:pt x="0" y="0"/>
                </a:lnTo>
                <a:lnTo>
                  <a:pt x="0" y="1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16" name="Rectangle 199"/>
          <p:cNvSpPr>
            <a:spLocks noChangeArrowheads="1"/>
          </p:cNvSpPr>
          <p:nvPr/>
        </p:nvSpPr>
        <p:spPr bwMode="auto">
          <a:xfrm>
            <a:off x="4561876" y="6394348"/>
            <a:ext cx="4478790"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323232"/>
                </a:solidFill>
                <a:effectLst/>
                <a:latin typeface="Arial" pitchFamily="34" charset="0"/>
                <a:cs typeface="Arial" pitchFamily="34" charset="0"/>
              </a:rPr>
              <a:t>GIS user community, Esri, HERE, MapmyIndia, © OpenStreetMap contributors,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17" name="Freeform 200"/>
          <p:cNvSpPr>
            <a:spLocks noEditPoints="1"/>
          </p:cNvSpPr>
          <p:nvPr/>
        </p:nvSpPr>
        <p:spPr bwMode="auto">
          <a:xfrm>
            <a:off x="4558667" y="6551579"/>
            <a:ext cx="1565886" cy="129956"/>
          </a:xfrm>
          <a:custGeom>
            <a:avLst/>
            <a:gdLst>
              <a:gd name="T0" fmla="*/ 36 w 976"/>
              <a:gd name="T1" fmla="*/ 18 h 81"/>
              <a:gd name="T2" fmla="*/ 20 w 976"/>
              <a:gd name="T3" fmla="*/ 24 h 81"/>
              <a:gd name="T4" fmla="*/ 4 w 976"/>
              <a:gd name="T5" fmla="*/ 59 h 81"/>
              <a:gd name="T6" fmla="*/ 17 w 976"/>
              <a:gd name="T7" fmla="*/ 52 h 81"/>
              <a:gd name="T8" fmla="*/ 59 w 976"/>
              <a:gd name="T9" fmla="*/ 62 h 81"/>
              <a:gd name="T10" fmla="*/ 68 w 976"/>
              <a:gd name="T11" fmla="*/ 62 h 81"/>
              <a:gd name="T12" fmla="*/ 49 w 976"/>
              <a:gd name="T13" fmla="*/ 62 h 81"/>
              <a:gd name="T14" fmla="*/ 95 w 976"/>
              <a:gd name="T15" fmla="*/ 17 h 81"/>
              <a:gd name="T16" fmla="*/ 98 w 976"/>
              <a:gd name="T17" fmla="*/ 38 h 81"/>
              <a:gd name="T18" fmla="*/ 98 w 976"/>
              <a:gd name="T19" fmla="*/ 38 h 81"/>
              <a:gd name="T20" fmla="*/ 184 w 976"/>
              <a:gd name="T21" fmla="*/ 14 h 81"/>
              <a:gd name="T22" fmla="*/ 164 w 976"/>
              <a:gd name="T23" fmla="*/ 49 h 81"/>
              <a:gd name="T24" fmla="*/ 193 w 976"/>
              <a:gd name="T25" fmla="*/ 38 h 81"/>
              <a:gd name="T26" fmla="*/ 203 w 976"/>
              <a:gd name="T27" fmla="*/ 62 h 81"/>
              <a:gd name="T28" fmla="*/ 184 w 976"/>
              <a:gd name="T29" fmla="*/ 62 h 81"/>
              <a:gd name="T30" fmla="*/ 238 w 976"/>
              <a:gd name="T31" fmla="*/ 21 h 81"/>
              <a:gd name="T32" fmla="*/ 232 w 976"/>
              <a:gd name="T33" fmla="*/ 52 h 81"/>
              <a:gd name="T34" fmla="*/ 319 w 976"/>
              <a:gd name="T35" fmla="*/ 42 h 81"/>
              <a:gd name="T36" fmla="*/ 298 w 976"/>
              <a:gd name="T37" fmla="*/ 14 h 81"/>
              <a:gd name="T38" fmla="*/ 306 w 976"/>
              <a:gd name="T39" fmla="*/ 4 h 81"/>
              <a:gd name="T40" fmla="*/ 328 w 976"/>
              <a:gd name="T41" fmla="*/ 50 h 81"/>
              <a:gd name="T42" fmla="*/ 348 w 976"/>
              <a:gd name="T43" fmla="*/ 62 h 81"/>
              <a:gd name="T44" fmla="*/ 403 w 976"/>
              <a:gd name="T45" fmla="*/ 38 h 81"/>
              <a:gd name="T46" fmla="*/ 396 w 976"/>
              <a:gd name="T47" fmla="*/ 24 h 81"/>
              <a:gd name="T48" fmla="*/ 360 w 976"/>
              <a:gd name="T49" fmla="*/ 27 h 81"/>
              <a:gd name="T50" fmla="*/ 382 w 976"/>
              <a:gd name="T51" fmla="*/ 52 h 81"/>
              <a:gd name="T52" fmla="*/ 455 w 976"/>
              <a:gd name="T53" fmla="*/ 14 h 81"/>
              <a:gd name="T54" fmla="*/ 455 w 976"/>
              <a:gd name="T55" fmla="*/ 14 h 81"/>
              <a:gd name="T56" fmla="*/ 473 w 976"/>
              <a:gd name="T57" fmla="*/ 42 h 81"/>
              <a:gd name="T58" fmla="*/ 488 w 976"/>
              <a:gd name="T59" fmla="*/ 32 h 81"/>
              <a:gd name="T60" fmla="*/ 488 w 976"/>
              <a:gd name="T61" fmla="*/ 24 h 81"/>
              <a:gd name="T62" fmla="*/ 473 w 976"/>
              <a:gd name="T63" fmla="*/ 25 h 81"/>
              <a:gd name="T64" fmla="*/ 492 w 976"/>
              <a:gd name="T65" fmla="*/ 48 h 81"/>
              <a:gd name="T66" fmla="*/ 530 w 976"/>
              <a:gd name="T67" fmla="*/ 53 h 81"/>
              <a:gd name="T68" fmla="*/ 516 w 976"/>
              <a:gd name="T69" fmla="*/ 21 h 81"/>
              <a:gd name="T70" fmla="*/ 523 w 976"/>
              <a:gd name="T71" fmla="*/ 27 h 81"/>
              <a:gd name="T72" fmla="*/ 580 w 976"/>
              <a:gd name="T73" fmla="*/ 29 h 81"/>
              <a:gd name="T74" fmla="*/ 580 w 976"/>
              <a:gd name="T75" fmla="*/ 14 h 81"/>
              <a:gd name="T76" fmla="*/ 622 w 976"/>
              <a:gd name="T77" fmla="*/ 28 h 81"/>
              <a:gd name="T78" fmla="*/ 610 w 976"/>
              <a:gd name="T79" fmla="*/ 25 h 81"/>
              <a:gd name="T80" fmla="*/ 652 w 976"/>
              <a:gd name="T81" fmla="*/ 56 h 81"/>
              <a:gd name="T82" fmla="*/ 648 w 976"/>
              <a:gd name="T83" fmla="*/ 38 h 81"/>
              <a:gd name="T84" fmla="*/ 660 w 976"/>
              <a:gd name="T85" fmla="*/ 49 h 81"/>
              <a:gd name="T86" fmla="*/ 704 w 976"/>
              <a:gd name="T87" fmla="*/ 27 h 81"/>
              <a:gd name="T88" fmla="*/ 724 w 976"/>
              <a:gd name="T89" fmla="*/ 31 h 81"/>
              <a:gd name="T90" fmla="*/ 713 w 976"/>
              <a:gd name="T91" fmla="*/ 24 h 81"/>
              <a:gd name="T92" fmla="*/ 754 w 976"/>
              <a:gd name="T93" fmla="*/ 62 h 81"/>
              <a:gd name="T94" fmla="*/ 773 w 976"/>
              <a:gd name="T95" fmla="*/ 62 h 81"/>
              <a:gd name="T96" fmla="*/ 793 w 976"/>
              <a:gd name="T97" fmla="*/ 62 h 81"/>
              <a:gd name="T98" fmla="*/ 772 w 976"/>
              <a:gd name="T99" fmla="*/ 14 h 81"/>
              <a:gd name="T100" fmla="*/ 850 w 976"/>
              <a:gd name="T101" fmla="*/ 14 h 81"/>
              <a:gd name="T102" fmla="*/ 840 w 976"/>
              <a:gd name="T103" fmla="*/ 38 h 81"/>
              <a:gd name="T104" fmla="*/ 840 w 976"/>
              <a:gd name="T105" fmla="*/ 62 h 81"/>
              <a:gd name="T106" fmla="*/ 879 w 976"/>
              <a:gd name="T107" fmla="*/ 35 h 81"/>
              <a:gd name="T108" fmla="*/ 879 w 976"/>
              <a:gd name="T109" fmla="*/ 14 h 81"/>
              <a:gd name="T110" fmla="*/ 918 w 976"/>
              <a:gd name="T111" fmla="*/ 62 h 81"/>
              <a:gd name="T112" fmla="*/ 937 w 976"/>
              <a:gd name="T113" fmla="*/ 50 h 81"/>
              <a:gd name="T114" fmla="*/ 927 w 976"/>
              <a:gd name="T115" fmla="*/ 14 h 81"/>
              <a:gd name="T116" fmla="*/ 947 w 976"/>
              <a:gd name="T117" fmla="*/ 62 h 81"/>
              <a:gd name="T118" fmla="*/ 966 w 976"/>
              <a:gd name="T119" fmla="*/ 14 h 81"/>
              <a:gd name="T120" fmla="*/ 947 w 976"/>
              <a:gd name="T121" fmla="*/ 69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76" h="81">
                <a:moveTo>
                  <a:pt x="29" y="52"/>
                </a:moveTo>
                <a:lnTo>
                  <a:pt x="29" y="62"/>
                </a:lnTo>
                <a:lnTo>
                  <a:pt x="39" y="62"/>
                </a:lnTo>
                <a:lnTo>
                  <a:pt x="39" y="53"/>
                </a:lnTo>
                <a:lnTo>
                  <a:pt x="39" y="38"/>
                </a:lnTo>
                <a:lnTo>
                  <a:pt x="39" y="28"/>
                </a:lnTo>
                <a:lnTo>
                  <a:pt x="38" y="23"/>
                </a:lnTo>
                <a:lnTo>
                  <a:pt x="36" y="18"/>
                </a:lnTo>
                <a:lnTo>
                  <a:pt x="31" y="16"/>
                </a:lnTo>
                <a:lnTo>
                  <a:pt x="21" y="14"/>
                </a:lnTo>
                <a:lnTo>
                  <a:pt x="10" y="16"/>
                </a:lnTo>
                <a:lnTo>
                  <a:pt x="3" y="18"/>
                </a:lnTo>
                <a:lnTo>
                  <a:pt x="0" y="24"/>
                </a:lnTo>
                <a:lnTo>
                  <a:pt x="10" y="24"/>
                </a:lnTo>
                <a:lnTo>
                  <a:pt x="13" y="24"/>
                </a:lnTo>
                <a:lnTo>
                  <a:pt x="20" y="24"/>
                </a:lnTo>
                <a:lnTo>
                  <a:pt x="28" y="25"/>
                </a:lnTo>
                <a:lnTo>
                  <a:pt x="29" y="32"/>
                </a:lnTo>
                <a:lnTo>
                  <a:pt x="17" y="36"/>
                </a:lnTo>
                <a:lnTo>
                  <a:pt x="10" y="36"/>
                </a:lnTo>
                <a:lnTo>
                  <a:pt x="6" y="39"/>
                </a:lnTo>
                <a:lnTo>
                  <a:pt x="2" y="43"/>
                </a:lnTo>
                <a:lnTo>
                  <a:pt x="0" y="49"/>
                </a:lnTo>
                <a:lnTo>
                  <a:pt x="4" y="59"/>
                </a:lnTo>
                <a:lnTo>
                  <a:pt x="14" y="62"/>
                </a:lnTo>
                <a:lnTo>
                  <a:pt x="22" y="60"/>
                </a:lnTo>
                <a:lnTo>
                  <a:pt x="29" y="52"/>
                </a:lnTo>
                <a:moveTo>
                  <a:pt x="29" y="42"/>
                </a:moveTo>
                <a:lnTo>
                  <a:pt x="29" y="43"/>
                </a:lnTo>
                <a:lnTo>
                  <a:pt x="28" y="46"/>
                </a:lnTo>
                <a:lnTo>
                  <a:pt x="24" y="50"/>
                </a:lnTo>
                <a:lnTo>
                  <a:pt x="17" y="52"/>
                </a:lnTo>
                <a:lnTo>
                  <a:pt x="11" y="52"/>
                </a:lnTo>
                <a:lnTo>
                  <a:pt x="10" y="49"/>
                </a:lnTo>
                <a:lnTo>
                  <a:pt x="11" y="46"/>
                </a:lnTo>
                <a:lnTo>
                  <a:pt x="14" y="46"/>
                </a:lnTo>
                <a:lnTo>
                  <a:pt x="18" y="45"/>
                </a:lnTo>
                <a:lnTo>
                  <a:pt x="29" y="42"/>
                </a:lnTo>
                <a:moveTo>
                  <a:pt x="49" y="62"/>
                </a:moveTo>
                <a:lnTo>
                  <a:pt x="59" y="62"/>
                </a:lnTo>
                <a:lnTo>
                  <a:pt x="59" y="38"/>
                </a:lnTo>
                <a:lnTo>
                  <a:pt x="59" y="27"/>
                </a:lnTo>
                <a:lnTo>
                  <a:pt x="59" y="24"/>
                </a:lnTo>
                <a:lnTo>
                  <a:pt x="50" y="24"/>
                </a:lnTo>
                <a:lnTo>
                  <a:pt x="59" y="31"/>
                </a:lnTo>
                <a:lnTo>
                  <a:pt x="59" y="35"/>
                </a:lnTo>
                <a:lnTo>
                  <a:pt x="59" y="62"/>
                </a:lnTo>
                <a:lnTo>
                  <a:pt x="68" y="62"/>
                </a:lnTo>
                <a:lnTo>
                  <a:pt x="68" y="32"/>
                </a:lnTo>
                <a:lnTo>
                  <a:pt x="68" y="25"/>
                </a:lnTo>
                <a:lnTo>
                  <a:pt x="56" y="14"/>
                </a:lnTo>
                <a:lnTo>
                  <a:pt x="63" y="14"/>
                </a:lnTo>
                <a:lnTo>
                  <a:pt x="59" y="20"/>
                </a:lnTo>
                <a:lnTo>
                  <a:pt x="59" y="14"/>
                </a:lnTo>
                <a:lnTo>
                  <a:pt x="49" y="14"/>
                </a:lnTo>
                <a:lnTo>
                  <a:pt x="49" y="62"/>
                </a:lnTo>
                <a:moveTo>
                  <a:pt x="116" y="62"/>
                </a:moveTo>
                <a:lnTo>
                  <a:pt x="125" y="62"/>
                </a:lnTo>
                <a:lnTo>
                  <a:pt x="125" y="4"/>
                </a:lnTo>
                <a:lnTo>
                  <a:pt x="116" y="4"/>
                </a:lnTo>
                <a:lnTo>
                  <a:pt x="116" y="24"/>
                </a:lnTo>
                <a:lnTo>
                  <a:pt x="111" y="17"/>
                </a:lnTo>
                <a:lnTo>
                  <a:pt x="104" y="14"/>
                </a:lnTo>
                <a:lnTo>
                  <a:pt x="95" y="17"/>
                </a:lnTo>
                <a:lnTo>
                  <a:pt x="89" y="25"/>
                </a:lnTo>
                <a:lnTo>
                  <a:pt x="88" y="38"/>
                </a:lnTo>
                <a:lnTo>
                  <a:pt x="89" y="50"/>
                </a:lnTo>
                <a:lnTo>
                  <a:pt x="96" y="60"/>
                </a:lnTo>
                <a:lnTo>
                  <a:pt x="104" y="62"/>
                </a:lnTo>
                <a:lnTo>
                  <a:pt x="116" y="52"/>
                </a:lnTo>
                <a:lnTo>
                  <a:pt x="116" y="62"/>
                </a:lnTo>
                <a:moveTo>
                  <a:pt x="98" y="38"/>
                </a:moveTo>
                <a:lnTo>
                  <a:pt x="100" y="28"/>
                </a:lnTo>
                <a:lnTo>
                  <a:pt x="106" y="24"/>
                </a:lnTo>
                <a:lnTo>
                  <a:pt x="113" y="28"/>
                </a:lnTo>
                <a:lnTo>
                  <a:pt x="116" y="38"/>
                </a:lnTo>
                <a:lnTo>
                  <a:pt x="113" y="49"/>
                </a:lnTo>
                <a:lnTo>
                  <a:pt x="106" y="52"/>
                </a:lnTo>
                <a:lnTo>
                  <a:pt x="100" y="49"/>
                </a:lnTo>
                <a:lnTo>
                  <a:pt x="98" y="38"/>
                </a:lnTo>
                <a:moveTo>
                  <a:pt x="184" y="52"/>
                </a:moveTo>
                <a:lnTo>
                  <a:pt x="180" y="52"/>
                </a:lnTo>
                <a:lnTo>
                  <a:pt x="175" y="52"/>
                </a:lnTo>
                <a:lnTo>
                  <a:pt x="175" y="50"/>
                </a:lnTo>
                <a:lnTo>
                  <a:pt x="174" y="46"/>
                </a:lnTo>
                <a:lnTo>
                  <a:pt x="174" y="24"/>
                </a:lnTo>
                <a:lnTo>
                  <a:pt x="184" y="24"/>
                </a:lnTo>
                <a:lnTo>
                  <a:pt x="184" y="14"/>
                </a:lnTo>
                <a:lnTo>
                  <a:pt x="174" y="14"/>
                </a:lnTo>
                <a:lnTo>
                  <a:pt x="174" y="0"/>
                </a:lnTo>
                <a:lnTo>
                  <a:pt x="164" y="4"/>
                </a:lnTo>
                <a:lnTo>
                  <a:pt x="164" y="14"/>
                </a:lnTo>
                <a:lnTo>
                  <a:pt x="155" y="14"/>
                </a:lnTo>
                <a:lnTo>
                  <a:pt x="155" y="24"/>
                </a:lnTo>
                <a:lnTo>
                  <a:pt x="164" y="24"/>
                </a:lnTo>
                <a:lnTo>
                  <a:pt x="164" y="49"/>
                </a:lnTo>
                <a:lnTo>
                  <a:pt x="166" y="57"/>
                </a:lnTo>
                <a:lnTo>
                  <a:pt x="170" y="62"/>
                </a:lnTo>
                <a:lnTo>
                  <a:pt x="177" y="62"/>
                </a:lnTo>
                <a:lnTo>
                  <a:pt x="184" y="62"/>
                </a:lnTo>
                <a:lnTo>
                  <a:pt x="184" y="52"/>
                </a:lnTo>
                <a:moveTo>
                  <a:pt x="184" y="62"/>
                </a:moveTo>
                <a:lnTo>
                  <a:pt x="193" y="62"/>
                </a:lnTo>
                <a:lnTo>
                  <a:pt x="193" y="38"/>
                </a:lnTo>
                <a:lnTo>
                  <a:pt x="193" y="31"/>
                </a:lnTo>
                <a:lnTo>
                  <a:pt x="193" y="25"/>
                </a:lnTo>
                <a:lnTo>
                  <a:pt x="193" y="24"/>
                </a:lnTo>
                <a:lnTo>
                  <a:pt x="185" y="24"/>
                </a:lnTo>
                <a:lnTo>
                  <a:pt x="193" y="31"/>
                </a:lnTo>
                <a:lnTo>
                  <a:pt x="193" y="34"/>
                </a:lnTo>
                <a:lnTo>
                  <a:pt x="193" y="62"/>
                </a:lnTo>
                <a:lnTo>
                  <a:pt x="203" y="62"/>
                </a:lnTo>
                <a:lnTo>
                  <a:pt x="203" y="32"/>
                </a:lnTo>
                <a:lnTo>
                  <a:pt x="203" y="25"/>
                </a:lnTo>
                <a:lnTo>
                  <a:pt x="191" y="14"/>
                </a:lnTo>
                <a:lnTo>
                  <a:pt x="198" y="14"/>
                </a:lnTo>
                <a:lnTo>
                  <a:pt x="193" y="23"/>
                </a:lnTo>
                <a:lnTo>
                  <a:pt x="193" y="4"/>
                </a:lnTo>
                <a:lnTo>
                  <a:pt x="184" y="4"/>
                </a:lnTo>
                <a:lnTo>
                  <a:pt x="184" y="62"/>
                </a:lnTo>
                <a:moveTo>
                  <a:pt x="232" y="52"/>
                </a:moveTo>
                <a:lnTo>
                  <a:pt x="230" y="53"/>
                </a:lnTo>
                <a:lnTo>
                  <a:pt x="227" y="52"/>
                </a:lnTo>
                <a:lnTo>
                  <a:pt x="224" y="50"/>
                </a:lnTo>
                <a:lnTo>
                  <a:pt x="223" y="42"/>
                </a:lnTo>
                <a:lnTo>
                  <a:pt x="242" y="42"/>
                </a:lnTo>
                <a:lnTo>
                  <a:pt x="242" y="41"/>
                </a:lnTo>
                <a:lnTo>
                  <a:pt x="238" y="21"/>
                </a:lnTo>
                <a:lnTo>
                  <a:pt x="227" y="14"/>
                </a:lnTo>
                <a:lnTo>
                  <a:pt x="217" y="21"/>
                </a:lnTo>
                <a:lnTo>
                  <a:pt x="213" y="38"/>
                </a:lnTo>
                <a:lnTo>
                  <a:pt x="217" y="56"/>
                </a:lnTo>
                <a:lnTo>
                  <a:pt x="227" y="62"/>
                </a:lnTo>
                <a:lnTo>
                  <a:pt x="237" y="60"/>
                </a:lnTo>
                <a:lnTo>
                  <a:pt x="241" y="52"/>
                </a:lnTo>
                <a:lnTo>
                  <a:pt x="232" y="52"/>
                </a:lnTo>
                <a:moveTo>
                  <a:pt x="223" y="32"/>
                </a:moveTo>
                <a:lnTo>
                  <a:pt x="224" y="27"/>
                </a:lnTo>
                <a:lnTo>
                  <a:pt x="227" y="24"/>
                </a:lnTo>
                <a:lnTo>
                  <a:pt x="231" y="27"/>
                </a:lnTo>
                <a:lnTo>
                  <a:pt x="232" y="32"/>
                </a:lnTo>
                <a:lnTo>
                  <a:pt x="223" y="32"/>
                </a:lnTo>
                <a:moveTo>
                  <a:pt x="309" y="42"/>
                </a:moveTo>
                <a:lnTo>
                  <a:pt x="319" y="42"/>
                </a:lnTo>
                <a:lnTo>
                  <a:pt x="319" y="45"/>
                </a:lnTo>
                <a:lnTo>
                  <a:pt x="312" y="52"/>
                </a:lnTo>
                <a:lnTo>
                  <a:pt x="306" y="52"/>
                </a:lnTo>
                <a:lnTo>
                  <a:pt x="298" y="52"/>
                </a:lnTo>
                <a:lnTo>
                  <a:pt x="289" y="45"/>
                </a:lnTo>
                <a:lnTo>
                  <a:pt x="289" y="32"/>
                </a:lnTo>
                <a:lnTo>
                  <a:pt x="289" y="21"/>
                </a:lnTo>
                <a:lnTo>
                  <a:pt x="298" y="14"/>
                </a:lnTo>
                <a:lnTo>
                  <a:pt x="306" y="14"/>
                </a:lnTo>
                <a:lnTo>
                  <a:pt x="312" y="14"/>
                </a:lnTo>
                <a:lnTo>
                  <a:pt x="319" y="21"/>
                </a:lnTo>
                <a:lnTo>
                  <a:pt x="319" y="24"/>
                </a:lnTo>
                <a:lnTo>
                  <a:pt x="327" y="23"/>
                </a:lnTo>
                <a:lnTo>
                  <a:pt x="327" y="16"/>
                </a:lnTo>
                <a:lnTo>
                  <a:pt x="317" y="4"/>
                </a:lnTo>
                <a:lnTo>
                  <a:pt x="306" y="4"/>
                </a:lnTo>
                <a:lnTo>
                  <a:pt x="292" y="4"/>
                </a:lnTo>
                <a:lnTo>
                  <a:pt x="281" y="16"/>
                </a:lnTo>
                <a:lnTo>
                  <a:pt x="281" y="34"/>
                </a:lnTo>
                <a:lnTo>
                  <a:pt x="281" y="50"/>
                </a:lnTo>
                <a:lnTo>
                  <a:pt x="292" y="62"/>
                </a:lnTo>
                <a:lnTo>
                  <a:pt x="307" y="62"/>
                </a:lnTo>
                <a:lnTo>
                  <a:pt x="317" y="62"/>
                </a:lnTo>
                <a:lnTo>
                  <a:pt x="328" y="50"/>
                </a:lnTo>
                <a:lnTo>
                  <a:pt x="328" y="32"/>
                </a:lnTo>
                <a:lnTo>
                  <a:pt x="309" y="32"/>
                </a:lnTo>
                <a:lnTo>
                  <a:pt x="309" y="42"/>
                </a:lnTo>
                <a:moveTo>
                  <a:pt x="348" y="62"/>
                </a:moveTo>
                <a:lnTo>
                  <a:pt x="357" y="62"/>
                </a:lnTo>
                <a:lnTo>
                  <a:pt x="357" y="4"/>
                </a:lnTo>
                <a:lnTo>
                  <a:pt x="348" y="4"/>
                </a:lnTo>
                <a:lnTo>
                  <a:pt x="348" y="62"/>
                </a:lnTo>
                <a:moveTo>
                  <a:pt x="357" y="42"/>
                </a:moveTo>
                <a:lnTo>
                  <a:pt x="360" y="53"/>
                </a:lnTo>
                <a:lnTo>
                  <a:pt x="370" y="60"/>
                </a:lnTo>
                <a:lnTo>
                  <a:pt x="382" y="62"/>
                </a:lnTo>
                <a:lnTo>
                  <a:pt x="395" y="60"/>
                </a:lnTo>
                <a:lnTo>
                  <a:pt x="403" y="55"/>
                </a:lnTo>
                <a:lnTo>
                  <a:pt x="406" y="46"/>
                </a:lnTo>
                <a:lnTo>
                  <a:pt x="403" y="38"/>
                </a:lnTo>
                <a:lnTo>
                  <a:pt x="395" y="32"/>
                </a:lnTo>
                <a:lnTo>
                  <a:pt x="381" y="29"/>
                </a:lnTo>
                <a:lnTo>
                  <a:pt x="370" y="25"/>
                </a:lnTo>
                <a:lnTo>
                  <a:pt x="367" y="21"/>
                </a:lnTo>
                <a:lnTo>
                  <a:pt x="371" y="16"/>
                </a:lnTo>
                <a:lnTo>
                  <a:pt x="381" y="14"/>
                </a:lnTo>
                <a:lnTo>
                  <a:pt x="392" y="17"/>
                </a:lnTo>
                <a:lnTo>
                  <a:pt x="396" y="24"/>
                </a:lnTo>
                <a:lnTo>
                  <a:pt x="406" y="24"/>
                </a:lnTo>
                <a:lnTo>
                  <a:pt x="402" y="14"/>
                </a:lnTo>
                <a:lnTo>
                  <a:pt x="394" y="7"/>
                </a:lnTo>
                <a:lnTo>
                  <a:pt x="381" y="4"/>
                </a:lnTo>
                <a:lnTo>
                  <a:pt x="369" y="6"/>
                </a:lnTo>
                <a:lnTo>
                  <a:pt x="360" y="13"/>
                </a:lnTo>
                <a:lnTo>
                  <a:pt x="357" y="20"/>
                </a:lnTo>
                <a:lnTo>
                  <a:pt x="360" y="27"/>
                </a:lnTo>
                <a:lnTo>
                  <a:pt x="367" y="32"/>
                </a:lnTo>
                <a:lnTo>
                  <a:pt x="380" y="35"/>
                </a:lnTo>
                <a:lnTo>
                  <a:pt x="391" y="36"/>
                </a:lnTo>
                <a:lnTo>
                  <a:pt x="395" y="41"/>
                </a:lnTo>
                <a:lnTo>
                  <a:pt x="396" y="45"/>
                </a:lnTo>
                <a:lnTo>
                  <a:pt x="395" y="49"/>
                </a:lnTo>
                <a:lnTo>
                  <a:pt x="391" y="52"/>
                </a:lnTo>
                <a:lnTo>
                  <a:pt x="382" y="52"/>
                </a:lnTo>
                <a:lnTo>
                  <a:pt x="374" y="52"/>
                </a:lnTo>
                <a:lnTo>
                  <a:pt x="369" y="49"/>
                </a:lnTo>
                <a:lnTo>
                  <a:pt x="367" y="42"/>
                </a:lnTo>
                <a:lnTo>
                  <a:pt x="357" y="42"/>
                </a:lnTo>
                <a:moveTo>
                  <a:pt x="455" y="62"/>
                </a:moveTo>
                <a:lnTo>
                  <a:pt x="464" y="62"/>
                </a:lnTo>
                <a:lnTo>
                  <a:pt x="464" y="14"/>
                </a:lnTo>
                <a:lnTo>
                  <a:pt x="455" y="14"/>
                </a:lnTo>
                <a:lnTo>
                  <a:pt x="455" y="36"/>
                </a:lnTo>
                <a:lnTo>
                  <a:pt x="455" y="46"/>
                </a:lnTo>
                <a:lnTo>
                  <a:pt x="455" y="50"/>
                </a:lnTo>
                <a:lnTo>
                  <a:pt x="455" y="52"/>
                </a:lnTo>
                <a:lnTo>
                  <a:pt x="462" y="52"/>
                </a:lnTo>
                <a:lnTo>
                  <a:pt x="455" y="45"/>
                </a:lnTo>
                <a:lnTo>
                  <a:pt x="455" y="38"/>
                </a:lnTo>
                <a:lnTo>
                  <a:pt x="455" y="14"/>
                </a:lnTo>
                <a:lnTo>
                  <a:pt x="445" y="14"/>
                </a:lnTo>
                <a:lnTo>
                  <a:pt x="445" y="43"/>
                </a:lnTo>
                <a:lnTo>
                  <a:pt x="445" y="50"/>
                </a:lnTo>
                <a:lnTo>
                  <a:pt x="456" y="62"/>
                </a:lnTo>
                <a:lnTo>
                  <a:pt x="449" y="62"/>
                </a:lnTo>
                <a:lnTo>
                  <a:pt x="455" y="52"/>
                </a:lnTo>
                <a:lnTo>
                  <a:pt x="455" y="62"/>
                </a:lnTo>
                <a:moveTo>
                  <a:pt x="473" y="42"/>
                </a:moveTo>
                <a:lnTo>
                  <a:pt x="477" y="57"/>
                </a:lnTo>
                <a:lnTo>
                  <a:pt x="488" y="62"/>
                </a:lnTo>
                <a:lnTo>
                  <a:pt x="491" y="62"/>
                </a:lnTo>
                <a:lnTo>
                  <a:pt x="502" y="50"/>
                </a:lnTo>
                <a:lnTo>
                  <a:pt x="502" y="46"/>
                </a:lnTo>
                <a:lnTo>
                  <a:pt x="491" y="34"/>
                </a:lnTo>
                <a:lnTo>
                  <a:pt x="492" y="34"/>
                </a:lnTo>
                <a:lnTo>
                  <a:pt x="488" y="32"/>
                </a:lnTo>
                <a:lnTo>
                  <a:pt x="485" y="31"/>
                </a:lnTo>
                <a:lnTo>
                  <a:pt x="484" y="29"/>
                </a:lnTo>
                <a:lnTo>
                  <a:pt x="491" y="29"/>
                </a:lnTo>
                <a:lnTo>
                  <a:pt x="483" y="23"/>
                </a:lnTo>
                <a:lnTo>
                  <a:pt x="483" y="28"/>
                </a:lnTo>
                <a:lnTo>
                  <a:pt x="483" y="31"/>
                </a:lnTo>
                <a:lnTo>
                  <a:pt x="491" y="24"/>
                </a:lnTo>
                <a:lnTo>
                  <a:pt x="488" y="24"/>
                </a:lnTo>
                <a:lnTo>
                  <a:pt x="491" y="24"/>
                </a:lnTo>
                <a:lnTo>
                  <a:pt x="492" y="24"/>
                </a:lnTo>
                <a:lnTo>
                  <a:pt x="502" y="24"/>
                </a:lnTo>
                <a:lnTo>
                  <a:pt x="501" y="18"/>
                </a:lnTo>
                <a:lnTo>
                  <a:pt x="495" y="16"/>
                </a:lnTo>
                <a:lnTo>
                  <a:pt x="487" y="14"/>
                </a:lnTo>
                <a:lnTo>
                  <a:pt x="485" y="14"/>
                </a:lnTo>
                <a:lnTo>
                  <a:pt x="473" y="25"/>
                </a:lnTo>
                <a:lnTo>
                  <a:pt x="473" y="28"/>
                </a:lnTo>
                <a:lnTo>
                  <a:pt x="485" y="41"/>
                </a:lnTo>
                <a:lnTo>
                  <a:pt x="484" y="41"/>
                </a:lnTo>
                <a:lnTo>
                  <a:pt x="488" y="43"/>
                </a:lnTo>
                <a:lnTo>
                  <a:pt x="491" y="45"/>
                </a:lnTo>
                <a:lnTo>
                  <a:pt x="485" y="45"/>
                </a:lnTo>
                <a:lnTo>
                  <a:pt x="492" y="52"/>
                </a:lnTo>
                <a:lnTo>
                  <a:pt x="492" y="48"/>
                </a:lnTo>
                <a:lnTo>
                  <a:pt x="492" y="45"/>
                </a:lnTo>
                <a:lnTo>
                  <a:pt x="485" y="52"/>
                </a:lnTo>
                <a:lnTo>
                  <a:pt x="488" y="52"/>
                </a:lnTo>
                <a:lnTo>
                  <a:pt x="484" y="50"/>
                </a:lnTo>
                <a:lnTo>
                  <a:pt x="483" y="42"/>
                </a:lnTo>
                <a:lnTo>
                  <a:pt x="473" y="42"/>
                </a:lnTo>
                <a:moveTo>
                  <a:pt x="531" y="52"/>
                </a:moveTo>
                <a:lnTo>
                  <a:pt x="530" y="53"/>
                </a:lnTo>
                <a:lnTo>
                  <a:pt x="527" y="52"/>
                </a:lnTo>
                <a:lnTo>
                  <a:pt x="523" y="50"/>
                </a:lnTo>
                <a:lnTo>
                  <a:pt x="521" y="42"/>
                </a:lnTo>
                <a:lnTo>
                  <a:pt x="541" y="42"/>
                </a:lnTo>
                <a:lnTo>
                  <a:pt x="541" y="41"/>
                </a:lnTo>
                <a:lnTo>
                  <a:pt x="537" y="21"/>
                </a:lnTo>
                <a:lnTo>
                  <a:pt x="527" y="14"/>
                </a:lnTo>
                <a:lnTo>
                  <a:pt x="516" y="21"/>
                </a:lnTo>
                <a:lnTo>
                  <a:pt x="512" y="38"/>
                </a:lnTo>
                <a:lnTo>
                  <a:pt x="516" y="56"/>
                </a:lnTo>
                <a:lnTo>
                  <a:pt x="527" y="62"/>
                </a:lnTo>
                <a:lnTo>
                  <a:pt x="535" y="60"/>
                </a:lnTo>
                <a:lnTo>
                  <a:pt x="541" y="52"/>
                </a:lnTo>
                <a:lnTo>
                  <a:pt x="531" y="52"/>
                </a:lnTo>
                <a:moveTo>
                  <a:pt x="521" y="32"/>
                </a:moveTo>
                <a:lnTo>
                  <a:pt x="523" y="27"/>
                </a:lnTo>
                <a:lnTo>
                  <a:pt x="527" y="24"/>
                </a:lnTo>
                <a:lnTo>
                  <a:pt x="530" y="27"/>
                </a:lnTo>
                <a:lnTo>
                  <a:pt x="531" y="32"/>
                </a:lnTo>
                <a:lnTo>
                  <a:pt x="521" y="32"/>
                </a:lnTo>
                <a:moveTo>
                  <a:pt x="570" y="62"/>
                </a:moveTo>
                <a:lnTo>
                  <a:pt x="580" y="62"/>
                </a:lnTo>
                <a:lnTo>
                  <a:pt x="580" y="38"/>
                </a:lnTo>
                <a:lnTo>
                  <a:pt x="580" y="29"/>
                </a:lnTo>
                <a:lnTo>
                  <a:pt x="583" y="25"/>
                </a:lnTo>
                <a:lnTo>
                  <a:pt x="584" y="24"/>
                </a:lnTo>
                <a:lnTo>
                  <a:pt x="587" y="25"/>
                </a:lnTo>
                <a:lnTo>
                  <a:pt x="590" y="16"/>
                </a:lnTo>
                <a:lnTo>
                  <a:pt x="584" y="14"/>
                </a:lnTo>
                <a:lnTo>
                  <a:pt x="583" y="16"/>
                </a:lnTo>
                <a:lnTo>
                  <a:pt x="580" y="24"/>
                </a:lnTo>
                <a:lnTo>
                  <a:pt x="580" y="14"/>
                </a:lnTo>
                <a:lnTo>
                  <a:pt x="570" y="14"/>
                </a:lnTo>
                <a:lnTo>
                  <a:pt x="570" y="62"/>
                </a:lnTo>
                <a:moveTo>
                  <a:pt x="638" y="42"/>
                </a:moveTo>
                <a:lnTo>
                  <a:pt x="634" y="50"/>
                </a:lnTo>
                <a:lnTo>
                  <a:pt x="629" y="52"/>
                </a:lnTo>
                <a:lnTo>
                  <a:pt x="622" y="49"/>
                </a:lnTo>
                <a:lnTo>
                  <a:pt x="619" y="38"/>
                </a:lnTo>
                <a:lnTo>
                  <a:pt x="622" y="28"/>
                </a:lnTo>
                <a:lnTo>
                  <a:pt x="629" y="24"/>
                </a:lnTo>
                <a:lnTo>
                  <a:pt x="634" y="27"/>
                </a:lnTo>
                <a:lnTo>
                  <a:pt x="638" y="32"/>
                </a:lnTo>
                <a:lnTo>
                  <a:pt x="648" y="32"/>
                </a:lnTo>
                <a:lnTo>
                  <a:pt x="641" y="18"/>
                </a:lnTo>
                <a:lnTo>
                  <a:pt x="629" y="14"/>
                </a:lnTo>
                <a:lnTo>
                  <a:pt x="619" y="17"/>
                </a:lnTo>
                <a:lnTo>
                  <a:pt x="610" y="25"/>
                </a:lnTo>
                <a:lnTo>
                  <a:pt x="609" y="38"/>
                </a:lnTo>
                <a:lnTo>
                  <a:pt x="615" y="56"/>
                </a:lnTo>
                <a:lnTo>
                  <a:pt x="629" y="62"/>
                </a:lnTo>
                <a:lnTo>
                  <a:pt x="641" y="57"/>
                </a:lnTo>
                <a:lnTo>
                  <a:pt x="648" y="42"/>
                </a:lnTo>
                <a:lnTo>
                  <a:pt x="638" y="42"/>
                </a:lnTo>
                <a:moveTo>
                  <a:pt x="648" y="38"/>
                </a:moveTo>
                <a:lnTo>
                  <a:pt x="652" y="56"/>
                </a:lnTo>
                <a:lnTo>
                  <a:pt x="666" y="62"/>
                </a:lnTo>
                <a:lnTo>
                  <a:pt x="677" y="60"/>
                </a:lnTo>
                <a:lnTo>
                  <a:pt x="684" y="52"/>
                </a:lnTo>
                <a:lnTo>
                  <a:pt x="686" y="36"/>
                </a:lnTo>
                <a:lnTo>
                  <a:pt x="680" y="20"/>
                </a:lnTo>
                <a:lnTo>
                  <a:pt x="666" y="14"/>
                </a:lnTo>
                <a:lnTo>
                  <a:pt x="654" y="18"/>
                </a:lnTo>
                <a:lnTo>
                  <a:pt x="648" y="38"/>
                </a:lnTo>
                <a:moveTo>
                  <a:pt x="656" y="38"/>
                </a:moveTo>
                <a:lnTo>
                  <a:pt x="660" y="28"/>
                </a:lnTo>
                <a:lnTo>
                  <a:pt x="666" y="24"/>
                </a:lnTo>
                <a:lnTo>
                  <a:pt x="673" y="28"/>
                </a:lnTo>
                <a:lnTo>
                  <a:pt x="676" y="38"/>
                </a:lnTo>
                <a:lnTo>
                  <a:pt x="674" y="49"/>
                </a:lnTo>
                <a:lnTo>
                  <a:pt x="666" y="52"/>
                </a:lnTo>
                <a:lnTo>
                  <a:pt x="660" y="49"/>
                </a:lnTo>
                <a:lnTo>
                  <a:pt x="656" y="38"/>
                </a:lnTo>
                <a:moveTo>
                  <a:pt x="686" y="62"/>
                </a:moveTo>
                <a:lnTo>
                  <a:pt x="695" y="62"/>
                </a:lnTo>
                <a:lnTo>
                  <a:pt x="695" y="39"/>
                </a:lnTo>
                <a:lnTo>
                  <a:pt x="697" y="31"/>
                </a:lnTo>
                <a:lnTo>
                  <a:pt x="698" y="25"/>
                </a:lnTo>
                <a:lnTo>
                  <a:pt x="701" y="24"/>
                </a:lnTo>
                <a:lnTo>
                  <a:pt x="704" y="27"/>
                </a:lnTo>
                <a:lnTo>
                  <a:pt x="705" y="34"/>
                </a:lnTo>
                <a:lnTo>
                  <a:pt x="705" y="62"/>
                </a:lnTo>
                <a:lnTo>
                  <a:pt x="715" y="62"/>
                </a:lnTo>
                <a:lnTo>
                  <a:pt x="715" y="36"/>
                </a:lnTo>
                <a:lnTo>
                  <a:pt x="716" y="27"/>
                </a:lnTo>
                <a:lnTo>
                  <a:pt x="720" y="24"/>
                </a:lnTo>
                <a:lnTo>
                  <a:pt x="716" y="24"/>
                </a:lnTo>
                <a:lnTo>
                  <a:pt x="724" y="31"/>
                </a:lnTo>
                <a:lnTo>
                  <a:pt x="724" y="34"/>
                </a:lnTo>
                <a:lnTo>
                  <a:pt x="724" y="62"/>
                </a:lnTo>
                <a:lnTo>
                  <a:pt x="734" y="62"/>
                </a:lnTo>
                <a:lnTo>
                  <a:pt x="734" y="29"/>
                </a:lnTo>
                <a:lnTo>
                  <a:pt x="734" y="25"/>
                </a:lnTo>
                <a:lnTo>
                  <a:pt x="722" y="14"/>
                </a:lnTo>
                <a:lnTo>
                  <a:pt x="723" y="14"/>
                </a:lnTo>
                <a:lnTo>
                  <a:pt x="713" y="24"/>
                </a:lnTo>
                <a:lnTo>
                  <a:pt x="711" y="17"/>
                </a:lnTo>
                <a:lnTo>
                  <a:pt x="705" y="14"/>
                </a:lnTo>
                <a:lnTo>
                  <a:pt x="699" y="17"/>
                </a:lnTo>
                <a:lnTo>
                  <a:pt x="695" y="24"/>
                </a:lnTo>
                <a:lnTo>
                  <a:pt x="695" y="14"/>
                </a:lnTo>
                <a:lnTo>
                  <a:pt x="686" y="14"/>
                </a:lnTo>
                <a:lnTo>
                  <a:pt x="686" y="62"/>
                </a:lnTo>
                <a:moveTo>
                  <a:pt x="754" y="62"/>
                </a:moveTo>
                <a:lnTo>
                  <a:pt x="763" y="62"/>
                </a:lnTo>
                <a:lnTo>
                  <a:pt x="763" y="39"/>
                </a:lnTo>
                <a:lnTo>
                  <a:pt x="763" y="31"/>
                </a:lnTo>
                <a:lnTo>
                  <a:pt x="766" y="25"/>
                </a:lnTo>
                <a:lnTo>
                  <a:pt x="769" y="24"/>
                </a:lnTo>
                <a:lnTo>
                  <a:pt x="772" y="27"/>
                </a:lnTo>
                <a:lnTo>
                  <a:pt x="773" y="34"/>
                </a:lnTo>
                <a:lnTo>
                  <a:pt x="773" y="62"/>
                </a:lnTo>
                <a:lnTo>
                  <a:pt x="783" y="62"/>
                </a:lnTo>
                <a:lnTo>
                  <a:pt x="783" y="36"/>
                </a:lnTo>
                <a:lnTo>
                  <a:pt x="784" y="27"/>
                </a:lnTo>
                <a:lnTo>
                  <a:pt x="788" y="24"/>
                </a:lnTo>
                <a:lnTo>
                  <a:pt x="784" y="24"/>
                </a:lnTo>
                <a:lnTo>
                  <a:pt x="793" y="31"/>
                </a:lnTo>
                <a:lnTo>
                  <a:pt x="793" y="34"/>
                </a:lnTo>
                <a:lnTo>
                  <a:pt x="793" y="62"/>
                </a:lnTo>
                <a:lnTo>
                  <a:pt x="802" y="62"/>
                </a:lnTo>
                <a:lnTo>
                  <a:pt x="802" y="29"/>
                </a:lnTo>
                <a:lnTo>
                  <a:pt x="802" y="25"/>
                </a:lnTo>
                <a:lnTo>
                  <a:pt x="790" y="14"/>
                </a:lnTo>
                <a:lnTo>
                  <a:pt x="791" y="14"/>
                </a:lnTo>
                <a:lnTo>
                  <a:pt x="780" y="24"/>
                </a:lnTo>
                <a:lnTo>
                  <a:pt x="777" y="17"/>
                </a:lnTo>
                <a:lnTo>
                  <a:pt x="772" y="14"/>
                </a:lnTo>
                <a:lnTo>
                  <a:pt x="766" y="17"/>
                </a:lnTo>
                <a:lnTo>
                  <a:pt x="763" y="24"/>
                </a:lnTo>
                <a:lnTo>
                  <a:pt x="763" y="14"/>
                </a:lnTo>
                <a:lnTo>
                  <a:pt x="754" y="14"/>
                </a:lnTo>
                <a:lnTo>
                  <a:pt x="754" y="62"/>
                </a:lnTo>
                <a:moveTo>
                  <a:pt x="840" y="62"/>
                </a:moveTo>
                <a:lnTo>
                  <a:pt x="850" y="62"/>
                </a:lnTo>
                <a:lnTo>
                  <a:pt x="850" y="14"/>
                </a:lnTo>
                <a:lnTo>
                  <a:pt x="840" y="14"/>
                </a:lnTo>
                <a:lnTo>
                  <a:pt x="840" y="36"/>
                </a:lnTo>
                <a:lnTo>
                  <a:pt x="840" y="46"/>
                </a:lnTo>
                <a:lnTo>
                  <a:pt x="840" y="50"/>
                </a:lnTo>
                <a:lnTo>
                  <a:pt x="840" y="52"/>
                </a:lnTo>
                <a:lnTo>
                  <a:pt x="848" y="52"/>
                </a:lnTo>
                <a:lnTo>
                  <a:pt x="840" y="45"/>
                </a:lnTo>
                <a:lnTo>
                  <a:pt x="840" y="38"/>
                </a:lnTo>
                <a:lnTo>
                  <a:pt x="840" y="14"/>
                </a:lnTo>
                <a:lnTo>
                  <a:pt x="831" y="14"/>
                </a:lnTo>
                <a:lnTo>
                  <a:pt x="831" y="43"/>
                </a:lnTo>
                <a:lnTo>
                  <a:pt x="831" y="50"/>
                </a:lnTo>
                <a:lnTo>
                  <a:pt x="843" y="62"/>
                </a:lnTo>
                <a:lnTo>
                  <a:pt x="836" y="62"/>
                </a:lnTo>
                <a:lnTo>
                  <a:pt x="840" y="52"/>
                </a:lnTo>
                <a:lnTo>
                  <a:pt x="840" y="62"/>
                </a:lnTo>
                <a:moveTo>
                  <a:pt x="869" y="62"/>
                </a:moveTo>
                <a:lnTo>
                  <a:pt x="879" y="62"/>
                </a:lnTo>
                <a:lnTo>
                  <a:pt x="879" y="38"/>
                </a:lnTo>
                <a:lnTo>
                  <a:pt x="879" y="27"/>
                </a:lnTo>
                <a:lnTo>
                  <a:pt x="879" y="24"/>
                </a:lnTo>
                <a:lnTo>
                  <a:pt x="872" y="24"/>
                </a:lnTo>
                <a:lnTo>
                  <a:pt x="879" y="31"/>
                </a:lnTo>
                <a:lnTo>
                  <a:pt x="879" y="35"/>
                </a:lnTo>
                <a:lnTo>
                  <a:pt x="879" y="62"/>
                </a:lnTo>
                <a:lnTo>
                  <a:pt x="888" y="62"/>
                </a:lnTo>
                <a:lnTo>
                  <a:pt x="888" y="32"/>
                </a:lnTo>
                <a:lnTo>
                  <a:pt x="888" y="25"/>
                </a:lnTo>
                <a:lnTo>
                  <a:pt x="877" y="14"/>
                </a:lnTo>
                <a:lnTo>
                  <a:pt x="883" y="14"/>
                </a:lnTo>
                <a:lnTo>
                  <a:pt x="879" y="20"/>
                </a:lnTo>
                <a:lnTo>
                  <a:pt x="879" y="14"/>
                </a:lnTo>
                <a:lnTo>
                  <a:pt x="869" y="14"/>
                </a:lnTo>
                <a:lnTo>
                  <a:pt x="869" y="62"/>
                </a:lnTo>
                <a:moveTo>
                  <a:pt x="918" y="14"/>
                </a:moveTo>
                <a:lnTo>
                  <a:pt x="927" y="14"/>
                </a:lnTo>
                <a:lnTo>
                  <a:pt x="927" y="4"/>
                </a:lnTo>
                <a:lnTo>
                  <a:pt x="918" y="4"/>
                </a:lnTo>
                <a:lnTo>
                  <a:pt x="918" y="14"/>
                </a:lnTo>
                <a:moveTo>
                  <a:pt x="918" y="62"/>
                </a:moveTo>
                <a:lnTo>
                  <a:pt x="927" y="62"/>
                </a:lnTo>
                <a:lnTo>
                  <a:pt x="927" y="14"/>
                </a:lnTo>
                <a:lnTo>
                  <a:pt x="918" y="14"/>
                </a:lnTo>
                <a:lnTo>
                  <a:pt x="918" y="62"/>
                </a:lnTo>
                <a:moveTo>
                  <a:pt x="947" y="52"/>
                </a:moveTo>
                <a:lnTo>
                  <a:pt x="943" y="52"/>
                </a:lnTo>
                <a:lnTo>
                  <a:pt x="938" y="52"/>
                </a:lnTo>
                <a:lnTo>
                  <a:pt x="937" y="50"/>
                </a:lnTo>
                <a:lnTo>
                  <a:pt x="937" y="46"/>
                </a:lnTo>
                <a:lnTo>
                  <a:pt x="937" y="24"/>
                </a:lnTo>
                <a:lnTo>
                  <a:pt x="947" y="24"/>
                </a:lnTo>
                <a:lnTo>
                  <a:pt x="947" y="14"/>
                </a:lnTo>
                <a:lnTo>
                  <a:pt x="937" y="14"/>
                </a:lnTo>
                <a:lnTo>
                  <a:pt x="937" y="0"/>
                </a:lnTo>
                <a:lnTo>
                  <a:pt x="927" y="4"/>
                </a:lnTo>
                <a:lnTo>
                  <a:pt x="927" y="14"/>
                </a:lnTo>
                <a:lnTo>
                  <a:pt x="918" y="14"/>
                </a:lnTo>
                <a:lnTo>
                  <a:pt x="918" y="24"/>
                </a:lnTo>
                <a:lnTo>
                  <a:pt x="927" y="24"/>
                </a:lnTo>
                <a:lnTo>
                  <a:pt x="927" y="49"/>
                </a:lnTo>
                <a:lnTo>
                  <a:pt x="929" y="57"/>
                </a:lnTo>
                <a:lnTo>
                  <a:pt x="932" y="62"/>
                </a:lnTo>
                <a:lnTo>
                  <a:pt x="940" y="62"/>
                </a:lnTo>
                <a:lnTo>
                  <a:pt x="947" y="62"/>
                </a:lnTo>
                <a:lnTo>
                  <a:pt x="947" y="52"/>
                </a:lnTo>
                <a:moveTo>
                  <a:pt x="947" y="80"/>
                </a:moveTo>
                <a:lnTo>
                  <a:pt x="948" y="81"/>
                </a:lnTo>
                <a:lnTo>
                  <a:pt x="951" y="80"/>
                </a:lnTo>
                <a:lnTo>
                  <a:pt x="954" y="73"/>
                </a:lnTo>
                <a:lnTo>
                  <a:pt x="955" y="63"/>
                </a:lnTo>
                <a:lnTo>
                  <a:pt x="976" y="14"/>
                </a:lnTo>
                <a:lnTo>
                  <a:pt x="966" y="14"/>
                </a:lnTo>
                <a:lnTo>
                  <a:pt x="954" y="43"/>
                </a:lnTo>
                <a:lnTo>
                  <a:pt x="951" y="50"/>
                </a:lnTo>
                <a:lnTo>
                  <a:pt x="947" y="39"/>
                </a:lnTo>
                <a:lnTo>
                  <a:pt x="937" y="14"/>
                </a:lnTo>
                <a:lnTo>
                  <a:pt x="927" y="14"/>
                </a:lnTo>
                <a:lnTo>
                  <a:pt x="947" y="60"/>
                </a:lnTo>
                <a:lnTo>
                  <a:pt x="947" y="63"/>
                </a:lnTo>
                <a:lnTo>
                  <a:pt x="947" y="69"/>
                </a:lnTo>
                <a:lnTo>
                  <a:pt x="947" y="71"/>
                </a:lnTo>
                <a:lnTo>
                  <a:pt x="947" y="80"/>
                </a:lnTo>
              </a:path>
            </a:pathLst>
          </a:custGeom>
          <a:noFill/>
          <a:ln w="1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218" name="Rectangle 201"/>
          <p:cNvSpPr>
            <a:spLocks noChangeArrowheads="1"/>
          </p:cNvSpPr>
          <p:nvPr/>
        </p:nvSpPr>
        <p:spPr bwMode="auto">
          <a:xfrm>
            <a:off x="4561876" y="6538744"/>
            <a:ext cx="1670171" cy="17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323232"/>
                </a:solidFill>
                <a:effectLst/>
                <a:latin typeface="Arial" pitchFamily="34" charset="0"/>
                <a:cs typeface="Arial" pitchFamily="34" charset="0"/>
              </a:rPr>
              <a:t>and the GIS user community</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219" name="TextBox 2218"/>
          <p:cNvSpPr txBox="1"/>
          <p:nvPr/>
        </p:nvSpPr>
        <p:spPr>
          <a:xfrm>
            <a:off x="1066800" y="2590800"/>
            <a:ext cx="2590799" cy="1261884"/>
          </a:xfrm>
          <a:prstGeom prst="rect">
            <a:avLst/>
          </a:prstGeom>
          <a:noFill/>
          <a:ln w="19050">
            <a:solidFill>
              <a:schemeClr val="bg1"/>
            </a:solidFill>
          </a:ln>
        </p:spPr>
        <p:txBody>
          <a:bodyPr wrap="square" rtlCol="0">
            <a:spAutoFit/>
          </a:bodyPr>
          <a:lstStyle/>
          <a:p>
            <a:r>
              <a:rPr lang="en-US" b="1" dirty="0" smtClean="0">
                <a:solidFill>
                  <a:schemeClr val="bg1"/>
                </a:solidFill>
              </a:rPr>
              <a:t>Legend</a:t>
            </a:r>
          </a:p>
          <a:p>
            <a:r>
              <a:rPr lang="en-US" dirty="0">
                <a:solidFill>
                  <a:schemeClr val="bg1"/>
                </a:solidFill>
              </a:rPr>
              <a:t>Cushman, 1930</a:t>
            </a:r>
          </a:p>
          <a:p>
            <a:r>
              <a:rPr lang="en-US" sz="2000" dirty="0" smtClean="0">
                <a:solidFill>
                  <a:schemeClr val="bg1"/>
                </a:solidFill>
              </a:rPr>
              <a:t>Bandy, 1956</a:t>
            </a:r>
          </a:p>
          <a:p>
            <a:r>
              <a:rPr lang="en-US" sz="2000" dirty="0" smtClean="0">
                <a:solidFill>
                  <a:schemeClr val="bg1"/>
                </a:solidFill>
              </a:rPr>
              <a:t>Bock, 1976</a:t>
            </a:r>
          </a:p>
        </p:txBody>
      </p:sp>
      <p:sp>
        <p:nvSpPr>
          <p:cNvPr id="205" name="Oval 15"/>
          <p:cNvSpPr>
            <a:spLocks noChangeArrowheads="1"/>
          </p:cNvSpPr>
          <p:nvPr/>
        </p:nvSpPr>
        <p:spPr bwMode="auto">
          <a:xfrm>
            <a:off x="3048000" y="3302670"/>
            <a:ext cx="141186" cy="141186"/>
          </a:xfrm>
          <a:prstGeom prst="ellipse">
            <a:avLst/>
          </a:prstGeom>
          <a:solidFill>
            <a:srgbClr val="FFC800"/>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6" name="Oval 18"/>
          <p:cNvSpPr>
            <a:spLocks noChangeArrowheads="1"/>
          </p:cNvSpPr>
          <p:nvPr/>
        </p:nvSpPr>
        <p:spPr bwMode="auto">
          <a:xfrm>
            <a:off x="3048000" y="2970552"/>
            <a:ext cx="141186" cy="141186"/>
          </a:xfrm>
          <a:prstGeom prst="ellipse">
            <a:avLst/>
          </a:prstGeom>
          <a:solidFill>
            <a:srgbClr val="0070FF"/>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207" name="Oval 16"/>
          <p:cNvSpPr>
            <a:spLocks noChangeArrowheads="1"/>
          </p:cNvSpPr>
          <p:nvPr/>
        </p:nvSpPr>
        <p:spPr bwMode="auto">
          <a:xfrm>
            <a:off x="3048000" y="3605055"/>
            <a:ext cx="141186" cy="141186"/>
          </a:xfrm>
          <a:prstGeom prst="ellipse">
            <a:avLst/>
          </a:prstGeom>
          <a:solidFill>
            <a:srgbClr val="FF0051"/>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pic>
        <p:nvPicPr>
          <p:cNvPr id="2220" name="Picture 22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99401" y="2487907"/>
            <a:ext cx="1179880" cy="941093"/>
          </a:xfrm>
          <a:prstGeom prst="rect">
            <a:avLst/>
          </a:prstGeom>
        </p:spPr>
      </p:pic>
      <p:sp>
        <p:nvSpPr>
          <p:cNvPr id="208" name="Oval 16"/>
          <p:cNvSpPr>
            <a:spLocks noChangeArrowheads="1"/>
          </p:cNvSpPr>
          <p:nvPr/>
        </p:nvSpPr>
        <p:spPr bwMode="auto">
          <a:xfrm>
            <a:off x="8387224" y="4648200"/>
            <a:ext cx="141186" cy="141186"/>
          </a:xfrm>
          <a:prstGeom prst="ellipse">
            <a:avLst/>
          </a:prstGeom>
          <a:solidFill>
            <a:srgbClr val="FF0051"/>
          </a:solidFill>
          <a:ln w="1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47995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220"/>
                                        </p:tgtEl>
                                        <p:attrNameLst>
                                          <p:attrName>style.visibility</p:attrName>
                                        </p:attrNameLst>
                                      </p:cBhvr>
                                      <p:to>
                                        <p:strVal val="visible"/>
                                      </p:to>
                                    </p:set>
                                  </p:childTnLst>
                                </p:cTn>
                              </p:par>
                              <p:par>
                                <p:cTn id="37" presetID="6" presetClass="emph" presetSubtype="0" fill="hold" nodeType="withEffect">
                                  <p:stCondLst>
                                    <p:cond delay="0"/>
                                  </p:stCondLst>
                                  <p:childTnLst>
                                    <p:animScale>
                                      <p:cBhvr>
                                        <p:cTn id="38" dur="1000" fill="hold"/>
                                        <p:tgtEl>
                                          <p:spTgt spid="2220"/>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20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022350"/>
          </a:xfrm>
        </p:spPr>
        <p:txBody>
          <a:bodyPr>
            <a:noAutofit/>
          </a:bodyPr>
          <a:lstStyle/>
          <a:p>
            <a:r>
              <a:rPr lang="en-US" sz="3200" dirty="0"/>
              <a:t>Motivating question</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810000" y="175606"/>
            <a:ext cx="5045904" cy="6529994"/>
          </a:xfrm>
        </p:spPr>
      </p:pic>
      <p:sp>
        <p:nvSpPr>
          <p:cNvPr id="4" name="Text Placeholder 3"/>
          <p:cNvSpPr>
            <a:spLocks noGrp="1"/>
          </p:cNvSpPr>
          <p:nvPr>
            <p:ph type="body" sz="half" idx="2"/>
          </p:nvPr>
        </p:nvSpPr>
        <p:spPr>
          <a:xfrm>
            <a:off x="457200" y="1435100"/>
            <a:ext cx="2971800" cy="4691063"/>
          </a:xfrm>
        </p:spPr>
        <p:txBody>
          <a:bodyPr>
            <a:normAutofit/>
          </a:bodyPr>
          <a:lstStyle/>
          <a:p>
            <a:r>
              <a:rPr lang="en-US" sz="2400" dirty="0"/>
              <a:t>Are differences in abundances of </a:t>
            </a:r>
            <a:r>
              <a:rPr lang="en-US" sz="2400" i="1" dirty="0"/>
              <a:t>Archaias angulatus</a:t>
            </a:r>
            <a:r>
              <a:rPr lang="en-US" sz="2400" dirty="0"/>
              <a:t> along the west Florida shelf associated </a:t>
            </a:r>
            <a:r>
              <a:rPr lang="en-US" sz="2400" dirty="0" smtClean="0"/>
              <a:t>with:</a:t>
            </a:r>
          </a:p>
          <a:p>
            <a:pPr marL="457200" indent="-457200">
              <a:buFont typeface="+mj-lt"/>
              <a:buAutoNum type="arabicPeriod"/>
            </a:pPr>
            <a:r>
              <a:rPr lang="en-US" sz="2400" dirty="0"/>
              <a:t>the underlying substrata, </a:t>
            </a:r>
            <a:r>
              <a:rPr lang="en-US" sz="2400" dirty="0" smtClean="0"/>
              <a:t>and</a:t>
            </a:r>
          </a:p>
          <a:p>
            <a:pPr marL="457200" indent="-457200">
              <a:buFont typeface="+mj-lt"/>
              <a:buAutoNum type="arabicPeriod"/>
            </a:pPr>
            <a:r>
              <a:rPr lang="en-US" sz="2400" dirty="0"/>
              <a:t>water chemistry related to the underlying substrata? </a:t>
            </a:r>
            <a:endParaRPr lang="en-US" sz="2400" dirty="0" smtClean="0"/>
          </a:p>
        </p:txBody>
      </p:sp>
    </p:spTree>
    <p:extLst>
      <p:ext uri="{BB962C8B-B14F-4D97-AF65-F5344CB8AC3E}">
        <p14:creationId xmlns:p14="http://schemas.microsoft.com/office/powerpoint/2010/main" val="36911668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Methods</a:t>
            </a:r>
            <a:endParaRPr lang="en-US" sz="3200" b="1" dirty="0"/>
          </a:p>
        </p:txBody>
      </p:sp>
      <p:sp>
        <p:nvSpPr>
          <p:cNvPr id="3" name="Content Placeholder 2"/>
          <p:cNvSpPr>
            <a:spLocks noGrp="1"/>
          </p:cNvSpPr>
          <p:nvPr>
            <p:ph idx="1"/>
          </p:nvPr>
        </p:nvSpPr>
        <p:spPr>
          <a:xfrm>
            <a:off x="685800" y="1447800"/>
            <a:ext cx="7772400" cy="4525963"/>
          </a:xfrm>
          <a:ln w="19050">
            <a:solidFill>
              <a:schemeClr val="tx1"/>
            </a:solidFill>
          </a:ln>
        </p:spPr>
        <p:txBody>
          <a:bodyPr>
            <a:normAutofit lnSpcReduction="10000"/>
          </a:bodyPr>
          <a:lstStyle/>
          <a:p>
            <a:pPr marL="514350" indent="-514350">
              <a:buFont typeface="+mj-lt"/>
              <a:buAutoNum type="alphaUcPeriod"/>
            </a:pPr>
            <a:r>
              <a:rPr lang="en-US" dirty="0" smtClean="0"/>
              <a:t>Four sampling sites</a:t>
            </a:r>
          </a:p>
          <a:p>
            <a:pPr marL="514350" indent="-514350">
              <a:buFont typeface="+mj-lt"/>
              <a:buAutoNum type="alphaUcPeriod"/>
            </a:pPr>
            <a:r>
              <a:rPr lang="en-US" dirty="0" smtClean="0"/>
              <a:t>Environmental parameters from agencies</a:t>
            </a:r>
          </a:p>
          <a:p>
            <a:pPr lvl="1">
              <a:buFont typeface="Wingdings" pitchFamily="2" charset="2"/>
              <a:buChar char="§"/>
            </a:pPr>
            <a:r>
              <a:rPr lang="en-US" dirty="0" smtClean="0"/>
              <a:t>Coastal lithology (USGS) </a:t>
            </a:r>
          </a:p>
          <a:p>
            <a:pPr lvl="1">
              <a:buFont typeface="Wingdings" pitchFamily="2" charset="2"/>
              <a:buChar char="§"/>
            </a:pPr>
            <a:r>
              <a:rPr lang="en-US" dirty="0" smtClean="0"/>
              <a:t>Sea-surface temperature (NOAA)</a:t>
            </a:r>
          </a:p>
          <a:p>
            <a:pPr lvl="1">
              <a:buFont typeface="Wingdings" pitchFamily="2" charset="2"/>
              <a:buChar char="§"/>
            </a:pPr>
            <a:r>
              <a:rPr lang="en-US" dirty="0" smtClean="0"/>
              <a:t>Salinity (NOAA, SWFWMD)</a:t>
            </a:r>
          </a:p>
          <a:p>
            <a:pPr marL="514350" indent="-514350">
              <a:buFont typeface="+mj-lt"/>
              <a:buAutoNum type="alphaUcPeriod"/>
            </a:pPr>
            <a:r>
              <a:rPr lang="en-US" dirty="0" smtClean="0"/>
              <a:t>Field sampling </a:t>
            </a:r>
          </a:p>
          <a:p>
            <a:pPr lvl="1">
              <a:buFont typeface="Wingdings" pitchFamily="2" charset="2"/>
              <a:buChar char="§"/>
            </a:pPr>
            <a:r>
              <a:rPr lang="en-US" dirty="0" smtClean="0"/>
              <a:t>Timing: January, May, September</a:t>
            </a:r>
          </a:p>
          <a:p>
            <a:pPr lvl="1">
              <a:buFont typeface="Wingdings" pitchFamily="2" charset="2"/>
              <a:buChar char="§"/>
            </a:pPr>
            <a:r>
              <a:rPr lang="en-US" dirty="0" smtClean="0"/>
              <a:t>Sediment samples</a:t>
            </a:r>
          </a:p>
          <a:p>
            <a:pPr lvl="1">
              <a:buFont typeface="Wingdings" pitchFamily="2" charset="2"/>
              <a:buChar char="§"/>
            </a:pPr>
            <a:r>
              <a:rPr lang="en-US" dirty="0"/>
              <a:t>Water </a:t>
            </a:r>
            <a:r>
              <a:rPr lang="en-US" dirty="0" smtClean="0"/>
              <a:t>chemistry </a:t>
            </a:r>
            <a:r>
              <a:rPr lang="en-US" dirty="0"/>
              <a:t>(sampled diurnally)</a:t>
            </a:r>
          </a:p>
          <a:p>
            <a:pPr marL="971550" lvl="1" indent="-514350">
              <a:buFont typeface="+mj-lt"/>
              <a:buAutoNum type="arabicPeriod"/>
            </a:pPr>
            <a:endParaRPr lang="en-US" dirty="0"/>
          </a:p>
        </p:txBody>
      </p:sp>
    </p:spTree>
    <p:extLst>
      <p:ext uri="{BB962C8B-B14F-4D97-AF65-F5344CB8AC3E}">
        <p14:creationId xmlns:p14="http://schemas.microsoft.com/office/powerpoint/2010/main" val="374028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5" name="TextBox 4"/>
          <p:cNvSpPr txBox="1"/>
          <p:nvPr/>
        </p:nvSpPr>
        <p:spPr>
          <a:xfrm>
            <a:off x="4419600" y="381000"/>
            <a:ext cx="3447995" cy="861774"/>
          </a:xfrm>
          <a:prstGeom prst="rect">
            <a:avLst/>
          </a:prstGeom>
          <a:noFill/>
        </p:spPr>
        <p:txBody>
          <a:bodyPr wrap="none" rtlCol="0">
            <a:spAutoFit/>
          </a:bodyPr>
          <a:lstStyle/>
          <a:p>
            <a:r>
              <a:rPr lang="en-US" sz="3200" b="1" dirty="0">
                <a:solidFill>
                  <a:schemeClr val="bg1"/>
                </a:solidFill>
              </a:rPr>
              <a:t>Four sampling sites</a:t>
            </a:r>
          </a:p>
          <a:p>
            <a:endParaRPr lang="en-US" dirty="0"/>
          </a:p>
        </p:txBody>
      </p:sp>
    </p:spTree>
    <p:extLst>
      <p:ext uri="{BB962C8B-B14F-4D97-AF65-F5344CB8AC3E}">
        <p14:creationId xmlns:p14="http://schemas.microsoft.com/office/powerpoint/2010/main" val="1300634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Field sampling</a:t>
            </a:r>
            <a:endParaRPr lang="en-US" sz="3200" b="1" dirty="0"/>
          </a:p>
        </p:txBody>
      </p:sp>
      <p:sp>
        <p:nvSpPr>
          <p:cNvPr id="3" name="Text Placeholder 2"/>
          <p:cNvSpPr>
            <a:spLocks noGrp="1"/>
          </p:cNvSpPr>
          <p:nvPr>
            <p:ph type="body" idx="1"/>
          </p:nvPr>
        </p:nvSpPr>
        <p:spPr>
          <a:xfrm>
            <a:off x="457200" y="1535113"/>
            <a:ext cx="3581400" cy="639762"/>
          </a:xfrm>
        </p:spPr>
        <p:txBody>
          <a:bodyPr>
            <a:noAutofit/>
          </a:bodyPr>
          <a:lstStyle/>
          <a:p>
            <a:pPr lvl="0"/>
            <a:r>
              <a:rPr lang="en-US" dirty="0">
                <a:solidFill>
                  <a:prstClr val="black"/>
                </a:solidFill>
              </a:rPr>
              <a:t>Temperature</a:t>
            </a:r>
            <a:r>
              <a:rPr lang="en-US" b="0" dirty="0">
                <a:solidFill>
                  <a:prstClr val="black"/>
                </a:solidFill>
              </a:rPr>
              <a:t> and </a:t>
            </a:r>
            <a:r>
              <a:rPr lang="en-US" dirty="0">
                <a:solidFill>
                  <a:prstClr val="black"/>
                </a:solidFill>
              </a:rPr>
              <a:t>Salinity</a:t>
            </a:r>
            <a:r>
              <a:rPr lang="en-US" b="0" dirty="0">
                <a:solidFill>
                  <a:prstClr val="black"/>
                </a:solidFill>
              </a:rPr>
              <a:t> in </a:t>
            </a:r>
            <a:r>
              <a:rPr lang="en-US" b="0" dirty="0" smtClean="0">
                <a:solidFill>
                  <a:prstClr val="black"/>
                </a:solidFill>
              </a:rPr>
              <a:t>situ</a:t>
            </a:r>
            <a:endParaRPr lang="en-US" b="0" dirty="0">
              <a:solidFill>
                <a:prstClr val="black"/>
              </a:solidFill>
            </a:endParaRPr>
          </a:p>
        </p:txBody>
      </p:sp>
      <p:sp>
        <p:nvSpPr>
          <p:cNvPr id="5" name="Text Placeholder 4"/>
          <p:cNvSpPr>
            <a:spLocks noGrp="1"/>
          </p:cNvSpPr>
          <p:nvPr>
            <p:ph type="body" sz="quarter" idx="3"/>
          </p:nvPr>
        </p:nvSpPr>
        <p:spPr>
          <a:xfrm>
            <a:off x="4645025" y="1447800"/>
            <a:ext cx="4041775" cy="727075"/>
          </a:xfrm>
        </p:spPr>
        <p:txBody>
          <a:bodyPr>
            <a:noAutofit/>
          </a:bodyPr>
          <a:lstStyle/>
          <a:p>
            <a:pPr lvl="0"/>
            <a:r>
              <a:rPr lang="en-US" b="0" dirty="0" smtClean="0">
                <a:solidFill>
                  <a:prstClr val="black"/>
                </a:solidFill>
              </a:rPr>
              <a:t>Discrete </a:t>
            </a:r>
            <a:r>
              <a:rPr lang="en-US" b="0" dirty="0">
                <a:solidFill>
                  <a:prstClr val="black"/>
                </a:solidFill>
              </a:rPr>
              <a:t>bottle sampling for lab analysis of </a:t>
            </a:r>
            <a:r>
              <a:rPr lang="en-US" dirty="0">
                <a:solidFill>
                  <a:prstClr val="black"/>
                </a:solidFill>
              </a:rPr>
              <a:t>TA</a:t>
            </a:r>
            <a:r>
              <a:rPr lang="en-US" b="0" dirty="0">
                <a:solidFill>
                  <a:prstClr val="black"/>
                </a:solidFill>
              </a:rPr>
              <a:t> and </a:t>
            </a:r>
            <a:r>
              <a:rPr lang="en-US" dirty="0" smtClean="0">
                <a:solidFill>
                  <a:prstClr val="black"/>
                </a:solidFill>
              </a:rPr>
              <a:t>DIC</a:t>
            </a:r>
          </a:p>
        </p:txBody>
      </p:sp>
      <p:pic>
        <p:nvPicPr>
          <p:cNvPr id="10" name="Content Placeholder 9"/>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5707978" y="2209800"/>
            <a:ext cx="3202081" cy="2400300"/>
          </a:xfrm>
          <a:prstGeom prst="rect">
            <a:avLst/>
          </a:prstGeom>
          <a:effectLst>
            <a:softEdge rad="63500"/>
          </a:effectLst>
        </p:spPr>
      </p:pic>
      <p:pic>
        <p:nvPicPr>
          <p:cNvPr id="13" name="Picture 3"/>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76200" y="2312094"/>
            <a:ext cx="2667000" cy="3783905"/>
          </a:xfrm>
          <a:prstGeom prst="rect">
            <a:avLst/>
          </a:prstGeom>
          <a:noFill/>
          <a:ln>
            <a:noFill/>
          </a:ln>
          <a:effectLst>
            <a:outerShdw dist="35921" dir="2700000" algn="ctr" rotWithShape="0">
              <a:schemeClr val="bg2"/>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4610100"/>
            <a:ext cx="2819400" cy="2114550"/>
          </a:xfrm>
          <a:prstGeom prst="rect">
            <a:avLst/>
          </a:prstGeom>
          <a:effectLst>
            <a:softEdge rad="31750"/>
          </a:effec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0800" y="4972050"/>
            <a:ext cx="2590800" cy="1885950"/>
          </a:xfrm>
          <a:prstGeom prst="rect">
            <a:avLst/>
          </a:prstGeom>
          <a:effectLst>
            <a:softEdge rad="38100"/>
          </a:effec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82795" y="2777696"/>
            <a:ext cx="3103605" cy="2327704"/>
          </a:xfrm>
          <a:prstGeom prst="rect">
            <a:avLst/>
          </a:prstGeom>
          <a:effectLst>
            <a:softEdge rad="50800"/>
          </a:effectLst>
        </p:spPr>
      </p:pic>
    </p:spTree>
    <p:extLst>
      <p:ext uri="{BB962C8B-B14F-4D97-AF65-F5344CB8AC3E}">
        <p14:creationId xmlns:p14="http://schemas.microsoft.com/office/powerpoint/2010/main" val="10139453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3200" b="1" dirty="0" smtClean="0"/>
              <a:t>Carbonate </a:t>
            </a:r>
            <a:r>
              <a:rPr lang="en-US" sz="3200" b="1" dirty="0"/>
              <a:t>s</a:t>
            </a:r>
            <a:r>
              <a:rPr lang="en-US" sz="3200" b="1" dirty="0" smtClean="0"/>
              <a:t>ystem </a:t>
            </a:r>
            <a:r>
              <a:rPr lang="en-US" sz="3200" b="1" dirty="0"/>
              <a:t>p</a:t>
            </a:r>
            <a:r>
              <a:rPr lang="en-US" sz="3200" b="1" dirty="0" smtClean="0"/>
              <a:t>arameters </a:t>
            </a:r>
            <a:r>
              <a:rPr lang="en-US" sz="3200" b="1" dirty="0"/>
              <a:t>m</a:t>
            </a:r>
            <a:r>
              <a:rPr lang="en-US" sz="3200" b="1" dirty="0" smtClean="0"/>
              <a:t>easured or calculated</a:t>
            </a:r>
            <a:endParaRPr lang="en-US" sz="3200" b="1" dirty="0"/>
          </a:p>
        </p:txBody>
      </p:sp>
      <p:sp>
        <p:nvSpPr>
          <p:cNvPr id="8" name="Content Placeholder 7"/>
          <p:cNvSpPr>
            <a:spLocks noGrp="1"/>
          </p:cNvSpPr>
          <p:nvPr>
            <p:ph idx="1"/>
          </p:nvPr>
        </p:nvSpPr>
        <p:spPr>
          <a:xfrm>
            <a:off x="457200" y="1798637"/>
            <a:ext cx="8382000" cy="4525963"/>
          </a:xfrm>
        </p:spPr>
        <p:txBody>
          <a:bodyPr>
            <a:normAutofit/>
          </a:bodyPr>
          <a:lstStyle/>
          <a:p>
            <a:pPr>
              <a:spcAft>
                <a:spcPts val="800"/>
              </a:spcAft>
            </a:pPr>
            <a:r>
              <a:rPr lang="en-US" sz="2800" dirty="0" smtClean="0"/>
              <a:t>TA:   Total Alkalinity</a:t>
            </a:r>
          </a:p>
          <a:p>
            <a:pPr>
              <a:spcAft>
                <a:spcPts val="800"/>
              </a:spcAft>
            </a:pPr>
            <a:r>
              <a:rPr lang="en-US" sz="2800" dirty="0" smtClean="0"/>
              <a:t>DIC: Dissolved Inorganic Carbon</a:t>
            </a:r>
          </a:p>
          <a:p>
            <a:pPr>
              <a:spcAft>
                <a:spcPts val="800"/>
              </a:spcAft>
            </a:pPr>
            <a:r>
              <a:rPr lang="el-GR" sz="2800" dirty="0" smtClean="0"/>
              <a:t>Ω</a:t>
            </a:r>
            <a:r>
              <a:rPr lang="en-US" sz="2800" dirty="0" smtClean="0"/>
              <a:t>:    Aragonite Saturation State</a:t>
            </a:r>
          </a:p>
          <a:p>
            <a:pPr>
              <a:spcAft>
                <a:spcPts val="800"/>
              </a:spcAft>
            </a:pPr>
            <a:r>
              <a:rPr lang="en-US" sz="2800" dirty="0" smtClean="0"/>
              <a:t>pH</a:t>
            </a:r>
          </a:p>
          <a:p>
            <a:pPr>
              <a:spcAft>
                <a:spcPts val="800"/>
              </a:spcAft>
            </a:pPr>
            <a:r>
              <a:rPr lang="en-US" sz="2800" dirty="0" smtClean="0"/>
              <a:t>Riverine </a:t>
            </a:r>
            <a:r>
              <a:rPr lang="en-US" sz="2800" dirty="0"/>
              <a:t>TA </a:t>
            </a:r>
            <a:r>
              <a:rPr lang="en-US" sz="2800" dirty="0" smtClean="0"/>
              <a:t>contribution</a:t>
            </a:r>
          </a:p>
          <a:p>
            <a:pPr>
              <a:spcAft>
                <a:spcPts val="800"/>
              </a:spcAft>
            </a:pPr>
            <a:endParaRPr lang="en-US" sz="2800" dirty="0" smtClean="0"/>
          </a:p>
          <a:p>
            <a:pPr marL="0" indent="0">
              <a:spcAft>
                <a:spcPts val="800"/>
              </a:spcAft>
              <a:buNone/>
            </a:pPr>
            <a:r>
              <a:rPr lang="en-US" sz="2800" dirty="0" smtClean="0"/>
              <a:t>Can discuss details later with anyone interested…</a:t>
            </a:r>
          </a:p>
          <a:p>
            <a:pPr marL="0" indent="0">
              <a:spcAft>
                <a:spcPts val="800"/>
              </a:spcAft>
              <a:buNone/>
            </a:pPr>
            <a:endParaRPr lang="en-US" sz="2800" dirty="0" smtClean="0"/>
          </a:p>
        </p:txBody>
      </p:sp>
    </p:spTree>
    <p:extLst>
      <p:ext uri="{BB962C8B-B14F-4D97-AF65-F5344CB8AC3E}">
        <p14:creationId xmlns:p14="http://schemas.microsoft.com/office/powerpoint/2010/main" val="3336120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5486</TotalTime>
  <Words>2744</Words>
  <Application>Microsoft Office PowerPoint</Application>
  <PresentationFormat>On-screen Show (4:3)</PresentationFormat>
  <Paragraphs>410</Paragraphs>
  <Slides>31</Slides>
  <Notes>31</Notes>
  <HiddenSlides>3</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PowerPoint Presentation</vt:lpstr>
      <vt:lpstr>An important indicator species and carbonate sediment producer:</vt:lpstr>
      <vt:lpstr>Motivation for this research</vt:lpstr>
      <vt:lpstr>Historical records of Archaias angulatus in the GOM  (Culver &amp; Buzas, 1981)</vt:lpstr>
      <vt:lpstr>Motivating question</vt:lpstr>
      <vt:lpstr>Methods</vt:lpstr>
      <vt:lpstr>PowerPoint Presentation</vt:lpstr>
      <vt:lpstr>Field sampling</vt:lpstr>
      <vt:lpstr>Carbonate system parameters measured or calculated</vt:lpstr>
      <vt:lpstr>Biochemical effects on carbonate system parameters</vt:lpstr>
      <vt:lpstr>Sediment analysis methods</vt:lpstr>
      <vt:lpstr>Results</vt:lpstr>
      <vt:lpstr>PowerPoint Presentation</vt:lpstr>
      <vt:lpstr>Sea surface temperatures – three seasons </vt:lpstr>
      <vt:lpstr>PowerPoint Presentation</vt:lpstr>
      <vt:lpstr>  Archaias abundances plotted on 5-year mean winter salinity</vt:lpstr>
      <vt:lpstr>Carbonate Chemistry</vt:lpstr>
      <vt:lpstr>Normalized TA and DIC:   calcification/dissolution vs. photosynthesis/respiration</vt:lpstr>
      <vt:lpstr>Water chemistry data for Weeki Wachee coastal area</vt:lpstr>
      <vt:lpstr>Uniquely high TA at low salinity</vt:lpstr>
      <vt:lpstr>Discussion</vt:lpstr>
      <vt:lpstr>Where are Archaias found and why?</vt:lpstr>
      <vt:lpstr>Abundant population of Archaias despite…</vt:lpstr>
      <vt:lpstr>Environmental requirements  of Archaias angulatus </vt:lpstr>
      <vt:lpstr>Major observations</vt:lpstr>
      <vt:lpstr>Major observations:  water chemistry</vt:lpstr>
      <vt:lpstr>Conclusions</vt:lpstr>
      <vt:lpstr>Further Questions</vt:lpstr>
      <vt:lpstr>Acknowledgments</vt:lpstr>
      <vt:lpstr>Thank You</vt:lpstr>
      <vt:lpstr>Further Questions</vt:lpstr>
    </vt:vector>
  </TitlesOfParts>
  <Company>Beckwith Electric Co. Inc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Abundance of Archaias angulatus on the inner West Florida Shelf suggests the influence of carbonate alkalinity over salinity</dc:title>
  <dc:creator>Beckwith, Sean</dc:creator>
  <cp:lastModifiedBy>Beckwith, Sean</cp:lastModifiedBy>
  <cp:revision>393</cp:revision>
  <cp:lastPrinted>2016-07-08T16:26:20Z</cp:lastPrinted>
  <dcterms:created xsi:type="dcterms:W3CDTF">2016-07-08T03:47:03Z</dcterms:created>
  <dcterms:modified xsi:type="dcterms:W3CDTF">2016-10-13T14:11:59Z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