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35"/>
  </p:notesMasterIdLst>
  <p:handoutMasterIdLst>
    <p:handoutMasterId r:id="rId36"/>
  </p:handoutMasterIdLst>
  <p:sldIdLst>
    <p:sldId id="515" r:id="rId3"/>
    <p:sldId id="859" r:id="rId4"/>
    <p:sldId id="698" r:id="rId5"/>
    <p:sldId id="657" r:id="rId6"/>
    <p:sldId id="664" r:id="rId7"/>
    <p:sldId id="912" r:id="rId8"/>
    <p:sldId id="913" r:id="rId9"/>
    <p:sldId id="891" r:id="rId10"/>
    <p:sldId id="893" r:id="rId11"/>
    <p:sldId id="894" r:id="rId12"/>
    <p:sldId id="900" r:id="rId13"/>
    <p:sldId id="750" r:id="rId14"/>
    <p:sldId id="754" r:id="rId15"/>
    <p:sldId id="822" r:id="rId16"/>
    <p:sldId id="888" r:id="rId17"/>
    <p:sldId id="901" r:id="rId18"/>
    <p:sldId id="868" r:id="rId19"/>
    <p:sldId id="869" r:id="rId20"/>
    <p:sldId id="873" r:id="rId21"/>
    <p:sldId id="874" r:id="rId22"/>
    <p:sldId id="906" r:id="rId23"/>
    <p:sldId id="907" r:id="rId24"/>
    <p:sldId id="908" r:id="rId25"/>
    <p:sldId id="909" r:id="rId26"/>
    <p:sldId id="910" r:id="rId27"/>
    <p:sldId id="911" r:id="rId28"/>
    <p:sldId id="856" r:id="rId29"/>
    <p:sldId id="896" r:id="rId30"/>
    <p:sldId id="902" r:id="rId31"/>
    <p:sldId id="903" r:id="rId32"/>
    <p:sldId id="904" r:id="rId33"/>
    <p:sldId id="61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FC49"/>
    <a:srgbClr val="12DEFA"/>
    <a:srgbClr val="595959"/>
    <a:srgbClr val="EEC517"/>
    <a:srgbClr val="CC9900"/>
    <a:srgbClr val="000000"/>
    <a:srgbClr val="FFFF00"/>
    <a:srgbClr val="BEF6FE"/>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2" autoAdjust="0"/>
    <p:restoredTop sz="81310" autoAdjust="0"/>
  </p:normalViewPr>
  <p:slideViewPr>
    <p:cSldViewPr>
      <p:cViewPr varScale="1">
        <p:scale>
          <a:sx n="101" d="100"/>
          <a:sy n="101" d="100"/>
        </p:scale>
        <p:origin x="330" y="114"/>
      </p:cViewPr>
      <p:guideLst>
        <p:guide pos="2880"/>
        <p:guide orient="horz" pos="2160"/>
      </p:guideLst>
    </p:cSldViewPr>
  </p:slideViewPr>
  <p:notesTextViewPr>
    <p:cViewPr>
      <p:scale>
        <a:sx n="3" d="2"/>
        <a:sy n="3" d="2"/>
      </p:scale>
      <p:origin x="0" y="0"/>
    </p:cViewPr>
  </p:notesText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10/10/2016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10/10/2016</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D15F815-2742-483C-9E58-F3A91058CF70}" type="slidenum">
              <a:rPr lang="es-ES" smtClean="0">
                <a:latin typeface="Arial" pitchFamily="34" charset="0"/>
              </a:rPr>
              <a:pPr/>
              <a:t>1</a:t>
            </a:fld>
            <a:endParaRPr lang="es-ES" smtClean="0">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16090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corroboration of the simple northern Cascadia signal at slipstream</a:t>
            </a:r>
            <a:r>
              <a:rPr lang="en-US" baseline="0" dirty="0" smtClean="0"/>
              <a:t> compared to Goldfinger and onshore site of Atwater.  Very minor differences.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345161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966612">
              <a:defRPr/>
            </a:pPr>
            <a:r>
              <a:rPr lang="en-US" sz="1300" dirty="0"/>
              <a:t>SRTM bathymetry and topography is in shaded relief and colored vs. elevation (Smith and </a:t>
            </a:r>
            <a:r>
              <a:rPr lang="en-US" sz="1300" dirty="0" err="1"/>
              <a:t>Sandwell</a:t>
            </a:r>
            <a:r>
              <a:rPr lang="en-US" sz="1300" dirty="0"/>
              <a:t>, 1997).The India-Australia plate </a:t>
            </a:r>
            <a:r>
              <a:rPr lang="en-US" sz="1300" dirty="0" err="1"/>
              <a:t>subducts</a:t>
            </a:r>
            <a:r>
              <a:rPr lang="en-US" sz="1300" dirty="0"/>
              <a:t> northeastwardly beneath the Sunda plate (part of Eurasia) at modern rates (GPS velocity based on Nuvel-1A; Bock et al., 2003; </a:t>
            </a:r>
            <a:r>
              <a:rPr lang="en-US" sz="1300" dirty="0" err="1"/>
              <a:t>Subarya</a:t>
            </a:r>
            <a:r>
              <a:rPr lang="en-US" sz="1300" dirty="0"/>
              <a:t> et al., 2006): India/Australia are black vectors and Australia/Asia are orange vectors. Historic ruptures (</a:t>
            </a:r>
            <a:r>
              <a:rPr lang="en-US" sz="1300" dirty="0" err="1"/>
              <a:t>Bilham</a:t>
            </a:r>
            <a:r>
              <a:rPr lang="en-US" sz="1300" dirty="0"/>
              <a:t>, 2005; Malik et al., 2011)</a:t>
            </a:r>
            <a:r>
              <a:rPr lang="en-US" sz="1300" baseline="30000" dirty="0"/>
              <a:t> </a:t>
            </a:r>
            <a:r>
              <a:rPr lang="en-US" sz="1300" dirty="0"/>
              <a:t>are plotted in grey, with years of rupture in white. </a:t>
            </a:r>
            <a:r>
              <a:rPr lang="en-US" sz="1300" dirty="0" err="1"/>
              <a:t>Paleotsunami</a:t>
            </a:r>
            <a:r>
              <a:rPr lang="en-US" sz="1300" dirty="0"/>
              <a:t> and </a:t>
            </a:r>
            <a:r>
              <a:rPr lang="en-US" sz="1300" dirty="0" err="1"/>
              <a:t>paleoearthquake</a:t>
            </a:r>
            <a:r>
              <a:rPr lang="en-US" sz="1300" dirty="0"/>
              <a:t> sites are plotted in green and labeled with a letter: a (Rajendran et al., 2007), b (Rajendran et al., 2007), c (Grand-Pre et al., 2008), d (Monecke wet al., 2008), e in purple (Meltzner et al., 2010), f (Jankaew et al., 2008), g (Rajendran et al., 2008), h (Nair et al, 2010), I (Rhodes et al., 2011), j (Malik et al., 2011). RR0705 cores are plotted in orange, SO-002 cores are plotted in yellow (Sumner et al., 2013). The location of </a:t>
            </a:r>
            <a:r>
              <a:rPr lang="en-US" sz="1300" b="1" dirty="0"/>
              <a:t>Fig. 1-3</a:t>
            </a:r>
            <a:r>
              <a:rPr lang="en-US" sz="1300" dirty="0"/>
              <a:t> and </a:t>
            </a:r>
            <a:r>
              <a:rPr lang="en-US" sz="1300" b="1" dirty="0"/>
              <a:t>Fig. S1-2</a:t>
            </a:r>
            <a:r>
              <a:rPr lang="en-US" sz="1300" dirty="0"/>
              <a:t> is shown as a black rectangle. Bengal and Nicobar fans cover structures of the India-Australia plate in the northern part of the map, are delimited on their southern boundary with dashed black lines (Stow et al., 1990).The 2004 and 2005 earthquake epicenters are plotted.</a:t>
            </a:r>
          </a:p>
          <a:p>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22</a:t>
            </a:fld>
            <a:endParaRPr lang="en-US"/>
          </a:p>
        </p:txBody>
      </p:sp>
    </p:spTree>
    <p:extLst>
      <p:ext uri="{BB962C8B-B14F-4D97-AF65-F5344CB8AC3E}">
        <p14:creationId xmlns:p14="http://schemas.microsoft.com/office/powerpoint/2010/main" val="499572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recent cruise to the Antilles subduction zone collected cores that will use this strategy to test for similar</a:t>
            </a:r>
            <a:r>
              <a:rPr lang="en-US" baseline="0" dirty="0" smtClean="0"/>
              <a:t> or dissimilar sequences in isolated slope basins.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25</a:t>
            </a:fld>
            <a:endParaRPr lang="en-US"/>
          </a:p>
        </p:txBody>
      </p:sp>
    </p:spTree>
    <p:extLst>
      <p:ext uri="{BB962C8B-B14F-4D97-AF65-F5344CB8AC3E}">
        <p14:creationId xmlns:p14="http://schemas.microsoft.com/office/powerpoint/2010/main" val="209861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Correlation between</a:t>
            </a:r>
            <a:r>
              <a:rPr lang="en-US" baseline="0" dirty="0" smtClean="0"/>
              <a:t> isolated sites in the Antilles is suggested in this in progress correlation diagram.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152406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31039C2-7A91-4E0E-9528-BB857F74BE5B}" type="slidenum">
              <a:rPr lang="es-ES" smtClean="0">
                <a:latin typeface="Arial" pitchFamily="34" charset="0"/>
              </a:rPr>
              <a:pPr/>
              <a:t>27</a:t>
            </a:fld>
            <a:endParaRPr lang="es-ES" smtClean="0">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smtClean="0">
                <a:latin typeface="Arial" pitchFamily="34" charset="0"/>
              </a:rPr>
              <a:t>Boundary changes with additional data have resulted in a revised segmentation diagram for Cascadia, based on additional data given</a:t>
            </a:r>
            <a:r>
              <a:rPr lang="en-US" baseline="0" dirty="0" smtClean="0">
                <a:latin typeface="Arial" pitchFamily="34" charset="0"/>
              </a:rPr>
              <a:t> in Goldfinger et al. (2013, 2016).  This also resulted in recurrence time changes for the northern two segments, shown by white circles.  </a:t>
            </a:r>
            <a:endParaRPr lang="en-US" dirty="0" smtClean="0">
              <a:latin typeface="Arial" pitchFamily="34" charset="0"/>
            </a:endParaRPr>
          </a:p>
        </p:txBody>
      </p:sp>
    </p:spTree>
    <p:extLst>
      <p:ext uri="{BB962C8B-B14F-4D97-AF65-F5344CB8AC3E}">
        <p14:creationId xmlns:p14="http://schemas.microsoft.com/office/powerpoint/2010/main" val="304093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Possible downdip edge indicated by red dashed line, possible updip coupling limit indicated by green dashed line.  Blue line is the shelf edge.  Strong coupling indicated by intense deformation</a:t>
            </a:r>
            <a:r>
              <a:rPr lang="en-US" sz="1200" baseline="0" dirty="0" smtClean="0"/>
              <a:t> of the major submarine banks, Nehalem, Heceta, and Coquille, and much less intense deformation of the interbank regions.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29</a:t>
            </a:fld>
            <a:endParaRPr lang="en-US"/>
          </a:p>
        </p:txBody>
      </p:sp>
    </p:spTree>
    <p:extLst>
      <p:ext uri="{BB962C8B-B14F-4D97-AF65-F5344CB8AC3E}">
        <p14:creationId xmlns:p14="http://schemas.microsoft.com/office/powerpoint/2010/main" val="888139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entire</a:t>
            </a:r>
            <a:r>
              <a:rPr lang="en-US" baseline="0" dirty="0" smtClean="0"/>
              <a:t> model, excluding Canada.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30</a:t>
            </a:fld>
            <a:endParaRPr lang="en-US"/>
          </a:p>
        </p:txBody>
      </p:sp>
    </p:spTree>
    <p:extLst>
      <p:ext uri="{BB962C8B-B14F-4D97-AF65-F5344CB8AC3E}">
        <p14:creationId xmlns:p14="http://schemas.microsoft.com/office/powerpoint/2010/main" val="3784055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structural coupling model (white line) shows strong similarities to the locking models of McCaffrey et al.,  and is compatible with the paleoseismic segmentation</a:t>
            </a:r>
            <a:r>
              <a:rPr lang="en-US" baseline="0" dirty="0" smtClean="0"/>
              <a:t> models shown in this presentation.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31</a:t>
            </a:fld>
            <a:endParaRPr lang="en-US"/>
          </a:p>
        </p:txBody>
      </p:sp>
    </p:spTree>
    <p:extLst>
      <p:ext uri="{BB962C8B-B14F-4D97-AF65-F5344CB8AC3E}">
        <p14:creationId xmlns:p14="http://schemas.microsoft.com/office/powerpoint/2010/main" val="408480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18A8F1A-CB15-4E46-9FA7-50665A5B6FCD}" type="slidenum">
              <a:rPr lang="es-ES" smtClean="0">
                <a:latin typeface="Arial" pitchFamily="34" charset="0"/>
              </a:rPr>
              <a:pPr/>
              <a:t>2</a:t>
            </a:fld>
            <a:endParaRPr lang="es-ES" smtClean="0">
              <a:latin typeface="Arial"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dirty="0" smtClean="0">
                <a:latin typeface="Arial" pitchFamily="34" charset="0"/>
              </a:rPr>
              <a:t>In 1997, we wrote our</a:t>
            </a:r>
            <a:r>
              <a:rPr lang="en-US" baseline="0" dirty="0" smtClean="0">
                <a:latin typeface="Arial" pitchFamily="34" charset="0"/>
              </a:rPr>
              <a:t> first proposal to work on Cascadia turbidites.  The idea was to prove John Adams wrong!  We failed.  </a:t>
            </a:r>
          </a:p>
          <a:p>
            <a:r>
              <a:rPr lang="en-US" baseline="0" dirty="0" smtClean="0">
                <a:latin typeface="Arial" pitchFamily="34" charset="0"/>
              </a:rPr>
              <a:t>Relative dating tests, such as the “confluence test” at right, are the key to testing for earthquake origin, as radiocarbon can never provide enough precision to do that.  </a:t>
            </a:r>
            <a:endParaRPr lang="en-US" dirty="0" smtClean="0">
              <a:latin typeface="Arial" pitchFamily="34" charset="0"/>
            </a:endParaRPr>
          </a:p>
        </p:txBody>
      </p:sp>
    </p:spTree>
    <p:extLst>
      <p:ext uri="{BB962C8B-B14F-4D97-AF65-F5344CB8AC3E}">
        <p14:creationId xmlns:p14="http://schemas.microsoft.com/office/powerpoint/2010/main" val="288754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18A8F1A-CB15-4E46-9FA7-50665A5B6FCD}" type="slidenum">
              <a:rPr lang="es-ES" smtClean="0">
                <a:latin typeface="Arial" pitchFamily="34" charset="0"/>
              </a:rPr>
              <a:pPr/>
              <a:t>3</a:t>
            </a:fld>
            <a:endParaRPr lang="es-ES" smtClean="0">
              <a:latin typeface="Arial"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dirty="0" smtClean="0">
                <a:latin typeface="Arial" pitchFamily="34" charset="0"/>
              </a:rPr>
              <a:t>In 1997, we wrote our</a:t>
            </a:r>
            <a:r>
              <a:rPr lang="en-US" baseline="0" dirty="0" smtClean="0">
                <a:latin typeface="Arial" pitchFamily="34" charset="0"/>
              </a:rPr>
              <a:t> first proposal to work on Cascadia turbidites.  The idea was to prove John Adams wrong!  We failed.  </a:t>
            </a:r>
          </a:p>
          <a:p>
            <a:r>
              <a:rPr lang="en-US" baseline="0" dirty="0" smtClean="0">
                <a:latin typeface="Arial" pitchFamily="34" charset="0"/>
              </a:rPr>
              <a:t>Relative dating tests, such as the “confluence test” at right, are the key to testing for earthquake origin, as radiocarbon can never provide enough precision to do that.  </a:t>
            </a:r>
            <a:endParaRPr lang="en-US" dirty="0" smtClean="0">
              <a:latin typeface="Arial" pitchFamily="34" charset="0"/>
            </a:endParaRPr>
          </a:p>
        </p:txBody>
      </p:sp>
    </p:spTree>
    <p:extLst>
      <p:ext uri="{BB962C8B-B14F-4D97-AF65-F5344CB8AC3E}">
        <p14:creationId xmlns:p14="http://schemas.microsoft.com/office/powerpoint/2010/main" val="384915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Holocene sediment accumulation and</a:t>
            </a:r>
            <a:r>
              <a:rPr lang="en-US" baseline="0" dirty="0" smtClean="0"/>
              <a:t> post Mazama and Holocene turbidite counts, northern Washington margin and Nitinat Fan.  Active Holocene turbidity current deposition sites in yellow, inactive fan sites in white.  Red X’s indicate sites unusable for paleoseismology, but used in Atwater et al., 2014.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a:t>
            </a:fld>
            <a:endParaRPr lang="en-US"/>
          </a:p>
        </p:txBody>
      </p:sp>
    </p:spTree>
    <p:extLst>
      <p:ext uri="{BB962C8B-B14F-4D97-AF65-F5344CB8AC3E}">
        <p14:creationId xmlns:p14="http://schemas.microsoft.com/office/powerpoint/2010/main" val="291977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a:t>
            </a:r>
            <a:r>
              <a:rPr lang="en-US" baseline="0" dirty="0" smtClean="0"/>
              <a:t> hydrodynamic modelling is being used to test flow paths and alternatives, using search inversions to fit existing core stratigraphy.  This sequence shows the best fitting model for Quinault Canyon following the mapped channel, and failing to follow an alternative pathway over the accretionary wedge proposed by Atwater et al. (2014).  The sub-bottom profiles show that as shown in the models, the turbidite deposition thins rapidly westward on the flanks of several blocking anticlines (panel B.), and deposition is focused in a small wave field at the turn, shown in panel C.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9</a:t>
            </a:fld>
            <a:endParaRPr lang="en-US"/>
          </a:p>
        </p:txBody>
      </p:sp>
    </p:spTree>
    <p:extLst>
      <p:ext uri="{BB962C8B-B14F-4D97-AF65-F5344CB8AC3E}">
        <p14:creationId xmlns:p14="http://schemas.microsoft.com/office/powerpoint/2010/main" val="751553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a:t>
            </a:r>
            <a:r>
              <a:rPr lang="en-US" baseline="0" dirty="0" smtClean="0"/>
              <a:t> view of modeled pathways light and dark arrows, supported by core and modeling data.  Dashed lines show several alternatives proposed by Atwater et al. (2014).  The pathway into Quillayute basin is not supported by modeling data.  The southern pathway to the deformation front is an artifact of missing data in the grid used by Atwater (inset).  The complete grid shows this pathway does not exist, being blocked by 200-300m anticlines.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10</a:t>
            </a:fld>
            <a:endParaRPr lang="en-US"/>
          </a:p>
        </p:txBody>
      </p:sp>
    </p:spTree>
    <p:extLst>
      <p:ext uri="{BB962C8B-B14F-4D97-AF65-F5344CB8AC3E}">
        <p14:creationId xmlns:p14="http://schemas.microsoft.com/office/powerpoint/2010/main" val="216299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Proximal</a:t>
            </a:r>
            <a:r>
              <a:rPr lang="en-US" baseline="0" dirty="0" smtClean="0"/>
              <a:t> records in the northern Washington canyons are more fine grained in these relict systems that the sandier turbidites in the recharged system.  Nonetheless, the relict and recharged canyons both have similar and correlable records, with consistent Holocene and post-Mazama turbidite counts.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11</a:t>
            </a:fld>
            <a:endParaRPr lang="en-US"/>
          </a:p>
        </p:txBody>
      </p:sp>
    </p:spTree>
    <p:extLst>
      <p:ext uri="{BB962C8B-B14F-4D97-AF65-F5344CB8AC3E}">
        <p14:creationId xmlns:p14="http://schemas.microsoft.com/office/powerpoint/2010/main" val="325432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12</a:t>
            </a:fld>
            <a:endParaRPr lang="en-US"/>
          </a:p>
        </p:txBody>
      </p:sp>
    </p:spTree>
    <p:extLst>
      <p:ext uri="{BB962C8B-B14F-4D97-AF65-F5344CB8AC3E}">
        <p14:creationId xmlns:p14="http://schemas.microsoft.com/office/powerpoint/2010/main" val="13240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Northern</a:t>
            </a:r>
            <a:r>
              <a:rPr lang="en-US" baseline="0" dirty="0" smtClean="0"/>
              <a:t> provenance with Glaucophane (upper yellow box) indicated with green checks, Columbia River provenance (lower yellow box) without Glaucophane shown by red X’s.  Mixed provenance with trace Glaucophane shown downstream of main JDF-Willapa confluence (left yellow box).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304446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2107" y="1905000"/>
            <a:ext cx="6859786"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188982" y="4724400"/>
            <a:ext cx="6475638"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10/10/2016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4338754" y="3480593"/>
            <a:ext cx="6492240" cy="48019"/>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Vertical Title 1"/>
          <p:cNvSpPr>
            <a:spLocks noGrp="1"/>
          </p:cNvSpPr>
          <p:nvPr>
            <p:ph type="title" orient="vert"/>
          </p:nvPr>
        </p:nvSpPr>
        <p:spPr>
          <a:xfrm>
            <a:off x="7773233" y="274640"/>
            <a:ext cx="1028968"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6128" y="277814"/>
            <a:ext cx="6859787"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10/10/2016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6805675"/>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142108" y="1514475"/>
            <a:ext cx="7929246"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142108" y="274638"/>
            <a:ext cx="6859785"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10/10/2016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188982" y="4724400"/>
            <a:ext cx="6475638"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
        <p:nvSpPr>
          <p:cNvPr id="2" name="Title 1"/>
          <p:cNvSpPr>
            <a:spLocks noGrp="1"/>
          </p:cNvSpPr>
          <p:nvPr>
            <p:ph type="title"/>
          </p:nvPr>
        </p:nvSpPr>
        <p:spPr>
          <a:xfrm>
            <a:off x="1142107" y="1905000"/>
            <a:ext cx="6859786"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142107" y="5102526"/>
            <a:ext cx="6859786"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10/10/2016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142108" y="1514475"/>
            <a:ext cx="7929246"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142108" y="274638"/>
            <a:ext cx="6859785"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142107" y="1905000"/>
            <a:ext cx="3315563"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6332" y="1905000"/>
            <a:ext cx="3315562"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10/10/2016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142108" y="1514475"/>
            <a:ext cx="7929246"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142108" y="274638"/>
            <a:ext cx="6859785"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42107"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2107" y="2819400"/>
            <a:ext cx="3313277"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8616"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88616" y="2819400"/>
            <a:ext cx="3313277"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10/10/2016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142108" y="1514475"/>
            <a:ext cx="7929246"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10/10/2016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10/10/2016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3314242" y="1630822"/>
            <a:ext cx="4719500"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3533436" y="1905000"/>
            <a:ext cx="4253068"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142107" y="3429000"/>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10/10/2016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085908" y="1630822"/>
            <a:ext cx="4719500"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931014" y="3411748"/>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10/10/2016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10/10/2016</a:t>
            </a:fld>
            <a:endParaRPr/>
          </a:p>
        </p:txBody>
      </p:sp>
      <p:sp>
        <p:nvSpPr>
          <p:cNvPr id="5" name="Footer Placeholder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7" name="Rectangle 5"/>
          <p:cNvSpPr>
            <a:spLocks noGrp="1" noChangeArrowheads="1"/>
          </p:cNvSpPr>
          <p:nvPr>
            <p:ph type="subTitle" idx="1"/>
          </p:nvPr>
        </p:nvSpPr>
        <p:spPr>
          <a:xfrm>
            <a:off x="457200" y="609600"/>
            <a:ext cx="8382000" cy="4413628"/>
          </a:xfrm>
        </p:spPr>
        <p:txBody>
          <a:bodyPr>
            <a:normAutofit/>
          </a:bodyPr>
          <a:lstStyle/>
          <a:p>
            <a:pPr algn="ctr"/>
            <a:r>
              <a:rPr lang="en-US" dirty="0"/>
              <a:t>Sub-aqueous Paleoseismology: Site Selection, Physiography, Sediment Supply, Current Dynamics and Temporal Considerations as Applied in Cascadia and Elsewhere</a:t>
            </a:r>
          </a:p>
          <a:p>
            <a:endParaRPr lang="en-US" sz="2000" b="1" dirty="0"/>
          </a:p>
          <a:p>
            <a:endParaRPr lang="en-US" sz="2000" dirty="0"/>
          </a:p>
          <a:p>
            <a:pPr algn="ctr"/>
            <a:r>
              <a:rPr lang="en-US" sz="1600" dirty="0"/>
              <a:t>Goldfinger, </a:t>
            </a:r>
            <a:r>
              <a:rPr lang="en-US" sz="1600" dirty="0" smtClean="0"/>
              <a:t>C.</a:t>
            </a:r>
            <a:r>
              <a:rPr lang="en-US" sz="1600" baseline="30000" dirty="0" smtClean="0"/>
              <a:t>1</a:t>
            </a:r>
            <a:endParaRPr lang="en-US" sz="1600" dirty="0"/>
          </a:p>
          <a:p>
            <a:r>
              <a:rPr lang="en-US" sz="1600" i="1" baseline="30000" dirty="0"/>
              <a:t>1</a:t>
            </a:r>
            <a:r>
              <a:rPr lang="en-US" sz="1600" i="1" dirty="0"/>
              <a:t>Oregon State University, College of Earth, Ocean and Atmospheric Sciences, 104 Ocean Admin. Bldg., </a:t>
            </a:r>
            <a:r>
              <a:rPr lang="en-US" sz="1600" i="1" dirty="0" smtClean="0"/>
              <a:t>Corvallis,</a:t>
            </a:r>
            <a:r>
              <a:rPr lang="en-US" sz="1600" dirty="0"/>
              <a:t> </a:t>
            </a:r>
            <a:r>
              <a:rPr lang="en-US" sz="1600" i="1" dirty="0" smtClean="0"/>
              <a:t>Oregon </a:t>
            </a:r>
            <a:r>
              <a:rPr lang="en-US" sz="1600" i="1" dirty="0"/>
              <a:t>97331, USA. </a:t>
            </a:r>
            <a:r>
              <a:rPr lang="en-US" sz="1600" i="1" u="sng" dirty="0">
                <a:solidFill>
                  <a:srgbClr val="00B0F0"/>
                </a:solidFill>
              </a:rPr>
              <a:t>gold@coas.oregonstate.edu</a:t>
            </a:r>
            <a:r>
              <a:rPr lang="en-US" sz="1600" i="1" dirty="0"/>
              <a:t>, 1+ 541 737 </a:t>
            </a:r>
            <a:r>
              <a:rPr lang="en-US" sz="1600" i="1" dirty="0" smtClean="0"/>
              <a:t>9622 </a:t>
            </a:r>
          </a:p>
          <a:p>
            <a:r>
              <a:rPr lang="en-US" sz="1600" dirty="0" smtClean="0"/>
              <a:t> </a:t>
            </a:r>
          </a:p>
          <a:p>
            <a:pPr algn="ctr"/>
            <a:r>
              <a:rPr lang="en-US" sz="1600" dirty="0" smtClean="0"/>
              <a:t>With help from Jay Patton, Nathalie Feuillet, Steve Galer, </a:t>
            </a:r>
            <a:r>
              <a:rPr lang="en-US" sz="1600" dirty="0" err="1" smtClean="0"/>
              <a:t>Tark</a:t>
            </a:r>
            <a:r>
              <a:rPr lang="en-US" sz="1600" dirty="0" smtClean="0"/>
              <a:t> Hamilton, Rachel </a:t>
            </a:r>
            <a:r>
              <a:rPr lang="en-US" sz="1600" dirty="0" err="1"/>
              <a:t>H</a:t>
            </a:r>
            <a:r>
              <a:rPr lang="en-US" sz="1600" dirty="0" err="1" smtClean="0"/>
              <a:t>ausmann</a:t>
            </a:r>
            <a:r>
              <a:rPr lang="en-US" sz="1600" dirty="0" smtClean="0"/>
              <a:t>, Bran Black, Jeff Beeson Ann Morey and many others.  </a:t>
            </a:r>
            <a:endParaRPr lang="en-US" sz="1600" dirty="0"/>
          </a:p>
          <a:p>
            <a:pPr>
              <a:spcBef>
                <a:spcPts val="0"/>
              </a:spcBef>
            </a:pPr>
            <a:endParaRPr lang="es-ES_tradnl" sz="1000" u="sng" dirty="0">
              <a:solidFill>
                <a:schemeClr val="hlink"/>
              </a:solidFill>
            </a:endParaRPr>
          </a:p>
          <a:p>
            <a:pPr>
              <a:spcBef>
                <a:spcPts val="0"/>
              </a:spcBef>
            </a:pPr>
            <a:endParaRPr lang="es-ES_tradnl" sz="1000" u="sng" dirty="0" smtClean="0">
              <a:solidFill>
                <a:schemeClr val="hlink"/>
              </a:solidFill>
            </a:endParaRPr>
          </a:p>
          <a:p>
            <a:pPr>
              <a:spcBef>
                <a:spcPts val="0"/>
              </a:spcBef>
            </a:pPr>
            <a:endParaRPr lang="es-ES_tradnl" sz="1000" u="sng" dirty="0">
              <a:solidFill>
                <a:schemeClr val="hlink"/>
              </a:solidFill>
            </a:endParaRPr>
          </a:p>
          <a:p>
            <a:pPr>
              <a:spcBef>
                <a:spcPts val="0"/>
              </a:spcBef>
            </a:pPr>
            <a:endParaRPr lang="en-US" sz="1000" i="1" dirty="0" smtClean="0"/>
          </a:p>
          <a:p>
            <a:pPr>
              <a:spcBef>
                <a:spcPts val="0"/>
              </a:spcBef>
            </a:pPr>
            <a:endParaRPr lang="en-US" sz="400" dirty="0" smtClean="0"/>
          </a:p>
          <a:p>
            <a:pPr algn="l">
              <a:spcBef>
                <a:spcPts val="0"/>
              </a:spcBef>
            </a:pPr>
            <a:endParaRPr lang="en-US" sz="1000" dirty="0" smtClean="0"/>
          </a:p>
          <a:p>
            <a:pPr algn="l">
              <a:spcBef>
                <a:spcPts val="0"/>
              </a:spcBef>
            </a:pPr>
            <a:endParaRPr lang="en-US" sz="1000" dirty="0" smtClean="0"/>
          </a:p>
          <a:p>
            <a:pPr eaLnBrk="1" hangingPunct="1">
              <a:lnSpc>
                <a:spcPct val="80000"/>
              </a:lnSpc>
              <a:defRPr/>
            </a:pPr>
            <a:endParaRPr lang="es-ES_tradnl" sz="800" dirty="0"/>
          </a:p>
          <a:p>
            <a:pPr eaLnBrk="1" hangingPunct="1">
              <a:lnSpc>
                <a:spcPct val="80000"/>
              </a:lnSpc>
              <a:defRPr/>
            </a:pPr>
            <a:endParaRPr lang="es-ES_tradnl" sz="1000" dirty="0"/>
          </a:p>
          <a:p>
            <a:pPr eaLnBrk="1" hangingPunct="1">
              <a:lnSpc>
                <a:spcPct val="80000"/>
              </a:lnSpc>
              <a:defRPr/>
            </a:pPr>
            <a:endParaRPr lang="es-ES" sz="1000" dirty="0"/>
          </a:p>
        </p:txBody>
      </p:sp>
      <p:pic>
        <p:nvPicPr>
          <p:cNvPr id="5124" name="Picture 8"/>
          <p:cNvPicPr>
            <a:picLocks noChangeAspect="1" noChangeArrowheads="1"/>
          </p:cNvPicPr>
          <p:nvPr/>
        </p:nvPicPr>
        <p:blipFill>
          <a:blip r:embed="rId3" cstate="print"/>
          <a:srcRect/>
          <a:stretch>
            <a:fillRect/>
          </a:stretch>
        </p:blipFill>
        <p:spPr bwMode="auto">
          <a:xfrm>
            <a:off x="1219201" y="6189747"/>
            <a:ext cx="685800" cy="668253"/>
          </a:xfrm>
          <a:prstGeom prst="rect">
            <a:avLst/>
          </a:prstGeom>
          <a:noFill/>
          <a:ln w="9525">
            <a:noFill/>
            <a:miter lim="800000"/>
            <a:headEnd/>
            <a:tailEnd/>
          </a:ln>
        </p:spPr>
      </p:pic>
      <p:pic>
        <p:nvPicPr>
          <p:cNvPr id="5125" name="Picture 9"/>
          <p:cNvPicPr>
            <a:picLocks noChangeAspect="1" noChangeArrowheads="1"/>
          </p:cNvPicPr>
          <p:nvPr/>
        </p:nvPicPr>
        <p:blipFill>
          <a:blip r:embed="rId4" cstate="print"/>
          <a:srcRect/>
          <a:stretch>
            <a:fillRect/>
          </a:stretch>
        </p:blipFill>
        <p:spPr bwMode="auto">
          <a:xfrm>
            <a:off x="3155467" y="6288600"/>
            <a:ext cx="505613" cy="497382"/>
          </a:xfrm>
          <a:prstGeom prst="rect">
            <a:avLst/>
          </a:prstGeom>
          <a:noFill/>
          <a:ln w="9525">
            <a:noFill/>
            <a:miter lim="800000"/>
            <a:headEnd/>
            <a:tailEnd/>
          </a:ln>
        </p:spPr>
      </p:pic>
      <p:pic>
        <p:nvPicPr>
          <p:cNvPr id="5126" name="Picture 10" descr="usgslogo"/>
          <p:cNvPicPr>
            <a:picLocks noChangeAspect="1" noChangeArrowheads="1"/>
          </p:cNvPicPr>
          <p:nvPr/>
        </p:nvPicPr>
        <p:blipFill>
          <a:blip r:embed="rId5" cstate="print"/>
          <a:srcRect/>
          <a:stretch>
            <a:fillRect/>
          </a:stretch>
        </p:blipFill>
        <p:spPr bwMode="auto">
          <a:xfrm>
            <a:off x="4876800" y="6284656"/>
            <a:ext cx="1285300" cy="508470"/>
          </a:xfrm>
          <a:prstGeom prst="rect">
            <a:avLst/>
          </a:prstGeom>
          <a:noFill/>
          <a:ln w="9525">
            <a:noFill/>
            <a:miter lim="800000"/>
            <a:headEnd/>
            <a:tailEnd/>
          </a:ln>
        </p:spPr>
      </p:pic>
      <p:sp>
        <p:nvSpPr>
          <p:cNvPr id="2" name="AutoShape 2" descr="Image result for portland water bureau"/>
          <p:cNvSpPr>
            <a:spLocks noChangeAspect="1" noChangeArrowheads="1"/>
          </p:cNvSpPr>
          <p:nvPr/>
        </p:nvSpPr>
        <p:spPr bwMode="auto">
          <a:xfrm>
            <a:off x="292209" y="-533400"/>
            <a:ext cx="120967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pbs.twimg.com/profile_images/59386800/bitty_logo_norm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4459" y="6309355"/>
            <a:ext cx="484141" cy="4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533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82" y="0"/>
            <a:ext cx="6169593" cy="6858000"/>
          </a:xfrm>
          <a:prstGeom prst="rect">
            <a:avLst/>
          </a:prstGeom>
        </p:spPr>
      </p:pic>
      <p:sp>
        <p:nvSpPr>
          <p:cNvPr id="5" name="Freeform 4"/>
          <p:cNvSpPr/>
          <p:nvPr/>
        </p:nvSpPr>
        <p:spPr>
          <a:xfrm>
            <a:off x="404813" y="1719263"/>
            <a:ext cx="1652587" cy="481012"/>
          </a:xfrm>
          <a:custGeom>
            <a:avLst/>
            <a:gdLst>
              <a:gd name="connsiteX0" fmla="*/ 1652587 w 1652587"/>
              <a:gd name="connsiteY0" fmla="*/ 0 h 481012"/>
              <a:gd name="connsiteX1" fmla="*/ 1562100 w 1652587"/>
              <a:gd name="connsiteY1" fmla="*/ 166687 h 481012"/>
              <a:gd name="connsiteX2" fmla="*/ 1362075 w 1652587"/>
              <a:gd name="connsiteY2" fmla="*/ 342900 h 481012"/>
              <a:gd name="connsiteX3" fmla="*/ 1052512 w 1652587"/>
              <a:gd name="connsiteY3" fmla="*/ 428625 h 481012"/>
              <a:gd name="connsiteX4" fmla="*/ 857250 w 1652587"/>
              <a:gd name="connsiteY4" fmla="*/ 481012 h 481012"/>
              <a:gd name="connsiteX5" fmla="*/ 790575 w 1652587"/>
              <a:gd name="connsiteY5" fmla="*/ 423862 h 481012"/>
              <a:gd name="connsiteX6" fmla="*/ 633412 w 1652587"/>
              <a:gd name="connsiteY6" fmla="*/ 404812 h 481012"/>
              <a:gd name="connsiteX7" fmla="*/ 566737 w 1652587"/>
              <a:gd name="connsiteY7" fmla="*/ 404812 h 481012"/>
              <a:gd name="connsiteX8" fmla="*/ 481012 w 1652587"/>
              <a:gd name="connsiteY8" fmla="*/ 314325 h 481012"/>
              <a:gd name="connsiteX9" fmla="*/ 433387 w 1652587"/>
              <a:gd name="connsiteY9" fmla="*/ 304800 h 481012"/>
              <a:gd name="connsiteX10" fmla="*/ 323850 w 1652587"/>
              <a:gd name="connsiteY10" fmla="*/ 342900 h 481012"/>
              <a:gd name="connsiteX11" fmla="*/ 285750 w 1652587"/>
              <a:gd name="connsiteY11" fmla="*/ 361950 h 481012"/>
              <a:gd name="connsiteX12" fmla="*/ 238125 w 1652587"/>
              <a:gd name="connsiteY12" fmla="*/ 381000 h 481012"/>
              <a:gd name="connsiteX13" fmla="*/ 185737 w 1652587"/>
              <a:gd name="connsiteY13" fmla="*/ 304800 h 481012"/>
              <a:gd name="connsiteX14" fmla="*/ 23812 w 1652587"/>
              <a:gd name="connsiteY14" fmla="*/ 114300 h 481012"/>
              <a:gd name="connsiteX15" fmla="*/ 0 w 1652587"/>
              <a:gd name="connsiteY15" fmla="*/ 52387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2587" h="481012">
                <a:moveTo>
                  <a:pt x="1652587" y="0"/>
                </a:moveTo>
                <a:lnTo>
                  <a:pt x="1562100" y="166687"/>
                </a:lnTo>
                <a:lnTo>
                  <a:pt x="1362075" y="342900"/>
                </a:lnTo>
                <a:lnTo>
                  <a:pt x="1052512" y="428625"/>
                </a:lnTo>
                <a:lnTo>
                  <a:pt x="857250" y="481012"/>
                </a:lnTo>
                <a:lnTo>
                  <a:pt x="790575" y="423862"/>
                </a:lnTo>
                <a:lnTo>
                  <a:pt x="633412" y="404812"/>
                </a:lnTo>
                <a:lnTo>
                  <a:pt x="566737" y="404812"/>
                </a:lnTo>
                <a:lnTo>
                  <a:pt x="481012" y="314325"/>
                </a:lnTo>
                <a:lnTo>
                  <a:pt x="433387" y="304800"/>
                </a:lnTo>
                <a:lnTo>
                  <a:pt x="323850" y="342900"/>
                </a:lnTo>
                <a:lnTo>
                  <a:pt x="285750" y="361950"/>
                </a:lnTo>
                <a:lnTo>
                  <a:pt x="238125" y="381000"/>
                </a:lnTo>
                <a:lnTo>
                  <a:pt x="185737" y="304800"/>
                </a:lnTo>
                <a:lnTo>
                  <a:pt x="23812" y="114300"/>
                </a:lnTo>
                <a:lnTo>
                  <a:pt x="0" y="52387"/>
                </a:lnTo>
              </a:path>
            </a:pathLst>
          </a:custGeom>
          <a:noFill/>
          <a:ln w="57150">
            <a:solidFill>
              <a:schemeClr val="tx1">
                <a:lumMod val="85000"/>
                <a:alpha val="63000"/>
              </a:schemeClr>
            </a:solidFill>
            <a:miter lim="8000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09800" y="5410200"/>
            <a:ext cx="3352800" cy="1089529"/>
          </a:xfrm>
          <a:prstGeom prst="rect">
            <a:avLst/>
          </a:prstGeom>
          <a:noFill/>
        </p:spPr>
        <p:txBody>
          <a:bodyPr wrap="square" rtlCol="0">
            <a:spAutoFit/>
          </a:bodyPr>
          <a:lstStyle/>
          <a:p>
            <a:pPr>
              <a:lnSpc>
                <a:spcPct val="90000"/>
              </a:lnSpc>
            </a:pPr>
            <a:r>
              <a:rPr lang="en-US" sz="2400" dirty="0" smtClean="0">
                <a:solidFill>
                  <a:schemeClr val="bg1"/>
                </a:solidFill>
              </a:rPr>
              <a:t>Another alternative pathway: an artifact of missing data.  </a:t>
            </a:r>
            <a:endParaRPr lang="en-US" sz="2400" dirty="0">
              <a:solidFill>
                <a:schemeClr val="bg1"/>
              </a:solidFill>
            </a:endParaRPr>
          </a:p>
        </p:txBody>
      </p:sp>
    </p:spTree>
    <p:extLst>
      <p:ext uri="{BB962C8B-B14F-4D97-AF65-F5344CB8AC3E}">
        <p14:creationId xmlns:p14="http://schemas.microsoft.com/office/powerpoint/2010/main" val="22613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5768471"/>
            <a:ext cx="9067800" cy="757130"/>
          </a:xfrm>
          <a:prstGeom prst="rect">
            <a:avLst/>
          </a:prstGeom>
          <a:noFill/>
        </p:spPr>
        <p:txBody>
          <a:bodyPr wrap="square" rtlCol="0">
            <a:spAutoFit/>
          </a:bodyPr>
          <a:lstStyle/>
          <a:p>
            <a:pPr algn="ctr">
              <a:lnSpc>
                <a:spcPct val="90000"/>
              </a:lnSpc>
            </a:pPr>
            <a:r>
              <a:rPr lang="en-US" sz="2400" dirty="0" smtClean="0"/>
              <a:t>The more subdued proximal records are illustrated here, with the ubiquitous giant T11, overlain by subtle but present T5-T10</a:t>
            </a:r>
            <a:endParaRPr lang="en-US" sz="2400" dirty="0"/>
          </a:p>
        </p:txBody>
      </p:sp>
      <p:sp>
        <p:nvSpPr>
          <p:cNvPr id="6" name="TextBox 5"/>
          <p:cNvSpPr txBox="1"/>
          <p:nvPr/>
        </p:nvSpPr>
        <p:spPr>
          <a:xfrm>
            <a:off x="533400" y="202018"/>
            <a:ext cx="8610600" cy="424732"/>
          </a:xfrm>
          <a:prstGeom prst="rect">
            <a:avLst/>
          </a:prstGeom>
          <a:noFill/>
        </p:spPr>
        <p:txBody>
          <a:bodyPr wrap="square" rtlCol="0">
            <a:spAutoFit/>
          </a:bodyPr>
          <a:lstStyle/>
          <a:p>
            <a:pPr algn="ctr">
              <a:lnSpc>
                <a:spcPct val="90000"/>
              </a:lnSpc>
            </a:pPr>
            <a:r>
              <a:rPr lang="en-US" sz="2400" b="1" i="1" dirty="0" smtClean="0"/>
              <a:t>Proximal records and local variability</a:t>
            </a:r>
            <a:endParaRPr lang="en-US" sz="2400" b="1" i="1" dirty="0"/>
          </a:p>
        </p:txBody>
      </p:sp>
      <p:pic>
        <p:nvPicPr>
          <p:cNvPr id="2" name="Picture 1"/>
          <p:cNvPicPr>
            <a:picLocks noChangeAspect="1"/>
          </p:cNvPicPr>
          <p:nvPr/>
        </p:nvPicPr>
        <p:blipFill>
          <a:blip r:embed="rId3"/>
          <a:stretch>
            <a:fillRect/>
          </a:stretch>
        </p:blipFill>
        <p:spPr>
          <a:xfrm>
            <a:off x="-3544" y="626750"/>
            <a:ext cx="9214120" cy="4935850"/>
          </a:xfrm>
          <a:prstGeom prst="rect">
            <a:avLst/>
          </a:prstGeom>
        </p:spPr>
      </p:pic>
    </p:spTree>
    <p:extLst>
      <p:ext uri="{BB962C8B-B14F-4D97-AF65-F5344CB8AC3E}">
        <p14:creationId xmlns:p14="http://schemas.microsoft.com/office/powerpoint/2010/main" val="27251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581" y="464921"/>
            <a:ext cx="9100311" cy="5173879"/>
          </a:xfrm>
          <a:prstGeom prst="rect">
            <a:avLst/>
          </a:prstGeom>
        </p:spPr>
      </p:pic>
      <p:sp>
        <p:nvSpPr>
          <p:cNvPr id="7" name="TextBox 6"/>
          <p:cNvSpPr txBox="1"/>
          <p:nvPr/>
        </p:nvSpPr>
        <p:spPr>
          <a:xfrm>
            <a:off x="26581" y="5638800"/>
            <a:ext cx="9141758" cy="923330"/>
          </a:xfrm>
          <a:prstGeom prst="rect">
            <a:avLst/>
          </a:prstGeom>
          <a:noFill/>
        </p:spPr>
        <p:txBody>
          <a:bodyPr wrap="square" rtlCol="0">
            <a:spAutoFit/>
          </a:bodyPr>
          <a:lstStyle/>
          <a:p>
            <a:pPr algn="ctr">
              <a:lnSpc>
                <a:spcPct val="90000"/>
              </a:lnSpc>
            </a:pPr>
            <a:r>
              <a:rPr lang="en-US" sz="2000" dirty="0" smtClean="0"/>
              <a:t>New expanded analysis suggests a rather simple signal of 21-25 Holocene turbidites </a:t>
            </a:r>
            <a:r>
              <a:rPr lang="en-US" sz="2000" dirty="0" smtClean="0"/>
              <a:t>along </a:t>
            </a:r>
            <a:r>
              <a:rPr lang="en-US" sz="2000" dirty="0" smtClean="0"/>
              <a:t>the northern margin in independent canyon/channel systems, supporting the original confluence test.  See Goldfinger et al. 2016 Marine Geology.  </a:t>
            </a:r>
            <a:endParaRPr lang="en-US" sz="2000" dirty="0"/>
          </a:p>
        </p:txBody>
      </p:sp>
      <p:sp>
        <p:nvSpPr>
          <p:cNvPr id="8" name="Rectangle 7"/>
          <p:cNvSpPr/>
          <p:nvPr/>
        </p:nvSpPr>
        <p:spPr>
          <a:xfrm>
            <a:off x="9263" y="464922"/>
            <a:ext cx="6543937" cy="517387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05601" y="464921"/>
            <a:ext cx="2332802" cy="5173879"/>
          </a:xfrm>
          <a:prstGeom prst="rect">
            <a:avLst/>
          </a:prstGeom>
          <a:noFill/>
          <a:ln w="28575">
            <a:solidFill>
              <a:srgbClr val="12DEF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23763" y="9630"/>
            <a:ext cx="3276600" cy="424732"/>
          </a:xfrm>
          <a:prstGeom prst="rect">
            <a:avLst/>
          </a:prstGeom>
          <a:noFill/>
        </p:spPr>
        <p:txBody>
          <a:bodyPr wrap="square" rtlCol="0">
            <a:spAutoFit/>
          </a:bodyPr>
          <a:lstStyle/>
          <a:p>
            <a:pPr>
              <a:lnSpc>
                <a:spcPct val="90000"/>
              </a:lnSpc>
            </a:pPr>
            <a:r>
              <a:rPr lang="en-US" sz="2400" dirty="0" smtClean="0"/>
              <a:t>North/Western systems</a:t>
            </a:r>
            <a:endParaRPr lang="en-US" sz="2400" dirty="0"/>
          </a:p>
        </p:txBody>
      </p:sp>
      <p:sp>
        <p:nvSpPr>
          <p:cNvPr id="12" name="TextBox 11"/>
          <p:cNvSpPr txBox="1"/>
          <p:nvPr/>
        </p:nvSpPr>
        <p:spPr>
          <a:xfrm>
            <a:off x="6019800" y="0"/>
            <a:ext cx="3276600" cy="424732"/>
          </a:xfrm>
          <a:prstGeom prst="rect">
            <a:avLst/>
          </a:prstGeom>
          <a:noFill/>
        </p:spPr>
        <p:txBody>
          <a:bodyPr wrap="square" rtlCol="0">
            <a:spAutoFit/>
          </a:bodyPr>
          <a:lstStyle/>
          <a:p>
            <a:pPr>
              <a:lnSpc>
                <a:spcPct val="90000"/>
              </a:lnSpc>
            </a:pPr>
            <a:r>
              <a:rPr lang="en-US" sz="2400" dirty="0" smtClean="0"/>
              <a:t>South/Eastern systems</a:t>
            </a:r>
            <a:endParaRPr lang="en-US" sz="2400" dirty="0"/>
          </a:p>
        </p:txBody>
      </p:sp>
    </p:spTree>
    <p:extLst>
      <p:ext uri="{BB962C8B-B14F-4D97-AF65-F5344CB8AC3E}">
        <p14:creationId xmlns:p14="http://schemas.microsoft.com/office/powerpoint/2010/main" val="408456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91500" y="-193834"/>
            <a:ext cx="5109728" cy="6779172"/>
          </a:xfrm>
          <a:prstGeom prst="rect">
            <a:avLst/>
          </a:prstGeom>
          <a:ln w="38100">
            <a:noFill/>
          </a:ln>
        </p:spPr>
      </p:pic>
      <p:sp>
        <p:nvSpPr>
          <p:cNvPr id="7" name="TextBox 6"/>
          <p:cNvSpPr txBox="1"/>
          <p:nvPr/>
        </p:nvSpPr>
        <p:spPr>
          <a:xfrm>
            <a:off x="5638800" y="381000"/>
            <a:ext cx="3048000" cy="867930"/>
          </a:xfrm>
          <a:prstGeom prst="rect">
            <a:avLst/>
          </a:prstGeom>
          <a:noFill/>
        </p:spPr>
        <p:txBody>
          <a:bodyPr wrap="square" rtlCol="0">
            <a:spAutoFit/>
          </a:bodyPr>
          <a:lstStyle/>
          <a:p>
            <a:pPr>
              <a:lnSpc>
                <a:spcPct val="90000"/>
              </a:lnSpc>
            </a:pPr>
            <a:r>
              <a:rPr lang="en-US" sz="2800" b="1" i="1" dirty="0" smtClean="0">
                <a:effectLst>
                  <a:outerShdw blurRad="38100" dist="38100" dir="2700000" algn="tl">
                    <a:srgbClr val="000000">
                      <a:alpha val="43137"/>
                    </a:srgbClr>
                  </a:outerShdw>
                </a:effectLst>
              </a:rPr>
              <a:t>The confluence: </a:t>
            </a:r>
            <a:endParaRPr lang="en-US" sz="2800" b="1" i="1" dirty="0">
              <a:effectLst>
                <a:outerShdw blurRad="38100" dist="38100" dir="2700000" algn="tl">
                  <a:srgbClr val="000000">
                    <a:alpha val="43137"/>
                  </a:srgbClr>
                </a:outerShdw>
              </a:effectLst>
            </a:endParaRPr>
          </a:p>
          <a:p>
            <a:pPr>
              <a:lnSpc>
                <a:spcPct val="90000"/>
              </a:lnSpc>
            </a:pPr>
            <a:r>
              <a:rPr lang="en-US" sz="2800" b="1" i="1" dirty="0" smtClean="0">
                <a:effectLst>
                  <a:outerShdw blurRad="38100" dist="38100" dir="2700000" algn="tl">
                    <a:srgbClr val="000000">
                      <a:alpha val="43137"/>
                    </a:srgbClr>
                  </a:outerShdw>
                </a:effectLst>
              </a:rPr>
              <a:t>A mixed signal.  </a:t>
            </a:r>
            <a:endParaRPr lang="en-US" sz="2800" b="1" i="1" dirty="0">
              <a:effectLst>
                <a:outerShdw blurRad="38100" dist="38100" dir="2700000" algn="tl">
                  <a:srgbClr val="000000">
                    <a:alpha val="43137"/>
                  </a:srgbClr>
                </a:outerShdw>
              </a:effectLst>
            </a:endParaRPr>
          </a:p>
        </p:txBody>
      </p:sp>
      <p:sp>
        <p:nvSpPr>
          <p:cNvPr id="3" name="TextBox 2"/>
          <p:cNvSpPr txBox="1"/>
          <p:nvPr/>
        </p:nvSpPr>
        <p:spPr>
          <a:xfrm>
            <a:off x="2349548" y="16028"/>
            <a:ext cx="1752600" cy="1200329"/>
          </a:xfrm>
          <a:prstGeom prst="rect">
            <a:avLst/>
          </a:prstGeom>
          <a:solidFill>
            <a:srgbClr val="FFFF00">
              <a:alpha val="50980"/>
            </a:srgbClr>
          </a:solidFill>
        </p:spPr>
        <p:txBody>
          <a:bodyPr wrap="square" rtlCol="0">
            <a:spAutoFit/>
          </a:bodyPr>
          <a:lstStyle/>
          <a:p>
            <a:pPr algn="ctr">
              <a:lnSpc>
                <a:spcPct val="90000"/>
              </a:lnSpc>
            </a:pPr>
            <a:r>
              <a:rPr lang="en-US" sz="2000" dirty="0" smtClean="0">
                <a:solidFill>
                  <a:schemeClr val="bg1"/>
                </a:solidFill>
              </a:rPr>
              <a:t>CPX/</a:t>
            </a:r>
            <a:r>
              <a:rPr lang="en-US" sz="2000" dirty="0" err="1" smtClean="0">
                <a:solidFill>
                  <a:schemeClr val="bg1"/>
                </a:solidFill>
              </a:rPr>
              <a:t>Hb</a:t>
            </a:r>
            <a:r>
              <a:rPr lang="en-US" sz="2000" dirty="0" smtClean="0">
                <a:solidFill>
                  <a:schemeClr val="bg1"/>
                </a:solidFill>
              </a:rPr>
              <a:t> &lt;0.8 + </a:t>
            </a:r>
            <a:r>
              <a:rPr lang="en-US" sz="2000" dirty="0" err="1" smtClean="0">
                <a:solidFill>
                  <a:schemeClr val="bg1"/>
                </a:solidFill>
              </a:rPr>
              <a:t>Glaucophane</a:t>
            </a:r>
            <a:r>
              <a:rPr lang="en-US" sz="2000" dirty="0" smtClean="0">
                <a:solidFill>
                  <a:schemeClr val="bg1"/>
                </a:solidFill>
              </a:rPr>
              <a:t>, magnetite &lt; 2%</a:t>
            </a:r>
            <a:endParaRPr lang="en-US" sz="2000" dirty="0">
              <a:solidFill>
                <a:schemeClr val="bg1"/>
              </a:solidFill>
            </a:endParaRPr>
          </a:p>
        </p:txBody>
      </p:sp>
      <p:sp>
        <p:nvSpPr>
          <p:cNvPr id="9" name="TextBox 8"/>
          <p:cNvSpPr txBox="1"/>
          <p:nvPr/>
        </p:nvSpPr>
        <p:spPr>
          <a:xfrm>
            <a:off x="3350731" y="5680041"/>
            <a:ext cx="2057400" cy="923330"/>
          </a:xfrm>
          <a:prstGeom prst="rect">
            <a:avLst/>
          </a:prstGeom>
          <a:solidFill>
            <a:srgbClr val="FFFF00">
              <a:alpha val="50980"/>
            </a:srgbClr>
          </a:solidFill>
        </p:spPr>
        <p:txBody>
          <a:bodyPr wrap="square" rtlCol="0">
            <a:spAutoFit/>
          </a:bodyPr>
          <a:lstStyle/>
          <a:p>
            <a:pPr algn="ctr">
              <a:lnSpc>
                <a:spcPct val="90000"/>
              </a:lnSpc>
            </a:pPr>
            <a:r>
              <a:rPr lang="en-US" sz="2000" dirty="0" smtClean="0">
                <a:solidFill>
                  <a:schemeClr val="bg1"/>
                </a:solidFill>
              </a:rPr>
              <a:t>CPX/</a:t>
            </a:r>
            <a:r>
              <a:rPr lang="en-US" sz="2000" dirty="0" err="1" smtClean="0">
                <a:solidFill>
                  <a:schemeClr val="bg1"/>
                </a:solidFill>
              </a:rPr>
              <a:t>Hb</a:t>
            </a:r>
            <a:r>
              <a:rPr lang="en-US" sz="2000" dirty="0" smtClean="0">
                <a:solidFill>
                  <a:schemeClr val="bg1"/>
                </a:solidFill>
              </a:rPr>
              <a:t>&gt; 1.3 + No </a:t>
            </a:r>
            <a:r>
              <a:rPr lang="en-US" sz="2000" dirty="0" err="1" smtClean="0">
                <a:solidFill>
                  <a:schemeClr val="bg1"/>
                </a:solidFill>
              </a:rPr>
              <a:t>Glaucophane</a:t>
            </a:r>
            <a:r>
              <a:rPr lang="en-US" sz="2000" dirty="0" smtClean="0">
                <a:solidFill>
                  <a:schemeClr val="bg1"/>
                </a:solidFill>
              </a:rPr>
              <a:t>, magnetite 5-10%</a:t>
            </a:r>
            <a:endParaRPr lang="en-US" sz="2000" dirty="0">
              <a:solidFill>
                <a:schemeClr val="bg1"/>
              </a:solidFill>
            </a:endParaRPr>
          </a:p>
        </p:txBody>
      </p:sp>
      <p:sp>
        <p:nvSpPr>
          <p:cNvPr id="10" name="TextBox 9"/>
          <p:cNvSpPr txBox="1"/>
          <p:nvPr/>
        </p:nvSpPr>
        <p:spPr>
          <a:xfrm>
            <a:off x="447469" y="5957040"/>
            <a:ext cx="2307198" cy="646331"/>
          </a:xfrm>
          <a:prstGeom prst="rect">
            <a:avLst/>
          </a:prstGeom>
          <a:solidFill>
            <a:srgbClr val="FFFF00">
              <a:alpha val="50980"/>
            </a:srgbClr>
          </a:solidFill>
        </p:spPr>
        <p:txBody>
          <a:bodyPr wrap="square" rtlCol="0">
            <a:spAutoFit/>
          </a:bodyPr>
          <a:lstStyle/>
          <a:p>
            <a:pPr algn="ctr">
              <a:lnSpc>
                <a:spcPct val="90000"/>
              </a:lnSpc>
            </a:pPr>
            <a:r>
              <a:rPr lang="en-US" sz="2000" dirty="0" smtClean="0">
                <a:solidFill>
                  <a:schemeClr val="bg1"/>
                </a:solidFill>
              </a:rPr>
              <a:t>CPX/</a:t>
            </a:r>
            <a:r>
              <a:rPr lang="en-US" sz="2000" dirty="0" err="1" smtClean="0">
                <a:solidFill>
                  <a:schemeClr val="bg1"/>
                </a:solidFill>
              </a:rPr>
              <a:t>Hb</a:t>
            </a:r>
            <a:r>
              <a:rPr lang="en-US" sz="2000" dirty="0" smtClean="0">
                <a:solidFill>
                  <a:schemeClr val="bg1"/>
                </a:solidFill>
              </a:rPr>
              <a:t> ~1.0 1.0 + trace </a:t>
            </a:r>
            <a:r>
              <a:rPr lang="en-US" sz="2000" dirty="0" err="1" smtClean="0">
                <a:solidFill>
                  <a:schemeClr val="bg1"/>
                </a:solidFill>
              </a:rPr>
              <a:t>Glaucophane</a:t>
            </a:r>
            <a:endParaRPr lang="en-US" sz="2000" dirty="0">
              <a:solidFill>
                <a:schemeClr val="bg1"/>
              </a:solidFill>
            </a:endParaRPr>
          </a:p>
        </p:txBody>
      </p:sp>
      <p:sp>
        <p:nvSpPr>
          <p:cNvPr id="15" name="TextBox 14"/>
          <p:cNvSpPr txBox="1"/>
          <p:nvPr/>
        </p:nvSpPr>
        <p:spPr>
          <a:xfrm>
            <a:off x="685800" y="3057900"/>
            <a:ext cx="1057398" cy="424732"/>
          </a:xfrm>
          <a:prstGeom prst="rect">
            <a:avLst/>
          </a:prstGeom>
          <a:noFill/>
        </p:spPr>
        <p:txBody>
          <a:bodyPr wrap="square" rtlCol="0">
            <a:spAutoFit/>
          </a:bodyPr>
          <a:lstStyle/>
          <a:p>
            <a:pPr>
              <a:lnSpc>
                <a:spcPct val="90000"/>
              </a:lnSpc>
            </a:pPr>
            <a:r>
              <a:rPr lang="en-US" sz="2400" dirty="0" smtClean="0">
                <a:solidFill>
                  <a:srgbClr val="FF0000"/>
                </a:solidFill>
              </a:rPr>
              <a:t>17</a:t>
            </a:r>
            <a:r>
              <a:rPr lang="en-US" sz="2400" dirty="0" smtClean="0"/>
              <a:t>/</a:t>
            </a:r>
            <a:r>
              <a:rPr lang="en-US" sz="2400" dirty="0" smtClean="0">
                <a:solidFill>
                  <a:srgbClr val="FF0000"/>
                </a:solidFill>
              </a:rPr>
              <a:t>14</a:t>
            </a:r>
            <a:endParaRPr lang="en-US" sz="2400" dirty="0">
              <a:solidFill>
                <a:srgbClr val="FF0000"/>
              </a:solidFill>
            </a:endParaRPr>
          </a:p>
        </p:txBody>
      </p:sp>
      <p:sp>
        <p:nvSpPr>
          <p:cNvPr id="2" name="TextBox 1"/>
          <p:cNvSpPr txBox="1"/>
          <p:nvPr/>
        </p:nvSpPr>
        <p:spPr>
          <a:xfrm>
            <a:off x="5638800" y="1859652"/>
            <a:ext cx="2895600" cy="2751522"/>
          </a:xfrm>
          <a:prstGeom prst="rect">
            <a:avLst/>
          </a:prstGeom>
          <a:noFill/>
        </p:spPr>
        <p:txBody>
          <a:bodyPr wrap="square" rtlCol="0">
            <a:spAutoFit/>
          </a:bodyPr>
          <a:lstStyle/>
          <a:p>
            <a:pPr>
              <a:lnSpc>
                <a:spcPct val="90000"/>
              </a:lnSpc>
            </a:pPr>
            <a:r>
              <a:rPr lang="en-US" sz="2400" dirty="0" smtClean="0"/>
              <a:t>Heavy mineral tracers distinguish northern and southern </a:t>
            </a:r>
            <a:r>
              <a:rPr lang="en-US" sz="2400" dirty="0" smtClean="0"/>
              <a:t>provenance sources </a:t>
            </a:r>
            <a:r>
              <a:rPr lang="en-US" sz="2400" dirty="0" smtClean="0"/>
              <a:t>and preclude significant input to JDF from Quinault Canyon.  </a:t>
            </a:r>
          </a:p>
        </p:txBody>
      </p:sp>
      <p:sp>
        <p:nvSpPr>
          <p:cNvPr id="18" name="TextBox 17"/>
          <p:cNvSpPr txBox="1"/>
          <p:nvPr/>
        </p:nvSpPr>
        <p:spPr>
          <a:xfrm>
            <a:off x="447469" y="2101863"/>
            <a:ext cx="1043194" cy="424732"/>
          </a:xfrm>
          <a:prstGeom prst="rect">
            <a:avLst/>
          </a:prstGeom>
          <a:noFill/>
        </p:spPr>
        <p:txBody>
          <a:bodyPr wrap="square" rtlCol="0">
            <a:spAutoFit/>
          </a:bodyPr>
          <a:lstStyle/>
          <a:p>
            <a:pPr>
              <a:lnSpc>
                <a:spcPct val="90000"/>
              </a:lnSpc>
            </a:pPr>
            <a:r>
              <a:rPr lang="en-US" sz="2400" dirty="0" smtClean="0"/>
              <a:t>&gt;20/</a:t>
            </a:r>
            <a:r>
              <a:rPr lang="en-US" sz="2400" dirty="0" smtClean="0">
                <a:solidFill>
                  <a:srgbClr val="FF0000"/>
                </a:solidFill>
              </a:rPr>
              <a:t>19</a:t>
            </a:r>
            <a:endParaRPr lang="en-US" sz="2400" dirty="0">
              <a:solidFill>
                <a:srgbClr val="FF0000"/>
              </a:solidFill>
            </a:endParaRPr>
          </a:p>
        </p:txBody>
      </p:sp>
      <p:grpSp>
        <p:nvGrpSpPr>
          <p:cNvPr id="45" name="Group 44"/>
          <p:cNvGrpSpPr/>
          <p:nvPr/>
        </p:nvGrpSpPr>
        <p:grpSpPr>
          <a:xfrm>
            <a:off x="476251" y="2514600"/>
            <a:ext cx="3838574" cy="3709988"/>
            <a:chOff x="476251" y="2514600"/>
            <a:chExt cx="3838574" cy="3709988"/>
          </a:xfrm>
        </p:grpSpPr>
        <p:sp>
          <p:nvSpPr>
            <p:cNvPr id="26" name="Freeform 25"/>
            <p:cNvSpPr/>
            <p:nvPr/>
          </p:nvSpPr>
          <p:spPr>
            <a:xfrm>
              <a:off x="2585881" y="2624137"/>
              <a:ext cx="1247932" cy="2543175"/>
            </a:xfrm>
            <a:custGeom>
              <a:avLst/>
              <a:gdLst>
                <a:gd name="connsiteX0" fmla="*/ 1564128 w 1564128"/>
                <a:gd name="connsiteY0" fmla="*/ 0 h 2447578"/>
                <a:gd name="connsiteX1" fmla="*/ 1506978 w 1564128"/>
                <a:gd name="connsiteY1" fmla="*/ 100012 h 2447578"/>
                <a:gd name="connsiteX2" fmla="*/ 1421253 w 1564128"/>
                <a:gd name="connsiteY2" fmla="*/ 142875 h 2447578"/>
                <a:gd name="connsiteX3" fmla="*/ 1283140 w 1564128"/>
                <a:gd name="connsiteY3" fmla="*/ 209550 h 2447578"/>
                <a:gd name="connsiteX4" fmla="*/ 1173603 w 1564128"/>
                <a:gd name="connsiteY4" fmla="*/ 261937 h 2447578"/>
                <a:gd name="connsiteX5" fmla="*/ 1083115 w 1564128"/>
                <a:gd name="connsiteY5" fmla="*/ 290512 h 2447578"/>
                <a:gd name="connsiteX6" fmla="*/ 1035490 w 1564128"/>
                <a:gd name="connsiteY6" fmla="*/ 323850 h 2447578"/>
                <a:gd name="connsiteX7" fmla="*/ 1002153 w 1564128"/>
                <a:gd name="connsiteY7" fmla="*/ 361950 h 2447578"/>
                <a:gd name="connsiteX8" fmla="*/ 973578 w 1564128"/>
                <a:gd name="connsiteY8" fmla="*/ 400050 h 2447578"/>
                <a:gd name="connsiteX9" fmla="*/ 916428 w 1564128"/>
                <a:gd name="connsiteY9" fmla="*/ 433387 h 2447578"/>
                <a:gd name="connsiteX10" fmla="*/ 859278 w 1564128"/>
                <a:gd name="connsiteY10" fmla="*/ 452437 h 2447578"/>
                <a:gd name="connsiteX11" fmla="*/ 759265 w 1564128"/>
                <a:gd name="connsiteY11" fmla="*/ 495300 h 2447578"/>
                <a:gd name="connsiteX12" fmla="*/ 716403 w 1564128"/>
                <a:gd name="connsiteY12" fmla="*/ 504825 h 2447578"/>
                <a:gd name="connsiteX13" fmla="*/ 692590 w 1564128"/>
                <a:gd name="connsiteY13" fmla="*/ 542925 h 2447578"/>
                <a:gd name="connsiteX14" fmla="*/ 659253 w 1564128"/>
                <a:gd name="connsiteY14" fmla="*/ 571500 h 2447578"/>
                <a:gd name="connsiteX15" fmla="*/ 592578 w 1564128"/>
                <a:gd name="connsiteY15" fmla="*/ 628650 h 2447578"/>
                <a:gd name="connsiteX16" fmla="*/ 573528 w 1564128"/>
                <a:gd name="connsiteY16" fmla="*/ 666750 h 2447578"/>
                <a:gd name="connsiteX17" fmla="*/ 602103 w 1564128"/>
                <a:gd name="connsiteY17" fmla="*/ 723900 h 2447578"/>
                <a:gd name="connsiteX18" fmla="*/ 578290 w 1564128"/>
                <a:gd name="connsiteY18" fmla="*/ 776287 h 2447578"/>
                <a:gd name="connsiteX19" fmla="*/ 554478 w 1564128"/>
                <a:gd name="connsiteY19" fmla="*/ 823912 h 2447578"/>
                <a:gd name="connsiteX20" fmla="*/ 540190 w 1564128"/>
                <a:gd name="connsiteY20" fmla="*/ 933450 h 2447578"/>
                <a:gd name="connsiteX21" fmla="*/ 549715 w 1564128"/>
                <a:gd name="connsiteY21" fmla="*/ 1023937 h 2447578"/>
                <a:gd name="connsiteX22" fmla="*/ 583053 w 1564128"/>
                <a:gd name="connsiteY22" fmla="*/ 1133475 h 2447578"/>
                <a:gd name="connsiteX23" fmla="*/ 616390 w 1564128"/>
                <a:gd name="connsiteY23" fmla="*/ 1238250 h 2447578"/>
                <a:gd name="connsiteX24" fmla="*/ 640203 w 1564128"/>
                <a:gd name="connsiteY24" fmla="*/ 1352550 h 2447578"/>
                <a:gd name="connsiteX25" fmla="*/ 659253 w 1564128"/>
                <a:gd name="connsiteY25" fmla="*/ 1476375 h 2447578"/>
                <a:gd name="connsiteX26" fmla="*/ 649728 w 1564128"/>
                <a:gd name="connsiteY26" fmla="*/ 1576387 h 2447578"/>
                <a:gd name="connsiteX27" fmla="*/ 606865 w 1564128"/>
                <a:gd name="connsiteY27" fmla="*/ 1681162 h 2447578"/>
                <a:gd name="connsiteX28" fmla="*/ 544953 w 1564128"/>
                <a:gd name="connsiteY28" fmla="*/ 1752600 h 2447578"/>
                <a:gd name="connsiteX29" fmla="*/ 449703 w 1564128"/>
                <a:gd name="connsiteY29" fmla="*/ 1809750 h 2447578"/>
                <a:gd name="connsiteX30" fmla="*/ 359215 w 1564128"/>
                <a:gd name="connsiteY30" fmla="*/ 1885950 h 2447578"/>
                <a:gd name="connsiteX31" fmla="*/ 321115 w 1564128"/>
                <a:gd name="connsiteY31" fmla="*/ 1943100 h 2447578"/>
                <a:gd name="connsiteX32" fmla="*/ 340165 w 1564128"/>
                <a:gd name="connsiteY32" fmla="*/ 1985962 h 2447578"/>
                <a:gd name="connsiteX33" fmla="*/ 373503 w 1564128"/>
                <a:gd name="connsiteY33" fmla="*/ 2047875 h 2447578"/>
                <a:gd name="connsiteX34" fmla="*/ 397315 w 1564128"/>
                <a:gd name="connsiteY34" fmla="*/ 2095500 h 2447578"/>
                <a:gd name="connsiteX35" fmla="*/ 378265 w 1564128"/>
                <a:gd name="connsiteY35" fmla="*/ 2171700 h 2447578"/>
                <a:gd name="connsiteX36" fmla="*/ 349690 w 1564128"/>
                <a:gd name="connsiteY36" fmla="*/ 2214562 h 2447578"/>
                <a:gd name="connsiteX37" fmla="*/ 316353 w 1564128"/>
                <a:gd name="connsiteY37" fmla="*/ 2276475 h 2447578"/>
                <a:gd name="connsiteX38" fmla="*/ 335403 w 1564128"/>
                <a:gd name="connsiteY38" fmla="*/ 2324100 h 2447578"/>
                <a:gd name="connsiteX0" fmla="*/ 1542250 w 1542250"/>
                <a:gd name="connsiteY0" fmla="*/ 0 h 2634910"/>
                <a:gd name="connsiteX1" fmla="*/ 1485100 w 1542250"/>
                <a:gd name="connsiteY1" fmla="*/ 100012 h 2634910"/>
                <a:gd name="connsiteX2" fmla="*/ 1399375 w 1542250"/>
                <a:gd name="connsiteY2" fmla="*/ 142875 h 2634910"/>
                <a:gd name="connsiteX3" fmla="*/ 1261262 w 1542250"/>
                <a:gd name="connsiteY3" fmla="*/ 209550 h 2634910"/>
                <a:gd name="connsiteX4" fmla="*/ 1151725 w 1542250"/>
                <a:gd name="connsiteY4" fmla="*/ 261937 h 2634910"/>
                <a:gd name="connsiteX5" fmla="*/ 1061237 w 1542250"/>
                <a:gd name="connsiteY5" fmla="*/ 290512 h 2634910"/>
                <a:gd name="connsiteX6" fmla="*/ 1013612 w 1542250"/>
                <a:gd name="connsiteY6" fmla="*/ 323850 h 2634910"/>
                <a:gd name="connsiteX7" fmla="*/ 980275 w 1542250"/>
                <a:gd name="connsiteY7" fmla="*/ 361950 h 2634910"/>
                <a:gd name="connsiteX8" fmla="*/ 951700 w 1542250"/>
                <a:gd name="connsiteY8" fmla="*/ 400050 h 2634910"/>
                <a:gd name="connsiteX9" fmla="*/ 894550 w 1542250"/>
                <a:gd name="connsiteY9" fmla="*/ 433387 h 2634910"/>
                <a:gd name="connsiteX10" fmla="*/ 837400 w 1542250"/>
                <a:gd name="connsiteY10" fmla="*/ 452437 h 2634910"/>
                <a:gd name="connsiteX11" fmla="*/ 737387 w 1542250"/>
                <a:gd name="connsiteY11" fmla="*/ 495300 h 2634910"/>
                <a:gd name="connsiteX12" fmla="*/ 694525 w 1542250"/>
                <a:gd name="connsiteY12" fmla="*/ 504825 h 2634910"/>
                <a:gd name="connsiteX13" fmla="*/ 670712 w 1542250"/>
                <a:gd name="connsiteY13" fmla="*/ 542925 h 2634910"/>
                <a:gd name="connsiteX14" fmla="*/ 637375 w 1542250"/>
                <a:gd name="connsiteY14" fmla="*/ 571500 h 2634910"/>
                <a:gd name="connsiteX15" fmla="*/ 570700 w 1542250"/>
                <a:gd name="connsiteY15" fmla="*/ 628650 h 2634910"/>
                <a:gd name="connsiteX16" fmla="*/ 551650 w 1542250"/>
                <a:gd name="connsiteY16" fmla="*/ 666750 h 2634910"/>
                <a:gd name="connsiteX17" fmla="*/ 580225 w 1542250"/>
                <a:gd name="connsiteY17" fmla="*/ 723900 h 2634910"/>
                <a:gd name="connsiteX18" fmla="*/ 556412 w 1542250"/>
                <a:gd name="connsiteY18" fmla="*/ 776287 h 2634910"/>
                <a:gd name="connsiteX19" fmla="*/ 532600 w 1542250"/>
                <a:gd name="connsiteY19" fmla="*/ 823912 h 2634910"/>
                <a:gd name="connsiteX20" fmla="*/ 518312 w 1542250"/>
                <a:gd name="connsiteY20" fmla="*/ 933450 h 2634910"/>
                <a:gd name="connsiteX21" fmla="*/ 527837 w 1542250"/>
                <a:gd name="connsiteY21" fmla="*/ 1023937 h 2634910"/>
                <a:gd name="connsiteX22" fmla="*/ 561175 w 1542250"/>
                <a:gd name="connsiteY22" fmla="*/ 1133475 h 2634910"/>
                <a:gd name="connsiteX23" fmla="*/ 594512 w 1542250"/>
                <a:gd name="connsiteY23" fmla="*/ 1238250 h 2634910"/>
                <a:gd name="connsiteX24" fmla="*/ 618325 w 1542250"/>
                <a:gd name="connsiteY24" fmla="*/ 1352550 h 2634910"/>
                <a:gd name="connsiteX25" fmla="*/ 637375 w 1542250"/>
                <a:gd name="connsiteY25" fmla="*/ 1476375 h 2634910"/>
                <a:gd name="connsiteX26" fmla="*/ 627850 w 1542250"/>
                <a:gd name="connsiteY26" fmla="*/ 1576387 h 2634910"/>
                <a:gd name="connsiteX27" fmla="*/ 584987 w 1542250"/>
                <a:gd name="connsiteY27" fmla="*/ 1681162 h 2634910"/>
                <a:gd name="connsiteX28" fmla="*/ 523075 w 1542250"/>
                <a:gd name="connsiteY28" fmla="*/ 1752600 h 2634910"/>
                <a:gd name="connsiteX29" fmla="*/ 427825 w 1542250"/>
                <a:gd name="connsiteY29" fmla="*/ 1809750 h 2634910"/>
                <a:gd name="connsiteX30" fmla="*/ 337337 w 1542250"/>
                <a:gd name="connsiteY30" fmla="*/ 1885950 h 2634910"/>
                <a:gd name="connsiteX31" fmla="*/ 299237 w 1542250"/>
                <a:gd name="connsiteY31" fmla="*/ 1943100 h 2634910"/>
                <a:gd name="connsiteX32" fmla="*/ 318287 w 1542250"/>
                <a:gd name="connsiteY32" fmla="*/ 1985962 h 2634910"/>
                <a:gd name="connsiteX33" fmla="*/ 351625 w 1542250"/>
                <a:gd name="connsiteY33" fmla="*/ 2047875 h 2634910"/>
                <a:gd name="connsiteX34" fmla="*/ 375437 w 1542250"/>
                <a:gd name="connsiteY34" fmla="*/ 2095500 h 2634910"/>
                <a:gd name="connsiteX35" fmla="*/ 356387 w 1542250"/>
                <a:gd name="connsiteY35" fmla="*/ 2171700 h 2634910"/>
                <a:gd name="connsiteX36" fmla="*/ 327812 w 1542250"/>
                <a:gd name="connsiteY36" fmla="*/ 2214562 h 2634910"/>
                <a:gd name="connsiteX37" fmla="*/ 294475 w 1542250"/>
                <a:gd name="connsiteY37" fmla="*/ 2276475 h 2634910"/>
                <a:gd name="connsiteX38" fmla="*/ 342100 w 1542250"/>
                <a:gd name="connsiteY38" fmla="*/ 2543175 h 2634910"/>
                <a:gd name="connsiteX0" fmla="*/ 1247932 w 1247932"/>
                <a:gd name="connsiteY0" fmla="*/ 0 h 2543175"/>
                <a:gd name="connsiteX1" fmla="*/ 1190782 w 1247932"/>
                <a:gd name="connsiteY1" fmla="*/ 100012 h 2543175"/>
                <a:gd name="connsiteX2" fmla="*/ 1105057 w 1247932"/>
                <a:gd name="connsiteY2" fmla="*/ 142875 h 2543175"/>
                <a:gd name="connsiteX3" fmla="*/ 966944 w 1247932"/>
                <a:gd name="connsiteY3" fmla="*/ 209550 h 2543175"/>
                <a:gd name="connsiteX4" fmla="*/ 857407 w 1247932"/>
                <a:gd name="connsiteY4" fmla="*/ 261937 h 2543175"/>
                <a:gd name="connsiteX5" fmla="*/ 766919 w 1247932"/>
                <a:gd name="connsiteY5" fmla="*/ 290512 h 2543175"/>
                <a:gd name="connsiteX6" fmla="*/ 719294 w 1247932"/>
                <a:gd name="connsiteY6" fmla="*/ 323850 h 2543175"/>
                <a:gd name="connsiteX7" fmla="*/ 685957 w 1247932"/>
                <a:gd name="connsiteY7" fmla="*/ 361950 h 2543175"/>
                <a:gd name="connsiteX8" fmla="*/ 657382 w 1247932"/>
                <a:gd name="connsiteY8" fmla="*/ 400050 h 2543175"/>
                <a:gd name="connsiteX9" fmla="*/ 600232 w 1247932"/>
                <a:gd name="connsiteY9" fmla="*/ 433387 h 2543175"/>
                <a:gd name="connsiteX10" fmla="*/ 543082 w 1247932"/>
                <a:gd name="connsiteY10" fmla="*/ 452437 h 2543175"/>
                <a:gd name="connsiteX11" fmla="*/ 443069 w 1247932"/>
                <a:gd name="connsiteY11" fmla="*/ 495300 h 2543175"/>
                <a:gd name="connsiteX12" fmla="*/ 400207 w 1247932"/>
                <a:gd name="connsiteY12" fmla="*/ 504825 h 2543175"/>
                <a:gd name="connsiteX13" fmla="*/ 376394 w 1247932"/>
                <a:gd name="connsiteY13" fmla="*/ 542925 h 2543175"/>
                <a:gd name="connsiteX14" fmla="*/ 343057 w 1247932"/>
                <a:gd name="connsiteY14" fmla="*/ 571500 h 2543175"/>
                <a:gd name="connsiteX15" fmla="*/ 276382 w 1247932"/>
                <a:gd name="connsiteY15" fmla="*/ 628650 h 2543175"/>
                <a:gd name="connsiteX16" fmla="*/ 257332 w 1247932"/>
                <a:gd name="connsiteY16" fmla="*/ 666750 h 2543175"/>
                <a:gd name="connsiteX17" fmla="*/ 285907 w 1247932"/>
                <a:gd name="connsiteY17" fmla="*/ 723900 h 2543175"/>
                <a:gd name="connsiteX18" fmla="*/ 262094 w 1247932"/>
                <a:gd name="connsiteY18" fmla="*/ 776287 h 2543175"/>
                <a:gd name="connsiteX19" fmla="*/ 238282 w 1247932"/>
                <a:gd name="connsiteY19" fmla="*/ 823912 h 2543175"/>
                <a:gd name="connsiteX20" fmla="*/ 223994 w 1247932"/>
                <a:gd name="connsiteY20" fmla="*/ 933450 h 2543175"/>
                <a:gd name="connsiteX21" fmla="*/ 233519 w 1247932"/>
                <a:gd name="connsiteY21" fmla="*/ 1023937 h 2543175"/>
                <a:gd name="connsiteX22" fmla="*/ 266857 w 1247932"/>
                <a:gd name="connsiteY22" fmla="*/ 1133475 h 2543175"/>
                <a:gd name="connsiteX23" fmla="*/ 300194 w 1247932"/>
                <a:gd name="connsiteY23" fmla="*/ 1238250 h 2543175"/>
                <a:gd name="connsiteX24" fmla="*/ 324007 w 1247932"/>
                <a:gd name="connsiteY24" fmla="*/ 1352550 h 2543175"/>
                <a:gd name="connsiteX25" fmla="*/ 343057 w 1247932"/>
                <a:gd name="connsiteY25" fmla="*/ 1476375 h 2543175"/>
                <a:gd name="connsiteX26" fmla="*/ 333532 w 1247932"/>
                <a:gd name="connsiteY26" fmla="*/ 1576387 h 2543175"/>
                <a:gd name="connsiteX27" fmla="*/ 290669 w 1247932"/>
                <a:gd name="connsiteY27" fmla="*/ 1681162 h 2543175"/>
                <a:gd name="connsiteX28" fmla="*/ 228757 w 1247932"/>
                <a:gd name="connsiteY28" fmla="*/ 1752600 h 2543175"/>
                <a:gd name="connsiteX29" fmla="*/ 133507 w 1247932"/>
                <a:gd name="connsiteY29" fmla="*/ 1809750 h 2543175"/>
                <a:gd name="connsiteX30" fmla="*/ 43019 w 1247932"/>
                <a:gd name="connsiteY30" fmla="*/ 1885950 h 2543175"/>
                <a:gd name="connsiteX31" fmla="*/ 4919 w 1247932"/>
                <a:gd name="connsiteY31" fmla="*/ 1943100 h 2543175"/>
                <a:gd name="connsiteX32" fmla="*/ 23969 w 1247932"/>
                <a:gd name="connsiteY32" fmla="*/ 1985962 h 2543175"/>
                <a:gd name="connsiteX33" fmla="*/ 57307 w 1247932"/>
                <a:gd name="connsiteY33" fmla="*/ 2047875 h 2543175"/>
                <a:gd name="connsiteX34" fmla="*/ 81119 w 1247932"/>
                <a:gd name="connsiteY34" fmla="*/ 2095500 h 2543175"/>
                <a:gd name="connsiteX35" fmla="*/ 62069 w 1247932"/>
                <a:gd name="connsiteY35" fmla="*/ 2171700 h 2543175"/>
                <a:gd name="connsiteX36" fmla="*/ 33494 w 1247932"/>
                <a:gd name="connsiteY36" fmla="*/ 2214562 h 2543175"/>
                <a:gd name="connsiteX37" fmla="*/ 157 w 1247932"/>
                <a:gd name="connsiteY37" fmla="*/ 2276475 h 2543175"/>
                <a:gd name="connsiteX38" fmla="*/ 47782 w 1247932"/>
                <a:gd name="connsiteY38" fmla="*/ 2543175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47932" h="2543175">
                  <a:moveTo>
                    <a:pt x="1247932" y="0"/>
                  </a:moveTo>
                  <a:cubicBezTo>
                    <a:pt x="1231263" y="38100"/>
                    <a:pt x="1214594" y="76200"/>
                    <a:pt x="1190782" y="100012"/>
                  </a:cubicBezTo>
                  <a:cubicBezTo>
                    <a:pt x="1166970" y="123824"/>
                    <a:pt x="1105057" y="142875"/>
                    <a:pt x="1105057" y="142875"/>
                  </a:cubicBezTo>
                  <a:lnTo>
                    <a:pt x="966944" y="209550"/>
                  </a:lnTo>
                  <a:cubicBezTo>
                    <a:pt x="925669" y="229394"/>
                    <a:pt x="890744" y="248443"/>
                    <a:pt x="857407" y="261937"/>
                  </a:cubicBezTo>
                  <a:cubicBezTo>
                    <a:pt x="824070" y="275431"/>
                    <a:pt x="789938" y="280193"/>
                    <a:pt x="766919" y="290512"/>
                  </a:cubicBezTo>
                  <a:cubicBezTo>
                    <a:pt x="743900" y="300831"/>
                    <a:pt x="732788" y="311944"/>
                    <a:pt x="719294" y="323850"/>
                  </a:cubicBezTo>
                  <a:cubicBezTo>
                    <a:pt x="705800" y="335756"/>
                    <a:pt x="696276" y="349250"/>
                    <a:pt x="685957" y="361950"/>
                  </a:cubicBezTo>
                  <a:cubicBezTo>
                    <a:pt x="675638" y="374650"/>
                    <a:pt x="671669" y="388144"/>
                    <a:pt x="657382" y="400050"/>
                  </a:cubicBezTo>
                  <a:cubicBezTo>
                    <a:pt x="643095" y="411956"/>
                    <a:pt x="619282" y="424656"/>
                    <a:pt x="600232" y="433387"/>
                  </a:cubicBezTo>
                  <a:cubicBezTo>
                    <a:pt x="581182" y="442118"/>
                    <a:pt x="569276" y="442118"/>
                    <a:pt x="543082" y="452437"/>
                  </a:cubicBezTo>
                  <a:cubicBezTo>
                    <a:pt x="516888" y="462756"/>
                    <a:pt x="466881" y="486569"/>
                    <a:pt x="443069" y="495300"/>
                  </a:cubicBezTo>
                  <a:cubicBezTo>
                    <a:pt x="419257" y="504031"/>
                    <a:pt x="411319" y="496888"/>
                    <a:pt x="400207" y="504825"/>
                  </a:cubicBezTo>
                  <a:cubicBezTo>
                    <a:pt x="389094" y="512763"/>
                    <a:pt x="385919" y="531813"/>
                    <a:pt x="376394" y="542925"/>
                  </a:cubicBezTo>
                  <a:cubicBezTo>
                    <a:pt x="366869" y="554038"/>
                    <a:pt x="343057" y="571500"/>
                    <a:pt x="343057" y="571500"/>
                  </a:cubicBezTo>
                  <a:cubicBezTo>
                    <a:pt x="326388" y="585787"/>
                    <a:pt x="290669" y="612775"/>
                    <a:pt x="276382" y="628650"/>
                  </a:cubicBezTo>
                  <a:cubicBezTo>
                    <a:pt x="262094" y="644525"/>
                    <a:pt x="255744" y="650875"/>
                    <a:pt x="257332" y="666750"/>
                  </a:cubicBezTo>
                  <a:cubicBezTo>
                    <a:pt x="258919" y="682625"/>
                    <a:pt x="285113" y="705644"/>
                    <a:pt x="285907" y="723900"/>
                  </a:cubicBezTo>
                  <a:cubicBezTo>
                    <a:pt x="286701" y="742156"/>
                    <a:pt x="270031" y="759618"/>
                    <a:pt x="262094" y="776287"/>
                  </a:cubicBezTo>
                  <a:cubicBezTo>
                    <a:pt x="254157" y="792956"/>
                    <a:pt x="244632" y="797718"/>
                    <a:pt x="238282" y="823912"/>
                  </a:cubicBezTo>
                  <a:cubicBezTo>
                    <a:pt x="231932" y="850106"/>
                    <a:pt x="224788" y="900113"/>
                    <a:pt x="223994" y="933450"/>
                  </a:cubicBezTo>
                  <a:cubicBezTo>
                    <a:pt x="223200" y="966787"/>
                    <a:pt x="226375" y="990600"/>
                    <a:pt x="233519" y="1023937"/>
                  </a:cubicBezTo>
                  <a:cubicBezTo>
                    <a:pt x="240663" y="1057274"/>
                    <a:pt x="255744" y="1097756"/>
                    <a:pt x="266857" y="1133475"/>
                  </a:cubicBezTo>
                  <a:cubicBezTo>
                    <a:pt x="277969" y="1169194"/>
                    <a:pt x="290669" y="1201738"/>
                    <a:pt x="300194" y="1238250"/>
                  </a:cubicBezTo>
                  <a:cubicBezTo>
                    <a:pt x="309719" y="1274762"/>
                    <a:pt x="316863" y="1312863"/>
                    <a:pt x="324007" y="1352550"/>
                  </a:cubicBezTo>
                  <a:cubicBezTo>
                    <a:pt x="331151" y="1392237"/>
                    <a:pt x="341470" y="1439069"/>
                    <a:pt x="343057" y="1476375"/>
                  </a:cubicBezTo>
                  <a:cubicBezTo>
                    <a:pt x="344644" y="1513681"/>
                    <a:pt x="342263" y="1542256"/>
                    <a:pt x="333532" y="1576387"/>
                  </a:cubicBezTo>
                  <a:cubicBezTo>
                    <a:pt x="324801" y="1610518"/>
                    <a:pt x="308131" y="1651793"/>
                    <a:pt x="290669" y="1681162"/>
                  </a:cubicBezTo>
                  <a:cubicBezTo>
                    <a:pt x="273207" y="1710531"/>
                    <a:pt x="254951" y="1731169"/>
                    <a:pt x="228757" y="1752600"/>
                  </a:cubicBezTo>
                  <a:cubicBezTo>
                    <a:pt x="202563" y="1774031"/>
                    <a:pt x="164463" y="1787525"/>
                    <a:pt x="133507" y="1809750"/>
                  </a:cubicBezTo>
                  <a:cubicBezTo>
                    <a:pt x="102551" y="1831975"/>
                    <a:pt x="64450" y="1863725"/>
                    <a:pt x="43019" y="1885950"/>
                  </a:cubicBezTo>
                  <a:cubicBezTo>
                    <a:pt x="21588" y="1908175"/>
                    <a:pt x="8094" y="1926431"/>
                    <a:pt x="4919" y="1943100"/>
                  </a:cubicBezTo>
                  <a:cubicBezTo>
                    <a:pt x="1744" y="1959769"/>
                    <a:pt x="15238" y="1968500"/>
                    <a:pt x="23969" y="1985962"/>
                  </a:cubicBezTo>
                  <a:cubicBezTo>
                    <a:pt x="32700" y="2003424"/>
                    <a:pt x="47782" y="2029619"/>
                    <a:pt x="57307" y="2047875"/>
                  </a:cubicBezTo>
                  <a:cubicBezTo>
                    <a:pt x="66832" y="2066131"/>
                    <a:pt x="80325" y="2074863"/>
                    <a:pt x="81119" y="2095500"/>
                  </a:cubicBezTo>
                  <a:cubicBezTo>
                    <a:pt x="81913" y="2116137"/>
                    <a:pt x="70006" y="2151856"/>
                    <a:pt x="62069" y="2171700"/>
                  </a:cubicBezTo>
                  <a:cubicBezTo>
                    <a:pt x="54132" y="2191544"/>
                    <a:pt x="43813" y="2197100"/>
                    <a:pt x="33494" y="2214562"/>
                  </a:cubicBezTo>
                  <a:cubicBezTo>
                    <a:pt x="23175" y="2232024"/>
                    <a:pt x="-2224" y="2221706"/>
                    <a:pt x="157" y="2276475"/>
                  </a:cubicBezTo>
                  <a:cubicBezTo>
                    <a:pt x="2538" y="2331244"/>
                    <a:pt x="91439" y="2405063"/>
                    <a:pt x="47782" y="25431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76251" y="5129213"/>
              <a:ext cx="2171699" cy="1095375"/>
            </a:xfrm>
            <a:custGeom>
              <a:avLst/>
              <a:gdLst>
                <a:gd name="connsiteX0" fmla="*/ 2014537 w 2014537"/>
                <a:gd name="connsiteY0" fmla="*/ 0 h 966787"/>
                <a:gd name="connsiteX1" fmla="*/ 1966912 w 2014537"/>
                <a:gd name="connsiteY1" fmla="*/ 100012 h 966787"/>
                <a:gd name="connsiteX2" fmla="*/ 1924050 w 2014537"/>
                <a:gd name="connsiteY2" fmla="*/ 123825 h 966787"/>
                <a:gd name="connsiteX3" fmla="*/ 1828800 w 2014537"/>
                <a:gd name="connsiteY3" fmla="*/ 128587 h 966787"/>
                <a:gd name="connsiteX4" fmla="*/ 1781175 w 2014537"/>
                <a:gd name="connsiteY4" fmla="*/ 152400 h 966787"/>
                <a:gd name="connsiteX5" fmla="*/ 1776412 w 2014537"/>
                <a:gd name="connsiteY5" fmla="*/ 195262 h 966787"/>
                <a:gd name="connsiteX6" fmla="*/ 1781175 w 2014537"/>
                <a:gd name="connsiteY6" fmla="*/ 242887 h 966787"/>
                <a:gd name="connsiteX7" fmla="*/ 1795462 w 2014537"/>
                <a:gd name="connsiteY7" fmla="*/ 285750 h 966787"/>
                <a:gd name="connsiteX8" fmla="*/ 1785937 w 2014537"/>
                <a:gd name="connsiteY8" fmla="*/ 328612 h 966787"/>
                <a:gd name="connsiteX9" fmla="*/ 1781175 w 2014537"/>
                <a:gd name="connsiteY9" fmla="*/ 357187 h 966787"/>
                <a:gd name="connsiteX10" fmla="*/ 1728787 w 2014537"/>
                <a:gd name="connsiteY10" fmla="*/ 338137 h 966787"/>
                <a:gd name="connsiteX11" fmla="*/ 1700212 w 2014537"/>
                <a:gd name="connsiteY11" fmla="*/ 295275 h 966787"/>
                <a:gd name="connsiteX12" fmla="*/ 1643062 w 2014537"/>
                <a:gd name="connsiteY12" fmla="*/ 238125 h 966787"/>
                <a:gd name="connsiteX13" fmla="*/ 1562100 w 2014537"/>
                <a:gd name="connsiteY13" fmla="*/ 209550 h 966787"/>
                <a:gd name="connsiteX14" fmla="*/ 1423987 w 2014537"/>
                <a:gd name="connsiteY14" fmla="*/ 204787 h 966787"/>
                <a:gd name="connsiteX15" fmla="*/ 1366837 w 2014537"/>
                <a:gd name="connsiteY15" fmla="*/ 247650 h 966787"/>
                <a:gd name="connsiteX16" fmla="*/ 1323975 w 2014537"/>
                <a:gd name="connsiteY16" fmla="*/ 290512 h 966787"/>
                <a:gd name="connsiteX17" fmla="*/ 1338262 w 2014537"/>
                <a:gd name="connsiteY17" fmla="*/ 342900 h 966787"/>
                <a:gd name="connsiteX18" fmla="*/ 1366837 w 2014537"/>
                <a:gd name="connsiteY18" fmla="*/ 409575 h 966787"/>
                <a:gd name="connsiteX19" fmla="*/ 1376362 w 2014537"/>
                <a:gd name="connsiteY19" fmla="*/ 466725 h 966787"/>
                <a:gd name="connsiteX20" fmla="*/ 1262062 w 2014537"/>
                <a:gd name="connsiteY20" fmla="*/ 523875 h 966787"/>
                <a:gd name="connsiteX21" fmla="*/ 1047750 w 2014537"/>
                <a:gd name="connsiteY21" fmla="*/ 638175 h 966787"/>
                <a:gd name="connsiteX22" fmla="*/ 966787 w 2014537"/>
                <a:gd name="connsiteY22" fmla="*/ 704850 h 966787"/>
                <a:gd name="connsiteX23" fmla="*/ 904875 w 2014537"/>
                <a:gd name="connsiteY23" fmla="*/ 709612 h 966787"/>
                <a:gd name="connsiteX24" fmla="*/ 871537 w 2014537"/>
                <a:gd name="connsiteY24" fmla="*/ 642937 h 966787"/>
                <a:gd name="connsiteX25" fmla="*/ 823912 w 2014537"/>
                <a:gd name="connsiteY25" fmla="*/ 576262 h 966787"/>
                <a:gd name="connsiteX26" fmla="*/ 766762 w 2014537"/>
                <a:gd name="connsiteY26" fmla="*/ 538162 h 966787"/>
                <a:gd name="connsiteX27" fmla="*/ 709612 w 2014537"/>
                <a:gd name="connsiteY27" fmla="*/ 547687 h 966787"/>
                <a:gd name="connsiteX28" fmla="*/ 671512 w 2014537"/>
                <a:gd name="connsiteY28" fmla="*/ 576262 h 966787"/>
                <a:gd name="connsiteX29" fmla="*/ 604837 w 2014537"/>
                <a:gd name="connsiteY29" fmla="*/ 528637 h 966787"/>
                <a:gd name="connsiteX30" fmla="*/ 514350 w 2014537"/>
                <a:gd name="connsiteY30" fmla="*/ 514350 h 966787"/>
                <a:gd name="connsiteX31" fmla="*/ 409575 w 2014537"/>
                <a:gd name="connsiteY31" fmla="*/ 533400 h 966787"/>
                <a:gd name="connsiteX32" fmla="*/ 366712 w 2014537"/>
                <a:gd name="connsiteY32" fmla="*/ 547687 h 966787"/>
                <a:gd name="connsiteX33" fmla="*/ 261937 w 2014537"/>
                <a:gd name="connsiteY33" fmla="*/ 585787 h 966787"/>
                <a:gd name="connsiteX34" fmla="*/ 204787 w 2014537"/>
                <a:gd name="connsiteY34" fmla="*/ 661987 h 966787"/>
                <a:gd name="connsiteX35" fmla="*/ 176212 w 2014537"/>
                <a:gd name="connsiteY35" fmla="*/ 742950 h 966787"/>
                <a:gd name="connsiteX36" fmla="*/ 147637 w 2014537"/>
                <a:gd name="connsiteY36" fmla="*/ 823912 h 966787"/>
                <a:gd name="connsiteX37" fmla="*/ 119062 w 2014537"/>
                <a:gd name="connsiteY37" fmla="*/ 876300 h 966787"/>
                <a:gd name="connsiteX38" fmla="*/ 76200 w 2014537"/>
                <a:gd name="connsiteY38" fmla="*/ 923925 h 966787"/>
                <a:gd name="connsiteX39" fmla="*/ 0 w 2014537"/>
                <a:gd name="connsiteY39" fmla="*/ 966787 h 966787"/>
                <a:gd name="connsiteX0" fmla="*/ 2171699 w 2171699"/>
                <a:gd name="connsiteY0" fmla="*/ 0 h 1095375"/>
                <a:gd name="connsiteX1" fmla="*/ 2124074 w 2171699"/>
                <a:gd name="connsiteY1" fmla="*/ 100012 h 1095375"/>
                <a:gd name="connsiteX2" fmla="*/ 2081212 w 2171699"/>
                <a:gd name="connsiteY2" fmla="*/ 123825 h 1095375"/>
                <a:gd name="connsiteX3" fmla="*/ 1985962 w 2171699"/>
                <a:gd name="connsiteY3" fmla="*/ 128587 h 1095375"/>
                <a:gd name="connsiteX4" fmla="*/ 1938337 w 2171699"/>
                <a:gd name="connsiteY4" fmla="*/ 152400 h 1095375"/>
                <a:gd name="connsiteX5" fmla="*/ 1933574 w 2171699"/>
                <a:gd name="connsiteY5" fmla="*/ 195262 h 1095375"/>
                <a:gd name="connsiteX6" fmla="*/ 1938337 w 2171699"/>
                <a:gd name="connsiteY6" fmla="*/ 242887 h 1095375"/>
                <a:gd name="connsiteX7" fmla="*/ 1952624 w 2171699"/>
                <a:gd name="connsiteY7" fmla="*/ 285750 h 1095375"/>
                <a:gd name="connsiteX8" fmla="*/ 1943099 w 2171699"/>
                <a:gd name="connsiteY8" fmla="*/ 328612 h 1095375"/>
                <a:gd name="connsiteX9" fmla="*/ 1938337 w 2171699"/>
                <a:gd name="connsiteY9" fmla="*/ 357187 h 1095375"/>
                <a:gd name="connsiteX10" fmla="*/ 1885949 w 2171699"/>
                <a:gd name="connsiteY10" fmla="*/ 338137 h 1095375"/>
                <a:gd name="connsiteX11" fmla="*/ 1857374 w 2171699"/>
                <a:gd name="connsiteY11" fmla="*/ 295275 h 1095375"/>
                <a:gd name="connsiteX12" fmla="*/ 1800224 w 2171699"/>
                <a:gd name="connsiteY12" fmla="*/ 238125 h 1095375"/>
                <a:gd name="connsiteX13" fmla="*/ 1719262 w 2171699"/>
                <a:gd name="connsiteY13" fmla="*/ 209550 h 1095375"/>
                <a:gd name="connsiteX14" fmla="*/ 1581149 w 2171699"/>
                <a:gd name="connsiteY14" fmla="*/ 204787 h 1095375"/>
                <a:gd name="connsiteX15" fmla="*/ 1523999 w 2171699"/>
                <a:gd name="connsiteY15" fmla="*/ 247650 h 1095375"/>
                <a:gd name="connsiteX16" fmla="*/ 1481137 w 2171699"/>
                <a:gd name="connsiteY16" fmla="*/ 290512 h 1095375"/>
                <a:gd name="connsiteX17" fmla="*/ 1495424 w 2171699"/>
                <a:gd name="connsiteY17" fmla="*/ 342900 h 1095375"/>
                <a:gd name="connsiteX18" fmla="*/ 1523999 w 2171699"/>
                <a:gd name="connsiteY18" fmla="*/ 409575 h 1095375"/>
                <a:gd name="connsiteX19" fmla="*/ 1533524 w 2171699"/>
                <a:gd name="connsiteY19" fmla="*/ 466725 h 1095375"/>
                <a:gd name="connsiteX20" fmla="*/ 1419224 w 2171699"/>
                <a:gd name="connsiteY20" fmla="*/ 523875 h 1095375"/>
                <a:gd name="connsiteX21" fmla="*/ 1204912 w 2171699"/>
                <a:gd name="connsiteY21" fmla="*/ 638175 h 1095375"/>
                <a:gd name="connsiteX22" fmla="*/ 1123949 w 2171699"/>
                <a:gd name="connsiteY22" fmla="*/ 704850 h 1095375"/>
                <a:gd name="connsiteX23" fmla="*/ 1062037 w 2171699"/>
                <a:gd name="connsiteY23" fmla="*/ 709612 h 1095375"/>
                <a:gd name="connsiteX24" fmla="*/ 1028699 w 2171699"/>
                <a:gd name="connsiteY24" fmla="*/ 642937 h 1095375"/>
                <a:gd name="connsiteX25" fmla="*/ 981074 w 2171699"/>
                <a:gd name="connsiteY25" fmla="*/ 576262 h 1095375"/>
                <a:gd name="connsiteX26" fmla="*/ 923924 w 2171699"/>
                <a:gd name="connsiteY26" fmla="*/ 538162 h 1095375"/>
                <a:gd name="connsiteX27" fmla="*/ 866774 w 2171699"/>
                <a:gd name="connsiteY27" fmla="*/ 547687 h 1095375"/>
                <a:gd name="connsiteX28" fmla="*/ 828674 w 2171699"/>
                <a:gd name="connsiteY28" fmla="*/ 576262 h 1095375"/>
                <a:gd name="connsiteX29" fmla="*/ 761999 w 2171699"/>
                <a:gd name="connsiteY29" fmla="*/ 528637 h 1095375"/>
                <a:gd name="connsiteX30" fmla="*/ 671512 w 2171699"/>
                <a:gd name="connsiteY30" fmla="*/ 514350 h 1095375"/>
                <a:gd name="connsiteX31" fmla="*/ 566737 w 2171699"/>
                <a:gd name="connsiteY31" fmla="*/ 533400 h 1095375"/>
                <a:gd name="connsiteX32" fmla="*/ 523874 w 2171699"/>
                <a:gd name="connsiteY32" fmla="*/ 547687 h 1095375"/>
                <a:gd name="connsiteX33" fmla="*/ 419099 w 2171699"/>
                <a:gd name="connsiteY33" fmla="*/ 585787 h 1095375"/>
                <a:gd name="connsiteX34" fmla="*/ 361949 w 2171699"/>
                <a:gd name="connsiteY34" fmla="*/ 661987 h 1095375"/>
                <a:gd name="connsiteX35" fmla="*/ 333374 w 2171699"/>
                <a:gd name="connsiteY35" fmla="*/ 742950 h 1095375"/>
                <a:gd name="connsiteX36" fmla="*/ 304799 w 2171699"/>
                <a:gd name="connsiteY36" fmla="*/ 823912 h 1095375"/>
                <a:gd name="connsiteX37" fmla="*/ 276224 w 2171699"/>
                <a:gd name="connsiteY37" fmla="*/ 876300 h 1095375"/>
                <a:gd name="connsiteX38" fmla="*/ 233362 w 2171699"/>
                <a:gd name="connsiteY38" fmla="*/ 923925 h 1095375"/>
                <a:gd name="connsiteX39" fmla="*/ 0 w 2171699"/>
                <a:gd name="connsiteY39"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71699" h="1095375">
                  <a:moveTo>
                    <a:pt x="2171699" y="0"/>
                  </a:moveTo>
                  <a:cubicBezTo>
                    <a:pt x="2155427" y="39687"/>
                    <a:pt x="2139155" y="79375"/>
                    <a:pt x="2124074" y="100012"/>
                  </a:cubicBezTo>
                  <a:cubicBezTo>
                    <a:pt x="2108993" y="120650"/>
                    <a:pt x="2104231" y="119063"/>
                    <a:pt x="2081212" y="123825"/>
                  </a:cubicBezTo>
                  <a:cubicBezTo>
                    <a:pt x="2058193" y="128588"/>
                    <a:pt x="2009774" y="123825"/>
                    <a:pt x="1985962" y="128587"/>
                  </a:cubicBezTo>
                  <a:cubicBezTo>
                    <a:pt x="1962150" y="133349"/>
                    <a:pt x="1947068" y="141288"/>
                    <a:pt x="1938337" y="152400"/>
                  </a:cubicBezTo>
                  <a:cubicBezTo>
                    <a:pt x="1929606" y="163512"/>
                    <a:pt x="1933574" y="180181"/>
                    <a:pt x="1933574" y="195262"/>
                  </a:cubicBezTo>
                  <a:cubicBezTo>
                    <a:pt x="1933574" y="210343"/>
                    <a:pt x="1935162" y="227806"/>
                    <a:pt x="1938337" y="242887"/>
                  </a:cubicBezTo>
                  <a:cubicBezTo>
                    <a:pt x="1941512" y="257968"/>
                    <a:pt x="1951830" y="271463"/>
                    <a:pt x="1952624" y="285750"/>
                  </a:cubicBezTo>
                  <a:cubicBezTo>
                    <a:pt x="1953418" y="300037"/>
                    <a:pt x="1945480" y="316706"/>
                    <a:pt x="1943099" y="328612"/>
                  </a:cubicBezTo>
                  <a:cubicBezTo>
                    <a:pt x="1940718" y="340518"/>
                    <a:pt x="1947862" y="355600"/>
                    <a:pt x="1938337" y="357187"/>
                  </a:cubicBezTo>
                  <a:cubicBezTo>
                    <a:pt x="1928812" y="358775"/>
                    <a:pt x="1899443" y="348456"/>
                    <a:pt x="1885949" y="338137"/>
                  </a:cubicBezTo>
                  <a:cubicBezTo>
                    <a:pt x="1872455" y="327818"/>
                    <a:pt x="1871661" y="311944"/>
                    <a:pt x="1857374" y="295275"/>
                  </a:cubicBezTo>
                  <a:cubicBezTo>
                    <a:pt x="1843087" y="278606"/>
                    <a:pt x="1823243" y="252413"/>
                    <a:pt x="1800224" y="238125"/>
                  </a:cubicBezTo>
                  <a:cubicBezTo>
                    <a:pt x="1777205" y="223838"/>
                    <a:pt x="1755774" y="215106"/>
                    <a:pt x="1719262" y="209550"/>
                  </a:cubicBezTo>
                  <a:cubicBezTo>
                    <a:pt x="1682750" y="203994"/>
                    <a:pt x="1613693" y="198437"/>
                    <a:pt x="1581149" y="204787"/>
                  </a:cubicBezTo>
                  <a:cubicBezTo>
                    <a:pt x="1548605" y="211137"/>
                    <a:pt x="1540668" y="233363"/>
                    <a:pt x="1523999" y="247650"/>
                  </a:cubicBezTo>
                  <a:cubicBezTo>
                    <a:pt x="1507330" y="261937"/>
                    <a:pt x="1485899" y="274637"/>
                    <a:pt x="1481137" y="290512"/>
                  </a:cubicBezTo>
                  <a:cubicBezTo>
                    <a:pt x="1476375" y="306387"/>
                    <a:pt x="1488280" y="323056"/>
                    <a:pt x="1495424" y="342900"/>
                  </a:cubicBezTo>
                  <a:cubicBezTo>
                    <a:pt x="1502568" y="362744"/>
                    <a:pt x="1517649" y="388938"/>
                    <a:pt x="1523999" y="409575"/>
                  </a:cubicBezTo>
                  <a:cubicBezTo>
                    <a:pt x="1530349" y="430212"/>
                    <a:pt x="1550986" y="447675"/>
                    <a:pt x="1533524" y="466725"/>
                  </a:cubicBezTo>
                  <a:cubicBezTo>
                    <a:pt x="1516062" y="485775"/>
                    <a:pt x="1473993" y="495300"/>
                    <a:pt x="1419224" y="523875"/>
                  </a:cubicBezTo>
                  <a:cubicBezTo>
                    <a:pt x="1364455" y="552450"/>
                    <a:pt x="1254124" y="608013"/>
                    <a:pt x="1204912" y="638175"/>
                  </a:cubicBezTo>
                  <a:cubicBezTo>
                    <a:pt x="1155700" y="668337"/>
                    <a:pt x="1147761" y="692944"/>
                    <a:pt x="1123949" y="704850"/>
                  </a:cubicBezTo>
                  <a:cubicBezTo>
                    <a:pt x="1100137" y="716756"/>
                    <a:pt x="1077912" y="719931"/>
                    <a:pt x="1062037" y="709612"/>
                  </a:cubicBezTo>
                  <a:cubicBezTo>
                    <a:pt x="1046162" y="699293"/>
                    <a:pt x="1042193" y="665162"/>
                    <a:pt x="1028699" y="642937"/>
                  </a:cubicBezTo>
                  <a:cubicBezTo>
                    <a:pt x="1015205" y="620712"/>
                    <a:pt x="998536" y="593724"/>
                    <a:pt x="981074" y="576262"/>
                  </a:cubicBezTo>
                  <a:cubicBezTo>
                    <a:pt x="963612" y="558800"/>
                    <a:pt x="942974" y="542924"/>
                    <a:pt x="923924" y="538162"/>
                  </a:cubicBezTo>
                  <a:cubicBezTo>
                    <a:pt x="904874" y="533400"/>
                    <a:pt x="882649" y="541337"/>
                    <a:pt x="866774" y="547687"/>
                  </a:cubicBezTo>
                  <a:cubicBezTo>
                    <a:pt x="850899" y="554037"/>
                    <a:pt x="846136" y="579437"/>
                    <a:pt x="828674" y="576262"/>
                  </a:cubicBezTo>
                  <a:cubicBezTo>
                    <a:pt x="811211" y="573087"/>
                    <a:pt x="788193" y="538956"/>
                    <a:pt x="761999" y="528637"/>
                  </a:cubicBezTo>
                  <a:cubicBezTo>
                    <a:pt x="735805" y="518318"/>
                    <a:pt x="704056" y="513556"/>
                    <a:pt x="671512" y="514350"/>
                  </a:cubicBezTo>
                  <a:cubicBezTo>
                    <a:pt x="638968" y="515144"/>
                    <a:pt x="591343" y="527844"/>
                    <a:pt x="566737" y="533400"/>
                  </a:cubicBezTo>
                  <a:cubicBezTo>
                    <a:pt x="542131" y="538956"/>
                    <a:pt x="523874" y="547687"/>
                    <a:pt x="523874" y="547687"/>
                  </a:cubicBezTo>
                  <a:cubicBezTo>
                    <a:pt x="499268" y="556418"/>
                    <a:pt x="446086" y="566737"/>
                    <a:pt x="419099" y="585787"/>
                  </a:cubicBezTo>
                  <a:cubicBezTo>
                    <a:pt x="392112" y="604837"/>
                    <a:pt x="376236" y="635793"/>
                    <a:pt x="361949" y="661987"/>
                  </a:cubicBezTo>
                  <a:cubicBezTo>
                    <a:pt x="347662" y="688181"/>
                    <a:pt x="333374" y="742950"/>
                    <a:pt x="333374" y="742950"/>
                  </a:cubicBezTo>
                  <a:cubicBezTo>
                    <a:pt x="323849" y="769937"/>
                    <a:pt x="314324" y="801687"/>
                    <a:pt x="304799" y="823912"/>
                  </a:cubicBezTo>
                  <a:cubicBezTo>
                    <a:pt x="295274" y="846137"/>
                    <a:pt x="288130" y="859631"/>
                    <a:pt x="276224" y="876300"/>
                  </a:cubicBezTo>
                  <a:cubicBezTo>
                    <a:pt x="264318" y="892969"/>
                    <a:pt x="279399" y="887413"/>
                    <a:pt x="233362" y="923925"/>
                  </a:cubicBezTo>
                  <a:cubicBezTo>
                    <a:pt x="187325" y="960437"/>
                    <a:pt x="28178" y="1081484"/>
                    <a:pt x="0" y="10953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448050" y="2867025"/>
              <a:ext cx="442913" cy="29033"/>
            </a:xfrm>
            <a:custGeom>
              <a:avLst/>
              <a:gdLst>
                <a:gd name="connsiteX0" fmla="*/ 442913 w 442913"/>
                <a:gd name="connsiteY0" fmla="*/ 0 h 29033"/>
                <a:gd name="connsiteX1" fmla="*/ 319088 w 442913"/>
                <a:gd name="connsiteY1" fmla="*/ 9525 h 29033"/>
                <a:gd name="connsiteX2" fmla="*/ 233363 w 442913"/>
                <a:gd name="connsiteY2" fmla="*/ 23813 h 29033"/>
                <a:gd name="connsiteX3" fmla="*/ 85725 w 442913"/>
                <a:gd name="connsiteY3" fmla="*/ 28575 h 29033"/>
                <a:gd name="connsiteX4" fmla="*/ 0 w 442913"/>
                <a:gd name="connsiteY4" fmla="*/ 28575 h 2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13" h="29033">
                  <a:moveTo>
                    <a:pt x="442913" y="0"/>
                  </a:moveTo>
                  <a:cubicBezTo>
                    <a:pt x="398463" y="2778"/>
                    <a:pt x="354013" y="5556"/>
                    <a:pt x="319088" y="9525"/>
                  </a:cubicBezTo>
                  <a:cubicBezTo>
                    <a:pt x="284163" y="13494"/>
                    <a:pt x="272257" y="20638"/>
                    <a:pt x="233363" y="23813"/>
                  </a:cubicBezTo>
                  <a:cubicBezTo>
                    <a:pt x="194469" y="26988"/>
                    <a:pt x="124619" y="27781"/>
                    <a:pt x="85725" y="28575"/>
                  </a:cubicBezTo>
                  <a:cubicBezTo>
                    <a:pt x="46831" y="29369"/>
                    <a:pt x="23415" y="28972"/>
                    <a:pt x="0" y="285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419475" y="2514600"/>
              <a:ext cx="152400" cy="361950"/>
            </a:xfrm>
            <a:custGeom>
              <a:avLst/>
              <a:gdLst>
                <a:gd name="connsiteX0" fmla="*/ 152400 w 152400"/>
                <a:gd name="connsiteY0" fmla="*/ 0 h 361950"/>
                <a:gd name="connsiteX1" fmla="*/ 104775 w 152400"/>
                <a:gd name="connsiteY1" fmla="*/ 95250 h 361950"/>
                <a:gd name="connsiteX2" fmla="*/ 42863 w 152400"/>
                <a:gd name="connsiteY2" fmla="*/ 209550 h 361950"/>
                <a:gd name="connsiteX3" fmla="*/ 14288 w 152400"/>
                <a:gd name="connsiteY3" fmla="*/ 309563 h 361950"/>
                <a:gd name="connsiteX4" fmla="*/ 0 w 15240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61950">
                  <a:moveTo>
                    <a:pt x="152400" y="0"/>
                  </a:moveTo>
                  <a:cubicBezTo>
                    <a:pt x="137715" y="30162"/>
                    <a:pt x="123031" y="60325"/>
                    <a:pt x="104775" y="95250"/>
                  </a:cubicBezTo>
                  <a:cubicBezTo>
                    <a:pt x="86519" y="130175"/>
                    <a:pt x="57944" y="173831"/>
                    <a:pt x="42863" y="209550"/>
                  </a:cubicBezTo>
                  <a:cubicBezTo>
                    <a:pt x="27782" y="245269"/>
                    <a:pt x="21432" y="284163"/>
                    <a:pt x="14288" y="309563"/>
                  </a:cubicBezTo>
                  <a:cubicBezTo>
                    <a:pt x="7144" y="334963"/>
                    <a:pt x="3572" y="348456"/>
                    <a:pt x="0" y="361950"/>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847975" y="3518777"/>
              <a:ext cx="757238" cy="205498"/>
            </a:xfrm>
            <a:custGeom>
              <a:avLst/>
              <a:gdLst>
                <a:gd name="connsiteX0" fmla="*/ 757238 w 757238"/>
                <a:gd name="connsiteY0" fmla="*/ 162636 h 205498"/>
                <a:gd name="connsiteX1" fmla="*/ 704850 w 757238"/>
                <a:gd name="connsiteY1" fmla="*/ 191211 h 205498"/>
                <a:gd name="connsiteX2" fmla="*/ 619125 w 757238"/>
                <a:gd name="connsiteY2" fmla="*/ 119773 h 205498"/>
                <a:gd name="connsiteX3" fmla="*/ 528638 w 757238"/>
                <a:gd name="connsiteY3" fmla="*/ 57861 h 205498"/>
                <a:gd name="connsiteX4" fmla="*/ 457200 w 757238"/>
                <a:gd name="connsiteY4" fmla="*/ 14998 h 205498"/>
                <a:gd name="connsiteX5" fmla="*/ 385763 w 757238"/>
                <a:gd name="connsiteY5" fmla="*/ 711 h 205498"/>
                <a:gd name="connsiteX6" fmla="*/ 295275 w 757238"/>
                <a:gd name="connsiteY6" fmla="*/ 34048 h 205498"/>
                <a:gd name="connsiteX7" fmla="*/ 190500 w 757238"/>
                <a:gd name="connsiteY7" fmla="*/ 76911 h 205498"/>
                <a:gd name="connsiteX8" fmla="*/ 109538 w 757238"/>
                <a:gd name="connsiteY8" fmla="*/ 129298 h 205498"/>
                <a:gd name="connsiteX9" fmla="*/ 0 w 757238"/>
                <a:gd name="connsiteY9" fmla="*/ 205498 h 20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8" h="205498">
                  <a:moveTo>
                    <a:pt x="757238" y="162636"/>
                  </a:moveTo>
                  <a:cubicBezTo>
                    <a:pt x="742553" y="180495"/>
                    <a:pt x="727869" y="198355"/>
                    <a:pt x="704850" y="191211"/>
                  </a:cubicBezTo>
                  <a:cubicBezTo>
                    <a:pt x="681831" y="184067"/>
                    <a:pt x="648494" y="141998"/>
                    <a:pt x="619125" y="119773"/>
                  </a:cubicBezTo>
                  <a:cubicBezTo>
                    <a:pt x="589756" y="97548"/>
                    <a:pt x="555626" y="75324"/>
                    <a:pt x="528638" y="57861"/>
                  </a:cubicBezTo>
                  <a:cubicBezTo>
                    <a:pt x="501650" y="40398"/>
                    <a:pt x="481012" y="24523"/>
                    <a:pt x="457200" y="14998"/>
                  </a:cubicBezTo>
                  <a:cubicBezTo>
                    <a:pt x="433387" y="5473"/>
                    <a:pt x="412751" y="-2464"/>
                    <a:pt x="385763" y="711"/>
                  </a:cubicBezTo>
                  <a:cubicBezTo>
                    <a:pt x="358775" y="3886"/>
                    <a:pt x="327819" y="21348"/>
                    <a:pt x="295275" y="34048"/>
                  </a:cubicBezTo>
                  <a:cubicBezTo>
                    <a:pt x="262731" y="46748"/>
                    <a:pt x="221456" y="61036"/>
                    <a:pt x="190500" y="76911"/>
                  </a:cubicBezTo>
                  <a:cubicBezTo>
                    <a:pt x="159544" y="92786"/>
                    <a:pt x="141288" y="107867"/>
                    <a:pt x="109538" y="129298"/>
                  </a:cubicBezTo>
                  <a:cubicBezTo>
                    <a:pt x="77788" y="150729"/>
                    <a:pt x="38894" y="178113"/>
                    <a:pt x="0" y="205498"/>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031116" y="3623396"/>
              <a:ext cx="878897" cy="497965"/>
            </a:xfrm>
            <a:custGeom>
              <a:avLst/>
              <a:gdLst>
                <a:gd name="connsiteX0" fmla="*/ 0 w 847725"/>
                <a:gd name="connsiteY0" fmla="*/ 0 h 487574"/>
                <a:gd name="connsiteX1" fmla="*/ 176212 w 847725"/>
                <a:gd name="connsiteY1" fmla="*/ 100012 h 487574"/>
                <a:gd name="connsiteX2" fmla="*/ 261937 w 847725"/>
                <a:gd name="connsiteY2" fmla="*/ 171450 h 487574"/>
                <a:gd name="connsiteX3" fmla="*/ 357187 w 847725"/>
                <a:gd name="connsiteY3" fmla="*/ 247650 h 487574"/>
                <a:gd name="connsiteX4" fmla="*/ 400050 w 847725"/>
                <a:gd name="connsiteY4" fmla="*/ 323850 h 487574"/>
                <a:gd name="connsiteX5" fmla="*/ 400050 w 847725"/>
                <a:gd name="connsiteY5" fmla="*/ 352425 h 487574"/>
                <a:gd name="connsiteX6" fmla="*/ 395287 w 847725"/>
                <a:gd name="connsiteY6" fmla="*/ 395287 h 487574"/>
                <a:gd name="connsiteX7" fmla="*/ 409575 w 847725"/>
                <a:gd name="connsiteY7" fmla="*/ 423862 h 487574"/>
                <a:gd name="connsiteX8" fmla="*/ 542925 w 847725"/>
                <a:gd name="connsiteY8" fmla="*/ 481012 h 487574"/>
                <a:gd name="connsiteX9" fmla="*/ 642937 w 847725"/>
                <a:gd name="connsiteY9" fmla="*/ 481012 h 487574"/>
                <a:gd name="connsiteX10" fmla="*/ 738187 w 847725"/>
                <a:gd name="connsiteY10" fmla="*/ 433387 h 487574"/>
                <a:gd name="connsiteX11" fmla="*/ 795337 w 847725"/>
                <a:gd name="connsiteY11" fmla="*/ 390525 h 487574"/>
                <a:gd name="connsiteX12" fmla="*/ 847725 w 847725"/>
                <a:gd name="connsiteY12" fmla="*/ 371475 h 487574"/>
                <a:gd name="connsiteX0" fmla="*/ 0 w 878897"/>
                <a:gd name="connsiteY0" fmla="*/ 0 h 497965"/>
                <a:gd name="connsiteX1" fmla="*/ 207384 w 878897"/>
                <a:gd name="connsiteY1" fmla="*/ 110403 h 497965"/>
                <a:gd name="connsiteX2" fmla="*/ 293109 w 878897"/>
                <a:gd name="connsiteY2" fmla="*/ 181841 h 497965"/>
                <a:gd name="connsiteX3" fmla="*/ 388359 w 878897"/>
                <a:gd name="connsiteY3" fmla="*/ 258041 h 497965"/>
                <a:gd name="connsiteX4" fmla="*/ 431222 w 878897"/>
                <a:gd name="connsiteY4" fmla="*/ 334241 h 497965"/>
                <a:gd name="connsiteX5" fmla="*/ 431222 w 878897"/>
                <a:gd name="connsiteY5" fmla="*/ 362816 h 497965"/>
                <a:gd name="connsiteX6" fmla="*/ 426459 w 878897"/>
                <a:gd name="connsiteY6" fmla="*/ 405678 h 497965"/>
                <a:gd name="connsiteX7" fmla="*/ 440747 w 878897"/>
                <a:gd name="connsiteY7" fmla="*/ 434253 h 497965"/>
                <a:gd name="connsiteX8" fmla="*/ 574097 w 878897"/>
                <a:gd name="connsiteY8" fmla="*/ 491403 h 497965"/>
                <a:gd name="connsiteX9" fmla="*/ 674109 w 878897"/>
                <a:gd name="connsiteY9" fmla="*/ 491403 h 497965"/>
                <a:gd name="connsiteX10" fmla="*/ 769359 w 878897"/>
                <a:gd name="connsiteY10" fmla="*/ 443778 h 497965"/>
                <a:gd name="connsiteX11" fmla="*/ 826509 w 878897"/>
                <a:gd name="connsiteY11" fmla="*/ 400916 h 497965"/>
                <a:gd name="connsiteX12" fmla="*/ 878897 w 878897"/>
                <a:gd name="connsiteY12" fmla="*/ 381866 h 49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897" h="497965">
                  <a:moveTo>
                    <a:pt x="0" y="0"/>
                  </a:moveTo>
                  <a:cubicBezTo>
                    <a:pt x="66278" y="35718"/>
                    <a:pt x="158533" y="80096"/>
                    <a:pt x="207384" y="110403"/>
                  </a:cubicBezTo>
                  <a:cubicBezTo>
                    <a:pt x="256235" y="140710"/>
                    <a:pt x="262947" y="157235"/>
                    <a:pt x="293109" y="181841"/>
                  </a:cubicBezTo>
                  <a:cubicBezTo>
                    <a:pt x="323271" y="206447"/>
                    <a:pt x="365340" y="232641"/>
                    <a:pt x="388359" y="258041"/>
                  </a:cubicBezTo>
                  <a:cubicBezTo>
                    <a:pt x="411378" y="283441"/>
                    <a:pt x="424078" y="316779"/>
                    <a:pt x="431222" y="334241"/>
                  </a:cubicBezTo>
                  <a:cubicBezTo>
                    <a:pt x="438366" y="351703"/>
                    <a:pt x="432016" y="350910"/>
                    <a:pt x="431222" y="362816"/>
                  </a:cubicBezTo>
                  <a:cubicBezTo>
                    <a:pt x="430428" y="374722"/>
                    <a:pt x="424872" y="393772"/>
                    <a:pt x="426459" y="405678"/>
                  </a:cubicBezTo>
                  <a:cubicBezTo>
                    <a:pt x="428046" y="417584"/>
                    <a:pt x="416141" y="419966"/>
                    <a:pt x="440747" y="434253"/>
                  </a:cubicBezTo>
                  <a:cubicBezTo>
                    <a:pt x="465353" y="448541"/>
                    <a:pt x="535203" y="481878"/>
                    <a:pt x="574097" y="491403"/>
                  </a:cubicBezTo>
                  <a:cubicBezTo>
                    <a:pt x="612991" y="500928"/>
                    <a:pt x="641565" y="499341"/>
                    <a:pt x="674109" y="491403"/>
                  </a:cubicBezTo>
                  <a:cubicBezTo>
                    <a:pt x="706653" y="483466"/>
                    <a:pt x="743959" y="458859"/>
                    <a:pt x="769359" y="443778"/>
                  </a:cubicBezTo>
                  <a:cubicBezTo>
                    <a:pt x="794759" y="428697"/>
                    <a:pt x="808253" y="411235"/>
                    <a:pt x="826509" y="400916"/>
                  </a:cubicBezTo>
                  <a:cubicBezTo>
                    <a:pt x="844765" y="390597"/>
                    <a:pt x="861831" y="386231"/>
                    <a:pt x="878897" y="381866"/>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342701" y="3302606"/>
              <a:ext cx="233937" cy="245457"/>
            </a:xfrm>
            <a:custGeom>
              <a:avLst/>
              <a:gdLst>
                <a:gd name="connsiteX0" fmla="*/ 233937 w 233937"/>
                <a:gd name="connsiteY0" fmla="*/ 7332 h 245457"/>
                <a:gd name="connsiteX1" fmla="*/ 57724 w 233937"/>
                <a:gd name="connsiteY1" fmla="*/ 7332 h 245457"/>
                <a:gd name="connsiteX2" fmla="*/ 574 w 233937"/>
                <a:gd name="connsiteY2" fmla="*/ 83532 h 245457"/>
                <a:gd name="connsiteX3" fmla="*/ 29149 w 233937"/>
                <a:gd name="connsiteY3" fmla="*/ 150207 h 245457"/>
                <a:gd name="connsiteX4" fmla="*/ 43437 w 233937"/>
                <a:gd name="connsiteY4" fmla="*/ 193069 h 245457"/>
                <a:gd name="connsiteX5" fmla="*/ 38674 w 233937"/>
                <a:gd name="connsiteY5" fmla="*/ 231169 h 245457"/>
                <a:gd name="connsiteX6" fmla="*/ 24387 w 233937"/>
                <a:gd name="connsiteY6" fmla="*/ 245457 h 24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937" h="245457">
                  <a:moveTo>
                    <a:pt x="233937" y="7332"/>
                  </a:moveTo>
                  <a:cubicBezTo>
                    <a:pt x="165277" y="982"/>
                    <a:pt x="96618" y="-5368"/>
                    <a:pt x="57724" y="7332"/>
                  </a:cubicBezTo>
                  <a:cubicBezTo>
                    <a:pt x="18830" y="20032"/>
                    <a:pt x="5336" y="59720"/>
                    <a:pt x="574" y="83532"/>
                  </a:cubicBezTo>
                  <a:cubicBezTo>
                    <a:pt x="-4188" y="107344"/>
                    <a:pt x="22005" y="131951"/>
                    <a:pt x="29149" y="150207"/>
                  </a:cubicBezTo>
                  <a:cubicBezTo>
                    <a:pt x="36293" y="168463"/>
                    <a:pt x="41850" y="179575"/>
                    <a:pt x="43437" y="193069"/>
                  </a:cubicBezTo>
                  <a:cubicBezTo>
                    <a:pt x="45024" y="206563"/>
                    <a:pt x="41849" y="222438"/>
                    <a:pt x="38674" y="231169"/>
                  </a:cubicBezTo>
                  <a:cubicBezTo>
                    <a:pt x="35499" y="239900"/>
                    <a:pt x="29943" y="242678"/>
                    <a:pt x="24387" y="245457"/>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2643188" y="4605003"/>
              <a:ext cx="1062037" cy="653225"/>
            </a:xfrm>
            <a:custGeom>
              <a:avLst/>
              <a:gdLst>
                <a:gd name="connsiteX0" fmla="*/ 1062037 w 1062037"/>
                <a:gd name="connsiteY0" fmla="*/ 19385 h 653225"/>
                <a:gd name="connsiteX1" fmla="*/ 995362 w 1062037"/>
                <a:gd name="connsiteY1" fmla="*/ 335 h 653225"/>
                <a:gd name="connsiteX2" fmla="*/ 923925 w 1062037"/>
                <a:gd name="connsiteY2" fmla="*/ 33672 h 653225"/>
                <a:gd name="connsiteX3" fmla="*/ 909637 w 1062037"/>
                <a:gd name="connsiteY3" fmla="*/ 81297 h 653225"/>
                <a:gd name="connsiteX4" fmla="*/ 928687 w 1062037"/>
                <a:gd name="connsiteY4" fmla="*/ 167022 h 653225"/>
                <a:gd name="connsiteX5" fmla="*/ 928687 w 1062037"/>
                <a:gd name="connsiteY5" fmla="*/ 219410 h 653225"/>
                <a:gd name="connsiteX6" fmla="*/ 900112 w 1062037"/>
                <a:gd name="connsiteY6" fmla="*/ 305135 h 653225"/>
                <a:gd name="connsiteX7" fmla="*/ 890587 w 1062037"/>
                <a:gd name="connsiteY7" fmla="*/ 347997 h 653225"/>
                <a:gd name="connsiteX8" fmla="*/ 881062 w 1062037"/>
                <a:gd name="connsiteY8" fmla="*/ 414672 h 653225"/>
                <a:gd name="connsiteX9" fmla="*/ 895350 w 1062037"/>
                <a:gd name="connsiteY9" fmla="*/ 467060 h 653225"/>
                <a:gd name="connsiteX10" fmla="*/ 857250 w 1062037"/>
                <a:gd name="connsiteY10" fmla="*/ 538497 h 653225"/>
                <a:gd name="connsiteX11" fmla="*/ 747712 w 1062037"/>
                <a:gd name="connsiteY11" fmla="*/ 571835 h 653225"/>
                <a:gd name="connsiteX12" fmla="*/ 638175 w 1062037"/>
                <a:gd name="connsiteY12" fmla="*/ 590885 h 653225"/>
                <a:gd name="connsiteX13" fmla="*/ 514350 w 1062037"/>
                <a:gd name="connsiteY13" fmla="*/ 576597 h 653225"/>
                <a:gd name="connsiteX14" fmla="*/ 390525 w 1062037"/>
                <a:gd name="connsiteY14" fmla="*/ 600410 h 653225"/>
                <a:gd name="connsiteX15" fmla="*/ 333375 w 1062037"/>
                <a:gd name="connsiteY15" fmla="*/ 638510 h 653225"/>
                <a:gd name="connsiteX16" fmla="*/ 238125 w 1062037"/>
                <a:gd name="connsiteY16" fmla="*/ 652797 h 653225"/>
                <a:gd name="connsiteX17" fmla="*/ 80962 w 1062037"/>
                <a:gd name="connsiteY17" fmla="*/ 624222 h 653225"/>
                <a:gd name="connsiteX18" fmla="*/ 0 w 1062037"/>
                <a:gd name="connsiteY18" fmla="*/ 614697 h 65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037" h="653225">
                  <a:moveTo>
                    <a:pt x="1062037" y="19385"/>
                  </a:moveTo>
                  <a:cubicBezTo>
                    <a:pt x="1040209" y="8669"/>
                    <a:pt x="1018381" y="-2046"/>
                    <a:pt x="995362" y="335"/>
                  </a:cubicBezTo>
                  <a:cubicBezTo>
                    <a:pt x="972343" y="2716"/>
                    <a:pt x="938212" y="20178"/>
                    <a:pt x="923925" y="33672"/>
                  </a:cubicBezTo>
                  <a:cubicBezTo>
                    <a:pt x="909638" y="47166"/>
                    <a:pt x="908843" y="59072"/>
                    <a:pt x="909637" y="81297"/>
                  </a:cubicBezTo>
                  <a:cubicBezTo>
                    <a:pt x="910431" y="103522"/>
                    <a:pt x="925512" y="144003"/>
                    <a:pt x="928687" y="167022"/>
                  </a:cubicBezTo>
                  <a:cubicBezTo>
                    <a:pt x="931862" y="190041"/>
                    <a:pt x="933449" y="196391"/>
                    <a:pt x="928687" y="219410"/>
                  </a:cubicBezTo>
                  <a:cubicBezTo>
                    <a:pt x="923924" y="242429"/>
                    <a:pt x="906462" y="283704"/>
                    <a:pt x="900112" y="305135"/>
                  </a:cubicBezTo>
                  <a:cubicBezTo>
                    <a:pt x="893762" y="326566"/>
                    <a:pt x="893762" y="329741"/>
                    <a:pt x="890587" y="347997"/>
                  </a:cubicBezTo>
                  <a:cubicBezTo>
                    <a:pt x="887412" y="366253"/>
                    <a:pt x="880268" y="394828"/>
                    <a:pt x="881062" y="414672"/>
                  </a:cubicBezTo>
                  <a:cubicBezTo>
                    <a:pt x="881856" y="434516"/>
                    <a:pt x="899319" y="446423"/>
                    <a:pt x="895350" y="467060"/>
                  </a:cubicBezTo>
                  <a:cubicBezTo>
                    <a:pt x="891381" y="487697"/>
                    <a:pt x="881856" y="521035"/>
                    <a:pt x="857250" y="538497"/>
                  </a:cubicBezTo>
                  <a:cubicBezTo>
                    <a:pt x="832644" y="555959"/>
                    <a:pt x="784224" y="563104"/>
                    <a:pt x="747712" y="571835"/>
                  </a:cubicBezTo>
                  <a:cubicBezTo>
                    <a:pt x="711199" y="580566"/>
                    <a:pt x="677069" y="590091"/>
                    <a:pt x="638175" y="590885"/>
                  </a:cubicBezTo>
                  <a:cubicBezTo>
                    <a:pt x="599281" y="591679"/>
                    <a:pt x="555625" y="575010"/>
                    <a:pt x="514350" y="576597"/>
                  </a:cubicBezTo>
                  <a:cubicBezTo>
                    <a:pt x="473075" y="578184"/>
                    <a:pt x="420687" y="590091"/>
                    <a:pt x="390525" y="600410"/>
                  </a:cubicBezTo>
                  <a:cubicBezTo>
                    <a:pt x="360363" y="610729"/>
                    <a:pt x="358775" y="629779"/>
                    <a:pt x="333375" y="638510"/>
                  </a:cubicBezTo>
                  <a:cubicBezTo>
                    <a:pt x="307975" y="647241"/>
                    <a:pt x="280194" y="655178"/>
                    <a:pt x="238125" y="652797"/>
                  </a:cubicBezTo>
                  <a:cubicBezTo>
                    <a:pt x="196056" y="650416"/>
                    <a:pt x="120649" y="630572"/>
                    <a:pt x="80962" y="624222"/>
                  </a:cubicBezTo>
                  <a:cubicBezTo>
                    <a:pt x="41275" y="617872"/>
                    <a:pt x="20637" y="616284"/>
                    <a:pt x="0" y="614697"/>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533775" y="4862513"/>
              <a:ext cx="447675" cy="265201"/>
            </a:xfrm>
            <a:custGeom>
              <a:avLst/>
              <a:gdLst>
                <a:gd name="connsiteX0" fmla="*/ 447675 w 447675"/>
                <a:gd name="connsiteY0" fmla="*/ 0 h 265201"/>
                <a:gd name="connsiteX1" fmla="*/ 342900 w 447675"/>
                <a:gd name="connsiteY1" fmla="*/ 95250 h 265201"/>
                <a:gd name="connsiteX2" fmla="*/ 271463 w 447675"/>
                <a:gd name="connsiteY2" fmla="*/ 176212 h 265201"/>
                <a:gd name="connsiteX3" fmla="*/ 200025 w 447675"/>
                <a:gd name="connsiteY3" fmla="*/ 214312 h 265201"/>
                <a:gd name="connsiteX4" fmla="*/ 128588 w 447675"/>
                <a:gd name="connsiteY4" fmla="*/ 261937 h 265201"/>
                <a:gd name="connsiteX5" fmla="*/ 0 w 447675"/>
                <a:gd name="connsiteY5" fmla="*/ 257175 h 26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265201">
                  <a:moveTo>
                    <a:pt x="447675" y="0"/>
                  </a:moveTo>
                  <a:cubicBezTo>
                    <a:pt x="409972" y="32940"/>
                    <a:pt x="372269" y="65881"/>
                    <a:pt x="342900" y="95250"/>
                  </a:cubicBezTo>
                  <a:cubicBezTo>
                    <a:pt x="313531" y="124619"/>
                    <a:pt x="295275" y="156368"/>
                    <a:pt x="271463" y="176212"/>
                  </a:cubicBezTo>
                  <a:cubicBezTo>
                    <a:pt x="247651" y="196056"/>
                    <a:pt x="223837" y="200025"/>
                    <a:pt x="200025" y="214312"/>
                  </a:cubicBezTo>
                  <a:cubicBezTo>
                    <a:pt x="176213" y="228599"/>
                    <a:pt x="161925" y="254793"/>
                    <a:pt x="128588" y="261937"/>
                  </a:cubicBezTo>
                  <a:cubicBezTo>
                    <a:pt x="95251" y="269081"/>
                    <a:pt x="47625" y="263128"/>
                    <a:pt x="0" y="2571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52838" y="5129213"/>
              <a:ext cx="661987" cy="238142"/>
            </a:xfrm>
            <a:custGeom>
              <a:avLst/>
              <a:gdLst>
                <a:gd name="connsiteX0" fmla="*/ 661987 w 661987"/>
                <a:gd name="connsiteY0" fmla="*/ 33337 h 238142"/>
                <a:gd name="connsiteX1" fmla="*/ 557212 w 661987"/>
                <a:gd name="connsiteY1" fmla="*/ 138112 h 238142"/>
                <a:gd name="connsiteX2" fmla="*/ 485775 w 661987"/>
                <a:gd name="connsiteY2" fmla="*/ 195262 h 238142"/>
                <a:gd name="connsiteX3" fmla="*/ 366712 w 661987"/>
                <a:gd name="connsiteY3" fmla="*/ 238125 h 238142"/>
                <a:gd name="connsiteX4" fmla="*/ 204787 w 661987"/>
                <a:gd name="connsiteY4" fmla="*/ 200025 h 238142"/>
                <a:gd name="connsiteX5" fmla="*/ 123825 w 661987"/>
                <a:gd name="connsiteY5" fmla="*/ 161925 h 238142"/>
                <a:gd name="connsiteX6" fmla="*/ 57150 w 661987"/>
                <a:gd name="connsiteY6" fmla="*/ 95250 h 238142"/>
                <a:gd name="connsiteX7" fmla="*/ 23812 w 661987"/>
                <a:gd name="connsiteY7" fmla="*/ 33337 h 238142"/>
                <a:gd name="connsiteX8" fmla="*/ 0 w 661987"/>
                <a:gd name="connsiteY8" fmla="*/ 0 h 23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987" h="238142">
                  <a:moveTo>
                    <a:pt x="661987" y="33337"/>
                  </a:moveTo>
                  <a:cubicBezTo>
                    <a:pt x="624284" y="72230"/>
                    <a:pt x="586581" y="111124"/>
                    <a:pt x="557212" y="138112"/>
                  </a:cubicBezTo>
                  <a:cubicBezTo>
                    <a:pt x="527843" y="165100"/>
                    <a:pt x="517525" y="178593"/>
                    <a:pt x="485775" y="195262"/>
                  </a:cubicBezTo>
                  <a:cubicBezTo>
                    <a:pt x="454025" y="211931"/>
                    <a:pt x="413543" y="237331"/>
                    <a:pt x="366712" y="238125"/>
                  </a:cubicBezTo>
                  <a:cubicBezTo>
                    <a:pt x="319881" y="238919"/>
                    <a:pt x="245268" y="212725"/>
                    <a:pt x="204787" y="200025"/>
                  </a:cubicBezTo>
                  <a:cubicBezTo>
                    <a:pt x="164306" y="187325"/>
                    <a:pt x="148431" y="179387"/>
                    <a:pt x="123825" y="161925"/>
                  </a:cubicBezTo>
                  <a:cubicBezTo>
                    <a:pt x="99219" y="144463"/>
                    <a:pt x="73819" y="116681"/>
                    <a:pt x="57150" y="95250"/>
                  </a:cubicBezTo>
                  <a:cubicBezTo>
                    <a:pt x="40481" y="73819"/>
                    <a:pt x="33337" y="49212"/>
                    <a:pt x="23812" y="33337"/>
                  </a:cubicBezTo>
                  <a:cubicBezTo>
                    <a:pt x="14287" y="17462"/>
                    <a:pt x="7143" y="8731"/>
                    <a:pt x="0" y="0"/>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466725" y="38100"/>
            <a:ext cx="3033713" cy="6162675"/>
            <a:chOff x="466725" y="38100"/>
            <a:chExt cx="3033713" cy="6162675"/>
          </a:xfrm>
        </p:grpSpPr>
        <p:sp>
          <p:nvSpPr>
            <p:cNvPr id="37" name="Freeform 36"/>
            <p:cNvSpPr/>
            <p:nvPr/>
          </p:nvSpPr>
          <p:spPr>
            <a:xfrm>
              <a:off x="970955" y="1157288"/>
              <a:ext cx="2081808" cy="1895475"/>
            </a:xfrm>
            <a:custGeom>
              <a:avLst/>
              <a:gdLst>
                <a:gd name="connsiteX0" fmla="*/ 2081808 w 2081808"/>
                <a:gd name="connsiteY0" fmla="*/ 0 h 1895475"/>
                <a:gd name="connsiteX1" fmla="*/ 2043708 w 2081808"/>
                <a:gd name="connsiteY1" fmla="*/ 119062 h 1895475"/>
                <a:gd name="connsiteX2" fmla="*/ 1986558 w 2081808"/>
                <a:gd name="connsiteY2" fmla="*/ 257175 h 1895475"/>
                <a:gd name="connsiteX3" fmla="*/ 1948458 w 2081808"/>
                <a:gd name="connsiteY3" fmla="*/ 347662 h 1895475"/>
                <a:gd name="connsiteX4" fmla="*/ 1986558 w 2081808"/>
                <a:gd name="connsiteY4" fmla="*/ 400050 h 1895475"/>
                <a:gd name="connsiteX5" fmla="*/ 2000845 w 2081808"/>
                <a:gd name="connsiteY5" fmla="*/ 490537 h 1895475"/>
                <a:gd name="connsiteX6" fmla="*/ 1910358 w 2081808"/>
                <a:gd name="connsiteY6" fmla="*/ 519112 h 1895475"/>
                <a:gd name="connsiteX7" fmla="*/ 1805583 w 2081808"/>
                <a:gd name="connsiteY7" fmla="*/ 500062 h 1895475"/>
                <a:gd name="connsiteX8" fmla="*/ 1753195 w 2081808"/>
                <a:gd name="connsiteY8" fmla="*/ 571500 h 1895475"/>
                <a:gd name="connsiteX9" fmla="*/ 1691283 w 2081808"/>
                <a:gd name="connsiteY9" fmla="*/ 638175 h 1895475"/>
                <a:gd name="connsiteX10" fmla="*/ 1624608 w 2081808"/>
                <a:gd name="connsiteY10" fmla="*/ 771525 h 1895475"/>
                <a:gd name="connsiteX11" fmla="*/ 1586508 w 2081808"/>
                <a:gd name="connsiteY11" fmla="*/ 900112 h 1895475"/>
                <a:gd name="connsiteX12" fmla="*/ 1515070 w 2081808"/>
                <a:gd name="connsiteY12" fmla="*/ 1004887 h 1895475"/>
                <a:gd name="connsiteX13" fmla="*/ 1372195 w 2081808"/>
                <a:gd name="connsiteY13" fmla="*/ 1076325 h 1895475"/>
                <a:gd name="connsiteX14" fmla="*/ 1338858 w 2081808"/>
                <a:gd name="connsiteY14" fmla="*/ 1081087 h 1895475"/>
                <a:gd name="connsiteX15" fmla="*/ 1186458 w 2081808"/>
                <a:gd name="connsiteY15" fmla="*/ 976312 h 1895475"/>
                <a:gd name="connsiteX16" fmla="*/ 1067395 w 2081808"/>
                <a:gd name="connsiteY16" fmla="*/ 714375 h 1895475"/>
                <a:gd name="connsiteX17" fmla="*/ 995958 w 2081808"/>
                <a:gd name="connsiteY17" fmla="*/ 481012 h 1895475"/>
                <a:gd name="connsiteX18" fmla="*/ 838795 w 2081808"/>
                <a:gd name="connsiteY18" fmla="*/ 357187 h 1895475"/>
                <a:gd name="connsiteX19" fmla="*/ 676870 w 2081808"/>
                <a:gd name="connsiteY19" fmla="*/ 214312 h 1895475"/>
                <a:gd name="connsiteX20" fmla="*/ 562570 w 2081808"/>
                <a:gd name="connsiteY20" fmla="*/ 133350 h 1895475"/>
                <a:gd name="connsiteX21" fmla="*/ 419695 w 2081808"/>
                <a:gd name="connsiteY21" fmla="*/ 80962 h 1895475"/>
                <a:gd name="connsiteX22" fmla="*/ 329208 w 2081808"/>
                <a:gd name="connsiteY22" fmla="*/ 128587 h 1895475"/>
                <a:gd name="connsiteX23" fmla="*/ 191095 w 2081808"/>
                <a:gd name="connsiteY23" fmla="*/ 214312 h 1895475"/>
                <a:gd name="connsiteX24" fmla="*/ 72033 w 2081808"/>
                <a:gd name="connsiteY24" fmla="*/ 276225 h 1895475"/>
                <a:gd name="connsiteX25" fmla="*/ 14883 w 2081808"/>
                <a:gd name="connsiteY25" fmla="*/ 342900 h 1895475"/>
                <a:gd name="connsiteX26" fmla="*/ 595 w 2081808"/>
                <a:gd name="connsiteY26" fmla="*/ 419100 h 1895475"/>
                <a:gd name="connsiteX27" fmla="*/ 29170 w 2081808"/>
                <a:gd name="connsiteY27" fmla="*/ 523875 h 1895475"/>
                <a:gd name="connsiteX28" fmla="*/ 57745 w 2081808"/>
                <a:gd name="connsiteY28" fmla="*/ 619125 h 1895475"/>
                <a:gd name="connsiteX29" fmla="*/ 143470 w 2081808"/>
                <a:gd name="connsiteY29" fmla="*/ 719137 h 1895475"/>
                <a:gd name="connsiteX30" fmla="*/ 195858 w 2081808"/>
                <a:gd name="connsiteY30" fmla="*/ 785812 h 1895475"/>
                <a:gd name="connsiteX31" fmla="*/ 257770 w 2081808"/>
                <a:gd name="connsiteY31" fmla="*/ 862012 h 1895475"/>
                <a:gd name="connsiteX32" fmla="*/ 333970 w 2081808"/>
                <a:gd name="connsiteY32" fmla="*/ 971550 h 1895475"/>
                <a:gd name="connsiteX33" fmla="*/ 405408 w 2081808"/>
                <a:gd name="connsiteY33" fmla="*/ 1104900 h 1895475"/>
                <a:gd name="connsiteX34" fmla="*/ 429220 w 2081808"/>
                <a:gd name="connsiteY34" fmla="*/ 1195387 h 1895475"/>
                <a:gd name="connsiteX35" fmla="*/ 457795 w 2081808"/>
                <a:gd name="connsiteY35" fmla="*/ 1276350 h 1895475"/>
                <a:gd name="connsiteX36" fmla="*/ 448270 w 2081808"/>
                <a:gd name="connsiteY36" fmla="*/ 1347787 h 1895475"/>
                <a:gd name="connsiteX37" fmla="*/ 333970 w 2081808"/>
                <a:gd name="connsiteY37" fmla="*/ 1447800 h 1895475"/>
                <a:gd name="connsiteX38" fmla="*/ 429220 w 2081808"/>
                <a:gd name="connsiteY38" fmla="*/ 1647825 h 1895475"/>
                <a:gd name="connsiteX39" fmla="*/ 486370 w 2081808"/>
                <a:gd name="connsiteY39" fmla="*/ 1804987 h 1895475"/>
                <a:gd name="connsiteX40" fmla="*/ 510183 w 2081808"/>
                <a:gd name="connsiteY40" fmla="*/ 1876425 h 1895475"/>
                <a:gd name="connsiteX41" fmla="*/ 514945 w 2081808"/>
                <a:gd name="connsiteY41" fmla="*/ 1895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81808" h="1895475">
                  <a:moveTo>
                    <a:pt x="2081808" y="0"/>
                  </a:moveTo>
                  <a:cubicBezTo>
                    <a:pt x="2070695" y="38100"/>
                    <a:pt x="2059583" y="76200"/>
                    <a:pt x="2043708" y="119062"/>
                  </a:cubicBezTo>
                  <a:cubicBezTo>
                    <a:pt x="2027833" y="161924"/>
                    <a:pt x="2002433" y="219075"/>
                    <a:pt x="1986558" y="257175"/>
                  </a:cubicBezTo>
                  <a:cubicBezTo>
                    <a:pt x="1970683" y="295275"/>
                    <a:pt x="1948458" y="323850"/>
                    <a:pt x="1948458" y="347662"/>
                  </a:cubicBezTo>
                  <a:cubicBezTo>
                    <a:pt x="1948458" y="371474"/>
                    <a:pt x="1977827" y="376238"/>
                    <a:pt x="1986558" y="400050"/>
                  </a:cubicBezTo>
                  <a:cubicBezTo>
                    <a:pt x="1995289" y="423862"/>
                    <a:pt x="2013545" y="470693"/>
                    <a:pt x="2000845" y="490537"/>
                  </a:cubicBezTo>
                  <a:cubicBezTo>
                    <a:pt x="1988145" y="510381"/>
                    <a:pt x="1942902" y="517525"/>
                    <a:pt x="1910358" y="519112"/>
                  </a:cubicBezTo>
                  <a:cubicBezTo>
                    <a:pt x="1877814" y="520700"/>
                    <a:pt x="1831777" y="491331"/>
                    <a:pt x="1805583" y="500062"/>
                  </a:cubicBezTo>
                  <a:cubicBezTo>
                    <a:pt x="1779389" y="508793"/>
                    <a:pt x="1772245" y="548481"/>
                    <a:pt x="1753195" y="571500"/>
                  </a:cubicBezTo>
                  <a:cubicBezTo>
                    <a:pt x="1734145" y="594519"/>
                    <a:pt x="1712714" y="604838"/>
                    <a:pt x="1691283" y="638175"/>
                  </a:cubicBezTo>
                  <a:cubicBezTo>
                    <a:pt x="1669852" y="671512"/>
                    <a:pt x="1642070" y="727869"/>
                    <a:pt x="1624608" y="771525"/>
                  </a:cubicBezTo>
                  <a:cubicBezTo>
                    <a:pt x="1607146" y="815181"/>
                    <a:pt x="1604764" y="861218"/>
                    <a:pt x="1586508" y="900112"/>
                  </a:cubicBezTo>
                  <a:cubicBezTo>
                    <a:pt x="1568252" y="939006"/>
                    <a:pt x="1550789" y="975518"/>
                    <a:pt x="1515070" y="1004887"/>
                  </a:cubicBezTo>
                  <a:cubicBezTo>
                    <a:pt x="1479351" y="1034256"/>
                    <a:pt x="1401564" y="1063625"/>
                    <a:pt x="1372195" y="1076325"/>
                  </a:cubicBezTo>
                  <a:cubicBezTo>
                    <a:pt x="1342826" y="1089025"/>
                    <a:pt x="1369814" y="1097756"/>
                    <a:pt x="1338858" y="1081087"/>
                  </a:cubicBezTo>
                  <a:cubicBezTo>
                    <a:pt x="1307902" y="1064418"/>
                    <a:pt x="1231702" y="1037431"/>
                    <a:pt x="1186458" y="976312"/>
                  </a:cubicBezTo>
                  <a:cubicBezTo>
                    <a:pt x="1141214" y="915193"/>
                    <a:pt x="1099145" y="796925"/>
                    <a:pt x="1067395" y="714375"/>
                  </a:cubicBezTo>
                  <a:cubicBezTo>
                    <a:pt x="1035645" y="631825"/>
                    <a:pt x="1034058" y="540543"/>
                    <a:pt x="995958" y="481012"/>
                  </a:cubicBezTo>
                  <a:cubicBezTo>
                    <a:pt x="957858" y="421481"/>
                    <a:pt x="891976" y="401637"/>
                    <a:pt x="838795" y="357187"/>
                  </a:cubicBezTo>
                  <a:cubicBezTo>
                    <a:pt x="785614" y="312737"/>
                    <a:pt x="722908" y="251618"/>
                    <a:pt x="676870" y="214312"/>
                  </a:cubicBezTo>
                  <a:cubicBezTo>
                    <a:pt x="630832" y="177006"/>
                    <a:pt x="605432" y="155575"/>
                    <a:pt x="562570" y="133350"/>
                  </a:cubicBezTo>
                  <a:cubicBezTo>
                    <a:pt x="519708" y="111125"/>
                    <a:pt x="458589" y="81756"/>
                    <a:pt x="419695" y="80962"/>
                  </a:cubicBezTo>
                  <a:cubicBezTo>
                    <a:pt x="380801" y="80168"/>
                    <a:pt x="367308" y="106362"/>
                    <a:pt x="329208" y="128587"/>
                  </a:cubicBezTo>
                  <a:cubicBezTo>
                    <a:pt x="291108" y="150812"/>
                    <a:pt x="233958" y="189706"/>
                    <a:pt x="191095" y="214312"/>
                  </a:cubicBezTo>
                  <a:cubicBezTo>
                    <a:pt x="148232" y="238918"/>
                    <a:pt x="101402" y="254794"/>
                    <a:pt x="72033" y="276225"/>
                  </a:cubicBezTo>
                  <a:cubicBezTo>
                    <a:pt x="42664" y="297656"/>
                    <a:pt x="26789" y="319088"/>
                    <a:pt x="14883" y="342900"/>
                  </a:cubicBezTo>
                  <a:cubicBezTo>
                    <a:pt x="2977" y="366712"/>
                    <a:pt x="-1786" y="388938"/>
                    <a:pt x="595" y="419100"/>
                  </a:cubicBezTo>
                  <a:cubicBezTo>
                    <a:pt x="2976" y="449263"/>
                    <a:pt x="19645" y="490538"/>
                    <a:pt x="29170" y="523875"/>
                  </a:cubicBezTo>
                  <a:cubicBezTo>
                    <a:pt x="38695" y="557213"/>
                    <a:pt x="38695" y="586581"/>
                    <a:pt x="57745" y="619125"/>
                  </a:cubicBezTo>
                  <a:cubicBezTo>
                    <a:pt x="76795" y="651669"/>
                    <a:pt x="120451" y="691356"/>
                    <a:pt x="143470" y="719137"/>
                  </a:cubicBezTo>
                  <a:cubicBezTo>
                    <a:pt x="166489" y="746918"/>
                    <a:pt x="176808" y="762000"/>
                    <a:pt x="195858" y="785812"/>
                  </a:cubicBezTo>
                  <a:cubicBezTo>
                    <a:pt x="214908" y="809624"/>
                    <a:pt x="234751" y="831056"/>
                    <a:pt x="257770" y="862012"/>
                  </a:cubicBezTo>
                  <a:cubicBezTo>
                    <a:pt x="280789" y="892968"/>
                    <a:pt x="309364" y="931069"/>
                    <a:pt x="333970" y="971550"/>
                  </a:cubicBezTo>
                  <a:cubicBezTo>
                    <a:pt x="358576" y="1012031"/>
                    <a:pt x="389533" y="1067594"/>
                    <a:pt x="405408" y="1104900"/>
                  </a:cubicBezTo>
                  <a:cubicBezTo>
                    <a:pt x="421283" y="1142206"/>
                    <a:pt x="420489" y="1166812"/>
                    <a:pt x="429220" y="1195387"/>
                  </a:cubicBezTo>
                  <a:cubicBezTo>
                    <a:pt x="437951" y="1223962"/>
                    <a:pt x="454620" y="1250950"/>
                    <a:pt x="457795" y="1276350"/>
                  </a:cubicBezTo>
                  <a:cubicBezTo>
                    <a:pt x="460970" y="1301750"/>
                    <a:pt x="468907" y="1319212"/>
                    <a:pt x="448270" y="1347787"/>
                  </a:cubicBezTo>
                  <a:cubicBezTo>
                    <a:pt x="427633" y="1376362"/>
                    <a:pt x="337145" y="1397794"/>
                    <a:pt x="333970" y="1447800"/>
                  </a:cubicBezTo>
                  <a:cubicBezTo>
                    <a:pt x="330795" y="1497806"/>
                    <a:pt x="403820" y="1588294"/>
                    <a:pt x="429220" y="1647825"/>
                  </a:cubicBezTo>
                  <a:cubicBezTo>
                    <a:pt x="454620" y="1707356"/>
                    <a:pt x="472876" y="1766887"/>
                    <a:pt x="486370" y="1804987"/>
                  </a:cubicBezTo>
                  <a:cubicBezTo>
                    <a:pt x="499864" y="1843087"/>
                    <a:pt x="505420" y="1861344"/>
                    <a:pt x="510183" y="1876425"/>
                  </a:cubicBezTo>
                  <a:cubicBezTo>
                    <a:pt x="514945" y="1891506"/>
                    <a:pt x="514945" y="1893490"/>
                    <a:pt x="514945" y="1895475"/>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443038" y="1838325"/>
              <a:ext cx="2057400" cy="1033858"/>
            </a:xfrm>
            <a:custGeom>
              <a:avLst/>
              <a:gdLst>
                <a:gd name="connsiteX0" fmla="*/ 2057400 w 2057400"/>
                <a:gd name="connsiteY0" fmla="*/ 0 h 1033858"/>
                <a:gd name="connsiteX1" fmla="*/ 1909762 w 2057400"/>
                <a:gd name="connsiteY1" fmla="*/ 42863 h 1033858"/>
                <a:gd name="connsiteX2" fmla="*/ 1781175 w 2057400"/>
                <a:gd name="connsiteY2" fmla="*/ 119063 h 1033858"/>
                <a:gd name="connsiteX3" fmla="*/ 1595437 w 2057400"/>
                <a:gd name="connsiteY3" fmla="*/ 195263 h 1033858"/>
                <a:gd name="connsiteX4" fmla="*/ 1519237 w 2057400"/>
                <a:gd name="connsiteY4" fmla="*/ 276225 h 1033858"/>
                <a:gd name="connsiteX5" fmla="*/ 1395412 w 2057400"/>
                <a:gd name="connsiteY5" fmla="*/ 319088 h 1033858"/>
                <a:gd name="connsiteX6" fmla="*/ 1219200 w 2057400"/>
                <a:gd name="connsiteY6" fmla="*/ 371475 h 1033858"/>
                <a:gd name="connsiteX7" fmla="*/ 1052512 w 2057400"/>
                <a:gd name="connsiteY7" fmla="*/ 423863 h 1033858"/>
                <a:gd name="connsiteX8" fmla="*/ 1014412 w 2057400"/>
                <a:gd name="connsiteY8" fmla="*/ 514350 h 1033858"/>
                <a:gd name="connsiteX9" fmla="*/ 942975 w 2057400"/>
                <a:gd name="connsiteY9" fmla="*/ 638175 h 1033858"/>
                <a:gd name="connsiteX10" fmla="*/ 876300 w 2057400"/>
                <a:gd name="connsiteY10" fmla="*/ 781050 h 1033858"/>
                <a:gd name="connsiteX11" fmla="*/ 809625 w 2057400"/>
                <a:gd name="connsiteY11" fmla="*/ 881063 h 1033858"/>
                <a:gd name="connsiteX12" fmla="*/ 695325 w 2057400"/>
                <a:gd name="connsiteY12" fmla="*/ 976313 h 1033858"/>
                <a:gd name="connsiteX13" fmla="*/ 519112 w 2057400"/>
                <a:gd name="connsiteY13" fmla="*/ 1033463 h 1033858"/>
                <a:gd name="connsiteX14" fmla="*/ 423862 w 2057400"/>
                <a:gd name="connsiteY14" fmla="*/ 1000125 h 1033858"/>
                <a:gd name="connsiteX15" fmla="*/ 323850 w 2057400"/>
                <a:gd name="connsiteY15" fmla="*/ 971550 h 1033858"/>
                <a:gd name="connsiteX16" fmla="*/ 271462 w 2057400"/>
                <a:gd name="connsiteY16" fmla="*/ 981075 h 1033858"/>
                <a:gd name="connsiteX17" fmla="*/ 180975 w 2057400"/>
                <a:gd name="connsiteY17" fmla="*/ 962025 h 1033858"/>
                <a:gd name="connsiteX18" fmla="*/ 104775 w 2057400"/>
                <a:gd name="connsiteY18" fmla="*/ 823913 h 1033858"/>
                <a:gd name="connsiteX19" fmla="*/ 38100 w 2057400"/>
                <a:gd name="connsiteY19" fmla="*/ 690563 h 1033858"/>
                <a:gd name="connsiteX20" fmla="*/ 0 w 2057400"/>
                <a:gd name="connsiteY20" fmla="*/ 623888 h 10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7400" h="1033858">
                  <a:moveTo>
                    <a:pt x="2057400" y="0"/>
                  </a:moveTo>
                  <a:cubicBezTo>
                    <a:pt x="2006599" y="11509"/>
                    <a:pt x="1955799" y="23019"/>
                    <a:pt x="1909762" y="42863"/>
                  </a:cubicBezTo>
                  <a:cubicBezTo>
                    <a:pt x="1863725" y="62707"/>
                    <a:pt x="1833562" y="93663"/>
                    <a:pt x="1781175" y="119063"/>
                  </a:cubicBezTo>
                  <a:cubicBezTo>
                    <a:pt x="1728787" y="144463"/>
                    <a:pt x="1639093" y="169069"/>
                    <a:pt x="1595437" y="195263"/>
                  </a:cubicBezTo>
                  <a:cubicBezTo>
                    <a:pt x="1551781" y="221457"/>
                    <a:pt x="1552574" y="255588"/>
                    <a:pt x="1519237" y="276225"/>
                  </a:cubicBezTo>
                  <a:cubicBezTo>
                    <a:pt x="1485899" y="296863"/>
                    <a:pt x="1445418" y="303213"/>
                    <a:pt x="1395412" y="319088"/>
                  </a:cubicBezTo>
                  <a:cubicBezTo>
                    <a:pt x="1345406" y="334963"/>
                    <a:pt x="1219200" y="371475"/>
                    <a:pt x="1219200" y="371475"/>
                  </a:cubicBezTo>
                  <a:cubicBezTo>
                    <a:pt x="1162050" y="388937"/>
                    <a:pt x="1086643" y="400051"/>
                    <a:pt x="1052512" y="423863"/>
                  </a:cubicBezTo>
                  <a:cubicBezTo>
                    <a:pt x="1018381" y="447676"/>
                    <a:pt x="1032668" y="478631"/>
                    <a:pt x="1014412" y="514350"/>
                  </a:cubicBezTo>
                  <a:cubicBezTo>
                    <a:pt x="996156" y="550069"/>
                    <a:pt x="965994" y="593725"/>
                    <a:pt x="942975" y="638175"/>
                  </a:cubicBezTo>
                  <a:cubicBezTo>
                    <a:pt x="919956" y="682625"/>
                    <a:pt x="898525" y="740569"/>
                    <a:pt x="876300" y="781050"/>
                  </a:cubicBezTo>
                  <a:cubicBezTo>
                    <a:pt x="854075" y="821531"/>
                    <a:pt x="839787" y="848519"/>
                    <a:pt x="809625" y="881063"/>
                  </a:cubicBezTo>
                  <a:cubicBezTo>
                    <a:pt x="779462" y="913607"/>
                    <a:pt x="743744" y="950913"/>
                    <a:pt x="695325" y="976313"/>
                  </a:cubicBezTo>
                  <a:cubicBezTo>
                    <a:pt x="646906" y="1001713"/>
                    <a:pt x="564356" y="1029494"/>
                    <a:pt x="519112" y="1033463"/>
                  </a:cubicBezTo>
                  <a:cubicBezTo>
                    <a:pt x="473868" y="1037432"/>
                    <a:pt x="456406" y="1010444"/>
                    <a:pt x="423862" y="1000125"/>
                  </a:cubicBezTo>
                  <a:cubicBezTo>
                    <a:pt x="391318" y="989806"/>
                    <a:pt x="349250" y="974725"/>
                    <a:pt x="323850" y="971550"/>
                  </a:cubicBezTo>
                  <a:cubicBezTo>
                    <a:pt x="298450" y="968375"/>
                    <a:pt x="295275" y="982663"/>
                    <a:pt x="271462" y="981075"/>
                  </a:cubicBezTo>
                  <a:cubicBezTo>
                    <a:pt x="247649" y="979487"/>
                    <a:pt x="208756" y="988219"/>
                    <a:pt x="180975" y="962025"/>
                  </a:cubicBezTo>
                  <a:cubicBezTo>
                    <a:pt x="153194" y="935831"/>
                    <a:pt x="128587" y="869157"/>
                    <a:pt x="104775" y="823913"/>
                  </a:cubicBezTo>
                  <a:cubicBezTo>
                    <a:pt x="80963" y="778669"/>
                    <a:pt x="55562" y="723900"/>
                    <a:pt x="38100" y="690563"/>
                  </a:cubicBezTo>
                  <a:cubicBezTo>
                    <a:pt x="20638" y="657226"/>
                    <a:pt x="10319" y="640557"/>
                    <a:pt x="0" y="623888"/>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1609725" y="676275"/>
              <a:ext cx="895350" cy="600075"/>
            </a:xfrm>
            <a:custGeom>
              <a:avLst/>
              <a:gdLst>
                <a:gd name="connsiteX0" fmla="*/ 0 w 895350"/>
                <a:gd name="connsiteY0" fmla="*/ 600075 h 600075"/>
                <a:gd name="connsiteX1" fmla="*/ 166688 w 895350"/>
                <a:gd name="connsiteY1" fmla="*/ 438150 h 600075"/>
                <a:gd name="connsiteX2" fmla="*/ 276225 w 895350"/>
                <a:gd name="connsiteY2" fmla="*/ 319088 h 600075"/>
                <a:gd name="connsiteX3" fmla="*/ 352425 w 895350"/>
                <a:gd name="connsiteY3" fmla="*/ 247650 h 600075"/>
                <a:gd name="connsiteX4" fmla="*/ 561975 w 895350"/>
                <a:gd name="connsiteY4" fmla="*/ 195263 h 600075"/>
                <a:gd name="connsiteX5" fmla="*/ 642938 w 895350"/>
                <a:gd name="connsiteY5" fmla="*/ 190500 h 600075"/>
                <a:gd name="connsiteX6" fmla="*/ 709613 w 895350"/>
                <a:gd name="connsiteY6" fmla="*/ 100013 h 600075"/>
                <a:gd name="connsiteX7" fmla="*/ 809625 w 895350"/>
                <a:gd name="connsiteY7" fmla="*/ 19050 h 600075"/>
                <a:gd name="connsiteX8" fmla="*/ 895350 w 895350"/>
                <a:gd name="connsiteY8"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600075">
                  <a:moveTo>
                    <a:pt x="0" y="600075"/>
                  </a:moveTo>
                  <a:cubicBezTo>
                    <a:pt x="60325" y="542528"/>
                    <a:pt x="120651" y="484981"/>
                    <a:pt x="166688" y="438150"/>
                  </a:cubicBezTo>
                  <a:cubicBezTo>
                    <a:pt x="212725" y="391319"/>
                    <a:pt x="245269" y="350838"/>
                    <a:pt x="276225" y="319088"/>
                  </a:cubicBezTo>
                  <a:cubicBezTo>
                    <a:pt x="307181" y="287338"/>
                    <a:pt x="304800" y="268287"/>
                    <a:pt x="352425" y="247650"/>
                  </a:cubicBezTo>
                  <a:cubicBezTo>
                    <a:pt x="400050" y="227012"/>
                    <a:pt x="513556" y="204788"/>
                    <a:pt x="561975" y="195263"/>
                  </a:cubicBezTo>
                  <a:cubicBezTo>
                    <a:pt x="610394" y="185738"/>
                    <a:pt x="618332" y="206375"/>
                    <a:pt x="642938" y="190500"/>
                  </a:cubicBezTo>
                  <a:cubicBezTo>
                    <a:pt x="667544" y="174625"/>
                    <a:pt x="681832" y="128588"/>
                    <a:pt x="709613" y="100013"/>
                  </a:cubicBezTo>
                  <a:cubicBezTo>
                    <a:pt x="737394" y="71438"/>
                    <a:pt x="778669" y="35719"/>
                    <a:pt x="809625" y="19050"/>
                  </a:cubicBezTo>
                  <a:cubicBezTo>
                    <a:pt x="840581" y="2381"/>
                    <a:pt x="867965" y="1190"/>
                    <a:pt x="895350"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69322" y="219075"/>
              <a:ext cx="1664277" cy="959427"/>
            </a:xfrm>
            <a:custGeom>
              <a:avLst/>
              <a:gdLst>
                <a:gd name="connsiteX0" fmla="*/ 0 w 1466850"/>
                <a:gd name="connsiteY0" fmla="*/ 876300 h 876300"/>
                <a:gd name="connsiteX1" fmla="*/ 95250 w 1466850"/>
                <a:gd name="connsiteY1" fmla="*/ 704850 h 876300"/>
                <a:gd name="connsiteX2" fmla="*/ 242888 w 1466850"/>
                <a:gd name="connsiteY2" fmla="*/ 642938 h 876300"/>
                <a:gd name="connsiteX3" fmla="*/ 371475 w 1466850"/>
                <a:gd name="connsiteY3" fmla="*/ 623888 h 876300"/>
                <a:gd name="connsiteX4" fmla="*/ 476250 w 1466850"/>
                <a:gd name="connsiteY4" fmla="*/ 661988 h 876300"/>
                <a:gd name="connsiteX5" fmla="*/ 628650 w 1466850"/>
                <a:gd name="connsiteY5" fmla="*/ 661988 h 876300"/>
                <a:gd name="connsiteX6" fmla="*/ 819150 w 1466850"/>
                <a:gd name="connsiteY6" fmla="*/ 647700 h 876300"/>
                <a:gd name="connsiteX7" fmla="*/ 890588 w 1466850"/>
                <a:gd name="connsiteY7" fmla="*/ 538163 h 876300"/>
                <a:gd name="connsiteX8" fmla="*/ 928688 w 1466850"/>
                <a:gd name="connsiteY8" fmla="*/ 409575 h 876300"/>
                <a:gd name="connsiteX9" fmla="*/ 1028700 w 1466850"/>
                <a:gd name="connsiteY9" fmla="*/ 295275 h 876300"/>
                <a:gd name="connsiteX10" fmla="*/ 1138238 w 1466850"/>
                <a:gd name="connsiteY10" fmla="*/ 285750 h 876300"/>
                <a:gd name="connsiteX11" fmla="*/ 1209675 w 1466850"/>
                <a:gd name="connsiteY11" fmla="*/ 261938 h 876300"/>
                <a:gd name="connsiteX12" fmla="*/ 1257300 w 1466850"/>
                <a:gd name="connsiteY12" fmla="*/ 166688 h 876300"/>
                <a:gd name="connsiteX13" fmla="*/ 1385888 w 1466850"/>
                <a:gd name="connsiteY13" fmla="*/ 80963 h 876300"/>
                <a:gd name="connsiteX14" fmla="*/ 1466850 w 1466850"/>
                <a:gd name="connsiteY14" fmla="*/ 0 h 876300"/>
                <a:gd name="connsiteX0" fmla="*/ 0 w 1664277"/>
                <a:gd name="connsiteY0" fmla="*/ 959427 h 959427"/>
                <a:gd name="connsiteX1" fmla="*/ 292677 w 1664277"/>
                <a:gd name="connsiteY1" fmla="*/ 704850 h 959427"/>
                <a:gd name="connsiteX2" fmla="*/ 440315 w 1664277"/>
                <a:gd name="connsiteY2" fmla="*/ 642938 h 959427"/>
                <a:gd name="connsiteX3" fmla="*/ 568902 w 1664277"/>
                <a:gd name="connsiteY3" fmla="*/ 623888 h 959427"/>
                <a:gd name="connsiteX4" fmla="*/ 673677 w 1664277"/>
                <a:gd name="connsiteY4" fmla="*/ 661988 h 959427"/>
                <a:gd name="connsiteX5" fmla="*/ 826077 w 1664277"/>
                <a:gd name="connsiteY5" fmla="*/ 661988 h 959427"/>
                <a:gd name="connsiteX6" fmla="*/ 1016577 w 1664277"/>
                <a:gd name="connsiteY6" fmla="*/ 647700 h 959427"/>
                <a:gd name="connsiteX7" fmla="*/ 1088015 w 1664277"/>
                <a:gd name="connsiteY7" fmla="*/ 538163 h 959427"/>
                <a:gd name="connsiteX8" fmla="*/ 1126115 w 1664277"/>
                <a:gd name="connsiteY8" fmla="*/ 409575 h 959427"/>
                <a:gd name="connsiteX9" fmla="*/ 1226127 w 1664277"/>
                <a:gd name="connsiteY9" fmla="*/ 295275 h 959427"/>
                <a:gd name="connsiteX10" fmla="*/ 1335665 w 1664277"/>
                <a:gd name="connsiteY10" fmla="*/ 285750 h 959427"/>
                <a:gd name="connsiteX11" fmla="*/ 1407102 w 1664277"/>
                <a:gd name="connsiteY11" fmla="*/ 261938 h 959427"/>
                <a:gd name="connsiteX12" fmla="*/ 1454727 w 1664277"/>
                <a:gd name="connsiteY12" fmla="*/ 166688 h 959427"/>
                <a:gd name="connsiteX13" fmla="*/ 1583315 w 1664277"/>
                <a:gd name="connsiteY13" fmla="*/ 80963 h 959427"/>
                <a:gd name="connsiteX14" fmla="*/ 1664277 w 1664277"/>
                <a:gd name="connsiteY14" fmla="*/ 0 h 959427"/>
                <a:gd name="connsiteX0" fmla="*/ 0 w 1664277"/>
                <a:gd name="connsiteY0" fmla="*/ 959427 h 959427"/>
                <a:gd name="connsiteX1" fmla="*/ 154133 w 1664277"/>
                <a:gd name="connsiteY1" fmla="*/ 788843 h 959427"/>
                <a:gd name="connsiteX2" fmla="*/ 292677 w 1664277"/>
                <a:gd name="connsiteY2" fmla="*/ 704850 h 959427"/>
                <a:gd name="connsiteX3" fmla="*/ 440315 w 1664277"/>
                <a:gd name="connsiteY3" fmla="*/ 642938 h 959427"/>
                <a:gd name="connsiteX4" fmla="*/ 568902 w 1664277"/>
                <a:gd name="connsiteY4" fmla="*/ 623888 h 959427"/>
                <a:gd name="connsiteX5" fmla="*/ 673677 w 1664277"/>
                <a:gd name="connsiteY5" fmla="*/ 661988 h 959427"/>
                <a:gd name="connsiteX6" fmla="*/ 826077 w 1664277"/>
                <a:gd name="connsiteY6" fmla="*/ 661988 h 959427"/>
                <a:gd name="connsiteX7" fmla="*/ 1016577 w 1664277"/>
                <a:gd name="connsiteY7" fmla="*/ 647700 h 959427"/>
                <a:gd name="connsiteX8" fmla="*/ 1088015 w 1664277"/>
                <a:gd name="connsiteY8" fmla="*/ 538163 h 959427"/>
                <a:gd name="connsiteX9" fmla="*/ 1126115 w 1664277"/>
                <a:gd name="connsiteY9" fmla="*/ 409575 h 959427"/>
                <a:gd name="connsiteX10" fmla="*/ 1226127 w 1664277"/>
                <a:gd name="connsiteY10" fmla="*/ 295275 h 959427"/>
                <a:gd name="connsiteX11" fmla="*/ 1335665 w 1664277"/>
                <a:gd name="connsiteY11" fmla="*/ 285750 h 959427"/>
                <a:gd name="connsiteX12" fmla="*/ 1407102 w 1664277"/>
                <a:gd name="connsiteY12" fmla="*/ 261938 h 959427"/>
                <a:gd name="connsiteX13" fmla="*/ 1454727 w 1664277"/>
                <a:gd name="connsiteY13" fmla="*/ 166688 h 959427"/>
                <a:gd name="connsiteX14" fmla="*/ 1583315 w 1664277"/>
                <a:gd name="connsiteY14" fmla="*/ 80963 h 959427"/>
                <a:gd name="connsiteX15" fmla="*/ 1664277 w 1664277"/>
                <a:gd name="connsiteY15" fmla="*/ 0 h 959427"/>
                <a:gd name="connsiteX0" fmla="*/ 0 w 1664277"/>
                <a:gd name="connsiteY0" fmla="*/ 959427 h 959427"/>
                <a:gd name="connsiteX1" fmla="*/ 174914 w 1664277"/>
                <a:gd name="connsiteY1" fmla="*/ 861580 h 959427"/>
                <a:gd name="connsiteX2" fmla="*/ 292677 w 1664277"/>
                <a:gd name="connsiteY2" fmla="*/ 704850 h 959427"/>
                <a:gd name="connsiteX3" fmla="*/ 440315 w 1664277"/>
                <a:gd name="connsiteY3" fmla="*/ 642938 h 959427"/>
                <a:gd name="connsiteX4" fmla="*/ 568902 w 1664277"/>
                <a:gd name="connsiteY4" fmla="*/ 623888 h 959427"/>
                <a:gd name="connsiteX5" fmla="*/ 673677 w 1664277"/>
                <a:gd name="connsiteY5" fmla="*/ 661988 h 959427"/>
                <a:gd name="connsiteX6" fmla="*/ 826077 w 1664277"/>
                <a:gd name="connsiteY6" fmla="*/ 661988 h 959427"/>
                <a:gd name="connsiteX7" fmla="*/ 1016577 w 1664277"/>
                <a:gd name="connsiteY7" fmla="*/ 647700 h 959427"/>
                <a:gd name="connsiteX8" fmla="*/ 1088015 w 1664277"/>
                <a:gd name="connsiteY8" fmla="*/ 538163 h 959427"/>
                <a:gd name="connsiteX9" fmla="*/ 1126115 w 1664277"/>
                <a:gd name="connsiteY9" fmla="*/ 409575 h 959427"/>
                <a:gd name="connsiteX10" fmla="*/ 1226127 w 1664277"/>
                <a:gd name="connsiteY10" fmla="*/ 295275 h 959427"/>
                <a:gd name="connsiteX11" fmla="*/ 1335665 w 1664277"/>
                <a:gd name="connsiteY11" fmla="*/ 285750 h 959427"/>
                <a:gd name="connsiteX12" fmla="*/ 1407102 w 1664277"/>
                <a:gd name="connsiteY12" fmla="*/ 261938 h 959427"/>
                <a:gd name="connsiteX13" fmla="*/ 1454727 w 1664277"/>
                <a:gd name="connsiteY13" fmla="*/ 166688 h 959427"/>
                <a:gd name="connsiteX14" fmla="*/ 1583315 w 1664277"/>
                <a:gd name="connsiteY14" fmla="*/ 80963 h 959427"/>
                <a:gd name="connsiteX15" fmla="*/ 1664277 w 1664277"/>
                <a:gd name="connsiteY15" fmla="*/ 0 h 9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4277" h="959427">
                  <a:moveTo>
                    <a:pt x="0" y="959427"/>
                  </a:moveTo>
                  <a:cubicBezTo>
                    <a:pt x="25689" y="930996"/>
                    <a:pt x="126135" y="904010"/>
                    <a:pt x="174914" y="861580"/>
                  </a:cubicBezTo>
                  <a:cubicBezTo>
                    <a:pt x="223694" y="819151"/>
                    <a:pt x="248444" y="741290"/>
                    <a:pt x="292677" y="704850"/>
                  </a:cubicBezTo>
                  <a:cubicBezTo>
                    <a:pt x="336911" y="668410"/>
                    <a:pt x="394278" y="656432"/>
                    <a:pt x="440315" y="642938"/>
                  </a:cubicBezTo>
                  <a:cubicBezTo>
                    <a:pt x="486352" y="629444"/>
                    <a:pt x="530008" y="620713"/>
                    <a:pt x="568902" y="623888"/>
                  </a:cubicBezTo>
                  <a:cubicBezTo>
                    <a:pt x="607796" y="627063"/>
                    <a:pt x="630815" y="655638"/>
                    <a:pt x="673677" y="661988"/>
                  </a:cubicBezTo>
                  <a:cubicBezTo>
                    <a:pt x="716539" y="668338"/>
                    <a:pt x="768927" y="664369"/>
                    <a:pt x="826077" y="661988"/>
                  </a:cubicBezTo>
                  <a:cubicBezTo>
                    <a:pt x="883227" y="659607"/>
                    <a:pt x="972921" y="668337"/>
                    <a:pt x="1016577" y="647700"/>
                  </a:cubicBezTo>
                  <a:cubicBezTo>
                    <a:pt x="1060233" y="627063"/>
                    <a:pt x="1069759" y="577850"/>
                    <a:pt x="1088015" y="538163"/>
                  </a:cubicBezTo>
                  <a:cubicBezTo>
                    <a:pt x="1106271" y="498476"/>
                    <a:pt x="1103096" y="450056"/>
                    <a:pt x="1126115" y="409575"/>
                  </a:cubicBezTo>
                  <a:cubicBezTo>
                    <a:pt x="1149134" y="369094"/>
                    <a:pt x="1191202" y="315913"/>
                    <a:pt x="1226127" y="295275"/>
                  </a:cubicBezTo>
                  <a:cubicBezTo>
                    <a:pt x="1261052" y="274637"/>
                    <a:pt x="1305503" y="291306"/>
                    <a:pt x="1335665" y="285750"/>
                  </a:cubicBezTo>
                  <a:cubicBezTo>
                    <a:pt x="1365828" y="280194"/>
                    <a:pt x="1387258" y="281782"/>
                    <a:pt x="1407102" y="261938"/>
                  </a:cubicBezTo>
                  <a:cubicBezTo>
                    <a:pt x="1426946" y="242094"/>
                    <a:pt x="1425358" y="196851"/>
                    <a:pt x="1454727" y="166688"/>
                  </a:cubicBezTo>
                  <a:cubicBezTo>
                    <a:pt x="1484096" y="136525"/>
                    <a:pt x="1548390" y="108744"/>
                    <a:pt x="1583315" y="80963"/>
                  </a:cubicBezTo>
                  <a:cubicBezTo>
                    <a:pt x="1618240" y="53182"/>
                    <a:pt x="1641258" y="26591"/>
                    <a:pt x="1664277"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66725" y="38100"/>
              <a:ext cx="514350" cy="957263"/>
            </a:xfrm>
            <a:custGeom>
              <a:avLst/>
              <a:gdLst>
                <a:gd name="connsiteX0" fmla="*/ 514350 w 514350"/>
                <a:gd name="connsiteY0" fmla="*/ 0 h 957263"/>
                <a:gd name="connsiteX1" fmla="*/ 447675 w 514350"/>
                <a:gd name="connsiteY1" fmla="*/ 114300 h 957263"/>
                <a:gd name="connsiteX2" fmla="*/ 433388 w 514350"/>
                <a:gd name="connsiteY2" fmla="*/ 190500 h 957263"/>
                <a:gd name="connsiteX3" fmla="*/ 457200 w 514350"/>
                <a:gd name="connsiteY3" fmla="*/ 266700 h 957263"/>
                <a:gd name="connsiteX4" fmla="*/ 461963 w 514350"/>
                <a:gd name="connsiteY4" fmla="*/ 338138 h 957263"/>
                <a:gd name="connsiteX5" fmla="*/ 461963 w 514350"/>
                <a:gd name="connsiteY5" fmla="*/ 381000 h 957263"/>
                <a:gd name="connsiteX6" fmla="*/ 428625 w 514350"/>
                <a:gd name="connsiteY6" fmla="*/ 433388 h 957263"/>
                <a:gd name="connsiteX7" fmla="*/ 309563 w 514350"/>
                <a:gd name="connsiteY7" fmla="*/ 481013 h 957263"/>
                <a:gd name="connsiteX8" fmla="*/ 200025 w 514350"/>
                <a:gd name="connsiteY8" fmla="*/ 542925 h 957263"/>
                <a:gd name="connsiteX9" fmla="*/ 228600 w 514350"/>
                <a:gd name="connsiteY9" fmla="*/ 652463 h 957263"/>
                <a:gd name="connsiteX10" fmla="*/ 157163 w 514350"/>
                <a:gd name="connsiteY10" fmla="*/ 733425 h 957263"/>
                <a:gd name="connsiteX11" fmla="*/ 100013 w 514350"/>
                <a:gd name="connsiteY11" fmla="*/ 809625 h 957263"/>
                <a:gd name="connsiteX12" fmla="*/ 47625 w 514350"/>
                <a:gd name="connsiteY12" fmla="*/ 890588 h 957263"/>
                <a:gd name="connsiteX13" fmla="*/ 0 w 514350"/>
                <a:gd name="connsiteY13" fmla="*/ 957263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 h="957263">
                  <a:moveTo>
                    <a:pt x="514350" y="0"/>
                  </a:moveTo>
                  <a:cubicBezTo>
                    <a:pt x="487759" y="41275"/>
                    <a:pt x="461169" y="82550"/>
                    <a:pt x="447675" y="114300"/>
                  </a:cubicBezTo>
                  <a:cubicBezTo>
                    <a:pt x="434181" y="146050"/>
                    <a:pt x="431800" y="165100"/>
                    <a:pt x="433388" y="190500"/>
                  </a:cubicBezTo>
                  <a:cubicBezTo>
                    <a:pt x="434975" y="215900"/>
                    <a:pt x="452438" y="242094"/>
                    <a:pt x="457200" y="266700"/>
                  </a:cubicBezTo>
                  <a:cubicBezTo>
                    <a:pt x="461962" y="291306"/>
                    <a:pt x="461169" y="319088"/>
                    <a:pt x="461963" y="338138"/>
                  </a:cubicBezTo>
                  <a:cubicBezTo>
                    <a:pt x="462757" y="357188"/>
                    <a:pt x="467519" y="365125"/>
                    <a:pt x="461963" y="381000"/>
                  </a:cubicBezTo>
                  <a:cubicBezTo>
                    <a:pt x="456407" y="396875"/>
                    <a:pt x="454025" y="416719"/>
                    <a:pt x="428625" y="433388"/>
                  </a:cubicBezTo>
                  <a:cubicBezTo>
                    <a:pt x="403225" y="450057"/>
                    <a:pt x="347663" y="462757"/>
                    <a:pt x="309563" y="481013"/>
                  </a:cubicBezTo>
                  <a:cubicBezTo>
                    <a:pt x="271463" y="499269"/>
                    <a:pt x="213519" y="514350"/>
                    <a:pt x="200025" y="542925"/>
                  </a:cubicBezTo>
                  <a:cubicBezTo>
                    <a:pt x="186531" y="571500"/>
                    <a:pt x="235744" y="620713"/>
                    <a:pt x="228600" y="652463"/>
                  </a:cubicBezTo>
                  <a:cubicBezTo>
                    <a:pt x="221456" y="684213"/>
                    <a:pt x="178594" y="707231"/>
                    <a:pt x="157163" y="733425"/>
                  </a:cubicBezTo>
                  <a:cubicBezTo>
                    <a:pt x="135732" y="759619"/>
                    <a:pt x="118269" y="783431"/>
                    <a:pt x="100013" y="809625"/>
                  </a:cubicBezTo>
                  <a:cubicBezTo>
                    <a:pt x="81757" y="835819"/>
                    <a:pt x="64294" y="865982"/>
                    <a:pt x="47625" y="890588"/>
                  </a:cubicBezTo>
                  <a:cubicBezTo>
                    <a:pt x="30956" y="915194"/>
                    <a:pt x="15478" y="936228"/>
                    <a:pt x="0" y="957263"/>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71500" y="3043238"/>
              <a:ext cx="871625" cy="2609850"/>
            </a:xfrm>
            <a:custGeom>
              <a:avLst/>
              <a:gdLst>
                <a:gd name="connsiteX0" fmla="*/ 519163 w 871625"/>
                <a:gd name="connsiteY0" fmla="*/ 0 h 2609850"/>
                <a:gd name="connsiteX1" fmla="*/ 542975 w 871625"/>
                <a:gd name="connsiteY1" fmla="*/ 80962 h 2609850"/>
                <a:gd name="connsiteX2" fmla="*/ 581075 w 871625"/>
                <a:gd name="connsiteY2" fmla="*/ 185737 h 2609850"/>
                <a:gd name="connsiteX3" fmla="*/ 676325 w 871625"/>
                <a:gd name="connsiteY3" fmla="*/ 400050 h 2609850"/>
                <a:gd name="connsiteX4" fmla="*/ 762050 w 871625"/>
                <a:gd name="connsiteY4" fmla="*/ 528637 h 2609850"/>
                <a:gd name="connsiteX5" fmla="*/ 795388 w 871625"/>
                <a:gd name="connsiteY5" fmla="*/ 647700 h 2609850"/>
                <a:gd name="connsiteX6" fmla="*/ 847775 w 871625"/>
                <a:gd name="connsiteY6" fmla="*/ 785812 h 2609850"/>
                <a:gd name="connsiteX7" fmla="*/ 871588 w 871625"/>
                <a:gd name="connsiteY7" fmla="*/ 923925 h 2609850"/>
                <a:gd name="connsiteX8" fmla="*/ 843013 w 871625"/>
                <a:gd name="connsiteY8" fmla="*/ 1057275 h 2609850"/>
                <a:gd name="connsiteX9" fmla="*/ 766813 w 871625"/>
                <a:gd name="connsiteY9" fmla="*/ 1162050 h 2609850"/>
                <a:gd name="connsiteX10" fmla="*/ 700138 w 871625"/>
                <a:gd name="connsiteY10" fmla="*/ 1304925 h 2609850"/>
                <a:gd name="connsiteX11" fmla="*/ 700138 w 871625"/>
                <a:gd name="connsiteY11" fmla="*/ 1443037 h 2609850"/>
                <a:gd name="connsiteX12" fmla="*/ 695375 w 871625"/>
                <a:gd name="connsiteY12" fmla="*/ 1576387 h 2609850"/>
                <a:gd name="connsiteX13" fmla="*/ 547738 w 871625"/>
                <a:gd name="connsiteY13" fmla="*/ 1795462 h 2609850"/>
                <a:gd name="connsiteX14" fmla="*/ 457250 w 871625"/>
                <a:gd name="connsiteY14" fmla="*/ 1914525 h 2609850"/>
                <a:gd name="connsiteX15" fmla="*/ 404863 w 871625"/>
                <a:gd name="connsiteY15" fmla="*/ 2000250 h 2609850"/>
                <a:gd name="connsiteX16" fmla="*/ 333425 w 871625"/>
                <a:gd name="connsiteY16" fmla="*/ 2052637 h 2609850"/>
                <a:gd name="connsiteX17" fmla="*/ 223888 w 871625"/>
                <a:gd name="connsiteY17" fmla="*/ 2100262 h 2609850"/>
                <a:gd name="connsiteX18" fmla="*/ 142925 w 871625"/>
                <a:gd name="connsiteY18" fmla="*/ 2109787 h 2609850"/>
                <a:gd name="connsiteX19" fmla="*/ 57200 w 871625"/>
                <a:gd name="connsiteY19" fmla="*/ 2166937 h 2609850"/>
                <a:gd name="connsiteX20" fmla="*/ 66725 w 871625"/>
                <a:gd name="connsiteY20" fmla="*/ 2257425 h 2609850"/>
                <a:gd name="connsiteX21" fmla="*/ 14338 w 871625"/>
                <a:gd name="connsiteY21" fmla="*/ 2319337 h 2609850"/>
                <a:gd name="connsiteX22" fmla="*/ 50 w 871625"/>
                <a:gd name="connsiteY22" fmla="*/ 2428875 h 2609850"/>
                <a:gd name="connsiteX23" fmla="*/ 9575 w 871625"/>
                <a:gd name="connsiteY23" fmla="*/ 2509837 h 2609850"/>
                <a:gd name="connsiteX24" fmla="*/ 9575 w 871625"/>
                <a:gd name="connsiteY24" fmla="*/ 2590800 h 2609850"/>
                <a:gd name="connsiteX25" fmla="*/ 4813 w 871625"/>
                <a:gd name="connsiteY25" fmla="*/ 2609850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1625" h="2609850">
                  <a:moveTo>
                    <a:pt x="519163" y="0"/>
                  </a:moveTo>
                  <a:cubicBezTo>
                    <a:pt x="525909" y="25003"/>
                    <a:pt x="532656" y="50006"/>
                    <a:pt x="542975" y="80962"/>
                  </a:cubicBezTo>
                  <a:cubicBezTo>
                    <a:pt x="553294" y="111918"/>
                    <a:pt x="558850" y="132556"/>
                    <a:pt x="581075" y="185737"/>
                  </a:cubicBezTo>
                  <a:cubicBezTo>
                    <a:pt x="603300" y="238918"/>
                    <a:pt x="646163" y="342900"/>
                    <a:pt x="676325" y="400050"/>
                  </a:cubicBezTo>
                  <a:cubicBezTo>
                    <a:pt x="706487" y="457200"/>
                    <a:pt x="742206" y="487362"/>
                    <a:pt x="762050" y="528637"/>
                  </a:cubicBezTo>
                  <a:cubicBezTo>
                    <a:pt x="781894" y="569912"/>
                    <a:pt x="781101" y="604838"/>
                    <a:pt x="795388" y="647700"/>
                  </a:cubicBezTo>
                  <a:cubicBezTo>
                    <a:pt x="809675" y="690562"/>
                    <a:pt x="835075" y="739775"/>
                    <a:pt x="847775" y="785812"/>
                  </a:cubicBezTo>
                  <a:cubicBezTo>
                    <a:pt x="860475" y="831849"/>
                    <a:pt x="872382" y="878681"/>
                    <a:pt x="871588" y="923925"/>
                  </a:cubicBezTo>
                  <a:cubicBezTo>
                    <a:pt x="870794" y="969169"/>
                    <a:pt x="860476" y="1017588"/>
                    <a:pt x="843013" y="1057275"/>
                  </a:cubicBezTo>
                  <a:cubicBezTo>
                    <a:pt x="825551" y="1096963"/>
                    <a:pt x="790625" y="1120775"/>
                    <a:pt x="766813" y="1162050"/>
                  </a:cubicBezTo>
                  <a:cubicBezTo>
                    <a:pt x="743001" y="1203325"/>
                    <a:pt x="711251" y="1258094"/>
                    <a:pt x="700138" y="1304925"/>
                  </a:cubicBezTo>
                  <a:cubicBezTo>
                    <a:pt x="689026" y="1351756"/>
                    <a:pt x="700932" y="1397793"/>
                    <a:pt x="700138" y="1443037"/>
                  </a:cubicBezTo>
                  <a:cubicBezTo>
                    <a:pt x="699344" y="1488281"/>
                    <a:pt x="720775" y="1517650"/>
                    <a:pt x="695375" y="1576387"/>
                  </a:cubicBezTo>
                  <a:cubicBezTo>
                    <a:pt x="669975" y="1635124"/>
                    <a:pt x="587426" y="1739106"/>
                    <a:pt x="547738" y="1795462"/>
                  </a:cubicBezTo>
                  <a:cubicBezTo>
                    <a:pt x="508050" y="1851818"/>
                    <a:pt x="481062" y="1880394"/>
                    <a:pt x="457250" y="1914525"/>
                  </a:cubicBezTo>
                  <a:cubicBezTo>
                    <a:pt x="433437" y="1948656"/>
                    <a:pt x="425500" y="1977231"/>
                    <a:pt x="404863" y="2000250"/>
                  </a:cubicBezTo>
                  <a:cubicBezTo>
                    <a:pt x="384226" y="2023269"/>
                    <a:pt x="363587" y="2035968"/>
                    <a:pt x="333425" y="2052637"/>
                  </a:cubicBezTo>
                  <a:cubicBezTo>
                    <a:pt x="303262" y="2069306"/>
                    <a:pt x="255638" y="2090737"/>
                    <a:pt x="223888" y="2100262"/>
                  </a:cubicBezTo>
                  <a:cubicBezTo>
                    <a:pt x="192138" y="2109787"/>
                    <a:pt x="170706" y="2098675"/>
                    <a:pt x="142925" y="2109787"/>
                  </a:cubicBezTo>
                  <a:cubicBezTo>
                    <a:pt x="115144" y="2120899"/>
                    <a:pt x="69900" y="2142331"/>
                    <a:pt x="57200" y="2166937"/>
                  </a:cubicBezTo>
                  <a:cubicBezTo>
                    <a:pt x="44500" y="2191543"/>
                    <a:pt x="73869" y="2232025"/>
                    <a:pt x="66725" y="2257425"/>
                  </a:cubicBezTo>
                  <a:cubicBezTo>
                    <a:pt x="59581" y="2282825"/>
                    <a:pt x="25450" y="2290762"/>
                    <a:pt x="14338" y="2319337"/>
                  </a:cubicBezTo>
                  <a:cubicBezTo>
                    <a:pt x="3226" y="2347912"/>
                    <a:pt x="844" y="2397125"/>
                    <a:pt x="50" y="2428875"/>
                  </a:cubicBezTo>
                  <a:cubicBezTo>
                    <a:pt x="-744" y="2460625"/>
                    <a:pt x="7988" y="2482850"/>
                    <a:pt x="9575" y="2509837"/>
                  </a:cubicBezTo>
                  <a:cubicBezTo>
                    <a:pt x="11162" y="2536824"/>
                    <a:pt x="10369" y="2574131"/>
                    <a:pt x="9575" y="2590800"/>
                  </a:cubicBezTo>
                  <a:cubicBezTo>
                    <a:pt x="8781" y="2607469"/>
                    <a:pt x="6797" y="2608659"/>
                    <a:pt x="4813" y="260985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66725" y="5657850"/>
              <a:ext cx="509588" cy="542925"/>
            </a:xfrm>
            <a:custGeom>
              <a:avLst/>
              <a:gdLst>
                <a:gd name="connsiteX0" fmla="*/ 0 w 509588"/>
                <a:gd name="connsiteY0" fmla="*/ 542925 h 542925"/>
                <a:gd name="connsiteX1" fmla="*/ 104775 w 509588"/>
                <a:gd name="connsiteY1" fmla="*/ 428625 h 542925"/>
                <a:gd name="connsiteX2" fmla="*/ 238125 w 509588"/>
                <a:gd name="connsiteY2" fmla="*/ 366713 h 542925"/>
                <a:gd name="connsiteX3" fmla="*/ 300038 w 509588"/>
                <a:gd name="connsiteY3" fmla="*/ 233363 h 542925"/>
                <a:gd name="connsiteX4" fmla="*/ 366713 w 509588"/>
                <a:gd name="connsiteY4" fmla="*/ 80963 h 542925"/>
                <a:gd name="connsiteX5" fmla="*/ 461963 w 509588"/>
                <a:gd name="connsiteY5" fmla="*/ 14288 h 542925"/>
                <a:gd name="connsiteX6" fmla="*/ 509588 w 509588"/>
                <a:gd name="connsiteY6"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8" h="542925">
                  <a:moveTo>
                    <a:pt x="0" y="542925"/>
                  </a:moveTo>
                  <a:cubicBezTo>
                    <a:pt x="32544" y="500459"/>
                    <a:pt x="65088" y="457994"/>
                    <a:pt x="104775" y="428625"/>
                  </a:cubicBezTo>
                  <a:cubicBezTo>
                    <a:pt x="144463" y="399256"/>
                    <a:pt x="205581" y="399257"/>
                    <a:pt x="238125" y="366713"/>
                  </a:cubicBezTo>
                  <a:cubicBezTo>
                    <a:pt x="270669" y="334169"/>
                    <a:pt x="278607" y="280988"/>
                    <a:pt x="300038" y="233363"/>
                  </a:cubicBezTo>
                  <a:cubicBezTo>
                    <a:pt x="321469" y="185738"/>
                    <a:pt x="339725" y="117476"/>
                    <a:pt x="366713" y="80963"/>
                  </a:cubicBezTo>
                  <a:cubicBezTo>
                    <a:pt x="393701" y="44450"/>
                    <a:pt x="438151" y="27782"/>
                    <a:pt x="461963" y="14288"/>
                  </a:cubicBezTo>
                  <a:cubicBezTo>
                    <a:pt x="485775" y="794"/>
                    <a:pt x="497681" y="397"/>
                    <a:pt x="509588"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924175" y="2964937"/>
            <a:ext cx="990600" cy="424732"/>
          </a:xfrm>
          <a:prstGeom prst="rect">
            <a:avLst/>
          </a:prstGeom>
          <a:noFill/>
        </p:spPr>
        <p:txBody>
          <a:bodyPr wrap="square" rtlCol="0">
            <a:spAutoFit/>
          </a:bodyPr>
          <a:lstStyle/>
          <a:p>
            <a:pPr>
              <a:lnSpc>
                <a:spcPct val="90000"/>
              </a:lnSpc>
            </a:pPr>
            <a:r>
              <a:rPr lang="en-US" sz="2400" dirty="0" smtClean="0">
                <a:solidFill>
                  <a:srgbClr val="FF0000"/>
                </a:solidFill>
              </a:rPr>
              <a:t>18</a:t>
            </a:r>
            <a:r>
              <a:rPr lang="en-US" sz="2400" dirty="0" smtClean="0"/>
              <a:t>/16</a:t>
            </a:r>
            <a:endParaRPr lang="en-US" sz="2400" dirty="0"/>
          </a:p>
        </p:txBody>
      </p:sp>
      <p:sp>
        <p:nvSpPr>
          <p:cNvPr id="13" name="TextBox 12"/>
          <p:cNvSpPr txBox="1"/>
          <p:nvPr/>
        </p:nvSpPr>
        <p:spPr>
          <a:xfrm>
            <a:off x="832593" y="4119095"/>
            <a:ext cx="990600" cy="424732"/>
          </a:xfrm>
          <a:prstGeom prst="rect">
            <a:avLst/>
          </a:prstGeom>
          <a:noFill/>
        </p:spPr>
        <p:txBody>
          <a:bodyPr wrap="square" rtlCol="0">
            <a:spAutoFit/>
          </a:bodyPr>
          <a:lstStyle/>
          <a:p>
            <a:pPr>
              <a:lnSpc>
                <a:spcPct val="90000"/>
              </a:lnSpc>
            </a:pPr>
            <a:r>
              <a:rPr lang="en-US" sz="2400" dirty="0" smtClean="0"/>
              <a:t>19/13</a:t>
            </a:r>
            <a:endParaRPr lang="en-US" sz="2400" dirty="0"/>
          </a:p>
        </p:txBody>
      </p:sp>
      <p:sp>
        <p:nvSpPr>
          <p:cNvPr id="14" name="TextBox 13"/>
          <p:cNvSpPr txBox="1"/>
          <p:nvPr/>
        </p:nvSpPr>
        <p:spPr>
          <a:xfrm>
            <a:off x="1853070" y="5538962"/>
            <a:ext cx="1091715" cy="424732"/>
          </a:xfrm>
          <a:prstGeom prst="rect">
            <a:avLst/>
          </a:prstGeom>
          <a:noFill/>
        </p:spPr>
        <p:txBody>
          <a:bodyPr wrap="square" rtlCol="0">
            <a:spAutoFit/>
          </a:bodyPr>
          <a:lstStyle/>
          <a:p>
            <a:pPr>
              <a:lnSpc>
                <a:spcPct val="90000"/>
              </a:lnSpc>
            </a:pPr>
            <a:r>
              <a:rPr lang="en-US" sz="2400" dirty="0" smtClean="0"/>
              <a:t>&gt;20/16</a:t>
            </a:r>
            <a:endParaRPr lang="en-US" sz="2400" dirty="0"/>
          </a:p>
        </p:txBody>
      </p:sp>
      <p:sp>
        <p:nvSpPr>
          <p:cNvPr id="16" name="TextBox 15"/>
          <p:cNvSpPr txBox="1"/>
          <p:nvPr/>
        </p:nvSpPr>
        <p:spPr>
          <a:xfrm>
            <a:off x="1823193" y="3195752"/>
            <a:ext cx="990600" cy="424732"/>
          </a:xfrm>
          <a:prstGeom prst="rect">
            <a:avLst/>
          </a:prstGeom>
          <a:noFill/>
        </p:spPr>
        <p:txBody>
          <a:bodyPr wrap="square" rtlCol="0">
            <a:spAutoFit/>
          </a:bodyPr>
          <a:lstStyle/>
          <a:p>
            <a:pPr>
              <a:lnSpc>
                <a:spcPct val="90000"/>
              </a:lnSpc>
            </a:pPr>
            <a:r>
              <a:rPr lang="en-US" sz="2400" dirty="0" smtClean="0">
                <a:solidFill>
                  <a:srgbClr val="FF0000"/>
                </a:solidFill>
              </a:rPr>
              <a:t>18</a:t>
            </a:r>
            <a:r>
              <a:rPr lang="en-US" sz="2400" dirty="0" smtClean="0"/>
              <a:t>/16</a:t>
            </a:r>
            <a:endParaRPr lang="en-US" sz="2400" dirty="0"/>
          </a:p>
        </p:txBody>
      </p:sp>
      <p:sp>
        <p:nvSpPr>
          <p:cNvPr id="17" name="TextBox 16"/>
          <p:cNvSpPr txBox="1"/>
          <p:nvPr/>
        </p:nvSpPr>
        <p:spPr>
          <a:xfrm>
            <a:off x="440317" y="62890"/>
            <a:ext cx="990600" cy="424732"/>
          </a:xfrm>
          <a:prstGeom prst="rect">
            <a:avLst/>
          </a:prstGeom>
          <a:noFill/>
        </p:spPr>
        <p:txBody>
          <a:bodyPr wrap="square" rtlCol="0">
            <a:spAutoFit/>
          </a:bodyPr>
          <a:lstStyle/>
          <a:p>
            <a:pPr>
              <a:lnSpc>
                <a:spcPct val="90000"/>
              </a:lnSpc>
            </a:pPr>
            <a:r>
              <a:rPr lang="en-US" sz="2400" dirty="0" smtClean="0"/>
              <a:t>19/</a:t>
            </a:r>
            <a:r>
              <a:rPr lang="en-US" sz="2400" dirty="0" err="1" smtClean="0"/>
              <a:t>na</a:t>
            </a:r>
            <a:endParaRPr lang="en-US" sz="2400" dirty="0"/>
          </a:p>
        </p:txBody>
      </p:sp>
      <p:sp>
        <p:nvSpPr>
          <p:cNvPr id="19" name="TextBox 18"/>
          <p:cNvSpPr txBox="1"/>
          <p:nvPr/>
        </p:nvSpPr>
        <p:spPr>
          <a:xfrm>
            <a:off x="2594405" y="4439241"/>
            <a:ext cx="1058433" cy="424732"/>
          </a:xfrm>
          <a:prstGeom prst="rect">
            <a:avLst/>
          </a:prstGeom>
          <a:noFill/>
        </p:spPr>
        <p:txBody>
          <a:bodyPr wrap="square" rtlCol="0">
            <a:spAutoFit/>
          </a:bodyPr>
          <a:lstStyle/>
          <a:p>
            <a:pPr>
              <a:lnSpc>
                <a:spcPct val="90000"/>
              </a:lnSpc>
            </a:pPr>
            <a:r>
              <a:rPr lang="en-US" sz="2400" dirty="0" smtClean="0"/>
              <a:t>&gt;20/13</a:t>
            </a:r>
            <a:endParaRPr lang="en-US" sz="2400" dirty="0"/>
          </a:p>
        </p:txBody>
      </p:sp>
      <p:sp>
        <p:nvSpPr>
          <p:cNvPr id="20" name="TextBox 19"/>
          <p:cNvSpPr txBox="1"/>
          <p:nvPr/>
        </p:nvSpPr>
        <p:spPr>
          <a:xfrm>
            <a:off x="1562100" y="2320777"/>
            <a:ext cx="990600" cy="424732"/>
          </a:xfrm>
          <a:prstGeom prst="rect">
            <a:avLst/>
          </a:prstGeom>
          <a:noFill/>
        </p:spPr>
        <p:txBody>
          <a:bodyPr wrap="square" rtlCol="0">
            <a:spAutoFit/>
          </a:bodyPr>
          <a:lstStyle/>
          <a:p>
            <a:pPr>
              <a:lnSpc>
                <a:spcPct val="90000"/>
              </a:lnSpc>
            </a:pPr>
            <a:r>
              <a:rPr lang="en-US" sz="2400" dirty="0" smtClean="0">
                <a:solidFill>
                  <a:srgbClr val="FF0000"/>
                </a:solidFill>
              </a:rPr>
              <a:t>16</a:t>
            </a:r>
            <a:r>
              <a:rPr lang="en-US" sz="2400" dirty="0" smtClean="0"/>
              <a:t>/</a:t>
            </a:r>
            <a:r>
              <a:rPr lang="en-US" sz="2400" dirty="0" smtClean="0">
                <a:solidFill>
                  <a:srgbClr val="FF0000"/>
                </a:solidFill>
              </a:rPr>
              <a:t>12</a:t>
            </a:r>
            <a:endParaRPr lang="en-US" sz="2400" dirty="0">
              <a:solidFill>
                <a:srgbClr val="FF0000"/>
              </a:solidFill>
            </a:endParaRPr>
          </a:p>
        </p:txBody>
      </p:sp>
      <p:sp>
        <p:nvSpPr>
          <p:cNvPr id="21" name="TextBox 20"/>
          <p:cNvSpPr txBox="1"/>
          <p:nvPr/>
        </p:nvSpPr>
        <p:spPr>
          <a:xfrm>
            <a:off x="1145231" y="1305474"/>
            <a:ext cx="990600" cy="424732"/>
          </a:xfrm>
          <a:prstGeom prst="rect">
            <a:avLst/>
          </a:prstGeom>
          <a:noFill/>
          <a:ln w="57150">
            <a:noFill/>
          </a:ln>
        </p:spPr>
        <p:txBody>
          <a:bodyPr wrap="square" rtlCol="0">
            <a:spAutoFit/>
          </a:bodyPr>
          <a:lstStyle/>
          <a:p>
            <a:pPr>
              <a:lnSpc>
                <a:spcPct val="90000"/>
              </a:lnSpc>
            </a:pPr>
            <a:r>
              <a:rPr lang="en-US" sz="2400" dirty="0" smtClean="0"/>
              <a:t>20/</a:t>
            </a:r>
            <a:r>
              <a:rPr lang="en-US" sz="2400" dirty="0" smtClean="0">
                <a:solidFill>
                  <a:srgbClr val="FF0000"/>
                </a:solidFill>
              </a:rPr>
              <a:t>15</a:t>
            </a:r>
            <a:endParaRPr lang="en-US" sz="2400" dirty="0">
              <a:solidFill>
                <a:srgbClr val="FF0000"/>
              </a:solidFill>
            </a:endParaRPr>
          </a:p>
        </p:txBody>
      </p:sp>
      <p:sp>
        <p:nvSpPr>
          <p:cNvPr id="22" name="TextBox 21"/>
          <p:cNvSpPr txBox="1"/>
          <p:nvPr/>
        </p:nvSpPr>
        <p:spPr>
          <a:xfrm>
            <a:off x="409620" y="1486901"/>
            <a:ext cx="990600" cy="424732"/>
          </a:xfrm>
          <a:prstGeom prst="rect">
            <a:avLst/>
          </a:prstGeom>
          <a:noFill/>
        </p:spPr>
        <p:txBody>
          <a:bodyPr wrap="square" rtlCol="0">
            <a:spAutoFit/>
          </a:bodyPr>
          <a:lstStyle/>
          <a:p>
            <a:pPr>
              <a:lnSpc>
                <a:spcPct val="90000"/>
              </a:lnSpc>
            </a:pPr>
            <a:r>
              <a:rPr lang="en-US" sz="2400" dirty="0" smtClean="0"/>
              <a:t>&gt;</a:t>
            </a:r>
            <a:r>
              <a:rPr lang="en-US" sz="2400" dirty="0" smtClean="0"/>
              <a:t>13/11</a:t>
            </a:r>
            <a:endParaRPr lang="en-US" sz="2400" dirty="0"/>
          </a:p>
        </p:txBody>
      </p:sp>
      <p:cxnSp>
        <p:nvCxnSpPr>
          <p:cNvPr id="47" name="Straight Arrow Connector 46"/>
          <p:cNvCxnSpPr/>
          <p:nvPr/>
        </p:nvCxnSpPr>
        <p:spPr>
          <a:xfrm>
            <a:off x="4314825" y="152400"/>
            <a:ext cx="0" cy="1949463"/>
          </a:xfrm>
          <a:prstGeom prst="straightConnector1">
            <a:avLst/>
          </a:prstGeom>
          <a:ln w="381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871757" y="3364981"/>
            <a:ext cx="704039" cy="757130"/>
          </a:xfrm>
          <a:prstGeom prst="rect">
            <a:avLst/>
          </a:prstGeom>
          <a:noFill/>
        </p:spPr>
        <p:txBody>
          <a:bodyPr wrap="none" rtlCol="0">
            <a:spAutoFit/>
          </a:bodyPr>
          <a:lstStyle/>
          <a:p>
            <a:pPr>
              <a:lnSpc>
                <a:spcPct val="90000"/>
              </a:lnSpc>
            </a:pPr>
            <a:r>
              <a:rPr lang="en-US" sz="2400" dirty="0" smtClean="0"/>
              <a:t>160 </a:t>
            </a:r>
          </a:p>
          <a:p>
            <a:pPr>
              <a:lnSpc>
                <a:spcPct val="90000"/>
              </a:lnSpc>
            </a:pPr>
            <a:r>
              <a:rPr lang="en-US" sz="2400" dirty="0" smtClean="0"/>
              <a:t>km</a:t>
            </a:r>
            <a:endParaRPr lang="en-US" sz="2400" dirty="0"/>
          </a:p>
        </p:txBody>
      </p:sp>
      <p:cxnSp>
        <p:nvCxnSpPr>
          <p:cNvPr id="49" name="Straight Arrow Connector 48"/>
          <p:cNvCxnSpPr/>
          <p:nvPr/>
        </p:nvCxnSpPr>
        <p:spPr>
          <a:xfrm>
            <a:off x="4495800" y="2153516"/>
            <a:ext cx="0" cy="3213839"/>
          </a:xfrm>
          <a:prstGeom prst="straightConnector1">
            <a:avLst/>
          </a:prstGeom>
          <a:ln w="381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648672" y="1253981"/>
            <a:ext cx="720069" cy="757130"/>
          </a:xfrm>
          <a:prstGeom prst="rect">
            <a:avLst/>
          </a:prstGeom>
          <a:noFill/>
        </p:spPr>
        <p:txBody>
          <a:bodyPr wrap="none" rtlCol="0">
            <a:spAutoFit/>
          </a:bodyPr>
          <a:lstStyle/>
          <a:p>
            <a:pPr>
              <a:lnSpc>
                <a:spcPct val="90000"/>
              </a:lnSpc>
            </a:pPr>
            <a:r>
              <a:rPr lang="en-US" sz="2400" dirty="0" smtClean="0"/>
              <a:t>&gt;80 </a:t>
            </a:r>
          </a:p>
          <a:p>
            <a:pPr>
              <a:lnSpc>
                <a:spcPct val="90000"/>
              </a:lnSpc>
            </a:pPr>
            <a:r>
              <a:rPr lang="en-US" sz="2400" dirty="0" smtClean="0"/>
              <a:t>km</a:t>
            </a:r>
            <a:endParaRPr lang="en-US" sz="2400" dirty="0"/>
          </a:p>
        </p:txBody>
      </p:sp>
      <p:pic>
        <p:nvPicPr>
          <p:cNvPr id="46" name="Picture 45"/>
          <p:cNvPicPr>
            <a:picLocks noChangeAspect="1"/>
          </p:cNvPicPr>
          <p:nvPr/>
        </p:nvPicPr>
        <p:blipFill>
          <a:blip r:embed="rId4"/>
          <a:stretch>
            <a:fillRect/>
          </a:stretch>
        </p:blipFill>
        <p:spPr>
          <a:xfrm>
            <a:off x="6049410" y="4667899"/>
            <a:ext cx="2184103" cy="1775693"/>
          </a:xfrm>
          <a:prstGeom prst="rect">
            <a:avLst/>
          </a:prstGeom>
        </p:spPr>
      </p:pic>
      <p:pic>
        <p:nvPicPr>
          <p:cNvPr id="50" name="Picture 49"/>
          <p:cNvPicPr>
            <a:picLocks noChangeAspect="1"/>
          </p:cNvPicPr>
          <p:nvPr/>
        </p:nvPicPr>
        <p:blipFill>
          <a:blip r:embed="rId5"/>
          <a:stretch>
            <a:fillRect/>
          </a:stretch>
        </p:blipFill>
        <p:spPr>
          <a:xfrm>
            <a:off x="975652" y="1782103"/>
            <a:ext cx="555767" cy="476997"/>
          </a:xfrm>
          <a:prstGeom prst="rect">
            <a:avLst/>
          </a:prstGeom>
        </p:spPr>
      </p:pic>
      <p:pic>
        <p:nvPicPr>
          <p:cNvPr id="52" name="Picture 51"/>
          <p:cNvPicPr>
            <a:picLocks noChangeAspect="1"/>
          </p:cNvPicPr>
          <p:nvPr/>
        </p:nvPicPr>
        <p:blipFill>
          <a:blip r:embed="rId5"/>
          <a:stretch>
            <a:fillRect/>
          </a:stretch>
        </p:blipFill>
        <p:spPr>
          <a:xfrm>
            <a:off x="1672727" y="3863456"/>
            <a:ext cx="498824" cy="428125"/>
          </a:xfrm>
          <a:prstGeom prst="rect">
            <a:avLst/>
          </a:prstGeom>
        </p:spPr>
      </p:pic>
      <p:pic>
        <p:nvPicPr>
          <p:cNvPr id="53" name="Picture 52"/>
          <p:cNvPicPr>
            <a:picLocks noChangeAspect="1"/>
          </p:cNvPicPr>
          <p:nvPr/>
        </p:nvPicPr>
        <p:blipFill>
          <a:blip r:embed="rId6"/>
          <a:stretch>
            <a:fillRect/>
          </a:stretch>
        </p:blipFill>
        <p:spPr>
          <a:xfrm>
            <a:off x="1635594" y="5198041"/>
            <a:ext cx="544988" cy="434287"/>
          </a:xfrm>
          <a:prstGeom prst="rect">
            <a:avLst/>
          </a:prstGeom>
        </p:spPr>
      </p:pic>
      <p:pic>
        <p:nvPicPr>
          <p:cNvPr id="54" name="Picture 53"/>
          <p:cNvPicPr>
            <a:picLocks noChangeAspect="1"/>
          </p:cNvPicPr>
          <p:nvPr/>
        </p:nvPicPr>
        <p:blipFill>
          <a:blip r:embed="rId6"/>
          <a:stretch>
            <a:fillRect/>
          </a:stretch>
        </p:blipFill>
        <p:spPr>
          <a:xfrm>
            <a:off x="2827729" y="3514564"/>
            <a:ext cx="544988" cy="434287"/>
          </a:xfrm>
          <a:prstGeom prst="rect">
            <a:avLst/>
          </a:prstGeom>
        </p:spPr>
      </p:pic>
    </p:spTree>
    <p:extLst>
      <p:ext uri="{BB962C8B-B14F-4D97-AF65-F5344CB8AC3E}">
        <p14:creationId xmlns:p14="http://schemas.microsoft.com/office/powerpoint/2010/main" val="372496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48"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217"/>
            <a:ext cx="3626427" cy="6749225"/>
          </a:xfrm>
          <a:prstGeom prst="rect">
            <a:avLst/>
          </a:prstGeom>
        </p:spPr>
      </p:pic>
      <p:sp>
        <p:nvSpPr>
          <p:cNvPr id="5" name="TextBox 4"/>
          <p:cNvSpPr txBox="1"/>
          <p:nvPr/>
        </p:nvSpPr>
        <p:spPr>
          <a:xfrm>
            <a:off x="3723810" y="145544"/>
            <a:ext cx="5334000" cy="2834622"/>
          </a:xfrm>
          <a:prstGeom prst="rect">
            <a:avLst/>
          </a:prstGeom>
          <a:noFill/>
        </p:spPr>
        <p:txBody>
          <a:bodyPr wrap="square" rtlCol="0">
            <a:spAutoFit/>
          </a:bodyPr>
          <a:lstStyle/>
          <a:p>
            <a:pPr>
              <a:lnSpc>
                <a:spcPct val="90000"/>
              </a:lnSpc>
            </a:pPr>
            <a:r>
              <a:rPr lang="en-US" sz="2400" dirty="0" smtClean="0"/>
              <a:t>Well log (geophysical) and temporal correlation (radiocarbon) between Slipstream slide,  Effingham Inlet, and other Cascadia data offshore, and onshore at Willapa Bay.  </a:t>
            </a:r>
            <a:endParaRPr lang="en-US" sz="2400" dirty="0" smtClean="0"/>
          </a:p>
          <a:p>
            <a:pPr>
              <a:lnSpc>
                <a:spcPct val="90000"/>
              </a:lnSpc>
            </a:pPr>
            <a:endParaRPr lang="en-US" sz="2000" dirty="0" smtClean="0"/>
          </a:p>
          <a:p>
            <a:pPr>
              <a:lnSpc>
                <a:spcPct val="90000"/>
              </a:lnSpc>
            </a:pPr>
            <a:r>
              <a:rPr lang="en-US" dirty="0" smtClean="0"/>
              <a:t>This study yields an independent corroborative result linking more southerly offshore work, and several onshore sites.  </a:t>
            </a:r>
            <a:endParaRPr lang="en-US" dirty="0"/>
          </a:p>
        </p:txBody>
      </p:sp>
      <p:pic>
        <p:nvPicPr>
          <p:cNvPr id="6" name="Picture 5"/>
          <p:cNvPicPr>
            <a:picLocks noChangeAspect="1"/>
          </p:cNvPicPr>
          <p:nvPr/>
        </p:nvPicPr>
        <p:blipFill>
          <a:blip r:embed="rId4"/>
          <a:stretch>
            <a:fillRect/>
          </a:stretch>
        </p:blipFill>
        <p:spPr>
          <a:xfrm>
            <a:off x="3685309" y="2961116"/>
            <a:ext cx="2566800" cy="1628695"/>
          </a:xfrm>
          <a:prstGeom prst="rect">
            <a:avLst/>
          </a:prstGeom>
        </p:spPr>
      </p:pic>
      <p:pic>
        <p:nvPicPr>
          <p:cNvPr id="7" name="Picture 6"/>
          <p:cNvPicPr>
            <a:picLocks noChangeAspect="1"/>
          </p:cNvPicPr>
          <p:nvPr/>
        </p:nvPicPr>
        <p:blipFill>
          <a:blip r:embed="rId5"/>
          <a:stretch>
            <a:fillRect/>
          </a:stretch>
        </p:blipFill>
        <p:spPr>
          <a:xfrm>
            <a:off x="3695700" y="4695000"/>
            <a:ext cx="5334000" cy="2058442"/>
          </a:xfrm>
          <a:prstGeom prst="rect">
            <a:avLst/>
          </a:prstGeom>
        </p:spPr>
      </p:pic>
      <p:sp>
        <p:nvSpPr>
          <p:cNvPr id="8" name="TextBox 7"/>
          <p:cNvSpPr txBox="1"/>
          <p:nvPr/>
        </p:nvSpPr>
        <p:spPr>
          <a:xfrm>
            <a:off x="6390810" y="3137378"/>
            <a:ext cx="2536272" cy="1505027"/>
          </a:xfrm>
          <a:prstGeom prst="rect">
            <a:avLst/>
          </a:prstGeom>
          <a:noFill/>
        </p:spPr>
        <p:txBody>
          <a:bodyPr wrap="square" rtlCol="0">
            <a:spAutoFit/>
          </a:bodyPr>
          <a:lstStyle/>
          <a:p>
            <a:pPr>
              <a:lnSpc>
                <a:spcPct val="90000"/>
              </a:lnSpc>
            </a:pPr>
            <a:r>
              <a:rPr lang="en-US" sz="2400" dirty="0" smtClean="0"/>
              <a:t>Slipstream Slide</a:t>
            </a:r>
          </a:p>
          <a:p>
            <a:pPr>
              <a:lnSpc>
                <a:spcPct val="90000"/>
              </a:lnSpc>
            </a:pPr>
            <a:endParaRPr lang="en-US" sz="2400" dirty="0" smtClean="0"/>
          </a:p>
          <a:p>
            <a:pPr>
              <a:lnSpc>
                <a:spcPct val="90000"/>
              </a:lnSpc>
            </a:pPr>
            <a:r>
              <a:rPr lang="en-US" dirty="0" smtClean="0"/>
              <a:t>Hamilton et al., 2015</a:t>
            </a:r>
          </a:p>
          <a:p>
            <a:pPr>
              <a:lnSpc>
                <a:spcPct val="90000"/>
              </a:lnSpc>
            </a:pPr>
            <a:r>
              <a:rPr lang="en-US" dirty="0" smtClean="0"/>
              <a:t>Canadian Journal of Earth Sciences</a:t>
            </a:r>
            <a:endParaRPr lang="en-US" dirty="0"/>
          </a:p>
        </p:txBody>
      </p:sp>
    </p:spTree>
    <p:extLst>
      <p:ext uri="{BB962C8B-B14F-4D97-AF65-F5344CB8AC3E}">
        <p14:creationId xmlns:p14="http://schemas.microsoft.com/office/powerpoint/2010/main" val="414753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123" y="6211669"/>
            <a:ext cx="8153400" cy="923330"/>
          </a:xfrm>
          <a:prstGeom prst="rect">
            <a:avLst/>
          </a:prstGeom>
        </p:spPr>
        <p:txBody>
          <a:bodyPr wrap="square">
            <a:spAutoFit/>
          </a:bodyPr>
          <a:lstStyle/>
          <a:p>
            <a:pPr algn="ctr"/>
            <a:r>
              <a:rPr lang="en-US" dirty="0" smtClean="0"/>
              <a:t>Several new cores off northern Oregon at a new site called Oceanus Basin have filled the largest paleoseismic gap in the offshore dataset, extending from Hydrate Ridge to Astoria Canyon.  </a:t>
            </a:r>
            <a:endParaRPr lang="en-US" dirty="0"/>
          </a:p>
        </p:txBody>
      </p:sp>
      <p:pic>
        <p:nvPicPr>
          <p:cNvPr id="5" name="Picture 4"/>
          <p:cNvPicPr>
            <a:picLocks noChangeAspect="1"/>
          </p:cNvPicPr>
          <p:nvPr/>
        </p:nvPicPr>
        <p:blipFill>
          <a:blip r:embed="rId2"/>
          <a:stretch>
            <a:fillRect/>
          </a:stretch>
        </p:blipFill>
        <p:spPr>
          <a:xfrm>
            <a:off x="76200" y="76200"/>
            <a:ext cx="3331392" cy="2209800"/>
          </a:xfrm>
          <a:prstGeom prst="rect">
            <a:avLst/>
          </a:prstGeom>
        </p:spPr>
      </p:pic>
      <p:pic>
        <p:nvPicPr>
          <p:cNvPr id="7" name="Picture 6"/>
          <p:cNvPicPr>
            <a:picLocks noChangeAspect="1"/>
          </p:cNvPicPr>
          <p:nvPr/>
        </p:nvPicPr>
        <p:blipFill>
          <a:blip r:embed="rId3"/>
          <a:stretch>
            <a:fillRect/>
          </a:stretch>
        </p:blipFill>
        <p:spPr>
          <a:xfrm>
            <a:off x="3733800" y="107393"/>
            <a:ext cx="4794198" cy="3007540"/>
          </a:xfrm>
          <a:prstGeom prst="rect">
            <a:avLst/>
          </a:prstGeom>
        </p:spPr>
      </p:pic>
      <p:pic>
        <p:nvPicPr>
          <p:cNvPr id="6" name="Picture 5"/>
          <p:cNvPicPr>
            <a:picLocks noChangeAspect="1"/>
          </p:cNvPicPr>
          <p:nvPr/>
        </p:nvPicPr>
        <p:blipFill>
          <a:blip r:embed="rId4"/>
          <a:stretch>
            <a:fillRect/>
          </a:stretch>
        </p:blipFill>
        <p:spPr>
          <a:xfrm>
            <a:off x="1066800" y="3249581"/>
            <a:ext cx="4953000" cy="2962088"/>
          </a:xfrm>
          <a:prstGeom prst="rect">
            <a:avLst/>
          </a:prstGeom>
        </p:spPr>
      </p:pic>
    </p:spTree>
    <p:extLst>
      <p:ext uri="{BB962C8B-B14F-4D97-AF65-F5344CB8AC3E}">
        <p14:creationId xmlns:p14="http://schemas.microsoft.com/office/powerpoint/2010/main" val="60944672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535307" cy="6858000"/>
          </a:xfrm>
          <a:prstGeom prst="rect">
            <a:avLst/>
          </a:prstGeom>
        </p:spPr>
      </p:pic>
      <p:sp>
        <p:nvSpPr>
          <p:cNvPr id="5" name="TextBox 4"/>
          <p:cNvSpPr txBox="1"/>
          <p:nvPr/>
        </p:nvSpPr>
        <p:spPr>
          <a:xfrm>
            <a:off x="7010400" y="609600"/>
            <a:ext cx="1486497" cy="424732"/>
          </a:xfrm>
          <a:prstGeom prst="rect">
            <a:avLst/>
          </a:prstGeom>
          <a:noFill/>
        </p:spPr>
        <p:txBody>
          <a:bodyPr wrap="none" rtlCol="0">
            <a:spAutoFit/>
          </a:bodyPr>
          <a:lstStyle/>
          <a:p>
            <a:pPr>
              <a:lnSpc>
                <a:spcPct val="90000"/>
              </a:lnSpc>
            </a:pPr>
            <a:r>
              <a:rPr lang="en-US" sz="2400" dirty="0" smtClean="0"/>
              <a:t>True Scale</a:t>
            </a:r>
            <a:endParaRPr lang="en-US" sz="2400" dirty="0"/>
          </a:p>
        </p:txBody>
      </p:sp>
      <p:sp>
        <p:nvSpPr>
          <p:cNvPr id="2" name="TextBox 1"/>
          <p:cNvSpPr txBox="1"/>
          <p:nvPr/>
        </p:nvSpPr>
        <p:spPr>
          <a:xfrm>
            <a:off x="6858000" y="1905000"/>
            <a:ext cx="1981200" cy="3083921"/>
          </a:xfrm>
          <a:prstGeom prst="rect">
            <a:avLst/>
          </a:prstGeom>
          <a:noFill/>
        </p:spPr>
        <p:txBody>
          <a:bodyPr wrap="square" rtlCol="0">
            <a:spAutoFit/>
          </a:bodyPr>
          <a:lstStyle/>
          <a:p>
            <a:pPr>
              <a:lnSpc>
                <a:spcPct val="90000"/>
              </a:lnSpc>
            </a:pPr>
            <a:r>
              <a:rPr lang="en-US" sz="2400" dirty="0" smtClean="0"/>
              <a:t>Simple correlation diagram between the new cores at Oceanus Basin and Hydrate Ridge</a:t>
            </a:r>
            <a:endParaRPr lang="en-US" sz="2400" dirty="0"/>
          </a:p>
        </p:txBody>
      </p:sp>
    </p:spTree>
    <p:extLst>
      <p:ext uri="{BB962C8B-B14F-4D97-AF65-F5344CB8AC3E}">
        <p14:creationId xmlns:p14="http://schemas.microsoft.com/office/powerpoint/2010/main" val="385199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4344"/>
            <a:ext cx="5524607" cy="6843656"/>
          </a:xfrm>
          <a:prstGeom prst="rect">
            <a:avLst/>
          </a:prstGeom>
        </p:spPr>
      </p:pic>
      <p:sp>
        <p:nvSpPr>
          <p:cNvPr id="5" name="TextBox 4"/>
          <p:cNvSpPr txBox="1"/>
          <p:nvPr/>
        </p:nvSpPr>
        <p:spPr>
          <a:xfrm>
            <a:off x="6248400" y="457200"/>
            <a:ext cx="2895600" cy="424732"/>
          </a:xfrm>
          <a:prstGeom prst="rect">
            <a:avLst/>
          </a:prstGeom>
          <a:noFill/>
        </p:spPr>
        <p:txBody>
          <a:bodyPr wrap="square" rtlCol="0">
            <a:spAutoFit/>
          </a:bodyPr>
          <a:lstStyle/>
          <a:p>
            <a:pPr>
              <a:lnSpc>
                <a:spcPct val="90000"/>
              </a:lnSpc>
            </a:pPr>
            <a:r>
              <a:rPr lang="en-US" sz="2400" dirty="0" smtClean="0"/>
              <a:t>Flattened</a:t>
            </a:r>
            <a:endParaRPr lang="en-US" sz="2400" dirty="0"/>
          </a:p>
        </p:txBody>
      </p:sp>
      <p:sp>
        <p:nvSpPr>
          <p:cNvPr id="6" name="TextBox 5"/>
          <p:cNvSpPr txBox="1"/>
          <p:nvPr/>
        </p:nvSpPr>
        <p:spPr>
          <a:xfrm>
            <a:off x="5334000" y="1894211"/>
            <a:ext cx="3657600" cy="3748719"/>
          </a:xfrm>
          <a:prstGeom prst="rect">
            <a:avLst/>
          </a:prstGeom>
          <a:noFill/>
        </p:spPr>
        <p:txBody>
          <a:bodyPr wrap="square" rtlCol="0">
            <a:spAutoFit/>
          </a:bodyPr>
          <a:lstStyle/>
          <a:p>
            <a:pPr>
              <a:lnSpc>
                <a:spcPct val="90000"/>
              </a:lnSpc>
            </a:pPr>
            <a:r>
              <a:rPr lang="en-US" sz="2400" dirty="0" smtClean="0"/>
              <a:t>Simple correlation diagram between the new cores at Oceanus Basin and Hydrate Ridge.  This “Flattened” diagram shows the near identical stratigraphy found at these two isolated sites.  </a:t>
            </a:r>
            <a:r>
              <a:rPr lang="en-US" sz="2400" dirty="0" smtClean="0"/>
              <a:t>Neither site receives terrestrially sourced sedimentation (other than hemipelagic mud).  </a:t>
            </a:r>
            <a:endParaRPr lang="en-US" sz="2400" dirty="0"/>
          </a:p>
        </p:txBody>
      </p:sp>
    </p:spTree>
    <p:extLst>
      <p:ext uri="{BB962C8B-B14F-4D97-AF65-F5344CB8AC3E}">
        <p14:creationId xmlns:p14="http://schemas.microsoft.com/office/powerpoint/2010/main" val="210756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993684" cy="6858000"/>
          </a:xfrm>
          <a:prstGeom prst="rect">
            <a:avLst/>
          </a:prstGeom>
        </p:spPr>
      </p:pic>
      <p:sp>
        <p:nvSpPr>
          <p:cNvPr id="5" name="TextBox 4"/>
          <p:cNvSpPr txBox="1"/>
          <p:nvPr/>
        </p:nvSpPr>
        <p:spPr>
          <a:xfrm>
            <a:off x="6248400" y="457200"/>
            <a:ext cx="2895600" cy="424732"/>
          </a:xfrm>
          <a:prstGeom prst="rect">
            <a:avLst/>
          </a:prstGeom>
          <a:noFill/>
        </p:spPr>
        <p:txBody>
          <a:bodyPr wrap="square" rtlCol="0">
            <a:spAutoFit/>
          </a:bodyPr>
          <a:lstStyle/>
          <a:p>
            <a:pPr>
              <a:lnSpc>
                <a:spcPct val="90000"/>
              </a:lnSpc>
            </a:pPr>
            <a:r>
              <a:rPr lang="en-US" sz="2400" dirty="0" smtClean="0"/>
              <a:t>Flattened</a:t>
            </a:r>
            <a:endParaRPr lang="en-US" sz="2400" dirty="0"/>
          </a:p>
        </p:txBody>
      </p:sp>
    </p:spTree>
    <p:extLst>
      <p:ext uri="{BB962C8B-B14F-4D97-AF65-F5344CB8AC3E}">
        <p14:creationId xmlns:p14="http://schemas.microsoft.com/office/powerpoint/2010/main" val="14642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609600"/>
            <a:ext cx="2514600" cy="4330416"/>
          </a:xfrm>
          <a:prstGeom prst="rect">
            <a:avLst/>
          </a:prstGeom>
          <a:noFill/>
        </p:spPr>
        <p:txBody>
          <a:bodyPr wrap="square" rtlCol="0">
            <a:spAutoFit/>
          </a:bodyPr>
          <a:lstStyle/>
          <a:p>
            <a:pPr>
              <a:lnSpc>
                <a:spcPct val="90000"/>
              </a:lnSpc>
            </a:pPr>
            <a:r>
              <a:rPr lang="en-US" dirty="0" smtClean="0"/>
              <a:t>Preliminary correlation: Bull Run-Oceanus basin-Hydrate Ridge.  </a:t>
            </a:r>
            <a:endParaRPr lang="en-US" dirty="0" smtClean="0"/>
          </a:p>
          <a:p>
            <a:pPr>
              <a:lnSpc>
                <a:spcPct val="90000"/>
              </a:lnSpc>
            </a:pPr>
            <a:endParaRPr lang="en-US" dirty="0"/>
          </a:p>
          <a:p>
            <a:pPr>
              <a:lnSpc>
                <a:spcPct val="90000"/>
              </a:lnSpc>
            </a:pPr>
            <a:endParaRPr lang="en-US" dirty="0" smtClean="0"/>
          </a:p>
          <a:p>
            <a:pPr>
              <a:lnSpc>
                <a:spcPct val="90000"/>
              </a:lnSpc>
            </a:pPr>
            <a:r>
              <a:rPr lang="en-US" dirty="0" smtClean="0"/>
              <a:t>This diagram adds cores from Bull run Lake, on the flanks of Mt. Hood, suggestive of a possible linkage (work in progress).  </a:t>
            </a:r>
            <a:endParaRPr lang="en-US" dirty="0" smtClean="0"/>
          </a:p>
          <a:p>
            <a:pPr>
              <a:lnSpc>
                <a:spcPct val="90000"/>
              </a:lnSpc>
            </a:pPr>
            <a:endParaRPr lang="en-US" dirty="0" smtClean="0"/>
          </a:p>
          <a:p>
            <a:pPr>
              <a:lnSpc>
                <a:spcPct val="90000"/>
              </a:lnSpc>
            </a:pPr>
            <a:endParaRPr lang="en-US" dirty="0"/>
          </a:p>
          <a:p>
            <a:pPr>
              <a:lnSpc>
                <a:spcPct val="90000"/>
              </a:lnSpc>
            </a:pPr>
            <a:r>
              <a:rPr lang="en-US" dirty="0" smtClean="0"/>
              <a:t>True scale, with Bull Run Lake (at ~ same latitude) record flattened to each site.  </a:t>
            </a:r>
            <a:endParaRPr lang="en-US" dirty="0"/>
          </a:p>
        </p:txBody>
      </p:sp>
      <p:pic>
        <p:nvPicPr>
          <p:cNvPr id="6" name="Picture 5"/>
          <p:cNvPicPr>
            <a:picLocks noChangeAspect="1"/>
          </p:cNvPicPr>
          <p:nvPr/>
        </p:nvPicPr>
        <p:blipFill>
          <a:blip r:embed="rId2"/>
          <a:stretch>
            <a:fillRect/>
          </a:stretch>
        </p:blipFill>
        <p:spPr>
          <a:xfrm>
            <a:off x="0" y="0"/>
            <a:ext cx="6517053" cy="6858000"/>
          </a:xfrm>
          <a:prstGeom prst="rect">
            <a:avLst/>
          </a:prstGeom>
        </p:spPr>
      </p:pic>
    </p:spTree>
    <p:extLst>
      <p:ext uri="{BB962C8B-B14F-4D97-AF65-F5344CB8AC3E}">
        <p14:creationId xmlns:p14="http://schemas.microsoft.com/office/powerpoint/2010/main" val="210433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1Casc_vertical bdr"/>
          <p:cNvPicPr>
            <a:picLocks noChangeAspect="1" noChangeArrowheads="1"/>
          </p:cNvPicPr>
          <p:nvPr/>
        </p:nvPicPr>
        <p:blipFill>
          <a:blip r:embed="rId3" cstate="print"/>
          <a:srcRect/>
          <a:stretch>
            <a:fillRect/>
          </a:stretch>
        </p:blipFill>
        <p:spPr bwMode="auto">
          <a:xfrm>
            <a:off x="2657476" y="0"/>
            <a:ext cx="6486524" cy="8039100"/>
          </a:xfrm>
          <a:prstGeom prst="rect">
            <a:avLst/>
          </a:prstGeom>
          <a:noFill/>
          <a:ln w="9525">
            <a:noFill/>
            <a:miter lim="800000"/>
            <a:headEnd/>
            <a:tailEnd/>
          </a:ln>
        </p:spPr>
      </p:pic>
      <p:sp>
        <p:nvSpPr>
          <p:cNvPr id="3" name="TextBox 2"/>
          <p:cNvSpPr txBox="1"/>
          <p:nvPr/>
        </p:nvSpPr>
        <p:spPr>
          <a:xfrm>
            <a:off x="76200" y="381000"/>
            <a:ext cx="2438400" cy="3083921"/>
          </a:xfrm>
          <a:prstGeom prst="rect">
            <a:avLst/>
          </a:prstGeom>
          <a:noFill/>
        </p:spPr>
        <p:txBody>
          <a:bodyPr wrap="square" rtlCol="0">
            <a:spAutoFit/>
          </a:bodyPr>
          <a:lstStyle/>
          <a:p>
            <a:pPr>
              <a:lnSpc>
                <a:spcPct val="90000"/>
              </a:lnSpc>
            </a:pPr>
            <a:r>
              <a:rPr lang="en-US" sz="2400" dirty="0" smtClean="0"/>
              <a:t>Numerous archive and new cores (~130) are being used to refine the paleoseismic record, test alternatives and segmentation</a:t>
            </a:r>
            <a:endParaRPr lang="en-US" sz="2400" dirty="0"/>
          </a:p>
        </p:txBody>
      </p:sp>
    </p:spTree>
    <p:extLst>
      <p:ext uri="{BB962C8B-B14F-4D97-AF65-F5344CB8AC3E}">
        <p14:creationId xmlns:p14="http://schemas.microsoft.com/office/powerpoint/2010/main" val="23777228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517053" cy="6858000"/>
          </a:xfrm>
          <a:prstGeom prst="rect">
            <a:avLst/>
          </a:prstGeom>
        </p:spPr>
      </p:pic>
      <p:sp>
        <p:nvSpPr>
          <p:cNvPr id="7" name="TextBox 6"/>
          <p:cNvSpPr txBox="1"/>
          <p:nvPr/>
        </p:nvSpPr>
        <p:spPr>
          <a:xfrm>
            <a:off x="6705600" y="1752600"/>
            <a:ext cx="2286000" cy="4524315"/>
          </a:xfrm>
          <a:prstGeom prst="rect">
            <a:avLst/>
          </a:prstGeom>
          <a:noFill/>
        </p:spPr>
        <p:txBody>
          <a:bodyPr wrap="square" rtlCol="0">
            <a:spAutoFit/>
          </a:bodyPr>
          <a:lstStyle/>
          <a:p>
            <a:pPr>
              <a:lnSpc>
                <a:spcPct val="90000"/>
              </a:lnSpc>
            </a:pPr>
            <a:r>
              <a:rPr lang="en-US" sz="2000" dirty="0" smtClean="0"/>
              <a:t>The </a:t>
            </a:r>
            <a:r>
              <a:rPr lang="en-US" sz="2000" dirty="0" smtClean="0"/>
              <a:t>segmented “small </a:t>
            </a:r>
            <a:r>
              <a:rPr lang="en-US" sz="2000" dirty="0" smtClean="0"/>
              <a:t>events” of southern Cascadia (Green lines) corresponding to “Segment C” are extended northward to Oceanus basin and die </a:t>
            </a:r>
            <a:r>
              <a:rPr lang="en-US" sz="2000" dirty="0" smtClean="0"/>
              <a:t>out at </a:t>
            </a:r>
            <a:r>
              <a:rPr lang="en-US" sz="2000" dirty="0" smtClean="0"/>
              <a:t>or before Astoria Canyon.  </a:t>
            </a:r>
          </a:p>
          <a:p>
            <a:pPr>
              <a:lnSpc>
                <a:spcPct val="90000"/>
              </a:lnSpc>
            </a:pPr>
            <a:endParaRPr lang="en-US" sz="2000" dirty="0"/>
          </a:p>
          <a:p>
            <a:pPr>
              <a:lnSpc>
                <a:spcPct val="90000"/>
              </a:lnSpc>
            </a:pPr>
            <a:r>
              <a:rPr lang="en-US" sz="2000" dirty="0" smtClean="0"/>
              <a:t>These events were previously data limited to central Oregon. </a:t>
            </a:r>
            <a:endParaRPr lang="en-US" sz="2000" dirty="0"/>
          </a:p>
        </p:txBody>
      </p:sp>
    </p:spTree>
    <p:extLst>
      <p:ext uri="{BB962C8B-B14F-4D97-AF65-F5344CB8AC3E}">
        <p14:creationId xmlns:p14="http://schemas.microsoft.com/office/powerpoint/2010/main" val="287876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5528967" cy="6629400"/>
          </a:xfrm>
          <a:prstGeom prst="rect">
            <a:avLst/>
          </a:prstGeom>
        </p:spPr>
      </p:pic>
      <p:sp>
        <p:nvSpPr>
          <p:cNvPr id="2" name="TextBox 1"/>
          <p:cNvSpPr txBox="1"/>
          <p:nvPr/>
        </p:nvSpPr>
        <p:spPr>
          <a:xfrm>
            <a:off x="5638800" y="228600"/>
            <a:ext cx="3200400" cy="6075509"/>
          </a:xfrm>
          <a:prstGeom prst="rect">
            <a:avLst/>
          </a:prstGeom>
          <a:noFill/>
        </p:spPr>
        <p:txBody>
          <a:bodyPr wrap="square" rtlCol="0">
            <a:spAutoFit/>
          </a:bodyPr>
          <a:lstStyle/>
          <a:p>
            <a:pPr>
              <a:lnSpc>
                <a:spcPct val="90000"/>
              </a:lnSpc>
            </a:pPr>
            <a:r>
              <a:rPr lang="en-US" sz="2400" dirty="0" smtClean="0"/>
              <a:t>The entire Cascadia margin is above the CCD, so any site will have datable material.  </a:t>
            </a:r>
          </a:p>
          <a:p>
            <a:pPr>
              <a:lnSpc>
                <a:spcPct val="90000"/>
              </a:lnSpc>
            </a:pPr>
            <a:endParaRPr lang="en-US" sz="2400" dirty="0"/>
          </a:p>
          <a:p>
            <a:pPr>
              <a:lnSpc>
                <a:spcPct val="90000"/>
              </a:lnSpc>
            </a:pPr>
            <a:r>
              <a:rPr lang="en-US" sz="2400" dirty="0" smtClean="0"/>
              <a:t>Around the world though, this is rare.  </a:t>
            </a:r>
          </a:p>
          <a:p>
            <a:pPr>
              <a:lnSpc>
                <a:spcPct val="90000"/>
              </a:lnSpc>
            </a:pPr>
            <a:endParaRPr lang="en-US" sz="2400" dirty="0"/>
          </a:p>
          <a:p>
            <a:pPr>
              <a:lnSpc>
                <a:spcPct val="90000"/>
              </a:lnSpc>
            </a:pPr>
            <a:r>
              <a:rPr lang="en-US" sz="2400" dirty="0" smtClean="0"/>
              <a:t>So the solution may be to sample slope basins.  </a:t>
            </a:r>
          </a:p>
          <a:p>
            <a:pPr>
              <a:lnSpc>
                <a:spcPct val="90000"/>
              </a:lnSpc>
            </a:pPr>
            <a:endParaRPr lang="en-US" sz="2400" dirty="0"/>
          </a:p>
          <a:p>
            <a:pPr>
              <a:lnSpc>
                <a:spcPct val="90000"/>
              </a:lnSpc>
            </a:pPr>
            <a:r>
              <a:rPr lang="en-US" sz="2400" dirty="0" smtClean="0"/>
              <a:t>We have used slope basins in Sumatra to get around this problem, and in Cascadia to add isolated sites to the mix.  </a:t>
            </a:r>
            <a:endParaRPr lang="en-US" sz="2400" dirty="0"/>
          </a:p>
        </p:txBody>
      </p:sp>
    </p:spTree>
    <p:extLst>
      <p:ext uri="{BB962C8B-B14F-4D97-AF65-F5344CB8AC3E}">
        <p14:creationId xmlns:p14="http://schemas.microsoft.com/office/powerpoint/2010/main" val="87441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429000"/>
            <a:ext cx="12649200" cy="1264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449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95400"/>
            <a:ext cx="8229600" cy="5486399"/>
          </a:xfrm>
          <a:prstGeom prst="rect">
            <a:avLst/>
          </a:prstGeom>
        </p:spPr>
      </p:pic>
      <p:sp>
        <p:nvSpPr>
          <p:cNvPr id="7" name="TextBox 6"/>
          <p:cNvSpPr txBox="1"/>
          <p:nvPr/>
        </p:nvSpPr>
        <p:spPr>
          <a:xfrm>
            <a:off x="310896" y="155562"/>
            <a:ext cx="8686800" cy="1015663"/>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In Sumatra, we paired trench (undatable) and slope basin cores (datable), and made use of a compartmented trench that limited along strike sediment transport.  Based on Cascadia, we hoped the two could be correlated.  </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5839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954" y="183093"/>
            <a:ext cx="8353459" cy="3995503"/>
          </a:xfrm>
          <a:prstGeom prst="rect">
            <a:avLst/>
          </a:prstGeom>
        </p:spPr>
      </p:pic>
      <p:sp>
        <p:nvSpPr>
          <p:cNvPr id="5" name="TextBox 4"/>
          <p:cNvSpPr txBox="1"/>
          <p:nvPr/>
        </p:nvSpPr>
        <p:spPr>
          <a:xfrm>
            <a:off x="381954" y="4391538"/>
            <a:ext cx="8694642" cy="2308324"/>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Ideal basin sites (we reasoned) would be isolated, have steep local slopes, </a:t>
            </a:r>
            <a:r>
              <a:rPr lang="en-US" sz="2400" dirty="0">
                <a:effectLst>
                  <a:outerShdw blurRad="38100" dist="38100" dir="2700000" algn="tl">
                    <a:srgbClr val="000000">
                      <a:alpha val="43137"/>
                    </a:srgbClr>
                  </a:outerShdw>
                </a:effectLst>
              </a:rPr>
              <a:t>h</a:t>
            </a:r>
            <a:r>
              <a:rPr lang="en-US" sz="2400" dirty="0" smtClean="0">
                <a:effectLst>
                  <a:outerShdw blurRad="38100" dist="38100" dir="2700000" algn="tl">
                    <a:srgbClr val="000000">
                      <a:alpha val="43137"/>
                    </a:srgbClr>
                  </a:outerShdw>
                </a:effectLst>
              </a:rPr>
              <a:t>ave no terrestrial sediment supply, and be above the CCD.</a:t>
            </a:r>
          </a:p>
          <a:p>
            <a:endParaRPr lang="en-US" sz="2400" dirty="0">
              <a:effectLst>
                <a:outerShdw blurRad="38100" dist="38100" dir="2700000" algn="tl">
                  <a:srgbClr val="000000">
                    <a:alpha val="43137"/>
                  </a:srgbClr>
                </a:outerShdw>
              </a:effectLst>
            </a:endParaRPr>
          </a:p>
          <a:p>
            <a:r>
              <a:rPr lang="en-US" sz="2400" dirty="0" smtClean="0">
                <a:effectLst>
                  <a:outerShdw blurRad="38100" dist="38100" dir="2700000" algn="tl">
                    <a:srgbClr val="000000">
                      <a:alpha val="43137"/>
                    </a:srgbClr>
                  </a:outerShdw>
                </a:effectLst>
              </a:rPr>
              <a:t>Significant canyons </a:t>
            </a:r>
            <a:r>
              <a:rPr lang="en-US" sz="2400" dirty="0">
                <a:effectLst>
                  <a:outerShdw blurRad="38100" dist="38100" dir="2700000" algn="tl">
                    <a:srgbClr val="000000">
                      <a:alpha val="43137"/>
                    </a:srgbClr>
                  </a:outerShdw>
                </a:effectLst>
              </a:rPr>
              <a:t>a</a:t>
            </a:r>
            <a:r>
              <a:rPr lang="en-US" sz="2400" dirty="0" smtClean="0">
                <a:effectLst>
                  <a:outerShdw blurRad="38100" dist="38100" dir="2700000" algn="tl">
                    <a:srgbClr val="000000">
                      <a:alpha val="43137"/>
                    </a:srgbClr>
                  </a:outerShdw>
                </a:effectLst>
              </a:rPr>
              <a:t>re rare (a few exist and several have connections to the islands),  and activity was (and still is) poorly known.  </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56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17417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3189"/>
            <a:ext cx="9144000" cy="6331621"/>
          </a:xfrm>
          <a:prstGeom prst="rect">
            <a:avLst/>
          </a:prstGeom>
        </p:spPr>
      </p:pic>
    </p:spTree>
    <p:extLst>
      <p:ext uri="{BB962C8B-B14F-4D97-AF65-F5344CB8AC3E}">
        <p14:creationId xmlns:p14="http://schemas.microsoft.com/office/powerpoint/2010/main" val="24365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514"/>
            <a:ext cx="9144000" cy="6877380"/>
          </a:xfrm>
          <a:prstGeom prst="rect">
            <a:avLst/>
          </a:prstGeom>
        </p:spPr>
      </p:pic>
      <p:sp>
        <p:nvSpPr>
          <p:cNvPr id="3" name="TextBox 2"/>
          <p:cNvSpPr txBox="1"/>
          <p:nvPr/>
        </p:nvSpPr>
        <p:spPr>
          <a:xfrm>
            <a:off x="6705600" y="3352800"/>
            <a:ext cx="2438400" cy="2834622"/>
          </a:xfrm>
          <a:prstGeom prst="rect">
            <a:avLst/>
          </a:prstGeom>
          <a:noFill/>
        </p:spPr>
        <p:txBody>
          <a:bodyPr wrap="square" rtlCol="0">
            <a:spAutoFit/>
          </a:bodyPr>
          <a:lstStyle/>
          <a:p>
            <a:pPr>
              <a:lnSpc>
                <a:spcPct val="90000"/>
              </a:lnSpc>
            </a:pPr>
            <a:r>
              <a:rPr lang="en-US" sz="2200" dirty="0" smtClean="0">
                <a:solidFill>
                  <a:srgbClr val="FF0000"/>
                </a:solidFill>
                <a:effectLst>
                  <a:outerShdw blurRad="38100" dist="38100" dir="2700000" algn="tl">
                    <a:srgbClr val="000000">
                      <a:alpha val="43137"/>
                    </a:srgbClr>
                  </a:outerShdw>
                </a:effectLst>
              </a:rPr>
              <a:t>2015-16 update of segment boundaries, event counts. </a:t>
            </a:r>
          </a:p>
          <a:p>
            <a:pPr>
              <a:lnSpc>
                <a:spcPct val="90000"/>
              </a:lnSpc>
            </a:pPr>
            <a:endParaRPr lang="en-US" sz="2200" dirty="0">
              <a:solidFill>
                <a:srgbClr val="FF0000"/>
              </a:solidFill>
              <a:effectLst>
                <a:outerShdw blurRad="38100" dist="38100" dir="2700000" algn="tl">
                  <a:srgbClr val="000000">
                    <a:alpha val="43137"/>
                  </a:srgbClr>
                </a:outerShdw>
              </a:effectLst>
            </a:endParaRPr>
          </a:p>
          <a:p>
            <a:pPr>
              <a:lnSpc>
                <a:spcPct val="90000"/>
              </a:lnSpc>
            </a:pPr>
            <a:r>
              <a:rPr lang="en-US" sz="2200" dirty="0" smtClean="0">
                <a:solidFill>
                  <a:srgbClr val="FF0000"/>
                </a:solidFill>
                <a:effectLst>
                  <a:outerShdw blurRad="38100" dist="38100" dir="2700000" algn="tl">
                    <a:srgbClr val="000000">
                      <a:alpha val="43137"/>
                    </a:srgbClr>
                  </a:outerShdw>
                </a:effectLst>
              </a:rPr>
              <a:t>“Extra” southern events may be present in Bradley Lake.  </a:t>
            </a:r>
            <a:endParaRPr lang="en-US" sz="2200" dirty="0">
              <a:solidFill>
                <a:srgbClr val="FF0000"/>
              </a:solidFill>
              <a:effectLst>
                <a:outerShdw blurRad="38100" dist="38100" dir="2700000" algn="tl">
                  <a:srgbClr val="000000">
                    <a:alpha val="43137"/>
                  </a:srgbClr>
                </a:outerShdw>
              </a:effectLst>
            </a:endParaRPr>
          </a:p>
        </p:txBody>
      </p:sp>
      <p:sp>
        <p:nvSpPr>
          <p:cNvPr id="4" name="Oval 3"/>
          <p:cNvSpPr/>
          <p:nvPr/>
        </p:nvSpPr>
        <p:spPr>
          <a:xfrm>
            <a:off x="1219200" y="401782"/>
            <a:ext cx="762000" cy="685800"/>
          </a:xfrm>
          <a:prstGeom prst="ellipse">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95400" y="1066800"/>
            <a:ext cx="762000" cy="685800"/>
          </a:xfrm>
          <a:prstGeom prst="ellipse">
            <a:avLst/>
          </a:prstGeom>
          <a:no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9330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76200"/>
            <a:ext cx="4443955" cy="6705600"/>
          </a:xfrm>
          <a:prstGeom prst="rect">
            <a:avLst/>
          </a:prstGeom>
        </p:spPr>
      </p:pic>
      <p:sp>
        <p:nvSpPr>
          <p:cNvPr id="4" name="TextBox 3"/>
          <p:cNvSpPr txBox="1"/>
          <p:nvPr/>
        </p:nvSpPr>
        <p:spPr>
          <a:xfrm>
            <a:off x="5029200" y="304800"/>
            <a:ext cx="3810000" cy="5798510"/>
          </a:xfrm>
          <a:prstGeom prst="rect">
            <a:avLst/>
          </a:prstGeom>
          <a:noFill/>
        </p:spPr>
        <p:txBody>
          <a:bodyPr wrap="square" rtlCol="0">
            <a:spAutoFit/>
          </a:bodyPr>
          <a:lstStyle/>
          <a:p>
            <a:pPr>
              <a:lnSpc>
                <a:spcPct val="90000"/>
              </a:lnSpc>
            </a:pPr>
            <a:r>
              <a:rPr lang="en-US" sz="2400" dirty="0" smtClean="0"/>
              <a:t>The reason for segmentation of the southern margin?  </a:t>
            </a:r>
          </a:p>
          <a:p>
            <a:pPr>
              <a:lnSpc>
                <a:spcPct val="90000"/>
              </a:lnSpc>
            </a:pPr>
            <a:endParaRPr lang="en-US" sz="2000" dirty="0"/>
          </a:p>
          <a:p>
            <a:pPr>
              <a:lnSpc>
                <a:spcPct val="90000"/>
              </a:lnSpc>
            </a:pPr>
            <a:r>
              <a:rPr lang="en-US" sz="2000" dirty="0" smtClean="0"/>
              <a:t>It could be as simple as sediment cover on the downgoing plate.  </a:t>
            </a:r>
          </a:p>
          <a:p>
            <a:pPr>
              <a:lnSpc>
                <a:spcPct val="90000"/>
              </a:lnSpc>
            </a:pPr>
            <a:endParaRPr lang="en-US" sz="2000" dirty="0"/>
          </a:p>
          <a:p>
            <a:pPr>
              <a:lnSpc>
                <a:spcPct val="90000"/>
              </a:lnSpc>
            </a:pPr>
            <a:r>
              <a:rPr lang="en-US" sz="2000" dirty="0"/>
              <a:t>The north has much greater sediment thickness and has a smooth interface.  </a:t>
            </a:r>
            <a:endParaRPr lang="en-US" sz="2000" dirty="0" smtClean="0"/>
          </a:p>
          <a:p>
            <a:pPr>
              <a:lnSpc>
                <a:spcPct val="90000"/>
              </a:lnSpc>
            </a:pPr>
            <a:endParaRPr lang="en-US" sz="2000" dirty="0"/>
          </a:p>
          <a:p>
            <a:pPr>
              <a:lnSpc>
                <a:spcPct val="90000"/>
              </a:lnSpc>
            </a:pPr>
            <a:r>
              <a:rPr lang="en-US" sz="2000" dirty="0" smtClean="0"/>
              <a:t>The thin cover in the south unmasks may seamounts and several aseismic subducting ridges, breaking up the smooth interface.  </a:t>
            </a:r>
          </a:p>
          <a:p>
            <a:pPr>
              <a:lnSpc>
                <a:spcPct val="90000"/>
              </a:lnSpc>
            </a:pPr>
            <a:endParaRPr lang="en-US" sz="2000" dirty="0"/>
          </a:p>
          <a:p>
            <a:pPr>
              <a:lnSpc>
                <a:spcPct val="90000"/>
              </a:lnSpc>
            </a:pPr>
            <a:r>
              <a:rPr lang="en-US" sz="2000" dirty="0" smtClean="0"/>
              <a:t>The north has much greater sediment thickness and has a smooth interface.  </a:t>
            </a:r>
            <a:endParaRPr lang="en-US" sz="2000" dirty="0"/>
          </a:p>
        </p:txBody>
      </p:sp>
    </p:spTree>
    <p:extLst>
      <p:ext uri="{BB962C8B-B14F-4D97-AF65-F5344CB8AC3E}">
        <p14:creationId xmlns:p14="http://schemas.microsoft.com/office/powerpoint/2010/main" val="2726137833"/>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400" y="-27709"/>
            <a:ext cx="5260809" cy="6878782"/>
          </a:xfrm>
          <a:prstGeom prst="rect">
            <a:avLst/>
          </a:prstGeom>
        </p:spPr>
      </p:pic>
      <p:sp>
        <p:nvSpPr>
          <p:cNvPr id="4" name="TextBox 3"/>
          <p:cNvSpPr txBox="1"/>
          <p:nvPr/>
        </p:nvSpPr>
        <p:spPr>
          <a:xfrm>
            <a:off x="5506729" y="103284"/>
            <a:ext cx="3581400" cy="1920526"/>
          </a:xfrm>
          <a:prstGeom prst="rect">
            <a:avLst/>
          </a:prstGeom>
          <a:noFill/>
        </p:spPr>
        <p:txBody>
          <a:bodyPr wrap="square" rtlCol="0">
            <a:spAutoFit/>
          </a:bodyPr>
          <a:lstStyle/>
          <a:p>
            <a:pPr>
              <a:lnSpc>
                <a:spcPct val="90000"/>
              </a:lnSpc>
            </a:pPr>
            <a:r>
              <a:rPr lang="en-US" sz="2000" dirty="0" smtClean="0"/>
              <a:t>Structural control </a:t>
            </a:r>
            <a:r>
              <a:rPr lang="en-US" sz="2000" dirty="0" smtClean="0"/>
              <a:t> of </a:t>
            </a:r>
            <a:r>
              <a:rPr lang="en-US" sz="2000" dirty="0" smtClean="0"/>
              <a:t>segment boundaries</a:t>
            </a:r>
            <a:r>
              <a:rPr lang="en-US" sz="2000" dirty="0" smtClean="0"/>
              <a:t>?</a:t>
            </a:r>
          </a:p>
          <a:p>
            <a:pPr>
              <a:lnSpc>
                <a:spcPct val="90000"/>
              </a:lnSpc>
            </a:pPr>
            <a:endParaRPr lang="en-US" sz="1200" dirty="0" smtClean="0"/>
          </a:p>
          <a:p>
            <a:pPr>
              <a:lnSpc>
                <a:spcPct val="90000"/>
              </a:lnSpc>
            </a:pPr>
            <a:r>
              <a:rPr lang="en-US" sz="2000" dirty="0" smtClean="0"/>
              <a:t>Suggested by strong vs. weak upper plate deformation in map view, indicating strong and weak basal traction.  </a:t>
            </a:r>
            <a:endParaRPr lang="en-US" sz="2000" dirty="0"/>
          </a:p>
        </p:txBody>
      </p:sp>
      <p:sp>
        <p:nvSpPr>
          <p:cNvPr id="2" name="TextBox 1"/>
          <p:cNvSpPr txBox="1"/>
          <p:nvPr/>
        </p:nvSpPr>
        <p:spPr>
          <a:xfrm>
            <a:off x="3200400" y="851999"/>
            <a:ext cx="1066800" cy="424732"/>
          </a:xfrm>
          <a:prstGeom prst="rect">
            <a:avLst/>
          </a:prstGeom>
          <a:noFill/>
        </p:spPr>
        <p:txBody>
          <a:bodyPr wrap="square" rtlCol="0">
            <a:spAutoFit/>
          </a:bodyPr>
          <a:lstStyle/>
          <a:p>
            <a:pPr>
              <a:lnSpc>
                <a:spcPct val="90000"/>
              </a:lnSpc>
            </a:pPr>
            <a:r>
              <a:rPr lang="en-US" sz="2400" dirty="0" smtClean="0"/>
              <a:t>NB</a:t>
            </a:r>
            <a:endParaRPr lang="en-US" sz="2400" dirty="0"/>
          </a:p>
        </p:txBody>
      </p:sp>
      <p:sp>
        <p:nvSpPr>
          <p:cNvPr id="5" name="TextBox 4"/>
          <p:cNvSpPr txBox="1"/>
          <p:nvPr/>
        </p:nvSpPr>
        <p:spPr>
          <a:xfrm>
            <a:off x="2804452" y="5105400"/>
            <a:ext cx="572593" cy="424732"/>
          </a:xfrm>
          <a:prstGeom prst="rect">
            <a:avLst/>
          </a:prstGeom>
          <a:noFill/>
        </p:spPr>
        <p:txBody>
          <a:bodyPr wrap="none" rtlCol="0">
            <a:spAutoFit/>
          </a:bodyPr>
          <a:lstStyle/>
          <a:p>
            <a:pPr>
              <a:lnSpc>
                <a:spcPct val="90000"/>
              </a:lnSpc>
            </a:pPr>
            <a:r>
              <a:rPr lang="en-US" sz="2400" dirty="0" smtClean="0"/>
              <a:t>HB</a:t>
            </a:r>
            <a:endParaRPr lang="en-US" sz="2400" dirty="0"/>
          </a:p>
        </p:txBody>
      </p:sp>
      <p:sp>
        <p:nvSpPr>
          <p:cNvPr id="6" name="TextBox 5"/>
          <p:cNvSpPr txBox="1"/>
          <p:nvPr/>
        </p:nvSpPr>
        <p:spPr>
          <a:xfrm>
            <a:off x="5824579" y="3909508"/>
            <a:ext cx="1944763" cy="480131"/>
          </a:xfrm>
          <a:prstGeom prst="rect">
            <a:avLst/>
          </a:prstGeom>
          <a:noFill/>
        </p:spPr>
        <p:txBody>
          <a:bodyPr wrap="none" rtlCol="0">
            <a:spAutoFit/>
          </a:bodyPr>
          <a:lstStyle/>
          <a:p>
            <a:pPr>
              <a:lnSpc>
                <a:spcPct val="90000"/>
              </a:lnSpc>
            </a:pPr>
            <a:r>
              <a:rPr lang="en-US" sz="2800" dirty="0" smtClean="0"/>
              <a:t>Uncoupled?</a:t>
            </a:r>
            <a:endParaRPr lang="en-US" sz="2800" dirty="0"/>
          </a:p>
        </p:txBody>
      </p:sp>
      <p:cxnSp>
        <p:nvCxnSpPr>
          <p:cNvPr id="8" name="Straight Arrow Connector 7"/>
          <p:cNvCxnSpPr/>
          <p:nvPr/>
        </p:nvCxnSpPr>
        <p:spPr>
          <a:xfrm flipH="1" flipV="1">
            <a:off x="4038600" y="2590801"/>
            <a:ext cx="1785979" cy="1318707"/>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26581" y="5791200"/>
            <a:ext cx="1608133" cy="867930"/>
          </a:xfrm>
          <a:prstGeom prst="rect">
            <a:avLst/>
          </a:prstGeom>
          <a:noFill/>
        </p:spPr>
        <p:txBody>
          <a:bodyPr wrap="none" rtlCol="0">
            <a:spAutoFit/>
          </a:bodyPr>
          <a:lstStyle/>
          <a:p>
            <a:pPr>
              <a:lnSpc>
                <a:spcPct val="90000"/>
              </a:lnSpc>
            </a:pPr>
            <a:r>
              <a:rPr lang="en-US" sz="2800" dirty="0" smtClean="0"/>
              <a:t>Strong</a:t>
            </a:r>
          </a:p>
          <a:p>
            <a:pPr>
              <a:lnSpc>
                <a:spcPct val="90000"/>
              </a:lnSpc>
            </a:pPr>
            <a:r>
              <a:rPr lang="en-US" sz="2800" dirty="0" smtClean="0"/>
              <a:t>coupling?</a:t>
            </a:r>
            <a:endParaRPr lang="en-US" sz="2800" dirty="0"/>
          </a:p>
        </p:txBody>
      </p:sp>
      <p:cxnSp>
        <p:nvCxnSpPr>
          <p:cNvPr id="10" name="Straight Arrow Connector 9"/>
          <p:cNvCxnSpPr>
            <a:stCxn id="9" idx="1"/>
          </p:cNvCxnSpPr>
          <p:nvPr/>
        </p:nvCxnSpPr>
        <p:spPr>
          <a:xfrm flipH="1" flipV="1">
            <a:off x="4289897" y="5121643"/>
            <a:ext cx="1736684" cy="1103522"/>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24579" y="2443692"/>
            <a:ext cx="1608133" cy="867930"/>
          </a:xfrm>
          <a:prstGeom prst="rect">
            <a:avLst/>
          </a:prstGeom>
          <a:noFill/>
        </p:spPr>
        <p:txBody>
          <a:bodyPr wrap="none" rtlCol="0">
            <a:spAutoFit/>
          </a:bodyPr>
          <a:lstStyle/>
          <a:p>
            <a:pPr>
              <a:lnSpc>
                <a:spcPct val="90000"/>
              </a:lnSpc>
            </a:pPr>
            <a:r>
              <a:rPr lang="en-US" sz="2800" dirty="0" smtClean="0"/>
              <a:t>Strong</a:t>
            </a:r>
          </a:p>
          <a:p>
            <a:pPr>
              <a:lnSpc>
                <a:spcPct val="90000"/>
              </a:lnSpc>
            </a:pPr>
            <a:r>
              <a:rPr lang="en-US" sz="2800" dirty="0" smtClean="0"/>
              <a:t>coupling?</a:t>
            </a:r>
            <a:endParaRPr lang="en-US" sz="2800" dirty="0"/>
          </a:p>
        </p:txBody>
      </p:sp>
      <p:cxnSp>
        <p:nvCxnSpPr>
          <p:cNvPr id="12" name="Straight Arrow Connector 11"/>
          <p:cNvCxnSpPr/>
          <p:nvPr/>
        </p:nvCxnSpPr>
        <p:spPr>
          <a:xfrm flipH="1" flipV="1">
            <a:off x="4021282" y="1013770"/>
            <a:ext cx="1836985" cy="1325783"/>
          </a:xfrm>
          <a:prstGeom prst="straightConnector1">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92432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3037"/>
            <a:ext cx="6709226" cy="6781800"/>
          </a:xfrm>
          <a:prstGeom prst="rect">
            <a:avLst/>
          </a:prstGeom>
        </p:spPr>
      </p:pic>
      <p:sp>
        <p:nvSpPr>
          <p:cNvPr id="4" name="TextBox 3"/>
          <p:cNvSpPr txBox="1"/>
          <p:nvPr/>
        </p:nvSpPr>
        <p:spPr>
          <a:xfrm>
            <a:off x="7067108" y="152400"/>
            <a:ext cx="2057399" cy="2086725"/>
          </a:xfrm>
          <a:prstGeom prst="rect">
            <a:avLst/>
          </a:prstGeom>
          <a:noFill/>
        </p:spPr>
        <p:txBody>
          <a:bodyPr wrap="square" rtlCol="0">
            <a:spAutoFit/>
          </a:bodyPr>
          <a:lstStyle/>
          <a:p>
            <a:pPr>
              <a:lnSpc>
                <a:spcPct val="90000"/>
              </a:lnSpc>
            </a:pPr>
            <a:r>
              <a:rPr lang="en-US" sz="2400" dirty="0" smtClean="0"/>
              <a:t>Northern Cascadia Margin bathymetry and canyon systems</a:t>
            </a:r>
            <a:endParaRPr lang="en-US" sz="2400" dirty="0"/>
          </a:p>
        </p:txBody>
      </p:sp>
      <p:sp>
        <p:nvSpPr>
          <p:cNvPr id="5" name="TextBox 4"/>
          <p:cNvSpPr txBox="1"/>
          <p:nvPr/>
        </p:nvSpPr>
        <p:spPr>
          <a:xfrm>
            <a:off x="6934200" y="2514600"/>
            <a:ext cx="1037463" cy="535531"/>
          </a:xfrm>
          <a:prstGeom prst="rect">
            <a:avLst/>
          </a:prstGeom>
          <a:noFill/>
        </p:spPr>
        <p:txBody>
          <a:bodyPr wrap="none" rtlCol="0">
            <a:spAutoFit/>
          </a:bodyPr>
          <a:lstStyle/>
          <a:p>
            <a:pPr>
              <a:lnSpc>
                <a:spcPct val="90000"/>
              </a:lnSpc>
            </a:pPr>
            <a:r>
              <a:rPr lang="en-US" sz="3200" dirty="0" smtClean="0"/>
              <a:t>relict</a:t>
            </a:r>
            <a:endParaRPr lang="en-US" sz="3200" dirty="0"/>
          </a:p>
        </p:txBody>
      </p:sp>
      <p:sp>
        <p:nvSpPr>
          <p:cNvPr id="6" name="TextBox 5"/>
          <p:cNvSpPr txBox="1"/>
          <p:nvPr/>
        </p:nvSpPr>
        <p:spPr>
          <a:xfrm>
            <a:off x="7118581" y="4207234"/>
            <a:ext cx="1903085" cy="535531"/>
          </a:xfrm>
          <a:prstGeom prst="rect">
            <a:avLst/>
          </a:prstGeom>
          <a:noFill/>
        </p:spPr>
        <p:txBody>
          <a:bodyPr wrap="none" rtlCol="0">
            <a:spAutoFit/>
          </a:bodyPr>
          <a:lstStyle/>
          <a:p>
            <a:pPr>
              <a:lnSpc>
                <a:spcPct val="90000"/>
              </a:lnSpc>
            </a:pPr>
            <a:r>
              <a:rPr lang="en-US" sz="3200" dirty="0" smtClean="0"/>
              <a:t>recharged</a:t>
            </a:r>
            <a:endParaRPr lang="en-US" sz="3200" dirty="0"/>
          </a:p>
        </p:txBody>
      </p:sp>
      <p:cxnSp>
        <p:nvCxnSpPr>
          <p:cNvPr id="8" name="Straight Arrow Connector 7"/>
          <p:cNvCxnSpPr>
            <a:stCxn id="5" idx="1"/>
          </p:cNvCxnSpPr>
          <p:nvPr/>
        </p:nvCxnSpPr>
        <p:spPr>
          <a:xfrm flipH="1" flipV="1">
            <a:off x="3039238" y="1866242"/>
            <a:ext cx="3894962" cy="916124"/>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flipV="1">
            <a:off x="3200400" y="2239126"/>
            <a:ext cx="3733800" cy="54324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1"/>
          </p:cNvCxnSpPr>
          <p:nvPr/>
        </p:nvCxnSpPr>
        <p:spPr>
          <a:xfrm flipH="1" flipV="1">
            <a:off x="3733800" y="2680750"/>
            <a:ext cx="3200400" cy="101616"/>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343401" y="3581400"/>
            <a:ext cx="2723707" cy="838200"/>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114800" y="4267200"/>
            <a:ext cx="2952308" cy="133892"/>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343400" y="4419600"/>
            <a:ext cx="2723708" cy="778234"/>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752755" y="4397548"/>
            <a:ext cx="2342708" cy="1376148"/>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4" name="Right Arrow 33"/>
          <p:cNvSpPr/>
          <p:nvPr/>
        </p:nvSpPr>
        <p:spPr>
          <a:xfrm rot="14756132">
            <a:off x="4106681" y="4744060"/>
            <a:ext cx="1315939" cy="311735"/>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139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6019800" cy="6908713"/>
          </a:xfrm>
          <a:prstGeom prst="rect">
            <a:avLst/>
          </a:prstGeom>
        </p:spPr>
      </p:pic>
      <p:sp>
        <p:nvSpPr>
          <p:cNvPr id="4" name="TextBox 3"/>
          <p:cNvSpPr txBox="1"/>
          <p:nvPr/>
        </p:nvSpPr>
        <p:spPr>
          <a:xfrm>
            <a:off x="6553200" y="838200"/>
            <a:ext cx="2133600" cy="1089529"/>
          </a:xfrm>
          <a:prstGeom prst="rect">
            <a:avLst/>
          </a:prstGeom>
          <a:noFill/>
        </p:spPr>
        <p:txBody>
          <a:bodyPr wrap="square" rtlCol="0">
            <a:spAutoFit/>
          </a:bodyPr>
          <a:lstStyle/>
          <a:p>
            <a:pPr>
              <a:lnSpc>
                <a:spcPct val="90000"/>
              </a:lnSpc>
            </a:pPr>
            <a:r>
              <a:rPr lang="en-US" sz="2400" dirty="0" smtClean="0"/>
              <a:t>Structural segment model</a:t>
            </a:r>
            <a:endParaRPr lang="en-US" sz="2400" dirty="0"/>
          </a:p>
        </p:txBody>
      </p:sp>
      <p:sp>
        <p:nvSpPr>
          <p:cNvPr id="2" name="TextBox 1"/>
          <p:cNvSpPr txBox="1"/>
          <p:nvPr/>
        </p:nvSpPr>
        <p:spPr>
          <a:xfrm>
            <a:off x="457200" y="1715363"/>
            <a:ext cx="983731" cy="424732"/>
          </a:xfrm>
          <a:prstGeom prst="rect">
            <a:avLst/>
          </a:prstGeom>
          <a:noFill/>
        </p:spPr>
        <p:txBody>
          <a:bodyPr wrap="none" rtlCol="0">
            <a:spAutoFit/>
          </a:bodyPr>
          <a:lstStyle/>
          <a:p>
            <a:pPr>
              <a:lnSpc>
                <a:spcPct val="90000"/>
              </a:lnSpc>
            </a:pPr>
            <a:r>
              <a:rPr lang="en-US" sz="2400" dirty="0" err="1" smtClean="0"/>
              <a:t>Seg</a:t>
            </a:r>
            <a:r>
              <a:rPr lang="en-US" sz="2400" dirty="0" smtClean="0"/>
              <a:t>. C</a:t>
            </a:r>
            <a:endParaRPr lang="en-US" sz="2400" dirty="0"/>
          </a:p>
        </p:txBody>
      </p:sp>
      <p:sp>
        <p:nvSpPr>
          <p:cNvPr id="5" name="TextBox 4"/>
          <p:cNvSpPr txBox="1"/>
          <p:nvPr/>
        </p:nvSpPr>
        <p:spPr>
          <a:xfrm>
            <a:off x="457200" y="2895600"/>
            <a:ext cx="1044645" cy="424732"/>
          </a:xfrm>
          <a:prstGeom prst="rect">
            <a:avLst/>
          </a:prstGeom>
          <a:noFill/>
        </p:spPr>
        <p:txBody>
          <a:bodyPr wrap="none" rtlCol="0">
            <a:spAutoFit/>
          </a:bodyPr>
          <a:lstStyle/>
          <a:p>
            <a:pPr>
              <a:lnSpc>
                <a:spcPct val="90000"/>
              </a:lnSpc>
            </a:pPr>
            <a:r>
              <a:rPr lang="en-US" sz="2400" dirty="0" err="1" smtClean="0"/>
              <a:t>Seg</a:t>
            </a:r>
            <a:r>
              <a:rPr lang="en-US" sz="2400" dirty="0" smtClean="0"/>
              <a:t>. C’</a:t>
            </a:r>
            <a:endParaRPr lang="en-US" sz="2400" dirty="0"/>
          </a:p>
        </p:txBody>
      </p:sp>
      <p:sp>
        <p:nvSpPr>
          <p:cNvPr id="6" name="TextBox 5"/>
          <p:cNvSpPr txBox="1"/>
          <p:nvPr/>
        </p:nvSpPr>
        <p:spPr>
          <a:xfrm>
            <a:off x="457200" y="4075837"/>
            <a:ext cx="1152880" cy="424732"/>
          </a:xfrm>
          <a:prstGeom prst="rect">
            <a:avLst/>
          </a:prstGeom>
          <a:noFill/>
        </p:spPr>
        <p:txBody>
          <a:bodyPr wrap="none" rtlCol="0">
            <a:spAutoFit/>
          </a:bodyPr>
          <a:lstStyle/>
          <a:p>
            <a:pPr>
              <a:lnSpc>
                <a:spcPct val="90000"/>
              </a:lnSpc>
            </a:pPr>
            <a:r>
              <a:rPr lang="en-US" sz="2400" dirty="0" err="1" smtClean="0"/>
              <a:t>Seg</a:t>
            </a:r>
            <a:r>
              <a:rPr lang="en-US" sz="2400" dirty="0" smtClean="0"/>
              <a:t>. D?</a:t>
            </a:r>
            <a:endParaRPr lang="en-US" sz="2400" dirty="0"/>
          </a:p>
        </p:txBody>
      </p:sp>
      <p:sp>
        <p:nvSpPr>
          <p:cNvPr id="7" name="TextBox 6"/>
          <p:cNvSpPr txBox="1"/>
          <p:nvPr/>
        </p:nvSpPr>
        <p:spPr>
          <a:xfrm>
            <a:off x="457200" y="912879"/>
            <a:ext cx="997389" cy="424732"/>
          </a:xfrm>
          <a:prstGeom prst="rect">
            <a:avLst/>
          </a:prstGeom>
          <a:noFill/>
        </p:spPr>
        <p:txBody>
          <a:bodyPr wrap="none" rtlCol="0">
            <a:spAutoFit/>
          </a:bodyPr>
          <a:lstStyle/>
          <a:p>
            <a:pPr>
              <a:lnSpc>
                <a:spcPct val="90000"/>
              </a:lnSpc>
            </a:pPr>
            <a:r>
              <a:rPr lang="en-US" sz="2400" dirty="0" err="1" smtClean="0"/>
              <a:t>Seg</a:t>
            </a:r>
            <a:r>
              <a:rPr lang="en-US" sz="2400" dirty="0" smtClean="0"/>
              <a:t>. B</a:t>
            </a:r>
            <a:endParaRPr lang="en-US" sz="2400" dirty="0"/>
          </a:p>
        </p:txBody>
      </p:sp>
    </p:spTree>
    <p:extLst>
      <p:ext uri="{BB962C8B-B14F-4D97-AF65-F5344CB8AC3E}">
        <p14:creationId xmlns:p14="http://schemas.microsoft.com/office/powerpoint/2010/main" val="212031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 y="457200"/>
            <a:ext cx="7559970" cy="5638800"/>
          </a:xfrm>
          <a:prstGeom prst="rect">
            <a:avLst/>
          </a:prstGeom>
        </p:spPr>
      </p:pic>
      <p:sp>
        <p:nvSpPr>
          <p:cNvPr id="4" name="Freeform 3"/>
          <p:cNvSpPr/>
          <p:nvPr/>
        </p:nvSpPr>
        <p:spPr>
          <a:xfrm>
            <a:off x="6324601" y="2271713"/>
            <a:ext cx="358562" cy="3509963"/>
          </a:xfrm>
          <a:custGeom>
            <a:avLst/>
            <a:gdLst>
              <a:gd name="connsiteX0" fmla="*/ 0 w 371475"/>
              <a:gd name="connsiteY0" fmla="*/ 0 h 2633662"/>
              <a:gd name="connsiteX1" fmla="*/ 185738 w 371475"/>
              <a:gd name="connsiteY1" fmla="*/ 176212 h 2633662"/>
              <a:gd name="connsiteX2" fmla="*/ 338138 w 371475"/>
              <a:gd name="connsiteY2" fmla="*/ 309562 h 2633662"/>
              <a:gd name="connsiteX3" fmla="*/ 371475 w 371475"/>
              <a:gd name="connsiteY3" fmla="*/ 442912 h 2633662"/>
              <a:gd name="connsiteX4" fmla="*/ 304800 w 371475"/>
              <a:gd name="connsiteY4" fmla="*/ 581025 h 2633662"/>
              <a:gd name="connsiteX5" fmla="*/ 219075 w 371475"/>
              <a:gd name="connsiteY5" fmla="*/ 700087 h 2633662"/>
              <a:gd name="connsiteX6" fmla="*/ 195263 w 371475"/>
              <a:gd name="connsiteY6" fmla="*/ 800100 h 2633662"/>
              <a:gd name="connsiteX7" fmla="*/ 185738 w 371475"/>
              <a:gd name="connsiteY7" fmla="*/ 904875 h 2633662"/>
              <a:gd name="connsiteX8" fmla="*/ 176213 w 371475"/>
              <a:gd name="connsiteY8" fmla="*/ 981075 h 2633662"/>
              <a:gd name="connsiteX9" fmla="*/ 233363 w 371475"/>
              <a:gd name="connsiteY9" fmla="*/ 1057275 h 2633662"/>
              <a:gd name="connsiteX10" fmla="*/ 290513 w 371475"/>
              <a:gd name="connsiteY10" fmla="*/ 1138237 h 2633662"/>
              <a:gd name="connsiteX11" fmla="*/ 314325 w 371475"/>
              <a:gd name="connsiteY11" fmla="*/ 1247775 h 2633662"/>
              <a:gd name="connsiteX12" fmla="*/ 276225 w 371475"/>
              <a:gd name="connsiteY12" fmla="*/ 1376362 h 2633662"/>
              <a:gd name="connsiteX13" fmla="*/ 219075 w 371475"/>
              <a:gd name="connsiteY13" fmla="*/ 1423987 h 2633662"/>
              <a:gd name="connsiteX14" fmla="*/ 171450 w 371475"/>
              <a:gd name="connsiteY14" fmla="*/ 1519237 h 2633662"/>
              <a:gd name="connsiteX15" fmla="*/ 147638 w 371475"/>
              <a:gd name="connsiteY15" fmla="*/ 1571625 h 2633662"/>
              <a:gd name="connsiteX16" fmla="*/ 133350 w 371475"/>
              <a:gd name="connsiteY16" fmla="*/ 1609725 h 2633662"/>
              <a:gd name="connsiteX17" fmla="*/ 176213 w 371475"/>
              <a:gd name="connsiteY17" fmla="*/ 1709737 h 2633662"/>
              <a:gd name="connsiteX18" fmla="*/ 219075 w 371475"/>
              <a:gd name="connsiteY18" fmla="*/ 1828800 h 2633662"/>
              <a:gd name="connsiteX19" fmla="*/ 266700 w 371475"/>
              <a:gd name="connsiteY19" fmla="*/ 2009775 h 2633662"/>
              <a:gd name="connsiteX20" fmla="*/ 266700 w 371475"/>
              <a:gd name="connsiteY20" fmla="*/ 2124075 h 2633662"/>
              <a:gd name="connsiteX21" fmla="*/ 223838 w 371475"/>
              <a:gd name="connsiteY21" fmla="*/ 2195512 h 2633662"/>
              <a:gd name="connsiteX22" fmla="*/ 200025 w 371475"/>
              <a:gd name="connsiteY22" fmla="*/ 2266950 h 2633662"/>
              <a:gd name="connsiteX23" fmla="*/ 219075 w 371475"/>
              <a:gd name="connsiteY23" fmla="*/ 2362200 h 2633662"/>
              <a:gd name="connsiteX24" fmla="*/ 285750 w 371475"/>
              <a:gd name="connsiteY24" fmla="*/ 2471737 h 2633662"/>
              <a:gd name="connsiteX25" fmla="*/ 300038 w 371475"/>
              <a:gd name="connsiteY25" fmla="*/ 2547937 h 2633662"/>
              <a:gd name="connsiteX26" fmla="*/ 314325 w 371475"/>
              <a:gd name="connsiteY26" fmla="*/ 2633662 h 2633662"/>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66700 w 371475"/>
              <a:gd name="connsiteY26"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66700 w 371475"/>
              <a:gd name="connsiteY27"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266700 w 371475"/>
              <a:gd name="connsiteY28"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266700 w 371475"/>
              <a:gd name="connsiteY28" fmla="*/ 3262312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266700 w 371475"/>
              <a:gd name="connsiteY28" fmla="*/ 3262312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300038 w 371475"/>
              <a:gd name="connsiteY25" fmla="*/ 2547937 h 3724275"/>
              <a:gd name="connsiteX26" fmla="*/ 295275 w 371475"/>
              <a:gd name="connsiteY26" fmla="*/ 2705100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300038 w 371475"/>
              <a:gd name="connsiteY25" fmla="*/ 2647950 h 3724275"/>
              <a:gd name="connsiteX26" fmla="*/ 295275 w 371475"/>
              <a:gd name="connsiteY26" fmla="*/ 2705100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300038 w 371475"/>
              <a:gd name="connsiteY25" fmla="*/ 2647950 h 3724275"/>
              <a:gd name="connsiteX26" fmla="*/ 261938 w 371475"/>
              <a:gd name="connsiteY26" fmla="*/ 2786063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252413 w 371475"/>
              <a:gd name="connsiteY25" fmla="*/ 2647950 h 3724275"/>
              <a:gd name="connsiteX26" fmla="*/ 261938 w 371475"/>
              <a:gd name="connsiteY26" fmla="*/ 2786063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252413 w 371475"/>
              <a:gd name="connsiteY25" fmla="*/ 2647950 h 3724275"/>
              <a:gd name="connsiteX26" fmla="*/ 219076 w 371475"/>
              <a:gd name="connsiteY26" fmla="*/ 2767013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252413 w 371475"/>
              <a:gd name="connsiteY25" fmla="*/ 2647950 h 3724275"/>
              <a:gd name="connsiteX26" fmla="*/ 219076 w 371475"/>
              <a:gd name="connsiteY26" fmla="*/ 2767013 h 3724275"/>
              <a:gd name="connsiteX27" fmla="*/ 180974 w 371475"/>
              <a:gd name="connsiteY27" fmla="*/ 2909887 h 3724275"/>
              <a:gd name="connsiteX28" fmla="*/ 185737 w 371475"/>
              <a:gd name="connsiteY28" fmla="*/ 3271837 h 3724275"/>
              <a:gd name="connsiteX29" fmla="*/ 266700 w 371475"/>
              <a:gd name="connsiteY29" fmla="*/ 3724275 h 3724275"/>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71450 w 371475"/>
              <a:gd name="connsiteY14" fmla="*/ 1519237 h 3509963"/>
              <a:gd name="connsiteX15" fmla="*/ 147638 w 371475"/>
              <a:gd name="connsiteY15" fmla="*/ 1571625 h 3509963"/>
              <a:gd name="connsiteX16" fmla="*/ 133350 w 371475"/>
              <a:gd name="connsiteY16" fmla="*/ 1609725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71450 w 371475"/>
              <a:gd name="connsiteY14" fmla="*/ 1519237 h 3509963"/>
              <a:gd name="connsiteX15" fmla="*/ 147638 w 371475"/>
              <a:gd name="connsiteY15" fmla="*/ 1571625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71450 w 371475"/>
              <a:gd name="connsiteY14" fmla="*/ 1519237 h 3509963"/>
              <a:gd name="connsiteX15" fmla="*/ 219075 w 371475"/>
              <a:gd name="connsiteY15" fmla="*/ 1562100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219075 w 371475"/>
              <a:gd name="connsiteY15" fmla="*/ 1562100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23837 w 371475"/>
              <a:gd name="connsiteY19" fmla="*/ 20478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23837 w 371475"/>
              <a:gd name="connsiteY19" fmla="*/ 2047875 h 3509963"/>
              <a:gd name="connsiteX20" fmla="*/ 200025 w 371475"/>
              <a:gd name="connsiteY20" fmla="*/ 214312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66700 w 371475"/>
              <a:gd name="connsiteY18" fmla="*/ 19050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66700 w 371475"/>
              <a:gd name="connsiteY17" fmla="*/ 1757362 h 3509963"/>
              <a:gd name="connsiteX18" fmla="*/ 266700 w 371475"/>
              <a:gd name="connsiteY18" fmla="*/ 19050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19088 w 371475"/>
              <a:gd name="connsiteY2" fmla="*/ 29051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66700 w 371475"/>
              <a:gd name="connsiteY17" fmla="*/ 1757362 h 3509963"/>
              <a:gd name="connsiteX18" fmla="*/ 266700 w 371475"/>
              <a:gd name="connsiteY18" fmla="*/ 19050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52425"/>
              <a:gd name="connsiteY0" fmla="*/ 0 h 3509963"/>
              <a:gd name="connsiteX1" fmla="*/ 185738 w 352425"/>
              <a:gd name="connsiteY1" fmla="*/ 176212 h 3509963"/>
              <a:gd name="connsiteX2" fmla="*/ 319088 w 352425"/>
              <a:gd name="connsiteY2" fmla="*/ 290512 h 3509963"/>
              <a:gd name="connsiteX3" fmla="*/ 352425 w 352425"/>
              <a:gd name="connsiteY3" fmla="*/ 442912 h 3509963"/>
              <a:gd name="connsiteX4" fmla="*/ 304800 w 352425"/>
              <a:gd name="connsiteY4" fmla="*/ 581025 h 3509963"/>
              <a:gd name="connsiteX5" fmla="*/ 219075 w 352425"/>
              <a:gd name="connsiteY5" fmla="*/ 700087 h 3509963"/>
              <a:gd name="connsiteX6" fmla="*/ 195263 w 352425"/>
              <a:gd name="connsiteY6" fmla="*/ 800100 h 3509963"/>
              <a:gd name="connsiteX7" fmla="*/ 185738 w 352425"/>
              <a:gd name="connsiteY7" fmla="*/ 904875 h 3509963"/>
              <a:gd name="connsiteX8" fmla="*/ 176213 w 352425"/>
              <a:gd name="connsiteY8" fmla="*/ 981075 h 3509963"/>
              <a:gd name="connsiteX9" fmla="*/ 233363 w 352425"/>
              <a:gd name="connsiteY9" fmla="*/ 1057275 h 3509963"/>
              <a:gd name="connsiteX10" fmla="*/ 290513 w 352425"/>
              <a:gd name="connsiteY10" fmla="*/ 1138237 h 3509963"/>
              <a:gd name="connsiteX11" fmla="*/ 314325 w 352425"/>
              <a:gd name="connsiteY11" fmla="*/ 1247775 h 3509963"/>
              <a:gd name="connsiteX12" fmla="*/ 276225 w 352425"/>
              <a:gd name="connsiteY12" fmla="*/ 1376362 h 3509963"/>
              <a:gd name="connsiteX13" fmla="*/ 219075 w 352425"/>
              <a:gd name="connsiteY13" fmla="*/ 1423987 h 3509963"/>
              <a:gd name="connsiteX14" fmla="*/ 180975 w 352425"/>
              <a:gd name="connsiteY14" fmla="*/ 1500187 h 3509963"/>
              <a:gd name="connsiteX15" fmla="*/ 195263 w 352425"/>
              <a:gd name="connsiteY15" fmla="*/ 1571625 h 3509963"/>
              <a:gd name="connsiteX16" fmla="*/ 209550 w 352425"/>
              <a:gd name="connsiteY16" fmla="*/ 1638300 h 3509963"/>
              <a:gd name="connsiteX17" fmla="*/ 266700 w 352425"/>
              <a:gd name="connsiteY17" fmla="*/ 1757362 h 3509963"/>
              <a:gd name="connsiteX18" fmla="*/ 266700 w 352425"/>
              <a:gd name="connsiteY18" fmla="*/ 1905000 h 3509963"/>
              <a:gd name="connsiteX19" fmla="*/ 223837 w 352425"/>
              <a:gd name="connsiteY19" fmla="*/ 2047875 h 3509963"/>
              <a:gd name="connsiteX20" fmla="*/ 200025 w 352425"/>
              <a:gd name="connsiteY20" fmla="*/ 2143125 h 3509963"/>
              <a:gd name="connsiteX21" fmla="*/ 171450 w 352425"/>
              <a:gd name="connsiteY21" fmla="*/ 2209800 h 3509963"/>
              <a:gd name="connsiteX22" fmla="*/ 200025 w 352425"/>
              <a:gd name="connsiteY22" fmla="*/ 2266950 h 3509963"/>
              <a:gd name="connsiteX23" fmla="*/ 219075 w 352425"/>
              <a:gd name="connsiteY23" fmla="*/ 2362200 h 3509963"/>
              <a:gd name="connsiteX24" fmla="*/ 266700 w 352425"/>
              <a:gd name="connsiteY24" fmla="*/ 2533649 h 3509963"/>
              <a:gd name="connsiteX25" fmla="*/ 252413 w 352425"/>
              <a:gd name="connsiteY25" fmla="*/ 2647950 h 3509963"/>
              <a:gd name="connsiteX26" fmla="*/ 219076 w 352425"/>
              <a:gd name="connsiteY26" fmla="*/ 2767013 h 3509963"/>
              <a:gd name="connsiteX27" fmla="*/ 180974 w 352425"/>
              <a:gd name="connsiteY27" fmla="*/ 2909887 h 3509963"/>
              <a:gd name="connsiteX28" fmla="*/ 185737 w 352425"/>
              <a:gd name="connsiteY28" fmla="*/ 3271837 h 3509963"/>
              <a:gd name="connsiteX29" fmla="*/ 233362 w 352425"/>
              <a:gd name="connsiteY29" fmla="*/ 3509963 h 3509963"/>
              <a:gd name="connsiteX0" fmla="*/ 0 w 358562"/>
              <a:gd name="connsiteY0" fmla="*/ 0 h 3509963"/>
              <a:gd name="connsiteX1" fmla="*/ 185738 w 358562"/>
              <a:gd name="connsiteY1" fmla="*/ 176212 h 3509963"/>
              <a:gd name="connsiteX2" fmla="*/ 319088 w 358562"/>
              <a:gd name="connsiteY2" fmla="*/ 290512 h 3509963"/>
              <a:gd name="connsiteX3" fmla="*/ 352425 w 358562"/>
              <a:gd name="connsiteY3" fmla="*/ 442912 h 3509963"/>
              <a:gd name="connsiteX4" fmla="*/ 304800 w 358562"/>
              <a:gd name="connsiteY4" fmla="*/ 581025 h 3509963"/>
              <a:gd name="connsiteX5" fmla="*/ 219075 w 358562"/>
              <a:gd name="connsiteY5" fmla="*/ 700087 h 3509963"/>
              <a:gd name="connsiteX6" fmla="*/ 195263 w 358562"/>
              <a:gd name="connsiteY6" fmla="*/ 800100 h 3509963"/>
              <a:gd name="connsiteX7" fmla="*/ 185738 w 358562"/>
              <a:gd name="connsiteY7" fmla="*/ 904875 h 3509963"/>
              <a:gd name="connsiteX8" fmla="*/ 176213 w 358562"/>
              <a:gd name="connsiteY8" fmla="*/ 981075 h 3509963"/>
              <a:gd name="connsiteX9" fmla="*/ 233363 w 358562"/>
              <a:gd name="connsiteY9" fmla="*/ 1057275 h 3509963"/>
              <a:gd name="connsiteX10" fmla="*/ 290513 w 358562"/>
              <a:gd name="connsiteY10" fmla="*/ 1138237 h 3509963"/>
              <a:gd name="connsiteX11" fmla="*/ 314325 w 358562"/>
              <a:gd name="connsiteY11" fmla="*/ 1247775 h 3509963"/>
              <a:gd name="connsiteX12" fmla="*/ 276225 w 358562"/>
              <a:gd name="connsiteY12" fmla="*/ 1376362 h 3509963"/>
              <a:gd name="connsiteX13" fmla="*/ 219075 w 358562"/>
              <a:gd name="connsiteY13" fmla="*/ 1423987 h 3509963"/>
              <a:gd name="connsiteX14" fmla="*/ 180975 w 358562"/>
              <a:gd name="connsiteY14" fmla="*/ 1500187 h 3509963"/>
              <a:gd name="connsiteX15" fmla="*/ 195263 w 358562"/>
              <a:gd name="connsiteY15" fmla="*/ 1571625 h 3509963"/>
              <a:gd name="connsiteX16" fmla="*/ 209550 w 358562"/>
              <a:gd name="connsiteY16" fmla="*/ 1638300 h 3509963"/>
              <a:gd name="connsiteX17" fmla="*/ 266700 w 358562"/>
              <a:gd name="connsiteY17" fmla="*/ 1757362 h 3509963"/>
              <a:gd name="connsiteX18" fmla="*/ 266700 w 358562"/>
              <a:gd name="connsiteY18" fmla="*/ 1905000 h 3509963"/>
              <a:gd name="connsiteX19" fmla="*/ 223837 w 358562"/>
              <a:gd name="connsiteY19" fmla="*/ 2047875 h 3509963"/>
              <a:gd name="connsiteX20" fmla="*/ 200025 w 358562"/>
              <a:gd name="connsiteY20" fmla="*/ 2143125 h 3509963"/>
              <a:gd name="connsiteX21" fmla="*/ 171450 w 358562"/>
              <a:gd name="connsiteY21" fmla="*/ 2209800 h 3509963"/>
              <a:gd name="connsiteX22" fmla="*/ 200025 w 358562"/>
              <a:gd name="connsiteY22" fmla="*/ 2266950 h 3509963"/>
              <a:gd name="connsiteX23" fmla="*/ 219075 w 358562"/>
              <a:gd name="connsiteY23" fmla="*/ 2362200 h 3509963"/>
              <a:gd name="connsiteX24" fmla="*/ 266700 w 358562"/>
              <a:gd name="connsiteY24" fmla="*/ 2533649 h 3509963"/>
              <a:gd name="connsiteX25" fmla="*/ 252413 w 358562"/>
              <a:gd name="connsiteY25" fmla="*/ 2647950 h 3509963"/>
              <a:gd name="connsiteX26" fmla="*/ 219076 w 358562"/>
              <a:gd name="connsiteY26" fmla="*/ 2767013 h 3509963"/>
              <a:gd name="connsiteX27" fmla="*/ 180974 w 358562"/>
              <a:gd name="connsiteY27" fmla="*/ 2909887 h 3509963"/>
              <a:gd name="connsiteX28" fmla="*/ 185737 w 358562"/>
              <a:gd name="connsiteY28" fmla="*/ 3271837 h 3509963"/>
              <a:gd name="connsiteX29" fmla="*/ 233362 w 358562"/>
              <a:gd name="connsiteY29" fmla="*/ 3509963 h 35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8562" h="3509963">
                <a:moveTo>
                  <a:pt x="0" y="0"/>
                </a:moveTo>
                <a:lnTo>
                  <a:pt x="185738" y="176212"/>
                </a:lnTo>
                <a:lnTo>
                  <a:pt x="319088" y="290512"/>
                </a:lnTo>
                <a:cubicBezTo>
                  <a:pt x="330200" y="341312"/>
                  <a:pt x="374650" y="377824"/>
                  <a:pt x="352425" y="442912"/>
                </a:cubicBezTo>
                <a:lnTo>
                  <a:pt x="304800" y="581025"/>
                </a:lnTo>
                <a:lnTo>
                  <a:pt x="219075" y="700087"/>
                </a:lnTo>
                <a:lnTo>
                  <a:pt x="195263" y="800100"/>
                </a:lnTo>
                <a:lnTo>
                  <a:pt x="185738" y="904875"/>
                </a:lnTo>
                <a:lnTo>
                  <a:pt x="176213" y="981075"/>
                </a:lnTo>
                <a:lnTo>
                  <a:pt x="233363" y="1057275"/>
                </a:lnTo>
                <a:lnTo>
                  <a:pt x="290513" y="1138237"/>
                </a:lnTo>
                <a:lnTo>
                  <a:pt x="314325" y="1247775"/>
                </a:lnTo>
                <a:lnTo>
                  <a:pt x="276225" y="1376362"/>
                </a:lnTo>
                <a:lnTo>
                  <a:pt x="219075" y="1423987"/>
                </a:lnTo>
                <a:lnTo>
                  <a:pt x="180975" y="1500187"/>
                </a:lnTo>
                <a:lnTo>
                  <a:pt x="195263" y="1571625"/>
                </a:lnTo>
                <a:lnTo>
                  <a:pt x="209550" y="1638300"/>
                </a:lnTo>
                <a:lnTo>
                  <a:pt x="266700" y="1757362"/>
                </a:lnTo>
                <a:lnTo>
                  <a:pt x="266700" y="1905000"/>
                </a:lnTo>
                <a:lnTo>
                  <a:pt x="223837" y="2047875"/>
                </a:lnTo>
                <a:lnTo>
                  <a:pt x="200025" y="2143125"/>
                </a:lnTo>
                <a:lnTo>
                  <a:pt x="171450" y="2209800"/>
                </a:lnTo>
                <a:lnTo>
                  <a:pt x="200025" y="2266950"/>
                </a:lnTo>
                <a:lnTo>
                  <a:pt x="219075" y="2362200"/>
                </a:lnTo>
                <a:lnTo>
                  <a:pt x="266700" y="2533649"/>
                </a:lnTo>
                <a:lnTo>
                  <a:pt x="252413" y="2647950"/>
                </a:lnTo>
                <a:lnTo>
                  <a:pt x="219076" y="2767013"/>
                </a:lnTo>
                <a:lnTo>
                  <a:pt x="180974" y="2909887"/>
                </a:lnTo>
                <a:cubicBezTo>
                  <a:pt x="174624" y="3024187"/>
                  <a:pt x="58737" y="3090862"/>
                  <a:pt x="185737" y="3271837"/>
                </a:cubicBezTo>
                <a:lnTo>
                  <a:pt x="233362" y="3509963"/>
                </a:lnTo>
              </a:path>
            </a:pathLst>
          </a:custGeom>
          <a:no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048000" y="2209800"/>
            <a:ext cx="358562" cy="3509963"/>
          </a:xfrm>
          <a:custGeom>
            <a:avLst/>
            <a:gdLst>
              <a:gd name="connsiteX0" fmla="*/ 0 w 371475"/>
              <a:gd name="connsiteY0" fmla="*/ 0 h 2633662"/>
              <a:gd name="connsiteX1" fmla="*/ 185738 w 371475"/>
              <a:gd name="connsiteY1" fmla="*/ 176212 h 2633662"/>
              <a:gd name="connsiteX2" fmla="*/ 338138 w 371475"/>
              <a:gd name="connsiteY2" fmla="*/ 309562 h 2633662"/>
              <a:gd name="connsiteX3" fmla="*/ 371475 w 371475"/>
              <a:gd name="connsiteY3" fmla="*/ 442912 h 2633662"/>
              <a:gd name="connsiteX4" fmla="*/ 304800 w 371475"/>
              <a:gd name="connsiteY4" fmla="*/ 581025 h 2633662"/>
              <a:gd name="connsiteX5" fmla="*/ 219075 w 371475"/>
              <a:gd name="connsiteY5" fmla="*/ 700087 h 2633662"/>
              <a:gd name="connsiteX6" fmla="*/ 195263 w 371475"/>
              <a:gd name="connsiteY6" fmla="*/ 800100 h 2633662"/>
              <a:gd name="connsiteX7" fmla="*/ 185738 w 371475"/>
              <a:gd name="connsiteY7" fmla="*/ 904875 h 2633662"/>
              <a:gd name="connsiteX8" fmla="*/ 176213 w 371475"/>
              <a:gd name="connsiteY8" fmla="*/ 981075 h 2633662"/>
              <a:gd name="connsiteX9" fmla="*/ 233363 w 371475"/>
              <a:gd name="connsiteY9" fmla="*/ 1057275 h 2633662"/>
              <a:gd name="connsiteX10" fmla="*/ 290513 w 371475"/>
              <a:gd name="connsiteY10" fmla="*/ 1138237 h 2633662"/>
              <a:gd name="connsiteX11" fmla="*/ 314325 w 371475"/>
              <a:gd name="connsiteY11" fmla="*/ 1247775 h 2633662"/>
              <a:gd name="connsiteX12" fmla="*/ 276225 w 371475"/>
              <a:gd name="connsiteY12" fmla="*/ 1376362 h 2633662"/>
              <a:gd name="connsiteX13" fmla="*/ 219075 w 371475"/>
              <a:gd name="connsiteY13" fmla="*/ 1423987 h 2633662"/>
              <a:gd name="connsiteX14" fmla="*/ 171450 w 371475"/>
              <a:gd name="connsiteY14" fmla="*/ 1519237 h 2633662"/>
              <a:gd name="connsiteX15" fmla="*/ 147638 w 371475"/>
              <a:gd name="connsiteY15" fmla="*/ 1571625 h 2633662"/>
              <a:gd name="connsiteX16" fmla="*/ 133350 w 371475"/>
              <a:gd name="connsiteY16" fmla="*/ 1609725 h 2633662"/>
              <a:gd name="connsiteX17" fmla="*/ 176213 w 371475"/>
              <a:gd name="connsiteY17" fmla="*/ 1709737 h 2633662"/>
              <a:gd name="connsiteX18" fmla="*/ 219075 w 371475"/>
              <a:gd name="connsiteY18" fmla="*/ 1828800 h 2633662"/>
              <a:gd name="connsiteX19" fmla="*/ 266700 w 371475"/>
              <a:gd name="connsiteY19" fmla="*/ 2009775 h 2633662"/>
              <a:gd name="connsiteX20" fmla="*/ 266700 w 371475"/>
              <a:gd name="connsiteY20" fmla="*/ 2124075 h 2633662"/>
              <a:gd name="connsiteX21" fmla="*/ 223838 w 371475"/>
              <a:gd name="connsiteY21" fmla="*/ 2195512 h 2633662"/>
              <a:gd name="connsiteX22" fmla="*/ 200025 w 371475"/>
              <a:gd name="connsiteY22" fmla="*/ 2266950 h 2633662"/>
              <a:gd name="connsiteX23" fmla="*/ 219075 w 371475"/>
              <a:gd name="connsiteY23" fmla="*/ 2362200 h 2633662"/>
              <a:gd name="connsiteX24" fmla="*/ 285750 w 371475"/>
              <a:gd name="connsiteY24" fmla="*/ 2471737 h 2633662"/>
              <a:gd name="connsiteX25" fmla="*/ 300038 w 371475"/>
              <a:gd name="connsiteY25" fmla="*/ 2547937 h 2633662"/>
              <a:gd name="connsiteX26" fmla="*/ 314325 w 371475"/>
              <a:gd name="connsiteY26" fmla="*/ 2633662 h 2633662"/>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66700 w 371475"/>
              <a:gd name="connsiteY26"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66700 w 371475"/>
              <a:gd name="connsiteY27"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266700 w 371475"/>
              <a:gd name="connsiteY28"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266700 w 371475"/>
              <a:gd name="connsiteY28" fmla="*/ 3262312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266700 w 371475"/>
              <a:gd name="connsiteY28" fmla="*/ 3262312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85750 w 371475"/>
              <a:gd name="connsiteY27" fmla="*/ 291941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85750 w 371475"/>
              <a:gd name="connsiteY24" fmla="*/ 2471737 h 3724275"/>
              <a:gd name="connsiteX25" fmla="*/ 300038 w 371475"/>
              <a:gd name="connsiteY25" fmla="*/ 2547937 h 3724275"/>
              <a:gd name="connsiteX26" fmla="*/ 295275 w 371475"/>
              <a:gd name="connsiteY26" fmla="*/ 2705100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300038 w 371475"/>
              <a:gd name="connsiteY25" fmla="*/ 2547937 h 3724275"/>
              <a:gd name="connsiteX26" fmla="*/ 295275 w 371475"/>
              <a:gd name="connsiteY26" fmla="*/ 2705100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300038 w 371475"/>
              <a:gd name="connsiteY25" fmla="*/ 2647950 h 3724275"/>
              <a:gd name="connsiteX26" fmla="*/ 295275 w 371475"/>
              <a:gd name="connsiteY26" fmla="*/ 2705100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300038 w 371475"/>
              <a:gd name="connsiteY25" fmla="*/ 2647950 h 3724275"/>
              <a:gd name="connsiteX26" fmla="*/ 261938 w 371475"/>
              <a:gd name="connsiteY26" fmla="*/ 2786063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252413 w 371475"/>
              <a:gd name="connsiteY25" fmla="*/ 2647950 h 3724275"/>
              <a:gd name="connsiteX26" fmla="*/ 261938 w 371475"/>
              <a:gd name="connsiteY26" fmla="*/ 2786063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252413 w 371475"/>
              <a:gd name="connsiteY25" fmla="*/ 2647950 h 3724275"/>
              <a:gd name="connsiteX26" fmla="*/ 219076 w 371475"/>
              <a:gd name="connsiteY26" fmla="*/ 2767013 h 3724275"/>
              <a:gd name="connsiteX27" fmla="*/ 204787 w 371475"/>
              <a:gd name="connsiteY27" fmla="*/ 2900362 h 3724275"/>
              <a:gd name="connsiteX28" fmla="*/ 185737 w 371475"/>
              <a:gd name="connsiteY28" fmla="*/ 3271837 h 3724275"/>
              <a:gd name="connsiteX29" fmla="*/ 266700 w 371475"/>
              <a:gd name="connsiteY29" fmla="*/ 3724275 h 3724275"/>
              <a:gd name="connsiteX0" fmla="*/ 0 w 371475"/>
              <a:gd name="connsiteY0" fmla="*/ 0 h 3724275"/>
              <a:gd name="connsiteX1" fmla="*/ 185738 w 371475"/>
              <a:gd name="connsiteY1" fmla="*/ 176212 h 3724275"/>
              <a:gd name="connsiteX2" fmla="*/ 338138 w 371475"/>
              <a:gd name="connsiteY2" fmla="*/ 309562 h 3724275"/>
              <a:gd name="connsiteX3" fmla="*/ 371475 w 371475"/>
              <a:gd name="connsiteY3" fmla="*/ 442912 h 3724275"/>
              <a:gd name="connsiteX4" fmla="*/ 304800 w 371475"/>
              <a:gd name="connsiteY4" fmla="*/ 581025 h 3724275"/>
              <a:gd name="connsiteX5" fmla="*/ 219075 w 371475"/>
              <a:gd name="connsiteY5" fmla="*/ 700087 h 3724275"/>
              <a:gd name="connsiteX6" fmla="*/ 195263 w 371475"/>
              <a:gd name="connsiteY6" fmla="*/ 800100 h 3724275"/>
              <a:gd name="connsiteX7" fmla="*/ 185738 w 371475"/>
              <a:gd name="connsiteY7" fmla="*/ 904875 h 3724275"/>
              <a:gd name="connsiteX8" fmla="*/ 176213 w 371475"/>
              <a:gd name="connsiteY8" fmla="*/ 981075 h 3724275"/>
              <a:gd name="connsiteX9" fmla="*/ 233363 w 371475"/>
              <a:gd name="connsiteY9" fmla="*/ 1057275 h 3724275"/>
              <a:gd name="connsiteX10" fmla="*/ 290513 w 371475"/>
              <a:gd name="connsiteY10" fmla="*/ 1138237 h 3724275"/>
              <a:gd name="connsiteX11" fmla="*/ 314325 w 371475"/>
              <a:gd name="connsiteY11" fmla="*/ 1247775 h 3724275"/>
              <a:gd name="connsiteX12" fmla="*/ 276225 w 371475"/>
              <a:gd name="connsiteY12" fmla="*/ 1376362 h 3724275"/>
              <a:gd name="connsiteX13" fmla="*/ 219075 w 371475"/>
              <a:gd name="connsiteY13" fmla="*/ 1423987 h 3724275"/>
              <a:gd name="connsiteX14" fmla="*/ 171450 w 371475"/>
              <a:gd name="connsiteY14" fmla="*/ 1519237 h 3724275"/>
              <a:gd name="connsiteX15" fmla="*/ 147638 w 371475"/>
              <a:gd name="connsiteY15" fmla="*/ 1571625 h 3724275"/>
              <a:gd name="connsiteX16" fmla="*/ 133350 w 371475"/>
              <a:gd name="connsiteY16" fmla="*/ 1609725 h 3724275"/>
              <a:gd name="connsiteX17" fmla="*/ 176213 w 371475"/>
              <a:gd name="connsiteY17" fmla="*/ 1709737 h 3724275"/>
              <a:gd name="connsiteX18" fmla="*/ 219075 w 371475"/>
              <a:gd name="connsiteY18" fmla="*/ 1828800 h 3724275"/>
              <a:gd name="connsiteX19" fmla="*/ 266700 w 371475"/>
              <a:gd name="connsiteY19" fmla="*/ 2009775 h 3724275"/>
              <a:gd name="connsiteX20" fmla="*/ 266700 w 371475"/>
              <a:gd name="connsiteY20" fmla="*/ 2124075 h 3724275"/>
              <a:gd name="connsiteX21" fmla="*/ 223838 w 371475"/>
              <a:gd name="connsiteY21" fmla="*/ 2195512 h 3724275"/>
              <a:gd name="connsiteX22" fmla="*/ 200025 w 371475"/>
              <a:gd name="connsiteY22" fmla="*/ 2266950 h 3724275"/>
              <a:gd name="connsiteX23" fmla="*/ 219075 w 371475"/>
              <a:gd name="connsiteY23" fmla="*/ 2362200 h 3724275"/>
              <a:gd name="connsiteX24" fmla="*/ 266700 w 371475"/>
              <a:gd name="connsiteY24" fmla="*/ 2533649 h 3724275"/>
              <a:gd name="connsiteX25" fmla="*/ 252413 w 371475"/>
              <a:gd name="connsiteY25" fmla="*/ 2647950 h 3724275"/>
              <a:gd name="connsiteX26" fmla="*/ 219076 w 371475"/>
              <a:gd name="connsiteY26" fmla="*/ 2767013 h 3724275"/>
              <a:gd name="connsiteX27" fmla="*/ 180974 w 371475"/>
              <a:gd name="connsiteY27" fmla="*/ 2909887 h 3724275"/>
              <a:gd name="connsiteX28" fmla="*/ 185737 w 371475"/>
              <a:gd name="connsiteY28" fmla="*/ 3271837 h 3724275"/>
              <a:gd name="connsiteX29" fmla="*/ 266700 w 371475"/>
              <a:gd name="connsiteY29" fmla="*/ 3724275 h 3724275"/>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71450 w 371475"/>
              <a:gd name="connsiteY14" fmla="*/ 1519237 h 3509963"/>
              <a:gd name="connsiteX15" fmla="*/ 147638 w 371475"/>
              <a:gd name="connsiteY15" fmla="*/ 1571625 h 3509963"/>
              <a:gd name="connsiteX16" fmla="*/ 133350 w 371475"/>
              <a:gd name="connsiteY16" fmla="*/ 1609725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71450 w 371475"/>
              <a:gd name="connsiteY14" fmla="*/ 1519237 h 3509963"/>
              <a:gd name="connsiteX15" fmla="*/ 147638 w 371475"/>
              <a:gd name="connsiteY15" fmla="*/ 1571625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71450 w 371475"/>
              <a:gd name="connsiteY14" fmla="*/ 1519237 h 3509963"/>
              <a:gd name="connsiteX15" fmla="*/ 219075 w 371475"/>
              <a:gd name="connsiteY15" fmla="*/ 1562100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219075 w 371475"/>
              <a:gd name="connsiteY15" fmla="*/ 1562100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176213 w 371475"/>
              <a:gd name="connsiteY17" fmla="*/ 1709737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66700 w 371475"/>
              <a:gd name="connsiteY19" fmla="*/ 20097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23837 w 371475"/>
              <a:gd name="connsiteY19" fmla="*/ 2047875 h 3509963"/>
              <a:gd name="connsiteX20" fmla="*/ 266700 w 371475"/>
              <a:gd name="connsiteY20" fmla="*/ 212407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23837 w 371475"/>
              <a:gd name="connsiteY19" fmla="*/ 2047875 h 3509963"/>
              <a:gd name="connsiteX20" fmla="*/ 200025 w 371475"/>
              <a:gd name="connsiteY20" fmla="*/ 2143125 h 3509963"/>
              <a:gd name="connsiteX21" fmla="*/ 223838 w 371475"/>
              <a:gd name="connsiteY21" fmla="*/ 2195512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19075 w 371475"/>
              <a:gd name="connsiteY18" fmla="*/ 18288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76225 w 371475"/>
              <a:gd name="connsiteY17" fmla="*/ 1704974 h 3509963"/>
              <a:gd name="connsiteX18" fmla="*/ 266700 w 371475"/>
              <a:gd name="connsiteY18" fmla="*/ 19050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38138 w 371475"/>
              <a:gd name="connsiteY2" fmla="*/ 30956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66700 w 371475"/>
              <a:gd name="connsiteY17" fmla="*/ 1757362 h 3509963"/>
              <a:gd name="connsiteX18" fmla="*/ 266700 w 371475"/>
              <a:gd name="connsiteY18" fmla="*/ 19050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71475"/>
              <a:gd name="connsiteY0" fmla="*/ 0 h 3509963"/>
              <a:gd name="connsiteX1" fmla="*/ 185738 w 371475"/>
              <a:gd name="connsiteY1" fmla="*/ 176212 h 3509963"/>
              <a:gd name="connsiteX2" fmla="*/ 319088 w 371475"/>
              <a:gd name="connsiteY2" fmla="*/ 290512 h 3509963"/>
              <a:gd name="connsiteX3" fmla="*/ 371475 w 371475"/>
              <a:gd name="connsiteY3" fmla="*/ 442912 h 3509963"/>
              <a:gd name="connsiteX4" fmla="*/ 304800 w 371475"/>
              <a:gd name="connsiteY4" fmla="*/ 581025 h 3509963"/>
              <a:gd name="connsiteX5" fmla="*/ 219075 w 371475"/>
              <a:gd name="connsiteY5" fmla="*/ 700087 h 3509963"/>
              <a:gd name="connsiteX6" fmla="*/ 195263 w 371475"/>
              <a:gd name="connsiteY6" fmla="*/ 800100 h 3509963"/>
              <a:gd name="connsiteX7" fmla="*/ 185738 w 371475"/>
              <a:gd name="connsiteY7" fmla="*/ 904875 h 3509963"/>
              <a:gd name="connsiteX8" fmla="*/ 176213 w 371475"/>
              <a:gd name="connsiteY8" fmla="*/ 981075 h 3509963"/>
              <a:gd name="connsiteX9" fmla="*/ 233363 w 371475"/>
              <a:gd name="connsiteY9" fmla="*/ 1057275 h 3509963"/>
              <a:gd name="connsiteX10" fmla="*/ 290513 w 371475"/>
              <a:gd name="connsiteY10" fmla="*/ 1138237 h 3509963"/>
              <a:gd name="connsiteX11" fmla="*/ 314325 w 371475"/>
              <a:gd name="connsiteY11" fmla="*/ 1247775 h 3509963"/>
              <a:gd name="connsiteX12" fmla="*/ 276225 w 371475"/>
              <a:gd name="connsiteY12" fmla="*/ 1376362 h 3509963"/>
              <a:gd name="connsiteX13" fmla="*/ 219075 w 371475"/>
              <a:gd name="connsiteY13" fmla="*/ 1423987 h 3509963"/>
              <a:gd name="connsiteX14" fmla="*/ 180975 w 371475"/>
              <a:gd name="connsiteY14" fmla="*/ 1500187 h 3509963"/>
              <a:gd name="connsiteX15" fmla="*/ 195263 w 371475"/>
              <a:gd name="connsiteY15" fmla="*/ 1571625 h 3509963"/>
              <a:gd name="connsiteX16" fmla="*/ 209550 w 371475"/>
              <a:gd name="connsiteY16" fmla="*/ 1638300 h 3509963"/>
              <a:gd name="connsiteX17" fmla="*/ 266700 w 371475"/>
              <a:gd name="connsiteY17" fmla="*/ 1757362 h 3509963"/>
              <a:gd name="connsiteX18" fmla="*/ 266700 w 371475"/>
              <a:gd name="connsiteY18" fmla="*/ 1905000 h 3509963"/>
              <a:gd name="connsiteX19" fmla="*/ 223837 w 371475"/>
              <a:gd name="connsiteY19" fmla="*/ 2047875 h 3509963"/>
              <a:gd name="connsiteX20" fmla="*/ 200025 w 371475"/>
              <a:gd name="connsiteY20" fmla="*/ 2143125 h 3509963"/>
              <a:gd name="connsiteX21" fmla="*/ 171450 w 371475"/>
              <a:gd name="connsiteY21" fmla="*/ 2209800 h 3509963"/>
              <a:gd name="connsiteX22" fmla="*/ 200025 w 371475"/>
              <a:gd name="connsiteY22" fmla="*/ 2266950 h 3509963"/>
              <a:gd name="connsiteX23" fmla="*/ 219075 w 371475"/>
              <a:gd name="connsiteY23" fmla="*/ 2362200 h 3509963"/>
              <a:gd name="connsiteX24" fmla="*/ 266700 w 371475"/>
              <a:gd name="connsiteY24" fmla="*/ 2533649 h 3509963"/>
              <a:gd name="connsiteX25" fmla="*/ 252413 w 371475"/>
              <a:gd name="connsiteY25" fmla="*/ 2647950 h 3509963"/>
              <a:gd name="connsiteX26" fmla="*/ 219076 w 371475"/>
              <a:gd name="connsiteY26" fmla="*/ 2767013 h 3509963"/>
              <a:gd name="connsiteX27" fmla="*/ 180974 w 371475"/>
              <a:gd name="connsiteY27" fmla="*/ 2909887 h 3509963"/>
              <a:gd name="connsiteX28" fmla="*/ 185737 w 371475"/>
              <a:gd name="connsiteY28" fmla="*/ 3271837 h 3509963"/>
              <a:gd name="connsiteX29" fmla="*/ 233362 w 371475"/>
              <a:gd name="connsiteY29" fmla="*/ 3509963 h 3509963"/>
              <a:gd name="connsiteX0" fmla="*/ 0 w 352425"/>
              <a:gd name="connsiteY0" fmla="*/ 0 h 3509963"/>
              <a:gd name="connsiteX1" fmla="*/ 185738 w 352425"/>
              <a:gd name="connsiteY1" fmla="*/ 176212 h 3509963"/>
              <a:gd name="connsiteX2" fmla="*/ 319088 w 352425"/>
              <a:gd name="connsiteY2" fmla="*/ 290512 h 3509963"/>
              <a:gd name="connsiteX3" fmla="*/ 352425 w 352425"/>
              <a:gd name="connsiteY3" fmla="*/ 442912 h 3509963"/>
              <a:gd name="connsiteX4" fmla="*/ 304800 w 352425"/>
              <a:gd name="connsiteY4" fmla="*/ 581025 h 3509963"/>
              <a:gd name="connsiteX5" fmla="*/ 219075 w 352425"/>
              <a:gd name="connsiteY5" fmla="*/ 700087 h 3509963"/>
              <a:gd name="connsiteX6" fmla="*/ 195263 w 352425"/>
              <a:gd name="connsiteY6" fmla="*/ 800100 h 3509963"/>
              <a:gd name="connsiteX7" fmla="*/ 185738 w 352425"/>
              <a:gd name="connsiteY7" fmla="*/ 904875 h 3509963"/>
              <a:gd name="connsiteX8" fmla="*/ 176213 w 352425"/>
              <a:gd name="connsiteY8" fmla="*/ 981075 h 3509963"/>
              <a:gd name="connsiteX9" fmla="*/ 233363 w 352425"/>
              <a:gd name="connsiteY9" fmla="*/ 1057275 h 3509963"/>
              <a:gd name="connsiteX10" fmla="*/ 290513 w 352425"/>
              <a:gd name="connsiteY10" fmla="*/ 1138237 h 3509963"/>
              <a:gd name="connsiteX11" fmla="*/ 314325 w 352425"/>
              <a:gd name="connsiteY11" fmla="*/ 1247775 h 3509963"/>
              <a:gd name="connsiteX12" fmla="*/ 276225 w 352425"/>
              <a:gd name="connsiteY12" fmla="*/ 1376362 h 3509963"/>
              <a:gd name="connsiteX13" fmla="*/ 219075 w 352425"/>
              <a:gd name="connsiteY13" fmla="*/ 1423987 h 3509963"/>
              <a:gd name="connsiteX14" fmla="*/ 180975 w 352425"/>
              <a:gd name="connsiteY14" fmla="*/ 1500187 h 3509963"/>
              <a:gd name="connsiteX15" fmla="*/ 195263 w 352425"/>
              <a:gd name="connsiteY15" fmla="*/ 1571625 h 3509963"/>
              <a:gd name="connsiteX16" fmla="*/ 209550 w 352425"/>
              <a:gd name="connsiteY16" fmla="*/ 1638300 h 3509963"/>
              <a:gd name="connsiteX17" fmla="*/ 266700 w 352425"/>
              <a:gd name="connsiteY17" fmla="*/ 1757362 h 3509963"/>
              <a:gd name="connsiteX18" fmla="*/ 266700 w 352425"/>
              <a:gd name="connsiteY18" fmla="*/ 1905000 h 3509963"/>
              <a:gd name="connsiteX19" fmla="*/ 223837 w 352425"/>
              <a:gd name="connsiteY19" fmla="*/ 2047875 h 3509963"/>
              <a:gd name="connsiteX20" fmla="*/ 200025 w 352425"/>
              <a:gd name="connsiteY20" fmla="*/ 2143125 h 3509963"/>
              <a:gd name="connsiteX21" fmla="*/ 171450 w 352425"/>
              <a:gd name="connsiteY21" fmla="*/ 2209800 h 3509963"/>
              <a:gd name="connsiteX22" fmla="*/ 200025 w 352425"/>
              <a:gd name="connsiteY22" fmla="*/ 2266950 h 3509963"/>
              <a:gd name="connsiteX23" fmla="*/ 219075 w 352425"/>
              <a:gd name="connsiteY23" fmla="*/ 2362200 h 3509963"/>
              <a:gd name="connsiteX24" fmla="*/ 266700 w 352425"/>
              <a:gd name="connsiteY24" fmla="*/ 2533649 h 3509963"/>
              <a:gd name="connsiteX25" fmla="*/ 252413 w 352425"/>
              <a:gd name="connsiteY25" fmla="*/ 2647950 h 3509963"/>
              <a:gd name="connsiteX26" fmla="*/ 219076 w 352425"/>
              <a:gd name="connsiteY26" fmla="*/ 2767013 h 3509963"/>
              <a:gd name="connsiteX27" fmla="*/ 180974 w 352425"/>
              <a:gd name="connsiteY27" fmla="*/ 2909887 h 3509963"/>
              <a:gd name="connsiteX28" fmla="*/ 185737 w 352425"/>
              <a:gd name="connsiteY28" fmla="*/ 3271837 h 3509963"/>
              <a:gd name="connsiteX29" fmla="*/ 233362 w 352425"/>
              <a:gd name="connsiteY29" fmla="*/ 3509963 h 3509963"/>
              <a:gd name="connsiteX0" fmla="*/ 0 w 358562"/>
              <a:gd name="connsiteY0" fmla="*/ 0 h 3509963"/>
              <a:gd name="connsiteX1" fmla="*/ 185738 w 358562"/>
              <a:gd name="connsiteY1" fmla="*/ 176212 h 3509963"/>
              <a:gd name="connsiteX2" fmla="*/ 319088 w 358562"/>
              <a:gd name="connsiteY2" fmla="*/ 290512 h 3509963"/>
              <a:gd name="connsiteX3" fmla="*/ 352425 w 358562"/>
              <a:gd name="connsiteY3" fmla="*/ 442912 h 3509963"/>
              <a:gd name="connsiteX4" fmla="*/ 304800 w 358562"/>
              <a:gd name="connsiteY4" fmla="*/ 581025 h 3509963"/>
              <a:gd name="connsiteX5" fmla="*/ 219075 w 358562"/>
              <a:gd name="connsiteY5" fmla="*/ 700087 h 3509963"/>
              <a:gd name="connsiteX6" fmla="*/ 195263 w 358562"/>
              <a:gd name="connsiteY6" fmla="*/ 800100 h 3509963"/>
              <a:gd name="connsiteX7" fmla="*/ 185738 w 358562"/>
              <a:gd name="connsiteY7" fmla="*/ 904875 h 3509963"/>
              <a:gd name="connsiteX8" fmla="*/ 176213 w 358562"/>
              <a:gd name="connsiteY8" fmla="*/ 981075 h 3509963"/>
              <a:gd name="connsiteX9" fmla="*/ 233363 w 358562"/>
              <a:gd name="connsiteY9" fmla="*/ 1057275 h 3509963"/>
              <a:gd name="connsiteX10" fmla="*/ 290513 w 358562"/>
              <a:gd name="connsiteY10" fmla="*/ 1138237 h 3509963"/>
              <a:gd name="connsiteX11" fmla="*/ 314325 w 358562"/>
              <a:gd name="connsiteY11" fmla="*/ 1247775 h 3509963"/>
              <a:gd name="connsiteX12" fmla="*/ 276225 w 358562"/>
              <a:gd name="connsiteY12" fmla="*/ 1376362 h 3509963"/>
              <a:gd name="connsiteX13" fmla="*/ 219075 w 358562"/>
              <a:gd name="connsiteY13" fmla="*/ 1423987 h 3509963"/>
              <a:gd name="connsiteX14" fmla="*/ 180975 w 358562"/>
              <a:gd name="connsiteY14" fmla="*/ 1500187 h 3509963"/>
              <a:gd name="connsiteX15" fmla="*/ 195263 w 358562"/>
              <a:gd name="connsiteY15" fmla="*/ 1571625 h 3509963"/>
              <a:gd name="connsiteX16" fmla="*/ 209550 w 358562"/>
              <a:gd name="connsiteY16" fmla="*/ 1638300 h 3509963"/>
              <a:gd name="connsiteX17" fmla="*/ 266700 w 358562"/>
              <a:gd name="connsiteY17" fmla="*/ 1757362 h 3509963"/>
              <a:gd name="connsiteX18" fmla="*/ 266700 w 358562"/>
              <a:gd name="connsiteY18" fmla="*/ 1905000 h 3509963"/>
              <a:gd name="connsiteX19" fmla="*/ 223837 w 358562"/>
              <a:gd name="connsiteY19" fmla="*/ 2047875 h 3509963"/>
              <a:gd name="connsiteX20" fmla="*/ 200025 w 358562"/>
              <a:gd name="connsiteY20" fmla="*/ 2143125 h 3509963"/>
              <a:gd name="connsiteX21" fmla="*/ 171450 w 358562"/>
              <a:gd name="connsiteY21" fmla="*/ 2209800 h 3509963"/>
              <a:gd name="connsiteX22" fmla="*/ 200025 w 358562"/>
              <a:gd name="connsiteY22" fmla="*/ 2266950 h 3509963"/>
              <a:gd name="connsiteX23" fmla="*/ 219075 w 358562"/>
              <a:gd name="connsiteY23" fmla="*/ 2362200 h 3509963"/>
              <a:gd name="connsiteX24" fmla="*/ 266700 w 358562"/>
              <a:gd name="connsiteY24" fmla="*/ 2533649 h 3509963"/>
              <a:gd name="connsiteX25" fmla="*/ 252413 w 358562"/>
              <a:gd name="connsiteY25" fmla="*/ 2647950 h 3509963"/>
              <a:gd name="connsiteX26" fmla="*/ 219076 w 358562"/>
              <a:gd name="connsiteY26" fmla="*/ 2767013 h 3509963"/>
              <a:gd name="connsiteX27" fmla="*/ 180974 w 358562"/>
              <a:gd name="connsiteY27" fmla="*/ 2909887 h 3509963"/>
              <a:gd name="connsiteX28" fmla="*/ 185737 w 358562"/>
              <a:gd name="connsiteY28" fmla="*/ 3271837 h 3509963"/>
              <a:gd name="connsiteX29" fmla="*/ 233362 w 358562"/>
              <a:gd name="connsiteY29" fmla="*/ 3509963 h 35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8562" h="3509963">
                <a:moveTo>
                  <a:pt x="0" y="0"/>
                </a:moveTo>
                <a:lnTo>
                  <a:pt x="185738" y="176212"/>
                </a:lnTo>
                <a:lnTo>
                  <a:pt x="319088" y="290512"/>
                </a:lnTo>
                <a:cubicBezTo>
                  <a:pt x="330200" y="341312"/>
                  <a:pt x="374650" y="377824"/>
                  <a:pt x="352425" y="442912"/>
                </a:cubicBezTo>
                <a:lnTo>
                  <a:pt x="304800" y="581025"/>
                </a:lnTo>
                <a:lnTo>
                  <a:pt x="219075" y="700087"/>
                </a:lnTo>
                <a:lnTo>
                  <a:pt x="195263" y="800100"/>
                </a:lnTo>
                <a:lnTo>
                  <a:pt x="185738" y="904875"/>
                </a:lnTo>
                <a:lnTo>
                  <a:pt x="176213" y="981075"/>
                </a:lnTo>
                <a:lnTo>
                  <a:pt x="233363" y="1057275"/>
                </a:lnTo>
                <a:lnTo>
                  <a:pt x="290513" y="1138237"/>
                </a:lnTo>
                <a:lnTo>
                  <a:pt x="314325" y="1247775"/>
                </a:lnTo>
                <a:lnTo>
                  <a:pt x="276225" y="1376362"/>
                </a:lnTo>
                <a:lnTo>
                  <a:pt x="219075" y="1423987"/>
                </a:lnTo>
                <a:lnTo>
                  <a:pt x="180975" y="1500187"/>
                </a:lnTo>
                <a:lnTo>
                  <a:pt x="195263" y="1571625"/>
                </a:lnTo>
                <a:lnTo>
                  <a:pt x="209550" y="1638300"/>
                </a:lnTo>
                <a:lnTo>
                  <a:pt x="266700" y="1757362"/>
                </a:lnTo>
                <a:lnTo>
                  <a:pt x="266700" y="1905000"/>
                </a:lnTo>
                <a:lnTo>
                  <a:pt x="223837" y="2047875"/>
                </a:lnTo>
                <a:lnTo>
                  <a:pt x="200025" y="2143125"/>
                </a:lnTo>
                <a:lnTo>
                  <a:pt x="171450" y="2209800"/>
                </a:lnTo>
                <a:lnTo>
                  <a:pt x="200025" y="2266950"/>
                </a:lnTo>
                <a:lnTo>
                  <a:pt x="219075" y="2362200"/>
                </a:lnTo>
                <a:lnTo>
                  <a:pt x="266700" y="2533649"/>
                </a:lnTo>
                <a:lnTo>
                  <a:pt x="252413" y="2647950"/>
                </a:lnTo>
                <a:lnTo>
                  <a:pt x="219076" y="2767013"/>
                </a:lnTo>
                <a:lnTo>
                  <a:pt x="180974" y="2909887"/>
                </a:lnTo>
                <a:cubicBezTo>
                  <a:pt x="174624" y="3024187"/>
                  <a:pt x="58737" y="3090862"/>
                  <a:pt x="185737" y="3271837"/>
                </a:cubicBezTo>
                <a:lnTo>
                  <a:pt x="233362" y="3509963"/>
                </a:lnTo>
              </a:path>
            </a:pathLst>
          </a:custGeom>
          <a:no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79878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58924" y="719346"/>
            <a:ext cx="8229600" cy="5851525"/>
          </a:xfrm>
        </p:spPr>
        <p:txBody>
          <a:bodyPr>
            <a:normAutofit/>
          </a:bodyPr>
          <a:lstStyle/>
          <a:p>
            <a:pPr>
              <a:buFont typeface="Courier New" pitchFamily="49" charset="0"/>
              <a:buChar char="o"/>
            </a:pPr>
            <a:endParaRPr lang="en-US" sz="2000" b="1" dirty="0" smtClean="0">
              <a:solidFill>
                <a:srgbClr val="BEF6FE"/>
              </a:solidFill>
              <a:effectLst>
                <a:outerShdw blurRad="38100" dist="38100" dir="2700000" algn="tl">
                  <a:srgbClr val="000000">
                    <a:alpha val="43137"/>
                  </a:srgbClr>
                </a:outerShdw>
              </a:effectLst>
            </a:endParaRPr>
          </a:p>
          <a:p>
            <a:pPr>
              <a:buFont typeface="Courier New" pitchFamily="49" charset="0"/>
              <a:buChar char="o"/>
            </a:pPr>
            <a:r>
              <a:rPr lang="en-US" sz="1800" b="1" dirty="0" smtClean="0">
                <a:solidFill>
                  <a:srgbClr val="BEF6FE"/>
                </a:solidFill>
                <a:effectLst>
                  <a:outerShdw blurRad="38100" dist="38100" dir="2700000" algn="tl">
                    <a:srgbClr val="000000">
                      <a:alpha val="43137"/>
                    </a:srgbClr>
                  </a:outerShdw>
                </a:effectLst>
              </a:rPr>
              <a:t>Understanding of channel pathways and their history and dynamics is critically important.  Erroneous conclusions may be drawn from inappropriate sampling strategies and inadequate data.    </a:t>
            </a:r>
          </a:p>
          <a:p>
            <a:pPr>
              <a:buFont typeface="Courier New" pitchFamily="49" charset="0"/>
              <a:buChar char="o"/>
            </a:pPr>
            <a:r>
              <a:rPr lang="en-US" sz="1800" b="1" dirty="0" smtClean="0">
                <a:solidFill>
                  <a:srgbClr val="BEF6FE"/>
                </a:solidFill>
                <a:effectLst>
                  <a:outerShdw blurRad="38100" dist="38100" dir="2700000" algn="tl">
                    <a:srgbClr val="000000">
                      <a:alpha val="43137"/>
                    </a:srgbClr>
                  </a:outerShdw>
                </a:effectLst>
              </a:rPr>
              <a:t>Alternative pathways and turbidite counts in Washington are not supported by modern data or turbidity current physics.</a:t>
            </a:r>
            <a:endParaRPr lang="en-US" sz="1800" b="1" dirty="0">
              <a:solidFill>
                <a:srgbClr val="BEF6FE"/>
              </a:solidFill>
              <a:effectLst>
                <a:outerShdw blurRad="38100" dist="38100" dir="2700000" algn="tl">
                  <a:srgbClr val="000000">
                    <a:alpha val="43137"/>
                  </a:srgbClr>
                </a:outerShdw>
              </a:effectLst>
            </a:endParaRPr>
          </a:p>
          <a:p>
            <a:pPr>
              <a:buFont typeface="Courier New" pitchFamily="49" charset="0"/>
              <a:buChar char="o"/>
            </a:pPr>
            <a:r>
              <a:rPr lang="en-US" sz="1800" b="1" dirty="0" smtClean="0">
                <a:solidFill>
                  <a:srgbClr val="BEF6FE"/>
                </a:solidFill>
                <a:effectLst>
                  <a:outerShdw blurRad="38100" dist="38100" dir="2700000" algn="tl">
                    <a:srgbClr val="000000">
                      <a:alpha val="43137"/>
                    </a:srgbClr>
                  </a:outerShdw>
                </a:effectLst>
              </a:rPr>
              <a:t>Including ~ 130 new and archive cores including Effingham Inlet, the Slipstream Slide, onshore lakes and marsh sites suggest consistent record of ~ 21-24 significant events in the Holocene.  </a:t>
            </a:r>
          </a:p>
          <a:p>
            <a:pPr>
              <a:buFont typeface="Courier New" pitchFamily="49" charset="0"/>
              <a:buChar char="o"/>
            </a:pPr>
            <a:r>
              <a:rPr lang="en-US" sz="1800" b="1" dirty="0" smtClean="0">
                <a:solidFill>
                  <a:srgbClr val="BEF6FE"/>
                </a:solidFill>
                <a:effectLst>
                  <a:outerShdw blurRad="38100" dist="38100" dir="2700000" algn="tl">
                    <a:srgbClr val="000000">
                      <a:alpha val="43137"/>
                    </a:srgbClr>
                  </a:outerShdw>
                </a:effectLst>
              </a:rPr>
              <a:t>Short-term recharge of modern sediment supply is not required in Cascadia, Sumatra or the Caribbean.  </a:t>
            </a:r>
          </a:p>
          <a:p>
            <a:pPr>
              <a:buFont typeface="Courier New" pitchFamily="49" charset="0"/>
              <a:buChar char="o"/>
            </a:pPr>
            <a:r>
              <a:rPr lang="en-US" sz="1800" b="1" dirty="0" smtClean="0">
                <a:solidFill>
                  <a:srgbClr val="BEF6FE"/>
                </a:solidFill>
                <a:effectLst>
                  <a:outerShdw blurRad="38100" dist="38100" dir="2700000" algn="tl">
                    <a:srgbClr val="000000">
                      <a:alpha val="43137"/>
                    </a:srgbClr>
                  </a:outerShdw>
                </a:effectLst>
              </a:rPr>
              <a:t>Lacustrine records at similar latitudes are consistent with offshore records for Seattle and Portland respectively</a:t>
            </a:r>
            <a:r>
              <a:rPr lang="en-US" sz="1800" b="1" dirty="0">
                <a:solidFill>
                  <a:srgbClr val="BEF6FE"/>
                </a:solidFill>
                <a:effectLst>
                  <a:outerShdw blurRad="38100" dist="38100" dir="2700000" algn="tl">
                    <a:srgbClr val="000000">
                      <a:alpha val="43137"/>
                    </a:srgbClr>
                  </a:outerShdw>
                </a:effectLst>
              </a:rPr>
              <a:t> </a:t>
            </a:r>
            <a:r>
              <a:rPr lang="en-US" sz="1800" b="1" dirty="0" smtClean="0">
                <a:solidFill>
                  <a:srgbClr val="BEF6FE"/>
                </a:solidFill>
                <a:effectLst>
                  <a:outerShdw blurRad="38100" dist="38100" dir="2700000" algn="tl">
                    <a:srgbClr val="000000">
                      <a:alpha val="43137"/>
                    </a:srgbClr>
                  </a:outerShdw>
                </a:effectLst>
              </a:rPr>
              <a:t>(shown previously) </a:t>
            </a:r>
          </a:p>
          <a:p>
            <a:pPr>
              <a:buFont typeface="Courier New" pitchFamily="49" charset="0"/>
              <a:buChar char="o"/>
            </a:pPr>
            <a:r>
              <a:rPr lang="en-US" sz="1800" b="1" dirty="0" smtClean="0">
                <a:solidFill>
                  <a:srgbClr val="BEF6FE"/>
                </a:solidFill>
                <a:effectLst>
                  <a:outerShdw blurRad="38100" dist="38100" dir="2700000" algn="tl">
                    <a:srgbClr val="000000">
                      <a:alpha val="43137"/>
                    </a:srgbClr>
                  </a:outerShdw>
                </a:effectLst>
              </a:rPr>
              <a:t>Earthquake recurrence and probabilities are slightly revised for Washington to 430 years and 12-17% in 50 years, and 350 years and 17-21% for northern Oregon.  </a:t>
            </a:r>
          </a:p>
          <a:p>
            <a:pPr marL="0" indent="0">
              <a:buNone/>
            </a:pPr>
            <a:endParaRPr lang="en-US" sz="2000" b="1" dirty="0">
              <a:solidFill>
                <a:srgbClr val="BEF6FE"/>
              </a:solidFill>
              <a:effectLst>
                <a:outerShdw blurRad="38100" dist="38100" dir="2700000" algn="tl">
                  <a:srgbClr val="000000">
                    <a:alpha val="43137"/>
                  </a:srgbClr>
                </a:outerShdw>
              </a:effectLst>
            </a:endParaRPr>
          </a:p>
        </p:txBody>
      </p:sp>
      <p:sp>
        <p:nvSpPr>
          <p:cNvPr id="3" name="TextBox 2"/>
          <p:cNvSpPr txBox="1"/>
          <p:nvPr/>
        </p:nvSpPr>
        <p:spPr>
          <a:xfrm>
            <a:off x="3124200" y="257681"/>
            <a:ext cx="2067339" cy="461665"/>
          </a:xfrm>
          <a:prstGeom prst="rect">
            <a:avLst/>
          </a:prstGeom>
          <a:noFill/>
        </p:spPr>
        <p:txBody>
          <a:bodyPr wrap="square" rtlCol="0">
            <a:spAutoFit/>
          </a:bodyPr>
          <a:lstStyle/>
          <a:p>
            <a:r>
              <a:rPr lang="en-US" sz="2400" b="1" i="1" dirty="0" smtClean="0">
                <a:effectLst>
                  <a:outerShdw blurRad="38100" dist="38100" dir="2700000" algn="tl">
                    <a:srgbClr val="000000">
                      <a:alpha val="43137"/>
                    </a:srgbClr>
                  </a:outerShdw>
                </a:effectLst>
              </a:rPr>
              <a:t>Conclusions</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589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56" y="78828"/>
            <a:ext cx="5109728" cy="6779172"/>
          </a:xfrm>
          <a:prstGeom prst="rect">
            <a:avLst/>
          </a:prstGeom>
        </p:spPr>
      </p:pic>
      <p:sp>
        <p:nvSpPr>
          <p:cNvPr id="7" name="TextBox 6"/>
          <p:cNvSpPr txBox="1"/>
          <p:nvPr/>
        </p:nvSpPr>
        <p:spPr>
          <a:xfrm>
            <a:off x="5508941" y="2891197"/>
            <a:ext cx="3276600" cy="3970318"/>
          </a:xfrm>
          <a:prstGeom prst="rect">
            <a:avLst/>
          </a:prstGeom>
          <a:noFill/>
        </p:spPr>
        <p:txBody>
          <a:bodyPr wrap="square" rtlCol="0">
            <a:spAutoFit/>
          </a:bodyPr>
          <a:lstStyle/>
          <a:p>
            <a:pPr>
              <a:lnSpc>
                <a:spcPct val="90000"/>
              </a:lnSpc>
            </a:pPr>
            <a:r>
              <a:rPr lang="en-US" sz="2000" b="1" dirty="0" smtClean="0">
                <a:effectLst>
                  <a:outerShdw blurRad="38100" dist="38100" dir="2700000" algn="tl">
                    <a:srgbClr val="000000">
                      <a:alpha val="43137"/>
                    </a:srgbClr>
                  </a:outerShdw>
                </a:effectLst>
              </a:rPr>
              <a:t>Let’s examine some of the complexities in the Cascadia system, and how they can be used to advantage, (or not!)</a:t>
            </a:r>
          </a:p>
          <a:p>
            <a:pPr>
              <a:lnSpc>
                <a:spcPct val="90000"/>
              </a:lnSpc>
            </a:pPr>
            <a:endParaRPr lang="en-US" sz="2000" b="1" dirty="0" smtClean="0">
              <a:effectLst>
                <a:outerShdw blurRad="38100" dist="38100" dir="2700000" algn="tl">
                  <a:srgbClr val="000000">
                    <a:alpha val="43137"/>
                  </a:srgbClr>
                </a:outerShdw>
              </a:effectLst>
            </a:endParaRPr>
          </a:p>
          <a:p>
            <a:pPr>
              <a:lnSpc>
                <a:spcPct val="90000"/>
              </a:lnSpc>
            </a:pPr>
            <a:endParaRPr lang="en-US" sz="2000" b="1" dirty="0">
              <a:effectLst>
                <a:outerShdw blurRad="38100" dist="38100" dir="2700000" algn="tl">
                  <a:srgbClr val="000000">
                    <a:alpha val="43137"/>
                  </a:srgbClr>
                </a:outerShdw>
              </a:effectLst>
            </a:endParaRPr>
          </a:p>
          <a:p>
            <a:pPr>
              <a:lnSpc>
                <a:spcPct val="90000"/>
              </a:lnSpc>
            </a:pPr>
            <a:r>
              <a:rPr lang="en-US" sz="2000" b="1" dirty="0" smtClean="0">
                <a:effectLst>
                  <a:outerShdw blurRad="38100" dist="38100" dir="2700000" algn="tl">
                    <a:srgbClr val="000000">
                      <a:alpha val="43137"/>
                    </a:srgbClr>
                  </a:outerShdw>
                </a:effectLst>
              </a:rPr>
              <a:t>All existing cores are shown, our primary cores (Professional Paper 1661-F) in white. Additional new and archive cores shown with colored </a:t>
            </a:r>
            <a:r>
              <a:rPr lang="en-US" sz="2000" b="1" dirty="0" smtClean="0">
                <a:effectLst>
                  <a:outerShdw blurRad="38100" dist="38100" dir="2700000" algn="tl">
                    <a:srgbClr val="000000">
                      <a:alpha val="43137"/>
                    </a:srgbClr>
                  </a:outerShdw>
                </a:effectLst>
              </a:rPr>
              <a:t>dots</a:t>
            </a:r>
            <a:endParaRPr lang="en-US" sz="2000" b="1" dirty="0" smtClean="0">
              <a:effectLst>
                <a:outerShdw blurRad="38100" dist="38100" dir="2700000" algn="tl">
                  <a:srgbClr val="000000">
                    <a:alpha val="43137"/>
                  </a:srgbClr>
                </a:outerShdw>
              </a:effectLst>
            </a:endParaRPr>
          </a:p>
          <a:p>
            <a:pPr>
              <a:lnSpc>
                <a:spcPct val="90000"/>
              </a:lnSpc>
            </a:pPr>
            <a:endParaRPr lang="en-US" sz="2000" b="1" dirty="0">
              <a:effectLst>
                <a:outerShdw blurRad="38100" dist="38100" dir="2700000" algn="tl">
                  <a:srgbClr val="000000">
                    <a:alpha val="43137"/>
                  </a:srgbClr>
                </a:outerShdw>
              </a:effectLst>
            </a:endParaRPr>
          </a:p>
        </p:txBody>
      </p:sp>
      <p:sp>
        <p:nvSpPr>
          <p:cNvPr id="8" name="TextBox 7"/>
          <p:cNvSpPr txBox="1"/>
          <p:nvPr/>
        </p:nvSpPr>
        <p:spPr>
          <a:xfrm>
            <a:off x="5494679" y="542794"/>
            <a:ext cx="3505200" cy="1865126"/>
          </a:xfrm>
          <a:prstGeom prst="rect">
            <a:avLst/>
          </a:prstGeom>
          <a:noFill/>
        </p:spPr>
        <p:txBody>
          <a:bodyPr wrap="square" rtlCol="0">
            <a:spAutoFit/>
          </a:bodyPr>
          <a:lstStyle/>
          <a:p>
            <a:pPr>
              <a:lnSpc>
                <a:spcPct val="90000"/>
              </a:lnSpc>
            </a:pPr>
            <a:r>
              <a:rPr lang="en-US" sz="2800" b="1" i="1" dirty="0" smtClean="0">
                <a:effectLst>
                  <a:outerShdw blurRad="38100" dist="38100" dir="2700000" algn="tl">
                    <a:srgbClr val="000000">
                      <a:alpha val="43137"/>
                    </a:srgbClr>
                  </a:outerShdw>
                </a:effectLst>
              </a:rPr>
              <a:t>Northern Cascadia: the confluence </a:t>
            </a:r>
            <a:r>
              <a:rPr lang="en-US" sz="2800" b="1" i="1" dirty="0" smtClean="0">
                <a:effectLst>
                  <a:outerShdw blurRad="38100" dist="38100" dir="2700000" algn="tl">
                    <a:srgbClr val="000000">
                      <a:alpha val="43137"/>
                    </a:srgbClr>
                  </a:outerShdw>
                </a:effectLst>
              </a:rPr>
              <a:t>test</a:t>
            </a:r>
          </a:p>
          <a:p>
            <a:pPr>
              <a:lnSpc>
                <a:spcPct val="90000"/>
              </a:lnSpc>
            </a:pPr>
            <a:endParaRPr lang="en-US" sz="2400" b="1" i="1" dirty="0" smtClean="0">
              <a:effectLst>
                <a:outerShdw blurRad="38100" dist="38100" dir="2700000" algn="tl">
                  <a:srgbClr val="000000">
                    <a:alpha val="43137"/>
                  </a:srgbClr>
                </a:outerShdw>
              </a:effectLst>
            </a:endParaRPr>
          </a:p>
          <a:p>
            <a:pPr>
              <a:lnSpc>
                <a:spcPct val="90000"/>
              </a:lnSpc>
            </a:pPr>
            <a:r>
              <a:rPr lang="en-US" sz="2400" b="1" i="1" dirty="0" smtClean="0">
                <a:effectLst>
                  <a:outerShdw blurRad="38100" dist="38100" dir="2700000" algn="tl">
                    <a:srgbClr val="000000">
                      <a:alpha val="43137"/>
                    </a:srgbClr>
                  </a:outerShdw>
                </a:effectLst>
              </a:rPr>
              <a:t>There are actually seven confluences</a:t>
            </a:r>
            <a:r>
              <a:rPr lang="en-US" sz="2400" b="1" i="1" dirty="0" smtClean="0">
                <a:effectLst>
                  <a:outerShdw blurRad="38100" dist="38100" dir="2700000" algn="tl">
                    <a:srgbClr val="000000">
                      <a:alpha val="43137"/>
                    </a:srgbClr>
                  </a:outerShdw>
                </a:effectLst>
              </a:rPr>
              <a:t> </a:t>
            </a:r>
            <a:endParaRPr lang="en-US" sz="2400" b="1" i="1" dirty="0">
              <a:effectLst>
                <a:outerShdw blurRad="38100" dist="38100" dir="2700000" algn="tl">
                  <a:srgbClr val="000000">
                    <a:alpha val="43137"/>
                  </a:srgbClr>
                </a:outerShdw>
              </a:effectLst>
            </a:endParaRPr>
          </a:p>
        </p:txBody>
      </p:sp>
      <p:sp>
        <p:nvSpPr>
          <p:cNvPr id="2" name="Oval 1"/>
          <p:cNvSpPr/>
          <p:nvPr/>
        </p:nvSpPr>
        <p:spPr>
          <a:xfrm>
            <a:off x="152400" y="0"/>
            <a:ext cx="3352800" cy="3142869"/>
          </a:xfrm>
          <a:prstGeom prst="ellipse">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0" y="115568"/>
            <a:ext cx="886781" cy="341632"/>
          </a:xfrm>
          <a:prstGeom prst="rect">
            <a:avLst/>
          </a:prstGeom>
          <a:noFill/>
        </p:spPr>
        <p:txBody>
          <a:bodyPr wrap="none" rtlCol="0">
            <a:spAutoFit/>
          </a:bodyPr>
          <a:lstStyle/>
          <a:p>
            <a:pPr>
              <a:lnSpc>
                <a:spcPct val="90000"/>
              </a:lnSpc>
            </a:pPr>
            <a:r>
              <a:rPr lang="en-US" i="1" dirty="0" smtClean="0">
                <a:solidFill>
                  <a:schemeClr val="bg1"/>
                </a:solidFill>
              </a:rPr>
              <a:t>Barkley</a:t>
            </a:r>
            <a:endParaRPr lang="en-US" i="1" dirty="0">
              <a:solidFill>
                <a:schemeClr val="bg1"/>
              </a:solidFill>
            </a:endParaRPr>
          </a:p>
        </p:txBody>
      </p:sp>
      <p:sp>
        <p:nvSpPr>
          <p:cNvPr id="9" name="TextBox 8"/>
          <p:cNvSpPr txBox="1"/>
          <p:nvPr/>
        </p:nvSpPr>
        <p:spPr>
          <a:xfrm>
            <a:off x="2173853" y="457200"/>
            <a:ext cx="833883" cy="341632"/>
          </a:xfrm>
          <a:prstGeom prst="rect">
            <a:avLst/>
          </a:prstGeom>
          <a:noFill/>
        </p:spPr>
        <p:txBody>
          <a:bodyPr wrap="none" rtlCol="0">
            <a:spAutoFit/>
          </a:bodyPr>
          <a:lstStyle/>
          <a:p>
            <a:pPr>
              <a:lnSpc>
                <a:spcPct val="90000"/>
              </a:lnSpc>
            </a:pPr>
            <a:r>
              <a:rPr lang="en-US" i="1" dirty="0" err="1" smtClean="0">
                <a:solidFill>
                  <a:schemeClr val="bg1"/>
                </a:solidFill>
              </a:rPr>
              <a:t>Nitinat</a:t>
            </a:r>
            <a:endParaRPr lang="en-US" i="1" dirty="0">
              <a:solidFill>
                <a:schemeClr val="bg1"/>
              </a:solidFill>
            </a:endParaRPr>
          </a:p>
        </p:txBody>
      </p:sp>
      <p:sp>
        <p:nvSpPr>
          <p:cNvPr id="10" name="TextBox 9"/>
          <p:cNvSpPr txBox="1"/>
          <p:nvPr/>
        </p:nvSpPr>
        <p:spPr>
          <a:xfrm>
            <a:off x="2904267" y="1140464"/>
            <a:ext cx="529312" cy="341632"/>
          </a:xfrm>
          <a:prstGeom prst="rect">
            <a:avLst/>
          </a:prstGeom>
          <a:noFill/>
        </p:spPr>
        <p:txBody>
          <a:bodyPr wrap="none" rtlCol="0">
            <a:spAutoFit/>
          </a:bodyPr>
          <a:lstStyle/>
          <a:p>
            <a:pPr>
              <a:lnSpc>
                <a:spcPct val="90000"/>
              </a:lnSpc>
            </a:pPr>
            <a:r>
              <a:rPr lang="en-US" i="1" dirty="0" smtClean="0">
                <a:solidFill>
                  <a:schemeClr val="bg1"/>
                </a:solidFill>
              </a:rPr>
              <a:t>JDF</a:t>
            </a:r>
            <a:endParaRPr lang="en-US" i="1" dirty="0">
              <a:solidFill>
                <a:schemeClr val="bg1"/>
              </a:solidFill>
            </a:endParaRPr>
          </a:p>
        </p:txBody>
      </p:sp>
      <p:sp>
        <p:nvSpPr>
          <p:cNvPr id="11" name="TextBox 10"/>
          <p:cNvSpPr txBox="1"/>
          <p:nvPr/>
        </p:nvSpPr>
        <p:spPr>
          <a:xfrm>
            <a:off x="2908162" y="1636437"/>
            <a:ext cx="1148071" cy="341632"/>
          </a:xfrm>
          <a:prstGeom prst="rect">
            <a:avLst/>
          </a:prstGeom>
          <a:noFill/>
        </p:spPr>
        <p:txBody>
          <a:bodyPr wrap="none" rtlCol="0">
            <a:spAutoFit/>
          </a:bodyPr>
          <a:lstStyle/>
          <a:p>
            <a:pPr>
              <a:lnSpc>
                <a:spcPct val="90000"/>
              </a:lnSpc>
            </a:pPr>
            <a:r>
              <a:rPr lang="en-US" i="1" dirty="0" smtClean="0">
                <a:solidFill>
                  <a:schemeClr val="bg1"/>
                </a:solidFill>
              </a:rPr>
              <a:t>Quillayute</a:t>
            </a:r>
            <a:endParaRPr lang="en-US" i="1" dirty="0">
              <a:solidFill>
                <a:schemeClr val="bg1"/>
              </a:solidFill>
            </a:endParaRPr>
          </a:p>
        </p:txBody>
      </p:sp>
      <p:sp>
        <p:nvSpPr>
          <p:cNvPr id="16" name="TextBox 15"/>
          <p:cNvSpPr txBox="1"/>
          <p:nvPr/>
        </p:nvSpPr>
        <p:spPr>
          <a:xfrm>
            <a:off x="3906798" y="6065859"/>
            <a:ext cx="849913" cy="341632"/>
          </a:xfrm>
          <a:prstGeom prst="rect">
            <a:avLst/>
          </a:prstGeom>
          <a:noFill/>
        </p:spPr>
        <p:txBody>
          <a:bodyPr wrap="none" rtlCol="0">
            <a:spAutoFit/>
          </a:bodyPr>
          <a:lstStyle/>
          <a:p>
            <a:pPr>
              <a:lnSpc>
                <a:spcPct val="90000"/>
              </a:lnSpc>
            </a:pPr>
            <a:r>
              <a:rPr lang="en-US" i="1" dirty="0" smtClean="0">
                <a:solidFill>
                  <a:schemeClr val="bg1"/>
                </a:solidFill>
              </a:rPr>
              <a:t>Astoria</a:t>
            </a:r>
            <a:endParaRPr lang="en-US" i="1" dirty="0">
              <a:solidFill>
                <a:schemeClr val="bg1"/>
              </a:solidFill>
            </a:endParaRPr>
          </a:p>
        </p:txBody>
      </p:sp>
      <p:sp>
        <p:nvSpPr>
          <p:cNvPr id="19" name="Freeform 18"/>
          <p:cNvSpPr/>
          <p:nvPr/>
        </p:nvSpPr>
        <p:spPr>
          <a:xfrm>
            <a:off x="3675813" y="2049608"/>
            <a:ext cx="1196340" cy="3947160"/>
          </a:xfrm>
          <a:custGeom>
            <a:avLst/>
            <a:gdLst>
              <a:gd name="connsiteX0" fmla="*/ 1196340 w 1196340"/>
              <a:gd name="connsiteY0" fmla="*/ 3947160 h 3947160"/>
              <a:gd name="connsiteX1" fmla="*/ 975360 w 1196340"/>
              <a:gd name="connsiteY1" fmla="*/ 3459480 h 3947160"/>
              <a:gd name="connsiteX2" fmla="*/ 800100 w 1196340"/>
              <a:gd name="connsiteY2" fmla="*/ 2857500 h 3947160"/>
              <a:gd name="connsiteX3" fmla="*/ 723900 w 1196340"/>
              <a:gd name="connsiteY3" fmla="*/ 2247900 h 3947160"/>
              <a:gd name="connsiteX4" fmla="*/ 464820 w 1196340"/>
              <a:gd name="connsiteY4" fmla="*/ 1516380 h 3947160"/>
              <a:gd name="connsiteX5" fmla="*/ 236220 w 1196340"/>
              <a:gd name="connsiteY5" fmla="*/ 838200 h 3947160"/>
              <a:gd name="connsiteX6" fmla="*/ 129540 w 1196340"/>
              <a:gd name="connsiteY6" fmla="*/ 449580 h 3947160"/>
              <a:gd name="connsiteX7" fmla="*/ 30480 w 1196340"/>
              <a:gd name="connsiteY7" fmla="*/ 266700 h 3947160"/>
              <a:gd name="connsiteX8" fmla="*/ 0 w 1196340"/>
              <a:gd name="connsiteY8" fmla="*/ 121920 h 3947160"/>
              <a:gd name="connsiteX9" fmla="*/ 137160 w 1196340"/>
              <a:gd name="connsiteY9" fmla="*/ 0 h 3947160"/>
              <a:gd name="connsiteX10" fmla="*/ 525780 w 1196340"/>
              <a:gd name="connsiteY10" fmla="*/ 228600 h 3947160"/>
              <a:gd name="connsiteX11" fmla="*/ 769620 w 1196340"/>
              <a:gd name="connsiteY11" fmla="*/ 739140 h 3947160"/>
              <a:gd name="connsiteX12" fmla="*/ 960120 w 1196340"/>
              <a:gd name="connsiteY12" fmla="*/ 1470660 h 3947160"/>
              <a:gd name="connsiteX13" fmla="*/ 1097280 w 1196340"/>
              <a:gd name="connsiteY13" fmla="*/ 1981200 h 3947160"/>
              <a:gd name="connsiteX14" fmla="*/ 1196340 w 1196340"/>
              <a:gd name="connsiteY14" fmla="*/ 2209800 h 3947160"/>
              <a:gd name="connsiteX15" fmla="*/ 1196340 w 1196340"/>
              <a:gd name="connsiteY15" fmla="*/ 3947160 h 394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6340" h="3947160">
                <a:moveTo>
                  <a:pt x="1196340" y="3947160"/>
                </a:moveTo>
                <a:lnTo>
                  <a:pt x="975360" y="3459480"/>
                </a:lnTo>
                <a:lnTo>
                  <a:pt x="800100" y="2857500"/>
                </a:lnTo>
                <a:lnTo>
                  <a:pt x="723900" y="2247900"/>
                </a:lnTo>
                <a:lnTo>
                  <a:pt x="464820" y="1516380"/>
                </a:lnTo>
                <a:lnTo>
                  <a:pt x="236220" y="838200"/>
                </a:lnTo>
                <a:lnTo>
                  <a:pt x="129540" y="449580"/>
                </a:lnTo>
                <a:lnTo>
                  <a:pt x="30480" y="266700"/>
                </a:lnTo>
                <a:lnTo>
                  <a:pt x="0" y="121920"/>
                </a:lnTo>
                <a:lnTo>
                  <a:pt x="137160" y="0"/>
                </a:lnTo>
                <a:lnTo>
                  <a:pt x="525780" y="228600"/>
                </a:lnTo>
                <a:lnTo>
                  <a:pt x="769620" y="739140"/>
                </a:lnTo>
                <a:lnTo>
                  <a:pt x="960120" y="1470660"/>
                </a:lnTo>
                <a:lnTo>
                  <a:pt x="1097280" y="1981200"/>
                </a:lnTo>
                <a:lnTo>
                  <a:pt x="1196340" y="2209800"/>
                </a:lnTo>
                <a:lnTo>
                  <a:pt x="1196340" y="3947160"/>
                </a:lnTo>
                <a:close/>
              </a:path>
            </a:pathLst>
          </a:custGeom>
          <a:solidFill>
            <a:srgbClr val="EEC517">
              <a:alpha val="2902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792726" y="4625697"/>
            <a:ext cx="729687" cy="341632"/>
          </a:xfrm>
          <a:prstGeom prst="rect">
            <a:avLst/>
          </a:prstGeom>
          <a:noFill/>
        </p:spPr>
        <p:txBody>
          <a:bodyPr wrap="none" rtlCol="0">
            <a:spAutoFit/>
          </a:bodyPr>
          <a:lstStyle/>
          <a:p>
            <a:pPr>
              <a:lnSpc>
                <a:spcPct val="90000"/>
              </a:lnSpc>
            </a:pPr>
            <a:r>
              <a:rPr lang="en-US" i="1" dirty="0" smtClean="0">
                <a:solidFill>
                  <a:schemeClr val="bg1"/>
                </a:solidFill>
              </a:rPr>
              <a:t>Guide</a:t>
            </a:r>
            <a:endParaRPr lang="en-US" i="1" dirty="0">
              <a:solidFill>
                <a:schemeClr val="bg1"/>
              </a:solidFill>
            </a:endParaRPr>
          </a:p>
        </p:txBody>
      </p:sp>
      <p:sp>
        <p:nvSpPr>
          <p:cNvPr id="15" name="TextBox 14"/>
          <p:cNvSpPr txBox="1"/>
          <p:nvPr/>
        </p:nvSpPr>
        <p:spPr>
          <a:xfrm>
            <a:off x="3906798" y="5431186"/>
            <a:ext cx="894797" cy="341632"/>
          </a:xfrm>
          <a:prstGeom prst="rect">
            <a:avLst/>
          </a:prstGeom>
          <a:noFill/>
        </p:spPr>
        <p:txBody>
          <a:bodyPr wrap="none" rtlCol="0">
            <a:spAutoFit/>
          </a:bodyPr>
          <a:lstStyle/>
          <a:p>
            <a:pPr>
              <a:lnSpc>
                <a:spcPct val="90000"/>
              </a:lnSpc>
            </a:pPr>
            <a:r>
              <a:rPr lang="en-US" i="1" dirty="0" smtClean="0">
                <a:solidFill>
                  <a:schemeClr val="bg1"/>
                </a:solidFill>
              </a:rPr>
              <a:t>Willapa</a:t>
            </a:r>
            <a:endParaRPr lang="en-US" i="1" dirty="0">
              <a:solidFill>
                <a:schemeClr val="bg1"/>
              </a:solidFill>
            </a:endParaRPr>
          </a:p>
        </p:txBody>
      </p:sp>
      <p:sp>
        <p:nvSpPr>
          <p:cNvPr id="12" name="TextBox 11"/>
          <p:cNvSpPr txBox="1"/>
          <p:nvPr/>
        </p:nvSpPr>
        <p:spPr>
          <a:xfrm>
            <a:off x="3352800" y="2331455"/>
            <a:ext cx="997389" cy="341632"/>
          </a:xfrm>
          <a:prstGeom prst="rect">
            <a:avLst/>
          </a:prstGeom>
          <a:noFill/>
        </p:spPr>
        <p:txBody>
          <a:bodyPr wrap="none" rtlCol="0">
            <a:spAutoFit/>
          </a:bodyPr>
          <a:lstStyle/>
          <a:p>
            <a:pPr>
              <a:lnSpc>
                <a:spcPct val="90000"/>
              </a:lnSpc>
            </a:pPr>
            <a:r>
              <a:rPr lang="en-US" i="1" dirty="0" smtClean="0">
                <a:solidFill>
                  <a:schemeClr val="bg1"/>
                </a:solidFill>
              </a:rPr>
              <a:t>Quinault</a:t>
            </a:r>
            <a:endParaRPr lang="en-US" i="1" dirty="0">
              <a:solidFill>
                <a:schemeClr val="bg1"/>
              </a:solidFill>
            </a:endParaRPr>
          </a:p>
        </p:txBody>
      </p:sp>
      <p:sp>
        <p:nvSpPr>
          <p:cNvPr id="13" name="TextBox 12"/>
          <p:cNvSpPr txBox="1"/>
          <p:nvPr/>
        </p:nvSpPr>
        <p:spPr>
          <a:xfrm>
            <a:off x="3504827" y="3649392"/>
            <a:ext cx="731290" cy="341632"/>
          </a:xfrm>
          <a:prstGeom prst="rect">
            <a:avLst/>
          </a:prstGeom>
          <a:noFill/>
        </p:spPr>
        <p:txBody>
          <a:bodyPr wrap="none" rtlCol="0">
            <a:spAutoFit/>
          </a:bodyPr>
          <a:lstStyle/>
          <a:p>
            <a:pPr>
              <a:lnSpc>
                <a:spcPct val="90000"/>
              </a:lnSpc>
            </a:pPr>
            <a:r>
              <a:rPr lang="en-US" i="1" dirty="0" smtClean="0">
                <a:solidFill>
                  <a:schemeClr val="bg1"/>
                </a:solidFill>
              </a:rPr>
              <a:t>Grays</a:t>
            </a:r>
            <a:endParaRPr lang="en-US" i="1" dirty="0">
              <a:solidFill>
                <a:schemeClr val="bg1"/>
              </a:solidFill>
            </a:endParaRPr>
          </a:p>
        </p:txBody>
      </p:sp>
      <p:sp>
        <p:nvSpPr>
          <p:cNvPr id="6" name="TextBox 5"/>
          <p:cNvSpPr txBox="1"/>
          <p:nvPr/>
        </p:nvSpPr>
        <p:spPr>
          <a:xfrm rot="4268616">
            <a:off x="3490375" y="3401048"/>
            <a:ext cx="1484702" cy="258532"/>
          </a:xfrm>
          <a:prstGeom prst="rect">
            <a:avLst/>
          </a:prstGeom>
          <a:noFill/>
        </p:spPr>
        <p:txBody>
          <a:bodyPr wrap="none" rtlCol="0">
            <a:spAutoFit/>
          </a:bodyPr>
          <a:lstStyle/>
          <a:p>
            <a:pPr>
              <a:lnSpc>
                <a:spcPct val="90000"/>
              </a:lnSpc>
            </a:pPr>
            <a:r>
              <a:rPr lang="en-US" sz="1200" i="1" dirty="0" smtClean="0">
                <a:solidFill>
                  <a:schemeClr val="bg1"/>
                </a:solidFill>
              </a:rPr>
              <a:t>Mid shelf silt deposit</a:t>
            </a:r>
            <a:endParaRPr lang="en-US" sz="1200" i="1" dirty="0">
              <a:solidFill>
                <a:schemeClr val="bg1"/>
              </a:solidFill>
            </a:endParaRPr>
          </a:p>
        </p:txBody>
      </p:sp>
      <p:cxnSp>
        <p:nvCxnSpPr>
          <p:cNvPr id="18" name="Straight Arrow Connector 17"/>
          <p:cNvCxnSpPr/>
          <p:nvPr/>
        </p:nvCxnSpPr>
        <p:spPr>
          <a:xfrm flipH="1" flipV="1">
            <a:off x="3994717" y="2547535"/>
            <a:ext cx="872775" cy="2203713"/>
          </a:xfrm>
          <a:prstGeom prst="straightConnector1">
            <a:avLst/>
          </a:prstGeom>
          <a:ln w="28575">
            <a:miter lim="800000"/>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3086100" y="464820"/>
            <a:ext cx="998220" cy="1943100"/>
          </a:xfrm>
          <a:custGeom>
            <a:avLst/>
            <a:gdLst>
              <a:gd name="connsiteX0" fmla="*/ 731520 w 998220"/>
              <a:gd name="connsiteY0" fmla="*/ 144780 h 1943100"/>
              <a:gd name="connsiteX1" fmla="*/ 487680 w 998220"/>
              <a:gd name="connsiteY1" fmla="*/ 449580 h 1943100"/>
              <a:gd name="connsiteX2" fmla="*/ 495300 w 998220"/>
              <a:gd name="connsiteY2" fmla="*/ 662940 h 1943100"/>
              <a:gd name="connsiteX3" fmla="*/ 441960 w 998220"/>
              <a:gd name="connsiteY3" fmla="*/ 800100 h 1943100"/>
              <a:gd name="connsiteX4" fmla="*/ 152400 w 998220"/>
              <a:gd name="connsiteY4" fmla="*/ 754380 h 1943100"/>
              <a:gd name="connsiteX5" fmla="*/ 0 w 998220"/>
              <a:gd name="connsiteY5" fmla="*/ 807720 h 1943100"/>
              <a:gd name="connsiteX6" fmla="*/ 15240 w 998220"/>
              <a:gd name="connsiteY6" fmla="*/ 1021080 h 1943100"/>
              <a:gd name="connsiteX7" fmla="*/ 91440 w 998220"/>
              <a:gd name="connsiteY7" fmla="*/ 1188720 h 1943100"/>
              <a:gd name="connsiteX8" fmla="*/ 243840 w 998220"/>
              <a:gd name="connsiteY8" fmla="*/ 1272540 h 1943100"/>
              <a:gd name="connsiteX9" fmla="*/ 388620 w 998220"/>
              <a:gd name="connsiteY9" fmla="*/ 1417320 h 1943100"/>
              <a:gd name="connsiteX10" fmla="*/ 342900 w 998220"/>
              <a:gd name="connsiteY10" fmla="*/ 1661160 h 1943100"/>
              <a:gd name="connsiteX11" fmla="*/ 358140 w 998220"/>
              <a:gd name="connsiteY11" fmla="*/ 1889760 h 1943100"/>
              <a:gd name="connsiteX12" fmla="*/ 563880 w 998220"/>
              <a:gd name="connsiteY12" fmla="*/ 1927860 h 1943100"/>
              <a:gd name="connsiteX13" fmla="*/ 670560 w 998220"/>
              <a:gd name="connsiteY13" fmla="*/ 1943100 h 1943100"/>
              <a:gd name="connsiteX14" fmla="*/ 899160 w 998220"/>
              <a:gd name="connsiteY14" fmla="*/ 1790700 h 1943100"/>
              <a:gd name="connsiteX15" fmla="*/ 952500 w 998220"/>
              <a:gd name="connsiteY15" fmla="*/ 1607820 h 1943100"/>
              <a:gd name="connsiteX16" fmla="*/ 998220 w 998220"/>
              <a:gd name="connsiteY16" fmla="*/ 1409700 h 1943100"/>
              <a:gd name="connsiteX17" fmla="*/ 937260 w 998220"/>
              <a:gd name="connsiteY17" fmla="*/ 1074420 h 1943100"/>
              <a:gd name="connsiteX18" fmla="*/ 868680 w 998220"/>
              <a:gd name="connsiteY18" fmla="*/ 769620 h 1943100"/>
              <a:gd name="connsiteX19" fmla="*/ 845820 w 998220"/>
              <a:gd name="connsiteY19" fmla="*/ 441960 h 1943100"/>
              <a:gd name="connsiteX20" fmla="*/ 883920 w 998220"/>
              <a:gd name="connsiteY20" fmla="*/ 289560 h 1943100"/>
              <a:gd name="connsiteX21" fmla="*/ 937260 w 998220"/>
              <a:gd name="connsiteY21" fmla="*/ 99060 h 1943100"/>
              <a:gd name="connsiteX22" fmla="*/ 861060 w 998220"/>
              <a:gd name="connsiteY22" fmla="*/ 0 h 1943100"/>
              <a:gd name="connsiteX23" fmla="*/ 777240 w 998220"/>
              <a:gd name="connsiteY23" fmla="*/ 30480 h 1943100"/>
              <a:gd name="connsiteX24" fmla="*/ 731520 w 998220"/>
              <a:gd name="connsiteY24" fmla="*/ 14478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8220" h="1943100">
                <a:moveTo>
                  <a:pt x="731520" y="144780"/>
                </a:moveTo>
                <a:lnTo>
                  <a:pt x="487680" y="449580"/>
                </a:lnTo>
                <a:lnTo>
                  <a:pt x="495300" y="662940"/>
                </a:lnTo>
                <a:lnTo>
                  <a:pt x="441960" y="800100"/>
                </a:lnTo>
                <a:lnTo>
                  <a:pt x="152400" y="754380"/>
                </a:lnTo>
                <a:lnTo>
                  <a:pt x="0" y="807720"/>
                </a:lnTo>
                <a:lnTo>
                  <a:pt x="15240" y="1021080"/>
                </a:lnTo>
                <a:lnTo>
                  <a:pt x="91440" y="1188720"/>
                </a:lnTo>
                <a:lnTo>
                  <a:pt x="243840" y="1272540"/>
                </a:lnTo>
                <a:lnTo>
                  <a:pt x="388620" y="1417320"/>
                </a:lnTo>
                <a:lnTo>
                  <a:pt x="342900" y="1661160"/>
                </a:lnTo>
                <a:lnTo>
                  <a:pt x="358140" y="1889760"/>
                </a:lnTo>
                <a:lnTo>
                  <a:pt x="563880" y="1927860"/>
                </a:lnTo>
                <a:lnTo>
                  <a:pt x="670560" y="1943100"/>
                </a:lnTo>
                <a:lnTo>
                  <a:pt x="899160" y="1790700"/>
                </a:lnTo>
                <a:lnTo>
                  <a:pt x="952500" y="1607820"/>
                </a:lnTo>
                <a:lnTo>
                  <a:pt x="998220" y="1409700"/>
                </a:lnTo>
                <a:lnTo>
                  <a:pt x="937260" y="1074420"/>
                </a:lnTo>
                <a:lnTo>
                  <a:pt x="868680" y="769620"/>
                </a:lnTo>
                <a:lnTo>
                  <a:pt x="845820" y="441960"/>
                </a:lnTo>
                <a:lnTo>
                  <a:pt x="883920" y="289560"/>
                </a:lnTo>
                <a:lnTo>
                  <a:pt x="937260" y="99060"/>
                </a:lnTo>
                <a:lnTo>
                  <a:pt x="861060" y="0"/>
                </a:lnTo>
                <a:lnTo>
                  <a:pt x="777240" y="30480"/>
                </a:lnTo>
                <a:lnTo>
                  <a:pt x="731520" y="144780"/>
                </a:lnTo>
                <a:close/>
              </a:path>
            </a:pathLst>
          </a:custGeom>
          <a:solidFill>
            <a:srgbClr val="595959">
              <a:alpha val="21176"/>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318595" y="1158202"/>
            <a:ext cx="952932" cy="590931"/>
          </a:xfrm>
          <a:prstGeom prst="rect">
            <a:avLst/>
          </a:prstGeom>
          <a:noFill/>
        </p:spPr>
        <p:txBody>
          <a:bodyPr wrap="square" rtlCol="0">
            <a:spAutoFit/>
          </a:bodyPr>
          <a:lstStyle/>
          <a:p>
            <a:pPr>
              <a:lnSpc>
                <a:spcPct val="90000"/>
              </a:lnSpc>
            </a:pPr>
            <a:r>
              <a:rPr lang="en-US" sz="1200" i="1" dirty="0" smtClean="0">
                <a:solidFill>
                  <a:schemeClr val="bg1"/>
                </a:solidFill>
              </a:rPr>
              <a:t>Relict Pleistocene sands</a:t>
            </a:r>
            <a:endParaRPr lang="en-US" sz="1200" i="1" dirty="0">
              <a:solidFill>
                <a:schemeClr val="bg1"/>
              </a:solidFill>
            </a:endParaRPr>
          </a:p>
        </p:txBody>
      </p:sp>
      <p:sp>
        <p:nvSpPr>
          <p:cNvPr id="5" name="Oval 4"/>
          <p:cNvSpPr/>
          <p:nvPr/>
        </p:nvSpPr>
        <p:spPr>
          <a:xfrm>
            <a:off x="1248224" y="1140464"/>
            <a:ext cx="478235" cy="478235"/>
          </a:xfrm>
          <a:prstGeom prst="ellipse">
            <a:avLst/>
          </a:prstGeom>
          <a:noFill/>
          <a:ln w="190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98715" y="2430228"/>
            <a:ext cx="478235" cy="478235"/>
          </a:xfrm>
          <a:prstGeom prst="ellipse">
            <a:avLst/>
          </a:prstGeom>
          <a:noFill/>
          <a:ln w="190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468146" y="3650917"/>
            <a:ext cx="478235" cy="478235"/>
          </a:xfrm>
          <a:prstGeom prst="ellipse">
            <a:avLst/>
          </a:pr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184244" y="5192068"/>
            <a:ext cx="478235" cy="478235"/>
          </a:xfrm>
          <a:prstGeom prst="ellipse">
            <a:avLst/>
          </a:pr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30871" y="5587624"/>
            <a:ext cx="478235" cy="478235"/>
          </a:xfrm>
          <a:prstGeom prst="ellipse">
            <a:avLst/>
          </a:prstGeom>
          <a:noFill/>
          <a:ln w="28575">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157772" y="4967329"/>
            <a:ext cx="478235" cy="478235"/>
          </a:xfrm>
          <a:prstGeom prst="ellipse">
            <a:avLst/>
          </a:pr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2636" y="6200875"/>
            <a:ext cx="478235" cy="478235"/>
          </a:xfrm>
          <a:prstGeom prst="ellipse">
            <a:avLst/>
          </a:prstGeom>
          <a:noFill/>
          <a:ln w="28575">
            <a:solidFill>
              <a:srgbClr val="92D05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2" grpId="0" animBg="1"/>
      <p:bldP spid="23" grpId="0"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0" name="Picture 29"/>
          <p:cNvPicPr>
            <a:picLocks noChangeAspect="1"/>
          </p:cNvPicPr>
          <p:nvPr/>
        </p:nvPicPr>
        <p:blipFill>
          <a:blip r:embed="rId4"/>
          <a:stretch>
            <a:fillRect/>
          </a:stretch>
        </p:blipFill>
        <p:spPr>
          <a:xfrm>
            <a:off x="609600" y="0"/>
            <a:ext cx="7779151" cy="6883801"/>
          </a:xfrm>
          <a:prstGeom prst="rect">
            <a:avLst/>
          </a:prstGeom>
        </p:spPr>
      </p:pic>
      <p:sp>
        <p:nvSpPr>
          <p:cNvPr id="31" name="TextBox 30"/>
          <p:cNvSpPr txBox="1"/>
          <p:nvPr/>
        </p:nvSpPr>
        <p:spPr>
          <a:xfrm>
            <a:off x="1981200" y="2590800"/>
            <a:ext cx="533400" cy="424732"/>
          </a:xfrm>
          <a:prstGeom prst="rect">
            <a:avLst/>
          </a:prstGeom>
          <a:noFill/>
        </p:spPr>
        <p:txBody>
          <a:bodyPr wrap="square" rtlCol="0">
            <a:spAutoFit/>
          </a:bodyPr>
          <a:lstStyle/>
          <a:p>
            <a:pPr>
              <a:lnSpc>
                <a:spcPct val="90000"/>
              </a:lnSpc>
            </a:pPr>
            <a:r>
              <a:rPr lang="en-US" sz="2400" b="1" dirty="0" smtClean="0">
                <a:solidFill>
                  <a:srgbClr val="FF0000"/>
                </a:solidFill>
              </a:rPr>
              <a:t>X</a:t>
            </a:r>
            <a:endParaRPr lang="en-US" sz="2400" b="1" dirty="0">
              <a:solidFill>
                <a:srgbClr val="FF0000"/>
              </a:solidFill>
            </a:endParaRPr>
          </a:p>
        </p:txBody>
      </p:sp>
      <p:sp>
        <p:nvSpPr>
          <p:cNvPr id="53" name="TextBox 52"/>
          <p:cNvSpPr txBox="1"/>
          <p:nvPr/>
        </p:nvSpPr>
        <p:spPr>
          <a:xfrm>
            <a:off x="914400" y="3581400"/>
            <a:ext cx="533400" cy="424732"/>
          </a:xfrm>
          <a:prstGeom prst="rect">
            <a:avLst/>
          </a:prstGeom>
          <a:noFill/>
        </p:spPr>
        <p:txBody>
          <a:bodyPr wrap="square" rtlCol="0">
            <a:spAutoFit/>
          </a:bodyPr>
          <a:lstStyle/>
          <a:p>
            <a:pPr>
              <a:lnSpc>
                <a:spcPct val="90000"/>
              </a:lnSpc>
            </a:pPr>
            <a:r>
              <a:rPr lang="en-US" sz="2400" b="1" dirty="0" smtClean="0">
                <a:solidFill>
                  <a:srgbClr val="FF0000"/>
                </a:solidFill>
              </a:rPr>
              <a:t>X</a:t>
            </a:r>
            <a:endParaRPr lang="en-US" sz="2400" b="1" dirty="0">
              <a:solidFill>
                <a:srgbClr val="FF0000"/>
              </a:solidFill>
            </a:endParaRPr>
          </a:p>
        </p:txBody>
      </p:sp>
      <p:sp>
        <p:nvSpPr>
          <p:cNvPr id="55" name="TextBox 54"/>
          <p:cNvSpPr txBox="1"/>
          <p:nvPr/>
        </p:nvSpPr>
        <p:spPr>
          <a:xfrm>
            <a:off x="2667000" y="4419600"/>
            <a:ext cx="533400" cy="424732"/>
          </a:xfrm>
          <a:prstGeom prst="rect">
            <a:avLst/>
          </a:prstGeom>
          <a:noFill/>
        </p:spPr>
        <p:txBody>
          <a:bodyPr wrap="square" rtlCol="0">
            <a:spAutoFit/>
          </a:bodyPr>
          <a:lstStyle/>
          <a:p>
            <a:pPr>
              <a:lnSpc>
                <a:spcPct val="90000"/>
              </a:lnSpc>
            </a:pPr>
            <a:r>
              <a:rPr lang="en-US" sz="2400" b="1" dirty="0" smtClean="0">
                <a:solidFill>
                  <a:srgbClr val="FF0000"/>
                </a:solidFill>
              </a:rPr>
              <a:t>X</a:t>
            </a:r>
            <a:endParaRPr lang="en-US" sz="2400" b="1" dirty="0">
              <a:solidFill>
                <a:srgbClr val="FF0000"/>
              </a:solidFill>
            </a:endParaRPr>
          </a:p>
        </p:txBody>
      </p:sp>
      <p:sp>
        <p:nvSpPr>
          <p:cNvPr id="56" name="TextBox 55"/>
          <p:cNvSpPr txBox="1"/>
          <p:nvPr/>
        </p:nvSpPr>
        <p:spPr>
          <a:xfrm>
            <a:off x="3141482" y="5029200"/>
            <a:ext cx="533400" cy="424732"/>
          </a:xfrm>
          <a:prstGeom prst="rect">
            <a:avLst/>
          </a:prstGeom>
          <a:noFill/>
        </p:spPr>
        <p:txBody>
          <a:bodyPr wrap="square" rtlCol="0">
            <a:spAutoFit/>
          </a:bodyPr>
          <a:lstStyle/>
          <a:p>
            <a:pPr>
              <a:lnSpc>
                <a:spcPct val="90000"/>
              </a:lnSpc>
            </a:pPr>
            <a:r>
              <a:rPr lang="en-US" sz="2400" b="1" dirty="0" smtClean="0">
                <a:solidFill>
                  <a:srgbClr val="FF0000"/>
                </a:solidFill>
              </a:rPr>
              <a:t>X</a:t>
            </a:r>
            <a:endParaRPr lang="en-US" sz="2400" b="1" dirty="0">
              <a:solidFill>
                <a:srgbClr val="FF0000"/>
              </a:solidFill>
            </a:endParaRPr>
          </a:p>
        </p:txBody>
      </p:sp>
      <p:sp>
        <p:nvSpPr>
          <p:cNvPr id="57" name="TextBox 56"/>
          <p:cNvSpPr txBox="1"/>
          <p:nvPr/>
        </p:nvSpPr>
        <p:spPr>
          <a:xfrm>
            <a:off x="3200400" y="3031308"/>
            <a:ext cx="533400" cy="424732"/>
          </a:xfrm>
          <a:prstGeom prst="rect">
            <a:avLst/>
          </a:prstGeom>
          <a:noFill/>
        </p:spPr>
        <p:txBody>
          <a:bodyPr wrap="square" rtlCol="0">
            <a:spAutoFit/>
          </a:bodyPr>
          <a:lstStyle/>
          <a:p>
            <a:pPr>
              <a:lnSpc>
                <a:spcPct val="90000"/>
              </a:lnSpc>
            </a:pPr>
            <a:r>
              <a:rPr lang="en-US" sz="2400" b="1" dirty="0" smtClean="0">
                <a:solidFill>
                  <a:srgbClr val="FF0000"/>
                </a:solidFill>
              </a:rPr>
              <a:t>X</a:t>
            </a:r>
            <a:endParaRPr lang="en-US" sz="2400" b="1" dirty="0">
              <a:solidFill>
                <a:srgbClr val="FF0000"/>
              </a:solidFill>
            </a:endParaRPr>
          </a:p>
        </p:txBody>
      </p:sp>
    </p:spTree>
    <p:extLst>
      <p:ext uri="{BB962C8B-B14F-4D97-AF65-F5344CB8AC3E}">
        <p14:creationId xmlns:p14="http://schemas.microsoft.com/office/powerpoint/2010/main" val="3362683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914400"/>
            <a:ext cx="9296400" cy="4576858"/>
          </a:xfrm>
          <a:prstGeom prst="rect">
            <a:avLst/>
          </a:prstGeom>
        </p:spPr>
      </p:pic>
      <p:sp>
        <p:nvSpPr>
          <p:cNvPr id="3" name="TextBox 2"/>
          <p:cNvSpPr txBox="1"/>
          <p:nvPr/>
        </p:nvSpPr>
        <p:spPr>
          <a:xfrm>
            <a:off x="990600" y="5562600"/>
            <a:ext cx="7086600" cy="1200329"/>
          </a:xfrm>
          <a:prstGeom prst="rect">
            <a:avLst/>
          </a:prstGeom>
          <a:noFill/>
        </p:spPr>
        <p:txBody>
          <a:bodyPr wrap="square" rtlCol="0">
            <a:spAutoFit/>
          </a:bodyPr>
          <a:lstStyle/>
          <a:p>
            <a:pPr>
              <a:lnSpc>
                <a:spcPct val="90000"/>
              </a:lnSpc>
            </a:pPr>
            <a:r>
              <a:rPr lang="en-US" sz="1600" dirty="0" smtClean="0"/>
              <a:t>Bathymetry and backscatter views of the deformation front and passage of JDF canyon through the frontal ridge.  The growth of the frontal thrust has partially blocked the canyon ponding Holocene sediment on the landward side.  San deposition and erosion are found on the seaward side based on the backscatter and core data.  </a:t>
            </a:r>
            <a:endParaRPr lang="en-US" sz="1600" dirty="0"/>
          </a:p>
        </p:txBody>
      </p:sp>
    </p:spTree>
    <p:extLst>
      <p:ext uri="{BB962C8B-B14F-4D97-AF65-F5344CB8AC3E}">
        <p14:creationId xmlns:p14="http://schemas.microsoft.com/office/powerpoint/2010/main" val="53267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0"/>
            <a:ext cx="9372600" cy="5837262"/>
          </a:xfrm>
          <a:prstGeom prst="rect">
            <a:avLst/>
          </a:prstGeom>
        </p:spPr>
      </p:pic>
      <p:sp>
        <p:nvSpPr>
          <p:cNvPr id="3" name="TextBox 2"/>
          <p:cNvSpPr txBox="1"/>
          <p:nvPr/>
        </p:nvSpPr>
        <p:spPr>
          <a:xfrm>
            <a:off x="228600" y="6019800"/>
            <a:ext cx="8382000" cy="590931"/>
          </a:xfrm>
          <a:prstGeom prst="rect">
            <a:avLst/>
          </a:prstGeom>
          <a:noFill/>
        </p:spPr>
        <p:txBody>
          <a:bodyPr wrap="square" rtlCol="0">
            <a:spAutoFit/>
          </a:bodyPr>
          <a:lstStyle/>
          <a:p>
            <a:pPr>
              <a:lnSpc>
                <a:spcPct val="90000"/>
              </a:lnSpc>
            </a:pPr>
            <a:r>
              <a:rPr lang="en-US" dirty="0" smtClean="0"/>
              <a:t>Sediment ponding </a:t>
            </a:r>
            <a:r>
              <a:rPr lang="en-US" dirty="0" err="1" smtClean="0"/>
              <a:t>upchannel</a:t>
            </a:r>
            <a:r>
              <a:rPr lang="en-US" dirty="0" smtClean="0"/>
              <a:t> and thinning </a:t>
            </a:r>
            <a:r>
              <a:rPr lang="en-US" dirty="0" err="1" smtClean="0"/>
              <a:t>downchannel</a:t>
            </a:r>
            <a:r>
              <a:rPr lang="en-US" dirty="0" smtClean="0"/>
              <a:t> of several slides along the JDF abyssal channel, shown in core diagram in the next slide.  </a:t>
            </a:r>
            <a:endParaRPr lang="en-US" dirty="0"/>
          </a:p>
        </p:txBody>
      </p:sp>
    </p:spTree>
    <p:extLst>
      <p:ext uri="{BB962C8B-B14F-4D97-AF65-F5344CB8AC3E}">
        <p14:creationId xmlns:p14="http://schemas.microsoft.com/office/powerpoint/2010/main" val="238126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7" y="675409"/>
            <a:ext cx="9133423" cy="6175664"/>
          </a:xfrm>
          <a:prstGeom prst="rect">
            <a:avLst/>
          </a:prstGeom>
        </p:spPr>
      </p:pic>
      <p:sp>
        <p:nvSpPr>
          <p:cNvPr id="5" name="TextBox 4"/>
          <p:cNvSpPr txBox="1"/>
          <p:nvPr/>
        </p:nvSpPr>
        <p:spPr>
          <a:xfrm>
            <a:off x="4168361" y="152400"/>
            <a:ext cx="817853" cy="424732"/>
          </a:xfrm>
          <a:prstGeom prst="rect">
            <a:avLst/>
          </a:prstGeom>
          <a:noFill/>
        </p:spPr>
        <p:txBody>
          <a:bodyPr wrap="none" rtlCol="0">
            <a:spAutoFit/>
          </a:bodyPr>
          <a:lstStyle/>
          <a:p>
            <a:pPr>
              <a:lnSpc>
                <a:spcPct val="90000"/>
              </a:lnSpc>
            </a:pPr>
            <a:r>
              <a:rPr lang="en-US" sz="2400" dirty="0" smtClean="0"/>
              <a:t>Slide</a:t>
            </a:r>
            <a:endParaRPr lang="en-US" sz="2400" dirty="0"/>
          </a:p>
        </p:txBody>
      </p:sp>
      <p:cxnSp>
        <p:nvCxnSpPr>
          <p:cNvPr id="7" name="Straight Arrow Connector 6"/>
          <p:cNvCxnSpPr/>
          <p:nvPr/>
        </p:nvCxnSpPr>
        <p:spPr>
          <a:xfrm>
            <a:off x="5181600" y="76200"/>
            <a:ext cx="0" cy="599209"/>
          </a:xfrm>
          <a:prstGeom prst="straightConnector1">
            <a:avLst/>
          </a:prstGeom>
          <a:ln w="571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823" y="118848"/>
            <a:ext cx="3549370" cy="424732"/>
          </a:xfrm>
          <a:prstGeom prst="rect">
            <a:avLst/>
          </a:prstGeom>
          <a:noFill/>
        </p:spPr>
        <p:txBody>
          <a:bodyPr wrap="none" rtlCol="0">
            <a:spAutoFit/>
          </a:bodyPr>
          <a:lstStyle/>
          <a:p>
            <a:pPr>
              <a:lnSpc>
                <a:spcPct val="90000"/>
              </a:lnSpc>
            </a:pPr>
            <a:r>
              <a:rPr lang="en-US" sz="2400" dirty="0" smtClean="0"/>
              <a:t>Upstream (JDF</a:t>
            </a:r>
            <a:r>
              <a:rPr lang="en-US" sz="2400" dirty="0" smtClean="0"/>
              <a:t>) expanded </a:t>
            </a:r>
            <a:endParaRPr lang="en-US" sz="2400" dirty="0"/>
          </a:p>
        </p:txBody>
      </p:sp>
      <p:sp>
        <p:nvSpPr>
          <p:cNvPr id="10" name="TextBox 9"/>
          <p:cNvSpPr txBox="1"/>
          <p:nvPr/>
        </p:nvSpPr>
        <p:spPr>
          <a:xfrm>
            <a:off x="5570382" y="128373"/>
            <a:ext cx="3602268" cy="424732"/>
          </a:xfrm>
          <a:prstGeom prst="rect">
            <a:avLst/>
          </a:prstGeom>
          <a:noFill/>
        </p:spPr>
        <p:txBody>
          <a:bodyPr wrap="none" rtlCol="0">
            <a:spAutoFit/>
          </a:bodyPr>
          <a:lstStyle/>
          <a:p>
            <a:pPr>
              <a:lnSpc>
                <a:spcPct val="90000"/>
              </a:lnSpc>
            </a:pPr>
            <a:r>
              <a:rPr lang="en-US" sz="2400" dirty="0" smtClean="0"/>
              <a:t>Downstream (JDF</a:t>
            </a:r>
            <a:r>
              <a:rPr lang="en-US" sz="2400" dirty="0" smtClean="0"/>
              <a:t>) thinned</a:t>
            </a:r>
            <a:endParaRPr lang="en-US" sz="2400" dirty="0"/>
          </a:p>
        </p:txBody>
      </p:sp>
      <p:grpSp>
        <p:nvGrpSpPr>
          <p:cNvPr id="13" name="Group 12"/>
          <p:cNvGrpSpPr/>
          <p:nvPr/>
        </p:nvGrpSpPr>
        <p:grpSpPr>
          <a:xfrm>
            <a:off x="-76200" y="3962400"/>
            <a:ext cx="5767188" cy="1905000"/>
            <a:chOff x="2208816" y="3962400"/>
            <a:chExt cx="3482172" cy="1905000"/>
          </a:xfrm>
        </p:grpSpPr>
        <p:sp>
          <p:nvSpPr>
            <p:cNvPr id="11" name="Oval 10"/>
            <p:cNvSpPr/>
            <p:nvPr/>
          </p:nvSpPr>
          <p:spPr>
            <a:xfrm>
              <a:off x="2362200" y="4419600"/>
              <a:ext cx="2514600" cy="14478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08816" y="3962400"/>
              <a:ext cx="3482172" cy="424732"/>
            </a:xfrm>
            <a:prstGeom prst="rect">
              <a:avLst/>
            </a:prstGeom>
            <a:noFill/>
          </p:spPr>
          <p:txBody>
            <a:bodyPr wrap="none" rtlCol="0">
              <a:spAutoFit/>
            </a:bodyPr>
            <a:lstStyle/>
            <a:p>
              <a:pPr>
                <a:lnSpc>
                  <a:spcPct val="90000"/>
                </a:lnSpc>
              </a:pPr>
              <a:r>
                <a:rPr lang="en-US" sz="2400" b="1" dirty="0" smtClean="0">
                  <a:solidFill>
                    <a:srgbClr val="FF0000"/>
                  </a:solidFill>
                </a:rPr>
                <a:t>Extra uncorrelated event</a:t>
              </a:r>
              <a:endParaRPr lang="en-US" sz="2400" b="1" dirty="0">
                <a:solidFill>
                  <a:srgbClr val="FF0000"/>
                </a:solidFill>
              </a:endParaRPr>
            </a:p>
          </p:txBody>
        </p:sp>
      </p:grpSp>
    </p:spTree>
    <p:extLst>
      <p:ext uri="{BB962C8B-B14F-4D97-AF65-F5344CB8AC3E}">
        <p14:creationId xmlns:p14="http://schemas.microsoft.com/office/powerpoint/2010/main" val="291123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5600" y="6477000"/>
            <a:ext cx="2882649" cy="258532"/>
          </a:xfrm>
          <a:prstGeom prst="rect">
            <a:avLst/>
          </a:prstGeom>
          <a:noFill/>
        </p:spPr>
        <p:txBody>
          <a:bodyPr wrap="none" rtlCol="0">
            <a:spAutoFit/>
          </a:bodyPr>
          <a:lstStyle/>
          <a:p>
            <a:pPr>
              <a:lnSpc>
                <a:spcPct val="90000"/>
              </a:lnSpc>
            </a:pPr>
            <a:r>
              <a:rPr lang="en-US" sz="1200" dirty="0" smtClean="0"/>
              <a:t>Move 2014a based on Waltham et al., 2008</a:t>
            </a:r>
            <a:endParaRPr lang="en-US" sz="1200" dirty="0"/>
          </a:p>
        </p:txBody>
      </p:sp>
      <p:pic>
        <p:nvPicPr>
          <p:cNvPr id="3" name="Picture 2"/>
          <p:cNvPicPr>
            <a:picLocks noChangeAspect="1"/>
          </p:cNvPicPr>
          <p:nvPr/>
        </p:nvPicPr>
        <p:blipFill>
          <a:blip r:embed="rId3"/>
          <a:stretch>
            <a:fillRect/>
          </a:stretch>
        </p:blipFill>
        <p:spPr>
          <a:xfrm>
            <a:off x="-13855" y="0"/>
            <a:ext cx="9157855" cy="6914389"/>
          </a:xfrm>
          <a:prstGeom prst="rect">
            <a:avLst/>
          </a:prstGeom>
        </p:spPr>
      </p:pic>
      <p:sp>
        <p:nvSpPr>
          <p:cNvPr id="5" name="TextBox 4"/>
          <p:cNvSpPr txBox="1"/>
          <p:nvPr/>
        </p:nvSpPr>
        <p:spPr>
          <a:xfrm>
            <a:off x="3429000" y="5649467"/>
            <a:ext cx="5486400" cy="923330"/>
          </a:xfrm>
          <a:prstGeom prst="rect">
            <a:avLst/>
          </a:prstGeom>
          <a:noFill/>
        </p:spPr>
        <p:txBody>
          <a:bodyPr wrap="square" rtlCol="0">
            <a:spAutoFit/>
          </a:bodyPr>
          <a:lstStyle/>
          <a:p>
            <a:pPr>
              <a:lnSpc>
                <a:spcPct val="90000"/>
              </a:lnSpc>
            </a:pPr>
            <a:r>
              <a:rPr lang="en-US" sz="2000" dirty="0" smtClean="0">
                <a:solidFill>
                  <a:srgbClr val="002060"/>
                </a:solidFill>
              </a:rPr>
              <a:t>Monte Carlo search inversion for best fit to core stratigraphy.  See Goldfinger et al. 2016 Marine Geology for more modeling examples.  </a:t>
            </a:r>
            <a:endParaRPr lang="en-US" sz="2000" dirty="0">
              <a:solidFill>
                <a:srgbClr val="002060"/>
              </a:solidFill>
            </a:endParaRPr>
          </a:p>
        </p:txBody>
      </p:sp>
    </p:spTree>
    <p:extLst>
      <p:ext uri="{BB962C8B-B14F-4D97-AF65-F5344CB8AC3E}">
        <p14:creationId xmlns:p14="http://schemas.microsoft.com/office/powerpoint/2010/main" val="170182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4846">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2106</Words>
  <Application>Microsoft Office PowerPoint</Application>
  <PresentationFormat>On-screen Show (4:3)</PresentationFormat>
  <Paragraphs>180</Paragraphs>
  <Slides>32</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Consolas</vt:lpstr>
      <vt:lpstr>Corbel</vt:lpstr>
      <vt:lpstr>Courier New</vt:lpstr>
      <vt:lpstr>TS102804846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2013-10-22T03:47:11Z</dcterms:created>
  <dcterms:modified xsi:type="dcterms:W3CDTF">2016-10-10T19:59:55Z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