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278" r:id="rId3"/>
    <p:sldId id="271" r:id="rId4"/>
    <p:sldId id="257" r:id="rId5"/>
    <p:sldId id="284" r:id="rId6"/>
    <p:sldId id="270" r:id="rId7"/>
    <p:sldId id="269" r:id="rId8"/>
    <p:sldId id="268" r:id="rId9"/>
    <p:sldId id="276" r:id="rId10"/>
    <p:sldId id="277" r:id="rId11"/>
    <p:sldId id="274" r:id="rId12"/>
    <p:sldId id="283" r:id="rId13"/>
    <p:sldId id="273" r:id="rId14"/>
    <p:sldId id="279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6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D570D-807E-435D-9D3A-687AC4FC6CD5}" type="datetimeFigureOut">
              <a:rPr lang="en-US" smtClean="0"/>
              <a:t>5/29/16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9595F-13D0-49DD-A6F9-91294403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8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9595F-13D0-49DD-A6F9-91294403B8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7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8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8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8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1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6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3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7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3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A94F-F3EB-DE4B-B86D-980544D65753}" type="datetimeFigureOut">
              <a:rPr lang="en-US" smtClean="0"/>
              <a:t>5/29/16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A70D-5C67-6E45-97F8-539C6821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6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504"/>
            <a:ext cx="9144000" cy="5840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879" y="19681"/>
            <a:ext cx="9144000" cy="14814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Large-volume pyroclastic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eposits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astern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dge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oulder Batholith, southwestern Montana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Ian Kallio: Oregon State University </a:t>
            </a:r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kallioi@oregonstate.edu</a:t>
            </a:r>
            <a:endParaRPr lang="en-US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Kaleb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Scarberry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Montana Bureau of Mines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Geology </a:t>
            </a:r>
            <a:r>
              <a:rPr lang="en-US" sz="1600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kscarberry@mtech.edu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110086"/>
            <a:ext cx="9144000" cy="89078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by: </a:t>
            </a:r>
            <a:r>
              <a:rPr 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Dilles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Olsen III, Older and Horton (OSU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Korzeb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English (MBMG).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Support: 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STATEMAP/EDMAP (MBMG)(OSU)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1" descr="http://ceoas.oregonstate.edu/facultystaff/files/Logo_OSU_Companion_Hori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5"/>
          <a:stretch>
            <a:fillRect/>
          </a:stretch>
        </p:blipFill>
        <p:spPr bwMode="auto">
          <a:xfrm>
            <a:off x="198069" y="663164"/>
            <a:ext cx="1173531" cy="34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63164"/>
            <a:ext cx="1264756" cy="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7" y="0"/>
            <a:ext cx="9144000" cy="8902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EMV ignimbrites: regional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rheomorphic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unit “A”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994"/>
          <a:stretch/>
        </p:blipFill>
        <p:spPr>
          <a:xfrm>
            <a:off x="-397" y="888642"/>
            <a:ext cx="9144793" cy="59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5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7" y="0"/>
            <a:ext cx="9144000" cy="8902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How old is the section?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682" t="24443" r="51594" b="47648"/>
          <a:stretch/>
        </p:blipFill>
        <p:spPr>
          <a:xfrm>
            <a:off x="90153" y="3272223"/>
            <a:ext cx="3573045" cy="1825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869" t="24911" r="30001" b="18534"/>
          <a:stretch/>
        </p:blipFill>
        <p:spPr>
          <a:xfrm>
            <a:off x="3815848" y="3688613"/>
            <a:ext cx="2986035" cy="2427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343" y="5271482"/>
            <a:ext cx="304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Intrusions in the EMV suggest that the middle member is older than 78.6 and 80 Ma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1883" y="1184980"/>
            <a:ext cx="2341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ages conclude the B unit of the middle member to be 81.3 Ma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7252" y="3907228"/>
            <a:ext cx="1856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Granoapalite</a:t>
            </a:r>
            <a:r>
              <a:rPr lang="en-US" dirty="0" smtClean="0">
                <a:latin typeface="Times New Roman"/>
                <a:cs typeface="Times New Roman"/>
              </a:rPr>
              <a:t> porphyry is the same age as the EMV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6450" t="35826" r="49855" b="33736"/>
          <a:stretch/>
        </p:blipFill>
        <p:spPr>
          <a:xfrm>
            <a:off x="185913" y="1210615"/>
            <a:ext cx="3705117" cy="1882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0363" t="25942" r="30145" b="17246"/>
          <a:stretch/>
        </p:blipFill>
        <p:spPr>
          <a:xfrm>
            <a:off x="3815848" y="1227100"/>
            <a:ext cx="2843215" cy="23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4640"/>
          <a:stretch/>
        </p:blipFill>
        <p:spPr>
          <a:xfrm>
            <a:off x="2779963" y="221222"/>
            <a:ext cx="4617351" cy="373886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927" y="785522"/>
            <a:ext cx="1858740" cy="24783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660" y="3488099"/>
            <a:ext cx="1637359" cy="2574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97" y="0"/>
            <a:ext cx="9144000" cy="78552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 They correlate over 50 km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3623" t="52350" r="57536" b="1788"/>
          <a:stretch/>
        </p:blipFill>
        <p:spPr>
          <a:xfrm>
            <a:off x="270418" y="3309870"/>
            <a:ext cx="1149057" cy="3352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7465" t="63430" r="44927" b="15102"/>
          <a:stretch/>
        </p:blipFill>
        <p:spPr>
          <a:xfrm>
            <a:off x="2845858" y="3933796"/>
            <a:ext cx="1391291" cy="220844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6388946" y="3721433"/>
            <a:ext cx="1004552" cy="695459"/>
          </a:xfrm>
          <a:custGeom>
            <a:avLst/>
            <a:gdLst>
              <a:gd name="connsiteX0" fmla="*/ 0 w 1004552"/>
              <a:gd name="connsiteY0" fmla="*/ 0 h 695459"/>
              <a:gd name="connsiteX1" fmla="*/ 12879 w 1004552"/>
              <a:gd name="connsiteY1" fmla="*/ 695459 h 695459"/>
              <a:gd name="connsiteX2" fmla="*/ 888643 w 1004552"/>
              <a:gd name="connsiteY2" fmla="*/ 656823 h 695459"/>
              <a:gd name="connsiteX3" fmla="*/ 927279 w 1004552"/>
              <a:gd name="connsiteY3" fmla="*/ 553792 h 695459"/>
              <a:gd name="connsiteX4" fmla="*/ 811369 w 1004552"/>
              <a:gd name="connsiteY4" fmla="*/ 463640 h 695459"/>
              <a:gd name="connsiteX5" fmla="*/ 901521 w 1004552"/>
              <a:gd name="connsiteY5" fmla="*/ 270456 h 695459"/>
              <a:gd name="connsiteX6" fmla="*/ 1004552 w 1004552"/>
              <a:gd name="connsiteY6" fmla="*/ 257578 h 695459"/>
              <a:gd name="connsiteX7" fmla="*/ 824248 w 1004552"/>
              <a:gd name="connsiteY7" fmla="*/ 103031 h 695459"/>
              <a:gd name="connsiteX8" fmla="*/ 875764 w 1004552"/>
              <a:gd name="connsiteY8" fmla="*/ 12879 h 695459"/>
              <a:gd name="connsiteX9" fmla="*/ 0 w 1004552"/>
              <a:gd name="connsiteY9" fmla="*/ 0 h 69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4552" h="695459">
                <a:moveTo>
                  <a:pt x="0" y="0"/>
                </a:moveTo>
                <a:lnTo>
                  <a:pt x="12879" y="695459"/>
                </a:lnTo>
                <a:lnTo>
                  <a:pt x="888643" y="656823"/>
                </a:lnTo>
                <a:lnTo>
                  <a:pt x="927279" y="553792"/>
                </a:lnTo>
                <a:lnTo>
                  <a:pt x="811369" y="463640"/>
                </a:lnTo>
                <a:lnTo>
                  <a:pt x="901521" y="270456"/>
                </a:lnTo>
                <a:lnTo>
                  <a:pt x="1004552" y="257578"/>
                </a:lnTo>
                <a:lnTo>
                  <a:pt x="824248" y="103031"/>
                </a:lnTo>
                <a:lnTo>
                  <a:pt x="875764" y="128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375042" y="4417454"/>
            <a:ext cx="978795" cy="708338"/>
          </a:xfrm>
          <a:custGeom>
            <a:avLst/>
            <a:gdLst>
              <a:gd name="connsiteX0" fmla="*/ 12879 w 978795"/>
              <a:gd name="connsiteY0" fmla="*/ 0 h 708338"/>
              <a:gd name="connsiteX1" fmla="*/ 927279 w 978795"/>
              <a:gd name="connsiteY1" fmla="*/ 38636 h 708338"/>
              <a:gd name="connsiteX2" fmla="*/ 978795 w 978795"/>
              <a:gd name="connsiteY2" fmla="*/ 167425 h 708338"/>
              <a:gd name="connsiteX3" fmla="*/ 772733 w 978795"/>
              <a:gd name="connsiteY3" fmla="*/ 231819 h 708338"/>
              <a:gd name="connsiteX4" fmla="*/ 785612 w 978795"/>
              <a:gd name="connsiteY4" fmla="*/ 347729 h 708338"/>
              <a:gd name="connsiteX5" fmla="*/ 901521 w 978795"/>
              <a:gd name="connsiteY5" fmla="*/ 373487 h 708338"/>
              <a:gd name="connsiteX6" fmla="*/ 953037 w 978795"/>
              <a:gd name="connsiteY6" fmla="*/ 708338 h 708338"/>
              <a:gd name="connsiteX7" fmla="*/ 0 w 978795"/>
              <a:gd name="connsiteY7" fmla="*/ 695459 h 708338"/>
              <a:gd name="connsiteX8" fmla="*/ 12879 w 978795"/>
              <a:gd name="connsiteY8" fmla="*/ 0 h 70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795" h="708338">
                <a:moveTo>
                  <a:pt x="12879" y="0"/>
                </a:moveTo>
                <a:lnTo>
                  <a:pt x="927279" y="38636"/>
                </a:lnTo>
                <a:lnTo>
                  <a:pt x="978795" y="167425"/>
                </a:lnTo>
                <a:lnTo>
                  <a:pt x="772733" y="231819"/>
                </a:lnTo>
                <a:lnTo>
                  <a:pt x="785612" y="347729"/>
                </a:lnTo>
                <a:lnTo>
                  <a:pt x="901521" y="373487"/>
                </a:lnTo>
                <a:lnTo>
                  <a:pt x="953037" y="708338"/>
                </a:lnTo>
                <a:lnTo>
                  <a:pt x="0" y="695459"/>
                </a:lnTo>
                <a:lnTo>
                  <a:pt x="12879" y="0"/>
                </a:lnTo>
                <a:close/>
              </a:path>
            </a:pathLst>
          </a:custGeom>
          <a:solidFill>
            <a:srgbClr val="FFFF66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375042" y="5151549"/>
            <a:ext cx="1004552" cy="824248"/>
          </a:xfrm>
          <a:custGeom>
            <a:avLst/>
            <a:gdLst>
              <a:gd name="connsiteX0" fmla="*/ 12879 w 1004552"/>
              <a:gd name="connsiteY0" fmla="*/ 12879 h 824248"/>
              <a:gd name="connsiteX1" fmla="*/ 798490 w 1004552"/>
              <a:gd name="connsiteY1" fmla="*/ 0 h 824248"/>
              <a:gd name="connsiteX2" fmla="*/ 824248 w 1004552"/>
              <a:gd name="connsiteY2" fmla="*/ 141668 h 824248"/>
              <a:gd name="connsiteX3" fmla="*/ 940158 w 1004552"/>
              <a:gd name="connsiteY3" fmla="*/ 141668 h 824248"/>
              <a:gd name="connsiteX4" fmla="*/ 927279 w 1004552"/>
              <a:gd name="connsiteY4" fmla="*/ 257578 h 824248"/>
              <a:gd name="connsiteX5" fmla="*/ 785612 w 1004552"/>
              <a:gd name="connsiteY5" fmla="*/ 309093 h 824248"/>
              <a:gd name="connsiteX6" fmla="*/ 824248 w 1004552"/>
              <a:gd name="connsiteY6" fmla="*/ 386366 h 824248"/>
              <a:gd name="connsiteX7" fmla="*/ 1004552 w 1004552"/>
              <a:gd name="connsiteY7" fmla="*/ 463640 h 824248"/>
              <a:gd name="connsiteX8" fmla="*/ 785612 w 1004552"/>
              <a:gd name="connsiteY8" fmla="*/ 489397 h 824248"/>
              <a:gd name="connsiteX9" fmla="*/ 759854 w 1004552"/>
              <a:gd name="connsiteY9" fmla="*/ 566671 h 824248"/>
              <a:gd name="connsiteX10" fmla="*/ 927279 w 1004552"/>
              <a:gd name="connsiteY10" fmla="*/ 708338 h 824248"/>
              <a:gd name="connsiteX11" fmla="*/ 965916 w 1004552"/>
              <a:gd name="connsiteY11" fmla="*/ 759854 h 824248"/>
              <a:gd name="connsiteX12" fmla="*/ 927279 w 1004552"/>
              <a:gd name="connsiteY12" fmla="*/ 811369 h 824248"/>
              <a:gd name="connsiteX13" fmla="*/ 0 w 1004552"/>
              <a:gd name="connsiteY13" fmla="*/ 824248 h 824248"/>
              <a:gd name="connsiteX14" fmla="*/ 12879 w 1004552"/>
              <a:gd name="connsiteY14" fmla="*/ 12879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4552" h="824248">
                <a:moveTo>
                  <a:pt x="12879" y="12879"/>
                </a:moveTo>
                <a:lnTo>
                  <a:pt x="798490" y="0"/>
                </a:lnTo>
                <a:lnTo>
                  <a:pt x="824248" y="141668"/>
                </a:lnTo>
                <a:lnTo>
                  <a:pt x="940158" y="141668"/>
                </a:lnTo>
                <a:lnTo>
                  <a:pt x="927279" y="257578"/>
                </a:lnTo>
                <a:lnTo>
                  <a:pt x="785612" y="309093"/>
                </a:lnTo>
                <a:lnTo>
                  <a:pt x="824248" y="386366"/>
                </a:lnTo>
                <a:lnTo>
                  <a:pt x="1004552" y="463640"/>
                </a:lnTo>
                <a:lnTo>
                  <a:pt x="785612" y="489397"/>
                </a:lnTo>
                <a:lnTo>
                  <a:pt x="759854" y="566671"/>
                </a:lnTo>
                <a:lnTo>
                  <a:pt x="927279" y="708338"/>
                </a:lnTo>
                <a:lnTo>
                  <a:pt x="965916" y="759854"/>
                </a:lnTo>
                <a:lnTo>
                  <a:pt x="927279" y="811369"/>
                </a:lnTo>
                <a:lnTo>
                  <a:pt x="0" y="824248"/>
                </a:lnTo>
                <a:lnTo>
                  <a:pt x="12879" y="1287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60923" y="3960087"/>
            <a:ext cx="79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5522" y="4639544"/>
            <a:ext cx="77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0923" y="5409596"/>
            <a:ext cx="119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 +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353837" y="4389423"/>
            <a:ext cx="8411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5" idx="6"/>
          </p:cNvCxnSpPr>
          <p:nvPr/>
        </p:nvCxnSpPr>
        <p:spPr>
          <a:xfrm>
            <a:off x="7328079" y="5125792"/>
            <a:ext cx="8669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20600" y="6154145"/>
            <a:ext cx="12418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6514" y="3501539"/>
            <a:ext cx="114905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909660" y="3488099"/>
            <a:ext cx="1637359" cy="257463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11" idx="3"/>
          </p:cNvCxnSpPr>
          <p:nvPr/>
        </p:nvCxnSpPr>
        <p:spPr>
          <a:xfrm flipV="1">
            <a:off x="1419475" y="4954005"/>
            <a:ext cx="1813122" cy="323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16026" y="4049861"/>
            <a:ext cx="1875960" cy="4908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5" idx="7"/>
          </p:cNvCxnSpPr>
          <p:nvPr/>
        </p:nvCxnSpPr>
        <p:spPr>
          <a:xfrm>
            <a:off x="4162407" y="4049861"/>
            <a:ext cx="2212635" cy="106305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6" idx="13"/>
          </p:cNvCxnSpPr>
          <p:nvPr/>
        </p:nvCxnSpPr>
        <p:spPr>
          <a:xfrm>
            <a:off x="4083659" y="4919923"/>
            <a:ext cx="2291383" cy="105587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532150" y="3920917"/>
            <a:ext cx="5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45858" y="3599703"/>
            <a:ext cx="1585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MBMG (2014)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6514" y="3149545"/>
            <a:ext cx="13662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(2015)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70904" y="3162985"/>
            <a:ext cx="2046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MBMG/OSU (2015)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1987" y="1100312"/>
            <a:ext cx="2407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can trace individual ignimbrite sheets for ~50 km along the eastern contact with the Boulder Batholith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98607" y="2824599"/>
            <a:ext cx="16432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C (Ratio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Mtn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0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97" y="0"/>
            <a:ext cx="9144000" cy="8902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EMV ignimbrites - Volume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stimates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3369"/>
          <a:stretch/>
        </p:blipFill>
        <p:spPr>
          <a:xfrm>
            <a:off x="-397" y="914400"/>
            <a:ext cx="9144793" cy="59469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66675">
            <a:off x="1718751" y="1038070"/>
            <a:ext cx="3885140" cy="5503896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  <a:alpha val="5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08111" y="5913846"/>
            <a:ext cx="12634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32586" y="634520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8507" y="5598050"/>
            <a:ext cx="96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 km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397" y="6091198"/>
            <a:ext cx="278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Ellipse area: 6000 km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Ellipse volume: 2900 km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3011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3146"/>
          <a:stretch/>
        </p:blipFill>
        <p:spPr>
          <a:xfrm>
            <a:off x="-1" y="901520"/>
            <a:ext cx="9135881" cy="59564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97" y="0"/>
            <a:ext cx="9144000" cy="8902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EMV eruptions and modern analogues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062" y="4687910"/>
            <a:ext cx="32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4148" y="3052293"/>
            <a:ext cx="685800" cy="12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6062" y="1254904"/>
            <a:ext cx="32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327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"/>
            <a:ext cx="9144397" cy="6858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97" y="0"/>
            <a:ext cx="9144000" cy="8902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99" y="1326524"/>
            <a:ext cx="818774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data say the middle member B unit is 81 Ma, and all the middle member erupted just before the emplacement of the first plutons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middle member of the EMV contain at least 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regional ignimbrites (units A, B and C) and can be correlated over 50 kilometers.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 estimates yield minimum volumes of 200-250 km</a:t>
            </a:r>
            <a:r>
              <a:rPr lang="en-US" sz="2400" b="1" baseline="30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of the 3 calk-alkaline ignimbrites 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3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27" t="11255" r="38261" b="32577"/>
          <a:stretch/>
        </p:blipFill>
        <p:spPr>
          <a:xfrm>
            <a:off x="0" y="0"/>
            <a:ext cx="688334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93707"/>
            <a:ext cx="9144000" cy="61819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2287" y="789767"/>
            <a:ext cx="32197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Elkhorn Mountains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Volcanics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14423" y="1275008"/>
            <a:ext cx="1107583" cy="1764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812146" y="1275008"/>
            <a:ext cx="193184" cy="38379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135616" y="1390918"/>
            <a:ext cx="2306055" cy="10174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8418876">
            <a:off x="2189709" y="4030917"/>
            <a:ext cx="21810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Boulder Batholith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3343" y="789767"/>
            <a:ext cx="215762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did the ignimbrites form?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eruptions?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they continuous?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eruption volumes?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Conclusions: Large volume ignimbrites are continuous and traceable along the Boulder Batholith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0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363"/>
            <a:ext cx="9144000" cy="61819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Igneous geology near Butte, MT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640"/>
          <a:stretch/>
        </p:blipFill>
        <p:spPr>
          <a:xfrm>
            <a:off x="1" y="839316"/>
            <a:ext cx="6755239" cy="5470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4326" y="1313645"/>
            <a:ext cx="2369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1:24,000 geologic mapping (EDMAP) in conjunction with 1:100,000 mapping (STATEMAP)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4326" y="2942869"/>
            <a:ext cx="2749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Cretaceous plutons (Boulder Batholith)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comagmatic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volcanic cap (Elkhorn Mountains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Volcanics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4326" y="4572093"/>
            <a:ext cx="2749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Pluton and volcanic cap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exceptional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of continental magmatism</a:t>
            </a:r>
          </a:p>
        </p:txBody>
      </p:sp>
      <p:sp>
        <p:nvSpPr>
          <p:cNvPr id="2" name="TextBox 1"/>
          <p:cNvSpPr txBox="1"/>
          <p:nvPr/>
        </p:nvSpPr>
        <p:spPr>
          <a:xfrm rot="17759774">
            <a:off x="2128353" y="3496866"/>
            <a:ext cx="242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Boulder Batholith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9" y="839316"/>
            <a:ext cx="3206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Elkhorn Mountains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Volcanics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68969" y="1208648"/>
            <a:ext cx="682580" cy="1324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</p:cNvCxnSpPr>
          <p:nvPr/>
        </p:nvCxnSpPr>
        <p:spPr>
          <a:xfrm flipH="1">
            <a:off x="4141368" y="1208648"/>
            <a:ext cx="205251" cy="2861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8479" y="1208648"/>
            <a:ext cx="1712889" cy="1324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8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362"/>
            <a:ext cx="9144000" cy="61600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Cordilleran arc magmatism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898" y="5112928"/>
            <a:ext cx="27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9162" y="2359892"/>
            <a:ext cx="3254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Volcanic products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basalt-andesite (lower member) overlain by voluminous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dacitic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ignimbrites (middle member)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362" y="1189541"/>
            <a:ext cx="2807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Magmatism synchronous with shortening in Sevier Fold-Thrust belt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01864" y="4623168"/>
            <a:ext cx="212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Pluton emplaced into volcanic cap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67" t="18387" r="10072" b="42777"/>
          <a:stretch/>
        </p:blipFill>
        <p:spPr>
          <a:xfrm>
            <a:off x="334850" y="948318"/>
            <a:ext cx="5261261" cy="3404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333" t="73478" r="40579" b="2045"/>
          <a:stretch/>
        </p:blipFill>
        <p:spPr>
          <a:xfrm>
            <a:off x="137061" y="4465283"/>
            <a:ext cx="5572101" cy="16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2000"/>
          <a:stretch/>
        </p:blipFill>
        <p:spPr bwMode="auto">
          <a:xfrm>
            <a:off x="130251" y="195361"/>
            <a:ext cx="8785810" cy="6532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 rot="1860000" flipH="1">
            <a:off x="4015554" y="2431418"/>
            <a:ext cx="476724" cy="112528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849232" y="911687"/>
            <a:ext cx="2425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large mineral deposits associated with this late cretaceous magmatic system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59818" y="1423263"/>
            <a:ext cx="21657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Boulder Batholith</a:t>
            </a:r>
            <a:endParaRPr lang="en-US" sz="2000" b="1" dirty="0"/>
          </a:p>
        </p:txBody>
      </p:sp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4543698" y="1823373"/>
            <a:ext cx="204315" cy="688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633339" y="4656113"/>
            <a:ext cx="2377074" cy="130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6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48253"/>
            <a:ext cx="9144000" cy="61819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 Cretaceous – Eocene igneous rock, SW Montana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391"/>
          <a:stretch/>
        </p:blipFill>
        <p:spPr>
          <a:xfrm>
            <a:off x="1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1820"/>
            <a:ext cx="9144000" cy="67484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evidence for batholith emplacement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field observation of contac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13511" r="563" b="1221"/>
          <a:stretch/>
        </p:blipFill>
        <p:spPr>
          <a:xfrm>
            <a:off x="0" y="975217"/>
            <a:ext cx="6593983" cy="585157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0" y="996341"/>
            <a:ext cx="2575775" cy="2009104"/>
          </a:xfrm>
          <a:custGeom>
            <a:avLst/>
            <a:gdLst>
              <a:gd name="connsiteX0" fmla="*/ 25758 w 2575775"/>
              <a:gd name="connsiteY0" fmla="*/ 1738648 h 2009104"/>
              <a:gd name="connsiteX1" fmla="*/ 0 w 2575775"/>
              <a:gd name="connsiteY1" fmla="*/ 0 h 2009104"/>
              <a:gd name="connsiteX2" fmla="*/ 2575775 w 2575775"/>
              <a:gd name="connsiteY2" fmla="*/ 12879 h 2009104"/>
              <a:gd name="connsiteX3" fmla="*/ 2511380 w 2575775"/>
              <a:gd name="connsiteY3" fmla="*/ 309093 h 2009104"/>
              <a:gd name="connsiteX4" fmla="*/ 2021983 w 2575775"/>
              <a:gd name="connsiteY4" fmla="*/ 360608 h 2009104"/>
              <a:gd name="connsiteX5" fmla="*/ 1275009 w 2575775"/>
              <a:gd name="connsiteY5" fmla="*/ 2009104 h 2009104"/>
              <a:gd name="connsiteX6" fmla="*/ 25758 w 2575775"/>
              <a:gd name="connsiteY6" fmla="*/ 1738648 h 200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5775" h="2009104">
                <a:moveTo>
                  <a:pt x="25758" y="1738648"/>
                </a:moveTo>
                <a:lnTo>
                  <a:pt x="0" y="0"/>
                </a:lnTo>
                <a:lnTo>
                  <a:pt x="2575775" y="12879"/>
                </a:lnTo>
                <a:lnTo>
                  <a:pt x="2511380" y="309093"/>
                </a:lnTo>
                <a:lnTo>
                  <a:pt x="2021983" y="360608"/>
                </a:lnTo>
                <a:lnTo>
                  <a:pt x="1275009" y="2009104"/>
                </a:lnTo>
                <a:lnTo>
                  <a:pt x="25758" y="173864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14434" y="1318006"/>
            <a:ext cx="244698" cy="270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62918" y="1268568"/>
            <a:ext cx="29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69" y="3291828"/>
            <a:ext cx="243861" cy="274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922" y="6290459"/>
            <a:ext cx="243861" cy="2743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92922" y="6195471"/>
            <a:ext cx="29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910" y="5885645"/>
            <a:ext cx="412124" cy="309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41679" y="6195471"/>
            <a:ext cx="37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8107" y="5855892"/>
            <a:ext cx="75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(A)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3043" y="6105793"/>
            <a:ext cx="75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(B)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28832" y="1130068"/>
            <a:ext cx="18803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28832" y="1130068"/>
            <a:ext cx="2730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Elkhorn Mountain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Volcanics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0082" y="3086130"/>
            <a:ext cx="113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Boulder Batholith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54589" y="3104172"/>
            <a:ext cx="1068950" cy="646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 flipV="1">
            <a:off x="5589433" y="3199160"/>
            <a:ext cx="1365156" cy="228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7" idx="1"/>
          </p:cNvCxnSpPr>
          <p:nvPr/>
        </p:nvCxnSpPr>
        <p:spPr>
          <a:xfrm flipH="1">
            <a:off x="6014434" y="1453234"/>
            <a:ext cx="914398" cy="418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954588" y="4713668"/>
            <a:ext cx="176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heared and cooked contact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54589" y="4713668"/>
            <a:ext cx="1764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7" idx="1"/>
          </p:cNvCxnSpPr>
          <p:nvPr/>
        </p:nvCxnSpPr>
        <p:spPr>
          <a:xfrm flipH="1">
            <a:off x="5422007" y="5036834"/>
            <a:ext cx="1532582" cy="269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9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97" y="154546"/>
            <a:ext cx="9144000" cy="7356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 Cretaceous ignimbrites: Elkhorn Mountains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Volcanics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EMV-ignimbrites-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7"/>
          <a:stretch/>
        </p:blipFill>
        <p:spPr>
          <a:xfrm>
            <a:off x="0" y="901521"/>
            <a:ext cx="9144000" cy="5961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861733" y="3886200"/>
            <a:ext cx="242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Prostka</a:t>
            </a:r>
            <a:r>
              <a:rPr lang="en-US" dirty="0" smtClean="0"/>
              <a:t> mapped </a:t>
            </a:r>
            <a:r>
              <a:rPr lang="en-US" dirty="0" err="1" smtClean="0"/>
              <a:t>abc</a:t>
            </a:r>
            <a:r>
              <a:rPr lang="en-US" dirty="0" smtClean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9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6116"/>
          <a:stretch/>
        </p:blipFill>
        <p:spPr>
          <a:xfrm>
            <a:off x="153256" y="1009367"/>
            <a:ext cx="4797419" cy="58161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97" y="0"/>
            <a:ext cx="9144000" cy="8902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ignimbrite section in Ratio Mountain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2811" y="1290181"/>
            <a:ext cx="3218792" cy="5123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91221" y="1265128"/>
            <a:ext cx="73523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Moderately-poorly welded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20% plagioclase, 10% pyroxene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hornblende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1-3%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biotite, brown to grey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Moderately welded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25% plagioclase, 10% pyroxene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hornblende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5-10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 green to white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Pyroclastic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airfall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unwelded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tuff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Sparsely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rheomorphic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crystal poor,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plagioclase, 1-3% 1-2 mm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biotite, large and abundant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fiammé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Partially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rheomorphic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10-20% plagioclase, 3-10% 2-5 mm biotite,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to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2% hornblende,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purple to brown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Strongly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rheomorphic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stretched 100:1,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5+% plagioclase, 1-3% altered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biotite, grey to white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Flow-banded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dacite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lavas and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domes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plagioclase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(20-25%),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10-12% augite,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horblende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minor biotite; 1-2% magnetite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6253" y="1277655"/>
            <a:ext cx="5550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50m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96253" y="1603682"/>
            <a:ext cx="5550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60m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196253" y="1954762"/>
            <a:ext cx="5550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90m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180270" y="2487203"/>
            <a:ext cx="7083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100m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161038" y="3129567"/>
            <a:ext cx="7275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180 -200m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80270" y="4301544"/>
            <a:ext cx="7083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160m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21574" y="5060515"/>
            <a:ext cx="7670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&gt;200m</a:t>
            </a:r>
            <a:endParaRPr lang="en-US" sz="16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026516"/>
            <a:ext cx="1158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977072" y="2302537"/>
            <a:ext cx="262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Middle Member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98" y="1290181"/>
            <a:ext cx="1158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477222" y="5716874"/>
            <a:ext cx="1630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Member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2624667" y="890234"/>
            <a:ext cx="1794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Found upper lower and middle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9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2596</TotalTime>
  <Words>669</Words>
  <Application>Microsoft Macintosh PowerPoint</Application>
  <PresentationFormat>On-screen Show (4:3)</PresentationFormat>
  <Paragraphs>99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Kallio</dc:creator>
  <cp:lastModifiedBy>Ian Kallio</cp:lastModifiedBy>
  <cp:revision>129</cp:revision>
  <dcterms:created xsi:type="dcterms:W3CDTF">2016-03-24T21:40:15Z</dcterms:created>
  <dcterms:modified xsi:type="dcterms:W3CDTF">2016-05-30T03:24:16Z</dcterms:modified>
</cp:coreProperties>
</file>