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55" r:id="rId2"/>
    <p:sldId id="281" r:id="rId3"/>
    <p:sldId id="369" r:id="rId4"/>
    <p:sldId id="335" r:id="rId5"/>
    <p:sldId id="258" r:id="rId6"/>
    <p:sldId id="259" r:id="rId7"/>
    <p:sldId id="296" r:id="rId8"/>
    <p:sldId id="339" r:id="rId9"/>
    <p:sldId id="311" r:id="rId10"/>
    <p:sldId id="285" r:id="rId11"/>
    <p:sldId id="357" r:id="rId12"/>
    <p:sldId id="349" r:id="rId13"/>
    <p:sldId id="298" r:id="rId14"/>
    <p:sldId id="284" r:id="rId15"/>
    <p:sldId id="333" r:id="rId16"/>
    <p:sldId id="273" r:id="rId17"/>
    <p:sldId id="368" r:id="rId18"/>
    <p:sldId id="328" r:id="rId19"/>
    <p:sldId id="352" r:id="rId20"/>
    <p:sldId id="359" r:id="rId21"/>
    <p:sldId id="363" r:id="rId22"/>
    <p:sldId id="320" r:id="rId23"/>
    <p:sldId id="332" r:id="rId24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BFF"/>
    <a:srgbClr val="FF0000"/>
    <a:srgbClr val="D99593"/>
    <a:srgbClr val="DFE8C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2" autoAdjust="0"/>
    <p:restoredTop sz="94680" autoAdjust="0"/>
  </p:normalViewPr>
  <p:slideViewPr>
    <p:cSldViewPr snapToGrid="0">
      <p:cViewPr varScale="1">
        <p:scale>
          <a:sx n="73" d="100"/>
          <a:sy n="73" d="100"/>
        </p:scale>
        <p:origin x="-96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268" y="-56"/>
      </p:cViewPr>
      <p:guideLst>
        <p:guide orient="horz" pos="2952"/>
        <p:guide pos="22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E1BFD028-2C31-4643-A568-1EE27E9E2AD9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F7EB5B5E-1587-4040-AAD6-07F128F9D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84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5B5E-1587-4040-AAD6-07F128F9D3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6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2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3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2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7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28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7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3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01A85-1FDA-4941-BF60-5E19711E9694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11451-B055-4EAB-8445-6714C5B44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9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m\toms\Geology\Franciscan\My projects\1. Accreted Packets\Thomes Creek\photos Oct 2014\camera thomses Oct 2014\reduced camera Oct 2014\Slid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37270" y="1786"/>
            <a:ext cx="16067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Eastern Belt, Franciscan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7003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m\toms\Geology\Franciscan\grindstone summary\reduce photo size\Slide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16651" y="6342073"/>
            <a:ext cx="29273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Grindstone Creek</a:t>
            </a:r>
          </a:p>
        </p:txBody>
      </p:sp>
    </p:spTree>
    <p:extLst>
      <p:ext uri="{BB962C8B-B14F-4D97-AF65-F5344CB8AC3E}">
        <p14:creationId xmlns:p14="http://schemas.microsoft.com/office/powerpoint/2010/main" val="39850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toms\Geology\Franciscan\thomes Creek\IMG_1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0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66571" y="6359704"/>
            <a:ext cx="1518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Thomes Creek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2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toms\Geology\Franciscan\thomes Creek\Thomes creek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77"/>
            <a:ext cx="9104437" cy="682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6937" y="28977"/>
            <a:ext cx="1518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Thomes Creek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esktop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059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1747777" y="277792"/>
            <a:ext cx="2488557" cy="6516547"/>
          </a:xfrm>
          <a:custGeom>
            <a:avLst/>
            <a:gdLst>
              <a:gd name="connsiteX0" fmla="*/ 810228 w 2488557"/>
              <a:gd name="connsiteY0" fmla="*/ 0 h 6516547"/>
              <a:gd name="connsiteX1" fmla="*/ 787079 w 2488557"/>
              <a:gd name="connsiteY1" fmla="*/ 254643 h 6516547"/>
              <a:gd name="connsiteX2" fmla="*/ 775504 w 2488557"/>
              <a:gd name="connsiteY2" fmla="*/ 347241 h 6516547"/>
              <a:gd name="connsiteX3" fmla="*/ 787079 w 2488557"/>
              <a:gd name="connsiteY3" fmla="*/ 405114 h 6516547"/>
              <a:gd name="connsiteX4" fmla="*/ 810228 w 2488557"/>
              <a:gd name="connsiteY4" fmla="*/ 428264 h 6516547"/>
              <a:gd name="connsiteX5" fmla="*/ 879676 w 2488557"/>
              <a:gd name="connsiteY5" fmla="*/ 474562 h 6516547"/>
              <a:gd name="connsiteX6" fmla="*/ 925975 w 2488557"/>
              <a:gd name="connsiteY6" fmla="*/ 532436 h 6516547"/>
              <a:gd name="connsiteX7" fmla="*/ 937550 w 2488557"/>
              <a:gd name="connsiteY7" fmla="*/ 590309 h 6516547"/>
              <a:gd name="connsiteX8" fmla="*/ 960699 w 2488557"/>
              <a:gd name="connsiteY8" fmla="*/ 613459 h 6516547"/>
              <a:gd name="connsiteX9" fmla="*/ 972274 w 2488557"/>
              <a:gd name="connsiteY9" fmla="*/ 648183 h 6516547"/>
              <a:gd name="connsiteX10" fmla="*/ 995423 w 2488557"/>
              <a:gd name="connsiteY10" fmla="*/ 682907 h 6516547"/>
              <a:gd name="connsiteX11" fmla="*/ 1006998 w 2488557"/>
              <a:gd name="connsiteY11" fmla="*/ 717631 h 6516547"/>
              <a:gd name="connsiteX12" fmla="*/ 1030147 w 2488557"/>
              <a:gd name="connsiteY12" fmla="*/ 752355 h 6516547"/>
              <a:gd name="connsiteX13" fmla="*/ 1064871 w 2488557"/>
              <a:gd name="connsiteY13" fmla="*/ 821803 h 6516547"/>
              <a:gd name="connsiteX14" fmla="*/ 1099595 w 2488557"/>
              <a:gd name="connsiteY14" fmla="*/ 844952 h 6516547"/>
              <a:gd name="connsiteX15" fmla="*/ 1134319 w 2488557"/>
              <a:gd name="connsiteY15" fmla="*/ 879676 h 6516547"/>
              <a:gd name="connsiteX16" fmla="*/ 1169043 w 2488557"/>
              <a:gd name="connsiteY16" fmla="*/ 902826 h 6516547"/>
              <a:gd name="connsiteX17" fmla="*/ 1192193 w 2488557"/>
              <a:gd name="connsiteY17" fmla="*/ 925975 h 6516547"/>
              <a:gd name="connsiteX18" fmla="*/ 1261641 w 2488557"/>
              <a:gd name="connsiteY18" fmla="*/ 972274 h 6516547"/>
              <a:gd name="connsiteX19" fmla="*/ 1331089 w 2488557"/>
              <a:gd name="connsiteY19" fmla="*/ 1018573 h 6516547"/>
              <a:gd name="connsiteX20" fmla="*/ 1377388 w 2488557"/>
              <a:gd name="connsiteY20" fmla="*/ 1053297 h 6516547"/>
              <a:gd name="connsiteX21" fmla="*/ 1412112 w 2488557"/>
              <a:gd name="connsiteY21" fmla="*/ 1076446 h 6516547"/>
              <a:gd name="connsiteX22" fmla="*/ 1516284 w 2488557"/>
              <a:gd name="connsiteY22" fmla="*/ 1180618 h 6516547"/>
              <a:gd name="connsiteX23" fmla="*/ 1551008 w 2488557"/>
              <a:gd name="connsiteY23" fmla="*/ 1203767 h 6516547"/>
              <a:gd name="connsiteX24" fmla="*/ 1574157 w 2488557"/>
              <a:gd name="connsiteY24" fmla="*/ 1226917 h 6516547"/>
              <a:gd name="connsiteX25" fmla="*/ 1597307 w 2488557"/>
              <a:gd name="connsiteY25" fmla="*/ 1296365 h 6516547"/>
              <a:gd name="connsiteX26" fmla="*/ 1620456 w 2488557"/>
              <a:gd name="connsiteY26" fmla="*/ 1331089 h 6516547"/>
              <a:gd name="connsiteX27" fmla="*/ 1655180 w 2488557"/>
              <a:gd name="connsiteY27" fmla="*/ 1400537 h 6516547"/>
              <a:gd name="connsiteX28" fmla="*/ 1678329 w 2488557"/>
              <a:gd name="connsiteY28" fmla="*/ 1481560 h 6516547"/>
              <a:gd name="connsiteX29" fmla="*/ 1701479 w 2488557"/>
              <a:gd name="connsiteY29" fmla="*/ 1504709 h 6516547"/>
              <a:gd name="connsiteX30" fmla="*/ 1713053 w 2488557"/>
              <a:gd name="connsiteY30" fmla="*/ 1539433 h 6516547"/>
              <a:gd name="connsiteX31" fmla="*/ 1770927 w 2488557"/>
              <a:gd name="connsiteY31" fmla="*/ 1585732 h 6516547"/>
              <a:gd name="connsiteX32" fmla="*/ 1851950 w 2488557"/>
              <a:gd name="connsiteY32" fmla="*/ 1666755 h 6516547"/>
              <a:gd name="connsiteX33" fmla="*/ 1886674 w 2488557"/>
              <a:gd name="connsiteY33" fmla="*/ 1701479 h 6516547"/>
              <a:gd name="connsiteX34" fmla="*/ 1932972 w 2488557"/>
              <a:gd name="connsiteY34" fmla="*/ 1736203 h 6516547"/>
              <a:gd name="connsiteX35" fmla="*/ 1956122 w 2488557"/>
              <a:gd name="connsiteY35" fmla="*/ 1759352 h 6516547"/>
              <a:gd name="connsiteX36" fmla="*/ 2025570 w 2488557"/>
              <a:gd name="connsiteY36" fmla="*/ 1805651 h 6516547"/>
              <a:gd name="connsiteX37" fmla="*/ 2048719 w 2488557"/>
              <a:gd name="connsiteY37" fmla="*/ 1840375 h 6516547"/>
              <a:gd name="connsiteX38" fmla="*/ 2071869 w 2488557"/>
              <a:gd name="connsiteY38" fmla="*/ 1863524 h 6516547"/>
              <a:gd name="connsiteX39" fmla="*/ 2118167 w 2488557"/>
              <a:gd name="connsiteY39" fmla="*/ 1932973 h 6516547"/>
              <a:gd name="connsiteX40" fmla="*/ 2164466 w 2488557"/>
              <a:gd name="connsiteY40" fmla="*/ 2002421 h 6516547"/>
              <a:gd name="connsiteX41" fmla="*/ 2222339 w 2488557"/>
              <a:gd name="connsiteY41" fmla="*/ 2071869 h 6516547"/>
              <a:gd name="connsiteX42" fmla="*/ 2291788 w 2488557"/>
              <a:gd name="connsiteY42" fmla="*/ 2118167 h 6516547"/>
              <a:gd name="connsiteX43" fmla="*/ 2326512 w 2488557"/>
              <a:gd name="connsiteY43" fmla="*/ 2141317 h 6516547"/>
              <a:gd name="connsiteX44" fmla="*/ 2361236 w 2488557"/>
              <a:gd name="connsiteY44" fmla="*/ 2152892 h 6516547"/>
              <a:gd name="connsiteX45" fmla="*/ 2430684 w 2488557"/>
              <a:gd name="connsiteY45" fmla="*/ 2199190 h 6516547"/>
              <a:gd name="connsiteX46" fmla="*/ 2476982 w 2488557"/>
              <a:gd name="connsiteY46" fmla="*/ 2303362 h 6516547"/>
              <a:gd name="connsiteX47" fmla="*/ 2488557 w 2488557"/>
              <a:gd name="connsiteY47" fmla="*/ 2338086 h 6516547"/>
              <a:gd name="connsiteX48" fmla="*/ 2465408 w 2488557"/>
              <a:gd name="connsiteY48" fmla="*/ 2372811 h 6516547"/>
              <a:gd name="connsiteX49" fmla="*/ 2453833 w 2488557"/>
              <a:gd name="connsiteY49" fmla="*/ 2407535 h 6516547"/>
              <a:gd name="connsiteX50" fmla="*/ 2349661 w 2488557"/>
              <a:gd name="connsiteY50" fmla="*/ 2500132 h 6516547"/>
              <a:gd name="connsiteX51" fmla="*/ 2280213 w 2488557"/>
              <a:gd name="connsiteY51" fmla="*/ 2569580 h 6516547"/>
              <a:gd name="connsiteX52" fmla="*/ 2257064 w 2488557"/>
              <a:gd name="connsiteY52" fmla="*/ 2592730 h 6516547"/>
              <a:gd name="connsiteX53" fmla="*/ 2233914 w 2488557"/>
              <a:gd name="connsiteY53" fmla="*/ 2627454 h 6516547"/>
              <a:gd name="connsiteX54" fmla="*/ 2199190 w 2488557"/>
              <a:gd name="connsiteY54" fmla="*/ 2650603 h 6516547"/>
              <a:gd name="connsiteX55" fmla="*/ 2176041 w 2488557"/>
              <a:gd name="connsiteY55" fmla="*/ 2685327 h 6516547"/>
              <a:gd name="connsiteX56" fmla="*/ 2118167 w 2488557"/>
              <a:gd name="connsiteY56" fmla="*/ 2743200 h 6516547"/>
              <a:gd name="connsiteX57" fmla="*/ 2095018 w 2488557"/>
              <a:gd name="connsiteY57" fmla="*/ 2777924 h 6516547"/>
              <a:gd name="connsiteX58" fmla="*/ 1979271 w 2488557"/>
              <a:gd name="connsiteY58" fmla="*/ 2847373 h 6516547"/>
              <a:gd name="connsiteX59" fmla="*/ 1944547 w 2488557"/>
              <a:gd name="connsiteY59" fmla="*/ 2882097 h 6516547"/>
              <a:gd name="connsiteX60" fmla="*/ 1863524 w 2488557"/>
              <a:gd name="connsiteY60" fmla="*/ 2928395 h 6516547"/>
              <a:gd name="connsiteX61" fmla="*/ 1840375 w 2488557"/>
              <a:gd name="connsiteY61" fmla="*/ 2951545 h 6516547"/>
              <a:gd name="connsiteX62" fmla="*/ 1805651 w 2488557"/>
              <a:gd name="connsiteY62" fmla="*/ 2974694 h 6516547"/>
              <a:gd name="connsiteX63" fmla="*/ 1770927 w 2488557"/>
              <a:gd name="connsiteY63" fmla="*/ 3009418 h 6516547"/>
              <a:gd name="connsiteX64" fmla="*/ 1736203 w 2488557"/>
              <a:gd name="connsiteY64" fmla="*/ 3032567 h 6516547"/>
              <a:gd name="connsiteX65" fmla="*/ 1655180 w 2488557"/>
              <a:gd name="connsiteY65" fmla="*/ 3090441 h 6516547"/>
              <a:gd name="connsiteX66" fmla="*/ 1608881 w 2488557"/>
              <a:gd name="connsiteY66" fmla="*/ 3136740 h 6516547"/>
              <a:gd name="connsiteX67" fmla="*/ 1493134 w 2488557"/>
              <a:gd name="connsiteY67" fmla="*/ 3229337 h 6516547"/>
              <a:gd name="connsiteX68" fmla="*/ 1446836 w 2488557"/>
              <a:gd name="connsiteY68" fmla="*/ 3298785 h 6516547"/>
              <a:gd name="connsiteX69" fmla="*/ 1423686 w 2488557"/>
              <a:gd name="connsiteY69" fmla="*/ 3333509 h 6516547"/>
              <a:gd name="connsiteX70" fmla="*/ 1400537 w 2488557"/>
              <a:gd name="connsiteY70" fmla="*/ 3356659 h 6516547"/>
              <a:gd name="connsiteX71" fmla="*/ 1377388 w 2488557"/>
              <a:gd name="connsiteY71" fmla="*/ 3391383 h 6516547"/>
              <a:gd name="connsiteX72" fmla="*/ 1273215 w 2488557"/>
              <a:gd name="connsiteY72" fmla="*/ 3437681 h 6516547"/>
              <a:gd name="connsiteX73" fmla="*/ 1215342 w 2488557"/>
              <a:gd name="connsiteY73" fmla="*/ 3460831 h 6516547"/>
              <a:gd name="connsiteX74" fmla="*/ 1134319 w 2488557"/>
              <a:gd name="connsiteY74" fmla="*/ 3518704 h 6516547"/>
              <a:gd name="connsiteX75" fmla="*/ 1064871 w 2488557"/>
              <a:gd name="connsiteY75" fmla="*/ 3541854 h 6516547"/>
              <a:gd name="connsiteX76" fmla="*/ 1030147 w 2488557"/>
              <a:gd name="connsiteY76" fmla="*/ 3565003 h 6516547"/>
              <a:gd name="connsiteX77" fmla="*/ 914400 w 2488557"/>
              <a:gd name="connsiteY77" fmla="*/ 3599727 h 6516547"/>
              <a:gd name="connsiteX78" fmla="*/ 775504 w 2488557"/>
              <a:gd name="connsiteY78" fmla="*/ 3738623 h 6516547"/>
              <a:gd name="connsiteX79" fmla="*/ 752355 w 2488557"/>
              <a:gd name="connsiteY79" fmla="*/ 3761773 h 6516547"/>
              <a:gd name="connsiteX80" fmla="*/ 729205 w 2488557"/>
              <a:gd name="connsiteY80" fmla="*/ 3784922 h 6516547"/>
              <a:gd name="connsiteX81" fmla="*/ 694481 w 2488557"/>
              <a:gd name="connsiteY81" fmla="*/ 3842795 h 6516547"/>
              <a:gd name="connsiteX82" fmla="*/ 648182 w 2488557"/>
              <a:gd name="connsiteY82" fmla="*/ 3912243 h 6516547"/>
              <a:gd name="connsiteX83" fmla="*/ 625033 w 2488557"/>
              <a:gd name="connsiteY83" fmla="*/ 3993266 h 6516547"/>
              <a:gd name="connsiteX84" fmla="*/ 636608 w 2488557"/>
              <a:gd name="connsiteY84" fmla="*/ 4085864 h 6516547"/>
              <a:gd name="connsiteX85" fmla="*/ 671332 w 2488557"/>
              <a:gd name="connsiteY85" fmla="*/ 4190036 h 6516547"/>
              <a:gd name="connsiteX86" fmla="*/ 682907 w 2488557"/>
              <a:gd name="connsiteY86" fmla="*/ 4224760 h 6516547"/>
              <a:gd name="connsiteX87" fmla="*/ 659757 w 2488557"/>
              <a:gd name="connsiteY87" fmla="*/ 4363656 h 6516547"/>
              <a:gd name="connsiteX88" fmla="*/ 636608 w 2488557"/>
              <a:gd name="connsiteY88" fmla="*/ 4398380 h 6516547"/>
              <a:gd name="connsiteX89" fmla="*/ 613458 w 2488557"/>
              <a:gd name="connsiteY89" fmla="*/ 4467828 h 6516547"/>
              <a:gd name="connsiteX90" fmla="*/ 544010 w 2488557"/>
              <a:gd name="connsiteY90" fmla="*/ 4560426 h 6516547"/>
              <a:gd name="connsiteX91" fmla="*/ 520861 w 2488557"/>
              <a:gd name="connsiteY91" fmla="*/ 4595150 h 6516547"/>
              <a:gd name="connsiteX92" fmla="*/ 486137 w 2488557"/>
              <a:gd name="connsiteY92" fmla="*/ 4664598 h 6516547"/>
              <a:gd name="connsiteX93" fmla="*/ 462988 w 2488557"/>
              <a:gd name="connsiteY93" fmla="*/ 4734046 h 6516547"/>
              <a:gd name="connsiteX94" fmla="*/ 393539 w 2488557"/>
              <a:gd name="connsiteY94" fmla="*/ 4838218 h 6516547"/>
              <a:gd name="connsiteX95" fmla="*/ 370390 w 2488557"/>
              <a:gd name="connsiteY95" fmla="*/ 4872942 h 6516547"/>
              <a:gd name="connsiteX96" fmla="*/ 335666 w 2488557"/>
              <a:gd name="connsiteY96" fmla="*/ 4942390 h 6516547"/>
              <a:gd name="connsiteX97" fmla="*/ 289367 w 2488557"/>
              <a:gd name="connsiteY97" fmla="*/ 4988689 h 6516547"/>
              <a:gd name="connsiteX98" fmla="*/ 254643 w 2488557"/>
              <a:gd name="connsiteY98" fmla="*/ 5023413 h 6516547"/>
              <a:gd name="connsiteX99" fmla="*/ 231494 w 2488557"/>
              <a:gd name="connsiteY99" fmla="*/ 5058137 h 6516547"/>
              <a:gd name="connsiteX100" fmla="*/ 162046 w 2488557"/>
              <a:gd name="connsiteY100" fmla="*/ 5127585 h 6516547"/>
              <a:gd name="connsiteX101" fmla="*/ 127322 w 2488557"/>
              <a:gd name="connsiteY101" fmla="*/ 5173884 h 6516547"/>
              <a:gd name="connsiteX102" fmla="*/ 104172 w 2488557"/>
              <a:gd name="connsiteY102" fmla="*/ 5208608 h 6516547"/>
              <a:gd name="connsiteX103" fmla="*/ 69448 w 2488557"/>
              <a:gd name="connsiteY103" fmla="*/ 5243332 h 6516547"/>
              <a:gd name="connsiteX104" fmla="*/ 57874 w 2488557"/>
              <a:gd name="connsiteY104" fmla="*/ 5278056 h 6516547"/>
              <a:gd name="connsiteX105" fmla="*/ 34724 w 2488557"/>
              <a:gd name="connsiteY105" fmla="*/ 5312780 h 6516547"/>
              <a:gd name="connsiteX106" fmla="*/ 11575 w 2488557"/>
              <a:gd name="connsiteY106" fmla="*/ 5405378 h 6516547"/>
              <a:gd name="connsiteX107" fmla="*/ 0 w 2488557"/>
              <a:gd name="connsiteY107" fmla="*/ 5440102 h 6516547"/>
              <a:gd name="connsiteX108" fmla="*/ 34724 w 2488557"/>
              <a:gd name="connsiteY108" fmla="*/ 5660021 h 6516547"/>
              <a:gd name="connsiteX109" fmla="*/ 57874 w 2488557"/>
              <a:gd name="connsiteY109" fmla="*/ 5694745 h 6516547"/>
              <a:gd name="connsiteX110" fmla="*/ 69448 w 2488557"/>
              <a:gd name="connsiteY110" fmla="*/ 5729469 h 6516547"/>
              <a:gd name="connsiteX111" fmla="*/ 150471 w 2488557"/>
              <a:gd name="connsiteY111" fmla="*/ 5764193 h 6516547"/>
              <a:gd name="connsiteX112" fmla="*/ 254643 w 2488557"/>
              <a:gd name="connsiteY112" fmla="*/ 5810492 h 6516547"/>
              <a:gd name="connsiteX113" fmla="*/ 289367 w 2488557"/>
              <a:gd name="connsiteY113" fmla="*/ 5822066 h 6516547"/>
              <a:gd name="connsiteX114" fmla="*/ 312517 w 2488557"/>
              <a:gd name="connsiteY114" fmla="*/ 5856790 h 6516547"/>
              <a:gd name="connsiteX115" fmla="*/ 370390 w 2488557"/>
              <a:gd name="connsiteY115" fmla="*/ 5914664 h 6516547"/>
              <a:gd name="connsiteX116" fmla="*/ 428264 w 2488557"/>
              <a:gd name="connsiteY116" fmla="*/ 5984112 h 6516547"/>
              <a:gd name="connsiteX117" fmla="*/ 462988 w 2488557"/>
              <a:gd name="connsiteY117" fmla="*/ 6007261 h 6516547"/>
              <a:gd name="connsiteX118" fmla="*/ 520861 w 2488557"/>
              <a:gd name="connsiteY118" fmla="*/ 6065135 h 6516547"/>
              <a:gd name="connsiteX119" fmla="*/ 555585 w 2488557"/>
              <a:gd name="connsiteY119" fmla="*/ 6099859 h 6516547"/>
              <a:gd name="connsiteX120" fmla="*/ 590309 w 2488557"/>
              <a:gd name="connsiteY120" fmla="*/ 6134583 h 6516547"/>
              <a:gd name="connsiteX121" fmla="*/ 601884 w 2488557"/>
              <a:gd name="connsiteY121" fmla="*/ 6169307 h 6516547"/>
              <a:gd name="connsiteX122" fmla="*/ 636608 w 2488557"/>
              <a:gd name="connsiteY122" fmla="*/ 6238755 h 6516547"/>
              <a:gd name="connsiteX123" fmla="*/ 613458 w 2488557"/>
              <a:gd name="connsiteY123" fmla="*/ 6354502 h 6516547"/>
              <a:gd name="connsiteX124" fmla="*/ 625033 w 2488557"/>
              <a:gd name="connsiteY124" fmla="*/ 6423950 h 6516547"/>
              <a:gd name="connsiteX125" fmla="*/ 648182 w 2488557"/>
              <a:gd name="connsiteY125" fmla="*/ 6493398 h 6516547"/>
              <a:gd name="connsiteX126" fmla="*/ 648182 w 2488557"/>
              <a:gd name="connsiteY126" fmla="*/ 6516547 h 6516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2488557" h="6516547">
                <a:moveTo>
                  <a:pt x="810228" y="0"/>
                </a:moveTo>
                <a:cubicBezTo>
                  <a:pt x="783480" y="133737"/>
                  <a:pt x="807447" y="43"/>
                  <a:pt x="787079" y="254643"/>
                </a:cubicBezTo>
                <a:cubicBezTo>
                  <a:pt x="784598" y="285650"/>
                  <a:pt x="779362" y="316375"/>
                  <a:pt x="775504" y="347241"/>
                </a:cubicBezTo>
                <a:cubicBezTo>
                  <a:pt x="779362" y="366532"/>
                  <a:pt x="779329" y="387032"/>
                  <a:pt x="787079" y="405114"/>
                </a:cubicBezTo>
                <a:cubicBezTo>
                  <a:pt x="791378" y="415144"/>
                  <a:pt x="801498" y="421716"/>
                  <a:pt x="810228" y="428264"/>
                </a:cubicBezTo>
                <a:cubicBezTo>
                  <a:pt x="832486" y="444957"/>
                  <a:pt x="860003" y="454889"/>
                  <a:pt x="879676" y="474562"/>
                </a:cubicBezTo>
                <a:cubicBezTo>
                  <a:pt x="912663" y="507549"/>
                  <a:pt x="896773" y="488632"/>
                  <a:pt x="925975" y="532436"/>
                </a:cubicBezTo>
                <a:cubicBezTo>
                  <a:pt x="929833" y="551727"/>
                  <a:pt x="929800" y="572227"/>
                  <a:pt x="937550" y="590309"/>
                </a:cubicBezTo>
                <a:cubicBezTo>
                  <a:pt x="941849" y="600339"/>
                  <a:pt x="955084" y="604101"/>
                  <a:pt x="960699" y="613459"/>
                </a:cubicBezTo>
                <a:cubicBezTo>
                  <a:pt x="966976" y="623921"/>
                  <a:pt x="966818" y="637270"/>
                  <a:pt x="972274" y="648183"/>
                </a:cubicBezTo>
                <a:cubicBezTo>
                  <a:pt x="978495" y="660625"/>
                  <a:pt x="989202" y="670465"/>
                  <a:pt x="995423" y="682907"/>
                </a:cubicBezTo>
                <a:cubicBezTo>
                  <a:pt x="1000879" y="693820"/>
                  <a:pt x="1001542" y="706718"/>
                  <a:pt x="1006998" y="717631"/>
                </a:cubicBezTo>
                <a:cubicBezTo>
                  <a:pt x="1013219" y="730073"/>
                  <a:pt x="1023926" y="739913"/>
                  <a:pt x="1030147" y="752355"/>
                </a:cubicBezTo>
                <a:cubicBezTo>
                  <a:pt x="1048974" y="790009"/>
                  <a:pt x="1031702" y="788634"/>
                  <a:pt x="1064871" y="821803"/>
                </a:cubicBezTo>
                <a:cubicBezTo>
                  <a:pt x="1074708" y="831640"/>
                  <a:pt x="1088908" y="836046"/>
                  <a:pt x="1099595" y="844952"/>
                </a:cubicBezTo>
                <a:cubicBezTo>
                  <a:pt x="1112170" y="855431"/>
                  <a:pt x="1121744" y="869197"/>
                  <a:pt x="1134319" y="879676"/>
                </a:cubicBezTo>
                <a:cubicBezTo>
                  <a:pt x="1145006" y="888582"/>
                  <a:pt x="1158180" y="894136"/>
                  <a:pt x="1169043" y="902826"/>
                </a:cubicBezTo>
                <a:cubicBezTo>
                  <a:pt x="1177564" y="909643"/>
                  <a:pt x="1183463" y="919427"/>
                  <a:pt x="1192193" y="925975"/>
                </a:cubicBezTo>
                <a:cubicBezTo>
                  <a:pt x="1214451" y="942668"/>
                  <a:pt x="1238492" y="956841"/>
                  <a:pt x="1261641" y="972274"/>
                </a:cubicBezTo>
                <a:cubicBezTo>
                  <a:pt x="1261658" y="972285"/>
                  <a:pt x="1331073" y="1018561"/>
                  <a:pt x="1331089" y="1018573"/>
                </a:cubicBezTo>
                <a:cubicBezTo>
                  <a:pt x="1346522" y="1030148"/>
                  <a:pt x="1361690" y="1042084"/>
                  <a:pt x="1377388" y="1053297"/>
                </a:cubicBezTo>
                <a:cubicBezTo>
                  <a:pt x="1388708" y="1061383"/>
                  <a:pt x="1400983" y="1068099"/>
                  <a:pt x="1412112" y="1076446"/>
                </a:cubicBezTo>
                <a:cubicBezTo>
                  <a:pt x="1535575" y="1169043"/>
                  <a:pt x="1408253" y="1072589"/>
                  <a:pt x="1516284" y="1180618"/>
                </a:cubicBezTo>
                <a:cubicBezTo>
                  <a:pt x="1526121" y="1190454"/>
                  <a:pt x="1540145" y="1195077"/>
                  <a:pt x="1551008" y="1203767"/>
                </a:cubicBezTo>
                <a:cubicBezTo>
                  <a:pt x="1559529" y="1210584"/>
                  <a:pt x="1566441" y="1219200"/>
                  <a:pt x="1574157" y="1226917"/>
                </a:cubicBezTo>
                <a:cubicBezTo>
                  <a:pt x="1581874" y="1250066"/>
                  <a:pt x="1583772" y="1276062"/>
                  <a:pt x="1597307" y="1296365"/>
                </a:cubicBezTo>
                <a:cubicBezTo>
                  <a:pt x="1605023" y="1307940"/>
                  <a:pt x="1614235" y="1318647"/>
                  <a:pt x="1620456" y="1331089"/>
                </a:cubicBezTo>
                <a:cubicBezTo>
                  <a:pt x="1668377" y="1426931"/>
                  <a:pt x="1588838" y="1301023"/>
                  <a:pt x="1655180" y="1400537"/>
                </a:cubicBezTo>
                <a:cubicBezTo>
                  <a:pt x="1657341" y="1409180"/>
                  <a:pt x="1671214" y="1469703"/>
                  <a:pt x="1678329" y="1481560"/>
                </a:cubicBezTo>
                <a:cubicBezTo>
                  <a:pt x="1683944" y="1490918"/>
                  <a:pt x="1693762" y="1496993"/>
                  <a:pt x="1701479" y="1504709"/>
                </a:cubicBezTo>
                <a:cubicBezTo>
                  <a:pt x="1705337" y="1516284"/>
                  <a:pt x="1706776" y="1528971"/>
                  <a:pt x="1713053" y="1539433"/>
                </a:cubicBezTo>
                <a:cubicBezTo>
                  <a:pt x="1727814" y="1564035"/>
                  <a:pt x="1750355" y="1567217"/>
                  <a:pt x="1770927" y="1585732"/>
                </a:cubicBezTo>
                <a:cubicBezTo>
                  <a:pt x="1799317" y="1611283"/>
                  <a:pt x="1824942" y="1639747"/>
                  <a:pt x="1851950" y="1666755"/>
                </a:cubicBezTo>
                <a:cubicBezTo>
                  <a:pt x="1863525" y="1678330"/>
                  <a:pt x="1873579" y="1691657"/>
                  <a:pt x="1886674" y="1701479"/>
                </a:cubicBezTo>
                <a:cubicBezTo>
                  <a:pt x="1902107" y="1713054"/>
                  <a:pt x="1918152" y="1723853"/>
                  <a:pt x="1932972" y="1736203"/>
                </a:cubicBezTo>
                <a:cubicBezTo>
                  <a:pt x="1941355" y="1743189"/>
                  <a:pt x="1947392" y="1752804"/>
                  <a:pt x="1956122" y="1759352"/>
                </a:cubicBezTo>
                <a:cubicBezTo>
                  <a:pt x="1978380" y="1776045"/>
                  <a:pt x="2025570" y="1805651"/>
                  <a:pt x="2025570" y="1805651"/>
                </a:cubicBezTo>
                <a:cubicBezTo>
                  <a:pt x="2033286" y="1817226"/>
                  <a:pt x="2040029" y="1829512"/>
                  <a:pt x="2048719" y="1840375"/>
                </a:cubicBezTo>
                <a:cubicBezTo>
                  <a:pt x="2055536" y="1848896"/>
                  <a:pt x="2065816" y="1854444"/>
                  <a:pt x="2071869" y="1863524"/>
                </a:cubicBezTo>
                <a:cubicBezTo>
                  <a:pt x="2127934" y="1947620"/>
                  <a:pt x="2065086" y="1879890"/>
                  <a:pt x="2118167" y="1932973"/>
                </a:cubicBezTo>
                <a:cubicBezTo>
                  <a:pt x="2137856" y="1992038"/>
                  <a:pt x="2117174" y="1947247"/>
                  <a:pt x="2164466" y="2002421"/>
                </a:cubicBezTo>
                <a:cubicBezTo>
                  <a:pt x="2183217" y="2024297"/>
                  <a:pt x="2198289" y="2053832"/>
                  <a:pt x="2222339" y="2071869"/>
                </a:cubicBezTo>
                <a:cubicBezTo>
                  <a:pt x="2244597" y="2088562"/>
                  <a:pt x="2268638" y="2102734"/>
                  <a:pt x="2291788" y="2118167"/>
                </a:cubicBezTo>
                <a:cubicBezTo>
                  <a:pt x="2303363" y="2125883"/>
                  <a:pt x="2313315" y="2136918"/>
                  <a:pt x="2326512" y="2141317"/>
                </a:cubicBezTo>
                <a:cubicBezTo>
                  <a:pt x="2338087" y="2145175"/>
                  <a:pt x="2350571" y="2146967"/>
                  <a:pt x="2361236" y="2152892"/>
                </a:cubicBezTo>
                <a:cubicBezTo>
                  <a:pt x="2385557" y="2166403"/>
                  <a:pt x="2430684" y="2199190"/>
                  <a:pt x="2430684" y="2199190"/>
                </a:cubicBezTo>
                <a:cubicBezTo>
                  <a:pt x="2467369" y="2254218"/>
                  <a:pt x="2449433" y="2220716"/>
                  <a:pt x="2476982" y="2303362"/>
                </a:cubicBezTo>
                <a:lnTo>
                  <a:pt x="2488557" y="2338086"/>
                </a:lnTo>
                <a:cubicBezTo>
                  <a:pt x="2480841" y="2349661"/>
                  <a:pt x="2471629" y="2360368"/>
                  <a:pt x="2465408" y="2372811"/>
                </a:cubicBezTo>
                <a:cubicBezTo>
                  <a:pt x="2459952" y="2383724"/>
                  <a:pt x="2461324" y="2397904"/>
                  <a:pt x="2453833" y="2407535"/>
                </a:cubicBezTo>
                <a:cubicBezTo>
                  <a:pt x="2349967" y="2541076"/>
                  <a:pt x="2422070" y="2435769"/>
                  <a:pt x="2349661" y="2500132"/>
                </a:cubicBezTo>
                <a:cubicBezTo>
                  <a:pt x="2325192" y="2521882"/>
                  <a:pt x="2303362" y="2546431"/>
                  <a:pt x="2280213" y="2569580"/>
                </a:cubicBezTo>
                <a:cubicBezTo>
                  <a:pt x="2272497" y="2577297"/>
                  <a:pt x="2263117" y="2583650"/>
                  <a:pt x="2257064" y="2592730"/>
                </a:cubicBezTo>
                <a:cubicBezTo>
                  <a:pt x="2249347" y="2604305"/>
                  <a:pt x="2243751" y="2617617"/>
                  <a:pt x="2233914" y="2627454"/>
                </a:cubicBezTo>
                <a:cubicBezTo>
                  <a:pt x="2224077" y="2637290"/>
                  <a:pt x="2210765" y="2642887"/>
                  <a:pt x="2199190" y="2650603"/>
                </a:cubicBezTo>
                <a:cubicBezTo>
                  <a:pt x="2191474" y="2662178"/>
                  <a:pt x="2185201" y="2674858"/>
                  <a:pt x="2176041" y="2685327"/>
                </a:cubicBezTo>
                <a:cubicBezTo>
                  <a:pt x="2158076" y="2705859"/>
                  <a:pt x="2133300" y="2720500"/>
                  <a:pt x="2118167" y="2743200"/>
                </a:cubicBezTo>
                <a:cubicBezTo>
                  <a:pt x="2110451" y="2754775"/>
                  <a:pt x="2105487" y="2768764"/>
                  <a:pt x="2095018" y="2777924"/>
                </a:cubicBezTo>
                <a:cubicBezTo>
                  <a:pt x="1966815" y="2890102"/>
                  <a:pt x="2077989" y="2776859"/>
                  <a:pt x="1979271" y="2847373"/>
                </a:cubicBezTo>
                <a:cubicBezTo>
                  <a:pt x="1965951" y="2856887"/>
                  <a:pt x="1957867" y="2872583"/>
                  <a:pt x="1944547" y="2882097"/>
                </a:cubicBezTo>
                <a:cubicBezTo>
                  <a:pt x="1833673" y="2961292"/>
                  <a:pt x="1954635" y="2855505"/>
                  <a:pt x="1863524" y="2928395"/>
                </a:cubicBezTo>
                <a:cubicBezTo>
                  <a:pt x="1855003" y="2935212"/>
                  <a:pt x="1848896" y="2944728"/>
                  <a:pt x="1840375" y="2951545"/>
                </a:cubicBezTo>
                <a:cubicBezTo>
                  <a:pt x="1829512" y="2960235"/>
                  <a:pt x="1816338" y="2965788"/>
                  <a:pt x="1805651" y="2974694"/>
                </a:cubicBezTo>
                <a:cubicBezTo>
                  <a:pt x="1793076" y="2985173"/>
                  <a:pt x="1783502" y="2998939"/>
                  <a:pt x="1770927" y="3009418"/>
                </a:cubicBezTo>
                <a:cubicBezTo>
                  <a:pt x="1760240" y="3018324"/>
                  <a:pt x="1746890" y="3023661"/>
                  <a:pt x="1736203" y="3032567"/>
                </a:cubicBezTo>
                <a:cubicBezTo>
                  <a:pt x="1665815" y="3091225"/>
                  <a:pt x="1740853" y="3047606"/>
                  <a:pt x="1655180" y="3090441"/>
                </a:cubicBezTo>
                <a:cubicBezTo>
                  <a:pt x="1639747" y="3105874"/>
                  <a:pt x="1625924" y="3123106"/>
                  <a:pt x="1608881" y="3136740"/>
                </a:cubicBezTo>
                <a:cubicBezTo>
                  <a:pt x="1564656" y="3172120"/>
                  <a:pt x="1525074" y="3181427"/>
                  <a:pt x="1493134" y="3229337"/>
                </a:cubicBezTo>
                <a:lnTo>
                  <a:pt x="1446836" y="3298785"/>
                </a:lnTo>
                <a:cubicBezTo>
                  <a:pt x="1439119" y="3310360"/>
                  <a:pt x="1433522" y="3323672"/>
                  <a:pt x="1423686" y="3333509"/>
                </a:cubicBezTo>
                <a:cubicBezTo>
                  <a:pt x="1415970" y="3341226"/>
                  <a:pt x="1407354" y="3348137"/>
                  <a:pt x="1400537" y="3356659"/>
                </a:cubicBezTo>
                <a:cubicBezTo>
                  <a:pt x="1391847" y="3367522"/>
                  <a:pt x="1387225" y="3381546"/>
                  <a:pt x="1377388" y="3391383"/>
                </a:cubicBezTo>
                <a:cubicBezTo>
                  <a:pt x="1347696" y="3421075"/>
                  <a:pt x="1311419" y="3422399"/>
                  <a:pt x="1273215" y="3437681"/>
                </a:cubicBezTo>
                <a:cubicBezTo>
                  <a:pt x="1253924" y="3445398"/>
                  <a:pt x="1233504" y="3450741"/>
                  <a:pt x="1215342" y="3460831"/>
                </a:cubicBezTo>
                <a:cubicBezTo>
                  <a:pt x="1198239" y="3470333"/>
                  <a:pt x="1156016" y="3509061"/>
                  <a:pt x="1134319" y="3518704"/>
                </a:cubicBezTo>
                <a:cubicBezTo>
                  <a:pt x="1112021" y="3528614"/>
                  <a:pt x="1085174" y="3528319"/>
                  <a:pt x="1064871" y="3541854"/>
                </a:cubicBezTo>
                <a:cubicBezTo>
                  <a:pt x="1053296" y="3549570"/>
                  <a:pt x="1042859" y="3559353"/>
                  <a:pt x="1030147" y="3565003"/>
                </a:cubicBezTo>
                <a:cubicBezTo>
                  <a:pt x="993918" y="3581105"/>
                  <a:pt x="952877" y="3590108"/>
                  <a:pt x="914400" y="3599727"/>
                </a:cubicBezTo>
                <a:lnTo>
                  <a:pt x="775504" y="3738623"/>
                </a:lnTo>
                <a:lnTo>
                  <a:pt x="752355" y="3761773"/>
                </a:lnTo>
                <a:lnTo>
                  <a:pt x="729205" y="3784922"/>
                </a:lnTo>
                <a:cubicBezTo>
                  <a:pt x="702338" y="3865527"/>
                  <a:pt x="736850" y="3779242"/>
                  <a:pt x="694481" y="3842795"/>
                </a:cubicBezTo>
                <a:cubicBezTo>
                  <a:pt x="638421" y="3926884"/>
                  <a:pt x="701261" y="3859166"/>
                  <a:pt x="648182" y="3912243"/>
                </a:cubicBezTo>
                <a:cubicBezTo>
                  <a:pt x="642725" y="3928616"/>
                  <a:pt x="625033" y="3978736"/>
                  <a:pt x="625033" y="3993266"/>
                </a:cubicBezTo>
                <a:cubicBezTo>
                  <a:pt x="625033" y="4024372"/>
                  <a:pt x="630090" y="4055448"/>
                  <a:pt x="636608" y="4085864"/>
                </a:cubicBezTo>
                <a:cubicBezTo>
                  <a:pt x="636610" y="4085874"/>
                  <a:pt x="665543" y="4172669"/>
                  <a:pt x="671332" y="4190036"/>
                </a:cubicBezTo>
                <a:lnTo>
                  <a:pt x="682907" y="4224760"/>
                </a:lnTo>
                <a:cubicBezTo>
                  <a:pt x="680354" y="4245180"/>
                  <a:pt x="673253" y="4332165"/>
                  <a:pt x="659757" y="4363656"/>
                </a:cubicBezTo>
                <a:cubicBezTo>
                  <a:pt x="654277" y="4376442"/>
                  <a:pt x="642258" y="4385668"/>
                  <a:pt x="636608" y="4398380"/>
                </a:cubicBezTo>
                <a:cubicBezTo>
                  <a:pt x="626698" y="4420678"/>
                  <a:pt x="630712" y="4450573"/>
                  <a:pt x="613458" y="4467828"/>
                </a:cubicBezTo>
                <a:cubicBezTo>
                  <a:pt x="570637" y="4510651"/>
                  <a:pt x="596361" y="4481899"/>
                  <a:pt x="544010" y="4560426"/>
                </a:cubicBezTo>
                <a:cubicBezTo>
                  <a:pt x="536294" y="4572001"/>
                  <a:pt x="525260" y="4581953"/>
                  <a:pt x="520861" y="4595150"/>
                </a:cubicBezTo>
                <a:cubicBezTo>
                  <a:pt x="478643" y="4721799"/>
                  <a:pt x="545976" y="4529959"/>
                  <a:pt x="486137" y="4664598"/>
                </a:cubicBezTo>
                <a:cubicBezTo>
                  <a:pt x="476227" y="4686896"/>
                  <a:pt x="476524" y="4713743"/>
                  <a:pt x="462988" y="4734046"/>
                </a:cubicBezTo>
                <a:lnTo>
                  <a:pt x="393539" y="4838218"/>
                </a:lnTo>
                <a:cubicBezTo>
                  <a:pt x="385823" y="4849793"/>
                  <a:pt x="374789" y="4859745"/>
                  <a:pt x="370390" y="4872942"/>
                </a:cubicBezTo>
                <a:cubicBezTo>
                  <a:pt x="359187" y="4906550"/>
                  <a:pt x="360143" y="4913834"/>
                  <a:pt x="335666" y="4942390"/>
                </a:cubicBezTo>
                <a:cubicBezTo>
                  <a:pt x="321462" y="4958961"/>
                  <a:pt x="304800" y="4973256"/>
                  <a:pt x="289367" y="4988689"/>
                </a:cubicBezTo>
                <a:cubicBezTo>
                  <a:pt x="277792" y="5000264"/>
                  <a:pt x="263723" y="5009793"/>
                  <a:pt x="254643" y="5023413"/>
                </a:cubicBezTo>
                <a:cubicBezTo>
                  <a:pt x="246927" y="5034988"/>
                  <a:pt x="240736" y="5047740"/>
                  <a:pt x="231494" y="5058137"/>
                </a:cubicBezTo>
                <a:cubicBezTo>
                  <a:pt x="209744" y="5082606"/>
                  <a:pt x="181689" y="5101394"/>
                  <a:pt x="162046" y="5127585"/>
                </a:cubicBezTo>
                <a:cubicBezTo>
                  <a:pt x="150471" y="5143018"/>
                  <a:pt x="138535" y="5158186"/>
                  <a:pt x="127322" y="5173884"/>
                </a:cubicBezTo>
                <a:cubicBezTo>
                  <a:pt x="119236" y="5185204"/>
                  <a:pt x="113078" y="5197921"/>
                  <a:pt x="104172" y="5208608"/>
                </a:cubicBezTo>
                <a:cubicBezTo>
                  <a:pt x="93693" y="5221183"/>
                  <a:pt x="81023" y="5231757"/>
                  <a:pt x="69448" y="5243332"/>
                </a:cubicBezTo>
                <a:cubicBezTo>
                  <a:pt x="65590" y="5254907"/>
                  <a:pt x="63330" y="5267143"/>
                  <a:pt x="57874" y="5278056"/>
                </a:cubicBezTo>
                <a:cubicBezTo>
                  <a:pt x="51653" y="5290499"/>
                  <a:pt x="39478" y="5299706"/>
                  <a:pt x="34724" y="5312780"/>
                </a:cubicBezTo>
                <a:cubicBezTo>
                  <a:pt x="23851" y="5342680"/>
                  <a:pt x="21636" y="5375195"/>
                  <a:pt x="11575" y="5405378"/>
                </a:cubicBezTo>
                <a:lnTo>
                  <a:pt x="0" y="5440102"/>
                </a:lnTo>
                <a:cubicBezTo>
                  <a:pt x="2943" y="5478365"/>
                  <a:pt x="762" y="5609080"/>
                  <a:pt x="34724" y="5660021"/>
                </a:cubicBezTo>
                <a:lnTo>
                  <a:pt x="57874" y="5694745"/>
                </a:lnTo>
                <a:cubicBezTo>
                  <a:pt x="61732" y="5706320"/>
                  <a:pt x="61826" y="5719942"/>
                  <a:pt x="69448" y="5729469"/>
                </a:cubicBezTo>
                <a:cubicBezTo>
                  <a:pt x="89431" y="5754448"/>
                  <a:pt x="122671" y="5757243"/>
                  <a:pt x="150471" y="5764193"/>
                </a:cubicBezTo>
                <a:cubicBezTo>
                  <a:pt x="205497" y="5800877"/>
                  <a:pt x="172000" y="5782944"/>
                  <a:pt x="254643" y="5810492"/>
                </a:cubicBezTo>
                <a:lnTo>
                  <a:pt x="289367" y="5822066"/>
                </a:lnTo>
                <a:cubicBezTo>
                  <a:pt x="297084" y="5833641"/>
                  <a:pt x="303356" y="5846321"/>
                  <a:pt x="312517" y="5856790"/>
                </a:cubicBezTo>
                <a:cubicBezTo>
                  <a:pt x="330482" y="5877322"/>
                  <a:pt x="354021" y="5892839"/>
                  <a:pt x="370390" y="5914664"/>
                </a:cubicBezTo>
                <a:cubicBezTo>
                  <a:pt x="387273" y="5937174"/>
                  <a:pt x="405270" y="5965717"/>
                  <a:pt x="428264" y="5984112"/>
                </a:cubicBezTo>
                <a:cubicBezTo>
                  <a:pt x="439127" y="5992802"/>
                  <a:pt x="452519" y="5998101"/>
                  <a:pt x="462988" y="6007261"/>
                </a:cubicBezTo>
                <a:cubicBezTo>
                  <a:pt x="483520" y="6025226"/>
                  <a:pt x="501570" y="6045844"/>
                  <a:pt x="520861" y="6065135"/>
                </a:cubicBezTo>
                <a:lnTo>
                  <a:pt x="555585" y="6099859"/>
                </a:lnTo>
                <a:lnTo>
                  <a:pt x="590309" y="6134583"/>
                </a:lnTo>
                <a:cubicBezTo>
                  <a:pt x="594167" y="6146158"/>
                  <a:pt x="596428" y="6158394"/>
                  <a:pt x="601884" y="6169307"/>
                </a:cubicBezTo>
                <a:cubicBezTo>
                  <a:pt x="646760" y="6259058"/>
                  <a:pt x="607514" y="6151475"/>
                  <a:pt x="636608" y="6238755"/>
                </a:cubicBezTo>
                <a:cubicBezTo>
                  <a:pt x="622354" y="6281517"/>
                  <a:pt x="613458" y="6301301"/>
                  <a:pt x="613458" y="6354502"/>
                </a:cubicBezTo>
                <a:cubicBezTo>
                  <a:pt x="613458" y="6377971"/>
                  <a:pt x="619341" y="6401182"/>
                  <a:pt x="625033" y="6423950"/>
                </a:cubicBezTo>
                <a:cubicBezTo>
                  <a:pt x="630951" y="6447623"/>
                  <a:pt x="648182" y="6468996"/>
                  <a:pt x="648182" y="6493398"/>
                </a:cubicBezTo>
                <a:lnTo>
                  <a:pt x="648182" y="6516547"/>
                </a:lnTo>
              </a:path>
            </a:pathLst>
          </a:custGeom>
          <a:noFill/>
          <a:ln w="5715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773347" y="1030147"/>
            <a:ext cx="138896" cy="16551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747777" y="2708475"/>
            <a:ext cx="2164466" cy="32640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47891" y="91124"/>
            <a:ext cx="2034275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smtClean="0"/>
              <a:t>Grindstone Creek</a:t>
            </a:r>
            <a:endParaRPr lang="en-US" sz="2000" b="1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95740" y="491234"/>
            <a:ext cx="816503" cy="7206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268598" y="3160067"/>
            <a:ext cx="2875402" cy="461665"/>
            <a:chOff x="6268598" y="3160067"/>
            <a:chExt cx="2875402" cy="46166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345716" y="3558099"/>
              <a:ext cx="261099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268598" y="3249976"/>
              <a:ext cx="2875402" cy="2860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43484" y="3160067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/>
                <a:t>1000 m</a:t>
              </a:r>
              <a:endParaRPr lang="en-US" sz="2400" b="1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0"/>
            <a:ext cx="2318657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Subparallel faults spaced ~100 to 600 m apart</a:t>
            </a:r>
          </a:p>
          <a:p>
            <a:pPr algn="ctr"/>
            <a:endParaRPr lang="en-US" b="1" smtClean="0"/>
          </a:p>
          <a:p>
            <a:pPr algn="ctr"/>
            <a:r>
              <a:rPr lang="en-US" b="1" smtClean="0"/>
              <a:t>Change </a:t>
            </a:r>
            <a:r>
              <a:rPr lang="en-US" b="1"/>
              <a:t>in lithology and </a:t>
            </a:r>
            <a:r>
              <a:rPr lang="en-US" b="1" smtClean="0"/>
              <a:t>structural fabric across faults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894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om\toms\Geology\Franciscan\Eastern belt sumary\My projects\AGU poster and abstract\Poster prep\NEWEST cross sec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39937" r="10216" b="29269"/>
          <a:stretch/>
        </p:blipFill>
        <p:spPr bwMode="auto">
          <a:xfrm>
            <a:off x="10108" y="2419350"/>
            <a:ext cx="9124367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7190" y="419461"/>
            <a:ext cx="728998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smtClean="0"/>
              <a:t>Across faults there is commonly:</a:t>
            </a:r>
            <a:endParaRPr lang="en-US" sz="24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smtClean="0"/>
              <a:t>a change </a:t>
            </a:r>
            <a:r>
              <a:rPr lang="en-US" sz="2400" b="1" dirty="0" smtClean="0"/>
              <a:t>in  structural fabric (e.g. strike of </a:t>
            </a:r>
            <a:r>
              <a:rPr lang="en-US" sz="2400" b="1" smtClean="0"/>
              <a:t>bedding) 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smtClean="0"/>
              <a:t>a change </a:t>
            </a:r>
            <a:r>
              <a:rPr lang="en-US" sz="2400" b="1"/>
              <a:t>in </a:t>
            </a:r>
            <a:r>
              <a:rPr lang="en-US" sz="2400" b="1" smtClean="0"/>
              <a:t>lithology. </a:t>
            </a:r>
            <a:r>
              <a:rPr lang="en-US" sz="2400" b="1" dirty="0" smtClean="0"/>
              <a:t>	</a:t>
            </a:r>
            <a:r>
              <a:rPr lang="en-US" sz="2000" b="1" smtClean="0"/>
              <a:t>	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5172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6" y="223459"/>
            <a:ext cx="9158866" cy="646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51426" y="3526264"/>
            <a:ext cx="714375" cy="5048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786479" y="5380987"/>
            <a:ext cx="2445745" cy="523220"/>
            <a:chOff x="3350874" y="5442333"/>
            <a:chExt cx="2445745" cy="5232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350874" y="5904207"/>
              <a:ext cx="244574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016179" y="5442333"/>
              <a:ext cx="1096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/>
                <a:t>10 km</a:t>
              </a:r>
              <a:endParaRPr lang="en-US" sz="2800" b="1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17473" y="1355073"/>
            <a:ext cx="102024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Sulfur Creek Fault</a:t>
            </a:r>
            <a:endParaRPr lang="en-US" sz="2000" b="1"/>
          </a:p>
        </p:txBody>
      </p:sp>
      <p:sp>
        <p:nvSpPr>
          <p:cNvPr id="13" name="TextBox 12"/>
          <p:cNvSpPr txBox="1"/>
          <p:nvPr/>
        </p:nvSpPr>
        <p:spPr>
          <a:xfrm>
            <a:off x="2295092" y="664675"/>
            <a:ext cx="14101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Grindstone</a:t>
            </a:r>
            <a:r>
              <a:rPr lang="en-US" smtClean="0"/>
              <a:t> </a:t>
            </a:r>
            <a:r>
              <a:rPr lang="en-US" b="1" smtClean="0"/>
              <a:t>Creek</a:t>
            </a:r>
            <a:endParaRPr lang="en-US" b="1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622015" y="1244906"/>
            <a:ext cx="378156" cy="71609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175968" y="1872867"/>
            <a:ext cx="1544323" cy="105539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75968" y="4497834"/>
            <a:ext cx="714375" cy="5048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84059" y="4106468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B</a:t>
            </a:r>
            <a:endParaRPr lang="en-US" sz="2400" b="1"/>
          </a:p>
        </p:txBody>
      </p:sp>
      <p:sp>
        <p:nvSpPr>
          <p:cNvPr id="20" name="TextBox 19"/>
          <p:cNvSpPr txBox="1"/>
          <p:nvPr/>
        </p:nvSpPr>
        <p:spPr>
          <a:xfrm>
            <a:off x="5890343" y="4750246"/>
            <a:ext cx="437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B</a:t>
            </a:r>
            <a:r>
              <a:rPr lang="en-US" sz="2400" b="1" smtClean="0"/>
              <a:t>’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6696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538" y="374579"/>
            <a:ext cx="9217977" cy="6129969"/>
            <a:chOff x="8538" y="374579"/>
            <a:chExt cx="9217977" cy="6129969"/>
          </a:xfrm>
        </p:grpSpPr>
        <p:grpSp>
          <p:nvGrpSpPr>
            <p:cNvPr id="7" name="Group 6"/>
            <p:cNvGrpSpPr/>
            <p:nvPr/>
          </p:nvGrpSpPr>
          <p:grpSpPr>
            <a:xfrm>
              <a:off x="8538" y="374579"/>
              <a:ext cx="9217977" cy="6129969"/>
              <a:chOff x="165253" y="-5953"/>
              <a:chExt cx="9061262" cy="6025753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3"/>
              <a:stretch/>
            </p:blipFill>
            <p:spPr bwMode="auto">
              <a:xfrm>
                <a:off x="165253" y="-5953"/>
                <a:ext cx="9061262" cy="6025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1410465" y="596341"/>
                <a:ext cx="2895436" cy="1856477"/>
                <a:chOff x="1410465" y="596341"/>
                <a:chExt cx="2895436" cy="1856477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1410465" y="596341"/>
                  <a:ext cx="2895436" cy="53687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smtClean="0"/>
                    <a:t>Sulfur Creek Fault</a:t>
                  </a:r>
                  <a:endParaRPr lang="en-US" sz="2400" b="1"/>
                </a:p>
              </p:txBody>
            </p:sp>
            <p:cxnSp>
              <p:nvCxnSpPr>
                <p:cNvPr id="4" name="Straight Arrow Connector 3"/>
                <p:cNvCxnSpPr/>
                <p:nvPr/>
              </p:nvCxnSpPr>
              <p:spPr>
                <a:xfrm flipH="1">
                  <a:off x="1666699" y="1133217"/>
                  <a:ext cx="691830" cy="1319601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TextBox 4"/>
            <p:cNvSpPr txBox="1"/>
            <p:nvPr/>
          </p:nvSpPr>
          <p:spPr>
            <a:xfrm>
              <a:off x="4416469" y="2875875"/>
              <a:ext cx="15084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00"/>
                  </a:solidFill>
                </a:rPr>
                <a:t>semischist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72172" y="3972040"/>
              <a:ext cx="1888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00"/>
                  </a:solidFill>
                </a:rPr>
                <a:t>not schistose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4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93677" y="268750"/>
            <a:ext cx="347462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mtClean="0"/>
              <a:t>Textural Grades</a:t>
            </a:r>
            <a:endParaRPr lang="en-US" sz="3600" b="1"/>
          </a:p>
        </p:txBody>
      </p:sp>
      <p:grpSp>
        <p:nvGrpSpPr>
          <p:cNvPr id="5" name="Group 4"/>
          <p:cNvGrpSpPr/>
          <p:nvPr/>
        </p:nvGrpSpPr>
        <p:grpSpPr>
          <a:xfrm>
            <a:off x="-1" y="5900"/>
            <a:ext cx="4621322" cy="3042100"/>
            <a:chOff x="-1" y="5900"/>
            <a:chExt cx="4423397" cy="2911811"/>
          </a:xfrm>
        </p:grpSpPr>
        <p:pic>
          <p:nvPicPr>
            <p:cNvPr id="1030" name="Picture 6" descr="C:\Users\tom\toms\Geology\Franciscan\My projects\GSA talk\talk\text grades\Slide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" b="11381"/>
            <a:stretch/>
          </p:blipFill>
          <p:spPr bwMode="auto">
            <a:xfrm>
              <a:off x="-1" y="11225"/>
              <a:ext cx="4423397" cy="29064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53278" y="5900"/>
              <a:ext cx="5629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smtClean="0"/>
                <a:t>1+ </a:t>
              </a:r>
              <a:endParaRPr lang="en-US" sz="2400" b="1"/>
            </a:p>
          </p:txBody>
        </p:sp>
      </p:grpSp>
      <p:pic>
        <p:nvPicPr>
          <p:cNvPr id="1028" name="Picture 4" descr="C:\Users\tom\toms\Geology\Franciscan\My projects\GSA talk\talk\text grades\Slide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1"/>
          <a:stretch/>
        </p:blipFill>
        <p:spPr bwMode="auto">
          <a:xfrm>
            <a:off x="6815" y="3894156"/>
            <a:ext cx="4560076" cy="29641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775730" y="4144982"/>
            <a:ext cx="4760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/>
              <a:t> 2</a:t>
            </a:r>
            <a:endParaRPr lang="en-US" sz="2400" b="1"/>
          </a:p>
        </p:txBody>
      </p:sp>
      <p:grpSp>
        <p:nvGrpSpPr>
          <p:cNvPr id="6" name="Group 5"/>
          <p:cNvGrpSpPr/>
          <p:nvPr/>
        </p:nvGrpSpPr>
        <p:grpSpPr>
          <a:xfrm>
            <a:off x="4894487" y="1773497"/>
            <a:ext cx="4249513" cy="2833150"/>
            <a:chOff x="4830220" y="1098770"/>
            <a:chExt cx="4249513" cy="2833150"/>
          </a:xfrm>
        </p:grpSpPr>
        <p:pic>
          <p:nvPicPr>
            <p:cNvPr id="1026" name="Picture 2" descr="C:\Users\tom\toms\Geology\Franciscan\My projects\GSA talk\talk\text grades\Slide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4" b="7063"/>
            <a:stretch/>
          </p:blipFill>
          <p:spPr bwMode="auto">
            <a:xfrm>
              <a:off x="4830220" y="1098770"/>
              <a:ext cx="4249513" cy="28331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587606" y="1106621"/>
              <a:ext cx="4780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smtClean="0"/>
                <a:t> 3 </a:t>
              </a:r>
              <a:endParaRPr lang="en-US" sz="2400" b="1"/>
            </a:p>
          </p:txBody>
        </p:sp>
      </p:grpSp>
    </p:spTree>
    <p:extLst>
      <p:ext uri="{BB962C8B-B14F-4D97-AF65-F5344CB8AC3E}">
        <p14:creationId xmlns:p14="http://schemas.microsoft.com/office/powerpoint/2010/main" val="3691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895"/>
            <a:ext cx="9159145" cy="567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14239" y="665895"/>
            <a:ext cx="12449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Sulfur Creek Fault</a:t>
            </a:r>
            <a:endParaRPr lang="en-US" sz="2400" b="1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04193" y="1123720"/>
            <a:ext cx="2027103" cy="2974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99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6" y="223459"/>
            <a:ext cx="9158866" cy="646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6706" y="6278399"/>
            <a:ext cx="1462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Salt Creek</a:t>
            </a:r>
            <a:endParaRPr lang="en-US" sz="2400" b="1"/>
          </a:p>
        </p:txBody>
      </p:sp>
      <p:cxnSp>
        <p:nvCxnSpPr>
          <p:cNvPr id="6" name="Straight Connector 5"/>
          <p:cNvCxnSpPr/>
          <p:nvPr/>
        </p:nvCxnSpPr>
        <p:spPr>
          <a:xfrm>
            <a:off x="6579673" y="5377478"/>
            <a:ext cx="952923" cy="2177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251909" y="6278399"/>
            <a:ext cx="1250541" cy="1791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1909" y="4655327"/>
            <a:ext cx="49564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A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7427" y="4840004"/>
            <a:ext cx="605166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A’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8369" y="5749614"/>
            <a:ext cx="47160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B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2743" y="5955233"/>
            <a:ext cx="60465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B’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2756" y="5163170"/>
            <a:ext cx="249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Grindstone Creek</a:t>
            </a:r>
            <a:endParaRPr lang="en-US" sz="2400" b="1"/>
          </a:p>
        </p:txBody>
      </p:sp>
      <p:grpSp>
        <p:nvGrpSpPr>
          <p:cNvPr id="3" name="Group 2"/>
          <p:cNvGrpSpPr/>
          <p:nvPr/>
        </p:nvGrpSpPr>
        <p:grpSpPr>
          <a:xfrm>
            <a:off x="1411905" y="5118127"/>
            <a:ext cx="2445745" cy="584775"/>
            <a:chOff x="1411905" y="5118127"/>
            <a:chExt cx="2445745" cy="58477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411905" y="5629551"/>
              <a:ext cx="244574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2022269" y="5118127"/>
              <a:ext cx="12250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/>
                <a:t>10 km</a:t>
              </a:r>
              <a:endParaRPr lang="en-US" sz="3200" b="1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841353" y="683047"/>
            <a:ext cx="144278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Log Springs Fault</a:t>
            </a:r>
            <a:endParaRPr lang="en-US" sz="3200" b="1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17754" y="1795749"/>
            <a:ext cx="1338381" cy="7601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372833" y="7991"/>
            <a:ext cx="9516910" cy="6377651"/>
            <a:chOff x="-372833" y="7991"/>
            <a:chExt cx="9516910" cy="6377651"/>
          </a:xfrm>
        </p:grpSpPr>
        <p:grpSp>
          <p:nvGrpSpPr>
            <p:cNvPr id="5" name="Group 4"/>
            <p:cNvGrpSpPr/>
            <p:nvPr/>
          </p:nvGrpSpPr>
          <p:grpSpPr>
            <a:xfrm>
              <a:off x="-372833" y="7991"/>
              <a:ext cx="9516910" cy="6377651"/>
              <a:chOff x="409575" y="876300"/>
              <a:chExt cx="8229600" cy="5514975"/>
            </a:xfrm>
          </p:grpSpPr>
          <p:pic>
            <p:nvPicPr>
              <p:cNvPr id="2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246" b="33637"/>
              <a:stretch/>
            </p:blipFill>
            <p:spPr bwMode="auto">
              <a:xfrm>
                <a:off x="409575" y="876300"/>
                <a:ext cx="8143875" cy="5514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790575" y="876300"/>
                <a:ext cx="7848600" cy="551497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6076709" y="1099595"/>
              <a:ext cx="3067368" cy="275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71903" y="1805121"/>
              <a:ext cx="1608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/>
                <a:t>Willows</a:t>
              </a:r>
              <a:endParaRPr lang="en-US" sz="3200" b="1"/>
            </a:p>
          </p:txBody>
        </p:sp>
        <p:cxnSp>
          <p:nvCxnSpPr>
            <p:cNvPr id="8" name="Straight Arrow Connector 7"/>
            <p:cNvCxnSpPr>
              <a:stCxn id="6" idx="1"/>
            </p:cNvCxnSpPr>
            <p:nvPr/>
          </p:nvCxnSpPr>
          <p:spPr>
            <a:xfrm flipH="1">
              <a:off x="3478231" y="2097509"/>
              <a:ext cx="2893672" cy="12186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3345084" y="3316147"/>
              <a:ext cx="185194" cy="16783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721429" y="2993571"/>
              <a:ext cx="304800" cy="40649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21137" y="217714"/>
              <a:ext cx="24238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Adapted from Ernst and McLaughlin, 2012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330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16651" y="6342073"/>
            <a:ext cx="29273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Grindstone Creek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2388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South Fork Mtn Schist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16686" y="0"/>
            <a:ext cx="827314" cy="5116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Desktop\IMG_3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3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16651" y="6342073"/>
            <a:ext cx="29273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Grindstone Creek</a:t>
            </a:r>
          </a:p>
        </p:txBody>
      </p:sp>
      <p:sp>
        <p:nvSpPr>
          <p:cNvPr id="2" name="Oval 1"/>
          <p:cNvSpPr/>
          <p:nvPr/>
        </p:nvSpPr>
        <p:spPr>
          <a:xfrm>
            <a:off x="947057" y="5823857"/>
            <a:ext cx="1338943" cy="10414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1354" y="2655"/>
            <a:ext cx="17134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Valentine Spring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6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7190" y="0"/>
            <a:ext cx="8358189" cy="6858000"/>
            <a:chOff x="457190" y="0"/>
            <a:chExt cx="8358189" cy="6858000"/>
          </a:xfrm>
        </p:grpSpPr>
        <p:pic>
          <p:nvPicPr>
            <p:cNvPr id="1026" name="Picture 2" descr="C:\Users\tom\toms\Geology\Franciscan\My projects\GSA talk\combined final cross section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0" t="7152" r="9856" b="9640"/>
            <a:stretch/>
          </p:blipFill>
          <p:spPr bwMode="auto">
            <a:xfrm>
              <a:off x="457190" y="0"/>
              <a:ext cx="835818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621096" y="458714"/>
              <a:ext cx="1841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Grindstone Creek</a:t>
              </a:r>
              <a:endParaRPr lang="en-US" b="1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171891" y="3056984"/>
              <a:ext cx="1139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Salt Creek</a:t>
              </a:r>
              <a:endParaRPr lang="en-US" b="1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72557" y="5465019"/>
              <a:ext cx="2023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:   Mudstone and….</a:t>
              </a:r>
              <a:endParaRPr lang="en-US" b="1"/>
            </a:p>
          </p:txBody>
        </p:sp>
      </p:grpSp>
      <p:sp>
        <p:nvSpPr>
          <p:cNvPr id="4" name="Rectangle 3"/>
          <p:cNvSpPr/>
          <p:nvPr/>
        </p:nvSpPr>
        <p:spPr>
          <a:xfrm>
            <a:off x="2699657" y="5465019"/>
            <a:ext cx="6193972" cy="13929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toms\Geology\Franciscan\My projects\GSA talk\talk\maps\big map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r="17702"/>
          <a:stretch/>
        </p:blipFill>
        <p:spPr bwMode="auto">
          <a:xfrm>
            <a:off x="0" y="257908"/>
            <a:ext cx="5486400" cy="566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180542"/>
            <a:ext cx="3657600" cy="60631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000" b="1" u="sng" smtClean="0"/>
              <a:t> Grindstone Creek area</a:t>
            </a:r>
          </a:p>
          <a:p>
            <a:pPr algn="ctr"/>
            <a:r>
              <a:rPr lang="en-US" sz="1600" b="1" smtClean="0"/>
              <a:t>Contacts between units are gradational</a:t>
            </a:r>
          </a:p>
          <a:p>
            <a:pPr algn="ctr"/>
            <a:endParaRPr lang="en-US" sz="1600" b="1" dirty="0" smtClean="0"/>
          </a:p>
          <a:p>
            <a:pPr algn="ctr"/>
            <a:r>
              <a:rPr lang="en-US" sz="1600" b="1" smtClean="0"/>
              <a:t>There is a lithologic difference that roughly corresponds to the the transition from textural grade 3- to 2</a:t>
            </a:r>
          </a:p>
          <a:p>
            <a:pPr algn="ctr"/>
            <a:endParaRPr lang="en-US" sz="1600" b="1" smtClean="0"/>
          </a:p>
          <a:p>
            <a:pPr algn="ctr"/>
            <a:endParaRPr lang="en-US" sz="1600" b="1"/>
          </a:p>
          <a:p>
            <a:pPr algn="ctr"/>
            <a:r>
              <a:rPr lang="en-US" sz="2000" b="1" u="sng" smtClean="0"/>
              <a:t>Elsewhere in Eastern Belt</a:t>
            </a:r>
            <a:endParaRPr lang="en-US" sz="2000" b="1" u="sng" dirty="0" smtClean="0"/>
          </a:p>
          <a:p>
            <a:pPr algn="ctr"/>
            <a:r>
              <a:rPr lang="en-US" sz="1600" b="1" smtClean="0"/>
              <a:t>Gradational contacts…yes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 smtClean="0"/>
              <a:t>Lithology similar…..no</a:t>
            </a:r>
          </a:p>
          <a:p>
            <a:pPr algn="ctr"/>
            <a:endParaRPr lang="en-US" sz="1600" b="1" smtClean="0"/>
          </a:p>
          <a:p>
            <a:pPr algn="ctr"/>
            <a:endParaRPr lang="en-US" sz="1600" b="1" smtClean="0"/>
          </a:p>
          <a:p>
            <a:pPr algn="ctr"/>
            <a:r>
              <a:rPr lang="en-US" sz="2000" b="1" u="sng" smtClean="0"/>
              <a:t>Terminology???</a:t>
            </a:r>
          </a:p>
          <a:p>
            <a:pPr algn="ctr"/>
            <a:r>
              <a:rPr lang="en-US" sz="1600" b="1" smtClean="0"/>
              <a:t>The terms schist and semischist are useful and mappable</a:t>
            </a:r>
          </a:p>
          <a:p>
            <a:pPr algn="ctr"/>
            <a:endParaRPr lang="en-US" sz="1600" b="1" smtClean="0"/>
          </a:p>
          <a:p>
            <a:pPr algn="ctr"/>
            <a:endParaRPr lang="en-US" sz="1600" b="1" dirty="0"/>
          </a:p>
          <a:p>
            <a:pPr algn="ctr"/>
            <a:r>
              <a:rPr lang="en-US" sz="2000" b="1" u="sng" smtClean="0"/>
              <a:t>Origin </a:t>
            </a:r>
            <a:r>
              <a:rPr lang="en-US" sz="2000" b="1" u="sng" dirty="0" smtClean="0"/>
              <a:t>of inverse metamorphic </a:t>
            </a:r>
            <a:r>
              <a:rPr lang="en-US" sz="2000" b="1" u="sng" smtClean="0"/>
              <a:t>gradient?</a:t>
            </a:r>
          </a:p>
          <a:p>
            <a:pPr algn="ctr"/>
            <a:r>
              <a:rPr lang="en-US" sz="1600" b="1" smtClean="0"/>
              <a:t>No post-metamorphic </a:t>
            </a:r>
            <a:r>
              <a:rPr lang="en-US" sz="1600" b="1"/>
              <a:t>differential </a:t>
            </a:r>
            <a:r>
              <a:rPr lang="en-US" sz="1600" b="1" smtClean="0"/>
              <a:t> uplift</a:t>
            </a:r>
            <a:endParaRPr lang="en-US" sz="1600" b="1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376057" y="426763"/>
            <a:ext cx="740229" cy="912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82886" y="1645963"/>
            <a:ext cx="740229" cy="912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463143" y="1645963"/>
            <a:ext cx="859972" cy="912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65172" y="502963"/>
            <a:ext cx="859972" cy="912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38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om\toms\Geology\Franciscan\My projects\GSA talk\talk\maps\big map for tal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7379" r="15629" b="11123"/>
          <a:stretch/>
        </p:blipFill>
        <p:spPr bwMode="auto">
          <a:xfrm>
            <a:off x="241067" y="0"/>
            <a:ext cx="6473238" cy="68930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8882" y="4250529"/>
            <a:ext cx="50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CRO</a:t>
            </a:r>
            <a:endParaRPr lang="en-US" sz="1400" b="1"/>
          </a:p>
        </p:txBody>
      </p:sp>
      <p:sp>
        <p:nvSpPr>
          <p:cNvPr id="4" name="TextBox 3"/>
          <p:cNvSpPr txBox="1"/>
          <p:nvPr/>
        </p:nvSpPr>
        <p:spPr>
          <a:xfrm>
            <a:off x="6868886" y="505097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Willows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23071" y="555171"/>
            <a:ext cx="103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Red Bluff</a:t>
            </a: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077200" y="337457"/>
            <a:ext cx="500743" cy="217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826828" y="5268685"/>
            <a:ext cx="751115" cy="3362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428309" y="4993793"/>
            <a:ext cx="2046098" cy="1950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57847" y="6172200"/>
            <a:ext cx="1475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Grindstone Creek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37218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29182"/>
            <a:ext cx="9144000" cy="6887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lide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5722"/>
            <a:ext cx="4349977" cy="326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tom\toms\Geology\Franciscan\grindstone summary\reduce photo size\Slide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brightnessContrast bright="18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9" r="21829" b="7593"/>
          <a:stretch/>
        </p:blipFill>
        <p:spPr bwMode="auto">
          <a:xfrm>
            <a:off x="179673" y="0"/>
            <a:ext cx="3894616" cy="35071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428921" y="-29182"/>
            <a:ext cx="4715080" cy="3536311"/>
            <a:chOff x="4591539" y="104012"/>
            <a:chExt cx="4189046" cy="3141785"/>
          </a:xfrm>
        </p:grpSpPr>
        <p:pic>
          <p:nvPicPr>
            <p:cNvPr id="4" name="Picture 3" descr="C:\Users\tom\toms\Geology\Franciscan\grindstone summary\photos\by topic\graywacke argillite\textural grade 2\reduced\Photo Album\Slide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539" y="104012"/>
              <a:ext cx="4189046" cy="3141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6123008" y="2013995"/>
              <a:ext cx="462987" cy="46298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2400" y="-10495"/>
            <a:ext cx="29431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Yolla Bolly graywacke/argillite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05984" y="-55136"/>
            <a:ext cx="3118418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Valentine Spring </a:t>
            </a:r>
          </a:p>
          <a:p>
            <a:r>
              <a:rPr lang="en-US" sz="1600" smtClean="0"/>
              <a:t>Semi-schistose graywacke &amp; argilite</a:t>
            </a:r>
            <a:endParaRPr lang="en-US" sz="1600"/>
          </a:p>
        </p:txBody>
      </p:sp>
      <p:pic>
        <p:nvPicPr>
          <p:cNvPr id="14" name="Picture 3" descr="C:\Users\tom\toms\Geology\Franciscan\My projects\photos\Grindstone mouth photos\Iphone Grindstone  Oct 2014\reduced iphone grindstone\Slide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71" y="3615722"/>
            <a:ext cx="4323038" cy="324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26981" y="3615722"/>
            <a:ext cx="556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SFMS, thin-bedded to laminated schistose sand and shale</a:t>
            </a: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265714" y="67975"/>
            <a:ext cx="566058" cy="400110"/>
            <a:chOff x="4800600" y="677575"/>
            <a:chExt cx="566058" cy="400110"/>
          </a:xfrm>
        </p:grpSpPr>
        <p:sp>
          <p:nvSpPr>
            <p:cNvPr id="17" name="Oval 16"/>
            <p:cNvSpPr/>
            <p:nvPr/>
          </p:nvSpPr>
          <p:spPr>
            <a:xfrm>
              <a:off x="4800600" y="685799"/>
              <a:ext cx="566058" cy="3918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862254" y="677575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/>
                <a:t>1+</a:t>
              </a:r>
              <a:endParaRPr lang="en-US" sz="2000" b="1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168844" y="3659389"/>
            <a:ext cx="566058" cy="403261"/>
            <a:chOff x="-2249896" y="4844975"/>
            <a:chExt cx="566058" cy="403261"/>
          </a:xfrm>
        </p:grpSpPr>
        <p:sp>
          <p:nvSpPr>
            <p:cNvPr id="19" name="Oval 18"/>
            <p:cNvSpPr/>
            <p:nvPr/>
          </p:nvSpPr>
          <p:spPr>
            <a:xfrm>
              <a:off x="-2249896" y="4844975"/>
              <a:ext cx="566058" cy="3918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flipH="1">
              <a:off x="-2091555" y="4848126"/>
              <a:ext cx="2155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/>
                <a:t>3</a:t>
              </a:r>
              <a:endParaRPr lang="en-US" sz="2000" b="1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37833" y="24924"/>
            <a:ext cx="566058" cy="400110"/>
            <a:chOff x="827315" y="3833044"/>
            <a:chExt cx="566058" cy="400110"/>
          </a:xfrm>
        </p:grpSpPr>
        <p:sp>
          <p:nvSpPr>
            <p:cNvPr id="16" name="Oval 15"/>
            <p:cNvSpPr/>
            <p:nvPr/>
          </p:nvSpPr>
          <p:spPr>
            <a:xfrm>
              <a:off x="827315" y="3833044"/>
              <a:ext cx="566058" cy="3918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3089" y="3833044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/>
                <a:t>2</a:t>
              </a:r>
              <a:endParaRPr lang="en-US" sz="20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63418" y="3665077"/>
            <a:ext cx="566058" cy="403261"/>
            <a:chOff x="-2249896" y="4844975"/>
            <a:chExt cx="566058" cy="403261"/>
          </a:xfrm>
        </p:grpSpPr>
        <p:sp>
          <p:nvSpPr>
            <p:cNvPr id="23" name="Oval 22"/>
            <p:cNvSpPr/>
            <p:nvPr/>
          </p:nvSpPr>
          <p:spPr>
            <a:xfrm>
              <a:off x="-2249896" y="4844975"/>
              <a:ext cx="566058" cy="3918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-2091555" y="4848126"/>
              <a:ext cx="2155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/>
                <a:t>3</a:t>
              </a:r>
              <a:endParaRPr lang="en-US" sz="2000" b="1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31772" y="2804775"/>
            <a:ext cx="97440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All units in Blueschist facies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0047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om\toms\Geology\Franciscan\My projects\GSA talk\talk\maps\big map for tal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7379" r="2412" b="11123"/>
          <a:stretch/>
        </p:blipFill>
        <p:spPr bwMode="auto">
          <a:xfrm>
            <a:off x="529728" y="0"/>
            <a:ext cx="7591099" cy="689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27708" y="4404418"/>
            <a:ext cx="50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CRO</a:t>
            </a:r>
            <a:endParaRPr lang="en-US" sz="1400" b="1"/>
          </a:p>
        </p:txBody>
      </p:sp>
      <p:sp>
        <p:nvSpPr>
          <p:cNvPr id="8" name="Oval 7"/>
          <p:cNvSpPr/>
          <p:nvPr/>
        </p:nvSpPr>
        <p:spPr>
          <a:xfrm>
            <a:off x="4715219" y="5160975"/>
            <a:ext cx="1927952" cy="1845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40702" y="5666679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A</a:t>
            </a:r>
            <a:endParaRPr lang="en-US" sz="3600" b="1"/>
          </a:p>
        </p:txBody>
      </p:sp>
      <p:sp>
        <p:nvSpPr>
          <p:cNvPr id="10" name="TextBox 9"/>
          <p:cNvSpPr txBox="1"/>
          <p:nvPr/>
        </p:nvSpPr>
        <p:spPr>
          <a:xfrm>
            <a:off x="6418776" y="5118994"/>
            <a:ext cx="56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A’</a:t>
            </a:r>
            <a:endParaRPr lang="en-US" sz="3600" b="1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100731" y="5442159"/>
            <a:ext cx="3228975" cy="547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0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73173"/>
            <a:ext cx="9144000" cy="3872704"/>
            <a:chOff x="0" y="1270550"/>
            <a:chExt cx="9144000" cy="3872704"/>
          </a:xfrm>
        </p:grpSpPr>
        <p:pic>
          <p:nvPicPr>
            <p:cNvPr id="1026" name="Picture 2" descr="C:\Users\tom\toms\Geology\Franciscan\My projects\GSA talk\regional cross section final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17790" r="17337" b="30876"/>
            <a:stretch/>
          </p:blipFill>
          <p:spPr bwMode="auto">
            <a:xfrm>
              <a:off x="0" y="1426557"/>
              <a:ext cx="9144000" cy="3143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354810" y="1270550"/>
              <a:ext cx="1696426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Log Spring Fault</a:t>
              </a:r>
              <a:endParaRPr lang="en-US" b="1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81074" y="4773922"/>
              <a:ext cx="1873398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Sulfur Creek Fault</a:t>
              </a:r>
              <a:endParaRPr lang="en-US" b="1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3117773" y="3558393"/>
              <a:ext cx="438840" cy="121552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6224531" y="1802768"/>
              <a:ext cx="527337" cy="119560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5300250" y="3389116"/>
              <a:ext cx="391454" cy="338554"/>
              <a:chOff x="5238993" y="4354399"/>
              <a:chExt cx="391454" cy="338554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5300250" y="4388504"/>
                <a:ext cx="268941" cy="26894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238993" y="4354399"/>
                <a:ext cx="3914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smtClean="0"/>
                  <a:t>1+</a:t>
                </a:r>
                <a:endParaRPr lang="en-US" sz="1600" b="1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479605" y="2892532"/>
              <a:ext cx="301686" cy="369332"/>
              <a:chOff x="6177421" y="5421868"/>
              <a:chExt cx="301686" cy="369332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6193794" y="5465230"/>
                <a:ext cx="268941" cy="26894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177421" y="542186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2</a:t>
                </a:r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697268" y="2596800"/>
              <a:ext cx="303883" cy="369332"/>
              <a:chOff x="5957510" y="5734171"/>
              <a:chExt cx="303883" cy="3693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957510" y="5791200"/>
                <a:ext cx="268941" cy="26894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959707" y="5734171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3</a:t>
                </a:r>
                <a:endParaRPr lang="en-US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509451" y="4872445"/>
            <a:ext cx="7759337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/>
              <a:t>Fault interpretation drivers: </a:t>
            </a:r>
            <a:endParaRPr lang="en-US" sz="2400" b="1" u="sng" smtClean="0"/>
          </a:p>
          <a:p>
            <a:pPr algn="ctr"/>
            <a:endParaRPr lang="en-US" sz="2400" b="1"/>
          </a:p>
          <a:p>
            <a:pPr algn="ctr"/>
            <a:r>
              <a:rPr lang="en-US" sz="2000" b="1" smtClean="0"/>
              <a:t>Belief in Age difference between SFMS &amp; Franciscan</a:t>
            </a:r>
            <a:endParaRPr lang="en-US" sz="2000" b="1"/>
          </a:p>
          <a:p>
            <a:pPr algn="ctr"/>
            <a:endParaRPr lang="en-US" sz="2000" b="1"/>
          </a:p>
          <a:p>
            <a:pPr algn="ctr"/>
            <a:r>
              <a:rPr lang="en-US" sz="2000" b="1"/>
              <a:t>Post-metamorphic differential </a:t>
            </a:r>
            <a:r>
              <a:rPr lang="en-US" sz="2000" b="1" smtClean="0"/>
              <a:t>uplift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7584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5121" y="405510"/>
            <a:ext cx="8858250" cy="61041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99857" y="405129"/>
            <a:ext cx="4713514" cy="62478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/>
              <a:t>Arguments </a:t>
            </a:r>
            <a:r>
              <a:rPr lang="en-US" sz="2400" b="1" u="sng" smtClean="0"/>
              <a:t>against</a:t>
            </a:r>
            <a:endParaRPr lang="en-US" sz="2000" b="1" i="1" smtClean="0"/>
          </a:p>
          <a:p>
            <a:endParaRPr lang="en-US" sz="2000" b="1" i="1"/>
          </a:p>
          <a:p>
            <a:r>
              <a:rPr lang="en-US" sz="2000" b="1" i="1" smtClean="0"/>
              <a:t>“</a:t>
            </a:r>
            <a:r>
              <a:rPr lang="en-US" sz="2000" b="1" i="1" dirty="0" smtClean="0"/>
              <a:t>metamorphic temperature </a:t>
            </a:r>
            <a:r>
              <a:rPr lang="en-US" sz="2000" b="1" i="1" smtClean="0"/>
              <a:t>was </a:t>
            </a:r>
          </a:p>
          <a:p>
            <a:r>
              <a:rPr lang="en-US" sz="2000" b="1" i="1" smtClean="0"/>
              <a:t>not </a:t>
            </a:r>
            <a:r>
              <a:rPr lang="en-US" sz="2000" b="1" i="1"/>
              <a:t>very </a:t>
            </a:r>
            <a:r>
              <a:rPr lang="en-US" sz="2000" b="1" i="1" smtClean="0"/>
              <a:t>different” across the Eastern belt</a:t>
            </a:r>
          </a:p>
          <a:p>
            <a:r>
              <a:rPr lang="en-US"/>
              <a:t>Brocker and Day, 1995</a:t>
            </a:r>
          </a:p>
          <a:p>
            <a:endParaRPr lang="en-US" sz="2000" b="1" i="1" smtClean="0"/>
          </a:p>
          <a:p>
            <a:r>
              <a:rPr lang="en-US" sz="1600" b="1"/>
              <a:t>Sulfur Creek Fault and other YB </a:t>
            </a:r>
            <a:r>
              <a:rPr lang="en-US" sz="1600" b="1" smtClean="0"/>
              <a:t>faults</a:t>
            </a:r>
          </a:p>
          <a:p>
            <a:r>
              <a:rPr lang="en-US" sz="2000" b="1" i="1" smtClean="0"/>
              <a:t>“vertical </a:t>
            </a:r>
            <a:r>
              <a:rPr lang="en-US" sz="2000" b="1" i="1"/>
              <a:t>component of post-metamorphic fault offset was </a:t>
            </a:r>
            <a:r>
              <a:rPr lang="en-US" sz="2000" b="1" i="1" smtClean="0"/>
              <a:t>small </a:t>
            </a:r>
            <a:r>
              <a:rPr lang="en-US" sz="2000" b="1" i="1"/>
              <a:t>(&lt; few km), if any.”</a:t>
            </a:r>
          </a:p>
          <a:p>
            <a:r>
              <a:rPr lang="en-US" smtClean="0"/>
              <a:t>Cloos </a:t>
            </a:r>
            <a:r>
              <a:rPr lang="en-US"/>
              <a:t>and Copeland, </a:t>
            </a:r>
            <a:r>
              <a:rPr lang="en-US" smtClean="0"/>
              <a:t>2005</a:t>
            </a:r>
          </a:p>
          <a:p>
            <a:endParaRPr lang="en-US" sz="2400" b="1"/>
          </a:p>
          <a:p>
            <a:pPr algn="ctr"/>
            <a:r>
              <a:rPr lang="en-US" sz="2000" b="1" smtClean="0"/>
              <a:t>Can </a:t>
            </a:r>
            <a:r>
              <a:rPr lang="en-US" sz="2000" b="1"/>
              <a:t>be </a:t>
            </a:r>
            <a:r>
              <a:rPr lang="en-US" sz="2000" b="1" smtClean="0"/>
              <a:t>explained by </a:t>
            </a:r>
          </a:p>
          <a:p>
            <a:pPr algn="ctr"/>
            <a:r>
              <a:rPr lang="en-US" sz="2000" b="1" smtClean="0"/>
              <a:t>accretionary processes </a:t>
            </a:r>
            <a:endParaRPr lang="en-US" sz="2000" b="1"/>
          </a:p>
          <a:p>
            <a:endParaRPr lang="en-US" sz="2000" b="1" i="1" smtClean="0">
              <a:solidFill>
                <a:srgbClr val="FF0000"/>
              </a:solidFill>
            </a:endParaRPr>
          </a:p>
          <a:p>
            <a:endParaRPr lang="en-US" sz="2000" b="1" i="1" smtClean="0">
              <a:solidFill>
                <a:srgbClr val="FF0000"/>
              </a:solidFill>
            </a:endParaRPr>
          </a:p>
          <a:p>
            <a:pPr algn="ctr"/>
            <a:r>
              <a:rPr lang="en-US" sz="2000" b="1" smtClean="0"/>
              <a:t>Data not convincing</a:t>
            </a:r>
            <a:endParaRPr lang="en-US" sz="2000" b="1"/>
          </a:p>
          <a:p>
            <a:endParaRPr lang="en-US" sz="2000" b="1" i="1" smtClean="0">
              <a:solidFill>
                <a:srgbClr val="FF0000"/>
              </a:solidFill>
            </a:endParaRPr>
          </a:p>
          <a:p>
            <a:endParaRPr lang="en-US" sz="2000" b="1" i="1" smtClean="0">
              <a:solidFill>
                <a:srgbClr val="FF0000"/>
              </a:solidFill>
            </a:endParaRPr>
          </a:p>
          <a:p>
            <a:pPr algn="ctr"/>
            <a:r>
              <a:rPr lang="en-US" sz="2000" b="1"/>
              <a:t>Faults not seen in outcrop*</a:t>
            </a:r>
          </a:p>
          <a:p>
            <a:endParaRPr lang="en-US" sz="2000" b="1" i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4735286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5121" y="405511"/>
            <a:ext cx="4144736" cy="60016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/>
              <a:t>Arguments </a:t>
            </a:r>
            <a:r>
              <a:rPr lang="en-US" sz="2400" b="1" u="sng" smtClean="0"/>
              <a:t>for faulting</a:t>
            </a:r>
            <a:endParaRPr lang="en-US" sz="2000" b="1"/>
          </a:p>
          <a:p>
            <a:endParaRPr lang="en-US" sz="2000" b="1" smtClean="0"/>
          </a:p>
          <a:p>
            <a:endParaRPr lang="en-US" sz="2000" b="1"/>
          </a:p>
          <a:p>
            <a:endParaRPr lang="en-US" sz="2000" b="1" smtClean="0"/>
          </a:p>
          <a:p>
            <a:pPr algn="ctr"/>
            <a:r>
              <a:rPr lang="en-US" sz="2000" b="1" smtClean="0"/>
              <a:t>Jump </a:t>
            </a:r>
            <a:r>
              <a:rPr lang="en-US" sz="2000" b="1"/>
              <a:t>in metamorphic </a:t>
            </a:r>
            <a:r>
              <a:rPr lang="en-US" sz="2000" b="1" smtClean="0"/>
              <a:t>grade</a:t>
            </a:r>
          </a:p>
          <a:p>
            <a:endParaRPr lang="en-US" sz="2000" b="1" smtClean="0"/>
          </a:p>
          <a:p>
            <a:endParaRPr lang="en-US" sz="2000" b="1"/>
          </a:p>
          <a:p>
            <a:endParaRPr lang="en-US" sz="2000" b="1" smtClean="0"/>
          </a:p>
          <a:p>
            <a:endParaRPr lang="en-US" sz="2000" b="1" smtClean="0"/>
          </a:p>
          <a:p>
            <a:endParaRPr lang="en-US" sz="2000" b="1"/>
          </a:p>
          <a:p>
            <a:endParaRPr lang="en-US" sz="2000" b="1" smtClean="0"/>
          </a:p>
          <a:p>
            <a:pPr algn="ctr"/>
            <a:r>
              <a:rPr lang="en-US" sz="2000" b="1" smtClean="0"/>
              <a:t>Change </a:t>
            </a:r>
            <a:r>
              <a:rPr lang="en-US" sz="2000" b="1"/>
              <a:t>in </a:t>
            </a:r>
            <a:r>
              <a:rPr lang="en-US" sz="2000" b="1" smtClean="0"/>
              <a:t>lithology and </a:t>
            </a:r>
          </a:p>
          <a:p>
            <a:pPr algn="ctr"/>
            <a:r>
              <a:rPr lang="en-US" sz="2000" b="1" smtClean="0"/>
              <a:t>structural fabric </a:t>
            </a:r>
          </a:p>
          <a:p>
            <a:endParaRPr lang="en-US" sz="2000" b="1" smtClean="0"/>
          </a:p>
          <a:p>
            <a:endParaRPr lang="en-US" sz="2000" b="1"/>
          </a:p>
          <a:p>
            <a:pPr algn="ctr"/>
            <a:r>
              <a:rPr lang="en-US" sz="2000" b="1" smtClean="0"/>
              <a:t>Jump </a:t>
            </a:r>
            <a:r>
              <a:rPr lang="en-US" sz="2000" b="1"/>
              <a:t>in textural grade</a:t>
            </a:r>
          </a:p>
          <a:p>
            <a:endParaRPr lang="en-US" sz="2000" b="1" smtClean="0"/>
          </a:p>
          <a:p>
            <a:endParaRPr lang="en-US" sz="2000" b="1" smtClean="0"/>
          </a:p>
          <a:p>
            <a:endParaRPr lang="en-US" sz="2000" b="1"/>
          </a:p>
        </p:txBody>
      </p:sp>
      <p:cxnSp>
        <p:nvCxnSpPr>
          <p:cNvPr id="7" name="Straight Connector 6"/>
          <p:cNvCxnSpPr/>
          <p:nvPr/>
        </p:nvCxnSpPr>
        <p:spPr>
          <a:xfrm>
            <a:off x="155121" y="3516086"/>
            <a:ext cx="8858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5121" y="4735286"/>
            <a:ext cx="8858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12775" y="405129"/>
            <a:ext cx="0" cy="6104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5121" y="5649686"/>
            <a:ext cx="8858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7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toms\Geology\Franciscan\grindstone summary\reduce photo size\Slid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09625" y="6246055"/>
            <a:ext cx="37409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Grindstone Creek from </a:t>
            </a:r>
            <a:r>
              <a:rPr lang="en-US" dirty="0" err="1" smtClean="0"/>
              <a:t>Longpoint</a:t>
            </a:r>
            <a:r>
              <a:rPr lang="en-US" dirty="0" smtClean="0"/>
              <a:t> trail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toms\Geology\Franciscan\My projects\photos\reduced photos\downstream\the boulder\IMG_0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1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328</Words>
  <Application>Microsoft Office PowerPoint</Application>
  <PresentationFormat>On-screen Show (4:3)</PresentationFormat>
  <Paragraphs>124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</dc:creator>
  <cp:lastModifiedBy>tom</cp:lastModifiedBy>
  <cp:revision>279</cp:revision>
  <cp:lastPrinted>2016-03-28T17:58:03Z</cp:lastPrinted>
  <dcterms:created xsi:type="dcterms:W3CDTF">2015-06-08T16:09:00Z</dcterms:created>
  <dcterms:modified xsi:type="dcterms:W3CDTF">2016-04-03T22:01:23Z</dcterms:modified>
</cp:coreProperties>
</file>