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21" r:id="rId2"/>
    <p:sldId id="322" r:id="rId3"/>
    <p:sldId id="323" r:id="rId4"/>
    <p:sldId id="259" r:id="rId5"/>
    <p:sldId id="306" r:id="rId6"/>
    <p:sldId id="257" r:id="rId7"/>
    <p:sldId id="271" r:id="rId8"/>
    <p:sldId id="331" r:id="rId9"/>
    <p:sldId id="308" r:id="rId10"/>
    <p:sldId id="310" r:id="rId11"/>
    <p:sldId id="311" r:id="rId12"/>
    <p:sldId id="261" r:id="rId13"/>
    <p:sldId id="266" r:id="rId14"/>
    <p:sldId id="302" r:id="rId15"/>
    <p:sldId id="277" r:id="rId16"/>
    <p:sldId id="304" r:id="rId17"/>
    <p:sldId id="268" r:id="rId18"/>
    <p:sldId id="316" r:id="rId19"/>
    <p:sldId id="265" r:id="rId20"/>
    <p:sldId id="264" r:id="rId21"/>
    <p:sldId id="312" r:id="rId22"/>
    <p:sldId id="313" r:id="rId23"/>
    <p:sldId id="314" r:id="rId24"/>
    <p:sldId id="270" r:id="rId25"/>
    <p:sldId id="280" r:id="rId26"/>
    <p:sldId id="315" r:id="rId27"/>
    <p:sldId id="326" r:id="rId28"/>
    <p:sldId id="325" r:id="rId29"/>
    <p:sldId id="327" r:id="rId30"/>
    <p:sldId id="328" r:id="rId31"/>
    <p:sldId id="32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5" autoAdjust="0"/>
    <p:restoredTop sz="94660"/>
  </p:normalViewPr>
  <p:slideViewPr>
    <p:cSldViewPr snapToGrid="0" snapToObjects="1">
      <p:cViewPr>
        <p:scale>
          <a:sx n="110" d="100"/>
          <a:sy n="110" d="100"/>
        </p:scale>
        <p:origin x="-1552" y="-10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19708-7393-244C-9987-AD69CD0143D8}" type="datetimeFigureOut">
              <a:rPr lang="en-US" smtClean="0"/>
              <a:t>3/31/16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7FA5C-5891-C345-A647-C376EC48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50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Jurassic  rock</a:t>
            </a:r>
            <a:r>
              <a:rPr lang="en-US" baseline="0" dirty="0" smtClean="0"/>
              <a:t> types.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FA5C-5891-C345-A647-C376EC48C3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7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Mention mid-Cretaceous </a:t>
            </a:r>
            <a:r>
              <a:rPr lang="en-US" dirty="0" err="1" smtClean="0"/>
              <a:t>grd</a:t>
            </a:r>
            <a:r>
              <a:rPr lang="en-US" dirty="0" smtClean="0"/>
              <a:t>. and Late </a:t>
            </a:r>
            <a:r>
              <a:rPr lang="en-US" dirty="0" err="1" smtClean="0"/>
              <a:t>Cret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grd</a:t>
            </a:r>
            <a:r>
              <a:rPr lang="en-US" baseline="0" dirty="0" smtClean="0"/>
              <a:t> to highly </a:t>
            </a:r>
            <a:r>
              <a:rPr lang="en-US" baseline="0" dirty="0" err="1" smtClean="0"/>
              <a:t>peraluminous</a:t>
            </a:r>
            <a:r>
              <a:rPr lang="en-US" baseline="0" dirty="0" smtClean="0"/>
              <a:t> granite.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Hi  </a:t>
            </a:r>
            <a:r>
              <a:rPr lang="en-US" baseline="0" dirty="0" err="1" smtClean="0"/>
              <a:t>Sr</a:t>
            </a:r>
            <a:r>
              <a:rPr lang="en-US" baseline="0" dirty="0" smtClean="0"/>
              <a:t>/Y implies melting in the deep crust where garnet is stable, plagioclase unstable.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FA5C-5891-C345-A647-C376EC48C3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71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Miocene diorite</a:t>
            </a:r>
            <a:r>
              <a:rPr lang="en-US" baseline="0" dirty="0" smtClean="0"/>
              <a:t> to granite./</a:t>
            </a:r>
          </a:p>
          <a:p>
            <a:r>
              <a:rPr lang="en-US" baseline="0" dirty="0" err="1" smtClean="0"/>
              <a:t>Sr</a:t>
            </a:r>
            <a:r>
              <a:rPr lang="en-US" baseline="0" dirty="0" smtClean="0"/>
              <a:t>/Y = Strontium/Yttrium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FA5C-5891-C345-A647-C376EC48C3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34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MID-CRETACEOUS BIMODAL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FA5C-5891-C345-A647-C376EC48C3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96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MID-CRETACEOUS BIMODAL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FA5C-5891-C345-A647-C376EC48C3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9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3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0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0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0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5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62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4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6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24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73394-B067-D344-B606-F5FE047E716B}" type="datetimeFigureOut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33642-DA0A-4844-B1EB-0E21BA45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7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n Range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20" y="0"/>
            <a:ext cx="10263020" cy="692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273" y="-33042"/>
            <a:ext cx="864691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</a:t>
            </a:r>
            <a:r>
              <a:rPr lang="en-US" sz="3200" b="1" dirty="0" smtClean="0"/>
              <a:t>MESOZOIC </a:t>
            </a:r>
            <a:r>
              <a:rPr lang="en-US" sz="3200" b="1" dirty="0"/>
              <a:t>AND TERTIARY PLUTON SOURCES </a:t>
            </a:r>
            <a:endParaRPr lang="en-US" sz="3200" b="1" dirty="0" smtClean="0"/>
          </a:p>
          <a:p>
            <a:r>
              <a:rPr lang="en-US" sz="3200" b="1" dirty="0" smtClean="0"/>
              <a:t>IN </a:t>
            </a:r>
            <a:r>
              <a:rPr lang="en-US" sz="3200" b="1" dirty="0"/>
              <a:t>MOJAVE CONTINENTAL CRUST — ZIRCON U-</a:t>
            </a:r>
            <a:r>
              <a:rPr lang="en-US" sz="3200" b="1" dirty="0" err="1" smtClean="0"/>
              <a:t>Pb</a:t>
            </a:r>
            <a:endParaRPr lang="en-US" sz="3200" b="1" dirty="0" smtClean="0"/>
          </a:p>
          <a:p>
            <a:r>
              <a:rPr lang="en-US" sz="3200" b="1" dirty="0" smtClean="0"/>
              <a:t>       </a:t>
            </a:r>
            <a:r>
              <a:rPr lang="en-US" sz="3200" b="1" dirty="0"/>
              <a:t>AND Lu-</a:t>
            </a:r>
            <a:r>
              <a:rPr lang="en-US" sz="3200" b="1" dirty="0" err="1"/>
              <a:t>Hf</a:t>
            </a:r>
            <a:r>
              <a:rPr lang="en-US" sz="3200" b="1" dirty="0"/>
              <a:t>  ISOTOPIC EVIDENCE</a:t>
            </a:r>
            <a:endParaRPr lang="en-US" sz="3200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09205" y="1812820"/>
            <a:ext cx="48411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sz="2400" dirty="0" smtClean="0"/>
              <a:t>Keith </a:t>
            </a:r>
            <a:r>
              <a:rPr lang="en-US" sz="2400" dirty="0"/>
              <a:t>Howard, </a:t>
            </a:r>
            <a:r>
              <a:rPr lang="en-US" sz="2400" dirty="0" err="1"/>
              <a:t>Stirling</a:t>
            </a:r>
            <a:r>
              <a:rPr lang="en-US" sz="2400" dirty="0"/>
              <a:t> Shaw, </a:t>
            </a:r>
            <a:endParaRPr lang="en-US" sz="2400" dirty="0" smtClean="0"/>
          </a:p>
          <a:p>
            <a:r>
              <a:rPr lang="en-US" sz="2400" dirty="0" smtClean="0"/>
              <a:t>Charlotte </a:t>
            </a:r>
            <a:r>
              <a:rPr lang="en-US" sz="2400" dirty="0"/>
              <a:t>Allen, and Norman Pearson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00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4837" y="12296"/>
            <a:ext cx="3017982" cy="6032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Temporal variations in the character of the magmatic rocks</a:t>
            </a:r>
          </a:p>
          <a:p>
            <a:endParaRPr lang="en-US" sz="2200" dirty="0"/>
          </a:p>
          <a:p>
            <a:endParaRPr lang="en-US" dirty="0"/>
          </a:p>
          <a:p>
            <a:r>
              <a:rPr lang="en-US" dirty="0"/>
              <a:t>Take </a:t>
            </a:r>
            <a:r>
              <a:rPr lang="en-US" dirty="0" err="1"/>
              <a:t>Sr</a:t>
            </a:r>
            <a:r>
              <a:rPr lang="en-US" dirty="0"/>
              <a:t>/Y for example, which can reflect depth of melting. 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Sr</a:t>
            </a:r>
            <a:r>
              <a:rPr lang="en-US" dirty="0"/>
              <a:t>/</a:t>
            </a:r>
            <a:r>
              <a:rPr lang="en-US" dirty="0" smtClean="0"/>
              <a:t>Y is </a:t>
            </a:r>
            <a:r>
              <a:rPr lang="en-US" dirty="0"/>
              <a:t>low for most 160–165 Ma plutons. </a:t>
            </a:r>
          </a:p>
          <a:p>
            <a:endParaRPr lang="en-US" dirty="0"/>
          </a:p>
          <a:p>
            <a:r>
              <a:rPr lang="en-US" dirty="0" err="1">
                <a:solidFill>
                  <a:srgbClr val="0000FF"/>
                </a:solidFill>
              </a:rPr>
              <a:t>Sr</a:t>
            </a:r>
            <a:r>
              <a:rPr lang="en-US" dirty="0">
                <a:solidFill>
                  <a:srgbClr val="0000FF"/>
                </a:solidFill>
              </a:rPr>
              <a:t>/Y is intermediate for ~100-Ma plutons, and high</a:t>
            </a:r>
          </a:p>
          <a:p>
            <a:r>
              <a:rPr lang="en-US" dirty="0">
                <a:solidFill>
                  <a:srgbClr val="0000FF"/>
                </a:solidFill>
              </a:rPr>
              <a:t>(&gt;40:1) for ~75-Ma plutons.  Does this reflect progressive crustal thickening?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76455" y="12238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28818" y="4479636"/>
            <a:ext cx="877455" cy="3232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534" y="2020453"/>
            <a:ext cx="5376466" cy="30941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80303" y="1454727"/>
            <a:ext cx="143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CRETACEOUS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3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4837" y="-5418"/>
            <a:ext cx="3017982" cy="6586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Temporal variations in the character of the magmatic rocks</a:t>
            </a:r>
          </a:p>
          <a:p>
            <a:endParaRPr lang="en-US" sz="2200" dirty="0"/>
          </a:p>
          <a:p>
            <a:endParaRPr lang="en-US" dirty="0"/>
          </a:p>
          <a:p>
            <a:r>
              <a:rPr lang="en-US" dirty="0"/>
              <a:t>Take </a:t>
            </a:r>
            <a:r>
              <a:rPr lang="en-US" dirty="0" err="1"/>
              <a:t>Sr</a:t>
            </a:r>
            <a:r>
              <a:rPr lang="en-US" dirty="0"/>
              <a:t>/Y for example, which can reflect depth of melting. 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Sr</a:t>
            </a:r>
            <a:r>
              <a:rPr lang="en-US" dirty="0"/>
              <a:t>/</a:t>
            </a:r>
            <a:r>
              <a:rPr lang="en-US" dirty="0" smtClean="0"/>
              <a:t>Y is </a:t>
            </a:r>
            <a:r>
              <a:rPr lang="en-US" dirty="0"/>
              <a:t>low for most 160–165 Ma plutons. </a:t>
            </a:r>
          </a:p>
          <a:p>
            <a:endParaRPr lang="en-US" dirty="0"/>
          </a:p>
          <a:p>
            <a:r>
              <a:rPr lang="en-US" dirty="0" err="1"/>
              <a:t>Sr</a:t>
            </a:r>
            <a:r>
              <a:rPr lang="en-US" dirty="0"/>
              <a:t>/Y is intermediate for ~100-Ma plutons, and high</a:t>
            </a:r>
          </a:p>
          <a:p>
            <a:r>
              <a:rPr lang="en-US" dirty="0"/>
              <a:t>(&gt;40:1) for ~75-Ma plutons.  Does this reflect progressive crustal thickening? 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Miocene extension-related rocks are </a:t>
            </a:r>
            <a:r>
              <a:rPr lang="en-US" dirty="0" smtClean="0">
                <a:solidFill>
                  <a:srgbClr val="0000FF"/>
                </a:solidFill>
              </a:rPr>
              <a:t>again lower in </a:t>
            </a:r>
            <a:r>
              <a:rPr lang="en-US" dirty="0" err="1" smtClean="0">
                <a:solidFill>
                  <a:srgbClr val="0000FF"/>
                </a:solidFill>
              </a:rPr>
              <a:t>Sr</a:t>
            </a:r>
            <a:r>
              <a:rPr lang="en-US" dirty="0" smtClean="0">
                <a:solidFill>
                  <a:srgbClr val="0000FF"/>
                </a:solidFill>
              </a:rPr>
              <a:t>/Y.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6455" y="12238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364" y="3804500"/>
            <a:ext cx="5241636" cy="305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232727" y="5830455"/>
            <a:ext cx="1835728" cy="3001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93373" y="3198091"/>
            <a:ext cx="109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MIOCENE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7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09" y="2144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Laser sampling for U-</a:t>
            </a:r>
            <a:r>
              <a:rPr lang="en-US" dirty="0" err="1" smtClean="0"/>
              <a:t>Th</a:t>
            </a:r>
            <a:r>
              <a:rPr lang="en-US" dirty="0" smtClean="0"/>
              <a:t>-</a:t>
            </a:r>
            <a:r>
              <a:rPr lang="en-US" dirty="0" err="1" smtClean="0"/>
              <a:t>Pb</a:t>
            </a:r>
            <a:r>
              <a:rPr lang="en-US" dirty="0" smtClean="0"/>
              <a:t> and Lu-</a:t>
            </a:r>
            <a:r>
              <a:rPr lang="en-US" dirty="0" err="1" smtClean="0"/>
              <a:t>Hf</a:t>
            </a:r>
            <a:r>
              <a:rPr lang="en-US" dirty="0" smtClean="0"/>
              <a:t>          (ICPMS) in zircon</a:t>
            </a:r>
            <a:endParaRPr lang="en-US" dirty="0"/>
          </a:p>
        </p:txBody>
      </p:sp>
      <p:pic>
        <p:nvPicPr>
          <p:cNvPr id="6" name="Content Placeholder 5" descr="Fig. 4.ps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4" b="16074"/>
          <a:stretch>
            <a:fillRect/>
          </a:stretch>
        </p:blipFill>
        <p:spPr>
          <a:xfrm>
            <a:off x="110837" y="1658879"/>
            <a:ext cx="3088006" cy="1698284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/>
          <a:srcRect t="16347" b="16347"/>
          <a:stretch>
            <a:fillRect/>
          </a:stretch>
        </p:blipFill>
        <p:spPr>
          <a:xfrm>
            <a:off x="2944090" y="3448288"/>
            <a:ext cx="6199910" cy="34097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29752" y="1755184"/>
            <a:ext cx="5598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holes sampled U-</a:t>
            </a:r>
            <a:r>
              <a:rPr lang="en-US" dirty="0" err="1" smtClean="0"/>
              <a:t>Th</a:t>
            </a:r>
            <a:r>
              <a:rPr lang="en-US" dirty="0" smtClean="0"/>
              <a:t>-</a:t>
            </a:r>
            <a:r>
              <a:rPr lang="en-US" dirty="0" err="1" smtClean="0"/>
              <a:t>Pb</a:t>
            </a:r>
            <a:r>
              <a:rPr lang="en-US" dirty="0" smtClean="0"/>
              <a:t>.  Smaller holes sampled Lu-Hf.</a:t>
            </a:r>
          </a:p>
          <a:p>
            <a:endParaRPr lang="en-US" dirty="0"/>
          </a:p>
          <a:p>
            <a:r>
              <a:rPr lang="en-US" dirty="0" smtClean="0"/>
              <a:t>Crystal zoning commonly is finer than the laser spots. So,  U-</a:t>
            </a:r>
            <a:r>
              <a:rPr lang="en-US" dirty="0" err="1" smtClean="0"/>
              <a:t>Pb</a:t>
            </a:r>
            <a:r>
              <a:rPr lang="en-US" dirty="0" smtClean="0"/>
              <a:t> and </a:t>
            </a:r>
            <a:r>
              <a:rPr lang="en-US" dirty="0" err="1" smtClean="0"/>
              <a:t>Hf</a:t>
            </a:r>
            <a:r>
              <a:rPr lang="en-US" dirty="0" smtClean="0"/>
              <a:t> isotopic compositions</a:t>
            </a:r>
            <a:r>
              <a:rPr lang="en-US" dirty="0"/>
              <a:t> </a:t>
            </a:r>
            <a:r>
              <a:rPr lang="en-US" dirty="0" smtClean="0"/>
              <a:t>can be composite.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49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426" y="274638"/>
            <a:ext cx="3128373" cy="3789362"/>
          </a:xfrm>
        </p:spPr>
        <p:txBody>
          <a:bodyPr/>
          <a:lstStyle/>
          <a:p>
            <a:r>
              <a:rPr lang="en-US" dirty="0" smtClean="0"/>
              <a:t>Magmatic and inherited ages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2356" r="2356"/>
          <a:stretch>
            <a:fillRect/>
          </a:stretch>
        </p:blipFill>
        <p:spPr>
          <a:xfrm>
            <a:off x="238713" y="385762"/>
            <a:ext cx="5319713" cy="6472238"/>
          </a:xfrm>
        </p:spPr>
      </p:pic>
    </p:spTree>
    <p:extLst>
      <p:ext uri="{BB962C8B-B14F-4D97-AF65-F5344CB8AC3E}">
        <p14:creationId xmlns:p14="http://schemas.microsoft.com/office/powerpoint/2010/main" val="129896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8" y="619054"/>
            <a:ext cx="5814378" cy="6704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Inherited </a:t>
            </a:r>
            <a:r>
              <a:rPr lang="en-US" dirty="0"/>
              <a:t>U-</a:t>
            </a:r>
            <a:r>
              <a:rPr lang="en-US" dirty="0" err="1" smtClean="0"/>
              <a:t>Pb</a:t>
            </a:r>
            <a:r>
              <a:rPr lang="en-US" dirty="0" smtClean="0"/>
              <a:t>-dated </a:t>
            </a:r>
            <a:br>
              <a:rPr lang="en-US" dirty="0" smtClean="0"/>
            </a:br>
            <a:r>
              <a:rPr lang="en-US" dirty="0" smtClean="0"/>
              <a:t>Precambrian zircon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292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Jurassic </a:t>
            </a:r>
            <a:r>
              <a:rPr lang="en-US" dirty="0" smtClean="0"/>
              <a:t>rocks—</a:t>
            </a:r>
            <a:r>
              <a:rPr lang="en-US" sz="2000" dirty="0" smtClean="0"/>
              <a:t>Inherited </a:t>
            </a:r>
            <a:r>
              <a:rPr lang="en-US" sz="2000" dirty="0" err="1" smtClean="0"/>
              <a:t>pC</a:t>
            </a:r>
            <a:r>
              <a:rPr lang="en-US" sz="2000" dirty="0" smtClean="0"/>
              <a:t> zircons are </a:t>
            </a:r>
            <a:r>
              <a:rPr lang="en-US" sz="2000" dirty="0" smtClean="0">
                <a:solidFill>
                  <a:srgbClr val="0000FF"/>
                </a:solidFill>
              </a:rPr>
              <a:t>present</a:t>
            </a:r>
            <a:r>
              <a:rPr lang="en-US" sz="2000" dirty="0" smtClean="0"/>
              <a:t> in only 1 out of the 5 Jurassic plutons we studied. (</a:t>
            </a:r>
            <a:r>
              <a:rPr lang="en-US" sz="2000" dirty="0"/>
              <a:t>T</a:t>
            </a:r>
            <a:r>
              <a:rPr lang="en-US" sz="2000" dirty="0" smtClean="0"/>
              <a:t>heir relative absence implies hot magmas, &gt;800°C)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Mid-Cretaceous rocks—</a:t>
            </a:r>
            <a:r>
              <a:rPr lang="en-US" sz="2000" dirty="0" smtClean="0"/>
              <a:t>Much inheritance (~1.6 </a:t>
            </a:r>
            <a:r>
              <a:rPr lang="en-US" sz="2000" dirty="0" err="1" smtClean="0"/>
              <a:t>Ga</a:t>
            </a:r>
            <a:r>
              <a:rPr lang="en-US" sz="2000" dirty="0" smtClean="0"/>
              <a:t>) in the 1 small pluton analyzed for this study.  (Some inheritance </a:t>
            </a:r>
            <a:r>
              <a:rPr lang="en-US" sz="2000" dirty="0" smtClean="0"/>
              <a:t>is in </a:t>
            </a:r>
            <a:r>
              <a:rPr lang="en-US" sz="2000" dirty="0" smtClean="0"/>
              <a:t>the Turtle </a:t>
            </a:r>
            <a:r>
              <a:rPr lang="en-US" sz="2000" dirty="0" smtClean="0"/>
              <a:t>sequence—Allen </a:t>
            </a:r>
            <a:r>
              <a:rPr lang="en-US" sz="2000" dirty="0" smtClean="0"/>
              <a:t>et al., 1995).</a:t>
            </a:r>
          </a:p>
          <a:p>
            <a:endParaRPr lang="en-US" sz="2000" dirty="0" smtClean="0"/>
          </a:p>
          <a:p>
            <a:r>
              <a:rPr lang="en-US" dirty="0" smtClean="0"/>
              <a:t>Late Cretaceous rocks—</a:t>
            </a:r>
            <a:r>
              <a:rPr lang="en-US" sz="2000" dirty="0" smtClean="0">
                <a:solidFill>
                  <a:srgbClr val="0000FF"/>
                </a:solidFill>
              </a:rPr>
              <a:t>Much </a:t>
            </a:r>
            <a:r>
              <a:rPr lang="en-US" sz="2000" dirty="0" err="1" smtClean="0">
                <a:solidFill>
                  <a:srgbClr val="0000FF"/>
                </a:solidFill>
              </a:rPr>
              <a:t>pC</a:t>
            </a:r>
            <a:r>
              <a:rPr lang="en-US" sz="2000" dirty="0" smtClean="0">
                <a:solidFill>
                  <a:srgbClr val="0000FF"/>
                </a:solidFill>
              </a:rPr>
              <a:t> inherited zircon </a:t>
            </a:r>
            <a:r>
              <a:rPr lang="en-US" sz="2000" dirty="0" smtClean="0"/>
              <a:t>(~1.6 </a:t>
            </a:r>
            <a:r>
              <a:rPr lang="en-US" sz="2000" dirty="0" err="1" smtClean="0"/>
              <a:t>Ga</a:t>
            </a:r>
            <a:r>
              <a:rPr lang="en-US" sz="2000" dirty="0" smtClean="0"/>
              <a:t> ± 170 Ma). Cool, wet magmas?</a:t>
            </a:r>
          </a:p>
          <a:p>
            <a:endParaRPr lang="en-US" sz="2000" dirty="0" smtClean="0"/>
          </a:p>
          <a:p>
            <a:r>
              <a:rPr lang="en-US" dirty="0" smtClean="0"/>
              <a:t>Miocene rocks—</a:t>
            </a:r>
            <a:r>
              <a:rPr lang="en-US" sz="2000" dirty="0"/>
              <a:t>T</a:t>
            </a:r>
            <a:r>
              <a:rPr lang="en-US" sz="2000" dirty="0" smtClean="0"/>
              <a:t>he 1 diorite we studied lacks inheritance. Some, but not all, other Miocene </a:t>
            </a:r>
            <a:r>
              <a:rPr lang="en-US" sz="2000" dirty="0" err="1" smtClean="0"/>
              <a:t>granitoids</a:t>
            </a:r>
            <a:r>
              <a:rPr lang="en-US" sz="2000" dirty="0" smtClean="0"/>
              <a:t> reported by others have </a:t>
            </a:r>
            <a:r>
              <a:rPr lang="en-US" sz="2000" dirty="0" err="1" smtClean="0"/>
              <a:t>pC</a:t>
            </a:r>
            <a:r>
              <a:rPr lang="en-US" sz="2000" dirty="0" smtClean="0"/>
              <a:t> inheritance.</a:t>
            </a:r>
          </a:p>
          <a:p>
            <a:endParaRPr lang="en-US" sz="2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16347" b="16347"/>
          <a:stretch>
            <a:fillRect/>
          </a:stretch>
        </p:blipFill>
        <p:spPr>
          <a:xfrm>
            <a:off x="5898196" y="3760641"/>
            <a:ext cx="3257896" cy="179171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rcRect l="9725" r="9725"/>
          <a:stretch>
            <a:fillRect/>
          </a:stretch>
        </p:blipFill>
        <p:spPr>
          <a:xfrm>
            <a:off x="5277182" y="2146920"/>
            <a:ext cx="1673734" cy="1748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620" y="5262345"/>
            <a:ext cx="1907563" cy="159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724" y="228558"/>
            <a:ext cx="2313824" cy="191836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5022273" y="1073727"/>
            <a:ext cx="1367451" cy="734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664364" y="3536591"/>
            <a:ext cx="621894" cy="886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73518" y="5621271"/>
            <a:ext cx="758102" cy="7285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91464" y="6550052"/>
            <a:ext cx="1547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J. Goodge photo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89724" y="1808365"/>
            <a:ext cx="147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L. </a:t>
            </a:r>
            <a:r>
              <a:rPr lang="en-US" sz="1600" dirty="0" err="1" smtClean="0">
                <a:solidFill>
                  <a:schemeClr val="bg1"/>
                </a:solidFill>
              </a:rPr>
              <a:t>Pearcy</a:t>
            </a:r>
            <a:r>
              <a:rPr lang="en-US" sz="1600" dirty="0" smtClean="0">
                <a:solidFill>
                  <a:schemeClr val="bg1"/>
                </a:solidFill>
              </a:rPr>
              <a:t> photo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>
            <a:endCxn id="4" idx="1"/>
          </p:cNvCxnSpPr>
          <p:nvPr/>
        </p:nvCxnSpPr>
        <p:spPr>
          <a:xfrm>
            <a:off x="4873518" y="4595091"/>
            <a:ext cx="1024678" cy="614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03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presence of </a:t>
            </a:r>
            <a:r>
              <a:rPr lang="en-US" dirty="0" err="1" smtClean="0"/>
              <a:t>xenocrystic</a:t>
            </a:r>
            <a:r>
              <a:rPr lang="en-US" dirty="0" smtClean="0"/>
              <a:t> zircon tends to correlate to SiO</a:t>
            </a:r>
            <a:r>
              <a:rPr lang="en-US" sz="2400" dirty="0" smtClean="0"/>
              <a:t>2</a:t>
            </a:r>
            <a:r>
              <a:rPr lang="en-US" dirty="0" smtClean="0"/>
              <a:t> content: granites </a:t>
            </a:r>
            <a:r>
              <a:rPr lang="en-US" dirty="0" smtClean="0"/>
              <a:t>tend to have the most.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Three mafic plutons were sampled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 Jurassic </a:t>
            </a:r>
            <a:r>
              <a:rPr lang="en-US" sz="2000" dirty="0" smtClean="0">
                <a:solidFill>
                  <a:srgbClr val="0000FF"/>
                </a:solidFill>
              </a:rPr>
              <a:t>and </a:t>
            </a:r>
            <a:r>
              <a:rPr lang="en-US" sz="2000" dirty="0" smtClean="0">
                <a:solidFill>
                  <a:srgbClr val="0000FF"/>
                </a:solidFill>
              </a:rPr>
              <a:t>a Cretaceous quartz diorite each have rare inherited older Jurassic grains and no </a:t>
            </a:r>
            <a:r>
              <a:rPr lang="en-US" sz="2000" dirty="0" err="1">
                <a:solidFill>
                  <a:srgbClr val="0000FF"/>
                </a:solidFill>
              </a:rPr>
              <a:t>pC</a:t>
            </a:r>
            <a:r>
              <a:rPr lang="en-US" sz="2000" dirty="0">
                <a:solidFill>
                  <a:srgbClr val="0000FF"/>
                </a:solidFill>
              </a:rPr>
              <a:t> grains</a:t>
            </a:r>
            <a:r>
              <a:rPr lang="en-US" sz="2000" dirty="0" smtClean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(The </a:t>
            </a:r>
            <a:r>
              <a:rPr lang="en-US" sz="2000" dirty="0" smtClean="0">
                <a:solidFill>
                  <a:srgbClr val="0000FF"/>
                </a:solidFill>
              </a:rPr>
              <a:t>Miocene diorite lacks inherited grains</a:t>
            </a:r>
            <a:r>
              <a:rPr lang="en-US" sz="2000" dirty="0" smtClean="0">
                <a:solidFill>
                  <a:srgbClr val="0000FF"/>
                </a:solidFill>
              </a:rPr>
              <a:t>.)</a:t>
            </a:r>
            <a:endParaRPr lang="en-US" sz="2000" dirty="0" smtClean="0">
              <a:solidFill>
                <a:srgbClr val="0000FF"/>
              </a:solidFill>
            </a:endParaRP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711" y="5008345"/>
            <a:ext cx="2219289" cy="185641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195455" y="5472546"/>
            <a:ext cx="1729256" cy="7158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6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Zircon Lu-</a:t>
            </a:r>
            <a:r>
              <a:rPr lang="en-US" dirty="0" err="1" smtClean="0"/>
              <a:t>Hf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Mafic plutons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Negative Epsilon </a:t>
            </a:r>
            <a:r>
              <a:rPr lang="en-US" sz="2000" dirty="0" err="1" smtClean="0">
                <a:solidFill>
                  <a:srgbClr val="0000FF"/>
                </a:solidFill>
              </a:rPr>
              <a:t>Hf</a:t>
            </a:r>
            <a:r>
              <a:rPr lang="en-US" sz="2000" dirty="0" smtClean="0">
                <a:solidFill>
                  <a:srgbClr val="0000FF"/>
                </a:solidFill>
              </a:rPr>
              <a:t>(t) </a:t>
            </a:r>
            <a:r>
              <a:rPr lang="en-US" sz="2000" dirty="0" smtClean="0">
                <a:solidFill>
                  <a:srgbClr val="0000FF"/>
                </a:solidFill>
              </a:rPr>
              <a:t>values confirm </a:t>
            </a:r>
            <a:r>
              <a:rPr lang="en-US" sz="2000" dirty="0" smtClean="0">
                <a:solidFill>
                  <a:srgbClr val="0000FF"/>
                </a:solidFill>
              </a:rPr>
              <a:t>that </a:t>
            </a:r>
            <a:r>
              <a:rPr lang="en-US" sz="2000" dirty="0" smtClean="0">
                <a:solidFill>
                  <a:srgbClr val="0000FF"/>
                </a:solidFill>
              </a:rPr>
              <a:t>neither of </a:t>
            </a:r>
            <a:r>
              <a:rPr lang="en-US" sz="2000" dirty="0" smtClean="0">
                <a:solidFill>
                  <a:srgbClr val="0000FF"/>
                </a:solidFill>
              </a:rPr>
              <a:t>the </a:t>
            </a:r>
            <a:r>
              <a:rPr lang="en-US" sz="2000" dirty="0" smtClean="0">
                <a:solidFill>
                  <a:srgbClr val="0000FF"/>
                </a:solidFill>
              </a:rPr>
              <a:t>quartz diorites </a:t>
            </a:r>
            <a:r>
              <a:rPr lang="en-US" sz="2000" dirty="0" smtClean="0">
                <a:solidFill>
                  <a:srgbClr val="0000FF"/>
                </a:solidFill>
              </a:rPr>
              <a:t>were primitive mantle melts.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The Miocene diorite is </a:t>
            </a:r>
            <a:r>
              <a:rPr lang="en-US" sz="2000" dirty="0" smtClean="0">
                <a:solidFill>
                  <a:srgbClr val="0000FF"/>
                </a:solidFill>
              </a:rPr>
              <a:t>closer—its </a:t>
            </a:r>
            <a:r>
              <a:rPr lang="en-US" sz="2000" dirty="0" err="1" smtClean="0">
                <a:solidFill>
                  <a:srgbClr val="0000FF"/>
                </a:solidFill>
              </a:rPr>
              <a:t>εHf</a:t>
            </a:r>
            <a:r>
              <a:rPr lang="en-US" sz="2000" dirty="0" smtClean="0">
                <a:solidFill>
                  <a:srgbClr val="0000FF"/>
                </a:solidFill>
              </a:rPr>
              <a:t>  </a:t>
            </a:r>
            <a:r>
              <a:rPr lang="en-US" sz="2000" dirty="0" smtClean="0">
                <a:solidFill>
                  <a:srgbClr val="0000FF"/>
                </a:solidFill>
              </a:rPr>
              <a:t>range of -3 to -10 </a:t>
            </a:r>
            <a:r>
              <a:rPr lang="en-US" sz="2000" dirty="0" smtClean="0">
                <a:solidFill>
                  <a:srgbClr val="0000FF"/>
                </a:solidFill>
              </a:rPr>
              <a:t>only </a:t>
            </a:r>
            <a:r>
              <a:rPr lang="en-US" sz="2000" dirty="0" smtClean="0">
                <a:solidFill>
                  <a:srgbClr val="0000FF"/>
                </a:solidFill>
              </a:rPr>
              <a:t>slightly exceeds mantle-lithosphere values estimated by McDowell et al</a:t>
            </a:r>
            <a:r>
              <a:rPr lang="en-US" sz="2000" dirty="0" smtClean="0">
                <a:solidFill>
                  <a:srgbClr val="0000FF"/>
                </a:solidFill>
              </a:rPr>
              <a:t>. (2016</a:t>
            </a:r>
            <a:r>
              <a:rPr lang="en-US" sz="2000" dirty="0" smtClean="0">
                <a:solidFill>
                  <a:srgbClr val="0000FF"/>
                </a:solidFill>
              </a:rPr>
              <a:t>).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Maximum </a:t>
            </a:r>
            <a:r>
              <a:rPr lang="en-US" sz="2000" dirty="0" err="1" smtClean="0">
                <a:solidFill>
                  <a:srgbClr val="0000FF"/>
                </a:solidFill>
              </a:rPr>
              <a:t>Hf</a:t>
            </a:r>
            <a:r>
              <a:rPr lang="en-US" sz="2000" dirty="0" smtClean="0">
                <a:solidFill>
                  <a:srgbClr val="0000FF"/>
                </a:solidFill>
              </a:rPr>
              <a:t> model ages (T</a:t>
            </a:r>
            <a:r>
              <a:rPr lang="en-US" sz="1400" dirty="0" smtClean="0">
                <a:solidFill>
                  <a:srgbClr val="0000FF"/>
                </a:solidFill>
              </a:rPr>
              <a:t>AM</a:t>
            </a:r>
            <a:r>
              <a:rPr lang="en-US" sz="2000" dirty="0" smtClean="0">
                <a:solidFill>
                  <a:srgbClr val="0000FF"/>
                </a:solidFill>
              </a:rPr>
              <a:t>):  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Jurassic quartz diorite      (56% SiO2)   		 2.0 </a:t>
            </a:r>
            <a:r>
              <a:rPr lang="en-US" sz="2000" dirty="0" err="1" smtClean="0">
                <a:solidFill>
                  <a:srgbClr val="0000FF"/>
                </a:solidFill>
              </a:rPr>
              <a:t>Ga</a:t>
            </a:r>
            <a:endParaRPr lang="en-US" sz="2000" dirty="0" smtClean="0">
              <a:solidFill>
                <a:srgbClr val="0000FF"/>
              </a:solidFill>
            </a:endParaRP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Late Cretaceous quartz diorite  (59% SiO2) 	 2.0 </a:t>
            </a:r>
            <a:r>
              <a:rPr lang="en-US" sz="2000" dirty="0" err="1" smtClean="0">
                <a:solidFill>
                  <a:srgbClr val="0000FF"/>
                </a:solidFill>
              </a:rPr>
              <a:t>Ga</a:t>
            </a:r>
            <a:endParaRPr lang="en-US" sz="2000" dirty="0" smtClean="0">
              <a:solidFill>
                <a:srgbClr val="0000FF"/>
              </a:solidFill>
            </a:endParaRP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Miocene diorite      (53% SiO2)	                         1.5 </a:t>
            </a:r>
            <a:r>
              <a:rPr lang="en-US" sz="2000" dirty="0" err="1" smtClean="0">
                <a:solidFill>
                  <a:srgbClr val="0000FF"/>
                </a:solidFill>
              </a:rPr>
              <a:t>Ga</a:t>
            </a:r>
            <a:endParaRPr lang="en-US" sz="2000" dirty="0" smtClean="0">
              <a:solidFill>
                <a:srgbClr val="0000FF"/>
              </a:solidFill>
            </a:endParaRPr>
          </a:p>
          <a:p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199909" y="59228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711" y="5008345"/>
            <a:ext cx="2219289" cy="185641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465455" y="5922818"/>
            <a:ext cx="459256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15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092"/>
            <a:ext cx="8229600" cy="1143000"/>
          </a:xfrm>
        </p:spPr>
        <p:txBody>
          <a:bodyPr/>
          <a:lstStyle/>
          <a:p>
            <a:r>
              <a:rPr lang="en-US" dirty="0" err="1" smtClean="0"/>
              <a:t>Hf</a:t>
            </a:r>
            <a:r>
              <a:rPr lang="en-US" dirty="0" smtClean="0"/>
              <a:t>  ratios— pluton by pluton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88" b="8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693334" y="874889"/>
            <a:ext cx="426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(t)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250246" y="6269305"/>
            <a:ext cx="458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but 2 samples show a large </a:t>
            </a:r>
            <a:r>
              <a:rPr lang="en-US" dirty="0"/>
              <a:t>range in values 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85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092"/>
            <a:ext cx="8229600" cy="1143000"/>
          </a:xfrm>
        </p:spPr>
        <p:txBody>
          <a:bodyPr/>
          <a:lstStyle/>
          <a:p>
            <a:r>
              <a:rPr lang="en-US" dirty="0" err="1" smtClean="0"/>
              <a:t>Hf</a:t>
            </a:r>
            <a:r>
              <a:rPr lang="en-US" dirty="0" smtClean="0"/>
              <a:t>  ratios— pluton by pluton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88" b="8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693334" y="874889"/>
            <a:ext cx="426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(t)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9005293">
            <a:off x="4088657" y="1126349"/>
            <a:ext cx="2784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Bimodal or </a:t>
            </a:r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smtClean="0">
                <a:solidFill>
                  <a:srgbClr val="0000FF"/>
                </a:solidFill>
              </a:rPr>
              <a:t>modes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in the </a:t>
            </a:r>
            <a:r>
              <a:rPr lang="en-US" dirty="0" smtClean="0">
                <a:solidFill>
                  <a:srgbClr val="0000FF"/>
                </a:solidFill>
              </a:rPr>
              <a:t>mid</a:t>
            </a:r>
            <a:r>
              <a:rPr lang="en-US" dirty="0" smtClean="0">
                <a:solidFill>
                  <a:srgbClr val="0000FF"/>
                </a:solidFill>
              </a:rPr>
              <a:t>-Cretaceous pluton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>
            <a:stCxn id="7" idx="1"/>
          </p:cNvCxnSpPr>
          <p:nvPr/>
        </p:nvCxnSpPr>
        <p:spPr>
          <a:xfrm flipH="1">
            <a:off x="4318000" y="2541719"/>
            <a:ext cx="148690" cy="2522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21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Pluton age vs. </a:t>
            </a:r>
            <a:r>
              <a:rPr lang="en-US" dirty="0" smtClean="0"/>
              <a:t>range of Epsilon </a:t>
            </a:r>
            <a:r>
              <a:rPr lang="en-US" dirty="0" err="1" smtClean="0"/>
              <a:t>Hf</a:t>
            </a:r>
            <a:r>
              <a:rPr lang="en-US" sz="3200" dirty="0" smtClean="0"/>
              <a:t>(t)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737" r="737"/>
          <a:stretch>
            <a:fillRect/>
          </a:stretch>
        </p:blipFill>
        <p:spPr>
          <a:xfrm>
            <a:off x="172316" y="2586609"/>
            <a:ext cx="6154593" cy="4271391"/>
          </a:xfrm>
        </p:spPr>
      </p:pic>
      <p:sp>
        <p:nvSpPr>
          <p:cNvPr id="8" name="TextBox 7"/>
          <p:cNvSpPr txBox="1"/>
          <p:nvPr/>
        </p:nvSpPr>
        <p:spPr>
          <a:xfrm>
            <a:off x="6684819" y="2251364"/>
            <a:ext cx="23668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</a:t>
            </a:r>
            <a:r>
              <a:rPr lang="en-US" sz="2200" dirty="0" smtClean="0"/>
              <a:t> range in </a:t>
            </a:r>
            <a:r>
              <a:rPr lang="en-US" sz="2200" dirty="0" err="1" smtClean="0"/>
              <a:t>εHf</a:t>
            </a:r>
            <a:r>
              <a:rPr lang="en-US" sz="2200" dirty="0" smtClean="0"/>
              <a:t> in most sampled Mesozoic rocks indicates open-system melt collection and hybrids of crustal and juvenile sources.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170561" y="2355776"/>
            <a:ext cx="66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631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n Range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20" y="0"/>
            <a:ext cx="10263020" cy="692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273" y="-33042"/>
            <a:ext cx="864691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</a:t>
            </a:r>
            <a:r>
              <a:rPr lang="en-US" sz="3200" b="1" dirty="0" smtClean="0"/>
              <a:t>MESOZOIC </a:t>
            </a:r>
            <a:r>
              <a:rPr lang="en-US" sz="3200" b="1" dirty="0"/>
              <a:t>AND TERTIARY PLUTON SOURCES </a:t>
            </a:r>
            <a:endParaRPr lang="en-US" sz="3200" b="1" dirty="0" smtClean="0"/>
          </a:p>
          <a:p>
            <a:r>
              <a:rPr lang="en-US" sz="3200" b="1" dirty="0" smtClean="0"/>
              <a:t>IN </a:t>
            </a:r>
            <a:r>
              <a:rPr lang="en-US" sz="3200" b="1" dirty="0"/>
              <a:t>MOJAVE CONTINENTAL CRUST — ZIRCON U-</a:t>
            </a:r>
            <a:r>
              <a:rPr lang="en-US" sz="3200" b="1" dirty="0" err="1" smtClean="0"/>
              <a:t>Pb</a:t>
            </a:r>
            <a:endParaRPr lang="en-US" sz="3200" b="1" dirty="0" smtClean="0"/>
          </a:p>
          <a:p>
            <a:r>
              <a:rPr lang="en-US" sz="3200" b="1" dirty="0" smtClean="0"/>
              <a:t>       </a:t>
            </a:r>
            <a:r>
              <a:rPr lang="en-US" sz="3200" b="1" dirty="0"/>
              <a:t>AND Lu-</a:t>
            </a:r>
            <a:r>
              <a:rPr lang="en-US" sz="3200" b="1" dirty="0" err="1"/>
              <a:t>Hf</a:t>
            </a:r>
            <a:r>
              <a:rPr lang="en-US" sz="3200" b="1" dirty="0"/>
              <a:t>  ISOTOPIC EVIDENCE</a:t>
            </a:r>
            <a:endParaRPr lang="en-US" sz="3200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09205" y="1812820"/>
            <a:ext cx="48411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Keith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Howard,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Stirling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Shaw, 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Charlotte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Allen, and Norman Pearson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1560"/>
            <a:ext cx="3731440" cy="36628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2727" y="6027003"/>
            <a:ext cx="2863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Stirling</a:t>
            </a:r>
            <a:r>
              <a:rPr lang="en-US" sz="2400" dirty="0">
                <a:solidFill>
                  <a:schemeClr val="bg1"/>
                </a:solidFill>
              </a:rPr>
              <a:t>      Shaw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1933 –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2364" y="5184521"/>
            <a:ext cx="524163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These are primarily results of </a:t>
            </a:r>
            <a:r>
              <a:rPr lang="en-US" sz="2400" dirty="0" smtClean="0">
                <a:solidFill>
                  <a:schemeClr val="bg1"/>
                </a:solidFill>
              </a:rPr>
              <a:t>my </a:t>
            </a:r>
            <a:r>
              <a:rPr lang="en-US" sz="2400" dirty="0">
                <a:solidFill>
                  <a:schemeClr val="bg1"/>
                </a:solidFill>
              </a:rPr>
              <a:t>colleague and good friend </a:t>
            </a:r>
            <a:r>
              <a:rPr lang="en-US" sz="2400" dirty="0" err="1">
                <a:solidFill>
                  <a:schemeClr val="bg1"/>
                </a:solidFill>
              </a:rPr>
              <a:t>Stirling</a:t>
            </a:r>
            <a:r>
              <a:rPr lang="en-US" sz="2400" dirty="0">
                <a:solidFill>
                  <a:schemeClr val="bg1"/>
                </a:solidFill>
              </a:rPr>
              <a:t> Shaw </a:t>
            </a:r>
            <a:r>
              <a:rPr lang="en-US" sz="2400" dirty="0" smtClean="0">
                <a:solidFill>
                  <a:schemeClr val="bg1"/>
                </a:solidFill>
              </a:rPr>
              <a:t>(Macquarie University, Sydney</a:t>
            </a:r>
            <a:r>
              <a:rPr lang="en-US" sz="2400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993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3546" y="1366436"/>
            <a:ext cx="3313545" cy="4057474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 err="1" smtClean="0">
                <a:solidFill>
                  <a:srgbClr val="0000FF"/>
                </a:solidFill>
              </a:rPr>
              <a:t>Hf</a:t>
            </a:r>
            <a:r>
              <a:rPr lang="en-US" sz="3100" dirty="0" smtClean="0">
                <a:solidFill>
                  <a:srgbClr val="0000FF"/>
                </a:solidFill>
              </a:rPr>
              <a:t> model-age       Histograms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700" dirty="0" err="1" smtClean="0"/>
              <a:t>Hf</a:t>
            </a:r>
            <a:r>
              <a:rPr lang="en-US" sz="2700" dirty="0" smtClean="0"/>
              <a:t> model ages T</a:t>
            </a:r>
            <a:r>
              <a:rPr lang="en-US" sz="1800" dirty="0" smtClean="0"/>
              <a:t>AM</a:t>
            </a:r>
            <a:r>
              <a:rPr lang="en-US" sz="2700" dirty="0" smtClean="0"/>
              <a:t> cluster around 1.6 </a:t>
            </a:r>
            <a:r>
              <a:rPr lang="en-US" sz="2700" dirty="0" err="1" smtClean="0"/>
              <a:t>Ga</a:t>
            </a:r>
            <a:r>
              <a:rPr lang="en-US" sz="2700" dirty="0"/>
              <a:t> </a:t>
            </a:r>
            <a:r>
              <a:rPr lang="en-US" sz="2700" dirty="0" smtClean="0"/>
              <a:t>for both Jurassic and Cretaceous plutons.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This is consistent with U-</a:t>
            </a:r>
            <a:r>
              <a:rPr lang="en-US" sz="2700" dirty="0" err="1" smtClean="0"/>
              <a:t>Pb</a:t>
            </a:r>
            <a:r>
              <a:rPr lang="en-US" sz="2700" dirty="0" smtClean="0"/>
              <a:t> ages of Mojave- crust</a:t>
            </a:r>
            <a:r>
              <a:rPr lang="en-US" sz="2700" dirty="0"/>
              <a:t> </a:t>
            </a:r>
            <a:r>
              <a:rPr lang="en-US" sz="2700" dirty="0" smtClean="0"/>
              <a:t>rocks—dominantly </a:t>
            </a:r>
            <a:r>
              <a:rPr lang="en-US" sz="2700" dirty="0"/>
              <a:t>1.6–1.8 </a:t>
            </a:r>
            <a:r>
              <a:rPr lang="en-US" sz="2700" dirty="0" err="1"/>
              <a:t>Ga</a:t>
            </a:r>
            <a:r>
              <a:rPr lang="en-US" sz="2700" dirty="0"/>
              <a:t> and some 1.4 </a:t>
            </a:r>
            <a:r>
              <a:rPr lang="en-US" sz="2700" dirty="0" smtClean="0"/>
              <a:t>Ga. 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Note some very high model ages, 3–4 Ga.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79" y="92176"/>
            <a:ext cx="4998430" cy="3433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58" y="3252354"/>
            <a:ext cx="5156951" cy="35825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8829" y="3636819"/>
            <a:ext cx="1314898" cy="6927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7669" y="533400"/>
            <a:ext cx="1314898" cy="6557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93385" y="542851"/>
            <a:ext cx="118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JURASSIC PLUTONS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28829" y="3683214"/>
            <a:ext cx="143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CRETACEOUS PLUTONS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83000" y="4826306"/>
            <a:ext cx="1727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4-Ga model</a:t>
            </a:r>
          </a:p>
          <a:p>
            <a:r>
              <a:rPr lang="en-US" dirty="0"/>
              <a:t>ages not shown</a:t>
            </a: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9095" y="6396182"/>
            <a:ext cx="4381514" cy="4040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25025" y="6423253"/>
            <a:ext cx="422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</a:t>
            </a:r>
            <a:r>
              <a:rPr lang="en-US" sz="2000" dirty="0" err="1" smtClean="0"/>
              <a:t>Ga</a:t>
            </a:r>
            <a:r>
              <a:rPr lang="en-US" sz="2000" dirty="0" smtClean="0"/>
              <a:t>                      2 </a:t>
            </a:r>
            <a:r>
              <a:rPr lang="en-US" sz="2000" dirty="0" err="1" smtClean="0"/>
              <a:t>Ga</a:t>
            </a:r>
            <a:r>
              <a:rPr lang="en-US" sz="2000" dirty="0" smtClean="0"/>
              <a:t>                    3 </a:t>
            </a:r>
            <a:r>
              <a:rPr lang="en-US" sz="2000" dirty="0" err="1" smtClean="0"/>
              <a:t>Ga</a:t>
            </a:r>
            <a:r>
              <a:rPr lang="en-US" sz="2000" dirty="0" smtClean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093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2333" y="32878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49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144000" cy="5787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9900"/>
            <a:ext cx="9144000" cy="5913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6151" y="6320844"/>
            <a:ext cx="336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(composite intermediate ages)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70182" y="6320844"/>
            <a:ext cx="246681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90659" y="21725"/>
            <a:ext cx="387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Epsilon </a:t>
            </a:r>
            <a:r>
              <a:rPr lang="en-US" sz="2800" dirty="0" err="1" smtClean="0"/>
              <a:t>Hf</a:t>
            </a:r>
            <a:r>
              <a:rPr lang="en-US" sz="2000" dirty="0" smtClean="0"/>
              <a:t>(t) </a:t>
            </a:r>
            <a:r>
              <a:rPr lang="en-US" sz="2800" dirty="0" smtClean="0"/>
              <a:t>vs. grain age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492131" y="4976305"/>
            <a:ext cx="1969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Assumes crustal</a:t>
            </a:r>
          </a:p>
          <a:p>
            <a:r>
              <a:rPr lang="en-US" dirty="0" smtClean="0"/>
              <a:t> </a:t>
            </a:r>
            <a:r>
              <a:rPr lang="en-US" i="1" baseline="30000" dirty="0"/>
              <a:t>176</a:t>
            </a:r>
            <a:r>
              <a:rPr lang="en-US" i="1" dirty="0"/>
              <a:t>Lu/</a:t>
            </a:r>
            <a:r>
              <a:rPr lang="en-US" i="1" baseline="30000" dirty="0"/>
              <a:t>177</a:t>
            </a:r>
            <a:r>
              <a:rPr lang="en-US" i="1" dirty="0"/>
              <a:t>Hf = 0.015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0539" y="974106"/>
            <a:ext cx="39368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Magmatic zircons. Magma mix of 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±1.7-Ga crust plus a smaller mantle-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derived component.</a:t>
            </a:r>
            <a:endParaRPr lang="en-US" sz="2000" dirty="0">
              <a:solidFill>
                <a:srgbClr val="3366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431637" y="1431636"/>
            <a:ext cx="3528902" cy="12007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77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2333" y="32878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49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144000" cy="5787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9900"/>
            <a:ext cx="9144000" cy="5913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6151" y="6320844"/>
            <a:ext cx="336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(composite intermediate ages)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70182" y="6320844"/>
            <a:ext cx="246681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92131" y="4976305"/>
            <a:ext cx="1969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Assumes crustal</a:t>
            </a:r>
          </a:p>
          <a:p>
            <a:r>
              <a:rPr lang="en-US" dirty="0" smtClean="0"/>
              <a:t> </a:t>
            </a:r>
            <a:r>
              <a:rPr lang="en-US" i="1" baseline="30000" dirty="0"/>
              <a:t>176</a:t>
            </a:r>
            <a:r>
              <a:rPr lang="en-US" i="1" dirty="0"/>
              <a:t>Lu/</a:t>
            </a:r>
            <a:r>
              <a:rPr lang="en-US" i="1" baseline="30000" dirty="0"/>
              <a:t>177</a:t>
            </a:r>
            <a:r>
              <a:rPr lang="en-US" i="1" dirty="0"/>
              <a:t>Hf = 0.015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5165" y="1247001"/>
            <a:ext cx="235485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Rounded to irregular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inherited </a:t>
            </a:r>
            <a:r>
              <a:rPr lang="en-US" sz="2000" dirty="0">
                <a:solidFill>
                  <a:srgbClr val="0000FF"/>
                </a:solidFill>
              </a:rPr>
              <a:t>zircons</a:t>
            </a:r>
            <a:r>
              <a:rPr lang="en-US" sz="2000" dirty="0" smtClean="0">
                <a:solidFill>
                  <a:srgbClr val="0000FF"/>
                </a:solidFill>
              </a:rPr>
              <a:t>.</a:t>
            </a:r>
          </a:p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05909" y="1870364"/>
            <a:ext cx="334818" cy="299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ouble Bracket 12"/>
          <p:cNvSpPr/>
          <p:nvPr/>
        </p:nvSpPr>
        <p:spPr>
          <a:xfrm>
            <a:off x="4814454" y="1662546"/>
            <a:ext cx="508000" cy="8890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22454" y="1339334"/>
            <a:ext cx="3085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roterozoic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metagranite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322454" y="1708666"/>
            <a:ext cx="392546" cy="1616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03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2333" y="32878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49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144000" cy="5787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9900"/>
            <a:ext cx="9144000" cy="5913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6151" y="6320844"/>
            <a:ext cx="336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(composite intermediate ages)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70182" y="6320844"/>
            <a:ext cx="246681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92131" y="4976305"/>
            <a:ext cx="1969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Assumes crustal</a:t>
            </a:r>
          </a:p>
          <a:p>
            <a:r>
              <a:rPr lang="en-US" dirty="0" smtClean="0"/>
              <a:t> </a:t>
            </a:r>
            <a:r>
              <a:rPr lang="en-US" i="1" baseline="30000" dirty="0"/>
              <a:t>176</a:t>
            </a:r>
            <a:r>
              <a:rPr lang="en-US" i="1" dirty="0"/>
              <a:t>Lu/</a:t>
            </a:r>
            <a:r>
              <a:rPr lang="en-US" i="1" baseline="30000" dirty="0"/>
              <a:t>177</a:t>
            </a:r>
            <a:r>
              <a:rPr lang="en-US" i="1" dirty="0"/>
              <a:t>Hf = 0.015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2909" y="3057056"/>
            <a:ext cx="28471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Hf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model ages ~2.1–3 Ga.</a:t>
            </a:r>
          </a:p>
          <a:p>
            <a:r>
              <a:rPr lang="en-US" sz="2000" dirty="0">
                <a:solidFill>
                  <a:srgbClr val="0000FF"/>
                </a:solidFill>
              </a:rPr>
              <a:t>Discordant U-</a:t>
            </a:r>
            <a:r>
              <a:rPr lang="en-US" sz="2000" dirty="0" err="1">
                <a:solidFill>
                  <a:srgbClr val="0000FF"/>
                </a:solidFill>
              </a:rPr>
              <a:t>Pb</a:t>
            </a:r>
            <a:r>
              <a:rPr lang="en-US" sz="2000" dirty="0">
                <a:solidFill>
                  <a:srgbClr val="0000FF"/>
                </a:solidFill>
              </a:rPr>
              <a:t> ages.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The </a:t>
            </a:r>
            <a:r>
              <a:rPr lang="en-US" sz="2000" dirty="0" smtClean="0">
                <a:solidFill>
                  <a:srgbClr val="0000FF"/>
                </a:solidFill>
              </a:rPr>
              <a:t>older Mojave crust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component?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133273" y="3475182"/>
            <a:ext cx="669636" cy="80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49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49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00"/>
            <a:ext cx="9144000" cy="5964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5454" y="4745073"/>
            <a:ext cx="26383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Whoa!  Are </a:t>
            </a:r>
            <a:r>
              <a:rPr lang="en-US" sz="2000" dirty="0" smtClean="0">
                <a:solidFill>
                  <a:srgbClr val="0000FF"/>
                </a:solidFill>
              </a:rPr>
              <a:t> these </a:t>
            </a:r>
            <a:r>
              <a:rPr lang="en-US" sz="2000" dirty="0">
                <a:solidFill>
                  <a:srgbClr val="0000FF"/>
                </a:solidFill>
              </a:rPr>
              <a:t>real?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385454" y="5126182"/>
            <a:ext cx="196273" cy="265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15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2333" y="32878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49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00"/>
            <a:ext cx="9144000" cy="5837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8454" y="75168"/>
            <a:ext cx="4662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Potential sources in Mojave-province rocks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6922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2333" y="32878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49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00"/>
            <a:ext cx="9144000" cy="5837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8461" y="4395205"/>
            <a:ext cx="1991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Aha!  Potential</a:t>
            </a:r>
          </a:p>
          <a:p>
            <a:r>
              <a:rPr lang="en-US" sz="2000" dirty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ources in 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Archean</a:t>
            </a:r>
            <a:r>
              <a:rPr lang="en-US" sz="2000" dirty="0" smtClean="0">
                <a:solidFill>
                  <a:srgbClr val="0000FF"/>
                </a:solidFill>
              </a:rPr>
              <a:t> detritus.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 flipH="1">
            <a:off x="7180810" y="3856182"/>
            <a:ext cx="346826" cy="53902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3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Summary—Mojave </a:t>
            </a:r>
            <a:r>
              <a:rPr lang="en-US" dirty="0"/>
              <a:t>Crustal Sources</a:t>
            </a:r>
          </a:p>
        </p:txBody>
      </p:sp>
      <p:pic>
        <p:nvPicPr>
          <p:cNvPr id="4" name="Content Placeholder 3" descr="GunRangeSunset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 b="9332"/>
          <a:stretch>
            <a:fillRect/>
          </a:stretch>
        </p:blipFill>
        <p:spPr>
          <a:xfrm>
            <a:off x="0" y="1810576"/>
            <a:ext cx="9177778" cy="5047424"/>
          </a:xfrm>
        </p:spPr>
      </p:pic>
      <p:sp>
        <p:nvSpPr>
          <p:cNvPr id="3" name="Rectangle 2"/>
          <p:cNvSpPr/>
          <p:nvPr/>
        </p:nvSpPr>
        <p:spPr>
          <a:xfrm>
            <a:off x="307110" y="2505979"/>
            <a:ext cx="55002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U-</a:t>
            </a:r>
            <a:r>
              <a:rPr lang="en-US" sz="2000" dirty="0" err="1" smtClean="0">
                <a:solidFill>
                  <a:schemeClr val="bg1"/>
                </a:solidFill>
              </a:rPr>
              <a:t>Pb</a:t>
            </a:r>
            <a:r>
              <a:rPr lang="en-US" sz="2000" dirty="0" smtClean="0">
                <a:solidFill>
                  <a:schemeClr val="bg1"/>
                </a:solidFill>
              </a:rPr>
              <a:t>-dated </a:t>
            </a:r>
            <a:r>
              <a:rPr lang="en-US" sz="2000" dirty="0" err="1" smtClean="0">
                <a:solidFill>
                  <a:schemeClr val="bg1"/>
                </a:solidFill>
              </a:rPr>
              <a:t>x</a:t>
            </a:r>
            <a:r>
              <a:rPr lang="en-US" sz="2000" dirty="0" err="1" smtClean="0">
                <a:solidFill>
                  <a:schemeClr val="bg1"/>
                </a:solidFill>
              </a:rPr>
              <a:t>enocrysts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and </a:t>
            </a:r>
            <a:r>
              <a:rPr lang="en-US" sz="2000" dirty="0" smtClean="0">
                <a:solidFill>
                  <a:schemeClr val="bg1"/>
                </a:solidFill>
              </a:rPr>
              <a:t>zircon cores show </a:t>
            </a:r>
            <a:r>
              <a:rPr lang="en-US" sz="2000" dirty="0">
                <a:solidFill>
                  <a:schemeClr val="bg1"/>
                </a:solidFill>
              </a:rPr>
              <a:t>that </a:t>
            </a:r>
            <a:r>
              <a:rPr lang="en-US" sz="2000" dirty="0" smtClean="0">
                <a:solidFill>
                  <a:schemeClr val="bg1"/>
                </a:solidFill>
              </a:rPr>
              <a:t>Mojave </a:t>
            </a:r>
            <a:r>
              <a:rPr lang="en-US" sz="2000" dirty="0">
                <a:solidFill>
                  <a:schemeClr val="bg1"/>
                </a:solidFill>
              </a:rPr>
              <a:t>crustal sources </a:t>
            </a:r>
            <a:r>
              <a:rPr lang="en-US" sz="2000" dirty="0" smtClean="0">
                <a:solidFill>
                  <a:schemeClr val="bg1"/>
                </a:solidFill>
              </a:rPr>
              <a:t>included Late </a:t>
            </a:r>
            <a:r>
              <a:rPr lang="en-US" sz="2000" dirty="0" err="1" smtClean="0">
                <a:solidFill>
                  <a:schemeClr val="bg1"/>
                </a:solidFill>
              </a:rPr>
              <a:t>Paleoproterozoic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± Jurassic </a:t>
            </a:r>
            <a:r>
              <a:rPr lang="en-US" sz="2000" dirty="0" smtClean="0">
                <a:solidFill>
                  <a:schemeClr val="bg1"/>
                </a:solidFill>
              </a:rPr>
              <a:t>rocks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Mojave </a:t>
            </a:r>
            <a:r>
              <a:rPr lang="en-US" sz="2000" dirty="0" smtClean="0">
                <a:solidFill>
                  <a:schemeClr val="bg1"/>
                </a:solidFill>
              </a:rPr>
              <a:t>sources also </a:t>
            </a:r>
            <a:r>
              <a:rPr lang="en-US" sz="2000" dirty="0">
                <a:solidFill>
                  <a:schemeClr val="bg1"/>
                </a:solidFill>
              </a:rPr>
              <a:t>include older </a:t>
            </a:r>
            <a:r>
              <a:rPr lang="en-US" sz="2000" dirty="0" err="1">
                <a:solidFill>
                  <a:schemeClr val="bg1"/>
                </a:solidFill>
              </a:rPr>
              <a:t>Archean</a:t>
            </a:r>
            <a:r>
              <a:rPr lang="en-US" sz="2000" dirty="0">
                <a:solidFill>
                  <a:schemeClr val="bg1"/>
                </a:solidFill>
              </a:rPr>
              <a:t> material (sedimentary detritus?) expressed in ultra-low </a:t>
            </a:r>
            <a:r>
              <a:rPr lang="en-US" sz="2000" dirty="0" err="1">
                <a:solidFill>
                  <a:schemeClr val="bg1"/>
                </a:solidFill>
              </a:rPr>
              <a:t>εHf</a:t>
            </a:r>
            <a:r>
              <a:rPr lang="en-US" sz="2000" dirty="0">
                <a:solidFill>
                  <a:schemeClr val="bg1"/>
                </a:solidFill>
              </a:rPr>
              <a:t>(t) zircons. The most extreme values </a:t>
            </a:r>
            <a:r>
              <a:rPr lang="en-US" sz="2000" dirty="0" smtClean="0">
                <a:solidFill>
                  <a:schemeClr val="bg1"/>
                </a:solidFill>
              </a:rPr>
              <a:t>are comparable with detrital </a:t>
            </a:r>
            <a:r>
              <a:rPr lang="en-US" sz="2000" dirty="0" err="1">
                <a:solidFill>
                  <a:schemeClr val="bg1"/>
                </a:solidFill>
              </a:rPr>
              <a:t>Archean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zircons </a:t>
            </a:r>
            <a:r>
              <a:rPr lang="en-US" sz="2000" dirty="0">
                <a:solidFill>
                  <a:schemeClr val="bg1"/>
                </a:solidFill>
              </a:rPr>
              <a:t>reported from the Vishnu Schist in Grand Canyon. </a:t>
            </a:r>
          </a:p>
        </p:txBody>
      </p:sp>
    </p:spTree>
    <p:extLst>
      <p:ext uri="{BB962C8B-B14F-4D97-AF65-F5344CB8AC3E}">
        <p14:creationId xmlns:p14="http://schemas.microsoft.com/office/powerpoint/2010/main" val="214657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Summary—</a:t>
            </a:r>
            <a:r>
              <a:rPr lang="en-US" dirty="0" err="1"/>
              <a:t>Plutonism</a:t>
            </a:r>
            <a:r>
              <a:rPr lang="en-US" dirty="0"/>
              <a:t> Age Progression</a:t>
            </a:r>
          </a:p>
        </p:txBody>
      </p:sp>
      <p:pic>
        <p:nvPicPr>
          <p:cNvPr id="4" name="Content Placeholder 3" descr="GunRangeSunset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 b="9332"/>
          <a:stretch>
            <a:fillRect/>
          </a:stretch>
        </p:blipFill>
        <p:spPr>
          <a:xfrm>
            <a:off x="0" y="1810576"/>
            <a:ext cx="9177778" cy="5047424"/>
          </a:xfrm>
        </p:spPr>
      </p:pic>
      <p:sp>
        <p:nvSpPr>
          <p:cNvPr id="5" name="TextBox 4"/>
          <p:cNvSpPr txBox="1"/>
          <p:nvPr/>
        </p:nvSpPr>
        <p:spPr>
          <a:xfrm>
            <a:off x="0" y="1856757"/>
            <a:ext cx="7573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Middle Jurassic to Late </a:t>
            </a:r>
            <a:r>
              <a:rPr lang="en-US" dirty="0" smtClean="0">
                <a:solidFill>
                  <a:schemeClr val="bg1"/>
                </a:solidFill>
              </a:rPr>
              <a:t>Cretaceous </a:t>
            </a:r>
            <a:r>
              <a:rPr lang="en-US" dirty="0">
                <a:solidFill>
                  <a:schemeClr val="bg1"/>
                </a:solidFill>
              </a:rPr>
              <a:t>age progression of increasing </a:t>
            </a:r>
            <a:r>
              <a:rPr lang="en-US" dirty="0" err="1">
                <a:solidFill>
                  <a:schemeClr val="bg1"/>
                </a:solidFill>
              </a:rPr>
              <a:t>Sr</a:t>
            </a:r>
            <a:r>
              <a:rPr lang="en-US" dirty="0">
                <a:solidFill>
                  <a:schemeClr val="bg1"/>
                </a:solidFill>
              </a:rPr>
              <a:t>/Y may track increasing depth of  </a:t>
            </a:r>
            <a:r>
              <a:rPr lang="en-US" dirty="0" smtClean="0">
                <a:solidFill>
                  <a:schemeClr val="bg1"/>
                </a:solidFill>
              </a:rPr>
              <a:t>melting—and possibly crustal thickening—prior </a:t>
            </a:r>
            <a:r>
              <a:rPr lang="en-US" dirty="0">
                <a:solidFill>
                  <a:schemeClr val="bg1"/>
                </a:solidFill>
              </a:rPr>
              <a:t>to Miocene extensional collapse (cf. Chapman et al., 2015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8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Summary—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Plutonism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Age Progression</a:t>
            </a:r>
          </a:p>
        </p:txBody>
      </p:sp>
      <p:pic>
        <p:nvPicPr>
          <p:cNvPr id="4" name="Content Placeholder 3" descr="GunRangeSunset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 b="9332"/>
          <a:stretch>
            <a:fillRect/>
          </a:stretch>
        </p:blipFill>
        <p:spPr>
          <a:xfrm>
            <a:off x="0" y="1810576"/>
            <a:ext cx="9177778" cy="5047424"/>
          </a:xfrm>
        </p:spPr>
      </p:pic>
      <p:sp>
        <p:nvSpPr>
          <p:cNvPr id="5" name="TextBox 4"/>
          <p:cNvSpPr txBox="1"/>
          <p:nvPr/>
        </p:nvSpPr>
        <p:spPr>
          <a:xfrm>
            <a:off x="0" y="1856757"/>
            <a:ext cx="757381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Middle Jurassic to Late Cretaceous age progression of increasing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/Y may track increasing depth of  melting—and possibly crustal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thickening—prior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Miocene extensional collapse (cf. Chapman et al., 2015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).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Inherited zircons and zircons having highly negative </a:t>
            </a:r>
            <a:r>
              <a:rPr lang="en-US" dirty="0" err="1" smtClean="0">
                <a:solidFill>
                  <a:schemeClr val="bg1"/>
                </a:solidFill>
              </a:rPr>
              <a:t>εHf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sz="1600" dirty="0" smtClean="0">
                <a:solidFill>
                  <a:schemeClr val="bg1"/>
                </a:solidFill>
              </a:rPr>
              <a:t>t)</a:t>
            </a:r>
            <a:r>
              <a:rPr lang="en-US" dirty="0" smtClean="0">
                <a:solidFill>
                  <a:schemeClr val="bg1"/>
                </a:solidFill>
              </a:rPr>
              <a:t> are present in one Jurassic pluton and are common in Cretaceous plutons. Deep-</a:t>
            </a:r>
            <a:r>
              <a:rPr lang="en-US" dirty="0" smtClean="0">
                <a:solidFill>
                  <a:schemeClr val="bg1"/>
                </a:solidFill>
              </a:rPr>
              <a:t>sourced from detrital rocks?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6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n Range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20" y="0"/>
            <a:ext cx="10263020" cy="692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273" y="-330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2088" y="912275"/>
            <a:ext cx="6896765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   We </a:t>
            </a:r>
            <a:r>
              <a:rPr lang="en-US" sz="2800" dirty="0"/>
              <a:t>use U-</a:t>
            </a:r>
            <a:r>
              <a:rPr lang="en-US" sz="2800" dirty="0" err="1"/>
              <a:t>Pb</a:t>
            </a:r>
            <a:r>
              <a:rPr lang="en-US" sz="2800" dirty="0"/>
              <a:t>-dated magmatic </a:t>
            </a:r>
            <a:r>
              <a:rPr lang="en-US" sz="2800" dirty="0" smtClean="0"/>
              <a:t>and </a:t>
            </a:r>
          </a:p>
          <a:p>
            <a:r>
              <a:rPr lang="en-US" sz="2800" dirty="0" smtClean="0"/>
              <a:t>inherited </a:t>
            </a:r>
            <a:r>
              <a:rPr lang="en-US" sz="2800" dirty="0"/>
              <a:t>zircons and </a:t>
            </a:r>
            <a:r>
              <a:rPr lang="en-US" sz="2800" dirty="0" smtClean="0"/>
              <a:t>their Hafnium </a:t>
            </a:r>
            <a:r>
              <a:rPr lang="en-US" sz="2800" dirty="0" smtClean="0"/>
              <a:t>isotope</a:t>
            </a:r>
          </a:p>
          <a:p>
            <a:r>
              <a:rPr lang="en-US" sz="2800" dirty="0" smtClean="0"/>
              <a:t>ratios to </a:t>
            </a:r>
            <a:r>
              <a:rPr lang="en-US" sz="2800" dirty="0"/>
              <a:t>address </a:t>
            </a:r>
            <a:r>
              <a:rPr lang="en-US" sz="2800" dirty="0" smtClean="0"/>
              <a:t>questions about arc</a:t>
            </a:r>
          </a:p>
          <a:p>
            <a:r>
              <a:rPr lang="en-US" sz="2800" dirty="0" smtClean="0"/>
              <a:t>magmas that have </a:t>
            </a:r>
            <a:r>
              <a:rPr lang="en-US" sz="2800" dirty="0"/>
              <a:t>intruded old Mojave crust</a:t>
            </a:r>
          </a:p>
          <a:p>
            <a:r>
              <a:rPr lang="en-US" sz="2800" dirty="0"/>
              <a:t>multiple times since the early </a:t>
            </a:r>
            <a:r>
              <a:rPr lang="en-US" sz="2800" dirty="0" smtClean="0"/>
              <a:t>Mesozoic: </a:t>
            </a:r>
            <a:endParaRPr lang="en-US" sz="2800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2088" y="727425"/>
            <a:ext cx="184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92364" y="4583790"/>
            <a:ext cx="7158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How have </a:t>
            </a:r>
            <a:r>
              <a:rPr lang="en-US" sz="2400" dirty="0">
                <a:solidFill>
                  <a:schemeClr val="bg1"/>
                </a:solidFill>
              </a:rPr>
              <a:t>the character and sources of arc magmas varied through time?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What can be learned about the deep Mojave </a:t>
            </a:r>
            <a:r>
              <a:rPr lang="en-US" sz="2400" dirty="0" smtClean="0">
                <a:solidFill>
                  <a:schemeClr val="bg1"/>
                </a:solidFill>
              </a:rPr>
              <a:t>crust?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5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Summary—</a:t>
            </a:r>
            <a:r>
              <a:rPr lang="en-US" dirty="0" err="1"/>
              <a:t>Plutonism</a:t>
            </a:r>
            <a:r>
              <a:rPr lang="en-US" dirty="0"/>
              <a:t> Age Progression</a:t>
            </a:r>
          </a:p>
        </p:txBody>
      </p:sp>
      <p:pic>
        <p:nvPicPr>
          <p:cNvPr id="4" name="Content Placeholder 3" descr="GunRangeSunset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 b="9332"/>
          <a:stretch>
            <a:fillRect/>
          </a:stretch>
        </p:blipFill>
        <p:spPr>
          <a:xfrm>
            <a:off x="0" y="1810576"/>
            <a:ext cx="9177778" cy="5047424"/>
          </a:xfrm>
        </p:spPr>
      </p:pic>
      <p:sp>
        <p:nvSpPr>
          <p:cNvPr id="5" name="TextBox 4"/>
          <p:cNvSpPr txBox="1"/>
          <p:nvPr/>
        </p:nvSpPr>
        <p:spPr>
          <a:xfrm>
            <a:off x="0" y="1856757"/>
            <a:ext cx="7573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Middle Jurassic to Late Cretaceous age progression of increasing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/Y may track increasing depth of  melting—and possibly crustal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thickening—prior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Miocene extensional collapse (cf. Chapman et al., 2015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),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Inherited zircons and zircons having highly negative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εHf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t)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are present in one Jurassic pluton but are common in Cretaceous plutons. Deep-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sourced from detrital rocks?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Most Mesozoic plutons </a:t>
            </a:r>
            <a:r>
              <a:rPr lang="en-US" dirty="0" smtClean="0">
                <a:solidFill>
                  <a:schemeClr val="bg1"/>
                </a:solidFill>
              </a:rPr>
              <a:t>have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hybrid </a:t>
            </a:r>
            <a:r>
              <a:rPr lang="en-US" dirty="0" smtClean="0">
                <a:solidFill>
                  <a:schemeClr val="bg1"/>
                </a:solidFill>
              </a:rPr>
              <a:t>sources </a:t>
            </a:r>
            <a:r>
              <a:rPr lang="en-US" dirty="0">
                <a:solidFill>
                  <a:schemeClr val="bg1"/>
                </a:solidFill>
              </a:rPr>
              <a:t>partly from mantle </a:t>
            </a:r>
          </a:p>
          <a:p>
            <a:r>
              <a:rPr lang="en-US" dirty="0">
                <a:solidFill>
                  <a:schemeClr val="bg1"/>
                </a:solidFill>
              </a:rPr>
              <a:t>but mainly from a variety of Mojave crust materials</a:t>
            </a:r>
            <a:r>
              <a:rPr lang="en-US" dirty="0" smtClean="0">
                <a:solidFill>
                  <a:schemeClr val="bg1"/>
                </a:solidFill>
              </a:rPr>
              <a:t>. Cretaceous magmas sampled a greater variety of crustal sources than did most Jurassic magmas.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5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Summary—</a:t>
            </a:r>
            <a:r>
              <a:rPr lang="en-US" dirty="0" err="1"/>
              <a:t>Plutonism</a:t>
            </a:r>
            <a:r>
              <a:rPr lang="en-US" dirty="0"/>
              <a:t> Age Progression</a:t>
            </a:r>
          </a:p>
        </p:txBody>
      </p:sp>
      <p:pic>
        <p:nvPicPr>
          <p:cNvPr id="4" name="Content Placeholder 3" descr="GunRangeSunset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 b="9332"/>
          <a:stretch>
            <a:fillRect/>
          </a:stretch>
        </p:blipFill>
        <p:spPr>
          <a:xfrm>
            <a:off x="0" y="1810576"/>
            <a:ext cx="9177778" cy="5047424"/>
          </a:xfrm>
        </p:spPr>
      </p:pic>
      <p:sp>
        <p:nvSpPr>
          <p:cNvPr id="5" name="TextBox 4"/>
          <p:cNvSpPr txBox="1"/>
          <p:nvPr/>
        </p:nvSpPr>
        <p:spPr>
          <a:xfrm>
            <a:off x="0" y="1856757"/>
            <a:ext cx="757381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 age progression of increasing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/Y may track increasing depth of  melting from Middle Jurassic to Late Cretaceous time.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Does this pattern track crustal thickening, prior to Miocene extensional collapse (cf. Chapman et al., 2015)?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Inherited zircons and zircons having highly negative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εHf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t)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are present in one Jurassic pluton but are common in Cretaceous plutons. Deep-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sourced from detrital rocks?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Most Mesozoic plutons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have hybrid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sourcs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partly from mantle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but mainly from a variety of Mojave crust materials.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sampled mid-Cretaceous pluton’s </a:t>
            </a:r>
            <a:r>
              <a:rPr lang="en-US" dirty="0" smtClean="0">
                <a:solidFill>
                  <a:schemeClr val="bg1"/>
                </a:solidFill>
              </a:rPr>
              <a:t>large </a:t>
            </a:r>
            <a:r>
              <a:rPr lang="en-US" dirty="0" smtClean="0">
                <a:solidFill>
                  <a:schemeClr val="bg1"/>
                </a:solidFill>
              </a:rPr>
              <a:t>range of </a:t>
            </a:r>
            <a:r>
              <a:rPr lang="en-US" dirty="0" err="1" smtClean="0">
                <a:solidFill>
                  <a:schemeClr val="bg1"/>
                </a:solidFill>
              </a:rPr>
              <a:t>Hf</a:t>
            </a:r>
            <a:r>
              <a:rPr lang="en-US" dirty="0">
                <a:solidFill>
                  <a:schemeClr val="bg1"/>
                </a:solidFill>
              </a:rPr>
              <a:t>-isotope values include positive </a:t>
            </a:r>
            <a:r>
              <a:rPr lang="en-US" dirty="0" err="1">
                <a:solidFill>
                  <a:schemeClr val="bg1"/>
                </a:solidFill>
              </a:rPr>
              <a:t>εHf</a:t>
            </a:r>
            <a:r>
              <a:rPr lang="en-US" dirty="0">
                <a:solidFill>
                  <a:schemeClr val="bg1"/>
                </a:solidFill>
              </a:rPr>
              <a:t>(t) values, the most primitive of any of the Phanerozoic rocks</a:t>
            </a:r>
            <a:r>
              <a:rPr lang="en-US" dirty="0" smtClean="0">
                <a:solidFill>
                  <a:schemeClr val="bg1"/>
                </a:solidFill>
              </a:rPr>
              <a:t>. Could this mantle-like signature relate to </a:t>
            </a:r>
            <a:r>
              <a:rPr lang="en-US" dirty="0" smtClean="0">
                <a:solidFill>
                  <a:schemeClr val="bg1"/>
                </a:solidFill>
              </a:rPr>
              <a:t>these being small</a:t>
            </a:r>
            <a:r>
              <a:rPr lang="en-US" dirty="0">
                <a:solidFill>
                  <a:schemeClr val="bg1"/>
                </a:solidFill>
              </a:rPr>
              <a:t>-volume </a:t>
            </a:r>
            <a:r>
              <a:rPr lang="en-US" dirty="0" smtClean="0">
                <a:solidFill>
                  <a:schemeClr val="bg1"/>
                </a:solidFill>
              </a:rPr>
              <a:t>plutons far </a:t>
            </a:r>
            <a:r>
              <a:rPr lang="en-US" dirty="0">
                <a:solidFill>
                  <a:schemeClr val="bg1"/>
                </a:solidFill>
              </a:rPr>
              <a:t>from the main mid-Cretaceous </a:t>
            </a:r>
            <a:r>
              <a:rPr lang="en-US" dirty="0" smtClean="0">
                <a:solidFill>
                  <a:schemeClr val="bg1"/>
                </a:solidFill>
              </a:rPr>
              <a:t>arc (Allen et al., 1995)?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7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53475" y="5827807"/>
            <a:ext cx="3533325" cy="10618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33786" y="5923125"/>
            <a:ext cx="3416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Proterozoic crustal provinces </a:t>
            </a:r>
          </a:p>
          <a:p>
            <a:r>
              <a:rPr lang="en-US" dirty="0" smtClean="0"/>
              <a:t>of Wooden and DeWitt (1991).</a:t>
            </a:r>
          </a:p>
          <a:p>
            <a:r>
              <a:rPr lang="en-US" dirty="0" smtClean="0"/>
              <a:t>Box is east Mojave study area.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918" y="274638"/>
            <a:ext cx="907508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Mojave Crust</a:t>
            </a:r>
            <a:r>
              <a:rPr lang="en-US" dirty="0"/>
              <a:t/>
            </a:r>
            <a:br>
              <a:rPr lang="en-US" dirty="0"/>
            </a:br>
            <a:endParaRPr lang="en-US" sz="3100" dirty="0"/>
          </a:p>
        </p:txBody>
      </p:sp>
      <p:sp>
        <p:nvSpPr>
          <p:cNvPr id="10" name="TextBox 9"/>
          <p:cNvSpPr txBox="1"/>
          <p:nvPr/>
        </p:nvSpPr>
        <p:spPr>
          <a:xfrm>
            <a:off x="427180" y="1662852"/>
            <a:ext cx="38901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Dominantly </a:t>
            </a:r>
            <a:r>
              <a:rPr lang="en-US" sz="2400" dirty="0"/>
              <a:t>1.6–1.8  </a:t>
            </a:r>
            <a:r>
              <a:rPr lang="en-US" sz="2400" dirty="0" err="1"/>
              <a:t>Ga</a:t>
            </a:r>
            <a:r>
              <a:rPr lang="en-US" sz="2400" dirty="0"/>
              <a:t> </a:t>
            </a:r>
            <a:r>
              <a:rPr lang="en-US" sz="2400" dirty="0" err="1" smtClean="0"/>
              <a:t>Paleoproterozoic</a:t>
            </a:r>
            <a:r>
              <a:rPr lang="en-US" sz="2400" dirty="0" smtClean="0"/>
              <a:t> gneisses and </a:t>
            </a:r>
            <a:r>
              <a:rPr lang="en-US" sz="2400" dirty="0" err="1" smtClean="0"/>
              <a:t>granitoids</a:t>
            </a:r>
            <a:r>
              <a:rPr lang="en-US" sz="2400" dirty="0"/>
              <a:t>;</a:t>
            </a:r>
            <a:r>
              <a:rPr lang="en-US" sz="2400" dirty="0" smtClean="0"/>
              <a:t> some 1.4-Ga plutons.</a:t>
            </a:r>
          </a:p>
          <a:p>
            <a:endParaRPr lang="en-US" sz="2400" dirty="0" smtClean="0"/>
          </a:p>
          <a:p>
            <a:r>
              <a:rPr lang="en-US" sz="2400" dirty="0" smtClean="0"/>
              <a:t>But </a:t>
            </a:r>
            <a:r>
              <a:rPr lang="en-US" sz="2400" dirty="0" err="1" smtClean="0"/>
              <a:t>Nd</a:t>
            </a:r>
            <a:r>
              <a:rPr lang="en-US" sz="2400" dirty="0" smtClean="0"/>
              <a:t>, </a:t>
            </a:r>
            <a:r>
              <a:rPr lang="en-US" sz="2400" dirty="0" err="1" smtClean="0"/>
              <a:t>Hf</a:t>
            </a:r>
            <a:r>
              <a:rPr lang="en-US" sz="2400" dirty="0" smtClean="0"/>
              <a:t>, and </a:t>
            </a:r>
            <a:r>
              <a:rPr lang="en-US" sz="2400" dirty="0" err="1" smtClean="0"/>
              <a:t>Pb</a:t>
            </a:r>
            <a:r>
              <a:rPr lang="en-US" sz="2400" dirty="0" smtClean="0"/>
              <a:t> isotopes reflect a cryptic </a:t>
            </a:r>
            <a:r>
              <a:rPr lang="en-US" sz="2400" dirty="0" smtClean="0"/>
              <a:t>older </a:t>
            </a:r>
            <a:r>
              <a:rPr lang="en-US" sz="2400" dirty="0" smtClean="0"/>
              <a:t>crustal component.</a:t>
            </a:r>
          </a:p>
          <a:p>
            <a:endParaRPr lang="en-US" sz="2400" dirty="0"/>
          </a:p>
          <a:p>
            <a:r>
              <a:rPr lang="en-US" sz="2400" dirty="0" smtClean="0"/>
              <a:t>Some </a:t>
            </a:r>
            <a:r>
              <a:rPr lang="en-US" sz="2400" dirty="0" err="1"/>
              <a:t>Paleoproterozoic</a:t>
            </a:r>
            <a:r>
              <a:rPr lang="en-US" sz="2400" dirty="0"/>
              <a:t> </a:t>
            </a:r>
            <a:r>
              <a:rPr lang="en-US" sz="2400" dirty="0" err="1" smtClean="0"/>
              <a:t>supracrustal</a:t>
            </a:r>
            <a:r>
              <a:rPr lang="en-US" sz="2400" dirty="0" smtClean="0"/>
              <a:t> gneisses contain reworked 2–</a:t>
            </a:r>
            <a:r>
              <a:rPr lang="en-US" sz="2400" dirty="0" smtClean="0"/>
              <a:t>2.6 </a:t>
            </a:r>
            <a:r>
              <a:rPr lang="en-US" sz="2400" dirty="0" err="1" smtClean="0"/>
              <a:t>Ga</a:t>
            </a:r>
            <a:r>
              <a:rPr lang="en-US" sz="2400" dirty="0" smtClean="0"/>
              <a:t> zircons.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426" y="1552087"/>
            <a:ext cx="4269302" cy="42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3872345" cy="494390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We examine a transect of plutons across the inboard side of the </a:t>
            </a:r>
            <a:r>
              <a:rPr lang="en-US" sz="3200" dirty="0"/>
              <a:t>Phanerozoic </a:t>
            </a:r>
            <a:r>
              <a:rPr lang="en-US" sz="3200" dirty="0" smtClean="0"/>
              <a:t>arcs </a:t>
            </a:r>
            <a:r>
              <a:rPr lang="en-US" sz="3200" dirty="0" smtClean="0"/>
              <a:t>where they </a:t>
            </a:r>
            <a:r>
              <a:rPr lang="en-US" sz="3200" dirty="0" smtClean="0"/>
              <a:t>invaded </a:t>
            </a:r>
            <a:r>
              <a:rPr lang="en-US" sz="3200" dirty="0"/>
              <a:t>the Mojave </a:t>
            </a:r>
            <a:r>
              <a:rPr lang="en-US" sz="3200" dirty="0" smtClean="0"/>
              <a:t>crust.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918" y="17621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14930" y="5605472"/>
            <a:ext cx="3533325" cy="11426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4930" y="5824836"/>
            <a:ext cx="3583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Contours are % Phanerozoic plutons</a:t>
            </a:r>
          </a:p>
          <a:p>
            <a:r>
              <a:rPr lang="en-US" dirty="0" smtClean="0"/>
              <a:t>(Miller &amp; Barton 1990).</a:t>
            </a:r>
          </a:p>
          <a:p>
            <a:r>
              <a:rPr lang="en-US" dirty="0" smtClean="0"/>
              <a:t>Box is east Mojave study area.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28401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164" y="1756608"/>
            <a:ext cx="4050636" cy="41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3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18" y="2186327"/>
            <a:ext cx="8859982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We sampled the 4 biggest magmatic </a:t>
            </a:r>
            <a:r>
              <a:rPr lang="en-US" dirty="0" smtClean="0"/>
              <a:t>episodes that intruded and partly recycled Precambrian continental crust in the eastern Mojave </a:t>
            </a:r>
            <a:r>
              <a:rPr lang="en-US" dirty="0" smtClean="0"/>
              <a:t>Desert.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Jurassic batholiths, 170–160 Ma.</a:t>
            </a:r>
          </a:p>
          <a:p>
            <a:r>
              <a:rPr lang="en-US" dirty="0" smtClean="0"/>
              <a:t>Scattered mid</a:t>
            </a:r>
            <a:r>
              <a:rPr lang="en-US" dirty="0" smtClean="0"/>
              <a:t>-Cretaceous </a:t>
            </a:r>
            <a:r>
              <a:rPr lang="en-US" dirty="0" smtClean="0"/>
              <a:t>plutons</a:t>
            </a:r>
            <a:r>
              <a:rPr lang="en-US" dirty="0" smtClean="0"/>
              <a:t>, 110–90 Ma.</a:t>
            </a:r>
          </a:p>
          <a:p>
            <a:r>
              <a:rPr lang="en-US" dirty="0" smtClean="0"/>
              <a:t>Late Cretaceous </a:t>
            </a:r>
            <a:r>
              <a:rPr lang="en-US" dirty="0" smtClean="0"/>
              <a:t>batholiths</a:t>
            </a:r>
            <a:r>
              <a:rPr lang="en-US" dirty="0" smtClean="0"/>
              <a:t>, 75 Ma.</a:t>
            </a:r>
          </a:p>
          <a:p>
            <a:r>
              <a:rPr lang="en-US" dirty="0" smtClean="0"/>
              <a:t>Miocene extension-related plutons </a:t>
            </a:r>
            <a:r>
              <a:rPr lang="en-US" dirty="0"/>
              <a:t>(arc-like</a:t>
            </a:r>
            <a:r>
              <a:rPr lang="en-US" dirty="0" smtClean="0"/>
              <a:t>), 20 Ma </a:t>
            </a:r>
            <a:r>
              <a:rPr lang="en-US" dirty="0"/>
              <a:t>.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t="16347" b="16347"/>
          <a:stretch>
            <a:fillRect/>
          </a:stretch>
        </p:blipFill>
        <p:spPr>
          <a:xfrm>
            <a:off x="5223164" y="0"/>
            <a:ext cx="3920836" cy="2156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811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9345"/>
            <a:ext cx="7064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Proterozoic Mojave Crust </a:t>
            </a:r>
            <a:r>
              <a:rPr lang="en-US" sz="2800" dirty="0" smtClean="0"/>
              <a:t>is shown </a:t>
            </a:r>
            <a:r>
              <a:rPr lang="en-US" sz="2800" dirty="0" smtClean="0"/>
              <a:t>yellow.</a:t>
            </a:r>
            <a:endParaRPr lang="en-US" sz="28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rcRect l="535" r="535"/>
          <a:stretch>
            <a:fillRect/>
          </a:stretch>
        </p:blipFill>
        <p:spPr>
          <a:xfrm>
            <a:off x="0" y="692150"/>
            <a:ext cx="9144000" cy="616585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370" y="0"/>
            <a:ext cx="2488448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3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rcRect l="535" r="535"/>
          <a:stretch>
            <a:fillRect/>
          </a:stretch>
        </p:blipFill>
        <p:spPr>
          <a:xfrm>
            <a:off x="0" y="692150"/>
            <a:ext cx="9144000" cy="61658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364" y="0"/>
            <a:ext cx="3463636" cy="2374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96379"/>
            <a:ext cx="6271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Jurassic, Mid-Cretaceous, Late Cretaceous, and Miocene plutons.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51546" y="5622637"/>
            <a:ext cx="77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20 Ma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6909" y="5622637"/>
            <a:ext cx="77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75 Ma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3818" y="5634182"/>
            <a:ext cx="89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100 Ma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1969" y="5634182"/>
            <a:ext cx="89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165 Ma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26001" y="1397000"/>
            <a:ext cx="1362363" cy="577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04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4837" y="14565"/>
            <a:ext cx="3017982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Temporal variations in the character of the magmatic rocks</a:t>
            </a:r>
          </a:p>
          <a:p>
            <a:endParaRPr lang="en-US" sz="2200" dirty="0"/>
          </a:p>
          <a:p>
            <a:endParaRPr lang="en-US" dirty="0" smtClean="0"/>
          </a:p>
          <a:p>
            <a:r>
              <a:rPr lang="en-US" dirty="0" smtClean="0"/>
              <a:t>Take </a:t>
            </a:r>
            <a:r>
              <a:rPr lang="en-US" dirty="0" err="1" smtClean="0"/>
              <a:t>Sr</a:t>
            </a:r>
            <a:r>
              <a:rPr lang="en-US" dirty="0"/>
              <a:t>/Y f</a:t>
            </a:r>
            <a:r>
              <a:rPr lang="en-US" dirty="0" smtClean="0"/>
              <a:t>or example, which can reflect depth of melting.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Sr</a:t>
            </a:r>
            <a:r>
              <a:rPr lang="en-US" dirty="0" smtClean="0">
                <a:solidFill>
                  <a:srgbClr val="0000FF"/>
                </a:solidFill>
              </a:rPr>
              <a:t>/Y is low for most 160–165 Ma plutons</a:t>
            </a:r>
            <a:r>
              <a:rPr lang="en-US" dirty="0" smtClean="0"/>
              <a:t>. </a:t>
            </a:r>
          </a:p>
          <a:p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89" y="5937"/>
            <a:ext cx="5343812" cy="3053607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3278909" y="2955636"/>
            <a:ext cx="727364" cy="3348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95818" y="329051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JURASSIC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9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20962</TotalTime>
  <Words>1615</Words>
  <Application>Microsoft Macintosh PowerPoint</Application>
  <PresentationFormat>On-screen Show (4:3)</PresentationFormat>
  <Paragraphs>196</Paragraphs>
  <Slides>31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Mojave Crust </vt:lpstr>
      <vt:lpstr>We examine a transect of plutons across the inboard side of the Phanerozoic arcs where they invaded the Mojave crust.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Laser sampling for U-Th-Pb and Lu-Hf          (ICPMS) in zircon</vt:lpstr>
      <vt:lpstr>Magmatic and inherited ages</vt:lpstr>
      <vt:lpstr>Inherited U-Pb-dated  Precambrian zircon  </vt:lpstr>
      <vt:lpstr>PowerPoint Presentation</vt:lpstr>
      <vt:lpstr>Zircon Lu-Hf </vt:lpstr>
      <vt:lpstr>Hf  ratios— pluton by pluton</vt:lpstr>
      <vt:lpstr>Hf  ratios— pluton by pluton</vt:lpstr>
      <vt:lpstr>Pluton age vs. range of Epsilon Hf(t)</vt:lpstr>
      <vt:lpstr>Hf model-age       Histograms  Hf model ages TAM cluster around 1.6 Ga for both Jurassic and Cretaceous plutons.  This is consistent with U-Pb ages of Mojave- crust rocks—dominantly 1.6–1.8 Ga and some 1.4 Ga.   Note some very high model ages, 3–4 Ga.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Summary—Mojave Crustal Sources</vt:lpstr>
      <vt:lpstr>Summary—Plutonism Age Progression</vt:lpstr>
      <vt:lpstr>Summary—Plutonism Age Progression</vt:lpstr>
      <vt:lpstr>Summary—Plutonism Age Progression</vt:lpstr>
      <vt:lpstr>Summary—Plutonism Age Progression</vt:lpstr>
    </vt:vector>
  </TitlesOfParts>
  <Company>USGS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Howard, Keith A.</dc:creator>
  <cp:lastModifiedBy>Howard, Keith A.</cp:lastModifiedBy>
  <cp:revision>152</cp:revision>
  <dcterms:created xsi:type="dcterms:W3CDTF">2016-03-10T23:45:00Z</dcterms:created>
  <dcterms:modified xsi:type="dcterms:W3CDTF">2016-03-31T22:45:34Z</dcterms:modified>
</cp:coreProperties>
</file>