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89" r:id="rId3"/>
    <p:sldId id="313" r:id="rId4"/>
    <p:sldId id="314" r:id="rId5"/>
    <p:sldId id="315" r:id="rId6"/>
    <p:sldId id="258" r:id="rId7"/>
    <p:sldId id="290" r:id="rId8"/>
    <p:sldId id="270" r:id="rId9"/>
    <p:sldId id="257" r:id="rId10"/>
    <p:sldId id="259" r:id="rId11"/>
    <p:sldId id="288" r:id="rId12"/>
    <p:sldId id="311" r:id="rId13"/>
    <p:sldId id="303" r:id="rId14"/>
    <p:sldId id="260" r:id="rId15"/>
    <p:sldId id="280" r:id="rId16"/>
    <p:sldId id="305" r:id="rId17"/>
    <p:sldId id="287" r:id="rId18"/>
    <p:sldId id="302" r:id="rId19"/>
    <p:sldId id="274" r:id="rId20"/>
    <p:sldId id="317" r:id="rId21"/>
    <p:sldId id="261" r:id="rId22"/>
    <p:sldId id="269" r:id="rId23"/>
    <p:sldId id="28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e Florea" initials=""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CCFFFF"/>
    <a:srgbClr val="FFFFCC"/>
    <a:srgbClr val="000000"/>
    <a:srgbClr val="000099"/>
    <a:srgbClr val="FFCC00"/>
    <a:srgbClr val="FF9900"/>
    <a:srgbClr val="33CC33"/>
    <a:srgbClr val="FF9933"/>
    <a:srgbClr val="FF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4" autoAdjust="0"/>
    <p:restoredTop sz="90700" autoAdjust="0"/>
  </p:normalViewPr>
  <p:slideViewPr>
    <p:cSldViewPr>
      <p:cViewPr>
        <p:scale>
          <a:sx n="80" d="100"/>
          <a:sy n="80" d="100"/>
        </p:scale>
        <p:origin x="-86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D580FC-89BB-4A10-B5DA-67F406A7FEF0}" type="datetimeFigureOut">
              <a:rPr lang="en-US" smtClean="0"/>
              <a:pPr/>
              <a:t>4/18/2016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4F373A-834C-4B89-9890-D70672AB6018}" type="slidenum">
              <a:rPr lang="en-US" smtClean="0"/>
              <a:pPr/>
              <a:t>‹#›</a:t>
            </a:fld>
            <a:endParaRPr lang="en-US"/>
          </a:p>
        </p:txBody>
      </p:sp>
    </p:spTree>
    <p:extLst>
      <p:ext uri="{BB962C8B-B14F-4D97-AF65-F5344CB8AC3E}">
        <p14:creationId xmlns:p14="http://schemas.microsoft.com/office/powerpoint/2010/main" xmlns="" val="74002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dirty="0" smtClean="0"/>
              <a:t>How </a:t>
            </a:r>
            <a:r>
              <a:rPr lang="fr-CA" dirty="0" err="1" smtClean="0"/>
              <a:t>we</a:t>
            </a:r>
            <a:r>
              <a:rPr lang="fr-CA" dirty="0" smtClean="0"/>
              <a:t> </a:t>
            </a:r>
            <a:r>
              <a:rPr lang="fr-CA" dirty="0" err="1" smtClean="0"/>
              <a:t>used</a:t>
            </a:r>
            <a:r>
              <a:rPr lang="fr-CA" dirty="0" smtClean="0"/>
              <a:t> </a:t>
            </a:r>
            <a:r>
              <a:rPr lang="fr-CA" dirty="0" err="1" smtClean="0"/>
              <a:t>nutrient</a:t>
            </a:r>
            <a:r>
              <a:rPr lang="fr-CA" dirty="0" smtClean="0"/>
              <a:t>,</a:t>
            </a:r>
            <a:r>
              <a:rPr lang="fr-CA" baseline="0" dirty="0" smtClean="0"/>
              <a:t> </a:t>
            </a:r>
            <a:r>
              <a:rPr lang="fr-CA" baseline="0" dirty="0" err="1" smtClean="0"/>
              <a:t>carbon</a:t>
            </a:r>
            <a:r>
              <a:rPr lang="fr-CA" baseline="0" dirty="0" smtClean="0"/>
              <a:t> </a:t>
            </a:r>
            <a:r>
              <a:rPr lang="fr-CA" dirty="0" smtClean="0"/>
              <a:t>and</a:t>
            </a:r>
            <a:r>
              <a:rPr lang="fr-CA" baseline="0" dirty="0" smtClean="0"/>
              <a:t> </a:t>
            </a:r>
            <a:r>
              <a:rPr lang="fr-CA" baseline="0" dirty="0" err="1" smtClean="0"/>
              <a:t>carbon</a:t>
            </a:r>
            <a:r>
              <a:rPr lang="fr-CA" baseline="0" dirty="0" smtClean="0"/>
              <a:t> isotope </a:t>
            </a:r>
            <a:r>
              <a:rPr lang="fr-CA" dirty="0" smtClean="0"/>
              <a:t>data to trace contaminants</a:t>
            </a:r>
            <a:r>
              <a:rPr lang="fr-CA" baseline="0" dirty="0" smtClean="0"/>
              <a:t> sources and </a:t>
            </a:r>
            <a:r>
              <a:rPr lang="fr-CA" baseline="0" dirty="0" err="1" smtClean="0"/>
              <a:t>pathways</a:t>
            </a:r>
            <a:r>
              <a:rPr lang="fr-CA" baseline="0" dirty="0" smtClean="0"/>
              <a:t> </a:t>
            </a:r>
            <a:r>
              <a:rPr lang="fr-CA" baseline="0" dirty="0" err="1" smtClean="0"/>
              <a:t>within</a:t>
            </a:r>
            <a:r>
              <a:rPr lang="fr-CA" baseline="0" dirty="0" smtClean="0"/>
              <a:t> a karst </a:t>
            </a:r>
            <a:r>
              <a:rPr lang="fr-CA" baseline="0" dirty="0" err="1" smtClean="0"/>
              <a:t>aquifer</a:t>
            </a:r>
            <a:r>
              <a:rPr lang="fr-CA" baseline="0" dirty="0" smtClean="0"/>
              <a:t> in </a:t>
            </a:r>
            <a:r>
              <a:rPr lang="fr-CA" baseline="0" dirty="0" err="1" smtClean="0"/>
              <a:t>Southeastern</a:t>
            </a:r>
            <a:r>
              <a:rPr lang="fr-CA" baseline="0" dirty="0" smtClean="0"/>
              <a:t> Kentucky</a:t>
            </a:r>
            <a:r>
              <a:rPr lang="fr-CA" dirty="0" smtClean="0"/>
              <a:t> </a:t>
            </a:r>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a:t>
            </a:r>
            <a:r>
              <a:rPr lang="en-US" baseline="0" dirty="0" smtClean="0"/>
              <a:t> that the EXOII and the </a:t>
            </a:r>
            <a:r>
              <a:rPr lang="en-US" baseline="0" dirty="0" err="1" smtClean="0"/>
              <a:t>Aquatroll</a:t>
            </a:r>
            <a:r>
              <a:rPr lang="en-US" baseline="0" dirty="0" smtClean="0"/>
              <a:t> were displayed at a pool close to the spring.</a:t>
            </a:r>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dirty="0" smtClean="0"/>
              <a:t>Basic </a:t>
            </a:r>
            <a:r>
              <a:rPr lang="fr-CA" dirty="0" err="1" smtClean="0"/>
              <a:t>chemical</a:t>
            </a:r>
            <a:r>
              <a:rPr lang="fr-CA" baseline="0" dirty="0" smtClean="0"/>
              <a:t> trends in </a:t>
            </a:r>
            <a:r>
              <a:rPr lang="fr-CA" baseline="0" dirty="0" err="1" smtClean="0"/>
              <a:t>our</a:t>
            </a:r>
            <a:r>
              <a:rPr lang="fr-CA" baseline="0" dirty="0" smtClean="0"/>
              <a:t> data</a:t>
            </a:r>
          </a:p>
          <a:p>
            <a:r>
              <a:rPr lang="fr-CA" dirty="0" smtClean="0"/>
              <a:t>Ca-HCO3 type</a:t>
            </a:r>
            <a:r>
              <a:rPr lang="fr-CA" baseline="0" dirty="0" smtClean="0"/>
              <a:t> of water: the water type </a:t>
            </a:r>
            <a:r>
              <a:rPr lang="fr-CA" baseline="0" dirty="0" err="1" smtClean="0"/>
              <a:t>is</a:t>
            </a:r>
            <a:r>
              <a:rPr lang="fr-CA" baseline="0" dirty="0" smtClean="0"/>
              <a:t> </a:t>
            </a:r>
            <a:r>
              <a:rPr lang="fr-CA" baseline="0" dirty="0" err="1" smtClean="0"/>
              <a:t>basically</a:t>
            </a:r>
            <a:r>
              <a:rPr lang="fr-CA" baseline="0" dirty="0" smtClean="0"/>
              <a:t> the </a:t>
            </a:r>
            <a:r>
              <a:rPr lang="fr-CA" baseline="0" dirty="0" err="1" smtClean="0"/>
              <a:t>same</a:t>
            </a:r>
            <a:r>
              <a:rPr lang="fr-CA" baseline="0" dirty="0" smtClean="0"/>
              <a:t> for all </a:t>
            </a:r>
            <a:r>
              <a:rPr lang="fr-CA" baseline="0" dirty="0" err="1" smtClean="0"/>
              <a:t>sampling</a:t>
            </a:r>
            <a:r>
              <a:rPr lang="fr-CA" baseline="0" dirty="0" smtClean="0"/>
              <a:t> locations and all </a:t>
            </a:r>
            <a:r>
              <a:rPr lang="fr-CA" baseline="0" dirty="0" err="1" smtClean="0"/>
              <a:t>storm</a:t>
            </a:r>
            <a:r>
              <a:rPr lang="fr-CA" baseline="0" dirty="0" smtClean="0"/>
              <a:t> </a:t>
            </a:r>
            <a:r>
              <a:rPr lang="fr-CA" baseline="0" dirty="0" err="1" smtClean="0"/>
              <a:t>events</a:t>
            </a:r>
            <a:r>
              <a:rPr lang="fr-CA" baseline="0" dirty="0" smtClean="0"/>
              <a:t>: no spatial or temporal variation in the chemistry during </a:t>
            </a:r>
            <a:r>
              <a:rPr lang="fr-CA" baseline="0" dirty="0" err="1" smtClean="0"/>
              <a:t>storm</a:t>
            </a:r>
            <a:r>
              <a:rPr lang="fr-CA" baseline="0" dirty="0" smtClean="0"/>
              <a:t> </a:t>
            </a:r>
            <a:r>
              <a:rPr lang="fr-CA" baseline="0" dirty="0" err="1" smtClean="0"/>
              <a:t>events</a:t>
            </a:r>
            <a:endParaRPr lang="fr-CA" dirty="0" smtClean="0"/>
          </a:p>
          <a:p>
            <a:r>
              <a:rPr lang="fr-CA" dirty="0" smtClean="0"/>
              <a:t>SI do</a:t>
            </a:r>
            <a:r>
              <a:rPr lang="fr-CA" baseline="0" dirty="0" smtClean="0"/>
              <a:t> not </a:t>
            </a:r>
            <a:r>
              <a:rPr lang="fr-CA" baseline="0" dirty="0" err="1" smtClean="0"/>
              <a:t>vary</a:t>
            </a:r>
            <a:r>
              <a:rPr lang="fr-CA" baseline="0" dirty="0" smtClean="0"/>
              <a:t> </a:t>
            </a:r>
            <a:r>
              <a:rPr lang="fr-CA" baseline="0" dirty="0" err="1" smtClean="0"/>
              <a:t>too</a:t>
            </a:r>
            <a:r>
              <a:rPr lang="fr-CA" baseline="0" dirty="0" smtClean="0"/>
              <a:t> </a:t>
            </a:r>
            <a:r>
              <a:rPr lang="fr-CA" baseline="0" dirty="0" err="1" smtClean="0"/>
              <a:t>much</a:t>
            </a:r>
            <a:r>
              <a:rPr lang="fr-CA" baseline="0" dirty="0" smtClean="0"/>
              <a:t> </a:t>
            </a:r>
            <a:r>
              <a:rPr lang="fr-CA" baseline="0" dirty="0" err="1" smtClean="0"/>
              <a:t>among</a:t>
            </a:r>
            <a:r>
              <a:rPr lang="fr-CA" baseline="0" dirty="0" smtClean="0"/>
              <a:t> locations and </a:t>
            </a:r>
            <a:r>
              <a:rPr lang="fr-CA" baseline="0" dirty="0" err="1" smtClean="0"/>
              <a:t>among</a:t>
            </a:r>
            <a:r>
              <a:rPr lang="fr-CA" baseline="0" dirty="0" smtClean="0"/>
              <a:t> </a:t>
            </a:r>
            <a:r>
              <a:rPr lang="fr-CA" baseline="0" dirty="0" err="1" smtClean="0"/>
              <a:t>storms</a:t>
            </a:r>
            <a:r>
              <a:rPr lang="fr-CA" baseline="0" dirty="0" smtClean="0"/>
              <a:t> </a:t>
            </a:r>
            <a:r>
              <a:rPr lang="fr-CA" baseline="0" dirty="0" err="1" smtClean="0"/>
              <a:t>events</a:t>
            </a:r>
            <a:r>
              <a:rPr lang="fr-CA" baseline="0" dirty="0" smtClean="0"/>
              <a:t> </a:t>
            </a:r>
            <a:r>
              <a:rPr lang="fr-CA" baseline="0" dirty="0" err="1" smtClean="0"/>
              <a:t>independently</a:t>
            </a:r>
            <a:r>
              <a:rPr lang="fr-CA" baseline="0" dirty="0" smtClean="0"/>
              <a:t> of </a:t>
            </a:r>
            <a:r>
              <a:rPr lang="fr-CA" baseline="0" dirty="0" err="1" smtClean="0"/>
              <a:t>their</a:t>
            </a:r>
            <a:r>
              <a:rPr lang="fr-CA" baseline="0" dirty="0" smtClean="0"/>
              <a:t> </a:t>
            </a:r>
            <a:r>
              <a:rPr lang="fr-CA" baseline="0" dirty="0" err="1" smtClean="0"/>
              <a:t>intensities</a:t>
            </a:r>
            <a:r>
              <a:rPr lang="fr-CA" baseline="0" dirty="0" smtClean="0"/>
              <a:t> </a:t>
            </a:r>
            <a:r>
              <a:rPr lang="fr-CA" baseline="0" dirty="0" smtClean="0">
                <a:sym typeface="Wingdings" pitchFamily="2" charset="2"/>
              </a:rPr>
              <a:t> water-rock </a:t>
            </a:r>
            <a:r>
              <a:rPr lang="fr-CA" baseline="0" dirty="0" err="1" smtClean="0">
                <a:sym typeface="Wingdings" pitchFamily="2" charset="2"/>
              </a:rPr>
              <a:t>equilibrium</a:t>
            </a:r>
            <a:r>
              <a:rPr lang="fr-CA" baseline="0" dirty="0" smtClean="0">
                <a:sym typeface="Wingdings" pitchFamily="2" charset="2"/>
              </a:rPr>
              <a:t> conditions do not </a:t>
            </a:r>
            <a:r>
              <a:rPr lang="fr-CA" baseline="0" dirty="0" err="1" smtClean="0">
                <a:sym typeface="Wingdings" pitchFamily="2" charset="2"/>
              </a:rPr>
              <a:t>vary</a:t>
            </a:r>
            <a:r>
              <a:rPr lang="fr-CA" baseline="0" dirty="0" smtClean="0">
                <a:sym typeface="Wingdings" pitchFamily="2" charset="2"/>
              </a:rPr>
              <a:t> </a:t>
            </a:r>
            <a:r>
              <a:rPr lang="fr-CA" baseline="0" dirty="0" err="1" smtClean="0">
                <a:sym typeface="Wingdings" pitchFamily="2" charset="2"/>
              </a:rPr>
              <a:t>that</a:t>
            </a:r>
            <a:r>
              <a:rPr lang="fr-CA" baseline="0" dirty="0" smtClean="0">
                <a:sym typeface="Wingdings" pitchFamily="2" charset="2"/>
              </a:rPr>
              <a:t> </a:t>
            </a:r>
            <a:r>
              <a:rPr lang="fr-CA" baseline="0" dirty="0" err="1" smtClean="0">
                <a:sym typeface="Wingdings" pitchFamily="2" charset="2"/>
              </a:rPr>
              <a:t>much</a:t>
            </a:r>
            <a:r>
              <a:rPr lang="fr-CA" baseline="0" dirty="0" smtClean="0">
                <a:sym typeface="Wingdings" pitchFamily="2" charset="2"/>
              </a:rPr>
              <a:t> </a:t>
            </a:r>
            <a:r>
              <a:rPr lang="fr-CA" baseline="0" dirty="0" err="1" smtClean="0">
                <a:sym typeface="Wingdings" pitchFamily="2" charset="2"/>
              </a:rPr>
              <a:t>according</a:t>
            </a:r>
            <a:r>
              <a:rPr lang="fr-CA" baseline="0" dirty="0" smtClean="0">
                <a:sym typeface="Wingdings" pitchFamily="2" charset="2"/>
              </a:rPr>
              <a:t> to </a:t>
            </a:r>
            <a:r>
              <a:rPr lang="fr-CA" baseline="0" dirty="0" err="1" smtClean="0">
                <a:sym typeface="Wingdings" pitchFamily="2" charset="2"/>
              </a:rPr>
              <a:t>discharge</a:t>
            </a:r>
            <a:r>
              <a:rPr lang="fr-CA" baseline="0" dirty="0" smtClean="0">
                <a:sym typeface="Wingdings" pitchFamily="2" charset="2"/>
              </a:rPr>
              <a:t> conditions</a:t>
            </a:r>
          </a:p>
          <a:p>
            <a:r>
              <a:rPr lang="fr-CA" baseline="0" dirty="0" err="1" smtClean="0">
                <a:sym typeface="Wingdings" pitchFamily="2" charset="2"/>
              </a:rPr>
              <a:t>Generally</a:t>
            </a:r>
            <a:r>
              <a:rPr lang="fr-CA" baseline="0" dirty="0" smtClean="0">
                <a:sym typeface="Wingdings" pitchFamily="2" charset="2"/>
              </a:rPr>
              <a:t> undersaturated in respect to carbonate </a:t>
            </a:r>
            <a:r>
              <a:rPr lang="fr-CA" baseline="0" dirty="0" err="1" smtClean="0">
                <a:sym typeface="Wingdings" pitchFamily="2" charset="2"/>
              </a:rPr>
              <a:t>minerals</a:t>
            </a:r>
            <a:r>
              <a:rPr lang="fr-CA" baseline="0" dirty="0" smtClean="0">
                <a:sym typeface="Wingdings" pitchFamily="2" charset="2"/>
              </a:rPr>
              <a:t>= no </a:t>
            </a:r>
            <a:r>
              <a:rPr lang="fr-CA" baseline="0" dirty="0" err="1" smtClean="0">
                <a:sym typeface="Wingdings" pitchFamily="2" charset="2"/>
              </a:rPr>
              <a:t>equilibrium</a:t>
            </a:r>
            <a:r>
              <a:rPr lang="fr-CA" baseline="0" dirty="0" smtClean="0">
                <a:sym typeface="Wingdings" pitchFamily="2" charset="2"/>
              </a:rPr>
              <a:t> </a:t>
            </a:r>
            <a:r>
              <a:rPr lang="fr-CA" baseline="0" dirty="0" err="1" smtClean="0">
                <a:sym typeface="Wingdings" pitchFamily="2" charset="2"/>
              </a:rPr>
              <a:t>is</a:t>
            </a:r>
            <a:r>
              <a:rPr lang="fr-CA" baseline="0" dirty="0" smtClean="0">
                <a:sym typeface="Wingdings" pitchFamily="2" charset="2"/>
              </a:rPr>
              <a:t> </a:t>
            </a:r>
            <a:r>
              <a:rPr lang="fr-CA" baseline="0" dirty="0" err="1" smtClean="0">
                <a:sym typeface="Wingdings" pitchFamily="2" charset="2"/>
              </a:rPr>
              <a:t>reached</a:t>
            </a:r>
            <a:r>
              <a:rPr lang="fr-CA" baseline="0" dirty="0" smtClean="0">
                <a:sym typeface="Wingdings" pitchFamily="2" charset="2"/>
              </a:rPr>
              <a:t> </a:t>
            </a:r>
            <a:r>
              <a:rPr lang="fr-CA" baseline="0" dirty="0" err="1" smtClean="0">
                <a:sym typeface="Wingdings" pitchFamily="2" charset="2"/>
              </a:rPr>
              <a:t>between</a:t>
            </a:r>
            <a:r>
              <a:rPr lang="fr-CA" baseline="0" dirty="0" smtClean="0">
                <a:sym typeface="Wingdings" pitchFamily="2" charset="2"/>
              </a:rPr>
              <a:t> water and rock during </a:t>
            </a:r>
            <a:r>
              <a:rPr lang="fr-CA" baseline="0" dirty="0" err="1" smtClean="0">
                <a:sym typeface="Wingdings" pitchFamily="2" charset="2"/>
              </a:rPr>
              <a:t>storm</a:t>
            </a:r>
            <a:r>
              <a:rPr lang="fr-CA" baseline="0" dirty="0" smtClean="0">
                <a:sym typeface="Wingdings" pitchFamily="2" charset="2"/>
              </a:rPr>
              <a:t> </a:t>
            </a:r>
            <a:r>
              <a:rPr lang="fr-CA" baseline="0" dirty="0" err="1" smtClean="0">
                <a:sym typeface="Wingdings" pitchFamily="2" charset="2"/>
              </a:rPr>
              <a:t>events</a:t>
            </a:r>
            <a:r>
              <a:rPr lang="fr-CA" baseline="0" dirty="0" smtClean="0">
                <a:sym typeface="Wingdings" pitchFamily="2" charset="2"/>
              </a:rPr>
              <a:t> (</a:t>
            </a:r>
            <a:r>
              <a:rPr lang="fr-CA" baseline="0" dirty="0" err="1" smtClean="0">
                <a:sym typeface="Wingdings" pitchFamily="2" charset="2"/>
              </a:rPr>
              <a:t>expected</a:t>
            </a:r>
            <a:r>
              <a:rPr lang="fr-CA" baseline="0" dirty="0" smtClean="0">
                <a:sym typeface="Wingdings" pitchFamily="2" charset="2"/>
              </a:rPr>
              <a:t>)</a:t>
            </a:r>
          </a:p>
          <a:p>
            <a:r>
              <a:rPr lang="fr-CA" baseline="0" dirty="0" err="1" smtClean="0">
                <a:sym typeface="Wingdings" pitchFamily="2" charset="2"/>
              </a:rPr>
              <a:t>Slightly</a:t>
            </a:r>
            <a:r>
              <a:rPr lang="fr-CA" baseline="0" dirty="0" smtClean="0">
                <a:sym typeface="Wingdings" pitchFamily="2" charset="2"/>
              </a:rPr>
              <a:t> undersaturated in respect to calcite (main </a:t>
            </a:r>
            <a:r>
              <a:rPr lang="fr-CA" baseline="0" dirty="0" err="1" smtClean="0">
                <a:sym typeface="Wingdings" pitchFamily="2" charset="2"/>
              </a:rPr>
              <a:t>mineral</a:t>
            </a:r>
            <a:r>
              <a:rPr lang="fr-CA" baseline="0" dirty="0" smtClean="0">
                <a:sym typeface="Wingdings" pitchFamily="2" charset="2"/>
              </a:rPr>
              <a:t> </a:t>
            </a:r>
            <a:r>
              <a:rPr lang="fr-CA" baseline="0" dirty="0" err="1" smtClean="0">
                <a:sym typeface="Wingdings" pitchFamily="2" charset="2"/>
              </a:rPr>
              <a:t>present</a:t>
            </a:r>
            <a:r>
              <a:rPr lang="fr-CA" baseline="0" dirty="0" smtClean="0">
                <a:sym typeface="Wingdings" pitchFamily="2" charset="2"/>
              </a:rPr>
              <a:t> in the bedrock), </a:t>
            </a:r>
            <a:r>
              <a:rPr lang="fr-CA" baseline="0" dirty="0" err="1" smtClean="0">
                <a:sym typeface="Wingdings" pitchFamily="2" charset="2"/>
              </a:rPr>
              <a:t>moderately</a:t>
            </a:r>
            <a:r>
              <a:rPr lang="fr-CA" baseline="0" dirty="0" smtClean="0">
                <a:sym typeface="Wingdings" pitchFamily="2" charset="2"/>
              </a:rPr>
              <a:t> undersaturated in respect to dolomite (not </a:t>
            </a:r>
            <a:r>
              <a:rPr lang="fr-CA" baseline="0" dirty="0" err="1" smtClean="0">
                <a:sym typeface="Wingdings" pitchFamily="2" charset="2"/>
              </a:rPr>
              <a:t>much</a:t>
            </a:r>
            <a:r>
              <a:rPr lang="fr-CA" baseline="0" dirty="0" smtClean="0">
                <a:sym typeface="Wingdings" pitchFamily="2" charset="2"/>
              </a:rPr>
              <a:t> dolomite), </a:t>
            </a:r>
            <a:r>
              <a:rPr lang="fr-CA" baseline="0" dirty="0" err="1" smtClean="0">
                <a:sym typeface="Wingdings" pitchFamily="2" charset="2"/>
              </a:rPr>
              <a:t>highly</a:t>
            </a:r>
            <a:r>
              <a:rPr lang="fr-CA" baseline="0" dirty="0" smtClean="0">
                <a:sym typeface="Wingdings" pitchFamily="2" charset="2"/>
              </a:rPr>
              <a:t> undersaturated in respect to </a:t>
            </a:r>
            <a:r>
              <a:rPr lang="fr-CA" baseline="0" dirty="0" err="1" smtClean="0">
                <a:sym typeface="Wingdings" pitchFamily="2" charset="2"/>
              </a:rPr>
              <a:t>gypsum</a:t>
            </a:r>
            <a:r>
              <a:rPr lang="fr-CA" baseline="0" dirty="0" smtClean="0">
                <a:sym typeface="Wingdings" pitchFamily="2" charset="2"/>
              </a:rPr>
              <a:t> (</a:t>
            </a:r>
            <a:r>
              <a:rPr lang="fr-CA" baseline="0" dirty="0" err="1" smtClean="0">
                <a:sym typeface="Wingdings" pitchFamily="2" charset="2"/>
              </a:rPr>
              <a:t>basically</a:t>
            </a:r>
            <a:r>
              <a:rPr lang="fr-CA" baseline="0" dirty="0" smtClean="0">
                <a:sym typeface="Wingdings" pitchFamily="2" charset="2"/>
              </a:rPr>
              <a:t> no </a:t>
            </a:r>
            <a:r>
              <a:rPr lang="fr-CA" baseline="0" dirty="0" err="1" smtClean="0">
                <a:sym typeface="Wingdings" pitchFamily="2" charset="2"/>
              </a:rPr>
              <a:t>gypsum</a:t>
            </a:r>
            <a:r>
              <a:rPr lang="fr-CA" baseline="0" dirty="0" smtClean="0">
                <a:sym typeface="Wingdings" pitchFamily="2" charset="2"/>
              </a:rPr>
              <a:t> in the system).</a:t>
            </a:r>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-Presenting EXO2 </a:t>
            </a:r>
            <a:r>
              <a:rPr lang="fr-CA" dirty="0" err="1" smtClean="0"/>
              <a:t>yields</a:t>
            </a:r>
            <a:r>
              <a:rPr lang="fr-CA"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-Sp. Cond: </a:t>
            </a:r>
            <a:r>
              <a:rPr lang="fr-CA" dirty="0" err="1" smtClean="0"/>
              <a:t>Rapid</a:t>
            </a:r>
            <a:r>
              <a:rPr lang="fr-CA" baseline="0" dirty="0" smtClean="0"/>
              <a:t> </a:t>
            </a:r>
            <a:r>
              <a:rPr lang="fr-CA" baseline="0" dirty="0" err="1" smtClean="0"/>
              <a:t>increase</a:t>
            </a:r>
            <a:r>
              <a:rPr lang="fr-CA" baseline="0" dirty="0" smtClean="0"/>
              <a:t> in Sp. </a:t>
            </a:r>
            <a:r>
              <a:rPr lang="fr-CA" dirty="0" err="1" smtClean="0"/>
              <a:t>conductivity</a:t>
            </a:r>
            <a:r>
              <a:rPr lang="fr-CA" dirty="0" smtClean="0"/>
              <a:t> </a:t>
            </a:r>
            <a:r>
              <a:rPr lang="fr-CA" dirty="0" err="1" smtClean="0"/>
              <a:t>after</a:t>
            </a:r>
            <a:r>
              <a:rPr lang="fr-CA" baseline="0" dirty="0" smtClean="0"/>
              <a:t> major </a:t>
            </a:r>
            <a:r>
              <a:rPr lang="fr-CA" baseline="0" dirty="0" err="1" smtClean="0"/>
              <a:t>precipitation</a:t>
            </a:r>
            <a:r>
              <a:rPr lang="fr-CA" baseline="0" dirty="0" smtClean="0"/>
              <a:t> </a:t>
            </a:r>
            <a:r>
              <a:rPr lang="fr-CA" baseline="0" dirty="0" err="1" smtClean="0"/>
              <a:t>events</a:t>
            </a:r>
            <a:r>
              <a:rPr lang="fr-CA" baseline="0" dirty="0" smtClean="0"/>
              <a:t> </a:t>
            </a:r>
            <a:r>
              <a:rPr lang="fr-CA" baseline="0" dirty="0" err="1" smtClean="0"/>
              <a:t>followed</a:t>
            </a:r>
            <a:r>
              <a:rPr lang="fr-CA" baseline="0" dirty="0" smtClean="0"/>
              <a:t> by a slow </a:t>
            </a:r>
            <a:r>
              <a:rPr lang="fr-CA" baseline="0" dirty="0" err="1" smtClean="0"/>
              <a:t>decrease</a:t>
            </a:r>
            <a:r>
              <a:rPr lang="fr-CA" baseline="0" dirty="0" smtClean="0"/>
              <a:t>. O</a:t>
            </a:r>
            <a:r>
              <a:rPr lang="fr-CA" dirty="0" smtClean="0"/>
              <a:t>ld/high conductive water </a:t>
            </a:r>
            <a:r>
              <a:rPr lang="fr-CA" dirty="0" err="1" smtClean="0"/>
              <a:t>is</a:t>
            </a:r>
            <a:r>
              <a:rPr lang="fr-CA" dirty="0" smtClean="0"/>
              <a:t> </a:t>
            </a:r>
            <a:r>
              <a:rPr lang="fr-CA" dirty="0" err="1" smtClean="0"/>
              <a:t>pushed</a:t>
            </a:r>
            <a:r>
              <a:rPr lang="fr-CA" dirty="0" smtClean="0"/>
              <a:t> out</a:t>
            </a:r>
            <a:r>
              <a:rPr lang="fr-CA" baseline="0" dirty="0" smtClean="0"/>
              <a:t> of </a:t>
            </a:r>
            <a:r>
              <a:rPr lang="fr-CA" dirty="0" smtClean="0"/>
              <a:t>the system by</a:t>
            </a:r>
            <a:r>
              <a:rPr lang="fr-CA" baseline="0" dirty="0" smtClean="0"/>
              <a:t> </a:t>
            </a:r>
            <a:r>
              <a:rPr lang="fr-CA" dirty="0" err="1" smtClean="0"/>
              <a:t>fresh</a:t>
            </a:r>
            <a:r>
              <a:rPr lang="en-US" dirty="0" smtClean="0"/>
              <a:t>/low conductive water at the spring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-Temperature</a:t>
            </a:r>
            <a:r>
              <a:rPr lang="en-US" baseline="0" dirty="0" smtClean="0"/>
              <a:t> is overall constant. </a:t>
            </a:r>
            <a:r>
              <a:rPr lang="en-US" dirty="0" smtClean="0"/>
              <a:t>Slight increase in temperature (1 to 2</a:t>
            </a:r>
            <a:r>
              <a:rPr lang="en-US" dirty="0" smtClean="0">
                <a:latin typeface="Times New Roman"/>
                <a:cs typeface="Times New Roman"/>
              </a:rPr>
              <a:t>°C) with the arrival of low conductive</a:t>
            </a:r>
            <a:r>
              <a:rPr lang="en-US" baseline="0" dirty="0" smtClean="0">
                <a:latin typeface="Times New Roman"/>
                <a:cs typeface="Times New Roman"/>
              </a:rPr>
              <a:t> water -&gt;Think about the surface water in </a:t>
            </a:r>
            <a:r>
              <a:rPr lang="fr-CA" baseline="0" dirty="0" err="1" smtClean="0">
                <a:solidFill>
                  <a:srgbClr val="C00000"/>
                </a:solidFill>
              </a:rPr>
              <a:t>equilibrium</a:t>
            </a:r>
            <a:r>
              <a:rPr lang="fr-CA" baseline="0" dirty="0" smtClean="0">
                <a:solidFill>
                  <a:srgbClr val="C00000"/>
                </a:solidFill>
              </a:rPr>
              <a:t> with </a:t>
            </a:r>
            <a:r>
              <a:rPr lang="fr-CA" baseline="0" dirty="0" err="1" smtClean="0">
                <a:solidFill>
                  <a:srgbClr val="C00000"/>
                </a:solidFill>
              </a:rPr>
              <a:t>atmospheric</a:t>
            </a:r>
            <a:r>
              <a:rPr lang="fr-CA" baseline="0" dirty="0" smtClean="0">
                <a:solidFill>
                  <a:srgbClr val="C00000"/>
                </a:solidFill>
              </a:rPr>
              <a:t> and </a:t>
            </a:r>
            <a:r>
              <a:rPr lang="fr-CA" baseline="0" dirty="0" err="1" smtClean="0">
                <a:solidFill>
                  <a:srgbClr val="C00000"/>
                </a:solidFill>
              </a:rPr>
              <a:t>soil</a:t>
            </a:r>
            <a:r>
              <a:rPr lang="fr-CA" baseline="0" dirty="0" smtClean="0">
                <a:solidFill>
                  <a:srgbClr val="C00000"/>
                </a:solidFill>
              </a:rPr>
              <a:t> CO2, and </a:t>
            </a:r>
            <a:r>
              <a:rPr lang="fr-CA" baseline="0" dirty="0" err="1" smtClean="0">
                <a:solidFill>
                  <a:srgbClr val="C00000"/>
                </a:solidFill>
              </a:rPr>
              <a:t>microbial</a:t>
            </a:r>
            <a:r>
              <a:rPr lang="fr-CA" baseline="0" dirty="0" smtClean="0">
                <a:solidFill>
                  <a:srgbClr val="C00000"/>
                </a:solidFill>
              </a:rPr>
              <a:t> </a:t>
            </a:r>
            <a:r>
              <a:rPr lang="fr-CA" baseline="0" dirty="0" err="1" smtClean="0">
                <a:solidFill>
                  <a:srgbClr val="C00000"/>
                </a:solidFill>
              </a:rPr>
              <a:t>activity</a:t>
            </a:r>
            <a:r>
              <a:rPr lang="fr-CA" baseline="0" dirty="0" smtClean="0">
                <a:solidFill>
                  <a:srgbClr val="C00000"/>
                </a:solidFill>
              </a:rPr>
              <a:t> in the </a:t>
            </a:r>
            <a:r>
              <a:rPr lang="fr-CA" baseline="0" dirty="0" err="1" smtClean="0">
                <a:solidFill>
                  <a:srgbClr val="C00000"/>
                </a:solidFill>
              </a:rPr>
              <a:t>superficial</a:t>
            </a:r>
            <a:r>
              <a:rPr lang="fr-CA" baseline="0" dirty="0" smtClean="0">
                <a:solidFill>
                  <a:srgbClr val="C00000"/>
                </a:solidFill>
              </a:rPr>
              <a:t> part of </a:t>
            </a:r>
            <a:r>
              <a:rPr lang="fr-CA" baseline="0" dirty="0" err="1" smtClean="0">
                <a:solidFill>
                  <a:srgbClr val="C00000"/>
                </a:solidFill>
              </a:rPr>
              <a:t>soils</a:t>
            </a:r>
            <a:r>
              <a:rPr lang="fr-CA" baseline="0" dirty="0" smtClean="0">
                <a:solidFill>
                  <a:srgbClr val="C00000"/>
                </a:solidFill>
              </a:rPr>
              <a:t>. Zooms show a </a:t>
            </a:r>
            <a:r>
              <a:rPr lang="fr-CA" baseline="0" dirty="0" err="1" smtClean="0">
                <a:solidFill>
                  <a:srgbClr val="C00000"/>
                </a:solidFill>
              </a:rPr>
              <a:t>rapid</a:t>
            </a:r>
            <a:r>
              <a:rPr lang="fr-CA" baseline="0" dirty="0" smtClean="0">
                <a:solidFill>
                  <a:srgbClr val="C00000"/>
                </a:solidFill>
              </a:rPr>
              <a:t> drop </a:t>
            </a:r>
            <a:r>
              <a:rPr lang="fr-CA" baseline="0" dirty="0" err="1" smtClean="0">
                <a:solidFill>
                  <a:srgbClr val="C00000"/>
                </a:solidFill>
              </a:rPr>
              <a:t>prior</a:t>
            </a:r>
            <a:r>
              <a:rPr lang="fr-CA" baseline="0" dirty="0" smtClean="0">
                <a:solidFill>
                  <a:srgbClr val="C00000"/>
                </a:solidFill>
              </a:rPr>
              <a:t> to the </a:t>
            </a:r>
            <a:r>
              <a:rPr lang="fr-CA" baseline="0" dirty="0" err="1" smtClean="0">
                <a:solidFill>
                  <a:srgbClr val="C00000"/>
                </a:solidFill>
              </a:rPr>
              <a:t>increase</a:t>
            </a:r>
            <a:r>
              <a:rPr lang="fr-CA" baseline="0" dirty="0" smtClean="0">
                <a:solidFill>
                  <a:srgbClr val="C00000"/>
                </a:solidFill>
              </a:rPr>
              <a:t>= </a:t>
            </a:r>
            <a:r>
              <a:rPr lang="fr-CA" baseline="0" dirty="0" err="1" smtClean="0">
                <a:solidFill>
                  <a:srgbClr val="C00000"/>
                </a:solidFill>
              </a:rPr>
              <a:t>storage</a:t>
            </a:r>
            <a:r>
              <a:rPr lang="fr-CA" baseline="0" dirty="0" smtClean="0">
                <a:solidFill>
                  <a:srgbClr val="C00000"/>
                </a:solidFill>
              </a:rPr>
              <a:t> water </a:t>
            </a:r>
            <a:r>
              <a:rPr lang="fr-CA" baseline="0" dirty="0" err="1" smtClean="0">
                <a:solidFill>
                  <a:srgbClr val="C00000"/>
                </a:solidFill>
              </a:rPr>
              <a:t>pushed</a:t>
            </a:r>
            <a:r>
              <a:rPr lang="fr-CA" baseline="0" dirty="0" smtClean="0">
                <a:solidFill>
                  <a:srgbClr val="C00000"/>
                </a:solidFill>
              </a:rPr>
              <a:t> out of the system </a:t>
            </a:r>
            <a:r>
              <a:rPr lang="fr-CA" baseline="0" dirty="0" err="1" smtClean="0">
                <a:solidFill>
                  <a:srgbClr val="C00000"/>
                </a:solidFill>
              </a:rPr>
              <a:t>prior</a:t>
            </a:r>
            <a:r>
              <a:rPr lang="fr-CA" baseline="0" dirty="0" smtClean="0">
                <a:solidFill>
                  <a:srgbClr val="C00000"/>
                </a:solidFill>
              </a:rPr>
              <a:t> to the </a:t>
            </a:r>
            <a:r>
              <a:rPr lang="fr-CA" baseline="0" dirty="0" err="1" smtClean="0">
                <a:solidFill>
                  <a:srgbClr val="C00000"/>
                </a:solidFill>
              </a:rPr>
              <a:t>arrival</a:t>
            </a:r>
            <a:r>
              <a:rPr lang="fr-CA" baseline="0" dirty="0" smtClean="0">
                <a:solidFill>
                  <a:srgbClr val="C00000"/>
                </a:solidFill>
              </a:rPr>
              <a:t> of surface water.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-Turbidity and </a:t>
            </a:r>
            <a:r>
              <a:rPr lang="en-US" baseline="0" dirty="0" err="1" smtClean="0"/>
              <a:t>fDOM</a:t>
            </a:r>
            <a:r>
              <a:rPr lang="en-US" baseline="0" dirty="0" smtClean="0"/>
              <a:t> show similar evolutionary patterns and increase with the arrival of surface water (suspended sediments and soil particles + fresh OM driven into the system by storm water).</a:t>
            </a:r>
            <a:endParaRPr lang="en-US" dirty="0" smtClean="0"/>
          </a:p>
          <a:p>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fr-CA" dirty="0" smtClean="0"/>
              <a:t>Zoom on </a:t>
            </a:r>
            <a:r>
              <a:rPr lang="fr-CA" dirty="0" err="1" smtClean="0"/>
              <a:t>Aquatroll</a:t>
            </a:r>
            <a:r>
              <a:rPr lang="fr-CA" dirty="0" smtClean="0"/>
              <a:t> data.</a:t>
            </a:r>
          </a:p>
          <a:p>
            <a:pPr lvl="1"/>
            <a:r>
              <a:rPr lang="fr-CA" dirty="0" err="1" smtClean="0"/>
              <a:t>Twin</a:t>
            </a:r>
            <a:r>
              <a:rPr lang="fr-CA" baseline="0" dirty="0" smtClean="0"/>
              <a:t> </a:t>
            </a:r>
            <a:r>
              <a:rPr lang="fr-CA" baseline="0" dirty="0" err="1" smtClean="0"/>
              <a:t>peaks</a:t>
            </a:r>
            <a:r>
              <a:rPr lang="fr-CA" baseline="0" dirty="0" smtClean="0"/>
              <a:t> are </a:t>
            </a:r>
            <a:r>
              <a:rPr lang="fr-CA" baseline="0" dirty="0" err="1" smtClean="0"/>
              <a:t>observed</a:t>
            </a:r>
            <a:r>
              <a:rPr lang="fr-CA" baseline="0" dirty="0" smtClean="0"/>
              <a:t> for all the </a:t>
            </a:r>
            <a:r>
              <a:rPr lang="fr-CA" baseline="0" dirty="0" err="1" smtClean="0"/>
              <a:t>recorded</a:t>
            </a:r>
            <a:r>
              <a:rPr lang="fr-CA" baseline="0" dirty="0" smtClean="0"/>
              <a:t> </a:t>
            </a:r>
            <a:r>
              <a:rPr lang="fr-CA" baseline="0" dirty="0" err="1" smtClean="0"/>
              <a:t>storms</a:t>
            </a:r>
            <a:r>
              <a:rPr lang="fr-CA" baseline="0" dirty="0" smtClean="0"/>
              <a:t>.</a:t>
            </a:r>
            <a:endParaRPr lang="en-US" dirty="0" smtClean="0"/>
          </a:p>
          <a:p>
            <a:pPr lvl="1"/>
            <a:r>
              <a:rPr lang="en-US" dirty="0" smtClean="0"/>
              <a:t>The effect of the two contributing branches responding at a time interval from one another. </a:t>
            </a:r>
          </a:p>
          <a:p>
            <a:pPr lvl="1"/>
            <a:r>
              <a:rPr lang="en-US" dirty="0" smtClean="0"/>
              <a:t>Two flow patterns with different rates: a faster conduit flow justifying early peaks and a slower diffuse flow justifying late peaks during the same flood event</a:t>
            </a:r>
          </a:p>
          <a:p>
            <a:pPr lvl="1"/>
            <a:r>
              <a:rPr lang="en-US" dirty="0" smtClean="0"/>
              <a:t>Or a combination of both hypothesis</a:t>
            </a:r>
          </a:p>
          <a:p>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looking at 15 storm</a:t>
            </a:r>
            <a:r>
              <a:rPr lang="en-US" baseline="0" dirty="0" smtClean="0"/>
              <a:t> events that happened between June and August</a:t>
            </a:r>
          </a:p>
          <a:p>
            <a:r>
              <a:rPr lang="en-US" baseline="0" dirty="0" smtClean="0"/>
              <a:t>We separated those events based on the discharge into small or moderate storm events (&lt;0.5 m3/s, 0.1-0.2 m3/s on average) and extreme events (max peak at 1 m3/s, &gt;0.5 m3/s on average). It happened that those events were also well distributed in time (with extreme storms mainly in July).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characterized our system’s dynamics using 5 parameters: Time to the 1</a:t>
            </a:r>
            <a:r>
              <a:rPr lang="en-US" baseline="30000" dirty="0" smtClean="0"/>
              <a:t>st</a:t>
            </a:r>
            <a:r>
              <a:rPr lang="en-US" baseline="0" dirty="0" smtClean="0"/>
              <a:t> peak, delay to the 2</a:t>
            </a:r>
            <a:r>
              <a:rPr lang="en-US" baseline="30000" dirty="0" smtClean="0"/>
              <a:t>nd</a:t>
            </a:r>
            <a:r>
              <a:rPr lang="en-US" baseline="0" dirty="0" smtClean="0"/>
              <a:t> peak, Recession time(= </a:t>
            </a:r>
            <a:r>
              <a:rPr lang="en-US" sz="1200" kern="1200" dirty="0" smtClean="0">
                <a:solidFill>
                  <a:schemeClr val="tx1"/>
                </a:solidFill>
                <a:latin typeface="+mn-lt"/>
                <a:ea typeface="+mn-ea"/>
                <a:cs typeface="+mn-cs"/>
              </a:rPr>
              <a:t>time between the last peak in conductivity and the trough in the conductivity curve.</a:t>
            </a:r>
            <a:r>
              <a:rPr lang="en-US" sz="1200" kern="1200" baseline="0" dirty="0" smtClean="0">
                <a:solidFill>
                  <a:schemeClr val="tx1"/>
                </a:solidFill>
                <a:latin typeface="+mn-lt"/>
                <a:ea typeface="+mn-ea"/>
                <a:cs typeface="+mn-cs"/>
              </a:rPr>
              <a:t> It is the </a:t>
            </a:r>
            <a:r>
              <a:rPr lang="en-US" baseline="0" dirty="0" smtClean="0"/>
              <a:t>time needed for the system to go back to the base flow dynamics (equilibrium)), the total duration of the storm, and the storm intensity.</a:t>
            </a:r>
          </a:p>
          <a:p>
            <a:endParaRPr lang="en-US" baseline="0" dirty="0" smtClean="0"/>
          </a:p>
          <a:p>
            <a:r>
              <a:rPr lang="en-US" baseline="0" dirty="0" smtClean="0">
                <a:solidFill>
                  <a:srgbClr val="FF0000"/>
                </a:solidFill>
              </a:rPr>
              <a:t>Results show more aggressive storm events (flash storms) during extreme flow dynamics= higher volume of water is pushed through the system during lesser laps of time. </a:t>
            </a:r>
            <a:r>
              <a:rPr lang="en-US" sz="1200" kern="1200" baseline="0" dirty="0" smtClean="0">
                <a:solidFill>
                  <a:schemeClr val="tx1"/>
                </a:solidFill>
                <a:latin typeface="+mn-lt"/>
                <a:ea typeface="+mn-ea"/>
                <a:cs typeface="+mn-cs"/>
              </a:rPr>
              <a:t>Moderate</a:t>
            </a:r>
            <a:r>
              <a:rPr lang="en-US" sz="1200" kern="1200" dirty="0" smtClean="0">
                <a:solidFill>
                  <a:schemeClr val="tx1"/>
                </a:solidFill>
                <a:latin typeface="+mn-lt"/>
                <a:ea typeface="+mn-ea"/>
                <a:cs typeface="+mn-cs"/>
              </a:rPr>
              <a:t> storm events peak (below</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0.5 m3/s, with an average discharge of 0.1 m3/s) show</a:t>
            </a:r>
            <a:r>
              <a:rPr lang="en-US" sz="1200" kern="1200" baseline="0" dirty="0" smtClean="0">
                <a:solidFill>
                  <a:schemeClr val="tx1"/>
                </a:solidFill>
                <a:latin typeface="+mn-lt"/>
                <a:ea typeface="+mn-ea"/>
                <a:cs typeface="+mn-cs"/>
              </a:rPr>
              <a:t> a</a:t>
            </a:r>
            <a:r>
              <a:rPr lang="en-US" sz="1200" kern="1200" dirty="0" smtClean="0">
                <a:solidFill>
                  <a:schemeClr val="tx1"/>
                </a:solidFill>
                <a:latin typeface="+mn-lt"/>
                <a:ea typeface="+mn-ea"/>
                <a:cs typeface="+mn-cs"/>
              </a:rPr>
              <a:t> storm average duration of 35 h (min=11.762h and max=78.72 h). Extreme storm events show peaks in discharge above 1 m3/s on average and last shorter than the previous (4.52 h on average, min= 1.92 h and max=7.92 h). </a:t>
            </a:r>
          </a:p>
          <a:p>
            <a:r>
              <a:rPr lang="en-US" baseline="0" dirty="0" smtClean="0"/>
              <a:t>Interesting pattern to take into consideration for nutrient transfer since this duality of flow dynamics will affect flow speed (contaminant transfer times), water volumes (diluted signals) and probably sediments transport through the system (P transport). We should expect a variability in nutrient transfer that is dependent on storm intensity (discharge).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Storm intervals</a:t>
            </a:r>
            <a:r>
              <a:rPr lang="en-US" baseline="0" dirty="0" smtClean="0"/>
              <a:t> are the same= means that although storm intensities are higher during high regime, the frequency of storm events is quite constant.</a:t>
            </a:r>
          </a:p>
          <a:p>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-Discharge</a:t>
            </a:r>
            <a:r>
              <a:rPr lang="en-US" baseline="0" dirty="0" smtClean="0"/>
              <a:t> obtained </a:t>
            </a:r>
            <a:r>
              <a:rPr lang="en-US" baseline="0" dirty="0" err="1" smtClean="0"/>
              <a:t>usind</a:t>
            </a:r>
            <a:r>
              <a:rPr lang="en-US" baseline="0" dirty="0" smtClean="0"/>
              <a:t> H-Q linear correlation from the Aquatroll data, DOC and DIC from the Sievers, SUVA</a:t>
            </a:r>
            <a:endParaRPr lang="en-US" dirty="0" smtClean="0"/>
          </a:p>
          <a:p>
            <a:r>
              <a:rPr lang="en-US" dirty="0" smtClean="0"/>
              <a:t>-Focus on extreme storm events (July)</a:t>
            </a:r>
          </a:p>
          <a:p>
            <a:r>
              <a:rPr lang="en-US" dirty="0" smtClean="0"/>
              <a:t>-DOC: A tendency toward a high DOC concentration</a:t>
            </a:r>
            <a:r>
              <a:rPr lang="en-US" baseline="0" dirty="0" smtClean="0"/>
              <a:t> </a:t>
            </a:r>
            <a:r>
              <a:rPr lang="en-US" dirty="0" smtClean="0"/>
              <a:t>during high discharge events with an average load of ~0.25 mg C/L during base flow and up to 2.5 mg C/ L during high discharge peak events in July.</a:t>
            </a:r>
          </a:p>
          <a:p>
            <a:r>
              <a:rPr lang="fr-CA" dirty="0" smtClean="0"/>
              <a:t>-SUVA: </a:t>
            </a:r>
            <a:r>
              <a:rPr lang="en-US" dirty="0" smtClean="0"/>
              <a:t>A tendency of low SUVA associated with high DOC and high discharge periods, and high SUVA values associated with low DOC and lower to normal discharge periods. </a:t>
            </a:r>
          </a:p>
          <a:p>
            <a:r>
              <a:rPr lang="fr-CA" dirty="0" smtClean="0"/>
              <a:t>SUVA= </a:t>
            </a:r>
            <a:r>
              <a:rPr lang="fr-CA" dirty="0" err="1" smtClean="0"/>
              <a:t>numerical</a:t>
            </a:r>
            <a:r>
              <a:rPr lang="fr-CA" dirty="0" smtClean="0"/>
              <a:t> value </a:t>
            </a:r>
            <a:r>
              <a:rPr lang="fr-CA" dirty="0" err="1" smtClean="0"/>
              <a:t>that</a:t>
            </a:r>
            <a:r>
              <a:rPr lang="fr-CA" dirty="0" smtClean="0"/>
              <a:t> </a:t>
            </a:r>
            <a:r>
              <a:rPr lang="fr-CA" dirty="0" err="1" smtClean="0"/>
              <a:t>represents</a:t>
            </a:r>
            <a:r>
              <a:rPr lang="fr-CA" dirty="0" smtClean="0"/>
              <a:t> the </a:t>
            </a:r>
            <a:r>
              <a:rPr lang="fr-CA" dirty="0" err="1" smtClean="0"/>
              <a:t>level</a:t>
            </a:r>
            <a:r>
              <a:rPr lang="fr-CA" dirty="0" smtClean="0"/>
              <a:t> of </a:t>
            </a:r>
            <a:r>
              <a:rPr lang="fr-CA" dirty="0" err="1" smtClean="0"/>
              <a:t>reflectivity</a:t>
            </a:r>
            <a:r>
              <a:rPr lang="fr-CA" dirty="0" smtClean="0"/>
              <a:t> of </a:t>
            </a:r>
            <a:r>
              <a:rPr lang="fr-CA" dirty="0" err="1" smtClean="0"/>
              <a:t>aromatic</a:t>
            </a:r>
            <a:r>
              <a:rPr lang="fr-CA" baseline="0" dirty="0" smtClean="0"/>
              <a:t> fractions </a:t>
            </a:r>
            <a:r>
              <a:rPr lang="fr-CA" baseline="0" dirty="0" err="1" smtClean="0"/>
              <a:t>towards</a:t>
            </a:r>
            <a:r>
              <a:rPr lang="fr-CA" baseline="0" dirty="0" smtClean="0"/>
              <a:t> UV light</a:t>
            </a:r>
            <a:endParaRPr lang="en-US" dirty="0" smtClean="0"/>
          </a:p>
          <a:p>
            <a:r>
              <a:rPr lang="en-US" dirty="0" smtClean="0"/>
              <a:t>High SUVA = highly decomposed organic matter= a lot of aromatic fraction in the sample (low and normal discharge) ; low SUVA= fresh organic matter flushed through the system during high recharge events (less aromatic chains)</a:t>
            </a:r>
          </a:p>
          <a:p>
            <a:r>
              <a:rPr lang="en-US" dirty="0" smtClean="0">
                <a:solidFill>
                  <a:srgbClr val="FF0000"/>
                </a:solidFill>
              </a:rPr>
              <a:t>Explain that low SUVA</a:t>
            </a:r>
            <a:r>
              <a:rPr lang="en-US" baseline="0" dirty="0" smtClean="0">
                <a:solidFill>
                  <a:srgbClr val="FF0000"/>
                </a:solidFill>
              </a:rPr>
              <a:t> values do not mean there is no DOC into water but that the OM is not yet decomposed and therefore not reactive to UV light!!</a:t>
            </a:r>
          </a:p>
          <a:p>
            <a:r>
              <a:rPr lang="en-US" baseline="0" dirty="0" smtClean="0">
                <a:solidFill>
                  <a:srgbClr val="FF0000"/>
                </a:solidFill>
              </a:rPr>
              <a:t>Rapid transfer of DOM from surface with limited degradation during extreme flow events (flash storms)</a:t>
            </a:r>
            <a:endParaRPr lang="en-US" dirty="0" smtClean="0">
              <a:solidFill>
                <a:srgbClr val="FF0000"/>
              </a:solidFill>
            </a:endParaRPr>
          </a:p>
          <a:p>
            <a:r>
              <a:rPr lang="fr-CA" dirty="0" smtClean="0"/>
              <a:t>-</a:t>
            </a:r>
            <a:r>
              <a:rPr lang="fr-CA" dirty="0" smtClean="0">
                <a:solidFill>
                  <a:srgbClr val="FF0000"/>
                </a:solidFill>
              </a:rPr>
              <a:t>DIC:</a:t>
            </a:r>
            <a:r>
              <a:rPr lang="fr-CA" baseline="0" dirty="0" smtClean="0"/>
              <a:t> </a:t>
            </a:r>
            <a:r>
              <a:rPr lang="en-US" baseline="0" dirty="0" smtClean="0"/>
              <a:t>A tendency toward low DIC during high recharge: the water flushing through the system during high recharge may dissolve carbonates (depleting dissolved CO2 into water) but doesn't take time to equilibrate with carbonates (no additional IC recharge from rock). Refer to time span (4 hours in average) and SI values (undersaturation). </a:t>
            </a:r>
          </a:p>
          <a:p>
            <a:r>
              <a:rPr lang="en-US" baseline="0" dirty="0" smtClean="0"/>
              <a:t>Also an effect of dilution of the reservoir water (high IC) by a high volume of incoming fresh water (low inorganic content) from storms -&gt; Think in term of weight average DIC concentration.</a:t>
            </a:r>
            <a:endParaRPr lang="en-US" dirty="0" smtClean="0"/>
          </a:p>
          <a:p>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smtClean="0"/>
              <a:t>Major decrease in NO3 during</a:t>
            </a:r>
            <a:r>
              <a:rPr lang="en-US" baseline="0" dirty="0" smtClean="0"/>
              <a:t> </a:t>
            </a:r>
            <a:r>
              <a:rPr lang="en-US" dirty="0" smtClean="0"/>
              <a:t>storm</a:t>
            </a:r>
            <a:r>
              <a:rPr lang="en-US" baseline="0" dirty="0" smtClean="0"/>
              <a:t> event (dilution effect from incoming volume of surface water).</a:t>
            </a:r>
          </a:p>
          <a:p>
            <a:pPr algn="just"/>
            <a:r>
              <a:rPr lang="en-US" dirty="0" smtClean="0"/>
              <a:t>NH4 increase</a:t>
            </a:r>
            <a:r>
              <a:rPr lang="en-US" baseline="0" dirty="0" smtClean="0"/>
              <a:t> </a:t>
            </a:r>
            <a:r>
              <a:rPr lang="en-US" dirty="0" smtClean="0"/>
              <a:t>after the storm event. </a:t>
            </a:r>
          </a:p>
          <a:p>
            <a:pPr algn="just"/>
            <a:r>
              <a:rPr lang="fr-CA" dirty="0" smtClean="0"/>
              <a:t>Concentrations in PO4 </a:t>
            </a:r>
            <a:r>
              <a:rPr lang="fr-CA" dirty="0" err="1" smtClean="0"/>
              <a:t>increase</a:t>
            </a:r>
            <a:r>
              <a:rPr lang="fr-CA" dirty="0" smtClean="0"/>
              <a:t> </a:t>
            </a:r>
            <a:r>
              <a:rPr lang="fr-CA" dirty="0" err="1" smtClean="0"/>
              <a:t>prior</a:t>
            </a:r>
            <a:r>
              <a:rPr lang="fr-CA" baseline="0" dirty="0" smtClean="0"/>
              <a:t> to </a:t>
            </a:r>
            <a:r>
              <a:rPr lang="fr-CA" dirty="0" smtClean="0"/>
              <a:t>the </a:t>
            </a:r>
            <a:r>
              <a:rPr lang="fr-CA" dirty="0" err="1" smtClean="0"/>
              <a:t>storm</a:t>
            </a:r>
            <a:r>
              <a:rPr lang="fr-CA" dirty="0" smtClean="0"/>
              <a:t> event (P </a:t>
            </a:r>
            <a:r>
              <a:rPr lang="fr-CA" dirty="0" err="1" smtClean="0"/>
              <a:t>mobility</a:t>
            </a:r>
            <a:r>
              <a:rPr lang="fr-CA" dirty="0" smtClean="0"/>
              <a:t> </a:t>
            </a:r>
            <a:r>
              <a:rPr lang="fr-CA" dirty="0" err="1" smtClean="0"/>
              <a:t>is</a:t>
            </a:r>
            <a:r>
              <a:rPr lang="fr-CA" dirty="0" smtClean="0"/>
              <a:t> </a:t>
            </a:r>
            <a:r>
              <a:rPr lang="fr-CA" dirty="0" err="1" smtClean="0"/>
              <a:t>highly</a:t>
            </a:r>
            <a:r>
              <a:rPr lang="fr-CA" dirty="0" smtClean="0"/>
              <a:t> </a:t>
            </a:r>
            <a:r>
              <a:rPr lang="fr-CA" dirty="0" err="1" smtClean="0"/>
              <a:t>correlated</a:t>
            </a:r>
            <a:r>
              <a:rPr lang="fr-CA" dirty="0" smtClean="0"/>
              <a:t> to the</a:t>
            </a:r>
            <a:r>
              <a:rPr lang="fr-CA" baseline="0" dirty="0" smtClean="0"/>
              <a:t> </a:t>
            </a:r>
            <a:r>
              <a:rPr lang="fr-CA" baseline="0" dirty="0" err="1" smtClean="0"/>
              <a:t>ediments</a:t>
            </a:r>
            <a:r>
              <a:rPr lang="fr-CA" baseline="0" dirty="0" smtClean="0"/>
              <a:t> and </a:t>
            </a:r>
            <a:r>
              <a:rPr lang="fr-CA" baseline="0" dirty="0" err="1" smtClean="0"/>
              <a:t>organic</a:t>
            </a:r>
            <a:r>
              <a:rPr lang="fr-CA" baseline="0" dirty="0" smtClean="0"/>
              <a:t> content: </a:t>
            </a:r>
            <a:r>
              <a:rPr lang="fr-CA" dirty="0" smtClean="0"/>
              <a:t>flush</a:t>
            </a:r>
            <a:r>
              <a:rPr lang="fr-CA" baseline="0" dirty="0" smtClean="0"/>
              <a:t> of </a:t>
            </a:r>
            <a:r>
              <a:rPr lang="fr-CA" baseline="0" dirty="0" err="1" smtClean="0"/>
              <a:t>sediments</a:t>
            </a:r>
            <a:r>
              <a:rPr lang="fr-CA" baseline="0" dirty="0" smtClean="0"/>
              <a:t> </a:t>
            </a:r>
            <a:r>
              <a:rPr lang="fr-CA" baseline="0" dirty="0" err="1" smtClean="0"/>
              <a:t>through</a:t>
            </a:r>
            <a:r>
              <a:rPr lang="fr-CA" baseline="0" dirty="0" smtClean="0"/>
              <a:t> the system).</a:t>
            </a:r>
            <a:endParaRPr lang="fr-CA" dirty="0" smtClean="0"/>
          </a:p>
          <a:p>
            <a:pPr algn="just"/>
            <a:endParaRPr lang="fr-CA" dirty="0" smtClean="0"/>
          </a:p>
          <a:p>
            <a:pPr algn="just"/>
            <a:r>
              <a:rPr lang="fr-CA" dirty="0" smtClean="0"/>
              <a:t>Concentrations in NO3 do not </a:t>
            </a:r>
            <a:r>
              <a:rPr lang="fr-CA" dirty="0" err="1" smtClean="0"/>
              <a:t>exceed</a:t>
            </a:r>
            <a:r>
              <a:rPr lang="fr-CA" dirty="0" smtClean="0"/>
              <a:t> the 10 mg/L EPA MCL, </a:t>
            </a:r>
            <a:r>
              <a:rPr lang="fr-CA" dirty="0" err="1" smtClean="0"/>
              <a:t>however</a:t>
            </a:r>
            <a:r>
              <a:rPr lang="fr-CA" dirty="0" smtClean="0"/>
              <a:t> do </a:t>
            </a:r>
            <a:r>
              <a:rPr lang="fr-CA" dirty="0" err="1" smtClean="0"/>
              <a:t>exceed</a:t>
            </a:r>
            <a:r>
              <a:rPr lang="fr-CA" dirty="0" smtClean="0"/>
              <a:t> the EPA background concentration of 2 mg/L</a:t>
            </a:r>
            <a:r>
              <a:rPr lang="fr-CA" baseline="0" dirty="0" smtClean="0"/>
              <a:t>. The </a:t>
            </a:r>
            <a:r>
              <a:rPr lang="fr-CA" baseline="0" dirty="0" err="1" smtClean="0"/>
              <a:t>excess</a:t>
            </a:r>
            <a:r>
              <a:rPr lang="fr-CA" baseline="0" dirty="0" smtClean="0"/>
              <a:t> </a:t>
            </a:r>
            <a:r>
              <a:rPr lang="fr-CA" baseline="0" dirty="0" err="1" smtClean="0"/>
              <a:t>is</a:t>
            </a:r>
            <a:r>
              <a:rPr lang="fr-CA" baseline="0" dirty="0" smtClean="0"/>
              <a:t> </a:t>
            </a:r>
            <a:r>
              <a:rPr lang="fr-CA" baseline="0" dirty="0" err="1" smtClean="0"/>
              <a:t>even</a:t>
            </a:r>
            <a:r>
              <a:rPr lang="fr-CA" baseline="0" dirty="0" smtClean="0"/>
              <a:t> </a:t>
            </a:r>
            <a:r>
              <a:rPr lang="fr-CA" baseline="0" dirty="0" err="1" smtClean="0"/>
              <a:t>higher</a:t>
            </a:r>
            <a:r>
              <a:rPr lang="fr-CA" baseline="0" dirty="0" smtClean="0"/>
              <a:t> during normal </a:t>
            </a:r>
            <a:r>
              <a:rPr lang="fr-CA" baseline="0" dirty="0" err="1" smtClean="0"/>
              <a:t>discharge</a:t>
            </a:r>
            <a:r>
              <a:rPr lang="fr-CA" baseline="0" dirty="0" smtClean="0"/>
              <a:t> </a:t>
            </a:r>
            <a:r>
              <a:rPr lang="fr-CA" baseline="0" dirty="0" err="1" smtClean="0"/>
              <a:t>periods</a:t>
            </a:r>
            <a:r>
              <a:rPr lang="fr-CA" dirty="0" smtClean="0"/>
              <a:t>, </a:t>
            </a:r>
            <a:r>
              <a:rPr lang="fr-CA" dirty="0" err="1" smtClean="0"/>
              <a:t>thus</a:t>
            </a:r>
            <a:r>
              <a:rPr lang="fr-CA" dirty="0" smtClean="0"/>
              <a:t> </a:t>
            </a:r>
            <a:r>
              <a:rPr lang="fr-CA" dirty="0" err="1" smtClean="0"/>
              <a:t>indicating</a:t>
            </a:r>
            <a:r>
              <a:rPr lang="fr-CA" dirty="0" smtClean="0"/>
              <a:t> a</a:t>
            </a:r>
            <a:r>
              <a:rPr lang="fr-CA" baseline="0" dirty="0" smtClean="0"/>
              <a:t> </a:t>
            </a:r>
            <a:r>
              <a:rPr lang="fr-CA" baseline="0" dirty="0" err="1" smtClean="0"/>
              <a:t>anthropogenic</a:t>
            </a:r>
            <a:r>
              <a:rPr lang="fr-CA" baseline="0" dirty="0" smtClean="0"/>
              <a:t> source</a:t>
            </a:r>
            <a:r>
              <a:rPr lang="fr-CA" dirty="0" smtClean="0"/>
              <a:t> </a:t>
            </a:r>
            <a:r>
              <a:rPr lang="fr-CA" dirty="0" err="1" smtClean="0"/>
              <a:t>that</a:t>
            </a:r>
            <a:r>
              <a:rPr lang="fr-CA" dirty="0" smtClean="0"/>
              <a:t> </a:t>
            </a:r>
            <a:r>
              <a:rPr lang="fr-CA" dirty="0" err="1" smtClean="0"/>
              <a:t>constantly</a:t>
            </a:r>
            <a:r>
              <a:rPr lang="fr-CA" dirty="0" smtClean="0"/>
              <a:t> </a:t>
            </a:r>
            <a:r>
              <a:rPr lang="fr-CA" dirty="0" err="1" smtClean="0"/>
              <a:t>feeds</a:t>
            </a:r>
            <a:r>
              <a:rPr lang="fr-CA" dirty="0" smtClean="0"/>
              <a:t> the NO3 background signal. </a:t>
            </a:r>
            <a:r>
              <a:rPr lang="fr-CA" dirty="0" err="1" smtClean="0"/>
              <a:t>Also</a:t>
            </a:r>
            <a:r>
              <a:rPr lang="fr-CA" dirty="0" smtClean="0"/>
              <a:t>, </a:t>
            </a:r>
            <a:r>
              <a:rPr lang="fr-CA" dirty="0" err="1" smtClean="0"/>
              <a:t>there</a:t>
            </a:r>
            <a:r>
              <a:rPr lang="fr-CA" dirty="0" smtClean="0"/>
              <a:t> </a:t>
            </a:r>
            <a:r>
              <a:rPr lang="fr-CA" dirty="0" err="1" smtClean="0"/>
              <a:t>is</a:t>
            </a:r>
            <a:r>
              <a:rPr lang="fr-CA" dirty="0" smtClean="0"/>
              <a:t> an </a:t>
            </a:r>
            <a:r>
              <a:rPr lang="fr-CA" baseline="0" dirty="0" err="1" smtClean="0"/>
              <a:t>effect</a:t>
            </a:r>
            <a:r>
              <a:rPr lang="fr-CA" baseline="0" dirty="0" smtClean="0"/>
              <a:t> of dilution of the background signal by </a:t>
            </a:r>
            <a:r>
              <a:rPr lang="fr-CA" baseline="0" dirty="0" err="1" smtClean="0"/>
              <a:t>storm</a:t>
            </a:r>
            <a:r>
              <a:rPr lang="fr-CA" baseline="0" dirty="0" smtClean="0"/>
              <a:t> water. </a:t>
            </a:r>
            <a:r>
              <a:rPr lang="fr-CA" dirty="0" err="1" smtClean="0"/>
              <a:t>However</a:t>
            </a:r>
            <a:r>
              <a:rPr lang="fr-CA" dirty="0" smtClean="0"/>
              <a:t> </a:t>
            </a:r>
            <a:r>
              <a:rPr lang="fr-CA" dirty="0" err="1" smtClean="0"/>
              <a:t>we</a:t>
            </a:r>
            <a:r>
              <a:rPr lang="fr-CA" dirty="0" smtClean="0"/>
              <a:t> </a:t>
            </a:r>
            <a:r>
              <a:rPr lang="fr-CA" dirty="0" err="1" smtClean="0"/>
              <a:t>cannot</a:t>
            </a:r>
            <a:r>
              <a:rPr lang="fr-CA" dirty="0" smtClean="0"/>
              <a:t> </a:t>
            </a:r>
            <a:r>
              <a:rPr lang="fr-CA" dirty="0" err="1" smtClean="0"/>
              <a:t>conclude</a:t>
            </a:r>
            <a:r>
              <a:rPr lang="fr-CA" dirty="0" smtClean="0"/>
              <a:t> on the source</a:t>
            </a:r>
            <a:r>
              <a:rPr lang="fr-CA" baseline="0" dirty="0" smtClean="0"/>
              <a:t> of NO3 (CAFO, corn </a:t>
            </a:r>
            <a:r>
              <a:rPr lang="fr-CA" baseline="0" dirty="0" err="1" smtClean="0"/>
              <a:t>fields</a:t>
            </a:r>
            <a:r>
              <a:rPr lang="fr-CA" baseline="0" dirty="0" smtClean="0"/>
              <a:t>).  </a:t>
            </a:r>
            <a:endParaRPr lang="fr-CA" dirty="0" smtClean="0"/>
          </a:p>
          <a:p>
            <a:pPr algn="just"/>
            <a:r>
              <a:rPr lang="fr-CA" dirty="0" smtClean="0"/>
              <a:t>Concentrations in  NH4 </a:t>
            </a:r>
            <a:r>
              <a:rPr lang="fr-CA" dirty="0" err="1" smtClean="0"/>
              <a:t>exceed</a:t>
            </a:r>
            <a:r>
              <a:rPr lang="fr-CA" dirty="0" smtClean="0"/>
              <a:t> the EPA MCL for </a:t>
            </a:r>
            <a:r>
              <a:rPr lang="fr-CA" dirty="0" err="1" smtClean="0"/>
              <a:t>drinking</a:t>
            </a:r>
            <a:r>
              <a:rPr lang="fr-CA" dirty="0" smtClean="0"/>
              <a:t> water of </a:t>
            </a:r>
            <a:r>
              <a:rPr lang="en-US" dirty="0" smtClean="0"/>
              <a:t>0.1 mg/L after the high discharge event.</a:t>
            </a:r>
          </a:p>
          <a:p>
            <a:pPr algn="just"/>
            <a:r>
              <a:rPr lang="en-US" dirty="0" smtClean="0"/>
              <a:t>Concentrations in PO4 exceed the EPA recommendation of 0.1 mg/L.</a:t>
            </a:r>
            <a:endParaRPr lang="fr-CA" dirty="0" smtClean="0"/>
          </a:p>
          <a:p>
            <a:r>
              <a:rPr lang="fr-CA" u="sng" dirty="0" smtClean="0"/>
              <a:t>N.B:</a:t>
            </a:r>
          </a:p>
          <a:p>
            <a:r>
              <a:rPr lang="fr-CA" dirty="0" smtClean="0"/>
              <a:t>MCL= maximum </a:t>
            </a:r>
            <a:r>
              <a:rPr lang="fr-CA" dirty="0" err="1" smtClean="0"/>
              <a:t>level</a:t>
            </a:r>
            <a:r>
              <a:rPr lang="fr-CA" dirty="0" smtClean="0"/>
              <a:t> of a contaminant</a:t>
            </a:r>
            <a:r>
              <a:rPr lang="fr-CA" baseline="0" dirty="0" smtClean="0"/>
              <a:t> in </a:t>
            </a:r>
            <a:r>
              <a:rPr lang="fr-CA" baseline="0" dirty="0" err="1" smtClean="0"/>
              <a:t>drinking</a:t>
            </a:r>
            <a:r>
              <a:rPr lang="fr-CA" baseline="0" dirty="0" smtClean="0"/>
              <a:t> water </a:t>
            </a:r>
            <a:r>
              <a:rPr lang="fr-CA" baseline="0" dirty="0" err="1" smtClean="0"/>
              <a:t>without</a:t>
            </a:r>
            <a:r>
              <a:rPr lang="fr-CA" baseline="0" dirty="0" smtClean="0"/>
              <a:t> adverse </a:t>
            </a:r>
            <a:r>
              <a:rPr lang="fr-CA" baseline="0" dirty="0" err="1" smtClean="0"/>
              <a:t>effects</a:t>
            </a:r>
            <a:r>
              <a:rPr lang="fr-CA" baseline="0" dirty="0" smtClean="0"/>
              <a:t> on </a:t>
            </a:r>
            <a:r>
              <a:rPr lang="fr-CA" baseline="0" dirty="0" err="1" smtClean="0"/>
              <a:t>human</a:t>
            </a:r>
            <a:r>
              <a:rPr lang="fr-CA" baseline="0" dirty="0" smtClean="0"/>
              <a:t> </a:t>
            </a:r>
            <a:r>
              <a:rPr lang="fr-CA" baseline="0" dirty="0" err="1" smtClean="0"/>
              <a:t>health</a:t>
            </a:r>
            <a:endParaRPr lang="fr-CA" baseline="0" dirty="0" smtClean="0"/>
          </a:p>
          <a:p>
            <a:r>
              <a:rPr lang="fr-CA" baseline="0" dirty="0" err="1" smtClean="0"/>
              <a:t>Recommended</a:t>
            </a:r>
            <a:r>
              <a:rPr lang="fr-CA" baseline="0" dirty="0" smtClean="0"/>
              <a:t> </a:t>
            </a:r>
            <a:r>
              <a:rPr lang="fr-CA" baseline="0" dirty="0" err="1" smtClean="0"/>
              <a:t>level</a:t>
            </a:r>
            <a:r>
              <a:rPr lang="fr-CA" baseline="0" dirty="0" smtClean="0"/>
              <a:t>= concentration </a:t>
            </a:r>
            <a:r>
              <a:rPr lang="fr-CA" baseline="0" dirty="0" err="1" smtClean="0"/>
              <a:t>that</a:t>
            </a:r>
            <a:r>
              <a:rPr lang="fr-CA" baseline="0" dirty="0" smtClean="0"/>
              <a:t> </a:t>
            </a:r>
            <a:r>
              <a:rPr lang="fr-CA" baseline="0" dirty="0" err="1" smtClean="0"/>
              <a:t>ensure</a:t>
            </a:r>
            <a:r>
              <a:rPr lang="fr-CA" baseline="0" dirty="0" smtClean="0"/>
              <a:t> </a:t>
            </a:r>
            <a:r>
              <a:rPr lang="fr-CA" baseline="0" dirty="0" err="1" smtClean="0"/>
              <a:t>lower</a:t>
            </a:r>
            <a:r>
              <a:rPr lang="fr-CA" baseline="0" dirty="0" smtClean="0"/>
              <a:t> </a:t>
            </a:r>
            <a:r>
              <a:rPr lang="fr-CA" baseline="0" dirty="0" err="1" smtClean="0"/>
              <a:t>risks</a:t>
            </a:r>
            <a:r>
              <a:rPr lang="fr-CA" baseline="0" dirty="0" smtClean="0"/>
              <a:t> for </a:t>
            </a:r>
            <a:r>
              <a:rPr lang="fr-CA" baseline="0" dirty="0" err="1" smtClean="0"/>
              <a:t>human</a:t>
            </a:r>
            <a:r>
              <a:rPr lang="fr-CA" baseline="0" dirty="0" smtClean="0"/>
              <a:t> </a:t>
            </a:r>
            <a:r>
              <a:rPr lang="fr-CA" baseline="0" dirty="0" err="1" smtClean="0"/>
              <a:t>health</a:t>
            </a:r>
            <a:endParaRPr lang="fr-CA" baseline="0" dirty="0" smtClean="0"/>
          </a:p>
          <a:p>
            <a:r>
              <a:rPr lang="fr-CA" baseline="0" dirty="0" smtClean="0"/>
              <a:t>Background </a:t>
            </a:r>
            <a:r>
              <a:rPr lang="fr-CA" baseline="0" dirty="0" err="1" smtClean="0"/>
              <a:t>level</a:t>
            </a:r>
            <a:r>
              <a:rPr lang="fr-CA" baseline="0" dirty="0" smtClean="0"/>
              <a:t>= concentration of a contaminant in area </a:t>
            </a:r>
            <a:r>
              <a:rPr lang="fr-CA" baseline="0" dirty="0" err="1" smtClean="0"/>
              <a:t>that</a:t>
            </a:r>
            <a:r>
              <a:rPr lang="fr-CA" baseline="0" dirty="0" smtClean="0"/>
              <a:t> </a:t>
            </a:r>
            <a:r>
              <a:rPr lang="fr-CA" baseline="0" dirty="0" err="1" smtClean="0"/>
              <a:t>is</a:t>
            </a:r>
            <a:r>
              <a:rPr lang="fr-CA" baseline="0" dirty="0" smtClean="0"/>
              <a:t> no longer </a:t>
            </a:r>
            <a:r>
              <a:rPr lang="fr-CA" baseline="0" dirty="0" err="1" smtClean="0"/>
              <a:t>affected</a:t>
            </a:r>
            <a:r>
              <a:rPr lang="fr-CA" baseline="0" dirty="0" smtClean="0"/>
              <a:t> by a contamination.</a:t>
            </a:r>
            <a:endParaRPr lang="en-US" dirty="0" smtClean="0"/>
          </a:p>
          <a:p>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smtClean="0"/>
              <a:t>Graph is obtained by multiplying the</a:t>
            </a:r>
            <a:r>
              <a:rPr lang="en-US" baseline="0" dirty="0" smtClean="0"/>
              <a:t> concentrations by the discharge</a:t>
            </a:r>
          </a:p>
          <a:p>
            <a:pPr algn="just"/>
            <a:r>
              <a:rPr lang="en-US" dirty="0" smtClean="0"/>
              <a:t>NO3 loads suggest higher surface inputs during storm and confirm the effect of dilution previously observed</a:t>
            </a:r>
            <a:r>
              <a:rPr lang="en-US" baseline="0" dirty="0" smtClean="0"/>
              <a:t> on concentration signal.</a:t>
            </a:r>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-Seasonal trends in isotopic composition both for Inorganic Carbon and Organic Carbon</a:t>
            </a:r>
          </a:p>
          <a:p>
            <a:r>
              <a:rPr lang="en-US" baseline="0" dirty="0" smtClean="0"/>
              <a:t>-General decrease in DIC isotopic signature due to what we believe to be associated to CO2 degassing (associated to temperature and atmospheric pressure changes between seasons, will affect the equilibrium of CO2 in water)</a:t>
            </a:r>
          </a:p>
          <a:p>
            <a:r>
              <a:rPr lang="en-US" baseline="0" dirty="0" smtClean="0"/>
              <a:t>Also, the isotopic signature of the spring water appears to be a combination of the two branches.</a:t>
            </a:r>
          </a:p>
          <a:p>
            <a:r>
              <a:rPr lang="en-US" baseline="0" dirty="0" smtClean="0"/>
              <a:t>-Overall increase in DOC signature starting from May (spray of fertilizers that are highly depleted in C -30‰ and decomposed organic matter from the winter season -27‰) to September (peak in the growth of C4 plants-corn that fix less CO2 during photosynthesis, and peak in animal growth-higher amount of animal wastes -10‰). Overall evolution from more depleted sources to less depleted sources.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Borrowed from the </a:t>
            </a:r>
            <a:r>
              <a:rPr lang="en-US" baseline="0" dirty="0" err="1" smtClean="0"/>
              <a:t>slovenian</a:t>
            </a:r>
            <a:r>
              <a:rPr lang="en-US" baseline="0" dirty="0" smtClean="0"/>
              <a:t> terminology </a:t>
            </a:r>
            <a:r>
              <a:rPr lang="en-US" i="1" baseline="0" dirty="0" smtClean="0"/>
              <a:t>“</a:t>
            </a:r>
            <a:r>
              <a:rPr lang="en-US" i="1" baseline="0" dirty="0" err="1" smtClean="0"/>
              <a:t>kras</a:t>
            </a:r>
            <a:r>
              <a:rPr lang="en-US" i="1" baseline="0" dirty="0" smtClean="0"/>
              <a:t>” </a:t>
            </a:r>
            <a:r>
              <a:rPr lang="en-US" baseline="0" dirty="0" smtClean="0"/>
              <a:t>which was used to described huge limestones plateau in the Northern part of the Adriatic sea (city of Trieste at the border of Italy and Slovenia).</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Karst </a:t>
            </a:r>
            <a:r>
              <a:rPr lang="fr-CA" baseline="0" dirty="0" err="1" smtClean="0"/>
              <a:t>evolved</a:t>
            </a:r>
            <a:r>
              <a:rPr lang="fr-CA" baseline="0" dirty="0" smtClean="0"/>
              <a:t> to </a:t>
            </a:r>
            <a:r>
              <a:rPr lang="fr-CA" baseline="0" dirty="0" err="1" smtClean="0"/>
              <a:t>describe</a:t>
            </a:r>
            <a:r>
              <a:rPr lang="fr-CA" baseline="0" dirty="0" smtClean="0"/>
              <a:t> formations </a:t>
            </a:r>
            <a:r>
              <a:rPr lang="fr-CA" baseline="0" dirty="0" err="1" smtClean="0"/>
              <a:t>that</a:t>
            </a:r>
            <a:r>
              <a:rPr lang="fr-CA" baseline="0" dirty="0" smtClean="0"/>
              <a:t> </a:t>
            </a:r>
            <a:r>
              <a:rPr lang="fr-CA" baseline="0" dirty="0" err="1" smtClean="0"/>
              <a:t>results</a:t>
            </a:r>
            <a:r>
              <a:rPr lang="fr-CA" baseline="0" dirty="0" smtClean="0"/>
              <a:t> from the dissolution of carbonates rocks and </a:t>
            </a:r>
            <a:r>
              <a:rPr lang="fr-CA" baseline="0" dirty="0" err="1" smtClean="0"/>
              <a:t>evaporites</a:t>
            </a:r>
            <a:r>
              <a:rPr lang="fr-CA" baseline="0" dirty="0" smtClean="0"/>
              <a:t> (</a:t>
            </a:r>
            <a:r>
              <a:rPr lang="fr-CA" baseline="0" dirty="0" err="1" smtClean="0"/>
              <a:t>gypsum</a:t>
            </a:r>
            <a:r>
              <a:rPr lang="fr-CA" baseline="0" dirty="0" smtClean="0"/>
              <a:t>).</a:t>
            </a:r>
            <a:endParaRPr lang="en-US" baseline="0" dirty="0" smtClean="0"/>
          </a:p>
          <a:p>
            <a:r>
              <a:rPr lang="en-US" dirty="0" smtClean="0"/>
              <a:t>However,</a:t>
            </a:r>
            <a:r>
              <a:rPr lang="en-US" baseline="0" dirty="0" smtClean="0"/>
              <a:t> karst d</a:t>
            </a:r>
            <a:r>
              <a:rPr lang="en-US" dirty="0" smtClean="0"/>
              <a:t>o not necessarily formed in calcite-types of formations.</a:t>
            </a:r>
            <a:r>
              <a:rPr lang="en-US" baseline="0" dirty="0" smtClean="0"/>
              <a:t> Some karsts are documented in more rigid types of formations</a:t>
            </a:r>
          </a:p>
          <a:p>
            <a:r>
              <a:rPr lang="en-US" dirty="0" smtClean="0"/>
              <a:t>Karst is characterized</a:t>
            </a:r>
            <a:r>
              <a:rPr lang="en-US" baseline="0" dirty="0" smtClean="0"/>
              <a:t> by underground and subsurface drainage features like dissolution conduits, sinkholes.</a:t>
            </a:r>
          </a:p>
          <a:p>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CAFOs</a:t>
            </a:r>
            <a:r>
              <a:rPr lang="en-US" baseline="0" dirty="0" smtClean="0"/>
              <a:t> issues and impacts:</a:t>
            </a:r>
          </a:p>
          <a:p>
            <a:r>
              <a:rPr lang="fr-CA" baseline="0" dirty="0" smtClean="0"/>
              <a:t>CAFOs are </a:t>
            </a:r>
            <a:r>
              <a:rPr lang="fr-CA" baseline="0" dirty="0" err="1" smtClean="0"/>
              <a:t>facilities</a:t>
            </a:r>
            <a:r>
              <a:rPr lang="fr-CA" baseline="0" dirty="0" smtClean="0"/>
              <a:t> </a:t>
            </a:r>
            <a:r>
              <a:rPr lang="fr-CA" baseline="0" dirty="0" err="1" smtClean="0"/>
              <a:t>that</a:t>
            </a:r>
            <a:r>
              <a:rPr lang="fr-CA" baseline="0" dirty="0" smtClean="0"/>
              <a:t> have </a:t>
            </a:r>
            <a:r>
              <a:rPr lang="fr-CA" baseline="0" dirty="0" err="1" smtClean="0"/>
              <a:t>developped</a:t>
            </a:r>
            <a:r>
              <a:rPr lang="fr-CA" baseline="0" dirty="0" smtClean="0"/>
              <a:t> </a:t>
            </a:r>
            <a:r>
              <a:rPr lang="fr-CA" baseline="0" dirty="0" err="1" smtClean="0"/>
              <a:t>within</a:t>
            </a:r>
            <a:r>
              <a:rPr lang="fr-CA" baseline="0" dirty="0" smtClean="0"/>
              <a:t> the </a:t>
            </a:r>
            <a:r>
              <a:rPr lang="fr-CA" baseline="0" dirty="0" err="1" smtClean="0"/>
              <a:t>past</a:t>
            </a:r>
            <a:r>
              <a:rPr lang="fr-CA" baseline="0" dirty="0" smtClean="0"/>
              <a:t> 5 </a:t>
            </a:r>
            <a:r>
              <a:rPr lang="fr-CA" baseline="0" dirty="0" err="1" smtClean="0"/>
              <a:t>decades</a:t>
            </a:r>
            <a:r>
              <a:rPr lang="fr-CA" baseline="0" dirty="0" smtClean="0"/>
              <a:t> due to the </a:t>
            </a:r>
            <a:r>
              <a:rPr lang="fr-CA" baseline="0" dirty="0" err="1" smtClean="0"/>
              <a:t>industrialization</a:t>
            </a:r>
            <a:r>
              <a:rPr lang="fr-CA" baseline="0" dirty="0" smtClean="0"/>
              <a:t> of </a:t>
            </a:r>
            <a:r>
              <a:rPr lang="fr-CA" baseline="0" dirty="0" err="1" smtClean="0"/>
              <a:t>livestock</a:t>
            </a:r>
            <a:r>
              <a:rPr lang="fr-CA" baseline="0" dirty="0" smtClean="0"/>
              <a:t>, </a:t>
            </a:r>
            <a:r>
              <a:rPr lang="fr-CA" baseline="0" dirty="0" err="1" smtClean="0"/>
              <a:t>poultry</a:t>
            </a:r>
            <a:r>
              <a:rPr lang="fr-CA" baseline="0" dirty="0" smtClean="0"/>
              <a:t> and </a:t>
            </a:r>
            <a:r>
              <a:rPr lang="fr-CA" baseline="0" dirty="0" err="1" smtClean="0"/>
              <a:t>dairy</a:t>
            </a:r>
            <a:r>
              <a:rPr lang="fr-CA" baseline="0" dirty="0" smtClean="0"/>
              <a:t> production, </a:t>
            </a:r>
            <a:r>
              <a:rPr lang="fr-CA" baseline="0" dirty="0" err="1" smtClean="0"/>
              <a:t>which</a:t>
            </a:r>
            <a:r>
              <a:rPr lang="fr-CA" baseline="0" dirty="0" smtClean="0"/>
              <a:t> has been </a:t>
            </a:r>
            <a:r>
              <a:rPr lang="fr-CA" baseline="0" dirty="0" err="1" smtClean="0"/>
              <a:t>affecting</a:t>
            </a:r>
            <a:r>
              <a:rPr lang="fr-CA" baseline="0" dirty="0" smtClean="0"/>
              <a:t> main agricultural states </a:t>
            </a:r>
            <a:r>
              <a:rPr lang="fr-CA" baseline="0" dirty="0" err="1" smtClean="0"/>
              <a:t>like</a:t>
            </a:r>
            <a:r>
              <a:rPr lang="fr-CA" baseline="0" dirty="0" smtClean="0"/>
              <a:t> Iowa, Arkansas, Indiana, Wisconsin and Minnesota.</a:t>
            </a:r>
            <a:endParaRPr lang="en-US" baseline="0" dirty="0" smtClean="0"/>
          </a:p>
          <a:p>
            <a:pPr marL="228600" indent="-228600">
              <a:buAutoNum type="arabicParenR"/>
            </a:pPr>
            <a:r>
              <a:rPr lang="en-US" baseline="0" dirty="0" smtClean="0"/>
              <a:t>Issues:</a:t>
            </a:r>
          </a:p>
          <a:p>
            <a:pPr marL="228600" indent="-228600">
              <a:buNone/>
            </a:pPr>
            <a:r>
              <a:rPr lang="en-US" dirty="0" smtClean="0"/>
              <a:t>Increase volume of wastes: issue for waste management</a:t>
            </a:r>
            <a:r>
              <a:rPr lang="en-US" baseline="0" dirty="0" smtClean="0"/>
              <a:t> and waste disposal</a:t>
            </a:r>
            <a:endParaRPr lang="en-US" dirty="0" smtClean="0"/>
          </a:p>
          <a:p>
            <a:r>
              <a:rPr lang="en-US" baseline="0" dirty="0" smtClean="0"/>
              <a:t>Excessive use of nutrients to sustain plants growth to feed animals</a:t>
            </a:r>
          </a:p>
          <a:p>
            <a:r>
              <a:rPr lang="en-US" baseline="0" dirty="0" smtClean="0"/>
              <a:t>veterinary pharmaceuticals and antibiotics used to cure animals </a:t>
            </a:r>
          </a:p>
          <a:p>
            <a:r>
              <a:rPr lang="en-US" baseline="0" dirty="0" smtClean="0"/>
              <a:t>Issue with heavy metals (especially Zn and Copper Cu) used as complementary micronutrients</a:t>
            </a:r>
          </a:p>
          <a:p>
            <a:r>
              <a:rPr lang="en-US" baseline="0" dirty="0" smtClean="0"/>
              <a:t>Sanitary concerns due to microbial pathogens from animal wastes</a:t>
            </a:r>
          </a:p>
          <a:p>
            <a:r>
              <a:rPr lang="en-US" baseline="0" dirty="0" smtClean="0"/>
              <a:t>Pesticides on </a:t>
            </a:r>
            <a:r>
              <a:rPr lang="en-US" baseline="0" dirty="0" err="1" smtClean="0"/>
              <a:t>sprayfields</a:t>
            </a:r>
            <a:endParaRPr lang="en-US" baseline="0" dirty="0" smtClean="0"/>
          </a:p>
          <a:p>
            <a:r>
              <a:rPr lang="en-US" baseline="0" dirty="0" err="1" smtClean="0"/>
              <a:t>Sprayfields</a:t>
            </a:r>
            <a:r>
              <a:rPr lang="en-US" baseline="0" dirty="0" smtClean="0"/>
              <a:t>=fields where animal wastes are used as fertilizers.</a:t>
            </a:r>
          </a:p>
          <a:p>
            <a:r>
              <a:rPr lang="en-US" baseline="0" dirty="0" smtClean="0"/>
              <a:t>2) Impacts</a:t>
            </a:r>
          </a:p>
          <a:p>
            <a:r>
              <a:rPr lang="en-US" sz="1200" dirty="0" smtClean="0">
                <a:solidFill>
                  <a:schemeClr val="tx2">
                    <a:lumMod val="10000"/>
                  </a:schemeClr>
                </a:solidFill>
              </a:rPr>
              <a:t>Impacts on environment (water pollution,</a:t>
            </a:r>
            <a:r>
              <a:rPr lang="en-US" sz="1200" baseline="0" dirty="0" smtClean="0">
                <a:solidFill>
                  <a:schemeClr val="tx2">
                    <a:lumMod val="10000"/>
                  </a:schemeClr>
                </a:solidFill>
              </a:rPr>
              <a:t> </a:t>
            </a:r>
            <a:r>
              <a:rPr lang="en-US" sz="1200" baseline="0" dirty="0" err="1" smtClean="0">
                <a:solidFill>
                  <a:schemeClr val="tx2">
                    <a:lumMod val="10000"/>
                  </a:schemeClr>
                </a:solidFill>
              </a:rPr>
              <a:t>eutrophication</a:t>
            </a:r>
            <a:r>
              <a:rPr lang="en-US" sz="1200" baseline="0" dirty="0" smtClean="0">
                <a:solidFill>
                  <a:schemeClr val="tx2">
                    <a:lumMod val="10000"/>
                  </a:schemeClr>
                </a:solidFill>
              </a:rPr>
              <a:t> and algal bloom) </a:t>
            </a:r>
          </a:p>
          <a:p>
            <a:r>
              <a:rPr lang="en-US" sz="1200" baseline="0" dirty="0" smtClean="0">
                <a:solidFill>
                  <a:schemeClr val="tx2">
                    <a:lumMod val="10000"/>
                  </a:schemeClr>
                </a:solidFill>
              </a:rPr>
              <a:t>Impacts on h</a:t>
            </a:r>
            <a:r>
              <a:rPr lang="en-US" sz="1200" dirty="0" smtClean="0">
                <a:solidFill>
                  <a:schemeClr val="tx2">
                    <a:lumMod val="10000"/>
                  </a:schemeClr>
                </a:solidFill>
              </a:rPr>
              <a:t>ealth</a:t>
            </a:r>
            <a:r>
              <a:rPr lang="en-US" sz="1200" baseline="0" dirty="0" smtClean="0">
                <a:solidFill>
                  <a:schemeClr val="tx2">
                    <a:lumMod val="10000"/>
                  </a:schemeClr>
                </a:solidFill>
              </a:rPr>
              <a:t> (increasing rates of lung cancer on CAFO’s workers due to inhalation of highly volatile compounds esp. N2) </a:t>
            </a:r>
          </a:p>
          <a:p>
            <a:r>
              <a:rPr lang="en-US" sz="1200" baseline="0" dirty="0" smtClean="0">
                <a:solidFill>
                  <a:schemeClr val="tx2">
                    <a:lumMod val="10000"/>
                  </a:schemeClr>
                </a:solidFill>
              </a:rPr>
              <a:t>But also societal impact </a:t>
            </a:r>
            <a:r>
              <a:rPr lang="en-US" sz="1200" dirty="0" smtClean="0">
                <a:solidFill>
                  <a:schemeClr val="tx2">
                    <a:lumMod val="10000"/>
                  </a:schemeClr>
                </a:solidFill>
              </a:rPr>
              <a:t>on communities (changes in agricultural and waste</a:t>
            </a:r>
            <a:r>
              <a:rPr lang="en-US" sz="1200" baseline="0" dirty="0" smtClean="0">
                <a:solidFill>
                  <a:schemeClr val="tx2">
                    <a:lumMod val="10000"/>
                  </a:schemeClr>
                </a:solidFill>
              </a:rPr>
              <a:t> management practices, transition from family </a:t>
            </a:r>
            <a:r>
              <a:rPr lang="en-US" sz="1200" baseline="0" dirty="0" err="1" smtClean="0">
                <a:solidFill>
                  <a:schemeClr val="tx2">
                    <a:lumMod val="10000"/>
                  </a:schemeClr>
                </a:solidFill>
              </a:rPr>
              <a:t>livestocks</a:t>
            </a:r>
            <a:r>
              <a:rPr lang="en-US" sz="1200" baseline="0" dirty="0" smtClean="0">
                <a:solidFill>
                  <a:schemeClr val="tx2">
                    <a:lumMod val="10000"/>
                  </a:schemeClr>
                </a:solidFill>
              </a:rPr>
              <a:t> to </a:t>
            </a:r>
            <a:r>
              <a:rPr lang="en-US" sz="1200" baseline="0" dirty="0" err="1" smtClean="0">
                <a:solidFill>
                  <a:schemeClr val="tx2">
                    <a:lumMod val="10000"/>
                  </a:schemeClr>
                </a:solidFill>
              </a:rPr>
              <a:t>indrustrial</a:t>
            </a:r>
            <a:r>
              <a:rPr lang="en-US" sz="1200" baseline="0" dirty="0" smtClean="0">
                <a:solidFill>
                  <a:schemeClr val="tx2">
                    <a:lumMod val="10000"/>
                  </a:schemeClr>
                </a:solidFill>
              </a:rPr>
              <a:t> production).</a:t>
            </a:r>
            <a:endParaRPr lang="en-US" sz="1200" dirty="0" smtClean="0">
              <a:solidFill>
                <a:schemeClr val="tx2">
                  <a:lumMod val="10000"/>
                </a:schemeClr>
              </a:solidFill>
            </a:endParaRPr>
          </a:p>
          <a:p>
            <a:r>
              <a:rPr lang="en-US" sz="1200" dirty="0" smtClean="0">
                <a:solidFill>
                  <a:schemeClr val="tx2">
                    <a:lumMod val="10000"/>
                  </a:schemeClr>
                </a:solidFill>
              </a:rPr>
              <a:t>Less</a:t>
            </a:r>
            <a:r>
              <a:rPr lang="en-US" sz="1200" baseline="0" dirty="0" smtClean="0">
                <a:solidFill>
                  <a:schemeClr val="tx2">
                    <a:lumMod val="10000"/>
                  </a:schemeClr>
                </a:solidFill>
              </a:rPr>
              <a:t> documented impact of CAFOs in cave aquifers: how contaminants </a:t>
            </a:r>
            <a:r>
              <a:rPr lang="en-US" sz="1200" baseline="0" dirty="0" err="1" smtClean="0">
                <a:solidFill>
                  <a:schemeClr val="tx2">
                    <a:lumMod val="10000"/>
                  </a:schemeClr>
                </a:solidFill>
              </a:rPr>
              <a:t>ae</a:t>
            </a:r>
            <a:r>
              <a:rPr lang="en-US" sz="1200" baseline="0" dirty="0" smtClean="0">
                <a:solidFill>
                  <a:schemeClr val="tx2">
                    <a:lumMod val="10000"/>
                  </a:schemeClr>
                </a:solidFill>
              </a:rPr>
              <a:t> transported, how they interact together (pesticides might affect nutrient transfer), how they interact with other components of the system (rock), how does the geology affect, what are geochemical interactions in the epikarst, are there some relations with the flow dynamics or </a:t>
            </a:r>
            <a:r>
              <a:rPr lang="en-US" sz="1200" baseline="0" dirty="0" err="1" smtClean="0">
                <a:solidFill>
                  <a:schemeClr val="tx2">
                    <a:lumMod val="10000"/>
                  </a:schemeClr>
                </a:solidFill>
              </a:rPr>
              <a:t>coreelation</a:t>
            </a:r>
            <a:r>
              <a:rPr lang="en-US" sz="1200" baseline="0" dirty="0" smtClean="0">
                <a:solidFill>
                  <a:schemeClr val="tx2">
                    <a:lumMod val="10000"/>
                  </a:schemeClr>
                </a:solidFill>
              </a:rPr>
              <a:t> with precipitations and storm events (runoff)??</a:t>
            </a:r>
            <a:endParaRPr lang="en-US" sz="1200" dirty="0" smtClean="0">
              <a:solidFill>
                <a:schemeClr val="tx2">
                  <a:lumMod val="10000"/>
                </a:schemeClr>
              </a:solidFill>
            </a:endParaRPr>
          </a:p>
          <a:p>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In</a:t>
            </a:r>
            <a:r>
              <a:rPr lang="en-US" sz="1200" b="0" i="0" kern="1200" baseline="0" dirty="0" smtClean="0">
                <a:solidFill>
                  <a:schemeClr val="tx1"/>
                </a:solidFill>
                <a:latin typeface="+mn-lt"/>
                <a:ea typeface="+mn-ea"/>
                <a:cs typeface="+mn-cs"/>
              </a:rPr>
              <a:t> addition to the dependence on discharge and climate conditions, karst aquifers are particularly vulnerable.</a:t>
            </a:r>
          </a:p>
          <a:p>
            <a:endParaRPr lang="en-US" sz="1200" b="0" i="0" kern="1200" baseline="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2 types of recharge:</a:t>
            </a:r>
          </a:p>
          <a:p>
            <a:r>
              <a:rPr lang="en-US" sz="1200" b="0" i="0" kern="1200" dirty="0" smtClean="0">
                <a:solidFill>
                  <a:schemeClr val="tx1"/>
                </a:solidFill>
                <a:latin typeface="+mn-lt"/>
                <a:ea typeface="+mn-ea"/>
                <a:cs typeface="+mn-cs"/>
              </a:rPr>
              <a:t>-point-recharge through surface openings (sinkholes, sinking points): fast</a:t>
            </a:r>
            <a:r>
              <a:rPr lang="en-US" sz="1200" b="0" i="0" kern="1200" baseline="0" dirty="0" smtClean="0">
                <a:solidFill>
                  <a:schemeClr val="tx1"/>
                </a:solidFill>
                <a:latin typeface="+mn-lt"/>
                <a:ea typeface="+mn-ea"/>
                <a:cs typeface="+mn-cs"/>
              </a:rPr>
              <a:t> flow</a:t>
            </a:r>
            <a:r>
              <a:rPr lang="en-US" sz="1200" b="0" i="0" kern="1200" dirty="0" smtClean="0">
                <a:solidFill>
                  <a:schemeClr val="tx1"/>
                </a:solidFill>
                <a:latin typeface="+mn-lt"/>
                <a:ea typeface="+mn-ea"/>
                <a:cs typeface="+mn-cs"/>
              </a:rPr>
              <a:t> routes especially during</a:t>
            </a:r>
            <a:r>
              <a:rPr lang="en-US" sz="1200" b="0" i="0" kern="1200" baseline="0" dirty="0" smtClean="0">
                <a:solidFill>
                  <a:schemeClr val="tx1"/>
                </a:solidFill>
                <a:latin typeface="+mn-lt"/>
                <a:ea typeface="+mn-ea"/>
                <a:cs typeface="+mn-cs"/>
              </a:rPr>
              <a:t> high discharge events (excessive runoff and overflow, and high risk of contaminants transport inside the aquifer)</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-diffuse recharge through soil and epikarst: slower routes (adsorption, delay in transfer) </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main concern with having</a:t>
            </a:r>
            <a:r>
              <a:rPr lang="en-US" sz="1200" b="0" i="0" kern="1200" baseline="0" dirty="0" smtClean="0">
                <a:solidFill>
                  <a:schemeClr val="tx1"/>
                </a:solidFill>
                <a:latin typeface="+mn-lt"/>
                <a:ea typeface="+mn-ea"/>
                <a:cs typeface="+mn-cs"/>
              </a:rPr>
              <a:t> those types of industrial facilities on karstic terranes, is dealing with fast infiltration routes from point recharge (sinkholes, sinking streams…) which are sometimes directly connected to the spring through main conduits.</a:t>
            </a:r>
          </a:p>
          <a:p>
            <a:r>
              <a:rPr lang="en-US" sz="1200" b="0" i="0" kern="1200" baseline="0" dirty="0" smtClean="0">
                <a:solidFill>
                  <a:schemeClr val="tx1"/>
                </a:solidFill>
                <a:latin typeface="+mn-lt"/>
                <a:ea typeface="+mn-ea"/>
                <a:cs typeface="+mn-cs"/>
              </a:rPr>
              <a:t>Strong connection between surface water and groundwater</a:t>
            </a:r>
          </a:p>
          <a:p>
            <a:r>
              <a:rPr lang="en-US" sz="1200" b="0" i="0" kern="1200" baseline="0" dirty="0" smtClean="0">
                <a:solidFill>
                  <a:schemeClr val="tx1"/>
                </a:solidFill>
                <a:latin typeface="+mn-lt"/>
                <a:ea typeface="+mn-ea"/>
                <a:cs typeface="+mn-cs"/>
              </a:rPr>
              <a:t>Identify and managing external sources</a:t>
            </a:r>
          </a:p>
          <a:p>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Dye tracers are good for qualitative analysis (look at potential flow routes of contaminants) but have</a:t>
            </a:r>
            <a:r>
              <a:rPr lang="en-US" baseline="0" dirty="0" smtClean="0"/>
              <a:t> shown poor results in qualitative interpretation (transfer time, fate of contaminants) b/c tracers do not necessarily have the same characteristics as known contaminants</a:t>
            </a:r>
          </a:p>
          <a:p>
            <a:endParaRPr lang="en-US" baseline="0" dirty="0" smtClean="0"/>
          </a:p>
          <a:p>
            <a:r>
              <a:rPr lang="en-US" baseline="0" dirty="0" smtClean="0"/>
              <a:t>We also know from previous reviews and as presented before, that the transfer of contaminants (nutrients) in concentrated farming and livestock area occurs mostly following precipitation and high discharge events, would be interesting to see nutrients behavior during or following storm events.</a:t>
            </a:r>
          </a:p>
          <a:p>
            <a:endParaRPr lang="fr-CA" baseline="0" dirty="0" smtClean="0"/>
          </a:p>
          <a:p>
            <a:r>
              <a:rPr lang="fr-CA" baseline="0" dirty="0" smtClean="0"/>
              <a:t>In area </a:t>
            </a:r>
            <a:r>
              <a:rPr lang="fr-CA" baseline="0" dirty="0" err="1" smtClean="0"/>
              <a:t>that</a:t>
            </a:r>
            <a:r>
              <a:rPr lang="fr-CA" baseline="0" dirty="0" smtClean="0"/>
              <a:t> have </a:t>
            </a:r>
            <a:r>
              <a:rPr lang="fr-CA" baseline="0" dirty="0" err="1" smtClean="0"/>
              <a:t>experienced</a:t>
            </a:r>
            <a:r>
              <a:rPr lang="fr-CA" baseline="0" dirty="0" smtClean="0"/>
              <a:t> </a:t>
            </a:r>
            <a:r>
              <a:rPr lang="fr-CA" baseline="0" dirty="0" err="1" smtClean="0"/>
              <a:t>recent</a:t>
            </a:r>
            <a:r>
              <a:rPr lang="fr-CA" baseline="0" dirty="0" smtClean="0"/>
              <a:t> changes in land use (</a:t>
            </a:r>
            <a:r>
              <a:rPr lang="fr-CA" baseline="0" dirty="0" err="1" smtClean="0"/>
              <a:t>CAFOs</a:t>
            </a:r>
            <a:r>
              <a:rPr lang="fr-CA" baseline="0" dirty="0" smtClean="0"/>
              <a:t> </a:t>
            </a:r>
            <a:r>
              <a:rPr lang="fr-CA" baseline="0" dirty="0" err="1" smtClean="0"/>
              <a:t>development</a:t>
            </a:r>
            <a:r>
              <a:rPr lang="fr-CA" baseline="0" dirty="0" smtClean="0"/>
              <a:t>) and </a:t>
            </a:r>
            <a:r>
              <a:rPr lang="fr-CA" baseline="0" dirty="0" err="1" smtClean="0"/>
              <a:t>where</a:t>
            </a:r>
            <a:r>
              <a:rPr lang="fr-CA" baseline="0" dirty="0" smtClean="0"/>
              <a:t> </a:t>
            </a:r>
            <a:r>
              <a:rPr lang="fr-CA" baseline="0" dirty="0" err="1" smtClean="0"/>
              <a:t>tehre</a:t>
            </a:r>
            <a:r>
              <a:rPr lang="fr-CA" baseline="0" dirty="0" smtClean="0"/>
              <a:t> are </a:t>
            </a:r>
            <a:r>
              <a:rPr lang="fr-CA" baseline="0" dirty="0" err="1" smtClean="0"/>
              <a:t>potentially</a:t>
            </a:r>
            <a:r>
              <a:rPr lang="fr-CA" baseline="0" dirty="0" smtClean="0"/>
              <a:t> more </a:t>
            </a:r>
            <a:r>
              <a:rPr lang="fr-CA" baseline="0" dirty="0" err="1" smtClean="0"/>
              <a:t>than</a:t>
            </a:r>
            <a:r>
              <a:rPr lang="fr-CA" baseline="0" dirty="0" smtClean="0"/>
              <a:t> one source of contamination, </a:t>
            </a:r>
            <a:r>
              <a:rPr lang="fr-CA" baseline="0" dirty="0" err="1" smtClean="0"/>
              <a:t>there</a:t>
            </a:r>
            <a:r>
              <a:rPr lang="fr-CA" baseline="0" dirty="0" smtClean="0"/>
              <a:t> </a:t>
            </a:r>
            <a:r>
              <a:rPr lang="fr-CA" baseline="0" dirty="0" err="1" smtClean="0"/>
              <a:t>is</a:t>
            </a:r>
            <a:r>
              <a:rPr lang="fr-CA" baseline="0" dirty="0" smtClean="0"/>
              <a:t> a </a:t>
            </a:r>
            <a:r>
              <a:rPr lang="fr-CA" baseline="0" dirty="0" err="1" smtClean="0"/>
              <a:t>need</a:t>
            </a:r>
            <a:r>
              <a:rPr lang="fr-CA" baseline="0" dirty="0" smtClean="0"/>
              <a:t> to partition the contribution </a:t>
            </a:r>
            <a:r>
              <a:rPr lang="fr-CA" baseline="0" dirty="0" err="1" smtClean="0"/>
              <a:t>from</a:t>
            </a:r>
            <a:r>
              <a:rPr lang="fr-CA" baseline="0" dirty="0" smtClean="0"/>
              <a:t> </a:t>
            </a:r>
            <a:r>
              <a:rPr lang="fr-CA" baseline="0" dirty="0" err="1" smtClean="0"/>
              <a:t>each</a:t>
            </a:r>
            <a:r>
              <a:rPr lang="fr-CA" baseline="0" dirty="0" smtClean="0"/>
              <a:t> source (Plants</a:t>
            </a:r>
            <a:r>
              <a:rPr lang="en-US" baseline="0" dirty="0" smtClean="0"/>
              <a:t>/forest, animal wastes, agriculture,…)</a:t>
            </a:r>
          </a:p>
          <a:p>
            <a:endParaRPr lang="en-US" baseline="0" dirty="0" smtClean="0"/>
          </a:p>
          <a:p>
            <a:r>
              <a:rPr lang="en-US" baseline="0" dirty="0" smtClean="0"/>
              <a:t>Those are questions and concerns we are trying to address in our study.</a:t>
            </a:r>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fr-CA" dirty="0" smtClean="0"/>
              <a:t>-The </a:t>
            </a:r>
            <a:r>
              <a:rPr lang="fr-CA" dirty="0" err="1" smtClean="0"/>
              <a:t>study</a:t>
            </a:r>
            <a:r>
              <a:rPr lang="fr-CA" dirty="0" smtClean="0"/>
              <a:t> area</a:t>
            </a:r>
            <a:r>
              <a:rPr lang="fr-CA" baseline="0" dirty="0" smtClean="0"/>
              <a:t> </a:t>
            </a:r>
            <a:r>
              <a:rPr lang="fr-CA" baseline="0" dirty="0" err="1" smtClean="0"/>
              <a:t>is</a:t>
            </a:r>
            <a:r>
              <a:rPr lang="fr-CA" baseline="0" dirty="0" smtClean="0"/>
              <a:t> </a:t>
            </a:r>
            <a:r>
              <a:rPr lang="fr-CA" baseline="0" dirty="0" err="1" smtClean="0"/>
              <a:t>located</a:t>
            </a:r>
            <a:r>
              <a:rPr lang="fr-CA" baseline="0" dirty="0" smtClean="0"/>
              <a:t> in a large </a:t>
            </a:r>
            <a:r>
              <a:rPr lang="fr-CA" baseline="0" dirty="0" err="1" smtClean="0"/>
              <a:t>gemorphological</a:t>
            </a:r>
            <a:r>
              <a:rPr lang="fr-CA" baseline="0" dirty="0" smtClean="0"/>
              <a:t> setting (4000 km2 of carbonates </a:t>
            </a:r>
            <a:r>
              <a:rPr lang="fr-CA" baseline="0" dirty="0" err="1" smtClean="0"/>
              <a:t>exposure</a:t>
            </a:r>
            <a:r>
              <a:rPr lang="fr-CA" baseline="0" dirty="0" smtClean="0"/>
              <a:t>) </a:t>
            </a:r>
            <a:r>
              <a:rPr lang="fr-CA" baseline="0" dirty="0" err="1" smtClean="0"/>
              <a:t>called</a:t>
            </a:r>
            <a:r>
              <a:rPr lang="fr-CA" baseline="0" dirty="0" smtClean="0"/>
              <a:t> the </a:t>
            </a:r>
            <a:r>
              <a:rPr lang="fr-CA" dirty="0" smtClean="0"/>
              <a:t>Cumberland Plateau.</a:t>
            </a:r>
            <a:r>
              <a:rPr lang="fr-CA" baseline="0" dirty="0" smtClean="0"/>
              <a:t> Not </a:t>
            </a:r>
            <a:r>
              <a:rPr lang="fr-CA" baseline="0" dirty="0" err="1" smtClean="0"/>
              <a:t>only</a:t>
            </a:r>
            <a:r>
              <a:rPr lang="fr-CA" baseline="0" dirty="0" smtClean="0"/>
              <a:t> </a:t>
            </a:r>
            <a:r>
              <a:rPr lang="fr-CA" baseline="0" dirty="0" err="1" smtClean="0"/>
              <a:t>limited</a:t>
            </a:r>
            <a:r>
              <a:rPr lang="fr-CA" baseline="0" dirty="0" smtClean="0"/>
              <a:t> to</a:t>
            </a:r>
            <a:r>
              <a:rPr lang="fr-CA" dirty="0" smtClean="0"/>
              <a:t> </a:t>
            </a:r>
            <a:r>
              <a:rPr lang="fr-CA" dirty="0" err="1" smtClean="0"/>
              <a:t>Eastern</a:t>
            </a:r>
            <a:r>
              <a:rPr lang="fr-CA" dirty="0" smtClean="0"/>
              <a:t> Kentucky but </a:t>
            </a:r>
            <a:r>
              <a:rPr lang="fr-CA" dirty="0" err="1" smtClean="0"/>
              <a:t>mountain</a:t>
            </a:r>
            <a:r>
              <a:rPr lang="fr-CA" baseline="0" dirty="0" err="1" smtClean="0"/>
              <a:t>s</a:t>
            </a:r>
            <a:r>
              <a:rPr lang="fr-CA" baseline="0" dirty="0" smtClean="0"/>
              <a:t> </a:t>
            </a:r>
            <a:r>
              <a:rPr lang="fr-CA" baseline="0" dirty="0" err="1" smtClean="0"/>
              <a:t>extend</a:t>
            </a:r>
            <a:r>
              <a:rPr lang="fr-CA" baseline="0" dirty="0" smtClean="0"/>
              <a:t> from </a:t>
            </a:r>
            <a:r>
              <a:rPr lang="fr-CA" baseline="0" dirty="0" err="1" smtClean="0"/>
              <a:t>Pensylvania</a:t>
            </a:r>
            <a:r>
              <a:rPr lang="fr-CA" baseline="0" dirty="0" smtClean="0"/>
              <a:t> to </a:t>
            </a:r>
            <a:r>
              <a:rPr lang="fr-CA" baseline="0" dirty="0" err="1" smtClean="0"/>
              <a:t>Southern</a:t>
            </a:r>
            <a:r>
              <a:rPr lang="fr-CA" baseline="0" dirty="0" smtClean="0"/>
              <a:t> Tennessee and Alabama.</a:t>
            </a:r>
            <a:endParaRPr lang="fr-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-Geology</a:t>
            </a:r>
            <a:r>
              <a:rPr lang="en-US" dirty="0" smtClean="0"/>
              <a:t>: </a:t>
            </a:r>
            <a:r>
              <a:rPr lang="en-US" dirty="0" err="1" smtClean="0"/>
              <a:t>Mississipian</a:t>
            </a:r>
            <a:r>
              <a:rPr lang="en-US" dirty="0" smtClean="0"/>
              <a:t> age</a:t>
            </a:r>
            <a:r>
              <a:rPr lang="en-US" baseline="0" dirty="0" smtClean="0"/>
              <a:t> carbonates covered by Pennsylvanian sediments (Rockcastle 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Springs located at the base of the St-Louis.</a:t>
            </a:r>
            <a:endParaRPr lang="fr-CA" dirty="0" smtClean="0"/>
          </a:p>
          <a:p>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dirty="0" err="1" smtClean="0"/>
              <a:t>Greenish</a:t>
            </a:r>
            <a:r>
              <a:rPr lang="fr-CA" baseline="0" dirty="0" smtClean="0"/>
              <a:t> area</a:t>
            </a:r>
          </a:p>
          <a:p>
            <a:r>
              <a:rPr lang="fr-CA" baseline="0" dirty="0" err="1" smtClean="0"/>
              <a:t>sloped</a:t>
            </a:r>
            <a:r>
              <a:rPr lang="fr-CA" baseline="0" dirty="0" smtClean="0"/>
              <a:t> </a:t>
            </a:r>
            <a:r>
              <a:rPr lang="fr-CA" baseline="0" dirty="0" err="1" smtClean="0"/>
              <a:t>landscape</a:t>
            </a:r>
            <a:endParaRPr lang="fr-CA" baseline="0" dirty="0" smtClean="0"/>
          </a:p>
          <a:p>
            <a:r>
              <a:rPr lang="fr-CA" baseline="0" dirty="0" smtClean="0"/>
              <a:t>On the </a:t>
            </a:r>
            <a:r>
              <a:rPr lang="fr-CA" baseline="0" dirty="0" err="1" smtClean="0"/>
              <a:t>other</a:t>
            </a:r>
            <a:r>
              <a:rPr lang="fr-CA" baseline="0" dirty="0" smtClean="0"/>
              <a:t> </a:t>
            </a:r>
            <a:r>
              <a:rPr lang="fr-CA" baseline="0" dirty="0" err="1" smtClean="0"/>
              <a:t>side</a:t>
            </a:r>
            <a:r>
              <a:rPr lang="fr-CA" baseline="0" dirty="0" smtClean="0"/>
              <a:t> of the road, a </a:t>
            </a:r>
            <a:r>
              <a:rPr lang="fr-CA" baseline="0" dirty="0" err="1" smtClean="0"/>
              <a:t>steep</a:t>
            </a:r>
            <a:r>
              <a:rPr lang="fr-CA" baseline="0" dirty="0" smtClean="0"/>
              <a:t> </a:t>
            </a:r>
            <a:r>
              <a:rPr lang="fr-CA" baseline="0" dirty="0" err="1" smtClean="0"/>
              <a:t>slope</a:t>
            </a:r>
            <a:r>
              <a:rPr lang="fr-CA" baseline="0" dirty="0" smtClean="0"/>
              <a:t> </a:t>
            </a:r>
            <a:r>
              <a:rPr lang="fr-CA" baseline="0" dirty="0" err="1" smtClean="0"/>
              <a:t>that</a:t>
            </a:r>
            <a:r>
              <a:rPr lang="fr-CA" baseline="0" dirty="0" smtClean="0"/>
              <a:t> </a:t>
            </a:r>
            <a:r>
              <a:rPr lang="fr-CA" baseline="0" dirty="0" err="1" smtClean="0"/>
              <a:t>goes</a:t>
            </a:r>
            <a:r>
              <a:rPr lang="fr-CA" baseline="0" dirty="0" smtClean="0"/>
              <a:t> down to the cave </a:t>
            </a:r>
            <a:r>
              <a:rPr lang="fr-CA" baseline="0" dirty="0" err="1" smtClean="0"/>
              <a:t>spring</a:t>
            </a:r>
            <a:endParaRPr lang="fr-CA" baseline="0" dirty="0" smtClean="0"/>
          </a:p>
          <a:p>
            <a:r>
              <a:rPr lang="fr-CA" baseline="0" dirty="0" smtClean="0"/>
              <a:t>Up (KY 200), </a:t>
            </a:r>
            <a:r>
              <a:rPr lang="fr-CA" baseline="0" dirty="0" err="1" smtClean="0"/>
              <a:t>slope</a:t>
            </a:r>
            <a:r>
              <a:rPr lang="fr-CA" baseline="0" dirty="0" smtClean="0"/>
              <a:t> of </a:t>
            </a:r>
            <a:r>
              <a:rPr lang="fr-CA" baseline="0" dirty="0" err="1" smtClean="0"/>
              <a:t>aboyt</a:t>
            </a:r>
            <a:r>
              <a:rPr lang="fr-CA" baseline="0" dirty="0" smtClean="0"/>
              <a:t> 2% to the house</a:t>
            </a:r>
          </a:p>
          <a:p>
            <a:r>
              <a:rPr lang="fr-CA" baseline="0" dirty="0" err="1" smtClean="0"/>
              <a:t>Grazing</a:t>
            </a:r>
            <a:r>
              <a:rPr lang="fr-CA" baseline="0" dirty="0" smtClean="0"/>
              <a:t> and </a:t>
            </a:r>
            <a:r>
              <a:rPr lang="fr-CA" baseline="0" dirty="0" err="1" smtClean="0"/>
              <a:t>pasture</a:t>
            </a:r>
            <a:r>
              <a:rPr lang="fr-CA" baseline="0" dirty="0" smtClean="0"/>
              <a:t> to the </a:t>
            </a:r>
            <a:r>
              <a:rPr lang="fr-CA" baseline="0" dirty="0" err="1" smtClean="0"/>
              <a:t>left</a:t>
            </a:r>
            <a:r>
              <a:rPr lang="fr-CA" baseline="0" dirty="0" smtClean="0"/>
              <a:t> (</a:t>
            </a:r>
            <a:r>
              <a:rPr lang="fr-CA" baseline="0" dirty="0" err="1" smtClean="0"/>
              <a:t>cows</a:t>
            </a:r>
            <a:r>
              <a:rPr lang="fr-CA" baseline="0" dirty="0" smtClean="0"/>
              <a:t>)</a:t>
            </a:r>
          </a:p>
          <a:p>
            <a:r>
              <a:rPr lang="fr-CA" baseline="0" dirty="0" smtClean="0"/>
              <a:t>Animal </a:t>
            </a:r>
            <a:r>
              <a:rPr lang="fr-CA" baseline="0" dirty="0" err="1" smtClean="0"/>
              <a:t>housing</a:t>
            </a:r>
            <a:r>
              <a:rPr lang="fr-CA" baseline="0" dirty="0" smtClean="0"/>
              <a:t> to the right</a:t>
            </a:r>
          </a:p>
          <a:p>
            <a:r>
              <a:rPr lang="fr-CA" baseline="0" dirty="0" smtClean="0"/>
              <a:t>Forest area (</a:t>
            </a:r>
            <a:r>
              <a:rPr lang="fr-CA" baseline="0" dirty="0" err="1" smtClean="0"/>
              <a:t>deers</a:t>
            </a:r>
            <a:r>
              <a:rPr lang="fr-CA" baseline="0" dirty="0" smtClean="0"/>
              <a:t> and </a:t>
            </a:r>
            <a:r>
              <a:rPr lang="fr-CA" baseline="0" dirty="0" err="1" smtClean="0"/>
              <a:t>snakes</a:t>
            </a:r>
            <a:r>
              <a:rPr lang="fr-CA" baseline="0" dirty="0" smtClean="0"/>
              <a:t> </a:t>
            </a:r>
            <a:r>
              <a:rPr lang="fr-CA" baseline="0" dirty="0" err="1" smtClean="0"/>
              <a:t>hanging</a:t>
            </a:r>
            <a:r>
              <a:rPr lang="fr-CA" baseline="0" dirty="0" smtClean="0"/>
              <a:t> out </a:t>
            </a:r>
            <a:r>
              <a:rPr lang="fr-CA" baseline="0" dirty="0" err="1" smtClean="0"/>
              <a:t>around</a:t>
            </a:r>
            <a:r>
              <a:rPr lang="fr-CA" baseline="0" dirty="0" smtClean="0"/>
              <a:t>)</a:t>
            </a:r>
          </a:p>
          <a:p>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Our study specifically focuses on Grayson-Gunnar Cave, an 11-km-long cave system located in Southeastern Kentucky. Surveyed passages include two branches of an underground stream showing strong connections with the surface. The south branch of this watershed includes low-density grazing and residential septic tanks.</a:t>
            </a:r>
          </a:p>
          <a:p>
            <a:r>
              <a:rPr lang="fr-CA" sz="1200" kern="1200" dirty="0" smtClean="0">
                <a:solidFill>
                  <a:schemeClr val="tx1"/>
                </a:solidFill>
                <a:latin typeface="+mn-lt"/>
                <a:ea typeface="+mn-ea"/>
                <a:cs typeface="+mn-cs"/>
              </a:rPr>
              <a:t>Lots of </a:t>
            </a:r>
            <a:r>
              <a:rPr lang="fr-CA" sz="1200" kern="1200" dirty="0" err="1" smtClean="0">
                <a:solidFill>
                  <a:schemeClr val="tx1"/>
                </a:solidFill>
                <a:latin typeface="+mn-lt"/>
                <a:ea typeface="+mn-ea"/>
                <a:cs typeface="+mn-cs"/>
              </a:rPr>
              <a:t>potential</a:t>
            </a:r>
            <a:r>
              <a:rPr lang="fr-CA" sz="1200" kern="1200" baseline="0" dirty="0" smtClean="0">
                <a:solidFill>
                  <a:schemeClr val="tx1"/>
                </a:solidFill>
                <a:latin typeface="+mn-lt"/>
                <a:ea typeface="+mn-ea"/>
                <a:cs typeface="+mn-cs"/>
              </a:rPr>
              <a:t> contaminant sources in </a:t>
            </a:r>
            <a:r>
              <a:rPr lang="fr-CA" sz="1200" kern="1200" baseline="0" dirty="0" err="1" smtClean="0">
                <a:solidFill>
                  <a:schemeClr val="tx1"/>
                </a:solidFill>
                <a:latin typeface="+mn-lt"/>
                <a:ea typeface="+mn-ea"/>
                <a:cs typeface="+mn-cs"/>
              </a:rPr>
              <a:t>what</a:t>
            </a:r>
            <a:r>
              <a:rPr lang="fr-CA" sz="1200" kern="1200" baseline="0" dirty="0" smtClean="0">
                <a:solidFill>
                  <a:schemeClr val="tx1"/>
                </a:solidFill>
                <a:latin typeface="+mn-lt"/>
                <a:ea typeface="+mn-ea"/>
                <a:cs typeface="+mn-cs"/>
              </a:rPr>
              <a:t> </a:t>
            </a:r>
            <a:r>
              <a:rPr lang="fr-CA" sz="1200" kern="1200" baseline="0" dirty="0" err="1" smtClean="0">
                <a:solidFill>
                  <a:schemeClr val="tx1"/>
                </a:solidFill>
                <a:latin typeface="+mn-lt"/>
                <a:ea typeface="+mn-ea"/>
                <a:cs typeface="+mn-cs"/>
              </a:rPr>
              <a:t>we</a:t>
            </a:r>
            <a:r>
              <a:rPr lang="fr-CA" sz="1200" kern="1200" baseline="0" dirty="0" smtClean="0">
                <a:solidFill>
                  <a:schemeClr val="tx1"/>
                </a:solidFill>
                <a:latin typeface="+mn-lt"/>
                <a:ea typeface="+mn-ea"/>
                <a:cs typeface="+mn-cs"/>
              </a:rPr>
              <a:t> </a:t>
            </a:r>
            <a:r>
              <a:rPr lang="fr-CA" sz="1200" kern="1200" baseline="0" dirty="0" err="1" smtClean="0">
                <a:solidFill>
                  <a:schemeClr val="tx1"/>
                </a:solidFill>
                <a:latin typeface="+mn-lt"/>
                <a:ea typeface="+mn-ea"/>
                <a:cs typeface="+mn-cs"/>
              </a:rPr>
              <a:t>expect</a:t>
            </a:r>
            <a:r>
              <a:rPr lang="fr-CA" sz="1200" kern="1200" baseline="0" dirty="0" smtClean="0">
                <a:solidFill>
                  <a:schemeClr val="tx1"/>
                </a:solidFill>
                <a:latin typeface="+mn-lt"/>
                <a:ea typeface="+mn-ea"/>
                <a:cs typeface="+mn-cs"/>
              </a:rPr>
              <a:t> to </a:t>
            </a:r>
            <a:r>
              <a:rPr lang="fr-CA" sz="1200" kern="1200" baseline="0" dirty="0" err="1" smtClean="0">
                <a:solidFill>
                  <a:schemeClr val="tx1"/>
                </a:solidFill>
                <a:latin typeface="+mn-lt"/>
                <a:ea typeface="+mn-ea"/>
                <a:cs typeface="+mn-cs"/>
              </a:rPr>
              <a:t>be</a:t>
            </a:r>
            <a:r>
              <a:rPr lang="fr-CA" sz="1200" kern="1200" baseline="0" dirty="0" smtClean="0">
                <a:solidFill>
                  <a:schemeClr val="tx1"/>
                </a:solidFill>
                <a:latin typeface="+mn-lt"/>
                <a:ea typeface="+mn-ea"/>
                <a:cs typeface="+mn-cs"/>
              </a:rPr>
              <a:t> the recharge area of </a:t>
            </a:r>
            <a:r>
              <a:rPr lang="fr-CA" sz="1200" kern="1200" baseline="0" dirty="0" err="1" smtClean="0">
                <a:solidFill>
                  <a:schemeClr val="tx1"/>
                </a:solidFill>
                <a:latin typeface="+mn-lt"/>
                <a:ea typeface="+mn-ea"/>
                <a:cs typeface="+mn-cs"/>
              </a:rPr>
              <a:t>our</a:t>
            </a:r>
            <a:r>
              <a:rPr lang="fr-CA" sz="1200" kern="1200" baseline="0" dirty="0" smtClean="0">
                <a:solidFill>
                  <a:schemeClr val="tx1"/>
                </a:solidFill>
                <a:latin typeface="+mn-lt"/>
                <a:ea typeface="+mn-ea"/>
                <a:cs typeface="+mn-cs"/>
              </a:rPr>
              <a:t> system</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Point to the Cumberland</a:t>
            </a:r>
            <a:r>
              <a:rPr lang="en-US" sz="1200" kern="1200" baseline="0" dirty="0" smtClean="0">
                <a:solidFill>
                  <a:schemeClr val="tx1"/>
                </a:solidFill>
                <a:latin typeface="+mn-lt"/>
                <a:ea typeface="+mn-ea"/>
                <a:cs typeface="+mn-cs"/>
              </a:rPr>
              <a:t> River as the regional base level for all the streams and groundwater flowing from higher elevations.</a:t>
            </a:r>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4F373A-834C-4B89-9890-D70672AB601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C5E6CCB6-272F-4A49-9C53-5F9390CC1943}" type="datetimeFigureOut">
              <a:rPr lang="en-US" smtClean="0"/>
              <a:pPr/>
              <a:t>4/18/2016</a:t>
            </a:fld>
            <a:endParaRPr lang="en-US"/>
          </a:p>
        </p:txBody>
      </p:sp>
      <p:sp>
        <p:nvSpPr>
          <p:cNvPr id="16" name="Slide Number Placeholder 15"/>
          <p:cNvSpPr>
            <a:spLocks noGrp="1"/>
          </p:cNvSpPr>
          <p:nvPr>
            <p:ph type="sldNum" sz="quarter" idx="11"/>
          </p:nvPr>
        </p:nvSpPr>
        <p:spPr/>
        <p:txBody>
          <a:bodyPr/>
          <a:lstStyle/>
          <a:p>
            <a:fld id="{288C638D-24C1-48D7-A73D-E73CB6A48E06}"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E6CCB6-272F-4A49-9C53-5F9390CC1943}"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C638D-24C1-48D7-A73D-E73CB6A48E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E6CCB6-272F-4A49-9C53-5F9390CC1943}"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C638D-24C1-48D7-A73D-E73CB6A48E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C5E6CCB6-272F-4A49-9C53-5F9390CC1943}" type="datetimeFigureOut">
              <a:rPr lang="en-US" smtClean="0"/>
              <a:pPr/>
              <a:t>4/18/2016</a:t>
            </a:fld>
            <a:endParaRPr lang="en-US"/>
          </a:p>
        </p:txBody>
      </p:sp>
      <p:sp>
        <p:nvSpPr>
          <p:cNvPr id="15" name="Slide Number Placeholder 14"/>
          <p:cNvSpPr>
            <a:spLocks noGrp="1"/>
          </p:cNvSpPr>
          <p:nvPr>
            <p:ph type="sldNum" sz="quarter" idx="15"/>
          </p:nvPr>
        </p:nvSpPr>
        <p:spPr/>
        <p:txBody>
          <a:bodyPr/>
          <a:lstStyle>
            <a:lvl1pPr algn="ctr">
              <a:defRPr/>
            </a:lvl1pPr>
          </a:lstStyle>
          <a:p>
            <a:fld id="{288C638D-24C1-48D7-A73D-E73CB6A48E06}"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5E6CCB6-272F-4A49-9C53-5F9390CC1943}"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C638D-24C1-48D7-A73D-E73CB6A48E06}"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5E6CCB6-272F-4A49-9C53-5F9390CC1943}" type="datetimeFigureOut">
              <a:rPr lang="en-US" smtClean="0"/>
              <a:pPr/>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C638D-24C1-48D7-A73D-E73CB6A48E06}"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88C638D-24C1-48D7-A73D-E73CB6A48E06}"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C5E6CCB6-272F-4A49-9C53-5F9390CC1943}" type="datetimeFigureOut">
              <a:rPr lang="en-US" smtClean="0"/>
              <a:pPr/>
              <a:t>4/18/2016</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5E6CCB6-272F-4A49-9C53-5F9390CC1943}" type="datetimeFigureOut">
              <a:rPr lang="en-US" smtClean="0"/>
              <a:pPr/>
              <a:t>4/18/2016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8C638D-24C1-48D7-A73D-E73CB6A48E06}"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6CCB6-272F-4A49-9C53-5F9390CC1943}" type="datetimeFigureOut">
              <a:rPr lang="en-US" smtClean="0"/>
              <a:pPr/>
              <a:t>4/18/2016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8C638D-24C1-48D7-A73D-E73CB6A48E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C5E6CCB6-272F-4A49-9C53-5F9390CC1943}" type="datetimeFigureOut">
              <a:rPr lang="en-US" smtClean="0"/>
              <a:pPr/>
              <a:t>4/18/2016</a:t>
            </a:fld>
            <a:endParaRPr lang="en-US"/>
          </a:p>
        </p:txBody>
      </p:sp>
      <p:sp>
        <p:nvSpPr>
          <p:cNvPr id="9" name="Slide Number Placeholder 8"/>
          <p:cNvSpPr>
            <a:spLocks noGrp="1"/>
          </p:cNvSpPr>
          <p:nvPr>
            <p:ph type="sldNum" sz="quarter" idx="15"/>
          </p:nvPr>
        </p:nvSpPr>
        <p:spPr/>
        <p:txBody>
          <a:bodyPr/>
          <a:lstStyle/>
          <a:p>
            <a:fld id="{288C638D-24C1-48D7-A73D-E73CB6A48E06}"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C5E6CCB6-272F-4A49-9C53-5F9390CC1943}" type="datetimeFigureOut">
              <a:rPr lang="en-US" smtClean="0"/>
              <a:pPr/>
              <a:t>4/18/2016</a:t>
            </a:fld>
            <a:endParaRPr lang="en-US"/>
          </a:p>
        </p:txBody>
      </p:sp>
      <p:sp>
        <p:nvSpPr>
          <p:cNvPr id="9" name="Slide Number Placeholder 8"/>
          <p:cNvSpPr>
            <a:spLocks noGrp="1"/>
          </p:cNvSpPr>
          <p:nvPr>
            <p:ph type="sldNum" sz="quarter" idx="11"/>
          </p:nvPr>
        </p:nvSpPr>
        <p:spPr/>
        <p:txBody>
          <a:bodyPr/>
          <a:lstStyle/>
          <a:p>
            <a:fld id="{288C638D-24C1-48D7-A73D-E73CB6A48E06}"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5E6CCB6-272F-4A49-9C53-5F9390CC1943}" type="datetimeFigureOut">
              <a:rPr lang="en-US" smtClean="0"/>
              <a:pPr/>
              <a:t>4/18/2016</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288C638D-24C1-48D7-A73D-E73CB6A48E06}"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jpeg"/><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57600"/>
            <a:ext cx="6629400" cy="914400"/>
          </a:xfrm>
        </p:spPr>
        <p:txBody>
          <a:bodyPr/>
          <a:lstStyle/>
          <a:p>
            <a:r>
              <a:rPr lang="fr-CA" b="1" dirty="0" smtClean="0">
                <a:effectLst>
                  <a:outerShdw blurRad="38100" dist="38100" dir="2700000" algn="tl">
                    <a:srgbClr val="000000">
                      <a:alpha val="43137"/>
                    </a:srgbClr>
                  </a:outerShdw>
                </a:effectLst>
                <a:latin typeface="Arial" pitchFamily="34" charset="0"/>
                <a:cs typeface="Arial" pitchFamily="34" charset="0"/>
              </a:rPr>
              <a:t>Presented by: Gilles Tagne</a:t>
            </a:r>
          </a:p>
          <a:p>
            <a:r>
              <a:rPr lang="en-US" sz="2000" b="1" i="1" dirty="0" smtClean="0">
                <a:effectLst>
                  <a:outerShdw blurRad="38100" dist="38100" dir="2700000" algn="tl">
                    <a:srgbClr val="000000">
                      <a:alpha val="43137"/>
                    </a:srgbClr>
                  </a:outerShdw>
                </a:effectLst>
                <a:latin typeface="Arial" pitchFamily="34" charset="0"/>
                <a:cs typeface="Arial" pitchFamily="34" charset="0"/>
              </a:rPr>
              <a:t>Environmental Sciences PhD Candidate </a:t>
            </a:r>
            <a:endParaRPr lang="fr-CA" sz="2000" b="1" i="1" dirty="0" smtClean="0">
              <a:effectLst>
                <a:outerShdw blurRad="38100" dist="38100" dir="2700000" algn="tl">
                  <a:srgbClr val="000000">
                    <a:alpha val="43137"/>
                  </a:srgbClr>
                </a:outerShdw>
              </a:effectLst>
              <a:latin typeface="Arial" pitchFamily="34" charset="0"/>
              <a:cs typeface="Arial" pitchFamily="34" charset="0"/>
            </a:endParaRPr>
          </a:p>
          <a:p>
            <a:r>
              <a:rPr lang="fr-CA" dirty="0" smtClean="0"/>
              <a:t> </a:t>
            </a:r>
            <a:endParaRPr lang="en-US" dirty="0"/>
          </a:p>
        </p:txBody>
      </p:sp>
      <p:sp>
        <p:nvSpPr>
          <p:cNvPr id="2" name="Title 1"/>
          <p:cNvSpPr>
            <a:spLocks noGrp="1"/>
          </p:cNvSpPr>
          <p:nvPr>
            <p:ph type="ctrTitle"/>
          </p:nvPr>
        </p:nvSpPr>
        <p:spPr>
          <a:xfrm>
            <a:off x="304800" y="1371600"/>
            <a:ext cx="8534400" cy="2362200"/>
          </a:xfrm>
        </p:spPr>
        <p:txBody>
          <a:bodyPr/>
          <a:lstStyle/>
          <a:p>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2600" dirty="0" smtClean="0">
                <a:latin typeface="Arial" pitchFamily="34" charset="0"/>
                <a:cs typeface="Arial" pitchFamily="34" charset="0"/>
              </a:rPr>
              <a:t/>
            </a:r>
            <a:br>
              <a:rPr lang="en-US" sz="2600" dirty="0" smtClean="0">
                <a:latin typeface="Arial" pitchFamily="34" charset="0"/>
                <a:cs typeface="Arial" pitchFamily="34" charset="0"/>
              </a:rPr>
            </a:br>
            <a:r>
              <a:rPr lang="en-US" sz="2600" dirty="0" smtClean="0">
                <a:latin typeface="Arial" pitchFamily="34" charset="0"/>
                <a:cs typeface="Arial" pitchFamily="34" charset="0"/>
              </a:rPr>
              <a:t/>
            </a:r>
            <a:br>
              <a:rPr lang="en-US" sz="2600" dirty="0" smtClean="0">
                <a:latin typeface="Arial" pitchFamily="34" charset="0"/>
                <a:cs typeface="Arial" pitchFamily="34" charset="0"/>
              </a:rPr>
            </a:br>
            <a:r>
              <a:rPr lang="en-US" sz="2600" b="1" dirty="0" smtClean="0">
                <a:solidFill>
                  <a:srgbClr val="CCFFFF"/>
                </a:solidFill>
                <a:effectLst>
                  <a:outerShdw blurRad="38100" dist="38100" dir="2700000" algn="tl">
                    <a:srgbClr val="000000">
                      <a:alpha val="43137"/>
                    </a:srgbClr>
                  </a:outerShdw>
                </a:effectLst>
                <a:latin typeface="Arial" pitchFamily="34" charset="0"/>
                <a:cs typeface="Arial" pitchFamily="34" charset="0"/>
              </a:rPr>
              <a:t>ANTHROPOGENIC NUTRIENT TRANSFER  WITHIN AN EPIGENIC KARST AQUIFER: GRAYSON-GUNNAR CAVE, SOUTHEASTERN KENTUCKY </a:t>
            </a:r>
            <a:r>
              <a:rPr lang="en-US" sz="26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r>
            <a:br>
              <a:rPr lang="en-US" sz="26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br>
            <a:endParaRPr lang="en-US" sz="26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p:cNvPicPr>
            <a:picLocks noChangeAspect="1"/>
          </p:cNvPicPr>
          <p:nvPr/>
        </p:nvPicPr>
        <p:blipFill>
          <a:blip r:embed="rId3" cstate="print">
            <a:duotone>
              <a:prstClr val="black"/>
              <a:srgbClr val="D9C3A5">
                <a:tint val="50000"/>
                <a:satMod val="180000"/>
              </a:srgbClr>
            </a:duotone>
            <a:lum bright="-100000" contrast="100000"/>
            <a:extLst>
              <a:ext uri="{28A0092B-C50C-407E-A947-70E740481C1C}">
                <a14:useLocalDpi xmlns:a14="http://schemas.microsoft.com/office/drawing/2010/main" xmlns="" val="0"/>
              </a:ext>
            </a:extLst>
          </a:blip>
          <a:srcRect/>
          <a:stretch>
            <a:fillRect/>
          </a:stretch>
        </p:blipFill>
        <p:spPr bwMode="auto">
          <a:xfrm>
            <a:off x="2743200" y="457200"/>
            <a:ext cx="3382026" cy="1287792"/>
          </a:xfrm>
          <a:prstGeom prst="rect">
            <a:avLst/>
          </a:prstGeom>
          <a:noFill/>
          <a:ln>
            <a:noFill/>
          </a:ln>
          <a:effectLst>
            <a:outerShdw sx="1000" sy="1000" algn="ctr" rotWithShape="0">
              <a:srgbClr val="000000">
                <a:alpha val="61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0" name="Picture 2" descr="https://www.isgs.illinois.edu/sites/isgs/files/images/NCGSA-Banner_05152015.jpg"/>
          <p:cNvPicPr>
            <a:picLocks noChangeAspect="1" noChangeArrowheads="1"/>
          </p:cNvPicPr>
          <p:nvPr/>
        </p:nvPicPr>
        <p:blipFill>
          <a:blip r:embed="rId4" cstate="print"/>
          <a:srcRect/>
          <a:stretch>
            <a:fillRect/>
          </a:stretch>
        </p:blipFill>
        <p:spPr bwMode="auto">
          <a:xfrm>
            <a:off x="2514601" y="4876800"/>
            <a:ext cx="4541080" cy="12954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0"/>
            <a:ext cx="8991600" cy="4572000"/>
          </a:xfrm>
        </p:spPr>
        <p:txBody>
          <a:bodyPr>
            <a:normAutofit fontScale="92500" lnSpcReduction="10000"/>
          </a:bodyPr>
          <a:lstStyle/>
          <a:p>
            <a:pPr lvl="1">
              <a:buClr>
                <a:schemeClr val="tx2"/>
              </a:buClr>
            </a:pPr>
            <a:r>
              <a:rPr lang="en-US" sz="2600" dirty="0" smtClean="0">
                <a:solidFill>
                  <a:schemeClr val="tx1"/>
                </a:solidFill>
                <a:effectLst>
                  <a:outerShdw blurRad="38100" dist="38100" dir="2700000" algn="tl">
                    <a:srgbClr val="000000">
                      <a:alpha val="43137"/>
                    </a:srgbClr>
                  </a:outerShdw>
                </a:effectLst>
              </a:rPr>
              <a:t>Discrete weekly </a:t>
            </a:r>
            <a:r>
              <a:rPr lang="fr-CA" sz="2600" dirty="0" err="1" smtClean="0">
                <a:solidFill>
                  <a:schemeClr val="tx1"/>
                </a:solidFill>
                <a:effectLst>
                  <a:outerShdw blurRad="38100" dist="38100" dir="2700000" algn="tl">
                    <a:srgbClr val="000000">
                      <a:alpha val="43137"/>
                    </a:srgbClr>
                  </a:outerShdw>
                </a:effectLst>
              </a:rPr>
              <a:t>sampling</a:t>
            </a:r>
            <a:r>
              <a:rPr lang="fr-CA" sz="2600" dirty="0" smtClean="0">
                <a:solidFill>
                  <a:schemeClr val="tx1"/>
                </a:solidFill>
                <a:effectLst>
                  <a:outerShdw blurRad="38100" dist="38100" dir="2700000" algn="tl">
                    <a:srgbClr val="000000">
                      <a:alpha val="43137"/>
                    </a:srgbClr>
                  </a:outerShdw>
                </a:effectLst>
              </a:rPr>
              <a:t> </a:t>
            </a:r>
            <a:r>
              <a:rPr lang="fr-CA" sz="2600" dirty="0" err="1" smtClean="0">
                <a:solidFill>
                  <a:schemeClr val="tx1"/>
                </a:solidFill>
                <a:effectLst>
                  <a:outerShdw blurRad="38100" dist="38100" dir="2700000" algn="tl">
                    <a:srgbClr val="000000">
                      <a:alpha val="43137"/>
                    </a:srgbClr>
                  </a:outerShdw>
                </a:effectLst>
              </a:rPr>
              <a:t>at</a:t>
            </a:r>
            <a:r>
              <a:rPr lang="fr-CA" sz="2600" dirty="0" smtClean="0">
                <a:solidFill>
                  <a:schemeClr val="tx1"/>
                </a:solidFill>
                <a:effectLst>
                  <a:outerShdw blurRad="38100" dist="38100" dir="2700000" algn="tl">
                    <a:srgbClr val="000000">
                      <a:alpha val="43137"/>
                    </a:srgbClr>
                  </a:outerShdw>
                </a:effectLst>
              </a:rPr>
              <a:t> the </a:t>
            </a:r>
            <a:r>
              <a:rPr lang="fr-CA" sz="2600" dirty="0" err="1" smtClean="0">
                <a:solidFill>
                  <a:schemeClr val="tx1"/>
                </a:solidFill>
                <a:effectLst>
                  <a:outerShdw blurRad="38100" dist="38100" dir="2700000" algn="tl">
                    <a:srgbClr val="000000">
                      <a:alpha val="43137"/>
                    </a:srgbClr>
                  </a:outerShdw>
                </a:effectLst>
              </a:rPr>
              <a:t>Spring</a:t>
            </a:r>
            <a:r>
              <a:rPr lang="fr-CA" sz="2600" dirty="0" smtClean="0">
                <a:solidFill>
                  <a:schemeClr val="tx1"/>
                </a:solidFill>
                <a:effectLst>
                  <a:outerShdw blurRad="38100" dist="38100" dir="2700000" algn="tl">
                    <a:srgbClr val="000000">
                      <a:alpha val="43137"/>
                    </a:srgbClr>
                  </a:outerShdw>
                </a:effectLst>
              </a:rPr>
              <a:t> (</a:t>
            </a:r>
            <a:r>
              <a:rPr lang="fr-CA" sz="2800" dirty="0" smtClean="0">
                <a:solidFill>
                  <a:schemeClr val="tx1"/>
                </a:solidFill>
                <a:effectLst>
                  <a:outerShdw blurRad="38100" dist="38100" dir="2700000" algn="tl">
                    <a:srgbClr val="000000">
                      <a:alpha val="43137"/>
                    </a:srgbClr>
                  </a:outerShdw>
                </a:effectLst>
              </a:rPr>
              <a:t>05/2015-08/2015)</a:t>
            </a:r>
            <a:endParaRPr lang="fr-CA" sz="2600" dirty="0" smtClean="0">
              <a:solidFill>
                <a:schemeClr val="tx1"/>
              </a:solidFill>
              <a:effectLst>
                <a:outerShdw blurRad="38100" dist="38100" dir="2700000" algn="tl">
                  <a:srgbClr val="000000">
                    <a:alpha val="43137"/>
                  </a:srgbClr>
                </a:outerShdw>
              </a:effectLst>
            </a:endParaRPr>
          </a:p>
          <a:p>
            <a:pPr lvl="2">
              <a:buClr>
                <a:schemeClr val="tx2"/>
              </a:buClr>
            </a:pPr>
            <a:r>
              <a:rPr lang="fr-CA" dirty="0" smtClean="0">
                <a:effectLst>
                  <a:outerShdw blurRad="38100" dist="38100" dir="2700000" algn="tl">
                    <a:srgbClr val="000000">
                      <a:alpha val="43137"/>
                    </a:srgbClr>
                  </a:outerShdw>
                </a:effectLst>
              </a:rPr>
              <a:t>Major ions </a:t>
            </a:r>
          </a:p>
          <a:p>
            <a:pPr lvl="2">
              <a:buClr>
                <a:schemeClr val="tx2"/>
              </a:buClr>
            </a:pPr>
            <a:r>
              <a:rPr lang="fr-CA" dirty="0" smtClean="0">
                <a:effectLst>
                  <a:outerShdw blurRad="38100" dist="38100" dir="2700000" algn="tl">
                    <a:srgbClr val="000000">
                      <a:alpha val="43137"/>
                    </a:srgbClr>
                  </a:outerShdw>
                </a:effectLst>
              </a:rPr>
              <a:t>DOC and DIC</a:t>
            </a:r>
          </a:p>
          <a:p>
            <a:pPr lvl="2">
              <a:buClr>
                <a:schemeClr val="tx2"/>
              </a:buClr>
            </a:pPr>
            <a:r>
              <a:rPr lang="fr-CA" dirty="0" err="1" smtClean="0">
                <a:effectLst>
                  <a:outerShdw blurRad="38100" dist="38100" dir="2700000" algn="tl">
                    <a:srgbClr val="000000">
                      <a:alpha val="43137"/>
                    </a:srgbClr>
                  </a:outerShdw>
                </a:effectLst>
              </a:rPr>
              <a:t>Nitrogen</a:t>
            </a:r>
            <a:r>
              <a:rPr lang="fr-CA" dirty="0" smtClean="0">
                <a:effectLst>
                  <a:outerShdw blurRad="38100" dist="38100" dir="2700000" algn="tl">
                    <a:srgbClr val="000000">
                      <a:alpha val="43137"/>
                    </a:srgbClr>
                  </a:outerShdw>
                </a:effectLst>
              </a:rPr>
              <a:t> &amp; </a:t>
            </a:r>
            <a:r>
              <a:rPr lang="fr-CA" dirty="0" err="1" smtClean="0">
                <a:effectLst>
                  <a:outerShdw blurRad="38100" dist="38100" dir="2700000" algn="tl">
                    <a:srgbClr val="000000">
                      <a:alpha val="43137"/>
                    </a:srgbClr>
                  </a:outerShdw>
                </a:effectLst>
              </a:rPr>
              <a:t>phosphorus</a:t>
            </a:r>
            <a:r>
              <a:rPr lang="fr-CA" dirty="0" smtClean="0">
                <a:effectLst>
                  <a:outerShdw blurRad="38100" dist="38100" dir="2700000" algn="tl">
                    <a:srgbClr val="000000">
                      <a:alpha val="43137"/>
                    </a:srgbClr>
                  </a:outerShdw>
                </a:effectLst>
              </a:rPr>
              <a:t> </a:t>
            </a:r>
            <a:r>
              <a:rPr lang="fr-CA" dirty="0" err="1" smtClean="0">
                <a:effectLst>
                  <a:outerShdw blurRad="38100" dist="38100" dir="2700000" algn="tl">
                    <a:srgbClr val="000000">
                      <a:alpha val="43137"/>
                    </a:srgbClr>
                  </a:outerShdw>
                </a:effectLst>
              </a:rPr>
              <a:t>speciation</a:t>
            </a:r>
            <a:endParaRPr lang="fr-CA" dirty="0" smtClean="0">
              <a:effectLst>
                <a:outerShdw blurRad="38100" dist="38100" dir="2700000" algn="tl">
                  <a:srgbClr val="000000">
                    <a:alpha val="43137"/>
                  </a:srgbClr>
                </a:outerShdw>
              </a:effectLst>
            </a:endParaRPr>
          </a:p>
          <a:p>
            <a:pPr lvl="2">
              <a:buClr>
                <a:schemeClr val="tx2"/>
              </a:buClr>
            </a:pPr>
            <a:r>
              <a:rPr lang="fr-CA" dirty="0" err="1" smtClean="0">
                <a:effectLst>
                  <a:outerShdw blurRad="38100" dist="38100" dir="2700000" algn="tl">
                    <a:srgbClr val="000000">
                      <a:alpha val="43137"/>
                    </a:srgbClr>
                  </a:outerShdw>
                </a:effectLst>
              </a:rPr>
              <a:t>Carbon</a:t>
            </a:r>
            <a:r>
              <a:rPr lang="fr-CA" dirty="0" smtClean="0">
                <a:effectLst>
                  <a:outerShdw blurRad="38100" dist="38100" dir="2700000" algn="tl">
                    <a:srgbClr val="000000">
                      <a:alpha val="43137"/>
                    </a:srgbClr>
                  </a:outerShdw>
                </a:effectLst>
              </a:rPr>
              <a:t> isotopes</a:t>
            </a:r>
          </a:p>
          <a:p>
            <a:pPr lvl="2">
              <a:buClr>
                <a:schemeClr val="tx2"/>
              </a:buClr>
            </a:pPr>
            <a:r>
              <a:rPr lang="fr-CA" dirty="0" err="1" smtClean="0">
                <a:effectLst>
                  <a:outerShdw blurRad="38100" dist="38100" dir="2700000" algn="tl">
                    <a:srgbClr val="000000">
                      <a:alpha val="43137"/>
                    </a:srgbClr>
                  </a:outerShdw>
                </a:effectLst>
              </a:rPr>
              <a:t>Spring</a:t>
            </a:r>
            <a:r>
              <a:rPr lang="fr-CA" dirty="0" smtClean="0">
                <a:effectLst>
                  <a:outerShdw blurRad="38100" dist="38100" dir="2700000" algn="tl">
                    <a:srgbClr val="000000">
                      <a:alpha val="43137"/>
                    </a:srgbClr>
                  </a:outerShdw>
                </a:effectLst>
              </a:rPr>
              <a:t> </a:t>
            </a:r>
            <a:r>
              <a:rPr lang="fr-CA" dirty="0" err="1" smtClean="0">
                <a:effectLst>
                  <a:outerShdw blurRad="38100" dist="38100" dir="2700000" algn="tl">
                    <a:srgbClr val="000000">
                      <a:alpha val="43137"/>
                    </a:srgbClr>
                  </a:outerShdw>
                </a:effectLst>
              </a:rPr>
              <a:t>discharge</a:t>
            </a:r>
            <a:r>
              <a:rPr lang="fr-CA" dirty="0" smtClean="0">
                <a:effectLst>
                  <a:outerShdw blurRad="38100" dist="38100" dir="2700000" algn="tl">
                    <a:srgbClr val="000000">
                      <a:alpha val="43137"/>
                    </a:srgbClr>
                  </a:outerShdw>
                </a:effectLst>
              </a:rPr>
              <a:t> </a:t>
            </a:r>
            <a:r>
              <a:rPr lang="fr-CA" dirty="0" err="1" smtClean="0">
                <a:effectLst>
                  <a:outerShdw blurRad="38100" dist="38100" dir="2700000" algn="tl">
                    <a:srgbClr val="000000">
                      <a:alpha val="43137"/>
                    </a:srgbClr>
                  </a:outerShdw>
                </a:effectLst>
              </a:rPr>
              <a:t>measurements</a:t>
            </a:r>
            <a:endParaRPr lang="fr-CA" dirty="0">
              <a:effectLst>
                <a:outerShdw blurRad="38100" dist="38100" dir="2700000" algn="tl">
                  <a:srgbClr val="000000">
                    <a:alpha val="43137"/>
                  </a:srgbClr>
                </a:outerShdw>
              </a:effectLst>
            </a:endParaRPr>
          </a:p>
          <a:p>
            <a:pPr marL="640080" lvl="2">
              <a:spcBef>
                <a:spcPts val="600"/>
              </a:spcBef>
              <a:buClr>
                <a:schemeClr val="tx2"/>
              </a:buClr>
            </a:pPr>
            <a:r>
              <a:rPr lang="fr-CA" sz="2600" dirty="0" err="1" smtClean="0">
                <a:effectLst>
                  <a:outerShdw blurRad="38100" dist="38100" dir="2700000" algn="tl">
                    <a:srgbClr val="000000">
                      <a:alpha val="43137"/>
                    </a:srgbClr>
                  </a:outerShdw>
                </a:effectLst>
              </a:rPr>
              <a:t>Continuous</a:t>
            </a:r>
            <a:r>
              <a:rPr lang="en-US" sz="2600" dirty="0" smtClean="0">
                <a:effectLst>
                  <a:outerShdw blurRad="38100" dist="38100" dir="2700000" algn="tl">
                    <a:srgbClr val="000000">
                      <a:alpha val="43137"/>
                    </a:srgbClr>
                  </a:outerShdw>
                </a:effectLst>
              </a:rPr>
              <a:t> (10 min-interval) monitoring</a:t>
            </a:r>
            <a:r>
              <a:rPr lang="fr-CA" sz="2600" dirty="0" smtClean="0">
                <a:effectLst>
                  <a:outerShdw blurRad="38100" dist="38100" dir="2700000" algn="tl">
                    <a:srgbClr val="000000">
                      <a:alpha val="43137"/>
                    </a:srgbClr>
                  </a:outerShdw>
                </a:effectLst>
              </a:rPr>
              <a:t> </a:t>
            </a:r>
            <a:r>
              <a:rPr lang="fr-CA" sz="2600" dirty="0" err="1" smtClean="0">
                <a:effectLst>
                  <a:outerShdw blurRad="38100" dist="38100" dir="2700000" algn="tl">
                    <a:srgbClr val="000000">
                      <a:alpha val="43137"/>
                    </a:srgbClr>
                  </a:outerShdw>
                </a:effectLst>
              </a:rPr>
              <a:t>near</a:t>
            </a:r>
            <a:r>
              <a:rPr lang="fr-CA" sz="2600" dirty="0" smtClean="0">
                <a:effectLst>
                  <a:outerShdw blurRad="38100" dist="38100" dir="2700000" algn="tl">
                    <a:srgbClr val="000000">
                      <a:alpha val="43137"/>
                    </a:srgbClr>
                  </a:outerShdw>
                </a:effectLst>
              </a:rPr>
              <a:t> the </a:t>
            </a:r>
            <a:r>
              <a:rPr lang="fr-CA" sz="2600" dirty="0" err="1" smtClean="0">
                <a:effectLst>
                  <a:outerShdw blurRad="38100" dist="38100" dir="2700000" algn="tl">
                    <a:srgbClr val="000000">
                      <a:alpha val="43137"/>
                    </a:srgbClr>
                  </a:outerShdw>
                </a:effectLst>
              </a:rPr>
              <a:t>Spring</a:t>
            </a:r>
            <a:r>
              <a:rPr lang="fr-CA" sz="2600" dirty="0" smtClean="0">
                <a:effectLst>
                  <a:outerShdw blurRad="38100" dist="38100" dir="2700000" algn="tl">
                    <a:srgbClr val="000000">
                      <a:alpha val="43137"/>
                    </a:srgbClr>
                  </a:outerShdw>
                </a:effectLst>
              </a:rPr>
              <a:t> (05/2015-02/2016)</a:t>
            </a:r>
          </a:p>
          <a:p>
            <a:pPr marL="914400" lvl="3">
              <a:spcBef>
                <a:spcPts val="600"/>
              </a:spcBef>
              <a:buClr>
                <a:schemeClr val="tx2"/>
              </a:buClr>
            </a:pPr>
            <a:r>
              <a:rPr lang="fr-CA" sz="1900" dirty="0" smtClean="0">
                <a:effectLst>
                  <a:outerShdw blurRad="38100" dist="38100" dir="2700000" algn="tl">
                    <a:srgbClr val="000000">
                      <a:alpha val="43137"/>
                    </a:srgbClr>
                  </a:outerShdw>
                </a:effectLst>
              </a:rPr>
              <a:t>EXO2 sonde: 14 </a:t>
            </a:r>
            <a:r>
              <a:rPr lang="fr-CA" sz="1900" dirty="0" err="1" smtClean="0">
                <a:effectLst>
                  <a:outerShdw blurRad="38100" dist="38100" dir="2700000" algn="tl">
                    <a:srgbClr val="000000">
                      <a:alpha val="43137"/>
                    </a:srgbClr>
                  </a:outerShdw>
                </a:effectLst>
              </a:rPr>
              <a:t>parameters</a:t>
            </a:r>
            <a:endParaRPr lang="fr-CA" dirty="0" smtClean="0">
              <a:effectLst>
                <a:outerShdw blurRad="38100" dist="38100" dir="2700000" algn="tl">
                  <a:srgbClr val="000000">
                    <a:alpha val="43137"/>
                  </a:srgbClr>
                </a:outerShdw>
              </a:effectLst>
            </a:endParaRPr>
          </a:p>
          <a:p>
            <a:pPr marL="914400" lvl="3">
              <a:spcBef>
                <a:spcPts val="600"/>
              </a:spcBef>
              <a:buClr>
                <a:schemeClr val="tx2"/>
              </a:buClr>
            </a:pPr>
            <a:r>
              <a:rPr lang="fr-CA" sz="1800" dirty="0" smtClean="0">
                <a:effectLst>
                  <a:outerShdw blurRad="38100" dist="38100" dir="2700000" algn="tl">
                    <a:srgbClr val="000000">
                      <a:alpha val="43137"/>
                    </a:srgbClr>
                  </a:outerShdw>
                </a:effectLst>
              </a:rPr>
              <a:t>Aquatroll sonde: temperature, water </a:t>
            </a:r>
            <a:r>
              <a:rPr lang="fr-CA" sz="1800" dirty="0" err="1" smtClean="0">
                <a:effectLst>
                  <a:outerShdw blurRad="38100" dist="38100" dir="2700000" algn="tl">
                    <a:srgbClr val="000000">
                      <a:alpha val="43137"/>
                    </a:srgbClr>
                  </a:outerShdw>
                </a:effectLst>
              </a:rPr>
              <a:t>depth</a:t>
            </a:r>
            <a:r>
              <a:rPr lang="fr-CA" sz="1800" dirty="0" smtClean="0">
                <a:effectLst>
                  <a:outerShdw blurRad="38100" dist="38100" dir="2700000" algn="tl">
                    <a:srgbClr val="000000">
                      <a:alpha val="43137"/>
                    </a:srgbClr>
                  </a:outerShdw>
                </a:effectLst>
              </a:rPr>
              <a:t>, and </a:t>
            </a:r>
            <a:r>
              <a:rPr lang="fr-CA" sz="1800" dirty="0" err="1" smtClean="0">
                <a:effectLst>
                  <a:outerShdw blurRad="38100" dist="38100" dir="2700000" algn="tl">
                    <a:srgbClr val="000000">
                      <a:alpha val="43137"/>
                    </a:srgbClr>
                  </a:outerShdw>
                </a:effectLst>
              </a:rPr>
              <a:t>conductivity</a:t>
            </a:r>
            <a:r>
              <a:rPr lang="fr-CA" sz="1800" dirty="0" smtClean="0">
                <a:effectLst>
                  <a:outerShdw blurRad="38100" dist="38100" dir="2700000" algn="tl">
                    <a:srgbClr val="000000">
                      <a:alpha val="43137"/>
                    </a:srgbClr>
                  </a:outerShdw>
                </a:effectLst>
              </a:rPr>
              <a:t>.</a:t>
            </a:r>
          </a:p>
          <a:p>
            <a:pPr lvl="1" algn="just">
              <a:buClr>
                <a:schemeClr val="tx2"/>
              </a:buClr>
            </a:pPr>
            <a:r>
              <a:rPr lang="en-US" sz="2600" dirty="0" smtClean="0">
                <a:solidFill>
                  <a:schemeClr val="tx1"/>
                </a:solidFill>
                <a:effectLst>
                  <a:outerShdw blurRad="38100" dist="38100" dir="2700000" algn="tl">
                    <a:srgbClr val="000000">
                      <a:alpha val="43137"/>
                    </a:srgbClr>
                  </a:outerShdw>
                </a:effectLst>
              </a:rPr>
              <a:t>Goals:</a:t>
            </a:r>
          </a:p>
          <a:p>
            <a:pPr lvl="2" algn="just">
              <a:buClr>
                <a:schemeClr val="tx2"/>
              </a:buClr>
            </a:pPr>
            <a:r>
              <a:rPr lang="en-US" dirty="0" smtClean="0">
                <a:effectLst>
                  <a:outerShdw blurRad="38100" dist="38100" dir="2700000" algn="tl">
                    <a:srgbClr val="000000">
                      <a:alpha val="43137"/>
                    </a:srgbClr>
                  </a:outerShdw>
                </a:effectLst>
              </a:rPr>
              <a:t>Look at long term patterns in our data (physical data)</a:t>
            </a:r>
          </a:p>
          <a:p>
            <a:pPr lvl="2" algn="just">
              <a:buClr>
                <a:schemeClr val="tx2"/>
              </a:buClr>
            </a:pPr>
            <a:r>
              <a:rPr lang="en-US" dirty="0" smtClean="0">
                <a:effectLst>
                  <a:outerShdw blurRad="38100" dist="38100" dir="2700000" algn="tl">
                    <a:srgbClr val="000000">
                      <a:alpha val="43137"/>
                    </a:srgbClr>
                  </a:outerShdw>
                </a:effectLst>
              </a:rPr>
              <a:t>Capture the system’s response to specific storm events (nutrients)</a:t>
            </a:r>
          </a:p>
          <a:p>
            <a:pPr marL="1463040" lvl="5">
              <a:spcBef>
                <a:spcPts val="600"/>
              </a:spcBef>
              <a:buClr>
                <a:schemeClr val="tx2"/>
              </a:buClr>
              <a:buNone/>
            </a:pPr>
            <a:endParaRPr lang="fr-CA" sz="1900" dirty="0" smtClean="0">
              <a:solidFill>
                <a:srgbClr val="FFFFCC"/>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304800" y="838200"/>
            <a:ext cx="8534400" cy="762000"/>
          </a:xfrm>
        </p:spPr>
        <p:txBody>
          <a:bodyPr>
            <a:normAutofit/>
          </a:bodyPr>
          <a:lstStyle/>
          <a:p>
            <a:pPr algn="ctr"/>
            <a:r>
              <a:rPr lang="fr-CA" dirty="0" smtClean="0">
                <a:solidFill>
                  <a:srgbClr val="CCFFFF"/>
                </a:solidFill>
                <a:effectLst>
                  <a:outerShdw blurRad="38100" dist="38100" dir="2700000" algn="tl">
                    <a:srgbClr val="000000">
                      <a:alpha val="43137"/>
                    </a:srgbClr>
                  </a:outerShdw>
                </a:effectLst>
              </a:rPr>
              <a:t>Data collection</a:t>
            </a:r>
            <a:endParaRPr lang="en-US" dirty="0">
              <a:solidFill>
                <a:srgbClr val="CCFFFF"/>
              </a:solidFill>
              <a:effectLst>
                <a:outerShdw blurRad="38100" dist="38100" dir="2700000" algn="tl">
                  <a:srgbClr val="000000">
                    <a:alpha val="43137"/>
                  </a:srgbClr>
                </a:outerShdw>
              </a:effectLst>
            </a:endParaRPr>
          </a:p>
        </p:txBody>
      </p:sp>
      <p:pic>
        <p:nvPicPr>
          <p:cNvPr id="4"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5" name="Straight Connector 4"/>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82000" y="152400"/>
            <a:ext cx="533400" cy="584775"/>
          </a:xfrm>
          <a:prstGeom prst="rect">
            <a:avLst/>
          </a:prstGeom>
          <a:noFill/>
        </p:spPr>
        <p:txBody>
          <a:bodyPr wrap="square" rtlCol="0">
            <a:spAutoFit/>
          </a:bodyPr>
          <a:lstStyle/>
          <a:p>
            <a:r>
              <a:rPr lang="fr-CA" sz="3200" dirty="0" smtClean="0">
                <a:solidFill>
                  <a:srgbClr val="CCFFFF"/>
                </a:solidFill>
              </a:rPr>
              <a:t>9</a:t>
            </a:r>
            <a:endParaRPr lang="en-US" sz="3200" dirty="0">
              <a:solidFill>
                <a:srgbClr val="CCFFFF"/>
              </a:solidFill>
            </a:endParaRPr>
          </a:p>
        </p:txBody>
      </p:sp>
      <p:sp>
        <p:nvSpPr>
          <p:cNvPr id="9" name="TextBox 8"/>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981200"/>
            <a:ext cx="8229600" cy="4572000"/>
          </a:xfrm>
        </p:spPr>
        <p:txBody>
          <a:bodyPr>
            <a:normAutofit/>
          </a:bodyPr>
          <a:lstStyle/>
          <a:p>
            <a:r>
              <a:rPr lang="fr-CA" sz="2400" dirty="0" smtClean="0">
                <a:effectLst>
                  <a:outerShdw blurRad="38100" dist="38100" dir="2700000" algn="tl">
                    <a:srgbClr val="000000">
                      <a:alpha val="43137"/>
                    </a:srgbClr>
                  </a:outerShdw>
                </a:effectLst>
              </a:rPr>
              <a:t>Major ions analysis: Dionex IC </a:t>
            </a:r>
          </a:p>
          <a:p>
            <a:r>
              <a:rPr lang="fr-CA" sz="2400" dirty="0" smtClean="0">
                <a:effectLst>
                  <a:outerShdw blurRad="38100" dist="38100" dir="2700000" algn="tl">
                    <a:srgbClr val="000000">
                      <a:alpha val="43137"/>
                    </a:srgbClr>
                  </a:outerShdw>
                </a:effectLst>
              </a:rPr>
              <a:t>DOC and DIC: Sievers 900 C analyzer</a:t>
            </a:r>
          </a:p>
          <a:p>
            <a:r>
              <a:rPr lang="fr-CA" sz="2400" dirty="0" smtClean="0">
                <a:effectLst>
                  <a:outerShdw blurRad="38100" dist="38100" dir="2700000" algn="tl">
                    <a:srgbClr val="000000">
                      <a:alpha val="43137"/>
                    </a:srgbClr>
                  </a:outerShdw>
                </a:effectLst>
              </a:rPr>
              <a:t>Specific UV absorbance at</a:t>
            </a:r>
            <a:r>
              <a:rPr lang="en-US" sz="2400" dirty="0" smtClean="0">
                <a:effectLst>
                  <a:outerShdw blurRad="38100" dist="38100" dir="2700000" algn="tl">
                    <a:srgbClr val="000000">
                      <a:alpha val="43137"/>
                    </a:srgbClr>
                  </a:outerShdw>
                </a:effectLst>
              </a:rPr>
              <a:t> 254 nm</a:t>
            </a:r>
            <a:r>
              <a:rPr lang="fr-CA" sz="2400" dirty="0" smtClean="0">
                <a:effectLst>
                  <a:outerShdw blurRad="38100" dist="38100" dir="2700000" algn="tl">
                    <a:srgbClr val="000000">
                      <a:alpha val="43137"/>
                    </a:srgbClr>
                  </a:outerShdw>
                </a:effectLst>
              </a:rPr>
              <a:t>: SUVA  analyzer</a:t>
            </a:r>
          </a:p>
          <a:p>
            <a:r>
              <a:rPr lang="fr-CA" sz="2400" dirty="0" smtClean="0">
                <a:effectLst>
                  <a:outerShdw blurRad="38100" dist="38100" dir="2700000" algn="tl">
                    <a:srgbClr val="000000">
                      <a:alpha val="43137"/>
                    </a:srgbClr>
                  </a:outerShdw>
                </a:effectLst>
              </a:rPr>
              <a:t>NO3, NH4 and PO4: </a:t>
            </a:r>
            <a:r>
              <a:rPr lang="en-US" sz="2400" dirty="0" smtClean="0">
                <a:effectLst>
                  <a:outerShdw blurRad="38100" dist="38100" dir="2700000" algn="tl">
                    <a:srgbClr val="000000">
                      <a:alpha val="43137"/>
                    </a:srgbClr>
                  </a:outerShdw>
                </a:effectLst>
              </a:rPr>
              <a:t>DR 2800 Spectrophotometer</a:t>
            </a:r>
            <a:endParaRPr lang="fr-CA" sz="2400" dirty="0" smtClean="0">
              <a:effectLst>
                <a:outerShdw blurRad="38100" dist="38100" dir="2700000" algn="tl">
                  <a:srgbClr val="000000">
                    <a:alpha val="43137"/>
                  </a:srgbClr>
                </a:outerShdw>
              </a:effectLst>
            </a:endParaRPr>
          </a:p>
          <a:p>
            <a:r>
              <a:rPr lang="fr-CA" sz="2400" dirty="0" smtClean="0">
                <a:effectLst>
                  <a:outerShdw blurRad="38100" dist="38100" dir="2700000" algn="tl">
                    <a:srgbClr val="000000">
                      <a:alpha val="43137"/>
                    </a:srgbClr>
                  </a:outerShdw>
                </a:effectLst>
              </a:rPr>
              <a:t>Alkalinity as CaCO3:  Interpretation using the USGS </a:t>
            </a:r>
            <a:r>
              <a:rPr lang="fr-CA" sz="2400" i="1" dirty="0" smtClean="0">
                <a:effectLst>
                  <a:outerShdw blurRad="38100" dist="38100" dir="2700000" algn="tl">
                    <a:srgbClr val="000000">
                      <a:alpha val="43137"/>
                    </a:srgbClr>
                  </a:outerShdw>
                </a:effectLst>
              </a:rPr>
              <a:t>‘inflection point’ </a:t>
            </a:r>
            <a:r>
              <a:rPr lang="fr-CA" sz="2400" dirty="0" smtClean="0">
                <a:effectLst>
                  <a:outerShdw blurRad="38100" dist="38100" dir="2700000" algn="tl">
                    <a:srgbClr val="000000">
                      <a:alpha val="43137"/>
                    </a:srgbClr>
                  </a:outerShdw>
                </a:effectLst>
              </a:rPr>
              <a:t>method.</a:t>
            </a:r>
          </a:p>
          <a:p>
            <a:r>
              <a:rPr lang="fr-CA" sz="2400" dirty="0" smtClean="0">
                <a:effectLst>
                  <a:outerShdw blurRad="38100" dist="38100" dir="2700000" algn="tl">
                    <a:srgbClr val="000000">
                      <a:alpha val="43137"/>
                    </a:srgbClr>
                  </a:outerShdw>
                </a:effectLst>
              </a:rPr>
              <a:t>Discharge calculations </a:t>
            </a:r>
            <a:r>
              <a:rPr lang="en-US" sz="2400" dirty="0" smtClean="0">
                <a:effectLst>
                  <a:outerShdw blurRad="38100" dist="38100" dir="2700000" algn="tl">
                    <a:srgbClr val="000000">
                      <a:alpha val="43137"/>
                    </a:srgbClr>
                  </a:outerShdw>
                </a:effectLst>
              </a:rPr>
              <a:t>using the “</a:t>
            </a:r>
            <a:r>
              <a:rPr lang="en-US" sz="2400" i="1" dirty="0" smtClean="0">
                <a:effectLst>
                  <a:outerShdw blurRad="38100" dist="38100" dir="2700000" algn="tl">
                    <a:srgbClr val="000000">
                      <a:alpha val="43137"/>
                    </a:srgbClr>
                  </a:outerShdw>
                </a:effectLst>
              </a:rPr>
              <a:t>mean-section</a:t>
            </a:r>
            <a:r>
              <a:rPr lang="en-US" sz="2400" dirty="0" smtClean="0">
                <a:effectLst>
                  <a:outerShdw blurRad="38100" dist="38100" dir="2700000" algn="tl">
                    <a:srgbClr val="000000">
                      <a:alpha val="43137"/>
                    </a:srgbClr>
                  </a:outerShdw>
                </a:effectLst>
              </a:rPr>
              <a:t>” method provided by Rantz (1982). </a:t>
            </a:r>
            <a:r>
              <a:rPr lang="fr-CA" sz="2400" dirty="0" smtClean="0">
                <a:effectLst>
                  <a:outerShdw blurRad="38100" dist="38100" dir="2700000" algn="tl">
                    <a:srgbClr val="000000">
                      <a:alpha val="43137"/>
                    </a:srgbClr>
                  </a:outerShdw>
                </a:effectLst>
              </a:rPr>
              <a:t> </a:t>
            </a:r>
          </a:p>
          <a:p>
            <a:r>
              <a:rPr lang="fr-CA" sz="2400" dirty="0" smtClean="0">
                <a:effectLst>
                  <a:outerShdw blurRad="38100" dist="38100" dir="2700000" algn="tl">
                    <a:srgbClr val="000000">
                      <a:alpha val="43137"/>
                    </a:srgbClr>
                  </a:outerShdw>
                </a:effectLst>
              </a:rPr>
              <a:t>DIC and DOC isotopes: PICARRO CRDS</a:t>
            </a:r>
          </a:p>
        </p:txBody>
      </p:sp>
      <p:sp>
        <p:nvSpPr>
          <p:cNvPr id="3" name="Title 2"/>
          <p:cNvSpPr>
            <a:spLocks noGrp="1"/>
          </p:cNvSpPr>
          <p:nvPr>
            <p:ph type="title"/>
          </p:nvPr>
        </p:nvSpPr>
        <p:spPr>
          <a:xfrm>
            <a:off x="0" y="990600"/>
            <a:ext cx="9144000" cy="762000"/>
          </a:xfrm>
        </p:spPr>
        <p:txBody>
          <a:bodyPr>
            <a:noAutofit/>
          </a:bodyPr>
          <a:lstStyle/>
          <a:p>
            <a:pPr algn="ctr"/>
            <a:r>
              <a:rPr lang="fr-CA" sz="4400" dirty="0" smtClean="0">
                <a:solidFill>
                  <a:srgbClr val="CCFFFF"/>
                </a:solidFill>
                <a:effectLst>
                  <a:outerShdw blurRad="38100" dist="38100" dir="2700000" algn="tl">
                    <a:srgbClr val="000000">
                      <a:alpha val="43137"/>
                    </a:srgbClr>
                  </a:outerShdw>
                </a:effectLst>
              </a:rPr>
              <a:t>Lab </a:t>
            </a:r>
            <a:r>
              <a:rPr lang="fr-CA" sz="4400" dirty="0" err="1" smtClean="0">
                <a:solidFill>
                  <a:srgbClr val="CCFFFF"/>
                </a:solidFill>
                <a:effectLst>
                  <a:outerShdw blurRad="38100" dist="38100" dir="2700000" algn="tl">
                    <a:srgbClr val="000000">
                      <a:alpha val="43137"/>
                    </a:srgbClr>
                  </a:outerShdw>
                </a:effectLst>
              </a:rPr>
              <a:t>work</a:t>
            </a:r>
            <a:r>
              <a:rPr lang="fr-CA" sz="4400" dirty="0" smtClean="0">
                <a:solidFill>
                  <a:srgbClr val="CCFFFF"/>
                </a:solidFill>
                <a:effectLst>
                  <a:outerShdw blurRad="38100" dist="38100" dir="2700000" algn="tl">
                    <a:srgbClr val="000000">
                      <a:alpha val="43137"/>
                    </a:srgbClr>
                  </a:outerShdw>
                </a:effectLst>
              </a:rPr>
              <a:t> and data analyses</a:t>
            </a:r>
            <a:endParaRPr lang="en-US" sz="4400" dirty="0">
              <a:solidFill>
                <a:srgbClr val="CCFFFF"/>
              </a:solidFill>
              <a:effectLst>
                <a:outerShdw blurRad="38100" dist="38100" dir="2700000" algn="tl">
                  <a:srgbClr val="000000">
                    <a:alpha val="43137"/>
                  </a:srgbClr>
                </a:outerShdw>
              </a:effectLst>
            </a:endParaRPr>
          </a:p>
        </p:txBody>
      </p:sp>
      <p:pic>
        <p:nvPicPr>
          <p:cNvPr id="4" name="Picture 1"/>
          <p:cNvPicPr>
            <a:picLocks noChangeAspect="1"/>
          </p:cNvPicPr>
          <p:nvPr/>
        </p:nvPicPr>
        <p:blipFill>
          <a:blip r:embed="rId2" cstate="print"/>
          <a:srcRect/>
          <a:stretch>
            <a:fillRect/>
          </a:stretch>
        </p:blipFill>
        <p:spPr bwMode="auto">
          <a:xfrm>
            <a:off x="609600" y="228600"/>
            <a:ext cx="755650" cy="957263"/>
          </a:xfrm>
          <a:prstGeom prst="rect">
            <a:avLst/>
          </a:prstGeom>
          <a:noFill/>
          <a:ln w="9525">
            <a:noFill/>
            <a:miter lim="800000"/>
            <a:headEnd/>
            <a:tailEnd/>
          </a:ln>
        </p:spPr>
      </p:pic>
      <p:cxnSp>
        <p:nvCxnSpPr>
          <p:cNvPr id="5" name="Straight Connector 4"/>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05800" y="228600"/>
            <a:ext cx="533400" cy="584775"/>
          </a:xfrm>
          <a:prstGeom prst="rect">
            <a:avLst/>
          </a:prstGeom>
          <a:noFill/>
        </p:spPr>
        <p:txBody>
          <a:bodyPr wrap="square" rtlCol="0">
            <a:spAutoFit/>
          </a:bodyPr>
          <a:lstStyle/>
          <a:p>
            <a:r>
              <a:rPr lang="en-US" sz="3200" dirty="0" smtClean="0">
                <a:solidFill>
                  <a:srgbClr val="CCFFFF"/>
                </a:solidFill>
              </a:rPr>
              <a:t>10</a:t>
            </a:r>
            <a:endParaRPr lang="en-US" sz="3200" dirty="0">
              <a:solidFill>
                <a:srgbClr val="CCFFFF"/>
              </a:solidFill>
            </a:endParaRPr>
          </a:p>
        </p:txBody>
      </p:sp>
      <p:sp>
        <p:nvSpPr>
          <p:cNvPr id="9" name="TextBox 8"/>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62600" y="1524000"/>
            <a:ext cx="3581400" cy="4572000"/>
          </a:xfrm>
        </p:spPr>
        <p:txBody>
          <a:bodyPr/>
          <a:lstStyle/>
          <a:p>
            <a:pPr>
              <a:buClr>
                <a:schemeClr val="tx2"/>
              </a:buClr>
            </a:pPr>
            <a:r>
              <a:rPr lang="fr-CA" sz="2000" dirty="0" smtClean="0"/>
              <a:t>Ca-HCO3 type = </a:t>
            </a:r>
            <a:r>
              <a:rPr lang="fr-CA" sz="2000" dirty="0" err="1" smtClean="0"/>
              <a:t>bedrock</a:t>
            </a:r>
            <a:r>
              <a:rPr lang="fr-CA" sz="2000" dirty="0" smtClean="0"/>
              <a:t> dissolution </a:t>
            </a:r>
          </a:p>
          <a:p>
            <a:pPr>
              <a:buClr>
                <a:schemeClr val="tx2"/>
              </a:buClr>
            </a:pPr>
            <a:r>
              <a:rPr lang="fr-CA" sz="2000" dirty="0" smtClean="0"/>
              <a:t>Saturation index:</a:t>
            </a:r>
          </a:p>
          <a:p>
            <a:pPr lvl="1">
              <a:buClr>
                <a:schemeClr val="tx2"/>
              </a:buClr>
            </a:pPr>
            <a:r>
              <a:rPr lang="fr-CA" sz="2000" dirty="0" smtClean="0">
                <a:solidFill>
                  <a:schemeClr val="tx1"/>
                </a:solidFill>
              </a:rPr>
              <a:t>-0.5</a:t>
            </a:r>
            <a:r>
              <a:rPr lang="en-US" sz="2000" dirty="0" smtClean="0">
                <a:solidFill>
                  <a:schemeClr val="tx1"/>
                </a:solidFill>
              </a:rPr>
              <a:t>&lt;SI(calcite)&lt;-0.8</a:t>
            </a:r>
          </a:p>
          <a:p>
            <a:pPr lvl="1">
              <a:buClr>
                <a:schemeClr val="tx2"/>
              </a:buClr>
            </a:pPr>
            <a:r>
              <a:rPr lang="en-US" sz="2000" dirty="0" smtClean="0">
                <a:solidFill>
                  <a:schemeClr val="tx1"/>
                </a:solidFill>
              </a:rPr>
              <a:t>-1&lt;SI(dolomite)&lt;-2</a:t>
            </a:r>
          </a:p>
          <a:p>
            <a:pPr lvl="1">
              <a:buClr>
                <a:schemeClr val="tx2"/>
              </a:buClr>
            </a:pPr>
            <a:r>
              <a:rPr lang="en-US" sz="2000" dirty="0" smtClean="0">
                <a:solidFill>
                  <a:schemeClr val="tx1"/>
                </a:solidFill>
              </a:rPr>
              <a:t>-5&lt;SI(gypsum)&lt;-6</a:t>
            </a:r>
          </a:p>
          <a:p>
            <a:endParaRPr lang="en-US" dirty="0"/>
          </a:p>
        </p:txBody>
      </p:sp>
      <p:sp>
        <p:nvSpPr>
          <p:cNvPr id="3" name="Title 2"/>
          <p:cNvSpPr>
            <a:spLocks noGrp="1"/>
          </p:cNvSpPr>
          <p:nvPr>
            <p:ph type="title"/>
          </p:nvPr>
        </p:nvSpPr>
        <p:spPr>
          <a:xfrm>
            <a:off x="381000" y="609600"/>
            <a:ext cx="8229600" cy="838200"/>
          </a:xfrm>
        </p:spPr>
        <p:txBody>
          <a:bodyPr/>
          <a:lstStyle/>
          <a:p>
            <a:pPr algn="ctr"/>
            <a:r>
              <a:rPr lang="fr-CA" dirty="0" smtClean="0">
                <a:solidFill>
                  <a:srgbClr val="CCFFFF"/>
                </a:solidFill>
              </a:rPr>
              <a:t>Piper diagram</a:t>
            </a:r>
            <a:endParaRPr lang="en-US" dirty="0">
              <a:solidFill>
                <a:srgbClr val="CCFFFF"/>
              </a:solidFill>
            </a:endParaRPr>
          </a:p>
        </p:txBody>
      </p:sp>
      <p:pic>
        <p:nvPicPr>
          <p:cNvPr id="5"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6" name="Straight Connector 5"/>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1600" y="152400"/>
            <a:ext cx="4648200" cy="830997"/>
          </a:xfrm>
          <a:prstGeom prst="rect">
            <a:avLst/>
          </a:prstGeom>
          <a:noFill/>
        </p:spPr>
        <p:txBody>
          <a:bodyPr wrap="square" rtlCol="0">
            <a:spAutoFit/>
          </a:bodyPr>
          <a:lstStyle/>
          <a:p>
            <a:r>
              <a:rPr lang="fr-CA" sz="1600" b="1" dirty="0" smtClean="0"/>
              <a:t>Environmental </a:t>
            </a:r>
            <a:r>
              <a:rPr lang="fr-CA" sz="1600" b="1" dirty="0" err="1" smtClean="0"/>
              <a:t>Ph.D</a:t>
            </a:r>
            <a:r>
              <a:rPr lang="fr-CA" sz="1600" b="1" dirty="0" smtClean="0"/>
              <a:t>. </a:t>
            </a:r>
            <a:r>
              <a:rPr lang="fr-CA" sz="1600" b="1" dirty="0" err="1" smtClean="0"/>
              <a:t>Seminar</a:t>
            </a:r>
            <a:r>
              <a:rPr lang="fr-CA" sz="1600" b="1" dirty="0" smtClean="0"/>
              <a:t> </a:t>
            </a:r>
          </a:p>
          <a:p>
            <a:r>
              <a:rPr lang="en-US" sz="1600" b="1" dirty="0" smtClean="0"/>
              <a:t>4/12/2015</a:t>
            </a:r>
          </a:p>
          <a:p>
            <a:endParaRPr lang="en-US" sz="1600" dirty="0">
              <a:solidFill>
                <a:srgbClr val="FFCC00"/>
              </a:solidFill>
            </a:endParaRPr>
          </a:p>
        </p:txBody>
      </p:sp>
      <p:sp>
        <p:nvSpPr>
          <p:cNvPr id="8" name="TextBox 7"/>
          <p:cNvSpPr txBox="1"/>
          <p:nvPr/>
        </p:nvSpPr>
        <p:spPr>
          <a:xfrm>
            <a:off x="8305800" y="152400"/>
            <a:ext cx="533400" cy="584775"/>
          </a:xfrm>
          <a:prstGeom prst="rect">
            <a:avLst/>
          </a:prstGeom>
          <a:noFill/>
        </p:spPr>
        <p:txBody>
          <a:bodyPr wrap="square" rtlCol="0">
            <a:spAutoFit/>
          </a:bodyPr>
          <a:lstStyle/>
          <a:p>
            <a:r>
              <a:rPr lang="en-US" sz="3200" dirty="0" smtClean="0">
                <a:solidFill>
                  <a:srgbClr val="CCFFFF"/>
                </a:solidFill>
              </a:rPr>
              <a:t>11</a:t>
            </a:r>
            <a:endParaRPr lang="en-US" sz="3200" dirty="0">
              <a:solidFill>
                <a:srgbClr val="CCFFFF"/>
              </a:solidFill>
            </a:endParaRPr>
          </a:p>
        </p:txBody>
      </p:sp>
      <p:pic>
        <p:nvPicPr>
          <p:cNvPr id="30741" name="Picture 21"/>
          <p:cNvPicPr>
            <a:picLocks noChangeAspect="1" noChangeArrowheads="1"/>
          </p:cNvPicPr>
          <p:nvPr/>
        </p:nvPicPr>
        <p:blipFill>
          <a:blip r:embed="rId4" cstate="print"/>
          <a:srcRect l="39375" t="21111" r="24375" b="12222"/>
          <a:stretch>
            <a:fillRect/>
          </a:stretch>
        </p:blipFill>
        <p:spPr bwMode="auto">
          <a:xfrm>
            <a:off x="304800" y="1447800"/>
            <a:ext cx="5181600" cy="53602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5400"/>
            <a:ext cx="8229600" cy="762000"/>
          </a:xfrm>
        </p:spPr>
        <p:txBody>
          <a:bodyPr>
            <a:normAutofit/>
          </a:bodyPr>
          <a:lstStyle/>
          <a:p>
            <a:r>
              <a:rPr lang="en-US" dirty="0" smtClean="0">
                <a:solidFill>
                  <a:srgbClr val="CCFFFF"/>
                </a:solidFill>
              </a:rPr>
              <a:t>H-Q relationship</a:t>
            </a:r>
            <a:endParaRPr lang="en-US" dirty="0">
              <a:solidFill>
                <a:srgbClr val="CCFFFF"/>
              </a:solidFill>
            </a:endParaRPr>
          </a:p>
        </p:txBody>
      </p:sp>
      <p:pic>
        <p:nvPicPr>
          <p:cNvPr id="4" name="Picture 3"/>
          <p:cNvPicPr/>
          <p:nvPr/>
        </p:nvPicPr>
        <p:blipFill>
          <a:blip r:embed="rId2" cstate="print"/>
          <a:srcRect/>
          <a:stretch>
            <a:fillRect/>
          </a:stretch>
        </p:blipFill>
        <p:spPr bwMode="auto">
          <a:xfrm>
            <a:off x="304800" y="2895600"/>
            <a:ext cx="6781800" cy="3749040"/>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4724400" y="838200"/>
            <a:ext cx="4267200" cy="3124200"/>
          </a:xfrm>
          <a:prstGeom prst="rect">
            <a:avLst/>
          </a:prstGeom>
          <a:noFill/>
          <a:ln w="9525">
            <a:noFill/>
            <a:miter lim="800000"/>
            <a:headEnd/>
            <a:tailEnd/>
          </a:ln>
        </p:spPr>
      </p:pic>
      <p:pic>
        <p:nvPicPr>
          <p:cNvPr id="6" name="Picture 1"/>
          <p:cNvPicPr>
            <a:picLocks noChangeAspect="1"/>
          </p:cNvPicPr>
          <p:nvPr/>
        </p:nvPicPr>
        <p:blipFill>
          <a:blip r:embed="rId4" cstate="print"/>
          <a:srcRect/>
          <a:stretch>
            <a:fillRect/>
          </a:stretch>
        </p:blipFill>
        <p:spPr bwMode="auto">
          <a:xfrm>
            <a:off x="609600" y="228600"/>
            <a:ext cx="755650" cy="957263"/>
          </a:xfrm>
          <a:prstGeom prst="rect">
            <a:avLst/>
          </a:prstGeom>
          <a:noFill/>
          <a:ln w="9525">
            <a:noFill/>
            <a:miter lim="800000"/>
            <a:headEnd/>
            <a:tailEnd/>
          </a:ln>
        </p:spPr>
      </p:pic>
      <p:cxnSp>
        <p:nvCxnSpPr>
          <p:cNvPr id="7" name="Straight Connector 6"/>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152400"/>
            <a:ext cx="533400" cy="584775"/>
          </a:xfrm>
          <a:prstGeom prst="rect">
            <a:avLst/>
          </a:prstGeom>
          <a:noFill/>
        </p:spPr>
        <p:txBody>
          <a:bodyPr wrap="square" rtlCol="0">
            <a:spAutoFit/>
          </a:bodyPr>
          <a:lstStyle/>
          <a:p>
            <a:r>
              <a:rPr lang="en-US" sz="3200" dirty="0" smtClean="0">
                <a:solidFill>
                  <a:srgbClr val="CCFFFF"/>
                </a:solidFill>
              </a:rPr>
              <a:t>12</a:t>
            </a:r>
            <a:endParaRPr lang="en-US" sz="3200" dirty="0">
              <a:solidFill>
                <a:srgbClr val="CCFFFF"/>
              </a:solidFill>
            </a:endParaRPr>
          </a:p>
        </p:txBody>
      </p:sp>
      <p:sp>
        <p:nvSpPr>
          <p:cNvPr id="10" name="TextBox 9"/>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066800"/>
            <a:ext cx="9144000" cy="762000"/>
          </a:xfrm>
        </p:spPr>
        <p:txBody>
          <a:bodyPr>
            <a:normAutofit/>
          </a:bodyPr>
          <a:lstStyle/>
          <a:p>
            <a:pPr algn="ctr"/>
            <a:r>
              <a:rPr lang="fr-CA" sz="4400" dirty="0" smtClean="0">
                <a:solidFill>
                  <a:srgbClr val="CCFFFF"/>
                </a:solidFill>
                <a:effectLst>
                  <a:outerShdw blurRad="38100" dist="38100" dir="2700000" algn="tl">
                    <a:srgbClr val="000000">
                      <a:alpha val="43137"/>
                    </a:srgbClr>
                  </a:outerShdw>
                </a:effectLst>
              </a:rPr>
              <a:t>Long-</a:t>
            </a:r>
            <a:r>
              <a:rPr lang="fr-CA" sz="4400" dirty="0" err="1" smtClean="0">
                <a:solidFill>
                  <a:srgbClr val="CCFFFF"/>
                </a:solidFill>
                <a:effectLst>
                  <a:outerShdw blurRad="38100" dist="38100" dir="2700000" algn="tl">
                    <a:srgbClr val="000000">
                      <a:alpha val="43137"/>
                    </a:srgbClr>
                  </a:outerShdw>
                </a:effectLst>
              </a:rPr>
              <a:t>term</a:t>
            </a:r>
            <a:r>
              <a:rPr lang="fr-CA" sz="4400" dirty="0" smtClean="0">
                <a:solidFill>
                  <a:srgbClr val="CCFFFF"/>
                </a:solidFill>
                <a:effectLst>
                  <a:outerShdw blurRad="38100" dist="38100" dir="2700000" algn="tl">
                    <a:srgbClr val="000000">
                      <a:alpha val="43137"/>
                    </a:srgbClr>
                  </a:outerShdw>
                </a:effectLst>
              </a:rPr>
              <a:t> patterns</a:t>
            </a:r>
            <a:endParaRPr lang="en-US" sz="4400" dirty="0">
              <a:solidFill>
                <a:srgbClr val="CCFFFF"/>
              </a:solidFill>
              <a:effectLst>
                <a:outerShdw blurRad="38100" dist="38100" dir="2700000" algn="tl">
                  <a:srgbClr val="000000">
                    <a:alpha val="43137"/>
                  </a:srgbClr>
                </a:outerShdw>
              </a:effectLst>
            </a:endParaRPr>
          </a:p>
        </p:txBody>
      </p:sp>
      <p:pic>
        <p:nvPicPr>
          <p:cNvPr id="5"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6" name="Straight Connector 5"/>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05800" y="152400"/>
            <a:ext cx="533400" cy="584775"/>
          </a:xfrm>
          <a:prstGeom prst="rect">
            <a:avLst/>
          </a:prstGeom>
          <a:noFill/>
        </p:spPr>
        <p:txBody>
          <a:bodyPr wrap="square" rtlCol="0">
            <a:spAutoFit/>
          </a:bodyPr>
          <a:lstStyle/>
          <a:p>
            <a:r>
              <a:rPr lang="fr-CA" sz="3200" dirty="0" smtClean="0">
                <a:solidFill>
                  <a:srgbClr val="CCFFFF"/>
                </a:solidFill>
              </a:rPr>
              <a:t>13</a:t>
            </a:r>
            <a:endParaRPr lang="en-US" sz="3200" dirty="0">
              <a:solidFill>
                <a:srgbClr val="CCFFFF"/>
              </a:solidFill>
            </a:endParaRPr>
          </a:p>
        </p:txBody>
      </p:sp>
      <p:pic>
        <p:nvPicPr>
          <p:cNvPr id="17" name="Content Placeholder 16" descr="long-term-completed.jpg"/>
          <p:cNvPicPr>
            <a:picLocks noGrp="1" noChangeAspect="1"/>
          </p:cNvPicPr>
          <p:nvPr>
            <p:ph idx="1"/>
          </p:nvPr>
        </p:nvPicPr>
        <p:blipFill>
          <a:blip r:embed="rId4" cstate="print"/>
          <a:srcRect t="1613" b="51067"/>
          <a:stretch>
            <a:fillRect/>
          </a:stretch>
        </p:blipFill>
        <p:spPr>
          <a:xfrm>
            <a:off x="0" y="2057400"/>
            <a:ext cx="9144000" cy="4191000"/>
          </a:xfrm>
        </p:spPr>
      </p:pic>
      <p:sp>
        <p:nvSpPr>
          <p:cNvPr id="9" name="TextBox 8"/>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066800"/>
            <a:ext cx="8915400" cy="685800"/>
          </a:xfrm>
        </p:spPr>
        <p:txBody>
          <a:bodyPr>
            <a:noAutofit/>
          </a:bodyPr>
          <a:lstStyle/>
          <a:p>
            <a:pPr algn="ctr"/>
            <a:r>
              <a:rPr lang="en-US" sz="4400" dirty="0" smtClean="0">
                <a:solidFill>
                  <a:srgbClr val="CCFFFF"/>
                </a:solidFill>
                <a:effectLst>
                  <a:outerShdw blurRad="38100" dist="38100" dir="2700000" algn="tl">
                    <a:srgbClr val="000000">
                      <a:alpha val="43137"/>
                    </a:srgbClr>
                  </a:outerShdw>
                </a:effectLst>
              </a:rPr>
              <a:t>“Twin peaks” pattern</a:t>
            </a:r>
            <a:endParaRPr lang="en-US" sz="4400" dirty="0">
              <a:solidFill>
                <a:srgbClr val="CCFFFF"/>
              </a:solidFill>
              <a:effectLst>
                <a:outerShdw blurRad="38100" dist="38100" dir="2700000" algn="tl">
                  <a:srgbClr val="000000">
                    <a:alpha val="43137"/>
                  </a:srgbClr>
                </a:outerShdw>
              </a:effectLst>
            </a:endParaRPr>
          </a:p>
        </p:txBody>
      </p:sp>
      <p:pic>
        <p:nvPicPr>
          <p:cNvPr id="4"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5" name="Straight Connector 4"/>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12" descr="twin-peak-completed.jpg"/>
          <p:cNvPicPr>
            <a:picLocks noGrp="1" noChangeAspect="1"/>
          </p:cNvPicPr>
          <p:nvPr>
            <p:ph idx="1"/>
          </p:nvPr>
        </p:nvPicPr>
        <p:blipFill>
          <a:blip r:embed="rId4" cstate="print"/>
          <a:srcRect l="37500" t="8846" r="20833" b="4329"/>
          <a:stretch>
            <a:fillRect/>
          </a:stretch>
        </p:blipFill>
        <p:spPr>
          <a:xfrm>
            <a:off x="152400" y="1981200"/>
            <a:ext cx="8856452" cy="4267200"/>
          </a:xfrm>
        </p:spPr>
      </p:pic>
      <p:sp>
        <p:nvSpPr>
          <p:cNvPr id="16" name="Down Arrow 15"/>
          <p:cNvSpPr/>
          <p:nvPr/>
        </p:nvSpPr>
        <p:spPr>
          <a:xfrm>
            <a:off x="2590800" y="2667000"/>
            <a:ext cx="152400" cy="381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7010400" y="3429000"/>
            <a:ext cx="152400" cy="381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05800" y="152400"/>
            <a:ext cx="533400" cy="584775"/>
          </a:xfrm>
          <a:prstGeom prst="rect">
            <a:avLst/>
          </a:prstGeom>
          <a:noFill/>
        </p:spPr>
        <p:txBody>
          <a:bodyPr wrap="square" rtlCol="0">
            <a:spAutoFit/>
          </a:bodyPr>
          <a:lstStyle/>
          <a:p>
            <a:r>
              <a:rPr lang="fr-CA" sz="3200" dirty="0" smtClean="0">
                <a:solidFill>
                  <a:srgbClr val="CCFFFF"/>
                </a:solidFill>
              </a:rPr>
              <a:t>14</a:t>
            </a:r>
            <a:endParaRPr lang="en-US" sz="3200" dirty="0">
              <a:solidFill>
                <a:srgbClr val="CCFFFF"/>
              </a:solidFill>
            </a:endParaRPr>
          </a:p>
        </p:txBody>
      </p:sp>
      <p:sp>
        <p:nvSpPr>
          <p:cNvPr id="11" name="TextBox 10"/>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85800" y="1676400"/>
          <a:ext cx="7848600" cy="2313432"/>
        </p:xfrm>
        <a:graphic>
          <a:graphicData uri="http://schemas.openxmlformats.org/drawingml/2006/table">
            <a:tbl>
              <a:tblPr/>
              <a:tblGrid>
                <a:gridCol w="1251066"/>
                <a:gridCol w="1594052"/>
                <a:gridCol w="1177290"/>
                <a:gridCol w="1087030"/>
                <a:gridCol w="1370367"/>
                <a:gridCol w="1368795"/>
              </a:tblGrid>
              <a:tr h="371046">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Storm date</a:t>
                      </a:r>
                      <a:endParaRPr lang="en-US" sz="1200" b="1" dirty="0">
                        <a:solidFill>
                          <a:srgbClr val="000000"/>
                        </a:solidFill>
                        <a:latin typeface="Cambria Math"/>
                        <a:ea typeface="Calibri"/>
                        <a:cs typeface="Times New Roman"/>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Time to 1st peak                              (hours)</a:t>
                      </a:r>
                      <a:endParaRPr lang="en-US" sz="1200" b="1" dirty="0">
                        <a:solidFill>
                          <a:srgbClr val="000000"/>
                        </a:solidFill>
                        <a:latin typeface="Cambria Math"/>
                        <a:ea typeface="Calibri"/>
                        <a:cs typeface="Times New Roman"/>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Delay to 2nd peak (hours)</a:t>
                      </a:r>
                      <a:endParaRPr lang="en-US" sz="1200" b="1" dirty="0">
                        <a:latin typeface="Cambria Math"/>
                        <a:ea typeface="Calibri"/>
                        <a:cs typeface="Times New Roman"/>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Recession time (hours)</a:t>
                      </a:r>
                      <a:endParaRPr lang="en-US" sz="1200" b="1" dirty="0">
                        <a:latin typeface="Cambria Math"/>
                        <a:ea typeface="Calibri"/>
                        <a:cs typeface="Times New Roman"/>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Total duration (hours)</a:t>
                      </a:r>
                      <a:endParaRPr lang="en-US" sz="1200" b="1" dirty="0">
                        <a:latin typeface="Cambria Math"/>
                        <a:ea typeface="Calibri"/>
                        <a:cs typeface="Times New Roman"/>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Storm interval   (days)</a:t>
                      </a:r>
                      <a:endParaRPr lang="en-US" sz="1200" b="1" dirty="0">
                        <a:latin typeface="Cambria Math"/>
                        <a:ea typeface="Calibri"/>
                        <a:cs typeface="Times New Roman"/>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r>
              <a:tr h="188558">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6/1/2015</a:t>
                      </a:r>
                      <a:endParaRPr lang="en-US" sz="1200" b="1">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4.32</a:t>
                      </a:r>
                      <a:endParaRPr lang="en-US" sz="1200" b="1" dirty="0">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4.32</a:t>
                      </a:r>
                      <a:endParaRPr lang="en-US" sz="1200" b="1" dirty="0">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15.36</a:t>
                      </a:r>
                      <a:endParaRPr lang="en-US" sz="1200" b="1" dirty="0">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24.00</a:t>
                      </a:r>
                      <a:endParaRPr lang="en-US" sz="1200" b="1" dirty="0">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7</a:t>
                      </a:r>
                      <a:endParaRPr lang="en-US" sz="1200" b="1">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a:noFill/>
                    </a:lnB>
                    <a:solidFill>
                      <a:schemeClr val="accent3">
                        <a:lumMod val="40000"/>
                        <a:lumOff val="60000"/>
                      </a:schemeClr>
                    </a:solidFill>
                  </a:tcPr>
                </a:tc>
              </a:tr>
              <a:tr h="185523">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6/8/2015</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9.36</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6.48</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33.36</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49.20</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12</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r>
              <a:tr h="185523">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6/20/2015</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13.92</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19.20</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45.6</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78.72</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7</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r>
              <a:tr h="185523">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6/27/2015</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5.28</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6.24</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11.28</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22.80</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2</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r>
              <a:tr h="185523">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6/29/2015</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4.32</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2.88</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5.76</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12.96</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3</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r>
              <a:tr h="185523">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8/10/2015</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14.88</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4</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r>
              <a:tr h="185523">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8/14/2015</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12.24</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5</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r>
              <a:tr h="188558">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8/19/2015</a:t>
                      </a:r>
                      <a:endParaRPr lang="en-US" sz="1200" b="1">
                        <a:latin typeface="Cambria Math"/>
                        <a:ea typeface="Calibri"/>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1.44</a:t>
                      </a:r>
                      <a:endParaRPr lang="en-US" sz="1200" b="1">
                        <a:latin typeface="Cambria Math"/>
                        <a:ea typeface="Calibri"/>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6.00</a:t>
                      </a:r>
                      <a:endParaRPr lang="en-US" sz="1200" b="1">
                        <a:latin typeface="Cambria Math"/>
                        <a:ea typeface="Calibri"/>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4.32</a:t>
                      </a:r>
                      <a:endParaRPr lang="en-US" sz="1200" b="1">
                        <a:latin typeface="Cambria Math"/>
                        <a:ea typeface="Calibri"/>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11.76</a:t>
                      </a:r>
                      <a:endParaRPr lang="en-US" sz="1200" b="1" dirty="0">
                        <a:latin typeface="Cambria Math"/>
                        <a:ea typeface="Calibri"/>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Calibri"/>
                          <a:ea typeface="Times New Roman"/>
                          <a:cs typeface="Times New Roman"/>
                        </a:rPr>
                        <a:t>-</a:t>
                      </a:r>
                      <a:endParaRPr lang="en-US" sz="1200" b="1" dirty="0">
                        <a:latin typeface="Cambria Math"/>
                        <a:ea typeface="Calibri"/>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solidFill>
                      <a:schemeClr val="accent3">
                        <a:lumMod val="40000"/>
                        <a:lumOff val="60000"/>
                      </a:schemeClr>
                    </a:solidFill>
                  </a:tcPr>
                </a:tc>
              </a:tr>
              <a:tr h="196101">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Mean</a:t>
                      </a:r>
                      <a:endParaRPr lang="en-US" sz="1200" b="1" dirty="0">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8.22</a:t>
                      </a:r>
                      <a:endParaRPr lang="en-US" sz="1200" b="1">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7.52</a:t>
                      </a:r>
                      <a:endParaRPr lang="en-US" sz="1200" b="1">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19.28</a:t>
                      </a:r>
                      <a:endParaRPr lang="en-US" sz="1200" b="1">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35.02</a:t>
                      </a:r>
                      <a:endParaRPr lang="en-US" sz="1200" b="1">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5.71</a:t>
                      </a:r>
                      <a:endParaRPr lang="en-US" sz="1200" b="1" dirty="0">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r>
            </a:tbl>
          </a:graphicData>
        </a:graphic>
      </p:graphicFrame>
      <p:sp>
        <p:nvSpPr>
          <p:cNvPr id="3" name="Title 2"/>
          <p:cNvSpPr>
            <a:spLocks noGrp="1"/>
          </p:cNvSpPr>
          <p:nvPr>
            <p:ph type="title"/>
          </p:nvPr>
        </p:nvSpPr>
        <p:spPr>
          <a:xfrm>
            <a:off x="152400" y="914400"/>
            <a:ext cx="8839200" cy="685800"/>
          </a:xfrm>
        </p:spPr>
        <p:txBody>
          <a:bodyPr>
            <a:noAutofit/>
          </a:bodyPr>
          <a:lstStyle/>
          <a:p>
            <a:pPr algn="ctr"/>
            <a:r>
              <a:rPr lang="en-US" sz="4400" dirty="0" smtClean="0">
                <a:solidFill>
                  <a:srgbClr val="CCFFFF"/>
                </a:solidFill>
              </a:rPr>
              <a:t>Lag times (P-SpC)</a:t>
            </a:r>
            <a:endParaRPr lang="en-US" sz="4400" dirty="0">
              <a:solidFill>
                <a:srgbClr val="CCFFFF"/>
              </a:solidFill>
            </a:endParaRPr>
          </a:p>
        </p:txBody>
      </p:sp>
      <p:graphicFrame>
        <p:nvGraphicFramePr>
          <p:cNvPr id="5" name="Table 4"/>
          <p:cNvGraphicFramePr>
            <a:graphicFrameLocks noGrp="1"/>
          </p:cNvGraphicFramePr>
          <p:nvPr/>
        </p:nvGraphicFramePr>
        <p:xfrm>
          <a:off x="685800" y="4267200"/>
          <a:ext cx="7848600" cy="2118308"/>
        </p:xfrm>
        <a:graphic>
          <a:graphicData uri="http://schemas.openxmlformats.org/drawingml/2006/table">
            <a:tbl>
              <a:tblPr/>
              <a:tblGrid>
                <a:gridCol w="1251066"/>
                <a:gridCol w="1492804"/>
                <a:gridCol w="1098804"/>
                <a:gridCol w="1266764"/>
                <a:gridCol w="1370366"/>
                <a:gridCol w="1368796"/>
              </a:tblGrid>
              <a:tr h="391076">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Storm date</a:t>
                      </a:r>
                      <a:endParaRPr lang="en-US" sz="1200" b="1" dirty="0">
                        <a:solidFill>
                          <a:srgbClr val="000000"/>
                        </a:solidFill>
                        <a:latin typeface="Cambria Math"/>
                        <a:ea typeface="Calibri"/>
                        <a:cs typeface="Times New Roman"/>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Time to 1st peak                              (hours)</a:t>
                      </a:r>
                      <a:endParaRPr lang="en-US" sz="1200" b="1" dirty="0">
                        <a:solidFill>
                          <a:srgbClr val="000000"/>
                        </a:solidFill>
                        <a:latin typeface="Cambria Math"/>
                        <a:ea typeface="Calibri"/>
                        <a:cs typeface="Times New Roman"/>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Delay to 2nd peak (hours)</a:t>
                      </a:r>
                      <a:endParaRPr lang="en-US" sz="1200" b="1">
                        <a:latin typeface="Cambria Math"/>
                        <a:ea typeface="Calibri"/>
                        <a:cs typeface="Times New Roman"/>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Recession time (hours)</a:t>
                      </a:r>
                      <a:endParaRPr lang="en-US" sz="1200" b="1" dirty="0">
                        <a:latin typeface="Cambria Math"/>
                        <a:ea typeface="Calibri"/>
                        <a:cs typeface="Times New Roman"/>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Total duration (hours)</a:t>
                      </a:r>
                      <a:endParaRPr lang="en-US" sz="1200" b="1">
                        <a:latin typeface="Cambria Math"/>
                        <a:ea typeface="Calibri"/>
                        <a:cs typeface="Times New Roman"/>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Storm interval  (days)</a:t>
                      </a:r>
                      <a:endParaRPr lang="en-US" sz="1200" b="1">
                        <a:latin typeface="Cambria Math"/>
                        <a:ea typeface="Calibri"/>
                        <a:cs typeface="Times New Roman"/>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r>
              <a:tr h="212541">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7/2/2015</a:t>
                      </a:r>
                      <a:endParaRPr lang="en-US" sz="1200" b="1">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0.00</a:t>
                      </a:r>
                      <a:endParaRPr lang="en-US" sz="1200" b="1">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1.20</a:t>
                      </a:r>
                      <a:endParaRPr lang="en-US" sz="1200" b="1" dirty="0">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0.72</a:t>
                      </a:r>
                      <a:endParaRPr lang="en-US" sz="1200" b="1">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1.92</a:t>
                      </a:r>
                      <a:endParaRPr lang="en-US" sz="1200" b="1">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0.1</a:t>
                      </a:r>
                      <a:endParaRPr lang="en-US" sz="1200" b="1" dirty="0">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a:noFill/>
                    </a:lnB>
                    <a:solidFill>
                      <a:schemeClr val="accent3">
                        <a:lumMod val="40000"/>
                        <a:lumOff val="60000"/>
                      </a:schemeClr>
                    </a:solidFill>
                  </a:tcPr>
                </a:tc>
              </a:tr>
              <a:tr h="204040">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7/2/2015</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0.00</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1.44</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2.88</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4.32</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2</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r>
              <a:tr h="204040">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7/4/2015</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0.00</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2.40</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1.2</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3.60</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3</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r>
              <a:tr h="204040">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7/7/2015</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0.00</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2.40</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5.52</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7.92</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7</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r>
              <a:tr h="204040">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7/14/2015</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2.16</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1.44</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1.92</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5.52</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0.04</a:t>
                      </a:r>
                      <a:endParaRPr lang="en-US" sz="1200" b="1" dirty="0">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r>
              <a:tr h="204040">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7/14/2015</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0.72</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0.96</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1.68</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3.36</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9</a:t>
                      </a:r>
                      <a:endParaRPr lang="en-US" sz="1200" b="1">
                        <a:latin typeface="Cambria Math"/>
                        <a:ea typeface="Calibri"/>
                        <a:cs typeface="Times New Roman"/>
                      </a:endParaRPr>
                    </a:p>
                  </a:txBody>
                  <a:tcPr marL="68580" marR="68580" marT="0" marB="0" anchor="b">
                    <a:lnL>
                      <a:noFill/>
                    </a:lnL>
                    <a:lnR>
                      <a:noFill/>
                    </a:lnR>
                    <a:lnT>
                      <a:noFill/>
                    </a:lnT>
                    <a:lnB>
                      <a:noFill/>
                    </a:lnB>
                    <a:solidFill>
                      <a:schemeClr val="accent3">
                        <a:lumMod val="40000"/>
                        <a:lumOff val="60000"/>
                      </a:schemeClr>
                    </a:solidFill>
                  </a:tcPr>
                </a:tc>
              </a:tr>
              <a:tr h="212541">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7/23/2015</a:t>
                      </a:r>
                      <a:endParaRPr lang="en-US" sz="1200" b="1">
                        <a:latin typeface="Cambria Math"/>
                        <a:ea typeface="Calibri"/>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0.00</a:t>
                      </a:r>
                      <a:endParaRPr lang="en-US" sz="1200" b="1">
                        <a:latin typeface="Cambria Math"/>
                        <a:ea typeface="Calibri"/>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2.16</a:t>
                      </a:r>
                      <a:endParaRPr lang="en-US" sz="1200" b="1">
                        <a:latin typeface="Cambria Math"/>
                        <a:ea typeface="Calibri"/>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2.88</a:t>
                      </a:r>
                      <a:endParaRPr lang="en-US" sz="1200" b="1">
                        <a:latin typeface="Cambria Math"/>
                        <a:ea typeface="Calibri"/>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5.04</a:t>
                      </a:r>
                      <a:endParaRPr lang="en-US" sz="1200" b="1" dirty="0">
                        <a:latin typeface="Cambria Math"/>
                        <a:ea typeface="Calibri"/>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18</a:t>
                      </a:r>
                      <a:endParaRPr lang="en-US" sz="1200" b="1">
                        <a:latin typeface="Cambria Math"/>
                        <a:ea typeface="Calibri"/>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solidFill>
                      <a:schemeClr val="accent3">
                        <a:lumMod val="40000"/>
                        <a:lumOff val="60000"/>
                      </a:schemeClr>
                    </a:solidFill>
                  </a:tcPr>
                </a:tc>
              </a:tr>
              <a:tr h="221042">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Mean</a:t>
                      </a:r>
                      <a:endParaRPr lang="en-US" sz="1200" b="1">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a:solidFill>
                            <a:srgbClr val="000000"/>
                          </a:solidFill>
                          <a:latin typeface="Arial"/>
                          <a:ea typeface="Times New Roman"/>
                          <a:cs typeface="Times New Roman"/>
                        </a:rPr>
                        <a:t>0.41</a:t>
                      </a:r>
                      <a:endParaRPr lang="en-US" sz="1200" b="1">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1.71</a:t>
                      </a:r>
                      <a:endParaRPr lang="en-US" sz="1200" b="1" dirty="0">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2.40</a:t>
                      </a:r>
                      <a:endParaRPr lang="en-US" sz="1200" b="1" dirty="0">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4.53</a:t>
                      </a:r>
                      <a:endParaRPr lang="en-US" sz="1200" b="1" dirty="0">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200" b="1" dirty="0">
                          <a:solidFill>
                            <a:srgbClr val="000000"/>
                          </a:solidFill>
                          <a:latin typeface="Arial"/>
                          <a:ea typeface="Times New Roman"/>
                          <a:cs typeface="Times New Roman"/>
                        </a:rPr>
                        <a:t>5.59</a:t>
                      </a:r>
                      <a:endParaRPr lang="en-US" sz="1200" b="1" dirty="0">
                        <a:latin typeface="Cambria Math"/>
                        <a:ea typeface="Calibri"/>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40000"/>
                        <a:lumOff val="60000"/>
                      </a:schemeClr>
                    </a:solidFill>
                  </a:tcPr>
                </a:tc>
              </a:tr>
            </a:tbl>
          </a:graphicData>
        </a:graphic>
      </p:graphicFrame>
      <p:pic>
        <p:nvPicPr>
          <p:cNvPr id="6"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8" name="Straight Connector 7"/>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943600" y="1676400"/>
            <a:ext cx="1143000" cy="2286000"/>
          </a:xfrm>
          <a:prstGeom prst="rect">
            <a:avLst/>
          </a:prstGeom>
          <a:solidFill>
            <a:schemeClr val="bg2">
              <a:lumMod val="40000"/>
              <a:lumOff val="60000"/>
              <a:alpha val="36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43600" y="4267200"/>
            <a:ext cx="1143000" cy="2133600"/>
          </a:xfrm>
          <a:prstGeom prst="rect">
            <a:avLst/>
          </a:prstGeom>
          <a:solidFill>
            <a:schemeClr val="bg2">
              <a:lumMod val="40000"/>
              <a:lumOff val="60000"/>
              <a:alpha val="36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0" y="1676400"/>
            <a:ext cx="1143000" cy="2286000"/>
          </a:xfrm>
          <a:prstGeom prst="rect">
            <a:avLst/>
          </a:prstGeom>
          <a:solidFill>
            <a:schemeClr val="accent1">
              <a:lumMod val="40000"/>
              <a:lumOff val="60000"/>
              <a:alpha val="36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15200" y="4267200"/>
            <a:ext cx="1143000" cy="2133600"/>
          </a:xfrm>
          <a:prstGeom prst="rect">
            <a:avLst/>
          </a:prstGeom>
          <a:solidFill>
            <a:schemeClr val="accent1">
              <a:lumMod val="60000"/>
              <a:lumOff val="40000"/>
              <a:alpha val="36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305800" y="152400"/>
            <a:ext cx="609600" cy="584775"/>
          </a:xfrm>
          <a:prstGeom prst="rect">
            <a:avLst/>
          </a:prstGeom>
          <a:noFill/>
        </p:spPr>
        <p:txBody>
          <a:bodyPr wrap="square" rtlCol="0">
            <a:spAutoFit/>
          </a:bodyPr>
          <a:lstStyle/>
          <a:p>
            <a:r>
              <a:rPr lang="fr-CA" sz="3200" dirty="0" smtClean="0">
                <a:solidFill>
                  <a:srgbClr val="CCFFFF"/>
                </a:solidFill>
              </a:rPr>
              <a:t>15</a:t>
            </a:r>
            <a:endParaRPr lang="en-US" sz="3200" dirty="0">
              <a:solidFill>
                <a:srgbClr val="CCFFFF"/>
              </a:solidFill>
            </a:endParaRPr>
          </a:p>
        </p:txBody>
      </p:sp>
      <p:sp>
        <p:nvSpPr>
          <p:cNvPr id="15" name="TextBox 14"/>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066800"/>
            <a:ext cx="8991600" cy="762000"/>
          </a:xfrm>
        </p:spPr>
        <p:txBody>
          <a:bodyPr>
            <a:normAutofit/>
          </a:bodyPr>
          <a:lstStyle/>
          <a:p>
            <a:pPr algn="ctr"/>
            <a:r>
              <a:rPr lang="fr-CA" dirty="0" smtClean="0">
                <a:solidFill>
                  <a:srgbClr val="CCFFFF"/>
                </a:solidFill>
                <a:effectLst>
                  <a:outerShdw blurRad="38100" dist="38100" dir="2700000" algn="tl">
                    <a:srgbClr val="000000">
                      <a:alpha val="43137"/>
                    </a:srgbClr>
                  </a:outerShdw>
                </a:effectLst>
              </a:rPr>
              <a:t>DOC and DIC </a:t>
            </a:r>
            <a:endParaRPr lang="en-US" dirty="0">
              <a:solidFill>
                <a:srgbClr val="CCFFFF"/>
              </a:solidFill>
              <a:effectLst>
                <a:outerShdw blurRad="38100" dist="38100" dir="2700000" algn="tl">
                  <a:srgbClr val="000000">
                    <a:alpha val="43137"/>
                  </a:srgbClr>
                </a:outerShdw>
              </a:effectLst>
            </a:endParaRPr>
          </a:p>
        </p:txBody>
      </p:sp>
      <p:pic>
        <p:nvPicPr>
          <p:cNvPr id="5"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6" name="Straight Connector 5"/>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TOC-SUVA-completed.jpg"/>
          <p:cNvPicPr/>
          <p:nvPr/>
        </p:nvPicPr>
        <p:blipFill>
          <a:blip r:embed="rId4" cstate="print"/>
          <a:srcRect l="9038" t="11050" r="4332" b="47944"/>
          <a:stretch>
            <a:fillRect/>
          </a:stretch>
        </p:blipFill>
        <p:spPr>
          <a:xfrm>
            <a:off x="228600" y="1981200"/>
            <a:ext cx="8763000" cy="4572000"/>
          </a:xfrm>
          <a:prstGeom prst="rect">
            <a:avLst/>
          </a:prstGeom>
        </p:spPr>
      </p:pic>
      <p:sp>
        <p:nvSpPr>
          <p:cNvPr id="11" name="TextBox 10"/>
          <p:cNvSpPr txBox="1"/>
          <p:nvPr/>
        </p:nvSpPr>
        <p:spPr>
          <a:xfrm>
            <a:off x="8305800" y="228600"/>
            <a:ext cx="609600" cy="584775"/>
          </a:xfrm>
          <a:prstGeom prst="rect">
            <a:avLst/>
          </a:prstGeom>
          <a:noFill/>
        </p:spPr>
        <p:txBody>
          <a:bodyPr wrap="square" rtlCol="0">
            <a:spAutoFit/>
          </a:bodyPr>
          <a:lstStyle/>
          <a:p>
            <a:r>
              <a:rPr lang="fr-CA" sz="3200" dirty="0" smtClean="0">
                <a:solidFill>
                  <a:srgbClr val="CCFFFF"/>
                </a:solidFill>
              </a:rPr>
              <a:t>16</a:t>
            </a:r>
            <a:endParaRPr lang="en-US" sz="3200" dirty="0">
              <a:solidFill>
                <a:srgbClr val="CCFFFF"/>
              </a:solidFill>
            </a:endParaRPr>
          </a:p>
        </p:txBody>
      </p:sp>
      <p:sp>
        <p:nvSpPr>
          <p:cNvPr id="8" name="Rectangle 7"/>
          <p:cNvSpPr/>
          <p:nvPr/>
        </p:nvSpPr>
        <p:spPr>
          <a:xfrm>
            <a:off x="3124200" y="2286000"/>
            <a:ext cx="1219200" cy="3657600"/>
          </a:xfrm>
          <a:prstGeom prst="rect">
            <a:avLst/>
          </a:prstGeom>
          <a:solidFill>
            <a:schemeClr val="accent1">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38200"/>
            <a:ext cx="8229600" cy="685800"/>
          </a:xfrm>
        </p:spPr>
        <p:txBody>
          <a:bodyPr>
            <a:noAutofit/>
          </a:bodyPr>
          <a:lstStyle/>
          <a:p>
            <a:pPr algn="ctr"/>
            <a:r>
              <a:rPr lang="en-US" sz="4400" dirty="0" smtClean="0">
                <a:solidFill>
                  <a:srgbClr val="CCFFFF"/>
                </a:solidFill>
              </a:rPr>
              <a:t>Nutrients concentrations</a:t>
            </a:r>
            <a:endParaRPr lang="en-US" sz="4400" dirty="0">
              <a:solidFill>
                <a:srgbClr val="CCFFFF"/>
              </a:solidFill>
            </a:endParaRPr>
          </a:p>
        </p:txBody>
      </p:sp>
      <p:pic>
        <p:nvPicPr>
          <p:cNvPr id="4" name="Picture 3"/>
          <p:cNvPicPr/>
          <p:nvPr/>
        </p:nvPicPr>
        <p:blipFill>
          <a:blip r:embed="rId3" cstate="print"/>
          <a:srcRect t="6061" b="6061"/>
          <a:stretch>
            <a:fillRect/>
          </a:stretch>
        </p:blipFill>
        <p:spPr bwMode="auto">
          <a:xfrm>
            <a:off x="533400" y="1524000"/>
            <a:ext cx="8305800" cy="5181600"/>
          </a:xfrm>
          <a:prstGeom prst="rect">
            <a:avLst/>
          </a:prstGeom>
          <a:noFill/>
          <a:ln w="9525">
            <a:noFill/>
            <a:miter lim="800000"/>
            <a:headEnd/>
            <a:tailEnd/>
          </a:ln>
        </p:spPr>
      </p:pic>
      <p:sp>
        <p:nvSpPr>
          <p:cNvPr id="5" name="TextBox 4"/>
          <p:cNvSpPr txBox="1"/>
          <p:nvPr/>
        </p:nvSpPr>
        <p:spPr>
          <a:xfrm>
            <a:off x="8305800" y="152400"/>
            <a:ext cx="609600" cy="584775"/>
          </a:xfrm>
          <a:prstGeom prst="rect">
            <a:avLst/>
          </a:prstGeom>
          <a:noFill/>
        </p:spPr>
        <p:txBody>
          <a:bodyPr wrap="square" rtlCol="0">
            <a:spAutoFit/>
          </a:bodyPr>
          <a:lstStyle/>
          <a:p>
            <a:r>
              <a:rPr lang="fr-CA" sz="3200" dirty="0" smtClean="0">
                <a:solidFill>
                  <a:srgbClr val="CCFFFF"/>
                </a:solidFill>
              </a:rPr>
              <a:t>17</a:t>
            </a:r>
            <a:endParaRPr lang="en-US" sz="3200" dirty="0">
              <a:solidFill>
                <a:srgbClr val="CCFFFF"/>
              </a:solidFill>
            </a:endParaRPr>
          </a:p>
        </p:txBody>
      </p:sp>
      <p:pic>
        <p:nvPicPr>
          <p:cNvPr id="6" name="Picture 1"/>
          <p:cNvPicPr>
            <a:picLocks noChangeAspect="1"/>
          </p:cNvPicPr>
          <p:nvPr/>
        </p:nvPicPr>
        <p:blipFill>
          <a:blip r:embed="rId4" cstate="print"/>
          <a:srcRect/>
          <a:stretch>
            <a:fillRect/>
          </a:stretch>
        </p:blipFill>
        <p:spPr bwMode="auto">
          <a:xfrm>
            <a:off x="609600" y="228600"/>
            <a:ext cx="755650" cy="957263"/>
          </a:xfrm>
          <a:prstGeom prst="rect">
            <a:avLst/>
          </a:prstGeom>
          <a:noFill/>
          <a:ln w="9525">
            <a:noFill/>
            <a:miter lim="800000"/>
            <a:headEnd/>
            <a:tailEnd/>
          </a:ln>
        </p:spPr>
      </p:pic>
      <p:cxnSp>
        <p:nvCxnSpPr>
          <p:cNvPr id="8" name="Straight Connector 7"/>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914400"/>
            <a:ext cx="8610600" cy="762000"/>
          </a:xfrm>
        </p:spPr>
        <p:txBody>
          <a:bodyPr/>
          <a:lstStyle/>
          <a:p>
            <a:pPr algn="ctr"/>
            <a:r>
              <a:rPr lang="en-US" dirty="0" smtClean="0">
                <a:solidFill>
                  <a:srgbClr val="CCFFFF"/>
                </a:solidFill>
                <a:effectLst>
                  <a:outerShdw blurRad="38100" dist="38100" dir="2700000" algn="tl">
                    <a:srgbClr val="000000">
                      <a:alpha val="43137"/>
                    </a:srgbClr>
                  </a:outerShdw>
                </a:effectLst>
              </a:rPr>
              <a:t>Nutrients loads</a:t>
            </a:r>
            <a:endParaRPr lang="en-US" dirty="0">
              <a:solidFill>
                <a:srgbClr val="CCFFFF"/>
              </a:solidFill>
              <a:effectLst>
                <a:outerShdw blurRad="38100" dist="38100" dir="2700000" algn="tl">
                  <a:srgbClr val="000000">
                    <a:alpha val="43137"/>
                  </a:srgbClr>
                </a:outerShdw>
              </a:effectLst>
            </a:endParaRPr>
          </a:p>
        </p:txBody>
      </p:sp>
      <p:pic>
        <p:nvPicPr>
          <p:cNvPr id="4"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5" name="Straight Connector 4"/>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p:cNvPicPr>
            <a:picLocks noChangeAspect="1" noChangeArrowheads="1"/>
          </p:cNvPicPr>
          <p:nvPr/>
        </p:nvPicPr>
        <p:blipFill>
          <a:blip r:embed="rId4" cstate="print"/>
          <a:srcRect/>
          <a:stretch>
            <a:fillRect/>
          </a:stretch>
        </p:blipFill>
        <p:spPr bwMode="auto">
          <a:xfrm>
            <a:off x="304129" y="1676400"/>
            <a:ext cx="8611271" cy="4953000"/>
          </a:xfrm>
          <a:prstGeom prst="rect">
            <a:avLst/>
          </a:prstGeom>
          <a:noFill/>
          <a:ln w="9525">
            <a:noFill/>
            <a:miter lim="800000"/>
            <a:headEnd/>
            <a:tailEnd/>
          </a:ln>
          <a:effectLst/>
        </p:spPr>
      </p:pic>
      <p:sp>
        <p:nvSpPr>
          <p:cNvPr id="8" name="TextBox 7"/>
          <p:cNvSpPr txBox="1"/>
          <p:nvPr/>
        </p:nvSpPr>
        <p:spPr>
          <a:xfrm>
            <a:off x="8305800" y="152400"/>
            <a:ext cx="685800" cy="584775"/>
          </a:xfrm>
          <a:prstGeom prst="rect">
            <a:avLst/>
          </a:prstGeom>
          <a:noFill/>
        </p:spPr>
        <p:txBody>
          <a:bodyPr wrap="square" rtlCol="0">
            <a:spAutoFit/>
          </a:bodyPr>
          <a:lstStyle/>
          <a:p>
            <a:r>
              <a:rPr lang="fr-CA" sz="3200" dirty="0" smtClean="0">
                <a:solidFill>
                  <a:srgbClr val="CCFFFF"/>
                </a:solidFill>
              </a:rPr>
              <a:t>18</a:t>
            </a:r>
            <a:endParaRPr lang="en-US" sz="3200" dirty="0">
              <a:solidFill>
                <a:srgbClr val="CCFFFF"/>
              </a:solidFill>
            </a:endParaRPr>
          </a:p>
        </p:txBody>
      </p:sp>
      <p:sp>
        <p:nvSpPr>
          <p:cNvPr id="9" name="TextBox 8"/>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981200"/>
            <a:ext cx="3810000" cy="4343400"/>
          </a:xfrm>
        </p:spPr>
        <p:txBody>
          <a:bodyPr>
            <a:normAutofit fontScale="92500" lnSpcReduction="10000"/>
          </a:bodyPr>
          <a:lstStyle/>
          <a:p>
            <a:pPr>
              <a:buClr>
                <a:schemeClr val="tx2"/>
              </a:buClr>
            </a:pPr>
            <a:r>
              <a:rPr lang="en-US" sz="2000" b="1" dirty="0" smtClean="0">
                <a:solidFill>
                  <a:srgbClr val="CCFFFF"/>
                </a:solidFill>
                <a:effectLst>
                  <a:outerShdw blurRad="38100" dist="38100" dir="2700000" algn="tl">
                    <a:srgbClr val="000000">
                      <a:alpha val="43137"/>
                    </a:srgbClr>
                  </a:outerShdw>
                </a:effectLst>
              </a:rPr>
              <a:t>Karst</a:t>
            </a:r>
            <a:r>
              <a:rPr lang="en-US" sz="2000" b="1" dirty="0" smtClean="0">
                <a:effectLst>
                  <a:outerShdw blurRad="38100" dist="38100" dir="2700000" algn="tl">
                    <a:srgbClr val="000000">
                      <a:alpha val="43137"/>
                    </a:srgbClr>
                  </a:outerShdw>
                </a:effectLst>
              </a:rPr>
              <a:t> is produced primarily from the dissolution of carbonates (limestone, dolomite) or </a:t>
            </a:r>
            <a:r>
              <a:rPr lang="en-US" sz="2000" b="1" dirty="0" err="1" smtClean="0">
                <a:effectLst>
                  <a:outerShdw blurRad="38100" dist="38100" dir="2700000" algn="tl">
                    <a:srgbClr val="000000">
                      <a:alpha val="43137"/>
                    </a:srgbClr>
                  </a:outerShdw>
                </a:effectLst>
              </a:rPr>
              <a:t>evaporites</a:t>
            </a:r>
            <a:r>
              <a:rPr lang="en-US" sz="2000" b="1" dirty="0" smtClean="0">
                <a:effectLst>
                  <a:outerShdw blurRad="38100" dist="38100" dir="2700000" algn="tl">
                    <a:srgbClr val="000000">
                      <a:alpha val="43137"/>
                    </a:srgbClr>
                  </a:outerShdw>
                </a:effectLst>
              </a:rPr>
              <a:t>.</a:t>
            </a:r>
          </a:p>
          <a:p>
            <a:pPr>
              <a:buClr>
                <a:schemeClr val="tx2"/>
              </a:buClr>
            </a:pPr>
            <a:r>
              <a:rPr lang="en-US" sz="2000" dirty="0" smtClean="0">
                <a:effectLst>
                  <a:outerShdw blurRad="38100" dist="38100" dir="2700000" algn="tl">
                    <a:srgbClr val="000000">
                      <a:alpha val="43137"/>
                    </a:srgbClr>
                  </a:outerShdw>
                </a:effectLst>
              </a:rPr>
              <a:t> </a:t>
            </a:r>
            <a:r>
              <a:rPr lang="en-US" sz="2000" b="1" dirty="0" smtClean="0">
                <a:solidFill>
                  <a:srgbClr val="CCFFFF"/>
                </a:solidFill>
                <a:effectLst>
                  <a:outerShdw blurRad="38100" dist="38100" dir="2700000" algn="tl">
                    <a:srgbClr val="000000">
                      <a:alpha val="43137"/>
                    </a:srgbClr>
                  </a:outerShdw>
                </a:effectLst>
              </a:rPr>
              <a:t>25% </a:t>
            </a:r>
            <a:r>
              <a:rPr lang="en-US" sz="2000" b="1" dirty="0" smtClean="0">
                <a:effectLst>
                  <a:outerShdw blurRad="38100" dist="38100" dir="2700000" algn="tl">
                    <a:srgbClr val="000000">
                      <a:alpha val="43137"/>
                    </a:srgbClr>
                  </a:outerShdw>
                </a:effectLst>
              </a:rPr>
              <a:t>of the world’s ice-free land surface</a:t>
            </a:r>
          </a:p>
          <a:p>
            <a:pPr>
              <a:buClr>
                <a:schemeClr val="tx2"/>
              </a:buClr>
            </a:pPr>
            <a:r>
              <a:rPr lang="en-US" sz="2000" b="1" dirty="0" smtClean="0">
                <a:solidFill>
                  <a:srgbClr val="CCFFFF"/>
                </a:solidFill>
                <a:effectLst>
                  <a:outerShdw blurRad="38100" dist="38100" dir="2700000" algn="tl">
                    <a:srgbClr val="000000">
                      <a:alpha val="43137"/>
                    </a:srgbClr>
                  </a:outerShdw>
                </a:effectLst>
              </a:rPr>
              <a:t>1/5</a:t>
            </a:r>
            <a:r>
              <a:rPr lang="en-US" sz="2000" b="1" dirty="0" smtClean="0">
                <a:effectLst>
                  <a:outerShdw blurRad="38100" dist="38100" dir="2700000" algn="tl">
                    <a:srgbClr val="000000">
                      <a:alpha val="43137"/>
                    </a:srgbClr>
                  </a:outerShdw>
                </a:effectLst>
              </a:rPr>
              <a:t> of the land area of the U.S. </a:t>
            </a:r>
          </a:p>
          <a:p>
            <a:pPr>
              <a:buClr>
                <a:schemeClr val="tx2"/>
              </a:buClr>
            </a:pPr>
            <a:r>
              <a:rPr lang="en-US" sz="2000" b="1" dirty="0" smtClean="0">
                <a:solidFill>
                  <a:srgbClr val="CCFFFF"/>
                </a:solidFill>
                <a:effectLst>
                  <a:outerShdw blurRad="38100" dist="38100" dir="2700000" algn="tl">
                    <a:srgbClr val="000000">
                      <a:alpha val="43137"/>
                    </a:srgbClr>
                  </a:outerShdw>
                </a:effectLst>
              </a:rPr>
              <a:t>25%</a:t>
            </a:r>
            <a:r>
              <a:rPr lang="en-US" sz="2000" b="1" dirty="0" smtClean="0">
                <a:effectLst>
                  <a:outerShdw blurRad="38100" dist="38100" dir="2700000" algn="tl">
                    <a:srgbClr val="000000">
                      <a:alpha val="43137"/>
                    </a:srgbClr>
                  </a:outerShdw>
                </a:effectLst>
              </a:rPr>
              <a:t> of the global drinking water supply </a:t>
            </a:r>
          </a:p>
          <a:p>
            <a:pPr>
              <a:buClr>
                <a:schemeClr val="tx2"/>
              </a:buClr>
            </a:pPr>
            <a:r>
              <a:rPr lang="en-US" sz="2000" b="1" dirty="0" smtClean="0">
                <a:solidFill>
                  <a:srgbClr val="CCFFFF"/>
                </a:solidFill>
                <a:effectLst>
                  <a:outerShdw blurRad="38100" dist="38100" dir="2700000" algn="tl">
                    <a:srgbClr val="000000">
                      <a:alpha val="43137"/>
                    </a:srgbClr>
                  </a:outerShdw>
                </a:effectLst>
              </a:rPr>
              <a:t>Epigenic</a:t>
            </a:r>
            <a:r>
              <a:rPr lang="en-US" sz="2000" b="1" dirty="0" smtClean="0">
                <a:effectLst>
                  <a:outerShdw blurRad="38100" dist="38100" dir="2700000" algn="tl">
                    <a:srgbClr val="000000">
                      <a:alpha val="43137"/>
                    </a:srgbClr>
                  </a:outerShdw>
                </a:effectLst>
              </a:rPr>
              <a:t> : </a:t>
            </a:r>
            <a:r>
              <a:rPr lang="fr-CA" sz="2000" b="1" dirty="0" err="1" smtClean="0">
                <a:effectLst>
                  <a:outerShdw blurRad="38100" dist="38100" dir="2700000" algn="tl">
                    <a:srgbClr val="000000">
                      <a:alpha val="43137"/>
                    </a:srgbClr>
                  </a:outerShdw>
                </a:effectLst>
              </a:rPr>
              <a:t>physical</a:t>
            </a:r>
            <a:r>
              <a:rPr lang="fr-CA" sz="2000" b="1" dirty="0" smtClean="0">
                <a:effectLst>
                  <a:outerShdw blurRad="38100" dist="38100" dir="2700000" algn="tl">
                    <a:srgbClr val="000000">
                      <a:alpha val="43137"/>
                    </a:srgbClr>
                  </a:outerShdw>
                </a:effectLst>
              </a:rPr>
              <a:t>, </a:t>
            </a:r>
            <a:r>
              <a:rPr lang="fr-CA" sz="2000" b="1" dirty="0" err="1" smtClean="0">
                <a:effectLst>
                  <a:outerShdw blurRad="38100" dist="38100" dir="2700000" algn="tl">
                    <a:srgbClr val="000000">
                      <a:alpha val="43137"/>
                    </a:srgbClr>
                  </a:outerShdw>
                </a:effectLst>
              </a:rPr>
              <a:t>chemical</a:t>
            </a:r>
            <a:r>
              <a:rPr lang="fr-CA" sz="2000" b="1" dirty="0" smtClean="0">
                <a:effectLst>
                  <a:outerShdw blurRad="38100" dist="38100" dir="2700000" algn="tl">
                    <a:srgbClr val="000000">
                      <a:alpha val="43137"/>
                    </a:srgbClr>
                  </a:outerShdw>
                </a:effectLst>
              </a:rPr>
              <a:t> and </a:t>
            </a:r>
            <a:r>
              <a:rPr lang="fr-CA" sz="2000" b="1" dirty="0" err="1" smtClean="0">
                <a:effectLst>
                  <a:outerShdw blurRad="38100" dist="38100" dir="2700000" algn="tl">
                    <a:srgbClr val="000000">
                      <a:alpha val="43137"/>
                    </a:srgbClr>
                  </a:outerShdw>
                </a:effectLst>
              </a:rPr>
              <a:t>biologic</a:t>
            </a:r>
            <a:r>
              <a:rPr lang="en-US" sz="2000" b="1" dirty="0" smtClean="0">
                <a:effectLst>
                  <a:outerShdw blurRad="38100" dist="38100" dir="2700000" algn="tl">
                    <a:srgbClr val="000000">
                      <a:alpha val="43137"/>
                    </a:srgbClr>
                  </a:outerShdw>
                </a:effectLst>
              </a:rPr>
              <a:t> processes happening  at the interface  associated with direct connection to the surface.</a:t>
            </a:r>
            <a:endParaRPr lang="en-US" sz="2000" i="1" dirty="0" smtClean="0">
              <a:effectLst>
                <a:outerShdw blurRad="38100" dist="38100" dir="2700000" algn="tl">
                  <a:srgbClr val="000000">
                    <a:alpha val="43137"/>
                  </a:srgbClr>
                </a:outerShdw>
              </a:effectLst>
            </a:endParaRPr>
          </a:p>
          <a:p>
            <a:pPr>
              <a:buClr>
                <a:schemeClr val="tx2"/>
              </a:buClr>
            </a:pPr>
            <a:endParaRPr lang="fr-CA" sz="2000" b="1" dirty="0" smtClean="0">
              <a:effectLst>
                <a:outerShdw blurRad="38100" dist="38100" dir="2700000" algn="tl">
                  <a:srgbClr val="000000">
                    <a:alpha val="43137"/>
                  </a:srgbClr>
                </a:outerShdw>
              </a:effectLst>
            </a:endParaRPr>
          </a:p>
          <a:p>
            <a:pPr algn="just">
              <a:buClr>
                <a:schemeClr val="tx2"/>
              </a:buClr>
              <a:buNone/>
            </a:pPr>
            <a:endParaRPr lang="fr-CA" sz="5100" b="1" dirty="0" smtClean="0">
              <a:effectLst>
                <a:outerShdw blurRad="38100" dist="38100" dir="2700000" algn="tl">
                  <a:srgbClr val="000000">
                    <a:alpha val="43137"/>
                  </a:srgbClr>
                </a:outerShdw>
              </a:effectLst>
            </a:endParaRPr>
          </a:p>
        </p:txBody>
      </p:sp>
      <p:sp>
        <p:nvSpPr>
          <p:cNvPr id="3" name="Title 2"/>
          <p:cNvSpPr>
            <a:spLocks noGrp="1"/>
          </p:cNvSpPr>
          <p:nvPr>
            <p:ph type="title"/>
          </p:nvPr>
        </p:nvSpPr>
        <p:spPr>
          <a:xfrm>
            <a:off x="457200" y="838200"/>
            <a:ext cx="8458200" cy="838200"/>
          </a:xfrm>
        </p:spPr>
        <p:txBody>
          <a:bodyPr/>
          <a:lstStyle/>
          <a:p>
            <a:pPr algn="ctr"/>
            <a:r>
              <a:rPr lang="fr-CA" dirty="0" smtClean="0"/>
              <a:t> </a:t>
            </a:r>
            <a:r>
              <a:rPr lang="fr-CA" sz="4800" dirty="0" err="1" smtClean="0">
                <a:solidFill>
                  <a:srgbClr val="CCFFFF"/>
                </a:solidFill>
                <a:effectLst>
                  <a:outerShdw blurRad="38100" dist="38100" dir="2700000" algn="tl">
                    <a:srgbClr val="000000">
                      <a:alpha val="43137"/>
                    </a:srgbClr>
                  </a:outerShdw>
                </a:effectLst>
              </a:rPr>
              <a:t>What</a:t>
            </a:r>
            <a:r>
              <a:rPr lang="fr-CA" sz="4800" dirty="0" smtClean="0">
                <a:solidFill>
                  <a:srgbClr val="CCFFFF"/>
                </a:solidFill>
                <a:effectLst>
                  <a:outerShdw blurRad="38100" dist="38100" dir="2700000" algn="tl">
                    <a:srgbClr val="000000">
                      <a:alpha val="43137"/>
                    </a:srgbClr>
                  </a:outerShdw>
                </a:effectLst>
              </a:rPr>
              <a:t> </a:t>
            </a:r>
            <a:r>
              <a:rPr lang="fr-CA" sz="4800" dirty="0" err="1" smtClean="0">
                <a:solidFill>
                  <a:srgbClr val="CCFFFF"/>
                </a:solidFill>
                <a:effectLst>
                  <a:outerShdw blurRad="38100" dist="38100" dir="2700000" algn="tl">
                    <a:srgbClr val="000000">
                      <a:alpha val="43137"/>
                    </a:srgbClr>
                  </a:outerShdw>
                </a:effectLst>
              </a:rPr>
              <a:t>is</a:t>
            </a:r>
            <a:r>
              <a:rPr lang="fr-CA" sz="4800" dirty="0" smtClean="0">
                <a:solidFill>
                  <a:srgbClr val="CCFFFF"/>
                </a:solidFill>
                <a:effectLst>
                  <a:outerShdw blurRad="38100" dist="38100" dir="2700000" algn="tl">
                    <a:srgbClr val="000000">
                      <a:alpha val="43137"/>
                    </a:srgbClr>
                  </a:outerShdw>
                </a:effectLst>
              </a:rPr>
              <a:t> karst?</a:t>
            </a:r>
            <a:endParaRPr lang="en-US" sz="4800" dirty="0">
              <a:solidFill>
                <a:srgbClr val="CCFFFF"/>
              </a:solidFill>
              <a:effectLst>
                <a:outerShdw blurRad="38100" dist="38100" dir="2700000" algn="tl">
                  <a:srgbClr val="000000">
                    <a:alpha val="43137"/>
                  </a:srgbClr>
                </a:outerShdw>
              </a:effectLst>
            </a:endParaRPr>
          </a:p>
        </p:txBody>
      </p:sp>
      <p:pic>
        <p:nvPicPr>
          <p:cNvPr id="4"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sp>
        <p:nvSpPr>
          <p:cNvPr id="5" name="TextBox 4"/>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cxnSp>
        <p:nvCxnSpPr>
          <p:cNvPr id="7" name="Straight Connector 6"/>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2" descr="http://web.viu.ca/geoscape/images/karst_cave.jpg"/>
          <p:cNvPicPr>
            <a:picLocks noChangeAspect="1" noChangeArrowheads="1"/>
          </p:cNvPicPr>
          <p:nvPr/>
        </p:nvPicPr>
        <p:blipFill>
          <a:blip r:embed="rId4" cstate="print"/>
          <a:srcRect/>
          <a:stretch>
            <a:fillRect/>
          </a:stretch>
        </p:blipFill>
        <p:spPr bwMode="auto">
          <a:xfrm>
            <a:off x="4343400" y="1676400"/>
            <a:ext cx="4648200" cy="4962777"/>
          </a:xfrm>
          <a:prstGeom prst="rect">
            <a:avLst/>
          </a:prstGeom>
          <a:noFill/>
        </p:spPr>
      </p:pic>
      <p:sp>
        <p:nvSpPr>
          <p:cNvPr id="9" name="TextBox 8"/>
          <p:cNvSpPr txBox="1"/>
          <p:nvPr/>
        </p:nvSpPr>
        <p:spPr>
          <a:xfrm>
            <a:off x="8458200" y="152400"/>
            <a:ext cx="381000" cy="584775"/>
          </a:xfrm>
          <a:prstGeom prst="rect">
            <a:avLst/>
          </a:prstGeom>
          <a:noFill/>
        </p:spPr>
        <p:txBody>
          <a:bodyPr wrap="square" rtlCol="0">
            <a:spAutoFit/>
          </a:bodyPr>
          <a:lstStyle/>
          <a:p>
            <a:r>
              <a:rPr lang="fr-CA" sz="3200" dirty="0" smtClean="0">
                <a:solidFill>
                  <a:srgbClr val="CCFFFF"/>
                </a:solidFill>
              </a:rPr>
              <a:t>1</a:t>
            </a:r>
            <a:endParaRPr lang="en-US" sz="3200" dirty="0">
              <a:solidFill>
                <a:srgbClr val="CC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914400"/>
            <a:ext cx="8458200" cy="685800"/>
          </a:xfrm>
        </p:spPr>
        <p:txBody>
          <a:bodyPr>
            <a:normAutofit fontScale="90000"/>
          </a:bodyPr>
          <a:lstStyle/>
          <a:p>
            <a:pPr algn="ctr"/>
            <a:r>
              <a:rPr lang="en-US" dirty="0" smtClean="0">
                <a:solidFill>
                  <a:srgbClr val="CCFFFF"/>
                </a:solidFill>
              </a:rPr>
              <a:t>Carbon isotopes</a:t>
            </a:r>
            <a:endParaRPr lang="en-US" dirty="0">
              <a:solidFill>
                <a:srgbClr val="CCFFFF"/>
              </a:solidFill>
            </a:endParaRPr>
          </a:p>
        </p:txBody>
      </p:sp>
      <p:sp>
        <p:nvSpPr>
          <p:cNvPr id="61451"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54" name="Rectangle 14"/>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p:cNvSpPr txBox="1"/>
          <p:nvPr/>
        </p:nvSpPr>
        <p:spPr>
          <a:xfrm>
            <a:off x="8305800" y="152400"/>
            <a:ext cx="609600" cy="584775"/>
          </a:xfrm>
          <a:prstGeom prst="rect">
            <a:avLst/>
          </a:prstGeom>
          <a:noFill/>
        </p:spPr>
        <p:txBody>
          <a:bodyPr wrap="square" rtlCol="0">
            <a:spAutoFit/>
          </a:bodyPr>
          <a:lstStyle/>
          <a:p>
            <a:r>
              <a:rPr lang="fr-CA" sz="3200" dirty="0" smtClean="0">
                <a:solidFill>
                  <a:srgbClr val="CCFFFF"/>
                </a:solidFill>
              </a:rPr>
              <a:t>19</a:t>
            </a:r>
            <a:endParaRPr lang="en-US" sz="3200" dirty="0">
              <a:solidFill>
                <a:srgbClr val="CCFFFF"/>
              </a:solidFill>
            </a:endParaRPr>
          </a:p>
        </p:txBody>
      </p:sp>
      <p:pic>
        <p:nvPicPr>
          <p:cNvPr id="17"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20" name="Straight Connector 19"/>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cstate="print"/>
          <a:srcRect l="43750" t="24136" r="10625" b="25270"/>
          <a:stretch>
            <a:fillRect/>
          </a:stretch>
        </p:blipFill>
        <p:spPr bwMode="auto">
          <a:xfrm>
            <a:off x="868438" y="1676400"/>
            <a:ext cx="7818362" cy="4876800"/>
          </a:xfrm>
          <a:prstGeom prst="rect">
            <a:avLst/>
          </a:prstGeom>
          <a:noFill/>
          <a:ln w="9525">
            <a:noFill/>
            <a:miter lim="800000"/>
            <a:headEnd/>
            <a:tailEnd/>
          </a:ln>
        </p:spPr>
      </p:pic>
      <p:sp>
        <p:nvSpPr>
          <p:cNvPr id="10" name="TextBox 9"/>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905000"/>
            <a:ext cx="8229600" cy="4572000"/>
          </a:xfrm>
        </p:spPr>
        <p:txBody>
          <a:bodyPr>
            <a:normAutofit fontScale="70000" lnSpcReduction="20000"/>
          </a:bodyPr>
          <a:lstStyle/>
          <a:p>
            <a:pPr algn="just">
              <a:buClr>
                <a:schemeClr val="tx2"/>
              </a:buClr>
            </a:pPr>
            <a:r>
              <a:rPr lang="en-US" sz="2900" dirty="0" smtClean="0">
                <a:effectLst>
                  <a:outerShdw blurRad="38100" dist="38100" dir="2700000" algn="tl">
                    <a:srgbClr val="000000">
                      <a:alpha val="43137"/>
                    </a:srgbClr>
                  </a:outerShdw>
                </a:effectLst>
              </a:rPr>
              <a:t>Major ions chemistry suggests limited b</a:t>
            </a:r>
            <a:r>
              <a:rPr lang="en-US" sz="2900" dirty="0" smtClean="0">
                <a:effectLst>
                  <a:outerShdw blurRad="38100" dist="38100" dir="2700000" algn="tl">
                    <a:srgbClr val="000000">
                      <a:alpha val="43137"/>
                    </a:srgbClr>
                  </a:outerShdw>
                </a:effectLst>
                <a:sym typeface="Wingdings" pitchFamily="2" charset="2"/>
              </a:rPr>
              <a:t>edrock dissolution (no equilibrium) during storm events with a major contribution of calcite like minerals.</a:t>
            </a:r>
          </a:p>
          <a:p>
            <a:pPr algn="just">
              <a:buClr>
                <a:schemeClr val="tx2"/>
              </a:buClr>
            </a:pPr>
            <a:r>
              <a:rPr lang="en-US" sz="2900" dirty="0" smtClean="0">
                <a:effectLst>
                  <a:outerShdw blurRad="38100" dist="38100" dir="2700000" algn="tl">
                    <a:srgbClr val="000000">
                      <a:alpha val="43137"/>
                    </a:srgbClr>
                  </a:outerShdw>
                </a:effectLst>
              </a:rPr>
              <a:t>Physical parameters (SpC) suggest surface water inputs with a dual response during storm events: few hours during extreme flow conditions (&gt;1 m</a:t>
            </a:r>
            <a:r>
              <a:rPr lang="en-US" sz="2900" baseline="30000" dirty="0" smtClean="0">
                <a:effectLst>
                  <a:outerShdw blurRad="38100" dist="38100" dir="2700000" algn="tl">
                    <a:srgbClr val="000000">
                      <a:alpha val="43137"/>
                    </a:srgbClr>
                  </a:outerShdw>
                </a:effectLst>
              </a:rPr>
              <a:t>3</a:t>
            </a:r>
            <a:r>
              <a:rPr lang="en-US" sz="2900" dirty="0" smtClean="0">
                <a:effectLst>
                  <a:outerShdw blurRad="38100" dist="38100" dir="2700000" algn="tl">
                    <a:srgbClr val="000000">
                      <a:alpha val="43137"/>
                    </a:srgbClr>
                  </a:outerShdw>
                </a:effectLst>
              </a:rPr>
              <a:t>/s) vs. few days during moderate storm events (&lt;0.5 m3/s)</a:t>
            </a:r>
          </a:p>
          <a:p>
            <a:pPr algn="just">
              <a:buClr>
                <a:schemeClr val="tx2"/>
              </a:buClr>
            </a:pPr>
            <a:r>
              <a:rPr lang="en-US" sz="2900" dirty="0" smtClean="0">
                <a:effectLst>
                  <a:outerShdw blurRad="38100" dist="38100" dir="2700000" algn="tl">
                    <a:srgbClr val="000000">
                      <a:alpha val="43137"/>
                    </a:srgbClr>
                  </a:outerShdw>
                </a:effectLst>
              </a:rPr>
              <a:t>The ‘twin-peaks’ pattern is attributed to the effect of two contributing branches responding at a time interval from one another. </a:t>
            </a:r>
          </a:p>
          <a:p>
            <a:pPr algn="just">
              <a:buClr>
                <a:schemeClr val="tx2"/>
              </a:buClr>
            </a:pPr>
            <a:r>
              <a:rPr lang="en-US" sz="2900" dirty="0" smtClean="0">
                <a:effectLst>
                  <a:outerShdw blurRad="38100" dist="38100" dir="2700000" algn="tl">
                    <a:srgbClr val="000000">
                      <a:alpha val="43137"/>
                    </a:srgbClr>
                  </a:outerShdw>
                </a:effectLst>
              </a:rPr>
              <a:t>Nutrients concentrations suggest inputs from anthropogenic sources. </a:t>
            </a:r>
          </a:p>
          <a:p>
            <a:pPr algn="just">
              <a:buClr>
                <a:schemeClr val="tx2"/>
              </a:buClr>
            </a:pPr>
            <a:r>
              <a:rPr lang="en-US" sz="2900" dirty="0" smtClean="0">
                <a:effectLst>
                  <a:outerShdw blurRad="38100" dist="38100" dir="2700000" algn="tl">
                    <a:srgbClr val="000000">
                      <a:alpha val="43137"/>
                    </a:srgbClr>
                  </a:outerShdw>
                </a:effectLst>
              </a:rPr>
              <a:t>DOC and SUVA suggest a rapid and lateral transfer of organic matter from the land surface with limited degradation during storms.</a:t>
            </a:r>
          </a:p>
          <a:p>
            <a:pPr algn="just">
              <a:buClr>
                <a:schemeClr val="tx2"/>
              </a:buClr>
            </a:pPr>
            <a:r>
              <a:rPr lang="en-US" sz="2900" dirty="0" smtClean="0">
                <a:effectLst>
                  <a:outerShdw blurRad="38100" dist="38100" dir="2700000" algn="tl">
                    <a:srgbClr val="000000">
                      <a:alpha val="43137"/>
                    </a:srgbClr>
                  </a:outerShdw>
                </a:effectLst>
              </a:rPr>
              <a:t>Seasonal trends in carbon isotopes composition reveals the combination of various sources of carbon.</a:t>
            </a:r>
          </a:p>
          <a:p>
            <a:endParaRPr lang="fr-CA" dirty="0" smtClean="0"/>
          </a:p>
          <a:p>
            <a:pPr algn="just"/>
            <a:endParaRPr lang="en-US" dirty="0" smtClean="0">
              <a:effectLst>
                <a:outerShdw blurRad="38100" dist="38100" dir="2700000" algn="tl">
                  <a:srgbClr val="000000">
                    <a:alpha val="43137"/>
                  </a:srgbClr>
                </a:outerShdw>
              </a:effectLst>
            </a:endParaRPr>
          </a:p>
        </p:txBody>
      </p:sp>
      <p:sp>
        <p:nvSpPr>
          <p:cNvPr id="3" name="Title 2"/>
          <p:cNvSpPr>
            <a:spLocks noGrp="1"/>
          </p:cNvSpPr>
          <p:nvPr>
            <p:ph type="title"/>
          </p:nvPr>
        </p:nvSpPr>
        <p:spPr>
          <a:xfrm>
            <a:off x="381000" y="914400"/>
            <a:ext cx="8763000" cy="838200"/>
          </a:xfrm>
        </p:spPr>
        <p:txBody>
          <a:bodyPr>
            <a:noAutofit/>
          </a:bodyPr>
          <a:lstStyle/>
          <a:p>
            <a:pPr algn="ctr"/>
            <a:r>
              <a:rPr lang="fr-CA" sz="4000" dirty="0" smtClean="0">
                <a:solidFill>
                  <a:srgbClr val="CCFFFF"/>
                </a:solidFill>
                <a:effectLst>
                  <a:outerShdw blurRad="38100" dist="38100" dir="2700000" algn="tl">
                    <a:srgbClr val="000000">
                      <a:alpha val="43137"/>
                    </a:srgbClr>
                  </a:outerShdw>
                </a:effectLst>
              </a:rPr>
              <a:t>Conclusions</a:t>
            </a:r>
            <a:endParaRPr lang="en-US" sz="4000" dirty="0">
              <a:solidFill>
                <a:srgbClr val="CCFFFF"/>
              </a:solidFill>
              <a:effectLst>
                <a:outerShdw blurRad="38100" dist="38100" dir="2700000" algn="tl">
                  <a:srgbClr val="000000">
                    <a:alpha val="43137"/>
                  </a:srgbClr>
                </a:outerShdw>
              </a:effectLst>
            </a:endParaRPr>
          </a:p>
        </p:txBody>
      </p:sp>
      <p:pic>
        <p:nvPicPr>
          <p:cNvPr id="4"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5" name="Straight Connector 4"/>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05800" y="152400"/>
            <a:ext cx="609600" cy="584775"/>
          </a:xfrm>
          <a:prstGeom prst="rect">
            <a:avLst/>
          </a:prstGeom>
          <a:noFill/>
        </p:spPr>
        <p:txBody>
          <a:bodyPr wrap="square" rtlCol="0">
            <a:spAutoFit/>
          </a:bodyPr>
          <a:lstStyle/>
          <a:p>
            <a:r>
              <a:rPr lang="fr-CA" sz="3200" dirty="0" smtClean="0">
                <a:solidFill>
                  <a:srgbClr val="CCFFFF"/>
                </a:solidFill>
              </a:rPr>
              <a:t>20</a:t>
            </a:r>
            <a:endParaRPr lang="en-US" sz="3200" dirty="0">
              <a:solidFill>
                <a:srgbClr val="CCFFFF"/>
              </a:solidFill>
            </a:endParaRPr>
          </a:p>
        </p:txBody>
      </p:sp>
      <p:sp>
        <p:nvSpPr>
          <p:cNvPr id="9" name="TextBox 8"/>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OPR2233.jpg"/>
          <p:cNvPicPr>
            <a:picLocks noGrp="1" noChangeAspect="1"/>
          </p:cNvPicPr>
          <p:nvPr>
            <p:ph idx="1"/>
          </p:nvPr>
        </p:nvPicPr>
        <p:blipFill>
          <a:blip r:embed="rId2" cstate="print"/>
          <a:srcRect r="25915"/>
          <a:stretch>
            <a:fillRect/>
          </a:stretch>
        </p:blipFill>
        <p:spPr>
          <a:xfrm>
            <a:off x="4724400" y="3505200"/>
            <a:ext cx="4114801" cy="3124200"/>
          </a:xfrm>
          <a:effectLst>
            <a:innerShdw blurRad="63500" dist="50800" dir="13500000">
              <a:prstClr val="black">
                <a:alpha val="50000"/>
              </a:prstClr>
            </a:innerShdw>
          </a:effectLst>
        </p:spPr>
      </p:pic>
      <p:pic>
        <p:nvPicPr>
          <p:cNvPr id="2" name="Picture 2" descr="C:\Users\tgillesvalde\Documents\Thesis projects\GRAYSO~1\photos\P5161425.jpg"/>
          <p:cNvPicPr>
            <a:picLocks noChangeAspect="1" noChangeArrowheads="1"/>
          </p:cNvPicPr>
          <p:nvPr/>
        </p:nvPicPr>
        <p:blipFill>
          <a:blip r:embed="rId3" cstate="print"/>
          <a:srcRect/>
          <a:stretch>
            <a:fillRect/>
          </a:stretch>
        </p:blipFill>
        <p:spPr bwMode="auto">
          <a:xfrm>
            <a:off x="381000" y="304800"/>
            <a:ext cx="4267200" cy="3200400"/>
          </a:xfrm>
          <a:prstGeom prst="rect">
            <a:avLst/>
          </a:prstGeom>
          <a:noFill/>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8229600" cy="4343400"/>
          </a:xfrm>
        </p:spPr>
        <p:txBody>
          <a:bodyPr>
            <a:normAutofit fontScale="92500" lnSpcReduction="20000"/>
          </a:bodyPr>
          <a:lstStyle/>
          <a:p>
            <a:pPr>
              <a:buClr>
                <a:schemeClr val="tx2"/>
              </a:buClr>
            </a:pPr>
            <a:r>
              <a:rPr lang="en-US" dirty="0" smtClean="0">
                <a:effectLst>
                  <a:outerShdw blurRad="38100" dist="38100" dir="2700000" algn="tl">
                    <a:srgbClr val="000000">
                      <a:alpha val="43137"/>
                    </a:srgbClr>
                  </a:outerShdw>
                </a:effectLst>
              </a:rPr>
              <a:t>The Environmental Science Ph.D. program</a:t>
            </a:r>
          </a:p>
          <a:p>
            <a:pPr>
              <a:buClr>
                <a:schemeClr val="tx2"/>
              </a:buClr>
            </a:pPr>
            <a:r>
              <a:rPr lang="fr-CA" dirty="0" smtClean="0">
                <a:effectLst>
                  <a:outerShdw blurRad="38100" dist="38100" dir="2700000" algn="tl">
                    <a:srgbClr val="000000">
                      <a:alpha val="43137"/>
                    </a:srgbClr>
                  </a:outerShdw>
                </a:effectLst>
              </a:rPr>
              <a:t>The Organic Chemistry Lab</a:t>
            </a:r>
            <a:endParaRPr lang="en-US" dirty="0" smtClean="0">
              <a:effectLst>
                <a:outerShdw blurRad="38100" dist="38100" dir="2700000" algn="tl">
                  <a:srgbClr val="000000">
                    <a:alpha val="43137"/>
                  </a:srgbClr>
                </a:outerShdw>
              </a:effectLst>
            </a:endParaRPr>
          </a:p>
          <a:p>
            <a:pPr>
              <a:buClr>
                <a:schemeClr val="tx2"/>
              </a:buClr>
            </a:pPr>
            <a:r>
              <a:rPr lang="en-US" dirty="0" smtClean="0">
                <a:effectLst>
                  <a:outerShdw blurRad="38100" dist="38100" dir="2700000" algn="tl">
                    <a:srgbClr val="000000">
                      <a:alpha val="43137"/>
                    </a:srgbClr>
                  </a:outerShdw>
                </a:effectLst>
              </a:rPr>
              <a:t>The Department of Geological Sciences</a:t>
            </a:r>
          </a:p>
          <a:p>
            <a:pPr fontAlgn="ctr">
              <a:buClr>
                <a:schemeClr val="tx2"/>
              </a:buClr>
            </a:pPr>
            <a:r>
              <a:rPr lang="en-US" dirty="0" smtClean="0">
                <a:effectLst>
                  <a:outerShdw blurRad="38100" dist="38100" dir="2700000" algn="tl">
                    <a:srgbClr val="000000">
                      <a:alpha val="43137"/>
                    </a:srgbClr>
                  </a:outerShdw>
                </a:effectLst>
              </a:rPr>
              <a:t>The Cave Research Foundation: 2015 Philip M. Smith Graduate Research Grant</a:t>
            </a:r>
          </a:p>
          <a:p>
            <a:pPr fontAlgn="ctr">
              <a:buClr>
                <a:schemeClr val="tx2"/>
              </a:buClr>
            </a:pPr>
            <a:r>
              <a:rPr lang="en-US" dirty="0" smtClean="0">
                <a:effectLst>
                  <a:outerShdw blurRad="38100" dist="38100" dir="2700000" algn="tl">
                    <a:srgbClr val="000000">
                      <a:alpha val="43137"/>
                    </a:srgbClr>
                  </a:outerShdw>
                </a:effectLst>
              </a:rPr>
              <a:t>The Geological Society of America: 2015 GSA Research Grant</a:t>
            </a:r>
          </a:p>
          <a:p>
            <a:pPr fontAlgn="ctr">
              <a:buClr>
                <a:schemeClr val="tx2"/>
              </a:buClr>
            </a:pPr>
            <a:r>
              <a:rPr lang="en-US" dirty="0" smtClean="0">
                <a:effectLst>
                  <a:outerShdw blurRad="38100" dist="38100" dir="2700000" algn="tl">
                    <a:srgbClr val="000000">
                      <a:alpha val="43137"/>
                    </a:srgbClr>
                  </a:outerShdw>
                </a:effectLst>
              </a:rPr>
              <a:t>The Geological Society of America: 2015 On To the Future- Diversity in Geosciences Grant</a:t>
            </a:r>
          </a:p>
          <a:p>
            <a:pPr fontAlgn="ctr">
              <a:buClr>
                <a:schemeClr val="tx2"/>
              </a:buClr>
            </a:pPr>
            <a:r>
              <a:rPr lang="en-US" dirty="0" smtClean="0">
                <a:effectLst>
                  <a:outerShdw blurRad="38100" dist="38100" dir="2700000" algn="tl">
                    <a:srgbClr val="000000">
                      <a:alpha val="43137"/>
                    </a:srgbClr>
                  </a:outerShdw>
                </a:effectLst>
              </a:rPr>
              <a:t>The National Speleological Society: 2015 Ralph W. Stone Graduate Fellowship</a:t>
            </a:r>
            <a:endParaRPr lang="en-US" i="1" dirty="0" smtClean="0">
              <a:effectLst>
                <a:outerShdw blurRad="38100" dist="38100" dir="2700000" algn="tl">
                  <a:srgbClr val="000000">
                    <a:alpha val="43137"/>
                  </a:srgbClr>
                </a:outerShdw>
              </a:effectLst>
            </a:endParaRPr>
          </a:p>
          <a:p>
            <a:pPr>
              <a:buClr>
                <a:schemeClr val="tx2"/>
              </a:buClr>
            </a:pPr>
            <a:r>
              <a:rPr lang="en-US" dirty="0" smtClean="0">
                <a:effectLst>
                  <a:outerShdw blurRad="38100" dist="38100" dir="2700000" algn="tl">
                    <a:srgbClr val="000000">
                      <a:alpha val="43137"/>
                    </a:srgbClr>
                  </a:outerShdw>
                </a:effectLst>
              </a:rPr>
              <a:t>The Ball State Aspire Travel Grant.</a:t>
            </a:r>
          </a:p>
          <a:p>
            <a:endParaRPr lang="en-US" dirty="0"/>
          </a:p>
        </p:txBody>
      </p:sp>
      <p:sp>
        <p:nvSpPr>
          <p:cNvPr id="3" name="Title 2"/>
          <p:cNvSpPr>
            <a:spLocks noGrp="1"/>
          </p:cNvSpPr>
          <p:nvPr>
            <p:ph type="title"/>
          </p:nvPr>
        </p:nvSpPr>
        <p:spPr>
          <a:xfrm>
            <a:off x="152400" y="990600"/>
            <a:ext cx="8763000" cy="838200"/>
          </a:xfrm>
        </p:spPr>
        <p:txBody>
          <a:bodyPr>
            <a:normAutofit/>
          </a:bodyPr>
          <a:lstStyle/>
          <a:p>
            <a:pPr algn="ctr"/>
            <a:r>
              <a:rPr lang="en-US" dirty="0" smtClean="0">
                <a:solidFill>
                  <a:srgbClr val="CCFFFF"/>
                </a:solidFill>
                <a:effectLst>
                  <a:outerShdw blurRad="38100" dist="38100" dir="2700000" algn="tl">
                    <a:srgbClr val="000000">
                      <a:alpha val="43137"/>
                    </a:srgbClr>
                  </a:outerShdw>
                </a:effectLst>
              </a:rPr>
              <a:t>Acknowledgements</a:t>
            </a:r>
            <a:endParaRPr lang="en-US" dirty="0">
              <a:solidFill>
                <a:srgbClr val="CCFFFF"/>
              </a:solidFill>
              <a:effectLst>
                <a:outerShdw blurRad="38100" dist="38100" dir="2700000" algn="tl">
                  <a:srgbClr val="000000">
                    <a:alpha val="43137"/>
                  </a:srgbClr>
                </a:outerShdw>
              </a:effectLst>
            </a:endParaRPr>
          </a:p>
        </p:txBody>
      </p:sp>
      <p:pic>
        <p:nvPicPr>
          <p:cNvPr id="4" name="Picture 1"/>
          <p:cNvPicPr>
            <a:picLocks noChangeAspect="1"/>
          </p:cNvPicPr>
          <p:nvPr/>
        </p:nvPicPr>
        <p:blipFill>
          <a:blip r:embed="rId2" cstate="print"/>
          <a:srcRect/>
          <a:stretch>
            <a:fillRect/>
          </a:stretch>
        </p:blipFill>
        <p:spPr bwMode="auto">
          <a:xfrm>
            <a:off x="609600" y="228600"/>
            <a:ext cx="755650" cy="957263"/>
          </a:xfrm>
          <a:prstGeom prst="rect">
            <a:avLst/>
          </a:prstGeom>
          <a:noFill/>
          <a:ln w="9525">
            <a:noFill/>
            <a:miter lim="800000"/>
            <a:headEnd/>
            <a:tailEnd/>
          </a:ln>
        </p:spPr>
      </p:pic>
      <p:cxnSp>
        <p:nvCxnSpPr>
          <p:cNvPr id="5" name="Straight Connector 4"/>
          <p:cNvCxnSpPr/>
          <p:nvPr/>
        </p:nvCxnSpPr>
        <p:spPr>
          <a:xfrm>
            <a:off x="1447800" y="8382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71600" y="152400"/>
            <a:ext cx="4648200" cy="830997"/>
          </a:xfrm>
          <a:prstGeom prst="rect">
            <a:avLst/>
          </a:prstGeom>
          <a:noFill/>
        </p:spPr>
        <p:txBody>
          <a:bodyPr wrap="square" rtlCol="0">
            <a:spAutoFit/>
          </a:bodyPr>
          <a:lstStyle/>
          <a:p>
            <a:r>
              <a:rPr lang="fr-CA" sz="1600" b="1" dirty="0" smtClean="0"/>
              <a:t>Environmental </a:t>
            </a:r>
            <a:r>
              <a:rPr lang="fr-CA" sz="1600" b="1" dirty="0" err="1" smtClean="0"/>
              <a:t>Ph.D</a:t>
            </a:r>
            <a:r>
              <a:rPr lang="fr-CA" sz="1600" b="1" dirty="0" smtClean="0"/>
              <a:t>. </a:t>
            </a:r>
            <a:r>
              <a:rPr lang="fr-CA" sz="1600" b="1" dirty="0" err="1" smtClean="0"/>
              <a:t>Seminar</a:t>
            </a:r>
            <a:r>
              <a:rPr lang="fr-CA" sz="1600" b="1" dirty="0" smtClean="0"/>
              <a:t> </a:t>
            </a:r>
          </a:p>
          <a:p>
            <a:r>
              <a:rPr lang="en-US" sz="1600" b="1" dirty="0" smtClean="0"/>
              <a:t>4/12/2015</a:t>
            </a:r>
          </a:p>
          <a:p>
            <a:endParaRPr lang="en-US" sz="1600" b="1" dirty="0">
              <a:solidFill>
                <a:srgbClr val="FFCC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838200"/>
            <a:ext cx="8229600" cy="685800"/>
          </a:xfrm>
        </p:spPr>
        <p:txBody>
          <a:bodyPr>
            <a:noAutofit/>
          </a:bodyPr>
          <a:lstStyle/>
          <a:p>
            <a:pPr algn="ctr"/>
            <a:r>
              <a:rPr lang="en-US" sz="4400" dirty="0" smtClean="0">
                <a:solidFill>
                  <a:srgbClr val="CCFFFF"/>
                </a:solidFill>
              </a:rPr>
              <a:t>CAFO controvers0ry</a:t>
            </a:r>
            <a:endParaRPr lang="en-US" sz="4400" dirty="0">
              <a:solidFill>
                <a:srgbClr val="CCFFFF"/>
              </a:solidFill>
            </a:endParaRPr>
          </a:p>
        </p:txBody>
      </p:sp>
      <p:pic>
        <p:nvPicPr>
          <p:cNvPr id="65538" name="Picture 2"/>
          <p:cNvPicPr>
            <a:picLocks noChangeAspect="1" noChangeArrowheads="1"/>
          </p:cNvPicPr>
          <p:nvPr/>
        </p:nvPicPr>
        <p:blipFill>
          <a:blip r:embed="rId3" cstate="print"/>
          <a:srcRect l="62625" t="20000" r="13000" b="36667"/>
          <a:stretch>
            <a:fillRect/>
          </a:stretch>
        </p:blipFill>
        <p:spPr bwMode="auto">
          <a:xfrm>
            <a:off x="304800" y="1600200"/>
            <a:ext cx="4953000" cy="2971800"/>
          </a:xfrm>
          <a:prstGeom prst="rect">
            <a:avLst/>
          </a:prstGeom>
          <a:noFill/>
          <a:ln w="9525">
            <a:noFill/>
            <a:miter lim="800000"/>
            <a:headEnd/>
            <a:tailEnd/>
          </a:ln>
        </p:spPr>
      </p:pic>
      <p:pic>
        <p:nvPicPr>
          <p:cNvPr id="65539" name="Picture 3"/>
          <p:cNvPicPr>
            <a:picLocks noChangeAspect="1" noChangeArrowheads="1"/>
          </p:cNvPicPr>
          <p:nvPr/>
        </p:nvPicPr>
        <p:blipFill>
          <a:blip r:embed="rId4" cstate="print"/>
          <a:srcRect l="60875" t="25295" r="13125" b="35556"/>
          <a:stretch>
            <a:fillRect/>
          </a:stretch>
        </p:blipFill>
        <p:spPr bwMode="auto">
          <a:xfrm>
            <a:off x="1904999" y="2895600"/>
            <a:ext cx="6897511" cy="3505200"/>
          </a:xfrm>
          <a:prstGeom prst="rect">
            <a:avLst/>
          </a:prstGeom>
          <a:noFill/>
          <a:ln w="9525">
            <a:noFill/>
            <a:miter lim="800000"/>
            <a:headEnd/>
            <a:tailEnd/>
          </a:ln>
        </p:spPr>
      </p:pic>
      <p:pic>
        <p:nvPicPr>
          <p:cNvPr id="65540" name="Picture 4"/>
          <p:cNvPicPr>
            <a:picLocks noChangeAspect="1" noChangeArrowheads="1"/>
          </p:cNvPicPr>
          <p:nvPr/>
        </p:nvPicPr>
        <p:blipFill>
          <a:blip r:embed="rId5" cstate="print"/>
          <a:srcRect l="60375" t="14444" r="19750" b="7778"/>
          <a:stretch>
            <a:fillRect/>
          </a:stretch>
        </p:blipFill>
        <p:spPr bwMode="auto">
          <a:xfrm>
            <a:off x="4953000" y="1676400"/>
            <a:ext cx="3577046" cy="4724400"/>
          </a:xfrm>
          <a:prstGeom prst="rect">
            <a:avLst/>
          </a:prstGeom>
          <a:noFill/>
          <a:ln w="9525">
            <a:noFill/>
            <a:miter lim="800000"/>
            <a:headEnd/>
            <a:tailEnd/>
          </a:ln>
        </p:spPr>
      </p:pic>
      <p:pic>
        <p:nvPicPr>
          <p:cNvPr id="65543" name="Picture 7"/>
          <p:cNvPicPr>
            <a:picLocks noChangeAspect="1" noChangeArrowheads="1"/>
          </p:cNvPicPr>
          <p:nvPr/>
        </p:nvPicPr>
        <p:blipFill>
          <a:blip r:embed="rId6" cstate="print"/>
          <a:srcRect l="63875" t="25555" r="14000" b="57778"/>
          <a:stretch>
            <a:fillRect/>
          </a:stretch>
        </p:blipFill>
        <p:spPr bwMode="auto">
          <a:xfrm>
            <a:off x="990600" y="2971800"/>
            <a:ext cx="5994400" cy="1524000"/>
          </a:xfrm>
          <a:prstGeom prst="rect">
            <a:avLst/>
          </a:prstGeom>
          <a:noFill/>
          <a:ln w="9525">
            <a:noFill/>
            <a:miter lim="800000"/>
            <a:headEnd/>
            <a:tailEnd/>
          </a:ln>
        </p:spPr>
      </p:pic>
      <p:pic>
        <p:nvPicPr>
          <p:cNvPr id="11" name="Picture 1"/>
          <p:cNvPicPr>
            <a:picLocks noChangeAspect="1"/>
          </p:cNvPicPr>
          <p:nvPr/>
        </p:nvPicPr>
        <p:blipFill>
          <a:blip r:embed="rId7" cstate="print"/>
          <a:srcRect/>
          <a:stretch>
            <a:fillRect/>
          </a:stretch>
        </p:blipFill>
        <p:spPr bwMode="auto">
          <a:xfrm>
            <a:off x="609600" y="228600"/>
            <a:ext cx="755650" cy="957263"/>
          </a:xfrm>
          <a:prstGeom prst="rect">
            <a:avLst/>
          </a:prstGeom>
          <a:noFill/>
          <a:ln w="9525">
            <a:noFill/>
            <a:miter lim="800000"/>
            <a:headEnd/>
            <a:tailEnd/>
          </a:ln>
        </p:spPr>
      </p:pic>
      <p:sp>
        <p:nvSpPr>
          <p:cNvPr id="10" name="TextBox 9"/>
          <p:cNvSpPr txBox="1"/>
          <p:nvPr/>
        </p:nvSpPr>
        <p:spPr>
          <a:xfrm>
            <a:off x="8458200" y="152400"/>
            <a:ext cx="381000" cy="584775"/>
          </a:xfrm>
          <a:prstGeom prst="rect">
            <a:avLst/>
          </a:prstGeom>
          <a:noFill/>
        </p:spPr>
        <p:txBody>
          <a:bodyPr wrap="square" rtlCol="0">
            <a:spAutoFit/>
          </a:bodyPr>
          <a:lstStyle/>
          <a:p>
            <a:r>
              <a:rPr lang="fr-CA" sz="3200" dirty="0" smtClean="0">
                <a:solidFill>
                  <a:srgbClr val="CCFFFF"/>
                </a:solidFill>
              </a:rPr>
              <a:t>2</a:t>
            </a:r>
            <a:endParaRPr lang="en-US" sz="3200" dirty="0">
              <a:solidFill>
                <a:srgbClr val="CCFFFF"/>
              </a:solidFill>
            </a:endParaRPr>
          </a:p>
        </p:txBody>
      </p:sp>
      <p:sp>
        <p:nvSpPr>
          <p:cNvPr id="12" name="TextBox 11"/>
          <p:cNvSpPr txBox="1"/>
          <p:nvPr/>
        </p:nvSpPr>
        <p:spPr>
          <a:xfrm>
            <a:off x="1371600" y="152400"/>
            <a:ext cx="4648200" cy="1077218"/>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smtClean="0"/>
          </a:p>
          <a:p>
            <a:endParaRPr lang="en-US" sz="1600" b="1" dirty="0">
              <a:solidFill>
                <a:srgbClr val="FFFF00"/>
              </a:solidFill>
            </a:endParaRPr>
          </a:p>
        </p:txBody>
      </p:sp>
      <p:cxnSp>
        <p:nvCxnSpPr>
          <p:cNvPr id="13" name="Straight Connector 12"/>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838200"/>
            <a:ext cx="8229600" cy="685800"/>
          </a:xfrm>
        </p:spPr>
        <p:txBody>
          <a:bodyPr>
            <a:noAutofit/>
          </a:bodyPr>
          <a:lstStyle/>
          <a:p>
            <a:pPr algn="ctr"/>
            <a:r>
              <a:rPr lang="en-US" sz="4400" dirty="0" smtClean="0">
                <a:solidFill>
                  <a:srgbClr val="CCFFFF"/>
                </a:solidFill>
              </a:rPr>
              <a:t>Karst aquifer vulnerability</a:t>
            </a:r>
            <a:endParaRPr lang="en-US" sz="4400" dirty="0">
              <a:solidFill>
                <a:srgbClr val="CCFFFF"/>
              </a:solidFill>
            </a:endParaRPr>
          </a:p>
        </p:txBody>
      </p:sp>
      <p:sp>
        <p:nvSpPr>
          <p:cNvPr id="8" name="TextBox 7"/>
          <p:cNvSpPr txBox="1"/>
          <p:nvPr/>
        </p:nvSpPr>
        <p:spPr>
          <a:xfrm>
            <a:off x="3962400" y="6248400"/>
            <a:ext cx="4760983"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Adapted from </a:t>
            </a:r>
            <a:r>
              <a:rPr lang="en-US" b="1" i="1" dirty="0" err="1" smtClean="0">
                <a:effectLst>
                  <a:outerShdw blurRad="38100" dist="38100" dir="2700000" algn="tl">
                    <a:srgbClr val="000000">
                      <a:alpha val="43137"/>
                    </a:srgbClr>
                  </a:outerShdw>
                </a:effectLst>
              </a:rPr>
              <a:t>Goldscheider</a:t>
            </a:r>
            <a:r>
              <a:rPr lang="en-US" b="1" i="1" dirty="0" smtClean="0">
                <a:effectLst>
                  <a:outerShdw blurRad="38100" dist="38100" dir="2700000" algn="tl">
                    <a:srgbClr val="000000">
                      <a:alpha val="43137"/>
                    </a:srgbClr>
                  </a:outerShdw>
                </a:effectLst>
              </a:rPr>
              <a:t> &amp; Drew (2007)</a:t>
            </a:r>
            <a:endParaRPr lang="en-US" i="1" dirty="0">
              <a:effectLst>
                <a:outerShdw blurRad="38100" dist="38100" dir="2700000" algn="tl">
                  <a:srgbClr val="000000">
                    <a:alpha val="43137"/>
                  </a:srgbClr>
                </a:outerShdw>
              </a:effectLst>
            </a:endParaRPr>
          </a:p>
        </p:txBody>
      </p:sp>
      <p:sp>
        <p:nvSpPr>
          <p:cNvPr id="9" name="TextBox 8"/>
          <p:cNvSpPr txBox="1"/>
          <p:nvPr/>
        </p:nvSpPr>
        <p:spPr>
          <a:xfrm>
            <a:off x="8458200" y="152400"/>
            <a:ext cx="381000" cy="584775"/>
          </a:xfrm>
          <a:prstGeom prst="rect">
            <a:avLst/>
          </a:prstGeom>
          <a:noFill/>
        </p:spPr>
        <p:txBody>
          <a:bodyPr wrap="square" rtlCol="0">
            <a:spAutoFit/>
          </a:bodyPr>
          <a:lstStyle/>
          <a:p>
            <a:r>
              <a:rPr lang="fr-CA" sz="3200" dirty="0" smtClean="0">
                <a:solidFill>
                  <a:srgbClr val="CCFFFF"/>
                </a:solidFill>
              </a:rPr>
              <a:t>3</a:t>
            </a:r>
            <a:endParaRPr lang="en-US" sz="3200" dirty="0">
              <a:solidFill>
                <a:srgbClr val="CCFFFF"/>
              </a:solidFill>
            </a:endParaRPr>
          </a:p>
        </p:txBody>
      </p:sp>
      <p:pic>
        <p:nvPicPr>
          <p:cNvPr id="10"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12" name="Straight Connector 11"/>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48130" name="Picture 2" descr="http://www.hindawi.com/journals/aaa/2014/498381.fig.001.jpg"/>
          <p:cNvPicPr>
            <a:picLocks noChangeAspect="1" noChangeArrowheads="1"/>
          </p:cNvPicPr>
          <p:nvPr/>
        </p:nvPicPr>
        <p:blipFill>
          <a:blip r:embed="rId4" cstate="print"/>
          <a:srcRect/>
          <a:stretch>
            <a:fillRect/>
          </a:stretch>
        </p:blipFill>
        <p:spPr bwMode="auto">
          <a:xfrm>
            <a:off x="762000" y="1600200"/>
            <a:ext cx="7924800" cy="4636008"/>
          </a:xfrm>
          <a:prstGeom prst="rect">
            <a:avLst/>
          </a:prstGeom>
          <a:noFill/>
        </p:spPr>
      </p:pic>
      <p:sp>
        <p:nvSpPr>
          <p:cNvPr id="7" name="TextBox 6"/>
          <p:cNvSpPr txBox="1"/>
          <p:nvPr/>
        </p:nvSpPr>
        <p:spPr>
          <a:xfrm rot="20511560">
            <a:off x="995057" y="2884604"/>
            <a:ext cx="1941328" cy="338554"/>
          </a:xfrm>
          <a:prstGeom prst="rect">
            <a:avLst/>
          </a:prstGeom>
          <a:noFill/>
        </p:spPr>
        <p:txBody>
          <a:bodyPr wrap="square" rtlCol="0">
            <a:spAutoFit/>
          </a:bodyPr>
          <a:lstStyle/>
          <a:p>
            <a:r>
              <a:rPr lang="en-US" sz="1600" b="1" dirty="0" smtClean="0">
                <a:solidFill>
                  <a:srgbClr val="FF0000"/>
                </a:solidFill>
              </a:rPr>
              <a:t>external sources</a:t>
            </a:r>
            <a:endParaRPr lang="en-US" sz="1600" b="1" dirty="0">
              <a:solidFill>
                <a:srgbClr val="FF0000"/>
              </a:solidFill>
            </a:endParaRPr>
          </a:p>
        </p:txBody>
      </p:sp>
      <p:sp>
        <p:nvSpPr>
          <p:cNvPr id="5" name="Up Arrow 4"/>
          <p:cNvSpPr/>
          <p:nvPr/>
        </p:nvSpPr>
        <p:spPr>
          <a:xfrm rot="9449763">
            <a:off x="2242198" y="3160713"/>
            <a:ext cx="316203" cy="63037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rot="12743697">
            <a:off x="4206042" y="2990543"/>
            <a:ext cx="274717" cy="70486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981200"/>
            <a:ext cx="8534400" cy="4876800"/>
          </a:xfrm>
        </p:spPr>
        <p:txBody>
          <a:bodyPr>
            <a:normAutofit fontScale="85000" lnSpcReduction="10000"/>
          </a:bodyPr>
          <a:lstStyle/>
          <a:p>
            <a:pPr>
              <a:buClr>
                <a:schemeClr val="tx2"/>
              </a:buClr>
              <a:buSzPct val="119000"/>
              <a:buFont typeface="Arial" pitchFamily="34" charset="0"/>
              <a:buChar char="•"/>
            </a:pPr>
            <a:r>
              <a:rPr lang="en-US" dirty="0" smtClean="0"/>
              <a:t>Many studies have tracked physical tracers of surface inputs  (SpC, temperature) in relation to storm events. </a:t>
            </a:r>
          </a:p>
          <a:p>
            <a:pPr>
              <a:buClr>
                <a:schemeClr val="tx2"/>
              </a:buClr>
              <a:buSzPct val="119000"/>
              <a:buFont typeface="Arial" pitchFamily="34" charset="0"/>
              <a:buChar char="•"/>
            </a:pPr>
            <a:r>
              <a:rPr lang="en-US" dirty="0" smtClean="0"/>
              <a:t>Some studies have used qualitative dye tracing to assess cave aquifers’ connectivity with the surface.</a:t>
            </a:r>
          </a:p>
          <a:p>
            <a:pPr>
              <a:buClr>
                <a:schemeClr val="tx2"/>
              </a:buClr>
              <a:buSzPct val="119000"/>
              <a:buFont typeface="Arial" pitchFamily="34" charset="0"/>
              <a:buChar char="•"/>
            </a:pPr>
            <a:r>
              <a:rPr lang="en-US" dirty="0" smtClean="0"/>
              <a:t>Few quantitative dye trace studies provided an estimation of contaminant transfer time</a:t>
            </a:r>
          </a:p>
          <a:p>
            <a:pPr>
              <a:buClr>
                <a:schemeClr val="tx2"/>
              </a:buClr>
              <a:buSzPct val="119000"/>
              <a:buFont typeface="Arial" pitchFamily="34" charset="0"/>
              <a:buChar char="•"/>
            </a:pPr>
            <a:r>
              <a:rPr lang="en-US" dirty="0" smtClean="0"/>
              <a:t>Need to use new tracers (nutrients, DOM, pesticides, metals…)</a:t>
            </a:r>
          </a:p>
          <a:p>
            <a:pPr>
              <a:buClr>
                <a:schemeClr val="tx2"/>
              </a:buClr>
              <a:buSzPct val="119000"/>
              <a:buFont typeface="Arial" pitchFamily="34" charset="0"/>
              <a:buChar char="•"/>
            </a:pPr>
            <a:r>
              <a:rPr lang="fr-CA" dirty="0" err="1" smtClean="0"/>
              <a:t>Need</a:t>
            </a:r>
            <a:r>
              <a:rPr lang="fr-CA" dirty="0" smtClean="0"/>
              <a:t> to </a:t>
            </a:r>
            <a:r>
              <a:rPr lang="fr-CA" dirty="0" err="1" smtClean="0"/>
              <a:t>quantify</a:t>
            </a:r>
            <a:r>
              <a:rPr lang="fr-CA" dirty="0" smtClean="0"/>
              <a:t> contaminants inputs (concentrations, </a:t>
            </a:r>
            <a:r>
              <a:rPr lang="fr-CA" dirty="0" err="1" smtClean="0"/>
              <a:t>loads</a:t>
            </a:r>
            <a:r>
              <a:rPr lang="fr-CA" dirty="0" smtClean="0"/>
              <a:t>, fluxes)</a:t>
            </a:r>
          </a:p>
          <a:p>
            <a:pPr>
              <a:buClr>
                <a:schemeClr val="tx2"/>
              </a:buClr>
              <a:buSzPct val="119000"/>
              <a:buFont typeface="Arial" pitchFamily="34" charset="0"/>
              <a:buChar char="•"/>
            </a:pPr>
            <a:r>
              <a:rPr lang="fr-CA" dirty="0" err="1" smtClean="0"/>
              <a:t>Need</a:t>
            </a:r>
            <a:r>
              <a:rPr lang="fr-CA" dirty="0" smtClean="0"/>
              <a:t> to partition contributions </a:t>
            </a:r>
            <a:r>
              <a:rPr lang="fr-CA" dirty="0" err="1" smtClean="0"/>
              <a:t>from</a:t>
            </a:r>
            <a:r>
              <a:rPr lang="fr-CA" dirty="0" smtClean="0"/>
              <a:t> </a:t>
            </a:r>
            <a:r>
              <a:rPr lang="fr-CA" dirty="0" err="1" smtClean="0"/>
              <a:t>various</a:t>
            </a:r>
            <a:r>
              <a:rPr lang="fr-CA" dirty="0" smtClean="0"/>
              <a:t> </a:t>
            </a:r>
            <a:r>
              <a:rPr lang="fr-CA" dirty="0" err="1" smtClean="0"/>
              <a:t>potential</a:t>
            </a:r>
            <a:r>
              <a:rPr lang="fr-CA" dirty="0" smtClean="0"/>
              <a:t> sources.</a:t>
            </a:r>
          </a:p>
          <a:p>
            <a:pPr>
              <a:buClr>
                <a:schemeClr val="tx2"/>
              </a:buClr>
              <a:buSzPct val="119000"/>
              <a:buFont typeface="Arial" pitchFamily="34" charset="0"/>
              <a:buChar char="•"/>
            </a:pPr>
            <a:endParaRPr lang="en-US" dirty="0" smtClean="0"/>
          </a:p>
          <a:p>
            <a:pPr>
              <a:buClr>
                <a:schemeClr val="tx2"/>
              </a:buClr>
              <a:buNone/>
            </a:pPr>
            <a:r>
              <a:rPr lang="en-US" dirty="0" smtClean="0"/>
              <a:t/>
            </a:r>
            <a:br>
              <a:rPr lang="en-US" dirty="0" smtClean="0"/>
            </a:br>
            <a:endParaRPr lang="en-US" dirty="0" smtClean="0"/>
          </a:p>
        </p:txBody>
      </p:sp>
      <p:sp>
        <p:nvSpPr>
          <p:cNvPr id="3" name="Title 2"/>
          <p:cNvSpPr>
            <a:spLocks noGrp="1"/>
          </p:cNvSpPr>
          <p:nvPr>
            <p:ph type="title"/>
          </p:nvPr>
        </p:nvSpPr>
        <p:spPr>
          <a:xfrm>
            <a:off x="914400" y="914400"/>
            <a:ext cx="8229600" cy="762000"/>
          </a:xfrm>
        </p:spPr>
        <p:txBody>
          <a:bodyPr/>
          <a:lstStyle/>
          <a:p>
            <a:pPr algn="ctr"/>
            <a:r>
              <a:rPr lang="en-US" dirty="0" smtClean="0">
                <a:solidFill>
                  <a:srgbClr val="CCFFFF"/>
                </a:solidFill>
              </a:rPr>
              <a:t>State of knowledge and limits</a:t>
            </a:r>
            <a:endParaRPr lang="en-US" dirty="0">
              <a:solidFill>
                <a:srgbClr val="CCFFFF"/>
              </a:solidFill>
            </a:endParaRPr>
          </a:p>
        </p:txBody>
      </p:sp>
      <p:sp>
        <p:nvSpPr>
          <p:cNvPr id="4" name="TextBox 3"/>
          <p:cNvSpPr txBox="1"/>
          <p:nvPr/>
        </p:nvSpPr>
        <p:spPr>
          <a:xfrm>
            <a:off x="8458200" y="152400"/>
            <a:ext cx="381000" cy="584775"/>
          </a:xfrm>
          <a:prstGeom prst="rect">
            <a:avLst/>
          </a:prstGeom>
          <a:noFill/>
        </p:spPr>
        <p:txBody>
          <a:bodyPr wrap="square" rtlCol="0">
            <a:spAutoFit/>
          </a:bodyPr>
          <a:lstStyle/>
          <a:p>
            <a:r>
              <a:rPr lang="fr-CA" sz="3200" dirty="0" smtClean="0">
                <a:solidFill>
                  <a:srgbClr val="CCFFFF"/>
                </a:solidFill>
              </a:rPr>
              <a:t>4</a:t>
            </a:r>
            <a:endParaRPr lang="en-US" sz="3200" dirty="0">
              <a:solidFill>
                <a:srgbClr val="CCFFFF"/>
              </a:solidFill>
            </a:endParaRPr>
          </a:p>
        </p:txBody>
      </p:sp>
      <p:pic>
        <p:nvPicPr>
          <p:cNvPr id="5"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7" name="Straight Connector 6"/>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85800"/>
            <a:ext cx="8763000" cy="838200"/>
          </a:xfrm>
        </p:spPr>
        <p:txBody>
          <a:bodyPr/>
          <a:lstStyle/>
          <a:p>
            <a:pPr algn="ctr"/>
            <a:r>
              <a:rPr lang="fr-CA" dirty="0" smtClean="0">
                <a:solidFill>
                  <a:srgbClr val="CCFFFF"/>
                </a:solidFill>
                <a:effectLst>
                  <a:outerShdw blurRad="38100" dist="38100" dir="2700000" algn="tl">
                    <a:srgbClr val="000000">
                      <a:alpha val="43137"/>
                    </a:srgbClr>
                  </a:outerShdw>
                </a:effectLst>
              </a:rPr>
              <a:t>Study area</a:t>
            </a:r>
            <a:endParaRPr lang="en-US" dirty="0">
              <a:solidFill>
                <a:srgbClr val="CCFFFF"/>
              </a:solidFill>
              <a:effectLst>
                <a:outerShdw blurRad="38100" dist="38100" dir="2700000" algn="tl">
                  <a:srgbClr val="000000">
                    <a:alpha val="43137"/>
                  </a:srgbClr>
                </a:outerShdw>
              </a:effectLst>
            </a:endParaRPr>
          </a:p>
        </p:txBody>
      </p:sp>
      <p:pic>
        <p:nvPicPr>
          <p:cNvPr id="5" name="Picture 4"/>
          <p:cNvPicPr>
            <a:picLocks noChangeAspect="1" noChangeArrowheads="1"/>
          </p:cNvPicPr>
          <p:nvPr/>
        </p:nvPicPr>
        <p:blipFill>
          <a:blip r:embed="rId3" cstate="print"/>
          <a:srcRect l="30000" t="22223" r="58375" b="12222"/>
          <a:stretch>
            <a:fillRect/>
          </a:stretch>
        </p:blipFill>
        <p:spPr bwMode="auto">
          <a:xfrm>
            <a:off x="6019800" y="1371600"/>
            <a:ext cx="2775488" cy="5282381"/>
          </a:xfrm>
          <a:prstGeom prst="rect">
            <a:avLst/>
          </a:prstGeom>
          <a:noFill/>
          <a:ln w="9525">
            <a:noFill/>
            <a:miter lim="800000"/>
            <a:headEnd/>
            <a:tailEnd/>
          </a:ln>
        </p:spPr>
      </p:pic>
      <p:pic>
        <p:nvPicPr>
          <p:cNvPr id="6" name="Picture 1"/>
          <p:cNvPicPr>
            <a:picLocks noChangeAspect="1"/>
          </p:cNvPicPr>
          <p:nvPr/>
        </p:nvPicPr>
        <p:blipFill>
          <a:blip r:embed="rId4" cstate="print"/>
          <a:srcRect/>
          <a:stretch>
            <a:fillRect/>
          </a:stretch>
        </p:blipFill>
        <p:spPr bwMode="auto">
          <a:xfrm>
            <a:off x="609600" y="228600"/>
            <a:ext cx="755650" cy="957263"/>
          </a:xfrm>
          <a:prstGeom prst="rect">
            <a:avLst/>
          </a:prstGeom>
          <a:noFill/>
          <a:ln w="9525">
            <a:noFill/>
            <a:miter lim="800000"/>
            <a:headEnd/>
            <a:tailEnd/>
          </a:ln>
        </p:spPr>
      </p:pic>
      <p:cxnSp>
        <p:nvCxnSpPr>
          <p:cNvPr id="7" name="Straight Connector 6"/>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1" descr="Figure1.jpg"/>
          <p:cNvPicPr>
            <a:picLocks noChangeAspect="1"/>
          </p:cNvPicPr>
          <p:nvPr/>
        </p:nvPicPr>
        <p:blipFill>
          <a:blip r:embed="rId5" cstate="print"/>
          <a:srcRect/>
          <a:stretch>
            <a:fillRect/>
          </a:stretch>
        </p:blipFill>
        <p:spPr bwMode="auto">
          <a:xfrm>
            <a:off x="457200" y="2971800"/>
            <a:ext cx="4714981" cy="2514600"/>
          </a:xfrm>
          <a:prstGeom prst="rect">
            <a:avLst/>
          </a:prstGeom>
          <a:noFill/>
          <a:ln w="9525">
            <a:noFill/>
            <a:miter lim="800000"/>
            <a:headEnd/>
            <a:tailEnd/>
          </a:ln>
        </p:spPr>
      </p:pic>
      <p:pic>
        <p:nvPicPr>
          <p:cNvPr id="11" name="Picture 10" descr="Figure 1-EKY.pdf"/>
          <p:cNvPicPr>
            <a:picLocks noChangeAspect="1"/>
          </p:cNvPicPr>
          <p:nvPr/>
        </p:nvPicPr>
        <p:blipFill>
          <a:blip r:embed="rId6" cstate="print"/>
          <a:srcRect/>
          <a:stretch>
            <a:fillRect/>
          </a:stretch>
        </p:blipFill>
        <p:spPr bwMode="auto">
          <a:xfrm rot="60000">
            <a:off x="2529401" y="3223286"/>
            <a:ext cx="2637675" cy="1719074"/>
          </a:xfrm>
          <a:prstGeom prst="rect">
            <a:avLst/>
          </a:prstGeom>
          <a:noFill/>
          <a:ln w="9525">
            <a:noFill/>
            <a:miter lim="800000"/>
            <a:headEnd/>
            <a:tailEnd/>
          </a:ln>
        </p:spPr>
      </p:pic>
      <p:sp>
        <p:nvSpPr>
          <p:cNvPr id="12" name="Rectangle 11"/>
          <p:cNvSpPr/>
          <p:nvPr/>
        </p:nvSpPr>
        <p:spPr>
          <a:xfrm>
            <a:off x="381000" y="1676400"/>
            <a:ext cx="5638800" cy="677108"/>
          </a:xfrm>
          <a:prstGeom prst="rect">
            <a:avLst/>
          </a:prstGeom>
        </p:spPr>
        <p:txBody>
          <a:bodyPr wrap="square">
            <a:spAutoFit/>
          </a:bodyPr>
          <a:lstStyle/>
          <a:p>
            <a:r>
              <a:rPr lang="en-US" sz="2000" dirty="0" smtClean="0">
                <a:effectLst>
                  <a:outerShdw blurRad="38100" dist="38100" dir="2700000" algn="tl">
                    <a:srgbClr val="24213E"/>
                  </a:outerShdw>
                </a:effectLst>
              </a:rPr>
              <a:t>The Cumberland Plateau of E. Kentucky</a:t>
            </a:r>
          </a:p>
          <a:p>
            <a:endParaRPr lang="en-US" dirty="0" smtClean="0">
              <a:effectLst>
                <a:outerShdw blurRad="38100" dist="38100" dir="2700000" algn="tl">
                  <a:srgbClr val="24213E"/>
                </a:outerShdw>
              </a:effectLst>
            </a:endParaRPr>
          </a:p>
        </p:txBody>
      </p:sp>
      <p:cxnSp>
        <p:nvCxnSpPr>
          <p:cNvPr id="14" name="Straight Connector 13"/>
          <p:cNvCxnSpPr/>
          <p:nvPr/>
        </p:nvCxnSpPr>
        <p:spPr>
          <a:xfrm flipV="1">
            <a:off x="3810000" y="1371600"/>
            <a:ext cx="2209800" cy="29718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52800" y="4800600"/>
            <a:ext cx="2667000" cy="18288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7200" y="2057400"/>
            <a:ext cx="4495800" cy="923330"/>
          </a:xfrm>
          <a:prstGeom prst="rect">
            <a:avLst/>
          </a:prstGeom>
          <a:noFill/>
        </p:spPr>
        <p:txBody>
          <a:bodyPr wrap="square" rtlCol="0">
            <a:spAutoFit/>
          </a:bodyPr>
          <a:lstStyle/>
          <a:p>
            <a:pPr>
              <a:buFont typeface="Arial" pitchFamily="34" charset="0"/>
              <a:buChar char="•"/>
            </a:pPr>
            <a:r>
              <a:rPr lang="en-US" dirty="0" smtClean="0">
                <a:effectLst>
                  <a:outerShdw blurRad="38100" dist="38100" dir="2700000" algn="tl">
                    <a:srgbClr val="000000">
                      <a:alpha val="43137"/>
                    </a:srgbClr>
                  </a:outerShdw>
                </a:effectLst>
              </a:rPr>
              <a:t>  ~3,730 km</a:t>
            </a:r>
            <a:r>
              <a:rPr lang="en-US" baseline="30000" dirty="0" smtClean="0">
                <a:effectLst>
                  <a:outerShdw blurRad="38100" dist="38100" dir="2700000" algn="tl">
                    <a:srgbClr val="000000">
                      <a:alpha val="43137"/>
                    </a:srgbClr>
                  </a:outerShdw>
                </a:effectLst>
              </a:rPr>
              <a:t>2</a:t>
            </a:r>
            <a:r>
              <a:rPr lang="en-US" dirty="0" smtClean="0">
                <a:effectLst>
                  <a:outerShdw blurRad="38100" dist="38100" dir="2700000" algn="tl">
                    <a:srgbClr val="000000">
                      <a:alpha val="43137"/>
                    </a:srgbClr>
                  </a:outerShdw>
                </a:effectLst>
              </a:rPr>
              <a:t> of carbonate exposure</a:t>
            </a:r>
          </a:p>
          <a:p>
            <a:pPr>
              <a:buFont typeface="Arial" pitchFamily="34" charset="0"/>
              <a:buChar char="•"/>
            </a:pPr>
            <a:r>
              <a:rPr lang="en-US" dirty="0" smtClean="0">
                <a:effectLst>
                  <a:outerShdw blurRad="38100" dist="38100" dir="2700000" algn="tl">
                    <a:srgbClr val="000000">
                      <a:alpha val="43137"/>
                    </a:srgbClr>
                  </a:outerShdw>
                </a:effectLst>
              </a:rPr>
              <a:t>Mississippian-age carbonates</a:t>
            </a:r>
          </a:p>
          <a:p>
            <a:endParaRPr lang="en-US" dirty="0"/>
          </a:p>
        </p:txBody>
      </p:sp>
      <p:sp>
        <p:nvSpPr>
          <p:cNvPr id="16" name="TextBox 15"/>
          <p:cNvSpPr txBox="1"/>
          <p:nvPr/>
        </p:nvSpPr>
        <p:spPr>
          <a:xfrm>
            <a:off x="8305800" y="101025"/>
            <a:ext cx="533400" cy="584775"/>
          </a:xfrm>
          <a:prstGeom prst="rect">
            <a:avLst/>
          </a:prstGeom>
          <a:noFill/>
        </p:spPr>
        <p:txBody>
          <a:bodyPr wrap="square" rtlCol="0">
            <a:spAutoFit/>
          </a:bodyPr>
          <a:lstStyle/>
          <a:p>
            <a:r>
              <a:rPr lang="fr-CA" sz="3200" dirty="0" smtClean="0">
                <a:solidFill>
                  <a:srgbClr val="CCFFFF"/>
                </a:solidFill>
              </a:rPr>
              <a:t>5</a:t>
            </a:r>
            <a:endParaRPr lang="en-US" sz="3200" dirty="0">
              <a:solidFill>
                <a:srgbClr val="CCFFFF"/>
              </a:solidFill>
            </a:endParaRPr>
          </a:p>
        </p:txBody>
      </p:sp>
      <p:sp>
        <p:nvSpPr>
          <p:cNvPr id="17" name="TextBox 16"/>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0"/>
            <a:ext cx="8458200" cy="838200"/>
          </a:xfrm>
        </p:spPr>
        <p:txBody>
          <a:bodyPr/>
          <a:lstStyle/>
          <a:p>
            <a:pPr algn="ctr"/>
            <a:r>
              <a:rPr lang="en-US" dirty="0" smtClean="0">
                <a:solidFill>
                  <a:srgbClr val="CCFFFF"/>
                </a:solidFill>
                <a:effectLst>
                  <a:outerShdw blurRad="38100" dist="38100" dir="2700000" algn="tl">
                    <a:srgbClr val="000000">
                      <a:alpha val="43137"/>
                    </a:srgbClr>
                  </a:outerShdw>
                </a:effectLst>
              </a:rPr>
              <a:t>Land use</a:t>
            </a:r>
            <a:endParaRPr lang="en-US" dirty="0">
              <a:solidFill>
                <a:srgbClr val="CCFFFF"/>
              </a:solidFill>
              <a:effectLst>
                <a:outerShdw blurRad="38100" dist="38100" dir="2700000" algn="tl">
                  <a:srgbClr val="000000">
                    <a:alpha val="43137"/>
                  </a:srgbClr>
                </a:outerShdw>
              </a:effectLst>
            </a:endParaRPr>
          </a:p>
        </p:txBody>
      </p:sp>
      <p:pic>
        <p:nvPicPr>
          <p:cNvPr id="6"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7" name="Straight Connector 6"/>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05800" y="228600"/>
            <a:ext cx="533400" cy="584775"/>
          </a:xfrm>
          <a:prstGeom prst="rect">
            <a:avLst/>
          </a:prstGeom>
          <a:noFill/>
        </p:spPr>
        <p:txBody>
          <a:bodyPr wrap="square" rtlCol="0">
            <a:spAutoFit/>
          </a:bodyPr>
          <a:lstStyle/>
          <a:p>
            <a:r>
              <a:rPr lang="fr-CA" sz="3200" dirty="0" smtClean="0">
                <a:solidFill>
                  <a:srgbClr val="CCFFFF"/>
                </a:solidFill>
              </a:rPr>
              <a:t>6</a:t>
            </a:r>
            <a:endParaRPr lang="en-US" sz="3200" dirty="0">
              <a:solidFill>
                <a:srgbClr val="CCFFFF"/>
              </a:solidFill>
            </a:endParaRPr>
          </a:p>
        </p:txBody>
      </p:sp>
      <p:pic>
        <p:nvPicPr>
          <p:cNvPr id="39938" name="Picture 2"/>
          <p:cNvPicPr>
            <a:picLocks noChangeAspect="1" noChangeArrowheads="1"/>
          </p:cNvPicPr>
          <p:nvPr/>
        </p:nvPicPr>
        <p:blipFill>
          <a:blip r:embed="rId4" cstate="print"/>
          <a:srcRect l="4375" t="5556" r="14103" b="11111"/>
          <a:stretch>
            <a:fillRect/>
          </a:stretch>
        </p:blipFill>
        <p:spPr bwMode="auto">
          <a:xfrm>
            <a:off x="0" y="1600200"/>
            <a:ext cx="9144000" cy="5257800"/>
          </a:xfrm>
          <a:prstGeom prst="rect">
            <a:avLst/>
          </a:prstGeom>
          <a:noFill/>
          <a:ln w="9525">
            <a:noFill/>
            <a:miter lim="800000"/>
            <a:headEnd/>
            <a:tailEnd/>
          </a:ln>
        </p:spPr>
      </p:pic>
      <p:sp>
        <p:nvSpPr>
          <p:cNvPr id="12" name="Rectangle 11"/>
          <p:cNvSpPr/>
          <p:nvPr/>
        </p:nvSpPr>
        <p:spPr>
          <a:xfrm>
            <a:off x="76200" y="5137190"/>
            <a:ext cx="8839200" cy="3016210"/>
          </a:xfrm>
          <a:prstGeom prst="rect">
            <a:avLst/>
          </a:prstGeom>
        </p:spPr>
        <p:txBody>
          <a:bodyPr wrap="square">
            <a:spAutoFit/>
          </a:bodyPr>
          <a:lstStyle/>
          <a:p>
            <a:pPr>
              <a:buFont typeface="Arial" pitchFamily="34" charset="0"/>
              <a:buChar char="•"/>
            </a:pPr>
            <a:r>
              <a:rPr lang="en-US" sz="2800" dirty="0" smtClean="0">
                <a:effectLst>
                  <a:outerShdw blurRad="38100" dist="38100" dir="2700000" algn="tl">
                    <a:srgbClr val="000000">
                      <a:alpha val="43137"/>
                    </a:srgbClr>
                  </a:outerShdw>
                </a:effectLst>
              </a:rPr>
              <a:t> Secondary-growth forests (~70%) </a:t>
            </a:r>
          </a:p>
          <a:p>
            <a:pPr>
              <a:buFont typeface="Arial" pitchFamily="34" charset="0"/>
              <a:buChar char="•"/>
            </a:pPr>
            <a:r>
              <a:rPr lang="en-US" sz="2800" dirty="0" smtClean="0">
                <a:effectLst>
                  <a:outerShdw blurRad="38100" dist="38100" dir="2700000" algn="tl">
                    <a:srgbClr val="000000">
                      <a:alpha val="43137"/>
                    </a:srgbClr>
                  </a:outerShdw>
                </a:effectLst>
              </a:rPr>
              <a:t> Agricultural lands- corn fields (~30%).</a:t>
            </a:r>
          </a:p>
          <a:p>
            <a:pPr>
              <a:buFont typeface="Arial" pitchFamily="34" charset="0"/>
              <a:buChar char="•"/>
            </a:pPr>
            <a:r>
              <a:rPr lang="en-US" sz="2800" dirty="0" smtClean="0">
                <a:effectLst>
                  <a:outerShdw blurRad="38100" dist="38100" dir="2700000" algn="tl">
                    <a:srgbClr val="000000">
                      <a:alpha val="43137"/>
                    </a:srgbClr>
                  </a:outerShdw>
                </a:effectLst>
              </a:rPr>
              <a:t> Confined Animal Feeding Operations (CAFOs)</a:t>
            </a:r>
          </a:p>
          <a:p>
            <a:pPr>
              <a:buFont typeface="Arial" pitchFamily="34" charset="0"/>
              <a:buChar char="•"/>
            </a:pPr>
            <a:endParaRPr lang="en-US" sz="2800" dirty="0" smtClean="0">
              <a:effectLst>
                <a:outerShdw blurRad="38100" dist="38100" dir="2700000" algn="tl">
                  <a:srgbClr val="000000">
                    <a:alpha val="43137"/>
                  </a:srgbClr>
                </a:outerShdw>
              </a:effectLst>
            </a:endParaRPr>
          </a:p>
          <a:p>
            <a:pPr>
              <a:buFont typeface="Arial" pitchFamily="34" charset="0"/>
              <a:buChar char="•"/>
            </a:pPr>
            <a:endParaRPr lang="en-US" sz="2000" b="1" dirty="0" smtClean="0">
              <a:effectLst>
                <a:outerShdw blurRad="38100" dist="38100" dir="2700000" algn="tl">
                  <a:srgbClr val="24213E"/>
                </a:outerShdw>
              </a:effectLst>
            </a:endParaRPr>
          </a:p>
          <a:p>
            <a:pPr>
              <a:buFont typeface="Arial" pitchFamily="34" charset="0"/>
              <a:buChar char="•"/>
            </a:pPr>
            <a:endParaRPr lang="en-US" sz="2000" dirty="0" smtClean="0">
              <a:effectLst>
                <a:outerShdw blurRad="38100" dist="38100" dir="2700000" algn="tl">
                  <a:srgbClr val="24213E"/>
                </a:outerShdw>
              </a:effectLst>
            </a:endParaRPr>
          </a:p>
          <a:p>
            <a:pPr>
              <a:buFont typeface="Arial" pitchFamily="34" charset="0"/>
              <a:buChar char="•"/>
            </a:pPr>
            <a:endParaRPr lang="en-US" sz="2000" dirty="0" smtClean="0">
              <a:effectLst>
                <a:outerShdw blurRad="38100" dist="38100" dir="2700000" algn="tl">
                  <a:srgbClr val="24213E"/>
                </a:outerShdw>
              </a:effectLst>
            </a:endParaRPr>
          </a:p>
          <a:p>
            <a:endParaRPr lang="en-US" dirty="0" smtClean="0">
              <a:effectLst>
                <a:outerShdw blurRad="38100" dist="38100" dir="2700000" algn="tl">
                  <a:srgbClr val="24213E"/>
                </a:outerShdw>
              </a:effectLst>
            </a:endParaRPr>
          </a:p>
        </p:txBody>
      </p:sp>
      <p:sp>
        <p:nvSpPr>
          <p:cNvPr id="9" name="TextBox 8"/>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lum contrast="20000"/>
          </a:blip>
          <a:srcRect l="20625" t="19217" r="16250" b="6667"/>
          <a:stretch>
            <a:fillRect/>
          </a:stretch>
        </p:blipFill>
        <p:spPr bwMode="auto">
          <a:xfrm>
            <a:off x="0" y="2667000"/>
            <a:ext cx="5943600" cy="3925431"/>
          </a:xfrm>
          <a:prstGeom prst="rect">
            <a:avLst/>
          </a:prstGeom>
          <a:noFill/>
          <a:ln w="15875">
            <a:solidFill>
              <a:schemeClr val="bg1"/>
            </a:solidFill>
            <a:miter lim="800000"/>
            <a:headEnd/>
            <a:tailEnd/>
          </a:ln>
        </p:spPr>
      </p:pic>
      <p:sp>
        <p:nvSpPr>
          <p:cNvPr id="3" name="Title 2"/>
          <p:cNvSpPr>
            <a:spLocks noGrp="1"/>
          </p:cNvSpPr>
          <p:nvPr>
            <p:ph type="title"/>
          </p:nvPr>
        </p:nvSpPr>
        <p:spPr>
          <a:xfrm>
            <a:off x="609600" y="914400"/>
            <a:ext cx="8229600" cy="762000"/>
          </a:xfrm>
        </p:spPr>
        <p:txBody>
          <a:bodyPr>
            <a:normAutofit fontScale="90000"/>
          </a:bodyPr>
          <a:lstStyle/>
          <a:p>
            <a:r>
              <a:rPr lang="fr-CA" dirty="0" smtClean="0"/>
              <a:t>	</a:t>
            </a:r>
            <a:r>
              <a:rPr lang="fr-CA" sz="4400" dirty="0" smtClean="0">
                <a:solidFill>
                  <a:srgbClr val="CCFFFF"/>
                </a:solidFill>
                <a:effectLst>
                  <a:outerShdw blurRad="38100" dist="38100" dir="2700000" algn="tl">
                    <a:srgbClr val="000000">
                      <a:alpha val="43137"/>
                    </a:srgbClr>
                  </a:outerShdw>
                </a:effectLst>
              </a:rPr>
              <a:t>The Grayson Gunnar Cave System</a:t>
            </a:r>
            <a:endParaRPr lang="en-US" sz="4400" dirty="0">
              <a:solidFill>
                <a:srgbClr val="CCFFFF"/>
              </a:solidFill>
              <a:effectLst>
                <a:outerShdw blurRad="38100" dist="38100" dir="2700000" algn="tl">
                  <a:srgbClr val="000000">
                    <a:alpha val="43137"/>
                  </a:srgbClr>
                </a:outerShdw>
              </a:effectLst>
            </a:endParaRPr>
          </a:p>
        </p:txBody>
      </p:sp>
      <p:pic>
        <p:nvPicPr>
          <p:cNvPr id="6" name="Picture 5" descr="C:\Users\tgillesvalde\AppData\Local\Temp\Temp3_narrative_information_for_the_NSS_and_CRF_grants.zip\GGC.jpg"/>
          <p:cNvPicPr/>
          <p:nvPr/>
        </p:nvPicPr>
        <p:blipFill>
          <a:blip r:embed="rId4" cstate="print"/>
          <a:srcRect r="16667"/>
          <a:stretch>
            <a:fillRect/>
          </a:stretch>
        </p:blipFill>
        <p:spPr bwMode="auto">
          <a:xfrm>
            <a:off x="4572000" y="2057400"/>
            <a:ext cx="4572000" cy="3040706"/>
          </a:xfrm>
          <a:prstGeom prst="rect">
            <a:avLst/>
          </a:prstGeom>
          <a:noFill/>
          <a:ln w="15875">
            <a:solidFill>
              <a:schemeClr val="bg1"/>
            </a:solidFill>
            <a:miter lim="800000"/>
            <a:headEnd/>
            <a:tailEnd/>
          </a:ln>
        </p:spPr>
      </p:pic>
      <p:pic>
        <p:nvPicPr>
          <p:cNvPr id="7" name="Picture 1"/>
          <p:cNvPicPr>
            <a:picLocks noChangeAspect="1"/>
          </p:cNvPicPr>
          <p:nvPr/>
        </p:nvPicPr>
        <p:blipFill>
          <a:blip r:embed="rId5" cstate="print"/>
          <a:srcRect/>
          <a:stretch>
            <a:fillRect/>
          </a:stretch>
        </p:blipFill>
        <p:spPr bwMode="auto">
          <a:xfrm>
            <a:off x="609600" y="228600"/>
            <a:ext cx="755650" cy="957263"/>
          </a:xfrm>
          <a:prstGeom prst="rect">
            <a:avLst/>
          </a:prstGeom>
          <a:noFill/>
          <a:ln w="9525">
            <a:noFill/>
            <a:miter lim="800000"/>
            <a:headEnd/>
            <a:tailEnd/>
          </a:ln>
        </p:spPr>
      </p:pic>
      <p:cxnSp>
        <p:nvCxnSpPr>
          <p:cNvPr id="9" name="Straight Connector 8"/>
          <p:cNvCxnSpPr/>
          <p:nvPr/>
        </p:nvCxnSpPr>
        <p:spPr>
          <a:xfrm>
            <a:off x="1447800" y="7620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Down Arrow 12"/>
          <p:cNvSpPr/>
          <p:nvPr/>
        </p:nvSpPr>
        <p:spPr>
          <a:xfrm rot="10800000">
            <a:off x="152400" y="5257800"/>
            <a:ext cx="304800" cy="685800"/>
          </a:xfrm>
          <a:prstGeom prst="downArrow">
            <a:avLst/>
          </a:prstGeom>
          <a:solidFill>
            <a:schemeClr val="bg1"/>
          </a:solidFill>
          <a:ln>
            <a:solidFill>
              <a:schemeClr val="bg2">
                <a:lumMod val="85000"/>
                <a:lumOff val="15000"/>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 y="4825425"/>
            <a:ext cx="457200" cy="584775"/>
          </a:xfrm>
          <a:prstGeom prst="rect">
            <a:avLst/>
          </a:prstGeom>
          <a:noFill/>
        </p:spPr>
        <p:txBody>
          <a:bodyPr wrap="square" rtlCol="0">
            <a:spAutoFit/>
          </a:bodyPr>
          <a:lstStyle/>
          <a:p>
            <a:r>
              <a:rPr lang="fr-CA" sz="3200" b="1" dirty="0" smtClean="0">
                <a:solidFill>
                  <a:schemeClr val="bg2"/>
                </a:solidFill>
              </a:rPr>
              <a:t>N</a:t>
            </a:r>
            <a:endParaRPr lang="en-US" sz="3200" b="1" dirty="0">
              <a:solidFill>
                <a:schemeClr val="bg2"/>
              </a:solidFill>
            </a:endParaRPr>
          </a:p>
        </p:txBody>
      </p:sp>
      <p:cxnSp>
        <p:nvCxnSpPr>
          <p:cNvPr id="22" name="Straight Arrow Connector 21"/>
          <p:cNvCxnSpPr/>
          <p:nvPr/>
        </p:nvCxnSpPr>
        <p:spPr>
          <a:xfrm flipH="1">
            <a:off x="3276600" y="4191000"/>
            <a:ext cx="3124200" cy="1981200"/>
          </a:xfrm>
          <a:prstGeom prst="straightConnector1">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943600" y="5153561"/>
            <a:ext cx="3200400" cy="1323439"/>
          </a:xfrm>
          <a:prstGeom prst="rect">
            <a:avLst/>
          </a:prstGeom>
          <a:noFill/>
        </p:spPr>
        <p:txBody>
          <a:bodyPr wrap="square" rtlCol="0">
            <a:spAutoFit/>
          </a:bodyPr>
          <a:lstStyle/>
          <a:p>
            <a:r>
              <a:rPr lang="en-US" sz="1400" dirty="0" smtClean="0">
                <a:effectLst>
                  <a:outerShdw blurRad="38100" dist="38100" dir="2700000" algn="tl">
                    <a:srgbClr val="000000">
                      <a:alpha val="43137"/>
                    </a:srgbClr>
                  </a:outerShdw>
                </a:effectLst>
              </a:rPr>
              <a:t>Surveyed passages of Grayson-Gunnar Cave</a:t>
            </a:r>
            <a:endParaRPr lang="fr-CA" sz="1400" dirty="0" smtClean="0">
              <a:effectLst>
                <a:outerShdw blurRad="38100" dist="38100" dir="2700000" algn="tl">
                  <a:srgbClr val="000000">
                    <a:alpha val="43137"/>
                  </a:srgbClr>
                </a:outerShdw>
              </a:effectLst>
            </a:endParaRPr>
          </a:p>
          <a:p>
            <a:r>
              <a:rPr lang="en-US" sz="1400" u="sng" dirty="0" smtClean="0">
                <a:effectLst>
                  <a:outerShdw blurRad="38100" dist="38100" dir="2700000" algn="tl">
                    <a:srgbClr val="000000">
                      <a:alpha val="43137"/>
                    </a:srgbClr>
                  </a:outerShdw>
                </a:effectLst>
              </a:rPr>
              <a:t>Credit</a:t>
            </a:r>
            <a:r>
              <a:rPr lang="en-US" sz="1400" dirty="0" smtClean="0">
                <a:effectLst>
                  <a:outerShdw blurRad="38100" dist="38100" dir="2700000" algn="tl">
                    <a:srgbClr val="000000">
                      <a:alpha val="43137"/>
                    </a:srgbClr>
                  </a:outerShdw>
                </a:effectLst>
              </a:rPr>
              <a:t>: NSS Greater Cincinnati Grotto</a:t>
            </a:r>
          </a:p>
          <a:p>
            <a:r>
              <a:rPr lang="en-US" sz="1400" u="sng" dirty="0" smtClean="0">
                <a:effectLst>
                  <a:outerShdw blurRad="38100" dist="38100" dir="2700000" algn="tl">
                    <a:srgbClr val="000000">
                      <a:alpha val="43137"/>
                    </a:srgbClr>
                  </a:outerShdw>
                </a:effectLst>
              </a:rPr>
              <a:t>Photo Credit</a:t>
            </a:r>
            <a:r>
              <a:rPr lang="en-US" sz="1400" dirty="0" smtClean="0">
                <a:effectLst>
                  <a:outerShdw blurRad="38100" dist="38100" dir="2700000" algn="tl">
                    <a:srgbClr val="000000">
                      <a:alpha val="43137"/>
                    </a:srgbClr>
                  </a:outerShdw>
                </a:effectLst>
              </a:rPr>
              <a:t>: Robert Coomer</a:t>
            </a:r>
          </a:p>
          <a:p>
            <a:endParaRPr lang="en-US" sz="1200" dirty="0" smtClean="0"/>
          </a:p>
          <a:p>
            <a:endParaRPr lang="en-US" sz="1200" dirty="0"/>
          </a:p>
        </p:txBody>
      </p:sp>
      <p:sp>
        <p:nvSpPr>
          <p:cNvPr id="15" name="TextBox 14"/>
          <p:cNvSpPr txBox="1"/>
          <p:nvPr/>
        </p:nvSpPr>
        <p:spPr>
          <a:xfrm>
            <a:off x="8382000" y="152400"/>
            <a:ext cx="533400" cy="584775"/>
          </a:xfrm>
          <a:prstGeom prst="rect">
            <a:avLst/>
          </a:prstGeom>
          <a:noFill/>
        </p:spPr>
        <p:txBody>
          <a:bodyPr wrap="square" rtlCol="0">
            <a:spAutoFit/>
          </a:bodyPr>
          <a:lstStyle/>
          <a:p>
            <a:r>
              <a:rPr lang="fr-CA" sz="3200" dirty="0" smtClean="0">
                <a:solidFill>
                  <a:srgbClr val="CCFFFF"/>
                </a:solidFill>
              </a:rPr>
              <a:t>7</a:t>
            </a:r>
            <a:endParaRPr lang="en-US" sz="3200" dirty="0">
              <a:solidFill>
                <a:srgbClr val="CCFFFF"/>
              </a:solidFill>
            </a:endParaRPr>
          </a:p>
        </p:txBody>
      </p:sp>
      <p:cxnSp>
        <p:nvCxnSpPr>
          <p:cNvPr id="17" name="Straight Arrow Connector 16"/>
          <p:cNvCxnSpPr/>
          <p:nvPr/>
        </p:nvCxnSpPr>
        <p:spPr>
          <a:xfrm flipH="1" flipV="1">
            <a:off x="2286000" y="4800600"/>
            <a:ext cx="457200" cy="609600"/>
          </a:xfrm>
          <a:prstGeom prst="straightConnector1">
            <a:avLst/>
          </a:prstGeom>
          <a:ln w="50800">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71600" y="152400"/>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53"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0"/>
            <a:ext cx="8229600" cy="4114800"/>
          </a:xfrm>
        </p:spPr>
        <p:txBody>
          <a:bodyPr>
            <a:normAutofit/>
          </a:bodyPr>
          <a:lstStyle/>
          <a:p>
            <a:pPr algn="just">
              <a:buClr>
                <a:schemeClr val="tx2"/>
              </a:buClr>
            </a:pPr>
            <a:r>
              <a:rPr lang="en-US" sz="2800" dirty="0" smtClean="0">
                <a:effectLst>
                  <a:outerShdw blurRad="38100" dist="38100" dir="2700000" algn="tl">
                    <a:srgbClr val="000000">
                      <a:alpha val="43137"/>
                    </a:srgbClr>
                  </a:outerShdw>
                </a:effectLst>
              </a:rPr>
              <a:t>Study the impact of changing land use on nutrients loads  </a:t>
            </a:r>
          </a:p>
          <a:p>
            <a:pPr lvl="1" algn="just">
              <a:buClr>
                <a:schemeClr val="tx2"/>
              </a:buClr>
            </a:pPr>
            <a:r>
              <a:rPr lang="fr-CA" dirty="0" smtClean="0">
                <a:solidFill>
                  <a:schemeClr val="tx1"/>
                </a:solidFill>
                <a:effectLst>
                  <a:outerShdw blurRad="38100" dist="38100" dir="2700000" algn="tl">
                    <a:srgbClr val="000000">
                      <a:alpha val="43137"/>
                    </a:srgbClr>
                  </a:outerShdw>
                </a:effectLst>
              </a:rPr>
              <a:t>Impact of wastes </a:t>
            </a:r>
            <a:r>
              <a:rPr lang="fr-CA" dirty="0" err="1" smtClean="0">
                <a:solidFill>
                  <a:schemeClr val="tx1"/>
                </a:solidFill>
                <a:effectLst>
                  <a:outerShdw blurRad="38100" dist="38100" dir="2700000" algn="tl">
                    <a:srgbClr val="000000">
                      <a:alpha val="43137"/>
                    </a:srgbClr>
                  </a:outerShdw>
                </a:effectLst>
              </a:rPr>
              <a:t>from</a:t>
            </a:r>
            <a:r>
              <a:rPr lang="fr-CA" dirty="0" smtClean="0">
                <a:solidFill>
                  <a:schemeClr val="tx1"/>
                </a:solidFill>
                <a:effectLst>
                  <a:outerShdw blurRad="38100" dist="38100" dir="2700000" algn="tl">
                    <a:srgbClr val="000000">
                      <a:alpha val="43137"/>
                    </a:srgbClr>
                  </a:outerShdw>
                </a:effectLst>
              </a:rPr>
              <a:t> CAFO (</a:t>
            </a:r>
            <a:r>
              <a:rPr lang="fr-CA" dirty="0" err="1" smtClean="0">
                <a:solidFill>
                  <a:schemeClr val="tx1"/>
                </a:solidFill>
                <a:effectLst>
                  <a:outerShdw blurRad="38100" dist="38100" dir="2700000" algn="tl">
                    <a:srgbClr val="000000">
                      <a:alpha val="43137"/>
                    </a:srgbClr>
                  </a:outerShdw>
                </a:effectLst>
              </a:rPr>
              <a:t>Northern</a:t>
            </a:r>
            <a:r>
              <a:rPr lang="fr-CA" dirty="0" smtClean="0">
                <a:solidFill>
                  <a:schemeClr val="tx1"/>
                </a:solidFill>
                <a:effectLst>
                  <a:outerShdw blurRad="38100" dist="38100" dir="2700000" algn="tl">
                    <a:srgbClr val="000000">
                      <a:alpha val="43137"/>
                    </a:srgbClr>
                  </a:outerShdw>
                </a:effectLst>
              </a:rPr>
              <a:t> </a:t>
            </a:r>
            <a:r>
              <a:rPr lang="fr-CA" dirty="0" err="1" smtClean="0">
                <a:solidFill>
                  <a:schemeClr val="tx1"/>
                </a:solidFill>
                <a:effectLst>
                  <a:outerShdw blurRad="38100" dist="38100" dir="2700000" algn="tl">
                    <a:srgbClr val="000000">
                      <a:alpha val="43137"/>
                    </a:srgbClr>
                  </a:outerShdw>
                </a:effectLst>
              </a:rPr>
              <a:t>branch</a:t>
            </a:r>
            <a:r>
              <a:rPr lang="fr-CA" dirty="0" smtClean="0">
                <a:solidFill>
                  <a:schemeClr val="tx1"/>
                </a:solidFill>
                <a:effectLst>
                  <a:outerShdw blurRad="38100" dist="38100" dir="2700000" algn="tl">
                    <a:srgbClr val="000000">
                      <a:alpha val="43137"/>
                    </a:srgbClr>
                  </a:outerShdw>
                </a:effectLst>
              </a:rPr>
              <a:t>)</a:t>
            </a:r>
            <a:endParaRPr lang="en-US" dirty="0" smtClean="0">
              <a:solidFill>
                <a:schemeClr val="tx1"/>
              </a:solidFill>
              <a:effectLst>
                <a:outerShdw blurRad="38100" dist="38100" dir="2700000" algn="tl">
                  <a:srgbClr val="000000">
                    <a:alpha val="43137"/>
                  </a:srgbClr>
                </a:outerShdw>
              </a:effectLst>
            </a:endParaRPr>
          </a:p>
          <a:p>
            <a:pPr lvl="1" algn="just">
              <a:buClr>
                <a:schemeClr val="tx2"/>
              </a:buClr>
            </a:pPr>
            <a:r>
              <a:rPr lang="en-US" dirty="0" smtClean="0">
                <a:solidFill>
                  <a:schemeClr val="tx1"/>
                </a:solidFill>
                <a:effectLst>
                  <a:outerShdw blurRad="38100" dist="38100" dir="2700000" algn="tl">
                    <a:srgbClr val="000000">
                      <a:alpha val="43137"/>
                    </a:srgbClr>
                  </a:outerShdw>
                </a:effectLst>
              </a:rPr>
              <a:t>Potential impact of septic tanks leakage and animal wastes from residential and low grazing area (South)</a:t>
            </a:r>
          </a:p>
          <a:p>
            <a:pPr algn="just">
              <a:buClr>
                <a:schemeClr val="tx2"/>
              </a:buClr>
            </a:pPr>
            <a:r>
              <a:rPr lang="en-US" sz="2800" dirty="0" smtClean="0">
                <a:effectLst>
                  <a:outerShdw blurRad="38100" dist="38100" dir="2700000" algn="tl">
                    <a:srgbClr val="000000">
                      <a:alpha val="43137"/>
                    </a:srgbClr>
                  </a:outerShdw>
                </a:effectLst>
              </a:rPr>
              <a:t>Ultimate goal = partition each source</a:t>
            </a:r>
          </a:p>
          <a:p>
            <a:pPr algn="just">
              <a:buClr>
                <a:schemeClr val="tx2"/>
              </a:buClr>
            </a:pPr>
            <a:r>
              <a:rPr lang="en-US" sz="2800" dirty="0" smtClean="0">
                <a:effectLst>
                  <a:outerShdw blurRad="38100" dist="38100" dir="2700000" algn="tl">
                    <a:srgbClr val="000000">
                      <a:alpha val="43137"/>
                    </a:srgbClr>
                  </a:outerShdw>
                </a:effectLst>
              </a:rPr>
              <a:t>Broader impact of change in water quality from local system to a regional scale (Cumberland River)</a:t>
            </a:r>
          </a:p>
          <a:p>
            <a:pPr algn="just">
              <a:buNone/>
            </a:pPr>
            <a:endParaRPr lang="en-US" sz="2800" dirty="0" smtClean="0">
              <a:effectLst>
                <a:outerShdw blurRad="38100" dist="38100" dir="2700000" algn="tl">
                  <a:srgbClr val="000000">
                    <a:alpha val="43137"/>
                  </a:srgbClr>
                </a:outerShdw>
              </a:effectLst>
            </a:endParaRPr>
          </a:p>
          <a:p>
            <a:pPr>
              <a:buNone/>
            </a:pPr>
            <a:endParaRPr lang="en-US" dirty="0"/>
          </a:p>
        </p:txBody>
      </p:sp>
      <p:sp>
        <p:nvSpPr>
          <p:cNvPr id="3" name="Title 2"/>
          <p:cNvSpPr>
            <a:spLocks noGrp="1"/>
          </p:cNvSpPr>
          <p:nvPr>
            <p:ph type="title"/>
          </p:nvPr>
        </p:nvSpPr>
        <p:spPr>
          <a:xfrm>
            <a:off x="152400" y="990600"/>
            <a:ext cx="8991600" cy="838200"/>
          </a:xfrm>
        </p:spPr>
        <p:txBody>
          <a:bodyPr/>
          <a:lstStyle/>
          <a:p>
            <a:pPr algn="ctr"/>
            <a:r>
              <a:rPr lang="en-US" dirty="0" smtClean="0">
                <a:solidFill>
                  <a:srgbClr val="CCFFFF"/>
                </a:solidFill>
                <a:effectLst>
                  <a:outerShdw blurRad="38100" dist="38100" dir="2700000" algn="tl">
                    <a:srgbClr val="000000">
                      <a:alpha val="43137"/>
                    </a:srgbClr>
                  </a:outerShdw>
                </a:effectLst>
              </a:rPr>
              <a:t>Research objectives</a:t>
            </a:r>
            <a:endParaRPr lang="en-US" dirty="0">
              <a:solidFill>
                <a:srgbClr val="CCFFFF"/>
              </a:solidFill>
              <a:effectLst>
                <a:outerShdw blurRad="38100" dist="38100" dir="2700000" algn="tl">
                  <a:srgbClr val="000000">
                    <a:alpha val="43137"/>
                  </a:srgbClr>
                </a:outerShdw>
              </a:effectLst>
            </a:endParaRPr>
          </a:p>
        </p:txBody>
      </p:sp>
      <p:pic>
        <p:nvPicPr>
          <p:cNvPr id="4" name="Picture 1"/>
          <p:cNvPicPr>
            <a:picLocks noChangeAspect="1"/>
          </p:cNvPicPr>
          <p:nvPr/>
        </p:nvPicPr>
        <p:blipFill>
          <a:blip r:embed="rId3" cstate="print"/>
          <a:srcRect/>
          <a:stretch>
            <a:fillRect/>
          </a:stretch>
        </p:blipFill>
        <p:spPr bwMode="auto">
          <a:xfrm>
            <a:off x="609600" y="228600"/>
            <a:ext cx="755650" cy="957263"/>
          </a:xfrm>
          <a:prstGeom prst="rect">
            <a:avLst/>
          </a:prstGeom>
          <a:noFill/>
          <a:ln w="9525">
            <a:noFill/>
            <a:miter lim="800000"/>
            <a:headEnd/>
            <a:tailEnd/>
          </a:ln>
        </p:spPr>
      </p:pic>
      <p:cxnSp>
        <p:nvCxnSpPr>
          <p:cNvPr id="8" name="Straight Connector 7"/>
          <p:cNvCxnSpPr/>
          <p:nvPr/>
        </p:nvCxnSpPr>
        <p:spPr>
          <a:xfrm>
            <a:off x="1447800" y="838200"/>
            <a:ext cx="746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228600"/>
            <a:ext cx="533400" cy="584775"/>
          </a:xfrm>
          <a:prstGeom prst="rect">
            <a:avLst/>
          </a:prstGeom>
          <a:noFill/>
        </p:spPr>
        <p:txBody>
          <a:bodyPr wrap="square" rtlCol="0">
            <a:spAutoFit/>
          </a:bodyPr>
          <a:lstStyle/>
          <a:p>
            <a:r>
              <a:rPr lang="fr-CA" sz="3200" dirty="0" smtClean="0">
                <a:solidFill>
                  <a:srgbClr val="CCFFFF"/>
                </a:solidFill>
              </a:rPr>
              <a:t>8</a:t>
            </a:r>
            <a:endParaRPr lang="en-US" sz="3200" dirty="0">
              <a:solidFill>
                <a:srgbClr val="CCFFFF"/>
              </a:solidFill>
            </a:endParaRPr>
          </a:p>
        </p:txBody>
      </p:sp>
      <p:sp>
        <p:nvSpPr>
          <p:cNvPr id="10" name="TextBox 9"/>
          <p:cNvSpPr txBox="1"/>
          <p:nvPr/>
        </p:nvSpPr>
        <p:spPr>
          <a:xfrm>
            <a:off x="1371600" y="235803"/>
            <a:ext cx="4648200" cy="830997"/>
          </a:xfrm>
          <a:prstGeom prst="rect">
            <a:avLst/>
          </a:prstGeom>
          <a:noFill/>
        </p:spPr>
        <p:txBody>
          <a:bodyPr wrap="square" rtlCol="0">
            <a:spAutoFit/>
          </a:bodyPr>
          <a:lstStyle/>
          <a:p>
            <a:r>
              <a:rPr lang="fr-CA" sz="1600" b="1" dirty="0" smtClean="0"/>
              <a:t>GSA 2016 </a:t>
            </a:r>
            <a:r>
              <a:rPr lang="fr-CA" sz="1600" b="1" dirty="0" err="1" smtClean="0"/>
              <a:t>North</a:t>
            </a:r>
            <a:r>
              <a:rPr lang="fr-CA" sz="1600" b="1" dirty="0" smtClean="0"/>
              <a:t>-Central, Champaign, IL. </a:t>
            </a:r>
          </a:p>
          <a:p>
            <a:r>
              <a:rPr lang="en-US" sz="1600" b="1" dirty="0" smtClean="0"/>
              <a:t>4/18/2015</a:t>
            </a:r>
          </a:p>
          <a:p>
            <a:endParaRPr lang="en-US" sz="1600" b="1" dirty="0">
              <a:solidFill>
                <a:srgbClr val="FFFF0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Custom 7">
      <a:dk1>
        <a:srgbClr val="00516B"/>
      </a:dk1>
      <a:lt1>
        <a:sysClr val="window" lastClr="FFFFFF"/>
      </a:lt1>
      <a:dk2>
        <a:srgbClr val="00516B"/>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5857</TotalTime>
  <Words>3167</Words>
  <Application>Microsoft Office PowerPoint</Application>
  <PresentationFormat>On-screen Show (4:3)</PresentationFormat>
  <Paragraphs>391</Paragraphs>
  <Slides>23</Slides>
  <Notes>19</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Paper</vt:lpstr>
      <vt:lpstr>       ANTHROPOGENIC NUTRIENT TRANSFER  WITHIN AN EPIGENIC KARST AQUIFER: GRAYSON-GUNNAR CAVE, SOUTHEASTERN KENTUCKY  </vt:lpstr>
      <vt:lpstr> What is karst?</vt:lpstr>
      <vt:lpstr>CAFO controvers0ry</vt:lpstr>
      <vt:lpstr>Karst aquifer vulnerability</vt:lpstr>
      <vt:lpstr>State of knowledge and limits</vt:lpstr>
      <vt:lpstr>Study area</vt:lpstr>
      <vt:lpstr>Land use</vt:lpstr>
      <vt:lpstr> The Grayson Gunnar Cave System</vt:lpstr>
      <vt:lpstr>Research objectives</vt:lpstr>
      <vt:lpstr>Data collection</vt:lpstr>
      <vt:lpstr>Lab work and data analyses</vt:lpstr>
      <vt:lpstr>Piper diagram</vt:lpstr>
      <vt:lpstr>H-Q relationship</vt:lpstr>
      <vt:lpstr>Long-term patterns</vt:lpstr>
      <vt:lpstr>“Twin peaks” pattern</vt:lpstr>
      <vt:lpstr>Lag times (P-SpC)</vt:lpstr>
      <vt:lpstr>DOC and DIC </vt:lpstr>
      <vt:lpstr>Nutrients concentrations</vt:lpstr>
      <vt:lpstr>Nutrients loads</vt:lpstr>
      <vt:lpstr>Carbon isotopes</vt:lpstr>
      <vt:lpstr>Conclusions</vt:lpstr>
      <vt:lpstr>Slide 22</vt:lpstr>
      <vt:lpstr>Acknowledgements</vt:lpstr>
    </vt:vector>
  </TitlesOfParts>
  <Company>Ball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general chemistry to understand groundwater sources and regional flow patterns in Southeastern Kentucky epigenic cave systems: cases of GGC and Mill Spring cave</dc:title>
  <dc:creator>JGRAY</dc:creator>
  <cp:lastModifiedBy>JGRAY</cp:lastModifiedBy>
  <cp:revision>551</cp:revision>
  <dcterms:created xsi:type="dcterms:W3CDTF">2015-07-19T02:41:02Z</dcterms:created>
  <dcterms:modified xsi:type="dcterms:W3CDTF">2016-04-18T13:55:12Z</dcterms:modified>
</cp:coreProperties>
</file>