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74" r:id="rId8"/>
    <p:sldId id="268" r:id="rId9"/>
    <p:sldId id="267" r:id="rId10"/>
    <p:sldId id="269" r:id="rId11"/>
    <p:sldId id="281" r:id="rId12"/>
    <p:sldId id="270" r:id="rId13"/>
    <p:sldId id="275" r:id="rId14"/>
    <p:sldId id="277" r:id="rId15"/>
    <p:sldId id="278" r:id="rId16"/>
    <p:sldId id="279" r:id="rId17"/>
    <p:sldId id="276" r:id="rId18"/>
    <p:sldId id="272" r:id="rId19"/>
    <p:sldId id="28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9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4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5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24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8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7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9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4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4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8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60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869" y="2240783"/>
            <a:ext cx="6621862" cy="439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2" y="190919"/>
            <a:ext cx="8825658" cy="2315535"/>
          </a:xfrm>
        </p:spPr>
        <p:txBody>
          <a:bodyPr/>
          <a:lstStyle/>
          <a:p>
            <a:r>
              <a:rPr lang="en-US" dirty="0"/>
              <a:t>Commencement of a Museum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87" y="5370231"/>
            <a:ext cx="5185555" cy="11398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Department of geology, geography, </a:t>
            </a:r>
          </a:p>
          <a:p>
            <a:r>
              <a:rPr lang="en-US" dirty="0"/>
              <a:t>And environmental studies</a:t>
            </a:r>
          </a:p>
          <a:p>
            <a:r>
              <a:rPr lang="en-US" dirty="0"/>
              <a:t>Calvin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3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18" y="1135399"/>
            <a:ext cx="4027255" cy="539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5134"/>
            <a:ext cx="9404723" cy="1400530"/>
          </a:xfrm>
        </p:spPr>
        <p:txBody>
          <a:bodyPr/>
          <a:lstStyle/>
          <a:p>
            <a:r>
              <a:rPr lang="en-US" dirty="0"/>
              <a:t>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35"/>
            <a:ext cx="9909055" cy="5134708"/>
          </a:xfrm>
        </p:spPr>
        <p:txBody>
          <a:bodyPr>
            <a:normAutofit/>
          </a:bodyPr>
          <a:lstStyle/>
          <a:p>
            <a:r>
              <a:rPr lang="en-US" sz="2800" b="1" dirty="0"/>
              <a:t>Rotating Displays – Current for this year</a:t>
            </a:r>
          </a:p>
          <a:p>
            <a:pPr lvl="1"/>
            <a:r>
              <a:rPr lang="en-US" sz="2600" dirty="0"/>
              <a:t>Minerals of the Bible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Fluorite case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Blue mineral case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Pink mineral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60556" y="2145813"/>
            <a:ext cx="4653488" cy="34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2280" y="867834"/>
            <a:ext cx="6858000" cy="5122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10923">
            <a:off x="558200" y="1594615"/>
            <a:ext cx="3373635" cy="5060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03913"/>
            <a:ext cx="9404723" cy="1400530"/>
          </a:xfrm>
        </p:spPr>
        <p:txBody>
          <a:bodyPr/>
          <a:lstStyle/>
          <a:p>
            <a:r>
              <a:rPr lang="en-US" dirty="0"/>
              <a:t>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89" y="1723292"/>
            <a:ext cx="7982787" cy="5134708"/>
          </a:xfrm>
        </p:spPr>
        <p:txBody>
          <a:bodyPr>
            <a:normAutofit/>
          </a:bodyPr>
          <a:lstStyle/>
          <a:p>
            <a:r>
              <a:rPr lang="en-US" sz="2800" b="1" dirty="0"/>
              <a:t>Work with Admissions</a:t>
            </a:r>
          </a:p>
          <a:p>
            <a:pPr lvl="1"/>
            <a:r>
              <a:rPr lang="en-US" sz="2600" dirty="0"/>
              <a:t>Fridays at Calvin tours</a:t>
            </a:r>
          </a:p>
          <a:p>
            <a:pPr lvl="1"/>
            <a:r>
              <a:rPr lang="en-US" sz="2600" dirty="0"/>
              <a:t>Passport Days</a:t>
            </a:r>
          </a:p>
        </p:txBody>
      </p:sp>
    </p:spTree>
    <p:extLst>
      <p:ext uri="{BB962C8B-B14F-4D97-AF65-F5344CB8AC3E}">
        <p14:creationId xmlns:p14="http://schemas.microsoft.com/office/powerpoint/2010/main" val="228706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5134"/>
            <a:ext cx="9404723" cy="780717"/>
          </a:xfrm>
          <a:ln w="50800" cmpd="thickThin"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Forward Motion: 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35"/>
            <a:ext cx="9909055" cy="5134708"/>
          </a:xfrm>
        </p:spPr>
        <p:txBody>
          <a:bodyPr>
            <a:normAutofit/>
          </a:bodyPr>
          <a:lstStyle/>
          <a:p>
            <a:r>
              <a:rPr lang="en-US" sz="2800" b="1" dirty="0"/>
              <a:t>iPad Project</a:t>
            </a:r>
          </a:p>
          <a:p>
            <a:pPr lvl="1"/>
            <a:r>
              <a:rPr lang="en-US" sz="2600" b="1" dirty="0"/>
              <a:t>Platform for Videos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606" y="1316335"/>
            <a:ext cx="3691868" cy="5235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66" y="2441749"/>
            <a:ext cx="6425287" cy="41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541" y="1416819"/>
            <a:ext cx="7096459" cy="473157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45" y="0"/>
            <a:ext cx="486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41" y="820579"/>
            <a:ext cx="5074572" cy="37856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CALCITE</a:t>
            </a:r>
          </a:p>
          <a:p>
            <a:r>
              <a:rPr lang="en-US" sz="2400" b="1" dirty="0"/>
              <a:t>CaCO</a:t>
            </a:r>
            <a:r>
              <a:rPr lang="en-US" sz="2400" b="1" baseline="-25000" dirty="0"/>
              <a:t>3</a:t>
            </a:r>
          </a:p>
          <a:p>
            <a:endParaRPr lang="en-US" sz="2400" b="1" dirty="0"/>
          </a:p>
          <a:p>
            <a:r>
              <a:rPr lang="en-US" sz="2400" b="1" dirty="0"/>
              <a:t>Location: </a:t>
            </a:r>
            <a:r>
              <a:rPr lang="en-US" sz="2400" dirty="0"/>
              <a:t>Franklin, New Jersey</a:t>
            </a:r>
            <a:endParaRPr lang="en-US" sz="2400" b="1" dirty="0"/>
          </a:p>
          <a:p>
            <a:endParaRPr lang="en-US" sz="2400" dirty="0"/>
          </a:p>
          <a:p>
            <a:r>
              <a:rPr lang="en-US" sz="2000" b="1" dirty="0"/>
              <a:t>Class: </a:t>
            </a:r>
            <a:r>
              <a:rPr lang="en-US" sz="2000" dirty="0"/>
              <a:t>Carbonates</a:t>
            </a:r>
          </a:p>
          <a:p>
            <a:r>
              <a:rPr lang="en-US" sz="2000" b="1" dirty="0"/>
              <a:t>Crystal System:  </a:t>
            </a:r>
            <a:r>
              <a:rPr lang="en-US" sz="2000" dirty="0"/>
              <a:t>Trigonal – Hexagonal </a:t>
            </a:r>
          </a:p>
          <a:p>
            <a:endParaRPr lang="en-US" sz="2000" dirty="0"/>
          </a:p>
          <a:p>
            <a:r>
              <a:rPr lang="en-US" sz="2000" b="1" dirty="0"/>
              <a:t>Distinguishing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Fizzes in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Cleaves in rhombohedral shapes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-1933"/>
            <a:ext cx="6406220" cy="6859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9816" y="645678"/>
            <a:ext cx="153131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Calcite glows red under UV light</a:t>
            </a:r>
          </a:p>
        </p:txBody>
      </p:sp>
    </p:spTree>
    <p:extLst>
      <p:ext uri="{BB962C8B-B14F-4D97-AF65-F5344CB8AC3E}">
        <p14:creationId xmlns:p14="http://schemas.microsoft.com/office/powerpoint/2010/main" val="176860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91" y="182880"/>
            <a:ext cx="4201551" cy="3151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91" y="3461044"/>
            <a:ext cx="4201551" cy="3151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424" y="3589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WILLEMITE</a:t>
            </a:r>
          </a:p>
          <a:p>
            <a:r>
              <a:rPr lang="en-US" sz="2000" b="1" dirty="0"/>
              <a:t>Location: </a:t>
            </a:r>
            <a:r>
              <a:rPr lang="en-US" sz="2000" dirty="0"/>
              <a:t>Franklin, New Jersey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43424" y="1583606"/>
            <a:ext cx="3189948" cy="37548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WILLEMITE</a:t>
            </a:r>
          </a:p>
          <a:p>
            <a:r>
              <a:rPr lang="en-US" sz="2000" b="1" dirty="0"/>
              <a:t>Zn</a:t>
            </a:r>
            <a:r>
              <a:rPr lang="en-US" sz="2000" b="1" baseline="-25000" dirty="0"/>
              <a:t>2</a:t>
            </a:r>
            <a:r>
              <a:rPr lang="en-US" sz="2000" b="1" dirty="0"/>
              <a:t>SiO</a:t>
            </a:r>
            <a:r>
              <a:rPr lang="en-US" sz="2000" b="1" baseline="-25000" dirty="0"/>
              <a:t>4  </a:t>
            </a:r>
            <a:r>
              <a:rPr lang="en-US" dirty="0"/>
              <a:t>(Zinc Silicate)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Class: </a:t>
            </a:r>
            <a:r>
              <a:rPr lang="en-US" dirty="0"/>
              <a:t>Nesosilicates</a:t>
            </a:r>
          </a:p>
          <a:p>
            <a:r>
              <a:rPr lang="en-US" b="1" dirty="0"/>
              <a:t>Crystal System:  </a:t>
            </a:r>
            <a:r>
              <a:rPr lang="en-US" dirty="0"/>
              <a:t>Trigonal</a:t>
            </a:r>
          </a:p>
          <a:p>
            <a:endParaRPr lang="en-US" dirty="0"/>
          </a:p>
          <a:p>
            <a:r>
              <a:rPr lang="en-US" b="1" dirty="0"/>
              <a:t>Distinguishing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Willemite is the mineral glowing bright green in this piece (it is pale green in white light)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Fluorescence, often phosphorescent </a:t>
            </a:r>
          </a:p>
        </p:txBody>
      </p:sp>
    </p:spTree>
    <p:extLst>
      <p:ext uri="{BB962C8B-B14F-4D97-AF65-F5344CB8AC3E}">
        <p14:creationId xmlns:p14="http://schemas.microsoft.com/office/powerpoint/2010/main" val="16052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424" y="3589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HARDYSTONITE</a:t>
            </a:r>
          </a:p>
          <a:p>
            <a:r>
              <a:rPr lang="en-US" sz="2000" b="1" dirty="0"/>
              <a:t>Location: </a:t>
            </a:r>
            <a:r>
              <a:rPr lang="en-US" sz="2000" dirty="0"/>
              <a:t>Franklin, New Jersey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068" y="358914"/>
            <a:ext cx="4510049" cy="6017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423" y="1928675"/>
            <a:ext cx="3490951" cy="40318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HARDYSTONITE</a:t>
            </a:r>
          </a:p>
          <a:p>
            <a:r>
              <a:rPr lang="en-US" sz="2000" b="1" dirty="0"/>
              <a:t>Ca</a:t>
            </a:r>
            <a:r>
              <a:rPr lang="en-US" sz="2000" b="1" baseline="-25000" dirty="0"/>
              <a:t>2</a:t>
            </a:r>
            <a:r>
              <a:rPr lang="en-US" sz="2000" b="1" dirty="0"/>
              <a:t>ZnSi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7  </a:t>
            </a:r>
            <a:r>
              <a:rPr lang="en-US" dirty="0"/>
              <a:t>(Calcium zinc silicate)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Class: </a:t>
            </a:r>
            <a:r>
              <a:rPr lang="en-US" dirty="0" err="1"/>
              <a:t>Disilicates</a:t>
            </a:r>
            <a:r>
              <a:rPr lang="en-US" dirty="0"/>
              <a:t> </a:t>
            </a:r>
          </a:p>
          <a:p>
            <a:r>
              <a:rPr lang="en-US" b="1" dirty="0"/>
              <a:t>Crystal System:  </a:t>
            </a:r>
            <a:r>
              <a:rPr lang="en-US" dirty="0"/>
              <a:t>Tetragonal</a:t>
            </a:r>
          </a:p>
          <a:p>
            <a:endParaRPr lang="en-US" dirty="0"/>
          </a:p>
          <a:p>
            <a:r>
              <a:rPr lang="en-US" b="1" dirty="0"/>
              <a:t>Distinguishing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Fluoresces  blue-purple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in white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Associated with other Franklin 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notable location is Franklin NJ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6829" y="2973941"/>
            <a:ext cx="1575583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Hardystonite fluoresces blue-purple under UV light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6112412" y="3569828"/>
            <a:ext cx="1972045" cy="142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9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5134"/>
            <a:ext cx="9404723" cy="780717"/>
          </a:xfrm>
          <a:ln w="50800" cmpd="thickThin"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Forward Motion: 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35"/>
            <a:ext cx="9909055" cy="5134708"/>
          </a:xfrm>
        </p:spPr>
        <p:txBody>
          <a:bodyPr>
            <a:normAutofit/>
          </a:bodyPr>
          <a:lstStyle/>
          <a:p>
            <a:r>
              <a:rPr lang="en-US" sz="2800" b="1" dirty="0"/>
              <a:t>Research Team</a:t>
            </a:r>
          </a:p>
          <a:p>
            <a:pPr lvl="1"/>
            <a:r>
              <a:rPr lang="en-US" sz="2400" b="1" dirty="0"/>
              <a:t>Cation replacement </a:t>
            </a:r>
          </a:p>
          <a:p>
            <a:pPr lvl="1"/>
            <a:r>
              <a:rPr lang="en-US" sz="2400" b="1" dirty="0"/>
              <a:t>Trace element chemistry</a:t>
            </a:r>
          </a:p>
          <a:p>
            <a:pPr lvl="1"/>
            <a:r>
              <a:rPr lang="en-US" sz="2400" b="1" dirty="0"/>
              <a:t>Cu-bearing minerals</a:t>
            </a:r>
          </a:p>
          <a:p>
            <a:r>
              <a:rPr lang="en-US" sz="2600" b="1" dirty="0"/>
              <a:t>Summer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137" t="10427" r="15446" b="76"/>
          <a:stretch/>
        </p:blipFill>
        <p:spPr>
          <a:xfrm>
            <a:off x="6676102" y="1612490"/>
            <a:ext cx="5171768" cy="5063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18734" y="3689901"/>
            <a:ext cx="3319953" cy="26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5134"/>
            <a:ext cx="9404723" cy="780717"/>
          </a:xfrm>
          <a:ln w="50800" cmpd="thickThin"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Forward Motion: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35"/>
            <a:ext cx="9909055" cy="5134708"/>
          </a:xfrm>
        </p:spPr>
        <p:txBody>
          <a:bodyPr>
            <a:normAutofit/>
          </a:bodyPr>
          <a:lstStyle/>
          <a:p>
            <a:r>
              <a:rPr lang="en-US" sz="2800" b="1" dirty="0"/>
              <a:t>NASA Meteorite Set</a:t>
            </a:r>
          </a:p>
          <a:p>
            <a:pPr lvl="1"/>
            <a:r>
              <a:rPr lang="en-US" sz="2600" b="1" dirty="0"/>
              <a:t>Petrographic Thin Sections – L3.5 Chondrite </a:t>
            </a:r>
          </a:p>
          <a:p>
            <a:pPr lvl="1"/>
            <a:r>
              <a:rPr lang="en-US" sz="2600" b="1" dirty="0"/>
              <a:t>Sample Discs</a:t>
            </a:r>
          </a:p>
          <a:p>
            <a:pPr lvl="1"/>
            <a:r>
              <a:rPr lang="en-US" sz="2600" b="1" dirty="0"/>
              <a:t>Limited Public Display 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453" y="3584523"/>
            <a:ext cx="6598749" cy="2786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09" y="3583778"/>
            <a:ext cx="3710346" cy="2786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828" y="638070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http://curator.jsc.nasa.gov/antmet/Samples/antmet_img.cfm?image=ALHA77011ppl.jpg&amp;sample=ALH77011 </a:t>
            </a:r>
          </a:p>
        </p:txBody>
      </p:sp>
    </p:spTree>
    <p:extLst>
      <p:ext uri="{BB962C8B-B14F-4D97-AF65-F5344CB8AC3E}">
        <p14:creationId xmlns:p14="http://schemas.microsoft.com/office/powerpoint/2010/main" val="25784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4628" y="462160"/>
            <a:ext cx="8825657" cy="1915647"/>
          </a:xfrm>
        </p:spPr>
        <p:txBody>
          <a:bodyPr/>
          <a:lstStyle/>
          <a:p>
            <a:r>
              <a:rPr lang="en-US" dirty="0"/>
              <a:t>COME VISIT US…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60606" y="2677276"/>
            <a:ext cx="5174902" cy="2919656"/>
          </a:xfrm>
        </p:spPr>
        <p:txBody>
          <a:bodyPr>
            <a:normAutofit/>
          </a:bodyPr>
          <a:lstStyle/>
          <a:p>
            <a:r>
              <a:rPr lang="en-US" sz="2400" cap="none" dirty="0"/>
              <a:t>If you are in or around Grand Rapids, we would love to have you schedule a visit or drop by during our open hours. </a:t>
            </a:r>
          </a:p>
          <a:p>
            <a:endParaRPr lang="en-US" sz="2400" cap="none" dirty="0"/>
          </a:p>
          <a:p>
            <a:r>
              <a:rPr lang="en-US" sz="2400" cap="none" dirty="0"/>
              <a:t>Email me or leave me a voice message.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87" y="130630"/>
            <a:ext cx="5377281" cy="65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 with a vision – Bruce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858" y="1580016"/>
            <a:ext cx="4935874" cy="4840881"/>
          </a:xfrm>
        </p:spPr>
        <p:txBody>
          <a:bodyPr>
            <a:normAutofit/>
          </a:bodyPr>
          <a:lstStyle/>
          <a:p>
            <a:r>
              <a:rPr lang="en-US" sz="2800" dirty="0"/>
              <a:t>Vision</a:t>
            </a:r>
          </a:p>
          <a:p>
            <a:pPr lvl="1"/>
            <a:r>
              <a:rPr lang="en-US" sz="2400" dirty="0"/>
              <a:t>Share the beauty of minerals</a:t>
            </a:r>
          </a:p>
          <a:p>
            <a:pPr lvl="1"/>
            <a:r>
              <a:rPr lang="en-US" sz="2400" dirty="0"/>
              <a:t>Share the rarity and uniqueness of other specimens</a:t>
            </a:r>
          </a:p>
          <a:p>
            <a:pPr lvl="1"/>
            <a:r>
              <a:rPr lang="en-US" sz="2400" dirty="0"/>
              <a:t>Pique interest and encourage students to pursue geology</a:t>
            </a:r>
          </a:p>
          <a:p>
            <a:pPr lvl="1"/>
            <a:r>
              <a:rPr lang="en-US" sz="2400" dirty="0"/>
              <a:t>Give of himself and his resources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833" y="1551796"/>
            <a:ext cx="6415747" cy="47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3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869" y="2240783"/>
            <a:ext cx="6621862" cy="439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253" y="180871"/>
            <a:ext cx="9204149" cy="1139878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88" y="1320749"/>
            <a:ext cx="5698020" cy="5537251"/>
          </a:xfrm>
        </p:spPr>
        <p:txBody>
          <a:bodyPr>
            <a:normAutofit lnSpcReduction="10000"/>
          </a:bodyPr>
          <a:lstStyle/>
          <a:p>
            <a:r>
              <a:rPr lang="en-US" sz="2400" cap="none" dirty="0"/>
              <a:t>Bruce Dice – </a:t>
            </a:r>
            <a:r>
              <a:rPr lang="en-US" sz="2400" cap="none" dirty="0" err="1"/>
              <a:t>Wadi</a:t>
            </a:r>
            <a:r>
              <a:rPr lang="en-US" sz="2400" cap="none" dirty="0"/>
              <a:t> Petroleum</a:t>
            </a:r>
          </a:p>
          <a:p>
            <a:r>
              <a:rPr lang="en-US" sz="2400" cap="none" dirty="0"/>
              <a:t>Department of Geology, Geography, and Environmental Studies</a:t>
            </a:r>
          </a:p>
          <a:p>
            <a:r>
              <a:rPr lang="en-US" sz="2400" cap="none" dirty="0"/>
              <a:t>	Jason Van Horn</a:t>
            </a:r>
          </a:p>
          <a:p>
            <a:r>
              <a:rPr lang="en-US" sz="2400" cap="none" dirty="0"/>
              <a:t>	Deanna van </a:t>
            </a:r>
            <a:r>
              <a:rPr lang="en-US" sz="2400" cap="none" dirty="0" err="1"/>
              <a:t>Dijk</a:t>
            </a:r>
            <a:endParaRPr lang="en-US" sz="2400" cap="none" dirty="0"/>
          </a:p>
          <a:p>
            <a:r>
              <a:rPr lang="en-US" sz="2400" cap="none" dirty="0"/>
              <a:t>Stan </a:t>
            </a:r>
            <a:r>
              <a:rPr lang="en-US" sz="2400" cap="none" dirty="0" err="1"/>
              <a:t>Haan</a:t>
            </a:r>
            <a:r>
              <a:rPr lang="en-US" sz="2400" cap="none" dirty="0"/>
              <a:t> – Science Division Dean</a:t>
            </a:r>
          </a:p>
          <a:p>
            <a:r>
              <a:rPr lang="en-US" sz="2400" cap="none" dirty="0"/>
              <a:t>Gerry Van </a:t>
            </a:r>
            <a:r>
              <a:rPr lang="en-US" sz="2400" cap="none" dirty="0" err="1"/>
              <a:t>Kooten</a:t>
            </a:r>
            <a:endParaRPr lang="en-US" sz="2400" cap="none" dirty="0"/>
          </a:p>
          <a:p>
            <a:r>
              <a:rPr lang="en-US" sz="2400" cap="none" dirty="0"/>
              <a:t>Cheryl </a:t>
            </a:r>
            <a:r>
              <a:rPr lang="en-US" sz="2400" cap="none" dirty="0" err="1"/>
              <a:t>Hoogewind</a:t>
            </a:r>
            <a:endParaRPr lang="en-US" sz="2400" cap="none" dirty="0"/>
          </a:p>
          <a:p>
            <a:r>
              <a:rPr lang="en-US" sz="2400" cap="none" dirty="0"/>
              <a:t>Students:	 Daniel Blakemore</a:t>
            </a:r>
          </a:p>
          <a:p>
            <a:r>
              <a:rPr lang="en-US" sz="2400" cap="none" dirty="0"/>
              <a:t>	</a:t>
            </a:r>
            <a:r>
              <a:rPr lang="en-US" sz="2400" cap="none" dirty="0" err="1"/>
              <a:t>Issac</a:t>
            </a:r>
            <a:r>
              <a:rPr lang="en-US" sz="2400" cap="none" dirty="0"/>
              <a:t> Jacques, Emily Barnaby,	Dillon Breen, Brianna Marshall, 	Jared </a:t>
            </a:r>
            <a:r>
              <a:rPr lang="en-US" sz="2400" cap="none" dirty="0" err="1"/>
              <a:t>Stratz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90430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5" y="435133"/>
            <a:ext cx="10048260" cy="1400530"/>
          </a:xfrm>
        </p:spPr>
        <p:txBody>
          <a:bodyPr/>
          <a:lstStyle/>
          <a:p>
            <a:r>
              <a:rPr lang="en-US" dirty="0"/>
              <a:t>Smithsonian – </a:t>
            </a:r>
            <a:r>
              <a:rPr lang="en-US" sz="3600" dirty="0"/>
              <a:t>Museum of Natural History</a:t>
            </a:r>
            <a:br>
              <a:rPr lang="en-US" dirty="0"/>
            </a:br>
            <a:r>
              <a:rPr lang="en-US" sz="3600" dirty="0"/>
              <a:t>Washington D.C.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52" b="-1"/>
          <a:stretch/>
        </p:blipFill>
        <p:spPr>
          <a:xfrm>
            <a:off x="7535008" y="1252807"/>
            <a:ext cx="4378493" cy="531249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25" y="2447949"/>
            <a:ext cx="6858272" cy="411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877" y="619596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Gold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6116" y="6195969"/>
            <a:ext cx="345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Crystal Habit and Form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976" y="1957140"/>
            <a:ext cx="291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381419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– Calvin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10307"/>
            <a:ext cx="9909055" cy="4195481"/>
          </a:xfrm>
        </p:spPr>
        <p:txBody>
          <a:bodyPr>
            <a:normAutofit/>
          </a:bodyPr>
          <a:lstStyle/>
          <a:p>
            <a:r>
              <a:rPr lang="en-US" sz="2400" dirty="0"/>
              <a:t>Making the vision come to life</a:t>
            </a:r>
          </a:p>
          <a:p>
            <a:pPr lvl="1"/>
            <a:r>
              <a:rPr lang="en-US" sz="2000" dirty="0"/>
              <a:t>Foundation Officer and Senior Associate to the President – Bob </a:t>
            </a:r>
            <a:r>
              <a:rPr lang="en-US" sz="2000" dirty="0" err="1"/>
              <a:t>Berkhof</a:t>
            </a:r>
            <a:endParaRPr lang="en-US" sz="2000" dirty="0"/>
          </a:p>
          <a:p>
            <a:pPr lvl="1"/>
            <a:r>
              <a:rPr lang="en-US" sz="2000" dirty="0"/>
              <a:t>Physical Plant – Phil </a:t>
            </a:r>
            <a:r>
              <a:rPr lang="en-US" sz="2000" dirty="0" err="1"/>
              <a:t>Beezhold</a:t>
            </a:r>
            <a:endParaRPr lang="en-US" sz="2000" dirty="0"/>
          </a:p>
          <a:p>
            <a:pPr lvl="1"/>
            <a:r>
              <a:rPr lang="en-US" sz="2000" dirty="0"/>
              <a:t>Geology Faculty – Gerry Van </a:t>
            </a:r>
            <a:r>
              <a:rPr lang="en-US" sz="2000" dirty="0" err="1"/>
              <a:t>Kooten</a:t>
            </a:r>
            <a:endParaRPr lang="en-US" sz="2000" dirty="0"/>
          </a:p>
          <a:p>
            <a:pPr lvl="1"/>
            <a:r>
              <a:rPr lang="en-US" sz="2000" dirty="0"/>
              <a:t>GEO Administration – Jonathan Bascom</a:t>
            </a:r>
          </a:p>
          <a:p>
            <a:pPr lvl="1"/>
            <a:r>
              <a:rPr lang="en-US" sz="2000" dirty="0"/>
              <a:t>GEO Administrative Support – Cheryl </a:t>
            </a:r>
            <a:r>
              <a:rPr lang="en-US" sz="2000" dirty="0" err="1"/>
              <a:t>Hoogewind</a:t>
            </a:r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177" y="4784446"/>
            <a:ext cx="1545980" cy="184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624" y="4753847"/>
            <a:ext cx="1511542" cy="185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87" y="4792839"/>
            <a:ext cx="1842684" cy="184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535" y="4777539"/>
            <a:ext cx="1582401" cy="1873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346" y="4777539"/>
            <a:ext cx="1481869" cy="18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4"/>
          <a:stretch/>
        </p:blipFill>
        <p:spPr bwMode="auto">
          <a:xfrm>
            <a:off x="6875584" y="3053910"/>
            <a:ext cx="5037993" cy="37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6467"/>
          </a:xfrm>
        </p:spPr>
        <p:txBody>
          <a:bodyPr/>
          <a:lstStyle/>
          <a:p>
            <a:r>
              <a:rPr lang="en-US" dirty="0"/>
              <a:t>Development – Calvin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6460" y="1256384"/>
            <a:ext cx="4396338" cy="576262"/>
          </a:xfrm>
        </p:spPr>
        <p:txBody>
          <a:bodyPr/>
          <a:lstStyle/>
          <a:p>
            <a:r>
              <a:rPr lang="en-US" dirty="0"/>
              <a:t>Design	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84844" y="1256384"/>
            <a:ext cx="4396339" cy="576262"/>
          </a:xfrm>
        </p:spPr>
        <p:txBody>
          <a:bodyPr/>
          <a:lstStyle/>
          <a:p>
            <a:r>
              <a:rPr lang="en-US" dirty="0"/>
              <a:t>Completed Project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865" y="1924414"/>
            <a:ext cx="4590685" cy="459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250" y="1924414"/>
            <a:ext cx="3423142" cy="233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58250" y="195435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29645" y="63304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2031" y="3130009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3657600" y="3499341"/>
            <a:ext cx="752525" cy="1688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2392" y="61457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42392" y="3142796"/>
            <a:ext cx="442546" cy="321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639719" y="2399478"/>
            <a:ext cx="242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Credit: Jason </a:t>
            </a:r>
            <a:r>
              <a:rPr lang="en-US" sz="1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Reiffer</a:t>
            </a: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91" y="1978158"/>
            <a:ext cx="7936081" cy="3307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– Calvin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18" y="1152983"/>
            <a:ext cx="7043384" cy="5218320"/>
          </a:xfrm>
        </p:spPr>
        <p:txBody>
          <a:bodyPr>
            <a:noAutofit/>
          </a:bodyPr>
          <a:lstStyle/>
          <a:p>
            <a:r>
              <a:rPr lang="en-US" sz="1800" dirty="0"/>
              <a:t>Student Impact – Scholarship Recipients ($8.5 K/</a:t>
            </a:r>
            <a:r>
              <a:rPr lang="en-US" sz="1800" dirty="0" err="1"/>
              <a:t>yr</a:t>
            </a:r>
            <a:r>
              <a:rPr lang="en-US" sz="1800" dirty="0"/>
              <a:t>)</a:t>
            </a:r>
          </a:p>
          <a:p>
            <a:pPr lvl="1"/>
            <a:r>
              <a:rPr lang="en-US" u="sng" dirty="0"/>
              <a:t>Brianna Marshall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scholarship recipient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2"/>
            <a:r>
              <a:rPr lang="en-US" sz="1800" dirty="0"/>
              <a:t>Catalog specimens  </a:t>
            </a:r>
          </a:p>
          <a:p>
            <a:pPr lvl="2"/>
            <a:r>
              <a:rPr lang="en-US" sz="1800" dirty="0"/>
              <a:t>Photo documentation</a:t>
            </a:r>
          </a:p>
          <a:p>
            <a:pPr lvl="2"/>
            <a:r>
              <a:rPr lang="en-US" sz="1800" dirty="0"/>
              <a:t>Develop curation files and system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243" y="1235947"/>
            <a:ext cx="3317294" cy="4418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9243" y="5727560"/>
            <a:ext cx="344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page from catalog by Brianna Marshall and Jared </a:t>
            </a:r>
            <a:r>
              <a:rPr lang="en-US" dirty="0" err="1"/>
              <a:t>Stratz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3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5134"/>
            <a:ext cx="9404723" cy="1400530"/>
          </a:xfrm>
        </p:spPr>
        <p:txBody>
          <a:bodyPr/>
          <a:lstStyle/>
          <a:p>
            <a:r>
              <a:rPr lang="en-US" dirty="0"/>
              <a:t>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35"/>
            <a:ext cx="9909055" cy="5134708"/>
          </a:xfrm>
        </p:spPr>
        <p:txBody>
          <a:bodyPr>
            <a:normAutofit/>
          </a:bodyPr>
          <a:lstStyle/>
          <a:p>
            <a:r>
              <a:rPr lang="en-US" sz="2800" b="1" dirty="0"/>
              <a:t>Data Supports Decisions</a:t>
            </a:r>
          </a:p>
          <a:p>
            <a:pPr lvl="1"/>
            <a:r>
              <a:rPr lang="en-US" sz="2600" dirty="0"/>
              <a:t>Approximately 10,000 visitors to date Nov. 2012-present</a:t>
            </a:r>
          </a:p>
          <a:p>
            <a:pPr lvl="1"/>
            <a:r>
              <a:rPr lang="en-US" sz="2600" dirty="0"/>
              <a:t>Average of 100 visitors each week – over half on Friday</a:t>
            </a:r>
          </a:p>
          <a:p>
            <a:pPr lvl="1"/>
            <a:r>
              <a:rPr lang="en-US" sz="2600" dirty="0"/>
              <a:t>Open hours set for 10.5 </a:t>
            </a:r>
            <a:r>
              <a:rPr lang="en-US" sz="2600" dirty="0" err="1"/>
              <a:t>hrs</a:t>
            </a:r>
            <a:r>
              <a:rPr lang="en-US" sz="2600" dirty="0"/>
              <a:t>/</a:t>
            </a:r>
            <a:r>
              <a:rPr lang="en-US" sz="2600" dirty="0" err="1"/>
              <a:t>wk</a:t>
            </a:r>
            <a:r>
              <a:rPr lang="en-US" sz="2600" dirty="0"/>
              <a:t> for 30 </a:t>
            </a:r>
            <a:r>
              <a:rPr lang="en-US" sz="2600" dirty="0" err="1"/>
              <a:t>wk</a:t>
            </a:r>
            <a:r>
              <a:rPr lang="en-US" sz="2600" dirty="0"/>
              <a:t>/</a:t>
            </a:r>
            <a:r>
              <a:rPr lang="en-US" sz="2600" dirty="0" err="1"/>
              <a:t>yr</a:t>
            </a:r>
            <a:endParaRPr lang="en-US" sz="2600" dirty="0"/>
          </a:p>
          <a:p>
            <a:pPr lvl="1"/>
            <a:r>
              <a:rPr lang="en-US" sz="2600" dirty="0"/>
              <a:t>Tours and groups by scheduling</a:t>
            </a:r>
          </a:p>
          <a:p>
            <a:r>
              <a:rPr lang="en-US" sz="2800" b="1" dirty="0"/>
              <a:t>Outreach</a:t>
            </a:r>
          </a:p>
          <a:p>
            <a:pPr lvl="1"/>
            <a:r>
              <a:rPr lang="en-US" sz="2600" dirty="0"/>
              <a:t>Local Gem and Mineral Clubs</a:t>
            </a:r>
          </a:p>
          <a:p>
            <a:pPr lvl="1"/>
            <a:r>
              <a:rPr lang="en-US" sz="2600" dirty="0"/>
              <a:t>Local Schools and Homeschools </a:t>
            </a:r>
          </a:p>
          <a:p>
            <a:r>
              <a:rPr lang="en-US" sz="2800" b="1" dirty="0"/>
              <a:t>Student Involvement:  Docents </a:t>
            </a:r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35" y="3442977"/>
            <a:ext cx="4444375" cy="33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– Calvin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18" y="1152983"/>
            <a:ext cx="6317397" cy="5218320"/>
          </a:xfrm>
        </p:spPr>
        <p:txBody>
          <a:bodyPr>
            <a:noAutofit/>
          </a:bodyPr>
          <a:lstStyle/>
          <a:p>
            <a:pPr lvl="1"/>
            <a:r>
              <a:rPr lang="en-US" sz="2200" u="sng" dirty="0"/>
              <a:t>Daniel Blakemore </a:t>
            </a:r>
            <a:r>
              <a:rPr lang="en-US" sz="2200" dirty="0"/>
              <a:t>2015-2017</a:t>
            </a:r>
          </a:p>
          <a:p>
            <a:pPr lvl="2"/>
            <a:r>
              <a:rPr lang="en-US" sz="2200" dirty="0"/>
              <a:t>Current scholarship recipient</a:t>
            </a:r>
          </a:p>
          <a:p>
            <a:pPr lvl="2"/>
            <a:r>
              <a:rPr lang="en-US" sz="2200" dirty="0"/>
              <a:t>iPad project</a:t>
            </a:r>
          </a:p>
          <a:p>
            <a:pPr lvl="2"/>
            <a:r>
              <a:rPr lang="en-US" sz="2200" dirty="0"/>
              <a:t>Weekly mineral highlight in the Chimes newspaper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045" y="1479335"/>
            <a:ext cx="6125203" cy="5122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57119" y="3533252"/>
            <a:ext cx="4091353" cy="30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112" y="2910379"/>
            <a:ext cx="3935051" cy="293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5134"/>
            <a:ext cx="9404723" cy="1400530"/>
          </a:xfrm>
        </p:spPr>
        <p:txBody>
          <a:bodyPr/>
          <a:lstStyle/>
          <a:p>
            <a:r>
              <a:rPr lang="en-US" dirty="0"/>
              <a:t>Management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6335"/>
            <a:ext cx="9909055" cy="513470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Permanent Displays</a:t>
            </a:r>
          </a:p>
          <a:p>
            <a:pPr lvl="1"/>
            <a:r>
              <a:rPr lang="en-US" sz="2400" u="sng" dirty="0"/>
              <a:t>Allende Meteorite </a:t>
            </a:r>
            <a:r>
              <a:rPr lang="en-US" sz="2400" dirty="0"/>
              <a:t>– Context of Time</a:t>
            </a:r>
          </a:p>
          <a:p>
            <a:pPr lvl="1"/>
            <a:endParaRPr lang="en-US" sz="2400" dirty="0"/>
          </a:p>
          <a:p>
            <a:pPr lvl="1"/>
            <a:r>
              <a:rPr lang="en-US" sz="2400" u="sng" dirty="0"/>
              <a:t>Octopus Fossil </a:t>
            </a:r>
            <a:r>
              <a:rPr lang="en-US" sz="2400" dirty="0"/>
              <a:t>– Very Rare	</a:t>
            </a:r>
          </a:p>
          <a:p>
            <a:pPr lvl="1"/>
            <a:endParaRPr lang="en-US" sz="2400" dirty="0"/>
          </a:p>
          <a:p>
            <a:pPr lvl="1"/>
            <a:r>
              <a:rPr lang="en-US" sz="2400" u="sng" dirty="0"/>
              <a:t>Fluorescent Case </a:t>
            </a:r>
            <a:r>
              <a:rPr lang="en-US" sz="2400" dirty="0"/>
              <a:t>– Pique interest</a:t>
            </a:r>
          </a:p>
          <a:p>
            <a:pPr lvl="1"/>
            <a:endParaRPr lang="en-US" sz="2400" dirty="0"/>
          </a:p>
          <a:p>
            <a:pPr lvl="1"/>
            <a:r>
              <a:rPr lang="en-US" sz="2400" u="sng" dirty="0"/>
              <a:t>Copper Case </a:t>
            </a:r>
            <a:r>
              <a:rPr lang="en-US" sz="2400" dirty="0"/>
              <a:t>– Highlight Michigan Cu minerals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Several others:  Amethyst Geode, </a:t>
            </a:r>
            <a:r>
              <a:rPr lang="en-US" sz="2400" dirty="0" err="1"/>
              <a:t>Clevelandite</a:t>
            </a:r>
            <a:r>
              <a:rPr lang="en-US" sz="2400" dirty="0"/>
              <a:t>, Banded Iron Formation, Gold Case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9" name="Picture 2" descr="allende(10x)Mosai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816" y="547864"/>
            <a:ext cx="1639261" cy="18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8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3327</TotalTime>
  <Words>511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Commencement of a Museum</vt:lpstr>
      <vt:lpstr>A man with a vision – Bruce Dice</vt:lpstr>
      <vt:lpstr>Smithsonian – Museum of Natural History Washington D.C.</vt:lpstr>
      <vt:lpstr>Development – Calvin College</vt:lpstr>
      <vt:lpstr>Development – Calvin College</vt:lpstr>
      <vt:lpstr>Development – Calvin College</vt:lpstr>
      <vt:lpstr>Management Plan</vt:lpstr>
      <vt:lpstr>Development – Calvin College</vt:lpstr>
      <vt:lpstr>Management Plan</vt:lpstr>
      <vt:lpstr>Management Plan</vt:lpstr>
      <vt:lpstr>Management Plan</vt:lpstr>
      <vt:lpstr>Forward Motion: Tours</vt:lpstr>
      <vt:lpstr>PowerPoint Presentation</vt:lpstr>
      <vt:lpstr>PowerPoint Presentation</vt:lpstr>
      <vt:lpstr>PowerPoint Presentation</vt:lpstr>
      <vt:lpstr>PowerPoint Presentation</vt:lpstr>
      <vt:lpstr>Forward Motion:  Research</vt:lpstr>
      <vt:lpstr>Forward Motion: Displays</vt:lpstr>
      <vt:lpstr>COME VISIT US…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Commencement of a Museum</dc:title>
  <dc:creator>Renee Sparks</dc:creator>
  <cp:lastModifiedBy>Renee Sparks</cp:lastModifiedBy>
  <cp:revision>43</cp:revision>
  <dcterms:created xsi:type="dcterms:W3CDTF">2016-04-10T17:48:12Z</dcterms:created>
  <dcterms:modified xsi:type="dcterms:W3CDTF">2016-05-11T18:11:43Z</dcterms:modified>
</cp:coreProperties>
</file>