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51206400" cy="32918400"/>
  <p:notesSz cx="6858000" cy="9144000"/>
  <p:defaultText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612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E Kaczmarek" initials="SEK" lastIdx="38" clrIdx="0">
    <p:extLst/>
  </p:cmAuthor>
  <p:cmAuthor id="2" name="Jackie Snow"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1F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8093" autoAdjust="0"/>
  </p:normalViewPr>
  <p:slideViewPr>
    <p:cSldViewPr snapToGrid="0" snapToObjects="1">
      <p:cViewPr>
        <p:scale>
          <a:sx n="37" d="100"/>
          <a:sy n="37" d="100"/>
        </p:scale>
        <p:origin x="-96" y="3144"/>
      </p:cViewPr>
      <p:guideLst>
        <p:guide orient="horz" pos="10368"/>
        <p:guide pos="16128"/>
      </p:guideLst>
    </p:cSldViewPr>
  </p:slideViewPr>
  <p:notesTextViewPr>
    <p:cViewPr>
      <p:scale>
        <a:sx n="100" d="100"/>
        <a:sy n="100" d="100"/>
      </p:scale>
      <p:origin x="0" y="0"/>
    </p:cViewPr>
  </p:notesTextViewPr>
  <p:notesViewPr>
    <p:cSldViewPr snapToGrid="0" snapToObjects="1">
      <p:cViewPr varScale="1">
        <p:scale>
          <a:sx n="78" d="100"/>
          <a:sy n="78" d="100"/>
        </p:scale>
        <p:origin x="-2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A5E77-25A4-D441-9EC9-8DDA46D42489}" type="datetimeFigureOut">
              <a:rPr lang="en-US" smtClean="0"/>
              <a:t>4/21/16</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92598-3FFB-0D4D-9E83-8F02552A333F}" type="slidenum">
              <a:rPr lang="en-US" smtClean="0"/>
              <a:t>‹#›</a:t>
            </a:fld>
            <a:endParaRPr lang="en-US"/>
          </a:p>
        </p:txBody>
      </p:sp>
    </p:spTree>
    <p:extLst>
      <p:ext uri="{BB962C8B-B14F-4D97-AF65-F5344CB8AC3E}">
        <p14:creationId xmlns:p14="http://schemas.microsoft.com/office/powerpoint/2010/main" val="18217646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poster represents</a:t>
            </a:r>
            <a:r>
              <a:rPr lang="en-US" baseline="0" dirty="0" smtClean="0"/>
              <a:t> a simple test of the Sears and Lucia hypothesis that refluxing brines dolomitized the rock. The data don’t support this. Explanations include:</a:t>
            </a:r>
          </a:p>
          <a:p>
            <a:pPr marL="228600" indent="-228600">
              <a:buAutoNum type="arabicPeriod"/>
            </a:pPr>
            <a:r>
              <a:rPr lang="en-US" baseline="0" dirty="0" smtClean="0"/>
              <a:t>Dolomite was recrystallized and so doesn’t retain original compositional signature</a:t>
            </a:r>
          </a:p>
          <a:p>
            <a:pPr marL="228600" indent="-228600">
              <a:buAutoNum type="arabicPeriod"/>
            </a:pPr>
            <a:r>
              <a:rPr lang="en-US" baseline="0" dirty="0" smtClean="0"/>
              <a:t>Model is incorrect</a:t>
            </a:r>
          </a:p>
          <a:p>
            <a:pPr marL="228600" indent="-228600">
              <a:buAutoNum type="arabicPeriod"/>
            </a:pPr>
            <a:endParaRPr lang="en-US" baseline="0" dirty="0" smtClean="0"/>
          </a:p>
          <a:p>
            <a:pPr marL="228600" indent="-228600">
              <a:buAutoNum type="arabicPeriod"/>
            </a:pPr>
            <a:r>
              <a:rPr lang="en-US" baseline="0" dirty="0" smtClean="0"/>
              <a:t>Sometimes a conceptual diagram showing how fluids could have flowed (all the different options) is helpful.</a:t>
            </a:r>
            <a:endParaRPr lang="en-US" baseline="0" dirty="0"/>
          </a:p>
          <a:p>
            <a:pPr marL="0" indent="0">
              <a:buNone/>
            </a:pPr>
            <a:r>
              <a:rPr lang="en-US" baseline="0" dirty="0" smtClean="0"/>
              <a:t>Fig 3 isn’t really related to testing the hypothesis but is interesting nonetheless. It shows the same independence between </a:t>
            </a:r>
            <a:r>
              <a:rPr lang="en-US" baseline="0" dirty="0" err="1" smtClean="0"/>
              <a:t>dol:cal</a:t>
            </a:r>
            <a:r>
              <a:rPr lang="en-US" baseline="0" dirty="0" smtClean="0"/>
              <a:t> and stoichiometry for rocks with &lt;95% dolomite. This is from K and S 2011 and 2014.</a:t>
            </a:r>
          </a:p>
          <a:p>
            <a:pPr marL="0" indent="0">
              <a:buNone/>
            </a:pPr>
            <a:endParaRPr lang="en-US" baseline="0" dirty="0" smtClean="0"/>
          </a:p>
          <a:p>
            <a:pPr marL="0" indent="0">
              <a:buNone/>
            </a:pPr>
            <a:r>
              <a:rPr lang="en-US" baseline="0" dirty="0" smtClean="0"/>
              <a:t>future work: eliminate the 1</a:t>
            </a:r>
            <a:r>
              <a:rPr lang="en-US" baseline="30000" dirty="0" smtClean="0"/>
              <a:t>st</a:t>
            </a:r>
            <a:r>
              <a:rPr lang="en-US" baseline="0" dirty="0" smtClean="0"/>
              <a:t> possibility, is it thin section work?</a:t>
            </a:r>
          </a:p>
        </p:txBody>
      </p:sp>
      <p:sp>
        <p:nvSpPr>
          <p:cNvPr id="4" name="Slide Number Placeholder 3"/>
          <p:cNvSpPr>
            <a:spLocks noGrp="1"/>
          </p:cNvSpPr>
          <p:nvPr>
            <p:ph type="sldNum" sz="quarter" idx="10"/>
          </p:nvPr>
        </p:nvSpPr>
        <p:spPr/>
        <p:txBody>
          <a:bodyPr/>
          <a:lstStyle/>
          <a:p>
            <a:fld id="{80192598-3FFB-0D4D-9E83-8F02552A333F}" type="slidenum">
              <a:rPr lang="en-US" smtClean="0"/>
              <a:t>1</a:t>
            </a:fld>
            <a:endParaRPr lang="en-US"/>
          </a:p>
        </p:txBody>
      </p:sp>
    </p:spTree>
    <p:extLst>
      <p:ext uri="{BB962C8B-B14F-4D97-AF65-F5344CB8AC3E}">
        <p14:creationId xmlns:p14="http://schemas.microsoft.com/office/powerpoint/2010/main" val="117295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43DEF1-F89E-784F-A765-03718C498E9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335314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3DEF1-F89E-784F-A765-03718C498E9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283100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3DEF1-F89E-784F-A765-03718C498E9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231117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3DEF1-F89E-784F-A765-03718C498E9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153711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3DEF1-F89E-784F-A765-03718C498E9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103961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43DEF1-F89E-784F-A765-03718C498E90}"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231619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368542"/>
            <a:ext cx="22633940"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3DEF1-F89E-784F-A765-03718C498E90}"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391905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3DEF1-F89E-784F-A765-03718C498E90}"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369465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3DEF1-F89E-784F-A765-03718C498E90}"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414383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3" cy="2251710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3DEF1-F89E-784F-A765-03718C498E90}"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332446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3DEF1-F89E-784F-A765-03718C498E90}"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04407-98BE-D048-9136-CCFEF49DF6F2}" type="slidenum">
              <a:rPr lang="en-US" smtClean="0"/>
              <a:t>‹#›</a:t>
            </a:fld>
            <a:endParaRPr lang="en-US"/>
          </a:p>
        </p:txBody>
      </p:sp>
    </p:spTree>
    <p:extLst>
      <p:ext uri="{BB962C8B-B14F-4D97-AF65-F5344CB8AC3E}">
        <p14:creationId xmlns:p14="http://schemas.microsoft.com/office/powerpoint/2010/main" val="3080652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1943DEF1-F89E-784F-A765-03718C498E90}" type="datetimeFigureOut">
              <a:rPr lang="en-US" smtClean="0"/>
              <a:t>4/21/16</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9A104407-98BE-D048-9136-CCFEF49DF6F2}" type="slidenum">
              <a:rPr lang="en-US" smtClean="0"/>
              <a:t>‹#›</a:t>
            </a:fld>
            <a:endParaRPr lang="en-US"/>
          </a:p>
        </p:txBody>
      </p:sp>
    </p:spTree>
    <p:extLst>
      <p:ext uri="{BB962C8B-B14F-4D97-AF65-F5344CB8AC3E}">
        <p14:creationId xmlns:p14="http://schemas.microsoft.com/office/powerpoint/2010/main" val="296107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546"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2403546" rtl="0" eaLnBrk="1" latinLnBrk="0" hangingPunct="1">
        <a:spcBef>
          <a:spcPct val="20000"/>
        </a:spcBef>
        <a:buFont typeface="Arial"/>
        <a:buChar char="•"/>
        <a:defRPr sz="16800" kern="1200">
          <a:solidFill>
            <a:schemeClr val="tx1"/>
          </a:solidFill>
          <a:latin typeface="+mn-lt"/>
          <a:ea typeface="+mn-ea"/>
          <a:cs typeface="+mn-cs"/>
        </a:defRPr>
      </a:lvl1pPr>
      <a:lvl2pPr marL="3905762" indent="-1502216" algn="l" defTabSz="2403546" rtl="0" eaLnBrk="1" latinLnBrk="0" hangingPunct="1">
        <a:spcBef>
          <a:spcPct val="20000"/>
        </a:spcBef>
        <a:buFont typeface="Arial"/>
        <a:buChar char="–"/>
        <a:defRPr sz="14700" kern="1200">
          <a:solidFill>
            <a:schemeClr val="tx1"/>
          </a:solidFill>
          <a:latin typeface="+mn-lt"/>
          <a:ea typeface="+mn-ea"/>
          <a:cs typeface="+mn-cs"/>
        </a:defRPr>
      </a:lvl2pPr>
      <a:lvl3pPr marL="6008865" indent="-1201773" algn="l" defTabSz="2403546" rtl="0" eaLnBrk="1" latinLnBrk="0" hangingPunct="1">
        <a:spcBef>
          <a:spcPct val="20000"/>
        </a:spcBef>
        <a:buFont typeface="Arial"/>
        <a:buChar char="•"/>
        <a:defRPr sz="12600" kern="1200">
          <a:solidFill>
            <a:schemeClr val="tx1"/>
          </a:solidFill>
          <a:latin typeface="+mn-lt"/>
          <a:ea typeface="+mn-ea"/>
          <a:cs typeface="+mn-cs"/>
        </a:defRPr>
      </a:lvl3pPr>
      <a:lvl4pPr marL="8412411" indent="-1201773" algn="l" defTabSz="2403546" rtl="0" eaLnBrk="1" latinLnBrk="0" hangingPunct="1">
        <a:spcBef>
          <a:spcPct val="20000"/>
        </a:spcBef>
        <a:buFont typeface="Arial"/>
        <a:buChar char="–"/>
        <a:defRPr sz="10500" kern="1200">
          <a:solidFill>
            <a:schemeClr val="tx1"/>
          </a:solidFill>
          <a:latin typeface="+mn-lt"/>
          <a:ea typeface="+mn-ea"/>
          <a:cs typeface="+mn-cs"/>
        </a:defRPr>
      </a:lvl4pPr>
      <a:lvl5pPr marL="10815958" indent="-1201773" algn="l" defTabSz="2403546" rtl="0" eaLnBrk="1" latinLnBrk="0" hangingPunct="1">
        <a:spcBef>
          <a:spcPct val="20000"/>
        </a:spcBef>
        <a:buFont typeface="Arial"/>
        <a:buChar char="»"/>
        <a:defRPr sz="10500" kern="1200">
          <a:solidFill>
            <a:schemeClr val="tx1"/>
          </a:solidFill>
          <a:latin typeface="+mn-lt"/>
          <a:ea typeface="+mn-ea"/>
          <a:cs typeface="+mn-cs"/>
        </a:defRPr>
      </a:lvl5pPr>
      <a:lvl6pPr marL="13219504" indent="-1201773" algn="l" defTabSz="2403546" rtl="0" eaLnBrk="1" latinLnBrk="0" hangingPunct="1">
        <a:spcBef>
          <a:spcPct val="20000"/>
        </a:spcBef>
        <a:buFont typeface="Arial"/>
        <a:buChar char="•"/>
        <a:defRPr sz="10500" kern="1200">
          <a:solidFill>
            <a:schemeClr val="tx1"/>
          </a:solidFill>
          <a:latin typeface="+mn-lt"/>
          <a:ea typeface="+mn-ea"/>
          <a:cs typeface="+mn-cs"/>
        </a:defRPr>
      </a:lvl6pPr>
      <a:lvl7pPr marL="15623050" indent="-1201773" algn="l" defTabSz="2403546" rtl="0" eaLnBrk="1" latinLnBrk="0" hangingPunct="1">
        <a:spcBef>
          <a:spcPct val="20000"/>
        </a:spcBef>
        <a:buFont typeface="Arial"/>
        <a:buChar char="•"/>
        <a:defRPr sz="10500" kern="1200">
          <a:solidFill>
            <a:schemeClr val="tx1"/>
          </a:solidFill>
          <a:latin typeface="+mn-lt"/>
          <a:ea typeface="+mn-ea"/>
          <a:cs typeface="+mn-cs"/>
        </a:defRPr>
      </a:lvl7pPr>
      <a:lvl8pPr marL="18026596" indent="-1201773" algn="l" defTabSz="2403546" rtl="0" eaLnBrk="1" latinLnBrk="0" hangingPunct="1">
        <a:spcBef>
          <a:spcPct val="20000"/>
        </a:spcBef>
        <a:buFont typeface="Arial"/>
        <a:buChar char="•"/>
        <a:defRPr sz="10500" kern="1200">
          <a:solidFill>
            <a:schemeClr val="tx1"/>
          </a:solidFill>
          <a:latin typeface="+mn-lt"/>
          <a:ea typeface="+mn-ea"/>
          <a:cs typeface="+mn-cs"/>
        </a:defRPr>
      </a:lvl8pPr>
      <a:lvl9pPr marL="20430142" indent="-1201773" algn="l" defTabSz="2403546"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jpg"/><Relationship Id="rId1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92000"/>
          </a:schemeClr>
        </a:solidFill>
        <a:effectLst/>
      </p:bgPr>
    </p:bg>
    <p:spTree>
      <p:nvGrpSpPr>
        <p:cNvPr id="1" name=""/>
        <p:cNvGrpSpPr/>
        <p:nvPr/>
      </p:nvGrpSpPr>
      <p:grpSpPr>
        <a:xfrm>
          <a:off x="0" y="0"/>
          <a:ext cx="0" cy="0"/>
          <a:chOff x="0" y="0"/>
          <a:chExt cx="0" cy="0"/>
        </a:xfrm>
      </p:grpSpPr>
      <p:pic>
        <p:nvPicPr>
          <p:cNvPr id="3" name="Picture 2"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7374" y="21658498"/>
            <a:ext cx="7799933" cy="5849950"/>
          </a:xfrm>
          <a:prstGeom prst="rect">
            <a:avLst/>
          </a:prstGeom>
          <a:ln>
            <a:solidFill>
              <a:srgbClr val="000000"/>
            </a:solidFill>
          </a:ln>
        </p:spPr>
      </p:pic>
      <p:sp>
        <p:nvSpPr>
          <p:cNvPr id="57" name="Rectangle 56"/>
          <p:cNvSpPr/>
          <p:nvPr/>
        </p:nvSpPr>
        <p:spPr>
          <a:xfrm>
            <a:off x="1317142" y="4977445"/>
            <a:ext cx="30196521" cy="5716679"/>
          </a:xfrm>
          <a:prstGeom prst="rect">
            <a:avLst/>
          </a:prstGeom>
          <a:solidFill>
            <a:schemeClr val="bg1">
              <a:lumMod val="95000"/>
            </a:schemeClr>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0" dirty="0" smtClean="0">
              <a:latin typeface="Georgia"/>
              <a:cs typeface="Georgia"/>
            </a:endParaRPr>
          </a:p>
        </p:txBody>
      </p:sp>
      <p:pic>
        <p:nvPicPr>
          <p:cNvPr id="63" name="Picture 62" descr="Slid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5465" y="4977445"/>
            <a:ext cx="9302748" cy="12403664"/>
          </a:xfrm>
          <a:prstGeom prst="rect">
            <a:avLst/>
          </a:prstGeom>
          <a:ln>
            <a:solidFill>
              <a:schemeClr val="tx1"/>
            </a:solidFill>
          </a:ln>
        </p:spPr>
      </p:pic>
      <p:pic>
        <p:nvPicPr>
          <p:cNvPr id="43" name="Picture 42" descr="Slide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2738" y="21669069"/>
            <a:ext cx="7799933" cy="5849950"/>
          </a:xfrm>
          <a:prstGeom prst="rect">
            <a:avLst/>
          </a:prstGeom>
          <a:ln>
            <a:solidFill>
              <a:srgbClr val="000000"/>
            </a:solidFill>
          </a:ln>
        </p:spPr>
      </p:pic>
      <p:pic>
        <p:nvPicPr>
          <p:cNvPr id="42" name="Picture 41" descr="Slide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68669" y="21666964"/>
            <a:ext cx="7799933" cy="5849950"/>
          </a:xfrm>
          <a:prstGeom prst="rect">
            <a:avLst/>
          </a:prstGeom>
          <a:ln>
            <a:solidFill>
              <a:srgbClr val="000000"/>
            </a:solidFill>
          </a:ln>
        </p:spPr>
      </p:pic>
      <p:sp>
        <p:nvSpPr>
          <p:cNvPr id="51" name="Rectangle 50"/>
          <p:cNvSpPr/>
          <p:nvPr/>
        </p:nvSpPr>
        <p:spPr>
          <a:xfrm>
            <a:off x="0" y="0"/>
            <a:ext cx="51206400" cy="481100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537731" y="937282"/>
            <a:ext cx="44176292" cy="3826688"/>
          </a:xfrm>
          <a:prstGeom prst="rect">
            <a:avLst/>
          </a:prstGeom>
          <a:solidFill>
            <a:schemeClr val="bg1">
              <a:lumMod val="95000"/>
            </a:schemeClr>
          </a:solidFill>
          <a:ln w="28575" cmpd="sng">
            <a:noFill/>
          </a:ln>
        </p:spPr>
        <p:txBody>
          <a:bodyPr wrap="square" rtlCol="0">
            <a:spAutoFit/>
          </a:bodyPr>
          <a:lstStyle/>
          <a:p>
            <a:pPr algn="ctr"/>
            <a:r>
              <a:rPr lang="en-US" sz="6000" b="1" dirty="0">
                <a:latin typeface="Georgia"/>
                <a:cs typeface="Georgia"/>
              </a:rPr>
              <a:t>Testing the refluxing brine hypothesis with XRD-determined dolomite stoichiometry: A case study from the Silurian reefs of </a:t>
            </a:r>
            <a:r>
              <a:rPr lang="en-US" sz="6000" b="1" dirty="0" smtClean="0">
                <a:latin typeface="Georgia"/>
                <a:cs typeface="Georgia"/>
              </a:rPr>
              <a:t>the Michigan Basin.</a:t>
            </a:r>
          </a:p>
          <a:p>
            <a:pPr algn="ctr"/>
            <a:r>
              <a:rPr lang="en-US" sz="4800" dirty="0" smtClean="0">
                <a:latin typeface="Georgia"/>
                <a:cs typeface="Georgia"/>
              </a:rPr>
              <a:t>Jacqueline Snow  </a:t>
            </a:r>
            <a:r>
              <a:rPr lang="en-US" sz="4800" baseline="30000" dirty="0" smtClean="0">
                <a:latin typeface="Georgia"/>
                <a:cs typeface="Georgia"/>
              </a:rPr>
              <a:t>1</a:t>
            </a:r>
            <a:r>
              <a:rPr lang="en-US" sz="4800" dirty="0" smtClean="0">
                <a:latin typeface="Georgia"/>
                <a:cs typeface="Georgia"/>
              </a:rPr>
              <a:t>, Matthew </a:t>
            </a:r>
            <a:r>
              <a:rPr lang="en-US" sz="4800" dirty="0" err="1" smtClean="0">
                <a:latin typeface="Georgia"/>
                <a:cs typeface="Georgia"/>
              </a:rPr>
              <a:t>Rine</a:t>
            </a:r>
            <a:r>
              <a:rPr lang="en-US" sz="4800" dirty="0">
                <a:latin typeface="Georgia"/>
                <a:cs typeface="Georgia"/>
              </a:rPr>
              <a:t> </a:t>
            </a:r>
            <a:r>
              <a:rPr lang="en-US" sz="4800" dirty="0" smtClean="0">
                <a:latin typeface="Georgia"/>
                <a:cs typeface="Georgia"/>
              </a:rPr>
              <a:t> </a:t>
            </a:r>
            <a:r>
              <a:rPr lang="en-US" sz="4800" baseline="30000" dirty="0" smtClean="0">
                <a:latin typeface="Georgia"/>
                <a:cs typeface="Georgia"/>
              </a:rPr>
              <a:t>2</a:t>
            </a:r>
            <a:r>
              <a:rPr lang="en-US" sz="4800" dirty="0" smtClean="0">
                <a:latin typeface="Georgia"/>
                <a:cs typeface="Georgia"/>
              </a:rPr>
              <a:t>, Rachael </a:t>
            </a:r>
            <a:r>
              <a:rPr lang="en-US" sz="4800" dirty="0" err="1" smtClean="0">
                <a:latin typeface="Georgia"/>
                <a:cs typeface="Georgia"/>
              </a:rPr>
              <a:t>Agardy</a:t>
            </a:r>
            <a:r>
              <a:rPr lang="en-US" sz="4800" dirty="0">
                <a:latin typeface="Georgia"/>
                <a:cs typeface="Georgia"/>
              </a:rPr>
              <a:t> </a:t>
            </a:r>
            <a:r>
              <a:rPr lang="en-US" sz="4800" dirty="0" smtClean="0">
                <a:latin typeface="Georgia"/>
                <a:cs typeface="Georgia"/>
              </a:rPr>
              <a:t> </a:t>
            </a:r>
            <a:r>
              <a:rPr lang="en-US" sz="4800" baseline="30000" dirty="0" smtClean="0">
                <a:latin typeface="Georgia"/>
                <a:cs typeface="Georgia"/>
              </a:rPr>
              <a:t>1</a:t>
            </a:r>
            <a:r>
              <a:rPr lang="en-US" sz="4800" dirty="0" smtClean="0">
                <a:latin typeface="Georgia"/>
                <a:cs typeface="Georgia"/>
              </a:rPr>
              <a:t>, Stephen </a:t>
            </a:r>
            <a:r>
              <a:rPr lang="en-US" sz="4800" dirty="0" err="1" smtClean="0">
                <a:latin typeface="Georgia"/>
                <a:cs typeface="Georgia"/>
              </a:rPr>
              <a:t>Kaczmarek</a:t>
            </a:r>
            <a:r>
              <a:rPr lang="en-US" sz="4800" dirty="0">
                <a:latin typeface="Georgia"/>
                <a:cs typeface="Georgia"/>
              </a:rPr>
              <a:t> </a:t>
            </a:r>
            <a:r>
              <a:rPr lang="en-US" sz="4800" dirty="0" smtClean="0">
                <a:latin typeface="Georgia"/>
                <a:cs typeface="Georgia"/>
              </a:rPr>
              <a:t> </a:t>
            </a:r>
            <a:r>
              <a:rPr lang="en-US" sz="4800" baseline="30000" dirty="0" smtClean="0">
                <a:latin typeface="Georgia"/>
                <a:cs typeface="Georgia"/>
              </a:rPr>
              <a:t>2</a:t>
            </a:r>
          </a:p>
          <a:p>
            <a:pPr algn="ctr"/>
            <a:r>
              <a:rPr lang="en-US" sz="3200" baseline="30000" dirty="0" smtClean="0">
                <a:latin typeface="Georgia"/>
                <a:cs typeface="Georgia"/>
              </a:rPr>
              <a:t>1</a:t>
            </a:r>
            <a:r>
              <a:rPr lang="en-US" sz="3200" dirty="0" smtClean="0">
                <a:latin typeface="Georgia"/>
                <a:cs typeface="Georgia"/>
              </a:rPr>
              <a:t> Dept. of Earth and Atmospheric Sciences, Central Michigan University</a:t>
            </a:r>
          </a:p>
          <a:p>
            <a:pPr algn="ctr"/>
            <a:r>
              <a:rPr lang="en-US" sz="3200" baseline="30000" dirty="0" smtClean="0">
                <a:latin typeface="Georgia"/>
                <a:cs typeface="Georgia"/>
              </a:rPr>
              <a:t>2</a:t>
            </a:r>
            <a:r>
              <a:rPr lang="en-US" sz="3200" dirty="0" smtClean="0">
                <a:latin typeface="Georgia"/>
                <a:cs typeface="Georgia"/>
              </a:rPr>
              <a:t> Dept. of Geosciences, Western Michigan University</a:t>
            </a:r>
          </a:p>
          <a:p>
            <a:pPr algn="ctr"/>
            <a:endParaRPr lang="en-US" sz="1100" baseline="30000" dirty="0">
              <a:latin typeface="Georgia"/>
              <a:cs typeface="Georgia"/>
            </a:endParaRPr>
          </a:p>
        </p:txBody>
      </p:sp>
      <p:grpSp>
        <p:nvGrpSpPr>
          <p:cNvPr id="19" name="Group 18"/>
          <p:cNvGrpSpPr/>
          <p:nvPr/>
        </p:nvGrpSpPr>
        <p:grpSpPr>
          <a:xfrm>
            <a:off x="1224376" y="11127947"/>
            <a:ext cx="11850315" cy="13578537"/>
            <a:chOff x="9766545" y="13807645"/>
            <a:chExt cx="11850315" cy="13039600"/>
          </a:xfrm>
        </p:grpSpPr>
        <p:sp>
          <p:nvSpPr>
            <p:cNvPr id="15" name="Rectangle 14"/>
            <p:cNvSpPr/>
            <p:nvPr/>
          </p:nvSpPr>
          <p:spPr>
            <a:xfrm rot="5400000">
              <a:off x="9123754" y="14450436"/>
              <a:ext cx="13039600" cy="11754017"/>
            </a:xfrm>
            <a:prstGeom prst="rect">
              <a:avLst/>
            </a:prstGeom>
            <a:solidFill>
              <a:schemeClr val="bg1">
                <a:lumMod val="95000"/>
              </a:schemeClr>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smtClean="0">
                <a:latin typeface="Georgia"/>
                <a:cs typeface="Georgia"/>
              </a:endParaRPr>
            </a:p>
          </p:txBody>
        </p:sp>
        <p:sp>
          <p:nvSpPr>
            <p:cNvPr id="16" name="TextBox 15"/>
            <p:cNvSpPr txBox="1"/>
            <p:nvPr/>
          </p:nvSpPr>
          <p:spPr>
            <a:xfrm>
              <a:off x="9951117" y="14041718"/>
              <a:ext cx="3882424" cy="923330"/>
            </a:xfrm>
            <a:prstGeom prst="rect">
              <a:avLst/>
            </a:prstGeom>
            <a:noFill/>
          </p:spPr>
          <p:txBody>
            <a:bodyPr wrap="square" rtlCol="0">
              <a:spAutoFit/>
            </a:bodyPr>
            <a:lstStyle/>
            <a:p>
              <a:r>
                <a:rPr lang="en-US" sz="5400" dirty="0" smtClean="0">
                  <a:latin typeface="Georgia"/>
                  <a:cs typeface="Georgia"/>
                </a:rPr>
                <a:t>Study Area</a:t>
              </a:r>
              <a:endParaRPr lang="en-US" sz="5400" dirty="0">
                <a:latin typeface="Georgia"/>
                <a:cs typeface="Georgia"/>
              </a:endParaRPr>
            </a:p>
          </p:txBody>
        </p:sp>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10207278" y="20018685"/>
              <a:ext cx="8150570" cy="3526631"/>
            </a:xfrm>
            <a:prstGeom prst="rect">
              <a:avLst/>
            </a:prstGeom>
            <a:solidFill>
              <a:schemeClr val="bg1"/>
            </a:solidFill>
            <a:ln>
              <a:solidFill>
                <a:schemeClr val="tx1"/>
              </a:solidFill>
            </a:ln>
          </p:spPr>
        </p:pic>
        <p:sp>
          <p:nvSpPr>
            <p:cNvPr id="20" name="TextBox 19"/>
            <p:cNvSpPr txBox="1"/>
            <p:nvPr/>
          </p:nvSpPr>
          <p:spPr>
            <a:xfrm>
              <a:off x="18374123" y="21491882"/>
              <a:ext cx="3242737" cy="2689603"/>
            </a:xfrm>
            <a:prstGeom prst="rect">
              <a:avLst/>
            </a:prstGeom>
            <a:noFill/>
          </p:spPr>
          <p:txBody>
            <a:bodyPr wrap="square" rtlCol="0">
              <a:spAutoFit/>
            </a:bodyPr>
            <a:lstStyle/>
            <a:p>
              <a:r>
                <a:rPr lang="en-US" sz="2200" dirty="0" smtClean="0">
                  <a:latin typeface="Georgia"/>
                  <a:cs typeface="Georgia"/>
                </a:rPr>
                <a:t>Figure 2:</a:t>
              </a:r>
            </a:p>
            <a:p>
              <a:r>
                <a:rPr lang="en-US" sz="2200" dirty="0" smtClean="0">
                  <a:latin typeface="Georgia"/>
                  <a:cs typeface="Georgia"/>
                </a:rPr>
                <a:t>Cross section of the facies within the core and its relationship to the surrounding area</a:t>
              </a:r>
              <a:r>
                <a:rPr lang="en-US" sz="2200" dirty="0">
                  <a:latin typeface="Georgia"/>
                  <a:cs typeface="Georgia"/>
                </a:rPr>
                <a:t> </a:t>
              </a:r>
              <a:r>
                <a:rPr lang="en-US" sz="2200" dirty="0" smtClean="0">
                  <a:latin typeface="Georgia"/>
                  <a:cs typeface="Georgia"/>
                </a:rPr>
                <a:t>(</a:t>
              </a:r>
              <a:r>
                <a:rPr lang="en-US" sz="2200" dirty="0" err="1" smtClean="0">
                  <a:latin typeface="Georgia"/>
                  <a:cs typeface="Georgia"/>
                </a:rPr>
                <a:t>Rine</a:t>
              </a:r>
              <a:r>
                <a:rPr lang="en-US" sz="2200" dirty="0" smtClean="0">
                  <a:latin typeface="Georgia"/>
                  <a:cs typeface="Georgia"/>
                </a:rPr>
                <a:t> et al., in review) </a:t>
              </a:r>
            </a:p>
            <a:p>
              <a:endParaRPr lang="en-US" sz="2200" dirty="0">
                <a:latin typeface="Georgia"/>
                <a:cs typeface="Georgia"/>
              </a:endParaRPr>
            </a:p>
            <a:p>
              <a:endParaRPr lang="en-US" sz="2200" dirty="0">
                <a:latin typeface="Georgia"/>
                <a:cs typeface="Georgia"/>
              </a:endParaRPr>
            </a:p>
          </p:txBody>
        </p:sp>
        <p:grpSp>
          <p:nvGrpSpPr>
            <p:cNvPr id="40" name="Group 39"/>
            <p:cNvGrpSpPr/>
            <p:nvPr/>
          </p:nvGrpSpPr>
          <p:grpSpPr>
            <a:xfrm>
              <a:off x="12840574" y="14041717"/>
              <a:ext cx="8112348" cy="5739475"/>
              <a:chOff x="12840574" y="14041717"/>
              <a:chExt cx="8112348" cy="5739475"/>
            </a:xfrm>
          </p:grpSpPr>
          <p:pic>
            <p:nvPicPr>
              <p:cNvPr id="14" name="Picture 13"/>
              <p:cNvPicPr/>
              <p:nvPr/>
            </p:nvPicPr>
            <p:blipFill>
              <a:blip r:embed="rId8">
                <a:extLst>
                  <a:ext uri="{28A0092B-C50C-407E-A947-70E740481C1C}">
                    <a14:useLocalDpi xmlns:a14="http://schemas.microsoft.com/office/drawing/2010/main" val="0"/>
                  </a:ext>
                </a:extLst>
              </a:blip>
              <a:stretch>
                <a:fillRect/>
              </a:stretch>
            </p:blipFill>
            <p:spPr>
              <a:xfrm>
                <a:off x="15762774" y="14041717"/>
                <a:ext cx="5190148" cy="5739475"/>
              </a:xfrm>
              <a:prstGeom prst="rect">
                <a:avLst/>
              </a:prstGeom>
              <a:solidFill>
                <a:schemeClr val="bg1"/>
              </a:solidFill>
              <a:ln>
                <a:solidFill>
                  <a:srgbClr val="000000"/>
                </a:solidFill>
              </a:ln>
            </p:spPr>
          </p:pic>
          <p:pic>
            <p:nvPicPr>
              <p:cNvPr id="29" name="Picture 28"/>
              <p:cNvPicPr>
                <a:picLocks noChangeAspect="1"/>
              </p:cNvPicPr>
              <p:nvPr/>
            </p:nvPicPr>
            <p:blipFill rotWithShape="1">
              <a:blip r:embed="rId9"/>
              <a:srcRect l="46998" t="12499"/>
              <a:stretch/>
            </p:blipFill>
            <p:spPr>
              <a:xfrm>
                <a:off x="12840574" y="16227930"/>
                <a:ext cx="1639477" cy="2121990"/>
              </a:xfrm>
              <a:prstGeom prst="rect">
                <a:avLst/>
              </a:prstGeom>
            </p:spPr>
          </p:pic>
          <p:cxnSp>
            <p:nvCxnSpPr>
              <p:cNvPr id="31" name="Straight Connector 30"/>
              <p:cNvCxnSpPr/>
              <p:nvPr/>
            </p:nvCxnSpPr>
            <p:spPr>
              <a:xfrm>
                <a:off x="13788084" y="17181719"/>
                <a:ext cx="1974690" cy="259947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flipV="1">
                <a:off x="13788084" y="14041717"/>
                <a:ext cx="1974690" cy="314000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grpSp>
      <p:grpSp>
        <p:nvGrpSpPr>
          <p:cNvPr id="12" name="Group 11"/>
          <p:cNvGrpSpPr/>
          <p:nvPr/>
        </p:nvGrpSpPr>
        <p:grpSpPr>
          <a:xfrm>
            <a:off x="14416856" y="11180219"/>
            <a:ext cx="16245750" cy="8223913"/>
            <a:chOff x="23545255" y="11096596"/>
            <a:chExt cx="10165907" cy="8225272"/>
          </a:xfrm>
        </p:grpSpPr>
        <p:sp>
          <p:nvSpPr>
            <p:cNvPr id="28" name="Rectangle 27"/>
            <p:cNvSpPr/>
            <p:nvPr/>
          </p:nvSpPr>
          <p:spPr>
            <a:xfrm>
              <a:off x="23545255" y="11096596"/>
              <a:ext cx="10165907" cy="8225272"/>
            </a:xfrm>
            <a:prstGeom prst="rect">
              <a:avLst/>
            </a:prstGeom>
            <a:solidFill>
              <a:schemeClr val="bg1">
                <a:lumMod val="95000"/>
              </a:schemeClr>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0" dirty="0" smtClean="0">
                <a:latin typeface="Georgia"/>
                <a:cs typeface="Georgia"/>
              </a:endParaRPr>
            </a:p>
          </p:txBody>
        </p:sp>
        <p:grpSp>
          <p:nvGrpSpPr>
            <p:cNvPr id="11" name="Group 10"/>
            <p:cNvGrpSpPr/>
            <p:nvPr/>
          </p:nvGrpSpPr>
          <p:grpSpPr>
            <a:xfrm>
              <a:off x="23555611" y="11140020"/>
              <a:ext cx="10023655" cy="8063015"/>
              <a:chOff x="23555611" y="11140020"/>
              <a:chExt cx="10023655" cy="8063015"/>
            </a:xfrm>
          </p:grpSpPr>
          <p:sp>
            <p:nvSpPr>
              <p:cNvPr id="9" name="Rectangle 8"/>
              <p:cNvSpPr/>
              <p:nvPr/>
            </p:nvSpPr>
            <p:spPr>
              <a:xfrm>
                <a:off x="23611930" y="12092221"/>
                <a:ext cx="9967336" cy="7110814"/>
              </a:xfrm>
              <a:prstGeom prst="rect">
                <a:avLst/>
              </a:prstGeom>
            </p:spPr>
            <p:txBody>
              <a:bodyPr wrap="square">
                <a:spAutoFit/>
              </a:bodyPr>
              <a:lstStyle/>
              <a:p>
                <a:pPr marL="236538" indent="-236538">
                  <a:buFont typeface="Arial" panose="020B0604020202020204" pitchFamily="34" charset="0"/>
                  <a:buChar char="•"/>
                </a:pPr>
                <a:r>
                  <a:rPr lang="en-US" sz="2800" dirty="0" smtClean="0">
                    <a:latin typeface="Georgia"/>
                    <a:cs typeface="Georgia"/>
                  </a:rPr>
                  <a:t>129 bulk rock samples (~ 2.0 g) were </a:t>
                </a:r>
                <a:r>
                  <a:rPr lang="en-US" sz="2800" dirty="0">
                    <a:latin typeface="Georgia"/>
                    <a:cs typeface="Georgia"/>
                  </a:rPr>
                  <a:t>collected from the 1-21 Kalkaska core at two-foot intervals </a:t>
                </a:r>
                <a:r>
                  <a:rPr lang="en-US" sz="2800" dirty="0" smtClean="0">
                    <a:latin typeface="Georgia"/>
                    <a:cs typeface="Georgia"/>
                  </a:rPr>
                  <a:t>(6500-6756 </a:t>
                </a:r>
                <a:r>
                  <a:rPr lang="en-US" sz="2800" dirty="0" err="1" smtClean="0">
                    <a:latin typeface="Georgia"/>
                    <a:cs typeface="Georgia"/>
                  </a:rPr>
                  <a:t>ft</a:t>
                </a:r>
                <a:r>
                  <a:rPr lang="en-US" sz="2800" dirty="0" smtClean="0">
                    <a:latin typeface="Georgia"/>
                    <a:cs typeface="Georgia"/>
                  </a:rPr>
                  <a:t>) using </a:t>
                </a:r>
                <a:r>
                  <a:rPr lang="en-US" sz="2800" dirty="0">
                    <a:latin typeface="Georgia"/>
                    <a:cs typeface="Georgia"/>
                  </a:rPr>
                  <a:t>a </a:t>
                </a:r>
                <a:r>
                  <a:rPr lang="en-US" sz="2800" dirty="0" smtClean="0">
                    <a:latin typeface="Georgia"/>
                    <a:cs typeface="Georgia"/>
                  </a:rPr>
                  <a:t>power drill</a:t>
                </a:r>
                <a:r>
                  <a:rPr lang="en-US" sz="2800" dirty="0">
                    <a:latin typeface="Georgia"/>
                    <a:cs typeface="Georgia"/>
                  </a:rPr>
                  <a:t>.  An agate mortar and pestle was used to powder </a:t>
                </a:r>
                <a:r>
                  <a:rPr lang="en-US" sz="2800" dirty="0" smtClean="0">
                    <a:latin typeface="Georgia"/>
                    <a:cs typeface="Georgia"/>
                  </a:rPr>
                  <a:t>samples </a:t>
                </a:r>
                <a:r>
                  <a:rPr lang="en-US" sz="2800" dirty="0">
                    <a:latin typeface="Georgia"/>
                    <a:cs typeface="Georgia"/>
                  </a:rPr>
                  <a:t>for </a:t>
                </a:r>
                <a:r>
                  <a:rPr lang="en-US" sz="2800" dirty="0" smtClean="0">
                    <a:latin typeface="Georgia"/>
                    <a:cs typeface="Georgia"/>
                  </a:rPr>
                  <a:t>X-ray </a:t>
                </a:r>
                <a:r>
                  <a:rPr lang="en-US" sz="2800" dirty="0">
                    <a:latin typeface="Georgia"/>
                    <a:cs typeface="Georgia"/>
                  </a:rPr>
                  <a:t>diffraction analysis (Bruker D2 Phaser, 2</a:t>
                </a:r>
                <a:r>
                  <a:rPr lang="en-US" sz="2800" baseline="30000" dirty="0">
                    <a:latin typeface="Georgia"/>
                    <a:cs typeface="Georgia"/>
                  </a:rPr>
                  <a:t>nd</a:t>
                </a:r>
                <a:r>
                  <a:rPr lang="en-US" sz="2800" dirty="0">
                    <a:latin typeface="Georgia"/>
                    <a:cs typeface="Georgia"/>
                  </a:rPr>
                  <a:t> </a:t>
                </a:r>
                <a:r>
                  <a:rPr lang="en-US" sz="2800" dirty="0" smtClean="0">
                    <a:latin typeface="Georgia"/>
                    <a:cs typeface="Georgia"/>
                  </a:rPr>
                  <a:t>Generation; CuK</a:t>
                </a:r>
                <a:r>
                  <a:rPr lang="el-GR" sz="2800" dirty="0" smtClean="0">
                    <a:latin typeface="Georgia"/>
                    <a:cs typeface="Georgia"/>
                  </a:rPr>
                  <a:t>α</a:t>
                </a:r>
                <a:r>
                  <a:rPr lang="en-US" sz="2800" dirty="0" smtClean="0">
                    <a:latin typeface="Georgia"/>
                    <a:cs typeface="Georgia"/>
                  </a:rPr>
                  <a:t> radiation).  Sample powders were press mounted </a:t>
                </a:r>
                <a:r>
                  <a:rPr lang="en-US" sz="2800" dirty="0">
                    <a:latin typeface="Georgia"/>
                    <a:cs typeface="Georgia"/>
                  </a:rPr>
                  <a:t>into a </a:t>
                </a:r>
                <a:r>
                  <a:rPr lang="en-US" sz="2800" dirty="0" smtClean="0">
                    <a:latin typeface="Georgia"/>
                    <a:cs typeface="Georgia"/>
                  </a:rPr>
                  <a:t>zero-background</a:t>
                </a:r>
                <a:r>
                  <a:rPr lang="en-US" sz="2800" dirty="0">
                    <a:latin typeface="Georgia"/>
                    <a:cs typeface="Georgia"/>
                  </a:rPr>
                  <a:t>, </a:t>
                </a:r>
                <a:r>
                  <a:rPr lang="en-US" sz="2800" dirty="0" smtClean="0">
                    <a:latin typeface="Georgia"/>
                    <a:cs typeface="Georgia"/>
                  </a:rPr>
                  <a:t>silicon </a:t>
                </a:r>
                <a:r>
                  <a:rPr lang="en-US" sz="2800" dirty="0">
                    <a:latin typeface="Georgia"/>
                    <a:cs typeface="Georgia"/>
                  </a:rPr>
                  <a:t>sample holder</a:t>
                </a:r>
                <a:r>
                  <a:rPr lang="en-US" sz="2800" dirty="0" smtClean="0">
                    <a:latin typeface="Georgia"/>
                    <a:cs typeface="Georgia"/>
                  </a:rPr>
                  <a:t>.  Fluorite was </a:t>
                </a:r>
                <a:r>
                  <a:rPr lang="en-US" sz="2800" dirty="0">
                    <a:latin typeface="Georgia"/>
                    <a:cs typeface="Georgia"/>
                  </a:rPr>
                  <a:t>added </a:t>
                </a:r>
                <a:r>
                  <a:rPr lang="en-US" sz="2800" dirty="0" smtClean="0">
                    <a:latin typeface="Georgia"/>
                    <a:cs typeface="Georgia"/>
                  </a:rPr>
                  <a:t>as an internal </a:t>
                </a:r>
                <a:r>
                  <a:rPr lang="en-US" sz="2800" dirty="0">
                    <a:latin typeface="Georgia"/>
                    <a:cs typeface="Georgia"/>
                  </a:rPr>
                  <a:t>standard </a:t>
                </a:r>
                <a:r>
                  <a:rPr lang="en-US" sz="2800" dirty="0" smtClean="0">
                    <a:latin typeface="Georgia"/>
                    <a:cs typeface="Georgia"/>
                  </a:rPr>
                  <a:t>to account for shifts in the position of principle dolomite [104] reflection resulting from small variations in sample height in the holder. </a:t>
                </a:r>
              </a:p>
              <a:p>
                <a:endParaRPr lang="en-US" sz="2800" dirty="0">
                  <a:latin typeface="Georgia"/>
                  <a:cs typeface="Georgia"/>
                </a:endParaRPr>
              </a:p>
              <a:p>
                <a:pPr marL="236538" indent="-236538">
                  <a:buFont typeface="Arial" panose="020B0604020202020204" pitchFamily="34" charset="0"/>
                  <a:buChar char="•"/>
                </a:pPr>
                <a:r>
                  <a:rPr lang="en-US" sz="2800" dirty="0">
                    <a:latin typeface="Georgia"/>
                    <a:cs typeface="Georgia"/>
                  </a:rPr>
                  <a:t>XRD scans </a:t>
                </a:r>
                <a:r>
                  <a:rPr lang="en-US" sz="2800" dirty="0" smtClean="0">
                    <a:latin typeface="Georgia"/>
                    <a:cs typeface="Georgia"/>
                  </a:rPr>
                  <a:t>were acquired from 20.0 to 55.0 ° 2</a:t>
                </a:r>
                <a:r>
                  <a:rPr lang="el-GR" sz="2800" dirty="0" smtClean="0">
                    <a:latin typeface="Georgia"/>
                    <a:cs typeface="Georgia"/>
                  </a:rPr>
                  <a:t>θ</a:t>
                </a:r>
                <a:r>
                  <a:rPr lang="en-US" sz="2800" dirty="0" smtClean="0">
                    <a:latin typeface="Georgia"/>
                    <a:cs typeface="Georgia"/>
                  </a:rPr>
                  <a:t> with a step size of </a:t>
                </a:r>
                <a:r>
                  <a:rPr lang="en-US" sz="2800" dirty="0">
                    <a:latin typeface="Georgia"/>
                    <a:cs typeface="Georgia"/>
                  </a:rPr>
                  <a:t>8.09E-</a:t>
                </a:r>
                <a:r>
                  <a:rPr lang="en-US" sz="2800" dirty="0" smtClean="0">
                    <a:latin typeface="Georgia"/>
                    <a:cs typeface="Georgia"/>
                  </a:rPr>
                  <a:t>3 ° and count </a:t>
                </a:r>
                <a:r>
                  <a:rPr lang="en-US" sz="2800" dirty="0">
                    <a:latin typeface="Georgia"/>
                    <a:cs typeface="Georgia"/>
                  </a:rPr>
                  <a:t>time of 0.150 </a:t>
                </a:r>
                <a:r>
                  <a:rPr lang="en-US" sz="2800" dirty="0" smtClean="0">
                    <a:latin typeface="Georgia"/>
                    <a:cs typeface="Georgia"/>
                  </a:rPr>
                  <a:t>s/step.  Raw XRD patterns were </a:t>
                </a:r>
                <a:r>
                  <a:rPr lang="en-US" sz="2800" dirty="0">
                    <a:latin typeface="Georgia"/>
                    <a:cs typeface="Georgia"/>
                  </a:rPr>
                  <a:t>smoothed and </a:t>
                </a:r>
                <a:r>
                  <a:rPr lang="en-US" sz="2800" dirty="0" smtClean="0">
                    <a:latin typeface="Georgia"/>
                    <a:cs typeface="Georgia"/>
                  </a:rPr>
                  <a:t>K</a:t>
                </a:r>
                <a:r>
                  <a:rPr lang="el-GR" sz="2800" dirty="0" smtClean="0">
                    <a:latin typeface="Georgia"/>
                    <a:cs typeface="Georgia"/>
                  </a:rPr>
                  <a:t>α</a:t>
                </a:r>
                <a:r>
                  <a:rPr lang="en-US" sz="2800" dirty="0" smtClean="0">
                    <a:latin typeface="Georgia"/>
                    <a:cs typeface="Georgia"/>
                  </a:rPr>
                  <a:t> </a:t>
                </a:r>
                <a:r>
                  <a:rPr lang="en-US" sz="2800" dirty="0">
                    <a:latin typeface="Georgia"/>
                    <a:cs typeface="Georgia"/>
                  </a:rPr>
                  <a:t>2 peak was </a:t>
                </a:r>
                <a:r>
                  <a:rPr lang="en-US" sz="2800" dirty="0" smtClean="0">
                    <a:latin typeface="Georgia"/>
                    <a:cs typeface="Georgia"/>
                  </a:rPr>
                  <a:t>subtracted using the Bruker Eva data analysis suite.  </a:t>
                </a:r>
                <a:endParaRPr lang="en-US" sz="2800" dirty="0">
                  <a:latin typeface="Georgia"/>
                  <a:cs typeface="Georgia"/>
                </a:endParaRPr>
              </a:p>
              <a:p>
                <a:endParaRPr lang="en-US" sz="2800" dirty="0">
                  <a:latin typeface="Georgia"/>
                  <a:cs typeface="Georgia"/>
                </a:endParaRPr>
              </a:p>
              <a:p>
                <a:pPr marL="236538" indent="-236538">
                  <a:buFont typeface="Arial" panose="020B0604020202020204" pitchFamily="34" charset="0"/>
                  <a:buChar char="•"/>
                </a:pPr>
                <a:r>
                  <a:rPr lang="en-US" sz="2800" dirty="0" smtClean="0">
                    <a:latin typeface="Georgia"/>
                    <a:cs typeface="Georgia"/>
                  </a:rPr>
                  <a:t>Intensities, 2</a:t>
                </a:r>
                <a:r>
                  <a:rPr lang="el-GR" sz="2800" dirty="0">
                    <a:latin typeface="Georgia"/>
                    <a:cs typeface="Georgia"/>
                  </a:rPr>
                  <a:t>θ</a:t>
                </a:r>
                <a:r>
                  <a:rPr lang="en-US" sz="2800" dirty="0" smtClean="0">
                    <a:latin typeface="Georgia"/>
                    <a:cs typeface="Georgia"/>
                  </a:rPr>
                  <a:t> values, </a:t>
                </a:r>
                <a:r>
                  <a:rPr lang="en-US" sz="2800" dirty="0" smtClean="0">
                    <a:solidFill>
                      <a:srgbClr val="000000"/>
                    </a:solidFill>
                    <a:latin typeface="Georgia"/>
                    <a:cs typeface="Georgia"/>
                  </a:rPr>
                  <a:t>and d-</a:t>
                </a:r>
                <a:r>
                  <a:rPr lang="en-US" sz="2800" dirty="0" err="1" smtClean="0">
                    <a:solidFill>
                      <a:srgbClr val="000000"/>
                    </a:solidFill>
                    <a:latin typeface="Georgia"/>
                    <a:cs typeface="Georgia"/>
                  </a:rPr>
                  <a:t>spacings</a:t>
                </a:r>
                <a:r>
                  <a:rPr lang="en-US" sz="2800" dirty="0" smtClean="0">
                    <a:solidFill>
                      <a:srgbClr val="000000"/>
                    </a:solidFill>
                    <a:latin typeface="Georgia"/>
                    <a:cs typeface="Georgia"/>
                  </a:rPr>
                  <a:t> for all reflections were recorded, </a:t>
                </a:r>
                <a:r>
                  <a:rPr lang="en-US" sz="2800" dirty="0" smtClean="0">
                    <a:latin typeface="Georgia"/>
                    <a:cs typeface="Georgia"/>
                  </a:rPr>
                  <a:t>and </a:t>
                </a:r>
                <a:r>
                  <a:rPr lang="en-US" sz="2800" dirty="0">
                    <a:latin typeface="Georgia"/>
                    <a:cs typeface="Georgia"/>
                  </a:rPr>
                  <a:t>were normalized to the internal </a:t>
                </a:r>
                <a:r>
                  <a:rPr lang="en-US" sz="2800" dirty="0" smtClean="0">
                    <a:latin typeface="Georgia"/>
                    <a:cs typeface="Georgia"/>
                  </a:rPr>
                  <a:t>CaF</a:t>
                </a:r>
                <a:r>
                  <a:rPr lang="en-US" sz="2800" baseline="-25000" dirty="0" smtClean="0">
                    <a:latin typeface="Georgia"/>
                    <a:cs typeface="Georgia"/>
                  </a:rPr>
                  <a:t>2</a:t>
                </a:r>
                <a:r>
                  <a:rPr lang="en-US" sz="2800" dirty="0" smtClean="0">
                    <a:latin typeface="Georgia"/>
                    <a:cs typeface="Georgia"/>
                  </a:rPr>
                  <a:t> standard.  Mole</a:t>
                </a:r>
                <a:r>
                  <a:rPr lang="en-US" sz="2800" dirty="0">
                    <a:latin typeface="Georgia"/>
                    <a:cs typeface="Georgia"/>
                  </a:rPr>
                  <a:t>% MgCO</a:t>
                </a:r>
                <a:r>
                  <a:rPr lang="en-US" sz="2800" baseline="-25000" dirty="0">
                    <a:latin typeface="Georgia"/>
                    <a:cs typeface="Georgia"/>
                  </a:rPr>
                  <a:t>3</a:t>
                </a:r>
                <a:r>
                  <a:rPr lang="en-US" sz="2800" dirty="0">
                    <a:latin typeface="Georgia"/>
                    <a:cs typeface="Georgia"/>
                  </a:rPr>
                  <a:t> </a:t>
                </a:r>
                <a:r>
                  <a:rPr lang="en-US" sz="2800" dirty="0" smtClean="0">
                    <a:latin typeface="Georgia"/>
                    <a:cs typeface="Georgia"/>
                  </a:rPr>
                  <a:t>of the dolomite (i.e. stoichiometry) was </a:t>
                </a:r>
                <a:r>
                  <a:rPr lang="en-US" sz="2800" dirty="0">
                    <a:latin typeface="Georgia"/>
                    <a:cs typeface="Georgia"/>
                  </a:rPr>
                  <a:t>determined </a:t>
                </a:r>
                <a:r>
                  <a:rPr lang="en-US" sz="2800" dirty="0" smtClean="0">
                    <a:latin typeface="Georgia"/>
                    <a:cs typeface="Georgia"/>
                  </a:rPr>
                  <a:t>from the dolomite d-spacing [104] using the </a:t>
                </a:r>
                <a:r>
                  <a:rPr lang="en-US" sz="2800" dirty="0">
                    <a:latin typeface="Georgia"/>
                    <a:cs typeface="Georgia"/>
                  </a:rPr>
                  <a:t>following </a:t>
                </a:r>
                <a:r>
                  <a:rPr lang="en-US" sz="2800" dirty="0" smtClean="0">
                    <a:latin typeface="Georgia"/>
                    <a:cs typeface="Georgia"/>
                  </a:rPr>
                  <a:t>empirical equation from Lumsden (1979): </a:t>
                </a:r>
              </a:p>
              <a:p>
                <a:r>
                  <a:rPr lang="en-US" sz="2800" dirty="0">
                    <a:solidFill>
                      <a:srgbClr val="FF0000"/>
                    </a:solidFill>
                    <a:latin typeface="Georgia"/>
                    <a:cs typeface="Georgia"/>
                  </a:rPr>
                  <a:t>	</a:t>
                </a:r>
                <a:r>
                  <a:rPr lang="en-US" sz="2800" dirty="0" smtClean="0">
                    <a:solidFill>
                      <a:srgbClr val="FF0000"/>
                    </a:solidFill>
                    <a:latin typeface="Georgia"/>
                    <a:cs typeface="Georgia"/>
                  </a:rPr>
                  <a:t>	</a:t>
                </a:r>
                <a:endParaRPr lang="en-US" sz="2800" dirty="0">
                  <a:solidFill>
                    <a:srgbClr val="FF0000"/>
                  </a:solidFill>
                  <a:latin typeface="Georgia"/>
                  <a:cs typeface="Georgia"/>
                </a:endParaRPr>
              </a:p>
              <a:p>
                <a:pPr algn="ctr"/>
                <a:r>
                  <a:rPr lang="en-US" sz="2800" dirty="0" smtClean="0">
                    <a:solidFill>
                      <a:srgbClr val="FF0000"/>
                    </a:solidFill>
                    <a:latin typeface="Georgia"/>
                    <a:cs typeface="Georgia"/>
                  </a:rPr>
                  <a:t>  </a:t>
                </a:r>
                <a:r>
                  <a:rPr lang="en-US" sz="3600" dirty="0" smtClean="0">
                    <a:latin typeface="Georgia"/>
                    <a:cs typeface="Georgia"/>
                  </a:rPr>
                  <a:t>mole</a:t>
                </a:r>
                <a:r>
                  <a:rPr lang="en-US" sz="3600" dirty="0">
                    <a:latin typeface="Georgia"/>
                    <a:cs typeface="Georgia"/>
                  </a:rPr>
                  <a:t>% MgCO</a:t>
                </a:r>
                <a:r>
                  <a:rPr lang="en-US" sz="3600" baseline="-25000" dirty="0">
                    <a:latin typeface="Georgia"/>
                    <a:cs typeface="Georgia"/>
                  </a:rPr>
                  <a:t>3</a:t>
                </a:r>
                <a:r>
                  <a:rPr lang="en-US" sz="3600" dirty="0">
                    <a:latin typeface="Georgia"/>
                    <a:cs typeface="Georgia"/>
                  </a:rPr>
                  <a:t> = 100-(333.33</a:t>
                </a:r>
                <a:r>
                  <a:rPr lang="en-US" sz="3600" i="1" dirty="0">
                    <a:latin typeface="Georgia"/>
                    <a:cs typeface="Georgia"/>
                  </a:rPr>
                  <a:t>d</a:t>
                </a:r>
                <a:r>
                  <a:rPr lang="en-US" sz="3600" dirty="0">
                    <a:latin typeface="Georgia"/>
                    <a:cs typeface="Georgia"/>
                  </a:rPr>
                  <a:t> – 911.99</a:t>
                </a:r>
                <a:r>
                  <a:rPr lang="en-US" sz="3600" dirty="0" smtClean="0">
                    <a:latin typeface="Georgia"/>
                    <a:cs typeface="Georgia"/>
                  </a:rPr>
                  <a:t>)</a:t>
                </a:r>
                <a:endParaRPr lang="en-US" sz="3600" dirty="0">
                  <a:latin typeface="Georgia"/>
                  <a:cs typeface="Georgia"/>
                </a:endParaRPr>
              </a:p>
            </p:txBody>
          </p:sp>
          <p:sp>
            <p:nvSpPr>
              <p:cNvPr id="30" name="TextBox 29"/>
              <p:cNvSpPr txBox="1"/>
              <p:nvPr/>
            </p:nvSpPr>
            <p:spPr>
              <a:xfrm>
                <a:off x="23555611" y="11140020"/>
                <a:ext cx="4140432" cy="923483"/>
              </a:xfrm>
              <a:prstGeom prst="rect">
                <a:avLst/>
              </a:prstGeom>
              <a:noFill/>
            </p:spPr>
            <p:txBody>
              <a:bodyPr wrap="square" rtlCol="0">
                <a:spAutoFit/>
              </a:bodyPr>
              <a:lstStyle/>
              <a:p>
                <a:r>
                  <a:rPr lang="en-US" sz="5400" dirty="0" smtClean="0">
                    <a:latin typeface="Georgia"/>
                    <a:cs typeface="Georgia"/>
                  </a:rPr>
                  <a:t>Methods</a:t>
                </a:r>
              </a:p>
            </p:txBody>
          </p:sp>
        </p:grpSp>
      </p:grpSp>
      <p:grpSp>
        <p:nvGrpSpPr>
          <p:cNvPr id="32" name="Group 31"/>
          <p:cNvGrpSpPr/>
          <p:nvPr/>
        </p:nvGrpSpPr>
        <p:grpSpPr>
          <a:xfrm>
            <a:off x="32366095" y="4987601"/>
            <a:ext cx="10919576" cy="6568690"/>
            <a:chOff x="24067809" y="11115427"/>
            <a:chExt cx="14565459" cy="2121252"/>
          </a:xfrm>
        </p:grpSpPr>
        <p:sp>
          <p:nvSpPr>
            <p:cNvPr id="34" name="Rectangle 33"/>
            <p:cNvSpPr/>
            <p:nvPr/>
          </p:nvSpPr>
          <p:spPr>
            <a:xfrm>
              <a:off x="24067812" y="11133178"/>
              <a:ext cx="10318659" cy="1825078"/>
            </a:xfrm>
            <a:prstGeom prst="rect">
              <a:avLst/>
            </a:prstGeom>
            <a:solidFill>
              <a:schemeClr val="bg1">
                <a:lumMod val="95000"/>
              </a:schemeClr>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0" dirty="0" smtClean="0">
                <a:latin typeface="Georgia"/>
                <a:cs typeface="Georgia"/>
              </a:endParaRPr>
            </a:p>
          </p:txBody>
        </p:sp>
        <p:grpSp>
          <p:nvGrpSpPr>
            <p:cNvPr id="36" name="Group 35"/>
            <p:cNvGrpSpPr/>
            <p:nvPr/>
          </p:nvGrpSpPr>
          <p:grpSpPr>
            <a:xfrm>
              <a:off x="24067809" y="11115427"/>
              <a:ext cx="14565459" cy="2121252"/>
              <a:chOff x="24067809" y="11115427"/>
              <a:chExt cx="14565459" cy="2121252"/>
            </a:xfrm>
          </p:grpSpPr>
          <p:sp>
            <p:nvSpPr>
              <p:cNvPr id="37" name="Rectangle 36"/>
              <p:cNvSpPr/>
              <p:nvPr/>
            </p:nvSpPr>
            <p:spPr>
              <a:xfrm>
                <a:off x="24100036" y="11397937"/>
                <a:ext cx="9748127" cy="1838742"/>
              </a:xfrm>
              <a:prstGeom prst="rect">
                <a:avLst/>
              </a:prstGeom>
            </p:spPr>
            <p:txBody>
              <a:bodyPr wrap="square">
                <a:spAutoFit/>
              </a:bodyPr>
              <a:lstStyle/>
              <a:p>
                <a:r>
                  <a:rPr lang="en-US" sz="2800" dirty="0" smtClean="0">
                    <a:latin typeface="Georgia"/>
                    <a:cs typeface="Georgia"/>
                  </a:rPr>
                  <a:t>Figure </a:t>
                </a:r>
                <a:r>
                  <a:rPr lang="en-US" sz="2800" dirty="0">
                    <a:latin typeface="Georgia"/>
                    <a:cs typeface="Georgia"/>
                  </a:rPr>
                  <a:t>5</a:t>
                </a:r>
                <a:r>
                  <a:rPr lang="en-US" sz="2800" dirty="0" smtClean="0">
                    <a:latin typeface="Georgia"/>
                    <a:cs typeface="Georgia"/>
                  </a:rPr>
                  <a:t>:</a:t>
                </a:r>
              </a:p>
              <a:p>
                <a:pPr marL="342900" indent="-342900">
                  <a:buFont typeface="Arial"/>
                  <a:buChar char="•"/>
                </a:pPr>
                <a:r>
                  <a:rPr lang="en-US" sz="2800" dirty="0" smtClean="0">
                    <a:latin typeface="Georgia"/>
                    <a:cs typeface="Georgia"/>
                  </a:rPr>
                  <a:t>Dolomite fraction over the </a:t>
                </a:r>
                <a:r>
                  <a:rPr lang="en-US" sz="2800" dirty="0">
                    <a:latin typeface="Georgia"/>
                    <a:cs typeface="Georgia"/>
                  </a:rPr>
                  <a:t>first </a:t>
                </a:r>
                <a:r>
                  <a:rPr lang="en-US" sz="2800" dirty="0" smtClean="0">
                    <a:latin typeface="Georgia"/>
                    <a:cs typeface="Georgia"/>
                  </a:rPr>
                  <a:t>~60 </a:t>
                </a:r>
                <a:r>
                  <a:rPr lang="en-US" sz="2800" dirty="0" err="1">
                    <a:latin typeface="Georgia"/>
                    <a:cs typeface="Georgia"/>
                  </a:rPr>
                  <a:t>ft</a:t>
                </a:r>
                <a:r>
                  <a:rPr lang="en-US" sz="2800" dirty="0">
                    <a:latin typeface="Georgia"/>
                    <a:cs typeface="Georgia"/>
                  </a:rPr>
                  <a:t> of core </a:t>
                </a:r>
                <a:r>
                  <a:rPr lang="en-US" sz="2800" dirty="0" smtClean="0">
                    <a:latin typeface="Georgia"/>
                    <a:cs typeface="Georgia"/>
                  </a:rPr>
                  <a:t>increases from 5 to 100% (R</a:t>
                </a:r>
                <a:r>
                  <a:rPr lang="en-US" sz="2800" baseline="30000" dirty="0" smtClean="0">
                    <a:latin typeface="Georgia"/>
                    <a:cs typeface="Georgia"/>
                  </a:rPr>
                  <a:t>2</a:t>
                </a:r>
                <a:r>
                  <a:rPr lang="en-US" sz="2800" dirty="0" smtClean="0">
                    <a:latin typeface="Georgia"/>
                    <a:cs typeface="Georgia"/>
                  </a:rPr>
                  <a:t> = 0.29); below that the lithology is ~100</a:t>
                </a:r>
                <a:r>
                  <a:rPr lang="en-US" sz="2800" dirty="0">
                    <a:latin typeface="Georgia"/>
                    <a:cs typeface="Georgia"/>
                  </a:rPr>
                  <a:t>% </a:t>
                </a:r>
                <a:r>
                  <a:rPr lang="en-US" sz="2800" dirty="0" smtClean="0">
                    <a:latin typeface="Georgia"/>
                    <a:cs typeface="Georgia"/>
                  </a:rPr>
                  <a:t>dolomite. </a:t>
                </a:r>
                <a:r>
                  <a:rPr lang="en-US" sz="2800" dirty="0">
                    <a:latin typeface="Georgia"/>
                    <a:cs typeface="Georgia"/>
                  </a:rPr>
                  <a:t>	</a:t>
                </a:r>
                <a:endParaRPr lang="en-US" sz="2800" dirty="0" smtClean="0">
                  <a:latin typeface="Georgia"/>
                  <a:cs typeface="Georgia"/>
                </a:endParaRPr>
              </a:p>
              <a:p>
                <a:r>
                  <a:rPr lang="en-US" sz="2800" dirty="0">
                    <a:latin typeface="Georgia"/>
                    <a:cs typeface="Georgia"/>
                  </a:rPr>
                  <a:t>Figure 6</a:t>
                </a:r>
                <a:r>
                  <a:rPr lang="en-US" sz="2800" dirty="0" smtClean="0">
                    <a:latin typeface="Georgia"/>
                    <a:cs typeface="Georgia"/>
                  </a:rPr>
                  <a:t>:		</a:t>
                </a:r>
                <a:endParaRPr lang="en-US" sz="2800" dirty="0">
                  <a:latin typeface="Georgia"/>
                  <a:cs typeface="Georgia"/>
                </a:endParaRPr>
              </a:p>
              <a:p>
                <a:pPr marL="342900" indent="-342900">
                  <a:buFont typeface="Arial"/>
                  <a:buChar char="•"/>
                </a:pPr>
                <a:r>
                  <a:rPr lang="en-US" sz="2800" dirty="0">
                    <a:latin typeface="Georgia"/>
                    <a:cs typeface="Georgia"/>
                  </a:rPr>
                  <a:t>D</a:t>
                </a:r>
                <a:r>
                  <a:rPr lang="en-US" sz="2800" dirty="0" smtClean="0">
                    <a:latin typeface="Georgia"/>
                    <a:cs typeface="Georgia"/>
                  </a:rPr>
                  <a:t>olomite </a:t>
                </a:r>
                <a:r>
                  <a:rPr lang="en-US" sz="2800" dirty="0">
                    <a:latin typeface="Georgia"/>
                    <a:cs typeface="Georgia"/>
                  </a:rPr>
                  <a:t>stoichiometry (mole% </a:t>
                </a:r>
                <a:r>
                  <a:rPr lang="en-US" sz="2800" dirty="0" smtClean="0">
                    <a:latin typeface="Georgia"/>
                    <a:cs typeface="Georgia"/>
                  </a:rPr>
                  <a:t>MgCO</a:t>
                </a:r>
                <a:r>
                  <a:rPr lang="en-US" sz="2800" baseline="-25000" dirty="0" smtClean="0">
                    <a:latin typeface="Georgia"/>
                    <a:cs typeface="Georgia"/>
                  </a:rPr>
                  <a:t>3</a:t>
                </a:r>
                <a:r>
                  <a:rPr lang="en-US" sz="2800" dirty="0" smtClean="0">
                    <a:latin typeface="Georgia"/>
                    <a:cs typeface="Georgia"/>
                  </a:rPr>
                  <a:t>)</a:t>
                </a:r>
                <a:r>
                  <a:rPr lang="en-US" sz="2800" baseline="-25000" dirty="0" smtClean="0">
                    <a:latin typeface="Georgia"/>
                    <a:cs typeface="Georgia"/>
                  </a:rPr>
                  <a:t> </a:t>
                </a:r>
                <a:r>
                  <a:rPr lang="en-US" sz="2800" dirty="0" smtClean="0">
                    <a:latin typeface="Georgia"/>
                    <a:cs typeface="Georgia"/>
                  </a:rPr>
                  <a:t>increases from </a:t>
                </a:r>
                <a:r>
                  <a:rPr lang="en-US" sz="2800" dirty="0">
                    <a:latin typeface="Georgia"/>
                    <a:cs typeface="Georgia"/>
                  </a:rPr>
                  <a:t>~</a:t>
                </a:r>
                <a:r>
                  <a:rPr lang="en-US" sz="2800" dirty="0" smtClean="0">
                    <a:latin typeface="Georgia"/>
                    <a:cs typeface="Georgia"/>
                  </a:rPr>
                  <a:t>48.25% </a:t>
                </a:r>
                <a:r>
                  <a:rPr lang="en-US" sz="2800" dirty="0">
                    <a:latin typeface="Georgia"/>
                    <a:cs typeface="Georgia"/>
                  </a:rPr>
                  <a:t>to </a:t>
                </a:r>
                <a:r>
                  <a:rPr lang="en-US" sz="2800" dirty="0" smtClean="0">
                    <a:latin typeface="Georgia"/>
                    <a:cs typeface="Georgia"/>
                  </a:rPr>
                  <a:t>49% (6500 to 6600 </a:t>
                </a:r>
                <a:r>
                  <a:rPr lang="en-US" sz="2800" dirty="0" err="1" smtClean="0">
                    <a:latin typeface="Georgia"/>
                    <a:cs typeface="Georgia"/>
                  </a:rPr>
                  <a:t>ft</a:t>
                </a:r>
                <a:r>
                  <a:rPr lang="en-US" sz="2800" dirty="0" smtClean="0">
                    <a:latin typeface="Georgia"/>
                    <a:cs typeface="Georgia"/>
                  </a:rPr>
                  <a:t>), remains </a:t>
                </a:r>
                <a:r>
                  <a:rPr lang="en-US" sz="2800" dirty="0">
                    <a:latin typeface="Georgia"/>
                    <a:cs typeface="Georgia"/>
                  </a:rPr>
                  <a:t>steady at ~</a:t>
                </a:r>
                <a:r>
                  <a:rPr lang="en-US" sz="2800" dirty="0" smtClean="0">
                    <a:latin typeface="Georgia"/>
                    <a:cs typeface="Georgia"/>
                  </a:rPr>
                  <a:t>49% (6600 to 6700 </a:t>
                </a:r>
                <a:r>
                  <a:rPr lang="en-US" sz="2800" dirty="0" err="1" smtClean="0">
                    <a:latin typeface="Georgia"/>
                    <a:cs typeface="Georgia"/>
                  </a:rPr>
                  <a:t>ft</a:t>
                </a:r>
                <a:r>
                  <a:rPr lang="en-US" sz="2800" dirty="0" smtClean="0">
                    <a:latin typeface="Georgia"/>
                    <a:cs typeface="Georgia"/>
                  </a:rPr>
                  <a:t>), and decreases again (6700 to 6756 </a:t>
                </a:r>
                <a:r>
                  <a:rPr lang="en-US" sz="2800" dirty="0" err="1" smtClean="0">
                    <a:latin typeface="Georgia"/>
                    <a:cs typeface="Georgia"/>
                  </a:rPr>
                  <a:t>ft</a:t>
                </a:r>
                <a:r>
                  <a:rPr lang="en-US" sz="2800" dirty="0" smtClean="0">
                    <a:latin typeface="Georgia"/>
                    <a:cs typeface="Georgia"/>
                  </a:rPr>
                  <a:t>) to 48%.	</a:t>
                </a:r>
                <a:endParaRPr lang="en-US" sz="2800" dirty="0">
                  <a:latin typeface="Georgia"/>
                  <a:cs typeface="Georgia"/>
                </a:endParaRPr>
              </a:p>
              <a:p>
                <a:r>
                  <a:rPr lang="en-US" sz="2800" dirty="0" smtClean="0">
                    <a:latin typeface="Georgia"/>
                    <a:cs typeface="Georgia"/>
                  </a:rPr>
                  <a:t>	</a:t>
                </a:r>
                <a:r>
                  <a:rPr lang="en-US" sz="2800" dirty="0">
                    <a:latin typeface="Georgia"/>
                    <a:cs typeface="Georgia"/>
                  </a:rPr>
                  <a:t>		</a:t>
                </a:r>
              </a:p>
            </p:txBody>
          </p:sp>
          <p:sp>
            <p:nvSpPr>
              <p:cNvPr id="38" name="TextBox 37"/>
              <p:cNvSpPr txBox="1"/>
              <p:nvPr/>
            </p:nvSpPr>
            <p:spPr>
              <a:xfrm>
                <a:off x="24067809" y="11115427"/>
                <a:ext cx="14565459" cy="298174"/>
              </a:xfrm>
              <a:prstGeom prst="rect">
                <a:avLst/>
              </a:prstGeom>
              <a:noFill/>
            </p:spPr>
            <p:txBody>
              <a:bodyPr wrap="square" rtlCol="0">
                <a:spAutoFit/>
              </a:bodyPr>
              <a:lstStyle/>
              <a:p>
                <a:r>
                  <a:rPr lang="en-US" sz="5400" dirty="0" smtClean="0">
                    <a:latin typeface="Georgia"/>
                    <a:cs typeface="Georgia"/>
                  </a:rPr>
                  <a:t>Results</a:t>
                </a:r>
                <a:endParaRPr lang="en-US" sz="6000" dirty="0" smtClean="0">
                  <a:latin typeface="Georgia"/>
                  <a:cs typeface="Georgia"/>
                </a:endParaRPr>
              </a:p>
            </p:txBody>
          </p:sp>
        </p:grpSp>
      </p:grpSp>
      <p:grpSp>
        <p:nvGrpSpPr>
          <p:cNvPr id="17" name="Group 16"/>
          <p:cNvGrpSpPr/>
          <p:nvPr/>
        </p:nvGrpSpPr>
        <p:grpSpPr>
          <a:xfrm>
            <a:off x="13932325" y="19923443"/>
            <a:ext cx="5816427" cy="12584774"/>
            <a:chOff x="552884" y="5868396"/>
            <a:chExt cx="5419226" cy="15842513"/>
          </a:xfrm>
        </p:grpSpPr>
        <p:pic>
          <p:nvPicPr>
            <p:cNvPr id="26" name="Picture 25"/>
            <p:cNvPicPr/>
            <p:nvPr/>
          </p:nvPicPr>
          <p:blipFill>
            <a:blip r:embed="rId10" cstate="print">
              <a:extLst>
                <a:ext uri="{28A0092B-C50C-407E-A947-70E740481C1C}">
                  <a14:useLocalDpi xmlns:a14="http://schemas.microsoft.com/office/drawing/2010/main" val="0"/>
                </a:ext>
              </a:extLst>
            </a:blip>
            <a:stretch>
              <a:fillRect/>
            </a:stretch>
          </p:blipFill>
          <p:spPr>
            <a:xfrm>
              <a:off x="552884" y="5868396"/>
              <a:ext cx="5419225" cy="12791736"/>
            </a:xfrm>
            <a:prstGeom prst="rect">
              <a:avLst/>
            </a:prstGeom>
            <a:solidFill>
              <a:schemeClr val="bg1"/>
            </a:solidFill>
            <a:ln>
              <a:solidFill>
                <a:srgbClr val="000000"/>
              </a:solidFill>
            </a:ln>
          </p:spPr>
        </p:pic>
        <p:sp>
          <p:nvSpPr>
            <p:cNvPr id="27" name="TextBox 26"/>
            <p:cNvSpPr txBox="1"/>
            <p:nvPr/>
          </p:nvSpPr>
          <p:spPr>
            <a:xfrm>
              <a:off x="552885" y="18611320"/>
              <a:ext cx="5419225" cy="3099589"/>
            </a:xfrm>
            <a:prstGeom prst="rect">
              <a:avLst/>
            </a:prstGeom>
            <a:noFill/>
          </p:spPr>
          <p:txBody>
            <a:bodyPr wrap="square" rtlCol="0">
              <a:spAutoFit/>
            </a:bodyPr>
            <a:lstStyle/>
            <a:p>
              <a:pPr algn="ctr"/>
              <a:r>
                <a:rPr lang="en-US" sz="2200" dirty="0" smtClean="0">
                  <a:solidFill>
                    <a:srgbClr val="000000"/>
                  </a:solidFill>
                  <a:latin typeface="Georgia"/>
                  <a:cs typeface="Georgia"/>
                </a:rPr>
                <a:t>Figure </a:t>
              </a:r>
              <a:r>
                <a:rPr lang="en-US" sz="2200" dirty="0">
                  <a:solidFill>
                    <a:srgbClr val="000000"/>
                  </a:solidFill>
                  <a:latin typeface="Georgia"/>
                  <a:cs typeface="Georgia"/>
                </a:rPr>
                <a:t>3</a:t>
              </a:r>
              <a:r>
                <a:rPr lang="en-US" sz="2200" dirty="0" smtClean="0">
                  <a:solidFill>
                    <a:srgbClr val="000000"/>
                  </a:solidFill>
                  <a:latin typeface="Georgia"/>
                  <a:cs typeface="Georgia"/>
                </a:rPr>
                <a:t>:</a:t>
              </a:r>
            </a:p>
            <a:p>
              <a:pPr algn="ctr"/>
              <a:r>
                <a:rPr lang="en-US" sz="2200" dirty="0" smtClean="0">
                  <a:solidFill>
                    <a:srgbClr val="000000"/>
                  </a:solidFill>
                  <a:latin typeface="Georgia"/>
                  <a:cs typeface="Georgia"/>
                </a:rPr>
                <a:t>Annotated well log based on well log data and observations from core.  Sampling began at 6500 </a:t>
              </a:r>
              <a:r>
                <a:rPr lang="en-US" sz="2200" dirty="0" err="1" smtClean="0">
                  <a:solidFill>
                    <a:srgbClr val="000000"/>
                  </a:solidFill>
                  <a:latin typeface="Georgia"/>
                  <a:cs typeface="Georgia"/>
                </a:rPr>
                <a:t>ft</a:t>
              </a:r>
              <a:r>
                <a:rPr lang="en-US" sz="2200" dirty="0" smtClean="0">
                  <a:solidFill>
                    <a:srgbClr val="000000"/>
                  </a:solidFill>
                  <a:latin typeface="Georgia"/>
                  <a:cs typeface="Georgia"/>
                </a:rPr>
                <a:t> and continued to the end of the core (</a:t>
              </a:r>
              <a:r>
                <a:rPr lang="en-US" sz="2200" dirty="0" err="1" smtClean="0">
                  <a:solidFill>
                    <a:srgbClr val="000000"/>
                  </a:solidFill>
                  <a:latin typeface="Georgia"/>
                  <a:cs typeface="Georgia"/>
                </a:rPr>
                <a:t>Rine</a:t>
              </a:r>
              <a:r>
                <a:rPr lang="en-US" sz="2200" dirty="0" smtClean="0">
                  <a:solidFill>
                    <a:srgbClr val="000000"/>
                  </a:solidFill>
                  <a:latin typeface="Georgia"/>
                  <a:cs typeface="Georgia"/>
                </a:rPr>
                <a:t> </a:t>
              </a:r>
              <a:r>
                <a:rPr lang="en-US" sz="2200" smtClean="0">
                  <a:solidFill>
                    <a:srgbClr val="000000"/>
                  </a:solidFill>
                  <a:latin typeface="Georgia"/>
                  <a:cs typeface="Georgia"/>
                </a:rPr>
                <a:t>et </a:t>
              </a:r>
              <a:r>
                <a:rPr lang="en-US" sz="2200" smtClean="0">
                  <a:solidFill>
                    <a:srgbClr val="000000"/>
                  </a:solidFill>
                  <a:latin typeface="Georgia"/>
                  <a:cs typeface="Georgia"/>
                </a:rPr>
                <a:t>al., </a:t>
              </a:r>
              <a:r>
                <a:rPr lang="en-US" sz="2200" dirty="0" smtClean="0">
                  <a:solidFill>
                    <a:srgbClr val="000000"/>
                  </a:solidFill>
                  <a:latin typeface="Georgia"/>
                  <a:cs typeface="Georgia"/>
                </a:rPr>
                <a:t>in review).</a:t>
              </a:r>
            </a:p>
            <a:p>
              <a:pPr algn="ctr"/>
              <a:endParaRPr lang="en-US" sz="2200" dirty="0">
                <a:latin typeface="Georgia"/>
                <a:cs typeface="Georgia"/>
              </a:endParaRPr>
            </a:p>
            <a:p>
              <a:pPr algn="ctr"/>
              <a:endParaRPr lang="en-US" sz="2200" dirty="0">
                <a:latin typeface="Georgia"/>
                <a:cs typeface="Georgia"/>
              </a:endParaRPr>
            </a:p>
          </p:txBody>
        </p:sp>
      </p:grpSp>
      <p:grpSp>
        <p:nvGrpSpPr>
          <p:cNvPr id="21" name="Group 20"/>
          <p:cNvGrpSpPr/>
          <p:nvPr/>
        </p:nvGrpSpPr>
        <p:grpSpPr>
          <a:xfrm>
            <a:off x="20562732" y="27843763"/>
            <a:ext cx="29500670" cy="3847207"/>
            <a:chOff x="21526598" y="28190196"/>
            <a:chExt cx="28483238" cy="3847207"/>
          </a:xfrm>
        </p:grpSpPr>
        <p:sp>
          <p:nvSpPr>
            <p:cNvPr id="47" name="TextBox 46"/>
            <p:cNvSpPr txBox="1"/>
            <p:nvPr/>
          </p:nvSpPr>
          <p:spPr>
            <a:xfrm>
              <a:off x="21526598" y="28190196"/>
              <a:ext cx="28483238" cy="3847207"/>
            </a:xfrm>
            <a:prstGeom prst="rect">
              <a:avLst/>
            </a:prstGeom>
            <a:solidFill>
              <a:schemeClr val="bg1">
                <a:lumMod val="95000"/>
              </a:schemeClr>
            </a:solidFill>
            <a:ln w="28575" cmpd="sng">
              <a:solidFill>
                <a:schemeClr val="tx1"/>
              </a:solidFill>
            </a:ln>
          </p:spPr>
          <p:txBody>
            <a:bodyPr wrap="square" rtlCol="0">
              <a:spAutoFit/>
            </a:bodyPr>
            <a:lstStyle/>
            <a:p>
              <a:endParaRPr lang="en-US" sz="2400" dirty="0" smtClean="0">
                <a:latin typeface="Georgia"/>
                <a:cs typeface="Georgia"/>
              </a:endParaRPr>
            </a:p>
            <a:p>
              <a:endParaRPr lang="en-US" sz="2000" dirty="0" smtClean="0">
                <a:latin typeface="Georgia"/>
                <a:cs typeface="Georgia"/>
              </a:endParaRPr>
            </a:p>
            <a:p>
              <a:pPr marL="117475" indent="-117475">
                <a:buFont typeface="Arial"/>
                <a:buChar char="•"/>
              </a:pPr>
              <a:r>
                <a:rPr lang="en-US" sz="2000" dirty="0" err="1" smtClean="0">
                  <a:latin typeface="Georgia"/>
                  <a:cs typeface="Georgia"/>
                </a:rPr>
                <a:t>Kaczmarek</a:t>
              </a:r>
              <a:r>
                <a:rPr lang="en-US" sz="2000" dirty="0" smtClean="0">
                  <a:latin typeface="Georgia"/>
                  <a:cs typeface="Georgia"/>
                </a:rPr>
                <a:t>, S.E. &amp; Sibley, D.F., 2011. </a:t>
              </a:r>
              <a:r>
                <a:rPr lang="en-US" sz="2000" dirty="0">
                  <a:latin typeface="Georgia"/>
                  <a:cs typeface="Georgia"/>
                </a:rPr>
                <a:t>On the evolution of dolomite stoichiometry and </a:t>
              </a:r>
              <a:r>
                <a:rPr lang="en-US" sz="2000" dirty="0" err="1">
                  <a:latin typeface="Georgia"/>
                  <a:cs typeface="Georgia"/>
                </a:rPr>
                <a:t>cation</a:t>
              </a:r>
              <a:r>
                <a:rPr lang="en-US" sz="2000" dirty="0">
                  <a:latin typeface="Georgia"/>
                  <a:cs typeface="Georgia"/>
                </a:rPr>
                <a:t> order during high-temperature </a:t>
              </a:r>
              <a:r>
                <a:rPr lang="en-US" sz="2000" dirty="0" smtClean="0">
                  <a:latin typeface="Georgia"/>
                  <a:cs typeface="Georgia"/>
                </a:rPr>
                <a:t>synthesis experiments</a:t>
              </a:r>
              <a:r>
                <a:rPr lang="en-US" sz="2000" dirty="0">
                  <a:latin typeface="Georgia"/>
                  <a:cs typeface="Georgia"/>
                </a:rPr>
                <a:t>: An </a:t>
              </a:r>
              <a:r>
                <a:rPr lang="en-US" sz="2000" dirty="0" smtClean="0">
                  <a:latin typeface="Georgia"/>
                  <a:cs typeface="Georgia"/>
                </a:rPr>
                <a:t>alternative model </a:t>
              </a:r>
              <a:r>
                <a:rPr lang="en-US" sz="2000" dirty="0">
                  <a:latin typeface="Georgia"/>
                  <a:cs typeface="Georgia"/>
                </a:rPr>
                <a:t>for the geochemical evolution of natural </a:t>
              </a:r>
              <a:r>
                <a:rPr lang="en-US" sz="2000" dirty="0" smtClean="0">
                  <a:latin typeface="Georgia"/>
                  <a:cs typeface="Georgia"/>
                </a:rPr>
                <a:t>dolomites.  Sedimentology Geology, 240, 30-40.</a:t>
              </a:r>
            </a:p>
            <a:p>
              <a:pPr marL="117475" indent="-117475">
                <a:buFont typeface="Arial"/>
                <a:buChar char="•"/>
              </a:pPr>
              <a:r>
                <a:rPr lang="en-US" sz="2000" dirty="0" err="1">
                  <a:latin typeface="Georgia"/>
                  <a:cs typeface="Georgia"/>
                </a:rPr>
                <a:t>Kaczmarek</a:t>
              </a:r>
              <a:r>
                <a:rPr lang="en-US" sz="2000" dirty="0">
                  <a:latin typeface="Georgia"/>
                  <a:cs typeface="Georgia"/>
                </a:rPr>
                <a:t>, S.E. &amp; Sibley, D.F., </a:t>
              </a:r>
              <a:r>
                <a:rPr lang="en-US" sz="2000" dirty="0" smtClean="0">
                  <a:latin typeface="Georgia"/>
                  <a:cs typeface="Georgia"/>
                </a:rPr>
                <a:t>2014</a:t>
              </a:r>
              <a:r>
                <a:rPr lang="en-US" sz="2000" dirty="0">
                  <a:latin typeface="Georgia"/>
                  <a:cs typeface="Georgia"/>
                </a:rPr>
                <a:t>. Direct physical evidence of dolomite recrystallization. Sedimentology, 61, 1862–1882. </a:t>
              </a:r>
              <a:endParaRPr lang="en-US" sz="2000" dirty="0" smtClean="0">
                <a:latin typeface="Georgia"/>
                <a:cs typeface="Georgia"/>
              </a:endParaRPr>
            </a:p>
            <a:p>
              <a:pPr marL="127000" indent="-127000">
                <a:buFont typeface="Arial"/>
                <a:buChar char="•"/>
              </a:pPr>
              <a:r>
                <a:rPr lang="en-US" sz="2000" dirty="0">
                  <a:solidFill>
                    <a:srgbClr val="000000"/>
                  </a:solidFill>
                  <a:latin typeface="Georgia"/>
                  <a:cs typeface="Georgia"/>
                </a:rPr>
                <a:t>Lumsden, D.N</a:t>
              </a:r>
              <a:r>
                <a:rPr lang="en-US" sz="2000" dirty="0" smtClean="0">
                  <a:solidFill>
                    <a:srgbClr val="000000"/>
                  </a:solidFill>
                  <a:latin typeface="Georgia"/>
                  <a:cs typeface="Georgia"/>
                </a:rPr>
                <a:t>., 1979</a:t>
              </a:r>
              <a:r>
                <a:rPr lang="en-US" sz="2000" dirty="0">
                  <a:solidFill>
                    <a:srgbClr val="000000"/>
                  </a:solidFill>
                  <a:latin typeface="Georgia"/>
                  <a:cs typeface="Georgia"/>
                </a:rPr>
                <a:t>.</a:t>
              </a:r>
              <a:r>
                <a:rPr lang="en-US" sz="2000" dirty="0" smtClean="0">
                  <a:solidFill>
                    <a:srgbClr val="000000"/>
                  </a:solidFill>
                  <a:latin typeface="Georgia"/>
                  <a:cs typeface="Georgia"/>
                </a:rPr>
                <a:t> </a:t>
              </a:r>
              <a:r>
                <a:rPr lang="en-US" sz="2000" dirty="0">
                  <a:solidFill>
                    <a:srgbClr val="000000"/>
                  </a:solidFill>
                  <a:latin typeface="Georgia"/>
                  <a:cs typeface="Georgia"/>
                </a:rPr>
                <a:t>Discrepancy between thin-section </a:t>
              </a:r>
              <a:r>
                <a:rPr lang="en-US" sz="2000" dirty="0" smtClean="0">
                  <a:solidFill>
                    <a:srgbClr val="000000"/>
                  </a:solidFill>
                  <a:latin typeface="Georgia"/>
                  <a:cs typeface="Georgia"/>
                </a:rPr>
                <a:t>and X-ray </a:t>
              </a:r>
              <a:r>
                <a:rPr lang="en-US" sz="2000" dirty="0">
                  <a:solidFill>
                    <a:srgbClr val="000000"/>
                  </a:solidFill>
                  <a:latin typeface="Georgia"/>
                  <a:cs typeface="Georgia"/>
                </a:rPr>
                <a:t>estimates of dolomite in limestone. </a:t>
              </a:r>
              <a:r>
                <a:rPr lang="en-US" sz="2000" dirty="0" smtClean="0">
                  <a:solidFill>
                    <a:srgbClr val="000000"/>
                  </a:solidFill>
                  <a:latin typeface="Georgia"/>
                  <a:cs typeface="Georgia"/>
                </a:rPr>
                <a:t>Journal of Sedimentary Petrology, 49</a:t>
              </a:r>
              <a:r>
                <a:rPr lang="en-US" sz="2000" dirty="0">
                  <a:solidFill>
                    <a:srgbClr val="000000"/>
                  </a:solidFill>
                  <a:latin typeface="Georgia"/>
                  <a:cs typeface="Georgia"/>
                </a:rPr>
                <a:t>, 429–436</a:t>
              </a:r>
              <a:r>
                <a:rPr lang="en-US" sz="2000" dirty="0" smtClean="0">
                  <a:solidFill>
                    <a:srgbClr val="000000"/>
                  </a:solidFill>
                  <a:latin typeface="Georgia"/>
                  <a:cs typeface="Georgia"/>
                </a:rPr>
                <a:t>.</a:t>
              </a:r>
            </a:p>
            <a:p>
              <a:pPr marL="127000" indent="-127000">
                <a:buFont typeface="Arial"/>
                <a:buChar char="•"/>
              </a:pPr>
              <a:r>
                <a:rPr lang="en-US" sz="2000" dirty="0" err="1" smtClean="0">
                  <a:solidFill>
                    <a:srgbClr val="000000"/>
                  </a:solidFill>
                  <a:latin typeface="Georgia"/>
                  <a:cs typeface="Georgia"/>
                </a:rPr>
                <a:t>Rine</a:t>
              </a:r>
              <a:r>
                <a:rPr lang="en-US" sz="2000" dirty="0">
                  <a:solidFill>
                    <a:srgbClr val="000000"/>
                  </a:solidFill>
                  <a:latin typeface="Georgia"/>
                  <a:cs typeface="Georgia"/>
                </a:rPr>
                <a:t>, M., Garrett, J., and Kaczmarek, S.E., in review, A new depositional model for the Silurian Niagara-Lower Salina “Pinnacle” Reef Complexes of the Michigan Basin</a:t>
              </a:r>
              <a:r>
                <a:rPr lang="en-US" sz="2000" dirty="0" smtClean="0">
                  <a:solidFill>
                    <a:srgbClr val="000000"/>
                  </a:solidFill>
                  <a:latin typeface="Georgia"/>
                  <a:cs typeface="Georgia"/>
                </a:rPr>
                <a:t>, In</a:t>
              </a:r>
              <a:r>
                <a:rPr lang="en-US" sz="2000" dirty="0">
                  <a:solidFill>
                    <a:srgbClr val="000000"/>
                  </a:solidFill>
                  <a:latin typeface="Georgia"/>
                  <a:cs typeface="Georgia"/>
                </a:rPr>
                <a:t>: Advances in Characterization and Modeling of Complex Carbonate Reservoirs </a:t>
              </a:r>
              <a:r>
                <a:rPr lang="en-US" sz="2000" dirty="0" smtClean="0">
                  <a:solidFill>
                    <a:srgbClr val="000000"/>
                  </a:solidFill>
                  <a:latin typeface="Georgia"/>
                  <a:cs typeface="Georgia"/>
                </a:rPr>
                <a:t>(</a:t>
              </a:r>
              <a:r>
                <a:rPr lang="en-US" sz="2000" dirty="0">
                  <a:solidFill>
                    <a:srgbClr val="000000"/>
                  </a:solidFill>
                  <a:latin typeface="Georgia"/>
                  <a:cs typeface="Georgia"/>
                </a:rPr>
                <a:t>Eds. A. </a:t>
              </a:r>
              <a:r>
                <a:rPr lang="en-US" sz="2000" dirty="0" err="1">
                  <a:solidFill>
                    <a:srgbClr val="000000"/>
                  </a:solidFill>
                  <a:latin typeface="Georgia"/>
                  <a:cs typeface="Georgia"/>
                </a:rPr>
                <a:t>MacNeil</a:t>
              </a:r>
              <a:r>
                <a:rPr lang="en-US" sz="2000" dirty="0">
                  <a:solidFill>
                    <a:srgbClr val="000000"/>
                  </a:solidFill>
                  <a:latin typeface="Georgia"/>
                  <a:cs typeface="Georgia"/>
                </a:rPr>
                <a:t>, J. </a:t>
              </a:r>
              <a:r>
                <a:rPr lang="en-US" sz="2000" dirty="0" err="1">
                  <a:solidFill>
                    <a:srgbClr val="000000"/>
                  </a:solidFill>
                  <a:latin typeface="Georgia"/>
                  <a:cs typeface="Georgia"/>
                </a:rPr>
                <a:t>Lonnee</a:t>
              </a:r>
              <a:r>
                <a:rPr lang="en-US" sz="2000" dirty="0">
                  <a:solidFill>
                    <a:srgbClr val="000000"/>
                  </a:solidFill>
                  <a:latin typeface="Georgia"/>
                  <a:cs typeface="Georgia"/>
                </a:rPr>
                <a:t>, and R. Wood) </a:t>
              </a:r>
              <a:r>
                <a:rPr lang="en-US" sz="2000" dirty="0" smtClean="0">
                  <a:solidFill>
                    <a:srgbClr val="000000"/>
                  </a:solidFill>
                  <a:latin typeface="Georgia"/>
                  <a:cs typeface="Georgia"/>
                </a:rPr>
                <a:t>SEPM Special </a:t>
              </a:r>
              <a:r>
                <a:rPr lang="en-US" sz="2000" dirty="0">
                  <a:solidFill>
                    <a:srgbClr val="000000"/>
                  </a:solidFill>
                  <a:latin typeface="Georgia"/>
                  <a:cs typeface="Georgia"/>
                </a:rPr>
                <a:t>Publication</a:t>
              </a:r>
              <a:r>
                <a:rPr lang="en-US" sz="2000" dirty="0" smtClean="0">
                  <a:solidFill>
                    <a:srgbClr val="000000"/>
                  </a:solidFill>
                  <a:latin typeface="Georgia"/>
                  <a:cs typeface="Georgia"/>
                </a:rPr>
                <a:t> </a:t>
              </a:r>
              <a:endParaRPr lang="en-US" sz="2000" dirty="0">
                <a:solidFill>
                  <a:srgbClr val="000000"/>
                </a:solidFill>
                <a:latin typeface="Georgia"/>
                <a:cs typeface="Georgia"/>
              </a:endParaRPr>
            </a:p>
            <a:p>
              <a:pPr marL="165100" indent="-165100">
                <a:buFont typeface="Arial"/>
                <a:buChar char="•"/>
              </a:pPr>
              <a:r>
                <a:rPr lang="en-US" sz="2000" dirty="0" smtClean="0">
                  <a:latin typeface="Georgia"/>
                  <a:cs typeface="Georgia"/>
                </a:rPr>
                <a:t>Sears, S.O. &amp; Lucia, F.J., 1979.  Reef-growth model for Silurian pinnacle reefs, northern Michigan reef trend.</a:t>
              </a:r>
              <a:endParaRPr lang="en-US" sz="2000" dirty="0">
                <a:latin typeface="Georgia"/>
                <a:cs typeface="Georgia"/>
              </a:endParaRPr>
            </a:p>
            <a:p>
              <a:pPr marL="165100" indent="-165100">
                <a:buFont typeface="Arial"/>
                <a:buChar char="•"/>
              </a:pPr>
              <a:r>
                <a:rPr lang="en-US" sz="2000" dirty="0">
                  <a:latin typeface="Georgia"/>
                  <a:cs typeface="Georgia"/>
                </a:rPr>
                <a:t>Sears, S.O. &amp; Lucia, F.J., </a:t>
              </a:r>
              <a:r>
                <a:rPr lang="en-US" sz="2000" dirty="0" smtClean="0">
                  <a:latin typeface="Georgia"/>
                  <a:cs typeface="Georgia"/>
                </a:rPr>
                <a:t>1980.  Dolomitization of northern Michigan Niagara Reefs by brine refluxion and freshwater/seawater mixing. SEPM Special Publication, No. 28, 215-235.</a:t>
              </a:r>
            </a:p>
            <a:p>
              <a:pPr marL="117475" indent="-117475">
                <a:buFont typeface="Arial"/>
                <a:buChar char="•"/>
              </a:pPr>
              <a:r>
                <a:rPr lang="en-US" sz="2000" dirty="0" smtClean="0">
                  <a:latin typeface="Georgia"/>
                  <a:cs typeface="Georgia"/>
                </a:rPr>
                <a:t> Shaver, R., 1991.  A history of study of Silurian reefs in the Michigan Basin environs. GSA Special Paper, 256, 101-138.</a:t>
              </a:r>
              <a:endParaRPr lang="en-US" sz="2000" dirty="0">
                <a:latin typeface="Georgia"/>
                <a:cs typeface="Georgia"/>
              </a:endParaRPr>
            </a:p>
            <a:p>
              <a:endParaRPr lang="en-US" sz="2000" dirty="0" smtClean="0">
                <a:latin typeface="Georgia"/>
                <a:cs typeface="Georgia"/>
              </a:endParaRPr>
            </a:p>
            <a:p>
              <a:pPr algn="ctr"/>
              <a:r>
                <a:rPr lang="en-US" sz="2000" dirty="0" smtClean="0">
                  <a:latin typeface="Georgia"/>
                  <a:cs typeface="Georgia"/>
                </a:rPr>
                <a:t>We’d like to thank the Michigan Geological Repository for Research and Education for allowing us to take samples from their core collection and both Western and Central Michigan Universities for funding this project.</a:t>
              </a:r>
            </a:p>
          </p:txBody>
        </p:sp>
        <p:sp>
          <p:nvSpPr>
            <p:cNvPr id="39" name="TextBox 38"/>
            <p:cNvSpPr txBox="1"/>
            <p:nvPr/>
          </p:nvSpPr>
          <p:spPr>
            <a:xfrm>
              <a:off x="21566423" y="28190196"/>
              <a:ext cx="10919576" cy="769441"/>
            </a:xfrm>
            <a:prstGeom prst="rect">
              <a:avLst/>
            </a:prstGeom>
            <a:noFill/>
          </p:spPr>
          <p:txBody>
            <a:bodyPr wrap="square" rtlCol="0">
              <a:spAutoFit/>
            </a:bodyPr>
            <a:lstStyle/>
            <a:p>
              <a:r>
                <a:rPr lang="en-US" sz="4400" dirty="0" smtClean="0">
                  <a:latin typeface="Georgia"/>
                  <a:cs typeface="Georgia"/>
                </a:rPr>
                <a:t>References &amp; Acknowledgements </a:t>
              </a:r>
            </a:p>
          </p:txBody>
        </p:sp>
      </p:grpSp>
      <p:sp>
        <p:nvSpPr>
          <p:cNvPr id="22" name="Rectangle 21"/>
          <p:cNvSpPr/>
          <p:nvPr/>
        </p:nvSpPr>
        <p:spPr>
          <a:xfrm>
            <a:off x="1267427" y="21532061"/>
            <a:ext cx="11244454" cy="3539431"/>
          </a:xfrm>
          <a:prstGeom prst="rect">
            <a:avLst/>
          </a:prstGeom>
        </p:spPr>
        <p:txBody>
          <a:bodyPr wrap="square">
            <a:spAutoFit/>
          </a:bodyPr>
          <a:lstStyle/>
          <a:p>
            <a:r>
              <a:rPr lang="en-US" sz="2800" dirty="0">
                <a:solidFill>
                  <a:srgbClr val="000000"/>
                </a:solidFill>
                <a:latin typeface="Georgia"/>
                <a:cs typeface="Georgia"/>
              </a:rPr>
              <a:t>The </a:t>
            </a:r>
            <a:r>
              <a:rPr lang="en-US" sz="2800" dirty="0" smtClean="0">
                <a:solidFill>
                  <a:srgbClr val="000000"/>
                </a:solidFill>
                <a:latin typeface="Georgia"/>
                <a:cs typeface="Georgia"/>
              </a:rPr>
              <a:t>1-21 Kalkaska well is </a:t>
            </a:r>
            <a:r>
              <a:rPr lang="en-US" sz="2800" dirty="0">
                <a:solidFill>
                  <a:srgbClr val="000000"/>
                </a:solidFill>
                <a:latin typeface="Georgia"/>
                <a:cs typeface="Georgia"/>
              </a:rPr>
              <a:t>located in </a:t>
            </a:r>
            <a:r>
              <a:rPr lang="en-US" sz="2800" dirty="0" smtClean="0">
                <a:solidFill>
                  <a:srgbClr val="000000"/>
                </a:solidFill>
                <a:latin typeface="Georgia"/>
                <a:cs typeface="Georgia"/>
              </a:rPr>
              <a:t>Kalkaska County, MI (Fig. 1) and is part of the Northern Michigan </a:t>
            </a:r>
            <a:r>
              <a:rPr lang="en-US" sz="2800" dirty="0">
                <a:solidFill>
                  <a:srgbClr val="000000"/>
                </a:solidFill>
                <a:latin typeface="Georgia"/>
                <a:cs typeface="Georgia"/>
              </a:rPr>
              <a:t>Reef </a:t>
            </a:r>
            <a:r>
              <a:rPr lang="en-US" sz="2800" dirty="0" smtClean="0">
                <a:solidFill>
                  <a:srgbClr val="000000"/>
                </a:solidFill>
                <a:latin typeface="Georgia"/>
                <a:cs typeface="Georgia"/>
              </a:rPr>
              <a:t>Belt, which </a:t>
            </a:r>
            <a:r>
              <a:rPr lang="en-US" sz="2800" dirty="0">
                <a:solidFill>
                  <a:srgbClr val="000000"/>
                </a:solidFill>
                <a:latin typeface="Georgia"/>
                <a:cs typeface="Georgia"/>
              </a:rPr>
              <a:t>consists of numerous </a:t>
            </a:r>
            <a:r>
              <a:rPr lang="en-US" sz="2800" dirty="0" smtClean="0">
                <a:solidFill>
                  <a:srgbClr val="000000"/>
                </a:solidFill>
                <a:latin typeface="Georgia"/>
                <a:cs typeface="Georgia"/>
              </a:rPr>
              <a:t>pinnacle reefs that are Silurian in age.  The 1-21 well is positioned on one of these pinnacle reefs.  Sears and Lucia (1979, 1980) suggested the dolomite bodies seen in these pinnacle reefs originated from downward refluxing brines that were rich in Mg (Fig. 7a).  </a:t>
            </a:r>
          </a:p>
          <a:p>
            <a:endParaRPr lang="en-US" sz="2800" dirty="0">
              <a:latin typeface="Georgia"/>
              <a:cs typeface="Georgia"/>
            </a:endParaRPr>
          </a:p>
        </p:txBody>
      </p:sp>
      <p:sp>
        <p:nvSpPr>
          <p:cNvPr id="48" name="TextBox 47"/>
          <p:cNvSpPr txBox="1"/>
          <p:nvPr/>
        </p:nvSpPr>
        <p:spPr>
          <a:xfrm>
            <a:off x="1381695" y="12714593"/>
            <a:ext cx="3409641" cy="4154983"/>
          </a:xfrm>
          <a:prstGeom prst="rect">
            <a:avLst/>
          </a:prstGeom>
          <a:noFill/>
        </p:spPr>
        <p:txBody>
          <a:bodyPr wrap="square" rtlCol="0">
            <a:spAutoFit/>
          </a:bodyPr>
          <a:lstStyle/>
          <a:p>
            <a:r>
              <a:rPr lang="en-US" sz="2200" dirty="0" smtClean="0">
                <a:latin typeface="Georgia"/>
                <a:cs typeface="Georgia"/>
              </a:rPr>
              <a:t>Figure 1:</a:t>
            </a:r>
          </a:p>
          <a:p>
            <a:r>
              <a:rPr lang="en-US" sz="2200" dirty="0" smtClean="0">
                <a:latin typeface="Georgia"/>
                <a:cs typeface="Georgia"/>
              </a:rPr>
              <a:t>Field map of Kalkaska County displaying the Niagaran </a:t>
            </a:r>
            <a:endParaRPr lang="en-US" sz="2200" dirty="0">
              <a:latin typeface="Georgia"/>
              <a:cs typeface="Georgia"/>
            </a:endParaRPr>
          </a:p>
          <a:p>
            <a:r>
              <a:rPr lang="en-US" sz="2200" dirty="0">
                <a:latin typeface="Georgia"/>
                <a:cs typeface="Georgia"/>
              </a:rPr>
              <a:t>R</a:t>
            </a:r>
            <a:r>
              <a:rPr lang="en-US" sz="2200" dirty="0" smtClean="0">
                <a:latin typeface="Georgia"/>
                <a:cs typeface="Georgia"/>
              </a:rPr>
              <a:t>eef Complex’s distribution of facies.  Kalkaska 1-21 core contains the both the reef core and the leeward proximal reef apron (</a:t>
            </a:r>
            <a:r>
              <a:rPr lang="en-US" sz="2200" dirty="0" err="1" smtClean="0">
                <a:latin typeface="Georgia"/>
                <a:cs typeface="Georgia"/>
              </a:rPr>
              <a:t>Rine</a:t>
            </a:r>
            <a:r>
              <a:rPr lang="en-US" sz="2200" dirty="0" smtClean="0">
                <a:latin typeface="Georgia"/>
                <a:cs typeface="Georgia"/>
              </a:rPr>
              <a:t> et al., in review).</a:t>
            </a:r>
            <a:endParaRPr lang="en-US" sz="2200" dirty="0">
              <a:latin typeface="Georgia"/>
              <a:cs typeface="Georgia"/>
            </a:endParaRPr>
          </a:p>
          <a:p>
            <a:endParaRPr lang="en-US" sz="2200" dirty="0">
              <a:latin typeface="Georgia"/>
              <a:cs typeface="Georgia"/>
            </a:endParaRPr>
          </a:p>
        </p:txBody>
      </p:sp>
      <p:pic>
        <p:nvPicPr>
          <p:cNvPr id="23" name="Picture 22"/>
          <p:cNvPicPr>
            <a:picLocks noChangeAspect="1"/>
          </p:cNvPicPr>
          <p:nvPr/>
        </p:nvPicPr>
        <p:blipFill>
          <a:blip r:embed="rId11"/>
          <a:stretch>
            <a:fillRect/>
          </a:stretch>
        </p:blipFill>
        <p:spPr>
          <a:xfrm>
            <a:off x="1113944" y="1096376"/>
            <a:ext cx="3681305" cy="3597000"/>
          </a:xfrm>
          <a:prstGeom prst="rect">
            <a:avLst/>
          </a:prstGeom>
        </p:spPr>
      </p:pic>
      <p:pic>
        <p:nvPicPr>
          <p:cNvPr id="24" name="Picture 23"/>
          <p:cNvPicPr>
            <a:picLocks noChangeAspect="1"/>
          </p:cNvPicPr>
          <p:nvPr/>
        </p:nvPicPr>
        <p:blipFill>
          <a:blip r:embed="rId12"/>
          <a:stretch>
            <a:fillRect/>
          </a:stretch>
        </p:blipFill>
        <p:spPr>
          <a:xfrm>
            <a:off x="46621460" y="1044144"/>
            <a:ext cx="3649232" cy="3649232"/>
          </a:xfrm>
          <a:prstGeom prst="rect">
            <a:avLst/>
          </a:prstGeom>
        </p:spPr>
      </p:pic>
      <p:sp>
        <p:nvSpPr>
          <p:cNvPr id="46" name="TextBox 45"/>
          <p:cNvSpPr txBox="1"/>
          <p:nvPr/>
        </p:nvSpPr>
        <p:spPr>
          <a:xfrm>
            <a:off x="41026329" y="17681257"/>
            <a:ext cx="8774168" cy="3662541"/>
          </a:xfrm>
          <a:prstGeom prst="rect">
            <a:avLst/>
          </a:prstGeom>
          <a:solidFill>
            <a:schemeClr val="bg1">
              <a:lumMod val="95000"/>
            </a:schemeClr>
          </a:solidFill>
          <a:ln w="28575" cmpd="sng">
            <a:solidFill>
              <a:schemeClr val="tx1"/>
            </a:solidFill>
          </a:ln>
        </p:spPr>
        <p:txBody>
          <a:bodyPr wrap="square" rtlCol="0">
            <a:spAutoFit/>
          </a:bodyPr>
          <a:lstStyle/>
          <a:p>
            <a:r>
              <a:rPr lang="en-US" sz="5400" dirty="0" smtClean="0">
                <a:latin typeface="Georgia"/>
                <a:cs typeface="Georgia"/>
              </a:rPr>
              <a:t>Future Research</a:t>
            </a:r>
          </a:p>
          <a:p>
            <a:pPr marL="225425" indent="-225425">
              <a:buFont typeface="Arial"/>
              <a:buChar char="•"/>
            </a:pPr>
            <a:r>
              <a:rPr lang="en-US" sz="2800" dirty="0" smtClean="0">
                <a:latin typeface="Georgia"/>
                <a:cs typeface="Georgia"/>
              </a:rPr>
              <a:t>Examining the dolomite crystals for signs of recrystallization that may have replaced the original compositional signature</a:t>
            </a:r>
          </a:p>
          <a:p>
            <a:endParaRPr lang="en-US" sz="2800" dirty="0" smtClean="0">
              <a:latin typeface="Georgia"/>
              <a:cs typeface="Georgia"/>
            </a:endParaRPr>
          </a:p>
          <a:p>
            <a:pPr marL="225425" indent="-225425">
              <a:buFont typeface="Arial"/>
              <a:buChar char="•"/>
            </a:pPr>
            <a:r>
              <a:rPr lang="en-US" sz="2800" dirty="0">
                <a:latin typeface="Georgia"/>
                <a:cs typeface="Georgia"/>
              </a:rPr>
              <a:t>S</a:t>
            </a:r>
            <a:r>
              <a:rPr lang="en-US" sz="2800" dirty="0" smtClean="0">
                <a:latin typeface="Georgia"/>
                <a:cs typeface="Georgia"/>
              </a:rPr>
              <a:t>ampling from other cores in the area</a:t>
            </a:r>
          </a:p>
          <a:p>
            <a:endParaRPr lang="en-US" sz="2800" dirty="0" smtClean="0">
              <a:latin typeface="Georgia"/>
              <a:cs typeface="Georgia"/>
            </a:endParaRPr>
          </a:p>
          <a:p>
            <a:endParaRPr lang="en-US" sz="1000" dirty="0" smtClean="0">
              <a:latin typeface="Georgia"/>
              <a:cs typeface="Georgia"/>
            </a:endParaRPr>
          </a:p>
        </p:txBody>
      </p:sp>
      <p:sp>
        <p:nvSpPr>
          <p:cNvPr id="58" name="TextBox 57"/>
          <p:cNvSpPr txBox="1"/>
          <p:nvPr/>
        </p:nvSpPr>
        <p:spPr>
          <a:xfrm>
            <a:off x="48623922" y="16833551"/>
            <a:ext cx="2046856" cy="523220"/>
          </a:xfrm>
          <a:prstGeom prst="rect">
            <a:avLst/>
          </a:prstGeom>
          <a:noFill/>
        </p:spPr>
        <p:txBody>
          <a:bodyPr wrap="square" rtlCol="0">
            <a:spAutoFit/>
          </a:bodyPr>
          <a:lstStyle/>
          <a:p>
            <a:r>
              <a:rPr lang="en-US" sz="2800" dirty="0" smtClean="0">
                <a:latin typeface="Georgia"/>
                <a:cs typeface="Georgia"/>
              </a:rPr>
              <a:t>Figure </a:t>
            </a:r>
            <a:r>
              <a:rPr lang="en-US" sz="2800" dirty="0">
                <a:latin typeface="Georgia"/>
                <a:cs typeface="Georgia"/>
              </a:rPr>
              <a:t>5</a:t>
            </a:r>
            <a:endParaRPr lang="en-US" sz="2800" dirty="0" smtClean="0">
              <a:latin typeface="Georgia"/>
              <a:cs typeface="Georgia"/>
            </a:endParaRPr>
          </a:p>
        </p:txBody>
      </p:sp>
      <p:sp>
        <p:nvSpPr>
          <p:cNvPr id="59" name="TextBox 58"/>
          <p:cNvSpPr txBox="1"/>
          <p:nvPr/>
        </p:nvSpPr>
        <p:spPr>
          <a:xfrm>
            <a:off x="45267670" y="23893042"/>
            <a:ext cx="5174198" cy="2308324"/>
          </a:xfrm>
          <a:prstGeom prst="rect">
            <a:avLst/>
          </a:prstGeom>
          <a:noFill/>
        </p:spPr>
        <p:txBody>
          <a:bodyPr wrap="square" rtlCol="0">
            <a:spAutoFit/>
          </a:bodyPr>
          <a:lstStyle/>
          <a:p>
            <a:r>
              <a:rPr lang="en-US" sz="2400" dirty="0" smtClean="0">
                <a:solidFill>
                  <a:srgbClr val="000000"/>
                </a:solidFill>
                <a:latin typeface="Georgia"/>
                <a:cs typeface="Georgia"/>
              </a:rPr>
              <a:t>Figure </a:t>
            </a:r>
            <a:r>
              <a:rPr lang="en-US" sz="2400" dirty="0">
                <a:solidFill>
                  <a:srgbClr val="000000"/>
                </a:solidFill>
                <a:latin typeface="Georgia"/>
                <a:cs typeface="Georgia"/>
              </a:rPr>
              <a:t>7</a:t>
            </a:r>
            <a:r>
              <a:rPr lang="en-US" sz="2400" dirty="0" smtClean="0">
                <a:solidFill>
                  <a:srgbClr val="000000"/>
                </a:solidFill>
                <a:latin typeface="Georgia"/>
                <a:cs typeface="Georgia"/>
              </a:rPr>
              <a:t>:</a:t>
            </a:r>
          </a:p>
          <a:p>
            <a:r>
              <a:rPr lang="en-US" sz="2400" dirty="0" smtClean="0">
                <a:solidFill>
                  <a:srgbClr val="000000"/>
                </a:solidFill>
                <a:latin typeface="Georgia"/>
                <a:cs typeface="Georgia"/>
              </a:rPr>
              <a:t>Three models of possible brine flow directions through a pinnacle reef and their hypothesized dolomite stoichiometry with depth.</a:t>
            </a:r>
            <a:endParaRPr lang="en-US" sz="2400" dirty="0">
              <a:latin typeface="Georgia"/>
              <a:cs typeface="Georgia"/>
            </a:endParaRPr>
          </a:p>
          <a:p>
            <a:pPr algn="ctr"/>
            <a:endParaRPr lang="en-US" sz="2400" dirty="0">
              <a:latin typeface="Georgia"/>
              <a:cs typeface="Georgia"/>
            </a:endParaRPr>
          </a:p>
        </p:txBody>
      </p:sp>
      <p:sp>
        <p:nvSpPr>
          <p:cNvPr id="60" name="TextBox 59"/>
          <p:cNvSpPr txBox="1"/>
          <p:nvPr/>
        </p:nvSpPr>
        <p:spPr>
          <a:xfrm>
            <a:off x="27500684" y="26985228"/>
            <a:ext cx="960254" cy="523220"/>
          </a:xfrm>
          <a:prstGeom prst="rect">
            <a:avLst/>
          </a:prstGeom>
          <a:noFill/>
        </p:spPr>
        <p:txBody>
          <a:bodyPr wrap="square" rtlCol="0">
            <a:spAutoFit/>
          </a:bodyPr>
          <a:lstStyle/>
          <a:p>
            <a:r>
              <a:rPr lang="en-US" sz="2800" dirty="0" smtClean="0">
                <a:latin typeface="Georgia"/>
                <a:cs typeface="Georgia"/>
              </a:rPr>
              <a:t>(7a)</a:t>
            </a:r>
          </a:p>
        </p:txBody>
      </p:sp>
      <p:sp>
        <p:nvSpPr>
          <p:cNvPr id="61" name="TextBox 60"/>
          <p:cNvSpPr txBox="1"/>
          <p:nvPr/>
        </p:nvSpPr>
        <p:spPr>
          <a:xfrm>
            <a:off x="35895050" y="26985228"/>
            <a:ext cx="1011251" cy="541279"/>
          </a:xfrm>
          <a:prstGeom prst="rect">
            <a:avLst/>
          </a:prstGeom>
          <a:noFill/>
        </p:spPr>
        <p:txBody>
          <a:bodyPr wrap="square" rtlCol="0">
            <a:spAutoFit/>
          </a:bodyPr>
          <a:lstStyle/>
          <a:p>
            <a:r>
              <a:rPr lang="en-US" sz="2800" dirty="0" smtClean="0">
                <a:latin typeface="Georgia"/>
                <a:cs typeface="Georgia"/>
              </a:rPr>
              <a:t>(7b)</a:t>
            </a:r>
          </a:p>
        </p:txBody>
      </p:sp>
      <p:sp>
        <p:nvSpPr>
          <p:cNvPr id="62" name="TextBox 61"/>
          <p:cNvSpPr txBox="1"/>
          <p:nvPr/>
        </p:nvSpPr>
        <p:spPr>
          <a:xfrm>
            <a:off x="44341080" y="26985228"/>
            <a:ext cx="984320" cy="523220"/>
          </a:xfrm>
          <a:prstGeom prst="rect">
            <a:avLst/>
          </a:prstGeom>
          <a:noFill/>
        </p:spPr>
        <p:txBody>
          <a:bodyPr wrap="square" rtlCol="0">
            <a:spAutoFit/>
          </a:bodyPr>
          <a:lstStyle/>
          <a:p>
            <a:r>
              <a:rPr lang="en-US" sz="2800" dirty="0" smtClean="0">
                <a:latin typeface="Georgia"/>
                <a:cs typeface="Georgia"/>
              </a:rPr>
              <a:t>(7c)</a:t>
            </a:r>
          </a:p>
        </p:txBody>
      </p:sp>
      <p:pic>
        <p:nvPicPr>
          <p:cNvPr id="45" name="Picture 44" descr="Slide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45159" y="11014267"/>
            <a:ext cx="7737428" cy="10316570"/>
          </a:xfrm>
          <a:prstGeom prst="rect">
            <a:avLst/>
          </a:prstGeom>
          <a:ln>
            <a:solidFill>
              <a:schemeClr val="tx1"/>
            </a:solidFill>
          </a:ln>
        </p:spPr>
      </p:pic>
      <p:sp>
        <p:nvSpPr>
          <p:cNvPr id="55" name="TextBox 54"/>
          <p:cNvSpPr txBox="1"/>
          <p:nvPr/>
        </p:nvSpPr>
        <p:spPr>
          <a:xfrm>
            <a:off x="38547565" y="20793642"/>
            <a:ext cx="2046856" cy="523220"/>
          </a:xfrm>
          <a:prstGeom prst="rect">
            <a:avLst/>
          </a:prstGeom>
          <a:noFill/>
        </p:spPr>
        <p:txBody>
          <a:bodyPr wrap="square" rtlCol="0">
            <a:spAutoFit/>
          </a:bodyPr>
          <a:lstStyle/>
          <a:p>
            <a:r>
              <a:rPr lang="en-US" sz="2800" dirty="0" smtClean="0">
                <a:latin typeface="Georgia"/>
                <a:cs typeface="Georgia"/>
              </a:rPr>
              <a:t>Figure </a:t>
            </a:r>
            <a:r>
              <a:rPr lang="en-US" sz="2800" dirty="0">
                <a:latin typeface="Georgia"/>
                <a:cs typeface="Georgia"/>
              </a:rPr>
              <a:t>6</a:t>
            </a:r>
            <a:endParaRPr lang="en-US" sz="2800" dirty="0" smtClean="0">
              <a:latin typeface="Georgia"/>
              <a:cs typeface="Georgia"/>
            </a:endParaRPr>
          </a:p>
        </p:txBody>
      </p:sp>
      <p:pic>
        <p:nvPicPr>
          <p:cNvPr id="52" name="Picture 51" descr="Screen Shot 2016-04-14 at 8.20.05 AM.png"/>
          <p:cNvPicPr>
            <a:picLocks noChangeAspect="1"/>
          </p:cNvPicPr>
          <p:nvPr/>
        </p:nvPicPr>
        <p:blipFill rotWithShape="1">
          <a:blip r:embed="rId14">
            <a:extLst>
              <a:ext uri="{28A0092B-C50C-407E-A947-70E740481C1C}">
                <a14:useLocalDpi xmlns:a14="http://schemas.microsoft.com/office/drawing/2010/main" val="0"/>
              </a:ext>
            </a:extLst>
          </a:blip>
          <a:srcRect l="2029" t="4710" r="2781"/>
          <a:stretch/>
        </p:blipFill>
        <p:spPr>
          <a:xfrm>
            <a:off x="1042655" y="25047204"/>
            <a:ext cx="12097880" cy="6167235"/>
          </a:xfrm>
          <a:prstGeom prst="rect">
            <a:avLst/>
          </a:prstGeom>
          <a:ln>
            <a:solidFill>
              <a:srgbClr val="000000"/>
            </a:solidFill>
          </a:ln>
        </p:spPr>
      </p:pic>
      <p:sp>
        <p:nvSpPr>
          <p:cNvPr id="25" name="Rectangle 24"/>
          <p:cNvSpPr/>
          <p:nvPr/>
        </p:nvSpPr>
        <p:spPr>
          <a:xfrm>
            <a:off x="1369039" y="5732866"/>
            <a:ext cx="30178855" cy="4832093"/>
          </a:xfrm>
          <a:prstGeom prst="rect">
            <a:avLst/>
          </a:prstGeom>
        </p:spPr>
        <p:txBody>
          <a:bodyPr wrap="square">
            <a:spAutoFit/>
          </a:bodyPr>
          <a:lstStyle/>
          <a:p>
            <a:r>
              <a:rPr lang="en-US" sz="2800" dirty="0">
                <a:latin typeface="Georgia"/>
                <a:cs typeface="Georgia"/>
              </a:rPr>
              <a:t>Previous work suggests that the Silurian-age </a:t>
            </a:r>
            <a:r>
              <a:rPr lang="en-US" sz="2800" dirty="0" err="1">
                <a:latin typeface="Georgia"/>
                <a:cs typeface="Georgia"/>
              </a:rPr>
              <a:t>Niagaran</a:t>
            </a:r>
            <a:r>
              <a:rPr lang="en-US" sz="2800" dirty="0">
                <a:latin typeface="Georgia"/>
                <a:cs typeface="Georgia"/>
              </a:rPr>
              <a:t>-Salina reef complexes in the Michigan Basin were dolomitized by downward-refluxing brines.  Using this </a:t>
            </a:r>
            <a:r>
              <a:rPr lang="en-US" sz="2800" dirty="0" err="1">
                <a:latin typeface="Georgia"/>
                <a:cs typeface="Georgia"/>
              </a:rPr>
              <a:t>diagenetic</a:t>
            </a:r>
            <a:r>
              <a:rPr lang="en-US" sz="2800" dirty="0">
                <a:latin typeface="Georgia"/>
                <a:cs typeface="Georgia"/>
              </a:rPr>
              <a:t> model, we presume that fluids should become progressively Mg-depleted down the flow path as </a:t>
            </a:r>
            <a:r>
              <a:rPr lang="en-US" sz="2800" dirty="0" err="1">
                <a:latin typeface="Georgia"/>
                <a:cs typeface="Georgia"/>
              </a:rPr>
              <a:t>dolomitization</a:t>
            </a:r>
            <a:r>
              <a:rPr lang="en-US" sz="2800" dirty="0">
                <a:latin typeface="Georgia"/>
                <a:cs typeface="Georgia"/>
              </a:rPr>
              <a:t> occurred.  High-temperature experimental studies have shown that the Mg/</a:t>
            </a:r>
            <a:r>
              <a:rPr lang="en-US" sz="2800" dirty="0" err="1">
                <a:latin typeface="Georgia"/>
                <a:cs typeface="Georgia"/>
              </a:rPr>
              <a:t>Ca</a:t>
            </a:r>
            <a:r>
              <a:rPr lang="en-US" sz="2800" dirty="0">
                <a:latin typeface="Georgia"/>
                <a:cs typeface="Georgia"/>
              </a:rPr>
              <a:t> of the dolomitizing fluid is directly related to the stoichiometry (mole% MgCO3) of the dolomite.  Thus, assuming that the dolomite has not been recrystallized, a systematic change in dolomite stoichiometry may be observable along the path of the dolomitizing fluids and therefore, dolomite stoichiometry can be used as a proxy for fluid flow during </a:t>
            </a:r>
            <a:r>
              <a:rPr lang="en-US" sz="2800" dirty="0" err="1">
                <a:latin typeface="Georgia"/>
                <a:cs typeface="Georgia"/>
              </a:rPr>
              <a:t>dolomitization</a:t>
            </a:r>
            <a:r>
              <a:rPr lang="en-US" sz="2800" dirty="0">
                <a:latin typeface="Georgia"/>
                <a:cs typeface="Georgia"/>
              </a:rPr>
              <a:t>.  More specifically, dolomite nearer to the source of Mg-rich fluids (i.e. at shallower depths) should be more Mg-rich, and dolomite farther from the source (i.e. at deeper depths) should be more </a:t>
            </a:r>
            <a:r>
              <a:rPr lang="en-US" sz="2800" dirty="0" err="1">
                <a:latin typeface="Georgia"/>
                <a:cs typeface="Georgia"/>
              </a:rPr>
              <a:t>Ca</a:t>
            </a:r>
            <a:r>
              <a:rPr lang="en-US" sz="2800" dirty="0">
                <a:latin typeface="Georgia"/>
                <a:cs typeface="Georgia"/>
              </a:rPr>
              <a:t>-rich</a:t>
            </a:r>
            <a:r>
              <a:rPr lang="en-US" sz="2800" dirty="0" smtClean="0">
                <a:latin typeface="Georgia"/>
                <a:cs typeface="Georgia"/>
              </a:rPr>
              <a:t>.</a:t>
            </a:r>
          </a:p>
          <a:p>
            <a:endParaRPr lang="en-US" sz="2800" dirty="0">
              <a:latin typeface="Georgia"/>
              <a:cs typeface="Georgia"/>
            </a:endParaRPr>
          </a:p>
          <a:p>
            <a:r>
              <a:rPr lang="en-US" sz="2800" dirty="0">
                <a:latin typeface="Georgia"/>
                <a:cs typeface="Georgia"/>
              </a:rPr>
              <a:t>To test this hypothesis, we acquired a total of 129 samples from the Kalkaska 1-21 core (Kalkaska County, Michigan), sampling at a rate of every 2 </a:t>
            </a:r>
            <a:r>
              <a:rPr lang="en-US" sz="2800" dirty="0" err="1" smtClean="0">
                <a:latin typeface="Georgia"/>
                <a:cs typeface="Georgia"/>
              </a:rPr>
              <a:t>ft</a:t>
            </a:r>
            <a:r>
              <a:rPr lang="en-US" sz="2800" dirty="0" smtClean="0">
                <a:latin typeface="Georgia"/>
                <a:cs typeface="Georgia"/>
              </a:rPr>
              <a:t> </a:t>
            </a:r>
            <a:r>
              <a:rPr lang="en-US" sz="2800" dirty="0">
                <a:latin typeface="Georgia"/>
                <a:cs typeface="Georgia"/>
              </a:rPr>
              <a:t>between core depths of 6500 </a:t>
            </a:r>
            <a:r>
              <a:rPr lang="en-US" sz="2800" dirty="0" err="1">
                <a:latin typeface="Georgia"/>
                <a:cs typeface="Georgia"/>
              </a:rPr>
              <a:t>ft</a:t>
            </a:r>
            <a:r>
              <a:rPr lang="en-US" sz="2800" dirty="0">
                <a:latin typeface="Georgia"/>
                <a:cs typeface="Georgia"/>
              </a:rPr>
              <a:t> and 6756 </a:t>
            </a:r>
            <a:r>
              <a:rPr lang="en-US" sz="2800" dirty="0" err="1">
                <a:latin typeface="Georgia"/>
                <a:cs typeface="Georgia"/>
              </a:rPr>
              <a:t>ft</a:t>
            </a:r>
            <a:r>
              <a:rPr lang="en-US" sz="2800" dirty="0">
                <a:latin typeface="Georgia"/>
                <a:cs typeface="Georgia"/>
              </a:rPr>
              <a:t> below the surface.  Powder x-ray diffraction analysis of these samples indicates that between 6500 </a:t>
            </a:r>
            <a:r>
              <a:rPr lang="en-US" sz="2800" dirty="0" err="1">
                <a:latin typeface="Georgia"/>
                <a:cs typeface="Georgia"/>
              </a:rPr>
              <a:t>ft</a:t>
            </a:r>
            <a:r>
              <a:rPr lang="en-US" sz="2800" dirty="0">
                <a:latin typeface="Georgia"/>
                <a:cs typeface="Georgia"/>
              </a:rPr>
              <a:t> and 6600 </a:t>
            </a:r>
            <a:r>
              <a:rPr lang="en-US" sz="2800" dirty="0" err="1">
                <a:latin typeface="Georgia"/>
                <a:cs typeface="Georgia"/>
              </a:rPr>
              <a:t>ft</a:t>
            </a:r>
            <a:r>
              <a:rPr lang="en-US" sz="2800" dirty="0">
                <a:latin typeface="Georgia"/>
                <a:cs typeface="Georgia"/>
              </a:rPr>
              <a:t>, dolomite stoichiometry increases linearly from ~48 to 49 mole% MgCO3.  From 6600 </a:t>
            </a:r>
            <a:r>
              <a:rPr lang="en-US" sz="2800" dirty="0" err="1">
                <a:latin typeface="Georgia"/>
                <a:cs typeface="Georgia"/>
              </a:rPr>
              <a:t>ft</a:t>
            </a:r>
            <a:r>
              <a:rPr lang="en-US" sz="2800" dirty="0">
                <a:latin typeface="Georgia"/>
                <a:cs typeface="Georgia"/>
              </a:rPr>
              <a:t> to 6700 </a:t>
            </a:r>
            <a:r>
              <a:rPr lang="en-US" sz="2800" dirty="0" err="1">
                <a:latin typeface="Georgia"/>
                <a:cs typeface="Georgia"/>
              </a:rPr>
              <a:t>ft</a:t>
            </a:r>
            <a:r>
              <a:rPr lang="en-US" sz="2800" dirty="0">
                <a:latin typeface="Georgia"/>
                <a:cs typeface="Georgia"/>
              </a:rPr>
              <a:t> dolomite stoichiometry remains constant at ~49 mole% MgCO3.  From 6700 </a:t>
            </a:r>
            <a:r>
              <a:rPr lang="en-US" sz="2800" dirty="0" err="1">
                <a:latin typeface="Georgia"/>
                <a:cs typeface="Georgia"/>
              </a:rPr>
              <a:t>ft</a:t>
            </a:r>
            <a:r>
              <a:rPr lang="en-US" sz="2800" dirty="0">
                <a:latin typeface="Georgia"/>
                <a:cs typeface="Georgia"/>
              </a:rPr>
              <a:t> to 6756 </a:t>
            </a:r>
            <a:r>
              <a:rPr lang="en-US" sz="2800" dirty="0" err="1">
                <a:latin typeface="Georgia"/>
                <a:cs typeface="Georgia"/>
              </a:rPr>
              <a:t>ft</a:t>
            </a:r>
            <a:r>
              <a:rPr lang="en-US" sz="2800" dirty="0">
                <a:latin typeface="Georgia"/>
                <a:cs typeface="Georgia"/>
              </a:rPr>
              <a:t> (the base of the core), dolomite stoichiometry decreases linearly to ~48 mole% MgCO3.  Although we did not observe a decreasing MgCO3 trend as predicted, the results suggest that dolomite stoichiometry as a proxy for fluid flow may be </a:t>
            </a:r>
            <a:r>
              <a:rPr lang="en-US" sz="2800" dirty="0" smtClean="0">
                <a:latin typeface="Georgia"/>
                <a:cs typeface="Georgia"/>
              </a:rPr>
              <a:t>possible.  Furthermore</a:t>
            </a:r>
            <a:r>
              <a:rPr lang="en-US" sz="2800" dirty="0">
                <a:latin typeface="Georgia"/>
                <a:cs typeface="Georgia"/>
              </a:rPr>
              <a:t>, the results indicate that the </a:t>
            </a:r>
            <a:r>
              <a:rPr lang="en-US" sz="2800" dirty="0" err="1">
                <a:latin typeface="Georgia"/>
                <a:cs typeface="Georgia"/>
              </a:rPr>
              <a:t>dolomitization</a:t>
            </a:r>
            <a:r>
              <a:rPr lang="en-US" sz="2800" dirty="0">
                <a:latin typeface="Georgia"/>
                <a:cs typeface="Georgia"/>
              </a:rPr>
              <a:t> history of the </a:t>
            </a:r>
            <a:r>
              <a:rPr lang="en-US" sz="2800" dirty="0" err="1">
                <a:latin typeface="Georgia"/>
                <a:cs typeface="Georgia"/>
              </a:rPr>
              <a:t>Niagaran</a:t>
            </a:r>
            <a:r>
              <a:rPr lang="en-US" sz="2800" dirty="0">
                <a:latin typeface="Georgia"/>
                <a:cs typeface="Georgia"/>
              </a:rPr>
              <a:t>-Salina reef complexes in the Michigan Basin is more complicated than suggested by previous studies. </a:t>
            </a:r>
          </a:p>
        </p:txBody>
      </p:sp>
      <p:sp>
        <p:nvSpPr>
          <p:cNvPr id="64" name="TextBox 63"/>
          <p:cNvSpPr txBox="1"/>
          <p:nvPr/>
        </p:nvSpPr>
        <p:spPr>
          <a:xfrm>
            <a:off x="1340307" y="4936801"/>
            <a:ext cx="10919576" cy="923329"/>
          </a:xfrm>
          <a:prstGeom prst="rect">
            <a:avLst/>
          </a:prstGeom>
          <a:noFill/>
        </p:spPr>
        <p:txBody>
          <a:bodyPr wrap="square" rtlCol="0">
            <a:spAutoFit/>
          </a:bodyPr>
          <a:lstStyle/>
          <a:p>
            <a:r>
              <a:rPr lang="en-US" sz="5400" dirty="0" smtClean="0">
                <a:latin typeface="Georgia"/>
                <a:cs typeface="Georgia"/>
              </a:rPr>
              <a:t>Abstract</a:t>
            </a:r>
            <a:endParaRPr lang="en-US" sz="6000" dirty="0" smtClean="0">
              <a:latin typeface="Georgia"/>
              <a:cs typeface="Georgia"/>
            </a:endParaRPr>
          </a:p>
        </p:txBody>
      </p:sp>
      <p:sp>
        <p:nvSpPr>
          <p:cNvPr id="65" name="TextBox 64"/>
          <p:cNvSpPr txBox="1"/>
          <p:nvPr/>
        </p:nvSpPr>
        <p:spPr>
          <a:xfrm>
            <a:off x="1033029" y="31214439"/>
            <a:ext cx="12132905" cy="1446550"/>
          </a:xfrm>
          <a:prstGeom prst="rect">
            <a:avLst/>
          </a:prstGeom>
          <a:noFill/>
        </p:spPr>
        <p:txBody>
          <a:bodyPr wrap="square" rtlCol="0">
            <a:spAutoFit/>
          </a:bodyPr>
          <a:lstStyle/>
          <a:p>
            <a:r>
              <a:rPr lang="en-US" sz="2200" dirty="0" smtClean="0">
                <a:solidFill>
                  <a:srgbClr val="000000"/>
                </a:solidFill>
                <a:latin typeface="Georgia"/>
                <a:cs typeface="Georgia"/>
              </a:rPr>
              <a:t>Figure 4:</a:t>
            </a:r>
          </a:p>
          <a:p>
            <a:r>
              <a:rPr lang="en-US" sz="2200" dirty="0" smtClean="0">
                <a:solidFill>
                  <a:srgbClr val="000000"/>
                </a:solidFill>
                <a:latin typeface="Georgia"/>
                <a:cs typeface="Georgia"/>
              </a:rPr>
              <a:t>Stratigraphic column illustrating the Salina and </a:t>
            </a:r>
            <a:r>
              <a:rPr lang="en-US" sz="2200" dirty="0" err="1" smtClean="0">
                <a:solidFill>
                  <a:srgbClr val="000000"/>
                </a:solidFill>
                <a:latin typeface="Georgia"/>
                <a:cs typeface="Georgia"/>
              </a:rPr>
              <a:t>Niagaran</a:t>
            </a:r>
            <a:r>
              <a:rPr lang="en-US" sz="2200" dirty="0" smtClean="0">
                <a:solidFill>
                  <a:srgbClr val="000000"/>
                </a:solidFill>
                <a:latin typeface="Georgia"/>
                <a:cs typeface="Georgia"/>
              </a:rPr>
              <a:t> groups (Shaver, 1991).</a:t>
            </a:r>
          </a:p>
          <a:p>
            <a:endParaRPr lang="en-US" sz="2200" dirty="0">
              <a:latin typeface="Georgia"/>
              <a:cs typeface="Georgia"/>
            </a:endParaRPr>
          </a:p>
          <a:p>
            <a:endParaRPr lang="en-US" sz="2200" dirty="0">
              <a:latin typeface="Georgia"/>
              <a:cs typeface="Georgia"/>
            </a:endParaRPr>
          </a:p>
        </p:txBody>
      </p:sp>
    </p:spTree>
    <p:extLst>
      <p:ext uri="{BB962C8B-B14F-4D97-AF65-F5344CB8AC3E}">
        <p14:creationId xmlns:p14="http://schemas.microsoft.com/office/powerpoint/2010/main" val="7890043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2787</TotalTime>
  <Words>1361</Words>
  <Application>Microsoft Macintosh PowerPoint</Application>
  <PresentationFormat>Custom</PresentationFormat>
  <Paragraphs>65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Snow</dc:creator>
  <cp:lastModifiedBy>Jackie Snow</cp:lastModifiedBy>
  <cp:revision>200</cp:revision>
  <cp:lastPrinted>2016-04-06T14:47:24Z</cp:lastPrinted>
  <dcterms:created xsi:type="dcterms:W3CDTF">2016-04-06T14:26:15Z</dcterms:created>
  <dcterms:modified xsi:type="dcterms:W3CDTF">2016-04-21T17:28:01Z</dcterms:modified>
</cp:coreProperties>
</file>