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sldIdLst>
    <p:sldId id="256" r:id="rId2"/>
    <p:sldId id="274" r:id="rId3"/>
    <p:sldId id="257" r:id="rId4"/>
    <p:sldId id="258" r:id="rId5"/>
    <p:sldId id="259" r:id="rId6"/>
    <p:sldId id="260" r:id="rId7"/>
    <p:sldId id="261" r:id="rId8"/>
    <p:sldId id="265" r:id="rId9"/>
    <p:sldId id="266" r:id="rId10"/>
    <p:sldId id="267" r:id="rId11"/>
    <p:sldId id="268" r:id="rId12"/>
    <p:sldId id="269" r:id="rId13"/>
    <p:sldId id="270" r:id="rId14"/>
    <p:sldId id="271" r:id="rId15"/>
    <p:sldId id="272" r:id="rId16"/>
    <p:sldId id="273" r:id="rId17"/>
    <p:sldId id="276" r:id="rId18"/>
    <p:sldId id="277" r:id="rId19"/>
    <p:sldId id="262" r:id="rId20"/>
    <p:sldId id="263" r:id="rId21"/>
    <p:sldId id="264" r:id="rId22"/>
    <p:sldId id="278"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12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9FDB01B-0E51-41BD-8899-58BA2DEC8962}" type="datetimeFigureOut">
              <a:rPr lang="en-US" smtClean="0"/>
              <a:t>5/9/2016</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028FED5-80D2-446B-9449-88E66A7BA55E}" type="slidenum">
              <a:rPr lang="en-US" smtClean="0"/>
              <a:t>‹#›</a:t>
            </a:fld>
            <a:endParaRPr lang="en-US"/>
          </a:p>
        </p:txBody>
      </p:sp>
    </p:spTree>
    <p:extLst>
      <p:ext uri="{BB962C8B-B14F-4D97-AF65-F5344CB8AC3E}">
        <p14:creationId xmlns:p14="http://schemas.microsoft.com/office/powerpoint/2010/main" val="37188380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FDB01B-0E51-41BD-8899-58BA2DEC896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147653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FDB01B-0E51-41BD-8899-58BA2DEC896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179679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FDB01B-0E51-41BD-8899-58BA2DEC8962}" type="datetimeFigureOut">
              <a:rPr lang="en-US" smtClean="0"/>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67893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9FDB01B-0E51-41BD-8899-58BA2DEC8962}" type="datetimeFigureOut">
              <a:rPr lang="en-US" smtClean="0"/>
              <a:t>5/9/2016</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30534168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FDB01B-0E51-41BD-8899-58BA2DEC8962}" type="datetimeFigureOut">
              <a:rPr lang="en-US" smtClean="0"/>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150145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FDB01B-0E51-41BD-8899-58BA2DEC8962}" type="datetimeFigureOut">
              <a:rPr lang="en-US" smtClean="0"/>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252597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FDB01B-0E51-41BD-8899-58BA2DEC8962}" type="datetimeFigureOut">
              <a:rPr lang="en-US" smtClean="0"/>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212242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DB01B-0E51-41BD-8899-58BA2DEC8962}" type="datetimeFigureOut">
              <a:rPr lang="en-US" smtClean="0"/>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8FED5-80D2-446B-9449-88E66A7BA55E}" type="slidenum">
              <a:rPr lang="en-US" smtClean="0"/>
              <a:t>‹#›</a:t>
            </a:fld>
            <a:endParaRPr lang="en-US"/>
          </a:p>
        </p:txBody>
      </p:sp>
    </p:spTree>
    <p:extLst>
      <p:ext uri="{BB962C8B-B14F-4D97-AF65-F5344CB8AC3E}">
        <p14:creationId xmlns:p14="http://schemas.microsoft.com/office/powerpoint/2010/main" val="38172690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9FDB01B-0E51-41BD-8899-58BA2DEC8962}" type="datetimeFigureOut">
              <a:rPr lang="en-US" smtClean="0"/>
              <a:t>5/9/2016</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F028FED5-80D2-446B-9449-88E66A7BA55E}"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3304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9FDB01B-0E51-41BD-8899-58BA2DEC8962}" type="datetimeFigureOut">
              <a:rPr lang="en-US" smtClean="0"/>
              <a:t>5/9/2016</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F028FED5-80D2-446B-9449-88E66A7BA55E}"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164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9FDB01B-0E51-41BD-8899-58BA2DEC8962}" type="datetimeFigureOut">
              <a:rPr lang="en-US" smtClean="0"/>
              <a:t>5/9/2016</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028FED5-80D2-446B-9449-88E66A7BA55E}"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24569401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Geoscience at the Library</a:t>
            </a:r>
            <a:endParaRPr lang="en-US" dirty="0"/>
          </a:p>
        </p:txBody>
      </p:sp>
      <p:sp>
        <p:nvSpPr>
          <p:cNvPr id="3" name="Subtitle 2"/>
          <p:cNvSpPr>
            <a:spLocks noGrp="1"/>
          </p:cNvSpPr>
          <p:nvPr>
            <p:ph type="subTitle" idx="1"/>
          </p:nvPr>
        </p:nvSpPr>
        <p:spPr/>
        <p:txBody>
          <a:bodyPr>
            <a:noAutofit/>
          </a:bodyPr>
          <a:lstStyle/>
          <a:p>
            <a:r>
              <a:rPr lang="en-US" sz="2800" dirty="0" smtClean="0"/>
              <a:t>Experiences in Student-Led Community Outreach</a:t>
            </a:r>
            <a:endParaRPr lang="en-US" sz="2800" dirty="0"/>
          </a:p>
        </p:txBody>
      </p:sp>
    </p:spTree>
    <p:extLst>
      <p:ext uri="{BB962C8B-B14F-4D97-AF65-F5344CB8AC3E}">
        <p14:creationId xmlns:p14="http://schemas.microsoft.com/office/powerpoint/2010/main" val="4613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p:txBody>
          <a:bodyPr>
            <a:normAutofit/>
          </a:bodyPr>
          <a:lstStyle/>
          <a:p>
            <a:r>
              <a:rPr lang="en-US" sz="2400" dirty="0" smtClean="0"/>
              <a:t>Fall 2013 – Scavenger Hunt</a:t>
            </a:r>
          </a:p>
          <a:p>
            <a:endParaRPr lang="en-US" sz="2400" dirty="0"/>
          </a:p>
          <a:p>
            <a:r>
              <a:rPr lang="en-US" sz="2400" dirty="0" smtClean="0"/>
              <a:t>A scavenger hunt around the library to different stations. </a:t>
            </a:r>
          </a:p>
          <a:p>
            <a:r>
              <a:rPr lang="en-US" sz="2400" dirty="0" smtClean="0"/>
              <a:t>Demonstrated were special traits of rocks and minerals like magnetism, density, phosphorescence; making trace fossils, and comparing dinosaurs via trackways.</a:t>
            </a:r>
          </a:p>
          <a:p>
            <a:endParaRPr lang="en-US" sz="2400" dirty="0"/>
          </a:p>
          <a:p>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8770" y="2103121"/>
            <a:ext cx="4876430" cy="3657322"/>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223935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p:txBody>
          <a:bodyPr>
            <a:normAutofit/>
          </a:bodyPr>
          <a:lstStyle/>
          <a:p>
            <a:r>
              <a:rPr lang="en-US" sz="2400" dirty="0" smtClean="0"/>
              <a:t>Spring 2014 – Rare and Unusual Rocks</a:t>
            </a:r>
          </a:p>
          <a:p>
            <a:endParaRPr lang="en-US" sz="2400" dirty="0"/>
          </a:p>
          <a:p>
            <a:r>
              <a:rPr lang="en-US" sz="2400" dirty="0" smtClean="0"/>
              <a:t>Discussion and demonstration of various “unusual” rocks; including specimens from Antarctica, meteorites, and ultraviolet reactive rocks and minerals.</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8770" y="2103121"/>
            <a:ext cx="4876430" cy="3657322"/>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198764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p:txBody>
          <a:bodyPr>
            <a:normAutofit/>
          </a:bodyPr>
          <a:lstStyle/>
          <a:p>
            <a:r>
              <a:rPr lang="en-US" sz="2400" dirty="0" smtClean="0"/>
              <a:t>Spring 2014 – Dino-boards</a:t>
            </a:r>
          </a:p>
          <a:p>
            <a:endParaRPr lang="en-US" sz="2400" dirty="0"/>
          </a:p>
          <a:p>
            <a:r>
              <a:rPr lang="en-US" sz="2400" dirty="0" smtClean="0"/>
              <a:t>Presented to the library at the Unusual Rock demo, these were permanent gifts to the library </a:t>
            </a:r>
            <a:r>
              <a:rPr lang="en-US" sz="2400" dirty="0" err="1" smtClean="0"/>
              <a:t>Kidspace</a:t>
            </a:r>
            <a:r>
              <a:rPr lang="en-US" sz="2400" dirty="0" smtClean="0"/>
              <a:t>. Each board was a kind of “guessing game” about that prehistoric animals traits or behavior.</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5976" y="2014194"/>
            <a:ext cx="4028925" cy="3933412"/>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267623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p:txBody>
          <a:bodyPr>
            <a:normAutofit/>
          </a:bodyPr>
          <a:lstStyle/>
          <a:p>
            <a:r>
              <a:rPr lang="en-US" sz="2400" dirty="0" smtClean="0"/>
              <a:t>Fall 2014 – What’s a Mineral?</a:t>
            </a:r>
          </a:p>
          <a:p>
            <a:endParaRPr lang="en-US" sz="2400" dirty="0"/>
          </a:p>
          <a:p>
            <a:r>
              <a:rPr lang="en-US" sz="2400" dirty="0" smtClean="0"/>
              <a:t>The difference between a rock and a mineral</a:t>
            </a:r>
            <a:r>
              <a:rPr lang="en-US" sz="2400" dirty="0"/>
              <a:t>;</a:t>
            </a:r>
            <a:r>
              <a:rPr lang="en-US" sz="2400" dirty="0" smtClean="0"/>
              <a:t> how they are defined and classified, and constructing models of crystal habits.</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8770" y="2103121"/>
            <a:ext cx="4876430" cy="3657322"/>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143420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p:txBody>
          <a:bodyPr>
            <a:normAutofit/>
          </a:bodyPr>
          <a:lstStyle/>
          <a:p>
            <a:r>
              <a:rPr lang="en-US" sz="2400" dirty="0" smtClean="0"/>
              <a:t>Spring 2015 – Minerals in Daily Life</a:t>
            </a:r>
          </a:p>
          <a:p>
            <a:endParaRPr lang="en-US" sz="2400" dirty="0"/>
          </a:p>
          <a:p>
            <a:r>
              <a:rPr lang="en-US" sz="2400" dirty="0" smtClean="0"/>
              <a:t>How rocks and minerals are used in our daily lives, and how to discover what rocks are in what products.</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70638" y="2194521"/>
            <a:ext cx="4754562" cy="3565921"/>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29458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a:xfrm>
            <a:off x="1066800" y="2329262"/>
            <a:ext cx="4754880" cy="3749040"/>
          </a:xfrm>
        </p:spPr>
        <p:txBody>
          <a:bodyPr>
            <a:normAutofit/>
          </a:bodyPr>
          <a:lstStyle/>
          <a:p>
            <a:r>
              <a:rPr lang="en-US" sz="2400" dirty="0" smtClean="0"/>
              <a:t>Spring 2016 – Building a Dinosaur</a:t>
            </a:r>
          </a:p>
          <a:p>
            <a:endParaRPr lang="en-US" sz="2400" dirty="0"/>
          </a:p>
          <a:p>
            <a:r>
              <a:rPr lang="en-US" sz="2400" dirty="0" smtClean="0"/>
              <a:t>Upcoming presentation on how dinosaurs are put back together, and how we know what they look like.</a:t>
            </a:r>
            <a:endParaRPr lang="en-US" sz="24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09739" y="2633295"/>
            <a:ext cx="5115461" cy="2892433"/>
          </a:xfrm>
        </p:spPr>
      </p:pic>
    </p:spTree>
    <p:extLst>
      <p:ext uri="{BB962C8B-B14F-4D97-AF65-F5344CB8AC3E}">
        <p14:creationId xmlns:p14="http://schemas.microsoft.com/office/powerpoint/2010/main" val="80679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sp>
        <p:nvSpPr>
          <p:cNvPr id="4" name="Content Placeholder 3"/>
          <p:cNvSpPr>
            <a:spLocks noGrp="1"/>
          </p:cNvSpPr>
          <p:nvPr>
            <p:ph sz="half" idx="2"/>
          </p:nvPr>
        </p:nvSpPr>
        <p:spPr/>
        <p:txBody>
          <a:bodyPr>
            <a:normAutofit/>
          </a:bodyPr>
          <a:lstStyle/>
          <a:p>
            <a:r>
              <a:rPr lang="en-US" sz="2400" dirty="0" smtClean="0"/>
              <a:t>Nearly 50 children participated in the program, many of which attended multiple events.</a:t>
            </a:r>
          </a:p>
          <a:p>
            <a:r>
              <a:rPr lang="en-US" sz="2400" dirty="0" smtClean="0"/>
              <a:t>Participation was highest overall during the summer.</a:t>
            </a:r>
          </a:p>
          <a:p>
            <a:r>
              <a:rPr lang="en-US" sz="2400" dirty="0" smtClean="0"/>
              <a:t>Though school year attendance was lower, there were more returning previous attendants. </a:t>
            </a:r>
            <a:endParaRPr lang="en-US" sz="24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88270" y="2014194"/>
            <a:ext cx="4797418" cy="3408692"/>
          </a:xfrm>
        </p:spPr>
      </p:pic>
    </p:spTree>
    <p:extLst>
      <p:ext uri="{BB962C8B-B14F-4D97-AF65-F5344CB8AC3E}">
        <p14:creationId xmlns:p14="http://schemas.microsoft.com/office/powerpoint/2010/main" val="423524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61788" y="1389126"/>
            <a:ext cx="2911380" cy="4347051"/>
          </a:xfrm>
        </p:spPr>
      </p:pic>
      <p:sp>
        <p:nvSpPr>
          <p:cNvPr id="4" name="Content Placeholder 3"/>
          <p:cNvSpPr>
            <a:spLocks noGrp="1"/>
          </p:cNvSpPr>
          <p:nvPr>
            <p:ph sz="half" idx="2"/>
          </p:nvPr>
        </p:nvSpPr>
        <p:spPr/>
        <p:txBody>
          <a:bodyPr>
            <a:normAutofit/>
          </a:bodyPr>
          <a:lstStyle/>
          <a:p>
            <a:r>
              <a:rPr lang="en-US" sz="2400" dirty="0" smtClean="0"/>
              <a:t>By keeping the lesson plans flexible, we could tailor each event to children’s interests; occasionally changing our plan entirely if they weren’t engage.</a:t>
            </a:r>
          </a:p>
          <a:p>
            <a:r>
              <a:rPr lang="en-US" sz="2400" dirty="0" smtClean="0"/>
              <a:t>Focus was on exploration and introduction to new topics, to generate general interest. </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spTree>
    <p:extLst>
      <p:ext uri="{BB962C8B-B14F-4D97-AF65-F5344CB8AC3E}">
        <p14:creationId xmlns:p14="http://schemas.microsoft.com/office/powerpoint/2010/main" val="424980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72789" y="1328394"/>
            <a:ext cx="3347267" cy="4463023"/>
          </a:xfrm>
        </p:spPr>
      </p:pic>
      <p:sp>
        <p:nvSpPr>
          <p:cNvPr id="4" name="Content Placeholder 3"/>
          <p:cNvSpPr>
            <a:spLocks noGrp="1"/>
          </p:cNvSpPr>
          <p:nvPr>
            <p:ph sz="half" idx="2"/>
          </p:nvPr>
        </p:nvSpPr>
        <p:spPr>
          <a:xfrm>
            <a:off x="6219650" y="2014194"/>
            <a:ext cx="4754880" cy="3749040"/>
          </a:xfrm>
        </p:spPr>
        <p:txBody>
          <a:bodyPr>
            <a:normAutofit/>
          </a:bodyPr>
          <a:lstStyle/>
          <a:p>
            <a:r>
              <a:rPr lang="en-US" sz="2400" dirty="0" smtClean="0"/>
              <a:t>Our involvement allowed the library a larger source of Geoscience information than they had alone.</a:t>
            </a:r>
          </a:p>
          <a:p>
            <a:endParaRPr lang="en-US" sz="2400" dirty="0" smtClean="0"/>
          </a:p>
          <a:p>
            <a:r>
              <a:rPr lang="en-US" sz="2400" dirty="0" smtClean="0"/>
              <a:t>Holding events for Earth Science Week and Earth Day provided a ready theme and even supplies from organizations like AGI.</a:t>
            </a:r>
            <a:endParaRPr lang="en-US" sz="2400"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spTree>
    <p:extLst>
      <p:ext uri="{BB962C8B-B14F-4D97-AF65-F5344CB8AC3E}">
        <p14:creationId xmlns:p14="http://schemas.microsoft.com/office/powerpoint/2010/main" val="239465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2068552"/>
            <a:ext cx="4922520" cy="3691890"/>
          </a:xfrm>
        </p:spPr>
      </p:pic>
      <p:sp>
        <p:nvSpPr>
          <p:cNvPr id="4" name="Content Placeholder 3"/>
          <p:cNvSpPr>
            <a:spLocks noGrp="1"/>
          </p:cNvSpPr>
          <p:nvPr>
            <p:ph sz="half" idx="2"/>
          </p:nvPr>
        </p:nvSpPr>
        <p:spPr/>
        <p:txBody>
          <a:bodyPr>
            <a:normAutofit/>
          </a:bodyPr>
          <a:lstStyle/>
          <a:p>
            <a:r>
              <a:rPr lang="en-US" sz="2400" dirty="0" smtClean="0"/>
              <a:t>Student Volunteers benefit from experience teaching in their field of study; a “taste” of being an educator before formal opportunities (practicum, grad school, </a:t>
            </a:r>
            <a:r>
              <a:rPr lang="en-US" sz="2400" dirty="0" err="1" smtClean="0"/>
              <a:t>etc</a:t>
            </a:r>
            <a:r>
              <a:rPr lang="en-US" sz="2400" dirty="0" smtClean="0"/>
              <a:t>). </a:t>
            </a:r>
          </a:p>
          <a:p>
            <a:r>
              <a:rPr lang="en-US" sz="2400" dirty="0"/>
              <a:t>B</a:t>
            </a:r>
            <a:r>
              <a:rPr lang="en-US" sz="2400" dirty="0" smtClean="0"/>
              <a:t>y passing on what they’ve learned to others, they reinforce their own education.</a:t>
            </a:r>
            <a:endParaRPr lang="en-US" sz="2400"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spTree>
    <p:extLst>
      <p:ext uri="{BB962C8B-B14F-4D97-AF65-F5344CB8AC3E}">
        <p14:creationId xmlns:p14="http://schemas.microsoft.com/office/powerpoint/2010/main" val="166763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96297" y="2736864"/>
            <a:ext cx="10058400" cy="1371600"/>
          </a:xfrm>
        </p:spPr>
        <p:txBody>
          <a:bodyPr>
            <a:normAutofit fontScale="90000"/>
          </a:bodyPr>
          <a:lstStyle/>
          <a:p>
            <a:pPr algn="ctr"/>
            <a:r>
              <a:rPr lang="en-US" dirty="0" smtClean="0"/>
              <a:t>Dan Curtis</a:t>
            </a:r>
            <a:br>
              <a:rPr lang="en-US" dirty="0" smtClean="0"/>
            </a:br>
            <a:r>
              <a:rPr lang="en-US" dirty="0" smtClean="0"/>
              <a:t>Dr</a:t>
            </a:r>
            <a:r>
              <a:rPr lang="en-US" dirty="0"/>
              <a:t>.</a:t>
            </a:r>
            <a:r>
              <a:rPr lang="en-US" dirty="0" smtClean="0"/>
              <a:t> Diane Burns</a:t>
            </a:r>
            <a:br>
              <a:rPr lang="en-US" dirty="0" smtClean="0"/>
            </a:br>
            <a:r>
              <a:rPr lang="en-US" dirty="0" smtClean="0"/>
              <a:t>&amp; the</a:t>
            </a:r>
            <a:br>
              <a:rPr lang="en-US" dirty="0" smtClean="0"/>
            </a:br>
            <a:r>
              <a:rPr lang="en-US" dirty="0" smtClean="0"/>
              <a:t>EIU Geoscience Club</a:t>
            </a:r>
            <a:endParaRPr lang="en-US" dirty="0"/>
          </a:p>
        </p:txBody>
      </p:sp>
      <p:pic>
        <p:nvPicPr>
          <p:cNvPr id="11"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1893617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800" y="2041120"/>
            <a:ext cx="4959096" cy="3719322"/>
          </a:xfrm>
        </p:spPr>
      </p:pic>
      <p:sp>
        <p:nvSpPr>
          <p:cNvPr id="4" name="Content Placeholder 3"/>
          <p:cNvSpPr>
            <a:spLocks noGrp="1"/>
          </p:cNvSpPr>
          <p:nvPr>
            <p:ph sz="half" idx="2"/>
          </p:nvPr>
        </p:nvSpPr>
        <p:spPr>
          <a:xfrm>
            <a:off x="6370320" y="2556386"/>
            <a:ext cx="4754880" cy="3295773"/>
          </a:xfrm>
        </p:spPr>
        <p:txBody>
          <a:bodyPr>
            <a:normAutofit/>
          </a:bodyPr>
          <a:lstStyle/>
          <a:p>
            <a:r>
              <a:rPr lang="en-US" sz="2400" dirty="0" smtClean="0"/>
              <a:t>Working with children offers volunteers an audience on which to practice public speaking that is at peak enthusiasm for dinosaurs and pretty rocks.</a:t>
            </a:r>
            <a:endParaRPr lang="en-US" sz="2400"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spTree>
    <p:extLst>
      <p:ext uri="{BB962C8B-B14F-4D97-AF65-F5344CB8AC3E}">
        <p14:creationId xmlns:p14="http://schemas.microsoft.com/office/powerpoint/2010/main" val="154803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sp>
        <p:nvSpPr>
          <p:cNvPr id="4" name="Content Placeholder 3"/>
          <p:cNvSpPr>
            <a:spLocks noGrp="1"/>
          </p:cNvSpPr>
          <p:nvPr>
            <p:ph sz="half" idx="2"/>
          </p:nvPr>
        </p:nvSpPr>
        <p:spPr/>
        <p:txBody>
          <a:bodyPr>
            <a:normAutofit/>
          </a:bodyPr>
          <a:lstStyle/>
          <a:p>
            <a:r>
              <a:rPr lang="en-US" sz="2400" dirty="0" smtClean="0"/>
              <a:t>By designing the program around existing lessons and supplies, there was little cost involved in the presentations. </a:t>
            </a:r>
          </a:p>
          <a:p>
            <a:r>
              <a:rPr lang="en-US" sz="2400" dirty="0" smtClean="0"/>
              <a:t>For the school, this resulted in a large amount of positive attention to our department, without impacting our budget.</a:t>
            </a:r>
            <a:endParaRPr lang="en-US" sz="24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1125" y="2042315"/>
            <a:ext cx="4754563" cy="3061938"/>
          </a:xfrm>
        </p:spPr>
      </p:pic>
    </p:spTree>
    <p:extLst>
      <p:ext uri="{BB962C8B-B14F-4D97-AF65-F5344CB8AC3E}">
        <p14:creationId xmlns:p14="http://schemas.microsoft.com/office/powerpoint/2010/main" val="1591562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sp>
        <p:nvSpPr>
          <p:cNvPr id="4" name="Content Placeholder 3"/>
          <p:cNvSpPr>
            <a:spLocks noGrp="1"/>
          </p:cNvSpPr>
          <p:nvPr>
            <p:ph sz="half" idx="2"/>
          </p:nvPr>
        </p:nvSpPr>
        <p:spPr/>
        <p:txBody>
          <a:bodyPr>
            <a:normAutofit/>
          </a:bodyPr>
          <a:lstStyle/>
          <a:p>
            <a:r>
              <a:rPr lang="en-US" sz="2400" dirty="0" smtClean="0"/>
              <a:t>The program also gave both our club and department greater exposure in the local community.</a:t>
            </a:r>
          </a:p>
          <a:p>
            <a:endParaRPr lang="en-US" sz="2400" dirty="0" smtClean="0"/>
          </a:p>
          <a:p>
            <a:r>
              <a:rPr lang="en-US" sz="2400" dirty="0" smtClean="0"/>
              <a:t>Future plans might expand to scout programs and 4H</a:t>
            </a:r>
          </a:p>
          <a:p>
            <a:endParaRPr lang="en-US" sz="24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31125" y="1802527"/>
            <a:ext cx="4754563" cy="3565922"/>
          </a:xfrm>
        </p:spPr>
      </p:pic>
    </p:spTree>
    <p:extLst>
      <p:ext uri="{BB962C8B-B14F-4D97-AF65-F5344CB8AC3E}">
        <p14:creationId xmlns:p14="http://schemas.microsoft.com/office/powerpoint/2010/main" val="51776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35626" y="2432065"/>
            <a:ext cx="10058400" cy="1371600"/>
          </a:xfrm>
        </p:spPr>
        <p:txBody>
          <a:bodyPr>
            <a:noAutofit/>
          </a:bodyPr>
          <a:lstStyle/>
          <a:p>
            <a:pPr algn="ctr"/>
            <a:r>
              <a:rPr lang="en-US" sz="4000" dirty="0" smtClean="0"/>
              <a:t>Special thanks to Beth Lugar, Charleston Library Youth Services Director, </a:t>
            </a:r>
            <a:br>
              <a:rPr lang="en-US" sz="4000" dirty="0" smtClean="0"/>
            </a:br>
            <a:r>
              <a:rPr lang="en-US" sz="4000" dirty="0" smtClean="0"/>
              <a:t>and Dr. Mike </a:t>
            </a:r>
            <a:r>
              <a:rPr lang="en-US" sz="4000" dirty="0" err="1" smtClean="0"/>
              <a:t>Cornebise</a:t>
            </a:r>
            <a:r>
              <a:rPr lang="en-US" sz="4000" dirty="0" smtClean="0"/>
              <a:t>, Chair of the EIU Department of Geology and Geography, for their support and assistance with this project.</a:t>
            </a:r>
            <a:endParaRPr lang="en-US" sz="4000"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9229" y="5104253"/>
            <a:ext cx="1270603" cy="1168371"/>
          </a:xfrm>
          <a:prstGeom prst="rect">
            <a:avLst/>
          </a:prstGeom>
        </p:spPr>
      </p:pic>
    </p:spTree>
    <p:extLst>
      <p:ext uri="{BB962C8B-B14F-4D97-AF65-F5344CB8AC3E}">
        <p14:creationId xmlns:p14="http://schemas.microsoft.com/office/powerpoint/2010/main" val="268972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20, 2013</a:t>
            </a: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30202" y="2014195"/>
            <a:ext cx="4994998" cy="3746248"/>
          </a:xfr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
        <p:nvSpPr>
          <p:cNvPr id="4" name="Content Placeholder 3"/>
          <p:cNvSpPr>
            <a:spLocks noGrp="1"/>
          </p:cNvSpPr>
          <p:nvPr>
            <p:ph sz="half" idx="1"/>
          </p:nvPr>
        </p:nvSpPr>
        <p:spPr>
          <a:xfrm>
            <a:off x="1066800" y="2537012"/>
            <a:ext cx="4754880" cy="3315148"/>
          </a:xfrm>
        </p:spPr>
        <p:txBody>
          <a:bodyPr>
            <a:normAutofit/>
          </a:bodyPr>
          <a:lstStyle/>
          <a:p>
            <a:pPr marL="0" indent="0">
              <a:buNone/>
            </a:pPr>
            <a:endParaRPr lang="en-US" sz="2400" dirty="0" smtClean="0"/>
          </a:p>
          <a:p>
            <a:pPr marL="0" indent="0">
              <a:buNone/>
            </a:pPr>
            <a:endParaRPr lang="en-US" sz="2400" dirty="0"/>
          </a:p>
          <a:p>
            <a:pPr marL="0" indent="0">
              <a:buNone/>
            </a:pPr>
            <a:r>
              <a:rPr lang="en-US" sz="2400" dirty="0" smtClean="0"/>
              <a:t>The </a:t>
            </a:r>
            <a:r>
              <a:rPr lang="en-US" sz="2400" dirty="0" smtClean="0"/>
              <a:t>program started from a chance encounter at a campus rock sale</a:t>
            </a:r>
            <a:endParaRPr lang="en-US" sz="2400" dirty="0"/>
          </a:p>
        </p:txBody>
      </p:sp>
    </p:spTree>
    <p:extLst>
      <p:ext uri="{BB962C8B-B14F-4D97-AF65-F5344CB8AC3E}">
        <p14:creationId xmlns:p14="http://schemas.microsoft.com/office/powerpoint/2010/main" val="74519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April 19, 2016</a:t>
            </a:r>
            <a:endParaRPr lang="en-US" dirty="0"/>
          </a:p>
        </p:txBody>
      </p:sp>
      <p:sp>
        <p:nvSpPr>
          <p:cNvPr id="8" name="Text Placeholder 7"/>
          <p:cNvSpPr>
            <a:spLocks noGrp="1"/>
          </p:cNvSpPr>
          <p:nvPr>
            <p:ph type="body" idx="1"/>
          </p:nvPr>
        </p:nvSpPr>
        <p:spPr/>
        <p:txBody>
          <a:bodyPr>
            <a:normAutofit/>
          </a:bodyPr>
          <a:lstStyle/>
          <a:p>
            <a:pPr algn="ctr"/>
            <a:r>
              <a:rPr lang="en-US" sz="2400" dirty="0" smtClean="0"/>
              <a:t>3 Years Later….</a:t>
            </a:r>
            <a:endParaRPr lang="en-US" sz="2400" dirty="0"/>
          </a:p>
        </p:txBody>
      </p:sp>
      <p:sp>
        <p:nvSpPr>
          <p:cNvPr id="5" name="Content Placeholder 4"/>
          <p:cNvSpPr>
            <a:spLocks noGrp="1"/>
          </p:cNvSpPr>
          <p:nvPr>
            <p:ph sz="half" idx="2"/>
          </p:nvPr>
        </p:nvSpPr>
        <p:spPr/>
        <p:txBody>
          <a:bodyPr>
            <a:normAutofit/>
          </a:bodyPr>
          <a:lstStyle/>
          <a:p>
            <a:r>
              <a:rPr lang="en-US" sz="2400" dirty="0" smtClean="0"/>
              <a:t>7 events</a:t>
            </a:r>
          </a:p>
          <a:p>
            <a:r>
              <a:rPr lang="en-US" sz="2400" dirty="0" smtClean="0"/>
              <a:t>~40 children participated</a:t>
            </a:r>
          </a:p>
          <a:p>
            <a:r>
              <a:rPr lang="en-US" sz="2400" dirty="0" smtClean="0"/>
              <a:t>Over 100 rocks and fossils distributed</a:t>
            </a:r>
          </a:p>
          <a:p>
            <a:r>
              <a:rPr lang="en-US" sz="2400" dirty="0" smtClean="0"/>
              <a:t>6 Dino-boards made for the Library</a:t>
            </a:r>
          </a:p>
          <a:p>
            <a:r>
              <a:rPr lang="en-US" sz="2400" dirty="0" smtClean="0"/>
              <a:t>1 Dinosaur constructed</a:t>
            </a:r>
            <a:endParaRPr lang="en-US" sz="2400" dirty="0"/>
          </a:p>
        </p:txBody>
      </p:sp>
      <p:pic>
        <p:nvPicPr>
          <p:cNvPr id="2" name="Content Placeholder 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096000" y="2074334"/>
            <a:ext cx="5207391" cy="3905544"/>
          </a:xfr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333954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Program</a:t>
            </a:r>
            <a:endParaRPr lang="en-US" dirty="0"/>
          </a:p>
        </p:txBody>
      </p:sp>
      <p:sp>
        <p:nvSpPr>
          <p:cNvPr id="8" name="Content Placeholder 7"/>
          <p:cNvSpPr>
            <a:spLocks noGrp="1"/>
          </p:cNvSpPr>
          <p:nvPr>
            <p:ph sz="half" idx="1"/>
          </p:nvPr>
        </p:nvSpPr>
        <p:spPr/>
        <p:txBody>
          <a:bodyPr>
            <a:normAutofit/>
          </a:bodyPr>
          <a:lstStyle/>
          <a:p>
            <a:pPr marL="0" indent="0">
              <a:buNone/>
            </a:pPr>
            <a:r>
              <a:rPr lang="en-US" sz="2400" dirty="0" smtClean="0"/>
              <a:t>First started during the Charleston library’s summer reading program, we provide geoscience education programs designed to be fun and engaging for the children; the primary purpose being to create interest in the geosciences</a:t>
            </a:r>
            <a:endParaRPr lang="en-US" sz="24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30202" y="2014195"/>
            <a:ext cx="4994998" cy="3746248"/>
          </a:xfrm>
        </p:spPr>
      </p:pic>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47271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sz="half" idx="1"/>
          </p:nvPr>
        </p:nvSpPr>
        <p:spPr>
          <a:xfrm>
            <a:off x="1528915" y="2339094"/>
            <a:ext cx="3426542" cy="3324286"/>
          </a:xfrm>
        </p:spPr>
        <p:txBody>
          <a:bodyPr>
            <a:normAutofit/>
          </a:bodyPr>
          <a:lstStyle/>
          <a:p>
            <a:pPr marL="0" indent="0">
              <a:buNone/>
            </a:pPr>
            <a:r>
              <a:rPr lang="en-US" sz="2400" dirty="0" smtClean="0"/>
              <a:t>Our presentations were designed around hands-on crafts and activities with minimal lecture, similar to interactive programs found at many museums.</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04327" y="1062969"/>
            <a:ext cx="3566160" cy="4754880"/>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20514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Events included:</a:t>
            </a:r>
          </a:p>
          <a:p>
            <a:pPr marL="0" indent="0">
              <a:buNone/>
            </a:pPr>
            <a:r>
              <a:rPr lang="en-US" sz="2400" dirty="0" smtClean="0"/>
              <a:t>Digging for fossils and “gemstones”</a:t>
            </a:r>
          </a:p>
          <a:p>
            <a:pPr marL="0" indent="0">
              <a:buNone/>
            </a:pPr>
            <a:r>
              <a:rPr lang="en-US" sz="2400" dirty="0" smtClean="0"/>
              <a:t>Geo Scavenger Hunt</a:t>
            </a:r>
          </a:p>
          <a:p>
            <a:pPr marL="0" indent="0">
              <a:buNone/>
            </a:pPr>
            <a:r>
              <a:rPr lang="en-US" sz="2400" dirty="0" smtClean="0"/>
              <a:t>Mineral Properties</a:t>
            </a:r>
          </a:p>
          <a:p>
            <a:pPr marL="0" indent="0">
              <a:buNone/>
            </a:pPr>
            <a:r>
              <a:rPr lang="en-US" sz="2400" dirty="0" smtClean="0"/>
              <a:t>Unusual rocks</a:t>
            </a:r>
          </a:p>
          <a:p>
            <a:pPr marL="0" indent="0">
              <a:buNone/>
            </a:pPr>
            <a:r>
              <a:rPr lang="en-US" sz="2400" dirty="0" smtClean="0"/>
              <a:t>Building a Dinosaur</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30202" y="2014195"/>
            <a:ext cx="4994998" cy="3746248"/>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244500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p:txBody>
          <a:bodyPr>
            <a:normAutofit/>
          </a:bodyPr>
          <a:lstStyle/>
          <a:p>
            <a:r>
              <a:rPr lang="en-US" sz="2400" dirty="0" smtClean="0"/>
              <a:t>Summer 2013 – Fossils</a:t>
            </a:r>
          </a:p>
          <a:p>
            <a:endParaRPr lang="en-US" sz="2400" dirty="0" smtClean="0"/>
          </a:p>
          <a:p>
            <a:r>
              <a:rPr lang="en-US" sz="2400" dirty="0" smtClean="0"/>
              <a:t>How fossils are created from living creatures, and “excavating” their own fossil samples.</a:t>
            </a:r>
          </a:p>
          <a:p>
            <a:r>
              <a:rPr lang="en-US" sz="2400" dirty="0" smtClean="0"/>
              <a:t>Kids also worked on coloring giant posters of prehistoric animals to decorate the library.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23760" y="1945270"/>
            <a:ext cx="2929691" cy="3906255"/>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133072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Activities</a:t>
            </a:r>
            <a:endParaRPr lang="en-US" dirty="0"/>
          </a:p>
        </p:txBody>
      </p:sp>
      <p:sp>
        <p:nvSpPr>
          <p:cNvPr id="3" name="Content Placeholder 2"/>
          <p:cNvSpPr>
            <a:spLocks noGrp="1"/>
          </p:cNvSpPr>
          <p:nvPr>
            <p:ph sz="half" idx="1"/>
          </p:nvPr>
        </p:nvSpPr>
        <p:spPr/>
        <p:txBody>
          <a:bodyPr>
            <a:normAutofit/>
          </a:bodyPr>
          <a:lstStyle/>
          <a:p>
            <a:r>
              <a:rPr lang="en-US" sz="2400" dirty="0" smtClean="0"/>
              <a:t>Summer 2013 – Minerals</a:t>
            </a:r>
          </a:p>
          <a:p>
            <a:endParaRPr lang="en-US" sz="2400" dirty="0" smtClean="0"/>
          </a:p>
          <a:p>
            <a:r>
              <a:rPr lang="en-US" sz="2400" dirty="0"/>
              <a:t>I</a:t>
            </a:r>
            <a:r>
              <a:rPr lang="en-US" sz="2400" dirty="0" smtClean="0"/>
              <a:t>ntroduction to rocks and minerals, and mining for their own rock and mineral samples.</a:t>
            </a:r>
          </a:p>
          <a:p>
            <a:r>
              <a:rPr lang="en-US" sz="2400" dirty="0" smtClean="0"/>
              <a:t>They also decorated their own boxes to hold their (growing) collection.</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8770" y="2103121"/>
            <a:ext cx="4876430" cy="3657322"/>
          </a:xfr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310" y="580404"/>
            <a:ext cx="1270603" cy="1168371"/>
          </a:xfrm>
          <a:prstGeom prst="rect">
            <a:avLst/>
          </a:prstGeom>
        </p:spPr>
      </p:pic>
    </p:spTree>
    <p:extLst>
      <p:ext uri="{BB962C8B-B14F-4D97-AF65-F5344CB8AC3E}">
        <p14:creationId xmlns:p14="http://schemas.microsoft.com/office/powerpoint/2010/main" val="2740494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472</TotalTime>
  <Words>680</Words>
  <Application>Microsoft Office PowerPoint</Application>
  <PresentationFormat>Widescreen</PresentationFormat>
  <Paragraphs>84</Paragraphs>
  <Slides>23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Garamond</vt:lpstr>
      <vt:lpstr>Savon</vt:lpstr>
      <vt:lpstr>Geoscience at the Library</vt:lpstr>
      <vt:lpstr>Dan Curtis Dr. Diane Burns &amp; the EIU Geoscience Club</vt:lpstr>
      <vt:lpstr>April 20, 2013</vt:lpstr>
      <vt:lpstr>April 19, 2016</vt:lpstr>
      <vt:lpstr>Program</vt:lpstr>
      <vt:lpstr>Program</vt:lpstr>
      <vt:lpstr>Program</vt:lpstr>
      <vt:lpstr>Activities</vt:lpstr>
      <vt:lpstr>Activities</vt:lpstr>
      <vt:lpstr>Activities</vt:lpstr>
      <vt:lpstr>Activities</vt:lpstr>
      <vt:lpstr>Activities</vt:lpstr>
      <vt:lpstr>Activities</vt:lpstr>
      <vt:lpstr>Activities</vt:lpstr>
      <vt:lpstr>Activities</vt:lpstr>
      <vt:lpstr>Results</vt:lpstr>
      <vt:lpstr>Results</vt:lpstr>
      <vt:lpstr>Results</vt:lpstr>
      <vt:lpstr>Results</vt:lpstr>
      <vt:lpstr>Results</vt:lpstr>
      <vt:lpstr>Results</vt:lpstr>
      <vt:lpstr>Results</vt:lpstr>
      <vt:lpstr>Special thanks to Beth Lugar, Charleston Library Youth Services Director,  and Dr. Mike Cornebise, Chair of the EIU Department of Geology and Geography, for their support and assistance with this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Geoscience at the Library</dc:title>
  <dc:creator>Dernberb</dc:creator>
  <cp:lastModifiedBy>DernBerb</cp:lastModifiedBy>
  <cp:revision>41</cp:revision>
  <dcterms:created xsi:type="dcterms:W3CDTF">2016-02-22T18:33:48Z</dcterms:created>
  <dcterms:modified xsi:type="dcterms:W3CDTF">2016-05-09T18:07:54Z</dcterms:modified>
</cp:coreProperties>
</file>