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60" r:id="rId2"/>
    <p:sldId id="404" r:id="rId3"/>
    <p:sldId id="368" r:id="rId4"/>
    <p:sldId id="359" r:id="rId5"/>
    <p:sldId id="386" r:id="rId6"/>
    <p:sldId id="385" r:id="rId7"/>
    <p:sldId id="395" r:id="rId8"/>
    <p:sldId id="389" r:id="rId9"/>
    <p:sldId id="393" r:id="rId10"/>
    <p:sldId id="394" r:id="rId11"/>
    <p:sldId id="384" r:id="rId12"/>
    <p:sldId id="370" r:id="rId13"/>
    <p:sldId id="376" r:id="rId14"/>
    <p:sldId id="398" r:id="rId15"/>
    <p:sldId id="373" r:id="rId16"/>
    <p:sldId id="396" r:id="rId17"/>
    <p:sldId id="397" r:id="rId18"/>
    <p:sldId id="375" r:id="rId19"/>
    <p:sldId id="387" r:id="rId20"/>
    <p:sldId id="399" r:id="rId21"/>
    <p:sldId id="401" r:id="rId22"/>
    <p:sldId id="380" r:id="rId23"/>
    <p:sldId id="402" r:id="rId24"/>
    <p:sldId id="403" r:id="rId25"/>
    <p:sldId id="388" r:id="rId26"/>
    <p:sldId id="377" r:id="rId27"/>
    <p:sldId id="374" r:id="rId28"/>
    <p:sldId id="390" r:id="rId29"/>
    <p:sldId id="392" r:id="rId30"/>
    <p:sldId id="391" r:id="rId31"/>
    <p:sldId id="347" r:id="rId32"/>
    <p:sldId id="367"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B549E06-857F-49EF-88A9-5E8C80DB3B24}">
          <p14:sldIdLst>
            <p14:sldId id="260"/>
            <p14:sldId id="404"/>
            <p14:sldId id="368"/>
            <p14:sldId id="359"/>
            <p14:sldId id="386"/>
            <p14:sldId id="385"/>
            <p14:sldId id="395"/>
            <p14:sldId id="389"/>
            <p14:sldId id="393"/>
            <p14:sldId id="394"/>
            <p14:sldId id="384"/>
            <p14:sldId id="370"/>
            <p14:sldId id="376"/>
            <p14:sldId id="398"/>
            <p14:sldId id="373"/>
            <p14:sldId id="396"/>
            <p14:sldId id="397"/>
            <p14:sldId id="375"/>
            <p14:sldId id="387"/>
            <p14:sldId id="399"/>
            <p14:sldId id="401"/>
            <p14:sldId id="380"/>
            <p14:sldId id="402"/>
            <p14:sldId id="403"/>
            <p14:sldId id="388"/>
            <p14:sldId id="377"/>
            <p14:sldId id="374"/>
            <p14:sldId id="390"/>
            <p14:sldId id="392"/>
            <p14:sldId id="391"/>
            <p14:sldId id="347"/>
            <p14:sldId id="3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imley, David Aaron" initials="GDA" lastIdx="1" clrIdx="0">
    <p:extLst>
      <p:ext uri="{19B8F6BF-5375-455C-9EA6-DF929625EA0E}">
        <p15:presenceInfo xmlns:p15="http://schemas.microsoft.com/office/powerpoint/2012/main" userId="S-1-5-21-2509641344-1052565914-3260824488-5057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28" autoAdjust="0"/>
    <p:restoredTop sz="94694" autoAdjust="0"/>
  </p:normalViewPr>
  <p:slideViewPr>
    <p:cSldViewPr>
      <p:cViewPr varScale="1">
        <p:scale>
          <a:sx n="69" d="100"/>
          <a:sy n="69" d="100"/>
        </p:scale>
        <p:origin x="840" y="44"/>
      </p:cViewPr>
      <p:guideLst>
        <p:guide orient="horz" pos="2160"/>
        <p:guide pos="2880"/>
      </p:guideLst>
    </p:cSldViewPr>
  </p:slideViewPr>
  <p:outlineViewPr>
    <p:cViewPr>
      <p:scale>
        <a:sx n="33" d="100"/>
        <a:sy n="33" d="100"/>
      </p:scale>
      <p:origin x="0" y="-4132"/>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5" d="100"/>
          <a:sy n="75" d="100"/>
        </p:scale>
        <p:origin x="2309"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F990657-F309-4E4F-9024-4888D3F989ED}" type="datetimeFigureOut">
              <a:rPr lang="en-US" smtClean="0"/>
              <a:t>4/16/2016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EC43E5A-1660-4932-A365-BA4310688056}" type="slidenum">
              <a:rPr lang="en-US" smtClean="0"/>
              <a:t>‹#›</a:t>
            </a:fld>
            <a:endParaRPr lang="en-US"/>
          </a:p>
        </p:txBody>
      </p:sp>
    </p:spTree>
    <p:extLst>
      <p:ext uri="{BB962C8B-B14F-4D97-AF65-F5344CB8AC3E}">
        <p14:creationId xmlns:p14="http://schemas.microsoft.com/office/powerpoint/2010/main" val="221143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C43E5A-1660-4932-A365-BA4310688056}" type="slidenum">
              <a:rPr lang="en-US" smtClean="0"/>
              <a:t>1</a:t>
            </a:fld>
            <a:endParaRPr lang="en-US"/>
          </a:p>
        </p:txBody>
      </p:sp>
    </p:spTree>
    <p:extLst>
      <p:ext uri="{BB962C8B-B14F-4D97-AF65-F5344CB8AC3E}">
        <p14:creationId xmlns:p14="http://schemas.microsoft.com/office/powerpoint/2010/main" val="3438304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samples</a:t>
            </a:r>
            <a:r>
              <a:rPr lang="en-US" baseline="0" dirty="0" smtClean="0"/>
              <a:t> were retrieved for luminescence dating. Quartz minerals were measured successfully.</a:t>
            </a:r>
            <a:endParaRPr lang="en-GB" dirty="0"/>
          </a:p>
        </p:txBody>
      </p:sp>
      <p:sp>
        <p:nvSpPr>
          <p:cNvPr id="4" name="Slide Number Placeholder 3"/>
          <p:cNvSpPr>
            <a:spLocks noGrp="1"/>
          </p:cNvSpPr>
          <p:nvPr>
            <p:ph type="sldNum" sz="quarter" idx="10"/>
          </p:nvPr>
        </p:nvSpPr>
        <p:spPr/>
        <p:txBody>
          <a:bodyPr/>
          <a:lstStyle/>
          <a:p>
            <a:pPr>
              <a:defRPr/>
            </a:pPr>
            <a:fld id="{A1A8D532-46D4-489B-9FC4-6856474D7782}" type="slidenum">
              <a:rPr lang="en-GB" smtClean="0"/>
              <a:pPr>
                <a:defRPr/>
              </a:pPr>
              <a:t>28</a:t>
            </a:fld>
            <a:endParaRPr lang="en-GB"/>
          </a:p>
        </p:txBody>
      </p:sp>
    </p:spTree>
    <p:extLst>
      <p:ext uri="{BB962C8B-B14F-4D97-AF65-F5344CB8AC3E}">
        <p14:creationId xmlns:p14="http://schemas.microsoft.com/office/powerpoint/2010/main" val="3796829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two samples</a:t>
            </a:r>
            <a:r>
              <a:rPr lang="en-US" baseline="0" dirty="0" smtClean="0"/>
              <a:t> shown pronounced sign of partial bleaching, with a skewed age distribution. The burial ages were calculated with a statistical model. Despite this, Both ages are very close to each other, which reinforced the age result.</a:t>
            </a:r>
            <a:endParaRPr lang="en-GB" dirty="0"/>
          </a:p>
        </p:txBody>
      </p:sp>
      <p:sp>
        <p:nvSpPr>
          <p:cNvPr id="4" name="Slide Number Placeholder 3"/>
          <p:cNvSpPr>
            <a:spLocks noGrp="1"/>
          </p:cNvSpPr>
          <p:nvPr>
            <p:ph type="sldNum" sz="quarter" idx="10"/>
          </p:nvPr>
        </p:nvSpPr>
        <p:spPr/>
        <p:txBody>
          <a:bodyPr/>
          <a:lstStyle/>
          <a:p>
            <a:pPr>
              <a:defRPr/>
            </a:pPr>
            <a:fld id="{A1A8D532-46D4-489B-9FC4-6856474D7782}" type="slidenum">
              <a:rPr lang="en-GB" smtClean="0"/>
              <a:pPr>
                <a:defRPr/>
              </a:pPr>
              <a:t>29</a:t>
            </a:fld>
            <a:endParaRPr lang="en-GB"/>
          </a:p>
        </p:txBody>
      </p:sp>
    </p:spTree>
    <p:extLst>
      <p:ext uri="{BB962C8B-B14F-4D97-AF65-F5344CB8AC3E}">
        <p14:creationId xmlns:p14="http://schemas.microsoft.com/office/powerpoint/2010/main" val="2478987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two samples</a:t>
            </a:r>
            <a:r>
              <a:rPr lang="en-US" baseline="0" dirty="0" smtClean="0"/>
              <a:t> shown pronounced sign of partial bleaching, with a skewed age distribution. The burial ages were calculated with a statistical model. Despite this, Both ages are very close to each other, which reinforced the age result.</a:t>
            </a:r>
            <a:endParaRPr lang="en-GB" dirty="0"/>
          </a:p>
        </p:txBody>
      </p:sp>
      <p:sp>
        <p:nvSpPr>
          <p:cNvPr id="4" name="Slide Number Placeholder 3"/>
          <p:cNvSpPr>
            <a:spLocks noGrp="1"/>
          </p:cNvSpPr>
          <p:nvPr>
            <p:ph type="sldNum" sz="quarter" idx="10"/>
          </p:nvPr>
        </p:nvSpPr>
        <p:spPr/>
        <p:txBody>
          <a:bodyPr/>
          <a:lstStyle/>
          <a:p>
            <a:pPr>
              <a:defRPr/>
            </a:pPr>
            <a:fld id="{A1A8D532-46D4-489B-9FC4-6856474D7782}" type="slidenum">
              <a:rPr lang="en-GB" smtClean="0"/>
              <a:pPr>
                <a:defRPr/>
              </a:pPr>
              <a:t>30</a:t>
            </a:fld>
            <a:endParaRPr lang="en-GB"/>
          </a:p>
        </p:txBody>
      </p:sp>
    </p:spTree>
    <p:extLst>
      <p:ext uri="{BB962C8B-B14F-4D97-AF65-F5344CB8AC3E}">
        <p14:creationId xmlns:p14="http://schemas.microsoft.com/office/powerpoint/2010/main" val="154239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7FDB08-BD4A-49EE-8D1D-46FFD1742D80}" type="datetimeFigureOut">
              <a:rPr lang="en-US" smtClean="0">
                <a:solidFill>
                  <a:prstClr val="black">
                    <a:tint val="75000"/>
                  </a:prstClr>
                </a:solidFill>
              </a:rPr>
              <a:pPr/>
              <a:t>4/16/2016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A172C4-92C6-441A-AA44-0E056A2FF2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371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FDB08-BD4A-49EE-8D1D-46FFD1742D80}" type="datetimeFigureOut">
              <a:rPr lang="en-US" smtClean="0">
                <a:solidFill>
                  <a:prstClr val="black">
                    <a:tint val="75000"/>
                  </a:prstClr>
                </a:solidFill>
              </a:rPr>
              <a:pPr/>
              <a:t>4/16/2016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A172C4-92C6-441A-AA44-0E056A2FF2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793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FDB08-BD4A-49EE-8D1D-46FFD1742D80}" type="datetimeFigureOut">
              <a:rPr lang="en-US" smtClean="0">
                <a:solidFill>
                  <a:prstClr val="black">
                    <a:tint val="75000"/>
                  </a:prstClr>
                </a:solidFill>
              </a:rPr>
              <a:pPr/>
              <a:t>4/16/2016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A172C4-92C6-441A-AA44-0E056A2FF2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804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FDB08-BD4A-49EE-8D1D-46FFD1742D80}" type="datetimeFigureOut">
              <a:rPr lang="en-US" smtClean="0">
                <a:solidFill>
                  <a:prstClr val="black">
                    <a:tint val="75000"/>
                  </a:prstClr>
                </a:solidFill>
              </a:rPr>
              <a:pPr/>
              <a:t>4/16/2016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A172C4-92C6-441A-AA44-0E056A2FF2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79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7FDB08-BD4A-49EE-8D1D-46FFD1742D80}" type="datetimeFigureOut">
              <a:rPr lang="en-US" smtClean="0">
                <a:solidFill>
                  <a:prstClr val="black">
                    <a:tint val="75000"/>
                  </a:prstClr>
                </a:solidFill>
              </a:rPr>
              <a:pPr/>
              <a:t>4/16/2016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A172C4-92C6-441A-AA44-0E056A2FF2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6716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7FDB08-BD4A-49EE-8D1D-46FFD1742D80}" type="datetimeFigureOut">
              <a:rPr lang="en-US" smtClean="0">
                <a:solidFill>
                  <a:prstClr val="black">
                    <a:tint val="75000"/>
                  </a:prstClr>
                </a:solidFill>
              </a:rPr>
              <a:pPr/>
              <a:t>4/16/2016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A172C4-92C6-441A-AA44-0E056A2FF2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687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7FDB08-BD4A-49EE-8D1D-46FFD1742D80}" type="datetimeFigureOut">
              <a:rPr lang="en-US" smtClean="0">
                <a:solidFill>
                  <a:prstClr val="black">
                    <a:tint val="75000"/>
                  </a:prstClr>
                </a:solidFill>
              </a:rPr>
              <a:pPr/>
              <a:t>4/16/2016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A172C4-92C6-441A-AA44-0E056A2FF2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398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7FDB08-BD4A-49EE-8D1D-46FFD1742D80}" type="datetimeFigureOut">
              <a:rPr lang="en-US" smtClean="0">
                <a:solidFill>
                  <a:prstClr val="black">
                    <a:tint val="75000"/>
                  </a:prstClr>
                </a:solidFill>
              </a:rPr>
              <a:pPr/>
              <a:t>4/16/2016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A172C4-92C6-441A-AA44-0E056A2FF2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093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FDB08-BD4A-49EE-8D1D-46FFD1742D80}" type="datetimeFigureOut">
              <a:rPr lang="en-US" smtClean="0">
                <a:solidFill>
                  <a:prstClr val="black">
                    <a:tint val="75000"/>
                  </a:prstClr>
                </a:solidFill>
              </a:rPr>
              <a:pPr/>
              <a:t>4/16/2016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A172C4-92C6-441A-AA44-0E056A2FF2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349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FDB08-BD4A-49EE-8D1D-46FFD1742D80}" type="datetimeFigureOut">
              <a:rPr lang="en-US" smtClean="0">
                <a:solidFill>
                  <a:prstClr val="black">
                    <a:tint val="75000"/>
                  </a:prstClr>
                </a:solidFill>
              </a:rPr>
              <a:pPr/>
              <a:t>4/16/2016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A172C4-92C6-441A-AA44-0E056A2FF2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655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FDB08-BD4A-49EE-8D1D-46FFD1742D80}" type="datetimeFigureOut">
              <a:rPr lang="en-US" smtClean="0">
                <a:solidFill>
                  <a:prstClr val="black">
                    <a:tint val="75000"/>
                  </a:prstClr>
                </a:solidFill>
              </a:rPr>
              <a:pPr/>
              <a:t>4/16/2016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A172C4-92C6-441A-AA44-0E056A2FF2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229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FDB08-BD4A-49EE-8D1D-46FFD1742D80}" type="datetimeFigureOut">
              <a:rPr lang="en-US" smtClean="0">
                <a:solidFill>
                  <a:prstClr val="black">
                    <a:tint val="75000"/>
                  </a:prstClr>
                </a:solidFill>
              </a:rPr>
              <a:pPr/>
              <a:t>4/16/2016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A172C4-92C6-441A-AA44-0E056A2FF2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941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654018"/>
            <a:ext cx="8610600" cy="1470025"/>
          </a:xfrm>
        </p:spPr>
        <p:txBody>
          <a:bodyPr>
            <a:noAutofit/>
          </a:bodyPr>
          <a:lstStyle/>
          <a:p>
            <a:r>
              <a:rPr lang="en-US" sz="3400"/>
              <a:t>DECIPHERING THE LAST GLACIAL CHRONOLOGY, UPPER SANGAMON RIVER BASIN, ILLINOIS </a:t>
            </a:r>
            <a:endParaRPr lang="en-US" sz="3400" dirty="0"/>
          </a:p>
        </p:txBody>
      </p:sp>
      <p:sp>
        <p:nvSpPr>
          <p:cNvPr id="4" name="Subtitle 2"/>
          <p:cNvSpPr>
            <a:spLocks noGrp="1"/>
          </p:cNvSpPr>
          <p:nvPr>
            <p:ph type="subTitle" idx="1"/>
          </p:nvPr>
        </p:nvSpPr>
        <p:spPr>
          <a:xfrm>
            <a:off x="2541518" y="5410200"/>
            <a:ext cx="4097118" cy="1261665"/>
          </a:xfrm>
        </p:spPr>
        <p:txBody>
          <a:bodyPr>
            <a:normAutofit/>
          </a:bodyPr>
          <a:lstStyle/>
          <a:p>
            <a:r>
              <a:rPr lang="en-US" sz="1800" i="1" smtClean="0">
                <a:solidFill>
                  <a:schemeClr val="tx1">
                    <a:lumMod val="95000"/>
                    <a:lumOff val="5000"/>
                  </a:schemeClr>
                </a:solidFill>
              </a:rPr>
              <a:t>Illinois </a:t>
            </a:r>
            <a:r>
              <a:rPr lang="en-US" sz="1800" i="1" dirty="0" smtClean="0">
                <a:solidFill>
                  <a:schemeClr val="tx1">
                    <a:lumMod val="95000"/>
                    <a:lumOff val="5000"/>
                  </a:schemeClr>
                </a:solidFill>
              </a:rPr>
              <a:t>State Geological Survey</a:t>
            </a:r>
          </a:p>
          <a:p>
            <a:r>
              <a:rPr lang="en-US" sz="1800" i="1" dirty="0" smtClean="0">
                <a:solidFill>
                  <a:schemeClr val="tx1">
                    <a:lumMod val="95000"/>
                    <a:lumOff val="5000"/>
                  </a:schemeClr>
                </a:solidFill>
              </a:rPr>
              <a:t>Prairie Research Institute</a:t>
            </a:r>
          </a:p>
          <a:p>
            <a:r>
              <a:rPr lang="en-US" sz="1800" i="1" dirty="0" smtClean="0">
                <a:solidFill>
                  <a:schemeClr val="tx1">
                    <a:lumMod val="95000"/>
                    <a:lumOff val="5000"/>
                  </a:schemeClr>
                </a:solidFill>
              </a:rPr>
              <a:t>University of Illinois</a:t>
            </a:r>
            <a:endParaRPr lang="en-US" sz="1800" i="1" dirty="0">
              <a:solidFill>
                <a:schemeClr val="tx1">
                  <a:lumMod val="95000"/>
                  <a:lumOff val="5000"/>
                </a:schemeClr>
              </a:solidFill>
            </a:endParaRPr>
          </a:p>
        </p:txBody>
      </p:sp>
      <p:sp>
        <p:nvSpPr>
          <p:cNvPr id="3" name="TextBox 2"/>
          <p:cNvSpPr txBox="1"/>
          <p:nvPr/>
        </p:nvSpPr>
        <p:spPr>
          <a:xfrm>
            <a:off x="542259" y="2124043"/>
            <a:ext cx="7678518" cy="707886"/>
          </a:xfrm>
          <a:prstGeom prst="rect">
            <a:avLst/>
          </a:prstGeom>
          <a:noFill/>
        </p:spPr>
        <p:txBody>
          <a:bodyPr wrap="square" rtlCol="0">
            <a:spAutoFit/>
          </a:bodyPr>
          <a:lstStyle/>
          <a:p>
            <a:pPr algn="ctr"/>
            <a:r>
              <a:rPr lang="en-US" sz="2000" i="1" smtClean="0"/>
              <a:t>David </a:t>
            </a:r>
            <a:r>
              <a:rPr lang="en-US" sz="2000" i="1"/>
              <a:t>Grimley, </a:t>
            </a:r>
            <a:r>
              <a:rPr lang="en-US" sz="2000" i="1" smtClean="0"/>
              <a:t>Dana Labotka</a:t>
            </a:r>
            <a:r>
              <a:rPr lang="en-US" sz="2000" i="1"/>
              <a:t>, </a:t>
            </a:r>
            <a:r>
              <a:rPr lang="en-US" sz="2000" i="1" smtClean="0"/>
              <a:t>Sebastian </a:t>
            </a:r>
            <a:r>
              <a:rPr lang="en-US" sz="2000" i="1"/>
              <a:t>Huot, </a:t>
            </a:r>
            <a:r>
              <a:rPr lang="en-US" sz="2000" i="1" smtClean="0"/>
              <a:t>Jia </a:t>
            </a:r>
            <a:r>
              <a:rPr lang="en-US" sz="2000" i="1"/>
              <a:t>Wang, </a:t>
            </a:r>
            <a:r>
              <a:rPr lang="en-US" sz="2000" i="1" smtClean="0"/>
              <a:t>Andrew </a:t>
            </a:r>
            <a:r>
              <a:rPr lang="en-US" sz="2000" i="1"/>
              <a:t>Stumpf, </a:t>
            </a:r>
            <a:r>
              <a:rPr lang="en-US" sz="2000" i="1" smtClean="0"/>
              <a:t>Xiaodong </a:t>
            </a:r>
            <a:r>
              <a:rPr lang="en-US" sz="2000" i="1"/>
              <a:t>Miao, </a:t>
            </a:r>
            <a:r>
              <a:rPr lang="en-US" sz="2000" i="1" smtClean="0"/>
              <a:t>Olivier </a:t>
            </a:r>
            <a:r>
              <a:rPr lang="en-US" sz="2000" i="1"/>
              <a:t>Caron, </a:t>
            </a:r>
            <a:r>
              <a:rPr lang="en-US" sz="2000" i="1" smtClean="0"/>
              <a:t>and Hong </a:t>
            </a:r>
            <a:r>
              <a:rPr lang="en-US" sz="2000" i="1"/>
              <a:t>Wang</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3200400"/>
            <a:ext cx="3162125" cy="177818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3200400"/>
            <a:ext cx="3048000" cy="1714500"/>
          </a:xfrm>
          <a:prstGeom prst="rect">
            <a:avLst/>
          </a:prstGeom>
        </p:spPr>
      </p:pic>
    </p:spTree>
    <p:extLst>
      <p:ext uri="{BB962C8B-B14F-4D97-AF65-F5344CB8AC3E}">
        <p14:creationId xmlns:p14="http://schemas.microsoft.com/office/powerpoint/2010/main" val="9891744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597932"/>
            <a:ext cx="8229600" cy="2286000"/>
          </a:xfrm>
        </p:spPr>
        <p:txBody>
          <a:bodyPr>
            <a:noAutofit/>
          </a:bodyPr>
          <a:lstStyle/>
          <a:p>
            <a:pPr>
              <a:lnSpc>
                <a:spcPct val="150000"/>
              </a:lnSpc>
              <a:buFont typeface="Wingdings" panose="05000000000000000000" pitchFamily="2" charset="2"/>
              <a:buChar char="q"/>
            </a:pPr>
            <a:r>
              <a:rPr lang="en-US" sz="2000" smtClean="0">
                <a:latin typeface="Times New Roman" panose="02020603050405020304" pitchFamily="18" charset="0"/>
              </a:rPr>
              <a:t>“This </a:t>
            </a:r>
            <a:r>
              <a:rPr lang="en-US" sz="2000">
                <a:latin typeface="Times New Roman" panose="02020603050405020304" pitchFamily="18" charset="0"/>
              </a:rPr>
              <a:t>peat lies above the Illinoisan and below the </a:t>
            </a:r>
            <a:r>
              <a:rPr lang="en-US" sz="2000" smtClean="0">
                <a:latin typeface="Times New Roman" panose="02020603050405020304" pitchFamily="18" charset="0"/>
              </a:rPr>
              <a:t>Wisconsin drift</a:t>
            </a:r>
            <a:r>
              <a:rPr lang="en-US" sz="2000">
                <a:latin typeface="Times New Roman" panose="02020603050405020304" pitchFamily="18" charset="0"/>
              </a:rPr>
              <a:t>. There is a slight development of loess or loess-like </a:t>
            </a:r>
            <a:r>
              <a:rPr lang="en-US" sz="2000" smtClean="0">
                <a:latin typeface="Times New Roman" panose="02020603050405020304" pitchFamily="18" charset="0"/>
              </a:rPr>
              <a:t>silt above </a:t>
            </a:r>
            <a:r>
              <a:rPr lang="en-US" sz="2000">
                <a:latin typeface="Times New Roman" panose="02020603050405020304" pitchFamily="18" charset="0"/>
              </a:rPr>
              <a:t>the peat and below the </a:t>
            </a:r>
            <a:r>
              <a:rPr lang="en-US" sz="2000" smtClean="0">
                <a:latin typeface="Times New Roman" panose="02020603050405020304" pitchFamily="18" charset="0"/>
              </a:rPr>
              <a:t>Wisconsin, </a:t>
            </a:r>
            <a:r>
              <a:rPr lang="en-US" sz="2000">
                <a:latin typeface="Times New Roman" panose="02020603050405020304" pitchFamily="18" charset="0"/>
              </a:rPr>
              <a:t>and Professor </a:t>
            </a:r>
            <a:r>
              <a:rPr lang="en-US" sz="2000" smtClean="0">
                <a:latin typeface="Times New Roman" panose="02020603050405020304" pitchFamily="18" charset="0"/>
              </a:rPr>
              <a:t>Savage considers </a:t>
            </a:r>
            <a:r>
              <a:rPr lang="en-US" sz="2000">
                <a:latin typeface="Times New Roman" panose="02020603050405020304" pitchFamily="18" charset="0"/>
              </a:rPr>
              <a:t>that the reference of the bed to the Sangamon </a:t>
            </a:r>
            <a:r>
              <a:rPr lang="en-US" sz="2000" smtClean="0">
                <a:latin typeface="Times New Roman" panose="02020603050405020304" pitchFamily="18" charset="0"/>
              </a:rPr>
              <a:t>stage is </a:t>
            </a:r>
            <a:r>
              <a:rPr lang="en-US" sz="2000">
                <a:latin typeface="Times New Roman" panose="02020603050405020304" pitchFamily="18" charset="0"/>
              </a:rPr>
              <a:t>rather definitely proven</a:t>
            </a:r>
            <a:r>
              <a:rPr lang="en-US" sz="2000" smtClean="0">
                <a:latin typeface="Times New Roman" panose="02020603050405020304" pitchFamily="18" charset="0"/>
              </a:rPr>
              <a:t>.”</a:t>
            </a:r>
          </a:p>
          <a:p>
            <a:pPr>
              <a:lnSpc>
                <a:spcPct val="150000"/>
              </a:lnSpc>
              <a:buFont typeface="Wingdings" panose="05000000000000000000" pitchFamily="2" charset="2"/>
              <a:buChar char="q"/>
            </a:pPr>
            <a:r>
              <a:rPr lang="en-US" sz="2000" smtClean="0">
                <a:latin typeface="Times New Roman" panose="02020603050405020304" pitchFamily="18" charset="0"/>
              </a:rPr>
              <a:t>Wickham compared Coleoptera fossils to those in Scarborough beds near Toronto, Ontario.</a:t>
            </a:r>
            <a:endParaRPr lang="en-US" sz="20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3505200"/>
            <a:ext cx="5418666" cy="3048000"/>
          </a:xfrm>
          <a:prstGeom prst="rect">
            <a:avLst/>
          </a:prstGeom>
        </p:spPr>
      </p:pic>
      <p:sp>
        <p:nvSpPr>
          <p:cNvPr id="6" name="TextBox 5"/>
          <p:cNvSpPr txBox="1"/>
          <p:nvPr/>
        </p:nvSpPr>
        <p:spPr>
          <a:xfrm>
            <a:off x="3276600" y="5867400"/>
            <a:ext cx="2079480" cy="369332"/>
          </a:xfrm>
          <a:prstGeom prst="rect">
            <a:avLst/>
          </a:prstGeom>
          <a:noFill/>
        </p:spPr>
        <p:txBody>
          <a:bodyPr wrap="none" rtlCol="0">
            <a:spAutoFit/>
          </a:bodyPr>
          <a:lstStyle/>
          <a:p>
            <a:r>
              <a:rPr lang="en-US"/>
              <a:t>o</a:t>
            </a:r>
            <a:r>
              <a:rPr lang="en-US" smtClean="0"/>
              <a:t>rganic silt and peat</a:t>
            </a:r>
            <a:endParaRPr lang="en-US"/>
          </a:p>
        </p:txBody>
      </p:sp>
      <p:sp>
        <p:nvSpPr>
          <p:cNvPr id="7" name="TextBox 6"/>
          <p:cNvSpPr txBox="1"/>
          <p:nvPr/>
        </p:nvSpPr>
        <p:spPr>
          <a:xfrm>
            <a:off x="3429000" y="3733800"/>
            <a:ext cx="420308" cy="369332"/>
          </a:xfrm>
          <a:prstGeom prst="rect">
            <a:avLst/>
          </a:prstGeom>
          <a:noFill/>
        </p:spPr>
        <p:txBody>
          <a:bodyPr wrap="none" rtlCol="0">
            <a:spAutoFit/>
          </a:bodyPr>
          <a:lstStyle/>
          <a:p>
            <a:r>
              <a:rPr lang="en-US" smtClean="0"/>
              <a:t>till</a:t>
            </a:r>
            <a:endParaRPr lang="en-US"/>
          </a:p>
        </p:txBody>
      </p:sp>
      <p:sp>
        <p:nvSpPr>
          <p:cNvPr id="8" name="TextBox 7"/>
          <p:cNvSpPr txBox="1"/>
          <p:nvPr/>
        </p:nvSpPr>
        <p:spPr>
          <a:xfrm>
            <a:off x="3276600" y="5061466"/>
            <a:ext cx="1747081" cy="369332"/>
          </a:xfrm>
          <a:prstGeom prst="rect">
            <a:avLst/>
          </a:prstGeom>
          <a:noFill/>
        </p:spPr>
        <p:txBody>
          <a:bodyPr wrap="none" rtlCol="0">
            <a:spAutoFit/>
          </a:bodyPr>
          <a:lstStyle/>
          <a:p>
            <a:r>
              <a:rPr lang="en-US"/>
              <a:t>l</a:t>
            </a:r>
            <a:r>
              <a:rPr lang="en-US" smtClean="0"/>
              <a:t>oessal sediment</a:t>
            </a:r>
            <a:endParaRPr lang="en-US"/>
          </a:p>
        </p:txBody>
      </p:sp>
    </p:spTree>
    <p:extLst>
      <p:ext uri="{BB962C8B-B14F-4D97-AF65-F5344CB8AC3E}">
        <p14:creationId xmlns:p14="http://schemas.microsoft.com/office/powerpoint/2010/main" val="4065254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762000"/>
            <a:ext cx="5867400" cy="5844703"/>
          </a:xfrm>
          <a:prstGeom prst="rect">
            <a:avLst/>
          </a:prstGeom>
        </p:spPr>
      </p:pic>
      <p:sp>
        <p:nvSpPr>
          <p:cNvPr id="7" name="Title 1"/>
          <p:cNvSpPr>
            <a:spLocks noGrp="1"/>
          </p:cNvSpPr>
          <p:nvPr>
            <p:ph type="title"/>
          </p:nvPr>
        </p:nvSpPr>
        <p:spPr>
          <a:xfrm>
            <a:off x="-76200" y="-76200"/>
            <a:ext cx="9448800" cy="956086"/>
          </a:xfrm>
        </p:spPr>
        <p:txBody>
          <a:bodyPr>
            <a:noAutofit/>
          </a:bodyPr>
          <a:lstStyle/>
          <a:p>
            <a:r>
              <a:rPr lang="en-US" sz="3200" smtClean="0"/>
              <a:t>Location of Studied Sections (Mahomet Quadrangle)</a:t>
            </a:r>
            <a:endParaRPr lang="en-US" sz="3200"/>
          </a:p>
        </p:txBody>
      </p:sp>
      <p:sp>
        <p:nvSpPr>
          <p:cNvPr id="2" name="Oval 1"/>
          <p:cNvSpPr/>
          <p:nvPr/>
        </p:nvSpPr>
        <p:spPr>
          <a:xfrm>
            <a:off x="6019800" y="2438400"/>
            <a:ext cx="152400" cy="152400"/>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048000" y="3684351"/>
            <a:ext cx="152400" cy="152400"/>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943600" y="2538984"/>
            <a:ext cx="152400" cy="152400"/>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8806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76200" y="117693"/>
            <a:ext cx="9067800" cy="6740307"/>
          </a:xfrm>
          <a:prstGeom prst="rect">
            <a:avLst/>
          </a:prstGeom>
        </p:spPr>
        <p:txBody>
          <a:bodyPr wrap="square">
            <a:spAutoFit/>
          </a:bodyPr>
          <a:lstStyle/>
          <a:p>
            <a:r>
              <a:rPr lang="en-US">
                <a:latin typeface="Times New Roman" panose="02020603050405020304" pitchFamily="18" charset="0"/>
                <a:ea typeface="Times New Roman" panose="02020603050405020304" pitchFamily="18" charset="0"/>
              </a:rPr>
              <a:t>New radiocarbon and luminescence ages from the Upper Sangamon River Basin in central Illinois have improved our understanding of Wisconsin Episode ice margin advances and glacial meltwater pulses.  Yet, careful consideration was necessary in application of both methods. Radiocarbon dating of conifer wood in organic silt (Morton Tongue, Peoria Silt) below the Tiskilwa Formation was complicated by weathering effects, namely the presence of microscopic fungus (not realized initially).  Two of four sub-fossil wood ages from the same stratigraphic position, but from different sites in the Mahomet area, were significantly younger than expected (~ 1 to 2 ka too young) for the initial advance of last glacial ice into this region.  One sample, originally ~ 19.2 </a:t>
            </a:r>
            <a:r>
              <a:rPr lang="en-US" baseline="30000">
                <a:latin typeface="Times New Roman" panose="02020603050405020304" pitchFamily="18" charset="0"/>
                <a:ea typeface="Times New Roman" panose="02020603050405020304" pitchFamily="18" charset="0"/>
              </a:rPr>
              <a:t>14</a:t>
            </a:r>
            <a:r>
              <a:rPr lang="en-US">
                <a:latin typeface="Times New Roman" panose="02020603050405020304" pitchFamily="18" charset="0"/>
                <a:ea typeface="Times New Roman" panose="02020603050405020304" pitchFamily="18" charset="0"/>
              </a:rPr>
              <a:t>C ka (~ 23.1 cal ka), was redated from the same log to 19.9 </a:t>
            </a:r>
            <a:r>
              <a:rPr lang="en-US" baseline="30000">
                <a:latin typeface="Times New Roman" panose="02020603050405020304" pitchFamily="18" charset="0"/>
                <a:ea typeface="Times New Roman" panose="02020603050405020304" pitchFamily="18" charset="0"/>
              </a:rPr>
              <a:t>14</a:t>
            </a:r>
            <a:r>
              <a:rPr lang="en-US">
                <a:latin typeface="Times New Roman" panose="02020603050405020304" pitchFamily="18" charset="0"/>
                <a:ea typeface="Times New Roman" panose="02020603050405020304" pitchFamily="18" charset="0"/>
              </a:rPr>
              <a:t>C ka (~ 24.0 cal ka) using alpha cellulose extraction procedures to avoid any contamination.  The two other wood samples with reasonable dates both yielded 20.2 ka </a:t>
            </a:r>
            <a:r>
              <a:rPr lang="en-US" baseline="30000">
                <a:latin typeface="Times New Roman" panose="02020603050405020304" pitchFamily="18" charset="0"/>
                <a:ea typeface="Times New Roman" panose="02020603050405020304" pitchFamily="18" charset="0"/>
              </a:rPr>
              <a:t>14</a:t>
            </a:r>
            <a:r>
              <a:rPr lang="en-US">
                <a:latin typeface="Times New Roman" panose="02020603050405020304" pitchFamily="18" charset="0"/>
                <a:ea typeface="Times New Roman" panose="02020603050405020304" pitchFamily="18" charset="0"/>
              </a:rPr>
              <a:t>C yrs (~ 24.3 ka).  Based on this chronology, glacial ice advancing southwest to the Shelbyville Moraine terminus appears to have been rapid (streaming ?), covering ~ 65 km in perhaps a few hundred years.  Two samples from a younger proglacial outwash deposit in the same area were dated by optically stimulated luminescence (OSL).  The outwash is related to a younger till unit in the Champaign Moraine (Batestown Member, Lemont Fm.) and occurs stratigraphically above the Tiskilwa Formation.  OSL was applied on quartz, a mineral more likely than feldspar to be well-bleached during its last sedimentary cycle.  Measurements were performed on very small aliquots (~ 10 – 20 grains/aliquots) in order to increase the likelihood of isolating well-bleached grains from those carrying a residual dose.  Both samples were found to be partially-bleached. Application of the minimum age model allowed us to calculate an age of ~ 21 – 22 ka for the outwash deposit; without using this model the calculated age would be significantly older.  The new OSL ages are reasonable within the stratigraphic context and may provide a more accurate chronology for the Champaign Moraine and subsequent glacial recession (previously assumed ~ 24 to 20.5 ka).</a:t>
            </a:r>
          </a:p>
        </p:txBody>
      </p:sp>
    </p:spTree>
    <p:extLst>
      <p:ext uri="{BB962C8B-B14F-4D97-AF65-F5344CB8AC3E}">
        <p14:creationId xmlns:p14="http://schemas.microsoft.com/office/powerpoint/2010/main" val="2012412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85800"/>
            <a:ext cx="3124200" cy="555413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1371600"/>
            <a:ext cx="4724400" cy="2657475"/>
          </a:xfrm>
          <a:prstGeom prst="rect">
            <a:avLst/>
          </a:prstGeom>
        </p:spPr>
      </p:pic>
      <p:sp>
        <p:nvSpPr>
          <p:cNvPr id="4" name="TextBox 3"/>
          <p:cNvSpPr txBox="1"/>
          <p:nvPr/>
        </p:nvSpPr>
        <p:spPr>
          <a:xfrm>
            <a:off x="4381500" y="4429322"/>
            <a:ext cx="4381500" cy="923330"/>
          </a:xfrm>
          <a:prstGeom prst="rect">
            <a:avLst/>
          </a:prstGeom>
          <a:noFill/>
        </p:spPr>
        <p:txBody>
          <a:bodyPr wrap="square" rtlCol="0">
            <a:spAutoFit/>
          </a:bodyPr>
          <a:lstStyle/>
          <a:p>
            <a:r>
              <a:rPr lang="en-US" smtClean="0"/>
              <a:t>Sub-fossil</a:t>
            </a:r>
            <a:r>
              <a:rPr lang="en-US" i="1" smtClean="0"/>
              <a:t> Picea </a:t>
            </a:r>
            <a:r>
              <a:rPr lang="en-US" smtClean="0"/>
              <a:t>sp. log found in upper part of sand (immediately below Tiskilwa till) at site MHT-6f on east bank of Sangamon River </a:t>
            </a:r>
            <a:endParaRPr lang="en-US"/>
          </a:p>
        </p:txBody>
      </p:sp>
      <p:sp>
        <p:nvSpPr>
          <p:cNvPr id="5" name="Freeform 4"/>
          <p:cNvSpPr/>
          <p:nvPr/>
        </p:nvSpPr>
        <p:spPr>
          <a:xfrm>
            <a:off x="438912" y="2541446"/>
            <a:ext cx="1956816" cy="329770"/>
          </a:xfrm>
          <a:custGeom>
            <a:avLst/>
            <a:gdLst>
              <a:gd name="connsiteX0" fmla="*/ 0 w 1956816"/>
              <a:gd name="connsiteY0" fmla="*/ 329770 h 329770"/>
              <a:gd name="connsiteX1" fmla="*/ 45720 w 1956816"/>
              <a:gd name="connsiteY1" fmla="*/ 311482 h 329770"/>
              <a:gd name="connsiteX2" fmla="*/ 100584 w 1956816"/>
              <a:gd name="connsiteY2" fmla="*/ 293194 h 329770"/>
              <a:gd name="connsiteX3" fmla="*/ 182880 w 1956816"/>
              <a:gd name="connsiteY3" fmla="*/ 265762 h 329770"/>
              <a:gd name="connsiteX4" fmla="*/ 265176 w 1956816"/>
              <a:gd name="connsiteY4" fmla="*/ 238330 h 329770"/>
              <a:gd name="connsiteX5" fmla="*/ 292608 w 1956816"/>
              <a:gd name="connsiteY5" fmla="*/ 229186 h 329770"/>
              <a:gd name="connsiteX6" fmla="*/ 329184 w 1956816"/>
              <a:gd name="connsiteY6" fmla="*/ 220042 h 329770"/>
              <a:gd name="connsiteX7" fmla="*/ 384048 w 1956816"/>
              <a:gd name="connsiteY7" fmla="*/ 201754 h 329770"/>
              <a:gd name="connsiteX8" fmla="*/ 420624 w 1956816"/>
              <a:gd name="connsiteY8" fmla="*/ 192610 h 329770"/>
              <a:gd name="connsiteX9" fmla="*/ 466344 w 1956816"/>
              <a:gd name="connsiteY9" fmla="*/ 183466 h 329770"/>
              <a:gd name="connsiteX10" fmla="*/ 493776 w 1956816"/>
              <a:gd name="connsiteY10" fmla="*/ 174322 h 329770"/>
              <a:gd name="connsiteX11" fmla="*/ 576072 w 1956816"/>
              <a:gd name="connsiteY11" fmla="*/ 165178 h 329770"/>
              <a:gd name="connsiteX12" fmla="*/ 676656 w 1956816"/>
              <a:gd name="connsiteY12" fmla="*/ 146890 h 329770"/>
              <a:gd name="connsiteX13" fmla="*/ 841248 w 1956816"/>
              <a:gd name="connsiteY13" fmla="*/ 128602 h 329770"/>
              <a:gd name="connsiteX14" fmla="*/ 905256 w 1956816"/>
              <a:gd name="connsiteY14" fmla="*/ 119458 h 329770"/>
              <a:gd name="connsiteX15" fmla="*/ 1005840 w 1956816"/>
              <a:gd name="connsiteY15" fmla="*/ 110314 h 329770"/>
              <a:gd name="connsiteX16" fmla="*/ 1115568 w 1956816"/>
              <a:gd name="connsiteY16" fmla="*/ 92026 h 329770"/>
              <a:gd name="connsiteX17" fmla="*/ 1188720 w 1956816"/>
              <a:gd name="connsiteY17" fmla="*/ 82882 h 329770"/>
              <a:gd name="connsiteX18" fmla="*/ 1316736 w 1956816"/>
              <a:gd name="connsiteY18" fmla="*/ 46306 h 329770"/>
              <a:gd name="connsiteX19" fmla="*/ 1362456 w 1956816"/>
              <a:gd name="connsiteY19" fmla="*/ 37162 h 329770"/>
              <a:gd name="connsiteX20" fmla="*/ 1389888 w 1956816"/>
              <a:gd name="connsiteY20" fmla="*/ 28018 h 329770"/>
              <a:gd name="connsiteX21" fmla="*/ 1700784 w 1956816"/>
              <a:gd name="connsiteY21" fmla="*/ 9730 h 329770"/>
              <a:gd name="connsiteX22" fmla="*/ 1956816 w 1956816"/>
              <a:gd name="connsiteY22" fmla="*/ 586 h 32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56816" h="329770">
                <a:moveTo>
                  <a:pt x="0" y="329770"/>
                </a:moveTo>
                <a:cubicBezTo>
                  <a:pt x="15240" y="323674"/>
                  <a:pt x="30294" y="317091"/>
                  <a:pt x="45720" y="311482"/>
                </a:cubicBezTo>
                <a:cubicBezTo>
                  <a:pt x="63837" y="304894"/>
                  <a:pt x="82296" y="299290"/>
                  <a:pt x="100584" y="293194"/>
                </a:cubicBezTo>
                <a:lnTo>
                  <a:pt x="182880" y="265762"/>
                </a:lnTo>
                <a:lnTo>
                  <a:pt x="265176" y="238330"/>
                </a:lnTo>
                <a:cubicBezTo>
                  <a:pt x="274320" y="235282"/>
                  <a:pt x="283257" y="231524"/>
                  <a:pt x="292608" y="229186"/>
                </a:cubicBezTo>
                <a:cubicBezTo>
                  <a:pt x="304800" y="226138"/>
                  <a:pt x="317147" y="223653"/>
                  <a:pt x="329184" y="220042"/>
                </a:cubicBezTo>
                <a:cubicBezTo>
                  <a:pt x="347648" y="214503"/>
                  <a:pt x="365346" y="206429"/>
                  <a:pt x="384048" y="201754"/>
                </a:cubicBezTo>
                <a:cubicBezTo>
                  <a:pt x="396240" y="198706"/>
                  <a:pt x="408356" y="195336"/>
                  <a:pt x="420624" y="192610"/>
                </a:cubicBezTo>
                <a:cubicBezTo>
                  <a:pt x="435796" y="189239"/>
                  <a:pt x="451266" y="187235"/>
                  <a:pt x="466344" y="183466"/>
                </a:cubicBezTo>
                <a:cubicBezTo>
                  <a:pt x="475695" y="181128"/>
                  <a:pt x="484269" y="175907"/>
                  <a:pt x="493776" y="174322"/>
                </a:cubicBezTo>
                <a:cubicBezTo>
                  <a:pt x="521001" y="169784"/>
                  <a:pt x="548749" y="169081"/>
                  <a:pt x="576072" y="165178"/>
                </a:cubicBezTo>
                <a:cubicBezTo>
                  <a:pt x="707155" y="146452"/>
                  <a:pt x="526318" y="165682"/>
                  <a:pt x="676656" y="146890"/>
                </a:cubicBezTo>
                <a:cubicBezTo>
                  <a:pt x="731431" y="140043"/>
                  <a:pt x="786601" y="136409"/>
                  <a:pt x="841248" y="128602"/>
                </a:cubicBezTo>
                <a:cubicBezTo>
                  <a:pt x="862584" y="125554"/>
                  <a:pt x="883835" y="121838"/>
                  <a:pt x="905256" y="119458"/>
                </a:cubicBezTo>
                <a:cubicBezTo>
                  <a:pt x="938716" y="115740"/>
                  <a:pt x="972457" y="114668"/>
                  <a:pt x="1005840" y="110314"/>
                </a:cubicBezTo>
                <a:cubicBezTo>
                  <a:pt x="1042609" y="105518"/>
                  <a:pt x="1078774" y="96625"/>
                  <a:pt x="1115568" y="92026"/>
                </a:cubicBezTo>
                <a:lnTo>
                  <a:pt x="1188720" y="82882"/>
                </a:lnTo>
                <a:cubicBezTo>
                  <a:pt x="1241010" y="65452"/>
                  <a:pt x="1259327" y="57788"/>
                  <a:pt x="1316736" y="46306"/>
                </a:cubicBezTo>
                <a:cubicBezTo>
                  <a:pt x="1331976" y="43258"/>
                  <a:pt x="1347378" y="40931"/>
                  <a:pt x="1362456" y="37162"/>
                </a:cubicBezTo>
                <a:cubicBezTo>
                  <a:pt x="1371807" y="34824"/>
                  <a:pt x="1380381" y="29603"/>
                  <a:pt x="1389888" y="28018"/>
                </a:cubicBezTo>
                <a:cubicBezTo>
                  <a:pt x="1478641" y="13226"/>
                  <a:pt x="1636186" y="12314"/>
                  <a:pt x="1700784" y="9730"/>
                </a:cubicBezTo>
                <a:cubicBezTo>
                  <a:pt x="1859112" y="-3464"/>
                  <a:pt x="1773809" y="586"/>
                  <a:pt x="1956816" y="586"/>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11480" y="3511246"/>
            <a:ext cx="2734056" cy="722426"/>
          </a:xfrm>
          <a:custGeom>
            <a:avLst/>
            <a:gdLst>
              <a:gd name="connsiteX0" fmla="*/ 0 w 2734056"/>
              <a:gd name="connsiteY0" fmla="*/ 722426 h 722426"/>
              <a:gd name="connsiteX1" fmla="*/ 64008 w 2734056"/>
              <a:gd name="connsiteY1" fmla="*/ 704138 h 722426"/>
              <a:gd name="connsiteX2" fmla="*/ 128016 w 2734056"/>
              <a:gd name="connsiteY2" fmla="*/ 694994 h 722426"/>
              <a:gd name="connsiteX3" fmla="*/ 182880 w 2734056"/>
              <a:gd name="connsiteY3" fmla="*/ 676706 h 722426"/>
              <a:gd name="connsiteX4" fmla="*/ 219456 w 2734056"/>
              <a:gd name="connsiteY4" fmla="*/ 667562 h 722426"/>
              <a:gd name="connsiteX5" fmla="*/ 274320 w 2734056"/>
              <a:gd name="connsiteY5" fmla="*/ 649274 h 722426"/>
              <a:gd name="connsiteX6" fmla="*/ 301752 w 2734056"/>
              <a:gd name="connsiteY6" fmla="*/ 640130 h 722426"/>
              <a:gd name="connsiteX7" fmla="*/ 365760 w 2734056"/>
              <a:gd name="connsiteY7" fmla="*/ 603554 h 722426"/>
              <a:gd name="connsiteX8" fmla="*/ 457200 w 2734056"/>
              <a:gd name="connsiteY8" fmla="*/ 576122 h 722426"/>
              <a:gd name="connsiteX9" fmla="*/ 512064 w 2734056"/>
              <a:gd name="connsiteY9" fmla="*/ 557834 h 722426"/>
              <a:gd name="connsiteX10" fmla="*/ 594360 w 2734056"/>
              <a:gd name="connsiteY10" fmla="*/ 530402 h 722426"/>
              <a:gd name="connsiteX11" fmla="*/ 621792 w 2734056"/>
              <a:gd name="connsiteY11" fmla="*/ 521258 h 722426"/>
              <a:gd name="connsiteX12" fmla="*/ 649224 w 2734056"/>
              <a:gd name="connsiteY12" fmla="*/ 512114 h 722426"/>
              <a:gd name="connsiteX13" fmla="*/ 768096 w 2734056"/>
              <a:gd name="connsiteY13" fmla="*/ 484682 h 722426"/>
              <a:gd name="connsiteX14" fmla="*/ 850392 w 2734056"/>
              <a:gd name="connsiteY14" fmla="*/ 457250 h 722426"/>
              <a:gd name="connsiteX15" fmla="*/ 877824 w 2734056"/>
              <a:gd name="connsiteY15" fmla="*/ 448106 h 722426"/>
              <a:gd name="connsiteX16" fmla="*/ 941832 w 2734056"/>
              <a:gd name="connsiteY16" fmla="*/ 429818 h 722426"/>
              <a:gd name="connsiteX17" fmla="*/ 969264 w 2734056"/>
              <a:gd name="connsiteY17" fmla="*/ 411530 h 722426"/>
              <a:gd name="connsiteX18" fmla="*/ 1024128 w 2734056"/>
              <a:gd name="connsiteY18" fmla="*/ 402386 h 722426"/>
              <a:gd name="connsiteX19" fmla="*/ 1060704 w 2734056"/>
              <a:gd name="connsiteY19" fmla="*/ 393242 h 722426"/>
              <a:gd name="connsiteX20" fmla="*/ 1088136 w 2734056"/>
              <a:gd name="connsiteY20" fmla="*/ 384098 h 722426"/>
              <a:gd name="connsiteX21" fmla="*/ 1124712 w 2734056"/>
              <a:gd name="connsiteY21" fmla="*/ 374954 h 722426"/>
              <a:gd name="connsiteX22" fmla="*/ 1216152 w 2734056"/>
              <a:gd name="connsiteY22" fmla="*/ 347522 h 722426"/>
              <a:gd name="connsiteX23" fmla="*/ 1435608 w 2734056"/>
              <a:gd name="connsiteY23" fmla="*/ 320090 h 722426"/>
              <a:gd name="connsiteX24" fmla="*/ 1508760 w 2734056"/>
              <a:gd name="connsiteY24" fmla="*/ 310946 h 722426"/>
              <a:gd name="connsiteX25" fmla="*/ 1545336 w 2734056"/>
              <a:gd name="connsiteY25" fmla="*/ 301802 h 722426"/>
              <a:gd name="connsiteX26" fmla="*/ 1682496 w 2734056"/>
              <a:gd name="connsiteY26" fmla="*/ 283514 h 722426"/>
              <a:gd name="connsiteX27" fmla="*/ 1737360 w 2734056"/>
              <a:gd name="connsiteY27" fmla="*/ 274370 h 722426"/>
              <a:gd name="connsiteX28" fmla="*/ 1792224 w 2734056"/>
              <a:gd name="connsiteY28" fmla="*/ 256082 h 722426"/>
              <a:gd name="connsiteX29" fmla="*/ 1819656 w 2734056"/>
              <a:gd name="connsiteY29" fmla="*/ 246938 h 722426"/>
              <a:gd name="connsiteX30" fmla="*/ 1847088 w 2734056"/>
              <a:gd name="connsiteY30" fmla="*/ 228650 h 722426"/>
              <a:gd name="connsiteX31" fmla="*/ 1920240 w 2734056"/>
              <a:gd name="connsiteY31" fmla="*/ 210362 h 722426"/>
              <a:gd name="connsiteX32" fmla="*/ 1984248 w 2734056"/>
              <a:gd name="connsiteY32" fmla="*/ 192074 h 722426"/>
              <a:gd name="connsiteX33" fmla="*/ 2048256 w 2734056"/>
              <a:gd name="connsiteY33" fmla="*/ 164642 h 722426"/>
              <a:gd name="connsiteX34" fmla="*/ 2084832 w 2734056"/>
              <a:gd name="connsiteY34" fmla="*/ 146354 h 722426"/>
              <a:gd name="connsiteX35" fmla="*/ 2157984 w 2734056"/>
              <a:gd name="connsiteY35" fmla="*/ 128066 h 722426"/>
              <a:gd name="connsiteX36" fmla="*/ 2185416 w 2734056"/>
              <a:gd name="connsiteY36" fmla="*/ 109778 h 722426"/>
              <a:gd name="connsiteX37" fmla="*/ 2267712 w 2734056"/>
              <a:gd name="connsiteY37" fmla="*/ 91490 h 722426"/>
              <a:gd name="connsiteX38" fmla="*/ 2304288 w 2734056"/>
              <a:gd name="connsiteY38" fmla="*/ 82346 h 722426"/>
              <a:gd name="connsiteX39" fmla="*/ 2368296 w 2734056"/>
              <a:gd name="connsiteY39" fmla="*/ 73202 h 722426"/>
              <a:gd name="connsiteX40" fmla="*/ 2404872 w 2734056"/>
              <a:gd name="connsiteY40" fmla="*/ 64058 h 722426"/>
              <a:gd name="connsiteX41" fmla="*/ 2487168 w 2734056"/>
              <a:gd name="connsiteY41" fmla="*/ 36626 h 722426"/>
              <a:gd name="connsiteX42" fmla="*/ 2514600 w 2734056"/>
              <a:gd name="connsiteY42" fmla="*/ 27482 h 722426"/>
              <a:gd name="connsiteX43" fmla="*/ 2542032 w 2734056"/>
              <a:gd name="connsiteY43" fmla="*/ 18338 h 722426"/>
              <a:gd name="connsiteX44" fmla="*/ 2642616 w 2734056"/>
              <a:gd name="connsiteY44" fmla="*/ 9194 h 722426"/>
              <a:gd name="connsiteX45" fmla="*/ 2734056 w 2734056"/>
              <a:gd name="connsiteY45" fmla="*/ 50 h 72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34056" h="722426">
                <a:moveTo>
                  <a:pt x="0" y="722426"/>
                </a:moveTo>
                <a:cubicBezTo>
                  <a:pt x="21336" y="716330"/>
                  <a:pt x="42311" y="708787"/>
                  <a:pt x="64008" y="704138"/>
                </a:cubicBezTo>
                <a:cubicBezTo>
                  <a:pt x="85082" y="699622"/>
                  <a:pt x="107015" y="699840"/>
                  <a:pt x="128016" y="694994"/>
                </a:cubicBezTo>
                <a:cubicBezTo>
                  <a:pt x="146800" y="690659"/>
                  <a:pt x="164178" y="681381"/>
                  <a:pt x="182880" y="676706"/>
                </a:cubicBezTo>
                <a:cubicBezTo>
                  <a:pt x="195072" y="673658"/>
                  <a:pt x="207419" y="671173"/>
                  <a:pt x="219456" y="667562"/>
                </a:cubicBezTo>
                <a:cubicBezTo>
                  <a:pt x="237920" y="662023"/>
                  <a:pt x="256032" y="655370"/>
                  <a:pt x="274320" y="649274"/>
                </a:cubicBezTo>
                <a:cubicBezTo>
                  <a:pt x="283464" y="646226"/>
                  <a:pt x="293732" y="645477"/>
                  <a:pt x="301752" y="640130"/>
                </a:cubicBezTo>
                <a:cubicBezTo>
                  <a:pt x="326496" y="623634"/>
                  <a:pt x="336757" y="615155"/>
                  <a:pt x="365760" y="603554"/>
                </a:cubicBezTo>
                <a:cubicBezTo>
                  <a:pt x="430418" y="577691"/>
                  <a:pt x="403310" y="592289"/>
                  <a:pt x="457200" y="576122"/>
                </a:cubicBezTo>
                <a:cubicBezTo>
                  <a:pt x="475664" y="570583"/>
                  <a:pt x="493776" y="563930"/>
                  <a:pt x="512064" y="557834"/>
                </a:cubicBezTo>
                <a:lnTo>
                  <a:pt x="594360" y="530402"/>
                </a:lnTo>
                <a:lnTo>
                  <a:pt x="621792" y="521258"/>
                </a:lnTo>
                <a:cubicBezTo>
                  <a:pt x="630936" y="518210"/>
                  <a:pt x="639773" y="514004"/>
                  <a:pt x="649224" y="512114"/>
                </a:cubicBezTo>
                <a:cubicBezTo>
                  <a:pt x="685492" y="504860"/>
                  <a:pt x="735010" y="495711"/>
                  <a:pt x="768096" y="484682"/>
                </a:cubicBezTo>
                <a:lnTo>
                  <a:pt x="850392" y="457250"/>
                </a:lnTo>
                <a:cubicBezTo>
                  <a:pt x="859536" y="454202"/>
                  <a:pt x="868473" y="450444"/>
                  <a:pt x="877824" y="448106"/>
                </a:cubicBezTo>
                <a:cubicBezTo>
                  <a:pt x="889543" y="445176"/>
                  <a:pt x="928714" y="436377"/>
                  <a:pt x="941832" y="429818"/>
                </a:cubicBezTo>
                <a:cubicBezTo>
                  <a:pt x="951662" y="424903"/>
                  <a:pt x="958838" y="415005"/>
                  <a:pt x="969264" y="411530"/>
                </a:cubicBezTo>
                <a:cubicBezTo>
                  <a:pt x="986853" y="405667"/>
                  <a:pt x="1005948" y="406022"/>
                  <a:pt x="1024128" y="402386"/>
                </a:cubicBezTo>
                <a:cubicBezTo>
                  <a:pt x="1036451" y="399921"/>
                  <a:pt x="1048620" y="396694"/>
                  <a:pt x="1060704" y="393242"/>
                </a:cubicBezTo>
                <a:cubicBezTo>
                  <a:pt x="1069972" y="390594"/>
                  <a:pt x="1078868" y="386746"/>
                  <a:pt x="1088136" y="384098"/>
                </a:cubicBezTo>
                <a:cubicBezTo>
                  <a:pt x="1100220" y="380646"/>
                  <a:pt x="1112675" y="378565"/>
                  <a:pt x="1124712" y="374954"/>
                </a:cubicBezTo>
                <a:cubicBezTo>
                  <a:pt x="1171364" y="360958"/>
                  <a:pt x="1174000" y="355952"/>
                  <a:pt x="1216152" y="347522"/>
                </a:cubicBezTo>
                <a:cubicBezTo>
                  <a:pt x="1288266" y="333099"/>
                  <a:pt x="1363351" y="329122"/>
                  <a:pt x="1435608" y="320090"/>
                </a:cubicBezTo>
                <a:cubicBezTo>
                  <a:pt x="1459992" y="317042"/>
                  <a:pt x="1484521" y="314986"/>
                  <a:pt x="1508760" y="310946"/>
                </a:cubicBezTo>
                <a:cubicBezTo>
                  <a:pt x="1521156" y="308880"/>
                  <a:pt x="1532971" y="304050"/>
                  <a:pt x="1545336" y="301802"/>
                </a:cubicBezTo>
                <a:cubicBezTo>
                  <a:pt x="1583339" y="294892"/>
                  <a:pt x="1645345" y="288821"/>
                  <a:pt x="1682496" y="283514"/>
                </a:cubicBezTo>
                <a:cubicBezTo>
                  <a:pt x="1700850" y="280892"/>
                  <a:pt x="1719373" y="278867"/>
                  <a:pt x="1737360" y="274370"/>
                </a:cubicBezTo>
                <a:cubicBezTo>
                  <a:pt x="1756062" y="269695"/>
                  <a:pt x="1773936" y="262178"/>
                  <a:pt x="1792224" y="256082"/>
                </a:cubicBezTo>
                <a:cubicBezTo>
                  <a:pt x="1801368" y="253034"/>
                  <a:pt x="1811636" y="252285"/>
                  <a:pt x="1819656" y="246938"/>
                </a:cubicBezTo>
                <a:cubicBezTo>
                  <a:pt x="1828800" y="240842"/>
                  <a:pt x="1836760" y="232406"/>
                  <a:pt x="1847088" y="228650"/>
                </a:cubicBezTo>
                <a:cubicBezTo>
                  <a:pt x="1870709" y="220060"/>
                  <a:pt x="1896395" y="218310"/>
                  <a:pt x="1920240" y="210362"/>
                </a:cubicBezTo>
                <a:cubicBezTo>
                  <a:pt x="1959594" y="197244"/>
                  <a:pt x="1938321" y="203556"/>
                  <a:pt x="1984248" y="192074"/>
                </a:cubicBezTo>
                <a:cubicBezTo>
                  <a:pt x="2039840" y="155013"/>
                  <a:pt x="1980774" y="189948"/>
                  <a:pt x="2048256" y="164642"/>
                </a:cubicBezTo>
                <a:cubicBezTo>
                  <a:pt x="2061019" y="159856"/>
                  <a:pt x="2071900" y="150665"/>
                  <a:pt x="2084832" y="146354"/>
                </a:cubicBezTo>
                <a:cubicBezTo>
                  <a:pt x="2108677" y="138406"/>
                  <a:pt x="2157984" y="128066"/>
                  <a:pt x="2157984" y="128066"/>
                </a:cubicBezTo>
                <a:cubicBezTo>
                  <a:pt x="2167128" y="121970"/>
                  <a:pt x="2175315" y="114107"/>
                  <a:pt x="2185416" y="109778"/>
                </a:cubicBezTo>
                <a:cubicBezTo>
                  <a:pt x="2197424" y="104632"/>
                  <a:pt x="2258699" y="93493"/>
                  <a:pt x="2267712" y="91490"/>
                </a:cubicBezTo>
                <a:cubicBezTo>
                  <a:pt x="2279980" y="88764"/>
                  <a:pt x="2291923" y="84594"/>
                  <a:pt x="2304288" y="82346"/>
                </a:cubicBezTo>
                <a:cubicBezTo>
                  <a:pt x="2325493" y="78491"/>
                  <a:pt x="2347091" y="77057"/>
                  <a:pt x="2368296" y="73202"/>
                </a:cubicBezTo>
                <a:cubicBezTo>
                  <a:pt x="2380661" y="70954"/>
                  <a:pt x="2392835" y="67669"/>
                  <a:pt x="2404872" y="64058"/>
                </a:cubicBezTo>
                <a:cubicBezTo>
                  <a:pt x="2432568" y="55749"/>
                  <a:pt x="2459736" y="45770"/>
                  <a:pt x="2487168" y="36626"/>
                </a:cubicBezTo>
                <a:lnTo>
                  <a:pt x="2514600" y="27482"/>
                </a:lnTo>
                <a:cubicBezTo>
                  <a:pt x="2523744" y="24434"/>
                  <a:pt x="2532433" y="19211"/>
                  <a:pt x="2542032" y="18338"/>
                </a:cubicBezTo>
                <a:cubicBezTo>
                  <a:pt x="2575560" y="15290"/>
                  <a:pt x="2609156" y="12912"/>
                  <a:pt x="2642616" y="9194"/>
                </a:cubicBezTo>
                <a:cubicBezTo>
                  <a:pt x="2736550" y="-1243"/>
                  <a:pt x="2676215" y="50"/>
                  <a:pt x="2734056" y="5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20807359">
            <a:off x="1814743" y="2977677"/>
            <a:ext cx="1040670" cy="369332"/>
          </a:xfrm>
          <a:prstGeom prst="rect">
            <a:avLst/>
          </a:prstGeom>
          <a:noFill/>
        </p:spPr>
        <p:txBody>
          <a:bodyPr wrap="none" rtlCol="0">
            <a:spAutoFit/>
          </a:bodyPr>
          <a:lstStyle/>
          <a:p>
            <a:r>
              <a:rPr lang="en-US">
                <a:solidFill>
                  <a:srgbClr val="FFFF00"/>
                </a:solidFill>
              </a:rPr>
              <a:t>s</a:t>
            </a:r>
            <a:r>
              <a:rPr lang="en-US" smtClean="0">
                <a:solidFill>
                  <a:srgbClr val="FFFF00"/>
                </a:solidFill>
              </a:rPr>
              <a:t>and bed</a:t>
            </a:r>
            <a:endParaRPr lang="en-US">
              <a:solidFill>
                <a:srgbClr val="FFFF00"/>
              </a:solidFill>
            </a:endParaRPr>
          </a:p>
        </p:txBody>
      </p:sp>
      <p:sp>
        <p:nvSpPr>
          <p:cNvPr id="10" name="TextBox 9"/>
          <p:cNvSpPr txBox="1"/>
          <p:nvPr/>
        </p:nvSpPr>
        <p:spPr>
          <a:xfrm rot="20807359">
            <a:off x="450678" y="4419941"/>
            <a:ext cx="2300310" cy="369332"/>
          </a:xfrm>
          <a:prstGeom prst="rect">
            <a:avLst/>
          </a:prstGeom>
          <a:noFill/>
        </p:spPr>
        <p:txBody>
          <a:bodyPr wrap="none" rtlCol="0">
            <a:spAutoFit/>
          </a:bodyPr>
          <a:lstStyle/>
          <a:p>
            <a:r>
              <a:rPr lang="en-US" smtClean="0">
                <a:solidFill>
                  <a:srgbClr val="FFFF00"/>
                </a:solidFill>
              </a:rPr>
              <a:t>Morton Tongue (loess)</a:t>
            </a:r>
            <a:endParaRPr lang="en-US">
              <a:solidFill>
                <a:srgbClr val="FFFF00"/>
              </a:solidFill>
            </a:endParaRPr>
          </a:p>
        </p:txBody>
      </p:sp>
      <p:sp>
        <p:nvSpPr>
          <p:cNvPr id="11" name="TextBox 10"/>
          <p:cNvSpPr txBox="1"/>
          <p:nvPr/>
        </p:nvSpPr>
        <p:spPr>
          <a:xfrm rot="21290362">
            <a:off x="568977" y="1001670"/>
            <a:ext cx="1753044" cy="369332"/>
          </a:xfrm>
          <a:prstGeom prst="rect">
            <a:avLst/>
          </a:prstGeom>
          <a:noFill/>
        </p:spPr>
        <p:txBody>
          <a:bodyPr wrap="none" rtlCol="0">
            <a:spAutoFit/>
          </a:bodyPr>
          <a:lstStyle/>
          <a:p>
            <a:r>
              <a:rPr lang="en-US" smtClean="0">
                <a:solidFill>
                  <a:srgbClr val="FFFF00"/>
                </a:solidFill>
              </a:rPr>
              <a:t>Tiskilwa Fm. (till)</a:t>
            </a:r>
            <a:endParaRPr lang="en-US">
              <a:solidFill>
                <a:srgbClr val="FFFF00"/>
              </a:solidFill>
            </a:endParaRPr>
          </a:p>
        </p:txBody>
      </p:sp>
      <p:sp>
        <p:nvSpPr>
          <p:cNvPr id="12" name="Freeform 11"/>
          <p:cNvSpPr/>
          <p:nvPr/>
        </p:nvSpPr>
        <p:spPr>
          <a:xfrm>
            <a:off x="4142232" y="2313432"/>
            <a:ext cx="3767328" cy="696468"/>
          </a:xfrm>
          <a:custGeom>
            <a:avLst/>
            <a:gdLst>
              <a:gd name="connsiteX0" fmla="*/ 0 w 3767328"/>
              <a:gd name="connsiteY0" fmla="*/ 0 h 745646"/>
              <a:gd name="connsiteX1" fmla="*/ 64008 w 3767328"/>
              <a:gd name="connsiteY1" fmla="*/ 54864 h 745646"/>
              <a:gd name="connsiteX2" fmla="*/ 109728 w 3767328"/>
              <a:gd name="connsiteY2" fmla="*/ 91440 h 745646"/>
              <a:gd name="connsiteX3" fmla="*/ 137160 w 3767328"/>
              <a:gd name="connsiteY3" fmla="*/ 118872 h 745646"/>
              <a:gd name="connsiteX4" fmla="*/ 173736 w 3767328"/>
              <a:gd name="connsiteY4" fmla="*/ 137160 h 745646"/>
              <a:gd name="connsiteX5" fmla="*/ 201168 w 3767328"/>
              <a:gd name="connsiteY5" fmla="*/ 173736 h 745646"/>
              <a:gd name="connsiteX6" fmla="*/ 228600 w 3767328"/>
              <a:gd name="connsiteY6" fmla="*/ 192024 h 745646"/>
              <a:gd name="connsiteX7" fmla="*/ 283464 w 3767328"/>
              <a:gd name="connsiteY7" fmla="*/ 228600 h 745646"/>
              <a:gd name="connsiteX8" fmla="*/ 329184 w 3767328"/>
              <a:gd name="connsiteY8" fmla="*/ 265176 h 745646"/>
              <a:gd name="connsiteX9" fmla="*/ 384048 w 3767328"/>
              <a:gd name="connsiteY9" fmla="*/ 301752 h 745646"/>
              <a:gd name="connsiteX10" fmla="*/ 438912 w 3767328"/>
              <a:gd name="connsiteY10" fmla="*/ 356616 h 745646"/>
              <a:gd name="connsiteX11" fmla="*/ 521208 w 3767328"/>
              <a:gd name="connsiteY11" fmla="*/ 420624 h 745646"/>
              <a:gd name="connsiteX12" fmla="*/ 548640 w 3767328"/>
              <a:gd name="connsiteY12" fmla="*/ 429768 h 745646"/>
              <a:gd name="connsiteX13" fmla="*/ 603504 w 3767328"/>
              <a:gd name="connsiteY13" fmla="*/ 466344 h 745646"/>
              <a:gd name="connsiteX14" fmla="*/ 658368 w 3767328"/>
              <a:gd name="connsiteY14" fmla="*/ 484632 h 745646"/>
              <a:gd name="connsiteX15" fmla="*/ 685800 w 3767328"/>
              <a:gd name="connsiteY15" fmla="*/ 493776 h 745646"/>
              <a:gd name="connsiteX16" fmla="*/ 740664 w 3767328"/>
              <a:gd name="connsiteY16" fmla="*/ 530352 h 745646"/>
              <a:gd name="connsiteX17" fmla="*/ 768096 w 3767328"/>
              <a:gd name="connsiteY17" fmla="*/ 548640 h 745646"/>
              <a:gd name="connsiteX18" fmla="*/ 822960 w 3767328"/>
              <a:gd name="connsiteY18" fmla="*/ 566928 h 745646"/>
              <a:gd name="connsiteX19" fmla="*/ 877824 w 3767328"/>
              <a:gd name="connsiteY19" fmla="*/ 603504 h 745646"/>
              <a:gd name="connsiteX20" fmla="*/ 905256 w 3767328"/>
              <a:gd name="connsiteY20" fmla="*/ 621792 h 745646"/>
              <a:gd name="connsiteX21" fmla="*/ 987552 w 3767328"/>
              <a:gd name="connsiteY21" fmla="*/ 658368 h 745646"/>
              <a:gd name="connsiteX22" fmla="*/ 1014984 w 3767328"/>
              <a:gd name="connsiteY22" fmla="*/ 667512 h 745646"/>
              <a:gd name="connsiteX23" fmla="*/ 1042416 w 3767328"/>
              <a:gd name="connsiteY23" fmla="*/ 685800 h 745646"/>
              <a:gd name="connsiteX24" fmla="*/ 1097280 w 3767328"/>
              <a:gd name="connsiteY24" fmla="*/ 704088 h 745646"/>
              <a:gd name="connsiteX25" fmla="*/ 1124712 w 3767328"/>
              <a:gd name="connsiteY25" fmla="*/ 713232 h 745646"/>
              <a:gd name="connsiteX26" fmla="*/ 1152144 w 3767328"/>
              <a:gd name="connsiteY26" fmla="*/ 722376 h 745646"/>
              <a:gd name="connsiteX27" fmla="*/ 1865376 w 3767328"/>
              <a:gd name="connsiteY27" fmla="*/ 740664 h 745646"/>
              <a:gd name="connsiteX28" fmla="*/ 2523744 w 3767328"/>
              <a:gd name="connsiteY28" fmla="*/ 722376 h 745646"/>
              <a:gd name="connsiteX29" fmla="*/ 2578608 w 3767328"/>
              <a:gd name="connsiteY29" fmla="*/ 713232 h 745646"/>
              <a:gd name="connsiteX30" fmla="*/ 2660904 w 3767328"/>
              <a:gd name="connsiteY30" fmla="*/ 694944 h 745646"/>
              <a:gd name="connsiteX31" fmla="*/ 2715768 w 3767328"/>
              <a:gd name="connsiteY31" fmla="*/ 676656 h 745646"/>
              <a:gd name="connsiteX32" fmla="*/ 2761488 w 3767328"/>
              <a:gd name="connsiteY32" fmla="*/ 667512 h 745646"/>
              <a:gd name="connsiteX33" fmla="*/ 2816352 w 3767328"/>
              <a:gd name="connsiteY33" fmla="*/ 649224 h 745646"/>
              <a:gd name="connsiteX34" fmla="*/ 2843784 w 3767328"/>
              <a:gd name="connsiteY34" fmla="*/ 640080 h 745646"/>
              <a:gd name="connsiteX35" fmla="*/ 2871216 w 3767328"/>
              <a:gd name="connsiteY35" fmla="*/ 630936 h 745646"/>
              <a:gd name="connsiteX36" fmla="*/ 2898648 w 3767328"/>
              <a:gd name="connsiteY36" fmla="*/ 612648 h 745646"/>
              <a:gd name="connsiteX37" fmla="*/ 2953512 w 3767328"/>
              <a:gd name="connsiteY37" fmla="*/ 603504 h 745646"/>
              <a:gd name="connsiteX38" fmla="*/ 3008376 w 3767328"/>
              <a:gd name="connsiteY38" fmla="*/ 566928 h 745646"/>
              <a:gd name="connsiteX39" fmla="*/ 3035808 w 3767328"/>
              <a:gd name="connsiteY39" fmla="*/ 548640 h 745646"/>
              <a:gd name="connsiteX40" fmla="*/ 3063240 w 3767328"/>
              <a:gd name="connsiteY40" fmla="*/ 539496 h 745646"/>
              <a:gd name="connsiteX41" fmla="*/ 3118104 w 3767328"/>
              <a:gd name="connsiteY41" fmla="*/ 502920 h 745646"/>
              <a:gd name="connsiteX42" fmla="*/ 3145536 w 3767328"/>
              <a:gd name="connsiteY42" fmla="*/ 484632 h 745646"/>
              <a:gd name="connsiteX43" fmla="*/ 3200400 w 3767328"/>
              <a:gd name="connsiteY43" fmla="*/ 457200 h 745646"/>
              <a:gd name="connsiteX44" fmla="*/ 3227832 w 3767328"/>
              <a:gd name="connsiteY44" fmla="*/ 448056 h 745646"/>
              <a:gd name="connsiteX45" fmla="*/ 3282696 w 3767328"/>
              <a:gd name="connsiteY45" fmla="*/ 411480 h 745646"/>
              <a:gd name="connsiteX46" fmla="*/ 3337560 w 3767328"/>
              <a:gd name="connsiteY46" fmla="*/ 393192 h 745646"/>
              <a:gd name="connsiteX47" fmla="*/ 3364992 w 3767328"/>
              <a:gd name="connsiteY47" fmla="*/ 374904 h 745646"/>
              <a:gd name="connsiteX48" fmla="*/ 3419856 w 3767328"/>
              <a:gd name="connsiteY48" fmla="*/ 356616 h 745646"/>
              <a:gd name="connsiteX49" fmla="*/ 3474720 w 3767328"/>
              <a:gd name="connsiteY49" fmla="*/ 338328 h 745646"/>
              <a:gd name="connsiteX50" fmla="*/ 3529584 w 3767328"/>
              <a:gd name="connsiteY50" fmla="*/ 320040 h 745646"/>
              <a:gd name="connsiteX51" fmla="*/ 3557016 w 3767328"/>
              <a:gd name="connsiteY51" fmla="*/ 310896 h 745646"/>
              <a:gd name="connsiteX52" fmla="*/ 3611880 w 3767328"/>
              <a:gd name="connsiteY52" fmla="*/ 301752 h 745646"/>
              <a:gd name="connsiteX53" fmla="*/ 3675888 w 3767328"/>
              <a:gd name="connsiteY53" fmla="*/ 292608 h 745646"/>
              <a:gd name="connsiteX54" fmla="*/ 3767328 w 3767328"/>
              <a:gd name="connsiteY54" fmla="*/ 274320 h 74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767328" h="745646">
                <a:moveTo>
                  <a:pt x="0" y="0"/>
                </a:moveTo>
                <a:cubicBezTo>
                  <a:pt x="21336" y="18288"/>
                  <a:pt x="44137" y="34993"/>
                  <a:pt x="64008" y="54864"/>
                </a:cubicBezTo>
                <a:cubicBezTo>
                  <a:pt x="105368" y="96224"/>
                  <a:pt x="56324" y="73639"/>
                  <a:pt x="109728" y="91440"/>
                </a:cubicBezTo>
                <a:cubicBezTo>
                  <a:pt x="118872" y="100584"/>
                  <a:pt x="126637" y="111356"/>
                  <a:pt x="137160" y="118872"/>
                </a:cubicBezTo>
                <a:cubicBezTo>
                  <a:pt x="148252" y="126795"/>
                  <a:pt x="163387" y="128289"/>
                  <a:pt x="173736" y="137160"/>
                </a:cubicBezTo>
                <a:cubicBezTo>
                  <a:pt x="185307" y="147078"/>
                  <a:pt x="190392" y="162960"/>
                  <a:pt x="201168" y="173736"/>
                </a:cubicBezTo>
                <a:cubicBezTo>
                  <a:pt x="208939" y="181507"/>
                  <a:pt x="220157" y="184989"/>
                  <a:pt x="228600" y="192024"/>
                </a:cubicBezTo>
                <a:cubicBezTo>
                  <a:pt x="274263" y="230077"/>
                  <a:pt x="235255" y="212530"/>
                  <a:pt x="283464" y="228600"/>
                </a:cubicBezTo>
                <a:cubicBezTo>
                  <a:pt x="324364" y="289951"/>
                  <a:pt x="276183" y="229842"/>
                  <a:pt x="329184" y="265176"/>
                </a:cubicBezTo>
                <a:cubicBezTo>
                  <a:pt x="397679" y="310839"/>
                  <a:pt x="318821" y="280010"/>
                  <a:pt x="384048" y="301752"/>
                </a:cubicBezTo>
                <a:lnTo>
                  <a:pt x="438912" y="356616"/>
                </a:lnTo>
                <a:cubicBezTo>
                  <a:pt x="462581" y="380285"/>
                  <a:pt x="488396" y="409687"/>
                  <a:pt x="521208" y="420624"/>
                </a:cubicBezTo>
                <a:cubicBezTo>
                  <a:pt x="530352" y="423672"/>
                  <a:pt x="540214" y="425087"/>
                  <a:pt x="548640" y="429768"/>
                </a:cubicBezTo>
                <a:cubicBezTo>
                  <a:pt x="567853" y="440442"/>
                  <a:pt x="582652" y="459393"/>
                  <a:pt x="603504" y="466344"/>
                </a:cubicBezTo>
                <a:lnTo>
                  <a:pt x="658368" y="484632"/>
                </a:lnTo>
                <a:cubicBezTo>
                  <a:pt x="667512" y="487680"/>
                  <a:pt x="677780" y="488429"/>
                  <a:pt x="685800" y="493776"/>
                </a:cubicBezTo>
                <a:lnTo>
                  <a:pt x="740664" y="530352"/>
                </a:lnTo>
                <a:cubicBezTo>
                  <a:pt x="749808" y="536448"/>
                  <a:pt x="757670" y="545165"/>
                  <a:pt x="768096" y="548640"/>
                </a:cubicBezTo>
                <a:cubicBezTo>
                  <a:pt x="786384" y="554736"/>
                  <a:pt x="806920" y="556235"/>
                  <a:pt x="822960" y="566928"/>
                </a:cubicBezTo>
                <a:lnTo>
                  <a:pt x="877824" y="603504"/>
                </a:lnTo>
                <a:cubicBezTo>
                  <a:pt x="886968" y="609600"/>
                  <a:pt x="894830" y="618317"/>
                  <a:pt x="905256" y="621792"/>
                </a:cubicBezTo>
                <a:cubicBezTo>
                  <a:pt x="1046800" y="668973"/>
                  <a:pt x="900609" y="614896"/>
                  <a:pt x="987552" y="658368"/>
                </a:cubicBezTo>
                <a:cubicBezTo>
                  <a:pt x="996173" y="662679"/>
                  <a:pt x="1006363" y="663201"/>
                  <a:pt x="1014984" y="667512"/>
                </a:cubicBezTo>
                <a:cubicBezTo>
                  <a:pt x="1024814" y="672427"/>
                  <a:pt x="1032373" y="681337"/>
                  <a:pt x="1042416" y="685800"/>
                </a:cubicBezTo>
                <a:cubicBezTo>
                  <a:pt x="1060032" y="693629"/>
                  <a:pt x="1078992" y="697992"/>
                  <a:pt x="1097280" y="704088"/>
                </a:cubicBezTo>
                <a:lnTo>
                  <a:pt x="1124712" y="713232"/>
                </a:lnTo>
                <a:cubicBezTo>
                  <a:pt x="1133856" y="716280"/>
                  <a:pt x="1142637" y="720791"/>
                  <a:pt x="1152144" y="722376"/>
                </a:cubicBezTo>
                <a:cubicBezTo>
                  <a:pt x="1423499" y="767602"/>
                  <a:pt x="1188470" y="731263"/>
                  <a:pt x="1865376" y="740664"/>
                </a:cubicBezTo>
                <a:cubicBezTo>
                  <a:pt x="1986470" y="738290"/>
                  <a:pt x="2345119" y="735607"/>
                  <a:pt x="2523744" y="722376"/>
                </a:cubicBezTo>
                <a:cubicBezTo>
                  <a:pt x="2542234" y="721006"/>
                  <a:pt x="2560367" y="716549"/>
                  <a:pt x="2578608" y="713232"/>
                </a:cubicBezTo>
                <a:cubicBezTo>
                  <a:pt x="2600695" y="709216"/>
                  <a:pt x="2638324" y="701718"/>
                  <a:pt x="2660904" y="694944"/>
                </a:cubicBezTo>
                <a:cubicBezTo>
                  <a:pt x="2679368" y="689405"/>
                  <a:pt x="2696865" y="680437"/>
                  <a:pt x="2715768" y="676656"/>
                </a:cubicBezTo>
                <a:cubicBezTo>
                  <a:pt x="2731008" y="673608"/>
                  <a:pt x="2746494" y="671601"/>
                  <a:pt x="2761488" y="667512"/>
                </a:cubicBezTo>
                <a:cubicBezTo>
                  <a:pt x="2780086" y="662440"/>
                  <a:pt x="2798064" y="655320"/>
                  <a:pt x="2816352" y="649224"/>
                </a:cubicBezTo>
                <a:lnTo>
                  <a:pt x="2843784" y="640080"/>
                </a:lnTo>
                <a:cubicBezTo>
                  <a:pt x="2852928" y="637032"/>
                  <a:pt x="2863196" y="636283"/>
                  <a:pt x="2871216" y="630936"/>
                </a:cubicBezTo>
                <a:cubicBezTo>
                  <a:pt x="2880360" y="624840"/>
                  <a:pt x="2888222" y="616123"/>
                  <a:pt x="2898648" y="612648"/>
                </a:cubicBezTo>
                <a:cubicBezTo>
                  <a:pt x="2916237" y="606785"/>
                  <a:pt x="2935224" y="606552"/>
                  <a:pt x="2953512" y="603504"/>
                </a:cubicBezTo>
                <a:lnTo>
                  <a:pt x="3008376" y="566928"/>
                </a:lnTo>
                <a:cubicBezTo>
                  <a:pt x="3017520" y="560832"/>
                  <a:pt x="3025382" y="552115"/>
                  <a:pt x="3035808" y="548640"/>
                </a:cubicBezTo>
                <a:cubicBezTo>
                  <a:pt x="3044952" y="545592"/>
                  <a:pt x="3054814" y="544177"/>
                  <a:pt x="3063240" y="539496"/>
                </a:cubicBezTo>
                <a:cubicBezTo>
                  <a:pt x="3082453" y="528822"/>
                  <a:pt x="3099816" y="515112"/>
                  <a:pt x="3118104" y="502920"/>
                </a:cubicBezTo>
                <a:cubicBezTo>
                  <a:pt x="3127248" y="496824"/>
                  <a:pt x="3135110" y="488107"/>
                  <a:pt x="3145536" y="484632"/>
                </a:cubicBezTo>
                <a:cubicBezTo>
                  <a:pt x="3214487" y="461648"/>
                  <a:pt x="3129496" y="492652"/>
                  <a:pt x="3200400" y="457200"/>
                </a:cubicBezTo>
                <a:cubicBezTo>
                  <a:pt x="3209021" y="452889"/>
                  <a:pt x="3219406" y="452737"/>
                  <a:pt x="3227832" y="448056"/>
                </a:cubicBezTo>
                <a:cubicBezTo>
                  <a:pt x="3247045" y="437382"/>
                  <a:pt x="3261844" y="418431"/>
                  <a:pt x="3282696" y="411480"/>
                </a:cubicBezTo>
                <a:cubicBezTo>
                  <a:pt x="3300984" y="405384"/>
                  <a:pt x="3321520" y="403885"/>
                  <a:pt x="3337560" y="393192"/>
                </a:cubicBezTo>
                <a:cubicBezTo>
                  <a:pt x="3346704" y="387096"/>
                  <a:pt x="3354949" y="379367"/>
                  <a:pt x="3364992" y="374904"/>
                </a:cubicBezTo>
                <a:cubicBezTo>
                  <a:pt x="3382608" y="367075"/>
                  <a:pt x="3401568" y="362712"/>
                  <a:pt x="3419856" y="356616"/>
                </a:cubicBezTo>
                <a:lnTo>
                  <a:pt x="3474720" y="338328"/>
                </a:lnTo>
                <a:lnTo>
                  <a:pt x="3529584" y="320040"/>
                </a:lnTo>
                <a:cubicBezTo>
                  <a:pt x="3538728" y="316992"/>
                  <a:pt x="3547509" y="312481"/>
                  <a:pt x="3557016" y="310896"/>
                </a:cubicBezTo>
                <a:lnTo>
                  <a:pt x="3611880" y="301752"/>
                </a:lnTo>
                <a:cubicBezTo>
                  <a:pt x="3633182" y="298475"/>
                  <a:pt x="3654754" y="296835"/>
                  <a:pt x="3675888" y="292608"/>
                </a:cubicBezTo>
                <a:cubicBezTo>
                  <a:pt x="3774720" y="272842"/>
                  <a:pt x="3719111" y="274320"/>
                  <a:pt x="3767328" y="27432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953000" y="2172114"/>
            <a:ext cx="1753044" cy="369332"/>
          </a:xfrm>
          <a:prstGeom prst="rect">
            <a:avLst/>
          </a:prstGeom>
          <a:noFill/>
        </p:spPr>
        <p:txBody>
          <a:bodyPr wrap="none" rtlCol="0">
            <a:spAutoFit/>
          </a:bodyPr>
          <a:lstStyle/>
          <a:p>
            <a:r>
              <a:rPr lang="en-US" smtClean="0">
                <a:solidFill>
                  <a:srgbClr val="FFFF00"/>
                </a:solidFill>
              </a:rPr>
              <a:t>Tiskilwa Fm. (till)</a:t>
            </a:r>
            <a:endParaRPr lang="en-US">
              <a:solidFill>
                <a:srgbClr val="FFFF00"/>
              </a:solidFill>
            </a:endParaRPr>
          </a:p>
        </p:txBody>
      </p:sp>
      <p:sp>
        <p:nvSpPr>
          <p:cNvPr id="15" name="TextBox 14"/>
          <p:cNvSpPr txBox="1"/>
          <p:nvPr/>
        </p:nvSpPr>
        <p:spPr>
          <a:xfrm>
            <a:off x="4902707" y="3264937"/>
            <a:ext cx="1040670" cy="369332"/>
          </a:xfrm>
          <a:prstGeom prst="rect">
            <a:avLst/>
          </a:prstGeom>
          <a:noFill/>
        </p:spPr>
        <p:txBody>
          <a:bodyPr wrap="none" rtlCol="0">
            <a:spAutoFit/>
          </a:bodyPr>
          <a:lstStyle/>
          <a:p>
            <a:r>
              <a:rPr lang="en-US">
                <a:solidFill>
                  <a:srgbClr val="FFFF00"/>
                </a:solidFill>
              </a:rPr>
              <a:t>s</a:t>
            </a:r>
            <a:r>
              <a:rPr lang="en-US" smtClean="0">
                <a:solidFill>
                  <a:srgbClr val="FFFF00"/>
                </a:solidFill>
              </a:rPr>
              <a:t>and bed</a:t>
            </a:r>
            <a:endParaRPr lang="en-US">
              <a:solidFill>
                <a:srgbClr val="FFFF00"/>
              </a:solidFill>
            </a:endParaRPr>
          </a:p>
        </p:txBody>
      </p:sp>
      <p:cxnSp>
        <p:nvCxnSpPr>
          <p:cNvPr id="17" name="Straight Arrow Connector 16"/>
          <p:cNvCxnSpPr/>
          <p:nvPr/>
        </p:nvCxnSpPr>
        <p:spPr>
          <a:xfrm flipH="1" flipV="1">
            <a:off x="3145536" y="2814253"/>
            <a:ext cx="1121664" cy="16815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334000" y="3315820"/>
            <a:ext cx="914400" cy="11799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1087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81000"/>
            <a:ext cx="3452813" cy="6138334"/>
          </a:xfrm>
          <a:prstGeom prst="rect">
            <a:avLst/>
          </a:prstGeom>
        </p:spPr>
      </p:pic>
      <p:sp>
        <p:nvSpPr>
          <p:cNvPr id="3" name="TextBox 2"/>
          <p:cNvSpPr txBox="1"/>
          <p:nvPr/>
        </p:nvSpPr>
        <p:spPr>
          <a:xfrm>
            <a:off x="6858000" y="1524000"/>
            <a:ext cx="1466363" cy="369332"/>
          </a:xfrm>
          <a:prstGeom prst="rect">
            <a:avLst/>
          </a:prstGeom>
          <a:noFill/>
        </p:spPr>
        <p:txBody>
          <a:bodyPr wrap="none" rtlCol="0">
            <a:spAutoFit/>
          </a:bodyPr>
          <a:lstStyle/>
          <a:p>
            <a:r>
              <a:rPr lang="en-US" smtClean="0"/>
              <a:t>Batestown till</a:t>
            </a:r>
            <a:endParaRPr lang="en-US"/>
          </a:p>
        </p:txBody>
      </p:sp>
      <p:sp>
        <p:nvSpPr>
          <p:cNvPr id="4" name="TextBox 3"/>
          <p:cNvSpPr txBox="1"/>
          <p:nvPr/>
        </p:nvSpPr>
        <p:spPr>
          <a:xfrm>
            <a:off x="6934200" y="4495800"/>
            <a:ext cx="1211229" cy="369332"/>
          </a:xfrm>
          <a:prstGeom prst="rect">
            <a:avLst/>
          </a:prstGeom>
          <a:noFill/>
        </p:spPr>
        <p:txBody>
          <a:bodyPr wrap="none" rtlCol="0">
            <a:spAutoFit/>
          </a:bodyPr>
          <a:lstStyle/>
          <a:p>
            <a:r>
              <a:rPr lang="en-US" smtClean="0"/>
              <a:t>Tiskilwa till</a:t>
            </a:r>
            <a:endParaRPr lang="en-US"/>
          </a:p>
        </p:txBody>
      </p:sp>
      <p:sp>
        <p:nvSpPr>
          <p:cNvPr id="5" name="Freeform 4"/>
          <p:cNvSpPr/>
          <p:nvPr/>
        </p:nvSpPr>
        <p:spPr>
          <a:xfrm>
            <a:off x="3602182" y="3380509"/>
            <a:ext cx="2946400" cy="554182"/>
          </a:xfrm>
          <a:custGeom>
            <a:avLst/>
            <a:gdLst>
              <a:gd name="connsiteX0" fmla="*/ 0 w 2946400"/>
              <a:gd name="connsiteY0" fmla="*/ 554182 h 554182"/>
              <a:gd name="connsiteX1" fmla="*/ 554182 w 2946400"/>
              <a:gd name="connsiteY1" fmla="*/ 544946 h 554182"/>
              <a:gd name="connsiteX2" fmla="*/ 637309 w 2946400"/>
              <a:gd name="connsiteY2" fmla="*/ 498764 h 554182"/>
              <a:gd name="connsiteX3" fmla="*/ 665018 w 2946400"/>
              <a:gd name="connsiteY3" fmla="*/ 480291 h 554182"/>
              <a:gd name="connsiteX4" fmla="*/ 720436 w 2946400"/>
              <a:gd name="connsiteY4" fmla="*/ 461818 h 554182"/>
              <a:gd name="connsiteX5" fmla="*/ 775854 w 2946400"/>
              <a:gd name="connsiteY5" fmla="*/ 434109 h 554182"/>
              <a:gd name="connsiteX6" fmla="*/ 849745 w 2946400"/>
              <a:gd name="connsiteY6" fmla="*/ 387927 h 554182"/>
              <a:gd name="connsiteX7" fmla="*/ 905163 w 2946400"/>
              <a:gd name="connsiteY7" fmla="*/ 350982 h 554182"/>
              <a:gd name="connsiteX8" fmla="*/ 923636 w 2946400"/>
              <a:gd name="connsiteY8" fmla="*/ 323273 h 554182"/>
              <a:gd name="connsiteX9" fmla="*/ 979054 w 2946400"/>
              <a:gd name="connsiteY9" fmla="*/ 304800 h 554182"/>
              <a:gd name="connsiteX10" fmla="*/ 1034473 w 2946400"/>
              <a:gd name="connsiteY10" fmla="*/ 267855 h 554182"/>
              <a:gd name="connsiteX11" fmla="*/ 1089891 w 2946400"/>
              <a:gd name="connsiteY11" fmla="*/ 249382 h 554182"/>
              <a:gd name="connsiteX12" fmla="*/ 1117600 w 2946400"/>
              <a:gd name="connsiteY12" fmla="*/ 240146 h 554182"/>
              <a:gd name="connsiteX13" fmla="*/ 1154545 w 2946400"/>
              <a:gd name="connsiteY13" fmla="*/ 221673 h 554182"/>
              <a:gd name="connsiteX14" fmla="*/ 1209963 w 2946400"/>
              <a:gd name="connsiteY14" fmla="*/ 203200 h 554182"/>
              <a:gd name="connsiteX15" fmla="*/ 1246909 w 2946400"/>
              <a:gd name="connsiteY15" fmla="*/ 184727 h 554182"/>
              <a:gd name="connsiteX16" fmla="*/ 1320800 w 2946400"/>
              <a:gd name="connsiteY16" fmla="*/ 175491 h 554182"/>
              <a:gd name="connsiteX17" fmla="*/ 1348509 w 2946400"/>
              <a:gd name="connsiteY17" fmla="*/ 166255 h 554182"/>
              <a:gd name="connsiteX18" fmla="*/ 1376218 w 2946400"/>
              <a:gd name="connsiteY18" fmla="*/ 147782 h 554182"/>
              <a:gd name="connsiteX19" fmla="*/ 1413163 w 2946400"/>
              <a:gd name="connsiteY19" fmla="*/ 129309 h 554182"/>
              <a:gd name="connsiteX20" fmla="*/ 1496291 w 2946400"/>
              <a:gd name="connsiteY20" fmla="*/ 101600 h 554182"/>
              <a:gd name="connsiteX21" fmla="*/ 1560945 w 2946400"/>
              <a:gd name="connsiteY21" fmla="*/ 64655 h 554182"/>
              <a:gd name="connsiteX22" fmla="*/ 1634836 w 2946400"/>
              <a:gd name="connsiteY22" fmla="*/ 46182 h 554182"/>
              <a:gd name="connsiteX23" fmla="*/ 1671782 w 2946400"/>
              <a:gd name="connsiteY23" fmla="*/ 27709 h 554182"/>
              <a:gd name="connsiteX24" fmla="*/ 1708727 w 2946400"/>
              <a:gd name="connsiteY24" fmla="*/ 18473 h 554182"/>
              <a:gd name="connsiteX25" fmla="*/ 1930400 w 2946400"/>
              <a:gd name="connsiteY25" fmla="*/ 0 h 554182"/>
              <a:gd name="connsiteX26" fmla="*/ 2290618 w 2946400"/>
              <a:gd name="connsiteY26" fmla="*/ 9236 h 554182"/>
              <a:gd name="connsiteX27" fmla="*/ 2382982 w 2946400"/>
              <a:gd name="connsiteY27" fmla="*/ 36946 h 554182"/>
              <a:gd name="connsiteX28" fmla="*/ 2419927 w 2946400"/>
              <a:gd name="connsiteY28" fmla="*/ 46182 h 554182"/>
              <a:gd name="connsiteX29" fmla="*/ 2475345 w 2946400"/>
              <a:gd name="connsiteY29" fmla="*/ 64655 h 554182"/>
              <a:gd name="connsiteX30" fmla="*/ 2521527 w 2946400"/>
              <a:gd name="connsiteY30" fmla="*/ 73891 h 554182"/>
              <a:gd name="connsiteX31" fmla="*/ 2595418 w 2946400"/>
              <a:gd name="connsiteY31" fmla="*/ 92364 h 554182"/>
              <a:gd name="connsiteX32" fmla="*/ 2752436 w 2946400"/>
              <a:gd name="connsiteY32" fmla="*/ 110836 h 554182"/>
              <a:gd name="connsiteX33" fmla="*/ 2946400 w 2946400"/>
              <a:gd name="connsiteY33" fmla="*/ 110836 h 5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46400" h="554182">
                <a:moveTo>
                  <a:pt x="0" y="554182"/>
                </a:moveTo>
                <a:lnTo>
                  <a:pt x="554182" y="544946"/>
                </a:lnTo>
                <a:cubicBezTo>
                  <a:pt x="579785" y="544133"/>
                  <a:pt x="626621" y="505889"/>
                  <a:pt x="637309" y="498764"/>
                </a:cubicBezTo>
                <a:cubicBezTo>
                  <a:pt x="646545" y="492606"/>
                  <a:pt x="654487" y="483801"/>
                  <a:pt x="665018" y="480291"/>
                </a:cubicBezTo>
                <a:cubicBezTo>
                  <a:pt x="683491" y="474133"/>
                  <a:pt x="704234" y="472619"/>
                  <a:pt x="720436" y="461818"/>
                </a:cubicBezTo>
                <a:cubicBezTo>
                  <a:pt x="756246" y="437946"/>
                  <a:pt x="737614" y="446857"/>
                  <a:pt x="775854" y="434109"/>
                </a:cubicBezTo>
                <a:cubicBezTo>
                  <a:pt x="820167" y="367641"/>
                  <a:pt x="757417" y="449479"/>
                  <a:pt x="849745" y="387927"/>
                </a:cubicBezTo>
                <a:lnTo>
                  <a:pt x="905163" y="350982"/>
                </a:lnTo>
                <a:cubicBezTo>
                  <a:pt x="911321" y="341746"/>
                  <a:pt x="914223" y="329156"/>
                  <a:pt x="923636" y="323273"/>
                </a:cubicBezTo>
                <a:cubicBezTo>
                  <a:pt x="940148" y="312953"/>
                  <a:pt x="979054" y="304800"/>
                  <a:pt x="979054" y="304800"/>
                </a:cubicBezTo>
                <a:cubicBezTo>
                  <a:pt x="997527" y="292485"/>
                  <a:pt x="1013411" y="274876"/>
                  <a:pt x="1034473" y="267855"/>
                </a:cubicBezTo>
                <a:lnTo>
                  <a:pt x="1089891" y="249382"/>
                </a:lnTo>
                <a:cubicBezTo>
                  <a:pt x="1099127" y="246303"/>
                  <a:pt x="1108892" y="244500"/>
                  <a:pt x="1117600" y="240146"/>
                </a:cubicBezTo>
                <a:cubicBezTo>
                  <a:pt x="1129915" y="233988"/>
                  <a:pt x="1141761" y="226787"/>
                  <a:pt x="1154545" y="221673"/>
                </a:cubicBezTo>
                <a:cubicBezTo>
                  <a:pt x="1172624" y="214441"/>
                  <a:pt x="1192547" y="211908"/>
                  <a:pt x="1209963" y="203200"/>
                </a:cubicBezTo>
                <a:cubicBezTo>
                  <a:pt x="1222278" y="197042"/>
                  <a:pt x="1233551" y="188066"/>
                  <a:pt x="1246909" y="184727"/>
                </a:cubicBezTo>
                <a:cubicBezTo>
                  <a:pt x="1270990" y="178707"/>
                  <a:pt x="1296170" y="178570"/>
                  <a:pt x="1320800" y="175491"/>
                </a:cubicBezTo>
                <a:cubicBezTo>
                  <a:pt x="1330036" y="172412"/>
                  <a:pt x="1339801" y="170609"/>
                  <a:pt x="1348509" y="166255"/>
                </a:cubicBezTo>
                <a:cubicBezTo>
                  <a:pt x="1358438" y="161291"/>
                  <a:pt x="1366580" y="153290"/>
                  <a:pt x="1376218" y="147782"/>
                </a:cubicBezTo>
                <a:cubicBezTo>
                  <a:pt x="1388172" y="140951"/>
                  <a:pt x="1400581" y="134901"/>
                  <a:pt x="1413163" y="129309"/>
                </a:cubicBezTo>
                <a:cubicBezTo>
                  <a:pt x="1457882" y="109434"/>
                  <a:pt x="1453405" y="112321"/>
                  <a:pt x="1496291" y="101600"/>
                </a:cubicBezTo>
                <a:cubicBezTo>
                  <a:pt x="1516562" y="88086"/>
                  <a:pt x="1537506" y="72468"/>
                  <a:pt x="1560945" y="64655"/>
                </a:cubicBezTo>
                <a:cubicBezTo>
                  <a:pt x="1585031" y="56627"/>
                  <a:pt x="1634836" y="46182"/>
                  <a:pt x="1634836" y="46182"/>
                </a:cubicBezTo>
                <a:cubicBezTo>
                  <a:pt x="1647151" y="40024"/>
                  <a:pt x="1658890" y="32544"/>
                  <a:pt x="1671782" y="27709"/>
                </a:cubicBezTo>
                <a:cubicBezTo>
                  <a:pt x="1683668" y="23252"/>
                  <a:pt x="1696280" y="20963"/>
                  <a:pt x="1708727" y="18473"/>
                </a:cubicBezTo>
                <a:cubicBezTo>
                  <a:pt x="1793477" y="1523"/>
                  <a:pt x="1820773" y="6090"/>
                  <a:pt x="1930400" y="0"/>
                </a:cubicBezTo>
                <a:cubicBezTo>
                  <a:pt x="2050473" y="3079"/>
                  <a:pt x="2170636" y="3655"/>
                  <a:pt x="2290618" y="9236"/>
                </a:cubicBezTo>
                <a:cubicBezTo>
                  <a:pt x="2308623" y="10073"/>
                  <a:pt x="2373551" y="34588"/>
                  <a:pt x="2382982" y="36946"/>
                </a:cubicBezTo>
                <a:cubicBezTo>
                  <a:pt x="2395297" y="40025"/>
                  <a:pt x="2407768" y="42534"/>
                  <a:pt x="2419927" y="46182"/>
                </a:cubicBezTo>
                <a:cubicBezTo>
                  <a:pt x="2438578" y="51777"/>
                  <a:pt x="2456251" y="60836"/>
                  <a:pt x="2475345" y="64655"/>
                </a:cubicBezTo>
                <a:cubicBezTo>
                  <a:pt x="2490739" y="67734"/>
                  <a:pt x="2506230" y="70361"/>
                  <a:pt x="2521527" y="73891"/>
                </a:cubicBezTo>
                <a:cubicBezTo>
                  <a:pt x="2546265" y="79600"/>
                  <a:pt x="2570226" y="89215"/>
                  <a:pt x="2595418" y="92364"/>
                </a:cubicBezTo>
                <a:lnTo>
                  <a:pt x="2752436" y="110836"/>
                </a:lnTo>
                <a:cubicBezTo>
                  <a:pt x="2817055" y="112990"/>
                  <a:pt x="2881745" y="110836"/>
                  <a:pt x="2946400" y="110836"/>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14400" y="5791200"/>
            <a:ext cx="2590800" cy="646331"/>
          </a:xfrm>
          <a:prstGeom prst="rect">
            <a:avLst/>
          </a:prstGeom>
          <a:noFill/>
        </p:spPr>
        <p:txBody>
          <a:bodyPr wrap="square" rtlCol="0">
            <a:spAutoFit/>
          </a:bodyPr>
          <a:lstStyle/>
          <a:p>
            <a:r>
              <a:rPr lang="en-US" i="1" smtClean="0"/>
              <a:t>Higher up in section (MHT-10f)</a:t>
            </a:r>
            <a:endParaRPr lang="en-US" i="1"/>
          </a:p>
        </p:txBody>
      </p:sp>
    </p:spTree>
    <p:extLst>
      <p:ext uri="{BB962C8B-B14F-4D97-AF65-F5344CB8AC3E}">
        <p14:creationId xmlns:p14="http://schemas.microsoft.com/office/powerpoint/2010/main" val="41322340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0255" y="3957677"/>
            <a:ext cx="5007457" cy="281669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66638"/>
            <a:ext cx="6198066" cy="3485411"/>
          </a:xfrm>
          <a:prstGeom prst="rect">
            <a:avLst/>
          </a:prstGeom>
        </p:spPr>
      </p:pic>
      <p:sp>
        <p:nvSpPr>
          <p:cNvPr id="4" name="TextBox 3"/>
          <p:cNvSpPr txBox="1"/>
          <p:nvPr/>
        </p:nvSpPr>
        <p:spPr>
          <a:xfrm>
            <a:off x="438168" y="4449024"/>
            <a:ext cx="3657600" cy="1200329"/>
          </a:xfrm>
          <a:prstGeom prst="rect">
            <a:avLst/>
          </a:prstGeom>
          <a:noFill/>
        </p:spPr>
        <p:txBody>
          <a:bodyPr wrap="square" rtlCol="0">
            <a:spAutoFit/>
          </a:bodyPr>
          <a:lstStyle/>
          <a:p>
            <a:r>
              <a:rPr lang="en-US" i="1" smtClean="0"/>
              <a:t>Picea</a:t>
            </a:r>
            <a:r>
              <a:rPr lang="en-US" smtClean="0"/>
              <a:t> logs embedded in sand or silt below Tiskilwa Fm. till at outcrop MHT-10f (bank of Sangamon River near Mahomet, IL)</a:t>
            </a:r>
            <a:endParaRPr lang="en-US"/>
          </a:p>
        </p:txBody>
      </p:sp>
      <p:sp>
        <p:nvSpPr>
          <p:cNvPr id="5" name="Freeform 4"/>
          <p:cNvSpPr/>
          <p:nvPr/>
        </p:nvSpPr>
        <p:spPr>
          <a:xfrm>
            <a:off x="646545" y="1143000"/>
            <a:ext cx="5652655" cy="1597903"/>
          </a:xfrm>
          <a:custGeom>
            <a:avLst/>
            <a:gdLst>
              <a:gd name="connsiteX0" fmla="*/ 0 w 5652655"/>
              <a:gd name="connsiteY0" fmla="*/ 895928 h 1597903"/>
              <a:gd name="connsiteX1" fmla="*/ 360219 w 5652655"/>
              <a:gd name="connsiteY1" fmla="*/ 877455 h 1597903"/>
              <a:gd name="connsiteX2" fmla="*/ 415637 w 5652655"/>
              <a:gd name="connsiteY2" fmla="*/ 868219 h 1597903"/>
              <a:gd name="connsiteX3" fmla="*/ 471055 w 5652655"/>
              <a:gd name="connsiteY3" fmla="*/ 840510 h 1597903"/>
              <a:gd name="connsiteX4" fmla="*/ 498764 w 5652655"/>
              <a:gd name="connsiteY4" fmla="*/ 831273 h 1597903"/>
              <a:gd name="connsiteX5" fmla="*/ 526473 w 5652655"/>
              <a:gd name="connsiteY5" fmla="*/ 812800 h 1597903"/>
              <a:gd name="connsiteX6" fmla="*/ 554182 w 5652655"/>
              <a:gd name="connsiteY6" fmla="*/ 803564 h 1597903"/>
              <a:gd name="connsiteX7" fmla="*/ 618837 w 5652655"/>
              <a:gd name="connsiteY7" fmla="*/ 766619 h 1597903"/>
              <a:gd name="connsiteX8" fmla="*/ 692728 w 5652655"/>
              <a:gd name="connsiteY8" fmla="*/ 729673 h 1597903"/>
              <a:gd name="connsiteX9" fmla="*/ 757382 w 5652655"/>
              <a:gd name="connsiteY9" fmla="*/ 692728 h 1597903"/>
              <a:gd name="connsiteX10" fmla="*/ 785091 w 5652655"/>
              <a:gd name="connsiteY10" fmla="*/ 674255 h 1597903"/>
              <a:gd name="connsiteX11" fmla="*/ 822037 w 5652655"/>
              <a:gd name="connsiteY11" fmla="*/ 665019 h 1597903"/>
              <a:gd name="connsiteX12" fmla="*/ 849746 w 5652655"/>
              <a:gd name="connsiteY12" fmla="*/ 646546 h 1597903"/>
              <a:gd name="connsiteX13" fmla="*/ 914400 w 5652655"/>
              <a:gd name="connsiteY13" fmla="*/ 628073 h 1597903"/>
              <a:gd name="connsiteX14" fmla="*/ 969819 w 5652655"/>
              <a:gd name="connsiteY14" fmla="*/ 591128 h 1597903"/>
              <a:gd name="connsiteX15" fmla="*/ 1052946 w 5652655"/>
              <a:gd name="connsiteY15" fmla="*/ 563419 h 1597903"/>
              <a:gd name="connsiteX16" fmla="*/ 1080655 w 5652655"/>
              <a:gd name="connsiteY16" fmla="*/ 554182 h 1597903"/>
              <a:gd name="connsiteX17" fmla="*/ 1108364 w 5652655"/>
              <a:gd name="connsiteY17" fmla="*/ 544946 h 1597903"/>
              <a:gd name="connsiteX18" fmla="*/ 1182255 w 5652655"/>
              <a:gd name="connsiteY18" fmla="*/ 517237 h 1597903"/>
              <a:gd name="connsiteX19" fmla="*/ 1246910 w 5652655"/>
              <a:gd name="connsiteY19" fmla="*/ 489528 h 1597903"/>
              <a:gd name="connsiteX20" fmla="*/ 1283855 w 5652655"/>
              <a:gd name="connsiteY20" fmla="*/ 471055 h 1597903"/>
              <a:gd name="connsiteX21" fmla="*/ 1320800 w 5652655"/>
              <a:gd name="connsiteY21" fmla="*/ 461819 h 1597903"/>
              <a:gd name="connsiteX22" fmla="*/ 1348510 w 5652655"/>
              <a:gd name="connsiteY22" fmla="*/ 452582 h 1597903"/>
              <a:gd name="connsiteX23" fmla="*/ 1403928 w 5652655"/>
              <a:gd name="connsiteY23" fmla="*/ 443346 h 1597903"/>
              <a:gd name="connsiteX24" fmla="*/ 1440873 w 5652655"/>
              <a:gd name="connsiteY24" fmla="*/ 434110 h 1597903"/>
              <a:gd name="connsiteX25" fmla="*/ 1477819 w 5652655"/>
              <a:gd name="connsiteY25" fmla="*/ 415637 h 1597903"/>
              <a:gd name="connsiteX26" fmla="*/ 1551710 w 5652655"/>
              <a:gd name="connsiteY26" fmla="*/ 397164 h 1597903"/>
              <a:gd name="connsiteX27" fmla="*/ 1634837 w 5652655"/>
              <a:gd name="connsiteY27" fmla="*/ 369455 h 1597903"/>
              <a:gd name="connsiteX28" fmla="*/ 1671782 w 5652655"/>
              <a:gd name="connsiteY28" fmla="*/ 341746 h 1597903"/>
              <a:gd name="connsiteX29" fmla="*/ 1717964 w 5652655"/>
              <a:gd name="connsiteY29" fmla="*/ 332510 h 1597903"/>
              <a:gd name="connsiteX30" fmla="*/ 1754910 w 5652655"/>
              <a:gd name="connsiteY30" fmla="*/ 323273 h 1597903"/>
              <a:gd name="connsiteX31" fmla="*/ 1838037 w 5652655"/>
              <a:gd name="connsiteY31" fmla="*/ 286328 h 1597903"/>
              <a:gd name="connsiteX32" fmla="*/ 1865746 w 5652655"/>
              <a:gd name="connsiteY32" fmla="*/ 258619 h 1597903"/>
              <a:gd name="connsiteX33" fmla="*/ 1967346 w 5652655"/>
              <a:gd name="connsiteY33" fmla="*/ 221673 h 1597903"/>
              <a:gd name="connsiteX34" fmla="*/ 2004291 w 5652655"/>
              <a:gd name="connsiteY34" fmla="*/ 203200 h 1597903"/>
              <a:gd name="connsiteX35" fmla="*/ 2032000 w 5652655"/>
              <a:gd name="connsiteY35" fmla="*/ 184728 h 1597903"/>
              <a:gd name="connsiteX36" fmla="*/ 2068946 w 5652655"/>
              <a:gd name="connsiteY36" fmla="*/ 175491 h 1597903"/>
              <a:gd name="connsiteX37" fmla="*/ 2124364 w 5652655"/>
              <a:gd name="connsiteY37" fmla="*/ 147782 h 1597903"/>
              <a:gd name="connsiteX38" fmla="*/ 2198255 w 5652655"/>
              <a:gd name="connsiteY38" fmla="*/ 120073 h 1597903"/>
              <a:gd name="connsiteX39" fmla="*/ 2225964 w 5652655"/>
              <a:gd name="connsiteY39" fmla="*/ 101600 h 1597903"/>
              <a:gd name="connsiteX40" fmla="*/ 2281382 w 5652655"/>
              <a:gd name="connsiteY40" fmla="*/ 83128 h 1597903"/>
              <a:gd name="connsiteX41" fmla="*/ 2336800 w 5652655"/>
              <a:gd name="connsiteY41" fmla="*/ 64655 h 1597903"/>
              <a:gd name="connsiteX42" fmla="*/ 2410691 w 5652655"/>
              <a:gd name="connsiteY42" fmla="*/ 46182 h 1597903"/>
              <a:gd name="connsiteX43" fmla="*/ 2447637 w 5652655"/>
              <a:gd name="connsiteY43" fmla="*/ 36946 h 1597903"/>
              <a:gd name="connsiteX44" fmla="*/ 2521528 w 5652655"/>
              <a:gd name="connsiteY44" fmla="*/ 18473 h 1597903"/>
              <a:gd name="connsiteX45" fmla="*/ 2576946 w 5652655"/>
              <a:gd name="connsiteY45" fmla="*/ 0 h 1597903"/>
              <a:gd name="connsiteX46" fmla="*/ 2964873 w 5652655"/>
              <a:gd name="connsiteY46" fmla="*/ 9237 h 1597903"/>
              <a:gd name="connsiteX47" fmla="*/ 3020291 w 5652655"/>
              <a:gd name="connsiteY47" fmla="*/ 27710 h 1597903"/>
              <a:gd name="connsiteX48" fmla="*/ 3121891 w 5652655"/>
              <a:gd name="connsiteY48" fmla="*/ 46182 h 1597903"/>
              <a:gd name="connsiteX49" fmla="*/ 3195782 w 5652655"/>
              <a:gd name="connsiteY49" fmla="*/ 64655 h 1597903"/>
              <a:gd name="connsiteX50" fmla="*/ 3269673 w 5652655"/>
              <a:gd name="connsiteY50" fmla="*/ 83128 h 1597903"/>
              <a:gd name="connsiteX51" fmla="*/ 3297382 w 5652655"/>
              <a:gd name="connsiteY51" fmla="*/ 101600 h 1597903"/>
              <a:gd name="connsiteX52" fmla="*/ 3325091 w 5652655"/>
              <a:gd name="connsiteY52" fmla="*/ 110837 h 1597903"/>
              <a:gd name="connsiteX53" fmla="*/ 3362037 w 5652655"/>
              <a:gd name="connsiteY53" fmla="*/ 129310 h 1597903"/>
              <a:gd name="connsiteX54" fmla="*/ 3408219 w 5652655"/>
              <a:gd name="connsiteY54" fmla="*/ 147782 h 1597903"/>
              <a:gd name="connsiteX55" fmla="*/ 3435928 w 5652655"/>
              <a:gd name="connsiteY55" fmla="*/ 157019 h 1597903"/>
              <a:gd name="connsiteX56" fmla="*/ 3500582 w 5652655"/>
              <a:gd name="connsiteY56" fmla="*/ 193964 h 1597903"/>
              <a:gd name="connsiteX57" fmla="*/ 3528291 w 5652655"/>
              <a:gd name="connsiteY57" fmla="*/ 203200 h 1597903"/>
              <a:gd name="connsiteX58" fmla="*/ 3574473 w 5652655"/>
              <a:gd name="connsiteY58" fmla="*/ 221673 h 1597903"/>
              <a:gd name="connsiteX59" fmla="*/ 3602182 w 5652655"/>
              <a:gd name="connsiteY59" fmla="*/ 230910 h 1597903"/>
              <a:gd name="connsiteX60" fmla="*/ 3639128 w 5652655"/>
              <a:gd name="connsiteY60" fmla="*/ 249382 h 1597903"/>
              <a:gd name="connsiteX61" fmla="*/ 3694546 w 5652655"/>
              <a:gd name="connsiteY61" fmla="*/ 267855 h 1597903"/>
              <a:gd name="connsiteX62" fmla="*/ 3722255 w 5652655"/>
              <a:gd name="connsiteY62" fmla="*/ 286328 h 1597903"/>
              <a:gd name="connsiteX63" fmla="*/ 3759200 w 5652655"/>
              <a:gd name="connsiteY63" fmla="*/ 295564 h 1597903"/>
              <a:gd name="connsiteX64" fmla="*/ 3814619 w 5652655"/>
              <a:gd name="connsiteY64" fmla="*/ 314037 h 1597903"/>
              <a:gd name="connsiteX65" fmla="*/ 3851564 w 5652655"/>
              <a:gd name="connsiteY65" fmla="*/ 323273 h 1597903"/>
              <a:gd name="connsiteX66" fmla="*/ 3906982 w 5652655"/>
              <a:gd name="connsiteY66" fmla="*/ 341746 h 1597903"/>
              <a:gd name="connsiteX67" fmla="*/ 3934691 w 5652655"/>
              <a:gd name="connsiteY67" fmla="*/ 350982 h 1597903"/>
              <a:gd name="connsiteX68" fmla="*/ 4017819 w 5652655"/>
              <a:gd name="connsiteY68" fmla="*/ 387928 h 1597903"/>
              <a:gd name="connsiteX69" fmla="*/ 4045528 w 5652655"/>
              <a:gd name="connsiteY69" fmla="*/ 397164 h 1597903"/>
              <a:gd name="connsiteX70" fmla="*/ 4064000 w 5652655"/>
              <a:gd name="connsiteY70" fmla="*/ 424873 h 1597903"/>
              <a:gd name="connsiteX71" fmla="*/ 4119419 w 5652655"/>
              <a:gd name="connsiteY71" fmla="*/ 452582 h 1597903"/>
              <a:gd name="connsiteX72" fmla="*/ 4174837 w 5652655"/>
              <a:gd name="connsiteY72" fmla="*/ 489528 h 1597903"/>
              <a:gd name="connsiteX73" fmla="*/ 4211782 w 5652655"/>
              <a:gd name="connsiteY73" fmla="*/ 517237 h 1597903"/>
              <a:gd name="connsiteX74" fmla="*/ 4239491 w 5652655"/>
              <a:gd name="connsiteY74" fmla="*/ 526473 h 1597903"/>
              <a:gd name="connsiteX75" fmla="*/ 4276437 w 5652655"/>
              <a:gd name="connsiteY75" fmla="*/ 554182 h 1597903"/>
              <a:gd name="connsiteX76" fmla="*/ 4331855 w 5652655"/>
              <a:gd name="connsiteY76" fmla="*/ 581891 h 1597903"/>
              <a:gd name="connsiteX77" fmla="*/ 4359564 w 5652655"/>
              <a:gd name="connsiteY77" fmla="*/ 609600 h 1597903"/>
              <a:gd name="connsiteX78" fmla="*/ 4396510 w 5652655"/>
              <a:gd name="connsiteY78" fmla="*/ 637310 h 1597903"/>
              <a:gd name="connsiteX79" fmla="*/ 4433455 w 5652655"/>
              <a:gd name="connsiteY79" fmla="*/ 701964 h 1597903"/>
              <a:gd name="connsiteX80" fmla="*/ 4470400 w 5652655"/>
              <a:gd name="connsiteY80" fmla="*/ 757382 h 1597903"/>
              <a:gd name="connsiteX81" fmla="*/ 4507346 w 5652655"/>
              <a:gd name="connsiteY81" fmla="*/ 822037 h 1597903"/>
              <a:gd name="connsiteX82" fmla="*/ 4516582 w 5652655"/>
              <a:gd name="connsiteY82" fmla="*/ 858982 h 1597903"/>
              <a:gd name="connsiteX83" fmla="*/ 4535055 w 5652655"/>
              <a:gd name="connsiteY83" fmla="*/ 914400 h 1597903"/>
              <a:gd name="connsiteX84" fmla="*/ 4553528 w 5652655"/>
              <a:gd name="connsiteY84" fmla="*/ 988291 h 1597903"/>
              <a:gd name="connsiteX85" fmla="*/ 4572000 w 5652655"/>
              <a:gd name="connsiteY85" fmla="*/ 1043710 h 1597903"/>
              <a:gd name="connsiteX86" fmla="*/ 4608946 w 5652655"/>
              <a:gd name="connsiteY86" fmla="*/ 1173019 h 1597903"/>
              <a:gd name="connsiteX87" fmla="*/ 4636655 w 5652655"/>
              <a:gd name="connsiteY87" fmla="*/ 1200728 h 1597903"/>
              <a:gd name="connsiteX88" fmla="*/ 4673600 w 5652655"/>
              <a:gd name="connsiteY88" fmla="*/ 1256146 h 1597903"/>
              <a:gd name="connsiteX89" fmla="*/ 4756728 w 5652655"/>
              <a:gd name="connsiteY89" fmla="*/ 1320800 h 1597903"/>
              <a:gd name="connsiteX90" fmla="*/ 4784437 w 5652655"/>
              <a:gd name="connsiteY90" fmla="*/ 1339273 h 1597903"/>
              <a:gd name="connsiteX91" fmla="*/ 4821382 w 5652655"/>
              <a:gd name="connsiteY91" fmla="*/ 1348510 h 1597903"/>
              <a:gd name="connsiteX92" fmla="*/ 4876800 w 5652655"/>
              <a:gd name="connsiteY92" fmla="*/ 1385455 h 1597903"/>
              <a:gd name="connsiteX93" fmla="*/ 4904510 w 5652655"/>
              <a:gd name="connsiteY93" fmla="*/ 1394691 h 1597903"/>
              <a:gd name="connsiteX94" fmla="*/ 4941455 w 5652655"/>
              <a:gd name="connsiteY94" fmla="*/ 1413164 h 1597903"/>
              <a:gd name="connsiteX95" fmla="*/ 4978400 w 5652655"/>
              <a:gd name="connsiteY95" fmla="*/ 1422400 h 1597903"/>
              <a:gd name="connsiteX96" fmla="*/ 5006110 w 5652655"/>
              <a:gd name="connsiteY96" fmla="*/ 1431637 h 1597903"/>
              <a:gd name="connsiteX97" fmla="*/ 5116946 w 5652655"/>
              <a:gd name="connsiteY97" fmla="*/ 1459346 h 1597903"/>
              <a:gd name="connsiteX98" fmla="*/ 5153891 w 5652655"/>
              <a:gd name="connsiteY98" fmla="*/ 1468582 h 1597903"/>
              <a:gd name="connsiteX99" fmla="*/ 5200073 w 5652655"/>
              <a:gd name="connsiteY99" fmla="*/ 1477819 h 1597903"/>
              <a:gd name="connsiteX100" fmla="*/ 5264728 w 5652655"/>
              <a:gd name="connsiteY100" fmla="*/ 1496291 h 1597903"/>
              <a:gd name="connsiteX101" fmla="*/ 5347855 w 5652655"/>
              <a:gd name="connsiteY101" fmla="*/ 1505528 h 1597903"/>
              <a:gd name="connsiteX102" fmla="*/ 5458691 w 5652655"/>
              <a:gd name="connsiteY102" fmla="*/ 1524000 h 1597903"/>
              <a:gd name="connsiteX103" fmla="*/ 5523346 w 5652655"/>
              <a:gd name="connsiteY103" fmla="*/ 1542473 h 1597903"/>
              <a:gd name="connsiteX104" fmla="*/ 5578764 w 5652655"/>
              <a:gd name="connsiteY104" fmla="*/ 1570182 h 1597903"/>
              <a:gd name="connsiteX105" fmla="*/ 5606473 w 5652655"/>
              <a:gd name="connsiteY105" fmla="*/ 1588655 h 1597903"/>
              <a:gd name="connsiteX106" fmla="*/ 5652655 w 5652655"/>
              <a:gd name="connsiteY106" fmla="*/ 1597891 h 159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652655" h="1597903">
                <a:moveTo>
                  <a:pt x="0" y="895928"/>
                </a:moveTo>
                <a:cubicBezTo>
                  <a:pt x="155656" y="864795"/>
                  <a:pt x="-14761" y="896203"/>
                  <a:pt x="360219" y="877455"/>
                </a:cubicBezTo>
                <a:cubicBezTo>
                  <a:pt x="378923" y="876520"/>
                  <a:pt x="397164" y="871298"/>
                  <a:pt x="415637" y="868219"/>
                </a:cubicBezTo>
                <a:cubicBezTo>
                  <a:pt x="485285" y="845001"/>
                  <a:pt x="399435" y="876320"/>
                  <a:pt x="471055" y="840510"/>
                </a:cubicBezTo>
                <a:cubicBezTo>
                  <a:pt x="479763" y="836156"/>
                  <a:pt x="490056" y="835627"/>
                  <a:pt x="498764" y="831273"/>
                </a:cubicBezTo>
                <a:cubicBezTo>
                  <a:pt x="508693" y="826308"/>
                  <a:pt x="516544" y="817764"/>
                  <a:pt x="526473" y="812800"/>
                </a:cubicBezTo>
                <a:cubicBezTo>
                  <a:pt x="535181" y="808446"/>
                  <a:pt x="545233" y="807399"/>
                  <a:pt x="554182" y="803564"/>
                </a:cubicBezTo>
                <a:cubicBezTo>
                  <a:pt x="622779" y="774166"/>
                  <a:pt x="562159" y="797534"/>
                  <a:pt x="618837" y="766619"/>
                </a:cubicBezTo>
                <a:cubicBezTo>
                  <a:pt x="643012" y="753433"/>
                  <a:pt x="669815" y="744948"/>
                  <a:pt x="692728" y="729673"/>
                </a:cubicBezTo>
                <a:cubicBezTo>
                  <a:pt x="760237" y="684666"/>
                  <a:pt x="675352" y="739602"/>
                  <a:pt x="757382" y="692728"/>
                </a:cubicBezTo>
                <a:cubicBezTo>
                  <a:pt x="767020" y="687221"/>
                  <a:pt x="774888" y="678628"/>
                  <a:pt x="785091" y="674255"/>
                </a:cubicBezTo>
                <a:cubicBezTo>
                  <a:pt x="796759" y="669255"/>
                  <a:pt x="809722" y="668098"/>
                  <a:pt x="822037" y="665019"/>
                </a:cubicBezTo>
                <a:cubicBezTo>
                  <a:pt x="831273" y="658861"/>
                  <a:pt x="839817" y="651510"/>
                  <a:pt x="849746" y="646546"/>
                </a:cubicBezTo>
                <a:cubicBezTo>
                  <a:pt x="862993" y="639923"/>
                  <a:pt x="902568" y="631031"/>
                  <a:pt x="914400" y="628073"/>
                </a:cubicBezTo>
                <a:cubicBezTo>
                  <a:pt x="932873" y="615758"/>
                  <a:pt x="948757" y="598149"/>
                  <a:pt x="969819" y="591128"/>
                </a:cubicBezTo>
                <a:lnTo>
                  <a:pt x="1052946" y="563419"/>
                </a:lnTo>
                <a:lnTo>
                  <a:pt x="1080655" y="554182"/>
                </a:lnTo>
                <a:cubicBezTo>
                  <a:pt x="1089891" y="551103"/>
                  <a:pt x="1099656" y="549300"/>
                  <a:pt x="1108364" y="544946"/>
                </a:cubicBezTo>
                <a:cubicBezTo>
                  <a:pt x="1156664" y="520796"/>
                  <a:pt x="1131952" y="529812"/>
                  <a:pt x="1182255" y="517237"/>
                </a:cubicBezTo>
                <a:cubicBezTo>
                  <a:pt x="1304783" y="455971"/>
                  <a:pt x="1151777" y="530299"/>
                  <a:pt x="1246910" y="489528"/>
                </a:cubicBezTo>
                <a:cubicBezTo>
                  <a:pt x="1259565" y="484104"/>
                  <a:pt x="1270963" y="475890"/>
                  <a:pt x="1283855" y="471055"/>
                </a:cubicBezTo>
                <a:cubicBezTo>
                  <a:pt x="1295741" y="466598"/>
                  <a:pt x="1308594" y="465306"/>
                  <a:pt x="1320800" y="461819"/>
                </a:cubicBezTo>
                <a:cubicBezTo>
                  <a:pt x="1330162" y="459144"/>
                  <a:pt x="1339006" y="454694"/>
                  <a:pt x="1348510" y="452582"/>
                </a:cubicBezTo>
                <a:cubicBezTo>
                  <a:pt x="1366791" y="448519"/>
                  <a:pt x="1385564" y="447019"/>
                  <a:pt x="1403928" y="443346"/>
                </a:cubicBezTo>
                <a:cubicBezTo>
                  <a:pt x="1416375" y="440857"/>
                  <a:pt x="1428558" y="437189"/>
                  <a:pt x="1440873" y="434110"/>
                </a:cubicBezTo>
                <a:cubicBezTo>
                  <a:pt x="1453188" y="427952"/>
                  <a:pt x="1465163" y="421061"/>
                  <a:pt x="1477819" y="415637"/>
                </a:cubicBezTo>
                <a:cubicBezTo>
                  <a:pt x="1502674" y="404985"/>
                  <a:pt x="1524597" y="402586"/>
                  <a:pt x="1551710" y="397164"/>
                </a:cubicBezTo>
                <a:cubicBezTo>
                  <a:pt x="1629422" y="345355"/>
                  <a:pt x="1510400" y="419230"/>
                  <a:pt x="1634837" y="369455"/>
                </a:cubicBezTo>
                <a:cubicBezTo>
                  <a:pt x="1649130" y="363738"/>
                  <a:pt x="1657715" y="347998"/>
                  <a:pt x="1671782" y="341746"/>
                </a:cubicBezTo>
                <a:cubicBezTo>
                  <a:pt x="1686128" y="335370"/>
                  <a:pt x="1702639" y="335916"/>
                  <a:pt x="1717964" y="332510"/>
                </a:cubicBezTo>
                <a:cubicBezTo>
                  <a:pt x="1730356" y="329756"/>
                  <a:pt x="1743124" y="327988"/>
                  <a:pt x="1754910" y="323273"/>
                </a:cubicBezTo>
                <a:cubicBezTo>
                  <a:pt x="1915197" y="259157"/>
                  <a:pt x="1745404" y="317205"/>
                  <a:pt x="1838037" y="286328"/>
                </a:cubicBezTo>
                <a:cubicBezTo>
                  <a:pt x="1847273" y="277092"/>
                  <a:pt x="1854669" y="265542"/>
                  <a:pt x="1865746" y="258619"/>
                </a:cubicBezTo>
                <a:cubicBezTo>
                  <a:pt x="1883696" y="247400"/>
                  <a:pt x="1950589" y="228376"/>
                  <a:pt x="1967346" y="221673"/>
                </a:cubicBezTo>
                <a:cubicBezTo>
                  <a:pt x="1980130" y="216559"/>
                  <a:pt x="1992336" y="210031"/>
                  <a:pt x="2004291" y="203200"/>
                </a:cubicBezTo>
                <a:cubicBezTo>
                  <a:pt x="2013929" y="197693"/>
                  <a:pt x="2021797" y="189101"/>
                  <a:pt x="2032000" y="184728"/>
                </a:cubicBezTo>
                <a:cubicBezTo>
                  <a:pt x="2043668" y="179727"/>
                  <a:pt x="2056631" y="178570"/>
                  <a:pt x="2068946" y="175491"/>
                </a:cubicBezTo>
                <a:cubicBezTo>
                  <a:pt x="2122192" y="139995"/>
                  <a:pt x="2070832" y="170724"/>
                  <a:pt x="2124364" y="147782"/>
                </a:cubicBezTo>
                <a:cubicBezTo>
                  <a:pt x="2191981" y="118804"/>
                  <a:pt x="2130144" y="137102"/>
                  <a:pt x="2198255" y="120073"/>
                </a:cubicBezTo>
                <a:cubicBezTo>
                  <a:pt x="2207491" y="113915"/>
                  <a:pt x="2215820" y="106108"/>
                  <a:pt x="2225964" y="101600"/>
                </a:cubicBezTo>
                <a:cubicBezTo>
                  <a:pt x="2243758" y="93692"/>
                  <a:pt x="2262909" y="89286"/>
                  <a:pt x="2281382" y="83128"/>
                </a:cubicBezTo>
                <a:lnTo>
                  <a:pt x="2336800" y="64655"/>
                </a:lnTo>
                <a:lnTo>
                  <a:pt x="2410691" y="46182"/>
                </a:lnTo>
                <a:cubicBezTo>
                  <a:pt x="2423006" y="43103"/>
                  <a:pt x="2435594" y="40960"/>
                  <a:pt x="2447637" y="36946"/>
                </a:cubicBezTo>
                <a:cubicBezTo>
                  <a:pt x="2531725" y="8918"/>
                  <a:pt x="2398905" y="51917"/>
                  <a:pt x="2521528" y="18473"/>
                </a:cubicBezTo>
                <a:cubicBezTo>
                  <a:pt x="2540314" y="13349"/>
                  <a:pt x="2576946" y="0"/>
                  <a:pt x="2576946" y="0"/>
                </a:cubicBezTo>
                <a:cubicBezTo>
                  <a:pt x="2706255" y="3079"/>
                  <a:pt x="2835779" y="1168"/>
                  <a:pt x="2964873" y="9237"/>
                </a:cubicBezTo>
                <a:cubicBezTo>
                  <a:pt x="2984307" y="10452"/>
                  <a:pt x="3001084" y="24509"/>
                  <a:pt x="3020291" y="27710"/>
                </a:cubicBezTo>
                <a:cubicBezTo>
                  <a:pt x="3054234" y="33367"/>
                  <a:pt x="3088328" y="38437"/>
                  <a:pt x="3121891" y="46182"/>
                </a:cubicBezTo>
                <a:cubicBezTo>
                  <a:pt x="3146629" y="51891"/>
                  <a:pt x="3170887" y="59676"/>
                  <a:pt x="3195782" y="64655"/>
                </a:cubicBezTo>
                <a:cubicBezTo>
                  <a:pt x="3213354" y="68169"/>
                  <a:pt x="3250735" y="73659"/>
                  <a:pt x="3269673" y="83128"/>
                </a:cubicBezTo>
                <a:cubicBezTo>
                  <a:pt x="3279602" y="88092"/>
                  <a:pt x="3287453" y="96636"/>
                  <a:pt x="3297382" y="101600"/>
                </a:cubicBezTo>
                <a:cubicBezTo>
                  <a:pt x="3306090" y="105954"/>
                  <a:pt x="3316142" y="107002"/>
                  <a:pt x="3325091" y="110837"/>
                </a:cubicBezTo>
                <a:cubicBezTo>
                  <a:pt x="3337747" y="116261"/>
                  <a:pt x="3349455" y="123718"/>
                  <a:pt x="3362037" y="129310"/>
                </a:cubicBezTo>
                <a:cubicBezTo>
                  <a:pt x="3377188" y="136044"/>
                  <a:pt x="3392695" y="141960"/>
                  <a:pt x="3408219" y="147782"/>
                </a:cubicBezTo>
                <a:cubicBezTo>
                  <a:pt x="3417335" y="151201"/>
                  <a:pt x="3426979" y="153184"/>
                  <a:pt x="3435928" y="157019"/>
                </a:cubicBezTo>
                <a:cubicBezTo>
                  <a:pt x="3549296" y="205605"/>
                  <a:pt x="3407807" y="147576"/>
                  <a:pt x="3500582" y="193964"/>
                </a:cubicBezTo>
                <a:cubicBezTo>
                  <a:pt x="3509290" y="198318"/>
                  <a:pt x="3519175" y="199782"/>
                  <a:pt x="3528291" y="203200"/>
                </a:cubicBezTo>
                <a:cubicBezTo>
                  <a:pt x="3543815" y="209022"/>
                  <a:pt x="3558949" y="215851"/>
                  <a:pt x="3574473" y="221673"/>
                </a:cubicBezTo>
                <a:cubicBezTo>
                  <a:pt x="3583589" y="225092"/>
                  <a:pt x="3593233" y="227075"/>
                  <a:pt x="3602182" y="230910"/>
                </a:cubicBezTo>
                <a:cubicBezTo>
                  <a:pt x="3614838" y="236334"/>
                  <a:pt x="3626344" y="244268"/>
                  <a:pt x="3639128" y="249382"/>
                </a:cubicBezTo>
                <a:cubicBezTo>
                  <a:pt x="3657207" y="256614"/>
                  <a:pt x="3694546" y="267855"/>
                  <a:pt x="3694546" y="267855"/>
                </a:cubicBezTo>
                <a:cubicBezTo>
                  <a:pt x="3703782" y="274013"/>
                  <a:pt x="3712052" y="281955"/>
                  <a:pt x="3722255" y="286328"/>
                </a:cubicBezTo>
                <a:cubicBezTo>
                  <a:pt x="3733923" y="291328"/>
                  <a:pt x="3747041" y="291916"/>
                  <a:pt x="3759200" y="295564"/>
                </a:cubicBezTo>
                <a:cubicBezTo>
                  <a:pt x="3777851" y="301159"/>
                  <a:pt x="3795728" y="309314"/>
                  <a:pt x="3814619" y="314037"/>
                </a:cubicBezTo>
                <a:cubicBezTo>
                  <a:pt x="3826934" y="317116"/>
                  <a:pt x="3839405" y="319625"/>
                  <a:pt x="3851564" y="323273"/>
                </a:cubicBezTo>
                <a:cubicBezTo>
                  <a:pt x="3870215" y="328868"/>
                  <a:pt x="3888509" y="335588"/>
                  <a:pt x="3906982" y="341746"/>
                </a:cubicBezTo>
                <a:lnTo>
                  <a:pt x="3934691" y="350982"/>
                </a:lnTo>
                <a:cubicBezTo>
                  <a:pt x="3978601" y="380256"/>
                  <a:pt x="3951870" y="365945"/>
                  <a:pt x="4017819" y="387928"/>
                </a:cubicBezTo>
                <a:lnTo>
                  <a:pt x="4045528" y="397164"/>
                </a:lnTo>
                <a:cubicBezTo>
                  <a:pt x="4051685" y="406400"/>
                  <a:pt x="4056151" y="417024"/>
                  <a:pt x="4064000" y="424873"/>
                </a:cubicBezTo>
                <a:cubicBezTo>
                  <a:pt x="4081905" y="442778"/>
                  <a:pt x="4096882" y="445070"/>
                  <a:pt x="4119419" y="452582"/>
                </a:cubicBezTo>
                <a:cubicBezTo>
                  <a:pt x="4137892" y="464897"/>
                  <a:pt x="4157076" y="476207"/>
                  <a:pt x="4174837" y="489528"/>
                </a:cubicBezTo>
                <a:cubicBezTo>
                  <a:pt x="4187152" y="498764"/>
                  <a:pt x="4198416" y="509600"/>
                  <a:pt x="4211782" y="517237"/>
                </a:cubicBezTo>
                <a:cubicBezTo>
                  <a:pt x="4220235" y="522067"/>
                  <a:pt x="4230255" y="523394"/>
                  <a:pt x="4239491" y="526473"/>
                </a:cubicBezTo>
                <a:cubicBezTo>
                  <a:pt x="4251806" y="535709"/>
                  <a:pt x="4263071" y="546544"/>
                  <a:pt x="4276437" y="554182"/>
                </a:cubicBezTo>
                <a:cubicBezTo>
                  <a:pt x="4329450" y="584475"/>
                  <a:pt x="4279201" y="538014"/>
                  <a:pt x="4331855" y="581891"/>
                </a:cubicBezTo>
                <a:cubicBezTo>
                  <a:pt x="4341890" y="590253"/>
                  <a:pt x="4349647" y="601099"/>
                  <a:pt x="4359564" y="609600"/>
                </a:cubicBezTo>
                <a:cubicBezTo>
                  <a:pt x="4371252" y="619619"/>
                  <a:pt x="4384195" y="628073"/>
                  <a:pt x="4396510" y="637310"/>
                </a:cubicBezTo>
                <a:cubicBezTo>
                  <a:pt x="4460419" y="733177"/>
                  <a:pt x="4363133" y="584760"/>
                  <a:pt x="4433455" y="701964"/>
                </a:cubicBezTo>
                <a:cubicBezTo>
                  <a:pt x="4444878" y="721001"/>
                  <a:pt x="4460471" y="737525"/>
                  <a:pt x="4470400" y="757382"/>
                </a:cubicBezTo>
                <a:cubicBezTo>
                  <a:pt x="4493837" y="804257"/>
                  <a:pt x="4481235" y="782872"/>
                  <a:pt x="4507346" y="822037"/>
                </a:cubicBezTo>
                <a:cubicBezTo>
                  <a:pt x="4510425" y="834352"/>
                  <a:pt x="4512934" y="846823"/>
                  <a:pt x="4516582" y="858982"/>
                </a:cubicBezTo>
                <a:cubicBezTo>
                  <a:pt x="4522177" y="877633"/>
                  <a:pt x="4530332" y="895509"/>
                  <a:pt x="4535055" y="914400"/>
                </a:cubicBezTo>
                <a:cubicBezTo>
                  <a:pt x="4541213" y="939030"/>
                  <a:pt x="4545500" y="964205"/>
                  <a:pt x="4553528" y="988291"/>
                </a:cubicBezTo>
                <a:cubicBezTo>
                  <a:pt x="4559685" y="1006764"/>
                  <a:pt x="4567277" y="1024819"/>
                  <a:pt x="4572000" y="1043710"/>
                </a:cubicBezTo>
                <a:cubicBezTo>
                  <a:pt x="4572160" y="1044349"/>
                  <a:pt x="4600113" y="1164186"/>
                  <a:pt x="4608946" y="1173019"/>
                </a:cubicBezTo>
                <a:cubicBezTo>
                  <a:pt x="4618182" y="1182255"/>
                  <a:pt x="4628636" y="1190417"/>
                  <a:pt x="4636655" y="1200728"/>
                </a:cubicBezTo>
                <a:cubicBezTo>
                  <a:pt x="4650285" y="1218253"/>
                  <a:pt x="4657901" y="1240448"/>
                  <a:pt x="4673600" y="1256146"/>
                </a:cubicBezTo>
                <a:cubicBezTo>
                  <a:pt x="4717010" y="1299554"/>
                  <a:pt x="4690440" y="1276608"/>
                  <a:pt x="4756728" y="1320800"/>
                </a:cubicBezTo>
                <a:cubicBezTo>
                  <a:pt x="4765964" y="1326958"/>
                  <a:pt x="4773668" y="1336580"/>
                  <a:pt x="4784437" y="1339273"/>
                </a:cubicBezTo>
                <a:lnTo>
                  <a:pt x="4821382" y="1348510"/>
                </a:lnTo>
                <a:cubicBezTo>
                  <a:pt x="4839855" y="1360825"/>
                  <a:pt x="4855738" y="1378435"/>
                  <a:pt x="4876800" y="1385455"/>
                </a:cubicBezTo>
                <a:cubicBezTo>
                  <a:pt x="4886037" y="1388534"/>
                  <a:pt x="4895561" y="1390856"/>
                  <a:pt x="4904510" y="1394691"/>
                </a:cubicBezTo>
                <a:cubicBezTo>
                  <a:pt x="4917165" y="1400115"/>
                  <a:pt x="4928563" y="1408329"/>
                  <a:pt x="4941455" y="1413164"/>
                </a:cubicBezTo>
                <a:cubicBezTo>
                  <a:pt x="4953341" y="1417621"/>
                  <a:pt x="4966194" y="1418913"/>
                  <a:pt x="4978400" y="1422400"/>
                </a:cubicBezTo>
                <a:cubicBezTo>
                  <a:pt x="4987762" y="1425075"/>
                  <a:pt x="4996717" y="1429075"/>
                  <a:pt x="5006110" y="1431637"/>
                </a:cubicBezTo>
                <a:cubicBezTo>
                  <a:pt x="5006192" y="1431659"/>
                  <a:pt x="5098432" y="1454718"/>
                  <a:pt x="5116946" y="1459346"/>
                </a:cubicBezTo>
                <a:cubicBezTo>
                  <a:pt x="5129261" y="1462425"/>
                  <a:pt x="5141444" y="1466092"/>
                  <a:pt x="5153891" y="1468582"/>
                </a:cubicBezTo>
                <a:cubicBezTo>
                  <a:pt x="5169285" y="1471661"/>
                  <a:pt x="5184843" y="1474011"/>
                  <a:pt x="5200073" y="1477819"/>
                </a:cubicBezTo>
                <a:cubicBezTo>
                  <a:pt x="5221818" y="1483255"/>
                  <a:pt x="5242698" y="1492160"/>
                  <a:pt x="5264728" y="1496291"/>
                </a:cubicBezTo>
                <a:cubicBezTo>
                  <a:pt x="5292130" y="1501429"/>
                  <a:pt x="5320146" y="1502449"/>
                  <a:pt x="5347855" y="1505528"/>
                </a:cubicBezTo>
                <a:cubicBezTo>
                  <a:pt x="5431001" y="1526314"/>
                  <a:pt x="5328949" y="1502376"/>
                  <a:pt x="5458691" y="1524000"/>
                </a:cubicBezTo>
                <a:cubicBezTo>
                  <a:pt x="5481881" y="1527865"/>
                  <a:pt x="5501388" y="1535154"/>
                  <a:pt x="5523346" y="1542473"/>
                </a:cubicBezTo>
                <a:cubicBezTo>
                  <a:pt x="5602757" y="1595414"/>
                  <a:pt x="5502284" y="1531942"/>
                  <a:pt x="5578764" y="1570182"/>
                </a:cubicBezTo>
                <a:cubicBezTo>
                  <a:pt x="5588693" y="1575146"/>
                  <a:pt x="5596270" y="1584282"/>
                  <a:pt x="5606473" y="1588655"/>
                </a:cubicBezTo>
                <a:cubicBezTo>
                  <a:pt x="5629766" y="1598638"/>
                  <a:pt x="5634760" y="1597891"/>
                  <a:pt x="5652655" y="1597891"/>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28073" y="2411783"/>
            <a:ext cx="5735782" cy="651993"/>
          </a:xfrm>
          <a:custGeom>
            <a:avLst/>
            <a:gdLst>
              <a:gd name="connsiteX0" fmla="*/ 0 w 5735782"/>
              <a:gd name="connsiteY0" fmla="*/ 0 h 651993"/>
              <a:gd name="connsiteX1" fmla="*/ 1376218 w 5735782"/>
              <a:gd name="connsiteY1" fmla="*/ 157019 h 651993"/>
              <a:gd name="connsiteX2" fmla="*/ 1745672 w 5735782"/>
              <a:gd name="connsiteY2" fmla="*/ 147782 h 651993"/>
              <a:gd name="connsiteX3" fmla="*/ 2253672 w 5735782"/>
              <a:gd name="connsiteY3" fmla="*/ 157019 h 651993"/>
              <a:gd name="connsiteX4" fmla="*/ 2327563 w 5735782"/>
              <a:gd name="connsiteY4" fmla="*/ 175491 h 651993"/>
              <a:gd name="connsiteX5" fmla="*/ 2392218 w 5735782"/>
              <a:gd name="connsiteY5" fmla="*/ 193964 h 651993"/>
              <a:gd name="connsiteX6" fmla="*/ 2521527 w 5735782"/>
              <a:gd name="connsiteY6" fmla="*/ 212437 h 651993"/>
              <a:gd name="connsiteX7" fmla="*/ 2890982 w 5735782"/>
              <a:gd name="connsiteY7" fmla="*/ 230910 h 651993"/>
              <a:gd name="connsiteX8" fmla="*/ 2927927 w 5735782"/>
              <a:gd name="connsiteY8" fmla="*/ 240146 h 651993"/>
              <a:gd name="connsiteX9" fmla="*/ 3001818 w 5735782"/>
              <a:gd name="connsiteY9" fmla="*/ 258619 h 651993"/>
              <a:gd name="connsiteX10" fmla="*/ 3260436 w 5735782"/>
              <a:gd name="connsiteY10" fmla="*/ 267855 h 651993"/>
              <a:gd name="connsiteX11" fmla="*/ 3639127 w 5735782"/>
              <a:gd name="connsiteY11" fmla="*/ 277091 h 651993"/>
              <a:gd name="connsiteX12" fmla="*/ 3666836 w 5735782"/>
              <a:gd name="connsiteY12" fmla="*/ 286328 h 651993"/>
              <a:gd name="connsiteX13" fmla="*/ 3713018 w 5735782"/>
              <a:gd name="connsiteY13" fmla="*/ 304800 h 651993"/>
              <a:gd name="connsiteX14" fmla="*/ 3786909 w 5735782"/>
              <a:gd name="connsiteY14" fmla="*/ 323273 h 651993"/>
              <a:gd name="connsiteX15" fmla="*/ 3842327 w 5735782"/>
              <a:gd name="connsiteY15" fmla="*/ 341746 h 651993"/>
              <a:gd name="connsiteX16" fmla="*/ 3916218 w 5735782"/>
              <a:gd name="connsiteY16" fmla="*/ 406400 h 651993"/>
              <a:gd name="connsiteX17" fmla="*/ 3953163 w 5735782"/>
              <a:gd name="connsiteY17" fmla="*/ 415637 h 651993"/>
              <a:gd name="connsiteX18" fmla="*/ 4027054 w 5735782"/>
              <a:gd name="connsiteY18" fmla="*/ 443346 h 651993"/>
              <a:gd name="connsiteX19" fmla="*/ 4064000 w 5735782"/>
              <a:gd name="connsiteY19" fmla="*/ 461819 h 651993"/>
              <a:gd name="connsiteX20" fmla="*/ 4174836 w 5735782"/>
              <a:gd name="connsiteY20" fmla="*/ 480291 h 651993"/>
              <a:gd name="connsiteX21" fmla="*/ 4636654 w 5735782"/>
              <a:gd name="connsiteY21" fmla="*/ 489528 h 651993"/>
              <a:gd name="connsiteX22" fmla="*/ 4673600 w 5735782"/>
              <a:gd name="connsiteY22" fmla="*/ 498764 h 651993"/>
              <a:gd name="connsiteX23" fmla="*/ 4719782 w 5735782"/>
              <a:gd name="connsiteY23" fmla="*/ 508000 h 651993"/>
              <a:gd name="connsiteX24" fmla="*/ 4775200 w 5735782"/>
              <a:gd name="connsiteY24" fmla="*/ 526473 h 651993"/>
              <a:gd name="connsiteX25" fmla="*/ 4802909 w 5735782"/>
              <a:gd name="connsiteY25" fmla="*/ 535710 h 651993"/>
              <a:gd name="connsiteX26" fmla="*/ 4886036 w 5735782"/>
              <a:gd name="connsiteY26" fmla="*/ 572655 h 651993"/>
              <a:gd name="connsiteX27" fmla="*/ 4913745 w 5735782"/>
              <a:gd name="connsiteY27" fmla="*/ 581891 h 651993"/>
              <a:gd name="connsiteX28" fmla="*/ 5015345 w 5735782"/>
              <a:gd name="connsiteY28" fmla="*/ 600364 h 651993"/>
              <a:gd name="connsiteX29" fmla="*/ 5255491 w 5735782"/>
              <a:gd name="connsiteY29" fmla="*/ 618837 h 651993"/>
              <a:gd name="connsiteX30" fmla="*/ 5560291 w 5735782"/>
              <a:gd name="connsiteY30" fmla="*/ 628073 h 651993"/>
              <a:gd name="connsiteX31" fmla="*/ 5735782 w 5735782"/>
              <a:gd name="connsiteY31" fmla="*/ 646546 h 65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35782" h="651993">
                <a:moveTo>
                  <a:pt x="0" y="0"/>
                </a:moveTo>
                <a:cubicBezTo>
                  <a:pt x="458739" y="52340"/>
                  <a:pt x="916148" y="118071"/>
                  <a:pt x="1376218" y="157019"/>
                </a:cubicBezTo>
                <a:cubicBezTo>
                  <a:pt x="1498969" y="167411"/>
                  <a:pt x="1622482" y="147782"/>
                  <a:pt x="1745672" y="147782"/>
                </a:cubicBezTo>
                <a:cubicBezTo>
                  <a:pt x="1915033" y="147782"/>
                  <a:pt x="2084339" y="153940"/>
                  <a:pt x="2253672" y="157019"/>
                </a:cubicBezTo>
                <a:cubicBezTo>
                  <a:pt x="2317025" y="178135"/>
                  <a:pt x="2238378" y="153194"/>
                  <a:pt x="2327563" y="175491"/>
                </a:cubicBezTo>
                <a:cubicBezTo>
                  <a:pt x="2371500" y="186475"/>
                  <a:pt x="2340370" y="185323"/>
                  <a:pt x="2392218" y="193964"/>
                </a:cubicBezTo>
                <a:cubicBezTo>
                  <a:pt x="2435166" y="201122"/>
                  <a:pt x="2478115" y="209098"/>
                  <a:pt x="2521527" y="212437"/>
                </a:cubicBezTo>
                <a:cubicBezTo>
                  <a:pt x="2724539" y="228053"/>
                  <a:pt x="2601485" y="220187"/>
                  <a:pt x="2890982" y="230910"/>
                </a:cubicBezTo>
                <a:cubicBezTo>
                  <a:pt x="2903297" y="233989"/>
                  <a:pt x="2915721" y="236659"/>
                  <a:pt x="2927927" y="240146"/>
                </a:cubicBezTo>
                <a:cubicBezTo>
                  <a:pt x="2958137" y="248777"/>
                  <a:pt x="2966071" y="256453"/>
                  <a:pt x="3001818" y="258619"/>
                </a:cubicBezTo>
                <a:cubicBezTo>
                  <a:pt x="3087921" y="263837"/>
                  <a:pt x="3174211" y="265356"/>
                  <a:pt x="3260436" y="267855"/>
                </a:cubicBezTo>
                <a:lnTo>
                  <a:pt x="3639127" y="277091"/>
                </a:lnTo>
                <a:cubicBezTo>
                  <a:pt x="3648363" y="280170"/>
                  <a:pt x="3657720" y="282909"/>
                  <a:pt x="3666836" y="286328"/>
                </a:cubicBezTo>
                <a:cubicBezTo>
                  <a:pt x="3682360" y="292150"/>
                  <a:pt x="3697171" y="299924"/>
                  <a:pt x="3713018" y="304800"/>
                </a:cubicBezTo>
                <a:cubicBezTo>
                  <a:pt x="3737284" y="312266"/>
                  <a:pt x="3762824" y="315244"/>
                  <a:pt x="3786909" y="323273"/>
                </a:cubicBezTo>
                <a:lnTo>
                  <a:pt x="3842327" y="341746"/>
                </a:lnTo>
                <a:cubicBezTo>
                  <a:pt x="3862340" y="371764"/>
                  <a:pt x="3873115" y="395623"/>
                  <a:pt x="3916218" y="406400"/>
                </a:cubicBezTo>
                <a:cubicBezTo>
                  <a:pt x="3928533" y="409479"/>
                  <a:pt x="3941277" y="411180"/>
                  <a:pt x="3953163" y="415637"/>
                </a:cubicBezTo>
                <a:cubicBezTo>
                  <a:pt x="4049751" y="451859"/>
                  <a:pt x="3932233" y="419641"/>
                  <a:pt x="4027054" y="443346"/>
                </a:cubicBezTo>
                <a:cubicBezTo>
                  <a:pt x="4039369" y="449504"/>
                  <a:pt x="4051108" y="456984"/>
                  <a:pt x="4064000" y="461819"/>
                </a:cubicBezTo>
                <a:cubicBezTo>
                  <a:pt x="4090866" y="471894"/>
                  <a:pt x="4155145" y="479612"/>
                  <a:pt x="4174836" y="480291"/>
                </a:cubicBezTo>
                <a:cubicBezTo>
                  <a:pt x="4328715" y="485597"/>
                  <a:pt x="4482715" y="486449"/>
                  <a:pt x="4636654" y="489528"/>
                </a:cubicBezTo>
                <a:cubicBezTo>
                  <a:pt x="4648969" y="492607"/>
                  <a:pt x="4661208" y="496010"/>
                  <a:pt x="4673600" y="498764"/>
                </a:cubicBezTo>
                <a:cubicBezTo>
                  <a:pt x="4688925" y="502169"/>
                  <a:pt x="4704636" y="503869"/>
                  <a:pt x="4719782" y="508000"/>
                </a:cubicBezTo>
                <a:cubicBezTo>
                  <a:pt x="4738568" y="513123"/>
                  <a:pt x="4756727" y="520315"/>
                  <a:pt x="4775200" y="526473"/>
                </a:cubicBezTo>
                <a:cubicBezTo>
                  <a:pt x="4784436" y="529552"/>
                  <a:pt x="4794808" y="530310"/>
                  <a:pt x="4802909" y="535710"/>
                </a:cubicBezTo>
                <a:cubicBezTo>
                  <a:pt x="4846819" y="564982"/>
                  <a:pt x="4820088" y="550672"/>
                  <a:pt x="4886036" y="572655"/>
                </a:cubicBezTo>
                <a:cubicBezTo>
                  <a:pt x="4895272" y="575734"/>
                  <a:pt x="4904198" y="579982"/>
                  <a:pt x="4913745" y="581891"/>
                </a:cubicBezTo>
                <a:cubicBezTo>
                  <a:pt x="4948581" y="588859"/>
                  <a:pt x="4979883" y="595636"/>
                  <a:pt x="5015345" y="600364"/>
                </a:cubicBezTo>
                <a:cubicBezTo>
                  <a:pt x="5098553" y="611458"/>
                  <a:pt x="5168485" y="615357"/>
                  <a:pt x="5255491" y="618837"/>
                </a:cubicBezTo>
                <a:lnTo>
                  <a:pt x="5560291" y="628073"/>
                </a:lnTo>
                <a:cubicBezTo>
                  <a:pt x="5638542" y="667200"/>
                  <a:pt x="5583467" y="646546"/>
                  <a:pt x="5735782" y="646546"/>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440709" y="1775295"/>
            <a:ext cx="1687945" cy="400110"/>
          </a:xfrm>
          <a:prstGeom prst="rect">
            <a:avLst/>
          </a:prstGeom>
          <a:noFill/>
        </p:spPr>
        <p:txBody>
          <a:bodyPr wrap="square" rtlCol="0">
            <a:spAutoFit/>
          </a:bodyPr>
          <a:lstStyle/>
          <a:p>
            <a:r>
              <a:rPr lang="en-US" sz="2000" smtClean="0"/>
              <a:t>sand channel</a:t>
            </a:r>
            <a:endParaRPr lang="en-US" sz="2000"/>
          </a:p>
        </p:txBody>
      </p:sp>
      <p:sp>
        <p:nvSpPr>
          <p:cNvPr id="8" name="TextBox 7"/>
          <p:cNvSpPr txBox="1"/>
          <p:nvPr/>
        </p:nvSpPr>
        <p:spPr>
          <a:xfrm>
            <a:off x="838200" y="973580"/>
            <a:ext cx="1687945" cy="400110"/>
          </a:xfrm>
          <a:prstGeom prst="rect">
            <a:avLst/>
          </a:prstGeom>
          <a:noFill/>
        </p:spPr>
        <p:txBody>
          <a:bodyPr wrap="square" rtlCol="0">
            <a:spAutoFit/>
          </a:bodyPr>
          <a:lstStyle/>
          <a:p>
            <a:r>
              <a:rPr lang="en-US" sz="2000" smtClean="0"/>
              <a:t>Tiskilwa till</a:t>
            </a:r>
            <a:endParaRPr lang="en-US" sz="2000"/>
          </a:p>
        </p:txBody>
      </p:sp>
      <p:sp>
        <p:nvSpPr>
          <p:cNvPr id="9" name="TextBox 8"/>
          <p:cNvSpPr txBox="1"/>
          <p:nvPr/>
        </p:nvSpPr>
        <p:spPr>
          <a:xfrm rot="556587">
            <a:off x="1371600" y="2936142"/>
            <a:ext cx="1687945" cy="400110"/>
          </a:xfrm>
          <a:prstGeom prst="rect">
            <a:avLst/>
          </a:prstGeom>
          <a:noFill/>
        </p:spPr>
        <p:txBody>
          <a:bodyPr wrap="square" rtlCol="0">
            <a:spAutoFit/>
          </a:bodyPr>
          <a:lstStyle/>
          <a:p>
            <a:r>
              <a:rPr lang="en-US" sz="2000" smtClean="0"/>
              <a:t>Morton loess</a:t>
            </a:r>
            <a:endParaRPr lang="en-US" sz="2000"/>
          </a:p>
        </p:txBody>
      </p:sp>
      <p:sp>
        <p:nvSpPr>
          <p:cNvPr id="12" name="TextBox 11"/>
          <p:cNvSpPr txBox="1"/>
          <p:nvPr/>
        </p:nvSpPr>
        <p:spPr>
          <a:xfrm rot="1072452">
            <a:off x="7813051" y="4135583"/>
            <a:ext cx="1687945" cy="400110"/>
          </a:xfrm>
          <a:prstGeom prst="rect">
            <a:avLst/>
          </a:prstGeom>
          <a:noFill/>
        </p:spPr>
        <p:txBody>
          <a:bodyPr wrap="square" rtlCol="0">
            <a:spAutoFit/>
          </a:bodyPr>
          <a:lstStyle/>
          <a:p>
            <a:r>
              <a:rPr lang="en-US" sz="2000" smtClean="0">
                <a:solidFill>
                  <a:srgbClr val="FFFF00"/>
                </a:solidFill>
              </a:rPr>
              <a:t>Tiskilwa till</a:t>
            </a:r>
            <a:endParaRPr lang="en-US" sz="2000">
              <a:solidFill>
                <a:srgbClr val="FFFF00"/>
              </a:solidFill>
            </a:endParaRPr>
          </a:p>
        </p:txBody>
      </p:sp>
      <p:sp>
        <p:nvSpPr>
          <p:cNvPr id="13" name="TextBox 12"/>
          <p:cNvSpPr txBox="1"/>
          <p:nvPr/>
        </p:nvSpPr>
        <p:spPr>
          <a:xfrm rot="2344946">
            <a:off x="4966474" y="6022496"/>
            <a:ext cx="1687945" cy="400110"/>
          </a:xfrm>
          <a:prstGeom prst="rect">
            <a:avLst/>
          </a:prstGeom>
          <a:noFill/>
        </p:spPr>
        <p:txBody>
          <a:bodyPr wrap="square" rtlCol="0">
            <a:spAutoFit/>
          </a:bodyPr>
          <a:lstStyle/>
          <a:p>
            <a:r>
              <a:rPr lang="en-US" sz="2000" smtClean="0">
                <a:solidFill>
                  <a:srgbClr val="FFFF00"/>
                </a:solidFill>
              </a:rPr>
              <a:t>Morton loess</a:t>
            </a:r>
            <a:endParaRPr lang="en-US" sz="2000">
              <a:solidFill>
                <a:srgbClr val="FFFF00"/>
              </a:solidFill>
            </a:endParaRPr>
          </a:p>
        </p:txBody>
      </p:sp>
      <p:cxnSp>
        <p:nvCxnSpPr>
          <p:cNvPr id="15" name="Straight Arrow Connector 14"/>
          <p:cNvCxnSpPr/>
          <p:nvPr/>
        </p:nvCxnSpPr>
        <p:spPr>
          <a:xfrm flipH="1" flipV="1">
            <a:off x="4128654" y="786676"/>
            <a:ext cx="2801143" cy="58271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710615" y="2059011"/>
            <a:ext cx="775028" cy="253189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614279" y="1545132"/>
            <a:ext cx="2284664" cy="369332"/>
          </a:xfrm>
          <a:prstGeom prst="rect">
            <a:avLst/>
          </a:prstGeom>
          <a:noFill/>
        </p:spPr>
        <p:txBody>
          <a:bodyPr wrap="none" rtlCol="0">
            <a:spAutoFit/>
          </a:bodyPr>
          <a:lstStyle/>
          <a:p>
            <a:r>
              <a:rPr lang="en-US" smtClean="0"/>
              <a:t>Sub-fossil </a:t>
            </a:r>
            <a:r>
              <a:rPr lang="en-US" i="1" smtClean="0"/>
              <a:t>Picea</a:t>
            </a:r>
            <a:r>
              <a:rPr lang="en-US" smtClean="0"/>
              <a:t> sp. log</a:t>
            </a:r>
            <a:endParaRPr lang="en-US"/>
          </a:p>
        </p:txBody>
      </p:sp>
    </p:spTree>
    <p:extLst>
      <p:ext uri="{BB962C8B-B14F-4D97-AF65-F5344CB8AC3E}">
        <p14:creationId xmlns:p14="http://schemas.microsoft.com/office/powerpoint/2010/main" val="38658710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440457">
            <a:off x="553965" y="1270935"/>
            <a:ext cx="7708719" cy="4336154"/>
          </a:xfrm>
          <a:prstGeom prst="rect">
            <a:avLst/>
          </a:prstGeom>
        </p:spPr>
      </p:pic>
      <p:sp>
        <p:nvSpPr>
          <p:cNvPr id="3" name="TextBox 2"/>
          <p:cNvSpPr txBox="1"/>
          <p:nvPr/>
        </p:nvSpPr>
        <p:spPr>
          <a:xfrm rot="575059">
            <a:off x="5619162" y="1861791"/>
            <a:ext cx="1342568" cy="369332"/>
          </a:xfrm>
          <a:prstGeom prst="rect">
            <a:avLst/>
          </a:prstGeom>
          <a:noFill/>
        </p:spPr>
        <p:txBody>
          <a:bodyPr wrap="square" rtlCol="0">
            <a:spAutoFit/>
          </a:bodyPr>
          <a:lstStyle/>
          <a:p>
            <a:r>
              <a:rPr lang="en-US" smtClean="0"/>
              <a:t>Tiskilwa till</a:t>
            </a:r>
            <a:endParaRPr lang="en-US"/>
          </a:p>
        </p:txBody>
      </p:sp>
      <p:sp>
        <p:nvSpPr>
          <p:cNvPr id="4" name="TextBox 3"/>
          <p:cNvSpPr txBox="1"/>
          <p:nvPr/>
        </p:nvSpPr>
        <p:spPr>
          <a:xfrm rot="758127">
            <a:off x="2973714" y="4211156"/>
            <a:ext cx="1703627" cy="646331"/>
          </a:xfrm>
          <a:prstGeom prst="rect">
            <a:avLst/>
          </a:prstGeom>
          <a:noFill/>
        </p:spPr>
        <p:txBody>
          <a:bodyPr wrap="square" rtlCol="0">
            <a:spAutoFit/>
          </a:bodyPr>
          <a:lstStyle/>
          <a:p>
            <a:r>
              <a:rPr lang="en-US"/>
              <a:t>l</a:t>
            </a:r>
            <a:r>
              <a:rPr lang="en-US" smtClean="0"/>
              <a:t>oessal silt, with organic zones</a:t>
            </a:r>
            <a:endParaRPr lang="en-US"/>
          </a:p>
        </p:txBody>
      </p:sp>
      <p:sp>
        <p:nvSpPr>
          <p:cNvPr id="5" name="Freeform 4"/>
          <p:cNvSpPr/>
          <p:nvPr/>
        </p:nvSpPr>
        <p:spPr>
          <a:xfrm rot="20440457">
            <a:off x="2214905" y="2027880"/>
            <a:ext cx="4296048" cy="3444093"/>
          </a:xfrm>
          <a:custGeom>
            <a:avLst/>
            <a:gdLst>
              <a:gd name="connsiteX0" fmla="*/ 4718450 w 4718450"/>
              <a:gd name="connsiteY0" fmla="*/ 3782728 h 3782728"/>
              <a:gd name="connsiteX1" fmla="*/ 4699199 w 4718450"/>
              <a:gd name="connsiteY1" fmla="*/ 3734602 h 3782728"/>
              <a:gd name="connsiteX2" fmla="*/ 4689574 w 4718450"/>
              <a:gd name="connsiteY2" fmla="*/ 3705726 h 3782728"/>
              <a:gd name="connsiteX3" fmla="*/ 4660698 w 4718450"/>
              <a:gd name="connsiteY3" fmla="*/ 3667225 h 3782728"/>
              <a:gd name="connsiteX4" fmla="*/ 4602946 w 4718450"/>
              <a:gd name="connsiteY4" fmla="*/ 3561347 h 3782728"/>
              <a:gd name="connsiteX5" fmla="*/ 4516319 w 4718450"/>
              <a:gd name="connsiteY5" fmla="*/ 3484345 h 3782728"/>
              <a:gd name="connsiteX6" fmla="*/ 4477818 w 4718450"/>
              <a:gd name="connsiteY6" fmla="*/ 3445844 h 3782728"/>
              <a:gd name="connsiteX7" fmla="*/ 4439317 w 4718450"/>
              <a:gd name="connsiteY7" fmla="*/ 3426594 h 3782728"/>
              <a:gd name="connsiteX8" fmla="*/ 4410441 w 4718450"/>
              <a:gd name="connsiteY8" fmla="*/ 3407343 h 3782728"/>
              <a:gd name="connsiteX9" fmla="*/ 4333439 w 4718450"/>
              <a:gd name="connsiteY9" fmla="*/ 3368842 h 3782728"/>
              <a:gd name="connsiteX10" fmla="*/ 4304563 w 4718450"/>
              <a:gd name="connsiteY10" fmla="*/ 3349592 h 3782728"/>
              <a:gd name="connsiteX11" fmla="*/ 4246812 w 4718450"/>
              <a:gd name="connsiteY11" fmla="*/ 3330341 h 3782728"/>
              <a:gd name="connsiteX12" fmla="*/ 4208311 w 4718450"/>
              <a:gd name="connsiteY12" fmla="*/ 3301465 h 3782728"/>
              <a:gd name="connsiteX13" fmla="*/ 4131308 w 4718450"/>
              <a:gd name="connsiteY13" fmla="*/ 3272589 h 3782728"/>
              <a:gd name="connsiteX14" fmla="*/ 4054306 w 4718450"/>
              <a:gd name="connsiteY14" fmla="*/ 3243714 h 3782728"/>
              <a:gd name="connsiteX15" fmla="*/ 4015805 w 4718450"/>
              <a:gd name="connsiteY15" fmla="*/ 3224463 h 3782728"/>
              <a:gd name="connsiteX16" fmla="*/ 3919553 w 4718450"/>
              <a:gd name="connsiteY16" fmla="*/ 3195587 h 3782728"/>
              <a:gd name="connsiteX17" fmla="*/ 3852176 w 4718450"/>
              <a:gd name="connsiteY17" fmla="*/ 3185962 h 3782728"/>
              <a:gd name="connsiteX18" fmla="*/ 3765548 w 4718450"/>
              <a:gd name="connsiteY18" fmla="*/ 3147461 h 3782728"/>
              <a:gd name="connsiteX19" fmla="*/ 3736673 w 4718450"/>
              <a:gd name="connsiteY19" fmla="*/ 3128210 h 3782728"/>
              <a:gd name="connsiteX20" fmla="*/ 3678921 w 4718450"/>
              <a:gd name="connsiteY20" fmla="*/ 3108960 h 3782728"/>
              <a:gd name="connsiteX21" fmla="*/ 3650045 w 4718450"/>
              <a:gd name="connsiteY21" fmla="*/ 3089709 h 3782728"/>
              <a:gd name="connsiteX22" fmla="*/ 3630795 w 4718450"/>
              <a:gd name="connsiteY22" fmla="*/ 3060834 h 3782728"/>
              <a:gd name="connsiteX23" fmla="*/ 3582668 w 4718450"/>
              <a:gd name="connsiteY23" fmla="*/ 3041583 h 3782728"/>
              <a:gd name="connsiteX24" fmla="*/ 3534542 w 4718450"/>
              <a:gd name="connsiteY24" fmla="*/ 3012707 h 3782728"/>
              <a:gd name="connsiteX25" fmla="*/ 3438290 w 4718450"/>
              <a:gd name="connsiteY25" fmla="*/ 2954956 h 3782728"/>
              <a:gd name="connsiteX26" fmla="*/ 3409414 w 4718450"/>
              <a:gd name="connsiteY26" fmla="*/ 2926080 h 3782728"/>
              <a:gd name="connsiteX27" fmla="*/ 3380538 w 4718450"/>
              <a:gd name="connsiteY27" fmla="*/ 2877954 h 3782728"/>
              <a:gd name="connsiteX28" fmla="*/ 3342037 w 4718450"/>
              <a:gd name="connsiteY28" fmla="*/ 2849078 h 3782728"/>
              <a:gd name="connsiteX29" fmla="*/ 3322786 w 4718450"/>
              <a:gd name="connsiteY29" fmla="*/ 2820202 h 3782728"/>
              <a:gd name="connsiteX30" fmla="*/ 3293911 w 4718450"/>
              <a:gd name="connsiteY30" fmla="*/ 2800952 h 3782728"/>
              <a:gd name="connsiteX31" fmla="*/ 3255410 w 4718450"/>
              <a:gd name="connsiteY31" fmla="*/ 2762450 h 3782728"/>
              <a:gd name="connsiteX32" fmla="*/ 3188033 w 4718450"/>
              <a:gd name="connsiteY32" fmla="*/ 2733575 h 3782728"/>
              <a:gd name="connsiteX33" fmla="*/ 3159157 w 4718450"/>
              <a:gd name="connsiteY33" fmla="*/ 2714324 h 3782728"/>
              <a:gd name="connsiteX34" fmla="*/ 3043654 w 4718450"/>
              <a:gd name="connsiteY34" fmla="*/ 2685448 h 3782728"/>
              <a:gd name="connsiteX35" fmla="*/ 2947401 w 4718450"/>
              <a:gd name="connsiteY35" fmla="*/ 2656573 h 3782728"/>
              <a:gd name="connsiteX36" fmla="*/ 2908900 w 4718450"/>
              <a:gd name="connsiteY36" fmla="*/ 2646947 h 3782728"/>
              <a:gd name="connsiteX37" fmla="*/ 2764521 w 4718450"/>
              <a:gd name="connsiteY37" fmla="*/ 2637322 h 3782728"/>
              <a:gd name="connsiteX38" fmla="*/ 2658643 w 4718450"/>
              <a:gd name="connsiteY38" fmla="*/ 2627697 h 3782728"/>
              <a:gd name="connsiteX39" fmla="*/ 2620142 w 4718450"/>
              <a:gd name="connsiteY39" fmla="*/ 2618072 h 3782728"/>
              <a:gd name="connsiteX40" fmla="*/ 2581641 w 4718450"/>
              <a:gd name="connsiteY40" fmla="*/ 2598821 h 3782728"/>
              <a:gd name="connsiteX41" fmla="*/ 2495014 w 4718450"/>
              <a:gd name="connsiteY41" fmla="*/ 2541069 h 3782728"/>
              <a:gd name="connsiteX42" fmla="*/ 2427637 w 4718450"/>
              <a:gd name="connsiteY42" fmla="*/ 2473693 h 3782728"/>
              <a:gd name="connsiteX43" fmla="*/ 2408386 w 4718450"/>
              <a:gd name="connsiteY43" fmla="*/ 2444817 h 3782728"/>
              <a:gd name="connsiteX44" fmla="*/ 2418012 w 4718450"/>
              <a:gd name="connsiteY44" fmla="*/ 2156059 h 3782728"/>
              <a:gd name="connsiteX45" fmla="*/ 2427637 w 4718450"/>
              <a:gd name="connsiteY45" fmla="*/ 2107933 h 3782728"/>
              <a:gd name="connsiteX46" fmla="*/ 2456513 w 4718450"/>
              <a:gd name="connsiteY46" fmla="*/ 2002055 h 3782728"/>
              <a:gd name="connsiteX47" fmla="*/ 2495014 w 4718450"/>
              <a:gd name="connsiteY47" fmla="*/ 1925053 h 3782728"/>
              <a:gd name="connsiteX48" fmla="*/ 2600892 w 4718450"/>
              <a:gd name="connsiteY48" fmla="*/ 1828800 h 3782728"/>
              <a:gd name="connsiteX49" fmla="*/ 2629767 w 4718450"/>
              <a:gd name="connsiteY49" fmla="*/ 1799924 h 3782728"/>
              <a:gd name="connsiteX50" fmla="*/ 2658643 w 4718450"/>
              <a:gd name="connsiteY50" fmla="*/ 1780674 h 3782728"/>
              <a:gd name="connsiteX51" fmla="*/ 2726020 w 4718450"/>
              <a:gd name="connsiteY51" fmla="*/ 1732547 h 3782728"/>
              <a:gd name="connsiteX52" fmla="*/ 2774146 w 4718450"/>
              <a:gd name="connsiteY52" fmla="*/ 1684421 h 3782728"/>
              <a:gd name="connsiteX53" fmla="*/ 2812647 w 4718450"/>
              <a:gd name="connsiteY53" fmla="*/ 1645920 h 3782728"/>
              <a:gd name="connsiteX54" fmla="*/ 2880024 w 4718450"/>
              <a:gd name="connsiteY54" fmla="*/ 1588168 h 3782728"/>
              <a:gd name="connsiteX55" fmla="*/ 2899275 w 4718450"/>
              <a:gd name="connsiteY55" fmla="*/ 1559293 h 3782728"/>
              <a:gd name="connsiteX56" fmla="*/ 2928151 w 4718450"/>
              <a:gd name="connsiteY56" fmla="*/ 1520792 h 3782728"/>
              <a:gd name="connsiteX57" fmla="*/ 2957026 w 4718450"/>
              <a:gd name="connsiteY57" fmla="*/ 1491916 h 3782728"/>
              <a:gd name="connsiteX58" fmla="*/ 2976277 w 4718450"/>
              <a:gd name="connsiteY58" fmla="*/ 1463040 h 3782728"/>
              <a:gd name="connsiteX59" fmla="*/ 3014778 w 4718450"/>
              <a:gd name="connsiteY59" fmla="*/ 1424539 h 3782728"/>
              <a:gd name="connsiteX60" fmla="*/ 3053279 w 4718450"/>
              <a:gd name="connsiteY60" fmla="*/ 1366787 h 3782728"/>
              <a:gd name="connsiteX61" fmla="*/ 3101405 w 4718450"/>
              <a:gd name="connsiteY61" fmla="*/ 1299410 h 3782728"/>
              <a:gd name="connsiteX62" fmla="*/ 3120656 w 4718450"/>
              <a:gd name="connsiteY62" fmla="*/ 1222408 h 3782728"/>
              <a:gd name="connsiteX63" fmla="*/ 3149532 w 4718450"/>
              <a:gd name="connsiteY63" fmla="*/ 1155032 h 3782728"/>
              <a:gd name="connsiteX64" fmla="*/ 3159157 w 4718450"/>
              <a:gd name="connsiteY64" fmla="*/ 1106905 h 3782728"/>
              <a:gd name="connsiteX65" fmla="*/ 3168782 w 4718450"/>
              <a:gd name="connsiteY65" fmla="*/ 1068404 h 3782728"/>
              <a:gd name="connsiteX66" fmla="*/ 3188033 w 4718450"/>
              <a:gd name="connsiteY66" fmla="*/ 924025 h 3782728"/>
              <a:gd name="connsiteX67" fmla="*/ 3197658 w 4718450"/>
              <a:gd name="connsiteY67" fmla="*/ 866274 h 3782728"/>
              <a:gd name="connsiteX68" fmla="*/ 3207283 w 4718450"/>
              <a:gd name="connsiteY68" fmla="*/ 837398 h 3782728"/>
              <a:gd name="connsiteX69" fmla="*/ 3236159 w 4718450"/>
              <a:gd name="connsiteY69" fmla="*/ 827773 h 3782728"/>
              <a:gd name="connsiteX70" fmla="*/ 3245784 w 4718450"/>
              <a:gd name="connsiteY70" fmla="*/ 789272 h 3782728"/>
              <a:gd name="connsiteX71" fmla="*/ 3207283 w 4718450"/>
              <a:gd name="connsiteY71" fmla="*/ 712269 h 3782728"/>
              <a:gd name="connsiteX72" fmla="*/ 3178407 w 4718450"/>
              <a:gd name="connsiteY72" fmla="*/ 635267 h 3782728"/>
              <a:gd name="connsiteX73" fmla="*/ 3168782 w 4718450"/>
              <a:gd name="connsiteY73" fmla="*/ 587141 h 3782728"/>
              <a:gd name="connsiteX74" fmla="*/ 3120656 w 4718450"/>
              <a:gd name="connsiteY74" fmla="*/ 500514 h 3782728"/>
              <a:gd name="connsiteX75" fmla="*/ 3111031 w 4718450"/>
              <a:gd name="connsiteY75" fmla="*/ 471638 h 3782728"/>
              <a:gd name="connsiteX76" fmla="*/ 3091780 w 4718450"/>
              <a:gd name="connsiteY76" fmla="*/ 442762 h 3782728"/>
              <a:gd name="connsiteX77" fmla="*/ 3082155 w 4718450"/>
              <a:gd name="connsiteY77" fmla="*/ 404261 h 3782728"/>
              <a:gd name="connsiteX78" fmla="*/ 3072530 w 4718450"/>
              <a:gd name="connsiteY78" fmla="*/ 375385 h 3782728"/>
              <a:gd name="connsiteX79" fmla="*/ 3062904 w 4718450"/>
              <a:gd name="connsiteY79" fmla="*/ 336884 h 3782728"/>
              <a:gd name="connsiteX80" fmla="*/ 3043654 w 4718450"/>
              <a:gd name="connsiteY80" fmla="*/ 308008 h 3782728"/>
              <a:gd name="connsiteX81" fmla="*/ 3034028 w 4718450"/>
              <a:gd name="connsiteY81" fmla="*/ 279133 h 3782728"/>
              <a:gd name="connsiteX82" fmla="*/ 3014778 w 4718450"/>
              <a:gd name="connsiteY82" fmla="*/ 250257 h 3782728"/>
              <a:gd name="connsiteX83" fmla="*/ 2966652 w 4718450"/>
              <a:gd name="connsiteY83" fmla="*/ 182880 h 3782728"/>
              <a:gd name="connsiteX84" fmla="*/ 2918525 w 4718450"/>
              <a:gd name="connsiteY84" fmla="*/ 125128 h 3782728"/>
              <a:gd name="connsiteX85" fmla="*/ 2889650 w 4718450"/>
              <a:gd name="connsiteY85" fmla="*/ 115503 h 3782728"/>
              <a:gd name="connsiteX86" fmla="*/ 2831898 w 4718450"/>
              <a:gd name="connsiteY86" fmla="*/ 77002 h 3782728"/>
              <a:gd name="connsiteX87" fmla="*/ 2697144 w 4718450"/>
              <a:gd name="connsiteY87" fmla="*/ 38501 h 3782728"/>
              <a:gd name="connsiteX88" fmla="*/ 2658643 w 4718450"/>
              <a:gd name="connsiteY88" fmla="*/ 28876 h 3782728"/>
              <a:gd name="connsiteX89" fmla="*/ 2629767 w 4718450"/>
              <a:gd name="connsiteY89" fmla="*/ 19250 h 3782728"/>
              <a:gd name="connsiteX90" fmla="*/ 2533515 w 4718450"/>
              <a:gd name="connsiteY90" fmla="*/ 9625 h 3782728"/>
              <a:gd name="connsiteX91" fmla="*/ 2456513 w 4718450"/>
              <a:gd name="connsiteY91" fmla="*/ 0 h 3782728"/>
              <a:gd name="connsiteX92" fmla="*/ 2177380 w 4718450"/>
              <a:gd name="connsiteY92" fmla="*/ 9625 h 3782728"/>
              <a:gd name="connsiteX93" fmla="*/ 2081127 w 4718450"/>
              <a:gd name="connsiteY93" fmla="*/ 19250 h 3782728"/>
              <a:gd name="connsiteX94" fmla="*/ 1955999 w 4718450"/>
              <a:gd name="connsiteY94" fmla="*/ 28876 h 3782728"/>
              <a:gd name="connsiteX95" fmla="*/ 1667241 w 4718450"/>
              <a:gd name="connsiteY95" fmla="*/ 38501 h 3782728"/>
              <a:gd name="connsiteX96" fmla="*/ 1628740 w 4718450"/>
              <a:gd name="connsiteY96" fmla="*/ 57752 h 3782728"/>
              <a:gd name="connsiteX97" fmla="*/ 1590239 w 4718450"/>
              <a:gd name="connsiteY97" fmla="*/ 67377 h 3782728"/>
              <a:gd name="connsiteX98" fmla="*/ 1532487 w 4718450"/>
              <a:gd name="connsiteY98" fmla="*/ 86627 h 3782728"/>
              <a:gd name="connsiteX99" fmla="*/ 1474736 w 4718450"/>
              <a:gd name="connsiteY99" fmla="*/ 125128 h 3782728"/>
              <a:gd name="connsiteX100" fmla="*/ 1445860 w 4718450"/>
              <a:gd name="connsiteY100" fmla="*/ 144379 h 3782728"/>
              <a:gd name="connsiteX101" fmla="*/ 1407359 w 4718450"/>
              <a:gd name="connsiteY101" fmla="*/ 163629 h 3782728"/>
              <a:gd name="connsiteX102" fmla="*/ 1378483 w 4718450"/>
              <a:gd name="connsiteY102" fmla="*/ 173255 h 3782728"/>
              <a:gd name="connsiteX103" fmla="*/ 1320732 w 4718450"/>
              <a:gd name="connsiteY103" fmla="*/ 202130 h 3782728"/>
              <a:gd name="connsiteX104" fmla="*/ 1262980 w 4718450"/>
              <a:gd name="connsiteY104" fmla="*/ 221381 h 3782728"/>
              <a:gd name="connsiteX105" fmla="*/ 1195603 w 4718450"/>
              <a:gd name="connsiteY105" fmla="*/ 259882 h 3782728"/>
              <a:gd name="connsiteX106" fmla="*/ 1157102 w 4718450"/>
              <a:gd name="connsiteY106" fmla="*/ 279133 h 3782728"/>
              <a:gd name="connsiteX107" fmla="*/ 1128226 w 4718450"/>
              <a:gd name="connsiteY107" fmla="*/ 298383 h 3782728"/>
              <a:gd name="connsiteX108" fmla="*/ 1012723 w 4718450"/>
              <a:gd name="connsiteY108" fmla="*/ 317634 h 3782728"/>
              <a:gd name="connsiteX109" fmla="*/ 897220 w 4718450"/>
              <a:gd name="connsiteY109" fmla="*/ 356135 h 3782728"/>
              <a:gd name="connsiteX110" fmla="*/ 829843 w 4718450"/>
              <a:gd name="connsiteY110" fmla="*/ 375385 h 3782728"/>
              <a:gd name="connsiteX111" fmla="*/ 675839 w 4718450"/>
              <a:gd name="connsiteY111" fmla="*/ 394636 h 3782728"/>
              <a:gd name="connsiteX112" fmla="*/ 560336 w 4718450"/>
              <a:gd name="connsiteY112" fmla="*/ 404261 h 3782728"/>
              <a:gd name="connsiteX113" fmla="*/ 252327 w 4718450"/>
              <a:gd name="connsiteY113" fmla="*/ 423512 h 3782728"/>
              <a:gd name="connsiteX114" fmla="*/ 194576 w 4718450"/>
              <a:gd name="connsiteY114" fmla="*/ 413886 h 3782728"/>
              <a:gd name="connsiteX115" fmla="*/ 88698 w 4718450"/>
              <a:gd name="connsiteY115" fmla="*/ 375385 h 3782728"/>
              <a:gd name="connsiteX116" fmla="*/ 59822 w 4718450"/>
              <a:gd name="connsiteY116" fmla="*/ 365760 h 3782728"/>
              <a:gd name="connsiteX117" fmla="*/ 30946 w 4718450"/>
              <a:gd name="connsiteY117" fmla="*/ 346509 h 3782728"/>
              <a:gd name="connsiteX118" fmla="*/ 2071 w 4718450"/>
              <a:gd name="connsiteY118" fmla="*/ 336884 h 3782728"/>
              <a:gd name="connsiteX119" fmla="*/ 40572 w 4718450"/>
              <a:gd name="connsiteY119" fmla="*/ 346509 h 3782728"/>
              <a:gd name="connsiteX120" fmla="*/ 69447 w 4718450"/>
              <a:gd name="connsiteY120" fmla="*/ 356135 h 37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718450" h="3782728">
                <a:moveTo>
                  <a:pt x="4718450" y="3782728"/>
                </a:moveTo>
                <a:cubicBezTo>
                  <a:pt x="4712033" y="3766686"/>
                  <a:pt x="4705266" y="3750780"/>
                  <a:pt x="4699199" y="3734602"/>
                </a:cubicBezTo>
                <a:cubicBezTo>
                  <a:pt x="4695636" y="3725102"/>
                  <a:pt x="4694608" y="3714535"/>
                  <a:pt x="4689574" y="3705726"/>
                </a:cubicBezTo>
                <a:cubicBezTo>
                  <a:pt x="4681615" y="3691798"/>
                  <a:pt x="4668781" y="3681082"/>
                  <a:pt x="4660698" y="3667225"/>
                </a:cubicBezTo>
                <a:cubicBezTo>
                  <a:pt x="4649710" y="3648388"/>
                  <a:pt x="4624939" y="3586482"/>
                  <a:pt x="4602946" y="3561347"/>
                </a:cubicBezTo>
                <a:cubicBezTo>
                  <a:pt x="4537806" y="3486902"/>
                  <a:pt x="4576979" y="3537423"/>
                  <a:pt x="4516319" y="3484345"/>
                </a:cubicBezTo>
                <a:cubicBezTo>
                  <a:pt x="4502660" y="3472393"/>
                  <a:pt x="4492338" y="3456734"/>
                  <a:pt x="4477818" y="3445844"/>
                </a:cubicBezTo>
                <a:cubicBezTo>
                  <a:pt x="4466339" y="3437235"/>
                  <a:pt x="4451775" y="3433713"/>
                  <a:pt x="4439317" y="3426594"/>
                </a:cubicBezTo>
                <a:cubicBezTo>
                  <a:pt x="4429273" y="3420855"/>
                  <a:pt x="4420597" y="3412883"/>
                  <a:pt x="4410441" y="3407343"/>
                </a:cubicBezTo>
                <a:cubicBezTo>
                  <a:pt x="4385248" y="3393601"/>
                  <a:pt x="4357317" y="3384760"/>
                  <a:pt x="4333439" y="3368842"/>
                </a:cubicBezTo>
                <a:cubicBezTo>
                  <a:pt x="4323814" y="3362425"/>
                  <a:pt x="4315134" y="3354290"/>
                  <a:pt x="4304563" y="3349592"/>
                </a:cubicBezTo>
                <a:cubicBezTo>
                  <a:pt x="4286020" y="3341351"/>
                  <a:pt x="4266062" y="3336758"/>
                  <a:pt x="4246812" y="3330341"/>
                </a:cubicBezTo>
                <a:cubicBezTo>
                  <a:pt x="4233978" y="3320716"/>
                  <a:pt x="4222334" y="3309256"/>
                  <a:pt x="4208311" y="3301465"/>
                </a:cubicBezTo>
                <a:cubicBezTo>
                  <a:pt x="4163462" y="3276549"/>
                  <a:pt x="4169119" y="3288794"/>
                  <a:pt x="4131308" y="3272589"/>
                </a:cubicBezTo>
                <a:cubicBezTo>
                  <a:pt x="4060847" y="3242391"/>
                  <a:pt x="4125284" y="3261458"/>
                  <a:pt x="4054306" y="3243714"/>
                </a:cubicBezTo>
                <a:cubicBezTo>
                  <a:pt x="4041472" y="3237297"/>
                  <a:pt x="4029127" y="3229792"/>
                  <a:pt x="4015805" y="3224463"/>
                </a:cubicBezTo>
                <a:cubicBezTo>
                  <a:pt x="3994886" y="3216095"/>
                  <a:pt x="3945546" y="3200313"/>
                  <a:pt x="3919553" y="3195587"/>
                </a:cubicBezTo>
                <a:cubicBezTo>
                  <a:pt x="3897232" y="3191529"/>
                  <a:pt x="3874635" y="3189170"/>
                  <a:pt x="3852176" y="3185962"/>
                </a:cubicBezTo>
                <a:cubicBezTo>
                  <a:pt x="3786822" y="3142394"/>
                  <a:pt x="3868645" y="3193283"/>
                  <a:pt x="3765548" y="3147461"/>
                </a:cubicBezTo>
                <a:cubicBezTo>
                  <a:pt x="3754977" y="3142763"/>
                  <a:pt x="3747244" y="3132908"/>
                  <a:pt x="3736673" y="3128210"/>
                </a:cubicBezTo>
                <a:cubicBezTo>
                  <a:pt x="3718130" y="3119969"/>
                  <a:pt x="3678921" y="3108960"/>
                  <a:pt x="3678921" y="3108960"/>
                </a:cubicBezTo>
                <a:cubicBezTo>
                  <a:pt x="3669296" y="3102543"/>
                  <a:pt x="3658225" y="3097889"/>
                  <a:pt x="3650045" y="3089709"/>
                </a:cubicBezTo>
                <a:cubicBezTo>
                  <a:pt x="3641865" y="3081529"/>
                  <a:pt x="3640208" y="3067558"/>
                  <a:pt x="3630795" y="3060834"/>
                </a:cubicBezTo>
                <a:cubicBezTo>
                  <a:pt x="3616735" y="3050791"/>
                  <a:pt x="3598122" y="3049310"/>
                  <a:pt x="3582668" y="3041583"/>
                </a:cubicBezTo>
                <a:cubicBezTo>
                  <a:pt x="3565935" y="3033216"/>
                  <a:pt x="3550896" y="3021792"/>
                  <a:pt x="3534542" y="3012707"/>
                </a:cubicBezTo>
                <a:cubicBezTo>
                  <a:pt x="3500361" y="2993717"/>
                  <a:pt x="3467647" y="2984313"/>
                  <a:pt x="3438290" y="2954956"/>
                </a:cubicBezTo>
                <a:cubicBezTo>
                  <a:pt x="3428665" y="2945331"/>
                  <a:pt x="3417581" y="2936970"/>
                  <a:pt x="3409414" y="2926080"/>
                </a:cubicBezTo>
                <a:cubicBezTo>
                  <a:pt x="3398189" y="2911114"/>
                  <a:pt x="3392857" y="2892033"/>
                  <a:pt x="3380538" y="2877954"/>
                </a:cubicBezTo>
                <a:cubicBezTo>
                  <a:pt x="3369974" y="2865881"/>
                  <a:pt x="3353381" y="2860422"/>
                  <a:pt x="3342037" y="2849078"/>
                </a:cubicBezTo>
                <a:cubicBezTo>
                  <a:pt x="3333857" y="2840898"/>
                  <a:pt x="3330966" y="2828382"/>
                  <a:pt x="3322786" y="2820202"/>
                </a:cubicBezTo>
                <a:cubicBezTo>
                  <a:pt x="3314606" y="2812022"/>
                  <a:pt x="3302694" y="2808480"/>
                  <a:pt x="3293911" y="2800952"/>
                </a:cubicBezTo>
                <a:cubicBezTo>
                  <a:pt x="3280131" y="2789140"/>
                  <a:pt x="3269930" y="2773340"/>
                  <a:pt x="3255410" y="2762450"/>
                </a:cubicBezTo>
                <a:cubicBezTo>
                  <a:pt x="3236382" y="2748179"/>
                  <a:pt x="3210334" y="2741009"/>
                  <a:pt x="3188033" y="2733575"/>
                </a:cubicBezTo>
                <a:cubicBezTo>
                  <a:pt x="3178408" y="2727158"/>
                  <a:pt x="3170132" y="2717982"/>
                  <a:pt x="3159157" y="2714324"/>
                </a:cubicBezTo>
                <a:cubicBezTo>
                  <a:pt x="3121508" y="2701774"/>
                  <a:pt x="3079150" y="2703196"/>
                  <a:pt x="3043654" y="2685448"/>
                </a:cubicBezTo>
                <a:cubicBezTo>
                  <a:pt x="2981821" y="2654532"/>
                  <a:pt x="3027298" y="2672553"/>
                  <a:pt x="2947401" y="2656573"/>
                </a:cubicBezTo>
                <a:cubicBezTo>
                  <a:pt x="2934429" y="2653979"/>
                  <a:pt x="2922056" y="2648332"/>
                  <a:pt x="2908900" y="2646947"/>
                </a:cubicBezTo>
                <a:cubicBezTo>
                  <a:pt x="2860932" y="2641898"/>
                  <a:pt x="2812612" y="2641021"/>
                  <a:pt x="2764521" y="2637322"/>
                </a:cubicBezTo>
                <a:cubicBezTo>
                  <a:pt x="2729187" y="2634604"/>
                  <a:pt x="2693936" y="2630905"/>
                  <a:pt x="2658643" y="2627697"/>
                </a:cubicBezTo>
                <a:cubicBezTo>
                  <a:pt x="2645809" y="2624489"/>
                  <a:pt x="2632528" y="2622717"/>
                  <a:pt x="2620142" y="2618072"/>
                </a:cubicBezTo>
                <a:cubicBezTo>
                  <a:pt x="2606707" y="2613034"/>
                  <a:pt x="2594184" y="2605789"/>
                  <a:pt x="2581641" y="2598821"/>
                </a:cubicBezTo>
                <a:cubicBezTo>
                  <a:pt x="2555596" y="2584351"/>
                  <a:pt x="2517751" y="2561739"/>
                  <a:pt x="2495014" y="2541069"/>
                </a:cubicBezTo>
                <a:cubicBezTo>
                  <a:pt x="2471512" y="2519704"/>
                  <a:pt x="2445255" y="2500120"/>
                  <a:pt x="2427637" y="2473693"/>
                </a:cubicBezTo>
                <a:lnTo>
                  <a:pt x="2408386" y="2444817"/>
                </a:lnTo>
                <a:cubicBezTo>
                  <a:pt x="2371777" y="2334987"/>
                  <a:pt x="2393865" y="2413621"/>
                  <a:pt x="2418012" y="2156059"/>
                </a:cubicBezTo>
                <a:cubicBezTo>
                  <a:pt x="2419539" y="2139771"/>
                  <a:pt x="2423958" y="2123874"/>
                  <a:pt x="2427637" y="2107933"/>
                </a:cubicBezTo>
                <a:cubicBezTo>
                  <a:pt x="2428367" y="2104768"/>
                  <a:pt x="2446565" y="2023940"/>
                  <a:pt x="2456513" y="2002055"/>
                </a:cubicBezTo>
                <a:cubicBezTo>
                  <a:pt x="2468388" y="1975930"/>
                  <a:pt x="2478044" y="1948194"/>
                  <a:pt x="2495014" y="1925053"/>
                </a:cubicBezTo>
                <a:cubicBezTo>
                  <a:pt x="2543986" y="1858273"/>
                  <a:pt x="2552007" y="1870702"/>
                  <a:pt x="2600892" y="1828800"/>
                </a:cubicBezTo>
                <a:cubicBezTo>
                  <a:pt x="2611227" y="1819941"/>
                  <a:pt x="2619310" y="1808638"/>
                  <a:pt x="2629767" y="1799924"/>
                </a:cubicBezTo>
                <a:cubicBezTo>
                  <a:pt x="2638654" y="1792518"/>
                  <a:pt x="2649230" y="1787398"/>
                  <a:pt x="2658643" y="1780674"/>
                </a:cubicBezTo>
                <a:cubicBezTo>
                  <a:pt x="2742242" y="1720961"/>
                  <a:pt x="2657949" y="1777928"/>
                  <a:pt x="2726020" y="1732547"/>
                </a:cubicBezTo>
                <a:cubicBezTo>
                  <a:pt x="2763096" y="1676936"/>
                  <a:pt x="2724238" y="1727200"/>
                  <a:pt x="2774146" y="1684421"/>
                </a:cubicBezTo>
                <a:cubicBezTo>
                  <a:pt x="2787926" y="1672609"/>
                  <a:pt x="2798988" y="1657872"/>
                  <a:pt x="2812647" y="1645920"/>
                </a:cubicBezTo>
                <a:cubicBezTo>
                  <a:pt x="2851868" y="1611601"/>
                  <a:pt x="2848434" y="1626076"/>
                  <a:pt x="2880024" y="1588168"/>
                </a:cubicBezTo>
                <a:cubicBezTo>
                  <a:pt x="2887430" y="1579281"/>
                  <a:pt x="2892551" y="1568706"/>
                  <a:pt x="2899275" y="1559293"/>
                </a:cubicBezTo>
                <a:cubicBezTo>
                  <a:pt x="2908599" y="1546239"/>
                  <a:pt x="2917711" y="1532972"/>
                  <a:pt x="2928151" y="1520792"/>
                </a:cubicBezTo>
                <a:cubicBezTo>
                  <a:pt x="2937010" y="1510457"/>
                  <a:pt x="2948312" y="1502373"/>
                  <a:pt x="2957026" y="1491916"/>
                </a:cubicBezTo>
                <a:cubicBezTo>
                  <a:pt x="2964432" y="1483029"/>
                  <a:pt x="2968748" y="1471823"/>
                  <a:pt x="2976277" y="1463040"/>
                </a:cubicBezTo>
                <a:cubicBezTo>
                  <a:pt x="2988089" y="1449260"/>
                  <a:pt x="3003440" y="1438711"/>
                  <a:pt x="3014778" y="1424539"/>
                </a:cubicBezTo>
                <a:cubicBezTo>
                  <a:pt x="3029231" y="1406473"/>
                  <a:pt x="3039397" y="1385296"/>
                  <a:pt x="3053279" y="1366787"/>
                </a:cubicBezTo>
                <a:cubicBezTo>
                  <a:pt x="3089096" y="1319032"/>
                  <a:pt x="3073257" y="1341634"/>
                  <a:pt x="3101405" y="1299410"/>
                </a:cubicBezTo>
                <a:cubicBezTo>
                  <a:pt x="3107054" y="1271166"/>
                  <a:pt x="3109558" y="1248304"/>
                  <a:pt x="3120656" y="1222408"/>
                </a:cubicBezTo>
                <a:cubicBezTo>
                  <a:pt x="3137179" y="1183853"/>
                  <a:pt x="3140505" y="1191141"/>
                  <a:pt x="3149532" y="1155032"/>
                </a:cubicBezTo>
                <a:cubicBezTo>
                  <a:pt x="3153500" y="1139160"/>
                  <a:pt x="3155608" y="1122875"/>
                  <a:pt x="3159157" y="1106905"/>
                </a:cubicBezTo>
                <a:cubicBezTo>
                  <a:pt x="3162027" y="1093991"/>
                  <a:pt x="3165574" y="1081238"/>
                  <a:pt x="3168782" y="1068404"/>
                </a:cubicBezTo>
                <a:cubicBezTo>
                  <a:pt x="3183529" y="920934"/>
                  <a:pt x="3170310" y="1021497"/>
                  <a:pt x="3188033" y="924025"/>
                </a:cubicBezTo>
                <a:cubicBezTo>
                  <a:pt x="3191524" y="904824"/>
                  <a:pt x="3193425" y="885325"/>
                  <a:pt x="3197658" y="866274"/>
                </a:cubicBezTo>
                <a:cubicBezTo>
                  <a:pt x="3199859" y="856370"/>
                  <a:pt x="3200109" y="844572"/>
                  <a:pt x="3207283" y="837398"/>
                </a:cubicBezTo>
                <a:cubicBezTo>
                  <a:pt x="3214457" y="830224"/>
                  <a:pt x="3226534" y="830981"/>
                  <a:pt x="3236159" y="827773"/>
                </a:cubicBezTo>
                <a:cubicBezTo>
                  <a:pt x="3239367" y="814939"/>
                  <a:pt x="3248992" y="802106"/>
                  <a:pt x="3245784" y="789272"/>
                </a:cubicBezTo>
                <a:cubicBezTo>
                  <a:pt x="3238824" y="761432"/>
                  <a:pt x="3207283" y="712269"/>
                  <a:pt x="3207283" y="712269"/>
                </a:cubicBezTo>
                <a:cubicBezTo>
                  <a:pt x="3170978" y="567045"/>
                  <a:pt x="3228738" y="786259"/>
                  <a:pt x="3178407" y="635267"/>
                </a:cubicBezTo>
                <a:cubicBezTo>
                  <a:pt x="3173234" y="619747"/>
                  <a:pt x="3173483" y="602811"/>
                  <a:pt x="3168782" y="587141"/>
                </a:cubicBezTo>
                <a:cubicBezTo>
                  <a:pt x="3154077" y="538124"/>
                  <a:pt x="3150147" y="539835"/>
                  <a:pt x="3120656" y="500514"/>
                </a:cubicBezTo>
                <a:cubicBezTo>
                  <a:pt x="3117448" y="490889"/>
                  <a:pt x="3115568" y="480713"/>
                  <a:pt x="3111031" y="471638"/>
                </a:cubicBezTo>
                <a:cubicBezTo>
                  <a:pt x="3105858" y="461291"/>
                  <a:pt x="3096337" y="453395"/>
                  <a:pt x="3091780" y="442762"/>
                </a:cubicBezTo>
                <a:cubicBezTo>
                  <a:pt x="3086569" y="430603"/>
                  <a:pt x="3085789" y="416981"/>
                  <a:pt x="3082155" y="404261"/>
                </a:cubicBezTo>
                <a:cubicBezTo>
                  <a:pt x="3079368" y="394505"/>
                  <a:pt x="3075317" y="385141"/>
                  <a:pt x="3072530" y="375385"/>
                </a:cubicBezTo>
                <a:cubicBezTo>
                  <a:pt x="3068896" y="362665"/>
                  <a:pt x="3068115" y="349043"/>
                  <a:pt x="3062904" y="336884"/>
                </a:cubicBezTo>
                <a:cubicBezTo>
                  <a:pt x="3058347" y="326251"/>
                  <a:pt x="3048827" y="318355"/>
                  <a:pt x="3043654" y="308008"/>
                </a:cubicBezTo>
                <a:cubicBezTo>
                  <a:pt x="3039117" y="298933"/>
                  <a:pt x="3038565" y="288208"/>
                  <a:pt x="3034028" y="279133"/>
                </a:cubicBezTo>
                <a:cubicBezTo>
                  <a:pt x="3028855" y="268786"/>
                  <a:pt x="3019476" y="260828"/>
                  <a:pt x="3014778" y="250257"/>
                </a:cubicBezTo>
                <a:cubicBezTo>
                  <a:pt x="2983531" y="179951"/>
                  <a:pt x="3019171" y="200386"/>
                  <a:pt x="2966652" y="182880"/>
                </a:cubicBezTo>
                <a:cubicBezTo>
                  <a:pt x="2952447" y="161573"/>
                  <a:pt x="2940758" y="139950"/>
                  <a:pt x="2918525" y="125128"/>
                </a:cubicBezTo>
                <a:cubicBezTo>
                  <a:pt x="2910083" y="119500"/>
                  <a:pt x="2898519" y="120430"/>
                  <a:pt x="2889650" y="115503"/>
                </a:cubicBezTo>
                <a:cubicBezTo>
                  <a:pt x="2869425" y="104267"/>
                  <a:pt x="2853847" y="84318"/>
                  <a:pt x="2831898" y="77002"/>
                </a:cubicBezTo>
                <a:cubicBezTo>
                  <a:pt x="2749050" y="49387"/>
                  <a:pt x="2793827" y="62672"/>
                  <a:pt x="2697144" y="38501"/>
                </a:cubicBezTo>
                <a:cubicBezTo>
                  <a:pt x="2684310" y="35293"/>
                  <a:pt x="2671193" y="33060"/>
                  <a:pt x="2658643" y="28876"/>
                </a:cubicBezTo>
                <a:cubicBezTo>
                  <a:pt x="2649018" y="25667"/>
                  <a:pt x="2639795" y="20793"/>
                  <a:pt x="2629767" y="19250"/>
                </a:cubicBezTo>
                <a:cubicBezTo>
                  <a:pt x="2597898" y="14347"/>
                  <a:pt x="2565562" y="13186"/>
                  <a:pt x="2533515" y="9625"/>
                </a:cubicBezTo>
                <a:cubicBezTo>
                  <a:pt x="2507806" y="6769"/>
                  <a:pt x="2482180" y="3208"/>
                  <a:pt x="2456513" y="0"/>
                </a:cubicBezTo>
                <a:lnTo>
                  <a:pt x="2177380" y="9625"/>
                </a:lnTo>
                <a:cubicBezTo>
                  <a:pt x="2145178" y="11276"/>
                  <a:pt x="2113250" y="16457"/>
                  <a:pt x="2081127" y="19250"/>
                </a:cubicBezTo>
                <a:cubicBezTo>
                  <a:pt x="2039452" y="22874"/>
                  <a:pt x="1997786" y="26932"/>
                  <a:pt x="1955999" y="28876"/>
                </a:cubicBezTo>
                <a:cubicBezTo>
                  <a:pt x="1859797" y="33351"/>
                  <a:pt x="1763494" y="35293"/>
                  <a:pt x="1667241" y="38501"/>
                </a:cubicBezTo>
                <a:cubicBezTo>
                  <a:pt x="1654407" y="44918"/>
                  <a:pt x="1642175" y="52714"/>
                  <a:pt x="1628740" y="57752"/>
                </a:cubicBezTo>
                <a:cubicBezTo>
                  <a:pt x="1616354" y="62397"/>
                  <a:pt x="1602910" y="63576"/>
                  <a:pt x="1590239" y="67377"/>
                </a:cubicBezTo>
                <a:cubicBezTo>
                  <a:pt x="1570803" y="73208"/>
                  <a:pt x="1551738" y="80210"/>
                  <a:pt x="1532487" y="86627"/>
                </a:cubicBezTo>
                <a:lnTo>
                  <a:pt x="1474736" y="125128"/>
                </a:lnTo>
                <a:cubicBezTo>
                  <a:pt x="1465111" y="131545"/>
                  <a:pt x="1456207" y="139206"/>
                  <a:pt x="1445860" y="144379"/>
                </a:cubicBezTo>
                <a:cubicBezTo>
                  <a:pt x="1433026" y="150796"/>
                  <a:pt x="1420547" y="157977"/>
                  <a:pt x="1407359" y="163629"/>
                </a:cubicBezTo>
                <a:cubicBezTo>
                  <a:pt x="1398033" y="167626"/>
                  <a:pt x="1387755" y="169134"/>
                  <a:pt x="1378483" y="173255"/>
                </a:cubicBezTo>
                <a:cubicBezTo>
                  <a:pt x="1358816" y="181996"/>
                  <a:pt x="1340599" y="193852"/>
                  <a:pt x="1320732" y="202130"/>
                </a:cubicBezTo>
                <a:cubicBezTo>
                  <a:pt x="1302001" y="209935"/>
                  <a:pt x="1281821" y="213845"/>
                  <a:pt x="1262980" y="221381"/>
                </a:cubicBezTo>
                <a:cubicBezTo>
                  <a:pt x="1214509" y="240770"/>
                  <a:pt x="1236114" y="236733"/>
                  <a:pt x="1195603" y="259882"/>
                </a:cubicBezTo>
                <a:cubicBezTo>
                  <a:pt x="1183145" y="267001"/>
                  <a:pt x="1169560" y="272014"/>
                  <a:pt x="1157102" y="279133"/>
                </a:cubicBezTo>
                <a:cubicBezTo>
                  <a:pt x="1147058" y="284872"/>
                  <a:pt x="1139058" y="294321"/>
                  <a:pt x="1128226" y="298383"/>
                </a:cubicBezTo>
                <a:cubicBezTo>
                  <a:pt x="1110906" y="304878"/>
                  <a:pt x="1022723" y="316205"/>
                  <a:pt x="1012723" y="317634"/>
                </a:cubicBezTo>
                <a:cubicBezTo>
                  <a:pt x="932027" y="366050"/>
                  <a:pt x="999022" y="334320"/>
                  <a:pt x="897220" y="356135"/>
                </a:cubicBezTo>
                <a:cubicBezTo>
                  <a:pt x="874381" y="361029"/>
                  <a:pt x="852603" y="370133"/>
                  <a:pt x="829843" y="375385"/>
                </a:cubicBezTo>
                <a:cubicBezTo>
                  <a:pt x="785887" y="385528"/>
                  <a:pt x="716169" y="390970"/>
                  <a:pt x="675839" y="394636"/>
                </a:cubicBezTo>
                <a:lnTo>
                  <a:pt x="560336" y="404261"/>
                </a:lnTo>
                <a:cubicBezTo>
                  <a:pt x="440570" y="434202"/>
                  <a:pt x="494661" y="423512"/>
                  <a:pt x="252327" y="423512"/>
                </a:cubicBezTo>
                <a:cubicBezTo>
                  <a:pt x="232811" y="423512"/>
                  <a:pt x="213509" y="418619"/>
                  <a:pt x="194576" y="413886"/>
                </a:cubicBezTo>
                <a:cubicBezTo>
                  <a:pt x="154118" y="403771"/>
                  <a:pt x="126983" y="389742"/>
                  <a:pt x="88698" y="375385"/>
                </a:cubicBezTo>
                <a:cubicBezTo>
                  <a:pt x="79198" y="371822"/>
                  <a:pt x="69447" y="368968"/>
                  <a:pt x="59822" y="365760"/>
                </a:cubicBezTo>
                <a:cubicBezTo>
                  <a:pt x="50197" y="359343"/>
                  <a:pt x="41293" y="351683"/>
                  <a:pt x="30946" y="346509"/>
                </a:cubicBezTo>
                <a:cubicBezTo>
                  <a:pt x="21871" y="341972"/>
                  <a:pt x="-8075" y="336884"/>
                  <a:pt x="2071" y="336884"/>
                </a:cubicBezTo>
                <a:cubicBezTo>
                  <a:pt x="15300" y="336884"/>
                  <a:pt x="27852" y="342875"/>
                  <a:pt x="40572" y="346509"/>
                </a:cubicBezTo>
                <a:cubicBezTo>
                  <a:pt x="50327" y="349296"/>
                  <a:pt x="69447" y="356135"/>
                  <a:pt x="69447" y="356135"/>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293091" y="3195775"/>
            <a:ext cx="4830618" cy="1902698"/>
          </a:xfrm>
          <a:custGeom>
            <a:avLst/>
            <a:gdLst>
              <a:gd name="connsiteX0" fmla="*/ 4830618 w 4830618"/>
              <a:gd name="connsiteY0" fmla="*/ 1902698 h 1902698"/>
              <a:gd name="connsiteX1" fmla="*/ 4756727 w 4830618"/>
              <a:gd name="connsiteY1" fmla="*/ 1865752 h 1902698"/>
              <a:gd name="connsiteX2" fmla="*/ 4655127 w 4830618"/>
              <a:gd name="connsiteY2" fmla="*/ 1819570 h 1902698"/>
              <a:gd name="connsiteX3" fmla="*/ 4618182 w 4830618"/>
              <a:gd name="connsiteY3" fmla="*/ 1782625 h 1902698"/>
              <a:gd name="connsiteX4" fmla="*/ 4544291 w 4830618"/>
              <a:gd name="connsiteY4" fmla="*/ 1745680 h 1902698"/>
              <a:gd name="connsiteX5" fmla="*/ 4507345 w 4830618"/>
              <a:gd name="connsiteY5" fmla="*/ 1727207 h 1902698"/>
              <a:gd name="connsiteX6" fmla="*/ 4470400 w 4830618"/>
              <a:gd name="connsiteY6" fmla="*/ 1708734 h 1902698"/>
              <a:gd name="connsiteX7" fmla="*/ 4414982 w 4830618"/>
              <a:gd name="connsiteY7" fmla="*/ 1671789 h 1902698"/>
              <a:gd name="connsiteX8" fmla="*/ 4387273 w 4830618"/>
              <a:gd name="connsiteY8" fmla="*/ 1644080 h 1902698"/>
              <a:gd name="connsiteX9" fmla="*/ 4304145 w 4830618"/>
              <a:gd name="connsiteY9" fmla="*/ 1597898 h 1902698"/>
              <a:gd name="connsiteX10" fmla="*/ 4211782 w 4830618"/>
              <a:gd name="connsiteY10" fmla="*/ 1524007 h 1902698"/>
              <a:gd name="connsiteX11" fmla="*/ 4147127 w 4830618"/>
              <a:gd name="connsiteY11" fmla="*/ 1477825 h 1902698"/>
              <a:gd name="connsiteX12" fmla="*/ 4091709 w 4830618"/>
              <a:gd name="connsiteY12" fmla="*/ 1440880 h 1902698"/>
              <a:gd name="connsiteX13" fmla="*/ 4064000 w 4830618"/>
              <a:gd name="connsiteY13" fmla="*/ 1431643 h 1902698"/>
              <a:gd name="connsiteX14" fmla="*/ 4036291 w 4830618"/>
              <a:gd name="connsiteY14" fmla="*/ 1403934 h 1902698"/>
              <a:gd name="connsiteX15" fmla="*/ 4008582 w 4830618"/>
              <a:gd name="connsiteY15" fmla="*/ 1394698 h 1902698"/>
              <a:gd name="connsiteX16" fmla="*/ 3980873 w 4830618"/>
              <a:gd name="connsiteY16" fmla="*/ 1376225 h 1902698"/>
              <a:gd name="connsiteX17" fmla="*/ 3953164 w 4830618"/>
              <a:gd name="connsiteY17" fmla="*/ 1366989 h 1902698"/>
              <a:gd name="connsiteX18" fmla="*/ 3888509 w 4830618"/>
              <a:gd name="connsiteY18" fmla="*/ 1339280 h 1902698"/>
              <a:gd name="connsiteX19" fmla="*/ 3768436 w 4830618"/>
              <a:gd name="connsiteY19" fmla="*/ 1311570 h 1902698"/>
              <a:gd name="connsiteX20" fmla="*/ 3454400 w 4830618"/>
              <a:gd name="connsiteY20" fmla="*/ 1302334 h 1902698"/>
              <a:gd name="connsiteX21" fmla="*/ 3315854 w 4830618"/>
              <a:gd name="connsiteY21" fmla="*/ 1283861 h 1902698"/>
              <a:gd name="connsiteX22" fmla="*/ 3278909 w 4830618"/>
              <a:gd name="connsiteY22" fmla="*/ 1274625 h 1902698"/>
              <a:gd name="connsiteX23" fmla="*/ 3232727 w 4830618"/>
              <a:gd name="connsiteY23" fmla="*/ 1265389 h 1902698"/>
              <a:gd name="connsiteX24" fmla="*/ 3177309 w 4830618"/>
              <a:gd name="connsiteY24" fmla="*/ 1246916 h 1902698"/>
              <a:gd name="connsiteX25" fmla="*/ 3121891 w 4830618"/>
              <a:gd name="connsiteY25" fmla="*/ 1209970 h 1902698"/>
              <a:gd name="connsiteX26" fmla="*/ 3057236 w 4830618"/>
              <a:gd name="connsiteY26" fmla="*/ 1173025 h 1902698"/>
              <a:gd name="connsiteX27" fmla="*/ 3038764 w 4830618"/>
              <a:gd name="connsiteY27" fmla="*/ 1145316 h 1902698"/>
              <a:gd name="connsiteX28" fmla="*/ 2955636 w 4830618"/>
              <a:gd name="connsiteY28" fmla="*/ 1089898 h 1902698"/>
              <a:gd name="connsiteX29" fmla="*/ 2927927 w 4830618"/>
              <a:gd name="connsiteY29" fmla="*/ 1071425 h 1902698"/>
              <a:gd name="connsiteX30" fmla="*/ 2881745 w 4830618"/>
              <a:gd name="connsiteY30" fmla="*/ 1006770 h 1902698"/>
              <a:gd name="connsiteX31" fmla="*/ 2844800 w 4830618"/>
              <a:gd name="connsiteY31" fmla="*/ 942116 h 1902698"/>
              <a:gd name="connsiteX32" fmla="*/ 2835564 w 4830618"/>
              <a:gd name="connsiteY32" fmla="*/ 914407 h 1902698"/>
              <a:gd name="connsiteX33" fmla="*/ 2743200 w 4830618"/>
              <a:gd name="connsiteY33" fmla="*/ 822043 h 1902698"/>
              <a:gd name="connsiteX34" fmla="*/ 2687782 w 4830618"/>
              <a:gd name="connsiteY34" fmla="*/ 803570 h 1902698"/>
              <a:gd name="connsiteX35" fmla="*/ 2660073 w 4830618"/>
              <a:gd name="connsiteY35" fmla="*/ 794334 h 1902698"/>
              <a:gd name="connsiteX36" fmla="*/ 2632364 w 4830618"/>
              <a:gd name="connsiteY36" fmla="*/ 775861 h 1902698"/>
              <a:gd name="connsiteX37" fmla="*/ 2576945 w 4830618"/>
              <a:gd name="connsiteY37" fmla="*/ 757389 h 1902698"/>
              <a:gd name="connsiteX38" fmla="*/ 2309091 w 4830618"/>
              <a:gd name="connsiteY38" fmla="*/ 738916 h 1902698"/>
              <a:gd name="connsiteX39" fmla="*/ 2216727 w 4830618"/>
              <a:gd name="connsiteY39" fmla="*/ 729680 h 1902698"/>
              <a:gd name="connsiteX40" fmla="*/ 2189018 w 4830618"/>
              <a:gd name="connsiteY40" fmla="*/ 720443 h 1902698"/>
              <a:gd name="connsiteX41" fmla="*/ 2152073 w 4830618"/>
              <a:gd name="connsiteY41" fmla="*/ 711207 h 1902698"/>
              <a:gd name="connsiteX42" fmla="*/ 2087418 w 4830618"/>
              <a:gd name="connsiteY42" fmla="*/ 674261 h 1902698"/>
              <a:gd name="connsiteX43" fmla="*/ 2032000 w 4830618"/>
              <a:gd name="connsiteY43" fmla="*/ 637316 h 1902698"/>
              <a:gd name="connsiteX44" fmla="*/ 2004291 w 4830618"/>
              <a:gd name="connsiteY44" fmla="*/ 618843 h 1902698"/>
              <a:gd name="connsiteX45" fmla="*/ 1967345 w 4830618"/>
              <a:gd name="connsiteY45" fmla="*/ 563425 h 1902698"/>
              <a:gd name="connsiteX46" fmla="*/ 1911927 w 4830618"/>
              <a:gd name="connsiteY46" fmla="*/ 517243 h 1902698"/>
              <a:gd name="connsiteX47" fmla="*/ 1884218 w 4830618"/>
              <a:gd name="connsiteY47" fmla="*/ 461825 h 1902698"/>
              <a:gd name="connsiteX48" fmla="*/ 1856509 w 4830618"/>
              <a:gd name="connsiteY48" fmla="*/ 452589 h 1902698"/>
              <a:gd name="connsiteX49" fmla="*/ 1810327 w 4830618"/>
              <a:gd name="connsiteY49" fmla="*/ 415643 h 1902698"/>
              <a:gd name="connsiteX50" fmla="*/ 1708727 w 4830618"/>
              <a:gd name="connsiteY50" fmla="*/ 360225 h 1902698"/>
              <a:gd name="connsiteX51" fmla="*/ 1671782 w 4830618"/>
              <a:gd name="connsiteY51" fmla="*/ 341752 h 1902698"/>
              <a:gd name="connsiteX52" fmla="*/ 1588654 w 4830618"/>
              <a:gd name="connsiteY52" fmla="*/ 323280 h 1902698"/>
              <a:gd name="connsiteX53" fmla="*/ 1533236 w 4830618"/>
              <a:gd name="connsiteY53" fmla="*/ 314043 h 1902698"/>
              <a:gd name="connsiteX54" fmla="*/ 1496291 w 4830618"/>
              <a:gd name="connsiteY54" fmla="*/ 304807 h 1902698"/>
              <a:gd name="connsiteX55" fmla="*/ 1413164 w 4830618"/>
              <a:gd name="connsiteY55" fmla="*/ 295570 h 1902698"/>
              <a:gd name="connsiteX56" fmla="*/ 1348509 w 4830618"/>
              <a:gd name="connsiteY56" fmla="*/ 277098 h 1902698"/>
              <a:gd name="connsiteX57" fmla="*/ 1200727 w 4830618"/>
              <a:gd name="connsiteY57" fmla="*/ 267861 h 1902698"/>
              <a:gd name="connsiteX58" fmla="*/ 951345 w 4830618"/>
              <a:gd name="connsiteY58" fmla="*/ 258625 h 1902698"/>
              <a:gd name="connsiteX59" fmla="*/ 849745 w 4830618"/>
              <a:gd name="connsiteY59" fmla="*/ 240152 h 1902698"/>
              <a:gd name="connsiteX60" fmla="*/ 775854 w 4830618"/>
              <a:gd name="connsiteY60" fmla="*/ 221680 h 1902698"/>
              <a:gd name="connsiteX61" fmla="*/ 720436 w 4830618"/>
              <a:gd name="connsiteY61" fmla="*/ 203207 h 1902698"/>
              <a:gd name="connsiteX62" fmla="*/ 674254 w 4830618"/>
              <a:gd name="connsiteY62" fmla="*/ 193970 h 1902698"/>
              <a:gd name="connsiteX63" fmla="*/ 618836 w 4830618"/>
              <a:gd name="connsiteY63" fmla="*/ 175498 h 1902698"/>
              <a:gd name="connsiteX64" fmla="*/ 563418 w 4830618"/>
              <a:gd name="connsiteY64" fmla="*/ 120080 h 1902698"/>
              <a:gd name="connsiteX65" fmla="*/ 508000 w 4830618"/>
              <a:gd name="connsiteY65" fmla="*/ 92370 h 1902698"/>
              <a:gd name="connsiteX66" fmla="*/ 480291 w 4830618"/>
              <a:gd name="connsiteY66" fmla="*/ 83134 h 1902698"/>
              <a:gd name="connsiteX67" fmla="*/ 443345 w 4830618"/>
              <a:gd name="connsiteY67" fmla="*/ 64661 h 1902698"/>
              <a:gd name="connsiteX68" fmla="*/ 387927 w 4830618"/>
              <a:gd name="connsiteY68" fmla="*/ 55425 h 1902698"/>
              <a:gd name="connsiteX69" fmla="*/ 350982 w 4830618"/>
              <a:gd name="connsiteY69" fmla="*/ 46189 h 1902698"/>
              <a:gd name="connsiteX70" fmla="*/ 221673 w 4830618"/>
              <a:gd name="connsiteY70" fmla="*/ 27716 h 1902698"/>
              <a:gd name="connsiteX71" fmla="*/ 157018 w 4830618"/>
              <a:gd name="connsiteY71" fmla="*/ 18480 h 1902698"/>
              <a:gd name="connsiteX72" fmla="*/ 110836 w 4830618"/>
              <a:gd name="connsiteY72" fmla="*/ 9243 h 1902698"/>
              <a:gd name="connsiteX73" fmla="*/ 0 w 4830618"/>
              <a:gd name="connsiteY73" fmla="*/ 7 h 190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830618" h="1902698">
                <a:moveTo>
                  <a:pt x="4830618" y="1902698"/>
                </a:moveTo>
                <a:cubicBezTo>
                  <a:pt x="4805988" y="1890383"/>
                  <a:pt x="4781796" y="1877147"/>
                  <a:pt x="4756727" y="1865752"/>
                </a:cubicBezTo>
                <a:cubicBezTo>
                  <a:pt x="4717698" y="1848011"/>
                  <a:pt x="4695852" y="1860295"/>
                  <a:pt x="4655127" y="1819570"/>
                </a:cubicBezTo>
                <a:cubicBezTo>
                  <a:pt x="4642812" y="1807255"/>
                  <a:pt x="4632673" y="1792286"/>
                  <a:pt x="4618182" y="1782625"/>
                </a:cubicBezTo>
                <a:cubicBezTo>
                  <a:pt x="4595269" y="1767350"/>
                  <a:pt x="4568921" y="1757995"/>
                  <a:pt x="4544291" y="1745680"/>
                </a:cubicBezTo>
                <a:lnTo>
                  <a:pt x="4507345" y="1727207"/>
                </a:lnTo>
                <a:cubicBezTo>
                  <a:pt x="4495030" y="1721049"/>
                  <a:pt x="4481856" y="1716371"/>
                  <a:pt x="4470400" y="1708734"/>
                </a:cubicBezTo>
                <a:cubicBezTo>
                  <a:pt x="4451927" y="1696419"/>
                  <a:pt x="4430681" y="1687488"/>
                  <a:pt x="4414982" y="1671789"/>
                </a:cubicBezTo>
                <a:cubicBezTo>
                  <a:pt x="4405746" y="1662553"/>
                  <a:pt x="4398141" y="1651326"/>
                  <a:pt x="4387273" y="1644080"/>
                </a:cubicBezTo>
                <a:cubicBezTo>
                  <a:pt x="4317591" y="1597624"/>
                  <a:pt x="4415350" y="1709104"/>
                  <a:pt x="4304145" y="1597898"/>
                </a:cubicBezTo>
                <a:cubicBezTo>
                  <a:pt x="4232607" y="1526359"/>
                  <a:pt x="4268405" y="1542881"/>
                  <a:pt x="4211782" y="1524007"/>
                </a:cubicBezTo>
                <a:cubicBezTo>
                  <a:pt x="4121670" y="1463931"/>
                  <a:pt x="4261730" y="1558046"/>
                  <a:pt x="4147127" y="1477825"/>
                </a:cubicBezTo>
                <a:cubicBezTo>
                  <a:pt x="4128939" y="1465093"/>
                  <a:pt x="4112771" y="1447901"/>
                  <a:pt x="4091709" y="1440880"/>
                </a:cubicBezTo>
                <a:lnTo>
                  <a:pt x="4064000" y="1431643"/>
                </a:lnTo>
                <a:cubicBezTo>
                  <a:pt x="4054764" y="1422407"/>
                  <a:pt x="4047159" y="1411180"/>
                  <a:pt x="4036291" y="1403934"/>
                </a:cubicBezTo>
                <a:cubicBezTo>
                  <a:pt x="4028190" y="1398534"/>
                  <a:pt x="4017290" y="1399052"/>
                  <a:pt x="4008582" y="1394698"/>
                </a:cubicBezTo>
                <a:cubicBezTo>
                  <a:pt x="3998653" y="1389734"/>
                  <a:pt x="3990802" y="1381189"/>
                  <a:pt x="3980873" y="1376225"/>
                </a:cubicBezTo>
                <a:cubicBezTo>
                  <a:pt x="3972165" y="1371871"/>
                  <a:pt x="3962113" y="1370824"/>
                  <a:pt x="3953164" y="1366989"/>
                </a:cubicBezTo>
                <a:cubicBezTo>
                  <a:pt x="3909003" y="1348063"/>
                  <a:pt x="3928224" y="1350111"/>
                  <a:pt x="3888509" y="1339280"/>
                </a:cubicBezTo>
                <a:cubicBezTo>
                  <a:pt x="3885736" y="1338524"/>
                  <a:pt x="3786120" y="1312477"/>
                  <a:pt x="3768436" y="1311570"/>
                </a:cubicBezTo>
                <a:cubicBezTo>
                  <a:pt x="3663850" y="1306207"/>
                  <a:pt x="3559079" y="1305413"/>
                  <a:pt x="3454400" y="1302334"/>
                </a:cubicBezTo>
                <a:cubicBezTo>
                  <a:pt x="3428647" y="1299115"/>
                  <a:pt x="3343915" y="1288963"/>
                  <a:pt x="3315854" y="1283861"/>
                </a:cubicBezTo>
                <a:cubicBezTo>
                  <a:pt x="3303365" y="1281590"/>
                  <a:pt x="3291301" y="1277379"/>
                  <a:pt x="3278909" y="1274625"/>
                </a:cubicBezTo>
                <a:cubicBezTo>
                  <a:pt x="3263584" y="1271220"/>
                  <a:pt x="3247873" y="1269520"/>
                  <a:pt x="3232727" y="1265389"/>
                </a:cubicBezTo>
                <a:cubicBezTo>
                  <a:pt x="3213941" y="1260266"/>
                  <a:pt x="3177309" y="1246916"/>
                  <a:pt x="3177309" y="1246916"/>
                </a:cubicBezTo>
                <a:cubicBezTo>
                  <a:pt x="3112829" y="1182436"/>
                  <a:pt x="3184268" y="1245614"/>
                  <a:pt x="3121891" y="1209970"/>
                </a:cubicBezTo>
                <a:cubicBezTo>
                  <a:pt x="3043611" y="1165238"/>
                  <a:pt x="3120765" y="1194201"/>
                  <a:pt x="3057236" y="1173025"/>
                </a:cubicBezTo>
                <a:cubicBezTo>
                  <a:pt x="3051079" y="1163789"/>
                  <a:pt x="3047118" y="1152626"/>
                  <a:pt x="3038764" y="1145316"/>
                </a:cubicBezTo>
                <a:cubicBezTo>
                  <a:pt x="3038754" y="1145307"/>
                  <a:pt x="2969496" y="1099138"/>
                  <a:pt x="2955636" y="1089898"/>
                </a:cubicBezTo>
                <a:cubicBezTo>
                  <a:pt x="2946400" y="1083740"/>
                  <a:pt x="2934587" y="1080306"/>
                  <a:pt x="2927927" y="1071425"/>
                </a:cubicBezTo>
                <a:cubicBezTo>
                  <a:pt x="2916030" y="1055562"/>
                  <a:pt x="2892551" y="1025681"/>
                  <a:pt x="2881745" y="1006770"/>
                </a:cubicBezTo>
                <a:cubicBezTo>
                  <a:pt x="2834876" y="924748"/>
                  <a:pt x="2889803" y="1009619"/>
                  <a:pt x="2844800" y="942116"/>
                </a:cubicBezTo>
                <a:cubicBezTo>
                  <a:pt x="2841721" y="932880"/>
                  <a:pt x="2840292" y="922918"/>
                  <a:pt x="2835564" y="914407"/>
                </a:cubicBezTo>
                <a:cubicBezTo>
                  <a:pt x="2813173" y="874104"/>
                  <a:pt x="2790220" y="837717"/>
                  <a:pt x="2743200" y="822043"/>
                </a:cubicBezTo>
                <a:lnTo>
                  <a:pt x="2687782" y="803570"/>
                </a:lnTo>
                <a:lnTo>
                  <a:pt x="2660073" y="794334"/>
                </a:lnTo>
                <a:cubicBezTo>
                  <a:pt x="2650837" y="788176"/>
                  <a:pt x="2642508" y="780369"/>
                  <a:pt x="2632364" y="775861"/>
                </a:cubicBezTo>
                <a:cubicBezTo>
                  <a:pt x="2614570" y="767953"/>
                  <a:pt x="2595418" y="763547"/>
                  <a:pt x="2576945" y="757389"/>
                </a:cubicBezTo>
                <a:cubicBezTo>
                  <a:pt x="2473230" y="722818"/>
                  <a:pt x="2559046" y="748529"/>
                  <a:pt x="2309091" y="738916"/>
                </a:cubicBezTo>
                <a:cubicBezTo>
                  <a:pt x="2278303" y="735837"/>
                  <a:pt x="2247309" y="734385"/>
                  <a:pt x="2216727" y="729680"/>
                </a:cubicBezTo>
                <a:cubicBezTo>
                  <a:pt x="2207104" y="728200"/>
                  <a:pt x="2198379" y="723118"/>
                  <a:pt x="2189018" y="720443"/>
                </a:cubicBezTo>
                <a:cubicBezTo>
                  <a:pt x="2176812" y="716956"/>
                  <a:pt x="2164388" y="714286"/>
                  <a:pt x="2152073" y="711207"/>
                </a:cubicBezTo>
                <a:cubicBezTo>
                  <a:pt x="2056237" y="647315"/>
                  <a:pt x="2204585" y="744561"/>
                  <a:pt x="2087418" y="674261"/>
                </a:cubicBezTo>
                <a:cubicBezTo>
                  <a:pt x="2068380" y="662839"/>
                  <a:pt x="2050473" y="649631"/>
                  <a:pt x="2032000" y="637316"/>
                </a:cubicBezTo>
                <a:lnTo>
                  <a:pt x="2004291" y="618843"/>
                </a:lnTo>
                <a:cubicBezTo>
                  <a:pt x="1991976" y="600370"/>
                  <a:pt x="1985818" y="575740"/>
                  <a:pt x="1967345" y="563425"/>
                </a:cubicBezTo>
                <a:cubicBezTo>
                  <a:pt x="1928768" y="537706"/>
                  <a:pt x="1947485" y="552801"/>
                  <a:pt x="1911927" y="517243"/>
                </a:cubicBezTo>
                <a:cubicBezTo>
                  <a:pt x="1905842" y="498989"/>
                  <a:pt x="1900496" y="474847"/>
                  <a:pt x="1884218" y="461825"/>
                </a:cubicBezTo>
                <a:cubicBezTo>
                  <a:pt x="1876615" y="455743"/>
                  <a:pt x="1865745" y="455668"/>
                  <a:pt x="1856509" y="452589"/>
                </a:cubicBezTo>
                <a:cubicBezTo>
                  <a:pt x="1822377" y="401392"/>
                  <a:pt x="1857564" y="441886"/>
                  <a:pt x="1810327" y="415643"/>
                </a:cubicBezTo>
                <a:cubicBezTo>
                  <a:pt x="1636123" y="318862"/>
                  <a:pt x="1853929" y="424760"/>
                  <a:pt x="1708727" y="360225"/>
                </a:cubicBezTo>
                <a:cubicBezTo>
                  <a:pt x="1696145" y="354633"/>
                  <a:pt x="1684674" y="346586"/>
                  <a:pt x="1671782" y="341752"/>
                </a:cubicBezTo>
                <a:cubicBezTo>
                  <a:pt x="1657830" y="336520"/>
                  <a:pt x="1600012" y="325345"/>
                  <a:pt x="1588654" y="323280"/>
                </a:cubicBezTo>
                <a:cubicBezTo>
                  <a:pt x="1570229" y="319930"/>
                  <a:pt x="1551600" y="317716"/>
                  <a:pt x="1533236" y="314043"/>
                </a:cubicBezTo>
                <a:cubicBezTo>
                  <a:pt x="1520789" y="311553"/>
                  <a:pt x="1508837" y="306737"/>
                  <a:pt x="1496291" y="304807"/>
                </a:cubicBezTo>
                <a:cubicBezTo>
                  <a:pt x="1468736" y="300568"/>
                  <a:pt x="1440873" y="298649"/>
                  <a:pt x="1413164" y="295570"/>
                </a:cubicBezTo>
                <a:cubicBezTo>
                  <a:pt x="1396286" y="289945"/>
                  <a:pt x="1365075" y="278755"/>
                  <a:pt x="1348509" y="277098"/>
                </a:cubicBezTo>
                <a:cubicBezTo>
                  <a:pt x="1299397" y="272187"/>
                  <a:pt x="1250030" y="270154"/>
                  <a:pt x="1200727" y="267861"/>
                </a:cubicBezTo>
                <a:lnTo>
                  <a:pt x="951345" y="258625"/>
                </a:lnTo>
                <a:cubicBezTo>
                  <a:pt x="841824" y="231246"/>
                  <a:pt x="1015213" y="273245"/>
                  <a:pt x="849745" y="240152"/>
                </a:cubicBezTo>
                <a:cubicBezTo>
                  <a:pt x="824850" y="235173"/>
                  <a:pt x="799939" y="229709"/>
                  <a:pt x="775854" y="221680"/>
                </a:cubicBezTo>
                <a:cubicBezTo>
                  <a:pt x="757381" y="215522"/>
                  <a:pt x="739530" y="207026"/>
                  <a:pt x="720436" y="203207"/>
                </a:cubicBezTo>
                <a:cubicBezTo>
                  <a:pt x="705042" y="200128"/>
                  <a:pt x="689400" y="198101"/>
                  <a:pt x="674254" y="193970"/>
                </a:cubicBezTo>
                <a:cubicBezTo>
                  <a:pt x="655468" y="188847"/>
                  <a:pt x="618836" y="175498"/>
                  <a:pt x="618836" y="175498"/>
                </a:cubicBezTo>
                <a:cubicBezTo>
                  <a:pt x="600363" y="157025"/>
                  <a:pt x="588202" y="128342"/>
                  <a:pt x="563418" y="120080"/>
                </a:cubicBezTo>
                <a:cubicBezTo>
                  <a:pt x="493764" y="96860"/>
                  <a:pt x="579627" y="128184"/>
                  <a:pt x="508000" y="92370"/>
                </a:cubicBezTo>
                <a:cubicBezTo>
                  <a:pt x="499292" y="88016"/>
                  <a:pt x="489240" y="86969"/>
                  <a:pt x="480291" y="83134"/>
                </a:cubicBezTo>
                <a:cubicBezTo>
                  <a:pt x="467635" y="77710"/>
                  <a:pt x="456533" y="68617"/>
                  <a:pt x="443345" y="64661"/>
                </a:cubicBezTo>
                <a:cubicBezTo>
                  <a:pt x="425407" y="59280"/>
                  <a:pt x="406291" y="59098"/>
                  <a:pt x="387927" y="55425"/>
                </a:cubicBezTo>
                <a:cubicBezTo>
                  <a:pt x="375480" y="52936"/>
                  <a:pt x="363429" y="48679"/>
                  <a:pt x="350982" y="46189"/>
                </a:cubicBezTo>
                <a:cubicBezTo>
                  <a:pt x="302297" y="36452"/>
                  <a:pt x="272771" y="34529"/>
                  <a:pt x="221673" y="27716"/>
                </a:cubicBezTo>
                <a:cubicBezTo>
                  <a:pt x="200094" y="24839"/>
                  <a:pt x="178492" y="22059"/>
                  <a:pt x="157018" y="18480"/>
                </a:cubicBezTo>
                <a:cubicBezTo>
                  <a:pt x="141533" y="15899"/>
                  <a:pt x="126397" y="11318"/>
                  <a:pt x="110836" y="9243"/>
                </a:cubicBezTo>
                <a:cubicBezTo>
                  <a:pt x="36972" y="-606"/>
                  <a:pt x="44513" y="7"/>
                  <a:pt x="0" y="7"/>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976808">
            <a:off x="3394049" y="3095451"/>
            <a:ext cx="628698" cy="369332"/>
          </a:xfrm>
          <a:prstGeom prst="rect">
            <a:avLst/>
          </a:prstGeom>
          <a:noFill/>
        </p:spPr>
        <p:txBody>
          <a:bodyPr wrap="none" rtlCol="0">
            <a:spAutoFit/>
          </a:bodyPr>
          <a:lstStyle/>
          <a:p>
            <a:r>
              <a:rPr lang="en-US" smtClean="0"/>
              <a:t>sand</a:t>
            </a:r>
            <a:endParaRPr lang="en-US"/>
          </a:p>
        </p:txBody>
      </p:sp>
    </p:spTree>
    <p:extLst>
      <p:ext uri="{BB962C8B-B14F-4D97-AF65-F5344CB8AC3E}">
        <p14:creationId xmlns:p14="http://schemas.microsoft.com/office/powerpoint/2010/main" val="24165751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9910767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47800"/>
            <a:ext cx="5249527" cy="295201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1066800"/>
            <a:ext cx="2616208" cy="4648200"/>
          </a:xfrm>
          <a:prstGeom prst="rect">
            <a:avLst/>
          </a:prstGeom>
        </p:spPr>
      </p:pic>
    </p:spTree>
    <p:extLst>
      <p:ext uri="{BB962C8B-B14F-4D97-AF65-F5344CB8AC3E}">
        <p14:creationId xmlns:p14="http://schemas.microsoft.com/office/powerpoint/2010/main" val="14917491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00200" y="1032648"/>
            <a:ext cx="6019800" cy="5672952"/>
          </a:xfrm>
          <a:prstGeom prst="rect">
            <a:avLst/>
          </a:prstGeom>
        </p:spPr>
      </p:pic>
      <p:sp>
        <p:nvSpPr>
          <p:cNvPr id="3" name="Oval 2"/>
          <p:cNvSpPr/>
          <p:nvPr/>
        </p:nvSpPr>
        <p:spPr>
          <a:xfrm>
            <a:off x="6400800" y="2632848"/>
            <a:ext cx="152400" cy="152400"/>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743200" y="4233048"/>
            <a:ext cx="152400" cy="152400"/>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324600" y="2785248"/>
            <a:ext cx="152400" cy="152400"/>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533900" y="3564125"/>
            <a:ext cx="152400" cy="152400"/>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211600" y="40269"/>
            <a:ext cx="8001000" cy="956086"/>
          </a:xfrm>
        </p:spPr>
        <p:txBody>
          <a:bodyPr>
            <a:noAutofit/>
          </a:bodyPr>
          <a:lstStyle/>
          <a:p>
            <a:r>
              <a:rPr lang="en-US" sz="2800" smtClean="0"/>
              <a:t>Radiocarbon ages on wood or organic material</a:t>
            </a:r>
            <a:br>
              <a:rPr lang="en-US" sz="2800" smtClean="0"/>
            </a:br>
            <a:r>
              <a:rPr lang="en-US" sz="2800" smtClean="0"/>
              <a:t> below Tiskilwa till</a:t>
            </a:r>
            <a:endParaRPr lang="en-US" sz="2800"/>
          </a:p>
        </p:txBody>
      </p:sp>
      <p:sp>
        <p:nvSpPr>
          <p:cNvPr id="14" name="TextBox 13"/>
          <p:cNvSpPr txBox="1"/>
          <p:nvPr/>
        </p:nvSpPr>
        <p:spPr>
          <a:xfrm rot="1651049">
            <a:off x="3167551" y="1763943"/>
            <a:ext cx="2089098" cy="369332"/>
          </a:xfrm>
          <a:prstGeom prst="rect">
            <a:avLst/>
          </a:prstGeom>
          <a:noFill/>
        </p:spPr>
        <p:txBody>
          <a:bodyPr wrap="none" rtlCol="0">
            <a:spAutoFit/>
          </a:bodyPr>
          <a:lstStyle/>
          <a:p>
            <a:r>
              <a:rPr lang="en-US" i="1" smtClean="0"/>
              <a:t>Champaign Moraine</a:t>
            </a:r>
            <a:endParaRPr lang="en-US" i="1"/>
          </a:p>
        </p:txBody>
      </p:sp>
      <p:sp>
        <p:nvSpPr>
          <p:cNvPr id="18" name="TextBox 17"/>
          <p:cNvSpPr txBox="1"/>
          <p:nvPr/>
        </p:nvSpPr>
        <p:spPr>
          <a:xfrm rot="17891736">
            <a:off x="1220953" y="5376247"/>
            <a:ext cx="2079352" cy="338554"/>
          </a:xfrm>
          <a:prstGeom prst="rect">
            <a:avLst/>
          </a:prstGeom>
          <a:noFill/>
        </p:spPr>
        <p:txBody>
          <a:bodyPr wrap="none" rtlCol="0">
            <a:spAutoFit/>
          </a:bodyPr>
          <a:lstStyle/>
          <a:p>
            <a:r>
              <a:rPr lang="en-US" sz="1600" i="1" smtClean="0"/>
              <a:t>Sangamon River Valley</a:t>
            </a:r>
            <a:endParaRPr lang="en-US" sz="1600" i="1"/>
          </a:p>
        </p:txBody>
      </p:sp>
      <p:sp>
        <p:nvSpPr>
          <p:cNvPr id="19" name="TextBox 18"/>
          <p:cNvSpPr txBox="1"/>
          <p:nvPr/>
        </p:nvSpPr>
        <p:spPr>
          <a:xfrm rot="19330085">
            <a:off x="3193848" y="4376534"/>
            <a:ext cx="1050288" cy="338554"/>
          </a:xfrm>
          <a:prstGeom prst="rect">
            <a:avLst/>
          </a:prstGeom>
          <a:noFill/>
        </p:spPr>
        <p:txBody>
          <a:bodyPr wrap="none" rtlCol="0">
            <a:spAutoFit/>
          </a:bodyPr>
          <a:lstStyle/>
          <a:p>
            <a:r>
              <a:rPr lang="en-US" sz="1600"/>
              <a:t>g</a:t>
            </a:r>
            <a:r>
              <a:rPr lang="en-US" sz="1600" smtClean="0"/>
              <a:t>ravel pits</a:t>
            </a:r>
            <a:endParaRPr lang="en-US" sz="1600"/>
          </a:p>
        </p:txBody>
      </p:sp>
      <p:sp>
        <p:nvSpPr>
          <p:cNvPr id="20" name="TextBox 19"/>
          <p:cNvSpPr txBox="1"/>
          <p:nvPr/>
        </p:nvSpPr>
        <p:spPr>
          <a:xfrm>
            <a:off x="76200" y="6120825"/>
            <a:ext cx="1752600" cy="584775"/>
          </a:xfrm>
          <a:prstGeom prst="rect">
            <a:avLst/>
          </a:prstGeom>
          <a:noFill/>
        </p:spPr>
        <p:txBody>
          <a:bodyPr wrap="square" rtlCol="0">
            <a:spAutoFit/>
          </a:bodyPr>
          <a:lstStyle/>
          <a:p>
            <a:r>
              <a:rPr lang="en-US" sz="1600" i="1" u="sng" smtClean="0"/>
              <a:t>Elevations</a:t>
            </a:r>
            <a:r>
              <a:rPr lang="en-US" sz="1600" i="1" smtClean="0"/>
              <a:t>:</a:t>
            </a:r>
          </a:p>
          <a:p>
            <a:r>
              <a:rPr lang="en-US" sz="1600" i="1" smtClean="0"/>
              <a:t>655 - 807 ft. asl</a:t>
            </a:r>
            <a:endParaRPr lang="en-US" sz="1600" i="1"/>
          </a:p>
        </p:txBody>
      </p:sp>
      <p:cxnSp>
        <p:nvCxnSpPr>
          <p:cNvPr id="23" name="Straight Connector 22"/>
          <p:cNvCxnSpPr/>
          <p:nvPr/>
        </p:nvCxnSpPr>
        <p:spPr>
          <a:xfrm>
            <a:off x="6196343" y="6248400"/>
            <a:ext cx="10487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414404" y="5843324"/>
            <a:ext cx="896399" cy="369332"/>
          </a:xfrm>
          <a:prstGeom prst="rect">
            <a:avLst/>
          </a:prstGeom>
          <a:noFill/>
        </p:spPr>
        <p:txBody>
          <a:bodyPr wrap="square" rtlCol="0">
            <a:spAutoFit/>
          </a:bodyPr>
          <a:lstStyle/>
          <a:p>
            <a:r>
              <a:rPr lang="en-US" smtClean="0"/>
              <a:t>1 km</a:t>
            </a:r>
            <a:endParaRPr lang="en-US"/>
          </a:p>
        </p:txBody>
      </p:sp>
      <p:sp>
        <p:nvSpPr>
          <p:cNvPr id="2" name="TextBox 1"/>
          <p:cNvSpPr txBox="1"/>
          <p:nvPr/>
        </p:nvSpPr>
        <p:spPr>
          <a:xfrm>
            <a:off x="7543800" y="996355"/>
            <a:ext cx="1767872" cy="2308324"/>
          </a:xfrm>
          <a:prstGeom prst="rect">
            <a:avLst/>
          </a:prstGeom>
          <a:noFill/>
        </p:spPr>
        <p:txBody>
          <a:bodyPr wrap="square" rtlCol="0">
            <a:spAutoFit/>
          </a:bodyPr>
          <a:lstStyle/>
          <a:p>
            <a:r>
              <a:rPr lang="en-US" u="sng" smtClean="0"/>
              <a:t>MHT-10f</a:t>
            </a:r>
          </a:p>
          <a:p>
            <a:endParaRPr lang="en-US"/>
          </a:p>
          <a:p>
            <a:r>
              <a:rPr lang="en-US" b="1" smtClean="0"/>
              <a:t>20,180</a:t>
            </a:r>
            <a:r>
              <a:rPr lang="en-US" smtClean="0"/>
              <a:t> +/- 130 (ISGS-7071) – canoe</a:t>
            </a:r>
          </a:p>
          <a:p>
            <a:r>
              <a:rPr lang="en-US" smtClean="0"/>
              <a:t> </a:t>
            </a:r>
          </a:p>
          <a:p>
            <a:r>
              <a:rPr lang="en-US" b="1" smtClean="0"/>
              <a:t>19,220</a:t>
            </a:r>
            <a:r>
              <a:rPr lang="en-US" smtClean="0"/>
              <a:t> +/- 140 (ISGS-7104)</a:t>
            </a:r>
            <a:endParaRPr lang="en-US"/>
          </a:p>
        </p:txBody>
      </p:sp>
      <p:sp>
        <p:nvSpPr>
          <p:cNvPr id="22" name="TextBox 21"/>
          <p:cNvSpPr txBox="1"/>
          <p:nvPr/>
        </p:nvSpPr>
        <p:spPr>
          <a:xfrm>
            <a:off x="7579175" y="4043188"/>
            <a:ext cx="1600200" cy="1200329"/>
          </a:xfrm>
          <a:prstGeom prst="rect">
            <a:avLst/>
          </a:prstGeom>
          <a:noFill/>
        </p:spPr>
        <p:txBody>
          <a:bodyPr wrap="square" rtlCol="0">
            <a:spAutoFit/>
          </a:bodyPr>
          <a:lstStyle/>
          <a:p>
            <a:r>
              <a:rPr lang="en-US" u="sng" smtClean="0"/>
              <a:t>MHT-6f</a:t>
            </a:r>
          </a:p>
          <a:p>
            <a:endParaRPr lang="en-US"/>
          </a:p>
          <a:p>
            <a:r>
              <a:rPr lang="en-US" b="1" smtClean="0"/>
              <a:t>20,220</a:t>
            </a:r>
            <a:r>
              <a:rPr lang="en-US" smtClean="0"/>
              <a:t> +/- 140 (ISGS-7106) </a:t>
            </a:r>
            <a:endParaRPr lang="en-US"/>
          </a:p>
        </p:txBody>
      </p:sp>
      <p:sp>
        <p:nvSpPr>
          <p:cNvPr id="25" name="TextBox 24"/>
          <p:cNvSpPr txBox="1"/>
          <p:nvPr/>
        </p:nvSpPr>
        <p:spPr>
          <a:xfrm>
            <a:off x="76200" y="2438400"/>
            <a:ext cx="2707793" cy="1754326"/>
          </a:xfrm>
          <a:prstGeom prst="rect">
            <a:avLst/>
          </a:prstGeom>
          <a:noFill/>
        </p:spPr>
        <p:txBody>
          <a:bodyPr wrap="none" rtlCol="0">
            <a:spAutoFit/>
          </a:bodyPr>
          <a:lstStyle/>
          <a:p>
            <a:r>
              <a:rPr lang="en-US" u="sng" smtClean="0"/>
              <a:t>MHT-4f</a:t>
            </a:r>
          </a:p>
          <a:p>
            <a:endParaRPr lang="en-US" u="sng"/>
          </a:p>
          <a:p>
            <a:r>
              <a:rPr lang="en-US" b="1" smtClean="0"/>
              <a:t>21,670</a:t>
            </a:r>
            <a:r>
              <a:rPr lang="en-US" smtClean="0"/>
              <a:t> +/- 130 (ISGS-79)</a:t>
            </a:r>
          </a:p>
          <a:p>
            <a:r>
              <a:rPr lang="en-US" b="1" smtClean="0"/>
              <a:t>17,940</a:t>
            </a:r>
            <a:r>
              <a:rPr lang="en-US" smtClean="0"/>
              <a:t> +/- 170 (ISGS-7105)</a:t>
            </a:r>
          </a:p>
          <a:p>
            <a:endParaRPr lang="en-US" i="1" smtClean="0"/>
          </a:p>
          <a:p>
            <a:r>
              <a:rPr lang="en-US" smtClean="0"/>
              <a:t> </a:t>
            </a:r>
            <a:endParaRPr lang="en-US"/>
          </a:p>
        </p:txBody>
      </p:sp>
      <p:cxnSp>
        <p:nvCxnSpPr>
          <p:cNvPr id="8" name="Straight Arrow Connector 7"/>
          <p:cNvCxnSpPr/>
          <p:nvPr/>
        </p:nvCxnSpPr>
        <p:spPr>
          <a:xfrm flipH="1">
            <a:off x="6553200" y="1447800"/>
            <a:ext cx="1066800" cy="114718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913725" y="3716525"/>
            <a:ext cx="829475" cy="5165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6533770" y="2934528"/>
            <a:ext cx="1263827" cy="10112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972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514600"/>
            <a:ext cx="8077200" cy="923330"/>
          </a:xfrm>
          <a:prstGeom prst="rect">
            <a:avLst/>
          </a:prstGeom>
          <a:noFill/>
        </p:spPr>
        <p:txBody>
          <a:bodyPr wrap="square" rtlCol="0">
            <a:spAutoFit/>
          </a:bodyPr>
          <a:lstStyle/>
          <a:p>
            <a:r>
              <a:rPr lang="en-US" i="1" u="sng" smtClean="0"/>
              <a:t>Acknowledgments</a:t>
            </a:r>
            <a:r>
              <a:rPr lang="en-US" i="1" smtClean="0"/>
              <a:t>:   USGS-STATEMAP funding, matched by ISGS, provided support for age dating and field work.   Thanks to mid-America Sand and Gravel Pit for providing access for sampling.</a:t>
            </a:r>
            <a:endParaRPr lang="en-US" i="1"/>
          </a:p>
        </p:txBody>
      </p:sp>
    </p:spTree>
    <p:extLst>
      <p:ext uri="{BB962C8B-B14F-4D97-AF65-F5344CB8AC3E}">
        <p14:creationId xmlns:p14="http://schemas.microsoft.com/office/powerpoint/2010/main" val="40846124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a:bodyPr>
          <a:lstStyle/>
          <a:p>
            <a:r>
              <a:rPr lang="en-US" sz="3200" smtClean="0"/>
              <a:t>Radiocarbon Table</a:t>
            </a:r>
            <a:endParaRPr lang="en-US" sz="320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54450388"/>
              </p:ext>
            </p:extLst>
          </p:nvPr>
        </p:nvGraphicFramePr>
        <p:xfrm>
          <a:off x="381000" y="1600200"/>
          <a:ext cx="8534400" cy="3942080"/>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4212853262"/>
                    </a:ext>
                  </a:extLst>
                </a:gridCol>
                <a:gridCol w="990600">
                  <a:extLst>
                    <a:ext uri="{9D8B030D-6E8A-4147-A177-3AD203B41FA5}">
                      <a16:colId xmlns:a16="http://schemas.microsoft.com/office/drawing/2014/main" val="3346601549"/>
                    </a:ext>
                  </a:extLst>
                </a:gridCol>
                <a:gridCol w="1219200">
                  <a:extLst>
                    <a:ext uri="{9D8B030D-6E8A-4147-A177-3AD203B41FA5}">
                      <a16:colId xmlns:a16="http://schemas.microsoft.com/office/drawing/2014/main" val="3164719809"/>
                    </a:ext>
                  </a:extLst>
                </a:gridCol>
                <a:gridCol w="1676400">
                  <a:extLst>
                    <a:ext uri="{9D8B030D-6E8A-4147-A177-3AD203B41FA5}">
                      <a16:colId xmlns:a16="http://schemas.microsoft.com/office/drawing/2014/main" val="582626419"/>
                    </a:ext>
                  </a:extLst>
                </a:gridCol>
                <a:gridCol w="1828800">
                  <a:extLst>
                    <a:ext uri="{9D8B030D-6E8A-4147-A177-3AD203B41FA5}">
                      <a16:colId xmlns:a16="http://schemas.microsoft.com/office/drawing/2014/main" val="2636567318"/>
                    </a:ext>
                  </a:extLst>
                </a:gridCol>
                <a:gridCol w="1981200">
                  <a:extLst>
                    <a:ext uri="{9D8B030D-6E8A-4147-A177-3AD203B41FA5}">
                      <a16:colId xmlns:a16="http://schemas.microsoft.com/office/drawing/2014/main" val="4154584588"/>
                    </a:ext>
                  </a:extLst>
                </a:gridCol>
              </a:tblGrid>
              <a:tr h="370840">
                <a:tc>
                  <a:txBody>
                    <a:bodyPr/>
                    <a:lstStyle/>
                    <a:p>
                      <a:r>
                        <a:rPr lang="en-US" smtClean="0"/>
                        <a:t>Site</a:t>
                      </a:r>
                      <a:endParaRPr lang="en-US"/>
                    </a:p>
                  </a:txBody>
                  <a:tcPr/>
                </a:tc>
                <a:tc>
                  <a:txBody>
                    <a:bodyPr/>
                    <a:lstStyle/>
                    <a:p>
                      <a:r>
                        <a:rPr lang="en-US" smtClean="0"/>
                        <a:t>Unit</a:t>
                      </a:r>
                      <a:endParaRPr lang="en-US"/>
                    </a:p>
                  </a:txBody>
                  <a:tcPr/>
                </a:tc>
                <a:tc>
                  <a:txBody>
                    <a:bodyPr/>
                    <a:lstStyle/>
                    <a:p>
                      <a:r>
                        <a:rPr lang="en-US" smtClean="0"/>
                        <a:t>ISGS #</a:t>
                      </a:r>
                      <a:endParaRPr lang="en-US"/>
                    </a:p>
                  </a:txBody>
                  <a:tcPr/>
                </a:tc>
                <a:tc>
                  <a:txBody>
                    <a:bodyPr/>
                    <a:lstStyle/>
                    <a:p>
                      <a:r>
                        <a:rPr lang="en-US" smtClean="0"/>
                        <a:t>C14 Age</a:t>
                      </a:r>
                      <a:endParaRPr lang="en-US"/>
                    </a:p>
                  </a:txBody>
                  <a:tcPr/>
                </a:tc>
                <a:tc>
                  <a:txBody>
                    <a:bodyPr/>
                    <a:lstStyle/>
                    <a:p>
                      <a:r>
                        <a:rPr lang="en-US" smtClean="0"/>
                        <a:t>Calibrated</a:t>
                      </a:r>
                      <a:r>
                        <a:rPr lang="en-US" baseline="0" smtClean="0"/>
                        <a:t> Age</a:t>
                      </a:r>
                      <a:endParaRPr lang="en-US"/>
                    </a:p>
                  </a:txBody>
                  <a:tcPr/>
                </a:tc>
                <a:tc>
                  <a:txBody>
                    <a:bodyPr/>
                    <a:lstStyle/>
                    <a:p>
                      <a:r>
                        <a:rPr lang="en-US" smtClean="0"/>
                        <a:t>Comments</a:t>
                      </a:r>
                      <a:endParaRPr lang="en-US"/>
                    </a:p>
                  </a:txBody>
                  <a:tcPr/>
                </a:tc>
                <a:extLst>
                  <a:ext uri="{0D108BD9-81ED-4DB2-BD59-A6C34878D82A}">
                    <a16:rowId xmlns:a16="http://schemas.microsoft.com/office/drawing/2014/main" val="2021050540"/>
                  </a:ext>
                </a:extLst>
              </a:tr>
              <a:tr h="370840">
                <a:tc>
                  <a:txBody>
                    <a:bodyPr/>
                    <a:lstStyle/>
                    <a:p>
                      <a:r>
                        <a:rPr lang="en-US" smtClean="0"/>
                        <a:t>MHT-4f</a:t>
                      </a:r>
                      <a:endParaRPr lang="en-US"/>
                    </a:p>
                  </a:txBody>
                  <a:tcPr/>
                </a:tc>
                <a:tc>
                  <a:txBody>
                    <a:bodyPr/>
                    <a:lstStyle/>
                    <a:p>
                      <a:r>
                        <a:rPr lang="en-US" smtClean="0"/>
                        <a:t>Morton tongue</a:t>
                      </a:r>
                      <a:endParaRPr lang="en-US"/>
                    </a:p>
                  </a:txBody>
                  <a:tcPr/>
                </a:tc>
                <a:tc>
                  <a:txBody>
                    <a:bodyPr/>
                    <a:lstStyle/>
                    <a:p>
                      <a:r>
                        <a:rPr lang="en-US" smtClean="0"/>
                        <a:t>ISGS-79</a:t>
                      </a:r>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smtClean="0"/>
                        <a:t>21,670</a:t>
                      </a:r>
                      <a:r>
                        <a:rPr lang="en-US" smtClean="0"/>
                        <a:t> +/- 130</a:t>
                      </a:r>
                      <a:endParaRPr lang="en-US"/>
                    </a:p>
                  </a:txBody>
                  <a:tcPr/>
                </a:tc>
                <a:tc>
                  <a:txBody>
                    <a:bodyPr/>
                    <a:lstStyle/>
                    <a:p>
                      <a:r>
                        <a:rPr lang="en-US" b="1" smtClean="0"/>
                        <a:t>~ 25.9 ka</a:t>
                      </a:r>
                      <a:endParaRPr lang="en-US" b="1"/>
                    </a:p>
                  </a:txBody>
                  <a:tcPr/>
                </a:tc>
                <a:tc>
                  <a:txBody>
                    <a:bodyPr/>
                    <a:lstStyle/>
                    <a:p>
                      <a:r>
                        <a:rPr lang="en-US" smtClean="0"/>
                        <a:t>reasonable</a:t>
                      </a:r>
                      <a:r>
                        <a:rPr lang="en-US" baseline="0" smtClean="0"/>
                        <a:t>  (not at upper contact)</a:t>
                      </a:r>
                    </a:p>
                  </a:txBody>
                  <a:tcPr/>
                </a:tc>
                <a:extLst>
                  <a:ext uri="{0D108BD9-81ED-4DB2-BD59-A6C34878D82A}">
                    <a16:rowId xmlns:a16="http://schemas.microsoft.com/office/drawing/2014/main" val="586558596"/>
                  </a:ext>
                </a:extLst>
              </a:tr>
              <a:tr h="370840">
                <a:tc>
                  <a:txBody>
                    <a:bodyPr/>
                    <a:lstStyle/>
                    <a:p>
                      <a:r>
                        <a:rPr lang="en-US" smtClean="0"/>
                        <a:t>MHT-4f</a:t>
                      </a:r>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Morton tongue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mn-lt"/>
                          <a:ea typeface="+mn-ea"/>
                          <a:cs typeface="+mn-cs"/>
                        </a:rPr>
                        <a:t>ISGS-7105</a:t>
                      </a:r>
                    </a:p>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srgbClr val="FF0000"/>
                          </a:solidFill>
                          <a:effectLst/>
                          <a:uLnTx/>
                          <a:uFillTx/>
                          <a:latin typeface="+mn-lt"/>
                          <a:ea typeface="+mn-ea"/>
                          <a:cs typeface="+mn-cs"/>
                        </a:rPr>
                        <a:t>17,940</a:t>
                      </a:r>
                      <a:r>
                        <a:rPr kumimoji="0" lang="en-US" sz="1800" b="0" i="0" u="none" strike="noStrike" kern="1200" cap="none" spc="0" normalizeH="0" baseline="0" noProof="0" smtClean="0">
                          <a:ln>
                            <a:noFill/>
                          </a:ln>
                          <a:solidFill>
                            <a:srgbClr val="FF0000"/>
                          </a:solidFill>
                          <a:effectLst/>
                          <a:uLnTx/>
                          <a:uFillTx/>
                          <a:latin typeface="+mn-lt"/>
                          <a:ea typeface="+mn-ea"/>
                          <a:cs typeface="+mn-cs"/>
                        </a:rPr>
                        <a:t> +/- 170</a:t>
                      </a:r>
                      <a:endParaRPr lang="en-US">
                        <a:solidFill>
                          <a:srgbClr val="FF0000"/>
                        </a:solidFill>
                      </a:endParaRPr>
                    </a:p>
                  </a:txBody>
                  <a:tcPr/>
                </a:tc>
                <a:tc>
                  <a:txBody>
                    <a:bodyPr/>
                    <a:lstStyle/>
                    <a:p>
                      <a:r>
                        <a:rPr lang="en-US" b="1" smtClean="0">
                          <a:solidFill>
                            <a:srgbClr val="FF0000"/>
                          </a:solidFill>
                        </a:rPr>
                        <a:t>~ 21.7 ka</a:t>
                      </a:r>
                      <a:endParaRPr lang="en-US" b="1">
                        <a:solidFill>
                          <a:srgbClr val="FF0000"/>
                        </a:solidFill>
                      </a:endParaRPr>
                    </a:p>
                  </a:txBody>
                  <a:tcPr/>
                </a:tc>
                <a:tc>
                  <a:txBody>
                    <a:bodyPr/>
                    <a:lstStyle/>
                    <a:p>
                      <a:r>
                        <a:rPr lang="en-US" smtClean="0">
                          <a:solidFill>
                            <a:srgbClr val="FF0000"/>
                          </a:solidFill>
                        </a:rPr>
                        <a:t>too</a:t>
                      </a:r>
                      <a:r>
                        <a:rPr lang="en-US" baseline="0" smtClean="0">
                          <a:solidFill>
                            <a:srgbClr val="FF0000"/>
                          </a:solidFill>
                        </a:rPr>
                        <a:t> young</a:t>
                      </a:r>
                      <a:endParaRPr lang="en-US">
                        <a:solidFill>
                          <a:srgbClr val="FF0000"/>
                        </a:solidFill>
                      </a:endParaRPr>
                    </a:p>
                  </a:txBody>
                  <a:tcPr/>
                </a:tc>
                <a:extLst>
                  <a:ext uri="{0D108BD9-81ED-4DB2-BD59-A6C34878D82A}">
                    <a16:rowId xmlns:a16="http://schemas.microsoft.com/office/drawing/2014/main" val="3706216780"/>
                  </a:ext>
                </a:extLst>
              </a:tr>
              <a:tr h="370840">
                <a:tc>
                  <a:txBody>
                    <a:bodyPr/>
                    <a:lstStyle/>
                    <a:p>
                      <a:r>
                        <a:rPr lang="en-US" smtClean="0"/>
                        <a:t>MHT-6f</a:t>
                      </a:r>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Morton tongue</a:t>
                      </a:r>
                    </a:p>
                  </a:txBody>
                  <a:tcPr/>
                </a:tc>
                <a:tc>
                  <a:txBody>
                    <a:bodyPr/>
                    <a:lstStyle/>
                    <a:p>
                      <a:r>
                        <a:rPr lang="en-US" smtClean="0"/>
                        <a:t>ISGS-7106 </a:t>
                      </a:r>
                    </a:p>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mn-lt"/>
                          <a:ea typeface="+mn-ea"/>
                          <a:cs typeface="+mn-cs"/>
                        </a:rPr>
                        <a:t>20,220</a:t>
                      </a:r>
                      <a:r>
                        <a:rPr kumimoji="0" lang="en-US" sz="1800" b="0" i="0" u="none" strike="noStrike" kern="1200" cap="none" spc="0" normalizeH="0" baseline="0" noProof="0" smtClean="0">
                          <a:ln>
                            <a:noFill/>
                          </a:ln>
                          <a:solidFill>
                            <a:prstClr val="black"/>
                          </a:solidFill>
                          <a:effectLst/>
                          <a:uLnTx/>
                          <a:uFillTx/>
                          <a:latin typeface="+mn-lt"/>
                          <a:ea typeface="+mn-ea"/>
                          <a:cs typeface="+mn-cs"/>
                        </a:rPr>
                        <a:t> +/- 140</a:t>
                      </a:r>
                      <a:endParaRPr lang="en-US"/>
                    </a:p>
                  </a:txBody>
                  <a:tcPr/>
                </a:tc>
                <a:tc>
                  <a:txBody>
                    <a:bodyPr/>
                    <a:lstStyle/>
                    <a:p>
                      <a:r>
                        <a:rPr lang="en-US" b="1" smtClean="0"/>
                        <a:t>~ 24.3 ka</a:t>
                      </a:r>
                      <a:endParaRPr lang="en-US" b="1"/>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reasonable</a:t>
                      </a:r>
                    </a:p>
                    <a:p>
                      <a:endParaRPr lang="en-US"/>
                    </a:p>
                  </a:txBody>
                  <a:tcPr/>
                </a:tc>
                <a:extLst>
                  <a:ext uri="{0D108BD9-81ED-4DB2-BD59-A6C34878D82A}">
                    <a16:rowId xmlns:a16="http://schemas.microsoft.com/office/drawing/2014/main" val="3493526892"/>
                  </a:ext>
                </a:extLst>
              </a:tr>
              <a:tr h="370840">
                <a:tc>
                  <a:txBody>
                    <a:bodyPr/>
                    <a:lstStyle/>
                    <a:p>
                      <a:r>
                        <a:rPr lang="en-US" smtClean="0"/>
                        <a:t>MHT-10f</a:t>
                      </a:r>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Morton tongue</a:t>
                      </a:r>
                    </a:p>
                  </a:txBody>
                  <a:tcPr/>
                </a:tc>
                <a:tc>
                  <a:txBody>
                    <a:bodyPr/>
                    <a:lstStyle/>
                    <a:p>
                      <a:r>
                        <a:rPr kumimoji="0" lang="en-US" sz="1800" b="0" i="0" u="none" strike="noStrike" kern="1200" cap="none" spc="0" normalizeH="0" baseline="0" noProof="0" smtClean="0">
                          <a:ln>
                            <a:noFill/>
                          </a:ln>
                          <a:solidFill>
                            <a:prstClr val="black"/>
                          </a:solidFill>
                          <a:effectLst/>
                          <a:uLnTx/>
                          <a:uFillTx/>
                          <a:latin typeface="+mn-lt"/>
                          <a:ea typeface="+mn-ea"/>
                          <a:cs typeface="+mn-cs"/>
                        </a:rPr>
                        <a:t>ISGS-7071</a:t>
                      </a:r>
                      <a:endParaRPr lang="en-US"/>
                    </a:p>
                  </a:txBody>
                  <a:tcPr/>
                </a:tc>
                <a:tc>
                  <a:txBody>
                    <a:bodyPr/>
                    <a:lstStyle/>
                    <a:p>
                      <a:r>
                        <a:rPr kumimoji="0" lang="en-US" sz="1800" b="1" i="0" u="none" strike="noStrike" kern="1200" cap="none" spc="0" normalizeH="0" baseline="0" noProof="0" smtClean="0">
                          <a:ln>
                            <a:noFill/>
                          </a:ln>
                          <a:solidFill>
                            <a:prstClr val="black"/>
                          </a:solidFill>
                          <a:effectLst/>
                          <a:uLnTx/>
                          <a:uFillTx/>
                          <a:latin typeface="+mn-lt"/>
                          <a:ea typeface="+mn-ea"/>
                          <a:cs typeface="+mn-cs"/>
                        </a:rPr>
                        <a:t>20,180</a:t>
                      </a:r>
                      <a:r>
                        <a:rPr kumimoji="0" lang="en-US" sz="1800" b="0" i="0" u="none" strike="noStrike" kern="1200" cap="none" spc="0" normalizeH="0" baseline="0" noProof="0" smtClean="0">
                          <a:ln>
                            <a:noFill/>
                          </a:ln>
                          <a:solidFill>
                            <a:prstClr val="black"/>
                          </a:solidFill>
                          <a:effectLst/>
                          <a:uLnTx/>
                          <a:uFillTx/>
                          <a:latin typeface="+mn-lt"/>
                          <a:ea typeface="+mn-ea"/>
                          <a:cs typeface="+mn-cs"/>
                        </a:rPr>
                        <a:t> +/- 130</a:t>
                      </a:r>
                      <a:endParaRPr lang="en-US"/>
                    </a:p>
                  </a:txBody>
                  <a:tcPr/>
                </a:tc>
                <a:tc>
                  <a:txBody>
                    <a:bodyPr/>
                    <a:lstStyle/>
                    <a:p>
                      <a:r>
                        <a:rPr lang="en-US" b="1" smtClean="0"/>
                        <a:t>~ 24.2 ka</a:t>
                      </a:r>
                      <a:endParaRPr lang="en-US" b="1"/>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reasonable</a:t>
                      </a:r>
                    </a:p>
                    <a:p>
                      <a:endParaRPr lang="en-US"/>
                    </a:p>
                  </a:txBody>
                  <a:tcPr/>
                </a:tc>
                <a:extLst>
                  <a:ext uri="{0D108BD9-81ED-4DB2-BD59-A6C34878D82A}">
                    <a16:rowId xmlns:a16="http://schemas.microsoft.com/office/drawing/2014/main" val="954372133"/>
                  </a:ext>
                </a:extLst>
              </a:tr>
              <a:tr h="370840">
                <a:tc>
                  <a:txBody>
                    <a:bodyPr/>
                    <a:lstStyle/>
                    <a:p>
                      <a:r>
                        <a:rPr lang="en-US" smtClean="0"/>
                        <a:t>MHT-10f</a:t>
                      </a:r>
                      <a:endParaRPr lang="en-US"/>
                    </a:p>
                  </a:txBody>
                  <a:tcPr/>
                </a:tc>
                <a:tc>
                  <a:txBody>
                    <a:bodyPr/>
                    <a:lstStyle/>
                    <a:p>
                      <a:r>
                        <a:rPr lang="en-US" smtClean="0"/>
                        <a:t>Morton tongue</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mn-lt"/>
                          <a:ea typeface="+mn-ea"/>
                          <a:cs typeface="+mn-cs"/>
                        </a:rPr>
                        <a:t>ISGS-7104</a:t>
                      </a:r>
                    </a:p>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srgbClr val="FF0000"/>
                          </a:solidFill>
                          <a:effectLst/>
                          <a:uLnTx/>
                          <a:uFillTx/>
                          <a:latin typeface="+mn-lt"/>
                          <a:ea typeface="+mn-ea"/>
                          <a:cs typeface="+mn-cs"/>
                        </a:rPr>
                        <a:t>19,220</a:t>
                      </a:r>
                      <a:r>
                        <a:rPr kumimoji="0" lang="en-US" sz="1800" b="0" i="0" u="none" strike="noStrike" kern="1200" cap="none" spc="0" normalizeH="0" baseline="0" noProof="0" smtClean="0">
                          <a:ln>
                            <a:noFill/>
                          </a:ln>
                          <a:solidFill>
                            <a:srgbClr val="FF0000"/>
                          </a:solidFill>
                          <a:effectLst/>
                          <a:uLnTx/>
                          <a:uFillTx/>
                          <a:latin typeface="+mn-lt"/>
                          <a:ea typeface="+mn-ea"/>
                          <a:cs typeface="+mn-cs"/>
                        </a:rPr>
                        <a:t> +/- 140</a:t>
                      </a:r>
                      <a:endParaRPr lang="en-US">
                        <a:solidFill>
                          <a:srgbClr val="FF0000"/>
                        </a:solidFill>
                      </a:endParaRPr>
                    </a:p>
                  </a:txBody>
                  <a:tcPr/>
                </a:tc>
                <a:tc>
                  <a:txBody>
                    <a:bodyPr/>
                    <a:lstStyle/>
                    <a:p>
                      <a:r>
                        <a:rPr lang="en-US" b="1" smtClean="0">
                          <a:solidFill>
                            <a:srgbClr val="FF0000"/>
                          </a:solidFill>
                        </a:rPr>
                        <a:t>~ 23.1 ka</a:t>
                      </a:r>
                      <a:endParaRPr lang="en-US" b="1">
                        <a:solidFill>
                          <a:srgbClr val="FF0000"/>
                        </a:solidFill>
                      </a:endParaRPr>
                    </a:p>
                  </a:txBody>
                  <a:tcPr/>
                </a:tc>
                <a:tc>
                  <a:txBody>
                    <a:bodyPr/>
                    <a:lstStyle/>
                    <a:p>
                      <a:r>
                        <a:rPr lang="en-US" smtClean="0">
                          <a:solidFill>
                            <a:srgbClr val="FF0000"/>
                          </a:solidFill>
                        </a:rPr>
                        <a:t>too</a:t>
                      </a:r>
                      <a:r>
                        <a:rPr lang="en-US" baseline="0" smtClean="0">
                          <a:solidFill>
                            <a:srgbClr val="FF0000"/>
                          </a:solidFill>
                        </a:rPr>
                        <a:t> young</a:t>
                      </a:r>
                      <a:endParaRPr lang="en-US">
                        <a:solidFill>
                          <a:srgbClr val="FF0000"/>
                        </a:solidFill>
                      </a:endParaRPr>
                    </a:p>
                  </a:txBody>
                  <a:tcPr/>
                </a:tc>
                <a:extLst>
                  <a:ext uri="{0D108BD9-81ED-4DB2-BD59-A6C34878D82A}">
                    <a16:rowId xmlns:a16="http://schemas.microsoft.com/office/drawing/2014/main" val="2971987526"/>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994233457"/>
                  </a:ext>
                </a:extLst>
              </a:tr>
            </a:tbl>
          </a:graphicData>
        </a:graphic>
      </p:graphicFrame>
      <p:sp>
        <p:nvSpPr>
          <p:cNvPr id="6" name="TextBox 5"/>
          <p:cNvSpPr txBox="1"/>
          <p:nvPr/>
        </p:nvSpPr>
        <p:spPr>
          <a:xfrm>
            <a:off x="762000" y="5715000"/>
            <a:ext cx="6629400" cy="923330"/>
          </a:xfrm>
          <a:prstGeom prst="rect">
            <a:avLst/>
          </a:prstGeom>
          <a:noFill/>
        </p:spPr>
        <p:txBody>
          <a:bodyPr wrap="square" rtlCol="0">
            <a:spAutoFit/>
          </a:bodyPr>
          <a:lstStyle/>
          <a:p>
            <a:pPr marL="285750" indent="-285750">
              <a:buFont typeface="Arial" panose="020B0604020202020204" pitchFamily="34" charset="0"/>
              <a:buChar char="•"/>
            </a:pPr>
            <a:r>
              <a:rPr lang="en-US" i="1" smtClean="0"/>
              <a:t>Some type of contamination on two samples ?   </a:t>
            </a:r>
          </a:p>
          <a:p>
            <a:pPr marL="742950" lvl="1" indent="-285750">
              <a:buFont typeface="Arial" panose="020B0604020202020204" pitchFamily="34" charset="0"/>
              <a:buChar char="•"/>
            </a:pPr>
            <a:r>
              <a:rPr lang="en-US" i="1" smtClean="0"/>
              <a:t>Termites ?</a:t>
            </a:r>
          </a:p>
          <a:p>
            <a:pPr marL="742950" lvl="1" indent="-285750">
              <a:buFont typeface="Arial" panose="020B0604020202020204" pitchFamily="34" charset="0"/>
              <a:buChar char="•"/>
            </a:pPr>
            <a:r>
              <a:rPr lang="en-US" i="1" smtClean="0"/>
              <a:t>Fungus ?</a:t>
            </a:r>
            <a:endParaRPr lang="en-US" i="1"/>
          </a:p>
        </p:txBody>
      </p:sp>
    </p:spTree>
    <p:extLst>
      <p:ext uri="{BB962C8B-B14F-4D97-AF65-F5344CB8AC3E}">
        <p14:creationId xmlns:p14="http://schemas.microsoft.com/office/powerpoint/2010/main" val="1654333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366443"/>
            <a:ext cx="8382000" cy="3922624"/>
          </a:xfrm>
          <a:prstGeom prst="rect">
            <a:avLst/>
          </a:prstGeom>
        </p:spPr>
      </p:pic>
      <p:sp>
        <p:nvSpPr>
          <p:cNvPr id="4" name="Rectangle 3"/>
          <p:cNvSpPr/>
          <p:nvPr/>
        </p:nvSpPr>
        <p:spPr>
          <a:xfrm>
            <a:off x="1160114" y="3271443"/>
            <a:ext cx="4572000" cy="228600"/>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0" y="2814243"/>
            <a:ext cx="4572000" cy="228600"/>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43000" y="3039472"/>
            <a:ext cx="4572000" cy="231971"/>
          </a:xfrm>
          <a:prstGeom prst="rect">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58866" y="2989201"/>
            <a:ext cx="1704854" cy="338554"/>
          </a:xfrm>
          <a:prstGeom prst="rect">
            <a:avLst/>
          </a:prstGeom>
          <a:noFill/>
        </p:spPr>
        <p:txBody>
          <a:bodyPr wrap="square" rtlCol="0">
            <a:spAutoFit/>
          </a:bodyPr>
          <a:lstStyle/>
          <a:p>
            <a:r>
              <a:rPr lang="en-US" sz="1600" smtClean="0"/>
              <a:t>Batestown till</a:t>
            </a:r>
            <a:endParaRPr lang="en-US" sz="1600"/>
          </a:p>
        </p:txBody>
      </p:sp>
      <p:sp>
        <p:nvSpPr>
          <p:cNvPr id="8" name="TextBox 7"/>
          <p:cNvSpPr txBox="1"/>
          <p:nvPr/>
        </p:nvSpPr>
        <p:spPr>
          <a:xfrm>
            <a:off x="228600" y="457200"/>
            <a:ext cx="9451071" cy="461665"/>
          </a:xfrm>
          <a:prstGeom prst="rect">
            <a:avLst/>
          </a:prstGeom>
          <a:noFill/>
        </p:spPr>
        <p:txBody>
          <a:bodyPr wrap="square" rtlCol="0">
            <a:spAutoFit/>
          </a:bodyPr>
          <a:lstStyle/>
          <a:p>
            <a:r>
              <a:rPr lang="en-US" sz="2400" smtClean="0"/>
              <a:t>Time-Distance Diagram for Last Glacial Lake Michigan Lobe Ice Margin</a:t>
            </a:r>
            <a:endParaRPr lang="en-US" sz="2400"/>
          </a:p>
        </p:txBody>
      </p:sp>
      <p:sp>
        <p:nvSpPr>
          <p:cNvPr id="10" name="TextBox 9"/>
          <p:cNvSpPr txBox="1"/>
          <p:nvPr/>
        </p:nvSpPr>
        <p:spPr>
          <a:xfrm>
            <a:off x="2731860" y="3203846"/>
            <a:ext cx="1143000" cy="338554"/>
          </a:xfrm>
          <a:prstGeom prst="rect">
            <a:avLst/>
          </a:prstGeom>
          <a:noFill/>
        </p:spPr>
        <p:txBody>
          <a:bodyPr wrap="square" rtlCol="0">
            <a:spAutoFit/>
          </a:bodyPr>
          <a:lstStyle/>
          <a:p>
            <a:r>
              <a:rPr lang="en-US" sz="1600" smtClean="0"/>
              <a:t>Tiskilwa till</a:t>
            </a:r>
            <a:endParaRPr lang="en-US" sz="1600"/>
          </a:p>
        </p:txBody>
      </p:sp>
      <p:sp>
        <p:nvSpPr>
          <p:cNvPr id="11" name="Oval 10"/>
          <p:cNvSpPr/>
          <p:nvPr/>
        </p:nvSpPr>
        <p:spPr>
          <a:xfrm>
            <a:off x="7239000" y="4490643"/>
            <a:ext cx="152400" cy="1524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589114" y="2751052"/>
            <a:ext cx="1143000" cy="338554"/>
          </a:xfrm>
          <a:prstGeom prst="rect">
            <a:avLst/>
          </a:prstGeom>
          <a:noFill/>
        </p:spPr>
        <p:txBody>
          <a:bodyPr wrap="square" rtlCol="0">
            <a:spAutoFit/>
          </a:bodyPr>
          <a:lstStyle/>
          <a:p>
            <a:r>
              <a:rPr lang="en-US" sz="1600" smtClean="0"/>
              <a:t>Yorkville till</a:t>
            </a:r>
            <a:endParaRPr lang="en-US" sz="1600"/>
          </a:p>
        </p:txBody>
      </p:sp>
      <p:sp>
        <p:nvSpPr>
          <p:cNvPr id="9" name="TextBox 8"/>
          <p:cNvSpPr txBox="1"/>
          <p:nvPr/>
        </p:nvSpPr>
        <p:spPr>
          <a:xfrm>
            <a:off x="6908596" y="4643043"/>
            <a:ext cx="296876" cy="369332"/>
          </a:xfrm>
          <a:prstGeom prst="rect">
            <a:avLst/>
          </a:prstGeom>
          <a:noFill/>
        </p:spPr>
        <p:txBody>
          <a:bodyPr wrap="none" rtlCol="0">
            <a:spAutoFit/>
          </a:bodyPr>
          <a:lstStyle/>
          <a:p>
            <a:r>
              <a:rPr lang="en-US" smtClean="0"/>
              <a:t>T</a:t>
            </a:r>
            <a:endParaRPr lang="en-US"/>
          </a:p>
        </p:txBody>
      </p:sp>
      <p:sp>
        <p:nvSpPr>
          <p:cNvPr id="14" name="TextBox 13"/>
          <p:cNvSpPr txBox="1"/>
          <p:nvPr/>
        </p:nvSpPr>
        <p:spPr>
          <a:xfrm>
            <a:off x="7270078" y="4496739"/>
            <a:ext cx="309700" cy="369332"/>
          </a:xfrm>
          <a:prstGeom prst="rect">
            <a:avLst/>
          </a:prstGeom>
          <a:noFill/>
        </p:spPr>
        <p:txBody>
          <a:bodyPr wrap="none" rtlCol="0">
            <a:spAutoFit/>
          </a:bodyPr>
          <a:lstStyle/>
          <a:p>
            <a:r>
              <a:rPr lang="en-US" smtClean="0"/>
              <a:t>B</a:t>
            </a:r>
            <a:endParaRPr lang="en-US"/>
          </a:p>
        </p:txBody>
      </p:sp>
      <p:sp>
        <p:nvSpPr>
          <p:cNvPr id="15" name="TextBox 14"/>
          <p:cNvSpPr txBox="1"/>
          <p:nvPr/>
        </p:nvSpPr>
        <p:spPr>
          <a:xfrm>
            <a:off x="7090562" y="4037153"/>
            <a:ext cx="296876" cy="369332"/>
          </a:xfrm>
          <a:prstGeom prst="rect">
            <a:avLst/>
          </a:prstGeom>
          <a:noFill/>
        </p:spPr>
        <p:txBody>
          <a:bodyPr wrap="none" rtlCol="0">
            <a:spAutoFit/>
          </a:bodyPr>
          <a:lstStyle/>
          <a:p>
            <a:r>
              <a:rPr lang="en-US" smtClean="0"/>
              <a:t>Y</a:t>
            </a:r>
            <a:endParaRPr lang="en-US"/>
          </a:p>
        </p:txBody>
      </p:sp>
      <p:sp>
        <p:nvSpPr>
          <p:cNvPr id="3" name="TextBox 2"/>
          <p:cNvSpPr txBox="1"/>
          <p:nvPr/>
        </p:nvSpPr>
        <p:spPr>
          <a:xfrm>
            <a:off x="381000" y="5553670"/>
            <a:ext cx="8552874" cy="923330"/>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mtClean="0"/>
              <a:t>Tiskilwa till age is well known to be ~ 23.5 to 24.5 ka in southern Lake Michigan Lobe </a:t>
            </a:r>
          </a:p>
          <a:p>
            <a:pPr marL="285750" indent="-285750">
              <a:lnSpc>
                <a:spcPct val="150000"/>
              </a:lnSpc>
              <a:buFont typeface="Wingdings" panose="05000000000000000000" pitchFamily="2" charset="2"/>
              <a:buChar char="Ø"/>
            </a:pPr>
            <a:r>
              <a:rPr lang="en-US" smtClean="0"/>
              <a:t>LML achieved its maximum southern advance ~ 24.2 ka (Charleston Quarry)</a:t>
            </a:r>
            <a:endParaRPr lang="en-US"/>
          </a:p>
        </p:txBody>
      </p:sp>
      <p:sp>
        <p:nvSpPr>
          <p:cNvPr id="12" name="TextBox 11"/>
          <p:cNvSpPr txBox="1"/>
          <p:nvPr/>
        </p:nvSpPr>
        <p:spPr>
          <a:xfrm>
            <a:off x="586633" y="4862808"/>
            <a:ext cx="2413033" cy="369332"/>
          </a:xfrm>
          <a:prstGeom prst="rect">
            <a:avLst/>
          </a:prstGeom>
          <a:noFill/>
        </p:spPr>
        <p:txBody>
          <a:bodyPr wrap="none" rtlCol="0">
            <a:spAutoFit/>
          </a:bodyPr>
          <a:lstStyle/>
          <a:p>
            <a:r>
              <a:rPr lang="en-US" i="1" smtClean="0"/>
              <a:t>(Caron and Curry, 2016)</a:t>
            </a:r>
            <a:endParaRPr lang="en-US" i="1"/>
          </a:p>
        </p:txBody>
      </p:sp>
    </p:spTree>
    <p:extLst>
      <p:ext uri="{BB962C8B-B14F-4D97-AF65-F5344CB8AC3E}">
        <p14:creationId xmlns:p14="http://schemas.microsoft.com/office/powerpoint/2010/main" val="28677436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36"/>
          <p:cNvSpPr/>
          <p:nvPr/>
        </p:nvSpPr>
        <p:spPr>
          <a:xfrm>
            <a:off x="481957" y="1690092"/>
            <a:ext cx="1887092" cy="538609"/>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p>
            <a:pPr lvl="0" algn="ctr">
              <a:defRPr sz="1800">
                <a:solidFill>
                  <a:srgbClr val="000000"/>
                </a:solidFill>
              </a:defRPr>
            </a:pPr>
            <a:r>
              <a:rPr lang="en-US" sz="1500" dirty="0">
                <a:latin typeface="Times New Roman"/>
                <a:ea typeface="Times New Roman"/>
                <a:cs typeface="Times New Roman"/>
                <a:sym typeface="Times New Roman"/>
              </a:rPr>
              <a:t>Alpha </a:t>
            </a:r>
            <a:r>
              <a:rPr sz="1500" dirty="0">
                <a:latin typeface="Times New Roman"/>
                <a:ea typeface="Times New Roman"/>
                <a:cs typeface="Times New Roman"/>
                <a:sym typeface="Times New Roman"/>
              </a:rPr>
              <a:t>Cellulose </a:t>
            </a:r>
            <a:r>
              <a:rPr lang="en-US" sz="1500" dirty="0">
                <a:latin typeface="Times New Roman"/>
                <a:ea typeface="Times New Roman"/>
                <a:cs typeface="Times New Roman"/>
                <a:sym typeface="Times New Roman"/>
              </a:rPr>
              <a:t>(</a:t>
            </a:r>
            <a:r>
              <a:rPr sz="1500" dirty="0">
                <a:latin typeface="Times New Roman"/>
                <a:ea typeface="Times New Roman"/>
                <a:cs typeface="Times New Roman"/>
                <a:sym typeface="Times New Roman"/>
              </a:rPr>
              <a:t>C</a:t>
            </a:r>
            <a:r>
              <a:rPr sz="1500" baseline="-5999" dirty="0">
                <a:latin typeface="Times New Roman"/>
                <a:ea typeface="Times New Roman"/>
                <a:cs typeface="Times New Roman"/>
                <a:sym typeface="Times New Roman"/>
              </a:rPr>
              <a:t>6</a:t>
            </a:r>
            <a:r>
              <a:rPr sz="1500" dirty="0">
                <a:latin typeface="Times New Roman"/>
                <a:ea typeface="Times New Roman"/>
                <a:cs typeface="Times New Roman"/>
                <a:sym typeface="Times New Roman"/>
              </a:rPr>
              <a:t>H</a:t>
            </a:r>
            <a:r>
              <a:rPr sz="1500" baseline="-5999" dirty="0">
                <a:latin typeface="Times New Roman"/>
                <a:ea typeface="Times New Roman"/>
                <a:cs typeface="Times New Roman"/>
                <a:sym typeface="Times New Roman"/>
              </a:rPr>
              <a:t>10</a:t>
            </a:r>
            <a:r>
              <a:rPr sz="1500" dirty="0">
                <a:latin typeface="Times New Roman"/>
                <a:ea typeface="Times New Roman"/>
                <a:cs typeface="Times New Roman"/>
                <a:sym typeface="Times New Roman"/>
              </a:rPr>
              <a:t>O</a:t>
            </a:r>
            <a:r>
              <a:rPr sz="1500" baseline="-5999" dirty="0">
                <a:latin typeface="Times New Roman"/>
                <a:ea typeface="Times New Roman"/>
                <a:cs typeface="Times New Roman"/>
                <a:sym typeface="Times New Roman"/>
              </a:rPr>
              <a:t>5</a:t>
            </a:r>
            <a:r>
              <a:rPr sz="1500" dirty="0">
                <a:latin typeface="Times New Roman"/>
                <a:ea typeface="Times New Roman"/>
                <a:cs typeface="Times New Roman"/>
                <a:sym typeface="Times New Roman"/>
              </a:rPr>
              <a:t>)</a:t>
            </a:r>
            <a:r>
              <a:rPr sz="1500" baseline="-5999" dirty="0">
                <a:latin typeface="Times New Roman"/>
                <a:ea typeface="Times New Roman"/>
                <a:cs typeface="Times New Roman"/>
                <a:sym typeface="Times New Roman"/>
              </a:rPr>
              <a:t>n</a:t>
            </a:r>
          </a:p>
        </p:txBody>
      </p:sp>
      <p:sp>
        <p:nvSpPr>
          <p:cNvPr id="6" name="Shape 132"/>
          <p:cNvSpPr/>
          <p:nvPr/>
        </p:nvSpPr>
        <p:spPr>
          <a:xfrm>
            <a:off x="3733800" y="1315661"/>
            <a:ext cx="4946845" cy="4398127"/>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ctr">
            <a:spAutoFit/>
          </a:bodyPr>
          <a:lstStyle/>
          <a:p>
            <a:pPr marL="285750" lvl="0" indent="-285750" algn="l">
              <a:lnSpc>
                <a:spcPct val="130000"/>
              </a:lnSpc>
              <a:buFont typeface="Arial" panose="020B0604020202020204" pitchFamily="34" charset="0"/>
              <a:buChar char="•"/>
              <a:defRPr sz="1800">
                <a:solidFill>
                  <a:srgbClr val="000000"/>
                </a:solidFill>
              </a:defRPr>
            </a:pPr>
            <a:r>
              <a:rPr smtClean="0">
                <a:latin typeface="Times New Roman"/>
                <a:ea typeface="Times New Roman"/>
                <a:cs typeface="Times New Roman"/>
                <a:sym typeface="Times New Roman"/>
              </a:rPr>
              <a:t>Alpha </a:t>
            </a:r>
            <a:r>
              <a:rPr dirty="0">
                <a:latin typeface="Times New Roman"/>
                <a:ea typeface="Times New Roman"/>
                <a:cs typeface="Times New Roman"/>
                <a:sym typeface="Times New Roman"/>
              </a:rPr>
              <a:t>cellulose is the preferred constituent for isotope analysis since it is relatively immobile and forms </a:t>
            </a:r>
            <a:r>
              <a:rPr i="1" dirty="0">
                <a:latin typeface="Times New Roman"/>
                <a:ea typeface="Times New Roman"/>
                <a:cs typeface="Times New Roman"/>
                <a:sym typeface="Times New Roman"/>
              </a:rPr>
              <a:t>in situ</a:t>
            </a:r>
            <a:r>
              <a:rPr dirty="0">
                <a:latin typeface="Times New Roman"/>
                <a:ea typeface="Times New Roman"/>
                <a:cs typeface="Times New Roman"/>
                <a:sym typeface="Times New Roman"/>
              </a:rPr>
              <a:t> relative to the tree </a:t>
            </a:r>
            <a:r>
              <a:rPr>
                <a:latin typeface="Times New Roman"/>
                <a:ea typeface="Times New Roman"/>
                <a:cs typeface="Times New Roman"/>
                <a:sym typeface="Times New Roman"/>
              </a:rPr>
              <a:t>ring </a:t>
            </a:r>
            <a:endParaRPr lang="en-US" smtClean="0">
              <a:latin typeface="Times New Roman"/>
              <a:ea typeface="Times New Roman"/>
              <a:cs typeface="Times New Roman"/>
              <a:sym typeface="Times New Roman"/>
            </a:endParaRPr>
          </a:p>
          <a:p>
            <a:pPr marL="285750" lvl="0" indent="-285750" algn="l">
              <a:lnSpc>
                <a:spcPct val="130000"/>
              </a:lnSpc>
              <a:buFont typeface="Arial" panose="020B0604020202020204" pitchFamily="34" charset="0"/>
              <a:buChar char="•"/>
              <a:defRPr sz="1800">
                <a:solidFill>
                  <a:srgbClr val="000000"/>
                </a:solidFill>
              </a:defRPr>
            </a:pPr>
            <a:endParaRPr dirty="0">
              <a:latin typeface="Times New Roman"/>
              <a:ea typeface="Times New Roman"/>
              <a:cs typeface="Times New Roman"/>
              <a:sym typeface="Times New Roman"/>
            </a:endParaRPr>
          </a:p>
          <a:p>
            <a:pPr lvl="0" algn="l">
              <a:lnSpc>
                <a:spcPct val="130000"/>
              </a:lnSpc>
              <a:buSzPct val="100000"/>
              <a:buChar char="•"/>
              <a:defRPr sz="1800">
                <a:solidFill>
                  <a:srgbClr val="000000"/>
                </a:solidFill>
              </a:defRPr>
            </a:pPr>
            <a:r>
              <a:rPr>
                <a:latin typeface="Times New Roman"/>
                <a:ea typeface="Times New Roman"/>
                <a:cs typeface="Times New Roman"/>
                <a:sym typeface="Times New Roman"/>
              </a:rPr>
              <a:t> </a:t>
            </a:r>
            <a:r>
              <a:rPr lang="en-US" smtClean="0">
                <a:latin typeface="Times New Roman"/>
                <a:ea typeface="Times New Roman"/>
                <a:cs typeface="Times New Roman"/>
                <a:sym typeface="Times New Roman"/>
              </a:rPr>
              <a:t>   </a:t>
            </a:r>
            <a:r>
              <a:rPr smtClean="0">
                <a:latin typeface="Times New Roman"/>
                <a:ea typeface="Times New Roman"/>
                <a:cs typeface="Times New Roman"/>
                <a:sym typeface="Times New Roman"/>
              </a:rPr>
              <a:t>Whole </a:t>
            </a:r>
            <a:r>
              <a:rPr dirty="0">
                <a:latin typeface="Times New Roman"/>
                <a:ea typeface="Times New Roman"/>
                <a:cs typeface="Times New Roman"/>
                <a:sym typeface="Times New Roman"/>
              </a:rPr>
              <a:t>wood and hemicellulose contain mobile compounds (i.e. carbohydrates and starches) that can move across ring boundaries</a:t>
            </a:r>
            <a:r>
              <a:rPr lang="en-US" dirty="0">
                <a:latin typeface="Times New Roman"/>
                <a:ea typeface="Times New Roman"/>
                <a:cs typeface="Times New Roman"/>
                <a:sym typeface="Times New Roman"/>
              </a:rPr>
              <a:t>.</a:t>
            </a:r>
            <a:r>
              <a:rPr dirty="0">
                <a:latin typeface="Times New Roman"/>
                <a:ea typeface="Times New Roman"/>
                <a:cs typeface="Times New Roman"/>
                <a:sym typeface="Times New Roman"/>
              </a:rPr>
              <a:t> Resins were removed using a mixture of toluene and </a:t>
            </a:r>
            <a:r>
              <a:rPr>
                <a:latin typeface="Times New Roman"/>
                <a:ea typeface="Times New Roman"/>
                <a:cs typeface="Times New Roman"/>
                <a:sym typeface="Times New Roman"/>
              </a:rPr>
              <a:t>reagent </a:t>
            </a:r>
            <a:r>
              <a:rPr smtClean="0">
                <a:latin typeface="Times New Roman"/>
                <a:ea typeface="Times New Roman"/>
                <a:cs typeface="Times New Roman"/>
                <a:sym typeface="Times New Roman"/>
              </a:rPr>
              <a:t>alcohol</a:t>
            </a:r>
            <a:endParaRPr lang="en-US" smtClean="0">
              <a:latin typeface="Times New Roman"/>
              <a:ea typeface="Times New Roman"/>
              <a:cs typeface="Times New Roman"/>
              <a:sym typeface="Times New Roman"/>
            </a:endParaRPr>
          </a:p>
          <a:p>
            <a:pPr lvl="0" algn="l">
              <a:lnSpc>
                <a:spcPct val="130000"/>
              </a:lnSpc>
              <a:buSzPct val="100000"/>
              <a:buChar char="•"/>
              <a:defRPr sz="1800">
                <a:solidFill>
                  <a:srgbClr val="000000"/>
                </a:solidFill>
              </a:defRPr>
            </a:pPr>
            <a:endParaRPr dirty="0">
              <a:latin typeface="Times New Roman"/>
              <a:ea typeface="Times New Roman"/>
              <a:cs typeface="Times New Roman"/>
              <a:sym typeface="Times New Roman"/>
            </a:endParaRPr>
          </a:p>
          <a:p>
            <a:pPr lvl="0" algn="l">
              <a:lnSpc>
                <a:spcPct val="130000"/>
              </a:lnSpc>
              <a:buSzPct val="100000"/>
              <a:buChar char="•"/>
              <a:defRPr sz="1800">
                <a:solidFill>
                  <a:srgbClr val="000000"/>
                </a:solidFill>
              </a:defRPr>
            </a:pPr>
            <a:r>
              <a:rPr>
                <a:latin typeface="Times New Roman"/>
                <a:ea typeface="Times New Roman"/>
                <a:cs typeface="Times New Roman"/>
                <a:sym typeface="Times New Roman"/>
              </a:rPr>
              <a:t> </a:t>
            </a:r>
            <a:r>
              <a:rPr lang="en-US" smtClean="0">
                <a:latin typeface="Times New Roman"/>
                <a:ea typeface="Times New Roman"/>
                <a:cs typeface="Times New Roman"/>
                <a:sym typeface="Times New Roman"/>
              </a:rPr>
              <a:t>   </a:t>
            </a:r>
            <a:r>
              <a:rPr smtClean="0">
                <a:latin typeface="Times New Roman"/>
                <a:ea typeface="Times New Roman"/>
                <a:cs typeface="Times New Roman"/>
                <a:sym typeface="Times New Roman"/>
              </a:rPr>
              <a:t>Alpha-cellulose </a:t>
            </a:r>
            <a:r>
              <a:rPr dirty="0">
                <a:latin typeface="Times New Roman"/>
                <a:ea typeface="Times New Roman"/>
                <a:cs typeface="Times New Roman"/>
                <a:sym typeface="Times New Roman"/>
              </a:rPr>
              <a:t>was </a:t>
            </a:r>
            <a:r>
              <a:rPr>
                <a:latin typeface="Times New Roman"/>
                <a:ea typeface="Times New Roman"/>
                <a:cs typeface="Times New Roman"/>
                <a:sym typeface="Times New Roman"/>
              </a:rPr>
              <a:t>extracted </a:t>
            </a:r>
            <a:r>
              <a:rPr lang="en-US" smtClean="0">
                <a:latin typeface="Times New Roman"/>
                <a:ea typeface="Times New Roman"/>
                <a:cs typeface="Times New Roman"/>
                <a:sym typeface="Times New Roman"/>
              </a:rPr>
              <a:t>by</a:t>
            </a:r>
            <a:r>
              <a:rPr smtClean="0">
                <a:latin typeface="Times New Roman"/>
                <a:ea typeface="Times New Roman"/>
                <a:cs typeface="Times New Roman"/>
                <a:sym typeface="Times New Roman"/>
              </a:rPr>
              <a:t> </a:t>
            </a:r>
            <a:r>
              <a:rPr>
                <a:latin typeface="Times New Roman"/>
                <a:ea typeface="Times New Roman"/>
                <a:cs typeface="Times New Roman"/>
                <a:sym typeface="Times New Roman"/>
              </a:rPr>
              <a:t>methodology </a:t>
            </a:r>
            <a:r>
              <a:rPr lang="en-US" smtClean="0">
                <a:latin typeface="Times New Roman"/>
                <a:ea typeface="Times New Roman"/>
                <a:cs typeface="Times New Roman"/>
                <a:sym typeface="Times New Roman"/>
              </a:rPr>
              <a:t>of </a:t>
            </a:r>
            <a:r>
              <a:rPr smtClean="0">
                <a:latin typeface="Times New Roman"/>
                <a:ea typeface="Times New Roman"/>
                <a:cs typeface="Times New Roman"/>
                <a:sym typeface="Times New Roman"/>
              </a:rPr>
              <a:t>Green </a:t>
            </a:r>
            <a:r>
              <a:rPr dirty="0">
                <a:latin typeface="Times New Roman"/>
                <a:ea typeface="Times New Roman"/>
                <a:cs typeface="Times New Roman"/>
                <a:sym typeface="Times New Roman"/>
              </a:rPr>
              <a:t>(</a:t>
            </a:r>
            <a:r>
              <a:rPr>
                <a:latin typeface="Times New Roman"/>
                <a:ea typeface="Times New Roman"/>
                <a:cs typeface="Times New Roman"/>
                <a:sym typeface="Times New Roman"/>
              </a:rPr>
              <a:t>1963</a:t>
            </a:r>
            <a:r>
              <a:rPr smtClean="0">
                <a:latin typeface="Times New Roman"/>
                <a:ea typeface="Times New Roman"/>
                <a:cs typeface="Times New Roman"/>
                <a:sym typeface="Times New Roman"/>
              </a:rPr>
              <a:t>)</a:t>
            </a:r>
            <a:r>
              <a:rPr lang="en-US" smtClean="0">
                <a:latin typeface="Times New Roman"/>
                <a:ea typeface="Times New Roman"/>
                <a:cs typeface="Times New Roman"/>
                <a:sym typeface="Times New Roman"/>
              </a:rPr>
              <a:t> and</a:t>
            </a:r>
            <a:r>
              <a:rPr smtClean="0">
                <a:latin typeface="Times New Roman"/>
                <a:ea typeface="Times New Roman"/>
                <a:cs typeface="Times New Roman"/>
                <a:sym typeface="Times New Roman"/>
              </a:rPr>
              <a:t> </a:t>
            </a:r>
            <a:r>
              <a:rPr dirty="0">
                <a:latin typeface="Times New Roman"/>
                <a:ea typeface="Times New Roman"/>
                <a:cs typeface="Times New Roman"/>
                <a:sym typeface="Times New Roman"/>
              </a:rPr>
              <a:t>modified </a:t>
            </a:r>
            <a:r>
              <a:rPr>
                <a:latin typeface="Times New Roman"/>
                <a:ea typeface="Times New Roman"/>
                <a:cs typeface="Times New Roman"/>
                <a:sym typeface="Times New Roman"/>
              </a:rPr>
              <a:t>by </a:t>
            </a:r>
            <a:r>
              <a:rPr smtClean="0">
                <a:latin typeface="Times New Roman"/>
                <a:ea typeface="Times New Roman"/>
                <a:cs typeface="Times New Roman"/>
                <a:sym typeface="Times New Roman"/>
              </a:rPr>
              <a:t>Loader </a:t>
            </a:r>
            <a:r>
              <a:rPr dirty="0">
                <a:latin typeface="Times New Roman"/>
                <a:ea typeface="Times New Roman"/>
                <a:cs typeface="Times New Roman"/>
                <a:sym typeface="Times New Roman"/>
              </a:rPr>
              <a:t>et al. (1997) for small batch processing</a:t>
            </a:r>
            <a:r>
              <a:rPr lang="en-US" dirty="0">
                <a:latin typeface="Times New Roman"/>
                <a:ea typeface="Times New Roman"/>
                <a:cs typeface="Times New Roman"/>
                <a:sym typeface="Times New Roman"/>
              </a:rPr>
              <a:t> using </a:t>
            </a:r>
            <a:r>
              <a:rPr lang="en-US" dirty="0" err="1">
                <a:latin typeface="Times New Roman"/>
                <a:ea typeface="Times New Roman"/>
                <a:cs typeface="Times New Roman"/>
                <a:sym typeface="Times New Roman"/>
              </a:rPr>
              <a:t>soxhlet</a:t>
            </a:r>
            <a:r>
              <a:rPr lang="en-US" dirty="0">
                <a:latin typeface="Times New Roman"/>
                <a:ea typeface="Times New Roman"/>
                <a:cs typeface="Times New Roman"/>
                <a:sym typeface="Times New Roman"/>
              </a:rPr>
              <a:t> thimbles</a:t>
            </a:r>
            <a:r>
              <a:rPr lang="en-US">
                <a:latin typeface="Times New Roman"/>
                <a:ea typeface="Times New Roman"/>
                <a:cs typeface="Times New Roman"/>
                <a:sym typeface="Times New Roman"/>
              </a:rPr>
              <a:t>:</a:t>
            </a:r>
            <a:r>
              <a:rPr>
                <a:latin typeface="Times New Roman"/>
                <a:ea typeface="Times New Roman"/>
                <a:cs typeface="Times New Roman"/>
                <a:sym typeface="Times New Roman"/>
              </a:rPr>
              <a:t> </a:t>
            </a:r>
            <a:endParaRPr dirty="0">
              <a:latin typeface="Times New Roman"/>
              <a:ea typeface="Times New Roman"/>
              <a:cs typeface="Times New Roman"/>
              <a:sym typeface="Times New Roman"/>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438400"/>
            <a:ext cx="2760743" cy="2152650"/>
          </a:xfrm>
          <a:prstGeom prst="rect">
            <a:avLst/>
          </a:prstGeom>
        </p:spPr>
      </p:pic>
      <p:sp>
        <p:nvSpPr>
          <p:cNvPr id="2" name="Rectangle 1"/>
          <p:cNvSpPr/>
          <p:nvPr/>
        </p:nvSpPr>
        <p:spPr>
          <a:xfrm>
            <a:off x="2145915" y="395964"/>
            <a:ext cx="4054380" cy="523220"/>
          </a:xfrm>
          <a:prstGeom prst="rect">
            <a:avLst/>
          </a:prstGeom>
        </p:spPr>
        <p:txBody>
          <a:bodyPr wrap="none">
            <a:spAutoFit/>
          </a:bodyPr>
          <a:lstStyle/>
          <a:p>
            <a:r>
              <a:rPr lang="en-US" sz="2800" smtClean="0"/>
              <a:t>Alpha Cellulose Extraction</a:t>
            </a:r>
            <a:endParaRPr lang="en-US" sz="2800"/>
          </a:p>
        </p:txBody>
      </p:sp>
    </p:spTree>
    <p:extLst>
      <p:ext uri="{BB962C8B-B14F-4D97-AF65-F5344CB8AC3E}">
        <p14:creationId xmlns:p14="http://schemas.microsoft.com/office/powerpoint/2010/main" val="20350377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a:bodyPr>
          <a:lstStyle/>
          <a:p>
            <a:r>
              <a:rPr lang="en-US" sz="3200" smtClean="0"/>
              <a:t>Radiocarbon Table (revised)</a:t>
            </a:r>
            <a:endParaRPr lang="en-US" sz="320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57825318"/>
              </p:ext>
            </p:extLst>
          </p:nvPr>
        </p:nvGraphicFramePr>
        <p:xfrm>
          <a:off x="381000" y="1371600"/>
          <a:ext cx="8534400" cy="3942080"/>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4212853262"/>
                    </a:ext>
                  </a:extLst>
                </a:gridCol>
                <a:gridCol w="990600">
                  <a:extLst>
                    <a:ext uri="{9D8B030D-6E8A-4147-A177-3AD203B41FA5}">
                      <a16:colId xmlns:a16="http://schemas.microsoft.com/office/drawing/2014/main" val="3346601549"/>
                    </a:ext>
                  </a:extLst>
                </a:gridCol>
                <a:gridCol w="1371600">
                  <a:extLst>
                    <a:ext uri="{9D8B030D-6E8A-4147-A177-3AD203B41FA5}">
                      <a16:colId xmlns:a16="http://schemas.microsoft.com/office/drawing/2014/main" val="3164719809"/>
                    </a:ext>
                  </a:extLst>
                </a:gridCol>
                <a:gridCol w="1752600">
                  <a:extLst>
                    <a:ext uri="{9D8B030D-6E8A-4147-A177-3AD203B41FA5}">
                      <a16:colId xmlns:a16="http://schemas.microsoft.com/office/drawing/2014/main" val="582626419"/>
                    </a:ext>
                  </a:extLst>
                </a:gridCol>
                <a:gridCol w="1600200">
                  <a:extLst>
                    <a:ext uri="{9D8B030D-6E8A-4147-A177-3AD203B41FA5}">
                      <a16:colId xmlns:a16="http://schemas.microsoft.com/office/drawing/2014/main" val="2636567318"/>
                    </a:ext>
                  </a:extLst>
                </a:gridCol>
                <a:gridCol w="1981200">
                  <a:extLst>
                    <a:ext uri="{9D8B030D-6E8A-4147-A177-3AD203B41FA5}">
                      <a16:colId xmlns:a16="http://schemas.microsoft.com/office/drawing/2014/main" val="4154584588"/>
                    </a:ext>
                  </a:extLst>
                </a:gridCol>
              </a:tblGrid>
              <a:tr h="370840">
                <a:tc>
                  <a:txBody>
                    <a:bodyPr/>
                    <a:lstStyle/>
                    <a:p>
                      <a:r>
                        <a:rPr lang="en-US" smtClean="0"/>
                        <a:t>Site</a:t>
                      </a:r>
                      <a:endParaRPr lang="en-US"/>
                    </a:p>
                  </a:txBody>
                  <a:tcPr/>
                </a:tc>
                <a:tc>
                  <a:txBody>
                    <a:bodyPr/>
                    <a:lstStyle/>
                    <a:p>
                      <a:r>
                        <a:rPr lang="en-US" smtClean="0"/>
                        <a:t>Unit</a:t>
                      </a:r>
                      <a:endParaRPr lang="en-US"/>
                    </a:p>
                  </a:txBody>
                  <a:tcPr/>
                </a:tc>
                <a:tc>
                  <a:txBody>
                    <a:bodyPr/>
                    <a:lstStyle/>
                    <a:p>
                      <a:r>
                        <a:rPr lang="en-US" smtClean="0"/>
                        <a:t>ISGS #</a:t>
                      </a:r>
                      <a:endParaRPr lang="en-US"/>
                    </a:p>
                  </a:txBody>
                  <a:tcPr/>
                </a:tc>
                <a:tc>
                  <a:txBody>
                    <a:bodyPr/>
                    <a:lstStyle/>
                    <a:p>
                      <a:r>
                        <a:rPr lang="en-US" smtClean="0"/>
                        <a:t>C14 Age</a:t>
                      </a:r>
                      <a:endParaRPr lang="en-US"/>
                    </a:p>
                  </a:txBody>
                  <a:tcPr/>
                </a:tc>
                <a:tc>
                  <a:txBody>
                    <a:bodyPr/>
                    <a:lstStyle/>
                    <a:p>
                      <a:r>
                        <a:rPr lang="en-US" smtClean="0"/>
                        <a:t>Calibrated</a:t>
                      </a:r>
                      <a:r>
                        <a:rPr lang="en-US" baseline="0" smtClean="0"/>
                        <a:t> Age</a:t>
                      </a:r>
                      <a:endParaRPr lang="en-US"/>
                    </a:p>
                  </a:txBody>
                  <a:tcPr/>
                </a:tc>
                <a:tc>
                  <a:txBody>
                    <a:bodyPr/>
                    <a:lstStyle/>
                    <a:p>
                      <a:r>
                        <a:rPr lang="en-US" smtClean="0"/>
                        <a:t>Comments</a:t>
                      </a:r>
                      <a:endParaRPr lang="en-US"/>
                    </a:p>
                  </a:txBody>
                  <a:tcPr/>
                </a:tc>
                <a:extLst>
                  <a:ext uri="{0D108BD9-81ED-4DB2-BD59-A6C34878D82A}">
                    <a16:rowId xmlns:a16="http://schemas.microsoft.com/office/drawing/2014/main" val="2021050540"/>
                  </a:ext>
                </a:extLst>
              </a:tr>
              <a:tr h="370840">
                <a:tc>
                  <a:txBody>
                    <a:bodyPr/>
                    <a:lstStyle/>
                    <a:p>
                      <a:r>
                        <a:rPr lang="en-US" smtClean="0"/>
                        <a:t>MHT-4f</a:t>
                      </a:r>
                      <a:endParaRPr lang="en-US"/>
                    </a:p>
                  </a:txBody>
                  <a:tcPr/>
                </a:tc>
                <a:tc>
                  <a:txBody>
                    <a:bodyPr/>
                    <a:lstStyle/>
                    <a:p>
                      <a:r>
                        <a:rPr lang="en-US" smtClean="0"/>
                        <a:t>Morton tongue</a:t>
                      </a:r>
                      <a:endParaRPr lang="en-US"/>
                    </a:p>
                  </a:txBody>
                  <a:tcPr/>
                </a:tc>
                <a:tc>
                  <a:txBody>
                    <a:bodyPr/>
                    <a:lstStyle/>
                    <a:p>
                      <a:r>
                        <a:rPr lang="en-US" smtClean="0"/>
                        <a:t>ISGS-79</a:t>
                      </a:r>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smtClean="0"/>
                        <a:t>21,670</a:t>
                      </a:r>
                      <a:r>
                        <a:rPr lang="en-US" smtClean="0"/>
                        <a:t> +/- 130</a:t>
                      </a:r>
                      <a:endParaRPr lang="en-US"/>
                    </a:p>
                  </a:txBody>
                  <a:tcPr/>
                </a:tc>
                <a:tc>
                  <a:txBody>
                    <a:bodyPr/>
                    <a:lstStyle/>
                    <a:p>
                      <a:r>
                        <a:rPr lang="en-US" b="1" smtClean="0"/>
                        <a:t>~ 25.9 ka</a:t>
                      </a:r>
                      <a:endParaRPr lang="en-US" b="1"/>
                    </a:p>
                  </a:txBody>
                  <a:tcPr/>
                </a:tc>
                <a:tc>
                  <a:txBody>
                    <a:bodyPr/>
                    <a:lstStyle/>
                    <a:p>
                      <a:r>
                        <a:rPr lang="en-US" smtClean="0"/>
                        <a:t>reasonable (not at contact)</a:t>
                      </a:r>
                      <a:endParaRPr lang="en-US"/>
                    </a:p>
                  </a:txBody>
                  <a:tcPr/>
                </a:tc>
                <a:extLst>
                  <a:ext uri="{0D108BD9-81ED-4DB2-BD59-A6C34878D82A}">
                    <a16:rowId xmlns:a16="http://schemas.microsoft.com/office/drawing/2014/main" val="586558596"/>
                  </a:ext>
                </a:extLst>
              </a:tr>
              <a:tr h="370840">
                <a:tc>
                  <a:txBody>
                    <a:bodyPr/>
                    <a:lstStyle/>
                    <a:p>
                      <a:r>
                        <a:rPr lang="en-US" smtClean="0"/>
                        <a:t>MHT-4f</a:t>
                      </a:r>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Morton tongue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mn-lt"/>
                          <a:ea typeface="+mn-ea"/>
                          <a:cs typeface="+mn-cs"/>
                        </a:rPr>
                        <a:t>ISGS-7105</a:t>
                      </a:r>
                    </a:p>
                    <a:p>
                      <a:r>
                        <a:rPr lang="en-US" smtClean="0"/>
                        <a:t>ISGS-A3758</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srgbClr val="FF0000"/>
                          </a:solidFill>
                          <a:effectLst/>
                          <a:uLnTx/>
                          <a:uFillTx/>
                          <a:latin typeface="+mn-lt"/>
                          <a:ea typeface="+mn-ea"/>
                          <a:cs typeface="+mn-cs"/>
                        </a:rPr>
                        <a:t>17,940</a:t>
                      </a:r>
                      <a:r>
                        <a:rPr kumimoji="0" lang="en-US" sz="1800" b="0" i="0" u="none" strike="noStrike" kern="1200" cap="none" spc="0" normalizeH="0" baseline="0" noProof="0" smtClean="0">
                          <a:ln>
                            <a:noFill/>
                          </a:ln>
                          <a:solidFill>
                            <a:srgbClr val="FF0000"/>
                          </a:solidFill>
                          <a:effectLst/>
                          <a:uLnTx/>
                          <a:uFillTx/>
                          <a:latin typeface="+mn-lt"/>
                          <a:ea typeface="+mn-ea"/>
                          <a:cs typeface="+mn-cs"/>
                        </a:rPr>
                        <a:t> +/- 170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srgbClr val="00B050"/>
                          </a:solidFill>
                          <a:effectLst/>
                          <a:uLnTx/>
                          <a:uFillTx/>
                          <a:latin typeface="+mn-lt"/>
                          <a:ea typeface="+mn-ea"/>
                          <a:cs typeface="+mn-cs"/>
                        </a:rPr>
                        <a:t>18,930 +/- 90</a:t>
                      </a:r>
                      <a:endParaRPr lang="en-US" b="1">
                        <a:solidFill>
                          <a:srgbClr val="00B050"/>
                        </a:solidFill>
                      </a:endParaRPr>
                    </a:p>
                  </a:txBody>
                  <a:tcPr/>
                </a:tc>
                <a:tc>
                  <a:txBody>
                    <a:bodyPr/>
                    <a:lstStyle/>
                    <a:p>
                      <a:r>
                        <a:rPr lang="en-US" b="1" smtClean="0">
                          <a:solidFill>
                            <a:srgbClr val="FF0000"/>
                          </a:solidFill>
                        </a:rPr>
                        <a:t>~ 21.7 ka</a:t>
                      </a:r>
                    </a:p>
                    <a:p>
                      <a:r>
                        <a:rPr lang="en-US" b="1" smtClean="0">
                          <a:solidFill>
                            <a:srgbClr val="00B050"/>
                          </a:solidFill>
                        </a:rPr>
                        <a:t>~ 22.8 ka</a:t>
                      </a:r>
                      <a:endParaRPr lang="en-US" b="1">
                        <a:solidFill>
                          <a:srgbClr val="00B050"/>
                        </a:solidFill>
                      </a:endParaRPr>
                    </a:p>
                  </a:txBody>
                  <a:tcPr/>
                </a:tc>
                <a:tc>
                  <a:txBody>
                    <a:bodyPr/>
                    <a:lstStyle/>
                    <a:p>
                      <a:r>
                        <a:rPr lang="en-US" smtClean="0">
                          <a:solidFill>
                            <a:srgbClr val="FF0000"/>
                          </a:solidFill>
                        </a:rPr>
                        <a:t>too</a:t>
                      </a:r>
                      <a:r>
                        <a:rPr lang="en-US" baseline="0" smtClean="0">
                          <a:solidFill>
                            <a:srgbClr val="FF0000"/>
                          </a:solidFill>
                        </a:rPr>
                        <a:t> young</a:t>
                      </a:r>
                    </a:p>
                    <a:p>
                      <a:r>
                        <a:rPr lang="en-US" b="1" baseline="0" smtClean="0">
                          <a:solidFill>
                            <a:srgbClr val="00B050"/>
                          </a:solidFill>
                        </a:rPr>
                        <a:t>still too young</a:t>
                      </a:r>
                      <a:endParaRPr lang="en-US" b="1">
                        <a:solidFill>
                          <a:srgbClr val="00B050"/>
                        </a:solidFill>
                      </a:endParaRPr>
                    </a:p>
                  </a:txBody>
                  <a:tcPr/>
                </a:tc>
                <a:extLst>
                  <a:ext uri="{0D108BD9-81ED-4DB2-BD59-A6C34878D82A}">
                    <a16:rowId xmlns:a16="http://schemas.microsoft.com/office/drawing/2014/main" val="3706216780"/>
                  </a:ext>
                </a:extLst>
              </a:tr>
              <a:tr h="370840">
                <a:tc>
                  <a:txBody>
                    <a:bodyPr/>
                    <a:lstStyle/>
                    <a:p>
                      <a:r>
                        <a:rPr lang="en-US" smtClean="0"/>
                        <a:t>MHT-6f</a:t>
                      </a:r>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Morton tongue</a:t>
                      </a:r>
                    </a:p>
                  </a:txBody>
                  <a:tcPr/>
                </a:tc>
                <a:tc>
                  <a:txBody>
                    <a:bodyPr/>
                    <a:lstStyle/>
                    <a:p>
                      <a:r>
                        <a:rPr lang="en-US" smtClean="0"/>
                        <a:t>ISGS-7106 </a:t>
                      </a:r>
                    </a:p>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mn-lt"/>
                          <a:ea typeface="+mn-ea"/>
                          <a:cs typeface="+mn-cs"/>
                        </a:rPr>
                        <a:t>20,220</a:t>
                      </a:r>
                      <a:r>
                        <a:rPr kumimoji="0" lang="en-US" sz="1800" b="0" i="0" u="none" strike="noStrike" kern="1200" cap="none" spc="0" normalizeH="0" baseline="0" noProof="0" smtClean="0">
                          <a:ln>
                            <a:noFill/>
                          </a:ln>
                          <a:solidFill>
                            <a:prstClr val="black"/>
                          </a:solidFill>
                          <a:effectLst/>
                          <a:uLnTx/>
                          <a:uFillTx/>
                          <a:latin typeface="+mn-lt"/>
                          <a:ea typeface="+mn-ea"/>
                          <a:cs typeface="+mn-cs"/>
                        </a:rPr>
                        <a:t> +/- 140</a:t>
                      </a:r>
                      <a:endParaRPr lang="en-US"/>
                    </a:p>
                  </a:txBody>
                  <a:tcPr/>
                </a:tc>
                <a:tc>
                  <a:txBody>
                    <a:bodyPr/>
                    <a:lstStyle/>
                    <a:p>
                      <a:r>
                        <a:rPr lang="en-US" b="1" smtClean="0"/>
                        <a:t>~ 24.3 ka</a:t>
                      </a:r>
                      <a:endParaRPr lang="en-US" b="1"/>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reasonable</a:t>
                      </a:r>
                    </a:p>
                    <a:p>
                      <a:endParaRPr lang="en-US"/>
                    </a:p>
                  </a:txBody>
                  <a:tcPr/>
                </a:tc>
                <a:extLst>
                  <a:ext uri="{0D108BD9-81ED-4DB2-BD59-A6C34878D82A}">
                    <a16:rowId xmlns:a16="http://schemas.microsoft.com/office/drawing/2014/main" val="3493526892"/>
                  </a:ext>
                </a:extLst>
              </a:tr>
              <a:tr h="370840">
                <a:tc>
                  <a:txBody>
                    <a:bodyPr/>
                    <a:lstStyle/>
                    <a:p>
                      <a:r>
                        <a:rPr lang="en-US" smtClean="0"/>
                        <a:t>MHT-10f</a:t>
                      </a:r>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Morton tongue</a:t>
                      </a:r>
                    </a:p>
                  </a:txBody>
                  <a:tcPr/>
                </a:tc>
                <a:tc>
                  <a:txBody>
                    <a:bodyPr/>
                    <a:lstStyle/>
                    <a:p>
                      <a:r>
                        <a:rPr kumimoji="0" lang="en-US" sz="1800" b="0" i="0" u="none" strike="noStrike" kern="1200" cap="none" spc="0" normalizeH="0" baseline="0" noProof="0" smtClean="0">
                          <a:ln>
                            <a:noFill/>
                          </a:ln>
                          <a:solidFill>
                            <a:prstClr val="black"/>
                          </a:solidFill>
                          <a:effectLst/>
                          <a:uLnTx/>
                          <a:uFillTx/>
                          <a:latin typeface="+mn-lt"/>
                          <a:ea typeface="+mn-ea"/>
                          <a:cs typeface="+mn-cs"/>
                        </a:rPr>
                        <a:t>ISGS-7071</a:t>
                      </a:r>
                      <a:endParaRPr lang="en-US"/>
                    </a:p>
                  </a:txBody>
                  <a:tcPr/>
                </a:tc>
                <a:tc>
                  <a:txBody>
                    <a:bodyPr/>
                    <a:lstStyle/>
                    <a:p>
                      <a:r>
                        <a:rPr kumimoji="0" lang="en-US" sz="1800" b="1" i="0" u="none" strike="noStrike" kern="1200" cap="none" spc="0" normalizeH="0" baseline="0" noProof="0" smtClean="0">
                          <a:ln>
                            <a:noFill/>
                          </a:ln>
                          <a:solidFill>
                            <a:prstClr val="black"/>
                          </a:solidFill>
                          <a:effectLst/>
                          <a:uLnTx/>
                          <a:uFillTx/>
                          <a:latin typeface="+mn-lt"/>
                          <a:ea typeface="+mn-ea"/>
                          <a:cs typeface="+mn-cs"/>
                        </a:rPr>
                        <a:t>20,180</a:t>
                      </a:r>
                      <a:r>
                        <a:rPr kumimoji="0" lang="en-US" sz="1800" b="0" i="0" u="none" strike="noStrike" kern="1200" cap="none" spc="0" normalizeH="0" baseline="0" noProof="0" smtClean="0">
                          <a:ln>
                            <a:noFill/>
                          </a:ln>
                          <a:solidFill>
                            <a:prstClr val="black"/>
                          </a:solidFill>
                          <a:effectLst/>
                          <a:uLnTx/>
                          <a:uFillTx/>
                          <a:latin typeface="+mn-lt"/>
                          <a:ea typeface="+mn-ea"/>
                          <a:cs typeface="+mn-cs"/>
                        </a:rPr>
                        <a:t> +/- 130</a:t>
                      </a:r>
                      <a:endParaRPr lang="en-US"/>
                    </a:p>
                  </a:txBody>
                  <a:tcPr/>
                </a:tc>
                <a:tc>
                  <a:txBody>
                    <a:bodyPr/>
                    <a:lstStyle/>
                    <a:p>
                      <a:r>
                        <a:rPr lang="en-US" b="1" smtClean="0"/>
                        <a:t>~ 24.2 ka</a:t>
                      </a:r>
                      <a:endParaRPr lang="en-US" b="1"/>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reasonable</a:t>
                      </a:r>
                    </a:p>
                    <a:p>
                      <a:endParaRPr lang="en-US"/>
                    </a:p>
                  </a:txBody>
                  <a:tcPr/>
                </a:tc>
                <a:extLst>
                  <a:ext uri="{0D108BD9-81ED-4DB2-BD59-A6C34878D82A}">
                    <a16:rowId xmlns:a16="http://schemas.microsoft.com/office/drawing/2014/main" val="954372133"/>
                  </a:ext>
                </a:extLst>
              </a:tr>
              <a:tr h="370840">
                <a:tc>
                  <a:txBody>
                    <a:bodyPr/>
                    <a:lstStyle/>
                    <a:p>
                      <a:r>
                        <a:rPr lang="en-US" smtClean="0"/>
                        <a:t>MHT-10f</a:t>
                      </a:r>
                      <a:endParaRPr lang="en-US"/>
                    </a:p>
                  </a:txBody>
                  <a:tcPr/>
                </a:tc>
                <a:tc>
                  <a:txBody>
                    <a:bodyPr/>
                    <a:lstStyle/>
                    <a:p>
                      <a:r>
                        <a:rPr lang="en-US" smtClean="0"/>
                        <a:t>Morton tongue</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mn-lt"/>
                          <a:ea typeface="+mn-ea"/>
                          <a:cs typeface="+mn-cs"/>
                        </a:rPr>
                        <a:t>ISGS-7104</a:t>
                      </a:r>
                    </a:p>
                    <a:p>
                      <a:r>
                        <a:rPr lang="en-US" smtClean="0"/>
                        <a:t>ISGS-A3701</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0000"/>
                          </a:solidFill>
                          <a:effectLst/>
                          <a:uLnTx/>
                          <a:uFillTx/>
                          <a:latin typeface="+mn-lt"/>
                          <a:ea typeface="+mn-ea"/>
                          <a:cs typeface="+mn-cs"/>
                        </a:rPr>
                        <a:t>19,220 +/- 140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srgbClr val="00B050"/>
                          </a:solidFill>
                          <a:effectLst/>
                          <a:uLnTx/>
                          <a:uFillTx/>
                          <a:latin typeface="+mn-lt"/>
                          <a:ea typeface="+mn-ea"/>
                          <a:cs typeface="+mn-cs"/>
                        </a:rPr>
                        <a:t>19,880 +/- 110</a:t>
                      </a:r>
                      <a:endParaRPr lang="en-US" b="1">
                        <a:solidFill>
                          <a:srgbClr val="00B050"/>
                        </a:solidFill>
                      </a:endParaRPr>
                    </a:p>
                  </a:txBody>
                  <a:tcPr/>
                </a:tc>
                <a:tc>
                  <a:txBody>
                    <a:bodyPr/>
                    <a:lstStyle/>
                    <a:p>
                      <a:r>
                        <a:rPr lang="en-US" b="0" smtClean="0">
                          <a:solidFill>
                            <a:srgbClr val="FF0000"/>
                          </a:solidFill>
                        </a:rPr>
                        <a:t>~ 23.1 ka</a:t>
                      </a:r>
                    </a:p>
                    <a:p>
                      <a:r>
                        <a:rPr lang="en-US" b="1" smtClean="0">
                          <a:solidFill>
                            <a:srgbClr val="00B050"/>
                          </a:solidFill>
                        </a:rPr>
                        <a:t>~ 23.9 ka</a:t>
                      </a:r>
                      <a:endParaRPr lang="en-US" b="1">
                        <a:solidFill>
                          <a:srgbClr val="00B050"/>
                        </a:solidFill>
                      </a:endParaRPr>
                    </a:p>
                  </a:txBody>
                  <a:tcPr/>
                </a:tc>
                <a:tc>
                  <a:txBody>
                    <a:bodyPr/>
                    <a:lstStyle/>
                    <a:p>
                      <a:r>
                        <a:rPr lang="en-US" smtClean="0">
                          <a:solidFill>
                            <a:srgbClr val="FF0000"/>
                          </a:solidFill>
                        </a:rPr>
                        <a:t>too</a:t>
                      </a:r>
                      <a:r>
                        <a:rPr lang="en-US" baseline="0" smtClean="0">
                          <a:solidFill>
                            <a:srgbClr val="FF0000"/>
                          </a:solidFill>
                        </a:rPr>
                        <a:t> young</a:t>
                      </a:r>
                    </a:p>
                    <a:p>
                      <a:r>
                        <a:rPr lang="en-US" b="1" baseline="0" smtClean="0">
                          <a:solidFill>
                            <a:srgbClr val="00B050"/>
                          </a:solidFill>
                        </a:rPr>
                        <a:t>reasonable</a:t>
                      </a:r>
                      <a:endParaRPr lang="en-US" b="1">
                        <a:solidFill>
                          <a:srgbClr val="00B050"/>
                        </a:solidFill>
                      </a:endParaRPr>
                    </a:p>
                  </a:txBody>
                  <a:tcPr/>
                </a:tc>
                <a:extLst>
                  <a:ext uri="{0D108BD9-81ED-4DB2-BD59-A6C34878D82A}">
                    <a16:rowId xmlns:a16="http://schemas.microsoft.com/office/drawing/2014/main" val="2971987526"/>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994233457"/>
                  </a:ext>
                </a:extLst>
              </a:tr>
            </a:tbl>
          </a:graphicData>
        </a:graphic>
      </p:graphicFrame>
      <p:sp>
        <p:nvSpPr>
          <p:cNvPr id="3" name="TextBox 2"/>
          <p:cNvSpPr txBox="1"/>
          <p:nvPr/>
        </p:nvSpPr>
        <p:spPr>
          <a:xfrm>
            <a:off x="533400" y="5562600"/>
            <a:ext cx="8077200" cy="923330"/>
          </a:xfrm>
          <a:prstGeom prst="rect">
            <a:avLst/>
          </a:prstGeom>
          <a:noFill/>
        </p:spPr>
        <p:txBody>
          <a:bodyPr wrap="square" rtlCol="0">
            <a:spAutoFit/>
          </a:bodyPr>
          <a:lstStyle/>
          <a:p>
            <a:pPr marL="285750" indent="-285750">
              <a:buFont typeface="Arial" panose="020B0604020202020204" pitchFamily="34" charset="0"/>
              <a:buChar char="•"/>
            </a:pPr>
            <a:r>
              <a:rPr lang="en-US" smtClean="0"/>
              <a:t>Reasonable ages in Morton tongue below Tiskilwa range between 23.9 and 25.9 ka.    (25.9, 24.3, 24.2, and 23.9 ka);   </a:t>
            </a:r>
            <a:r>
              <a:rPr lang="en-US" b="1" smtClean="0"/>
              <a:t>mean of 24.6 ka</a:t>
            </a:r>
            <a:r>
              <a:rPr lang="en-US" smtClean="0"/>
              <a:t>.</a:t>
            </a:r>
          </a:p>
          <a:p>
            <a:pPr marL="285750" indent="-285750">
              <a:buFont typeface="Arial" panose="020B0604020202020204" pitchFamily="34" charset="0"/>
              <a:buChar char="•"/>
            </a:pPr>
            <a:r>
              <a:rPr lang="en-US" smtClean="0"/>
              <a:t>Average of 3 ages at basal contact with Tiskilwa till is  </a:t>
            </a:r>
            <a:r>
              <a:rPr lang="en-US" b="1" smtClean="0"/>
              <a:t>24.1 ka</a:t>
            </a:r>
            <a:endParaRPr lang="en-US" b="1"/>
          </a:p>
        </p:txBody>
      </p:sp>
    </p:spTree>
    <p:extLst>
      <p:ext uri="{BB962C8B-B14F-4D97-AF65-F5344CB8AC3E}">
        <p14:creationId xmlns:p14="http://schemas.microsoft.com/office/powerpoint/2010/main" val="8238956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366443"/>
            <a:ext cx="8382000" cy="3922624"/>
          </a:xfrm>
          <a:prstGeom prst="rect">
            <a:avLst/>
          </a:prstGeom>
        </p:spPr>
      </p:pic>
      <p:sp>
        <p:nvSpPr>
          <p:cNvPr id="4" name="Rectangle 3"/>
          <p:cNvSpPr/>
          <p:nvPr/>
        </p:nvSpPr>
        <p:spPr>
          <a:xfrm>
            <a:off x="1160114" y="3271443"/>
            <a:ext cx="4572000" cy="228600"/>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0" y="2814243"/>
            <a:ext cx="4572000" cy="228600"/>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43000" y="3039472"/>
            <a:ext cx="4572000" cy="231971"/>
          </a:xfrm>
          <a:prstGeom prst="rect">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8600" y="457200"/>
            <a:ext cx="9451071" cy="461665"/>
          </a:xfrm>
          <a:prstGeom prst="rect">
            <a:avLst/>
          </a:prstGeom>
          <a:noFill/>
        </p:spPr>
        <p:txBody>
          <a:bodyPr wrap="square" rtlCol="0">
            <a:spAutoFit/>
          </a:bodyPr>
          <a:lstStyle/>
          <a:p>
            <a:r>
              <a:rPr lang="en-US" sz="2400" smtClean="0"/>
              <a:t>Time-Distance Diagram for Last Glacial Lake Michigan Lobe Ice Margin</a:t>
            </a:r>
            <a:endParaRPr lang="en-US" sz="2400"/>
          </a:p>
        </p:txBody>
      </p:sp>
      <p:sp>
        <p:nvSpPr>
          <p:cNvPr id="10" name="TextBox 9"/>
          <p:cNvSpPr txBox="1"/>
          <p:nvPr/>
        </p:nvSpPr>
        <p:spPr>
          <a:xfrm>
            <a:off x="2731860" y="3203846"/>
            <a:ext cx="1143000" cy="338554"/>
          </a:xfrm>
          <a:prstGeom prst="rect">
            <a:avLst/>
          </a:prstGeom>
          <a:noFill/>
        </p:spPr>
        <p:txBody>
          <a:bodyPr wrap="square" rtlCol="0">
            <a:spAutoFit/>
          </a:bodyPr>
          <a:lstStyle/>
          <a:p>
            <a:r>
              <a:rPr lang="en-US" sz="1600" smtClean="0"/>
              <a:t>Tiskilwa till</a:t>
            </a:r>
            <a:endParaRPr lang="en-US" sz="1600"/>
          </a:p>
        </p:txBody>
      </p:sp>
      <p:sp>
        <p:nvSpPr>
          <p:cNvPr id="11" name="Oval 10"/>
          <p:cNvSpPr/>
          <p:nvPr/>
        </p:nvSpPr>
        <p:spPr>
          <a:xfrm>
            <a:off x="7239000" y="4490643"/>
            <a:ext cx="152400" cy="1524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908596" y="4643043"/>
            <a:ext cx="296876" cy="369332"/>
          </a:xfrm>
          <a:prstGeom prst="rect">
            <a:avLst/>
          </a:prstGeom>
          <a:noFill/>
        </p:spPr>
        <p:txBody>
          <a:bodyPr wrap="none" rtlCol="0">
            <a:spAutoFit/>
          </a:bodyPr>
          <a:lstStyle/>
          <a:p>
            <a:r>
              <a:rPr lang="en-US" smtClean="0"/>
              <a:t>T</a:t>
            </a:r>
            <a:endParaRPr lang="en-US"/>
          </a:p>
        </p:txBody>
      </p:sp>
      <p:sp>
        <p:nvSpPr>
          <p:cNvPr id="14" name="TextBox 13"/>
          <p:cNvSpPr txBox="1"/>
          <p:nvPr/>
        </p:nvSpPr>
        <p:spPr>
          <a:xfrm>
            <a:off x="7270078" y="4496739"/>
            <a:ext cx="309700" cy="369332"/>
          </a:xfrm>
          <a:prstGeom prst="rect">
            <a:avLst/>
          </a:prstGeom>
          <a:noFill/>
        </p:spPr>
        <p:txBody>
          <a:bodyPr wrap="none" rtlCol="0">
            <a:spAutoFit/>
          </a:bodyPr>
          <a:lstStyle/>
          <a:p>
            <a:r>
              <a:rPr lang="en-US" smtClean="0"/>
              <a:t>B</a:t>
            </a:r>
            <a:endParaRPr lang="en-US"/>
          </a:p>
        </p:txBody>
      </p:sp>
      <p:sp>
        <p:nvSpPr>
          <p:cNvPr id="15" name="TextBox 14"/>
          <p:cNvSpPr txBox="1"/>
          <p:nvPr/>
        </p:nvSpPr>
        <p:spPr>
          <a:xfrm>
            <a:off x="7090562" y="4037153"/>
            <a:ext cx="296876" cy="369332"/>
          </a:xfrm>
          <a:prstGeom prst="rect">
            <a:avLst/>
          </a:prstGeom>
          <a:noFill/>
        </p:spPr>
        <p:txBody>
          <a:bodyPr wrap="none" rtlCol="0">
            <a:spAutoFit/>
          </a:bodyPr>
          <a:lstStyle/>
          <a:p>
            <a:r>
              <a:rPr lang="en-US" smtClean="0"/>
              <a:t>Y</a:t>
            </a:r>
            <a:endParaRPr lang="en-US"/>
          </a:p>
        </p:txBody>
      </p:sp>
      <p:sp>
        <p:nvSpPr>
          <p:cNvPr id="3" name="TextBox 2"/>
          <p:cNvSpPr txBox="1"/>
          <p:nvPr/>
        </p:nvSpPr>
        <p:spPr>
          <a:xfrm>
            <a:off x="514926" y="5410200"/>
            <a:ext cx="8552874" cy="1754326"/>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mtClean="0"/>
              <a:t>LML achieved its maximum southern advance ~ 24.2 ka (Charleston Quarry)</a:t>
            </a:r>
          </a:p>
          <a:p>
            <a:pPr marL="285750" indent="-285750">
              <a:lnSpc>
                <a:spcPct val="150000"/>
              </a:lnSpc>
              <a:buFont typeface="Wingdings" panose="05000000000000000000" pitchFamily="2" charset="2"/>
              <a:buChar char="Ø"/>
            </a:pPr>
            <a:r>
              <a:rPr lang="en-US"/>
              <a:t>Average of 3 ages at basal contact with Tiskilwa </a:t>
            </a:r>
            <a:r>
              <a:rPr lang="en-US" smtClean="0"/>
              <a:t>till in Mahomet area </a:t>
            </a:r>
            <a:r>
              <a:rPr lang="en-US"/>
              <a:t>is  </a:t>
            </a:r>
            <a:r>
              <a:rPr lang="en-US" smtClean="0"/>
              <a:t>~ </a:t>
            </a:r>
            <a:r>
              <a:rPr lang="en-US" b="1" smtClean="0"/>
              <a:t>24.1 ka</a:t>
            </a:r>
          </a:p>
          <a:p>
            <a:pPr marL="285750" indent="-285750">
              <a:lnSpc>
                <a:spcPct val="150000"/>
              </a:lnSpc>
              <a:buFont typeface="Wingdings" panose="05000000000000000000" pitchFamily="2" charset="2"/>
              <a:buChar char="Ø"/>
            </a:pPr>
            <a:r>
              <a:rPr lang="en-US" b="1" smtClean="0"/>
              <a:t>Very rapid advance to the margin ?  Surging ? </a:t>
            </a:r>
            <a:endParaRPr lang="en-US" smtClean="0"/>
          </a:p>
          <a:p>
            <a:pPr marL="285750" indent="-285750">
              <a:lnSpc>
                <a:spcPct val="150000"/>
              </a:lnSpc>
              <a:buFont typeface="Wingdings" panose="05000000000000000000" pitchFamily="2" charset="2"/>
              <a:buChar char="Ø"/>
            </a:pPr>
            <a:endParaRPr lang="en-US"/>
          </a:p>
        </p:txBody>
      </p:sp>
      <p:sp>
        <p:nvSpPr>
          <p:cNvPr id="12" name="TextBox 11"/>
          <p:cNvSpPr txBox="1"/>
          <p:nvPr/>
        </p:nvSpPr>
        <p:spPr>
          <a:xfrm>
            <a:off x="586633" y="4862808"/>
            <a:ext cx="2413033" cy="369332"/>
          </a:xfrm>
          <a:prstGeom prst="rect">
            <a:avLst/>
          </a:prstGeom>
          <a:noFill/>
        </p:spPr>
        <p:txBody>
          <a:bodyPr wrap="none" rtlCol="0">
            <a:spAutoFit/>
          </a:bodyPr>
          <a:lstStyle/>
          <a:p>
            <a:r>
              <a:rPr lang="en-US" i="1" smtClean="0"/>
              <a:t>(Caron and Curry, 2016)</a:t>
            </a:r>
            <a:endParaRPr lang="en-US" i="1"/>
          </a:p>
        </p:txBody>
      </p:sp>
      <p:cxnSp>
        <p:nvCxnSpPr>
          <p:cNvPr id="16" name="Straight Arrow Connector 15"/>
          <p:cNvCxnSpPr/>
          <p:nvPr/>
        </p:nvCxnSpPr>
        <p:spPr>
          <a:xfrm>
            <a:off x="76200" y="3429000"/>
            <a:ext cx="14478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9722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00200" y="1032648"/>
            <a:ext cx="6019800" cy="5672952"/>
          </a:xfrm>
          <a:prstGeom prst="rect">
            <a:avLst/>
          </a:prstGeom>
        </p:spPr>
      </p:pic>
      <p:sp>
        <p:nvSpPr>
          <p:cNvPr id="3" name="Oval 2"/>
          <p:cNvSpPr/>
          <p:nvPr/>
        </p:nvSpPr>
        <p:spPr>
          <a:xfrm>
            <a:off x="6400800" y="2632848"/>
            <a:ext cx="152400" cy="152400"/>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743200" y="4233048"/>
            <a:ext cx="152400" cy="152400"/>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324600" y="2785248"/>
            <a:ext cx="152400" cy="152400"/>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923001" y="4016116"/>
            <a:ext cx="896399" cy="369332"/>
          </a:xfrm>
          <a:prstGeom prst="rect">
            <a:avLst/>
          </a:prstGeom>
          <a:noFill/>
        </p:spPr>
        <p:txBody>
          <a:bodyPr wrap="none" rtlCol="0">
            <a:spAutoFit/>
          </a:bodyPr>
          <a:lstStyle/>
          <a:p>
            <a:r>
              <a:rPr lang="en-US" smtClean="0"/>
              <a:t>MHT-4f</a:t>
            </a:r>
            <a:endParaRPr lang="en-US"/>
          </a:p>
        </p:txBody>
      </p:sp>
      <p:sp>
        <p:nvSpPr>
          <p:cNvPr id="7" name="TextBox 6"/>
          <p:cNvSpPr txBox="1"/>
          <p:nvPr/>
        </p:nvSpPr>
        <p:spPr>
          <a:xfrm>
            <a:off x="6562200" y="2492116"/>
            <a:ext cx="1013419" cy="369332"/>
          </a:xfrm>
          <a:prstGeom prst="rect">
            <a:avLst/>
          </a:prstGeom>
          <a:noFill/>
        </p:spPr>
        <p:txBody>
          <a:bodyPr wrap="none" rtlCol="0">
            <a:spAutoFit/>
          </a:bodyPr>
          <a:lstStyle/>
          <a:p>
            <a:r>
              <a:rPr lang="en-US" smtClean="0"/>
              <a:t>MHT-10f</a:t>
            </a:r>
            <a:endParaRPr lang="en-US"/>
          </a:p>
        </p:txBody>
      </p:sp>
      <p:sp>
        <p:nvSpPr>
          <p:cNvPr id="8" name="TextBox 7"/>
          <p:cNvSpPr txBox="1"/>
          <p:nvPr/>
        </p:nvSpPr>
        <p:spPr>
          <a:xfrm>
            <a:off x="6400799" y="2832230"/>
            <a:ext cx="896399" cy="369332"/>
          </a:xfrm>
          <a:prstGeom prst="rect">
            <a:avLst/>
          </a:prstGeom>
          <a:noFill/>
        </p:spPr>
        <p:txBody>
          <a:bodyPr wrap="none" rtlCol="0">
            <a:spAutoFit/>
          </a:bodyPr>
          <a:lstStyle/>
          <a:p>
            <a:r>
              <a:rPr lang="en-US" smtClean="0"/>
              <a:t>MHT-6f</a:t>
            </a:r>
            <a:endParaRPr lang="en-US"/>
          </a:p>
        </p:txBody>
      </p:sp>
      <p:sp>
        <p:nvSpPr>
          <p:cNvPr id="9" name="Oval 8"/>
          <p:cNvSpPr/>
          <p:nvPr/>
        </p:nvSpPr>
        <p:spPr>
          <a:xfrm>
            <a:off x="3886200" y="3623448"/>
            <a:ext cx="152400" cy="152400"/>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86050" y="3309278"/>
            <a:ext cx="1600200" cy="338554"/>
          </a:xfrm>
          <a:prstGeom prst="rect">
            <a:avLst/>
          </a:prstGeom>
          <a:noFill/>
        </p:spPr>
        <p:txBody>
          <a:bodyPr wrap="square" rtlCol="0">
            <a:spAutoFit/>
          </a:bodyPr>
          <a:lstStyle/>
          <a:p>
            <a:r>
              <a:rPr lang="en-US" sz="1600" smtClean="0"/>
              <a:t>Leverett (1899)</a:t>
            </a:r>
            <a:endParaRPr lang="en-US" sz="1600"/>
          </a:p>
        </p:txBody>
      </p:sp>
      <p:sp>
        <p:nvSpPr>
          <p:cNvPr id="11" name="Oval 10"/>
          <p:cNvSpPr/>
          <p:nvPr/>
        </p:nvSpPr>
        <p:spPr>
          <a:xfrm>
            <a:off x="4533900" y="3564125"/>
            <a:ext cx="152400" cy="152400"/>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11928" y="3194793"/>
            <a:ext cx="1079142" cy="338554"/>
          </a:xfrm>
          <a:prstGeom prst="rect">
            <a:avLst/>
          </a:prstGeom>
          <a:noFill/>
        </p:spPr>
        <p:txBody>
          <a:bodyPr wrap="none" rtlCol="0">
            <a:spAutoFit/>
          </a:bodyPr>
          <a:lstStyle/>
          <a:p>
            <a:r>
              <a:rPr lang="en-US" sz="1600"/>
              <a:t>o</a:t>
            </a:r>
            <a:r>
              <a:rPr lang="en-US" sz="1600" smtClean="0"/>
              <a:t>ld s&amp;g pit</a:t>
            </a:r>
            <a:endParaRPr lang="en-US" sz="1600"/>
          </a:p>
        </p:txBody>
      </p:sp>
      <p:sp>
        <p:nvSpPr>
          <p:cNvPr id="13" name="Title 1"/>
          <p:cNvSpPr>
            <a:spLocks noGrp="1"/>
          </p:cNvSpPr>
          <p:nvPr>
            <p:ph type="title"/>
          </p:nvPr>
        </p:nvSpPr>
        <p:spPr>
          <a:xfrm>
            <a:off x="457200" y="76200"/>
            <a:ext cx="8153400" cy="956086"/>
          </a:xfrm>
        </p:spPr>
        <p:txBody>
          <a:bodyPr>
            <a:noAutofit/>
          </a:bodyPr>
          <a:lstStyle/>
          <a:p>
            <a:r>
              <a:rPr lang="en-US" sz="2800" smtClean="0"/>
              <a:t>Optically stimulated luminescence (OSL) sample site: Mid-America sand and gravel pit</a:t>
            </a:r>
            <a:endParaRPr lang="en-US" sz="2800"/>
          </a:p>
        </p:txBody>
      </p:sp>
      <p:sp>
        <p:nvSpPr>
          <p:cNvPr id="14" name="TextBox 13"/>
          <p:cNvSpPr txBox="1"/>
          <p:nvPr/>
        </p:nvSpPr>
        <p:spPr>
          <a:xfrm rot="1651049">
            <a:off x="3167551" y="1763943"/>
            <a:ext cx="2089098" cy="369332"/>
          </a:xfrm>
          <a:prstGeom prst="rect">
            <a:avLst/>
          </a:prstGeom>
          <a:noFill/>
        </p:spPr>
        <p:txBody>
          <a:bodyPr wrap="none" rtlCol="0">
            <a:spAutoFit/>
          </a:bodyPr>
          <a:lstStyle/>
          <a:p>
            <a:r>
              <a:rPr lang="en-US" i="1" smtClean="0"/>
              <a:t>Champaign Moraine</a:t>
            </a:r>
            <a:endParaRPr lang="en-US" i="1"/>
          </a:p>
        </p:txBody>
      </p:sp>
      <p:sp>
        <p:nvSpPr>
          <p:cNvPr id="15" name="TextBox 14"/>
          <p:cNvSpPr txBox="1"/>
          <p:nvPr/>
        </p:nvSpPr>
        <p:spPr>
          <a:xfrm rot="17944895">
            <a:off x="4725161" y="4548567"/>
            <a:ext cx="2819400" cy="369332"/>
          </a:xfrm>
          <a:prstGeom prst="rect">
            <a:avLst/>
          </a:prstGeom>
          <a:noFill/>
        </p:spPr>
        <p:txBody>
          <a:bodyPr wrap="square" rtlCol="0">
            <a:spAutoFit/>
          </a:bodyPr>
          <a:lstStyle/>
          <a:p>
            <a:r>
              <a:rPr lang="en-US" i="1" smtClean="0"/>
              <a:t>Cerro Gordo Moraine</a:t>
            </a:r>
            <a:endParaRPr lang="en-US" i="1"/>
          </a:p>
        </p:txBody>
      </p:sp>
      <p:sp>
        <p:nvSpPr>
          <p:cNvPr id="16" name="TextBox 15"/>
          <p:cNvSpPr txBox="1"/>
          <p:nvPr/>
        </p:nvSpPr>
        <p:spPr>
          <a:xfrm rot="2104510">
            <a:off x="6446450" y="3554902"/>
            <a:ext cx="1407758" cy="338554"/>
          </a:xfrm>
          <a:prstGeom prst="rect">
            <a:avLst/>
          </a:prstGeom>
          <a:noFill/>
        </p:spPr>
        <p:txBody>
          <a:bodyPr wrap="none" rtlCol="0">
            <a:spAutoFit/>
          </a:bodyPr>
          <a:lstStyle/>
          <a:p>
            <a:r>
              <a:rPr lang="en-US" sz="1600" i="1" smtClean="0"/>
              <a:t>Champaign M.</a:t>
            </a:r>
            <a:endParaRPr lang="en-US" sz="1600" i="1"/>
          </a:p>
        </p:txBody>
      </p:sp>
      <p:sp>
        <p:nvSpPr>
          <p:cNvPr id="17" name="TextBox 16"/>
          <p:cNvSpPr txBox="1"/>
          <p:nvPr/>
        </p:nvSpPr>
        <p:spPr>
          <a:xfrm rot="18266498">
            <a:off x="5982126" y="1686895"/>
            <a:ext cx="1733744" cy="338554"/>
          </a:xfrm>
          <a:prstGeom prst="rect">
            <a:avLst/>
          </a:prstGeom>
          <a:noFill/>
        </p:spPr>
        <p:txBody>
          <a:bodyPr wrap="none" rtlCol="0">
            <a:spAutoFit/>
          </a:bodyPr>
          <a:lstStyle/>
          <a:p>
            <a:r>
              <a:rPr lang="en-US" sz="1600" i="1" smtClean="0"/>
              <a:t>Sangamon River V.</a:t>
            </a:r>
            <a:endParaRPr lang="en-US" sz="1600" i="1"/>
          </a:p>
        </p:txBody>
      </p:sp>
      <p:sp>
        <p:nvSpPr>
          <p:cNvPr id="18" name="TextBox 17"/>
          <p:cNvSpPr txBox="1"/>
          <p:nvPr/>
        </p:nvSpPr>
        <p:spPr>
          <a:xfrm rot="17891736">
            <a:off x="1220953" y="5376247"/>
            <a:ext cx="2079352" cy="338554"/>
          </a:xfrm>
          <a:prstGeom prst="rect">
            <a:avLst/>
          </a:prstGeom>
          <a:noFill/>
        </p:spPr>
        <p:txBody>
          <a:bodyPr wrap="none" rtlCol="0">
            <a:spAutoFit/>
          </a:bodyPr>
          <a:lstStyle/>
          <a:p>
            <a:r>
              <a:rPr lang="en-US" sz="1600" i="1" smtClean="0"/>
              <a:t>Sangamon River Valley</a:t>
            </a:r>
            <a:endParaRPr lang="en-US" sz="1600" i="1"/>
          </a:p>
        </p:txBody>
      </p:sp>
      <p:sp>
        <p:nvSpPr>
          <p:cNvPr id="19" name="TextBox 18"/>
          <p:cNvSpPr txBox="1"/>
          <p:nvPr/>
        </p:nvSpPr>
        <p:spPr>
          <a:xfrm rot="19580398">
            <a:off x="3240661" y="4325343"/>
            <a:ext cx="1050288" cy="338554"/>
          </a:xfrm>
          <a:prstGeom prst="rect">
            <a:avLst/>
          </a:prstGeom>
          <a:noFill/>
        </p:spPr>
        <p:txBody>
          <a:bodyPr wrap="none" rtlCol="0">
            <a:spAutoFit/>
          </a:bodyPr>
          <a:lstStyle/>
          <a:p>
            <a:r>
              <a:rPr lang="en-US" sz="1600"/>
              <a:t>g</a:t>
            </a:r>
            <a:r>
              <a:rPr lang="en-US" sz="1600" smtClean="0"/>
              <a:t>ravel pits</a:t>
            </a:r>
            <a:endParaRPr lang="en-US" sz="1600"/>
          </a:p>
        </p:txBody>
      </p:sp>
      <p:sp>
        <p:nvSpPr>
          <p:cNvPr id="20" name="TextBox 19"/>
          <p:cNvSpPr txBox="1"/>
          <p:nvPr/>
        </p:nvSpPr>
        <p:spPr>
          <a:xfrm>
            <a:off x="192582" y="5618483"/>
            <a:ext cx="1219200" cy="923330"/>
          </a:xfrm>
          <a:prstGeom prst="rect">
            <a:avLst/>
          </a:prstGeom>
          <a:noFill/>
        </p:spPr>
        <p:txBody>
          <a:bodyPr wrap="square" rtlCol="0">
            <a:spAutoFit/>
          </a:bodyPr>
          <a:lstStyle/>
          <a:p>
            <a:r>
              <a:rPr lang="en-US" u="sng" smtClean="0"/>
              <a:t>Elevations</a:t>
            </a:r>
            <a:r>
              <a:rPr lang="en-US" smtClean="0"/>
              <a:t>:</a:t>
            </a:r>
          </a:p>
          <a:p>
            <a:r>
              <a:rPr lang="en-US" smtClean="0"/>
              <a:t>655 to 807 ft. asl</a:t>
            </a:r>
            <a:endParaRPr lang="en-US"/>
          </a:p>
        </p:txBody>
      </p:sp>
      <p:cxnSp>
        <p:nvCxnSpPr>
          <p:cNvPr id="23" name="Straight Connector 22"/>
          <p:cNvCxnSpPr/>
          <p:nvPr/>
        </p:nvCxnSpPr>
        <p:spPr>
          <a:xfrm>
            <a:off x="6196343" y="6248400"/>
            <a:ext cx="10487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414404" y="5843324"/>
            <a:ext cx="896399" cy="369332"/>
          </a:xfrm>
          <a:prstGeom prst="rect">
            <a:avLst/>
          </a:prstGeom>
          <a:noFill/>
        </p:spPr>
        <p:txBody>
          <a:bodyPr wrap="square" rtlCol="0">
            <a:spAutoFit/>
          </a:bodyPr>
          <a:lstStyle/>
          <a:p>
            <a:r>
              <a:rPr lang="en-US" smtClean="0"/>
              <a:t>1 km</a:t>
            </a:r>
            <a:endParaRPr lang="en-US"/>
          </a:p>
        </p:txBody>
      </p:sp>
      <p:sp>
        <p:nvSpPr>
          <p:cNvPr id="21" name="Oval 20"/>
          <p:cNvSpPr/>
          <p:nvPr/>
        </p:nvSpPr>
        <p:spPr>
          <a:xfrm>
            <a:off x="2478485" y="5618483"/>
            <a:ext cx="228600" cy="22484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3008376" y="2770632"/>
            <a:ext cx="3246120" cy="3419856"/>
          </a:xfrm>
          <a:custGeom>
            <a:avLst/>
            <a:gdLst>
              <a:gd name="connsiteX0" fmla="*/ 3246120 w 3246120"/>
              <a:gd name="connsiteY0" fmla="*/ 0 h 3419856"/>
              <a:gd name="connsiteX1" fmla="*/ 3227832 w 3246120"/>
              <a:gd name="connsiteY1" fmla="*/ 82296 h 3419856"/>
              <a:gd name="connsiteX2" fmla="*/ 3191256 w 3246120"/>
              <a:gd name="connsiteY2" fmla="*/ 137160 h 3419856"/>
              <a:gd name="connsiteX3" fmla="*/ 3172968 w 3246120"/>
              <a:gd name="connsiteY3" fmla="*/ 164592 h 3419856"/>
              <a:gd name="connsiteX4" fmla="*/ 3154680 w 3246120"/>
              <a:gd name="connsiteY4" fmla="*/ 201168 h 3419856"/>
              <a:gd name="connsiteX5" fmla="*/ 3127248 w 3246120"/>
              <a:gd name="connsiteY5" fmla="*/ 228600 h 3419856"/>
              <a:gd name="connsiteX6" fmla="*/ 3090672 w 3246120"/>
              <a:gd name="connsiteY6" fmla="*/ 283464 h 3419856"/>
              <a:gd name="connsiteX7" fmla="*/ 3054096 w 3246120"/>
              <a:gd name="connsiteY7" fmla="*/ 347472 h 3419856"/>
              <a:gd name="connsiteX8" fmla="*/ 3044952 w 3246120"/>
              <a:gd name="connsiteY8" fmla="*/ 374904 h 3419856"/>
              <a:gd name="connsiteX9" fmla="*/ 3017520 w 3246120"/>
              <a:gd name="connsiteY9" fmla="*/ 411480 h 3419856"/>
              <a:gd name="connsiteX10" fmla="*/ 2980944 w 3246120"/>
              <a:gd name="connsiteY10" fmla="*/ 475488 h 3419856"/>
              <a:gd name="connsiteX11" fmla="*/ 2944368 w 3246120"/>
              <a:gd name="connsiteY11" fmla="*/ 548640 h 3419856"/>
              <a:gd name="connsiteX12" fmla="*/ 2916936 w 3246120"/>
              <a:gd name="connsiteY12" fmla="*/ 594360 h 3419856"/>
              <a:gd name="connsiteX13" fmla="*/ 2898648 w 3246120"/>
              <a:gd name="connsiteY13" fmla="*/ 630936 h 3419856"/>
              <a:gd name="connsiteX14" fmla="*/ 2862072 w 3246120"/>
              <a:gd name="connsiteY14" fmla="*/ 685800 h 3419856"/>
              <a:gd name="connsiteX15" fmla="*/ 2816352 w 3246120"/>
              <a:gd name="connsiteY15" fmla="*/ 777240 h 3419856"/>
              <a:gd name="connsiteX16" fmla="*/ 2788920 w 3246120"/>
              <a:gd name="connsiteY16" fmla="*/ 813816 h 3419856"/>
              <a:gd name="connsiteX17" fmla="*/ 2743200 w 3246120"/>
              <a:gd name="connsiteY17" fmla="*/ 896112 h 3419856"/>
              <a:gd name="connsiteX18" fmla="*/ 2706624 w 3246120"/>
              <a:gd name="connsiteY18" fmla="*/ 987552 h 3419856"/>
              <a:gd name="connsiteX19" fmla="*/ 2679192 w 3246120"/>
              <a:gd name="connsiteY19" fmla="*/ 1024128 h 3419856"/>
              <a:gd name="connsiteX20" fmla="*/ 2651760 w 3246120"/>
              <a:gd name="connsiteY20" fmla="*/ 1088136 h 3419856"/>
              <a:gd name="connsiteX21" fmla="*/ 2633472 w 3246120"/>
              <a:gd name="connsiteY21" fmla="*/ 1124712 h 3419856"/>
              <a:gd name="connsiteX22" fmla="*/ 2615184 w 3246120"/>
              <a:gd name="connsiteY22" fmla="*/ 1152144 h 3419856"/>
              <a:gd name="connsiteX23" fmla="*/ 2578608 w 3246120"/>
              <a:gd name="connsiteY23" fmla="*/ 1225296 h 3419856"/>
              <a:gd name="connsiteX24" fmla="*/ 2551176 w 3246120"/>
              <a:gd name="connsiteY24" fmla="*/ 1271016 h 3419856"/>
              <a:gd name="connsiteX25" fmla="*/ 2532888 w 3246120"/>
              <a:gd name="connsiteY25" fmla="*/ 1307592 h 3419856"/>
              <a:gd name="connsiteX26" fmla="*/ 2523744 w 3246120"/>
              <a:gd name="connsiteY26" fmla="*/ 1335024 h 3419856"/>
              <a:gd name="connsiteX27" fmla="*/ 2505456 w 3246120"/>
              <a:gd name="connsiteY27" fmla="*/ 1362456 h 3419856"/>
              <a:gd name="connsiteX28" fmla="*/ 2496312 w 3246120"/>
              <a:gd name="connsiteY28" fmla="*/ 1389888 h 3419856"/>
              <a:gd name="connsiteX29" fmla="*/ 2468880 w 3246120"/>
              <a:gd name="connsiteY29" fmla="*/ 1417320 h 3419856"/>
              <a:gd name="connsiteX30" fmla="*/ 2404872 w 3246120"/>
              <a:gd name="connsiteY30" fmla="*/ 1499616 h 3419856"/>
              <a:gd name="connsiteX31" fmla="*/ 2386584 w 3246120"/>
              <a:gd name="connsiteY31" fmla="*/ 1527048 h 3419856"/>
              <a:gd name="connsiteX32" fmla="*/ 2258568 w 3246120"/>
              <a:gd name="connsiteY32" fmla="*/ 1636776 h 3419856"/>
              <a:gd name="connsiteX33" fmla="*/ 2231136 w 3246120"/>
              <a:gd name="connsiteY33" fmla="*/ 1645920 h 3419856"/>
              <a:gd name="connsiteX34" fmla="*/ 2176272 w 3246120"/>
              <a:gd name="connsiteY34" fmla="*/ 1682496 h 3419856"/>
              <a:gd name="connsiteX35" fmla="*/ 2148840 w 3246120"/>
              <a:gd name="connsiteY35" fmla="*/ 1709928 h 3419856"/>
              <a:gd name="connsiteX36" fmla="*/ 2093976 w 3246120"/>
              <a:gd name="connsiteY36" fmla="*/ 1728216 h 3419856"/>
              <a:gd name="connsiteX37" fmla="*/ 2039112 w 3246120"/>
              <a:gd name="connsiteY37" fmla="*/ 1764792 h 3419856"/>
              <a:gd name="connsiteX38" fmla="*/ 2011680 w 3246120"/>
              <a:gd name="connsiteY38" fmla="*/ 1783080 h 3419856"/>
              <a:gd name="connsiteX39" fmla="*/ 1984248 w 3246120"/>
              <a:gd name="connsiteY39" fmla="*/ 1792224 h 3419856"/>
              <a:gd name="connsiteX40" fmla="*/ 1956816 w 3246120"/>
              <a:gd name="connsiteY40" fmla="*/ 1810512 h 3419856"/>
              <a:gd name="connsiteX41" fmla="*/ 1883664 w 3246120"/>
              <a:gd name="connsiteY41" fmla="*/ 1847088 h 3419856"/>
              <a:gd name="connsiteX42" fmla="*/ 1819656 w 3246120"/>
              <a:gd name="connsiteY42" fmla="*/ 1883664 h 3419856"/>
              <a:gd name="connsiteX43" fmla="*/ 1792224 w 3246120"/>
              <a:gd name="connsiteY43" fmla="*/ 1911096 h 3419856"/>
              <a:gd name="connsiteX44" fmla="*/ 1728216 w 3246120"/>
              <a:gd name="connsiteY44" fmla="*/ 1947672 h 3419856"/>
              <a:gd name="connsiteX45" fmla="*/ 1700784 w 3246120"/>
              <a:gd name="connsiteY45" fmla="*/ 1956816 h 3419856"/>
              <a:gd name="connsiteX46" fmla="*/ 1636776 w 3246120"/>
              <a:gd name="connsiteY46" fmla="*/ 1993392 h 3419856"/>
              <a:gd name="connsiteX47" fmla="*/ 1600200 w 3246120"/>
              <a:gd name="connsiteY47" fmla="*/ 2002536 h 3419856"/>
              <a:gd name="connsiteX48" fmla="*/ 1581912 w 3246120"/>
              <a:gd name="connsiteY48" fmla="*/ 2029968 h 3419856"/>
              <a:gd name="connsiteX49" fmla="*/ 1499616 w 3246120"/>
              <a:gd name="connsiteY49" fmla="*/ 2075688 h 3419856"/>
              <a:gd name="connsiteX50" fmla="*/ 1472184 w 3246120"/>
              <a:gd name="connsiteY50" fmla="*/ 2093976 h 3419856"/>
              <a:gd name="connsiteX51" fmla="*/ 1435608 w 3246120"/>
              <a:gd name="connsiteY51" fmla="*/ 2112264 h 3419856"/>
              <a:gd name="connsiteX52" fmla="*/ 1408176 w 3246120"/>
              <a:gd name="connsiteY52" fmla="*/ 2148840 h 3419856"/>
              <a:gd name="connsiteX53" fmla="*/ 1380744 w 3246120"/>
              <a:gd name="connsiteY53" fmla="*/ 2157984 h 3419856"/>
              <a:gd name="connsiteX54" fmla="*/ 1344168 w 3246120"/>
              <a:gd name="connsiteY54" fmla="*/ 2176272 h 3419856"/>
              <a:gd name="connsiteX55" fmla="*/ 1335024 w 3246120"/>
              <a:gd name="connsiteY55" fmla="*/ 2203704 h 3419856"/>
              <a:gd name="connsiteX56" fmla="*/ 1280160 w 3246120"/>
              <a:gd name="connsiteY56" fmla="*/ 2231136 h 3419856"/>
              <a:gd name="connsiteX57" fmla="*/ 1261872 w 3246120"/>
              <a:gd name="connsiteY57" fmla="*/ 2258568 h 3419856"/>
              <a:gd name="connsiteX58" fmla="*/ 1207008 w 3246120"/>
              <a:gd name="connsiteY58" fmla="*/ 2295144 h 3419856"/>
              <a:gd name="connsiteX59" fmla="*/ 1170432 w 3246120"/>
              <a:gd name="connsiteY59" fmla="*/ 2322576 h 3419856"/>
              <a:gd name="connsiteX60" fmla="*/ 1143000 w 3246120"/>
              <a:gd name="connsiteY60" fmla="*/ 2340864 h 3419856"/>
              <a:gd name="connsiteX61" fmla="*/ 1115568 w 3246120"/>
              <a:gd name="connsiteY61" fmla="*/ 2368296 h 3419856"/>
              <a:gd name="connsiteX62" fmla="*/ 1088136 w 3246120"/>
              <a:gd name="connsiteY62" fmla="*/ 2386584 h 3419856"/>
              <a:gd name="connsiteX63" fmla="*/ 1014984 w 3246120"/>
              <a:gd name="connsiteY63" fmla="*/ 2441448 h 3419856"/>
              <a:gd name="connsiteX64" fmla="*/ 978408 w 3246120"/>
              <a:gd name="connsiteY64" fmla="*/ 2459736 h 3419856"/>
              <a:gd name="connsiteX65" fmla="*/ 896112 w 3246120"/>
              <a:gd name="connsiteY65" fmla="*/ 2505456 h 3419856"/>
              <a:gd name="connsiteX66" fmla="*/ 886968 w 3246120"/>
              <a:gd name="connsiteY66" fmla="*/ 2532888 h 3419856"/>
              <a:gd name="connsiteX67" fmla="*/ 822960 w 3246120"/>
              <a:gd name="connsiteY67" fmla="*/ 2569464 h 3419856"/>
              <a:gd name="connsiteX68" fmla="*/ 795528 w 3246120"/>
              <a:gd name="connsiteY68" fmla="*/ 2596896 h 3419856"/>
              <a:gd name="connsiteX69" fmla="*/ 777240 w 3246120"/>
              <a:gd name="connsiteY69" fmla="*/ 2624328 h 3419856"/>
              <a:gd name="connsiteX70" fmla="*/ 749808 w 3246120"/>
              <a:gd name="connsiteY70" fmla="*/ 2642616 h 3419856"/>
              <a:gd name="connsiteX71" fmla="*/ 676656 w 3246120"/>
              <a:gd name="connsiteY71" fmla="*/ 2770632 h 3419856"/>
              <a:gd name="connsiteX72" fmla="*/ 640080 w 3246120"/>
              <a:gd name="connsiteY72" fmla="*/ 2807208 h 3419856"/>
              <a:gd name="connsiteX73" fmla="*/ 603504 w 3246120"/>
              <a:gd name="connsiteY73" fmla="*/ 2852928 h 3419856"/>
              <a:gd name="connsiteX74" fmla="*/ 594360 w 3246120"/>
              <a:gd name="connsiteY74" fmla="*/ 2880360 h 3419856"/>
              <a:gd name="connsiteX75" fmla="*/ 539496 w 3246120"/>
              <a:gd name="connsiteY75" fmla="*/ 2935224 h 3419856"/>
              <a:gd name="connsiteX76" fmla="*/ 512064 w 3246120"/>
              <a:gd name="connsiteY76" fmla="*/ 2971800 h 3419856"/>
              <a:gd name="connsiteX77" fmla="*/ 484632 w 3246120"/>
              <a:gd name="connsiteY77" fmla="*/ 2999232 h 3419856"/>
              <a:gd name="connsiteX78" fmla="*/ 466344 w 3246120"/>
              <a:gd name="connsiteY78" fmla="*/ 3026664 h 3419856"/>
              <a:gd name="connsiteX79" fmla="*/ 457200 w 3246120"/>
              <a:gd name="connsiteY79" fmla="*/ 3054096 h 3419856"/>
              <a:gd name="connsiteX80" fmla="*/ 429768 w 3246120"/>
              <a:gd name="connsiteY80" fmla="*/ 3072384 h 3419856"/>
              <a:gd name="connsiteX81" fmla="*/ 402336 w 3246120"/>
              <a:gd name="connsiteY81" fmla="*/ 3099816 h 3419856"/>
              <a:gd name="connsiteX82" fmla="*/ 384048 w 3246120"/>
              <a:gd name="connsiteY82" fmla="*/ 3127248 h 3419856"/>
              <a:gd name="connsiteX83" fmla="*/ 329184 w 3246120"/>
              <a:gd name="connsiteY83" fmla="*/ 3163824 h 3419856"/>
              <a:gd name="connsiteX84" fmla="*/ 246888 w 3246120"/>
              <a:gd name="connsiteY84" fmla="*/ 3227832 h 3419856"/>
              <a:gd name="connsiteX85" fmla="*/ 210312 w 3246120"/>
              <a:gd name="connsiteY85" fmla="*/ 3255264 h 3419856"/>
              <a:gd name="connsiteX86" fmla="*/ 173736 w 3246120"/>
              <a:gd name="connsiteY86" fmla="*/ 3291840 h 3419856"/>
              <a:gd name="connsiteX87" fmla="*/ 128016 w 3246120"/>
              <a:gd name="connsiteY87" fmla="*/ 3328416 h 3419856"/>
              <a:gd name="connsiteX88" fmla="*/ 82296 w 3246120"/>
              <a:gd name="connsiteY88" fmla="*/ 3364992 h 3419856"/>
              <a:gd name="connsiteX89" fmla="*/ 64008 w 3246120"/>
              <a:gd name="connsiteY89" fmla="*/ 3392424 h 3419856"/>
              <a:gd name="connsiteX90" fmla="*/ 36576 w 3246120"/>
              <a:gd name="connsiteY90" fmla="*/ 3401568 h 3419856"/>
              <a:gd name="connsiteX91" fmla="*/ 9144 w 3246120"/>
              <a:gd name="connsiteY91" fmla="*/ 3419856 h 3419856"/>
              <a:gd name="connsiteX92" fmla="*/ 0 w 3246120"/>
              <a:gd name="connsiteY92" fmla="*/ 3392424 h 341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246120" h="3419856">
                <a:moveTo>
                  <a:pt x="3246120" y="0"/>
                </a:moveTo>
                <a:cubicBezTo>
                  <a:pt x="3243639" y="14886"/>
                  <a:pt x="3238551" y="63001"/>
                  <a:pt x="3227832" y="82296"/>
                </a:cubicBezTo>
                <a:cubicBezTo>
                  <a:pt x="3217158" y="101509"/>
                  <a:pt x="3203448" y="118872"/>
                  <a:pt x="3191256" y="137160"/>
                </a:cubicBezTo>
                <a:cubicBezTo>
                  <a:pt x="3185160" y="146304"/>
                  <a:pt x="3177883" y="154762"/>
                  <a:pt x="3172968" y="164592"/>
                </a:cubicBezTo>
                <a:cubicBezTo>
                  <a:pt x="3166872" y="176784"/>
                  <a:pt x="3162603" y="190076"/>
                  <a:pt x="3154680" y="201168"/>
                </a:cubicBezTo>
                <a:cubicBezTo>
                  <a:pt x="3147164" y="211691"/>
                  <a:pt x="3135187" y="218392"/>
                  <a:pt x="3127248" y="228600"/>
                </a:cubicBezTo>
                <a:cubicBezTo>
                  <a:pt x="3113754" y="245950"/>
                  <a:pt x="3090672" y="283464"/>
                  <a:pt x="3090672" y="283464"/>
                </a:cubicBezTo>
                <a:cubicBezTo>
                  <a:pt x="3070493" y="384358"/>
                  <a:pt x="3100738" y="289169"/>
                  <a:pt x="3054096" y="347472"/>
                </a:cubicBezTo>
                <a:cubicBezTo>
                  <a:pt x="3048075" y="354998"/>
                  <a:pt x="3049734" y="366535"/>
                  <a:pt x="3044952" y="374904"/>
                </a:cubicBezTo>
                <a:cubicBezTo>
                  <a:pt x="3037391" y="388136"/>
                  <a:pt x="3026664" y="399288"/>
                  <a:pt x="3017520" y="411480"/>
                </a:cubicBezTo>
                <a:cubicBezTo>
                  <a:pt x="2997332" y="472043"/>
                  <a:pt x="3024001" y="401677"/>
                  <a:pt x="2980944" y="475488"/>
                </a:cubicBezTo>
                <a:cubicBezTo>
                  <a:pt x="2967207" y="499036"/>
                  <a:pt x="2958394" y="525263"/>
                  <a:pt x="2944368" y="548640"/>
                </a:cubicBezTo>
                <a:cubicBezTo>
                  <a:pt x="2935224" y="563880"/>
                  <a:pt x="2925567" y="578824"/>
                  <a:pt x="2916936" y="594360"/>
                </a:cubicBezTo>
                <a:cubicBezTo>
                  <a:pt x="2910316" y="606276"/>
                  <a:pt x="2905661" y="619247"/>
                  <a:pt x="2898648" y="630936"/>
                </a:cubicBezTo>
                <a:cubicBezTo>
                  <a:pt x="2887340" y="649783"/>
                  <a:pt x="2871902" y="666141"/>
                  <a:pt x="2862072" y="685800"/>
                </a:cubicBezTo>
                <a:cubicBezTo>
                  <a:pt x="2846832" y="716280"/>
                  <a:pt x="2836799" y="749978"/>
                  <a:pt x="2816352" y="777240"/>
                </a:cubicBezTo>
                <a:cubicBezTo>
                  <a:pt x="2807208" y="789432"/>
                  <a:pt x="2796321" y="800494"/>
                  <a:pt x="2788920" y="813816"/>
                </a:cubicBezTo>
                <a:cubicBezTo>
                  <a:pt x="2729050" y="921582"/>
                  <a:pt x="2813833" y="801935"/>
                  <a:pt x="2743200" y="896112"/>
                </a:cubicBezTo>
                <a:cubicBezTo>
                  <a:pt x="2731474" y="931289"/>
                  <a:pt x="2725845" y="956799"/>
                  <a:pt x="2706624" y="987552"/>
                </a:cubicBezTo>
                <a:cubicBezTo>
                  <a:pt x="2698547" y="1000475"/>
                  <a:pt x="2687269" y="1011205"/>
                  <a:pt x="2679192" y="1024128"/>
                </a:cubicBezTo>
                <a:cubicBezTo>
                  <a:pt x="2651622" y="1068240"/>
                  <a:pt x="2668730" y="1048540"/>
                  <a:pt x="2651760" y="1088136"/>
                </a:cubicBezTo>
                <a:cubicBezTo>
                  <a:pt x="2646390" y="1100665"/>
                  <a:pt x="2640235" y="1112877"/>
                  <a:pt x="2633472" y="1124712"/>
                </a:cubicBezTo>
                <a:cubicBezTo>
                  <a:pt x="2628020" y="1134254"/>
                  <a:pt x="2620446" y="1142496"/>
                  <a:pt x="2615184" y="1152144"/>
                </a:cubicBezTo>
                <a:cubicBezTo>
                  <a:pt x="2602129" y="1176077"/>
                  <a:pt x="2592634" y="1201919"/>
                  <a:pt x="2578608" y="1225296"/>
                </a:cubicBezTo>
                <a:cubicBezTo>
                  <a:pt x="2569464" y="1240536"/>
                  <a:pt x="2559807" y="1255480"/>
                  <a:pt x="2551176" y="1271016"/>
                </a:cubicBezTo>
                <a:cubicBezTo>
                  <a:pt x="2544556" y="1282932"/>
                  <a:pt x="2538258" y="1295063"/>
                  <a:pt x="2532888" y="1307592"/>
                </a:cubicBezTo>
                <a:cubicBezTo>
                  <a:pt x="2529091" y="1316451"/>
                  <a:pt x="2528055" y="1326403"/>
                  <a:pt x="2523744" y="1335024"/>
                </a:cubicBezTo>
                <a:cubicBezTo>
                  <a:pt x="2518829" y="1344854"/>
                  <a:pt x="2510371" y="1352626"/>
                  <a:pt x="2505456" y="1362456"/>
                </a:cubicBezTo>
                <a:cubicBezTo>
                  <a:pt x="2501145" y="1371077"/>
                  <a:pt x="2501659" y="1381868"/>
                  <a:pt x="2496312" y="1389888"/>
                </a:cubicBezTo>
                <a:cubicBezTo>
                  <a:pt x="2489139" y="1400648"/>
                  <a:pt x="2478024" y="1408176"/>
                  <a:pt x="2468880" y="1417320"/>
                </a:cubicBezTo>
                <a:cubicBezTo>
                  <a:pt x="2443895" y="1492275"/>
                  <a:pt x="2487111" y="1376257"/>
                  <a:pt x="2404872" y="1499616"/>
                </a:cubicBezTo>
                <a:cubicBezTo>
                  <a:pt x="2398776" y="1508760"/>
                  <a:pt x="2393885" y="1518834"/>
                  <a:pt x="2386584" y="1527048"/>
                </a:cubicBezTo>
                <a:cubicBezTo>
                  <a:pt x="2364143" y="1552295"/>
                  <a:pt x="2288800" y="1626699"/>
                  <a:pt x="2258568" y="1636776"/>
                </a:cubicBezTo>
                <a:cubicBezTo>
                  <a:pt x="2249424" y="1639824"/>
                  <a:pt x="2239562" y="1641239"/>
                  <a:pt x="2231136" y="1645920"/>
                </a:cubicBezTo>
                <a:cubicBezTo>
                  <a:pt x="2211923" y="1656594"/>
                  <a:pt x="2191814" y="1666954"/>
                  <a:pt x="2176272" y="1682496"/>
                </a:cubicBezTo>
                <a:cubicBezTo>
                  <a:pt x="2167128" y="1691640"/>
                  <a:pt x="2160144" y="1703648"/>
                  <a:pt x="2148840" y="1709928"/>
                </a:cubicBezTo>
                <a:cubicBezTo>
                  <a:pt x="2131989" y="1719290"/>
                  <a:pt x="2110016" y="1717523"/>
                  <a:pt x="2093976" y="1728216"/>
                </a:cubicBezTo>
                <a:lnTo>
                  <a:pt x="2039112" y="1764792"/>
                </a:lnTo>
                <a:cubicBezTo>
                  <a:pt x="2029968" y="1770888"/>
                  <a:pt x="2022106" y="1779605"/>
                  <a:pt x="2011680" y="1783080"/>
                </a:cubicBezTo>
                <a:cubicBezTo>
                  <a:pt x="2002536" y="1786128"/>
                  <a:pt x="1992869" y="1787913"/>
                  <a:pt x="1984248" y="1792224"/>
                </a:cubicBezTo>
                <a:cubicBezTo>
                  <a:pt x="1974418" y="1797139"/>
                  <a:pt x="1966646" y="1805597"/>
                  <a:pt x="1956816" y="1810512"/>
                </a:cubicBezTo>
                <a:cubicBezTo>
                  <a:pt x="1900561" y="1838639"/>
                  <a:pt x="1959706" y="1790057"/>
                  <a:pt x="1883664" y="1847088"/>
                </a:cubicBezTo>
                <a:cubicBezTo>
                  <a:pt x="1829186" y="1887946"/>
                  <a:pt x="1886425" y="1866972"/>
                  <a:pt x="1819656" y="1883664"/>
                </a:cubicBezTo>
                <a:cubicBezTo>
                  <a:pt x="1810512" y="1892808"/>
                  <a:pt x="1802158" y="1902817"/>
                  <a:pt x="1792224" y="1911096"/>
                </a:cubicBezTo>
                <a:cubicBezTo>
                  <a:pt x="1776018" y="1924601"/>
                  <a:pt x="1746629" y="1939781"/>
                  <a:pt x="1728216" y="1947672"/>
                </a:cubicBezTo>
                <a:cubicBezTo>
                  <a:pt x="1719357" y="1951469"/>
                  <a:pt x="1709405" y="1952505"/>
                  <a:pt x="1700784" y="1956816"/>
                </a:cubicBezTo>
                <a:cubicBezTo>
                  <a:pt x="1647725" y="1983345"/>
                  <a:pt x="1700900" y="1969346"/>
                  <a:pt x="1636776" y="1993392"/>
                </a:cubicBezTo>
                <a:cubicBezTo>
                  <a:pt x="1625009" y="1997805"/>
                  <a:pt x="1612392" y="1999488"/>
                  <a:pt x="1600200" y="2002536"/>
                </a:cubicBezTo>
                <a:cubicBezTo>
                  <a:pt x="1594104" y="2011680"/>
                  <a:pt x="1590183" y="2022731"/>
                  <a:pt x="1581912" y="2029968"/>
                </a:cubicBezTo>
                <a:cubicBezTo>
                  <a:pt x="1505029" y="2097241"/>
                  <a:pt x="1554039" y="2048477"/>
                  <a:pt x="1499616" y="2075688"/>
                </a:cubicBezTo>
                <a:cubicBezTo>
                  <a:pt x="1489786" y="2080603"/>
                  <a:pt x="1481726" y="2088524"/>
                  <a:pt x="1472184" y="2093976"/>
                </a:cubicBezTo>
                <a:cubicBezTo>
                  <a:pt x="1460349" y="2100739"/>
                  <a:pt x="1447800" y="2106168"/>
                  <a:pt x="1435608" y="2112264"/>
                </a:cubicBezTo>
                <a:cubicBezTo>
                  <a:pt x="1426464" y="2124456"/>
                  <a:pt x="1419884" y="2139084"/>
                  <a:pt x="1408176" y="2148840"/>
                </a:cubicBezTo>
                <a:cubicBezTo>
                  <a:pt x="1400771" y="2155010"/>
                  <a:pt x="1389603" y="2154187"/>
                  <a:pt x="1380744" y="2157984"/>
                </a:cubicBezTo>
                <a:cubicBezTo>
                  <a:pt x="1368215" y="2163354"/>
                  <a:pt x="1356360" y="2170176"/>
                  <a:pt x="1344168" y="2176272"/>
                </a:cubicBezTo>
                <a:cubicBezTo>
                  <a:pt x="1341120" y="2185416"/>
                  <a:pt x="1341045" y="2196178"/>
                  <a:pt x="1335024" y="2203704"/>
                </a:cubicBezTo>
                <a:cubicBezTo>
                  <a:pt x="1322132" y="2219818"/>
                  <a:pt x="1298231" y="2225112"/>
                  <a:pt x="1280160" y="2231136"/>
                </a:cubicBezTo>
                <a:cubicBezTo>
                  <a:pt x="1274064" y="2240280"/>
                  <a:pt x="1270143" y="2251331"/>
                  <a:pt x="1261872" y="2258568"/>
                </a:cubicBezTo>
                <a:cubicBezTo>
                  <a:pt x="1245331" y="2273042"/>
                  <a:pt x="1224592" y="2281956"/>
                  <a:pt x="1207008" y="2295144"/>
                </a:cubicBezTo>
                <a:cubicBezTo>
                  <a:pt x="1194816" y="2304288"/>
                  <a:pt x="1182833" y="2313718"/>
                  <a:pt x="1170432" y="2322576"/>
                </a:cubicBezTo>
                <a:cubicBezTo>
                  <a:pt x="1161489" y="2328964"/>
                  <a:pt x="1151443" y="2333829"/>
                  <a:pt x="1143000" y="2340864"/>
                </a:cubicBezTo>
                <a:cubicBezTo>
                  <a:pt x="1133066" y="2349143"/>
                  <a:pt x="1125502" y="2360017"/>
                  <a:pt x="1115568" y="2368296"/>
                </a:cubicBezTo>
                <a:cubicBezTo>
                  <a:pt x="1107125" y="2375331"/>
                  <a:pt x="1097024" y="2380120"/>
                  <a:pt x="1088136" y="2386584"/>
                </a:cubicBezTo>
                <a:cubicBezTo>
                  <a:pt x="1063486" y="2404511"/>
                  <a:pt x="1042246" y="2427817"/>
                  <a:pt x="1014984" y="2441448"/>
                </a:cubicBezTo>
                <a:cubicBezTo>
                  <a:pt x="1002792" y="2447544"/>
                  <a:pt x="990097" y="2452723"/>
                  <a:pt x="978408" y="2459736"/>
                </a:cubicBezTo>
                <a:cubicBezTo>
                  <a:pt x="899803" y="2506899"/>
                  <a:pt x="951290" y="2487063"/>
                  <a:pt x="896112" y="2505456"/>
                </a:cubicBezTo>
                <a:cubicBezTo>
                  <a:pt x="893064" y="2514600"/>
                  <a:pt x="893138" y="2525483"/>
                  <a:pt x="886968" y="2532888"/>
                </a:cubicBezTo>
                <a:cubicBezTo>
                  <a:pt x="865676" y="2558438"/>
                  <a:pt x="850307" y="2560348"/>
                  <a:pt x="822960" y="2569464"/>
                </a:cubicBezTo>
                <a:cubicBezTo>
                  <a:pt x="813816" y="2578608"/>
                  <a:pt x="803807" y="2586962"/>
                  <a:pt x="795528" y="2596896"/>
                </a:cubicBezTo>
                <a:cubicBezTo>
                  <a:pt x="788493" y="2605339"/>
                  <a:pt x="785011" y="2616557"/>
                  <a:pt x="777240" y="2624328"/>
                </a:cubicBezTo>
                <a:cubicBezTo>
                  <a:pt x="769469" y="2632099"/>
                  <a:pt x="758952" y="2636520"/>
                  <a:pt x="749808" y="2642616"/>
                </a:cubicBezTo>
                <a:cubicBezTo>
                  <a:pt x="735464" y="2671303"/>
                  <a:pt x="702505" y="2744783"/>
                  <a:pt x="676656" y="2770632"/>
                </a:cubicBezTo>
                <a:lnTo>
                  <a:pt x="640080" y="2807208"/>
                </a:lnTo>
                <a:cubicBezTo>
                  <a:pt x="617196" y="2898745"/>
                  <a:pt x="651604" y="2804828"/>
                  <a:pt x="603504" y="2852928"/>
                </a:cubicBezTo>
                <a:cubicBezTo>
                  <a:pt x="596688" y="2859744"/>
                  <a:pt x="600278" y="2872752"/>
                  <a:pt x="594360" y="2880360"/>
                </a:cubicBezTo>
                <a:cubicBezTo>
                  <a:pt x="578482" y="2900775"/>
                  <a:pt x="555014" y="2914533"/>
                  <a:pt x="539496" y="2935224"/>
                </a:cubicBezTo>
                <a:cubicBezTo>
                  <a:pt x="530352" y="2947416"/>
                  <a:pt x="521982" y="2960229"/>
                  <a:pt x="512064" y="2971800"/>
                </a:cubicBezTo>
                <a:cubicBezTo>
                  <a:pt x="503648" y="2981618"/>
                  <a:pt x="492911" y="2989298"/>
                  <a:pt x="484632" y="2999232"/>
                </a:cubicBezTo>
                <a:cubicBezTo>
                  <a:pt x="477597" y="3007675"/>
                  <a:pt x="471259" y="3016834"/>
                  <a:pt x="466344" y="3026664"/>
                </a:cubicBezTo>
                <a:cubicBezTo>
                  <a:pt x="462033" y="3035285"/>
                  <a:pt x="463221" y="3046570"/>
                  <a:pt x="457200" y="3054096"/>
                </a:cubicBezTo>
                <a:cubicBezTo>
                  <a:pt x="450335" y="3062678"/>
                  <a:pt x="438211" y="3065349"/>
                  <a:pt x="429768" y="3072384"/>
                </a:cubicBezTo>
                <a:cubicBezTo>
                  <a:pt x="419834" y="3080663"/>
                  <a:pt x="410615" y="3089882"/>
                  <a:pt x="402336" y="3099816"/>
                </a:cubicBezTo>
                <a:cubicBezTo>
                  <a:pt x="395301" y="3108259"/>
                  <a:pt x="392319" y="3120011"/>
                  <a:pt x="384048" y="3127248"/>
                </a:cubicBezTo>
                <a:cubicBezTo>
                  <a:pt x="367507" y="3141722"/>
                  <a:pt x="344726" y="3148282"/>
                  <a:pt x="329184" y="3163824"/>
                </a:cubicBezTo>
                <a:cubicBezTo>
                  <a:pt x="267504" y="3225504"/>
                  <a:pt x="298856" y="3210509"/>
                  <a:pt x="246888" y="3227832"/>
                </a:cubicBezTo>
                <a:cubicBezTo>
                  <a:pt x="234696" y="3236976"/>
                  <a:pt x="220068" y="3243556"/>
                  <a:pt x="210312" y="3255264"/>
                </a:cubicBezTo>
                <a:cubicBezTo>
                  <a:pt x="172798" y="3300281"/>
                  <a:pt x="235634" y="3271207"/>
                  <a:pt x="173736" y="3291840"/>
                </a:cubicBezTo>
                <a:cubicBezTo>
                  <a:pt x="121325" y="3370456"/>
                  <a:pt x="191112" y="3277939"/>
                  <a:pt x="128016" y="3328416"/>
                </a:cubicBezTo>
                <a:cubicBezTo>
                  <a:pt x="68930" y="3375685"/>
                  <a:pt x="151247" y="3342008"/>
                  <a:pt x="82296" y="3364992"/>
                </a:cubicBezTo>
                <a:cubicBezTo>
                  <a:pt x="76200" y="3374136"/>
                  <a:pt x="72590" y="3385559"/>
                  <a:pt x="64008" y="3392424"/>
                </a:cubicBezTo>
                <a:cubicBezTo>
                  <a:pt x="56482" y="3398445"/>
                  <a:pt x="45197" y="3397257"/>
                  <a:pt x="36576" y="3401568"/>
                </a:cubicBezTo>
                <a:cubicBezTo>
                  <a:pt x="26746" y="3406483"/>
                  <a:pt x="18288" y="3413760"/>
                  <a:pt x="9144" y="3419856"/>
                </a:cubicBezTo>
                <a:lnTo>
                  <a:pt x="0" y="3392424"/>
                </a:lnTo>
              </a:path>
            </a:pathLst>
          </a:custGeom>
          <a:noFill/>
          <a:ln>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2615184" y="3584448"/>
            <a:ext cx="2743200" cy="1965960"/>
          </a:xfrm>
          <a:custGeom>
            <a:avLst/>
            <a:gdLst>
              <a:gd name="connsiteX0" fmla="*/ 2743200 w 2743200"/>
              <a:gd name="connsiteY0" fmla="*/ 0 h 1965960"/>
              <a:gd name="connsiteX1" fmla="*/ 2295144 w 2743200"/>
              <a:gd name="connsiteY1" fmla="*/ 256032 h 1965960"/>
              <a:gd name="connsiteX2" fmla="*/ 2267712 w 2743200"/>
              <a:gd name="connsiteY2" fmla="*/ 265176 h 1965960"/>
              <a:gd name="connsiteX3" fmla="*/ 2212848 w 2743200"/>
              <a:gd name="connsiteY3" fmla="*/ 301752 h 1965960"/>
              <a:gd name="connsiteX4" fmla="*/ 2121408 w 2743200"/>
              <a:gd name="connsiteY4" fmla="*/ 329184 h 1965960"/>
              <a:gd name="connsiteX5" fmla="*/ 2093976 w 2743200"/>
              <a:gd name="connsiteY5" fmla="*/ 338328 h 1965960"/>
              <a:gd name="connsiteX6" fmla="*/ 2066544 w 2743200"/>
              <a:gd name="connsiteY6" fmla="*/ 347472 h 1965960"/>
              <a:gd name="connsiteX7" fmla="*/ 2039112 w 2743200"/>
              <a:gd name="connsiteY7" fmla="*/ 365760 h 1965960"/>
              <a:gd name="connsiteX8" fmla="*/ 1975104 w 2743200"/>
              <a:gd name="connsiteY8" fmla="*/ 384048 h 1965960"/>
              <a:gd name="connsiteX9" fmla="*/ 1947672 w 2743200"/>
              <a:gd name="connsiteY9" fmla="*/ 393192 h 1965960"/>
              <a:gd name="connsiteX10" fmla="*/ 1911096 w 2743200"/>
              <a:gd name="connsiteY10" fmla="*/ 402336 h 1965960"/>
              <a:gd name="connsiteX11" fmla="*/ 1874520 w 2743200"/>
              <a:gd name="connsiteY11" fmla="*/ 420624 h 1965960"/>
              <a:gd name="connsiteX12" fmla="*/ 1828800 w 2743200"/>
              <a:gd name="connsiteY12" fmla="*/ 429768 h 1965960"/>
              <a:gd name="connsiteX13" fmla="*/ 1737360 w 2743200"/>
              <a:gd name="connsiteY13" fmla="*/ 448056 h 1965960"/>
              <a:gd name="connsiteX14" fmla="*/ 1709928 w 2743200"/>
              <a:gd name="connsiteY14" fmla="*/ 466344 h 1965960"/>
              <a:gd name="connsiteX15" fmla="*/ 1664208 w 2743200"/>
              <a:gd name="connsiteY15" fmla="*/ 475488 h 1965960"/>
              <a:gd name="connsiteX16" fmla="*/ 1627632 w 2743200"/>
              <a:gd name="connsiteY16" fmla="*/ 484632 h 1965960"/>
              <a:gd name="connsiteX17" fmla="*/ 1591056 w 2743200"/>
              <a:gd name="connsiteY17" fmla="*/ 502920 h 1965960"/>
              <a:gd name="connsiteX18" fmla="*/ 1536192 w 2743200"/>
              <a:gd name="connsiteY18" fmla="*/ 521208 h 1965960"/>
              <a:gd name="connsiteX19" fmla="*/ 1508760 w 2743200"/>
              <a:gd name="connsiteY19" fmla="*/ 530352 h 1965960"/>
              <a:gd name="connsiteX20" fmla="*/ 1481328 w 2743200"/>
              <a:gd name="connsiteY20" fmla="*/ 539496 h 1965960"/>
              <a:gd name="connsiteX21" fmla="*/ 1426464 w 2743200"/>
              <a:gd name="connsiteY21" fmla="*/ 566928 h 1965960"/>
              <a:gd name="connsiteX22" fmla="*/ 1399032 w 2743200"/>
              <a:gd name="connsiteY22" fmla="*/ 585216 h 1965960"/>
              <a:gd name="connsiteX23" fmla="*/ 1371600 w 2743200"/>
              <a:gd name="connsiteY23" fmla="*/ 594360 h 1965960"/>
              <a:gd name="connsiteX24" fmla="*/ 1335024 w 2743200"/>
              <a:gd name="connsiteY24" fmla="*/ 612648 h 1965960"/>
              <a:gd name="connsiteX25" fmla="*/ 1307592 w 2743200"/>
              <a:gd name="connsiteY25" fmla="*/ 621792 h 1965960"/>
              <a:gd name="connsiteX26" fmla="*/ 1225296 w 2743200"/>
              <a:gd name="connsiteY26" fmla="*/ 667512 h 1965960"/>
              <a:gd name="connsiteX27" fmla="*/ 1152144 w 2743200"/>
              <a:gd name="connsiteY27" fmla="*/ 704088 h 1965960"/>
              <a:gd name="connsiteX28" fmla="*/ 1097280 w 2743200"/>
              <a:gd name="connsiteY28" fmla="*/ 740664 h 1965960"/>
              <a:gd name="connsiteX29" fmla="*/ 1069848 w 2743200"/>
              <a:gd name="connsiteY29" fmla="*/ 758952 h 1965960"/>
              <a:gd name="connsiteX30" fmla="*/ 1051560 w 2743200"/>
              <a:gd name="connsiteY30" fmla="*/ 786384 h 1965960"/>
              <a:gd name="connsiteX31" fmla="*/ 987552 w 2743200"/>
              <a:gd name="connsiteY31" fmla="*/ 822960 h 1965960"/>
              <a:gd name="connsiteX32" fmla="*/ 923544 w 2743200"/>
              <a:gd name="connsiteY32" fmla="*/ 868680 h 1965960"/>
              <a:gd name="connsiteX33" fmla="*/ 905256 w 2743200"/>
              <a:gd name="connsiteY33" fmla="*/ 896112 h 1965960"/>
              <a:gd name="connsiteX34" fmla="*/ 877824 w 2743200"/>
              <a:gd name="connsiteY34" fmla="*/ 932688 h 1965960"/>
              <a:gd name="connsiteX35" fmla="*/ 822960 w 2743200"/>
              <a:gd name="connsiteY35" fmla="*/ 978408 h 1965960"/>
              <a:gd name="connsiteX36" fmla="*/ 795528 w 2743200"/>
              <a:gd name="connsiteY36" fmla="*/ 1033272 h 1965960"/>
              <a:gd name="connsiteX37" fmla="*/ 768096 w 2743200"/>
              <a:gd name="connsiteY37" fmla="*/ 1051560 h 1965960"/>
              <a:gd name="connsiteX38" fmla="*/ 749808 w 2743200"/>
              <a:gd name="connsiteY38" fmla="*/ 1078992 h 1965960"/>
              <a:gd name="connsiteX39" fmla="*/ 694944 w 2743200"/>
              <a:gd name="connsiteY39" fmla="*/ 1133856 h 1965960"/>
              <a:gd name="connsiteX40" fmla="*/ 649224 w 2743200"/>
              <a:gd name="connsiteY40" fmla="*/ 1197864 h 1965960"/>
              <a:gd name="connsiteX41" fmla="*/ 594360 w 2743200"/>
              <a:gd name="connsiteY41" fmla="*/ 1252728 h 1965960"/>
              <a:gd name="connsiteX42" fmla="*/ 548640 w 2743200"/>
              <a:gd name="connsiteY42" fmla="*/ 1298448 h 1965960"/>
              <a:gd name="connsiteX43" fmla="*/ 493776 w 2743200"/>
              <a:gd name="connsiteY43" fmla="*/ 1399032 h 1965960"/>
              <a:gd name="connsiteX44" fmla="*/ 448056 w 2743200"/>
              <a:gd name="connsiteY44" fmla="*/ 1453896 h 1965960"/>
              <a:gd name="connsiteX45" fmla="*/ 420624 w 2743200"/>
              <a:gd name="connsiteY45" fmla="*/ 1517904 h 1965960"/>
              <a:gd name="connsiteX46" fmla="*/ 402336 w 2743200"/>
              <a:gd name="connsiteY46" fmla="*/ 1554480 h 1965960"/>
              <a:gd name="connsiteX47" fmla="*/ 347472 w 2743200"/>
              <a:gd name="connsiteY47" fmla="*/ 1600200 h 1965960"/>
              <a:gd name="connsiteX48" fmla="*/ 283464 w 2743200"/>
              <a:gd name="connsiteY48" fmla="*/ 1673352 h 1965960"/>
              <a:gd name="connsiteX49" fmla="*/ 265176 w 2743200"/>
              <a:gd name="connsiteY49" fmla="*/ 1700784 h 1965960"/>
              <a:gd name="connsiteX50" fmla="*/ 237744 w 2743200"/>
              <a:gd name="connsiteY50" fmla="*/ 1719072 h 1965960"/>
              <a:gd name="connsiteX51" fmla="*/ 210312 w 2743200"/>
              <a:gd name="connsiteY51" fmla="*/ 1746504 h 1965960"/>
              <a:gd name="connsiteX52" fmla="*/ 173736 w 2743200"/>
              <a:gd name="connsiteY52" fmla="*/ 1792224 h 1965960"/>
              <a:gd name="connsiteX53" fmla="*/ 155448 w 2743200"/>
              <a:gd name="connsiteY53" fmla="*/ 1819656 h 1965960"/>
              <a:gd name="connsiteX54" fmla="*/ 100584 w 2743200"/>
              <a:gd name="connsiteY54" fmla="*/ 1856232 h 1965960"/>
              <a:gd name="connsiteX55" fmla="*/ 91440 w 2743200"/>
              <a:gd name="connsiteY55" fmla="*/ 1883664 h 1965960"/>
              <a:gd name="connsiteX56" fmla="*/ 9144 w 2743200"/>
              <a:gd name="connsiteY56" fmla="*/ 1947672 h 1965960"/>
              <a:gd name="connsiteX57" fmla="*/ 0 w 2743200"/>
              <a:gd name="connsiteY57" fmla="*/ 1965960 h 196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43200" h="1965960">
                <a:moveTo>
                  <a:pt x="2743200" y="0"/>
                </a:moveTo>
                <a:cubicBezTo>
                  <a:pt x="2611203" y="164997"/>
                  <a:pt x="2717649" y="44780"/>
                  <a:pt x="2295144" y="256032"/>
                </a:cubicBezTo>
                <a:cubicBezTo>
                  <a:pt x="2286523" y="260343"/>
                  <a:pt x="2276138" y="260495"/>
                  <a:pt x="2267712" y="265176"/>
                </a:cubicBezTo>
                <a:cubicBezTo>
                  <a:pt x="2248499" y="275850"/>
                  <a:pt x="2234171" y="296421"/>
                  <a:pt x="2212848" y="301752"/>
                </a:cubicBezTo>
                <a:cubicBezTo>
                  <a:pt x="2157570" y="315571"/>
                  <a:pt x="2188194" y="306922"/>
                  <a:pt x="2121408" y="329184"/>
                </a:cubicBezTo>
                <a:lnTo>
                  <a:pt x="2093976" y="338328"/>
                </a:lnTo>
                <a:cubicBezTo>
                  <a:pt x="2084832" y="341376"/>
                  <a:pt x="2074564" y="342125"/>
                  <a:pt x="2066544" y="347472"/>
                </a:cubicBezTo>
                <a:cubicBezTo>
                  <a:pt x="2057400" y="353568"/>
                  <a:pt x="2048942" y="360845"/>
                  <a:pt x="2039112" y="365760"/>
                </a:cubicBezTo>
                <a:cubicBezTo>
                  <a:pt x="2024496" y="373068"/>
                  <a:pt x="1988776" y="380142"/>
                  <a:pt x="1975104" y="384048"/>
                </a:cubicBezTo>
                <a:cubicBezTo>
                  <a:pt x="1965836" y="386696"/>
                  <a:pt x="1956940" y="390544"/>
                  <a:pt x="1947672" y="393192"/>
                </a:cubicBezTo>
                <a:cubicBezTo>
                  <a:pt x="1935588" y="396644"/>
                  <a:pt x="1922863" y="397923"/>
                  <a:pt x="1911096" y="402336"/>
                </a:cubicBezTo>
                <a:cubicBezTo>
                  <a:pt x="1898333" y="407122"/>
                  <a:pt x="1887452" y="416313"/>
                  <a:pt x="1874520" y="420624"/>
                </a:cubicBezTo>
                <a:cubicBezTo>
                  <a:pt x="1859776" y="425539"/>
                  <a:pt x="1844091" y="426988"/>
                  <a:pt x="1828800" y="429768"/>
                </a:cubicBezTo>
                <a:cubicBezTo>
                  <a:pt x="1746593" y="444715"/>
                  <a:pt x="1802054" y="431882"/>
                  <a:pt x="1737360" y="448056"/>
                </a:cubicBezTo>
                <a:cubicBezTo>
                  <a:pt x="1728216" y="454152"/>
                  <a:pt x="1720218" y="462485"/>
                  <a:pt x="1709928" y="466344"/>
                </a:cubicBezTo>
                <a:cubicBezTo>
                  <a:pt x="1695376" y="471801"/>
                  <a:pt x="1679380" y="472117"/>
                  <a:pt x="1664208" y="475488"/>
                </a:cubicBezTo>
                <a:cubicBezTo>
                  <a:pt x="1651940" y="478214"/>
                  <a:pt x="1639399" y="480219"/>
                  <a:pt x="1627632" y="484632"/>
                </a:cubicBezTo>
                <a:cubicBezTo>
                  <a:pt x="1614869" y="489418"/>
                  <a:pt x="1603712" y="497858"/>
                  <a:pt x="1591056" y="502920"/>
                </a:cubicBezTo>
                <a:cubicBezTo>
                  <a:pt x="1573158" y="510079"/>
                  <a:pt x="1554480" y="515112"/>
                  <a:pt x="1536192" y="521208"/>
                </a:cubicBezTo>
                <a:lnTo>
                  <a:pt x="1508760" y="530352"/>
                </a:lnTo>
                <a:cubicBezTo>
                  <a:pt x="1499616" y="533400"/>
                  <a:pt x="1489348" y="534149"/>
                  <a:pt x="1481328" y="539496"/>
                </a:cubicBezTo>
                <a:cubicBezTo>
                  <a:pt x="1402712" y="591907"/>
                  <a:pt x="1502180" y="529070"/>
                  <a:pt x="1426464" y="566928"/>
                </a:cubicBezTo>
                <a:cubicBezTo>
                  <a:pt x="1416634" y="571843"/>
                  <a:pt x="1408862" y="580301"/>
                  <a:pt x="1399032" y="585216"/>
                </a:cubicBezTo>
                <a:cubicBezTo>
                  <a:pt x="1390411" y="589527"/>
                  <a:pt x="1380459" y="590563"/>
                  <a:pt x="1371600" y="594360"/>
                </a:cubicBezTo>
                <a:cubicBezTo>
                  <a:pt x="1359071" y="599730"/>
                  <a:pt x="1347553" y="607278"/>
                  <a:pt x="1335024" y="612648"/>
                </a:cubicBezTo>
                <a:cubicBezTo>
                  <a:pt x="1326165" y="616445"/>
                  <a:pt x="1316018" y="617111"/>
                  <a:pt x="1307592" y="621792"/>
                </a:cubicBezTo>
                <a:cubicBezTo>
                  <a:pt x="1213266" y="674195"/>
                  <a:pt x="1287368" y="646821"/>
                  <a:pt x="1225296" y="667512"/>
                </a:cubicBezTo>
                <a:cubicBezTo>
                  <a:pt x="1164198" y="728610"/>
                  <a:pt x="1237798" y="665154"/>
                  <a:pt x="1152144" y="704088"/>
                </a:cubicBezTo>
                <a:cubicBezTo>
                  <a:pt x="1132135" y="713183"/>
                  <a:pt x="1115568" y="728472"/>
                  <a:pt x="1097280" y="740664"/>
                </a:cubicBezTo>
                <a:lnTo>
                  <a:pt x="1069848" y="758952"/>
                </a:lnTo>
                <a:cubicBezTo>
                  <a:pt x="1063752" y="768096"/>
                  <a:pt x="1059331" y="778613"/>
                  <a:pt x="1051560" y="786384"/>
                </a:cubicBezTo>
                <a:cubicBezTo>
                  <a:pt x="1036708" y="801236"/>
                  <a:pt x="1004286" y="813398"/>
                  <a:pt x="987552" y="822960"/>
                </a:cubicBezTo>
                <a:cubicBezTo>
                  <a:pt x="975437" y="829883"/>
                  <a:pt x="930086" y="862138"/>
                  <a:pt x="923544" y="868680"/>
                </a:cubicBezTo>
                <a:cubicBezTo>
                  <a:pt x="915773" y="876451"/>
                  <a:pt x="911644" y="887169"/>
                  <a:pt x="905256" y="896112"/>
                </a:cubicBezTo>
                <a:cubicBezTo>
                  <a:pt x="896398" y="908513"/>
                  <a:pt x="887742" y="921117"/>
                  <a:pt x="877824" y="932688"/>
                </a:cubicBezTo>
                <a:cubicBezTo>
                  <a:pt x="854355" y="960068"/>
                  <a:pt x="851179" y="959595"/>
                  <a:pt x="822960" y="978408"/>
                </a:cubicBezTo>
                <a:cubicBezTo>
                  <a:pt x="815523" y="1000719"/>
                  <a:pt x="813254" y="1015546"/>
                  <a:pt x="795528" y="1033272"/>
                </a:cubicBezTo>
                <a:cubicBezTo>
                  <a:pt x="787757" y="1041043"/>
                  <a:pt x="777240" y="1045464"/>
                  <a:pt x="768096" y="1051560"/>
                </a:cubicBezTo>
                <a:cubicBezTo>
                  <a:pt x="762000" y="1060704"/>
                  <a:pt x="757109" y="1070778"/>
                  <a:pt x="749808" y="1078992"/>
                </a:cubicBezTo>
                <a:cubicBezTo>
                  <a:pt x="732625" y="1098322"/>
                  <a:pt x="709290" y="1112337"/>
                  <a:pt x="694944" y="1133856"/>
                </a:cubicBezTo>
                <a:cubicBezTo>
                  <a:pt x="682223" y="1152937"/>
                  <a:pt x="663806" y="1181661"/>
                  <a:pt x="649224" y="1197864"/>
                </a:cubicBezTo>
                <a:cubicBezTo>
                  <a:pt x="631922" y="1217088"/>
                  <a:pt x="608706" y="1231209"/>
                  <a:pt x="594360" y="1252728"/>
                </a:cubicBezTo>
                <a:cubicBezTo>
                  <a:pt x="569976" y="1289304"/>
                  <a:pt x="585216" y="1274064"/>
                  <a:pt x="548640" y="1298448"/>
                </a:cubicBezTo>
                <a:cubicBezTo>
                  <a:pt x="538230" y="1319269"/>
                  <a:pt x="514657" y="1373974"/>
                  <a:pt x="493776" y="1399032"/>
                </a:cubicBezTo>
                <a:cubicBezTo>
                  <a:pt x="435104" y="1469438"/>
                  <a:pt x="493462" y="1385788"/>
                  <a:pt x="448056" y="1453896"/>
                </a:cubicBezTo>
                <a:cubicBezTo>
                  <a:pt x="433037" y="1513971"/>
                  <a:pt x="448690" y="1468789"/>
                  <a:pt x="420624" y="1517904"/>
                </a:cubicBezTo>
                <a:cubicBezTo>
                  <a:pt x="413861" y="1529739"/>
                  <a:pt x="410259" y="1543388"/>
                  <a:pt x="402336" y="1554480"/>
                </a:cubicBezTo>
                <a:cubicBezTo>
                  <a:pt x="386335" y="1576882"/>
                  <a:pt x="369346" y="1585618"/>
                  <a:pt x="347472" y="1600200"/>
                </a:cubicBezTo>
                <a:cubicBezTo>
                  <a:pt x="304800" y="1664208"/>
                  <a:pt x="329184" y="1642872"/>
                  <a:pt x="283464" y="1673352"/>
                </a:cubicBezTo>
                <a:cubicBezTo>
                  <a:pt x="277368" y="1682496"/>
                  <a:pt x="272947" y="1693013"/>
                  <a:pt x="265176" y="1700784"/>
                </a:cubicBezTo>
                <a:cubicBezTo>
                  <a:pt x="257405" y="1708555"/>
                  <a:pt x="246187" y="1712037"/>
                  <a:pt x="237744" y="1719072"/>
                </a:cubicBezTo>
                <a:cubicBezTo>
                  <a:pt x="227810" y="1727351"/>
                  <a:pt x="219456" y="1737360"/>
                  <a:pt x="210312" y="1746504"/>
                </a:cubicBezTo>
                <a:cubicBezTo>
                  <a:pt x="192511" y="1799908"/>
                  <a:pt x="215096" y="1750864"/>
                  <a:pt x="173736" y="1792224"/>
                </a:cubicBezTo>
                <a:cubicBezTo>
                  <a:pt x="165965" y="1799995"/>
                  <a:pt x="163719" y="1812419"/>
                  <a:pt x="155448" y="1819656"/>
                </a:cubicBezTo>
                <a:cubicBezTo>
                  <a:pt x="138907" y="1834130"/>
                  <a:pt x="100584" y="1856232"/>
                  <a:pt x="100584" y="1856232"/>
                </a:cubicBezTo>
                <a:cubicBezTo>
                  <a:pt x="97536" y="1865376"/>
                  <a:pt x="98256" y="1876848"/>
                  <a:pt x="91440" y="1883664"/>
                </a:cubicBezTo>
                <a:cubicBezTo>
                  <a:pt x="11359" y="1963745"/>
                  <a:pt x="60623" y="1883323"/>
                  <a:pt x="9144" y="1947672"/>
                </a:cubicBezTo>
                <a:cubicBezTo>
                  <a:pt x="4886" y="1952994"/>
                  <a:pt x="3048" y="1959864"/>
                  <a:pt x="0" y="1965960"/>
                </a:cubicBezTo>
              </a:path>
            </a:pathLst>
          </a:custGeom>
          <a:noFill/>
          <a:ln>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446596" y="5793575"/>
            <a:ext cx="1680653" cy="369332"/>
          </a:xfrm>
          <a:prstGeom prst="rect">
            <a:avLst/>
          </a:prstGeom>
          <a:noFill/>
        </p:spPr>
        <p:txBody>
          <a:bodyPr wrap="none" rtlCol="0">
            <a:spAutoFit/>
          </a:bodyPr>
          <a:lstStyle/>
          <a:p>
            <a:r>
              <a:rPr lang="en-US" b="1" smtClean="0"/>
              <a:t>OSL sample site</a:t>
            </a:r>
            <a:endParaRPr lang="en-US" b="1"/>
          </a:p>
        </p:txBody>
      </p:sp>
      <p:sp>
        <p:nvSpPr>
          <p:cNvPr id="29" name="TextBox 28"/>
          <p:cNvSpPr txBox="1"/>
          <p:nvPr/>
        </p:nvSpPr>
        <p:spPr>
          <a:xfrm>
            <a:off x="3403237" y="5220076"/>
            <a:ext cx="1502976" cy="369332"/>
          </a:xfrm>
          <a:prstGeom prst="rect">
            <a:avLst/>
          </a:prstGeom>
          <a:noFill/>
        </p:spPr>
        <p:txBody>
          <a:bodyPr wrap="none" rtlCol="0">
            <a:spAutoFit/>
          </a:bodyPr>
          <a:lstStyle/>
          <a:p>
            <a:r>
              <a:rPr lang="en-US"/>
              <a:t>o</a:t>
            </a:r>
            <a:r>
              <a:rPr lang="en-US" smtClean="0"/>
              <a:t>utwash plain</a:t>
            </a:r>
            <a:endParaRPr lang="en-US"/>
          </a:p>
        </p:txBody>
      </p:sp>
    </p:spTree>
    <p:extLst>
      <p:ext uri="{BB962C8B-B14F-4D97-AF65-F5344CB8AC3E}">
        <p14:creationId xmlns:p14="http://schemas.microsoft.com/office/powerpoint/2010/main" val="2197243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990600"/>
            <a:ext cx="7179733" cy="4038600"/>
          </a:xfrm>
          <a:prstGeom prst="rect">
            <a:avLst/>
          </a:prstGeom>
        </p:spPr>
      </p:pic>
      <p:sp>
        <p:nvSpPr>
          <p:cNvPr id="3" name="TextBox 2"/>
          <p:cNvSpPr txBox="1"/>
          <p:nvPr/>
        </p:nvSpPr>
        <p:spPr>
          <a:xfrm>
            <a:off x="1219200" y="392668"/>
            <a:ext cx="7239000" cy="461665"/>
          </a:xfrm>
          <a:prstGeom prst="rect">
            <a:avLst/>
          </a:prstGeom>
          <a:noFill/>
        </p:spPr>
        <p:txBody>
          <a:bodyPr wrap="square" rtlCol="0">
            <a:spAutoFit/>
          </a:bodyPr>
          <a:lstStyle/>
          <a:p>
            <a:r>
              <a:rPr lang="en-US" sz="2400" smtClean="0"/>
              <a:t>Mid-America Sand and Gravel Pit  (Mahomet, IL)</a:t>
            </a:r>
            <a:endParaRPr lang="en-US" sz="2400"/>
          </a:p>
        </p:txBody>
      </p:sp>
      <p:sp>
        <p:nvSpPr>
          <p:cNvPr id="4" name="TextBox 3"/>
          <p:cNvSpPr txBox="1"/>
          <p:nvPr/>
        </p:nvSpPr>
        <p:spPr>
          <a:xfrm>
            <a:off x="1143000" y="5290572"/>
            <a:ext cx="6324600" cy="133882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t>p</a:t>
            </a:r>
            <a:r>
              <a:rPr lang="en-US" smtClean="0"/>
              <a:t>ictured here at low water levels (due to sand pumping) </a:t>
            </a:r>
          </a:p>
          <a:p>
            <a:pPr marL="285750" indent="-285750">
              <a:lnSpc>
                <a:spcPct val="150000"/>
              </a:lnSpc>
              <a:buFont typeface="Arial" panose="020B0604020202020204" pitchFamily="34" charset="0"/>
              <a:buChar char="•"/>
            </a:pPr>
            <a:r>
              <a:rPr lang="en-US" smtClean="0"/>
              <a:t>mainly outwash sand with about 5 % gravel; </a:t>
            </a:r>
          </a:p>
          <a:p>
            <a:pPr marL="285750" indent="-285750">
              <a:lnSpc>
                <a:spcPct val="150000"/>
              </a:lnSpc>
              <a:buFont typeface="Arial" panose="020B0604020202020204" pitchFamily="34" charset="0"/>
              <a:buChar char="•"/>
            </a:pPr>
            <a:r>
              <a:rPr lang="en-US" smtClean="0"/>
              <a:t>used locally for cement / concrete</a:t>
            </a:r>
            <a:endParaRPr lang="en-US"/>
          </a:p>
        </p:txBody>
      </p:sp>
    </p:spTree>
    <p:extLst>
      <p:ext uri="{BB962C8B-B14F-4D97-AF65-F5344CB8AC3E}">
        <p14:creationId xmlns:p14="http://schemas.microsoft.com/office/powerpoint/2010/main" val="4033368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52400"/>
            <a:ext cx="6062133" cy="34099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3862388"/>
            <a:ext cx="4572000" cy="2571750"/>
          </a:xfrm>
          <a:prstGeom prst="rect">
            <a:avLst/>
          </a:prstGeom>
        </p:spPr>
      </p:pic>
    </p:spTree>
    <p:extLst>
      <p:ext uri="{BB962C8B-B14F-4D97-AF65-F5344CB8AC3E}">
        <p14:creationId xmlns:p14="http://schemas.microsoft.com/office/powerpoint/2010/main" val="1925938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GB" sz="2800" smtClean="0"/>
              <a:t>OSL dating of fine sand bed using quartz</a:t>
            </a:r>
            <a:endParaRPr lang="en-GB"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853" y="1524000"/>
            <a:ext cx="3694176" cy="366369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1524000"/>
            <a:ext cx="3105912" cy="3648456"/>
          </a:xfrm>
          <a:prstGeom prst="rect">
            <a:avLst/>
          </a:prstGeom>
        </p:spPr>
      </p:pic>
      <p:sp>
        <p:nvSpPr>
          <p:cNvPr id="7" name="Text Box 3"/>
          <p:cNvSpPr txBox="1">
            <a:spLocks noChangeArrowheads="1"/>
          </p:cNvSpPr>
          <p:nvPr/>
        </p:nvSpPr>
        <p:spPr bwMode="auto">
          <a:xfrm>
            <a:off x="3429000" y="5385641"/>
            <a:ext cx="26356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GB" sz="2000" i="1">
                <a:latin typeface="+mj-lt"/>
              </a:rPr>
              <a:t>s</a:t>
            </a:r>
            <a:r>
              <a:rPr lang="en-GB" sz="2000" i="1" smtClean="0">
                <a:latin typeface="+mj-lt"/>
              </a:rPr>
              <a:t>ample:  MHT-8F-OSL-1</a:t>
            </a:r>
            <a:endParaRPr lang="en-GB" sz="2000" i="1" dirty="0">
              <a:latin typeface="+mj-lt"/>
            </a:endParaRPr>
          </a:p>
        </p:txBody>
      </p:sp>
      <p:sp>
        <p:nvSpPr>
          <p:cNvPr id="8" name="Content Placeholder 4"/>
          <p:cNvSpPr txBox="1">
            <a:spLocks/>
          </p:cNvSpPr>
          <p:nvPr/>
        </p:nvSpPr>
        <p:spPr>
          <a:xfrm>
            <a:off x="3480792" y="6019800"/>
            <a:ext cx="2843808" cy="122620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buNone/>
            </a:pPr>
            <a:r>
              <a:rPr lang="en-US" sz="1800" i="1" dirty="0"/>
              <a:t>150 – 250 </a:t>
            </a:r>
            <a:r>
              <a:rPr lang="en-US" sz="1800" i="1" dirty="0">
                <a:sym typeface="Symbol" panose="05050102010706020507" pitchFamily="18" charset="2"/>
              </a:rPr>
              <a:t>m grain </a:t>
            </a:r>
            <a:r>
              <a:rPr lang="en-US" sz="1800" i="1" dirty="0" smtClean="0">
                <a:sym typeface="Symbol" panose="05050102010706020507" pitchFamily="18" charset="2"/>
              </a:rPr>
              <a:t>size</a:t>
            </a:r>
          </a:p>
          <a:p>
            <a:pPr marL="0" indent="0">
              <a:buNone/>
            </a:pPr>
            <a:r>
              <a:rPr lang="en-US" sz="1800" i="1" dirty="0" smtClean="0">
                <a:sym typeface="Symbol" panose="05050102010706020507" pitchFamily="18" charset="2"/>
              </a:rPr>
              <a:t>very </a:t>
            </a:r>
            <a:r>
              <a:rPr lang="en-US" sz="1800" i="1" dirty="0">
                <a:sym typeface="Symbol" panose="05050102010706020507" pitchFamily="18" charset="2"/>
              </a:rPr>
              <a:t>small aliquot (1 mm</a:t>
            </a:r>
            <a:r>
              <a:rPr lang="en-US" sz="1800" i="1" dirty="0" smtClean="0">
                <a:sym typeface="Symbol" panose="05050102010706020507" pitchFamily="18" charset="2"/>
              </a:rPr>
              <a:t>)</a:t>
            </a:r>
          </a:p>
          <a:p>
            <a:pPr marL="457200" lvl="1" indent="0">
              <a:buNone/>
            </a:pPr>
            <a:endParaRPr lang="en-GB" sz="1800" i="1" kern="0" dirty="0"/>
          </a:p>
        </p:txBody>
      </p:sp>
    </p:spTree>
    <p:extLst>
      <p:ext uri="{BB962C8B-B14F-4D97-AF65-F5344CB8AC3E}">
        <p14:creationId xmlns:p14="http://schemas.microsoft.com/office/powerpoint/2010/main" val="39813350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0802"/>
            <a:ext cx="8229600" cy="1143000"/>
          </a:xfrm>
        </p:spPr>
        <p:txBody>
          <a:bodyPr>
            <a:normAutofit/>
          </a:bodyPr>
          <a:lstStyle/>
          <a:p>
            <a:r>
              <a:rPr lang="en-GB" sz="3200" smtClean="0"/>
              <a:t>OSL results: average age model </a:t>
            </a:r>
            <a:endParaRPr lang="en-GB" sz="3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241665"/>
            <a:ext cx="4331208" cy="4407408"/>
          </a:xfrm>
          <a:prstGeom prst="rect">
            <a:avLst/>
          </a:prstGeom>
        </p:spPr>
      </p:pic>
      <p:sp>
        <p:nvSpPr>
          <p:cNvPr id="6" name="Content Placeholder 4"/>
          <p:cNvSpPr txBox="1">
            <a:spLocks/>
          </p:cNvSpPr>
          <p:nvPr/>
        </p:nvSpPr>
        <p:spPr>
          <a:xfrm>
            <a:off x="4876800" y="1227810"/>
            <a:ext cx="4178796" cy="410445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342900" lvl="1" indent="-342900">
              <a:buFontTx/>
              <a:buChar char="•"/>
            </a:pPr>
            <a:r>
              <a:rPr lang="en-US" sz="2000"/>
              <a:t>water content</a:t>
            </a:r>
            <a:br>
              <a:rPr lang="en-US" sz="2000"/>
            </a:br>
            <a:r>
              <a:rPr lang="en-US" sz="2000" smtClean="0"/>
              <a:t>OSL-1:  15 %   (4 m depth)</a:t>
            </a:r>
            <a:r>
              <a:rPr lang="en-US" sz="2000"/>
              <a:t/>
            </a:r>
            <a:br>
              <a:rPr lang="en-US" sz="2000"/>
            </a:br>
            <a:r>
              <a:rPr lang="en-US" sz="2000" smtClean="0"/>
              <a:t>OSL-2:  </a:t>
            </a:r>
            <a:r>
              <a:rPr lang="en-US" sz="2000"/>
              <a:t>20 </a:t>
            </a:r>
            <a:r>
              <a:rPr lang="en-US" sz="2000" smtClean="0"/>
              <a:t>%   (6 m depth)</a:t>
            </a:r>
            <a:endParaRPr lang="en-GB" sz="2000" kern="0"/>
          </a:p>
          <a:p>
            <a:pPr marL="0" lvl="1" indent="0">
              <a:buNone/>
            </a:pPr>
            <a:endParaRPr lang="en-GB" sz="2000" kern="0"/>
          </a:p>
          <a:p>
            <a:pPr marL="342900" lvl="1" indent="-342900">
              <a:buFontTx/>
              <a:buChar char="•"/>
            </a:pPr>
            <a:r>
              <a:rPr lang="en-US" sz="2000"/>
              <a:t>u</a:t>
            </a:r>
            <a:r>
              <a:rPr lang="en-US" sz="2000" smtClean="0"/>
              <a:t>pper sample (OSL-1);  ~ 63 ka</a:t>
            </a:r>
          </a:p>
          <a:p>
            <a:pPr marL="342900" lvl="1" indent="-342900">
              <a:buFontTx/>
              <a:buChar char="•"/>
            </a:pPr>
            <a:r>
              <a:rPr lang="en-US" sz="2000"/>
              <a:t>l</a:t>
            </a:r>
            <a:r>
              <a:rPr lang="en-US" sz="2000" smtClean="0"/>
              <a:t>ower sample (OSL-2);  ~ 48 ka</a:t>
            </a:r>
          </a:p>
          <a:p>
            <a:pPr marL="0" lvl="1" indent="0">
              <a:buNone/>
            </a:pPr>
            <a:endParaRPr lang="en-US" sz="2000" smtClean="0"/>
          </a:p>
          <a:p>
            <a:pPr marL="342900" lvl="1" indent="-342900">
              <a:buFontTx/>
              <a:buChar char="•"/>
            </a:pPr>
            <a:r>
              <a:rPr lang="en-US" sz="2000"/>
              <a:t>c</a:t>
            </a:r>
            <a:r>
              <a:rPr lang="en-US" sz="2000" smtClean="0"/>
              <a:t>learly too old based on stratigraphic position (surficial sand above Tiskilwa Fm.)</a:t>
            </a:r>
          </a:p>
          <a:p>
            <a:pPr marL="0" lvl="1" indent="0">
              <a:buNone/>
            </a:pPr>
            <a:endParaRPr lang="en-US" sz="2000" smtClean="0"/>
          </a:p>
          <a:p>
            <a:pPr marL="342900" lvl="1" indent="-342900">
              <a:buFontTx/>
              <a:buChar char="•"/>
            </a:pPr>
            <a:r>
              <a:rPr lang="en-US" sz="2000" smtClean="0"/>
              <a:t>samples are </a:t>
            </a:r>
            <a:r>
              <a:rPr lang="en-US" sz="2000" b="1" smtClean="0"/>
              <a:t>partially bleached</a:t>
            </a:r>
            <a:r>
              <a:rPr lang="en-US" sz="2000" b="1"/>
              <a:t/>
            </a:r>
            <a:br>
              <a:rPr lang="en-US" sz="2000" b="1"/>
            </a:br>
            <a:r>
              <a:rPr lang="en-US" sz="2000"/>
              <a:t/>
            </a:r>
            <a:br>
              <a:rPr lang="en-US" sz="2000"/>
            </a:br>
            <a:endParaRPr lang="en-GB" sz="2000" kern="0" dirty="0" smtClean="0"/>
          </a:p>
          <a:p>
            <a:pPr marL="457200" lvl="1" indent="0">
              <a:buNone/>
            </a:pPr>
            <a:endParaRPr lang="en-GB" sz="2000" kern="0" dirty="0"/>
          </a:p>
        </p:txBody>
      </p:sp>
    </p:spTree>
    <p:extLst>
      <p:ext uri="{BB962C8B-B14F-4D97-AF65-F5344CB8AC3E}">
        <p14:creationId xmlns:p14="http://schemas.microsoft.com/office/powerpoint/2010/main" val="33533164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381000"/>
            <a:ext cx="7455600" cy="5867400"/>
          </a:xfrm>
          <a:prstGeom prst="rect">
            <a:avLst/>
          </a:prstGeom>
        </p:spPr>
      </p:pic>
      <p:sp>
        <p:nvSpPr>
          <p:cNvPr id="3" name="TextBox 2"/>
          <p:cNvSpPr txBox="1"/>
          <p:nvPr/>
        </p:nvSpPr>
        <p:spPr>
          <a:xfrm>
            <a:off x="6172200" y="768299"/>
            <a:ext cx="2743200" cy="707886"/>
          </a:xfrm>
          <a:prstGeom prst="rect">
            <a:avLst/>
          </a:prstGeom>
          <a:noFill/>
        </p:spPr>
        <p:txBody>
          <a:bodyPr wrap="square" rtlCol="0">
            <a:spAutoFit/>
          </a:bodyPr>
          <a:lstStyle/>
          <a:p>
            <a:r>
              <a:rPr lang="en-US" sz="2000" b="1" smtClean="0"/>
              <a:t>Lake Michigan Lobe:</a:t>
            </a:r>
          </a:p>
          <a:p>
            <a:r>
              <a:rPr lang="en-US" sz="2000" b="1" smtClean="0"/>
              <a:t>central &amp; NE Illinois</a:t>
            </a:r>
            <a:endParaRPr lang="en-US" sz="2000" b="1"/>
          </a:p>
        </p:txBody>
      </p:sp>
      <p:cxnSp>
        <p:nvCxnSpPr>
          <p:cNvPr id="11" name="Straight Arrow Connector 10"/>
          <p:cNvCxnSpPr>
            <a:endCxn id="24" idx="3"/>
          </p:cNvCxnSpPr>
          <p:nvPr/>
        </p:nvCxnSpPr>
        <p:spPr>
          <a:xfrm flipH="1">
            <a:off x="4955025" y="2787108"/>
            <a:ext cx="1271840" cy="1357083"/>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505200" y="4800600"/>
            <a:ext cx="688065" cy="685800"/>
          </a:xfrm>
          <a:prstGeom prst="straightConnector1">
            <a:avLst/>
          </a:prstGeom>
          <a:ln w="127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52357" y="5438030"/>
            <a:ext cx="3014205" cy="338554"/>
          </a:xfrm>
          <a:prstGeom prst="rect">
            <a:avLst/>
          </a:prstGeom>
          <a:noFill/>
        </p:spPr>
        <p:txBody>
          <a:bodyPr wrap="square" rtlCol="0">
            <a:spAutoFit/>
          </a:bodyPr>
          <a:lstStyle/>
          <a:p>
            <a:r>
              <a:rPr lang="en-US" sz="1600" b="1" smtClean="0"/>
              <a:t>Shelbyville Moraine (LGM)</a:t>
            </a:r>
            <a:endParaRPr lang="en-US" sz="1600" b="1"/>
          </a:p>
        </p:txBody>
      </p:sp>
      <p:sp>
        <p:nvSpPr>
          <p:cNvPr id="17" name="TextBox 16"/>
          <p:cNvSpPr txBox="1"/>
          <p:nvPr/>
        </p:nvSpPr>
        <p:spPr>
          <a:xfrm>
            <a:off x="6215040" y="2569526"/>
            <a:ext cx="2121600" cy="338554"/>
          </a:xfrm>
          <a:prstGeom prst="rect">
            <a:avLst/>
          </a:prstGeom>
          <a:noFill/>
        </p:spPr>
        <p:txBody>
          <a:bodyPr wrap="square" rtlCol="0">
            <a:spAutoFit/>
          </a:bodyPr>
          <a:lstStyle/>
          <a:p>
            <a:r>
              <a:rPr lang="en-US" sz="1600" smtClean="0"/>
              <a:t>Champaign Moraine</a:t>
            </a:r>
            <a:endParaRPr lang="en-US" sz="1600"/>
          </a:p>
        </p:txBody>
      </p:sp>
      <p:sp>
        <p:nvSpPr>
          <p:cNvPr id="21" name="TextBox 20"/>
          <p:cNvSpPr txBox="1"/>
          <p:nvPr/>
        </p:nvSpPr>
        <p:spPr>
          <a:xfrm>
            <a:off x="1552359" y="4501634"/>
            <a:ext cx="2296873" cy="338554"/>
          </a:xfrm>
          <a:prstGeom prst="rect">
            <a:avLst/>
          </a:prstGeom>
          <a:noFill/>
        </p:spPr>
        <p:txBody>
          <a:bodyPr wrap="square" rtlCol="0">
            <a:spAutoFit/>
          </a:bodyPr>
          <a:lstStyle/>
          <a:p>
            <a:r>
              <a:rPr lang="en-US" sz="1600" b="1" smtClean="0"/>
              <a:t>Cerra Gordo Moraine</a:t>
            </a:r>
            <a:endParaRPr lang="en-US" sz="1600" b="1"/>
          </a:p>
        </p:txBody>
      </p:sp>
      <p:cxnSp>
        <p:nvCxnSpPr>
          <p:cNvPr id="22" name="Straight Arrow Connector 21"/>
          <p:cNvCxnSpPr/>
          <p:nvPr/>
        </p:nvCxnSpPr>
        <p:spPr>
          <a:xfrm flipV="1">
            <a:off x="3505200" y="4590618"/>
            <a:ext cx="914401" cy="92765"/>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751007" y="4038600"/>
            <a:ext cx="204018" cy="21118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733193" y="3915077"/>
            <a:ext cx="1153351" cy="338554"/>
          </a:xfrm>
          <a:prstGeom prst="rect">
            <a:avLst/>
          </a:prstGeom>
          <a:noFill/>
        </p:spPr>
        <p:txBody>
          <a:bodyPr wrap="square" rtlCol="0">
            <a:spAutoFit/>
          </a:bodyPr>
          <a:lstStyle/>
          <a:p>
            <a:r>
              <a:rPr lang="en-US" sz="1600" b="1" smtClean="0"/>
              <a:t>Study area</a:t>
            </a:r>
            <a:endParaRPr lang="en-US" sz="1600" b="1"/>
          </a:p>
        </p:txBody>
      </p:sp>
      <p:sp>
        <p:nvSpPr>
          <p:cNvPr id="27" name="Oval 26"/>
          <p:cNvSpPr/>
          <p:nvPr/>
        </p:nvSpPr>
        <p:spPr>
          <a:xfrm flipH="1">
            <a:off x="4993891" y="4193754"/>
            <a:ext cx="153578" cy="1592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042210" y="4038600"/>
            <a:ext cx="437504" cy="307777"/>
          </a:xfrm>
          <a:prstGeom prst="rect">
            <a:avLst/>
          </a:prstGeom>
          <a:noFill/>
        </p:spPr>
        <p:txBody>
          <a:bodyPr wrap="square" rtlCol="0">
            <a:spAutoFit/>
          </a:bodyPr>
          <a:lstStyle/>
          <a:p>
            <a:r>
              <a:rPr lang="en-US" sz="1400" b="1" smtClean="0"/>
              <a:t>CU</a:t>
            </a:r>
            <a:endParaRPr lang="en-US" sz="1400" b="1"/>
          </a:p>
        </p:txBody>
      </p:sp>
    </p:spTree>
    <p:extLst>
      <p:ext uri="{BB962C8B-B14F-4D97-AF65-F5344CB8AC3E}">
        <p14:creationId xmlns:p14="http://schemas.microsoft.com/office/powerpoint/2010/main" val="42168827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008" y="-93502"/>
            <a:ext cx="8229600" cy="1143000"/>
          </a:xfrm>
        </p:spPr>
        <p:txBody>
          <a:bodyPr>
            <a:normAutofit/>
          </a:bodyPr>
          <a:lstStyle/>
          <a:p>
            <a:r>
              <a:rPr lang="en-GB" sz="3200" smtClean="0"/>
              <a:t>OSL results: minimum age model</a:t>
            </a:r>
            <a:endParaRPr lang="en-GB" sz="3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241665"/>
            <a:ext cx="4331208" cy="4407408"/>
          </a:xfrm>
          <a:prstGeom prst="rect">
            <a:avLst/>
          </a:prstGeom>
        </p:spPr>
      </p:pic>
      <p:sp>
        <p:nvSpPr>
          <p:cNvPr id="6" name="Content Placeholder 4"/>
          <p:cNvSpPr txBox="1">
            <a:spLocks/>
          </p:cNvSpPr>
          <p:nvPr/>
        </p:nvSpPr>
        <p:spPr>
          <a:xfrm>
            <a:off x="4889004" y="1143000"/>
            <a:ext cx="4178796" cy="410445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buFont typeface="Wingdings" panose="05000000000000000000" pitchFamily="2" charset="2"/>
              <a:buChar char="q"/>
            </a:pPr>
            <a:r>
              <a:rPr lang="en-GB" sz="2000" b="1" kern="0" smtClean="0"/>
              <a:t>22.8 </a:t>
            </a:r>
            <a:r>
              <a:rPr lang="en-GB" sz="2000" b="1" kern="0" dirty="0" smtClean="0"/>
              <a:t>± </a:t>
            </a:r>
            <a:r>
              <a:rPr lang="en-GB" sz="2000" b="1" kern="0" smtClean="0"/>
              <a:t>1.6 ka   </a:t>
            </a:r>
            <a:r>
              <a:rPr lang="en-GB" sz="2000" kern="0" smtClean="0"/>
              <a:t>(OSL-1; 4m depth)</a:t>
            </a:r>
            <a:endParaRPr lang="en-GB" sz="2000" kern="0" dirty="0" smtClean="0"/>
          </a:p>
          <a:p>
            <a:pPr>
              <a:buFont typeface="Wingdings" panose="05000000000000000000" pitchFamily="2" charset="2"/>
              <a:buChar char="q"/>
            </a:pPr>
            <a:r>
              <a:rPr lang="en-GB" sz="2000" b="1" kern="0" dirty="0" smtClean="0"/>
              <a:t>23.3 ± </a:t>
            </a:r>
            <a:r>
              <a:rPr lang="en-GB" sz="2000" b="1" kern="0" smtClean="0"/>
              <a:t>1.3 ka   </a:t>
            </a:r>
            <a:r>
              <a:rPr lang="en-GB" sz="2000" kern="0" smtClean="0"/>
              <a:t>(OSL-2; 6 m depth)</a:t>
            </a:r>
            <a:endParaRPr lang="en-GB" sz="2000" kern="0" dirty="0" smtClean="0"/>
          </a:p>
          <a:p>
            <a:pPr lvl="1">
              <a:buFont typeface="Wingdings" panose="05000000000000000000" pitchFamily="2" charset="2"/>
              <a:buChar char="Ø"/>
            </a:pPr>
            <a:r>
              <a:rPr lang="en-GB" sz="2000" kern="0" smtClean="0"/>
              <a:t>1-sigma</a:t>
            </a:r>
            <a:endParaRPr lang="en-GB" sz="2000" kern="0" dirty="0"/>
          </a:p>
          <a:p>
            <a:pPr lvl="1">
              <a:buFont typeface="Wingdings" panose="05000000000000000000" pitchFamily="2" charset="2"/>
              <a:buChar char="Ø"/>
            </a:pPr>
            <a:r>
              <a:rPr lang="en-GB" sz="2000" kern="0" dirty="0" smtClean="0"/>
              <a:t>random </a:t>
            </a:r>
            <a:r>
              <a:rPr lang="en-GB" sz="2000" kern="0" dirty="0"/>
              <a:t>uncertainties </a:t>
            </a:r>
            <a:r>
              <a:rPr lang="en-GB" sz="2000" kern="0" dirty="0" smtClean="0"/>
              <a:t>only</a:t>
            </a:r>
          </a:p>
          <a:p>
            <a:pPr>
              <a:buFont typeface="Wingdings" panose="05000000000000000000" pitchFamily="2" charset="2"/>
              <a:buChar char="Ø"/>
            </a:pPr>
            <a:endParaRPr lang="en-US" sz="2000" kern="0" smtClean="0"/>
          </a:p>
          <a:p>
            <a:pPr>
              <a:buFont typeface="Wingdings" panose="05000000000000000000" pitchFamily="2" charset="2"/>
              <a:buChar char="Ø"/>
            </a:pPr>
            <a:endParaRPr lang="en-US" sz="2000" kern="0" dirty="0"/>
          </a:p>
          <a:p>
            <a:pPr lvl="1">
              <a:buFont typeface="Wingdings" panose="05000000000000000000" pitchFamily="2" charset="2"/>
              <a:buChar char="q"/>
            </a:pPr>
            <a:r>
              <a:rPr lang="en-US" sz="2000" b="1" kern="0" smtClean="0"/>
              <a:t>Weighted mean:  23.1 </a:t>
            </a:r>
            <a:r>
              <a:rPr lang="en-GB" sz="2000" b="1" kern="0" dirty="0"/>
              <a:t>± </a:t>
            </a:r>
            <a:r>
              <a:rPr lang="en-GB" sz="2000" b="1" kern="0" dirty="0" smtClean="0"/>
              <a:t>1.2 </a:t>
            </a:r>
            <a:r>
              <a:rPr lang="en-GB" sz="2000" b="1" kern="0" dirty="0" err="1" smtClean="0"/>
              <a:t>ka</a:t>
            </a:r>
            <a:endParaRPr lang="en-GB" sz="2000" b="1" kern="0" dirty="0" smtClean="0"/>
          </a:p>
          <a:p>
            <a:pPr lvl="1">
              <a:buFont typeface="Wingdings" panose="05000000000000000000" pitchFamily="2" charset="2"/>
              <a:buChar char="q"/>
            </a:pPr>
            <a:r>
              <a:rPr lang="en-US" sz="2000" kern="0" dirty="0"/>
              <a:t>(random + systematic </a:t>
            </a:r>
            <a:r>
              <a:rPr lang="en-US" sz="2000" kern="0"/>
              <a:t>uncertainties</a:t>
            </a:r>
            <a:r>
              <a:rPr lang="en-US" sz="2000" kern="0" smtClean="0"/>
              <a:t>)</a:t>
            </a:r>
          </a:p>
          <a:p>
            <a:pPr marL="0" indent="0">
              <a:buNone/>
            </a:pPr>
            <a:endParaRPr lang="en-GB" sz="2400" kern="0" dirty="0" smtClean="0"/>
          </a:p>
          <a:p>
            <a:pPr marL="457200" lvl="1" indent="0">
              <a:buNone/>
            </a:pPr>
            <a:endParaRPr lang="en-GB" sz="2000" kern="0" dirty="0"/>
          </a:p>
        </p:txBody>
      </p:sp>
      <p:sp>
        <p:nvSpPr>
          <p:cNvPr id="7" name="Content Placeholder 4"/>
          <p:cNvSpPr txBox="1">
            <a:spLocks/>
          </p:cNvSpPr>
          <p:nvPr/>
        </p:nvSpPr>
        <p:spPr>
          <a:xfrm>
            <a:off x="5638800" y="5105400"/>
            <a:ext cx="2843808" cy="122620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buNone/>
            </a:pPr>
            <a:r>
              <a:rPr lang="en-US" sz="1800" i="1" dirty="0"/>
              <a:t>150 – 250 </a:t>
            </a:r>
            <a:r>
              <a:rPr lang="en-US" sz="1800" i="1" dirty="0">
                <a:sym typeface="Symbol" panose="05050102010706020507" pitchFamily="18" charset="2"/>
              </a:rPr>
              <a:t>m grain </a:t>
            </a:r>
            <a:r>
              <a:rPr lang="en-US" sz="1800" i="1" dirty="0" smtClean="0">
                <a:sym typeface="Symbol" panose="05050102010706020507" pitchFamily="18" charset="2"/>
              </a:rPr>
              <a:t>size</a:t>
            </a:r>
          </a:p>
          <a:p>
            <a:pPr marL="0" indent="0">
              <a:buNone/>
            </a:pPr>
            <a:r>
              <a:rPr lang="en-US" sz="1800" i="1" dirty="0" smtClean="0">
                <a:sym typeface="Symbol" panose="05050102010706020507" pitchFamily="18" charset="2"/>
              </a:rPr>
              <a:t>very </a:t>
            </a:r>
            <a:r>
              <a:rPr lang="en-US" sz="1800" i="1" dirty="0">
                <a:sym typeface="Symbol" panose="05050102010706020507" pitchFamily="18" charset="2"/>
              </a:rPr>
              <a:t>small aliquot (1 mm</a:t>
            </a:r>
            <a:r>
              <a:rPr lang="en-US" sz="1800" i="1" dirty="0" smtClean="0">
                <a:sym typeface="Symbol" panose="05050102010706020507" pitchFamily="18" charset="2"/>
              </a:rPr>
              <a:t>)</a:t>
            </a:r>
          </a:p>
          <a:p>
            <a:pPr marL="0" indent="0">
              <a:buNone/>
            </a:pPr>
            <a:r>
              <a:rPr lang="en-GB" sz="1800" i="1" kern="0" dirty="0" err="1" smtClean="0"/>
              <a:t>minimium</a:t>
            </a:r>
            <a:r>
              <a:rPr lang="en-GB" sz="1800" i="1" kern="0" dirty="0" smtClean="0"/>
              <a:t> age model</a:t>
            </a:r>
          </a:p>
          <a:p>
            <a:pPr marL="457200" lvl="1" indent="0">
              <a:buNone/>
            </a:pPr>
            <a:endParaRPr lang="en-GB" sz="1800" i="1" kern="0" dirty="0"/>
          </a:p>
        </p:txBody>
      </p:sp>
    </p:spTree>
    <p:extLst>
      <p:ext uri="{BB962C8B-B14F-4D97-AF65-F5344CB8AC3E}">
        <p14:creationId xmlns:p14="http://schemas.microsoft.com/office/powerpoint/2010/main" val="39592257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381000"/>
            <a:ext cx="7455600" cy="5867400"/>
          </a:xfrm>
          <a:prstGeom prst="rect">
            <a:avLst/>
          </a:prstGeom>
        </p:spPr>
      </p:pic>
      <p:sp>
        <p:nvSpPr>
          <p:cNvPr id="6" name="TextBox 5"/>
          <p:cNvSpPr txBox="1"/>
          <p:nvPr/>
        </p:nvSpPr>
        <p:spPr>
          <a:xfrm rot="862208">
            <a:off x="4074402" y="5171506"/>
            <a:ext cx="785909" cy="307777"/>
          </a:xfrm>
          <a:prstGeom prst="rect">
            <a:avLst/>
          </a:prstGeom>
          <a:noFill/>
          <a:ln>
            <a:solidFill>
              <a:schemeClr val="accent5">
                <a:lumMod val="50000"/>
              </a:schemeClr>
            </a:solidFill>
          </a:ln>
        </p:spPr>
        <p:txBody>
          <a:bodyPr wrap="square" rtlCol="0">
            <a:spAutoFit/>
          </a:bodyPr>
          <a:lstStyle/>
          <a:p>
            <a:r>
              <a:rPr lang="en-US" sz="1400" smtClean="0"/>
              <a:t>24.3 ka</a:t>
            </a:r>
            <a:endParaRPr lang="en-US" sz="1400"/>
          </a:p>
        </p:txBody>
      </p:sp>
      <p:sp>
        <p:nvSpPr>
          <p:cNvPr id="8" name="TextBox 7"/>
          <p:cNvSpPr txBox="1"/>
          <p:nvPr/>
        </p:nvSpPr>
        <p:spPr>
          <a:xfrm rot="2770063">
            <a:off x="4333117" y="2860041"/>
            <a:ext cx="760854" cy="307777"/>
          </a:xfrm>
          <a:prstGeom prst="rect">
            <a:avLst/>
          </a:prstGeom>
          <a:noFill/>
          <a:ln>
            <a:solidFill>
              <a:schemeClr val="accent5">
                <a:lumMod val="50000"/>
              </a:schemeClr>
            </a:solidFill>
          </a:ln>
        </p:spPr>
        <p:txBody>
          <a:bodyPr wrap="square" rtlCol="0">
            <a:spAutoFit/>
          </a:bodyPr>
          <a:lstStyle/>
          <a:p>
            <a:r>
              <a:rPr lang="en-US" sz="1400" smtClean="0"/>
              <a:t>21.8 ka</a:t>
            </a:r>
            <a:endParaRPr lang="en-US" sz="1400"/>
          </a:p>
        </p:txBody>
      </p:sp>
      <p:sp>
        <p:nvSpPr>
          <p:cNvPr id="2" name="Oval 1"/>
          <p:cNvSpPr/>
          <p:nvPr/>
        </p:nvSpPr>
        <p:spPr>
          <a:xfrm>
            <a:off x="2590800" y="4366778"/>
            <a:ext cx="152400"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400800" y="685800"/>
            <a:ext cx="2350200" cy="646331"/>
          </a:xfrm>
          <a:prstGeom prst="rect">
            <a:avLst/>
          </a:prstGeom>
          <a:noFill/>
        </p:spPr>
        <p:txBody>
          <a:bodyPr wrap="square" rtlCol="0">
            <a:spAutoFit/>
          </a:bodyPr>
          <a:lstStyle/>
          <a:p>
            <a:r>
              <a:rPr lang="en-US" smtClean="0"/>
              <a:t>Lake Michigan Lobe Chronology</a:t>
            </a:r>
            <a:endParaRPr lang="en-US"/>
          </a:p>
        </p:txBody>
      </p:sp>
      <p:sp>
        <p:nvSpPr>
          <p:cNvPr id="7" name="TextBox 6"/>
          <p:cNvSpPr txBox="1"/>
          <p:nvPr/>
        </p:nvSpPr>
        <p:spPr>
          <a:xfrm rot="3449957">
            <a:off x="5056854" y="1629580"/>
            <a:ext cx="677016" cy="307777"/>
          </a:xfrm>
          <a:prstGeom prst="rect">
            <a:avLst/>
          </a:prstGeom>
          <a:noFill/>
          <a:ln>
            <a:solidFill>
              <a:schemeClr val="accent5">
                <a:lumMod val="50000"/>
              </a:schemeClr>
            </a:solidFill>
          </a:ln>
        </p:spPr>
        <p:txBody>
          <a:bodyPr wrap="square" rtlCol="0">
            <a:spAutoFit/>
          </a:bodyPr>
          <a:lstStyle/>
          <a:p>
            <a:r>
              <a:rPr lang="en-US" sz="1400"/>
              <a:t> </a:t>
            </a:r>
            <a:r>
              <a:rPr lang="en-US" sz="1400" smtClean="0"/>
              <a:t> 18 ka</a:t>
            </a:r>
            <a:endParaRPr lang="en-US" sz="1400"/>
          </a:p>
        </p:txBody>
      </p:sp>
      <p:sp>
        <p:nvSpPr>
          <p:cNvPr id="9" name="TextBox 8"/>
          <p:cNvSpPr txBox="1"/>
          <p:nvPr/>
        </p:nvSpPr>
        <p:spPr>
          <a:xfrm rot="4708216">
            <a:off x="4742003" y="1937181"/>
            <a:ext cx="614656" cy="307777"/>
          </a:xfrm>
          <a:prstGeom prst="rect">
            <a:avLst/>
          </a:prstGeom>
          <a:noFill/>
          <a:ln>
            <a:solidFill>
              <a:schemeClr val="accent5">
                <a:lumMod val="50000"/>
              </a:schemeClr>
            </a:solidFill>
          </a:ln>
        </p:spPr>
        <p:txBody>
          <a:bodyPr wrap="square" rtlCol="0">
            <a:spAutoFit/>
          </a:bodyPr>
          <a:lstStyle/>
          <a:p>
            <a:r>
              <a:rPr lang="en-US" sz="1400" smtClean="0"/>
              <a:t>21</a:t>
            </a:r>
            <a:r>
              <a:rPr lang="en-US" sz="1400"/>
              <a:t> </a:t>
            </a:r>
            <a:r>
              <a:rPr lang="en-US" sz="1400" smtClean="0"/>
              <a:t> ka</a:t>
            </a:r>
            <a:endParaRPr lang="en-US" sz="1400"/>
          </a:p>
        </p:txBody>
      </p:sp>
      <p:sp>
        <p:nvSpPr>
          <p:cNvPr id="5" name="TextBox 4"/>
          <p:cNvSpPr txBox="1"/>
          <p:nvPr/>
        </p:nvSpPr>
        <p:spPr>
          <a:xfrm>
            <a:off x="6238688" y="2448259"/>
            <a:ext cx="2121600" cy="369332"/>
          </a:xfrm>
          <a:prstGeom prst="rect">
            <a:avLst/>
          </a:prstGeom>
          <a:noFill/>
        </p:spPr>
        <p:txBody>
          <a:bodyPr wrap="square" rtlCol="0">
            <a:spAutoFit/>
          </a:bodyPr>
          <a:lstStyle/>
          <a:p>
            <a:r>
              <a:rPr lang="en-US" smtClean="0"/>
              <a:t>Marseilles Moraine</a:t>
            </a:r>
            <a:endParaRPr lang="en-US"/>
          </a:p>
        </p:txBody>
      </p:sp>
      <p:cxnSp>
        <p:nvCxnSpPr>
          <p:cNvPr id="11" name="Straight Arrow Connector 10"/>
          <p:cNvCxnSpPr>
            <a:stCxn id="5" idx="1"/>
            <a:endCxn id="8" idx="0"/>
          </p:cNvCxnSpPr>
          <p:nvPr/>
        </p:nvCxnSpPr>
        <p:spPr>
          <a:xfrm flipH="1">
            <a:off x="4824555" y="2632925"/>
            <a:ext cx="1414133" cy="274429"/>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4886210" y="5428936"/>
            <a:ext cx="1743190" cy="394635"/>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010088" y="5823571"/>
            <a:ext cx="2676712" cy="369332"/>
          </a:xfrm>
          <a:prstGeom prst="rect">
            <a:avLst/>
          </a:prstGeom>
          <a:noFill/>
        </p:spPr>
        <p:txBody>
          <a:bodyPr wrap="square" rtlCol="0">
            <a:spAutoFit/>
          </a:bodyPr>
          <a:lstStyle/>
          <a:p>
            <a:r>
              <a:rPr lang="en-US" smtClean="0"/>
              <a:t>Shelbyville Moraine (LGM)</a:t>
            </a:r>
            <a:endParaRPr lang="en-US"/>
          </a:p>
        </p:txBody>
      </p:sp>
      <p:sp>
        <p:nvSpPr>
          <p:cNvPr id="16" name="TextBox 15"/>
          <p:cNvSpPr txBox="1"/>
          <p:nvPr/>
        </p:nvSpPr>
        <p:spPr>
          <a:xfrm>
            <a:off x="6217260" y="3367272"/>
            <a:ext cx="2121600" cy="369332"/>
          </a:xfrm>
          <a:prstGeom prst="rect">
            <a:avLst/>
          </a:prstGeom>
          <a:noFill/>
        </p:spPr>
        <p:txBody>
          <a:bodyPr wrap="square" rtlCol="0">
            <a:spAutoFit/>
          </a:bodyPr>
          <a:lstStyle/>
          <a:p>
            <a:r>
              <a:rPr lang="en-US" smtClean="0"/>
              <a:t>Champaign Moraine</a:t>
            </a:r>
            <a:endParaRPr lang="en-US"/>
          </a:p>
        </p:txBody>
      </p:sp>
      <p:cxnSp>
        <p:nvCxnSpPr>
          <p:cNvPr id="17" name="Straight Arrow Connector 16"/>
          <p:cNvCxnSpPr/>
          <p:nvPr/>
        </p:nvCxnSpPr>
        <p:spPr>
          <a:xfrm flipH="1">
            <a:off x="4837120" y="3553560"/>
            <a:ext cx="1466636" cy="470251"/>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269168" y="1333753"/>
            <a:ext cx="2286000" cy="369332"/>
          </a:xfrm>
          <a:prstGeom prst="rect">
            <a:avLst/>
          </a:prstGeom>
          <a:noFill/>
        </p:spPr>
        <p:txBody>
          <a:bodyPr wrap="square" rtlCol="0">
            <a:spAutoFit/>
          </a:bodyPr>
          <a:lstStyle/>
          <a:p>
            <a:r>
              <a:rPr lang="en-US" i="1" smtClean="0"/>
              <a:t>(B.B. Curry and others)</a:t>
            </a:r>
            <a:endParaRPr lang="en-US" i="1"/>
          </a:p>
        </p:txBody>
      </p:sp>
      <p:sp>
        <p:nvSpPr>
          <p:cNvPr id="19" name="TextBox 18"/>
          <p:cNvSpPr txBox="1"/>
          <p:nvPr/>
        </p:nvSpPr>
        <p:spPr>
          <a:xfrm rot="2770063">
            <a:off x="4414173" y="4086831"/>
            <a:ext cx="760854" cy="307777"/>
          </a:xfrm>
          <a:prstGeom prst="rect">
            <a:avLst/>
          </a:prstGeom>
          <a:noFill/>
          <a:ln>
            <a:solidFill>
              <a:schemeClr val="accent5">
                <a:lumMod val="50000"/>
              </a:schemeClr>
            </a:solidFill>
          </a:ln>
        </p:spPr>
        <p:txBody>
          <a:bodyPr wrap="square" rtlCol="0">
            <a:spAutoFit/>
          </a:bodyPr>
          <a:lstStyle/>
          <a:p>
            <a:r>
              <a:rPr lang="en-US" sz="1400" smtClean="0"/>
              <a:t>~ 23 ka</a:t>
            </a:r>
            <a:endParaRPr lang="en-US" sz="1400"/>
          </a:p>
        </p:txBody>
      </p:sp>
    </p:spTree>
    <p:extLst>
      <p:ext uri="{BB962C8B-B14F-4D97-AF65-F5344CB8AC3E}">
        <p14:creationId xmlns:p14="http://schemas.microsoft.com/office/powerpoint/2010/main" val="415808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752600"/>
            <a:ext cx="8382000" cy="3922624"/>
          </a:xfrm>
          <a:prstGeom prst="rect">
            <a:avLst/>
          </a:prstGeom>
        </p:spPr>
      </p:pic>
      <p:sp>
        <p:nvSpPr>
          <p:cNvPr id="4" name="Rectangle 3"/>
          <p:cNvSpPr/>
          <p:nvPr/>
        </p:nvSpPr>
        <p:spPr>
          <a:xfrm>
            <a:off x="1236314" y="3657600"/>
            <a:ext cx="4572000" cy="228600"/>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19200" y="3200400"/>
            <a:ext cx="4572000" cy="228600"/>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19200" y="3425629"/>
            <a:ext cx="4572000" cy="231971"/>
          </a:xfrm>
          <a:prstGeom prst="rect">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35066" y="3375358"/>
            <a:ext cx="1704854" cy="338554"/>
          </a:xfrm>
          <a:prstGeom prst="rect">
            <a:avLst/>
          </a:prstGeom>
          <a:noFill/>
        </p:spPr>
        <p:txBody>
          <a:bodyPr wrap="square" rtlCol="0">
            <a:spAutoFit/>
          </a:bodyPr>
          <a:lstStyle/>
          <a:p>
            <a:r>
              <a:rPr lang="en-US" sz="1600" smtClean="0"/>
              <a:t>Batestown till</a:t>
            </a:r>
            <a:endParaRPr lang="en-US" sz="1600"/>
          </a:p>
        </p:txBody>
      </p:sp>
      <p:sp>
        <p:nvSpPr>
          <p:cNvPr id="8" name="TextBox 7"/>
          <p:cNvSpPr txBox="1"/>
          <p:nvPr/>
        </p:nvSpPr>
        <p:spPr>
          <a:xfrm>
            <a:off x="838200" y="1123890"/>
            <a:ext cx="7772400" cy="400110"/>
          </a:xfrm>
          <a:prstGeom prst="rect">
            <a:avLst/>
          </a:prstGeom>
          <a:noFill/>
        </p:spPr>
        <p:txBody>
          <a:bodyPr wrap="square" rtlCol="0">
            <a:spAutoFit/>
          </a:bodyPr>
          <a:lstStyle/>
          <a:p>
            <a:r>
              <a:rPr lang="en-US" sz="2000" b="1" smtClean="0"/>
              <a:t>Time-Distance Diagram for Last Glacial Lake Michigan Lobe Ice Margin</a:t>
            </a:r>
            <a:endParaRPr lang="en-US" sz="2000" b="1"/>
          </a:p>
        </p:txBody>
      </p:sp>
      <p:sp>
        <p:nvSpPr>
          <p:cNvPr id="10" name="TextBox 9"/>
          <p:cNvSpPr txBox="1"/>
          <p:nvPr/>
        </p:nvSpPr>
        <p:spPr>
          <a:xfrm>
            <a:off x="2808060" y="3590003"/>
            <a:ext cx="1143000" cy="338554"/>
          </a:xfrm>
          <a:prstGeom prst="rect">
            <a:avLst/>
          </a:prstGeom>
          <a:noFill/>
        </p:spPr>
        <p:txBody>
          <a:bodyPr wrap="square" rtlCol="0">
            <a:spAutoFit/>
          </a:bodyPr>
          <a:lstStyle/>
          <a:p>
            <a:r>
              <a:rPr lang="en-US" sz="1600" smtClean="0"/>
              <a:t>Tiskilwa till</a:t>
            </a:r>
            <a:endParaRPr lang="en-US" sz="1600"/>
          </a:p>
        </p:txBody>
      </p:sp>
      <p:sp>
        <p:nvSpPr>
          <p:cNvPr id="11" name="Oval 10"/>
          <p:cNvSpPr/>
          <p:nvPr/>
        </p:nvSpPr>
        <p:spPr>
          <a:xfrm>
            <a:off x="7315200" y="4876800"/>
            <a:ext cx="152400" cy="1524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665314" y="3137209"/>
            <a:ext cx="1143000" cy="338554"/>
          </a:xfrm>
          <a:prstGeom prst="rect">
            <a:avLst/>
          </a:prstGeom>
          <a:noFill/>
        </p:spPr>
        <p:txBody>
          <a:bodyPr wrap="square" rtlCol="0">
            <a:spAutoFit/>
          </a:bodyPr>
          <a:lstStyle/>
          <a:p>
            <a:r>
              <a:rPr lang="en-US" sz="1600" smtClean="0"/>
              <a:t>Yorkville till</a:t>
            </a:r>
            <a:endParaRPr lang="en-US" sz="1600"/>
          </a:p>
        </p:txBody>
      </p:sp>
      <p:sp>
        <p:nvSpPr>
          <p:cNvPr id="9" name="TextBox 8"/>
          <p:cNvSpPr txBox="1"/>
          <p:nvPr/>
        </p:nvSpPr>
        <p:spPr>
          <a:xfrm>
            <a:off x="6984796" y="5029200"/>
            <a:ext cx="296876" cy="369332"/>
          </a:xfrm>
          <a:prstGeom prst="rect">
            <a:avLst/>
          </a:prstGeom>
          <a:noFill/>
        </p:spPr>
        <p:txBody>
          <a:bodyPr wrap="none" rtlCol="0">
            <a:spAutoFit/>
          </a:bodyPr>
          <a:lstStyle/>
          <a:p>
            <a:r>
              <a:rPr lang="en-US" smtClean="0"/>
              <a:t>T</a:t>
            </a:r>
            <a:endParaRPr lang="en-US"/>
          </a:p>
        </p:txBody>
      </p:sp>
      <p:sp>
        <p:nvSpPr>
          <p:cNvPr id="14" name="TextBox 13"/>
          <p:cNvSpPr txBox="1"/>
          <p:nvPr/>
        </p:nvSpPr>
        <p:spPr>
          <a:xfrm>
            <a:off x="7346278" y="4882896"/>
            <a:ext cx="309700" cy="369332"/>
          </a:xfrm>
          <a:prstGeom prst="rect">
            <a:avLst/>
          </a:prstGeom>
          <a:noFill/>
        </p:spPr>
        <p:txBody>
          <a:bodyPr wrap="none" rtlCol="0">
            <a:spAutoFit/>
          </a:bodyPr>
          <a:lstStyle/>
          <a:p>
            <a:r>
              <a:rPr lang="en-US" smtClean="0"/>
              <a:t>B</a:t>
            </a:r>
            <a:endParaRPr lang="en-US"/>
          </a:p>
        </p:txBody>
      </p:sp>
      <p:sp>
        <p:nvSpPr>
          <p:cNvPr id="15" name="TextBox 14"/>
          <p:cNvSpPr txBox="1"/>
          <p:nvPr/>
        </p:nvSpPr>
        <p:spPr>
          <a:xfrm>
            <a:off x="7166762" y="4423310"/>
            <a:ext cx="296876" cy="369332"/>
          </a:xfrm>
          <a:prstGeom prst="rect">
            <a:avLst/>
          </a:prstGeom>
          <a:noFill/>
        </p:spPr>
        <p:txBody>
          <a:bodyPr wrap="none" rtlCol="0">
            <a:spAutoFit/>
          </a:bodyPr>
          <a:lstStyle/>
          <a:p>
            <a:r>
              <a:rPr lang="en-US" smtClean="0"/>
              <a:t>Y</a:t>
            </a:r>
            <a:endParaRPr lang="en-US"/>
          </a:p>
        </p:txBody>
      </p:sp>
      <p:sp>
        <p:nvSpPr>
          <p:cNvPr id="3" name="TextBox 2"/>
          <p:cNvSpPr txBox="1"/>
          <p:nvPr/>
        </p:nvSpPr>
        <p:spPr>
          <a:xfrm>
            <a:off x="6477000" y="5911782"/>
            <a:ext cx="2514600" cy="646331"/>
          </a:xfrm>
          <a:prstGeom prst="rect">
            <a:avLst/>
          </a:prstGeom>
          <a:noFill/>
        </p:spPr>
        <p:txBody>
          <a:bodyPr wrap="square" rtlCol="0">
            <a:spAutoFit/>
          </a:bodyPr>
          <a:lstStyle/>
          <a:p>
            <a:r>
              <a:rPr lang="en-US" smtClean="0"/>
              <a:t>Caron and Curry, 2016</a:t>
            </a:r>
          </a:p>
          <a:p>
            <a:endParaRPr lang="en-US"/>
          </a:p>
        </p:txBody>
      </p:sp>
    </p:spTree>
    <p:extLst>
      <p:ext uri="{BB962C8B-B14F-4D97-AF65-F5344CB8AC3E}">
        <p14:creationId xmlns:p14="http://schemas.microsoft.com/office/powerpoint/2010/main" val="767520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831804"/>
            <a:ext cx="1676400" cy="523220"/>
          </a:xfrm>
          <a:prstGeom prst="rect">
            <a:avLst/>
          </a:prstGeom>
          <a:noFill/>
        </p:spPr>
        <p:txBody>
          <a:bodyPr wrap="square" rtlCol="0">
            <a:spAutoFit/>
          </a:bodyPr>
          <a:lstStyle/>
          <a:p>
            <a:r>
              <a:rPr lang="en-US" sz="2800" b="1" smtClean="0"/>
              <a:t>Methods</a:t>
            </a:r>
            <a:endParaRPr lang="en-US" sz="2800" b="1"/>
          </a:p>
        </p:txBody>
      </p:sp>
      <p:sp>
        <p:nvSpPr>
          <p:cNvPr id="3" name="TextBox 2"/>
          <p:cNvSpPr txBox="1"/>
          <p:nvPr/>
        </p:nvSpPr>
        <p:spPr>
          <a:xfrm>
            <a:off x="559095" y="1005229"/>
            <a:ext cx="8458200" cy="193899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000" smtClean="0"/>
              <a:t>Better understand the history and chronology of last glacial ice advance and recession from Upper Sangamon River Basin area (Mahomet Quadrangle)</a:t>
            </a:r>
          </a:p>
          <a:p>
            <a:pPr marL="285750" indent="-285750">
              <a:lnSpc>
                <a:spcPct val="200000"/>
              </a:lnSpc>
              <a:buFont typeface="Arial" panose="020B0604020202020204" pitchFamily="34" charset="0"/>
              <a:buChar char="•"/>
            </a:pPr>
            <a:endParaRPr lang="en-US" sz="2000" smtClean="0"/>
          </a:p>
        </p:txBody>
      </p:sp>
      <p:sp>
        <p:nvSpPr>
          <p:cNvPr id="4" name="TextBox 3"/>
          <p:cNvSpPr txBox="1"/>
          <p:nvPr/>
        </p:nvSpPr>
        <p:spPr>
          <a:xfrm>
            <a:off x="685800" y="457200"/>
            <a:ext cx="3886200" cy="523220"/>
          </a:xfrm>
          <a:prstGeom prst="rect">
            <a:avLst/>
          </a:prstGeom>
          <a:noFill/>
        </p:spPr>
        <p:txBody>
          <a:bodyPr wrap="square" rtlCol="0">
            <a:spAutoFit/>
          </a:bodyPr>
          <a:lstStyle/>
          <a:p>
            <a:r>
              <a:rPr lang="en-US" sz="2800" b="1" smtClean="0"/>
              <a:t>Research Objective</a:t>
            </a:r>
            <a:endParaRPr lang="en-US" sz="2800" b="1"/>
          </a:p>
        </p:txBody>
      </p:sp>
      <p:sp>
        <p:nvSpPr>
          <p:cNvPr id="5" name="TextBox 4"/>
          <p:cNvSpPr txBox="1"/>
          <p:nvPr/>
        </p:nvSpPr>
        <p:spPr>
          <a:xfrm>
            <a:off x="482895" y="3397730"/>
            <a:ext cx="8610600" cy="3170099"/>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000" b="1"/>
              <a:t>Field</a:t>
            </a:r>
            <a:r>
              <a:rPr lang="en-US" sz="2000"/>
              <a:t> descriptions and </a:t>
            </a:r>
            <a:r>
              <a:rPr lang="en-US" sz="2000" smtClean="0"/>
              <a:t>sampling (part of surficial mapping project)</a:t>
            </a:r>
            <a:endParaRPr lang="en-US" sz="2000"/>
          </a:p>
          <a:p>
            <a:pPr marL="285750" indent="-285750">
              <a:lnSpc>
                <a:spcPct val="200000"/>
              </a:lnSpc>
              <a:buFont typeface="Arial" panose="020B0604020202020204" pitchFamily="34" charset="0"/>
              <a:buChar char="•"/>
            </a:pPr>
            <a:r>
              <a:rPr lang="en-US" sz="2000" b="1" smtClean="0"/>
              <a:t>Unit correlations </a:t>
            </a:r>
            <a:r>
              <a:rPr lang="en-US" sz="2000" smtClean="0"/>
              <a:t>based on lithology and stratigraphic position (prior to dating)</a:t>
            </a:r>
            <a:endParaRPr lang="en-US" sz="2000"/>
          </a:p>
          <a:p>
            <a:pPr marL="285750" indent="-285750">
              <a:lnSpc>
                <a:spcPct val="200000"/>
              </a:lnSpc>
              <a:buFont typeface="Arial" panose="020B0604020202020204" pitchFamily="34" charset="0"/>
              <a:buChar char="•"/>
            </a:pPr>
            <a:r>
              <a:rPr lang="en-US" sz="2000" b="1" smtClean="0"/>
              <a:t>Radiocarbon dating </a:t>
            </a:r>
            <a:r>
              <a:rPr lang="en-US" sz="2000" smtClean="0"/>
              <a:t>of sub-fossil wood (below till) </a:t>
            </a:r>
          </a:p>
          <a:p>
            <a:pPr marL="285750" indent="-285750">
              <a:lnSpc>
                <a:spcPct val="200000"/>
              </a:lnSpc>
              <a:buFont typeface="Arial" panose="020B0604020202020204" pitchFamily="34" charset="0"/>
              <a:buChar char="•"/>
            </a:pPr>
            <a:r>
              <a:rPr lang="en-US" sz="2000" b="1" smtClean="0"/>
              <a:t>Optical stimulated luminescence </a:t>
            </a:r>
            <a:r>
              <a:rPr lang="en-US" sz="2000" smtClean="0"/>
              <a:t>dating of outwash sand</a:t>
            </a:r>
          </a:p>
          <a:p>
            <a:pPr marL="285750" indent="-285750">
              <a:lnSpc>
                <a:spcPct val="200000"/>
              </a:lnSpc>
              <a:buFont typeface="Arial" panose="020B0604020202020204" pitchFamily="34" charset="0"/>
              <a:buChar char="•"/>
            </a:pPr>
            <a:endParaRPr lang="en-US" sz="2000" smtClean="0"/>
          </a:p>
        </p:txBody>
      </p:sp>
    </p:spTree>
    <p:extLst>
      <p:ext uri="{BB962C8B-B14F-4D97-AF65-F5344CB8AC3E}">
        <p14:creationId xmlns:p14="http://schemas.microsoft.com/office/powerpoint/2010/main" val="4256079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717" y="330200"/>
            <a:ext cx="4891229" cy="6324600"/>
          </a:xfrm>
          <a:prstGeom prst="rect">
            <a:avLst/>
          </a:prstGeom>
        </p:spPr>
      </p:pic>
      <p:sp>
        <p:nvSpPr>
          <p:cNvPr id="3" name="TextBox 2"/>
          <p:cNvSpPr txBox="1"/>
          <p:nvPr/>
        </p:nvSpPr>
        <p:spPr>
          <a:xfrm>
            <a:off x="5662207" y="330200"/>
            <a:ext cx="3465629" cy="1292662"/>
          </a:xfrm>
          <a:prstGeom prst="rect">
            <a:avLst/>
          </a:prstGeom>
          <a:noFill/>
        </p:spPr>
        <p:txBody>
          <a:bodyPr wrap="none" rtlCol="0">
            <a:spAutoFit/>
          </a:bodyPr>
          <a:lstStyle/>
          <a:p>
            <a:r>
              <a:rPr lang="en-US" sz="2000" smtClean="0"/>
              <a:t>      Mahomet Quadrangle </a:t>
            </a:r>
          </a:p>
          <a:p>
            <a:r>
              <a:rPr lang="en-US" sz="2000" smtClean="0"/>
              <a:t>Surficial Geology Map (DRAFT)</a:t>
            </a:r>
          </a:p>
          <a:p>
            <a:endParaRPr lang="en-US" sz="2000" smtClean="0"/>
          </a:p>
          <a:p>
            <a:r>
              <a:rPr lang="en-US"/>
              <a:t> </a:t>
            </a:r>
            <a:r>
              <a:rPr lang="en-US" i="1" smtClean="0"/>
              <a:t>D. Grimley, A. Stumpf, and J. Wang</a:t>
            </a:r>
            <a:endParaRPr lang="en-US" i="1"/>
          </a:p>
        </p:txBody>
      </p:sp>
      <p:sp>
        <p:nvSpPr>
          <p:cNvPr id="4" name="TextBox 3"/>
          <p:cNvSpPr txBox="1"/>
          <p:nvPr/>
        </p:nvSpPr>
        <p:spPr>
          <a:xfrm rot="1651519">
            <a:off x="1491106" y="1300025"/>
            <a:ext cx="2089098" cy="369332"/>
          </a:xfrm>
          <a:prstGeom prst="rect">
            <a:avLst/>
          </a:prstGeom>
          <a:noFill/>
        </p:spPr>
        <p:txBody>
          <a:bodyPr wrap="none" rtlCol="0">
            <a:spAutoFit/>
          </a:bodyPr>
          <a:lstStyle/>
          <a:p>
            <a:r>
              <a:rPr lang="en-US" smtClean="0"/>
              <a:t>Champaign Moraine</a:t>
            </a:r>
            <a:endParaRPr lang="en-US"/>
          </a:p>
        </p:txBody>
      </p:sp>
      <p:sp>
        <p:nvSpPr>
          <p:cNvPr id="5" name="TextBox 4"/>
          <p:cNvSpPr txBox="1"/>
          <p:nvPr/>
        </p:nvSpPr>
        <p:spPr>
          <a:xfrm rot="18895418">
            <a:off x="2772848" y="4768334"/>
            <a:ext cx="2244140" cy="369332"/>
          </a:xfrm>
          <a:prstGeom prst="rect">
            <a:avLst/>
          </a:prstGeom>
          <a:noFill/>
        </p:spPr>
        <p:txBody>
          <a:bodyPr wrap="none" rtlCol="0">
            <a:spAutoFit/>
          </a:bodyPr>
          <a:lstStyle/>
          <a:p>
            <a:r>
              <a:rPr lang="en-US" smtClean="0"/>
              <a:t>Cerro Gordo Moraine</a:t>
            </a:r>
            <a:endParaRPr lang="en-US"/>
          </a:p>
        </p:txBody>
      </p:sp>
      <p:sp>
        <p:nvSpPr>
          <p:cNvPr id="6" name="TextBox 5"/>
          <p:cNvSpPr txBox="1"/>
          <p:nvPr/>
        </p:nvSpPr>
        <p:spPr>
          <a:xfrm>
            <a:off x="3733800" y="2666425"/>
            <a:ext cx="1004314" cy="584775"/>
          </a:xfrm>
          <a:prstGeom prst="rect">
            <a:avLst/>
          </a:prstGeom>
          <a:noFill/>
        </p:spPr>
        <p:txBody>
          <a:bodyPr wrap="none" rtlCol="0">
            <a:spAutoFit/>
          </a:bodyPr>
          <a:lstStyle/>
          <a:p>
            <a:r>
              <a:rPr lang="en-US" sz="1600" i="1" smtClean="0"/>
              <a:t>  town of</a:t>
            </a:r>
          </a:p>
          <a:p>
            <a:r>
              <a:rPr lang="en-US" sz="1600" i="1" smtClean="0"/>
              <a:t>Mahomet</a:t>
            </a:r>
            <a:endParaRPr lang="en-US" sz="1600" i="1"/>
          </a:p>
        </p:txBody>
      </p:sp>
      <p:sp>
        <p:nvSpPr>
          <p:cNvPr id="7" name="Rectangle 6"/>
          <p:cNvSpPr/>
          <p:nvPr/>
        </p:nvSpPr>
        <p:spPr>
          <a:xfrm>
            <a:off x="2593745" y="2131183"/>
            <a:ext cx="2892656" cy="28218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5486402" y="4648200"/>
            <a:ext cx="1069744" cy="609600"/>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55084" y="5257800"/>
            <a:ext cx="1793120" cy="369332"/>
          </a:xfrm>
          <a:prstGeom prst="rect">
            <a:avLst/>
          </a:prstGeom>
          <a:noFill/>
        </p:spPr>
        <p:txBody>
          <a:bodyPr wrap="none" rtlCol="0">
            <a:spAutoFit/>
          </a:bodyPr>
          <a:lstStyle/>
          <a:p>
            <a:r>
              <a:rPr lang="en-US"/>
              <a:t>a</a:t>
            </a:r>
            <a:r>
              <a:rPr lang="en-US" smtClean="0"/>
              <a:t>rea of next slide</a:t>
            </a:r>
            <a:endParaRPr lang="en-US"/>
          </a:p>
        </p:txBody>
      </p:sp>
      <p:sp>
        <p:nvSpPr>
          <p:cNvPr id="12" name="TextBox 11"/>
          <p:cNvSpPr txBox="1"/>
          <p:nvPr/>
        </p:nvSpPr>
        <p:spPr>
          <a:xfrm rot="19284030">
            <a:off x="968631" y="5434070"/>
            <a:ext cx="2079352" cy="338554"/>
          </a:xfrm>
          <a:prstGeom prst="rect">
            <a:avLst/>
          </a:prstGeom>
          <a:noFill/>
        </p:spPr>
        <p:txBody>
          <a:bodyPr wrap="none" rtlCol="0">
            <a:spAutoFit/>
          </a:bodyPr>
          <a:lstStyle/>
          <a:p>
            <a:r>
              <a:rPr lang="en-US" sz="1600" i="1" smtClean="0"/>
              <a:t>Sangamon River Valley</a:t>
            </a:r>
            <a:endParaRPr lang="en-US" sz="1600" i="1"/>
          </a:p>
        </p:txBody>
      </p:sp>
    </p:spTree>
    <p:extLst>
      <p:ext uri="{BB962C8B-B14F-4D97-AF65-F5344CB8AC3E}">
        <p14:creationId xmlns:p14="http://schemas.microsoft.com/office/powerpoint/2010/main" val="34722736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00200" y="1032648"/>
            <a:ext cx="6019800" cy="5672952"/>
          </a:xfrm>
          <a:prstGeom prst="rect">
            <a:avLst/>
          </a:prstGeom>
        </p:spPr>
      </p:pic>
      <p:sp>
        <p:nvSpPr>
          <p:cNvPr id="3" name="Oval 2"/>
          <p:cNvSpPr/>
          <p:nvPr/>
        </p:nvSpPr>
        <p:spPr>
          <a:xfrm>
            <a:off x="6400800" y="2632848"/>
            <a:ext cx="152400" cy="1524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743200" y="4233048"/>
            <a:ext cx="152400" cy="1524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324600" y="2785248"/>
            <a:ext cx="152400" cy="1524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923001" y="4016116"/>
            <a:ext cx="896399" cy="369332"/>
          </a:xfrm>
          <a:prstGeom prst="rect">
            <a:avLst/>
          </a:prstGeom>
          <a:noFill/>
        </p:spPr>
        <p:txBody>
          <a:bodyPr wrap="none" rtlCol="0">
            <a:spAutoFit/>
          </a:bodyPr>
          <a:lstStyle/>
          <a:p>
            <a:r>
              <a:rPr lang="en-US" smtClean="0"/>
              <a:t>MHT-4f</a:t>
            </a:r>
            <a:endParaRPr lang="en-US"/>
          </a:p>
        </p:txBody>
      </p:sp>
      <p:sp>
        <p:nvSpPr>
          <p:cNvPr id="7" name="TextBox 6"/>
          <p:cNvSpPr txBox="1"/>
          <p:nvPr/>
        </p:nvSpPr>
        <p:spPr>
          <a:xfrm>
            <a:off x="6562200" y="2492116"/>
            <a:ext cx="1013419" cy="369332"/>
          </a:xfrm>
          <a:prstGeom prst="rect">
            <a:avLst/>
          </a:prstGeom>
          <a:noFill/>
        </p:spPr>
        <p:txBody>
          <a:bodyPr wrap="none" rtlCol="0">
            <a:spAutoFit/>
          </a:bodyPr>
          <a:lstStyle/>
          <a:p>
            <a:r>
              <a:rPr lang="en-US" smtClean="0"/>
              <a:t>MHT-10f</a:t>
            </a:r>
            <a:endParaRPr lang="en-US"/>
          </a:p>
        </p:txBody>
      </p:sp>
      <p:sp>
        <p:nvSpPr>
          <p:cNvPr id="8" name="TextBox 7"/>
          <p:cNvSpPr txBox="1"/>
          <p:nvPr/>
        </p:nvSpPr>
        <p:spPr>
          <a:xfrm>
            <a:off x="6400799" y="2832230"/>
            <a:ext cx="896399" cy="369332"/>
          </a:xfrm>
          <a:prstGeom prst="rect">
            <a:avLst/>
          </a:prstGeom>
          <a:noFill/>
        </p:spPr>
        <p:txBody>
          <a:bodyPr wrap="none" rtlCol="0">
            <a:spAutoFit/>
          </a:bodyPr>
          <a:lstStyle/>
          <a:p>
            <a:r>
              <a:rPr lang="en-US" smtClean="0"/>
              <a:t>MHT-6f</a:t>
            </a:r>
            <a:endParaRPr lang="en-US"/>
          </a:p>
        </p:txBody>
      </p:sp>
      <p:sp>
        <p:nvSpPr>
          <p:cNvPr id="9" name="Oval 8"/>
          <p:cNvSpPr/>
          <p:nvPr/>
        </p:nvSpPr>
        <p:spPr>
          <a:xfrm>
            <a:off x="3886200" y="3623448"/>
            <a:ext cx="152400" cy="152400"/>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86050" y="3309278"/>
            <a:ext cx="1600200" cy="338554"/>
          </a:xfrm>
          <a:prstGeom prst="rect">
            <a:avLst/>
          </a:prstGeom>
          <a:noFill/>
        </p:spPr>
        <p:txBody>
          <a:bodyPr wrap="square" rtlCol="0">
            <a:spAutoFit/>
          </a:bodyPr>
          <a:lstStyle/>
          <a:p>
            <a:r>
              <a:rPr lang="en-US" sz="1600" smtClean="0"/>
              <a:t>Leverett (1899)</a:t>
            </a:r>
            <a:endParaRPr lang="en-US" sz="1600"/>
          </a:p>
        </p:txBody>
      </p:sp>
      <p:sp>
        <p:nvSpPr>
          <p:cNvPr id="11" name="Oval 10"/>
          <p:cNvSpPr/>
          <p:nvPr/>
        </p:nvSpPr>
        <p:spPr>
          <a:xfrm>
            <a:off x="4533900" y="3564125"/>
            <a:ext cx="152400" cy="152400"/>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11928" y="3194793"/>
            <a:ext cx="1294970" cy="338554"/>
          </a:xfrm>
          <a:prstGeom prst="rect">
            <a:avLst/>
          </a:prstGeom>
          <a:noFill/>
        </p:spPr>
        <p:txBody>
          <a:bodyPr wrap="none" rtlCol="0">
            <a:spAutoFit/>
          </a:bodyPr>
          <a:lstStyle/>
          <a:p>
            <a:r>
              <a:rPr lang="en-US" sz="1600" smtClean="0"/>
              <a:t>gravel pit site</a:t>
            </a:r>
            <a:endParaRPr lang="en-US" sz="1600"/>
          </a:p>
        </p:txBody>
      </p:sp>
      <p:sp>
        <p:nvSpPr>
          <p:cNvPr id="13" name="Title 1"/>
          <p:cNvSpPr>
            <a:spLocks noGrp="1"/>
          </p:cNvSpPr>
          <p:nvPr>
            <p:ph type="title"/>
          </p:nvPr>
        </p:nvSpPr>
        <p:spPr>
          <a:xfrm>
            <a:off x="-76200" y="76200"/>
            <a:ext cx="9448800" cy="956086"/>
          </a:xfrm>
        </p:spPr>
        <p:txBody>
          <a:bodyPr>
            <a:noAutofit/>
          </a:bodyPr>
          <a:lstStyle/>
          <a:p>
            <a:r>
              <a:rPr lang="en-US" sz="2800"/>
              <a:t>S</a:t>
            </a:r>
            <a:r>
              <a:rPr lang="en-US" sz="2800" smtClean="0"/>
              <a:t>ections with sub-fossil wood or organic material</a:t>
            </a:r>
            <a:br>
              <a:rPr lang="en-US" sz="2800" smtClean="0"/>
            </a:br>
            <a:r>
              <a:rPr lang="en-US" sz="2800" smtClean="0"/>
              <a:t> below Tiskilwa till (Mahomet area)</a:t>
            </a:r>
            <a:endParaRPr lang="en-US" sz="2800"/>
          </a:p>
        </p:txBody>
      </p:sp>
      <p:sp>
        <p:nvSpPr>
          <p:cNvPr id="14" name="TextBox 13"/>
          <p:cNvSpPr txBox="1"/>
          <p:nvPr/>
        </p:nvSpPr>
        <p:spPr>
          <a:xfrm rot="1651049">
            <a:off x="3167551" y="1763943"/>
            <a:ext cx="2089098" cy="369332"/>
          </a:xfrm>
          <a:prstGeom prst="rect">
            <a:avLst/>
          </a:prstGeom>
          <a:noFill/>
        </p:spPr>
        <p:txBody>
          <a:bodyPr wrap="none" rtlCol="0">
            <a:spAutoFit/>
          </a:bodyPr>
          <a:lstStyle/>
          <a:p>
            <a:r>
              <a:rPr lang="en-US" i="1" smtClean="0"/>
              <a:t>Champaign Moraine</a:t>
            </a:r>
            <a:endParaRPr lang="en-US" i="1"/>
          </a:p>
        </p:txBody>
      </p:sp>
      <p:sp>
        <p:nvSpPr>
          <p:cNvPr id="15" name="TextBox 14"/>
          <p:cNvSpPr txBox="1"/>
          <p:nvPr/>
        </p:nvSpPr>
        <p:spPr>
          <a:xfrm rot="17944895">
            <a:off x="4725161" y="4548567"/>
            <a:ext cx="2819400" cy="369332"/>
          </a:xfrm>
          <a:prstGeom prst="rect">
            <a:avLst/>
          </a:prstGeom>
          <a:noFill/>
        </p:spPr>
        <p:txBody>
          <a:bodyPr wrap="square" rtlCol="0">
            <a:spAutoFit/>
          </a:bodyPr>
          <a:lstStyle/>
          <a:p>
            <a:r>
              <a:rPr lang="en-US" i="1" smtClean="0"/>
              <a:t>Cerro Gordo Moraine</a:t>
            </a:r>
            <a:endParaRPr lang="en-US" i="1"/>
          </a:p>
        </p:txBody>
      </p:sp>
      <p:sp>
        <p:nvSpPr>
          <p:cNvPr id="16" name="TextBox 15"/>
          <p:cNvSpPr txBox="1"/>
          <p:nvPr/>
        </p:nvSpPr>
        <p:spPr>
          <a:xfrm rot="2104510">
            <a:off x="6446450" y="3554902"/>
            <a:ext cx="1407758" cy="338554"/>
          </a:xfrm>
          <a:prstGeom prst="rect">
            <a:avLst/>
          </a:prstGeom>
          <a:noFill/>
        </p:spPr>
        <p:txBody>
          <a:bodyPr wrap="none" rtlCol="0">
            <a:spAutoFit/>
          </a:bodyPr>
          <a:lstStyle/>
          <a:p>
            <a:r>
              <a:rPr lang="en-US" sz="1600" i="1" smtClean="0"/>
              <a:t>Champaign M.</a:t>
            </a:r>
            <a:endParaRPr lang="en-US" sz="1600" i="1"/>
          </a:p>
        </p:txBody>
      </p:sp>
      <p:sp>
        <p:nvSpPr>
          <p:cNvPr id="17" name="TextBox 16"/>
          <p:cNvSpPr txBox="1"/>
          <p:nvPr/>
        </p:nvSpPr>
        <p:spPr>
          <a:xfrm rot="18266498">
            <a:off x="5982126" y="1686895"/>
            <a:ext cx="1733744" cy="338554"/>
          </a:xfrm>
          <a:prstGeom prst="rect">
            <a:avLst/>
          </a:prstGeom>
          <a:noFill/>
        </p:spPr>
        <p:txBody>
          <a:bodyPr wrap="none" rtlCol="0">
            <a:spAutoFit/>
          </a:bodyPr>
          <a:lstStyle/>
          <a:p>
            <a:r>
              <a:rPr lang="en-US" sz="1600" i="1" smtClean="0"/>
              <a:t>Sangamon River V.</a:t>
            </a:r>
            <a:endParaRPr lang="en-US" sz="1600" i="1"/>
          </a:p>
        </p:txBody>
      </p:sp>
      <p:sp>
        <p:nvSpPr>
          <p:cNvPr id="18" name="TextBox 17"/>
          <p:cNvSpPr txBox="1"/>
          <p:nvPr/>
        </p:nvSpPr>
        <p:spPr>
          <a:xfrm rot="17891736">
            <a:off x="1220953" y="5376247"/>
            <a:ext cx="2079352" cy="338554"/>
          </a:xfrm>
          <a:prstGeom prst="rect">
            <a:avLst/>
          </a:prstGeom>
          <a:noFill/>
        </p:spPr>
        <p:txBody>
          <a:bodyPr wrap="none" rtlCol="0">
            <a:spAutoFit/>
          </a:bodyPr>
          <a:lstStyle/>
          <a:p>
            <a:r>
              <a:rPr lang="en-US" sz="1600" i="1" smtClean="0"/>
              <a:t>Sangamon River Valley</a:t>
            </a:r>
            <a:endParaRPr lang="en-US" sz="1600" i="1"/>
          </a:p>
        </p:txBody>
      </p:sp>
      <p:sp>
        <p:nvSpPr>
          <p:cNvPr id="19" name="TextBox 18"/>
          <p:cNvSpPr txBox="1"/>
          <p:nvPr/>
        </p:nvSpPr>
        <p:spPr>
          <a:xfrm rot="19330085">
            <a:off x="3193848" y="4376534"/>
            <a:ext cx="1050288" cy="338554"/>
          </a:xfrm>
          <a:prstGeom prst="rect">
            <a:avLst/>
          </a:prstGeom>
          <a:noFill/>
        </p:spPr>
        <p:txBody>
          <a:bodyPr wrap="none" rtlCol="0">
            <a:spAutoFit/>
          </a:bodyPr>
          <a:lstStyle/>
          <a:p>
            <a:r>
              <a:rPr lang="en-US" sz="1600"/>
              <a:t>g</a:t>
            </a:r>
            <a:r>
              <a:rPr lang="en-US" sz="1600" smtClean="0"/>
              <a:t>ravel pits</a:t>
            </a:r>
            <a:endParaRPr lang="en-US" sz="1600"/>
          </a:p>
        </p:txBody>
      </p:sp>
      <p:sp>
        <p:nvSpPr>
          <p:cNvPr id="20" name="TextBox 19"/>
          <p:cNvSpPr txBox="1"/>
          <p:nvPr/>
        </p:nvSpPr>
        <p:spPr>
          <a:xfrm>
            <a:off x="46466" y="6043379"/>
            <a:ext cx="1941018" cy="584775"/>
          </a:xfrm>
          <a:prstGeom prst="rect">
            <a:avLst/>
          </a:prstGeom>
          <a:noFill/>
        </p:spPr>
        <p:txBody>
          <a:bodyPr wrap="square" rtlCol="0">
            <a:spAutoFit/>
          </a:bodyPr>
          <a:lstStyle/>
          <a:p>
            <a:r>
              <a:rPr lang="en-US" sz="1600" u="sng" smtClean="0"/>
              <a:t>Elevations</a:t>
            </a:r>
            <a:r>
              <a:rPr lang="en-US" sz="1600" smtClean="0"/>
              <a:t>:</a:t>
            </a:r>
          </a:p>
          <a:p>
            <a:r>
              <a:rPr lang="en-US" sz="1600" smtClean="0"/>
              <a:t>655 to 807 ft. asl</a:t>
            </a:r>
            <a:endParaRPr lang="en-US" sz="1600"/>
          </a:p>
        </p:txBody>
      </p:sp>
      <p:cxnSp>
        <p:nvCxnSpPr>
          <p:cNvPr id="23" name="Straight Connector 22"/>
          <p:cNvCxnSpPr/>
          <p:nvPr/>
        </p:nvCxnSpPr>
        <p:spPr>
          <a:xfrm>
            <a:off x="6196343" y="6248400"/>
            <a:ext cx="10487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414404" y="5843324"/>
            <a:ext cx="896399" cy="369332"/>
          </a:xfrm>
          <a:prstGeom prst="rect">
            <a:avLst/>
          </a:prstGeom>
          <a:noFill/>
        </p:spPr>
        <p:txBody>
          <a:bodyPr wrap="square" rtlCol="0">
            <a:spAutoFit/>
          </a:bodyPr>
          <a:lstStyle/>
          <a:p>
            <a:r>
              <a:rPr lang="en-US" smtClean="0"/>
              <a:t>1 km</a:t>
            </a:r>
            <a:endParaRPr lang="en-US"/>
          </a:p>
        </p:txBody>
      </p:sp>
      <p:sp>
        <p:nvSpPr>
          <p:cNvPr id="21" name="TextBox 20"/>
          <p:cNvSpPr txBox="1"/>
          <p:nvPr/>
        </p:nvSpPr>
        <p:spPr>
          <a:xfrm>
            <a:off x="7748657" y="5427825"/>
            <a:ext cx="1295400" cy="1200329"/>
          </a:xfrm>
          <a:prstGeom prst="rect">
            <a:avLst/>
          </a:prstGeom>
          <a:noFill/>
        </p:spPr>
        <p:txBody>
          <a:bodyPr wrap="square" rtlCol="0">
            <a:spAutoFit/>
          </a:bodyPr>
          <a:lstStyle/>
          <a:p>
            <a:r>
              <a:rPr lang="en-US" i="1"/>
              <a:t>p</a:t>
            </a:r>
            <a:r>
              <a:rPr lang="en-US" i="1" smtClean="0"/>
              <a:t>ortion of Mahomet 7.5-minute quadrangle</a:t>
            </a:r>
            <a:endParaRPr lang="en-US" i="1"/>
          </a:p>
        </p:txBody>
      </p:sp>
    </p:spTree>
    <p:extLst>
      <p:ext uri="{BB962C8B-B14F-4D97-AF65-F5344CB8AC3E}">
        <p14:creationId xmlns:p14="http://schemas.microsoft.com/office/powerpoint/2010/main" val="2900285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52400"/>
            <a:ext cx="6705600" cy="3771900"/>
          </a:xfrm>
          <a:prstGeom prst="rect">
            <a:avLst/>
          </a:prstGeom>
        </p:spPr>
      </p:pic>
    </p:spTree>
    <p:extLst>
      <p:ext uri="{BB962C8B-B14F-4D97-AF65-F5344CB8AC3E}">
        <p14:creationId xmlns:p14="http://schemas.microsoft.com/office/powerpoint/2010/main" val="17595306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91" y="184818"/>
            <a:ext cx="8991600" cy="1143000"/>
          </a:xfrm>
        </p:spPr>
        <p:txBody>
          <a:bodyPr>
            <a:normAutofit fontScale="90000"/>
          </a:bodyPr>
          <a:lstStyle/>
          <a:p>
            <a:r>
              <a:rPr lang="en-US" sz="3600" smtClean="0"/>
              <a:t>Sangamon River Bluff near Mahomet  </a:t>
            </a:r>
            <a:r>
              <a:rPr lang="en-US" sz="3100" smtClean="0"/>
              <a:t>(Leverett, 1899)</a:t>
            </a:r>
            <a:r>
              <a:rPr lang="en-US" sz="3600" smtClean="0"/>
              <a:t/>
            </a:r>
            <a:br>
              <a:rPr lang="en-US" sz="3600" smtClean="0"/>
            </a:br>
            <a:r>
              <a:rPr lang="en-US" sz="3600" smtClean="0"/>
              <a:t> </a:t>
            </a:r>
            <a:r>
              <a:rPr lang="en-US" sz="2700" i="1" smtClean="0"/>
              <a:t>(The Illinois Glacial Lobe, USGS Monograph v. 38)</a:t>
            </a:r>
            <a:endParaRPr lang="en-US" sz="2700" i="1"/>
          </a:p>
        </p:txBody>
      </p:sp>
      <p:sp>
        <p:nvSpPr>
          <p:cNvPr id="3" name="Content Placeholder 2"/>
          <p:cNvSpPr>
            <a:spLocks noGrp="1"/>
          </p:cNvSpPr>
          <p:nvPr>
            <p:ph idx="1"/>
          </p:nvPr>
        </p:nvSpPr>
        <p:spPr>
          <a:xfrm>
            <a:off x="838200" y="4520603"/>
            <a:ext cx="7609610" cy="2121793"/>
          </a:xfrm>
        </p:spPr>
        <p:txBody>
          <a:bodyPr>
            <a:normAutofit/>
          </a:bodyPr>
          <a:lstStyle/>
          <a:p>
            <a:pPr>
              <a:lnSpc>
                <a:spcPct val="170000"/>
              </a:lnSpc>
            </a:pPr>
            <a:r>
              <a:rPr lang="en-US" sz="1800" smtClean="0"/>
              <a:t>Insect fossils later found in peat (thought to be interglacial but </a:t>
            </a:r>
            <a:r>
              <a:rPr lang="en-US" sz="1800"/>
              <a:t>actually interstadial); </a:t>
            </a:r>
            <a:r>
              <a:rPr lang="en-US" sz="1800" smtClean="0"/>
              <a:t>H.F. Wickham. 1917. Some fossil beetles from the Sangamon peat.  </a:t>
            </a:r>
            <a:r>
              <a:rPr lang="en-US" sz="1800" i="1" smtClean="0"/>
              <a:t>American Journal of Science</a:t>
            </a:r>
            <a:r>
              <a:rPr lang="en-US" sz="1800" smtClean="0"/>
              <a:t>, v. 44:137-145.</a:t>
            </a:r>
          </a:p>
          <a:p>
            <a:pPr>
              <a:lnSpc>
                <a:spcPct val="170000"/>
              </a:lnSpc>
            </a:pPr>
            <a:r>
              <a:rPr lang="en-US" sz="1800" smtClean="0"/>
              <a:t> Site also noted by Savage 1931, On the Geology of Champaign County</a:t>
            </a:r>
            <a:endParaRPr lang="en-US" sz="180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44947"/>
          <a:stretch/>
        </p:blipFill>
        <p:spPr>
          <a:xfrm>
            <a:off x="381000" y="1447800"/>
            <a:ext cx="8612188" cy="2667000"/>
          </a:xfrm>
          <a:prstGeom prst="rect">
            <a:avLst/>
          </a:prstGeom>
        </p:spPr>
      </p:pic>
      <p:cxnSp>
        <p:nvCxnSpPr>
          <p:cNvPr id="7" name="Straight Arrow Connector 6"/>
          <p:cNvCxnSpPr/>
          <p:nvPr/>
        </p:nvCxnSpPr>
        <p:spPr>
          <a:xfrm>
            <a:off x="228600" y="3514650"/>
            <a:ext cx="12192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67200" y="3406184"/>
            <a:ext cx="1657890" cy="369332"/>
          </a:xfrm>
          <a:prstGeom prst="rect">
            <a:avLst/>
          </a:prstGeom>
          <a:noFill/>
        </p:spPr>
        <p:txBody>
          <a:bodyPr wrap="none" rtlCol="0">
            <a:spAutoFit/>
          </a:bodyPr>
          <a:lstStyle/>
          <a:p>
            <a:r>
              <a:rPr lang="en-US" smtClean="0"/>
              <a:t>Robein M. (2 ft)</a:t>
            </a:r>
            <a:endParaRPr lang="en-US"/>
          </a:p>
        </p:txBody>
      </p:sp>
      <p:sp>
        <p:nvSpPr>
          <p:cNvPr id="11" name="TextBox 10"/>
          <p:cNvSpPr txBox="1"/>
          <p:nvPr/>
        </p:nvSpPr>
        <p:spPr>
          <a:xfrm>
            <a:off x="5105400" y="3590850"/>
            <a:ext cx="1981200" cy="369332"/>
          </a:xfrm>
          <a:prstGeom prst="rect">
            <a:avLst/>
          </a:prstGeom>
          <a:noFill/>
        </p:spPr>
        <p:txBody>
          <a:bodyPr wrap="square" rtlCol="0">
            <a:spAutoFit/>
          </a:bodyPr>
          <a:lstStyle/>
          <a:p>
            <a:r>
              <a:rPr lang="en-US" smtClean="0"/>
              <a:t>Sangamon G. (3 ft)</a:t>
            </a:r>
            <a:endParaRPr lang="en-US"/>
          </a:p>
        </p:txBody>
      </p:sp>
      <p:sp>
        <p:nvSpPr>
          <p:cNvPr id="12" name="TextBox 11"/>
          <p:cNvSpPr txBox="1"/>
          <p:nvPr/>
        </p:nvSpPr>
        <p:spPr>
          <a:xfrm>
            <a:off x="5875371" y="3145318"/>
            <a:ext cx="1892506" cy="369332"/>
          </a:xfrm>
          <a:prstGeom prst="rect">
            <a:avLst/>
          </a:prstGeom>
          <a:noFill/>
        </p:spPr>
        <p:txBody>
          <a:bodyPr wrap="none" rtlCol="0">
            <a:spAutoFit/>
          </a:bodyPr>
          <a:lstStyle/>
          <a:p>
            <a:r>
              <a:rPr lang="en-US" smtClean="0"/>
              <a:t>Tiskilwa till  (30 ft)</a:t>
            </a:r>
            <a:endParaRPr lang="en-US"/>
          </a:p>
        </p:txBody>
      </p:sp>
      <p:sp>
        <p:nvSpPr>
          <p:cNvPr id="13" name="TextBox 12"/>
          <p:cNvSpPr txBox="1"/>
          <p:nvPr/>
        </p:nvSpPr>
        <p:spPr>
          <a:xfrm>
            <a:off x="136236" y="3221518"/>
            <a:ext cx="599523" cy="369332"/>
          </a:xfrm>
          <a:prstGeom prst="rect">
            <a:avLst/>
          </a:prstGeom>
          <a:noFill/>
        </p:spPr>
        <p:txBody>
          <a:bodyPr wrap="none" rtlCol="0">
            <a:spAutoFit/>
          </a:bodyPr>
          <a:lstStyle/>
          <a:p>
            <a:r>
              <a:rPr lang="en-US" smtClean="0"/>
              <a:t>Peat</a:t>
            </a:r>
            <a:endParaRPr lang="en-US"/>
          </a:p>
        </p:txBody>
      </p:sp>
    </p:spTree>
    <p:extLst>
      <p:ext uri="{BB962C8B-B14F-4D97-AF65-F5344CB8AC3E}">
        <p14:creationId xmlns:p14="http://schemas.microsoft.com/office/powerpoint/2010/main" val="27061345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03" y="-42513"/>
            <a:ext cx="8991600" cy="1143000"/>
          </a:xfrm>
        </p:spPr>
        <p:txBody>
          <a:bodyPr>
            <a:normAutofit/>
          </a:bodyPr>
          <a:lstStyle/>
          <a:p>
            <a:r>
              <a:rPr lang="en-US" sz="2800" u="sng" smtClean="0"/>
              <a:t>Fossil Beetles (Coleoptera):  Wickham (1917)</a:t>
            </a:r>
            <a:endParaRPr lang="en-US" sz="2800" u="sng"/>
          </a:p>
        </p:txBody>
      </p:sp>
      <p:sp>
        <p:nvSpPr>
          <p:cNvPr id="3" name="Content Placeholder 2"/>
          <p:cNvSpPr>
            <a:spLocks noGrp="1"/>
          </p:cNvSpPr>
          <p:nvPr>
            <p:ph idx="1"/>
          </p:nvPr>
        </p:nvSpPr>
        <p:spPr>
          <a:xfrm>
            <a:off x="213997" y="828453"/>
            <a:ext cx="8686800" cy="2316161"/>
          </a:xfrm>
        </p:spPr>
        <p:txBody>
          <a:bodyPr>
            <a:normAutofit fontScale="55000" lnSpcReduction="20000"/>
          </a:bodyPr>
          <a:lstStyle/>
          <a:p>
            <a:pPr>
              <a:lnSpc>
                <a:spcPct val="170000"/>
              </a:lnSpc>
              <a:buFont typeface="Wingdings" panose="05000000000000000000" pitchFamily="2" charset="2"/>
              <a:buChar char="q"/>
            </a:pPr>
            <a:r>
              <a:rPr lang="en-US" smtClean="0"/>
              <a:t>“It </a:t>
            </a:r>
            <a:r>
              <a:rPr lang="en-US"/>
              <a:t>is true that all of the genera are now living </a:t>
            </a:r>
            <a:r>
              <a:rPr lang="en-US" smtClean="0"/>
              <a:t>in Illinois </a:t>
            </a:r>
            <a:r>
              <a:rPr lang="en-US"/>
              <a:t>but they also occur very far to the north, extending </a:t>
            </a:r>
            <a:r>
              <a:rPr lang="en-US" smtClean="0"/>
              <a:t>in part </a:t>
            </a:r>
            <a:r>
              <a:rPr lang="en-US"/>
              <a:t>to the shores of the Arctic Ocean and we </a:t>
            </a:r>
            <a:r>
              <a:rPr lang="en-US" smtClean="0"/>
              <a:t>must </a:t>
            </a:r>
            <a:r>
              <a:rPr lang="en-US"/>
              <a:t>take </a:t>
            </a:r>
            <a:r>
              <a:rPr lang="en-US" smtClean="0"/>
              <a:t>into account </a:t>
            </a:r>
            <a:r>
              <a:rPr lang="en-US"/>
              <a:t>the entire absence of anything </a:t>
            </a:r>
            <a:r>
              <a:rPr lang="en-US" smtClean="0"/>
              <a:t>characteristically southern</a:t>
            </a:r>
            <a:r>
              <a:rPr lang="en-US"/>
              <a:t>. A glance at </a:t>
            </a:r>
            <a:r>
              <a:rPr lang="en-US" smtClean="0"/>
              <a:t>the notes </a:t>
            </a:r>
            <a:r>
              <a:rPr lang="en-US"/>
              <a:t>following the </a:t>
            </a:r>
            <a:r>
              <a:rPr lang="en-US" smtClean="0"/>
              <a:t>descriptions will </a:t>
            </a:r>
            <a:r>
              <a:rPr lang="en-US"/>
              <a:t>show that the near relatives of all the fossils in this </a:t>
            </a:r>
            <a:r>
              <a:rPr lang="en-US" smtClean="0"/>
              <a:t>collection are </a:t>
            </a:r>
            <a:r>
              <a:rPr lang="en-US"/>
              <a:t>of </a:t>
            </a:r>
            <a:r>
              <a:rPr lang="en-US" smtClean="0"/>
              <a:t>northern </a:t>
            </a:r>
            <a:r>
              <a:rPr lang="en-US"/>
              <a:t>range</a:t>
            </a:r>
            <a:r>
              <a:rPr lang="en-US" smtClean="0"/>
              <a:t>.”</a:t>
            </a:r>
          </a:p>
          <a:p>
            <a:pPr>
              <a:lnSpc>
                <a:spcPct val="170000"/>
              </a:lnSpc>
              <a:buFont typeface="Wingdings" panose="05000000000000000000" pitchFamily="2" charset="2"/>
              <a:buChar char="q"/>
            </a:pPr>
            <a:endParaRPr lang="en-US" smtClean="0"/>
          </a:p>
          <a:p>
            <a:pPr>
              <a:lnSpc>
                <a:spcPct val="170000"/>
              </a:lnSpc>
            </a:pPr>
            <a:endParaRPr lang="en-US"/>
          </a:p>
          <a:p>
            <a:pPr>
              <a:lnSpc>
                <a:spcPct val="170000"/>
              </a:lnSpc>
            </a:pPr>
            <a:endParaRPr lang="en-US" smtClean="0"/>
          </a:p>
          <a:p>
            <a:pPr>
              <a:lnSpc>
                <a:spcPct val="170000"/>
              </a:lnSpc>
            </a:pPr>
            <a:endParaRPr lang="en-US"/>
          </a:p>
          <a:p>
            <a:pPr>
              <a:lnSpc>
                <a:spcPct val="170000"/>
              </a:lnSpc>
            </a:pP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3668268"/>
            <a:ext cx="4999995" cy="2427732"/>
          </a:xfrm>
          <a:prstGeom prst="rect">
            <a:avLst/>
          </a:prstGeom>
        </p:spPr>
      </p:pic>
      <p:sp>
        <p:nvSpPr>
          <p:cNvPr id="5" name="Rectangle 4"/>
          <p:cNvSpPr/>
          <p:nvPr/>
        </p:nvSpPr>
        <p:spPr>
          <a:xfrm>
            <a:off x="1828800" y="6172200"/>
            <a:ext cx="5867400" cy="584775"/>
          </a:xfrm>
          <a:prstGeom prst="rect">
            <a:avLst/>
          </a:prstGeom>
        </p:spPr>
        <p:txBody>
          <a:bodyPr wrap="square">
            <a:spAutoFit/>
          </a:bodyPr>
          <a:lstStyle/>
          <a:p>
            <a:r>
              <a:rPr lang="en-US" sz="1600"/>
              <a:t>H.F. Wickham. 1917. Some fossil beetles from the Sangamon peat.  </a:t>
            </a:r>
            <a:r>
              <a:rPr lang="en-US" sz="1600" i="1"/>
              <a:t>American Journal of Science</a:t>
            </a:r>
            <a:r>
              <a:rPr lang="en-US" sz="1600"/>
              <a:t>, v. 44:137-145.</a:t>
            </a:r>
          </a:p>
        </p:txBody>
      </p:sp>
      <p:cxnSp>
        <p:nvCxnSpPr>
          <p:cNvPr id="7" name="Straight Arrow Connector 6"/>
          <p:cNvCxnSpPr/>
          <p:nvPr/>
        </p:nvCxnSpPr>
        <p:spPr>
          <a:xfrm flipH="1">
            <a:off x="6400800" y="4808601"/>
            <a:ext cx="1600200" cy="1470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113795" y="4267200"/>
            <a:ext cx="1210305" cy="1470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24996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2980</TotalTime>
  <Words>1858</Words>
  <Application>Microsoft Office PowerPoint</Application>
  <PresentationFormat>On-screen Show (4:3)</PresentationFormat>
  <Paragraphs>290</Paragraphs>
  <Slides>32</Slides>
  <Notes>4</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Symbol</vt:lpstr>
      <vt:lpstr>Times New Roman</vt:lpstr>
      <vt:lpstr>Wingdings</vt:lpstr>
      <vt:lpstr>1_Office Theme</vt:lpstr>
      <vt:lpstr>DECIPHERING THE LAST GLACIAL CHRONOLOGY, UPPER SANGAMON RIVER BASIN, ILLINOIS </vt:lpstr>
      <vt:lpstr>PowerPoint Presentation</vt:lpstr>
      <vt:lpstr>PowerPoint Presentation</vt:lpstr>
      <vt:lpstr>PowerPoint Presentation</vt:lpstr>
      <vt:lpstr>PowerPoint Presentation</vt:lpstr>
      <vt:lpstr>Sections with sub-fossil wood or organic material  below Tiskilwa till (Mahomet area)</vt:lpstr>
      <vt:lpstr>PowerPoint Presentation</vt:lpstr>
      <vt:lpstr>Sangamon River Bluff near Mahomet  (Leverett, 1899)  (The Illinois Glacial Lobe, USGS Monograph v. 38)</vt:lpstr>
      <vt:lpstr>Fossil Beetles (Coleoptera):  Wickham (1917)</vt:lpstr>
      <vt:lpstr>PowerPoint Presentation</vt:lpstr>
      <vt:lpstr>Location of Studied Sections (Mahomet Quadrangle)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Radiocarbon ages on wood or organic material  below Tiskilwa till</vt:lpstr>
      <vt:lpstr>Radiocarbon Table</vt:lpstr>
      <vt:lpstr>PowerPoint Presentation</vt:lpstr>
      <vt:lpstr>PowerPoint Presentation</vt:lpstr>
      <vt:lpstr>Radiocarbon Table (revised)</vt:lpstr>
      <vt:lpstr>PowerPoint Presentation</vt:lpstr>
      <vt:lpstr>Optically stimulated luminescence (OSL) sample site: Mid-America sand and gravel pit</vt:lpstr>
      <vt:lpstr>PowerPoint Presentation</vt:lpstr>
      <vt:lpstr>PowerPoint Presentation</vt:lpstr>
      <vt:lpstr>OSL dating of fine sand bed using quartz</vt:lpstr>
      <vt:lpstr>OSL results: average age model </vt:lpstr>
      <vt:lpstr>OSL results: minimum age model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Higginsville Section</dc:title>
  <dc:creator>Grimley, David Aaron</dc:creator>
  <cp:lastModifiedBy>Grimley, David Aaron</cp:lastModifiedBy>
  <cp:revision>1093</cp:revision>
  <cp:lastPrinted>2015-10-29T21:17:49Z</cp:lastPrinted>
  <dcterms:created xsi:type="dcterms:W3CDTF">2006-08-16T00:00:00Z</dcterms:created>
  <dcterms:modified xsi:type="dcterms:W3CDTF">2016-04-17T01:42:18Z</dcterms:modified>
</cp:coreProperties>
</file>