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59" r:id="rId4"/>
    <p:sldId id="260" r:id="rId5"/>
    <p:sldId id="262" r:id="rId6"/>
    <p:sldId id="264" r:id="rId7"/>
    <p:sldId id="265" r:id="rId8"/>
    <p:sldId id="266" r:id="rId9"/>
    <p:sldId id="273" r:id="rId10"/>
    <p:sldId id="268" r:id="rId11"/>
    <p:sldId id="270" r:id="rId12"/>
    <p:sldId id="269" r:id="rId13"/>
    <p:sldId id="272" r:id="rId14"/>
    <p:sldId id="26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9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DCACA-57B9-E346-8387-F5D764D4F7FD}" type="datetimeFigureOut">
              <a:rPr lang="en-US" smtClean="0"/>
              <a:t>3/19/16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9DF376-EDCB-2449-ABBD-E02DB0998902}" type="slidenum">
              <a:rPr lang="en-US" smtClean="0"/>
              <a:t>‹#›</a:t>
            </a:fld>
            <a:endParaRPr lang="en-US"/>
          </a:p>
        </p:txBody>
      </p:sp>
    </p:spTree>
    <p:extLst>
      <p:ext uri="{BB962C8B-B14F-4D97-AF65-F5344CB8AC3E}">
        <p14:creationId xmlns:p14="http://schemas.microsoft.com/office/powerpoint/2010/main" val="35555928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history… purpose/objective</a:t>
            </a:r>
            <a:endParaRPr lang="en-US" dirty="0"/>
          </a:p>
        </p:txBody>
      </p:sp>
      <p:sp>
        <p:nvSpPr>
          <p:cNvPr id="4" name="Slide Number Placeholder 3"/>
          <p:cNvSpPr>
            <a:spLocks noGrp="1"/>
          </p:cNvSpPr>
          <p:nvPr>
            <p:ph type="sldNum" sz="quarter" idx="10"/>
          </p:nvPr>
        </p:nvSpPr>
        <p:spPr/>
        <p:txBody>
          <a:bodyPr/>
          <a:lstStyle/>
          <a:p>
            <a:fld id="{549DF376-EDCB-2449-ABBD-E02DB0998902}" type="slidenum">
              <a:rPr lang="en-US" smtClean="0"/>
              <a:t>6</a:t>
            </a:fld>
            <a:endParaRPr lang="en-US"/>
          </a:p>
        </p:txBody>
      </p:sp>
    </p:spTree>
    <p:extLst>
      <p:ext uri="{BB962C8B-B14F-4D97-AF65-F5344CB8AC3E}">
        <p14:creationId xmlns:p14="http://schemas.microsoft.com/office/powerpoint/2010/main" val="192783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Kelly Gallagher</a:t>
            </a:r>
            <a:endParaRPr lang="en-US" dirty="0"/>
          </a:p>
        </p:txBody>
      </p:sp>
      <p:sp>
        <p:nvSpPr>
          <p:cNvPr id="4" name="Slide Number Placeholder 3"/>
          <p:cNvSpPr>
            <a:spLocks noGrp="1"/>
          </p:cNvSpPr>
          <p:nvPr>
            <p:ph type="sldNum" sz="quarter" idx="10"/>
          </p:nvPr>
        </p:nvSpPr>
        <p:spPr/>
        <p:txBody>
          <a:bodyPr/>
          <a:lstStyle/>
          <a:p>
            <a:fld id="{549DF376-EDCB-2449-ABBD-E02DB0998902}" type="slidenum">
              <a:rPr lang="en-US" smtClean="0"/>
              <a:t>9</a:t>
            </a:fld>
            <a:endParaRPr lang="en-US"/>
          </a:p>
        </p:txBody>
      </p:sp>
    </p:spTree>
    <p:extLst>
      <p:ext uri="{BB962C8B-B14F-4D97-AF65-F5344CB8AC3E}">
        <p14:creationId xmlns:p14="http://schemas.microsoft.com/office/powerpoint/2010/main" val="113922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a:t>
            </a:r>
            <a:endParaRPr lang="en-US" dirty="0"/>
          </a:p>
        </p:txBody>
      </p:sp>
      <p:sp>
        <p:nvSpPr>
          <p:cNvPr id="4" name="Slide Number Placeholder 3"/>
          <p:cNvSpPr>
            <a:spLocks noGrp="1"/>
          </p:cNvSpPr>
          <p:nvPr>
            <p:ph type="sldNum" sz="quarter" idx="10"/>
          </p:nvPr>
        </p:nvSpPr>
        <p:spPr/>
        <p:txBody>
          <a:bodyPr/>
          <a:lstStyle/>
          <a:p>
            <a:fld id="{549DF376-EDCB-2449-ABBD-E02DB0998902}" type="slidenum">
              <a:rPr lang="en-US" smtClean="0"/>
              <a:t>12</a:t>
            </a:fld>
            <a:endParaRPr lang="en-US"/>
          </a:p>
        </p:txBody>
      </p:sp>
    </p:spTree>
    <p:extLst>
      <p:ext uri="{BB962C8B-B14F-4D97-AF65-F5344CB8AC3E}">
        <p14:creationId xmlns:p14="http://schemas.microsoft.com/office/powerpoint/2010/main" val="334902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Drew</a:t>
            </a:r>
            <a:endParaRPr lang="en-US" dirty="0"/>
          </a:p>
        </p:txBody>
      </p:sp>
      <p:sp>
        <p:nvSpPr>
          <p:cNvPr id="4" name="Slide Number Placeholder 3"/>
          <p:cNvSpPr>
            <a:spLocks noGrp="1"/>
          </p:cNvSpPr>
          <p:nvPr>
            <p:ph type="sldNum" sz="quarter" idx="10"/>
          </p:nvPr>
        </p:nvSpPr>
        <p:spPr/>
        <p:txBody>
          <a:bodyPr/>
          <a:lstStyle/>
          <a:p>
            <a:fld id="{549DF376-EDCB-2449-ABBD-E02DB0998902}" type="slidenum">
              <a:rPr lang="en-US" smtClean="0"/>
              <a:t>13</a:t>
            </a:fld>
            <a:endParaRPr lang="en-US"/>
          </a:p>
        </p:txBody>
      </p:sp>
    </p:spTree>
    <p:extLst>
      <p:ext uri="{BB962C8B-B14F-4D97-AF65-F5344CB8AC3E}">
        <p14:creationId xmlns:p14="http://schemas.microsoft.com/office/powerpoint/2010/main" val="325573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smtClean="0"/>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3/19/16</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B1115196-1C6F-4784-83AC-30756D8F10B3}" type="datetimeFigureOut">
              <a:rPr lang="en-US" smtClean="0"/>
              <a:t>3/19/16</a:t>
            </a:fld>
            <a:endParaRPr lang="en-US"/>
          </a:p>
        </p:txBody>
      </p:sp>
      <p:sp>
        <p:nvSpPr>
          <p:cNvPr id="6" name="Footer Placeholder 5"/>
          <p:cNvSpPr>
            <a:spLocks noGrp="1"/>
          </p:cNvSpPr>
          <p:nvPr>
            <p:ph type="ftr" sz="quarter" idx="11"/>
          </p:nvPr>
        </p:nvSpPr>
        <p:spPr>
          <a:xfrm>
            <a:off x="2057400" y="6300216"/>
            <a:ext cx="2340864" cy="365125"/>
          </a:xfrm>
        </p:spPr>
        <p:txBody>
          <a:bodyPr/>
          <a:lstStyle/>
          <a:p>
            <a:endParaRPr lang="en-US"/>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smtClean="0"/>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3/19/16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3/19/16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3/19/16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smtClean="0"/>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3/19/16</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B1115196-1C6F-4784-83AC-30756D8F10B3}" type="datetimeFigureOut">
              <a:rPr lang="en-US" smtClean="0"/>
              <a:t>3/19/16</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B1115196-1C6F-4784-83AC-30756D8F10B3}" type="datetimeFigureOut">
              <a:rPr lang="en-US" smtClean="0"/>
              <a:t>3/19/16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B1115196-1C6F-4784-83AC-30756D8F10B3}" type="datetimeFigureOut">
              <a:rPr lang="en-US" smtClean="0"/>
              <a:t>3/19/16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3/19/16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115196-1C6F-4784-83AC-30756D8F10B3}" type="datetimeFigureOut">
              <a:rPr lang="en-US" smtClean="0"/>
              <a:t>3/19/16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smtClean="0"/>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B1115196-1C6F-4784-83AC-30756D8F10B3}" type="datetimeFigureOut">
              <a:rPr lang="en-US" smtClean="0"/>
              <a:t>3/19/16</a:t>
            </a:fld>
            <a:endParaRPr lang="en-US"/>
          </a:p>
        </p:txBody>
      </p:sp>
      <p:sp>
        <p:nvSpPr>
          <p:cNvPr id="6" name="Footer Placeholder 5"/>
          <p:cNvSpPr>
            <a:spLocks noGrp="1"/>
          </p:cNvSpPr>
          <p:nvPr>
            <p:ph type="ftr" sz="quarter" idx="11"/>
          </p:nvPr>
        </p:nvSpPr>
        <p:spPr>
          <a:xfrm>
            <a:off x="2057400" y="6297706"/>
            <a:ext cx="2339788" cy="365125"/>
          </a:xfrm>
        </p:spPr>
        <p:txBody>
          <a:bodyPr/>
          <a:lstStyle/>
          <a:p>
            <a:endParaRPr lang="en-US"/>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B1115196-1C6F-4784-83AC-30756D8F10B3}" type="datetimeFigureOut">
              <a:rPr lang="en-US" smtClean="0"/>
              <a:t>3/19/16</a:t>
            </a:fld>
            <a:endParaRPr lang="en-US"/>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19371D3E-5A18-49EB-AD2A-429AF16575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hyperlink" Target="http://sites.psu.edu/segwiki/for-faculty/" TargetMode="External"/><Relationship Id="rId4" Type="http://schemas.openxmlformats.org/officeDocument/2006/relationships/image" Target="../media/image13.jpeg"/><Relationship Id="rId1" Type="http://schemas.openxmlformats.org/officeDocument/2006/relationships/slideLayout" Target="../slideLayouts/slideLayout8.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8365" y="821768"/>
            <a:ext cx="6009523" cy="2831544"/>
          </a:xfrm>
          <a:prstGeom prst="rect">
            <a:avLst/>
          </a:prstGeom>
          <a:solidFill>
            <a:schemeClr val="bg1"/>
          </a:solidFill>
        </p:spPr>
        <p:txBody>
          <a:bodyPr wrap="square" rtlCol="0" anchor="ctr">
            <a:spAutoFit/>
          </a:bodyPr>
          <a:lstStyle/>
          <a:p>
            <a:pPr algn="ctr"/>
            <a:r>
              <a:rPr lang="en-US" sz="3200" b="1" dirty="0" smtClean="0"/>
              <a:t>The Society of Exploration Geophysicists </a:t>
            </a:r>
            <a:r>
              <a:rPr lang="en-US" sz="3200" b="1" dirty="0"/>
              <a:t>(SEG) </a:t>
            </a:r>
            <a:r>
              <a:rPr lang="en-US" sz="3200" b="1" dirty="0" smtClean="0"/>
              <a:t>Wiki </a:t>
            </a:r>
          </a:p>
          <a:p>
            <a:pPr algn="ctr"/>
            <a:r>
              <a:rPr lang="en-US" sz="3200" b="1" dirty="0" smtClean="0"/>
              <a:t>– a geoscience </a:t>
            </a:r>
            <a:r>
              <a:rPr lang="en-US" sz="3200" b="1" dirty="0"/>
              <a:t>c</a:t>
            </a:r>
            <a:r>
              <a:rPr lang="en-US" sz="3200" b="1" dirty="0" smtClean="0"/>
              <a:t>ontent </a:t>
            </a:r>
            <a:r>
              <a:rPr lang="en-US" sz="3200" b="1" dirty="0"/>
              <a:t>r</a:t>
            </a:r>
            <a:r>
              <a:rPr lang="en-US" sz="3200" b="1" dirty="0" smtClean="0"/>
              <a:t>esource for teachers and middle/high </a:t>
            </a:r>
            <a:r>
              <a:rPr lang="en-US" sz="3200" b="1" dirty="0"/>
              <a:t>s</a:t>
            </a:r>
            <a:r>
              <a:rPr lang="en-US" sz="3200" b="1" dirty="0" smtClean="0"/>
              <a:t>chool </a:t>
            </a:r>
            <a:r>
              <a:rPr lang="en-US" sz="3200" b="1" dirty="0"/>
              <a:t>s</a:t>
            </a:r>
            <a:r>
              <a:rPr lang="en-US" sz="3200" b="1" dirty="0" smtClean="0"/>
              <a:t>tudents</a:t>
            </a:r>
            <a:endParaRPr lang="en-US" sz="3200" b="1" dirty="0"/>
          </a:p>
          <a:p>
            <a:endParaRPr lang="en-US" dirty="0"/>
          </a:p>
        </p:txBody>
      </p:sp>
      <p:sp>
        <p:nvSpPr>
          <p:cNvPr id="4" name="Rounded Rectangle 3"/>
          <p:cNvSpPr/>
          <p:nvPr/>
        </p:nvSpPr>
        <p:spPr>
          <a:xfrm>
            <a:off x="836377" y="3928730"/>
            <a:ext cx="7449949" cy="882332"/>
          </a:xfrm>
          <a:prstGeom prst="roundRect">
            <a:avLst/>
          </a:prstGeom>
          <a:solidFill>
            <a:schemeClr val="bg1"/>
          </a:solidFill>
          <a:ln w="1270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chemeClr val="tx1"/>
                </a:solidFill>
              </a:rPr>
              <a:t>http://</a:t>
            </a:r>
            <a:r>
              <a:rPr lang="en-US" sz="4400" b="1" dirty="0" err="1" smtClean="0">
                <a:solidFill>
                  <a:schemeClr val="tx1"/>
                </a:solidFill>
              </a:rPr>
              <a:t>wiki.seg.org</a:t>
            </a:r>
            <a:r>
              <a:rPr lang="en-US" sz="4400" b="1" dirty="0" smtClean="0">
                <a:solidFill>
                  <a:schemeClr val="tx1"/>
                </a:solidFill>
              </a:rPr>
              <a:t>/</a:t>
            </a:r>
            <a:endParaRPr lang="en-US" sz="4400" b="1" dirty="0">
              <a:solidFill>
                <a:schemeClr val="tx1"/>
              </a:solidFill>
            </a:endParaRPr>
          </a:p>
        </p:txBody>
      </p:sp>
      <p:sp>
        <p:nvSpPr>
          <p:cNvPr id="5" name="TextBox 4"/>
          <p:cNvSpPr txBox="1"/>
          <p:nvPr/>
        </p:nvSpPr>
        <p:spPr>
          <a:xfrm>
            <a:off x="756286" y="5309658"/>
            <a:ext cx="7687373" cy="830997"/>
          </a:xfrm>
          <a:prstGeom prst="rect">
            <a:avLst/>
          </a:prstGeom>
          <a:solidFill>
            <a:schemeClr val="bg1"/>
          </a:solidFill>
        </p:spPr>
        <p:txBody>
          <a:bodyPr wrap="none" lIns="274320" tIns="137160" rIns="274320" bIns="137160" rtlCol="0">
            <a:spAutoFit/>
          </a:bodyPr>
          <a:lstStyle/>
          <a:p>
            <a:pPr algn="ctr"/>
            <a:r>
              <a:rPr lang="en-US" b="1" dirty="0" smtClean="0"/>
              <a:t>Laura Guertin  </a:t>
            </a:r>
            <a:r>
              <a:rPr lang="en-US" dirty="0" smtClean="0"/>
              <a:t>--  Penn State Brandywine  (</a:t>
            </a:r>
            <a:r>
              <a:rPr lang="en-US" dirty="0" err="1" smtClean="0"/>
              <a:t>guertin@psu.edu</a:t>
            </a:r>
            <a:r>
              <a:rPr lang="en-US" dirty="0" smtClean="0"/>
              <a:t>)</a:t>
            </a:r>
          </a:p>
          <a:p>
            <a:r>
              <a:rPr lang="en-US" b="1" dirty="0" smtClean="0"/>
              <a:t>Isaac Farley, Andrew Geary  </a:t>
            </a:r>
            <a:r>
              <a:rPr lang="en-US" dirty="0" smtClean="0"/>
              <a:t>--  Society of Exploration Geophysicists</a:t>
            </a:r>
            <a:endParaRPr lang="en-US" dirty="0"/>
          </a:p>
        </p:txBody>
      </p:sp>
      <p:pic>
        <p:nvPicPr>
          <p:cNvPr id="6" name="Picture 5" descr="wiki-logo&amp;t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23" y="1314821"/>
            <a:ext cx="3760740" cy="1825065"/>
          </a:xfrm>
          <a:prstGeom prst="rect">
            <a:avLst/>
          </a:prstGeom>
        </p:spPr>
      </p:pic>
    </p:spTree>
    <p:extLst>
      <p:ext uri="{BB962C8B-B14F-4D97-AF65-F5344CB8AC3E}">
        <p14:creationId xmlns:p14="http://schemas.microsoft.com/office/powerpoint/2010/main" val="26013829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they contributing?</a:t>
            </a:r>
            <a:endParaRPr lang="en-US" b="1" dirty="0"/>
          </a:p>
        </p:txBody>
      </p:sp>
      <p:sp>
        <p:nvSpPr>
          <p:cNvPr id="3" name="Text Placeholder 2"/>
          <p:cNvSpPr>
            <a:spLocks noGrp="1"/>
          </p:cNvSpPr>
          <p:nvPr>
            <p:ph type="body" idx="1"/>
          </p:nvPr>
        </p:nvSpPr>
        <p:spPr>
          <a:xfrm>
            <a:off x="373529" y="1762780"/>
            <a:ext cx="8456706" cy="627809"/>
          </a:xfrm>
        </p:spPr>
        <p:txBody>
          <a:bodyPr/>
          <a:lstStyle/>
          <a:p>
            <a:r>
              <a:rPr lang="en-US" dirty="0" smtClean="0"/>
              <a:t>“Geology 101” wiki articles  --  52 and counting!</a:t>
            </a:r>
            <a:endParaRPr lang="en-US" dirty="0"/>
          </a:p>
        </p:txBody>
      </p:sp>
      <p:sp>
        <p:nvSpPr>
          <p:cNvPr id="4" name="Content Placeholder 3"/>
          <p:cNvSpPr>
            <a:spLocks noGrp="1"/>
          </p:cNvSpPr>
          <p:nvPr>
            <p:ph sz="half" idx="2"/>
          </p:nvPr>
        </p:nvSpPr>
        <p:spPr>
          <a:xfrm>
            <a:off x="779463" y="2480235"/>
            <a:ext cx="3657600" cy="3476065"/>
          </a:xfrm>
        </p:spPr>
        <p:txBody>
          <a:bodyPr>
            <a:normAutofit fontScale="77500" lnSpcReduction="20000"/>
          </a:bodyPr>
          <a:lstStyle/>
          <a:p>
            <a:r>
              <a:rPr lang="en-US" dirty="0" smtClean="0"/>
              <a:t>Algal bloom</a:t>
            </a:r>
          </a:p>
          <a:p>
            <a:r>
              <a:rPr lang="en-US" dirty="0" smtClean="0"/>
              <a:t>Aquaculture</a:t>
            </a:r>
          </a:p>
          <a:p>
            <a:r>
              <a:rPr lang="en-US" dirty="0" smtClean="0"/>
              <a:t>Aquifer</a:t>
            </a:r>
          </a:p>
          <a:p>
            <a:r>
              <a:rPr lang="en-US" dirty="0" smtClean="0"/>
              <a:t>Avalanche</a:t>
            </a:r>
          </a:p>
          <a:p>
            <a:r>
              <a:rPr lang="en-US" dirty="0" smtClean="0"/>
              <a:t>Biofuels</a:t>
            </a:r>
          </a:p>
          <a:p>
            <a:r>
              <a:rPr lang="en-US" dirty="0" smtClean="0"/>
              <a:t>Clean energy</a:t>
            </a:r>
          </a:p>
          <a:p>
            <a:r>
              <a:rPr lang="en-US" dirty="0" smtClean="0"/>
              <a:t>Coral bleaching</a:t>
            </a:r>
          </a:p>
          <a:p>
            <a:r>
              <a:rPr lang="en-US" dirty="0" smtClean="0"/>
              <a:t>Desertification</a:t>
            </a:r>
            <a:endParaRPr lang="en-US" dirty="0"/>
          </a:p>
        </p:txBody>
      </p:sp>
      <p:sp>
        <p:nvSpPr>
          <p:cNvPr id="6" name="Content Placeholder 5"/>
          <p:cNvSpPr>
            <a:spLocks noGrp="1"/>
          </p:cNvSpPr>
          <p:nvPr>
            <p:ph sz="quarter" idx="4"/>
          </p:nvPr>
        </p:nvSpPr>
        <p:spPr>
          <a:xfrm>
            <a:off x="3040902" y="2480235"/>
            <a:ext cx="3657600" cy="3476065"/>
          </a:xfrm>
        </p:spPr>
        <p:txBody>
          <a:bodyPr>
            <a:normAutofit fontScale="77500" lnSpcReduction="20000"/>
          </a:bodyPr>
          <a:lstStyle/>
          <a:p>
            <a:r>
              <a:rPr lang="en-US" dirty="0" smtClean="0"/>
              <a:t>Earth system science</a:t>
            </a:r>
          </a:p>
          <a:p>
            <a:r>
              <a:rPr lang="en-US" dirty="0" smtClean="0"/>
              <a:t>Estuary</a:t>
            </a:r>
          </a:p>
          <a:p>
            <a:r>
              <a:rPr lang="en-US" dirty="0" smtClean="0"/>
              <a:t>Fuel cells</a:t>
            </a:r>
          </a:p>
          <a:p>
            <a:r>
              <a:rPr lang="en-US" dirty="0" smtClean="0"/>
              <a:t>Glacier</a:t>
            </a:r>
          </a:p>
          <a:p>
            <a:r>
              <a:rPr lang="en-US" dirty="0" smtClean="0"/>
              <a:t>Greenhouse gases</a:t>
            </a:r>
          </a:p>
          <a:p>
            <a:r>
              <a:rPr lang="en-US" dirty="0" smtClean="0"/>
              <a:t>Layers of the Earth</a:t>
            </a:r>
          </a:p>
          <a:p>
            <a:r>
              <a:rPr lang="en-US" dirty="0" smtClean="0"/>
              <a:t>Mariana trench</a:t>
            </a:r>
          </a:p>
          <a:p>
            <a:r>
              <a:rPr lang="en-US" dirty="0" smtClean="0"/>
              <a:t>Ocean acidification</a:t>
            </a:r>
          </a:p>
        </p:txBody>
      </p:sp>
      <p:sp>
        <p:nvSpPr>
          <p:cNvPr id="7" name="Text Placeholder 2"/>
          <p:cNvSpPr>
            <a:spLocks noGrp="1"/>
          </p:cNvSpPr>
          <p:nvPr>
            <p:ph type="body" idx="1"/>
          </p:nvPr>
        </p:nvSpPr>
        <p:spPr>
          <a:xfrm>
            <a:off x="779463" y="5956300"/>
            <a:ext cx="7583488" cy="627809"/>
          </a:xfrm>
        </p:spPr>
        <p:txBody>
          <a:bodyPr/>
          <a:lstStyle/>
          <a:p>
            <a:r>
              <a:rPr lang="en-US" dirty="0" smtClean="0"/>
              <a:t>… plus 20 additional articles this semester</a:t>
            </a:r>
            <a:endParaRPr lang="en-US" dirty="0"/>
          </a:p>
        </p:txBody>
      </p:sp>
      <p:sp>
        <p:nvSpPr>
          <p:cNvPr id="8" name="Content Placeholder 5"/>
          <p:cNvSpPr txBox="1">
            <a:spLocks/>
          </p:cNvSpPr>
          <p:nvPr/>
        </p:nvSpPr>
        <p:spPr>
          <a:xfrm>
            <a:off x="5933515" y="2480235"/>
            <a:ext cx="2896720" cy="347606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20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a:solidFill>
                  <a:schemeClr val="tx1">
                    <a:lumMod val="90000"/>
                    <a:lumOff val="10000"/>
                  </a:schemeClr>
                </a:solidFill>
                <a:latin typeface="+mn-lt"/>
                <a:ea typeface="+mn-ea"/>
                <a:cs typeface="+mn-cs"/>
              </a:defRPr>
            </a:lvl6pPr>
            <a:lvl7pPr marL="2055813" indent="-344488" algn="l" defTabSz="914400" rtl="0" eaLnBrk="1" latinLnBrk="0" hangingPunct="1">
              <a:spcBef>
                <a:spcPct val="20000"/>
              </a:spcBef>
              <a:buClr>
                <a:schemeClr val="accent1"/>
              </a:buClr>
              <a:buSzPct val="90000"/>
              <a:buFont typeface="Wingdings 2" pitchFamily="18" charset="2"/>
              <a:buChar char=""/>
              <a:defRPr lang="en-US" sz="1800" kern="1200">
                <a:solidFill>
                  <a:schemeClr val="tx1">
                    <a:lumMod val="90000"/>
                    <a:lumOff val="10000"/>
                  </a:schemeClr>
                </a:solidFill>
                <a:latin typeface="+mn-lt"/>
                <a:ea typeface="+mn-ea"/>
                <a:cs typeface="+mn-cs"/>
              </a:defRPr>
            </a:lvl7pPr>
            <a:lvl8pPr marL="2055813" indent="-344488" algn="l" defTabSz="914400" rtl="0" eaLnBrk="1" latinLnBrk="0" hangingPunct="1">
              <a:spcBef>
                <a:spcPct val="20000"/>
              </a:spcBef>
              <a:buClr>
                <a:schemeClr val="accent1"/>
              </a:buClr>
              <a:buSzPct val="90000"/>
              <a:buFont typeface="Wingdings 2" pitchFamily="18" charset="2"/>
              <a:buChar char=""/>
              <a:defRPr lang="en-US" sz="1800" kern="1200">
                <a:solidFill>
                  <a:schemeClr val="tx1">
                    <a:lumMod val="90000"/>
                    <a:lumOff val="10000"/>
                  </a:schemeClr>
                </a:solidFill>
                <a:latin typeface="+mn-lt"/>
                <a:ea typeface="+mn-ea"/>
                <a:cs typeface="+mn-cs"/>
              </a:defRPr>
            </a:lvl8pPr>
            <a:lvl9pPr marL="2055813" indent="-344488" algn="l" defTabSz="914400" rtl="0" eaLnBrk="1" latinLnBrk="0" hangingPunct="1">
              <a:spcBef>
                <a:spcPct val="20000"/>
              </a:spcBef>
              <a:buClr>
                <a:schemeClr val="accent1"/>
              </a:buClr>
              <a:buSzPct val="90000"/>
              <a:buFont typeface="Wingdings 2" pitchFamily="18" charset="2"/>
              <a:buChar char=""/>
              <a:defRPr lang="en-US" sz="1800" kern="1200">
                <a:solidFill>
                  <a:schemeClr val="tx1">
                    <a:lumMod val="90000"/>
                    <a:lumOff val="10000"/>
                  </a:schemeClr>
                </a:solidFill>
                <a:latin typeface="+mn-lt"/>
                <a:ea typeface="+mn-ea"/>
                <a:cs typeface="+mn-cs"/>
              </a:defRPr>
            </a:lvl9pPr>
          </a:lstStyle>
          <a:p>
            <a:r>
              <a:rPr lang="en-US" dirty="0" smtClean="0"/>
              <a:t>Photovoltaic cells</a:t>
            </a:r>
          </a:p>
          <a:p>
            <a:r>
              <a:rPr lang="en-US" dirty="0" smtClean="0"/>
              <a:t>Plate tectonics</a:t>
            </a:r>
          </a:p>
          <a:p>
            <a:r>
              <a:rPr lang="en-US" dirty="0" smtClean="0"/>
              <a:t>Pollution</a:t>
            </a:r>
          </a:p>
          <a:p>
            <a:r>
              <a:rPr lang="en-US" dirty="0" smtClean="0"/>
              <a:t>Smart grid</a:t>
            </a:r>
          </a:p>
          <a:p>
            <a:r>
              <a:rPr lang="en-US" dirty="0" smtClean="0"/>
              <a:t>Solar energy</a:t>
            </a:r>
          </a:p>
          <a:p>
            <a:r>
              <a:rPr lang="en-US" dirty="0" smtClean="0"/>
              <a:t>Tropical cyclone</a:t>
            </a:r>
          </a:p>
          <a:p>
            <a:r>
              <a:rPr lang="en-US" dirty="0" smtClean="0"/>
              <a:t>Water cycle</a:t>
            </a:r>
          </a:p>
          <a:p>
            <a:r>
              <a:rPr lang="en-US" dirty="0" smtClean="0"/>
              <a:t>Water scarcity</a:t>
            </a:r>
            <a:endParaRPr lang="en-US" dirty="0"/>
          </a:p>
        </p:txBody>
      </p:sp>
    </p:spTree>
    <p:extLst>
      <p:ext uri="{BB962C8B-B14F-4D97-AF65-F5344CB8AC3E}">
        <p14:creationId xmlns:p14="http://schemas.microsoft.com/office/powerpoint/2010/main" val="9848860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02" y="295833"/>
            <a:ext cx="7583488" cy="1143000"/>
          </a:xfrm>
        </p:spPr>
        <p:txBody>
          <a:bodyPr>
            <a:normAutofit fontScale="90000"/>
          </a:bodyPr>
          <a:lstStyle/>
          <a:p>
            <a:r>
              <a:rPr lang="en-US" b="1" dirty="0" smtClean="0"/>
              <a:t>A structured assignment </a:t>
            </a:r>
            <a:br>
              <a:rPr lang="en-US" b="1" dirty="0" smtClean="0"/>
            </a:br>
            <a:r>
              <a:rPr lang="en-US" b="1" dirty="0" smtClean="0"/>
              <a:t>for student contributors</a:t>
            </a:r>
            <a:endParaRPr lang="en-US" b="1" dirty="0"/>
          </a:p>
        </p:txBody>
      </p:sp>
      <p:sp>
        <p:nvSpPr>
          <p:cNvPr id="3" name="Content Placeholder 2"/>
          <p:cNvSpPr>
            <a:spLocks noGrp="1"/>
          </p:cNvSpPr>
          <p:nvPr>
            <p:ph idx="1"/>
          </p:nvPr>
        </p:nvSpPr>
        <p:spPr>
          <a:xfrm>
            <a:off x="779463" y="1949824"/>
            <a:ext cx="7583488" cy="4400176"/>
          </a:xfrm>
        </p:spPr>
        <p:txBody>
          <a:bodyPr>
            <a:normAutofit/>
          </a:bodyPr>
          <a:lstStyle/>
          <a:p>
            <a:r>
              <a:rPr lang="en-US" b="1" dirty="0" smtClean="0"/>
              <a:t>Part A  </a:t>
            </a:r>
            <a:r>
              <a:rPr lang="en-US" dirty="0" smtClean="0"/>
              <a:t>--  Select wiki article topic</a:t>
            </a:r>
          </a:p>
          <a:p>
            <a:r>
              <a:rPr lang="en-US" b="1" dirty="0" smtClean="0"/>
              <a:t>Part B  </a:t>
            </a:r>
            <a:r>
              <a:rPr lang="en-US" dirty="0" smtClean="0"/>
              <a:t>--  Information literacy</a:t>
            </a:r>
          </a:p>
          <a:p>
            <a:pPr lvl="1"/>
            <a:r>
              <a:rPr lang="en-US" dirty="0" smtClean="0"/>
              <a:t>CRAP test, </a:t>
            </a:r>
            <a:r>
              <a:rPr lang="en-US" dirty="0" err="1" smtClean="0"/>
              <a:t>Zotero</a:t>
            </a:r>
            <a:r>
              <a:rPr lang="en-US" dirty="0" smtClean="0"/>
              <a:t>, minimum 10 articles</a:t>
            </a:r>
          </a:p>
          <a:p>
            <a:r>
              <a:rPr lang="en-US" b="1" dirty="0" smtClean="0"/>
              <a:t>Part C  </a:t>
            </a:r>
            <a:r>
              <a:rPr lang="en-US" dirty="0" smtClean="0"/>
              <a:t>--  Prepare the wiki article</a:t>
            </a:r>
          </a:p>
          <a:p>
            <a:pPr lvl="1"/>
            <a:r>
              <a:rPr lang="en-US" dirty="0" smtClean="0"/>
              <a:t>Review the page template</a:t>
            </a:r>
          </a:p>
          <a:p>
            <a:pPr lvl="1"/>
            <a:r>
              <a:rPr lang="en-US" dirty="0" smtClean="0"/>
              <a:t>Peer review articles, how to find copyright-free images</a:t>
            </a:r>
          </a:p>
          <a:p>
            <a:r>
              <a:rPr lang="en-US" b="1" dirty="0" smtClean="0"/>
              <a:t>Part D  </a:t>
            </a:r>
            <a:r>
              <a:rPr lang="en-US" dirty="0" smtClean="0"/>
              <a:t>--  Generate the article</a:t>
            </a:r>
          </a:p>
          <a:p>
            <a:pPr lvl="1"/>
            <a:r>
              <a:rPr lang="en-US" dirty="0" smtClean="0"/>
              <a:t>Review </a:t>
            </a:r>
            <a:r>
              <a:rPr lang="en-US" dirty="0" err="1" smtClean="0"/>
              <a:t>MediaWiki</a:t>
            </a:r>
            <a:r>
              <a:rPr lang="en-US" dirty="0" smtClean="0"/>
              <a:t> coding</a:t>
            </a:r>
          </a:p>
          <a:p>
            <a:r>
              <a:rPr lang="en-US" b="1" dirty="0" smtClean="0"/>
              <a:t>Part E  </a:t>
            </a:r>
            <a:r>
              <a:rPr lang="en-US" dirty="0" smtClean="0"/>
              <a:t>--  Write reflection</a:t>
            </a:r>
            <a:endParaRPr lang="en-US" dirty="0"/>
          </a:p>
        </p:txBody>
      </p:sp>
      <p:pic>
        <p:nvPicPr>
          <p:cNvPr id="5" name="Picture 4" descr="PSU_BWO_RGB_2C.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5799" y="134471"/>
            <a:ext cx="3393142" cy="1556216"/>
          </a:xfrm>
          <a:prstGeom prst="rect">
            <a:avLst/>
          </a:prstGeom>
        </p:spPr>
      </p:pic>
    </p:spTree>
    <p:extLst>
      <p:ext uri="{BB962C8B-B14F-4D97-AF65-F5344CB8AC3E}">
        <p14:creationId xmlns:p14="http://schemas.microsoft.com/office/powerpoint/2010/main" val="27833822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university students say…</a:t>
            </a:r>
            <a:endParaRPr lang="en-US" b="1" dirty="0"/>
          </a:p>
        </p:txBody>
      </p:sp>
      <p:sp>
        <p:nvSpPr>
          <p:cNvPr id="3" name="Content Placeholder 2"/>
          <p:cNvSpPr>
            <a:spLocks noGrp="1"/>
          </p:cNvSpPr>
          <p:nvPr>
            <p:ph idx="1"/>
          </p:nvPr>
        </p:nvSpPr>
        <p:spPr>
          <a:xfrm>
            <a:off x="779462" y="1949824"/>
            <a:ext cx="7826655" cy="4445000"/>
          </a:xfrm>
        </p:spPr>
        <p:txBody>
          <a:bodyPr>
            <a:normAutofit fontScale="92500"/>
          </a:bodyPr>
          <a:lstStyle/>
          <a:p>
            <a:pPr marL="0" indent="0">
              <a:lnSpc>
                <a:spcPct val="150000"/>
              </a:lnSpc>
              <a:buNone/>
            </a:pPr>
            <a:r>
              <a:rPr lang="en-US" i="1" dirty="0" smtClean="0"/>
              <a:t>“</a:t>
            </a:r>
            <a:r>
              <a:rPr lang="en-US" i="1" dirty="0"/>
              <a:t>The first time hearing about this </a:t>
            </a:r>
            <a:r>
              <a:rPr lang="en-US" i="1" dirty="0" smtClean="0"/>
              <a:t>wiki </a:t>
            </a:r>
            <a:r>
              <a:rPr lang="en-US" i="1" dirty="0"/>
              <a:t>page I was honestly overwhelmed and thought it was going to take a lot of work and time, and boy was I right! I have never had any experience with an assignment like this before so I really didn’t know what to expect. Before I did this project I just assumed that people wrote a little bit on the website and boom, there was the page. However, I would come to realize that it takes much more work, time and coding than I ever anticipated and I have a greater respect for writers in general now</a:t>
            </a:r>
            <a:r>
              <a:rPr lang="en-US" i="1" dirty="0" smtClean="0"/>
              <a:t>.”  --  Anthony </a:t>
            </a:r>
            <a:r>
              <a:rPr lang="en-US" i="1" dirty="0" err="1" smtClean="0"/>
              <a:t>Bianchini</a:t>
            </a:r>
            <a:r>
              <a:rPr lang="en-US" i="1" dirty="0" smtClean="0"/>
              <a:t>, Tropical Cyclones</a:t>
            </a:r>
            <a:endParaRPr lang="en-US" i="1" dirty="0"/>
          </a:p>
          <a:p>
            <a:pPr marL="0" indent="0">
              <a:buNone/>
            </a:pPr>
            <a:endParaRPr lang="en-US" dirty="0"/>
          </a:p>
        </p:txBody>
      </p:sp>
    </p:spTree>
    <p:extLst>
      <p:ext uri="{BB962C8B-B14F-4D97-AF65-F5344CB8AC3E}">
        <p14:creationId xmlns:p14="http://schemas.microsoft.com/office/powerpoint/2010/main" val="7557976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university students say…</a:t>
            </a:r>
            <a:endParaRPr lang="en-US" b="1" dirty="0"/>
          </a:p>
        </p:txBody>
      </p:sp>
      <p:sp>
        <p:nvSpPr>
          <p:cNvPr id="3" name="Content Placeholder 2"/>
          <p:cNvSpPr>
            <a:spLocks noGrp="1"/>
          </p:cNvSpPr>
          <p:nvPr>
            <p:ph idx="1"/>
          </p:nvPr>
        </p:nvSpPr>
        <p:spPr>
          <a:xfrm>
            <a:off x="779463" y="1949824"/>
            <a:ext cx="7583488" cy="4445000"/>
          </a:xfrm>
        </p:spPr>
        <p:txBody>
          <a:bodyPr>
            <a:normAutofit lnSpcReduction="10000"/>
          </a:bodyPr>
          <a:lstStyle/>
          <a:p>
            <a:pPr marL="0" indent="0">
              <a:lnSpc>
                <a:spcPct val="150000"/>
              </a:lnSpc>
              <a:buNone/>
            </a:pPr>
            <a:r>
              <a:rPr lang="en-US" i="1" dirty="0" smtClean="0"/>
              <a:t>“I </a:t>
            </a:r>
            <a:r>
              <a:rPr lang="en-US" i="1" dirty="0"/>
              <a:t>was intrigued, albeit not particularly excited, when I first heard we were creating a wiki page. I figured anything was better than yet another research paper, though. The project has far exceeded my initial expectations, and it is definitely something you should continue having your students experience (not that you needed me to tell you that). My favorite thing about the project is that it is genuinely in place to help others educate themselves, and it has also helped me see Wikipedia in a different light</a:t>
            </a:r>
            <a:r>
              <a:rPr lang="en-US" i="1" dirty="0" smtClean="0"/>
              <a:t>.”</a:t>
            </a:r>
            <a:endParaRPr lang="en-US" i="1" dirty="0"/>
          </a:p>
          <a:p>
            <a:pPr marL="0" indent="0">
              <a:buNone/>
            </a:pPr>
            <a:endParaRPr lang="en-US" dirty="0"/>
          </a:p>
        </p:txBody>
      </p:sp>
    </p:spTree>
    <p:extLst>
      <p:ext uri="{BB962C8B-B14F-4D97-AF65-F5344CB8AC3E}">
        <p14:creationId xmlns:p14="http://schemas.microsoft.com/office/powerpoint/2010/main" val="107647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ki-logo&amp;tag.jpg"/>
          <p:cNvPicPr>
            <a:picLocks noChangeAspect="1"/>
          </p:cNvPicPr>
          <p:nvPr/>
        </p:nvPicPr>
        <p:blipFill rotWithShape="1">
          <a:blip r:embed="rId2">
            <a:extLst>
              <a:ext uri="{28A0092B-C50C-407E-A947-70E740481C1C}">
                <a14:useLocalDpi xmlns:a14="http://schemas.microsoft.com/office/drawing/2010/main" val="0"/>
              </a:ext>
            </a:extLst>
          </a:blip>
          <a:srcRect l="9188" t="8873"/>
          <a:stretch/>
        </p:blipFill>
        <p:spPr>
          <a:xfrm>
            <a:off x="328706" y="283882"/>
            <a:ext cx="2525059" cy="1229658"/>
          </a:xfrm>
          <a:prstGeom prst="rect">
            <a:avLst/>
          </a:prstGeom>
        </p:spPr>
      </p:pic>
      <p:sp>
        <p:nvSpPr>
          <p:cNvPr id="4" name="TextBox 3"/>
          <p:cNvSpPr txBox="1"/>
          <p:nvPr/>
        </p:nvSpPr>
        <p:spPr>
          <a:xfrm>
            <a:off x="1419413" y="1591098"/>
            <a:ext cx="6251732" cy="954107"/>
          </a:xfrm>
          <a:prstGeom prst="rect">
            <a:avLst/>
          </a:prstGeom>
          <a:noFill/>
        </p:spPr>
        <p:txBody>
          <a:bodyPr wrap="none" rtlCol="0">
            <a:spAutoFit/>
          </a:bodyPr>
          <a:lstStyle/>
          <a:p>
            <a:pPr algn="ctr"/>
            <a:r>
              <a:rPr lang="en-US" sz="2800" dirty="0" smtClean="0"/>
              <a:t>The SEG Wiki - a faculty assignment</a:t>
            </a:r>
          </a:p>
          <a:p>
            <a:r>
              <a:rPr lang="en-US" sz="2800" dirty="0">
                <a:hlinkClick r:id="rId3"/>
              </a:rPr>
              <a:t>http://sites.psu.edu/segwiki/for-faculty</a:t>
            </a:r>
            <a:r>
              <a:rPr lang="en-US" sz="2800" dirty="0" smtClean="0">
                <a:hlinkClick r:id="rId3"/>
              </a:rPr>
              <a:t>/</a:t>
            </a:r>
            <a:r>
              <a:rPr lang="en-US" sz="2800" dirty="0" smtClean="0"/>
              <a:t> </a:t>
            </a:r>
            <a:endParaRPr lang="en-US" sz="2800" dirty="0"/>
          </a:p>
        </p:txBody>
      </p:sp>
      <p:sp>
        <p:nvSpPr>
          <p:cNvPr id="5" name="Rounded Rectangle 4"/>
          <p:cNvSpPr/>
          <p:nvPr/>
        </p:nvSpPr>
        <p:spPr>
          <a:xfrm>
            <a:off x="2719296" y="402613"/>
            <a:ext cx="5880796" cy="882332"/>
          </a:xfrm>
          <a:prstGeom prst="roundRect">
            <a:avLst/>
          </a:prstGeom>
          <a:solidFill>
            <a:schemeClr val="bg1"/>
          </a:solidFill>
          <a:ln w="1270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chemeClr val="tx1"/>
                </a:solidFill>
              </a:rPr>
              <a:t>http://</a:t>
            </a:r>
            <a:r>
              <a:rPr lang="en-US" sz="4400" b="1" dirty="0" err="1" smtClean="0">
                <a:solidFill>
                  <a:schemeClr val="tx1"/>
                </a:solidFill>
              </a:rPr>
              <a:t>wiki.seg.org</a:t>
            </a:r>
            <a:r>
              <a:rPr lang="en-US" sz="4400" b="1" dirty="0" smtClean="0">
                <a:solidFill>
                  <a:schemeClr val="tx1"/>
                </a:solidFill>
              </a:rPr>
              <a:t>/</a:t>
            </a:r>
            <a:endParaRPr lang="en-US" sz="4400" b="1" dirty="0">
              <a:solidFill>
                <a:schemeClr val="tx1"/>
              </a:solidFill>
            </a:endParaRPr>
          </a:p>
        </p:txBody>
      </p:sp>
      <p:sp>
        <p:nvSpPr>
          <p:cNvPr id="6" name="TextBox 5"/>
          <p:cNvSpPr txBox="1"/>
          <p:nvPr/>
        </p:nvSpPr>
        <p:spPr>
          <a:xfrm>
            <a:off x="1807882" y="6014578"/>
            <a:ext cx="5398207" cy="461665"/>
          </a:xfrm>
          <a:prstGeom prst="rect">
            <a:avLst/>
          </a:prstGeom>
          <a:noFill/>
        </p:spPr>
        <p:txBody>
          <a:bodyPr wrap="none" rtlCol="0">
            <a:spAutoFit/>
          </a:bodyPr>
          <a:lstStyle/>
          <a:p>
            <a:r>
              <a:rPr lang="en-US" sz="2400" i="1" dirty="0" smtClean="0"/>
              <a:t>Questions? Contact </a:t>
            </a:r>
            <a:r>
              <a:rPr lang="en-US" sz="2400" i="1" dirty="0" err="1" smtClean="0"/>
              <a:t>guertin@psu.edu</a:t>
            </a:r>
            <a:endParaRPr lang="en-US" sz="2400" i="1" dirty="0"/>
          </a:p>
        </p:txBody>
      </p:sp>
      <p:pic>
        <p:nvPicPr>
          <p:cNvPr id="2" name="Picture 1" descr="IMG_0071.JPG"/>
          <p:cNvPicPr>
            <a:picLocks noChangeAspect="1"/>
          </p:cNvPicPr>
          <p:nvPr/>
        </p:nvPicPr>
        <p:blipFill rotWithShape="1">
          <a:blip r:embed="rId4" cstate="print">
            <a:extLst>
              <a:ext uri="{28A0092B-C50C-407E-A947-70E740481C1C}">
                <a14:useLocalDpi xmlns:a14="http://schemas.microsoft.com/office/drawing/2010/main" val="0"/>
              </a:ext>
            </a:extLst>
          </a:blip>
          <a:srcRect t="18628" b="17055"/>
          <a:stretch/>
        </p:blipFill>
        <p:spPr>
          <a:xfrm>
            <a:off x="1135529" y="2754379"/>
            <a:ext cx="6843059" cy="3287350"/>
          </a:xfrm>
          <a:prstGeom prst="rect">
            <a:avLst/>
          </a:prstGeom>
        </p:spPr>
      </p:pic>
    </p:spTree>
    <p:extLst>
      <p:ext uri="{BB962C8B-B14F-4D97-AF65-F5344CB8AC3E}">
        <p14:creationId xmlns:p14="http://schemas.microsoft.com/office/powerpoint/2010/main" val="248883801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we want</a:t>
            </a:r>
            <a:endParaRPr lang="en-US" b="1" dirty="0"/>
          </a:p>
        </p:txBody>
      </p:sp>
      <p:sp>
        <p:nvSpPr>
          <p:cNvPr id="3" name="Content Placeholder 2"/>
          <p:cNvSpPr>
            <a:spLocks noGrp="1"/>
          </p:cNvSpPr>
          <p:nvPr>
            <p:ph idx="1"/>
          </p:nvPr>
        </p:nvSpPr>
        <p:spPr/>
        <p:txBody>
          <a:bodyPr/>
          <a:lstStyle/>
          <a:p>
            <a:r>
              <a:rPr lang="en-US" dirty="0" smtClean="0"/>
              <a:t>All students to have access to information that is:</a:t>
            </a:r>
          </a:p>
          <a:p>
            <a:pPr lvl="1"/>
            <a:r>
              <a:rPr lang="en-US" dirty="0" smtClean="0"/>
              <a:t>Current</a:t>
            </a:r>
          </a:p>
          <a:p>
            <a:pPr lvl="1"/>
            <a:r>
              <a:rPr lang="en-US" dirty="0" smtClean="0"/>
              <a:t>Reliable and relevant</a:t>
            </a:r>
          </a:p>
          <a:p>
            <a:pPr lvl="1"/>
            <a:r>
              <a:rPr lang="en-US" dirty="0" smtClean="0"/>
              <a:t>Accessible and for the right audience</a:t>
            </a:r>
          </a:p>
          <a:p>
            <a:pPr lvl="1"/>
            <a:r>
              <a:rPr lang="en-US" dirty="0" smtClean="0"/>
              <a:t>Point-of-view and purpose is clear</a:t>
            </a:r>
          </a:p>
          <a:p>
            <a:pPr lvl="1"/>
            <a:endParaRPr lang="en-US" dirty="0"/>
          </a:p>
          <a:p>
            <a:pPr lvl="1"/>
            <a:r>
              <a:rPr lang="en-US" dirty="0" smtClean="0"/>
              <a:t>In print</a:t>
            </a:r>
          </a:p>
          <a:p>
            <a:pPr lvl="1"/>
            <a:r>
              <a:rPr lang="en-US" dirty="0" smtClean="0"/>
              <a:t>Online</a:t>
            </a:r>
            <a:endParaRPr lang="en-US" dirty="0"/>
          </a:p>
        </p:txBody>
      </p:sp>
      <p:pic>
        <p:nvPicPr>
          <p:cNvPr id="4" name="Picture 3" descr="stk19948boj.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6674" y="4439828"/>
            <a:ext cx="2900852" cy="1805581"/>
          </a:xfrm>
          <a:prstGeom prst="rect">
            <a:avLst/>
          </a:prstGeom>
        </p:spPr>
      </p:pic>
      <p:pic>
        <p:nvPicPr>
          <p:cNvPr id="5" name="Picture 4" descr="skd188256sd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657" y="4439828"/>
            <a:ext cx="2525214" cy="2164169"/>
          </a:xfrm>
          <a:prstGeom prst="rect">
            <a:avLst/>
          </a:prstGeom>
        </p:spPr>
      </p:pic>
    </p:spTree>
    <p:extLst>
      <p:ext uri="{BB962C8B-B14F-4D97-AF65-F5344CB8AC3E}">
        <p14:creationId xmlns:p14="http://schemas.microsoft.com/office/powerpoint/2010/main" val="32496620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challenges</a:t>
            </a:r>
            <a:endParaRPr lang="en-US" b="1" dirty="0"/>
          </a:p>
        </p:txBody>
      </p:sp>
      <p:sp>
        <p:nvSpPr>
          <p:cNvPr id="3" name="Content Placeholder 2"/>
          <p:cNvSpPr>
            <a:spLocks noGrp="1"/>
          </p:cNvSpPr>
          <p:nvPr>
            <p:ph idx="1"/>
          </p:nvPr>
        </p:nvSpPr>
        <p:spPr>
          <a:xfrm>
            <a:off x="779463" y="1949824"/>
            <a:ext cx="7583488" cy="1964764"/>
          </a:xfrm>
        </p:spPr>
        <p:txBody>
          <a:bodyPr/>
          <a:lstStyle/>
          <a:p>
            <a:r>
              <a:rPr lang="en-US" dirty="0" smtClean="0"/>
              <a:t>Access to books/journals</a:t>
            </a:r>
          </a:p>
          <a:p>
            <a:pPr lvl="1"/>
            <a:r>
              <a:rPr lang="en-US" dirty="0" smtClean="0"/>
              <a:t>School/public libraries closed</a:t>
            </a:r>
          </a:p>
          <a:p>
            <a:pPr lvl="1"/>
            <a:r>
              <a:rPr lang="en-US" dirty="0" smtClean="0"/>
              <a:t>Not enough and/or dated material</a:t>
            </a:r>
          </a:p>
          <a:p>
            <a:pPr lvl="1"/>
            <a:r>
              <a:rPr lang="en-US" dirty="0" smtClean="0"/>
              <a:t>Books cannot leave the classroom</a:t>
            </a:r>
          </a:p>
          <a:p>
            <a:pPr lvl="1"/>
            <a:r>
              <a:rPr lang="en-US" dirty="0" smtClean="0"/>
              <a:t>Not enough covering Earth science</a:t>
            </a:r>
          </a:p>
          <a:p>
            <a:pPr lvl="1"/>
            <a:endParaRPr lang="en-US" dirty="0"/>
          </a:p>
        </p:txBody>
      </p:sp>
      <p:pic>
        <p:nvPicPr>
          <p:cNvPr id="4" name="Picture 3" descr="Screen Shot 2016-02-28 at 7.37.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471" y="3953282"/>
            <a:ext cx="4616823" cy="2587093"/>
          </a:xfrm>
          <a:prstGeom prst="rect">
            <a:avLst/>
          </a:prstGeom>
        </p:spPr>
      </p:pic>
      <p:sp>
        <p:nvSpPr>
          <p:cNvPr id="6" name="Content Placeholder 2"/>
          <p:cNvSpPr txBox="1">
            <a:spLocks/>
          </p:cNvSpPr>
          <p:nvPr/>
        </p:nvSpPr>
        <p:spPr>
          <a:xfrm>
            <a:off x="779463" y="4403165"/>
            <a:ext cx="3583361" cy="196476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dirty="0" smtClean="0"/>
              <a:t>The Internet</a:t>
            </a:r>
          </a:p>
          <a:p>
            <a:pPr lvl="1"/>
            <a:r>
              <a:rPr lang="en-US" dirty="0" smtClean="0"/>
              <a:t>Anyone can put anything online</a:t>
            </a:r>
          </a:p>
          <a:p>
            <a:pPr lvl="1"/>
            <a:r>
              <a:rPr lang="en-US" dirty="0" smtClean="0"/>
              <a:t>Information literacy of students</a:t>
            </a:r>
          </a:p>
          <a:p>
            <a:pPr lvl="1"/>
            <a:endParaRPr lang="en-US" dirty="0"/>
          </a:p>
        </p:txBody>
      </p:sp>
    </p:spTree>
    <p:extLst>
      <p:ext uri="{BB962C8B-B14F-4D97-AF65-F5344CB8AC3E}">
        <p14:creationId xmlns:p14="http://schemas.microsoft.com/office/powerpoint/2010/main" val="16769452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do students go online?</a:t>
            </a:r>
            <a:endParaRPr lang="en-US" b="1" dirty="0"/>
          </a:p>
        </p:txBody>
      </p:sp>
      <p:sp>
        <p:nvSpPr>
          <p:cNvPr id="3" name="Content Placeholder 2"/>
          <p:cNvSpPr>
            <a:spLocks noGrp="1"/>
          </p:cNvSpPr>
          <p:nvPr>
            <p:ph idx="1"/>
          </p:nvPr>
        </p:nvSpPr>
        <p:spPr>
          <a:xfrm>
            <a:off x="4557059" y="1949824"/>
            <a:ext cx="3805892" cy="4007224"/>
          </a:xfrm>
        </p:spPr>
        <p:txBody>
          <a:bodyPr/>
          <a:lstStyle/>
          <a:p>
            <a:r>
              <a:rPr lang="en-US" dirty="0" smtClean="0"/>
              <a:t>Their “go-to” source</a:t>
            </a:r>
          </a:p>
          <a:p>
            <a:r>
              <a:rPr lang="en-US" dirty="0" smtClean="0"/>
              <a:t>What comes up first/early in a search</a:t>
            </a:r>
          </a:p>
          <a:p>
            <a:endParaRPr lang="en-US" dirty="0"/>
          </a:p>
          <a:p>
            <a:r>
              <a:rPr lang="en-US" dirty="0" smtClean="0"/>
              <a:t>… despite us telling them to NOT use Wikipedia</a:t>
            </a:r>
          </a:p>
          <a:p>
            <a:pPr lvl="1"/>
            <a:r>
              <a:rPr lang="en-US" dirty="0" smtClean="0"/>
              <a:t>But do we tell them why?</a:t>
            </a:r>
            <a:endParaRPr lang="en-US" dirty="0"/>
          </a:p>
        </p:txBody>
      </p:sp>
      <p:pic>
        <p:nvPicPr>
          <p:cNvPr id="5" name="Picture 4" descr="Wikipedia-logo-en-b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47" y="1905001"/>
            <a:ext cx="3671402" cy="4497294"/>
          </a:xfrm>
          <a:prstGeom prst="rect">
            <a:avLst/>
          </a:prstGeom>
        </p:spPr>
      </p:pic>
    </p:spTree>
    <p:extLst>
      <p:ext uri="{BB962C8B-B14F-4D97-AF65-F5344CB8AC3E}">
        <p14:creationId xmlns:p14="http://schemas.microsoft.com/office/powerpoint/2010/main" val="33158810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Examples </a:t>
            </a:r>
            <a:r>
              <a:rPr lang="en-US" b="1" dirty="0" smtClean="0"/>
              <a:t>– </a:t>
            </a:r>
            <a:r>
              <a:rPr lang="en-US" b="1" dirty="0" smtClean="0"/>
              <a:t>Wikipedia &amp; SEG pages on </a:t>
            </a:r>
            <a:r>
              <a:rPr lang="en-US" b="1" dirty="0" smtClean="0"/>
              <a:t>Global warming</a:t>
            </a:r>
            <a:endParaRPr lang="en-US" b="1" dirty="0"/>
          </a:p>
        </p:txBody>
      </p:sp>
      <p:pic>
        <p:nvPicPr>
          <p:cNvPr id="4" name="global warming websit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9463" y="1752941"/>
            <a:ext cx="7784353" cy="4385455"/>
          </a:xfrm>
          <a:prstGeom prst="rect">
            <a:avLst/>
          </a:prstGeom>
        </p:spPr>
      </p:pic>
    </p:spTree>
    <p:extLst>
      <p:ext uri="{BB962C8B-B14F-4D97-AF65-F5344CB8AC3E}">
        <p14:creationId xmlns:p14="http://schemas.microsoft.com/office/powerpoint/2010/main" val="18154855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Introducing.. The SEG Wiki</a:t>
            </a:r>
            <a:endParaRPr lang="en-US" b="1" dirty="0"/>
          </a:p>
        </p:txBody>
      </p:sp>
      <p:pic>
        <p:nvPicPr>
          <p:cNvPr id="3" name="Picture 2" descr="Screen Shot 2016-02-28 at 8.42.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1" y="1818277"/>
            <a:ext cx="7854951" cy="4652026"/>
          </a:xfrm>
          <a:prstGeom prst="rect">
            <a:avLst/>
          </a:prstGeom>
        </p:spPr>
      </p:pic>
    </p:spTree>
    <p:extLst>
      <p:ext uri="{BB962C8B-B14F-4D97-AF65-F5344CB8AC3E}">
        <p14:creationId xmlns:p14="http://schemas.microsoft.com/office/powerpoint/2010/main" val="18304594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Facts about the SEG Wiki</a:t>
            </a:r>
            <a:endParaRPr lang="en-US" b="1" dirty="0"/>
          </a:p>
        </p:txBody>
      </p:sp>
      <p:sp>
        <p:nvSpPr>
          <p:cNvPr id="3" name="Content Placeholder 2"/>
          <p:cNvSpPr>
            <a:spLocks noGrp="1"/>
          </p:cNvSpPr>
          <p:nvPr>
            <p:ph idx="1"/>
          </p:nvPr>
        </p:nvSpPr>
        <p:spPr>
          <a:xfrm>
            <a:off x="4542117" y="1949824"/>
            <a:ext cx="3820833" cy="4430058"/>
          </a:xfrm>
        </p:spPr>
        <p:txBody>
          <a:bodyPr>
            <a:normAutofit/>
          </a:bodyPr>
          <a:lstStyle/>
          <a:p>
            <a:r>
              <a:rPr lang="en-US" dirty="0"/>
              <a:t>In 2016, the SEG Wiki </a:t>
            </a:r>
            <a:r>
              <a:rPr lang="en-US" dirty="0" smtClean="0"/>
              <a:t>reached </a:t>
            </a:r>
            <a:r>
              <a:rPr lang="en-US" dirty="0"/>
              <a:t>10 million views (over 6 million in 2015 alone</a:t>
            </a:r>
            <a:r>
              <a:rPr lang="en-US" dirty="0" smtClean="0"/>
              <a:t>) </a:t>
            </a:r>
          </a:p>
          <a:p>
            <a:r>
              <a:rPr lang="en-US" dirty="0" smtClean="0"/>
              <a:t>Over </a:t>
            </a:r>
            <a:r>
              <a:rPr lang="en-US" dirty="0"/>
              <a:t>the last year, volunteers made 8,672 individual contributions and grew the number of pages in the wiki by </a:t>
            </a:r>
            <a:r>
              <a:rPr lang="en-US" dirty="0" smtClean="0"/>
              <a:t>1,147</a:t>
            </a:r>
          </a:p>
          <a:p>
            <a:r>
              <a:rPr lang="en-US" dirty="0" smtClean="0"/>
              <a:t>Editors register, content is monitored </a:t>
            </a:r>
            <a:endParaRPr lang="en-US" dirty="0"/>
          </a:p>
        </p:txBody>
      </p:sp>
      <p:pic>
        <p:nvPicPr>
          <p:cNvPr id="4" name="Picture 3"/>
          <p:cNvPicPr>
            <a:picLocks noChangeAspect="1"/>
          </p:cNvPicPr>
          <p:nvPr/>
        </p:nvPicPr>
        <p:blipFill>
          <a:blip r:embed="rId2"/>
          <a:stretch>
            <a:fillRect/>
          </a:stretch>
        </p:blipFill>
        <p:spPr>
          <a:xfrm>
            <a:off x="568511" y="1860178"/>
            <a:ext cx="3554055" cy="4646706"/>
          </a:xfrm>
          <a:prstGeom prst="rect">
            <a:avLst/>
          </a:prstGeom>
        </p:spPr>
      </p:pic>
    </p:spTree>
    <p:extLst>
      <p:ext uri="{BB962C8B-B14F-4D97-AF65-F5344CB8AC3E}">
        <p14:creationId xmlns:p14="http://schemas.microsoft.com/office/powerpoint/2010/main" val="36689082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are the contributors?</a:t>
            </a:r>
            <a:endParaRPr lang="en-US" b="1" dirty="0"/>
          </a:p>
        </p:txBody>
      </p:sp>
      <p:pic>
        <p:nvPicPr>
          <p:cNvPr id="3" name="Picture 2" descr="mattiejud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9176" y="1822843"/>
            <a:ext cx="6200588" cy="4661627"/>
          </a:xfrm>
          <a:prstGeom prst="rect">
            <a:avLst/>
          </a:prstGeom>
        </p:spPr>
      </p:pic>
    </p:spTree>
    <p:extLst>
      <p:ext uri="{BB962C8B-B14F-4D97-AF65-F5344CB8AC3E}">
        <p14:creationId xmlns:p14="http://schemas.microsoft.com/office/powerpoint/2010/main" val="23411804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2" y="295833"/>
            <a:ext cx="8516470" cy="1143000"/>
          </a:xfrm>
        </p:spPr>
        <p:txBody>
          <a:bodyPr>
            <a:normAutofit fontScale="90000"/>
          </a:bodyPr>
          <a:lstStyle/>
          <a:p>
            <a:r>
              <a:rPr lang="en-US" b="1" dirty="0" smtClean="0"/>
              <a:t>How students react to the assignment…</a:t>
            </a:r>
            <a:endParaRPr lang="en-US" dirty="0"/>
          </a:p>
        </p:txBody>
      </p:sp>
      <p:sp>
        <p:nvSpPr>
          <p:cNvPr id="3" name="Content Placeholder 2"/>
          <p:cNvSpPr>
            <a:spLocks noGrp="1"/>
          </p:cNvSpPr>
          <p:nvPr>
            <p:ph idx="1"/>
          </p:nvPr>
        </p:nvSpPr>
        <p:spPr>
          <a:xfrm>
            <a:off x="779463" y="1949823"/>
            <a:ext cx="7583488" cy="4459941"/>
          </a:xfrm>
        </p:spPr>
        <p:txBody>
          <a:bodyPr>
            <a:normAutofit fontScale="85000" lnSpcReduction="10000"/>
          </a:bodyPr>
          <a:lstStyle/>
          <a:p>
            <a:pPr marL="0" indent="0">
              <a:lnSpc>
                <a:spcPct val="140000"/>
              </a:lnSpc>
              <a:buNone/>
            </a:pPr>
            <a:r>
              <a:rPr lang="en-US" i="1" dirty="0" smtClean="0"/>
              <a:t>“When </a:t>
            </a:r>
            <a:r>
              <a:rPr lang="en-US" i="1" dirty="0"/>
              <a:t>I first heard that we were going to be putting together a </a:t>
            </a:r>
            <a:r>
              <a:rPr lang="en-US" i="1" dirty="0" smtClean="0"/>
              <a:t>wiki page</a:t>
            </a:r>
            <a:r>
              <a:rPr lang="en-US" i="1" dirty="0"/>
              <a:t>, I didn’t understand why. All of my professors in the past told me that I couldn’t use them when doing research because they weren’t credible pages. I never looked at Wikipedia pages for information because of what I was told. Professors told me multiple times over the years that anyone could go onto the pages and change information. Nothing is credible when that happens, and if I did use Wikipedia for information, some professors would take points off or give a zero for that assignment all together. So after hearing everything the professors had to say about Wikipedia, I thought they were horrible sources</a:t>
            </a:r>
            <a:r>
              <a:rPr lang="en-US" i="1" dirty="0" smtClean="0"/>
              <a:t>.”  --  Kelly Gallagher (De-Extinction)</a:t>
            </a:r>
            <a:endParaRPr lang="en-US" i="1" dirty="0"/>
          </a:p>
        </p:txBody>
      </p:sp>
    </p:spTree>
    <p:extLst>
      <p:ext uri="{BB962C8B-B14F-4D97-AF65-F5344CB8AC3E}">
        <p14:creationId xmlns:p14="http://schemas.microsoft.com/office/powerpoint/2010/main" val="117076122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209</TotalTime>
  <Words>788</Words>
  <Application>Microsoft Macintosh PowerPoint</Application>
  <PresentationFormat>On-screen Show (4:3)</PresentationFormat>
  <Paragraphs>91</Paragraphs>
  <Slides>14</Slides>
  <Notes>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Pixel</vt:lpstr>
      <vt:lpstr>PowerPoint Presentation</vt:lpstr>
      <vt:lpstr>What we want</vt:lpstr>
      <vt:lpstr>The challenges</vt:lpstr>
      <vt:lpstr>Where do students go online?</vt:lpstr>
      <vt:lpstr>Examples – Wikipedia &amp; SEG pages on Global warming</vt:lpstr>
      <vt:lpstr>Introducing.. The SEG Wiki</vt:lpstr>
      <vt:lpstr>Facts about the SEG Wiki</vt:lpstr>
      <vt:lpstr>Who are the contributors?</vt:lpstr>
      <vt:lpstr>How students react to the assignment…</vt:lpstr>
      <vt:lpstr>What are they contributing?</vt:lpstr>
      <vt:lpstr>A structured assignment  for student contributors</vt:lpstr>
      <vt:lpstr>What university students say…</vt:lpstr>
      <vt:lpstr>What university students say…</vt:lpstr>
      <vt:lpstr>PowerPoint Presentation</vt:lpstr>
    </vt:vector>
  </TitlesOfParts>
  <Company>Penn State Brandywine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Guertin</dc:creator>
  <cp:lastModifiedBy>Laura Guertin</cp:lastModifiedBy>
  <cp:revision>17</cp:revision>
  <dcterms:created xsi:type="dcterms:W3CDTF">2016-02-29T00:04:49Z</dcterms:created>
  <dcterms:modified xsi:type="dcterms:W3CDTF">2016-03-19T17:36:41Z</dcterms:modified>
</cp:coreProperties>
</file>