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61" r:id="rId3"/>
    <p:sldId id="263" r:id="rId4"/>
    <p:sldId id="266" r:id="rId5"/>
    <p:sldId id="268" r:id="rId6"/>
    <p:sldId id="312" r:id="rId7"/>
    <p:sldId id="284" r:id="rId8"/>
    <p:sldId id="286" r:id="rId9"/>
    <p:sldId id="290" r:id="rId10"/>
    <p:sldId id="309" r:id="rId11"/>
    <p:sldId id="304" r:id="rId12"/>
    <p:sldId id="293" r:id="rId13"/>
    <p:sldId id="305" r:id="rId14"/>
    <p:sldId id="285" r:id="rId15"/>
    <p:sldId id="302" r:id="rId16"/>
    <p:sldId id="301" r:id="rId17"/>
    <p:sldId id="291" r:id="rId18"/>
    <p:sldId id="287" r:id="rId19"/>
    <p:sldId id="292" r:id="rId20"/>
    <p:sldId id="311" r:id="rId21"/>
    <p:sldId id="299" r:id="rId22"/>
    <p:sldId id="296" r:id="rId23"/>
    <p:sldId id="306" r:id="rId24"/>
    <p:sldId id="307" r:id="rId25"/>
    <p:sldId id="31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F04F6-8349-41F4-84EB-0AF572D2816E}"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10808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F04F6-8349-41F4-84EB-0AF572D2816E}"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2139415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F04F6-8349-41F4-84EB-0AF572D2816E}"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262355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F04F6-8349-41F4-84EB-0AF572D2816E}"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192784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F04F6-8349-41F4-84EB-0AF572D2816E}"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3968843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F04F6-8349-41F4-84EB-0AF572D2816E}" type="datetimeFigureOut">
              <a:rPr lang="en-US" smtClean="0"/>
              <a:t>3/19/2016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116431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F04F6-8349-41F4-84EB-0AF572D2816E}" type="datetimeFigureOut">
              <a:rPr lang="en-US" smtClean="0"/>
              <a:t>3/19/2016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346581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F04F6-8349-41F4-84EB-0AF572D2816E}" type="datetimeFigureOut">
              <a:rPr lang="en-US" smtClean="0"/>
              <a:t>3/19/2016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183479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F04F6-8349-41F4-84EB-0AF572D2816E}" type="datetimeFigureOut">
              <a:rPr lang="en-US" smtClean="0"/>
              <a:t>3/19/2016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400335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F04F6-8349-41F4-84EB-0AF572D2816E}" type="datetimeFigureOut">
              <a:rPr lang="en-US" smtClean="0"/>
              <a:t>3/19/2016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195217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F04F6-8349-41F4-84EB-0AF572D2816E}" type="datetimeFigureOut">
              <a:rPr lang="en-US" smtClean="0"/>
              <a:t>3/19/2016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3B6F0-FF13-406B-AEA4-2225FB296F02}" type="slidenum">
              <a:rPr lang="en-US" smtClean="0"/>
              <a:t>‹#›</a:t>
            </a:fld>
            <a:endParaRPr lang="en-US"/>
          </a:p>
        </p:txBody>
      </p:sp>
    </p:spTree>
    <p:extLst>
      <p:ext uri="{BB962C8B-B14F-4D97-AF65-F5344CB8AC3E}">
        <p14:creationId xmlns:p14="http://schemas.microsoft.com/office/powerpoint/2010/main" val="3347578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F04F6-8349-41F4-84EB-0AF572D2816E}" type="datetimeFigureOut">
              <a:rPr lang="en-US" smtClean="0"/>
              <a:t>3/19/2016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3B6F0-FF13-406B-AEA4-2225FB296F02}" type="slidenum">
              <a:rPr lang="en-US" smtClean="0"/>
              <a:t>‹#›</a:t>
            </a:fld>
            <a:endParaRPr lang="en-US"/>
          </a:p>
        </p:txBody>
      </p:sp>
    </p:spTree>
    <p:extLst>
      <p:ext uri="{BB962C8B-B14F-4D97-AF65-F5344CB8AC3E}">
        <p14:creationId xmlns:p14="http://schemas.microsoft.com/office/powerpoint/2010/main" val="3685337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a:buFont typeface="Wingdings" panose="05000000000000000000" pitchFamily="2" charset="2"/>
              <a:buChar char="Ø"/>
            </a:pPr>
            <a:r>
              <a:rPr lang="en-US" dirty="0" smtClean="0"/>
              <a:t>Location of some of the</a:t>
            </a:r>
          </a:p>
          <a:p>
            <a:pPr marL="0" indent="0">
              <a:buNone/>
            </a:pPr>
            <a:r>
              <a:rPr lang="en-US" dirty="0" smtClean="0"/>
              <a:t> quadrangles of interest:</a:t>
            </a:r>
          </a:p>
          <a:p>
            <a:pPr lvl="1">
              <a:buFont typeface="Wingdings" panose="05000000000000000000" pitchFamily="2" charset="2"/>
              <a:buChar char="Ø"/>
            </a:pPr>
            <a:r>
              <a:rPr lang="en-US" dirty="0" smtClean="0"/>
              <a:t>1 – Bad Luck Mtn</a:t>
            </a:r>
          </a:p>
          <a:p>
            <a:pPr lvl="1">
              <a:buFont typeface="Wingdings" panose="05000000000000000000" pitchFamily="2" charset="2"/>
              <a:buChar char="Ø"/>
            </a:pPr>
            <a:r>
              <a:rPr lang="en-US" dirty="0" smtClean="0"/>
              <a:t>2 – Dutton Mtn</a:t>
            </a:r>
          </a:p>
          <a:p>
            <a:pPr lvl="1">
              <a:buFont typeface="Wingdings" panose="05000000000000000000" pitchFamily="2" charset="2"/>
              <a:buChar char="Ø"/>
            </a:pPr>
            <a:r>
              <a:rPr lang="en-US" dirty="0" smtClean="0"/>
              <a:t>3 - Minerva</a:t>
            </a:r>
          </a:p>
          <a:p>
            <a:pPr lvl="1">
              <a:buFont typeface="Wingdings" panose="05000000000000000000" pitchFamily="2" charset="2"/>
              <a:buChar char="Ø"/>
            </a:pPr>
            <a:r>
              <a:rPr lang="en-US" dirty="0" smtClean="0"/>
              <a:t>4 – Schroon Lake*</a:t>
            </a:r>
          </a:p>
          <a:p>
            <a:pPr lvl="1">
              <a:buFont typeface="Wingdings" panose="05000000000000000000" pitchFamily="2" charset="2"/>
              <a:buChar char="Ø"/>
            </a:pPr>
            <a:r>
              <a:rPr lang="en-US" dirty="0" smtClean="0"/>
              <a:t>5 – Pharaoh Mtn*</a:t>
            </a:r>
          </a:p>
          <a:p>
            <a:pPr lvl="1">
              <a:buFont typeface="Wingdings" panose="05000000000000000000" pitchFamily="2" charset="2"/>
              <a:buChar char="Ø"/>
            </a:pPr>
            <a:r>
              <a:rPr lang="en-US" dirty="0" smtClean="0"/>
              <a:t>6 – Gore Mtn</a:t>
            </a:r>
          </a:p>
          <a:p>
            <a:pPr lvl="1">
              <a:buFont typeface="Wingdings" panose="05000000000000000000" pitchFamily="2" charset="2"/>
              <a:buChar char="Ø"/>
            </a:pPr>
            <a:r>
              <a:rPr lang="en-US" dirty="0" smtClean="0"/>
              <a:t>7 – North Creek</a:t>
            </a:r>
          </a:p>
          <a:p>
            <a:pPr lvl="1">
              <a:buFont typeface="Wingdings" panose="05000000000000000000" pitchFamily="2" charset="2"/>
              <a:buChar char="Ø"/>
            </a:pPr>
            <a:r>
              <a:rPr lang="en-US" dirty="0" smtClean="0"/>
              <a:t>8 – Chestertown*</a:t>
            </a:r>
          </a:p>
          <a:p>
            <a:pPr lvl="1">
              <a:buFont typeface="Wingdings" panose="05000000000000000000" pitchFamily="2" charset="2"/>
              <a:buChar char="Ø"/>
            </a:pPr>
            <a:r>
              <a:rPr lang="en-US" dirty="0" smtClean="0"/>
              <a:t>9 – Brant Lake*</a:t>
            </a:r>
          </a:p>
          <a:p>
            <a:pPr lvl="1">
              <a:buFont typeface="Wingdings" panose="05000000000000000000" pitchFamily="2" charset="2"/>
              <a:buChar char="Ø"/>
            </a:pPr>
            <a:r>
              <a:rPr lang="en-US" dirty="0" smtClean="0"/>
              <a:t>10 – Silver Bay</a:t>
            </a:r>
          </a:p>
          <a:p>
            <a:pPr marL="457200" lvl="1" indent="0">
              <a:buNone/>
            </a:pPr>
            <a:r>
              <a:rPr lang="en-US" dirty="0" smtClean="0"/>
              <a:t>* Quads in this talk</a:t>
            </a:r>
          </a:p>
          <a:p>
            <a:pPr marL="0" indent="0">
              <a:buNone/>
            </a:pPr>
            <a:r>
              <a:rPr lang="en-US" dirty="0"/>
              <a:t>	</a:t>
            </a:r>
            <a:endParaRPr lang="en-US" dirty="0" smtClean="0"/>
          </a:p>
        </p:txBody>
      </p:sp>
      <p:pic>
        <p:nvPicPr>
          <p:cNvPr id="5" name="Picture 4"/>
          <p:cNvPicPr>
            <a:picLocks noChangeAspect="1"/>
          </p:cNvPicPr>
          <p:nvPr/>
        </p:nvPicPr>
        <p:blipFill>
          <a:blip r:embed="rId2"/>
          <a:stretch>
            <a:fillRect/>
          </a:stretch>
        </p:blipFill>
        <p:spPr>
          <a:xfrm>
            <a:off x="5933209" y="454493"/>
            <a:ext cx="5420591" cy="5905840"/>
          </a:xfrm>
          <a:prstGeom prst="rect">
            <a:avLst/>
          </a:prstGeom>
        </p:spPr>
      </p:pic>
    </p:spTree>
    <p:extLst>
      <p:ext uri="{BB962C8B-B14F-4D97-AF65-F5344CB8AC3E}">
        <p14:creationId xmlns:p14="http://schemas.microsoft.com/office/powerpoint/2010/main" val="218695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Jotunite dike in </a:t>
            </a:r>
          </a:p>
          <a:p>
            <a:pPr marL="0" indent="0">
              <a:buNone/>
            </a:pPr>
            <a:r>
              <a:rPr lang="en-US" dirty="0" smtClean="0"/>
              <a:t>khondalite</a:t>
            </a:r>
            <a:endParaRPr lang="en-US" dirty="0"/>
          </a:p>
        </p:txBody>
      </p:sp>
      <p:pic>
        <p:nvPicPr>
          <p:cNvPr id="4" name="Picture 3"/>
          <p:cNvPicPr>
            <a:picLocks noChangeAspect="1"/>
          </p:cNvPicPr>
          <p:nvPr/>
        </p:nvPicPr>
        <p:blipFill>
          <a:blip r:embed="rId2"/>
          <a:stretch>
            <a:fillRect/>
          </a:stretch>
        </p:blipFill>
        <p:spPr>
          <a:xfrm>
            <a:off x="4790875" y="975302"/>
            <a:ext cx="6562925" cy="4627418"/>
          </a:xfrm>
          <a:prstGeom prst="rect">
            <a:avLst/>
          </a:prstGeom>
        </p:spPr>
      </p:pic>
    </p:spTree>
    <p:extLst>
      <p:ext uri="{BB962C8B-B14F-4D97-AF65-F5344CB8AC3E}">
        <p14:creationId xmlns:p14="http://schemas.microsoft.com/office/powerpoint/2010/main" val="2051879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Isoclinal fold in para-</a:t>
            </a:r>
          </a:p>
          <a:p>
            <a:pPr marL="0" indent="0">
              <a:buNone/>
            </a:pPr>
            <a:r>
              <a:rPr lang="en-US" dirty="0"/>
              <a:t>g</a:t>
            </a:r>
            <a:r>
              <a:rPr lang="en-US" dirty="0" smtClean="0"/>
              <a:t>neisses, west side of</a:t>
            </a:r>
          </a:p>
          <a:p>
            <a:pPr marL="0" indent="0">
              <a:buNone/>
            </a:pPr>
            <a:r>
              <a:rPr lang="en-US" dirty="0" smtClean="0"/>
              <a:t>Middle Mtn; approx.</a:t>
            </a:r>
          </a:p>
          <a:p>
            <a:pPr marL="0" indent="0">
              <a:buNone/>
            </a:pPr>
            <a:r>
              <a:rPr lang="en-US" dirty="0" smtClean="0"/>
              <a:t>120 meters beneath</a:t>
            </a:r>
          </a:p>
          <a:p>
            <a:pPr marL="0" indent="0">
              <a:buNone/>
            </a:pPr>
            <a:r>
              <a:rPr lang="en-US" dirty="0" smtClean="0"/>
              <a:t>AMCG sill.</a:t>
            </a:r>
            <a:endParaRPr lang="en-US" dirty="0"/>
          </a:p>
        </p:txBody>
      </p:sp>
      <p:pic>
        <p:nvPicPr>
          <p:cNvPr id="4" name="Picture 3"/>
          <p:cNvPicPr>
            <a:picLocks noChangeAspect="1"/>
          </p:cNvPicPr>
          <p:nvPr/>
        </p:nvPicPr>
        <p:blipFill>
          <a:blip r:embed="rId2"/>
          <a:stretch>
            <a:fillRect/>
          </a:stretch>
        </p:blipFill>
        <p:spPr>
          <a:xfrm>
            <a:off x="4364826" y="975302"/>
            <a:ext cx="6851073" cy="4893624"/>
          </a:xfrm>
          <a:prstGeom prst="rect">
            <a:avLst/>
          </a:prstGeom>
        </p:spPr>
      </p:pic>
    </p:spTree>
    <p:extLst>
      <p:ext uri="{BB962C8B-B14F-4D97-AF65-F5344CB8AC3E}">
        <p14:creationId xmlns:p14="http://schemas.microsoft.com/office/powerpoint/2010/main" val="1412095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Marble mélange south of Swede Mtn,</a:t>
            </a:r>
          </a:p>
          <a:p>
            <a:pPr marL="0" indent="0">
              <a:buNone/>
            </a:pPr>
            <a:r>
              <a:rPr lang="en-US" dirty="0"/>
              <a:t>n</a:t>
            </a:r>
            <a:r>
              <a:rPr lang="en-US" dirty="0" smtClean="0"/>
              <a:t>ear base of the Lake George AMCG</a:t>
            </a:r>
          </a:p>
          <a:p>
            <a:pPr marL="0" indent="0">
              <a:buNone/>
            </a:pPr>
            <a:r>
              <a:rPr lang="en-US" dirty="0" smtClean="0"/>
              <a:t>Sill.</a:t>
            </a:r>
            <a:endParaRPr lang="en-US" dirty="0"/>
          </a:p>
        </p:txBody>
      </p:sp>
      <p:pic>
        <p:nvPicPr>
          <p:cNvPr id="4" name="Picture 3"/>
          <p:cNvPicPr>
            <a:picLocks noChangeAspect="1"/>
          </p:cNvPicPr>
          <p:nvPr/>
        </p:nvPicPr>
        <p:blipFill>
          <a:blip r:embed="rId2"/>
          <a:stretch>
            <a:fillRect/>
          </a:stretch>
        </p:blipFill>
        <p:spPr>
          <a:xfrm>
            <a:off x="7112316" y="538095"/>
            <a:ext cx="4241483" cy="5956224"/>
          </a:xfrm>
          <a:prstGeom prst="rect">
            <a:avLst/>
          </a:prstGeom>
        </p:spPr>
      </p:pic>
    </p:spTree>
    <p:extLst>
      <p:ext uri="{BB962C8B-B14F-4D97-AF65-F5344CB8AC3E}">
        <p14:creationId xmlns:p14="http://schemas.microsoft.com/office/powerpoint/2010/main" val="591739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Agmatite from 500</a:t>
            </a:r>
          </a:p>
          <a:p>
            <a:pPr marL="0" indent="0">
              <a:buNone/>
            </a:pPr>
            <a:r>
              <a:rPr lang="en-US" dirty="0"/>
              <a:t>m</a:t>
            </a:r>
            <a:r>
              <a:rPr lang="en-US" dirty="0" smtClean="0"/>
              <a:t>eters east of Brant</a:t>
            </a:r>
          </a:p>
          <a:p>
            <a:pPr marL="0" indent="0">
              <a:buNone/>
            </a:pPr>
            <a:r>
              <a:rPr lang="en-US" dirty="0" smtClean="0"/>
              <a:t>Lake quadrangle, in</a:t>
            </a:r>
          </a:p>
          <a:p>
            <a:pPr marL="0" indent="0">
              <a:buNone/>
            </a:pPr>
            <a:r>
              <a:rPr lang="en-US" dirty="0" smtClean="0"/>
              <a:t>Silver Bay quad </a:t>
            </a:r>
          </a:p>
          <a:p>
            <a:pPr marL="0" indent="0">
              <a:buNone/>
            </a:pPr>
            <a:r>
              <a:rPr lang="en-US" dirty="0"/>
              <a:t>b</a:t>
            </a:r>
            <a:r>
              <a:rPr lang="en-US" dirty="0" smtClean="0"/>
              <a:t>eneath the AMCG</a:t>
            </a:r>
          </a:p>
          <a:p>
            <a:pPr marL="0" indent="0">
              <a:buNone/>
            </a:pPr>
            <a:r>
              <a:rPr lang="en-US" dirty="0" smtClean="0"/>
              <a:t>Sill.</a:t>
            </a:r>
            <a:endParaRPr lang="en-US" dirty="0"/>
          </a:p>
        </p:txBody>
      </p:sp>
      <p:pic>
        <p:nvPicPr>
          <p:cNvPr id="4" name="Picture 3"/>
          <p:cNvPicPr>
            <a:picLocks noChangeAspect="1"/>
          </p:cNvPicPr>
          <p:nvPr/>
        </p:nvPicPr>
        <p:blipFill>
          <a:blip r:embed="rId2"/>
          <a:stretch>
            <a:fillRect/>
          </a:stretch>
        </p:blipFill>
        <p:spPr>
          <a:xfrm>
            <a:off x="4333009" y="1531292"/>
            <a:ext cx="7020791" cy="3972060"/>
          </a:xfrm>
          <a:prstGeom prst="rect">
            <a:avLst/>
          </a:prstGeom>
        </p:spPr>
      </p:pic>
    </p:spTree>
    <p:extLst>
      <p:ext uri="{BB962C8B-B14F-4D97-AF65-F5344CB8AC3E}">
        <p14:creationId xmlns:p14="http://schemas.microsoft.com/office/powerpoint/2010/main" val="1615144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normAutofit lnSpcReduction="10000"/>
          </a:bodyPr>
          <a:lstStyle/>
          <a:p>
            <a:pPr marL="0" indent="0" algn="ctr">
              <a:buNone/>
            </a:pPr>
            <a:r>
              <a:rPr lang="en-US" sz="3200" dirty="0" smtClean="0"/>
              <a:t>Field Relations – Lake George AMCG Sill</a:t>
            </a:r>
            <a:endParaRPr lang="en-US" sz="3200" dirty="0"/>
          </a:p>
          <a:p>
            <a:pPr>
              <a:buFont typeface="Wingdings" panose="05000000000000000000" pitchFamily="2" charset="2"/>
              <a:buChar char="Ø"/>
            </a:pPr>
            <a:r>
              <a:rPr lang="en-US" dirty="0" smtClean="0"/>
              <a:t>Wide areal extend –  approximately </a:t>
            </a:r>
            <a:r>
              <a:rPr lang="en-US" dirty="0" smtClean="0"/>
              <a:t>25 </a:t>
            </a:r>
            <a:r>
              <a:rPr lang="en-US" dirty="0" smtClean="0"/>
              <a:t>km N-S and 25 km E-W</a:t>
            </a:r>
          </a:p>
          <a:p>
            <a:pPr>
              <a:buFont typeface="Wingdings" panose="05000000000000000000" pitchFamily="2" charset="2"/>
              <a:buChar char="Ø"/>
            </a:pPr>
            <a:r>
              <a:rPr lang="en-US" dirty="0" smtClean="0"/>
              <a:t>Thickness – </a:t>
            </a:r>
            <a:r>
              <a:rPr lang="en-US" dirty="0" smtClean="0"/>
              <a:t>300-400 </a:t>
            </a:r>
            <a:r>
              <a:rPr lang="en-US" dirty="0" smtClean="0"/>
              <a:t>meters in area studied</a:t>
            </a:r>
          </a:p>
          <a:p>
            <a:pPr>
              <a:buFont typeface="Wingdings" panose="05000000000000000000" pitchFamily="2" charset="2"/>
              <a:buChar char="Ø"/>
            </a:pPr>
            <a:r>
              <a:rPr lang="en-US" dirty="0" smtClean="0"/>
              <a:t>Cross-cutting jotunite dikes in country rock</a:t>
            </a:r>
          </a:p>
          <a:p>
            <a:pPr>
              <a:buFont typeface="Wingdings" panose="05000000000000000000" pitchFamily="2" charset="2"/>
              <a:buChar char="Ø"/>
            </a:pPr>
            <a:r>
              <a:rPr lang="en-US" dirty="0" smtClean="0"/>
              <a:t>Inclusions of country rock</a:t>
            </a:r>
          </a:p>
          <a:p>
            <a:pPr>
              <a:buFont typeface="Wingdings" panose="05000000000000000000" pitchFamily="2" charset="2"/>
              <a:buChar char="Ø"/>
            </a:pPr>
            <a:r>
              <a:rPr lang="en-US" dirty="0" smtClean="0"/>
              <a:t>Igneous textures throughout most of body</a:t>
            </a:r>
          </a:p>
          <a:p>
            <a:pPr>
              <a:buFont typeface="Wingdings" panose="05000000000000000000" pitchFamily="2" charset="2"/>
              <a:buChar char="Ø"/>
            </a:pPr>
            <a:r>
              <a:rPr lang="en-US" dirty="0" smtClean="0"/>
              <a:t>Foliation only at margins (typically less than 1-meter zone)</a:t>
            </a:r>
          </a:p>
          <a:p>
            <a:pPr>
              <a:buFont typeface="Wingdings" panose="05000000000000000000" pitchFamily="2" charset="2"/>
              <a:buChar char="Ø"/>
            </a:pPr>
            <a:r>
              <a:rPr lang="en-US" dirty="0" smtClean="0"/>
              <a:t>Mylonitized country rock below and above the sill</a:t>
            </a:r>
          </a:p>
          <a:p>
            <a:pPr>
              <a:buFont typeface="Wingdings" panose="05000000000000000000" pitchFamily="2" charset="2"/>
              <a:buChar char="Ø"/>
            </a:pPr>
            <a:r>
              <a:rPr lang="en-US" dirty="0" smtClean="0"/>
              <a:t>Inverted pigeonite; pristine opx and cpx parallel growths</a:t>
            </a:r>
          </a:p>
          <a:p>
            <a:pPr>
              <a:buFont typeface="Wingdings" panose="05000000000000000000" pitchFamily="2" charset="2"/>
              <a:buChar char="Ø"/>
            </a:pPr>
            <a:r>
              <a:rPr lang="en-US" dirty="0" smtClean="0"/>
              <a:t>Clear, subhedral, non-tectonized garnets only</a:t>
            </a:r>
          </a:p>
          <a:p>
            <a:pPr>
              <a:buFont typeface="Wingdings" panose="05000000000000000000" pitchFamily="2" charset="2"/>
              <a:buChar char="Ø"/>
            </a:pPr>
            <a:r>
              <a:rPr lang="en-US" dirty="0" smtClean="0"/>
              <a:t>F2 and F3 folds – no F1 folds</a:t>
            </a:r>
          </a:p>
          <a:p>
            <a:pPr>
              <a:buFont typeface="Wingdings" panose="05000000000000000000" pitchFamily="2" charset="2"/>
              <a:buChar char="Ø"/>
            </a:pPr>
            <a:r>
              <a:rPr lang="en-US" dirty="0" smtClean="0"/>
              <a:t>Magmatic differentiation evidence</a:t>
            </a:r>
          </a:p>
        </p:txBody>
      </p:sp>
    </p:spTree>
    <p:extLst>
      <p:ext uri="{BB962C8B-B14F-4D97-AF65-F5344CB8AC3E}">
        <p14:creationId xmlns:p14="http://schemas.microsoft.com/office/powerpoint/2010/main" val="595743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Basal contact of the AMCG sill with </a:t>
            </a:r>
          </a:p>
          <a:p>
            <a:pPr marL="0" indent="0">
              <a:buNone/>
            </a:pPr>
            <a:r>
              <a:rPr lang="en-US" dirty="0"/>
              <a:t>m</a:t>
            </a:r>
            <a:r>
              <a:rPr lang="en-US" dirty="0" smtClean="0"/>
              <a:t>ylonitized khondalite; hammer head is</a:t>
            </a:r>
          </a:p>
          <a:p>
            <a:pPr marL="0" indent="0">
              <a:buNone/>
            </a:pPr>
            <a:r>
              <a:rPr lang="en-US" dirty="0"/>
              <a:t>a</a:t>
            </a:r>
            <a:r>
              <a:rPr lang="en-US" dirty="0" smtClean="0"/>
              <a:t>t the knife-edge contact; west side of</a:t>
            </a:r>
          </a:p>
          <a:p>
            <a:pPr marL="0" indent="0">
              <a:buNone/>
            </a:pPr>
            <a:r>
              <a:rPr lang="en-US" dirty="0" smtClean="0"/>
              <a:t>Middle Mtn, Silver Bay quad; mafic </a:t>
            </a:r>
          </a:p>
          <a:p>
            <a:pPr marL="0" indent="0">
              <a:buNone/>
            </a:pPr>
            <a:r>
              <a:rPr lang="en-US" dirty="0"/>
              <a:t>c</a:t>
            </a:r>
            <a:r>
              <a:rPr lang="en-US" dirty="0" smtClean="0"/>
              <a:t>harnockite shows tectonic fabric in lower</a:t>
            </a:r>
          </a:p>
          <a:p>
            <a:pPr marL="0" indent="0">
              <a:buNone/>
            </a:pPr>
            <a:r>
              <a:rPr lang="en-US" dirty="0" smtClean="0"/>
              <a:t>1 meter only; mylonite and other sheared</a:t>
            </a:r>
          </a:p>
          <a:p>
            <a:pPr marL="0" indent="0">
              <a:buNone/>
            </a:pPr>
            <a:r>
              <a:rPr lang="en-US" dirty="0"/>
              <a:t>r</a:t>
            </a:r>
            <a:r>
              <a:rPr lang="en-US" dirty="0" smtClean="0"/>
              <a:t>ocks extend 100-120 meters beneath the </a:t>
            </a:r>
          </a:p>
          <a:p>
            <a:pPr marL="0" indent="0">
              <a:buNone/>
            </a:pPr>
            <a:r>
              <a:rPr lang="en-US" dirty="0"/>
              <a:t>c</a:t>
            </a:r>
            <a:r>
              <a:rPr lang="en-US" dirty="0" smtClean="0"/>
              <a:t>ontact.</a:t>
            </a:r>
            <a:endParaRPr lang="en-US" dirty="0"/>
          </a:p>
        </p:txBody>
      </p:sp>
      <p:pic>
        <p:nvPicPr>
          <p:cNvPr id="4" name="Picture 3"/>
          <p:cNvPicPr>
            <a:picLocks noChangeAspect="1"/>
          </p:cNvPicPr>
          <p:nvPr/>
        </p:nvPicPr>
        <p:blipFill>
          <a:blip r:embed="rId2"/>
          <a:stretch>
            <a:fillRect/>
          </a:stretch>
        </p:blipFill>
        <p:spPr>
          <a:xfrm>
            <a:off x="7378792" y="650730"/>
            <a:ext cx="3975008" cy="5733184"/>
          </a:xfrm>
          <a:prstGeom prst="rect">
            <a:avLst/>
          </a:prstGeom>
        </p:spPr>
      </p:pic>
    </p:spTree>
    <p:extLst>
      <p:ext uri="{BB962C8B-B14F-4D97-AF65-F5344CB8AC3E}">
        <p14:creationId xmlns:p14="http://schemas.microsoft.com/office/powerpoint/2010/main" val="2077913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Anorthosite with an</a:t>
            </a:r>
          </a:p>
          <a:p>
            <a:pPr marL="0" indent="0">
              <a:buNone/>
            </a:pPr>
            <a:r>
              <a:rPr lang="en-US" dirty="0"/>
              <a:t>a</a:t>
            </a:r>
            <a:r>
              <a:rPr lang="en-US" dirty="0" smtClean="0"/>
              <a:t>pophysis of meta-</a:t>
            </a:r>
          </a:p>
          <a:p>
            <a:pPr marL="0" indent="0">
              <a:buNone/>
            </a:pPr>
            <a:r>
              <a:rPr lang="en-US" dirty="0" smtClean="0"/>
              <a:t>gabbro,</a:t>
            </a:r>
            <a:r>
              <a:rPr lang="en-US" dirty="0"/>
              <a:t> </a:t>
            </a:r>
            <a:r>
              <a:rPr lang="en-US" dirty="0" smtClean="0"/>
              <a:t>AMCG sill, </a:t>
            </a:r>
          </a:p>
          <a:p>
            <a:pPr marL="0" indent="0">
              <a:buNone/>
            </a:pPr>
            <a:r>
              <a:rPr lang="en-US" dirty="0" smtClean="0"/>
              <a:t>Silver Bay </a:t>
            </a:r>
            <a:r>
              <a:rPr lang="en-US" dirty="0"/>
              <a:t>q</a:t>
            </a:r>
            <a:r>
              <a:rPr lang="en-US" dirty="0" smtClean="0"/>
              <a:t>uad </a:t>
            </a:r>
          </a:p>
          <a:p>
            <a:pPr marL="0" indent="0">
              <a:buNone/>
            </a:pPr>
            <a:r>
              <a:rPr lang="en-US" dirty="0" smtClean="0"/>
              <a:t>(Phil Whitney’s</a:t>
            </a:r>
          </a:p>
          <a:p>
            <a:pPr marL="0" indent="0">
              <a:buNone/>
            </a:pPr>
            <a:r>
              <a:rPr lang="en-US" dirty="0"/>
              <a:t>h</a:t>
            </a:r>
            <a:r>
              <a:rPr lang="en-US" dirty="0" smtClean="0"/>
              <a:t>and)</a:t>
            </a:r>
            <a:endParaRPr lang="en-US" dirty="0"/>
          </a:p>
        </p:txBody>
      </p:sp>
      <p:pic>
        <p:nvPicPr>
          <p:cNvPr id="4" name="Picture 3"/>
          <p:cNvPicPr>
            <a:picLocks noChangeAspect="1"/>
          </p:cNvPicPr>
          <p:nvPr/>
        </p:nvPicPr>
        <p:blipFill>
          <a:blip r:embed="rId2"/>
          <a:stretch>
            <a:fillRect/>
          </a:stretch>
        </p:blipFill>
        <p:spPr>
          <a:xfrm>
            <a:off x="4356044" y="975302"/>
            <a:ext cx="7093262" cy="5008418"/>
          </a:xfrm>
          <a:prstGeom prst="rect">
            <a:avLst/>
          </a:prstGeom>
        </p:spPr>
      </p:pic>
    </p:spTree>
    <p:extLst>
      <p:ext uri="{BB962C8B-B14F-4D97-AF65-F5344CB8AC3E}">
        <p14:creationId xmlns:p14="http://schemas.microsoft.com/office/powerpoint/2010/main" val="1005806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Photomicrograph of</a:t>
            </a:r>
          </a:p>
          <a:p>
            <a:pPr marL="0" indent="0">
              <a:buNone/>
            </a:pPr>
            <a:r>
              <a:rPr lang="en-US" dirty="0"/>
              <a:t>u</a:t>
            </a:r>
            <a:r>
              <a:rPr lang="en-US" dirty="0" smtClean="0"/>
              <a:t>ltramylonite near base of</a:t>
            </a:r>
          </a:p>
          <a:p>
            <a:pPr marL="0" indent="0">
              <a:buNone/>
            </a:pPr>
            <a:r>
              <a:rPr lang="en-US" dirty="0" smtClean="0"/>
              <a:t>AMCG sill, near Middle Mtn, </a:t>
            </a:r>
          </a:p>
          <a:p>
            <a:pPr marL="0" indent="0">
              <a:buNone/>
            </a:pPr>
            <a:r>
              <a:rPr lang="en-US" dirty="0" smtClean="0"/>
              <a:t>Silver Bay quad</a:t>
            </a:r>
            <a:endParaRPr lang="en-US" dirty="0"/>
          </a:p>
        </p:txBody>
      </p:sp>
      <p:pic>
        <p:nvPicPr>
          <p:cNvPr id="4" name="Picture 3"/>
          <p:cNvPicPr>
            <a:picLocks noChangeAspect="1"/>
          </p:cNvPicPr>
          <p:nvPr/>
        </p:nvPicPr>
        <p:blipFill>
          <a:blip r:embed="rId2"/>
          <a:stretch>
            <a:fillRect/>
          </a:stretch>
        </p:blipFill>
        <p:spPr>
          <a:xfrm>
            <a:off x="5695406" y="1166279"/>
            <a:ext cx="5687106" cy="4191534"/>
          </a:xfrm>
          <a:prstGeom prst="rect">
            <a:avLst/>
          </a:prstGeom>
        </p:spPr>
      </p:pic>
    </p:spTree>
    <p:extLst>
      <p:ext uri="{BB962C8B-B14F-4D97-AF65-F5344CB8AC3E}">
        <p14:creationId xmlns:p14="http://schemas.microsoft.com/office/powerpoint/2010/main" val="2624876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Inverted pigeonite; orthopyroxene</a:t>
            </a:r>
          </a:p>
          <a:p>
            <a:pPr marL="0" indent="0">
              <a:buNone/>
            </a:pPr>
            <a:r>
              <a:rPr lang="en-US" dirty="0"/>
              <a:t>d</a:t>
            </a:r>
            <a:r>
              <a:rPr lang="en-US" dirty="0" smtClean="0"/>
              <a:t>ark, exsolved clinopyroxene </a:t>
            </a:r>
          </a:p>
          <a:p>
            <a:pPr marL="0" indent="0">
              <a:buNone/>
            </a:pPr>
            <a:r>
              <a:rPr lang="en-US" dirty="0"/>
              <a:t>l</a:t>
            </a:r>
            <a:r>
              <a:rPr lang="en-US" dirty="0" smtClean="0"/>
              <a:t>amellae light, {110} cleavages of opx</a:t>
            </a:r>
          </a:p>
          <a:p>
            <a:pPr marL="0" indent="0">
              <a:buNone/>
            </a:pPr>
            <a:r>
              <a:rPr lang="en-US" dirty="0"/>
              <a:t>s</a:t>
            </a:r>
            <a:r>
              <a:rPr lang="en-US" dirty="0" smtClean="0"/>
              <a:t>hows direction of c axis of opx, thus </a:t>
            </a:r>
          </a:p>
          <a:p>
            <a:pPr marL="0" indent="0">
              <a:buNone/>
            </a:pPr>
            <a:r>
              <a:rPr lang="en-US" dirty="0"/>
              <a:t>l</a:t>
            </a:r>
            <a:r>
              <a:rPr lang="en-US" dirty="0" smtClean="0"/>
              <a:t>amellae parallel to (001); sample from</a:t>
            </a:r>
          </a:p>
          <a:p>
            <a:pPr marL="0" indent="0">
              <a:buNone/>
            </a:pPr>
            <a:r>
              <a:rPr lang="en-US" dirty="0" smtClean="0"/>
              <a:t>AMCG Lake George sill, Silver Bay quad</a:t>
            </a:r>
            <a:endParaRPr lang="en-US" dirty="0"/>
          </a:p>
        </p:txBody>
      </p:sp>
      <p:pic>
        <p:nvPicPr>
          <p:cNvPr id="5" name="Picture 4"/>
          <p:cNvPicPr>
            <a:picLocks noChangeAspect="1"/>
          </p:cNvPicPr>
          <p:nvPr/>
        </p:nvPicPr>
        <p:blipFill>
          <a:blip r:embed="rId2"/>
          <a:stretch>
            <a:fillRect/>
          </a:stretch>
        </p:blipFill>
        <p:spPr>
          <a:xfrm>
            <a:off x="6688183" y="540327"/>
            <a:ext cx="4665617" cy="6323878"/>
          </a:xfrm>
          <a:prstGeom prst="rect">
            <a:avLst/>
          </a:prstGeom>
        </p:spPr>
      </p:pic>
    </p:spTree>
    <p:extLst>
      <p:ext uri="{BB962C8B-B14F-4D97-AF65-F5344CB8AC3E}">
        <p14:creationId xmlns:p14="http://schemas.microsoft.com/office/powerpoint/2010/main" val="1307394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Subhedral, clear garnet in </a:t>
            </a:r>
          </a:p>
          <a:p>
            <a:pPr marL="0" indent="0">
              <a:buNone/>
            </a:pPr>
            <a:r>
              <a:rPr lang="en-US" dirty="0" smtClean="0"/>
              <a:t>meta-igneous sill, non-tectonized</a:t>
            </a:r>
            <a:endParaRPr lang="en-US" dirty="0"/>
          </a:p>
        </p:txBody>
      </p:sp>
      <p:pic>
        <p:nvPicPr>
          <p:cNvPr id="4" name="Picture 3"/>
          <p:cNvPicPr>
            <a:picLocks noChangeAspect="1"/>
          </p:cNvPicPr>
          <p:nvPr/>
        </p:nvPicPr>
        <p:blipFill>
          <a:blip r:embed="rId2"/>
          <a:stretch>
            <a:fillRect/>
          </a:stretch>
        </p:blipFill>
        <p:spPr>
          <a:xfrm>
            <a:off x="5637303" y="1505962"/>
            <a:ext cx="5716497" cy="4022720"/>
          </a:xfrm>
          <a:prstGeom prst="rect">
            <a:avLst/>
          </a:prstGeom>
        </p:spPr>
      </p:pic>
    </p:spTree>
    <p:extLst>
      <p:ext uri="{BB962C8B-B14F-4D97-AF65-F5344CB8AC3E}">
        <p14:creationId xmlns:p14="http://schemas.microsoft.com/office/powerpoint/2010/main" val="1275335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179"/>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09154"/>
            <a:ext cx="10515600" cy="5902037"/>
          </a:xfrm>
        </p:spPr>
        <p:txBody>
          <a:bodyPr/>
          <a:lstStyle/>
          <a:p>
            <a:pPr marL="0" indent="0">
              <a:buNone/>
            </a:pPr>
            <a:r>
              <a:rPr lang="en-US" dirty="0" smtClean="0"/>
              <a:t>General geologic map of </a:t>
            </a:r>
          </a:p>
          <a:p>
            <a:pPr marL="0" indent="0">
              <a:buNone/>
            </a:pPr>
            <a:r>
              <a:rPr lang="en-US" dirty="0" smtClean="0"/>
              <a:t>four 7.5’ quadrangles</a:t>
            </a:r>
            <a:endParaRPr lang="en-US" dirty="0"/>
          </a:p>
        </p:txBody>
      </p:sp>
      <p:pic>
        <p:nvPicPr>
          <p:cNvPr id="4" name="Picture 3"/>
          <p:cNvPicPr>
            <a:picLocks noChangeAspect="1"/>
          </p:cNvPicPr>
          <p:nvPr/>
        </p:nvPicPr>
        <p:blipFill>
          <a:blip r:embed="rId2"/>
          <a:stretch>
            <a:fillRect/>
          </a:stretch>
        </p:blipFill>
        <p:spPr>
          <a:xfrm>
            <a:off x="4941872" y="548669"/>
            <a:ext cx="5201794" cy="5862522"/>
          </a:xfrm>
          <a:prstGeom prst="rect">
            <a:avLst/>
          </a:prstGeom>
        </p:spPr>
      </p:pic>
    </p:spTree>
    <p:extLst>
      <p:ext uri="{BB962C8B-B14F-4D97-AF65-F5344CB8AC3E}">
        <p14:creationId xmlns:p14="http://schemas.microsoft.com/office/powerpoint/2010/main" val="3939816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normAutofit lnSpcReduction="10000"/>
          </a:bodyPr>
          <a:lstStyle/>
          <a:p>
            <a:pPr>
              <a:buFont typeface="Wingdings" panose="05000000000000000000" pitchFamily="2" charset="2"/>
              <a:buChar char="Ø"/>
            </a:pPr>
            <a:r>
              <a:rPr lang="en-US" dirty="0" smtClean="0"/>
              <a:t>Stratigraphy of Metasedimentary Rocks</a:t>
            </a:r>
          </a:p>
          <a:p>
            <a:pPr lvl="1">
              <a:buFont typeface="Wingdings" panose="05000000000000000000" pitchFamily="2" charset="2"/>
              <a:buChar char="Ø"/>
            </a:pPr>
            <a:r>
              <a:rPr lang="en-US" dirty="0"/>
              <a:t>One marble versus two marble question:</a:t>
            </a:r>
          </a:p>
          <a:p>
            <a:pPr lvl="2">
              <a:buFont typeface="Wingdings" panose="05000000000000000000" pitchFamily="2" charset="2"/>
              <a:buChar char="Ø"/>
            </a:pPr>
            <a:r>
              <a:rPr lang="en-US" dirty="0"/>
              <a:t>Geraghty sees two marbles in central Adirondacks.</a:t>
            </a:r>
          </a:p>
          <a:p>
            <a:pPr lvl="2">
              <a:buFont typeface="Wingdings" panose="05000000000000000000" pitchFamily="2" charset="2"/>
              <a:buChar char="Ø"/>
            </a:pPr>
            <a:r>
              <a:rPr lang="en-US" dirty="0"/>
              <a:t>Turner sees one marble repeated by folding and ductile thrusting and complicated by chemical change along strike</a:t>
            </a:r>
          </a:p>
          <a:p>
            <a:pPr lvl="1">
              <a:buFont typeface="Wingdings" panose="05000000000000000000" pitchFamily="2" charset="2"/>
              <a:buChar char="Ø"/>
            </a:pPr>
            <a:r>
              <a:rPr lang="en-US" dirty="0" smtClean="0"/>
              <a:t>Stratigraphy </a:t>
            </a:r>
            <a:r>
              <a:rPr lang="en-US" dirty="0"/>
              <a:t>is indeterminate</a:t>
            </a:r>
            <a:r>
              <a:rPr lang="en-US" dirty="0" smtClean="0"/>
              <a:t>:</a:t>
            </a:r>
          </a:p>
          <a:p>
            <a:pPr lvl="2">
              <a:buFont typeface="Wingdings" panose="05000000000000000000" pitchFamily="2" charset="2"/>
              <a:buChar char="Ø"/>
            </a:pPr>
            <a:r>
              <a:rPr lang="en-US" dirty="0"/>
              <a:t>Repetition of compositional layers by isoclinal folding, intrafolial folds, positional thickening/thinning, and many ductile shear zones makes </a:t>
            </a:r>
            <a:r>
              <a:rPr lang="en-US" u="sng" dirty="0"/>
              <a:t>traditional stratigraphy virtually impossible to </a:t>
            </a:r>
            <a:r>
              <a:rPr lang="en-US" u="sng" dirty="0" smtClean="0"/>
              <a:t>determine</a:t>
            </a:r>
            <a:r>
              <a:rPr lang="en-US" dirty="0" smtClean="0"/>
              <a:t> in some, but not all, locations.</a:t>
            </a:r>
            <a:endParaRPr lang="en-US" dirty="0"/>
          </a:p>
          <a:p>
            <a:pPr lvl="2">
              <a:buFont typeface="Wingdings" panose="05000000000000000000" pitchFamily="2" charset="2"/>
              <a:buChar char="Ø"/>
            </a:pPr>
            <a:r>
              <a:rPr lang="en-US" dirty="0"/>
              <a:t>Percentage of Pleistocene cover and scale of mapping (1:24,000) do not permit sufficiently fine-grained studies.</a:t>
            </a:r>
          </a:p>
          <a:p>
            <a:pPr lvl="2">
              <a:buFont typeface="Wingdings" panose="05000000000000000000" pitchFamily="2" charset="2"/>
              <a:buChar char="Ø"/>
            </a:pPr>
            <a:r>
              <a:rPr lang="en-US" dirty="0"/>
              <a:t>Anatexis of some metasedimentary rocks complicates identification and measurement.</a:t>
            </a:r>
          </a:p>
          <a:p>
            <a:pPr lvl="2">
              <a:buFont typeface="Wingdings" panose="05000000000000000000" pitchFamily="2" charset="2"/>
              <a:buChar char="Ø"/>
            </a:pPr>
            <a:r>
              <a:rPr lang="en-US" dirty="0"/>
              <a:t>Either original facies changes and/or metasomatic compositional change complicate identification further</a:t>
            </a:r>
            <a:r>
              <a:rPr lang="en-US" dirty="0" smtClean="0"/>
              <a:t>.</a:t>
            </a:r>
          </a:p>
          <a:p>
            <a:pPr lvl="2">
              <a:buFont typeface="Wingdings" panose="05000000000000000000" pitchFamily="2" charset="2"/>
              <a:buChar char="Ø"/>
            </a:pPr>
            <a:endParaRPr lang="en-US" dirty="0" smtClean="0"/>
          </a:p>
          <a:p>
            <a:pPr lvl="1">
              <a:buFont typeface="Wingdings" panose="05000000000000000000" pitchFamily="2" charset="2"/>
              <a:buChar char="Ø"/>
            </a:pPr>
            <a:r>
              <a:rPr lang="en-US" dirty="0"/>
              <a:t>It would be more instructive to say that the metasedimentary </a:t>
            </a:r>
            <a:r>
              <a:rPr lang="en-US" dirty="0" smtClean="0"/>
              <a:t>strata in portions </a:t>
            </a:r>
            <a:r>
              <a:rPr lang="en-US" dirty="0"/>
              <a:t>of the eastern and central Adirondacks are </a:t>
            </a:r>
            <a:r>
              <a:rPr lang="en-US" dirty="0" smtClean="0"/>
              <a:t>characterized by </a:t>
            </a:r>
            <a:r>
              <a:rPr lang="en-US" u="sng" dirty="0" smtClean="0"/>
              <a:t>tectono-stratigraphy</a:t>
            </a:r>
            <a:r>
              <a:rPr lang="en-US" dirty="0" smtClean="0"/>
              <a:t> more than by a simple shelf sequence.</a:t>
            </a:r>
            <a:endParaRPr lang="en-US" dirty="0"/>
          </a:p>
          <a:p>
            <a:pPr lvl="1">
              <a:buFont typeface="Wingdings" panose="05000000000000000000" pitchFamily="2" charset="2"/>
              <a:buChar char="Ø"/>
            </a:pPr>
            <a:endParaRPr lang="en-US" dirty="0"/>
          </a:p>
          <a:p>
            <a:pPr lvl="2">
              <a:buFont typeface="Wingdings" panose="05000000000000000000" pitchFamily="2" charset="2"/>
              <a:buChar char="Ø"/>
            </a:pPr>
            <a:endParaRPr lang="en-US" dirty="0"/>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3352522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838201" y="621869"/>
            <a:ext cx="10579358" cy="5648302"/>
          </a:xfrm>
          <a:prstGeom prst="rect">
            <a:avLst/>
          </a:prstGeom>
        </p:spPr>
      </p:pic>
    </p:spTree>
    <p:extLst>
      <p:ext uri="{BB962C8B-B14F-4D97-AF65-F5344CB8AC3E}">
        <p14:creationId xmlns:p14="http://schemas.microsoft.com/office/powerpoint/2010/main" val="13852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endParaRPr lang="en-US" dirty="0"/>
          </a:p>
        </p:txBody>
      </p:sp>
      <p:pic>
        <p:nvPicPr>
          <p:cNvPr id="5" name="Picture 4"/>
          <p:cNvPicPr>
            <a:picLocks noChangeAspect="1"/>
          </p:cNvPicPr>
          <p:nvPr/>
        </p:nvPicPr>
        <p:blipFill>
          <a:blip r:embed="rId2"/>
          <a:stretch>
            <a:fillRect/>
          </a:stretch>
        </p:blipFill>
        <p:spPr>
          <a:xfrm>
            <a:off x="2181497" y="438059"/>
            <a:ext cx="8114211" cy="6056259"/>
          </a:xfrm>
          <a:prstGeom prst="rect">
            <a:avLst/>
          </a:prstGeom>
        </p:spPr>
      </p:pic>
    </p:spTree>
    <p:extLst>
      <p:ext uri="{BB962C8B-B14F-4D97-AF65-F5344CB8AC3E}">
        <p14:creationId xmlns:p14="http://schemas.microsoft.com/office/powerpoint/2010/main" val="3295960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normAutofit/>
          </a:bodyPr>
          <a:lstStyle/>
          <a:p>
            <a:pPr>
              <a:buFont typeface="Wingdings" panose="05000000000000000000" pitchFamily="2" charset="2"/>
              <a:buChar char="Ø"/>
            </a:pPr>
            <a:r>
              <a:rPr lang="en-US" sz="3200" dirty="0" smtClean="0"/>
              <a:t>Conclusions</a:t>
            </a:r>
          </a:p>
          <a:p>
            <a:pPr lvl="1">
              <a:buFont typeface="Wingdings" panose="05000000000000000000" pitchFamily="2" charset="2"/>
              <a:buChar char="Ø"/>
            </a:pPr>
            <a:r>
              <a:rPr lang="en-US" dirty="0" smtClean="0"/>
              <a:t>Two high-grade metamorphic events produced different generations of garnet in metasedimentary rocks – Shawinigan and Ottawan.</a:t>
            </a:r>
          </a:p>
          <a:p>
            <a:pPr lvl="1">
              <a:buFont typeface="Wingdings" panose="05000000000000000000" pitchFamily="2" charset="2"/>
              <a:buChar char="Ø"/>
            </a:pPr>
            <a:r>
              <a:rPr lang="en-US" dirty="0" smtClean="0"/>
              <a:t> A massive sill of the AMCG association intruded country rock along a major ductile shear zone late in the Shawinigan phase, at perhaps 1155 +/- 6 Ma.</a:t>
            </a:r>
          </a:p>
          <a:p>
            <a:pPr lvl="1">
              <a:buFont typeface="Wingdings" panose="05000000000000000000" pitchFamily="2" charset="2"/>
              <a:buChar char="Ø"/>
            </a:pPr>
            <a:r>
              <a:rPr lang="en-US" dirty="0" smtClean="0"/>
              <a:t>The AMCG sill rocks were subjected to only the last metamorphic event.</a:t>
            </a:r>
          </a:p>
          <a:p>
            <a:pPr lvl="1">
              <a:buFont typeface="Wingdings" panose="05000000000000000000" pitchFamily="2" charset="2"/>
              <a:buChar char="Ø"/>
            </a:pPr>
            <a:r>
              <a:rPr lang="en-US" dirty="0" smtClean="0"/>
              <a:t>F-1 folds and ductile shear zones were produced in the metasedimentary rocks prior to intrusion of the AMCG association.</a:t>
            </a:r>
          </a:p>
          <a:p>
            <a:pPr lvl="1">
              <a:buFont typeface="Wingdings" panose="05000000000000000000" pitchFamily="2" charset="2"/>
              <a:buChar char="Ø"/>
            </a:pPr>
            <a:r>
              <a:rPr lang="en-US" dirty="0"/>
              <a:t>C</a:t>
            </a:r>
            <a:r>
              <a:rPr lang="en-US" dirty="0" smtClean="0"/>
              <a:t>ores of major F-1 recumbent antiforms may represent granitic material produced deep inside the Grenville orogen that was squeezed out during orogenic collapse (c.f. Halls, 2015):</a:t>
            </a:r>
          </a:p>
          <a:p>
            <a:pPr marL="457200" lvl="1" indent="0">
              <a:buNone/>
            </a:pPr>
            <a:r>
              <a:rPr lang="en-US" i="1" dirty="0" smtClean="0"/>
              <a:t>“A mature stage of a collisional orogen is marked by widespread orogenic collapse when higher parts of the orogen (such as the Tibetan plateau) begin to collapse, accompanied by wholescale lateral escape of hot ductile crust beneath the cooler carapace.”</a:t>
            </a:r>
            <a:endParaRPr lang="en-US" i="1" dirty="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a:p>
            <a:pPr lvl="1">
              <a:buFont typeface="Wingdings" panose="05000000000000000000" pitchFamily="2" charset="2"/>
              <a:buChar char="Ø"/>
            </a:pPr>
            <a:endParaRPr lang="en-US" dirty="0" smtClean="0"/>
          </a:p>
        </p:txBody>
      </p:sp>
    </p:spTree>
    <p:extLst>
      <p:ext uri="{BB962C8B-B14F-4D97-AF65-F5344CB8AC3E}">
        <p14:creationId xmlns:p14="http://schemas.microsoft.com/office/powerpoint/2010/main" val="274200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normAutofit/>
          </a:bodyPr>
          <a:lstStyle/>
          <a:p>
            <a:pPr>
              <a:buFont typeface="Wingdings" panose="05000000000000000000" pitchFamily="2" charset="2"/>
              <a:buChar char="Ø"/>
            </a:pPr>
            <a:r>
              <a:rPr lang="en-US" sz="3200" dirty="0" smtClean="0"/>
              <a:t>Conclusions, con</a:t>
            </a:r>
            <a:r>
              <a:rPr lang="en-US" dirty="0" smtClean="0"/>
              <a:t>t.</a:t>
            </a:r>
          </a:p>
          <a:p>
            <a:pPr lvl="1">
              <a:buFont typeface="Wingdings" panose="05000000000000000000" pitchFamily="2" charset="2"/>
              <a:buChar char="Ø"/>
            </a:pPr>
            <a:r>
              <a:rPr lang="en-US" dirty="0" smtClean="0"/>
              <a:t>F-1 granitic cores may be as young as 1144 +/- 11 Ma. </a:t>
            </a:r>
          </a:p>
          <a:p>
            <a:pPr lvl="1">
              <a:buFont typeface="Wingdings" panose="05000000000000000000" pitchFamily="2" charset="2"/>
              <a:buChar char="Ø"/>
            </a:pPr>
            <a:r>
              <a:rPr lang="en-US" dirty="0" smtClean="0"/>
              <a:t>F-2 </a:t>
            </a:r>
            <a:r>
              <a:rPr lang="en-US" dirty="0"/>
              <a:t>and F-3 folds affected all rocks including the AMCG sill</a:t>
            </a:r>
            <a:r>
              <a:rPr lang="en-US" dirty="0" smtClean="0"/>
              <a:t>.</a:t>
            </a:r>
          </a:p>
          <a:p>
            <a:pPr lvl="1">
              <a:buFont typeface="Wingdings" panose="05000000000000000000" pitchFamily="2" charset="2"/>
              <a:buChar char="Ø"/>
            </a:pPr>
            <a:r>
              <a:rPr lang="en-US" dirty="0" smtClean="0"/>
              <a:t>The second metamorphic event occurred after the formation of F-2 and F-3 folds, producing non-tectonized subhedral garnet.</a:t>
            </a:r>
          </a:p>
          <a:p>
            <a:pPr lvl="1">
              <a:buFont typeface="Wingdings" panose="05000000000000000000" pitchFamily="2" charset="2"/>
              <a:buChar char="Ø"/>
            </a:pPr>
            <a:r>
              <a:rPr lang="en-US" dirty="0" smtClean="0"/>
              <a:t>The second metamorphic event was likely coeval with widespread anatexis at 1050 Ma (Bickford et al., 2008) and formation of mantled gneiss domes:</a:t>
            </a:r>
          </a:p>
          <a:p>
            <a:pPr lvl="1">
              <a:buFont typeface="Wingdings" panose="05000000000000000000" pitchFamily="2" charset="2"/>
              <a:buChar char="Ø"/>
            </a:pPr>
            <a:r>
              <a:rPr lang="en-US" dirty="0" smtClean="0"/>
              <a:t>If F-2 and F-3 folding is Ottawan, it must be constrained to the period 1090 to 1080 Ma.</a:t>
            </a:r>
          </a:p>
          <a:p>
            <a:pPr lvl="1">
              <a:buFont typeface="Wingdings" panose="05000000000000000000" pitchFamily="2" charset="2"/>
              <a:buChar char="Ø"/>
            </a:pPr>
            <a:r>
              <a:rPr lang="en-US" dirty="0" smtClean="0"/>
              <a:t>If F-2 and F-3 folding is late Shawinigan, it must be post 1155 +/- 6 Ma</a:t>
            </a:r>
            <a:r>
              <a:rPr lang="en-US" dirty="0" smtClean="0"/>
              <a:t>.</a:t>
            </a:r>
          </a:p>
          <a:p>
            <a:pPr lvl="1">
              <a:buFont typeface="Wingdings" panose="05000000000000000000" pitchFamily="2" charset="2"/>
              <a:buChar char="Ø"/>
            </a:pPr>
            <a:r>
              <a:rPr lang="en-US" dirty="0"/>
              <a:t>Thus F-2 and F-3 folding is limited to the interval between 1155 Ma and 1080 Ma</a:t>
            </a:r>
            <a:r>
              <a:rPr lang="en-US" dirty="0" smtClean="0"/>
              <a:t>.</a:t>
            </a:r>
          </a:p>
          <a:p>
            <a:pPr lvl="1">
              <a:buFont typeface="Wingdings" panose="05000000000000000000" pitchFamily="2" charset="2"/>
              <a:buChar char="Ø"/>
            </a:pPr>
            <a:r>
              <a:rPr lang="en-US" dirty="0"/>
              <a:t>Stratigraphy is indeterminate in many, but not all, locations of the 4 quadrangles discussed in this talk.</a:t>
            </a:r>
          </a:p>
          <a:p>
            <a:pPr marL="457200" lvl="1" indent="0">
              <a:buNone/>
            </a:pPr>
            <a:endParaRPr lang="en-US" dirty="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3271699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endParaRPr lang="en-US" dirty="0"/>
          </a:p>
        </p:txBody>
      </p:sp>
    </p:spTree>
    <p:extLst>
      <p:ext uri="{BB962C8B-B14F-4D97-AF65-F5344CB8AC3E}">
        <p14:creationId xmlns:p14="http://schemas.microsoft.com/office/powerpoint/2010/main" val="2719182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8"/>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38843"/>
            <a:ext cx="10515600" cy="5848893"/>
          </a:xfrm>
        </p:spPr>
        <p:txBody>
          <a:bodyPr/>
          <a:lstStyle/>
          <a:p>
            <a:pPr marL="0" indent="0">
              <a:buNone/>
            </a:pPr>
            <a:r>
              <a:rPr lang="en-US" dirty="0" smtClean="0"/>
              <a:t>General geology with</a:t>
            </a:r>
          </a:p>
          <a:p>
            <a:pPr marL="0" indent="0">
              <a:buNone/>
            </a:pPr>
            <a:r>
              <a:rPr lang="en-US" dirty="0"/>
              <a:t>c</a:t>
            </a:r>
            <a:r>
              <a:rPr lang="en-US" dirty="0" smtClean="0"/>
              <a:t>harnockite and related </a:t>
            </a:r>
          </a:p>
          <a:p>
            <a:pPr marL="0" indent="0">
              <a:buNone/>
            </a:pPr>
            <a:r>
              <a:rPr lang="en-US" dirty="0"/>
              <a:t>m</a:t>
            </a:r>
            <a:r>
              <a:rPr lang="en-US" dirty="0" smtClean="0"/>
              <a:t>eta-igneous rocks </a:t>
            </a:r>
          </a:p>
          <a:p>
            <a:pPr marL="0" indent="0">
              <a:buNone/>
            </a:pPr>
            <a:r>
              <a:rPr lang="en-US" dirty="0" smtClean="0"/>
              <a:t>Removed.</a:t>
            </a:r>
            <a:endParaRPr lang="en-US" dirty="0"/>
          </a:p>
        </p:txBody>
      </p:sp>
      <p:pic>
        <p:nvPicPr>
          <p:cNvPr id="6" name="Picture 5"/>
          <p:cNvPicPr>
            <a:picLocks noChangeAspect="1"/>
          </p:cNvPicPr>
          <p:nvPr/>
        </p:nvPicPr>
        <p:blipFill>
          <a:blip r:embed="rId2"/>
          <a:stretch>
            <a:fillRect/>
          </a:stretch>
        </p:blipFill>
        <p:spPr>
          <a:xfrm>
            <a:off x="4640071" y="583345"/>
            <a:ext cx="6713729" cy="5804391"/>
          </a:xfrm>
          <a:prstGeom prst="rect">
            <a:avLst/>
          </a:prstGeom>
        </p:spPr>
      </p:pic>
    </p:spTree>
    <p:extLst>
      <p:ext uri="{BB962C8B-B14F-4D97-AF65-F5344CB8AC3E}">
        <p14:creationId xmlns:p14="http://schemas.microsoft.com/office/powerpoint/2010/main" val="120808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smtClean="0"/>
              <a:t>Turner and Geraghty – Fold Chronology and Stratigraphic Relations, SE Adirondacks</a:t>
            </a:r>
            <a:endParaRPr lang="en-US" sz="2000" dirty="0"/>
          </a:p>
        </p:txBody>
      </p:sp>
      <p:pic>
        <p:nvPicPr>
          <p:cNvPr id="7" name="Content Placeholder 6"/>
          <p:cNvPicPr>
            <a:picLocks noGrp="1" noChangeAspect="1"/>
          </p:cNvPicPr>
          <p:nvPr>
            <p:ph idx="1"/>
          </p:nvPr>
        </p:nvPicPr>
        <p:blipFill>
          <a:blip r:embed="rId2"/>
          <a:stretch>
            <a:fillRect/>
          </a:stretch>
        </p:blipFill>
        <p:spPr>
          <a:xfrm>
            <a:off x="7295971" y="540327"/>
            <a:ext cx="4057829" cy="5954713"/>
          </a:xfrm>
          <a:prstGeom prst="rect">
            <a:avLst/>
          </a:prstGeom>
        </p:spPr>
      </p:pic>
      <p:sp>
        <p:nvSpPr>
          <p:cNvPr id="10" name="TextBox 9"/>
          <p:cNvSpPr txBox="1"/>
          <p:nvPr/>
        </p:nvSpPr>
        <p:spPr>
          <a:xfrm>
            <a:off x="433254" y="888274"/>
            <a:ext cx="6450871" cy="3970318"/>
          </a:xfrm>
          <a:prstGeom prst="rect">
            <a:avLst/>
          </a:prstGeom>
          <a:noFill/>
        </p:spPr>
        <p:txBody>
          <a:bodyPr wrap="square" rtlCol="0">
            <a:spAutoFit/>
          </a:bodyPr>
          <a:lstStyle/>
          <a:p>
            <a:pPr marL="457200" indent="-457200">
              <a:buFont typeface="Wingdings" panose="05000000000000000000" pitchFamily="2" charset="2"/>
              <a:buChar char="Ø"/>
            </a:pPr>
            <a:r>
              <a:rPr lang="en-US" sz="2800" dirty="0" smtClean="0"/>
              <a:t>Charnockite and related rocks, distribution in 4 domains.</a:t>
            </a:r>
          </a:p>
          <a:p>
            <a:pPr marL="914400" lvl="1" indent="-457200">
              <a:buFont typeface="Wingdings" panose="05000000000000000000" pitchFamily="2" charset="2"/>
              <a:buChar char="Ø"/>
            </a:pPr>
            <a:r>
              <a:rPr lang="en-US" sz="2800" dirty="0"/>
              <a:t>1</a:t>
            </a:r>
            <a:r>
              <a:rPr lang="en-US" sz="2800" dirty="0" smtClean="0"/>
              <a:t> – offshoot from the main anorthosite massif</a:t>
            </a:r>
          </a:p>
          <a:p>
            <a:pPr marL="914400" lvl="1" indent="-457200">
              <a:buFont typeface="Wingdings" panose="05000000000000000000" pitchFamily="2" charset="2"/>
              <a:buChar char="Ø"/>
            </a:pPr>
            <a:r>
              <a:rPr lang="en-US" sz="2800" dirty="0"/>
              <a:t>2</a:t>
            </a:r>
            <a:r>
              <a:rPr lang="en-US" sz="2800" dirty="0" smtClean="0"/>
              <a:t> – sills in Pharaoh Mtn and Merrill Hill</a:t>
            </a:r>
          </a:p>
          <a:p>
            <a:pPr marL="914400" lvl="1" indent="-457200">
              <a:buFont typeface="Wingdings" panose="05000000000000000000" pitchFamily="2" charset="2"/>
              <a:buChar char="Ø"/>
            </a:pPr>
            <a:r>
              <a:rPr lang="en-US" sz="2800" dirty="0" smtClean="0"/>
              <a:t>3 – scattered intrusives</a:t>
            </a:r>
          </a:p>
          <a:p>
            <a:pPr marL="914400" lvl="1" indent="-457200">
              <a:buFont typeface="Wingdings" panose="05000000000000000000" pitchFamily="2" charset="2"/>
              <a:buChar char="Ø"/>
            </a:pPr>
            <a:r>
              <a:rPr lang="en-US" sz="2800" dirty="0" smtClean="0"/>
              <a:t>4 – NW edge of the Lake George AMCG sill</a:t>
            </a:r>
            <a:endParaRPr lang="en-US" sz="2800" dirty="0"/>
          </a:p>
        </p:txBody>
      </p:sp>
    </p:spTree>
    <p:extLst>
      <p:ext uri="{BB962C8B-B14F-4D97-AF65-F5344CB8AC3E}">
        <p14:creationId xmlns:p14="http://schemas.microsoft.com/office/powerpoint/2010/main" val="965938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r>
              <a:rPr lang="en-US" dirty="0" smtClean="0"/>
              <a:t>Cross section F-2 folds on F-1 isoclines  (interpretation)</a:t>
            </a:r>
            <a:endParaRPr lang="en-US" dirty="0"/>
          </a:p>
        </p:txBody>
      </p:sp>
      <p:pic>
        <p:nvPicPr>
          <p:cNvPr id="4" name="Picture 3"/>
          <p:cNvPicPr>
            <a:picLocks noChangeAspect="1"/>
          </p:cNvPicPr>
          <p:nvPr/>
        </p:nvPicPr>
        <p:blipFill>
          <a:blip r:embed="rId2"/>
          <a:stretch>
            <a:fillRect/>
          </a:stretch>
        </p:blipFill>
        <p:spPr>
          <a:xfrm>
            <a:off x="440054" y="1170574"/>
            <a:ext cx="10913746" cy="4009090"/>
          </a:xfrm>
          <a:prstGeom prst="rect">
            <a:avLst/>
          </a:prstGeom>
        </p:spPr>
      </p:pic>
    </p:spTree>
    <p:extLst>
      <p:ext uri="{BB962C8B-B14F-4D97-AF65-F5344CB8AC3E}">
        <p14:creationId xmlns:p14="http://schemas.microsoft.com/office/powerpoint/2010/main" val="2247080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a:buFont typeface="Wingdings" panose="05000000000000000000" pitchFamily="2" charset="2"/>
              <a:buChar char="Ø"/>
            </a:pPr>
            <a:r>
              <a:rPr lang="en-US" dirty="0" smtClean="0"/>
              <a:t>Structure:</a:t>
            </a:r>
          </a:p>
          <a:p>
            <a:pPr lvl="1">
              <a:buFont typeface="Wingdings" panose="05000000000000000000" pitchFamily="2" charset="2"/>
              <a:buChar char="Ø"/>
            </a:pPr>
            <a:r>
              <a:rPr lang="en-US" dirty="0" smtClean="0"/>
              <a:t>Three sets of folds: </a:t>
            </a:r>
          </a:p>
          <a:p>
            <a:pPr lvl="2">
              <a:buFont typeface="Wingdings" panose="05000000000000000000" pitchFamily="2" charset="2"/>
              <a:buChar char="Ø"/>
            </a:pPr>
            <a:r>
              <a:rPr lang="en-US" dirty="0" smtClean="0"/>
              <a:t>F-1 isoclines in metasedimentary sections; granitic cores in antiforms; refolded.</a:t>
            </a:r>
          </a:p>
          <a:p>
            <a:pPr lvl="2">
              <a:buFont typeface="Wingdings" panose="05000000000000000000" pitchFamily="2" charset="2"/>
              <a:buChar char="Ø"/>
            </a:pPr>
            <a:r>
              <a:rPr lang="en-US" dirty="0" smtClean="0"/>
              <a:t>F-2 open to somewhat appressed similar folds in all rocks (metasedimentary and younger intrusives), E-W trend, shallow plunge.</a:t>
            </a:r>
          </a:p>
          <a:p>
            <a:pPr lvl="2">
              <a:buFont typeface="Wingdings" panose="05000000000000000000" pitchFamily="2" charset="2"/>
              <a:buChar char="Ø"/>
            </a:pPr>
            <a:r>
              <a:rPr lang="en-US" dirty="0" smtClean="0"/>
              <a:t>F-3 open folds, NNW trend, shallow plunge, create egg carton basins and domes with the F-2 folds.</a:t>
            </a:r>
            <a:endParaRPr lang="en-US" dirty="0"/>
          </a:p>
        </p:txBody>
      </p:sp>
    </p:spTree>
    <p:extLst>
      <p:ext uri="{BB962C8B-B14F-4D97-AF65-F5344CB8AC3E}">
        <p14:creationId xmlns:p14="http://schemas.microsoft.com/office/powerpoint/2010/main" val="2907250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normAutofit lnSpcReduction="10000"/>
          </a:bodyPr>
          <a:lstStyle/>
          <a:p>
            <a:pPr marL="0" indent="0" algn="ctr">
              <a:buNone/>
            </a:pPr>
            <a:r>
              <a:rPr lang="en-US" sz="3200" dirty="0" smtClean="0"/>
              <a:t>Age relations</a:t>
            </a:r>
          </a:p>
          <a:p>
            <a:pPr>
              <a:buFont typeface="Wingdings" panose="05000000000000000000" pitchFamily="2" charset="2"/>
              <a:buChar char="Ø"/>
            </a:pPr>
            <a:r>
              <a:rPr lang="en-US" dirty="0" smtClean="0"/>
              <a:t>Metasedimentary rocks, 1210 Ma, Shawinigan</a:t>
            </a:r>
          </a:p>
          <a:p>
            <a:pPr>
              <a:buFont typeface="Wingdings" panose="05000000000000000000" pitchFamily="2" charset="2"/>
              <a:buChar char="Ø"/>
            </a:pPr>
            <a:r>
              <a:rPr lang="en-US" dirty="0" smtClean="0"/>
              <a:t>AMCG suite, 1155 +/- 6 Ma (McLelland et al., 2004)</a:t>
            </a:r>
          </a:p>
          <a:p>
            <a:pPr lvl="1">
              <a:buFont typeface="Wingdings" panose="05000000000000000000" pitchFamily="2" charset="2"/>
              <a:buChar char="Ø"/>
            </a:pPr>
            <a:r>
              <a:rPr lang="en-US" dirty="0" smtClean="0"/>
              <a:t>Charnockite </a:t>
            </a:r>
            <a:r>
              <a:rPr lang="en-US" dirty="0" smtClean="0"/>
              <a:t>sill near </a:t>
            </a:r>
            <a:r>
              <a:rPr lang="en-US" dirty="0" smtClean="0"/>
              <a:t>Schroon Lake, 1169 Ma (McLelland et al., 2004)</a:t>
            </a:r>
          </a:p>
          <a:p>
            <a:pPr lvl="1">
              <a:buFont typeface="Wingdings" panose="05000000000000000000" pitchFamily="2" charset="2"/>
              <a:buChar char="Ø"/>
            </a:pPr>
            <a:r>
              <a:rPr lang="en-US" dirty="0"/>
              <a:t>Need dates on Lake George </a:t>
            </a:r>
            <a:r>
              <a:rPr lang="en-US" dirty="0" smtClean="0"/>
              <a:t>sill</a:t>
            </a:r>
            <a:endParaRPr lang="en-US" dirty="0"/>
          </a:p>
          <a:p>
            <a:pPr>
              <a:buFont typeface="Wingdings" panose="05000000000000000000" pitchFamily="2" charset="2"/>
              <a:buChar char="Ø"/>
            </a:pPr>
            <a:r>
              <a:rPr lang="en-US" dirty="0" smtClean="0"/>
              <a:t>Core of F-1 antiform near Brant Lake</a:t>
            </a:r>
          </a:p>
          <a:p>
            <a:pPr lvl="1">
              <a:buFont typeface="Wingdings" panose="05000000000000000000" pitchFamily="2" charset="2"/>
              <a:buChar char="Ø"/>
            </a:pPr>
            <a:r>
              <a:rPr lang="en-US" dirty="0" smtClean="0"/>
              <a:t>Rb/Sr whole rock age of 1144 +/- 11 Ma (Bickford and Turner, 1971)</a:t>
            </a:r>
          </a:p>
          <a:p>
            <a:pPr lvl="1">
              <a:buFont typeface="Wingdings" panose="05000000000000000000" pitchFamily="2" charset="2"/>
              <a:buChar char="Ø"/>
            </a:pPr>
            <a:r>
              <a:rPr lang="en-US" dirty="0" smtClean="0"/>
              <a:t>Needs new analysis</a:t>
            </a:r>
          </a:p>
          <a:p>
            <a:pPr>
              <a:buFont typeface="Wingdings" panose="05000000000000000000" pitchFamily="2" charset="2"/>
              <a:buChar char="Ø"/>
            </a:pPr>
            <a:r>
              <a:rPr lang="en-US" dirty="0" smtClean="0"/>
              <a:t>Brant </a:t>
            </a:r>
            <a:r>
              <a:rPr lang="en-US" dirty="0"/>
              <a:t>L</a:t>
            </a:r>
            <a:r>
              <a:rPr lang="en-US" dirty="0" smtClean="0"/>
              <a:t>ake gneiss</a:t>
            </a:r>
          </a:p>
          <a:p>
            <a:pPr lvl="1">
              <a:buFont typeface="Wingdings" panose="05000000000000000000" pitchFamily="2" charset="2"/>
              <a:buChar char="Ø"/>
            </a:pPr>
            <a:r>
              <a:rPr lang="en-US" dirty="0" smtClean="0"/>
              <a:t>One </a:t>
            </a:r>
            <a:r>
              <a:rPr lang="en-US" dirty="0"/>
              <a:t>of last events, anatexis, </a:t>
            </a:r>
            <a:r>
              <a:rPr lang="en-US" dirty="0" smtClean="0"/>
              <a:t>Ottawan phase (1090-1030 Ma)</a:t>
            </a:r>
            <a:endParaRPr lang="en-US" dirty="0"/>
          </a:p>
          <a:p>
            <a:pPr lvl="1">
              <a:buFont typeface="Wingdings" panose="05000000000000000000" pitchFamily="2" charset="2"/>
              <a:buChar char="Ø"/>
            </a:pPr>
            <a:r>
              <a:rPr lang="en-US" dirty="0" smtClean="0"/>
              <a:t>Post tectonic</a:t>
            </a:r>
          </a:p>
          <a:p>
            <a:pPr lvl="1">
              <a:buFont typeface="Wingdings" panose="05000000000000000000" pitchFamily="2" charset="2"/>
              <a:buChar char="Ø"/>
            </a:pPr>
            <a:r>
              <a:rPr lang="en-US" dirty="0"/>
              <a:t>Rb/Sr whole rock age of 1119 +/- 39 </a:t>
            </a:r>
            <a:r>
              <a:rPr lang="en-US" dirty="0" smtClean="0"/>
              <a:t>Ma (Bickford and Turner, 1971)</a:t>
            </a:r>
          </a:p>
          <a:p>
            <a:pPr lvl="1">
              <a:buFont typeface="Wingdings" panose="05000000000000000000" pitchFamily="2" charset="2"/>
              <a:buChar char="Ø"/>
            </a:pPr>
            <a:r>
              <a:rPr lang="en-US" dirty="0" smtClean="0"/>
              <a:t> 1090-1080 Ma within limits of Rb/Sr analytical error</a:t>
            </a:r>
            <a:endParaRPr lang="en-US" dirty="0"/>
          </a:p>
          <a:p>
            <a:pPr lvl="1">
              <a:buFont typeface="Wingdings" panose="05000000000000000000" pitchFamily="2" charset="2"/>
              <a:buChar char="Ø"/>
            </a:pPr>
            <a:r>
              <a:rPr lang="en-US" dirty="0" smtClean="0"/>
              <a:t>1050 Ma </a:t>
            </a:r>
            <a:r>
              <a:rPr lang="en-US" dirty="0" smtClean="0"/>
              <a:t>anatectic metapelite (Bickford </a:t>
            </a:r>
            <a:r>
              <a:rPr lang="en-US" dirty="0" smtClean="0"/>
              <a:t>et al., 2008) from nearby </a:t>
            </a:r>
            <a:r>
              <a:rPr lang="en-US" dirty="0" smtClean="0"/>
              <a:t>roadcut in Brace Hill (not Treadway Mtn)</a:t>
            </a:r>
            <a:endParaRPr lang="en-US" dirty="0"/>
          </a:p>
          <a:p>
            <a:pPr lvl="1">
              <a:buFont typeface="Wingdings" panose="05000000000000000000" pitchFamily="2" charset="2"/>
              <a:buChar char="Ø"/>
            </a:pPr>
            <a:endParaRPr lang="en-US" dirty="0" smtClean="0"/>
          </a:p>
          <a:p>
            <a:pPr marL="457200" lvl="1" indent="0">
              <a:buNone/>
            </a:pPr>
            <a:endParaRPr lang="en-US" dirty="0" smtClean="0"/>
          </a:p>
        </p:txBody>
      </p:sp>
    </p:spTree>
    <p:extLst>
      <p:ext uri="{BB962C8B-B14F-4D97-AF65-F5344CB8AC3E}">
        <p14:creationId xmlns:p14="http://schemas.microsoft.com/office/powerpoint/2010/main" val="1723880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algn="ctr"/>
            <a:r>
              <a:rPr lang="en-US" sz="3200" dirty="0" smtClean="0"/>
              <a:t>General Field Observations</a:t>
            </a:r>
          </a:p>
          <a:p>
            <a:r>
              <a:rPr lang="en-US" dirty="0" smtClean="0"/>
              <a:t>Metasedimentary rocks contain two generations of garnet:</a:t>
            </a:r>
          </a:p>
          <a:p>
            <a:pPr lvl="1"/>
            <a:r>
              <a:rPr lang="en-US" dirty="0"/>
              <a:t>Tectonized, locally mylonitized, filled with dusty, opaque inclusions</a:t>
            </a:r>
          </a:p>
          <a:p>
            <a:pPr lvl="1"/>
            <a:r>
              <a:rPr lang="en-US" dirty="0"/>
              <a:t>Clear, subhedral, non-tectonized </a:t>
            </a:r>
            <a:r>
              <a:rPr lang="en-US" dirty="0" smtClean="0"/>
              <a:t>garnet rims on above</a:t>
            </a:r>
          </a:p>
          <a:p>
            <a:r>
              <a:rPr lang="en-US" dirty="0" smtClean="0"/>
              <a:t>Metasedimentary rocks intruded by AMCG suite of igneous rocks</a:t>
            </a:r>
          </a:p>
          <a:p>
            <a:r>
              <a:rPr lang="en-US" dirty="0" smtClean="0"/>
              <a:t>Large ductile deformation zones, mylonite, marble mélange</a:t>
            </a:r>
          </a:p>
          <a:p>
            <a:r>
              <a:rPr lang="en-US" dirty="0" smtClean="0"/>
              <a:t>Isoclinal F1 folds and likely ductile thrusts; F2 and F3 superimposed</a:t>
            </a:r>
          </a:p>
          <a:p>
            <a:r>
              <a:rPr lang="en-US" dirty="0" smtClean="0"/>
              <a:t>Granitic cores of large F1 antiforms</a:t>
            </a:r>
          </a:p>
          <a:p>
            <a:pPr lvl="1"/>
            <a:r>
              <a:rPr lang="en-US" dirty="0" smtClean="0"/>
              <a:t>Compositionally layered</a:t>
            </a:r>
          </a:p>
          <a:p>
            <a:pPr lvl="1"/>
            <a:r>
              <a:rPr lang="en-US" dirty="0" smtClean="0"/>
              <a:t>Tectonic fabric</a:t>
            </a:r>
          </a:p>
          <a:p>
            <a:r>
              <a:rPr lang="en-US" dirty="0" smtClean="0"/>
              <a:t>Much evidence of partial melting to complete anatexis locally</a:t>
            </a:r>
          </a:p>
          <a:p>
            <a:endParaRPr lang="en-US" dirty="0" smtClean="0"/>
          </a:p>
          <a:p>
            <a:endParaRPr lang="en-US" dirty="0" smtClean="0"/>
          </a:p>
        </p:txBody>
      </p:sp>
    </p:spTree>
    <p:extLst>
      <p:ext uri="{BB962C8B-B14F-4D97-AF65-F5344CB8AC3E}">
        <p14:creationId xmlns:p14="http://schemas.microsoft.com/office/powerpoint/2010/main" val="3984419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434975"/>
          </a:xfrm>
        </p:spPr>
        <p:txBody>
          <a:bodyPr>
            <a:normAutofit/>
          </a:bodyPr>
          <a:lstStyle/>
          <a:p>
            <a:pPr algn="ctr"/>
            <a:r>
              <a:rPr lang="en-US" sz="2000" b="1" dirty="0" smtClean="0"/>
              <a:t>Turner and Geraghty – Fold Chronology and Stratigraphic Relations, SE Adirondacks</a:t>
            </a:r>
            <a:endParaRPr lang="en-US" sz="2000" dirty="0"/>
          </a:p>
        </p:txBody>
      </p:sp>
      <p:sp>
        <p:nvSpPr>
          <p:cNvPr id="3" name="Content Placeholder 2"/>
          <p:cNvSpPr>
            <a:spLocks noGrp="1"/>
          </p:cNvSpPr>
          <p:nvPr>
            <p:ph idx="1"/>
          </p:nvPr>
        </p:nvSpPr>
        <p:spPr>
          <a:xfrm>
            <a:off x="838200" y="540327"/>
            <a:ext cx="10515600" cy="5953991"/>
          </a:xfrm>
        </p:spPr>
        <p:txBody>
          <a:bodyPr/>
          <a:lstStyle/>
          <a:p>
            <a:pPr marL="0" indent="0">
              <a:buNone/>
            </a:pPr>
            <a:r>
              <a:rPr lang="en-US" dirty="0" smtClean="0"/>
              <a:t>Photomicrograph, two garnets</a:t>
            </a:r>
          </a:p>
          <a:p>
            <a:pPr marL="0" indent="0">
              <a:buNone/>
            </a:pPr>
            <a:r>
              <a:rPr lang="en-US" dirty="0"/>
              <a:t>i</a:t>
            </a:r>
            <a:r>
              <a:rPr lang="en-US" dirty="0" smtClean="0"/>
              <a:t>n khondalite: inner core</a:t>
            </a:r>
          </a:p>
          <a:p>
            <a:pPr marL="0" indent="0">
              <a:buNone/>
            </a:pPr>
            <a:r>
              <a:rPr lang="en-US" dirty="0"/>
              <a:t>f</a:t>
            </a:r>
            <a:r>
              <a:rPr lang="en-US" dirty="0" smtClean="0"/>
              <a:t>illed with tiny opaque </a:t>
            </a:r>
          </a:p>
          <a:p>
            <a:pPr marL="0" indent="0">
              <a:buNone/>
            </a:pPr>
            <a:r>
              <a:rPr lang="en-US" dirty="0"/>
              <a:t>i</a:t>
            </a:r>
            <a:r>
              <a:rPr lang="en-US" dirty="0" smtClean="0"/>
              <a:t>nclusions, outer rim is clear</a:t>
            </a:r>
          </a:p>
          <a:p>
            <a:pPr marL="0" indent="0">
              <a:buNone/>
            </a:pPr>
            <a:r>
              <a:rPr lang="en-US" dirty="0"/>
              <a:t>a</a:t>
            </a:r>
            <a:r>
              <a:rPr lang="en-US" dirty="0" smtClean="0"/>
              <a:t>nd not tectonized, often</a:t>
            </a:r>
          </a:p>
          <a:p>
            <a:pPr marL="0" indent="0">
              <a:buNone/>
            </a:pPr>
            <a:r>
              <a:rPr lang="en-US" dirty="0"/>
              <a:t>s</a:t>
            </a:r>
            <a:r>
              <a:rPr lang="en-US" dirty="0" smtClean="0"/>
              <a:t>howing subhedral faces</a:t>
            </a:r>
            <a:endParaRPr lang="en-US" dirty="0"/>
          </a:p>
        </p:txBody>
      </p:sp>
      <p:pic>
        <p:nvPicPr>
          <p:cNvPr id="4" name="Picture 3"/>
          <p:cNvPicPr>
            <a:picLocks noChangeAspect="1"/>
          </p:cNvPicPr>
          <p:nvPr/>
        </p:nvPicPr>
        <p:blipFill>
          <a:blip r:embed="rId2"/>
          <a:stretch>
            <a:fillRect/>
          </a:stretch>
        </p:blipFill>
        <p:spPr>
          <a:xfrm>
            <a:off x="5524636" y="1425413"/>
            <a:ext cx="5996804" cy="4183817"/>
          </a:xfrm>
          <a:prstGeom prst="rect">
            <a:avLst/>
          </a:prstGeom>
        </p:spPr>
      </p:pic>
    </p:spTree>
    <p:extLst>
      <p:ext uri="{BB962C8B-B14F-4D97-AF65-F5344CB8AC3E}">
        <p14:creationId xmlns:p14="http://schemas.microsoft.com/office/powerpoint/2010/main" val="1788734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1468</Words>
  <Application>Microsoft Office PowerPoint</Application>
  <PresentationFormat>Widescreen</PresentationFormat>
  <Paragraphs>171</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lpstr>Turner and Geraghty – Fold Chronology and Stratigraphic Relations, SE Adirondacks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Turner and Geraghty – Fold Chronology and Stratigraphic Relations, SE Adirondacks</dc:title>
  <dc:creator>Brian Turner</dc:creator>
  <cp:lastModifiedBy>Brian Turner</cp:lastModifiedBy>
  <cp:revision>64</cp:revision>
  <dcterms:created xsi:type="dcterms:W3CDTF">2016-02-28T02:46:09Z</dcterms:created>
  <dcterms:modified xsi:type="dcterms:W3CDTF">2016-03-19T16:04:48Z</dcterms:modified>
</cp:coreProperties>
</file>