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9" r:id="rId4"/>
    <p:sldId id="276" r:id="rId5"/>
    <p:sldId id="258" r:id="rId6"/>
    <p:sldId id="275" r:id="rId7"/>
    <p:sldId id="269" r:id="rId8"/>
    <p:sldId id="277" r:id="rId9"/>
    <p:sldId id="267" r:id="rId10"/>
    <p:sldId id="274" r:id="rId11"/>
    <p:sldId id="278" r:id="rId12"/>
    <p:sldId id="268" r:id="rId13"/>
    <p:sldId id="280" r:id="rId14"/>
    <p:sldId id="279" r:id="rId15"/>
    <p:sldId id="265" r:id="rId16"/>
    <p:sldId id="281" r:id="rId17"/>
    <p:sldId id="282" r:id="rId18"/>
    <p:sldId id="285" r:id="rId19"/>
    <p:sldId id="283" r:id="rId20"/>
    <p:sldId id="284" r:id="rId21"/>
    <p:sldId id="270" r:id="rId22"/>
    <p:sldId id="286" r:id="rId23"/>
    <p:sldId id="262" r:id="rId24"/>
    <p:sldId id="266" r:id="rId25"/>
    <p:sldId id="26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605" autoAdjust="0"/>
  </p:normalViewPr>
  <p:slideViewPr>
    <p:cSldViewPr snapToGrid="0" snapToObjects="1">
      <p:cViewPr varScale="1">
        <p:scale>
          <a:sx n="77" d="100"/>
          <a:sy n="77" d="100"/>
        </p:scale>
        <p:origin x="1618"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F4E53C-2243-2A4A-9CF4-D7184307AEF8}" type="datetimeFigureOut">
              <a:rPr lang="en-US" smtClean="0"/>
              <a:t>5/18/2016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E63E26-72B5-8342-B79B-30283D7DE8E1}" type="slidenum">
              <a:rPr lang="en-US" smtClean="0"/>
              <a:t>‹#›</a:t>
            </a:fld>
            <a:endParaRPr lang="en-US"/>
          </a:p>
        </p:txBody>
      </p:sp>
    </p:spTree>
    <p:extLst>
      <p:ext uri="{BB962C8B-B14F-4D97-AF65-F5344CB8AC3E}">
        <p14:creationId xmlns:p14="http://schemas.microsoft.com/office/powerpoint/2010/main" val="19710259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E63E26-72B5-8342-B79B-30283D7DE8E1}" type="slidenum">
              <a:rPr lang="en-US" smtClean="0"/>
              <a:t>1</a:t>
            </a:fld>
            <a:endParaRPr lang="en-US"/>
          </a:p>
        </p:txBody>
      </p:sp>
    </p:spTree>
    <p:extLst>
      <p:ext uri="{BB962C8B-B14F-4D97-AF65-F5344CB8AC3E}">
        <p14:creationId xmlns:p14="http://schemas.microsoft.com/office/powerpoint/2010/main" val="2577776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hand dug a trench (~8x0.5x2)</a:t>
            </a:r>
          </a:p>
          <a:p>
            <a:r>
              <a:rPr lang="en-US" baseline="0" dirty="0" smtClean="0"/>
              <a:t>	-excavation was limited by very clay-rich layer we could not dig through</a:t>
            </a:r>
          </a:p>
          <a:p>
            <a:r>
              <a:rPr lang="en-US" baseline="0" dirty="0" smtClean="0"/>
              <a:t>	-topographic profile shows ~3.6 m of surface offset at the trench location</a:t>
            </a:r>
            <a:endParaRPr lang="en-US" dirty="0" smtClean="0"/>
          </a:p>
        </p:txBody>
      </p:sp>
      <p:sp>
        <p:nvSpPr>
          <p:cNvPr id="4" name="Slide Number Placeholder 3"/>
          <p:cNvSpPr>
            <a:spLocks noGrp="1"/>
          </p:cNvSpPr>
          <p:nvPr>
            <p:ph type="sldNum" sz="quarter" idx="10"/>
          </p:nvPr>
        </p:nvSpPr>
        <p:spPr/>
        <p:txBody>
          <a:bodyPr/>
          <a:lstStyle/>
          <a:p>
            <a:fld id="{EA5BF801-F38C-184F-A1D8-4977FCD45753}" type="slidenum">
              <a:rPr lang="en-US" smtClean="0"/>
              <a:t>10</a:t>
            </a:fld>
            <a:endParaRPr lang="en-US"/>
          </a:p>
        </p:txBody>
      </p:sp>
    </p:spTree>
    <p:extLst>
      <p:ext uri="{BB962C8B-B14F-4D97-AF65-F5344CB8AC3E}">
        <p14:creationId xmlns:p14="http://schemas.microsoft.com/office/powerpoint/2010/main" val="1385115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photomosaic of the NW</a:t>
            </a:r>
            <a:r>
              <a:rPr lang="en-US" baseline="0" dirty="0" smtClean="0"/>
              <a:t> wall of the trench. If we overlay a simplified trench log...</a:t>
            </a:r>
            <a:endParaRPr lang="en-US" dirty="0"/>
          </a:p>
        </p:txBody>
      </p:sp>
      <p:sp>
        <p:nvSpPr>
          <p:cNvPr id="4" name="Slide Number Placeholder 3"/>
          <p:cNvSpPr>
            <a:spLocks noGrp="1"/>
          </p:cNvSpPr>
          <p:nvPr>
            <p:ph type="sldNum" sz="quarter" idx="10"/>
          </p:nvPr>
        </p:nvSpPr>
        <p:spPr/>
        <p:txBody>
          <a:bodyPr/>
          <a:lstStyle/>
          <a:p>
            <a:fld id="{65E63E26-72B5-8342-B79B-30283D7DE8E1}" type="slidenum">
              <a:rPr lang="en-US" smtClean="0"/>
              <a:t>11</a:t>
            </a:fld>
            <a:endParaRPr lang="en-US"/>
          </a:p>
        </p:txBody>
      </p:sp>
    </p:spTree>
    <p:extLst>
      <p:ext uri="{BB962C8B-B14F-4D97-AF65-F5344CB8AC3E}">
        <p14:creationId xmlns:p14="http://schemas.microsoft.com/office/powerpoint/2010/main" val="1276176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FAULT!, at least not that daylights</a:t>
            </a:r>
            <a:r>
              <a:rPr lang="en-US" baseline="0" dirty="0" smtClean="0"/>
              <a:t> at the surface here</a:t>
            </a:r>
            <a:endParaRPr lang="en-US" dirty="0" smtClean="0"/>
          </a:p>
          <a:p>
            <a:r>
              <a:rPr lang="en-US" dirty="0" smtClean="0"/>
              <a:t>Saprolite</a:t>
            </a:r>
            <a:r>
              <a:rPr lang="en-US" baseline="0" dirty="0" smtClean="0"/>
              <a:t>  derived from the local gneiss bedrock</a:t>
            </a:r>
          </a:p>
          <a:p>
            <a:r>
              <a:rPr lang="en-US" baseline="0" dirty="0" smtClean="0"/>
              <a:t>We identified 2 distinct colluvial units with wedge shaped geometry, sharp lower contacts and a downslope dipping depositional fabric consistent with slope-derived colluvium, deposited into accommodation space generated by earthquakes on the Entiat Fault</a:t>
            </a:r>
          </a:p>
          <a:p>
            <a:endParaRPr lang="en-US" baseline="0" dirty="0" smtClean="0"/>
          </a:p>
          <a:p>
            <a:r>
              <a:rPr lang="en-US" baseline="0" dirty="0" smtClean="0"/>
              <a:t>Distinct </a:t>
            </a:r>
            <a:r>
              <a:rPr lang="en-US" baseline="0" dirty="0" err="1" smtClean="0"/>
              <a:t>lithologies</a:t>
            </a:r>
            <a:r>
              <a:rPr lang="en-US" baseline="0" dirty="0" smtClean="0"/>
              <a:t> between the upper and lower </a:t>
            </a:r>
            <a:r>
              <a:rPr lang="en-US" baseline="0" dirty="0" err="1" smtClean="0"/>
              <a:t>colluvia</a:t>
            </a:r>
            <a:r>
              <a:rPr lang="en-US" baseline="0" dirty="0" smtClean="0"/>
              <a:t> as well as the warped geometry of the lower colluvium support multiple earthquakes and subsequent periods of deformation</a:t>
            </a:r>
          </a:p>
          <a:p>
            <a:endParaRPr lang="en-US" baseline="0" dirty="0" smtClean="0"/>
          </a:p>
          <a:p>
            <a:r>
              <a:rPr lang="en-US" baseline="0" dirty="0" smtClean="0"/>
              <a:t>Downslope deposits likely represent background diffusive hillslope colluvium</a:t>
            </a:r>
          </a:p>
          <a:p>
            <a:endParaRPr lang="en-US" baseline="0" dirty="0" smtClean="0"/>
          </a:p>
          <a:p>
            <a:endParaRPr lang="en-US" baseline="0" dirty="0" smtClean="0"/>
          </a:p>
          <a:p>
            <a:r>
              <a:rPr lang="en-US" baseline="0" dirty="0" smtClean="0"/>
              <a:t>PE</a:t>
            </a:r>
          </a:p>
          <a:p>
            <a:r>
              <a:rPr lang="en-US" baseline="0" dirty="0" smtClean="0"/>
              <a:t>	Topography in saprolite likely caused by blind faulting</a:t>
            </a:r>
          </a:p>
          <a:p>
            <a:r>
              <a:rPr lang="en-US" baseline="0" dirty="0" smtClean="0"/>
              <a:t>	We’d expect it to follow hillslope</a:t>
            </a:r>
          </a:p>
          <a:p>
            <a:r>
              <a:rPr lang="en-US" baseline="0" dirty="0" smtClean="0"/>
              <a:t>	Ages of colluvium suggest its deposition is relatively young (&lt; 3 </a:t>
            </a:r>
            <a:r>
              <a:rPr lang="en-US" baseline="0" dirty="0" err="1" smtClean="0"/>
              <a:t>kyr</a:t>
            </a:r>
            <a:r>
              <a:rPr lang="en-US" baseline="0" dirty="0" smtClean="0"/>
              <a:t>)</a:t>
            </a:r>
          </a:p>
          <a:p>
            <a:r>
              <a:rPr lang="en-US" baseline="0" dirty="0" smtClean="0"/>
              <a:t>Lower colluvium deposited, externally derived</a:t>
            </a:r>
          </a:p>
          <a:p>
            <a:r>
              <a:rPr lang="en-US" baseline="0" dirty="0" smtClean="0"/>
              <a:t>	sharp contact, could not have weathered out in place</a:t>
            </a:r>
          </a:p>
          <a:p>
            <a:r>
              <a:rPr lang="en-US" baseline="0" dirty="0" smtClean="0"/>
              <a:t>	downslope fabric (infilling?)</a:t>
            </a:r>
          </a:p>
          <a:p>
            <a:r>
              <a:rPr lang="en-US" baseline="0" dirty="0" smtClean="0"/>
              <a:t>	Wedge geometry consistent with filling accommodation space</a:t>
            </a:r>
          </a:p>
          <a:p>
            <a:r>
              <a:rPr lang="en-US" baseline="0" dirty="0" smtClean="0"/>
              <a:t>	Upper contact does not appear erosional (wouldn’t you expect some deposition of finer material between coarse clasts?)</a:t>
            </a:r>
          </a:p>
          <a:p>
            <a:r>
              <a:rPr lang="en-US" baseline="0" dirty="0" smtClean="0"/>
              <a:t>MRE</a:t>
            </a:r>
          </a:p>
          <a:p>
            <a:r>
              <a:rPr lang="en-US" baseline="0" dirty="0" smtClean="0"/>
              <a:t>	warping of lower colluvium (hard to imagine it could have been deposited with that geometry, no evidence of erosion)</a:t>
            </a:r>
          </a:p>
          <a:p>
            <a:r>
              <a:rPr lang="en-US" baseline="0" dirty="0" smtClean="0"/>
              <a:t>Upper colluvium deposited, externally derived</a:t>
            </a:r>
          </a:p>
          <a:p>
            <a:r>
              <a:rPr lang="en-US" baseline="0" dirty="0" smtClean="0"/>
              <a:t>	sharp contact, deposits not related</a:t>
            </a:r>
          </a:p>
          <a:p>
            <a:r>
              <a:rPr lang="en-US" baseline="0" dirty="0" smtClean="0"/>
              <a:t>	wedge geometry</a:t>
            </a:r>
          </a:p>
          <a:p>
            <a:r>
              <a:rPr lang="en-US" baseline="0" dirty="0" smtClean="0"/>
              <a:t>	downslope fabric (infilling)</a:t>
            </a:r>
          </a:p>
          <a:p>
            <a:r>
              <a:rPr lang="en-US" baseline="0" dirty="0" smtClean="0"/>
              <a:t>	Propagating weathering front delineating deposits in upper colluvium</a:t>
            </a:r>
          </a:p>
          <a:p>
            <a:r>
              <a:rPr lang="en-US" baseline="0" dirty="0" smtClean="0"/>
              <a:t>Other deposits just related to background diffusive hillslope processes</a:t>
            </a:r>
          </a:p>
          <a:p>
            <a:r>
              <a:rPr lang="en-US" baseline="0" dirty="0" smtClean="0"/>
              <a:t>Thin modern soil</a:t>
            </a:r>
          </a:p>
        </p:txBody>
      </p:sp>
      <p:sp>
        <p:nvSpPr>
          <p:cNvPr id="4" name="Slide Number Placeholder 3"/>
          <p:cNvSpPr>
            <a:spLocks noGrp="1"/>
          </p:cNvSpPr>
          <p:nvPr>
            <p:ph type="sldNum" sz="quarter" idx="10"/>
          </p:nvPr>
        </p:nvSpPr>
        <p:spPr/>
        <p:txBody>
          <a:bodyPr/>
          <a:lstStyle/>
          <a:p>
            <a:fld id="{65E63E26-72B5-8342-B79B-30283D7DE8E1}" type="slidenum">
              <a:rPr lang="en-US" smtClean="0"/>
              <a:t>12</a:t>
            </a:fld>
            <a:endParaRPr lang="en-US"/>
          </a:p>
        </p:txBody>
      </p:sp>
    </p:spTree>
    <p:extLst>
      <p:ext uri="{BB962C8B-B14F-4D97-AF65-F5344CB8AC3E}">
        <p14:creationId xmlns:p14="http://schemas.microsoft.com/office/powerpoint/2010/main" val="247642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try to constrain the timing</a:t>
            </a:r>
            <a:r>
              <a:rPr lang="en-US" baseline="0" dirty="0" smtClean="0"/>
              <a:t> of this deformation, we sampled both discrete charcoal where possible as well as bulk sediment for radiocarbon dating</a:t>
            </a:r>
            <a:endParaRPr lang="en-US" dirty="0" smtClean="0"/>
          </a:p>
          <a:p>
            <a:r>
              <a:rPr lang="en-US" baseline="0" dirty="0" smtClean="0"/>
              <a:t>	Looking at all ages, as is common with radiocarbon dates, there is significant variability in age</a:t>
            </a:r>
          </a:p>
          <a:p>
            <a:r>
              <a:rPr lang="en-US" baseline="0" dirty="0" smtClean="0"/>
              <a:t>	Charcoal is highly susceptible to both burrowing by roots and animals (abnormally young) and recycling from previously deposited units upslope (abnormally old)</a:t>
            </a:r>
          </a:p>
          <a:p>
            <a:r>
              <a:rPr lang="en-US" baseline="0" dirty="0" smtClean="0"/>
              <a:t>	We can at least say that all deposition here is probably younger than 5000 </a:t>
            </a:r>
            <a:r>
              <a:rPr lang="en-US" baseline="0" dirty="0" err="1" smtClean="0"/>
              <a:t>cal</a:t>
            </a:r>
            <a:r>
              <a:rPr lang="en-US" baseline="0" dirty="0" smtClean="0"/>
              <a:t> </a:t>
            </a:r>
            <a:r>
              <a:rPr lang="en-US" baseline="0" dirty="0" err="1" smtClean="0"/>
              <a:t>yr</a:t>
            </a:r>
            <a:r>
              <a:rPr lang="en-US" baseline="0" dirty="0" smtClean="0"/>
              <a:t> B.P.</a:t>
            </a:r>
          </a:p>
        </p:txBody>
      </p:sp>
      <p:sp>
        <p:nvSpPr>
          <p:cNvPr id="4" name="Slide Number Placeholder 3"/>
          <p:cNvSpPr>
            <a:spLocks noGrp="1"/>
          </p:cNvSpPr>
          <p:nvPr>
            <p:ph type="sldNum" sz="quarter" idx="10"/>
          </p:nvPr>
        </p:nvSpPr>
        <p:spPr/>
        <p:txBody>
          <a:bodyPr/>
          <a:lstStyle/>
          <a:p>
            <a:fld id="{65E63E26-72B5-8342-B79B-30283D7DE8E1}" type="slidenum">
              <a:rPr lang="en-US" smtClean="0"/>
              <a:t>13</a:t>
            </a:fld>
            <a:endParaRPr lang="en-US"/>
          </a:p>
        </p:txBody>
      </p:sp>
    </p:spTree>
    <p:extLst>
      <p:ext uri="{BB962C8B-B14F-4D97-AF65-F5344CB8AC3E}">
        <p14:creationId xmlns:p14="http://schemas.microsoft.com/office/powerpoint/2010/main" val="779757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only select</a:t>
            </a:r>
            <a:r>
              <a:rPr lang="en-US" baseline="0" dirty="0" smtClean="0"/>
              <a:t> ages that obey simple stratigraphic order, we are left with:</a:t>
            </a:r>
          </a:p>
          <a:p>
            <a:r>
              <a:rPr lang="en-US" baseline="0" dirty="0" smtClean="0"/>
              <a:t>	Deposition of colluvium 1 ~2500 </a:t>
            </a:r>
            <a:r>
              <a:rPr lang="en-US" baseline="0" dirty="0" err="1" smtClean="0"/>
              <a:t>yrs</a:t>
            </a:r>
            <a:endParaRPr lang="en-US" baseline="0" dirty="0" smtClean="0"/>
          </a:p>
          <a:p>
            <a:r>
              <a:rPr lang="en-US" baseline="0" dirty="0" smtClean="0"/>
              <a:t>	MRE between 1100-2500 </a:t>
            </a:r>
            <a:r>
              <a:rPr lang="en-US" baseline="0" dirty="0" err="1" smtClean="0"/>
              <a:t>yrs</a:t>
            </a:r>
            <a:endParaRPr lang="en-US" baseline="0" dirty="0" smtClean="0"/>
          </a:p>
          <a:p>
            <a:r>
              <a:rPr lang="en-US" baseline="0" dirty="0" smtClean="0"/>
              <a:t>	Deposition of colluvium 2 ~700-1000 years</a:t>
            </a:r>
            <a:endParaRPr lang="en-US" dirty="0" smtClean="0"/>
          </a:p>
        </p:txBody>
      </p:sp>
      <p:sp>
        <p:nvSpPr>
          <p:cNvPr id="4" name="Slide Number Placeholder 3"/>
          <p:cNvSpPr>
            <a:spLocks noGrp="1"/>
          </p:cNvSpPr>
          <p:nvPr>
            <p:ph type="sldNum" sz="quarter" idx="10"/>
          </p:nvPr>
        </p:nvSpPr>
        <p:spPr/>
        <p:txBody>
          <a:bodyPr/>
          <a:lstStyle/>
          <a:p>
            <a:fld id="{65E63E26-72B5-8342-B79B-30283D7DE8E1}" type="slidenum">
              <a:rPr lang="en-US" smtClean="0"/>
              <a:t>14</a:t>
            </a:fld>
            <a:endParaRPr lang="en-US"/>
          </a:p>
        </p:txBody>
      </p:sp>
    </p:spTree>
    <p:extLst>
      <p:ext uri="{BB962C8B-B14F-4D97-AF65-F5344CB8AC3E}">
        <p14:creationId xmlns:p14="http://schemas.microsoft.com/office/powerpoint/2010/main" val="871952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a sense of the progression of events</a:t>
            </a:r>
            <a:r>
              <a:rPr lang="en-US" baseline="0" dirty="0" smtClean="0"/>
              <a:t> we believe to have occurred at the Slick Grass trench, I constructed a rough </a:t>
            </a:r>
            <a:r>
              <a:rPr lang="en-US" baseline="0" dirty="0" err="1" smtClean="0"/>
              <a:t>retrodeformation</a:t>
            </a:r>
            <a:r>
              <a:rPr lang="en-US" baseline="0" dirty="0" smtClean="0"/>
              <a:t> sequence.</a:t>
            </a:r>
          </a:p>
          <a:p>
            <a:endParaRPr lang="en-US" baseline="0" dirty="0" smtClean="0"/>
          </a:p>
          <a:p>
            <a:r>
              <a:rPr lang="en-US" baseline="0" dirty="0" smtClean="0"/>
              <a:t>Limited constraint on saprolite geometry leaves significant question marks regarding the total deformation magnitude of the saprolite, but GPR does suggest the saprolite is significantly offset </a:t>
            </a:r>
            <a:r>
              <a:rPr lang="en-US" baseline="0" smtClean="0"/>
              <a:t>at depth.</a:t>
            </a:r>
            <a:endParaRPr lang="en-US" dirty="0" smtClean="0"/>
          </a:p>
        </p:txBody>
      </p:sp>
      <p:sp>
        <p:nvSpPr>
          <p:cNvPr id="4" name="Slide Number Placeholder 3"/>
          <p:cNvSpPr>
            <a:spLocks noGrp="1"/>
          </p:cNvSpPr>
          <p:nvPr>
            <p:ph type="sldNum" sz="quarter" idx="10"/>
          </p:nvPr>
        </p:nvSpPr>
        <p:spPr/>
        <p:txBody>
          <a:bodyPr/>
          <a:lstStyle/>
          <a:p>
            <a:fld id="{65E63E26-72B5-8342-B79B-30283D7DE8E1}" type="slidenum">
              <a:rPr lang="en-US" smtClean="0"/>
              <a:t>15</a:t>
            </a:fld>
            <a:endParaRPr lang="en-US"/>
          </a:p>
        </p:txBody>
      </p:sp>
    </p:spTree>
    <p:extLst>
      <p:ext uri="{BB962C8B-B14F-4D97-AF65-F5344CB8AC3E}">
        <p14:creationId xmlns:p14="http://schemas.microsoft.com/office/powerpoint/2010/main" val="2451061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a:t>
            </a:r>
            <a:r>
              <a:rPr lang="en-US" baseline="0" dirty="0" smtClean="0"/>
              <a:t> prior to subsequent deposition, nearly all of the overlying sediment was stripped with only a small remnant of unit 15 left</a:t>
            </a:r>
            <a:endParaRPr lang="en-US" dirty="0"/>
          </a:p>
        </p:txBody>
      </p:sp>
      <p:sp>
        <p:nvSpPr>
          <p:cNvPr id="4" name="Slide Number Placeholder 3"/>
          <p:cNvSpPr>
            <a:spLocks noGrp="1"/>
          </p:cNvSpPr>
          <p:nvPr>
            <p:ph type="sldNum" sz="quarter" idx="10"/>
          </p:nvPr>
        </p:nvSpPr>
        <p:spPr/>
        <p:txBody>
          <a:bodyPr/>
          <a:lstStyle/>
          <a:p>
            <a:fld id="{65E63E26-72B5-8342-B79B-30283D7DE8E1}" type="slidenum">
              <a:rPr lang="en-US" smtClean="0"/>
              <a:t>16</a:t>
            </a:fld>
            <a:endParaRPr lang="en-US"/>
          </a:p>
        </p:txBody>
      </p:sp>
    </p:spTree>
    <p:extLst>
      <p:ext uri="{BB962C8B-B14F-4D97-AF65-F5344CB8AC3E}">
        <p14:creationId xmlns:p14="http://schemas.microsoft.com/office/powerpoint/2010/main" val="4234097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PE caused SW-side-up deformation, generating accommodation</a:t>
            </a:r>
            <a:r>
              <a:rPr lang="en-US" baseline="0" dirty="0" smtClean="0"/>
              <a:t> space into which Colluvium 1 was deposited ~2500 </a:t>
            </a:r>
            <a:r>
              <a:rPr lang="en-US" baseline="0" dirty="0" err="1" smtClean="0"/>
              <a:t>yr</a:t>
            </a:r>
            <a:r>
              <a:rPr lang="en-US" baseline="0" dirty="0" smtClean="0"/>
              <a:t> ago</a:t>
            </a:r>
            <a:endParaRPr lang="en-US" dirty="0"/>
          </a:p>
        </p:txBody>
      </p:sp>
      <p:sp>
        <p:nvSpPr>
          <p:cNvPr id="4" name="Slide Number Placeholder 3"/>
          <p:cNvSpPr>
            <a:spLocks noGrp="1"/>
          </p:cNvSpPr>
          <p:nvPr>
            <p:ph type="sldNum" sz="quarter" idx="10"/>
          </p:nvPr>
        </p:nvSpPr>
        <p:spPr/>
        <p:txBody>
          <a:bodyPr/>
          <a:lstStyle/>
          <a:p>
            <a:fld id="{65E63E26-72B5-8342-B79B-30283D7DE8E1}" type="slidenum">
              <a:rPr lang="en-US" smtClean="0"/>
              <a:t>17</a:t>
            </a:fld>
            <a:endParaRPr lang="en-US"/>
          </a:p>
        </p:txBody>
      </p:sp>
    </p:spTree>
    <p:extLst>
      <p:ext uri="{BB962C8B-B14F-4D97-AF65-F5344CB8AC3E}">
        <p14:creationId xmlns:p14="http://schemas.microsoft.com/office/powerpoint/2010/main" val="1677182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MRE enhanced that existing fold between 1100-2500 </a:t>
            </a:r>
            <a:r>
              <a:rPr lang="en-US" baseline="0" dirty="0" err="1" smtClean="0"/>
              <a:t>yr</a:t>
            </a:r>
            <a:r>
              <a:rPr lang="en-US" baseline="0" dirty="0" smtClean="0"/>
              <a:t> ago, accounting for ~1 m of observed surface offset, generating additional accommodation space</a:t>
            </a:r>
            <a:endParaRPr lang="en-US" dirty="0"/>
          </a:p>
        </p:txBody>
      </p:sp>
      <p:sp>
        <p:nvSpPr>
          <p:cNvPr id="4" name="Slide Number Placeholder 3"/>
          <p:cNvSpPr>
            <a:spLocks noGrp="1"/>
          </p:cNvSpPr>
          <p:nvPr>
            <p:ph type="sldNum" sz="quarter" idx="10"/>
          </p:nvPr>
        </p:nvSpPr>
        <p:spPr/>
        <p:txBody>
          <a:bodyPr/>
          <a:lstStyle/>
          <a:p>
            <a:fld id="{65E63E26-72B5-8342-B79B-30283D7DE8E1}" type="slidenum">
              <a:rPr lang="en-US" smtClean="0"/>
              <a:t>18</a:t>
            </a:fld>
            <a:endParaRPr lang="en-US"/>
          </a:p>
        </p:txBody>
      </p:sp>
    </p:spTree>
    <p:extLst>
      <p:ext uri="{BB962C8B-B14F-4D97-AF65-F5344CB8AC3E}">
        <p14:creationId xmlns:p14="http://schemas.microsoft.com/office/powerpoint/2010/main" val="1066100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Into which Colluvium</a:t>
            </a:r>
            <a:r>
              <a:rPr lang="en-US" baseline="0" dirty="0" smtClean="0"/>
              <a:t> 2 was deposited ~700-1000 </a:t>
            </a:r>
            <a:r>
              <a:rPr lang="en-US" baseline="0" dirty="0" err="1" smtClean="0"/>
              <a:t>yrs</a:t>
            </a:r>
            <a:r>
              <a:rPr lang="en-US" baseline="0" dirty="0" smtClean="0"/>
              <a:t> ago</a:t>
            </a:r>
            <a:endParaRPr lang="en-US" dirty="0"/>
          </a:p>
        </p:txBody>
      </p:sp>
      <p:sp>
        <p:nvSpPr>
          <p:cNvPr id="4" name="Slide Number Placeholder 3"/>
          <p:cNvSpPr>
            <a:spLocks noGrp="1"/>
          </p:cNvSpPr>
          <p:nvPr>
            <p:ph type="sldNum" sz="quarter" idx="10"/>
          </p:nvPr>
        </p:nvSpPr>
        <p:spPr/>
        <p:txBody>
          <a:bodyPr/>
          <a:lstStyle/>
          <a:p>
            <a:fld id="{65E63E26-72B5-8342-B79B-30283D7DE8E1}" type="slidenum">
              <a:rPr lang="en-US" smtClean="0"/>
              <a:t>19</a:t>
            </a:fld>
            <a:endParaRPr lang="en-US"/>
          </a:p>
        </p:txBody>
      </p:sp>
    </p:spTree>
    <p:extLst>
      <p:ext uri="{BB962C8B-B14F-4D97-AF65-F5344CB8AC3E}">
        <p14:creationId xmlns:p14="http://schemas.microsoft.com/office/powerpoint/2010/main" val="1971888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PNW/Washington</a:t>
            </a:r>
            <a:r>
              <a:rPr lang="en-US" baseline="0" dirty="0" smtClean="0"/>
              <a:t> is a very seismically active part of North America</a:t>
            </a:r>
          </a:p>
          <a:p>
            <a:pPr marL="628650" lvl="1" indent="-171450">
              <a:buFont typeface="Arial"/>
              <a:buChar char="•"/>
            </a:pPr>
            <a:r>
              <a:rPr lang="en-US" baseline="0" dirty="0" smtClean="0"/>
              <a:t>Subduction zone </a:t>
            </a:r>
            <a:r>
              <a:rPr lang="en-US" baseline="0" dirty="0" err="1" smtClean="0"/>
              <a:t>megathrust</a:t>
            </a:r>
            <a:endParaRPr lang="en-US" baseline="0" dirty="0" smtClean="0"/>
          </a:p>
          <a:p>
            <a:pPr marL="628650" lvl="1" indent="-171450">
              <a:buFont typeface="Arial"/>
              <a:buChar char="•"/>
            </a:pPr>
            <a:r>
              <a:rPr lang="en-US" baseline="0" dirty="0" smtClean="0"/>
              <a:t>Deep </a:t>
            </a:r>
            <a:r>
              <a:rPr lang="en-US" baseline="0" dirty="0" err="1" smtClean="0"/>
              <a:t>Eqs</a:t>
            </a:r>
            <a:r>
              <a:rPr lang="en-US" baseline="0" dirty="0" smtClean="0"/>
              <a:t> in </a:t>
            </a:r>
            <a:r>
              <a:rPr lang="en-US" baseline="0" dirty="0" err="1" smtClean="0"/>
              <a:t>downgoing</a:t>
            </a:r>
            <a:r>
              <a:rPr lang="en-US" baseline="0" dirty="0" smtClean="0"/>
              <a:t> slab</a:t>
            </a:r>
          </a:p>
          <a:p>
            <a:pPr marL="628650" lvl="1" indent="-171450">
              <a:buFont typeface="Arial"/>
              <a:buChar char="•"/>
            </a:pPr>
            <a:r>
              <a:rPr lang="en-US" baseline="0" dirty="0" smtClean="0"/>
              <a:t>Crustal </a:t>
            </a:r>
            <a:r>
              <a:rPr lang="en-US" baseline="0" dirty="0" err="1" smtClean="0"/>
              <a:t>Eqs</a:t>
            </a:r>
            <a:r>
              <a:rPr lang="en-US" baseline="0" dirty="0" smtClean="0"/>
              <a:t> (infrequent, small, can occur over a large area) </a:t>
            </a:r>
            <a:r>
              <a:rPr lang="en-US" baseline="0" dirty="0" smtClean="0">
                <a:sym typeface="Wingdings"/>
              </a:rPr>
              <a:t> These exist due to the interesting tectonic framework of western North America</a:t>
            </a:r>
            <a:endParaRPr lang="en-US" baseline="0" dirty="0" smtClean="0"/>
          </a:p>
        </p:txBody>
      </p:sp>
      <p:sp>
        <p:nvSpPr>
          <p:cNvPr id="4" name="Slide Number Placeholder 3"/>
          <p:cNvSpPr>
            <a:spLocks noGrp="1"/>
          </p:cNvSpPr>
          <p:nvPr>
            <p:ph type="sldNum" sz="quarter" idx="10"/>
          </p:nvPr>
        </p:nvSpPr>
        <p:spPr/>
        <p:txBody>
          <a:bodyPr/>
          <a:lstStyle/>
          <a:p>
            <a:fld id="{65E63E26-72B5-8342-B79B-30283D7DE8E1}" type="slidenum">
              <a:rPr lang="en-US" smtClean="0"/>
              <a:t>2</a:t>
            </a:fld>
            <a:endParaRPr lang="en-US"/>
          </a:p>
        </p:txBody>
      </p:sp>
    </p:spTree>
    <p:extLst>
      <p:ext uri="{BB962C8B-B14F-4D97-AF65-F5344CB8AC3E}">
        <p14:creationId xmlns:p14="http://schemas.microsoft.com/office/powerpoint/2010/main" val="3941265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Weathering and hillslope</a:t>
            </a:r>
            <a:r>
              <a:rPr lang="en-US" baseline="0" dirty="0" smtClean="0"/>
              <a:t> diffusion produce the landscape we see today</a:t>
            </a:r>
            <a:endParaRPr lang="en-US" dirty="0"/>
          </a:p>
        </p:txBody>
      </p:sp>
      <p:sp>
        <p:nvSpPr>
          <p:cNvPr id="4" name="Slide Number Placeholder 3"/>
          <p:cNvSpPr>
            <a:spLocks noGrp="1"/>
          </p:cNvSpPr>
          <p:nvPr>
            <p:ph type="sldNum" sz="quarter" idx="10"/>
          </p:nvPr>
        </p:nvSpPr>
        <p:spPr/>
        <p:txBody>
          <a:bodyPr/>
          <a:lstStyle/>
          <a:p>
            <a:fld id="{65E63E26-72B5-8342-B79B-30283D7DE8E1}" type="slidenum">
              <a:rPr lang="en-US" smtClean="0"/>
              <a:t>20</a:t>
            </a:fld>
            <a:endParaRPr lang="en-US"/>
          </a:p>
        </p:txBody>
      </p:sp>
    </p:spTree>
    <p:extLst>
      <p:ext uri="{BB962C8B-B14F-4D97-AF65-F5344CB8AC3E}">
        <p14:creationId xmlns:p14="http://schemas.microsoft.com/office/powerpoint/2010/main" val="1549745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wanted to explore </a:t>
            </a:r>
            <a:r>
              <a:rPr lang="en-US" baseline="0" dirty="0" err="1" smtClean="0"/>
              <a:t>holocene</a:t>
            </a:r>
            <a:r>
              <a:rPr lang="en-US" baseline="0" dirty="0" smtClean="0"/>
              <a:t> deformation in this area using stream channel steepness.</a:t>
            </a:r>
          </a:p>
          <a:p>
            <a:r>
              <a:rPr lang="en-US" dirty="0" smtClean="0"/>
              <a:t>We normalize steepness by drainage area so we can only</a:t>
            </a:r>
            <a:r>
              <a:rPr lang="en-US" baseline="0" dirty="0" smtClean="0"/>
              <a:t> look for systematic changes in steepness, important because channel steepness has been shown to indicate differential uplift (typically more rapid incision and steeper channels in areas of greater uplift)</a:t>
            </a:r>
          </a:p>
          <a:p>
            <a:r>
              <a:rPr lang="en-US" baseline="0" dirty="0" smtClean="0"/>
              <a:t>Upper channels that cross the lineament do not appear to indicate uplift</a:t>
            </a:r>
          </a:p>
          <a:p>
            <a:r>
              <a:rPr lang="en-US" baseline="0" dirty="0" smtClean="0"/>
              <a:t>	channels likely too small (&lt;10^6 drainage area)</a:t>
            </a:r>
          </a:p>
          <a:p>
            <a:r>
              <a:rPr lang="en-US" baseline="0" dirty="0" smtClean="0"/>
              <a:t>	actually seeing the colluvial/fluvial transition</a:t>
            </a:r>
          </a:p>
          <a:p>
            <a:r>
              <a:rPr lang="en-US" baseline="0" dirty="0" smtClean="0"/>
              <a:t>Lower channel significantly steeper, downstream of major knickpoint in Swakane Creek</a:t>
            </a:r>
          </a:p>
          <a:p>
            <a:r>
              <a:rPr lang="en-US" baseline="0" dirty="0" smtClean="0"/>
              <a:t>	</a:t>
            </a:r>
            <a:r>
              <a:rPr lang="en-US" baseline="0" dirty="0" smtClean="0">
                <a:sym typeface="Wingdings"/>
              </a:rPr>
              <a:t>Regional analysis to look for broad deformation is ongoing</a:t>
            </a:r>
            <a:endParaRPr lang="en-US" dirty="0"/>
          </a:p>
        </p:txBody>
      </p:sp>
      <p:sp>
        <p:nvSpPr>
          <p:cNvPr id="4" name="Slide Number Placeholder 3"/>
          <p:cNvSpPr>
            <a:spLocks noGrp="1"/>
          </p:cNvSpPr>
          <p:nvPr>
            <p:ph type="sldNum" sz="quarter" idx="10"/>
          </p:nvPr>
        </p:nvSpPr>
        <p:spPr/>
        <p:txBody>
          <a:bodyPr/>
          <a:lstStyle/>
          <a:p>
            <a:fld id="{65E63E26-72B5-8342-B79B-30283D7DE8E1}" type="slidenum">
              <a:rPr lang="en-US" smtClean="0"/>
              <a:t>21</a:t>
            </a:fld>
            <a:endParaRPr lang="en-US"/>
          </a:p>
        </p:txBody>
      </p:sp>
    </p:spTree>
    <p:extLst>
      <p:ext uri="{BB962C8B-B14F-4D97-AF65-F5344CB8AC3E}">
        <p14:creationId xmlns:p14="http://schemas.microsoft.com/office/powerpoint/2010/main" val="1058552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we look at these channels almost in cross section here, we can also see an interesting spatial pattern in KPs in the tributaries, very consistent with upstream migration of that major knickpoint, progressively lowering each streams local base level, causing more rapid incision and steeper channels to </a:t>
            </a:r>
            <a:r>
              <a:rPr lang="en-US" baseline="0" dirty="0" err="1" smtClean="0"/>
              <a:t>reattain</a:t>
            </a:r>
            <a:r>
              <a:rPr lang="en-US" baseline="0" dirty="0" smtClean="0"/>
              <a:t> equilibrium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propagating wave of incision could be the result of differential uplift of this region relatively to Swakane Creek’s base level, the Columbia River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Regional analysis of channel steepness will continue to work to identify whether this signal is present regionally, potentially defining a zone of regional uplift</a:t>
            </a:r>
          </a:p>
        </p:txBody>
      </p:sp>
      <p:sp>
        <p:nvSpPr>
          <p:cNvPr id="4" name="Slide Number Placeholder 3"/>
          <p:cNvSpPr>
            <a:spLocks noGrp="1"/>
          </p:cNvSpPr>
          <p:nvPr>
            <p:ph type="sldNum" sz="quarter" idx="10"/>
          </p:nvPr>
        </p:nvSpPr>
        <p:spPr/>
        <p:txBody>
          <a:bodyPr/>
          <a:lstStyle/>
          <a:p>
            <a:fld id="{65E63E26-72B5-8342-B79B-30283D7DE8E1}" type="slidenum">
              <a:rPr lang="en-US" smtClean="0"/>
              <a:t>22</a:t>
            </a:fld>
            <a:endParaRPr lang="en-US"/>
          </a:p>
        </p:txBody>
      </p:sp>
    </p:spTree>
    <p:extLst>
      <p:ext uri="{BB962C8B-B14F-4D97-AF65-F5344CB8AC3E}">
        <p14:creationId xmlns:p14="http://schemas.microsoft.com/office/powerpoint/2010/main" val="1058552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5BF801-F38C-184F-A1D8-4977FCD45753}" type="slidenum">
              <a:rPr lang="en-US" smtClean="0"/>
              <a:t>23</a:t>
            </a:fld>
            <a:endParaRPr lang="en-US"/>
          </a:p>
        </p:txBody>
      </p:sp>
    </p:spTree>
    <p:extLst>
      <p:ext uri="{BB962C8B-B14F-4D97-AF65-F5344CB8AC3E}">
        <p14:creationId xmlns:p14="http://schemas.microsoft.com/office/powerpoint/2010/main" val="266072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aseline="0" dirty="0" smtClean="0"/>
              <a:t>Geodetic data show Northward movement of the PAC plate relative to NA imparts northward translation and clockwise rotation of rigid crustal blocks along western North America</a:t>
            </a:r>
          </a:p>
          <a:p>
            <a:pPr marL="628650" lvl="1" indent="-171450">
              <a:buFont typeface="Arial"/>
              <a:buChar char="•"/>
            </a:pPr>
            <a:r>
              <a:rPr lang="en-US" baseline="0" dirty="0" smtClean="0"/>
              <a:t>This results in compression of WA, composed of relatively deformable rocks, between Oregon and BC</a:t>
            </a:r>
          </a:p>
          <a:p>
            <a:pPr marL="457200" lvl="1" indent="0">
              <a:buFont typeface="Arial"/>
              <a:buNone/>
            </a:pPr>
            <a:endParaRPr lang="en-US" dirty="0" smtClean="0"/>
          </a:p>
          <a:p>
            <a:r>
              <a:rPr lang="en-US" dirty="0" smtClean="0"/>
              <a:t>HOW</a:t>
            </a:r>
            <a:r>
              <a:rPr lang="en-US" baseline="0" dirty="0" smtClean="0"/>
              <a:t> DOES THAT MANIFEST?</a:t>
            </a:r>
            <a:endParaRPr lang="en-US" dirty="0"/>
          </a:p>
        </p:txBody>
      </p:sp>
      <p:sp>
        <p:nvSpPr>
          <p:cNvPr id="4" name="Slide Number Placeholder 3"/>
          <p:cNvSpPr>
            <a:spLocks noGrp="1"/>
          </p:cNvSpPr>
          <p:nvPr>
            <p:ph type="sldNum" sz="quarter" idx="10"/>
          </p:nvPr>
        </p:nvSpPr>
        <p:spPr/>
        <p:txBody>
          <a:bodyPr/>
          <a:lstStyle/>
          <a:p>
            <a:fld id="{65E63E26-72B5-8342-B79B-30283D7DE8E1}" type="slidenum">
              <a:rPr lang="en-US" smtClean="0"/>
              <a:t>3</a:t>
            </a:fld>
            <a:endParaRPr lang="en-US"/>
          </a:p>
        </p:txBody>
      </p:sp>
    </p:spTree>
    <p:extLst>
      <p:ext uri="{BB962C8B-B14F-4D97-AF65-F5344CB8AC3E}">
        <p14:creationId xmlns:p14="http://schemas.microsoft.com/office/powerpoint/2010/main" val="3021291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How does this manifest?</a:t>
            </a:r>
          </a:p>
          <a:p>
            <a:pPr marL="0" indent="0">
              <a:buFont typeface="Arial"/>
              <a:buNone/>
            </a:pPr>
            <a:r>
              <a:rPr lang="en-US" dirty="0" smtClean="0"/>
              <a:t>	~5-7 mm/</a:t>
            </a:r>
            <a:r>
              <a:rPr lang="en-US" dirty="0" err="1" smtClean="0"/>
              <a:t>yr</a:t>
            </a:r>
            <a:r>
              <a:rPr lang="en-US" dirty="0" smtClean="0"/>
              <a:t> shortening</a:t>
            </a:r>
            <a:r>
              <a:rPr lang="en-US" baseline="0" dirty="0" smtClean="0"/>
              <a:t> west of the Cascades, ~2 mm/</a:t>
            </a:r>
            <a:r>
              <a:rPr lang="en-US" baseline="0" dirty="0" err="1" smtClean="0"/>
              <a:t>yr</a:t>
            </a:r>
            <a:r>
              <a:rPr lang="en-US" baseline="0" dirty="0" smtClean="0"/>
              <a:t> to the east</a:t>
            </a:r>
          </a:p>
          <a:p>
            <a:pPr marL="0" indent="0">
              <a:buFont typeface="Arial"/>
              <a:buNone/>
            </a:pPr>
            <a:r>
              <a:rPr lang="en-US" baseline="0" dirty="0" smtClean="0"/>
              <a:t>	Extensive paleoseismic work in W WA has uncovered Shortening is accommodated on many NW-trending reverse faults (red), identification of which has been much improved thanks to LIDAR technology</a:t>
            </a:r>
          </a:p>
          <a:p>
            <a:pPr marL="0" indent="0">
              <a:buFont typeface="Arial"/>
              <a:buNone/>
            </a:pPr>
            <a:r>
              <a:rPr lang="en-US" baseline="0" dirty="0" smtClean="0"/>
              <a:t>	Population and more rapid shortening rates have made western WA the focus of crustal paleoseismic work (except YFB)</a:t>
            </a:r>
          </a:p>
          <a:p>
            <a:pPr marL="0" indent="0">
              <a:buFont typeface="Arial"/>
              <a:buNone/>
            </a:pPr>
            <a:endParaRPr lang="en-US" baseline="0" dirty="0" smtClean="0"/>
          </a:p>
          <a:p>
            <a:pPr marL="0" indent="0">
              <a:buFont typeface="Arial"/>
              <a:buNone/>
            </a:pPr>
            <a:r>
              <a:rPr lang="en-US" baseline="0" dirty="0" smtClean="0"/>
              <a:t>Still 2 mm/</a:t>
            </a:r>
            <a:r>
              <a:rPr lang="en-US" baseline="0" dirty="0" err="1" smtClean="0"/>
              <a:t>yr</a:t>
            </a:r>
            <a:r>
              <a:rPr lang="en-US" baseline="0" dirty="0" smtClean="0"/>
              <a:t> of shortening east of the cascades. Where is it being accommodated?</a:t>
            </a:r>
          </a:p>
          <a:p>
            <a:pPr marL="0" indent="0">
              <a:buFont typeface="Arial"/>
              <a:buNone/>
            </a:pPr>
            <a:r>
              <a:rPr lang="en-US" baseline="0" dirty="0" smtClean="0"/>
              <a:t>	There are multiple Eocene bedrock faults capable of accommodating slip as reverse and dextral SS motion</a:t>
            </a:r>
          </a:p>
        </p:txBody>
      </p:sp>
      <p:sp>
        <p:nvSpPr>
          <p:cNvPr id="4" name="Slide Number Placeholder 3"/>
          <p:cNvSpPr>
            <a:spLocks noGrp="1"/>
          </p:cNvSpPr>
          <p:nvPr>
            <p:ph type="sldNum" sz="quarter" idx="10"/>
          </p:nvPr>
        </p:nvSpPr>
        <p:spPr/>
        <p:txBody>
          <a:bodyPr/>
          <a:lstStyle/>
          <a:p>
            <a:fld id="{65E63E26-72B5-8342-B79B-30283D7DE8E1}" type="slidenum">
              <a:rPr lang="en-US" smtClean="0"/>
              <a:t>4</a:t>
            </a:fld>
            <a:endParaRPr lang="en-US"/>
          </a:p>
        </p:txBody>
      </p:sp>
    </p:spTree>
    <p:extLst>
      <p:ext uri="{BB962C8B-B14F-4D97-AF65-F5344CB8AC3E}">
        <p14:creationId xmlns:p14="http://schemas.microsoft.com/office/powerpoint/2010/main" val="160113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If</a:t>
            </a:r>
            <a:r>
              <a:rPr lang="en-US" baseline="0" dirty="0" smtClean="0"/>
              <a:t> we overlay crustal EQs over the last 50 years, we see significant EQ activity in particular near the southern Entiat Fault</a:t>
            </a:r>
            <a:endParaRPr lang="en-US" dirty="0" smtClean="0"/>
          </a:p>
          <a:p>
            <a:pPr marL="0" indent="0">
              <a:buFont typeface="Arial"/>
              <a:buNone/>
            </a:pPr>
            <a:endParaRPr lang="en-US" dirty="0" smtClean="0"/>
          </a:p>
          <a:p>
            <a:pPr marL="0" indent="0">
              <a:buFont typeface="Arial"/>
              <a:buNone/>
            </a:pPr>
            <a:r>
              <a:rPr lang="en-US" dirty="0" smtClean="0"/>
              <a:t>If overlay USGS EQs, can see lots of small EQs in the last 50 years</a:t>
            </a:r>
          </a:p>
          <a:p>
            <a:pPr marL="0" indent="0">
              <a:buFont typeface="Arial"/>
              <a:buNone/>
            </a:pPr>
            <a:r>
              <a:rPr lang="en-US" baseline="0" dirty="0" smtClean="0"/>
              <a:t>-largely focused around previously </a:t>
            </a:r>
            <a:r>
              <a:rPr lang="en-US" baseline="0" dirty="0" err="1" smtClean="0"/>
              <a:t>ID’d</a:t>
            </a:r>
            <a:r>
              <a:rPr lang="en-US" baseline="0" dirty="0" smtClean="0"/>
              <a:t> faults</a:t>
            </a:r>
          </a:p>
          <a:p>
            <a:pPr marL="0" indent="0">
              <a:buFont typeface="Arial"/>
              <a:buNone/>
            </a:pPr>
            <a:r>
              <a:rPr lang="en-US" baseline="0" dirty="0" smtClean="0"/>
              <a:t>-interesting swarm near the southern Entiat Fault </a:t>
            </a:r>
            <a:r>
              <a:rPr lang="en-US" baseline="0" dirty="0" smtClean="0">
                <a:sym typeface="Wingdings"/>
              </a:rPr>
              <a:t> this area will be the focus of our study</a:t>
            </a:r>
            <a:endParaRPr lang="en-US" baseline="0" dirty="0" smtClean="0"/>
          </a:p>
        </p:txBody>
      </p:sp>
      <p:sp>
        <p:nvSpPr>
          <p:cNvPr id="4" name="Slide Number Placeholder 3"/>
          <p:cNvSpPr>
            <a:spLocks noGrp="1"/>
          </p:cNvSpPr>
          <p:nvPr>
            <p:ph type="sldNum" sz="quarter" idx="10"/>
          </p:nvPr>
        </p:nvSpPr>
        <p:spPr/>
        <p:txBody>
          <a:bodyPr/>
          <a:lstStyle/>
          <a:p>
            <a:fld id="{65E63E26-72B5-8342-B79B-30283D7DE8E1}" type="slidenum">
              <a:rPr lang="en-US" smtClean="0"/>
              <a:t>5</a:t>
            </a:fld>
            <a:endParaRPr lang="en-US"/>
          </a:p>
        </p:txBody>
      </p:sp>
    </p:spTree>
    <p:extLst>
      <p:ext uri="{BB962C8B-B14F-4D97-AF65-F5344CB8AC3E}">
        <p14:creationId xmlns:p14="http://schemas.microsoft.com/office/powerpoint/2010/main" val="2472073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a:t>
            </a:r>
            <a:r>
              <a:rPr lang="en-US" baseline="0" dirty="0" smtClean="0"/>
              <a:t> the known shortening rates, we would like to know:</a:t>
            </a:r>
          </a:p>
          <a:p>
            <a:r>
              <a:rPr lang="en-US" baseline="0" dirty="0" smtClean="0"/>
              <a:t>	1)</a:t>
            </a:r>
          </a:p>
          <a:p>
            <a:r>
              <a:rPr lang="en-US" baseline="0" dirty="0" smtClean="0"/>
              <a:t>	2)</a:t>
            </a:r>
          </a:p>
          <a:p>
            <a:r>
              <a:rPr lang="en-US" baseline="0" dirty="0" smtClean="0"/>
              <a:t>To start addressing these questions, we use a combination of...</a:t>
            </a:r>
            <a:endParaRPr lang="en-US" dirty="0"/>
          </a:p>
        </p:txBody>
      </p:sp>
      <p:sp>
        <p:nvSpPr>
          <p:cNvPr id="4" name="Slide Number Placeholder 3"/>
          <p:cNvSpPr>
            <a:spLocks noGrp="1"/>
          </p:cNvSpPr>
          <p:nvPr>
            <p:ph type="sldNum" sz="quarter" idx="10"/>
          </p:nvPr>
        </p:nvSpPr>
        <p:spPr/>
        <p:txBody>
          <a:bodyPr/>
          <a:lstStyle/>
          <a:p>
            <a:fld id="{EA5BF801-F38C-184F-A1D8-4977FCD45753}" type="slidenum">
              <a:rPr lang="en-US" smtClean="0"/>
              <a:t>6</a:t>
            </a:fld>
            <a:endParaRPr lang="en-US"/>
          </a:p>
        </p:txBody>
      </p:sp>
    </p:spTree>
    <p:extLst>
      <p:ext uri="{BB962C8B-B14F-4D97-AF65-F5344CB8AC3E}">
        <p14:creationId xmlns:p14="http://schemas.microsoft.com/office/powerpoint/2010/main" val="845401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We </a:t>
            </a:r>
            <a:r>
              <a:rPr lang="en-US" baseline="0" dirty="0" smtClean="0"/>
              <a:t>focused on the southern Entiat fault, mapped as a steeply SW-dipping normal which places </a:t>
            </a:r>
            <a:r>
              <a:rPr lang="en-US" baseline="0" dirty="0" err="1" smtClean="0"/>
              <a:t>mesozoic</a:t>
            </a:r>
            <a:r>
              <a:rPr lang="en-US" baseline="0" dirty="0" smtClean="0"/>
              <a:t> metamorphic rocks of the Swakane gneiss and </a:t>
            </a:r>
            <a:r>
              <a:rPr lang="en-US" baseline="0" dirty="0" err="1" smtClean="0"/>
              <a:t>Napeequa</a:t>
            </a:r>
            <a:r>
              <a:rPr lang="en-US" baseline="0" dirty="0" smtClean="0"/>
              <a:t> complex above the Eocene </a:t>
            </a:r>
            <a:r>
              <a:rPr lang="en-US" baseline="0" dirty="0" err="1" smtClean="0"/>
              <a:t>Chumstick</a:t>
            </a:r>
            <a:r>
              <a:rPr lang="en-US" baseline="0" dirty="0" smtClean="0"/>
              <a:t> basin.</a:t>
            </a:r>
          </a:p>
          <a:p>
            <a:pPr marL="628650" lvl="1" indent="-171450">
              <a:buFont typeface="Arial"/>
              <a:buChar char="•"/>
            </a:pPr>
            <a:r>
              <a:rPr lang="en-US" baseline="0" dirty="0" smtClean="0"/>
              <a:t>Tertiary history of primarily normal motion, researchers suggest periods of reverse and oblique motion</a:t>
            </a:r>
          </a:p>
          <a:p>
            <a:pPr marL="628650" lvl="1" indent="-171450">
              <a:buFont typeface="Arial"/>
              <a:buChar char="•"/>
            </a:pPr>
            <a:r>
              <a:rPr lang="en-US" baseline="0" dirty="0" smtClean="0"/>
              <a:t>2014, Brian Sherrod and others (USGS) located the Spencer Canyon fault, </a:t>
            </a:r>
            <a:r>
              <a:rPr lang="en-US" baseline="0" dirty="0" err="1" smtClean="0"/>
              <a:t>holocene</a:t>
            </a:r>
            <a:r>
              <a:rPr lang="en-US" baseline="0" dirty="0" smtClean="0"/>
              <a:t> active reverse fault likely responsible for 1872 M6.8 EQ</a:t>
            </a:r>
          </a:p>
          <a:p>
            <a:pPr marL="628650" lvl="1" indent="-171450">
              <a:buFont typeface="Arial"/>
              <a:buChar char="•"/>
            </a:pPr>
            <a:r>
              <a:rPr lang="en-US" baseline="0" dirty="0" smtClean="0"/>
              <a:t>If the Entiat is being reactivated, we would expect some combination of reverse and RL oblique motion</a:t>
            </a:r>
            <a:endParaRPr lang="en-US" baseline="0" dirty="0" smtClean="0">
              <a:sym typeface="Wingdings"/>
            </a:endParaRPr>
          </a:p>
          <a:p>
            <a:pPr marL="628650" lvl="1" indent="-171450">
              <a:buFont typeface="Arial"/>
              <a:buChar char="•"/>
            </a:pPr>
            <a:r>
              <a:rPr lang="en-US" baseline="0" dirty="0" smtClean="0">
                <a:sym typeface="Wingdings"/>
              </a:rPr>
              <a:t>We use the same LIDAR swath to look for geomorphic evidence of recent fault offset  located one lineament of particular interest</a:t>
            </a:r>
            <a:endParaRPr lang="en-US" baseline="0" dirty="0" smtClean="0"/>
          </a:p>
        </p:txBody>
      </p:sp>
      <p:sp>
        <p:nvSpPr>
          <p:cNvPr id="4" name="Slide Number Placeholder 3"/>
          <p:cNvSpPr>
            <a:spLocks noGrp="1"/>
          </p:cNvSpPr>
          <p:nvPr>
            <p:ph type="sldNum" sz="quarter" idx="10"/>
          </p:nvPr>
        </p:nvSpPr>
        <p:spPr/>
        <p:txBody>
          <a:bodyPr/>
          <a:lstStyle/>
          <a:p>
            <a:fld id="{65E63E26-72B5-8342-B79B-30283D7DE8E1}" type="slidenum">
              <a:rPr lang="en-US" smtClean="0"/>
              <a:t>7</a:t>
            </a:fld>
            <a:endParaRPr lang="en-US"/>
          </a:p>
        </p:txBody>
      </p:sp>
    </p:spTree>
    <p:extLst>
      <p:ext uri="{BB962C8B-B14F-4D97-AF65-F5344CB8AC3E}">
        <p14:creationId xmlns:p14="http://schemas.microsoft.com/office/powerpoint/2010/main" val="4020163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it is</a:t>
            </a:r>
          </a:p>
          <a:p>
            <a:r>
              <a:rPr lang="en-US" baseline="0" dirty="0" smtClean="0"/>
              <a:t>	5 km long SW-side-up lineament cutting across the north side of Swakane Canyon</a:t>
            </a:r>
          </a:p>
          <a:p>
            <a:r>
              <a:rPr lang="en-US" baseline="0" dirty="0" smtClean="0"/>
              <a:t>Two possibilities for what is generating this </a:t>
            </a:r>
            <a:r>
              <a:rPr lang="en-US" baseline="0" dirty="0" err="1" smtClean="0"/>
              <a:t>linement</a:t>
            </a:r>
            <a:endParaRPr lang="en-US" baseline="0" dirty="0" smtClean="0"/>
          </a:p>
          <a:p>
            <a:r>
              <a:rPr lang="en-US" baseline="0" dirty="0" smtClean="0"/>
              <a:t>	1) Differential erosion</a:t>
            </a:r>
          </a:p>
          <a:p>
            <a:r>
              <a:rPr lang="en-US" baseline="0" dirty="0" smtClean="0"/>
              <a:t>	2) Tectonic deformation</a:t>
            </a:r>
          </a:p>
        </p:txBody>
      </p:sp>
      <p:sp>
        <p:nvSpPr>
          <p:cNvPr id="4" name="Slide Number Placeholder 3"/>
          <p:cNvSpPr>
            <a:spLocks noGrp="1"/>
          </p:cNvSpPr>
          <p:nvPr>
            <p:ph type="sldNum" sz="quarter" idx="10"/>
          </p:nvPr>
        </p:nvSpPr>
        <p:spPr/>
        <p:txBody>
          <a:bodyPr/>
          <a:lstStyle/>
          <a:p>
            <a:fld id="{EA5BF801-F38C-184F-A1D8-4977FCD45753}" type="slidenum">
              <a:rPr lang="en-US" smtClean="0"/>
              <a:t>8</a:t>
            </a:fld>
            <a:endParaRPr lang="en-US"/>
          </a:p>
        </p:txBody>
      </p:sp>
    </p:spTree>
    <p:extLst>
      <p:ext uri="{BB962C8B-B14F-4D97-AF65-F5344CB8AC3E}">
        <p14:creationId xmlns:p14="http://schemas.microsoft.com/office/powerpoint/2010/main" val="1378570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More</a:t>
            </a:r>
            <a:r>
              <a:rPr lang="en-US" baseline="0" dirty="0" smtClean="0"/>
              <a:t> detailed geomorphic m</a:t>
            </a:r>
            <a:r>
              <a:rPr lang="en-US" dirty="0" smtClean="0"/>
              <a:t>apping</a:t>
            </a:r>
            <a:r>
              <a:rPr lang="en-US" baseline="0" dirty="0" smtClean="0"/>
              <a:t> reveals:</a:t>
            </a:r>
          </a:p>
          <a:p>
            <a:pPr marL="171450" indent="-171450">
              <a:buFont typeface="Arial"/>
              <a:buChar char="•"/>
            </a:pPr>
            <a:r>
              <a:rPr lang="en-US" baseline="0" dirty="0" smtClean="0"/>
              <a:t>SW-side up throughout</a:t>
            </a:r>
          </a:p>
          <a:p>
            <a:pPr marL="171450" indent="-171450">
              <a:buFont typeface="Arial"/>
              <a:buChar char="•"/>
            </a:pPr>
            <a:r>
              <a:rPr lang="en-US" baseline="0" dirty="0" smtClean="0"/>
              <a:t>Most prominent on ridge crests and side-hills</a:t>
            </a:r>
          </a:p>
          <a:p>
            <a:pPr marL="171450" indent="-171450">
              <a:buFont typeface="Arial"/>
              <a:buChar char="•"/>
            </a:pPr>
            <a:r>
              <a:rPr lang="en-US" baseline="0" dirty="0" smtClean="0"/>
              <a:t>Obscured in channels beneath Quaternary colluvial deposits, if they are offset, its impossible to tell</a:t>
            </a:r>
          </a:p>
          <a:p>
            <a:pPr marL="171450" indent="-171450">
              <a:buFont typeface="Arial"/>
              <a:buChar char="•"/>
            </a:pPr>
            <a:r>
              <a:rPr lang="en-US" baseline="0" dirty="0" smtClean="0"/>
              <a:t>Obscured by landslides</a:t>
            </a:r>
          </a:p>
          <a:p>
            <a:pPr marL="171450" indent="-171450">
              <a:buFont typeface="Arial"/>
              <a:buChar char="•"/>
            </a:pPr>
            <a:r>
              <a:rPr lang="en-US" baseline="0" dirty="0" smtClean="0"/>
              <a:t>3-pt problems suggests a structure who’s dip changes across its length (SW in SE, NE in NW)</a:t>
            </a:r>
          </a:p>
          <a:p>
            <a:pPr marL="171450" indent="-171450">
              <a:buFont typeface="Arial"/>
              <a:buChar char="•"/>
            </a:pPr>
            <a:r>
              <a:rPr lang="en-US" baseline="0" dirty="0" smtClean="0"/>
              <a:t>No resolvable lateral offset</a:t>
            </a:r>
            <a:endParaRPr lang="en-US" dirty="0" smtClean="0"/>
          </a:p>
          <a:p>
            <a:pPr marL="0" indent="0">
              <a:buFont typeface="Arial"/>
              <a:buNone/>
            </a:pPr>
            <a:endParaRPr lang="en-US" dirty="0" smtClean="0"/>
          </a:p>
          <a:p>
            <a:pPr marL="0" indent="0">
              <a:buFont typeface="Arial"/>
              <a:buNone/>
            </a:pPr>
            <a:r>
              <a:rPr lang="en-US" dirty="0" smtClean="0"/>
              <a:t>Field</a:t>
            </a:r>
            <a:r>
              <a:rPr lang="en-US" baseline="0" dirty="0" smtClean="0"/>
              <a:t> mapping never showed Swakane on the lineament but outcrops above and below suggest a relatively uniform composition</a:t>
            </a:r>
          </a:p>
          <a:p>
            <a:pPr marL="0" indent="0">
              <a:buFont typeface="Arial"/>
              <a:buNone/>
            </a:pPr>
            <a:endParaRPr lang="en-US" baseline="0" dirty="0" smtClean="0"/>
          </a:p>
          <a:p>
            <a:pPr marL="0" indent="0">
              <a:buFont typeface="Arial"/>
              <a:buNone/>
            </a:pPr>
            <a:r>
              <a:rPr lang="en-US" baseline="0" dirty="0" smtClean="0"/>
              <a:t>To try to identify the source of this lineament, we trenched, selecting two locations shown on the map based on narrow surface expression, hopefully giving us the best chance at excavating along the fault</a:t>
            </a:r>
          </a:p>
          <a:p>
            <a:pPr marL="0" indent="0">
              <a:buFont typeface="Arial"/>
              <a:buNone/>
            </a:pPr>
            <a:r>
              <a:rPr lang="en-US" baseline="0" dirty="0" smtClean="0"/>
              <a:t>I will focus on the SG trench for this talk, best stratigraphic exposure</a:t>
            </a:r>
          </a:p>
        </p:txBody>
      </p:sp>
      <p:sp>
        <p:nvSpPr>
          <p:cNvPr id="4" name="Slide Number Placeholder 3"/>
          <p:cNvSpPr>
            <a:spLocks noGrp="1"/>
          </p:cNvSpPr>
          <p:nvPr>
            <p:ph type="sldNum" sz="quarter" idx="10"/>
          </p:nvPr>
        </p:nvSpPr>
        <p:spPr/>
        <p:txBody>
          <a:bodyPr/>
          <a:lstStyle/>
          <a:p>
            <a:fld id="{65E63E26-72B5-8342-B79B-30283D7DE8E1}" type="slidenum">
              <a:rPr lang="en-US" smtClean="0"/>
              <a:t>9</a:t>
            </a:fld>
            <a:endParaRPr lang="en-US"/>
          </a:p>
        </p:txBody>
      </p:sp>
    </p:spTree>
    <p:extLst>
      <p:ext uri="{BB962C8B-B14F-4D97-AF65-F5344CB8AC3E}">
        <p14:creationId xmlns:p14="http://schemas.microsoft.com/office/powerpoint/2010/main" val="2242188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261B38-B003-0F45-B814-7BE3403F012E}"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9A9366-28E5-ED45-A464-B11F68537BDB}" type="slidenum">
              <a:rPr lang="en-US" smtClean="0"/>
              <a:t>‹#›</a:t>
            </a:fld>
            <a:endParaRPr lang="en-US"/>
          </a:p>
        </p:txBody>
      </p:sp>
    </p:spTree>
    <p:extLst>
      <p:ext uri="{BB962C8B-B14F-4D97-AF65-F5344CB8AC3E}">
        <p14:creationId xmlns:p14="http://schemas.microsoft.com/office/powerpoint/2010/main" val="3764900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61B38-B003-0F45-B814-7BE3403F012E}"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9A9366-28E5-ED45-A464-B11F68537BDB}" type="slidenum">
              <a:rPr lang="en-US" smtClean="0"/>
              <a:t>‹#›</a:t>
            </a:fld>
            <a:endParaRPr lang="en-US"/>
          </a:p>
        </p:txBody>
      </p:sp>
    </p:spTree>
    <p:extLst>
      <p:ext uri="{BB962C8B-B14F-4D97-AF65-F5344CB8AC3E}">
        <p14:creationId xmlns:p14="http://schemas.microsoft.com/office/powerpoint/2010/main" val="1633153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61B38-B003-0F45-B814-7BE3403F012E}"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9A9366-28E5-ED45-A464-B11F68537BDB}" type="slidenum">
              <a:rPr lang="en-US" smtClean="0"/>
              <a:t>‹#›</a:t>
            </a:fld>
            <a:endParaRPr lang="en-US"/>
          </a:p>
        </p:txBody>
      </p:sp>
    </p:spTree>
    <p:extLst>
      <p:ext uri="{BB962C8B-B14F-4D97-AF65-F5344CB8AC3E}">
        <p14:creationId xmlns:p14="http://schemas.microsoft.com/office/powerpoint/2010/main" val="2362048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61B38-B003-0F45-B814-7BE3403F012E}"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9A9366-28E5-ED45-A464-B11F68537BDB}" type="slidenum">
              <a:rPr lang="en-US" smtClean="0"/>
              <a:t>‹#›</a:t>
            </a:fld>
            <a:endParaRPr lang="en-US"/>
          </a:p>
        </p:txBody>
      </p:sp>
    </p:spTree>
    <p:extLst>
      <p:ext uri="{BB962C8B-B14F-4D97-AF65-F5344CB8AC3E}">
        <p14:creationId xmlns:p14="http://schemas.microsoft.com/office/powerpoint/2010/main" val="257841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261B38-B003-0F45-B814-7BE3403F012E}" type="datetimeFigureOut">
              <a:rPr lang="en-US" smtClean="0"/>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9A9366-28E5-ED45-A464-B11F68537BDB}" type="slidenum">
              <a:rPr lang="en-US" smtClean="0"/>
              <a:t>‹#›</a:t>
            </a:fld>
            <a:endParaRPr lang="en-US"/>
          </a:p>
        </p:txBody>
      </p:sp>
    </p:spTree>
    <p:extLst>
      <p:ext uri="{BB962C8B-B14F-4D97-AF65-F5344CB8AC3E}">
        <p14:creationId xmlns:p14="http://schemas.microsoft.com/office/powerpoint/2010/main" val="1759461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261B38-B003-0F45-B814-7BE3403F012E}" type="datetimeFigureOut">
              <a:rPr lang="en-US" smtClean="0"/>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9A9366-28E5-ED45-A464-B11F68537BDB}" type="slidenum">
              <a:rPr lang="en-US" smtClean="0"/>
              <a:t>‹#›</a:t>
            </a:fld>
            <a:endParaRPr lang="en-US"/>
          </a:p>
        </p:txBody>
      </p:sp>
    </p:spTree>
    <p:extLst>
      <p:ext uri="{BB962C8B-B14F-4D97-AF65-F5344CB8AC3E}">
        <p14:creationId xmlns:p14="http://schemas.microsoft.com/office/powerpoint/2010/main" val="646795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261B38-B003-0F45-B814-7BE3403F012E}" type="datetimeFigureOut">
              <a:rPr lang="en-US" smtClean="0"/>
              <a:t>5/18/2016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9A9366-28E5-ED45-A464-B11F68537BDB}" type="slidenum">
              <a:rPr lang="en-US" smtClean="0"/>
              <a:t>‹#›</a:t>
            </a:fld>
            <a:endParaRPr lang="en-US"/>
          </a:p>
        </p:txBody>
      </p:sp>
    </p:spTree>
    <p:extLst>
      <p:ext uri="{BB962C8B-B14F-4D97-AF65-F5344CB8AC3E}">
        <p14:creationId xmlns:p14="http://schemas.microsoft.com/office/powerpoint/2010/main" val="3211148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261B38-B003-0F45-B814-7BE3403F012E}" type="datetimeFigureOut">
              <a:rPr lang="en-US" smtClean="0"/>
              <a:t>5/18/2016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9A9366-28E5-ED45-A464-B11F68537BDB}" type="slidenum">
              <a:rPr lang="en-US" smtClean="0"/>
              <a:t>‹#›</a:t>
            </a:fld>
            <a:endParaRPr lang="en-US"/>
          </a:p>
        </p:txBody>
      </p:sp>
    </p:spTree>
    <p:extLst>
      <p:ext uri="{BB962C8B-B14F-4D97-AF65-F5344CB8AC3E}">
        <p14:creationId xmlns:p14="http://schemas.microsoft.com/office/powerpoint/2010/main" val="321505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61B38-B003-0F45-B814-7BE3403F012E}" type="datetimeFigureOut">
              <a:rPr lang="en-US" smtClean="0"/>
              <a:t>5/18/2016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9A9366-28E5-ED45-A464-B11F68537BDB}" type="slidenum">
              <a:rPr lang="en-US" smtClean="0"/>
              <a:t>‹#›</a:t>
            </a:fld>
            <a:endParaRPr lang="en-US"/>
          </a:p>
        </p:txBody>
      </p:sp>
    </p:spTree>
    <p:extLst>
      <p:ext uri="{BB962C8B-B14F-4D97-AF65-F5344CB8AC3E}">
        <p14:creationId xmlns:p14="http://schemas.microsoft.com/office/powerpoint/2010/main" val="2429487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261B38-B003-0F45-B814-7BE3403F012E}" type="datetimeFigureOut">
              <a:rPr lang="en-US" smtClean="0"/>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9A9366-28E5-ED45-A464-B11F68537BDB}" type="slidenum">
              <a:rPr lang="en-US" smtClean="0"/>
              <a:t>‹#›</a:t>
            </a:fld>
            <a:endParaRPr lang="en-US"/>
          </a:p>
        </p:txBody>
      </p:sp>
    </p:spTree>
    <p:extLst>
      <p:ext uri="{BB962C8B-B14F-4D97-AF65-F5344CB8AC3E}">
        <p14:creationId xmlns:p14="http://schemas.microsoft.com/office/powerpoint/2010/main" val="2414607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261B38-B003-0F45-B814-7BE3403F012E}" type="datetimeFigureOut">
              <a:rPr lang="en-US" smtClean="0"/>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9A9366-28E5-ED45-A464-B11F68537BDB}" type="slidenum">
              <a:rPr lang="en-US" smtClean="0"/>
              <a:t>‹#›</a:t>
            </a:fld>
            <a:endParaRPr lang="en-US"/>
          </a:p>
        </p:txBody>
      </p:sp>
    </p:spTree>
    <p:extLst>
      <p:ext uri="{BB962C8B-B14F-4D97-AF65-F5344CB8AC3E}">
        <p14:creationId xmlns:p14="http://schemas.microsoft.com/office/powerpoint/2010/main" val="3587974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61B38-B003-0F45-B814-7BE3403F012E}" type="datetimeFigureOut">
              <a:rPr lang="en-US" smtClean="0"/>
              <a:t>5/18/2016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9A9366-28E5-ED45-A464-B11F68537BDB}" type="slidenum">
              <a:rPr lang="en-US" smtClean="0"/>
              <a:t>‹#›</a:t>
            </a:fld>
            <a:endParaRPr lang="en-US"/>
          </a:p>
        </p:txBody>
      </p:sp>
    </p:spTree>
    <p:extLst>
      <p:ext uri="{BB962C8B-B14F-4D97-AF65-F5344CB8AC3E}">
        <p14:creationId xmlns:p14="http://schemas.microsoft.com/office/powerpoint/2010/main" val="2115426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69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352424"/>
            <a:ext cx="7772400" cy="1968212"/>
          </a:xfrm>
        </p:spPr>
        <p:txBody>
          <a:bodyPr>
            <a:normAutofit fontScale="90000"/>
          </a:bodyPr>
          <a:lstStyle/>
          <a:p>
            <a:r>
              <a:rPr lang="en-US" dirty="0" smtClean="0">
                <a:latin typeface="Myriad Pro"/>
                <a:cs typeface="Myriad Pro"/>
              </a:rPr>
              <a:t>Holocene reactivation of an Eocene bedrock fault in the eastern Cascade Mountains, Washington</a:t>
            </a:r>
            <a:endParaRPr lang="en-US" dirty="0">
              <a:latin typeface="Myriad Pro"/>
              <a:cs typeface="Myriad Pro"/>
            </a:endParaRPr>
          </a:p>
        </p:txBody>
      </p:sp>
      <p:sp>
        <p:nvSpPr>
          <p:cNvPr id="3" name="Subtitle 2"/>
          <p:cNvSpPr>
            <a:spLocks noGrp="1"/>
          </p:cNvSpPr>
          <p:nvPr>
            <p:ph type="subTitle" idx="1"/>
          </p:nvPr>
        </p:nvSpPr>
        <p:spPr>
          <a:xfrm>
            <a:off x="685801" y="2574636"/>
            <a:ext cx="7772400" cy="646546"/>
          </a:xfrm>
        </p:spPr>
        <p:txBody>
          <a:bodyPr>
            <a:normAutofit/>
          </a:bodyPr>
          <a:lstStyle/>
          <a:p>
            <a:r>
              <a:rPr lang="en-US" sz="1200" b="1" i="1" dirty="0" smtClean="0">
                <a:solidFill>
                  <a:schemeClr val="tx1"/>
                </a:solidFill>
              </a:rPr>
              <a:t>Benjamin Carlson</a:t>
            </a:r>
            <a:r>
              <a:rPr lang="en-US" sz="1200" i="1" dirty="0" smtClean="0">
                <a:solidFill>
                  <a:schemeClr val="tx1"/>
                </a:solidFill>
              </a:rPr>
              <a:t>, E.R. </a:t>
            </a:r>
            <a:r>
              <a:rPr lang="en-US" sz="1200" i="1" dirty="0" err="1" smtClean="0">
                <a:solidFill>
                  <a:schemeClr val="tx1"/>
                </a:solidFill>
              </a:rPr>
              <a:t>Schermer</a:t>
            </a:r>
            <a:r>
              <a:rPr lang="en-US" sz="1200" i="1" dirty="0" smtClean="0">
                <a:solidFill>
                  <a:schemeClr val="tx1"/>
                </a:solidFill>
              </a:rPr>
              <a:t>, C.B. Amos</a:t>
            </a:r>
          </a:p>
          <a:p>
            <a:r>
              <a:rPr lang="en-US" sz="1200" i="1" dirty="0" smtClean="0">
                <a:solidFill>
                  <a:schemeClr val="tx1"/>
                </a:solidFill>
              </a:rPr>
              <a:t>Western Washington University 516 High St. MS 9080 Bellingham, WA 98225</a:t>
            </a:r>
            <a:endParaRPr lang="en-US" sz="1200" i="1" dirty="0">
              <a:solidFill>
                <a:schemeClr val="tx1"/>
              </a:solidFill>
            </a:endParaRPr>
          </a:p>
        </p:txBody>
      </p:sp>
      <p:pic>
        <p:nvPicPr>
          <p:cNvPr id="6" name="Picture 5" descr="USGS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7316" y="6281161"/>
            <a:ext cx="1562099" cy="576839"/>
          </a:xfrm>
          <a:prstGeom prst="rect">
            <a:avLst/>
          </a:prstGeom>
        </p:spPr>
      </p:pic>
      <p:pic>
        <p:nvPicPr>
          <p:cNvPr id="7" name="Picture 6" descr="eef_log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52950"/>
            <a:ext cx="1744878" cy="1005050"/>
          </a:xfrm>
          <a:prstGeom prst="rect">
            <a:avLst/>
          </a:prstGeom>
        </p:spPr>
      </p:pic>
      <p:pic>
        <p:nvPicPr>
          <p:cNvPr id="8" name="Picture 7" descr="sigmaxi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1510" y="6214493"/>
            <a:ext cx="1663700" cy="643507"/>
          </a:xfrm>
          <a:prstGeom prst="rect">
            <a:avLst/>
          </a:prstGeom>
          <a:solidFill>
            <a:schemeClr val="bg1"/>
          </a:solidFill>
        </p:spPr>
      </p:pic>
      <p:pic>
        <p:nvPicPr>
          <p:cNvPr id="9" name="Picture 8" descr="the-geological-society-of-america.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2133" y="5607382"/>
            <a:ext cx="1101867" cy="1250618"/>
          </a:xfrm>
          <a:prstGeom prst="rect">
            <a:avLst/>
          </a:prstGeom>
        </p:spPr>
      </p:pic>
      <p:pic>
        <p:nvPicPr>
          <p:cNvPr id="10" name="Picture 9" descr="wwu_geology_logo.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3632" y="5915464"/>
            <a:ext cx="942536" cy="942536"/>
          </a:xfrm>
          <a:prstGeom prst="rect">
            <a:avLst/>
          </a:prstGeom>
        </p:spPr>
      </p:pic>
    </p:spTree>
    <p:extLst>
      <p:ext uri="{BB962C8B-B14F-4D97-AF65-F5344CB8AC3E}">
        <p14:creationId xmlns:p14="http://schemas.microsoft.com/office/powerpoint/2010/main" val="2419981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45917" y="3849132"/>
            <a:ext cx="1511300" cy="369332"/>
          </a:xfrm>
          <a:prstGeom prst="rect">
            <a:avLst/>
          </a:prstGeom>
          <a:noFill/>
        </p:spPr>
        <p:txBody>
          <a:bodyPr wrap="square" rtlCol="0">
            <a:spAutoFit/>
          </a:bodyPr>
          <a:lstStyle/>
          <a:p>
            <a:r>
              <a:rPr lang="en-US" dirty="0" smtClean="0">
                <a:solidFill>
                  <a:schemeClr val="bg1"/>
                </a:solidFill>
                <a:latin typeface="Myriad Pro"/>
                <a:cs typeface="Myriad Pro"/>
              </a:rPr>
              <a:t>Looking SE</a:t>
            </a:r>
            <a:endParaRPr lang="en-US" dirty="0">
              <a:solidFill>
                <a:schemeClr val="bg1"/>
              </a:solidFill>
              <a:latin typeface="Myriad Pro"/>
              <a:cs typeface="Myriad Pro"/>
            </a:endParaRPr>
          </a:p>
        </p:txBody>
      </p:sp>
      <p:sp>
        <p:nvSpPr>
          <p:cNvPr id="7" name="TextBox 6"/>
          <p:cNvSpPr txBox="1"/>
          <p:nvPr/>
        </p:nvSpPr>
        <p:spPr>
          <a:xfrm>
            <a:off x="131232" y="99080"/>
            <a:ext cx="3043767" cy="1446550"/>
          </a:xfrm>
          <a:prstGeom prst="rect">
            <a:avLst/>
          </a:prstGeom>
          <a:noFill/>
        </p:spPr>
        <p:txBody>
          <a:bodyPr wrap="square" rtlCol="0">
            <a:spAutoFit/>
          </a:bodyPr>
          <a:lstStyle/>
          <a:p>
            <a:pPr algn="ctr"/>
            <a:r>
              <a:rPr lang="en-US" sz="4400" dirty="0" smtClean="0">
                <a:solidFill>
                  <a:srgbClr val="FFFFFF"/>
                </a:solidFill>
                <a:latin typeface="Myriad Pro"/>
                <a:cs typeface="Myriad Pro"/>
              </a:rPr>
              <a:t>Slick Grass Trench</a:t>
            </a:r>
            <a:endParaRPr lang="en-US" sz="4400" dirty="0">
              <a:solidFill>
                <a:srgbClr val="FFFFFF"/>
              </a:solidFill>
              <a:latin typeface="Myriad Pro"/>
              <a:cs typeface="Myriad Pro"/>
            </a:endParaRPr>
          </a:p>
        </p:txBody>
      </p:sp>
      <p:grpSp>
        <p:nvGrpSpPr>
          <p:cNvPr id="8" name="Group 7"/>
          <p:cNvGrpSpPr/>
          <p:nvPr/>
        </p:nvGrpSpPr>
        <p:grpSpPr>
          <a:xfrm>
            <a:off x="3670299" y="0"/>
            <a:ext cx="5473701" cy="3849132"/>
            <a:chOff x="-30604" y="0"/>
            <a:chExt cx="5127537" cy="3822700"/>
          </a:xfrm>
        </p:grpSpPr>
        <p:pic>
          <p:nvPicPr>
            <p:cNvPr id="2" name="Picture 1" descr="IMG_72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096933" cy="3822700"/>
            </a:xfrm>
            <a:prstGeom prst="rect">
              <a:avLst/>
            </a:prstGeom>
          </p:spPr>
        </p:pic>
        <p:cxnSp>
          <p:nvCxnSpPr>
            <p:cNvPr id="11" name="Straight Connector 10"/>
            <p:cNvCxnSpPr>
              <a:endCxn id="2" idx="1"/>
            </p:cNvCxnSpPr>
            <p:nvPr/>
          </p:nvCxnSpPr>
          <p:spPr>
            <a:xfrm flipH="1">
              <a:off x="0" y="1282700"/>
              <a:ext cx="1295400" cy="628650"/>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254500" y="2133600"/>
              <a:ext cx="842433" cy="1485900"/>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770929" y="1652032"/>
              <a:ext cx="1326004" cy="369332"/>
            </a:xfrm>
            <a:prstGeom prst="rect">
              <a:avLst/>
            </a:prstGeom>
            <a:noFill/>
          </p:spPr>
          <p:txBody>
            <a:bodyPr wrap="none" rtlCol="0">
              <a:spAutoFit/>
            </a:bodyPr>
            <a:lstStyle/>
            <a:p>
              <a:r>
                <a:rPr lang="en-US" dirty="0" smtClean="0">
                  <a:solidFill>
                    <a:srgbClr val="FFFFFF"/>
                  </a:solidFill>
                  <a:latin typeface="Myriad Pro"/>
                  <a:cs typeface="Myriad Pro"/>
                </a:rPr>
                <a:t>Slope break</a:t>
              </a:r>
              <a:endParaRPr lang="en-US" dirty="0">
                <a:solidFill>
                  <a:srgbClr val="FFFFFF"/>
                </a:solidFill>
                <a:latin typeface="Myriad Pro"/>
                <a:cs typeface="Myriad Pro"/>
              </a:endParaRPr>
            </a:p>
          </p:txBody>
        </p:sp>
        <p:sp>
          <p:nvSpPr>
            <p:cNvPr id="19" name="TextBox 18"/>
            <p:cNvSpPr txBox="1"/>
            <p:nvPr/>
          </p:nvSpPr>
          <p:spPr>
            <a:xfrm>
              <a:off x="-30604" y="913368"/>
              <a:ext cx="1326004" cy="369332"/>
            </a:xfrm>
            <a:prstGeom prst="rect">
              <a:avLst/>
            </a:prstGeom>
            <a:noFill/>
          </p:spPr>
          <p:txBody>
            <a:bodyPr wrap="none" rtlCol="0">
              <a:spAutoFit/>
            </a:bodyPr>
            <a:lstStyle/>
            <a:p>
              <a:r>
                <a:rPr lang="en-US" dirty="0" smtClean="0">
                  <a:solidFill>
                    <a:srgbClr val="FFFFFF"/>
                  </a:solidFill>
                  <a:latin typeface="Myriad Pro"/>
                  <a:cs typeface="Myriad Pro"/>
                </a:rPr>
                <a:t>Slope break</a:t>
              </a:r>
              <a:endParaRPr lang="en-US" dirty="0">
                <a:solidFill>
                  <a:srgbClr val="FFFFFF"/>
                </a:solidFill>
                <a:latin typeface="Myriad Pro"/>
                <a:cs typeface="Myriad Pro"/>
              </a:endParaRPr>
            </a:p>
          </p:txBody>
        </p:sp>
      </p:grpSp>
      <p:pic>
        <p:nvPicPr>
          <p:cNvPr id="9" name="Picture 8" descr="5_prof_#3_NE_SGtrenchparallel.png"/>
          <p:cNvPicPr>
            <a:picLocks noChangeAspect="1"/>
          </p:cNvPicPr>
          <p:nvPr/>
        </p:nvPicPr>
        <p:blipFill rotWithShape="1">
          <a:blip r:embed="rId4">
            <a:extLst>
              <a:ext uri="{28A0092B-C50C-407E-A947-70E740481C1C}">
                <a14:useLocalDpi xmlns:a14="http://schemas.microsoft.com/office/drawing/2010/main" val="0"/>
              </a:ext>
            </a:extLst>
          </a:blip>
          <a:srcRect l="6153" t="12037" r="7988" b="11111"/>
          <a:stretch/>
        </p:blipFill>
        <p:spPr>
          <a:xfrm>
            <a:off x="0" y="3200400"/>
            <a:ext cx="5281900" cy="3653314"/>
          </a:xfrm>
          <a:prstGeom prst="rect">
            <a:avLst/>
          </a:prstGeom>
        </p:spPr>
      </p:pic>
    </p:spTree>
    <p:extLst>
      <p:ext uri="{BB962C8B-B14F-4D97-AF65-F5344CB8AC3E}">
        <p14:creationId xmlns:p14="http://schemas.microsoft.com/office/powerpoint/2010/main" val="39345553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G_logcompilation_gsa_phot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700"/>
            <a:ext cx="9144000" cy="5797397"/>
          </a:xfrm>
          <a:prstGeom prst="rect">
            <a:avLst/>
          </a:prstGeom>
        </p:spPr>
      </p:pic>
    </p:spTree>
    <p:extLst>
      <p:ext uri="{BB962C8B-B14F-4D97-AF65-F5344CB8AC3E}">
        <p14:creationId xmlns:p14="http://schemas.microsoft.com/office/powerpoint/2010/main" val="5374509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G_logcompilation_gs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699"/>
            <a:ext cx="9144000" cy="5797397"/>
          </a:xfrm>
          <a:prstGeom prst="rect">
            <a:avLst/>
          </a:prstGeom>
        </p:spPr>
      </p:pic>
    </p:spTree>
    <p:extLst>
      <p:ext uri="{BB962C8B-B14F-4D97-AF65-F5344CB8AC3E}">
        <p14:creationId xmlns:p14="http://schemas.microsoft.com/office/powerpoint/2010/main" val="990202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descr="Deformation_conce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848" y="0"/>
            <a:ext cx="3935152" cy="6858000"/>
          </a:xfrm>
          <a:prstGeom prst="rect">
            <a:avLst/>
          </a:prstGeom>
        </p:spPr>
      </p:pic>
      <p:pic>
        <p:nvPicPr>
          <p:cNvPr id="7" name="Picture 6" descr="SG_depmodel_allstrat_edite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208848" cy="6858000"/>
          </a:xfrm>
          <a:prstGeom prst="rect">
            <a:avLst/>
          </a:prstGeom>
          <a:solidFill>
            <a:schemeClr val="bg1"/>
          </a:solidFill>
        </p:spPr>
      </p:pic>
      <p:sp>
        <p:nvSpPr>
          <p:cNvPr id="5" name="Rectangle 4"/>
          <p:cNvSpPr/>
          <p:nvPr/>
        </p:nvSpPr>
        <p:spPr>
          <a:xfrm>
            <a:off x="5355167" y="2825750"/>
            <a:ext cx="296333" cy="1587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355167" y="4999566"/>
            <a:ext cx="402166" cy="1587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302252" y="2751669"/>
            <a:ext cx="480871" cy="276999"/>
          </a:xfrm>
          <a:prstGeom prst="rect">
            <a:avLst/>
          </a:prstGeom>
          <a:noFill/>
        </p:spPr>
        <p:txBody>
          <a:bodyPr wrap="none" rtlCol="0">
            <a:spAutoFit/>
          </a:bodyPr>
          <a:lstStyle/>
          <a:p>
            <a:r>
              <a:rPr lang="en-US" sz="1200" b="1" dirty="0" smtClean="0"/>
              <a:t>MRE</a:t>
            </a:r>
            <a:endParaRPr lang="en-US" sz="1200" b="1" dirty="0"/>
          </a:p>
        </p:txBody>
      </p:sp>
      <p:sp>
        <p:nvSpPr>
          <p:cNvPr id="10" name="TextBox 9"/>
          <p:cNvSpPr txBox="1"/>
          <p:nvPr/>
        </p:nvSpPr>
        <p:spPr>
          <a:xfrm>
            <a:off x="5302252" y="4932037"/>
            <a:ext cx="341635" cy="276999"/>
          </a:xfrm>
          <a:prstGeom prst="rect">
            <a:avLst/>
          </a:prstGeom>
          <a:noFill/>
        </p:spPr>
        <p:txBody>
          <a:bodyPr wrap="none" rtlCol="0">
            <a:spAutoFit/>
          </a:bodyPr>
          <a:lstStyle/>
          <a:p>
            <a:r>
              <a:rPr lang="en-US" sz="1200" b="1" dirty="0" smtClean="0"/>
              <a:t>PE</a:t>
            </a:r>
            <a:endParaRPr lang="en-US" sz="1200" b="1" dirty="0"/>
          </a:p>
        </p:txBody>
      </p:sp>
    </p:spTree>
    <p:extLst>
      <p:ext uri="{BB962C8B-B14F-4D97-AF65-F5344CB8AC3E}">
        <p14:creationId xmlns:p14="http://schemas.microsoft.com/office/powerpoint/2010/main" val="12129217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5" descr="Deformation_concept_ide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848" y="0"/>
            <a:ext cx="3935152" cy="6858000"/>
          </a:xfrm>
          <a:prstGeom prst="rect">
            <a:avLst/>
          </a:prstGeom>
        </p:spPr>
      </p:pic>
      <p:pic>
        <p:nvPicPr>
          <p:cNvPr id="7" name="Picture 6" descr="SG_depmodel2strat_edite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3537"/>
            <a:ext cx="5208848" cy="4195732"/>
          </a:xfrm>
          <a:prstGeom prst="rect">
            <a:avLst/>
          </a:prstGeom>
          <a:solidFill>
            <a:schemeClr val="bg1"/>
          </a:solidFill>
        </p:spPr>
      </p:pic>
      <p:sp>
        <p:nvSpPr>
          <p:cNvPr id="4" name="Rectangle 3"/>
          <p:cNvSpPr/>
          <p:nvPr/>
        </p:nvSpPr>
        <p:spPr>
          <a:xfrm>
            <a:off x="5355167" y="2825750"/>
            <a:ext cx="296333" cy="1587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302252" y="2751669"/>
            <a:ext cx="480871" cy="276999"/>
          </a:xfrm>
          <a:prstGeom prst="rect">
            <a:avLst/>
          </a:prstGeom>
          <a:noFill/>
        </p:spPr>
        <p:txBody>
          <a:bodyPr wrap="none" rtlCol="0">
            <a:spAutoFit/>
          </a:bodyPr>
          <a:lstStyle/>
          <a:p>
            <a:r>
              <a:rPr lang="en-US" sz="1200" b="1" dirty="0" smtClean="0"/>
              <a:t>MRE</a:t>
            </a:r>
            <a:endParaRPr lang="en-US" sz="1200" b="1" dirty="0"/>
          </a:p>
        </p:txBody>
      </p:sp>
      <p:sp>
        <p:nvSpPr>
          <p:cNvPr id="9" name="Rectangle 8"/>
          <p:cNvSpPr/>
          <p:nvPr/>
        </p:nvSpPr>
        <p:spPr>
          <a:xfrm>
            <a:off x="5355167" y="5007954"/>
            <a:ext cx="427956" cy="1587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302252" y="4932037"/>
            <a:ext cx="341635" cy="276999"/>
          </a:xfrm>
          <a:prstGeom prst="rect">
            <a:avLst/>
          </a:prstGeom>
          <a:noFill/>
        </p:spPr>
        <p:txBody>
          <a:bodyPr wrap="none" rtlCol="0">
            <a:spAutoFit/>
          </a:bodyPr>
          <a:lstStyle/>
          <a:p>
            <a:r>
              <a:rPr lang="en-US" sz="1200" b="1" dirty="0" smtClean="0"/>
              <a:t>PE</a:t>
            </a:r>
            <a:endParaRPr lang="en-US" sz="1200" b="1" dirty="0"/>
          </a:p>
        </p:txBody>
      </p:sp>
    </p:spTree>
    <p:extLst>
      <p:ext uri="{BB962C8B-B14F-4D97-AF65-F5344CB8AC3E}">
        <p14:creationId xmlns:p14="http://schemas.microsoft.com/office/powerpoint/2010/main" val="12409786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V="1">
            <a:off x="8039100" y="3759200"/>
            <a:ext cx="901700" cy="16510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661400" y="3238500"/>
            <a:ext cx="374822" cy="584776"/>
          </a:xfrm>
          <a:prstGeom prst="rect">
            <a:avLst/>
          </a:prstGeom>
          <a:noFill/>
        </p:spPr>
        <p:txBody>
          <a:bodyPr wrap="none" rtlCol="0">
            <a:spAutoFit/>
          </a:bodyPr>
          <a:lstStyle/>
          <a:p>
            <a:r>
              <a:rPr lang="en-US" sz="3200" dirty="0" smtClean="0"/>
              <a:t>?</a:t>
            </a:r>
            <a:endParaRPr lang="en-US" sz="3200" dirty="0"/>
          </a:p>
        </p:txBody>
      </p:sp>
      <p:pic>
        <p:nvPicPr>
          <p:cNvPr id="3" name="Picture 2" descr="SG_retrodeform_OL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3072"/>
            <a:ext cx="9144000" cy="5090908"/>
          </a:xfrm>
          <a:prstGeom prst="rect">
            <a:avLst/>
          </a:prstGeom>
        </p:spPr>
      </p:pic>
      <p:sp>
        <p:nvSpPr>
          <p:cNvPr id="2" name="TextBox 1"/>
          <p:cNvSpPr txBox="1"/>
          <p:nvPr/>
        </p:nvSpPr>
        <p:spPr>
          <a:xfrm>
            <a:off x="1693335" y="1047752"/>
            <a:ext cx="1518364" cy="307777"/>
          </a:xfrm>
          <a:prstGeom prst="rect">
            <a:avLst/>
          </a:prstGeom>
          <a:noFill/>
        </p:spPr>
        <p:txBody>
          <a:bodyPr wrap="none" rtlCol="0">
            <a:spAutoFit/>
          </a:bodyPr>
          <a:lstStyle/>
          <a:p>
            <a:r>
              <a:rPr lang="en-US" sz="1400" dirty="0" smtClean="0"/>
              <a:t>Ancestral hillslope</a:t>
            </a:r>
            <a:endParaRPr lang="en-US" sz="1400" dirty="0"/>
          </a:p>
        </p:txBody>
      </p:sp>
      <p:sp>
        <p:nvSpPr>
          <p:cNvPr id="4" name="TextBox 3"/>
          <p:cNvSpPr txBox="1"/>
          <p:nvPr/>
        </p:nvSpPr>
        <p:spPr>
          <a:xfrm>
            <a:off x="74083" y="989346"/>
            <a:ext cx="582083" cy="369332"/>
          </a:xfrm>
          <a:prstGeom prst="rect">
            <a:avLst/>
          </a:prstGeom>
          <a:noFill/>
        </p:spPr>
        <p:txBody>
          <a:bodyPr wrap="square" rtlCol="0">
            <a:spAutoFit/>
          </a:bodyPr>
          <a:lstStyle/>
          <a:p>
            <a:r>
              <a:rPr lang="en-US" b="1" dirty="0" smtClean="0"/>
              <a:t>SW</a:t>
            </a:r>
            <a:endParaRPr lang="en-US" b="1" dirty="0"/>
          </a:p>
        </p:txBody>
      </p:sp>
      <p:sp>
        <p:nvSpPr>
          <p:cNvPr id="7" name="TextBox 6"/>
          <p:cNvSpPr txBox="1"/>
          <p:nvPr/>
        </p:nvSpPr>
        <p:spPr>
          <a:xfrm>
            <a:off x="8625413" y="989346"/>
            <a:ext cx="582083" cy="369332"/>
          </a:xfrm>
          <a:prstGeom prst="rect">
            <a:avLst/>
          </a:prstGeom>
          <a:noFill/>
        </p:spPr>
        <p:txBody>
          <a:bodyPr wrap="square" rtlCol="0">
            <a:spAutoFit/>
          </a:bodyPr>
          <a:lstStyle/>
          <a:p>
            <a:r>
              <a:rPr lang="en-US" b="1" dirty="0" smtClean="0"/>
              <a:t>NE</a:t>
            </a:r>
            <a:endParaRPr lang="en-US" b="1" dirty="0"/>
          </a:p>
        </p:txBody>
      </p:sp>
    </p:spTree>
    <p:extLst>
      <p:ext uri="{BB962C8B-B14F-4D97-AF65-F5344CB8AC3E}">
        <p14:creationId xmlns:p14="http://schemas.microsoft.com/office/powerpoint/2010/main" val="21464181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G_retrodeform_stripped.png"/>
          <p:cNvPicPr>
            <a:picLocks noGrp="1" noChangeAspect="1"/>
          </p:cNvPicPr>
          <p:nvPr>
            <p:ph idx="1"/>
          </p:nvPr>
        </p:nvPicPr>
        <p:blipFill>
          <a:blip r:embed="rId3">
            <a:extLst>
              <a:ext uri="{28A0092B-C50C-407E-A947-70E740481C1C}">
                <a14:useLocalDpi xmlns:a14="http://schemas.microsoft.com/office/drawing/2010/main" val="0"/>
              </a:ext>
            </a:extLst>
          </a:blip>
          <a:srcRect t="610" b="610"/>
          <a:stretch>
            <a:fillRect/>
          </a:stretch>
        </p:blipFill>
        <p:spPr>
          <a:xfrm>
            <a:off x="0" y="977891"/>
            <a:ext cx="9144640" cy="5029200"/>
          </a:xfrm>
        </p:spPr>
      </p:pic>
      <p:sp>
        <p:nvSpPr>
          <p:cNvPr id="3" name="TextBox 2"/>
          <p:cNvSpPr txBox="1"/>
          <p:nvPr/>
        </p:nvSpPr>
        <p:spPr>
          <a:xfrm>
            <a:off x="74083" y="989346"/>
            <a:ext cx="582083" cy="369332"/>
          </a:xfrm>
          <a:prstGeom prst="rect">
            <a:avLst/>
          </a:prstGeom>
          <a:noFill/>
        </p:spPr>
        <p:txBody>
          <a:bodyPr wrap="square" rtlCol="0">
            <a:spAutoFit/>
          </a:bodyPr>
          <a:lstStyle/>
          <a:p>
            <a:r>
              <a:rPr lang="en-US" b="1" dirty="0" smtClean="0"/>
              <a:t>SW</a:t>
            </a:r>
            <a:endParaRPr lang="en-US" b="1" dirty="0"/>
          </a:p>
        </p:txBody>
      </p:sp>
      <p:sp>
        <p:nvSpPr>
          <p:cNvPr id="4" name="TextBox 3"/>
          <p:cNvSpPr txBox="1"/>
          <p:nvPr/>
        </p:nvSpPr>
        <p:spPr>
          <a:xfrm>
            <a:off x="8625413" y="989346"/>
            <a:ext cx="582083" cy="369332"/>
          </a:xfrm>
          <a:prstGeom prst="rect">
            <a:avLst/>
          </a:prstGeom>
          <a:noFill/>
        </p:spPr>
        <p:txBody>
          <a:bodyPr wrap="square" rtlCol="0">
            <a:spAutoFit/>
          </a:bodyPr>
          <a:lstStyle/>
          <a:p>
            <a:r>
              <a:rPr lang="en-US" b="1" dirty="0" smtClean="0"/>
              <a:t>NE</a:t>
            </a:r>
            <a:endParaRPr lang="en-US" b="1" dirty="0"/>
          </a:p>
        </p:txBody>
      </p:sp>
    </p:spTree>
    <p:extLst>
      <p:ext uri="{BB962C8B-B14F-4D97-AF65-F5344CB8AC3E}">
        <p14:creationId xmlns:p14="http://schemas.microsoft.com/office/powerpoint/2010/main" val="32210286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G_retrodeform_postPE.png"/>
          <p:cNvPicPr>
            <a:picLocks noGrp="1" noChangeAspect="1"/>
          </p:cNvPicPr>
          <p:nvPr>
            <p:ph idx="1"/>
          </p:nvPr>
        </p:nvPicPr>
        <p:blipFill>
          <a:blip r:embed="rId3">
            <a:extLst>
              <a:ext uri="{28A0092B-C50C-407E-A947-70E740481C1C}">
                <a14:useLocalDpi xmlns:a14="http://schemas.microsoft.com/office/drawing/2010/main" val="0"/>
              </a:ext>
            </a:extLst>
          </a:blip>
          <a:srcRect t="610" b="610"/>
          <a:stretch>
            <a:fillRect/>
          </a:stretch>
        </p:blipFill>
        <p:spPr>
          <a:xfrm>
            <a:off x="0" y="975777"/>
            <a:ext cx="9144000" cy="5028848"/>
          </a:xfrm>
        </p:spPr>
      </p:pic>
      <p:sp>
        <p:nvSpPr>
          <p:cNvPr id="3" name="TextBox 2"/>
          <p:cNvSpPr txBox="1"/>
          <p:nvPr/>
        </p:nvSpPr>
        <p:spPr>
          <a:xfrm>
            <a:off x="74083" y="989346"/>
            <a:ext cx="582083" cy="369332"/>
          </a:xfrm>
          <a:prstGeom prst="rect">
            <a:avLst/>
          </a:prstGeom>
          <a:noFill/>
        </p:spPr>
        <p:txBody>
          <a:bodyPr wrap="square" rtlCol="0">
            <a:spAutoFit/>
          </a:bodyPr>
          <a:lstStyle/>
          <a:p>
            <a:r>
              <a:rPr lang="en-US" b="1" dirty="0" smtClean="0"/>
              <a:t>SW</a:t>
            </a:r>
            <a:endParaRPr lang="en-US" b="1" dirty="0"/>
          </a:p>
        </p:txBody>
      </p:sp>
      <p:sp>
        <p:nvSpPr>
          <p:cNvPr id="4" name="TextBox 3"/>
          <p:cNvSpPr txBox="1"/>
          <p:nvPr/>
        </p:nvSpPr>
        <p:spPr>
          <a:xfrm>
            <a:off x="8625413" y="989346"/>
            <a:ext cx="582083" cy="369332"/>
          </a:xfrm>
          <a:prstGeom prst="rect">
            <a:avLst/>
          </a:prstGeom>
          <a:noFill/>
        </p:spPr>
        <p:txBody>
          <a:bodyPr wrap="square" rtlCol="0">
            <a:spAutoFit/>
          </a:bodyPr>
          <a:lstStyle/>
          <a:p>
            <a:r>
              <a:rPr lang="en-US" b="1" dirty="0" smtClean="0"/>
              <a:t>NE</a:t>
            </a:r>
            <a:endParaRPr lang="en-US" b="1" dirty="0"/>
          </a:p>
        </p:txBody>
      </p:sp>
    </p:spTree>
    <p:extLst>
      <p:ext uri="{BB962C8B-B14F-4D97-AF65-F5344CB8AC3E}">
        <p14:creationId xmlns:p14="http://schemas.microsoft.com/office/powerpoint/2010/main" val="24150236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G_retrodeform_postMRE.png"/>
          <p:cNvPicPr>
            <a:picLocks noGrp="1" noChangeAspect="1"/>
          </p:cNvPicPr>
          <p:nvPr>
            <p:ph idx="1"/>
          </p:nvPr>
        </p:nvPicPr>
        <p:blipFill>
          <a:blip r:embed="rId3">
            <a:extLst>
              <a:ext uri="{28A0092B-C50C-407E-A947-70E740481C1C}">
                <a14:useLocalDpi xmlns:a14="http://schemas.microsoft.com/office/drawing/2010/main" val="0"/>
              </a:ext>
            </a:extLst>
          </a:blip>
          <a:srcRect t="610" b="610"/>
          <a:stretch>
            <a:fillRect/>
          </a:stretch>
        </p:blipFill>
        <p:spPr>
          <a:xfrm>
            <a:off x="0" y="975784"/>
            <a:ext cx="9144000" cy="5028848"/>
          </a:xfrm>
        </p:spPr>
      </p:pic>
      <p:sp>
        <p:nvSpPr>
          <p:cNvPr id="6" name="TextBox 5"/>
          <p:cNvSpPr txBox="1"/>
          <p:nvPr/>
        </p:nvSpPr>
        <p:spPr>
          <a:xfrm>
            <a:off x="5689606" y="1708719"/>
            <a:ext cx="2473266" cy="369332"/>
          </a:xfrm>
          <a:prstGeom prst="rect">
            <a:avLst/>
          </a:prstGeom>
          <a:noFill/>
        </p:spPr>
        <p:txBody>
          <a:bodyPr wrap="none" rtlCol="0">
            <a:spAutoFit/>
          </a:bodyPr>
          <a:lstStyle/>
          <a:p>
            <a:r>
              <a:rPr lang="en-US" dirty="0" smtClean="0"/>
              <a:t>Vertical separation ~1 m</a:t>
            </a:r>
            <a:endParaRPr lang="en-US" dirty="0"/>
          </a:p>
        </p:txBody>
      </p:sp>
      <p:cxnSp>
        <p:nvCxnSpPr>
          <p:cNvPr id="8" name="Straight Connector 7"/>
          <p:cNvCxnSpPr/>
          <p:nvPr/>
        </p:nvCxnSpPr>
        <p:spPr>
          <a:xfrm flipV="1">
            <a:off x="2590800" y="2273300"/>
            <a:ext cx="3289300" cy="140970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105400" y="1670050"/>
            <a:ext cx="4038600" cy="190500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4083" y="989346"/>
            <a:ext cx="582083" cy="369332"/>
          </a:xfrm>
          <a:prstGeom prst="rect">
            <a:avLst/>
          </a:prstGeom>
          <a:noFill/>
        </p:spPr>
        <p:txBody>
          <a:bodyPr wrap="square" rtlCol="0">
            <a:spAutoFit/>
          </a:bodyPr>
          <a:lstStyle/>
          <a:p>
            <a:r>
              <a:rPr lang="en-US" b="1" dirty="0" smtClean="0"/>
              <a:t>SW</a:t>
            </a:r>
            <a:endParaRPr lang="en-US" b="1" dirty="0"/>
          </a:p>
        </p:txBody>
      </p:sp>
      <p:sp>
        <p:nvSpPr>
          <p:cNvPr id="9" name="TextBox 8"/>
          <p:cNvSpPr txBox="1"/>
          <p:nvPr/>
        </p:nvSpPr>
        <p:spPr>
          <a:xfrm>
            <a:off x="8625413" y="989346"/>
            <a:ext cx="582083" cy="369332"/>
          </a:xfrm>
          <a:prstGeom prst="rect">
            <a:avLst/>
          </a:prstGeom>
          <a:noFill/>
        </p:spPr>
        <p:txBody>
          <a:bodyPr wrap="square" rtlCol="0">
            <a:spAutoFit/>
          </a:bodyPr>
          <a:lstStyle/>
          <a:p>
            <a:r>
              <a:rPr lang="en-US" b="1" dirty="0" smtClean="0"/>
              <a:t>NE</a:t>
            </a:r>
            <a:endParaRPr lang="en-US" b="1" dirty="0"/>
          </a:p>
        </p:txBody>
      </p:sp>
    </p:spTree>
    <p:extLst>
      <p:ext uri="{BB962C8B-B14F-4D97-AF65-F5344CB8AC3E}">
        <p14:creationId xmlns:p14="http://schemas.microsoft.com/office/powerpoint/2010/main" val="395281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G_retrodeform_col2dep.png"/>
          <p:cNvPicPr>
            <a:picLocks noGrp="1" noChangeAspect="1"/>
          </p:cNvPicPr>
          <p:nvPr>
            <p:ph idx="1"/>
          </p:nvPr>
        </p:nvPicPr>
        <p:blipFill>
          <a:blip r:embed="rId3">
            <a:extLst>
              <a:ext uri="{28A0092B-C50C-407E-A947-70E740481C1C}">
                <a14:useLocalDpi xmlns:a14="http://schemas.microsoft.com/office/drawing/2010/main" val="0"/>
              </a:ext>
            </a:extLst>
          </a:blip>
          <a:srcRect t="610" b="610"/>
          <a:stretch>
            <a:fillRect/>
          </a:stretch>
        </p:blipFill>
        <p:spPr>
          <a:xfrm>
            <a:off x="0" y="967327"/>
            <a:ext cx="9144000" cy="5028848"/>
          </a:xfrm>
        </p:spPr>
      </p:pic>
      <p:sp>
        <p:nvSpPr>
          <p:cNvPr id="3" name="TextBox 2"/>
          <p:cNvSpPr txBox="1"/>
          <p:nvPr/>
        </p:nvSpPr>
        <p:spPr>
          <a:xfrm>
            <a:off x="74083" y="989346"/>
            <a:ext cx="582083" cy="369332"/>
          </a:xfrm>
          <a:prstGeom prst="rect">
            <a:avLst/>
          </a:prstGeom>
          <a:noFill/>
        </p:spPr>
        <p:txBody>
          <a:bodyPr wrap="square" rtlCol="0">
            <a:spAutoFit/>
          </a:bodyPr>
          <a:lstStyle/>
          <a:p>
            <a:r>
              <a:rPr lang="en-US" b="1" dirty="0" smtClean="0"/>
              <a:t>SW</a:t>
            </a:r>
            <a:endParaRPr lang="en-US" b="1" dirty="0"/>
          </a:p>
        </p:txBody>
      </p:sp>
      <p:sp>
        <p:nvSpPr>
          <p:cNvPr id="4" name="TextBox 3"/>
          <p:cNvSpPr txBox="1"/>
          <p:nvPr/>
        </p:nvSpPr>
        <p:spPr>
          <a:xfrm>
            <a:off x="8625413" y="989346"/>
            <a:ext cx="582083" cy="369332"/>
          </a:xfrm>
          <a:prstGeom prst="rect">
            <a:avLst/>
          </a:prstGeom>
          <a:noFill/>
        </p:spPr>
        <p:txBody>
          <a:bodyPr wrap="square" rtlCol="0">
            <a:spAutoFit/>
          </a:bodyPr>
          <a:lstStyle/>
          <a:p>
            <a:r>
              <a:rPr lang="en-US" b="1" dirty="0" smtClean="0"/>
              <a:t>NE</a:t>
            </a:r>
            <a:endParaRPr lang="en-US" b="1" dirty="0"/>
          </a:p>
        </p:txBody>
      </p:sp>
    </p:spTree>
    <p:extLst>
      <p:ext uri="{BB962C8B-B14F-4D97-AF65-F5344CB8AC3E}">
        <p14:creationId xmlns:p14="http://schemas.microsoft.com/office/powerpoint/2010/main" val="2207022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16000" y="0"/>
            <a:ext cx="7102513" cy="6858000"/>
          </a:xfrm>
          <a:prstGeom prst="rect">
            <a:avLst/>
          </a:prstGeom>
        </p:spPr>
      </p:pic>
      <p:sp>
        <p:nvSpPr>
          <p:cNvPr id="3" name="TextBox 2"/>
          <p:cNvSpPr txBox="1"/>
          <p:nvPr/>
        </p:nvSpPr>
        <p:spPr>
          <a:xfrm>
            <a:off x="8064500" y="6482834"/>
            <a:ext cx="1104900" cy="369332"/>
          </a:xfrm>
          <a:prstGeom prst="rect">
            <a:avLst/>
          </a:prstGeom>
          <a:noFill/>
        </p:spPr>
        <p:txBody>
          <a:bodyPr wrap="square" rtlCol="0">
            <a:spAutoFit/>
          </a:bodyPr>
          <a:lstStyle/>
          <a:p>
            <a:pPr algn="ctr"/>
            <a:r>
              <a:rPr lang="en-US" dirty="0" smtClean="0">
                <a:solidFill>
                  <a:srgbClr val="FFFFFF"/>
                </a:solidFill>
                <a:latin typeface="Myriad Pro"/>
                <a:cs typeface="Myriad Pro"/>
              </a:rPr>
              <a:t>USGS</a:t>
            </a:r>
            <a:endParaRPr lang="en-US" dirty="0">
              <a:solidFill>
                <a:srgbClr val="FFFFFF"/>
              </a:solidFill>
              <a:latin typeface="Myriad Pro"/>
              <a:cs typeface="Myriad Pro"/>
            </a:endParaRPr>
          </a:p>
        </p:txBody>
      </p:sp>
    </p:spTree>
    <p:extLst>
      <p:ext uri="{BB962C8B-B14F-4D97-AF65-F5344CB8AC3E}">
        <p14:creationId xmlns:p14="http://schemas.microsoft.com/office/powerpoint/2010/main" val="8289554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G_retrodeform_modern.png"/>
          <p:cNvPicPr>
            <a:picLocks noGrp="1" noChangeAspect="1"/>
          </p:cNvPicPr>
          <p:nvPr>
            <p:ph idx="1"/>
          </p:nvPr>
        </p:nvPicPr>
        <p:blipFill>
          <a:blip r:embed="rId3">
            <a:extLst>
              <a:ext uri="{28A0092B-C50C-407E-A947-70E740481C1C}">
                <a14:useLocalDpi xmlns:a14="http://schemas.microsoft.com/office/drawing/2010/main" val="0"/>
              </a:ext>
            </a:extLst>
          </a:blip>
          <a:srcRect t="610" b="610"/>
          <a:stretch>
            <a:fillRect/>
          </a:stretch>
        </p:blipFill>
        <p:spPr>
          <a:xfrm>
            <a:off x="0" y="973670"/>
            <a:ext cx="9144000" cy="5028848"/>
          </a:xfrm>
        </p:spPr>
      </p:pic>
      <p:sp>
        <p:nvSpPr>
          <p:cNvPr id="3" name="TextBox 2"/>
          <p:cNvSpPr txBox="1"/>
          <p:nvPr/>
        </p:nvSpPr>
        <p:spPr>
          <a:xfrm>
            <a:off x="74083" y="989346"/>
            <a:ext cx="582083" cy="369332"/>
          </a:xfrm>
          <a:prstGeom prst="rect">
            <a:avLst/>
          </a:prstGeom>
          <a:noFill/>
        </p:spPr>
        <p:txBody>
          <a:bodyPr wrap="square" rtlCol="0">
            <a:spAutoFit/>
          </a:bodyPr>
          <a:lstStyle/>
          <a:p>
            <a:r>
              <a:rPr lang="en-US" b="1" dirty="0" smtClean="0"/>
              <a:t>SW</a:t>
            </a:r>
            <a:endParaRPr lang="en-US" b="1" dirty="0"/>
          </a:p>
        </p:txBody>
      </p:sp>
      <p:sp>
        <p:nvSpPr>
          <p:cNvPr id="4" name="TextBox 3"/>
          <p:cNvSpPr txBox="1"/>
          <p:nvPr/>
        </p:nvSpPr>
        <p:spPr>
          <a:xfrm>
            <a:off x="8625413" y="989346"/>
            <a:ext cx="582083" cy="369332"/>
          </a:xfrm>
          <a:prstGeom prst="rect">
            <a:avLst/>
          </a:prstGeom>
          <a:noFill/>
        </p:spPr>
        <p:txBody>
          <a:bodyPr wrap="square" rtlCol="0">
            <a:spAutoFit/>
          </a:bodyPr>
          <a:lstStyle/>
          <a:p>
            <a:r>
              <a:rPr lang="en-US" b="1" dirty="0" smtClean="0"/>
              <a:t>NE</a:t>
            </a:r>
            <a:endParaRPr lang="en-US" b="1" dirty="0"/>
          </a:p>
        </p:txBody>
      </p:sp>
    </p:spTree>
    <p:extLst>
      <p:ext uri="{BB962C8B-B14F-4D97-AF65-F5344CB8AC3E}">
        <p14:creationId xmlns:p14="http://schemas.microsoft.com/office/powerpoint/2010/main" val="42355292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solidFill>
                  <a:srgbClr val="FFFFFF"/>
                </a:solidFill>
              </a:rPr>
              <a:t>Swakane canyon channels</a:t>
            </a:r>
            <a:endParaRPr lang="en-US" dirty="0">
              <a:solidFill>
                <a:srgbClr val="FFFFFF"/>
              </a:solidFill>
            </a:endParaRPr>
          </a:p>
        </p:txBody>
      </p:sp>
      <p:sp>
        <p:nvSpPr>
          <p:cNvPr id="3" name="Content Placeholder 2"/>
          <p:cNvSpPr>
            <a:spLocks noGrp="1"/>
          </p:cNvSpPr>
          <p:nvPr>
            <p:ph idx="1"/>
          </p:nvPr>
        </p:nvSpPr>
        <p:spPr>
          <a:xfrm>
            <a:off x="33880" y="1441455"/>
            <a:ext cx="3490383" cy="5257800"/>
          </a:xfrm>
        </p:spPr>
        <p:txBody>
          <a:bodyPr>
            <a:normAutofit/>
          </a:bodyPr>
          <a:lstStyle/>
          <a:p>
            <a:r>
              <a:rPr lang="en-US" sz="2400" dirty="0" smtClean="0">
                <a:solidFill>
                  <a:srgbClr val="FFFFFF"/>
                </a:solidFill>
              </a:rPr>
              <a:t>Upper channels not impacted by assumed faulting</a:t>
            </a:r>
          </a:p>
          <a:p>
            <a:pPr lvl="1"/>
            <a:r>
              <a:rPr lang="en-US" sz="2000" dirty="0" smtClean="0">
                <a:solidFill>
                  <a:srgbClr val="FFFFFF"/>
                </a:solidFill>
              </a:rPr>
              <a:t>Reflects change from colluvial hollow to fluvial channel</a:t>
            </a:r>
          </a:p>
          <a:p>
            <a:r>
              <a:rPr lang="en-US" sz="2400" dirty="0" smtClean="0">
                <a:solidFill>
                  <a:srgbClr val="FFFFFF"/>
                </a:solidFill>
              </a:rPr>
              <a:t>Lower channels steeper due to migrating knickpoint</a:t>
            </a:r>
          </a:p>
          <a:p>
            <a:r>
              <a:rPr lang="en-US" sz="2400" dirty="0" smtClean="0">
                <a:solidFill>
                  <a:srgbClr val="FFFFFF"/>
                </a:solidFill>
              </a:rPr>
              <a:t>Knickpoint may be related to differential uplift of Mesozoic rock relative to Columbia River</a:t>
            </a:r>
          </a:p>
        </p:txBody>
      </p:sp>
      <p:pic>
        <p:nvPicPr>
          <p:cNvPr id="5" name="Picture 4" descr="1_channel_Canyon_nozo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350" y="1163638"/>
            <a:ext cx="5529649" cy="5694362"/>
          </a:xfrm>
          <a:prstGeom prst="rect">
            <a:avLst/>
          </a:prstGeom>
        </p:spPr>
      </p:pic>
    </p:spTree>
    <p:extLst>
      <p:ext uri="{BB962C8B-B14F-4D97-AF65-F5344CB8AC3E}">
        <p14:creationId xmlns:p14="http://schemas.microsoft.com/office/powerpoint/2010/main" val="19353074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solidFill>
                  <a:srgbClr val="FFFFFF"/>
                </a:solidFill>
              </a:rPr>
              <a:t>Swakane canyon channels</a:t>
            </a:r>
            <a:endParaRPr lang="en-US" dirty="0">
              <a:solidFill>
                <a:srgbClr val="FFFFFF"/>
              </a:solidFill>
            </a:endParaRPr>
          </a:p>
        </p:txBody>
      </p:sp>
      <p:pic>
        <p:nvPicPr>
          <p:cNvPr id="6" name="Picture 5" descr="channels_dfm_elev.png"/>
          <p:cNvPicPr>
            <a:picLocks noChangeAspect="1"/>
          </p:cNvPicPr>
          <p:nvPr/>
        </p:nvPicPr>
        <p:blipFill rotWithShape="1">
          <a:blip r:embed="rId3">
            <a:extLst>
              <a:ext uri="{28A0092B-C50C-407E-A947-70E740481C1C}">
                <a14:useLocalDpi xmlns:a14="http://schemas.microsoft.com/office/drawing/2010/main" val="0"/>
              </a:ext>
            </a:extLst>
          </a:blip>
          <a:srcRect t="4789" r="8919"/>
          <a:stretch/>
        </p:blipFill>
        <p:spPr>
          <a:xfrm>
            <a:off x="3500782" y="1735419"/>
            <a:ext cx="5643217" cy="4390744"/>
          </a:xfrm>
          <a:prstGeom prst="rect">
            <a:avLst/>
          </a:prstGeom>
        </p:spPr>
      </p:pic>
      <p:sp>
        <p:nvSpPr>
          <p:cNvPr id="4" name="Isosceles Triangle 3"/>
          <p:cNvSpPr/>
          <p:nvPr/>
        </p:nvSpPr>
        <p:spPr>
          <a:xfrm>
            <a:off x="6233583" y="4340078"/>
            <a:ext cx="243417" cy="209842"/>
          </a:xfrm>
          <a:prstGeom prst="triangle">
            <a:avLst/>
          </a:prstGeom>
          <a:solidFill>
            <a:srgbClr val="00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33880" y="1441455"/>
            <a:ext cx="3490383" cy="5257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srgbClr val="FFFFFF"/>
                </a:solidFill>
              </a:rPr>
              <a:t>Upper channels not impacted by assumed faulting</a:t>
            </a:r>
          </a:p>
          <a:p>
            <a:pPr lvl="1"/>
            <a:r>
              <a:rPr lang="en-US" sz="2000" dirty="0" smtClean="0">
                <a:solidFill>
                  <a:srgbClr val="FFFFFF"/>
                </a:solidFill>
              </a:rPr>
              <a:t>Reflects change from colluvial hollow to fluvial channel</a:t>
            </a:r>
          </a:p>
          <a:p>
            <a:r>
              <a:rPr lang="en-US" sz="2400" dirty="0" smtClean="0">
                <a:solidFill>
                  <a:srgbClr val="FFFFFF"/>
                </a:solidFill>
              </a:rPr>
              <a:t>Lower channels steeper due to migrating knickpoint</a:t>
            </a:r>
          </a:p>
          <a:p>
            <a:r>
              <a:rPr lang="en-US" sz="2400" dirty="0" smtClean="0">
                <a:solidFill>
                  <a:srgbClr val="FFFFFF"/>
                </a:solidFill>
              </a:rPr>
              <a:t>Knickpoint may be related to differential uplift of Mesozoic rock relative to Columbia River</a:t>
            </a:r>
          </a:p>
        </p:txBody>
      </p:sp>
    </p:spTree>
    <p:extLst>
      <p:ext uri="{BB962C8B-B14F-4D97-AF65-F5344CB8AC3E}">
        <p14:creationId xmlns:p14="http://schemas.microsoft.com/office/powerpoint/2010/main" val="40836619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20151003_182841.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420987" y="0"/>
            <a:ext cx="12192000" cy="6858000"/>
          </a:xfrm>
          <a:prstGeom prst="rect">
            <a:avLst/>
          </a:prstGeom>
        </p:spPr>
      </p:pic>
      <p:sp>
        <p:nvSpPr>
          <p:cNvPr id="2" name="Title 1"/>
          <p:cNvSpPr>
            <a:spLocks noGrp="1"/>
          </p:cNvSpPr>
          <p:nvPr>
            <p:ph type="title"/>
          </p:nvPr>
        </p:nvSpPr>
        <p:spPr>
          <a:xfrm>
            <a:off x="355600" y="5456238"/>
            <a:ext cx="8229600" cy="1143000"/>
          </a:xfrm>
        </p:spPr>
        <p:txBody>
          <a:bodyPr>
            <a:normAutofit/>
          </a:bodyPr>
          <a:lstStyle/>
          <a:p>
            <a:r>
              <a:rPr lang="en-US" sz="4000" dirty="0" smtClean="0">
                <a:solidFill>
                  <a:schemeClr val="bg1"/>
                </a:solidFill>
                <a:latin typeface="Myriad Pro"/>
                <a:cs typeface="Myriad Pro"/>
              </a:rPr>
              <a:t>Questions?</a:t>
            </a:r>
            <a:endParaRPr lang="en-US" sz="4000" dirty="0">
              <a:solidFill>
                <a:schemeClr val="bg1"/>
              </a:solidFill>
              <a:latin typeface="Myriad Pro"/>
              <a:cs typeface="Myriad Pro"/>
            </a:endParaRPr>
          </a:p>
        </p:txBody>
      </p:sp>
      <p:sp>
        <p:nvSpPr>
          <p:cNvPr id="14" name="Title 1"/>
          <p:cNvSpPr txBox="1">
            <a:spLocks/>
          </p:cNvSpPr>
          <p:nvPr/>
        </p:nvSpPr>
        <p:spPr>
          <a:xfrm>
            <a:off x="457200" y="79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Myriad Pro"/>
                <a:cs typeface="Myriad Pro"/>
              </a:rPr>
              <a:t>CONCLUSIONS</a:t>
            </a:r>
            <a:endParaRPr lang="en-US" dirty="0">
              <a:latin typeface="Myriad Pro"/>
              <a:cs typeface="Myriad Pro"/>
            </a:endParaRPr>
          </a:p>
        </p:txBody>
      </p:sp>
      <p:sp>
        <p:nvSpPr>
          <p:cNvPr id="15" name="Content Placeholder 2"/>
          <p:cNvSpPr txBox="1">
            <a:spLocks/>
          </p:cNvSpPr>
          <p:nvPr/>
        </p:nvSpPr>
        <p:spPr>
          <a:xfrm>
            <a:off x="609600" y="16510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schemeClr val="bg1"/>
                </a:solidFill>
                <a:latin typeface="Myriad Pro"/>
                <a:cs typeface="Myriad Pro"/>
              </a:rPr>
              <a:t>Stratigraphic evidence for 2 EQs</a:t>
            </a:r>
          </a:p>
          <a:p>
            <a:r>
              <a:rPr lang="en-US" sz="2400" dirty="0" smtClean="0">
                <a:solidFill>
                  <a:schemeClr val="bg1"/>
                </a:solidFill>
                <a:latin typeface="Myriad Pro"/>
                <a:cs typeface="Myriad Pro"/>
              </a:rPr>
              <a:t>Radiocarbon dates indicate all colluvial deposition younger than 5000 </a:t>
            </a:r>
            <a:r>
              <a:rPr lang="en-US" sz="2400" dirty="0" err="1" smtClean="0">
                <a:solidFill>
                  <a:schemeClr val="bg1"/>
                </a:solidFill>
                <a:latin typeface="Myriad Pro"/>
                <a:cs typeface="Myriad Pro"/>
              </a:rPr>
              <a:t>cal</a:t>
            </a:r>
            <a:r>
              <a:rPr lang="en-US" sz="2400" dirty="0" smtClean="0">
                <a:solidFill>
                  <a:schemeClr val="bg1"/>
                </a:solidFill>
                <a:latin typeface="Myriad Pro"/>
                <a:cs typeface="Myriad Pro"/>
              </a:rPr>
              <a:t> </a:t>
            </a:r>
            <a:r>
              <a:rPr lang="en-US" sz="2400" dirty="0" err="1" smtClean="0">
                <a:solidFill>
                  <a:schemeClr val="bg1"/>
                </a:solidFill>
                <a:latin typeface="Myriad Pro"/>
                <a:cs typeface="Myriad Pro"/>
              </a:rPr>
              <a:t>yr</a:t>
            </a:r>
            <a:r>
              <a:rPr lang="en-US" sz="2400" dirty="0" smtClean="0">
                <a:solidFill>
                  <a:schemeClr val="bg1"/>
                </a:solidFill>
                <a:latin typeface="Myriad Pro"/>
                <a:cs typeface="Myriad Pro"/>
              </a:rPr>
              <a:t> B.P.</a:t>
            </a:r>
          </a:p>
          <a:p>
            <a:pPr lvl="1"/>
            <a:r>
              <a:rPr lang="en-US" sz="2000" dirty="0" smtClean="0">
                <a:solidFill>
                  <a:schemeClr val="bg1"/>
                </a:solidFill>
                <a:latin typeface="Myriad Pro"/>
                <a:cs typeface="Myriad Pro"/>
              </a:rPr>
              <a:t>MRE 1100-2500 </a:t>
            </a:r>
            <a:r>
              <a:rPr lang="en-US" sz="2000" dirty="0" err="1" smtClean="0">
                <a:solidFill>
                  <a:schemeClr val="bg1"/>
                </a:solidFill>
                <a:latin typeface="Myriad Pro"/>
                <a:cs typeface="Myriad Pro"/>
              </a:rPr>
              <a:t>cal</a:t>
            </a:r>
            <a:r>
              <a:rPr lang="en-US" sz="2000" dirty="0" smtClean="0">
                <a:solidFill>
                  <a:schemeClr val="bg1"/>
                </a:solidFill>
                <a:latin typeface="Myriad Pro"/>
                <a:cs typeface="Myriad Pro"/>
              </a:rPr>
              <a:t> </a:t>
            </a:r>
            <a:r>
              <a:rPr lang="en-US" sz="2000" dirty="0" err="1" smtClean="0">
                <a:solidFill>
                  <a:schemeClr val="bg1"/>
                </a:solidFill>
                <a:latin typeface="Myriad Pro"/>
                <a:cs typeface="Myriad Pro"/>
              </a:rPr>
              <a:t>yr</a:t>
            </a:r>
            <a:r>
              <a:rPr lang="en-US" sz="2000" dirty="0" smtClean="0">
                <a:solidFill>
                  <a:schemeClr val="bg1"/>
                </a:solidFill>
                <a:latin typeface="Myriad Pro"/>
                <a:cs typeface="Myriad Pro"/>
              </a:rPr>
              <a:t> B.P.</a:t>
            </a:r>
          </a:p>
          <a:p>
            <a:r>
              <a:rPr lang="en-US" sz="2400" dirty="0" smtClean="0">
                <a:solidFill>
                  <a:schemeClr val="bg1"/>
                </a:solidFill>
                <a:latin typeface="Myriad Pro"/>
                <a:cs typeface="Myriad Pro"/>
              </a:rPr>
              <a:t>Channel steepness suggests potential for ongoing regional deformation</a:t>
            </a:r>
            <a:endParaRPr lang="en-US" sz="2000" dirty="0" smtClean="0">
              <a:solidFill>
                <a:schemeClr val="bg1"/>
              </a:solidFill>
              <a:latin typeface="Myriad Pro"/>
              <a:cs typeface="Myriad Pro"/>
            </a:endParaRPr>
          </a:p>
          <a:p>
            <a:r>
              <a:rPr lang="en-US" sz="2400" dirty="0" smtClean="0">
                <a:solidFill>
                  <a:schemeClr val="bg1"/>
                </a:solidFill>
                <a:latin typeface="Myriad Pro"/>
                <a:cs typeface="Myriad Pro"/>
              </a:rPr>
              <a:t>Additional lidar data would allow rapid initial investigation of eastern Cascade bedrock faults, lead to further field studies.</a:t>
            </a:r>
          </a:p>
        </p:txBody>
      </p:sp>
    </p:spTree>
    <p:extLst>
      <p:ext uri="{BB962C8B-B14F-4D97-AF65-F5344CB8AC3E}">
        <p14:creationId xmlns:p14="http://schemas.microsoft.com/office/powerpoint/2010/main" val="3434300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Ground Penetrating Radar</a:t>
            </a:r>
            <a:endParaRPr lang="en-US" dirty="0">
              <a:solidFill>
                <a:srgbClr val="FFFFFF"/>
              </a:solidFill>
            </a:endParaRPr>
          </a:p>
        </p:txBody>
      </p:sp>
      <p:pic>
        <p:nvPicPr>
          <p:cNvPr id="6" name="Picture 5" descr="L027_col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3700"/>
            <a:ext cx="9144000" cy="3514794"/>
          </a:xfrm>
          <a:prstGeom prst="rect">
            <a:avLst/>
          </a:prstGeom>
        </p:spPr>
      </p:pic>
    </p:spTree>
    <p:extLst>
      <p:ext uri="{BB962C8B-B14F-4D97-AF65-F5344CB8AC3E}">
        <p14:creationId xmlns:p14="http://schemas.microsoft.com/office/powerpoint/2010/main" val="34899916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solidFill>
                  <a:srgbClr val="FFFFFF"/>
                </a:solidFill>
              </a:rPr>
              <a:t>Regional channels</a:t>
            </a:r>
            <a:endParaRPr lang="en-US" dirty="0">
              <a:solidFill>
                <a:srgbClr val="FFFFFF"/>
              </a:solidFill>
            </a:endParaRPr>
          </a:p>
        </p:txBody>
      </p:sp>
      <p:pic>
        <p:nvPicPr>
          <p:cNvPr id="5" name="Picture 4" descr="channelEntiat_avgreachksngeology.png"/>
          <p:cNvPicPr>
            <a:picLocks noChangeAspect="1"/>
          </p:cNvPicPr>
          <p:nvPr/>
        </p:nvPicPr>
        <p:blipFill rotWithShape="1">
          <a:blip r:embed="rId2">
            <a:extLst>
              <a:ext uri="{28A0092B-C50C-407E-A947-70E740481C1C}">
                <a14:useLocalDpi xmlns:a14="http://schemas.microsoft.com/office/drawing/2010/main" val="0"/>
              </a:ext>
            </a:extLst>
          </a:blip>
          <a:srcRect l="12462" t="9814" r="11569"/>
          <a:stretch/>
        </p:blipFill>
        <p:spPr>
          <a:xfrm>
            <a:off x="5234202" y="998538"/>
            <a:ext cx="3706597" cy="5694362"/>
          </a:xfrm>
          <a:prstGeom prst="rect">
            <a:avLst/>
          </a:prstGeom>
        </p:spPr>
      </p:pic>
      <p:sp>
        <p:nvSpPr>
          <p:cNvPr id="6" name="TextBox 5"/>
          <p:cNvSpPr txBox="1"/>
          <p:nvPr/>
        </p:nvSpPr>
        <p:spPr>
          <a:xfrm>
            <a:off x="190500" y="1163638"/>
            <a:ext cx="4762500" cy="3293209"/>
          </a:xfrm>
          <a:prstGeom prst="rect">
            <a:avLst/>
          </a:prstGeom>
          <a:noFill/>
        </p:spPr>
        <p:txBody>
          <a:bodyPr wrap="square" rtlCol="0">
            <a:spAutoFit/>
          </a:bodyPr>
          <a:lstStyle/>
          <a:p>
            <a:pPr marL="285750" indent="-285750">
              <a:buFont typeface="Arial"/>
              <a:buChar char="•"/>
            </a:pPr>
            <a:r>
              <a:rPr lang="en-US" sz="2400" dirty="0" smtClean="0">
                <a:solidFill>
                  <a:srgbClr val="FFFFFF"/>
                </a:solidFill>
              </a:rPr>
              <a:t>Channels in Swakane/</a:t>
            </a:r>
            <a:r>
              <a:rPr lang="en-US" sz="2400" dirty="0" err="1" smtClean="0">
                <a:solidFill>
                  <a:srgbClr val="FFFFFF"/>
                </a:solidFill>
              </a:rPr>
              <a:t>Napeequa</a:t>
            </a:r>
            <a:r>
              <a:rPr lang="en-US" sz="2400" dirty="0" smtClean="0">
                <a:solidFill>
                  <a:srgbClr val="FFFFFF"/>
                </a:solidFill>
              </a:rPr>
              <a:t> are 37% steeper than channels in Entiat pluton (</a:t>
            </a:r>
            <a:r>
              <a:rPr lang="en-US" sz="2400" dirty="0" err="1" smtClean="0">
                <a:solidFill>
                  <a:srgbClr val="FFFFFF"/>
                </a:solidFill>
              </a:rPr>
              <a:t>Mbr</a:t>
            </a:r>
            <a:r>
              <a:rPr lang="en-US" sz="2400" dirty="0" smtClean="0">
                <a:solidFill>
                  <a:srgbClr val="FFFFFF"/>
                </a:solidFill>
              </a:rPr>
              <a:t>)</a:t>
            </a:r>
          </a:p>
          <a:p>
            <a:pPr marL="742950" lvl="1" indent="-285750">
              <a:buFont typeface="Arial"/>
              <a:buChar char="•"/>
            </a:pPr>
            <a:r>
              <a:rPr lang="en-US" sz="2000" dirty="0" smtClean="0">
                <a:solidFill>
                  <a:srgbClr val="FFFFFF"/>
                </a:solidFill>
              </a:rPr>
              <a:t>60% steeper if wind gaps are ignored</a:t>
            </a:r>
          </a:p>
          <a:p>
            <a:pPr lvl="1"/>
            <a:endParaRPr lang="en-US" sz="2000" dirty="0" smtClean="0">
              <a:solidFill>
                <a:srgbClr val="FFFFFF"/>
              </a:solidFill>
            </a:endParaRPr>
          </a:p>
          <a:p>
            <a:pPr marL="285750" indent="-285750">
              <a:buFont typeface="Arial"/>
              <a:buChar char="•"/>
            </a:pPr>
            <a:r>
              <a:rPr lang="en-US" sz="2400" dirty="0" smtClean="0">
                <a:solidFill>
                  <a:srgbClr val="FFFFFF"/>
                </a:solidFill>
              </a:rPr>
              <a:t>Evidence for post-emplacement faulting along Entiat pluton/</a:t>
            </a:r>
            <a:r>
              <a:rPr lang="en-US" sz="2400" dirty="0" err="1" smtClean="0">
                <a:solidFill>
                  <a:srgbClr val="FFFFFF"/>
                </a:solidFill>
              </a:rPr>
              <a:t>Napeequa</a:t>
            </a:r>
            <a:r>
              <a:rPr lang="en-US" sz="2400" dirty="0" smtClean="0">
                <a:solidFill>
                  <a:srgbClr val="FFFFFF"/>
                </a:solidFill>
              </a:rPr>
              <a:t> contact (Tabor et al., 1987)</a:t>
            </a:r>
            <a:endParaRPr lang="en-US" sz="2400" dirty="0">
              <a:solidFill>
                <a:srgbClr val="FFFFFF"/>
              </a:solidFill>
            </a:endParaRPr>
          </a:p>
        </p:txBody>
      </p:sp>
    </p:spTree>
    <p:extLst>
      <p:ext uri="{BB962C8B-B14F-4D97-AF65-F5344CB8AC3E}">
        <p14:creationId xmlns:p14="http://schemas.microsoft.com/office/powerpoint/2010/main" val="11554509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74638"/>
            <a:ext cx="4483101" cy="1143000"/>
          </a:xfrm>
        </p:spPr>
        <p:txBody>
          <a:bodyPr>
            <a:normAutofit fontScale="90000"/>
          </a:bodyPr>
          <a:lstStyle/>
          <a:p>
            <a:r>
              <a:rPr lang="en-US" dirty="0" smtClean="0">
                <a:solidFill>
                  <a:srgbClr val="FFFFFF"/>
                </a:solidFill>
                <a:latin typeface="Myriad Pro"/>
                <a:cs typeface="Myriad Pro"/>
              </a:rPr>
              <a:t>Tectonic framework</a:t>
            </a:r>
            <a:endParaRPr lang="en-US" dirty="0">
              <a:solidFill>
                <a:srgbClr val="FFFFFF"/>
              </a:solidFill>
              <a:latin typeface="Myriad Pro"/>
              <a:cs typeface="Myriad Pro"/>
            </a:endParaRPr>
          </a:p>
        </p:txBody>
      </p:sp>
      <p:pic>
        <p:nvPicPr>
          <p:cNvPr id="4" name="Picture 3"/>
          <p:cNvPicPr>
            <a:picLocks noChangeAspect="1"/>
          </p:cNvPicPr>
          <p:nvPr/>
        </p:nvPicPr>
        <p:blipFill>
          <a:blip r:embed="rId3"/>
          <a:stretch>
            <a:fillRect/>
          </a:stretch>
        </p:blipFill>
        <p:spPr>
          <a:xfrm>
            <a:off x="4940301" y="-1"/>
            <a:ext cx="4203700" cy="6870157"/>
          </a:xfrm>
          <a:prstGeom prst="rect">
            <a:avLst/>
          </a:prstGeom>
        </p:spPr>
      </p:pic>
      <p:sp>
        <p:nvSpPr>
          <p:cNvPr id="5" name="TextBox 4"/>
          <p:cNvSpPr txBox="1"/>
          <p:nvPr/>
        </p:nvSpPr>
        <p:spPr>
          <a:xfrm>
            <a:off x="304800" y="2098676"/>
            <a:ext cx="4381500" cy="3431709"/>
          </a:xfrm>
          <a:prstGeom prst="rect">
            <a:avLst/>
          </a:prstGeom>
          <a:noFill/>
        </p:spPr>
        <p:txBody>
          <a:bodyPr wrap="square" rtlCol="0">
            <a:spAutoFit/>
          </a:bodyPr>
          <a:lstStyle/>
          <a:p>
            <a:pPr marL="285750" indent="-285750">
              <a:spcAft>
                <a:spcPts val="1000"/>
              </a:spcAft>
              <a:buFont typeface="Arial"/>
              <a:buChar char="•"/>
            </a:pPr>
            <a:r>
              <a:rPr lang="en-US" sz="2400" dirty="0" smtClean="0">
                <a:solidFill>
                  <a:srgbClr val="FFFFFF"/>
                </a:solidFill>
                <a:latin typeface="Myriad Pro"/>
                <a:cs typeface="Myriad Pro"/>
              </a:rPr>
              <a:t>Clockwise rotation of rigid tectonic blocks</a:t>
            </a:r>
            <a:endParaRPr lang="en-US" dirty="0" smtClean="0">
              <a:solidFill>
                <a:srgbClr val="FFFFFF"/>
              </a:solidFill>
              <a:latin typeface="Myriad Pro"/>
              <a:cs typeface="Myriad Pro"/>
            </a:endParaRPr>
          </a:p>
          <a:p>
            <a:pPr marL="285750" indent="-285750">
              <a:spcAft>
                <a:spcPts val="1000"/>
              </a:spcAft>
              <a:buFont typeface="Arial"/>
              <a:buChar char="•"/>
            </a:pPr>
            <a:r>
              <a:rPr lang="en-US" sz="2400" dirty="0" smtClean="0">
                <a:solidFill>
                  <a:srgbClr val="FFFFFF"/>
                </a:solidFill>
                <a:latin typeface="Myriad Pro"/>
                <a:cs typeface="Myriad Pro"/>
              </a:rPr>
              <a:t>Driven by NW movement of the Pacific plate relative to North America</a:t>
            </a:r>
            <a:endParaRPr lang="en-US" sz="2400" dirty="0">
              <a:solidFill>
                <a:srgbClr val="FFFFFF"/>
              </a:solidFill>
              <a:latin typeface="Myriad Pro"/>
              <a:cs typeface="Myriad Pro"/>
            </a:endParaRPr>
          </a:p>
          <a:p>
            <a:pPr marL="285750" indent="-285750">
              <a:spcAft>
                <a:spcPts val="1000"/>
              </a:spcAft>
              <a:buFont typeface="Arial"/>
              <a:buChar char="•"/>
            </a:pPr>
            <a:r>
              <a:rPr lang="en-US" sz="2400" dirty="0" smtClean="0">
                <a:solidFill>
                  <a:srgbClr val="FFFFFF"/>
                </a:solidFill>
                <a:latin typeface="Myriad Pro"/>
                <a:cs typeface="Myriad Pro"/>
              </a:rPr>
              <a:t>N to NE shortening in Washington</a:t>
            </a:r>
            <a:endParaRPr lang="en-US" sz="2400" dirty="0">
              <a:solidFill>
                <a:srgbClr val="FFFFFF"/>
              </a:solidFill>
              <a:latin typeface="Myriad Pro"/>
              <a:cs typeface="Myriad Pro"/>
            </a:endParaRPr>
          </a:p>
          <a:p>
            <a:pPr marL="285750" indent="-285750">
              <a:spcAft>
                <a:spcPts val="1000"/>
              </a:spcAft>
              <a:buFont typeface="Arial"/>
              <a:buChar char="•"/>
            </a:pPr>
            <a:endParaRPr lang="en-US" sz="2400" dirty="0">
              <a:solidFill>
                <a:srgbClr val="FFFFFF"/>
              </a:solidFill>
              <a:latin typeface="Myriad Pro"/>
              <a:cs typeface="Myriad Pro"/>
            </a:endParaRPr>
          </a:p>
        </p:txBody>
      </p:sp>
      <p:sp>
        <p:nvSpPr>
          <p:cNvPr id="6" name="TextBox 5"/>
          <p:cNvSpPr txBox="1"/>
          <p:nvPr/>
        </p:nvSpPr>
        <p:spPr>
          <a:xfrm>
            <a:off x="3637975" y="6542976"/>
            <a:ext cx="1746826" cy="276999"/>
          </a:xfrm>
          <a:prstGeom prst="rect">
            <a:avLst/>
          </a:prstGeom>
          <a:noFill/>
        </p:spPr>
        <p:txBody>
          <a:bodyPr wrap="square" rtlCol="0">
            <a:spAutoFit/>
          </a:bodyPr>
          <a:lstStyle/>
          <a:p>
            <a:r>
              <a:rPr lang="en-US" sz="1200" dirty="0" smtClean="0">
                <a:solidFill>
                  <a:srgbClr val="FFFFFF"/>
                </a:solidFill>
                <a:latin typeface="Myriad Pro"/>
                <a:cs typeface="Myriad Pro"/>
              </a:rPr>
              <a:t>Wells et al., 1998</a:t>
            </a:r>
            <a:endParaRPr lang="en-US" sz="1200" dirty="0">
              <a:solidFill>
                <a:srgbClr val="FFFFFF"/>
              </a:solidFill>
              <a:latin typeface="Myriad Pro"/>
              <a:cs typeface="Myriad Pro"/>
            </a:endParaRPr>
          </a:p>
        </p:txBody>
      </p:sp>
    </p:spTree>
    <p:extLst>
      <p:ext uri="{BB962C8B-B14F-4D97-AF65-F5344CB8AC3E}">
        <p14:creationId xmlns:p14="http://schemas.microsoft.com/office/powerpoint/2010/main" val="33816435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_locator_WA_bigshort.png"/>
          <p:cNvPicPr>
            <a:picLocks noChangeAspect="1"/>
          </p:cNvPicPr>
          <p:nvPr/>
        </p:nvPicPr>
        <p:blipFill rotWithShape="1">
          <a:blip r:embed="rId3">
            <a:extLst>
              <a:ext uri="{28A0092B-C50C-407E-A947-70E740481C1C}">
                <a14:useLocalDpi xmlns:a14="http://schemas.microsoft.com/office/drawing/2010/main" val="0"/>
              </a:ext>
            </a:extLst>
          </a:blip>
          <a:srcRect l="4167" t="8333" r="4306"/>
          <a:stretch/>
        </p:blipFill>
        <p:spPr>
          <a:xfrm>
            <a:off x="0" y="-10407"/>
            <a:ext cx="9144000" cy="6868407"/>
          </a:xfrm>
          <a:prstGeom prst="rect">
            <a:avLst/>
          </a:prstGeom>
        </p:spPr>
      </p:pic>
    </p:spTree>
    <p:extLst>
      <p:ext uri="{BB962C8B-B14F-4D97-AF65-F5344CB8AC3E}">
        <p14:creationId xmlns:p14="http://schemas.microsoft.com/office/powerpoint/2010/main" val="29024045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_locator_WA_eqs.png"/>
          <p:cNvPicPr>
            <a:picLocks noChangeAspect="1"/>
          </p:cNvPicPr>
          <p:nvPr/>
        </p:nvPicPr>
        <p:blipFill rotWithShape="1">
          <a:blip r:embed="rId3">
            <a:extLst>
              <a:ext uri="{28A0092B-C50C-407E-A947-70E740481C1C}">
                <a14:useLocalDpi xmlns:a14="http://schemas.microsoft.com/office/drawing/2010/main" val="0"/>
              </a:ext>
            </a:extLst>
          </a:blip>
          <a:srcRect l="4167" t="8519" r="4167"/>
          <a:stretch/>
        </p:blipFill>
        <p:spPr>
          <a:xfrm>
            <a:off x="0" y="13855"/>
            <a:ext cx="9144000" cy="6844145"/>
          </a:xfrm>
          <a:prstGeom prst="rect">
            <a:avLst/>
          </a:prstGeom>
        </p:spPr>
      </p:pic>
    </p:spTree>
    <p:extLst>
      <p:ext uri="{BB962C8B-B14F-4D97-AF65-F5344CB8AC3E}">
        <p14:creationId xmlns:p14="http://schemas.microsoft.com/office/powerpoint/2010/main" val="14445307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a:bodyPr>
          <a:lstStyle/>
          <a:p>
            <a:r>
              <a:rPr lang="en-US" sz="4000" dirty="0" smtClean="0">
                <a:solidFill>
                  <a:schemeClr val="bg1"/>
                </a:solidFill>
                <a:latin typeface="Myriad Pro"/>
                <a:cs typeface="Myriad Pro"/>
              </a:rPr>
              <a:t>Motivating Questions</a:t>
            </a:r>
            <a:endParaRPr lang="en-US" sz="4000" dirty="0">
              <a:solidFill>
                <a:schemeClr val="bg1"/>
              </a:solidFill>
              <a:latin typeface="Myriad Pro"/>
              <a:cs typeface="Myriad Pro"/>
            </a:endParaRPr>
          </a:p>
        </p:txBody>
      </p:sp>
      <p:sp>
        <p:nvSpPr>
          <p:cNvPr id="3" name="Content Placeholder 2"/>
          <p:cNvSpPr>
            <a:spLocks noGrp="1"/>
          </p:cNvSpPr>
          <p:nvPr>
            <p:ph idx="1"/>
          </p:nvPr>
        </p:nvSpPr>
        <p:spPr>
          <a:xfrm>
            <a:off x="457200" y="1074738"/>
            <a:ext cx="8229600" cy="4525963"/>
          </a:xfrm>
        </p:spPr>
        <p:txBody>
          <a:bodyPr/>
          <a:lstStyle/>
          <a:p>
            <a:r>
              <a:rPr lang="en-US" sz="2400" dirty="0" smtClean="0">
                <a:solidFill>
                  <a:schemeClr val="bg1"/>
                </a:solidFill>
                <a:latin typeface="Myriad Pro"/>
                <a:cs typeface="Myriad Pro"/>
              </a:rPr>
              <a:t>Where is shortening accommodated?</a:t>
            </a:r>
          </a:p>
          <a:p>
            <a:r>
              <a:rPr lang="en-US" sz="2400" dirty="0" smtClean="0">
                <a:solidFill>
                  <a:schemeClr val="bg1"/>
                </a:solidFill>
                <a:latin typeface="Myriad Pro"/>
                <a:cs typeface="Myriad Pro"/>
              </a:rPr>
              <a:t>Is modern shortening reactivating bedrock faults</a:t>
            </a:r>
            <a:r>
              <a:rPr lang="en-US" sz="2400" dirty="0" smtClean="0">
                <a:solidFill>
                  <a:schemeClr val="bg1"/>
                </a:solidFill>
                <a:latin typeface="Myriad Pro"/>
                <a:cs typeface="Myriad Pro"/>
              </a:rPr>
              <a:t>?</a:t>
            </a:r>
            <a:endParaRPr lang="en-US" sz="2400" dirty="0" smtClean="0">
              <a:solidFill>
                <a:schemeClr val="bg1"/>
              </a:solidFill>
              <a:latin typeface="Myriad Pro"/>
              <a:cs typeface="Myriad Pro"/>
            </a:endParaRPr>
          </a:p>
          <a:p>
            <a:pPr lvl="1"/>
            <a:r>
              <a:rPr lang="en-US" sz="1800" dirty="0" smtClean="0">
                <a:solidFill>
                  <a:schemeClr val="bg1"/>
                </a:solidFill>
                <a:latin typeface="Myriad Pro"/>
                <a:cs typeface="Myriad Pro"/>
              </a:rPr>
              <a:t>If so, what is chronology of slip since the late Pleistocene?</a:t>
            </a:r>
          </a:p>
          <a:p>
            <a:pPr lvl="1"/>
            <a:r>
              <a:rPr lang="en-US" sz="1800" dirty="0" smtClean="0">
                <a:solidFill>
                  <a:schemeClr val="bg1"/>
                </a:solidFill>
                <a:latin typeface="Myriad Pro"/>
                <a:cs typeface="Myriad Pro"/>
              </a:rPr>
              <a:t>Is deformation localized on discrete structures or is shortening also accommodated by regional folding?</a:t>
            </a:r>
            <a:endParaRPr lang="en-US" sz="1800" dirty="0">
              <a:solidFill>
                <a:schemeClr val="bg1"/>
              </a:solidFill>
              <a:latin typeface="Myriad Pro"/>
              <a:cs typeface="Myriad Pro"/>
            </a:endParaRPr>
          </a:p>
        </p:txBody>
      </p:sp>
      <p:grpSp>
        <p:nvGrpSpPr>
          <p:cNvPr id="9" name="Group 8"/>
          <p:cNvGrpSpPr/>
          <p:nvPr/>
        </p:nvGrpSpPr>
        <p:grpSpPr>
          <a:xfrm>
            <a:off x="0" y="2925487"/>
            <a:ext cx="9144000" cy="2734225"/>
            <a:chOff x="0" y="4146774"/>
            <a:chExt cx="9144000" cy="2734225"/>
          </a:xfrm>
        </p:grpSpPr>
        <p:pic>
          <p:nvPicPr>
            <p:cNvPr id="4" name="Picture 3"/>
            <p:cNvPicPr>
              <a:picLocks noChangeAspect="1"/>
            </p:cNvPicPr>
            <p:nvPr/>
          </p:nvPicPr>
          <p:blipFill rotWithShape="1">
            <a:blip r:embed="rId3"/>
            <a:srcRect l="22115"/>
            <a:stretch/>
          </p:blipFill>
          <p:spPr>
            <a:xfrm>
              <a:off x="0" y="4635500"/>
              <a:ext cx="5770032" cy="2222500"/>
            </a:xfrm>
            <a:prstGeom prst="rect">
              <a:avLst/>
            </a:prstGeom>
          </p:spPr>
        </p:pic>
        <p:pic>
          <p:nvPicPr>
            <p:cNvPr id="5" name="Picture 4"/>
            <p:cNvPicPr>
              <a:picLocks noChangeAspect="1"/>
            </p:cNvPicPr>
            <p:nvPr/>
          </p:nvPicPr>
          <p:blipFill>
            <a:blip r:embed="rId4"/>
            <a:stretch>
              <a:fillRect/>
            </a:stretch>
          </p:blipFill>
          <p:spPr>
            <a:xfrm>
              <a:off x="5130800" y="4146774"/>
              <a:ext cx="4013200" cy="2711226"/>
            </a:xfrm>
            <a:prstGeom prst="rect">
              <a:avLst/>
            </a:prstGeom>
          </p:spPr>
        </p:pic>
        <p:sp>
          <p:nvSpPr>
            <p:cNvPr id="6" name="TextBox 5"/>
            <p:cNvSpPr txBox="1"/>
            <p:nvPr/>
          </p:nvSpPr>
          <p:spPr>
            <a:xfrm>
              <a:off x="0" y="4160214"/>
              <a:ext cx="5130800" cy="369332"/>
            </a:xfrm>
            <a:prstGeom prst="rect">
              <a:avLst/>
            </a:prstGeom>
            <a:noFill/>
          </p:spPr>
          <p:txBody>
            <a:bodyPr wrap="square" rtlCol="0">
              <a:spAutoFit/>
            </a:bodyPr>
            <a:lstStyle/>
            <a:p>
              <a:r>
                <a:rPr lang="en-US" dirty="0" smtClean="0">
                  <a:solidFill>
                    <a:srgbClr val="FFFFFF"/>
                  </a:solidFill>
                  <a:latin typeface="Myriad Pro"/>
                  <a:cs typeface="Myriad Pro"/>
                </a:rPr>
                <a:t>Rocky Reach Dam </a:t>
              </a:r>
              <a:r>
                <a:rPr lang="en-US" dirty="0" smtClean="0">
                  <a:solidFill>
                    <a:srgbClr val="FFFFFF"/>
                  </a:solidFill>
                  <a:latin typeface="Wingdings"/>
                  <a:ea typeface="Wingdings"/>
                  <a:cs typeface="Wingdings"/>
                  <a:sym typeface="Wingdings"/>
                </a:rPr>
                <a:t>	 </a:t>
              </a:r>
              <a:r>
                <a:rPr lang="en-US" dirty="0" smtClean="0">
                  <a:solidFill>
                    <a:srgbClr val="FFFFFF"/>
                  </a:solidFill>
                  <a:latin typeface="Myriad Pro"/>
                  <a:ea typeface="Wingdings"/>
                  <a:cs typeface="Myriad Pro"/>
                  <a:sym typeface="Wingdings"/>
                </a:rPr>
                <a:t>Hanford Nuclear Site </a:t>
              </a:r>
              <a:r>
                <a:rPr lang="en-US" dirty="0" smtClean="0">
                  <a:solidFill>
                    <a:srgbClr val="FFFFFF"/>
                  </a:solidFill>
                  <a:latin typeface="Wingdings"/>
                  <a:ea typeface="Wingdings"/>
                  <a:cs typeface="Wingdings"/>
                  <a:sym typeface="Wingdings"/>
                </a:rPr>
                <a:t></a:t>
              </a:r>
              <a:endParaRPr lang="en-US" dirty="0">
                <a:solidFill>
                  <a:srgbClr val="FFFFFF"/>
                </a:solidFill>
                <a:latin typeface="Myriad Pro"/>
                <a:cs typeface="Myriad Pro"/>
              </a:endParaRPr>
            </a:p>
          </p:txBody>
        </p:sp>
        <p:sp>
          <p:nvSpPr>
            <p:cNvPr id="7" name="TextBox 6"/>
            <p:cNvSpPr txBox="1"/>
            <p:nvPr/>
          </p:nvSpPr>
          <p:spPr>
            <a:xfrm>
              <a:off x="7702580" y="6604000"/>
              <a:ext cx="1441420" cy="276999"/>
            </a:xfrm>
            <a:prstGeom prst="rect">
              <a:avLst/>
            </a:prstGeom>
            <a:noFill/>
          </p:spPr>
          <p:txBody>
            <a:bodyPr wrap="none" rtlCol="0">
              <a:spAutoFit/>
            </a:bodyPr>
            <a:lstStyle/>
            <a:p>
              <a:r>
                <a:rPr lang="en-US" sz="1200" dirty="0" smtClean="0"/>
                <a:t>U.S. Dept. of Energy</a:t>
              </a:r>
              <a:endParaRPr lang="en-US" sz="1200" dirty="0"/>
            </a:p>
          </p:txBody>
        </p:sp>
        <p:sp>
          <p:nvSpPr>
            <p:cNvPr id="8" name="TextBox 7"/>
            <p:cNvSpPr txBox="1"/>
            <p:nvPr/>
          </p:nvSpPr>
          <p:spPr>
            <a:xfrm>
              <a:off x="3689380" y="6578600"/>
              <a:ext cx="1441420" cy="276999"/>
            </a:xfrm>
            <a:prstGeom prst="rect">
              <a:avLst/>
            </a:prstGeom>
            <a:noFill/>
          </p:spPr>
          <p:txBody>
            <a:bodyPr wrap="none" rtlCol="0">
              <a:spAutoFit/>
            </a:bodyPr>
            <a:lstStyle/>
            <a:p>
              <a:r>
                <a:rPr lang="en-US" sz="1200" dirty="0" smtClean="0"/>
                <a:t>U.S. Dept. of Energy</a:t>
              </a:r>
              <a:endParaRPr lang="en-US" sz="1200" dirty="0"/>
            </a:p>
          </p:txBody>
        </p:sp>
      </p:grpSp>
      <p:sp>
        <p:nvSpPr>
          <p:cNvPr id="10" name="TextBox 9"/>
          <p:cNvSpPr txBox="1"/>
          <p:nvPr/>
        </p:nvSpPr>
        <p:spPr>
          <a:xfrm>
            <a:off x="1644680" y="6111438"/>
            <a:ext cx="6375400" cy="646331"/>
          </a:xfrm>
          <a:prstGeom prst="rect">
            <a:avLst/>
          </a:prstGeom>
          <a:noFill/>
        </p:spPr>
        <p:txBody>
          <a:bodyPr wrap="square" numCol="2" rtlCol="0">
            <a:spAutoFit/>
          </a:bodyPr>
          <a:lstStyle/>
          <a:p>
            <a:pPr marL="285750" indent="-285750">
              <a:buFont typeface="Arial"/>
              <a:buChar char="•"/>
            </a:pPr>
            <a:r>
              <a:rPr lang="en-US" dirty="0" smtClean="0">
                <a:solidFill>
                  <a:srgbClr val="FFFFFF"/>
                </a:solidFill>
                <a:latin typeface="Myriad Pro"/>
                <a:cs typeface="Myriad Pro"/>
              </a:rPr>
              <a:t>Geomorphic mapping</a:t>
            </a:r>
          </a:p>
          <a:p>
            <a:pPr marL="285750" indent="-285750">
              <a:buFont typeface="Arial"/>
              <a:buChar char="•"/>
            </a:pPr>
            <a:r>
              <a:rPr lang="en-US" dirty="0" smtClean="0">
                <a:solidFill>
                  <a:srgbClr val="FFFFFF"/>
                </a:solidFill>
                <a:latin typeface="Myriad Pro"/>
                <a:cs typeface="Myriad Pro"/>
              </a:rPr>
              <a:t>Trenching </a:t>
            </a:r>
          </a:p>
          <a:p>
            <a:pPr marL="285750" indent="-285750">
              <a:buFont typeface="Arial"/>
              <a:buChar char="•"/>
            </a:pPr>
            <a:r>
              <a:rPr lang="en-US" dirty="0" smtClean="0">
                <a:solidFill>
                  <a:srgbClr val="FFFFFF"/>
                </a:solidFill>
                <a:latin typeface="Myriad Pro"/>
                <a:cs typeface="Myriad Pro"/>
              </a:rPr>
              <a:t>Channel steepness analysis</a:t>
            </a:r>
            <a:endParaRPr lang="en-US" dirty="0">
              <a:solidFill>
                <a:srgbClr val="FFFFFF"/>
              </a:solidFill>
              <a:latin typeface="Myriad Pro"/>
              <a:cs typeface="Myriad Pro"/>
            </a:endParaRPr>
          </a:p>
        </p:txBody>
      </p:sp>
      <p:sp>
        <p:nvSpPr>
          <p:cNvPr id="11" name="TextBox 10"/>
          <p:cNvSpPr txBox="1"/>
          <p:nvPr/>
        </p:nvSpPr>
        <p:spPr>
          <a:xfrm>
            <a:off x="3822700" y="5604150"/>
            <a:ext cx="1608133" cy="553998"/>
          </a:xfrm>
          <a:prstGeom prst="rect">
            <a:avLst/>
          </a:prstGeom>
          <a:noFill/>
        </p:spPr>
        <p:txBody>
          <a:bodyPr wrap="none" rtlCol="0">
            <a:spAutoFit/>
          </a:bodyPr>
          <a:lstStyle/>
          <a:p>
            <a:r>
              <a:rPr lang="en-US" sz="3000" dirty="0" smtClean="0">
                <a:solidFill>
                  <a:srgbClr val="FFFFFF"/>
                </a:solidFill>
                <a:latin typeface="Myriad Pro"/>
                <a:cs typeface="Myriad Pro"/>
              </a:rPr>
              <a:t>Methods</a:t>
            </a:r>
            <a:endParaRPr lang="en-US" sz="3000" dirty="0">
              <a:solidFill>
                <a:srgbClr val="FFFFFF"/>
              </a:solidFill>
              <a:latin typeface="Myriad Pro"/>
              <a:cs typeface="Myriad Pro"/>
            </a:endParaRPr>
          </a:p>
        </p:txBody>
      </p:sp>
    </p:spTree>
    <p:extLst>
      <p:ext uri="{BB962C8B-B14F-4D97-AF65-F5344CB8AC3E}">
        <p14:creationId xmlns:p14="http://schemas.microsoft.com/office/powerpoint/2010/main" val="215271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33338"/>
            <a:ext cx="4013200" cy="1143000"/>
          </a:xfrm>
        </p:spPr>
        <p:txBody>
          <a:bodyPr/>
          <a:lstStyle/>
          <a:p>
            <a:r>
              <a:rPr lang="en-US" dirty="0" smtClean="0">
                <a:solidFill>
                  <a:srgbClr val="FFFFFF"/>
                </a:solidFill>
              </a:rPr>
              <a:t>LOCATION</a:t>
            </a:r>
            <a:endParaRPr lang="en-US" dirty="0">
              <a:solidFill>
                <a:srgbClr val="FFFFFF"/>
              </a:solidFill>
            </a:endParaRPr>
          </a:p>
        </p:txBody>
      </p:sp>
      <p:sp>
        <p:nvSpPr>
          <p:cNvPr id="6" name="TextBox 5"/>
          <p:cNvSpPr txBox="1"/>
          <p:nvPr/>
        </p:nvSpPr>
        <p:spPr>
          <a:xfrm>
            <a:off x="266700" y="1176338"/>
            <a:ext cx="3454400" cy="4154983"/>
          </a:xfrm>
          <a:prstGeom prst="rect">
            <a:avLst/>
          </a:prstGeom>
          <a:noFill/>
        </p:spPr>
        <p:txBody>
          <a:bodyPr wrap="square" rtlCol="0">
            <a:spAutoFit/>
          </a:bodyPr>
          <a:lstStyle/>
          <a:p>
            <a:pPr marL="285750" indent="-285750">
              <a:buFont typeface="Arial"/>
              <a:buChar char="•"/>
            </a:pPr>
            <a:r>
              <a:rPr lang="en-US" sz="2400" dirty="0" smtClean="0">
                <a:solidFill>
                  <a:srgbClr val="FFFFFF"/>
                </a:solidFill>
              </a:rPr>
              <a:t>Entiat fault juxtaposes pre-Tertiary metamorphic rock (light green/blue) and Eocene sedimentary rock (orange)</a:t>
            </a:r>
          </a:p>
          <a:p>
            <a:pPr marL="285750" indent="-285750">
              <a:buFont typeface="Arial"/>
              <a:buChar char="•"/>
            </a:pPr>
            <a:r>
              <a:rPr lang="en-US" sz="2400" dirty="0" smtClean="0">
                <a:solidFill>
                  <a:srgbClr val="FFFFFF"/>
                </a:solidFill>
              </a:rPr>
              <a:t>Tertiary history of </a:t>
            </a:r>
            <a:r>
              <a:rPr lang="en-US" sz="2400" b="1" dirty="0" smtClean="0">
                <a:solidFill>
                  <a:srgbClr val="FFFFFF"/>
                </a:solidFill>
              </a:rPr>
              <a:t>normal</a:t>
            </a:r>
            <a:r>
              <a:rPr lang="en-US" sz="2400" dirty="0" smtClean="0">
                <a:solidFill>
                  <a:srgbClr val="FFFFFF"/>
                </a:solidFill>
              </a:rPr>
              <a:t>, reverse and oblique motion</a:t>
            </a:r>
          </a:p>
          <a:p>
            <a:pPr marL="285750" indent="-285750">
              <a:buFont typeface="Arial"/>
              <a:buChar char="•"/>
            </a:pPr>
            <a:r>
              <a:rPr lang="en-US" sz="2400" dirty="0" smtClean="0">
                <a:solidFill>
                  <a:srgbClr val="FFFFFF"/>
                </a:solidFill>
              </a:rPr>
              <a:t>Area not impacted by Missoula floods</a:t>
            </a:r>
            <a:endParaRPr lang="en-US" sz="2400" dirty="0">
              <a:solidFill>
                <a:srgbClr val="FFFFFF"/>
              </a:solidFill>
            </a:endParaRPr>
          </a:p>
        </p:txBody>
      </p:sp>
      <p:pic>
        <p:nvPicPr>
          <p:cNvPr id="3" name="Picture 2" descr="1_Locator_entiat_nodem.png"/>
          <p:cNvPicPr>
            <a:picLocks noChangeAspect="1"/>
          </p:cNvPicPr>
          <p:nvPr/>
        </p:nvPicPr>
        <p:blipFill rotWithShape="1">
          <a:blip r:embed="rId3">
            <a:extLst>
              <a:ext uri="{28A0092B-C50C-407E-A947-70E740481C1C}">
                <a14:useLocalDpi xmlns:a14="http://schemas.microsoft.com/office/drawing/2010/main" val="0"/>
              </a:ext>
            </a:extLst>
          </a:blip>
          <a:srcRect l="6231" t="7037" r="5576" b="6851"/>
          <a:stretch/>
        </p:blipFill>
        <p:spPr>
          <a:xfrm>
            <a:off x="3716594" y="0"/>
            <a:ext cx="5427406" cy="6858000"/>
          </a:xfrm>
          <a:prstGeom prst="rect">
            <a:avLst/>
          </a:prstGeom>
        </p:spPr>
      </p:pic>
      <p:sp>
        <p:nvSpPr>
          <p:cNvPr id="7" name="Freeform 6"/>
          <p:cNvSpPr/>
          <p:nvPr/>
        </p:nvSpPr>
        <p:spPr>
          <a:xfrm>
            <a:off x="5238750" y="2254250"/>
            <a:ext cx="1981200" cy="2292350"/>
          </a:xfrm>
          <a:custGeom>
            <a:avLst/>
            <a:gdLst>
              <a:gd name="connsiteX0" fmla="*/ 0 w 1981200"/>
              <a:gd name="connsiteY0" fmla="*/ 311150 h 2292350"/>
              <a:gd name="connsiteX1" fmla="*/ 1060450 w 1981200"/>
              <a:gd name="connsiteY1" fmla="*/ 2292350 h 2292350"/>
              <a:gd name="connsiteX2" fmla="*/ 1974850 w 1981200"/>
              <a:gd name="connsiteY2" fmla="*/ 1377950 h 2292350"/>
              <a:gd name="connsiteX3" fmla="*/ 1981200 w 1981200"/>
              <a:gd name="connsiteY3" fmla="*/ 876300 h 2292350"/>
              <a:gd name="connsiteX4" fmla="*/ 298450 w 1981200"/>
              <a:gd name="connsiteY4" fmla="*/ 0 h 2292350"/>
              <a:gd name="connsiteX5" fmla="*/ 0 w 1981200"/>
              <a:gd name="connsiteY5" fmla="*/ 311150 h 229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92350">
                <a:moveTo>
                  <a:pt x="0" y="311150"/>
                </a:moveTo>
                <a:lnTo>
                  <a:pt x="1060450" y="2292350"/>
                </a:lnTo>
                <a:lnTo>
                  <a:pt x="1974850" y="1377950"/>
                </a:lnTo>
                <a:cubicBezTo>
                  <a:pt x="1976967" y="1210733"/>
                  <a:pt x="1979083" y="1043517"/>
                  <a:pt x="1981200" y="876300"/>
                </a:cubicBezTo>
                <a:lnTo>
                  <a:pt x="298450" y="0"/>
                </a:lnTo>
                <a:lnTo>
                  <a:pt x="0" y="311150"/>
                </a:lnTo>
                <a:close/>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298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rp_bare.png"/>
          <p:cNvPicPr>
            <a:picLocks noChangeAspect="1"/>
          </p:cNvPicPr>
          <p:nvPr/>
        </p:nvPicPr>
        <p:blipFill rotWithShape="1">
          <a:blip r:embed="rId3">
            <a:extLst>
              <a:ext uri="{28A0092B-C50C-407E-A947-70E740481C1C}">
                <a14:useLocalDpi xmlns:a14="http://schemas.microsoft.com/office/drawing/2010/main" val="0"/>
              </a:ext>
            </a:extLst>
          </a:blip>
          <a:srcRect t="-15696" b="10764"/>
          <a:stretch/>
        </p:blipFill>
        <p:spPr>
          <a:xfrm>
            <a:off x="0" y="2108200"/>
            <a:ext cx="9144000" cy="2971663"/>
          </a:xfrm>
          <a:prstGeom prst="rect">
            <a:avLst/>
          </a:prstGeom>
          <a:solidFill>
            <a:schemeClr val="bg1"/>
          </a:solidFill>
        </p:spPr>
      </p:pic>
      <p:sp>
        <p:nvSpPr>
          <p:cNvPr id="5" name="TextBox 4"/>
          <p:cNvSpPr txBox="1"/>
          <p:nvPr/>
        </p:nvSpPr>
        <p:spPr>
          <a:xfrm>
            <a:off x="279400" y="359454"/>
            <a:ext cx="8496300" cy="1454244"/>
          </a:xfrm>
          <a:prstGeom prst="rect">
            <a:avLst/>
          </a:prstGeom>
          <a:noFill/>
        </p:spPr>
        <p:txBody>
          <a:bodyPr wrap="square" numCol="1" spcCol="1828800" rtlCol="0">
            <a:spAutoFit/>
          </a:bodyPr>
          <a:lstStyle/>
          <a:p>
            <a:pPr algn="ctr">
              <a:lnSpc>
                <a:spcPct val="150000"/>
              </a:lnSpc>
            </a:pPr>
            <a:r>
              <a:rPr lang="en-US" sz="2400" dirty="0" smtClean="0">
                <a:solidFill>
                  <a:srgbClr val="FFFFFF"/>
                </a:solidFill>
                <a:latin typeface="Myriad Pro"/>
                <a:cs typeface="Myriad Pro"/>
              </a:rPr>
              <a:t>What is generating this feature?</a:t>
            </a:r>
          </a:p>
          <a:p>
            <a:pPr marL="285750" indent="-285750" algn="ctr">
              <a:lnSpc>
                <a:spcPct val="150000"/>
              </a:lnSpc>
              <a:buFont typeface="Arial"/>
              <a:buChar char="•"/>
            </a:pPr>
            <a:r>
              <a:rPr lang="en-US" dirty="0" smtClean="0">
                <a:solidFill>
                  <a:srgbClr val="FFFFFF"/>
                </a:solidFill>
                <a:latin typeface="Myriad Pro"/>
                <a:cs typeface="Myriad Pro"/>
              </a:rPr>
              <a:t>Differential erosion across Swakane internal contact</a:t>
            </a:r>
          </a:p>
          <a:p>
            <a:pPr marL="285750" indent="-285750" algn="ctr">
              <a:lnSpc>
                <a:spcPct val="150000"/>
              </a:lnSpc>
              <a:buFont typeface="Arial"/>
              <a:buChar char="•"/>
            </a:pPr>
            <a:r>
              <a:rPr lang="en-US" dirty="0" smtClean="0">
                <a:solidFill>
                  <a:srgbClr val="FFFFFF"/>
                </a:solidFill>
                <a:latin typeface="Myriad Pro"/>
                <a:cs typeface="Myriad Pro"/>
              </a:rPr>
              <a:t>Quaternary or recent tectonic deformation</a:t>
            </a:r>
          </a:p>
        </p:txBody>
      </p:sp>
      <p:pic>
        <p:nvPicPr>
          <p:cNvPr id="6" name="Picture 5" descr="scarp_combo.png"/>
          <p:cNvPicPr>
            <a:picLocks noChangeAspect="1"/>
          </p:cNvPicPr>
          <p:nvPr/>
        </p:nvPicPr>
        <p:blipFill rotWithShape="1">
          <a:blip r:embed="rId4">
            <a:extLst>
              <a:ext uri="{28A0092B-C50C-407E-A947-70E740481C1C}">
                <a14:useLocalDpi xmlns:a14="http://schemas.microsoft.com/office/drawing/2010/main" val="0"/>
              </a:ext>
            </a:extLst>
          </a:blip>
          <a:srcRect l="16106" t="70647" r="74742" b="22069"/>
          <a:stretch/>
        </p:blipFill>
        <p:spPr>
          <a:xfrm>
            <a:off x="165100" y="2159000"/>
            <a:ext cx="1219200" cy="774700"/>
          </a:xfrm>
          <a:prstGeom prst="rect">
            <a:avLst/>
          </a:prstGeom>
          <a:solidFill>
            <a:schemeClr val="bg1"/>
          </a:solidFill>
        </p:spPr>
      </p:pic>
      <p:sp>
        <p:nvSpPr>
          <p:cNvPr id="2" name="Rectangle 1"/>
          <p:cNvSpPr/>
          <p:nvPr/>
        </p:nvSpPr>
        <p:spPr>
          <a:xfrm>
            <a:off x="1136650" y="2432050"/>
            <a:ext cx="247650" cy="127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037293" y="2349500"/>
            <a:ext cx="236814" cy="276999"/>
          </a:xfrm>
          <a:prstGeom prst="rect">
            <a:avLst/>
          </a:prstGeom>
          <a:noFill/>
        </p:spPr>
        <p:txBody>
          <a:bodyPr wrap="none" rtlCol="0">
            <a:spAutoFit/>
          </a:bodyPr>
          <a:lstStyle/>
          <a:p>
            <a:r>
              <a:rPr lang="en-US" sz="1200" dirty="0" smtClean="0"/>
              <a:t>°</a:t>
            </a:r>
            <a:endParaRPr lang="en-US" sz="1200" dirty="0"/>
          </a:p>
        </p:txBody>
      </p:sp>
      <p:sp>
        <p:nvSpPr>
          <p:cNvPr id="7" name="TextBox 6"/>
          <p:cNvSpPr txBox="1"/>
          <p:nvPr/>
        </p:nvSpPr>
        <p:spPr>
          <a:xfrm>
            <a:off x="948393" y="2635250"/>
            <a:ext cx="236814" cy="276999"/>
          </a:xfrm>
          <a:prstGeom prst="rect">
            <a:avLst/>
          </a:prstGeom>
          <a:noFill/>
        </p:spPr>
        <p:txBody>
          <a:bodyPr wrap="none" rtlCol="0">
            <a:spAutoFit/>
          </a:bodyPr>
          <a:lstStyle/>
          <a:p>
            <a:r>
              <a:rPr lang="en-US" sz="1200" dirty="0" smtClean="0"/>
              <a:t>°</a:t>
            </a:r>
            <a:endParaRPr lang="en-US" sz="1200" dirty="0"/>
          </a:p>
        </p:txBody>
      </p:sp>
    </p:spTree>
    <p:extLst>
      <p:ext uri="{BB962C8B-B14F-4D97-AF65-F5344CB8AC3E}">
        <p14:creationId xmlns:p14="http://schemas.microsoft.com/office/powerpoint/2010/main" val="120842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MAPPING/BENCH DESCRIPTION</a:t>
            </a:r>
            <a:endParaRPr lang="en-US" dirty="0">
              <a:solidFill>
                <a:srgbClr val="FFFFFF"/>
              </a:solidFill>
            </a:endParaRPr>
          </a:p>
        </p:txBody>
      </p:sp>
      <p:pic>
        <p:nvPicPr>
          <p:cNvPr id="5" name="Picture 4" descr="1_scarp_combo_nopro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9144000" cy="6382484"/>
          </a:xfrm>
          <a:prstGeom prst="rect">
            <a:avLst/>
          </a:prstGeom>
        </p:spPr>
      </p:pic>
    </p:spTree>
    <p:extLst>
      <p:ext uri="{BB962C8B-B14F-4D97-AF65-F5344CB8AC3E}">
        <p14:creationId xmlns:p14="http://schemas.microsoft.com/office/powerpoint/2010/main" val="9843510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21726</TotalTime>
  <Words>1314</Words>
  <Application>Microsoft Office PowerPoint</Application>
  <PresentationFormat>On-screen Show (4:3)</PresentationFormat>
  <Paragraphs>205</Paragraphs>
  <Slides>25</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Myriad Pro</vt:lpstr>
      <vt:lpstr>Wingdings</vt:lpstr>
      <vt:lpstr>Office Theme</vt:lpstr>
      <vt:lpstr>Holocene reactivation of an Eocene bedrock fault in the eastern Cascade Mountains, Washington</vt:lpstr>
      <vt:lpstr>PowerPoint Presentation</vt:lpstr>
      <vt:lpstr>Tectonic framework</vt:lpstr>
      <vt:lpstr>PowerPoint Presentation</vt:lpstr>
      <vt:lpstr>PowerPoint Presentation</vt:lpstr>
      <vt:lpstr>Motivating Questions</vt:lpstr>
      <vt:lpstr>LOCATION</vt:lpstr>
      <vt:lpstr>PowerPoint Presentation</vt:lpstr>
      <vt:lpstr>MAPPING/BENCH DESCRIPTION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Swakane canyon channels</vt:lpstr>
      <vt:lpstr>Swakane canyon channels</vt:lpstr>
      <vt:lpstr>Questions?</vt:lpstr>
      <vt:lpstr>Ground Penetrating Radar</vt:lpstr>
      <vt:lpstr>Regional channels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Holocene reactivation of an Eocene bedrock fault in the eastern Cascade Mountains, Washington</dc:title>
  <dc:creator>Ben Carlson</dc:creator>
  <cp:lastModifiedBy>Baker, Leslie (lbaker@uidaho.edu)</cp:lastModifiedBy>
  <cp:revision>116</cp:revision>
  <dcterms:created xsi:type="dcterms:W3CDTF">2016-03-08T23:54:11Z</dcterms:created>
  <dcterms:modified xsi:type="dcterms:W3CDTF">2016-05-18T22:01:50Z</dcterms:modified>
</cp:coreProperties>
</file>