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9" r:id="rId3"/>
    <p:sldId id="274" r:id="rId4"/>
    <p:sldId id="258" r:id="rId5"/>
    <p:sldId id="260" r:id="rId6"/>
    <p:sldId id="261" r:id="rId7"/>
    <p:sldId id="262" r:id="rId8"/>
    <p:sldId id="263" r:id="rId9"/>
    <p:sldId id="264" r:id="rId10"/>
    <p:sldId id="275" r:id="rId11"/>
    <p:sldId id="265" r:id="rId12"/>
    <p:sldId id="266" r:id="rId13"/>
    <p:sldId id="267" r:id="rId14"/>
    <p:sldId id="268" r:id="rId15"/>
    <p:sldId id="269" r:id="rId16"/>
    <p:sldId id="270" r:id="rId17"/>
    <p:sldId id="271" r:id="rId18"/>
    <p:sldId id="272" r:id="rId19"/>
    <p:sldId id="27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9" autoAdjust="0"/>
    <p:restoredTop sz="55292" autoAdjust="0"/>
  </p:normalViewPr>
  <p:slideViewPr>
    <p:cSldViewPr>
      <p:cViewPr varScale="1">
        <p:scale>
          <a:sx n="61" d="100"/>
          <a:sy n="61" d="100"/>
        </p:scale>
        <p:origin x="193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C2D63AA-5836-41CB-976F-10090588A6B1}" type="datetimeFigureOut">
              <a:rPr lang="en-US" smtClean="0"/>
              <a:t>5/18/2016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9D9C29-137F-40DE-852E-3E3D0F2D8AF8}" type="slidenum">
              <a:rPr lang="en-US" smtClean="0"/>
              <a:t>‹#›</a:t>
            </a:fld>
            <a:endParaRPr lang="en-US"/>
          </a:p>
        </p:txBody>
      </p:sp>
    </p:spTree>
    <p:extLst>
      <p:ext uri="{BB962C8B-B14F-4D97-AF65-F5344CB8AC3E}">
        <p14:creationId xmlns:p14="http://schemas.microsoft.com/office/powerpoint/2010/main" val="1824883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28DAC9-DCA6-491A-8EFB-629F755E8E26}" type="datetimeFigureOut">
              <a:rPr lang="en-US" smtClean="0"/>
              <a:t>5/18/2016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102B3A-2FF0-4291-B75D-4557C63BF671}" type="slidenum">
              <a:rPr lang="en-US" smtClean="0"/>
              <a:t>‹#›</a:t>
            </a:fld>
            <a:endParaRPr lang="en-US"/>
          </a:p>
        </p:txBody>
      </p:sp>
    </p:spTree>
    <p:extLst>
      <p:ext uri="{BB962C8B-B14F-4D97-AF65-F5344CB8AC3E}">
        <p14:creationId xmlns:p14="http://schemas.microsoft.com/office/powerpoint/2010/main" val="291433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a:t>
            </a:fld>
            <a:endParaRPr lang="en-US"/>
          </a:p>
        </p:txBody>
      </p:sp>
    </p:spTree>
    <p:extLst>
      <p:ext uri="{BB962C8B-B14F-4D97-AF65-F5344CB8AC3E}">
        <p14:creationId xmlns:p14="http://schemas.microsoft.com/office/powerpoint/2010/main" val="16498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comparison of the two very different textures.</a:t>
            </a:r>
            <a:r>
              <a:rPr lang="en-US" baseline="0" dirty="0"/>
              <a:t> These images were taken at the same scale. Relict-igneous texture on top, </a:t>
            </a:r>
            <a:r>
              <a:rPr lang="en-US" baseline="0" dirty="0" err="1"/>
              <a:t>mylonitic</a:t>
            </a:r>
            <a:r>
              <a:rPr lang="en-US" baseline="0" dirty="0"/>
              <a:t> fabric on bottom. </a:t>
            </a:r>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10</a:t>
            </a:fld>
            <a:endParaRPr lang="en-US"/>
          </a:p>
        </p:txBody>
      </p:sp>
    </p:spTree>
    <p:extLst>
      <p:ext uri="{BB962C8B-B14F-4D97-AF65-F5344CB8AC3E}">
        <p14:creationId xmlns:p14="http://schemas.microsoft.com/office/powerpoint/2010/main" val="317321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a:t>
            </a:r>
            <a:r>
              <a:rPr lang="en-US" baseline="0" dirty="0"/>
              <a:t> these samples a classification we plotted them on a Aluminum vs Magnesium vs total iron + </a:t>
            </a:r>
            <a:r>
              <a:rPr lang="en-US" baseline="0" dirty="0" err="1"/>
              <a:t>titanitum</a:t>
            </a:r>
            <a:r>
              <a:rPr lang="en-US" baseline="0" dirty="0"/>
              <a:t> ternary diagram called the Jensen cation plot for classifying sub-</a:t>
            </a:r>
            <a:r>
              <a:rPr lang="en-US" baseline="0" dirty="0" err="1"/>
              <a:t>alkalic</a:t>
            </a:r>
            <a:r>
              <a:rPr lang="en-US" baseline="0" dirty="0"/>
              <a:t> volcanic rocks. </a:t>
            </a:r>
            <a:r>
              <a:rPr lang="en-US" dirty="0"/>
              <a:t>Most Long Mountain rocks plot in the iron-rich basalt</a:t>
            </a:r>
            <a:r>
              <a:rPr lang="en-US" baseline="0" dirty="0"/>
              <a:t> with a few samples are plotting closer to the mg-rich basalt, and one sample plotting in the mg-rich basalt field.</a:t>
            </a:r>
          </a:p>
          <a:p>
            <a:endParaRPr lang="en-US" dirty="0"/>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11</a:t>
            </a:fld>
            <a:endParaRPr lang="en-US"/>
          </a:p>
        </p:txBody>
      </p:sp>
    </p:spTree>
    <p:extLst>
      <p:ext uri="{BB962C8B-B14F-4D97-AF65-F5344CB8AC3E}">
        <p14:creationId xmlns:p14="http://schemas.microsoft.com/office/powerpoint/2010/main" val="269809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compare our Long Mountain Samples against other</a:t>
            </a:r>
            <a:r>
              <a:rPr lang="en-US" baseline="0" dirty="0"/>
              <a:t> previously analyzed samples in the area of the complex, we used trace element geochemistry. We plotted the rare earth element concentrations of our samples, normalized against the primitive mantle. </a:t>
            </a:r>
          </a:p>
          <a:p>
            <a:endParaRPr lang="en-US" baseline="0" dirty="0"/>
          </a:p>
          <a:p>
            <a:r>
              <a:rPr lang="en-US" baseline="0" dirty="0"/>
              <a:t>Stillwater cumulates collected from the Picket Pin area plot here in yellow on this spider diagram. They have lower abundances of REE across the board than the other samples and show a positive europium anomaly not shown in the other samples. </a:t>
            </a:r>
          </a:p>
          <a:p>
            <a:endParaRPr lang="en-US" baseline="0" dirty="0"/>
          </a:p>
          <a:p>
            <a:r>
              <a:rPr lang="en-US" baseline="0" dirty="0"/>
              <a:t>We plotted the Tertiary and Cretaceous dikes as a polygon in this buff color. The REE abundances are higher on the left side of the graph for lanthanum and cerium and lower on the right side of the graph than the Long Mountain samples.</a:t>
            </a:r>
          </a:p>
          <a:p>
            <a:endParaRPr lang="en-US" baseline="0" dirty="0"/>
          </a:p>
          <a:p>
            <a:r>
              <a:rPr lang="en-US" baseline="0" dirty="0"/>
              <a:t>The samples with the REE abundances most similar to the Long Mountain samples are the Proterozoic and Archean dikes that cut the complex. The dikes are shown in black and the Long mountain samples are shown in red. </a:t>
            </a:r>
          </a:p>
          <a:p>
            <a:endParaRPr lang="en-US" baseline="0" dirty="0"/>
          </a:p>
          <a:p>
            <a:r>
              <a:rPr lang="en-US" dirty="0"/>
              <a:t>While</a:t>
            </a:r>
            <a:r>
              <a:rPr lang="en-US" baseline="0" dirty="0"/>
              <a:t> the trace element chemistry of the dikes and the Long Mountain rocks appear similar, their shape and size are very different. The dikes tend to be a few meters in thickness, while the Long Mountain rocks make up a much larger and more continuous body.</a:t>
            </a:r>
          </a:p>
          <a:p>
            <a:endParaRPr lang="en-US" baseline="0" dirty="0"/>
          </a:p>
        </p:txBody>
      </p:sp>
      <p:sp>
        <p:nvSpPr>
          <p:cNvPr id="4" name="Slide Number Placeholder 3"/>
          <p:cNvSpPr>
            <a:spLocks noGrp="1"/>
          </p:cNvSpPr>
          <p:nvPr>
            <p:ph type="sldNum" sz="quarter" idx="10"/>
          </p:nvPr>
        </p:nvSpPr>
        <p:spPr/>
        <p:txBody>
          <a:bodyPr/>
          <a:lstStyle/>
          <a:p>
            <a:fld id="{0C102B3A-2FF0-4291-B75D-4557C63BF671}" type="slidenum">
              <a:rPr lang="en-US" smtClean="0"/>
              <a:t>12</a:t>
            </a:fld>
            <a:endParaRPr lang="en-US"/>
          </a:p>
        </p:txBody>
      </p:sp>
    </p:spTree>
    <p:extLst>
      <p:ext uri="{BB962C8B-B14F-4D97-AF65-F5344CB8AC3E}">
        <p14:creationId xmlns:p14="http://schemas.microsoft.com/office/powerpoint/2010/main" val="143503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the microprobe at Washington State University, we analyzed the rim and core of three of the Long Mountain samples including the two that were shown in photomicrographs earlier. Three core points and three rim points were analyzed for each sample. We used PROBE-AMPH, a spreadsheet program used to classify microprobe-derived amphibole analyses by </a:t>
            </a:r>
            <a:r>
              <a:rPr lang="en-US" baseline="0" dirty="0" err="1"/>
              <a:t>Tindle</a:t>
            </a:r>
            <a:r>
              <a:rPr lang="en-US" baseline="0" dirty="0"/>
              <a:t> and Webb (1993) to process the raw data and then we plotted the results on this amphibole classification diagram.</a:t>
            </a:r>
          </a:p>
          <a:p>
            <a:endParaRPr lang="en-US" baseline="0" dirty="0"/>
          </a:p>
          <a:p>
            <a:r>
              <a:rPr lang="en-US" baseline="0" dirty="0"/>
              <a:t>The cores of the samples are shown by squares and the rims by crosses. There was no recognizable difference between the cores and the rims when we plotted them on this diagram, but we do see that in the amphiboles plot in the </a:t>
            </a:r>
            <a:r>
              <a:rPr lang="en-US" baseline="0" dirty="0" err="1"/>
              <a:t>actinolite</a:t>
            </a:r>
            <a:r>
              <a:rPr lang="en-US" baseline="0" dirty="0"/>
              <a:t> and </a:t>
            </a:r>
            <a:r>
              <a:rPr lang="en-US" baseline="0" dirty="0" err="1"/>
              <a:t>magnesio</a:t>
            </a:r>
            <a:r>
              <a:rPr lang="en-US" baseline="0" dirty="0"/>
              <a:t>-hornblende fields of the diagram. </a:t>
            </a:r>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13</a:t>
            </a:fld>
            <a:endParaRPr lang="en-US"/>
          </a:p>
        </p:txBody>
      </p:sp>
    </p:spTree>
    <p:extLst>
      <p:ext uri="{BB962C8B-B14F-4D97-AF65-F5344CB8AC3E}">
        <p14:creationId xmlns:p14="http://schemas.microsoft.com/office/powerpoint/2010/main" val="203012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a:t>
            </a:r>
            <a:r>
              <a:rPr lang="en-US" baseline="0" dirty="0"/>
              <a:t> for plagioclase, we analyzed three samples using the microprobe. For two samples, we analyzed three cores and three times, but for the third sample, the plagioclase was so tattered that we took four single point measurements in different locations on the thin section. </a:t>
            </a:r>
          </a:p>
          <a:p>
            <a:endParaRPr lang="en-US" baseline="0" dirty="0"/>
          </a:p>
          <a:p>
            <a:r>
              <a:rPr lang="en-US" baseline="0" dirty="0"/>
              <a:t>We used PLAGCALC, a spreadsheet for processing microprobe plagioclase data by gabbrosoft.org (2011), to calculate albite-</a:t>
            </a:r>
            <a:r>
              <a:rPr lang="en-US" baseline="0" dirty="0" err="1"/>
              <a:t>anorthite</a:t>
            </a:r>
            <a:r>
              <a:rPr lang="en-US" baseline="0" dirty="0"/>
              <a:t>-orthoclase ratios. Next, we plotted our results on a feldspar ternary diagram. </a:t>
            </a:r>
          </a:p>
          <a:p>
            <a:br>
              <a:rPr lang="en-US" baseline="0" dirty="0"/>
            </a:br>
            <a:r>
              <a:rPr lang="en-US" baseline="0" dirty="0"/>
              <a:t>These two red fields have been blown up here. We see that our plagioclase is mostly albite, with a few samples plotting in the </a:t>
            </a:r>
            <a:r>
              <a:rPr lang="en-US" baseline="0" dirty="0" err="1"/>
              <a:t>oligoclase</a:t>
            </a:r>
            <a:r>
              <a:rPr lang="en-US" baseline="0" dirty="0"/>
              <a:t> field.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14</a:t>
            </a:fld>
            <a:endParaRPr lang="en-US"/>
          </a:p>
        </p:txBody>
      </p:sp>
    </p:spTree>
    <p:extLst>
      <p:ext uri="{BB962C8B-B14F-4D97-AF65-F5344CB8AC3E}">
        <p14:creationId xmlns:p14="http://schemas.microsoft.com/office/powerpoint/2010/main" val="484302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used our amphibole and plagioclase mineral chemistry to constrain temperature conditions using Holland and Blundy (1994). </a:t>
            </a:r>
            <a:r>
              <a:rPr lang="en-US" dirty="0"/>
              <a:t>We plotted our results using pressures of 3, 5, and 6 </a:t>
            </a:r>
            <a:r>
              <a:rPr lang="en-US" dirty="0" err="1"/>
              <a:t>kbar</a:t>
            </a:r>
            <a:r>
              <a:rPr lang="en-US" dirty="0"/>
              <a:t> on a metamorphic facies diagram. They are plotting within the albite-epidote</a:t>
            </a:r>
            <a:r>
              <a:rPr lang="en-US" baseline="0" dirty="0"/>
              <a:t> </a:t>
            </a:r>
            <a:r>
              <a:rPr lang="en-US" baseline="0" dirty="0" err="1"/>
              <a:t>hornfels</a:t>
            </a:r>
            <a:r>
              <a:rPr lang="en-US" baseline="0" dirty="0"/>
              <a:t> and </a:t>
            </a:r>
            <a:r>
              <a:rPr lang="en-US" baseline="0" dirty="0" err="1"/>
              <a:t>greenschist</a:t>
            </a:r>
            <a:r>
              <a:rPr lang="en-US" baseline="0" dirty="0"/>
              <a:t> facies. Which is consistent with the mineralogy we would expect to see if we took a basalt and metamorphosed it to </a:t>
            </a:r>
            <a:r>
              <a:rPr lang="en-US" baseline="0" dirty="0" err="1"/>
              <a:t>greenschist</a:t>
            </a:r>
            <a:r>
              <a:rPr lang="en-US" baseline="0" dirty="0"/>
              <a:t> facies (albite, epidote, </a:t>
            </a:r>
            <a:r>
              <a:rPr lang="en-US" baseline="0" dirty="0" err="1"/>
              <a:t>actinolite</a:t>
            </a:r>
            <a:r>
              <a:rPr lang="en-US" baseline="0" dirty="0"/>
              <a:t>, chlorite).</a:t>
            </a:r>
          </a:p>
          <a:p>
            <a:endParaRPr lang="en-US" baseline="0" dirty="0"/>
          </a:p>
          <a:p>
            <a:r>
              <a:rPr lang="en-US" baseline="0" dirty="0"/>
              <a:t>The range of possible temperatures of contact metamorphism of rocks beneath the complex is shown in the hornblende-</a:t>
            </a:r>
            <a:r>
              <a:rPr lang="en-US" baseline="0" dirty="0" err="1"/>
              <a:t>hornfels</a:t>
            </a:r>
            <a:r>
              <a:rPr lang="en-US" baseline="0" dirty="0"/>
              <a:t> and pyroxene-</a:t>
            </a:r>
            <a:r>
              <a:rPr lang="en-US" baseline="0" dirty="0" err="1"/>
              <a:t>hornfels</a:t>
            </a:r>
            <a:r>
              <a:rPr lang="en-US" baseline="0" dirty="0"/>
              <a:t> field rocks that </a:t>
            </a:r>
            <a:r>
              <a:rPr lang="en-US" baseline="0" dirty="0" err="1"/>
              <a:t>Labotka</a:t>
            </a:r>
            <a:r>
              <a:rPr lang="en-US" baseline="0" dirty="0"/>
              <a:t> and Kath called a hypersthene </a:t>
            </a:r>
            <a:r>
              <a:rPr lang="en-US" baseline="0" dirty="0" err="1"/>
              <a:t>hornfels</a:t>
            </a:r>
            <a:r>
              <a:rPr lang="en-US" baseline="0" dirty="0"/>
              <a:t> at temperatures of 650 to 800 C and pressures of .5 to 3 </a:t>
            </a:r>
            <a:r>
              <a:rPr lang="en-US" baseline="0" dirty="0" err="1"/>
              <a:t>kilobar</a:t>
            </a:r>
            <a:r>
              <a:rPr lang="en-US" baseline="0" dirty="0"/>
              <a:t>. Regionally metamorphosed biotite schist outside of the contact aureole was formed at temperatures of 450-625 C and 1 to 2.5 </a:t>
            </a:r>
            <a:r>
              <a:rPr lang="en-US" baseline="0" dirty="0" err="1"/>
              <a:t>kbar</a:t>
            </a:r>
            <a:r>
              <a:rPr lang="en-US" baseline="0" dirty="0"/>
              <a:t>.</a:t>
            </a:r>
          </a:p>
          <a:p>
            <a:endParaRPr lang="en-US" baseline="0" dirty="0"/>
          </a:p>
          <a:p>
            <a:r>
              <a:rPr lang="en-US" baseline="0" dirty="0"/>
              <a:t>The crosshatched pattern shows the permissible pressure range (</a:t>
            </a:r>
            <a:r>
              <a:rPr lang="en-US" baseline="0" dirty="0" err="1"/>
              <a:t>Helz</a:t>
            </a:r>
            <a:r>
              <a:rPr lang="en-US" baseline="0" dirty="0"/>
              <a:t>, 1993) of the Stillwater magma chamber (1.5-3 </a:t>
            </a:r>
            <a:r>
              <a:rPr lang="en-US" baseline="0" dirty="0" err="1"/>
              <a:t>kbar</a:t>
            </a:r>
            <a:r>
              <a:rPr lang="en-US" baseline="0" dirty="0"/>
              <a:t>). </a:t>
            </a:r>
          </a:p>
          <a:p>
            <a:endParaRPr lang="en-US" baseline="0" dirty="0"/>
          </a:p>
          <a:p>
            <a:r>
              <a:rPr lang="en-US" baseline="0" dirty="0"/>
              <a:t>This point shows the average PT conditions of the </a:t>
            </a:r>
            <a:r>
              <a:rPr lang="en-US" baseline="0" dirty="0" err="1"/>
              <a:t>hornfels</a:t>
            </a:r>
            <a:r>
              <a:rPr lang="en-US" baseline="0" dirty="0"/>
              <a:t> and melt gneiss in the contact aureole beneath the complex (Thomson, 2008).</a:t>
            </a:r>
          </a:p>
          <a:p>
            <a:endParaRPr lang="en-US" baseline="0" dirty="0"/>
          </a:p>
          <a:p>
            <a:r>
              <a:rPr lang="en-US" baseline="0" dirty="0"/>
              <a:t>The diagram has been modified from Klein and </a:t>
            </a:r>
            <a:r>
              <a:rPr lang="en-US" baseline="0" dirty="0" err="1"/>
              <a:t>Philpotts</a:t>
            </a:r>
            <a:r>
              <a:rPr lang="en-US" baseline="0" dirty="0"/>
              <a:t> (2013). </a:t>
            </a:r>
            <a:endParaRPr lang="en-US" b="1"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102B3A-2FF0-4291-B75D-4557C63BF671}" type="slidenum">
              <a:rPr lang="en-US" smtClean="0"/>
              <a:t>15</a:t>
            </a:fld>
            <a:endParaRPr lang="en-US"/>
          </a:p>
        </p:txBody>
      </p:sp>
    </p:spTree>
    <p:extLst>
      <p:ext uri="{BB962C8B-B14F-4D97-AF65-F5344CB8AC3E}">
        <p14:creationId xmlns:p14="http://schemas.microsoft.com/office/powerpoint/2010/main" val="381650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 mountain rocks exhibit</a:t>
            </a:r>
            <a:r>
              <a:rPr lang="en-US" baseline="0" dirty="0"/>
              <a:t> a range of metamorphic textures from relict igneous texture to </a:t>
            </a:r>
            <a:r>
              <a:rPr lang="en-US" baseline="0" dirty="0" err="1"/>
              <a:t>mylonitic</a:t>
            </a:r>
            <a:r>
              <a:rPr lang="en-US" baseline="0" dirty="0"/>
              <a:t> fabric. </a:t>
            </a:r>
          </a:p>
          <a:p>
            <a:endParaRPr lang="en-US" baseline="0" dirty="0"/>
          </a:p>
          <a:p>
            <a:r>
              <a:rPr lang="en-US" baseline="0" dirty="0"/>
              <a:t>Harkening back to Vail’s three hypotheses: </a:t>
            </a:r>
          </a:p>
          <a:p>
            <a:endParaRPr lang="en-US" baseline="0" dirty="0"/>
          </a:p>
          <a:p>
            <a:r>
              <a:rPr lang="en-US" baseline="0" dirty="0"/>
              <a:t>These are dissimilar from the greywacke and iron formation that underlie the complex. Not metamorphosed floor rocks.</a:t>
            </a:r>
          </a:p>
          <a:p>
            <a:endParaRPr lang="en-US" baseline="0" dirty="0"/>
          </a:p>
          <a:p>
            <a:r>
              <a:rPr lang="en-US" baseline="0" dirty="0"/>
              <a:t>Roof rocks above the complex have not been identified, so we cannot make a comparison to the Long Mountain rocks.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REE </a:t>
            </a:r>
            <a:r>
              <a:rPr lang="en-US" baseline="0" dirty="0" err="1"/>
              <a:t>spiderdiagram</a:t>
            </a:r>
            <a:r>
              <a:rPr lang="en-US" baseline="0" dirty="0"/>
              <a:t> shows REE abundances dissimilar from Stillwater cumulates, so these are not metamorphosed cumulates.</a:t>
            </a:r>
          </a:p>
          <a:p>
            <a:endParaRPr lang="en-US" baseline="0" dirty="0"/>
          </a:p>
          <a:p>
            <a:r>
              <a:rPr lang="en-US" baseline="0" dirty="0"/>
              <a:t>They have similar REE abundances to the Precambrian dikes that cut the complex, but they do not resemble the dikes in size or shape. 4.5 km^2 vs linear dikes (10m) in width.</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16</a:t>
            </a:fld>
            <a:endParaRPr lang="en-US"/>
          </a:p>
        </p:txBody>
      </p:sp>
    </p:spTree>
    <p:extLst>
      <p:ext uri="{BB962C8B-B14F-4D97-AF65-F5344CB8AC3E}">
        <p14:creationId xmlns:p14="http://schemas.microsoft.com/office/powerpoint/2010/main" val="61616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before, samples were collected for dating, but no zircons or </a:t>
            </a:r>
            <a:r>
              <a:rPr lang="en-US" baseline="0" dirty="0" err="1"/>
              <a:t>baddeleyites</a:t>
            </a:r>
            <a:r>
              <a:rPr lang="en-US" baseline="0" dirty="0"/>
              <a:t> were recovered. We did see zircons using the microprobe. The Archean mafic dikes that cut the complex have been dated to 2.709 Ga or roughly equivalent in age to the complex.</a:t>
            </a:r>
          </a:p>
          <a:p>
            <a:endParaRPr lang="en-US" baseline="0" dirty="0"/>
          </a:p>
          <a:p>
            <a:r>
              <a:rPr lang="en-US" baseline="0" dirty="0"/>
              <a:t>In addition, the terrain and the amount of daylight that we had (We went in September when the days were shorter) prevented us from collecting a representative set of samples from Long Mountain.</a:t>
            </a:r>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17</a:t>
            </a:fld>
            <a:endParaRPr lang="en-US"/>
          </a:p>
        </p:txBody>
      </p:sp>
    </p:spTree>
    <p:extLst>
      <p:ext uri="{BB962C8B-B14F-4D97-AF65-F5344CB8AC3E}">
        <p14:creationId xmlns:p14="http://schemas.microsoft.com/office/powerpoint/2010/main" val="71668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18</a:t>
            </a:fld>
            <a:endParaRPr lang="en-US"/>
          </a:p>
        </p:txBody>
      </p:sp>
    </p:spTree>
    <p:extLst>
      <p:ext uri="{BB962C8B-B14F-4D97-AF65-F5344CB8AC3E}">
        <p14:creationId xmlns:p14="http://schemas.microsoft.com/office/powerpoint/2010/main" val="146860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02B3A-2FF0-4291-B75D-4557C63BF671}" type="slidenum">
              <a:rPr lang="en-US" smtClean="0"/>
              <a:t>19</a:t>
            </a:fld>
            <a:endParaRPr lang="en-US"/>
          </a:p>
        </p:txBody>
      </p:sp>
    </p:spTree>
    <p:extLst>
      <p:ext uri="{BB962C8B-B14F-4D97-AF65-F5344CB8AC3E}">
        <p14:creationId xmlns:p14="http://schemas.microsoft.com/office/powerpoint/2010/main" val="47161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Stillwater</a:t>
            </a:r>
            <a:r>
              <a:rPr lang="en-US" baseline="0" dirty="0"/>
              <a:t> Complex is a layered mafic to ultramafic intrusion located here in south central Montana along the flank of the </a:t>
            </a:r>
            <a:r>
              <a:rPr lang="en-US" baseline="0" dirty="0" err="1"/>
              <a:t>Beartooth</a:t>
            </a:r>
            <a:r>
              <a:rPr lang="en-US" baseline="0" dirty="0"/>
              <a:t> Mountains. The complex is about 30 miles long five miles wide. </a:t>
            </a:r>
          </a:p>
          <a:p>
            <a:endParaRPr lang="en-US" baseline="0" dirty="0"/>
          </a:p>
          <a:p>
            <a:r>
              <a:rPr lang="en-US" baseline="0" dirty="0"/>
              <a:t>Historically, the complex was a source of chromium for the federal government between 1941-1943 (Anaconda Copper Mining Co.) and 1952-1961 (American Chrome Co.) (Chromite seam is shown in green on the cross section). Today, the complex is mined at two locations for palladium and other platinum group elements by the Stillwater Mining Company located here at Stillwater Mine and here at the East Boulder Project. The complex’s JM Reef orebody is the only known significant source of platinum group metals (shown here in red) in the US. </a:t>
            </a:r>
          </a:p>
          <a:p>
            <a:endParaRPr lang="en-US" baseline="0" dirty="0"/>
          </a:p>
          <a:p>
            <a:r>
              <a:rPr lang="en-US" baseline="0" dirty="0"/>
              <a:t>While the JM Reef hosts only 150 million tons of ore--compared to the nearly 5 billion tons in the </a:t>
            </a:r>
            <a:r>
              <a:rPr lang="en-US" baseline="0" dirty="0" err="1"/>
              <a:t>Merensky</a:t>
            </a:r>
            <a:r>
              <a:rPr lang="en-US" baseline="0" dirty="0"/>
              <a:t> Reef at the Bushveld Complex in South Africa—the ore at Stillwater is much richer at around 16.6 g/ton </a:t>
            </a:r>
            <a:r>
              <a:rPr lang="en-US" baseline="0" dirty="0" err="1"/>
              <a:t>PGE+Au</a:t>
            </a:r>
            <a:r>
              <a:rPr lang="en-US" baseline="0" dirty="0"/>
              <a:t> compared to 5 g/ton </a:t>
            </a:r>
            <a:r>
              <a:rPr lang="en-US" baseline="0" dirty="0" err="1"/>
              <a:t>PGE+Au</a:t>
            </a:r>
            <a:r>
              <a:rPr lang="en-US" baseline="0" dirty="0"/>
              <a:t> for the </a:t>
            </a:r>
            <a:r>
              <a:rPr lang="en-US" baseline="0" dirty="0" err="1"/>
              <a:t>Merensky</a:t>
            </a:r>
            <a:r>
              <a:rPr lang="en-US" baseline="0" dirty="0"/>
              <a:t>.</a:t>
            </a:r>
          </a:p>
          <a:p>
            <a:endParaRPr lang="en-US" baseline="0" dirty="0"/>
          </a:p>
          <a:p>
            <a:r>
              <a:rPr lang="en-US" baseline="0" dirty="0"/>
              <a:t>This background provides economic context for the significance of the complex.</a:t>
            </a:r>
          </a:p>
          <a:p>
            <a:endParaRPr lang="en-US" baseline="0" dirty="0"/>
          </a:p>
          <a:p>
            <a:r>
              <a:rPr lang="en-US" baseline="0" dirty="0"/>
              <a:t>This project will examine rocks found north of the complex along the East Boulder River, on this cross section they have been labeled Archean metasedimentary rocks. They are the only known rocks of Precambrian age located to the north of the Dry Fork thrust fault in the area.</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2</a:t>
            </a:fld>
            <a:endParaRPr lang="en-US"/>
          </a:p>
        </p:txBody>
      </p:sp>
    </p:spTree>
    <p:extLst>
      <p:ext uri="{BB962C8B-B14F-4D97-AF65-F5344CB8AC3E}">
        <p14:creationId xmlns:p14="http://schemas.microsoft.com/office/powerpoint/2010/main" val="355296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a 1955 master’s thesis Vale</a:t>
            </a:r>
            <a:r>
              <a:rPr lang="en-US" baseline="0" dirty="0">
                <a:solidFill>
                  <a:schemeClr val="tx1"/>
                </a:solidFill>
              </a:rPr>
              <a:t> hypothesized that the rocks in the Long Mountain area could be: (1) Metamorphosed floor rocks below the complex, (2) metamorphosed roof rocks from above the complex, or (3) metamorphosed rocks from the complex itself. Vale described the rocks as a amphibolite schist composed primarily of amphibole and clinozoisite with minor amounts of quartz, calcite, chlorite, and epidote.</a:t>
            </a:r>
          </a:p>
          <a:p>
            <a:endParaRPr lang="en-US" baseline="0" dirty="0">
              <a:solidFill>
                <a:schemeClr val="tx1"/>
              </a:solidFill>
            </a:endParaRPr>
          </a:p>
          <a:p>
            <a:r>
              <a:rPr lang="en-US" baseline="0" dirty="0" err="1">
                <a:solidFill>
                  <a:schemeClr val="tx1"/>
                </a:solidFill>
              </a:rPr>
              <a:t>Erslev</a:t>
            </a:r>
            <a:r>
              <a:rPr lang="en-US" baseline="0" dirty="0">
                <a:solidFill>
                  <a:schemeClr val="tx1"/>
                </a:solidFill>
              </a:rPr>
              <a:t> and Sutter thought that these rocks could be part of a northern extension of the Proterozoic Madison mylonite zone.</a:t>
            </a:r>
          </a:p>
          <a:p>
            <a:endParaRPr lang="en-US" baseline="0" dirty="0">
              <a:solidFill>
                <a:schemeClr val="tx1"/>
              </a:solidFill>
            </a:endParaRPr>
          </a:p>
          <a:p>
            <a:r>
              <a:rPr lang="en-US" baseline="0" dirty="0" err="1">
                <a:solidFill>
                  <a:schemeClr val="tx1"/>
                </a:solidFill>
              </a:rPr>
              <a:t>Geraghty</a:t>
            </a:r>
            <a:r>
              <a:rPr lang="en-US" baseline="0" dirty="0">
                <a:solidFill>
                  <a:schemeClr val="tx1"/>
                </a:solidFill>
              </a:rPr>
              <a:t> simply called the Long Mountain rocks a schistose </a:t>
            </a:r>
            <a:r>
              <a:rPr lang="en-US" baseline="0" dirty="0" err="1">
                <a:solidFill>
                  <a:schemeClr val="tx1"/>
                </a:solidFill>
              </a:rPr>
              <a:t>mylonite</a:t>
            </a:r>
            <a:r>
              <a:rPr lang="en-US" baseline="0" dirty="0">
                <a:solidFill>
                  <a:schemeClr val="tx1"/>
                </a:solidFill>
              </a:rPr>
              <a:t> on his 2013 geologic map of the Stillwater Complex.</a:t>
            </a:r>
            <a:endParaRPr lang="en-US" dirty="0">
              <a:solidFill>
                <a:schemeClr val="tx1"/>
              </a:solidFill>
            </a:endParaRPr>
          </a:p>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0C102B3A-2FF0-4291-B75D-4557C63BF671}" type="slidenum">
              <a:rPr lang="en-US" smtClean="0"/>
              <a:t>3</a:t>
            </a:fld>
            <a:endParaRPr lang="en-US"/>
          </a:p>
        </p:txBody>
      </p:sp>
    </p:spTree>
    <p:extLst>
      <p:ext uri="{BB962C8B-B14F-4D97-AF65-F5344CB8AC3E}">
        <p14:creationId xmlns:p14="http://schemas.microsoft.com/office/powerpoint/2010/main" val="368176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East Boulder Project is located here on the south side of the East</a:t>
            </a:r>
            <a:r>
              <a:rPr lang="en-US" baseline="0" dirty="0"/>
              <a:t> Boulder River. </a:t>
            </a:r>
            <a:r>
              <a:rPr lang="en-US" dirty="0"/>
              <a:t>Red</a:t>
            </a:r>
            <a:r>
              <a:rPr lang="en-US" baseline="0" dirty="0"/>
              <a:t> polygon on this figure is the outline of the Precambrian </a:t>
            </a:r>
            <a:r>
              <a:rPr lang="en-US" baseline="0" dirty="0" err="1"/>
              <a:t>mylonite</a:t>
            </a:r>
            <a:r>
              <a:rPr lang="en-US" baseline="0" dirty="0"/>
              <a:t> unit as mapped by Ennis </a:t>
            </a:r>
            <a:r>
              <a:rPr lang="en-US" baseline="0" dirty="0" err="1"/>
              <a:t>Geraghty</a:t>
            </a:r>
            <a:r>
              <a:rPr lang="en-US" baseline="0" dirty="0"/>
              <a:t> for his 2013 Stillwater Map. The mylonite has an slight arcuate shape and covers an area of about 4.5km^2.</a:t>
            </a:r>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4</a:t>
            </a:fld>
            <a:endParaRPr lang="en-US"/>
          </a:p>
        </p:txBody>
      </p:sp>
    </p:spTree>
    <p:extLst>
      <p:ext uri="{BB962C8B-B14F-4D97-AF65-F5344CB8AC3E}">
        <p14:creationId xmlns:p14="http://schemas.microsoft.com/office/powerpoint/2010/main" val="225679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zoomed in look at our sample locations. The geology is from </a:t>
            </a:r>
            <a:r>
              <a:rPr lang="en-US" dirty="0" err="1"/>
              <a:t>Geraghty</a:t>
            </a:r>
            <a:r>
              <a:rPr lang="en-US" dirty="0"/>
              <a:t> 2013. The Dry Fork</a:t>
            </a:r>
            <a:r>
              <a:rPr lang="en-US" baseline="0" dirty="0"/>
              <a:t> Thrust is located at the bottom of this map shows the Cretaceous sedimentary rocks thrust on top of the Paleozoic sedimentary rocks. In the middle of this anticline are our Long Mountain rocks, labeled here as a Precambrian </a:t>
            </a:r>
            <a:r>
              <a:rPr lang="en-US" baseline="0" dirty="0" err="1"/>
              <a:t>mylontite</a:t>
            </a:r>
            <a:r>
              <a:rPr lang="en-US" baseline="0" dirty="0"/>
              <a:t>. Again, the Long Mountain rocks are the only known Precambrian rocks north of the Dry Fork Thrust.</a:t>
            </a:r>
          </a:p>
          <a:p>
            <a:endParaRPr lang="en-US" baseline="0" dirty="0"/>
          </a:p>
          <a:p>
            <a:r>
              <a:rPr lang="en-US" baseline="0" dirty="0"/>
              <a:t>We collected eight samples as shown here. Three samples were collected along the road here, and another five were collected on the other side of the river here.</a:t>
            </a:r>
            <a:endParaRPr lang="en-US" dirty="0"/>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5</a:t>
            </a:fld>
            <a:endParaRPr lang="en-US"/>
          </a:p>
        </p:txBody>
      </p:sp>
    </p:spTree>
    <p:extLst>
      <p:ext uri="{BB962C8B-B14F-4D97-AF65-F5344CB8AC3E}">
        <p14:creationId xmlns:p14="http://schemas.microsoft.com/office/powerpoint/2010/main" val="195291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left</a:t>
            </a:r>
            <a:r>
              <a:rPr lang="en-US" baseline="0" dirty="0"/>
              <a:t> corner shows an outcrop of the Long Mountain rocks . The hillside here is very steep.</a:t>
            </a:r>
          </a:p>
          <a:p>
            <a:endParaRPr lang="en-US" baseline="0" dirty="0"/>
          </a:p>
          <a:p>
            <a:r>
              <a:rPr lang="en-US" baseline="0" dirty="0"/>
              <a:t>It was much easier to collect samples down here along the road as shown in the bottom right image. In addition to the eight samples that we collected for the analyses included in this presentation, we filled a five gallon bucket with samples to be sent off for Uranium-Lead dating, but the sample did not yield sufficient zircon or </a:t>
            </a:r>
            <a:r>
              <a:rPr lang="en-US" baseline="0" dirty="0" err="1"/>
              <a:t>baddeleylite</a:t>
            </a:r>
            <a:r>
              <a:rPr lang="en-US" baseline="0" dirty="0"/>
              <a:t>.</a:t>
            </a:r>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6</a:t>
            </a:fld>
            <a:endParaRPr lang="en-US"/>
          </a:p>
        </p:txBody>
      </p:sp>
    </p:spTree>
    <p:extLst>
      <p:ext uri="{BB962C8B-B14F-4D97-AF65-F5344CB8AC3E}">
        <p14:creationId xmlns:p14="http://schemas.microsoft.com/office/powerpoint/2010/main" val="188330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images of</a:t>
            </a:r>
            <a:r>
              <a:rPr lang="en-US" baseline="0" dirty="0"/>
              <a:t> the hand samples. They are fine-grained, some show foliation, some do not. They are all light gray on their fresh surfaces and weather to a light brown. </a:t>
            </a:r>
          </a:p>
          <a:p>
            <a:endParaRPr lang="en-US" baseline="0" dirty="0"/>
          </a:p>
          <a:p>
            <a:r>
              <a:rPr lang="en-US" baseline="0" dirty="0"/>
              <a:t>I looked up a way to describe these rocks. These rocks can be described as “Extremely strong” or requiring “great difficulty in breaking with hammer”.  As you can see here we carried these long crack hammers with us and even still, getting good hand samples was difficult.</a:t>
            </a:r>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7</a:t>
            </a:fld>
            <a:endParaRPr lang="en-US"/>
          </a:p>
        </p:txBody>
      </p:sp>
    </p:spTree>
    <p:extLst>
      <p:ext uri="{BB962C8B-B14F-4D97-AF65-F5344CB8AC3E}">
        <p14:creationId xmlns:p14="http://schemas.microsoft.com/office/powerpoint/2010/main" val="35002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one of the Long Mountain samples that did not have any sort</a:t>
            </a:r>
            <a:r>
              <a:rPr lang="en-US" baseline="0" dirty="0"/>
              <a:t> of foliation or </a:t>
            </a:r>
            <a:r>
              <a:rPr lang="en-US" baseline="0" dirty="0" err="1"/>
              <a:t>mylonitic</a:t>
            </a:r>
            <a:r>
              <a:rPr lang="en-US" baseline="0" dirty="0"/>
              <a:t> fabric. The plagioclase and amphiboles are tattered and altered, but in general the sample still has an the appearance of an igneous rock. </a:t>
            </a:r>
          </a:p>
          <a:p>
            <a:endParaRPr lang="en-US" baseline="0" dirty="0"/>
          </a:p>
          <a:p>
            <a:r>
              <a:rPr lang="en-US" baseline="0" dirty="0"/>
              <a:t>Mostly amphiboles, but we also see plagioclase, epidote, chlorite, some minor calcite.</a:t>
            </a:r>
          </a:p>
        </p:txBody>
      </p:sp>
      <p:sp>
        <p:nvSpPr>
          <p:cNvPr id="4" name="Slide Number Placeholder 3"/>
          <p:cNvSpPr>
            <a:spLocks noGrp="1"/>
          </p:cNvSpPr>
          <p:nvPr>
            <p:ph type="sldNum" sz="quarter" idx="10"/>
          </p:nvPr>
        </p:nvSpPr>
        <p:spPr/>
        <p:txBody>
          <a:bodyPr/>
          <a:lstStyle/>
          <a:p>
            <a:fld id="{0C102B3A-2FF0-4291-B75D-4557C63BF671}" type="slidenum">
              <a:rPr lang="en-US" smtClean="0"/>
              <a:t>8</a:t>
            </a:fld>
            <a:endParaRPr lang="en-US"/>
          </a:p>
        </p:txBody>
      </p:sp>
    </p:spTree>
    <p:extLst>
      <p:ext uri="{BB962C8B-B14F-4D97-AF65-F5344CB8AC3E}">
        <p14:creationId xmlns:p14="http://schemas.microsoft.com/office/powerpoint/2010/main" val="327621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sample from Long Mountain that clearly shows a </a:t>
            </a:r>
            <a:r>
              <a:rPr lang="en-US" dirty="0" err="1"/>
              <a:t>mylonitic</a:t>
            </a:r>
            <a:r>
              <a:rPr lang="en-US" dirty="0"/>
              <a:t> fabric. The extent of these top</a:t>
            </a:r>
            <a:r>
              <a:rPr lang="en-US" baseline="0" dirty="0"/>
              <a:t> two images is the same as in the previous slide. </a:t>
            </a:r>
            <a:endParaRPr lang="en-US" dirty="0"/>
          </a:p>
          <a:p>
            <a:endParaRPr lang="en-US" dirty="0"/>
          </a:p>
          <a:p>
            <a:r>
              <a:rPr lang="en-US" dirty="0"/>
              <a:t>The grain size has been reduced and grains appear to have been pinched and rolled. These samples are very fine-grained</a:t>
            </a:r>
            <a:r>
              <a:rPr lang="en-US" baseline="0" dirty="0"/>
              <a:t> and mineral identification with a transmitted light microscope was difficult, we did have access to the microprobe at Washington State University and we did verify that the mineralogy between the </a:t>
            </a:r>
            <a:r>
              <a:rPr lang="en-US" baseline="0" dirty="0" err="1"/>
              <a:t>mylonitic</a:t>
            </a:r>
            <a:r>
              <a:rPr lang="en-US" baseline="0" dirty="0"/>
              <a:t> samples and the relict-igneous samples was uniform between the two metamorphic textures.</a:t>
            </a:r>
          </a:p>
          <a:p>
            <a:endParaRPr lang="en-US" dirty="0"/>
          </a:p>
        </p:txBody>
      </p:sp>
      <p:sp>
        <p:nvSpPr>
          <p:cNvPr id="4" name="Slide Number Placeholder 3"/>
          <p:cNvSpPr>
            <a:spLocks noGrp="1"/>
          </p:cNvSpPr>
          <p:nvPr>
            <p:ph type="sldNum" sz="quarter" idx="10"/>
          </p:nvPr>
        </p:nvSpPr>
        <p:spPr/>
        <p:txBody>
          <a:bodyPr/>
          <a:lstStyle/>
          <a:p>
            <a:fld id="{0C102B3A-2FF0-4291-B75D-4557C63BF671}" type="slidenum">
              <a:rPr lang="en-US" smtClean="0"/>
              <a:t>9</a:t>
            </a:fld>
            <a:endParaRPr lang="en-US"/>
          </a:p>
        </p:txBody>
      </p:sp>
    </p:spTree>
    <p:extLst>
      <p:ext uri="{BB962C8B-B14F-4D97-AF65-F5344CB8AC3E}">
        <p14:creationId xmlns:p14="http://schemas.microsoft.com/office/powerpoint/2010/main" val="77443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4D15E-D058-401B-B5B2-A4ABF2EC056B}"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139148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4D15E-D058-401B-B5B2-A4ABF2EC056B}"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34818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4D15E-D058-401B-B5B2-A4ABF2EC056B}"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49425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4D15E-D058-401B-B5B2-A4ABF2EC056B}"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74994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4D15E-D058-401B-B5B2-A4ABF2EC056B}"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22410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4D15E-D058-401B-B5B2-A4ABF2EC056B}"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76138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4D15E-D058-401B-B5B2-A4ABF2EC056B}"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117588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4D15E-D058-401B-B5B2-A4ABF2EC056B}"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289051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4D15E-D058-401B-B5B2-A4ABF2EC056B}"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243061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4D15E-D058-401B-B5B2-A4ABF2EC056B}"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411820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4D15E-D058-401B-B5B2-A4ABF2EC056B}"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80651-A979-4FE9-BD11-52303EBCF002}" type="slidenum">
              <a:rPr lang="en-US" smtClean="0"/>
              <a:t>‹#›</a:t>
            </a:fld>
            <a:endParaRPr lang="en-US"/>
          </a:p>
        </p:txBody>
      </p:sp>
    </p:spTree>
    <p:extLst>
      <p:ext uri="{BB962C8B-B14F-4D97-AF65-F5344CB8AC3E}">
        <p14:creationId xmlns:p14="http://schemas.microsoft.com/office/powerpoint/2010/main" val="355605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4D15E-D058-401B-B5B2-A4ABF2EC056B}" type="datetimeFigureOut">
              <a:rPr lang="en-US" smtClean="0"/>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80651-A979-4FE9-BD11-52303EBCF002}" type="slidenum">
              <a:rPr lang="en-US" smtClean="0"/>
              <a:t>‹#›</a:t>
            </a:fld>
            <a:endParaRPr lang="en-US"/>
          </a:p>
        </p:txBody>
      </p:sp>
    </p:spTree>
    <p:extLst>
      <p:ext uri="{BB962C8B-B14F-4D97-AF65-F5344CB8AC3E}">
        <p14:creationId xmlns:p14="http://schemas.microsoft.com/office/powerpoint/2010/main" val="62727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fontScale="90000"/>
          </a:bodyPr>
          <a:lstStyle/>
          <a:p>
            <a:r>
              <a:rPr lang="en-US" dirty="0"/>
              <a:t>Enigmatic amphibolite located north of the Stillwater Complex, Montana	</a:t>
            </a:r>
          </a:p>
        </p:txBody>
      </p:sp>
      <p:sp>
        <p:nvSpPr>
          <p:cNvPr id="3" name="Subtitle 2"/>
          <p:cNvSpPr>
            <a:spLocks noGrp="1"/>
          </p:cNvSpPr>
          <p:nvPr>
            <p:ph type="subTitle" idx="1"/>
          </p:nvPr>
        </p:nvSpPr>
        <p:spPr>
          <a:xfrm>
            <a:off x="838200" y="2438400"/>
            <a:ext cx="7467600" cy="1752600"/>
          </a:xfrm>
        </p:spPr>
        <p:txBody>
          <a:bodyPr>
            <a:normAutofit/>
          </a:bodyPr>
          <a:lstStyle/>
          <a:p>
            <a:r>
              <a:rPr lang="en-US" sz="2800" dirty="0"/>
              <a:t>M. Christopher Jenkins</a:t>
            </a:r>
            <a:r>
              <a:rPr lang="en-US" sz="2800" baseline="30000" dirty="0"/>
              <a:t>1</a:t>
            </a:r>
            <a:r>
              <a:rPr lang="en-US" sz="2800" dirty="0"/>
              <a:t>, Jennifer A. Thomson</a:t>
            </a:r>
            <a:r>
              <a:rPr lang="en-US" sz="2800" baseline="30000" dirty="0"/>
              <a:t>1</a:t>
            </a:r>
            <a:r>
              <a:rPr lang="en-US" sz="2800" dirty="0"/>
              <a:t>, Michael L. Zientek</a:t>
            </a:r>
            <a:r>
              <a:rPr lang="en-US" sz="2800" baseline="30000" dirty="0"/>
              <a:t>2</a:t>
            </a:r>
          </a:p>
          <a:p>
            <a:r>
              <a:rPr lang="en-US" sz="2000" baseline="30000" dirty="0"/>
              <a:t>1</a:t>
            </a:r>
            <a:r>
              <a:rPr lang="en-US" sz="2000" dirty="0"/>
              <a:t> Eastern Washington University</a:t>
            </a:r>
          </a:p>
          <a:p>
            <a:r>
              <a:rPr lang="en-US" sz="2000" baseline="30000" dirty="0"/>
              <a:t>2</a:t>
            </a:r>
            <a:r>
              <a:rPr lang="en-US" sz="2000" dirty="0"/>
              <a:t> U.S. Geological Survey</a:t>
            </a:r>
            <a:endParaRPr lang="en-US" sz="2000" baseline="30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19600"/>
            <a:ext cx="3810000" cy="139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07532"/>
            <a:ext cx="3505200" cy="140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35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28" t="25969" r="2102" b="28188"/>
          <a:stretch/>
        </p:blipFill>
        <p:spPr>
          <a:xfrm>
            <a:off x="-3048" y="3581400"/>
            <a:ext cx="9144000" cy="338579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09" t="22139" r="2331" b="31536"/>
          <a:stretch/>
        </p:blipFill>
        <p:spPr>
          <a:xfrm>
            <a:off x="0" y="-76200"/>
            <a:ext cx="9148107" cy="3419745"/>
          </a:xfrm>
          <a:prstGeom prst="rect">
            <a:avLst/>
          </a:prstGeom>
        </p:spPr>
      </p:pic>
    </p:spTree>
    <p:extLst>
      <p:ext uri="{BB962C8B-B14F-4D97-AF65-F5344CB8AC3E}">
        <p14:creationId xmlns:p14="http://schemas.microsoft.com/office/powerpoint/2010/main" val="286310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990600"/>
            <a:ext cx="7569657" cy="5562600"/>
          </a:xfrm>
          <a:prstGeom prst="rect">
            <a:avLst/>
          </a:prstGeom>
        </p:spPr>
      </p:pic>
      <p:sp>
        <p:nvSpPr>
          <p:cNvPr id="3" name="Title 2"/>
          <p:cNvSpPr>
            <a:spLocks noGrp="1"/>
          </p:cNvSpPr>
          <p:nvPr>
            <p:ph type="title"/>
          </p:nvPr>
        </p:nvSpPr>
        <p:spPr>
          <a:xfrm>
            <a:off x="457200" y="0"/>
            <a:ext cx="8229600" cy="1143000"/>
          </a:xfrm>
        </p:spPr>
        <p:txBody>
          <a:bodyPr/>
          <a:lstStyle/>
          <a:p>
            <a:r>
              <a:rPr lang="en-US" dirty="0"/>
              <a:t>Jensen classification</a:t>
            </a:r>
          </a:p>
        </p:txBody>
      </p:sp>
    </p:spTree>
    <p:extLst>
      <p:ext uri="{BB962C8B-B14F-4D97-AF65-F5344CB8AC3E}">
        <p14:creationId xmlns:p14="http://schemas.microsoft.com/office/powerpoint/2010/main" val="411991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434" y="-5932"/>
            <a:ext cx="8229600" cy="1143000"/>
          </a:xfrm>
        </p:spPr>
        <p:txBody>
          <a:bodyPr/>
          <a:lstStyle/>
          <a:p>
            <a:r>
              <a:rPr lang="en-US" dirty="0"/>
              <a:t>REE Primitive Mantle Normalized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75159"/>
            <a:ext cx="8468868" cy="5908106"/>
          </a:xfrm>
          <a:prstGeom prst="rect">
            <a:avLst/>
          </a:prstGeom>
        </p:spPr>
      </p:pic>
    </p:spTree>
    <p:extLst>
      <p:ext uri="{BB962C8B-B14F-4D97-AF65-F5344CB8AC3E}">
        <p14:creationId xmlns:p14="http://schemas.microsoft.com/office/powerpoint/2010/main" val="381927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Mineral chemistry—Amphibole</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117" r="-442" b="4661"/>
          <a:stretch/>
        </p:blipFill>
        <p:spPr>
          <a:xfrm>
            <a:off x="381000" y="914400"/>
            <a:ext cx="8442289" cy="5405181"/>
          </a:xfrm>
        </p:spPr>
      </p:pic>
    </p:spTree>
    <p:extLst>
      <p:ext uri="{BB962C8B-B14F-4D97-AF65-F5344CB8AC3E}">
        <p14:creationId xmlns:p14="http://schemas.microsoft.com/office/powerpoint/2010/main" val="320610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7"/>
            <a:ext cx="8229600" cy="1143000"/>
          </a:xfrm>
        </p:spPr>
        <p:txBody>
          <a:bodyPr/>
          <a:lstStyle/>
          <a:p>
            <a:r>
              <a:rPr lang="en-US" dirty="0"/>
              <a:t>Mineral chemistry—Plagioclase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838200"/>
            <a:ext cx="6907314" cy="5597509"/>
          </a:xfrm>
        </p:spPr>
      </p:pic>
    </p:spTree>
    <p:extLst>
      <p:ext uri="{BB962C8B-B14F-4D97-AF65-F5344CB8AC3E}">
        <p14:creationId xmlns:p14="http://schemas.microsoft.com/office/powerpoint/2010/main" val="215291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Constraints on P-T conditions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050790"/>
            <a:ext cx="6019800" cy="5807210"/>
          </a:xfrm>
        </p:spPr>
      </p:pic>
    </p:spTree>
    <p:extLst>
      <p:ext uri="{BB962C8B-B14F-4D97-AF65-F5344CB8AC3E}">
        <p14:creationId xmlns:p14="http://schemas.microsoft.com/office/powerpoint/2010/main" val="307165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Conclusions</a:t>
            </a:r>
          </a:p>
        </p:txBody>
      </p:sp>
      <p:sp>
        <p:nvSpPr>
          <p:cNvPr id="3" name="Content Placeholder 2"/>
          <p:cNvSpPr>
            <a:spLocks noGrp="1"/>
          </p:cNvSpPr>
          <p:nvPr>
            <p:ph idx="1"/>
          </p:nvPr>
        </p:nvSpPr>
        <p:spPr>
          <a:xfrm>
            <a:off x="457200" y="914400"/>
            <a:ext cx="8229600" cy="5410200"/>
          </a:xfrm>
        </p:spPr>
        <p:txBody>
          <a:bodyPr>
            <a:normAutofit fontScale="92500"/>
          </a:bodyPr>
          <a:lstStyle/>
          <a:p>
            <a:r>
              <a:rPr lang="en-US" dirty="0"/>
              <a:t>Relict igneous texture to </a:t>
            </a:r>
            <a:r>
              <a:rPr lang="en-US" dirty="0" err="1"/>
              <a:t>mylonitic</a:t>
            </a:r>
            <a:r>
              <a:rPr lang="en-US" dirty="0"/>
              <a:t> fabrics.</a:t>
            </a:r>
          </a:p>
          <a:p>
            <a:r>
              <a:rPr lang="en-US" dirty="0"/>
              <a:t>REE abundances similar to Proterozoic and Archean dikes.</a:t>
            </a:r>
          </a:p>
          <a:p>
            <a:pPr lvl="1"/>
            <a:r>
              <a:rPr lang="en-US" dirty="0"/>
              <a:t>Not floor rocks.</a:t>
            </a:r>
          </a:p>
          <a:p>
            <a:pPr lvl="1"/>
            <a:r>
              <a:rPr lang="en-US" dirty="0"/>
              <a:t>Not Stillwater cumulates.</a:t>
            </a:r>
          </a:p>
          <a:p>
            <a:pPr lvl="1"/>
            <a:r>
              <a:rPr lang="en-US" dirty="0"/>
              <a:t>No known roof rocks have been identified.</a:t>
            </a:r>
          </a:p>
          <a:p>
            <a:r>
              <a:rPr lang="en-US" dirty="0" err="1"/>
              <a:t>Thermobarometry</a:t>
            </a:r>
            <a:r>
              <a:rPr lang="en-US" dirty="0"/>
              <a:t> of coexisting plagioclase and amphibole constrain temperatures to between 417-450°C at pressures of 3, 5, and 6 </a:t>
            </a:r>
            <a:r>
              <a:rPr lang="en-US" dirty="0" err="1"/>
              <a:t>kbar</a:t>
            </a:r>
            <a:r>
              <a:rPr lang="en-US" dirty="0"/>
              <a:t>.</a:t>
            </a:r>
          </a:p>
          <a:p>
            <a:pPr lvl="1"/>
            <a:r>
              <a:rPr lang="en-US" dirty="0"/>
              <a:t>Albite-epidote </a:t>
            </a:r>
            <a:r>
              <a:rPr lang="en-US" dirty="0" err="1"/>
              <a:t>hornfels</a:t>
            </a:r>
            <a:r>
              <a:rPr lang="en-US" dirty="0"/>
              <a:t> to greenschist-facies mafic meta-igneous rocks.</a:t>
            </a:r>
          </a:p>
          <a:p>
            <a:pPr marL="0" indent="0">
              <a:buNone/>
            </a:pPr>
            <a:endParaRPr lang="en-US" dirty="0"/>
          </a:p>
        </p:txBody>
      </p:sp>
    </p:spTree>
    <p:custDataLst>
      <p:tags r:id="rId1"/>
    </p:custDataLst>
    <p:extLst>
      <p:ext uri="{BB962C8B-B14F-4D97-AF65-F5344CB8AC3E}">
        <p14:creationId xmlns:p14="http://schemas.microsoft.com/office/powerpoint/2010/main" val="520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Further research</a:t>
            </a:r>
          </a:p>
        </p:txBody>
      </p:sp>
      <p:sp>
        <p:nvSpPr>
          <p:cNvPr id="3" name="Content Placeholder 2"/>
          <p:cNvSpPr>
            <a:spLocks noGrp="1"/>
          </p:cNvSpPr>
          <p:nvPr>
            <p:ph idx="1"/>
          </p:nvPr>
        </p:nvSpPr>
        <p:spPr>
          <a:xfrm>
            <a:off x="457200" y="1066800"/>
            <a:ext cx="8229600" cy="5059363"/>
          </a:xfrm>
        </p:spPr>
        <p:txBody>
          <a:bodyPr/>
          <a:lstStyle/>
          <a:p>
            <a:r>
              <a:rPr lang="en-US" dirty="0"/>
              <a:t>Uranium-lead radiometric dating of zircon.</a:t>
            </a:r>
          </a:p>
          <a:p>
            <a:pPr lvl="1"/>
            <a:r>
              <a:rPr lang="en-US" dirty="0"/>
              <a:t>Laser ablation(?)</a:t>
            </a:r>
          </a:p>
          <a:p>
            <a:r>
              <a:rPr lang="en-US" dirty="0"/>
              <a:t>Collecting a wider suite of samples.</a:t>
            </a:r>
          </a:p>
          <a:p>
            <a:pPr marL="457200" lvl="1" indent="0">
              <a:buNone/>
            </a:pPr>
            <a:endParaRPr lang="en-US" dirty="0"/>
          </a:p>
        </p:txBody>
      </p:sp>
    </p:spTree>
    <p:extLst>
      <p:ext uri="{BB962C8B-B14F-4D97-AF65-F5344CB8AC3E}">
        <p14:creationId xmlns:p14="http://schemas.microsoft.com/office/powerpoint/2010/main" val="3042260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Acknowledgements</a:t>
            </a:r>
          </a:p>
        </p:txBody>
      </p:sp>
      <p:sp>
        <p:nvSpPr>
          <p:cNvPr id="3" name="Content Placeholder 2"/>
          <p:cNvSpPr>
            <a:spLocks noGrp="1"/>
          </p:cNvSpPr>
          <p:nvPr>
            <p:ph idx="1"/>
          </p:nvPr>
        </p:nvSpPr>
        <p:spPr>
          <a:xfrm>
            <a:off x="457200" y="990600"/>
            <a:ext cx="8229600" cy="5135563"/>
          </a:xfrm>
        </p:spPr>
        <p:txBody>
          <a:bodyPr/>
          <a:lstStyle/>
          <a:p>
            <a:r>
              <a:rPr lang="en-US" dirty="0"/>
              <a:t>Thanks to Heather Parks (USGS) and Shyla Hatch (EWU)for their assistance in the field.</a:t>
            </a:r>
          </a:p>
          <a:p>
            <a:r>
              <a:rPr lang="en-US" dirty="0"/>
              <a:t>Special thanks to:</a:t>
            </a:r>
          </a:p>
          <a:p>
            <a:pPr lvl="1"/>
            <a:r>
              <a:rPr lang="en-US" sz="2400" dirty="0"/>
              <a:t>EWU Alumni-funded Undergraduate Research Grant</a:t>
            </a:r>
          </a:p>
          <a:p>
            <a:pPr lvl="1"/>
            <a:r>
              <a:rPr lang="en-US" sz="2400" dirty="0"/>
              <a:t>U.S. Geological Survey</a:t>
            </a:r>
          </a:p>
          <a:p>
            <a:pPr lvl="1"/>
            <a:r>
              <a:rPr lang="en-US" sz="2400" dirty="0"/>
              <a:t>Dr. Owen Neill and Washington State University</a:t>
            </a:r>
          </a:p>
          <a:p>
            <a:pPr marL="457200" lvl="1" indent="0">
              <a:buNone/>
            </a:pPr>
            <a:endParaRPr lang="en-US" sz="2400" dirty="0"/>
          </a:p>
        </p:txBody>
      </p:sp>
    </p:spTree>
    <p:extLst>
      <p:ext uri="{BB962C8B-B14F-4D97-AF65-F5344CB8AC3E}">
        <p14:creationId xmlns:p14="http://schemas.microsoft.com/office/powerpoint/2010/main" val="298970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681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64417" y="-948819"/>
            <a:ext cx="5636404" cy="8755638"/>
          </a:xfrm>
          <a:prstGeom prst="rect">
            <a:avLst/>
          </a:prstGeom>
        </p:spPr>
      </p:pic>
    </p:spTree>
    <p:extLst>
      <p:ext uri="{BB962C8B-B14F-4D97-AF65-F5344CB8AC3E}">
        <p14:creationId xmlns:p14="http://schemas.microsoft.com/office/powerpoint/2010/main" val="142899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hypotheses</a:t>
            </a:r>
          </a:p>
        </p:txBody>
      </p:sp>
      <p:sp>
        <p:nvSpPr>
          <p:cNvPr id="3" name="Content Placeholder 2"/>
          <p:cNvSpPr>
            <a:spLocks noGrp="1"/>
          </p:cNvSpPr>
          <p:nvPr>
            <p:ph idx="1"/>
          </p:nvPr>
        </p:nvSpPr>
        <p:spPr/>
        <p:txBody>
          <a:bodyPr>
            <a:normAutofit fontScale="92500" lnSpcReduction="10000"/>
          </a:bodyPr>
          <a:lstStyle/>
          <a:p>
            <a:r>
              <a:rPr lang="en-US" dirty="0"/>
              <a:t>Vale (1955)</a:t>
            </a:r>
          </a:p>
          <a:p>
            <a:pPr lvl="1"/>
            <a:r>
              <a:rPr lang="en-US" dirty="0"/>
              <a:t>Amphibolite schist</a:t>
            </a:r>
          </a:p>
          <a:p>
            <a:pPr lvl="1"/>
            <a:r>
              <a:rPr lang="en-US" dirty="0"/>
              <a:t>Metamorphosed:</a:t>
            </a:r>
          </a:p>
          <a:p>
            <a:pPr marL="1314450" lvl="2" indent="-514350">
              <a:buFont typeface="+mj-lt"/>
              <a:buAutoNum type="arabicPeriod"/>
            </a:pPr>
            <a:r>
              <a:rPr lang="en-US" dirty="0"/>
              <a:t>Floor rocks(?)</a:t>
            </a:r>
          </a:p>
          <a:p>
            <a:pPr marL="1314450" lvl="2" indent="-514350">
              <a:buFont typeface="+mj-lt"/>
              <a:buAutoNum type="arabicPeriod"/>
            </a:pPr>
            <a:r>
              <a:rPr lang="en-US" dirty="0"/>
              <a:t>Roof rocks(?)</a:t>
            </a:r>
          </a:p>
          <a:p>
            <a:pPr marL="1314450" lvl="2" indent="-514350">
              <a:buFont typeface="+mj-lt"/>
              <a:buAutoNum type="arabicPeriod"/>
            </a:pPr>
            <a:r>
              <a:rPr lang="en-US" dirty="0"/>
              <a:t>Stillwater cumulates(?)</a:t>
            </a:r>
          </a:p>
          <a:p>
            <a:r>
              <a:rPr lang="en-US" dirty="0" err="1"/>
              <a:t>Erslev</a:t>
            </a:r>
            <a:r>
              <a:rPr lang="en-US" dirty="0"/>
              <a:t> &amp; Sutter (1990)</a:t>
            </a:r>
          </a:p>
          <a:p>
            <a:pPr lvl="1"/>
            <a:r>
              <a:rPr lang="en-US" dirty="0"/>
              <a:t>Extension of the Madison mylonite zone(?)</a:t>
            </a:r>
          </a:p>
          <a:p>
            <a:r>
              <a:rPr lang="en-US" dirty="0" err="1"/>
              <a:t>Geraghty</a:t>
            </a:r>
            <a:r>
              <a:rPr lang="en-US" dirty="0"/>
              <a:t> (2013)</a:t>
            </a:r>
          </a:p>
          <a:p>
            <a:pPr lvl="1"/>
            <a:r>
              <a:rPr lang="en-US" dirty="0"/>
              <a:t>Schistose </a:t>
            </a:r>
            <a:r>
              <a:rPr lang="en-US" dirty="0" err="1"/>
              <a:t>mylonite</a:t>
            </a:r>
            <a:r>
              <a:rPr lang="en-US" dirty="0"/>
              <a:t> </a:t>
            </a:r>
          </a:p>
          <a:p>
            <a:pPr marL="457200" lvl="1" indent="0">
              <a:buNone/>
            </a:pPr>
            <a:endParaRPr lang="en-US" dirty="0"/>
          </a:p>
        </p:txBody>
      </p:sp>
    </p:spTree>
    <p:custDataLst>
      <p:tags r:id="rId1"/>
    </p:custDataLst>
    <p:extLst>
      <p:ext uri="{BB962C8B-B14F-4D97-AF65-F5344CB8AC3E}">
        <p14:creationId xmlns:p14="http://schemas.microsoft.com/office/powerpoint/2010/main" val="44373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30" t="6035" r="870" b="7790"/>
          <a:stretch/>
        </p:blipFill>
        <p:spPr>
          <a:xfrm>
            <a:off x="0" y="260047"/>
            <a:ext cx="9144000" cy="6245179"/>
          </a:xfrm>
          <a:prstGeom prst="rect">
            <a:avLst/>
          </a:prstGeom>
        </p:spPr>
      </p:pic>
    </p:spTree>
    <p:extLst>
      <p:ext uri="{BB962C8B-B14F-4D97-AF65-F5344CB8AC3E}">
        <p14:creationId xmlns:p14="http://schemas.microsoft.com/office/powerpoint/2010/main" val="370408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65578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9" name="Picture 3" descr="C:\Users\MCJenkins\Downloads\documents-export-2016-04-04\Outcrop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005470"/>
            <a:ext cx="5418777" cy="377784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extLst/>
        </p:spPr>
      </p:pic>
      <p:pic>
        <p:nvPicPr>
          <p:cNvPr id="4098" name="Picture 2" descr="C:\Users\MCJenkins\Downloads\documents-export-2016-04-04\IMG_0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6199"/>
            <a:ext cx="4800600" cy="5130641"/>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75423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C:\Users\MCJenkins\Downloads\documents-export-2016-04-04\Weathered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135" y="76200"/>
            <a:ext cx="5105400" cy="3958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5123" name="Picture 3" descr="C:\Users\MCJenkins\Downloads\documents-export-2016-04-04\Fresh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095611"/>
            <a:ext cx="5029200" cy="3682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70334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09" t="22139" r="2331" b="31536"/>
          <a:stretch/>
        </p:blipFill>
        <p:spPr>
          <a:xfrm>
            <a:off x="0" y="1752600"/>
            <a:ext cx="9148107" cy="3419745"/>
          </a:xfrm>
          <a:prstGeom prst="rect">
            <a:avLst/>
          </a:prstGeom>
        </p:spPr>
      </p:pic>
      <p:sp>
        <p:nvSpPr>
          <p:cNvPr id="3" name="TextBox 2"/>
          <p:cNvSpPr txBox="1"/>
          <p:nvPr/>
        </p:nvSpPr>
        <p:spPr>
          <a:xfrm>
            <a:off x="2400605" y="979193"/>
            <a:ext cx="4346896" cy="646331"/>
          </a:xfrm>
          <a:prstGeom prst="rect">
            <a:avLst/>
          </a:prstGeom>
          <a:noFill/>
        </p:spPr>
        <p:txBody>
          <a:bodyPr wrap="none" rtlCol="0">
            <a:spAutoFit/>
          </a:bodyPr>
          <a:lstStyle/>
          <a:p>
            <a:r>
              <a:rPr lang="en-US" sz="3600" dirty="0">
                <a:solidFill>
                  <a:schemeClr val="bg1"/>
                </a:solidFill>
                <a:latin typeface="+mj-lt"/>
              </a:rPr>
              <a:t>Relict igneous texture</a:t>
            </a:r>
          </a:p>
        </p:txBody>
      </p:sp>
      <p:sp>
        <p:nvSpPr>
          <p:cNvPr id="4" name="TextBox 3"/>
          <p:cNvSpPr txBox="1"/>
          <p:nvPr/>
        </p:nvSpPr>
        <p:spPr>
          <a:xfrm>
            <a:off x="431609" y="5199965"/>
            <a:ext cx="8242449" cy="646331"/>
          </a:xfrm>
          <a:prstGeom prst="rect">
            <a:avLst/>
          </a:prstGeom>
          <a:noFill/>
        </p:spPr>
        <p:txBody>
          <a:bodyPr wrap="none" rtlCol="0">
            <a:spAutoFit/>
          </a:bodyPr>
          <a:lstStyle/>
          <a:p>
            <a:r>
              <a:rPr lang="en-US" dirty="0">
                <a:solidFill>
                  <a:schemeClr val="bg1"/>
                </a:solidFill>
              </a:rPr>
              <a:t>Thin section photomicrographs of sample SWTR903_3 showing relict igneous texture. </a:t>
            </a:r>
          </a:p>
          <a:p>
            <a:r>
              <a:rPr lang="en-US" dirty="0">
                <a:solidFill>
                  <a:schemeClr val="bg1"/>
                </a:solidFill>
              </a:rPr>
              <a:t>Left (PPL), Right (XPL).</a:t>
            </a:r>
          </a:p>
        </p:txBody>
      </p:sp>
    </p:spTree>
    <p:extLst>
      <p:ext uri="{BB962C8B-B14F-4D97-AF65-F5344CB8AC3E}">
        <p14:creationId xmlns:p14="http://schemas.microsoft.com/office/powerpoint/2010/main" val="303178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28" t="25969" r="2102" b="28188"/>
          <a:stretch/>
        </p:blipFill>
        <p:spPr>
          <a:xfrm>
            <a:off x="0" y="440"/>
            <a:ext cx="9144000" cy="3385790"/>
          </a:xfrm>
          <a:prstGeom prst="rect">
            <a:avLst/>
          </a:prstGeom>
        </p:spPr>
      </p:pic>
      <p:sp>
        <p:nvSpPr>
          <p:cNvPr id="2" name="TextBox 1"/>
          <p:cNvSpPr txBox="1"/>
          <p:nvPr/>
        </p:nvSpPr>
        <p:spPr>
          <a:xfrm>
            <a:off x="914400" y="3429000"/>
            <a:ext cx="3101105" cy="646331"/>
          </a:xfrm>
          <a:prstGeom prst="rect">
            <a:avLst/>
          </a:prstGeom>
          <a:noFill/>
        </p:spPr>
        <p:txBody>
          <a:bodyPr wrap="none" rtlCol="0">
            <a:spAutoFit/>
          </a:bodyPr>
          <a:lstStyle/>
          <a:p>
            <a:r>
              <a:rPr lang="en-US" sz="3600" dirty="0" err="1">
                <a:solidFill>
                  <a:schemeClr val="bg1"/>
                </a:solidFill>
                <a:latin typeface="+mj-lt"/>
              </a:rPr>
              <a:t>Mylonitic</a:t>
            </a:r>
            <a:r>
              <a:rPr lang="en-US" sz="3600" dirty="0">
                <a:solidFill>
                  <a:schemeClr val="bg1"/>
                </a:solidFill>
                <a:latin typeface="+mj-lt"/>
              </a:rPr>
              <a:t> fabric</a:t>
            </a:r>
          </a:p>
        </p:txBody>
      </p:sp>
      <p:sp>
        <p:nvSpPr>
          <p:cNvPr id="4" name="TextBox 3"/>
          <p:cNvSpPr txBox="1"/>
          <p:nvPr/>
        </p:nvSpPr>
        <p:spPr>
          <a:xfrm>
            <a:off x="159945" y="4043065"/>
            <a:ext cx="4564455" cy="2031325"/>
          </a:xfrm>
          <a:prstGeom prst="rect">
            <a:avLst/>
          </a:prstGeom>
          <a:noFill/>
        </p:spPr>
        <p:txBody>
          <a:bodyPr wrap="none" rtlCol="0">
            <a:spAutoFit/>
          </a:bodyPr>
          <a:lstStyle/>
          <a:p>
            <a:r>
              <a:rPr lang="en-US" dirty="0">
                <a:solidFill>
                  <a:schemeClr val="bg1"/>
                </a:solidFill>
              </a:rPr>
              <a:t>TOP: Thin section photomicrographs of sample</a:t>
            </a:r>
          </a:p>
          <a:p>
            <a:r>
              <a:rPr lang="en-US" dirty="0">
                <a:solidFill>
                  <a:schemeClr val="bg1"/>
                </a:solidFill>
              </a:rPr>
              <a:t>SWTR903_5 showing </a:t>
            </a:r>
            <a:r>
              <a:rPr lang="en-US" dirty="0" err="1">
                <a:solidFill>
                  <a:schemeClr val="bg1"/>
                </a:solidFill>
              </a:rPr>
              <a:t>mylonitic</a:t>
            </a:r>
            <a:r>
              <a:rPr lang="en-US" dirty="0">
                <a:solidFill>
                  <a:schemeClr val="bg1"/>
                </a:solidFill>
              </a:rPr>
              <a:t> fabric.</a:t>
            </a:r>
          </a:p>
          <a:p>
            <a:r>
              <a:rPr lang="en-US" dirty="0">
                <a:solidFill>
                  <a:schemeClr val="bg1"/>
                </a:solidFill>
              </a:rPr>
              <a:t>Left (PPL), Right (XPL)</a:t>
            </a:r>
            <a:br>
              <a:rPr lang="en-US" dirty="0">
                <a:solidFill>
                  <a:schemeClr val="bg1"/>
                </a:solidFill>
              </a:rPr>
            </a:br>
            <a:endParaRPr lang="en-US" dirty="0">
              <a:solidFill>
                <a:schemeClr val="bg1"/>
              </a:solidFill>
            </a:endParaRPr>
          </a:p>
          <a:p>
            <a:r>
              <a:rPr lang="en-US" dirty="0">
                <a:solidFill>
                  <a:schemeClr val="bg1"/>
                </a:solidFill>
              </a:rPr>
              <a:t>RIGHT: Back-scattered electron (BSE) image </a:t>
            </a:r>
            <a:br>
              <a:rPr lang="en-US" dirty="0">
                <a:solidFill>
                  <a:schemeClr val="bg1"/>
                </a:solidFill>
              </a:rPr>
            </a:br>
            <a:r>
              <a:rPr lang="en-US" dirty="0">
                <a:solidFill>
                  <a:schemeClr val="bg1"/>
                </a:solidFill>
              </a:rPr>
              <a:t>showing </a:t>
            </a:r>
            <a:r>
              <a:rPr lang="en-US" dirty="0" err="1">
                <a:solidFill>
                  <a:schemeClr val="bg1"/>
                </a:solidFill>
              </a:rPr>
              <a:t>mylonitic</a:t>
            </a:r>
            <a:r>
              <a:rPr lang="en-US" dirty="0">
                <a:solidFill>
                  <a:schemeClr val="bg1"/>
                </a:solidFill>
              </a:rPr>
              <a:t> fabric of sample</a:t>
            </a:r>
            <a:br>
              <a:rPr lang="en-US" dirty="0">
                <a:solidFill>
                  <a:schemeClr val="bg1"/>
                </a:solidFill>
              </a:rPr>
            </a:br>
            <a:r>
              <a:rPr lang="en-US" dirty="0">
                <a:solidFill>
                  <a:schemeClr val="bg1"/>
                </a:solidFill>
              </a:rPr>
              <a:t>SWTR903_5</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471" t="6223" r="9274" b="7583"/>
          <a:stretch/>
        </p:blipFill>
        <p:spPr>
          <a:xfrm>
            <a:off x="5123356" y="3416710"/>
            <a:ext cx="3999308" cy="3199447"/>
          </a:xfrm>
          <a:prstGeom prst="rect">
            <a:avLst/>
          </a:prstGeom>
        </p:spPr>
      </p:pic>
    </p:spTree>
    <p:extLst>
      <p:ext uri="{BB962C8B-B14F-4D97-AF65-F5344CB8AC3E}">
        <p14:creationId xmlns:p14="http://schemas.microsoft.com/office/powerpoint/2010/main" val="401759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7|1.2|6.3|14.6|11.7"/>
</p:tagLst>
</file>

<file path=ppt/tags/tag2.xml><?xml version="1.0" encoding="utf-8"?>
<p:tagLst xmlns:a="http://schemas.openxmlformats.org/drawingml/2006/main" xmlns:r="http://schemas.openxmlformats.org/officeDocument/2006/relationships" xmlns:p="http://schemas.openxmlformats.org/presentationml/2006/main">
  <p:tag name="TIMING" val="|1.6|14.8|26|3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5179</TotalTime>
  <Words>2081</Words>
  <Application>Microsoft Office PowerPoint</Application>
  <PresentationFormat>On-screen Show (4:3)</PresentationFormat>
  <Paragraphs>139</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Enigmatic amphibolite located north of the Stillwater Complex, Montana </vt:lpstr>
      <vt:lpstr>PowerPoint Presentation</vt:lpstr>
      <vt:lpstr>Previous hypotheses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Jensen classification</vt:lpstr>
      <vt:lpstr>REE Primitive Mantle Normalized</vt:lpstr>
      <vt:lpstr>Mineral chemistry—Amphibole</vt:lpstr>
      <vt:lpstr>Mineral chemistry—Plagioclase</vt:lpstr>
      <vt:lpstr>Constraints on P-T conditions</vt:lpstr>
      <vt:lpstr>Conclusions</vt:lpstr>
      <vt:lpstr>Further research</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Michael C.</dc:creator>
  <cp:lastModifiedBy>Chris Jenkins</cp:lastModifiedBy>
  <cp:revision>85</cp:revision>
  <cp:lastPrinted>2016-05-17T22:36:35Z</cp:lastPrinted>
  <dcterms:created xsi:type="dcterms:W3CDTF">2016-04-04T17:13:54Z</dcterms:created>
  <dcterms:modified xsi:type="dcterms:W3CDTF">2016-05-19T03:59:25Z</dcterms:modified>
</cp:coreProperties>
</file>