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9" r:id="rId3"/>
    <p:sldId id="302" r:id="rId4"/>
    <p:sldId id="269" r:id="rId5"/>
    <p:sldId id="270" r:id="rId6"/>
    <p:sldId id="303" r:id="rId7"/>
    <p:sldId id="304" r:id="rId8"/>
    <p:sldId id="305" r:id="rId9"/>
    <p:sldId id="315" r:id="rId10"/>
    <p:sldId id="316" r:id="rId11"/>
    <p:sldId id="307" r:id="rId12"/>
    <p:sldId id="309" r:id="rId13"/>
    <p:sldId id="301" r:id="rId14"/>
    <p:sldId id="317" r:id="rId15"/>
    <p:sldId id="319" r:id="rId16"/>
    <p:sldId id="310" r:id="rId17"/>
    <p:sldId id="311" r:id="rId18"/>
    <p:sldId id="314" r:id="rId19"/>
    <p:sldId id="312" r:id="rId20"/>
    <p:sldId id="322" r:id="rId21"/>
    <p:sldId id="323" r:id="rId22"/>
    <p:sldId id="324" r:id="rId23"/>
    <p:sldId id="321" r:id="rId24"/>
    <p:sldId id="326" r:id="rId25"/>
    <p:sldId id="327" r:id="rId26"/>
    <p:sldId id="328" r:id="rId27"/>
    <p:sldId id="325" r:id="rId28"/>
    <p:sldId id="329" r:id="rId29"/>
    <p:sldId id="330" r:id="rId30"/>
    <p:sldId id="331" r:id="rId31"/>
    <p:sldId id="332" r:id="rId32"/>
    <p:sldId id="333" r:id="rId33"/>
    <p:sldId id="282" r:id="rId34"/>
    <p:sldId id="335" r:id="rId35"/>
    <p:sldId id="33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4660"/>
  </p:normalViewPr>
  <p:slideViewPr>
    <p:cSldViewPr>
      <p:cViewPr varScale="1">
        <p:scale>
          <a:sx n="69" d="100"/>
          <a:sy n="69" d="100"/>
        </p:scale>
        <p:origin x="11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1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914FD-BEDC-439C-9B47-5311420F1328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7B64A-D0D7-40C8-A63B-185F1E127D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CP_2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02" y="0"/>
            <a:ext cx="102870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02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Mesoproterozoic Lemhi strata represent immense alluvial aprons that </a:t>
            </a:r>
            <a:r>
              <a:rPr lang="en-US" dirty="0" err="1">
                <a:solidFill>
                  <a:srgbClr val="FFFF00"/>
                </a:solidFill>
              </a:rPr>
              <a:t>prograded</a:t>
            </a:r>
            <a:r>
              <a:rPr lang="en-US" dirty="0">
                <a:solidFill>
                  <a:srgbClr val="FFFF00"/>
                </a:solidFill>
              </a:rPr>
              <a:t> northwest into the Belt Sea, Idaho and Montana: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/>
              <a:t>Where do the Belt </a:t>
            </a:r>
            <a:r>
              <a:rPr lang="en-US" dirty="0" err="1" smtClean="0"/>
              <a:t>Supergroup</a:t>
            </a:r>
            <a:r>
              <a:rPr lang="en-US" dirty="0" smtClean="0"/>
              <a:t> and the Lemhi Group meet? Is this contact structural or 	stratigraphic? If stratigraphic, how do the units correlate?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334000"/>
            <a:ext cx="1710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Jeff Lonn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Russ </a:t>
            </a:r>
            <a:r>
              <a:rPr lang="en-US" dirty="0" err="1" smtClean="0">
                <a:solidFill>
                  <a:srgbClr val="FFFF00"/>
                </a:solidFill>
              </a:rPr>
              <a:t>Burmester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Reed Lewis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Mark </a:t>
            </a:r>
            <a:r>
              <a:rPr lang="en-US" dirty="0" err="1" smtClean="0">
                <a:solidFill>
                  <a:srgbClr val="FFFF00"/>
                </a:solidFill>
              </a:rPr>
              <a:t>McFaddan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72" y="0"/>
            <a:ext cx="68100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457200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Ruppel</a:t>
            </a:r>
            <a:r>
              <a:rPr lang="en-US" sz="2000" b="1" dirty="0" smtClean="0"/>
              <a:t>, 1975</a:t>
            </a:r>
            <a:endParaRPr lang="en-US" sz="2000" b="1" dirty="0"/>
          </a:p>
        </p:txBody>
      </p:sp>
      <p:sp>
        <p:nvSpPr>
          <p:cNvPr id="4" name="Freeform 3"/>
          <p:cNvSpPr/>
          <p:nvPr/>
        </p:nvSpPr>
        <p:spPr>
          <a:xfrm>
            <a:off x="5181600" y="2362200"/>
            <a:ext cx="806450" cy="844550"/>
          </a:xfrm>
          <a:custGeom>
            <a:avLst/>
            <a:gdLst>
              <a:gd name="connsiteX0" fmla="*/ 806450 w 806450"/>
              <a:gd name="connsiteY0" fmla="*/ 844550 h 844550"/>
              <a:gd name="connsiteX1" fmla="*/ 590550 w 806450"/>
              <a:gd name="connsiteY1" fmla="*/ 558800 h 844550"/>
              <a:gd name="connsiteX2" fmla="*/ 469900 w 806450"/>
              <a:gd name="connsiteY2" fmla="*/ 444500 h 844550"/>
              <a:gd name="connsiteX3" fmla="*/ 355600 w 806450"/>
              <a:gd name="connsiteY3" fmla="*/ 336550 h 844550"/>
              <a:gd name="connsiteX4" fmla="*/ 196850 w 806450"/>
              <a:gd name="connsiteY4" fmla="*/ 203200 h 844550"/>
              <a:gd name="connsiteX5" fmla="*/ 57150 w 806450"/>
              <a:gd name="connsiteY5" fmla="*/ 63500 h 844550"/>
              <a:gd name="connsiteX6" fmla="*/ 0 w 806450"/>
              <a:gd name="connsiteY6" fmla="*/ 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450" h="844550">
                <a:moveTo>
                  <a:pt x="806450" y="844550"/>
                </a:moveTo>
                <a:cubicBezTo>
                  <a:pt x="726546" y="735012"/>
                  <a:pt x="646642" y="625475"/>
                  <a:pt x="590550" y="558800"/>
                </a:cubicBezTo>
                <a:cubicBezTo>
                  <a:pt x="534458" y="492125"/>
                  <a:pt x="469900" y="444500"/>
                  <a:pt x="469900" y="444500"/>
                </a:cubicBezTo>
                <a:cubicBezTo>
                  <a:pt x="430742" y="407458"/>
                  <a:pt x="401108" y="376767"/>
                  <a:pt x="355600" y="336550"/>
                </a:cubicBezTo>
                <a:cubicBezTo>
                  <a:pt x="310092" y="296333"/>
                  <a:pt x="246592" y="248708"/>
                  <a:pt x="196850" y="203200"/>
                </a:cubicBezTo>
                <a:cubicBezTo>
                  <a:pt x="147108" y="157692"/>
                  <a:pt x="89958" y="97367"/>
                  <a:pt x="57150" y="63500"/>
                </a:cubicBezTo>
                <a:cubicBezTo>
                  <a:pt x="24342" y="29633"/>
                  <a:pt x="12171" y="14816"/>
                  <a:pt x="0" y="0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143250" y="2794000"/>
            <a:ext cx="2292350" cy="1644650"/>
          </a:xfrm>
          <a:custGeom>
            <a:avLst/>
            <a:gdLst>
              <a:gd name="connsiteX0" fmla="*/ 2292350 w 2292350"/>
              <a:gd name="connsiteY0" fmla="*/ 1644650 h 1644650"/>
              <a:gd name="connsiteX1" fmla="*/ 2184400 w 2292350"/>
              <a:gd name="connsiteY1" fmla="*/ 1555750 h 1644650"/>
              <a:gd name="connsiteX2" fmla="*/ 2159000 w 2292350"/>
              <a:gd name="connsiteY2" fmla="*/ 1327150 h 1644650"/>
              <a:gd name="connsiteX3" fmla="*/ 2108200 w 2292350"/>
              <a:gd name="connsiteY3" fmla="*/ 1168400 h 1644650"/>
              <a:gd name="connsiteX4" fmla="*/ 1981200 w 2292350"/>
              <a:gd name="connsiteY4" fmla="*/ 990600 h 1644650"/>
              <a:gd name="connsiteX5" fmla="*/ 1765300 w 2292350"/>
              <a:gd name="connsiteY5" fmla="*/ 889000 h 1644650"/>
              <a:gd name="connsiteX6" fmla="*/ 1574800 w 2292350"/>
              <a:gd name="connsiteY6" fmla="*/ 939800 h 1644650"/>
              <a:gd name="connsiteX7" fmla="*/ 1574800 w 2292350"/>
              <a:gd name="connsiteY7" fmla="*/ 939800 h 1644650"/>
              <a:gd name="connsiteX8" fmla="*/ 1441450 w 2292350"/>
              <a:gd name="connsiteY8" fmla="*/ 901700 h 1644650"/>
              <a:gd name="connsiteX9" fmla="*/ 1219200 w 2292350"/>
              <a:gd name="connsiteY9" fmla="*/ 838200 h 1644650"/>
              <a:gd name="connsiteX10" fmla="*/ 1028700 w 2292350"/>
              <a:gd name="connsiteY10" fmla="*/ 819150 h 1644650"/>
              <a:gd name="connsiteX11" fmla="*/ 889000 w 2292350"/>
              <a:gd name="connsiteY11" fmla="*/ 692150 h 1644650"/>
              <a:gd name="connsiteX12" fmla="*/ 717550 w 2292350"/>
              <a:gd name="connsiteY12" fmla="*/ 488950 h 1644650"/>
              <a:gd name="connsiteX13" fmla="*/ 577850 w 2292350"/>
              <a:gd name="connsiteY13" fmla="*/ 292100 h 1644650"/>
              <a:gd name="connsiteX14" fmla="*/ 387350 w 2292350"/>
              <a:gd name="connsiteY14" fmla="*/ 139700 h 1644650"/>
              <a:gd name="connsiteX15" fmla="*/ 241300 w 2292350"/>
              <a:gd name="connsiteY15" fmla="*/ 69850 h 1644650"/>
              <a:gd name="connsiteX16" fmla="*/ 0 w 2292350"/>
              <a:gd name="connsiteY16" fmla="*/ 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2350" h="1644650">
                <a:moveTo>
                  <a:pt x="2292350" y="1644650"/>
                </a:moveTo>
                <a:cubicBezTo>
                  <a:pt x="2249487" y="1626658"/>
                  <a:pt x="2206625" y="1608667"/>
                  <a:pt x="2184400" y="1555750"/>
                </a:cubicBezTo>
                <a:cubicBezTo>
                  <a:pt x="2162175" y="1502833"/>
                  <a:pt x="2171700" y="1391708"/>
                  <a:pt x="2159000" y="1327150"/>
                </a:cubicBezTo>
                <a:cubicBezTo>
                  <a:pt x="2146300" y="1262592"/>
                  <a:pt x="2137833" y="1224492"/>
                  <a:pt x="2108200" y="1168400"/>
                </a:cubicBezTo>
                <a:cubicBezTo>
                  <a:pt x="2078567" y="1112308"/>
                  <a:pt x="2038350" y="1037167"/>
                  <a:pt x="1981200" y="990600"/>
                </a:cubicBezTo>
                <a:cubicBezTo>
                  <a:pt x="1924050" y="944033"/>
                  <a:pt x="1833033" y="897467"/>
                  <a:pt x="1765300" y="889000"/>
                </a:cubicBezTo>
                <a:cubicBezTo>
                  <a:pt x="1697567" y="880533"/>
                  <a:pt x="1574800" y="939800"/>
                  <a:pt x="1574800" y="939800"/>
                </a:cubicBezTo>
                <a:lnTo>
                  <a:pt x="1574800" y="939800"/>
                </a:lnTo>
                <a:lnTo>
                  <a:pt x="1441450" y="901700"/>
                </a:lnTo>
                <a:cubicBezTo>
                  <a:pt x="1382183" y="884767"/>
                  <a:pt x="1287992" y="851958"/>
                  <a:pt x="1219200" y="838200"/>
                </a:cubicBezTo>
                <a:cubicBezTo>
                  <a:pt x="1150408" y="824442"/>
                  <a:pt x="1083733" y="843492"/>
                  <a:pt x="1028700" y="819150"/>
                </a:cubicBezTo>
                <a:cubicBezTo>
                  <a:pt x="973667" y="794808"/>
                  <a:pt x="940858" y="747183"/>
                  <a:pt x="889000" y="692150"/>
                </a:cubicBezTo>
                <a:cubicBezTo>
                  <a:pt x="837142" y="637117"/>
                  <a:pt x="769408" y="555625"/>
                  <a:pt x="717550" y="488950"/>
                </a:cubicBezTo>
                <a:cubicBezTo>
                  <a:pt x="665692" y="422275"/>
                  <a:pt x="632883" y="350308"/>
                  <a:pt x="577850" y="292100"/>
                </a:cubicBezTo>
                <a:cubicBezTo>
                  <a:pt x="522817" y="233892"/>
                  <a:pt x="443442" y="176742"/>
                  <a:pt x="387350" y="139700"/>
                </a:cubicBezTo>
                <a:cubicBezTo>
                  <a:pt x="331258" y="102658"/>
                  <a:pt x="305858" y="93133"/>
                  <a:pt x="241300" y="69850"/>
                </a:cubicBezTo>
                <a:cubicBezTo>
                  <a:pt x="176742" y="46567"/>
                  <a:pt x="88371" y="23283"/>
                  <a:pt x="0" y="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6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72" y="0"/>
            <a:ext cx="68100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457200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Ruppel</a:t>
            </a:r>
            <a:r>
              <a:rPr lang="en-US" sz="2000" b="1" dirty="0" smtClean="0"/>
              <a:t>, 1975</a:t>
            </a:r>
            <a:endParaRPr lang="en-US" sz="2000" b="1" dirty="0"/>
          </a:p>
        </p:txBody>
      </p:sp>
      <p:sp>
        <p:nvSpPr>
          <p:cNvPr id="4" name="Freeform 3"/>
          <p:cNvSpPr/>
          <p:nvPr/>
        </p:nvSpPr>
        <p:spPr>
          <a:xfrm>
            <a:off x="1479550" y="3422650"/>
            <a:ext cx="3041650" cy="2062515"/>
          </a:xfrm>
          <a:custGeom>
            <a:avLst/>
            <a:gdLst>
              <a:gd name="connsiteX0" fmla="*/ 0 w 3041650"/>
              <a:gd name="connsiteY0" fmla="*/ 0 h 2062515"/>
              <a:gd name="connsiteX1" fmla="*/ 260350 w 3041650"/>
              <a:gd name="connsiteY1" fmla="*/ 158750 h 2062515"/>
              <a:gd name="connsiteX2" fmla="*/ 546100 w 3041650"/>
              <a:gd name="connsiteY2" fmla="*/ 381000 h 2062515"/>
              <a:gd name="connsiteX3" fmla="*/ 787400 w 3041650"/>
              <a:gd name="connsiteY3" fmla="*/ 641350 h 2062515"/>
              <a:gd name="connsiteX4" fmla="*/ 1060450 w 3041650"/>
              <a:gd name="connsiteY4" fmla="*/ 996950 h 2062515"/>
              <a:gd name="connsiteX5" fmla="*/ 1371600 w 3041650"/>
              <a:gd name="connsiteY5" fmla="*/ 1320800 h 2062515"/>
              <a:gd name="connsiteX6" fmla="*/ 1784350 w 3041650"/>
              <a:gd name="connsiteY6" fmla="*/ 1562100 h 2062515"/>
              <a:gd name="connsiteX7" fmla="*/ 2165350 w 3041650"/>
              <a:gd name="connsiteY7" fmla="*/ 1752600 h 2062515"/>
              <a:gd name="connsiteX8" fmla="*/ 2559050 w 3041650"/>
              <a:gd name="connsiteY8" fmla="*/ 1943100 h 2062515"/>
              <a:gd name="connsiteX9" fmla="*/ 2851150 w 3041650"/>
              <a:gd name="connsiteY9" fmla="*/ 2057400 h 2062515"/>
              <a:gd name="connsiteX10" fmla="*/ 3041650 w 3041650"/>
              <a:gd name="connsiteY10" fmla="*/ 2032000 h 206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41650" h="2062515">
                <a:moveTo>
                  <a:pt x="0" y="0"/>
                </a:moveTo>
                <a:cubicBezTo>
                  <a:pt x="84666" y="47625"/>
                  <a:pt x="169333" y="95250"/>
                  <a:pt x="260350" y="158750"/>
                </a:cubicBezTo>
                <a:cubicBezTo>
                  <a:pt x="351367" y="222250"/>
                  <a:pt x="458258" y="300567"/>
                  <a:pt x="546100" y="381000"/>
                </a:cubicBezTo>
                <a:cubicBezTo>
                  <a:pt x="633942" y="461433"/>
                  <a:pt x="701675" y="538692"/>
                  <a:pt x="787400" y="641350"/>
                </a:cubicBezTo>
                <a:cubicBezTo>
                  <a:pt x="873125" y="744008"/>
                  <a:pt x="963083" y="883708"/>
                  <a:pt x="1060450" y="996950"/>
                </a:cubicBezTo>
                <a:cubicBezTo>
                  <a:pt x="1157817" y="1110192"/>
                  <a:pt x="1250950" y="1226608"/>
                  <a:pt x="1371600" y="1320800"/>
                </a:cubicBezTo>
                <a:cubicBezTo>
                  <a:pt x="1492250" y="1414992"/>
                  <a:pt x="1652058" y="1490133"/>
                  <a:pt x="1784350" y="1562100"/>
                </a:cubicBezTo>
                <a:cubicBezTo>
                  <a:pt x="1916642" y="1634067"/>
                  <a:pt x="2165350" y="1752600"/>
                  <a:pt x="2165350" y="1752600"/>
                </a:cubicBezTo>
                <a:cubicBezTo>
                  <a:pt x="2294467" y="1816100"/>
                  <a:pt x="2444750" y="1892300"/>
                  <a:pt x="2559050" y="1943100"/>
                </a:cubicBezTo>
                <a:cubicBezTo>
                  <a:pt x="2673350" y="1993900"/>
                  <a:pt x="2770717" y="2042583"/>
                  <a:pt x="2851150" y="2057400"/>
                </a:cubicBezTo>
                <a:cubicBezTo>
                  <a:pt x="2931583" y="2072217"/>
                  <a:pt x="2986616" y="2052108"/>
                  <a:pt x="3041650" y="20320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587500" y="3727450"/>
            <a:ext cx="946150" cy="692150"/>
          </a:xfrm>
          <a:custGeom>
            <a:avLst/>
            <a:gdLst>
              <a:gd name="connsiteX0" fmla="*/ 0 w 946150"/>
              <a:gd name="connsiteY0" fmla="*/ 0 h 692150"/>
              <a:gd name="connsiteX1" fmla="*/ 234950 w 946150"/>
              <a:gd name="connsiteY1" fmla="*/ 184150 h 692150"/>
              <a:gd name="connsiteX2" fmla="*/ 431800 w 946150"/>
              <a:gd name="connsiteY2" fmla="*/ 349250 h 692150"/>
              <a:gd name="connsiteX3" fmla="*/ 628650 w 946150"/>
              <a:gd name="connsiteY3" fmla="*/ 482600 h 692150"/>
              <a:gd name="connsiteX4" fmla="*/ 946150 w 946150"/>
              <a:gd name="connsiteY4" fmla="*/ 69215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150" h="692150">
                <a:moveTo>
                  <a:pt x="0" y="0"/>
                </a:moveTo>
                <a:cubicBezTo>
                  <a:pt x="81491" y="62971"/>
                  <a:pt x="162983" y="125942"/>
                  <a:pt x="234950" y="184150"/>
                </a:cubicBezTo>
                <a:cubicBezTo>
                  <a:pt x="306917" y="242358"/>
                  <a:pt x="366183" y="299508"/>
                  <a:pt x="431800" y="349250"/>
                </a:cubicBezTo>
                <a:cubicBezTo>
                  <a:pt x="497417" y="398992"/>
                  <a:pt x="628650" y="482600"/>
                  <a:pt x="628650" y="482600"/>
                </a:cubicBezTo>
                <a:lnTo>
                  <a:pt x="946150" y="6921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543050" y="4749800"/>
            <a:ext cx="1333500" cy="781050"/>
          </a:xfrm>
          <a:custGeom>
            <a:avLst/>
            <a:gdLst>
              <a:gd name="connsiteX0" fmla="*/ 0 w 1333500"/>
              <a:gd name="connsiteY0" fmla="*/ 781050 h 781050"/>
              <a:gd name="connsiteX1" fmla="*/ 431800 w 1333500"/>
              <a:gd name="connsiteY1" fmla="*/ 381000 h 781050"/>
              <a:gd name="connsiteX2" fmla="*/ 622300 w 1333500"/>
              <a:gd name="connsiteY2" fmla="*/ 209550 h 781050"/>
              <a:gd name="connsiteX3" fmla="*/ 1009650 w 1333500"/>
              <a:gd name="connsiteY3" fmla="*/ 95250 h 781050"/>
              <a:gd name="connsiteX4" fmla="*/ 1187450 w 1333500"/>
              <a:gd name="connsiteY4" fmla="*/ 50800 h 781050"/>
              <a:gd name="connsiteX5" fmla="*/ 1333500 w 1333500"/>
              <a:gd name="connsiteY5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500" h="781050">
                <a:moveTo>
                  <a:pt x="0" y="781050"/>
                </a:moveTo>
                <a:lnTo>
                  <a:pt x="431800" y="381000"/>
                </a:lnTo>
                <a:cubicBezTo>
                  <a:pt x="535517" y="285750"/>
                  <a:pt x="525992" y="257175"/>
                  <a:pt x="622300" y="209550"/>
                </a:cubicBezTo>
                <a:cubicBezTo>
                  <a:pt x="718608" y="161925"/>
                  <a:pt x="915458" y="121708"/>
                  <a:pt x="1009650" y="95250"/>
                </a:cubicBezTo>
                <a:cubicBezTo>
                  <a:pt x="1103842" y="68792"/>
                  <a:pt x="1133475" y="66675"/>
                  <a:pt x="1187450" y="50800"/>
                </a:cubicBezTo>
                <a:cubicBezTo>
                  <a:pt x="1241425" y="34925"/>
                  <a:pt x="1287462" y="17462"/>
                  <a:pt x="133350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71700" y="4965700"/>
            <a:ext cx="1238250" cy="1625600"/>
          </a:xfrm>
          <a:custGeom>
            <a:avLst/>
            <a:gdLst>
              <a:gd name="connsiteX0" fmla="*/ 0 w 1238250"/>
              <a:gd name="connsiteY0" fmla="*/ 0 h 1625600"/>
              <a:gd name="connsiteX1" fmla="*/ 82550 w 1238250"/>
              <a:gd name="connsiteY1" fmla="*/ 228600 h 1625600"/>
              <a:gd name="connsiteX2" fmla="*/ 241300 w 1238250"/>
              <a:gd name="connsiteY2" fmla="*/ 495300 h 1625600"/>
              <a:gd name="connsiteX3" fmla="*/ 349250 w 1238250"/>
              <a:gd name="connsiteY3" fmla="*/ 647700 h 1625600"/>
              <a:gd name="connsiteX4" fmla="*/ 431800 w 1238250"/>
              <a:gd name="connsiteY4" fmla="*/ 800100 h 1625600"/>
              <a:gd name="connsiteX5" fmla="*/ 431800 w 1238250"/>
              <a:gd name="connsiteY5" fmla="*/ 946150 h 1625600"/>
              <a:gd name="connsiteX6" fmla="*/ 431800 w 1238250"/>
              <a:gd name="connsiteY6" fmla="*/ 977900 h 1625600"/>
              <a:gd name="connsiteX7" fmla="*/ 508000 w 1238250"/>
              <a:gd name="connsiteY7" fmla="*/ 1085850 h 1625600"/>
              <a:gd name="connsiteX8" fmla="*/ 628650 w 1238250"/>
              <a:gd name="connsiteY8" fmla="*/ 1308100 h 1625600"/>
              <a:gd name="connsiteX9" fmla="*/ 685800 w 1238250"/>
              <a:gd name="connsiteY9" fmla="*/ 1371600 h 1625600"/>
              <a:gd name="connsiteX10" fmla="*/ 819150 w 1238250"/>
              <a:gd name="connsiteY10" fmla="*/ 1377950 h 1625600"/>
              <a:gd name="connsiteX11" fmla="*/ 965200 w 1238250"/>
              <a:gd name="connsiteY11" fmla="*/ 1466850 h 1625600"/>
              <a:gd name="connsiteX12" fmla="*/ 1117600 w 1238250"/>
              <a:gd name="connsiteY12" fmla="*/ 1562100 h 1625600"/>
              <a:gd name="connsiteX13" fmla="*/ 1238250 w 1238250"/>
              <a:gd name="connsiteY13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8250" h="1625600">
                <a:moveTo>
                  <a:pt x="0" y="0"/>
                </a:moveTo>
                <a:cubicBezTo>
                  <a:pt x="21166" y="73025"/>
                  <a:pt x="42333" y="146050"/>
                  <a:pt x="82550" y="228600"/>
                </a:cubicBezTo>
                <a:cubicBezTo>
                  <a:pt x="122767" y="311150"/>
                  <a:pt x="196850" y="425450"/>
                  <a:pt x="241300" y="495300"/>
                </a:cubicBezTo>
                <a:cubicBezTo>
                  <a:pt x="285750" y="565150"/>
                  <a:pt x="317500" y="596900"/>
                  <a:pt x="349250" y="647700"/>
                </a:cubicBezTo>
                <a:cubicBezTo>
                  <a:pt x="381000" y="698500"/>
                  <a:pt x="418042" y="750358"/>
                  <a:pt x="431800" y="800100"/>
                </a:cubicBezTo>
                <a:cubicBezTo>
                  <a:pt x="445558" y="849842"/>
                  <a:pt x="431800" y="946150"/>
                  <a:pt x="431800" y="946150"/>
                </a:cubicBezTo>
                <a:cubicBezTo>
                  <a:pt x="431800" y="975783"/>
                  <a:pt x="419100" y="954617"/>
                  <a:pt x="431800" y="977900"/>
                </a:cubicBezTo>
                <a:cubicBezTo>
                  <a:pt x="444500" y="1001183"/>
                  <a:pt x="475192" y="1030817"/>
                  <a:pt x="508000" y="1085850"/>
                </a:cubicBezTo>
                <a:cubicBezTo>
                  <a:pt x="540808" y="1140883"/>
                  <a:pt x="599017" y="1260475"/>
                  <a:pt x="628650" y="1308100"/>
                </a:cubicBezTo>
                <a:cubicBezTo>
                  <a:pt x="658283" y="1355725"/>
                  <a:pt x="654050" y="1359958"/>
                  <a:pt x="685800" y="1371600"/>
                </a:cubicBezTo>
                <a:cubicBezTo>
                  <a:pt x="717550" y="1383242"/>
                  <a:pt x="772583" y="1362075"/>
                  <a:pt x="819150" y="1377950"/>
                </a:cubicBezTo>
                <a:cubicBezTo>
                  <a:pt x="865717" y="1393825"/>
                  <a:pt x="965200" y="1466850"/>
                  <a:pt x="965200" y="1466850"/>
                </a:cubicBezTo>
                <a:cubicBezTo>
                  <a:pt x="1014942" y="1497542"/>
                  <a:pt x="1072092" y="1535642"/>
                  <a:pt x="1117600" y="1562100"/>
                </a:cubicBezTo>
                <a:cubicBezTo>
                  <a:pt x="1163108" y="1588558"/>
                  <a:pt x="1200679" y="1607079"/>
                  <a:pt x="1238250" y="16256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48200" y="2279650"/>
            <a:ext cx="1073150" cy="2101850"/>
          </a:xfrm>
          <a:custGeom>
            <a:avLst/>
            <a:gdLst>
              <a:gd name="connsiteX0" fmla="*/ 1073150 w 1073150"/>
              <a:gd name="connsiteY0" fmla="*/ 2101850 h 2101850"/>
              <a:gd name="connsiteX1" fmla="*/ 990600 w 1073150"/>
              <a:gd name="connsiteY1" fmla="*/ 1885950 h 2101850"/>
              <a:gd name="connsiteX2" fmla="*/ 946150 w 1073150"/>
              <a:gd name="connsiteY2" fmla="*/ 1733550 h 2101850"/>
              <a:gd name="connsiteX3" fmla="*/ 939800 w 1073150"/>
              <a:gd name="connsiteY3" fmla="*/ 1511300 h 2101850"/>
              <a:gd name="connsiteX4" fmla="*/ 939800 w 1073150"/>
              <a:gd name="connsiteY4" fmla="*/ 1257300 h 2101850"/>
              <a:gd name="connsiteX5" fmla="*/ 901700 w 1073150"/>
              <a:gd name="connsiteY5" fmla="*/ 971550 h 2101850"/>
              <a:gd name="connsiteX6" fmla="*/ 787400 w 1073150"/>
              <a:gd name="connsiteY6" fmla="*/ 609600 h 2101850"/>
              <a:gd name="connsiteX7" fmla="*/ 679450 w 1073150"/>
              <a:gd name="connsiteY7" fmla="*/ 438150 h 2101850"/>
              <a:gd name="connsiteX8" fmla="*/ 571500 w 1073150"/>
              <a:gd name="connsiteY8" fmla="*/ 336550 h 2101850"/>
              <a:gd name="connsiteX9" fmla="*/ 450850 w 1073150"/>
              <a:gd name="connsiteY9" fmla="*/ 273050 h 2101850"/>
              <a:gd name="connsiteX10" fmla="*/ 279400 w 1073150"/>
              <a:gd name="connsiteY10" fmla="*/ 215900 h 2101850"/>
              <a:gd name="connsiteX11" fmla="*/ 139700 w 1073150"/>
              <a:gd name="connsiteY11" fmla="*/ 107950 h 2101850"/>
              <a:gd name="connsiteX12" fmla="*/ 0 w 1073150"/>
              <a:gd name="connsiteY12" fmla="*/ 0 h 210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3150" h="2101850">
                <a:moveTo>
                  <a:pt x="1073150" y="2101850"/>
                </a:moveTo>
                <a:cubicBezTo>
                  <a:pt x="1042458" y="2024591"/>
                  <a:pt x="1011767" y="1947333"/>
                  <a:pt x="990600" y="1885950"/>
                </a:cubicBezTo>
                <a:cubicBezTo>
                  <a:pt x="969433" y="1824567"/>
                  <a:pt x="954617" y="1795992"/>
                  <a:pt x="946150" y="1733550"/>
                </a:cubicBezTo>
                <a:cubicBezTo>
                  <a:pt x="937683" y="1671108"/>
                  <a:pt x="940858" y="1590675"/>
                  <a:pt x="939800" y="1511300"/>
                </a:cubicBezTo>
                <a:cubicBezTo>
                  <a:pt x="938742" y="1431925"/>
                  <a:pt x="946150" y="1347258"/>
                  <a:pt x="939800" y="1257300"/>
                </a:cubicBezTo>
                <a:cubicBezTo>
                  <a:pt x="933450" y="1167342"/>
                  <a:pt x="927100" y="1079500"/>
                  <a:pt x="901700" y="971550"/>
                </a:cubicBezTo>
                <a:cubicBezTo>
                  <a:pt x="876300" y="863600"/>
                  <a:pt x="824442" y="698500"/>
                  <a:pt x="787400" y="609600"/>
                </a:cubicBezTo>
                <a:cubicBezTo>
                  <a:pt x="750358" y="520700"/>
                  <a:pt x="715433" y="483658"/>
                  <a:pt x="679450" y="438150"/>
                </a:cubicBezTo>
                <a:cubicBezTo>
                  <a:pt x="643467" y="392642"/>
                  <a:pt x="609600" y="364067"/>
                  <a:pt x="571500" y="336550"/>
                </a:cubicBezTo>
                <a:cubicBezTo>
                  <a:pt x="533400" y="309033"/>
                  <a:pt x="499533" y="293158"/>
                  <a:pt x="450850" y="273050"/>
                </a:cubicBezTo>
                <a:cubicBezTo>
                  <a:pt x="402167" y="252942"/>
                  <a:pt x="331258" y="243417"/>
                  <a:pt x="279400" y="215900"/>
                </a:cubicBezTo>
                <a:cubicBezTo>
                  <a:pt x="227542" y="188383"/>
                  <a:pt x="139700" y="107950"/>
                  <a:pt x="139700" y="10795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3650" y="358140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Ybc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58153" y="5372265"/>
            <a:ext cx="48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Ygs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71280" y="6355318"/>
            <a:ext cx="46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Yyl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26607" y="4483100"/>
            <a:ext cx="46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Yyl</a:t>
            </a:r>
            <a:endParaRPr lang="en-US" b="1" dirty="0"/>
          </a:p>
        </p:txBody>
      </p:sp>
      <p:sp>
        <p:nvSpPr>
          <p:cNvPr id="14" name="Freeform 13"/>
          <p:cNvSpPr/>
          <p:nvPr/>
        </p:nvSpPr>
        <p:spPr>
          <a:xfrm>
            <a:off x="5181600" y="2362200"/>
            <a:ext cx="806450" cy="844550"/>
          </a:xfrm>
          <a:custGeom>
            <a:avLst/>
            <a:gdLst>
              <a:gd name="connsiteX0" fmla="*/ 806450 w 806450"/>
              <a:gd name="connsiteY0" fmla="*/ 844550 h 844550"/>
              <a:gd name="connsiteX1" fmla="*/ 590550 w 806450"/>
              <a:gd name="connsiteY1" fmla="*/ 558800 h 844550"/>
              <a:gd name="connsiteX2" fmla="*/ 469900 w 806450"/>
              <a:gd name="connsiteY2" fmla="*/ 444500 h 844550"/>
              <a:gd name="connsiteX3" fmla="*/ 355600 w 806450"/>
              <a:gd name="connsiteY3" fmla="*/ 336550 h 844550"/>
              <a:gd name="connsiteX4" fmla="*/ 196850 w 806450"/>
              <a:gd name="connsiteY4" fmla="*/ 203200 h 844550"/>
              <a:gd name="connsiteX5" fmla="*/ 57150 w 806450"/>
              <a:gd name="connsiteY5" fmla="*/ 63500 h 844550"/>
              <a:gd name="connsiteX6" fmla="*/ 0 w 806450"/>
              <a:gd name="connsiteY6" fmla="*/ 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450" h="844550">
                <a:moveTo>
                  <a:pt x="806450" y="844550"/>
                </a:moveTo>
                <a:cubicBezTo>
                  <a:pt x="726546" y="735012"/>
                  <a:pt x="646642" y="625475"/>
                  <a:pt x="590550" y="558800"/>
                </a:cubicBezTo>
                <a:cubicBezTo>
                  <a:pt x="534458" y="492125"/>
                  <a:pt x="469900" y="444500"/>
                  <a:pt x="469900" y="444500"/>
                </a:cubicBezTo>
                <a:cubicBezTo>
                  <a:pt x="430742" y="407458"/>
                  <a:pt x="401108" y="376767"/>
                  <a:pt x="355600" y="336550"/>
                </a:cubicBezTo>
                <a:cubicBezTo>
                  <a:pt x="310092" y="296333"/>
                  <a:pt x="246592" y="248708"/>
                  <a:pt x="196850" y="203200"/>
                </a:cubicBezTo>
                <a:cubicBezTo>
                  <a:pt x="147108" y="157692"/>
                  <a:pt x="89958" y="97367"/>
                  <a:pt x="57150" y="63500"/>
                </a:cubicBezTo>
                <a:cubicBezTo>
                  <a:pt x="24342" y="29633"/>
                  <a:pt x="12171" y="14816"/>
                  <a:pt x="0" y="0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43250" y="2794000"/>
            <a:ext cx="2292350" cy="1644650"/>
          </a:xfrm>
          <a:custGeom>
            <a:avLst/>
            <a:gdLst>
              <a:gd name="connsiteX0" fmla="*/ 2292350 w 2292350"/>
              <a:gd name="connsiteY0" fmla="*/ 1644650 h 1644650"/>
              <a:gd name="connsiteX1" fmla="*/ 2184400 w 2292350"/>
              <a:gd name="connsiteY1" fmla="*/ 1555750 h 1644650"/>
              <a:gd name="connsiteX2" fmla="*/ 2159000 w 2292350"/>
              <a:gd name="connsiteY2" fmla="*/ 1327150 h 1644650"/>
              <a:gd name="connsiteX3" fmla="*/ 2108200 w 2292350"/>
              <a:gd name="connsiteY3" fmla="*/ 1168400 h 1644650"/>
              <a:gd name="connsiteX4" fmla="*/ 1981200 w 2292350"/>
              <a:gd name="connsiteY4" fmla="*/ 990600 h 1644650"/>
              <a:gd name="connsiteX5" fmla="*/ 1765300 w 2292350"/>
              <a:gd name="connsiteY5" fmla="*/ 889000 h 1644650"/>
              <a:gd name="connsiteX6" fmla="*/ 1574800 w 2292350"/>
              <a:gd name="connsiteY6" fmla="*/ 939800 h 1644650"/>
              <a:gd name="connsiteX7" fmla="*/ 1574800 w 2292350"/>
              <a:gd name="connsiteY7" fmla="*/ 939800 h 1644650"/>
              <a:gd name="connsiteX8" fmla="*/ 1441450 w 2292350"/>
              <a:gd name="connsiteY8" fmla="*/ 901700 h 1644650"/>
              <a:gd name="connsiteX9" fmla="*/ 1219200 w 2292350"/>
              <a:gd name="connsiteY9" fmla="*/ 838200 h 1644650"/>
              <a:gd name="connsiteX10" fmla="*/ 1028700 w 2292350"/>
              <a:gd name="connsiteY10" fmla="*/ 819150 h 1644650"/>
              <a:gd name="connsiteX11" fmla="*/ 889000 w 2292350"/>
              <a:gd name="connsiteY11" fmla="*/ 692150 h 1644650"/>
              <a:gd name="connsiteX12" fmla="*/ 717550 w 2292350"/>
              <a:gd name="connsiteY12" fmla="*/ 488950 h 1644650"/>
              <a:gd name="connsiteX13" fmla="*/ 577850 w 2292350"/>
              <a:gd name="connsiteY13" fmla="*/ 292100 h 1644650"/>
              <a:gd name="connsiteX14" fmla="*/ 387350 w 2292350"/>
              <a:gd name="connsiteY14" fmla="*/ 139700 h 1644650"/>
              <a:gd name="connsiteX15" fmla="*/ 241300 w 2292350"/>
              <a:gd name="connsiteY15" fmla="*/ 69850 h 1644650"/>
              <a:gd name="connsiteX16" fmla="*/ 0 w 2292350"/>
              <a:gd name="connsiteY16" fmla="*/ 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2350" h="1644650">
                <a:moveTo>
                  <a:pt x="2292350" y="1644650"/>
                </a:moveTo>
                <a:cubicBezTo>
                  <a:pt x="2249487" y="1626658"/>
                  <a:pt x="2206625" y="1608667"/>
                  <a:pt x="2184400" y="1555750"/>
                </a:cubicBezTo>
                <a:cubicBezTo>
                  <a:pt x="2162175" y="1502833"/>
                  <a:pt x="2171700" y="1391708"/>
                  <a:pt x="2159000" y="1327150"/>
                </a:cubicBezTo>
                <a:cubicBezTo>
                  <a:pt x="2146300" y="1262592"/>
                  <a:pt x="2137833" y="1224492"/>
                  <a:pt x="2108200" y="1168400"/>
                </a:cubicBezTo>
                <a:cubicBezTo>
                  <a:pt x="2078567" y="1112308"/>
                  <a:pt x="2038350" y="1037167"/>
                  <a:pt x="1981200" y="990600"/>
                </a:cubicBezTo>
                <a:cubicBezTo>
                  <a:pt x="1924050" y="944033"/>
                  <a:pt x="1833033" y="897467"/>
                  <a:pt x="1765300" y="889000"/>
                </a:cubicBezTo>
                <a:cubicBezTo>
                  <a:pt x="1697567" y="880533"/>
                  <a:pt x="1574800" y="939800"/>
                  <a:pt x="1574800" y="939800"/>
                </a:cubicBezTo>
                <a:lnTo>
                  <a:pt x="1574800" y="939800"/>
                </a:lnTo>
                <a:lnTo>
                  <a:pt x="1441450" y="901700"/>
                </a:lnTo>
                <a:cubicBezTo>
                  <a:pt x="1382183" y="884767"/>
                  <a:pt x="1287992" y="851958"/>
                  <a:pt x="1219200" y="838200"/>
                </a:cubicBezTo>
                <a:cubicBezTo>
                  <a:pt x="1150408" y="824442"/>
                  <a:pt x="1083733" y="843492"/>
                  <a:pt x="1028700" y="819150"/>
                </a:cubicBezTo>
                <a:cubicBezTo>
                  <a:pt x="973667" y="794808"/>
                  <a:pt x="940858" y="747183"/>
                  <a:pt x="889000" y="692150"/>
                </a:cubicBezTo>
                <a:cubicBezTo>
                  <a:pt x="837142" y="637117"/>
                  <a:pt x="769408" y="555625"/>
                  <a:pt x="717550" y="488950"/>
                </a:cubicBezTo>
                <a:cubicBezTo>
                  <a:pt x="665692" y="422275"/>
                  <a:pt x="632883" y="350308"/>
                  <a:pt x="577850" y="292100"/>
                </a:cubicBezTo>
                <a:cubicBezTo>
                  <a:pt x="522817" y="233892"/>
                  <a:pt x="443442" y="176742"/>
                  <a:pt x="387350" y="139700"/>
                </a:cubicBezTo>
                <a:cubicBezTo>
                  <a:pt x="331258" y="102658"/>
                  <a:pt x="305858" y="93133"/>
                  <a:pt x="241300" y="69850"/>
                </a:cubicBezTo>
                <a:cubicBezTo>
                  <a:pt x="176742" y="46567"/>
                  <a:pt x="88371" y="23283"/>
                  <a:pt x="0" y="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35600" y="2222500"/>
            <a:ext cx="48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Ygs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21350" y="3422650"/>
            <a:ext cx="46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Yyl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47631" y="3206750"/>
            <a:ext cx="46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Yyl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27209" y="3950732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Ybc</a:t>
            </a:r>
            <a:endParaRPr lang="en-US" b="1" dirty="0"/>
          </a:p>
        </p:txBody>
      </p:sp>
      <p:sp>
        <p:nvSpPr>
          <p:cNvPr id="5" name="Freeform 4"/>
          <p:cNvSpPr/>
          <p:nvPr/>
        </p:nvSpPr>
        <p:spPr>
          <a:xfrm>
            <a:off x="1585452" y="5905500"/>
            <a:ext cx="224298" cy="481013"/>
          </a:xfrm>
          <a:custGeom>
            <a:avLst/>
            <a:gdLst>
              <a:gd name="connsiteX0" fmla="*/ 224298 w 224298"/>
              <a:gd name="connsiteY0" fmla="*/ 481013 h 481013"/>
              <a:gd name="connsiteX1" fmla="*/ 109998 w 224298"/>
              <a:gd name="connsiteY1" fmla="*/ 438150 h 481013"/>
              <a:gd name="connsiteX2" fmla="*/ 29036 w 224298"/>
              <a:gd name="connsiteY2" fmla="*/ 376238 h 481013"/>
              <a:gd name="connsiteX3" fmla="*/ 461 w 224298"/>
              <a:gd name="connsiteY3" fmla="*/ 252413 h 481013"/>
              <a:gd name="connsiteX4" fmla="*/ 14748 w 224298"/>
              <a:gd name="connsiteY4" fmla="*/ 76200 h 481013"/>
              <a:gd name="connsiteX5" fmla="*/ 57611 w 224298"/>
              <a:gd name="connsiteY5" fmla="*/ 0 h 4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298" h="481013">
                <a:moveTo>
                  <a:pt x="224298" y="481013"/>
                </a:moveTo>
                <a:cubicBezTo>
                  <a:pt x="183420" y="468312"/>
                  <a:pt x="142542" y="455612"/>
                  <a:pt x="109998" y="438150"/>
                </a:cubicBezTo>
                <a:cubicBezTo>
                  <a:pt x="77454" y="420687"/>
                  <a:pt x="47292" y="407194"/>
                  <a:pt x="29036" y="376238"/>
                </a:cubicBezTo>
                <a:cubicBezTo>
                  <a:pt x="10780" y="345282"/>
                  <a:pt x="2842" y="302419"/>
                  <a:pt x="461" y="252413"/>
                </a:cubicBezTo>
                <a:cubicBezTo>
                  <a:pt x="-1920" y="202407"/>
                  <a:pt x="5223" y="118269"/>
                  <a:pt x="14748" y="76200"/>
                </a:cubicBezTo>
                <a:cubicBezTo>
                  <a:pt x="24273" y="34131"/>
                  <a:pt x="40942" y="17065"/>
                  <a:pt x="5761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35718" y="6145252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Ybc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91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strat column-lemh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2733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 descr="strat column-be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0"/>
            <a:ext cx="263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 flipH="1">
            <a:off x="1524000" y="5410200"/>
            <a:ext cx="2133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5486400"/>
            <a:ext cx="1524000" cy="1295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752600" y="5486400"/>
            <a:ext cx="1524000" cy="1295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67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2" y="0"/>
            <a:ext cx="7930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09600"/>
            <a:ext cx="6167821" cy="533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8" y="1066800"/>
            <a:ext cx="1752599" cy="230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1328" y="561201"/>
            <a:ext cx="1666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Yellowjacket</a:t>
            </a:r>
            <a:r>
              <a:rPr lang="en-US" sz="1200" b="1" dirty="0" smtClean="0"/>
              <a:t>-Blackbird</a:t>
            </a:r>
          </a:p>
          <a:p>
            <a:r>
              <a:rPr lang="en-US" sz="1200" dirty="0" smtClean="0"/>
              <a:t>(</a:t>
            </a:r>
            <a:r>
              <a:rPr lang="en-US" sz="1200" dirty="0" err="1" smtClean="0"/>
              <a:t>Burmester</a:t>
            </a:r>
            <a:r>
              <a:rPr lang="en-US" sz="1200" dirty="0" smtClean="0"/>
              <a:t> et al., 2016)</a:t>
            </a:r>
            <a:endParaRPr lang="en-US" sz="1200" dirty="0"/>
          </a:p>
        </p:txBody>
      </p:sp>
      <p:sp>
        <p:nvSpPr>
          <p:cNvPr id="5" name="Freeform 4"/>
          <p:cNvSpPr/>
          <p:nvPr/>
        </p:nvSpPr>
        <p:spPr>
          <a:xfrm>
            <a:off x="1685925" y="1304925"/>
            <a:ext cx="3800475" cy="533400"/>
          </a:xfrm>
          <a:custGeom>
            <a:avLst/>
            <a:gdLst>
              <a:gd name="connsiteX0" fmla="*/ 0 w 3800475"/>
              <a:gd name="connsiteY0" fmla="*/ 533400 h 533400"/>
              <a:gd name="connsiteX1" fmla="*/ 3800475 w 3800475"/>
              <a:gd name="connsiteY1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00475" h="533400">
                <a:moveTo>
                  <a:pt x="0" y="533400"/>
                </a:moveTo>
                <a:lnTo>
                  <a:pt x="380047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000250" y="2466975"/>
            <a:ext cx="1847850" cy="9525"/>
          </a:xfrm>
          <a:custGeom>
            <a:avLst/>
            <a:gdLst>
              <a:gd name="connsiteX0" fmla="*/ 0 w 1847850"/>
              <a:gd name="connsiteY0" fmla="*/ 0 h 9525"/>
              <a:gd name="connsiteX1" fmla="*/ 1847850 w 1847850"/>
              <a:gd name="connsiteY1" fmla="*/ 9525 h 9525"/>
              <a:gd name="connsiteX2" fmla="*/ 1847850 w 1847850"/>
              <a:gd name="connsiteY2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7850" h="9525">
                <a:moveTo>
                  <a:pt x="0" y="0"/>
                </a:moveTo>
                <a:lnTo>
                  <a:pt x="1847850" y="9525"/>
                </a:lnTo>
                <a:lnTo>
                  <a:pt x="1847850" y="952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000250" y="3124200"/>
            <a:ext cx="1847850" cy="25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52538" y="3375200"/>
            <a:ext cx="0" cy="51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57349" y="3364000"/>
            <a:ext cx="9526" cy="533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28600" y="3419134"/>
            <a:ext cx="304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Yyj</a:t>
            </a:r>
            <a:endParaRPr lang="en-US" sz="8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666875" y="3810000"/>
            <a:ext cx="2181225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7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0"/>
            <a:ext cx="8642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00316">
            <a:off x="6477000" y="106679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820739">
            <a:off x="6315963" y="1633713"/>
            <a:ext cx="1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8724" y="1649102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WF Bitterroot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9098" y="1182742"/>
            <a:ext cx="121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Yellowjacket</a:t>
            </a:r>
            <a:endParaRPr lang="en-US" sz="1600" dirty="0" smtClean="0"/>
          </a:p>
          <a:p>
            <a:r>
              <a:rPr lang="en-US" sz="1600" dirty="0" smtClean="0"/>
              <a:t>Blackbird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Lemhi Range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02916" y="3247342"/>
            <a:ext cx="173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Beaverhead Range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70782" y="4714117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Pioneer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9954" y="4406844"/>
            <a:ext cx="110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Philipsburg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991346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Missoula</a:t>
            </a:r>
          </a:p>
          <a:p>
            <a:r>
              <a:rPr lang="en-US" sz="1600" dirty="0" smtClean="0"/>
              <a:t>Group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8509" y="3124231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6968" y="2971800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643" y="1596211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50,000 feet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99725" y="244668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Salmon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096000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33184" y="244668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913835">
            <a:off x="1706563" y="515664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Dillon Block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224102" y="5688187"/>
            <a:ext cx="853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43365" y="5443406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7277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0"/>
            <a:ext cx="8642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00316">
            <a:off x="6477000" y="106679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820739">
            <a:off x="6315963" y="1633713"/>
            <a:ext cx="1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8724" y="1649102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WF Bitterroot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9098" y="1182742"/>
            <a:ext cx="121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Yellowjacket</a:t>
            </a:r>
            <a:endParaRPr lang="en-US" sz="1600" dirty="0" smtClean="0"/>
          </a:p>
          <a:p>
            <a:r>
              <a:rPr lang="en-US" sz="1600" dirty="0" smtClean="0"/>
              <a:t>Blackbird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Lemhi Range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02916" y="3247342"/>
            <a:ext cx="173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Beaverhead Range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70782" y="4714117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Pioneer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9954" y="4406844"/>
            <a:ext cx="110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Philipsburg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991346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Missoula</a:t>
            </a:r>
          </a:p>
          <a:p>
            <a:r>
              <a:rPr lang="en-US" sz="1600" dirty="0" smtClean="0"/>
              <a:t>Group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8509" y="3124231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6968" y="2971800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643" y="1596211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50,000 feet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99725" y="244668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Salmon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096000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33184" y="244668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913835">
            <a:off x="1706563" y="515664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Dillon Block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5151" y="2514600"/>
            <a:ext cx="46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224102" y="5688187"/>
            <a:ext cx="853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43365" y="545545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9676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0"/>
            <a:ext cx="8642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00316">
            <a:off x="6477000" y="106679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820739">
            <a:off x="6315963" y="1633713"/>
            <a:ext cx="1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8724" y="1649102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WF Bitterroot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9098" y="1182742"/>
            <a:ext cx="121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Yellowjacket</a:t>
            </a:r>
            <a:endParaRPr lang="en-US" sz="1600" dirty="0" smtClean="0"/>
          </a:p>
          <a:p>
            <a:r>
              <a:rPr lang="en-US" sz="1600" dirty="0" smtClean="0"/>
              <a:t>Blackbird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Lemhi Range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02916" y="3247342"/>
            <a:ext cx="173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Beaverhead Range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70782" y="4714117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Pioneer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9954" y="4406844"/>
            <a:ext cx="110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Philipsburg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991346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Missoula</a:t>
            </a:r>
          </a:p>
          <a:p>
            <a:r>
              <a:rPr lang="en-US" sz="1600" dirty="0" smtClean="0"/>
              <a:t>Group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8509" y="3124231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6968" y="2971800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643" y="1596211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50,000 feet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99725" y="244668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Salmon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096000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33184" y="244668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913835">
            <a:off x="1706563" y="515664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Dillon Block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5151" y="2514600"/>
            <a:ext cx="46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224102" y="5688187"/>
            <a:ext cx="853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43365" y="545545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  <p:sp>
        <p:nvSpPr>
          <p:cNvPr id="23" name="Freeform 22"/>
          <p:cNvSpPr/>
          <p:nvPr/>
        </p:nvSpPr>
        <p:spPr>
          <a:xfrm>
            <a:off x="1551709" y="706582"/>
            <a:ext cx="928255" cy="1122218"/>
          </a:xfrm>
          <a:custGeom>
            <a:avLst/>
            <a:gdLst>
              <a:gd name="connsiteX0" fmla="*/ 0 w 928255"/>
              <a:gd name="connsiteY0" fmla="*/ 1122218 h 1122218"/>
              <a:gd name="connsiteX1" fmla="*/ 928255 w 928255"/>
              <a:gd name="connsiteY1" fmla="*/ 0 h 11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8255" h="1122218">
                <a:moveTo>
                  <a:pt x="0" y="1122218"/>
                </a:moveTo>
                <a:lnTo>
                  <a:pt x="92825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579418" y="1856509"/>
            <a:ext cx="1413164" cy="720436"/>
          </a:xfrm>
          <a:custGeom>
            <a:avLst/>
            <a:gdLst>
              <a:gd name="connsiteX0" fmla="*/ 0 w 1413164"/>
              <a:gd name="connsiteY0" fmla="*/ 0 h 720436"/>
              <a:gd name="connsiteX1" fmla="*/ 1413164 w 1413164"/>
              <a:gd name="connsiteY1" fmla="*/ 720436 h 72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3164" h="720436">
                <a:moveTo>
                  <a:pt x="0" y="0"/>
                </a:moveTo>
                <a:lnTo>
                  <a:pt x="1413164" y="72043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061855" y="706582"/>
            <a:ext cx="886690" cy="692727"/>
          </a:xfrm>
          <a:custGeom>
            <a:avLst/>
            <a:gdLst>
              <a:gd name="connsiteX0" fmla="*/ 0 w 886690"/>
              <a:gd name="connsiteY0" fmla="*/ 0 h 692727"/>
              <a:gd name="connsiteX1" fmla="*/ 886690 w 886690"/>
              <a:gd name="connsiteY1" fmla="*/ 692727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6690" h="692727">
                <a:moveTo>
                  <a:pt x="0" y="0"/>
                </a:moveTo>
                <a:lnTo>
                  <a:pt x="886690" y="69272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449782" y="2563091"/>
            <a:ext cx="1579418" cy="13854"/>
          </a:xfrm>
          <a:custGeom>
            <a:avLst/>
            <a:gdLst>
              <a:gd name="connsiteX0" fmla="*/ 0 w 1579418"/>
              <a:gd name="connsiteY0" fmla="*/ 13854 h 13854"/>
              <a:gd name="connsiteX1" fmla="*/ 1579418 w 1579418"/>
              <a:gd name="connsiteY1" fmla="*/ 0 h 1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9418" h="13854">
                <a:moveTo>
                  <a:pt x="0" y="13854"/>
                </a:moveTo>
                <a:lnTo>
                  <a:pt x="1579418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3532909" y="2618509"/>
            <a:ext cx="498764" cy="1537855"/>
          </a:xfrm>
          <a:custGeom>
            <a:avLst/>
            <a:gdLst>
              <a:gd name="connsiteX0" fmla="*/ 0 w 498764"/>
              <a:gd name="connsiteY0" fmla="*/ 0 h 1537855"/>
              <a:gd name="connsiteX1" fmla="*/ 193964 w 498764"/>
              <a:gd name="connsiteY1" fmla="*/ 374073 h 1537855"/>
              <a:gd name="connsiteX2" fmla="*/ 221673 w 498764"/>
              <a:gd name="connsiteY2" fmla="*/ 942109 h 1537855"/>
              <a:gd name="connsiteX3" fmla="*/ 498764 w 498764"/>
              <a:gd name="connsiteY3" fmla="*/ 1537855 h 153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764" h="1537855">
                <a:moveTo>
                  <a:pt x="0" y="0"/>
                </a:moveTo>
                <a:cubicBezTo>
                  <a:pt x="78509" y="108527"/>
                  <a:pt x="157019" y="217055"/>
                  <a:pt x="193964" y="374073"/>
                </a:cubicBezTo>
                <a:cubicBezTo>
                  <a:pt x="230909" y="531091"/>
                  <a:pt x="170873" y="748145"/>
                  <a:pt x="221673" y="942109"/>
                </a:cubicBezTo>
                <a:cubicBezTo>
                  <a:pt x="272473" y="1136073"/>
                  <a:pt x="385618" y="1336964"/>
                  <a:pt x="498764" y="153785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544291" y="3831410"/>
            <a:ext cx="1947961" cy="297246"/>
          </a:xfrm>
          <a:custGeom>
            <a:avLst/>
            <a:gdLst>
              <a:gd name="connsiteX0" fmla="*/ 0 w 2022764"/>
              <a:gd name="connsiteY0" fmla="*/ 124691 h 124691"/>
              <a:gd name="connsiteX1" fmla="*/ 2022764 w 2022764"/>
              <a:gd name="connsiteY1" fmla="*/ 0 h 12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2764" h="124691">
                <a:moveTo>
                  <a:pt x="0" y="124691"/>
                </a:moveTo>
                <a:lnTo>
                  <a:pt x="202276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514109" y="2549236"/>
            <a:ext cx="1205346" cy="13855"/>
          </a:xfrm>
          <a:custGeom>
            <a:avLst/>
            <a:gdLst>
              <a:gd name="connsiteX0" fmla="*/ 0 w 1205346"/>
              <a:gd name="connsiteY0" fmla="*/ 0 h 13855"/>
              <a:gd name="connsiteX1" fmla="*/ 1205346 w 1205346"/>
              <a:gd name="connsiteY1" fmla="*/ 13855 h 1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5346" h="13855">
                <a:moveTo>
                  <a:pt x="0" y="0"/>
                </a:moveTo>
                <a:lnTo>
                  <a:pt x="1205346" y="1385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218218" y="2549236"/>
            <a:ext cx="942109" cy="886691"/>
          </a:xfrm>
          <a:custGeom>
            <a:avLst/>
            <a:gdLst>
              <a:gd name="connsiteX0" fmla="*/ 0 w 942109"/>
              <a:gd name="connsiteY0" fmla="*/ 0 h 886691"/>
              <a:gd name="connsiteX1" fmla="*/ 942109 w 942109"/>
              <a:gd name="connsiteY1" fmla="*/ 886691 h 8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2109" h="886691">
                <a:moveTo>
                  <a:pt x="0" y="0"/>
                </a:moveTo>
                <a:lnTo>
                  <a:pt x="942109" y="88669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7004871" y="3394364"/>
            <a:ext cx="1183166" cy="469957"/>
          </a:xfrm>
          <a:custGeom>
            <a:avLst/>
            <a:gdLst>
              <a:gd name="connsiteX0" fmla="*/ 0 w 1108363"/>
              <a:gd name="connsiteY0" fmla="*/ 609600 h 609600"/>
              <a:gd name="connsiteX1" fmla="*/ 1108363 w 1108363"/>
              <a:gd name="connsiteY1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8363" h="609600">
                <a:moveTo>
                  <a:pt x="0" y="609600"/>
                </a:moveTo>
                <a:lnTo>
                  <a:pt x="1108363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011608" y="6297542"/>
            <a:ext cx="473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Bottom of McNamara/Lawson Creek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0"/>
            <a:ext cx="8642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00316">
            <a:off x="6477000" y="106679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820739">
            <a:off x="6315963" y="1633713"/>
            <a:ext cx="1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8724" y="1649102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WF Bitterroot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9098" y="1182742"/>
            <a:ext cx="121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Yellowjacket</a:t>
            </a:r>
            <a:endParaRPr lang="en-US" sz="1600" dirty="0" smtClean="0"/>
          </a:p>
          <a:p>
            <a:r>
              <a:rPr lang="en-US" sz="1600" dirty="0" smtClean="0"/>
              <a:t>Blackbird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Lemhi Range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02916" y="3247342"/>
            <a:ext cx="173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Beaverhead Range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70782" y="4714117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Pioneer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9954" y="4406844"/>
            <a:ext cx="110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Philipsburg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991346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Missoula</a:t>
            </a:r>
          </a:p>
          <a:p>
            <a:r>
              <a:rPr lang="en-US" sz="1600" dirty="0" smtClean="0"/>
              <a:t>Group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8509" y="3124231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6968" y="2971800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643" y="1596211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50,000 feet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99725" y="244668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Salmon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096000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33184" y="244668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913835">
            <a:off x="1706563" y="515664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Dillon Block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5151" y="2514600"/>
            <a:ext cx="46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20" name="Freeform 19"/>
          <p:cNvSpPr/>
          <p:nvPr/>
        </p:nvSpPr>
        <p:spPr>
          <a:xfrm>
            <a:off x="1579418" y="1094509"/>
            <a:ext cx="942109" cy="1260764"/>
          </a:xfrm>
          <a:custGeom>
            <a:avLst/>
            <a:gdLst>
              <a:gd name="connsiteX0" fmla="*/ 0 w 942109"/>
              <a:gd name="connsiteY0" fmla="*/ 1260764 h 1260764"/>
              <a:gd name="connsiteX1" fmla="*/ 318655 w 942109"/>
              <a:gd name="connsiteY1" fmla="*/ 775855 h 1260764"/>
              <a:gd name="connsiteX2" fmla="*/ 568037 w 942109"/>
              <a:gd name="connsiteY2" fmla="*/ 152400 h 1260764"/>
              <a:gd name="connsiteX3" fmla="*/ 942109 w 942109"/>
              <a:gd name="connsiteY3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109" h="1260764">
                <a:moveTo>
                  <a:pt x="0" y="1260764"/>
                </a:moveTo>
                <a:cubicBezTo>
                  <a:pt x="111991" y="1110673"/>
                  <a:pt x="223982" y="960582"/>
                  <a:pt x="318655" y="775855"/>
                </a:cubicBezTo>
                <a:cubicBezTo>
                  <a:pt x="413328" y="591128"/>
                  <a:pt x="464128" y="281709"/>
                  <a:pt x="568037" y="152400"/>
                </a:cubicBezTo>
                <a:cubicBezTo>
                  <a:pt x="671946" y="23091"/>
                  <a:pt x="807027" y="11545"/>
                  <a:pt x="942109" y="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895600" y="1108364"/>
            <a:ext cx="2133600" cy="1830100"/>
          </a:xfrm>
          <a:custGeom>
            <a:avLst/>
            <a:gdLst>
              <a:gd name="connsiteX0" fmla="*/ 0 w 2133600"/>
              <a:gd name="connsiteY0" fmla="*/ 0 h 1830100"/>
              <a:gd name="connsiteX1" fmla="*/ 429491 w 2133600"/>
              <a:gd name="connsiteY1" fmla="*/ 152400 h 1830100"/>
              <a:gd name="connsiteX2" fmla="*/ 886691 w 2133600"/>
              <a:gd name="connsiteY2" fmla="*/ 623454 h 1830100"/>
              <a:gd name="connsiteX3" fmla="*/ 1537855 w 2133600"/>
              <a:gd name="connsiteY3" fmla="*/ 1551709 h 1830100"/>
              <a:gd name="connsiteX4" fmla="*/ 1814945 w 2133600"/>
              <a:gd name="connsiteY4" fmla="*/ 1801091 h 1830100"/>
              <a:gd name="connsiteX5" fmla="*/ 2133600 w 2133600"/>
              <a:gd name="connsiteY5" fmla="*/ 1814945 h 183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1830100">
                <a:moveTo>
                  <a:pt x="0" y="0"/>
                </a:moveTo>
                <a:cubicBezTo>
                  <a:pt x="140854" y="24245"/>
                  <a:pt x="281709" y="48491"/>
                  <a:pt x="429491" y="152400"/>
                </a:cubicBezTo>
                <a:cubicBezTo>
                  <a:pt x="577273" y="256309"/>
                  <a:pt x="701964" y="390236"/>
                  <a:pt x="886691" y="623454"/>
                </a:cubicBezTo>
                <a:cubicBezTo>
                  <a:pt x="1071418" y="856672"/>
                  <a:pt x="1383146" y="1355436"/>
                  <a:pt x="1537855" y="1551709"/>
                </a:cubicBezTo>
                <a:cubicBezTo>
                  <a:pt x="1692564" y="1747982"/>
                  <a:pt x="1715654" y="1757218"/>
                  <a:pt x="1814945" y="1801091"/>
                </a:cubicBezTo>
                <a:cubicBezTo>
                  <a:pt x="1914236" y="1844964"/>
                  <a:pt x="2023918" y="1829954"/>
                  <a:pt x="2133600" y="181494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472545" y="2937164"/>
            <a:ext cx="1274619" cy="13854"/>
          </a:xfrm>
          <a:custGeom>
            <a:avLst/>
            <a:gdLst>
              <a:gd name="connsiteX0" fmla="*/ 0 w 1274619"/>
              <a:gd name="connsiteY0" fmla="*/ 0 h 13854"/>
              <a:gd name="connsiteX1" fmla="*/ 1274619 w 1274619"/>
              <a:gd name="connsiteY1" fmla="*/ 13854 h 1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619" h="13854">
                <a:moveTo>
                  <a:pt x="0" y="0"/>
                </a:moveTo>
                <a:lnTo>
                  <a:pt x="1274619" y="13854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176655" y="2923309"/>
            <a:ext cx="983672" cy="845127"/>
          </a:xfrm>
          <a:custGeom>
            <a:avLst/>
            <a:gdLst>
              <a:gd name="connsiteX0" fmla="*/ 0 w 983672"/>
              <a:gd name="connsiteY0" fmla="*/ 0 h 845127"/>
              <a:gd name="connsiteX1" fmla="*/ 609600 w 983672"/>
              <a:gd name="connsiteY1" fmla="*/ 581891 h 845127"/>
              <a:gd name="connsiteX2" fmla="*/ 983672 w 983672"/>
              <a:gd name="connsiteY2" fmla="*/ 845127 h 84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3672" h="845127">
                <a:moveTo>
                  <a:pt x="0" y="0"/>
                </a:moveTo>
                <a:cubicBezTo>
                  <a:pt x="222827" y="220518"/>
                  <a:pt x="445655" y="441037"/>
                  <a:pt x="609600" y="581891"/>
                </a:cubicBezTo>
                <a:cubicBezTo>
                  <a:pt x="773545" y="722745"/>
                  <a:pt x="878608" y="783936"/>
                  <a:pt x="983672" y="845127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774873" y="3766992"/>
            <a:ext cx="1413163" cy="529361"/>
          </a:xfrm>
          <a:custGeom>
            <a:avLst/>
            <a:gdLst>
              <a:gd name="connsiteX0" fmla="*/ 0 w 1413163"/>
              <a:gd name="connsiteY0" fmla="*/ 527917 h 529361"/>
              <a:gd name="connsiteX1" fmla="*/ 471054 w 1413163"/>
              <a:gd name="connsiteY1" fmla="*/ 458644 h 529361"/>
              <a:gd name="connsiteX2" fmla="*/ 1219200 w 1413163"/>
              <a:gd name="connsiteY2" fmla="*/ 70717 h 529361"/>
              <a:gd name="connsiteX3" fmla="*/ 1413163 w 1413163"/>
              <a:gd name="connsiteY3" fmla="*/ 1444 h 529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63" h="529361">
                <a:moveTo>
                  <a:pt x="0" y="527917"/>
                </a:moveTo>
                <a:cubicBezTo>
                  <a:pt x="133927" y="531380"/>
                  <a:pt x="267854" y="534844"/>
                  <a:pt x="471054" y="458644"/>
                </a:cubicBezTo>
                <a:cubicBezTo>
                  <a:pt x="674254" y="382444"/>
                  <a:pt x="1062182" y="146917"/>
                  <a:pt x="1219200" y="70717"/>
                </a:cubicBezTo>
                <a:cubicBezTo>
                  <a:pt x="1376218" y="-5483"/>
                  <a:pt x="1394690" y="-2020"/>
                  <a:pt x="1413163" y="1444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211782" y="4294909"/>
            <a:ext cx="2327563" cy="341318"/>
          </a:xfrm>
          <a:custGeom>
            <a:avLst/>
            <a:gdLst>
              <a:gd name="connsiteX0" fmla="*/ 2327563 w 2327563"/>
              <a:gd name="connsiteY0" fmla="*/ 0 h 341318"/>
              <a:gd name="connsiteX1" fmla="*/ 1731818 w 2327563"/>
              <a:gd name="connsiteY1" fmla="*/ 83127 h 341318"/>
              <a:gd name="connsiteX2" fmla="*/ 318654 w 2327563"/>
              <a:gd name="connsiteY2" fmla="*/ 318655 h 341318"/>
              <a:gd name="connsiteX3" fmla="*/ 0 w 2327563"/>
              <a:gd name="connsiteY3" fmla="*/ 318655 h 34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7563" h="341318">
                <a:moveTo>
                  <a:pt x="2327563" y="0"/>
                </a:moveTo>
                <a:cubicBezTo>
                  <a:pt x="2197099" y="15009"/>
                  <a:pt x="1731818" y="83127"/>
                  <a:pt x="1731818" y="83127"/>
                </a:cubicBezTo>
                <a:lnTo>
                  <a:pt x="318654" y="318655"/>
                </a:lnTo>
                <a:cubicBezTo>
                  <a:pt x="30018" y="357910"/>
                  <a:pt x="15009" y="338282"/>
                  <a:pt x="0" y="31865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579418" y="2355273"/>
            <a:ext cx="2508401" cy="2303376"/>
          </a:xfrm>
          <a:custGeom>
            <a:avLst/>
            <a:gdLst>
              <a:gd name="connsiteX0" fmla="*/ 0 w 2508401"/>
              <a:gd name="connsiteY0" fmla="*/ 0 h 2303376"/>
              <a:gd name="connsiteX1" fmla="*/ 415637 w 2508401"/>
              <a:gd name="connsiteY1" fmla="*/ 886691 h 2303376"/>
              <a:gd name="connsiteX2" fmla="*/ 1122218 w 2508401"/>
              <a:gd name="connsiteY2" fmla="*/ 1634836 h 2303376"/>
              <a:gd name="connsiteX3" fmla="*/ 2341418 w 2508401"/>
              <a:gd name="connsiteY3" fmla="*/ 2230582 h 2303376"/>
              <a:gd name="connsiteX4" fmla="*/ 2466109 w 2508401"/>
              <a:gd name="connsiteY4" fmla="*/ 2272145 h 23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8401" h="2303376">
                <a:moveTo>
                  <a:pt x="0" y="0"/>
                </a:moveTo>
                <a:cubicBezTo>
                  <a:pt x="114300" y="307109"/>
                  <a:pt x="228601" y="614218"/>
                  <a:pt x="415637" y="886691"/>
                </a:cubicBezTo>
                <a:cubicBezTo>
                  <a:pt x="602673" y="1159164"/>
                  <a:pt x="801255" y="1410854"/>
                  <a:pt x="1122218" y="1634836"/>
                </a:cubicBezTo>
                <a:cubicBezTo>
                  <a:pt x="1443182" y="1858818"/>
                  <a:pt x="2117436" y="2124364"/>
                  <a:pt x="2341418" y="2230582"/>
                </a:cubicBezTo>
                <a:cubicBezTo>
                  <a:pt x="2565400" y="2336800"/>
                  <a:pt x="2515754" y="2304472"/>
                  <a:pt x="2466109" y="227214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224102" y="5688187"/>
            <a:ext cx="853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077200" y="545545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21527" y="6234499"/>
            <a:ext cx="2708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Top of </a:t>
            </a:r>
            <a:r>
              <a:rPr lang="en-US" sz="2400" dirty="0" err="1" smtClean="0">
                <a:solidFill>
                  <a:srgbClr val="FFFF00"/>
                </a:solidFill>
              </a:rPr>
              <a:t>Piegan</a:t>
            </a:r>
            <a:r>
              <a:rPr lang="en-US" sz="2400" dirty="0" smtClean="0">
                <a:solidFill>
                  <a:srgbClr val="FFFF00"/>
                </a:solidFill>
              </a:rPr>
              <a:t> Group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strat column-lemh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2733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 descr="strat column-be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0"/>
            <a:ext cx="263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0"/>
            <a:ext cx="8642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00316">
            <a:off x="6477000" y="106679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820739">
            <a:off x="6315963" y="1633713"/>
            <a:ext cx="1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8724" y="1649102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WF Bitterroot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9098" y="1182742"/>
            <a:ext cx="121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Yellowjacket</a:t>
            </a:r>
            <a:endParaRPr lang="en-US" sz="1600" dirty="0" smtClean="0"/>
          </a:p>
          <a:p>
            <a:r>
              <a:rPr lang="en-US" sz="1600" dirty="0" smtClean="0"/>
              <a:t>Blackbird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Lemhi Range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02916" y="3247342"/>
            <a:ext cx="173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Beaverhead Range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70782" y="4714117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Pioneer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9954" y="4406844"/>
            <a:ext cx="110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Philipsburg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991346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Missoula</a:t>
            </a:r>
          </a:p>
          <a:p>
            <a:r>
              <a:rPr lang="en-US" sz="1600" dirty="0" smtClean="0"/>
              <a:t>Group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8509" y="3124231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6968" y="2971800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643" y="1596211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50,000 feet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99725" y="244668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Salmon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096000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33184" y="244668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913835">
            <a:off x="1706563" y="515664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Dillon Block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5151" y="2514600"/>
            <a:ext cx="46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224102" y="5688187"/>
            <a:ext cx="853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43365" y="545545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235400" y="521232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hick </a:t>
            </a:r>
            <a:r>
              <a:rPr lang="en-US" dirty="0" err="1" smtClean="0">
                <a:solidFill>
                  <a:srgbClr val="FFFF00"/>
                </a:solidFill>
              </a:rPr>
              <a:t>Swauger</a:t>
            </a:r>
            <a:r>
              <a:rPr lang="en-US" dirty="0" smtClean="0">
                <a:solidFill>
                  <a:srgbClr val="FFFF00"/>
                </a:solidFill>
              </a:rPr>
              <a:t>-Bonner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170750" y="2833749"/>
            <a:ext cx="665360" cy="29048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410296" y="3028846"/>
            <a:ext cx="509612" cy="44863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742011" y="3622726"/>
            <a:ext cx="591989" cy="31326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061531" y="2705041"/>
            <a:ext cx="561602" cy="34026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170517" y="2879280"/>
            <a:ext cx="453147" cy="66342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495644" y="2872466"/>
            <a:ext cx="590956" cy="41360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678873" y="4296652"/>
            <a:ext cx="492120" cy="56320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692727" y="1715366"/>
            <a:ext cx="7082462" cy="3493943"/>
          </a:xfrm>
          <a:custGeom>
            <a:avLst/>
            <a:gdLst>
              <a:gd name="connsiteX0" fmla="*/ 0 w 7082462"/>
              <a:gd name="connsiteY0" fmla="*/ 1083252 h 3493943"/>
              <a:gd name="connsiteX1" fmla="*/ 1385455 w 7082462"/>
              <a:gd name="connsiteY1" fmla="*/ 1013979 h 3493943"/>
              <a:gd name="connsiteX2" fmla="*/ 2355273 w 7082462"/>
              <a:gd name="connsiteY2" fmla="*/ 709179 h 3493943"/>
              <a:gd name="connsiteX3" fmla="*/ 3422073 w 7082462"/>
              <a:gd name="connsiteY3" fmla="*/ 99579 h 3493943"/>
              <a:gd name="connsiteX4" fmla="*/ 4156364 w 7082462"/>
              <a:gd name="connsiteY4" fmla="*/ 16452 h 3493943"/>
              <a:gd name="connsiteX5" fmla="*/ 5389418 w 7082462"/>
              <a:gd name="connsiteY5" fmla="*/ 265834 h 3493943"/>
              <a:gd name="connsiteX6" fmla="*/ 6345382 w 7082462"/>
              <a:gd name="connsiteY6" fmla="*/ 445943 h 3493943"/>
              <a:gd name="connsiteX7" fmla="*/ 6982691 w 7082462"/>
              <a:gd name="connsiteY7" fmla="*/ 1069398 h 3493943"/>
              <a:gd name="connsiteX8" fmla="*/ 7051964 w 7082462"/>
              <a:gd name="connsiteY8" fmla="*/ 1748270 h 3493943"/>
              <a:gd name="connsiteX9" fmla="*/ 6691746 w 7082462"/>
              <a:gd name="connsiteY9" fmla="*/ 2440998 h 3493943"/>
              <a:gd name="connsiteX10" fmla="*/ 5763491 w 7082462"/>
              <a:gd name="connsiteY10" fmla="*/ 3216852 h 3493943"/>
              <a:gd name="connsiteX11" fmla="*/ 5237018 w 7082462"/>
              <a:gd name="connsiteY11" fmla="*/ 3493943 h 349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82462" h="3493943">
                <a:moveTo>
                  <a:pt x="0" y="1083252"/>
                </a:moveTo>
                <a:cubicBezTo>
                  <a:pt x="496454" y="1079788"/>
                  <a:pt x="992909" y="1076325"/>
                  <a:pt x="1385455" y="1013979"/>
                </a:cubicBezTo>
                <a:cubicBezTo>
                  <a:pt x="1778001" y="951633"/>
                  <a:pt x="2015837" y="861579"/>
                  <a:pt x="2355273" y="709179"/>
                </a:cubicBezTo>
                <a:cubicBezTo>
                  <a:pt x="2694709" y="556779"/>
                  <a:pt x="3121891" y="215033"/>
                  <a:pt x="3422073" y="99579"/>
                </a:cubicBezTo>
                <a:cubicBezTo>
                  <a:pt x="3722255" y="-15876"/>
                  <a:pt x="3828473" y="-11257"/>
                  <a:pt x="4156364" y="16452"/>
                </a:cubicBezTo>
                <a:cubicBezTo>
                  <a:pt x="4484255" y="44161"/>
                  <a:pt x="5389418" y="265834"/>
                  <a:pt x="5389418" y="265834"/>
                </a:cubicBezTo>
                <a:cubicBezTo>
                  <a:pt x="5754254" y="337416"/>
                  <a:pt x="6079836" y="312016"/>
                  <a:pt x="6345382" y="445943"/>
                </a:cubicBezTo>
                <a:cubicBezTo>
                  <a:pt x="6610928" y="579870"/>
                  <a:pt x="6864927" y="852344"/>
                  <a:pt x="6982691" y="1069398"/>
                </a:cubicBezTo>
                <a:cubicBezTo>
                  <a:pt x="7100455" y="1286452"/>
                  <a:pt x="7100455" y="1519670"/>
                  <a:pt x="7051964" y="1748270"/>
                </a:cubicBezTo>
                <a:cubicBezTo>
                  <a:pt x="7003473" y="1976870"/>
                  <a:pt x="6906492" y="2196234"/>
                  <a:pt x="6691746" y="2440998"/>
                </a:cubicBezTo>
                <a:cubicBezTo>
                  <a:pt x="6477001" y="2685762"/>
                  <a:pt x="6005946" y="3041361"/>
                  <a:pt x="5763491" y="3216852"/>
                </a:cubicBezTo>
                <a:cubicBezTo>
                  <a:pt x="5521036" y="3392343"/>
                  <a:pt x="5379027" y="3443143"/>
                  <a:pt x="5237018" y="3493943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0"/>
            <a:ext cx="8642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00316">
            <a:off x="6477000" y="106679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820739">
            <a:off x="6315963" y="1633713"/>
            <a:ext cx="1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8724" y="1649102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WF Bitterroot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9098" y="1182742"/>
            <a:ext cx="121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Yellowjacket</a:t>
            </a:r>
            <a:endParaRPr lang="en-US" sz="1600" dirty="0" smtClean="0"/>
          </a:p>
          <a:p>
            <a:r>
              <a:rPr lang="en-US" sz="1600" dirty="0" smtClean="0"/>
              <a:t>Blackbird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Lemhi Range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02916" y="3247342"/>
            <a:ext cx="173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Beaverhead Range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70782" y="4714117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Pioneer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9954" y="4406844"/>
            <a:ext cx="110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Philipsburg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991346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Missoula</a:t>
            </a:r>
          </a:p>
          <a:p>
            <a:r>
              <a:rPr lang="en-US" sz="1600" dirty="0" smtClean="0"/>
              <a:t>Group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8509" y="3124231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6968" y="2971800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643" y="1596211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50,000 feet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99725" y="244668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Salmon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096000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33184" y="244668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913835">
            <a:off x="1706563" y="515664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Dillon Block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5151" y="2514600"/>
            <a:ext cx="46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224102" y="5688187"/>
            <a:ext cx="853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43365" y="545545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  <p:sp>
        <p:nvSpPr>
          <p:cNvPr id="25" name="Freeform 24"/>
          <p:cNvSpPr/>
          <p:nvPr/>
        </p:nvSpPr>
        <p:spPr>
          <a:xfrm>
            <a:off x="7010400" y="1440873"/>
            <a:ext cx="1832414" cy="3477491"/>
          </a:xfrm>
          <a:custGeom>
            <a:avLst/>
            <a:gdLst>
              <a:gd name="connsiteX0" fmla="*/ 0 w 1832414"/>
              <a:gd name="connsiteY0" fmla="*/ 3477491 h 3477491"/>
              <a:gd name="connsiteX1" fmla="*/ 762000 w 1832414"/>
              <a:gd name="connsiteY1" fmla="*/ 2230582 h 3477491"/>
              <a:gd name="connsiteX2" fmla="*/ 1510145 w 1832414"/>
              <a:gd name="connsiteY2" fmla="*/ 942109 h 3477491"/>
              <a:gd name="connsiteX3" fmla="*/ 1787236 w 1832414"/>
              <a:gd name="connsiteY3" fmla="*/ 166254 h 3477491"/>
              <a:gd name="connsiteX4" fmla="*/ 1828800 w 1832414"/>
              <a:gd name="connsiteY4" fmla="*/ 0 h 347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414" h="3477491">
                <a:moveTo>
                  <a:pt x="0" y="3477491"/>
                </a:moveTo>
                <a:cubicBezTo>
                  <a:pt x="255154" y="3065318"/>
                  <a:pt x="510309" y="2653146"/>
                  <a:pt x="762000" y="2230582"/>
                </a:cubicBezTo>
                <a:cubicBezTo>
                  <a:pt x="1013691" y="1808018"/>
                  <a:pt x="1339272" y="1286164"/>
                  <a:pt x="1510145" y="942109"/>
                </a:cubicBezTo>
                <a:cubicBezTo>
                  <a:pt x="1681018" y="598054"/>
                  <a:pt x="1734127" y="323272"/>
                  <a:pt x="1787236" y="166254"/>
                </a:cubicBezTo>
                <a:cubicBezTo>
                  <a:pt x="1840345" y="9236"/>
                  <a:pt x="1834572" y="4618"/>
                  <a:pt x="1828800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814945" y="55418"/>
            <a:ext cx="4308764" cy="2050473"/>
          </a:xfrm>
          <a:custGeom>
            <a:avLst/>
            <a:gdLst>
              <a:gd name="connsiteX0" fmla="*/ 0 w 4308764"/>
              <a:gd name="connsiteY0" fmla="*/ 2050473 h 2050473"/>
              <a:gd name="connsiteX1" fmla="*/ 1246910 w 4308764"/>
              <a:gd name="connsiteY1" fmla="*/ 1066800 h 2050473"/>
              <a:gd name="connsiteX2" fmla="*/ 2286000 w 4308764"/>
              <a:gd name="connsiteY2" fmla="*/ 471055 h 2050473"/>
              <a:gd name="connsiteX3" fmla="*/ 3435928 w 4308764"/>
              <a:gd name="connsiteY3" fmla="*/ 124691 h 2050473"/>
              <a:gd name="connsiteX4" fmla="*/ 4308764 w 4308764"/>
              <a:gd name="connsiteY4" fmla="*/ 0 h 205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8764" h="2050473">
                <a:moveTo>
                  <a:pt x="0" y="2050473"/>
                </a:moveTo>
                <a:cubicBezTo>
                  <a:pt x="432955" y="1690254"/>
                  <a:pt x="865910" y="1330036"/>
                  <a:pt x="1246910" y="1066800"/>
                </a:cubicBezTo>
                <a:cubicBezTo>
                  <a:pt x="1627910" y="803564"/>
                  <a:pt x="1921164" y="628073"/>
                  <a:pt x="2286000" y="471055"/>
                </a:cubicBezTo>
                <a:cubicBezTo>
                  <a:pt x="2650836" y="314037"/>
                  <a:pt x="3098801" y="203200"/>
                  <a:pt x="3435928" y="124691"/>
                </a:cubicBezTo>
                <a:cubicBezTo>
                  <a:pt x="3773055" y="46182"/>
                  <a:pt x="4040909" y="23091"/>
                  <a:pt x="4308764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651044" y="4917485"/>
            <a:ext cx="2763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Thick fine-grained quartzite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Gunsight, </a:t>
            </a:r>
            <a:r>
              <a:rPr lang="en-US" dirty="0" smtClean="0">
                <a:solidFill>
                  <a:srgbClr val="FFC000"/>
                </a:solidFill>
              </a:rPr>
              <a:t>Apple Creek</a:t>
            </a:r>
            <a:r>
              <a:rPr lang="en-US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Mt Shields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81202" y="3124231"/>
            <a:ext cx="654467" cy="5538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348081" y="3222302"/>
            <a:ext cx="509612" cy="44863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994235" y="2631354"/>
            <a:ext cx="658614" cy="24584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036581" y="3179249"/>
            <a:ext cx="723906" cy="18195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938502" y="3564527"/>
            <a:ext cx="587679" cy="33483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8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0"/>
            <a:ext cx="8642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00316">
            <a:off x="6477000" y="106679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820739">
            <a:off x="6315963" y="1633713"/>
            <a:ext cx="1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8724" y="1649102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WF Bitterroot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9098" y="1182742"/>
            <a:ext cx="121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Yellowjacket</a:t>
            </a:r>
            <a:endParaRPr lang="en-US" sz="1600" dirty="0" smtClean="0"/>
          </a:p>
          <a:p>
            <a:r>
              <a:rPr lang="en-US" sz="1600" dirty="0" smtClean="0"/>
              <a:t>Blackbird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Lemhi Range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02916" y="3247342"/>
            <a:ext cx="173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Beaverhead Range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70782" y="4714117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Pioneer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9954" y="4406844"/>
            <a:ext cx="110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Philipsburg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991346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Missoula</a:t>
            </a:r>
          </a:p>
          <a:p>
            <a:r>
              <a:rPr lang="en-US" sz="1600" dirty="0" smtClean="0"/>
              <a:t>Group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8509" y="3124231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6968" y="2971800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643" y="1596211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50,000 feet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99725" y="244668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Salmon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096000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33184" y="244668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913835">
            <a:off x="1706563" y="515664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Dillon Block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5151" y="2514600"/>
            <a:ext cx="46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224102" y="5688187"/>
            <a:ext cx="853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43365" y="545545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  <p:sp>
        <p:nvSpPr>
          <p:cNvPr id="25" name="Freeform 24"/>
          <p:cNvSpPr/>
          <p:nvPr/>
        </p:nvSpPr>
        <p:spPr>
          <a:xfrm>
            <a:off x="7010400" y="1440873"/>
            <a:ext cx="1832414" cy="3477491"/>
          </a:xfrm>
          <a:custGeom>
            <a:avLst/>
            <a:gdLst>
              <a:gd name="connsiteX0" fmla="*/ 0 w 1832414"/>
              <a:gd name="connsiteY0" fmla="*/ 3477491 h 3477491"/>
              <a:gd name="connsiteX1" fmla="*/ 762000 w 1832414"/>
              <a:gd name="connsiteY1" fmla="*/ 2230582 h 3477491"/>
              <a:gd name="connsiteX2" fmla="*/ 1510145 w 1832414"/>
              <a:gd name="connsiteY2" fmla="*/ 942109 h 3477491"/>
              <a:gd name="connsiteX3" fmla="*/ 1787236 w 1832414"/>
              <a:gd name="connsiteY3" fmla="*/ 166254 h 3477491"/>
              <a:gd name="connsiteX4" fmla="*/ 1828800 w 1832414"/>
              <a:gd name="connsiteY4" fmla="*/ 0 h 347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414" h="3477491">
                <a:moveTo>
                  <a:pt x="0" y="3477491"/>
                </a:moveTo>
                <a:cubicBezTo>
                  <a:pt x="255154" y="3065318"/>
                  <a:pt x="510309" y="2653146"/>
                  <a:pt x="762000" y="2230582"/>
                </a:cubicBezTo>
                <a:cubicBezTo>
                  <a:pt x="1013691" y="1808018"/>
                  <a:pt x="1339272" y="1286164"/>
                  <a:pt x="1510145" y="942109"/>
                </a:cubicBezTo>
                <a:cubicBezTo>
                  <a:pt x="1681018" y="598054"/>
                  <a:pt x="1734127" y="323272"/>
                  <a:pt x="1787236" y="166254"/>
                </a:cubicBezTo>
                <a:cubicBezTo>
                  <a:pt x="1840345" y="9236"/>
                  <a:pt x="1834572" y="4618"/>
                  <a:pt x="1828800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814945" y="55418"/>
            <a:ext cx="4308764" cy="2050473"/>
          </a:xfrm>
          <a:custGeom>
            <a:avLst/>
            <a:gdLst>
              <a:gd name="connsiteX0" fmla="*/ 0 w 4308764"/>
              <a:gd name="connsiteY0" fmla="*/ 2050473 h 2050473"/>
              <a:gd name="connsiteX1" fmla="*/ 1246910 w 4308764"/>
              <a:gd name="connsiteY1" fmla="*/ 1066800 h 2050473"/>
              <a:gd name="connsiteX2" fmla="*/ 2286000 w 4308764"/>
              <a:gd name="connsiteY2" fmla="*/ 471055 h 2050473"/>
              <a:gd name="connsiteX3" fmla="*/ 3435928 w 4308764"/>
              <a:gd name="connsiteY3" fmla="*/ 124691 h 2050473"/>
              <a:gd name="connsiteX4" fmla="*/ 4308764 w 4308764"/>
              <a:gd name="connsiteY4" fmla="*/ 0 h 205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8764" h="2050473">
                <a:moveTo>
                  <a:pt x="0" y="2050473"/>
                </a:moveTo>
                <a:cubicBezTo>
                  <a:pt x="432955" y="1690254"/>
                  <a:pt x="865910" y="1330036"/>
                  <a:pt x="1246910" y="1066800"/>
                </a:cubicBezTo>
                <a:cubicBezTo>
                  <a:pt x="1627910" y="803564"/>
                  <a:pt x="1921164" y="628073"/>
                  <a:pt x="2286000" y="471055"/>
                </a:cubicBezTo>
                <a:cubicBezTo>
                  <a:pt x="2650836" y="314037"/>
                  <a:pt x="3098801" y="203200"/>
                  <a:pt x="3435928" y="124691"/>
                </a:cubicBezTo>
                <a:cubicBezTo>
                  <a:pt x="3773055" y="46182"/>
                  <a:pt x="4040909" y="23091"/>
                  <a:pt x="4308764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92727" y="1715366"/>
            <a:ext cx="7082462" cy="3493943"/>
          </a:xfrm>
          <a:custGeom>
            <a:avLst/>
            <a:gdLst>
              <a:gd name="connsiteX0" fmla="*/ 0 w 7082462"/>
              <a:gd name="connsiteY0" fmla="*/ 1083252 h 3493943"/>
              <a:gd name="connsiteX1" fmla="*/ 1385455 w 7082462"/>
              <a:gd name="connsiteY1" fmla="*/ 1013979 h 3493943"/>
              <a:gd name="connsiteX2" fmla="*/ 2355273 w 7082462"/>
              <a:gd name="connsiteY2" fmla="*/ 709179 h 3493943"/>
              <a:gd name="connsiteX3" fmla="*/ 3422073 w 7082462"/>
              <a:gd name="connsiteY3" fmla="*/ 99579 h 3493943"/>
              <a:gd name="connsiteX4" fmla="*/ 4156364 w 7082462"/>
              <a:gd name="connsiteY4" fmla="*/ 16452 h 3493943"/>
              <a:gd name="connsiteX5" fmla="*/ 5389418 w 7082462"/>
              <a:gd name="connsiteY5" fmla="*/ 265834 h 3493943"/>
              <a:gd name="connsiteX6" fmla="*/ 6345382 w 7082462"/>
              <a:gd name="connsiteY6" fmla="*/ 445943 h 3493943"/>
              <a:gd name="connsiteX7" fmla="*/ 6982691 w 7082462"/>
              <a:gd name="connsiteY7" fmla="*/ 1069398 h 3493943"/>
              <a:gd name="connsiteX8" fmla="*/ 7051964 w 7082462"/>
              <a:gd name="connsiteY8" fmla="*/ 1748270 h 3493943"/>
              <a:gd name="connsiteX9" fmla="*/ 6691746 w 7082462"/>
              <a:gd name="connsiteY9" fmla="*/ 2440998 h 3493943"/>
              <a:gd name="connsiteX10" fmla="*/ 5763491 w 7082462"/>
              <a:gd name="connsiteY10" fmla="*/ 3216852 h 3493943"/>
              <a:gd name="connsiteX11" fmla="*/ 5237018 w 7082462"/>
              <a:gd name="connsiteY11" fmla="*/ 3493943 h 349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82462" h="3493943">
                <a:moveTo>
                  <a:pt x="0" y="1083252"/>
                </a:moveTo>
                <a:cubicBezTo>
                  <a:pt x="496454" y="1079788"/>
                  <a:pt x="992909" y="1076325"/>
                  <a:pt x="1385455" y="1013979"/>
                </a:cubicBezTo>
                <a:cubicBezTo>
                  <a:pt x="1778001" y="951633"/>
                  <a:pt x="2015837" y="861579"/>
                  <a:pt x="2355273" y="709179"/>
                </a:cubicBezTo>
                <a:cubicBezTo>
                  <a:pt x="2694709" y="556779"/>
                  <a:pt x="3121891" y="215033"/>
                  <a:pt x="3422073" y="99579"/>
                </a:cubicBezTo>
                <a:cubicBezTo>
                  <a:pt x="3722255" y="-15876"/>
                  <a:pt x="3828473" y="-11257"/>
                  <a:pt x="4156364" y="16452"/>
                </a:cubicBezTo>
                <a:cubicBezTo>
                  <a:pt x="4484255" y="44161"/>
                  <a:pt x="5389418" y="265834"/>
                  <a:pt x="5389418" y="265834"/>
                </a:cubicBezTo>
                <a:cubicBezTo>
                  <a:pt x="5754254" y="337416"/>
                  <a:pt x="6079836" y="312016"/>
                  <a:pt x="6345382" y="445943"/>
                </a:cubicBezTo>
                <a:cubicBezTo>
                  <a:pt x="6610928" y="579870"/>
                  <a:pt x="6864927" y="852344"/>
                  <a:pt x="6982691" y="1069398"/>
                </a:cubicBezTo>
                <a:cubicBezTo>
                  <a:pt x="7100455" y="1286452"/>
                  <a:pt x="7100455" y="1519670"/>
                  <a:pt x="7051964" y="1748270"/>
                </a:cubicBezTo>
                <a:cubicBezTo>
                  <a:pt x="7003473" y="1976870"/>
                  <a:pt x="6906492" y="2196234"/>
                  <a:pt x="6691746" y="2440998"/>
                </a:cubicBezTo>
                <a:cubicBezTo>
                  <a:pt x="6477001" y="2685762"/>
                  <a:pt x="6005946" y="3041361"/>
                  <a:pt x="5763491" y="3216852"/>
                </a:cubicBezTo>
                <a:cubicBezTo>
                  <a:pt x="5521036" y="3392343"/>
                  <a:pt x="5379027" y="3443143"/>
                  <a:pt x="5237018" y="3493943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9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7" y="0"/>
            <a:ext cx="86426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900316">
            <a:off x="6477000" y="106679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Idaho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820739">
            <a:off x="6315963" y="1633713"/>
            <a:ext cx="10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Montana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8724" y="1649102"/>
            <a:ext cx="1330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WF Bitterroot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9098" y="1182742"/>
            <a:ext cx="121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Yellowjacket</a:t>
            </a:r>
            <a:endParaRPr lang="en-US" sz="1600" dirty="0" smtClean="0"/>
          </a:p>
          <a:p>
            <a:r>
              <a:rPr lang="en-US" sz="1600" dirty="0" smtClean="0"/>
              <a:t>Blackbird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125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Lemhi Range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02916" y="3247342"/>
            <a:ext cx="173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Beaverhead Range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470782" y="4714117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Pioneer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19954" y="4406844"/>
            <a:ext cx="110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Philipsburg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48600" y="3991346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Missoula</a:t>
            </a:r>
          </a:p>
          <a:p>
            <a:r>
              <a:rPr lang="en-US" sz="1600" dirty="0" smtClean="0"/>
              <a:t>Group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8509" y="3124231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Central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6968" y="2971800"/>
            <a:ext cx="1395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Southern</a:t>
            </a:r>
          </a:p>
          <a:p>
            <a:r>
              <a:rPr lang="en-US" sz="1600" dirty="0" smtClean="0"/>
              <a:t>Sapphire </a:t>
            </a:r>
            <a:r>
              <a:rPr lang="en-US" sz="1600" dirty="0" err="1" smtClean="0"/>
              <a:t>Mtns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4643" y="1596211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50,000 feet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99725" y="244668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Salmon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096000"/>
            <a:ext cx="70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Butte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33184" y="2446688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Missoula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 rot="913835">
            <a:off x="1706563" y="5156642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Dillon Block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65151" y="2514600"/>
            <a:ext cx="468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224102" y="5688187"/>
            <a:ext cx="8530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43365" y="5455450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399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905000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Lemhi</a:t>
            </a:r>
          </a:p>
          <a:p>
            <a:r>
              <a:rPr lang="en-US" sz="1200" dirty="0" smtClean="0"/>
              <a:t>Range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1828800"/>
            <a:ext cx="924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Beaverhead</a:t>
            </a:r>
          </a:p>
          <a:p>
            <a:r>
              <a:rPr lang="en-US" sz="1200" dirty="0" err="1" smtClean="0"/>
              <a:t>Mtns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2286000"/>
            <a:ext cx="109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outhern </a:t>
            </a:r>
          </a:p>
          <a:p>
            <a:r>
              <a:rPr lang="en-US" sz="1200" dirty="0" smtClean="0"/>
              <a:t>Sapphire </a:t>
            </a:r>
            <a:r>
              <a:rPr lang="en-US" sz="1200" dirty="0" err="1" smtClean="0"/>
              <a:t>Mtns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2514600"/>
            <a:ext cx="109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central</a:t>
            </a:r>
          </a:p>
          <a:p>
            <a:r>
              <a:rPr lang="en-US" sz="1200" dirty="0" smtClean="0"/>
              <a:t>Sapphire </a:t>
            </a:r>
            <a:r>
              <a:rPr lang="en-US" sz="1200" dirty="0" err="1" smtClean="0"/>
              <a:t>Mtns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399886" y="2514600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Missoula</a:t>
            </a:r>
          </a:p>
          <a:p>
            <a:r>
              <a:rPr lang="en-US" sz="1200" dirty="0" smtClean="0"/>
              <a:t>area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1816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29600" y="51054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north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38400"/>
            <a:ext cx="6511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type</a:t>
            </a:r>
          </a:p>
          <a:p>
            <a:r>
              <a:rPr lang="en-US" sz="1050" dirty="0" smtClean="0"/>
              <a:t>Apple Cr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895600"/>
            <a:ext cx="5757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Lem</a:t>
            </a:r>
            <a:r>
              <a:rPr lang="en-US" sz="1050" dirty="0" smtClean="0"/>
              <a:t> </a:t>
            </a:r>
            <a:r>
              <a:rPr lang="en-US" sz="1050" dirty="0" err="1" smtClean="0"/>
              <a:t>Pk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124200"/>
            <a:ext cx="7441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Lawson Cr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352800"/>
            <a:ext cx="6559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Swauger</a:t>
            </a:r>
            <a:endParaRPr lang="en-US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581400"/>
            <a:ext cx="673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Gunsight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733800"/>
            <a:ext cx="692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Yellow </a:t>
            </a:r>
            <a:r>
              <a:rPr lang="en-US" sz="1050" dirty="0" err="1" smtClean="0"/>
              <a:t>Lk</a:t>
            </a:r>
            <a:endParaRPr lang="en-US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962400"/>
            <a:ext cx="6976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Big Creek</a:t>
            </a:r>
            <a:endParaRPr 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191000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West Fork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4343400"/>
            <a:ext cx="7649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Inyo Creek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8534400" y="3276600"/>
            <a:ext cx="6479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McNamara</a:t>
            </a:r>
          </a:p>
          <a:p>
            <a:endParaRPr lang="en-US" sz="9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8610600" y="3352800"/>
            <a:ext cx="490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Bonner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8520111" y="3505200"/>
            <a:ext cx="6238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Mt Shields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8534400" y="3657600"/>
            <a:ext cx="5565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Snowslip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8544156" y="3200400"/>
            <a:ext cx="599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Garnet </a:t>
            </a:r>
            <a:r>
              <a:rPr lang="en-US" sz="800" dirty="0" err="1" smtClean="0"/>
              <a:t>Rg</a:t>
            </a:r>
            <a:endParaRPr 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8534400" y="38100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Wallace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8534400" y="3581400"/>
            <a:ext cx="5309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Shepard</a:t>
            </a:r>
            <a:endParaRPr 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626465" y="4025444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cxnSp>
        <p:nvCxnSpPr>
          <p:cNvPr id="28" name="Straight Connector 27"/>
          <p:cNvCxnSpPr>
            <a:stCxn id="15" idx="3"/>
          </p:cNvCxnSpPr>
          <p:nvPr/>
        </p:nvCxnSpPr>
        <p:spPr>
          <a:xfrm flipV="1">
            <a:off x="692818" y="3810000"/>
            <a:ext cx="4424940" cy="507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117758" y="3810000"/>
            <a:ext cx="1859527" cy="954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977285" y="3835316"/>
            <a:ext cx="1633315" cy="701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8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381000"/>
            <a:ext cx="9715500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6172200"/>
            <a:ext cx="2718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Winston, 1986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36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-1066800"/>
            <a:ext cx="6781800" cy="5086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09800"/>
            <a:ext cx="84582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67" y="-189386"/>
            <a:ext cx="6129033" cy="72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0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5638800"/>
            <a:ext cx="2649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Winston,1986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98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2" y="152400"/>
            <a:ext cx="8174253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1489" y="152400"/>
            <a:ext cx="219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Link et al.,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1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990600"/>
            <a:ext cx="11128665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1"/>
            <a:ext cx="6449795" cy="6659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1800" y="1447800"/>
            <a:ext cx="180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Sears,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2" y="0"/>
            <a:ext cx="7930056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765964" y="3311236"/>
            <a:ext cx="1662545" cy="540328"/>
          </a:xfrm>
          <a:custGeom>
            <a:avLst/>
            <a:gdLst>
              <a:gd name="connsiteX0" fmla="*/ 0 w 1662545"/>
              <a:gd name="connsiteY0" fmla="*/ 540328 h 540328"/>
              <a:gd name="connsiteX1" fmla="*/ 1662545 w 1662545"/>
              <a:gd name="connsiteY1" fmla="*/ 0 h 5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2545" h="540328">
                <a:moveTo>
                  <a:pt x="0" y="540328"/>
                </a:moveTo>
                <a:lnTo>
                  <a:pt x="166254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765964" y="762000"/>
            <a:ext cx="1634836" cy="1094509"/>
          </a:xfrm>
          <a:custGeom>
            <a:avLst/>
            <a:gdLst>
              <a:gd name="connsiteX0" fmla="*/ 0 w 1634836"/>
              <a:gd name="connsiteY0" fmla="*/ 0 h 1094509"/>
              <a:gd name="connsiteX1" fmla="*/ 1634836 w 1634836"/>
              <a:gd name="connsiteY1" fmla="*/ 1094509 h 1094509"/>
              <a:gd name="connsiteX2" fmla="*/ 1634836 w 1634836"/>
              <a:gd name="connsiteY2" fmla="*/ 1094509 h 109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4836" h="1094509">
                <a:moveTo>
                  <a:pt x="0" y="0"/>
                </a:moveTo>
                <a:lnTo>
                  <a:pt x="1634836" y="1094509"/>
                </a:lnTo>
                <a:lnTo>
                  <a:pt x="1634836" y="109450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47" y="284886"/>
            <a:ext cx="4920453" cy="6344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33400"/>
            <a:ext cx="180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Sears,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7620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77200" y="685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north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2" y="0"/>
            <a:ext cx="102870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628" y="76200"/>
            <a:ext cx="85607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Conclusions:</a:t>
            </a:r>
          </a:p>
          <a:p>
            <a:pPr marL="342900" indent="-342900">
              <a:buAutoNum type="arabicPeriod"/>
            </a:pPr>
            <a:r>
              <a:rPr lang="en-US" dirty="0" smtClean="0"/>
              <a:t>Most of the Lemhi strata correlate with the Missoula Group</a:t>
            </a:r>
          </a:p>
          <a:p>
            <a:pPr marL="342900" indent="-342900">
              <a:buAutoNum type="arabicPeriod"/>
            </a:pPr>
            <a:r>
              <a:rPr lang="en-US" dirty="0" smtClean="0"/>
              <a:t>Sandy Lemhi strata </a:t>
            </a:r>
            <a:r>
              <a:rPr lang="en-US" dirty="0"/>
              <a:t>are relicts of the southeastern, upstream ends of </a:t>
            </a:r>
            <a:r>
              <a:rPr lang="en-US" dirty="0" smtClean="0"/>
              <a:t>immense alluvial</a:t>
            </a:r>
          </a:p>
          <a:p>
            <a:r>
              <a:rPr lang="en-US" dirty="0"/>
              <a:t> </a:t>
            </a:r>
            <a:r>
              <a:rPr lang="en-US" dirty="0" smtClean="0"/>
              <a:t>      aprons that </a:t>
            </a:r>
            <a:r>
              <a:rPr lang="en-US" dirty="0" err="1" smtClean="0"/>
              <a:t>prograded</a:t>
            </a:r>
            <a:r>
              <a:rPr lang="en-US" dirty="0" smtClean="0"/>
              <a:t> NW into the Belt Sea</a:t>
            </a:r>
          </a:p>
          <a:p>
            <a:pPr marL="342900" indent="-342900">
              <a:buAutoNum type="arabicPeriod" startAt="3"/>
            </a:pPr>
            <a:r>
              <a:rPr lang="en-US" dirty="0" smtClean="0"/>
              <a:t>Subsidence </a:t>
            </a:r>
            <a:r>
              <a:rPr lang="en-US" dirty="0"/>
              <a:t>of the Lemhi </a:t>
            </a:r>
            <a:r>
              <a:rPr lang="en-US" dirty="0" err="1"/>
              <a:t>subbasin</a:t>
            </a:r>
            <a:r>
              <a:rPr lang="en-US" dirty="0"/>
              <a:t> was significantly faster than that of the main </a:t>
            </a:r>
            <a:r>
              <a:rPr lang="en-US" dirty="0" smtClean="0"/>
              <a:t>Belt</a:t>
            </a:r>
          </a:p>
          <a:p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dirty="0"/>
              <a:t>basin during this time</a:t>
            </a:r>
          </a:p>
        </p:txBody>
      </p:sp>
    </p:spTree>
    <p:extLst>
      <p:ext uri="{BB962C8B-B14F-4D97-AF65-F5344CB8AC3E}">
        <p14:creationId xmlns:p14="http://schemas.microsoft.com/office/powerpoint/2010/main" val="39705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P_2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5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609600"/>
            <a:ext cx="3163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Questions? Arguments?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2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n GSA fig 2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9041" r="35833" b="2014"/>
          <a:stretch/>
        </p:blipFill>
        <p:spPr>
          <a:xfrm>
            <a:off x="761999" y="-152399"/>
            <a:ext cx="7243481" cy="69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n GSA fig 15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9041" r="23333"/>
          <a:stretch/>
        </p:blipFill>
        <p:spPr>
          <a:xfrm>
            <a:off x="1030338" y="152400"/>
            <a:ext cx="5599062" cy="4648200"/>
          </a:xfrm>
          <a:prstGeom prst="rect">
            <a:avLst/>
          </a:prstGeom>
        </p:spPr>
      </p:pic>
      <p:pic>
        <p:nvPicPr>
          <p:cNvPr id="3" name="Picture 2" descr="Lonn GSA fig 15.pdf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54644" r="25833" b="6657"/>
          <a:stretch/>
        </p:blipFill>
        <p:spPr>
          <a:xfrm>
            <a:off x="1371600" y="4800600"/>
            <a:ext cx="5391912" cy="2209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85800"/>
            <a:ext cx="60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SW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19411" y="685800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423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t="9008" r="12560" b="27928"/>
          <a:stretch/>
        </p:blipFill>
        <p:spPr>
          <a:xfrm>
            <a:off x="1075509" y="-228600"/>
            <a:ext cx="7106194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n GSA fig 2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9041" r="35833" b="2014"/>
          <a:stretch/>
        </p:blipFill>
        <p:spPr>
          <a:xfrm>
            <a:off x="761999" y="-152399"/>
            <a:ext cx="7243481" cy="69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4512</TotalTime>
  <Words>433</Words>
  <Application>Microsoft Office PowerPoint</Application>
  <PresentationFormat>On-screen Show (4:3)</PresentationFormat>
  <Paragraphs>248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jdl</dc:creator>
  <cp:lastModifiedBy>Lonn, Jeff</cp:lastModifiedBy>
  <cp:revision>144</cp:revision>
  <dcterms:created xsi:type="dcterms:W3CDTF">2014-04-30T00:48:49Z</dcterms:created>
  <dcterms:modified xsi:type="dcterms:W3CDTF">2016-06-09T20:28:39Z</dcterms:modified>
</cp:coreProperties>
</file>