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7" r:id="rId3"/>
    <p:sldId id="316" r:id="rId4"/>
    <p:sldId id="324" r:id="rId5"/>
    <p:sldId id="345" r:id="rId6"/>
    <p:sldId id="347" r:id="rId7"/>
    <p:sldId id="309" r:id="rId8"/>
    <p:sldId id="314" r:id="rId9"/>
    <p:sldId id="313" r:id="rId10"/>
    <p:sldId id="310" r:id="rId11"/>
    <p:sldId id="321" r:id="rId12"/>
    <p:sldId id="322" r:id="rId13"/>
    <p:sldId id="325" r:id="rId14"/>
    <p:sldId id="333" r:id="rId15"/>
    <p:sldId id="328" r:id="rId16"/>
    <p:sldId id="335" r:id="rId17"/>
    <p:sldId id="336" r:id="rId18"/>
    <p:sldId id="337" r:id="rId19"/>
    <p:sldId id="338" r:id="rId20"/>
    <p:sldId id="339" r:id="rId21"/>
    <p:sldId id="319" r:id="rId22"/>
    <p:sldId id="342" r:id="rId23"/>
    <p:sldId id="343" r:id="rId24"/>
    <p:sldId id="344" r:id="rId25"/>
    <p:sldId id="340" r:id="rId26"/>
    <p:sldId id="323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6" r:id="rId35"/>
    <p:sldId id="355" r:id="rId36"/>
    <p:sldId id="357" r:id="rId37"/>
    <p:sldId id="332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7" autoAdjust="0"/>
    <p:restoredTop sz="97800" autoAdjust="0"/>
  </p:normalViewPr>
  <p:slideViewPr>
    <p:cSldViewPr>
      <p:cViewPr>
        <p:scale>
          <a:sx n="75" d="100"/>
          <a:sy n="75" d="100"/>
        </p:scale>
        <p:origin x="-64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AE58AC-CCE8-4813-B553-B73CA52B16DF}" type="datetimeFigureOut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036AF1-3B61-4880-8AA4-F06C63893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AFD80C-6A20-473D-911E-D3DA5D0C3E6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98548-DEC9-4AD2-BB5C-6032829986E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CD731-40CD-45CD-9F09-2D41000A639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D75E-C1B7-4579-AA64-07B34A65E4ED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CC72-9203-454A-A742-8FB644FB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03DB-6A08-4222-ADBE-F4CD5E357A5F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3605-7071-4336-BD82-B4642FD65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F495-663F-412A-AB9F-D048C2A53869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83B4-D088-455E-9D6B-B225F80D3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9B43-59D6-4352-B9A6-1E91B05F7E1A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52C7-591B-49F6-8D02-D906C6BA3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0C05-55B2-4D04-8959-EAD264EB68D9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087F5-D819-479A-8517-A43DCF194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8FBD-4DA2-42F0-97F2-2DC5860338E3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44D6-17EA-4A2D-A4A4-9D75D86BB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C1EE-45ED-4102-99D3-68C948DB3582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3E5F3-34B3-419B-ACEE-59B94992F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3A94-86DE-4102-88FC-79B711FEA029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6CBE-43DF-4803-9E77-ED61D84A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D9B2-ECEE-44B6-B20B-FDEF4321AA02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9F90-AC64-447D-88E3-D4725958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FE5A-39D3-46F4-84C1-E6637265FBFA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62C2-B8B0-4465-8561-15D92514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CF95-DA24-4B3A-9BA6-8866B63D43BD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32DF-71B9-47E0-B5DA-226A8D1A1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5E597-B69A-4149-8355-F8BBFCFDCD59}" type="datetime1">
              <a:rPr lang="en-US"/>
              <a:pPr>
                <a:defRPr/>
              </a:pPr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5B276-20F8-46B4-B07A-C0CE1FEC9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2286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Mine Overburden and Mine Waste as a Renewable Energy Storage Play</a:t>
            </a:r>
            <a:endParaRPr lang="en-US" sz="3600" b="1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839200" cy="36576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</a:rPr>
              <a:t>BOR, S.</a:t>
            </a:r>
            <a:r>
              <a:rPr lang="en-US" sz="2800" baseline="300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, NIELSEN, C.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HIGLE-RALBOVSKY, J.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SONG, I.S.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BEESE, E.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NGUYEN, D.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SALUD, F.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SONG, I.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SPJUT, E.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, AREHART, G.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b="1" dirty="0" smtClean="0">
                <a:solidFill>
                  <a:schemeClr val="tx1"/>
                </a:solidFill>
              </a:rPr>
              <a:t>DONELICK, RAY</a:t>
            </a:r>
            <a:r>
              <a:rPr lang="en-US" sz="2800" baseline="300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algn="l" eaLnBrk="1" hangingPunct="1"/>
            <a:r>
              <a:rPr lang="en-US" sz="2800" dirty="0" smtClean="0">
                <a:solidFill>
                  <a:schemeClr val="tx1"/>
                </a:solidFill>
              </a:rPr>
              <a:t>(1)Pomona College, (2)Harvey </a:t>
            </a:r>
            <a:r>
              <a:rPr lang="en-US" sz="2800" dirty="0" err="1" smtClean="0">
                <a:solidFill>
                  <a:schemeClr val="tx1"/>
                </a:solidFill>
              </a:rPr>
              <a:t>Mudd</a:t>
            </a:r>
            <a:r>
              <a:rPr lang="en-US" sz="2800" dirty="0" smtClean="0">
                <a:solidFill>
                  <a:schemeClr val="tx1"/>
                </a:solidFill>
              </a:rPr>
              <a:t> College, (3)Univ. of Nevada - Reno, (4)</a:t>
            </a:r>
            <a:r>
              <a:rPr lang="en-US" sz="2800" dirty="0" err="1" smtClean="0">
                <a:solidFill>
                  <a:schemeClr val="tx1"/>
                </a:solidFill>
              </a:rPr>
              <a:t>BiMBy</a:t>
            </a:r>
            <a:r>
              <a:rPr lang="en-US" sz="2800" dirty="0" smtClean="0">
                <a:solidFill>
                  <a:schemeClr val="tx1"/>
                </a:solidFill>
              </a:rPr>
              <a:t> Power Co.</a:t>
            </a:r>
            <a:endParaRPr lang="en-GB" sz="2800" dirty="0" smtClean="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Properties of Mine Waste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General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associated with disturbed, industrial areas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widely distributed geographically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Mine-Specific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mass: 1s-100s Mt per year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porosity: 10-30%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permeability to air: moderate (clays) to high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Mine Types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Large Coal Strip Mine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Rosebud Mine, Colstrip, MT (power to Moscow, ID)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10s of these in U.S.A. and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Mine Types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Large Coal Strip Mine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Rosebud Mine, Colstrip, MT (power to Moscow, ID)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10s of these in U.S.A. and Canada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Open Pit Mine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active, Cortez Gold Mine, Landers Co., NV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Mine Types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Large Coal Strip Mine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Rosebud Mine, Colstrip, MT (power to Moscow, ID)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10s of these in U.S.A. and Canada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Open Pit Mine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active, Cortez Gold Mine, Landers Co., NV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inactive, Anaconda Mine, Yerington, NV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10s of each these in U.S.A. and Canada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near Colstrip, MT:</a:t>
            </a:r>
            <a:br>
              <a:rPr lang="en-GB" sz="3600" b="1" dirty="0" smtClean="0"/>
            </a:br>
            <a:r>
              <a:rPr lang="en-GB" sz="3600" b="1" dirty="0" smtClean="0"/>
              <a:t>Coal Strip Mine, active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http://www.gannett-cdn.com/-mm-/ce7244b210fb5fe4ff17fbb38073556a95a5a36c/c=365-0-3557-2400&amp;r= x513&amp;c=680x510/local/-/media/2016/02/24/</a:t>
            </a:r>
            <a:r>
              <a:rPr lang="en-US" sz="1200" dirty="0" err="1" smtClean="0"/>
              <a:t>GreatFalls</a:t>
            </a:r>
            <a:r>
              <a:rPr lang="en-US" sz="1200" dirty="0" smtClean="0"/>
              <a:t>/</a:t>
            </a:r>
            <a:r>
              <a:rPr lang="en-US" sz="1200" dirty="0" err="1" smtClean="0"/>
              <a:t>GreatFalls</a:t>
            </a:r>
            <a:r>
              <a:rPr lang="en-US" sz="1200" dirty="0" smtClean="0"/>
              <a:t>/635919509858843213-02042016-rosebud-mine-l5.jpg</a:t>
            </a:r>
            <a:endParaRPr lang="en-US" sz="1200" dirty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98" name="Picture 2" descr="http://www.gannett-cdn.com/-mm-/ce7244b210fb5fe4ff17fbb38073556a95a5a36c/c=365-0-3557-2400&amp;r=x513&amp;c=680x510/local/-/media/2016/02/24/GreatFalls/GreatFalls/635919509858843213-02042016-rosebud-mine-l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959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43200" y="1600200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before mining</a:t>
            </a:r>
            <a:endParaRPr lang="en-US" sz="2400" dirty="0"/>
          </a:p>
        </p:txBody>
      </p:sp>
      <p:pic>
        <p:nvPicPr>
          <p:cNvPr id="12" name="Picture 11" descr="BiMBy S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1607403"/>
            <a:ext cx="3578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 first strip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before pressure vessel</a:t>
            </a:r>
            <a:endParaRPr lang="en-US" sz="2400" dirty="0"/>
          </a:p>
        </p:txBody>
      </p:sp>
      <p:pic>
        <p:nvPicPr>
          <p:cNvPr id="8" name="Picture 7" descr="BiMBy S1_emp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33185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 first strip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pressure vessel</a:t>
            </a:r>
            <a:endParaRPr lang="en-US" sz="2400" dirty="0"/>
          </a:p>
        </p:txBody>
      </p:sp>
      <p:pic>
        <p:nvPicPr>
          <p:cNvPr id="9" name="Picture 8" descr="BiMBy S1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3817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 second strip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pressure vessel</a:t>
            </a:r>
            <a:endParaRPr lang="en-US" sz="2400" dirty="0"/>
          </a:p>
        </p:txBody>
      </p:sp>
      <p:pic>
        <p:nvPicPr>
          <p:cNvPr id="10" name="Picture 9" descr="BiMBy S2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342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 third strip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pressure vessel</a:t>
            </a:r>
            <a:endParaRPr lang="en-US" sz="2400" dirty="0"/>
          </a:p>
        </p:txBody>
      </p:sp>
      <p:pic>
        <p:nvPicPr>
          <p:cNvPr id="10" name="Picture 9" descr="BiMBy S3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Thanks to Harvey </a:t>
            </a:r>
            <a:r>
              <a:rPr lang="en-GB" sz="3600" b="1" dirty="0" err="1" smtClean="0"/>
              <a:t>Mudd</a:t>
            </a:r>
            <a:r>
              <a:rPr lang="en-GB" sz="3600" b="1" dirty="0" smtClean="0"/>
              <a:t> College </a:t>
            </a:r>
            <a:br>
              <a:rPr lang="en-GB" sz="3600" b="1" dirty="0" smtClean="0"/>
            </a:br>
            <a:r>
              <a:rPr lang="en-GB" sz="3600" b="1" dirty="0" smtClean="0"/>
              <a:t>Engineering Clinic...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BiMBy</a:t>
            </a:r>
            <a:r>
              <a:rPr lang="en-US" sz="2000" dirty="0" smtClean="0"/>
              <a:t> Team at Rosebud Coal Mine near Colstrip, MT, October 2015</a:t>
            </a:r>
            <a:endParaRPr lang="en-US" sz="2000" dirty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Fall_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2600" y="1600199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iMBy S3_d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568"/>
            <a:ext cx="8229600" cy="3162632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0200"/>
            <a:ext cx="4893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energy stored = efficiency ∙ </a:t>
            </a:r>
            <a:r>
              <a:rPr lang="en-US" sz="2400" i="1" dirty="0" smtClean="0"/>
              <a:t>P</a:t>
            </a:r>
            <a:r>
              <a:rPr lang="en-US" sz="2400" dirty="0" smtClean="0"/>
              <a:t> ∙ </a:t>
            </a:r>
            <a:r>
              <a:rPr lang="en-US" sz="2400" i="1" dirty="0" smtClean="0"/>
              <a:t>V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038600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 m overburden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pressure =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2454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 m overburden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pore volume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Top Layer (applies pressure)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1,750 kg/m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9.8 m/s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25 m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0.43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(about 4.2 </a:t>
            </a:r>
            <a:r>
              <a:rPr lang="en-GB" dirty="0" err="1" smtClean="0">
                <a:solidFill>
                  <a:schemeClr val="tx1"/>
                </a:solidFill>
              </a:rPr>
              <a:t>atm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Top Layer (applies pressure)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1,750 kg/m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9.8 m/s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25 m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0.43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(about 4.2 </a:t>
            </a:r>
            <a:r>
              <a:rPr lang="en-GB" dirty="0" err="1" smtClean="0">
                <a:solidFill>
                  <a:schemeClr val="tx1"/>
                </a:solidFill>
              </a:rPr>
              <a:t>atm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Bottom Layer (pressure vessel)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V</a:t>
            </a:r>
            <a:r>
              <a:rPr lang="en-GB" dirty="0" smtClean="0">
                <a:solidFill>
                  <a:schemeClr val="tx1"/>
                </a:solidFill>
              </a:rPr>
              <a:t> = pore volume = 1 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25 m ∙ 0.30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V</a:t>
            </a:r>
            <a:r>
              <a:rPr lang="en-GB" dirty="0" smtClean="0">
                <a:solidFill>
                  <a:schemeClr val="tx1"/>
                </a:solidFill>
              </a:rPr>
              <a:t> = pore volume = 7.5 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(per 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of device)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Operational Parameters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l-GR" i="1" dirty="0" smtClean="0">
                <a:solidFill>
                  <a:schemeClr val="tx1"/>
                </a:solidFill>
              </a:rPr>
              <a:t>η</a:t>
            </a:r>
            <a:r>
              <a:rPr lang="en-GB" dirty="0" smtClean="0">
                <a:solidFill>
                  <a:schemeClr val="tx1"/>
                </a:solidFill>
              </a:rPr>
              <a:t> = efficiency = 0.5 (assumed)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area = 1,000 m ∙ 1,000 m (about 2 years Rosebud)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300 cycles/year (solar)</a:t>
            </a:r>
          </a:p>
          <a:p>
            <a:pPr algn="l" eaLnBrk="1" hangingPunct="1"/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Rosebud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Operational Parameters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l-GR" i="1" dirty="0" smtClean="0">
                <a:solidFill>
                  <a:schemeClr val="tx1"/>
                </a:solidFill>
              </a:rPr>
              <a:t>η</a:t>
            </a:r>
            <a:r>
              <a:rPr lang="en-GB" dirty="0" smtClean="0">
                <a:solidFill>
                  <a:schemeClr val="tx1"/>
                </a:solidFill>
              </a:rPr>
              <a:t> = efficiency = 0.5 (assumed)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area = 1,000 m ∙ 1,000 m (about 2 years Rosebud)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300 cycles/year (solar)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Energy Yield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 = 0.5 ∙ 0.43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∙ 7.5 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area = 450 </a:t>
            </a:r>
            <a:r>
              <a:rPr lang="en-GB" dirty="0" err="1" smtClean="0">
                <a:solidFill>
                  <a:schemeClr val="tx1"/>
                </a:solidFill>
              </a:rPr>
              <a:t>MWh</a:t>
            </a:r>
            <a:r>
              <a:rPr lang="en-GB" dirty="0" smtClean="0">
                <a:solidFill>
                  <a:schemeClr val="tx1"/>
                </a:solidFill>
              </a:rPr>
              <a:t>/cycle</a:t>
            </a:r>
            <a:endParaRPr lang="en-GB" baseline="300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 = 15 MW = 12,300 US households (EIA 2014)</a:t>
            </a:r>
          </a:p>
          <a:p>
            <a:pPr algn="l" eaLnBrk="1" hangingPunct="1"/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err="1" smtClean="0"/>
              <a:t>BiMBy</a:t>
            </a:r>
            <a:r>
              <a:rPr lang="en-GB" sz="3600" b="1" dirty="0" smtClean="0"/>
              <a:t> at </a:t>
            </a:r>
            <a:r>
              <a:rPr lang="en-GB" sz="3600" b="1" dirty="0" smtClean="0"/>
              <a:t>mines </a:t>
            </a:r>
            <a:r>
              <a:rPr lang="en-GB" sz="3600" b="1" dirty="0" smtClean="0"/>
              <a:t>like Rosebud?</a:t>
            </a:r>
            <a:br>
              <a:rPr lang="en-GB" sz="3600" b="1" dirty="0" smtClean="0"/>
            </a:br>
            <a:r>
              <a:rPr lang="en-GB" sz="3600" b="1" dirty="0" smtClean="0"/>
              <a:t>jobs, orderly economic transition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http://www.gannett-cdn.com/-mm-/ce7244b210fb5fe4ff17fbb38073556a95a5a36c/c=365-0-3557-2400&amp;r= x513&amp;c=680x510/local/-/media/2016/02/24/</a:t>
            </a:r>
            <a:r>
              <a:rPr lang="en-US" sz="1200" dirty="0" err="1" smtClean="0"/>
              <a:t>GreatFalls</a:t>
            </a:r>
            <a:r>
              <a:rPr lang="en-US" sz="1200" dirty="0" smtClean="0"/>
              <a:t>/</a:t>
            </a:r>
            <a:r>
              <a:rPr lang="en-US" sz="1200" dirty="0" err="1" smtClean="0"/>
              <a:t>GreatFalls</a:t>
            </a:r>
            <a:r>
              <a:rPr lang="en-US" sz="1200" dirty="0" smtClean="0"/>
              <a:t>/635919509858843213-02042016-rosebud-mine-l5.jpg</a:t>
            </a:r>
            <a:endParaRPr lang="en-US" sz="1200" dirty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498" name="Picture 2" descr="http://www.gannett-cdn.com/-mm-/ce7244b210fb5fe4ff17fbb38073556a95a5a36c/c=365-0-3557-2400&amp;r=x513&amp;c=680x510/local/-/media/2016/02/24/GreatFalls/GreatFalls/635919509858843213-02042016-rosebud-mine-l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959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near Yerington, NV:</a:t>
            </a:r>
            <a:br>
              <a:rPr lang="en-GB" sz="3600" b="1" dirty="0" smtClean="0"/>
            </a:br>
            <a:r>
              <a:rPr lang="en-GB" sz="3600" b="1" dirty="0" smtClean="0"/>
              <a:t>Open Pit Mine, inactive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http://ndep.nv.gov/bca/anaconda/images/anaconda-large.jpg</a:t>
            </a:r>
            <a:endParaRPr lang="en-US" sz="1200" dirty="0"/>
          </a:p>
        </p:txBody>
      </p:sp>
      <p:pic>
        <p:nvPicPr>
          <p:cNvPr id="66564" name="Picture 4" descr="http://ndep.nv.gov/bca/anaconda/images/anaconda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563" y="1600200"/>
            <a:ext cx="6106437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3048000"/>
            <a:ext cx="194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OU-2</a:t>
            </a:r>
          </a:p>
          <a:p>
            <a:pPr algn="ctr"/>
            <a:r>
              <a:rPr lang="en-US" dirty="0" smtClean="0"/>
              <a:t>Yerington pit lake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0386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OU-5</a:t>
            </a:r>
          </a:p>
          <a:p>
            <a:pPr algn="ctr"/>
            <a:r>
              <a:rPr lang="en-US" dirty="0" smtClean="0"/>
              <a:t>waste rock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OU-4</a:t>
            </a:r>
          </a:p>
          <a:p>
            <a:pPr algn="ctr"/>
            <a:r>
              <a:rPr lang="en-US" dirty="0" smtClean="0"/>
              <a:t>sulfide tailings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OU-8</a:t>
            </a:r>
          </a:p>
          <a:p>
            <a:pPr algn="ctr"/>
            <a:r>
              <a:rPr lang="en-US" dirty="0" smtClean="0"/>
              <a:t>heap leach pad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705100" y="47625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rot="16200000" flipH="1">
            <a:off x="3095677" y="3552876"/>
            <a:ext cx="953869" cy="1236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134100" y="35433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762500" y="4000500"/>
            <a:ext cx="685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3797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after mining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pit 250 m deep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pit lake 150 m deep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360 Mt removed from pit</a:t>
            </a:r>
            <a:endParaRPr lang="en-US" sz="2400" dirty="0"/>
          </a:p>
        </p:txBody>
      </p:sp>
      <p:pic>
        <p:nvPicPr>
          <p:cNvPr id="7" name="Picture 6" descr="BiMBy after mi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06679"/>
            <a:ext cx="8229600" cy="200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2962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pump out pit lake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 stabilize pit slopes</a:t>
            </a:r>
          </a:p>
        </p:txBody>
      </p:sp>
      <p:pic>
        <p:nvPicPr>
          <p:cNvPr id="9" name="Picture 8" descr="BiMBy empty p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06679"/>
            <a:ext cx="8229600" cy="200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build pressure vessel</a:t>
            </a:r>
          </a:p>
        </p:txBody>
      </p:sp>
      <p:pic>
        <p:nvPicPr>
          <p:cNvPr id="7" name="Picture 6" descr="BiMBy encapsul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06679"/>
            <a:ext cx="8229600" cy="2003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The Play: Mine Waste Rock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Cortez Gold Mine, Landers Co., NV; http://www.royalgold.com/property-portfolio/producing/cortez-pmc/default.aspx</a:t>
            </a:r>
            <a:endParaRPr lang="en-US" sz="1200" dirty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8" name="Picture 10" descr="http://s1.q4cdn.com/019733279/files/images/properties/Cortez-Aerial-Property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84" y="1600200"/>
            <a:ext cx="8122416" cy="4572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6764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waste rock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28194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Pipeline pit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6" idx="2"/>
          </p:cNvCxnSpPr>
          <p:nvPr/>
        </p:nvCxnSpPr>
        <p:spPr>
          <a:xfrm rot="16200000" flipH="1">
            <a:off x="2068649" y="3592649"/>
            <a:ext cx="773668" cy="270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4800600" y="327660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438400" y="3352800"/>
            <a:ext cx="1371600" cy="77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MBy pressuri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06679"/>
            <a:ext cx="8229600" cy="2003521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607403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pressurize pressure vessel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3810000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125 m waste rock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pressure =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495800"/>
            <a:ext cx="2454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125 m overburden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pore volume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Top Layer (applies pressure)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2,125 kg/m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9.8 m/s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125 m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2.60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(about 26 </a:t>
            </a:r>
            <a:r>
              <a:rPr lang="en-GB" dirty="0" err="1" smtClean="0">
                <a:solidFill>
                  <a:schemeClr val="tx1"/>
                </a:solidFill>
              </a:rPr>
              <a:t>atm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Top Layer (applies pressure)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2,125 kg/m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9.8 m/s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125 m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P</a:t>
            </a:r>
            <a:r>
              <a:rPr lang="en-GB" dirty="0" smtClean="0">
                <a:solidFill>
                  <a:schemeClr val="tx1"/>
                </a:solidFill>
              </a:rPr>
              <a:t> = pressure = 2.60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(about 26 </a:t>
            </a:r>
            <a:r>
              <a:rPr lang="en-GB" dirty="0" err="1" smtClean="0">
                <a:solidFill>
                  <a:schemeClr val="tx1"/>
                </a:solidFill>
              </a:rPr>
              <a:t>atm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Bottom Layer (pressure vessel)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V</a:t>
            </a:r>
            <a:r>
              <a:rPr lang="en-GB" dirty="0" smtClean="0">
                <a:solidFill>
                  <a:schemeClr val="tx1"/>
                </a:solidFill>
              </a:rPr>
              <a:t> = pore volume = 1 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∙ 125 m ∙ 0.15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V</a:t>
            </a:r>
            <a:r>
              <a:rPr lang="en-GB" dirty="0" smtClean="0">
                <a:solidFill>
                  <a:schemeClr val="tx1"/>
                </a:solidFill>
              </a:rPr>
              <a:t> = pore volume = 18.75 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(per m</a:t>
            </a:r>
            <a:r>
              <a:rPr lang="en-GB" baseline="30000" dirty="0" smtClean="0">
                <a:solidFill>
                  <a:schemeClr val="tx1"/>
                </a:solidFill>
              </a:rPr>
              <a:t>2</a:t>
            </a:r>
            <a:r>
              <a:rPr lang="en-GB" dirty="0" smtClean="0">
                <a:solidFill>
                  <a:schemeClr val="tx1"/>
                </a:solidFill>
              </a:rPr>
              <a:t> of device)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Operational Parameters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l-GR" i="1" dirty="0" smtClean="0">
                <a:solidFill>
                  <a:schemeClr val="tx1"/>
                </a:solidFill>
              </a:rPr>
              <a:t>η</a:t>
            </a:r>
            <a:r>
              <a:rPr lang="en-GB" dirty="0" smtClean="0">
                <a:solidFill>
                  <a:schemeClr val="tx1"/>
                </a:solidFill>
              </a:rPr>
              <a:t> = efficiency = 0.5 (assumed)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area = 500 m ∙ 1,000 m 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300 cycles/year (solar)</a:t>
            </a:r>
          </a:p>
          <a:p>
            <a:pPr algn="l" eaLnBrk="1" hangingPunct="1"/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Anaconda Mine </a:t>
            </a:r>
            <a:r>
              <a:rPr lang="en-GB" sz="3600" b="1" dirty="0" err="1" smtClean="0"/>
              <a:t>analog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Operational Parameters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l-GR" i="1" dirty="0" smtClean="0">
                <a:solidFill>
                  <a:schemeClr val="tx1"/>
                </a:solidFill>
              </a:rPr>
              <a:t>η</a:t>
            </a:r>
            <a:r>
              <a:rPr lang="en-GB" dirty="0" smtClean="0">
                <a:solidFill>
                  <a:schemeClr val="tx1"/>
                </a:solidFill>
              </a:rPr>
              <a:t> = efficiency = 0.5 (assumed)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area = 500 m ∙ 1,000 m 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300 cycles/year (solar)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Energy Yield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 = 0.5 ∙ 2.60 </a:t>
            </a:r>
            <a:r>
              <a:rPr lang="en-GB" dirty="0" err="1" smtClean="0">
                <a:solidFill>
                  <a:schemeClr val="tx1"/>
                </a:solidFill>
              </a:rPr>
              <a:t>MPa</a:t>
            </a:r>
            <a:r>
              <a:rPr lang="en-GB" dirty="0" smtClean="0">
                <a:solidFill>
                  <a:schemeClr val="tx1"/>
                </a:solidFill>
              </a:rPr>
              <a:t> ∙ 18.75 m</a:t>
            </a:r>
            <a:r>
              <a:rPr lang="en-GB" baseline="30000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∙ area = 3500 </a:t>
            </a:r>
            <a:r>
              <a:rPr lang="en-GB" dirty="0" err="1" smtClean="0">
                <a:solidFill>
                  <a:schemeClr val="tx1"/>
                </a:solidFill>
              </a:rPr>
              <a:t>MWh</a:t>
            </a:r>
            <a:r>
              <a:rPr lang="en-GB" dirty="0" smtClean="0">
                <a:solidFill>
                  <a:schemeClr val="tx1"/>
                </a:solidFill>
              </a:rPr>
              <a:t>/cycle</a:t>
            </a:r>
            <a:endParaRPr lang="en-GB" baseline="30000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 = 120 MW = 95,000 US households (EIA 2014)</a:t>
            </a:r>
          </a:p>
          <a:p>
            <a:pPr algn="l" eaLnBrk="1" hangingPunct="1"/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In Summary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The Renewable Energy Storage Play</a:t>
            </a: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Strip Mine: 0.15 MW storage per Mt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 Open Pit Mine: 0.35 MW storage per Mt</a:t>
            </a:r>
          </a:p>
          <a:p>
            <a:pPr algn="l" eaLnBrk="1" hangingPunct="1"/>
            <a:r>
              <a:rPr lang="en-US" b="1" dirty="0" smtClean="0">
                <a:solidFill>
                  <a:schemeClr val="tx1"/>
                </a:solidFill>
              </a:rPr>
              <a:t>USA Annual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¼ ∙ 0.25 MW/Mt ∙ 1,600 Mt/year = 100 MW/year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USA Historical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¼ ∙ 0.25 MW/Mt ∙ 50,000 Mt = 3,125 MW</a:t>
            </a:r>
          </a:p>
          <a:p>
            <a:pPr algn="l" eaLnBrk="1" hangingPunct="1"/>
            <a:endParaRPr lang="en-GB" b="1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err="1" smtClean="0"/>
              <a:t>BiMBy</a:t>
            </a:r>
            <a:r>
              <a:rPr lang="en-GB" sz="3600" b="1" dirty="0" smtClean="0"/>
              <a:t> at mines like </a:t>
            </a:r>
            <a:r>
              <a:rPr lang="en-GB" sz="3600" b="1" dirty="0" smtClean="0"/>
              <a:t>Anaconda?</a:t>
            </a: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jobs, </a:t>
            </a:r>
            <a:r>
              <a:rPr lang="en-GB" sz="3600" b="1" dirty="0" smtClean="0"/>
              <a:t>positive air pressure encapsulation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http://ndep.nv.gov/bca/anaconda/images/anaconda-large.jpg</a:t>
            </a:r>
            <a:endParaRPr lang="en-US" sz="1200" dirty="0"/>
          </a:p>
        </p:txBody>
      </p:sp>
      <p:pic>
        <p:nvPicPr>
          <p:cNvPr id="66564" name="Picture 4" descr="http://ndep.nv.gov/bca/anaconda/images/anaconda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563" y="1600200"/>
            <a:ext cx="6106437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3048000"/>
            <a:ext cx="194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OU-2</a:t>
            </a:r>
          </a:p>
          <a:p>
            <a:pPr algn="ctr"/>
            <a:r>
              <a:rPr lang="en-US" dirty="0" smtClean="0"/>
              <a:t>Yerington pit lake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0386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OU-5</a:t>
            </a:r>
          </a:p>
          <a:p>
            <a:pPr algn="ctr"/>
            <a:r>
              <a:rPr lang="en-US" dirty="0" smtClean="0"/>
              <a:t>waste rock area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2743200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OU-4</a:t>
            </a:r>
          </a:p>
          <a:p>
            <a:pPr algn="ctr"/>
            <a:r>
              <a:rPr lang="en-US" dirty="0" smtClean="0"/>
              <a:t>sulfide tailings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2004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OU-8</a:t>
            </a:r>
          </a:p>
          <a:p>
            <a:pPr algn="ctr"/>
            <a:r>
              <a:rPr lang="en-US" dirty="0" smtClean="0"/>
              <a:t>heap leach pad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2705100" y="47625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</p:cNvCxnSpPr>
          <p:nvPr/>
        </p:nvCxnSpPr>
        <p:spPr>
          <a:xfrm rot="16200000" flipH="1">
            <a:off x="3095677" y="3552876"/>
            <a:ext cx="953869" cy="1236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134100" y="3543300"/>
            <a:ext cx="457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762500" y="4000500"/>
            <a:ext cx="685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‘And did you know the hole’s only natural enemy is the pile?’  Bart Simpson</a:t>
            </a:r>
            <a:endParaRPr lang="en-US" sz="3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Simpsons, ‘Special Edna’, Season 14, Episode 7, Fox</a:t>
            </a:r>
            <a:endParaRPr lang="en-US" sz="1200" dirty="0"/>
          </a:p>
        </p:txBody>
      </p:sp>
      <p:pic>
        <p:nvPicPr>
          <p:cNvPr id="122882" name="Picture 2" descr="https://frinkiac.com/img/S14E07/427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6095999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err="1" smtClean="0"/>
              <a:t>BiMBy</a:t>
            </a:r>
            <a:r>
              <a:rPr lang="en-GB" sz="3600" b="1" dirty="0" smtClean="0"/>
              <a:t>-Sponsored Project</a:t>
            </a:r>
            <a:br>
              <a:rPr lang="en-GB" sz="3600" b="1" dirty="0" smtClean="0"/>
            </a:br>
            <a:r>
              <a:rPr lang="en-GB" sz="3600" b="1" dirty="0" smtClean="0"/>
              <a:t>HMC Engineering Clinic 2015-2016</a:t>
            </a:r>
            <a:endParaRPr lang="en-US" sz="3600" b="1" dirty="0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3400" y="16002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The Device: A Big Mass Battery (</a:t>
            </a:r>
            <a:r>
              <a:rPr lang="en-GB" sz="3600" b="1" dirty="0" err="1" smtClean="0"/>
              <a:t>BiMBy</a:t>
            </a:r>
            <a:r>
              <a:rPr lang="en-GB" sz="3600" b="1" baseline="30000" dirty="0" err="1" smtClean="0"/>
              <a:t>TM</a:t>
            </a:r>
            <a:r>
              <a:rPr lang="en-GB" sz="3600" b="1" dirty="0" smtClean="0"/>
              <a:t>)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23622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CAES device using active and inactive mines</a:t>
            </a:r>
          </a:p>
        </p:txBody>
      </p:sp>
      <p:pic>
        <p:nvPicPr>
          <p:cNvPr id="16" name="Picture 15" descr="BiMBy components unlabe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8490207" cy="2105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Our Idea: A Big Mass Battery (</a:t>
            </a:r>
            <a:r>
              <a:rPr lang="en-GB" sz="3600" b="1" dirty="0" err="1" smtClean="0"/>
              <a:t>BiMBy</a:t>
            </a:r>
            <a:r>
              <a:rPr lang="en-GB" sz="3600" b="1" baseline="30000" dirty="0" err="1" smtClean="0"/>
              <a:t>TM</a:t>
            </a:r>
            <a:r>
              <a:rPr lang="en-GB" sz="3600" b="1" dirty="0" smtClean="0"/>
              <a:t>)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23622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CAES device </a:t>
            </a:r>
            <a:r>
              <a:rPr lang="en-GB" dirty="0" smtClean="0">
                <a:solidFill>
                  <a:schemeClr val="tx1"/>
                </a:solidFill>
              </a:rPr>
              <a:t>using active </a:t>
            </a:r>
            <a:r>
              <a:rPr lang="en-GB" dirty="0" smtClean="0">
                <a:solidFill>
                  <a:schemeClr val="tx1"/>
                </a:solidFill>
              </a:rPr>
              <a:t>and inactive mines</a:t>
            </a:r>
          </a:p>
          <a:p>
            <a:pPr algn="l" eaLnBrk="1" hangingPunct="1"/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bottom half = pressure vessel (mine waste)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low-permeability container (clay, </a:t>
            </a:r>
            <a:r>
              <a:rPr lang="en-GB" dirty="0" err="1" smtClean="0">
                <a:solidFill>
                  <a:schemeClr val="tx1"/>
                </a:solidFill>
              </a:rPr>
              <a:t>geomembrane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6" name="Picture 15" descr="BiMBy components unlabe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8490207" cy="2105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638800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 vessel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1500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low-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permeability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3000" y="5791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Our Idea: A Big Mass Battery (</a:t>
            </a:r>
            <a:r>
              <a:rPr lang="en-GB" sz="3600" b="1" dirty="0" err="1" smtClean="0"/>
              <a:t>BiMBy</a:t>
            </a:r>
            <a:r>
              <a:rPr lang="en-GB" sz="3600" b="1" baseline="30000" dirty="0" err="1" smtClean="0"/>
              <a:t>TM</a:t>
            </a:r>
            <a:r>
              <a:rPr lang="en-GB" sz="3600" b="1" dirty="0" smtClean="0"/>
              <a:t>)</a:t>
            </a:r>
            <a:endParaRPr lang="en-US" sz="3600" b="1" dirty="0" smtClean="0"/>
          </a:p>
        </p:txBody>
      </p:sp>
      <p:sp>
        <p:nvSpPr>
          <p:cNvPr id="89094" name="AutoShape 6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AutoShape 8" descr="http://s1.q4cdn.com/019733279/files/images/properties/Cortez-Aerial-Property-Page.jp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4171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23622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CAES device </a:t>
            </a:r>
            <a:r>
              <a:rPr lang="en-GB" dirty="0" smtClean="0">
                <a:solidFill>
                  <a:schemeClr val="tx1"/>
                </a:solidFill>
              </a:rPr>
              <a:t>using active </a:t>
            </a:r>
            <a:r>
              <a:rPr lang="en-GB" dirty="0" smtClean="0">
                <a:solidFill>
                  <a:schemeClr val="tx1"/>
                </a:solidFill>
              </a:rPr>
              <a:t>and inactive mines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top half = applies pressure to pressure vessel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bottom half = pressure vessel (mine waste)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low-permeability container (clay, </a:t>
            </a:r>
            <a:r>
              <a:rPr lang="en-GB" dirty="0" err="1" smtClean="0">
                <a:solidFill>
                  <a:schemeClr val="tx1"/>
                </a:solidFill>
              </a:rPr>
              <a:t>geomembrane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6" name="Picture 15" descr="BiMBy components unlabe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0"/>
            <a:ext cx="8490207" cy="2105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5638800"/>
            <a:ext cx="1726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 vessel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1500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low-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permeability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43000" y="5791200"/>
            <a:ext cx="685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0" y="4724400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applies pressure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Production of Mine Waste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USA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1,600 Mt per year (t=1,000 kg; </a:t>
            </a:r>
            <a:r>
              <a:rPr lang="en-GB" dirty="0" err="1" smtClean="0">
                <a:solidFill>
                  <a:schemeClr val="tx1"/>
                </a:solidFill>
              </a:rPr>
              <a:t>FHAdmin</a:t>
            </a:r>
            <a:r>
              <a:rPr lang="en-GB" dirty="0" smtClean="0">
                <a:solidFill>
                  <a:schemeClr val="tx1"/>
                </a:solidFill>
              </a:rPr>
              <a:t>, 2013)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50,000+ Mt historical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Production of Mine Waste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USA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1,600 Mt per year (t=1,000 kg; </a:t>
            </a:r>
            <a:r>
              <a:rPr lang="en-GB" dirty="0" err="1" smtClean="0">
                <a:solidFill>
                  <a:schemeClr val="tx1"/>
                </a:solidFill>
              </a:rPr>
              <a:t>FHAdmin</a:t>
            </a:r>
            <a:r>
              <a:rPr lang="en-GB" dirty="0" smtClean="0">
                <a:solidFill>
                  <a:schemeClr val="tx1"/>
                </a:solidFill>
              </a:rPr>
              <a:t>, 2013)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50,000+ Mt historical</a:t>
            </a:r>
          </a:p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Worldwide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20,000-25,000 Mt annually (</a:t>
            </a:r>
            <a:r>
              <a:rPr lang="en-GB" dirty="0" err="1" smtClean="0">
                <a:solidFill>
                  <a:schemeClr val="tx1"/>
                </a:solidFill>
              </a:rPr>
              <a:t>Lottermoser</a:t>
            </a:r>
            <a:r>
              <a:rPr lang="en-GB" dirty="0" smtClean="0">
                <a:solidFill>
                  <a:schemeClr val="tx1"/>
                </a:solidFill>
              </a:rPr>
              <a:t>, 2010)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4478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Properties of Mine Waste</a:t>
            </a:r>
            <a:endParaRPr lang="en-US" sz="3600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839200" cy="4495800"/>
          </a:xfrm>
        </p:spPr>
        <p:txBody>
          <a:bodyPr/>
          <a:lstStyle/>
          <a:p>
            <a:pPr algn="l" eaLnBrk="1" hangingPunct="1"/>
            <a:r>
              <a:rPr lang="en-GB" b="1" dirty="0" smtClean="0">
                <a:solidFill>
                  <a:schemeClr val="tx1"/>
                </a:solidFill>
              </a:rPr>
              <a:t>General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associated with disturbed, industrial areas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 widely distributed geographically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9331</TotalTime>
  <Words>1221</Words>
  <Application>Microsoft Office PowerPoint</Application>
  <PresentationFormat>On-screen Show (4:3)</PresentationFormat>
  <Paragraphs>233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Mine Overburden and Mine Waste as a Renewable Energy Storage Play</vt:lpstr>
      <vt:lpstr>Thanks to Harvey Mudd College  Engineering Clinic...</vt:lpstr>
      <vt:lpstr>The Play: Mine Waste Rock</vt:lpstr>
      <vt:lpstr>The Device: A Big Mass Battery (BiMByTM)</vt:lpstr>
      <vt:lpstr>Our Idea: A Big Mass Battery (BiMByTM)</vt:lpstr>
      <vt:lpstr>Our Idea: A Big Mass Battery (BiMByTM)</vt:lpstr>
      <vt:lpstr>Production of Mine Waste</vt:lpstr>
      <vt:lpstr>Production of Mine Waste</vt:lpstr>
      <vt:lpstr>Properties of Mine Waste</vt:lpstr>
      <vt:lpstr>Properties of Mine Waste</vt:lpstr>
      <vt:lpstr>Mine Types</vt:lpstr>
      <vt:lpstr>Mine Types</vt:lpstr>
      <vt:lpstr>Mine Types</vt:lpstr>
      <vt:lpstr>Rosebud Mine near Colstrip, MT: Coal Strip Mine, active</vt:lpstr>
      <vt:lpstr>Rosebud Mine analog</vt:lpstr>
      <vt:lpstr>Rosebud Mine analog</vt:lpstr>
      <vt:lpstr>Rosebud Mine analog</vt:lpstr>
      <vt:lpstr>Rosebud Mine analog</vt:lpstr>
      <vt:lpstr>Rosebud Mine analog</vt:lpstr>
      <vt:lpstr>Rosebud Mine analog</vt:lpstr>
      <vt:lpstr>Rosebud Mine analog</vt:lpstr>
      <vt:lpstr>Rosebud Mine analog</vt:lpstr>
      <vt:lpstr>Rosebud Mine analog</vt:lpstr>
      <vt:lpstr>Rosebud Mine analog</vt:lpstr>
      <vt:lpstr>BiMBy at mines like Rosebud? jobs, orderly economic transition</vt:lpstr>
      <vt:lpstr>Anaconda Mine near Yerington, NV: Open Pit Mine, inactive</vt:lpstr>
      <vt:lpstr>Anaconda Mine analog</vt:lpstr>
      <vt:lpstr>Anaconda Mine analog</vt:lpstr>
      <vt:lpstr>Anaconda Mine analog</vt:lpstr>
      <vt:lpstr>Anaconda Mine analog</vt:lpstr>
      <vt:lpstr>Anaconda Mine analog</vt:lpstr>
      <vt:lpstr>Anaconda Mine analog</vt:lpstr>
      <vt:lpstr>Anaconda Mine analog</vt:lpstr>
      <vt:lpstr>Anaconda Mine analog</vt:lpstr>
      <vt:lpstr>In Summary</vt:lpstr>
      <vt:lpstr>BiMBy at mines like Anaconda? jobs, positive air pressure encapsulation</vt:lpstr>
      <vt:lpstr>‘And did you know the hole’s only natural enemy is the pile?’  Bart Simpson</vt:lpstr>
      <vt:lpstr>BiMBy-Sponsored Project HMC Engineering Clinic 2015-2016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</dc:creator>
  <cp:lastModifiedBy>RAD</cp:lastModifiedBy>
  <cp:revision>235</cp:revision>
  <dcterms:created xsi:type="dcterms:W3CDTF">2012-08-20T19:42:47Z</dcterms:created>
  <dcterms:modified xsi:type="dcterms:W3CDTF">2016-05-20T06:02:22Z</dcterms:modified>
</cp:coreProperties>
</file>