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f" ContentType="image/tiff"/>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30"/>
  </p:notesMasterIdLst>
  <p:sldIdLst>
    <p:sldId id="256" r:id="rId2"/>
    <p:sldId id="257" r:id="rId3"/>
    <p:sldId id="258" r:id="rId4"/>
    <p:sldId id="275" r:id="rId5"/>
    <p:sldId id="259" r:id="rId6"/>
    <p:sldId id="266" r:id="rId7"/>
    <p:sldId id="283" r:id="rId8"/>
    <p:sldId id="282" r:id="rId9"/>
    <p:sldId id="280" r:id="rId10"/>
    <p:sldId id="278" r:id="rId11"/>
    <p:sldId id="279" r:id="rId12"/>
    <p:sldId id="281" r:id="rId13"/>
    <p:sldId id="260" r:id="rId14"/>
    <p:sldId id="269" r:id="rId15"/>
    <p:sldId id="270" r:id="rId16"/>
    <p:sldId id="271" r:id="rId17"/>
    <p:sldId id="268" r:id="rId18"/>
    <p:sldId id="272" r:id="rId19"/>
    <p:sldId id="261" r:id="rId20"/>
    <p:sldId id="273" r:id="rId21"/>
    <p:sldId id="274" r:id="rId22"/>
    <p:sldId id="262" r:id="rId23"/>
    <p:sldId id="276" r:id="rId24"/>
    <p:sldId id="277" r:id="rId25"/>
    <p:sldId id="263" r:id="rId26"/>
    <p:sldId id="284" r:id="rId27"/>
    <p:sldId id="264" r:id="rId28"/>
    <p:sldId id="265" r:id="rId29"/>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255"/>
    <p:restoredTop sz="75714" autoAdjust="0"/>
  </p:normalViewPr>
  <p:slideViewPr>
    <p:cSldViewPr>
      <p:cViewPr>
        <p:scale>
          <a:sx n="70" d="100"/>
          <a:sy n="70" d="100"/>
        </p:scale>
        <p:origin x="-2214" y="-33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lvl="0" indent="0" algn="r"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200" b="0" i="0" u="none" strike="noStrike" cap="none">
                <a:solidFill>
                  <a:schemeClr val="dk1"/>
                </a:solidFill>
                <a:latin typeface="Calibri"/>
                <a:ea typeface="Calibri"/>
                <a:cs typeface="Calibri"/>
                <a:sym typeface="Calibri"/>
              </a:defRPr>
            </a:lvl2pPr>
            <a:lvl3pPr marL="914400" marR="0" lvl="2" indent="0" algn="l" rtl="0">
              <a:spcBef>
                <a:spcPts val="0"/>
              </a:spcBef>
              <a:buNone/>
              <a:defRPr sz="1200" b="0" i="0" u="none" strike="noStrike" cap="none">
                <a:solidFill>
                  <a:schemeClr val="dk1"/>
                </a:solidFill>
                <a:latin typeface="Calibri"/>
                <a:ea typeface="Calibri"/>
                <a:cs typeface="Calibri"/>
                <a:sym typeface="Calibri"/>
              </a:defRPr>
            </a:lvl3pPr>
            <a:lvl4pPr marL="1371600" marR="0" lvl="3" indent="0" algn="l" rtl="0">
              <a:spcBef>
                <a:spcPts val="0"/>
              </a:spcBef>
              <a:buNone/>
              <a:defRPr sz="1200" b="0" i="0" u="none" strike="noStrike" cap="none">
                <a:solidFill>
                  <a:schemeClr val="dk1"/>
                </a:solidFill>
                <a:latin typeface="Calibri"/>
                <a:ea typeface="Calibri"/>
                <a:cs typeface="Calibri"/>
                <a:sym typeface="Calibri"/>
              </a:defRPr>
            </a:lvl4pPr>
            <a:lvl5pPr marL="1828800" marR="0" lvl="4" indent="0" algn="l" rtl="0">
              <a:spcBef>
                <a:spcPts val="0"/>
              </a:spcBef>
              <a:buNone/>
              <a:defRPr sz="1200" b="0" i="0" u="none" strike="noStrike" cap="none">
                <a:solidFill>
                  <a:schemeClr val="dk1"/>
                </a:solidFill>
                <a:latin typeface="Calibri"/>
                <a:ea typeface="Calibri"/>
                <a:cs typeface="Calibri"/>
                <a:sym typeface="Calibri"/>
              </a:defRPr>
            </a:lvl5pPr>
            <a:lvl6pPr marL="2286000" marR="0" lvl="5" indent="0" algn="l" rtl="0">
              <a:spcBef>
                <a:spcPts val="0"/>
              </a:spcBef>
              <a:buNone/>
              <a:defRPr sz="1200" b="0" i="0" u="none" strike="noStrike" cap="none">
                <a:solidFill>
                  <a:schemeClr val="dk1"/>
                </a:solidFill>
                <a:latin typeface="Calibri"/>
                <a:ea typeface="Calibri"/>
                <a:cs typeface="Calibri"/>
                <a:sym typeface="Calibri"/>
              </a:defRPr>
            </a:lvl6pPr>
            <a:lvl7pPr marL="2743200" marR="0" lvl="6" indent="0" algn="l" rtl="0">
              <a:spcBef>
                <a:spcPts val="0"/>
              </a:spcBef>
              <a:buNone/>
              <a:defRPr sz="1200" b="0" i="0" u="none" strike="noStrike" cap="none">
                <a:solidFill>
                  <a:schemeClr val="dk1"/>
                </a:solidFill>
                <a:latin typeface="Calibri"/>
                <a:ea typeface="Calibri"/>
                <a:cs typeface="Calibri"/>
                <a:sym typeface="Calibri"/>
              </a:defRPr>
            </a:lvl7pPr>
            <a:lvl8pPr marL="3200400" marR="0" lvl="7" indent="0" algn="l" rtl="0">
              <a:spcBef>
                <a:spcPts val="0"/>
              </a:spcBef>
              <a:buNone/>
              <a:defRPr sz="1200" b="0" i="0" u="none" strike="noStrike" cap="none">
                <a:solidFill>
                  <a:schemeClr val="dk1"/>
                </a:solidFill>
                <a:latin typeface="Calibri"/>
                <a:ea typeface="Calibri"/>
                <a:cs typeface="Calibri"/>
                <a:sym typeface="Calibri"/>
              </a:defRPr>
            </a:lvl8pPr>
            <a:lvl9pPr marL="3657600" marR="0" lvl="8" indent="0" algn="l" rtl="0">
              <a:spcBef>
                <a:spcPts val="0"/>
              </a:spcBef>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685213"/>
            <a:ext cx="2971799" cy="457200"/>
          </a:xfrm>
          <a:prstGeom prst="rect">
            <a:avLst/>
          </a:prstGeom>
          <a:noFill/>
          <a:ln>
            <a:noFill/>
          </a:ln>
        </p:spPr>
        <p:txBody>
          <a:bodyPr lIns="91425" tIns="91425" rIns="91425" bIns="91425" anchor="b"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628601354"/>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86" name="Shape 86"/>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dirty="0" smtClean="0">
                <a:solidFill>
                  <a:schemeClr val="dk1"/>
                </a:solidFill>
                <a:latin typeface="Calibri"/>
                <a:ea typeface="Calibri"/>
                <a:cs typeface="Calibri"/>
                <a:sym typeface="Calibri"/>
              </a:rPr>
              <a:t>Hi Lindsey, Thanks again for agreeing to present this talk for Travis</a:t>
            </a:r>
            <a:r>
              <a:rPr lang="en-US" sz="1200" b="0" i="0" u="none" strike="noStrike" cap="none" baseline="0" dirty="0" smtClean="0">
                <a:solidFill>
                  <a:schemeClr val="dk1"/>
                </a:solidFill>
                <a:latin typeface="Calibri"/>
                <a:ea typeface="Calibri"/>
                <a:cs typeface="Calibri"/>
                <a:sym typeface="Calibri"/>
              </a:rPr>
              <a:t> and I.</a:t>
            </a:r>
          </a:p>
          <a:p>
            <a:pPr marL="0" marR="0" lvl="0" indent="0" algn="l" rtl="0">
              <a:spcBef>
                <a:spcPts val="0"/>
              </a:spcBef>
              <a:buSzPct val="25000"/>
              <a:buNone/>
            </a:pPr>
            <a:endParaRPr lang="en-US" sz="1200" b="0" i="0" u="none" strike="noStrike" cap="none" baseline="0" dirty="0" smtClean="0">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baseline="0" dirty="0" smtClean="0">
                <a:solidFill>
                  <a:schemeClr val="dk1"/>
                </a:solidFill>
                <a:latin typeface="Calibri"/>
                <a:ea typeface="Calibri"/>
                <a:cs typeface="Calibri"/>
                <a:sym typeface="Calibri"/>
              </a:rPr>
              <a:t> </a:t>
            </a:r>
            <a:r>
              <a:rPr lang="en-US" sz="1200" b="0" i="0" u="none" strike="noStrike" cap="none" dirty="0" smtClean="0">
                <a:solidFill>
                  <a:schemeClr val="dk1"/>
                </a:solidFill>
                <a:latin typeface="Calibri"/>
                <a:ea typeface="Calibri"/>
                <a:cs typeface="Calibri"/>
                <a:sym typeface="Calibri"/>
              </a:rPr>
              <a:t>You </a:t>
            </a:r>
            <a:r>
              <a:rPr lang="en-US" sz="1200" b="0" i="0" u="none" strike="noStrike" cap="none" dirty="0">
                <a:solidFill>
                  <a:schemeClr val="dk1"/>
                </a:solidFill>
                <a:latin typeface="Calibri"/>
                <a:ea typeface="Calibri"/>
                <a:cs typeface="Calibri"/>
                <a:sym typeface="Calibri"/>
              </a:rPr>
              <a:t>could quip about how you are neither Me nor Travis here I suppose. </a:t>
            </a:r>
          </a:p>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*I have left in a lot of the basic isotope background partly to pad out presentation time, but also because many in the session may not be very familiar with what isotopes can tell us</a:t>
            </a:r>
            <a:r>
              <a:rPr lang="en-US" sz="1200" b="0" i="0" u="none" strike="noStrike" cap="none" dirty="0" smtClean="0">
                <a:solidFill>
                  <a:schemeClr val="dk1"/>
                </a:solidFill>
                <a:latin typeface="Calibri"/>
                <a:ea typeface="Calibri"/>
                <a:cs typeface="Calibri"/>
                <a:sym typeface="Calibri"/>
              </a:rPr>
              <a:t>.*</a:t>
            </a:r>
          </a:p>
          <a:p>
            <a:pPr marL="0" marR="0" lvl="0" indent="0" algn="l" rtl="0">
              <a:spcBef>
                <a:spcPts val="0"/>
              </a:spcBef>
              <a:buSzPct val="25000"/>
              <a:buNone/>
            </a:pPr>
            <a:r>
              <a:rPr lang="en-US" sz="1200" b="0" i="0" u="none" strike="noStrike" cap="none" dirty="0" smtClean="0">
                <a:solidFill>
                  <a:schemeClr val="dk1"/>
                </a:solidFill>
                <a:latin typeface="Calibri"/>
                <a:ea typeface="Calibri"/>
                <a:cs typeface="Calibri"/>
                <a:sym typeface="Calibri"/>
              </a:rPr>
              <a:t> If</a:t>
            </a:r>
            <a:r>
              <a:rPr lang="en-US" sz="1200" b="0" i="0" u="none" strike="noStrike" cap="none" baseline="0" dirty="0" smtClean="0">
                <a:solidFill>
                  <a:schemeClr val="dk1"/>
                </a:solidFill>
                <a:latin typeface="Calibri"/>
                <a:ea typeface="Calibri"/>
                <a:cs typeface="Calibri"/>
                <a:sym typeface="Calibri"/>
              </a:rPr>
              <a:t> anyone has questions at the end, please direct them to email me…</a:t>
            </a:r>
            <a:endParaRPr lang="en-US" sz="1200" b="0" i="0" u="none" strike="noStrike" cap="none" dirty="0">
              <a:solidFill>
                <a:schemeClr val="dk1"/>
              </a:solidFill>
              <a:latin typeface="Calibri"/>
              <a:ea typeface="Calibri"/>
              <a:cs typeface="Calibri"/>
              <a:sym typeface="Calibri"/>
            </a:endParaRPr>
          </a:p>
        </p:txBody>
      </p:sp>
      <p:sp>
        <p:nvSpPr>
          <p:cNvPr id="87" name="Shape 87"/>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1</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39707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Ok C3 and C4 plants</a:t>
            </a:r>
            <a:r>
              <a:rPr lang="en-US" baseline="0" dirty="0" smtClean="0"/>
              <a:t> are different. Great. But why should I care? It turns out C</a:t>
            </a:r>
            <a:endParaRPr lang="en-US" dirty="0"/>
          </a:p>
        </p:txBody>
      </p:sp>
      <p:sp>
        <p:nvSpPr>
          <p:cNvPr id="4" name="Slide Number Placeholder 3"/>
          <p:cNvSpPr>
            <a:spLocks noGrp="1"/>
          </p:cNvSpPr>
          <p:nvPr>
            <p:ph type="sldNum" sz="quarter" idx="10"/>
          </p:nvPr>
        </p:nvSpPr>
        <p:spPr/>
        <p:txBody>
          <a:bodyPr/>
          <a:lstStyle/>
          <a:p>
            <a:fld id="{B31D70CD-0B6C-49D7-9D3F-3ACF4036043A}" type="slidenum">
              <a:rPr lang="en-US" smtClean="0"/>
              <a:t>11</a:t>
            </a:fld>
            <a:endParaRPr lang="en-US"/>
          </a:p>
        </p:txBody>
      </p:sp>
    </p:spTree>
    <p:extLst>
      <p:ext uri="{BB962C8B-B14F-4D97-AF65-F5344CB8AC3E}">
        <p14:creationId xmlns:p14="http://schemas.microsoft.com/office/powerpoint/2010/main" val="15558559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Shape 12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24" name="Shape 124"/>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dirty="0" smtClean="0">
                <a:solidFill>
                  <a:schemeClr val="dk1"/>
                </a:solidFill>
                <a:latin typeface="Calibri"/>
                <a:ea typeface="Calibri"/>
                <a:cs typeface="Calibri"/>
                <a:sym typeface="Calibri"/>
              </a:rPr>
              <a:t>Carbon </a:t>
            </a:r>
            <a:r>
              <a:rPr lang="en-US" sz="1200" b="0" i="0" u="none" strike="noStrike" cap="none" dirty="0">
                <a:solidFill>
                  <a:schemeClr val="dk1"/>
                </a:solidFill>
                <a:latin typeface="Calibri"/>
                <a:ea typeface="Calibri"/>
                <a:cs typeface="Calibri"/>
                <a:sym typeface="Calibri"/>
              </a:rPr>
              <a:t>isotope compositions in plants are primarily a function of the photosynthetic pathway utilized in fixing atmospheric CO2 for metabolism </a:t>
            </a:r>
            <a:endParaRPr lang="en-US" sz="1200" b="0" i="0" u="none" strike="noStrike" cap="none" dirty="0" smtClean="0">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dirty="0" smtClean="0">
                <a:solidFill>
                  <a:schemeClr val="dk1"/>
                </a:solidFill>
                <a:latin typeface="Calibri"/>
                <a:ea typeface="Calibri"/>
                <a:cs typeface="Calibri"/>
                <a:sym typeface="Calibri"/>
              </a:rPr>
              <a:t>Distinguishing </a:t>
            </a:r>
            <a:r>
              <a:rPr lang="en-US" sz="1200" b="0" i="0" u="none" strike="noStrike" cap="none" dirty="0">
                <a:solidFill>
                  <a:schemeClr val="dk1"/>
                </a:solidFill>
                <a:latin typeface="Calibri"/>
                <a:ea typeface="Calibri"/>
                <a:cs typeface="Calibri"/>
                <a:sym typeface="Calibri"/>
              </a:rPr>
              <a:t>between mammals feeding on C3 vegetation (trees, most shrubs and herbs, and cool-season grasses) and C4 (some shrubs and herbs, and warm-season grasses) is fairly readily accomplished because C4 plants have higher δ13C values than C3 plants, and have a nearly non-overlapping </a:t>
            </a:r>
            <a:r>
              <a:rPr lang="en-US" sz="1200" b="0" i="0" u="none" strike="noStrike" cap="none" dirty="0" smtClean="0">
                <a:solidFill>
                  <a:schemeClr val="dk1"/>
                </a:solidFill>
                <a:latin typeface="Calibri"/>
                <a:ea typeface="Calibri"/>
                <a:cs typeface="Calibri"/>
                <a:sym typeface="Calibri"/>
              </a:rPr>
              <a:t>range</a:t>
            </a:r>
          </a:p>
          <a:p>
            <a:pPr marL="0" marR="0" lvl="0" indent="0" algn="l" rtl="0">
              <a:spcBef>
                <a:spcPts val="0"/>
              </a:spcBef>
              <a:buSzPct val="25000"/>
              <a:buNone/>
            </a:pPr>
            <a:endParaRPr lang="en-US" sz="1200" b="0" i="0" u="none" strike="noStrike" cap="none" dirty="0">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The late </a:t>
            </a:r>
            <a:r>
              <a:rPr lang="en-US" sz="1200" b="0" i="0" u="none" strike="noStrike" cap="none" dirty="0" err="1">
                <a:solidFill>
                  <a:schemeClr val="dk1"/>
                </a:solidFill>
                <a:latin typeface="Calibri"/>
                <a:ea typeface="Calibri"/>
                <a:cs typeface="Calibri"/>
                <a:sym typeface="Calibri"/>
              </a:rPr>
              <a:t>Barstovian</a:t>
            </a:r>
            <a:r>
              <a:rPr lang="en-US" sz="1200" b="0" i="0" u="none" strike="noStrike" cap="none" dirty="0">
                <a:solidFill>
                  <a:schemeClr val="dk1"/>
                </a:solidFill>
                <a:latin typeface="Calibri"/>
                <a:ea typeface="Calibri"/>
                <a:cs typeface="Calibri"/>
                <a:sym typeface="Calibri"/>
              </a:rPr>
              <a:t> fauna used in this study occurred before the expansion of C4 </a:t>
            </a:r>
            <a:r>
              <a:rPr lang="en-US" sz="1200" b="0" i="0" u="none" strike="noStrike" cap="none" dirty="0" smtClean="0">
                <a:solidFill>
                  <a:schemeClr val="dk1"/>
                </a:solidFill>
                <a:latin typeface="Calibri"/>
                <a:ea typeface="Calibri"/>
                <a:cs typeface="Calibri"/>
                <a:sym typeface="Calibri"/>
              </a:rPr>
              <a:t>grasslands</a:t>
            </a:r>
            <a:r>
              <a:rPr lang="en-US" sz="1200" b="0" i="0" u="none" strike="noStrike" cap="none" baseline="0" dirty="0" smtClean="0">
                <a:solidFill>
                  <a:schemeClr val="dk1"/>
                </a:solidFill>
                <a:latin typeface="Calibri"/>
                <a:ea typeface="Calibri"/>
                <a:cs typeface="Calibri"/>
                <a:sym typeface="Calibri"/>
              </a:rPr>
              <a:t> therefore</a:t>
            </a:r>
            <a:r>
              <a:rPr lang="en-US" sz="1200" b="0" i="0" u="none" strike="noStrike" cap="none" dirty="0" smtClean="0">
                <a:solidFill>
                  <a:schemeClr val="dk1"/>
                </a:solidFill>
                <a:latin typeface="Calibri"/>
                <a:ea typeface="Calibri"/>
                <a:cs typeface="Calibri"/>
                <a:sym typeface="Calibri"/>
              </a:rPr>
              <a:t> </a:t>
            </a:r>
            <a:r>
              <a:rPr lang="en-US" sz="1200" b="0" i="0" u="none" strike="noStrike" cap="none" dirty="0">
                <a:solidFill>
                  <a:schemeClr val="dk1"/>
                </a:solidFill>
                <a:latin typeface="Calibri"/>
                <a:ea typeface="Calibri"/>
                <a:cs typeface="Calibri"/>
                <a:sym typeface="Calibri"/>
              </a:rPr>
              <a:t>the variation in carbon isotope values in C3-dominated biomes is </a:t>
            </a:r>
            <a:r>
              <a:rPr lang="en-US" sz="1200" b="0" i="0" u="none" strike="noStrike" cap="none" dirty="0" smtClean="0">
                <a:solidFill>
                  <a:schemeClr val="dk1"/>
                </a:solidFill>
                <a:latin typeface="Calibri"/>
                <a:ea typeface="Calibri"/>
                <a:cs typeface="Calibri"/>
                <a:sym typeface="Calibri"/>
              </a:rPr>
              <a:t>necessary </a:t>
            </a:r>
            <a:r>
              <a:rPr lang="en-US" sz="1200" b="0" i="0" u="none" strike="noStrike" cap="none" dirty="0">
                <a:solidFill>
                  <a:schemeClr val="dk1"/>
                </a:solidFill>
                <a:latin typeface="Calibri"/>
                <a:ea typeface="Calibri"/>
                <a:cs typeface="Calibri"/>
                <a:sym typeface="Calibri"/>
              </a:rPr>
              <a:t>for characterizing the vegetative environment </a:t>
            </a:r>
            <a:r>
              <a:rPr lang="en-US" sz="1200" b="0" i="0" u="none" strike="noStrike" cap="none" dirty="0" smtClean="0">
                <a:solidFill>
                  <a:schemeClr val="dk1"/>
                </a:solidFill>
                <a:latin typeface="Calibri"/>
                <a:ea typeface="Calibri"/>
                <a:cs typeface="Calibri"/>
                <a:sym typeface="Calibri"/>
              </a:rPr>
              <a:t>in </a:t>
            </a:r>
            <a:r>
              <a:rPr lang="en-US" sz="1200" b="0" i="0" u="none" strike="noStrike" cap="none" dirty="0">
                <a:solidFill>
                  <a:schemeClr val="dk1"/>
                </a:solidFill>
                <a:latin typeface="Calibri"/>
                <a:ea typeface="Calibri"/>
                <a:cs typeface="Calibri"/>
                <a:sym typeface="Calibri"/>
              </a:rPr>
              <a:t>this study. δ13C values in plants generally increase from denser and wetter habitats to more open and drier ones, due to differences in light intensity, temperature, nutrient availability, and water stress (</a:t>
            </a:r>
            <a:r>
              <a:rPr lang="en-US" sz="1200" b="0" i="0" u="none" strike="noStrike" cap="none" dirty="0" err="1">
                <a:solidFill>
                  <a:schemeClr val="dk1"/>
                </a:solidFill>
                <a:latin typeface="Calibri"/>
                <a:ea typeface="Calibri"/>
                <a:cs typeface="Calibri"/>
                <a:sym typeface="Calibri"/>
              </a:rPr>
              <a:t>Ehleringer</a:t>
            </a:r>
            <a:r>
              <a:rPr lang="en-US" sz="1200" b="0" i="0" u="none" strike="noStrike" cap="none" dirty="0">
                <a:solidFill>
                  <a:schemeClr val="dk1"/>
                </a:solidFill>
                <a:latin typeface="Calibri"/>
                <a:ea typeface="Calibri"/>
                <a:cs typeface="Calibri"/>
                <a:sym typeface="Calibri"/>
              </a:rPr>
              <a:t> et al., 1986; Heaton, 1999; </a:t>
            </a:r>
            <a:r>
              <a:rPr lang="en-US" sz="1200" b="0" i="0" u="none" strike="noStrike" cap="none" dirty="0" err="1">
                <a:solidFill>
                  <a:schemeClr val="dk1"/>
                </a:solidFill>
                <a:latin typeface="Calibri"/>
                <a:ea typeface="Calibri"/>
                <a:cs typeface="Calibri"/>
                <a:sym typeface="Calibri"/>
              </a:rPr>
              <a:t>Diefendorf</a:t>
            </a:r>
            <a:r>
              <a:rPr lang="en-US" sz="1200" b="0" i="0" u="none" strike="noStrike" cap="none" dirty="0">
                <a:solidFill>
                  <a:schemeClr val="dk1"/>
                </a:solidFill>
                <a:latin typeface="Calibri"/>
                <a:ea typeface="Calibri"/>
                <a:cs typeface="Calibri"/>
                <a:sym typeface="Calibri"/>
              </a:rPr>
              <a:t> et al., 2010; Kohn, 2010). This trend is exhibited in the tooth enamel of herbivorous mammals, with low δ13CE values representing more closed, wetter habitats and high δ13CE values representing more open, drier habitats (O’Leary et al., 1992; Koch, 1998; Cerling and Harris, 1999; </a:t>
            </a:r>
            <a:r>
              <a:rPr lang="en-US" sz="1200" b="0" i="0" u="none" strike="noStrike" cap="none" dirty="0" err="1">
                <a:solidFill>
                  <a:schemeClr val="dk1"/>
                </a:solidFill>
                <a:latin typeface="Calibri"/>
                <a:ea typeface="Calibri"/>
                <a:cs typeface="Calibri"/>
                <a:sym typeface="Calibri"/>
              </a:rPr>
              <a:t>Feranec</a:t>
            </a:r>
            <a:r>
              <a:rPr lang="en-US" sz="1200" b="0" i="0" u="none" strike="noStrike" cap="none" dirty="0">
                <a:solidFill>
                  <a:schemeClr val="dk1"/>
                </a:solidFill>
                <a:latin typeface="Calibri"/>
                <a:ea typeface="Calibri"/>
                <a:cs typeface="Calibri"/>
                <a:sym typeface="Calibri"/>
              </a:rPr>
              <a:t>, 2003, 2007; Nelson, 2007</a:t>
            </a:r>
            <a:r>
              <a:rPr lang="en-US" sz="1200" b="0" i="0" u="none" strike="noStrike" cap="none" dirty="0" smtClean="0">
                <a:solidFill>
                  <a:schemeClr val="dk1"/>
                </a:solidFill>
                <a:latin typeface="Calibri"/>
                <a:ea typeface="Calibri"/>
                <a:cs typeface="Calibri"/>
                <a:sym typeface="Calibri"/>
              </a:rPr>
              <a:t>).</a:t>
            </a:r>
          </a:p>
          <a:p>
            <a:pPr marL="0" marR="0" lvl="0" indent="0" algn="l" rtl="0">
              <a:spcBef>
                <a:spcPts val="0"/>
              </a:spcBef>
              <a:buSzPct val="25000"/>
              <a:buNone/>
            </a:pPr>
            <a:endParaRPr lang="en-US" sz="1200" b="0" i="0" u="none" strike="noStrike" cap="none" dirty="0">
              <a:solidFill>
                <a:schemeClr val="dk1"/>
              </a:solidFill>
              <a:latin typeface="Calibri"/>
              <a:ea typeface="Calibri"/>
              <a:cs typeface="Calibri"/>
              <a:sym typeface="Calibri"/>
            </a:endParaRPr>
          </a:p>
        </p:txBody>
      </p:sp>
      <p:sp>
        <p:nvSpPr>
          <p:cNvPr id="125" name="Shape 125"/>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13</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638689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Shape 12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24" name="Shape 124"/>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Pct val="25000"/>
              <a:buFontTx/>
              <a:buNone/>
              <a:tabLst/>
              <a:defRPr/>
            </a:pPr>
            <a:r>
              <a:rPr lang="en-US" sz="1200" b="0" i="0" u="none" strike="noStrike" cap="none" dirty="0" smtClean="0">
                <a:solidFill>
                  <a:schemeClr val="dk1"/>
                </a:solidFill>
                <a:latin typeface="Calibri"/>
                <a:ea typeface="Calibri"/>
                <a:cs typeface="Calibri"/>
                <a:sym typeface="Calibri"/>
              </a:rPr>
              <a:t>Using indicated model results (</a:t>
            </a:r>
            <a:r>
              <a:rPr lang="en-US" sz="1200" b="1" i="0" u="none" strike="noStrike" cap="none" dirty="0" smtClean="0">
                <a:solidFill>
                  <a:schemeClr val="dk1"/>
                </a:solidFill>
                <a:latin typeface="Calibri"/>
                <a:ea typeface="Calibri"/>
                <a:cs typeface="Calibri"/>
                <a:sym typeface="Calibri"/>
              </a:rPr>
              <a:t>Model on Slide</a:t>
            </a:r>
            <a:r>
              <a:rPr lang="en-US" sz="1200" b="0" i="0" u="none" strike="noStrike" cap="none" dirty="0" smtClean="0">
                <a:solidFill>
                  <a:schemeClr val="dk1"/>
                </a:solidFill>
                <a:latin typeface="Calibri"/>
                <a:ea typeface="Calibri"/>
                <a:cs typeface="Calibri"/>
                <a:sym typeface="Calibri"/>
              </a:rPr>
              <a:t>), we base biome interpretations for the late </a:t>
            </a:r>
            <a:r>
              <a:rPr lang="en-US" sz="1200" b="0" i="0" u="none" strike="noStrike" cap="none" dirty="0" err="1" smtClean="0">
                <a:solidFill>
                  <a:schemeClr val="dk1"/>
                </a:solidFill>
                <a:latin typeface="Calibri"/>
                <a:ea typeface="Calibri"/>
                <a:cs typeface="Calibri"/>
                <a:sym typeface="Calibri"/>
              </a:rPr>
              <a:t>Barstovian</a:t>
            </a:r>
            <a:r>
              <a:rPr lang="en-US" sz="1200" b="0" i="0" u="none" strike="noStrike" cap="none" dirty="0" smtClean="0">
                <a:solidFill>
                  <a:schemeClr val="dk1"/>
                </a:solidFill>
                <a:latin typeface="Calibri"/>
                <a:ea typeface="Calibri"/>
                <a:cs typeface="Calibri"/>
                <a:sym typeface="Calibri"/>
              </a:rPr>
              <a:t> at Fort Polk on the following boundaries and ranges for mean δ13CE faunal values: </a:t>
            </a:r>
          </a:p>
          <a:p>
            <a:pPr marL="0" marR="0" lvl="0" indent="0" algn="l" defTabSz="914400" rtl="0" eaLnBrk="1" fontAlgn="auto" latinLnBrk="0" hangingPunct="1">
              <a:lnSpc>
                <a:spcPct val="100000"/>
              </a:lnSpc>
              <a:spcBef>
                <a:spcPts val="0"/>
              </a:spcBef>
              <a:spcAft>
                <a:spcPts val="0"/>
              </a:spcAft>
              <a:buClrTx/>
              <a:buSzPct val="25000"/>
              <a:buFontTx/>
              <a:buNone/>
              <a:tabLst/>
              <a:defRPr/>
            </a:pPr>
            <a:r>
              <a:rPr lang="en-US" sz="1200" b="0" i="0" u="none" strike="noStrike" cap="none" dirty="0" smtClean="0">
                <a:solidFill>
                  <a:schemeClr val="dk1"/>
                </a:solidFill>
                <a:latin typeface="Calibri"/>
                <a:ea typeface="Calibri"/>
                <a:cs typeface="Calibri"/>
                <a:sym typeface="Calibri"/>
              </a:rPr>
              <a:t>closed canopy forest (rainforest and monsoon forest): ≤–14.1‰; </a:t>
            </a:r>
            <a:endParaRPr lang="en-US" sz="1200" b="0" i="0" u="none" strike="noStrike" cap="none" dirty="0">
              <a:solidFill>
                <a:schemeClr val="dk1"/>
              </a:solidFill>
              <a:latin typeface="Calibri"/>
              <a:ea typeface="Calibri"/>
              <a:cs typeface="Calibri"/>
              <a:sym typeface="Calibri"/>
            </a:endParaRPr>
          </a:p>
        </p:txBody>
      </p:sp>
      <p:sp>
        <p:nvSpPr>
          <p:cNvPr id="125" name="Shape 125"/>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14</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7593761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Shape 12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24" name="Shape 124"/>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dirty="0" smtClean="0">
                <a:solidFill>
                  <a:schemeClr val="dk1"/>
                </a:solidFill>
                <a:latin typeface="Calibri"/>
                <a:ea typeface="Calibri"/>
                <a:cs typeface="Calibri"/>
                <a:sym typeface="Calibri"/>
              </a:rPr>
              <a:t>open canopy biomes (“dry” and “wet” woodland-savanna, “dry” woody scrubland, “dry” forest, and “dry” C3 grassland): &gt;–14.1‰ to –8.3‰; </a:t>
            </a:r>
            <a:endParaRPr lang="en-US" sz="1200" b="0" i="0" u="none" strike="noStrike" cap="none" dirty="0">
              <a:solidFill>
                <a:schemeClr val="dk1"/>
              </a:solidFill>
              <a:latin typeface="Calibri"/>
              <a:ea typeface="Calibri"/>
              <a:cs typeface="Calibri"/>
              <a:sym typeface="Calibri"/>
            </a:endParaRPr>
          </a:p>
        </p:txBody>
      </p:sp>
      <p:sp>
        <p:nvSpPr>
          <p:cNvPr id="125" name="Shape 125"/>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15</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1442146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Shape 12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24" name="Shape 124"/>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dirty="0" smtClean="0">
                <a:solidFill>
                  <a:schemeClr val="dk1"/>
                </a:solidFill>
                <a:latin typeface="Calibri"/>
                <a:ea typeface="Calibri"/>
                <a:cs typeface="Calibri"/>
                <a:sym typeface="Calibri"/>
              </a:rPr>
              <a:t>mixed C3/C4 biomes: –8.3‰ to 0.5‰; and pure C4 grasslands: ≥0.5‰. Following the logic outlined in Kita et al. (2014), it is possible that a component of C4 vegetation could be included in the diets of ungulates with values lower than –8.3‰, ranging to about –10.5‰. In this study, only values exceeding –8.3‰ will be attributed to a component of C4 in the diet.</a:t>
            </a:r>
          </a:p>
          <a:p>
            <a:pPr marL="0" marR="0" lvl="0" indent="0" algn="l" rtl="0">
              <a:spcBef>
                <a:spcPts val="0"/>
              </a:spcBef>
              <a:buSzPct val="25000"/>
              <a:buNone/>
            </a:pPr>
            <a:endParaRPr lang="en-US" sz="1200" b="0" i="0" u="none" strike="noStrike" cap="none" dirty="0">
              <a:solidFill>
                <a:schemeClr val="dk1"/>
              </a:solidFill>
              <a:latin typeface="Calibri"/>
              <a:ea typeface="Calibri"/>
              <a:cs typeface="Calibri"/>
              <a:sym typeface="Calibri"/>
            </a:endParaRPr>
          </a:p>
        </p:txBody>
      </p:sp>
      <p:sp>
        <p:nvSpPr>
          <p:cNvPr id="125" name="Shape 125"/>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16</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5021914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Shape 12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24" name="Shape 124"/>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dirty="0" smtClean="0">
                <a:solidFill>
                  <a:schemeClr val="dk1"/>
                </a:solidFill>
                <a:latin typeface="Calibri"/>
                <a:ea typeface="Calibri"/>
                <a:cs typeface="Calibri"/>
                <a:sym typeface="Calibri"/>
              </a:rPr>
              <a:t>A </a:t>
            </a:r>
            <a:r>
              <a:rPr lang="en-US" sz="1200" b="0" i="0" u="none" strike="noStrike" cap="none" dirty="0">
                <a:solidFill>
                  <a:schemeClr val="dk1"/>
                </a:solidFill>
                <a:latin typeface="Calibri"/>
                <a:ea typeface="Calibri"/>
                <a:cs typeface="Calibri"/>
                <a:sym typeface="Calibri"/>
              </a:rPr>
              <a:t>model was developed following Boardman and Secord (2013) and Kita et al. (2014) to predict expected δ13CE values in herbivores for a variety of late </a:t>
            </a:r>
            <a:r>
              <a:rPr lang="en-US" sz="1200" b="0" i="0" u="none" strike="noStrike" cap="none" dirty="0" err="1">
                <a:solidFill>
                  <a:schemeClr val="dk1"/>
                </a:solidFill>
                <a:latin typeface="Calibri"/>
                <a:ea typeface="Calibri"/>
                <a:cs typeface="Calibri"/>
                <a:sym typeface="Calibri"/>
              </a:rPr>
              <a:t>Barstovian</a:t>
            </a:r>
            <a:r>
              <a:rPr lang="en-US" sz="1200" b="0" i="0" u="none" strike="noStrike" cap="none" dirty="0">
                <a:solidFill>
                  <a:schemeClr val="dk1"/>
                </a:solidFill>
                <a:latin typeface="Calibri"/>
                <a:ea typeface="Calibri"/>
                <a:cs typeface="Calibri"/>
                <a:sym typeface="Calibri"/>
              </a:rPr>
              <a:t> biomes. Data from extant plants were used as the basis of this model because the full range of δ13C values in extant mammals is not adequately documented. </a:t>
            </a:r>
            <a:endParaRPr lang="en-US" sz="1200" b="0" i="0" u="none" strike="noStrike" cap="none" dirty="0" smtClean="0">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dirty="0" smtClean="0">
                <a:solidFill>
                  <a:schemeClr val="dk1"/>
                </a:solidFill>
                <a:latin typeface="Calibri"/>
                <a:ea typeface="Calibri"/>
                <a:cs typeface="Calibri"/>
                <a:sym typeface="Calibri"/>
              </a:rPr>
              <a:t>Diet </a:t>
            </a:r>
            <a:r>
              <a:rPr lang="en-US" sz="1200" b="0" i="0" u="none" strike="noStrike" cap="none" dirty="0" err="1" smtClean="0">
                <a:solidFill>
                  <a:schemeClr val="dk1"/>
                </a:solidFill>
                <a:latin typeface="Calibri"/>
                <a:ea typeface="Calibri"/>
                <a:cs typeface="Calibri"/>
                <a:sym typeface="Calibri"/>
              </a:rPr>
              <a:t>enameFactors</a:t>
            </a:r>
            <a:r>
              <a:rPr lang="en-US" sz="1200" b="0" i="0" u="none" strike="noStrike" cap="none" dirty="0" smtClean="0">
                <a:solidFill>
                  <a:schemeClr val="dk1"/>
                </a:solidFill>
                <a:latin typeface="Calibri"/>
                <a:ea typeface="Calibri"/>
                <a:cs typeface="Calibri"/>
                <a:sym typeface="Calibri"/>
              </a:rPr>
              <a:t> </a:t>
            </a:r>
            <a:r>
              <a:rPr lang="en-US" sz="1200" b="0" i="0" u="none" strike="noStrike" cap="none" dirty="0">
                <a:solidFill>
                  <a:schemeClr val="dk1"/>
                </a:solidFill>
                <a:latin typeface="Calibri"/>
                <a:ea typeface="Calibri"/>
                <a:cs typeface="Calibri"/>
                <a:sym typeface="Calibri"/>
              </a:rPr>
              <a:t>incorporated in this model were: (1) The effects of latitude on δ13C values in vegetation; </a:t>
            </a:r>
            <a:r>
              <a:rPr lang="en-US" sz="1200" b="0" i="0" u="none" strike="noStrike" cap="none" dirty="0" smtClean="0">
                <a:solidFill>
                  <a:schemeClr val="dk1"/>
                </a:solidFill>
                <a:latin typeface="Calibri"/>
                <a:ea typeface="Calibri"/>
                <a:cs typeface="Calibri"/>
                <a:sym typeface="Calibri"/>
              </a:rPr>
              <a:t>31°N, the approximate latitude of Vernon Parish, Louisiana</a:t>
            </a:r>
          </a:p>
          <a:p>
            <a:pPr marL="0" marR="0" lvl="0" indent="0" algn="l" rtl="0">
              <a:spcBef>
                <a:spcPts val="0"/>
              </a:spcBef>
              <a:buSzPct val="25000"/>
              <a:buNone/>
            </a:pPr>
            <a:r>
              <a:rPr lang="en-US" sz="1200" b="0" i="0" u="none" strike="noStrike" cap="none" dirty="0" smtClean="0">
                <a:solidFill>
                  <a:schemeClr val="dk1"/>
                </a:solidFill>
                <a:latin typeface="Calibri"/>
                <a:ea typeface="Calibri"/>
                <a:cs typeface="Calibri"/>
                <a:sym typeface="Calibri"/>
              </a:rPr>
              <a:t>(</a:t>
            </a:r>
            <a:r>
              <a:rPr lang="en-US" sz="1200" b="0" i="0" u="none" strike="noStrike" cap="none" dirty="0">
                <a:solidFill>
                  <a:schemeClr val="dk1"/>
                </a:solidFill>
                <a:latin typeface="Calibri"/>
                <a:ea typeface="Calibri"/>
                <a:cs typeface="Calibri"/>
                <a:sym typeface="Calibri"/>
              </a:rPr>
              <a:t>2) The effects of elevation on δ13C values in vegetation; </a:t>
            </a:r>
            <a:r>
              <a:rPr lang="en-US" sz="1200" b="0" i="0" u="none" strike="noStrike" cap="none" dirty="0" smtClean="0">
                <a:solidFill>
                  <a:schemeClr val="dk1"/>
                </a:solidFill>
                <a:latin typeface="Calibri"/>
                <a:ea typeface="Calibri"/>
                <a:cs typeface="Calibri"/>
                <a:sym typeface="Calibri"/>
              </a:rPr>
              <a:t>normalized to 0.0 km, as all Fort Polk sites were at or very near sea-level during the late </a:t>
            </a:r>
            <a:r>
              <a:rPr lang="en-US" sz="1200" b="0" i="0" u="none" strike="noStrike" cap="none" dirty="0" err="1" smtClean="0">
                <a:solidFill>
                  <a:schemeClr val="dk1"/>
                </a:solidFill>
                <a:latin typeface="Calibri"/>
                <a:ea typeface="Calibri"/>
                <a:cs typeface="Calibri"/>
                <a:sym typeface="Calibri"/>
              </a:rPr>
              <a:t>Barstovian</a:t>
            </a:r>
            <a:r>
              <a:rPr lang="en-US" sz="1200" b="0" i="0" u="none" strike="noStrike" cap="none" dirty="0" smtClean="0">
                <a:solidFill>
                  <a:schemeClr val="dk1"/>
                </a:solidFill>
                <a:latin typeface="Calibri"/>
                <a:ea typeface="Calibri"/>
                <a:cs typeface="Calibri"/>
                <a:sym typeface="Calibri"/>
              </a:rPr>
              <a:t> </a:t>
            </a:r>
          </a:p>
          <a:p>
            <a:pPr marL="0" marR="0" lvl="0" indent="0" algn="l" rtl="0">
              <a:spcBef>
                <a:spcPts val="0"/>
              </a:spcBef>
              <a:buSzPct val="25000"/>
              <a:buNone/>
            </a:pPr>
            <a:r>
              <a:rPr lang="en-US" sz="1200" b="0" i="0" u="none" strike="noStrike" cap="none" dirty="0" smtClean="0">
                <a:solidFill>
                  <a:schemeClr val="dk1"/>
                </a:solidFill>
                <a:latin typeface="Calibri"/>
                <a:ea typeface="Calibri"/>
                <a:cs typeface="Calibri"/>
                <a:sym typeface="Calibri"/>
              </a:rPr>
              <a:t>(</a:t>
            </a:r>
            <a:r>
              <a:rPr lang="en-US" sz="1200" b="0" i="0" u="none" strike="noStrike" cap="none" dirty="0">
                <a:solidFill>
                  <a:schemeClr val="dk1"/>
                </a:solidFill>
                <a:latin typeface="Calibri"/>
                <a:ea typeface="Calibri"/>
                <a:cs typeface="Calibri"/>
                <a:sym typeface="Calibri"/>
              </a:rPr>
              <a:t>3) Diet-enamel enrichment; </a:t>
            </a:r>
            <a:r>
              <a:rPr lang="en-US" sz="1200" b="0" i="0" u="none" strike="noStrike" cap="none" dirty="0" smtClean="0">
                <a:solidFill>
                  <a:schemeClr val="dk1"/>
                </a:solidFill>
                <a:latin typeface="Calibri"/>
                <a:ea typeface="Calibri"/>
                <a:cs typeface="Calibri"/>
                <a:sym typeface="Calibri"/>
              </a:rPr>
              <a:t>14.1‰ was used, </a:t>
            </a:r>
          </a:p>
          <a:p>
            <a:pPr marL="0" marR="0" lvl="0" indent="0" algn="l" rtl="0">
              <a:spcBef>
                <a:spcPts val="0"/>
              </a:spcBef>
              <a:buSzPct val="25000"/>
              <a:buNone/>
            </a:pPr>
            <a:r>
              <a:rPr lang="en-US" sz="1200" b="0" i="0" u="none" strike="noStrike" cap="none" dirty="0" smtClean="0">
                <a:solidFill>
                  <a:schemeClr val="dk1"/>
                </a:solidFill>
                <a:latin typeface="Calibri"/>
                <a:ea typeface="Calibri"/>
                <a:cs typeface="Calibri"/>
                <a:sym typeface="Calibri"/>
              </a:rPr>
              <a:t>(</a:t>
            </a:r>
            <a:r>
              <a:rPr lang="en-US" sz="1200" b="0" i="0" u="none" strike="noStrike" cap="none" dirty="0">
                <a:solidFill>
                  <a:schemeClr val="dk1"/>
                </a:solidFill>
                <a:latin typeface="Calibri"/>
                <a:ea typeface="Calibri"/>
                <a:cs typeface="Calibri"/>
                <a:sym typeface="Calibri"/>
              </a:rPr>
              <a:t>4) Changes in composition of atmospheric CO2 between the late </a:t>
            </a:r>
            <a:r>
              <a:rPr lang="en-US" sz="1200" b="0" i="0" u="none" strike="noStrike" cap="none" dirty="0" err="1">
                <a:solidFill>
                  <a:schemeClr val="dk1"/>
                </a:solidFill>
                <a:latin typeface="Calibri"/>
                <a:ea typeface="Calibri"/>
                <a:cs typeface="Calibri"/>
                <a:sym typeface="Calibri"/>
              </a:rPr>
              <a:t>Barstovian</a:t>
            </a:r>
            <a:r>
              <a:rPr lang="en-US" sz="1200" b="0" i="0" u="none" strike="noStrike" cap="none" dirty="0">
                <a:solidFill>
                  <a:schemeClr val="dk1"/>
                </a:solidFill>
                <a:latin typeface="Calibri"/>
                <a:ea typeface="Calibri"/>
                <a:cs typeface="Calibri"/>
                <a:sym typeface="Calibri"/>
              </a:rPr>
              <a:t> and present day. </a:t>
            </a:r>
            <a:r>
              <a:rPr lang="en-US" sz="1200" b="0" i="0" u="none" strike="noStrike" cap="none" dirty="0" smtClean="0">
                <a:solidFill>
                  <a:schemeClr val="dk1"/>
                </a:solidFill>
                <a:latin typeface="Calibri"/>
                <a:ea typeface="Calibri"/>
                <a:cs typeface="Calibri"/>
                <a:sym typeface="Calibri"/>
              </a:rPr>
              <a:t>determined </a:t>
            </a:r>
            <a:r>
              <a:rPr lang="en-US" sz="1200" b="0" i="0" u="none" strike="noStrike" cap="none" dirty="0">
                <a:solidFill>
                  <a:schemeClr val="dk1"/>
                </a:solidFill>
                <a:latin typeface="Calibri"/>
                <a:ea typeface="Calibri"/>
                <a:cs typeface="Calibri"/>
                <a:sym typeface="Calibri"/>
              </a:rPr>
              <a:t>that late </a:t>
            </a:r>
            <a:r>
              <a:rPr lang="en-US" sz="1200" b="0" i="0" u="none" strike="noStrike" cap="none" dirty="0" err="1">
                <a:solidFill>
                  <a:schemeClr val="dk1"/>
                </a:solidFill>
                <a:latin typeface="Calibri"/>
                <a:ea typeface="Calibri"/>
                <a:cs typeface="Calibri"/>
                <a:sym typeface="Calibri"/>
              </a:rPr>
              <a:t>Barstovian</a:t>
            </a:r>
            <a:r>
              <a:rPr lang="en-US" sz="1200" b="0" i="0" u="none" strike="noStrike" cap="none" dirty="0">
                <a:solidFill>
                  <a:schemeClr val="dk1"/>
                </a:solidFill>
                <a:latin typeface="Calibri"/>
                <a:ea typeface="Calibri"/>
                <a:cs typeface="Calibri"/>
                <a:sym typeface="Calibri"/>
              </a:rPr>
              <a:t> atmospheric δ13C was ~1.1‰ more positive than present day. Partial pressure of atmospheric CO2 has also been postulated to have an impact on model interpretation, it has recently been shown to be negligible. </a:t>
            </a:r>
            <a:endParaRPr lang="en-US" sz="1200" b="0" i="0" u="none" strike="noStrike" cap="none" dirty="0" smtClean="0">
              <a:solidFill>
                <a:schemeClr val="dk1"/>
              </a:solidFill>
              <a:latin typeface="Calibri"/>
              <a:ea typeface="Calibri"/>
              <a:cs typeface="Calibri"/>
              <a:sym typeface="Calibri"/>
            </a:endParaRP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p:txBody>
      </p:sp>
      <p:sp>
        <p:nvSpPr>
          <p:cNvPr id="125" name="Shape 125"/>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17</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47371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Shape 12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mc:AlternateContent xmlns:mc="http://schemas.openxmlformats.org/markup-compatibility/2006" xmlns:a14="http://schemas.microsoft.com/office/drawing/2010/main">
        <mc:Choice Requires="a14">
          <p:sp>
            <p:nvSpPr>
              <p:cNvPr id="124" name="Shape 124"/>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r>
                  <a:rPr lang="en-US" sz="1200" b="0" i="0" u="none" strike="noStrike" kern="1200" cap="none" dirty="0" smtClean="0">
                    <a:solidFill>
                      <a:schemeClr val="dk1"/>
                    </a:solidFill>
                    <a:effectLst/>
                    <a:latin typeface="Calibri"/>
                    <a:ea typeface="Calibri"/>
                    <a:cs typeface="Calibri"/>
                    <a:sym typeface="Calibri"/>
                  </a:rPr>
                  <a:t>As precipitation is a key factor controlling vegetative</a:t>
                </a:r>
                <a:r>
                  <a:rPr lang="en-US" sz="1200" b="0" i="0" u="none" strike="noStrike" kern="1200" cap="none" baseline="0" dirty="0" smtClean="0">
                    <a:solidFill>
                      <a:schemeClr val="dk1"/>
                    </a:solidFill>
                    <a:effectLst/>
                    <a:latin typeface="Calibri"/>
                    <a:ea typeface="Calibri"/>
                    <a:cs typeface="Calibri"/>
                    <a:sym typeface="Calibri"/>
                  </a:rPr>
                  <a:t> biome, </a:t>
                </a:r>
                <a:r>
                  <a:rPr lang="en-US" sz="1200" b="1" i="0" u="none" strike="noStrike" kern="1200" cap="none" baseline="0" dirty="0" smtClean="0">
                    <a:solidFill>
                      <a:schemeClr val="dk1"/>
                    </a:solidFill>
                    <a:effectLst/>
                    <a:latin typeface="Calibri"/>
                    <a:ea typeface="Calibri"/>
                    <a:cs typeface="Calibri"/>
                    <a:sym typeface="Calibri"/>
                  </a:rPr>
                  <a:t>Mean Annual Precipitation (</a:t>
                </a:r>
                <a:r>
                  <a:rPr lang="en-US" sz="1200" b="1" i="0" u="none" strike="noStrike" kern="1200" cap="none" dirty="0" smtClean="0">
                    <a:solidFill>
                      <a:schemeClr val="dk1"/>
                    </a:solidFill>
                    <a:effectLst/>
                    <a:latin typeface="Calibri"/>
                    <a:ea typeface="Calibri"/>
                    <a:cs typeface="Calibri"/>
                    <a:sym typeface="Calibri"/>
                  </a:rPr>
                  <a:t>MAP) </a:t>
                </a:r>
                <a:r>
                  <a:rPr lang="en-US" sz="1200" b="0" i="0" u="none" strike="noStrike" kern="1200" cap="none" dirty="0" smtClean="0">
                    <a:solidFill>
                      <a:schemeClr val="dk1"/>
                    </a:solidFill>
                    <a:effectLst/>
                    <a:latin typeface="Calibri"/>
                    <a:ea typeface="Calibri"/>
                    <a:cs typeface="Calibri"/>
                    <a:sym typeface="Calibri"/>
                  </a:rPr>
                  <a:t>can be calculated based on δ</a:t>
                </a:r>
                <a:r>
                  <a:rPr lang="en-US" sz="1200" b="0" i="0" u="none" strike="noStrike" kern="1200" cap="none" baseline="30000" dirty="0">
                    <a:solidFill>
                      <a:schemeClr val="dk1"/>
                    </a:solidFill>
                    <a:effectLst/>
                    <a:latin typeface="Calibri"/>
                    <a:ea typeface="Calibri"/>
                    <a:cs typeface="Calibri"/>
                    <a:sym typeface="Calibri"/>
                  </a:rPr>
                  <a:t>13</a:t>
                </a:r>
                <a:r>
                  <a:rPr lang="en-US" sz="1200" b="0" i="0" u="none" strike="noStrike" kern="1200" cap="none" dirty="0">
                    <a:solidFill>
                      <a:schemeClr val="dk1"/>
                    </a:solidFill>
                    <a:effectLst/>
                    <a:latin typeface="Calibri"/>
                    <a:ea typeface="Calibri"/>
                    <a:cs typeface="Calibri"/>
                    <a:sym typeface="Calibri"/>
                  </a:rPr>
                  <a:t>C</a:t>
                </a:r>
                <a:r>
                  <a:rPr lang="en-US" sz="1200" b="0" i="0" u="none" strike="noStrike" kern="1200" cap="none" baseline="-25000" dirty="0">
                    <a:solidFill>
                      <a:schemeClr val="dk1"/>
                    </a:solidFill>
                    <a:effectLst/>
                    <a:latin typeface="Calibri"/>
                    <a:ea typeface="Calibri"/>
                    <a:cs typeface="Calibri"/>
                    <a:sym typeface="Calibri"/>
                  </a:rPr>
                  <a:t>E </a:t>
                </a:r>
                <a:r>
                  <a:rPr lang="en-US" sz="1200" b="0" i="0" u="none" strike="noStrike" kern="1200" cap="none" dirty="0">
                    <a:solidFill>
                      <a:schemeClr val="dk1"/>
                    </a:solidFill>
                    <a:effectLst/>
                    <a:latin typeface="Calibri"/>
                    <a:ea typeface="Calibri"/>
                    <a:cs typeface="Calibri"/>
                    <a:sym typeface="Calibri"/>
                  </a:rPr>
                  <a:t>using the following equation provided by Kohn (2010) and rearranged by Kohn and McKay (2012):</a:t>
                </a:r>
              </a:p>
              <a:p>
                <a:r>
                  <a:rPr lang="en-US" sz="1200" b="0" i="0" u="none" strike="noStrike" kern="1200" cap="none" dirty="0">
                    <a:solidFill>
                      <a:schemeClr val="dk1"/>
                    </a:solidFill>
                    <a:effectLst/>
                    <a:latin typeface="Calibri"/>
                    <a:ea typeface="Calibri"/>
                    <a:cs typeface="Calibri"/>
                    <a:sym typeface="Calibri"/>
                  </a:rPr>
                  <a:t> </a:t>
                </a:r>
              </a:p>
              <a:p>
                <a:pPr/>
                <a14:m>
                  <m:oMathPara xmlns:m="http://schemas.openxmlformats.org/officeDocument/2006/math">
                    <m:oMathParaPr>
                      <m:jc m:val="centerGroup"/>
                    </m:oMathParaPr>
                    <m:oMath xmlns:m="http://schemas.openxmlformats.org/officeDocument/2006/math">
                      <m:r>
                        <a:rPr lang="en-US" sz="1200" b="0" i="1" u="none" strike="noStrike" kern="1200" cap="none">
                          <a:solidFill>
                            <a:schemeClr val="dk1"/>
                          </a:solidFill>
                          <a:effectLst/>
                          <a:latin typeface="Cambria Math" charset="0"/>
                          <a:ea typeface="Calibri"/>
                          <a:cs typeface="Calibri"/>
                          <a:sym typeface="Calibri"/>
                        </a:rPr>
                        <m:t>𝑀𝐴𝑃</m:t>
                      </m:r>
                      <m:r>
                        <a:rPr lang="en-US" sz="1200" b="0" i="1" u="none" strike="noStrike" kern="1200" cap="none">
                          <a:solidFill>
                            <a:schemeClr val="dk1"/>
                          </a:solidFill>
                          <a:effectLst/>
                          <a:latin typeface="Cambria Math" charset="0"/>
                          <a:ea typeface="Calibri"/>
                          <a:cs typeface="Calibri"/>
                          <a:sym typeface="Calibri"/>
                        </a:rPr>
                        <m:t> </m:t>
                      </m:r>
                      <m:d>
                        <m:dPr>
                          <m:ctrlPr>
                            <a:rPr lang="en-US" sz="1200" b="0" i="1" u="none" strike="noStrike" kern="1200" cap="none">
                              <a:solidFill>
                                <a:schemeClr val="dk1"/>
                              </a:solidFill>
                              <a:effectLst/>
                              <a:latin typeface="Cambria Math"/>
                              <a:ea typeface="Calibri"/>
                              <a:cs typeface="Calibri"/>
                              <a:sym typeface="Calibri"/>
                            </a:rPr>
                          </m:ctrlPr>
                        </m:dPr>
                        <m:e>
                          <m:f>
                            <m:fPr>
                              <m:ctrlPr>
                                <a:rPr lang="en-US" sz="1200" b="0" i="1" u="none" strike="noStrike" kern="1200" cap="none">
                                  <a:solidFill>
                                    <a:schemeClr val="dk1"/>
                                  </a:solidFill>
                                  <a:effectLst/>
                                  <a:latin typeface="Cambria Math"/>
                                  <a:ea typeface="Calibri"/>
                                  <a:cs typeface="Calibri"/>
                                  <a:sym typeface="Calibri"/>
                                </a:rPr>
                              </m:ctrlPr>
                            </m:fPr>
                            <m:num>
                              <m:r>
                                <a:rPr lang="en-US" sz="1200" b="0" i="1" u="none" strike="noStrike" kern="1200" cap="none">
                                  <a:solidFill>
                                    <a:schemeClr val="dk1"/>
                                  </a:solidFill>
                                  <a:effectLst/>
                                  <a:latin typeface="Cambria Math" charset="0"/>
                                  <a:ea typeface="Calibri"/>
                                  <a:cs typeface="Calibri"/>
                                  <a:sym typeface="Calibri"/>
                                </a:rPr>
                                <m:t>𝑚𝑚</m:t>
                              </m:r>
                            </m:num>
                            <m:den>
                              <m:r>
                                <a:rPr lang="en-US" sz="1200" b="0" i="1" u="none" strike="noStrike" kern="1200" cap="none">
                                  <a:solidFill>
                                    <a:schemeClr val="dk1"/>
                                  </a:solidFill>
                                  <a:effectLst/>
                                  <a:latin typeface="Cambria Math" charset="0"/>
                                  <a:ea typeface="Calibri"/>
                                  <a:cs typeface="Calibri"/>
                                  <a:sym typeface="Calibri"/>
                                </a:rPr>
                                <m:t>𝑦𝑟</m:t>
                              </m:r>
                            </m:den>
                          </m:f>
                        </m:e>
                      </m:d>
                      <m:r>
                        <a:rPr lang="en-US" sz="1200" b="0" i="1" u="none" strike="noStrike" kern="1200" cap="none">
                          <a:solidFill>
                            <a:schemeClr val="dk1"/>
                          </a:solidFill>
                          <a:effectLst/>
                          <a:latin typeface="Cambria Math" charset="0"/>
                          <a:ea typeface="Calibri"/>
                          <a:cs typeface="Calibri"/>
                          <a:sym typeface="Calibri"/>
                        </a:rPr>
                        <m:t>= </m:t>
                      </m:r>
                      <m:sSup>
                        <m:sSupPr>
                          <m:ctrlPr>
                            <a:rPr lang="en-US" sz="1200" b="0" i="1" u="none" strike="noStrike" kern="1200" cap="none">
                              <a:solidFill>
                                <a:schemeClr val="dk1"/>
                              </a:solidFill>
                              <a:effectLst/>
                              <a:latin typeface="Cambria Math"/>
                              <a:ea typeface="Calibri"/>
                              <a:cs typeface="Calibri"/>
                              <a:sym typeface="Calibri"/>
                            </a:rPr>
                          </m:ctrlPr>
                        </m:sSupPr>
                        <m:e>
                          <m:r>
                            <a:rPr lang="en-US" sz="1200" b="0" i="1" u="none" strike="noStrike" kern="1200" cap="none">
                              <a:solidFill>
                                <a:schemeClr val="dk1"/>
                              </a:solidFill>
                              <a:effectLst/>
                              <a:latin typeface="Cambria Math" charset="0"/>
                              <a:ea typeface="Calibri"/>
                              <a:cs typeface="Calibri"/>
                              <a:sym typeface="Calibri"/>
                            </a:rPr>
                            <m:t>10</m:t>
                          </m:r>
                        </m:e>
                        <m:sup>
                          <m:r>
                            <a:rPr lang="en-US" sz="1200" b="0" i="1" u="none" strike="noStrike" kern="1200" cap="none">
                              <a:solidFill>
                                <a:schemeClr val="dk1"/>
                              </a:solidFill>
                              <a:effectLst/>
                              <a:latin typeface="Cambria Math" charset="0"/>
                              <a:ea typeface="Calibri"/>
                              <a:cs typeface="Calibri"/>
                              <a:sym typeface="Calibri"/>
                            </a:rPr>
                            <m:t>−</m:t>
                          </m:r>
                          <m:d>
                            <m:dPr>
                              <m:ctrlPr>
                                <a:rPr lang="en-US" sz="1200" b="0" i="1" u="none" strike="noStrike" kern="1200" cap="none">
                                  <a:solidFill>
                                    <a:schemeClr val="dk1"/>
                                  </a:solidFill>
                                  <a:effectLst/>
                                  <a:latin typeface="Cambria Math"/>
                                  <a:ea typeface="Calibri"/>
                                  <a:cs typeface="Calibri"/>
                                  <a:sym typeface="Calibri"/>
                                </a:rPr>
                              </m:ctrlPr>
                            </m:dPr>
                            <m:e>
                              <m:f>
                                <m:fPr>
                                  <m:ctrlPr>
                                    <a:rPr lang="en-US" sz="1200" b="0" i="1" u="none" strike="noStrike" kern="1200" cap="none">
                                      <a:solidFill>
                                        <a:schemeClr val="dk1"/>
                                      </a:solidFill>
                                      <a:effectLst/>
                                      <a:latin typeface="Cambria Math"/>
                                      <a:ea typeface="Calibri"/>
                                      <a:cs typeface="Calibri"/>
                                      <a:sym typeface="Calibri"/>
                                    </a:rPr>
                                  </m:ctrlPr>
                                </m:fPr>
                                <m:num>
                                  <m:sSub>
                                    <m:sSubPr>
                                      <m:ctrlPr>
                                        <a:rPr lang="en-US" sz="1200" b="0" i="1" u="none" strike="noStrike" kern="1200" cap="none">
                                          <a:solidFill>
                                            <a:schemeClr val="dk1"/>
                                          </a:solidFill>
                                          <a:effectLst/>
                                          <a:latin typeface="Cambria Math"/>
                                          <a:ea typeface="Calibri"/>
                                          <a:cs typeface="Calibri"/>
                                          <a:sym typeface="Calibri"/>
                                        </a:rPr>
                                      </m:ctrlPr>
                                    </m:sSubPr>
                                    <m:e>
                                      <m:sSup>
                                        <m:sSupPr>
                                          <m:ctrlPr>
                                            <a:rPr lang="en-US" sz="1200" b="0" i="1" u="none" strike="noStrike" kern="1200" cap="none">
                                              <a:solidFill>
                                                <a:schemeClr val="dk1"/>
                                              </a:solidFill>
                                              <a:effectLst/>
                                              <a:latin typeface="Cambria Math"/>
                                              <a:ea typeface="Calibri"/>
                                              <a:cs typeface="Calibri"/>
                                              <a:sym typeface="Calibri"/>
                                            </a:rPr>
                                          </m:ctrlPr>
                                        </m:sSupPr>
                                        <m:e>
                                          <m:r>
                                            <a:rPr lang="en-US" sz="1200" b="0" i="1" u="none" strike="noStrike" kern="1200" cap="none">
                                              <a:solidFill>
                                                <a:schemeClr val="dk1"/>
                                              </a:solidFill>
                                              <a:effectLst/>
                                              <a:latin typeface="Cambria Math" charset="0"/>
                                              <a:ea typeface="Calibri"/>
                                              <a:cs typeface="Calibri"/>
                                              <a:sym typeface="Calibri"/>
                                            </a:rPr>
                                            <m:t>𝛿</m:t>
                                          </m:r>
                                        </m:e>
                                        <m:sup>
                                          <m:r>
                                            <a:rPr lang="en-US" sz="1200" b="0" i="1" u="none" strike="noStrike" kern="1200" cap="none">
                                              <a:solidFill>
                                                <a:schemeClr val="dk1"/>
                                              </a:solidFill>
                                              <a:effectLst/>
                                              <a:latin typeface="Cambria Math" charset="0"/>
                                              <a:ea typeface="Calibri"/>
                                              <a:cs typeface="Calibri"/>
                                              <a:sym typeface="Calibri"/>
                                            </a:rPr>
                                            <m:t>13</m:t>
                                          </m:r>
                                        </m:sup>
                                      </m:sSup>
                                      <m:r>
                                        <m:rPr>
                                          <m:sty m:val="p"/>
                                        </m:rPr>
                                        <a:rPr lang="en-US" sz="1200" b="0" i="0" u="none" strike="noStrike" kern="1200" cap="none">
                                          <a:solidFill>
                                            <a:schemeClr val="dk1"/>
                                          </a:solidFill>
                                          <a:effectLst/>
                                          <a:latin typeface="Cambria Math" charset="0"/>
                                          <a:ea typeface="Calibri"/>
                                          <a:cs typeface="Calibri"/>
                                          <a:sym typeface="Calibri"/>
                                        </a:rPr>
                                        <m:t>C</m:t>
                                      </m:r>
                                    </m:e>
                                    <m:sub>
                                      <m:r>
                                        <a:rPr lang="en-US" sz="1200" b="0" i="1" u="none" strike="noStrike" kern="1200" cap="none">
                                          <a:solidFill>
                                            <a:schemeClr val="dk1"/>
                                          </a:solidFill>
                                          <a:effectLst/>
                                          <a:latin typeface="Cambria Math" charset="0"/>
                                          <a:ea typeface="Calibri"/>
                                          <a:cs typeface="Calibri"/>
                                          <a:sym typeface="Calibri"/>
                                        </a:rPr>
                                        <m:t>𝐶</m:t>
                                      </m:r>
                                      <m:r>
                                        <a:rPr lang="en-US" sz="1200" b="0" i="1" u="none" strike="noStrike" kern="1200" cap="none">
                                          <a:solidFill>
                                            <a:schemeClr val="dk1"/>
                                          </a:solidFill>
                                          <a:effectLst/>
                                          <a:latin typeface="Cambria Math" charset="0"/>
                                          <a:ea typeface="Calibri"/>
                                          <a:cs typeface="Calibri"/>
                                          <a:sym typeface="Calibri"/>
                                        </a:rPr>
                                        <m:t>3</m:t>
                                      </m:r>
                                    </m:sub>
                                  </m:sSub>
                                  <m:r>
                                    <a:rPr lang="en-US" sz="1200" b="0" i="0" u="none" strike="noStrike" kern="1200" cap="none" baseline="-25000">
                                      <a:solidFill>
                                        <a:schemeClr val="dk1"/>
                                      </a:solidFill>
                                      <a:effectLst/>
                                      <a:latin typeface="Cambria Math" charset="0"/>
                                      <a:ea typeface="Calibri"/>
                                      <a:cs typeface="Calibri"/>
                                      <a:sym typeface="Calibri"/>
                                    </a:rPr>
                                    <m:t>+10.29+(0.0124 × </m:t>
                                  </m:r>
                                  <m:r>
                                    <m:rPr>
                                      <m:sty m:val="p"/>
                                    </m:rPr>
                                    <a:rPr lang="en-US" sz="1200" b="0" i="0" u="none" strike="noStrike" kern="1200" cap="none" baseline="-25000">
                                      <a:solidFill>
                                        <a:schemeClr val="dk1"/>
                                      </a:solidFill>
                                      <a:effectLst/>
                                      <a:latin typeface="Cambria Math" charset="0"/>
                                      <a:ea typeface="Calibri"/>
                                      <a:cs typeface="Calibri"/>
                                      <a:sym typeface="Calibri"/>
                                    </a:rPr>
                                    <m:t>Abs</m:t>
                                  </m:r>
                                  <m:r>
                                    <a:rPr lang="en-US" sz="1200" b="0" i="0" u="none" strike="noStrike" kern="1200" cap="none" baseline="-25000">
                                      <a:solidFill>
                                        <a:schemeClr val="dk1"/>
                                      </a:solidFill>
                                      <a:effectLst/>
                                      <a:latin typeface="Cambria Math" charset="0"/>
                                      <a:ea typeface="Calibri"/>
                                      <a:cs typeface="Calibri"/>
                                      <a:sym typeface="Calibri"/>
                                    </a:rPr>
                                    <m:t>. </m:t>
                                  </m:r>
                                  <m:r>
                                    <m:rPr>
                                      <m:sty m:val="p"/>
                                    </m:rPr>
                                    <a:rPr lang="en-US" sz="1200" b="0" i="0" u="none" strike="noStrike" kern="1200" cap="none" baseline="-25000">
                                      <a:solidFill>
                                        <a:schemeClr val="dk1"/>
                                      </a:solidFill>
                                      <a:effectLst/>
                                      <a:latin typeface="Cambria Math" charset="0"/>
                                      <a:ea typeface="Calibri"/>
                                      <a:cs typeface="Calibri"/>
                                      <a:sym typeface="Calibri"/>
                                    </a:rPr>
                                    <m:t>Latitude</m:t>
                                  </m:r>
                                  <m:r>
                                    <a:rPr lang="en-US" sz="1200" b="0" i="0" u="none" strike="noStrike" kern="1200" cap="none" baseline="-25000">
                                      <a:solidFill>
                                        <a:schemeClr val="dk1"/>
                                      </a:solidFill>
                                      <a:effectLst/>
                                      <a:latin typeface="Cambria Math" charset="0"/>
                                      <a:ea typeface="Calibri"/>
                                      <a:cs typeface="Calibri"/>
                                      <a:sym typeface="Calibri"/>
                                    </a:rPr>
                                    <m:t>)</m:t>
                                  </m:r>
                                  <m:r>
                                    <a:rPr lang="en-US" sz="1200" b="0" i="1" u="none" strike="noStrike" kern="1200" cap="none" baseline="-25000">
                                      <a:solidFill>
                                        <a:schemeClr val="dk1"/>
                                      </a:solidFill>
                                      <a:effectLst/>
                                      <a:latin typeface="Cambria Math" charset="0"/>
                                      <a:ea typeface="Calibri"/>
                                      <a:cs typeface="Calibri"/>
                                      <a:sym typeface="Calibri"/>
                                    </a:rPr>
                                    <m:t>−</m:t>
                                  </m:r>
                                  <m:r>
                                    <a:rPr lang="en-US" sz="1200" b="0" i="0" u="none" strike="noStrike" kern="1200" cap="none" baseline="-25000">
                                      <a:solidFill>
                                        <a:schemeClr val="dk1"/>
                                      </a:solidFill>
                                      <a:effectLst/>
                                      <a:latin typeface="Cambria Math" charset="0"/>
                                      <a:ea typeface="Calibri"/>
                                      <a:cs typeface="Calibri"/>
                                      <a:sym typeface="Calibri"/>
                                    </a:rPr>
                                    <m:t>(1.9×</m:t>
                                  </m:r>
                                  <m:sSup>
                                    <m:sSupPr>
                                      <m:ctrlPr>
                                        <a:rPr lang="en-US" sz="1200" b="0" i="1" u="none" strike="noStrike" kern="1200" cap="none" baseline="-25000">
                                          <a:solidFill>
                                            <a:schemeClr val="dk1"/>
                                          </a:solidFill>
                                          <a:effectLst/>
                                          <a:latin typeface="Cambria Math"/>
                                          <a:ea typeface="Calibri"/>
                                          <a:cs typeface="Calibri"/>
                                          <a:sym typeface="Calibri"/>
                                        </a:rPr>
                                      </m:ctrlPr>
                                    </m:sSupPr>
                                    <m:e>
                                      <m:r>
                                        <a:rPr lang="en-US" sz="1200" b="0" i="0" u="none" strike="noStrike" kern="1200" cap="none" baseline="-25000">
                                          <a:solidFill>
                                            <a:schemeClr val="dk1"/>
                                          </a:solidFill>
                                          <a:effectLst/>
                                          <a:latin typeface="Cambria Math" charset="0"/>
                                          <a:ea typeface="Calibri"/>
                                          <a:cs typeface="Calibri"/>
                                          <a:sym typeface="Calibri"/>
                                        </a:rPr>
                                        <m:t>10</m:t>
                                      </m:r>
                                    </m:e>
                                    <m:sup>
                                      <m:r>
                                        <a:rPr lang="en-US" sz="1200" b="0" i="1" u="none" strike="noStrike" kern="1200" cap="none" baseline="-25000">
                                          <a:solidFill>
                                            <a:schemeClr val="dk1"/>
                                          </a:solidFill>
                                          <a:effectLst/>
                                          <a:latin typeface="Cambria Math" charset="0"/>
                                          <a:ea typeface="Calibri"/>
                                          <a:cs typeface="Calibri"/>
                                          <a:sym typeface="Calibri"/>
                                        </a:rPr>
                                        <m:t>−</m:t>
                                      </m:r>
                                      <m:r>
                                        <a:rPr lang="en-US" sz="1200" b="0" i="0" u="none" strike="noStrike" kern="1200" cap="none" baseline="-25000">
                                          <a:solidFill>
                                            <a:schemeClr val="dk1"/>
                                          </a:solidFill>
                                          <a:effectLst/>
                                          <a:latin typeface="Cambria Math" charset="0"/>
                                          <a:ea typeface="Calibri"/>
                                          <a:cs typeface="Calibri"/>
                                          <a:sym typeface="Calibri"/>
                                        </a:rPr>
                                        <m:t>4 </m:t>
                                      </m:r>
                                    </m:sup>
                                  </m:sSup>
                                  <m:r>
                                    <a:rPr lang="en-US" sz="1200" b="0" i="0" u="none" strike="noStrike" kern="1200" cap="none" baseline="-25000">
                                      <a:solidFill>
                                        <a:schemeClr val="dk1"/>
                                      </a:solidFill>
                                      <a:effectLst/>
                                      <a:latin typeface="Cambria Math" charset="0"/>
                                      <a:ea typeface="Calibri"/>
                                      <a:cs typeface="Calibri"/>
                                      <a:sym typeface="Calibri"/>
                                    </a:rPr>
                                    <m:t>× </m:t>
                                  </m:r>
                                  <m:r>
                                    <m:rPr>
                                      <m:sty m:val="p"/>
                                    </m:rPr>
                                    <a:rPr lang="en-US" sz="1200" b="0" i="0" u="none" strike="noStrike" kern="1200" cap="none" baseline="-25000">
                                      <a:solidFill>
                                        <a:schemeClr val="dk1"/>
                                      </a:solidFill>
                                      <a:effectLst/>
                                      <a:latin typeface="Cambria Math" charset="0"/>
                                      <a:ea typeface="Calibri"/>
                                      <a:cs typeface="Calibri"/>
                                      <a:sym typeface="Calibri"/>
                                    </a:rPr>
                                    <m:t>Altitude</m:t>
                                  </m:r>
                                  <m:r>
                                    <a:rPr lang="en-US" sz="1200" b="0" i="0" u="none" strike="noStrike" kern="1200" cap="none" baseline="-25000">
                                      <a:solidFill>
                                        <a:schemeClr val="dk1"/>
                                      </a:solidFill>
                                      <a:effectLst/>
                                      <a:latin typeface="Cambria Math" charset="0"/>
                                      <a:ea typeface="Calibri"/>
                                      <a:cs typeface="Calibri"/>
                                      <a:sym typeface="Calibri"/>
                                    </a:rPr>
                                    <m:t>)</m:t>
                                  </m:r>
                                </m:num>
                                <m:den>
                                  <m:r>
                                    <a:rPr lang="en-US" sz="1200" b="0" i="0" u="none" strike="noStrike" kern="1200" cap="none">
                                      <a:solidFill>
                                        <a:schemeClr val="dk1"/>
                                      </a:solidFill>
                                      <a:effectLst/>
                                      <a:latin typeface="Cambria Math" charset="0"/>
                                      <a:ea typeface="Calibri"/>
                                      <a:cs typeface="Calibri"/>
                                      <a:sym typeface="Calibri"/>
                                    </a:rPr>
                                    <m:t>5.61</m:t>
                                  </m:r>
                                </m:den>
                              </m:f>
                            </m:e>
                          </m:d>
                        </m:sup>
                      </m:sSup>
                      <m:r>
                        <a:rPr lang="en-US" sz="1200" b="0" i="1" u="none" strike="noStrike" kern="1200" cap="none">
                          <a:solidFill>
                            <a:schemeClr val="dk1"/>
                          </a:solidFill>
                          <a:effectLst/>
                          <a:latin typeface="Cambria Math" charset="0"/>
                          <a:ea typeface="Calibri"/>
                          <a:cs typeface="Calibri"/>
                          <a:sym typeface="Calibri"/>
                        </a:rPr>
                        <m:t>−300.</m:t>
                      </m:r>
                    </m:oMath>
                  </m:oMathPara>
                </a14:m>
                <a:endParaRPr lang="en-US" sz="1200" b="0" i="0" u="none" strike="noStrike" kern="1200" cap="none" dirty="0">
                  <a:solidFill>
                    <a:schemeClr val="dk1"/>
                  </a:solidFill>
                  <a:effectLst/>
                  <a:latin typeface="Calibri"/>
                  <a:ea typeface="Calibri"/>
                  <a:cs typeface="Calibri"/>
                  <a:sym typeface="Calibri"/>
                </a:endParaRPr>
              </a:p>
              <a:p>
                <a:r>
                  <a:rPr lang="en-US" sz="1200" b="0" i="0" u="none" strike="noStrike" kern="1200" cap="none" dirty="0">
                    <a:solidFill>
                      <a:schemeClr val="dk1"/>
                    </a:solidFill>
                    <a:effectLst/>
                    <a:latin typeface="Calibri"/>
                    <a:ea typeface="Calibri"/>
                    <a:cs typeface="Calibri"/>
                    <a:sym typeface="Calibri"/>
                  </a:rPr>
                  <a:t>            Using a value of 14.1‰ for the enrichment between enamel and diet for the ungulates </a:t>
                </a:r>
                <a:r>
                  <a:rPr lang="en-US" sz="1200" b="0" i="0" u="none" strike="noStrike" kern="1200" cap="none" dirty="0" smtClean="0">
                    <a:solidFill>
                      <a:schemeClr val="dk1"/>
                    </a:solidFill>
                    <a:effectLst/>
                    <a:latin typeface="Calibri"/>
                    <a:ea typeface="Calibri"/>
                    <a:cs typeface="Calibri"/>
                    <a:sym typeface="Calibri"/>
                  </a:rPr>
                  <a:t>sampled, </a:t>
                </a:r>
                <a:r>
                  <a:rPr lang="en-US" sz="1200" b="0" i="0" u="none" strike="noStrike" kern="1200" cap="none" dirty="0">
                    <a:solidFill>
                      <a:schemeClr val="dk1"/>
                    </a:solidFill>
                    <a:effectLst/>
                    <a:latin typeface="Calibri"/>
                    <a:ea typeface="Calibri"/>
                    <a:cs typeface="Calibri"/>
                    <a:sym typeface="Calibri"/>
                  </a:rPr>
                  <a:t>and offsets of 1.1‰ between the δ</a:t>
                </a:r>
                <a:r>
                  <a:rPr lang="en-US" sz="1200" b="0" i="0" u="none" strike="noStrike" kern="1200" cap="none" baseline="30000" dirty="0">
                    <a:solidFill>
                      <a:schemeClr val="dk1"/>
                    </a:solidFill>
                    <a:effectLst/>
                    <a:latin typeface="Calibri"/>
                    <a:ea typeface="Calibri"/>
                    <a:cs typeface="Calibri"/>
                    <a:sym typeface="Calibri"/>
                  </a:rPr>
                  <a:t>13</a:t>
                </a:r>
                <a:r>
                  <a:rPr lang="en-US" sz="1200" b="0" i="0" u="none" strike="noStrike" kern="1200" cap="none" dirty="0">
                    <a:solidFill>
                      <a:schemeClr val="dk1"/>
                    </a:solidFill>
                    <a:effectLst/>
                    <a:latin typeface="Calibri"/>
                    <a:ea typeface="Calibri"/>
                    <a:cs typeface="Calibri"/>
                    <a:sym typeface="Calibri"/>
                  </a:rPr>
                  <a:t>C of modern and late </a:t>
                </a:r>
                <a:r>
                  <a:rPr lang="en-US" sz="1200" b="0" i="0" u="none" strike="noStrike" kern="1200" cap="none" dirty="0" err="1">
                    <a:solidFill>
                      <a:schemeClr val="dk1"/>
                    </a:solidFill>
                    <a:effectLst/>
                    <a:latin typeface="Calibri"/>
                    <a:ea typeface="Calibri"/>
                    <a:cs typeface="Calibri"/>
                    <a:sym typeface="Calibri"/>
                  </a:rPr>
                  <a:t>Barstovian</a:t>
                </a:r>
                <a:r>
                  <a:rPr lang="en-US" sz="1200" b="0" i="0" u="none" strike="noStrike" kern="1200" cap="none" dirty="0">
                    <a:solidFill>
                      <a:schemeClr val="dk1"/>
                    </a:solidFill>
                    <a:effectLst/>
                    <a:latin typeface="Calibri"/>
                    <a:ea typeface="Calibri"/>
                    <a:cs typeface="Calibri"/>
                    <a:sym typeface="Calibri"/>
                  </a:rPr>
                  <a:t> CO</a:t>
                </a:r>
                <a:r>
                  <a:rPr lang="en-US" sz="1200" b="0" i="0" u="none" strike="noStrike" kern="1200" cap="none" baseline="-25000" dirty="0">
                    <a:solidFill>
                      <a:schemeClr val="dk1"/>
                    </a:solidFill>
                    <a:effectLst/>
                    <a:latin typeface="Calibri"/>
                    <a:ea typeface="Calibri"/>
                    <a:cs typeface="Calibri"/>
                    <a:sym typeface="Calibri"/>
                  </a:rPr>
                  <a:t>2</a:t>
                </a:r>
                <a:r>
                  <a:rPr lang="en-US" sz="1200" b="0" i="0" u="none" strike="noStrike" kern="1200" cap="none" dirty="0">
                    <a:solidFill>
                      <a:schemeClr val="dk1"/>
                    </a:solidFill>
                    <a:effectLst/>
                    <a:latin typeface="Calibri"/>
                    <a:ea typeface="Calibri"/>
                    <a:cs typeface="Calibri"/>
                    <a:sym typeface="Calibri"/>
                  </a:rPr>
                  <a:t> (Tipple et al., 2010) to determine δ</a:t>
                </a:r>
                <a:r>
                  <a:rPr lang="en-US" sz="1200" b="0" i="0" u="none" strike="noStrike" kern="1200" cap="none" baseline="30000" dirty="0">
                    <a:solidFill>
                      <a:schemeClr val="dk1"/>
                    </a:solidFill>
                    <a:effectLst/>
                    <a:latin typeface="Calibri"/>
                    <a:ea typeface="Calibri"/>
                    <a:cs typeface="Calibri"/>
                    <a:sym typeface="Calibri"/>
                  </a:rPr>
                  <a:t>13</a:t>
                </a:r>
                <a:r>
                  <a:rPr lang="en-US" sz="1200" b="0" i="0" u="none" strike="noStrike" kern="1200" cap="none" dirty="0">
                    <a:solidFill>
                      <a:schemeClr val="dk1"/>
                    </a:solidFill>
                    <a:effectLst/>
                    <a:latin typeface="Calibri"/>
                    <a:ea typeface="Calibri"/>
                    <a:cs typeface="Calibri"/>
                    <a:sym typeface="Calibri"/>
                  </a:rPr>
                  <a:t>C</a:t>
                </a:r>
                <a:r>
                  <a:rPr lang="en-US" sz="1200" b="0" i="0" u="none" strike="noStrike" kern="1200" cap="none" baseline="-25000" dirty="0">
                    <a:solidFill>
                      <a:schemeClr val="dk1"/>
                    </a:solidFill>
                    <a:effectLst/>
                    <a:latin typeface="Calibri"/>
                    <a:ea typeface="Calibri"/>
                    <a:cs typeface="Calibri"/>
                    <a:sym typeface="Calibri"/>
                  </a:rPr>
                  <a:t>C3 </a:t>
                </a:r>
                <a:r>
                  <a:rPr lang="en-US" sz="1200" b="0" i="0" u="none" strike="noStrike" kern="1200" cap="none" dirty="0">
                    <a:solidFill>
                      <a:schemeClr val="dk1"/>
                    </a:solidFill>
                    <a:effectLst/>
                    <a:latin typeface="Calibri"/>
                    <a:ea typeface="Calibri"/>
                    <a:cs typeface="Calibri"/>
                    <a:sym typeface="Calibri"/>
                  </a:rPr>
                  <a:t>(i.e. δ</a:t>
                </a:r>
                <a:r>
                  <a:rPr lang="en-US" sz="1200" b="0" i="0" u="none" strike="noStrike" kern="1200" cap="none" baseline="30000" dirty="0">
                    <a:solidFill>
                      <a:schemeClr val="dk1"/>
                    </a:solidFill>
                    <a:effectLst/>
                    <a:latin typeface="Calibri"/>
                    <a:ea typeface="Calibri"/>
                    <a:cs typeface="Calibri"/>
                    <a:sym typeface="Calibri"/>
                  </a:rPr>
                  <a:t>13</a:t>
                </a:r>
                <a:r>
                  <a:rPr lang="en-US" sz="1200" b="0" i="0" u="none" strike="noStrike" kern="1200" cap="none" dirty="0">
                    <a:solidFill>
                      <a:schemeClr val="dk1"/>
                    </a:solidFill>
                    <a:effectLst/>
                    <a:latin typeface="Calibri"/>
                    <a:ea typeface="Calibri"/>
                    <a:cs typeface="Calibri"/>
                    <a:sym typeface="Calibri"/>
                  </a:rPr>
                  <a:t>C</a:t>
                </a:r>
                <a:r>
                  <a:rPr lang="en-US" sz="1200" b="0" i="0" u="none" strike="noStrike" kern="1200" cap="none" baseline="-25000" dirty="0">
                    <a:solidFill>
                      <a:schemeClr val="dk1"/>
                    </a:solidFill>
                    <a:effectLst/>
                    <a:latin typeface="Calibri"/>
                    <a:ea typeface="Calibri"/>
                    <a:cs typeface="Calibri"/>
                    <a:sym typeface="Calibri"/>
                  </a:rPr>
                  <a:t>C3 </a:t>
                </a:r>
                <a:r>
                  <a:rPr lang="en-US" sz="1200" b="0" i="0" u="none" strike="noStrike" kern="1200" cap="none" dirty="0">
                    <a:solidFill>
                      <a:schemeClr val="dk1"/>
                    </a:solidFill>
                    <a:effectLst/>
                    <a:latin typeface="Calibri"/>
                    <a:ea typeface="Calibri"/>
                    <a:cs typeface="Calibri"/>
                    <a:sym typeface="Calibri"/>
                  </a:rPr>
                  <a:t>= δ</a:t>
                </a:r>
                <a:r>
                  <a:rPr lang="en-US" sz="1200" b="0" i="0" u="none" strike="noStrike" kern="1200" cap="none" baseline="30000" dirty="0">
                    <a:solidFill>
                      <a:schemeClr val="dk1"/>
                    </a:solidFill>
                    <a:effectLst/>
                    <a:latin typeface="Calibri"/>
                    <a:ea typeface="Calibri"/>
                    <a:cs typeface="Calibri"/>
                    <a:sym typeface="Calibri"/>
                  </a:rPr>
                  <a:t>13</a:t>
                </a:r>
                <a:r>
                  <a:rPr lang="en-US" sz="1200" b="0" i="0" u="none" strike="noStrike" kern="1200" cap="none" dirty="0">
                    <a:solidFill>
                      <a:schemeClr val="dk1"/>
                    </a:solidFill>
                    <a:effectLst/>
                    <a:latin typeface="Calibri"/>
                    <a:ea typeface="Calibri"/>
                    <a:cs typeface="Calibri"/>
                    <a:sym typeface="Calibri"/>
                  </a:rPr>
                  <a:t>C</a:t>
                </a:r>
                <a:r>
                  <a:rPr lang="en-US" sz="1200" b="0" i="0" u="none" strike="noStrike" kern="1200" cap="none" baseline="-25000" dirty="0">
                    <a:solidFill>
                      <a:schemeClr val="dk1"/>
                    </a:solidFill>
                    <a:effectLst/>
                    <a:latin typeface="Calibri"/>
                    <a:ea typeface="Calibri"/>
                    <a:cs typeface="Calibri"/>
                    <a:sym typeface="Calibri"/>
                  </a:rPr>
                  <a:t>E</a:t>
                </a:r>
                <a:r>
                  <a:rPr lang="en-US" sz="1200" b="0" i="0" u="none" strike="noStrike" kern="1200" cap="none" dirty="0">
                    <a:solidFill>
                      <a:schemeClr val="dk1"/>
                    </a:solidFill>
                    <a:effectLst/>
                    <a:latin typeface="Calibri"/>
                    <a:ea typeface="Calibri"/>
                    <a:cs typeface="Calibri"/>
                    <a:sym typeface="Calibri"/>
                  </a:rPr>
                  <a:t> –14.1‰ – 1.1‰), a value of 31.1° for the Abs. Latitude (absolute latitude) and 0 m for the altitude, we </a:t>
                </a:r>
                <a:r>
                  <a:rPr lang="en-US" sz="1200" b="0" i="0" u="none" strike="noStrike" kern="1200" cap="none" dirty="0" smtClean="0">
                    <a:solidFill>
                      <a:schemeClr val="dk1"/>
                    </a:solidFill>
                    <a:effectLst/>
                    <a:latin typeface="Calibri"/>
                    <a:ea typeface="Calibri"/>
                    <a:cs typeface="Calibri"/>
                    <a:sym typeface="Calibri"/>
                  </a:rPr>
                  <a:t>could calculated </a:t>
                </a:r>
                <a:r>
                  <a:rPr lang="en-US" sz="1200" b="0" i="0" u="none" strike="noStrike" kern="1200" cap="none" dirty="0">
                    <a:solidFill>
                      <a:schemeClr val="dk1"/>
                    </a:solidFill>
                    <a:effectLst/>
                    <a:latin typeface="Calibri"/>
                    <a:ea typeface="Calibri"/>
                    <a:cs typeface="Calibri"/>
                    <a:sym typeface="Calibri"/>
                  </a:rPr>
                  <a:t>a MAP value </a:t>
                </a:r>
                <a:r>
                  <a:rPr lang="en-US" sz="1200" b="0" i="0" u="none" strike="noStrike" kern="1200" cap="none" dirty="0" smtClean="0">
                    <a:solidFill>
                      <a:schemeClr val="dk1"/>
                    </a:solidFill>
                    <a:effectLst/>
                    <a:latin typeface="Calibri"/>
                    <a:ea typeface="Calibri"/>
                    <a:cs typeface="Calibri"/>
                    <a:sym typeface="Calibri"/>
                  </a:rPr>
                  <a:t>for </a:t>
                </a:r>
                <a:r>
                  <a:rPr lang="en-US" sz="1200" b="0" i="0" u="none" strike="noStrike" kern="1200" cap="none" dirty="0">
                    <a:solidFill>
                      <a:schemeClr val="dk1"/>
                    </a:solidFill>
                    <a:effectLst/>
                    <a:latin typeface="Calibri"/>
                    <a:ea typeface="Calibri"/>
                    <a:cs typeface="Calibri"/>
                    <a:sym typeface="Calibri"/>
                  </a:rPr>
                  <a:t>the late </a:t>
                </a:r>
                <a:r>
                  <a:rPr lang="en-US" sz="1200" b="0" i="0" u="none" strike="noStrike" kern="1200" cap="none" dirty="0" err="1">
                    <a:solidFill>
                      <a:schemeClr val="dk1"/>
                    </a:solidFill>
                    <a:effectLst/>
                    <a:latin typeface="Calibri"/>
                    <a:ea typeface="Calibri"/>
                    <a:cs typeface="Calibri"/>
                    <a:sym typeface="Calibri"/>
                  </a:rPr>
                  <a:t>Barstovian</a:t>
                </a:r>
                <a:r>
                  <a:rPr lang="en-US" sz="1200" b="0" i="0" u="none" strike="noStrike" kern="1200" cap="none" dirty="0">
                    <a:solidFill>
                      <a:schemeClr val="dk1"/>
                    </a:solidFill>
                    <a:effectLst/>
                    <a:latin typeface="Calibri"/>
                    <a:ea typeface="Calibri"/>
                    <a:cs typeface="Calibri"/>
                    <a:sym typeface="Calibri"/>
                  </a:rPr>
                  <a:t> of Louisiana. </a:t>
                </a:r>
                <a:r>
                  <a:rPr lang="en-US" sz="1200" b="0" i="0" u="none" strike="noStrike" kern="1200" cap="none" dirty="0" smtClean="0">
                    <a:solidFill>
                      <a:schemeClr val="dk1"/>
                    </a:solidFill>
                    <a:effectLst/>
                    <a:latin typeface="Calibri"/>
                    <a:ea typeface="Calibri"/>
                    <a:cs typeface="Calibri"/>
                    <a:sym typeface="Calibri"/>
                  </a:rPr>
                  <a:t>*</a:t>
                </a:r>
                <a:r>
                  <a:rPr lang="en-US" sz="1200" b="0" i="0" u="none" strike="noStrike" kern="1200" cap="none" dirty="0">
                    <a:solidFill>
                      <a:schemeClr val="dk1"/>
                    </a:solidFill>
                    <a:effectLst/>
                    <a:latin typeface="Calibri"/>
                    <a:ea typeface="Calibri"/>
                    <a:cs typeface="Calibri"/>
                    <a:sym typeface="Calibri"/>
                  </a:rPr>
                  <a:t>Resolution of this large range of calculation-related uncertainty and lower than expected MAP values in open habitats requires further resolved modern study and perhaps considerably larger fossil sample sizes</a:t>
                </a:r>
                <a:r>
                  <a:rPr lang="en-US" sz="1200" b="0" i="0" u="none" strike="noStrike" kern="1200" cap="none" dirty="0" smtClean="0">
                    <a:solidFill>
                      <a:schemeClr val="dk1"/>
                    </a:solidFill>
                    <a:effectLst/>
                    <a:latin typeface="Calibri"/>
                    <a:ea typeface="Calibri"/>
                    <a:cs typeface="Calibri"/>
                    <a:sym typeface="Calibri"/>
                  </a:rPr>
                  <a:t>.*</a:t>
                </a:r>
              </a:p>
              <a:p>
                <a:endParaRPr lang="en-US" sz="1200" b="0" i="0" u="none" strike="noStrike" kern="1200" cap="none" dirty="0" smtClean="0">
                  <a:solidFill>
                    <a:schemeClr val="dk1"/>
                  </a:solidFill>
                  <a:effectLst/>
                  <a:latin typeface="Calibri"/>
                  <a:ea typeface="Calibri"/>
                  <a:cs typeface="Calibri"/>
                  <a:sym typeface="Calibri"/>
                </a:endParaRPr>
              </a:p>
              <a:p>
                <a:r>
                  <a:rPr lang="en-US" sz="1200" b="0" i="0" u="none" strike="noStrike" cap="none" dirty="0" smtClean="0">
                    <a:solidFill>
                      <a:schemeClr val="dk1"/>
                    </a:solidFill>
                    <a:latin typeface="Calibri"/>
                    <a:ea typeface="Calibri"/>
                    <a:cs typeface="Calibri"/>
                    <a:sym typeface="Calibri"/>
                  </a:rPr>
                  <a:t>	We can use </a:t>
                </a:r>
                <a:r>
                  <a:rPr lang="en-US" sz="1200" b="1" i="0" u="none" strike="noStrike" cap="none" dirty="0" smtClean="0">
                    <a:solidFill>
                      <a:schemeClr val="dk1"/>
                    </a:solidFill>
                    <a:latin typeface="Calibri"/>
                    <a:ea typeface="Calibri"/>
                    <a:cs typeface="Calibri"/>
                    <a:sym typeface="Calibri"/>
                  </a:rPr>
                  <a:t>serial</a:t>
                </a:r>
                <a:r>
                  <a:rPr lang="en-US" sz="1200" b="0" i="0" u="none" strike="noStrike" cap="none" dirty="0" smtClean="0">
                    <a:solidFill>
                      <a:schemeClr val="dk1"/>
                    </a:solidFill>
                    <a:latin typeface="Calibri"/>
                    <a:ea typeface="Calibri"/>
                    <a:cs typeface="Calibri"/>
                    <a:sym typeface="Calibri"/>
                  </a:rPr>
                  <a:t> δ13CE values to observe seasonal variability in vegetative</a:t>
                </a:r>
                <a:r>
                  <a:rPr lang="en-US" sz="1200" b="0" i="0" u="none" strike="noStrike" cap="none" baseline="0" dirty="0" smtClean="0">
                    <a:solidFill>
                      <a:schemeClr val="dk1"/>
                    </a:solidFill>
                    <a:latin typeface="Calibri"/>
                    <a:ea typeface="Calibri"/>
                    <a:cs typeface="Calibri"/>
                    <a:sym typeface="Calibri"/>
                  </a:rPr>
                  <a:t> biome</a:t>
                </a:r>
                <a:r>
                  <a:rPr lang="en-US" sz="1200" b="0" i="0" u="none" strike="noStrike" cap="none" dirty="0" smtClean="0">
                    <a:solidFill>
                      <a:schemeClr val="dk1"/>
                    </a:solidFill>
                    <a:latin typeface="Calibri"/>
                    <a:ea typeface="Calibri"/>
                    <a:cs typeface="Calibri"/>
                    <a:sym typeface="Calibri"/>
                  </a:rPr>
                  <a:t> δ13C,</a:t>
                </a:r>
                <a:r>
                  <a:rPr lang="en-US" sz="1200" b="0" i="0" u="none" strike="noStrike" cap="none" baseline="0" dirty="0" smtClean="0">
                    <a:solidFill>
                      <a:schemeClr val="dk1"/>
                    </a:solidFill>
                    <a:latin typeface="Calibri"/>
                    <a:ea typeface="Calibri"/>
                    <a:cs typeface="Calibri"/>
                    <a:sym typeface="Calibri"/>
                  </a:rPr>
                  <a:t> which can give us an idea about the potential for seasonality of precipitation. Though at this point this is purely qualitative.</a:t>
                </a:r>
                <a:endParaRPr lang="en-US" sz="1200" b="0" i="0" u="none" strike="noStrike" kern="1200" cap="none" dirty="0">
                  <a:solidFill>
                    <a:schemeClr val="dk1"/>
                  </a:solidFill>
                  <a:effectLst/>
                  <a:latin typeface="Calibri"/>
                  <a:ea typeface="Calibri"/>
                  <a:cs typeface="Calibri"/>
                  <a:sym typeface="Calibri"/>
                </a:endParaRP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p:txBody>
          </p:sp>
        </mc:Choice>
        <mc:Fallback xmlns="">
          <p:sp>
            <p:nvSpPr>
              <p:cNvPr id="124" name="Shape 124"/>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r>
                  <a:rPr lang="en-US" sz="1200" b="0" i="0" u="none" strike="noStrike" kern="1200" cap="none" dirty="0" smtClean="0">
                    <a:solidFill>
                      <a:schemeClr val="dk1"/>
                    </a:solidFill>
                    <a:effectLst/>
                    <a:latin typeface="Calibri"/>
                    <a:ea typeface="Calibri"/>
                    <a:cs typeface="Calibri"/>
                    <a:sym typeface="Calibri"/>
                  </a:rPr>
                  <a:t>As precipitation is a key factor controlling vegetative</a:t>
                </a:r>
                <a:r>
                  <a:rPr lang="en-US" sz="1200" b="0" i="0" u="none" strike="noStrike" kern="1200" cap="none" baseline="0" dirty="0" smtClean="0">
                    <a:solidFill>
                      <a:schemeClr val="dk1"/>
                    </a:solidFill>
                    <a:effectLst/>
                    <a:latin typeface="Calibri"/>
                    <a:ea typeface="Calibri"/>
                    <a:cs typeface="Calibri"/>
                    <a:sym typeface="Calibri"/>
                  </a:rPr>
                  <a:t> biome, </a:t>
                </a:r>
                <a:r>
                  <a:rPr lang="en-US" sz="1200" b="1" i="0" u="none" strike="noStrike" kern="1200" cap="none" baseline="0" dirty="0" smtClean="0">
                    <a:solidFill>
                      <a:schemeClr val="dk1"/>
                    </a:solidFill>
                    <a:effectLst/>
                    <a:latin typeface="Calibri"/>
                    <a:ea typeface="Calibri"/>
                    <a:cs typeface="Calibri"/>
                    <a:sym typeface="Calibri"/>
                  </a:rPr>
                  <a:t>Mean Annual Precipitation (</a:t>
                </a:r>
                <a:r>
                  <a:rPr lang="en-US" sz="1200" b="1" i="0" u="none" strike="noStrike" kern="1200" cap="none" dirty="0" smtClean="0">
                    <a:solidFill>
                      <a:schemeClr val="dk1"/>
                    </a:solidFill>
                    <a:effectLst/>
                    <a:latin typeface="Calibri"/>
                    <a:ea typeface="Calibri"/>
                    <a:cs typeface="Calibri"/>
                    <a:sym typeface="Calibri"/>
                  </a:rPr>
                  <a:t>MAP) </a:t>
                </a:r>
                <a:r>
                  <a:rPr lang="en-US" sz="1200" b="0" i="0" u="none" strike="noStrike" kern="1200" cap="none" dirty="0" smtClean="0">
                    <a:solidFill>
                      <a:schemeClr val="dk1"/>
                    </a:solidFill>
                    <a:effectLst/>
                    <a:latin typeface="Calibri"/>
                    <a:ea typeface="Calibri"/>
                    <a:cs typeface="Calibri"/>
                    <a:sym typeface="Calibri"/>
                  </a:rPr>
                  <a:t>can be calculated based on δ</a:t>
                </a:r>
                <a:r>
                  <a:rPr lang="en-US" sz="1200" b="0" i="0" u="none" strike="noStrike" kern="1200" cap="none" baseline="30000" dirty="0">
                    <a:solidFill>
                      <a:schemeClr val="dk1"/>
                    </a:solidFill>
                    <a:effectLst/>
                    <a:latin typeface="Calibri"/>
                    <a:ea typeface="Calibri"/>
                    <a:cs typeface="Calibri"/>
                    <a:sym typeface="Calibri"/>
                  </a:rPr>
                  <a:t>13</a:t>
                </a:r>
                <a:r>
                  <a:rPr lang="en-US" sz="1200" b="0" i="0" u="none" strike="noStrike" kern="1200" cap="none" dirty="0">
                    <a:solidFill>
                      <a:schemeClr val="dk1"/>
                    </a:solidFill>
                    <a:effectLst/>
                    <a:latin typeface="Calibri"/>
                    <a:ea typeface="Calibri"/>
                    <a:cs typeface="Calibri"/>
                    <a:sym typeface="Calibri"/>
                  </a:rPr>
                  <a:t>C</a:t>
                </a:r>
                <a:r>
                  <a:rPr lang="en-US" sz="1200" b="0" i="0" u="none" strike="noStrike" kern="1200" cap="none" baseline="-25000" dirty="0">
                    <a:solidFill>
                      <a:schemeClr val="dk1"/>
                    </a:solidFill>
                    <a:effectLst/>
                    <a:latin typeface="Calibri"/>
                    <a:ea typeface="Calibri"/>
                    <a:cs typeface="Calibri"/>
                    <a:sym typeface="Calibri"/>
                  </a:rPr>
                  <a:t>E </a:t>
                </a:r>
                <a:r>
                  <a:rPr lang="en-US" sz="1200" b="0" i="0" u="none" strike="noStrike" kern="1200" cap="none" dirty="0">
                    <a:solidFill>
                      <a:schemeClr val="dk1"/>
                    </a:solidFill>
                    <a:effectLst/>
                    <a:latin typeface="Calibri"/>
                    <a:ea typeface="Calibri"/>
                    <a:cs typeface="Calibri"/>
                    <a:sym typeface="Calibri"/>
                  </a:rPr>
                  <a:t>using the following equation provided by Kohn (2010) and rearranged by Kohn and McKay (2012):</a:t>
                </a:r>
              </a:p>
              <a:p>
                <a:r>
                  <a:rPr lang="en-US" sz="1200" b="0" i="0" u="none" strike="noStrike" kern="1200" cap="none" dirty="0">
                    <a:solidFill>
                      <a:schemeClr val="dk1"/>
                    </a:solidFill>
                    <a:effectLst/>
                    <a:latin typeface="Calibri"/>
                    <a:ea typeface="Calibri"/>
                    <a:cs typeface="Calibri"/>
                    <a:sym typeface="Calibri"/>
                  </a:rPr>
                  <a:t> </a:t>
                </a:r>
              </a:p>
              <a:p>
                <a:r>
                  <a:rPr lang="en-US" sz="1200" b="0" i="0" u="none" strike="noStrike" kern="1200" cap="none">
                    <a:solidFill>
                      <a:schemeClr val="dk1"/>
                    </a:solidFill>
                    <a:effectLst/>
                    <a:latin typeface="Calibri"/>
                    <a:ea typeface="Calibri"/>
                    <a:cs typeface="Calibri"/>
                    <a:sym typeface="Calibri"/>
                  </a:rPr>
                  <a:t>𝑀𝐴𝑃 </a:t>
                </a:r>
                <a:r>
                  <a:rPr lang="en-US" sz="1200" b="0" i="0" u="none" strike="noStrike" kern="1200" cap="none">
                    <a:solidFill>
                      <a:schemeClr val="dk1"/>
                    </a:solidFill>
                    <a:effectLst/>
                    <a:latin typeface="Calibri"/>
                    <a:cs typeface="Calibri"/>
                    <a:sym typeface="Calibri"/>
                  </a:rPr>
                  <a:t>(</a:t>
                </a:r>
                <a:r>
                  <a:rPr lang="en-US" sz="1200" b="0" i="0" u="none" strike="noStrike" kern="1200" cap="none">
                    <a:solidFill>
                      <a:schemeClr val="dk1"/>
                    </a:solidFill>
                    <a:effectLst/>
                    <a:latin typeface="Calibri"/>
                    <a:ea typeface="Calibri"/>
                    <a:cs typeface="Calibri"/>
                    <a:sym typeface="Calibri"/>
                  </a:rPr>
                  <a:t>𝑚𝑚/𝑦𝑟)= </a:t>
                </a:r>
                <a:r>
                  <a:rPr lang="en-US" sz="1200" b="0" i="0" u="none" strike="noStrike" kern="1200" cap="none">
                    <a:solidFill>
                      <a:schemeClr val="dk1"/>
                    </a:solidFill>
                    <a:effectLst/>
                    <a:latin typeface="Calibri"/>
                    <a:cs typeface="Calibri"/>
                    <a:sym typeface="Calibri"/>
                  </a:rPr>
                  <a:t>〖</a:t>
                </a:r>
                <a:r>
                  <a:rPr lang="en-US" sz="1200" b="0" i="0" u="none" strike="noStrike" kern="1200" cap="none">
                    <a:solidFill>
                      <a:schemeClr val="dk1"/>
                    </a:solidFill>
                    <a:effectLst/>
                    <a:latin typeface="Calibri"/>
                    <a:ea typeface="Calibri"/>
                    <a:cs typeface="Calibri"/>
                    <a:sym typeface="Calibri"/>
                  </a:rPr>
                  <a:t>10〗^(−((〖𝛿^13 C〗_𝐶3</a:t>
                </a:r>
                <a:r>
                  <a:rPr lang="en-US" sz="1200" b="0" i="0" u="none" strike="noStrike" kern="1200" cap="none" baseline="-25000">
                    <a:solidFill>
                      <a:schemeClr val="dk1"/>
                    </a:solidFill>
                    <a:effectLst/>
                    <a:latin typeface="Calibri"/>
                    <a:ea typeface="Calibri"/>
                    <a:cs typeface="Calibri"/>
                    <a:sym typeface="Calibri"/>
                  </a:rPr>
                  <a:t>+10.29+(0.0124 × Abs. Latitude)−(1.9×〖10〗^(−4 )× Altitude))/</a:t>
                </a:r>
                <a:r>
                  <a:rPr lang="en-US" sz="1200" b="0" i="0" u="none" strike="noStrike" kern="1200" cap="none">
                    <a:solidFill>
                      <a:schemeClr val="dk1"/>
                    </a:solidFill>
                    <a:effectLst/>
                    <a:latin typeface="Calibri"/>
                    <a:ea typeface="Calibri"/>
                    <a:cs typeface="Calibri"/>
                    <a:sym typeface="Calibri"/>
                  </a:rPr>
                  <a:t>5.61) )−300.</a:t>
                </a:r>
                <a:endParaRPr lang="en-US" sz="1200" b="0" i="0" u="none" strike="noStrike" kern="1200" cap="none" dirty="0">
                  <a:solidFill>
                    <a:schemeClr val="dk1"/>
                  </a:solidFill>
                  <a:effectLst/>
                  <a:latin typeface="Calibri"/>
                  <a:ea typeface="Calibri"/>
                  <a:cs typeface="Calibri"/>
                  <a:sym typeface="Calibri"/>
                </a:endParaRPr>
              </a:p>
              <a:p>
                <a:r>
                  <a:rPr lang="en-US" sz="1200" b="0" i="0" u="none" strike="noStrike" kern="1200" cap="none" dirty="0">
                    <a:solidFill>
                      <a:schemeClr val="dk1"/>
                    </a:solidFill>
                    <a:effectLst/>
                    <a:latin typeface="Calibri"/>
                    <a:ea typeface="Calibri"/>
                    <a:cs typeface="Calibri"/>
                    <a:sym typeface="Calibri"/>
                  </a:rPr>
                  <a:t>            Using a value of 14.1‰ for the enrichment between enamel and diet for the ungulates </a:t>
                </a:r>
                <a:r>
                  <a:rPr lang="en-US" sz="1200" b="0" i="0" u="none" strike="noStrike" kern="1200" cap="none" dirty="0" smtClean="0">
                    <a:solidFill>
                      <a:schemeClr val="dk1"/>
                    </a:solidFill>
                    <a:effectLst/>
                    <a:latin typeface="Calibri"/>
                    <a:ea typeface="Calibri"/>
                    <a:cs typeface="Calibri"/>
                    <a:sym typeface="Calibri"/>
                  </a:rPr>
                  <a:t>sampled, </a:t>
                </a:r>
                <a:r>
                  <a:rPr lang="en-US" sz="1200" b="0" i="0" u="none" strike="noStrike" kern="1200" cap="none" dirty="0">
                    <a:solidFill>
                      <a:schemeClr val="dk1"/>
                    </a:solidFill>
                    <a:effectLst/>
                    <a:latin typeface="Calibri"/>
                    <a:ea typeface="Calibri"/>
                    <a:cs typeface="Calibri"/>
                    <a:sym typeface="Calibri"/>
                  </a:rPr>
                  <a:t>and offsets of 1.1‰ between the δ</a:t>
                </a:r>
                <a:r>
                  <a:rPr lang="en-US" sz="1200" b="0" i="0" u="none" strike="noStrike" kern="1200" cap="none" baseline="30000" dirty="0">
                    <a:solidFill>
                      <a:schemeClr val="dk1"/>
                    </a:solidFill>
                    <a:effectLst/>
                    <a:latin typeface="Calibri"/>
                    <a:ea typeface="Calibri"/>
                    <a:cs typeface="Calibri"/>
                    <a:sym typeface="Calibri"/>
                  </a:rPr>
                  <a:t>13</a:t>
                </a:r>
                <a:r>
                  <a:rPr lang="en-US" sz="1200" b="0" i="0" u="none" strike="noStrike" kern="1200" cap="none" dirty="0">
                    <a:solidFill>
                      <a:schemeClr val="dk1"/>
                    </a:solidFill>
                    <a:effectLst/>
                    <a:latin typeface="Calibri"/>
                    <a:ea typeface="Calibri"/>
                    <a:cs typeface="Calibri"/>
                    <a:sym typeface="Calibri"/>
                  </a:rPr>
                  <a:t>C of modern and late </a:t>
                </a:r>
                <a:r>
                  <a:rPr lang="en-US" sz="1200" b="0" i="0" u="none" strike="noStrike" kern="1200" cap="none" dirty="0" err="1">
                    <a:solidFill>
                      <a:schemeClr val="dk1"/>
                    </a:solidFill>
                    <a:effectLst/>
                    <a:latin typeface="Calibri"/>
                    <a:ea typeface="Calibri"/>
                    <a:cs typeface="Calibri"/>
                    <a:sym typeface="Calibri"/>
                  </a:rPr>
                  <a:t>Barstovian</a:t>
                </a:r>
                <a:r>
                  <a:rPr lang="en-US" sz="1200" b="0" i="0" u="none" strike="noStrike" kern="1200" cap="none" dirty="0">
                    <a:solidFill>
                      <a:schemeClr val="dk1"/>
                    </a:solidFill>
                    <a:effectLst/>
                    <a:latin typeface="Calibri"/>
                    <a:ea typeface="Calibri"/>
                    <a:cs typeface="Calibri"/>
                    <a:sym typeface="Calibri"/>
                  </a:rPr>
                  <a:t> CO</a:t>
                </a:r>
                <a:r>
                  <a:rPr lang="en-US" sz="1200" b="0" i="0" u="none" strike="noStrike" kern="1200" cap="none" baseline="-25000" dirty="0">
                    <a:solidFill>
                      <a:schemeClr val="dk1"/>
                    </a:solidFill>
                    <a:effectLst/>
                    <a:latin typeface="Calibri"/>
                    <a:ea typeface="Calibri"/>
                    <a:cs typeface="Calibri"/>
                    <a:sym typeface="Calibri"/>
                  </a:rPr>
                  <a:t>2</a:t>
                </a:r>
                <a:r>
                  <a:rPr lang="en-US" sz="1200" b="0" i="0" u="none" strike="noStrike" kern="1200" cap="none" dirty="0">
                    <a:solidFill>
                      <a:schemeClr val="dk1"/>
                    </a:solidFill>
                    <a:effectLst/>
                    <a:latin typeface="Calibri"/>
                    <a:ea typeface="Calibri"/>
                    <a:cs typeface="Calibri"/>
                    <a:sym typeface="Calibri"/>
                  </a:rPr>
                  <a:t> (Tipple et al., 2010) to determine δ</a:t>
                </a:r>
                <a:r>
                  <a:rPr lang="en-US" sz="1200" b="0" i="0" u="none" strike="noStrike" kern="1200" cap="none" baseline="30000" dirty="0">
                    <a:solidFill>
                      <a:schemeClr val="dk1"/>
                    </a:solidFill>
                    <a:effectLst/>
                    <a:latin typeface="Calibri"/>
                    <a:ea typeface="Calibri"/>
                    <a:cs typeface="Calibri"/>
                    <a:sym typeface="Calibri"/>
                  </a:rPr>
                  <a:t>13</a:t>
                </a:r>
                <a:r>
                  <a:rPr lang="en-US" sz="1200" b="0" i="0" u="none" strike="noStrike" kern="1200" cap="none" dirty="0">
                    <a:solidFill>
                      <a:schemeClr val="dk1"/>
                    </a:solidFill>
                    <a:effectLst/>
                    <a:latin typeface="Calibri"/>
                    <a:ea typeface="Calibri"/>
                    <a:cs typeface="Calibri"/>
                    <a:sym typeface="Calibri"/>
                  </a:rPr>
                  <a:t>C</a:t>
                </a:r>
                <a:r>
                  <a:rPr lang="en-US" sz="1200" b="0" i="0" u="none" strike="noStrike" kern="1200" cap="none" baseline="-25000" dirty="0">
                    <a:solidFill>
                      <a:schemeClr val="dk1"/>
                    </a:solidFill>
                    <a:effectLst/>
                    <a:latin typeface="Calibri"/>
                    <a:ea typeface="Calibri"/>
                    <a:cs typeface="Calibri"/>
                    <a:sym typeface="Calibri"/>
                  </a:rPr>
                  <a:t>C3 </a:t>
                </a:r>
                <a:r>
                  <a:rPr lang="en-US" sz="1200" b="0" i="0" u="none" strike="noStrike" kern="1200" cap="none" dirty="0">
                    <a:solidFill>
                      <a:schemeClr val="dk1"/>
                    </a:solidFill>
                    <a:effectLst/>
                    <a:latin typeface="Calibri"/>
                    <a:ea typeface="Calibri"/>
                    <a:cs typeface="Calibri"/>
                    <a:sym typeface="Calibri"/>
                  </a:rPr>
                  <a:t>(i.e. δ</a:t>
                </a:r>
                <a:r>
                  <a:rPr lang="en-US" sz="1200" b="0" i="0" u="none" strike="noStrike" kern="1200" cap="none" baseline="30000" dirty="0">
                    <a:solidFill>
                      <a:schemeClr val="dk1"/>
                    </a:solidFill>
                    <a:effectLst/>
                    <a:latin typeface="Calibri"/>
                    <a:ea typeface="Calibri"/>
                    <a:cs typeface="Calibri"/>
                    <a:sym typeface="Calibri"/>
                  </a:rPr>
                  <a:t>13</a:t>
                </a:r>
                <a:r>
                  <a:rPr lang="en-US" sz="1200" b="0" i="0" u="none" strike="noStrike" kern="1200" cap="none" dirty="0">
                    <a:solidFill>
                      <a:schemeClr val="dk1"/>
                    </a:solidFill>
                    <a:effectLst/>
                    <a:latin typeface="Calibri"/>
                    <a:ea typeface="Calibri"/>
                    <a:cs typeface="Calibri"/>
                    <a:sym typeface="Calibri"/>
                  </a:rPr>
                  <a:t>C</a:t>
                </a:r>
                <a:r>
                  <a:rPr lang="en-US" sz="1200" b="0" i="0" u="none" strike="noStrike" kern="1200" cap="none" baseline="-25000" dirty="0">
                    <a:solidFill>
                      <a:schemeClr val="dk1"/>
                    </a:solidFill>
                    <a:effectLst/>
                    <a:latin typeface="Calibri"/>
                    <a:ea typeface="Calibri"/>
                    <a:cs typeface="Calibri"/>
                    <a:sym typeface="Calibri"/>
                  </a:rPr>
                  <a:t>C3 </a:t>
                </a:r>
                <a:r>
                  <a:rPr lang="en-US" sz="1200" b="0" i="0" u="none" strike="noStrike" kern="1200" cap="none" dirty="0">
                    <a:solidFill>
                      <a:schemeClr val="dk1"/>
                    </a:solidFill>
                    <a:effectLst/>
                    <a:latin typeface="Calibri"/>
                    <a:ea typeface="Calibri"/>
                    <a:cs typeface="Calibri"/>
                    <a:sym typeface="Calibri"/>
                  </a:rPr>
                  <a:t>= δ</a:t>
                </a:r>
                <a:r>
                  <a:rPr lang="en-US" sz="1200" b="0" i="0" u="none" strike="noStrike" kern="1200" cap="none" baseline="30000" dirty="0">
                    <a:solidFill>
                      <a:schemeClr val="dk1"/>
                    </a:solidFill>
                    <a:effectLst/>
                    <a:latin typeface="Calibri"/>
                    <a:ea typeface="Calibri"/>
                    <a:cs typeface="Calibri"/>
                    <a:sym typeface="Calibri"/>
                  </a:rPr>
                  <a:t>13</a:t>
                </a:r>
                <a:r>
                  <a:rPr lang="en-US" sz="1200" b="0" i="0" u="none" strike="noStrike" kern="1200" cap="none" dirty="0">
                    <a:solidFill>
                      <a:schemeClr val="dk1"/>
                    </a:solidFill>
                    <a:effectLst/>
                    <a:latin typeface="Calibri"/>
                    <a:ea typeface="Calibri"/>
                    <a:cs typeface="Calibri"/>
                    <a:sym typeface="Calibri"/>
                  </a:rPr>
                  <a:t>C</a:t>
                </a:r>
                <a:r>
                  <a:rPr lang="en-US" sz="1200" b="0" i="0" u="none" strike="noStrike" kern="1200" cap="none" baseline="-25000" dirty="0">
                    <a:solidFill>
                      <a:schemeClr val="dk1"/>
                    </a:solidFill>
                    <a:effectLst/>
                    <a:latin typeface="Calibri"/>
                    <a:ea typeface="Calibri"/>
                    <a:cs typeface="Calibri"/>
                    <a:sym typeface="Calibri"/>
                  </a:rPr>
                  <a:t>E</a:t>
                </a:r>
                <a:r>
                  <a:rPr lang="en-US" sz="1200" b="0" i="0" u="none" strike="noStrike" kern="1200" cap="none" dirty="0">
                    <a:solidFill>
                      <a:schemeClr val="dk1"/>
                    </a:solidFill>
                    <a:effectLst/>
                    <a:latin typeface="Calibri"/>
                    <a:ea typeface="Calibri"/>
                    <a:cs typeface="Calibri"/>
                    <a:sym typeface="Calibri"/>
                  </a:rPr>
                  <a:t> –14.1‰ – 1.1‰), a value of 31.1° for the Abs. Latitude (absolute latitude) and 0 m for the altitude, we </a:t>
                </a:r>
                <a:r>
                  <a:rPr lang="en-US" sz="1200" b="0" i="0" u="none" strike="noStrike" kern="1200" cap="none" dirty="0" smtClean="0">
                    <a:solidFill>
                      <a:schemeClr val="dk1"/>
                    </a:solidFill>
                    <a:effectLst/>
                    <a:latin typeface="Calibri"/>
                    <a:ea typeface="Calibri"/>
                    <a:cs typeface="Calibri"/>
                    <a:sym typeface="Calibri"/>
                  </a:rPr>
                  <a:t>could calculated </a:t>
                </a:r>
                <a:r>
                  <a:rPr lang="en-US" sz="1200" b="0" i="0" u="none" strike="noStrike" kern="1200" cap="none" dirty="0">
                    <a:solidFill>
                      <a:schemeClr val="dk1"/>
                    </a:solidFill>
                    <a:effectLst/>
                    <a:latin typeface="Calibri"/>
                    <a:ea typeface="Calibri"/>
                    <a:cs typeface="Calibri"/>
                    <a:sym typeface="Calibri"/>
                  </a:rPr>
                  <a:t>a MAP value </a:t>
                </a:r>
                <a:r>
                  <a:rPr lang="en-US" sz="1200" b="0" i="0" u="none" strike="noStrike" kern="1200" cap="none" dirty="0" smtClean="0">
                    <a:solidFill>
                      <a:schemeClr val="dk1"/>
                    </a:solidFill>
                    <a:effectLst/>
                    <a:latin typeface="Calibri"/>
                    <a:ea typeface="Calibri"/>
                    <a:cs typeface="Calibri"/>
                    <a:sym typeface="Calibri"/>
                  </a:rPr>
                  <a:t>for </a:t>
                </a:r>
                <a:r>
                  <a:rPr lang="en-US" sz="1200" b="0" i="0" u="none" strike="noStrike" kern="1200" cap="none" dirty="0">
                    <a:solidFill>
                      <a:schemeClr val="dk1"/>
                    </a:solidFill>
                    <a:effectLst/>
                    <a:latin typeface="Calibri"/>
                    <a:ea typeface="Calibri"/>
                    <a:cs typeface="Calibri"/>
                    <a:sym typeface="Calibri"/>
                  </a:rPr>
                  <a:t>the late </a:t>
                </a:r>
                <a:r>
                  <a:rPr lang="en-US" sz="1200" b="0" i="0" u="none" strike="noStrike" kern="1200" cap="none" dirty="0" err="1">
                    <a:solidFill>
                      <a:schemeClr val="dk1"/>
                    </a:solidFill>
                    <a:effectLst/>
                    <a:latin typeface="Calibri"/>
                    <a:ea typeface="Calibri"/>
                    <a:cs typeface="Calibri"/>
                    <a:sym typeface="Calibri"/>
                  </a:rPr>
                  <a:t>Barstovian</a:t>
                </a:r>
                <a:r>
                  <a:rPr lang="en-US" sz="1200" b="0" i="0" u="none" strike="noStrike" kern="1200" cap="none" dirty="0">
                    <a:solidFill>
                      <a:schemeClr val="dk1"/>
                    </a:solidFill>
                    <a:effectLst/>
                    <a:latin typeface="Calibri"/>
                    <a:ea typeface="Calibri"/>
                    <a:cs typeface="Calibri"/>
                    <a:sym typeface="Calibri"/>
                  </a:rPr>
                  <a:t> of Louisiana. </a:t>
                </a:r>
                <a:r>
                  <a:rPr lang="en-US" sz="1200" b="0" i="0" u="none" strike="noStrike" kern="1200" cap="none" dirty="0" smtClean="0">
                    <a:solidFill>
                      <a:schemeClr val="dk1"/>
                    </a:solidFill>
                    <a:effectLst/>
                    <a:latin typeface="Calibri"/>
                    <a:ea typeface="Calibri"/>
                    <a:cs typeface="Calibri"/>
                    <a:sym typeface="Calibri"/>
                  </a:rPr>
                  <a:t>*</a:t>
                </a:r>
                <a:r>
                  <a:rPr lang="en-US" sz="1200" b="0" i="0" u="none" strike="noStrike" kern="1200" cap="none" dirty="0">
                    <a:solidFill>
                      <a:schemeClr val="dk1"/>
                    </a:solidFill>
                    <a:effectLst/>
                    <a:latin typeface="Calibri"/>
                    <a:ea typeface="Calibri"/>
                    <a:cs typeface="Calibri"/>
                    <a:sym typeface="Calibri"/>
                  </a:rPr>
                  <a:t>Resolution of this large range of calculation-related uncertainty and lower than expected MAP values in open habitats requires further resolved modern study and perhaps considerably larger fossil sample sizes</a:t>
                </a:r>
                <a:r>
                  <a:rPr lang="en-US" sz="1200" b="0" i="0" u="none" strike="noStrike" kern="1200" cap="none" dirty="0" smtClean="0">
                    <a:solidFill>
                      <a:schemeClr val="dk1"/>
                    </a:solidFill>
                    <a:effectLst/>
                    <a:latin typeface="Calibri"/>
                    <a:ea typeface="Calibri"/>
                    <a:cs typeface="Calibri"/>
                    <a:sym typeface="Calibri"/>
                  </a:rPr>
                  <a:t>.*</a:t>
                </a:r>
              </a:p>
              <a:p>
                <a:endParaRPr lang="en-US" sz="1200" b="0" i="0" u="none" strike="noStrike" kern="1200" cap="none" dirty="0" smtClean="0">
                  <a:solidFill>
                    <a:schemeClr val="dk1"/>
                  </a:solidFill>
                  <a:effectLst/>
                  <a:latin typeface="Calibri"/>
                  <a:ea typeface="Calibri"/>
                  <a:cs typeface="Calibri"/>
                  <a:sym typeface="Calibri"/>
                </a:endParaRPr>
              </a:p>
              <a:p>
                <a:r>
                  <a:rPr lang="en-US" sz="1200" b="0" i="0" u="none" strike="noStrike" cap="none" dirty="0" smtClean="0">
                    <a:solidFill>
                      <a:schemeClr val="dk1"/>
                    </a:solidFill>
                    <a:latin typeface="Calibri"/>
                    <a:ea typeface="Calibri"/>
                    <a:cs typeface="Calibri"/>
                    <a:sym typeface="Calibri"/>
                  </a:rPr>
                  <a:t>	We can use </a:t>
                </a:r>
                <a:r>
                  <a:rPr lang="en-US" sz="1200" b="1" i="0" u="none" strike="noStrike" cap="none" dirty="0" smtClean="0">
                    <a:solidFill>
                      <a:schemeClr val="dk1"/>
                    </a:solidFill>
                    <a:latin typeface="Calibri"/>
                    <a:ea typeface="Calibri"/>
                    <a:cs typeface="Calibri"/>
                    <a:sym typeface="Calibri"/>
                  </a:rPr>
                  <a:t>serial</a:t>
                </a:r>
                <a:r>
                  <a:rPr lang="en-US" sz="1200" b="0" i="0" u="none" strike="noStrike" cap="none" dirty="0" smtClean="0">
                    <a:solidFill>
                      <a:schemeClr val="dk1"/>
                    </a:solidFill>
                    <a:latin typeface="Calibri"/>
                    <a:ea typeface="Calibri"/>
                    <a:cs typeface="Calibri"/>
                    <a:sym typeface="Calibri"/>
                  </a:rPr>
                  <a:t> δ13CE values to observe seasonal variability in vegetative</a:t>
                </a:r>
                <a:r>
                  <a:rPr lang="en-US" sz="1200" b="0" i="0" u="none" strike="noStrike" cap="none" baseline="0" dirty="0" smtClean="0">
                    <a:solidFill>
                      <a:schemeClr val="dk1"/>
                    </a:solidFill>
                    <a:latin typeface="Calibri"/>
                    <a:ea typeface="Calibri"/>
                    <a:cs typeface="Calibri"/>
                    <a:sym typeface="Calibri"/>
                  </a:rPr>
                  <a:t> biome</a:t>
                </a:r>
                <a:r>
                  <a:rPr lang="en-US" sz="1200" b="0" i="0" u="none" strike="noStrike" cap="none" dirty="0" smtClean="0">
                    <a:solidFill>
                      <a:schemeClr val="dk1"/>
                    </a:solidFill>
                    <a:latin typeface="Calibri"/>
                    <a:ea typeface="Calibri"/>
                    <a:cs typeface="Calibri"/>
                    <a:sym typeface="Calibri"/>
                  </a:rPr>
                  <a:t> δ13C,</a:t>
                </a:r>
                <a:r>
                  <a:rPr lang="en-US" sz="1200" b="0" i="0" u="none" strike="noStrike" cap="none" baseline="0" dirty="0" smtClean="0">
                    <a:solidFill>
                      <a:schemeClr val="dk1"/>
                    </a:solidFill>
                    <a:latin typeface="Calibri"/>
                    <a:ea typeface="Calibri"/>
                    <a:cs typeface="Calibri"/>
                    <a:sym typeface="Calibri"/>
                  </a:rPr>
                  <a:t> which can give us an idea about the potential for seasonality of precipitation. Though at this point this is purely qualitative.</a:t>
                </a:r>
                <a:endParaRPr lang="en-US" sz="1200" b="0" i="0" u="none" strike="noStrike" kern="1200" cap="none" dirty="0">
                  <a:solidFill>
                    <a:schemeClr val="dk1"/>
                  </a:solidFill>
                  <a:effectLst/>
                  <a:latin typeface="Calibri"/>
                  <a:ea typeface="Calibri"/>
                  <a:cs typeface="Calibri"/>
                  <a:sym typeface="Calibri"/>
                </a:endParaRP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p:txBody>
          </p:sp>
        </mc:Fallback>
      </mc:AlternateContent>
      <p:sp>
        <p:nvSpPr>
          <p:cNvPr id="125" name="Shape 125"/>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18</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8393324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Shape 13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33" name="Shape 133"/>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Oxygen isotopes in tooth enamel have seen wide use in reconstructing aspects of continental </a:t>
            </a:r>
            <a:r>
              <a:rPr lang="en-US" sz="1200" b="0" i="0" u="none" strike="noStrike" cap="none" dirty="0" err="1">
                <a:solidFill>
                  <a:schemeClr val="dk1"/>
                </a:solidFill>
                <a:latin typeface="Calibri"/>
                <a:ea typeface="Calibri"/>
                <a:cs typeface="Calibri"/>
                <a:sym typeface="Calibri"/>
              </a:rPr>
              <a:t>paleoclimate</a:t>
            </a:r>
            <a:r>
              <a:rPr lang="en-US" sz="1200" b="0" i="0" u="none" strike="noStrike" cap="none" dirty="0">
                <a:solidFill>
                  <a:schemeClr val="dk1"/>
                </a:solidFill>
                <a:latin typeface="Calibri"/>
                <a:ea typeface="Calibri"/>
                <a:cs typeface="Calibri"/>
                <a:sym typeface="Calibri"/>
              </a:rPr>
              <a:t> </a:t>
            </a:r>
            <a:r>
              <a:rPr lang="en-US" sz="1200" b="0" i="0" u="none" strike="noStrike" cap="none" dirty="0" smtClean="0">
                <a:solidFill>
                  <a:schemeClr val="dk1"/>
                </a:solidFill>
                <a:latin typeface="Calibri"/>
                <a:ea typeface="Calibri"/>
                <a:cs typeface="Calibri"/>
                <a:sym typeface="Calibri"/>
              </a:rPr>
              <a:t>based </a:t>
            </a:r>
            <a:r>
              <a:rPr lang="en-US" sz="1200" b="0" i="0" u="none" strike="noStrike" cap="none" dirty="0">
                <a:solidFill>
                  <a:schemeClr val="dk1"/>
                </a:solidFill>
                <a:latin typeface="Calibri"/>
                <a:ea typeface="Calibri"/>
                <a:cs typeface="Calibri"/>
                <a:sym typeface="Calibri"/>
              </a:rPr>
              <a:t>on the correlation between the oxygen isotope composition of local meteoric precipitation and the composition of mammalian tooth enamel. Composition of meteoric precipitation at mid-latitudes correlates with a number of factors including mean annual temperature (MAT), source of water vapor mass, and the trajectories of said masses. A number of other factors have an effect on δ18OE; the most critical of these factors appears to be the degree of water dependence of the animal (Kohn, 1996; Levin et al., 2006). </a:t>
            </a:r>
            <a:r>
              <a:rPr lang="en-US" sz="1200" b="1" i="0" u="none" strike="noStrike" cap="none" dirty="0">
                <a:solidFill>
                  <a:schemeClr val="dk1"/>
                </a:solidFill>
                <a:latin typeface="Calibri"/>
                <a:ea typeface="Calibri"/>
                <a:cs typeface="Calibri"/>
                <a:sym typeface="Calibri"/>
              </a:rPr>
              <a:t>Obligate drinkers </a:t>
            </a:r>
            <a:r>
              <a:rPr lang="en-US" sz="1200" b="0" i="0" u="none" strike="noStrike" cap="none" dirty="0">
                <a:solidFill>
                  <a:schemeClr val="dk1"/>
                </a:solidFill>
                <a:latin typeface="Calibri"/>
                <a:ea typeface="Calibri"/>
                <a:cs typeface="Calibri"/>
                <a:sym typeface="Calibri"/>
              </a:rPr>
              <a:t>have δ18OE values tracking the composition of meteoric precipitation, whereas non-obligate drinkers usually have much higher values because they get most of their water from the plants they eat, which are more affected by enrichment due to evapotranspiration. Obligate drinkers are </a:t>
            </a:r>
            <a:r>
              <a:rPr lang="en-US" sz="1200" b="1" i="0" u="none" strike="noStrike" cap="none" dirty="0">
                <a:solidFill>
                  <a:schemeClr val="dk1"/>
                </a:solidFill>
                <a:latin typeface="Calibri"/>
                <a:ea typeface="Calibri"/>
                <a:cs typeface="Calibri"/>
                <a:sym typeface="Calibri"/>
              </a:rPr>
              <a:t>“evaporation insensitive” (EI), </a:t>
            </a:r>
            <a:r>
              <a:rPr lang="en-US" sz="1200" b="0" i="0" u="none" strike="noStrike" cap="none" dirty="0">
                <a:solidFill>
                  <a:schemeClr val="dk1"/>
                </a:solidFill>
                <a:latin typeface="Calibri"/>
                <a:ea typeface="Calibri"/>
                <a:cs typeface="Calibri"/>
                <a:sym typeface="Calibri"/>
              </a:rPr>
              <a:t>whereas non-obligate drinkers are “evaporation sensitive” (ES) because enrichment is inversely proportional to relative humidity (Levin et al., 2006). </a:t>
            </a:r>
            <a:endParaRPr lang="en-US" sz="1200" b="0" i="0" u="none" strike="noStrike" cap="none" dirty="0" smtClean="0">
              <a:solidFill>
                <a:schemeClr val="dk1"/>
              </a:solidFill>
              <a:latin typeface="Calibri"/>
              <a:ea typeface="Calibri"/>
              <a:cs typeface="Calibri"/>
              <a:sym typeface="Calibri"/>
            </a:endParaRPr>
          </a:p>
          <a:p>
            <a:pPr marL="0" marR="0" lvl="0" indent="0" algn="l" rtl="0">
              <a:spcBef>
                <a:spcPts val="0"/>
              </a:spcBef>
              <a:buSzPct val="25000"/>
              <a:buNone/>
            </a:pPr>
            <a:endParaRPr lang="en-US" sz="1200" b="0" i="0" u="none" strike="noStrike" cap="none" dirty="0">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In this study, we use the δ18OE of </a:t>
            </a:r>
            <a:r>
              <a:rPr lang="en-US" sz="1200" b="1" i="0" u="none" strike="noStrike" cap="none" dirty="0" err="1">
                <a:solidFill>
                  <a:schemeClr val="dk1"/>
                </a:solidFill>
                <a:latin typeface="Calibri"/>
                <a:ea typeface="Calibri"/>
                <a:cs typeface="Calibri"/>
                <a:sym typeface="Calibri"/>
              </a:rPr>
              <a:t>perissodactyls</a:t>
            </a:r>
            <a:r>
              <a:rPr lang="en-US" sz="1200" b="0" i="0" u="none" strike="noStrike" cap="none" dirty="0">
                <a:solidFill>
                  <a:schemeClr val="dk1"/>
                </a:solidFill>
                <a:latin typeface="Calibri"/>
                <a:ea typeface="Calibri"/>
                <a:cs typeface="Calibri"/>
                <a:sym typeface="Calibri"/>
              </a:rPr>
              <a:t> (horses and rhinos), which we </a:t>
            </a:r>
            <a:r>
              <a:rPr lang="en-US" sz="1200" b="1" i="0" u="none" strike="noStrike" cap="none" dirty="0">
                <a:solidFill>
                  <a:schemeClr val="dk1"/>
                </a:solidFill>
                <a:latin typeface="Calibri"/>
                <a:ea typeface="Calibri"/>
                <a:cs typeface="Calibri"/>
                <a:sym typeface="Calibri"/>
              </a:rPr>
              <a:t>assume to be EI </a:t>
            </a:r>
            <a:r>
              <a:rPr lang="en-US" sz="1200" b="0" i="0" u="none" strike="noStrike" cap="none" dirty="0">
                <a:solidFill>
                  <a:schemeClr val="dk1"/>
                </a:solidFill>
                <a:latin typeface="Calibri"/>
                <a:ea typeface="Calibri"/>
                <a:cs typeface="Calibri"/>
                <a:sym typeface="Calibri"/>
              </a:rPr>
              <a:t>following Levin et al. (2006) and Kohn and </a:t>
            </a:r>
            <a:r>
              <a:rPr lang="en-US" sz="1200" b="0" i="0" u="none" strike="noStrike" cap="none" dirty="0" err="1">
                <a:solidFill>
                  <a:schemeClr val="dk1"/>
                </a:solidFill>
                <a:latin typeface="Calibri"/>
                <a:ea typeface="Calibri"/>
                <a:cs typeface="Calibri"/>
                <a:sym typeface="Calibri"/>
              </a:rPr>
              <a:t>Fremd</a:t>
            </a:r>
            <a:r>
              <a:rPr lang="en-US" sz="1200" b="0" i="0" u="none" strike="noStrike" cap="none" dirty="0">
                <a:solidFill>
                  <a:schemeClr val="dk1"/>
                </a:solidFill>
                <a:latin typeface="Calibri"/>
                <a:ea typeface="Calibri"/>
                <a:cs typeface="Calibri"/>
                <a:sym typeface="Calibri"/>
              </a:rPr>
              <a:t> (2007), to reconstruct the composition of meteoric precipitation in Louisiana during the MMCT. Given the many factors besides MAT affecting precipitation δ18O, we do not use δ18OE to estimate MAT during the late </a:t>
            </a:r>
            <a:r>
              <a:rPr lang="en-US" sz="1200" b="0" i="0" u="none" strike="noStrike" cap="none" dirty="0" err="1">
                <a:solidFill>
                  <a:schemeClr val="dk1"/>
                </a:solidFill>
                <a:latin typeface="Calibri"/>
                <a:ea typeface="Calibri"/>
                <a:cs typeface="Calibri"/>
                <a:sym typeface="Calibri"/>
              </a:rPr>
              <a:t>Barstovian</a:t>
            </a:r>
            <a:r>
              <a:rPr lang="en-US" sz="1200" b="0" i="0" u="none" strike="noStrike" cap="none" dirty="0">
                <a:solidFill>
                  <a:schemeClr val="dk1"/>
                </a:solidFill>
                <a:latin typeface="Calibri"/>
                <a:ea typeface="Calibri"/>
                <a:cs typeface="Calibri"/>
                <a:sym typeface="Calibri"/>
              </a:rPr>
              <a:t> in Louisiana. Instead, we use </a:t>
            </a:r>
            <a:r>
              <a:rPr lang="en-US" sz="1200" b="1" i="0" u="none" strike="noStrike" cap="none" dirty="0">
                <a:solidFill>
                  <a:schemeClr val="dk1"/>
                </a:solidFill>
                <a:latin typeface="Calibri"/>
                <a:ea typeface="Calibri"/>
                <a:cs typeface="Calibri"/>
                <a:sym typeface="Calibri"/>
              </a:rPr>
              <a:t>serial</a:t>
            </a:r>
            <a:r>
              <a:rPr lang="en-US" sz="1200" b="0" i="0" u="none" strike="noStrike" cap="none" dirty="0">
                <a:solidFill>
                  <a:schemeClr val="dk1"/>
                </a:solidFill>
                <a:latin typeface="Calibri"/>
                <a:ea typeface="Calibri"/>
                <a:cs typeface="Calibri"/>
                <a:sym typeface="Calibri"/>
              </a:rPr>
              <a:t> δ18OE values to estimate seasonal variability in precipitation δ18O, which can in turn be </a:t>
            </a:r>
            <a:r>
              <a:rPr lang="en-US" sz="1200" b="1" i="0" u="none" strike="noStrike" cap="none" dirty="0">
                <a:solidFill>
                  <a:schemeClr val="dk1"/>
                </a:solidFill>
                <a:latin typeface="Calibri"/>
                <a:ea typeface="Calibri"/>
                <a:cs typeface="Calibri"/>
                <a:sym typeface="Calibri"/>
              </a:rPr>
              <a:t>equated to temperature seasonality </a:t>
            </a:r>
            <a:r>
              <a:rPr lang="en-US" sz="1200" b="0" i="0" u="none" strike="noStrike" cap="none" dirty="0">
                <a:solidFill>
                  <a:schemeClr val="dk1"/>
                </a:solidFill>
                <a:latin typeface="Calibri"/>
                <a:ea typeface="Calibri"/>
                <a:cs typeface="Calibri"/>
                <a:sym typeface="Calibri"/>
              </a:rPr>
              <a:t>(Fricke et al., 1998; </a:t>
            </a:r>
            <a:r>
              <a:rPr lang="en-US" sz="1200" b="0" i="0" u="none" strike="noStrike" cap="none" dirty="0" err="1">
                <a:solidFill>
                  <a:schemeClr val="dk1"/>
                </a:solidFill>
                <a:latin typeface="Calibri"/>
                <a:ea typeface="Calibri"/>
                <a:cs typeface="Calibri"/>
                <a:sym typeface="Calibri"/>
              </a:rPr>
              <a:t>Zanazzi</a:t>
            </a:r>
            <a:r>
              <a:rPr lang="en-US" sz="1200" b="0" i="0" u="none" strike="noStrike" cap="none" dirty="0">
                <a:solidFill>
                  <a:schemeClr val="dk1"/>
                </a:solidFill>
                <a:latin typeface="Calibri"/>
                <a:ea typeface="Calibri"/>
                <a:cs typeface="Calibri"/>
                <a:sym typeface="Calibri"/>
              </a:rPr>
              <a:t> et al., 2007, 2015).</a:t>
            </a: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p:txBody>
      </p:sp>
      <p:sp>
        <p:nvSpPr>
          <p:cNvPr id="134" name="Shape 134"/>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19</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910057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Shape 13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33" name="Shape 133"/>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Oxygen isotopes in tooth enamel have seen wide use in reconstructing aspects of continental </a:t>
            </a:r>
            <a:r>
              <a:rPr lang="en-US" sz="1200" b="0" i="0" u="none" strike="noStrike" cap="none" dirty="0" err="1">
                <a:solidFill>
                  <a:schemeClr val="dk1"/>
                </a:solidFill>
                <a:latin typeface="Calibri"/>
                <a:ea typeface="Calibri"/>
                <a:cs typeface="Calibri"/>
                <a:sym typeface="Calibri"/>
              </a:rPr>
              <a:t>paleoclimate</a:t>
            </a:r>
            <a:r>
              <a:rPr lang="en-US" sz="1200" b="0" i="0" u="none" strike="noStrike" cap="none" dirty="0">
                <a:solidFill>
                  <a:schemeClr val="dk1"/>
                </a:solidFill>
                <a:latin typeface="Calibri"/>
                <a:ea typeface="Calibri"/>
                <a:cs typeface="Calibri"/>
                <a:sym typeface="Calibri"/>
              </a:rPr>
              <a:t> </a:t>
            </a:r>
            <a:r>
              <a:rPr lang="en-US" sz="1200" b="0" i="0" u="none" strike="noStrike" cap="none" dirty="0" smtClean="0">
                <a:solidFill>
                  <a:schemeClr val="dk1"/>
                </a:solidFill>
                <a:latin typeface="Calibri"/>
                <a:ea typeface="Calibri"/>
                <a:cs typeface="Calibri"/>
                <a:sym typeface="Calibri"/>
              </a:rPr>
              <a:t>based </a:t>
            </a:r>
            <a:r>
              <a:rPr lang="en-US" sz="1200" b="0" i="0" u="none" strike="noStrike" cap="none" dirty="0">
                <a:solidFill>
                  <a:schemeClr val="dk1"/>
                </a:solidFill>
                <a:latin typeface="Calibri"/>
                <a:ea typeface="Calibri"/>
                <a:cs typeface="Calibri"/>
                <a:sym typeface="Calibri"/>
              </a:rPr>
              <a:t>on the correlation between the oxygen isotope composition of local meteoric precipitation and the composition of mammalian tooth enamel. Composition of meteoric precipitation at mid-latitudes correlates with a number of factors including mean annual temperature (MAT), source of water vapor mass, and the trajectories of said masses. A number of other factors have an effect on δ18OE; the most critical of these factors appears to be the degree of water dependence of the animal (Kohn, 1996; Levin et al., 2006). </a:t>
            </a:r>
            <a:r>
              <a:rPr lang="en-US" sz="1200" b="1" i="0" u="none" strike="noStrike" cap="none" dirty="0">
                <a:solidFill>
                  <a:schemeClr val="dk1"/>
                </a:solidFill>
                <a:latin typeface="Calibri"/>
                <a:ea typeface="Calibri"/>
                <a:cs typeface="Calibri"/>
                <a:sym typeface="Calibri"/>
              </a:rPr>
              <a:t>Obligate drinkers </a:t>
            </a:r>
            <a:r>
              <a:rPr lang="en-US" sz="1200" b="0" i="0" u="none" strike="noStrike" cap="none" dirty="0">
                <a:solidFill>
                  <a:schemeClr val="dk1"/>
                </a:solidFill>
                <a:latin typeface="Calibri"/>
                <a:ea typeface="Calibri"/>
                <a:cs typeface="Calibri"/>
                <a:sym typeface="Calibri"/>
              </a:rPr>
              <a:t>have δ18OE values tracking the composition of meteoric precipitation, whereas non-obligate drinkers usually have much higher values because they get most of their water from the plants they eat, which are more affected by enrichment due to evapotranspiration. Obligate drinkers are </a:t>
            </a:r>
            <a:r>
              <a:rPr lang="en-US" sz="1200" b="1" i="0" u="none" strike="noStrike" cap="none" dirty="0">
                <a:solidFill>
                  <a:schemeClr val="dk1"/>
                </a:solidFill>
                <a:latin typeface="Calibri"/>
                <a:ea typeface="Calibri"/>
                <a:cs typeface="Calibri"/>
                <a:sym typeface="Calibri"/>
              </a:rPr>
              <a:t>“evaporation insensitive” (EI), </a:t>
            </a:r>
            <a:r>
              <a:rPr lang="en-US" sz="1200" b="0" i="0" u="none" strike="noStrike" cap="none" dirty="0">
                <a:solidFill>
                  <a:schemeClr val="dk1"/>
                </a:solidFill>
                <a:latin typeface="Calibri"/>
                <a:ea typeface="Calibri"/>
                <a:cs typeface="Calibri"/>
                <a:sym typeface="Calibri"/>
              </a:rPr>
              <a:t>whereas non-obligate drinkers are “evaporation sensitive” (ES) because enrichment is inversely proportional to relative humidity (Levin et al., 2006). </a:t>
            </a:r>
            <a:endParaRPr lang="en-US" sz="1200" b="0" i="0" u="none" strike="noStrike" cap="none" dirty="0" smtClean="0">
              <a:solidFill>
                <a:schemeClr val="dk1"/>
              </a:solidFill>
              <a:latin typeface="Calibri"/>
              <a:ea typeface="Calibri"/>
              <a:cs typeface="Calibri"/>
              <a:sym typeface="Calibri"/>
            </a:endParaRPr>
          </a:p>
          <a:p>
            <a:pPr marL="0" marR="0" lvl="0" indent="0" algn="l" rtl="0">
              <a:spcBef>
                <a:spcPts val="0"/>
              </a:spcBef>
              <a:buSzPct val="25000"/>
              <a:buNone/>
            </a:pPr>
            <a:endParaRPr lang="en-US" sz="1200" b="0" i="0" u="none" strike="noStrike" cap="none" dirty="0">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In this study, we use the δ18OE of </a:t>
            </a:r>
            <a:r>
              <a:rPr lang="en-US" sz="1200" b="1" i="0" u="none" strike="noStrike" cap="none" dirty="0" err="1">
                <a:solidFill>
                  <a:schemeClr val="dk1"/>
                </a:solidFill>
                <a:latin typeface="Calibri"/>
                <a:ea typeface="Calibri"/>
                <a:cs typeface="Calibri"/>
                <a:sym typeface="Calibri"/>
              </a:rPr>
              <a:t>perissodactyls</a:t>
            </a:r>
            <a:r>
              <a:rPr lang="en-US" sz="1200" b="0" i="0" u="none" strike="noStrike" cap="none" dirty="0">
                <a:solidFill>
                  <a:schemeClr val="dk1"/>
                </a:solidFill>
                <a:latin typeface="Calibri"/>
                <a:ea typeface="Calibri"/>
                <a:cs typeface="Calibri"/>
                <a:sym typeface="Calibri"/>
              </a:rPr>
              <a:t> (horses and rhinos), which we </a:t>
            </a:r>
            <a:r>
              <a:rPr lang="en-US" sz="1200" b="1" i="0" u="none" strike="noStrike" cap="none" dirty="0">
                <a:solidFill>
                  <a:schemeClr val="dk1"/>
                </a:solidFill>
                <a:latin typeface="Calibri"/>
                <a:ea typeface="Calibri"/>
                <a:cs typeface="Calibri"/>
                <a:sym typeface="Calibri"/>
              </a:rPr>
              <a:t>assume to be EI </a:t>
            </a:r>
            <a:r>
              <a:rPr lang="en-US" sz="1200" b="0" i="0" u="none" strike="noStrike" cap="none" dirty="0">
                <a:solidFill>
                  <a:schemeClr val="dk1"/>
                </a:solidFill>
                <a:latin typeface="Calibri"/>
                <a:ea typeface="Calibri"/>
                <a:cs typeface="Calibri"/>
                <a:sym typeface="Calibri"/>
              </a:rPr>
              <a:t>following Levin et al. (2006) and Kohn and </a:t>
            </a:r>
            <a:r>
              <a:rPr lang="en-US" sz="1200" b="0" i="0" u="none" strike="noStrike" cap="none" dirty="0" err="1">
                <a:solidFill>
                  <a:schemeClr val="dk1"/>
                </a:solidFill>
                <a:latin typeface="Calibri"/>
                <a:ea typeface="Calibri"/>
                <a:cs typeface="Calibri"/>
                <a:sym typeface="Calibri"/>
              </a:rPr>
              <a:t>Fremd</a:t>
            </a:r>
            <a:r>
              <a:rPr lang="en-US" sz="1200" b="0" i="0" u="none" strike="noStrike" cap="none" dirty="0">
                <a:solidFill>
                  <a:schemeClr val="dk1"/>
                </a:solidFill>
                <a:latin typeface="Calibri"/>
                <a:ea typeface="Calibri"/>
                <a:cs typeface="Calibri"/>
                <a:sym typeface="Calibri"/>
              </a:rPr>
              <a:t> (2007), to reconstruct the composition of meteoric precipitation in Louisiana during the MMCT. Given the many factors besides MAT affecting precipitation δ18O, we do not use δ18OE to estimate MAT during the late </a:t>
            </a:r>
            <a:r>
              <a:rPr lang="en-US" sz="1200" b="0" i="0" u="none" strike="noStrike" cap="none" dirty="0" err="1">
                <a:solidFill>
                  <a:schemeClr val="dk1"/>
                </a:solidFill>
                <a:latin typeface="Calibri"/>
                <a:ea typeface="Calibri"/>
                <a:cs typeface="Calibri"/>
                <a:sym typeface="Calibri"/>
              </a:rPr>
              <a:t>Barstovian</a:t>
            </a:r>
            <a:r>
              <a:rPr lang="en-US" sz="1200" b="0" i="0" u="none" strike="noStrike" cap="none" dirty="0">
                <a:solidFill>
                  <a:schemeClr val="dk1"/>
                </a:solidFill>
                <a:latin typeface="Calibri"/>
                <a:ea typeface="Calibri"/>
                <a:cs typeface="Calibri"/>
                <a:sym typeface="Calibri"/>
              </a:rPr>
              <a:t> in Louisiana. Instead, we use </a:t>
            </a:r>
            <a:r>
              <a:rPr lang="en-US" sz="1200" b="1" i="0" u="none" strike="noStrike" cap="none" dirty="0">
                <a:solidFill>
                  <a:schemeClr val="dk1"/>
                </a:solidFill>
                <a:latin typeface="Calibri"/>
                <a:ea typeface="Calibri"/>
                <a:cs typeface="Calibri"/>
                <a:sym typeface="Calibri"/>
              </a:rPr>
              <a:t>serial</a:t>
            </a:r>
            <a:r>
              <a:rPr lang="en-US" sz="1200" b="0" i="0" u="none" strike="noStrike" cap="none" dirty="0">
                <a:solidFill>
                  <a:schemeClr val="dk1"/>
                </a:solidFill>
                <a:latin typeface="Calibri"/>
                <a:ea typeface="Calibri"/>
                <a:cs typeface="Calibri"/>
                <a:sym typeface="Calibri"/>
              </a:rPr>
              <a:t> δ18OE values to estimate seasonal variability in precipitation δ18O, which can in turn be </a:t>
            </a:r>
            <a:r>
              <a:rPr lang="en-US" sz="1200" b="1" i="0" u="none" strike="noStrike" cap="none" dirty="0">
                <a:solidFill>
                  <a:schemeClr val="dk1"/>
                </a:solidFill>
                <a:latin typeface="Calibri"/>
                <a:ea typeface="Calibri"/>
                <a:cs typeface="Calibri"/>
                <a:sym typeface="Calibri"/>
              </a:rPr>
              <a:t>equated to temperature seasonality </a:t>
            </a:r>
            <a:r>
              <a:rPr lang="en-US" sz="1200" b="0" i="0" u="none" strike="noStrike" cap="none" dirty="0">
                <a:solidFill>
                  <a:schemeClr val="dk1"/>
                </a:solidFill>
                <a:latin typeface="Calibri"/>
                <a:ea typeface="Calibri"/>
                <a:cs typeface="Calibri"/>
                <a:sym typeface="Calibri"/>
              </a:rPr>
              <a:t>(Fricke et al., 1998; </a:t>
            </a:r>
            <a:r>
              <a:rPr lang="en-US" sz="1200" b="0" i="0" u="none" strike="noStrike" cap="none" dirty="0" err="1">
                <a:solidFill>
                  <a:schemeClr val="dk1"/>
                </a:solidFill>
                <a:latin typeface="Calibri"/>
                <a:ea typeface="Calibri"/>
                <a:cs typeface="Calibri"/>
                <a:sym typeface="Calibri"/>
              </a:rPr>
              <a:t>Zanazzi</a:t>
            </a:r>
            <a:r>
              <a:rPr lang="en-US" sz="1200" b="0" i="0" u="none" strike="noStrike" cap="none" dirty="0">
                <a:solidFill>
                  <a:schemeClr val="dk1"/>
                </a:solidFill>
                <a:latin typeface="Calibri"/>
                <a:ea typeface="Calibri"/>
                <a:cs typeface="Calibri"/>
                <a:sym typeface="Calibri"/>
              </a:rPr>
              <a:t> et al., 2007, 2015).</a:t>
            </a: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p:txBody>
      </p:sp>
      <p:sp>
        <p:nvSpPr>
          <p:cNvPr id="134" name="Shape 134"/>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20</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7280888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Shape 13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33" name="Shape 133"/>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Oxygen isotopes in tooth enamel have seen wide use in reconstructing aspects of continental </a:t>
            </a:r>
            <a:r>
              <a:rPr lang="en-US" sz="1200" b="0" i="0" u="none" strike="noStrike" cap="none" dirty="0" err="1">
                <a:solidFill>
                  <a:schemeClr val="dk1"/>
                </a:solidFill>
                <a:latin typeface="Calibri"/>
                <a:ea typeface="Calibri"/>
                <a:cs typeface="Calibri"/>
                <a:sym typeface="Calibri"/>
              </a:rPr>
              <a:t>paleoclimate</a:t>
            </a:r>
            <a:r>
              <a:rPr lang="en-US" sz="1200" b="0" i="0" u="none" strike="noStrike" cap="none" dirty="0">
                <a:solidFill>
                  <a:schemeClr val="dk1"/>
                </a:solidFill>
                <a:latin typeface="Calibri"/>
                <a:ea typeface="Calibri"/>
                <a:cs typeface="Calibri"/>
                <a:sym typeface="Calibri"/>
              </a:rPr>
              <a:t> </a:t>
            </a:r>
            <a:r>
              <a:rPr lang="en-US" sz="1200" b="0" i="0" u="none" strike="noStrike" cap="none" dirty="0" smtClean="0">
                <a:solidFill>
                  <a:schemeClr val="dk1"/>
                </a:solidFill>
                <a:latin typeface="Calibri"/>
                <a:ea typeface="Calibri"/>
                <a:cs typeface="Calibri"/>
                <a:sym typeface="Calibri"/>
              </a:rPr>
              <a:t>based </a:t>
            </a:r>
            <a:r>
              <a:rPr lang="en-US" sz="1200" b="0" i="0" u="none" strike="noStrike" cap="none" dirty="0">
                <a:solidFill>
                  <a:schemeClr val="dk1"/>
                </a:solidFill>
                <a:latin typeface="Calibri"/>
                <a:ea typeface="Calibri"/>
                <a:cs typeface="Calibri"/>
                <a:sym typeface="Calibri"/>
              </a:rPr>
              <a:t>on the correlation between the oxygen isotope composition of local meteoric precipitation and the composition of mammalian tooth enamel. Composition of meteoric precipitation at mid-latitudes correlates with a number of factors including mean annual temperature (MAT), source of water vapor mass, and the trajectories of said masses. A number of other factors have an effect on δ18OE; the most critical of these factors appears to be the degree of water dependence of the animal (Kohn, 1996; Levin et al., 2006). </a:t>
            </a:r>
            <a:r>
              <a:rPr lang="en-US" sz="1200" b="1" i="0" u="none" strike="noStrike" cap="none" dirty="0">
                <a:solidFill>
                  <a:schemeClr val="dk1"/>
                </a:solidFill>
                <a:latin typeface="Calibri"/>
                <a:ea typeface="Calibri"/>
                <a:cs typeface="Calibri"/>
                <a:sym typeface="Calibri"/>
              </a:rPr>
              <a:t>Obligate drinkers </a:t>
            </a:r>
            <a:r>
              <a:rPr lang="en-US" sz="1200" b="0" i="0" u="none" strike="noStrike" cap="none" dirty="0">
                <a:solidFill>
                  <a:schemeClr val="dk1"/>
                </a:solidFill>
                <a:latin typeface="Calibri"/>
                <a:ea typeface="Calibri"/>
                <a:cs typeface="Calibri"/>
                <a:sym typeface="Calibri"/>
              </a:rPr>
              <a:t>have δ18OE values tracking the composition of meteoric precipitation, whereas non-obligate drinkers usually have much higher values because they get most of their water from the plants they eat, which are more affected by enrichment due to evapotranspiration. Obligate drinkers are </a:t>
            </a:r>
            <a:r>
              <a:rPr lang="en-US" sz="1200" b="1" i="0" u="none" strike="noStrike" cap="none" dirty="0">
                <a:solidFill>
                  <a:schemeClr val="dk1"/>
                </a:solidFill>
                <a:latin typeface="Calibri"/>
                <a:ea typeface="Calibri"/>
                <a:cs typeface="Calibri"/>
                <a:sym typeface="Calibri"/>
              </a:rPr>
              <a:t>“evaporation insensitive” (EI), </a:t>
            </a:r>
            <a:r>
              <a:rPr lang="en-US" sz="1200" b="0" i="0" u="none" strike="noStrike" cap="none" dirty="0">
                <a:solidFill>
                  <a:schemeClr val="dk1"/>
                </a:solidFill>
                <a:latin typeface="Calibri"/>
                <a:ea typeface="Calibri"/>
                <a:cs typeface="Calibri"/>
                <a:sym typeface="Calibri"/>
              </a:rPr>
              <a:t>whereas non-obligate drinkers are “evaporation sensitive” (ES) because enrichment is inversely proportional to relative humidity (Levin et al., 2006). </a:t>
            </a:r>
            <a:endParaRPr lang="en-US" sz="1200" b="0" i="0" u="none" strike="noStrike" cap="none" dirty="0" smtClean="0">
              <a:solidFill>
                <a:schemeClr val="dk1"/>
              </a:solidFill>
              <a:latin typeface="Calibri"/>
              <a:ea typeface="Calibri"/>
              <a:cs typeface="Calibri"/>
              <a:sym typeface="Calibri"/>
            </a:endParaRPr>
          </a:p>
          <a:p>
            <a:pPr marL="0" marR="0" lvl="0" indent="0" algn="l" rtl="0">
              <a:spcBef>
                <a:spcPts val="0"/>
              </a:spcBef>
              <a:buSzPct val="25000"/>
              <a:buNone/>
            </a:pPr>
            <a:endParaRPr lang="en-US" sz="1200" b="0" i="0" u="none" strike="noStrike" cap="none" dirty="0">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In this study, we use the δ18OE of </a:t>
            </a:r>
            <a:r>
              <a:rPr lang="en-US" sz="1200" b="1" i="0" u="none" strike="noStrike" cap="none" dirty="0" err="1">
                <a:solidFill>
                  <a:schemeClr val="dk1"/>
                </a:solidFill>
                <a:latin typeface="Calibri"/>
                <a:ea typeface="Calibri"/>
                <a:cs typeface="Calibri"/>
                <a:sym typeface="Calibri"/>
              </a:rPr>
              <a:t>perissodactyls</a:t>
            </a:r>
            <a:r>
              <a:rPr lang="en-US" sz="1200" b="0" i="0" u="none" strike="noStrike" cap="none" dirty="0">
                <a:solidFill>
                  <a:schemeClr val="dk1"/>
                </a:solidFill>
                <a:latin typeface="Calibri"/>
                <a:ea typeface="Calibri"/>
                <a:cs typeface="Calibri"/>
                <a:sym typeface="Calibri"/>
              </a:rPr>
              <a:t> (horses and rhinos), which we </a:t>
            </a:r>
            <a:r>
              <a:rPr lang="en-US" sz="1200" b="1" i="0" u="none" strike="noStrike" cap="none" dirty="0">
                <a:solidFill>
                  <a:schemeClr val="dk1"/>
                </a:solidFill>
                <a:latin typeface="Calibri"/>
                <a:ea typeface="Calibri"/>
                <a:cs typeface="Calibri"/>
                <a:sym typeface="Calibri"/>
              </a:rPr>
              <a:t>assume to be EI </a:t>
            </a:r>
            <a:r>
              <a:rPr lang="en-US" sz="1200" b="0" i="0" u="none" strike="noStrike" cap="none" dirty="0">
                <a:solidFill>
                  <a:schemeClr val="dk1"/>
                </a:solidFill>
                <a:latin typeface="Calibri"/>
                <a:ea typeface="Calibri"/>
                <a:cs typeface="Calibri"/>
                <a:sym typeface="Calibri"/>
              </a:rPr>
              <a:t>following Levin et al. (2006) and Kohn and </a:t>
            </a:r>
            <a:r>
              <a:rPr lang="en-US" sz="1200" b="0" i="0" u="none" strike="noStrike" cap="none" dirty="0" err="1">
                <a:solidFill>
                  <a:schemeClr val="dk1"/>
                </a:solidFill>
                <a:latin typeface="Calibri"/>
                <a:ea typeface="Calibri"/>
                <a:cs typeface="Calibri"/>
                <a:sym typeface="Calibri"/>
              </a:rPr>
              <a:t>Fremd</a:t>
            </a:r>
            <a:r>
              <a:rPr lang="en-US" sz="1200" b="0" i="0" u="none" strike="noStrike" cap="none" dirty="0">
                <a:solidFill>
                  <a:schemeClr val="dk1"/>
                </a:solidFill>
                <a:latin typeface="Calibri"/>
                <a:ea typeface="Calibri"/>
                <a:cs typeface="Calibri"/>
                <a:sym typeface="Calibri"/>
              </a:rPr>
              <a:t> (2007), to reconstruct the composition of meteoric precipitation in Louisiana during the MMCT. Given the many factors besides MAT affecting precipitation δ18O, we do not use δ18OE to estimate MAT during the late </a:t>
            </a:r>
            <a:r>
              <a:rPr lang="en-US" sz="1200" b="0" i="0" u="none" strike="noStrike" cap="none" dirty="0" err="1">
                <a:solidFill>
                  <a:schemeClr val="dk1"/>
                </a:solidFill>
                <a:latin typeface="Calibri"/>
                <a:ea typeface="Calibri"/>
                <a:cs typeface="Calibri"/>
                <a:sym typeface="Calibri"/>
              </a:rPr>
              <a:t>Barstovian</a:t>
            </a:r>
            <a:r>
              <a:rPr lang="en-US" sz="1200" b="0" i="0" u="none" strike="noStrike" cap="none" dirty="0">
                <a:solidFill>
                  <a:schemeClr val="dk1"/>
                </a:solidFill>
                <a:latin typeface="Calibri"/>
                <a:ea typeface="Calibri"/>
                <a:cs typeface="Calibri"/>
                <a:sym typeface="Calibri"/>
              </a:rPr>
              <a:t> in Louisiana. Instead, we use </a:t>
            </a:r>
            <a:r>
              <a:rPr lang="en-US" sz="1200" b="1" i="0" u="none" strike="noStrike" cap="none" dirty="0">
                <a:solidFill>
                  <a:schemeClr val="dk1"/>
                </a:solidFill>
                <a:latin typeface="Calibri"/>
                <a:ea typeface="Calibri"/>
                <a:cs typeface="Calibri"/>
                <a:sym typeface="Calibri"/>
              </a:rPr>
              <a:t>serial</a:t>
            </a:r>
            <a:r>
              <a:rPr lang="en-US" sz="1200" b="0" i="0" u="none" strike="noStrike" cap="none" dirty="0">
                <a:solidFill>
                  <a:schemeClr val="dk1"/>
                </a:solidFill>
                <a:latin typeface="Calibri"/>
                <a:ea typeface="Calibri"/>
                <a:cs typeface="Calibri"/>
                <a:sym typeface="Calibri"/>
              </a:rPr>
              <a:t> δ18OE values to estimate seasonal variability in precipitation δ18O, which can in turn be </a:t>
            </a:r>
            <a:r>
              <a:rPr lang="en-US" sz="1200" b="1" i="0" u="none" strike="noStrike" cap="none" dirty="0">
                <a:solidFill>
                  <a:schemeClr val="dk1"/>
                </a:solidFill>
                <a:latin typeface="Calibri"/>
                <a:ea typeface="Calibri"/>
                <a:cs typeface="Calibri"/>
                <a:sym typeface="Calibri"/>
              </a:rPr>
              <a:t>equated to temperature seasonality </a:t>
            </a:r>
            <a:r>
              <a:rPr lang="en-US" sz="1200" b="0" i="0" u="none" strike="noStrike" cap="none" dirty="0">
                <a:solidFill>
                  <a:schemeClr val="dk1"/>
                </a:solidFill>
                <a:latin typeface="Calibri"/>
                <a:ea typeface="Calibri"/>
                <a:cs typeface="Calibri"/>
                <a:sym typeface="Calibri"/>
              </a:rPr>
              <a:t>(Fricke et al., 1998; </a:t>
            </a:r>
            <a:r>
              <a:rPr lang="en-US" sz="1200" b="0" i="0" u="none" strike="noStrike" cap="none" dirty="0" err="1">
                <a:solidFill>
                  <a:schemeClr val="dk1"/>
                </a:solidFill>
                <a:latin typeface="Calibri"/>
                <a:ea typeface="Calibri"/>
                <a:cs typeface="Calibri"/>
                <a:sym typeface="Calibri"/>
              </a:rPr>
              <a:t>Zanazzi</a:t>
            </a:r>
            <a:r>
              <a:rPr lang="en-US" sz="1200" b="0" i="0" u="none" strike="noStrike" cap="none" dirty="0">
                <a:solidFill>
                  <a:schemeClr val="dk1"/>
                </a:solidFill>
                <a:latin typeface="Calibri"/>
                <a:ea typeface="Calibri"/>
                <a:cs typeface="Calibri"/>
                <a:sym typeface="Calibri"/>
              </a:rPr>
              <a:t> et al., 2007, 2015).</a:t>
            </a: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p:txBody>
      </p:sp>
      <p:sp>
        <p:nvSpPr>
          <p:cNvPr id="134" name="Shape 134"/>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21</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6621029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Shape 9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95" name="Shape 95"/>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1" i="0" u="none" strike="noStrike" cap="none">
                <a:solidFill>
                  <a:schemeClr val="dk1"/>
                </a:solidFill>
                <a:latin typeface="Calibri"/>
                <a:ea typeface="Calibri"/>
                <a:cs typeface="Calibri"/>
                <a:sym typeface="Calibri"/>
              </a:rPr>
              <a:t>The Middle Miocene Climate Transition </a:t>
            </a:r>
            <a:r>
              <a:rPr lang="en-US" sz="1200" b="0" i="0" u="none" strike="noStrike" cap="none">
                <a:solidFill>
                  <a:schemeClr val="dk1"/>
                </a:solidFill>
                <a:latin typeface="Calibri"/>
                <a:ea typeface="Calibri"/>
                <a:cs typeface="Calibri"/>
                <a:sym typeface="Calibri"/>
              </a:rPr>
              <a:t>(MMCT; ~14.5-13.0 Ma) was a </a:t>
            </a:r>
            <a:r>
              <a:rPr lang="en-US" sz="1200" b="1" i="0" u="none" strike="noStrike" cap="none">
                <a:solidFill>
                  <a:schemeClr val="dk1"/>
                </a:solidFill>
                <a:latin typeface="Calibri"/>
                <a:ea typeface="Calibri"/>
                <a:cs typeface="Calibri"/>
                <a:sym typeface="Calibri"/>
              </a:rPr>
              <a:t>pronounced</a:t>
            </a:r>
            <a:r>
              <a:rPr lang="en-US" sz="1200" b="0" i="0" u="none" strike="noStrike" cap="none">
                <a:solidFill>
                  <a:schemeClr val="dk1"/>
                </a:solidFill>
                <a:latin typeface="Calibri"/>
                <a:ea typeface="Calibri"/>
                <a:cs typeface="Calibri"/>
                <a:sym typeface="Calibri"/>
              </a:rPr>
              <a:t> episode of cooling associated with the reestablishment and advance of the Eastern Antarctic ice sheet following the warmest interval since Middle Eocene times. The impacts of this interval of climate change from the warmest since the middle Eocene, to the icehouse regime of the late Miocene to Pleistocene, have been recorded in marine and non-marine sections worldwide and have been especially well characterized in the Southern Ocean, Antarctica, and in Europe.</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In Spain’s Madrid Basin, for instance, the MMCT seemed to trigger a drop in temperature and an increase in aridity based on enamel and bone isotope values from ungulates.</a:t>
            </a:r>
          </a:p>
        </p:txBody>
      </p:sp>
      <p:sp>
        <p:nvSpPr>
          <p:cNvPr id="96" name="Shape 96"/>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2</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820879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Shape 14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43" name="Shape 143"/>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The δ13CE data presented in this study are consistent with </a:t>
            </a:r>
            <a:r>
              <a:rPr lang="en-US" sz="1200" b="1" i="0" u="none" strike="noStrike" cap="none" dirty="0">
                <a:solidFill>
                  <a:schemeClr val="dk1"/>
                </a:solidFill>
                <a:latin typeface="Calibri"/>
                <a:ea typeface="Calibri"/>
                <a:cs typeface="Calibri"/>
                <a:sym typeface="Calibri"/>
              </a:rPr>
              <a:t>a pure C3 diet </a:t>
            </a:r>
            <a:r>
              <a:rPr lang="en-US" sz="1200" b="0" i="0" u="none" strike="noStrike" cap="none" dirty="0">
                <a:solidFill>
                  <a:schemeClr val="dk1"/>
                </a:solidFill>
                <a:latin typeface="Calibri"/>
                <a:ea typeface="Calibri"/>
                <a:cs typeface="Calibri"/>
                <a:sym typeface="Calibri"/>
              </a:rPr>
              <a:t>for all investigated ungulates. The sampled fauna as a whole has a range of δ13CE values consistent with </a:t>
            </a:r>
            <a:r>
              <a:rPr lang="en-US" sz="1200" b="1" i="0" u="none" strike="noStrike" cap="none" dirty="0">
                <a:solidFill>
                  <a:schemeClr val="dk1"/>
                </a:solidFill>
                <a:latin typeface="Calibri"/>
                <a:ea typeface="Calibri"/>
                <a:cs typeface="Calibri"/>
                <a:sym typeface="Calibri"/>
              </a:rPr>
              <a:t>feeding in an open C3 biome, such as “dry” woodland-savanna</a:t>
            </a:r>
            <a:r>
              <a:rPr lang="en-US" sz="1200" b="0" i="0" u="none" strike="noStrike" cap="none" dirty="0">
                <a:solidFill>
                  <a:schemeClr val="dk1"/>
                </a:solidFill>
                <a:latin typeface="Calibri"/>
                <a:ea typeface="Calibri"/>
                <a:cs typeface="Calibri"/>
                <a:sym typeface="Calibri"/>
              </a:rPr>
              <a:t> or C3 grassland according to our model. This interpretation is concordant with previous biome interpretations for Fort Polk during the late </a:t>
            </a:r>
            <a:r>
              <a:rPr lang="en-US" sz="1200" b="0" i="0" u="none" strike="noStrike" cap="none" dirty="0" err="1">
                <a:solidFill>
                  <a:schemeClr val="dk1"/>
                </a:solidFill>
                <a:latin typeface="Calibri"/>
                <a:ea typeface="Calibri"/>
                <a:cs typeface="Calibri"/>
                <a:sym typeface="Calibri"/>
              </a:rPr>
              <a:t>Barstovian</a:t>
            </a:r>
            <a:r>
              <a:rPr lang="en-US" sz="1200" b="0" i="0" u="none" strike="noStrike" cap="none" dirty="0">
                <a:solidFill>
                  <a:schemeClr val="dk1"/>
                </a:solidFill>
                <a:latin typeface="Calibri"/>
                <a:ea typeface="Calibri"/>
                <a:cs typeface="Calibri"/>
                <a:sym typeface="Calibri"/>
              </a:rPr>
              <a:t> indicative of fairly open habitats (Schiebout, 1997; Schiebout and Ting, 2001; Schiebout et al., 2004). Though there was not a statistically significant difference between </a:t>
            </a:r>
            <a:r>
              <a:rPr lang="en-US" sz="1200" b="0" i="1" u="none" strike="noStrike" cap="none" dirty="0" err="1">
                <a:solidFill>
                  <a:schemeClr val="dk1"/>
                </a:solidFill>
                <a:latin typeface="Calibri"/>
                <a:ea typeface="Calibri"/>
                <a:cs typeface="Calibri"/>
                <a:sym typeface="Calibri"/>
              </a:rPr>
              <a:t>Prosynthetoceras</a:t>
            </a:r>
            <a:r>
              <a:rPr lang="en-US" sz="1200" b="0" i="1" u="none" strike="noStrike" cap="none" dirty="0">
                <a:solidFill>
                  <a:schemeClr val="dk1"/>
                </a:solidFill>
                <a:latin typeface="Calibri"/>
                <a:ea typeface="Calibri"/>
                <a:cs typeface="Calibri"/>
                <a:sym typeface="Calibri"/>
              </a:rPr>
              <a:t> </a:t>
            </a:r>
            <a:r>
              <a:rPr lang="en-US" sz="1200" b="0" i="1" u="none" strike="noStrike" cap="none" dirty="0" err="1">
                <a:solidFill>
                  <a:schemeClr val="dk1"/>
                </a:solidFill>
                <a:latin typeface="Calibri"/>
                <a:ea typeface="Calibri"/>
                <a:cs typeface="Calibri"/>
                <a:sym typeface="Calibri"/>
              </a:rPr>
              <a:t>francisi</a:t>
            </a:r>
            <a:r>
              <a:rPr lang="en-US" sz="1200" b="0" i="1" u="none" strike="noStrike" cap="none" dirty="0">
                <a:solidFill>
                  <a:schemeClr val="dk1"/>
                </a:solidFill>
                <a:latin typeface="Calibri"/>
                <a:ea typeface="Calibri"/>
                <a:cs typeface="Calibri"/>
                <a:sym typeface="Calibri"/>
              </a:rPr>
              <a:t> </a:t>
            </a:r>
            <a:r>
              <a:rPr lang="en-US" sz="1200" b="0" i="0" u="none" strike="noStrike" cap="none" dirty="0">
                <a:solidFill>
                  <a:schemeClr val="dk1"/>
                </a:solidFill>
                <a:latin typeface="Calibri"/>
                <a:ea typeface="Calibri"/>
                <a:cs typeface="Calibri"/>
                <a:sym typeface="Calibri"/>
              </a:rPr>
              <a:t>and equid δ13CE values at DISC, there is some separation, suggesting that </a:t>
            </a:r>
            <a:r>
              <a:rPr lang="en-US" sz="1200" b="0" i="1" u="none" strike="noStrike" cap="none" dirty="0">
                <a:solidFill>
                  <a:schemeClr val="dk1"/>
                </a:solidFill>
                <a:latin typeface="Calibri"/>
                <a:ea typeface="Calibri"/>
                <a:cs typeface="Calibri"/>
                <a:sym typeface="Calibri"/>
              </a:rPr>
              <a:t>P. </a:t>
            </a:r>
            <a:r>
              <a:rPr lang="en-US" sz="1200" b="0" i="1" u="none" strike="noStrike" cap="none" dirty="0" err="1">
                <a:solidFill>
                  <a:schemeClr val="dk1"/>
                </a:solidFill>
                <a:latin typeface="Calibri"/>
                <a:ea typeface="Calibri"/>
                <a:cs typeface="Calibri"/>
                <a:sym typeface="Calibri"/>
              </a:rPr>
              <a:t>francisi</a:t>
            </a:r>
            <a:r>
              <a:rPr lang="en-US" sz="1200" b="0" i="1" u="none" strike="noStrike" cap="none" dirty="0">
                <a:solidFill>
                  <a:schemeClr val="dk1"/>
                </a:solidFill>
                <a:latin typeface="Calibri"/>
                <a:ea typeface="Calibri"/>
                <a:cs typeface="Calibri"/>
                <a:sym typeface="Calibri"/>
              </a:rPr>
              <a:t> </a:t>
            </a:r>
            <a:r>
              <a:rPr lang="en-US" sz="1200" b="0" i="0" u="none" strike="noStrike" cap="none" dirty="0">
                <a:solidFill>
                  <a:schemeClr val="dk1"/>
                </a:solidFill>
                <a:latin typeface="Calibri"/>
                <a:ea typeface="Calibri"/>
                <a:cs typeface="Calibri"/>
                <a:sym typeface="Calibri"/>
              </a:rPr>
              <a:t>preferred a slightly more closed habitat by comparison. </a:t>
            </a: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buSzPct val="25000"/>
              <a:buNone/>
            </a:pPr>
            <a:r>
              <a:rPr lang="en-US" sz="1200" b="1" i="0" u="none" strike="noStrike" cap="none" dirty="0">
                <a:solidFill>
                  <a:schemeClr val="dk1"/>
                </a:solidFill>
                <a:latin typeface="Calibri"/>
                <a:ea typeface="Calibri"/>
                <a:cs typeface="Calibri"/>
                <a:sym typeface="Calibri"/>
              </a:rPr>
              <a:t>Mean Annual Precipitation (MAP) </a:t>
            </a:r>
            <a:r>
              <a:rPr lang="en-US" sz="1200" b="0" i="0" u="none" strike="noStrike" cap="none" dirty="0">
                <a:solidFill>
                  <a:schemeClr val="dk1"/>
                </a:solidFill>
                <a:latin typeface="Calibri"/>
                <a:ea typeface="Calibri"/>
                <a:cs typeface="Calibri"/>
                <a:sym typeface="Calibri"/>
              </a:rPr>
              <a:t>can be calculated based on δ13CE using an equation provided by Kohn (2010); in this case upper end estimates from the calculation yield values around 500 mm/</a:t>
            </a:r>
            <a:r>
              <a:rPr lang="en-US" sz="1200" b="0" i="0" u="none" strike="noStrike" cap="none" dirty="0" err="1">
                <a:solidFill>
                  <a:schemeClr val="dk1"/>
                </a:solidFill>
                <a:latin typeface="Calibri"/>
                <a:ea typeface="Calibri"/>
                <a:cs typeface="Calibri"/>
                <a:sym typeface="Calibri"/>
              </a:rPr>
              <a:t>yr</a:t>
            </a:r>
            <a:r>
              <a:rPr lang="en-US" sz="1200" b="0" i="0" u="none" strike="noStrike" cap="none" dirty="0">
                <a:solidFill>
                  <a:schemeClr val="dk1"/>
                </a:solidFill>
                <a:latin typeface="Calibri"/>
                <a:ea typeface="Calibri"/>
                <a:cs typeface="Calibri"/>
                <a:sym typeface="Calibri"/>
              </a:rPr>
              <a:t>…which is </a:t>
            </a:r>
            <a:r>
              <a:rPr lang="en-US" sz="1200" b="0" i="0" u="none" strike="noStrike" cap="none" dirty="0" smtClean="0">
                <a:solidFill>
                  <a:schemeClr val="dk1"/>
                </a:solidFill>
                <a:latin typeface="Calibri"/>
                <a:ea typeface="Calibri"/>
                <a:cs typeface="Calibri"/>
                <a:sym typeface="Calibri"/>
              </a:rPr>
              <a:t>considerably lower </a:t>
            </a:r>
            <a:r>
              <a:rPr lang="en-US" sz="1200" b="0" i="0" u="none" strike="noStrike" cap="none" dirty="0">
                <a:solidFill>
                  <a:schemeClr val="dk1"/>
                </a:solidFill>
                <a:latin typeface="Calibri"/>
                <a:ea typeface="Calibri"/>
                <a:cs typeface="Calibri"/>
                <a:sym typeface="Calibri"/>
              </a:rPr>
              <a:t>than </a:t>
            </a:r>
            <a:r>
              <a:rPr lang="en-US" sz="1200" b="0" i="0" u="none" strike="noStrike" cap="none" dirty="0" smtClean="0">
                <a:solidFill>
                  <a:schemeClr val="dk1"/>
                </a:solidFill>
                <a:latin typeface="Calibri"/>
                <a:ea typeface="Calibri"/>
                <a:cs typeface="Calibri"/>
                <a:sym typeface="Calibri"/>
              </a:rPr>
              <a:t>1400 mm/</a:t>
            </a:r>
            <a:r>
              <a:rPr lang="en-US" sz="1200" b="0" i="0" u="none" strike="noStrike" cap="none" dirty="0" err="1" smtClean="0">
                <a:solidFill>
                  <a:schemeClr val="dk1"/>
                </a:solidFill>
                <a:latin typeface="Calibri"/>
                <a:ea typeface="Calibri"/>
                <a:cs typeface="Calibri"/>
                <a:sym typeface="Calibri"/>
              </a:rPr>
              <a:t>yr</a:t>
            </a:r>
            <a:r>
              <a:rPr lang="en-US" sz="1200" b="0" i="0" u="none" strike="noStrike" cap="none" dirty="0" smtClean="0">
                <a:solidFill>
                  <a:schemeClr val="dk1"/>
                </a:solidFill>
                <a:latin typeface="Calibri"/>
                <a:ea typeface="Calibri"/>
                <a:cs typeface="Calibri"/>
                <a:sym typeface="Calibri"/>
              </a:rPr>
              <a:t> the area experiences </a:t>
            </a:r>
            <a:r>
              <a:rPr lang="en-US" sz="1200" b="0" i="0" u="none" strike="noStrike" cap="none" dirty="0">
                <a:solidFill>
                  <a:schemeClr val="dk1"/>
                </a:solidFill>
                <a:latin typeface="Calibri"/>
                <a:ea typeface="Calibri"/>
                <a:cs typeface="Calibri"/>
                <a:sym typeface="Calibri"/>
              </a:rPr>
              <a:t>today, but well within expectations based on biome interpretation.</a:t>
            </a: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p:txBody>
      </p:sp>
      <p:sp>
        <p:nvSpPr>
          <p:cNvPr id="144" name="Shape 144"/>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22</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1125524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Shape 15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52" name="Shape 152"/>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The low variability in </a:t>
            </a:r>
            <a:r>
              <a:rPr lang="en-US" sz="1200" b="1" i="0" u="none" strike="noStrike" cap="none" dirty="0">
                <a:solidFill>
                  <a:schemeClr val="dk1"/>
                </a:solidFill>
                <a:latin typeface="Calibri"/>
                <a:ea typeface="Calibri"/>
                <a:cs typeface="Calibri"/>
                <a:sym typeface="Calibri"/>
              </a:rPr>
              <a:t>serial</a:t>
            </a:r>
            <a:r>
              <a:rPr lang="en-US" sz="1200" b="0" i="0" u="none" strike="noStrike" cap="none" dirty="0">
                <a:solidFill>
                  <a:schemeClr val="dk1"/>
                </a:solidFill>
                <a:latin typeface="Calibri"/>
                <a:ea typeface="Calibri"/>
                <a:cs typeface="Calibri"/>
                <a:sym typeface="Calibri"/>
              </a:rPr>
              <a:t> δ13CE for both horses (1.37‰) and rhinos (0.79‰) from Fort Polk </a:t>
            </a:r>
            <a:r>
              <a:rPr lang="en-US" sz="1200" b="1" i="0" u="none" strike="noStrike" cap="none" dirty="0">
                <a:solidFill>
                  <a:schemeClr val="dk1"/>
                </a:solidFill>
                <a:latin typeface="Calibri"/>
                <a:ea typeface="Calibri"/>
                <a:cs typeface="Calibri"/>
                <a:sym typeface="Calibri"/>
              </a:rPr>
              <a:t>may suggest little seasonal variation in precipitation </a:t>
            </a:r>
            <a:r>
              <a:rPr lang="en-US" sz="1200" b="0" i="0" u="none" strike="noStrike" cap="none" dirty="0">
                <a:solidFill>
                  <a:schemeClr val="dk1"/>
                </a:solidFill>
                <a:latin typeface="Calibri"/>
                <a:ea typeface="Calibri"/>
                <a:cs typeface="Calibri"/>
                <a:sym typeface="Calibri"/>
              </a:rPr>
              <a:t>in the region during the MMCT. </a:t>
            </a:r>
          </a:p>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In this study we used the relationship between rainwater δ18O and δ18OE calculated for modern horses  from </a:t>
            </a:r>
            <a:r>
              <a:rPr lang="en-US" sz="1200" b="0" i="0" u="none" strike="noStrike" cap="none" dirty="0" err="1">
                <a:solidFill>
                  <a:schemeClr val="dk1"/>
                </a:solidFill>
                <a:latin typeface="Calibri"/>
                <a:ea typeface="Calibri"/>
                <a:cs typeface="Calibri"/>
                <a:sym typeface="Calibri"/>
              </a:rPr>
              <a:t>Zanazzi</a:t>
            </a:r>
            <a:r>
              <a:rPr lang="en-US" sz="1200" b="0" i="0" u="none" strike="noStrike" cap="none" dirty="0">
                <a:solidFill>
                  <a:schemeClr val="dk1"/>
                </a:solidFill>
                <a:latin typeface="Calibri"/>
                <a:ea typeface="Calibri"/>
                <a:cs typeface="Calibri"/>
                <a:sym typeface="Calibri"/>
              </a:rPr>
              <a:t> et al., 2007 to estimate a value for rainwater δ18O in Louisiana during the MMCT.</a:t>
            </a:r>
          </a:p>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Using this equation, the mean δ18OE for horses (31.99±1.22‰, n=17), yields a value for local water δ18O in Louisiana of 0.71‰ during the MMCT. Variability in </a:t>
            </a:r>
            <a:r>
              <a:rPr lang="en-US" sz="1200" b="1" i="0" u="none" strike="noStrike" cap="none" dirty="0">
                <a:solidFill>
                  <a:schemeClr val="dk1"/>
                </a:solidFill>
                <a:latin typeface="Calibri"/>
                <a:ea typeface="Calibri"/>
                <a:cs typeface="Calibri"/>
                <a:sym typeface="Calibri"/>
              </a:rPr>
              <a:t>serial</a:t>
            </a:r>
            <a:r>
              <a:rPr lang="en-US" sz="1200" b="0" i="0" u="none" strike="noStrike" cap="none" dirty="0">
                <a:solidFill>
                  <a:schemeClr val="dk1"/>
                </a:solidFill>
                <a:latin typeface="Calibri"/>
                <a:ea typeface="Calibri"/>
                <a:cs typeface="Calibri"/>
                <a:sym typeface="Calibri"/>
              </a:rPr>
              <a:t> δ18OE for both horses and rhinos is marked, suggesting either temperature seasonality or seasonal changes in water vapor source. If we attribute this variability solely to temperature seasonality, we can utilize the following equation provided by </a:t>
            </a:r>
            <a:r>
              <a:rPr lang="en-US" sz="1200" b="0" i="0" u="none" strike="noStrike" cap="none" dirty="0" err="1">
                <a:solidFill>
                  <a:schemeClr val="dk1"/>
                </a:solidFill>
                <a:latin typeface="Calibri"/>
                <a:ea typeface="Calibri"/>
                <a:cs typeface="Calibri"/>
                <a:sym typeface="Calibri"/>
              </a:rPr>
              <a:t>Zanazzi</a:t>
            </a:r>
            <a:r>
              <a:rPr lang="en-US" sz="1200" b="0" i="0" u="none" strike="noStrike" cap="none" dirty="0">
                <a:solidFill>
                  <a:schemeClr val="dk1"/>
                </a:solidFill>
                <a:latin typeface="Calibri"/>
                <a:ea typeface="Calibri"/>
                <a:cs typeface="Calibri"/>
                <a:sym typeface="Calibri"/>
              </a:rPr>
              <a:t> et al. (2015) to estimate MART.</a:t>
            </a:r>
          </a:p>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Using the 5-95 percentile interval for Fort Polk </a:t>
            </a:r>
            <a:r>
              <a:rPr lang="en-US" sz="1200" b="0" i="0" u="none" strike="noStrike" cap="none" dirty="0" err="1">
                <a:solidFill>
                  <a:schemeClr val="dk1"/>
                </a:solidFill>
                <a:latin typeface="Calibri"/>
                <a:ea typeface="Calibri"/>
                <a:cs typeface="Calibri"/>
                <a:sym typeface="Calibri"/>
              </a:rPr>
              <a:t>perissodactyls</a:t>
            </a:r>
            <a:r>
              <a:rPr lang="en-US" sz="1200" b="0" i="0" u="none" strike="noStrike" cap="none" dirty="0">
                <a:solidFill>
                  <a:schemeClr val="dk1"/>
                </a:solidFill>
                <a:latin typeface="Calibri"/>
                <a:ea typeface="Calibri"/>
                <a:cs typeface="Calibri"/>
                <a:sym typeface="Calibri"/>
              </a:rPr>
              <a:t> (r=3.53‰), we estimate a </a:t>
            </a:r>
            <a:r>
              <a:rPr lang="en-US" sz="1200" b="1" i="0" u="none" strike="noStrike" cap="none" dirty="0">
                <a:solidFill>
                  <a:schemeClr val="dk1"/>
                </a:solidFill>
                <a:latin typeface="Calibri"/>
                <a:ea typeface="Calibri"/>
                <a:cs typeface="Calibri"/>
                <a:sym typeface="Calibri"/>
              </a:rPr>
              <a:t>MART for Louisiana during the MMCT of 12.55°C</a:t>
            </a:r>
            <a:r>
              <a:rPr lang="en-US" sz="1200" b="0" i="0" u="none" strike="noStrike" cap="none" dirty="0">
                <a:solidFill>
                  <a:schemeClr val="dk1"/>
                </a:solidFill>
                <a:latin typeface="Calibri"/>
                <a:ea typeface="Calibri"/>
                <a:cs typeface="Calibri"/>
                <a:sym typeface="Calibri"/>
              </a:rPr>
              <a:t>. This range is more than 6°C lower than the thirty-year average for the area (18.80°C; IAEA/WMO, 2006), suggesting considerably more tropical-like seasonality during the MMCT compared to today, though we should note uncertainty associated with this estimate is large. </a:t>
            </a: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p:txBody>
      </p:sp>
      <p:sp>
        <p:nvSpPr>
          <p:cNvPr id="153" name="Shape 153"/>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23</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0320571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Shape 15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52" name="Shape 152"/>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The low variability in </a:t>
            </a:r>
            <a:r>
              <a:rPr lang="en-US" sz="1200" b="1" i="0" u="none" strike="noStrike" cap="none" dirty="0">
                <a:solidFill>
                  <a:schemeClr val="dk1"/>
                </a:solidFill>
                <a:latin typeface="Calibri"/>
                <a:ea typeface="Calibri"/>
                <a:cs typeface="Calibri"/>
                <a:sym typeface="Calibri"/>
              </a:rPr>
              <a:t>serial</a:t>
            </a:r>
            <a:r>
              <a:rPr lang="en-US" sz="1200" b="0" i="0" u="none" strike="noStrike" cap="none" dirty="0">
                <a:solidFill>
                  <a:schemeClr val="dk1"/>
                </a:solidFill>
                <a:latin typeface="Calibri"/>
                <a:ea typeface="Calibri"/>
                <a:cs typeface="Calibri"/>
                <a:sym typeface="Calibri"/>
              </a:rPr>
              <a:t> δ13CE for both horses (1.37‰) and rhinos (0.79‰) from Fort Polk </a:t>
            </a:r>
            <a:r>
              <a:rPr lang="en-US" sz="1200" b="1" i="0" u="none" strike="noStrike" cap="none" dirty="0">
                <a:solidFill>
                  <a:schemeClr val="dk1"/>
                </a:solidFill>
                <a:latin typeface="Calibri"/>
                <a:ea typeface="Calibri"/>
                <a:cs typeface="Calibri"/>
                <a:sym typeface="Calibri"/>
              </a:rPr>
              <a:t>may suggest little seasonal variation in precipitation </a:t>
            </a:r>
            <a:r>
              <a:rPr lang="en-US" sz="1200" b="0" i="0" u="none" strike="noStrike" cap="none" dirty="0">
                <a:solidFill>
                  <a:schemeClr val="dk1"/>
                </a:solidFill>
                <a:latin typeface="Calibri"/>
                <a:ea typeface="Calibri"/>
                <a:cs typeface="Calibri"/>
                <a:sym typeface="Calibri"/>
              </a:rPr>
              <a:t>in the region during the MMCT. </a:t>
            </a:r>
          </a:p>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In this study we used the relationship between rainwater δ18O and δ18OE calculated for modern horses  from </a:t>
            </a:r>
            <a:r>
              <a:rPr lang="en-US" sz="1200" b="0" i="0" u="none" strike="noStrike" cap="none" dirty="0" err="1">
                <a:solidFill>
                  <a:schemeClr val="dk1"/>
                </a:solidFill>
                <a:latin typeface="Calibri"/>
                <a:ea typeface="Calibri"/>
                <a:cs typeface="Calibri"/>
                <a:sym typeface="Calibri"/>
              </a:rPr>
              <a:t>Zanazzi</a:t>
            </a:r>
            <a:r>
              <a:rPr lang="en-US" sz="1200" b="0" i="0" u="none" strike="noStrike" cap="none" dirty="0">
                <a:solidFill>
                  <a:schemeClr val="dk1"/>
                </a:solidFill>
                <a:latin typeface="Calibri"/>
                <a:ea typeface="Calibri"/>
                <a:cs typeface="Calibri"/>
                <a:sym typeface="Calibri"/>
              </a:rPr>
              <a:t> et al., 2007 to estimate a value for rainwater δ18O in Louisiana during the MMCT.</a:t>
            </a:r>
          </a:p>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Using this equation, the mean δ18OE for horses (31.99±1.22‰, n=17), yields a value for local water δ18O in Louisiana of 0.71‰ during the MMCT. Variability in </a:t>
            </a:r>
            <a:r>
              <a:rPr lang="en-US" sz="1200" b="1" i="0" u="none" strike="noStrike" cap="none" dirty="0">
                <a:solidFill>
                  <a:schemeClr val="dk1"/>
                </a:solidFill>
                <a:latin typeface="Calibri"/>
                <a:ea typeface="Calibri"/>
                <a:cs typeface="Calibri"/>
                <a:sym typeface="Calibri"/>
              </a:rPr>
              <a:t>serial</a:t>
            </a:r>
            <a:r>
              <a:rPr lang="en-US" sz="1200" b="0" i="0" u="none" strike="noStrike" cap="none" dirty="0">
                <a:solidFill>
                  <a:schemeClr val="dk1"/>
                </a:solidFill>
                <a:latin typeface="Calibri"/>
                <a:ea typeface="Calibri"/>
                <a:cs typeface="Calibri"/>
                <a:sym typeface="Calibri"/>
              </a:rPr>
              <a:t> δ18OE for both horses and rhinos is marked, suggesting either temperature seasonality or seasonal changes in water vapor source. If we attribute this variability solely to temperature seasonality, we can utilize the following equation provided by </a:t>
            </a:r>
            <a:r>
              <a:rPr lang="en-US" sz="1200" b="0" i="0" u="none" strike="noStrike" cap="none" dirty="0" err="1">
                <a:solidFill>
                  <a:schemeClr val="dk1"/>
                </a:solidFill>
                <a:latin typeface="Calibri"/>
                <a:ea typeface="Calibri"/>
                <a:cs typeface="Calibri"/>
                <a:sym typeface="Calibri"/>
              </a:rPr>
              <a:t>Zanazzi</a:t>
            </a:r>
            <a:r>
              <a:rPr lang="en-US" sz="1200" b="0" i="0" u="none" strike="noStrike" cap="none" dirty="0">
                <a:solidFill>
                  <a:schemeClr val="dk1"/>
                </a:solidFill>
                <a:latin typeface="Calibri"/>
                <a:ea typeface="Calibri"/>
                <a:cs typeface="Calibri"/>
                <a:sym typeface="Calibri"/>
              </a:rPr>
              <a:t> et al. (2015) to estimate MART.</a:t>
            </a:r>
          </a:p>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Using the 5-95 percentile interval for Fort Polk </a:t>
            </a:r>
            <a:r>
              <a:rPr lang="en-US" sz="1200" b="0" i="0" u="none" strike="noStrike" cap="none" dirty="0" err="1">
                <a:solidFill>
                  <a:schemeClr val="dk1"/>
                </a:solidFill>
                <a:latin typeface="Calibri"/>
                <a:ea typeface="Calibri"/>
                <a:cs typeface="Calibri"/>
                <a:sym typeface="Calibri"/>
              </a:rPr>
              <a:t>perissodactyls</a:t>
            </a:r>
            <a:r>
              <a:rPr lang="en-US" sz="1200" b="0" i="0" u="none" strike="noStrike" cap="none" dirty="0">
                <a:solidFill>
                  <a:schemeClr val="dk1"/>
                </a:solidFill>
                <a:latin typeface="Calibri"/>
                <a:ea typeface="Calibri"/>
                <a:cs typeface="Calibri"/>
                <a:sym typeface="Calibri"/>
              </a:rPr>
              <a:t> (r=3.53‰), we estimate a </a:t>
            </a:r>
            <a:r>
              <a:rPr lang="en-US" sz="1200" b="1" i="0" u="none" strike="noStrike" cap="none" dirty="0">
                <a:solidFill>
                  <a:schemeClr val="dk1"/>
                </a:solidFill>
                <a:latin typeface="Calibri"/>
                <a:ea typeface="Calibri"/>
                <a:cs typeface="Calibri"/>
                <a:sym typeface="Calibri"/>
              </a:rPr>
              <a:t>MART for Louisiana during the MMCT of 12.55°C</a:t>
            </a:r>
            <a:r>
              <a:rPr lang="en-US" sz="1200" b="0" i="0" u="none" strike="noStrike" cap="none" dirty="0">
                <a:solidFill>
                  <a:schemeClr val="dk1"/>
                </a:solidFill>
                <a:latin typeface="Calibri"/>
                <a:ea typeface="Calibri"/>
                <a:cs typeface="Calibri"/>
                <a:sym typeface="Calibri"/>
              </a:rPr>
              <a:t>. This range is more than 6°C lower than the thirty-year average for the area (18.80°C; IAEA/WMO, 2006), suggesting considerably more tropical-like seasonality during the MMCT compared to today, though we should note uncertainty associated with this estimate is large. </a:t>
            </a: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p:txBody>
      </p:sp>
      <p:sp>
        <p:nvSpPr>
          <p:cNvPr id="153" name="Shape 153"/>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24</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8215648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Shape 15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52" name="Shape 152"/>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The low variability in </a:t>
            </a:r>
            <a:r>
              <a:rPr lang="en-US" sz="1200" b="1" i="0" u="none" strike="noStrike" cap="none" dirty="0">
                <a:solidFill>
                  <a:schemeClr val="dk1"/>
                </a:solidFill>
                <a:latin typeface="Calibri"/>
                <a:ea typeface="Calibri"/>
                <a:cs typeface="Calibri"/>
                <a:sym typeface="Calibri"/>
              </a:rPr>
              <a:t>serial</a:t>
            </a:r>
            <a:r>
              <a:rPr lang="en-US" sz="1200" b="0" i="0" u="none" strike="noStrike" cap="none" dirty="0">
                <a:solidFill>
                  <a:schemeClr val="dk1"/>
                </a:solidFill>
                <a:latin typeface="Calibri"/>
                <a:ea typeface="Calibri"/>
                <a:cs typeface="Calibri"/>
                <a:sym typeface="Calibri"/>
              </a:rPr>
              <a:t> δ13CE for both horses (1.37‰) and rhinos (0.79‰) from Fort Polk </a:t>
            </a:r>
            <a:r>
              <a:rPr lang="en-US" sz="1200" b="1" i="0" u="none" strike="noStrike" cap="none" dirty="0">
                <a:solidFill>
                  <a:schemeClr val="dk1"/>
                </a:solidFill>
                <a:latin typeface="Calibri"/>
                <a:ea typeface="Calibri"/>
                <a:cs typeface="Calibri"/>
                <a:sym typeface="Calibri"/>
              </a:rPr>
              <a:t>may suggest little seasonal variation in precipitation </a:t>
            </a:r>
            <a:r>
              <a:rPr lang="en-US" sz="1200" b="0" i="0" u="none" strike="noStrike" cap="none" dirty="0">
                <a:solidFill>
                  <a:schemeClr val="dk1"/>
                </a:solidFill>
                <a:latin typeface="Calibri"/>
                <a:ea typeface="Calibri"/>
                <a:cs typeface="Calibri"/>
                <a:sym typeface="Calibri"/>
              </a:rPr>
              <a:t>in the region during the MMCT. </a:t>
            </a:r>
          </a:p>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In this study we used the relationship between rainwater δ18O and δ18OE calculated for modern horses  from </a:t>
            </a:r>
            <a:r>
              <a:rPr lang="en-US" sz="1200" b="0" i="0" u="none" strike="noStrike" cap="none" dirty="0" err="1">
                <a:solidFill>
                  <a:schemeClr val="dk1"/>
                </a:solidFill>
                <a:latin typeface="Calibri"/>
                <a:ea typeface="Calibri"/>
                <a:cs typeface="Calibri"/>
                <a:sym typeface="Calibri"/>
              </a:rPr>
              <a:t>Zanazzi</a:t>
            </a:r>
            <a:r>
              <a:rPr lang="en-US" sz="1200" b="0" i="0" u="none" strike="noStrike" cap="none" dirty="0">
                <a:solidFill>
                  <a:schemeClr val="dk1"/>
                </a:solidFill>
                <a:latin typeface="Calibri"/>
                <a:ea typeface="Calibri"/>
                <a:cs typeface="Calibri"/>
                <a:sym typeface="Calibri"/>
              </a:rPr>
              <a:t> et al., 2007 to estimate a value for rainwater δ18O in Louisiana during the MMCT.</a:t>
            </a:r>
          </a:p>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Using this equation, the mean δ18OE for horses (31.99±1.22‰, n=17), yields a value for local water δ18O in Louisiana of 0.71‰ during the MMCT. Variability in </a:t>
            </a:r>
            <a:r>
              <a:rPr lang="en-US" sz="1200" b="1" i="0" u="none" strike="noStrike" cap="none" dirty="0">
                <a:solidFill>
                  <a:schemeClr val="dk1"/>
                </a:solidFill>
                <a:latin typeface="Calibri"/>
                <a:ea typeface="Calibri"/>
                <a:cs typeface="Calibri"/>
                <a:sym typeface="Calibri"/>
              </a:rPr>
              <a:t>serial</a:t>
            </a:r>
            <a:r>
              <a:rPr lang="en-US" sz="1200" b="0" i="0" u="none" strike="noStrike" cap="none" dirty="0">
                <a:solidFill>
                  <a:schemeClr val="dk1"/>
                </a:solidFill>
                <a:latin typeface="Calibri"/>
                <a:ea typeface="Calibri"/>
                <a:cs typeface="Calibri"/>
                <a:sym typeface="Calibri"/>
              </a:rPr>
              <a:t> δ18OE for both horses and rhinos is marked, suggesting either temperature seasonality or seasonal changes in water vapor source. If we attribute this variability solely to temperature seasonality, we can utilize the following equation provided by </a:t>
            </a:r>
            <a:r>
              <a:rPr lang="en-US" sz="1200" b="0" i="0" u="none" strike="noStrike" cap="none" dirty="0" err="1">
                <a:solidFill>
                  <a:schemeClr val="dk1"/>
                </a:solidFill>
                <a:latin typeface="Calibri"/>
                <a:ea typeface="Calibri"/>
                <a:cs typeface="Calibri"/>
                <a:sym typeface="Calibri"/>
              </a:rPr>
              <a:t>Zanazzi</a:t>
            </a:r>
            <a:r>
              <a:rPr lang="en-US" sz="1200" b="0" i="0" u="none" strike="noStrike" cap="none" dirty="0">
                <a:solidFill>
                  <a:schemeClr val="dk1"/>
                </a:solidFill>
                <a:latin typeface="Calibri"/>
                <a:ea typeface="Calibri"/>
                <a:cs typeface="Calibri"/>
                <a:sym typeface="Calibri"/>
              </a:rPr>
              <a:t> et al. (2015) to estimate MART.</a:t>
            </a:r>
          </a:p>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Using the 5-95 percentile interval for Fort Polk </a:t>
            </a:r>
            <a:r>
              <a:rPr lang="en-US" sz="1200" b="0" i="0" u="none" strike="noStrike" cap="none" dirty="0" err="1">
                <a:solidFill>
                  <a:schemeClr val="dk1"/>
                </a:solidFill>
                <a:latin typeface="Calibri"/>
                <a:ea typeface="Calibri"/>
                <a:cs typeface="Calibri"/>
                <a:sym typeface="Calibri"/>
              </a:rPr>
              <a:t>perissodactyls</a:t>
            </a:r>
            <a:r>
              <a:rPr lang="en-US" sz="1200" b="0" i="0" u="none" strike="noStrike" cap="none" dirty="0">
                <a:solidFill>
                  <a:schemeClr val="dk1"/>
                </a:solidFill>
                <a:latin typeface="Calibri"/>
                <a:ea typeface="Calibri"/>
                <a:cs typeface="Calibri"/>
                <a:sym typeface="Calibri"/>
              </a:rPr>
              <a:t> (r=3.53‰), we estimate a </a:t>
            </a:r>
            <a:r>
              <a:rPr lang="en-US" sz="1200" b="1" i="0" u="none" strike="noStrike" cap="none" dirty="0">
                <a:solidFill>
                  <a:schemeClr val="dk1"/>
                </a:solidFill>
                <a:latin typeface="Calibri"/>
                <a:ea typeface="Calibri"/>
                <a:cs typeface="Calibri"/>
                <a:sym typeface="Calibri"/>
              </a:rPr>
              <a:t>MART for Louisiana during the MMCT of 12.55°C</a:t>
            </a:r>
            <a:r>
              <a:rPr lang="en-US" sz="1200" b="0" i="0" u="none" strike="noStrike" cap="none" dirty="0">
                <a:solidFill>
                  <a:schemeClr val="dk1"/>
                </a:solidFill>
                <a:latin typeface="Calibri"/>
                <a:ea typeface="Calibri"/>
                <a:cs typeface="Calibri"/>
                <a:sym typeface="Calibri"/>
              </a:rPr>
              <a:t>. This range is more than 6°C lower than the thirty-year average for the area (18.80°C; IAEA/WMO, 2006), suggesting considerably more tropical-like seasonality during the MMCT compared to today, though we should note uncertainty associated with this estimate is large. </a:t>
            </a: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p:txBody>
      </p:sp>
      <p:sp>
        <p:nvSpPr>
          <p:cNvPr id="153" name="Shape 153"/>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25</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52955138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Shape 15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60" name="Shape 160"/>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In summation, our preliminary isotopic work indicate that the area in and around Fort Polk during the MMCT was likely covered in mosaic Woodland-savanna, experiencing low MAP with no defined dry season and more tropical-like temperature seasonality than today. Considerably more work is needed to fully characterize the area during this interval, and we hope to extend study to other coeval localities across the Gulf Coast.</a:t>
            </a:r>
          </a:p>
        </p:txBody>
      </p:sp>
      <p:sp>
        <p:nvSpPr>
          <p:cNvPr id="161" name="Shape 161"/>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27</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99792814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Shape 16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r>
              <a:rPr lang="en-US" dirty="0" smtClean="0"/>
              <a:t>Any Questions</a:t>
            </a:r>
            <a:r>
              <a:rPr lang="en-US" baseline="0" dirty="0" smtClean="0"/>
              <a:t> may be addressed to Dr. Boardman…</a:t>
            </a:r>
            <a:endParaRPr dirty="0"/>
          </a:p>
        </p:txBody>
      </p:sp>
      <p:sp>
        <p:nvSpPr>
          <p:cNvPr id="167" name="Shape 16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09827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Shape 10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06" name="Shape 106"/>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1" i="0" u="none" strike="noStrike" cap="none" dirty="0">
                <a:solidFill>
                  <a:schemeClr val="dk1"/>
                </a:solidFill>
                <a:latin typeface="Calibri"/>
                <a:ea typeface="Calibri"/>
                <a:cs typeface="Calibri"/>
                <a:sym typeface="Calibri"/>
              </a:rPr>
              <a:t>What can we say about the impact of the MMCT on the Gulf Coast?  </a:t>
            </a:r>
            <a:r>
              <a:rPr lang="en-US" sz="1200" b="0" i="0" u="none" strike="noStrike" cap="none" dirty="0">
                <a:solidFill>
                  <a:schemeClr val="dk1"/>
                </a:solidFill>
                <a:latin typeface="Calibri"/>
                <a:ea typeface="Calibri"/>
                <a:cs typeface="Calibri"/>
                <a:sym typeface="Calibri"/>
              </a:rPr>
              <a:t>There are a plethora of relevant localities (</a:t>
            </a:r>
            <a:r>
              <a:rPr lang="en-US" sz="1200" b="1" i="0" u="none" strike="noStrike" cap="none" dirty="0">
                <a:solidFill>
                  <a:schemeClr val="dk1"/>
                </a:solidFill>
                <a:latin typeface="Calibri"/>
                <a:ea typeface="Calibri"/>
                <a:cs typeface="Calibri"/>
                <a:sym typeface="Calibri"/>
              </a:rPr>
              <a:t>see </a:t>
            </a:r>
            <a:r>
              <a:rPr lang="en-US" sz="1200" b="1" i="0" u="none" strike="noStrike" cap="none" dirty="0" err="1">
                <a:solidFill>
                  <a:schemeClr val="dk1"/>
                </a:solidFill>
                <a:latin typeface="Calibri"/>
                <a:ea typeface="Calibri"/>
                <a:cs typeface="Calibri"/>
                <a:sym typeface="Calibri"/>
              </a:rPr>
              <a:t>MioMap</a:t>
            </a:r>
            <a:r>
              <a:rPr lang="en-US" sz="1200" b="1" i="0" u="none" strike="noStrike" cap="none" dirty="0">
                <a:solidFill>
                  <a:schemeClr val="dk1"/>
                </a:solidFill>
                <a:latin typeface="Calibri"/>
                <a:ea typeface="Calibri"/>
                <a:cs typeface="Calibri"/>
                <a:sym typeface="Calibri"/>
              </a:rPr>
              <a:t> figure on slide</a:t>
            </a:r>
            <a:r>
              <a:rPr lang="en-US" sz="1200" b="0" i="0" u="none" strike="noStrike" cap="none" dirty="0">
                <a:solidFill>
                  <a:schemeClr val="dk1"/>
                </a:solidFill>
                <a:latin typeface="Calibri"/>
                <a:ea typeface="Calibri"/>
                <a:cs typeface="Calibri"/>
                <a:sym typeface="Calibri"/>
              </a:rPr>
              <a:t>), but few have been given much treatment beyond alpha taxonomy and </a:t>
            </a:r>
            <a:r>
              <a:rPr lang="en-US" sz="1200" b="0" i="0" u="none" strike="noStrike" cap="none" dirty="0" err="1">
                <a:solidFill>
                  <a:schemeClr val="dk1"/>
                </a:solidFill>
                <a:latin typeface="Calibri"/>
                <a:ea typeface="Calibri"/>
                <a:cs typeface="Calibri"/>
                <a:sym typeface="Calibri"/>
              </a:rPr>
              <a:t>geochronological</a:t>
            </a:r>
            <a:r>
              <a:rPr lang="en-US" sz="1200" b="0" i="0" u="none" strike="noStrike" cap="none" dirty="0">
                <a:solidFill>
                  <a:schemeClr val="dk1"/>
                </a:solidFill>
                <a:latin typeface="Calibri"/>
                <a:ea typeface="Calibri"/>
                <a:cs typeface="Calibri"/>
                <a:sym typeface="Calibri"/>
              </a:rPr>
              <a:t> placement</a:t>
            </a:r>
            <a:r>
              <a:rPr lang="en-US" sz="1200" b="0" i="0" u="none" strike="noStrike" cap="none" dirty="0" smtClean="0">
                <a:solidFill>
                  <a:schemeClr val="dk1"/>
                </a:solidFill>
                <a:latin typeface="Calibri"/>
                <a:ea typeface="Calibri"/>
                <a:cs typeface="Calibri"/>
                <a:sym typeface="Calibri"/>
              </a:rPr>
              <a:t>.</a:t>
            </a:r>
            <a:endParaRPr lang="en-US" sz="1200" b="0" i="0" u="none" strike="noStrike" cap="none" dirty="0">
              <a:solidFill>
                <a:schemeClr val="dk1"/>
              </a:solidFill>
              <a:latin typeface="Calibri"/>
              <a:ea typeface="Calibri"/>
              <a:cs typeface="Calibri"/>
              <a:sym typeface="Calibri"/>
            </a:endParaRPr>
          </a:p>
        </p:txBody>
      </p:sp>
      <p:sp>
        <p:nvSpPr>
          <p:cNvPr id="107" name="Shape 107"/>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3</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5550944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spcBef>
                <a:spcPts val="0"/>
              </a:spcBef>
              <a:buSzPct val="25000"/>
              <a:buNone/>
            </a:pPr>
            <a:r>
              <a:rPr lang="en-US" sz="1200" b="1" i="0" u="none" strike="noStrike" cap="none" dirty="0" smtClean="0">
                <a:solidFill>
                  <a:schemeClr val="dk1"/>
                </a:solidFill>
                <a:latin typeface="Calibri"/>
                <a:ea typeface="Calibri"/>
                <a:cs typeface="Calibri"/>
                <a:sym typeface="Calibri"/>
              </a:rPr>
              <a:t>We have many questions about the non-marine environments of the Gulf Coast during this interval, including:</a:t>
            </a:r>
          </a:p>
          <a:p>
            <a:pPr marL="228600" marR="0" lvl="0" indent="-228600" algn="l" rtl="0">
              <a:spcBef>
                <a:spcPts val="0"/>
              </a:spcBef>
              <a:buClr>
                <a:schemeClr val="dk1"/>
              </a:buClr>
              <a:buSzPct val="100000"/>
              <a:buFont typeface="Calibri"/>
              <a:buAutoNum type="arabicParenR"/>
            </a:pPr>
            <a:r>
              <a:rPr lang="en-US" sz="1200" b="1" i="0" u="none" strike="noStrike" cap="none" dirty="0" smtClean="0">
                <a:solidFill>
                  <a:schemeClr val="dk1"/>
                </a:solidFill>
                <a:latin typeface="Calibri"/>
                <a:ea typeface="Calibri"/>
                <a:cs typeface="Calibri"/>
                <a:sym typeface="Calibri"/>
              </a:rPr>
              <a:t>What types of vegetative biomes were present? </a:t>
            </a:r>
          </a:p>
          <a:p>
            <a:pPr marL="228600" marR="0" lvl="0" indent="-228600" algn="l" rtl="0">
              <a:spcBef>
                <a:spcPts val="0"/>
              </a:spcBef>
              <a:buClr>
                <a:schemeClr val="dk1"/>
              </a:buClr>
              <a:buSzPct val="100000"/>
              <a:buFont typeface="Calibri"/>
              <a:buAutoNum type="arabicParenR"/>
            </a:pPr>
            <a:r>
              <a:rPr lang="en-US" sz="1200" b="1" i="0" u="none" strike="noStrike" cap="none" dirty="0" smtClean="0">
                <a:solidFill>
                  <a:schemeClr val="dk1"/>
                </a:solidFill>
                <a:latin typeface="Calibri"/>
                <a:ea typeface="Calibri"/>
                <a:cs typeface="Calibri"/>
                <a:sym typeface="Calibri"/>
              </a:rPr>
              <a:t>What was the δ18O of meteoric precipitation? </a:t>
            </a:r>
            <a:r>
              <a:rPr lang="en-US" sz="1200" b="0" i="0" u="none" strike="noStrike" cap="none" dirty="0" smtClean="0">
                <a:solidFill>
                  <a:schemeClr val="dk1"/>
                </a:solidFill>
                <a:latin typeface="Calibri"/>
                <a:ea typeface="Calibri"/>
                <a:cs typeface="Calibri"/>
                <a:sym typeface="Calibri"/>
              </a:rPr>
              <a:t>Which might give us an idea about the primary source of water vapor, during this interval (be it Gulf, Atlantic, or Pacific).</a:t>
            </a:r>
          </a:p>
          <a:p>
            <a:pPr marL="228600" marR="0" lvl="0" indent="-228600" algn="l" rtl="0">
              <a:spcBef>
                <a:spcPts val="0"/>
              </a:spcBef>
              <a:buClr>
                <a:schemeClr val="dk1"/>
              </a:buClr>
              <a:buSzPct val="100000"/>
              <a:buFont typeface="Calibri"/>
              <a:buAutoNum type="arabicParenR"/>
            </a:pPr>
            <a:r>
              <a:rPr lang="en-US" sz="1200" b="1" i="0" u="none" strike="noStrike" cap="none" dirty="0" smtClean="0">
                <a:solidFill>
                  <a:schemeClr val="dk1"/>
                </a:solidFill>
                <a:latin typeface="Calibri"/>
                <a:ea typeface="Calibri"/>
                <a:cs typeface="Calibri"/>
                <a:sym typeface="Calibri"/>
              </a:rPr>
              <a:t>What was the temperature seasonality? </a:t>
            </a:r>
            <a:r>
              <a:rPr lang="en-US" sz="1200" b="0" i="0" u="none" strike="noStrike" cap="none" dirty="0" smtClean="0">
                <a:solidFill>
                  <a:schemeClr val="dk1"/>
                </a:solidFill>
                <a:latin typeface="Calibri"/>
                <a:ea typeface="Calibri"/>
                <a:cs typeface="Calibri"/>
                <a:sym typeface="Calibri"/>
              </a:rPr>
              <a:t>This interval was still warmer on balance than today, would it have been more tropical-like then?</a:t>
            </a:r>
          </a:p>
          <a:p>
            <a:pPr marL="228600" marR="0" lvl="0" indent="-228600" algn="l" rtl="0">
              <a:spcBef>
                <a:spcPts val="0"/>
              </a:spcBef>
              <a:buClr>
                <a:schemeClr val="dk1"/>
              </a:buClr>
              <a:buSzPct val="100000"/>
              <a:buFont typeface="Calibri"/>
              <a:buAutoNum type="arabicParenR"/>
            </a:pPr>
            <a:r>
              <a:rPr lang="en-US" sz="1200" b="1" i="0" u="none" strike="noStrike" cap="none" dirty="0" smtClean="0">
                <a:solidFill>
                  <a:schemeClr val="dk1"/>
                </a:solidFill>
                <a:latin typeface="Calibri"/>
                <a:ea typeface="Calibri"/>
                <a:cs typeface="Calibri"/>
                <a:sym typeface="Calibri"/>
              </a:rPr>
              <a:t>What was the mean annual precipitation (MAP), and was it seasonal? </a:t>
            </a:r>
            <a:r>
              <a:rPr lang="en-US" sz="1200" b="0" i="0" u="none" strike="noStrike" cap="none" dirty="0" smtClean="0">
                <a:solidFill>
                  <a:schemeClr val="dk1"/>
                </a:solidFill>
                <a:latin typeface="Calibri"/>
                <a:ea typeface="Calibri"/>
                <a:cs typeface="Calibri"/>
                <a:sym typeface="Calibri"/>
              </a:rPr>
              <a:t>This is a supposedly arid interval, how does it compare to the Gulf Coast today?</a:t>
            </a:r>
          </a:p>
          <a:p>
            <a:pPr marL="0" marR="0" lvl="0" indent="0" algn="l" rtl="0">
              <a:spcBef>
                <a:spcPts val="0"/>
              </a:spcBef>
              <a:buSzPct val="25000"/>
              <a:buNone/>
            </a:pPr>
            <a:endParaRPr lang="en-US" sz="1200" b="0" i="0" u="none" strike="noStrike" cap="none" dirty="0" smtClean="0">
              <a:solidFill>
                <a:schemeClr val="dk1"/>
              </a:solidFill>
              <a:latin typeface="Calibri"/>
              <a:ea typeface="Calibri"/>
              <a:cs typeface="Calibri"/>
              <a:sym typeface="Calibri"/>
            </a:endParaRPr>
          </a:p>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4</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7982179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Shape 11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16" name="Shape 116"/>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dirty="0" smtClean="0">
                <a:solidFill>
                  <a:schemeClr val="dk1"/>
                </a:solidFill>
                <a:latin typeface="Calibri"/>
                <a:ea typeface="Calibri"/>
                <a:cs typeface="Calibri"/>
                <a:sym typeface="Calibri"/>
              </a:rPr>
              <a:t>The sites</a:t>
            </a:r>
            <a:r>
              <a:rPr lang="en-US" sz="1200" b="0" i="0" u="none" strike="noStrike" cap="none" baseline="0" dirty="0" smtClean="0">
                <a:solidFill>
                  <a:schemeClr val="dk1"/>
                </a:solidFill>
                <a:latin typeface="Calibri"/>
                <a:ea typeface="Calibri"/>
                <a:cs typeface="Calibri"/>
                <a:sym typeface="Calibri"/>
              </a:rPr>
              <a:t> in this study include </a:t>
            </a:r>
            <a:r>
              <a:rPr lang="en-US" sz="1200" b="1" i="0" u="none" strike="noStrike" cap="none" dirty="0" smtClean="0">
                <a:solidFill>
                  <a:schemeClr val="dk1"/>
                </a:solidFill>
                <a:latin typeface="Calibri"/>
                <a:ea typeface="Calibri"/>
                <a:cs typeface="Calibri"/>
                <a:sym typeface="Calibri"/>
              </a:rPr>
              <a:t>two </a:t>
            </a:r>
            <a:r>
              <a:rPr lang="en-US" sz="1200" b="1" i="0" u="none" strike="noStrike" cap="none" dirty="0">
                <a:solidFill>
                  <a:schemeClr val="dk1"/>
                </a:solidFill>
                <a:latin typeface="Calibri"/>
                <a:ea typeface="Calibri"/>
                <a:cs typeface="Calibri"/>
                <a:sym typeface="Calibri"/>
              </a:rPr>
              <a:t>clusters </a:t>
            </a:r>
            <a:r>
              <a:rPr lang="en-US" sz="1200" b="0" i="0" u="none" strike="noStrike" cap="none" dirty="0">
                <a:solidFill>
                  <a:schemeClr val="dk1"/>
                </a:solidFill>
                <a:latin typeface="Calibri"/>
                <a:ea typeface="Calibri"/>
                <a:cs typeface="Calibri"/>
                <a:sym typeface="Calibri"/>
              </a:rPr>
              <a:t>(the </a:t>
            </a:r>
            <a:r>
              <a:rPr lang="en-US" sz="1200" b="1" i="0" u="none" strike="noStrike" cap="none" dirty="0">
                <a:solidFill>
                  <a:schemeClr val="dk1"/>
                </a:solidFill>
                <a:latin typeface="Calibri"/>
                <a:ea typeface="Calibri"/>
                <a:cs typeface="Calibri"/>
                <a:sym typeface="Calibri"/>
              </a:rPr>
              <a:t>DISC Cluster</a:t>
            </a:r>
            <a:r>
              <a:rPr lang="en-US" sz="1200" b="0" i="0" u="none" strike="noStrike" cap="none" dirty="0">
                <a:solidFill>
                  <a:schemeClr val="dk1"/>
                </a:solidFill>
                <a:latin typeface="Calibri"/>
                <a:ea typeface="Calibri"/>
                <a:cs typeface="Calibri"/>
                <a:sym typeface="Calibri"/>
              </a:rPr>
              <a:t>, which includes the DISC site; and the </a:t>
            </a:r>
            <a:r>
              <a:rPr lang="en-US" sz="1200" b="1" i="0" u="none" strike="noStrike" cap="none" dirty="0">
                <a:solidFill>
                  <a:schemeClr val="dk1"/>
                </a:solidFill>
                <a:latin typeface="Calibri"/>
                <a:ea typeface="Calibri"/>
                <a:cs typeface="Calibri"/>
                <a:sym typeface="Calibri"/>
              </a:rPr>
              <a:t>TVOR Cluster</a:t>
            </a:r>
            <a:r>
              <a:rPr lang="en-US" sz="1200" b="0" i="0" u="none" strike="noStrike" cap="none" dirty="0">
                <a:solidFill>
                  <a:schemeClr val="dk1"/>
                </a:solidFill>
                <a:latin typeface="Calibri"/>
                <a:ea typeface="Calibri"/>
                <a:cs typeface="Calibri"/>
                <a:sym typeface="Calibri"/>
              </a:rPr>
              <a:t>, which includes the TVOR SE and TVOR S sites) </a:t>
            </a:r>
            <a:r>
              <a:rPr lang="en-US" sz="1200" b="1" i="0" u="none" strike="noStrike" cap="none" dirty="0">
                <a:solidFill>
                  <a:schemeClr val="dk1"/>
                </a:solidFill>
                <a:latin typeface="Calibri"/>
                <a:ea typeface="Calibri"/>
                <a:cs typeface="Calibri"/>
                <a:sym typeface="Calibri"/>
              </a:rPr>
              <a:t>located on Fort Polk</a:t>
            </a:r>
            <a:r>
              <a:rPr lang="en-US" sz="1200" b="0" i="0" u="none" strike="noStrike" cap="none" dirty="0">
                <a:solidFill>
                  <a:schemeClr val="dk1"/>
                </a:solidFill>
                <a:latin typeface="Calibri"/>
                <a:ea typeface="Calibri"/>
                <a:cs typeface="Calibri"/>
                <a:sym typeface="Calibri"/>
              </a:rPr>
              <a:t>, a U.S. Army installation in Vernon Parish, Louisiana. All three sites sit within the Castor Creek Member of the Fleming Formation (</a:t>
            </a:r>
            <a:r>
              <a:rPr lang="en-US" sz="1200" b="1" i="0" u="none" strike="noStrike" cap="none" dirty="0">
                <a:solidFill>
                  <a:schemeClr val="dk1"/>
                </a:solidFill>
                <a:latin typeface="Calibri"/>
                <a:ea typeface="Calibri"/>
                <a:cs typeface="Calibri"/>
                <a:sym typeface="Calibri"/>
              </a:rPr>
              <a:t>FIGURE ON SLIDE</a:t>
            </a:r>
            <a:r>
              <a:rPr lang="en-US" sz="1200" b="0" i="0" u="none" strike="noStrike" cap="none" dirty="0">
                <a:solidFill>
                  <a:schemeClr val="dk1"/>
                </a:solidFill>
                <a:latin typeface="Calibri"/>
                <a:ea typeface="Calibri"/>
                <a:cs typeface="Calibri"/>
                <a:sym typeface="Calibri"/>
              </a:rPr>
              <a:t>); </a:t>
            </a:r>
            <a:r>
              <a:rPr lang="en-US" sz="1200" b="0" i="0" u="none" strike="noStrike" cap="none" dirty="0" err="1">
                <a:solidFill>
                  <a:schemeClr val="dk1"/>
                </a:solidFill>
                <a:latin typeface="Calibri"/>
                <a:ea typeface="Calibri"/>
                <a:cs typeface="Calibri"/>
                <a:sym typeface="Calibri"/>
              </a:rPr>
              <a:t>paleomagnetic</a:t>
            </a:r>
            <a:r>
              <a:rPr lang="en-US" sz="1200" b="0" i="0" u="none" strike="noStrike" cap="none" dirty="0">
                <a:solidFill>
                  <a:schemeClr val="dk1"/>
                </a:solidFill>
                <a:latin typeface="Calibri"/>
                <a:ea typeface="Calibri"/>
                <a:cs typeface="Calibri"/>
                <a:sym typeface="Calibri"/>
              </a:rPr>
              <a:t> data from cores indicate a </a:t>
            </a:r>
            <a:r>
              <a:rPr lang="en-US" sz="1200" b="1" i="0" u="none" strike="noStrike" cap="none" dirty="0">
                <a:solidFill>
                  <a:schemeClr val="dk1"/>
                </a:solidFill>
                <a:latin typeface="Calibri"/>
                <a:ea typeface="Calibri"/>
                <a:cs typeface="Calibri"/>
                <a:sym typeface="Calibri"/>
              </a:rPr>
              <a:t>late </a:t>
            </a:r>
            <a:r>
              <a:rPr lang="en-US" sz="1200" b="1" i="0" u="none" strike="noStrike" cap="none" dirty="0" err="1">
                <a:solidFill>
                  <a:schemeClr val="dk1"/>
                </a:solidFill>
                <a:latin typeface="Calibri"/>
                <a:ea typeface="Calibri"/>
                <a:cs typeface="Calibri"/>
                <a:sym typeface="Calibri"/>
              </a:rPr>
              <a:t>Barstovian</a:t>
            </a:r>
            <a:r>
              <a:rPr lang="en-US" sz="1200" b="1" i="0" u="none" strike="noStrike" cap="none" dirty="0">
                <a:solidFill>
                  <a:schemeClr val="dk1"/>
                </a:solidFill>
                <a:latin typeface="Calibri"/>
                <a:ea typeface="Calibri"/>
                <a:cs typeface="Calibri"/>
                <a:sym typeface="Calibri"/>
              </a:rPr>
              <a:t> (13.5 to 14 Ma) age for these sites </a:t>
            </a:r>
            <a:r>
              <a:rPr lang="en-US" sz="1200" b="0" i="0" u="none" strike="noStrike" cap="none" dirty="0">
                <a:solidFill>
                  <a:schemeClr val="dk1"/>
                </a:solidFill>
                <a:latin typeface="Calibri"/>
                <a:ea typeface="Calibri"/>
                <a:cs typeface="Calibri"/>
                <a:sym typeface="Calibri"/>
              </a:rPr>
              <a:t>(Jones et al., 1995; </a:t>
            </a:r>
            <a:r>
              <a:rPr lang="en-US" sz="1200" b="0" i="0" u="none" strike="noStrike" cap="none" dirty="0" err="1">
                <a:solidFill>
                  <a:schemeClr val="dk1"/>
                </a:solidFill>
                <a:latin typeface="Calibri"/>
                <a:ea typeface="Calibri"/>
                <a:cs typeface="Calibri"/>
                <a:sym typeface="Calibri"/>
              </a:rPr>
              <a:t>Gose</a:t>
            </a:r>
            <a:r>
              <a:rPr lang="en-US" sz="1200" b="0" i="0" u="none" strike="noStrike" cap="none" dirty="0">
                <a:solidFill>
                  <a:schemeClr val="dk1"/>
                </a:solidFill>
                <a:latin typeface="Calibri"/>
                <a:ea typeface="Calibri"/>
                <a:cs typeface="Calibri"/>
                <a:sym typeface="Calibri"/>
              </a:rPr>
              <a:t> et al., 2008). The bulk of fossils from these sites were recovered from conglomeratic beds and lenses interpreted as having been concentrated from the weathering of interfluves (Schiebout et al., 1997). These sites, as with the bulk of the Castor Creek Member, are primarily coastal, non-marine based on </a:t>
            </a:r>
            <a:r>
              <a:rPr lang="en-US" sz="1200" b="0" i="0" u="none" strike="noStrike" cap="none" dirty="0" err="1">
                <a:solidFill>
                  <a:schemeClr val="dk1"/>
                </a:solidFill>
                <a:latin typeface="Calibri"/>
                <a:ea typeface="Calibri"/>
                <a:cs typeface="Calibri"/>
                <a:sym typeface="Calibri"/>
              </a:rPr>
              <a:t>sedimentological</a:t>
            </a:r>
            <a:r>
              <a:rPr lang="en-US" sz="1200" b="0" i="0" u="none" strike="noStrike" cap="none" dirty="0">
                <a:solidFill>
                  <a:schemeClr val="dk1"/>
                </a:solidFill>
                <a:latin typeface="Calibri"/>
                <a:ea typeface="Calibri"/>
                <a:cs typeface="Calibri"/>
                <a:sym typeface="Calibri"/>
              </a:rPr>
              <a:t>, paleontological, and geochemical evidence, with the exception of TVOR SE, which has an </a:t>
            </a:r>
            <a:r>
              <a:rPr lang="en-US" sz="1200" b="0" i="1" u="none" strike="noStrike" cap="none" dirty="0">
                <a:solidFill>
                  <a:schemeClr val="dk1"/>
                </a:solidFill>
                <a:latin typeface="Calibri"/>
                <a:ea typeface="Calibri"/>
                <a:cs typeface="Calibri"/>
                <a:sym typeface="Calibri"/>
              </a:rPr>
              <a:t>in situ </a:t>
            </a:r>
            <a:r>
              <a:rPr lang="en-US" sz="1200" b="0" i="0" u="none" strike="noStrike" cap="none" dirty="0">
                <a:solidFill>
                  <a:schemeClr val="dk1"/>
                </a:solidFill>
                <a:latin typeface="Calibri"/>
                <a:ea typeface="Calibri"/>
                <a:cs typeface="Calibri"/>
                <a:sym typeface="Calibri"/>
              </a:rPr>
              <a:t>oyster reef (Schiebout, 1994; Schiebout et al., 1997; Jones et al., 1995; Hinds, 1999; </a:t>
            </a:r>
            <a:r>
              <a:rPr lang="en-US" sz="1200" b="0" i="0" u="none" strike="noStrike" cap="none" dirty="0" err="1">
                <a:solidFill>
                  <a:schemeClr val="dk1"/>
                </a:solidFill>
                <a:latin typeface="Calibri"/>
                <a:ea typeface="Calibri"/>
                <a:cs typeface="Calibri"/>
                <a:sym typeface="Calibri"/>
              </a:rPr>
              <a:t>McCulloh</a:t>
            </a:r>
            <a:r>
              <a:rPr lang="en-US" sz="1200" b="0" i="0" u="none" strike="noStrike" cap="none" dirty="0">
                <a:solidFill>
                  <a:schemeClr val="dk1"/>
                </a:solidFill>
                <a:latin typeface="Calibri"/>
                <a:ea typeface="Calibri"/>
                <a:cs typeface="Calibri"/>
                <a:sym typeface="Calibri"/>
              </a:rPr>
              <a:t> and Heinrich, 2000). Hinds (1999) suggested that the Castor Creek Member was deposited primarily during a regression, which fits expectations for the MMCT. </a:t>
            </a:r>
            <a:endParaRPr lang="en-US" sz="1200" b="0" i="0" u="none" strike="noStrike" cap="none" dirty="0" smtClean="0">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	</a:t>
            </a:r>
          </a:p>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	Previous </a:t>
            </a:r>
            <a:r>
              <a:rPr lang="en-US" sz="1200" b="0" i="0" u="none" strike="noStrike" cap="none" dirty="0" err="1">
                <a:solidFill>
                  <a:schemeClr val="dk1"/>
                </a:solidFill>
                <a:latin typeface="Calibri"/>
                <a:ea typeface="Calibri"/>
                <a:cs typeface="Calibri"/>
                <a:sym typeface="Calibri"/>
              </a:rPr>
              <a:t>paleoecological</a:t>
            </a:r>
            <a:r>
              <a:rPr lang="en-US" sz="1200" b="0" i="0" u="none" strike="noStrike" cap="none" dirty="0">
                <a:solidFill>
                  <a:schemeClr val="dk1"/>
                </a:solidFill>
                <a:latin typeface="Calibri"/>
                <a:ea typeface="Calibri"/>
                <a:cs typeface="Calibri"/>
                <a:sym typeface="Calibri"/>
              </a:rPr>
              <a:t> work done at Fort Polk, based on pollen and </a:t>
            </a:r>
            <a:r>
              <a:rPr lang="en-US" sz="1200" b="0" i="0" u="none" strike="noStrike" cap="none" dirty="0" err="1">
                <a:solidFill>
                  <a:schemeClr val="dk1"/>
                </a:solidFill>
                <a:latin typeface="Calibri"/>
                <a:ea typeface="Calibri"/>
                <a:cs typeface="Calibri"/>
                <a:sym typeface="Calibri"/>
              </a:rPr>
              <a:t>phytolith</a:t>
            </a:r>
            <a:r>
              <a:rPr lang="en-US" sz="1200" b="0" i="0" u="none" strike="noStrike" cap="none" dirty="0">
                <a:solidFill>
                  <a:schemeClr val="dk1"/>
                </a:solidFill>
                <a:latin typeface="Calibri"/>
                <a:ea typeface="Calibri"/>
                <a:cs typeface="Calibri"/>
                <a:sym typeface="Calibri"/>
              </a:rPr>
              <a:t> data, </a:t>
            </a:r>
            <a:r>
              <a:rPr lang="en-US" sz="1200" b="1" i="0" u="none" strike="noStrike" cap="none" dirty="0">
                <a:solidFill>
                  <a:schemeClr val="dk1"/>
                </a:solidFill>
                <a:latin typeface="Calibri"/>
                <a:ea typeface="Calibri"/>
                <a:cs typeface="Calibri"/>
                <a:sym typeface="Calibri"/>
              </a:rPr>
              <a:t>indicate a mosaic habitat </a:t>
            </a:r>
            <a:r>
              <a:rPr lang="en-US" sz="1200" b="0" i="0" u="none" strike="noStrike" cap="none" dirty="0">
                <a:solidFill>
                  <a:schemeClr val="dk1"/>
                </a:solidFill>
                <a:latin typeface="Calibri"/>
                <a:ea typeface="Calibri"/>
                <a:cs typeface="Calibri"/>
                <a:sym typeface="Calibri"/>
              </a:rPr>
              <a:t>at most sites, </a:t>
            </a:r>
            <a:r>
              <a:rPr lang="en-US" sz="1200" b="1" i="0" u="none" strike="noStrike" cap="none" dirty="0">
                <a:solidFill>
                  <a:schemeClr val="dk1"/>
                </a:solidFill>
                <a:latin typeface="Calibri"/>
                <a:ea typeface="Calibri"/>
                <a:cs typeface="Calibri"/>
                <a:sym typeface="Calibri"/>
              </a:rPr>
              <a:t>with mixed hardwood including pine and areas of savanna grassland </a:t>
            </a:r>
            <a:r>
              <a:rPr lang="en-US" sz="1200" b="0" i="0" u="none" strike="noStrike" cap="none" dirty="0">
                <a:solidFill>
                  <a:schemeClr val="dk1"/>
                </a:solidFill>
                <a:latin typeface="Calibri"/>
                <a:ea typeface="Calibri"/>
                <a:cs typeface="Calibri"/>
                <a:sym typeface="Calibri"/>
              </a:rPr>
              <a:t>(Stromberg in Schiebout, 1997; </a:t>
            </a:r>
            <a:r>
              <a:rPr lang="en-US" sz="1200" b="0" i="0" u="none" strike="noStrike" cap="none" dirty="0" err="1">
                <a:solidFill>
                  <a:schemeClr val="dk1"/>
                </a:solidFill>
                <a:latin typeface="Calibri"/>
                <a:ea typeface="Calibri"/>
                <a:cs typeface="Calibri"/>
                <a:sym typeface="Calibri"/>
              </a:rPr>
              <a:t>Wrenn</a:t>
            </a:r>
            <a:r>
              <a:rPr lang="en-US" sz="1200" b="0" i="0" u="none" strike="noStrike" cap="none" dirty="0">
                <a:solidFill>
                  <a:schemeClr val="dk1"/>
                </a:solidFill>
                <a:latin typeface="Calibri"/>
                <a:ea typeface="Calibri"/>
                <a:cs typeface="Calibri"/>
                <a:sym typeface="Calibri"/>
              </a:rPr>
              <a:t> in Schiebout, 1997; Schiebout and Ting, 2001)</a:t>
            </a: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p:txBody>
      </p:sp>
      <p:sp>
        <p:nvSpPr>
          <p:cNvPr id="117" name="Shape 117"/>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5</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5962858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spcBef>
                <a:spcPts val="0"/>
              </a:spcBef>
              <a:buSzPct val="25000"/>
              <a:buNone/>
            </a:pPr>
            <a:r>
              <a:rPr lang="en-US" sz="1200" b="0" i="0" u="none" strike="noStrike" cap="none" dirty="0" smtClean="0">
                <a:solidFill>
                  <a:schemeClr val="dk1"/>
                </a:solidFill>
                <a:latin typeface="Calibri"/>
                <a:ea typeface="Calibri"/>
                <a:cs typeface="Calibri"/>
                <a:sym typeface="Calibri"/>
              </a:rPr>
              <a:t>we analyzed recovered from three sites in </a:t>
            </a:r>
            <a:r>
              <a:rPr lang="en-US" sz="1200" b="1" i="0" u="none" strike="noStrike" cap="none" dirty="0" smtClean="0">
                <a:solidFill>
                  <a:schemeClr val="dk1"/>
                </a:solidFill>
                <a:latin typeface="Calibri"/>
                <a:ea typeface="Calibri"/>
                <a:cs typeface="Calibri"/>
                <a:sym typeface="Calibri"/>
              </a:rPr>
              <a:t>two clusters </a:t>
            </a:r>
            <a:r>
              <a:rPr lang="en-US" sz="1200" b="0" i="0" u="none" strike="noStrike" cap="none" dirty="0" smtClean="0">
                <a:solidFill>
                  <a:schemeClr val="dk1"/>
                </a:solidFill>
                <a:latin typeface="Calibri"/>
                <a:ea typeface="Calibri"/>
                <a:cs typeface="Calibri"/>
                <a:sym typeface="Calibri"/>
              </a:rPr>
              <a:t>(the </a:t>
            </a:r>
            <a:r>
              <a:rPr lang="en-US" sz="1200" b="1" i="0" u="none" strike="noStrike" cap="none" dirty="0" smtClean="0">
                <a:solidFill>
                  <a:schemeClr val="dk1"/>
                </a:solidFill>
                <a:latin typeface="Calibri"/>
                <a:ea typeface="Calibri"/>
                <a:cs typeface="Calibri"/>
                <a:sym typeface="Calibri"/>
              </a:rPr>
              <a:t>DISC Cluster</a:t>
            </a:r>
            <a:r>
              <a:rPr lang="en-US" sz="1200" b="0" i="0" u="none" strike="noStrike" cap="none" dirty="0" smtClean="0">
                <a:solidFill>
                  <a:schemeClr val="dk1"/>
                </a:solidFill>
                <a:latin typeface="Calibri"/>
                <a:ea typeface="Calibri"/>
                <a:cs typeface="Calibri"/>
                <a:sym typeface="Calibri"/>
              </a:rPr>
              <a:t>, which includes the DISC site; and the </a:t>
            </a:r>
            <a:r>
              <a:rPr lang="en-US" sz="1200" b="1" i="0" u="none" strike="noStrike" cap="none" dirty="0" smtClean="0">
                <a:solidFill>
                  <a:schemeClr val="dk1"/>
                </a:solidFill>
                <a:latin typeface="Calibri"/>
                <a:ea typeface="Calibri"/>
                <a:cs typeface="Calibri"/>
                <a:sym typeface="Calibri"/>
              </a:rPr>
              <a:t>TVOR Cluster</a:t>
            </a:r>
            <a:r>
              <a:rPr lang="en-US" sz="1200" b="0" i="0" u="none" strike="noStrike" cap="none" dirty="0" smtClean="0">
                <a:solidFill>
                  <a:schemeClr val="dk1"/>
                </a:solidFill>
                <a:latin typeface="Calibri"/>
                <a:ea typeface="Calibri"/>
                <a:cs typeface="Calibri"/>
                <a:sym typeface="Calibri"/>
              </a:rPr>
              <a:t>, which includes the TVOR SE and TVOR S sites) </a:t>
            </a:r>
            <a:r>
              <a:rPr lang="en-US" sz="1200" b="1" i="0" u="none" strike="noStrike" cap="none" dirty="0" smtClean="0">
                <a:solidFill>
                  <a:schemeClr val="dk1"/>
                </a:solidFill>
                <a:latin typeface="Calibri"/>
                <a:ea typeface="Calibri"/>
                <a:cs typeface="Calibri"/>
                <a:sym typeface="Calibri"/>
              </a:rPr>
              <a:t>located on Fort Polk</a:t>
            </a:r>
            <a:r>
              <a:rPr lang="en-US" sz="1200" b="0" i="0" u="none" strike="noStrike" cap="none" dirty="0" smtClean="0">
                <a:solidFill>
                  <a:schemeClr val="dk1"/>
                </a:solidFill>
                <a:latin typeface="Calibri"/>
                <a:ea typeface="Calibri"/>
                <a:cs typeface="Calibri"/>
                <a:sym typeface="Calibri"/>
              </a:rPr>
              <a:t>, a U.S. Army installation in Vernon Parish, Louisiana. All three sites sit within the Castor Creek Member of the Fleming Formation (</a:t>
            </a:r>
            <a:r>
              <a:rPr lang="en-US" sz="1200" b="1" i="0" u="none" strike="noStrike" cap="none" dirty="0" smtClean="0">
                <a:solidFill>
                  <a:schemeClr val="dk1"/>
                </a:solidFill>
                <a:latin typeface="Calibri"/>
                <a:ea typeface="Calibri"/>
                <a:cs typeface="Calibri"/>
                <a:sym typeface="Calibri"/>
              </a:rPr>
              <a:t>FIGURE ON SLIDE</a:t>
            </a:r>
            <a:r>
              <a:rPr lang="en-US" sz="1200" b="0" i="0" u="none" strike="noStrike" cap="none" dirty="0" smtClean="0">
                <a:solidFill>
                  <a:schemeClr val="dk1"/>
                </a:solidFill>
                <a:latin typeface="Calibri"/>
                <a:ea typeface="Calibri"/>
                <a:cs typeface="Calibri"/>
                <a:sym typeface="Calibri"/>
              </a:rPr>
              <a:t>); </a:t>
            </a:r>
            <a:r>
              <a:rPr lang="en-US" sz="1200" b="0" i="0" u="none" strike="noStrike" cap="none" dirty="0" err="1" smtClean="0">
                <a:solidFill>
                  <a:schemeClr val="dk1"/>
                </a:solidFill>
                <a:latin typeface="Calibri"/>
                <a:ea typeface="Calibri"/>
                <a:cs typeface="Calibri"/>
                <a:sym typeface="Calibri"/>
              </a:rPr>
              <a:t>paleomagnetic</a:t>
            </a:r>
            <a:r>
              <a:rPr lang="en-US" sz="1200" b="0" i="0" u="none" strike="noStrike" cap="none" dirty="0" smtClean="0">
                <a:solidFill>
                  <a:schemeClr val="dk1"/>
                </a:solidFill>
                <a:latin typeface="Calibri"/>
                <a:ea typeface="Calibri"/>
                <a:cs typeface="Calibri"/>
                <a:sym typeface="Calibri"/>
              </a:rPr>
              <a:t> data from cores indicate a </a:t>
            </a:r>
            <a:r>
              <a:rPr lang="en-US" sz="1200" b="1" i="0" u="none" strike="noStrike" cap="none" dirty="0" smtClean="0">
                <a:solidFill>
                  <a:schemeClr val="dk1"/>
                </a:solidFill>
                <a:latin typeface="Calibri"/>
                <a:ea typeface="Calibri"/>
                <a:cs typeface="Calibri"/>
                <a:sym typeface="Calibri"/>
              </a:rPr>
              <a:t>late </a:t>
            </a:r>
            <a:r>
              <a:rPr lang="en-US" sz="1200" b="1" i="0" u="none" strike="noStrike" cap="none" dirty="0" err="1" smtClean="0">
                <a:solidFill>
                  <a:schemeClr val="dk1"/>
                </a:solidFill>
                <a:latin typeface="Calibri"/>
                <a:ea typeface="Calibri"/>
                <a:cs typeface="Calibri"/>
                <a:sym typeface="Calibri"/>
              </a:rPr>
              <a:t>Barstovian</a:t>
            </a:r>
            <a:r>
              <a:rPr lang="en-US" sz="1200" b="1" i="0" u="none" strike="noStrike" cap="none" dirty="0" smtClean="0">
                <a:solidFill>
                  <a:schemeClr val="dk1"/>
                </a:solidFill>
                <a:latin typeface="Calibri"/>
                <a:ea typeface="Calibri"/>
                <a:cs typeface="Calibri"/>
                <a:sym typeface="Calibri"/>
              </a:rPr>
              <a:t> (13.5 to 14 Ma) age for these sites </a:t>
            </a:r>
            <a:r>
              <a:rPr lang="en-US" sz="1200" b="0" i="0" u="none" strike="noStrike" cap="none" dirty="0" smtClean="0">
                <a:solidFill>
                  <a:schemeClr val="dk1"/>
                </a:solidFill>
                <a:latin typeface="Calibri"/>
                <a:ea typeface="Calibri"/>
                <a:cs typeface="Calibri"/>
                <a:sym typeface="Calibri"/>
              </a:rPr>
              <a:t>(Jones et al., 1995; </a:t>
            </a:r>
            <a:r>
              <a:rPr lang="en-US" sz="1200" b="0" i="0" u="none" strike="noStrike" cap="none" dirty="0" err="1" smtClean="0">
                <a:solidFill>
                  <a:schemeClr val="dk1"/>
                </a:solidFill>
                <a:latin typeface="Calibri"/>
                <a:ea typeface="Calibri"/>
                <a:cs typeface="Calibri"/>
                <a:sym typeface="Calibri"/>
              </a:rPr>
              <a:t>Gose</a:t>
            </a:r>
            <a:r>
              <a:rPr lang="en-US" sz="1200" b="0" i="0" u="none" strike="noStrike" cap="none" dirty="0" smtClean="0">
                <a:solidFill>
                  <a:schemeClr val="dk1"/>
                </a:solidFill>
                <a:latin typeface="Calibri"/>
                <a:ea typeface="Calibri"/>
                <a:cs typeface="Calibri"/>
                <a:sym typeface="Calibri"/>
              </a:rPr>
              <a:t> et al., 2008). The bulk of fossils from these sites were recovered from conglomeratic beds and lenses interpreted as having been concentrated from the weathering of interfluves (</a:t>
            </a:r>
            <a:r>
              <a:rPr lang="en-US" sz="1200" b="0" i="0" u="none" strike="noStrike" cap="none" dirty="0" err="1" smtClean="0">
                <a:solidFill>
                  <a:schemeClr val="dk1"/>
                </a:solidFill>
                <a:latin typeface="Calibri"/>
                <a:ea typeface="Calibri"/>
                <a:cs typeface="Calibri"/>
                <a:sym typeface="Calibri"/>
              </a:rPr>
              <a:t>Schiebout</a:t>
            </a:r>
            <a:r>
              <a:rPr lang="en-US" sz="1200" b="0" i="0" u="none" strike="noStrike" cap="none" dirty="0" smtClean="0">
                <a:solidFill>
                  <a:schemeClr val="dk1"/>
                </a:solidFill>
                <a:latin typeface="Calibri"/>
                <a:ea typeface="Calibri"/>
                <a:cs typeface="Calibri"/>
                <a:sym typeface="Calibri"/>
              </a:rPr>
              <a:t> et al., 1997). These sites, as with the bulk of the Castor Creek Member, are primarily coastal, non-marine based on </a:t>
            </a:r>
            <a:r>
              <a:rPr lang="en-US" sz="1200" b="0" i="0" u="none" strike="noStrike" cap="none" dirty="0" err="1" smtClean="0">
                <a:solidFill>
                  <a:schemeClr val="dk1"/>
                </a:solidFill>
                <a:latin typeface="Calibri"/>
                <a:ea typeface="Calibri"/>
                <a:cs typeface="Calibri"/>
                <a:sym typeface="Calibri"/>
              </a:rPr>
              <a:t>sedimentological</a:t>
            </a:r>
            <a:r>
              <a:rPr lang="en-US" sz="1200" b="0" i="0" u="none" strike="noStrike" cap="none" dirty="0" smtClean="0">
                <a:solidFill>
                  <a:schemeClr val="dk1"/>
                </a:solidFill>
                <a:latin typeface="Calibri"/>
                <a:ea typeface="Calibri"/>
                <a:cs typeface="Calibri"/>
                <a:sym typeface="Calibri"/>
              </a:rPr>
              <a:t>, paleontological, and geochemical evidence, with the exception of TVOR SE, which has an </a:t>
            </a:r>
            <a:r>
              <a:rPr lang="en-US" sz="1200" b="0" i="1" u="none" strike="noStrike" cap="none" dirty="0" smtClean="0">
                <a:solidFill>
                  <a:schemeClr val="dk1"/>
                </a:solidFill>
                <a:latin typeface="Calibri"/>
                <a:ea typeface="Calibri"/>
                <a:cs typeface="Calibri"/>
                <a:sym typeface="Calibri"/>
              </a:rPr>
              <a:t>in situ </a:t>
            </a:r>
            <a:r>
              <a:rPr lang="en-US" sz="1200" b="0" i="0" u="none" strike="noStrike" cap="none" dirty="0" smtClean="0">
                <a:solidFill>
                  <a:schemeClr val="dk1"/>
                </a:solidFill>
                <a:latin typeface="Calibri"/>
                <a:ea typeface="Calibri"/>
                <a:cs typeface="Calibri"/>
                <a:sym typeface="Calibri"/>
              </a:rPr>
              <a:t>oyster reef (</a:t>
            </a:r>
            <a:r>
              <a:rPr lang="en-US" sz="1200" b="0" i="0" u="none" strike="noStrike" cap="none" dirty="0" err="1" smtClean="0">
                <a:solidFill>
                  <a:schemeClr val="dk1"/>
                </a:solidFill>
                <a:latin typeface="Calibri"/>
                <a:ea typeface="Calibri"/>
                <a:cs typeface="Calibri"/>
                <a:sym typeface="Calibri"/>
              </a:rPr>
              <a:t>Schiebout</a:t>
            </a:r>
            <a:r>
              <a:rPr lang="en-US" sz="1200" b="0" i="0" u="none" strike="noStrike" cap="none" dirty="0" smtClean="0">
                <a:solidFill>
                  <a:schemeClr val="dk1"/>
                </a:solidFill>
                <a:latin typeface="Calibri"/>
                <a:ea typeface="Calibri"/>
                <a:cs typeface="Calibri"/>
                <a:sym typeface="Calibri"/>
              </a:rPr>
              <a:t>, 1994; </a:t>
            </a:r>
            <a:r>
              <a:rPr lang="en-US" sz="1200" b="0" i="0" u="none" strike="noStrike" cap="none" dirty="0" err="1" smtClean="0">
                <a:solidFill>
                  <a:schemeClr val="dk1"/>
                </a:solidFill>
                <a:latin typeface="Calibri"/>
                <a:ea typeface="Calibri"/>
                <a:cs typeface="Calibri"/>
                <a:sym typeface="Calibri"/>
              </a:rPr>
              <a:t>Schiebout</a:t>
            </a:r>
            <a:r>
              <a:rPr lang="en-US" sz="1200" b="0" i="0" u="none" strike="noStrike" cap="none" dirty="0" smtClean="0">
                <a:solidFill>
                  <a:schemeClr val="dk1"/>
                </a:solidFill>
                <a:latin typeface="Calibri"/>
                <a:ea typeface="Calibri"/>
                <a:cs typeface="Calibri"/>
                <a:sym typeface="Calibri"/>
              </a:rPr>
              <a:t> et al., 1997; Jones et al., 1995; Hinds, 1999; </a:t>
            </a:r>
            <a:r>
              <a:rPr lang="en-US" sz="1200" b="0" i="0" u="none" strike="noStrike" cap="none" dirty="0" err="1" smtClean="0">
                <a:solidFill>
                  <a:schemeClr val="dk1"/>
                </a:solidFill>
                <a:latin typeface="Calibri"/>
                <a:ea typeface="Calibri"/>
                <a:cs typeface="Calibri"/>
                <a:sym typeface="Calibri"/>
              </a:rPr>
              <a:t>McCulloh</a:t>
            </a:r>
            <a:r>
              <a:rPr lang="en-US" sz="1200" b="0" i="0" u="none" strike="noStrike" cap="none" dirty="0" smtClean="0">
                <a:solidFill>
                  <a:schemeClr val="dk1"/>
                </a:solidFill>
                <a:latin typeface="Calibri"/>
                <a:ea typeface="Calibri"/>
                <a:cs typeface="Calibri"/>
                <a:sym typeface="Calibri"/>
              </a:rPr>
              <a:t> and Heinrich, 2000). Hinds (1999) suggested that the Castor Creek Member was deposited primarily during a regression, which fits expectations for the MMCT. </a:t>
            </a:r>
          </a:p>
          <a:p>
            <a:pPr marL="0" marR="0" lvl="0" indent="0" algn="l" rtl="0">
              <a:spcBef>
                <a:spcPts val="0"/>
              </a:spcBef>
              <a:buSzPct val="25000"/>
              <a:buNone/>
            </a:pPr>
            <a:r>
              <a:rPr lang="en-US" sz="1200" b="0" i="0" u="none" strike="noStrike" cap="none" dirty="0" smtClean="0">
                <a:solidFill>
                  <a:schemeClr val="dk1"/>
                </a:solidFill>
                <a:latin typeface="Calibri"/>
                <a:ea typeface="Calibri"/>
                <a:cs typeface="Calibri"/>
                <a:sym typeface="Calibri"/>
              </a:rPr>
              <a:t>tooth enamel carbonate from 29 ungulates specimens (horses, rhinos, and the </a:t>
            </a:r>
            <a:r>
              <a:rPr lang="en-US" sz="1200" b="0" i="0" u="none" strike="noStrike" cap="none" dirty="0" err="1" smtClean="0">
                <a:solidFill>
                  <a:schemeClr val="dk1"/>
                </a:solidFill>
                <a:latin typeface="Calibri"/>
                <a:ea typeface="Calibri"/>
                <a:cs typeface="Calibri"/>
                <a:sym typeface="Calibri"/>
              </a:rPr>
              <a:t>protoceratid</a:t>
            </a:r>
            <a:r>
              <a:rPr lang="en-US" sz="1200" b="0" i="0" u="none" strike="noStrike" cap="none" dirty="0" smtClean="0">
                <a:solidFill>
                  <a:schemeClr val="dk1"/>
                </a:solidFill>
                <a:latin typeface="Calibri"/>
                <a:ea typeface="Calibri"/>
                <a:cs typeface="Calibri"/>
                <a:sym typeface="Calibri"/>
              </a:rPr>
              <a:t>, </a:t>
            </a:r>
            <a:r>
              <a:rPr lang="en-US" sz="1200" b="0" i="1" u="none" strike="noStrike" cap="none" dirty="0" err="1" smtClean="0">
                <a:solidFill>
                  <a:schemeClr val="dk1"/>
                </a:solidFill>
                <a:latin typeface="Calibri"/>
                <a:ea typeface="Calibri"/>
                <a:cs typeface="Calibri"/>
                <a:sym typeface="Calibri"/>
              </a:rPr>
              <a:t>Prosynthetoceras</a:t>
            </a:r>
            <a:r>
              <a:rPr lang="en-US" sz="1200" b="0" i="1" u="none" strike="noStrike" cap="none" dirty="0" smtClean="0">
                <a:solidFill>
                  <a:schemeClr val="dk1"/>
                </a:solidFill>
                <a:latin typeface="Calibri"/>
                <a:ea typeface="Calibri"/>
                <a:cs typeface="Calibri"/>
                <a:sym typeface="Calibri"/>
              </a:rPr>
              <a:t> </a:t>
            </a:r>
            <a:r>
              <a:rPr lang="en-US" sz="1200" b="0" i="1" u="none" strike="noStrike" cap="none" dirty="0" err="1" smtClean="0">
                <a:solidFill>
                  <a:schemeClr val="dk1"/>
                </a:solidFill>
                <a:latin typeface="Calibri"/>
                <a:ea typeface="Calibri"/>
                <a:cs typeface="Calibri"/>
                <a:sym typeface="Calibri"/>
              </a:rPr>
              <a:t>francisi</a:t>
            </a:r>
            <a:r>
              <a:rPr lang="en-US" sz="1200" b="0" i="0" u="none" strike="noStrike" cap="none" dirty="0" smtClean="0">
                <a:solidFill>
                  <a:schemeClr val="dk1"/>
                </a:solidFill>
                <a:latin typeface="Calibri"/>
                <a:ea typeface="Calibri"/>
                <a:cs typeface="Calibri"/>
                <a:sym typeface="Calibri"/>
              </a:rPr>
              <a:t>) 	</a:t>
            </a:r>
          </a:p>
          <a:p>
            <a:pPr marL="0" marR="0" lvl="0" indent="0" algn="l" rtl="0">
              <a:spcBef>
                <a:spcPts val="0"/>
              </a:spcBef>
              <a:buSzPct val="25000"/>
              <a:buNone/>
            </a:pPr>
            <a:endParaRPr lang="en-US" sz="1200" b="0" i="0" u="none" strike="noStrike" cap="none" dirty="0" smtClean="0">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dirty="0" smtClean="0">
                <a:solidFill>
                  <a:schemeClr val="dk1"/>
                </a:solidFill>
                <a:latin typeface="Calibri"/>
                <a:ea typeface="Calibri"/>
                <a:cs typeface="Calibri"/>
                <a:sym typeface="Calibri"/>
              </a:rPr>
              <a:t>	Previous </a:t>
            </a:r>
            <a:r>
              <a:rPr lang="en-US" sz="1200" b="0" i="0" u="none" strike="noStrike" cap="none" dirty="0" err="1" smtClean="0">
                <a:solidFill>
                  <a:schemeClr val="dk1"/>
                </a:solidFill>
                <a:latin typeface="Calibri"/>
                <a:ea typeface="Calibri"/>
                <a:cs typeface="Calibri"/>
                <a:sym typeface="Calibri"/>
              </a:rPr>
              <a:t>paleoecological</a:t>
            </a:r>
            <a:r>
              <a:rPr lang="en-US" sz="1200" b="0" i="0" u="none" strike="noStrike" cap="none" dirty="0" smtClean="0">
                <a:solidFill>
                  <a:schemeClr val="dk1"/>
                </a:solidFill>
                <a:latin typeface="Calibri"/>
                <a:ea typeface="Calibri"/>
                <a:cs typeface="Calibri"/>
                <a:sym typeface="Calibri"/>
              </a:rPr>
              <a:t> work done at Fort Polk, based on pollen and </a:t>
            </a:r>
            <a:r>
              <a:rPr lang="en-US" sz="1200" b="0" i="0" u="none" strike="noStrike" cap="none" dirty="0" err="1" smtClean="0">
                <a:solidFill>
                  <a:schemeClr val="dk1"/>
                </a:solidFill>
                <a:latin typeface="Calibri"/>
                <a:ea typeface="Calibri"/>
                <a:cs typeface="Calibri"/>
                <a:sym typeface="Calibri"/>
              </a:rPr>
              <a:t>phytolith</a:t>
            </a:r>
            <a:r>
              <a:rPr lang="en-US" sz="1200" b="0" i="0" u="none" strike="noStrike" cap="none" dirty="0" smtClean="0">
                <a:solidFill>
                  <a:schemeClr val="dk1"/>
                </a:solidFill>
                <a:latin typeface="Calibri"/>
                <a:ea typeface="Calibri"/>
                <a:cs typeface="Calibri"/>
                <a:sym typeface="Calibri"/>
              </a:rPr>
              <a:t> data, </a:t>
            </a:r>
            <a:r>
              <a:rPr lang="en-US" sz="1200" b="1" i="0" u="none" strike="noStrike" cap="none" dirty="0" smtClean="0">
                <a:solidFill>
                  <a:schemeClr val="dk1"/>
                </a:solidFill>
                <a:latin typeface="Calibri"/>
                <a:ea typeface="Calibri"/>
                <a:cs typeface="Calibri"/>
                <a:sym typeface="Calibri"/>
              </a:rPr>
              <a:t>indicate a mosaic habitat </a:t>
            </a:r>
            <a:r>
              <a:rPr lang="en-US" sz="1200" b="0" i="0" u="none" strike="noStrike" cap="none" dirty="0" smtClean="0">
                <a:solidFill>
                  <a:schemeClr val="dk1"/>
                </a:solidFill>
                <a:latin typeface="Calibri"/>
                <a:ea typeface="Calibri"/>
                <a:cs typeface="Calibri"/>
                <a:sym typeface="Calibri"/>
              </a:rPr>
              <a:t>at most sites, </a:t>
            </a:r>
            <a:r>
              <a:rPr lang="en-US" sz="1200" b="1" i="0" u="none" strike="noStrike" cap="none" dirty="0" smtClean="0">
                <a:solidFill>
                  <a:schemeClr val="dk1"/>
                </a:solidFill>
                <a:latin typeface="Calibri"/>
                <a:ea typeface="Calibri"/>
                <a:cs typeface="Calibri"/>
                <a:sym typeface="Calibri"/>
              </a:rPr>
              <a:t>with mixed hardwood including pine and areas of savanna grassland </a:t>
            </a:r>
            <a:r>
              <a:rPr lang="en-US" sz="1200" b="0" i="0" u="none" strike="noStrike" cap="none" dirty="0" smtClean="0">
                <a:solidFill>
                  <a:schemeClr val="dk1"/>
                </a:solidFill>
                <a:latin typeface="Calibri"/>
                <a:ea typeface="Calibri"/>
                <a:cs typeface="Calibri"/>
                <a:sym typeface="Calibri"/>
              </a:rPr>
              <a:t>(Stromberg in </a:t>
            </a:r>
            <a:r>
              <a:rPr lang="en-US" sz="1200" b="0" i="0" u="none" strike="noStrike" cap="none" dirty="0" err="1" smtClean="0">
                <a:solidFill>
                  <a:schemeClr val="dk1"/>
                </a:solidFill>
                <a:latin typeface="Calibri"/>
                <a:ea typeface="Calibri"/>
                <a:cs typeface="Calibri"/>
                <a:sym typeface="Calibri"/>
              </a:rPr>
              <a:t>Schiebout</a:t>
            </a:r>
            <a:r>
              <a:rPr lang="en-US" sz="1200" b="0" i="0" u="none" strike="noStrike" cap="none" dirty="0" smtClean="0">
                <a:solidFill>
                  <a:schemeClr val="dk1"/>
                </a:solidFill>
                <a:latin typeface="Calibri"/>
                <a:ea typeface="Calibri"/>
                <a:cs typeface="Calibri"/>
                <a:sym typeface="Calibri"/>
              </a:rPr>
              <a:t>, 1997; </a:t>
            </a:r>
            <a:r>
              <a:rPr lang="en-US" sz="1200" b="0" i="0" u="none" strike="noStrike" cap="none" dirty="0" err="1" smtClean="0">
                <a:solidFill>
                  <a:schemeClr val="dk1"/>
                </a:solidFill>
                <a:latin typeface="Calibri"/>
                <a:ea typeface="Calibri"/>
                <a:cs typeface="Calibri"/>
                <a:sym typeface="Calibri"/>
              </a:rPr>
              <a:t>Wrenn</a:t>
            </a:r>
            <a:r>
              <a:rPr lang="en-US" sz="1200" b="0" i="0" u="none" strike="noStrike" cap="none" dirty="0" smtClean="0">
                <a:solidFill>
                  <a:schemeClr val="dk1"/>
                </a:solidFill>
                <a:latin typeface="Calibri"/>
                <a:ea typeface="Calibri"/>
                <a:cs typeface="Calibri"/>
                <a:sym typeface="Calibri"/>
              </a:rPr>
              <a:t> in </a:t>
            </a:r>
            <a:r>
              <a:rPr lang="en-US" sz="1200" b="0" i="0" u="none" strike="noStrike" cap="none" dirty="0" err="1" smtClean="0">
                <a:solidFill>
                  <a:schemeClr val="dk1"/>
                </a:solidFill>
                <a:latin typeface="Calibri"/>
                <a:ea typeface="Calibri"/>
                <a:cs typeface="Calibri"/>
                <a:sym typeface="Calibri"/>
              </a:rPr>
              <a:t>Schiebout</a:t>
            </a:r>
            <a:r>
              <a:rPr lang="en-US" sz="1200" b="0" i="0" u="none" strike="noStrike" cap="none" dirty="0" smtClean="0">
                <a:solidFill>
                  <a:schemeClr val="dk1"/>
                </a:solidFill>
                <a:latin typeface="Calibri"/>
                <a:ea typeface="Calibri"/>
                <a:cs typeface="Calibri"/>
                <a:sym typeface="Calibri"/>
              </a:rPr>
              <a:t>, 1997; </a:t>
            </a:r>
            <a:r>
              <a:rPr lang="en-US" sz="1200" b="0" i="0" u="none" strike="noStrike" cap="none" dirty="0" err="1" smtClean="0">
                <a:solidFill>
                  <a:schemeClr val="dk1"/>
                </a:solidFill>
                <a:latin typeface="Calibri"/>
                <a:ea typeface="Calibri"/>
                <a:cs typeface="Calibri"/>
                <a:sym typeface="Calibri"/>
              </a:rPr>
              <a:t>Schiebout</a:t>
            </a:r>
            <a:r>
              <a:rPr lang="en-US" sz="1200" b="0" i="0" u="none" strike="noStrike" cap="none" dirty="0" smtClean="0">
                <a:solidFill>
                  <a:schemeClr val="dk1"/>
                </a:solidFill>
                <a:latin typeface="Calibri"/>
                <a:ea typeface="Calibri"/>
                <a:cs typeface="Calibri"/>
                <a:sym typeface="Calibri"/>
              </a:rPr>
              <a:t> and Ting, 2001)</a:t>
            </a:r>
          </a:p>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2747030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spcBef>
                <a:spcPts val="0"/>
              </a:spcBef>
              <a:buSzPct val="25000"/>
              <a:buNone/>
            </a:pPr>
            <a:r>
              <a:rPr lang="en-US" sz="1200" b="0" i="0" u="none" strike="noStrike" cap="none" dirty="0" smtClean="0">
                <a:solidFill>
                  <a:schemeClr val="dk1"/>
                </a:solidFill>
                <a:latin typeface="Calibri"/>
                <a:ea typeface="Calibri"/>
                <a:cs typeface="Calibri"/>
                <a:sym typeface="Calibri"/>
              </a:rPr>
              <a:t>we analyzed recovered from three sites in </a:t>
            </a:r>
            <a:r>
              <a:rPr lang="en-US" sz="1200" b="1" i="0" u="none" strike="noStrike" cap="none" dirty="0" smtClean="0">
                <a:solidFill>
                  <a:schemeClr val="dk1"/>
                </a:solidFill>
                <a:latin typeface="Calibri"/>
                <a:ea typeface="Calibri"/>
                <a:cs typeface="Calibri"/>
                <a:sym typeface="Calibri"/>
              </a:rPr>
              <a:t>two clusters </a:t>
            </a:r>
            <a:r>
              <a:rPr lang="en-US" sz="1200" b="0" i="0" u="none" strike="noStrike" cap="none" dirty="0" smtClean="0">
                <a:solidFill>
                  <a:schemeClr val="dk1"/>
                </a:solidFill>
                <a:latin typeface="Calibri"/>
                <a:ea typeface="Calibri"/>
                <a:cs typeface="Calibri"/>
                <a:sym typeface="Calibri"/>
              </a:rPr>
              <a:t>(the </a:t>
            </a:r>
            <a:r>
              <a:rPr lang="en-US" sz="1200" b="1" i="0" u="none" strike="noStrike" cap="none" dirty="0" smtClean="0">
                <a:solidFill>
                  <a:schemeClr val="dk1"/>
                </a:solidFill>
                <a:latin typeface="Calibri"/>
                <a:ea typeface="Calibri"/>
                <a:cs typeface="Calibri"/>
                <a:sym typeface="Calibri"/>
              </a:rPr>
              <a:t>DISC Cluster</a:t>
            </a:r>
            <a:r>
              <a:rPr lang="en-US" sz="1200" b="0" i="0" u="none" strike="noStrike" cap="none" dirty="0" smtClean="0">
                <a:solidFill>
                  <a:schemeClr val="dk1"/>
                </a:solidFill>
                <a:latin typeface="Calibri"/>
                <a:ea typeface="Calibri"/>
                <a:cs typeface="Calibri"/>
                <a:sym typeface="Calibri"/>
              </a:rPr>
              <a:t>, which includes the DISC site; and the </a:t>
            </a:r>
            <a:r>
              <a:rPr lang="en-US" sz="1200" b="1" i="0" u="none" strike="noStrike" cap="none" dirty="0" smtClean="0">
                <a:solidFill>
                  <a:schemeClr val="dk1"/>
                </a:solidFill>
                <a:latin typeface="Calibri"/>
                <a:ea typeface="Calibri"/>
                <a:cs typeface="Calibri"/>
                <a:sym typeface="Calibri"/>
              </a:rPr>
              <a:t>TVOR Cluster</a:t>
            </a:r>
            <a:r>
              <a:rPr lang="en-US" sz="1200" b="0" i="0" u="none" strike="noStrike" cap="none" dirty="0" smtClean="0">
                <a:solidFill>
                  <a:schemeClr val="dk1"/>
                </a:solidFill>
                <a:latin typeface="Calibri"/>
                <a:ea typeface="Calibri"/>
                <a:cs typeface="Calibri"/>
                <a:sym typeface="Calibri"/>
              </a:rPr>
              <a:t>, which includes the TVOR SE and TVOR S sites) </a:t>
            </a:r>
            <a:r>
              <a:rPr lang="en-US" sz="1200" b="1" i="0" u="none" strike="noStrike" cap="none" dirty="0" smtClean="0">
                <a:solidFill>
                  <a:schemeClr val="dk1"/>
                </a:solidFill>
                <a:latin typeface="Calibri"/>
                <a:ea typeface="Calibri"/>
                <a:cs typeface="Calibri"/>
                <a:sym typeface="Calibri"/>
              </a:rPr>
              <a:t>located on Fort Polk</a:t>
            </a:r>
            <a:r>
              <a:rPr lang="en-US" sz="1200" b="0" i="0" u="none" strike="noStrike" cap="none" dirty="0" smtClean="0">
                <a:solidFill>
                  <a:schemeClr val="dk1"/>
                </a:solidFill>
                <a:latin typeface="Calibri"/>
                <a:ea typeface="Calibri"/>
                <a:cs typeface="Calibri"/>
                <a:sym typeface="Calibri"/>
              </a:rPr>
              <a:t>, a U.S. Army installation in Vernon Parish, Louisiana. All three sites sit within the Castor Creek Member of the Fleming Formation (</a:t>
            </a:r>
            <a:r>
              <a:rPr lang="en-US" sz="1200" b="1" i="0" u="none" strike="noStrike" cap="none" dirty="0" smtClean="0">
                <a:solidFill>
                  <a:schemeClr val="dk1"/>
                </a:solidFill>
                <a:latin typeface="Calibri"/>
                <a:ea typeface="Calibri"/>
                <a:cs typeface="Calibri"/>
                <a:sym typeface="Calibri"/>
              </a:rPr>
              <a:t>FIGURE ON SLIDE</a:t>
            </a:r>
            <a:r>
              <a:rPr lang="en-US" sz="1200" b="0" i="0" u="none" strike="noStrike" cap="none" dirty="0" smtClean="0">
                <a:solidFill>
                  <a:schemeClr val="dk1"/>
                </a:solidFill>
                <a:latin typeface="Calibri"/>
                <a:ea typeface="Calibri"/>
                <a:cs typeface="Calibri"/>
                <a:sym typeface="Calibri"/>
              </a:rPr>
              <a:t>); </a:t>
            </a:r>
            <a:r>
              <a:rPr lang="en-US" sz="1200" b="0" i="0" u="none" strike="noStrike" cap="none" dirty="0" err="1" smtClean="0">
                <a:solidFill>
                  <a:schemeClr val="dk1"/>
                </a:solidFill>
                <a:latin typeface="Calibri"/>
                <a:ea typeface="Calibri"/>
                <a:cs typeface="Calibri"/>
                <a:sym typeface="Calibri"/>
              </a:rPr>
              <a:t>paleomagnetic</a:t>
            </a:r>
            <a:r>
              <a:rPr lang="en-US" sz="1200" b="0" i="0" u="none" strike="noStrike" cap="none" dirty="0" smtClean="0">
                <a:solidFill>
                  <a:schemeClr val="dk1"/>
                </a:solidFill>
                <a:latin typeface="Calibri"/>
                <a:ea typeface="Calibri"/>
                <a:cs typeface="Calibri"/>
                <a:sym typeface="Calibri"/>
              </a:rPr>
              <a:t> data from cores indicate a </a:t>
            </a:r>
            <a:r>
              <a:rPr lang="en-US" sz="1200" b="1" i="0" u="none" strike="noStrike" cap="none" dirty="0" smtClean="0">
                <a:solidFill>
                  <a:schemeClr val="dk1"/>
                </a:solidFill>
                <a:latin typeface="Calibri"/>
                <a:ea typeface="Calibri"/>
                <a:cs typeface="Calibri"/>
                <a:sym typeface="Calibri"/>
              </a:rPr>
              <a:t>late </a:t>
            </a:r>
            <a:r>
              <a:rPr lang="en-US" sz="1200" b="1" i="0" u="none" strike="noStrike" cap="none" dirty="0" err="1" smtClean="0">
                <a:solidFill>
                  <a:schemeClr val="dk1"/>
                </a:solidFill>
                <a:latin typeface="Calibri"/>
                <a:ea typeface="Calibri"/>
                <a:cs typeface="Calibri"/>
                <a:sym typeface="Calibri"/>
              </a:rPr>
              <a:t>Barstovian</a:t>
            </a:r>
            <a:r>
              <a:rPr lang="en-US" sz="1200" b="1" i="0" u="none" strike="noStrike" cap="none" dirty="0" smtClean="0">
                <a:solidFill>
                  <a:schemeClr val="dk1"/>
                </a:solidFill>
                <a:latin typeface="Calibri"/>
                <a:ea typeface="Calibri"/>
                <a:cs typeface="Calibri"/>
                <a:sym typeface="Calibri"/>
              </a:rPr>
              <a:t> (13.5 to 14 Ma) age for these sites </a:t>
            </a:r>
            <a:r>
              <a:rPr lang="en-US" sz="1200" b="0" i="0" u="none" strike="noStrike" cap="none" dirty="0" smtClean="0">
                <a:solidFill>
                  <a:schemeClr val="dk1"/>
                </a:solidFill>
                <a:latin typeface="Calibri"/>
                <a:ea typeface="Calibri"/>
                <a:cs typeface="Calibri"/>
                <a:sym typeface="Calibri"/>
              </a:rPr>
              <a:t>(Jones et al., 1995; </a:t>
            </a:r>
            <a:r>
              <a:rPr lang="en-US" sz="1200" b="0" i="0" u="none" strike="noStrike" cap="none" dirty="0" err="1" smtClean="0">
                <a:solidFill>
                  <a:schemeClr val="dk1"/>
                </a:solidFill>
                <a:latin typeface="Calibri"/>
                <a:ea typeface="Calibri"/>
                <a:cs typeface="Calibri"/>
                <a:sym typeface="Calibri"/>
              </a:rPr>
              <a:t>Gose</a:t>
            </a:r>
            <a:r>
              <a:rPr lang="en-US" sz="1200" b="0" i="0" u="none" strike="noStrike" cap="none" dirty="0" smtClean="0">
                <a:solidFill>
                  <a:schemeClr val="dk1"/>
                </a:solidFill>
                <a:latin typeface="Calibri"/>
                <a:ea typeface="Calibri"/>
                <a:cs typeface="Calibri"/>
                <a:sym typeface="Calibri"/>
              </a:rPr>
              <a:t> et al., 2008). The bulk of fossils from these sites were recovered from conglomeratic beds and lenses interpreted as having been concentrated from the weathering of interfluves (</a:t>
            </a:r>
            <a:r>
              <a:rPr lang="en-US" sz="1200" b="0" i="0" u="none" strike="noStrike" cap="none" dirty="0" err="1" smtClean="0">
                <a:solidFill>
                  <a:schemeClr val="dk1"/>
                </a:solidFill>
                <a:latin typeface="Calibri"/>
                <a:ea typeface="Calibri"/>
                <a:cs typeface="Calibri"/>
                <a:sym typeface="Calibri"/>
              </a:rPr>
              <a:t>Schiebout</a:t>
            </a:r>
            <a:r>
              <a:rPr lang="en-US" sz="1200" b="0" i="0" u="none" strike="noStrike" cap="none" dirty="0" smtClean="0">
                <a:solidFill>
                  <a:schemeClr val="dk1"/>
                </a:solidFill>
                <a:latin typeface="Calibri"/>
                <a:ea typeface="Calibri"/>
                <a:cs typeface="Calibri"/>
                <a:sym typeface="Calibri"/>
              </a:rPr>
              <a:t> et al., 1997). These sites, as with the bulk of the Castor Creek Member, are primarily coastal, non-marine based on </a:t>
            </a:r>
            <a:r>
              <a:rPr lang="en-US" sz="1200" b="0" i="0" u="none" strike="noStrike" cap="none" dirty="0" err="1" smtClean="0">
                <a:solidFill>
                  <a:schemeClr val="dk1"/>
                </a:solidFill>
                <a:latin typeface="Calibri"/>
                <a:ea typeface="Calibri"/>
                <a:cs typeface="Calibri"/>
                <a:sym typeface="Calibri"/>
              </a:rPr>
              <a:t>sedimentological</a:t>
            </a:r>
            <a:r>
              <a:rPr lang="en-US" sz="1200" b="0" i="0" u="none" strike="noStrike" cap="none" dirty="0" smtClean="0">
                <a:solidFill>
                  <a:schemeClr val="dk1"/>
                </a:solidFill>
                <a:latin typeface="Calibri"/>
                <a:ea typeface="Calibri"/>
                <a:cs typeface="Calibri"/>
                <a:sym typeface="Calibri"/>
              </a:rPr>
              <a:t>, paleontological, and geochemical evidence, with the exception of TVOR SE, which has an </a:t>
            </a:r>
            <a:r>
              <a:rPr lang="en-US" sz="1200" b="0" i="1" u="none" strike="noStrike" cap="none" dirty="0" smtClean="0">
                <a:solidFill>
                  <a:schemeClr val="dk1"/>
                </a:solidFill>
                <a:latin typeface="Calibri"/>
                <a:ea typeface="Calibri"/>
                <a:cs typeface="Calibri"/>
                <a:sym typeface="Calibri"/>
              </a:rPr>
              <a:t>in situ </a:t>
            </a:r>
            <a:r>
              <a:rPr lang="en-US" sz="1200" b="0" i="0" u="none" strike="noStrike" cap="none" dirty="0" smtClean="0">
                <a:solidFill>
                  <a:schemeClr val="dk1"/>
                </a:solidFill>
                <a:latin typeface="Calibri"/>
                <a:ea typeface="Calibri"/>
                <a:cs typeface="Calibri"/>
                <a:sym typeface="Calibri"/>
              </a:rPr>
              <a:t>oyster reef (</a:t>
            </a:r>
            <a:r>
              <a:rPr lang="en-US" sz="1200" b="0" i="0" u="none" strike="noStrike" cap="none" dirty="0" err="1" smtClean="0">
                <a:solidFill>
                  <a:schemeClr val="dk1"/>
                </a:solidFill>
                <a:latin typeface="Calibri"/>
                <a:ea typeface="Calibri"/>
                <a:cs typeface="Calibri"/>
                <a:sym typeface="Calibri"/>
              </a:rPr>
              <a:t>Schiebout</a:t>
            </a:r>
            <a:r>
              <a:rPr lang="en-US" sz="1200" b="0" i="0" u="none" strike="noStrike" cap="none" dirty="0" smtClean="0">
                <a:solidFill>
                  <a:schemeClr val="dk1"/>
                </a:solidFill>
                <a:latin typeface="Calibri"/>
                <a:ea typeface="Calibri"/>
                <a:cs typeface="Calibri"/>
                <a:sym typeface="Calibri"/>
              </a:rPr>
              <a:t>, 1994; </a:t>
            </a:r>
            <a:r>
              <a:rPr lang="en-US" sz="1200" b="0" i="0" u="none" strike="noStrike" cap="none" dirty="0" err="1" smtClean="0">
                <a:solidFill>
                  <a:schemeClr val="dk1"/>
                </a:solidFill>
                <a:latin typeface="Calibri"/>
                <a:ea typeface="Calibri"/>
                <a:cs typeface="Calibri"/>
                <a:sym typeface="Calibri"/>
              </a:rPr>
              <a:t>Schiebout</a:t>
            </a:r>
            <a:r>
              <a:rPr lang="en-US" sz="1200" b="0" i="0" u="none" strike="noStrike" cap="none" dirty="0" smtClean="0">
                <a:solidFill>
                  <a:schemeClr val="dk1"/>
                </a:solidFill>
                <a:latin typeface="Calibri"/>
                <a:ea typeface="Calibri"/>
                <a:cs typeface="Calibri"/>
                <a:sym typeface="Calibri"/>
              </a:rPr>
              <a:t> et al., 1997; Jones et al., 1995; Hinds, 1999; </a:t>
            </a:r>
            <a:r>
              <a:rPr lang="en-US" sz="1200" b="0" i="0" u="none" strike="noStrike" cap="none" dirty="0" err="1" smtClean="0">
                <a:solidFill>
                  <a:schemeClr val="dk1"/>
                </a:solidFill>
                <a:latin typeface="Calibri"/>
                <a:ea typeface="Calibri"/>
                <a:cs typeface="Calibri"/>
                <a:sym typeface="Calibri"/>
              </a:rPr>
              <a:t>McCulloh</a:t>
            </a:r>
            <a:r>
              <a:rPr lang="en-US" sz="1200" b="0" i="0" u="none" strike="noStrike" cap="none" dirty="0" smtClean="0">
                <a:solidFill>
                  <a:schemeClr val="dk1"/>
                </a:solidFill>
                <a:latin typeface="Calibri"/>
                <a:ea typeface="Calibri"/>
                <a:cs typeface="Calibri"/>
                <a:sym typeface="Calibri"/>
              </a:rPr>
              <a:t> and Heinrich, 2000). Hinds (1999) suggested that the Castor Creek Member was deposited primarily during a regression, which fits expectations for the MMCT. </a:t>
            </a:r>
          </a:p>
          <a:p>
            <a:pPr marL="0" marR="0" lvl="0" indent="0" algn="l" rtl="0">
              <a:spcBef>
                <a:spcPts val="0"/>
              </a:spcBef>
              <a:buSzPct val="25000"/>
              <a:buNone/>
            </a:pPr>
            <a:r>
              <a:rPr lang="en-US" sz="1200" b="0" i="0" u="none" strike="noStrike" cap="none" dirty="0" smtClean="0">
                <a:solidFill>
                  <a:schemeClr val="dk1"/>
                </a:solidFill>
                <a:latin typeface="Calibri"/>
                <a:ea typeface="Calibri"/>
                <a:cs typeface="Calibri"/>
                <a:sym typeface="Calibri"/>
              </a:rPr>
              <a:t>tooth enamel carbonate from 29 ungulates specimens (horses, rhinos, and the </a:t>
            </a:r>
            <a:r>
              <a:rPr lang="en-US" sz="1200" b="0" i="0" u="none" strike="noStrike" cap="none" dirty="0" err="1" smtClean="0">
                <a:solidFill>
                  <a:schemeClr val="dk1"/>
                </a:solidFill>
                <a:latin typeface="Calibri"/>
                <a:ea typeface="Calibri"/>
                <a:cs typeface="Calibri"/>
                <a:sym typeface="Calibri"/>
              </a:rPr>
              <a:t>protoceratid</a:t>
            </a:r>
            <a:r>
              <a:rPr lang="en-US" sz="1200" b="0" i="0" u="none" strike="noStrike" cap="none" dirty="0" smtClean="0">
                <a:solidFill>
                  <a:schemeClr val="dk1"/>
                </a:solidFill>
                <a:latin typeface="Calibri"/>
                <a:ea typeface="Calibri"/>
                <a:cs typeface="Calibri"/>
                <a:sym typeface="Calibri"/>
              </a:rPr>
              <a:t>, </a:t>
            </a:r>
            <a:r>
              <a:rPr lang="en-US" sz="1200" b="0" i="1" u="none" strike="noStrike" cap="none" dirty="0" err="1" smtClean="0">
                <a:solidFill>
                  <a:schemeClr val="dk1"/>
                </a:solidFill>
                <a:latin typeface="Calibri"/>
                <a:ea typeface="Calibri"/>
                <a:cs typeface="Calibri"/>
                <a:sym typeface="Calibri"/>
              </a:rPr>
              <a:t>Prosynthetoceras</a:t>
            </a:r>
            <a:r>
              <a:rPr lang="en-US" sz="1200" b="0" i="1" u="none" strike="noStrike" cap="none" dirty="0" smtClean="0">
                <a:solidFill>
                  <a:schemeClr val="dk1"/>
                </a:solidFill>
                <a:latin typeface="Calibri"/>
                <a:ea typeface="Calibri"/>
                <a:cs typeface="Calibri"/>
                <a:sym typeface="Calibri"/>
              </a:rPr>
              <a:t> </a:t>
            </a:r>
            <a:r>
              <a:rPr lang="en-US" sz="1200" b="0" i="1" u="none" strike="noStrike" cap="none" dirty="0" err="1" smtClean="0">
                <a:solidFill>
                  <a:schemeClr val="dk1"/>
                </a:solidFill>
                <a:latin typeface="Calibri"/>
                <a:ea typeface="Calibri"/>
                <a:cs typeface="Calibri"/>
                <a:sym typeface="Calibri"/>
              </a:rPr>
              <a:t>francisi</a:t>
            </a:r>
            <a:r>
              <a:rPr lang="en-US" sz="1200" b="0" i="0" u="none" strike="noStrike" cap="none" dirty="0" smtClean="0">
                <a:solidFill>
                  <a:schemeClr val="dk1"/>
                </a:solidFill>
                <a:latin typeface="Calibri"/>
                <a:ea typeface="Calibri"/>
                <a:cs typeface="Calibri"/>
                <a:sym typeface="Calibri"/>
              </a:rPr>
              <a:t>) 	</a:t>
            </a:r>
          </a:p>
          <a:p>
            <a:pPr marL="0" marR="0" lvl="0" indent="0" algn="l" rtl="0">
              <a:spcBef>
                <a:spcPts val="0"/>
              </a:spcBef>
              <a:buSzPct val="25000"/>
              <a:buNone/>
            </a:pPr>
            <a:endParaRPr lang="en-US" sz="1200" b="0" i="0" u="none" strike="noStrike" cap="none" dirty="0" smtClean="0">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dirty="0" smtClean="0">
                <a:solidFill>
                  <a:schemeClr val="dk1"/>
                </a:solidFill>
                <a:latin typeface="Calibri"/>
                <a:ea typeface="Calibri"/>
                <a:cs typeface="Calibri"/>
                <a:sym typeface="Calibri"/>
              </a:rPr>
              <a:t>	Previous </a:t>
            </a:r>
            <a:r>
              <a:rPr lang="en-US" sz="1200" b="0" i="0" u="none" strike="noStrike" cap="none" dirty="0" err="1" smtClean="0">
                <a:solidFill>
                  <a:schemeClr val="dk1"/>
                </a:solidFill>
                <a:latin typeface="Calibri"/>
                <a:ea typeface="Calibri"/>
                <a:cs typeface="Calibri"/>
                <a:sym typeface="Calibri"/>
              </a:rPr>
              <a:t>paleoecological</a:t>
            </a:r>
            <a:r>
              <a:rPr lang="en-US" sz="1200" b="0" i="0" u="none" strike="noStrike" cap="none" dirty="0" smtClean="0">
                <a:solidFill>
                  <a:schemeClr val="dk1"/>
                </a:solidFill>
                <a:latin typeface="Calibri"/>
                <a:ea typeface="Calibri"/>
                <a:cs typeface="Calibri"/>
                <a:sym typeface="Calibri"/>
              </a:rPr>
              <a:t> work done at Fort Polk, based on pollen and </a:t>
            </a:r>
            <a:r>
              <a:rPr lang="en-US" sz="1200" b="0" i="0" u="none" strike="noStrike" cap="none" dirty="0" err="1" smtClean="0">
                <a:solidFill>
                  <a:schemeClr val="dk1"/>
                </a:solidFill>
                <a:latin typeface="Calibri"/>
                <a:ea typeface="Calibri"/>
                <a:cs typeface="Calibri"/>
                <a:sym typeface="Calibri"/>
              </a:rPr>
              <a:t>phytolith</a:t>
            </a:r>
            <a:r>
              <a:rPr lang="en-US" sz="1200" b="0" i="0" u="none" strike="noStrike" cap="none" dirty="0" smtClean="0">
                <a:solidFill>
                  <a:schemeClr val="dk1"/>
                </a:solidFill>
                <a:latin typeface="Calibri"/>
                <a:ea typeface="Calibri"/>
                <a:cs typeface="Calibri"/>
                <a:sym typeface="Calibri"/>
              </a:rPr>
              <a:t> data, </a:t>
            </a:r>
            <a:r>
              <a:rPr lang="en-US" sz="1200" b="1" i="0" u="none" strike="noStrike" cap="none" dirty="0" smtClean="0">
                <a:solidFill>
                  <a:schemeClr val="dk1"/>
                </a:solidFill>
                <a:latin typeface="Calibri"/>
                <a:ea typeface="Calibri"/>
                <a:cs typeface="Calibri"/>
                <a:sym typeface="Calibri"/>
              </a:rPr>
              <a:t>indicate a mosaic habitat </a:t>
            </a:r>
            <a:r>
              <a:rPr lang="en-US" sz="1200" b="0" i="0" u="none" strike="noStrike" cap="none" dirty="0" smtClean="0">
                <a:solidFill>
                  <a:schemeClr val="dk1"/>
                </a:solidFill>
                <a:latin typeface="Calibri"/>
                <a:ea typeface="Calibri"/>
                <a:cs typeface="Calibri"/>
                <a:sym typeface="Calibri"/>
              </a:rPr>
              <a:t>at most sites, </a:t>
            </a:r>
            <a:r>
              <a:rPr lang="en-US" sz="1200" b="1" i="0" u="none" strike="noStrike" cap="none" dirty="0" smtClean="0">
                <a:solidFill>
                  <a:schemeClr val="dk1"/>
                </a:solidFill>
                <a:latin typeface="Calibri"/>
                <a:ea typeface="Calibri"/>
                <a:cs typeface="Calibri"/>
                <a:sym typeface="Calibri"/>
              </a:rPr>
              <a:t>with mixed hardwood including pine and areas of savanna grassland </a:t>
            </a:r>
            <a:r>
              <a:rPr lang="en-US" sz="1200" b="0" i="0" u="none" strike="noStrike" cap="none" dirty="0" smtClean="0">
                <a:solidFill>
                  <a:schemeClr val="dk1"/>
                </a:solidFill>
                <a:latin typeface="Calibri"/>
                <a:ea typeface="Calibri"/>
                <a:cs typeface="Calibri"/>
                <a:sym typeface="Calibri"/>
              </a:rPr>
              <a:t>(Stromberg in </a:t>
            </a:r>
            <a:r>
              <a:rPr lang="en-US" sz="1200" b="0" i="0" u="none" strike="noStrike" cap="none" dirty="0" err="1" smtClean="0">
                <a:solidFill>
                  <a:schemeClr val="dk1"/>
                </a:solidFill>
                <a:latin typeface="Calibri"/>
                <a:ea typeface="Calibri"/>
                <a:cs typeface="Calibri"/>
                <a:sym typeface="Calibri"/>
              </a:rPr>
              <a:t>Schiebout</a:t>
            </a:r>
            <a:r>
              <a:rPr lang="en-US" sz="1200" b="0" i="0" u="none" strike="noStrike" cap="none" dirty="0" smtClean="0">
                <a:solidFill>
                  <a:schemeClr val="dk1"/>
                </a:solidFill>
                <a:latin typeface="Calibri"/>
                <a:ea typeface="Calibri"/>
                <a:cs typeface="Calibri"/>
                <a:sym typeface="Calibri"/>
              </a:rPr>
              <a:t>, 1997; </a:t>
            </a:r>
            <a:r>
              <a:rPr lang="en-US" sz="1200" b="0" i="0" u="none" strike="noStrike" cap="none" dirty="0" err="1" smtClean="0">
                <a:solidFill>
                  <a:schemeClr val="dk1"/>
                </a:solidFill>
                <a:latin typeface="Calibri"/>
                <a:ea typeface="Calibri"/>
                <a:cs typeface="Calibri"/>
                <a:sym typeface="Calibri"/>
              </a:rPr>
              <a:t>Wrenn</a:t>
            </a:r>
            <a:r>
              <a:rPr lang="en-US" sz="1200" b="0" i="0" u="none" strike="noStrike" cap="none" dirty="0" smtClean="0">
                <a:solidFill>
                  <a:schemeClr val="dk1"/>
                </a:solidFill>
                <a:latin typeface="Calibri"/>
                <a:ea typeface="Calibri"/>
                <a:cs typeface="Calibri"/>
                <a:sym typeface="Calibri"/>
              </a:rPr>
              <a:t> in </a:t>
            </a:r>
            <a:r>
              <a:rPr lang="en-US" sz="1200" b="0" i="0" u="none" strike="noStrike" cap="none" dirty="0" err="1" smtClean="0">
                <a:solidFill>
                  <a:schemeClr val="dk1"/>
                </a:solidFill>
                <a:latin typeface="Calibri"/>
                <a:ea typeface="Calibri"/>
                <a:cs typeface="Calibri"/>
                <a:sym typeface="Calibri"/>
              </a:rPr>
              <a:t>Schiebout</a:t>
            </a:r>
            <a:r>
              <a:rPr lang="en-US" sz="1200" b="0" i="0" u="none" strike="noStrike" cap="none" dirty="0" smtClean="0">
                <a:solidFill>
                  <a:schemeClr val="dk1"/>
                </a:solidFill>
                <a:latin typeface="Calibri"/>
                <a:ea typeface="Calibri"/>
                <a:cs typeface="Calibri"/>
                <a:sym typeface="Calibri"/>
              </a:rPr>
              <a:t>, 1997; </a:t>
            </a:r>
            <a:r>
              <a:rPr lang="en-US" sz="1200" b="0" i="0" u="none" strike="noStrike" cap="none" dirty="0" err="1" smtClean="0">
                <a:solidFill>
                  <a:schemeClr val="dk1"/>
                </a:solidFill>
                <a:latin typeface="Calibri"/>
                <a:ea typeface="Calibri"/>
                <a:cs typeface="Calibri"/>
                <a:sym typeface="Calibri"/>
              </a:rPr>
              <a:t>Schiebout</a:t>
            </a:r>
            <a:r>
              <a:rPr lang="en-US" sz="1200" b="0" i="0" u="none" strike="noStrike" cap="none" dirty="0" smtClean="0">
                <a:solidFill>
                  <a:schemeClr val="dk1"/>
                </a:solidFill>
                <a:latin typeface="Calibri"/>
                <a:ea typeface="Calibri"/>
                <a:cs typeface="Calibri"/>
                <a:sym typeface="Calibri"/>
              </a:rPr>
              <a:t> and Ting, 2001)</a:t>
            </a:r>
          </a:p>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7</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7215042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Why does photosynthesis</a:t>
            </a:r>
            <a:r>
              <a:rPr lang="en-US" baseline="0" dirty="0" smtClean="0"/>
              <a:t> matter? Well the way plants take in carbon dioxide - or Carbon – varies based on the photosynthetic pathway.</a:t>
            </a:r>
          </a:p>
          <a:p>
            <a:r>
              <a:rPr lang="en-US" baseline="0" dirty="0" smtClean="0"/>
              <a:t>I am interested in C3 and C4 plants but there are also CAM plants like cacti.</a:t>
            </a:r>
          </a:p>
          <a:p>
            <a:r>
              <a:rPr lang="en-US" baseline="0" dirty="0" smtClean="0"/>
              <a:t>C3 plants are cool season grasses, trees like Oklahoma’s state tree-the redbud, and shrubs and during photosynthesis a chain of 3 carbons is produced</a:t>
            </a:r>
          </a:p>
          <a:p>
            <a:r>
              <a:rPr lang="en-US" baseline="0" dirty="0" smtClean="0"/>
              <a:t>C4 plants are warm season grasses and a few shrubs such as corn and salt bush</a:t>
            </a:r>
            <a:endParaRPr lang="en-US" dirty="0"/>
          </a:p>
        </p:txBody>
      </p:sp>
      <p:sp>
        <p:nvSpPr>
          <p:cNvPr id="4" name="Slide Number Placeholder 3"/>
          <p:cNvSpPr>
            <a:spLocks noGrp="1"/>
          </p:cNvSpPr>
          <p:nvPr>
            <p:ph type="sldNum" sz="quarter" idx="10"/>
          </p:nvPr>
        </p:nvSpPr>
        <p:spPr/>
        <p:txBody>
          <a:bodyPr/>
          <a:lstStyle/>
          <a:p>
            <a:fld id="{B31D70CD-0B6C-49D7-9D3F-3ACF4036043A}" type="slidenum">
              <a:rPr lang="en-US" smtClean="0"/>
              <a:t>9</a:t>
            </a:fld>
            <a:endParaRPr lang="en-US"/>
          </a:p>
        </p:txBody>
      </p:sp>
    </p:spTree>
    <p:extLst>
      <p:ext uri="{BB962C8B-B14F-4D97-AF65-F5344CB8AC3E}">
        <p14:creationId xmlns:p14="http://schemas.microsoft.com/office/powerpoint/2010/main" val="3849634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Ok C3 and C4 plants</a:t>
            </a:r>
            <a:r>
              <a:rPr lang="en-US" baseline="0" dirty="0" smtClean="0"/>
              <a:t> are different. Great. But why should I care? It turns out C</a:t>
            </a:r>
            <a:endParaRPr lang="en-US" dirty="0"/>
          </a:p>
        </p:txBody>
      </p:sp>
      <p:sp>
        <p:nvSpPr>
          <p:cNvPr id="4" name="Slide Number Placeholder 3"/>
          <p:cNvSpPr>
            <a:spLocks noGrp="1"/>
          </p:cNvSpPr>
          <p:nvPr>
            <p:ph type="sldNum" sz="quarter" idx="10"/>
          </p:nvPr>
        </p:nvSpPr>
        <p:spPr/>
        <p:txBody>
          <a:bodyPr/>
          <a:lstStyle/>
          <a:p>
            <a:fld id="{B31D70CD-0B6C-49D7-9D3F-3ACF4036043A}" type="slidenum">
              <a:rPr lang="en-US" smtClean="0"/>
              <a:t>10</a:t>
            </a:fld>
            <a:endParaRPr lang="en-US"/>
          </a:p>
        </p:txBody>
      </p:sp>
    </p:spTree>
    <p:extLst>
      <p:ext uri="{BB962C8B-B14F-4D97-AF65-F5344CB8AC3E}">
        <p14:creationId xmlns:p14="http://schemas.microsoft.com/office/powerpoint/2010/main" val="13396772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5"/>
        <p:cNvGrpSpPr/>
        <p:nvPr/>
      </p:nvGrpSpPr>
      <p:grpSpPr>
        <a:xfrm>
          <a:off x="0" y="0"/>
          <a:ext cx="0" cy="0"/>
          <a:chOff x="0" y="0"/>
          <a:chExt cx="0" cy="0"/>
        </a:xfrm>
      </p:grpSpPr>
      <p:sp>
        <p:nvSpPr>
          <p:cNvPr id="16" name="Shape 16"/>
          <p:cNvSpPr txBox="1">
            <a:spLocks noGrp="1"/>
          </p:cNvSpPr>
          <p:nvPr>
            <p:ph type="ctrTitle"/>
          </p:nvPr>
        </p:nvSpPr>
        <p:spPr>
          <a:xfrm>
            <a:off x="685800" y="2130425"/>
            <a:ext cx="7772400" cy="1470024"/>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7" name="Shape 17"/>
          <p:cNvSpPr txBox="1">
            <a:spLocks noGrp="1"/>
          </p:cNvSpPr>
          <p:nvPr>
            <p:ph type="subTitle" idx="1"/>
          </p:nvPr>
        </p:nvSpPr>
        <p:spPr>
          <a:xfrm>
            <a:off x="1371600" y="3886200"/>
            <a:ext cx="6400799" cy="1752600"/>
          </a:xfrm>
          <a:prstGeom prst="rect">
            <a:avLst/>
          </a:prstGeom>
          <a:noFill/>
          <a:ln>
            <a:noFill/>
          </a:ln>
        </p:spPr>
        <p:txBody>
          <a:bodyPr lIns="91425" tIns="91425" rIns="91425" bIns="91425" anchor="t" anchorCtr="0"/>
          <a:lstStyle>
            <a:lvl1pPr marL="0" marR="0" lvl="0" indent="0" algn="ctr" rtl="0">
              <a:spcBef>
                <a:spcPts val="640"/>
              </a:spcBef>
              <a:buClr>
                <a:srgbClr val="888888"/>
              </a:buClr>
              <a:buFont typeface="Arial"/>
              <a:buNone/>
              <a:defRPr sz="3200" b="0" i="0" u="none" strike="noStrike" cap="none">
                <a:solidFill>
                  <a:srgbClr val="888888"/>
                </a:solidFill>
                <a:latin typeface="Calibri"/>
                <a:ea typeface="Calibri"/>
                <a:cs typeface="Calibri"/>
                <a:sym typeface="Calibri"/>
              </a:defRPr>
            </a:lvl1pPr>
            <a:lvl2pPr marL="457200" marR="0" lvl="1" indent="0" algn="ctr" rtl="0">
              <a:spcBef>
                <a:spcPts val="560"/>
              </a:spcBef>
              <a:buClr>
                <a:srgbClr val="888888"/>
              </a:buClr>
              <a:buFont typeface="Arial"/>
              <a:buNone/>
              <a:defRPr sz="2800" b="0" i="0" u="none" strike="noStrike" cap="none">
                <a:solidFill>
                  <a:srgbClr val="888888"/>
                </a:solidFill>
                <a:latin typeface="Calibri"/>
                <a:ea typeface="Calibri"/>
                <a:cs typeface="Calibri"/>
                <a:sym typeface="Calibri"/>
              </a:defRPr>
            </a:lvl2pPr>
            <a:lvl3pPr marL="914400" marR="0" lvl="2" indent="0" algn="ctr" rtl="0">
              <a:spcBef>
                <a:spcPts val="480"/>
              </a:spcBef>
              <a:buClr>
                <a:srgbClr val="888888"/>
              </a:buClr>
              <a:buFont typeface="Arial"/>
              <a:buNone/>
              <a:defRPr sz="2400" b="0" i="0" u="none" strike="noStrike" cap="none">
                <a:solidFill>
                  <a:srgbClr val="888888"/>
                </a:solidFill>
                <a:latin typeface="Calibri"/>
                <a:ea typeface="Calibri"/>
                <a:cs typeface="Calibri"/>
                <a:sym typeface="Calibri"/>
              </a:defRPr>
            </a:lvl3pPr>
            <a:lvl4pPr marL="1371600" marR="0" lvl="3"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4pPr>
            <a:lvl5pPr marL="1828800" marR="0" lvl="4"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5pPr>
            <a:lvl6pPr marL="2286000" marR="0" lvl="5"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6pPr>
            <a:lvl7pPr marL="2743200" marR="0" lvl="6"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7pPr>
            <a:lvl8pPr marL="3200400" marR="0" lvl="7"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8pPr>
            <a:lvl9pPr marL="3657600" marR="0" lvl="8"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18" name="Shape 18"/>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9" name="Shape 19"/>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0" name="Shape 20"/>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72"/>
        <p:cNvGrpSpPr/>
        <p:nvPr/>
      </p:nvGrpSpPr>
      <p:grpSpPr>
        <a:xfrm>
          <a:off x="0" y="0"/>
          <a:ext cx="0" cy="0"/>
          <a:chOff x="0" y="0"/>
          <a:chExt cx="0" cy="0"/>
        </a:xfrm>
      </p:grpSpPr>
      <p:sp>
        <p:nvSpPr>
          <p:cNvPr id="73" name="Shape 73"/>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4" name="Shape 74"/>
          <p:cNvSpPr txBox="1">
            <a:spLocks noGrp="1"/>
          </p:cNvSpPr>
          <p:nvPr>
            <p:ph type="body" idx="1"/>
          </p:nvPr>
        </p:nvSpPr>
        <p:spPr>
          <a:xfrm rot="5400000">
            <a:off x="2309018" y="-251618"/>
            <a:ext cx="4525963" cy="8229600"/>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5" name="Shape 75"/>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6" name="Shape 76"/>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7" name="Shape 77"/>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78"/>
        <p:cNvGrpSpPr/>
        <p:nvPr/>
      </p:nvGrpSpPr>
      <p:grpSpPr>
        <a:xfrm>
          <a:off x="0" y="0"/>
          <a:ext cx="0" cy="0"/>
          <a:chOff x="0" y="0"/>
          <a:chExt cx="0" cy="0"/>
        </a:xfrm>
      </p:grpSpPr>
      <p:sp>
        <p:nvSpPr>
          <p:cNvPr id="79" name="Shape 79"/>
          <p:cNvSpPr txBox="1">
            <a:spLocks noGrp="1"/>
          </p:cNvSpPr>
          <p:nvPr>
            <p:ph type="title"/>
          </p:nvPr>
        </p:nvSpPr>
        <p:spPr>
          <a:xfrm rot="5400000">
            <a:off x="4732337" y="2171700"/>
            <a:ext cx="5851525" cy="20574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80" name="Shape 80"/>
          <p:cNvSpPr txBox="1">
            <a:spLocks noGrp="1"/>
          </p:cNvSpPr>
          <p:nvPr>
            <p:ph type="body" idx="1"/>
          </p:nvPr>
        </p:nvSpPr>
        <p:spPr>
          <a:xfrm rot="5400000">
            <a:off x="541337" y="190500"/>
            <a:ext cx="5851525" cy="6019799"/>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1" name="Shape 81"/>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2" name="Shape 82"/>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3" name="Shape 83"/>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371600" y="274638"/>
            <a:ext cx="7543800" cy="1143000"/>
          </a:xfrm>
        </p:spPr>
        <p:txBody>
          <a:bodyPr/>
          <a:lstStyle>
            <a:lvl1pPr>
              <a:defRPr>
                <a:latin typeface="Adobe Garamond Pro" pitchFamily="18" charset="0"/>
              </a:defRPr>
            </a:lvl1pPr>
          </a:lstStyle>
          <a:p>
            <a:r>
              <a:rPr lang="en-US" smtClean="0"/>
              <a:t>Click to edit Master title style</a:t>
            </a:r>
            <a:endParaRPr lang="en-US"/>
          </a:p>
        </p:txBody>
      </p:sp>
      <p:sp>
        <p:nvSpPr>
          <p:cNvPr id="3" name="Content Placeholder 2"/>
          <p:cNvSpPr>
            <a:spLocks noGrp="1"/>
          </p:cNvSpPr>
          <p:nvPr>
            <p:ph idx="1"/>
          </p:nvPr>
        </p:nvSpPr>
        <p:spPr>
          <a:xfrm>
            <a:off x="1371600" y="1600200"/>
            <a:ext cx="7543800" cy="4525963"/>
          </a:xfrm>
        </p:spPr>
        <p:txBody>
          <a:bodyPr/>
          <a:lstStyle>
            <a:lvl1pPr>
              <a:defRPr>
                <a:latin typeface="Adobe Garamond Pro" pitchFamily="18" charset="0"/>
              </a:defRPr>
            </a:lvl1pPr>
            <a:lvl2pPr>
              <a:defRPr>
                <a:latin typeface="Adobe Garamond Pro" pitchFamily="18" charset="0"/>
              </a:defRPr>
            </a:lvl2pPr>
            <a:lvl3pPr>
              <a:defRPr>
                <a:latin typeface="Adobe Garamond Pro" pitchFamily="18" charset="0"/>
              </a:defRPr>
            </a:lvl3pPr>
            <a:lvl4pPr>
              <a:defRPr>
                <a:latin typeface="Adobe Garamond Pro" pitchFamily="18" charset="0"/>
              </a:defRPr>
            </a:lvl4pPr>
            <a:lvl5pPr>
              <a:defRPr>
                <a:latin typeface="Adobe Garamond Pro" pitchFamily="18"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atin typeface="Adobe Garamond Pro" pitchFamily="18" charset="0"/>
              </a:defRPr>
            </a:lvl1pPr>
          </a:lstStyle>
          <a:p>
            <a:fld id="{06587B84-FC4C-4CED-AC5D-CC84FFF11556}" type="datetimeFigureOut">
              <a:rPr lang="en-US" smtClean="0"/>
              <a:pPr/>
              <a:t>4/4/2016</a:t>
            </a:fld>
            <a:endParaRPr lang="en-US"/>
          </a:p>
        </p:txBody>
      </p:sp>
      <p:sp>
        <p:nvSpPr>
          <p:cNvPr id="5" name="Footer Placeholder 4"/>
          <p:cNvSpPr>
            <a:spLocks noGrp="1"/>
          </p:cNvSpPr>
          <p:nvPr>
            <p:ph type="ftr" sz="quarter" idx="11"/>
          </p:nvPr>
        </p:nvSpPr>
        <p:spPr/>
        <p:txBody>
          <a:bodyPr/>
          <a:lstStyle>
            <a:lvl1pPr>
              <a:defRPr>
                <a:latin typeface="Adobe Garamond Pro" pitchFamily="18" charset="0"/>
              </a:defRPr>
            </a:lvl1pPr>
          </a:lstStyle>
          <a:p>
            <a:endParaRPr lang="en-US"/>
          </a:p>
        </p:txBody>
      </p:sp>
      <p:sp>
        <p:nvSpPr>
          <p:cNvPr id="6" name="Slide Number Placeholder 5"/>
          <p:cNvSpPr>
            <a:spLocks noGrp="1"/>
          </p:cNvSpPr>
          <p:nvPr>
            <p:ph type="sldNum" sz="quarter" idx="12"/>
          </p:nvPr>
        </p:nvSpPr>
        <p:spPr/>
        <p:txBody>
          <a:bodyPr/>
          <a:lstStyle>
            <a:lvl1pPr>
              <a:defRPr>
                <a:latin typeface="Adobe Garamond Pro" pitchFamily="18" charset="0"/>
              </a:defRPr>
            </a:lvl1pPr>
          </a:lstStyle>
          <a:p>
            <a:fld id="{80A9EB13-7786-45B8-9845-1DD59B2AA2C7}" type="slidenum">
              <a:rPr lang="en-US" smtClean="0"/>
              <a:pPr/>
              <a:t>‹#›</a:t>
            </a:fld>
            <a:endParaRPr lang="en-US"/>
          </a:p>
        </p:txBody>
      </p:sp>
      <p:sp>
        <p:nvSpPr>
          <p:cNvPr id="8" name="Picture Placeholder 7"/>
          <p:cNvSpPr>
            <a:spLocks noGrp="1"/>
          </p:cNvSpPr>
          <p:nvPr>
            <p:ph type="pic" sz="quarter" idx="13"/>
          </p:nvPr>
        </p:nvSpPr>
        <p:spPr>
          <a:xfrm>
            <a:off x="0" y="0"/>
            <a:ext cx="1216152" cy="6885432"/>
          </a:xfrm>
        </p:spPr>
        <p:txBody>
          <a:bodyPr/>
          <a:lstStyle/>
          <a:p>
            <a:endParaRPr lang="en-US"/>
          </a:p>
        </p:txBody>
      </p:sp>
    </p:spTree>
    <p:extLst>
      <p:ext uri="{BB962C8B-B14F-4D97-AF65-F5344CB8AC3E}">
        <p14:creationId xmlns:p14="http://schemas.microsoft.com/office/powerpoint/2010/main" val="11218270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371600" y="274638"/>
            <a:ext cx="7543800" cy="1143000"/>
          </a:xfrm>
        </p:spPr>
        <p:txBody>
          <a:bodyPr/>
          <a:lstStyle>
            <a:lvl1pPr>
              <a:defRPr>
                <a:latin typeface="Adobe Garamond Pro" pitchFamily="18" charset="0"/>
              </a:defRPr>
            </a:lvl1pPr>
          </a:lstStyle>
          <a:p>
            <a:r>
              <a:rPr lang="en-US" smtClean="0"/>
              <a:t>Click to edit Master title style</a:t>
            </a:r>
            <a:endParaRPr lang="en-US"/>
          </a:p>
        </p:txBody>
      </p:sp>
      <p:sp>
        <p:nvSpPr>
          <p:cNvPr id="3" name="Content Placeholder 2"/>
          <p:cNvSpPr>
            <a:spLocks noGrp="1"/>
          </p:cNvSpPr>
          <p:nvPr>
            <p:ph idx="1"/>
          </p:nvPr>
        </p:nvSpPr>
        <p:spPr>
          <a:xfrm>
            <a:off x="1371600" y="1600200"/>
            <a:ext cx="7543800" cy="4525963"/>
          </a:xfrm>
        </p:spPr>
        <p:txBody>
          <a:bodyPr/>
          <a:lstStyle>
            <a:lvl1pPr>
              <a:defRPr>
                <a:latin typeface="Adobe Garamond Pro" pitchFamily="18" charset="0"/>
              </a:defRPr>
            </a:lvl1pPr>
            <a:lvl2pPr>
              <a:defRPr>
                <a:latin typeface="Adobe Garamond Pro" pitchFamily="18" charset="0"/>
              </a:defRPr>
            </a:lvl2pPr>
            <a:lvl3pPr>
              <a:defRPr>
                <a:latin typeface="Adobe Garamond Pro" pitchFamily="18" charset="0"/>
              </a:defRPr>
            </a:lvl3pPr>
            <a:lvl4pPr>
              <a:defRPr>
                <a:latin typeface="Adobe Garamond Pro" pitchFamily="18" charset="0"/>
              </a:defRPr>
            </a:lvl4pPr>
            <a:lvl5pPr>
              <a:defRPr>
                <a:latin typeface="Adobe Garamond Pro" pitchFamily="18"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atin typeface="Adobe Garamond Pro" pitchFamily="18" charset="0"/>
              </a:defRPr>
            </a:lvl1pPr>
          </a:lstStyle>
          <a:p>
            <a:fld id="{06587B84-FC4C-4CED-AC5D-CC84FFF11556}" type="datetimeFigureOut">
              <a:rPr lang="en-US" smtClean="0"/>
              <a:pPr/>
              <a:t>4/4/2016</a:t>
            </a:fld>
            <a:endParaRPr lang="en-US"/>
          </a:p>
        </p:txBody>
      </p:sp>
      <p:sp>
        <p:nvSpPr>
          <p:cNvPr id="5" name="Footer Placeholder 4"/>
          <p:cNvSpPr>
            <a:spLocks noGrp="1"/>
          </p:cNvSpPr>
          <p:nvPr>
            <p:ph type="ftr" sz="quarter" idx="11"/>
          </p:nvPr>
        </p:nvSpPr>
        <p:spPr/>
        <p:txBody>
          <a:bodyPr/>
          <a:lstStyle>
            <a:lvl1pPr>
              <a:defRPr>
                <a:latin typeface="Adobe Garamond Pro" pitchFamily="18" charset="0"/>
              </a:defRPr>
            </a:lvl1pPr>
          </a:lstStyle>
          <a:p>
            <a:endParaRPr lang="en-US"/>
          </a:p>
        </p:txBody>
      </p:sp>
      <p:sp>
        <p:nvSpPr>
          <p:cNvPr id="6" name="Slide Number Placeholder 5"/>
          <p:cNvSpPr>
            <a:spLocks noGrp="1"/>
          </p:cNvSpPr>
          <p:nvPr>
            <p:ph type="sldNum" sz="quarter" idx="12"/>
          </p:nvPr>
        </p:nvSpPr>
        <p:spPr/>
        <p:txBody>
          <a:bodyPr/>
          <a:lstStyle>
            <a:lvl1pPr>
              <a:defRPr>
                <a:latin typeface="Adobe Garamond Pro" pitchFamily="18" charset="0"/>
              </a:defRPr>
            </a:lvl1pPr>
          </a:lstStyle>
          <a:p>
            <a:fld id="{80A9EB13-7786-45B8-9845-1DD59B2AA2C7}" type="slidenum">
              <a:rPr lang="en-US" smtClean="0"/>
              <a:pPr/>
              <a:t>‹#›</a:t>
            </a:fld>
            <a:endParaRPr lang="en-US"/>
          </a:p>
        </p:txBody>
      </p:sp>
      <p:sp>
        <p:nvSpPr>
          <p:cNvPr id="8" name="Picture Placeholder 7"/>
          <p:cNvSpPr>
            <a:spLocks noGrp="1"/>
          </p:cNvSpPr>
          <p:nvPr>
            <p:ph type="pic" sz="quarter" idx="13"/>
          </p:nvPr>
        </p:nvSpPr>
        <p:spPr>
          <a:xfrm>
            <a:off x="0" y="0"/>
            <a:ext cx="1216152" cy="6885432"/>
          </a:xfrm>
        </p:spPr>
        <p:txBody>
          <a:bodyPr/>
          <a:lstStyle/>
          <a:p>
            <a:endParaRPr lang="en-US"/>
          </a:p>
        </p:txBody>
      </p:sp>
    </p:spTree>
    <p:extLst>
      <p:ext uri="{BB962C8B-B14F-4D97-AF65-F5344CB8AC3E}">
        <p14:creationId xmlns:p14="http://schemas.microsoft.com/office/powerpoint/2010/main" val="17372881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371600" y="274638"/>
            <a:ext cx="7543800" cy="1143000"/>
          </a:xfrm>
        </p:spPr>
        <p:txBody>
          <a:bodyPr/>
          <a:lstStyle>
            <a:lvl1pPr>
              <a:defRPr>
                <a:latin typeface="Adobe Garamond Pro" pitchFamily="18" charset="0"/>
              </a:defRPr>
            </a:lvl1pPr>
          </a:lstStyle>
          <a:p>
            <a:r>
              <a:rPr lang="en-US" smtClean="0"/>
              <a:t>Click to edit Master title style</a:t>
            </a:r>
            <a:endParaRPr lang="en-US"/>
          </a:p>
        </p:txBody>
      </p:sp>
      <p:sp>
        <p:nvSpPr>
          <p:cNvPr id="3" name="Content Placeholder 2"/>
          <p:cNvSpPr>
            <a:spLocks noGrp="1"/>
          </p:cNvSpPr>
          <p:nvPr>
            <p:ph idx="1"/>
          </p:nvPr>
        </p:nvSpPr>
        <p:spPr>
          <a:xfrm>
            <a:off x="1371600" y="1600200"/>
            <a:ext cx="7543800" cy="4525963"/>
          </a:xfrm>
        </p:spPr>
        <p:txBody>
          <a:bodyPr/>
          <a:lstStyle>
            <a:lvl1pPr>
              <a:defRPr>
                <a:latin typeface="Adobe Garamond Pro" pitchFamily="18" charset="0"/>
              </a:defRPr>
            </a:lvl1pPr>
            <a:lvl2pPr>
              <a:defRPr>
                <a:latin typeface="Adobe Garamond Pro" pitchFamily="18" charset="0"/>
              </a:defRPr>
            </a:lvl2pPr>
            <a:lvl3pPr>
              <a:defRPr>
                <a:latin typeface="Adobe Garamond Pro" pitchFamily="18" charset="0"/>
              </a:defRPr>
            </a:lvl3pPr>
            <a:lvl4pPr>
              <a:defRPr>
                <a:latin typeface="Adobe Garamond Pro" pitchFamily="18" charset="0"/>
              </a:defRPr>
            </a:lvl4pPr>
            <a:lvl5pPr>
              <a:defRPr>
                <a:latin typeface="Adobe Garamond Pro" pitchFamily="18"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atin typeface="Adobe Garamond Pro" pitchFamily="18" charset="0"/>
              </a:defRPr>
            </a:lvl1pPr>
          </a:lstStyle>
          <a:p>
            <a:fld id="{06587B84-FC4C-4CED-AC5D-CC84FFF11556}" type="datetimeFigureOut">
              <a:rPr lang="en-US" smtClean="0"/>
              <a:pPr/>
              <a:t>4/4/2016</a:t>
            </a:fld>
            <a:endParaRPr lang="en-US"/>
          </a:p>
        </p:txBody>
      </p:sp>
      <p:sp>
        <p:nvSpPr>
          <p:cNvPr id="5" name="Footer Placeholder 4"/>
          <p:cNvSpPr>
            <a:spLocks noGrp="1"/>
          </p:cNvSpPr>
          <p:nvPr>
            <p:ph type="ftr" sz="quarter" idx="11"/>
          </p:nvPr>
        </p:nvSpPr>
        <p:spPr/>
        <p:txBody>
          <a:bodyPr/>
          <a:lstStyle>
            <a:lvl1pPr>
              <a:defRPr>
                <a:latin typeface="Adobe Garamond Pro" pitchFamily="18" charset="0"/>
              </a:defRPr>
            </a:lvl1pPr>
          </a:lstStyle>
          <a:p>
            <a:endParaRPr lang="en-US"/>
          </a:p>
        </p:txBody>
      </p:sp>
      <p:sp>
        <p:nvSpPr>
          <p:cNvPr id="6" name="Slide Number Placeholder 5"/>
          <p:cNvSpPr>
            <a:spLocks noGrp="1"/>
          </p:cNvSpPr>
          <p:nvPr>
            <p:ph type="sldNum" sz="quarter" idx="12"/>
          </p:nvPr>
        </p:nvSpPr>
        <p:spPr/>
        <p:txBody>
          <a:bodyPr/>
          <a:lstStyle>
            <a:lvl1pPr>
              <a:defRPr>
                <a:latin typeface="Adobe Garamond Pro" pitchFamily="18" charset="0"/>
              </a:defRPr>
            </a:lvl1pPr>
          </a:lstStyle>
          <a:p>
            <a:fld id="{80A9EB13-7786-45B8-9845-1DD59B2AA2C7}" type="slidenum">
              <a:rPr lang="en-US" smtClean="0"/>
              <a:pPr/>
              <a:t>‹#›</a:t>
            </a:fld>
            <a:endParaRPr lang="en-US"/>
          </a:p>
        </p:txBody>
      </p:sp>
      <p:sp>
        <p:nvSpPr>
          <p:cNvPr id="8" name="Picture Placeholder 7"/>
          <p:cNvSpPr>
            <a:spLocks noGrp="1"/>
          </p:cNvSpPr>
          <p:nvPr>
            <p:ph type="pic" sz="quarter" idx="13"/>
          </p:nvPr>
        </p:nvSpPr>
        <p:spPr>
          <a:xfrm>
            <a:off x="0" y="0"/>
            <a:ext cx="1216152" cy="6885432"/>
          </a:xfrm>
        </p:spPr>
        <p:txBody>
          <a:bodyPr/>
          <a:lstStyle/>
          <a:p>
            <a:endParaRPr lang="en-US"/>
          </a:p>
        </p:txBody>
      </p:sp>
    </p:spTree>
    <p:extLst>
      <p:ext uri="{BB962C8B-B14F-4D97-AF65-F5344CB8AC3E}">
        <p14:creationId xmlns:p14="http://schemas.microsoft.com/office/powerpoint/2010/main" val="14656324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371600" y="274638"/>
            <a:ext cx="7543800" cy="1143000"/>
          </a:xfrm>
        </p:spPr>
        <p:txBody>
          <a:bodyPr/>
          <a:lstStyle>
            <a:lvl1pPr>
              <a:defRPr>
                <a:latin typeface="Adobe Garamond Pro" pitchFamily="18" charset="0"/>
              </a:defRPr>
            </a:lvl1pPr>
          </a:lstStyle>
          <a:p>
            <a:r>
              <a:rPr lang="en-US" smtClean="0"/>
              <a:t>Click to edit Master title style</a:t>
            </a:r>
            <a:endParaRPr lang="en-US"/>
          </a:p>
        </p:txBody>
      </p:sp>
      <p:sp>
        <p:nvSpPr>
          <p:cNvPr id="3" name="Content Placeholder 2"/>
          <p:cNvSpPr>
            <a:spLocks noGrp="1"/>
          </p:cNvSpPr>
          <p:nvPr>
            <p:ph idx="1"/>
          </p:nvPr>
        </p:nvSpPr>
        <p:spPr>
          <a:xfrm>
            <a:off x="1371600" y="1600200"/>
            <a:ext cx="7543800" cy="4525963"/>
          </a:xfrm>
        </p:spPr>
        <p:txBody>
          <a:bodyPr/>
          <a:lstStyle>
            <a:lvl1pPr>
              <a:defRPr>
                <a:latin typeface="Adobe Garamond Pro" pitchFamily="18" charset="0"/>
              </a:defRPr>
            </a:lvl1pPr>
            <a:lvl2pPr>
              <a:defRPr>
                <a:latin typeface="Adobe Garamond Pro" pitchFamily="18" charset="0"/>
              </a:defRPr>
            </a:lvl2pPr>
            <a:lvl3pPr>
              <a:defRPr>
                <a:latin typeface="Adobe Garamond Pro" pitchFamily="18" charset="0"/>
              </a:defRPr>
            </a:lvl3pPr>
            <a:lvl4pPr>
              <a:defRPr>
                <a:latin typeface="Adobe Garamond Pro" pitchFamily="18" charset="0"/>
              </a:defRPr>
            </a:lvl4pPr>
            <a:lvl5pPr>
              <a:defRPr>
                <a:latin typeface="Adobe Garamond Pro" pitchFamily="18"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atin typeface="Adobe Garamond Pro" pitchFamily="18" charset="0"/>
              </a:defRPr>
            </a:lvl1pPr>
          </a:lstStyle>
          <a:p>
            <a:fld id="{06587B84-FC4C-4CED-AC5D-CC84FFF11556}" type="datetimeFigureOut">
              <a:rPr lang="en-US" smtClean="0"/>
              <a:pPr/>
              <a:t>4/4/2016</a:t>
            </a:fld>
            <a:endParaRPr lang="en-US"/>
          </a:p>
        </p:txBody>
      </p:sp>
      <p:sp>
        <p:nvSpPr>
          <p:cNvPr id="5" name="Footer Placeholder 4"/>
          <p:cNvSpPr>
            <a:spLocks noGrp="1"/>
          </p:cNvSpPr>
          <p:nvPr>
            <p:ph type="ftr" sz="quarter" idx="11"/>
          </p:nvPr>
        </p:nvSpPr>
        <p:spPr/>
        <p:txBody>
          <a:bodyPr/>
          <a:lstStyle>
            <a:lvl1pPr>
              <a:defRPr>
                <a:latin typeface="Adobe Garamond Pro" pitchFamily="18" charset="0"/>
              </a:defRPr>
            </a:lvl1pPr>
          </a:lstStyle>
          <a:p>
            <a:endParaRPr lang="en-US"/>
          </a:p>
        </p:txBody>
      </p:sp>
      <p:sp>
        <p:nvSpPr>
          <p:cNvPr id="6" name="Slide Number Placeholder 5"/>
          <p:cNvSpPr>
            <a:spLocks noGrp="1"/>
          </p:cNvSpPr>
          <p:nvPr>
            <p:ph type="sldNum" sz="quarter" idx="12"/>
          </p:nvPr>
        </p:nvSpPr>
        <p:spPr/>
        <p:txBody>
          <a:bodyPr/>
          <a:lstStyle>
            <a:lvl1pPr>
              <a:defRPr>
                <a:latin typeface="Adobe Garamond Pro" pitchFamily="18" charset="0"/>
              </a:defRPr>
            </a:lvl1pPr>
          </a:lstStyle>
          <a:p>
            <a:fld id="{80A9EB13-7786-45B8-9845-1DD59B2AA2C7}" type="slidenum">
              <a:rPr lang="en-US" smtClean="0"/>
              <a:pPr/>
              <a:t>‹#›</a:t>
            </a:fld>
            <a:endParaRPr lang="en-US"/>
          </a:p>
        </p:txBody>
      </p:sp>
      <p:sp>
        <p:nvSpPr>
          <p:cNvPr id="8" name="Picture Placeholder 7"/>
          <p:cNvSpPr>
            <a:spLocks noGrp="1"/>
          </p:cNvSpPr>
          <p:nvPr>
            <p:ph type="pic" sz="quarter" idx="13"/>
          </p:nvPr>
        </p:nvSpPr>
        <p:spPr>
          <a:xfrm>
            <a:off x="0" y="0"/>
            <a:ext cx="1216152" cy="6885432"/>
          </a:xfrm>
        </p:spPr>
        <p:txBody>
          <a:bodyPr/>
          <a:lstStyle/>
          <a:p>
            <a:endParaRPr lang="en-US"/>
          </a:p>
        </p:txBody>
      </p:sp>
    </p:spTree>
    <p:extLst>
      <p:ext uri="{BB962C8B-B14F-4D97-AF65-F5344CB8AC3E}">
        <p14:creationId xmlns:p14="http://schemas.microsoft.com/office/powerpoint/2010/main" val="2965988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371600" y="274638"/>
            <a:ext cx="7543800" cy="1143000"/>
          </a:xfrm>
        </p:spPr>
        <p:txBody>
          <a:bodyPr/>
          <a:lstStyle>
            <a:lvl1pPr>
              <a:defRPr>
                <a:latin typeface="Adobe Garamond Pro" pitchFamily="18" charset="0"/>
              </a:defRPr>
            </a:lvl1pPr>
          </a:lstStyle>
          <a:p>
            <a:r>
              <a:rPr lang="en-US" smtClean="0"/>
              <a:t>Click to edit Master title style</a:t>
            </a:r>
            <a:endParaRPr lang="en-US"/>
          </a:p>
        </p:txBody>
      </p:sp>
      <p:sp>
        <p:nvSpPr>
          <p:cNvPr id="3" name="Content Placeholder 2"/>
          <p:cNvSpPr>
            <a:spLocks noGrp="1"/>
          </p:cNvSpPr>
          <p:nvPr>
            <p:ph idx="1"/>
          </p:nvPr>
        </p:nvSpPr>
        <p:spPr>
          <a:xfrm>
            <a:off x="1371600" y="1600200"/>
            <a:ext cx="7543800" cy="4525963"/>
          </a:xfrm>
        </p:spPr>
        <p:txBody>
          <a:bodyPr/>
          <a:lstStyle>
            <a:lvl1pPr>
              <a:defRPr>
                <a:latin typeface="Adobe Garamond Pro" pitchFamily="18" charset="0"/>
              </a:defRPr>
            </a:lvl1pPr>
            <a:lvl2pPr>
              <a:defRPr>
                <a:latin typeface="Adobe Garamond Pro" pitchFamily="18" charset="0"/>
              </a:defRPr>
            </a:lvl2pPr>
            <a:lvl3pPr>
              <a:defRPr>
                <a:latin typeface="Adobe Garamond Pro" pitchFamily="18" charset="0"/>
              </a:defRPr>
            </a:lvl3pPr>
            <a:lvl4pPr>
              <a:defRPr>
                <a:latin typeface="Adobe Garamond Pro" pitchFamily="18" charset="0"/>
              </a:defRPr>
            </a:lvl4pPr>
            <a:lvl5pPr>
              <a:defRPr>
                <a:latin typeface="Adobe Garamond Pro" pitchFamily="18"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atin typeface="Adobe Garamond Pro" pitchFamily="18" charset="0"/>
              </a:defRPr>
            </a:lvl1pPr>
          </a:lstStyle>
          <a:p>
            <a:fld id="{06587B84-FC4C-4CED-AC5D-CC84FFF11556}" type="datetimeFigureOut">
              <a:rPr lang="en-US" smtClean="0"/>
              <a:pPr/>
              <a:t>4/4/2016</a:t>
            </a:fld>
            <a:endParaRPr lang="en-US"/>
          </a:p>
        </p:txBody>
      </p:sp>
      <p:sp>
        <p:nvSpPr>
          <p:cNvPr id="5" name="Footer Placeholder 4"/>
          <p:cNvSpPr>
            <a:spLocks noGrp="1"/>
          </p:cNvSpPr>
          <p:nvPr>
            <p:ph type="ftr" sz="quarter" idx="11"/>
          </p:nvPr>
        </p:nvSpPr>
        <p:spPr/>
        <p:txBody>
          <a:bodyPr/>
          <a:lstStyle>
            <a:lvl1pPr>
              <a:defRPr>
                <a:latin typeface="Adobe Garamond Pro" pitchFamily="18" charset="0"/>
              </a:defRPr>
            </a:lvl1pPr>
          </a:lstStyle>
          <a:p>
            <a:endParaRPr lang="en-US"/>
          </a:p>
        </p:txBody>
      </p:sp>
      <p:sp>
        <p:nvSpPr>
          <p:cNvPr id="6" name="Slide Number Placeholder 5"/>
          <p:cNvSpPr>
            <a:spLocks noGrp="1"/>
          </p:cNvSpPr>
          <p:nvPr>
            <p:ph type="sldNum" sz="quarter" idx="12"/>
          </p:nvPr>
        </p:nvSpPr>
        <p:spPr/>
        <p:txBody>
          <a:bodyPr/>
          <a:lstStyle>
            <a:lvl1pPr>
              <a:defRPr>
                <a:latin typeface="Adobe Garamond Pro" pitchFamily="18" charset="0"/>
              </a:defRPr>
            </a:lvl1pPr>
          </a:lstStyle>
          <a:p>
            <a:fld id="{80A9EB13-7786-45B8-9845-1DD59B2AA2C7}" type="slidenum">
              <a:rPr lang="en-US" smtClean="0"/>
              <a:pPr/>
              <a:t>‹#›</a:t>
            </a:fld>
            <a:endParaRPr lang="en-US"/>
          </a:p>
        </p:txBody>
      </p:sp>
      <p:sp>
        <p:nvSpPr>
          <p:cNvPr id="8" name="Picture Placeholder 7"/>
          <p:cNvSpPr>
            <a:spLocks noGrp="1"/>
          </p:cNvSpPr>
          <p:nvPr>
            <p:ph type="pic" sz="quarter" idx="13"/>
          </p:nvPr>
        </p:nvSpPr>
        <p:spPr>
          <a:xfrm>
            <a:off x="0" y="0"/>
            <a:ext cx="1216152" cy="6885432"/>
          </a:xfrm>
        </p:spPr>
        <p:txBody>
          <a:bodyPr/>
          <a:lstStyle/>
          <a:p>
            <a:endParaRPr lang="en-US"/>
          </a:p>
        </p:txBody>
      </p:sp>
    </p:spTree>
    <p:extLst>
      <p:ext uri="{BB962C8B-B14F-4D97-AF65-F5344CB8AC3E}">
        <p14:creationId xmlns:p14="http://schemas.microsoft.com/office/powerpoint/2010/main" val="14036990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21"/>
        <p:cNvGrpSpPr/>
        <p:nvPr/>
      </p:nvGrpSpPr>
      <p:grpSpPr>
        <a:xfrm>
          <a:off x="0" y="0"/>
          <a:ext cx="0" cy="0"/>
          <a:chOff x="0" y="0"/>
          <a:chExt cx="0" cy="0"/>
        </a:xfrm>
      </p:grpSpPr>
      <p:sp>
        <p:nvSpPr>
          <p:cNvPr id="22" name="Shape 22"/>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3" name="Shape 23"/>
          <p:cNvSpPr txBox="1">
            <a:spLocks noGrp="1"/>
          </p:cNvSpPr>
          <p:nvPr>
            <p:ph type="body" idx="1"/>
          </p:nvPr>
        </p:nvSpPr>
        <p:spPr>
          <a:xfrm>
            <a:off x="457200" y="1600200"/>
            <a:ext cx="4038599" cy="4525963"/>
          </a:xfrm>
          <a:prstGeom prst="rect">
            <a:avLst/>
          </a:prstGeom>
          <a:noFill/>
          <a:ln>
            <a:noFill/>
          </a:ln>
        </p:spPr>
        <p:txBody>
          <a:bodyPr lIns="91425" tIns="91425" rIns="91425" bIns="91425" anchor="t" anchorCtr="0"/>
          <a:lstStyle>
            <a:lvl1pPr marL="342900" marR="0" lvl="0" indent="-16510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742950" marR="0" lvl="1" indent="-13335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4" name="Shape 24"/>
          <p:cNvSpPr txBox="1">
            <a:spLocks noGrp="1"/>
          </p:cNvSpPr>
          <p:nvPr>
            <p:ph type="body" idx="2"/>
          </p:nvPr>
        </p:nvSpPr>
        <p:spPr>
          <a:xfrm>
            <a:off x="4648200" y="1600200"/>
            <a:ext cx="4038599" cy="4525963"/>
          </a:xfrm>
          <a:prstGeom prst="rect">
            <a:avLst/>
          </a:prstGeom>
          <a:noFill/>
          <a:ln>
            <a:noFill/>
          </a:ln>
        </p:spPr>
        <p:txBody>
          <a:bodyPr lIns="91425" tIns="91425" rIns="91425" bIns="91425" anchor="t" anchorCtr="0"/>
          <a:lstStyle>
            <a:lvl1pPr marL="342900" marR="0" lvl="0" indent="-16510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742950" marR="0" lvl="1" indent="-13335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5" name="Shape 25"/>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6" name="Shape 26"/>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7" name="Shape 27"/>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0" name="Shape 30"/>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1" name="Shape 31"/>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2" name="Shape 32"/>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3" name="Shape 33"/>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34"/>
        <p:cNvGrpSpPr/>
        <p:nvPr/>
      </p:nvGrpSpPr>
      <p:grpSpPr>
        <a:xfrm>
          <a:off x="0" y="0"/>
          <a:ext cx="0" cy="0"/>
          <a:chOff x="0" y="0"/>
          <a:chExt cx="0" cy="0"/>
        </a:xfrm>
      </p:grpSpPr>
      <p:sp>
        <p:nvSpPr>
          <p:cNvPr id="35" name="Shape 35"/>
          <p:cNvSpPr txBox="1">
            <a:spLocks noGrp="1"/>
          </p:cNvSpPr>
          <p:nvPr>
            <p:ph type="title"/>
          </p:nvPr>
        </p:nvSpPr>
        <p:spPr>
          <a:xfrm>
            <a:off x="722312" y="4406900"/>
            <a:ext cx="7772400" cy="1362075"/>
          </a:xfrm>
          <a:prstGeom prst="rect">
            <a:avLst/>
          </a:prstGeom>
          <a:noFill/>
          <a:ln>
            <a:noFill/>
          </a:ln>
        </p:spPr>
        <p:txBody>
          <a:bodyPr lIns="91425" tIns="91425" rIns="91425" bIns="91425" anchor="t" anchorCtr="0"/>
          <a:lstStyle>
            <a:lvl1pPr marL="0" marR="0" lvl="0" indent="0" algn="l" rtl="0">
              <a:spcBef>
                <a:spcPts val="0"/>
              </a:spcBef>
              <a:buClr>
                <a:schemeClr val="dk1"/>
              </a:buClr>
              <a:buFont typeface="Calibri"/>
              <a:buNone/>
              <a:defRPr sz="4000" b="1"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6" name="Shape 36"/>
          <p:cNvSpPr txBox="1">
            <a:spLocks noGrp="1"/>
          </p:cNvSpPr>
          <p:nvPr>
            <p:ph type="body" idx="1"/>
          </p:nvPr>
        </p:nvSpPr>
        <p:spPr>
          <a:xfrm>
            <a:off x="722312" y="2906713"/>
            <a:ext cx="7772400" cy="1500187"/>
          </a:xfrm>
          <a:prstGeom prst="rect">
            <a:avLst/>
          </a:prstGeom>
          <a:noFill/>
          <a:ln>
            <a:noFill/>
          </a:ln>
        </p:spPr>
        <p:txBody>
          <a:bodyPr lIns="91425" tIns="91425" rIns="91425" bIns="91425" anchor="b" anchorCtr="0"/>
          <a:lstStyle>
            <a:lvl1pPr marL="0" marR="0" lvl="0" indent="0" algn="l"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1pPr>
            <a:lvl2pPr marL="457200" marR="0" lvl="1" indent="0" algn="l" rtl="0">
              <a:spcBef>
                <a:spcPts val="360"/>
              </a:spcBef>
              <a:buClr>
                <a:srgbClr val="888888"/>
              </a:buClr>
              <a:buFont typeface="Arial"/>
              <a:buNone/>
              <a:defRPr sz="1800" b="0" i="0" u="none" strike="noStrike" cap="none">
                <a:solidFill>
                  <a:srgbClr val="888888"/>
                </a:solidFill>
                <a:latin typeface="Calibri"/>
                <a:ea typeface="Calibri"/>
                <a:cs typeface="Calibri"/>
                <a:sym typeface="Calibri"/>
              </a:defRPr>
            </a:lvl2pPr>
            <a:lvl3pPr marL="914400" marR="0" lvl="2" indent="0" algn="l" rtl="0">
              <a:spcBef>
                <a:spcPts val="320"/>
              </a:spcBef>
              <a:buClr>
                <a:srgbClr val="888888"/>
              </a:buClr>
              <a:buFont typeface="Arial"/>
              <a:buNone/>
              <a:defRPr sz="1600" b="0" i="0" u="none" strike="noStrike" cap="none">
                <a:solidFill>
                  <a:srgbClr val="888888"/>
                </a:solidFill>
                <a:latin typeface="Calibri"/>
                <a:ea typeface="Calibri"/>
                <a:cs typeface="Calibri"/>
                <a:sym typeface="Calibri"/>
              </a:defRPr>
            </a:lvl3pPr>
            <a:lvl4pPr marL="1371600" marR="0" lvl="3"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4pPr>
            <a:lvl5pPr marL="1828800" marR="0" lvl="4"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5pPr>
            <a:lvl6pPr marL="2286000" marR="0" lvl="5"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6pPr>
            <a:lvl7pPr marL="2743200" marR="0" lvl="6"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7pPr>
            <a:lvl8pPr marL="3200400" marR="0" lvl="7"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8pPr>
            <a:lvl9pPr marL="3657600" marR="0" lvl="8"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9pPr>
          </a:lstStyle>
          <a:p>
            <a:endParaRPr/>
          </a:p>
        </p:txBody>
      </p:sp>
      <p:sp>
        <p:nvSpPr>
          <p:cNvPr id="37" name="Shape 37"/>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8" name="Shape 38"/>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9" name="Shape 39"/>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40"/>
        <p:cNvGrpSpPr/>
        <p:nvPr/>
      </p:nvGrpSpPr>
      <p:grpSpPr>
        <a:xfrm>
          <a:off x="0" y="0"/>
          <a:ext cx="0" cy="0"/>
          <a:chOff x="0" y="0"/>
          <a:chExt cx="0" cy="0"/>
        </a:xfrm>
      </p:grpSpPr>
      <p:sp>
        <p:nvSpPr>
          <p:cNvPr id="41" name="Shape 41"/>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42" name="Shape 42"/>
          <p:cNvSpPr txBox="1">
            <a:spLocks noGrp="1"/>
          </p:cNvSpPr>
          <p:nvPr>
            <p:ph type="body" idx="1"/>
          </p:nvPr>
        </p:nvSpPr>
        <p:spPr>
          <a:xfrm>
            <a:off x="457200" y="1535112"/>
            <a:ext cx="4040187" cy="639762"/>
          </a:xfrm>
          <a:prstGeom prst="rect">
            <a:avLst/>
          </a:prstGeom>
          <a:noFill/>
          <a:ln>
            <a:noFill/>
          </a:ln>
        </p:spPr>
        <p:txBody>
          <a:bodyPr lIns="91425" tIns="91425" rIns="91425" bIns="91425" anchor="b" anchorCtr="0"/>
          <a:lstStyle>
            <a:lvl1pPr marL="0" marR="0" lvl="0" indent="0" algn="l" rtl="0">
              <a:spcBef>
                <a:spcPts val="480"/>
              </a:spcBef>
              <a:buClr>
                <a:schemeClr val="dk1"/>
              </a:buClr>
              <a:buFont typeface="Arial"/>
              <a:buNone/>
              <a:defRPr sz="2400" b="1" i="0" u="none" strike="noStrike" cap="none">
                <a:solidFill>
                  <a:schemeClr val="dk1"/>
                </a:solidFill>
                <a:latin typeface="Calibri"/>
                <a:ea typeface="Calibri"/>
                <a:cs typeface="Calibri"/>
                <a:sym typeface="Calibri"/>
              </a:defRPr>
            </a:lvl1pPr>
            <a:lvl2pPr marL="457200" marR="0" lvl="1" indent="0" algn="l" rtl="0">
              <a:spcBef>
                <a:spcPts val="400"/>
              </a:spcBef>
              <a:buClr>
                <a:schemeClr val="dk1"/>
              </a:buClr>
              <a:buFont typeface="Arial"/>
              <a:buNone/>
              <a:defRPr sz="2000" b="1" i="0" u="none" strike="noStrike" cap="none">
                <a:solidFill>
                  <a:schemeClr val="dk1"/>
                </a:solidFill>
                <a:latin typeface="Calibri"/>
                <a:ea typeface="Calibri"/>
                <a:cs typeface="Calibri"/>
                <a:sym typeface="Calibri"/>
              </a:defRPr>
            </a:lvl2pPr>
            <a:lvl3pPr marL="914400" marR="0" lvl="2" indent="0" algn="l" rtl="0">
              <a:spcBef>
                <a:spcPts val="360"/>
              </a:spcBef>
              <a:buClr>
                <a:schemeClr val="dk1"/>
              </a:buClr>
              <a:buFont typeface="Arial"/>
              <a:buNone/>
              <a:defRPr sz="1800" b="1" i="0" u="none" strike="noStrike" cap="none">
                <a:solidFill>
                  <a:schemeClr val="dk1"/>
                </a:solidFill>
                <a:latin typeface="Calibri"/>
                <a:ea typeface="Calibri"/>
                <a:cs typeface="Calibri"/>
                <a:sym typeface="Calibri"/>
              </a:defRPr>
            </a:lvl3pPr>
            <a:lvl4pPr marL="1371600" marR="0" lvl="3"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4pPr>
            <a:lvl5pPr marL="1828800" marR="0" lvl="4"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5pPr>
            <a:lvl6pPr marL="2286000" marR="0" lvl="5"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3" name="Shape 43"/>
          <p:cNvSpPr txBox="1">
            <a:spLocks noGrp="1"/>
          </p:cNvSpPr>
          <p:nvPr>
            <p:ph type="body" idx="2"/>
          </p:nvPr>
        </p:nvSpPr>
        <p:spPr>
          <a:xfrm>
            <a:off x="457200" y="2174875"/>
            <a:ext cx="4040187" cy="3951287"/>
          </a:xfrm>
          <a:prstGeom prst="rect">
            <a:avLst/>
          </a:prstGeom>
          <a:noFill/>
          <a:ln>
            <a:noFill/>
          </a:ln>
        </p:spPr>
        <p:txBody>
          <a:bodyPr lIns="91425" tIns="91425" rIns="91425" bIns="91425" anchor="t" anchorCtr="0"/>
          <a:lstStyle>
            <a:lvl1pPr marL="342900" marR="0" lvl="0" indent="-1905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1pPr>
            <a:lvl2pPr marL="742950" marR="0" lvl="1" indent="-15875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2pPr>
            <a:lvl3pPr marL="1143000" marR="0" lvl="2"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3pPr>
            <a:lvl4pPr marL="1600200" marR="0" lvl="3"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4pPr>
            <a:lvl5pPr marL="2057400" marR="0" lvl="4"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5pPr>
            <a:lvl6pPr marL="2514600" marR="0" lvl="5"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6pPr>
            <a:lvl7pPr marL="2971800" marR="0" lvl="6"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7pPr>
            <a:lvl8pPr marL="3429000" marR="0" lvl="7"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8pPr>
            <a:lvl9pPr marL="3886200" marR="0" lvl="8"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44" name="Shape 44"/>
          <p:cNvSpPr txBox="1">
            <a:spLocks noGrp="1"/>
          </p:cNvSpPr>
          <p:nvPr>
            <p:ph type="body" idx="3"/>
          </p:nvPr>
        </p:nvSpPr>
        <p:spPr>
          <a:xfrm>
            <a:off x="4645025" y="1535112"/>
            <a:ext cx="4041774" cy="639762"/>
          </a:xfrm>
          <a:prstGeom prst="rect">
            <a:avLst/>
          </a:prstGeom>
          <a:noFill/>
          <a:ln>
            <a:noFill/>
          </a:ln>
        </p:spPr>
        <p:txBody>
          <a:bodyPr lIns="91425" tIns="91425" rIns="91425" bIns="91425" anchor="b" anchorCtr="0"/>
          <a:lstStyle>
            <a:lvl1pPr marL="0" marR="0" lvl="0" indent="0" algn="l" rtl="0">
              <a:spcBef>
                <a:spcPts val="480"/>
              </a:spcBef>
              <a:buClr>
                <a:schemeClr val="dk1"/>
              </a:buClr>
              <a:buFont typeface="Arial"/>
              <a:buNone/>
              <a:defRPr sz="2400" b="1" i="0" u="none" strike="noStrike" cap="none">
                <a:solidFill>
                  <a:schemeClr val="dk1"/>
                </a:solidFill>
                <a:latin typeface="Calibri"/>
                <a:ea typeface="Calibri"/>
                <a:cs typeface="Calibri"/>
                <a:sym typeface="Calibri"/>
              </a:defRPr>
            </a:lvl1pPr>
            <a:lvl2pPr marL="457200" marR="0" lvl="1" indent="0" algn="l" rtl="0">
              <a:spcBef>
                <a:spcPts val="400"/>
              </a:spcBef>
              <a:buClr>
                <a:schemeClr val="dk1"/>
              </a:buClr>
              <a:buFont typeface="Arial"/>
              <a:buNone/>
              <a:defRPr sz="2000" b="1" i="0" u="none" strike="noStrike" cap="none">
                <a:solidFill>
                  <a:schemeClr val="dk1"/>
                </a:solidFill>
                <a:latin typeface="Calibri"/>
                <a:ea typeface="Calibri"/>
                <a:cs typeface="Calibri"/>
                <a:sym typeface="Calibri"/>
              </a:defRPr>
            </a:lvl2pPr>
            <a:lvl3pPr marL="914400" marR="0" lvl="2" indent="0" algn="l" rtl="0">
              <a:spcBef>
                <a:spcPts val="360"/>
              </a:spcBef>
              <a:buClr>
                <a:schemeClr val="dk1"/>
              </a:buClr>
              <a:buFont typeface="Arial"/>
              <a:buNone/>
              <a:defRPr sz="1800" b="1" i="0" u="none" strike="noStrike" cap="none">
                <a:solidFill>
                  <a:schemeClr val="dk1"/>
                </a:solidFill>
                <a:latin typeface="Calibri"/>
                <a:ea typeface="Calibri"/>
                <a:cs typeface="Calibri"/>
                <a:sym typeface="Calibri"/>
              </a:defRPr>
            </a:lvl3pPr>
            <a:lvl4pPr marL="1371600" marR="0" lvl="3"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4pPr>
            <a:lvl5pPr marL="1828800" marR="0" lvl="4"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5pPr>
            <a:lvl6pPr marL="2286000" marR="0" lvl="5"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5" name="Shape 45"/>
          <p:cNvSpPr txBox="1">
            <a:spLocks noGrp="1"/>
          </p:cNvSpPr>
          <p:nvPr>
            <p:ph type="body" idx="4"/>
          </p:nvPr>
        </p:nvSpPr>
        <p:spPr>
          <a:xfrm>
            <a:off x="4645025" y="2174875"/>
            <a:ext cx="4041774" cy="3951287"/>
          </a:xfrm>
          <a:prstGeom prst="rect">
            <a:avLst/>
          </a:prstGeom>
          <a:noFill/>
          <a:ln>
            <a:noFill/>
          </a:ln>
        </p:spPr>
        <p:txBody>
          <a:bodyPr lIns="91425" tIns="91425" rIns="91425" bIns="91425" anchor="t" anchorCtr="0"/>
          <a:lstStyle>
            <a:lvl1pPr marL="342900" marR="0" lvl="0" indent="-1905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1pPr>
            <a:lvl2pPr marL="742950" marR="0" lvl="1" indent="-15875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2pPr>
            <a:lvl3pPr marL="1143000" marR="0" lvl="2"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3pPr>
            <a:lvl4pPr marL="1600200" marR="0" lvl="3"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4pPr>
            <a:lvl5pPr marL="2057400" marR="0" lvl="4"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5pPr>
            <a:lvl6pPr marL="2514600" marR="0" lvl="5"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6pPr>
            <a:lvl7pPr marL="2971800" marR="0" lvl="6"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7pPr>
            <a:lvl8pPr marL="3429000" marR="0" lvl="7"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8pPr>
            <a:lvl9pPr marL="3886200" marR="0" lvl="8"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46" name="Shape 46"/>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7" name="Shape 47"/>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8" name="Shape 48"/>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49"/>
        <p:cNvGrpSpPr/>
        <p:nvPr/>
      </p:nvGrpSpPr>
      <p:grpSpPr>
        <a:xfrm>
          <a:off x="0" y="0"/>
          <a:ext cx="0" cy="0"/>
          <a:chOff x="0" y="0"/>
          <a:chExt cx="0" cy="0"/>
        </a:xfrm>
      </p:grpSpPr>
      <p:sp>
        <p:nvSpPr>
          <p:cNvPr id="50" name="Shape 50"/>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51" name="Shape 51"/>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2" name="Shape 52"/>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3" name="Shape 53"/>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54"/>
        <p:cNvGrpSpPr/>
        <p:nvPr/>
      </p:nvGrpSpPr>
      <p:grpSpPr>
        <a:xfrm>
          <a:off x="0" y="0"/>
          <a:ext cx="0" cy="0"/>
          <a:chOff x="0" y="0"/>
          <a:chExt cx="0" cy="0"/>
        </a:xfrm>
      </p:grpSpPr>
      <p:sp>
        <p:nvSpPr>
          <p:cNvPr id="55" name="Shape 55"/>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6" name="Shape 56"/>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7" name="Shape 57"/>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58"/>
        <p:cNvGrpSpPr/>
        <p:nvPr/>
      </p:nvGrpSpPr>
      <p:grpSpPr>
        <a:xfrm>
          <a:off x="0" y="0"/>
          <a:ext cx="0" cy="0"/>
          <a:chOff x="0" y="0"/>
          <a:chExt cx="0" cy="0"/>
        </a:xfrm>
      </p:grpSpPr>
      <p:sp>
        <p:nvSpPr>
          <p:cNvPr id="59" name="Shape 59"/>
          <p:cNvSpPr txBox="1">
            <a:spLocks noGrp="1"/>
          </p:cNvSpPr>
          <p:nvPr>
            <p:ph type="title"/>
          </p:nvPr>
        </p:nvSpPr>
        <p:spPr>
          <a:xfrm>
            <a:off x="457200" y="273050"/>
            <a:ext cx="3008313" cy="1162049"/>
          </a:xfrm>
          <a:prstGeom prst="rect">
            <a:avLst/>
          </a:prstGeom>
          <a:noFill/>
          <a:ln>
            <a:noFill/>
          </a:ln>
        </p:spPr>
        <p:txBody>
          <a:bodyPr lIns="91425" tIns="91425" rIns="91425" bIns="91425" anchor="b" anchorCtr="0"/>
          <a:lstStyle>
            <a:lvl1pPr marL="0" marR="0" lvl="0" indent="0" algn="l" rtl="0">
              <a:spcBef>
                <a:spcPts val="0"/>
              </a:spcBef>
              <a:buClr>
                <a:schemeClr val="dk1"/>
              </a:buClr>
              <a:buFont typeface="Calibri"/>
              <a:buNone/>
              <a:defRPr sz="2000" b="1"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0" name="Shape 60"/>
          <p:cNvSpPr txBox="1">
            <a:spLocks noGrp="1"/>
          </p:cNvSpPr>
          <p:nvPr>
            <p:ph type="body" idx="1"/>
          </p:nvPr>
        </p:nvSpPr>
        <p:spPr>
          <a:xfrm>
            <a:off x="3575050" y="273050"/>
            <a:ext cx="5111750" cy="5853112"/>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1" name="Shape 61"/>
          <p:cNvSpPr txBox="1">
            <a:spLocks noGrp="1"/>
          </p:cNvSpPr>
          <p:nvPr>
            <p:ph type="body" idx="2"/>
          </p:nvPr>
        </p:nvSpPr>
        <p:spPr>
          <a:xfrm>
            <a:off x="457200" y="1435100"/>
            <a:ext cx="3008313" cy="4691063"/>
          </a:xfrm>
          <a:prstGeom prst="rect">
            <a:avLst/>
          </a:prstGeom>
          <a:noFill/>
          <a:ln>
            <a:noFill/>
          </a:ln>
        </p:spPr>
        <p:txBody>
          <a:bodyPr lIns="91425" tIns="91425" rIns="91425" bIns="91425" anchor="t" anchorCtr="0"/>
          <a:lstStyle>
            <a:lvl1pPr marL="0" marR="0" lvl="0" indent="0" algn="l" rtl="0">
              <a:spcBef>
                <a:spcPts val="280"/>
              </a:spcBef>
              <a:buClr>
                <a:schemeClr val="dk1"/>
              </a:buClr>
              <a:buFont typeface="Arial"/>
              <a:buNone/>
              <a:defRPr sz="1400" b="0" i="0" u="none" strike="noStrike" cap="none">
                <a:solidFill>
                  <a:schemeClr val="dk1"/>
                </a:solidFill>
                <a:latin typeface="Calibri"/>
                <a:ea typeface="Calibri"/>
                <a:cs typeface="Calibri"/>
                <a:sym typeface="Calibri"/>
              </a:defRPr>
            </a:lvl1pPr>
            <a:lvl2pPr marL="457200" marR="0" lvl="1" indent="0" algn="l" rtl="0">
              <a:spcBef>
                <a:spcPts val="240"/>
              </a:spcBef>
              <a:buClr>
                <a:schemeClr val="dk1"/>
              </a:buClr>
              <a:buFont typeface="Arial"/>
              <a:buNone/>
              <a:defRPr sz="1200" b="0" i="0" u="none" strike="noStrike" cap="none">
                <a:solidFill>
                  <a:schemeClr val="dk1"/>
                </a:solidFill>
                <a:latin typeface="Calibri"/>
                <a:ea typeface="Calibri"/>
                <a:cs typeface="Calibri"/>
                <a:sym typeface="Calibri"/>
              </a:defRPr>
            </a:lvl2pPr>
            <a:lvl3pPr marL="914400" marR="0" lvl="2" indent="0" algn="l" rtl="0">
              <a:spcBef>
                <a:spcPts val="200"/>
              </a:spcBef>
              <a:buClr>
                <a:schemeClr val="dk1"/>
              </a:buClr>
              <a:buFont typeface="Arial"/>
              <a:buNone/>
              <a:defRPr sz="1000" b="0" i="0" u="none" strike="noStrike" cap="none">
                <a:solidFill>
                  <a:schemeClr val="dk1"/>
                </a:solidFill>
                <a:latin typeface="Calibri"/>
                <a:ea typeface="Calibri"/>
                <a:cs typeface="Calibri"/>
                <a:sym typeface="Calibri"/>
              </a:defRPr>
            </a:lvl3pPr>
            <a:lvl4pPr marL="1371600" marR="0" lvl="3"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4pPr>
            <a:lvl5pPr marL="1828800" marR="0" lvl="4"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5pPr>
            <a:lvl6pPr marL="2286000" marR="0" lvl="5"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6pPr>
            <a:lvl7pPr marL="2743200" marR="0" lvl="6"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7pPr>
            <a:lvl8pPr marL="3200400" marR="0" lvl="7"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8pPr>
            <a:lvl9pPr marL="3657600" marR="0" lvl="8"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62" name="Shape 62"/>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63" name="Shape 63"/>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64" name="Shape 64"/>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65"/>
        <p:cNvGrpSpPr/>
        <p:nvPr/>
      </p:nvGrpSpPr>
      <p:grpSpPr>
        <a:xfrm>
          <a:off x="0" y="0"/>
          <a:ext cx="0" cy="0"/>
          <a:chOff x="0" y="0"/>
          <a:chExt cx="0" cy="0"/>
        </a:xfrm>
      </p:grpSpPr>
      <p:sp>
        <p:nvSpPr>
          <p:cNvPr id="66" name="Shape 66"/>
          <p:cNvSpPr txBox="1">
            <a:spLocks noGrp="1"/>
          </p:cNvSpPr>
          <p:nvPr>
            <p:ph type="title"/>
          </p:nvPr>
        </p:nvSpPr>
        <p:spPr>
          <a:xfrm>
            <a:off x="1792288" y="4800600"/>
            <a:ext cx="5486399" cy="566737"/>
          </a:xfrm>
          <a:prstGeom prst="rect">
            <a:avLst/>
          </a:prstGeom>
          <a:noFill/>
          <a:ln>
            <a:noFill/>
          </a:ln>
        </p:spPr>
        <p:txBody>
          <a:bodyPr lIns="91425" tIns="91425" rIns="91425" bIns="91425" anchor="b" anchorCtr="0"/>
          <a:lstStyle>
            <a:lvl1pPr marL="0" marR="0" lvl="0" indent="0" algn="l" rtl="0">
              <a:spcBef>
                <a:spcPts val="0"/>
              </a:spcBef>
              <a:buClr>
                <a:schemeClr val="dk1"/>
              </a:buClr>
              <a:buFont typeface="Calibri"/>
              <a:buNone/>
              <a:defRPr sz="2000" b="1"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7" name="Shape 67"/>
          <p:cNvSpPr>
            <a:spLocks noGrp="1"/>
          </p:cNvSpPr>
          <p:nvPr>
            <p:ph type="pic" idx="2"/>
          </p:nvPr>
        </p:nvSpPr>
        <p:spPr>
          <a:xfrm>
            <a:off x="1792288" y="612775"/>
            <a:ext cx="5486399" cy="4114800"/>
          </a:xfrm>
          <a:prstGeom prst="rect">
            <a:avLst/>
          </a:prstGeom>
          <a:noFill/>
          <a:ln>
            <a:noFill/>
          </a:ln>
        </p:spPr>
        <p:txBody>
          <a:bodyPr lIns="91425" tIns="91425" rIns="91425" bIns="91425" anchor="t" anchorCtr="0"/>
          <a:lstStyle>
            <a:lvl1pPr marL="0" marR="0" lvl="0" indent="0" algn="l" rtl="0">
              <a:spcBef>
                <a:spcPts val="640"/>
              </a:spcBef>
              <a:buClr>
                <a:schemeClr val="dk1"/>
              </a:buClr>
              <a:buFont typeface="Arial"/>
              <a:buNone/>
              <a:defRPr sz="3200" b="0" i="0" u="none" strike="noStrike" cap="none">
                <a:solidFill>
                  <a:schemeClr val="dk1"/>
                </a:solidFill>
                <a:latin typeface="Calibri"/>
                <a:ea typeface="Calibri"/>
                <a:cs typeface="Calibri"/>
                <a:sym typeface="Calibri"/>
              </a:defRPr>
            </a:lvl1pPr>
            <a:lvl2pPr marL="457200" marR="0" lvl="1" indent="0" algn="l" rtl="0">
              <a:spcBef>
                <a:spcPts val="560"/>
              </a:spcBef>
              <a:buClr>
                <a:schemeClr val="dk1"/>
              </a:buClr>
              <a:buFont typeface="Arial"/>
              <a:buNone/>
              <a:defRPr sz="2800" b="0" i="0" u="none" strike="noStrike" cap="none">
                <a:solidFill>
                  <a:schemeClr val="dk1"/>
                </a:solidFill>
                <a:latin typeface="Calibri"/>
                <a:ea typeface="Calibri"/>
                <a:cs typeface="Calibri"/>
                <a:sym typeface="Calibri"/>
              </a:defRPr>
            </a:lvl2pPr>
            <a:lvl3pPr marL="914400" marR="0" lvl="2" indent="0" algn="l" rtl="0">
              <a:spcBef>
                <a:spcPts val="480"/>
              </a:spcBef>
              <a:buClr>
                <a:schemeClr val="dk1"/>
              </a:buClr>
              <a:buFont typeface="Arial"/>
              <a:buNone/>
              <a:defRPr sz="2400" b="0" i="0" u="none" strike="noStrike" cap="none">
                <a:solidFill>
                  <a:schemeClr val="dk1"/>
                </a:solidFill>
                <a:latin typeface="Calibri"/>
                <a:ea typeface="Calibri"/>
                <a:cs typeface="Calibri"/>
                <a:sym typeface="Calibri"/>
              </a:defRPr>
            </a:lvl3pPr>
            <a:lvl4pPr marL="1371600" marR="0" lvl="3"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4pPr>
            <a:lvl5pPr marL="1828800" marR="0" lvl="4"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5pPr>
            <a:lvl6pPr marL="2286000" marR="0" lvl="5"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6pPr>
            <a:lvl7pPr marL="2743200" marR="0" lvl="6"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7pPr>
            <a:lvl8pPr marL="3200400" marR="0" lvl="7"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8pPr>
            <a:lvl9pPr marL="3657600" marR="0" lvl="8"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Shape 68"/>
          <p:cNvSpPr txBox="1">
            <a:spLocks noGrp="1"/>
          </p:cNvSpPr>
          <p:nvPr>
            <p:ph type="body" idx="1"/>
          </p:nvPr>
        </p:nvSpPr>
        <p:spPr>
          <a:xfrm>
            <a:off x="1792288" y="5367337"/>
            <a:ext cx="5486399" cy="804861"/>
          </a:xfrm>
          <a:prstGeom prst="rect">
            <a:avLst/>
          </a:prstGeom>
          <a:noFill/>
          <a:ln>
            <a:noFill/>
          </a:ln>
        </p:spPr>
        <p:txBody>
          <a:bodyPr lIns="91425" tIns="91425" rIns="91425" bIns="91425" anchor="t" anchorCtr="0"/>
          <a:lstStyle>
            <a:lvl1pPr marL="0" marR="0" lvl="0" indent="0" algn="l" rtl="0">
              <a:spcBef>
                <a:spcPts val="280"/>
              </a:spcBef>
              <a:buClr>
                <a:schemeClr val="dk1"/>
              </a:buClr>
              <a:buFont typeface="Arial"/>
              <a:buNone/>
              <a:defRPr sz="1400" b="0" i="0" u="none" strike="noStrike" cap="none">
                <a:solidFill>
                  <a:schemeClr val="dk1"/>
                </a:solidFill>
                <a:latin typeface="Calibri"/>
                <a:ea typeface="Calibri"/>
                <a:cs typeface="Calibri"/>
                <a:sym typeface="Calibri"/>
              </a:defRPr>
            </a:lvl1pPr>
            <a:lvl2pPr marL="457200" marR="0" lvl="1" indent="0" algn="l" rtl="0">
              <a:spcBef>
                <a:spcPts val="240"/>
              </a:spcBef>
              <a:buClr>
                <a:schemeClr val="dk1"/>
              </a:buClr>
              <a:buFont typeface="Arial"/>
              <a:buNone/>
              <a:defRPr sz="1200" b="0" i="0" u="none" strike="noStrike" cap="none">
                <a:solidFill>
                  <a:schemeClr val="dk1"/>
                </a:solidFill>
                <a:latin typeface="Calibri"/>
                <a:ea typeface="Calibri"/>
                <a:cs typeface="Calibri"/>
                <a:sym typeface="Calibri"/>
              </a:defRPr>
            </a:lvl2pPr>
            <a:lvl3pPr marL="914400" marR="0" lvl="2" indent="0" algn="l" rtl="0">
              <a:spcBef>
                <a:spcPts val="200"/>
              </a:spcBef>
              <a:buClr>
                <a:schemeClr val="dk1"/>
              </a:buClr>
              <a:buFont typeface="Arial"/>
              <a:buNone/>
              <a:defRPr sz="1000" b="0" i="0" u="none" strike="noStrike" cap="none">
                <a:solidFill>
                  <a:schemeClr val="dk1"/>
                </a:solidFill>
                <a:latin typeface="Calibri"/>
                <a:ea typeface="Calibri"/>
                <a:cs typeface="Calibri"/>
                <a:sym typeface="Calibri"/>
              </a:defRPr>
            </a:lvl3pPr>
            <a:lvl4pPr marL="1371600" marR="0" lvl="3"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4pPr>
            <a:lvl5pPr marL="1828800" marR="0" lvl="4"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5pPr>
            <a:lvl6pPr marL="2286000" marR="0" lvl="5"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6pPr>
            <a:lvl7pPr marL="2743200" marR="0" lvl="6"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7pPr>
            <a:lvl8pPr marL="3200400" marR="0" lvl="7"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8pPr>
            <a:lvl9pPr marL="3657600" marR="0" lvl="8"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69" name="Shape 69"/>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0" name="Shape 70"/>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1" name="Shape 71"/>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1" name="Shape 11"/>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Shape 12"/>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3" name="Shape 13"/>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4" name="Shape 14"/>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60" r:id="rId12"/>
    <p:sldLayoutId id="2147483661" r:id="rId13"/>
    <p:sldLayoutId id="2147483662" r:id="rId14"/>
    <p:sldLayoutId id="2147483663" r:id="rId15"/>
    <p:sldLayoutId id="2147483664" r:id="rId1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gboardman@triviumprep.org"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notesSlide" Target="../notesSlides/notesSlide9.xml"/><Relationship Id="rId1" Type="http://schemas.openxmlformats.org/officeDocument/2006/relationships/slideLayout" Target="../slideLayouts/slideLayout12.xml"/><Relationship Id="rId5" Type="http://schemas.openxmlformats.org/officeDocument/2006/relationships/image" Target="../media/image23.png"/><Relationship Id="rId4" Type="http://schemas.openxmlformats.org/officeDocument/2006/relationships/image" Target="../media/image22.gif"/></Relationships>
</file>

<file path=ppt/slides/_rels/slide11.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image" Target="../media/image24.jpeg"/></Relationships>
</file>

<file path=ppt/slides/_rels/slide1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32.tiff"/><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9.tiff"/><Relationship Id="rId4" Type="http://schemas.openxmlformats.org/officeDocument/2006/relationships/image" Target="../media/image8.tiff"/></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6.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14.xml"/><Relationship Id="rId6" Type="http://schemas.openxmlformats.org/officeDocument/2006/relationships/image" Target="../media/image16.jpeg"/><Relationship Id="rId5" Type="http://schemas.openxmlformats.org/officeDocument/2006/relationships/image" Target="../media/image15.jpeg"/><Relationship Id="rId10" Type="http://schemas.openxmlformats.org/officeDocument/2006/relationships/image" Target="../media/image20.jpeg"/><Relationship Id="rId4" Type="http://schemas.openxmlformats.org/officeDocument/2006/relationships/image" Target="../media/image14.jpeg"/><Relationship Id="rId9"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Shape 89"/>
          <p:cNvSpPr txBox="1">
            <a:spLocks noGrp="1"/>
          </p:cNvSpPr>
          <p:nvPr>
            <p:ph type="ctrTitle"/>
          </p:nvPr>
        </p:nvSpPr>
        <p:spPr>
          <a:xfrm>
            <a:off x="228600" y="1676400"/>
            <a:ext cx="7772400" cy="1470024"/>
          </a:xfrm>
          <a:prstGeom prst="rect">
            <a:avLst/>
          </a:prstGeom>
          <a:noFill/>
          <a:ln>
            <a:noFill/>
          </a:ln>
        </p:spPr>
        <p:txBody>
          <a:bodyPr lIns="91425" tIns="45700" rIns="91425" bIns="45700" anchor="ctr" anchorCtr="0">
            <a:noAutofit/>
          </a:bodyPr>
          <a:lstStyle/>
          <a:p>
            <a:pPr marL="0" marR="0" lvl="0" indent="0" algn="l" rtl="0">
              <a:spcBef>
                <a:spcPts val="0"/>
              </a:spcBef>
              <a:buClr>
                <a:schemeClr val="dk1"/>
              </a:buClr>
              <a:buSzPct val="25000"/>
              <a:buFont typeface="Calibri"/>
              <a:buNone/>
            </a:pPr>
            <a:r>
              <a:rPr lang="en-US" sz="3959" b="1" i="0" u="none" strike="noStrike" cap="none">
                <a:solidFill>
                  <a:schemeClr val="dk1"/>
                </a:solidFill>
                <a:latin typeface="Calibri"/>
                <a:ea typeface="Calibri"/>
                <a:cs typeface="Calibri"/>
                <a:sym typeface="Calibri"/>
              </a:rPr>
              <a:t>THE MIDDLE MIOCENE CLIMATE TRANSITION IN LOUISIANA: PALEOENVIRONMENTAL EVIDENCE FROM UNGULATE ENAMEL STABLE ISOTOPES</a:t>
            </a:r>
          </a:p>
        </p:txBody>
      </p:sp>
      <p:sp>
        <p:nvSpPr>
          <p:cNvPr id="90" name="Shape 90"/>
          <p:cNvSpPr txBox="1">
            <a:spLocks noGrp="1"/>
          </p:cNvSpPr>
          <p:nvPr>
            <p:ph type="subTitle" idx="1"/>
          </p:nvPr>
        </p:nvSpPr>
        <p:spPr>
          <a:xfrm>
            <a:off x="2590800" y="4419600"/>
            <a:ext cx="6400799" cy="2057400"/>
          </a:xfrm>
          <a:prstGeom prst="rect">
            <a:avLst/>
          </a:prstGeom>
          <a:noFill/>
          <a:ln>
            <a:noFill/>
          </a:ln>
        </p:spPr>
        <p:txBody>
          <a:bodyPr lIns="91425" tIns="45700" rIns="91425" bIns="45700" anchor="t" anchorCtr="0">
            <a:noAutofit/>
          </a:bodyPr>
          <a:lstStyle/>
          <a:p>
            <a:pPr marL="0" marR="0" lvl="0" indent="0" algn="r" rtl="0">
              <a:lnSpc>
                <a:spcPct val="90000"/>
              </a:lnSpc>
              <a:spcBef>
                <a:spcPts val="0"/>
              </a:spcBef>
              <a:spcAft>
                <a:spcPts val="0"/>
              </a:spcAft>
              <a:buClr>
                <a:schemeClr val="dk1"/>
              </a:buClr>
              <a:buSzPct val="25000"/>
              <a:buFont typeface="Arial"/>
              <a:buNone/>
            </a:pPr>
            <a:r>
              <a:rPr lang="en-US" sz="2960" b="1" i="0" u="none" strike="noStrike" cap="none" dirty="0">
                <a:solidFill>
                  <a:schemeClr val="dk1"/>
                </a:solidFill>
                <a:latin typeface="Calibri"/>
                <a:ea typeface="Calibri"/>
                <a:cs typeface="Calibri"/>
                <a:sym typeface="Calibri"/>
              </a:rPr>
              <a:t>Grant Stanley Boardman, Ph.D.</a:t>
            </a:r>
          </a:p>
          <a:p>
            <a:pPr marL="0" marR="0" lvl="0" indent="0" algn="r" rtl="0">
              <a:lnSpc>
                <a:spcPct val="90000"/>
              </a:lnSpc>
              <a:spcBef>
                <a:spcPts val="370"/>
              </a:spcBef>
              <a:spcAft>
                <a:spcPts val="0"/>
              </a:spcAft>
              <a:buClr>
                <a:schemeClr val="dk1"/>
              </a:buClr>
              <a:buSzPct val="25000"/>
              <a:buFont typeface="Arial"/>
              <a:buNone/>
            </a:pPr>
            <a:r>
              <a:rPr lang="en-US" sz="1850" b="0" i="0" u="none" strike="noStrike" cap="none" dirty="0" err="1">
                <a:solidFill>
                  <a:schemeClr val="dk1"/>
                </a:solidFill>
                <a:latin typeface="Calibri"/>
                <a:ea typeface="Calibri"/>
                <a:cs typeface="Calibri"/>
                <a:sym typeface="Calibri"/>
              </a:rPr>
              <a:t>Trivium</a:t>
            </a:r>
            <a:r>
              <a:rPr lang="en-US" sz="1850" b="0" i="0" u="none" strike="noStrike" cap="none" dirty="0">
                <a:solidFill>
                  <a:schemeClr val="dk1"/>
                </a:solidFill>
                <a:latin typeface="Calibri"/>
                <a:ea typeface="Calibri"/>
                <a:cs typeface="Calibri"/>
                <a:sym typeface="Calibri"/>
              </a:rPr>
              <a:t> Preparatory Academy, Goodyear, AZ</a:t>
            </a:r>
          </a:p>
          <a:p>
            <a:pPr marL="0" marR="0" lvl="0" indent="0" algn="r" rtl="0">
              <a:lnSpc>
                <a:spcPct val="90000"/>
              </a:lnSpc>
              <a:spcBef>
                <a:spcPts val="370"/>
              </a:spcBef>
              <a:spcAft>
                <a:spcPts val="0"/>
              </a:spcAft>
              <a:buClr>
                <a:schemeClr val="dk1"/>
              </a:buClr>
              <a:buSzPct val="25000"/>
              <a:buFont typeface="Arial"/>
              <a:buNone/>
            </a:pPr>
            <a:r>
              <a:rPr lang="en-US" sz="1850" b="0" i="0" u="sng" strike="noStrike" cap="none" dirty="0">
                <a:solidFill>
                  <a:schemeClr val="hlink"/>
                </a:solidFill>
                <a:latin typeface="Calibri"/>
                <a:ea typeface="Calibri"/>
                <a:cs typeface="Calibri"/>
                <a:sym typeface="Calibri"/>
                <a:hlinkClick r:id="rId3"/>
              </a:rPr>
              <a:t>gboardman@triviumprep.org</a:t>
            </a:r>
            <a:r>
              <a:rPr lang="en-US" sz="1850" b="0" i="0" u="none" strike="noStrike" cap="none" dirty="0">
                <a:solidFill>
                  <a:schemeClr val="dk1"/>
                </a:solidFill>
                <a:latin typeface="Calibri"/>
                <a:ea typeface="Calibri"/>
                <a:cs typeface="Calibri"/>
                <a:sym typeface="Calibri"/>
              </a:rPr>
              <a:t> </a:t>
            </a:r>
          </a:p>
          <a:p>
            <a:pPr marL="0" marR="0" lvl="0" indent="0" algn="r" rtl="0">
              <a:lnSpc>
                <a:spcPct val="90000"/>
              </a:lnSpc>
              <a:spcBef>
                <a:spcPts val="592"/>
              </a:spcBef>
              <a:spcAft>
                <a:spcPts val="0"/>
              </a:spcAft>
              <a:buClr>
                <a:schemeClr val="dk1"/>
              </a:buClr>
              <a:buSzPct val="25000"/>
              <a:buFont typeface="Arial"/>
              <a:buNone/>
            </a:pPr>
            <a:r>
              <a:rPr lang="en-US" sz="2960" b="1" i="0" u="none" strike="noStrike" cap="none" dirty="0">
                <a:solidFill>
                  <a:schemeClr val="dk1"/>
                </a:solidFill>
                <a:latin typeface="Calibri"/>
                <a:ea typeface="Calibri"/>
                <a:cs typeface="Calibri"/>
                <a:sym typeface="Calibri"/>
              </a:rPr>
              <a:t>Travis Atwood</a:t>
            </a:r>
          </a:p>
          <a:p>
            <a:pPr marL="0" marR="0" lvl="0" indent="0" algn="r" rtl="0">
              <a:lnSpc>
                <a:spcPct val="90000"/>
              </a:lnSpc>
              <a:spcBef>
                <a:spcPts val="370"/>
              </a:spcBef>
              <a:buClr>
                <a:schemeClr val="dk1"/>
              </a:buClr>
              <a:buSzPct val="25000"/>
              <a:buFont typeface="Arial"/>
              <a:buNone/>
            </a:pPr>
            <a:r>
              <a:rPr lang="en-US" sz="1850" dirty="0">
                <a:solidFill>
                  <a:schemeClr val="dk1"/>
                </a:solidFill>
              </a:rPr>
              <a:t>University of Alaska,</a:t>
            </a:r>
            <a:r>
              <a:rPr lang="en-US" sz="1850" b="0" i="0" u="none" strike="noStrike" cap="none" dirty="0">
                <a:solidFill>
                  <a:schemeClr val="dk1"/>
                </a:solidFill>
                <a:latin typeface="Calibri"/>
                <a:ea typeface="Calibri"/>
                <a:cs typeface="Calibri"/>
                <a:sym typeface="Calibri"/>
              </a:rPr>
              <a:t> Anchorage, AK</a:t>
            </a:r>
          </a:p>
        </p:txBody>
      </p:sp>
      <p:pic>
        <p:nvPicPr>
          <p:cNvPr id="91" name="Shape 91"/>
          <p:cNvPicPr preferRelativeResize="0"/>
          <p:nvPr/>
        </p:nvPicPr>
        <p:blipFill rotWithShape="1">
          <a:blip r:embed="rId4">
            <a:alphaModFix/>
          </a:blip>
          <a:srcRect/>
          <a:stretch/>
        </p:blipFill>
        <p:spPr>
          <a:xfrm>
            <a:off x="2514600" y="4419600"/>
            <a:ext cx="1295400" cy="1295400"/>
          </a:xfrm>
          <a:prstGeom prst="rect">
            <a:avLst/>
          </a:prstGeom>
          <a:noFill/>
          <a:ln>
            <a:noFill/>
          </a:ln>
        </p:spPr>
      </p:pic>
      <p:pic>
        <p:nvPicPr>
          <p:cNvPr id="92" name="Shape 92"/>
          <p:cNvPicPr preferRelativeResize="0"/>
          <p:nvPr/>
        </p:nvPicPr>
        <p:blipFill>
          <a:blip r:embed="rId5">
            <a:alphaModFix/>
          </a:blip>
          <a:stretch>
            <a:fillRect/>
          </a:stretch>
        </p:blipFill>
        <p:spPr>
          <a:xfrm>
            <a:off x="3037224" y="5715000"/>
            <a:ext cx="2419049" cy="761999"/>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9" name="Group 58"/>
          <p:cNvGrpSpPr/>
          <p:nvPr/>
        </p:nvGrpSpPr>
        <p:grpSpPr>
          <a:xfrm>
            <a:off x="2110253" y="3735246"/>
            <a:ext cx="3956809" cy="2123202"/>
            <a:chOff x="5024944" y="4228658"/>
            <a:chExt cx="3956809" cy="2123202"/>
          </a:xfrm>
        </p:grpSpPr>
        <p:grpSp>
          <p:nvGrpSpPr>
            <p:cNvPr id="53" name="Group 52"/>
            <p:cNvGrpSpPr/>
            <p:nvPr/>
          </p:nvGrpSpPr>
          <p:grpSpPr>
            <a:xfrm>
              <a:off x="5024944" y="4228658"/>
              <a:ext cx="3956809" cy="2123202"/>
              <a:chOff x="3034706" y="4509451"/>
              <a:chExt cx="3956809" cy="2123202"/>
            </a:xfrm>
          </p:grpSpPr>
          <p:grpSp>
            <p:nvGrpSpPr>
              <p:cNvPr id="487" name="Group 486"/>
              <p:cNvGrpSpPr/>
              <p:nvPr/>
            </p:nvGrpSpPr>
            <p:grpSpPr>
              <a:xfrm>
                <a:off x="3126573" y="4578222"/>
                <a:ext cx="3864942" cy="2054431"/>
                <a:chOff x="2382915" y="2814452"/>
                <a:chExt cx="3864942" cy="2054431"/>
              </a:xfrm>
            </p:grpSpPr>
            <p:pic>
              <p:nvPicPr>
                <p:cNvPr id="488" name="Picture 2" descr="http://evolution.berkeley.edu/evolibrary/images/interviews/stoma_diagram.gif"/>
                <p:cNvPicPr>
                  <a:picLocks noChangeAspect="1" noChangeArrowheads="1"/>
                </p:cNvPicPr>
                <p:nvPr/>
              </p:nvPicPr>
              <p:blipFill rotWithShape="1">
                <a:blip r:embed="rId3">
                  <a:extLst>
                    <a:ext uri="{28A0092B-C50C-407E-A947-70E740481C1C}">
                      <a14:useLocalDpi xmlns:a14="http://schemas.microsoft.com/office/drawing/2010/main" val="0"/>
                    </a:ext>
                  </a:extLst>
                </a:blip>
                <a:srcRect t="10924" b="30624"/>
                <a:stretch/>
              </p:blipFill>
              <p:spPr bwMode="auto">
                <a:xfrm>
                  <a:off x="2382915" y="2814452"/>
                  <a:ext cx="3829050" cy="2054431"/>
                </a:xfrm>
                <a:prstGeom prst="rect">
                  <a:avLst/>
                </a:prstGeom>
                <a:noFill/>
                <a:extLst>
                  <a:ext uri="{909E8E84-426E-40DD-AFC4-6F175D3DCCD1}">
                    <a14:hiddenFill xmlns:a14="http://schemas.microsoft.com/office/drawing/2010/main">
                      <a:solidFill>
                        <a:srgbClr val="FFFFFF"/>
                      </a:solidFill>
                    </a14:hiddenFill>
                  </a:ext>
                </a:extLst>
              </p:spPr>
            </p:pic>
            <p:sp>
              <p:nvSpPr>
                <p:cNvPr id="489" name="Rectangle 488"/>
                <p:cNvSpPr/>
                <p:nvPr/>
              </p:nvSpPr>
              <p:spPr>
                <a:xfrm rot="2209969">
                  <a:off x="2637619" y="4471287"/>
                  <a:ext cx="1766630" cy="2496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a:p>
              </p:txBody>
            </p:sp>
            <p:sp>
              <p:nvSpPr>
                <p:cNvPr id="490" name="Rectangle 489"/>
                <p:cNvSpPr/>
                <p:nvPr/>
              </p:nvSpPr>
              <p:spPr>
                <a:xfrm rot="18918495">
                  <a:off x="4481227" y="4223718"/>
                  <a:ext cx="1766630" cy="2496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a:p>
              </p:txBody>
            </p:sp>
          </p:grpSp>
          <p:sp>
            <p:nvSpPr>
              <p:cNvPr id="24" name="Freeform 23"/>
              <p:cNvSpPr/>
              <p:nvPr/>
            </p:nvSpPr>
            <p:spPr>
              <a:xfrm>
                <a:off x="3034706" y="4543026"/>
                <a:ext cx="1635585" cy="764664"/>
              </a:xfrm>
              <a:custGeom>
                <a:avLst/>
                <a:gdLst>
                  <a:gd name="connsiteX0" fmla="*/ 256538 w 1635585"/>
                  <a:gd name="connsiteY0" fmla="*/ 696158 h 764664"/>
                  <a:gd name="connsiteX1" fmla="*/ 259517 w 1635585"/>
                  <a:gd name="connsiteY1" fmla="*/ 678287 h 764664"/>
                  <a:gd name="connsiteX2" fmla="*/ 286323 w 1635585"/>
                  <a:gd name="connsiteY2" fmla="*/ 663395 h 764664"/>
                  <a:gd name="connsiteX3" fmla="*/ 295259 w 1635585"/>
                  <a:gd name="connsiteY3" fmla="*/ 660416 h 764664"/>
                  <a:gd name="connsiteX4" fmla="*/ 304194 w 1635585"/>
                  <a:gd name="connsiteY4" fmla="*/ 654459 h 764664"/>
                  <a:gd name="connsiteX5" fmla="*/ 333979 w 1635585"/>
                  <a:gd name="connsiteY5" fmla="*/ 636588 h 764664"/>
                  <a:gd name="connsiteX6" fmla="*/ 342915 w 1635585"/>
                  <a:gd name="connsiteY6" fmla="*/ 627653 h 764664"/>
                  <a:gd name="connsiteX7" fmla="*/ 345893 w 1635585"/>
                  <a:gd name="connsiteY7" fmla="*/ 618717 h 764664"/>
                  <a:gd name="connsiteX8" fmla="*/ 360786 w 1635585"/>
                  <a:gd name="connsiteY8" fmla="*/ 600846 h 764664"/>
                  <a:gd name="connsiteX9" fmla="*/ 372700 w 1635585"/>
                  <a:gd name="connsiteY9" fmla="*/ 594889 h 764664"/>
                  <a:gd name="connsiteX10" fmla="*/ 381635 w 1635585"/>
                  <a:gd name="connsiteY10" fmla="*/ 585954 h 764664"/>
                  <a:gd name="connsiteX11" fmla="*/ 399506 w 1635585"/>
                  <a:gd name="connsiteY11" fmla="*/ 574040 h 764664"/>
                  <a:gd name="connsiteX12" fmla="*/ 405463 w 1635585"/>
                  <a:gd name="connsiteY12" fmla="*/ 565104 h 764664"/>
                  <a:gd name="connsiteX13" fmla="*/ 414399 w 1635585"/>
                  <a:gd name="connsiteY13" fmla="*/ 559147 h 764664"/>
                  <a:gd name="connsiteX14" fmla="*/ 417377 w 1635585"/>
                  <a:gd name="connsiteY14" fmla="*/ 550212 h 764664"/>
                  <a:gd name="connsiteX15" fmla="*/ 432270 w 1635585"/>
                  <a:gd name="connsiteY15" fmla="*/ 532341 h 764664"/>
                  <a:gd name="connsiteX16" fmla="*/ 441205 w 1635585"/>
                  <a:gd name="connsiteY16" fmla="*/ 520427 h 764664"/>
                  <a:gd name="connsiteX17" fmla="*/ 459076 w 1635585"/>
                  <a:gd name="connsiteY17" fmla="*/ 505534 h 764664"/>
                  <a:gd name="connsiteX18" fmla="*/ 468012 w 1635585"/>
                  <a:gd name="connsiteY18" fmla="*/ 502556 h 764664"/>
                  <a:gd name="connsiteX19" fmla="*/ 491840 w 1635585"/>
                  <a:gd name="connsiteY19" fmla="*/ 487663 h 764664"/>
                  <a:gd name="connsiteX20" fmla="*/ 515668 w 1635585"/>
                  <a:gd name="connsiteY20" fmla="*/ 475749 h 764664"/>
                  <a:gd name="connsiteX21" fmla="*/ 542474 w 1635585"/>
                  <a:gd name="connsiteY21" fmla="*/ 454900 h 764664"/>
                  <a:gd name="connsiteX22" fmla="*/ 551410 w 1635585"/>
                  <a:gd name="connsiteY22" fmla="*/ 448943 h 764664"/>
                  <a:gd name="connsiteX23" fmla="*/ 560345 w 1635585"/>
                  <a:gd name="connsiteY23" fmla="*/ 442986 h 764664"/>
                  <a:gd name="connsiteX24" fmla="*/ 581195 w 1635585"/>
                  <a:gd name="connsiteY24" fmla="*/ 437029 h 764664"/>
                  <a:gd name="connsiteX25" fmla="*/ 593109 w 1635585"/>
                  <a:gd name="connsiteY25" fmla="*/ 431072 h 764664"/>
                  <a:gd name="connsiteX26" fmla="*/ 602044 w 1635585"/>
                  <a:gd name="connsiteY26" fmla="*/ 428093 h 764664"/>
                  <a:gd name="connsiteX27" fmla="*/ 610980 w 1635585"/>
                  <a:gd name="connsiteY27" fmla="*/ 422136 h 764664"/>
                  <a:gd name="connsiteX28" fmla="*/ 619915 w 1635585"/>
                  <a:gd name="connsiteY28" fmla="*/ 419158 h 764664"/>
                  <a:gd name="connsiteX29" fmla="*/ 631830 w 1635585"/>
                  <a:gd name="connsiteY29" fmla="*/ 413201 h 764664"/>
                  <a:gd name="connsiteX30" fmla="*/ 649701 w 1635585"/>
                  <a:gd name="connsiteY30" fmla="*/ 407244 h 764664"/>
                  <a:gd name="connsiteX31" fmla="*/ 667572 w 1635585"/>
                  <a:gd name="connsiteY31" fmla="*/ 401287 h 764664"/>
                  <a:gd name="connsiteX32" fmla="*/ 676507 w 1635585"/>
                  <a:gd name="connsiteY32" fmla="*/ 398308 h 764664"/>
                  <a:gd name="connsiteX33" fmla="*/ 688421 w 1635585"/>
                  <a:gd name="connsiteY33" fmla="*/ 392351 h 764664"/>
                  <a:gd name="connsiteX34" fmla="*/ 715228 w 1635585"/>
                  <a:gd name="connsiteY34" fmla="*/ 389373 h 764664"/>
                  <a:gd name="connsiteX35" fmla="*/ 724163 w 1635585"/>
                  <a:gd name="connsiteY35" fmla="*/ 386394 h 764664"/>
                  <a:gd name="connsiteX36" fmla="*/ 765862 w 1635585"/>
                  <a:gd name="connsiteY36" fmla="*/ 380437 h 764664"/>
                  <a:gd name="connsiteX37" fmla="*/ 783733 w 1635585"/>
                  <a:gd name="connsiteY37" fmla="*/ 374480 h 764664"/>
                  <a:gd name="connsiteX38" fmla="*/ 792669 w 1635585"/>
                  <a:gd name="connsiteY38" fmla="*/ 368523 h 764664"/>
                  <a:gd name="connsiteX39" fmla="*/ 804583 w 1635585"/>
                  <a:gd name="connsiteY39" fmla="*/ 365545 h 764664"/>
                  <a:gd name="connsiteX40" fmla="*/ 822454 w 1635585"/>
                  <a:gd name="connsiteY40" fmla="*/ 359588 h 764664"/>
                  <a:gd name="connsiteX41" fmla="*/ 1010099 w 1635585"/>
                  <a:gd name="connsiteY41" fmla="*/ 362566 h 764664"/>
                  <a:gd name="connsiteX42" fmla="*/ 1024992 w 1635585"/>
                  <a:gd name="connsiteY42" fmla="*/ 365545 h 764664"/>
                  <a:gd name="connsiteX43" fmla="*/ 1042863 w 1635585"/>
                  <a:gd name="connsiteY43" fmla="*/ 368523 h 764664"/>
                  <a:gd name="connsiteX44" fmla="*/ 1051798 w 1635585"/>
                  <a:gd name="connsiteY44" fmla="*/ 371502 h 764664"/>
                  <a:gd name="connsiteX45" fmla="*/ 1066691 w 1635585"/>
                  <a:gd name="connsiteY45" fmla="*/ 377459 h 764664"/>
                  <a:gd name="connsiteX46" fmla="*/ 1093497 w 1635585"/>
                  <a:gd name="connsiteY46" fmla="*/ 380437 h 764664"/>
                  <a:gd name="connsiteX47" fmla="*/ 1170938 w 1635585"/>
                  <a:gd name="connsiteY47" fmla="*/ 383416 h 764664"/>
                  <a:gd name="connsiteX48" fmla="*/ 1206680 w 1635585"/>
                  <a:gd name="connsiteY48" fmla="*/ 395330 h 764664"/>
                  <a:gd name="connsiteX49" fmla="*/ 1215616 w 1635585"/>
                  <a:gd name="connsiteY49" fmla="*/ 398308 h 764664"/>
                  <a:gd name="connsiteX50" fmla="*/ 1224551 w 1635585"/>
                  <a:gd name="connsiteY50" fmla="*/ 401287 h 764664"/>
                  <a:gd name="connsiteX51" fmla="*/ 1266250 w 1635585"/>
                  <a:gd name="connsiteY51" fmla="*/ 398308 h 764664"/>
                  <a:gd name="connsiteX52" fmla="*/ 1275186 w 1635585"/>
                  <a:gd name="connsiteY52" fmla="*/ 392351 h 764664"/>
                  <a:gd name="connsiteX53" fmla="*/ 1299014 w 1635585"/>
                  <a:gd name="connsiteY53" fmla="*/ 389373 h 764664"/>
                  <a:gd name="connsiteX54" fmla="*/ 1316885 w 1635585"/>
                  <a:gd name="connsiteY54" fmla="*/ 383416 h 764664"/>
                  <a:gd name="connsiteX55" fmla="*/ 1325820 w 1635585"/>
                  <a:gd name="connsiteY55" fmla="*/ 380437 h 764664"/>
                  <a:gd name="connsiteX56" fmla="*/ 1343691 w 1635585"/>
                  <a:gd name="connsiteY56" fmla="*/ 371502 h 764664"/>
                  <a:gd name="connsiteX57" fmla="*/ 1370498 w 1635585"/>
                  <a:gd name="connsiteY57" fmla="*/ 359588 h 764664"/>
                  <a:gd name="connsiteX58" fmla="*/ 1391347 w 1635585"/>
                  <a:gd name="connsiteY58" fmla="*/ 353631 h 764664"/>
                  <a:gd name="connsiteX59" fmla="*/ 1400283 w 1635585"/>
                  <a:gd name="connsiteY59" fmla="*/ 350652 h 764664"/>
                  <a:gd name="connsiteX60" fmla="*/ 1418154 w 1635585"/>
                  <a:gd name="connsiteY60" fmla="*/ 347674 h 764664"/>
                  <a:gd name="connsiteX61" fmla="*/ 1433046 w 1635585"/>
                  <a:gd name="connsiteY61" fmla="*/ 341717 h 764664"/>
                  <a:gd name="connsiteX62" fmla="*/ 1450917 w 1635585"/>
                  <a:gd name="connsiteY62" fmla="*/ 335760 h 764664"/>
                  <a:gd name="connsiteX63" fmla="*/ 1459853 w 1635585"/>
                  <a:gd name="connsiteY63" fmla="*/ 326824 h 764664"/>
                  <a:gd name="connsiteX64" fmla="*/ 1477724 w 1635585"/>
                  <a:gd name="connsiteY64" fmla="*/ 320867 h 764664"/>
                  <a:gd name="connsiteX65" fmla="*/ 1498573 w 1635585"/>
                  <a:gd name="connsiteY65" fmla="*/ 314910 h 764664"/>
                  <a:gd name="connsiteX66" fmla="*/ 1507509 w 1635585"/>
                  <a:gd name="connsiteY66" fmla="*/ 311932 h 764664"/>
                  <a:gd name="connsiteX67" fmla="*/ 1561122 w 1635585"/>
                  <a:gd name="connsiteY67" fmla="*/ 308953 h 764664"/>
                  <a:gd name="connsiteX68" fmla="*/ 1570058 w 1635585"/>
                  <a:gd name="connsiteY68" fmla="*/ 305975 h 764664"/>
                  <a:gd name="connsiteX69" fmla="*/ 1617714 w 1635585"/>
                  <a:gd name="connsiteY69" fmla="*/ 300018 h 764664"/>
                  <a:gd name="connsiteX70" fmla="*/ 1635585 w 1635585"/>
                  <a:gd name="connsiteY70" fmla="*/ 288104 h 764664"/>
                  <a:gd name="connsiteX71" fmla="*/ 1626649 w 1635585"/>
                  <a:gd name="connsiteY71" fmla="*/ 282147 h 764664"/>
                  <a:gd name="connsiteX72" fmla="*/ 1617714 w 1635585"/>
                  <a:gd name="connsiteY72" fmla="*/ 261297 h 764664"/>
                  <a:gd name="connsiteX73" fmla="*/ 1596864 w 1635585"/>
                  <a:gd name="connsiteY73" fmla="*/ 237469 h 764664"/>
                  <a:gd name="connsiteX74" fmla="*/ 1587929 w 1635585"/>
                  <a:gd name="connsiteY74" fmla="*/ 231512 h 764664"/>
                  <a:gd name="connsiteX75" fmla="*/ 1581972 w 1635585"/>
                  <a:gd name="connsiteY75" fmla="*/ 219598 h 764664"/>
                  <a:gd name="connsiteX76" fmla="*/ 1573036 w 1635585"/>
                  <a:gd name="connsiteY76" fmla="*/ 210663 h 764664"/>
                  <a:gd name="connsiteX77" fmla="*/ 1561122 w 1635585"/>
                  <a:gd name="connsiteY77" fmla="*/ 195770 h 764664"/>
                  <a:gd name="connsiteX78" fmla="*/ 1546230 w 1635585"/>
                  <a:gd name="connsiteY78" fmla="*/ 177899 h 764664"/>
                  <a:gd name="connsiteX79" fmla="*/ 1534315 w 1635585"/>
                  <a:gd name="connsiteY79" fmla="*/ 163007 h 764664"/>
                  <a:gd name="connsiteX80" fmla="*/ 1525380 w 1635585"/>
                  <a:gd name="connsiteY80" fmla="*/ 157050 h 764664"/>
                  <a:gd name="connsiteX81" fmla="*/ 1507509 w 1635585"/>
                  <a:gd name="connsiteY81" fmla="*/ 139179 h 764664"/>
                  <a:gd name="connsiteX82" fmla="*/ 1489638 w 1635585"/>
                  <a:gd name="connsiteY82" fmla="*/ 130243 h 764664"/>
                  <a:gd name="connsiteX83" fmla="*/ 1480702 w 1635585"/>
                  <a:gd name="connsiteY83" fmla="*/ 118329 h 764664"/>
                  <a:gd name="connsiteX84" fmla="*/ 1462831 w 1635585"/>
                  <a:gd name="connsiteY84" fmla="*/ 109394 h 764664"/>
                  <a:gd name="connsiteX85" fmla="*/ 1453896 w 1635585"/>
                  <a:gd name="connsiteY85" fmla="*/ 103437 h 764664"/>
                  <a:gd name="connsiteX86" fmla="*/ 1436025 w 1635585"/>
                  <a:gd name="connsiteY86" fmla="*/ 97480 h 764664"/>
                  <a:gd name="connsiteX87" fmla="*/ 1418154 w 1635585"/>
                  <a:gd name="connsiteY87" fmla="*/ 85566 h 764664"/>
                  <a:gd name="connsiteX88" fmla="*/ 1400283 w 1635585"/>
                  <a:gd name="connsiteY88" fmla="*/ 79609 h 764664"/>
                  <a:gd name="connsiteX89" fmla="*/ 1391347 w 1635585"/>
                  <a:gd name="connsiteY89" fmla="*/ 76630 h 764664"/>
                  <a:gd name="connsiteX90" fmla="*/ 1373476 w 1635585"/>
                  <a:gd name="connsiteY90" fmla="*/ 67695 h 764664"/>
                  <a:gd name="connsiteX91" fmla="*/ 1364541 w 1635585"/>
                  <a:gd name="connsiteY91" fmla="*/ 61738 h 764664"/>
                  <a:gd name="connsiteX92" fmla="*/ 1340713 w 1635585"/>
                  <a:gd name="connsiteY92" fmla="*/ 55781 h 764664"/>
                  <a:gd name="connsiteX93" fmla="*/ 1316885 w 1635585"/>
                  <a:gd name="connsiteY93" fmla="*/ 43867 h 764664"/>
                  <a:gd name="connsiteX94" fmla="*/ 1296035 w 1635585"/>
                  <a:gd name="connsiteY94" fmla="*/ 40888 h 764664"/>
                  <a:gd name="connsiteX95" fmla="*/ 1284121 w 1635585"/>
                  <a:gd name="connsiteY95" fmla="*/ 37910 h 764664"/>
                  <a:gd name="connsiteX96" fmla="*/ 1260293 w 1635585"/>
                  <a:gd name="connsiteY96" fmla="*/ 28974 h 764664"/>
                  <a:gd name="connsiteX97" fmla="*/ 1251358 w 1635585"/>
                  <a:gd name="connsiteY97" fmla="*/ 25995 h 764664"/>
                  <a:gd name="connsiteX98" fmla="*/ 1236465 w 1635585"/>
                  <a:gd name="connsiteY98" fmla="*/ 23017 h 764664"/>
                  <a:gd name="connsiteX99" fmla="*/ 1227530 w 1635585"/>
                  <a:gd name="connsiteY99" fmla="*/ 20038 h 764664"/>
                  <a:gd name="connsiteX100" fmla="*/ 1206680 w 1635585"/>
                  <a:gd name="connsiteY100" fmla="*/ 17060 h 764664"/>
                  <a:gd name="connsiteX101" fmla="*/ 1144132 w 1635585"/>
                  <a:gd name="connsiteY101" fmla="*/ 8124 h 764664"/>
                  <a:gd name="connsiteX102" fmla="*/ 822454 w 1635585"/>
                  <a:gd name="connsiteY102" fmla="*/ 5146 h 764664"/>
                  <a:gd name="connsiteX103" fmla="*/ 736077 w 1635585"/>
                  <a:gd name="connsiteY103" fmla="*/ 5146 h 764664"/>
                  <a:gd name="connsiteX104" fmla="*/ 688421 w 1635585"/>
                  <a:gd name="connsiteY104" fmla="*/ 14081 h 764664"/>
                  <a:gd name="connsiteX105" fmla="*/ 664593 w 1635585"/>
                  <a:gd name="connsiteY105" fmla="*/ 17060 h 764664"/>
                  <a:gd name="connsiteX106" fmla="*/ 643744 w 1635585"/>
                  <a:gd name="connsiteY106" fmla="*/ 23017 h 764664"/>
                  <a:gd name="connsiteX107" fmla="*/ 631830 w 1635585"/>
                  <a:gd name="connsiteY107" fmla="*/ 25995 h 764664"/>
                  <a:gd name="connsiteX108" fmla="*/ 602044 w 1635585"/>
                  <a:gd name="connsiteY108" fmla="*/ 34931 h 764664"/>
                  <a:gd name="connsiteX109" fmla="*/ 587152 w 1635585"/>
                  <a:gd name="connsiteY109" fmla="*/ 40888 h 764664"/>
                  <a:gd name="connsiteX110" fmla="*/ 578216 w 1635585"/>
                  <a:gd name="connsiteY110" fmla="*/ 43867 h 764664"/>
                  <a:gd name="connsiteX111" fmla="*/ 554388 w 1635585"/>
                  <a:gd name="connsiteY111" fmla="*/ 55781 h 764664"/>
                  <a:gd name="connsiteX112" fmla="*/ 533539 w 1635585"/>
                  <a:gd name="connsiteY112" fmla="*/ 61738 h 764664"/>
                  <a:gd name="connsiteX113" fmla="*/ 524603 w 1635585"/>
                  <a:gd name="connsiteY113" fmla="*/ 64716 h 764664"/>
                  <a:gd name="connsiteX114" fmla="*/ 500775 w 1635585"/>
                  <a:gd name="connsiteY114" fmla="*/ 70673 h 764664"/>
                  <a:gd name="connsiteX115" fmla="*/ 488861 w 1635585"/>
                  <a:gd name="connsiteY115" fmla="*/ 73652 h 764664"/>
                  <a:gd name="connsiteX116" fmla="*/ 447162 w 1635585"/>
                  <a:gd name="connsiteY116" fmla="*/ 91523 h 764664"/>
                  <a:gd name="connsiteX117" fmla="*/ 435248 w 1635585"/>
                  <a:gd name="connsiteY117" fmla="*/ 94501 h 764664"/>
                  <a:gd name="connsiteX118" fmla="*/ 420356 w 1635585"/>
                  <a:gd name="connsiteY118" fmla="*/ 100458 h 764664"/>
                  <a:gd name="connsiteX119" fmla="*/ 411420 w 1635585"/>
                  <a:gd name="connsiteY119" fmla="*/ 103437 h 764664"/>
                  <a:gd name="connsiteX120" fmla="*/ 399506 w 1635585"/>
                  <a:gd name="connsiteY120" fmla="*/ 109394 h 764664"/>
                  <a:gd name="connsiteX121" fmla="*/ 387592 w 1635585"/>
                  <a:gd name="connsiteY121" fmla="*/ 112372 h 764664"/>
                  <a:gd name="connsiteX122" fmla="*/ 372700 w 1635585"/>
                  <a:gd name="connsiteY122" fmla="*/ 121308 h 764664"/>
                  <a:gd name="connsiteX123" fmla="*/ 363764 w 1635585"/>
                  <a:gd name="connsiteY123" fmla="*/ 127265 h 764664"/>
                  <a:gd name="connsiteX124" fmla="*/ 336958 w 1635585"/>
                  <a:gd name="connsiteY124" fmla="*/ 139179 h 764664"/>
                  <a:gd name="connsiteX125" fmla="*/ 325044 w 1635585"/>
                  <a:gd name="connsiteY125" fmla="*/ 142157 h 764664"/>
                  <a:gd name="connsiteX126" fmla="*/ 298237 w 1635585"/>
                  <a:gd name="connsiteY126" fmla="*/ 157050 h 764664"/>
                  <a:gd name="connsiteX127" fmla="*/ 286323 w 1635585"/>
                  <a:gd name="connsiteY127" fmla="*/ 160028 h 764664"/>
                  <a:gd name="connsiteX128" fmla="*/ 253560 w 1635585"/>
                  <a:gd name="connsiteY128" fmla="*/ 183856 h 764664"/>
                  <a:gd name="connsiteX129" fmla="*/ 238667 w 1635585"/>
                  <a:gd name="connsiteY129" fmla="*/ 192792 h 764664"/>
                  <a:gd name="connsiteX130" fmla="*/ 223775 w 1635585"/>
                  <a:gd name="connsiteY130" fmla="*/ 198749 h 764664"/>
                  <a:gd name="connsiteX131" fmla="*/ 199947 w 1635585"/>
                  <a:gd name="connsiteY131" fmla="*/ 216620 h 764664"/>
                  <a:gd name="connsiteX132" fmla="*/ 188033 w 1635585"/>
                  <a:gd name="connsiteY132" fmla="*/ 222577 h 764664"/>
                  <a:gd name="connsiteX133" fmla="*/ 170162 w 1635585"/>
                  <a:gd name="connsiteY133" fmla="*/ 240448 h 764664"/>
                  <a:gd name="connsiteX134" fmla="*/ 158248 w 1635585"/>
                  <a:gd name="connsiteY134" fmla="*/ 252362 h 764664"/>
                  <a:gd name="connsiteX135" fmla="*/ 143355 w 1635585"/>
                  <a:gd name="connsiteY135" fmla="*/ 267254 h 764664"/>
                  <a:gd name="connsiteX136" fmla="*/ 134420 w 1635585"/>
                  <a:gd name="connsiteY136" fmla="*/ 291082 h 764664"/>
                  <a:gd name="connsiteX137" fmla="*/ 125484 w 1635585"/>
                  <a:gd name="connsiteY137" fmla="*/ 311932 h 764664"/>
                  <a:gd name="connsiteX138" fmla="*/ 119527 w 1635585"/>
                  <a:gd name="connsiteY138" fmla="*/ 329803 h 764664"/>
                  <a:gd name="connsiteX139" fmla="*/ 116549 w 1635585"/>
                  <a:gd name="connsiteY139" fmla="*/ 338738 h 764664"/>
                  <a:gd name="connsiteX140" fmla="*/ 104635 w 1635585"/>
                  <a:gd name="connsiteY140" fmla="*/ 362566 h 764664"/>
                  <a:gd name="connsiteX141" fmla="*/ 95699 w 1635585"/>
                  <a:gd name="connsiteY141" fmla="*/ 386394 h 764664"/>
                  <a:gd name="connsiteX142" fmla="*/ 89742 w 1635585"/>
                  <a:gd name="connsiteY142" fmla="*/ 395330 h 764664"/>
                  <a:gd name="connsiteX143" fmla="*/ 83785 w 1635585"/>
                  <a:gd name="connsiteY143" fmla="*/ 407244 h 764664"/>
                  <a:gd name="connsiteX144" fmla="*/ 80807 w 1635585"/>
                  <a:gd name="connsiteY144" fmla="*/ 416179 h 764664"/>
                  <a:gd name="connsiteX145" fmla="*/ 68893 w 1635585"/>
                  <a:gd name="connsiteY145" fmla="*/ 434050 h 764664"/>
                  <a:gd name="connsiteX146" fmla="*/ 65914 w 1635585"/>
                  <a:gd name="connsiteY146" fmla="*/ 442986 h 764664"/>
                  <a:gd name="connsiteX147" fmla="*/ 54000 w 1635585"/>
                  <a:gd name="connsiteY147" fmla="*/ 460857 h 764664"/>
                  <a:gd name="connsiteX148" fmla="*/ 42086 w 1635585"/>
                  <a:gd name="connsiteY148" fmla="*/ 487663 h 764664"/>
                  <a:gd name="connsiteX149" fmla="*/ 39108 w 1635585"/>
                  <a:gd name="connsiteY149" fmla="*/ 499577 h 764664"/>
                  <a:gd name="connsiteX150" fmla="*/ 33151 w 1635585"/>
                  <a:gd name="connsiteY150" fmla="*/ 517448 h 764664"/>
                  <a:gd name="connsiteX151" fmla="*/ 30172 w 1635585"/>
                  <a:gd name="connsiteY151" fmla="*/ 526384 h 764664"/>
                  <a:gd name="connsiteX152" fmla="*/ 27194 w 1635585"/>
                  <a:gd name="connsiteY152" fmla="*/ 538298 h 764664"/>
                  <a:gd name="connsiteX153" fmla="*/ 21237 w 1635585"/>
                  <a:gd name="connsiteY153" fmla="*/ 556169 h 764664"/>
                  <a:gd name="connsiteX154" fmla="*/ 15280 w 1635585"/>
                  <a:gd name="connsiteY154" fmla="*/ 577018 h 764664"/>
                  <a:gd name="connsiteX155" fmla="*/ 6344 w 1635585"/>
                  <a:gd name="connsiteY155" fmla="*/ 588932 h 764664"/>
                  <a:gd name="connsiteX156" fmla="*/ 3366 w 1635585"/>
                  <a:gd name="connsiteY156" fmla="*/ 606803 h 764664"/>
                  <a:gd name="connsiteX157" fmla="*/ 3366 w 1635585"/>
                  <a:gd name="connsiteY157" fmla="*/ 639567 h 764664"/>
                  <a:gd name="connsiteX158" fmla="*/ 33151 w 1635585"/>
                  <a:gd name="connsiteY158" fmla="*/ 651481 h 764664"/>
                  <a:gd name="connsiteX159" fmla="*/ 68893 w 1635585"/>
                  <a:gd name="connsiteY159" fmla="*/ 678287 h 764664"/>
                  <a:gd name="connsiteX160" fmla="*/ 95699 w 1635585"/>
                  <a:gd name="connsiteY160" fmla="*/ 699137 h 764664"/>
                  <a:gd name="connsiteX161" fmla="*/ 107613 w 1635585"/>
                  <a:gd name="connsiteY161" fmla="*/ 705094 h 764664"/>
                  <a:gd name="connsiteX162" fmla="*/ 122506 w 1635585"/>
                  <a:gd name="connsiteY162" fmla="*/ 708072 h 764664"/>
                  <a:gd name="connsiteX163" fmla="*/ 140377 w 1635585"/>
                  <a:gd name="connsiteY163" fmla="*/ 717008 h 764664"/>
                  <a:gd name="connsiteX164" fmla="*/ 155269 w 1635585"/>
                  <a:gd name="connsiteY164" fmla="*/ 719986 h 764664"/>
                  <a:gd name="connsiteX165" fmla="*/ 167183 w 1635585"/>
                  <a:gd name="connsiteY165" fmla="*/ 722965 h 764664"/>
                  <a:gd name="connsiteX166" fmla="*/ 193990 w 1635585"/>
                  <a:gd name="connsiteY166" fmla="*/ 740836 h 764664"/>
                  <a:gd name="connsiteX167" fmla="*/ 202925 w 1635585"/>
                  <a:gd name="connsiteY167" fmla="*/ 746793 h 764664"/>
                  <a:gd name="connsiteX168" fmla="*/ 220796 w 1635585"/>
                  <a:gd name="connsiteY168" fmla="*/ 752750 h 764664"/>
                  <a:gd name="connsiteX169" fmla="*/ 229732 w 1635585"/>
                  <a:gd name="connsiteY169" fmla="*/ 758707 h 764664"/>
                  <a:gd name="connsiteX170" fmla="*/ 247603 w 1635585"/>
                  <a:gd name="connsiteY170" fmla="*/ 764664 h 764664"/>
                  <a:gd name="connsiteX171" fmla="*/ 259517 w 1635585"/>
                  <a:gd name="connsiteY171" fmla="*/ 761685 h 764664"/>
                  <a:gd name="connsiteX172" fmla="*/ 265474 w 1635585"/>
                  <a:gd name="connsiteY172" fmla="*/ 752750 h 764664"/>
                  <a:gd name="connsiteX173" fmla="*/ 274409 w 1635585"/>
                  <a:gd name="connsiteY173" fmla="*/ 743814 h 764664"/>
                  <a:gd name="connsiteX174" fmla="*/ 283345 w 1635585"/>
                  <a:gd name="connsiteY174" fmla="*/ 675309 h 764664"/>
                  <a:gd name="connsiteX175" fmla="*/ 286323 w 1635585"/>
                  <a:gd name="connsiteY175" fmla="*/ 666373 h 764664"/>
                  <a:gd name="connsiteX176" fmla="*/ 322065 w 1635585"/>
                  <a:gd name="connsiteY176" fmla="*/ 648502 h 764664"/>
                  <a:gd name="connsiteX177" fmla="*/ 322065 w 1635585"/>
                  <a:gd name="connsiteY177" fmla="*/ 645524 h 764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Lst>
                <a:rect l="l" t="t" r="r" b="b"/>
                <a:pathLst>
                  <a:path w="1635585" h="764664">
                    <a:moveTo>
                      <a:pt x="256538" y="696158"/>
                    </a:moveTo>
                    <a:cubicBezTo>
                      <a:pt x="257531" y="690201"/>
                      <a:pt x="257064" y="683806"/>
                      <a:pt x="259517" y="678287"/>
                    </a:cubicBezTo>
                    <a:cubicBezTo>
                      <a:pt x="264169" y="667819"/>
                      <a:pt x="277460" y="666349"/>
                      <a:pt x="286323" y="663395"/>
                    </a:cubicBezTo>
                    <a:cubicBezTo>
                      <a:pt x="289302" y="662402"/>
                      <a:pt x="292647" y="662158"/>
                      <a:pt x="295259" y="660416"/>
                    </a:cubicBezTo>
                    <a:cubicBezTo>
                      <a:pt x="298237" y="658430"/>
                      <a:pt x="301086" y="656235"/>
                      <a:pt x="304194" y="654459"/>
                    </a:cubicBezTo>
                    <a:cubicBezTo>
                      <a:pt x="315164" y="648190"/>
                      <a:pt x="324261" y="646305"/>
                      <a:pt x="333979" y="636588"/>
                    </a:cubicBezTo>
                    <a:lnTo>
                      <a:pt x="342915" y="627653"/>
                    </a:lnTo>
                    <a:cubicBezTo>
                      <a:pt x="343908" y="624674"/>
                      <a:pt x="344489" y="621525"/>
                      <a:pt x="345893" y="618717"/>
                    </a:cubicBezTo>
                    <a:cubicBezTo>
                      <a:pt x="348795" y="612912"/>
                      <a:pt x="355664" y="604505"/>
                      <a:pt x="360786" y="600846"/>
                    </a:cubicBezTo>
                    <a:cubicBezTo>
                      <a:pt x="364399" y="598265"/>
                      <a:pt x="369087" y="597470"/>
                      <a:pt x="372700" y="594889"/>
                    </a:cubicBezTo>
                    <a:cubicBezTo>
                      <a:pt x="376127" y="592441"/>
                      <a:pt x="378310" y="588540"/>
                      <a:pt x="381635" y="585954"/>
                    </a:cubicBezTo>
                    <a:cubicBezTo>
                      <a:pt x="387286" y="581559"/>
                      <a:pt x="399506" y="574040"/>
                      <a:pt x="399506" y="574040"/>
                    </a:cubicBezTo>
                    <a:cubicBezTo>
                      <a:pt x="401492" y="571061"/>
                      <a:pt x="402932" y="567635"/>
                      <a:pt x="405463" y="565104"/>
                    </a:cubicBezTo>
                    <a:cubicBezTo>
                      <a:pt x="407994" y="562573"/>
                      <a:pt x="412163" y="561942"/>
                      <a:pt x="414399" y="559147"/>
                    </a:cubicBezTo>
                    <a:cubicBezTo>
                      <a:pt x="416360" y="556696"/>
                      <a:pt x="415973" y="553020"/>
                      <a:pt x="417377" y="550212"/>
                    </a:cubicBezTo>
                    <a:cubicBezTo>
                      <a:pt x="422645" y="539676"/>
                      <a:pt x="424363" y="541566"/>
                      <a:pt x="432270" y="532341"/>
                    </a:cubicBezTo>
                    <a:cubicBezTo>
                      <a:pt x="435501" y="528572"/>
                      <a:pt x="437974" y="524196"/>
                      <a:pt x="441205" y="520427"/>
                    </a:cubicBezTo>
                    <a:cubicBezTo>
                      <a:pt x="446144" y="514665"/>
                      <a:pt x="452183" y="508980"/>
                      <a:pt x="459076" y="505534"/>
                    </a:cubicBezTo>
                    <a:cubicBezTo>
                      <a:pt x="461884" y="504130"/>
                      <a:pt x="465033" y="503549"/>
                      <a:pt x="468012" y="502556"/>
                    </a:cubicBezTo>
                    <a:cubicBezTo>
                      <a:pt x="476434" y="496941"/>
                      <a:pt x="482498" y="492693"/>
                      <a:pt x="491840" y="487663"/>
                    </a:cubicBezTo>
                    <a:cubicBezTo>
                      <a:pt x="499659" y="483453"/>
                      <a:pt x="509389" y="482028"/>
                      <a:pt x="515668" y="475749"/>
                    </a:cubicBezTo>
                    <a:cubicBezTo>
                      <a:pt x="529665" y="461752"/>
                      <a:pt x="521099" y="469150"/>
                      <a:pt x="542474" y="454900"/>
                    </a:cubicBezTo>
                    <a:lnTo>
                      <a:pt x="551410" y="448943"/>
                    </a:lnTo>
                    <a:cubicBezTo>
                      <a:pt x="554388" y="446957"/>
                      <a:pt x="556949" y="444118"/>
                      <a:pt x="560345" y="442986"/>
                    </a:cubicBezTo>
                    <a:cubicBezTo>
                      <a:pt x="573164" y="438712"/>
                      <a:pt x="566235" y="440768"/>
                      <a:pt x="581195" y="437029"/>
                    </a:cubicBezTo>
                    <a:cubicBezTo>
                      <a:pt x="585166" y="435043"/>
                      <a:pt x="589028" y="432821"/>
                      <a:pt x="593109" y="431072"/>
                    </a:cubicBezTo>
                    <a:cubicBezTo>
                      <a:pt x="595995" y="429835"/>
                      <a:pt x="599236" y="429497"/>
                      <a:pt x="602044" y="428093"/>
                    </a:cubicBezTo>
                    <a:cubicBezTo>
                      <a:pt x="605246" y="426492"/>
                      <a:pt x="607778" y="423737"/>
                      <a:pt x="610980" y="422136"/>
                    </a:cubicBezTo>
                    <a:cubicBezTo>
                      <a:pt x="613788" y="420732"/>
                      <a:pt x="617029" y="420395"/>
                      <a:pt x="619915" y="419158"/>
                    </a:cubicBezTo>
                    <a:cubicBezTo>
                      <a:pt x="623996" y="417409"/>
                      <a:pt x="627707" y="414850"/>
                      <a:pt x="631830" y="413201"/>
                    </a:cubicBezTo>
                    <a:cubicBezTo>
                      <a:pt x="637660" y="410869"/>
                      <a:pt x="643744" y="409230"/>
                      <a:pt x="649701" y="407244"/>
                    </a:cubicBezTo>
                    <a:lnTo>
                      <a:pt x="667572" y="401287"/>
                    </a:lnTo>
                    <a:cubicBezTo>
                      <a:pt x="670550" y="400294"/>
                      <a:pt x="673699" y="399712"/>
                      <a:pt x="676507" y="398308"/>
                    </a:cubicBezTo>
                    <a:cubicBezTo>
                      <a:pt x="680478" y="396322"/>
                      <a:pt x="684095" y="393349"/>
                      <a:pt x="688421" y="392351"/>
                    </a:cubicBezTo>
                    <a:cubicBezTo>
                      <a:pt x="697181" y="390330"/>
                      <a:pt x="706292" y="390366"/>
                      <a:pt x="715228" y="389373"/>
                    </a:cubicBezTo>
                    <a:cubicBezTo>
                      <a:pt x="718206" y="388380"/>
                      <a:pt x="721098" y="387075"/>
                      <a:pt x="724163" y="386394"/>
                    </a:cubicBezTo>
                    <a:cubicBezTo>
                      <a:pt x="735195" y="383942"/>
                      <a:pt x="755572" y="381724"/>
                      <a:pt x="765862" y="380437"/>
                    </a:cubicBezTo>
                    <a:cubicBezTo>
                      <a:pt x="771819" y="378451"/>
                      <a:pt x="778508" y="377963"/>
                      <a:pt x="783733" y="374480"/>
                    </a:cubicBezTo>
                    <a:cubicBezTo>
                      <a:pt x="786712" y="372494"/>
                      <a:pt x="789379" y="369933"/>
                      <a:pt x="792669" y="368523"/>
                    </a:cubicBezTo>
                    <a:cubicBezTo>
                      <a:pt x="796432" y="366911"/>
                      <a:pt x="800662" y="366721"/>
                      <a:pt x="804583" y="365545"/>
                    </a:cubicBezTo>
                    <a:cubicBezTo>
                      <a:pt x="810597" y="363741"/>
                      <a:pt x="822454" y="359588"/>
                      <a:pt x="822454" y="359588"/>
                    </a:cubicBezTo>
                    <a:lnTo>
                      <a:pt x="1010099" y="362566"/>
                    </a:lnTo>
                    <a:cubicBezTo>
                      <a:pt x="1015159" y="362715"/>
                      <a:pt x="1020011" y="364639"/>
                      <a:pt x="1024992" y="365545"/>
                    </a:cubicBezTo>
                    <a:cubicBezTo>
                      <a:pt x="1030934" y="366625"/>
                      <a:pt x="1036906" y="367530"/>
                      <a:pt x="1042863" y="368523"/>
                    </a:cubicBezTo>
                    <a:cubicBezTo>
                      <a:pt x="1045841" y="369516"/>
                      <a:pt x="1048858" y="370400"/>
                      <a:pt x="1051798" y="371502"/>
                    </a:cubicBezTo>
                    <a:cubicBezTo>
                      <a:pt x="1056804" y="373379"/>
                      <a:pt x="1061463" y="376339"/>
                      <a:pt x="1066691" y="377459"/>
                    </a:cubicBezTo>
                    <a:cubicBezTo>
                      <a:pt x="1075482" y="379343"/>
                      <a:pt x="1084521" y="379924"/>
                      <a:pt x="1093497" y="380437"/>
                    </a:cubicBezTo>
                    <a:cubicBezTo>
                      <a:pt x="1119288" y="381911"/>
                      <a:pt x="1145124" y="382423"/>
                      <a:pt x="1170938" y="383416"/>
                    </a:cubicBezTo>
                    <a:lnTo>
                      <a:pt x="1206680" y="395330"/>
                    </a:lnTo>
                    <a:lnTo>
                      <a:pt x="1215616" y="398308"/>
                    </a:lnTo>
                    <a:lnTo>
                      <a:pt x="1224551" y="401287"/>
                    </a:lnTo>
                    <a:cubicBezTo>
                      <a:pt x="1238451" y="400294"/>
                      <a:pt x="1252527" y="400730"/>
                      <a:pt x="1266250" y="398308"/>
                    </a:cubicBezTo>
                    <a:cubicBezTo>
                      <a:pt x="1269775" y="397686"/>
                      <a:pt x="1271732" y="393293"/>
                      <a:pt x="1275186" y="392351"/>
                    </a:cubicBezTo>
                    <a:cubicBezTo>
                      <a:pt x="1282908" y="390245"/>
                      <a:pt x="1291071" y="390366"/>
                      <a:pt x="1299014" y="389373"/>
                    </a:cubicBezTo>
                    <a:lnTo>
                      <a:pt x="1316885" y="383416"/>
                    </a:lnTo>
                    <a:cubicBezTo>
                      <a:pt x="1319863" y="382423"/>
                      <a:pt x="1323208" y="382178"/>
                      <a:pt x="1325820" y="380437"/>
                    </a:cubicBezTo>
                    <a:cubicBezTo>
                      <a:pt x="1337368" y="372739"/>
                      <a:pt x="1331360" y="375612"/>
                      <a:pt x="1343691" y="371502"/>
                    </a:cubicBezTo>
                    <a:cubicBezTo>
                      <a:pt x="1357853" y="362061"/>
                      <a:pt x="1349229" y="366678"/>
                      <a:pt x="1370498" y="359588"/>
                    </a:cubicBezTo>
                    <a:cubicBezTo>
                      <a:pt x="1391938" y="352441"/>
                      <a:pt x="1365146" y="361117"/>
                      <a:pt x="1391347" y="353631"/>
                    </a:cubicBezTo>
                    <a:cubicBezTo>
                      <a:pt x="1394366" y="352768"/>
                      <a:pt x="1397218" y="351333"/>
                      <a:pt x="1400283" y="350652"/>
                    </a:cubicBezTo>
                    <a:cubicBezTo>
                      <a:pt x="1406178" y="349342"/>
                      <a:pt x="1412197" y="348667"/>
                      <a:pt x="1418154" y="347674"/>
                    </a:cubicBezTo>
                    <a:cubicBezTo>
                      <a:pt x="1423118" y="345688"/>
                      <a:pt x="1428021" y="343544"/>
                      <a:pt x="1433046" y="341717"/>
                    </a:cubicBezTo>
                    <a:cubicBezTo>
                      <a:pt x="1438947" y="339571"/>
                      <a:pt x="1450917" y="335760"/>
                      <a:pt x="1450917" y="335760"/>
                    </a:cubicBezTo>
                    <a:cubicBezTo>
                      <a:pt x="1453896" y="332781"/>
                      <a:pt x="1456171" y="328870"/>
                      <a:pt x="1459853" y="326824"/>
                    </a:cubicBezTo>
                    <a:cubicBezTo>
                      <a:pt x="1465342" y="323775"/>
                      <a:pt x="1471767" y="322853"/>
                      <a:pt x="1477724" y="320867"/>
                    </a:cubicBezTo>
                    <a:cubicBezTo>
                      <a:pt x="1499130" y="313732"/>
                      <a:pt x="1472416" y="322383"/>
                      <a:pt x="1498573" y="314910"/>
                    </a:cubicBezTo>
                    <a:cubicBezTo>
                      <a:pt x="1501592" y="314047"/>
                      <a:pt x="1504383" y="312230"/>
                      <a:pt x="1507509" y="311932"/>
                    </a:cubicBezTo>
                    <a:cubicBezTo>
                      <a:pt x="1525327" y="310235"/>
                      <a:pt x="1543251" y="309946"/>
                      <a:pt x="1561122" y="308953"/>
                    </a:cubicBezTo>
                    <a:cubicBezTo>
                      <a:pt x="1564101" y="307960"/>
                      <a:pt x="1566993" y="306656"/>
                      <a:pt x="1570058" y="305975"/>
                    </a:cubicBezTo>
                    <a:cubicBezTo>
                      <a:pt x="1585183" y="302614"/>
                      <a:pt x="1602718" y="301517"/>
                      <a:pt x="1617714" y="300018"/>
                    </a:cubicBezTo>
                    <a:cubicBezTo>
                      <a:pt x="1622330" y="298479"/>
                      <a:pt x="1635585" y="295539"/>
                      <a:pt x="1635585" y="288104"/>
                    </a:cubicBezTo>
                    <a:cubicBezTo>
                      <a:pt x="1635585" y="284524"/>
                      <a:pt x="1629628" y="284133"/>
                      <a:pt x="1626649" y="282147"/>
                    </a:cubicBezTo>
                    <a:cubicBezTo>
                      <a:pt x="1623754" y="273460"/>
                      <a:pt x="1622973" y="269711"/>
                      <a:pt x="1617714" y="261297"/>
                    </a:cubicBezTo>
                    <a:cubicBezTo>
                      <a:pt x="1612448" y="252872"/>
                      <a:pt x="1604324" y="243863"/>
                      <a:pt x="1596864" y="237469"/>
                    </a:cubicBezTo>
                    <a:cubicBezTo>
                      <a:pt x="1594146" y="235139"/>
                      <a:pt x="1590907" y="233498"/>
                      <a:pt x="1587929" y="231512"/>
                    </a:cubicBezTo>
                    <a:cubicBezTo>
                      <a:pt x="1585943" y="227541"/>
                      <a:pt x="1584553" y="223211"/>
                      <a:pt x="1581972" y="219598"/>
                    </a:cubicBezTo>
                    <a:cubicBezTo>
                      <a:pt x="1579524" y="216170"/>
                      <a:pt x="1575373" y="214168"/>
                      <a:pt x="1573036" y="210663"/>
                    </a:cubicBezTo>
                    <a:cubicBezTo>
                      <a:pt x="1561526" y="193397"/>
                      <a:pt x="1581109" y="209094"/>
                      <a:pt x="1561122" y="195770"/>
                    </a:cubicBezTo>
                    <a:cubicBezTo>
                      <a:pt x="1546332" y="173586"/>
                      <a:pt x="1565340" y="200832"/>
                      <a:pt x="1546230" y="177899"/>
                    </a:cubicBezTo>
                    <a:cubicBezTo>
                      <a:pt x="1538488" y="168608"/>
                      <a:pt x="1542983" y="169941"/>
                      <a:pt x="1534315" y="163007"/>
                    </a:cubicBezTo>
                    <a:cubicBezTo>
                      <a:pt x="1531520" y="160771"/>
                      <a:pt x="1528055" y="159428"/>
                      <a:pt x="1525380" y="157050"/>
                    </a:cubicBezTo>
                    <a:cubicBezTo>
                      <a:pt x="1519084" y="151453"/>
                      <a:pt x="1515501" y="141843"/>
                      <a:pt x="1507509" y="139179"/>
                    </a:cubicBezTo>
                    <a:cubicBezTo>
                      <a:pt x="1500241" y="136756"/>
                      <a:pt x="1495412" y="136017"/>
                      <a:pt x="1489638" y="130243"/>
                    </a:cubicBezTo>
                    <a:cubicBezTo>
                      <a:pt x="1486128" y="126733"/>
                      <a:pt x="1484212" y="121839"/>
                      <a:pt x="1480702" y="118329"/>
                    </a:cubicBezTo>
                    <a:cubicBezTo>
                      <a:pt x="1474927" y="112554"/>
                      <a:pt x="1470100" y="111816"/>
                      <a:pt x="1462831" y="109394"/>
                    </a:cubicBezTo>
                    <a:cubicBezTo>
                      <a:pt x="1459853" y="107408"/>
                      <a:pt x="1457167" y="104891"/>
                      <a:pt x="1453896" y="103437"/>
                    </a:cubicBezTo>
                    <a:cubicBezTo>
                      <a:pt x="1448158" y="100887"/>
                      <a:pt x="1436025" y="97480"/>
                      <a:pt x="1436025" y="97480"/>
                    </a:cubicBezTo>
                    <a:cubicBezTo>
                      <a:pt x="1430068" y="93509"/>
                      <a:pt x="1424946" y="87830"/>
                      <a:pt x="1418154" y="85566"/>
                    </a:cubicBezTo>
                    <a:lnTo>
                      <a:pt x="1400283" y="79609"/>
                    </a:lnTo>
                    <a:cubicBezTo>
                      <a:pt x="1397304" y="78616"/>
                      <a:pt x="1393959" y="78372"/>
                      <a:pt x="1391347" y="76630"/>
                    </a:cubicBezTo>
                    <a:cubicBezTo>
                      <a:pt x="1379800" y="68931"/>
                      <a:pt x="1385808" y="71805"/>
                      <a:pt x="1373476" y="67695"/>
                    </a:cubicBezTo>
                    <a:cubicBezTo>
                      <a:pt x="1370498" y="65709"/>
                      <a:pt x="1367905" y="62961"/>
                      <a:pt x="1364541" y="61738"/>
                    </a:cubicBezTo>
                    <a:cubicBezTo>
                      <a:pt x="1356847" y="58940"/>
                      <a:pt x="1340713" y="55781"/>
                      <a:pt x="1340713" y="55781"/>
                    </a:cubicBezTo>
                    <a:cubicBezTo>
                      <a:pt x="1331720" y="49786"/>
                      <a:pt x="1328542" y="46781"/>
                      <a:pt x="1316885" y="43867"/>
                    </a:cubicBezTo>
                    <a:cubicBezTo>
                      <a:pt x="1310074" y="42164"/>
                      <a:pt x="1302942" y="42144"/>
                      <a:pt x="1296035" y="40888"/>
                    </a:cubicBezTo>
                    <a:cubicBezTo>
                      <a:pt x="1292008" y="40156"/>
                      <a:pt x="1288057" y="39035"/>
                      <a:pt x="1284121" y="37910"/>
                    </a:cubicBezTo>
                    <a:cubicBezTo>
                      <a:pt x="1274670" y="35210"/>
                      <a:pt x="1270341" y="32742"/>
                      <a:pt x="1260293" y="28974"/>
                    </a:cubicBezTo>
                    <a:cubicBezTo>
                      <a:pt x="1257353" y="27872"/>
                      <a:pt x="1254404" y="26756"/>
                      <a:pt x="1251358" y="25995"/>
                    </a:cubicBezTo>
                    <a:cubicBezTo>
                      <a:pt x="1246447" y="24767"/>
                      <a:pt x="1241376" y="24245"/>
                      <a:pt x="1236465" y="23017"/>
                    </a:cubicBezTo>
                    <a:cubicBezTo>
                      <a:pt x="1233419" y="22256"/>
                      <a:pt x="1230609" y="20654"/>
                      <a:pt x="1227530" y="20038"/>
                    </a:cubicBezTo>
                    <a:cubicBezTo>
                      <a:pt x="1220646" y="18661"/>
                      <a:pt x="1213630" y="18053"/>
                      <a:pt x="1206680" y="17060"/>
                    </a:cubicBezTo>
                    <a:cubicBezTo>
                      <a:pt x="1183480" y="9325"/>
                      <a:pt x="1184867" y="9094"/>
                      <a:pt x="1144132" y="8124"/>
                    </a:cubicBezTo>
                    <a:cubicBezTo>
                      <a:pt x="1036932" y="5572"/>
                      <a:pt x="929680" y="6139"/>
                      <a:pt x="822454" y="5146"/>
                    </a:cubicBezTo>
                    <a:cubicBezTo>
                      <a:pt x="787450" y="-3607"/>
                      <a:pt x="808510" y="473"/>
                      <a:pt x="736077" y="5146"/>
                    </a:cubicBezTo>
                    <a:cubicBezTo>
                      <a:pt x="728846" y="5612"/>
                      <a:pt x="689545" y="13941"/>
                      <a:pt x="688421" y="14081"/>
                    </a:cubicBezTo>
                    <a:cubicBezTo>
                      <a:pt x="680478" y="15074"/>
                      <a:pt x="672489" y="15744"/>
                      <a:pt x="664593" y="17060"/>
                    </a:cubicBezTo>
                    <a:cubicBezTo>
                      <a:pt x="653405" y="18925"/>
                      <a:pt x="653670" y="20181"/>
                      <a:pt x="643744" y="23017"/>
                    </a:cubicBezTo>
                    <a:cubicBezTo>
                      <a:pt x="639808" y="24142"/>
                      <a:pt x="635801" y="25002"/>
                      <a:pt x="631830" y="25995"/>
                    </a:cubicBezTo>
                    <a:cubicBezTo>
                      <a:pt x="618929" y="38898"/>
                      <a:pt x="632319" y="27945"/>
                      <a:pt x="602044" y="34931"/>
                    </a:cubicBezTo>
                    <a:cubicBezTo>
                      <a:pt x="596834" y="36133"/>
                      <a:pt x="592158" y="39011"/>
                      <a:pt x="587152" y="40888"/>
                    </a:cubicBezTo>
                    <a:cubicBezTo>
                      <a:pt x="584212" y="41991"/>
                      <a:pt x="581074" y="42568"/>
                      <a:pt x="578216" y="43867"/>
                    </a:cubicBezTo>
                    <a:cubicBezTo>
                      <a:pt x="570132" y="47542"/>
                      <a:pt x="562813" y="52973"/>
                      <a:pt x="554388" y="55781"/>
                    </a:cubicBezTo>
                    <a:cubicBezTo>
                      <a:pt x="532971" y="62919"/>
                      <a:pt x="559710" y="54261"/>
                      <a:pt x="533539" y="61738"/>
                    </a:cubicBezTo>
                    <a:cubicBezTo>
                      <a:pt x="530520" y="62601"/>
                      <a:pt x="527632" y="63890"/>
                      <a:pt x="524603" y="64716"/>
                    </a:cubicBezTo>
                    <a:cubicBezTo>
                      <a:pt x="516704" y="66870"/>
                      <a:pt x="508718" y="68687"/>
                      <a:pt x="500775" y="70673"/>
                    </a:cubicBezTo>
                    <a:cubicBezTo>
                      <a:pt x="496804" y="71666"/>
                      <a:pt x="492522" y="71821"/>
                      <a:pt x="488861" y="73652"/>
                    </a:cubicBezTo>
                    <a:cubicBezTo>
                      <a:pt x="475831" y="80167"/>
                      <a:pt x="460723" y="88133"/>
                      <a:pt x="447162" y="91523"/>
                    </a:cubicBezTo>
                    <a:cubicBezTo>
                      <a:pt x="443191" y="92516"/>
                      <a:pt x="439131" y="93207"/>
                      <a:pt x="435248" y="94501"/>
                    </a:cubicBezTo>
                    <a:cubicBezTo>
                      <a:pt x="430176" y="96192"/>
                      <a:pt x="425362" y="98581"/>
                      <a:pt x="420356" y="100458"/>
                    </a:cubicBezTo>
                    <a:cubicBezTo>
                      <a:pt x="417416" y="101561"/>
                      <a:pt x="414306" y="102200"/>
                      <a:pt x="411420" y="103437"/>
                    </a:cubicBezTo>
                    <a:cubicBezTo>
                      <a:pt x="407339" y="105186"/>
                      <a:pt x="403663" y="107835"/>
                      <a:pt x="399506" y="109394"/>
                    </a:cubicBezTo>
                    <a:cubicBezTo>
                      <a:pt x="395673" y="110831"/>
                      <a:pt x="391563" y="111379"/>
                      <a:pt x="387592" y="112372"/>
                    </a:cubicBezTo>
                    <a:cubicBezTo>
                      <a:pt x="382628" y="115351"/>
                      <a:pt x="377609" y="118240"/>
                      <a:pt x="372700" y="121308"/>
                    </a:cubicBezTo>
                    <a:cubicBezTo>
                      <a:pt x="369664" y="123205"/>
                      <a:pt x="366872" y="125489"/>
                      <a:pt x="363764" y="127265"/>
                    </a:cubicBezTo>
                    <a:cubicBezTo>
                      <a:pt x="356499" y="131416"/>
                      <a:pt x="344616" y="136626"/>
                      <a:pt x="336958" y="139179"/>
                    </a:cubicBezTo>
                    <a:cubicBezTo>
                      <a:pt x="333075" y="140473"/>
                      <a:pt x="329015" y="141164"/>
                      <a:pt x="325044" y="142157"/>
                    </a:cubicBezTo>
                    <a:cubicBezTo>
                      <a:pt x="314816" y="148976"/>
                      <a:pt x="311404" y="151783"/>
                      <a:pt x="298237" y="157050"/>
                    </a:cubicBezTo>
                    <a:cubicBezTo>
                      <a:pt x="294436" y="158570"/>
                      <a:pt x="290294" y="159035"/>
                      <a:pt x="286323" y="160028"/>
                    </a:cubicBezTo>
                    <a:cubicBezTo>
                      <a:pt x="275538" y="168117"/>
                      <a:pt x="265021" y="176693"/>
                      <a:pt x="253560" y="183856"/>
                    </a:cubicBezTo>
                    <a:cubicBezTo>
                      <a:pt x="248651" y="186924"/>
                      <a:pt x="243845" y="190203"/>
                      <a:pt x="238667" y="192792"/>
                    </a:cubicBezTo>
                    <a:cubicBezTo>
                      <a:pt x="233885" y="195183"/>
                      <a:pt x="228557" y="196358"/>
                      <a:pt x="223775" y="198749"/>
                    </a:cubicBezTo>
                    <a:cubicBezTo>
                      <a:pt x="215802" y="202735"/>
                      <a:pt x="206531" y="212231"/>
                      <a:pt x="199947" y="216620"/>
                    </a:cubicBezTo>
                    <a:cubicBezTo>
                      <a:pt x="196253" y="219083"/>
                      <a:pt x="191500" y="219803"/>
                      <a:pt x="188033" y="222577"/>
                    </a:cubicBezTo>
                    <a:cubicBezTo>
                      <a:pt x="181455" y="227840"/>
                      <a:pt x="176119" y="234491"/>
                      <a:pt x="170162" y="240448"/>
                    </a:cubicBezTo>
                    <a:cubicBezTo>
                      <a:pt x="166191" y="244419"/>
                      <a:pt x="161363" y="247689"/>
                      <a:pt x="158248" y="252362"/>
                    </a:cubicBezTo>
                    <a:cubicBezTo>
                      <a:pt x="150305" y="264276"/>
                      <a:pt x="155269" y="259311"/>
                      <a:pt x="143355" y="267254"/>
                    </a:cubicBezTo>
                    <a:cubicBezTo>
                      <a:pt x="135713" y="297826"/>
                      <a:pt x="146098" y="259942"/>
                      <a:pt x="134420" y="291082"/>
                    </a:cubicBezTo>
                    <a:cubicBezTo>
                      <a:pt x="126176" y="313064"/>
                      <a:pt x="137556" y="293823"/>
                      <a:pt x="125484" y="311932"/>
                    </a:cubicBezTo>
                    <a:lnTo>
                      <a:pt x="119527" y="329803"/>
                    </a:lnTo>
                    <a:cubicBezTo>
                      <a:pt x="118534" y="332781"/>
                      <a:pt x="117953" y="335930"/>
                      <a:pt x="116549" y="338738"/>
                    </a:cubicBezTo>
                    <a:cubicBezTo>
                      <a:pt x="112578" y="346681"/>
                      <a:pt x="107443" y="354142"/>
                      <a:pt x="104635" y="362566"/>
                    </a:cubicBezTo>
                    <a:cubicBezTo>
                      <a:pt x="102057" y="370299"/>
                      <a:pt x="99260" y="379272"/>
                      <a:pt x="95699" y="386394"/>
                    </a:cubicBezTo>
                    <a:cubicBezTo>
                      <a:pt x="94098" y="389596"/>
                      <a:pt x="91518" y="392222"/>
                      <a:pt x="89742" y="395330"/>
                    </a:cubicBezTo>
                    <a:cubicBezTo>
                      <a:pt x="87539" y="399185"/>
                      <a:pt x="85534" y="403163"/>
                      <a:pt x="83785" y="407244"/>
                    </a:cubicBezTo>
                    <a:cubicBezTo>
                      <a:pt x="82548" y="410130"/>
                      <a:pt x="82332" y="413435"/>
                      <a:pt x="80807" y="416179"/>
                    </a:cubicBezTo>
                    <a:cubicBezTo>
                      <a:pt x="77330" y="422437"/>
                      <a:pt x="71157" y="427258"/>
                      <a:pt x="68893" y="434050"/>
                    </a:cubicBezTo>
                    <a:cubicBezTo>
                      <a:pt x="67900" y="437029"/>
                      <a:pt x="67439" y="440241"/>
                      <a:pt x="65914" y="442986"/>
                    </a:cubicBezTo>
                    <a:cubicBezTo>
                      <a:pt x="62437" y="449244"/>
                      <a:pt x="54000" y="460857"/>
                      <a:pt x="54000" y="460857"/>
                    </a:cubicBezTo>
                    <a:cubicBezTo>
                      <a:pt x="46911" y="482124"/>
                      <a:pt x="51526" y="473503"/>
                      <a:pt x="42086" y="487663"/>
                    </a:cubicBezTo>
                    <a:cubicBezTo>
                      <a:pt x="41093" y="491634"/>
                      <a:pt x="40284" y="495656"/>
                      <a:pt x="39108" y="499577"/>
                    </a:cubicBezTo>
                    <a:cubicBezTo>
                      <a:pt x="37304" y="505591"/>
                      <a:pt x="35137" y="511491"/>
                      <a:pt x="33151" y="517448"/>
                    </a:cubicBezTo>
                    <a:cubicBezTo>
                      <a:pt x="32158" y="520427"/>
                      <a:pt x="30933" y="523338"/>
                      <a:pt x="30172" y="526384"/>
                    </a:cubicBezTo>
                    <a:cubicBezTo>
                      <a:pt x="29179" y="530355"/>
                      <a:pt x="28370" y="534377"/>
                      <a:pt x="27194" y="538298"/>
                    </a:cubicBezTo>
                    <a:cubicBezTo>
                      <a:pt x="25390" y="544312"/>
                      <a:pt x="22760" y="550077"/>
                      <a:pt x="21237" y="556169"/>
                    </a:cubicBezTo>
                    <a:cubicBezTo>
                      <a:pt x="20593" y="558744"/>
                      <a:pt x="17177" y="573698"/>
                      <a:pt x="15280" y="577018"/>
                    </a:cubicBezTo>
                    <a:cubicBezTo>
                      <a:pt x="12817" y="581328"/>
                      <a:pt x="9323" y="584961"/>
                      <a:pt x="6344" y="588932"/>
                    </a:cubicBezTo>
                    <a:cubicBezTo>
                      <a:pt x="5351" y="594889"/>
                      <a:pt x="4446" y="600861"/>
                      <a:pt x="3366" y="606803"/>
                    </a:cubicBezTo>
                    <a:cubicBezTo>
                      <a:pt x="1476" y="617199"/>
                      <a:pt x="-3157" y="629130"/>
                      <a:pt x="3366" y="639567"/>
                    </a:cubicBezTo>
                    <a:cubicBezTo>
                      <a:pt x="5813" y="643481"/>
                      <a:pt x="32399" y="650980"/>
                      <a:pt x="33151" y="651481"/>
                    </a:cubicBezTo>
                    <a:cubicBezTo>
                      <a:pt x="45255" y="659551"/>
                      <a:pt x="59024" y="668417"/>
                      <a:pt x="68893" y="678287"/>
                    </a:cubicBezTo>
                    <a:cubicBezTo>
                      <a:pt x="78699" y="688094"/>
                      <a:pt x="81447" y="692011"/>
                      <a:pt x="95699" y="699137"/>
                    </a:cubicBezTo>
                    <a:cubicBezTo>
                      <a:pt x="99670" y="701123"/>
                      <a:pt x="103401" y="703690"/>
                      <a:pt x="107613" y="705094"/>
                    </a:cubicBezTo>
                    <a:cubicBezTo>
                      <a:pt x="112416" y="706695"/>
                      <a:pt x="117542" y="707079"/>
                      <a:pt x="122506" y="708072"/>
                    </a:cubicBezTo>
                    <a:cubicBezTo>
                      <a:pt x="128463" y="711051"/>
                      <a:pt x="134118" y="714732"/>
                      <a:pt x="140377" y="717008"/>
                    </a:cubicBezTo>
                    <a:cubicBezTo>
                      <a:pt x="145134" y="718738"/>
                      <a:pt x="150327" y="718888"/>
                      <a:pt x="155269" y="719986"/>
                    </a:cubicBezTo>
                    <a:cubicBezTo>
                      <a:pt x="159265" y="720874"/>
                      <a:pt x="163212" y="721972"/>
                      <a:pt x="167183" y="722965"/>
                    </a:cubicBezTo>
                    <a:lnTo>
                      <a:pt x="193990" y="740836"/>
                    </a:lnTo>
                    <a:cubicBezTo>
                      <a:pt x="196968" y="742822"/>
                      <a:pt x="199529" y="745661"/>
                      <a:pt x="202925" y="746793"/>
                    </a:cubicBezTo>
                    <a:cubicBezTo>
                      <a:pt x="208882" y="748779"/>
                      <a:pt x="215571" y="749267"/>
                      <a:pt x="220796" y="752750"/>
                    </a:cubicBezTo>
                    <a:cubicBezTo>
                      <a:pt x="223775" y="754736"/>
                      <a:pt x="226461" y="757253"/>
                      <a:pt x="229732" y="758707"/>
                    </a:cubicBezTo>
                    <a:cubicBezTo>
                      <a:pt x="235470" y="761257"/>
                      <a:pt x="247603" y="764664"/>
                      <a:pt x="247603" y="764664"/>
                    </a:cubicBezTo>
                    <a:cubicBezTo>
                      <a:pt x="251574" y="763671"/>
                      <a:pt x="256111" y="763956"/>
                      <a:pt x="259517" y="761685"/>
                    </a:cubicBezTo>
                    <a:cubicBezTo>
                      <a:pt x="262495" y="759699"/>
                      <a:pt x="263182" y="755500"/>
                      <a:pt x="265474" y="752750"/>
                    </a:cubicBezTo>
                    <a:cubicBezTo>
                      <a:pt x="268171" y="749514"/>
                      <a:pt x="271431" y="746793"/>
                      <a:pt x="274409" y="743814"/>
                    </a:cubicBezTo>
                    <a:cubicBezTo>
                      <a:pt x="286955" y="706175"/>
                      <a:pt x="276651" y="742250"/>
                      <a:pt x="283345" y="675309"/>
                    </a:cubicBezTo>
                    <a:cubicBezTo>
                      <a:pt x="283657" y="672185"/>
                      <a:pt x="283768" y="668198"/>
                      <a:pt x="286323" y="666373"/>
                    </a:cubicBezTo>
                    <a:cubicBezTo>
                      <a:pt x="290730" y="663225"/>
                      <a:pt x="322065" y="658115"/>
                      <a:pt x="322065" y="648502"/>
                    </a:cubicBezTo>
                    <a:lnTo>
                      <a:pt x="322065" y="645524"/>
                    </a:lnTo>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a:p>
            </p:txBody>
          </p:sp>
          <p:sp>
            <p:nvSpPr>
              <p:cNvPr id="25" name="Freeform 24"/>
              <p:cNvSpPr/>
              <p:nvPr/>
            </p:nvSpPr>
            <p:spPr>
              <a:xfrm>
                <a:off x="5361303" y="4509451"/>
                <a:ext cx="1599455" cy="741946"/>
              </a:xfrm>
              <a:custGeom>
                <a:avLst/>
                <a:gdLst>
                  <a:gd name="connsiteX0" fmla="*/ 0 w 1599455"/>
                  <a:gd name="connsiteY0" fmla="*/ 291894 h 741946"/>
                  <a:gd name="connsiteX1" fmla="*/ 59570 w 1599455"/>
                  <a:gd name="connsiteY1" fmla="*/ 297851 h 741946"/>
                  <a:gd name="connsiteX2" fmla="*/ 71484 w 1599455"/>
                  <a:gd name="connsiteY2" fmla="*/ 300829 h 741946"/>
                  <a:gd name="connsiteX3" fmla="*/ 89355 w 1599455"/>
                  <a:gd name="connsiteY3" fmla="*/ 306786 h 741946"/>
                  <a:gd name="connsiteX4" fmla="*/ 116161 w 1599455"/>
                  <a:gd name="connsiteY4" fmla="*/ 312743 h 741946"/>
                  <a:gd name="connsiteX5" fmla="*/ 142968 w 1599455"/>
                  <a:gd name="connsiteY5" fmla="*/ 321679 h 741946"/>
                  <a:gd name="connsiteX6" fmla="*/ 151904 w 1599455"/>
                  <a:gd name="connsiteY6" fmla="*/ 324657 h 741946"/>
                  <a:gd name="connsiteX7" fmla="*/ 175732 w 1599455"/>
                  <a:gd name="connsiteY7" fmla="*/ 330614 h 741946"/>
                  <a:gd name="connsiteX8" fmla="*/ 187646 w 1599455"/>
                  <a:gd name="connsiteY8" fmla="*/ 333593 h 741946"/>
                  <a:gd name="connsiteX9" fmla="*/ 205517 w 1599455"/>
                  <a:gd name="connsiteY9" fmla="*/ 339550 h 741946"/>
                  <a:gd name="connsiteX10" fmla="*/ 214452 w 1599455"/>
                  <a:gd name="connsiteY10" fmla="*/ 342528 h 741946"/>
                  <a:gd name="connsiteX11" fmla="*/ 229345 w 1599455"/>
                  <a:gd name="connsiteY11" fmla="*/ 345507 h 741946"/>
                  <a:gd name="connsiteX12" fmla="*/ 247216 w 1599455"/>
                  <a:gd name="connsiteY12" fmla="*/ 351464 h 741946"/>
                  <a:gd name="connsiteX13" fmla="*/ 262108 w 1599455"/>
                  <a:gd name="connsiteY13" fmla="*/ 354442 h 741946"/>
                  <a:gd name="connsiteX14" fmla="*/ 291893 w 1599455"/>
                  <a:gd name="connsiteY14" fmla="*/ 366356 h 741946"/>
                  <a:gd name="connsiteX15" fmla="*/ 321678 w 1599455"/>
                  <a:gd name="connsiteY15" fmla="*/ 375292 h 741946"/>
                  <a:gd name="connsiteX16" fmla="*/ 345506 w 1599455"/>
                  <a:gd name="connsiteY16" fmla="*/ 381249 h 741946"/>
                  <a:gd name="connsiteX17" fmla="*/ 357420 w 1599455"/>
                  <a:gd name="connsiteY17" fmla="*/ 384227 h 741946"/>
                  <a:gd name="connsiteX18" fmla="*/ 440818 w 1599455"/>
                  <a:gd name="connsiteY18" fmla="*/ 387206 h 741946"/>
                  <a:gd name="connsiteX19" fmla="*/ 476560 w 1599455"/>
                  <a:gd name="connsiteY19" fmla="*/ 390184 h 741946"/>
                  <a:gd name="connsiteX20" fmla="*/ 488474 w 1599455"/>
                  <a:gd name="connsiteY20" fmla="*/ 393163 h 741946"/>
                  <a:gd name="connsiteX21" fmla="*/ 506345 w 1599455"/>
                  <a:gd name="connsiteY21" fmla="*/ 396141 h 741946"/>
                  <a:gd name="connsiteX22" fmla="*/ 565915 w 1599455"/>
                  <a:gd name="connsiteY22" fmla="*/ 393163 h 741946"/>
                  <a:gd name="connsiteX23" fmla="*/ 607614 w 1599455"/>
                  <a:gd name="connsiteY23" fmla="*/ 390184 h 741946"/>
                  <a:gd name="connsiteX24" fmla="*/ 753561 w 1599455"/>
                  <a:gd name="connsiteY24" fmla="*/ 393163 h 741946"/>
                  <a:gd name="connsiteX25" fmla="*/ 762496 w 1599455"/>
                  <a:gd name="connsiteY25" fmla="*/ 396141 h 741946"/>
                  <a:gd name="connsiteX26" fmla="*/ 774410 w 1599455"/>
                  <a:gd name="connsiteY26" fmla="*/ 399120 h 741946"/>
                  <a:gd name="connsiteX27" fmla="*/ 783346 w 1599455"/>
                  <a:gd name="connsiteY27" fmla="*/ 405077 h 741946"/>
                  <a:gd name="connsiteX28" fmla="*/ 792281 w 1599455"/>
                  <a:gd name="connsiteY28" fmla="*/ 408055 h 741946"/>
                  <a:gd name="connsiteX29" fmla="*/ 801217 w 1599455"/>
                  <a:gd name="connsiteY29" fmla="*/ 414012 h 741946"/>
                  <a:gd name="connsiteX30" fmla="*/ 813131 w 1599455"/>
                  <a:gd name="connsiteY30" fmla="*/ 425926 h 741946"/>
                  <a:gd name="connsiteX31" fmla="*/ 822066 w 1599455"/>
                  <a:gd name="connsiteY31" fmla="*/ 428905 h 741946"/>
                  <a:gd name="connsiteX32" fmla="*/ 831002 w 1599455"/>
                  <a:gd name="connsiteY32" fmla="*/ 437840 h 741946"/>
                  <a:gd name="connsiteX33" fmla="*/ 851851 w 1599455"/>
                  <a:gd name="connsiteY33" fmla="*/ 443797 h 741946"/>
                  <a:gd name="connsiteX34" fmla="*/ 884615 w 1599455"/>
                  <a:gd name="connsiteY34" fmla="*/ 464647 h 741946"/>
                  <a:gd name="connsiteX35" fmla="*/ 896529 w 1599455"/>
                  <a:gd name="connsiteY35" fmla="*/ 470604 h 741946"/>
                  <a:gd name="connsiteX36" fmla="*/ 899507 w 1599455"/>
                  <a:gd name="connsiteY36" fmla="*/ 521238 h 741946"/>
                  <a:gd name="connsiteX37" fmla="*/ 896529 w 1599455"/>
                  <a:gd name="connsiteY37" fmla="*/ 530174 h 741946"/>
                  <a:gd name="connsiteX38" fmla="*/ 887593 w 1599455"/>
                  <a:gd name="connsiteY38" fmla="*/ 536131 h 741946"/>
                  <a:gd name="connsiteX39" fmla="*/ 887593 w 1599455"/>
                  <a:gd name="connsiteY39" fmla="*/ 574851 h 741946"/>
                  <a:gd name="connsiteX40" fmla="*/ 896529 w 1599455"/>
                  <a:gd name="connsiteY40" fmla="*/ 577830 h 741946"/>
                  <a:gd name="connsiteX41" fmla="*/ 905464 w 1599455"/>
                  <a:gd name="connsiteY41" fmla="*/ 583787 h 741946"/>
                  <a:gd name="connsiteX42" fmla="*/ 914400 w 1599455"/>
                  <a:gd name="connsiteY42" fmla="*/ 586765 h 741946"/>
                  <a:gd name="connsiteX43" fmla="*/ 926314 w 1599455"/>
                  <a:gd name="connsiteY43" fmla="*/ 592722 h 741946"/>
                  <a:gd name="connsiteX44" fmla="*/ 935249 w 1599455"/>
                  <a:gd name="connsiteY44" fmla="*/ 595701 h 741946"/>
                  <a:gd name="connsiteX45" fmla="*/ 944185 w 1599455"/>
                  <a:gd name="connsiteY45" fmla="*/ 601658 h 741946"/>
                  <a:gd name="connsiteX46" fmla="*/ 965034 w 1599455"/>
                  <a:gd name="connsiteY46" fmla="*/ 607615 h 741946"/>
                  <a:gd name="connsiteX47" fmla="*/ 976948 w 1599455"/>
                  <a:gd name="connsiteY47" fmla="*/ 613572 h 741946"/>
                  <a:gd name="connsiteX48" fmla="*/ 1000776 w 1599455"/>
                  <a:gd name="connsiteY48" fmla="*/ 619529 h 741946"/>
                  <a:gd name="connsiteX49" fmla="*/ 1018647 w 1599455"/>
                  <a:gd name="connsiteY49" fmla="*/ 625486 h 741946"/>
                  <a:gd name="connsiteX50" fmla="*/ 1027583 w 1599455"/>
                  <a:gd name="connsiteY50" fmla="*/ 628464 h 741946"/>
                  <a:gd name="connsiteX51" fmla="*/ 1051411 w 1599455"/>
                  <a:gd name="connsiteY51" fmla="*/ 634421 h 741946"/>
                  <a:gd name="connsiteX52" fmla="*/ 1063325 w 1599455"/>
                  <a:gd name="connsiteY52" fmla="*/ 637400 h 741946"/>
                  <a:gd name="connsiteX53" fmla="*/ 1084175 w 1599455"/>
                  <a:gd name="connsiteY53" fmla="*/ 646335 h 741946"/>
                  <a:gd name="connsiteX54" fmla="*/ 1105024 w 1599455"/>
                  <a:gd name="connsiteY54" fmla="*/ 655271 h 741946"/>
                  <a:gd name="connsiteX55" fmla="*/ 1116938 w 1599455"/>
                  <a:gd name="connsiteY55" fmla="*/ 664206 h 741946"/>
                  <a:gd name="connsiteX56" fmla="*/ 1128852 w 1599455"/>
                  <a:gd name="connsiteY56" fmla="*/ 667185 h 741946"/>
                  <a:gd name="connsiteX57" fmla="*/ 1137788 w 1599455"/>
                  <a:gd name="connsiteY57" fmla="*/ 670163 h 741946"/>
                  <a:gd name="connsiteX58" fmla="*/ 1176508 w 1599455"/>
                  <a:gd name="connsiteY58" fmla="*/ 685056 h 741946"/>
                  <a:gd name="connsiteX59" fmla="*/ 1218207 w 1599455"/>
                  <a:gd name="connsiteY59" fmla="*/ 696970 h 741946"/>
                  <a:gd name="connsiteX60" fmla="*/ 1247992 w 1599455"/>
                  <a:gd name="connsiteY60" fmla="*/ 705905 h 741946"/>
                  <a:gd name="connsiteX61" fmla="*/ 1313519 w 1599455"/>
                  <a:gd name="connsiteY61" fmla="*/ 711862 h 741946"/>
                  <a:gd name="connsiteX62" fmla="*/ 1322455 w 1599455"/>
                  <a:gd name="connsiteY62" fmla="*/ 714841 h 741946"/>
                  <a:gd name="connsiteX63" fmla="*/ 1331390 w 1599455"/>
                  <a:gd name="connsiteY63" fmla="*/ 720798 h 741946"/>
                  <a:gd name="connsiteX64" fmla="*/ 1387982 w 1599455"/>
                  <a:gd name="connsiteY64" fmla="*/ 729733 h 741946"/>
                  <a:gd name="connsiteX65" fmla="*/ 1441595 w 1599455"/>
                  <a:gd name="connsiteY65" fmla="*/ 735690 h 741946"/>
                  <a:gd name="connsiteX66" fmla="*/ 1450530 w 1599455"/>
                  <a:gd name="connsiteY66" fmla="*/ 738669 h 741946"/>
                  <a:gd name="connsiteX67" fmla="*/ 1581584 w 1599455"/>
                  <a:gd name="connsiteY67" fmla="*/ 738669 h 741946"/>
                  <a:gd name="connsiteX68" fmla="*/ 1599455 w 1599455"/>
                  <a:gd name="connsiteY68" fmla="*/ 708884 h 741946"/>
                  <a:gd name="connsiteX69" fmla="*/ 1596477 w 1599455"/>
                  <a:gd name="connsiteY69" fmla="*/ 610593 h 741946"/>
                  <a:gd name="connsiteX70" fmla="*/ 1593498 w 1599455"/>
                  <a:gd name="connsiteY70" fmla="*/ 562937 h 741946"/>
                  <a:gd name="connsiteX71" fmla="*/ 1584563 w 1599455"/>
                  <a:gd name="connsiteY71" fmla="*/ 556980 h 741946"/>
                  <a:gd name="connsiteX72" fmla="*/ 1575627 w 1599455"/>
                  <a:gd name="connsiteY72" fmla="*/ 548045 h 741946"/>
                  <a:gd name="connsiteX73" fmla="*/ 1557756 w 1599455"/>
                  <a:gd name="connsiteY73" fmla="*/ 536131 h 741946"/>
                  <a:gd name="connsiteX74" fmla="*/ 1536907 w 1599455"/>
                  <a:gd name="connsiteY74" fmla="*/ 518260 h 741946"/>
                  <a:gd name="connsiteX75" fmla="*/ 1519036 w 1599455"/>
                  <a:gd name="connsiteY75" fmla="*/ 503367 h 741946"/>
                  <a:gd name="connsiteX76" fmla="*/ 1504143 w 1599455"/>
                  <a:gd name="connsiteY76" fmla="*/ 485496 h 741946"/>
                  <a:gd name="connsiteX77" fmla="*/ 1483294 w 1599455"/>
                  <a:gd name="connsiteY77" fmla="*/ 461668 h 741946"/>
                  <a:gd name="connsiteX78" fmla="*/ 1474358 w 1599455"/>
                  <a:gd name="connsiteY78" fmla="*/ 458690 h 741946"/>
                  <a:gd name="connsiteX79" fmla="*/ 1465423 w 1599455"/>
                  <a:gd name="connsiteY79" fmla="*/ 452733 h 741946"/>
                  <a:gd name="connsiteX80" fmla="*/ 1459466 w 1599455"/>
                  <a:gd name="connsiteY80" fmla="*/ 443797 h 741946"/>
                  <a:gd name="connsiteX81" fmla="*/ 1447552 w 1599455"/>
                  <a:gd name="connsiteY81" fmla="*/ 437840 h 741946"/>
                  <a:gd name="connsiteX82" fmla="*/ 1417767 w 1599455"/>
                  <a:gd name="connsiteY82" fmla="*/ 405077 h 741946"/>
                  <a:gd name="connsiteX83" fmla="*/ 1408831 w 1599455"/>
                  <a:gd name="connsiteY83" fmla="*/ 399120 h 741946"/>
                  <a:gd name="connsiteX84" fmla="*/ 1396917 w 1599455"/>
                  <a:gd name="connsiteY84" fmla="*/ 384227 h 741946"/>
                  <a:gd name="connsiteX85" fmla="*/ 1379046 w 1599455"/>
                  <a:gd name="connsiteY85" fmla="*/ 363378 h 741946"/>
                  <a:gd name="connsiteX86" fmla="*/ 1373089 w 1599455"/>
                  <a:gd name="connsiteY86" fmla="*/ 354442 h 741946"/>
                  <a:gd name="connsiteX87" fmla="*/ 1352240 w 1599455"/>
                  <a:gd name="connsiteY87" fmla="*/ 336571 h 741946"/>
                  <a:gd name="connsiteX88" fmla="*/ 1343304 w 1599455"/>
                  <a:gd name="connsiteY88" fmla="*/ 327636 h 741946"/>
                  <a:gd name="connsiteX89" fmla="*/ 1337347 w 1599455"/>
                  <a:gd name="connsiteY89" fmla="*/ 318700 h 741946"/>
                  <a:gd name="connsiteX90" fmla="*/ 1319476 w 1599455"/>
                  <a:gd name="connsiteY90" fmla="*/ 306786 h 741946"/>
                  <a:gd name="connsiteX91" fmla="*/ 1316498 w 1599455"/>
                  <a:gd name="connsiteY91" fmla="*/ 297851 h 741946"/>
                  <a:gd name="connsiteX92" fmla="*/ 1307562 w 1599455"/>
                  <a:gd name="connsiteY92" fmla="*/ 291894 h 741946"/>
                  <a:gd name="connsiteX93" fmla="*/ 1298627 w 1599455"/>
                  <a:gd name="connsiteY93" fmla="*/ 282958 h 741946"/>
                  <a:gd name="connsiteX94" fmla="*/ 1292670 w 1599455"/>
                  <a:gd name="connsiteY94" fmla="*/ 274023 h 741946"/>
                  <a:gd name="connsiteX95" fmla="*/ 1283734 w 1599455"/>
                  <a:gd name="connsiteY95" fmla="*/ 265087 h 741946"/>
                  <a:gd name="connsiteX96" fmla="*/ 1268842 w 1599455"/>
                  <a:gd name="connsiteY96" fmla="*/ 244238 h 741946"/>
                  <a:gd name="connsiteX97" fmla="*/ 1259906 w 1599455"/>
                  <a:gd name="connsiteY97" fmla="*/ 238281 h 741946"/>
                  <a:gd name="connsiteX98" fmla="*/ 1253949 w 1599455"/>
                  <a:gd name="connsiteY98" fmla="*/ 229345 h 741946"/>
                  <a:gd name="connsiteX99" fmla="*/ 1230121 w 1599455"/>
                  <a:gd name="connsiteY99" fmla="*/ 208496 h 741946"/>
                  <a:gd name="connsiteX100" fmla="*/ 1221186 w 1599455"/>
                  <a:gd name="connsiteY100" fmla="*/ 193603 h 741946"/>
                  <a:gd name="connsiteX101" fmla="*/ 1200336 w 1599455"/>
                  <a:gd name="connsiteY101" fmla="*/ 181689 h 741946"/>
                  <a:gd name="connsiteX102" fmla="*/ 1191401 w 1599455"/>
                  <a:gd name="connsiteY102" fmla="*/ 169775 h 741946"/>
                  <a:gd name="connsiteX103" fmla="*/ 1164594 w 1599455"/>
                  <a:gd name="connsiteY103" fmla="*/ 154883 h 741946"/>
                  <a:gd name="connsiteX104" fmla="*/ 1152680 w 1599455"/>
                  <a:gd name="connsiteY104" fmla="*/ 148926 h 741946"/>
                  <a:gd name="connsiteX105" fmla="*/ 1137788 w 1599455"/>
                  <a:gd name="connsiteY105" fmla="*/ 134033 h 741946"/>
                  <a:gd name="connsiteX106" fmla="*/ 1108003 w 1599455"/>
                  <a:gd name="connsiteY106" fmla="*/ 119141 h 741946"/>
                  <a:gd name="connsiteX107" fmla="*/ 1087153 w 1599455"/>
                  <a:gd name="connsiteY107" fmla="*/ 107227 h 741946"/>
                  <a:gd name="connsiteX108" fmla="*/ 1069282 w 1599455"/>
                  <a:gd name="connsiteY108" fmla="*/ 101270 h 741946"/>
                  <a:gd name="connsiteX109" fmla="*/ 1048433 w 1599455"/>
                  <a:gd name="connsiteY109" fmla="*/ 95313 h 741946"/>
                  <a:gd name="connsiteX110" fmla="*/ 1036518 w 1599455"/>
                  <a:gd name="connsiteY110" fmla="*/ 89356 h 741946"/>
                  <a:gd name="connsiteX111" fmla="*/ 1009712 w 1599455"/>
                  <a:gd name="connsiteY111" fmla="*/ 80420 h 741946"/>
                  <a:gd name="connsiteX112" fmla="*/ 997798 w 1599455"/>
                  <a:gd name="connsiteY112" fmla="*/ 71485 h 741946"/>
                  <a:gd name="connsiteX113" fmla="*/ 988862 w 1599455"/>
                  <a:gd name="connsiteY113" fmla="*/ 68506 h 741946"/>
                  <a:gd name="connsiteX114" fmla="*/ 968013 w 1599455"/>
                  <a:gd name="connsiteY114" fmla="*/ 62549 h 741946"/>
                  <a:gd name="connsiteX115" fmla="*/ 959077 w 1599455"/>
                  <a:gd name="connsiteY115" fmla="*/ 59570 h 741946"/>
                  <a:gd name="connsiteX116" fmla="*/ 929292 w 1599455"/>
                  <a:gd name="connsiteY116" fmla="*/ 53613 h 741946"/>
                  <a:gd name="connsiteX117" fmla="*/ 911421 w 1599455"/>
                  <a:gd name="connsiteY117" fmla="*/ 47656 h 741946"/>
                  <a:gd name="connsiteX118" fmla="*/ 899507 w 1599455"/>
                  <a:gd name="connsiteY118" fmla="*/ 44678 h 741946"/>
                  <a:gd name="connsiteX119" fmla="*/ 881636 w 1599455"/>
                  <a:gd name="connsiteY119" fmla="*/ 38721 h 741946"/>
                  <a:gd name="connsiteX120" fmla="*/ 869722 w 1599455"/>
                  <a:gd name="connsiteY120" fmla="*/ 35742 h 741946"/>
                  <a:gd name="connsiteX121" fmla="*/ 857808 w 1599455"/>
                  <a:gd name="connsiteY121" fmla="*/ 29785 h 741946"/>
                  <a:gd name="connsiteX122" fmla="*/ 816109 w 1599455"/>
                  <a:gd name="connsiteY122" fmla="*/ 26807 h 741946"/>
                  <a:gd name="connsiteX123" fmla="*/ 777389 w 1599455"/>
                  <a:gd name="connsiteY123" fmla="*/ 20850 h 741946"/>
                  <a:gd name="connsiteX124" fmla="*/ 750582 w 1599455"/>
                  <a:gd name="connsiteY124" fmla="*/ 17871 h 741946"/>
                  <a:gd name="connsiteX125" fmla="*/ 732711 w 1599455"/>
                  <a:gd name="connsiteY125" fmla="*/ 14893 h 741946"/>
                  <a:gd name="connsiteX126" fmla="*/ 685055 w 1599455"/>
                  <a:gd name="connsiteY126" fmla="*/ 8936 h 741946"/>
                  <a:gd name="connsiteX127" fmla="*/ 631442 w 1599455"/>
                  <a:gd name="connsiteY127" fmla="*/ 2979 h 741946"/>
                  <a:gd name="connsiteX128" fmla="*/ 613571 w 1599455"/>
                  <a:gd name="connsiteY128" fmla="*/ 0 h 741946"/>
                  <a:gd name="connsiteX129" fmla="*/ 446775 w 1599455"/>
                  <a:gd name="connsiteY129" fmla="*/ 5957 h 741946"/>
                  <a:gd name="connsiteX130" fmla="*/ 414012 w 1599455"/>
                  <a:gd name="connsiteY130" fmla="*/ 11914 h 741946"/>
                  <a:gd name="connsiteX131" fmla="*/ 381248 w 1599455"/>
                  <a:gd name="connsiteY131" fmla="*/ 20850 h 741946"/>
                  <a:gd name="connsiteX132" fmla="*/ 366356 w 1599455"/>
                  <a:gd name="connsiteY132" fmla="*/ 26807 h 741946"/>
                  <a:gd name="connsiteX133" fmla="*/ 342528 w 1599455"/>
                  <a:gd name="connsiteY133" fmla="*/ 32764 h 741946"/>
                  <a:gd name="connsiteX134" fmla="*/ 315721 w 1599455"/>
                  <a:gd name="connsiteY134" fmla="*/ 44678 h 741946"/>
                  <a:gd name="connsiteX135" fmla="*/ 306786 w 1599455"/>
                  <a:gd name="connsiteY135" fmla="*/ 50635 h 741946"/>
                  <a:gd name="connsiteX136" fmla="*/ 282958 w 1599455"/>
                  <a:gd name="connsiteY136" fmla="*/ 56592 h 741946"/>
                  <a:gd name="connsiteX137" fmla="*/ 271044 w 1599455"/>
                  <a:gd name="connsiteY137" fmla="*/ 62549 h 741946"/>
                  <a:gd name="connsiteX138" fmla="*/ 262108 w 1599455"/>
                  <a:gd name="connsiteY138" fmla="*/ 65528 h 741946"/>
                  <a:gd name="connsiteX139" fmla="*/ 253173 w 1599455"/>
                  <a:gd name="connsiteY139" fmla="*/ 71485 h 741946"/>
                  <a:gd name="connsiteX140" fmla="*/ 223388 w 1599455"/>
                  <a:gd name="connsiteY140" fmla="*/ 83399 h 741946"/>
                  <a:gd name="connsiteX141" fmla="*/ 214452 w 1599455"/>
                  <a:gd name="connsiteY141" fmla="*/ 86377 h 741946"/>
                  <a:gd name="connsiteX142" fmla="*/ 193603 w 1599455"/>
                  <a:gd name="connsiteY142" fmla="*/ 98291 h 741946"/>
                  <a:gd name="connsiteX143" fmla="*/ 184667 w 1599455"/>
                  <a:gd name="connsiteY143" fmla="*/ 101270 h 741946"/>
                  <a:gd name="connsiteX144" fmla="*/ 175732 w 1599455"/>
                  <a:gd name="connsiteY144" fmla="*/ 107227 h 741946"/>
                  <a:gd name="connsiteX145" fmla="*/ 160839 w 1599455"/>
                  <a:gd name="connsiteY145" fmla="*/ 113184 h 741946"/>
                  <a:gd name="connsiteX146" fmla="*/ 142968 w 1599455"/>
                  <a:gd name="connsiteY146" fmla="*/ 119141 h 741946"/>
                  <a:gd name="connsiteX147" fmla="*/ 131054 w 1599455"/>
                  <a:gd name="connsiteY147" fmla="*/ 125098 h 741946"/>
                  <a:gd name="connsiteX148" fmla="*/ 122118 w 1599455"/>
                  <a:gd name="connsiteY148" fmla="*/ 134033 h 741946"/>
                  <a:gd name="connsiteX149" fmla="*/ 107226 w 1599455"/>
                  <a:gd name="connsiteY149" fmla="*/ 137012 h 741946"/>
                  <a:gd name="connsiteX150" fmla="*/ 80419 w 1599455"/>
                  <a:gd name="connsiteY150" fmla="*/ 151904 h 741946"/>
                  <a:gd name="connsiteX151" fmla="*/ 59570 w 1599455"/>
                  <a:gd name="connsiteY151" fmla="*/ 166797 h 741946"/>
                  <a:gd name="connsiteX152" fmla="*/ 47656 w 1599455"/>
                  <a:gd name="connsiteY152" fmla="*/ 184668 h 741946"/>
                  <a:gd name="connsiteX153" fmla="*/ 35742 w 1599455"/>
                  <a:gd name="connsiteY153" fmla="*/ 202539 h 741946"/>
                  <a:gd name="connsiteX154" fmla="*/ 29785 w 1599455"/>
                  <a:gd name="connsiteY154" fmla="*/ 211474 h 741946"/>
                  <a:gd name="connsiteX155" fmla="*/ 20849 w 1599455"/>
                  <a:gd name="connsiteY155" fmla="*/ 238281 h 741946"/>
                  <a:gd name="connsiteX156" fmla="*/ 14892 w 1599455"/>
                  <a:gd name="connsiteY156" fmla="*/ 256152 h 741946"/>
                  <a:gd name="connsiteX157" fmla="*/ 11914 w 1599455"/>
                  <a:gd name="connsiteY157" fmla="*/ 265087 h 741946"/>
                  <a:gd name="connsiteX158" fmla="*/ 0 w 1599455"/>
                  <a:gd name="connsiteY158" fmla="*/ 291894 h 741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Lst>
                <a:rect l="l" t="t" r="r" b="b"/>
                <a:pathLst>
                  <a:path w="1599455" h="741946">
                    <a:moveTo>
                      <a:pt x="0" y="291894"/>
                    </a:moveTo>
                    <a:cubicBezTo>
                      <a:pt x="37310" y="294381"/>
                      <a:pt x="34254" y="292225"/>
                      <a:pt x="59570" y="297851"/>
                    </a:cubicBezTo>
                    <a:cubicBezTo>
                      <a:pt x="63566" y="298739"/>
                      <a:pt x="67563" y="299653"/>
                      <a:pt x="71484" y="300829"/>
                    </a:cubicBezTo>
                    <a:cubicBezTo>
                      <a:pt x="77498" y="302633"/>
                      <a:pt x="83198" y="305554"/>
                      <a:pt x="89355" y="306786"/>
                    </a:cubicBezTo>
                    <a:cubicBezTo>
                      <a:pt x="97847" y="308485"/>
                      <a:pt x="107757" y="310222"/>
                      <a:pt x="116161" y="312743"/>
                    </a:cubicBezTo>
                    <a:cubicBezTo>
                      <a:pt x="116239" y="312766"/>
                      <a:pt x="138461" y="320177"/>
                      <a:pt x="142968" y="321679"/>
                    </a:cubicBezTo>
                    <a:cubicBezTo>
                      <a:pt x="145947" y="322672"/>
                      <a:pt x="148825" y="324041"/>
                      <a:pt x="151904" y="324657"/>
                    </a:cubicBezTo>
                    <a:cubicBezTo>
                      <a:pt x="182170" y="330712"/>
                      <a:pt x="154367" y="324510"/>
                      <a:pt x="175732" y="330614"/>
                    </a:cubicBezTo>
                    <a:cubicBezTo>
                      <a:pt x="179668" y="331739"/>
                      <a:pt x="183725" y="332417"/>
                      <a:pt x="187646" y="333593"/>
                    </a:cubicBezTo>
                    <a:cubicBezTo>
                      <a:pt x="193660" y="335397"/>
                      <a:pt x="199560" y="337564"/>
                      <a:pt x="205517" y="339550"/>
                    </a:cubicBezTo>
                    <a:cubicBezTo>
                      <a:pt x="208495" y="340543"/>
                      <a:pt x="211374" y="341912"/>
                      <a:pt x="214452" y="342528"/>
                    </a:cubicBezTo>
                    <a:cubicBezTo>
                      <a:pt x="219416" y="343521"/>
                      <a:pt x="224461" y="344175"/>
                      <a:pt x="229345" y="345507"/>
                    </a:cubicBezTo>
                    <a:cubicBezTo>
                      <a:pt x="235403" y="347159"/>
                      <a:pt x="241059" y="350233"/>
                      <a:pt x="247216" y="351464"/>
                    </a:cubicBezTo>
                    <a:cubicBezTo>
                      <a:pt x="252180" y="352457"/>
                      <a:pt x="257224" y="353110"/>
                      <a:pt x="262108" y="354442"/>
                    </a:cubicBezTo>
                    <a:cubicBezTo>
                      <a:pt x="293152" y="362908"/>
                      <a:pt x="268027" y="356809"/>
                      <a:pt x="291893" y="366356"/>
                    </a:cubicBezTo>
                    <a:cubicBezTo>
                      <a:pt x="309577" y="373430"/>
                      <a:pt x="306326" y="370906"/>
                      <a:pt x="321678" y="375292"/>
                    </a:cubicBezTo>
                    <a:cubicBezTo>
                      <a:pt x="349603" y="383270"/>
                      <a:pt x="304662" y="372172"/>
                      <a:pt x="345506" y="381249"/>
                    </a:cubicBezTo>
                    <a:cubicBezTo>
                      <a:pt x="349502" y="382137"/>
                      <a:pt x="353334" y="383972"/>
                      <a:pt x="357420" y="384227"/>
                    </a:cubicBezTo>
                    <a:cubicBezTo>
                      <a:pt x="385183" y="385962"/>
                      <a:pt x="413019" y="386213"/>
                      <a:pt x="440818" y="387206"/>
                    </a:cubicBezTo>
                    <a:cubicBezTo>
                      <a:pt x="452732" y="388199"/>
                      <a:pt x="464697" y="388701"/>
                      <a:pt x="476560" y="390184"/>
                    </a:cubicBezTo>
                    <a:cubicBezTo>
                      <a:pt x="480622" y="390692"/>
                      <a:pt x="484460" y="392360"/>
                      <a:pt x="488474" y="393163"/>
                    </a:cubicBezTo>
                    <a:cubicBezTo>
                      <a:pt x="494396" y="394347"/>
                      <a:pt x="500388" y="395148"/>
                      <a:pt x="506345" y="396141"/>
                    </a:cubicBezTo>
                    <a:lnTo>
                      <a:pt x="565915" y="393163"/>
                    </a:lnTo>
                    <a:cubicBezTo>
                      <a:pt x="579826" y="392345"/>
                      <a:pt x="593679" y="390184"/>
                      <a:pt x="607614" y="390184"/>
                    </a:cubicBezTo>
                    <a:cubicBezTo>
                      <a:pt x="656273" y="390184"/>
                      <a:pt x="704912" y="392170"/>
                      <a:pt x="753561" y="393163"/>
                    </a:cubicBezTo>
                    <a:cubicBezTo>
                      <a:pt x="756539" y="394156"/>
                      <a:pt x="759477" y="395279"/>
                      <a:pt x="762496" y="396141"/>
                    </a:cubicBezTo>
                    <a:cubicBezTo>
                      <a:pt x="766432" y="397266"/>
                      <a:pt x="770647" y="397507"/>
                      <a:pt x="774410" y="399120"/>
                    </a:cubicBezTo>
                    <a:cubicBezTo>
                      <a:pt x="777700" y="400530"/>
                      <a:pt x="780144" y="403476"/>
                      <a:pt x="783346" y="405077"/>
                    </a:cubicBezTo>
                    <a:cubicBezTo>
                      <a:pt x="786154" y="406481"/>
                      <a:pt x="789303" y="407062"/>
                      <a:pt x="792281" y="408055"/>
                    </a:cubicBezTo>
                    <a:cubicBezTo>
                      <a:pt x="795260" y="410041"/>
                      <a:pt x="798499" y="411682"/>
                      <a:pt x="801217" y="414012"/>
                    </a:cubicBezTo>
                    <a:cubicBezTo>
                      <a:pt x="805481" y="417667"/>
                      <a:pt x="808561" y="422661"/>
                      <a:pt x="813131" y="425926"/>
                    </a:cubicBezTo>
                    <a:cubicBezTo>
                      <a:pt x="815686" y="427751"/>
                      <a:pt x="819088" y="427912"/>
                      <a:pt x="822066" y="428905"/>
                    </a:cubicBezTo>
                    <a:cubicBezTo>
                      <a:pt x="825045" y="431883"/>
                      <a:pt x="827497" y="435503"/>
                      <a:pt x="831002" y="437840"/>
                    </a:cubicBezTo>
                    <a:cubicBezTo>
                      <a:pt x="833569" y="439551"/>
                      <a:pt x="850258" y="443399"/>
                      <a:pt x="851851" y="443797"/>
                    </a:cubicBezTo>
                    <a:cubicBezTo>
                      <a:pt x="864133" y="451985"/>
                      <a:pt x="871997" y="457637"/>
                      <a:pt x="884615" y="464647"/>
                    </a:cubicBezTo>
                    <a:cubicBezTo>
                      <a:pt x="888496" y="466803"/>
                      <a:pt x="892558" y="468618"/>
                      <a:pt x="896529" y="470604"/>
                    </a:cubicBezTo>
                    <a:cubicBezTo>
                      <a:pt x="909759" y="490448"/>
                      <a:pt x="904519" y="478635"/>
                      <a:pt x="899507" y="521238"/>
                    </a:cubicBezTo>
                    <a:cubicBezTo>
                      <a:pt x="899140" y="524356"/>
                      <a:pt x="898490" y="527722"/>
                      <a:pt x="896529" y="530174"/>
                    </a:cubicBezTo>
                    <a:cubicBezTo>
                      <a:pt x="894293" y="532969"/>
                      <a:pt x="890572" y="534145"/>
                      <a:pt x="887593" y="536131"/>
                    </a:cubicBezTo>
                    <a:cubicBezTo>
                      <a:pt x="879641" y="552036"/>
                      <a:pt x="876348" y="552361"/>
                      <a:pt x="887593" y="574851"/>
                    </a:cubicBezTo>
                    <a:cubicBezTo>
                      <a:pt x="888997" y="577659"/>
                      <a:pt x="893721" y="576426"/>
                      <a:pt x="896529" y="577830"/>
                    </a:cubicBezTo>
                    <a:cubicBezTo>
                      <a:pt x="899731" y="579431"/>
                      <a:pt x="902262" y="582186"/>
                      <a:pt x="905464" y="583787"/>
                    </a:cubicBezTo>
                    <a:cubicBezTo>
                      <a:pt x="908272" y="585191"/>
                      <a:pt x="911514" y="585528"/>
                      <a:pt x="914400" y="586765"/>
                    </a:cubicBezTo>
                    <a:cubicBezTo>
                      <a:pt x="918481" y="588514"/>
                      <a:pt x="922233" y="590973"/>
                      <a:pt x="926314" y="592722"/>
                    </a:cubicBezTo>
                    <a:cubicBezTo>
                      <a:pt x="929200" y="593959"/>
                      <a:pt x="932441" y="594297"/>
                      <a:pt x="935249" y="595701"/>
                    </a:cubicBezTo>
                    <a:cubicBezTo>
                      <a:pt x="938451" y="597302"/>
                      <a:pt x="940983" y="600057"/>
                      <a:pt x="944185" y="601658"/>
                    </a:cubicBezTo>
                    <a:cubicBezTo>
                      <a:pt x="951380" y="605255"/>
                      <a:pt x="957408" y="604755"/>
                      <a:pt x="965034" y="607615"/>
                    </a:cubicBezTo>
                    <a:cubicBezTo>
                      <a:pt x="969191" y="609174"/>
                      <a:pt x="972867" y="611823"/>
                      <a:pt x="976948" y="613572"/>
                    </a:cubicBezTo>
                    <a:cubicBezTo>
                      <a:pt x="987486" y="618088"/>
                      <a:pt x="987966" y="616035"/>
                      <a:pt x="1000776" y="619529"/>
                    </a:cubicBezTo>
                    <a:cubicBezTo>
                      <a:pt x="1006834" y="621181"/>
                      <a:pt x="1012690" y="623500"/>
                      <a:pt x="1018647" y="625486"/>
                    </a:cubicBezTo>
                    <a:cubicBezTo>
                      <a:pt x="1021626" y="626479"/>
                      <a:pt x="1024537" y="627703"/>
                      <a:pt x="1027583" y="628464"/>
                    </a:cubicBezTo>
                    <a:lnTo>
                      <a:pt x="1051411" y="634421"/>
                    </a:lnTo>
                    <a:lnTo>
                      <a:pt x="1063325" y="637400"/>
                    </a:lnTo>
                    <a:cubicBezTo>
                      <a:pt x="1085762" y="652357"/>
                      <a:pt x="1057245" y="634794"/>
                      <a:pt x="1084175" y="646335"/>
                    </a:cubicBezTo>
                    <a:cubicBezTo>
                      <a:pt x="1112979" y="658679"/>
                      <a:pt x="1070810" y="646716"/>
                      <a:pt x="1105024" y="655271"/>
                    </a:cubicBezTo>
                    <a:cubicBezTo>
                      <a:pt x="1108995" y="658249"/>
                      <a:pt x="1112498" y="661986"/>
                      <a:pt x="1116938" y="664206"/>
                    </a:cubicBezTo>
                    <a:cubicBezTo>
                      <a:pt x="1120599" y="666037"/>
                      <a:pt x="1124916" y="666060"/>
                      <a:pt x="1128852" y="667185"/>
                    </a:cubicBezTo>
                    <a:cubicBezTo>
                      <a:pt x="1131871" y="668048"/>
                      <a:pt x="1134809" y="669170"/>
                      <a:pt x="1137788" y="670163"/>
                    </a:cubicBezTo>
                    <a:cubicBezTo>
                      <a:pt x="1161500" y="685971"/>
                      <a:pt x="1148572" y="681064"/>
                      <a:pt x="1176508" y="685056"/>
                    </a:cubicBezTo>
                    <a:cubicBezTo>
                      <a:pt x="1208627" y="698820"/>
                      <a:pt x="1185401" y="691005"/>
                      <a:pt x="1218207" y="696970"/>
                    </a:cubicBezTo>
                    <a:cubicBezTo>
                      <a:pt x="1250417" y="702826"/>
                      <a:pt x="1204449" y="696574"/>
                      <a:pt x="1247992" y="705905"/>
                    </a:cubicBezTo>
                    <a:cubicBezTo>
                      <a:pt x="1262119" y="708932"/>
                      <a:pt x="1304796" y="711239"/>
                      <a:pt x="1313519" y="711862"/>
                    </a:cubicBezTo>
                    <a:cubicBezTo>
                      <a:pt x="1316498" y="712855"/>
                      <a:pt x="1319647" y="713437"/>
                      <a:pt x="1322455" y="714841"/>
                    </a:cubicBezTo>
                    <a:cubicBezTo>
                      <a:pt x="1325657" y="716442"/>
                      <a:pt x="1327899" y="720005"/>
                      <a:pt x="1331390" y="720798"/>
                    </a:cubicBezTo>
                    <a:cubicBezTo>
                      <a:pt x="1350013" y="725030"/>
                      <a:pt x="1369032" y="727364"/>
                      <a:pt x="1387982" y="729733"/>
                    </a:cubicBezTo>
                    <a:cubicBezTo>
                      <a:pt x="1421711" y="733950"/>
                      <a:pt x="1403845" y="731916"/>
                      <a:pt x="1441595" y="735690"/>
                    </a:cubicBezTo>
                    <a:cubicBezTo>
                      <a:pt x="1444573" y="736683"/>
                      <a:pt x="1447422" y="738225"/>
                      <a:pt x="1450530" y="738669"/>
                    </a:cubicBezTo>
                    <a:cubicBezTo>
                      <a:pt x="1496309" y="745209"/>
                      <a:pt x="1531004" y="740201"/>
                      <a:pt x="1581584" y="738669"/>
                    </a:cubicBezTo>
                    <a:cubicBezTo>
                      <a:pt x="1595961" y="717104"/>
                      <a:pt x="1590296" y="727202"/>
                      <a:pt x="1599455" y="708884"/>
                    </a:cubicBezTo>
                    <a:cubicBezTo>
                      <a:pt x="1598462" y="676120"/>
                      <a:pt x="1597814" y="643344"/>
                      <a:pt x="1596477" y="610593"/>
                    </a:cubicBezTo>
                    <a:cubicBezTo>
                      <a:pt x="1595828" y="594690"/>
                      <a:pt x="1596951" y="578474"/>
                      <a:pt x="1593498" y="562937"/>
                    </a:cubicBezTo>
                    <a:cubicBezTo>
                      <a:pt x="1592721" y="559443"/>
                      <a:pt x="1587313" y="559272"/>
                      <a:pt x="1584563" y="556980"/>
                    </a:cubicBezTo>
                    <a:cubicBezTo>
                      <a:pt x="1581327" y="554283"/>
                      <a:pt x="1578952" y="550631"/>
                      <a:pt x="1575627" y="548045"/>
                    </a:cubicBezTo>
                    <a:cubicBezTo>
                      <a:pt x="1569976" y="543650"/>
                      <a:pt x="1562818" y="541193"/>
                      <a:pt x="1557756" y="536131"/>
                    </a:cubicBezTo>
                    <a:cubicBezTo>
                      <a:pt x="1521958" y="500333"/>
                      <a:pt x="1564124" y="540942"/>
                      <a:pt x="1536907" y="518260"/>
                    </a:cubicBezTo>
                    <a:cubicBezTo>
                      <a:pt x="1513974" y="499149"/>
                      <a:pt x="1541219" y="518157"/>
                      <a:pt x="1519036" y="503367"/>
                    </a:cubicBezTo>
                    <a:cubicBezTo>
                      <a:pt x="1505868" y="483616"/>
                      <a:pt x="1521347" y="505567"/>
                      <a:pt x="1504143" y="485496"/>
                    </a:cubicBezTo>
                    <a:cubicBezTo>
                      <a:pt x="1495915" y="475896"/>
                      <a:pt x="1494106" y="469391"/>
                      <a:pt x="1483294" y="461668"/>
                    </a:cubicBezTo>
                    <a:cubicBezTo>
                      <a:pt x="1480739" y="459843"/>
                      <a:pt x="1477337" y="459683"/>
                      <a:pt x="1474358" y="458690"/>
                    </a:cubicBezTo>
                    <a:cubicBezTo>
                      <a:pt x="1471380" y="456704"/>
                      <a:pt x="1467954" y="455264"/>
                      <a:pt x="1465423" y="452733"/>
                    </a:cubicBezTo>
                    <a:cubicBezTo>
                      <a:pt x="1462892" y="450202"/>
                      <a:pt x="1462216" y="446089"/>
                      <a:pt x="1459466" y="443797"/>
                    </a:cubicBezTo>
                    <a:cubicBezTo>
                      <a:pt x="1456055" y="440954"/>
                      <a:pt x="1450988" y="440652"/>
                      <a:pt x="1447552" y="437840"/>
                    </a:cubicBezTo>
                    <a:cubicBezTo>
                      <a:pt x="1393704" y="393784"/>
                      <a:pt x="1447492" y="434802"/>
                      <a:pt x="1417767" y="405077"/>
                    </a:cubicBezTo>
                    <a:cubicBezTo>
                      <a:pt x="1415236" y="402546"/>
                      <a:pt x="1411362" y="401651"/>
                      <a:pt x="1408831" y="399120"/>
                    </a:cubicBezTo>
                    <a:cubicBezTo>
                      <a:pt x="1404336" y="394625"/>
                      <a:pt x="1401103" y="389011"/>
                      <a:pt x="1396917" y="384227"/>
                    </a:cubicBezTo>
                    <a:cubicBezTo>
                      <a:pt x="1380080" y="364984"/>
                      <a:pt x="1395686" y="386674"/>
                      <a:pt x="1379046" y="363378"/>
                    </a:cubicBezTo>
                    <a:cubicBezTo>
                      <a:pt x="1376965" y="360465"/>
                      <a:pt x="1375381" y="357192"/>
                      <a:pt x="1373089" y="354442"/>
                    </a:cubicBezTo>
                    <a:cubicBezTo>
                      <a:pt x="1363854" y="343360"/>
                      <a:pt x="1363739" y="346427"/>
                      <a:pt x="1352240" y="336571"/>
                    </a:cubicBezTo>
                    <a:cubicBezTo>
                      <a:pt x="1349042" y="333830"/>
                      <a:pt x="1346001" y="330872"/>
                      <a:pt x="1343304" y="327636"/>
                    </a:cubicBezTo>
                    <a:cubicBezTo>
                      <a:pt x="1341012" y="324886"/>
                      <a:pt x="1340041" y="321057"/>
                      <a:pt x="1337347" y="318700"/>
                    </a:cubicBezTo>
                    <a:cubicBezTo>
                      <a:pt x="1331959" y="313985"/>
                      <a:pt x="1319476" y="306786"/>
                      <a:pt x="1319476" y="306786"/>
                    </a:cubicBezTo>
                    <a:cubicBezTo>
                      <a:pt x="1318483" y="303808"/>
                      <a:pt x="1318459" y="300302"/>
                      <a:pt x="1316498" y="297851"/>
                    </a:cubicBezTo>
                    <a:cubicBezTo>
                      <a:pt x="1314262" y="295056"/>
                      <a:pt x="1310312" y="294186"/>
                      <a:pt x="1307562" y="291894"/>
                    </a:cubicBezTo>
                    <a:cubicBezTo>
                      <a:pt x="1304326" y="289197"/>
                      <a:pt x="1301324" y="286194"/>
                      <a:pt x="1298627" y="282958"/>
                    </a:cubicBezTo>
                    <a:cubicBezTo>
                      <a:pt x="1296335" y="280208"/>
                      <a:pt x="1294962" y="276773"/>
                      <a:pt x="1292670" y="274023"/>
                    </a:cubicBezTo>
                    <a:cubicBezTo>
                      <a:pt x="1289973" y="270787"/>
                      <a:pt x="1286431" y="268323"/>
                      <a:pt x="1283734" y="265087"/>
                    </a:cubicBezTo>
                    <a:cubicBezTo>
                      <a:pt x="1275282" y="254945"/>
                      <a:pt x="1279566" y="254962"/>
                      <a:pt x="1268842" y="244238"/>
                    </a:cubicBezTo>
                    <a:cubicBezTo>
                      <a:pt x="1266311" y="241707"/>
                      <a:pt x="1262885" y="240267"/>
                      <a:pt x="1259906" y="238281"/>
                    </a:cubicBezTo>
                    <a:cubicBezTo>
                      <a:pt x="1257920" y="235302"/>
                      <a:pt x="1256480" y="231876"/>
                      <a:pt x="1253949" y="229345"/>
                    </a:cubicBezTo>
                    <a:cubicBezTo>
                      <a:pt x="1236819" y="212215"/>
                      <a:pt x="1246363" y="229380"/>
                      <a:pt x="1230121" y="208496"/>
                    </a:cubicBezTo>
                    <a:cubicBezTo>
                      <a:pt x="1226567" y="203926"/>
                      <a:pt x="1224998" y="197960"/>
                      <a:pt x="1221186" y="193603"/>
                    </a:cubicBezTo>
                    <a:cubicBezTo>
                      <a:pt x="1213762" y="185118"/>
                      <a:pt x="1209552" y="184761"/>
                      <a:pt x="1200336" y="181689"/>
                    </a:cubicBezTo>
                    <a:cubicBezTo>
                      <a:pt x="1197358" y="177718"/>
                      <a:pt x="1194911" y="173285"/>
                      <a:pt x="1191401" y="169775"/>
                    </a:cubicBezTo>
                    <a:cubicBezTo>
                      <a:pt x="1181048" y="159422"/>
                      <a:pt x="1177807" y="160755"/>
                      <a:pt x="1164594" y="154883"/>
                    </a:cubicBezTo>
                    <a:cubicBezTo>
                      <a:pt x="1160537" y="153080"/>
                      <a:pt x="1156651" y="150912"/>
                      <a:pt x="1152680" y="148926"/>
                    </a:cubicBezTo>
                    <a:cubicBezTo>
                      <a:pt x="1147865" y="134476"/>
                      <a:pt x="1153124" y="143234"/>
                      <a:pt x="1137788" y="134033"/>
                    </a:cubicBezTo>
                    <a:cubicBezTo>
                      <a:pt x="1112459" y="118835"/>
                      <a:pt x="1129180" y="124434"/>
                      <a:pt x="1108003" y="119141"/>
                    </a:cubicBezTo>
                    <a:cubicBezTo>
                      <a:pt x="1099943" y="113768"/>
                      <a:pt x="1096600" y="111006"/>
                      <a:pt x="1087153" y="107227"/>
                    </a:cubicBezTo>
                    <a:cubicBezTo>
                      <a:pt x="1081323" y="104895"/>
                      <a:pt x="1075239" y="103256"/>
                      <a:pt x="1069282" y="101270"/>
                    </a:cubicBezTo>
                    <a:cubicBezTo>
                      <a:pt x="1056456" y="96994"/>
                      <a:pt x="1063403" y="99055"/>
                      <a:pt x="1048433" y="95313"/>
                    </a:cubicBezTo>
                    <a:cubicBezTo>
                      <a:pt x="1044461" y="93327"/>
                      <a:pt x="1040662" y="90950"/>
                      <a:pt x="1036518" y="89356"/>
                    </a:cubicBezTo>
                    <a:cubicBezTo>
                      <a:pt x="1027727" y="85975"/>
                      <a:pt x="1009712" y="80420"/>
                      <a:pt x="1009712" y="80420"/>
                    </a:cubicBezTo>
                    <a:cubicBezTo>
                      <a:pt x="1005741" y="77442"/>
                      <a:pt x="1002108" y="73948"/>
                      <a:pt x="997798" y="71485"/>
                    </a:cubicBezTo>
                    <a:cubicBezTo>
                      <a:pt x="995072" y="69927"/>
                      <a:pt x="991869" y="69408"/>
                      <a:pt x="988862" y="68506"/>
                    </a:cubicBezTo>
                    <a:cubicBezTo>
                      <a:pt x="981939" y="66429"/>
                      <a:pt x="974936" y="64626"/>
                      <a:pt x="968013" y="62549"/>
                    </a:cubicBezTo>
                    <a:cubicBezTo>
                      <a:pt x="965006" y="61647"/>
                      <a:pt x="962142" y="60251"/>
                      <a:pt x="959077" y="59570"/>
                    </a:cubicBezTo>
                    <a:cubicBezTo>
                      <a:pt x="938359" y="54966"/>
                      <a:pt x="946258" y="58703"/>
                      <a:pt x="929292" y="53613"/>
                    </a:cubicBezTo>
                    <a:cubicBezTo>
                      <a:pt x="923278" y="51809"/>
                      <a:pt x="917513" y="49179"/>
                      <a:pt x="911421" y="47656"/>
                    </a:cubicBezTo>
                    <a:cubicBezTo>
                      <a:pt x="907450" y="46663"/>
                      <a:pt x="903428" y="45854"/>
                      <a:pt x="899507" y="44678"/>
                    </a:cubicBezTo>
                    <a:cubicBezTo>
                      <a:pt x="893493" y="42874"/>
                      <a:pt x="887728" y="40244"/>
                      <a:pt x="881636" y="38721"/>
                    </a:cubicBezTo>
                    <a:cubicBezTo>
                      <a:pt x="877665" y="37728"/>
                      <a:pt x="873555" y="37179"/>
                      <a:pt x="869722" y="35742"/>
                    </a:cubicBezTo>
                    <a:cubicBezTo>
                      <a:pt x="865565" y="34183"/>
                      <a:pt x="862188" y="30515"/>
                      <a:pt x="857808" y="29785"/>
                    </a:cubicBezTo>
                    <a:cubicBezTo>
                      <a:pt x="844063" y="27494"/>
                      <a:pt x="830009" y="27800"/>
                      <a:pt x="816109" y="26807"/>
                    </a:cubicBezTo>
                    <a:cubicBezTo>
                      <a:pt x="801186" y="24319"/>
                      <a:pt x="792740" y="22769"/>
                      <a:pt x="777389" y="20850"/>
                    </a:cubicBezTo>
                    <a:cubicBezTo>
                      <a:pt x="768468" y="19735"/>
                      <a:pt x="759494" y="19059"/>
                      <a:pt x="750582" y="17871"/>
                    </a:cubicBezTo>
                    <a:cubicBezTo>
                      <a:pt x="744596" y="17073"/>
                      <a:pt x="738695" y="15709"/>
                      <a:pt x="732711" y="14893"/>
                    </a:cubicBezTo>
                    <a:cubicBezTo>
                      <a:pt x="716849" y="12730"/>
                      <a:pt x="700940" y="10922"/>
                      <a:pt x="685055" y="8936"/>
                    </a:cubicBezTo>
                    <a:cubicBezTo>
                      <a:pt x="660754" y="834"/>
                      <a:pt x="684990" y="8079"/>
                      <a:pt x="631442" y="2979"/>
                    </a:cubicBezTo>
                    <a:cubicBezTo>
                      <a:pt x="625430" y="2406"/>
                      <a:pt x="619528" y="993"/>
                      <a:pt x="613571" y="0"/>
                    </a:cubicBezTo>
                    <a:lnTo>
                      <a:pt x="446775" y="5957"/>
                    </a:lnTo>
                    <a:cubicBezTo>
                      <a:pt x="441755" y="6200"/>
                      <a:pt x="419868" y="10743"/>
                      <a:pt x="414012" y="11914"/>
                    </a:cubicBezTo>
                    <a:cubicBezTo>
                      <a:pt x="388976" y="24432"/>
                      <a:pt x="417313" y="11833"/>
                      <a:pt x="381248" y="20850"/>
                    </a:cubicBezTo>
                    <a:cubicBezTo>
                      <a:pt x="376061" y="22147"/>
                      <a:pt x="371466" y="25235"/>
                      <a:pt x="366356" y="26807"/>
                    </a:cubicBezTo>
                    <a:cubicBezTo>
                      <a:pt x="358531" y="29215"/>
                      <a:pt x="342528" y="32764"/>
                      <a:pt x="342528" y="32764"/>
                    </a:cubicBezTo>
                    <a:cubicBezTo>
                      <a:pt x="298288" y="59306"/>
                      <a:pt x="351521" y="29334"/>
                      <a:pt x="315721" y="44678"/>
                    </a:cubicBezTo>
                    <a:cubicBezTo>
                      <a:pt x="312431" y="46088"/>
                      <a:pt x="310150" y="49412"/>
                      <a:pt x="306786" y="50635"/>
                    </a:cubicBezTo>
                    <a:cubicBezTo>
                      <a:pt x="299092" y="53433"/>
                      <a:pt x="290281" y="52931"/>
                      <a:pt x="282958" y="56592"/>
                    </a:cubicBezTo>
                    <a:cubicBezTo>
                      <a:pt x="278987" y="58578"/>
                      <a:pt x="275125" y="60800"/>
                      <a:pt x="271044" y="62549"/>
                    </a:cubicBezTo>
                    <a:cubicBezTo>
                      <a:pt x="268158" y="63786"/>
                      <a:pt x="264916" y="64124"/>
                      <a:pt x="262108" y="65528"/>
                    </a:cubicBezTo>
                    <a:cubicBezTo>
                      <a:pt x="258906" y="67129"/>
                      <a:pt x="256423" y="69985"/>
                      <a:pt x="253173" y="71485"/>
                    </a:cubicBezTo>
                    <a:cubicBezTo>
                      <a:pt x="243464" y="75966"/>
                      <a:pt x="233533" y="80018"/>
                      <a:pt x="223388" y="83399"/>
                    </a:cubicBezTo>
                    <a:cubicBezTo>
                      <a:pt x="220409" y="84392"/>
                      <a:pt x="217338" y="85140"/>
                      <a:pt x="214452" y="86377"/>
                    </a:cubicBezTo>
                    <a:cubicBezTo>
                      <a:pt x="177923" y="102031"/>
                      <a:pt x="223495" y="83344"/>
                      <a:pt x="193603" y="98291"/>
                    </a:cubicBezTo>
                    <a:cubicBezTo>
                      <a:pt x="190795" y="99695"/>
                      <a:pt x="187475" y="99866"/>
                      <a:pt x="184667" y="101270"/>
                    </a:cubicBezTo>
                    <a:cubicBezTo>
                      <a:pt x="181465" y="102871"/>
                      <a:pt x="178934" y="105626"/>
                      <a:pt x="175732" y="107227"/>
                    </a:cubicBezTo>
                    <a:cubicBezTo>
                      <a:pt x="170950" y="109618"/>
                      <a:pt x="165864" y="111357"/>
                      <a:pt x="160839" y="113184"/>
                    </a:cubicBezTo>
                    <a:cubicBezTo>
                      <a:pt x="154938" y="115330"/>
                      <a:pt x="148584" y="116333"/>
                      <a:pt x="142968" y="119141"/>
                    </a:cubicBezTo>
                    <a:cubicBezTo>
                      <a:pt x="138997" y="121127"/>
                      <a:pt x="134667" y="122517"/>
                      <a:pt x="131054" y="125098"/>
                    </a:cubicBezTo>
                    <a:cubicBezTo>
                      <a:pt x="127626" y="127546"/>
                      <a:pt x="125886" y="132149"/>
                      <a:pt x="122118" y="134033"/>
                    </a:cubicBezTo>
                    <a:cubicBezTo>
                      <a:pt x="117590" y="136297"/>
                      <a:pt x="112190" y="136019"/>
                      <a:pt x="107226" y="137012"/>
                    </a:cubicBezTo>
                    <a:cubicBezTo>
                      <a:pt x="86743" y="150668"/>
                      <a:pt x="96147" y="146662"/>
                      <a:pt x="80419" y="151904"/>
                    </a:cubicBezTo>
                    <a:cubicBezTo>
                      <a:pt x="76072" y="154802"/>
                      <a:pt x="62257" y="163774"/>
                      <a:pt x="59570" y="166797"/>
                    </a:cubicBezTo>
                    <a:cubicBezTo>
                      <a:pt x="54814" y="172148"/>
                      <a:pt x="51627" y="178711"/>
                      <a:pt x="47656" y="184668"/>
                    </a:cubicBezTo>
                    <a:lnTo>
                      <a:pt x="35742" y="202539"/>
                    </a:lnTo>
                    <a:cubicBezTo>
                      <a:pt x="33756" y="205517"/>
                      <a:pt x="30917" y="208078"/>
                      <a:pt x="29785" y="211474"/>
                    </a:cubicBezTo>
                    <a:lnTo>
                      <a:pt x="20849" y="238281"/>
                    </a:lnTo>
                    <a:lnTo>
                      <a:pt x="14892" y="256152"/>
                    </a:lnTo>
                    <a:cubicBezTo>
                      <a:pt x="13899" y="259130"/>
                      <a:pt x="11914" y="261948"/>
                      <a:pt x="11914" y="265087"/>
                    </a:cubicBezTo>
                    <a:lnTo>
                      <a:pt x="0" y="291894"/>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a:p>
            </p:txBody>
          </p:sp>
        </p:grpSp>
        <p:sp>
          <p:nvSpPr>
            <p:cNvPr id="58" name="Freeform 57"/>
            <p:cNvSpPr/>
            <p:nvPr/>
          </p:nvSpPr>
          <p:spPr>
            <a:xfrm>
              <a:off x="6248400" y="4514850"/>
              <a:ext cx="404848" cy="163300"/>
            </a:xfrm>
            <a:custGeom>
              <a:avLst/>
              <a:gdLst>
                <a:gd name="connsiteX0" fmla="*/ 0 w 404848"/>
                <a:gd name="connsiteY0" fmla="*/ 157163 h 163300"/>
                <a:gd name="connsiteX1" fmla="*/ 38100 w 404848"/>
                <a:gd name="connsiteY1" fmla="*/ 157163 h 163300"/>
                <a:gd name="connsiteX2" fmla="*/ 133350 w 404848"/>
                <a:gd name="connsiteY2" fmla="*/ 152400 h 163300"/>
                <a:gd name="connsiteX3" fmla="*/ 157163 w 404848"/>
                <a:gd name="connsiteY3" fmla="*/ 147638 h 163300"/>
                <a:gd name="connsiteX4" fmla="*/ 185738 w 404848"/>
                <a:gd name="connsiteY4" fmla="*/ 138113 h 163300"/>
                <a:gd name="connsiteX5" fmla="*/ 204788 w 404848"/>
                <a:gd name="connsiteY5" fmla="*/ 133350 h 163300"/>
                <a:gd name="connsiteX6" fmla="*/ 238125 w 404848"/>
                <a:gd name="connsiteY6" fmla="*/ 119063 h 163300"/>
                <a:gd name="connsiteX7" fmla="*/ 266700 w 404848"/>
                <a:gd name="connsiteY7" fmla="*/ 109538 h 163300"/>
                <a:gd name="connsiteX8" fmla="*/ 295275 w 404848"/>
                <a:gd name="connsiteY8" fmla="*/ 104775 h 163300"/>
                <a:gd name="connsiteX9" fmla="*/ 342900 w 404848"/>
                <a:gd name="connsiteY9" fmla="*/ 85725 h 163300"/>
                <a:gd name="connsiteX10" fmla="*/ 357188 w 404848"/>
                <a:gd name="connsiteY10" fmla="*/ 80963 h 163300"/>
                <a:gd name="connsiteX11" fmla="*/ 395288 w 404848"/>
                <a:gd name="connsiteY11" fmla="*/ 47625 h 163300"/>
                <a:gd name="connsiteX12" fmla="*/ 400050 w 404848"/>
                <a:gd name="connsiteY12" fmla="*/ 0 h 163300"/>
                <a:gd name="connsiteX13" fmla="*/ 290513 w 404848"/>
                <a:gd name="connsiteY13" fmla="*/ 4763 h 163300"/>
                <a:gd name="connsiteX14" fmla="*/ 238125 w 404848"/>
                <a:gd name="connsiteY14" fmla="*/ 19050 h 163300"/>
                <a:gd name="connsiteX15" fmla="*/ 204788 w 404848"/>
                <a:gd name="connsiteY15" fmla="*/ 23813 h 163300"/>
                <a:gd name="connsiteX16" fmla="*/ 190500 w 404848"/>
                <a:gd name="connsiteY16" fmla="*/ 33338 h 163300"/>
                <a:gd name="connsiteX17" fmla="*/ 138113 w 404848"/>
                <a:gd name="connsiteY17" fmla="*/ 42863 h 163300"/>
                <a:gd name="connsiteX18" fmla="*/ 104775 w 404848"/>
                <a:gd name="connsiteY18" fmla="*/ 57150 h 163300"/>
                <a:gd name="connsiteX19" fmla="*/ 85725 w 404848"/>
                <a:gd name="connsiteY19" fmla="*/ 66675 h 163300"/>
                <a:gd name="connsiteX20" fmla="*/ 71438 w 404848"/>
                <a:gd name="connsiteY20" fmla="*/ 71438 h 163300"/>
                <a:gd name="connsiteX21" fmla="*/ 38100 w 404848"/>
                <a:gd name="connsiteY21" fmla="*/ 95250 h 163300"/>
                <a:gd name="connsiteX22" fmla="*/ 14288 w 404848"/>
                <a:gd name="connsiteY22" fmla="*/ 114300 h 163300"/>
                <a:gd name="connsiteX23" fmla="*/ 4763 w 404848"/>
                <a:gd name="connsiteY23" fmla="*/ 128588 h 163300"/>
                <a:gd name="connsiteX24" fmla="*/ 0 w 404848"/>
                <a:gd name="connsiteY24" fmla="*/ 157163 h 163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04848" h="163300">
                  <a:moveTo>
                    <a:pt x="0" y="157163"/>
                  </a:moveTo>
                  <a:cubicBezTo>
                    <a:pt x="59148" y="168991"/>
                    <a:pt x="-2726" y="160713"/>
                    <a:pt x="38100" y="157163"/>
                  </a:cubicBezTo>
                  <a:cubicBezTo>
                    <a:pt x="69770" y="154409"/>
                    <a:pt x="101600" y="153988"/>
                    <a:pt x="133350" y="152400"/>
                  </a:cubicBezTo>
                  <a:cubicBezTo>
                    <a:pt x="141288" y="150813"/>
                    <a:pt x="149353" y="149768"/>
                    <a:pt x="157163" y="147638"/>
                  </a:cubicBezTo>
                  <a:cubicBezTo>
                    <a:pt x="166849" y="144996"/>
                    <a:pt x="175998" y="140548"/>
                    <a:pt x="185738" y="138113"/>
                  </a:cubicBezTo>
                  <a:lnTo>
                    <a:pt x="204788" y="133350"/>
                  </a:lnTo>
                  <a:cubicBezTo>
                    <a:pt x="227455" y="118238"/>
                    <a:pt x="210167" y="127450"/>
                    <a:pt x="238125" y="119063"/>
                  </a:cubicBezTo>
                  <a:cubicBezTo>
                    <a:pt x="247742" y="116178"/>
                    <a:pt x="256796" y="111189"/>
                    <a:pt x="266700" y="109538"/>
                  </a:cubicBezTo>
                  <a:cubicBezTo>
                    <a:pt x="276225" y="107950"/>
                    <a:pt x="285907" y="107117"/>
                    <a:pt x="295275" y="104775"/>
                  </a:cubicBezTo>
                  <a:cubicBezTo>
                    <a:pt x="329970" y="96101"/>
                    <a:pt x="315305" y="97551"/>
                    <a:pt x="342900" y="85725"/>
                  </a:cubicBezTo>
                  <a:cubicBezTo>
                    <a:pt x="347514" y="83748"/>
                    <a:pt x="352425" y="82550"/>
                    <a:pt x="357188" y="80963"/>
                  </a:cubicBezTo>
                  <a:cubicBezTo>
                    <a:pt x="390526" y="58738"/>
                    <a:pt x="379413" y="71438"/>
                    <a:pt x="395288" y="47625"/>
                  </a:cubicBezTo>
                  <a:cubicBezTo>
                    <a:pt x="406883" y="12840"/>
                    <a:pt x="407248" y="28790"/>
                    <a:pt x="400050" y="0"/>
                  </a:cubicBezTo>
                  <a:cubicBezTo>
                    <a:pt x="363538" y="1588"/>
                    <a:pt x="326890" y="1243"/>
                    <a:pt x="290513" y="4763"/>
                  </a:cubicBezTo>
                  <a:cubicBezTo>
                    <a:pt x="221401" y="11452"/>
                    <a:pt x="274857" y="11704"/>
                    <a:pt x="238125" y="19050"/>
                  </a:cubicBezTo>
                  <a:cubicBezTo>
                    <a:pt x="227118" y="21251"/>
                    <a:pt x="215900" y="22225"/>
                    <a:pt x="204788" y="23813"/>
                  </a:cubicBezTo>
                  <a:cubicBezTo>
                    <a:pt x="200025" y="26988"/>
                    <a:pt x="195860" y="31328"/>
                    <a:pt x="190500" y="33338"/>
                  </a:cubicBezTo>
                  <a:cubicBezTo>
                    <a:pt x="185180" y="35333"/>
                    <a:pt x="141316" y="42329"/>
                    <a:pt x="138113" y="42863"/>
                  </a:cubicBezTo>
                  <a:cubicBezTo>
                    <a:pt x="74933" y="74453"/>
                    <a:pt x="153828" y="36128"/>
                    <a:pt x="104775" y="57150"/>
                  </a:cubicBezTo>
                  <a:cubicBezTo>
                    <a:pt x="98249" y="59947"/>
                    <a:pt x="92250" y="63878"/>
                    <a:pt x="85725" y="66675"/>
                  </a:cubicBezTo>
                  <a:cubicBezTo>
                    <a:pt x="81111" y="68653"/>
                    <a:pt x="75928" y="69193"/>
                    <a:pt x="71438" y="71438"/>
                  </a:cubicBezTo>
                  <a:cubicBezTo>
                    <a:pt x="64473" y="74921"/>
                    <a:pt x="42416" y="92013"/>
                    <a:pt x="38100" y="95250"/>
                  </a:cubicBezTo>
                  <a:cubicBezTo>
                    <a:pt x="10802" y="136199"/>
                    <a:pt x="47151" y="88009"/>
                    <a:pt x="14288" y="114300"/>
                  </a:cubicBezTo>
                  <a:cubicBezTo>
                    <a:pt x="9818" y="117876"/>
                    <a:pt x="7938" y="123825"/>
                    <a:pt x="4763" y="128588"/>
                  </a:cubicBezTo>
                  <a:lnTo>
                    <a:pt x="0" y="15716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609" name="Picture 6" descr="http://passel.unl.edu/Image/siteImages/MatureCornPlantLG.gif"/>
          <p:cNvPicPr>
            <a:picLocks noChangeAspect="1" noChangeArrowheads="1"/>
          </p:cNvPicPr>
          <p:nvPr/>
        </p:nvPicPr>
        <p:blipFill rotWithShape="1">
          <a:blip r:embed="rId4">
            <a:extLst>
              <a:ext uri="{28A0092B-C50C-407E-A947-70E740481C1C}">
                <a14:useLocalDpi xmlns:a14="http://schemas.microsoft.com/office/drawing/2010/main" val="0"/>
              </a:ext>
            </a:extLst>
          </a:blip>
          <a:srcRect l="30377"/>
          <a:stretch/>
        </p:blipFill>
        <p:spPr bwMode="auto">
          <a:xfrm flipH="1">
            <a:off x="6259737" y="3743716"/>
            <a:ext cx="2887790" cy="3110805"/>
          </a:xfrm>
          <a:prstGeom prst="rect">
            <a:avLst/>
          </a:prstGeom>
          <a:noFill/>
          <a:extLst>
            <a:ext uri="{909E8E84-426E-40DD-AFC4-6F175D3DCCD1}">
              <a14:hiddenFill xmlns:a14="http://schemas.microsoft.com/office/drawing/2010/main">
                <a:solidFill>
                  <a:srgbClr val="FFFFFF"/>
                </a:solidFill>
              </a14:hiddenFill>
            </a:ext>
          </a:extLst>
        </p:spPr>
      </p:pic>
      <p:sp>
        <p:nvSpPr>
          <p:cNvPr id="479" name="Cloud 478"/>
          <p:cNvSpPr/>
          <p:nvPr/>
        </p:nvSpPr>
        <p:spPr>
          <a:xfrm>
            <a:off x="1" y="894270"/>
            <a:ext cx="9142194" cy="2918781"/>
          </a:xfrm>
          <a:prstGeom prst="cloud">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p:cNvSpPr>
            <a:spLocks noGrp="1"/>
          </p:cNvSpPr>
          <p:nvPr>
            <p:ph type="title"/>
          </p:nvPr>
        </p:nvSpPr>
        <p:spPr>
          <a:xfrm>
            <a:off x="1" y="10955"/>
            <a:ext cx="9142194" cy="1431940"/>
          </a:xfrm>
        </p:spPr>
        <p:txBody>
          <a:bodyPr>
            <a:normAutofit fontScale="90000"/>
          </a:bodyPr>
          <a:lstStyle/>
          <a:p>
            <a:r>
              <a:rPr lang="en-US" dirty="0" smtClean="0"/>
              <a:t>Carbon Isotopes - Photosynthesis Matters</a:t>
            </a:r>
            <a:endParaRPr lang="en-US" dirty="0"/>
          </a:p>
        </p:txBody>
      </p:sp>
      <p:grpSp>
        <p:nvGrpSpPr>
          <p:cNvPr id="11" name="Group 10"/>
          <p:cNvGrpSpPr/>
          <p:nvPr/>
        </p:nvGrpSpPr>
        <p:grpSpPr>
          <a:xfrm>
            <a:off x="4721877" y="2972713"/>
            <a:ext cx="492443" cy="369335"/>
            <a:chOff x="9644652" y="3222254"/>
            <a:chExt cx="492443" cy="369335"/>
          </a:xfrm>
        </p:grpSpPr>
        <p:sp>
          <p:nvSpPr>
            <p:cNvPr id="3" name="Oval 2"/>
            <p:cNvSpPr>
              <a:spLocks noChangeAspect="1"/>
            </p:cNvSpPr>
            <p:nvPr/>
          </p:nvSpPr>
          <p:spPr>
            <a:xfrm>
              <a:off x="9718267" y="3222254"/>
              <a:ext cx="345214" cy="345214"/>
            </a:xfrm>
            <a:prstGeom prst="ellipse">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9644652" y="3222257"/>
              <a:ext cx="492443" cy="369332"/>
            </a:xfrm>
            <a:prstGeom prst="rect">
              <a:avLst/>
            </a:prstGeom>
            <a:noFill/>
          </p:spPr>
          <p:txBody>
            <a:bodyPr wrap="none" rtlCol="0">
              <a:spAutoFit/>
            </a:bodyPr>
            <a:lstStyle/>
            <a:p>
              <a:r>
                <a:rPr lang="en-US" baseline="30000" dirty="0" smtClean="0">
                  <a:latin typeface="Times New Roman" panose="02020603050405020304" pitchFamily="18" charset="0"/>
                  <a:cs typeface="Times New Roman" panose="02020603050405020304" pitchFamily="18" charset="0"/>
                </a:rPr>
                <a:t>12</a:t>
              </a:r>
              <a:r>
                <a:rPr lang="en-US" dirty="0" smtClean="0">
                  <a:latin typeface="Times New Roman" panose="02020603050405020304" pitchFamily="18" charset="0"/>
                  <a:cs typeface="Times New Roman" panose="02020603050405020304" pitchFamily="18" charset="0"/>
                </a:rPr>
                <a:t>C</a:t>
              </a:r>
              <a:endParaRPr lang="en-US" dirty="0">
                <a:latin typeface="Times New Roman" panose="02020603050405020304" pitchFamily="18" charset="0"/>
                <a:cs typeface="Times New Roman" panose="02020603050405020304" pitchFamily="18" charset="0"/>
              </a:endParaRPr>
            </a:p>
          </p:txBody>
        </p:sp>
      </p:grpSp>
      <p:grpSp>
        <p:nvGrpSpPr>
          <p:cNvPr id="5" name="Group 4"/>
          <p:cNvGrpSpPr/>
          <p:nvPr/>
        </p:nvGrpSpPr>
        <p:grpSpPr>
          <a:xfrm>
            <a:off x="4160815" y="2156935"/>
            <a:ext cx="492443" cy="369332"/>
            <a:chOff x="4160815" y="5268525"/>
            <a:chExt cx="492443" cy="369332"/>
          </a:xfrm>
        </p:grpSpPr>
        <p:sp>
          <p:nvSpPr>
            <p:cNvPr id="12" name="Oval 11"/>
            <p:cNvSpPr>
              <a:spLocks noChangeAspect="1"/>
            </p:cNvSpPr>
            <p:nvPr/>
          </p:nvSpPr>
          <p:spPr>
            <a:xfrm>
              <a:off x="4226355" y="5274022"/>
              <a:ext cx="345214" cy="345214"/>
            </a:xfrm>
            <a:prstGeom prst="ellipse">
              <a:avLst/>
            </a:prstGeom>
            <a:solidFill>
              <a:srgbClr val="99FF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4160815" y="5268525"/>
              <a:ext cx="492443" cy="369332"/>
            </a:xfrm>
            <a:prstGeom prst="rect">
              <a:avLst/>
            </a:prstGeom>
            <a:noFill/>
          </p:spPr>
          <p:txBody>
            <a:bodyPr wrap="none" rtlCol="0">
              <a:spAutoFit/>
            </a:bodyPr>
            <a:lstStyle/>
            <a:p>
              <a:r>
                <a:rPr lang="en-US" baseline="30000" dirty="0" smtClean="0">
                  <a:latin typeface="Times New Roman" panose="02020603050405020304" pitchFamily="18" charset="0"/>
                  <a:cs typeface="Times New Roman" panose="02020603050405020304" pitchFamily="18" charset="0"/>
                </a:rPr>
                <a:t>13</a:t>
              </a:r>
              <a:r>
                <a:rPr lang="en-US" dirty="0" smtClean="0">
                  <a:latin typeface="Times New Roman" panose="02020603050405020304" pitchFamily="18" charset="0"/>
                  <a:cs typeface="Times New Roman" panose="02020603050405020304" pitchFamily="18" charset="0"/>
                </a:rPr>
                <a:t>C</a:t>
              </a:r>
              <a:endParaRPr lang="en-US" dirty="0">
                <a:latin typeface="Times New Roman" panose="02020603050405020304" pitchFamily="18" charset="0"/>
                <a:cs typeface="Times New Roman" panose="02020603050405020304" pitchFamily="18" charset="0"/>
              </a:endParaRPr>
            </a:p>
          </p:txBody>
        </p:sp>
      </p:grpSp>
      <p:grpSp>
        <p:nvGrpSpPr>
          <p:cNvPr id="29" name="Group 28"/>
          <p:cNvGrpSpPr/>
          <p:nvPr/>
        </p:nvGrpSpPr>
        <p:grpSpPr>
          <a:xfrm>
            <a:off x="6063856" y="1927012"/>
            <a:ext cx="492443" cy="369335"/>
            <a:chOff x="9644652" y="3222254"/>
            <a:chExt cx="492443" cy="369335"/>
          </a:xfrm>
        </p:grpSpPr>
        <p:sp>
          <p:nvSpPr>
            <p:cNvPr id="30" name="Oval 29"/>
            <p:cNvSpPr>
              <a:spLocks noChangeAspect="1"/>
            </p:cNvSpPr>
            <p:nvPr/>
          </p:nvSpPr>
          <p:spPr>
            <a:xfrm>
              <a:off x="9718267" y="3222254"/>
              <a:ext cx="345214" cy="345214"/>
            </a:xfrm>
            <a:prstGeom prst="ellipse">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9644652" y="3222257"/>
              <a:ext cx="492443" cy="369332"/>
            </a:xfrm>
            <a:prstGeom prst="rect">
              <a:avLst/>
            </a:prstGeom>
            <a:noFill/>
          </p:spPr>
          <p:txBody>
            <a:bodyPr wrap="none" rtlCol="0">
              <a:spAutoFit/>
            </a:bodyPr>
            <a:lstStyle/>
            <a:p>
              <a:r>
                <a:rPr lang="en-US" baseline="30000" dirty="0" smtClean="0">
                  <a:latin typeface="Times New Roman" panose="02020603050405020304" pitchFamily="18" charset="0"/>
                  <a:cs typeface="Times New Roman" panose="02020603050405020304" pitchFamily="18" charset="0"/>
                </a:rPr>
                <a:t>12</a:t>
              </a:r>
              <a:r>
                <a:rPr lang="en-US" dirty="0" smtClean="0">
                  <a:latin typeface="Times New Roman" panose="02020603050405020304" pitchFamily="18" charset="0"/>
                  <a:cs typeface="Times New Roman" panose="02020603050405020304" pitchFamily="18" charset="0"/>
                </a:rPr>
                <a:t>C</a:t>
              </a:r>
              <a:endParaRPr lang="en-US" dirty="0">
                <a:latin typeface="Times New Roman" panose="02020603050405020304" pitchFamily="18" charset="0"/>
                <a:cs typeface="Times New Roman" panose="02020603050405020304" pitchFamily="18" charset="0"/>
              </a:endParaRPr>
            </a:p>
          </p:txBody>
        </p:sp>
      </p:grpSp>
      <p:grpSp>
        <p:nvGrpSpPr>
          <p:cNvPr id="32" name="Group 31"/>
          <p:cNvGrpSpPr/>
          <p:nvPr/>
        </p:nvGrpSpPr>
        <p:grpSpPr>
          <a:xfrm>
            <a:off x="4886062" y="3443715"/>
            <a:ext cx="492443" cy="369335"/>
            <a:chOff x="9644652" y="3222254"/>
            <a:chExt cx="492443" cy="369335"/>
          </a:xfrm>
        </p:grpSpPr>
        <p:sp>
          <p:nvSpPr>
            <p:cNvPr id="33" name="Oval 32"/>
            <p:cNvSpPr>
              <a:spLocks noChangeAspect="1"/>
            </p:cNvSpPr>
            <p:nvPr/>
          </p:nvSpPr>
          <p:spPr>
            <a:xfrm>
              <a:off x="9718267" y="3222254"/>
              <a:ext cx="345214" cy="345214"/>
            </a:xfrm>
            <a:prstGeom prst="ellipse">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p:cNvSpPr txBox="1"/>
            <p:nvPr/>
          </p:nvSpPr>
          <p:spPr>
            <a:xfrm>
              <a:off x="9644652" y="3222257"/>
              <a:ext cx="492443" cy="369332"/>
            </a:xfrm>
            <a:prstGeom prst="rect">
              <a:avLst/>
            </a:prstGeom>
            <a:noFill/>
          </p:spPr>
          <p:txBody>
            <a:bodyPr wrap="none" rtlCol="0">
              <a:spAutoFit/>
            </a:bodyPr>
            <a:lstStyle/>
            <a:p>
              <a:r>
                <a:rPr lang="en-US" baseline="30000" dirty="0" smtClean="0">
                  <a:latin typeface="Times New Roman" panose="02020603050405020304" pitchFamily="18" charset="0"/>
                  <a:cs typeface="Times New Roman" panose="02020603050405020304" pitchFamily="18" charset="0"/>
                </a:rPr>
                <a:t>12</a:t>
              </a:r>
              <a:r>
                <a:rPr lang="en-US" dirty="0" smtClean="0">
                  <a:latin typeface="Times New Roman" panose="02020603050405020304" pitchFamily="18" charset="0"/>
                  <a:cs typeface="Times New Roman" panose="02020603050405020304" pitchFamily="18" charset="0"/>
                </a:rPr>
                <a:t>C</a:t>
              </a:r>
              <a:endParaRPr lang="en-US" dirty="0">
                <a:latin typeface="Times New Roman" panose="02020603050405020304" pitchFamily="18" charset="0"/>
                <a:cs typeface="Times New Roman" panose="02020603050405020304" pitchFamily="18" charset="0"/>
              </a:endParaRPr>
            </a:p>
          </p:txBody>
        </p:sp>
      </p:grpSp>
      <p:grpSp>
        <p:nvGrpSpPr>
          <p:cNvPr id="35" name="Group 34"/>
          <p:cNvGrpSpPr/>
          <p:nvPr/>
        </p:nvGrpSpPr>
        <p:grpSpPr>
          <a:xfrm>
            <a:off x="6844717" y="2752425"/>
            <a:ext cx="492443" cy="369335"/>
            <a:chOff x="9644652" y="3222254"/>
            <a:chExt cx="492443" cy="369335"/>
          </a:xfrm>
        </p:grpSpPr>
        <p:sp>
          <p:nvSpPr>
            <p:cNvPr id="36" name="Oval 35"/>
            <p:cNvSpPr>
              <a:spLocks noChangeAspect="1"/>
            </p:cNvSpPr>
            <p:nvPr/>
          </p:nvSpPr>
          <p:spPr>
            <a:xfrm>
              <a:off x="9718267" y="3222254"/>
              <a:ext cx="345214" cy="345214"/>
            </a:xfrm>
            <a:prstGeom prst="ellipse">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9644652" y="3222257"/>
              <a:ext cx="492443" cy="369332"/>
            </a:xfrm>
            <a:prstGeom prst="rect">
              <a:avLst/>
            </a:prstGeom>
            <a:noFill/>
          </p:spPr>
          <p:txBody>
            <a:bodyPr wrap="none" rtlCol="0">
              <a:spAutoFit/>
            </a:bodyPr>
            <a:lstStyle/>
            <a:p>
              <a:r>
                <a:rPr lang="en-US" baseline="30000" dirty="0" smtClean="0">
                  <a:latin typeface="Times New Roman" panose="02020603050405020304" pitchFamily="18" charset="0"/>
                  <a:cs typeface="Times New Roman" panose="02020603050405020304" pitchFamily="18" charset="0"/>
                </a:rPr>
                <a:t>12</a:t>
              </a:r>
              <a:r>
                <a:rPr lang="en-US" dirty="0" smtClean="0">
                  <a:latin typeface="Times New Roman" panose="02020603050405020304" pitchFamily="18" charset="0"/>
                  <a:cs typeface="Times New Roman" panose="02020603050405020304" pitchFamily="18" charset="0"/>
                </a:rPr>
                <a:t>C</a:t>
              </a:r>
              <a:endParaRPr lang="en-US" dirty="0">
                <a:latin typeface="Times New Roman" panose="02020603050405020304" pitchFamily="18" charset="0"/>
                <a:cs typeface="Times New Roman" panose="02020603050405020304" pitchFamily="18" charset="0"/>
              </a:endParaRPr>
            </a:p>
          </p:txBody>
        </p:sp>
      </p:grpSp>
      <p:grpSp>
        <p:nvGrpSpPr>
          <p:cNvPr id="38" name="Group 37"/>
          <p:cNvGrpSpPr/>
          <p:nvPr/>
        </p:nvGrpSpPr>
        <p:grpSpPr>
          <a:xfrm>
            <a:off x="-75005" y="2077446"/>
            <a:ext cx="492443" cy="369335"/>
            <a:chOff x="9644652" y="3222254"/>
            <a:chExt cx="492443" cy="369335"/>
          </a:xfrm>
        </p:grpSpPr>
        <p:sp>
          <p:nvSpPr>
            <p:cNvPr id="39" name="Oval 38"/>
            <p:cNvSpPr>
              <a:spLocks noChangeAspect="1"/>
            </p:cNvSpPr>
            <p:nvPr/>
          </p:nvSpPr>
          <p:spPr>
            <a:xfrm>
              <a:off x="9718267" y="3222254"/>
              <a:ext cx="345214" cy="345214"/>
            </a:xfrm>
            <a:prstGeom prst="ellipse">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9644652" y="3222257"/>
              <a:ext cx="492443" cy="369332"/>
            </a:xfrm>
            <a:prstGeom prst="rect">
              <a:avLst/>
            </a:prstGeom>
            <a:noFill/>
          </p:spPr>
          <p:txBody>
            <a:bodyPr wrap="none" rtlCol="0">
              <a:spAutoFit/>
            </a:bodyPr>
            <a:lstStyle/>
            <a:p>
              <a:r>
                <a:rPr lang="en-US" baseline="30000" dirty="0" smtClean="0">
                  <a:latin typeface="Times New Roman" panose="02020603050405020304" pitchFamily="18" charset="0"/>
                  <a:cs typeface="Times New Roman" panose="02020603050405020304" pitchFamily="18" charset="0"/>
                </a:rPr>
                <a:t>12</a:t>
              </a:r>
              <a:r>
                <a:rPr lang="en-US" dirty="0" smtClean="0">
                  <a:latin typeface="Times New Roman" panose="02020603050405020304" pitchFamily="18" charset="0"/>
                  <a:cs typeface="Times New Roman" panose="02020603050405020304" pitchFamily="18" charset="0"/>
                </a:rPr>
                <a:t>C</a:t>
              </a:r>
              <a:endParaRPr lang="en-US" dirty="0">
                <a:latin typeface="Times New Roman" panose="02020603050405020304" pitchFamily="18" charset="0"/>
                <a:cs typeface="Times New Roman" panose="02020603050405020304" pitchFamily="18" charset="0"/>
              </a:endParaRPr>
            </a:p>
          </p:txBody>
        </p:sp>
      </p:grpSp>
      <p:grpSp>
        <p:nvGrpSpPr>
          <p:cNvPr id="41" name="Group 40"/>
          <p:cNvGrpSpPr/>
          <p:nvPr/>
        </p:nvGrpSpPr>
        <p:grpSpPr>
          <a:xfrm>
            <a:off x="2577930" y="2714020"/>
            <a:ext cx="492443" cy="369335"/>
            <a:chOff x="9644652" y="3222254"/>
            <a:chExt cx="492443" cy="369335"/>
          </a:xfrm>
        </p:grpSpPr>
        <p:sp>
          <p:nvSpPr>
            <p:cNvPr id="42" name="Oval 41"/>
            <p:cNvSpPr>
              <a:spLocks noChangeAspect="1"/>
            </p:cNvSpPr>
            <p:nvPr/>
          </p:nvSpPr>
          <p:spPr>
            <a:xfrm>
              <a:off x="9718267" y="3222254"/>
              <a:ext cx="345214" cy="345214"/>
            </a:xfrm>
            <a:prstGeom prst="ellipse">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p:cNvSpPr txBox="1"/>
            <p:nvPr/>
          </p:nvSpPr>
          <p:spPr>
            <a:xfrm>
              <a:off x="9644652" y="3222257"/>
              <a:ext cx="492443" cy="369332"/>
            </a:xfrm>
            <a:prstGeom prst="rect">
              <a:avLst/>
            </a:prstGeom>
            <a:noFill/>
          </p:spPr>
          <p:txBody>
            <a:bodyPr wrap="none" rtlCol="0">
              <a:spAutoFit/>
            </a:bodyPr>
            <a:lstStyle/>
            <a:p>
              <a:r>
                <a:rPr lang="en-US" baseline="30000" dirty="0" smtClean="0">
                  <a:latin typeface="Times New Roman" panose="02020603050405020304" pitchFamily="18" charset="0"/>
                  <a:cs typeface="Times New Roman" panose="02020603050405020304" pitchFamily="18" charset="0"/>
                </a:rPr>
                <a:t>12</a:t>
              </a:r>
              <a:r>
                <a:rPr lang="en-US" dirty="0" smtClean="0">
                  <a:latin typeface="Times New Roman" panose="02020603050405020304" pitchFamily="18" charset="0"/>
                  <a:cs typeface="Times New Roman" panose="02020603050405020304" pitchFamily="18" charset="0"/>
                </a:rPr>
                <a:t>C</a:t>
              </a:r>
              <a:endParaRPr lang="en-US" dirty="0">
                <a:latin typeface="Times New Roman" panose="02020603050405020304" pitchFamily="18" charset="0"/>
                <a:cs typeface="Times New Roman" panose="02020603050405020304" pitchFamily="18" charset="0"/>
              </a:endParaRPr>
            </a:p>
          </p:txBody>
        </p:sp>
      </p:grpSp>
      <p:grpSp>
        <p:nvGrpSpPr>
          <p:cNvPr id="44" name="Group 43"/>
          <p:cNvGrpSpPr/>
          <p:nvPr/>
        </p:nvGrpSpPr>
        <p:grpSpPr>
          <a:xfrm>
            <a:off x="4187950" y="3482120"/>
            <a:ext cx="492443" cy="369335"/>
            <a:chOff x="9644652" y="3222254"/>
            <a:chExt cx="492443" cy="369335"/>
          </a:xfrm>
        </p:grpSpPr>
        <p:sp>
          <p:nvSpPr>
            <p:cNvPr id="45" name="Oval 44"/>
            <p:cNvSpPr>
              <a:spLocks noChangeAspect="1"/>
            </p:cNvSpPr>
            <p:nvPr/>
          </p:nvSpPr>
          <p:spPr>
            <a:xfrm>
              <a:off x="9718267" y="3222254"/>
              <a:ext cx="345214" cy="345214"/>
            </a:xfrm>
            <a:prstGeom prst="ellipse">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p:cNvSpPr txBox="1"/>
            <p:nvPr/>
          </p:nvSpPr>
          <p:spPr>
            <a:xfrm>
              <a:off x="9644652" y="3222257"/>
              <a:ext cx="492443" cy="369332"/>
            </a:xfrm>
            <a:prstGeom prst="rect">
              <a:avLst/>
            </a:prstGeom>
            <a:noFill/>
          </p:spPr>
          <p:txBody>
            <a:bodyPr wrap="none" rtlCol="0">
              <a:spAutoFit/>
            </a:bodyPr>
            <a:lstStyle/>
            <a:p>
              <a:r>
                <a:rPr lang="en-US" baseline="30000" dirty="0" smtClean="0">
                  <a:latin typeface="Times New Roman" panose="02020603050405020304" pitchFamily="18" charset="0"/>
                  <a:cs typeface="Times New Roman" panose="02020603050405020304" pitchFamily="18" charset="0"/>
                </a:rPr>
                <a:t>12</a:t>
              </a:r>
              <a:r>
                <a:rPr lang="en-US" dirty="0" smtClean="0">
                  <a:latin typeface="Times New Roman" panose="02020603050405020304" pitchFamily="18" charset="0"/>
                  <a:cs typeface="Times New Roman" panose="02020603050405020304" pitchFamily="18" charset="0"/>
                </a:rPr>
                <a:t>C</a:t>
              </a:r>
              <a:endParaRPr lang="en-US" dirty="0">
                <a:latin typeface="Times New Roman" panose="02020603050405020304" pitchFamily="18" charset="0"/>
                <a:cs typeface="Times New Roman" panose="02020603050405020304" pitchFamily="18" charset="0"/>
              </a:endParaRPr>
            </a:p>
          </p:txBody>
        </p:sp>
      </p:grpSp>
      <p:grpSp>
        <p:nvGrpSpPr>
          <p:cNvPr id="47" name="Group 46"/>
          <p:cNvGrpSpPr/>
          <p:nvPr/>
        </p:nvGrpSpPr>
        <p:grpSpPr>
          <a:xfrm>
            <a:off x="2236117" y="2906045"/>
            <a:ext cx="492443" cy="369335"/>
            <a:chOff x="9644652" y="3222254"/>
            <a:chExt cx="492443" cy="369335"/>
          </a:xfrm>
        </p:grpSpPr>
        <p:sp>
          <p:nvSpPr>
            <p:cNvPr id="48" name="Oval 47"/>
            <p:cNvSpPr>
              <a:spLocks noChangeAspect="1"/>
            </p:cNvSpPr>
            <p:nvPr/>
          </p:nvSpPr>
          <p:spPr>
            <a:xfrm>
              <a:off x="9718267" y="3222254"/>
              <a:ext cx="345214" cy="345214"/>
            </a:xfrm>
            <a:prstGeom prst="ellipse">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p:cNvSpPr txBox="1"/>
            <p:nvPr/>
          </p:nvSpPr>
          <p:spPr>
            <a:xfrm>
              <a:off x="9644652" y="3222257"/>
              <a:ext cx="492443" cy="369332"/>
            </a:xfrm>
            <a:prstGeom prst="rect">
              <a:avLst/>
            </a:prstGeom>
            <a:noFill/>
          </p:spPr>
          <p:txBody>
            <a:bodyPr wrap="none" rtlCol="0">
              <a:spAutoFit/>
            </a:bodyPr>
            <a:lstStyle/>
            <a:p>
              <a:r>
                <a:rPr lang="en-US" baseline="30000" dirty="0" smtClean="0">
                  <a:latin typeface="Times New Roman" panose="02020603050405020304" pitchFamily="18" charset="0"/>
                  <a:cs typeface="Times New Roman" panose="02020603050405020304" pitchFamily="18" charset="0"/>
                </a:rPr>
                <a:t>12</a:t>
              </a:r>
              <a:r>
                <a:rPr lang="en-US" dirty="0" smtClean="0">
                  <a:latin typeface="Times New Roman" panose="02020603050405020304" pitchFamily="18" charset="0"/>
                  <a:cs typeface="Times New Roman" panose="02020603050405020304" pitchFamily="18" charset="0"/>
                </a:rPr>
                <a:t>C</a:t>
              </a:r>
              <a:endParaRPr lang="en-US" dirty="0">
                <a:latin typeface="Times New Roman" panose="02020603050405020304" pitchFamily="18" charset="0"/>
                <a:cs typeface="Times New Roman" panose="02020603050405020304" pitchFamily="18" charset="0"/>
              </a:endParaRPr>
            </a:p>
          </p:txBody>
        </p:sp>
      </p:grpSp>
      <p:grpSp>
        <p:nvGrpSpPr>
          <p:cNvPr id="50" name="Group 49"/>
          <p:cNvGrpSpPr/>
          <p:nvPr/>
        </p:nvGrpSpPr>
        <p:grpSpPr>
          <a:xfrm>
            <a:off x="243632" y="2272971"/>
            <a:ext cx="492443" cy="369335"/>
            <a:chOff x="9644652" y="3222254"/>
            <a:chExt cx="492443" cy="369335"/>
          </a:xfrm>
        </p:grpSpPr>
        <p:sp>
          <p:nvSpPr>
            <p:cNvPr id="51" name="Oval 50"/>
            <p:cNvSpPr>
              <a:spLocks noChangeAspect="1"/>
            </p:cNvSpPr>
            <p:nvPr/>
          </p:nvSpPr>
          <p:spPr>
            <a:xfrm>
              <a:off x="9718267" y="3222254"/>
              <a:ext cx="345214" cy="345214"/>
            </a:xfrm>
            <a:prstGeom prst="ellipse">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9644652" y="3222257"/>
              <a:ext cx="492443" cy="369332"/>
            </a:xfrm>
            <a:prstGeom prst="rect">
              <a:avLst/>
            </a:prstGeom>
            <a:noFill/>
          </p:spPr>
          <p:txBody>
            <a:bodyPr wrap="none" rtlCol="0">
              <a:spAutoFit/>
            </a:bodyPr>
            <a:lstStyle/>
            <a:p>
              <a:r>
                <a:rPr lang="en-US" baseline="30000" dirty="0" smtClean="0">
                  <a:latin typeface="Times New Roman" panose="02020603050405020304" pitchFamily="18" charset="0"/>
                  <a:cs typeface="Times New Roman" panose="02020603050405020304" pitchFamily="18" charset="0"/>
                </a:rPr>
                <a:t>12</a:t>
              </a:r>
              <a:r>
                <a:rPr lang="en-US" dirty="0" smtClean="0">
                  <a:latin typeface="Times New Roman" panose="02020603050405020304" pitchFamily="18" charset="0"/>
                  <a:cs typeface="Times New Roman" panose="02020603050405020304" pitchFamily="18" charset="0"/>
                </a:rPr>
                <a:t>C</a:t>
              </a:r>
              <a:endParaRPr lang="en-US" dirty="0">
                <a:latin typeface="Times New Roman" panose="02020603050405020304" pitchFamily="18" charset="0"/>
                <a:cs typeface="Times New Roman" panose="02020603050405020304" pitchFamily="18" charset="0"/>
              </a:endParaRPr>
            </a:p>
          </p:txBody>
        </p:sp>
      </p:grpSp>
      <p:grpSp>
        <p:nvGrpSpPr>
          <p:cNvPr id="81" name="Group 80"/>
          <p:cNvGrpSpPr/>
          <p:nvPr/>
        </p:nvGrpSpPr>
        <p:grpSpPr>
          <a:xfrm>
            <a:off x="3112610" y="3213285"/>
            <a:ext cx="492443" cy="369335"/>
            <a:chOff x="9644652" y="3222254"/>
            <a:chExt cx="492443" cy="369335"/>
          </a:xfrm>
        </p:grpSpPr>
        <p:sp>
          <p:nvSpPr>
            <p:cNvPr id="82" name="Oval 81"/>
            <p:cNvSpPr>
              <a:spLocks noChangeAspect="1"/>
            </p:cNvSpPr>
            <p:nvPr/>
          </p:nvSpPr>
          <p:spPr>
            <a:xfrm>
              <a:off x="9718267" y="3222254"/>
              <a:ext cx="345214" cy="345214"/>
            </a:xfrm>
            <a:prstGeom prst="ellipse">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p:cNvSpPr txBox="1"/>
            <p:nvPr/>
          </p:nvSpPr>
          <p:spPr>
            <a:xfrm>
              <a:off x="9644652" y="3222257"/>
              <a:ext cx="492443" cy="369332"/>
            </a:xfrm>
            <a:prstGeom prst="rect">
              <a:avLst/>
            </a:prstGeom>
            <a:noFill/>
          </p:spPr>
          <p:txBody>
            <a:bodyPr wrap="none" rtlCol="0">
              <a:spAutoFit/>
            </a:bodyPr>
            <a:lstStyle/>
            <a:p>
              <a:r>
                <a:rPr lang="en-US" baseline="30000" dirty="0" smtClean="0">
                  <a:latin typeface="Times New Roman" panose="02020603050405020304" pitchFamily="18" charset="0"/>
                  <a:cs typeface="Times New Roman" panose="02020603050405020304" pitchFamily="18" charset="0"/>
                </a:rPr>
                <a:t>12</a:t>
              </a:r>
              <a:r>
                <a:rPr lang="en-US" dirty="0" smtClean="0">
                  <a:latin typeface="Times New Roman" panose="02020603050405020304" pitchFamily="18" charset="0"/>
                  <a:cs typeface="Times New Roman" panose="02020603050405020304" pitchFamily="18" charset="0"/>
                </a:rPr>
                <a:t>C</a:t>
              </a:r>
              <a:endParaRPr lang="en-US" dirty="0">
                <a:latin typeface="Times New Roman" panose="02020603050405020304" pitchFamily="18" charset="0"/>
                <a:cs typeface="Times New Roman" panose="02020603050405020304" pitchFamily="18" charset="0"/>
              </a:endParaRPr>
            </a:p>
          </p:txBody>
        </p:sp>
      </p:grpSp>
      <p:grpSp>
        <p:nvGrpSpPr>
          <p:cNvPr id="84" name="Group 83"/>
          <p:cNvGrpSpPr/>
          <p:nvPr/>
        </p:nvGrpSpPr>
        <p:grpSpPr>
          <a:xfrm>
            <a:off x="968752" y="3021260"/>
            <a:ext cx="492443" cy="369335"/>
            <a:chOff x="9644652" y="3222254"/>
            <a:chExt cx="492443" cy="369335"/>
          </a:xfrm>
        </p:grpSpPr>
        <p:sp>
          <p:nvSpPr>
            <p:cNvPr id="85" name="Oval 84"/>
            <p:cNvSpPr>
              <a:spLocks noChangeAspect="1"/>
            </p:cNvSpPr>
            <p:nvPr/>
          </p:nvSpPr>
          <p:spPr>
            <a:xfrm>
              <a:off x="9718267" y="3222254"/>
              <a:ext cx="345214" cy="345214"/>
            </a:xfrm>
            <a:prstGeom prst="ellipse">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TextBox 85"/>
            <p:cNvSpPr txBox="1"/>
            <p:nvPr/>
          </p:nvSpPr>
          <p:spPr>
            <a:xfrm>
              <a:off x="9644652" y="3222257"/>
              <a:ext cx="492443" cy="369332"/>
            </a:xfrm>
            <a:prstGeom prst="rect">
              <a:avLst/>
            </a:prstGeom>
            <a:noFill/>
          </p:spPr>
          <p:txBody>
            <a:bodyPr wrap="none" rtlCol="0">
              <a:spAutoFit/>
            </a:bodyPr>
            <a:lstStyle/>
            <a:p>
              <a:r>
                <a:rPr lang="en-US" baseline="30000" dirty="0" smtClean="0">
                  <a:latin typeface="Times New Roman" panose="02020603050405020304" pitchFamily="18" charset="0"/>
                  <a:cs typeface="Times New Roman" panose="02020603050405020304" pitchFamily="18" charset="0"/>
                </a:rPr>
                <a:t>12</a:t>
              </a:r>
              <a:r>
                <a:rPr lang="en-US" dirty="0" smtClean="0">
                  <a:latin typeface="Times New Roman" panose="02020603050405020304" pitchFamily="18" charset="0"/>
                  <a:cs typeface="Times New Roman" panose="02020603050405020304" pitchFamily="18" charset="0"/>
                </a:rPr>
                <a:t>C</a:t>
              </a:r>
              <a:endParaRPr lang="en-US" dirty="0">
                <a:latin typeface="Times New Roman" panose="02020603050405020304" pitchFamily="18" charset="0"/>
                <a:cs typeface="Times New Roman" panose="02020603050405020304" pitchFamily="18" charset="0"/>
              </a:endParaRPr>
            </a:p>
          </p:txBody>
        </p:sp>
      </p:grpSp>
      <p:grpSp>
        <p:nvGrpSpPr>
          <p:cNvPr id="87" name="Group 86"/>
          <p:cNvGrpSpPr/>
          <p:nvPr/>
        </p:nvGrpSpPr>
        <p:grpSpPr>
          <a:xfrm>
            <a:off x="815132" y="1485060"/>
            <a:ext cx="492443" cy="369335"/>
            <a:chOff x="9644652" y="3222254"/>
            <a:chExt cx="492443" cy="369335"/>
          </a:xfrm>
        </p:grpSpPr>
        <p:sp>
          <p:nvSpPr>
            <p:cNvPr id="88" name="Oval 87"/>
            <p:cNvSpPr>
              <a:spLocks noChangeAspect="1"/>
            </p:cNvSpPr>
            <p:nvPr/>
          </p:nvSpPr>
          <p:spPr>
            <a:xfrm>
              <a:off x="9718267" y="3222254"/>
              <a:ext cx="345214" cy="345214"/>
            </a:xfrm>
            <a:prstGeom prst="ellipse">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extBox 88"/>
            <p:cNvSpPr txBox="1"/>
            <p:nvPr/>
          </p:nvSpPr>
          <p:spPr>
            <a:xfrm>
              <a:off x="9644652" y="3222257"/>
              <a:ext cx="492443" cy="369332"/>
            </a:xfrm>
            <a:prstGeom prst="rect">
              <a:avLst/>
            </a:prstGeom>
            <a:noFill/>
          </p:spPr>
          <p:txBody>
            <a:bodyPr wrap="none" rtlCol="0">
              <a:spAutoFit/>
            </a:bodyPr>
            <a:lstStyle/>
            <a:p>
              <a:r>
                <a:rPr lang="en-US" baseline="30000" dirty="0" smtClean="0">
                  <a:latin typeface="Times New Roman" panose="02020603050405020304" pitchFamily="18" charset="0"/>
                  <a:cs typeface="Times New Roman" panose="02020603050405020304" pitchFamily="18" charset="0"/>
                </a:rPr>
                <a:t>12</a:t>
              </a:r>
              <a:r>
                <a:rPr lang="en-US" dirty="0" smtClean="0">
                  <a:latin typeface="Times New Roman" panose="02020603050405020304" pitchFamily="18" charset="0"/>
                  <a:cs typeface="Times New Roman" panose="02020603050405020304" pitchFamily="18" charset="0"/>
                </a:rPr>
                <a:t>C</a:t>
              </a:r>
              <a:endParaRPr lang="en-US" dirty="0">
                <a:latin typeface="Times New Roman" panose="02020603050405020304" pitchFamily="18" charset="0"/>
                <a:cs typeface="Times New Roman" panose="02020603050405020304" pitchFamily="18" charset="0"/>
              </a:endParaRPr>
            </a:p>
          </p:txBody>
        </p:sp>
      </p:grpSp>
      <p:grpSp>
        <p:nvGrpSpPr>
          <p:cNvPr id="93" name="Group 92"/>
          <p:cNvGrpSpPr/>
          <p:nvPr/>
        </p:nvGrpSpPr>
        <p:grpSpPr>
          <a:xfrm>
            <a:off x="3905391" y="2610253"/>
            <a:ext cx="492443" cy="369335"/>
            <a:chOff x="9644652" y="3222254"/>
            <a:chExt cx="492443" cy="369335"/>
          </a:xfrm>
        </p:grpSpPr>
        <p:sp>
          <p:nvSpPr>
            <p:cNvPr id="94" name="Oval 93"/>
            <p:cNvSpPr>
              <a:spLocks noChangeAspect="1"/>
            </p:cNvSpPr>
            <p:nvPr/>
          </p:nvSpPr>
          <p:spPr>
            <a:xfrm>
              <a:off x="9718267" y="3222254"/>
              <a:ext cx="345214" cy="345214"/>
            </a:xfrm>
            <a:prstGeom prst="ellipse">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p:cNvSpPr txBox="1"/>
            <p:nvPr/>
          </p:nvSpPr>
          <p:spPr>
            <a:xfrm>
              <a:off x="9644652" y="3222257"/>
              <a:ext cx="492443" cy="369332"/>
            </a:xfrm>
            <a:prstGeom prst="rect">
              <a:avLst/>
            </a:prstGeom>
            <a:noFill/>
          </p:spPr>
          <p:txBody>
            <a:bodyPr wrap="none" rtlCol="0">
              <a:spAutoFit/>
            </a:bodyPr>
            <a:lstStyle/>
            <a:p>
              <a:r>
                <a:rPr lang="en-US" baseline="30000" dirty="0" smtClean="0">
                  <a:latin typeface="Times New Roman" panose="02020603050405020304" pitchFamily="18" charset="0"/>
                  <a:cs typeface="Times New Roman" panose="02020603050405020304" pitchFamily="18" charset="0"/>
                </a:rPr>
                <a:t>12</a:t>
              </a:r>
              <a:r>
                <a:rPr lang="en-US" dirty="0" smtClean="0">
                  <a:latin typeface="Times New Roman" panose="02020603050405020304" pitchFamily="18" charset="0"/>
                  <a:cs typeface="Times New Roman" panose="02020603050405020304" pitchFamily="18" charset="0"/>
                </a:rPr>
                <a:t>C</a:t>
              </a:r>
              <a:endParaRPr lang="en-US" dirty="0">
                <a:latin typeface="Times New Roman" panose="02020603050405020304" pitchFamily="18" charset="0"/>
                <a:cs typeface="Times New Roman" panose="02020603050405020304" pitchFamily="18" charset="0"/>
              </a:endParaRPr>
            </a:p>
          </p:txBody>
        </p:sp>
      </p:grpSp>
      <p:grpSp>
        <p:nvGrpSpPr>
          <p:cNvPr id="96" name="Group 95"/>
          <p:cNvGrpSpPr/>
          <p:nvPr/>
        </p:nvGrpSpPr>
        <p:grpSpPr>
          <a:xfrm>
            <a:off x="8489310" y="1523465"/>
            <a:ext cx="492443" cy="369335"/>
            <a:chOff x="9644652" y="3222254"/>
            <a:chExt cx="492443" cy="369335"/>
          </a:xfrm>
        </p:grpSpPr>
        <p:sp>
          <p:nvSpPr>
            <p:cNvPr id="97" name="Oval 96"/>
            <p:cNvSpPr>
              <a:spLocks noChangeAspect="1"/>
            </p:cNvSpPr>
            <p:nvPr/>
          </p:nvSpPr>
          <p:spPr>
            <a:xfrm>
              <a:off x="9718267" y="3222254"/>
              <a:ext cx="345214" cy="345214"/>
            </a:xfrm>
            <a:prstGeom prst="ellipse">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p:cNvSpPr txBox="1"/>
            <p:nvPr/>
          </p:nvSpPr>
          <p:spPr>
            <a:xfrm>
              <a:off x="9644652" y="3222257"/>
              <a:ext cx="492443" cy="369332"/>
            </a:xfrm>
            <a:prstGeom prst="rect">
              <a:avLst/>
            </a:prstGeom>
            <a:noFill/>
          </p:spPr>
          <p:txBody>
            <a:bodyPr wrap="none" rtlCol="0">
              <a:spAutoFit/>
            </a:bodyPr>
            <a:lstStyle/>
            <a:p>
              <a:r>
                <a:rPr lang="en-US" baseline="30000" dirty="0" smtClean="0">
                  <a:latin typeface="Times New Roman" panose="02020603050405020304" pitchFamily="18" charset="0"/>
                  <a:cs typeface="Times New Roman" panose="02020603050405020304" pitchFamily="18" charset="0"/>
                </a:rPr>
                <a:t>12</a:t>
              </a:r>
              <a:r>
                <a:rPr lang="en-US" dirty="0" smtClean="0">
                  <a:latin typeface="Times New Roman" panose="02020603050405020304" pitchFamily="18" charset="0"/>
                  <a:cs typeface="Times New Roman" panose="02020603050405020304" pitchFamily="18" charset="0"/>
                </a:rPr>
                <a:t>C</a:t>
              </a:r>
              <a:endParaRPr lang="en-US" dirty="0">
                <a:latin typeface="Times New Roman" panose="02020603050405020304" pitchFamily="18" charset="0"/>
                <a:cs typeface="Times New Roman" panose="02020603050405020304" pitchFamily="18" charset="0"/>
              </a:endParaRPr>
            </a:p>
          </p:txBody>
        </p:sp>
      </p:grpSp>
      <p:grpSp>
        <p:nvGrpSpPr>
          <p:cNvPr id="99" name="Group 98"/>
          <p:cNvGrpSpPr/>
          <p:nvPr/>
        </p:nvGrpSpPr>
        <p:grpSpPr>
          <a:xfrm>
            <a:off x="4795492" y="2289481"/>
            <a:ext cx="492443" cy="369335"/>
            <a:chOff x="9644652" y="3222254"/>
            <a:chExt cx="492443" cy="369335"/>
          </a:xfrm>
        </p:grpSpPr>
        <p:sp>
          <p:nvSpPr>
            <p:cNvPr id="100" name="Oval 99"/>
            <p:cNvSpPr>
              <a:spLocks noChangeAspect="1"/>
            </p:cNvSpPr>
            <p:nvPr/>
          </p:nvSpPr>
          <p:spPr>
            <a:xfrm>
              <a:off x="9718267" y="3222254"/>
              <a:ext cx="345214" cy="345214"/>
            </a:xfrm>
            <a:prstGeom prst="ellipse">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TextBox 100"/>
            <p:cNvSpPr txBox="1"/>
            <p:nvPr/>
          </p:nvSpPr>
          <p:spPr>
            <a:xfrm>
              <a:off x="9644652" y="3222257"/>
              <a:ext cx="492443" cy="369332"/>
            </a:xfrm>
            <a:prstGeom prst="rect">
              <a:avLst/>
            </a:prstGeom>
            <a:noFill/>
          </p:spPr>
          <p:txBody>
            <a:bodyPr wrap="none" rtlCol="0">
              <a:spAutoFit/>
            </a:bodyPr>
            <a:lstStyle/>
            <a:p>
              <a:r>
                <a:rPr lang="en-US" baseline="30000" dirty="0" smtClean="0">
                  <a:latin typeface="Times New Roman" panose="02020603050405020304" pitchFamily="18" charset="0"/>
                  <a:cs typeface="Times New Roman" panose="02020603050405020304" pitchFamily="18" charset="0"/>
                </a:rPr>
                <a:t>12</a:t>
              </a:r>
              <a:r>
                <a:rPr lang="en-US" dirty="0" smtClean="0">
                  <a:latin typeface="Times New Roman" panose="02020603050405020304" pitchFamily="18" charset="0"/>
                  <a:cs typeface="Times New Roman" panose="02020603050405020304" pitchFamily="18" charset="0"/>
                </a:rPr>
                <a:t>C</a:t>
              </a:r>
              <a:endParaRPr lang="en-US" dirty="0">
                <a:latin typeface="Times New Roman" panose="02020603050405020304" pitchFamily="18" charset="0"/>
                <a:cs typeface="Times New Roman" panose="02020603050405020304" pitchFamily="18" charset="0"/>
              </a:endParaRPr>
            </a:p>
          </p:txBody>
        </p:sp>
      </p:grpSp>
      <p:grpSp>
        <p:nvGrpSpPr>
          <p:cNvPr id="102" name="Group 101"/>
          <p:cNvGrpSpPr/>
          <p:nvPr/>
        </p:nvGrpSpPr>
        <p:grpSpPr>
          <a:xfrm>
            <a:off x="8642930" y="2253160"/>
            <a:ext cx="492443" cy="369335"/>
            <a:chOff x="9644652" y="3222254"/>
            <a:chExt cx="492443" cy="369335"/>
          </a:xfrm>
        </p:grpSpPr>
        <p:sp>
          <p:nvSpPr>
            <p:cNvPr id="103" name="Oval 102"/>
            <p:cNvSpPr>
              <a:spLocks noChangeAspect="1"/>
            </p:cNvSpPr>
            <p:nvPr/>
          </p:nvSpPr>
          <p:spPr>
            <a:xfrm>
              <a:off x="9718267" y="3222254"/>
              <a:ext cx="345214" cy="345214"/>
            </a:xfrm>
            <a:prstGeom prst="ellipse">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Box 103"/>
            <p:cNvSpPr txBox="1"/>
            <p:nvPr/>
          </p:nvSpPr>
          <p:spPr>
            <a:xfrm>
              <a:off x="9644652" y="3222257"/>
              <a:ext cx="492443" cy="369332"/>
            </a:xfrm>
            <a:prstGeom prst="rect">
              <a:avLst/>
            </a:prstGeom>
            <a:noFill/>
          </p:spPr>
          <p:txBody>
            <a:bodyPr wrap="none" rtlCol="0">
              <a:spAutoFit/>
            </a:bodyPr>
            <a:lstStyle/>
            <a:p>
              <a:r>
                <a:rPr lang="en-US" baseline="30000" dirty="0" smtClean="0">
                  <a:latin typeface="Times New Roman" panose="02020603050405020304" pitchFamily="18" charset="0"/>
                  <a:cs typeface="Times New Roman" panose="02020603050405020304" pitchFamily="18" charset="0"/>
                </a:rPr>
                <a:t>12</a:t>
              </a:r>
              <a:r>
                <a:rPr lang="en-US" dirty="0" smtClean="0">
                  <a:latin typeface="Times New Roman" panose="02020603050405020304" pitchFamily="18" charset="0"/>
                  <a:cs typeface="Times New Roman" panose="02020603050405020304" pitchFamily="18" charset="0"/>
                </a:rPr>
                <a:t>C</a:t>
              </a:r>
              <a:endParaRPr lang="en-US" dirty="0">
                <a:latin typeface="Times New Roman" panose="02020603050405020304" pitchFamily="18" charset="0"/>
                <a:cs typeface="Times New Roman" panose="02020603050405020304" pitchFamily="18" charset="0"/>
              </a:endParaRPr>
            </a:p>
          </p:txBody>
        </p:sp>
      </p:grpSp>
      <p:grpSp>
        <p:nvGrpSpPr>
          <p:cNvPr id="105" name="Group 104"/>
          <p:cNvGrpSpPr/>
          <p:nvPr/>
        </p:nvGrpSpPr>
        <p:grpSpPr>
          <a:xfrm>
            <a:off x="659126" y="1830705"/>
            <a:ext cx="492443" cy="369335"/>
            <a:chOff x="9644652" y="3222254"/>
            <a:chExt cx="492443" cy="369335"/>
          </a:xfrm>
        </p:grpSpPr>
        <p:sp>
          <p:nvSpPr>
            <p:cNvPr id="106" name="Oval 105"/>
            <p:cNvSpPr>
              <a:spLocks noChangeAspect="1"/>
            </p:cNvSpPr>
            <p:nvPr/>
          </p:nvSpPr>
          <p:spPr>
            <a:xfrm>
              <a:off x="9718267" y="3222254"/>
              <a:ext cx="345214" cy="345214"/>
            </a:xfrm>
            <a:prstGeom prst="ellipse">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TextBox 106"/>
            <p:cNvSpPr txBox="1"/>
            <p:nvPr/>
          </p:nvSpPr>
          <p:spPr>
            <a:xfrm>
              <a:off x="9644652" y="3222257"/>
              <a:ext cx="492443" cy="369332"/>
            </a:xfrm>
            <a:prstGeom prst="rect">
              <a:avLst/>
            </a:prstGeom>
            <a:noFill/>
          </p:spPr>
          <p:txBody>
            <a:bodyPr wrap="none" rtlCol="0">
              <a:spAutoFit/>
            </a:bodyPr>
            <a:lstStyle/>
            <a:p>
              <a:r>
                <a:rPr lang="en-US" baseline="30000" dirty="0" smtClean="0">
                  <a:latin typeface="Times New Roman" panose="02020603050405020304" pitchFamily="18" charset="0"/>
                  <a:cs typeface="Times New Roman" panose="02020603050405020304" pitchFamily="18" charset="0"/>
                </a:rPr>
                <a:t>12</a:t>
              </a:r>
              <a:r>
                <a:rPr lang="en-US" dirty="0" smtClean="0">
                  <a:latin typeface="Times New Roman" panose="02020603050405020304" pitchFamily="18" charset="0"/>
                  <a:cs typeface="Times New Roman" panose="02020603050405020304" pitchFamily="18" charset="0"/>
                </a:rPr>
                <a:t>C</a:t>
              </a:r>
              <a:endParaRPr lang="en-US" dirty="0">
                <a:latin typeface="Times New Roman" panose="02020603050405020304" pitchFamily="18" charset="0"/>
                <a:cs typeface="Times New Roman" panose="02020603050405020304" pitchFamily="18" charset="0"/>
              </a:endParaRPr>
            </a:p>
          </p:txBody>
        </p:sp>
      </p:grpSp>
      <p:sp>
        <p:nvSpPr>
          <p:cNvPr id="15" name="TextBox 14"/>
          <p:cNvSpPr txBox="1"/>
          <p:nvPr/>
        </p:nvSpPr>
        <p:spPr>
          <a:xfrm>
            <a:off x="3462499" y="1392730"/>
            <a:ext cx="2132187" cy="461665"/>
          </a:xfrm>
          <a:prstGeom prst="rect">
            <a:avLst/>
          </a:prstGeom>
          <a:noFill/>
        </p:spPr>
        <p:txBody>
          <a:bodyPr wrap="none" rtlCol="0">
            <a:spAutoFit/>
          </a:bodyPr>
          <a:lstStyle/>
          <a:p>
            <a:r>
              <a:rPr lang="en-US" sz="2400" dirty="0" smtClean="0">
                <a:latin typeface="Adobe Garamond Pro" pitchFamily="18" charset="0"/>
              </a:rPr>
              <a:t>Our atmosphere</a:t>
            </a:r>
            <a:endParaRPr lang="en-US" sz="2400" dirty="0">
              <a:latin typeface="Adobe Garamond Pro" pitchFamily="18" charset="0"/>
            </a:endParaRPr>
          </a:p>
        </p:txBody>
      </p:sp>
      <p:grpSp>
        <p:nvGrpSpPr>
          <p:cNvPr id="112" name="Group 111"/>
          <p:cNvGrpSpPr/>
          <p:nvPr/>
        </p:nvGrpSpPr>
        <p:grpSpPr>
          <a:xfrm>
            <a:off x="2574940" y="1470345"/>
            <a:ext cx="492443" cy="369335"/>
            <a:chOff x="9644652" y="3222254"/>
            <a:chExt cx="492443" cy="369335"/>
          </a:xfrm>
        </p:grpSpPr>
        <p:sp>
          <p:nvSpPr>
            <p:cNvPr id="113" name="Oval 112"/>
            <p:cNvSpPr>
              <a:spLocks noChangeAspect="1"/>
            </p:cNvSpPr>
            <p:nvPr/>
          </p:nvSpPr>
          <p:spPr>
            <a:xfrm>
              <a:off x="9718267" y="3222254"/>
              <a:ext cx="345214" cy="345214"/>
            </a:xfrm>
            <a:prstGeom prst="ellipse">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TextBox 113"/>
            <p:cNvSpPr txBox="1"/>
            <p:nvPr/>
          </p:nvSpPr>
          <p:spPr>
            <a:xfrm>
              <a:off x="9644652" y="3222257"/>
              <a:ext cx="492443" cy="369332"/>
            </a:xfrm>
            <a:prstGeom prst="rect">
              <a:avLst/>
            </a:prstGeom>
            <a:noFill/>
          </p:spPr>
          <p:txBody>
            <a:bodyPr wrap="none" rtlCol="0">
              <a:spAutoFit/>
            </a:bodyPr>
            <a:lstStyle/>
            <a:p>
              <a:r>
                <a:rPr lang="en-US" baseline="30000" dirty="0" smtClean="0">
                  <a:latin typeface="Times New Roman" panose="02020603050405020304" pitchFamily="18" charset="0"/>
                  <a:cs typeface="Times New Roman" panose="02020603050405020304" pitchFamily="18" charset="0"/>
                </a:rPr>
                <a:t>12</a:t>
              </a:r>
              <a:r>
                <a:rPr lang="en-US" dirty="0" smtClean="0">
                  <a:latin typeface="Times New Roman" panose="02020603050405020304" pitchFamily="18" charset="0"/>
                  <a:cs typeface="Times New Roman" panose="02020603050405020304" pitchFamily="18" charset="0"/>
                </a:rPr>
                <a:t>C</a:t>
              </a:r>
              <a:endParaRPr lang="en-US" dirty="0">
                <a:latin typeface="Times New Roman" panose="02020603050405020304" pitchFamily="18" charset="0"/>
                <a:cs typeface="Times New Roman" panose="02020603050405020304" pitchFamily="18" charset="0"/>
              </a:endParaRPr>
            </a:p>
          </p:txBody>
        </p:sp>
      </p:grpSp>
      <p:grpSp>
        <p:nvGrpSpPr>
          <p:cNvPr id="115" name="Group 114"/>
          <p:cNvGrpSpPr/>
          <p:nvPr/>
        </p:nvGrpSpPr>
        <p:grpSpPr>
          <a:xfrm>
            <a:off x="8105260" y="1454197"/>
            <a:ext cx="492443" cy="369335"/>
            <a:chOff x="9644652" y="3222254"/>
            <a:chExt cx="492443" cy="369335"/>
          </a:xfrm>
        </p:grpSpPr>
        <p:sp>
          <p:nvSpPr>
            <p:cNvPr id="116" name="Oval 115"/>
            <p:cNvSpPr>
              <a:spLocks noChangeAspect="1"/>
            </p:cNvSpPr>
            <p:nvPr/>
          </p:nvSpPr>
          <p:spPr>
            <a:xfrm>
              <a:off x="9718267" y="3222254"/>
              <a:ext cx="345214" cy="345214"/>
            </a:xfrm>
            <a:prstGeom prst="ellipse">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TextBox 116"/>
            <p:cNvSpPr txBox="1"/>
            <p:nvPr/>
          </p:nvSpPr>
          <p:spPr>
            <a:xfrm>
              <a:off x="9644652" y="3222257"/>
              <a:ext cx="492443" cy="369332"/>
            </a:xfrm>
            <a:prstGeom prst="rect">
              <a:avLst/>
            </a:prstGeom>
            <a:noFill/>
          </p:spPr>
          <p:txBody>
            <a:bodyPr wrap="none" rtlCol="0">
              <a:spAutoFit/>
            </a:bodyPr>
            <a:lstStyle/>
            <a:p>
              <a:r>
                <a:rPr lang="en-US" baseline="30000" dirty="0" smtClean="0">
                  <a:latin typeface="Times New Roman" panose="02020603050405020304" pitchFamily="18" charset="0"/>
                  <a:cs typeface="Times New Roman" panose="02020603050405020304" pitchFamily="18" charset="0"/>
                </a:rPr>
                <a:t>12</a:t>
              </a:r>
              <a:r>
                <a:rPr lang="en-US" dirty="0" smtClean="0">
                  <a:latin typeface="Times New Roman" panose="02020603050405020304" pitchFamily="18" charset="0"/>
                  <a:cs typeface="Times New Roman" panose="02020603050405020304" pitchFamily="18" charset="0"/>
                </a:rPr>
                <a:t>C</a:t>
              </a:r>
              <a:endParaRPr lang="en-US" dirty="0">
                <a:latin typeface="Times New Roman" panose="02020603050405020304" pitchFamily="18" charset="0"/>
                <a:cs typeface="Times New Roman" panose="02020603050405020304" pitchFamily="18" charset="0"/>
              </a:endParaRPr>
            </a:p>
          </p:txBody>
        </p:sp>
      </p:grpSp>
      <p:grpSp>
        <p:nvGrpSpPr>
          <p:cNvPr id="118" name="Group 117"/>
          <p:cNvGrpSpPr/>
          <p:nvPr/>
        </p:nvGrpSpPr>
        <p:grpSpPr>
          <a:xfrm>
            <a:off x="5294496" y="2305776"/>
            <a:ext cx="492443" cy="369335"/>
            <a:chOff x="9644652" y="3222254"/>
            <a:chExt cx="492443" cy="369335"/>
          </a:xfrm>
        </p:grpSpPr>
        <p:sp>
          <p:nvSpPr>
            <p:cNvPr id="119" name="Oval 118"/>
            <p:cNvSpPr>
              <a:spLocks noChangeAspect="1"/>
            </p:cNvSpPr>
            <p:nvPr/>
          </p:nvSpPr>
          <p:spPr>
            <a:xfrm>
              <a:off x="9718267" y="3222254"/>
              <a:ext cx="345214" cy="345214"/>
            </a:xfrm>
            <a:prstGeom prst="ellipse">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extBox 119"/>
            <p:cNvSpPr txBox="1"/>
            <p:nvPr/>
          </p:nvSpPr>
          <p:spPr>
            <a:xfrm>
              <a:off x="9644652" y="3222257"/>
              <a:ext cx="492443" cy="369332"/>
            </a:xfrm>
            <a:prstGeom prst="rect">
              <a:avLst/>
            </a:prstGeom>
            <a:noFill/>
          </p:spPr>
          <p:txBody>
            <a:bodyPr wrap="none" rtlCol="0">
              <a:spAutoFit/>
            </a:bodyPr>
            <a:lstStyle/>
            <a:p>
              <a:r>
                <a:rPr lang="en-US" baseline="30000" dirty="0" smtClean="0">
                  <a:latin typeface="Times New Roman" panose="02020603050405020304" pitchFamily="18" charset="0"/>
                  <a:cs typeface="Times New Roman" panose="02020603050405020304" pitchFamily="18" charset="0"/>
                </a:rPr>
                <a:t>12</a:t>
              </a:r>
              <a:r>
                <a:rPr lang="en-US" dirty="0" smtClean="0">
                  <a:latin typeface="Times New Roman" panose="02020603050405020304" pitchFamily="18" charset="0"/>
                  <a:cs typeface="Times New Roman" panose="02020603050405020304" pitchFamily="18" charset="0"/>
                </a:rPr>
                <a:t>C</a:t>
              </a:r>
              <a:endParaRPr lang="en-US" dirty="0">
                <a:latin typeface="Times New Roman" panose="02020603050405020304" pitchFamily="18" charset="0"/>
                <a:cs typeface="Times New Roman" panose="02020603050405020304" pitchFamily="18" charset="0"/>
              </a:endParaRPr>
            </a:p>
          </p:txBody>
        </p:sp>
      </p:grpSp>
      <p:grpSp>
        <p:nvGrpSpPr>
          <p:cNvPr id="121" name="Group 120"/>
          <p:cNvGrpSpPr/>
          <p:nvPr/>
        </p:nvGrpSpPr>
        <p:grpSpPr>
          <a:xfrm>
            <a:off x="2958990" y="1662987"/>
            <a:ext cx="492443" cy="369335"/>
            <a:chOff x="9644652" y="3222254"/>
            <a:chExt cx="492443" cy="369335"/>
          </a:xfrm>
        </p:grpSpPr>
        <p:sp>
          <p:nvSpPr>
            <p:cNvPr id="122" name="Oval 121"/>
            <p:cNvSpPr>
              <a:spLocks noChangeAspect="1"/>
            </p:cNvSpPr>
            <p:nvPr/>
          </p:nvSpPr>
          <p:spPr>
            <a:xfrm>
              <a:off x="9718267" y="3222254"/>
              <a:ext cx="345214" cy="345214"/>
            </a:xfrm>
            <a:prstGeom prst="ellipse">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TextBox 122"/>
            <p:cNvSpPr txBox="1"/>
            <p:nvPr/>
          </p:nvSpPr>
          <p:spPr>
            <a:xfrm>
              <a:off x="9644652" y="3222257"/>
              <a:ext cx="492443" cy="369332"/>
            </a:xfrm>
            <a:prstGeom prst="rect">
              <a:avLst/>
            </a:prstGeom>
            <a:noFill/>
          </p:spPr>
          <p:txBody>
            <a:bodyPr wrap="none" rtlCol="0">
              <a:spAutoFit/>
            </a:bodyPr>
            <a:lstStyle/>
            <a:p>
              <a:r>
                <a:rPr lang="en-US" baseline="30000" dirty="0" smtClean="0">
                  <a:latin typeface="Times New Roman" panose="02020603050405020304" pitchFamily="18" charset="0"/>
                  <a:cs typeface="Times New Roman" panose="02020603050405020304" pitchFamily="18" charset="0"/>
                </a:rPr>
                <a:t>12</a:t>
              </a:r>
              <a:r>
                <a:rPr lang="en-US" dirty="0" smtClean="0">
                  <a:latin typeface="Times New Roman" panose="02020603050405020304" pitchFamily="18" charset="0"/>
                  <a:cs typeface="Times New Roman" panose="02020603050405020304" pitchFamily="18" charset="0"/>
                </a:rPr>
                <a:t>C</a:t>
              </a:r>
              <a:endParaRPr lang="en-US" dirty="0">
                <a:latin typeface="Times New Roman" panose="02020603050405020304" pitchFamily="18" charset="0"/>
                <a:cs typeface="Times New Roman" panose="02020603050405020304" pitchFamily="18" charset="0"/>
              </a:endParaRPr>
            </a:p>
          </p:txBody>
        </p:sp>
      </p:grpSp>
      <p:grpSp>
        <p:nvGrpSpPr>
          <p:cNvPr id="124" name="Group 123"/>
          <p:cNvGrpSpPr/>
          <p:nvPr/>
        </p:nvGrpSpPr>
        <p:grpSpPr>
          <a:xfrm>
            <a:off x="1960460" y="3260665"/>
            <a:ext cx="492443" cy="369335"/>
            <a:chOff x="9644652" y="3222254"/>
            <a:chExt cx="492443" cy="369335"/>
          </a:xfrm>
        </p:grpSpPr>
        <p:sp>
          <p:nvSpPr>
            <p:cNvPr id="125" name="Oval 124"/>
            <p:cNvSpPr>
              <a:spLocks noChangeAspect="1"/>
            </p:cNvSpPr>
            <p:nvPr/>
          </p:nvSpPr>
          <p:spPr>
            <a:xfrm>
              <a:off x="9718267" y="3222254"/>
              <a:ext cx="345214" cy="345214"/>
            </a:xfrm>
            <a:prstGeom prst="ellipse">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TextBox 125"/>
            <p:cNvSpPr txBox="1"/>
            <p:nvPr/>
          </p:nvSpPr>
          <p:spPr>
            <a:xfrm>
              <a:off x="9644652" y="3222257"/>
              <a:ext cx="492443" cy="369332"/>
            </a:xfrm>
            <a:prstGeom prst="rect">
              <a:avLst/>
            </a:prstGeom>
            <a:noFill/>
          </p:spPr>
          <p:txBody>
            <a:bodyPr wrap="none" rtlCol="0">
              <a:spAutoFit/>
            </a:bodyPr>
            <a:lstStyle/>
            <a:p>
              <a:r>
                <a:rPr lang="en-US" baseline="30000" dirty="0" smtClean="0">
                  <a:latin typeface="Times New Roman" panose="02020603050405020304" pitchFamily="18" charset="0"/>
                  <a:cs typeface="Times New Roman" panose="02020603050405020304" pitchFamily="18" charset="0"/>
                </a:rPr>
                <a:t>12</a:t>
              </a:r>
              <a:r>
                <a:rPr lang="en-US" dirty="0" smtClean="0">
                  <a:latin typeface="Times New Roman" panose="02020603050405020304" pitchFamily="18" charset="0"/>
                  <a:cs typeface="Times New Roman" panose="02020603050405020304" pitchFamily="18" charset="0"/>
                </a:rPr>
                <a:t>C</a:t>
              </a:r>
              <a:endParaRPr lang="en-US" dirty="0">
                <a:latin typeface="Times New Roman" panose="02020603050405020304" pitchFamily="18" charset="0"/>
                <a:cs typeface="Times New Roman" panose="02020603050405020304" pitchFamily="18" charset="0"/>
              </a:endParaRPr>
            </a:p>
          </p:txBody>
        </p:sp>
      </p:grpSp>
      <p:grpSp>
        <p:nvGrpSpPr>
          <p:cNvPr id="127" name="Group 126"/>
          <p:cNvGrpSpPr/>
          <p:nvPr/>
        </p:nvGrpSpPr>
        <p:grpSpPr>
          <a:xfrm>
            <a:off x="4664731" y="1761643"/>
            <a:ext cx="492443" cy="369335"/>
            <a:chOff x="9644652" y="3222254"/>
            <a:chExt cx="492443" cy="369335"/>
          </a:xfrm>
        </p:grpSpPr>
        <p:sp>
          <p:nvSpPr>
            <p:cNvPr id="128" name="Oval 127"/>
            <p:cNvSpPr>
              <a:spLocks noChangeAspect="1"/>
            </p:cNvSpPr>
            <p:nvPr/>
          </p:nvSpPr>
          <p:spPr>
            <a:xfrm>
              <a:off x="9718267" y="3222254"/>
              <a:ext cx="345214" cy="345214"/>
            </a:xfrm>
            <a:prstGeom prst="ellipse">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TextBox 128"/>
            <p:cNvSpPr txBox="1"/>
            <p:nvPr/>
          </p:nvSpPr>
          <p:spPr>
            <a:xfrm>
              <a:off x="9644652" y="3222257"/>
              <a:ext cx="492443" cy="369332"/>
            </a:xfrm>
            <a:prstGeom prst="rect">
              <a:avLst/>
            </a:prstGeom>
            <a:noFill/>
          </p:spPr>
          <p:txBody>
            <a:bodyPr wrap="none" rtlCol="0">
              <a:spAutoFit/>
            </a:bodyPr>
            <a:lstStyle/>
            <a:p>
              <a:r>
                <a:rPr lang="en-US" baseline="30000" dirty="0" smtClean="0">
                  <a:latin typeface="Times New Roman" panose="02020603050405020304" pitchFamily="18" charset="0"/>
                  <a:cs typeface="Times New Roman" panose="02020603050405020304" pitchFamily="18" charset="0"/>
                </a:rPr>
                <a:t>12</a:t>
              </a:r>
              <a:r>
                <a:rPr lang="en-US" dirty="0" smtClean="0">
                  <a:latin typeface="Times New Roman" panose="02020603050405020304" pitchFamily="18" charset="0"/>
                  <a:cs typeface="Times New Roman" panose="02020603050405020304" pitchFamily="18" charset="0"/>
                </a:rPr>
                <a:t>C</a:t>
              </a:r>
              <a:endParaRPr lang="en-US" dirty="0">
                <a:latin typeface="Times New Roman" panose="02020603050405020304" pitchFamily="18" charset="0"/>
                <a:cs typeface="Times New Roman" panose="02020603050405020304" pitchFamily="18" charset="0"/>
              </a:endParaRPr>
            </a:p>
          </p:txBody>
        </p:sp>
      </p:grpSp>
      <p:grpSp>
        <p:nvGrpSpPr>
          <p:cNvPr id="130" name="Group 129"/>
          <p:cNvGrpSpPr/>
          <p:nvPr/>
        </p:nvGrpSpPr>
        <p:grpSpPr>
          <a:xfrm>
            <a:off x="8150487" y="1835594"/>
            <a:ext cx="492443" cy="369335"/>
            <a:chOff x="9644652" y="3222254"/>
            <a:chExt cx="492443" cy="369335"/>
          </a:xfrm>
        </p:grpSpPr>
        <p:sp>
          <p:nvSpPr>
            <p:cNvPr id="131" name="Oval 130"/>
            <p:cNvSpPr>
              <a:spLocks noChangeAspect="1"/>
            </p:cNvSpPr>
            <p:nvPr/>
          </p:nvSpPr>
          <p:spPr>
            <a:xfrm>
              <a:off x="9718267" y="3222254"/>
              <a:ext cx="345214" cy="345214"/>
            </a:xfrm>
            <a:prstGeom prst="ellipse">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TextBox 131"/>
            <p:cNvSpPr txBox="1"/>
            <p:nvPr/>
          </p:nvSpPr>
          <p:spPr>
            <a:xfrm>
              <a:off x="9644652" y="3222257"/>
              <a:ext cx="492443" cy="369332"/>
            </a:xfrm>
            <a:prstGeom prst="rect">
              <a:avLst/>
            </a:prstGeom>
            <a:noFill/>
          </p:spPr>
          <p:txBody>
            <a:bodyPr wrap="none" rtlCol="0">
              <a:spAutoFit/>
            </a:bodyPr>
            <a:lstStyle/>
            <a:p>
              <a:r>
                <a:rPr lang="en-US" baseline="30000" dirty="0" smtClean="0">
                  <a:latin typeface="Times New Roman" panose="02020603050405020304" pitchFamily="18" charset="0"/>
                  <a:cs typeface="Times New Roman" panose="02020603050405020304" pitchFamily="18" charset="0"/>
                </a:rPr>
                <a:t>12</a:t>
              </a:r>
              <a:r>
                <a:rPr lang="en-US" dirty="0" smtClean="0">
                  <a:latin typeface="Times New Roman" panose="02020603050405020304" pitchFamily="18" charset="0"/>
                  <a:cs typeface="Times New Roman" panose="02020603050405020304" pitchFamily="18" charset="0"/>
                </a:rPr>
                <a:t>C</a:t>
              </a:r>
              <a:endParaRPr lang="en-US" dirty="0">
                <a:latin typeface="Times New Roman" panose="02020603050405020304" pitchFamily="18" charset="0"/>
                <a:cs typeface="Times New Roman" panose="02020603050405020304" pitchFamily="18" charset="0"/>
              </a:endParaRPr>
            </a:p>
          </p:txBody>
        </p:sp>
      </p:grpSp>
      <p:grpSp>
        <p:nvGrpSpPr>
          <p:cNvPr id="133" name="Group 132"/>
          <p:cNvGrpSpPr/>
          <p:nvPr/>
        </p:nvGrpSpPr>
        <p:grpSpPr>
          <a:xfrm>
            <a:off x="3657102" y="1739180"/>
            <a:ext cx="492443" cy="369335"/>
            <a:chOff x="9644652" y="3222254"/>
            <a:chExt cx="492443" cy="369335"/>
          </a:xfrm>
        </p:grpSpPr>
        <p:sp>
          <p:nvSpPr>
            <p:cNvPr id="134" name="Oval 133"/>
            <p:cNvSpPr>
              <a:spLocks noChangeAspect="1"/>
            </p:cNvSpPr>
            <p:nvPr/>
          </p:nvSpPr>
          <p:spPr>
            <a:xfrm>
              <a:off x="9718267" y="3222254"/>
              <a:ext cx="345214" cy="345214"/>
            </a:xfrm>
            <a:prstGeom prst="ellipse">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TextBox 134"/>
            <p:cNvSpPr txBox="1"/>
            <p:nvPr/>
          </p:nvSpPr>
          <p:spPr>
            <a:xfrm>
              <a:off x="9644652" y="3222257"/>
              <a:ext cx="492443" cy="369332"/>
            </a:xfrm>
            <a:prstGeom prst="rect">
              <a:avLst/>
            </a:prstGeom>
            <a:noFill/>
          </p:spPr>
          <p:txBody>
            <a:bodyPr wrap="none" rtlCol="0">
              <a:spAutoFit/>
            </a:bodyPr>
            <a:lstStyle/>
            <a:p>
              <a:r>
                <a:rPr lang="en-US" baseline="30000" dirty="0" smtClean="0">
                  <a:latin typeface="Times New Roman" panose="02020603050405020304" pitchFamily="18" charset="0"/>
                  <a:cs typeface="Times New Roman" panose="02020603050405020304" pitchFamily="18" charset="0"/>
                </a:rPr>
                <a:t>12</a:t>
              </a:r>
              <a:r>
                <a:rPr lang="en-US" dirty="0" smtClean="0">
                  <a:latin typeface="Times New Roman" panose="02020603050405020304" pitchFamily="18" charset="0"/>
                  <a:cs typeface="Times New Roman" panose="02020603050405020304" pitchFamily="18" charset="0"/>
                </a:rPr>
                <a:t>C</a:t>
              </a:r>
              <a:endParaRPr lang="en-US" dirty="0">
                <a:latin typeface="Times New Roman" panose="02020603050405020304" pitchFamily="18" charset="0"/>
                <a:cs typeface="Times New Roman" panose="02020603050405020304" pitchFamily="18" charset="0"/>
              </a:endParaRPr>
            </a:p>
          </p:txBody>
        </p:sp>
      </p:grpSp>
      <p:grpSp>
        <p:nvGrpSpPr>
          <p:cNvPr id="136" name="Group 135"/>
          <p:cNvGrpSpPr/>
          <p:nvPr/>
        </p:nvGrpSpPr>
        <p:grpSpPr>
          <a:xfrm>
            <a:off x="7728032" y="1485060"/>
            <a:ext cx="492443" cy="369335"/>
            <a:chOff x="9644652" y="3222254"/>
            <a:chExt cx="492443" cy="369335"/>
          </a:xfrm>
        </p:grpSpPr>
        <p:sp>
          <p:nvSpPr>
            <p:cNvPr id="137" name="Oval 136"/>
            <p:cNvSpPr>
              <a:spLocks noChangeAspect="1"/>
            </p:cNvSpPr>
            <p:nvPr/>
          </p:nvSpPr>
          <p:spPr>
            <a:xfrm>
              <a:off x="9718267" y="3222254"/>
              <a:ext cx="345214" cy="345214"/>
            </a:xfrm>
            <a:prstGeom prst="ellipse">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TextBox 137"/>
            <p:cNvSpPr txBox="1"/>
            <p:nvPr/>
          </p:nvSpPr>
          <p:spPr>
            <a:xfrm>
              <a:off x="9644652" y="3222257"/>
              <a:ext cx="492443" cy="369332"/>
            </a:xfrm>
            <a:prstGeom prst="rect">
              <a:avLst/>
            </a:prstGeom>
            <a:noFill/>
          </p:spPr>
          <p:txBody>
            <a:bodyPr wrap="none" rtlCol="0">
              <a:spAutoFit/>
            </a:bodyPr>
            <a:lstStyle/>
            <a:p>
              <a:r>
                <a:rPr lang="en-US" baseline="30000" dirty="0" smtClean="0">
                  <a:latin typeface="Times New Roman" panose="02020603050405020304" pitchFamily="18" charset="0"/>
                  <a:cs typeface="Times New Roman" panose="02020603050405020304" pitchFamily="18" charset="0"/>
                </a:rPr>
                <a:t>12</a:t>
              </a:r>
              <a:r>
                <a:rPr lang="en-US" dirty="0" smtClean="0">
                  <a:latin typeface="Times New Roman" panose="02020603050405020304" pitchFamily="18" charset="0"/>
                  <a:cs typeface="Times New Roman" panose="02020603050405020304" pitchFamily="18" charset="0"/>
                </a:rPr>
                <a:t>C</a:t>
              </a:r>
              <a:endParaRPr lang="en-US" dirty="0">
                <a:latin typeface="Times New Roman" panose="02020603050405020304" pitchFamily="18" charset="0"/>
                <a:cs typeface="Times New Roman" panose="02020603050405020304" pitchFamily="18" charset="0"/>
              </a:endParaRPr>
            </a:p>
          </p:txBody>
        </p:sp>
      </p:grpSp>
      <p:grpSp>
        <p:nvGrpSpPr>
          <p:cNvPr id="262" name="Group 261"/>
          <p:cNvGrpSpPr/>
          <p:nvPr/>
        </p:nvGrpSpPr>
        <p:grpSpPr>
          <a:xfrm>
            <a:off x="297691" y="1906090"/>
            <a:ext cx="492443" cy="369335"/>
            <a:chOff x="9644652" y="3222254"/>
            <a:chExt cx="492443" cy="369335"/>
          </a:xfrm>
        </p:grpSpPr>
        <p:sp>
          <p:nvSpPr>
            <p:cNvPr id="263" name="Oval 262"/>
            <p:cNvSpPr>
              <a:spLocks noChangeAspect="1"/>
            </p:cNvSpPr>
            <p:nvPr/>
          </p:nvSpPr>
          <p:spPr>
            <a:xfrm>
              <a:off x="9718267" y="3222254"/>
              <a:ext cx="345214" cy="345214"/>
            </a:xfrm>
            <a:prstGeom prst="ellipse">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 name="TextBox 263"/>
            <p:cNvSpPr txBox="1"/>
            <p:nvPr/>
          </p:nvSpPr>
          <p:spPr>
            <a:xfrm>
              <a:off x="9644652" y="3222257"/>
              <a:ext cx="492443" cy="369332"/>
            </a:xfrm>
            <a:prstGeom prst="rect">
              <a:avLst/>
            </a:prstGeom>
            <a:noFill/>
          </p:spPr>
          <p:txBody>
            <a:bodyPr wrap="none" rtlCol="0">
              <a:spAutoFit/>
            </a:bodyPr>
            <a:lstStyle/>
            <a:p>
              <a:r>
                <a:rPr lang="en-US" baseline="30000" dirty="0" smtClean="0">
                  <a:latin typeface="Times New Roman" panose="02020603050405020304" pitchFamily="18" charset="0"/>
                  <a:cs typeface="Times New Roman" panose="02020603050405020304" pitchFamily="18" charset="0"/>
                </a:rPr>
                <a:t>12</a:t>
              </a:r>
              <a:r>
                <a:rPr lang="en-US" dirty="0" smtClean="0">
                  <a:latin typeface="Times New Roman" panose="02020603050405020304" pitchFamily="18" charset="0"/>
                  <a:cs typeface="Times New Roman" panose="02020603050405020304" pitchFamily="18" charset="0"/>
                </a:rPr>
                <a:t>C</a:t>
              </a:r>
              <a:endParaRPr lang="en-US" dirty="0">
                <a:latin typeface="Times New Roman" panose="02020603050405020304" pitchFamily="18" charset="0"/>
                <a:cs typeface="Times New Roman" panose="02020603050405020304" pitchFamily="18" charset="0"/>
              </a:endParaRPr>
            </a:p>
          </p:txBody>
        </p:sp>
      </p:grpSp>
      <p:grpSp>
        <p:nvGrpSpPr>
          <p:cNvPr id="265" name="Group 264"/>
          <p:cNvGrpSpPr/>
          <p:nvPr/>
        </p:nvGrpSpPr>
        <p:grpSpPr>
          <a:xfrm>
            <a:off x="4111140" y="1739180"/>
            <a:ext cx="492443" cy="369335"/>
            <a:chOff x="9644652" y="3222254"/>
            <a:chExt cx="492443" cy="369335"/>
          </a:xfrm>
        </p:grpSpPr>
        <p:sp>
          <p:nvSpPr>
            <p:cNvPr id="266" name="Oval 265"/>
            <p:cNvSpPr>
              <a:spLocks noChangeAspect="1"/>
            </p:cNvSpPr>
            <p:nvPr/>
          </p:nvSpPr>
          <p:spPr>
            <a:xfrm>
              <a:off x="9718267" y="3222254"/>
              <a:ext cx="345214" cy="345214"/>
            </a:xfrm>
            <a:prstGeom prst="ellipse">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7" name="TextBox 266"/>
            <p:cNvSpPr txBox="1"/>
            <p:nvPr/>
          </p:nvSpPr>
          <p:spPr>
            <a:xfrm>
              <a:off x="9644652" y="3222257"/>
              <a:ext cx="492443" cy="369332"/>
            </a:xfrm>
            <a:prstGeom prst="rect">
              <a:avLst/>
            </a:prstGeom>
            <a:noFill/>
          </p:spPr>
          <p:txBody>
            <a:bodyPr wrap="none" rtlCol="0">
              <a:spAutoFit/>
            </a:bodyPr>
            <a:lstStyle/>
            <a:p>
              <a:r>
                <a:rPr lang="en-US" baseline="30000" dirty="0" smtClean="0">
                  <a:latin typeface="Times New Roman" panose="02020603050405020304" pitchFamily="18" charset="0"/>
                  <a:cs typeface="Times New Roman" panose="02020603050405020304" pitchFamily="18" charset="0"/>
                </a:rPr>
                <a:t>12</a:t>
              </a:r>
              <a:r>
                <a:rPr lang="en-US" dirty="0" smtClean="0">
                  <a:latin typeface="Times New Roman" panose="02020603050405020304" pitchFamily="18" charset="0"/>
                  <a:cs typeface="Times New Roman" panose="02020603050405020304" pitchFamily="18" charset="0"/>
                </a:rPr>
                <a:t>C</a:t>
              </a:r>
              <a:endParaRPr lang="en-US" dirty="0">
                <a:latin typeface="Times New Roman" panose="02020603050405020304" pitchFamily="18" charset="0"/>
                <a:cs typeface="Times New Roman" panose="02020603050405020304" pitchFamily="18" charset="0"/>
              </a:endParaRPr>
            </a:p>
          </p:txBody>
        </p:sp>
      </p:grpSp>
      <p:grpSp>
        <p:nvGrpSpPr>
          <p:cNvPr id="269" name="Group 268"/>
          <p:cNvGrpSpPr/>
          <p:nvPr/>
        </p:nvGrpSpPr>
        <p:grpSpPr>
          <a:xfrm>
            <a:off x="5654162" y="1854395"/>
            <a:ext cx="492443" cy="369335"/>
            <a:chOff x="9644652" y="3222254"/>
            <a:chExt cx="492443" cy="369335"/>
          </a:xfrm>
        </p:grpSpPr>
        <p:sp>
          <p:nvSpPr>
            <p:cNvPr id="270" name="Oval 269"/>
            <p:cNvSpPr>
              <a:spLocks noChangeAspect="1"/>
            </p:cNvSpPr>
            <p:nvPr/>
          </p:nvSpPr>
          <p:spPr>
            <a:xfrm>
              <a:off x="9718267" y="3222254"/>
              <a:ext cx="345214" cy="345214"/>
            </a:xfrm>
            <a:prstGeom prst="ellipse">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 name="TextBox 270"/>
            <p:cNvSpPr txBox="1"/>
            <p:nvPr/>
          </p:nvSpPr>
          <p:spPr>
            <a:xfrm>
              <a:off x="9644652" y="3222257"/>
              <a:ext cx="492443" cy="369332"/>
            </a:xfrm>
            <a:prstGeom prst="rect">
              <a:avLst/>
            </a:prstGeom>
            <a:noFill/>
          </p:spPr>
          <p:txBody>
            <a:bodyPr wrap="none" rtlCol="0">
              <a:spAutoFit/>
            </a:bodyPr>
            <a:lstStyle/>
            <a:p>
              <a:r>
                <a:rPr lang="en-US" baseline="30000" dirty="0" smtClean="0">
                  <a:latin typeface="Times New Roman" panose="02020603050405020304" pitchFamily="18" charset="0"/>
                  <a:cs typeface="Times New Roman" panose="02020603050405020304" pitchFamily="18" charset="0"/>
                </a:rPr>
                <a:t>12</a:t>
              </a:r>
              <a:r>
                <a:rPr lang="en-US" dirty="0" smtClean="0">
                  <a:latin typeface="Times New Roman" panose="02020603050405020304" pitchFamily="18" charset="0"/>
                  <a:cs typeface="Times New Roman" panose="02020603050405020304" pitchFamily="18" charset="0"/>
                </a:rPr>
                <a:t>C</a:t>
              </a:r>
              <a:endParaRPr lang="en-US" dirty="0">
                <a:latin typeface="Times New Roman" panose="02020603050405020304" pitchFamily="18" charset="0"/>
                <a:cs typeface="Times New Roman" panose="02020603050405020304" pitchFamily="18" charset="0"/>
              </a:endParaRPr>
            </a:p>
          </p:txBody>
        </p:sp>
      </p:grpSp>
      <p:grpSp>
        <p:nvGrpSpPr>
          <p:cNvPr id="268" name="Group 267"/>
          <p:cNvGrpSpPr/>
          <p:nvPr/>
        </p:nvGrpSpPr>
        <p:grpSpPr>
          <a:xfrm>
            <a:off x="3407679" y="2752425"/>
            <a:ext cx="492443" cy="369335"/>
            <a:chOff x="9644652" y="3222254"/>
            <a:chExt cx="492443" cy="369335"/>
          </a:xfrm>
        </p:grpSpPr>
        <p:sp>
          <p:nvSpPr>
            <p:cNvPr id="279" name="Oval 278"/>
            <p:cNvSpPr>
              <a:spLocks noChangeAspect="1"/>
            </p:cNvSpPr>
            <p:nvPr/>
          </p:nvSpPr>
          <p:spPr>
            <a:xfrm>
              <a:off x="9718267" y="3222254"/>
              <a:ext cx="345214" cy="345214"/>
            </a:xfrm>
            <a:prstGeom prst="ellipse">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0" name="TextBox 279"/>
            <p:cNvSpPr txBox="1"/>
            <p:nvPr/>
          </p:nvSpPr>
          <p:spPr>
            <a:xfrm>
              <a:off x="9644652" y="3222257"/>
              <a:ext cx="492443" cy="369332"/>
            </a:xfrm>
            <a:prstGeom prst="rect">
              <a:avLst/>
            </a:prstGeom>
            <a:noFill/>
          </p:spPr>
          <p:txBody>
            <a:bodyPr wrap="none" rtlCol="0">
              <a:spAutoFit/>
            </a:bodyPr>
            <a:lstStyle/>
            <a:p>
              <a:r>
                <a:rPr lang="en-US" baseline="30000" dirty="0" smtClean="0">
                  <a:latin typeface="Times New Roman" panose="02020603050405020304" pitchFamily="18" charset="0"/>
                  <a:cs typeface="Times New Roman" panose="02020603050405020304" pitchFamily="18" charset="0"/>
                </a:rPr>
                <a:t>12</a:t>
              </a:r>
              <a:r>
                <a:rPr lang="en-US" dirty="0" smtClean="0">
                  <a:latin typeface="Times New Roman" panose="02020603050405020304" pitchFamily="18" charset="0"/>
                  <a:cs typeface="Times New Roman" panose="02020603050405020304" pitchFamily="18" charset="0"/>
                </a:rPr>
                <a:t>C</a:t>
              </a:r>
              <a:endParaRPr lang="en-US" dirty="0">
                <a:latin typeface="Times New Roman" panose="02020603050405020304" pitchFamily="18" charset="0"/>
                <a:cs typeface="Times New Roman" panose="02020603050405020304" pitchFamily="18" charset="0"/>
              </a:endParaRPr>
            </a:p>
          </p:txBody>
        </p:sp>
      </p:grpSp>
      <p:grpSp>
        <p:nvGrpSpPr>
          <p:cNvPr id="281" name="Group 280"/>
          <p:cNvGrpSpPr/>
          <p:nvPr/>
        </p:nvGrpSpPr>
        <p:grpSpPr>
          <a:xfrm>
            <a:off x="3092131" y="2044191"/>
            <a:ext cx="492443" cy="369335"/>
            <a:chOff x="9644652" y="3222254"/>
            <a:chExt cx="492443" cy="369335"/>
          </a:xfrm>
        </p:grpSpPr>
        <p:sp>
          <p:nvSpPr>
            <p:cNvPr id="282" name="Oval 281"/>
            <p:cNvSpPr>
              <a:spLocks noChangeAspect="1"/>
            </p:cNvSpPr>
            <p:nvPr/>
          </p:nvSpPr>
          <p:spPr>
            <a:xfrm>
              <a:off x="9718267" y="3222254"/>
              <a:ext cx="345214" cy="345214"/>
            </a:xfrm>
            <a:prstGeom prst="ellipse">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3" name="TextBox 282"/>
            <p:cNvSpPr txBox="1"/>
            <p:nvPr/>
          </p:nvSpPr>
          <p:spPr>
            <a:xfrm>
              <a:off x="9644652" y="3222257"/>
              <a:ext cx="492443" cy="369332"/>
            </a:xfrm>
            <a:prstGeom prst="rect">
              <a:avLst/>
            </a:prstGeom>
            <a:noFill/>
          </p:spPr>
          <p:txBody>
            <a:bodyPr wrap="none" rtlCol="0">
              <a:spAutoFit/>
            </a:bodyPr>
            <a:lstStyle/>
            <a:p>
              <a:r>
                <a:rPr lang="en-US" baseline="30000" dirty="0" smtClean="0">
                  <a:latin typeface="Times New Roman" panose="02020603050405020304" pitchFamily="18" charset="0"/>
                  <a:cs typeface="Times New Roman" panose="02020603050405020304" pitchFamily="18" charset="0"/>
                </a:rPr>
                <a:t>12</a:t>
              </a:r>
              <a:r>
                <a:rPr lang="en-US" dirty="0" smtClean="0">
                  <a:latin typeface="Times New Roman" panose="02020603050405020304" pitchFamily="18" charset="0"/>
                  <a:cs typeface="Times New Roman" panose="02020603050405020304" pitchFamily="18" charset="0"/>
                </a:rPr>
                <a:t>C</a:t>
              </a:r>
              <a:endParaRPr lang="en-US" dirty="0">
                <a:latin typeface="Times New Roman" panose="02020603050405020304" pitchFamily="18" charset="0"/>
                <a:cs typeface="Times New Roman" panose="02020603050405020304" pitchFamily="18" charset="0"/>
              </a:endParaRPr>
            </a:p>
          </p:txBody>
        </p:sp>
      </p:grpSp>
      <p:grpSp>
        <p:nvGrpSpPr>
          <p:cNvPr id="284" name="Group 283"/>
          <p:cNvGrpSpPr/>
          <p:nvPr/>
        </p:nvGrpSpPr>
        <p:grpSpPr>
          <a:xfrm>
            <a:off x="4303165" y="2829235"/>
            <a:ext cx="492443" cy="369335"/>
            <a:chOff x="9644652" y="3222254"/>
            <a:chExt cx="492443" cy="369335"/>
          </a:xfrm>
        </p:grpSpPr>
        <p:sp>
          <p:nvSpPr>
            <p:cNvPr id="285" name="Oval 284"/>
            <p:cNvSpPr>
              <a:spLocks noChangeAspect="1"/>
            </p:cNvSpPr>
            <p:nvPr/>
          </p:nvSpPr>
          <p:spPr>
            <a:xfrm>
              <a:off x="9718267" y="3222254"/>
              <a:ext cx="345214" cy="345214"/>
            </a:xfrm>
            <a:prstGeom prst="ellipse">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 name="TextBox 285"/>
            <p:cNvSpPr txBox="1"/>
            <p:nvPr/>
          </p:nvSpPr>
          <p:spPr>
            <a:xfrm>
              <a:off x="9644652" y="3222257"/>
              <a:ext cx="492443" cy="369332"/>
            </a:xfrm>
            <a:prstGeom prst="rect">
              <a:avLst/>
            </a:prstGeom>
            <a:noFill/>
          </p:spPr>
          <p:txBody>
            <a:bodyPr wrap="none" rtlCol="0">
              <a:spAutoFit/>
            </a:bodyPr>
            <a:lstStyle/>
            <a:p>
              <a:r>
                <a:rPr lang="en-US" baseline="30000" dirty="0" smtClean="0">
                  <a:latin typeface="Times New Roman" panose="02020603050405020304" pitchFamily="18" charset="0"/>
                  <a:cs typeface="Times New Roman" panose="02020603050405020304" pitchFamily="18" charset="0"/>
                </a:rPr>
                <a:t>12</a:t>
              </a:r>
              <a:r>
                <a:rPr lang="en-US" dirty="0" smtClean="0">
                  <a:latin typeface="Times New Roman" panose="02020603050405020304" pitchFamily="18" charset="0"/>
                  <a:cs typeface="Times New Roman" panose="02020603050405020304" pitchFamily="18" charset="0"/>
                </a:rPr>
                <a:t>C</a:t>
              </a:r>
              <a:endParaRPr lang="en-US" dirty="0">
                <a:latin typeface="Times New Roman" panose="02020603050405020304" pitchFamily="18" charset="0"/>
                <a:cs typeface="Times New Roman" panose="02020603050405020304" pitchFamily="18" charset="0"/>
              </a:endParaRPr>
            </a:p>
          </p:txBody>
        </p:sp>
      </p:grpSp>
      <p:grpSp>
        <p:nvGrpSpPr>
          <p:cNvPr id="287" name="Group 286"/>
          <p:cNvGrpSpPr/>
          <p:nvPr/>
        </p:nvGrpSpPr>
        <p:grpSpPr>
          <a:xfrm>
            <a:off x="2370487" y="3287227"/>
            <a:ext cx="492443" cy="369335"/>
            <a:chOff x="9644652" y="3222254"/>
            <a:chExt cx="492443" cy="369335"/>
          </a:xfrm>
        </p:grpSpPr>
        <p:sp>
          <p:nvSpPr>
            <p:cNvPr id="288" name="Oval 287"/>
            <p:cNvSpPr>
              <a:spLocks noChangeAspect="1"/>
            </p:cNvSpPr>
            <p:nvPr/>
          </p:nvSpPr>
          <p:spPr>
            <a:xfrm>
              <a:off x="9718267" y="3222254"/>
              <a:ext cx="345214" cy="345214"/>
            </a:xfrm>
            <a:prstGeom prst="ellipse">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9" name="TextBox 288"/>
            <p:cNvSpPr txBox="1"/>
            <p:nvPr/>
          </p:nvSpPr>
          <p:spPr>
            <a:xfrm>
              <a:off x="9644652" y="3222257"/>
              <a:ext cx="492443" cy="369332"/>
            </a:xfrm>
            <a:prstGeom prst="rect">
              <a:avLst/>
            </a:prstGeom>
            <a:noFill/>
          </p:spPr>
          <p:txBody>
            <a:bodyPr wrap="none" rtlCol="0">
              <a:spAutoFit/>
            </a:bodyPr>
            <a:lstStyle/>
            <a:p>
              <a:r>
                <a:rPr lang="en-US" baseline="30000" dirty="0" smtClean="0">
                  <a:latin typeface="Times New Roman" panose="02020603050405020304" pitchFamily="18" charset="0"/>
                  <a:cs typeface="Times New Roman" panose="02020603050405020304" pitchFamily="18" charset="0"/>
                </a:rPr>
                <a:t>12</a:t>
              </a:r>
              <a:r>
                <a:rPr lang="en-US" dirty="0" smtClean="0">
                  <a:latin typeface="Times New Roman" panose="02020603050405020304" pitchFamily="18" charset="0"/>
                  <a:cs typeface="Times New Roman" panose="02020603050405020304" pitchFamily="18" charset="0"/>
                </a:rPr>
                <a:t>C</a:t>
              </a:r>
              <a:endParaRPr lang="en-US" dirty="0">
                <a:latin typeface="Times New Roman" panose="02020603050405020304" pitchFamily="18" charset="0"/>
                <a:cs typeface="Times New Roman" panose="02020603050405020304" pitchFamily="18" charset="0"/>
              </a:endParaRPr>
            </a:p>
          </p:txBody>
        </p:sp>
      </p:grpSp>
      <p:grpSp>
        <p:nvGrpSpPr>
          <p:cNvPr id="290" name="Group 289"/>
          <p:cNvGrpSpPr/>
          <p:nvPr/>
        </p:nvGrpSpPr>
        <p:grpSpPr>
          <a:xfrm>
            <a:off x="162247" y="2754567"/>
            <a:ext cx="492443" cy="369335"/>
            <a:chOff x="9644652" y="3222254"/>
            <a:chExt cx="492443" cy="369335"/>
          </a:xfrm>
        </p:grpSpPr>
        <p:sp>
          <p:nvSpPr>
            <p:cNvPr id="291" name="Oval 290"/>
            <p:cNvSpPr>
              <a:spLocks noChangeAspect="1"/>
            </p:cNvSpPr>
            <p:nvPr/>
          </p:nvSpPr>
          <p:spPr>
            <a:xfrm>
              <a:off x="9718267" y="3222254"/>
              <a:ext cx="345214" cy="345214"/>
            </a:xfrm>
            <a:prstGeom prst="ellipse">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2" name="TextBox 291"/>
            <p:cNvSpPr txBox="1"/>
            <p:nvPr/>
          </p:nvSpPr>
          <p:spPr>
            <a:xfrm>
              <a:off x="9644652" y="3222257"/>
              <a:ext cx="492443" cy="369332"/>
            </a:xfrm>
            <a:prstGeom prst="rect">
              <a:avLst/>
            </a:prstGeom>
            <a:noFill/>
          </p:spPr>
          <p:txBody>
            <a:bodyPr wrap="none" rtlCol="0">
              <a:spAutoFit/>
            </a:bodyPr>
            <a:lstStyle/>
            <a:p>
              <a:r>
                <a:rPr lang="en-US" baseline="30000" dirty="0" smtClean="0">
                  <a:latin typeface="Times New Roman" panose="02020603050405020304" pitchFamily="18" charset="0"/>
                  <a:cs typeface="Times New Roman" panose="02020603050405020304" pitchFamily="18" charset="0"/>
                </a:rPr>
                <a:t>12</a:t>
              </a:r>
              <a:r>
                <a:rPr lang="en-US" dirty="0" smtClean="0">
                  <a:latin typeface="Times New Roman" panose="02020603050405020304" pitchFamily="18" charset="0"/>
                  <a:cs typeface="Times New Roman" panose="02020603050405020304" pitchFamily="18" charset="0"/>
                </a:rPr>
                <a:t>C</a:t>
              </a:r>
              <a:endParaRPr lang="en-US" dirty="0">
                <a:latin typeface="Times New Roman" panose="02020603050405020304" pitchFamily="18" charset="0"/>
                <a:cs typeface="Times New Roman" panose="02020603050405020304" pitchFamily="18" charset="0"/>
              </a:endParaRPr>
            </a:p>
          </p:txBody>
        </p:sp>
      </p:grpSp>
      <p:grpSp>
        <p:nvGrpSpPr>
          <p:cNvPr id="293" name="Group 292"/>
          <p:cNvGrpSpPr/>
          <p:nvPr/>
        </p:nvGrpSpPr>
        <p:grpSpPr>
          <a:xfrm>
            <a:off x="3458255" y="3275380"/>
            <a:ext cx="492443" cy="369335"/>
            <a:chOff x="9644652" y="3222254"/>
            <a:chExt cx="492443" cy="369335"/>
          </a:xfrm>
        </p:grpSpPr>
        <p:sp>
          <p:nvSpPr>
            <p:cNvPr id="294" name="Oval 293"/>
            <p:cNvSpPr>
              <a:spLocks noChangeAspect="1"/>
            </p:cNvSpPr>
            <p:nvPr/>
          </p:nvSpPr>
          <p:spPr>
            <a:xfrm>
              <a:off x="9718267" y="3222254"/>
              <a:ext cx="345214" cy="345214"/>
            </a:xfrm>
            <a:prstGeom prst="ellipse">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5" name="TextBox 294"/>
            <p:cNvSpPr txBox="1"/>
            <p:nvPr/>
          </p:nvSpPr>
          <p:spPr>
            <a:xfrm>
              <a:off x="9644652" y="3222257"/>
              <a:ext cx="492443" cy="369332"/>
            </a:xfrm>
            <a:prstGeom prst="rect">
              <a:avLst/>
            </a:prstGeom>
            <a:noFill/>
          </p:spPr>
          <p:txBody>
            <a:bodyPr wrap="none" rtlCol="0">
              <a:spAutoFit/>
            </a:bodyPr>
            <a:lstStyle/>
            <a:p>
              <a:r>
                <a:rPr lang="en-US" baseline="30000" dirty="0" smtClean="0">
                  <a:latin typeface="Times New Roman" panose="02020603050405020304" pitchFamily="18" charset="0"/>
                  <a:cs typeface="Times New Roman" panose="02020603050405020304" pitchFamily="18" charset="0"/>
                </a:rPr>
                <a:t>12</a:t>
              </a:r>
              <a:r>
                <a:rPr lang="en-US" dirty="0" smtClean="0">
                  <a:latin typeface="Times New Roman" panose="02020603050405020304" pitchFamily="18" charset="0"/>
                  <a:cs typeface="Times New Roman" panose="02020603050405020304" pitchFamily="18" charset="0"/>
                </a:rPr>
                <a:t>C</a:t>
              </a:r>
              <a:endParaRPr lang="en-US" dirty="0">
                <a:latin typeface="Times New Roman" panose="02020603050405020304" pitchFamily="18" charset="0"/>
                <a:cs typeface="Times New Roman" panose="02020603050405020304" pitchFamily="18" charset="0"/>
              </a:endParaRPr>
            </a:p>
          </p:txBody>
        </p:sp>
      </p:grpSp>
      <p:grpSp>
        <p:nvGrpSpPr>
          <p:cNvPr id="296" name="Group 295"/>
          <p:cNvGrpSpPr/>
          <p:nvPr/>
        </p:nvGrpSpPr>
        <p:grpSpPr>
          <a:xfrm>
            <a:off x="7312366" y="1485060"/>
            <a:ext cx="492443" cy="369335"/>
            <a:chOff x="9644652" y="3222254"/>
            <a:chExt cx="492443" cy="369335"/>
          </a:xfrm>
        </p:grpSpPr>
        <p:sp>
          <p:nvSpPr>
            <p:cNvPr id="297" name="Oval 296"/>
            <p:cNvSpPr>
              <a:spLocks noChangeAspect="1"/>
            </p:cNvSpPr>
            <p:nvPr/>
          </p:nvSpPr>
          <p:spPr>
            <a:xfrm>
              <a:off x="9718267" y="3222254"/>
              <a:ext cx="345214" cy="345214"/>
            </a:xfrm>
            <a:prstGeom prst="ellipse">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8" name="TextBox 297"/>
            <p:cNvSpPr txBox="1"/>
            <p:nvPr/>
          </p:nvSpPr>
          <p:spPr>
            <a:xfrm>
              <a:off x="9644652" y="3222257"/>
              <a:ext cx="492443" cy="369332"/>
            </a:xfrm>
            <a:prstGeom prst="rect">
              <a:avLst/>
            </a:prstGeom>
            <a:noFill/>
          </p:spPr>
          <p:txBody>
            <a:bodyPr wrap="none" rtlCol="0">
              <a:spAutoFit/>
            </a:bodyPr>
            <a:lstStyle/>
            <a:p>
              <a:r>
                <a:rPr lang="en-US" baseline="30000" dirty="0" smtClean="0">
                  <a:latin typeface="Times New Roman" panose="02020603050405020304" pitchFamily="18" charset="0"/>
                  <a:cs typeface="Times New Roman" panose="02020603050405020304" pitchFamily="18" charset="0"/>
                </a:rPr>
                <a:t>12</a:t>
              </a:r>
              <a:r>
                <a:rPr lang="en-US" dirty="0" smtClean="0">
                  <a:latin typeface="Times New Roman" panose="02020603050405020304" pitchFamily="18" charset="0"/>
                  <a:cs typeface="Times New Roman" panose="02020603050405020304" pitchFamily="18" charset="0"/>
                </a:rPr>
                <a:t>C</a:t>
              </a:r>
              <a:endParaRPr lang="en-US" dirty="0">
                <a:latin typeface="Times New Roman" panose="02020603050405020304" pitchFamily="18" charset="0"/>
                <a:cs typeface="Times New Roman" panose="02020603050405020304" pitchFamily="18" charset="0"/>
              </a:endParaRPr>
            </a:p>
          </p:txBody>
        </p:sp>
      </p:grpSp>
      <p:grpSp>
        <p:nvGrpSpPr>
          <p:cNvPr id="299" name="Group 298"/>
          <p:cNvGrpSpPr/>
          <p:nvPr/>
        </p:nvGrpSpPr>
        <p:grpSpPr>
          <a:xfrm>
            <a:off x="4540417" y="2560400"/>
            <a:ext cx="492443" cy="369335"/>
            <a:chOff x="9644652" y="3222254"/>
            <a:chExt cx="492443" cy="369335"/>
          </a:xfrm>
        </p:grpSpPr>
        <p:sp>
          <p:nvSpPr>
            <p:cNvPr id="300" name="Oval 299"/>
            <p:cNvSpPr>
              <a:spLocks noChangeAspect="1"/>
            </p:cNvSpPr>
            <p:nvPr/>
          </p:nvSpPr>
          <p:spPr>
            <a:xfrm>
              <a:off x="9718267" y="3222254"/>
              <a:ext cx="345214" cy="345214"/>
            </a:xfrm>
            <a:prstGeom prst="ellipse">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1" name="TextBox 300"/>
            <p:cNvSpPr txBox="1"/>
            <p:nvPr/>
          </p:nvSpPr>
          <p:spPr>
            <a:xfrm>
              <a:off x="9644652" y="3222257"/>
              <a:ext cx="492443" cy="369332"/>
            </a:xfrm>
            <a:prstGeom prst="rect">
              <a:avLst/>
            </a:prstGeom>
            <a:noFill/>
          </p:spPr>
          <p:txBody>
            <a:bodyPr wrap="none" rtlCol="0">
              <a:spAutoFit/>
            </a:bodyPr>
            <a:lstStyle/>
            <a:p>
              <a:r>
                <a:rPr lang="en-US" baseline="30000" dirty="0" smtClean="0">
                  <a:latin typeface="Times New Roman" panose="02020603050405020304" pitchFamily="18" charset="0"/>
                  <a:cs typeface="Times New Roman" panose="02020603050405020304" pitchFamily="18" charset="0"/>
                </a:rPr>
                <a:t>12</a:t>
              </a:r>
              <a:r>
                <a:rPr lang="en-US" dirty="0" smtClean="0">
                  <a:latin typeface="Times New Roman" panose="02020603050405020304" pitchFamily="18" charset="0"/>
                  <a:cs typeface="Times New Roman" panose="02020603050405020304" pitchFamily="18" charset="0"/>
                </a:rPr>
                <a:t>C</a:t>
              </a:r>
              <a:endParaRPr lang="en-US" dirty="0">
                <a:latin typeface="Times New Roman" panose="02020603050405020304" pitchFamily="18" charset="0"/>
                <a:cs typeface="Times New Roman" panose="02020603050405020304" pitchFamily="18" charset="0"/>
              </a:endParaRPr>
            </a:p>
          </p:txBody>
        </p:sp>
      </p:grpSp>
      <p:grpSp>
        <p:nvGrpSpPr>
          <p:cNvPr id="302" name="Group 301"/>
          <p:cNvGrpSpPr/>
          <p:nvPr/>
        </p:nvGrpSpPr>
        <p:grpSpPr>
          <a:xfrm>
            <a:off x="5769377" y="2276850"/>
            <a:ext cx="492443" cy="369335"/>
            <a:chOff x="9644652" y="3222254"/>
            <a:chExt cx="492443" cy="369335"/>
          </a:xfrm>
        </p:grpSpPr>
        <p:sp>
          <p:nvSpPr>
            <p:cNvPr id="303" name="Oval 302"/>
            <p:cNvSpPr>
              <a:spLocks noChangeAspect="1"/>
            </p:cNvSpPr>
            <p:nvPr/>
          </p:nvSpPr>
          <p:spPr>
            <a:xfrm>
              <a:off x="9718267" y="3222254"/>
              <a:ext cx="345214" cy="345214"/>
            </a:xfrm>
            <a:prstGeom prst="ellipse">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4" name="TextBox 303"/>
            <p:cNvSpPr txBox="1"/>
            <p:nvPr/>
          </p:nvSpPr>
          <p:spPr>
            <a:xfrm>
              <a:off x="9644652" y="3222257"/>
              <a:ext cx="492443" cy="369332"/>
            </a:xfrm>
            <a:prstGeom prst="rect">
              <a:avLst/>
            </a:prstGeom>
            <a:noFill/>
          </p:spPr>
          <p:txBody>
            <a:bodyPr wrap="none" rtlCol="0">
              <a:spAutoFit/>
            </a:bodyPr>
            <a:lstStyle/>
            <a:p>
              <a:r>
                <a:rPr lang="en-US" baseline="30000" dirty="0" smtClean="0">
                  <a:latin typeface="Times New Roman" panose="02020603050405020304" pitchFamily="18" charset="0"/>
                  <a:cs typeface="Times New Roman" panose="02020603050405020304" pitchFamily="18" charset="0"/>
                </a:rPr>
                <a:t>12</a:t>
              </a:r>
              <a:r>
                <a:rPr lang="en-US" dirty="0" smtClean="0">
                  <a:latin typeface="Times New Roman" panose="02020603050405020304" pitchFamily="18" charset="0"/>
                  <a:cs typeface="Times New Roman" panose="02020603050405020304" pitchFamily="18" charset="0"/>
                </a:rPr>
                <a:t>C</a:t>
              </a:r>
              <a:endParaRPr lang="en-US" dirty="0">
                <a:latin typeface="Times New Roman" panose="02020603050405020304" pitchFamily="18" charset="0"/>
                <a:cs typeface="Times New Roman" panose="02020603050405020304" pitchFamily="18" charset="0"/>
              </a:endParaRPr>
            </a:p>
          </p:txBody>
        </p:sp>
      </p:grpSp>
      <p:grpSp>
        <p:nvGrpSpPr>
          <p:cNvPr id="305" name="Group 304"/>
          <p:cNvGrpSpPr/>
          <p:nvPr/>
        </p:nvGrpSpPr>
        <p:grpSpPr>
          <a:xfrm>
            <a:off x="6524285" y="2200040"/>
            <a:ext cx="492443" cy="369335"/>
            <a:chOff x="9644652" y="3222254"/>
            <a:chExt cx="492443" cy="369335"/>
          </a:xfrm>
        </p:grpSpPr>
        <p:sp>
          <p:nvSpPr>
            <p:cNvPr id="306" name="Oval 305"/>
            <p:cNvSpPr>
              <a:spLocks noChangeAspect="1"/>
            </p:cNvSpPr>
            <p:nvPr/>
          </p:nvSpPr>
          <p:spPr>
            <a:xfrm>
              <a:off x="9718267" y="3222254"/>
              <a:ext cx="345214" cy="345214"/>
            </a:xfrm>
            <a:prstGeom prst="ellipse">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 name="TextBox 306"/>
            <p:cNvSpPr txBox="1"/>
            <p:nvPr/>
          </p:nvSpPr>
          <p:spPr>
            <a:xfrm>
              <a:off x="9644652" y="3222257"/>
              <a:ext cx="492443" cy="369332"/>
            </a:xfrm>
            <a:prstGeom prst="rect">
              <a:avLst/>
            </a:prstGeom>
            <a:noFill/>
          </p:spPr>
          <p:txBody>
            <a:bodyPr wrap="none" rtlCol="0">
              <a:spAutoFit/>
            </a:bodyPr>
            <a:lstStyle/>
            <a:p>
              <a:r>
                <a:rPr lang="en-US" baseline="30000" dirty="0" smtClean="0">
                  <a:latin typeface="Times New Roman" panose="02020603050405020304" pitchFamily="18" charset="0"/>
                  <a:cs typeface="Times New Roman" panose="02020603050405020304" pitchFamily="18" charset="0"/>
                </a:rPr>
                <a:t>12</a:t>
              </a:r>
              <a:r>
                <a:rPr lang="en-US" dirty="0" smtClean="0">
                  <a:latin typeface="Times New Roman" panose="02020603050405020304" pitchFamily="18" charset="0"/>
                  <a:cs typeface="Times New Roman" panose="02020603050405020304" pitchFamily="18" charset="0"/>
                </a:rPr>
                <a:t>C</a:t>
              </a:r>
              <a:endParaRPr lang="en-US" dirty="0">
                <a:latin typeface="Times New Roman" panose="02020603050405020304" pitchFamily="18" charset="0"/>
                <a:cs typeface="Times New Roman" panose="02020603050405020304" pitchFamily="18" charset="0"/>
              </a:endParaRPr>
            </a:p>
          </p:txBody>
        </p:sp>
      </p:grpSp>
      <p:grpSp>
        <p:nvGrpSpPr>
          <p:cNvPr id="308" name="Group 307"/>
          <p:cNvGrpSpPr/>
          <p:nvPr/>
        </p:nvGrpSpPr>
        <p:grpSpPr>
          <a:xfrm>
            <a:off x="8534537" y="1907515"/>
            <a:ext cx="492443" cy="369335"/>
            <a:chOff x="9644652" y="3222254"/>
            <a:chExt cx="492443" cy="369335"/>
          </a:xfrm>
        </p:grpSpPr>
        <p:sp>
          <p:nvSpPr>
            <p:cNvPr id="309" name="Oval 308"/>
            <p:cNvSpPr>
              <a:spLocks noChangeAspect="1"/>
            </p:cNvSpPr>
            <p:nvPr/>
          </p:nvSpPr>
          <p:spPr>
            <a:xfrm>
              <a:off x="9718267" y="3222254"/>
              <a:ext cx="345214" cy="345214"/>
            </a:xfrm>
            <a:prstGeom prst="ellipse">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0" name="TextBox 309"/>
            <p:cNvSpPr txBox="1"/>
            <p:nvPr/>
          </p:nvSpPr>
          <p:spPr>
            <a:xfrm>
              <a:off x="9644652" y="3222257"/>
              <a:ext cx="492443" cy="369332"/>
            </a:xfrm>
            <a:prstGeom prst="rect">
              <a:avLst/>
            </a:prstGeom>
            <a:noFill/>
          </p:spPr>
          <p:txBody>
            <a:bodyPr wrap="none" rtlCol="0">
              <a:spAutoFit/>
            </a:bodyPr>
            <a:lstStyle/>
            <a:p>
              <a:r>
                <a:rPr lang="en-US" baseline="30000" dirty="0" smtClean="0">
                  <a:latin typeface="Times New Roman" panose="02020603050405020304" pitchFamily="18" charset="0"/>
                  <a:cs typeface="Times New Roman" panose="02020603050405020304" pitchFamily="18" charset="0"/>
                </a:rPr>
                <a:t>12</a:t>
              </a:r>
              <a:r>
                <a:rPr lang="en-US" dirty="0" smtClean="0">
                  <a:latin typeface="Times New Roman" panose="02020603050405020304" pitchFamily="18" charset="0"/>
                  <a:cs typeface="Times New Roman" panose="02020603050405020304" pitchFamily="18" charset="0"/>
                </a:rPr>
                <a:t>C</a:t>
              </a:r>
              <a:endParaRPr lang="en-US" dirty="0">
                <a:latin typeface="Times New Roman" panose="02020603050405020304" pitchFamily="18" charset="0"/>
                <a:cs typeface="Times New Roman" panose="02020603050405020304" pitchFamily="18" charset="0"/>
              </a:endParaRPr>
            </a:p>
          </p:txBody>
        </p:sp>
      </p:grpSp>
      <p:grpSp>
        <p:nvGrpSpPr>
          <p:cNvPr id="311" name="Group 310"/>
          <p:cNvGrpSpPr/>
          <p:nvPr/>
        </p:nvGrpSpPr>
        <p:grpSpPr>
          <a:xfrm>
            <a:off x="2990573" y="2829235"/>
            <a:ext cx="492443" cy="369335"/>
            <a:chOff x="9644652" y="3222254"/>
            <a:chExt cx="492443" cy="369335"/>
          </a:xfrm>
        </p:grpSpPr>
        <p:sp>
          <p:nvSpPr>
            <p:cNvPr id="312" name="Oval 311"/>
            <p:cNvSpPr>
              <a:spLocks noChangeAspect="1"/>
            </p:cNvSpPr>
            <p:nvPr/>
          </p:nvSpPr>
          <p:spPr>
            <a:xfrm>
              <a:off x="9718267" y="3222254"/>
              <a:ext cx="345214" cy="345214"/>
            </a:xfrm>
            <a:prstGeom prst="ellipse">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3" name="TextBox 312"/>
            <p:cNvSpPr txBox="1"/>
            <p:nvPr/>
          </p:nvSpPr>
          <p:spPr>
            <a:xfrm>
              <a:off x="9644652" y="3222257"/>
              <a:ext cx="492443" cy="369332"/>
            </a:xfrm>
            <a:prstGeom prst="rect">
              <a:avLst/>
            </a:prstGeom>
            <a:noFill/>
          </p:spPr>
          <p:txBody>
            <a:bodyPr wrap="none" rtlCol="0">
              <a:spAutoFit/>
            </a:bodyPr>
            <a:lstStyle/>
            <a:p>
              <a:r>
                <a:rPr lang="en-US" baseline="30000" dirty="0" smtClean="0">
                  <a:latin typeface="Times New Roman" panose="02020603050405020304" pitchFamily="18" charset="0"/>
                  <a:cs typeface="Times New Roman" panose="02020603050405020304" pitchFamily="18" charset="0"/>
                </a:rPr>
                <a:t>12</a:t>
              </a:r>
              <a:r>
                <a:rPr lang="en-US" dirty="0" smtClean="0">
                  <a:latin typeface="Times New Roman" panose="02020603050405020304" pitchFamily="18" charset="0"/>
                  <a:cs typeface="Times New Roman" panose="02020603050405020304" pitchFamily="18" charset="0"/>
                </a:rPr>
                <a:t>C</a:t>
              </a:r>
              <a:endParaRPr lang="en-US" dirty="0">
                <a:latin typeface="Times New Roman" panose="02020603050405020304" pitchFamily="18" charset="0"/>
                <a:cs typeface="Times New Roman" panose="02020603050405020304" pitchFamily="18" charset="0"/>
              </a:endParaRPr>
            </a:p>
          </p:txBody>
        </p:sp>
      </p:grpSp>
      <p:grpSp>
        <p:nvGrpSpPr>
          <p:cNvPr id="314" name="Group 313"/>
          <p:cNvGrpSpPr/>
          <p:nvPr/>
        </p:nvGrpSpPr>
        <p:grpSpPr>
          <a:xfrm>
            <a:off x="3803900" y="3405310"/>
            <a:ext cx="492443" cy="369335"/>
            <a:chOff x="9644652" y="3222254"/>
            <a:chExt cx="492443" cy="369335"/>
          </a:xfrm>
        </p:grpSpPr>
        <p:sp>
          <p:nvSpPr>
            <p:cNvPr id="315" name="Oval 314"/>
            <p:cNvSpPr>
              <a:spLocks noChangeAspect="1"/>
            </p:cNvSpPr>
            <p:nvPr/>
          </p:nvSpPr>
          <p:spPr>
            <a:xfrm>
              <a:off x="9718267" y="3222254"/>
              <a:ext cx="345214" cy="345214"/>
            </a:xfrm>
            <a:prstGeom prst="ellipse">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6" name="TextBox 315"/>
            <p:cNvSpPr txBox="1"/>
            <p:nvPr/>
          </p:nvSpPr>
          <p:spPr>
            <a:xfrm>
              <a:off x="9644652" y="3222257"/>
              <a:ext cx="492443" cy="369332"/>
            </a:xfrm>
            <a:prstGeom prst="rect">
              <a:avLst/>
            </a:prstGeom>
            <a:noFill/>
          </p:spPr>
          <p:txBody>
            <a:bodyPr wrap="none" rtlCol="0">
              <a:spAutoFit/>
            </a:bodyPr>
            <a:lstStyle/>
            <a:p>
              <a:r>
                <a:rPr lang="en-US" baseline="30000" dirty="0" smtClean="0">
                  <a:latin typeface="Times New Roman" panose="02020603050405020304" pitchFamily="18" charset="0"/>
                  <a:cs typeface="Times New Roman" panose="02020603050405020304" pitchFamily="18" charset="0"/>
                </a:rPr>
                <a:t>12</a:t>
              </a:r>
              <a:r>
                <a:rPr lang="en-US" dirty="0" smtClean="0">
                  <a:latin typeface="Times New Roman" panose="02020603050405020304" pitchFamily="18" charset="0"/>
                  <a:cs typeface="Times New Roman" panose="02020603050405020304" pitchFamily="18" charset="0"/>
                </a:rPr>
                <a:t>C</a:t>
              </a:r>
              <a:endParaRPr lang="en-US" dirty="0">
                <a:latin typeface="Times New Roman" panose="02020603050405020304" pitchFamily="18" charset="0"/>
                <a:cs typeface="Times New Roman" panose="02020603050405020304" pitchFamily="18" charset="0"/>
              </a:endParaRPr>
            </a:p>
          </p:txBody>
        </p:sp>
      </p:grpSp>
      <p:grpSp>
        <p:nvGrpSpPr>
          <p:cNvPr id="317" name="Group 316"/>
          <p:cNvGrpSpPr/>
          <p:nvPr/>
        </p:nvGrpSpPr>
        <p:grpSpPr>
          <a:xfrm>
            <a:off x="5378505" y="2891330"/>
            <a:ext cx="492443" cy="369335"/>
            <a:chOff x="9644652" y="3222254"/>
            <a:chExt cx="492443" cy="369335"/>
          </a:xfrm>
        </p:grpSpPr>
        <p:sp>
          <p:nvSpPr>
            <p:cNvPr id="318" name="Oval 317"/>
            <p:cNvSpPr>
              <a:spLocks noChangeAspect="1"/>
            </p:cNvSpPr>
            <p:nvPr/>
          </p:nvSpPr>
          <p:spPr>
            <a:xfrm>
              <a:off x="9718267" y="3222254"/>
              <a:ext cx="345214" cy="345214"/>
            </a:xfrm>
            <a:prstGeom prst="ellipse">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9" name="TextBox 318"/>
            <p:cNvSpPr txBox="1"/>
            <p:nvPr/>
          </p:nvSpPr>
          <p:spPr>
            <a:xfrm>
              <a:off x="9644652" y="3222257"/>
              <a:ext cx="492443" cy="369332"/>
            </a:xfrm>
            <a:prstGeom prst="rect">
              <a:avLst/>
            </a:prstGeom>
            <a:noFill/>
          </p:spPr>
          <p:txBody>
            <a:bodyPr wrap="none" rtlCol="0">
              <a:spAutoFit/>
            </a:bodyPr>
            <a:lstStyle/>
            <a:p>
              <a:r>
                <a:rPr lang="en-US" baseline="30000" dirty="0" smtClean="0">
                  <a:latin typeface="Times New Roman" panose="02020603050405020304" pitchFamily="18" charset="0"/>
                  <a:cs typeface="Times New Roman" panose="02020603050405020304" pitchFamily="18" charset="0"/>
                </a:rPr>
                <a:t>12</a:t>
              </a:r>
              <a:r>
                <a:rPr lang="en-US" dirty="0" smtClean="0">
                  <a:latin typeface="Times New Roman" panose="02020603050405020304" pitchFamily="18" charset="0"/>
                  <a:cs typeface="Times New Roman" panose="02020603050405020304" pitchFamily="18" charset="0"/>
                </a:rPr>
                <a:t>C</a:t>
              </a:r>
              <a:endParaRPr lang="en-US" dirty="0">
                <a:latin typeface="Times New Roman" panose="02020603050405020304" pitchFamily="18" charset="0"/>
                <a:cs typeface="Times New Roman" panose="02020603050405020304" pitchFamily="18" charset="0"/>
              </a:endParaRPr>
            </a:p>
          </p:txBody>
        </p:sp>
      </p:grpSp>
      <p:grpSp>
        <p:nvGrpSpPr>
          <p:cNvPr id="320" name="Group 319"/>
          <p:cNvGrpSpPr/>
          <p:nvPr/>
        </p:nvGrpSpPr>
        <p:grpSpPr>
          <a:xfrm>
            <a:off x="3702329" y="3021260"/>
            <a:ext cx="492443" cy="369335"/>
            <a:chOff x="9644652" y="3222254"/>
            <a:chExt cx="492443" cy="369335"/>
          </a:xfrm>
        </p:grpSpPr>
        <p:sp>
          <p:nvSpPr>
            <p:cNvPr id="321" name="Oval 320"/>
            <p:cNvSpPr>
              <a:spLocks noChangeAspect="1"/>
            </p:cNvSpPr>
            <p:nvPr/>
          </p:nvSpPr>
          <p:spPr>
            <a:xfrm>
              <a:off x="9718267" y="3222254"/>
              <a:ext cx="345214" cy="345214"/>
            </a:xfrm>
            <a:prstGeom prst="ellipse">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2" name="TextBox 321"/>
            <p:cNvSpPr txBox="1"/>
            <p:nvPr/>
          </p:nvSpPr>
          <p:spPr>
            <a:xfrm>
              <a:off x="9644652" y="3222257"/>
              <a:ext cx="492443" cy="369332"/>
            </a:xfrm>
            <a:prstGeom prst="rect">
              <a:avLst/>
            </a:prstGeom>
            <a:noFill/>
          </p:spPr>
          <p:txBody>
            <a:bodyPr wrap="none" rtlCol="0">
              <a:spAutoFit/>
            </a:bodyPr>
            <a:lstStyle/>
            <a:p>
              <a:r>
                <a:rPr lang="en-US" baseline="30000" dirty="0" smtClean="0">
                  <a:latin typeface="Times New Roman" panose="02020603050405020304" pitchFamily="18" charset="0"/>
                  <a:cs typeface="Times New Roman" panose="02020603050405020304" pitchFamily="18" charset="0"/>
                </a:rPr>
                <a:t>12</a:t>
              </a:r>
              <a:r>
                <a:rPr lang="en-US" dirty="0" smtClean="0">
                  <a:latin typeface="Times New Roman" panose="02020603050405020304" pitchFamily="18" charset="0"/>
                  <a:cs typeface="Times New Roman" panose="02020603050405020304" pitchFamily="18" charset="0"/>
                </a:rPr>
                <a:t>C</a:t>
              </a:r>
              <a:endParaRPr lang="en-US" dirty="0">
                <a:latin typeface="Times New Roman" panose="02020603050405020304" pitchFamily="18" charset="0"/>
                <a:cs typeface="Times New Roman" panose="02020603050405020304" pitchFamily="18" charset="0"/>
              </a:endParaRPr>
            </a:p>
          </p:txBody>
        </p:sp>
      </p:grpSp>
      <p:grpSp>
        <p:nvGrpSpPr>
          <p:cNvPr id="323" name="Group 322"/>
          <p:cNvGrpSpPr/>
          <p:nvPr/>
        </p:nvGrpSpPr>
        <p:grpSpPr>
          <a:xfrm>
            <a:off x="5032860" y="2660900"/>
            <a:ext cx="492443" cy="369335"/>
            <a:chOff x="9644652" y="3222254"/>
            <a:chExt cx="492443" cy="369335"/>
          </a:xfrm>
        </p:grpSpPr>
        <p:sp>
          <p:nvSpPr>
            <p:cNvPr id="324" name="Oval 323"/>
            <p:cNvSpPr>
              <a:spLocks noChangeAspect="1"/>
            </p:cNvSpPr>
            <p:nvPr/>
          </p:nvSpPr>
          <p:spPr>
            <a:xfrm>
              <a:off x="9718267" y="3222254"/>
              <a:ext cx="345214" cy="345214"/>
            </a:xfrm>
            <a:prstGeom prst="ellipse">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5" name="TextBox 324"/>
            <p:cNvSpPr txBox="1"/>
            <p:nvPr/>
          </p:nvSpPr>
          <p:spPr>
            <a:xfrm>
              <a:off x="9644652" y="3222257"/>
              <a:ext cx="492443" cy="369332"/>
            </a:xfrm>
            <a:prstGeom prst="rect">
              <a:avLst/>
            </a:prstGeom>
            <a:noFill/>
          </p:spPr>
          <p:txBody>
            <a:bodyPr wrap="none" rtlCol="0">
              <a:spAutoFit/>
            </a:bodyPr>
            <a:lstStyle/>
            <a:p>
              <a:r>
                <a:rPr lang="en-US" baseline="30000" dirty="0" smtClean="0">
                  <a:latin typeface="Times New Roman" panose="02020603050405020304" pitchFamily="18" charset="0"/>
                  <a:cs typeface="Times New Roman" panose="02020603050405020304" pitchFamily="18" charset="0"/>
                </a:rPr>
                <a:t>12</a:t>
              </a:r>
              <a:r>
                <a:rPr lang="en-US" dirty="0" smtClean="0">
                  <a:latin typeface="Times New Roman" panose="02020603050405020304" pitchFamily="18" charset="0"/>
                  <a:cs typeface="Times New Roman" panose="02020603050405020304" pitchFamily="18" charset="0"/>
                </a:rPr>
                <a:t>C</a:t>
              </a:r>
              <a:endParaRPr lang="en-US" dirty="0">
                <a:latin typeface="Times New Roman" panose="02020603050405020304" pitchFamily="18" charset="0"/>
                <a:cs typeface="Times New Roman" panose="02020603050405020304" pitchFamily="18" charset="0"/>
              </a:endParaRPr>
            </a:p>
          </p:txBody>
        </p:sp>
      </p:grpSp>
      <p:grpSp>
        <p:nvGrpSpPr>
          <p:cNvPr id="326" name="Group 325"/>
          <p:cNvGrpSpPr/>
          <p:nvPr/>
        </p:nvGrpSpPr>
        <p:grpSpPr>
          <a:xfrm>
            <a:off x="5200731" y="1875425"/>
            <a:ext cx="492443" cy="369335"/>
            <a:chOff x="9644652" y="3222254"/>
            <a:chExt cx="492443" cy="369335"/>
          </a:xfrm>
        </p:grpSpPr>
        <p:sp>
          <p:nvSpPr>
            <p:cNvPr id="327" name="Oval 326"/>
            <p:cNvSpPr>
              <a:spLocks noChangeAspect="1"/>
            </p:cNvSpPr>
            <p:nvPr/>
          </p:nvSpPr>
          <p:spPr>
            <a:xfrm>
              <a:off x="9718267" y="3222254"/>
              <a:ext cx="345214" cy="345214"/>
            </a:xfrm>
            <a:prstGeom prst="ellipse">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8" name="TextBox 327"/>
            <p:cNvSpPr txBox="1"/>
            <p:nvPr/>
          </p:nvSpPr>
          <p:spPr>
            <a:xfrm>
              <a:off x="9644652" y="3222257"/>
              <a:ext cx="492443" cy="369332"/>
            </a:xfrm>
            <a:prstGeom prst="rect">
              <a:avLst/>
            </a:prstGeom>
            <a:noFill/>
          </p:spPr>
          <p:txBody>
            <a:bodyPr wrap="none" rtlCol="0">
              <a:spAutoFit/>
            </a:bodyPr>
            <a:lstStyle/>
            <a:p>
              <a:r>
                <a:rPr lang="en-US" baseline="30000" dirty="0" smtClean="0">
                  <a:latin typeface="Times New Roman" panose="02020603050405020304" pitchFamily="18" charset="0"/>
                  <a:cs typeface="Times New Roman" panose="02020603050405020304" pitchFamily="18" charset="0"/>
                </a:rPr>
                <a:t>12</a:t>
              </a:r>
              <a:r>
                <a:rPr lang="en-US" dirty="0" smtClean="0">
                  <a:latin typeface="Times New Roman" panose="02020603050405020304" pitchFamily="18" charset="0"/>
                  <a:cs typeface="Times New Roman" panose="02020603050405020304" pitchFamily="18" charset="0"/>
                </a:rPr>
                <a:t>C</a:t>
              </a:r>
              <a:endParaRPr lang="en-US" dirty="0">
                <a:latin typeface="Times New Roman" panose="02020603050405020304" pitchFamily="18" charset="0"/>
                <a:cs typeface="Times New Roman" panose="02020603050405020304" pitchFamily="18" charset="0"/>
              </a:endParaRPr>
            </a:p>
          </p:txBody>
        </p:sp>
      </p:grpSp>
      <p:grpSp>
        <p:nvGrpSpPr>
          <p:cNvPr id="329" name="Group 328"/>
          <p:cNvGrpSpPr/>
          <p:nvPr/>
        </p:nvGrpSpPr>
        <p:grpSpPr>
          <a:xfrm>
            <a:off x="3657102" y="2176350"/>
            <a:ext cx="492443" cy="369335"/>
            <a:chOff x="9644652" y="3222254"/>
            <a:chExt cx="492443" cy="369335"/>
          </a:xfrm>
        </p:grpSpPr>
        <p:sp>
          <p:nvSpPr>
            <p:cNvPr id="330" name="Oval 329"/>
            <p:cNvSpPr>
              <a:spLocks noChangeAspect="1"/>
            </p:cNvSpPr>
            <p:nvPr/>
          </p:nvSpPr>
          <p:spPr>
            <a:xfrm>
              <a:off x="9718267" y="3222254"/>
              <a:ext cx="345214" cy="345214"/>
            </a:xfrm>
            <a:prstGeom prst="ellipse">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1" name="TextBox 330"/>
            <p:cNvSpPr txBox="1"/>
            <p:nvPr/>
          </p:nvSpPr>
          <p:spPr>
            <a:xfrm>
              <a:off x="9644652" y="3222257"/>
              <a:ext cx="492443" cy="369332"/>
            </a:xfrm>
            <a:prstGeom prst="rect">
              <a:avLst/>
            </a:prstGeom>
            <a:noFill/>
          </p:spPr>
          <p:txBody>
            <a:bodyPr wrap="none" rtlCol="0">
              <a:spAutoFit/>
            </a:bodyPr>
            <a:lstStyle/>
            <a:p>
              <a:r>
                <a:rPr lang="en-US" baseline="30000" dirty="0" smtClean="0">
                  <a:latin typeface="Times New Roman" panose="02020603050405020304" pitchFamily="18" charset="0"/>
                  <a:cs typeface="Times New Roman" panose="02020603050405020304" pitchFamily="18" charset="0"/>
                </a:rPr>
                <a:t>12</a:t>
              </a:r>
              <a:r>
                <a:rPr lang="en-US" dirty="0" smtClean="0">
                  <a:latin typeface="Times New Roman" panose="02020603050405020304" pitchFamily="18" charset="0"/>
                  <a:cs typeface="Times New Roman" panose="02020603050405020304" pitchFamily="18" charset="0"/>
                </a:rPr>
                <a:t>C</a:t>
              </a:r>
              <a:endParaRPr lang="en-US" dirty="0">
                <a:latin typeface="Times New Roman" panose="02020603050405020304" pitchFamily="18" charset="0"/>
                <a:cs typeface="Times New Roman" panose="02020603050405020304" pitchFamily="18" charset="0"/>
              </a:endParaRPr>
            </a:p>
          </p:txBody>
        </p:sp>
      </p:grpSp>
      <p:grpSp>
        <p:nvGrpSpPr>
          <p:cNvPr id="332" name="Group 331"/>
          <p:cNvGrpSpPr/>
          <p:nvPr/>
        </p:nvGrpSpPr>
        <p:grpSpPr>
          <a:xfrm>
            <a:off x="6191832" y="2366926"/>
            <a:ext cx="492443" cy="369335"/>
            <a:chOff x="9644652" y="3222254"/>
            <a:chExt cx="492443" cy="369335"/>
          </a:xfrm>
        </p:grpSpPr>
        <p:sp>
          <p:nvSpPr>
            <p:cNvPr id="333" name="Oval 332"/>
            <p:cNvSpPr>
              <a:spLocks noChangeAspect="1"/>
            </p:cNvSpPr>
            <p:nvPr/>
          </p:nvSpPr>
          <p:spPr>
            <a:xfrm>
              <a:off x="9718267" y="3222254"/>
              <a:ext cx="345214" cy="345214"/>
            </a:xfrm>
            <a:prstGeom prst="ellipse">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4" name="TextBox 333"/>
            <p:cNvSpPr txBox="1"/>
            <p:nvPr/>
          </p:nvSpPr>
          <p:spPr>
            <a:xfrm>
              <a:off x="9644652" y="3222257"/>
              <a:ext cx="492443" cy="369332"/>
            </a:xfrm>
            <a:prstGeom prst="rect">
              <a:avLst/>
            </a:prstGeom>
            <a:noFill/>
          </p:spPr>
          <p:txBody>
            <a:bodyPr wrap="none" rtlCol="0">
              <a:spAutoFit/>
            </a:bodyPr>
            <a:lstStyle/>
            <a:p>
              <a:r>
                <a:rPr lang="en-US" baseline="30000" dirty="0" smtClean="0">
                  <a:latin typeface="Times New Roman" panose="02020603050405020304" pitchFamily="18" charset="0"/>
                  <a:cs typeface="Times New Roman" panose="02020603050405020304" pitchFamily="18" charset="0"/>
                </a:rPr>
                <a:t>12</a:t>
              </a:r>
              <a:r>
                <a:rPr lang="en-US" dirty="0" smtClean="0">
                  <a:latin typeface="Times New Roman" panose="02020603050405020304" pitchFamily="18" charset="0"/>
                  <a:cs typeface="Times New Roman" panose="02020603050405020304" pitchFamily="18" charset="0"/>
                </a:rPr>
                <a:t>C</a:t>
              </a:r>
              <a:endParaRPr lang="en-US" dirty="0">
                <a:latin typeface="Times New Roman" panose="02020603050405020304" pitchFamily="18" charset="0"/>
                <a:cs typeface="Times New Roman" panose="02020603050405020304" pitchFamily="18" charset="0"/>
              </a:endParaRPr>
            </a:p>
          </p:txBody>
        </p:sp>
      </p:grpSp>
      <p:grpSp>
        <p:nvGrpSpPr>
          <p:cNvPr id="335" name="Group 334"/>
          <p:cNvGrpSpPr/>
          <p:nvPr/>
        </p:nvGrpSpPr>
        <p:grpSpPr>
          <a:xfrm>
            <a:off x="1922055" y="1777585"/>
            <a:ext cx="492443" cy="369335"/>
            <a:chOff x="9644652" y="3222254"/>
            <a:chExt cx="492443" cy="369335"/>
          </a:xfrm>
        </p:grpSpPr>
        <p:sp>
          <p:nvSpPr>
            <p:cNvPr id="336" name="Oval 335"/>
            <p:cNvSpPr>
              <a:spLocks noChangeAspect="1"/>
            </p:cNvSpPr>
            <p:nvPr/>
          </p:nvSpPr>
          <p:spPr>
            <a:xfrm>
              <a:off x="9718267" y="3222254"/>
              <a:ext cx="345214" cy="345214"/>
            </a:xfrm>
            <a:prstGeom prst="ellipse">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7" name="TextBox 336"/>
            <p:cNvSpPr txBox="1"/>
            <p:nvPr/>
          </p:nvSpPr>
          <p:spPr>
            <a:xfrm>
              <a:off x="9644652" y="3222257"/>
              <a:ext cx="492443" cy="369332"/>
            </a:xfrm>
            <a:prstGeom prst="rect">
              <a:avLst/>
            </a:prstGeom>
            <a:noFill/>
          </p:spPr>
          <p:txBody>
            <a:bodyPr wrap="none" rtlCol="0">
              <a:spAutoFit/>
            </a:bodyPr>
            <a:lstStyle/>
            <a:p>
              <a:r>
                <a:rPr lang="en-US" baseline="30000" dirty="0" smtClean="0">
                  <a:latin typeface="Times New Roman" panose="02020603050405020304" pitchFamily="18" charset="0"/>
                  <a:cs typeface="Times New Roman" panose="02020603050405020304" pitchFamily="18" charset="0"/>
                </a:rPr>
                <a:t>12</a:t>
              </a:r>
              <a:r>
                <a:rPr lang="en-US" dirty="0" smtClean="0">
                  <a:latin typeface="Times New Roman" panose="02020603050405020304" pitchFamily="18" charset="0"/>
                  <a:cs typeface="Times New Roman" panose="02020603050405020304" pitchFamily="18" charset="0"/>
                </a:rPr>
                <a:t>C</a:t>
              </a:r>
              <a:endParaRPr lang="en-US" dirty="0">
                <a:latin typeface="Times New Roman" panose="02020603050405020304" pitchFamily="18" charset="0"/>
                <a:cs typeface="Times New Roman" panose="02020603050405020304" pitchFamily="18" charset="0"/>
              </a:endParaRPr>
            </a:p>
          </p:txBody>
        </p:sp>
      </p:grpSp>
      <p:grpSp>
        <p:nvGrpSpPr>
          <p:cNvPr id="338" name="Group 337"/>
          <p:cNvGrpSpPr/>
          <p:nvPr/>
        </p:nvGrpSpPr>
        <p:grpSpPr>
          <a:xfrm>
            <a:off x="7495117" y="2223225"/>
            <a:ext cx="492443" cy="369335"/>
            <a:chOff x="9644652" y="3222254"/>
            <a:chExt cx="492443" cy="369335"/>
          </a:xfrm>
        </p:grpSpPr>
        <p:sp>
          <p:nvSpPr>
            <p:cNvPr id="339" name="Oval 338"/>
            <p:cNvSpPr>
              <a:spLocks noChangeAspect="1"/>
            </p:cNvSpPr>
            <p:nvPr/>
          </p:nvSpPr>
          <p:spPr>
            <a:xfrm>
              <a:off x="9718267" y="3222254"/>
              <a:ext cx="345214" cy="345214"/>
            </a:xfrm>
            <a:prstGeom prst="ellipse">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0" name="TextBox 339"/>
            <p:cNvSpPr txBox="1"/>
            <p:nvPr/>
          </p:nvSpPr>
          <p:spPr>
            <a:xfrm>
              <a:off x="9644652" y="3222257"/>
              <a:ext cx="492443" cy="369332"/>
            </a:xfrm>
            <a:prstGeom prst="rect">
              <a:avLst/>
            </a:prstGeom>
            <a:noFill/>
          </p:spPr>
          <p:txBody>
            <a:bodyPr wrap="none" rtlCol="0">
              <a:spAutoFit/>
            </a:bodyPr>
            <a:lstStyle/>
            <a:p>
              <a:r>
                <a:rPr lang="en-US" baseline="30000" dirty="0" smtClean="0">
                  <a:latin typeface="Times New Roman" panose="02020603050405020304" pitchFamily="18" charset="0"/>
                  <a:cs typeface="Times New Roman" panose="02020603050405020304" pitchFamily="18" charset="0"/>
                </a:rPr>
                <a:t>12</a:t>
              </a:r>
              <a:r>
                <a:rPr lang="en-US" dirty="0" smtClean="0">
                  <a:latin typeface="Times New Roman" panose="02020603050405020304" pitchFamily="18" charset="0"/>
                  <a:cs typeface="Times New Roman" panose="02020603050405020304" pitchFamily="18" charset="0"/>
                </a:rPr>
                <a:t>C</a:t>
              </a:r>
              <a:endParaRPr lang="en-US" dirty="0">
                <a:latin typeface="Times New Roman" panose="02020603050405020304" pitchFamily="18" charset="0"/>
                <a:cs typeface="Times New Roman" panose="02020603050405020304" pitchFamily="18" charset="0"/>
              </a:endParaRPr>
            </a:p>
          </p:txBody>
        </p:sp>
      </p:grpSp>
      <p:grpSp>
        <p:nvGrpSpPr>
          <p:cNvPr id="341" name="Group 340"/>
          <p:cNvGrpSpPr/>
          <p:nvPr/>
        </p:nvGrpSpPr>
        <p:grpSpPr>
          <a:xfrm>
            <a:off x="8327789" y="2430470"/>
            <a:ext cx="492443" cy="369335"/>
            <a:chOff x="9644652" y="3222254"/>
            <a:chExt cx="492443" cy="369335"/>
          </a:xfrm>
        </p:grpSpPr>
        <p:sp>
          <p:nvSpPr>
            <p:cNvPr id="342" name="Oval 341"/>
            <p:cNvSpPr>
              <a:spLocks noChangeAspect="1"/>
            </p:cNvSpPr>
            <p:nvPr/>
          </p:nvSpPr>
          <p:spPr>
            <a:xfrm>
              <a:off x="9718267" y="3222254"/>
              <a:ext cx="345214" cy="345214"/>
            </a:xfrm>
            <a:prstGeom prst="ellipse">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3" name="TextBox 342"/>
            <p:cNvSpPr txBox="1"/>
            <p:nvPr/>
          </p:nvSpPr>
          <p:spPr>
            <a:xfrm>
              <a:off x="9644652" y="3222257"/>
              <a:ext cx="492443" cy="369332"/>
            </a:xfrm>
            <a:prstGeom prst="rect">
              <a:avLst/>
            </a:prstGeom>
            <a:noFill/>
          </p:spPr>
          <p:txBody>
            <a:bodyPr wrap="none" rtlCol="0">
              <a:spAutoFit/>
            </a:bodyPr>
            <a:lstStyle/>
            <a:p>
              <a:r>
                <a:rPr lang="en-US" baseline="30000" dirty="0" smtClean="0">
                  <a:latin typeface="Times New Roman" panose="02020603050405020304" pitchFamily="18" charset="0"/>
                  <a:cs typeface="Times New Roman" panose="02020603050405020304" pitchFamily="18" charset="0"/>
                </a:rPr>
                <a:t>12</a:t>
              </a:r>
              <a:r>
                <a:rPr lang="en-US" dirty="0" smtClean="0">
                  <a:latin typeface="Times New Roman" panose="02020603050405020304" pitchFamily="18" charset="0"/>
                  <a:cs typeface="Times New Roman" panose="02020603050405020304" pitchFamily="18" charset="0"/>
                </a:rPr>
                <a:t>C</a:t>
              </a:r>
              <a:endParaRPr lang="en-US" dirty="0">
                <a:latin typeface="Times New Roman" panose="02020603050405020304" pitchFamily="18" charset="0"/>
                <a:cs typeface="Times New Roman" panose="02020603050405020304" pitchFamily="18" charset="0"/>
              </a:endParaRPr>
            </a:p>
          </p:txBody>
        </p:sp>
      </p:grpSp>
      <p:grpSp>
        <p:nvGrpSpPr>
          <p:cNvPr id="344" name="Group 343"/>
          <p:cNvGrpSpPr/>
          <p:nvPr/>
        </p:nvGrpSpPr>
        <p:grpSpPr>
          <a:xfrm>
            <a:off x="7382387" y="2891330"/>
            <a:ext cx="492443" cy="369335"/>
            <a:chOff x="9644652" y="3222254"/>
            <a:chExt cx="492443" cy="369335"/>
          </a:xfrm>
        </p:grpSpPr>
        <p:sp>
          <p:nvSpPr>
            <p:cNvPr id="345" name="Oval 344"/>
            <p:cNvSpPr>
              <a:spLocks noChangeAspect="1"/>
            </p:cNvSpPr>
            <p:nvPr/>
          </p:nvSpPr>
          <p:spPr>
            <a:xfrm>
              <a:off x="9718267" y="3222254"/>
              <a:ext cx="345214" cy="345214"/>
            </a:xfrm>
            <a:prstGeom prst="ellipse">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6" name="TextBox 345"/>
            <p:cNvSpPr txBox="1"/>
            <p:nvPr/>
          </p:nvSpPr>
          <p:spPr>
            <a:xfrm>
              <a:off x="9644652" y="3222257"/>
              <a:ext cx="492443" cy="369332"/>
            </a:xfrm>
            <a:prstGeom prst="rect">
              <a:avLst/>
            </a:prstGeom>
            <a:noFill/>
          </p:spPr>
          <p:txBody>
            <a:bodyPr wrap="none" rtlCol="0">
              <a:spAutoFit/>
            </a:bodyPr>
            <a:lstStyle/>
            <a:p>
              <a:r>
                <a:rPr lang="en-US" baseline="30000" dirty="0" smtClean="0">
                  <a:latin typeface="Times New Roman" panose="02020603050405020304" pitchFamily="18" charset="0"/>
                  <a:cs typeface="Times New Roman" panose="02020603050405020304" pitchFamily="18" charset="0"/>
                </a:rPr>
                <a:t>12</a:t>
              </a:r>
              <a:r>
                <a:rPr lang="en-US" dirty="0" smtClean="0">
                  <a:latin typeface="Times New Roman" panose="02020603050405020304" pitchFamily="18" charset="0"/>
                  <a:cs typeface="Times New Roman" panose="02020603050405020304" pitchFamily="18" charset="0"/>
                </a:rPr>
                <a:t>C</a:t>
              </a:r>
              <a:endParaRPr lang="en-US" dirty="0">
                <a:latin typeface="Times New Roman" panose="02020603050405020304" pitchFamily="18" charset="0"/>
                <a:cs typeface="Times New Roman" panose="02020603050405020304" pitchFamily="18" charset="0"/>
              </a:endParaRPr>
            </a:p>
          </p:txBody>
        </p:sp>
      </p:grpSp>
      <p:grpSp>
        <p:nvGrpSpPr>
          <p:cNvPr id="347" name="Group 346"/>
          <p:cNvGrpSpPr/>
          <p:nvPr/>
        </p:nvGrpSpPr>
        <p:grpSpPr>
          <a:xfrm>
            <a:off x="6150232" y="2742506"/>
            <a:ext cx="492443" cy="369335"/>
            <a:chOff x="9644652" y="3222254"/>
            <a:chExt cx="492443" cy="369335"/>
          </a:xfrm>
        </p:grpSpPr>
        <p:sp>
          <p:nvSpPr>
            <p:cNvPr id="348" name="Oval 347"/>
            <p:cNvSpPr>
              <a:spLocks noChangeAspect="1"/>
            </p:cNvSpPr>
            <p:nvPr/>
          </p:nvSpPr>
          <p:spPr>
            <a:xfrm>
              <a:off x="9718267" y="3222254"/>
              <a:ext cx="345214" cy="345214"/>
            </a:xfrm>
            <a:prstGeom prst="ellipse">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9" name="TextBox 348"/>
            <p:cNvSpPr txBox="1"/>
            <p:nvPr/>
          </p:nvSpPr>
          <p:spPr>
            <a:xfrm>
              <a:off x="9644652" y="3222257"/>
              <a:ext cx="492443" cy="369332"/>
            </a:xfrm>
            <a:prstGeom prst="rect">
              <a:avLst/>
            </a:prstGeom>
            <a:noFill/>
          </p:spPr>
          <p:txBody>
            <a:bodyPr wrap="none" rtlCol="0">
              <a:spAutoFit/>
            </a:bodyPr>
            <a:lstStyle/>
            <a:p>
              <a:r>
                <a:rPr lang="en-US" baseline="30000" dirty="0" smtClean="0">
                  <a:latin typeface="Times New Roman" panose="02020603050405020304" pitchFamily="18" charset="0"/>
                  <a:cs typeface="Times New Roman" panose="02020603050405020304" pitchFamily="18" charset="0"/>
                </a:rPr>
                <a:t>12</a:t>
              </a:r>
              <a:r>
                <a:rPr lang="en-US" dirty="0" smtClean="0">
                  <a:latin typeface="Times New Roman" panose="02020603050405020304" pitchFamily="18" charset="0"/>
                  <a:cs typeface="Times New Roman" panose="02020603050405020304" pitchFamily="18" charset="0"/>
                </a:rPr>
                <a:t>C</a:t>
              </a:r>
              <a:endParaRPr lang="en-US" dirty="0">
                <a:latin typeface="Times New Roman" panose="02020603050405020304" pitchFamily="18" charset="0"/>
                <a:cs typeface="Times New Roman" panose="02020603050405020304" pitchFamily="18" charset="0"/>
              </a:endParaRPr>
            </a:p>
          </p:txBody>
        </p:sp>
      </p:grpSp>
      <p:grpSp>
        <p:nvGrpSpPr>
          <p:cNvPr id="350" name="Group 349"/>
          <p:cNvGrpSpPr/>
          <p:nvPr/>
        </p:nvGrpSpPr>
        <p:grpSpPr>
          <a:xfrm>
            <a:off x="1736852" y="2776115"/>
            <a:ext cx="492443" cy="369335"/>
            <a:chOff x="9644652" y="3222254"/>
            <a:chExt cx="492443" cy="369335"/>
          </a:xfrm>
        </p:grpSpPr>
        <p:sp>
          <p:nvSpPr>
            <p:cNvPr id="351" name="Oval 350"/>
            <p:cNvSpPr>
              <a:spLocks noChangeAspect="1"/>
            </p:cNvSpPr>
            <p:nvPr/>
          </p:nvSpPr>
          <p:spPr>
            <a:xfrm>
              <a:off x="9718267" y="3222254"/>
              <a:ext cx="345214" cy="345214"/>
            </a:xfrm>
            <a:prstGeom prst="ellipse">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2" name="TextBox 351"/>
            <p:cNvSpPr txBox="1"/>
            <p:nvPr/>
          </p:nvSpPr>
          <p:spPr>
            <a:xfrm>
              <a:off x="9644652" y="3222257"/>
              <a:ext cx="492443" cy="369332"/>
            </a:xfrm>
            <a:prstGeom prst="rect">
              <a:avLst/>
            </a:prstGeom>
            <a:noFill/>
          </p:spPr>
          <p:txBody>
            <a:bodyPr wrap="none" rtlCol="0">
              <a:spAutoFit/>
            </a:bodyPr>
            <a:lstStyle/>
            <a:p>
              <a:r>
                <a:rPr lang="en-US" baseline="30000" dirty="0" smtClean="0">
                  <a:latin typeface="Times New Roman" panose="02020603050405020304" pitchFamily="18" charset="0"/>
                  <a:cs typeface="Times New Roman" panose="02020603050405020304" pitchFamily="18" charset="0"/>
                </a:rPr>
                <a:t>12</a:t>
              </a:r>
              <a:r>
                <a:rPr lang="en-US" dirty="0" smtClean="0">
                  <a:latin typeface="Times New Roman" panose="02020603050405020304" pitchFamily="18" charset="0"/>
                  <a:cs typeface="Times New Roman" panose="02020603050405020304" pitchFamily="18" charset="0"/>
                </a:rPr>
                <a:t>C</a:t>
              </a:r>
              <a:endParaRPr lang="en-US" dirty="0">
                <a:latin typeface="Times New Roman" panose="02020603050405020304" pitchFamily="18" charset="0"/>
                <a:cs typeface="Times New Roman" panose="02020603050405020304" pitchFamily="18" charset="0"/>
              </a:endParaRPr>
            </a:p>
          </p:txBody>
        </p:sp>
      </p:grpSp>
      <p:grpSp>
        <p:nvGrpSpPr>
          <p:cNvPr id="353" name="Group 352"/>
          <p:cNvGrpSpPr/>
          <p:nvPr/>
        </p:nvGrpSpPr>
        <p:grpSpPr>
          <a:xfrm>
            <a:off x="7142826" y="2502504"/>
            <a:ext cx="492443" cy="369335"/>
            <a:chOff x="9644652" y="3222254"/>
            <a:chExt cx="492443" cy="369335"/>
          </a:xfrm>
        </p:grpSpPr>
        <p:sp>
          <p:nvSpPr>
            <p:cNvPr id="354" name="Oval 353"/>
            <p:cNvSpPr>
              <a:spLocks noChangeAspect="1"/>
            </p:cNvSpPr>
            <p:nvPr/>
          </p:nvSpPr>
          <p:spPr>
            <a:xfrm>
              <a:off x="9718267" y="3222254"/>
              <a:ext cx="345214" cy="345214"/>
            </a:xfrm>
            <a:prstGeom prst="ellipse">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5" name="TextBox 354"/>
            <p:cNvSpPr txBox="1"/>
            <p:nvPr/>
          </p:nvSpPr>
          <p:spPr>
            <a:xfrm>
              <a:off x="9644652" y="3222257"/>
              <a:ext cx="492443" cy="369332"/>
            </a:xfrm>
            <a:prstGeom prst="rect">
              <a:avLst/>
            </a:prstGeom>
            <a:noFill/>
          </p:spPr>
          <p:txBody>
            <a:bodyPr wrap="none" rtlCol="0">
              <a:spAutoFit/>
            </a:bodyPr>
            <a:lstStyle/>
            <a:p>
              <a:r>
                <a:rPr lang="en-US" baseline="30000" dirty="0" smtClean="0">
                  <a:latin typeface="Times New Roman" panose="02020603050405020304" pitchFamily="18" charset="0"/>
                  <a:cs typeface="Times New Roman" panose="02020603050405020304" pitchFamily="18" charset="0"/>
                </a:rPr>
                <a:t>12</a:t>
              </a:r>
              <a:r>
                <a:rPr lang="en-US" dirty="0" smtClean="0">
                  <a:latin typeface="Times New Roman" panose="02020603050405020304" pitchFamily="18" charset="0"/>
                  <a:cs typeface="Times New Roman" panose="02020603050405020304" pitchFamily="18" charset="0"/>
                </a:rPr>
                <a:t>C</a:t>
              </a:r>
              <a:endParaRPr lang="en-US" dirty="0">
                <a:latin typeface="Times New Roman" panose="02020603050405020304" pitchFamily="18" charset="0"/>
                <a:cs typeface="Times New Roman" panose="02020603050405020304" pitchFamily="18" charset="0"/>
              </a:endParaRPr>
            </a:p>
          </p:txBody>
        </p:sp>
      </p:grpSp>
      <p:grpSp>
        <p:nvGrpSpPr>
          <p:cNvPr id="356" name="Group 355"/>
          <p:cNvGrpSpPr/>
          <p:nvPr/>
        </p:nvGrpSpPr>
        <p:grpSpPr>
          <a:xfrm>
            <a:off x="5550988" y="1485060"/>
            <a:ext cx="492443" cy="369335"/>
            <a:chOff x="9644652" y="3222254"/>
            <a:chExt cx="492443" cy="369335"/>
          </a:xfrm>
        </p:grpSpPr>
        <p:sp>
          <p:nvSpPr>
            <p:cNvPr id="357" name="Oval 356"/>
            <p:cNvSpPr>
              <a:spLocks noChangeAspect="1"/>
            </p:cNvSpPr>
            <p:nvPr/>
          </p:nvSpPr>
          <p:spPr>
            <a:xfrm>
              <a:off x="9718267" y="3222254"/>
              <a:ext cx="345214" cy="345214"/>
            </a:xfrm>
            <a:prstGeom prst="ellipse">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8" name="TextBox 357"/>
            <p:cNvSpPr txBox="1"/>
            <p:nvPr/>
          </p:nvSpPr>
          <p:spPr>
            <a:xfrm>
              <a:off x="9644652" y="3222257"/>
              <a:ext cx="492443" cy="369332"/>
            </a:xfrm>
            <a:prstGeom prst="rect">
              <a:avLst/>
            </a:prstGeom>
            <a:noFill/>
          </p:spPr>
          <p:txBody>
            <a:bodyPr wrap="none" rtlCol="0">
              <a:spAutoFit/>
            </a:bodyPr>
            <a:lstStyle/>
            <a:p>
              <a:r>
                <a:rPr lang="en-US" baseline="30000" dirty="0" smtClean="0">
                  <a:latin typeface="Times New Roman" panose="02020603050405020304" pitchFamily="18" charset="0"/>
                  <a:cs typeface="Times New Roman" panose="02020603050405020304" pitchFamily="18" charset="0"/>
                </a:rPr>
                <a:t>12</a:t>
              </a:r>
              <a:r>
                <a:rPr lang="en-US" dirty="0" smtClean="0">
                  <a:latin typeface="Times New Roman" panose="02020603050405020304" pitchFamily="18" charset="0"/>
                  <a:cs typeface="Times New Roman" panose="02020603050405020304" pitchFamily="18" charset="0"/>
                </a:rPr>
                <a:t>C</a:t>
              </a:r>
              <a:endParaRPr lang="en-US" dirty="0">
                <a:latin typeface="Times New Roman" panose="02020603050405020304" pitchFamily="18" charset="0"/>
                <a:cs typeface="Times New Roman" panose="02020603050405020304" pitchFamily="18" charset="0"/>
              </a:endParaRPr>
            </a:p>
          </p:txBody>
        </p:sp>
      </p:grpSp>
      <p:grpSp>
        <p:nvGrpSpPr>
          <p:cNvPr id="359" name="Group 358"/>
          <p:cNvGrpSpPr/>
          <p:nvPr/>
        </p:nvGrpSpPr>
        <p:grpSpPr>
          <a:xfrm>
            <a:off x="1736852" y="2253160"/>
            <a:ext cx="492443" cy="369335"/>
            <a:chOff x="9644652" y="3222254"/>
            <a:chExt cx="492443" cy="369335"/>
          </a:xfrm>
        </p:grpSpPr>
        <p:sp>
          <p:nvSpPr>
            <p:cNvPr id="360" name="Oval 359"/>
            <p:cNvSpPr>
              <a:spLocks noChangeAspect="1"/>
            </p:cNvSpPr>
            <p:nvPr/>
          </p:nvSpPr>
          <p:spPr>
            <a:xfrm>
              <a:off x="9718267" y="3222254"/>
              <a:ext cx="345214" cy="345214"/>
            </a:xfrm>
            <a:prstGeom prst="ellipse">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1" name="TextBox 360"/>
            <p:cNvSpPr txBox="1"/>
            <p:nvPr/>
          </p:nvSpPr>
          <p:spPr>
            <a:xfrm>
              <a:off x="9644652" y="3222257"/>
              <a:ext cx="492443" cy="369332"/>
            </a:xfrm>
            <a:prstGeom prst="rect">
              <a:avLst/>
            </a:prstGeom>
            <a:noFill/>
          </p:spPr>
          <p:txBody>
            <a:bodyPr wrap="none" rtlCol="0">
              <a:spAutoFit/>
            </a:bodyPr>
            <a:lstStyle/>
            <a:p>
              <a:r>
                <a:rPr lang="en-US" baseline="30000" dirty="0" smtClean="0">
                  <a:latin typeface="Times New Roman" panose="02020603050405020304" pitchFamily="18" charset="0"/>
                  <a:cs typeface="Times New Roman" panose="02020603050405020304" pitchFamily="18" charset="0"/>
                </a:rPr>
                <a:t>12</a:t>
              </a:r>
              <a:r>
                <a:rPr lang="en-US" dirty="0" smtClean="0">
                  <a:latin typeface="Times New Roman" panose="02020603050405020304" pitchFamily="18" charset="0"/>
                  <a:cs typeface="Times New Roman" panose="02020603050405020304" pitchFamily="18" charset="0"/>
                </a:rPr>
                <a:t>C</a:t>
              </a:r>
              <a:endParaRPr lang="en-US" dirty="0">
                <a:latin typeface="Times New Roman" panose="02020603050405020304" pitchFamily="18" charset="0"/>
                <a:cs typeface="Times New Roman" panose="02020603050405020304" pitchFamily="18" charset="0"/>
              </a:endParaRPr>
            </a:p>
          </p:txBody>
        </p:sp>
      </p:grpSp>
      <p:grpSp>
        <p:nvGrpSpPr>
          <p:cNvPr id="362" name="Group 361"/>
          <p:cNvGrpSpPr/>
          <p:nvPr/>
        </p:nvGrpSpPr>
        <p:grpSpPr>
          <a:xfrm>
            <a:off x="507892" y="2891330"/>
            <a:ext cx="492443" cy="369335"/>
            <a:chOff x="9644652" y="3222254"/>
            <a:chExt cx="492443" cy="369335"/>
          </a:xfrm>
        </p:grpSpPr>
        <p:sp>
          <p:nvSpPr>
            <p:cNvPr id="363" name="Oval 362"/>
            <p:cNvSpPr>
              <a:spLocks noChangeAspect="1"/>
            </p:cNvSpPr>
            <p:nvPr/>
          </p:nvSpPr>
          <p:spPr>
            <a:xfrm>
              <a:off x="9718267" y="3222254"/>
              <a:ext cx="345214" cy="345214"/>
            </a:xfrm>
            <a:prstGeom prst="ellipse">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4" name="TextBox 363"/>
            <p:cNvSpPr txBox="1"/>
            <p:nvPr/>
          </p:nvSpPr>
          <p:spPr>
            <a:xfrm>
              <a:off x="9644652" y="3222257"/>
              <a:ext cx="492443" cy="369332"/>
            </a:xfrm>
            <a:prstGeom prst="rect">
              <a:avLst/>
            </a:prstGeom>
            <a:noFill/>
          </p:spPr>
          <p:txBody>
            <a:bodyPr wrap="none" rtlCol="0">
              <a:spAutoFit/>
            </a:bodyPr>
            <a:lstStyle/>
            <a:p>
              <a:r>
                <a:rPr lang="en-US" baseline="30000" dirty="0" smtClean="0">
                  <a:latin typeface="Times New Roman" panose="02020603050405020304" pitchFamily="18" charset="0"/>
                  <a:cs typeface="Times New Roman" panose="02020603050405020304" pitchFamily="18" charset="0"/>
                </a:rPr>
                <a:t>12</a:t>
              </a:r>
              <a:r>
                <a:rPr lang="en-US" dirty="0" smtClean="0">
                  <a:latin typeface="Times New Roman" panose="02020603050405020304" pitchFamily="18" charset="0"/>
                  <a:cs typeface="Times New Roman" panose="02020603050405020304" pitchFamily="18" charset="0"/>
                </a:rPr>
                <a:t>C</a:t>
              </a:r>
              <a:endParaRPr lang="en-US" dirty="0">
                <a:latin typeface="Times New Roman" panose="02020603050405020304" pitchFamily="18" charset="0"/>
                <a:cs typeface="Times New Roman" panose="02020603050405020304" pitchFamily="18" charset="0"/>
              </a:endParaRPr>
            </a:p>
          </p:txBody>
        </p:sp>
      </p:grpSp>
      <p:grpSp>
        <p:nvGrpSpPr>
          <p:cNvPr id="365" name="Group 364"/>
          <p:cNvGrpSpPr/>
          <p:nvPr/>
        </p:nvGrpSpPr>
        <p:grpSpPr>
          <a:xfrm>
            <a:off x="1391207" y="3136475"/>
            <a:ext cx="492443" cy="369335"/>
            <a:chOff x="9644652" y="3222254"/>
            <a:chExt cx="492443" cy="369335"/>
          </a:xfrm>
        </p:grpSpPr>
        <p:sp>
          <p:nvSpPr>
            <p:cNvPr id="366" name="Oval 365"/>
            <p:cNvSpPr>
              <a:spLocks noChangeAspect="1"/>
            </p:cNvSpPr>
            <p:nvPr/>
          </p:nvSpPr>
          <p:spPr>
            <a:xfrm>
              <a:off x="9718267" y="3222254"/>
              <a:ext cx="345214" cy="345214"/>
            </a:xfrm>
            <a:prstGeom prst="ellipse">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7" name="TextBox 366"/>
            <p:cNvSpPr txBox="1"/>
            <p:nvPr/>
          </p:nvSpPr>
          <p:spPr>
            <a:xfrm>
              <a:off x="9644652" y="3222257"/>
              <a:ext cx="492443" cy="369332"/>
            </a:xfrm>
            <a:prstGeom prst="rect">
              <a:avLst/>
            </a:prstGeom>
            <a:noFill/>
          </p:spPr>
          <p:txBody>
            <a:bodyPr wrap="none" rtlCol="0">
              <a:spAutoFit/>
            </a:bodyPr>
            <a:lstStyle/>
            <a:p>
              <a:r>
                <a:rPr lang="en-US" baseline="30000" dirty="0" smtClean="0">
                  <a:latin typeface="Times New Roman" panose="02020603050405020304" pitchFamily="18" charset="0"/>
                  <a:cs typeface="Times New Roman" panose="02020603050405020304" pitchFamily="18" charset="0"/>
                </a:rPr>
                <a:t>12</a:t>
              </a:r>
              <a:r>
                <a:rPr lang="en-US" dirty="0" smtClean="0">
                  <a:latin typeface="Times New Roman" panose="02020603050405020304" pitchFamily="18" charset="0"/>
                  <a:cs typeface="Times New Roman" panose="02020603050405020304" pitchFamily="18" charset="0"/>
                </a:rPr>
                <a:t>C</a:t>
              </a:r>
              <a:endParaRPr lang="en-US" dirty="0">
                <a:latin typeface="Times New Roman" panose="02020603050405020304" pitchFamily="18" charset="0"/>
                <a:cs typeface="Times New Roman" panose="02020603050405020304" pitchFamily="18" charset="0"/>
              </a:endParaRPr>
            </a:p>
          </p:txBody>
        </p:sp>
      </p:grpSp>
      <p:grpSp>
        <p:nvGrpSpPr>
          <p:cNvPr id="368" name="Group 367"/>
          <p:cNvGrpSpPr/>
          <p:nvPr/>
        </p:nvGrpSpPr>
        <p:grpSpPr>
          <a:xfrm>
            <a:off x="7956972" y="2545685"/>
            <a:ext cx="492443" cy="369335"/>
            <a:chOff x="9644652" y="3222254"/>
            <a:chExt cx="492443" cy="369335"/>
          </a:xfrm>
        </p:grpSpPr>
        <p:sp>
          <p:nvSpPr>
            <p:cNvPr id="369" name="Oval 368"/>
            <p:cNvSpPr>
              <a:spLocks noChangeAspect="1"/>
            </p:cNvSpPr>
            <p:nvPr/>
          </p:nvSpPr>
          <p:spPr>
            <a:xfrm>
              <a:off x="9718267" y="3222254"/>
              <a:ext cx="345214" cy="345214"/>
            </a:xfrm>
            <a:prstGeom prst="ellipse">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0" name="TextBox 369"/>
            <p:cNvSpPr txBox="1"/>
            <p:nvPr/>
          </p:nvSpPr>
          <p:spPr>
            <a:xfrm>
              <a:off x="9644652" y="3222257"/>
              <a:ext cx="492443" cy="369332"/>
            </a:xfrm>
            <a:prstGeom prst="rect">
              <a:avLst/>
            </a:prstGeom>
            <a:noFill/>
          </p:spPr>
          <p:txBody>
            <a:bodyPr wrap="none" rtlCol="0">
              <a:spAutoFit/>
            </a:bodyPr>
            <a:lstStyle/>
            <a:p>
              <a:r>
                <a:rPr lang="en-US" baseline="30000" dirty="0" smtClean="0">
                  <a:latin typeface="Times New Roman" panose="02020603050405020304" pitchFamily="18" charset="0"/>
                  <a:cs typeface="Times New Roman" panose="02020603050405020304" pitchFamily="18" charset="0"/>
                </a:rPr>
                <a:t>12</a:t>
              </a:r>
              <a:r>
                <a:rPr lang="en-US" dirty="0" smtClean="0">
                  <a:latin typeface="Times New Roman" panose="02020603050405020304" pitchFamily="18" charset="0"/>
                  <a:cs typeface="Times New Roman" panose="02020603050405020304" pitchFamily="18" charset="0"/>
                </a:rPr>
                <a:t>C</a:t>
              </a:r>
              <a:endParaRPr lang="en-US" dirty="0">
                <a:latin typeface="Times New Roman" panose="02020603050405020304" pitchFamily="18" charset="0"/>
                <a:cs typeface="Times New Roman" panose="02020603050405020304" pitchFamily="18" charset="0"/>
              </a:endParaRPr>
            </a:p>
          </p:txBody>
        </p:sp>
      </p:grpSp>
      <p:grpSp>
        <p:nvGrpSpPr>
          <p:cNvPr id="371" name="Group 370"/>
          <p:cNvGrpSpPr/>
          <p:nvPr/>
        </p:nvGrpSpPr>
        <p:grpSpPr>
          <a:xfrm>
            <a:off x="6556299" y="2543767"/>
            <a:ext cx="492443" cy="369335"/>
            <a:chOff x="9644652" y="3222254"/>
            <a:chExt cx="492443" cy="369335"/>
          </a:xfrm>
        </p:grpSpPr>
        <p:sp>
          <p:nvSpPr>
            <p:cNvPr id="372" name="Oval 371"/>
            <p:cNvSpPr>
              <a:spLocks noChangeAspect="1"/>
            </p:cNvSpPr>
            <p:nvPr/>
          </p:nvSpPr>
          <p:spPr>
            <a:xfrm>
              <a:off x="9718267" y="3222254"/>
              <a:ext cx="345214" cy="345214"/>
            </a:xfrm>
            <a:prstGeom prst="ellipse">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3" name="TextBox 372"/>
            <p:cNvSpPr txBox="1"/>
            <p:nvPr/>
          </p:nvSpPr>
          <p:spPr>
            <a:xfrm>
              <a:off x="9644652" y="3222257"/>
              <a:ext cx="492443" cy="369332"/>
            </a:xfrm>
            <a:prstGeom prst="rect">
              <a:avLst/>
            </a:prstGeom>
            <a:noFill/>
          </p:spPr>
          <p:txBody>
            <a:bodyPr wrap="none" rtlCol="0">
              <a:spAutoFit/>
            </a:bodyPr>
            <a:lstStyle/>
            <a:p>
              <a:r>
                <a:rPr lang="en-US" baseline="30000" dirty="0" smtClean="0">
                  <a:latin typeface="Times New Roman" panose="02020603050405020304" pitchFamily="18" charset="0"/>
                  <a:cs typeface="Times New Roman" panose="02020603050405020304" pitchFamily="18" charset="0"/>
                </a:rPr>
                <a:t>12</a:t>
              </a:r>
              <a:r>
                <a:rPr lang="en-US" dirty="0" smtClean="0">
                  <a:latin typeface="Times New Roman" panose="02020603050405020304" pitchFamily="18" charset="0"/>
                  <a:cs typeface="Times New Roman" panose="02020603050405020304" pitchFamily="18" charset="0"/>
                </a:rPr>
                <a:t>C</a:t>
              </a:r>
              <a:endParaRPr lang="en-US" dirty="0">
                <a:latin typeface="Times New Roman" panose="02020603050405020304" pitchFamily="18" charset="0"/>
                <a:cs typeface="Times New Roman" panose="02020603050405020304" pitchFamily="18" charset="0"/>
              </a:endParaRPr>
            </a:p>
          </p:txBody>
        </p:sp>
      </p:grpSp>
      <p:grpSp>
        <p:nvGrpSpPr>
          <p:cNvPr id="374" name="Group 373"/>
          <p:cNvGrpSpPr/>
          <p:nvPr/>
        </p:nvGrpSpPr>
        <p:grpSpPr>
          <a:xfrm>
            <a:off x="6729502" y="3121760"/>
            <a:ext cx="492443" cy="369335"/>
            <a:chOff x="9644652" y="3222254"/>
            <a:chExt cx="492443" cy="369335"/>
          </a:xfrm>
        </p:grpSpPr>
        <p:sp>
          <p:nvSpPr>
            <p:cNvPr id="375" name="Oval 374"/>
            <p:cNvSpPr>
              <a:spLocks noChangeAspect="1"/>
            </p:cNvSpPr>
            <p:nvPr/>
          </p:nvSpPr>
          <p:spPr>
            <a:xfrm>
              <a:off x="9718267" y="3222254"/>
              <a:ext cx="345214" cy="345214"/>
            </a:xfrm>
            <a:prstGeom prst="ellipse">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6" name="TextBox 375"/>
            <p:cNvSpPr txBox="1"/>
            <p:nvPr/>
          </p:nvSpPr>
          <p:spPr>
            <a:xfrm>
              <a:off x="9644652" y="3222257"/>
              <a:ext cx="492443" cy="369332"/>
            </a:xfrm>
            <a:prstGeom prst="rect">
              <a:avLst/>
            </a:prstGeom>
            <a:noFill/>
          </p:spPr>
          <p:txBody>
            <a:bodyPr wrap="none" rtlCol="0">
              <a:spAutoFit/>
            </a:bodyPr>
            <a:lstStyle/>
            <a:p>
              <a:r>
                <a:rPr lang="en-US" baseline="30000" dirty="0" smtClean="0">
                  <a:latin typeface="Times New Roman" panose="02020603050405020304" pitchFamily="18" charset="0"/>
                  <a:cs typeface="Times New Roman" panose="02020603050405020304" pitchFamily="18" charset="0"/>
                </a:rPr>
                <a:t>12</a:t>
              </a:r>
              <a:r>
                <a:rPr lang="en-US" dirty="0" smtClean="0">
                  <a:latin typeface="Times New Roman" panose="02020603050405020304" pitchFamily="18" charset="0"/>
                  <a:cs typeface="Times New Roman" panose="02020603050405020304" pitchFamily="18" charset="0"/>
                </a:rPr>
                <a:t>C</a:t>
              </a:r>
              <a:endParaRPr lang="en-US" dirty="0">
                <a:latin typeface="Times New Roman" panose="02020603050405020304" pitchFamily="18" charset="0"/>
                <a:cs typeface="Times New Roman" panose="02020603050405020304" pitchFamily="18" charset="0"/>
              </a:endParaRPr>
            </a:p>
          </p:txBody>
        </p:sp>
      </p:grpSp>
      <p:grpSp>
        <p:nvGrpSpPr>
          <p:cNvPr id="377" name="Group 376"/>
          <p:cNvGrpSpPr/>
          <p:nvPr/>
        </p:nvGrpSpPr>
        <p:grpSpPr>
          <a:xfrm>
            <a:off x="6815281" y="1454988"/>
            <a:ext cx="492443" cy="369335"/>
            <a:chOff x="9644652" y="3222254"/>
            <a:chExt cx="492443" cy="369335"/>
          </a:xfrm>
        </p:grpSpPr>
        <p:sp>
          <p:nvSpPr>
            <p:cNvPr id="378" name="Oval 377"/>
            <p:cNvSpPr>
              <a:spLocks noChangeAspect="1"/>
            </p:cNvSpPr>
            <p:nvPr/>
          </p:nvSpPr>
          <p:spPr>
            <a:xfrm>
              <a:off x="9718267" y="3222254"/>
              <a:ext cx="345214" cy="345214"/>
            </a:xfrm>
            <a:prstGeom prst="ellipse">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9" name="TextBox 378"/>
            <p:cNvSpPr txBox="1"/>
            <p:nvPr/>
          </p:nvSpPr>
          <p:spPr>
            <a:xfrm>
              <a:off x="9644652" y="3222257"/>
              <a:ext cx="492443" cy="369332"/>
            </a:xfrm>
            <a:prstGeom prst="rect">
              <a:avLst/>
            </a:prstGeom>
            <a:noFill/>
          </p:spPr>
          <p:txBody>
            <a:bodyPr wrap="none" rtlCol="0">
              <a:spAutoFit/>
            </a:bodyPr>
            <a:lstStyle/>
            <a:p>
              <a:r>
                <a:rPr lang="en-US" baseline="30000" dirty="0" smtClean="0">
                  <a:latin typeface="Times New Roman" panose="02020603050405020304" pitchFamily="18" charset="0"/>
                  <a:cs typeface="Times New Roman" panose="02020603050405020304" pitchFamily="18" charset="0"/>
                </a:rPr>
                <a:t>12</a:t>
              </a:r>
              <a:r>
                <a:rPr lang="en-US" dirty="0" smtClean="0">
                  <a:latin typeface="Times New Roman" panose="02020603050405020304" pitchFamily="18" charset="0"/>
                  <a:cs typeface="Times New Roman" panose="02020603050405020304" pitchFamily="18" charset="0"/>
                </a:rPr>
                <a:t>C</a:t>
              </a:r>
              <a:endParaRPr lang="en-US" dirty="0">
                <a:latin typeface="Times New Roman" panose="02020603050405020304" pitchFamily="18" charset="0"/>
                <a:cs typeface="Times New Roman" panose="02020603050405020304" pitchFamily="18" charset="0"/>
              </a:endParaRPr>
            </a:p>
          </p:txBody>
        </p:sp>
      </p:grpSp>
      <p:grpSp>
        <p:nvGrpSpPr>
          <p:cNvPr id="380" name="Group 379"/>
          <p:cNvGrpSpPr/>
          <p:nvPr/>
        </p:nvGrpSpPr>
        <p:grpSpPr>
          <a:xfrm>
            <a:off x="5602366" y="3245415"/>
            <a:ext cx="492443" cy="369335"/>
            <a:chOff x="9644652" y="3222254"/>
            <a:chExt cx="492443" cy="369335"/>
          </a:xfrm>
        </p:grpSpPr>
        <p:sp>
          <p:nvSpPr>
            <p:cNvPr id="381" name="Oval 380"/>
            <p:cNvSpPr>
              <a:spLocks noChangeAspect="1"/>
            </p:cNvSpPr>
            <p:nvPr/>
          </p:nvSpPr>
          <p:spPr>
            <a:xfrm>
              <a:off x="9718267" y="3222254"/>
              <a:ext cx="345214" cy="345214"/>
            </a:xfrm>
            <a:prstGeom prst="ellipse">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2" name="TextBox 381"/>
            <p:cNvSpPr txBox="1"/>
            <p:nvPr/>
          </p:nvSpPr>
          <p:spPr>
            <a:xfrm>
              <a:off x="9644652" y="3222257"/>
              <a:ext cx="492443" cy="369332"/>
            </a:xfrm>
            <a:prstGeom prst="rect">
              <a:avLst/>
            </a:prstGeom>
            <a:noFill/>
          </p:spPr>
          <p:txBody>
            <a:bodyPr wrap="none" rtlCol="0">
              <a:spAutoFit/>
            </a:bodyPr>
            <a:lstStyle/>
            <a:p>
              <a:r>
                <a:rPr lang="en-US" baseline="30000" dirty="0" smtClean="0">
                  <a:latin typeface="Times New Roman" panose="02020603050405020304" pitchFamily="18" charset="0"/>
                  <a:cs typeface="Times New Roman" panose="02020603050405020304" pitchFamily="18" charset="0"/>
                </a:rPr>
                <a:t>12</a:t>
              </a:r>
              <a:r>
                <a:rPr lang="en-US" dirty="0" smtClean="0">
                  <a:latin typeface="Times New Roman" panose="02020603050405020304" pitchFamily="18" charset="0"/>
                  <a:cs typeface="Times New Roman" panose="02020603050405020304" pitchFamily="18" charset="0"/>
                </a:rPr>
                <a:t>C</a:t>
              </a:r>
              <a:endParaRPr lang="en-US" dirty="0">
                <a:latin typeface="Times New Roman" panose="02020603050405020304" pitchFamily="18" charset="0"/>
                <a:cs typeface="Times New Roman" panose="02020603050405020304" pitchFamily="18" charset="0"/>
              </a:endParaRPr>
            </a:p>
          </p:txBody>
        </p:sp>
      </p:grpSp>
      <p:grpSp>
        <p:nvGrpSpPr>
          <p:cNvPr id="383" name="Group 382"/>
          <p:cNvGrpSpPr/>
          <p:nvPr/>
        </p:nvGrpSpPr>
        <p:grpSpPr>
          <a:xfrm>
            <a:off x="7420792" y="1854395"/>
            <a:ext cx="492443" cy="369335"/>
            <a:chOff x="9644652" y="3222254"/>
            <a:chExt cx="492443" cy="369335"/>
          </a:xfrm>
        </p:grpSpPr>
        <p:sp>
          <p:nvSpPr>
            <p:cNvPr id="384" name="Oval 383"/>
            <p:cNvSpPr>
              <a:spLocks noChangeAspect="1"/>
            </p:cNvSpPr>
            <p:nvPr/>
          </p:nvSpPr>
          <p:spPr>
            <a:xfrm>
              <a:off x="9718267" y="3222254"/>
              <a:ext cx="345214" cy="345214"/>
            </a:xfrm>
            <a:prstGeom prst="ellipse">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5" name="TextBox 384"/>
            <p:cNvSpPr txBox="1"/>
            <p:nvPr/>
          </p:nvSpPr>
          <p:spPr>
            <a:xfrm>
              <a:off x="9644652" y="3222257"/>
              <a:ext cx="492443" cy="369332"/>
            </a:xfrm>
            <a:prstGeom prst="rect">
              <a:avLst/>
            </a:prstGeom>
            <a:noFill/>
          </p:spPr>
          <p:txBody>
            <a:bodyPr wrap="none" rtlCol="0">
              <a:spAutoFit/>
            </a:bodyPr>
            <a:lstStyle/>
            <a:p>
              <a:r>
                <a:rPr lang="en-US" baseline="30000" dirty="0" smtClean="0">
                  <a:latin typeface="Times New Roman" panose="02020603050405020304" pitchFamily="18" charset="0"/>
                  <a:cs typeface="Times New Roman" panose="02020603050405020304" pitchFamily="18" charset="0"/>
                </a:rPr>
                <a:t>12</a:t>
              </a:r>
              <a:r>
                <a:rPr lang="en-US" dirty="0" smtClean="0">
                  <a:latin typeface="Times New Roman" panose="02020603050405020304" pitchFamily="18" charset="0"/>
                  <a:cs typeface="Times New Roman" panose="02020603050405020304" pitchFamily="18" charset="0"/>
                </a:rPr>
                <a:t>C</a:t>
              </a:r>
              <a:endParaRPr lang="en-US" dirty="0">
                <a:latin typeface="Times New Roman" panose="02020603050405020304" pitchFamily="18" charset="0"/>
                <a:cs typeface="Times New Roman" panose="02020603050405020304" pitchFamily="18" charset="0"/>
              </a:endParaRPr>
            </a:p>
          </p:txBody>
        </p:sp>
      </p:grpSp>
      <p:grpSp>
        <p:nvGrpSpPr>
          <p:cNvPr id="386" name="Group 385"/>
          <p:cNvGrpSpPr/>
          <p:nvPr/>
        </p:nvGrpSpPr>
        <p:grpSpPr>
          <a:xfrm>
            <a:off x="1307575" y="2725083"/>
            <a:ext cx="492443" cy="369335"/>
            <a:chOff x="9644652" y="3222254"/>
            <a:chExt cx="492443" cy="369335"/>
          </a:xfrm>
        </p:grpSpPr>
        <p:sp>
          <p:nvSpPr>
            <p:cNvPr id="387" name="Oval 386"/>
            <p:cNvSpPr>
              <a:spLocks noChangeAspect="1"/>
            </p:cNvSpPr>
            <p:nvPr/>
          </p:nvSpPr>
          <p:spPr>
            <a:xfrm>
              <a:off x="9718267" y="3222254"/>
              <a:ext cx="345214" cy="345214"/>
            </a:xfrm>
            <a:prstGeom prst="ellipse">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8" name="TextBox 387"/>
            <p:cNvSpPr txBox="1"/>
            <p:nvPr/>
          </p:nvSpPr>
          <p:spPr>
            <a:xfrm>
              <a:off x="9644652" y="3222257"/>
              <a:ext cx="492443" cy="369332"/>
            </a:xfrm>
            <a:prstGeom prst="rect">
              <a:avLst/>
            </a:prstGeom>
            <a:noFill/>
          </p:spPr>
          <p:txBody>
            <a:bodyPr wrap="none" rtlCol="0">
              <a:spAutoFit/>
            </a:bodyPr>
            <a:lstStyle/>
            <a:p>
              <a:r>
                <a:rPr lang="en-US" baseline="30000" dirty="0" smtClean="0">
                  <a:latin typeface="Times New Roman" panose="02020603050405020304" pitchFamily="18" charset="0"/>
                  <a:cs typeface="Times New Roman" panose="02020603050405020304" pitchFamily="18" charset="0"/>
                </a:rPr>
                <a:t>12</a:t>
              </a:r>
              <a:r>
                <a:rPr lang="en-US" dirty="0" smtClean="0">
                  <a:latin typeface="Times New Roman" panose="02020603050405020304" pitchFamily="18" charset="0"/>
                  <a:cs typeface="Times New Roman" panose="02020603050405020304" pitchFamily="18" charset="0"/>
                </a:rPr>
                <a:t>C</a:t>
              </a:r>
              <a:endParaRPr lang="en-US" dirty="0">
                <a:latin typeface="Times New Roman" panose="02020603050405020304" pitchFamily="18" charset="0"/>
                <a:cs typeface="Times New Roman" panose="02020603050405020304" pitchFamily="18" charset="0"/>
              </a:endParaRPr>
            </a:p>
          </p:txBody>
        </p:sp>
      </p:grpSp>
      <p:grpSp>
        <p:nvGrpSpPr>
          <p:cNvPr id="389" name="Group 388"/>
          <p:cNvGrpSpPr/>
          <p:nvPr/>
        </p:nvGrpSpPr>
        <p:grpSpPr>
          <a:xfrm>
            <a:off x="2574940" y="1854395"/>
            <a:ext cx="492443" cy="369335"/>
            <a:chOff x="9644652" y="3222254"/>
            <a:chExt cx="492443" cy="369335"/>
          </a:xfrm>
        </p:grpSpPr>
        <p:sp>
          <p:nvSpPr>
            <p:cNvPr id="390" name="Oval 389"/>
            <p:cNvSpPr>
              <a:spLocks noChangeAspect="1"/>
            </p:cNvSpPr>
            <p:nvPr/>
          </p:nvSpPr>
          <p:spPr>
            <a:xfrm>
              <a:off x="9718267" y="3222254"/>
              <a:ext cx="345214" cy="345214"/>
            </a:xfrm>
            <a:prstGeom prst="ellipse">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1" name="TextBox 390"/>
            <p:cNvSpPr txBox="1"/>
            <p:nvPr/>
          </p:nvSpPr>
          <p:spPr>
            <a:xfrm>
              <a:off x="9644652" y="3222257"/>
              <a:ext cx="492443" cy="369332"/>
            </a:xfrm>
            <a:prstGeom prst="rect">
              <a:avLst/>
            </a:prstGeom>
            <a:noFill/>
          </p:spPr>
          <p:txBody>
            <a:bodyPr wrap="none" rtlCol="0">
              <a:spAutoFit/>
            </a:bodyPr>
            <a:lstStyle/>
            <a:p>
              <a:r>
                <a:rPr lang="en-US" baseline="30000" dirty="0" smtClean="0">
                  <a:latin typeface="Times New Roman" panose="02020603050405020304" pitchFamily="18" charset="0"/>
                  <a:cs typeface="Times New Roman" panose="02020603050405020304" pitchFamily="18" charset="0"/>
                </a:rPr>
                <a:t>12</a:t>
              </a:r>
              <a:r>
                <a:rPr lang="en-US" dirty="0" smtClean="0">
                  <a:latin typeface="Times New Roman" panose="02020603050405020304" pitchFamily="18" charset="0"/>
                  <a:cs typeface="Times New Roman" panose="02020603050405020304" pitchFamily="18" charset="0"/>
                </a:rPr>
                <a:t>C</a:t>
              </a:r>
              <a:endParaRPr lang="en-US" dirty="0">
                <a:latin typeface="Times New Roman" panose="02020603050405020304" pitchFamily="18" charset="0"/>
                <a:cs typeface="Times New Roman" panose="02020603050405020304" pitchFamily="18" charset="0"/>
              </a:endParaRPr>
            </a:p>
          </p:txBody>
        </p:sp>
      </p:grpSp>
      <p:grpSp>
        <p:nvGrpSpPr>
          <p:cNvPr id="392" name="Group 391"/>
          <p:cNvGrpSpPr/>
          <p:nvPr/>
        </p:nvGrpSpPr>
        <p:grpSpPr>
          <a:xfrm>
            <a:off x="7075147" y="3044950"/>
            <a:ext cx="492443" cy="369335"/>
            <a:chOff x="9644652" y="3222254"/>
            <a:chExt cx="492443" cy="369335"/>
          </a:xfrm>
        </p:grpSpPr>
        <p:sp>
          <p:nvSpPr>
            <p:cNvPr id="393" name="Oval 392"/>
            <p:cNvSpPr>
              <a:spLocks noChangeAspect="1"/>
            </p:cNvSpPr>
            <p:nvPr/>
          </p:nvSpPr>
          <p:spPr>
            <a:xfrm>
              <a:off x="9718267" y="3222254"/>
              <a:ext cx="345214" cy="345214"/>
            </a:xfrm>
            <a:prstGeom prst="ellipse">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4" name="TextBox 393"/>
            <p:cNvSpPr txBox="1"/>
            <p:nvPr/>
          </p:nvSpPr>
          <p:spPr>
            <a:xfrm>
              <a:off x="9644652" y="3222257"/>
              <a:ext cx="492443" cy="369332"/>
            </a:xfrm>
            <a:prstGeom prst="rect">
              <a:avLst/>
            </a:prstGeom>
            <a:noFill/>
          </p:spPr>
          <p:txBody>
            <a:bodyPr wrap="none" rtlCol="0">
              <a:spAutoFit/>
            </a:bodyPr>
            <a:lstStyle/>
            <a:p>
              <a:r>
                <a:rPr lang="en-US" baseline="30000" dirty="0" smtClean="0">
                  <a:latin typeface="Times New Roman" panose="02020603050405020304" pitchFamily="18" charset="0"/>
                  <a:cs typeface="Times New Roman" panose="02020603050405020304" pitchFamily="18" charset="0"/>
                </a:rPr>
                <a:t>12</a:t>
              </a:r>
              <a:r>
                <a:rPr lang="en-US" dirty="0" smtClean="0">
                  <a:latin typeface="Times New Roman" panose="02020603050405020304" pitchFamily="18" charset="0"/>
                  <a:cs typeface="Times New Roman" panose="02020603050405020304" pitchFamily="18" charset="0"/>
                </a:rPr>
                <a:t>C</a:t>
              </a:r>
              <a:endParaRPr lang="en-US" dirty="0">
                <a:latin typeface="Times New Roman" panose="02020603050405020304" pitchFamily="18" charset="0"/>
                <a:cs typeface="Times New Roman" panose="02020603050405020304" pitchFamily="18" charset="0"/>
              </a:endParaRPr>
            </a:p>
          </p:txBody>
        </p:sp>
      </p:grpSp>
      <p:grpSp>
        <p:nvGrpSpPr>
          <p:cNvPr id="395" name="Group 394"/>
          <p:cNvGrpSpPr/>
          <p:nvPr/>
        </p:nvGrpSpPr>
        <p:grpSpPr>
          <a:xfrm>
            <a:off x="1546312" y="1777585"/>
            <a:ext cx="492443" cy="369335"/>
            <a:chOff x="9644652" y="3222254"/>
            <a:chExt cx="492443" cy="369335"/>
          </a:xfrm>
        </p:grpSpPr>
        <p:sp>
          <p:nvSpPr>
            <p:cNvPr id="396" name="Oval 395"/>
            <p:cNvSpPr>
              <a:spLocks noChangeAspect="1"/>
            </p:cNvSpPr>
            <p:nvPr/>
          </p:nvSpPr>
          <p:spPr>
            <a:xfrm>
              <a:off x="9718267" y="3222254"/>
              <a:ext cx="345214" cy="345214"/>
            </a:xfrm>
            <a:prstGeom prst="ellipse">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7" name="TextBox 396"/>
            <p:cNvSpPr txBox="1"/>
            <p:nvPr/>
          </p:nvSpPr>
          <p:spPr>
            <a:xfrm>
              <a:off x="9644652" y="3222257"/>
              <a:ext cx="492443" cy="369332"/>
            </a:xfrm>
            <a:prstGeom prst="rect">
              <a:avLst/>
            </a:prstGeom>
            <a:noFill/>
          </p:spPr>
          <p:txBody>
            <a:bodyPr wrap="none" rtlCol="0">
              <a:spAutoFit/>
            </a:bodyPr>
            <a:lstStyle/>
            <a:p>
              <a:r>
                <a:rPr lang="en-US" baseline="30000" dirty="0" smtClean="0">
                  <a:latin typeface="Times New Roman" panose="02020603050405020304" pitchFamily="18" charset="0"/>
                  <a:cs typeface="Times New Roman" panose="02020603050405020304" pitchFamily="18" charset="0"/>
                </a:rPr>
                <a:t>12</a:t>
              </a:r>
              <a:r>
                <a:rPr lang="en-US" dirty="0" smtClean="0">
                  <a:latin typeface="Times New Roman" panose="02020603050405020304" pitchFamily="18" charset="0"/>
                  <a:cs typeface="Times New Roman" panose="02020603050405020304" pitchFamily="18" charset="0"/>
                </a:rPr>
                <a:t>C</a:t>
              </a:r>
              <a:endParaRPr lang="en-US" dirty="0">
                <a:latin typeface="Times New Roman" panose="02020603050405020304" pitchFamily="18" charset="0"/>
                <a:cs typeface="Times New Roman" panose="02020603050405020304" pitchFamily="18" charset="0"/>
              </a:endParaRPr>
            </a:p>
          </p:txBody>
        </p:sp>
      </p:grpSp>
      <p:grpSp>
        <p:nvGrpSpPr>
          <p:cNvPr id="401" name="Group 400"/>
          <p:cNvGrpSpPr/>
          <p:nvPr/>
        </p:nvGrpSpPr>
        <p:grpSpPr>
          <a:xfrm>
            <a:off x="4152075" y="3114258"/>
            <a:ext cx="492443" cy="369335"/>
            <a:chOff x="9644652" y="3222254"/>
            <a:chExt cx="492443" cy="369335"/>
          </a:xfrm>
        </p:grpSpPr>
        <p:sp>
          <p:nvSpPr>
            <p:cNvPr id="402" name="Oval 401"/>
            <p:cNvSpPr>
              <a:spLocks noChangeAspect="1"/>
            </p:cNvSpPr>
            <p:nvPr/>
          </p:nvSpPr>
          <p:spPr>
            <a:xfrm>
              <a:off x="9718267" y="3222254"/>
              <a:ext cx="345214" cy="345214"/>
            </a:xfrm>
            <a:prstGeom prst="ellipse">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3" name="TextBox 402"/>
            <p:cNvSpPr txBox="1"/>
            <p:nvPr/>
          </p:nvSpPr>
          <p:spPr>
            <a:xfrm>
              <a:off x="9644652" y="3222257"/>
              <a:ext cx="492443" cy="369332"/>
            </a:xfrm>
            <a:prstGeom prst="rect">
              <a:avLst/>
            </a:prstGeom>
            <a:noFill/>
          </p:spPr>
          <p:txBody>
            <a:bodyPr wrap="none" rtlCol="0">
              <a:spAutoFit/>
            </a:bodyPr>
            <a:lstStyle/>
            <a:p>
              <a:r>
                <a:rPr lang="en-US" baseline="30000" dirty="0" smtClean="0">
                  <a:latin typeface="Times New Roman" panose="02020603050405020304" pitchFamily="18" charset="0"/>
                  <a:cs typeface="Times New Roman" panose="02020603050405020304" pitchFamily="18" charset="0"/>
                </a:rPr>
                <a:t>12</a:t>
              </a:r>
              <a:r>
                <a:rPr lang="en-US" dirty="0" smtClean="0">
                  <a:latin typeface="Times New Roman" panose="02020603050405020304" pitchFamily="18" charset="0"/>
                  <a:cs typeface="Times New Roman" panose="02020603050405020304" pitchFamily="18" charset="0"/>
                </a:rPr>
                <a:t>C</a:t>
              </a:r>
              <a:endParaRPr lang="en-US" dirty="0">
                <a:latin typeface="Times New Roman" panose="02020603050405020304" pitchFamily="18" charset="0"/>
                <a:cs typeface="Times New Roman" panose="02020603050405020304" pitchFamily="18" charset="0"/>
              </a:endParaRPr>
            </a:p>
          </p:txBody>
        </p:sp>
      </p:grpSp>
      <p:grpSp>
        <p:nvGrpSpPr>
          <p:cNvPr id="404" name="Group 403"/>
          <p:cNvGrpSpPr/>
          <p:nvPr/>
        </p:nvGrpSpPr>
        <p:grpSpPr>
          <a:xfrm>
            <a:off x="7594930" y="2622495"/>
            <a:ext cx="492443" cy="369335"/>
            <a:chOff x="9644652" y="3222254"/>
            <a:chExt cx="492443" cy="369335"/>
          </a:xfrm>
        </p:grpSpPr>
        <p:sp>
          <p:nvSpPr>
            <p:cNvPr id="405" name="Oval 404"/>
            <p:cNvSpPr>
              <a:spLocks noChangeAspect="1"/>
            </p:cNvSpPr>
            <p:nvPr/>
          </p:nvSpPr>
          <p:spPr>
            <a:xfrm>
              <a:off x="9718267" y="3222254"/>
              <a:ext cx="345214" cy="345214"/>
            </a:xfrm>
            <a:prstGeom prst="ellipse">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6" name="TextBox 405"/>
            <p:cNvSpPr txBox="1"/>
            <p:nvPr/>
          </p:nvSpPr>
          <p:spPr>
            <a:xfrm>
              <a:off x="9644652" y="3222257"/>
              <a:ext cx="492443" cy="369332"/>
            </a:xfrm>
            <a:prstGeom prst="rect">
              <a:avLst/>
            </a:prstGeom>
            <a:noFill/>
          </p:spPr>
          <p:txBody>
            <a:bodyPr wrap="none" rtlCol="0">
              <a:spAutoFit/>
            </a:bodyPr>
            <a:lstStyle/>
            <a:p>
              <a:r>
                <a:rPr lang="en-US" baseline="30000" dirty="0" smtClean="0">
                  <a:latin typeface="Times New Roman" panose="02020603050405020304" pitchFamily="18" charset="0"/>
                  <a:cs typeface="Times New Roman" panose="02020603050405020304" pitchFamily="18" charset="0"/>
                </a:rPr>
                <a:t>12</a:t>
              </a:r>
              <a:r>
                <a:rPr lang="en-US" dirty="0" smtClean="0">
                  <a:latin typeface="Times New Roman" panose="02020603050405020304" pitchFamily="18" charset="0"/>
                  <a:cs typeface="Times New Roman" panose="02020603050405020304" pitchFamily="18" charset="0"/>
                </a:rPr>
                <a:t>C</a:t>
              </a:r>
              <a:endParaRPr lang="en-US" dirty="0">
                <a:latin typeface="Times New Roman" panose="02020603050405020304" pitchFamily="18" charset="0"/>
                <a:cs typeface="Times New Roman" panose="02020603050405020304" pitchFamily="18" charset="0"/>
              </a:endParaRPr>
            </a:p>
          </p:txBody>
        </p:sp>
      </p:grpSp>
      <p:grpSp>
        <p:nvGrpSpPr>
          <p:cNvPr id="407" name="Group 406"/>
          <p:cNvGrpSpPr/>
          <p:nvPr/>
        </p:nvGrpSpPr>
        <p:grpSpPr>
          <a:xfrm>
            <a:off x="2753800" y="3341125"/>
            <a:ext cx="492443" cy="369335"/>
            <a:chOff x="9644652" y="3222254"/>
            <a:chExt cx="492443" cy="369335"/>
          </a:xfrm>
        </p:grpSpPr>
        <p:sp>
          <p:nvSpPr>
            <p:cNvPr id="408" name="Oval 407"/>
            <p:cNvSpPr>
              <a:spLocks noChangeAspect="1"/>
            </p:cNvSpPr>
            <p:nvPr/>
          </p:nvSpPr>
          <p:spPr>
            <a:xfrm>
              <a:off x="9718267" y="3222254"/>
              <a:ext cx="345214" cy="345214"/>
            </a:xfrm>
            <a:prstGeom prst="ellipse">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9" name="TextBox 408"/>
            <p:cNvSpPr txBox="1"/>
            <p:nvPr/>
          </p:nvSpPr>
          <p:spPr>
            <a:xfrm>
              <a:off x="9644652" y="3222257"/>
              <a:ext cx="492443" cy="369332"/>
            </a:xfrm>
            <a:prstGeom prst="rect">
              <a:avLst/>
            </a:prstGeom>
            <a:noFill/>
          </p:spPr>
          <p:txBody>
            <a:bodyPr wrap="none" rtlCol="0">
              <a:spAutoFit/>
            </a:bodyPr>
            <a:lstStyle/>
            <a:p>
              <a:r>
                <a:rPr lang="en-US" baseline="30000" dirty="0" smtClean="0">
                  <a:latin typeface="Times New Roman" panose="02020603050405020304" pitchFamily="18" charset="0"/>
                  <a:cs typeface="Times New Roman" panose="02020603050405020304" pitchFamily="18" charset="0"/>
                </a:rPr>
                <a:t>12</a:t>
              </a:r>
              <a:r>
                <a:rPr lang="en-US" dirty="0" smtClean="0">
                  <a:latin typeface="Times New Roman" panose="02020603050405020304" pitchFamily="18" charset="0"/>
                  <a:cs typeface="Times New Roman" panose="02020603050405020304" pitchFamily="18" charset="0"/>
                </a:rPr>
                <a:t>C</a:t>
              </a:r>
              <a:endParaRPr lang="en-US" dirty="0">
                <a:latin typeface="Times New Roman" panose="02020603050405020304" pitchFamily="18" charset="0"/>
                <a:cs typeface="Times New Roman" panose="02020603050405020304" pitchFamily="18" charset="0"/>
              </a:endParaRPr>
            </a:p>
          </p:txBody>
        </p:sp>
      </p:grpSp>
      <p:grpSp>
        <p:nvGrpSpPr>
          <p:cNvPr id="410" name="Group 409"/>
          <p:cNvGrpSpPr/>
          <p:nvPr/>
        </p:nvGrpSpPr>
        <p:grpSpPr>
          <a:xfrm>
            <a:off x="1160777" y="2402077"/>
            <a:ext cx="492443" cy="369335"/>
            <a:chOff x="9644652" y="3222254"/>
            <a:chExt cx="492443" cy="369335"/>
          </a:xfrm>
        </p:grpSpPr>
        <p:sp>
          <p:nvSpPr>
            <p:cNvPr id="411" name="Oval 410"/>
            <p:cNvSpPr>
              <a:spLocks noChangeAspect="1"/>
            </p:cNvSpPr>
            <p:nvPr/>
          </p:nvSpPr>
          <p:spPr>
            <a:xfrm>
              <a:off x="9718267" y="3222254"/>
              <a:ext cx="345214" cy="345214"/>
            </a:xfrm>
            <a:prstGeom prst="ellipse">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2" name="TextBox 411"/>
            <p:cNvSpPr txBox="1"/>
            <p:nvPr/>
          </p:nvSpPr>
          <p:spPr>
            <a:xfrm>
              <a:off x="9644652" y="3222257"/>
              <a:ext cx="492443" cy="369332"/>
            </a:xfrm>
            <a:prstGeom prst="rect">
              <a:avLst/>
            </a:prstGeom>
            <a:noFill/>
          </p:spPr>
          <p:txBody>
            <a:bodyPr wrap="none" rtlCol="0">
              <a:spAutoFit/>
            </a:bodyPr>
            <a:lstStyle/>
            <a:p>
              <a:r>
                <a:rPr lang="en-US" baseline="30000" dirty="0" smtClean="0">
                  <a:latin typeface="Times New Roman" panose="02020603050405020304" pitchFamily="18" charset="0"/>
                  <a:cs typeface="Times New Roman" panose="02020603050405020304" pitchFamily="18" charset="0"/>
                </a:rPr>
                <a:t>12</a:t>
              </a:r>
              <a:r>
                <a:rPr lang="en-US" dirty="0" smtClean="0">
                  <a:latin typeface="Times New Roman" panose="02020603050405020304" pitchFamily="18" charset="0"/>
                  <a:cs typeface="Times New Roman" panose="02020603050405020304" pitchFamily="18" charset="0"/>
                </a:rPr>
                <a:t>C</a:t>
              </a:r>
              <a:endParaRPr lang="en-US" dirty="0">
                <a:latin typeface="Times New Roman" panose="02020603050405020304" pitchFamily="18" charset="0"/>
                <a:cs typeface="Times New Roman" panose="02020603050405020304" pitchFamily="18" charset="0"/>
              </a:endParaRPr>
            </a:p>
          </p:txBody>
        </p:sp>
      </p:grpSp>
      <p:grpSp>
        <p:nvGrpSpPr>
          <p:cNvPr id="413" name="Group 412"/>
          <p:cNvGrpSpPr/>
          <p:nvPr/>
        </p:nvGrpSpPr>
        <p:grpSpPr>
          <a:xfrm>
            <a:off x="6998337" y="1815990"/>
            <a:ext cx="492443" cy="369335"/>
            <a:chOff x="9644652" y="3222254"/>
            <a:chExt cx="492443" cy="369335"/>
          </a:xfrm>
        </p:grpSpPr>
        <p:sp>
          <p:nvSpPr>
            <p:cNvPr id="414" name="Oval 413"/>
            <p:cNvSpPr>
              <a:spLocks noChangeAspect="1"/>
            </p:cNvSpPr>
            <p:nvPr/>
          </p:nvSpPr>
          <p:spPr>
            <a:xfrm>
              <a:off x="9718267" y="3222254"/>
              <a:ext cx="345214" cy="345214"/>
            </a:xfrm>
            <a:prstGeom prst="ellipse">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5" name="TextBox 414"/>
            <p:cNvSpPr txBox="1"/>
            <p:nvPr/>
          </p:nvSpPr>
          <p:spPr>
            <a:xfrm>
              <a:off x="9644652" y="3222257"/>
              <a:ext cx="492443" cy="369332"/>
            </a:xfrm>
            <a:prstGeom prst="rect">
              <a:avLst/>
            </a:prstGeom>
            <a:noFill/>
          </p:spPr>
          <p:txBody>
            <a:bodyPr wrap="none" rtlCol="0">
              <a:spAutoFit/>
            </a:bodyPr>
            <a:lstStyle/>
            <a:p>
              <a:r>
                <a:rPr lang="en-US" baseline="30000" dirty="0" smtClean="0">
                  <a:latin typeface="Times New Roman" panose="02020603050405020304" pitchFamily="18" charset="0"/>
                  <a:cs typeface="Times New Roman" panose="02020603050405020304" pitchFamily="18" charset="0"/>
                </a:rPr>
                <a:t>12</a:t>
              </a:r>
              <a:r>
                <a:rPr lang="en-US" dirty="0" smtClean="0">
                  <a:latin typeface="Times New Roman" panose="02020603050405020304" pitchFamily="18" charset="0"/>
                  <a:cs typeface="Times New Roman" panose="02020603050405020304" pitchFamily="18" charset="0"/>
                </a:rPr>
                <a:t>C</a:t>
              </a:r>
              <a:endParaRPr lang="en-US" dirty="0">
                <a:latin typeface="Times New Roman" panose="02020603050405020304" pitchFamily="18" charset="0"/>
                <a:cs typeface="Times New Roman" panose="02020603050405020304" pitchFamily="18" charset="0"/>
              </a:endParaRPr>
            </a:p>
          </p:txBody>
        </p:sp>
      </p:grpSp>
      <p:grpSp>
        <p:nvGrpSpPr>
          <p:cNvPr id="416" name="Group 415"/>
          <p:cNvGrpSpPr/>
          <p:nvPr/>
        </p:nvGrpSpPr>
        <p:grpSpPr>
          <a:xfrm>
            <a:off x="6459477" y="1846546"/>
            <a:ext cx="492443" cy="369335"/>
            <a:chOff x="9644652" y="3222254"/>
            <a:chExt cx="492443" cy="369335"/>
          </a:xfrm>
        </p:grpSpPr>
        <p:sp>
          <p:nvSpPr>
            <p:cNvPr id="417" name="Oval 416"/>
            <p:cNvSpPr>
              <a:spLocks noChangeAspect="1"/>
            </p:cNvSpPr>
            <p:nvPr/>
          </p:nvSpPr>
          <p:spPr>
            <a:xfrm>
              <a:off x="9718267" y="3222254"/>
              <a:ext cx="345214" cy="345214"/>
            </a:xfrm>
            <a:prstGeom prst="ellipse">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8" name="TextBox 417"/>
            <p:cNvSpPr txBox="1"/>
            <p:nvPr/>
          </p:nvSpPr>
          <p:spPr>
            <a:xfrm>
              <a:off x="9644652" y="3222257"/>
              <a:ext cx="492443" cy="369332"/>
            </a:xfrm>
            <a:prstGeom prst="rect">
              <a:avLst/>
            </a:prstGeom>
            <a:noFill/>
          </p:spPr>
          <p:txBody>
            <a:bodyPr wrap="none" rtlCol="0">
              <a:spAutoFit/>
            </a:bodyPr>
            <a:lstStyle/>
            <a:p>
              <a:r>
                <a:rPr lang="en-US" baseline="30000" dirty="0" smtClean="0">
                  <a:latin typeface="Times New Roman" panose="02020603050405020304" pitchFamily="18" charset="0"/>
                  <a:cs typeface="Times New Roman" panose="02020603050405020304" pitchFamily="18" charset="0"/>
                </a:rPr>
                <a:t>12</a:t>
              </a:r>
              <a:r>
                <a:rPr lang="en-US" dirty="0" smtClean="0">
                  <a:latin typeface="Times New Roman" panose="02020603050405020304" pitchFamily="18" charset="0"/>
                  <a:cs typeface="Times New Roman" panose="02020603050405020304" pitchFamily="18" charset="0"/>
                </a:rPr>
                <a:t>C</a:t>
              </a:r>
              <a:endParaRPr lang="en-US" dirty="0">
                <a:latin typeface="Times New Roman" panose="02020603050405020304" pitchFamily="18" charset="0"/>
                <a:cs typeface="Times New Roman" panose="02020603050405020304" pitchFamily="18" charset="0"/>
              </a:endParaRPr>
            </a:p>
          </p:txBody>
        </p:sp>
      </p:grpSp>
      <p:grpSp>
        <p:nvGrpSpPr>
          <p:cNvPr id="419" name="Group 418"/>
          <p:cNvGrpSpPr/>
          <p:nvPr/>
        </p:nvGrpSpPr>
        <p:grpSpPr>
          <a:xfrm>
            <a:off x="4533595" y="3482120"/>
            <a:ext cx="492443" cy="369335"/>
            <a:chOff x="9644652" y="3222254"/>
            <a:chExt cx="492443" cy="369335"/>
          </a:xfrm>
        </p:grpSpPr>
        <p:sp>
          <p:nvSpPr>
            <p:cNvPr id="420" name="Oval 419"/>
            <p:cNvSpPr>
              <a:spLocks noChangeAspect="1"/>
            </p:cNvSpPr>
            <p:nvPr/>
          </p:nvSpPr>
          <p:spPr>
            <a:xfrm>
              <a:off x="9718267" y="3222254"/>
              <a:ext cx="345214" cy="345214"/>
            </a:xfrm>
            <a:prstGeom prst="ellipse">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1" name="TextBox 420"/>
            <p:cNvSpPr txBox="1"/>
            <p:nvPr/>
          </p:nvSpPr>
          <p:spPr>
            <a:xfrm>
              <a:off x="9644652" y="3222257"/>
              <a:ext cx="492443" cy="369332"/>
            </a:xfrm>
            <a:prstGeom prst="rect">
              <a:avLst/>
            </a:prstGeom>
            <a:noFill/>
          </p:spPr>
          <p:txBody>
            <a:bodyPr wrap="none" rtlCol="0">
              <a:spAutoFit/>
            </a:bodyPr>
            <a:lstStyle/>
            <a:p>
              <a:r>
                <a:rPr lang="en-US" baseline="30000" dirty="0" smtClean="0">
                  <a:latin typeface="Times New Roman" panose="02020603050405020304" pitchFamily="18" charset="0"/>
                  <a:cs typeface="Times New Roman" panose="02020603050405020304" pitchFamily="18" charset="0"/>
                </a:rPr>
                <a:t>12</a:t>
              </a:r>
              <a:r>
                <a:rPr lang="en-US" dirty="0" smtClean="0">
                  <a:latin typeface="Times New Roman" panose="02020603050405020304" pitchFamily="18" charset="0"/>
                  <a:cs typeface="Times New Roman" panose="02020603050405020304" pitchFamily="18" charset="0"/>
                </a:rPr>
                <a:t>C</a:t>
              </a:r>
              <a:endParaRPr lang="en-US" dirty="0">
                <a:latin typeface="Times New Roman" panose="02020603050405020304" pitchFamily="18" charset="0"/>
                <a:cs typeface="Times New Roman" panose="02020603050405020304" pitchFamily="18" charset="0"/>
              </a:endParaRPr>
            </a:p>
          </p:txBody>
        </p:sp>
      </p:grpSp>
      <p:grpSp>
        <p:nvGrpSpPr>
          <p:cNvPr id="422" name="Group 421"/>
          <p:cNvGrpSpPr/>
          <p:nvPr/>
        </p:nvGrpSpPr>
        <p:grpSpPr>
          <a:xfrm>
            <a:off x="1255294" y="1431961"/>
            <a:ext cx="492443" cy="369335"/>
            <a:chOff x="9644652" y="3222254"/>
            <a:chExt cx="492443" cy="369335"/>
          </a:xfrm>
        </p:grpSpPr>
        <p:sp>
          <p:nvSpPr>
            <p:cNvPr id="423" name="Oval 422"/>
            <p:cNvSpPr>
              <a:spLocks noChangeAspect="1"/>
            </p:cNvSpPr>
            <p:nvPr/>
          </p:nvSpPr>
          <p:spPr>
            <a:xfrm>
              <a:off x="9718267" y="3222254"/>
              <a:ext cx="345214" cy="345214"/>
            </a:xfrm>
            <a:prstGeom prst="ellipse">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4" name="TextBox 423"/>
            <p:cNvSpPr txBox="1"/>
            <p:nvPr/>
          </p:nvSpPr>
          <p:spPr>
            <a:xfrm>
              <a:off x="9644652" y="3222257"/>
              <a:ext cx="492443" cy="369332"/>
            </a:xfrm>
            <a:prstGeom prst="rect">
              <a:avLst/>
            </a:prstGeom>
            <a:noFill/>
          </p:spPr>
          <p:txBody>
            <a:bodyPr wrap="none" rtlCol="0">
              <a:spAutoFit/>
            </a:bodyPr>
            <a:lstStyle/>
            <a:p>
              <a:r>
                <a:rPr lang="en-US" baseline="30000" dirty="0" smtClean="0">
                  <a:latin typeface="Times New Roman" panose="02020603050405020304" pitchFamily="18" charset="0"/>
                  <a:cs typeface="Times New Roman" panose="02020603050405020304" pitchFamily="18" charset="0"/>
                </a:rPr>
                <a:t>12</a:t>
              </a:r>
              <a:r>
                <a:rPr lang="en-US" dirty="0" smtClean="0">
                  <a:latin typeface="Times New Roman" panose="02020603050405020304" pitchFamily="18" charset="0"/>
                  <a:cs typeface="Times New Roman" panose="02020603050405020304" pitchFamily="18" charset="0"/>
                </a:rPr>
                <a:t>C</a:t>
              </a:r>
              <a:endParaRPr lang="en-US" dirty="0">
                <a:latin typeface="Times New Roman" panose="02020603050405020304" pitchFamily="18" charset="0"/>
                <a:cs typeface="Times New Roman" panose="02020603050405020304" pitchFamily="18" charset="0"/>
              </a:endParaRPr>
            </a:p>
          </p:txBody>
        </p:sp>
      </p:grpSp>
      <p:grpSp>
        <p:nvGrpSpPr>
          <p:cNvPr id="425" name="Group 424"/>
          <p:cNvGrpSpPr/>
          <p:nvPr/>
        </p:nvGrpSpPr>
        <p:grpSpPr>
          <a:xfrm>
            <a:off x="1654892" y="1446655"/>
            <a:ext cx="492443" cy="369335"/>
            <a:chOff x="9644652" y="3222254"/>
            <a:chExt cx="492443" cy="369335"/>
          </a:xfrm>
        </p:grpSpPr>
        <p:sp>
          <p:nvSpPr>
            <p:cNvPr id="426" name="Oval 425"/>
            <p:cNvSpPr>
              <a:spLocks noChangeAspect="1"/>
            </p:cNvSpPr>
            <p:nvPr/>
          </p:nvSpPr>
          <p:spPr>
            <a:xfrm>
              <a:off x="9718267" y="3222254"/>
              <a:ext cx="345214" cy="345214"/>
            </a:xfrm>
            <a:prstGeom prst="ellipse">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7" name="TextBox 426"/>
            <p:cNvSpPr txBox="1"/>
            <p:nvPr/>
          </p:nvSpPr>
          <p:spPr>
            <a:xfrm>
              <a:off x="9644652" y="3222257"/>
              <a:ext cx="492443" cy="369332"/>
            </a:xfrm>
            <a:prstGeom prst="rect">
              <a:avLst/>
            </a:prstGeom>
            <a:noFill/>
          </p:spPr>
          <p:txBody>
            <a:bodyPr wrap="none" rtlCol="0">
              <a:spAutoFit/>
            </a:bodyPr>
            <a:lstStyle/>
            <a:p>
              <a:r>
                <a:rPr lang="en-US" baseline="30000" dirty="0" smtClean="0">
                  <a:latin typeface="Times New Roman" panose="02020603050405020304" pitchFamily="18" charset="0"/>
                  <a:cs typeface="Times New Roman" panose="02020603050405020304" pitchFamily="18" charset="0"/>
                </a:rPr>
                <a:t>12</a:t>
              </a:r>
              <a:r>
                <a:rPr lang="en-US" dirty="0" smtClean="0">
                  <a:latin typeface="Times New Roman" panose="02020603050405020304" pitchFamily="18" charset="0"/>
                  <a:cs typeface="Times New Roman" panose="02020603050405020304" pitchFamily="18" charset="0"/>
                </a:rPr>
                <a:t>C</a:t>
              </a:r>
              <a:endParaRPr lang="en-US" dirty="0">
                <a:latin typeface="Times New Roman" panose="02020603050405020304" pitchFamily="18" charset="0"/>
                <a:cs typeface="Times New Roman" panose="02020603050405020304" pitchFamily="18" charset="0"/>
              </a:endParaRPr>
            </a:p>
          </p:txBody>
        </p:sp>
      </p:grpSp>
      <p:grpSp>
        <p:nvGrpSpPr>
          <p:cNvPr id="428" name="Group 427"/>
          <p:cNvGrpSpPr/>
          <p:nvPr/>
        </p:nvGrpSpPr>
        <p:grpSpPr>
          <a:xfrm>
            <a:off x="853537" y="2598805"/>
            <a:ext cx="492443" cy="369335"/>
            <a:chOff x="9644652" y="3222254"/>
            <a:chExt cx="492443" cy="369335"/>
          </a:xfrm>
        </p:grpSpPr>
        <p:sp>
          <p:nvSpPr>
            <p:cNvPr id="429" name="Oval 428"/>
            <p:cNvSpPr>
              <a:spLocks noChangeAspect="1"/>
            </p:cNvSpPr>
            <p:nvPr/>
          </p:nvSpPr>
          <p:spPr>
            <a:xfrm>
              <a:off x="9718267" y="3222254"/>
              <a:ext cx="345214" cy="345214"/>
            </a:xfrm>
            <a:prstGeom prst="ellipse">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0" name="TextBox 429"/>
            <p:cNvSpPr txBox="1"/>
            <p:nvPr/>
          </p:nvSpPr>
          <p:spPr>
            <a:xfrm>
              <a:off x="9644652" y="3222257"/>
              <a:ext cx="492443" cy="369332"/>
            </a:xfrm>
            <a:prstGeom prst="rect">
              <a:avLst/>
            </a:prstGeom>
            <a:noFill/>
          </p:spPr>
          <p:txBody>
            <a:bodyPr wrap="none" rtlCol="0">
              <a:spAutoFit/>
            </a:bodyPr>
            <a:lstStyle/>
            <a:p>
              <a:r>
                <a:rPr lang="en-US" baseline="30000" dirty="0" smtClean="0">
                  <a:latin typeface="Times New Roman" panose="02020603050405020304" pitchFamily="18" charset="0"/>
                  <a:cs typeface="Times New Roman" panose="02020603050405020304" pitchFamily="18" charset="0"/>
                </a:rPr>
                <a:t>12</a:t>
              </a:r>
              <a:r>
                <a:rPr lang="en-US" dirty="0" smtClean="0">
                  <a:latin typeface="Times New Roman" panose="02020603050405020304" pitchFamily="18" charset="0"/>
                  <a:cs typeface="Times New Roman" panose="02020603050405020304" pitchFamily="18" charset="0"/>
                </a:rPr>
                <a:t>C</a:t>
              </a:r>
              <a:endParaRPr lang="en-US" dirty="0">
                <a:latin typeface="Times New Roman" panose="02020603050405020304" pitchFamily="18" charset="0"/>
                <a:cs typeface="Times New Roman" panose="02020603050405020304" pitchFamily="18" charset="0"/>
              </a:endParaRPr>
            </a:p>
          </p:txBody>
        </p:sp>
      </p:grpSp>
      <p:grpSp>
        <p:nvGrpSpPr>
          <p:cNvPr id="431" name="Group 430"/>
          <p:cNvGrpSpPr/>
          <p:nvPr/>
        </p:nvGrpSpPr>
        <p:grpSpPr>
          <a:xfrm>
            <a:off x="3070373" y="2445185"/>
            <a:ext cx="492443" cy="369335"/>
            <a:chOff x="9644652" y="3222254"/>
            <a:chExt cx="492443" cy="369335"/>
          </a:xfrm>
        </p:grpSpPr>
        <p:sp>
          <p:nvSpPr>
            <p:cNvPr id="432" name="Oval 431"/>
            <p:cNvSpPr>
              <a:spLocks noChangeAspect="1"/>
            </p:cNvSpPr>
            <p:nvPr/>
          </p:nvSpPr>
          <p:spPr>
            <a:xfrm>
              <a:off x="9718267" y="3222254"/>
              <a:ext cx="345214" cy="345214"/>
            </a:xfrm>
            <a:prstGeom prst="ellipse">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3" name="TextBox 432"/>
            <p:cNvSpPr txBox="1"/>
            <p:nvPr/>
          </p:nvSpPr>
          <p:spPr>
            <a:xfrm>
              <a:off x="9644652" y="3222257"/>
              <a:ext cx="492443" cy="369332"/>
            </a:xfrm>
            <a:prstGeom prst="rect">
              <a:avLst/>
            </a:prstGeom>
            <a:noFill/>
          </p:spPr>
          <p:txBody>
            <a:bodyPr wrap="none" rtlCol="0">
              <a:spAutoFit/>
            </a:bodyPr>
            <a:lstStyle/>
            <a:p>
              <a:r>
                <a:rPr lang="en-US" baseline="30000" dirty="0" smtClean="0">
                  <a:latin typeface="Times New Roman" panose="02020603050405020304" pitchFamily="18" charset="0"/>
                  <a:cs typeface="Times New Roman" panose="02020603050405020304" pitchFamily="18" charset="0"/>
                </a:rPr>
                <a:t>12</a:t>
              </a:r>
              <a:r>
                <a:rPr lang="en-US" dirty="0" smtClean="0">
                  <a:latin typeface="Times New Roman" panose="02020603050405020304" pitchFamily="18" charset="0"/>
                  <a:cs typeface="Times New Roman" panose="02020603050405020304" pitchFamily="18" charset="0"/>
                </a:rPr>
                <a:t>C</a:t>
              </a:r>
              <a:endParaRPr lang="en-US" dirty="0">
                <a:latin typeface="Times New Roman" panose="02020603050405020304" pitchFamily="18" charset="0"/>
                <a:cs typeface="Times New Roman" panose="02020603050405020304" pitchFamily="18" charset="0"/>
              </a:endParaRPr>
            </a:p>
          </p:txBody>
        </p:sp>
      </p:grpSp>
      <p:grpSp>
        <p:nvGrpSpPr>
          <p:cNvPr id="434" name="Group 433"/>
          <p:cNvGrpSpPr/>
          <p:nvPr/>
        </p:nvGrpSpPr>
        <p:grpSpPr>
          <a:xfrm>
            <a:off x="5954580" y="1431940"/>
            <a:ext cx="492443" cy="369335"/>
            <a:chOff x="9644652" y="3222254"/>
            <a:chExt cx="492443" cy="369335"/>
          </a:xfrm>
        </p:grpSpPr>
        <p:sp>
          <p:nvSpPr>
            <p:cNvPr id="435" name="Oval 434"/>
            <p:cNvSpPr>
              <a:spLocks noChangeAspect="1"/>
            </p:cNvSpPr>
            <p:nvPr/>
          </p:nvSpPr>
          <p:spPr>
            <a:xfrm>
              <a:off x="9718267" y="3222254"/>
              <a:ext cx="345214" cy="345214"/>
            </a:xfrm>
            <a:prstGeom prst="ellipse">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6" name="TextBox 435"/>
            <p:cNvSpPr txBox="1"/>
            <p:nvPr/>
          </p:nvSpPr>
          <p:spPr>
            <a:xfrm>
              <a:off x="9644652" y="3222257"/>
              <a:ext cx="492443" cy="369332"/>
            </a:xfrm>
            <a:prstGeom prst="rect">
              <a:avLst/>
            </a:prstGeom>
            <a:noFill/>
          </p:spPr>
          <p:txBody>
            <a:bodyPr wrap="none" rtlCol="0">
              <a:spAutoFit/>
            </a:bodyPr>
            <a:lstStyle/>
            <a:p>
              <a:r>
                <a:rPr lang="en-US" baseline="30000" dirty="0" smtClean="0">
                  <a:latin typeface="Times New Roman" panose="02020603050405020304" pitchFamily="18" charset="0"/>
                  <a:cs typeface="Times New Roman" panose="02020603050405020304" pitchFamily="18" charset="0"/>
                </a:rPr>
                <a:t>12</a:t>
              </a:r>
              <a:r>
                <a:rPr lang="en-US" dirty="0" smtClean="0">
                  <a:latin typeface="Times New Roman" panose="02020603050405020304" pitchFamily="18" charset="0"/>
                  <a:cs typeface="Times New Roman" panose="02020603050405020304" pitchFamily="18" charset="0"/>
                </a:rPr>
                <a:t>C</a:t>
              </a:r>
              <a:endParaRPr lang="en-US" dirty="0">
                <a:latin typeface="Times New Roman" panose="02020603050405020304" pitchFamily="18" charset="0"/>
                <a:cs typeface="Times New Roman" panose="02020603050405020304" pitchFamily="18" charset="0"/>
              </a:endParaRPr>
            </a:p>
          </p:txBody>
        </p:sp>
      </p:grpSp>
      <p:grpSp>
        <p:nvGrpSpPr>
          <p:cNvPr id="437" name="Group 436"/>
          <p:cNvGrpSpPr/>
          <p:nvPr/>
        </p:nvGrpSpPr>
        <p:grpSpPr>
          <a:xfrm>
            <a:off x="2603246" y="2219027"/>
            <a:ext cx="492443" cy="369335"/>
            <a:chOff x="9644652" y="3222254"/>
            <a:chExt cx="492443" cy="369335"/>
          </a:xfrm>
        </p:grpSpPr>
        <p:sp>
          <p:nvSpPr>
            <p:cNvPr id="438" name="Oval 437"/>
            <p:cNvSpPr>
              <a:spLocks noChangeAspect="1"/>
            </p:cNvSpPr>
            <p:nvPr/>
          </p:nvSpPr>
          <p:spPr>
            <a:xfrm>
              <a:off x="9718267" y="3222254"/>
              <a:ext cx="345214" cy="345214"/>
            </a:xfrm>
            <a:prstGeom prst="ellipse">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9" name="TextBox 438"/>
            <p:cNvSpPr txBox="1"/>
            <p:nvPr/>
          </p:nvSpPr>
          <p:spPr>
            <a:xfrm>
              <a:off x="9644652" y="3222257"/>
              <a:ext cx="492443" cy="369332"/>
            </a:xfrm>
            <a:prstGeom prst="rect">
              <a:avLst/>
            </a:prstGeom>
            <a:noFill/>
          </p:spPr>
          <p:txBody>
            <a:bodyPr wrap="none" rtlCol="0">
              <a:spAutoFit/>
            </a:bodyPr>
            <a:lstStyle/>
            <a:p>
              <a:r>
                <a:rPr lang="en-US" baseline="30000" dirty="0" smtClean="0">
                  <a:latin typeface="Times New Roman" panose="02020603050405020304" pitchFamily="18" charset="0"/>
                  <a:cs typeface="Times New Roman" panose="02020603050405020304" pitchFamily="18" charset="0"/>
                </a:rPr>
                <a:t>12</a:t>
              </a:r>
              <a:r>
                <a:rPr lang="en-US" dirty="0" smtClean="0">
                  <a:latin typeface="Times New Roman" panose="02020603050405020304" pitchFamily="18" charset="0"/>
                  <a:cs typeface="Times New Roman" panose="02020603050405020304" pitchFamily="18" charset="0"/>
                </a:rPr>
                <a:t>C</a:t>
              </a:r>
              <a:endParaRPr lang="en-US" dirty="0">
                <a:latin typeface="Times New Roman" panose="02020603050405020304" pitchFamily="18" charset="0"/>
                <a:cs typeface="Times New Roman" panose="02020603050405020304" pitchFamily="18" charset="0"/>
              </a:endParaRPr>
            </a:p>
          </p:txBody>
        </p:sp>
      </p:grpSp>
      <p:grpSp>
        <p:nvGrpSpPr>
          <p:cNvPr id="440" name="Group 439"/>
          <p:cNvGrpSpPr/>
          <p:nvPr/>
        </p:nvGrpSpPr>
        <p:grpSpPr>
          <a:xfrm>
            <a:off x="462665" y="2545685"/>
            <a:ext cx="492443" cy="369335"/>
            <a:chOff x="9644652" y="3222254"/>
            <a:chExt cx="492443" cy="369335"/>
          </a:xfrm>
        </p:grpSpPr>
        <p:sp>
          <p:nvSpPr>
            <p:cNvPr id="441" name="Oval 440"/>
            <p:cNvSpPr>
              <a:spLocks noChangeAspect="1"/>
            </p:cNvSpPr>
            <p:nvPr/>
          </p:nvSpPr>
          <p:spPr>
            <a:xfrm>
              <a:off x="9718267" y="3222254"/>
              <a:ext cx="345214" cy="345214"/>
            </a:xfrm>
            <a:prstGeom prst="ellipse">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2" name="TextBox 441"/>
            <p:cNvSpPr txBox="1"/>
            <p:nvPr/>
          </p:nvSpPr>
          <p:spPr>
            <a:xfrm>
              <a:off x="9644652" y="3222257"/>
              <a:ext cx="492443" cy="369332"/>
            </a:xfrm>
            <a:prstGeom prst="rect">
              <a:avLst/>
            </a:prstGeom>
            <a:noFill/>
          </p:spPr>
          <p:txBody>
            <a:bodyPr wrap="none" rtlCol="0">
              <a:spAutoFit/>
            </a:bodyPr>
            <a:lstStyle/>
            <a:p>
              <a:r>
                <a:rPr lang="en-US" baseline="30000" dirty="0" smtClean="0">
                  <a:latin typeface="Times New Roman" panose="02020603050405020304" pitchFamily="18" charset="0"/>
                  <a:cs typeface="Times New Roman" panose="02020603050405020304" pitchFamily="18" charset="0"/>
                </a:rPr>
                <a:t>12</a:t>
              </a:r>
              <a:r>
                <a:rPr lang="en-US" dirty="0" smtClean="0">
                  <a:latin typeface="Times New Roman" panose="02020603050405020304" pitchFamily="18" charset="0"/>
                  <a:cs typeface="Times New Roman" panose="02020603050405020304" pitchFamily="18" charset="0"/>
                </a:rPr>
                <a:t>C</a:t>
              </a:r>
              <a:endParaRPr lang="en-US" dirty="0">
                <a:latin typeface="Times New Roman" panose="02020603050405020304" pitchFamily="18" charset="0"/>
                <a:cs typeface="Times New Roman" panose="02020603050405020304" pitchFamily="18" charset="0"/>
              </a:endParaRPr>
            </a:p>
          </p:txBody>
        </p:sp>
      </p:grpSp>
      <p:grpSp>
        <p:nvGrpSpPr>
          <p:cNvPr id="443" name="Group 442"/>
          <p:cNvGrpSpPr/>
          <p:nvPr/>
        </p:nvGrpSpPr>
        <p:grpSpPr>
          <a:xfrm>
            <a:off x="1125674" y="1761646"/>
            <a:ext cx="492443" cy="369335"/>
            <a:chOff x="9644652" y="3222254"/>
            <a:chExt cx="492443" cy="369335"/>
          </a:xfrm>
        </p:grpSpPr>
        <p:sp>
          <p:nvSpPr>
            <p:cNvPr id="444" name="Oval 443"/>
            <p:cNvSpPr>
              <a:spLocks noChangeAspect="1"/>
            </p:cNvSpPr>
            <p:nvPr/>
          </p:nvSpPr>
          <p:spPr>
            <a:xfrm>
              <a:off x="9718267" y="3222254"/>
              <a:ext cx="345214" cy="345214"/>
            </a:xfrm>
            <a:prstGeom prst="ellipse">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5" name="TextBox 444"/>
            <p:cNvSpPr txBox="1"/>
            <p:nvPr/>
          </p:nvSpPr>
          <p:spPr>
            <a:xfrm>
              <a:off x="9644652" y="3222257"/>
              <a:ext cx="492443" cy="369332"/>
            </a:xfrm>
            <a:prstGeom prst="rect">
              <a:avLst/>
            </a:prstGeom>
            <a:noFill/>
          </p:spPr>
          <p:txBody>
            <a:bodyPr wrap="none" rtlCol="0">
              <a:spAutoFit/>
            </a:bodyPr>
            <a:lstStyle/>
            <a:p>
              <a:r>
                <a:rPr lang="en-US" baseline="30000" dirty="0" smtClean="0">
                  <a:latin typeface="Times New Roman" panose="02020603050405020304" pitchFamily="18" charset="0"/>
                  <a:cs typeface="Times New Roman" panose="02020603050405020304" pitchFamily="18" charset="0"/>
                </a:rPr>
                <a:t>12</a:t>
              </a:r>
              <a:r>
                <a:rPr lang="en-US" dirty="0" smtClean="0">
                  <a:latin typeface="Times New Roman" panose="02020603050405020304" pitchFamily="18" charset="0"/>
                  <a:cs typeface="Times New Roman" panose="02020603050405020304" pitchFamily="18" charset="0"/>
                </a:rPr>
                <a:t>C</a:t>
              </a:r>
              <a:endParaRPr lang="en-US" dirty="0">
                <a:latin typeface="Times New Roman" panose="02020603050405020304" pitchFamily="18" charset="0"/>
                <a:cs typeface="Times New Roman" panose="02020603050405020304" pitchFamily="18" charset="0"/>
              </a:endParaRPr>
            </a:p>
          </p:txBody>
        </p:sp>
      </p:grpSp>
      <p:grpSp>
        <p:nvGrpSpPr>
          <p:cNvPr id="446" name="Group 445"/>
          <p:cNvGrpSpPr/>
          <p:nvPr/>
        </p:nvGrpSpPr>
        <p:grpSpPr>
          <a:xfrm>
            <a:off x="5256721" y="3366905"/>
            <a:ext cx="492443" cy="369335"/>
            <a:chOff x="9644652" y="3222254"/>
            <a:chExt cx="492443" cy="369335"/>
          </a:xfrm>
        </p:grpSpPr>
        <p:sp>
          <p:nvSpPr>
            <p:cNvPr id="447" name="Oval 446"/>
            <p:cNvSpPr>
              <a:spLocks noChangeAspect="1"/>
            </p:cNvSpPr>
            <p:nvPr/>
          </p:nvSpPr>
          <p:spPr>
            <a:xfrm>
              <a:off x="9718267" y="3222254"/>
              <a:ext cx="345214" cy="345214"/>
            </a:xfrm>
            <a:prstGeom prst="ellipse">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8" name="TextBox 447"/>
            <p:cNvSpPr txBox="1"/>
            <p:nvPr/>
          </p:nvSpPr>
          <p:spPr>
            <a:xfrm>
              <a:off x="9644652" y="3222257"/>
              <a:ext cx="492443" cy="369332"/>
            </a:xfrm>
            <a:prstGeom prst="rect">
              <a:avLst/>
            </a:prstGeom>
            <a:noFill/>
          </p:spPr>
          <p:txBody>
            <a:bodyPr wrap="none" rtlCol="0">
              <a:spAutoFit/>
            </a:bodyPr>
            <a:lstStyle/>
            <a:p>
              <a:r>
                <a:rPr lang="en-US" baseline="30000" dirty="0" smtClean="0">
                  <a:latin typeface="Times New Roman" panose="02020603050405020304" pitchFamily="18" charset="0"/>
                  <a:cs typeface="Times New Roman" panose="02020603050405020304" pitchFamily="18" charset="0"/>
                </a:rPr>
                <a:t>12</a:t>
              </a:r>
              <a:r>
                <a:rPr lang="en-US" dirty="0" smtClean="0">
                  <a:latin typeface="Times New Roman" panose="02020603050405020304" pitchFamily="18" charset="0"/>
                  <a:cs typeface="Times New Roman" panose="02020603050405020304" pitchFamily="18" charset="0"/>
                </a:rPr>
                <a:t>C</a:t>
              </a:r>
              <a:endParaRPr lang="en-US" dirty="0">
                <a:latin typeface="Times New Roman" panose="02020603050405020304" pitchFamily="18" charset="0"/>
                <a:cs typeface="Times New Roman" panose="02020603050405020304" pitchFamily="18" charset="0"/>
              </a:endParaRPr>
            </a:p>
          </p:txBody>
        </p:sp>
      </p:grpSp>
      <p:grpSp>
        <p:nvGrpSpPr>
          <p:cNvPr id="449" name="Group 448"/>
          <p:cNvGrpSpPr/>
          <p:nvPr/>
        </p:nvGrpSpPr>
        <p:grpSpPr>
          <a:xfrm>
            <a:off x="6383857" y="3136475"/>
            <a:ext cx="492443" cy="369335"/>
            <a:chOff x="9644652" y="3222254"/>
            <a:chExt cx="492443" cy="369335"/>
          </a:xfrm>
        </p:grpSpPr>
        <p:sp>
          <p:nvSpPr>
            <p:cNvPr id="450" name="Oval 449"/>
            <p:cNvSpPr>
              <a:spLocks noChangeAspect="1"/>
            </p:cNvSpPr>
            <p:nvPr/>
          </p:nvSpPr>
          <p:spPr>
            <a:xfrm>
              <a:off x="9718267" y="3222254"/>
              <a:ext cx="345214" cy="345214"/>
            </a:xfrm>
            <a:prstGeom prst="ellipse">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1" name="TextBox 450"/>
            <p:cNvSpPr txBox="1"/>
            <p:nvPr/>
          </p:nvSpPr>
          <p:spPr>
            <a:xfrm>
              <a:off x="9644652" y="3222257"/>
              <a:ext cx="492443" cy="369332"/>
            </a:xfrm>
            <a:prstGeom prst="rect">
              <a:avLst/>
            </a:prstGeom>
            <a:noFill/>
          </p:spPr>
          <p:txBody>
            <a:bodyPr wrap="none" rtlCol="0">
              <a:spAutoFit/>
            </a:bodyPr>
            <a:lstStyle/>
            <a:p>
              <a:r>
                <a:rPr lang="en-US" baseline="30000" dirty="0" smtClean="0">
                  <a:latin typeface="Times New Roman" panose="02020603050405020304" pitchFamily="18" charset="0"/>
                  <a:cs typeface="Times New Roman" panose="02020603050405020304" pitchFamily="18" charset="0"/>
                </a:rPr>
                <a:t>12</a:t>
              </a:r>
              <a:r>
                <a:rPr lang="en-US" dirty="0" smtClean="0">
                  <a:latin typeface="Times New Roman" panose="02020603050405020304" pitchFamily="18" charset="0"/>
                  <a:cs typeface="Times New Roman" panose="02020603050405020304" pitchFamily="18" charset="0"/>
                </a:rPr>
                <a:t>C</a:t>
              </a:r>
              <a:endParaRPr lang="en-US" dirty="0">
                <a:latin typeface="Times New Roman" panose="02020603050405020304" pitchFamily="18" charset="0"/>
                <a:cs typeface="Times New Roman" panose="02020603050405020304" pitchFamily="18" charset="0"/>
              </a:endParaRPr>
            </a:p>
          </p:txBody>
        </p:sp>
      </p:grpSp>
      <p:grpSp>
        <p:nvGrpSpPr>
          <p:cNvPr id="452" name="Group 451"/>
          <p:cNvGrpSpPr/>
          <p:nvPr/>
        </p:nvGrpSpPr>
        <p:grpSpPr>
          <a:xfrm>
            <a:off x="5647340" y="2622495"/>
            <a:ext cx="492443" cy="369335"/>
            <a:chOff x="9644652" y="3222254"/>
            <a:chExt cx="492443" cy="369335"/>
          </a:xfrm>
        </p:grpSpPr>
        <p:sp>
          <p:nvSpPr>
            <p:cNvPr id="453" name="Oval 452"/>
            <p:cNvSpPr>
              <a:spLocks noChangeAspect="1"/>
            </p:cNvSpPr>
            <p:nvPr/>
          </p:nvSpPr>
          <p:spPr>
            <a:xfrm>
              <a:off x="9718267" y="3222254"/>
              <a:ext cx="345214" cy="345214"/>
            </a:xfrm>
            <a:prstGeom prst="ellipse">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4" name="TextBox 453"/>
            <p:cNvSpPr txBox="1"/>
            <p:nvPr/>
          </p:nvSpPr>
          <p:spPr>
            <a:xfrm>
              <a:off x="9644652" y="3222257"/>
              <a:ext cx="492443" cy="369332"/>
            </a:xfrm>
            <a:prstGeom prst="rect">
              <a:avLst/>
            </a:prstGeom>
            <a:noFill/>
          </p:spPr>
          <p:txBody>
            <a:bodyPr wrap="none" rtlCol="0">
              <a:spAutoFit/>
            </a:bodyPr>
            <a:lstStyle/>
            <a:p>
              <a:r>
                <a:rPr lang="en-US" baseline="30000" dirty="0" smtClean="0">
                  <a:latin typeface="Times New Roman" panose="02020603050405020304" pitchFamily="18" charset="0"/>
                  <a:cs typeface="Times New Roman" panose="02020603050405020304" pitchFamily="18" charset="0"/>
                </a:rPr>
                <a:t>12</a:t>
              </a:r>
              <a:r>
                <a:rPr lang="en-US" dirty="0" smtClean="0">
                  <a:latin typeface="Times New Roman" panose="02020603050405020304" pitchFamily="18" charset="0"/>
                  <a:cs typeface="Times New Roman" panose="02020603050405020304" pitchFamily="18" charset="0"/>
                </a:rPr>
                <a:t>C</a:t>
              </a:r>
              <a:endParaRPr lang="en-US" dirty="0">
                <a:latin typeface="Times New Roman" panose="02020603050405020304" pitchFamily="18" charset="0"/>
                <a:cs typeface="Times New Roman" panose="02020603050405020304" pitchFamily="18" charset="0"/>
              </a:endParaRPr>
            </a:p>
          </p:txBody>
        </p:sp>
      </p:grpSp>
      <p:grpSp>
        <p:nvGrpSpPr>
          <p:cNvPr id="455" name="Group 454"/>
          <p:cNvGrpSpPr/>
          <p:nvPr/>
        </p:nvGrpSpPr>
        <p:grpSpPr>
          <a:xfrm>
            <a:off x="7787560" y="1869110"/>
            <a:ext cx="492443" cy="369335"/>
            <a:chOff x="9644652" y="3222254"/>
            <a:chExt cx="492443" cy="369335"/>
          </a:xfrm>
        </p:grpSpPr>
        <p:sp>
          <p:nvSpPr>
            <p:cNvPr id="456" name="Oval 455"/>
            <p:cNvSpPr>
              <a:spLocks noChangeAspect="1"/>
            </p:cNvSpPr>
            <p:nvPr/>
          </p:nvSpPr>
          <p:spPr>
            <a:xfrm>
              <a:off x="9718267" y="3222254"/>
              <a:ext cx="345214" cy="345214"/>
            </a:xfrm>
            <a:prstGeom prst="ellipse">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7" name="TextBox 456"/>
            <p:cNvSpPr txBox="1"/>
            <p:nvPr/>
          </p:nvSpPr>
          <p:spPr>
            <a:xfrm>
              <a:off x="9644652" y="3222257"/>
              <a:ext cx="492443" cy="369332"/>
            </a:xfrm>
            <a:prstGeom prst="rect">
              <a:avLst/>
            </a:prstGeom>
            <a:noFill/>
          </p:spPr>
          <p:txBody>
            <a:bodyPr wrap="none" rtlCol="0">
              <a:spAutoFit/>
            </a:bodyPr>
            <a:lstStyle/>
            <a:p>
              <a:r>
                <a:rPr lang="en-US" baseline="30000" dirty="0" smtClean="0">
                  <a:latin typeface="Times New Roman" panose="02020603050405020304" pitchFamily="18" charset="0"/>
                  <a:cs typeface="Times New Roman" panose="02020603050405020304" pitchFamily="18" charset="0"/>
                </a:rPr>
                <a:t>12</a:t>
              </a:r>
              <a:r>
                <a:rPr lang="en-US" dirty="0" smtClean="0">
                  <a:latin typeface="Times New Roman" panose="02020603050405020304" pitchFamily="18" charset="0"/>
                  <a:cs typeface="Times New Roman" panose="02020603050405020304" pitchFamily="18" charset="0"/>
                </a:rPr>
                <a:t>C</a:t>
              </a:r>
              <a:endParaRPr lang="en-US" dirty="0">
                <a:latin typeface="Times New Roman" panose="02020603050405020304" pitchFamily="18" charset="0"/>
                <a:cs typeface="Times New Roman" panose="02020603050405020304" pitchFamily="18" charset="0"/>
              </a:endParaRPr>
            </a:p>
          </p:txBody>
        </p:sp>
      </p:grpSp>
      <p:grpSp>
        <p:nvGrpSpPr>
          <p:cNvPr id="458" name="Group 457"/>
          <p:cNvGrpSpPr/>
          <p:nvPr/>
        </p:nvGrpSpPr>
        <p:grpSpPr>
          <a:xfrm>
            <a:off x="2219231" y="2075419"/>
            <a:ext cx="492443" cy="369335"/>
            <a:chOff x="9644652" y="3222254"/>
            <a:chExt cx="492443" cy="369335"/>
          </a:xfrm>
        </p:grpSpPr>
        <p:sp>
          <p:nvSpPr>
            <p:cNvPr id="459" name="Oval 458"/>
            <p:cNvSpPr>
              <a:spLocks noChangeAspect="1"/>
            </p:cNvSpPr>
            <p:nvPr/>
          </p:nvSpPr>
          <p:spPr>
            <a:xfrm>
              <a:off x="9718267" y="3222254"/>
              <a:ext cx="345214" cy="345214"/>
            </a:xfrm>
            <a:prstGeom prst="ellipse">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0" name="TextBox 459"/>
            <p:cNvSpPr txBox="1"/>
            <p:nvPr/>
          </p:nvSpPr>
          <p:spPr>
            <a:xfrm>
              <a:off x="9644652" y="3222257"/>
              <a:ext cx="492443" cy="369332"/>
            </a:xfrm>
            <a:prstGeom prst="rect">
              <a:avLst/>
            </a:prstGeom>
            <a:noFill/>
          </p:spPr>
          <p:txBody>
            <a:bodyPr wrap="none" rtlCol="0">
              <a:spAutoFit/>
            </a:bodyPr>
            <a:lstStyle/>
            <a:p>
              <a:r>
                <a:rPr lang="en-US" baseline="30000" dirty="0" smtClean="0">
                  <a:latin typeface="Times New Roman" panose="02020603050405020304" pitchFamily="18" charset="0"/>
                  <a:cs typeface="Times New Roman" panose="02020603050405020304" pitchFamily="18" charset="0"/>
                </a:rPr>
                <a:t>12</a:t>
              </a:r>
              <a:r>
                <a:rPr lang="en-US" dirty="0" smtClean="0">
                  <a:latin typeface="Times New Roman" panose="02020603050405020304" pitchFamily="18" charset="0"/>
                  <a:cs typeface="Times New Roman" panose="02020603050405020304" pitchFamily="18" charset="0"/>
                </a:rPr>
                <a:t>C</a:t>
              </a:r>
              <a:endParaRPr lang="en-US" dirty="0">
                <a:latin typeface="Times New Roman" panose="02020603050405020304" pitchFamily="18" charset="0"/>
                <a:cs typeface="Times New Roman" panose="02020603050405020304" pitchFamily="18" charset="0"/>
              </a:endParaRPr>
            </a:p>
          </p:txBody>
        </p:sp>
      </p:grpSp>
      <p:grpSp>
        <p:nvGrpSpPr>
          <p:cNvPr id="461" name="Group 460"/>
          <p:cNvGrpSpPr/>
          <p:nvPr/>
        </p:nvGrpSpPr>
        <p:grpSpPr>
          <a:xfrm>
            <a:off x="2120902" y="2445185"/>
            <a:ext cx="492443" cy="369335"/>
            <a:chOff x="9644652" y="3222254"/>
            <a:chExt cx="492443" cy="369335"/>
          </a:xfrm>
        </p:grpSpPr>
        <p:sp>
          <p:nvSpPr>
            <p:cNvPr id="462" name="Oval 461"/>
            <p:cNvSpPr>
              <a:spLocks noChangeAspect="1"/>
            </p:cNvSpPr>
            <p:nvPr/>
          </p:nvSpPr>
          <p:spPr>
            <a:xfrm>
              <a:off x="9718267" y="3222254"/>
              <a:ext cx="345214" cy="345214"/>
            </a:xfrm>
            <a:prstGeom prst="ellipse">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3" name="TextBox 462"/>
            <p:cNvSpPr txBox="1"/>
            <p:nvPr/>
          </p:nvSpPr>
          <p:spPr>
            <a:xfrm>
              <a:off x="9644652" y="3222257"/>
              <a:ext cx="492443" cy="369332"/>
            </a:xfrm>
            <a:prstGeom prst="rect">
              <a:avLst/>
            </a:prstGeom>
            <a:noFill/>
          </p:spPr>
          <p:txBody>
            <a:bodyPr wrap="none" rtlCol="0">
              <a:spAutoFit/>
            </a:bodyPr>
            <a:lstStyle/>
            <a:p>
              <a:r>
                <a:rPr lang="en-US" baseline="30000" dirty="0" smtClean="0">
                  <a:latin typeface="Times New Roman" panose="02020603050405020304" pitchFamily="18" charset="0"/>
                  <a:cs typeface="Times New Roman" panose="02020603050405020304" pitchFamily="18" charset="0"/>
                </a:rPr>
                <a:t>12</a:t>
              </a:r>
              <a:r>
                <a:rPr lang="en-US" dirty="0" smtClean="0">
                  <a:latin typeface="Times New Roman" panose="02020603050405020304" pitchFamily="18" charset="0"/>
                  <a:cs typeface="Times New Roman" panose="02020603050405020304" pitchFamily="18" charset="0"/>
                </a:rPr>
                <a:t>C</a:t>
              </a:r>
              <a:endParaRPr lang="en-US" dirty="0">
                <a:latin typeface="Times New Roman" panose="02020603050405020304" pitchFamily="18" charset="0"/>
                <a:cs typeface="Times New Roman" panose="02020603050405020304" pitchFamily="18" charset="0"/>
              </a:endParaRPr>
            </a:p>
          </p:txBody>
        </p:sp>
      </p:grpSp>
      <p:grpSp>
        <p:nvGrpSpPr>
          <p:cNvPr id="464" name="Group 463"/>
          <p:cNvGrpSpPr/>
          <p:nvPr/>
        </p:nvGrpSpPr>
        <p:grpSpPr>
          <a:xfrm>
            <a:off x="769905" y="2200040"/>
            <a:ext cx="492443" cy="369335"/>
            <a:chOff x="9644652" y="3222254"/>
            <a:chExt cx="492443" cy="369335"/>
          </a:xfrm>
        </p:grpSpPr>
        <p:sp>
          <p:nvSpPr>
            <p:cNvPr id="465" name="Oval 464"/>
            <p:cNvSpPr>
              <a:spLocks noChangeAspect="1"/>
            </p:cNvSpPr>
            <p:nvPr/>
          </p:nvSpPr>
          <p:spPr>
            <a:xfrm>
              <a:off x="9718267" y="3222254"/>
              <a:ext cx="345214" cy="345214"/>
            </a:xfrm>
            <a:prstGeom prst="ellipse">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6" name="TextBox 465"/>
            <p:cNvSpPr txBox="1"/>
            <p:nvPr/>
          </p:nvSpPr>
          <p:spPr>
            <a:xfrm>
              <a:off x="9644652" y="3222257"/>
              <a:ext cx="492443" cy="369332"/>
            </a:xfrm>
            <a:prstGeom prst="rect">
              <a:avLst/>
            </a:prstGeom>
            <a:noFill/>
          </p:spPr>
          <p:txBody>
            <a:bodyPr wrap="none" rtlCol="0">
              <a:spAutoFit/>
            </a:bodyPr>
            <a:lstStyle/>
            <a:p>
              <a:r>
                <a:rPr lang="en-US" baseline="30000" dirty="0" smtClean="0">
                  <a:latin typeface="Times New Roman" panose="02020603050405020304" pitchFamily="18" charset="0"/>
                  <a:cs typeface="Times New Roman" panose="02020603050405020304" pitchFamily="18" charset="0"/>
                </a:rPr>
                <a:t>12</a:t>
              </a:r>
              <a:r>
                <a:rPr lang="en-US" dirty="0" smtClean="0">
                  <a:latin typeface="Times New Roman" panose="02020603050405020304" pitchFamily="18" charset="0"/>
                  <a:cs typeface="Times New Roman" panose="02020603050405020304" pitchFamily="18" charset="0"/>
                </a:rPr>
                <a:t>C</a:t>
              </a:r>
              <a:endParaRPr lang="en-US" dirty="0">
                <a:latin typeface="Times New Roman" panose="02020603050405020304" pitchFamily="18" charset="0"/>
                <a:cs typeface="Times New Roman" panose="02020603050405020304" pitchFamily="18" charset="0"/>
              </a:endParaRPr>
            </a:p>
          </p:txBody>
        </p:sp>
      </p:grpSp>
      <p:grpSp>
        <p:nvGrpSpPr>
          <p:cNvPr id="467" name="Group 466"/>
          <p:cNvGrpSpPr/>
          <p:nvPr/>
        </p:nvGrpSpPr>
        <p:grpSpPr>
          <a:xfrm>
            <a:off x="1359812" y="2084825"/>
            <a:ext cx="492443" cy="369335"/>
            <a:chOff x="9644652" y="3222254"/>
            <a:chExt cx="492443" cy="369335"/>
          </a:xfrm>
        </p:grpSpPr>
        <p:sp>
          <p:nvSpPr>
            <p:cNvPr id="468" name="Oval 467"/>
            <p:cNvSpPr>
              <a:spLocks noChangeAspect="1"/>
            </p:cNvSpPr>
            <p:nvPr/>
          </p:nvSpPr>
          <p:spPr>
            <a:xfrm>
              <a:off x="9718267" y="3222254"/>
              <a:ext cx="345214" cy="345214"/>
            </a:xfrm>
            <a:prstGeom prst="ellipse">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9" name="TextBox 468"/>
            <p:cNvSpPr txBox="1"/>
            <p:nvPr/>
          </p:nvSpPr>
          <p:spPr>
            <a:xfrm>
              <a:off x="9644652" y="3222257"/>
              <a:ext cx="492443" cy="369332"/>
            </a:xfrm>
            <a:prstGeom prst="rect">
              <a:avLst/>
            </a:prstGeom>
            <a:noFill/>
          </p:spPr>
          <p:txBody>
            <a:bodyPr wrap="none" rtlCol="0">
              <a:spAutoFit/>
            </a:bodyPr>
            <a:lstStyle/>
            <a:p>
              <a:r>
                <a:rPr lang="en-US" baseline="30000" dirty="0" smtClean="0">
                  <a:latin typeface="Times New Roman" panose="02020603050405020304" pitchFamily="18" charset="0"/>
                  <a:cs typeface="Times New Roman" panose="02020603050405020304" pitchFamily="18" charset="0"/>
                </a:rPr>
                <a:t>12</a:t>
              </a:r>
              <a:r>
                <a:rPr lang="en-US" dirty="0" smtClean="0">
                  <a:latin typeface="Times New Roman" panose="02020603050405020304" pitchFamily="18" charset="0"/>
                  <a:cs typeface="Times New Roman" panose="02020603050405020304" pitchFamily="18" charset="0"/>
                </a:rPr>
                <a:t>C</a:t>
              </a:r>
              <a:endParaRPr lang="en-US" dirty="0">
                <a:latin typeface="Times New Roman" panose="02020603050405020304" pitchFamily="18" charset="0"/>
                <a:cs typeface="Times New Roman" panose="02020603050405020304" pitchFamily="18" charset="0"/>
              </a:endParaRPr>
            </a:p>
          </p:txBody>
        </p:sp>
      </p:grpSp>
      <p:grpSp>
        <p:nvGrpSpPr>
          <p:cNvPr id="470" name="Group 469"/>
          <p:cNvGrpSpPr/>
          <p:nvPr/>
        </p:nvGrpSpPr>
        <p:grpSpPr>
          <a:xfrm>
            <a:off x="2152485" y="1431940"/>
            <a:ext cx="492443" cy="369335"/>
            <a:chOff x="9644652" y="3222254"/>
            <a:chExt cx="492443" cy="369335"/>
          </a:xfrm>
        </p:grpSpPr>
        <p:sp>
          <p:nvSpPr>
            <p:cNvPr id="471" name="Oval 470"/>
            <p:cNvSpPr>
              <a:spLocks noChangeAspect="1"/>
            </p:cNvSpPr>
            <p:nvPr/>
          </p:nvSpPr>
          <p:spPr>
            <a:xfrm>
              <a:off x="9718267" y="3222254"/>
              <a:ext cx="345214" cy="345214"/>
            </a:xfrm>
            <a:prstGeom prst="ellipse">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2" name="TextBox 471"/>
            <p:cNvSpPr txBox="1"/>
            <p:nvPr/>
          </p:nvSpPr>
          <p:spPr>
            <a:xfrm>
              <a:off x="9644652" y="3222257"/>
              <a:ext cx="492443" cy="369332"/>
            </a:xfrm>
            <a:prstGeom prst="rect">
              <a:avLst/>
            </a:prstGeom>
            <a:noFill/>
          </p:spPr>
          <p:txBody>
            <a:bodyPr wrap="none" rtlCol="0">
              <a:spAutoFit/>
            </a:bodyPr>
            <a:lstStyle/>
            <a:p>
              <a:r>
                <a:rPr lang="en-US" baseline="30000" dirty="0" smtClean="0">
                  <a:latin typeface="Times New Roman" panose="02020603050405020304" pitchFamily="18" charset="0"/>
                  <a:cs typeface="Times New Roman" panose="02020603050405020304" pitchFamily="18" charset="0"/>
                </a:rPr>
                <a:t>12</a:t>
              </a:r>
              <a:r>
                <a:rPr lang="en-US" dirty="0" smtClean="0">
                  <a:latin typeface="Times New Roman" panose="02020603050405020304" pitchFamily="18" charset="0"/>
                  <a:cs typeface="Times New Roman" panose="02020603050405020304" pitchFamily="18" charset="0"/>
                </a:rPr>
                <a:t>C</a:t>
              </a:r>
              <a:endParaRPr lang="en-US" dirty="0">
                <a:latin typeface="Times New Roman" panose="02020603050405020304" pitchFamily="18" charset="0"/>
                <a:cs typeface="Times New Roman" panose="02020603050405020304" pitchFamily="18" charset="0"/>
              </a:endParaRPr>
            </a:p>
          </p:txBody>
        </p:sp>
      </p:grpSp>
      <p:grpSp>
        <p:nvGrpSpPr>
          <p:cNvPr id="473" name="Group 472"/>
          <p:cNvGrpSpPr/>
          <p:nvPr/>
        </p:nvGrpSpPr>
        <p:grpSpPr>
          <a:xfrm>
            <a:off x="6383692" y="1446655"/>
            <a:ext cx="492443" cy="369335"/>
            <a:chOff x="9644652" y="3222254"/>
            <a:chExt cx="492443" cy="369335"/>
          </a:xfrm>
        </p:grpSpPr>
        <p:sp>
          <p:nvSpPr>
            <p:cNvPr id="474" name="Oval 473"/>
            <p:cNvSpPr>
              <a:spLocks noChangeAspect="1"/>
            </p:cNvSpPr>
            <p:nvPr/>
          </p:nvSpPr>
          <p:spPr>
            <a:xfrm>
              <a:off x="9718267" y="3222254"/>
              <a:ext cx="345214" cy="345214"/>
            </a:xfrm>
            <a:prstGeom prst="ellipse">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5" name="TextBox 474"/>
            <p:cNvSpPr txBox="1"/>
            <p:nvPr/>
          </p:nvSpPr>
          <p:spPr>
            <a:xfrm>
              <a:off x="9644652" y="3222257"/>
              <a:ext cx="492443" cy="369332"/>
            </a:xfrm>
            <a:prstGeom prst="rect">
              <a:avLst/>
            </a:prstGeom>
            <a:noFill/>
          </p:spPr>
          <p:txBody>
            <a:bodyPr wrap="none" rtlCol="0">
              <a:spAutoFit/>
            </a:bodyPr>
            <a:lstStyle/>
            <a:p>
              <a:r>
                <a:rPr lang="en-US" baseline="30000" dirty="0" smtClean="0">
                  <a:latin typeface="Times New Roman" panose="02020603050405020304" pitchFamily="18" charset="0"/>
                  <a:cs typeface="Times New Roman" panose="02020603050405020304" pitchFamily="18" charset="0"/>
                </a:rPr>
                <a:t>12</a:t>
              </a:r>
              <a:r>
                <a:rPr lang="en-US" dirty="0" smtClean="0">
                  <a:latin typeface="Times New Roman" panose="02020603050405020304" pitchFamily="18" charset="0"/>
                  <a:cs typeface="Times New Roman" panose="02020603050405020304" pitchFamily="18" charset="0"/>
                </a:rPr>
                <a:t>C</a:t>
              </a:r>
              <a:endParaRPr lang="en-US" dirty="0">
                <a:latin typeface="Times New Roman" panose="02020603050405020304" pitchFamily="18" charset="0"/>
                <a:cs typeface="Times New Roman" panose="02020603050405020304" pitchFamily="18" charset="0"/>
              </a:endParaRPr>
            </a:p>
          </p:txBody>
        </p:sp>
      </p:grpSp>
      <p:grpSp>
        <p:nvGrpSpPr>
          <p:cNvPr id="476" name="Group 475"/>
          <p:cNvGrpSpPr/>
          <p:nvPr/>
        </p:nvGrpSpPr>
        <p:grpSpPr>
          <a:xfrm>
            <a:off x="7934308" y="2200040"/>
            <a:ext cx="492443" cy="369335"/>
            <a:chOff x="9644652" y="3222254"/>
            <a:chExt cx="492443" cy="369335"/>
          </a:xfrm>
        </p:grpSpPr>
        <p:sp>
          <p:nvSpPr>
            <p:cNvPr id="477" name="Oval 476"/>
            <p:cNvSpPr>
              <a:spLocks noChangeAspect="1"/>
            </p:cNvSpPr>
            <p:nvPr/>
          </p:nvSpPr>
          <p:spPr>
            <a:xfrm>
              <a:off x="9718267" y="3222254"/>
              <a:ext cx="345214" cy="345214"/>
            </a:xfrm>
            <a:prstGeom prst="ellipse">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8" name="TextBox 477"/>
            <p:cNvSpPr txBox="1"/>
            <p:nvPr/>
          </p:nvSpPr>
          <p:spPr>
            <a:xfrm>
              <a:off x="9644652" y="3222257"/>
              <a:ext cx="492443" cy="369332"/>
            </a:xfrm>
            <a:prstGeom prst="rect">
              <a:avLst/>
            </a:prstGeom>
            <a:noFill/>
          </p:spPr>
          <p:txBody>
            <a:bodyPr wrap="none" rtlCol="0">
              <a:spAutoFit/>
            </a:bodyPr>
            <a:lstStyle/>
            <a:p>
              <a:r>
                <a:rPr lang="en-US" baseline="30000" dirty="0" smtClean="0">
                  <a:latin typeface="Times New Roman" panose="02020603050405020304" pitchFamily="18" charset="0"/>
                  <a:cs typeface="Times New Roman" panose="02020603050405020304" pitchFamily="18" charset="0"/>
                </a:rPr>
                <a:t>12</a:t>
              </a:r>
              <a:r>
                <a:rPr lang="en-US" dirty="0" smtClean="0">
                  <a:latin typeface="Times New Roman" panose="02020603050405020304" pitchFamily="18" charset="0"/>
                  <a:cs typeface="Times New Roman" panose="02020603050405020304" pitchFamily="18" charset="0"/>
                </a:rPr>
                <a:t>C</a:t>
              </a:r>
              <a:endParaRPr lang="en-US" dirty="0">
                <a:latin typeface="Times New Roman" panose="02020603050405020304" pitchFamily="18" charset="0"/>
                <a:cs typeface="Times New Roman" panose="02020603050405020304" pitchFamily="18" charset="0"/>
              </a:endParaRPr>
            </a:p>
          </p:txBody>
        </p:sp>
      </p:grpSp>
      <p:grpSp>
        <p:nvGrpSpPr>
          <p:cNvPr id="90" name="Group 89"/>
          <p:cNvGrpSpPr/>
          <p:nvPr/>
        </p:nvGrpSpPr>
        <p:grpSpPr>
          <a:xfrm>
            <a:off x="5999807" y="3121760"/>
            <a:ext cx="492443" cy="369335"/>
            <a:chOff x="9644652" y="3222254"/>
            <a:chExt cx="492443" cy="369335"/>
          </a:xfrm>
        </p:grpSpPr>
        <p:sp>
          <p:nvSpPr>
            <p:cNvPr id="91" name="Oval 90"/>
            <p:cNvSpPr>
              <a:spLocks noChangeAspect="1"/>
            </p:cNvSpPr>
            <p:nvPr/>
          </p:nvSpPr>
          <p:spPr>
            <a:xfrm>
              <a:off x="9718267" y="3222254"/>
              <a:ext cx="345214" cy="345214"/>
            </a:xfrm>
            <a:prstGeom prst="ellipse">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p:cNvSpPr txBox="1"/>
            <p:nvPr/>
          </p:nvSpPr>
          <p:spPr>
            <a:xfrm>
              <a:off x="9644652" y="3222257"/>
              <a:ext cx="492443" cy="369332"/>
            </a:xfrm>
            <a:prstGeom prst="rect">
              <a:avLst/>
            </a:prstGeom>
            <a:noFill/>
          </p:spPr>
          <p:txBody>
            <a:bodyPr wrap="none" rtlCol="0">
              <a:spAutoFit/>
            </a:bodyPr>
            <a:lstStyle/>
            <a:p>
              <a:r>
                <a:rPr lang="en-US" baseline="30000" dirty="0" smtClean="0">
                  <a:latin typeface="Times New Roman" panose="02020603050405020304" pitchFamily="18" charset="0"/>
                  <a:cs typeface="Times New Roman" panose="02020603050405020304" pitchFamily="18" charset="0"/>
                </a:rPr>
                <a:t>12</a:t>
              </a:r>
              <a:r>
                <a:rPr lang="en-US" dirty="0" smtClean="0">
                  <a:latin typeface="Times New Roman" panose="02020603050405020304" pitchFamily="18" charset="0"/>
                  <a:cs typeface="Times New Roman" panose="02020603050405020304" pitchFamily="18" charset="0"/>
                </a:rPr>
                <a:t>C</a:t>
              </a:r>
              <a:endParaRPr lang="en-US" dirty="0">
                <a:latin typeface="Times New Roman" panose="02020603050405020304" pitchFamily="18" charset="0"/>
                <a:cs typeface="Times New Roman" panose="02020603050405020304" pitchFamily="18" charset="0"/>
              </a:endParaRPr>
            </a:p>
          </p:txBody>
        </p:sp>
      </p:grpSp>
      <p:grpSp>
        <p:nvGrpSpPr>
          <p:cNvPr id="480" name="Group 479"/>
          <p:cNvGrpSpPr/>
          <p:nvPr/>
        </p:nvGrpSpPr>
        <p:grpSpPr>
          <a:xfrm>
            <a:off x="6943114" y="2149968"/>
            <a:ext cx="492443" cy="369335"/>
            <a:chOff x="9644652" y="3222254"/>
            <a:chExt cx="492443" cy="369335"/>
          </a:xfrm>
        </p:grpSpPr>
        <p:sp>
          <p:nvSpPr>
            <p:cNvPr id="481" name="Oval 480"/>
            <p:cNvSpPr>
              <a:spLocks noChangeAspect="1"/>
            </p:cNvSpPr>
            <p:nvPr/>
          </p:nvSpPr>
          <p:spPr>
            <a:xfrm>
              <a:off x="9718267" y="3222254"/>
              <a:ext cx="345214" cy="345214"/>
            </a:xfrm>
            <a:prstGeom prst="ellipse">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2" name="TextBox 481"/>
            <p:cNvSpPr txBox="1"/>
            <p:nvPr/>
          </p:nvSpPr>
          <p:spPr>
            <a:xfrm>
              <a:off x="9644652" y="3222257"/>
              <a:ext cx="492443" cy="369332"/>
            </a:xfrm>
            <a:prstGeom prst="rect">
              <a:avLst/>
            </a:prstGeom>
            <a:noFill/>
          </p:spPr>
          <p:txBody>
            <a:bodyPr wrap="none" rtlCol="0">
              <a:spAutoFit/>
            </a:bodyPr>
            <a:lstStyle/>
            <a:p>
              <a:r>
                <a:rPr lang="en-US" baseline="30000" dirty="0" smtClean="0">
                  <a:latin typeface="Times New Roman" panose="02020603050405020304" pitchFamily="18" charset="0"/>
                  <a:cs typeface="Times New Roman" panose="02020603050405020304" pitchFamily="18" charset="0"/>
                </a:rPr>
                <a:t>12</a:t>
              </a:r>
              <a:r>
                <a:rPr lang="en-US" dirty="0" smtClean="0">
                  <a:latin typeface="Times New Roman" panose="02020603050405020304" pitchFamily="18" charset="0"/>
                  <a:cs typeface="Times New Roman" panose="02020603050405020304" pitchFamily="18" charset="0"/>
                </a:rPr>
                <a:t>C</a:t>
              </a:r>
              <a:endParaRPr lang="en-US" dirty="0">
                <a:latin typeface="Times New Roman" panose="02020603050405020304" pitchFamily="18" charset="0"/>
                <a:cs typeface="Times New Roman" panose="02020603050405020304" pitchFamily="18" charset="0"/>
              </a:endParaRPr>
            </a:p>
          </p:txBody>
        </p:sp>
      </p:grpSp>
      <p:sp>
        <p:nvSpPr>
          <p:cNvPr id="494" name="TextBox 493"/>
          <p:cNvSpPr txBox="1"/>
          <p:nvPr/>
        </p:nvSpPr>
        <p:spPr>
          <a:xfrm>
            <a:off x="4495190" y="5432078"/>
            <a:ext cx="1544012" cy="954107"/>
          </a:xfrm>
          <a:prstGeom prst="rect">
            <a:avLst/>
          </a:prstGeom>
          <a:noFill/>
        </p:spPr>
        <p:txBody>
          <a:bodyPr wrap="none" rtlCol="0">
            <a:spAutoFit/>
          </a:bodyPr>
          <a:lstStyle/>
          <a:p>
            <a:pPr algn="ctr"/>
            <a:r>
              <a:rPr lang="en-US" sz="2800" dirty="0" smtClean="0">
                <a:latin typeface="Adobe Garamond Pro" pitchFamily="18" charset="0"/>
              </a:rPr>
              <a:t>Water</a:t>
            </a:r>
          </a:p>
          <a:p>
            <a:pPr algn="ctr"/>
            <a:r>
              <a:rPr lang="en-US" sz="2800" dirty="0" smtClean="0">
                <a:latin typeface="Adobe Garamond Pro" pitchFamily="18" charset="0"/>
              </a:rPr>
              <a:t>+ Oxygen</a:t>
            </a:r>
          </a:p>
        </p:txBody>
      </p:sp>
      <p:pic>
        <p:nvPicPr>
          <p:cNvPr id="67" name="Picture 66"/>
          <p:cNvPicPr>
            <a:picLocks noChangeAspect="1"/>
          </p:cNvPicPr>
          <p:nvPr/>
        </p:nvPicPr>
        <p:blipFill rotWithShape="1">
          <a:blip r:embed="rId5">
            <a:extLst>
              <a:ext uri="{28A0092B-C50C-407E-A947-70E740481C1C}">
                <a14:useLocalDpi xmlns:a14="http://schemas.microsoft.com/office/drawing/2010/main" val="0"/>
              </a:ext>
            </a:extLst>
          </a:blip>
          <a:srcRect l="26566" t="20499" r="25949" b="17608"/>
          <a:stretch/>
        </p:blipFill>
        <p:spPr>
          <a:xfrm>
            <a:off x="99805" y="3895940"/>
            <a:ext cx="2840844" cy="2951307"/>
          </a:xfrm>
          <a:prstGeom prst="rect">
            <a:avLst/>
          </a:prstGeom>
        </p:spPr>
      </p:pic>
      <p:sp>
        <p:nvSpPr>
          <p:cNvPr id="69" name="Diamond 68"/>
          <p:cNvSpPr/>
          <p:nvPr/>
        </p:nvSpPr>
        <p:spPr>
          <a:xfrm>
            <a:off x="1635827" y="4694183"/>
            <a:ext cx="219125" cy="219279"/>
          </a:xfrm>
          <a:prstGeom prst="diamond">
            <a:avLst/>
          </a:prstGeom>
          <a:solidFill>
            <a:srgbClr val="92D050"/>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8" name="Diamond 777"/>
          <p:cNvSpPr/>
          <p:nvPr/>
        </p:nvSpPr>
        <p:spPr>
          <a:xfrm>
            <a:off x="6298104" y="4179542"/>
            <a:ext cx="219125" cy="219279"/>
          </a:xfrm>
          <a:prstGeom prst="diamond">
            <a:avLst/>
          </a:prstGeom>
          <a:solidFill>
            <a:srgbClr val="00CC00"/>
          </a:solidFill>
          <a:ln>
            <a:solidFill>
              <a:srgbClr val="99FF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2" name="Straight Connector 141"/>
          <p:cNvCxnSpPr>
            <a:stCxn id="69" idx="2"/>
          </p:cNvCxnSpPr>
          <p:nvPr/>
        </p:nvCxnSpPr>
        <p:spPr>
          <a:xfrm>
            <a:off x="1745390" y="4913462"/>
            <a:ext cx="2722625" cy="166953"/>
          </a:xfrm>
          <a:prstGeom prst="line">
            <a:avLst/>
          </a:prstGeom>
          <a:ln w="19050">
            <a:solidFill>
              <a:schemeClr val="accent3">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47" name="Straight Connector 146"/>
          <p:cNvCxnSpPr>
            <a:stCxn id="69" idx="0"/>
          </p:cNvCxnSpPr>
          <p:nvPr/>
        </p:nvCxnSpPr>
        <p:spPr>
          <a:xfrm flipV="1">
            <a:off x="1745390" y="4010731"/>
            <a:ext cx="2330541" cy="683452"/>
          </a:xfrm>
          <a:prstGeom prst="line">
            <a:avLst/>
          </a:prstGeom>
          <a:ln w="19050">
            <a:solidFill>
              <a:schemeClr val="accent3">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50" name="Straight Connector 149"/>
          <p:cNvCxnSpPr>
            <a:stCxn id="778" idx="0"/>
          </p:cNvCxnSpPr>
          <p:nvPr/>
        </p:nvCxnSpPr>
        <p:spPr>
          <a:xfrm flipH="1" flipV="1">
            <a:off x="4160815" y="4021438"/>
            <a:ext cx="2246852" cy="158104"/>
          </a:xfrm>
          <a:prstGeom prst="line">
            <a:avLst/>
          </a:prstGeom>
          <a:ln w="19050">
            <a:solidFill>
              <a:srgbClr val="99FF33"/>
            </a:solidFill>
            <a:prstDash val="sysDash"/>
          </a:ln>
        </p:spPr>
        <p:style>
          <a:lnRef idx="1">
            <a:schemeClr val="accent1"/>
          </a:lnRef>
          <a:fillRef idx="0">
            <a:schemeClr val="accent1"/>
          </a:fillRef>
          <a:effectRef idx="0">
            <a:schemeClr val="accent1"/>
          </a:effectRef>
          <a:fontRef idx="minor">
            <a:schemeClr val="tx1"/>
          </a:fontRef>
        </p:style>
      </p:cxnSp>
      <p:cxnSp>
        <p:nvCxnSpPr>
          <p:cNvPr id="153" name="Straight Connector 152"/>
          <p:cNvCxnSpPr>
            <a:stCxn id="778" idx="2"/>
          </p:cNvCxnSpPr>
          <p:nvPr/>
        </p:nvCxnSpPr>
        <p:spPr>
          <a:xfrm flipH="1">
            <a:off x="4495191" y="4398821"/>
            <a:ext cx="1912476" cy="681594"/>
          </a:xfrm>
          <a:prstGeom prst="line">
            <a:avLst/>
          </a:prstGeom>
          <a:ln w="19050">
            <a:solidFill>
              <a:srgbClr val="99FF33"/>
            </a:solidFill>
            <a:prstDash val="sysDash"/>
          </a:ln>
        </p:spPr>
        <p:style>
          <a:lnRef idx="1">
            <a:schemeClr val="accent1"/>
          </a:lnRef>
          <a:fillRef idx="0">
            <a:schemeClr val="accent1"/>
          </a:fillRef>
          <a:effectRef idx="0">
            <a:schemeClr val="accent1"/>
          </a:effectRef>
          <a:fontRef idx="minor">
            <a:schemeClr val="tx1"/>
          </a:fontRef>
        </p:style>
      </p:cxnSp>
      <p:sp>
        <p:nvSpPr>
          <p:cNvPr id="60" name="Curved Down Arrow 59"/>
          <p:cNvSpPr/>
          <p:nvPr/>
        </p:nvSpPr>
        <p:spPr>
          <a:xfrm rot="2827208">
            <a:off x="3969255" y="4467236"/>
            <a:ext cx="2191459" cy="673175"/>
          </a:xfrm>
          <a:prstGeom prst="curvedDownArrow">
            <a:avLst>
              <a:gd name="adj1" fmla="val 52904"/>
              <a:gd name="adj2" fmla="val 120688"/>
              <a:gd name="adj3" fmla="val 4271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1" name="Down Arrow 60"/>
          <p:cNvSpPr/>
          <p:nvPr/>
        </p:nvSpPr>
        <p:spPr>
          <a:xfrm rot="18477542">
            <a:off x="3186325" y="3577074"/>
            <a:ext cx="835940" cy="112062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p:cNvSpPr txBox="1"/>
          <p:nvPr/>
        </p:nvSpPr>
        <p:spPr>
          <a:xfrm rot="2174098">
            <a:off x="3018478" y="3738691"/>
            <a:ext cx="933269" cy="584775"/>
          </a:xfrm>
          <a:prstGeom prst="rect">
            <a:avLst/>
          </a:prstGeom>
          <a:noFill/>
        </p:spPr>
        <p:txBody>
          <a:bodyPr wrap="none" rtlCol="0">
            <a:spAutoFit/>
          </a:bodyPr>
          <a:lstStyle/>
          <a:p>
            <a:r>
              <a:rPr lang="en-US" sz="3200" dirty="0" smtClean="0">
                <a:latin typeface="Adobe Garamond Pro" pitchFamily="18" charset="0"/>
              </a:rPr>
              <a:t>CO</a:t>
            </a:r>
            <a:r>
              <a:rPr lang="en-US" sz="3200" baseline="-25000" dirty="0" smtClean="0">
                <a:latin typeface="Adobe Garamond Pro" pitchFamily="18" charset="0"/>
              </a:rPr>
              <a:t>2</a:t>
            </a:r>
            <a:endParaRPr lang="en-US" sz="3200" baseline="-25000" dirty="0">
              <a:latin typeface="Adobe Garamond Pro" pitchFamily="18" charset="0"/>
            </a:endParaRPr>
          </a:p>
        </p:txBody>
      </p:sp>
      <p:sp>
        <p:nvSpPr>
          <p:cNvPr id="398" name="TextBox 397"/>
          <p:cNvSpPr txBox="1"/>
          <p:nvPr/>
        </p:nvSpPr>
        <p:spPr>
          <a:xfrm>
            <a:off x="4121562" y="6550223"/>
            <a:ext cx="811441" cy="307777"/>
          </a:xfrm>
          <a:prstGeom prst="rect">
            <a:avLst/>
          </a:prstGeom>
          <a:noFill/>
        </p:spPr>
        <p:txBody>
          <a:bodyPr wrap="none" rtlCol="0">
            <a:spAutoFit/>
          </a:bodyPr>
          <a:lstStyle/>
          <a:p>
            <a:r>
              <a:rPr lang="en-US" smtClean="0"/>
              <a:t>LTYann</a:t>
            </a:r>
            <a:endParaRPr lang="en-US" dirty="0"/>
          </a:p>
        </p:txBody>
      </p:sp>
    </p:spTree>
    <p:extLst>
      <p:ext uri="{BB962C8B-B14F-4D97-AF65-F5344CB8AC3E}">
        <p14:creationId xmlns:p14="http://schemas.microsoft.com/office/powerpoint/2010/main" val="178903184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9" name="Cloud 478"/>
          <p:cNvSpPr/>
          <p:nvPr/>
        </p:nvSpPr>
        <p:spPr>
          <a:xfrm>
            <a:off x="1" y="894270"/>
            <a:ext cx="9142194" cy="2918781"/>
          </a:xfrm>
          <a:prstGeom prst="cloud">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p:cNvSpPr>
            <a:spLocks noGrp="1"/>
          </p:cNvSpPr>
          <p:nvPr>
            <p:ph type="title"/>
          </p:nvPr>
        </p:nvSpPr>
        <p:spPr>
          <a:xfrm>
            <a:off x="1" y="10955"/>
            <a:ext cx="9142194" cy="1431940"/>
          </a:xfrm>
        </p:spPr>
        <p:txBody>
          <a:bodyPr>
            <a:normAutofit fontScale="90000"/>
          </a:bodyPr>
          <a:lstStyle/>
          <a:p>
            <a:r>
              <a:rPr lang="en-US" dirty="0" smtClean="0"/>
              <a:t>Carbon Isotopes - Photosynthesis Matters</a:t>
            </a:r>
            <a:endParaRPr lang="en-US" dirty="0"/>
          </a:p>
        </p:txBody>
      </p:sp>
      <p:grpSp>
        <p:nvGrpSpPr>
          <p:cNvPr id="9" name="Group 8"/>
          <p:cNvGrpSpPr/>
          <p:nvPr/>
        </p:nvGrpSpPr>
        <p:grpSpPr>
          <a:xfrm>
            <a:off x="-75005" y="1392730"/>
            <a:ext cx="9248104" cy="5482096"/>
            <a:chOff x="-75005" y="1392730"/>
            <a:chExt cx="9248104" cy="5482096"/>
          </a:xfrm>
        </p:grpSpPr>
        <p:grpSp>
          <p:nvGrpSpPr>
            <p:cNvPr id="11" name="Group 10"/>
            <p:cNvGrpSpPr/>
            <p:nvPr/>
          </p:nvGrpSpPr>
          <p:grpSpPr>
            <a:xfrm>
              <a:off x="4721877" y="2972713"/>
              <a:ext cx="492443" cy="369335"/>
              <a:chOff x="9644652" y="3222254"/>
              <a:chExt cx="492443" cy="369335"/>
            </a:xfrm>
          </p:grpSpPr>
          <p:sp>
            <p:nvSpPr>
              <p:cNvPr id="3" name="Oval 2"/>
              <p:cNvSpPr>
                <a:spLocks noChangeAspect="1"/>
              </p:cNvSpPr>
              <p:nvPr/>
            </p:nvSpPr>
            <p:spPr>
              <a:xfrm>
                <a:off x="9718267" y="3222254"/>
                <a:ext cx="345214" cy="345214"/>
              </a:xfrm>
              <a:prstGeom prst="ellipse">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9644652" y="3222257"/>
                <a:ext cx="492443" cy="369332"/>
              </a:xfrm>
              <a:prstGeom prst="rect">
                <a:avLst/>
              </a:prstGeom>
              <a:noFill/>
            </p:spPr>
            <p:txBody>
              <a:bodyPr wrap="none" rtlCol="0">
                <a:spAutoFit/>
              </a:bodyPr>
              <a:lstStyle/>
              <a:p>
                <a:r>
                  <a:rPr lang="en-US" baseline="30000" dirty="0" smtClean="0">
                    <a:latin typeface="Times New Roman" panose="02020603050405020304" pitchFamily="18" charset="0"/>
                    <a:cs typeface="Times New Roman" panose="02020603050405020304" pitchFamily="18" charset="0"/>
                  </a:rPr>
                  <a:t>12</a:t>
                </a:r>
                <a:r>
                  <a:rPr lang="en-US" dirty="0" smtClean="0">
                    <a:latin typeface="Times New Roman" panose="02020603050405020304" pitchFamily="18" charset="0"/>
                    <a:cs typeface="Times New Roman" panose="02020603050405020304" pitchFamily="18" charset="0"/>
                  </a:rPr>
                  <a:t>C</a:t>
                </a:r>
                <a:endParaRPr lang="en-US" dirty="0">
                  <a:latin typeface="Times New Roman" panose="02020603050405020304" pitchFamily="18" charset="0"/>
                  <a:cs typeface="Times New Roman" panose="02020603050405020304" pitchFamily="18" charset="0"/>
                </a:endParaRPr>
              </a:p>
            </p:txBody>
          </p:sp>
        </p:grpSp>
        <p:grpSp>
          <p:nvGrpSpPr>
            <p:cNvPr id="5" name="Group 4"/>
            <p:cNvGrpSpPr/>
            <p:nvPr/>
          </p:nvGrpSpPr>
          <p:grpSpPr>
            <a:xfrm>
              <a:off x="4160815" y="2156935"/>
              <a:ext cx="492443" cy="369332"/>
              <a:chOff x="4160815" y="5268525"/>
              <a:chExt cx="492443" cy="369332"/>
            </a:xfrm>
          </p:grpSpPr>
          <p:sp>
            <p:nvSpPr>
              <p:cNvPr id="12" name="Oval 11"/>
              <p:cNvSpPr>
                <a:spLocks noChangeAspect="1"/>
              </p:cNvSpPr>
              <p:nvPr/>
            </p:nvSpPr>
            <p:spPr>
              <a:xfrm>
                <a:off x="4226355" y="5274022"/>
                <a:ext cx="345214" cy="345214"/>
              </a:xfrm>
              <a:prstGeom prst="ellipse">
                <a:avLst/>
              </a:prstGeom>
              <a:solidFill>
                <a:srgbClr val="99FF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4160815" y="5268525"/>
                <a:ext cx="492443" cy="369332"/>
              </a:xfrm>
              <a:prstGeom prst="rect">
                <a:avLst/>
              </a:prstGeom>
              <a:noFill/>
            </p:spPr>
            <p:txBody>
              <a:bodyPr wrap="none" rtlCol="0">
                <a:spAutoFit/>
              </a:bodyPr>
              <a:lstStyle/>
              <a:p>
                <a:r>
                  <a:rPr lang="en-US" baseline="30000" dirty="0" smtClean="0">
                    <a:latin typeface="Times New Roman" panose="02020603050405020304" pitchFamily="18" charset="0"/>
                    <a:cs typeface="Times New Roman" panose="02020603050405020304" pitchFamily="18" charset="0"/>
                  </a:rPr>
                  <a:t>13</a:t>
                </a:r>
                <a:r>
                  <a:rPr lang="en-US" dirty="0" smtClean="0">
                    <a:latin typeface="Times New Roman" panose="02020603050405020304" pitchFamily="18" charset="0"/>
                    <a:cs typeface="Times New Roman" panose="02020603050405020304" pitchFamily="18" charset="0"/>
                  </a:rPr>
                  <a:t>C</a:t>
                </a:r>
                <a:endParaRPr lang="en-US" dirty="0">
                  <a:latin typeface="Times New Roman" panose="02020603050405020304" pitchFamily="18" charset="0"/>
                  <a:cs typeface="Times New Roman" panose="02020603050405020304" pitchFamily="18" charset="0"/>
                </a:endParaRPr>
              </a:p>
            </p:txBody>
          </p:sp>
        </p:grpSp>
        <p:grpSp>
          <p:nvGrpSpPr>
            <p:cNvPr id="29" name="Group 28"/>
            <p:cNvGrpSpPr/>
            <p:nvPr/>
          </p:nvGrpSpPr>
          <p:grpSpPr>
            <a:xfrm>
              <a:off x="6063856" y="1927012"/>
              <a:ext cx="492443" cy="369335"/>
              <a:chOff x="9644652" y="3222254"/>
              <a:chExt cx="492443" cy="369335"/>
            </a:xfrm>
          </p:grpSpPr>
          <p:sp>
            <p:nvSpPr>
              <p:cNvPr id="30" name="Oval 29"/>
              <p:cNvSpPr>
                <a:spLocks noChangeAspect="1"/>
              </p:cNvSpPr>
              <p:nvPr/>
            </p:nvSpPr>
            <p:spPr>
              <a:xfrm>
                <a:off x="9718267" y="3222254"/>
                <a:ext cx="345214" cy="345214"/>
              </a:xfrm>
              <a:prstGeom prst="ellipse">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9644652" y="3222257"/>
                <a:ext cx="492443" cy="369332"/>
              </a:xfrm>
              <a:prstGeom prst="rect">
                <a:avLst/>
              </a:prstGeom>
              <a:noFill/>
            </p:spPr>
            <p:txBody>
              <a:bodyPr wrap="none" rtlCol="0">
                <a:spAutoFit/>
              </a:bodyPr>
              <a:lstStyle/>
              <a:p>
                <a:r>
                  <a:rPr lang="en-US" baseline="30000" dirty="0" smtClean="0">
                    <a:latin typeface="Times New Roman" panose="02020603050405020304" pitchFamily="18" charset="0"/>
                    <a:cs typeface="Times New Roman" panose="02020603050405020304" pitchFamily="18" charset="0"/>
                  </a:rPr>
                  <a:t>12</a:t>
                </a:r>
                <a:r>
                  <a:rPr lang="en-US" dirty="0" smtClean="0">
                    <a:latin typeface="Times New Roman" panose="02020603050405020304" pitchFamily="18" charset="0"/>
                    <a:cs typeface="Times New Roman" panose="02020603050405020304" pitchFamily="18" charset="0"/>
                  </a:rPr>
                  <a:t>C</a:t>
                </a:r>
                <a:endParaRPr lang="en-US" dirty="0">
                  <a:latin typeface="Times New Roman" panose="02020603050405020304" pitchFamily="18" charset="0"/>
                  <a:cs typeface="Times New Roman" panose="02020603050405020304" pitchFamily="18" charset="0"/>
                </a:endParaRPr>
              </a:p>
            </p:txBody>
          </p:sp>
        </p:grpSp>
        <p:grpSp>
          <p:nvGrpSpPr>
            <p:cNvPr id="32" name="Group 31"/>
            <p:cNvGrpSpPr/>
            <p:nvPr/>
          </p:nvGrpSpPr>
          <p:grpSpPr>
            <a:xfrm>
              <a:off x="4886062" y="3443715"/>
              <a:ext cx="492443" cy="369335"/>
              <a:chOff x="9644652" y="3222254"/>
              <a:chExt cx="492443" cy="369335"/>
            </a:xfrm>
          </p:grpSpPr>
          <p:sp>
            <p:nvSpPr>
              <p:cNvPr id="33" name="Oval 32"/>
              <p:cNvSpPr>
                <a:spLocks noChangeAspect="1"/>
              </p:cNvSpPr>
              <p:nvPr/>
            </p:nvSpPr>
            <p:spPr>
              <a:xfrm>
                <a:off x="9718267" y="3222254"/>
                <a:ext cx="345214" cy="345214"/>
              </a:xfrm>
              <a:prstGeom prst="ellipse">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p:cNvSpPr txBox="1"/>
              <p:nvPr/>
            </p:nvSpPr>
            <p:spPr>
              <a:xfrm>
                <a:off x="9644652" y="3222257"/>
                <a:ext cx="492443" cy="369332"/>
              </a:xfrm>
              <a:prstGeom prst="rect">
                <a:avLst/>
              </a:prstGeom>
              <a:noFill/>
            </p:spPr>
            <p:txBody>
              <a:bodyPr wrap="none" rtlCol="0">
                <a:spAutoFit/>
              </a:bodyPr>
              <a:lstStyle/>
              <a:p>
                <a:r>
                  <a:rPr lang="en-US" baseline="30000" dirty="0" smtClean="0">
                    <a:latin typeface="Times New Roman" panose="02020603050405020304" pitchFamily="18" charset="0"/>
                    <a:cs typeface="Times New Roman" panose="02020603050405020304" pitchFamily="18" charset="0"/>
                  </a:rPr>
                  <a:t>12</a:t>
                </a:r>
                <a:r>
                  <a:rPr lang="en-US" dirty="0" smtClean="0">
                    <a:latin typeface="Times New Roman" panose="02020603050405020304" pitchFamily="18" charset="0"/>
                    <a:cs typeface="Times New Roman" panose="02020603050405020304" pitchFamily="18" charset="0"/>
                  </a:rPr>
                  <a:t>C</a:t>
                </a:r>
                <a:endParaRPr lang="en-US" dirty="0">
                  <a:latin typeface="Times New Roman" panose="02020603050405020304" pitchFamily="18" charset="0"/>
                  <a:cs typeface="Times New Roman" panose="02020603050405020304" pitchFamily="18" charset="0"/>
                </a:endParaRPr>
              </a:p>
            </p:txBody>
          </p:sp>
        </p:grpSp>
        <p:grpSp>
          <p:nvGrpSpPr>
            <p:cNvPr id="35" name="Group 34"/>
            <p:cNvGrpSpPr/>
            <p:nvPr/>
          </p:nvGrpSpPr>
          <p:grpSpPr>
            <a:xfrm>
              <a:off x="6844717" y="2752425"/>
              <a:ext cx="492443" cy="369335"/>
              <a:chOff x="9644652" y="3222254"/>
              <a:chExt cx="492443" cy="369335"/>
            </a:xfrm>
          </p:grpSpPr>
          <p:sp>
            <p:nvSpPr>
              <p:cNvPr id="36" name="Oval 35"/>
              <p:cNvSpPr>
                <a:spLocks noChangeAspect="1"/>
              </p:cNvSpPr>
              <p:nvPr/>
            </p:nvSpPr>
            <p:spPr>
              <a:xfrm>
                <a:off x="9718267" y="3222254"/>
                <a:ext cx="345214" cy="345214"/>
              </a:xfrm>
              <a:prstGeom prst="ellipse">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9644652" y="3222257"/>
                <a:ext cx="492443" cy="369332"/>
              </a:xfrm>
              <a:prstGeom prst="rect">
                <a:avLst/>
              </a:prstGeom>
              <a:noFill/>
            </p:spPr>
            <p:txBody>
              <a:bodyPr wrap="none" rtlCol="0">
                <a:spAutoFit/>
              </a:bodyPr>
              <a:lstStyle/>
              <a:p>
                <a:r>
                  <a:rPr lang="en-US" baseline="30000" dirty="0" smtClean="0">
                    <a:latin typeface="Times New Roman" panose="02020603050405020304" pitchFamily="18" charset="0"/>
                    <a:cs typeface="Times New Roman" panose="02020603050405020304" pitchFamily="18" charset="0"/>
                  </a:rPr>
                  <a:t>12</a:t>
                </a:r>
                <a:r>
                  <a:rPr lang="en-US" dirty="0" smtClean="0">
                    <a:latin typeface="Times New Roman" panose="02020603050405020304" pitchFamily="18" charset="0"/>
                    <a:cs typeface="Times New Roman" panose="02020603050405020304" pitchFamily="18" charset="0"/>
                  </a:rPr>
                  <a:t>C</a:t>
                </a:r>
                <a:endParaRPr lang="en-US" dirty="0">
                  <a:latin typeface="Times New Roman" panose="02020603050405020304" pitchFamily="18" charset="0"/>
                  <a:cs typeface="Times New Roman" panose="02020603050405020304" pitchFamily="18" charset="0"/>
                </a:endParaRPr>
              </a:p>
            </p:txBody>
          </p:sp>
        </p:grpSp>
        <p:grpSp>
          <p:nvGrpSpPr>
            <p:cNvPr id="38" name="Group 37"/>
            <p:cNvGrpSpPr/>
            <p:nvPr/>
          </p:nvGrpSpPr>
          <p:grpSpPr>
            <a:xfrm>
              <a:off x="-75005" y="2077446"/>
              <a:ext cx="492443" cy="369335"/>
              <a:chOff x="9644652" y="3222254"/>
              <a:chExt cx="492443" cy="369335"/>
            </a:xfrm>
          </p:grpSpPr>
          <p:sp>
            <p:nvSpPr>
              <p:cNvPr id="39" name="Oval 38"/>
              <p:cNvSpPr>
                <a:spLocks noChangeAspect="1"/>
              </p:cNvSpPr>
              <p:nvPr/>
            </p:nvSpPr>
            <p:spPr>
              <a:xfrm>
                <a:off x="9718267" y="3222254"/>
                <a:ext cx="345214" cy="345214"/>
              </a:xfrm>
              <a:prstGeom prst="ellipse">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9644652" y="3222257"/>
                <a:ext cx="492443" cy="369332"/>
              </a:xfrm>
              <a:prstGeom prst="rect">
                <a:avLst/>
              </a:prstGeom>
              <a:noFill/>
            </p:spPr>
            <p:txBody>
              <a:bodyPr wrap="none" rtlCol="0">
                <a:spAutoFit/>
              </a:bodyPr>
              <a:lstStyle/>
              <a:p>
                <a:r>
                  <a:rPr lang="en-US" baseline="30000" dirty="0" smtClean="0">
                    <a:latin typeface="Times New Roman" panose="02020603050405020304" pitchFamily="18" charset="0"/>
                    <a:cs typeface="Times New Roman" panose="02020603050405020304" pitchFamily="18" charset="0"/>
                  </a:rPr>
                  <a:t>12</a:t>
                </a:r>
                <a:r>
                  <a:rPr lang="en-US" dirty="0" smtClean="0">
                    <a:latin typeface="Times New Roman" panose="02020603050405020304" pitchFamily="18" charset="0"/>
                    <a:cs typeface="Times New Roman" panose="02020603050405020304" pitchFamily="18" charset="0"/>
                  </a:rPr>
                  <a:t>C</a:t>
                </a:r>
                <a:endParaRPr lang="en-US" dirty="0">
                  <a:latin typeface="Times New Roman" panose="02020603050405020304" pitchFamily="18" charset="0"/>
                  <a:cs typeface="Times New Roman" panose="02020603050405020304" pitchFamily="18" charset="0"/>
                </a:endParaRPr>
              </a:p>
            </p:txBody>
          </p:sp>
        </p:grpSp>
        <p:grpSp>
          <p:nvGrpSpPr>
            <p:cNvPr id="41" name="Group 40"/>
            <p:cNvGrpSpPr/>
            <p:nvPr/>
          </p:nvGrpSpPr>
          <p:grpSpPr>
            <a:xfrm>
              <a:off x="2577930" y="2714020"/>
              <a:ext cx="492443" cy="369335"/>
              <a:chOff x="9644652" y="3222254"/>
              <a:chExt cx="492443" cy="369335"/>
            </a:xfrm>
          </p:grpSpPr>
          <p:sp>
            <p:nvSpPr>
              <p:cNvPr id="42" name="Oval 41"/>
              <p:cNvSpPr>
                <a:spLocks noChangeAspect="1"/>
              </p:cNvSpPr>
              <p:nvPr/>
            </p:nvSpPr>
            <p:spPr>
              <a:xfrm>
                <a:off x="9718267" y="3222254"/>
                <a:ext cx="345214" cy="345214"/>
              </a:xfrm>
              <a:prstGeom prst="ellipse">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p:cNvSpPr txBox="1"/>
              <p:nvPr/>
            </p:nvSpPr>
            <p:spPr>
              <a:xfrm>
                <a:off x="9644652" y="3222257"/>
                <a:ext cx="492443" cy="369332"/>
              </a:xfrm>
              <a:prstGeom prst="rect">
                <a:avLst/>
              </a:prstGeom>
              <a:noFill/>
            </p:spPr>
            <p:txBody>
              <a:bodyPr wrap="none" rtlCol="0">
                <a:spAutoFit/>
              </a:bodyPr>
              <a:lstStyle/>
              <a:p>
                <a:r>
                  <a:rPr lang="en-US" baseline="30000" dirty="0" smtClean="0">
                    <a:latin typeface="Times New Roman" panose="02020603050405020304" pitchFamily="18" charset="0"/>
                    <a:cs typeface="Times New Roman" panose="02020603050405020304" pitchFamily="18" charset="0"/>
                  </a:rPr>
                  <a:t>12</a:t>
                </a:r>
                <a:r>
                  <a:rPr lang="en-US" dirty="0" smtClean="0">
                    <a:latin typeface="Times New Roman" panose="02020603050405020304" pitchFamily="18" charset="0"/>
                    <a:cs typeface="Times New Roman" panose="02020603050405020304" pitchFamily="18" charset="0"/>
                  </a:rPr>
                  <a:t>C</a:t>
                </a:r>
                <a:endParaRPr lang="en-US" dirty="0">
                  <a:latin typeface="Times New Roman" panose="02020603050405020304" pitchFamily="18" charset="0"/>
                  <a:cs typeface="Times New Roman" panose="02020603050405020304" pitchFamily="18" charset="0"/>
                </a:endParaRPr>
              </a:p>
            </p:txBody>
          </p:sp>
        </p:grpSp>
        <p:grpSp>
          <p:nvGrpSpPr>
            <p:cNvPr id="44" name="Group 43"/>
            <p:cNvGrpSpPr/>
            <p:nvPr/>
          </p:nvGrpSpPr>
          <p:grpSpPr>
            <a:xfrm>
              <a:off x="4187950" y="3482120"/>
              <a:ext cx="492443" cy="369335"/>
              <a:chOff x="9644652" y="3222254"/>
              <a:chExt cx="492443" cy="369335"/>
            </a:xfrm>
          </p:grpSpPr>
          <p:sp>
            <p:nvSpPr>
              <p:cNvPr id="45" name="Oval 44"/>
              <p:cNvSpPr>
                <a:spLocks noChangeAspect="1"/>
              </p:cNvSpPr>
              <p:nvPr/>
            </p:nvSpPr>
            <p:spPr>
              <a:xfrm>
                <a:off x="9718267" y="3222254"/>
                <a:ext cx="345214" cy="345214"/>
              </a:xfrm>
              <a:prstGeom prst="ellipse">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p:cNvSpPr txBox="1"/>
              <p:nvPr/>
            </p:nvSpPr>
            <p:spPr>
              <a:xfrm>
                <a:off x="9644652" y="3222257"/>
                <a:ext cx="492443" cy="369332"/>
              </a:xfrm>
              <a:prstGeom prst="rect">
                <a:avLst/>
              </a:prstGeom>
              <a:noFill/>
            </p:spPr>
            <p:txBody>
              <a:bodyPr wrap="none" rtlCol="0">
                <a:spAutoFit/>
              </a:bodyPr>
              <a:lstStyle/>
              <a:p>
                <a:r>
                  <a:rPr lang="en-US" baseline="30000" dirty="0" smtClean="0">
                    <a:latin typeface="Times New Roman" panose="02020603050405020304" pitchFamily="18" charset="0"/>
                    <a:cs typeface="Times New Roman" panose="02020603050405020304" pitchFamily="18" charset="0"/>
                  </a:rPr>
                  <a:t>12</a:t>
                </a:r>
                <a:r>
                  <a:rPr lang="en-US" dirty="0" smtClean="0">
                    <a:latin typeface="Times New Roman" panose="02020603050405020304" pitchFamily="18" charset="0"/>
                    <a:cs typeface="Times New Roman" panose="02020603050405020304" pitchFamily="18" charset="0"/>
                  </a:rPr>
                  <a:t>C</a:t>
                </a:r>
                <a:endParaRPr lang="en-US" dirty="0">
                  <a:latin typeface="Times New Roman" panose="02020603050405020304" pitchFamily="18" charset="0"/>
                  <a:cs typeface="Times New Roman" panose="02020603050405020304" pitchFamily="18" charset="0"/>
                </a:endParaRPr>
              </a:p>
            </p:txBody>
          </p:sp>
        </p:grpSp>
        <p:grpSp>
          <p:nvGrpSpPr>
            <p:cNvPr id="47" name="Group 46"/>
            <p:cNvGrpSpPr/>
            <p:nvPr/>
          </p:nvGrpSpPr>
          <p:grpSpPr>
            <a:xfrm>
              <a:off x="2236117" y="2906045"/>
              <a:ext cx="492443" cy="369335"/>
              <a:chOff x="9644652" y="3222254"/>
              <a:chExt cx="492443" cy="369335"/>
            </a:xfrm>
          </p:grpSpPr>
          <p:sp>
            <p:nvSpPr>
              <p:cNvPr id="48" name="Oval 47"/>
              <p:cNvSpPr>
                <a:spLocks noChangeAspect="1"/>
              </p:cNvSpPr>
              <p:nvPr/>
            </p:nvSpPr>
            <p:spPr>
              <a:xfrm>
                <a:off x="9718267" y="3222254"/>
                <a:ext cx="345214" cy="345214"/>
              </a:xfrm>
              <a:prstGeom prst="ellipse">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p:cNvSpPr txBox="1"/>
              <p:nvPr/>
            </p:nvSpPr>
            <p:spPr>
              <a:xfrm>
                <a:off x="9644652" y="3222257"/>
                <a:ext cx="492443" cy="369332"/>
              </a:xfrm>
              <a:prstGeom prst="rect">
                <a:avLst/>
              </a:prstGeom>
              <a:noFill/>
            </p:spPr>
            <p:txBody>
              <a:bodyPr wrap="none" rtlCol="0">
                <a:spAutoFit/>
              </a:bodyPr>
              <a:lstStyle/>
              <a:p>
                <a:r>
                  <a:rPr lang="en-US" baseline="30000" dirty="0" smtClean="0">
                    <a:latin typeface="Times New Roman" panose="02020603050405020304" pitchFamily="18" charset="0"/>
                    <a:cs typeface="Times New Roman" panose="02020603050405020304" pitchFamily="18" charset="0"/>
                  </a:rPr>
                  <a:t>12</a:t>
                </a:r>
                <a:r>
                  <a:rPr lang="en-US" dirty="0" smtClean="0">
                    <a:latin typeface="Times New Roman" panose="02020603050405020304" pitchFamily="18" charset="0"/>
                    <a:cs typeface="Times New Roman" panose="02020603050405020304" pitchFamily="18" charset="0"/>
                  </a:rPr>
                  <a:t>C</a:t>
                </a:r>
                <a:endParaRPr lang="en-US" dirty="0">
                  <a:latin typeface="Times New Roman" panose="02020603050405020304" pitchFamily="18" charset="0"/>
                  <a:cs typeface="Times New Roman" panose="02020603050405020304" pitchFamily="18" charset="0"/>
                </a:endParaRPr>
              </a:p>
            </p:txBody>
          </p:sp>
        </p:grpSp>
        <p:grpSp>
          <p:nvGrpSpPr>
            <p:cNvPr id="50" name="Group 49"/>
            <p:cNvGrpSpPr/>
            <p:nvPr/>
          </p:nvGrpSpPr>
          <p:grpSpPr>
            <a:xfrm>
              <a:off x="243632" y="2272971"/>
              <a:ext cx="492443" cy="369335"/>
              <a:chOff x="9644652" y="3222254"/>
              <a:chExt cx="492443" cy="369335"/>
            </a:xfrm>
          </p:grpSpPr>
          <p:sp>
            <p:nvSpPr>
              <p:cNvPr id="51" name="Oval 50"/>
              <p:cNvSpPr>
                <a:spLocks noChangeAspect="1"/>
              </p:cNvSpPr>
              <p:nvPr/>
            </p:nvSpPr>
            <p:spPr>
              <a:xfrm>
                <a:off x="9718267" y="3222254"/>
                <a:ext cx="345214" cy="345214"/>
              </a:xfrm>
              <a:prstGeom prst="ellipse">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9644652" y="3222257"/>
                <a:ext cx="492443" cy="369332"/>
              </a:xfrm>
              <a:prstGeom prst="rect">
                <a:avLst/>
              </a:prstGeom>
              <a:noFill/>
            </p:spPr>
            <p:txBody>
              <a:bodyPr wrap="none" rtlCol="0">
                <a:spAutoFit/>
              </a:bodyPr>
              <a:lstStyle/>
              <a:p>
                <a:r>
                  <a:rPr lang="en-US" baseline="30000" dirty="0" smtClean="0">
                    <a:latin typeface="Times New Roman" panose="02020603050405020304" pitchFamily="18" charset="0"/>
                    <a:cs typeface="Times New Roman" panose="02020603050405020304" pitchFamily="18" charset="0"/>
                  </a:rPr>
                  <a:t>12</a:t>
                </a:r>
                <a:r>
                  <a:rPr lang="en-US" dirty="0" smtClean="0">
                    <a:latin typeface="Times New Roman" panose="02020603050405020304" pitchFamily="18" charset="0"/>
                    <a:cs typeface="Times New Roman" panose="02020603050405020304" pitchFamily="18" charset="0"/>
                  </a:rPr>
                  <a:t>C</a:t>
                </a:r>
                <a:endParaRPr lang="en-US" dirty="0">
                  <a:latin typeface="Times New Roman" panose="02020603050405020304" pitchFamily="18" charset="0"/>
                  <a:cs typeface="Times New Roman" panose="02020603050405020304" pitchFamily="18" charset="0"/>
                </a:endParaRPr>
              </a:p>
            </p:txBody>
          </p:sp>
        </p:grpSp>
        <p:grpSp>
          <p:nvGrpSpPr>
            <p:cNvPr id="81" name="Group 80"/>
            <p:cNvGrpSpPr/>
            <p:nvPr/>
          </p:nvGrpSpPr>
          <p:grpSpPr>
            <a:xfrm>
              <a:off x="3112610" y="3213285"/>
              <a:ext cx="492443" cy="369335"/>
              <a:chOff x="9644652" y="3222254"/>
              <a:chExt cx="492443" cy="369335"/>
            </a:xfrm>
          </p:grpSpPr>
          <p:sp>
            <p:nvSpPr>
              <p:cNvPr id="82" name="Oval 81"/>
              <p:cNvSpPr>
                <a:spLocks noChangeAspect="1"/>
              </p:cNvSpPr>
              <p:nvPr/>
            </p:nvSpPr>
            <p:spPr>
              <a:xfrm>
                <a:off x="9718267" y="3222254"/>
                <a:ext cx="345214" cy="345214"/>
              </a:xfrm>
              <a:prstGeom prst="ellipse">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p:cNvSpPr txBox="1"/>
              <p:nvPr/>
            </p:nvSpPr>
            <p:spPr>
              <a:xfrm>
                <a:off x="9644652" y="3222257"/>
                <a:ext cx="492443" cy="369332"/>
              </a:xfrm>
              <a:prstGeom prst="rect">
                <a:avLst/>
              </a:prstGeom>
              <a:noFill/>
            </p:spPr>
            <p:txBody>
              <a:bodyPr wrap="none" rtlCol="0">
                <a:spAutoFit/>
              </a:bodyPr>
              <a:lstStyle/>
              <a:p>
                <a:r>
                  <a:rPr lang="en-US" baseline="30000" dirty="0" smtClean="0">
                    <a:latin typeface="Times New Roman" panose="02020603050405020304" pitchFamily="18" charset="0"/>
                    <a:cs typeface="Times New Roman" panose="02020603050405020304" pitchFamily="18" charset="0"/>
                  </a:rPr>
                  <a:t>12</a:t>
                </a:r>
                <a:r>
                  <a:rPr lang="en-US" dirty="0" smtClean="0">
                    <a:latin typeface="Times New Roman" panose="02020603050405020304" pitchFamily="18" charset="0"/>
                    <a:cs typeface="Times New Roman" panose="02020603050405020304" pitchFamily="18" charset="0"/>
                  </a:rPr>
                  <a:t>C</a:t>
                </a:r>
                <a:endParaRPr lang="en-US" dirty="0">
                  <a:latin typeface="Times New Roman" panose="02020603050405020304" pitchFamily="18" charset="0"/>
                  <a:cs typeface="Times New Roman" panose="02020603050405020304" pitchFamily="18" charset="0"/>
                </a:endParaRPr>
              </a:p>
            </p:txBody>
          </p:sp>
        </p:grpSp>
        <p:grpSp>
          <p:nvGrpSpPr>
            <p:cNvPr id="84" name="Group 83"/>
            <p:cNvGrpSpPr/>
            <p:nvPr/>
          </p:nvGrpSpPr>
          <p:grpSpPr>
            <a:xfrm>
              <a:off x="968752" y="3021260"/>
              <a:ext cx="492443" cy="369335"/>
              <a:chOff x="9644652" y="3222254"/>
              <a:chExt cx="492443" cy="369335"/>
            </a:xfrm>
          </p:grpSpPr>
          <p:sp>
            <p:nvSpPr>
              <p:cNvPr id="85" name="Oval 84"/>
              <p:cNvSpPr>
                <a:spLocks noChangeAspect="1"/>
              </p:cNvSpPr>
              <p:nvPr/>
            </p:nvSpPr>
            <p:spPr>
              <a:xfrm>
                <a:off x="9718267" y="3222254"/>
                <a:ext cx="345214" cy="345214"/>
              </a:xfrm>
              <a:prstGeom prst="ellipse">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TextBox 85"/>
              <p:cNvSpPr txBox="1"/>
              <p:nvPr/>
            </p:nvSpPr>
            <p:spPr>
              <a:xfrm>
                <a:off x="9644652" y="3222257"/>
                <a:ext cx="492443" cy="369332"/>
              </a:xfrm>
              <a:prstGeom prst="rect">
                <a:avLst/>
              </a:prstGeom>
              <a:noFill/>
            </p:spPr>
            <p:txBody>
              <a:bodyPr wrap="none" rtlCol="0">
                <a:spAutoFit/>
              </a:bodyPr>
              <a:lstStyle/>
              <a:p>
                <a:r>
                  <a:rPr lang="en-US" baseline="30000" dirty="0" smtClean="0">
                    <a:latin typeface="Times New Roman" panose="02020603050405020304" pitchFamily="18" charset="0"/>
                    <a:cs typeface="Times New Roman" panose="02020603050405020304" pitchFamily="18" charset="0"/>
                  </a:rPr>
                  <a:t>12</a:t>
                </a:r>
                <a:r>
                  <a:rPr lang="en-US" dirty="0" smtClean="0">
                    <a:latin typeface="Times New Roman" panose="02020603050405020304" pitchFamily="18" charset="0"/>
                    <a:cs typeface="Times New Roman" panose="02020603050405020304" pitchFamily="18" charset="0"/>
                  </a:rPr>
                  <a:t>C</a:t>
                </a:r>
                <a:endParaRPr lang="en-US" dirty="0">
                  <a:latin typeface="Times New Roman" panose="02020603050405020304" pitchFamily="18" charset="0"/>
                  <a:cs typeface="Times New Roman" panose="02020603050405020304" pitchFamily="18" charset="0"/>
                </a:endParaRPr>
              </a:p>
            </p:txBody>
          </p:sp>
        </p:grpSp>
        <p:grpSp>
          <p:nvGrpSpPr>
            <p:cNvPr id="87" name="Group 86"/>
            <p:cNvGrpSpPr/>
            <p:nvPr/>
          </p:nvGrpSpPr>
          <p:grpSpPr>
            <a:xfrm>
              <a:off x="815132" y="1485060"/>
              <a:ext cx="492443" cy="369335"/>
              <a:chOff x="9644652" y="3222254"/>
              <a:chExt cx="492443" cy="369335"/>
            </a:xfrm>
          </p:grpSpPr>
          <p:sp>
            <p:nvSpPr>
              <p:cNvPr id="88" name="Oval 87"/>
              <p:cNvSpPr>
                <a:spLocks noChangeAspect="1"/>
              </p:cNvSpPr>
              <p:nvPr/>
            </p:nvSpPr>
            <p:spPr>
              <a:xfrm>
                <a:off x="9718267" y="3222254"/>
                <a:ext cx="345214" cy="345214"/>
              </a:xfrm>
              <a:prstGeom prst="ellipse">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extBox 88"/>
              <p:cNvSpPr txBox="1"/>
              <p:nvPr/>
            </p:nvSpPr>
            <p:spPr>
              <a:xfrm>
                <a:off x="9644652" y="3222257"/>
                <a:ext cx="492443" cy="369332"/>
              </a:xfrm>
              <a:prstGeom prst="rect">
                <a:avLst/>
              </a:prstGeom>
              <a:noFill/>
            </p:spPr>
            <p:txBody>
              <a:bodyPr wrap="none" rtlCol="0">
                <a:spAutoFit/>
              </a:bodyPr>
              <a:lstStyle/>
              <a:p>
                <a:r>
                  <a:rPr lang="en-US" baseline="30000" dirty="0" smtClean="0">
                    <a:latin typeface="Times New Roman" panose="02020603050405020304" pitchFamily="18" charset="0"/>
                    <a:cs typeface="Times New Roman" panose="02020603050405020304" pitchFamily="18" charset="0"/>
                  </a:rPr>
                  <a:t>12</a:t>
                </a:r>
                <a:r>
                  <a:rPr lang="en-US" dirty="0" smtClean="0">
                    <a:latin typeface="Times New Roman" panose="02020603050405020304" pitchFamily="18" charset="0"/>
                    <a:cs typeface="Times New Roman" panose="02020603050405020304" pitchFamily="18" charset="0"/>
                  </a:rPr>
                  <a:t>C</a:t>
                </a:r>
                <a:endParaRPr lang="en-US" dirty="0">
                  <a:latin typeface="Times New Roman" panose="02020603050405020304" pitchFamily="18" charset="0"/>
                  <a:cs typeface="Times New Roman" panose="02020603050405020304" pitchFamily="18" charset="0"/>
                </a:endParaRPr>
              </a:p>
            </p:txBody>
          </p:sp>
        </p:grpSp>
        <p:grpSp>
          <p:nvGrpSpPr>
            <p:cNvPr id="93" name="Group 92"/>
            <p:cNvGrpSpPr/>
            <p:nvPr/>
          </p:nvGrpSpPr>
          <p:grpSpPr>
            <a:xfrm>
              <a:off x="3905391" y="2610253"/>
              <a:ext cx="492443" cy="369335"/>
              <a:chOff x="9644652" y="3222254"/>
              <a:chExt cx="492443" cy="369335"/>
            </a:xfrm>
          </p:grpSpPr>
          <p:sp>
            <p:nvSpPr>
              <p:cNvPr id="94" name="Oval 93"/>
              <p:cNvSpPr>
                <a:spLocks noChangeAspect="1"/>
              </p:cNvSpPr>
              <p:nvPr/>
            </p:nvSpPr>
            <p:spPr>
              <a:xfrm>
                <a:off x="9718267" y="3222254"/>
                <a:ext cx="345214" cy="345214"/>
              </a:xfrm>
              <a:prstGeom prst="ellipse">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p:cNvSpPr txBox="1"/>
              <p:nvPr/>
            </p:nvSpPr>
            <p:spPr>
              <a:xfrm>
                <a:off x="9644652" y="3222257"/>
                <a:ext cx="492443" cy="369332"/>
              </a:xfrm>
              <a:prstGeom prst="rect">
                <a:avLst/>
              </a:prstGeom>
              <a:noFill/>
            </p:spPr>
            <p:txBody>
              <a:bodyPr wrap="none" rtlCol="0">
                <a:spAutoFit/>
              </a:bodyPr>
              <a:lstStyle/>
              <a:p>
                <a:r>
                  <a:rPr lang="en-US" baseline="30000" dirty="0" smtClean="0">
                    <a:latin typeface="Times New Roman" panose="02020603050405020304" pitchFamily="18" charset="0"/>
                    <a:cs typeface="Times New Roman" panose="02020603050405020304" pitchFamily="18" charset="0"/>
                  </a:rPr>
                  <a:t>12</a:t>
                </a:r>
                <a:r>
                  <a:rPr lang="en-US" dirty="0" smtClean="0">
                    <a:latin typeface="Times New Roman" panose="02020603050405020304" pitchFamily="18" charset="0"/>
                    <a:cs typeface="Times New Roman" panose="02020603050405020304" pitchFamily="18" charset="0"/>
                  </a:rPr>
                  <a:t>C</a:t>
                </a:r>
                <a:endParaRPr lang="en-US" dirty="0">
                  <a:latin typeface="Times New Roman" panose="02020603050405020304" pitchFamily="18" charset="0"/>
                  <a:cs typeface="Times New Roman" panose="02020603050405020304" pitchFamily="18" charset="0"/>
                </a:endParaRPr>
              </a:p>
            </p:txBody>
          </p:sp>
        </p:grpSp>
        <p:grpSp>
          <p:nvGrpSpPr>
            <p:cNvPr id="96" name="Group 95"/>
            <p:cNvGrpSpPr/>
            <p:nvPr/>
          </p:nvGrpSpPr>
          <p:grpSpPr>
            <a:xfrm>
              <a:off x="8489310" y="1523465"/>
              <a:ext cx="492443" cy="369335"/>
              <a:chOff x="9644652" y="3222254"/>
              <a:chExt cx="492443" cy="369335"/>
            </a:xfrm>
          </p:grpSpPr>
          <p:sp>
            <p:nvSpPr>
              <p:cNvPr id="97" name="Oval 96"/>
              <p:cNvSpPr>
                <a:spLocks noChangeAspect="1"/>
              </p:cNvSpPr>
              <p:nvPr/>
            </p:nvSpPr>
            <p:spPr>
              <a:xfrm>
                <a:off x="9718267" y="3222254"/>
                <a:ext cx="345214" cy="345214"/>
              </a:xfrm>
              <a:prstGeom prst="ellipse">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p:cNvSpPr txBox="1"/>
              <p:nvPr/>
            </p:nvSpPr>
            <p:spPr>
              <a:xfrm>
                <a:off x="9644652" y="3222257"/>
                <a:ext cx="492443" cy="369332"/>
              </a:xfrm>
              <a:prstGeom prst="rect">
                <a:avLst/>
              </a:prstGeom>
              <a:noFill/>
            </p:spPr>
            <p:txBody>
              <a:bodyPr wrap="none" rtlCol="0">
                <a:spAutoFit/>
              </a:bodyPr>
              <a:lstStyle/>
              <a:p>
                <a:r>
                  <a:rPr lang="en-US" baseline="30000" dirty="0" smtClean="0">
                    <a:latin typeface="Times New Roman" panose="02020603050405020304" pitchFamily="18" charset="0"/>
                    <a:cs typeface="Times New Roman" panose="02020603050405020304" pitchFamily="18" charset="0"/>
                  </a:rPr>
                  <a:t>12</a:t>
                </a:r>
                <a:r>
                  <a:rPr lang="en-US" dirty="0" smtClean="0">
                    <a:latin typeface="Times New Roman" panose="02020603050405020304" pitchFamily="18" charset="0"/>
                    <a:cs typeface="Times New Roman" panose="02020603050405020304" pitchFamily="18" charset="0"/>
                  </a:rPr>
                  <a:t>C</a:t>
                </a:r>
                <a:endParaRPr lang="en-US" dirty="0">
                  <a:latin typeface="Times New Roman" panose="02020603050405020304" pitchFamily="18" charset="0"/>
                  <a:cs typeface="Times New Roman" panose="02020603050405020304" pitchFamily="18" charset="0"/>
                </a:endParaRPr>
              </a:p>
            </p:txBody>
          </p:sp>
        </p:grpSp>
        <p:grpSp>
          <p:nvGrpSpPr>
            <p:cNvPr id="99" name="Group 98"/>
            <p:cNvGrpSpPr/>
            <p:nvPr/>
          </p:nvGrpSpPr>
          <p:grpSpPr>
            <a:xfrm>
              <a:off x="4795492" y="2289481"/>
              <a:ext cx="492443" cy="369335"/>
              <a:chOff x="9644652" y="3222254"/>
              <a:chExt cx="492443" cy="369335"/>
            </a:xfrm>
          </p:grpSpPr>
          <p:sp>
            <p:nvSpPr>
              <p:cNvPr id="100" name="Oval 99"/>
              <p:cNvSpPr>
                <a:spLocks noChangeAspect="1"/>
              </p:cNvSpPr>
              <p:nvPr/>
            </p:nvSpPr>
            <p:spPr>
              <a:xfrm>
                <a:off x="9718267" y="3222254"/>
                <a:ext cx="345214" cy="345214"/>
              </a:xfrm>
              <a:prstGeom prst="ellipse">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TextBox 100"/>
              <p:cNvSpPr txBox="1"/>
              <p:nvPr/>
            </p:nvSpPr>
            <p:spPr>
              <a:xfrm>
                <a:off x="9644652" y="3222257"/>
                <a:ext cx="492443" cy="369332"/>
              </a:xfrm>
              <a:prstGeom prst="rect">
                <a:avLst/>
              </a:prstGeom>
              <a:noFill/>
            </p:spPr>
            <p:txBody>
              <a:bodyPr wrap="none" rtlCol="0">
                <a:spAutoFit/>
              </a:bodyPr>
              <a:lstStyle/>
              <a:p>
                <a:r>
                  <a:rPr lang="en-US" baseline="30000" dirty="0" smtClean="0">
                    <a:latin typeface="Times New Roman" panose="02020603050405020304" pitchFamily="18" charset="0"/>
                    <a:cs typeface="Times New Roman" panose="02020603050405020304" pitchFamily="18" charset="0"/>
                  </a:rPr>
                  <a:t>12</a:t>
                </a:r>
                <a:r>
                  <a:rPr lang="en-US" dirty="0" smtClean="0">
                    <a:latin typeface="Times New Roman" panose="02020603050405020304" pitchFamily="18" charset="0"/>
                    <a:cs typeface="Times New Roman" panose="02020603050405020304" pitchFamily="18" charset="0"/>
                  </a:rPr>
                  <a:t>C</a:t>
                </a:r>
                <a:endParaRPr lang="en-US" dirty="0">
                  <a:latin typeface="Times New Roman" panose="02020603050405020304" pitchFamily="18" charset="0"/>
                  <a:cs typeface="Times New Roman" panose="02020603050405020304" pitchFamily="18" charset="0"/>
                </a:endParaRPr>
              </a:p>
            </p:txBody>
          </p:sp>
        </p:grpSp>
        <p:grpSp>
          <p:nvGrpSpPr>
            <p:cNvPr id="102" name="Group 101"/>
            <p:cNvGrpSpPr/>
            <p:nvPr/>
          </p:nvGrpSpPr>
          <p:grpSpPr>
            <a:xfrm>
              <a:off x="8642930" y="2253160"/>
              <a:ext cx="492443" cy="369335"/>
              <a:chOff x="9644652" y="3222254"/>
              <a:chExt cx="492443" cy="369335"/>
            </a:xfrm>
          </p:grpSpPr>
          <p:sp>
            <p:nvSpPr>
              <p:cNvPr id="103" name="Oval 102"/>
              <p:cNvSpPr>
                <a:spLocks noChangeAspect="1"/>
              </p:cNvSpPr>
              <p:nvPr/>
            </p:nvSpPr>
            <p:spPr>
              <a:xfrm>
                <a:off x="9718267" y="3222254"/>
                <a:ext cx="345214" cy="345214"/>
              </a:xfrm>
              <a:prstGeom prst="ellipse">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Box 103"/>
              <p:cNvSpPr txBox="1"/>
              <p:nvPr/>
            </p:nvSpPr>
            <p:spPr>
              <a:xfrm>
                <a:off x="9644652" y="3222257"/>
                <a:ext cx="492443" cy="369332"/>
              </a:xfrm>
              <a:prstGeom prst="rect">
                <a:avLst/>
              </a:prstGeom>
              <a:noFill/>
            </p:spPr>
            <p:txBody>
              <a:bodyPr wrap="none" rtlCol="0">
                <a:spAutoFit/>
              </a:bodyPr>
              <a:lstStyle/>
              <a:p>
                <a:r>
                  <a:rPr lang="en-US" baseline="30000" dirty="0" smtClean="0">
                    <a:latin typeface="Times New Roman" panose="02020603050405020304" pitchFamily="18" charset="0"/>
                    <a:cs typeface="Times New Roman" panose="02020603050405020304" pitchFamily="18" charset="0"/>
                  </a:rPr>
                  <a:t>12</a:t>
                </a:r>
                <a:r>
                  <a:rPr lang="en-US" dirty="0" smtClean="0">
                    <a:latin typeface="Times New Roman" panose="02020603050405020304" pitchFamily="18" charset="0"/>
                    <a:cs typeface="Times New Roman" panose="02020603050405020304" pitchFamily="18" charset="0"/>
                  </a:rPr>
                  <a:t>C</a:t>
                </a:r>
                <a:endParaRPr lang="en-US" dirty="0">
                  <a:latin typeface="Times New Roman" panose="02020603050405020304" pitchFamily="18" charset="0"/>
                  <a:cs typeface="Times New Roman" panose="02020603050405020304" pitchFamily="18" charset="0"/>
                </a:endParaRPr>
              </a:p>
            </p:txBody>
          </p:sp>
        </p:grpSp>
        <p:grpSp>
          <p:nvGrpSpPr>
            <p:cNvPr id="105" name="Group 104"/>
            <p:cNvGrpSpPr/>
            <p:nvPr/>
          </p:nvGrpSpPr>
          <p:grpSpPr>
            <a:xfrm>
              <a:off x="659126" y="1830705"/>
              <a:ext cx="492443" cy="369335"/>
              <a:chOff x="9644652" y="3222254"/>
              <a:chExt cx="492443" cy="369335"/>
            </a:xfrm>
          </p:grpSpPr>
          <p:sp>
            <p:nvSpPr>
              <p:cNvPr id="106" name="Oval 105"/>
              <p:cNvSpPr>
                <a:spLocks noChangeAspect="1"/>
              </p:cNvSpPr>
              <p:nvPr/>
            </p:nvSpPr>
            <p:spPr>
              <a:xfrm>
                <a:off x="9718267" y="3222254"/>
                <a:ext cx="345214" cy="345214"/>
              </a:xfrm>
              <a:prstGeom prst="ellipse">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TextBox 106"/>
              <p:cNvSpPr txBox="1"/>
              <p:nvPr/>
            </p:nvSpPr>
            <p:spPr>
              <a:xfrm>
                <a:off x="9644652" y="3222257"/>
                <a:ext cx="492443" cy="369332"/>
              </a:xfrm>
              <a:prstGeom prst="rect">
                <a:avLst/>
              </a:prstGeom>
              <a:noFill/>
            </p:spPr>
            <p:txBody>
              <a:bodyPr wrap="none" rtlCol="0">
                <a:spAutoFit/>
              </a:bodyPr>
              <a:lstStyle/>
              <a:p>
                <a:r>
                  <a:rPr lang="en-US" baseline="30000" dirty="0" smtClean="0">
                    <a:latin typeface="Times New Roman" panose="02020603050405020304" pitchFamily="18" charset="0"/>
                    <a:cs typeface="Times New Roman" panose="02020603050405020304" pitchFamily="18" charset="0"/>
                  </a:rPr>
                  <a:t>12</a:t>
                </a:r>
                <a:r>
                  <a:rPr lang="en-US" dirty="0" smtClean="0">
                    <a:latin typeface="Times New Roman" panose="02020603050405020304" pitchFamily="18" charset="0"/>
                    <a:cs typeface="Times New Roman" panose="02020603050405020304" pitchFamily="18" charset="0"/>
                  </a:rPr>
                  <a:t>C</a:t>
                </a:r>
                <a:endParaRPr lang="en-US" dirty="0">
                  <a:latin typeface="Times New Roman" panose="02020603050405020304" pitchFamily="18" charset="0"/>
                  <a:cs typeface="Times New Roman" panose="02020603050405020304" pitchFamily="18" charset="0"/>
                </a:endParaRPr>
              </a:p>
            </p:txBody>
          </p:sp>
        </p:grpSp>
        <p:sp>
          <p:nvSpPr>
            <p:cNvPr id="15" name="TextBox 14"/>
            <p:cNvSpPr txBox="1"/>
            <p:nvPr/>
          </p:nvSpPr>
          <p:spPr>
            <a:xfrm>
              <a:off x="3462499" y="1392730"/>
              <a:ext cx="2132187" cy="461665"/>
            </a:xfrm>
            <a:prstGeom prst="rect">
              <a:avLst/>
            </a:prstGeom>
            <a:noFill/>
          </p:spPr>
          <p:txBody>
            <a:bodyPr wrap="none" rtlCol="0">
              <a:spAutoFit/>
            </a:bodyPr>
            <a:lstStyle/>
            <a:p>
              <a:r>
                <a:rPr lang="en-US" sz="2400" dirty="0" smtClean="0">
                  <a:latin typeface="Adobe Garamond Pro" pitchFamily="18" charset="0"/>
                </a:rPr>
                <a:t>Our atmosphere</a:t>
              </a:r>
              <a:endParaRPr lang="en-US" sz="2400" dirty="0">
                <a:latin typeface="Adobe Garamond Pro" pitchFamily="18" charset="0"/>
              </a:endParaRPr>
            </a:p>
          </p:txBody>
        </p:sp>
        <p:grpSp>
          <p:nvGrpSpPr>
            <p:cNvPr id="112" name="Group 111"/>
            <p:cNvGrpSpPr/>
            <p:nvPr/>
          </p:nvGrpSpPr>
          <p:grpSpPr>
            <a:xfrm>
              <a:off x="2574940" y="1470345"/>
              <a:ext cx="492443" cy="369335"/>
              <a:chOff x="9644652" y="3222254"/>
              <a:chExt cx="492443" cy="369335"/>
            </a:xfrm>
          </p:grpSpPr>
          <p:sp>
            <p:nvSpPr>
              <p:cNvPr id="113" name="Oval 112"/>
              <p:cNvSpPr>
                <a:spLocks noChangeAspect="1"/>
              </p:cNvSpPr>
              <p:nvPr/>
            </p:nvSpPr>
            <p:spPr>
              <a:xfrm>
                <a:off x="9718267" y="3222254"/>
                <a:ext cx="345214" cy="345214"/>
              </a:xfrm>
              <a:prstGeom prst="ellipse">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TextBox 113"/>
              <p:cNvSpPr txBox="1"/>
              <p:nvPr/>
            </p:nvSpPr>
            <p:spPr>
              <a:xfrm>
                <a:off x="9644652" y="3222257"/>
                <a:ext cx="492443" cy="369332"/>
              </a:xfrm>
              <a:prstGeom prst="rect">
                <a:avLst/>
              </a:prstGeom>
              <a:noFill/>
            </p:spPr>
            <p:txBody>
              <a:bodyPr wrap="none" rtlCol="0">
                <a:spAutoFit/>
              </a:bodyPr>
              <a:lstStyle/>
              <a:p>
                <a:r>
                  <a:rPr lang="en-US" baseline="30000" dirty="0" smtClean="0">
                    <a:latin typeface="Times New Roman" panose="02020603050405020304" pitchFamily="18" charset="0"/>
                    <a:cs typeface="Times New Roman" panose="02020603050405020304" pitchFamily="18" charset="0"/>
                  </a:rPr>
                  <a:t>12</a:t>
                </a:r>
                <a:r>
                  <a:rPr lang="en-US" dirty="0" smtClean="0">
                    <a:latin typeface="Times New Roman" panose="02020603050405020304" pitchFamily="18" charset="0"/>
                    <a:cs typeface="Times New Roman" panose="02020603050405020304" pitchFamily="18" charset="0"/>
                  </a:rPr>
                  <a:t>C</a:t>
                </a:r>
                <a:endParaRPr lang="en-US" dirty="0">
                  <a:latin typeface="Times New Roman" panose="02020603050405020304" pitchFamily="18" charset="0"/>
                  <a:cs typeface="Times New Roman" panose="02020603050405020304" pitchFamily="18" charset="0"/>
                </a:endParaRPr>
              </a:p>
            </p:txBody>
          </p:sp>
        </p:grpSp>
        <p:grpSp>
          <p:nvGrpSpPr>
            <p:cNvPr id="115" name="Group 114"/>
            <p:cNvGrpSpPr/>
            <p:nvPr/>
          </p:nvGrpSpPr>
          <p:grpSpPr>
            <a:xfrm>
              <a:off x="8105260" y="1454197"/>
              <a:ext cx="492443" cy="369335"/>
              <a:chOff x="9644652" y="3222254"/>
              <a:chExt cx="492443" cy="369335"/>
            </a:xfrm>
          </p:grpSpPr>
          <p:sp>
            <p:nvSpPr>
              <p:cNvPr id="116" name="Oval 115"/>
              <p:cNvSpPr>
                <a:spLocks noChangeAspect="1"/>
              </p:cNvSpPr>
              <p:nvPr/>
            </p:nvSpPr>
            <p:spPr>
              <a:xfrm>
                <a:off x="9718267" y="3222254"/>
                <a:ext cx="345214" cy="345214"/>
              </a:xfrm>
              <a:prstGeom prst="ellipse">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TextBox 116"/>
              <p:cNvSpPr txBox="1"/>
              <p:nvPr/>
            </p:nvSpPr>
            <p:spPr>
              <a:xfrm>
                <a:off x="9644652" y="3222257"/>
                <a:ext cx="492443" cy="369332"/>
              </a:xfrm>
              <a:prstGeom prst="rect">
                <a:avLst/>
              </a:prstGeom>
              <a:noFill/>
            </p:spPr>
            <p:txBody>
              <a:bodyPr wrap="none" rtlCol="0">
                <a:spAutoFit/>
              </a:bodyPr>
              <a:lstStyle/>
              <a:p>
                <a:r>
                  <a:rPr lang="en-US" baseline="30000" dirty="0" smtClean="0">
                    <a:latin typeface="Times New Roman" panose="02020603050405020304" pitchFamily="18" charset="0"/>
                    <a:cs typeface="Times New Roman" panose="02020603050405020304" pitchFamily="18" charset="0"/>
                  </a:rPr>
                  <a:t>12</a:t>
                </a:r>
                <a:r>
                  <a:rPr lang="en-US" dirty="0" smtClean="0">
                    <a:latin typeface="Times New Roman" panose="02020603050405020304" pitchFamily="18" charset="0"/>
                    <a:cs typeface="Times New Roman" panose="02020603050405020304" pitchFamily="18" charset="0"/>
                  </a:rPr>
                  <a:t>C</a:t>
                </a:r>
                <a:endParaRPr lang="en-US" dirty="0">
                  <a:latin typeface="Times New Roman" panose="02020603050405020304" pitchFamily="18" charset="0"/>
                  <a:cs typeface="Times New Roman" panose="02020603050405020304" pitchFamily="18" charset="0"/>
                </a:endParaRPr>
              </a:p>
            </p:txBody>
          </p:sp>
        </p:grpSp>
        <p:grpSp>
          <p:nvGrpSpPr>
            <p:cNvPr id="118" name="Group 117"/>
            <p:cNvGrpSpPr/>
            <p:nvPr/>
          </p:nvGrpSpPr>
          <p:grpSpPr>
            <a:xfrm>
              <a:off x="5294496" y="2305776"/>
              <a:ext cx="492443" cy="369335"/>
              <a:chOff x="9644652" y="3222254"/>
              <a:chExt cx="492443" cy="369335"/>
            </a:xfrm>
          </p:grpSpPr>
          <p:sp>
            <p:nvSpPr>
              <p:cNvPr id="119" name="Oval 118"/>
              <p:cNvSpPr>
                <a:spLocks noChangeAspect="1"/>
              </p:cNvSpPr>
              <p:nvPr/>
            </p:nvSpPr>
            <p:spPr>
              <a:xfrm>
                <a:off x="9718267" y="3222254"/>
                <a:ext cx="345214" cy="345214"/>
              </a:xfrm>
              <a:prstGeom prst="ellipse">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extBox 119"/>
              <p:cNvSpPr txBox="1"/>
              <p:nvPr/>
            </p:nvSpPr>
            <p:spPr>
              <a:xfrm>
                <a:off x="9644652" y="3222257"/>
                <a:ext cx="492443" cy="369332"/>
              </a:xfrm>
              <a:prstGeom prst="rect">
                <a:avLst/>
              </a:prstGeom>
              <a:noFill/>
            </p:spPr>
            <p:txBody>
              <a:bodyPr wrap="none" rtlCol="0">
                <a:spAutoFit/>
              </a:bodyPr>
              <a:lstStyle/>
              <a:p>
                <a:r>
                  <a:rPr lang="en-US" baseline="30000" dirty="0" smtClean="0">
                    <a:latin typeface="Times New Roman" panose="02020603050405020304" pitchFamily="18" charset="0"/>
                    <a:cs typeface="Times New Roman" panose="02020603050405020304" pitchFamily="18" charset="0"/>
                  </a:rPr>
                  <a:t>12</a:t>
                </a:r>
                <a:r>
                  <a:rPr lang="en-US" dirty="0" smtClean="0">
                    <a:latin typeface="Times New Roman" panose="02020603050405020304" pitchFamily="18" charset="0"/>
                    <a:cs typeface="Times New Roman" panose="02020603050405020304" pitchFamily="18" charset="0"/>
                  </a:rPr>
                  <a:t>C</a:t>
                </a:r>
                <a:endParaRPr lang="en-US" dirty="0">
                  <a:latin typeface="Times New Roman" panose="02020603050405020304" pitchFamily="18" charset="0"/>
                  <a:cs typeface="Times New Roman" panose="02020603050405020304" pitchFamily="18" charset="0"/>
                </a:endParaRPr>
              </a:p>
            </p:txBody>
          </p:sp>
        </p:grpSp>
        <p:grpSp>
          <p:nvGrpSpPr>
            <p:cNvPr id="121" name="Group 120"/>
            <p:cNvGrpSpPr/>
            <p:nvPr/>
          </p:nvGrpSpPr>
          <p:grpSpPr>
            <a:xfrm>
              <a:off x="2958990" y="1662987"/>
              <a:ext cx="492443" cy="369335"/>
              <a:chOff x="9644652" y="3222254"/>
              <a:chExt cx="492443" cy="369335"/>
            </a:xfrm>
          </p:grpSpPr>
          <p:sp>
            <p:nvSpPr>
              <p:cNvPr id="122" name="Oval 121"/>
              <p:cNvSpPr>
                <a:spLocks noChangeAspect="1"/>
              </p:cNvSpPr>
              <p:nvPr/>
            </p:nvSpPr>
            <p:spPr>
              <a:xfrm>
                <a:off x="9718267" y="3222254"/>
                <a:ext cx="345214" cy="345214"/>
              </a:xfrm>
              <a:prstGeom prst="ellipse">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TextBox 122"/>
              <p:cNvSpPr txBox="1"/>
              <p:nvPr/>
            </p:nvSpPr>
            <p:spPr>
              <a:xfrm>
                <a:off x="9644652" y="3222257"/>
                <a:ext cx="492443" cy="369332"/>
              </a:xfrm>
              <a:prstGeom prst="rect">
                <a:avLst/>
              </a:prstGeom>
              <a:noFill/>
            </p:spPr>
            <p:txBody>
              <a:bodyPr wrap="none" rtlCol="0">
                <a:spAutoFit/>
              </a:bodyPr>
              <a:lstStyle/>
              <a:p>
                <a:r>
                  <a:rPr lang="en-US" baseline="30000" dirty="0" smtClean="0">
                    <a:latin typeface="Times New Roman" panose="02020603050405020304" pitchFamily="18" charset="0"/>
                    <a:cs typeface="Times New Roman" panose="02020603050405020304" pitchFamily="18" charset="0"/>
                  </a:rPr>
                  <a:t>12</a:t>
                </a:r>
                <a:r>
                  <a:rPr lang="en-US" dirty="0" smtClean="0">
                    <a:latin typeface="Times New Roman" panose="02020603050405020304" pitchFamily="18" charset="0"/>
                    <a:cs typeface="Times New Roman" panose="02020603050405020304" pitchFamily="18" charset="0"/>
                  </a:rPr>
                  <a:t>C</a:t>
                </a:r>
                <a:endParaRPr lang="en-US" dirty="0">
                  <a:latin typeface="Times New Roman" panose="02020603050405020304" pitchFamily="18" charset="0"/>
                  <a:cs typeface="Times New Roman" panose="02020603050405020304" pitchFamily="18" charset="0"/>
                </a:endParaRPr>
              </a:p>
            </p:txBody>
          </p:sp>
        </p:grpSp>
        <p:grpSp>
          <p:nvGrpSpPr>
            <p:cNvPr id="124" name="Group 123"/>
            <p:cNvGrpSpPr/>
            <p:nvPr/>
          </p:nvGrpSpPr>
          <p:grpSpPr>
            <a:xfrm>
              <a:off x="1960460" y="3260665"/>
              <a:ext cx="492443" cy="369335"/>
              <a:chOff x="9644652" y="3222254"/>
              <a:chExt cx="492443" cy="369335"/>
            </a:xfrm>
          </p:grpSpPr>
          <p:sp>
            <p:nvSpPr>
              <p:cNvPr id="125" name="Oval 124"/>
              <p:cNvSpPr>
                <a:spLocks noChangeAspect="1"/>
              </p:cNvSpPr>
              <p:nvPr/>
            </p:nvSpPr>
            <p:spPr>
              <a:xfrm>
                <a:off x="9718267" y="3222254"/>
                <a:ext cx="345214" cy="345214"/>
              </a:xfrm>
              <a:prstGeom prst="ellipse">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TextBox 125"/>
              <p:cNvSpPr txBox="1"/>
              <p:nvPr/>
            </p:nvSpPr>
            <p:spPr>
              <a:xfrm>
                <a:off x="9644652" y="3222257"/>
                <a:ext cx="492443" cy="369332"/>
              </a:xfrm>
              <a:prstGeom prst="rect">
                <a:avLst/>
              </a:prstGeom>
              <a:noFill/>
            </p:spPr>
            <p:txBody>
              <a:bodyPr wrap="none" rtlCol="0">
                <a:spAutoFit/>
              </a:bodyPr>
              <a:lstStyle/>
              <a:p>
                <a:r>
                  <a:rPr lang="en-US" baseline="30000" dirty="0" smtClean="0">
                    <a:latin typeface="Times New Roman" panose="02020603050405020304" pitchFamily="18" charset="0"/>
                    <a:cs typeface="Times New Roman" panose="02020603050405020304" pitchFamily="18" charset="0"/>
                  </a:rPr>
                  <a:t>12</a:t>
                </a:r>
                <a:r>
                  <a:rPr lang="en-US" dirty="0" smtClean="0">
                    <a:latin typeface="Times New Roman" panose="02020603050405020304" pitchFamily="18" charset="0"/>
                    <a:cs typeface="Times New Roman" panose="02020603050405020304" pitchFamily="18" charset="0"/>
                  </a:rPr>
                  <a:t>C</a:t>
                </a:r>
                <a:endParaRPr lang="en-US" dirty="0">
                  <a:latin typeface="Times New Roman" panose="02020603050405020304" pitchFamily="18" charset="0"/>
                  <a:cs typeface="Times New Roman" panose="02020603050405020304" pitchFamily="18" charset="0"/>
                </a:endParaRPr>
              </a:p>
            </p:txBody>
          </p:sp>
        </p:grpSp>
        <p:grpSp>
          <p:nvGrpSpPr>
            <p:cNvPr id="127" name="Group 126"/>
            <p:cNvGrpSpPr/>
            <p:nvPr/>
          </p:nvGrpSpPr>
          <p:grpSpPr>
            <a:xfrm>
              <a:off x="4664731" y="1761643"/>
              <a:ext cx="492443" cy="369335"/>
              <a:chOff x="9644652" y="3222254"/>
              <a:chExt cx="492443" cy="369335"/>
            </a:xfrm>
          </p:grpSpPr>
          <p:sp>
            <p:nvSpPr>
              <p:cNvPr id="128" name="Oval 127"/>
              <p:cNvSpPr>
                <a:spLocks noChangeAspect="1"/>
              </p:cNvSpPr>
              <p:nvPr/>
            </p:nvSpPr>
            <p:spPr>
              <a:xfrm>
                <a:off x="9718267" y="3222254"/>
                <a:ext cx="345214" cy="345214"/>
              </a:xfrm>
              <a:prstGeom prst="ellipse">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TextBox 128"/>
              <p:cNvSpPr txBox="1"/>
              <p:nvPr/>
            </p:nvSpPr>
            <p:spPr>
              <a:xfrm>
                <a:off x="9644652" y="3222257"/>
                <a:ext cx="492443" cy="369332"/>
              </a:xfrm>
              <a:prstGeom prst="rect">
                <a:avLst/>
              </a:prstGeom>
              <a:noFill/>
            </p:spPr>
            <p:txBody>
              <a:bodyPr wrap="none" rtlCol="0">
                <a:spAutoFit/>
              </a:bodyPr>
              <a:lstStyle/>
              <a:p>
                <a:r>
                  <a:rPr lang="en-US" baseline="30000" dirty="0" smtClean="0">
                    <a:latin typeface="Times New Roman" panose="02020603050405020304" pitchFamily="18" charset="0"/>
                    <a:cs typeface="Times New Roman" panose="02020603050405020304" pitchFamily="18" charset="0"/>
                  </a:rPr>
                  <a:t>12</a:t>
                </a:r>
                <a:r>
                  <a:rPr lang="en-US" dirty="0" smtClean="0">
                    <a:latin typeface="Times New Roman" panose="02020603050405020304" pitchFamily="18" charset="0"/>
                    <a:cs typeface="Times New Roman" panose="02020603050405020304" pitchFamily="18" charset="0"/>
                  </a:rPr>
                  <a:t>C</a:t>
                </a:r>
                <a:endParaRPr lang="en-US" dirty="0">
                  <a:latin typeface="Times New Roman" panose="02020603050405020304" pitchFamily="18" charset="0"/>
                  <a:cs typeface="Times New Roman" panose="02020603050405020304" pitchFamily="18" charset="0"/>
                </a:endParaRPr>
              </a:p>
            </p:txBody>
          </p:sp>
        </p:grpSp>
        <p:grpSp>
          <p:nvGrpSpPr>
            <p:cNvPr id="130" name="Group 129"/>
            <p:cNvGrpSpPr/>
            <p:nvPr/>
          </p:nvGrpSpPr>
          <p:grpSpPr>
            <a:xfrm>
              <a:off x="8150487" y="1835594"/>
              <a:ext cx="492443" cy="369335"/>
              <a:chOff x="9644652" y="3222254"/>
              <a:chExt cx="492443" cy="369335"/>
            </a:xfrm>
          </p:grpSpPr>
          <p:sp>
            <p:nvSpPr>
              <p:cNvPr id="131" name="Oval 130"/>
              <p:cNvSpPr>
                <a:spLocks noChangeAspect="1"/>
              </p:cNvSpPr>
              <p:nvPr/>
            </p:nvSpPr>
            <p:spPr>
              <a:xfrm>
                <a:off x="9718267" y="3222254"/>
                <a:ext cx="345214" cy="345214"/>
              </a:xfrm>
              <a:prstGeom prst="ellipse">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TextBox 131"/>
              <p:cNvSpPr txBox="1"/>
              <p:nvPr/>
            </p:nvSpPr>
            <p:spPr>
              <a:xfrm>
                <a:off x="9644652" y="3222257"/>
                <a:ext cx="492443" cy="369332"/>
              </a:xfrm>
              <a:prstGeom prst="rect">
                <a:avLst/>
              </a:prstGeom>
              <a:noFill/>
            </p:spPr>
            <p:txBody>
              <a:bodyPr wrap="none" rtlCol="0">
                <a:spAutoFit/>
              </a:bodyPr>
              <a:lstStyle/>
              <a:p>
                <a:r>
                  <a:rPr lang="en-US" baseline="30000" dirty="0" smtClean="0">
                    <a:latin typeface="Times New Roman" panose="02020603050405020304" pitchFamily="18" charset="0"/>
                    <a:cs typeface="Times New Roman" panose="02020603050405020304" pitchFamily="18" charset="0"/>
                  </a:rPr>
                  <a:t>12</a:t>
                </a:r>
                <a:r>
                  <a:rPr lang="en-US" dirty="0" smtClean="0">
                    <a:latin typeface="Times New Roman" panose="02020603050405020304" pitchFamily="18" charset="0"/>
                    <a:cs typeface="Times New Roman" panose="02020603050405020304" pitchFamily="18" charset="0"/>
                  </a:rPr>
                  <a:t>C</a:t>
                </a:r>
                <a:endParaRPr lang="en-US" dirty="0">
                  <a:latin typeface="Times New Roman" panose="02020603050405020304" pitchFamily="18" charset="0"/>
                  <a:cs typeface="Times New Roman" panose="02020603050405020304" pitchFamily="18" charset="0"/>
                </a:endParaRPr>
              </a:p>
            </p:txBody>
          </p:sp>
        </p:grpSp>
        <p:grpSp>
          <p:nvGrpSpPr>
            <p:cNvPr id="133" name="Group 132"/>
            <p:cNvGrpSpPr/>
            <p:nvPr/>
          </p:nvGrpSpPr>
          <p:grpSpPr>
            <a:xfrm>
              <a:off x="3657102" y="1739180"/>
              <a:ext cx="492443" cy="369335"/>
              <a:chOff x="9644652" y="3222254"/>
              <a:chExt cx="492443" cy="369335"/>
            </a:xfrm>
          </p:grpSpPr>
          <p:sp>
            <p:nvSpPr>
              <p:cNvPr id="134" name="Oval 133"/>
              <p:cNvSpPr>
                <a:spLocks noChangeAspect="1"/>
              </p:cNvSpPr>
              <p:nvPr/>
            </p:nvSpPr>
            <p:spPr>
              <a:xfrm>
                <a:off x="9718267" y="3222254"/>
                <a:ext cx="345214" cy="345214"/>
              </a:xfrm>
              <a:prstGeom prst="ellipse">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TextBox 134"/>
              <p:cNvSpPr txBox="1"/>
              <p:nvPr/>
            </p:nvSpPr>
            <p:spPr>
              <a:xfrm>
                <a:off x="9644652" y="3222257"/>
                <a:ext cx="492443" cy="369332"/>
              </a:xfrm>
              <a:prstGeom prst="rect">
                <a:avLst/>
              </a:prstGeom>
              <a:noFill/>
            </p:spPr>
            <p:txBody>
              <a:bodyPr wrap="none" rtlCol="0">
                <a:spAutoFit/>
              </a:bodyPr>
              <a:lstStyle/>
              <a:p>
                <a:r>
                  <a:rPr lang="en-US" baseline="30000" dirty="0" smtClean="0">
                    <a:latin typeface="Times New Roman" panose="02020603050405020304" pitchFamily="18" charset="0"/>
                    <a:cs typeface="Times New Roman" panose="02020603050405020304" pitchFamily="18" charset="0"/>
                  </a:rPr>
                  <a:t>12</a:t>
                </a:r>
                <a:r>
                  <a:rPr lang="en-US" dirty="0" smtClean="0">
                    <a:latin typeface="Times New Roman" panose="02020603050405020304" pitchFamily="18" charset="0"/>
                    <a:cs typeface="Times New Roman" panose="02020603050405020304" pitchFamily="18" charset="0"/>
                  </a:rPr>
                  <a:t>C</a:t>
                </a:r>
                <a:endParaRPr lang="en-US" dirty="0">
                  <a:latin typeface="Times New Roman" panose="02020603050405020304" pitchFamily="18" charset="0"/>
                  <a:cs typeface="Times New Roman" panose="02020603050405020304" pitchFamily="18" charset="0"/>
                </a:endParaRPr>
              </a:p>
            </p:txBody>
          </p:sp>
        </p:grpSp>
        <p:grpSp>
          <p:nvGrpSpPr>
            <p:cNvPr id="136" name="Group 135"/>
            <p:cNvGrpSpPr/>
            <p:nvPr/>
          </p:nvGrpSpPr>
          <p:grpSpPr>
            <a:xfrm>
              <a:off x="7728032" y="1485060"/>
              <a:ext cx="492443" cy="369335"/>
              <a:chOff x="9644652" y="3222254"/>
              <a:chExt cx="492443" cy="369335"/>
            </a:xfrm>
          </p:grpSpPr>
          <p:sp>
            <p:nvSpPr>
              <p:cNvPr id="137" name="Oval 136"/>
              <p:cNvSpPr>
                <a:spLocks noChangeAspect="1"/>
              </p:cNvSpPr>
              <p:nvPr/>
            </p:nvSpPr>
            <p:spPr>
              <a:xfrm>
                <a:off x="9718267" y="3222254"/>
                <a:ext cx="345214" cy="345214"/>
              </a:xfrm>
              <a:prstGeom prst="ellipse">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TextBox 137"/>
              <p:cNvSpPr txBox="1"/>
              <p:nvPr/>
            </p:nvSpPr>
            <p:spPr>
              <a:xfrm>
                <a:off x="9644652" y="3222257"/>
                <a:ext cx="492443" cy="369332"/>
              </a:xfrm>
              <a:prstGeom prst="rect">
                <a:avLst/>
              </a:prstGeom>
              <a:noFill/>
            </p:spPr>
            <p:txBody>
              <a:bodyPr wrap="none" rtlCol="0">
                <a:spAutoFit/>
              </a:bodyPr>
              <a:lstStyle/>
              <a:p>
                <a:r>
                  <a:rPr lang="en-US" baseline="30000" dirty="0" smtClean="0">
                    <a:latin typeface="Times New Roman" panose="02020603050405020304" pitchFamily="18" charset="0"/>
                    <a:cs typeface="Times New Roman" panose="02020603050405020304" pitchFamily="18" charset="0"/>
                  </a:rPr>
                  <a:t>12</a:t>
                </a:r>
                <a:r>
                  <a:rPr lang="en-US" dirty="0" smtClean="0">
                    <a:latin typeface="Times New Roman" panose="02020603050405020304" pitchFamily="18" charset="0"/>
                    <a:cs typeface="Times New Roman" panose="02020603050405020304" pitchFamily="18" charset="0"/>
                  </a:rPr>
                  <a:t>C</a:t>
                </a:r>
                <a:endParaRPr lang="en-US" dirty="0">
                  <a:latin typeface="Times New Roman" panose="02020603050405020304" pitchFamily="18" charset="0"/>
                  <a:cs typeface="Times New Roman" panose="02020603050405020304" pitchFamily="18" charset="0"/>
                </a:endParaRPr>
              </a:p>
            </p:txBody>
          </p:sp>
        </p:grpSp>
        <p:sp>
          <p:nvSpPr>
            <p:cNvPr id="2049" name="TextBox 2048"/>
            <p:cNvSpPr txBox="1"/>
            <p:nvPr/>
          </p:nvSpPr>
          <p:spPr>
            <a:xfrm>
              <a:off x="2869926" y="6076722"/>
              <a:ext cx="1023037" cy="707886"/>
            </a:xfrm>
            <a:prstGeom prst="rect">
              <a:avLst/>
            </a:prstGeom>
            <a:noFill/>
          </p:spPr>
          <p:txBody>
            <a:bodyPr wrap="none" rtlCol="0">
              <a:spAutoFit/>
            </a:bodyPr>
            <a:lstStyle/>
            <a:p>
              <a:r>
                <a:rPr lang="en-US" sz="2000" dirty="0" smtClean="0">
                  <a:latin typeface="Adobe Garamond Pro" pitchFamily="18" charset="0"/>
                </a:rPr>
                <a:t>C</a:t>
              </a:r>
              <a:r>
                <a:rPr lang="en-US" sz="2000" baseline="-25000" dirty="0" smtClean="0">
                  <a:latin typeface="Adobe Garamond Pro" pitchFamily="18" charset="0"/>
                </a:rPr>
                <a:t>3</a:t>
              </a:r>
              <a:r>
                <a:rPr lang="en-US" sz="2000" dirty="0" smtClean="0">
                  <a:latin typeface="Adobe Garamond Pro" pitchFamily="18" charset="0"/>
                </a:rPr>
                <a:t> plant</a:t>
              </a:r>
            </a:p>
            <a:p>
              <a:r>
                <a:rPr lang="en-US" sz="2000" dirty="0" smtClean="0">
                  <a:latin typeface="Adobe Garamond Pro" pitchFamily="18" charset="0"/>
                </a:rPr>
                <a:t>Redbud</a:t>
              </a:r>
              <a:endParaRPr lang="en-US" sz="2000" dirty="0">
                <a:latin typeface="Adobe Garamond Pro" pitchFamily="18" charset="0"/>
              </a:endParaRPr>
            </a:p>
          </p:txBody>
        </p:sp>
        <p:sp>
          <p:nvSpPr>
            <p:cNvPr id="144" name="TextBox 143"/>
            <p:cNvSpPr txBox="1"/>
            <p:nvPr/>
          </p:nvSpPr>
          <p:spPr>
            <a:xfrm>
              <a:off x="5203876" y="6166940"/>
              <a:ext cx="1023037" cy="707886"/>
            </a:xfrm>
            <a:prstGeom prst="rect">
              <a:avLst/>
            </a:prstGeom>
            <a:noFill/>
          </p:spPr>
          <p:txBody>
            <a:bodyPr wrap="none" rtlCol="0">
              <a:spAutoFit/>
            </a:bodyPr>
            <a:lstStyle/>
            <a:p>
              <a:r>
                <a:rPr lang="en-US" sz="2000" dirty="0" smtClean="0">
                  <a:latin typeface="Adobe Garamond Pro" pitchFamily="18" charset="0"/>
                </a:rPr>
                <a:t>C</a:t>
              </a:r>
              <a:r>
                <a:rPr lang="en-US" sz="2000" baseline="-25000" dirty="0" smtClean="0">
                  <a:latin typeface="Adobe Garamond Pro" pitchFamily="18" charset="0"/>
                </a:rPr>
                <a:t>4</a:t>
              </a:r>
              <a:r>
                <a:rPr lang="en-US" sz="2000" dirty="0" smtClean="0">
                  <a:latin typeface="Adobe Garamond Pro" pitchFamily="18" charset="0"/>
                </a:rPr>
                <a:t> plant</a:t>
              </a:r>
            </a:p>
            <a:p>
              <a:r>
                <a:rPr lang="en-US" sz="2000" dirty="0" smtClean="0">
                  <a:latin typeface="Adobe Garamond Pro" pitchFamily="18" charset="0"/>
                </a:rPr>
                <a:t>Corn</a:t>
              </a:r>
              <a:endParaRPr lang="en-US" sz="2000" dirty="0">
                <a:latin typeface="Adobe Garamond Pro" pitchFamily="18" charset="0"/>
              </a:endParaRPr>
            </a:p>
          </p:txBody>
        </p:sp>
        <p:grpSp>
          <p:nvGrpSpPr>
            <p:cNvPr id="18" name="Group 17"/>
            <p:cNvGrpSpPr/>
            <p:nvPr/>
          </p:nvGrpSpPr>
          <p:grpSpPr>
            <a:xfrm flipH="1">
              <a:off x="6259737" y="3702282"/>
              <a:ext cx="2913362" cy="3152239"/>
              <a:chOff x="1238250" y="3659430"/>
              <a:chExt cx="2913362" cy="3152239"/>
            </a:xfrm>
          </p:grpSpPr>
          <p:pic>
            <p:nvPicPr>
              <p:cNvPr id="2054" name="Picture 6" descr="http://passel.unl.edu/Image/siteImages/MatureCornPlantLG.gif"/>
              <p:cNvPicPr>
                <a:picLocks noChangeAspect="1" noChangeArrowheads="1"/>
              </p:cNvPicPr>
              <p:nvPr/>
            </p:nvPicPr>
            <p:blipFill rotWithShape="1">
              <a:blip r:embed="rId3">
                <a:extLst>
                  <a:ext uri="{28A0092B-C50C-407E-A947-70E740481C1C}">
                    <a14:useLocalDpi xmlns:a14="http://schemas.microsoft.com/office/drawing/2010/main" val="0"/>
                  </a:ext>
                </a:extLst>
              </a:blip>
              <a:srcRect l="30377"/>
              <a:stretch/>
            </p:blipFill>
            <p:spPr bwMode="auto">
              <a:xfrm>
                <a:off x="1238250" y="3700864"/>
                <a:ext cx="2887790" cy="3110805"/>
              </a:xfrm>
              <a:prstGeom prst="rect">
                <a:avLst/>
              </a:prstGeom>
              <a:noFill/>
              <a:extLst>
                <a:ext uri="{909E8E84-426E-40DD-AFC4-6F175D3DCCD1}">
                  <a14:hiddenFill xmlns:a14="http://schemas.microsoft.com/office/drawing/2010/main">
                    <a:solidFill>
                      <a:srgbClr val="FFFFFF"/>
                    </a:solidFill>
                  </a14:hiddenFill>
                </a:ext>
              </a:extLst>
            </p:spPr>
          </p:pic>
          <p:grpSp>
            <p:nvGrpSpPr>
              <p:cNvPr id="17" name="Group 16"/>
              <p:cNvGrpSpPr/>
              <p:nvPr/>
            </p:nvGrpSpPr>
            <p:grpSpPr>
              <a:xfrm>
                <a:off x="2359410" y="3659430"/>
                <a:ext cx="1792202" cy="2843756"/>
                <a:chOff x="2359410" y="3659430"/>
                <a:chExt cx="1792202" cy="2843756"/>
              </a:xfrm>
            </p:grpSpPr>
            <p:grpSp>
              <p:nvGrpSpPr>
                <p:cNvPr id="8" name="Group 7"/>
                <p:cNvGrpSpPr/>
                <p:nvPr/>
              </p:nvGrpSpPr>
              <p:grpSpPr>
                <a:xfrm>
                  <a:off x="2359410" y="3696375"/>
                  <a:ext cx="1768411" cy="2806811"/>
                  <a:chOff x="7298755" y="3697835"/>
                  <a:chExt cx="1768411" cy="2806811"/>
                </a:xfrm>
              </p:grpSpPr>
              <p:sp>
                <p:nvSpPr>
                  <p:cNvPr id="149" name="Oval 148"/>
                  <p:cNvSpPr>
                    <a:spLocks noChangeAspect="1"/>
                  </p:cNvSpPr>
                  <p:nvPr/>
                </p:nvSpPr>
                <p:spPr>
                  <a:xfrm>
                    <a:off x="8758145" y="4965200"/>
                    <a:ext cx="214033" cy="214033"/>
                  </a:xfrm>
                  <a:prstGeom prst="ellipse">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Oval 151"/>
                  <p:cNvSpPr>
                    <a:spLocks noChangeAspect="1"/>
                  </p:cNvSpPr>
                  <p:nvPr/>
                </p:nvSpPr>
                <p:spPr>
                  <a:xfrm>
                    <a:off x="8182070" y="4350720"/>
                    <a:ext cx="214033" cy="214033"/>
                  </a:xfrm>
                  <a:prstGeom prst="ellipse">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Oval 153"/>
                  <p:cNvSpPr>
                    <a:spLocks noChangeAspect="1"/>
                  </p:cNvSpPr>
                  <p:nvPr/>
                </p:nvSpPr>
                <p:spPr>
                  <a:xfrm>
                    <a:off x="8335690" y="4504340"/>
                    <a:ext cx="214033" cy="214033"/>
                  </a:xfrm>
                  <a:prstGeom prst="ellipse">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p:cNvSpPr>
                    <a:spLocks noChangeAspect="1"/>
                  </p:cNvSpPr>
                  <p:nvPr/>
                </p:nvSpPr>
                <p:spPr>
                  <a:xfrm>
                    <a:off x="8659327" y="4581150"/>
                    <a:ext cx="214033" cy="214033"/>
                  </a:xfrm>
                  <a:prstGeom prst="ellipse">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Oval 157"/>
                  <p:cNvSpPr>
                    <a:spLocks noChangeAspect="1"/>
                  </p:cNvSpPr>
                  <p:nvPr/>
                </p:nvSpPr>
                <p:spPr>
                  <a:xfrm>
                    <a:off x="8851352" y="4773175"/>
                    <a:ext cx="214033" cy="214033"/>
                  </a:xfrm>
                  <a:prstGeom prst="ellipse">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Oval 159"/>
                  <p:cNvSpPr>
                    <a:spLocks noChangeAspect="1"/>
                  </p:cNvSpPr>
                  <p:nvPr/>
                </p:nvSpPr>
                <p:spPr>
                  <a:xfrm>
                    <a:off x="8160062" y="4120290"/>
                    <a:ext cx="214033" cy="214033"/>
                  </a:xfrm>
                  <a:prstGeom prst="ellipse">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Oval 160"/>
                  <p:cNvSpPr>
                    <a:spLocks noChangeAspect="1"/>
                  </p:cNvSpPr>
                  <p:nvPr/>
                </p:nvSpPr>
                <p:spPr>
                  <a:xfrm>
                    <a:off x="8659327" y="3966670"/>
                    <a:ext cx="214033" cy="214033"/>
                  </a:xfrm>
                  <a:prstGeom prst="ellipse">
                    <a:avLst/>
                  </a:prstGeom>
                  <a:solidFill>
                    <a:srgbClr val="99FF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Oval 161"/>
                  <p:cNvSpPr>
                    <a:spLocks noChangeAspect="1"/>
                  </p:cNvSpPr>
                  <p:nvPr/>
                </p:nvSpPr>
                <p:spPr>
                  <a:xfrm>
                    <a:off x="7682805" y="5173622"/>
                    <a:ext cx="214033" cy="214033"/>
                  </a:xfrm>
                  <a:prstGeom prst="ellipse">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Oval 163"/>
                  <p:cNvSpPr>
                    <a:spLocks noChangeAspect="1"/>
                  </p:cNvSpPr>
                  <p:nvPr/>
                </p:nvSpPr>
                <p:spPr>
                  <a:xfrm>
                    <a:off x="8349901" y="4235505"/>
                    <a:ext cx="214033" cy="214033"/>
                  </a:xfrm>
                  <a:prstGeom prst="ellipse">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Oval 165"/>
                  <p:cNvSpPr>
                    <a:spLocks noChangeAspect="1"/>
                  </p:cNvSpPr>
                  <p:nvPr/>
                </p:nvSpPr>
                <p:spPr>
                  <a:xfrm>
                    <a:off x="8428897" y="4043480"/>
                    <a:ext cx="214033" cy="214033"/>
                  </a:xfrm>
                  <a:prstGeom prst="ellipse">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Oval 166"/>
                  <p:cNvSpPr>
                    <a:spLocks noChangeAspect="1"/>
                  </p:cNvSpPr>
                  <p:nvPr/>
                </p:nvSpPr>
                <p:spPr>
                  <a:xfrm>
                    <a:off x="7884355" y="5585721"/>
                    <a:ext cx="214033" cy="214033"/>
                  </a:xfrm>
                  <a:prstGeom prst="ellipse">
                    <a:avLst/>
                  </a:prstGeom>
                  <a:solidFill>
                    <a:srgbClr val="99FF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Oval 167"/>
                  <p:cNvSpPr>
                    <a:spLocks noChangeAspect="1"/>
                  </p:cNvSpPr>
                  <p:nvPr/>
                </p:nvSpPr>
                <p:spPr>
                  <a:xfrm>
                    <a:off x="8642930" y="4197100"/>
                    <a:ext cx="214033" cy="214033"/>
                  </a:xfrm>
                  <a:prstGeom prst="ellipse">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Oval 168"/>
                  <p:cNvSpPr>
                    <a:spLocks noChangeAspect="1"/>
                  </p:cNvSpPr>
                  <p:nvPr/>
                </p:nvSpPr>
                <p:spPr>
                  <a:xfrm>
                    <a:off x="8659327" y="5157225"/>
                    <a:ext cx="214033" cy="214033"/>
                  </a:xfrm>
                  <a:prstGeom prst="ellipse">
                    <a:avLst/>
                  </a:prstGeom>
                  <a:solidFill>
                    <a:srgbClr val="99FF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Oval 169"/>
                  <p:cNvSpPr>
                    <a:spLocks noChangeAspect="1"/>
                  </p:cNvSpPr>
                  <p:nvPr/>
                </p:nvSpPr>
                <p:spPr>
                  <a:xfrm>
                    <a:off x="8258880" y="3889860"/>
                    <a:ext cx="214033" cy="214033"/>
                  </a:xfrm>
                  <a:prstGeom prst="ellipse">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Oval 170"/>
                  <p:cNvSpPr>
                    <a:spLocks noChangeAspect="1"/>
                  </p:cNvSpPr>
                  <p:nvPr/>
                </p:nvSpPr>
                <p:spPr>
                  <a:xfrm>
                    <a:off x="8220475" y="4773175"/>
                    <a:ext cx="214033" cy="214033"/>
                  </a:xfrm>
                  <a:prstGeom prst="ellipse">
                    <a:avLst/>
                  </a:prstGeom>
                  <a:solidFill>
                    <a:srgbClr val="99FF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Oval 171"/>
                  <p:cNvSpPr>
                    <a:spLocks noChangeAspect="1"/>
                  </p:cNvSpPr>
                  <p:nvPr/>
                </p:nvSpPr>
                <p:spPr>
                  <a:xfrm>
                    <a:off x="8851352" y="4328712"/>
                    <a:ext cx="214033" cy="214033"/>
                  </a:xfrm>
                  <a:prstGeom prst="ellipse">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Oval 172"/>
                  <p:cNvSpPr>
                    <a:spLocks noChangeAspect="1"/>
                  </p:cNvSpPr>
                  <p:nvPr/>
                </p:nvSpPr>
                <p:spPr>
                  <a:xfrm>
                    <a:off x="8544112" y="4389125"/>
                    <a:ext cx="214033" cy="214033"/>
                  </a:xfrm>
                  <a:prstGeom prst="ellipse">
                    <a:avLst/>
                  </a:prstGeom>
                  <a:solidFill>
                    <a:srgbClr val="99FF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Oval 173"/>
                  <p:cNvSpPr>
                    <a:spLocks noChangeAspect="1"/>
                  </p:cNvSpPr>
                  <p:nvPr/>
                </p:nvSpPr>
                <p:spPr>
                  <a:xfrm>
                    <a:off x="8851351" y="4542745"/>
                    <a:ext cx="214033" cy="214033"/>
                  </a:xfrm>
                  <a:prstGeom prst="ellipse">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Oval 175"/>
                  <p:cNvSpPr>
                    <a:spLocks noChangeAspect="1"/>
                  </p:cNvSpPr>
                  <p:nvPr/>
                </p:nvSpPr>
                <p:spPr>
                  <a:xfrm>
                    <a:off x="8467302" y="3813050"/>
                    <a:ext cx="214033" cy="214033"/>
                  </a:xfrm>
                  <a:prstGeom prst="ellipse">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Oval 177"/>
                  <p:cNvSpPr>
                    <a:spLocks noChangeAspect="1"/>
                  </p:cNvSpPr>
                  <p:nvPr/>
                </p:nvSpPr>
                <p:spPr>
                  <a:xfrm>
                    <a:off x="8851352" y="4120290"/>
                    <a:ext cx="214033" cy="214033"/>
                  </a:xfrm>
                  <a:prstGeom prst="ellipse">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Oval 179"/>
                  <p:cNvSpPr>
                    <a:spLocks noChangeAspect="1"/>
                  </p:cNvSpPr>
                  <p:nvPr/>
                </p:nvSpPr>
                <p:spPr>
                  <a:xfrm>
                    <a:off x="8659327" y="3697835"/>
                    <a:ext cx="214033" cy="214033"/>
                  </a:xfrm>
                  <a:prstGeom prst="ellipse">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Oval 181"/>
                  <p:cNvSpPr>
                    <a:spLocks noChangeAspect="1"/>
                  </p:cNvSpPr>
                  <p:nvPr/>
                </p:nvSpPr>
                <p:spPr>
                  <a:xfrm>
                    <a:off x="8853133" y="3889860"/>
                    <a:ext cx="214033" cy="214033"/>
                  </a:xfrm>
                  <a:prstGeom prst="ellipse">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Oval 184"/>
                  <p:cNvSpPr>
                    <a:spLocks noChangeAspect="1"/>
                  </p:cNvSpPr>
                  <p:nvPr/>
                </p:nvSpPr>
                <p:spPr>
                  <a:xfrm>
                    <a:off x="8450905" y="5118820"/>
                    <a:ext cx="214033" cy="214033"/>
                  </a:xfrm>
                  <a:prstGeom prst="ellipse">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Oval 185"/>
                  <p:cNvSpPr>
                    <a:spLocks noChangeAspect="1"/>
                  </p:cNvSpPr>
                  <p:nvPr/>
                </p:nvSpPr>
                <p:spPr>
                  <a:xfrm>
                    <a:off x="8121657" y="4581150"/>
                    <a:ext cx="214033" cy="214033"/>
                  </a:xfrm>
                  <a:prstGeom prst="ellipse">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Oval 186"/>
                  <p:cNvSpPr>
                    <a:spLocks noChangeAspect="1"/>
                  </p:cNvSpPr>
                  <p:nvPr/>
                </p:nvSpPr>
                <p:spPr>
                  <a:xfrm>
                    <a:off x="7874830" y="5042010"/>
                    <a:ext cx="214033" cy="214033"/>
                  </a:xfrm>
                  <a:prstGeom prst="ellipse">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Oval 187"/>
                  <p:cNvSpPr>
                    <a:spLocks noChangeAspect="1"/>
                  </p:cNvSpPr>
                  <p:nvPr/>
                </p:nvSpPr>
                <p:spPr>
                  <a:xfrm>
                    <a:off x="8066855" y="4926795"/>
                    <a:ext cx="214033" cy="214033"/>
                  </a:xfrm>
                  <a:prstGeom prst="ellipse">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Oval 188"/>
                  <p:cNvSpPr>
                    <a:spLocks noChangeAspect="1"/>
                  </p:cNvSpPr>
                  <p:nvPr/>
                </p:nvSpPr>
                <p:spPr>
                  <a:xfrm>
                    <a:off x="8544112" y="5349250"/>
                    <a:ext cx="214033" cy="214033"/>
                  </a:xfrm>
                  <a:prstGeom prst="ellipse">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Oval 189"/>
                  <p:cNvSpPr>
                    <a:spLocks noChangeAspect="1"/>
                  </p:cNvSpPr>
                  <p:nvPr/>
                </p:nvSpPr>
                <p:spPr>
                  <a:xfrm>
                    <a:off x="8297285" y="5272440"/>
                    <a:ext cx="214033" cy="214033"/>
                  </a:xfrm>
                  <a:prstGeom prst="ellipse">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Oval 190"/>
                  <p:cNvSpPr>
                    <a:spLocks noChangeAspect="1"/>
                  </p:cNvSpPr>
                  <p:nvPr/>
                </p:nvSpPr>
                <p:spPr>
                  <a:xfrm>
                    <a:off x="8044847" y="5157225"/>
                    <a:ext cx="214033" cy="214033"/>
                  </a:xfrm>
                  <a:prstGeom prst="ellipse">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Oval 191"/>
                  <p:cNvSpPr>
                    <a:spLocks noChangeAspect="1"/>
                  </p:cNvSpPr>
                  <p:nvPr/>
                </p:nvSpPr>
                <p:spPr>
                  <a:xfrm>
                    <a:off x="8450905" y="4696365"/>
                    <a:ext cx="214033" cy="214033"/>
                  </a:xfrm>
                  <a:prstGeom prst="ellipse">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Oval 192"/>
                  <p:cNvSpPr>
                    <a:spLocks noChangeAspect="1"/>
                  </p:cNvSpPr>
                  <p:nvPr/>
                </p:nvSpPr>
                <p:spPr>
                  <a:xfrm>
                    <a:off x="7298755" y="5502870"/>
                    <a:ext cx="214033" cy="214033"/>
                  </a:xfrm>
                  <a:prstGeom prst="ellipse">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Oval 193"/>
                  <p:cNvSpPr>
                    <a:spLocks noChangeAspect="1"/>
                  </p:cNvSpPr>
                  <p:nvPr/>
                </p:nvSpPr>
                <p:spPr>
                  <a:xfrm>
                    <a:off x="7490780" y="5272440"/>
                    <a:ext cx="214033" cy="214033"/>
                  </a:xfrm>
                  <a:prstGeom prst="ellipse">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Oval 194"/>
                  <p:cNvSpPr>
                    <a:spLocks noChangeAspect="1"/>
                  </p:cNvSpPr>
                  <p:nvPr/>
                </p:nvSpPr>
                <p:spPr>
                  <a:xfrm>
                    <a:off x="7430367" y="5733300"/>
                    <a:ext cx="214033" cy="214033"/>
                  </a:xfrm>
                  <a:prstGeom prst="ellipse">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Oval 195"/>
                  <p:cNvSpPr>
                    <a:spLocks noChangeAspect="1"/>
                  </p:cNvSpPr>
                  <p:nvPr/>
                </p:nvSpPr>
                <p:spPr>
                  <a:xfrm>
                    <a:off x="7452375" y="5980127"/>
                    <a:ext cx="214033" cy="214033"/>
                  </a:xfrm>
                  <a:prstGeom prst="ellipse">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Oval 196"/>
                  <p:cNvSpPr>
                    <a:spLocks noChangeAspect="1"/>
                  </p:cNvSpPr>
                  <p:nvPr/>
                </p:nvSpPr>
                <p:spPr>
                  <a:xfrm>
                    <a:off x="8582517" y="4849985"/>
                    <a:ext cx="214033" cy="214033"/>
                  </a:xfrm>
                  <a:prstGeom prst="ellipse">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Oval 197"/>
                  <p:cNvSpPr>
                    <a:spLocks noChangeAspect="1"/>
                  </p:cNvSpPr>
                  <p:nvPr/>
                </p:nvSpPr>
                <p:spPr>
                  <a:xfrm>
                    <a:off x="8390492" y="4926795"/>
                    <a:ext cx="214033" cy="214033"/>
                  </a:xfrm>
                  <a:prstGeom prst="ellipse">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Oval 199"/>
                  <p:cNvSpPr>
                    <a:spLocks noChangeAspect="1"/>
                  </p:cNvSpPr>
                  <p:nvPr/>
                </p:nvSpPr>
                <p:spPr>
                  <a:xfrm>
                    <a:off x="8236872" y="5042010"/>
                    <a:ext cx="214033" cy="214033"/>
                  </a:xfrm>
                  <a:prstGeom prst="ellipse">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Oval 200"/>
                  <p:cNvSpPr>
                    <a:spLocks noChangeAspect="1"/>
                  </p:cNvSpPr>
                  <p:nvPr/>
                </p:nvSpPr>
                <p:spPr>
                  <a:xfrm>
                    <a:off x="8275277" y="5464465"/>
                    <a:ext cx="214033" cy="214033"/>
                  </a:xfrm>
                  <a:prstGeom prst="ellipse">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Oval 201"/>
                  <p:cNvSpPr>
                    <a:spLocks noChangeAspect="1"/>
                  </p:cNvSpPr>
                  <p:nvPr/>
                </p:nvSpPr>
                <p:spPr>
                  <a:xfrm>
                    <a:off x="8313682" y="5694895"/>
                    <a:ext cx="214033" cy="214033"/>
                  </a:xfrm>
                  <a:prstGeom prst="ellipse">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Oval 202"/>
                  <p:cNvSpPr>
                    <a:spLocks noChangeAspect="1"/>
                  </p:cNvSpPr>
                  <p:nvPr/>
                </p:nvSpPr>
                <p:spPr>
                  <a:xfrm>
                    <a:off x="8467302" y="5541275"/>
                    <a:ext cx="214033" cy="214033"/>
                  </a:xfrm>
                  <a:prstGeom prst="ellipse">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Oval 204"/>
                  <p:cNvSpPr>
                    <a:spLocks noChangeAspect="1"/>
                  </p:cNvSpPr>
                  <p:nvPr/>
                </p:nvSpPr>
                <p:spPr>
                  <a:xfrm>
                    <a:off x="7893349" y="5804499"/>
                    <a:ext cx="214033" cy="214033"/>
                  </a:xfrm>
                  <a:prstGeom prst="ellipse">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Oval 205"/>
                  <p:cNvSpPr>
                    <a:spLocks noChangeAspect="1"/>
                  </p:cNvSpPr>
                  <p:nvPr/>
                </p:nvSpPr>
                <p:spPr>
                  <a:xfrm>
                    <a:off x="7682805" y="5963730"/>
                    <a:ext cx="214033" cy="214033"/>
                  </a:xfrm>
                  <a:prstGeom prst="ellipse">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Oval 206"/>
                  <p:cNvSpPr>
                    <a:spLocks noChangeAspect="1"/>
                  </p:cNvSpPr>
                  <p:nvPr/>
                </p:nvSpPr>
                <p:spPr>
                  <a:xfrm>
                    <a:off x="7672889" y="5694895"/>
                    <a:ext cx="214033" cy="214033"/>
                  </a:xfrm>
                  <a:prstGeom prst="ellipse">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Oval 207"/>
                  <p:cNvSpPr>
                    <a:spLocks noChangeAspect="1"/>
                  </p:cNvSpPr>
                  <p:nvPr/>
                </p:nvSpPr>
                <p:spPr>
                  <a:xfrm>
                    <a:off x="7737607" y="5387655"/>
                    <a:ext cx="214033" cy="214033"/>
                  </a:xfrm>
                  <a:prstGeom prst="ellipse">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Oval 208"/>
                  <p:cNvSpPr>
                    <a:spLocks noChangeAspect="1"/>
                  </p:cNvSpPr>
                  <p:nvPr/>
                </p:nvSpPr>
                <p:spPr>
                  <a:xfrm>
                    <a:off x="7529185" y="5513242"/>
                    <a:ext cx="214033" cy="214033"/>
                  </a:xfrm>
                  <a:prstGeom prst="ellipse">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Oval 209"/>
                  <p:cNvSpPr>
                    <a:spLocks noChangeAspect="1"/>
                  </p:cNvSpPr>
                  <p:nvPr/>
                </p:nvSpPr>
                <p:spPr>
                  <a:xfrm>
                    <a:off x="7951640" y="6018532"/>
                    <a:ext cx="214033" cy="214033"/>
                  </a:xfrm>
                  <a:prstGeom prst="ellipse">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Oval 210"/>
                  <p:cNvSpPr>
                    <a:spLocks noChangeAspect="1"/>
                  </p:cNvSpPr>
                  <p:nvPr/>
                </p:nvSpPr>
                <p:spPr>
                  <a:xfrm>
                    <a:off x="7759615" y="6163544"/>
                    <a:ext cx="214033" cy="214033"/>
                  </a:xfrm>
                  <a:prstGeom prst="ellipse">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Oval 211"/>
                  <p:cNvSpPr>
                    <a:spLocks noChangeAspect="1"/>
                  </p:cNvSpPr>
                  <p:nvPr/>
                </p:nvSpPr>
                <p:spPr>
                  <a:xfrm>
                    <a:off x="7529185" y="6210557"/>
                    <a:ext cx="214033" cy="214033"/>
                  </a:xfrm>
                  <a:prstGeom prst="ellipse">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Oval 212"/>
                  <p:cNvSpPr>
                    <a:spLocks noChangeAspect="1"/>
                  </p:cNvSpPr>
                  <p:nvPr/>
                </p:nvSpPr>
                <p:spPr>
                  <a:xfrm>
                    <a:off x="7312377" y="6290613"/>
                    <a:ext cx="214033" cy="214033"/>
                  </a:xfrm>
                  <a:prstGeom prst="ellipse">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 name="Oval 274"/>
                  <p:cNvSpPr>
                    <a:spLocks noChangeAspect="1"/>
                  </p:cNvSpPr>
                  <p:nvPr/>
                </p:nvSpPr>
                <p:spPr>
                  <a:xfrm>
                    <a:off x="7973648" y="5353349"/>
                    <a:ext cx="214033" cy="214033"/>
                  </a:xfrm>
                  <a:prstGeom prst="ellipse">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 name="Oval 275"/>
                  <p:cNvSpPr>
                    <a:spLocks noChangeAspect="1"/>
                  </p:cNvSpPr>
                  <p:nvPr/>
                </p:nvSpPr>
                <p:spPr>
                  <a:xfrm>
                    <a:off x="8104040" y="5626283"/>
                    <a:ext cx="214033" cy="214033"/>
                  </a:xfrm>
                  <a:prstGeom prst="ellipse">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 name="Oval 276"/>
                  <p:cNvSpPr>
                    <a:spLocks noChangeAspect="1"/>
                  </p:cNvSpPr>
                  <p:nvPr/>
                </p:nvSpPr>
                <p:spPr>
                  <a:xfrm>
                    <a:off x="8151863" y="5873110"/>
                    <a:ext cx="214033" cy="214033"/>
                  </a:xfrm>
                  <a:prstGeom prst="ellipse">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4" name="Oval 183"/>
                <p:cNvSpPr>
                  <a:spLocks noChangeAspect="1"/>
                </p:cNvSpPr>
                <p:nvPr/>
              </p:nvSpPr>
              <p:spPr>
                <a:xfrm>
                  <a:off x="3937579" y="3659430"/>
                  <a:ext cx="214033" cy="214033"/>
                </a:xfrm>
                <a:prstGeom prst="ellipse">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62" name="Group 261"/>
            <p:cNvGrpSpPr/>
            <p:nvPr/>
          </p:nvGrpSpPr>
          <p:grpSpPr>
            <a:xfrm>
              <a:off x="297691" y="1906090"/>
              <a:ext cx="492443" cy="369335"/>
              <a:chOff x="9644652" y="3222254"/>
              <a:chExt cx="492443" cy="369335"/>
            </a:xfrm>
          </p:grpSpPr>
          <p:sp>
            <p:nvSpPr>
              <p:cNvPr id="263" name="Oval 262"/>
              <p:cNvSpPr>
                <a:spLocks noChangeAspect="1"/>
              </p:cNvSpPr>
              <p:nvPr/>
            </p:nvSpPr>
            <p:spPr>
              <a:xfrm>
                <a:off x="9718267" y="3222254"/>
                <a:ext cx="345214" cy="345214"/>
              </a:xfrm>
              <a:prstGeom prst="ellipse">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 name="TextBox 263"/>
              <p:cNvSpPr txBox="1"/>
              <p:nvPr/>
            </p:nvSpPr>
            <p:spPr>
              <a:xfrm>
                <a:off x="9644652" y="3222257"/>
                <a:ext cx="492443" cy="369332"/>
              </a:xfrm>
              <a:prstGeom prst="rect">
                <a:avLst/>
              </a:prstGeom>
              <a:noFill/>
            </p:spPr>
            <p:txBody>
              <a:bodyPr wrap="none" rtlCol="0">
                <a:spAutoFit/>
              </a:bodyPr>
              <a:lstStyle/>
              <a:p>
                <a:r>
                  <a:rPr lang="en-US" baseline="30000" dirty="0" smtClean="0">
                    <a:latin typeface="Times New Roman" panose="02020603050405020304" pitchFamily="18" charset="0"/>
                    <a:cs typeface="Times New Roman" panose="02020603050405020304" pitchFamily="18" charset="0"/>
                  </a:rPr>
                  <a:t>12</a:t>
                </a:r>
                <a:r>
                  <a:rPr lang="en-US" dirty="0" smtClean="0">
                    <a:latin typeface="Times New Roman" panose="02020603050405020304" pitchFamily="18" charset="0"/>
                    <a:cs typeface="Times New Roman" panose="02020603050405020304" pitchFamily="18" charset="0"/>
                  </a:rPr>
                  <a:t>C</a:t>
                </a:r>
                <a:endParaRPr lang="en-US" dirty="0">
                  <a:latin typeface="Times New Roman" panose="02020603050405020304" pitchFamily="18" charset="0"/>
                  <a:cs typeface="Times New Roman" panose="02020603050405020304" pitchFamily="18" charset="0"/>
                </a:endParaRPr>
              </a:p>
            </p:txBody>
          </p:sp>
        </p:grpSp>
        <p:grpSp>
          <p:nvGrpSpPr>
            <p:cNvPr id="265" name="Group 264"/>
            <p:cNvGrpSpPr/>
            <p:nvPr/>
          </p:nvGrpSpPr>
          <p:grpSpPr>
            <a:xfrm>
              <a:off x="4111140" y="1739180"/>
              <a:ext cx="492443" cy="369335"/>
              <a:chOff x="9644652" y="3222254"/>
              <a:chExt cx="492443" cy="369335"/>
            </a:xfrm>
          </p:grpSpPr>
          <p:sp>
            <p:nvSpPr>
              <p:cNvPr id="266" name="Oval 265"/>
              <p:cNvSpPr>
                <a:spLocks noChangeAspect="1"/>
              </p:cNvSpPr>
              <p:nvPr/>
            </p:nvSpPr>
            <p:spPr>
              <a:xfrm>
                <a:off x="9718267" y="3222254"/>
                <a:ext cx="345214" cy="345214"/>
              </a:xfrm>
              <a:prstGeom prst="ellipse">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7" name="TextBox 266"/>
              <p:cNvSpPr txBox="1"/>
              <p:nvPr/>
            </p:nvSpPr>
            <p:spPr>
              <a:xfrm>
                <a:off x="9644652" y="3222257"/>
                <a:ext cx="492443" cy="369332"/>
              </a:xfrm>
              <a:prstGeom prst="rect">
                <a:avLst/>
              </a:prstGeom>
              <a:noFill/>
            </p:spPr>
            <p:txBody>
              <a:bodyPr wrap="none" rtlCol="0">
                <a:spAutoFit/>
              </a:bodyPr>
              <a:lstStyle/>
              <a:p>
                <a:r>
                  <a:rPr lang="en-US" baseline="30000" dirty="0" smtClean="0">
                    <a:latin typeface="Times New Roman" panose="02020603050405020304" pitchFamily="18" charset="0"/>
                    <a:cs typeface="Times New Roman" panose="02020603050405020304" pitchFamily="18" charset="0"/>
                  </a:rPr>
                  <a:t>12</a:t>
                </a:r>
                <a:r>
                  <a:rPr lang="en-US" dirty="0" smtClean="0">
                    <a:latin typeface="Times New Roman" panose="02020603050405020304" pitchFamily="18" charset="0"/>
                    <a:cs typeface="Times New Roman" panose="02020603050405020304" pitchFamily="18" charset="0"/>
                  </a:rPr>
                  <a:t>C</a:t>
                </a:r>
                <a:endParaRPr lang="en-US" dirty="0">
                  <a:latin typeface="Times New Roman" panose="02020603050405020304" pitchFamily="18" charset="0"/>
                  <a:cs typeface="Times New Roman" panose="02020603050405020304" pitchFamily="18" charset="0"/>
                </a:endParaRPr>
              </a:p>
            </p:txBody>
          </p:sp>
        </p:grpSp>
        <p:grpSp>
          <p:nvGrpSpPr>
            <p:cNvPr id="269" name="Group 268"/>
            <p:cNvGrpSpPr/>
            <p:nvPr/>
          </p:nvGrpSpPr>
          <p:grpSpPr>
            <a:xfrm>
              <a:off x="5654162" y="1854395"/>
              <a:ext cx="492443" cy="369335"/>
              <a:chOff x="9644652" y="3222254"/>
              <a:chExt cx="492443" cy="369335"/>
            </a:xfrm>
          </p:grpSpPr>
          <p:sp>
            <p:nvSpPr>
              <p:cNvPr id="270" name="Oval 269"/>
              <p:cNvSpPr>
                <a:spLocks noChangeAspect="1"/>
              </p:cNvSpPr>
              <p:nvPr/>
            </p:nvSpPr>
            <p:spPr>
              <a:xfrm>
                <a:off x="9718267" y="3222254"/>
                <a:ext cx="345214" cy="345214"/>
              </a:xfrm>
              <a:prstGeom prst="ellipse">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 name="TextBox 270"/>
              <p:cNvSpPr txBox="1"/>
              <p:nvPr/>
            </p:nvSpPr>
            <p:spPr>
              <a:xfrm>
                <a:off x="9644652" y="3222257"/>
                <a:ext cx="492443" cy="369332"/>
              </a:xfrm>
              <a:prstGeom prst="rect">
                <a:avLst/>
              </a:prstGeom>
              <a:noFill/>
            </p:spPr>
            <p:txBody>
              <a:bodyPr wrap="none" rtlCol="0">
                <a:spAutoFit/>
              </a:bodyPr>
              <a:lstStyle/>
              <a:p>
                <a:r>
                  <a:rPr lang="en-US" baseline="30000" dirty="0" smtClean="0">
                    <a:latin typeface="Times New Roman" panose="02020603050405020304" pitchFamily="18" charset="0"/>
                    <a:cs typeface="Times New Roman" panose="02020603050405020304" pitchFamily="18" charset="0"/>
                  </a:rPr>
                  <a:t>12</a:t>
                </a:r>
                <a:r>
                  <a:rPr lang="en-US" dirty="0" smtClean="0">
                    <a:latin typeface="Times New Roman" panose="02020603050405020304" pitchFamily="18" charset="0"/>
                    <a:cs typeface="Times New Roman" panose="02020603050405020304" pitchFamily="18" charset="0"/>
                  </a:rPr>
                  <a:t>C</a:t>
                </a:r>
                <a:endParaRPr lang="en-US" dirty="0">
                  <a:latin typeface="Times New Roman" panose="02020603050405020304" pitchFamily="18" charset="0"/>
                  <a:cs typeface="Times New Roman" panose="02020603050405020304" pitchFamily="18" charset="0"/>
                </a:endParaRPr>
              </a:p>
            </p:txBody>
          </p:sp>
        </p:grpSp>
        <p:grpSp>
          <p:nvGrpSpPr>
            <p:cNvPr id="23" name="Group 22"/>
            <p:cNvGrpSpPr/>
            <p:nvPr/>
          </p:nvGrpSpPr>
          <p:grpSpPr>
            <a:xfrm>
              <a:off x="44042" y="3856546"/>
              <a:ext cx="2914948" cy="2913689"/>
              <a:chOff x="6223415" y="3124628"/>
              <a:chExt cx="2914948" cy="2913689"/>
            </a:xfrm>
          </p:grpSpPr>
          <p:pic>
            <p:nvPicPr>
              <p:cNvPr id="2052" name="Picture 4" descr="Redbud leaf"/>
              <p:cNvPicPr>
                <a:picLocks noChangeAspect="1" noChangeArrowheads="1"/>
              </p:cNvPicPr>
              <p:nvPr/>
            </p:nvPicPr>
            <p:blipFill rotWithShape="1">
              <a:blip r:embed="rId4">
                <a:extLst>
                  <a:ext uri="{28A0092B-C50C-407E-A947-70E740481C1C}">
                    <a14:useLocalDpi xmlns:a14="http://schemas.microsoft.com/office/drawing/2010/main" val="0"/>
                  </a:ext>
                </a:extLst>
              </a:blip>
              <a:srcRect b="22033"/>
              <a:stretch/>
            </p:blipFill>
            <p:spPr bwMode="auto">
              <a:xfrm>
                <a:off x="6223415" y="3124628"/>
                <a:ext cx="2914948" cy="2913689"/>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1"/>
              <p:cNvGrpSpPr/>
              <p:nvPr/>
            </p:nvGrpSpPr>
            <p:grpSpPr>
              <a:xfrm>
                <a:off x="6455977" y="3525947"/>
                <a:ext cx="2463381" cy="2350344"/>
                <a:chOff x="387987" y="3522207"/>
                <a:chExt cx="2463381" cy="2350344"/>
              </a:xfrm>
            </p:grpSpPr>
            <p:sp>
              <p:nvSpPr>
                <p:cNvPr id="165" name="Oval 164"/>
                <p:cNvSpPr>
                  <a:spLocks noChangeAspect="1"/>
                </p:cNvSpPr>
                <p:nvPr/>
              </p:nvSpPr>
              <p:spPr>
                <a:xfrm>
                  <a:off x="1485791" y="4666158"/>
                  <a:ext cx="214033" cy="214033"/>
                </a:xfrm>
                <a:prstGeom prst="ellipse">
                  <a:avLst/>
                </a:prstGeom>
                <a:solidFill>
                  <a:srgbClr val="99FF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Oval 198"/>
                <p:cNvSpPr>
                  <a:spLocks noChangeAspect="1"/>
                </p:cNvSpPr>
                <p:nvPr/>
              </p:nvSpPr>
              <p:spPr>
                <a:xfrm>
                  <a:off x="1422790" y="3522207"/>
                  <a:ext cx="214033" cy="214033"/>
                </a:xfrm>
                <a:prstGeom prst="ellipse">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Oval 213"/>
                <p:cNvSpPr>
                  <a:spLocks noChangeAspect="1"/>
                </p:cNvSpPr>
                <p:nvPr/>
              </p:nvSpPr>
              <p:spPr>
                <a:xfrm>
                  <a:off x="2637335" y="5014169"/>
                  <a:ext cx="214033" cy="214033"/>
                </a:xfrm>
                <a:prstGeom prst="ellipse">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Oval 214"/>
                <p:cNvSpPr>
                  <a:spLocks noChangeAspect="1"/>
                </p:cNvSpPr>
                <p:nvPr/>
              </p:nvSpPr>
              <p:spPr>
                <a:xfrm>
                  <a:off x="1712541" y="4532673"/>
                  <a:ext cx="214033" cy="214033"/>
                </a:xfrm>
                <a:prstGeom prst="ellipse">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Oval 215"/>
                <p:cNvSpPr>
                  <a:spLocks noChangeAspect="1"/>
                </p:cNvSpPr>
                <p:nvPr/>
              </p:nvSpPr>
              <p:spPr>
                <a:xfrm>
                  <a:off x="886331" y="5149666"/>
                  <a:ext cx="214033" cy="214033"/>
                </a:xfrm>
                <a:prstGeom prst="ellipse">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Oval 216"/>
                <p:cNvSpPr>
                  <a:spLocks noChangeAspect="1"/>
                </p:cNvSpPr>
                <p:nvPr/>
              </p:nvSpPr>
              <p:spPr>
                <a:xfrm>
                  <a:off x="671087" y="5634482"/>
                  <a:ext cx="214033" cy="214033"/>
                </a:xfrm>
                <a:prstGeom prst="ellipse">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Oval 217"/>
                <p:cNvSpPr>
                  <a:spLocks noChangeAspect="1"/>
                </p:cNvSpPr>
                <p:nvPr/>
              </p:nvSpPr>
              <p:spPr>
                <a:xfrm>
                  <a:off x="901517" y="5658518"/>
                  <a:ext cx="214033" cy="214033"/>
                </a:xfrm>
                <a:prstGeom prst="ellipse">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Oval 218"/>
                <p:cNvSpPr>
                  <a:spLocks noChangeAspect="1"/>
                </p:cNvSpPr>
                <p:nvPr/>
              </p:nvSpPr>
              <p:spPr>
                <a:xfrm>
                  <a:off x="1173979" y="4603820"/>
                  <a:ext cx="214033" cy="214033"/>
                </a:xfrm>
                <a:prstGeom prst="ellipse">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Oval 219"/>
                <p:cNvSpPr>
                  <a:spLocks noChangeAspect="1"/>
                </p:cNvSpPr>
                <p:nvPr/>
              </p:nvSpPr>
              <p:spPr>
                <a:xfrm>
                  <a:off x="1159566" y="5552470"/>
                  <a:ext cx="214033" cy="214033"/>
                </a:xfrm>
                <a:prstGeom prst="ellipse">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Oval 220"/>
                <p:cNvSpPr>
                  <a:spLocks noChangeAspect="1"/>
                </p:cNvSpPr>
                <p:nvPr/>
              </p:nvSpPr>
              <p:spPr>
                <a:xfrm>
                  <a:off x="1396539" y="5382044"/>
                  <a:ext cx="214033" cy="214033"/>
                </a:xfrm>
                <a:prstGeom prst="ellipse">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Oval 221"/>
                <p:cNvSpPr>
                  <a:spLocks noChangeAspect="1"/>
                </p:cNvSpPr>
                <p:nvPr/>
              </p:nvSpPr>
              <p:spPr>
                <a:xfrm>
                  <a:off x="1674174" y="5337712"/>
                  <a:ext cx="214033" cy="214033"/>
                </a:xfrm>
                <a:prstGeom prst="ellipse">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Oval 222"/>
                <p:cNvSpPr>
                  <a:spLocks noChangeAspect="1"/>
                </p:cNvSpPr>
                <p:nvPr/>
              </p:nvSpPr>
              <p:spPr>
                <a:xfrm>
                  <a:off x="1806841" y="5036399"/>
                  <a:ext cx="214033" cy="214033"/>
                </a:xfrm>
                <a:prstGeom prst="ellipse">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Oval 223"/>
                <p:cNvSpPr>
                  <a:spLocks noChangeAspect="1"/>
                </p:cNvSpPr>
                <p:nvPr/>
              </p:nvSpPr>
              <p:spPr>
                <a:xfrm>
                  <a:off x="1888207" y="5464465"/>
                  <a:ext cx="214033" cy="214033"/>
                </a:xfrm>
                <a:prstGeom prst="ellipse">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Oval 224"/>
                <p:cNvSpPr>
                  <a:spLocks noChangeAspect="1"/>
                </p:cNvSpPr>
                <p:nvPr/>
              </p:nvSpPr>
              <p:spPr>
                <a:xfrm>
                  <a:off x="2168882" y="5618085"/>
                  <a:ext cx="214033" cy="214033"/>
                </a:xfrm>
                <a:prstGeom prst="ellipse">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Oval 225"/>
                <p:cNvSpPr>
                  <a:spLocks noChangeAspect="1"/>
                </p:cNvSpPr>
                <p:nvPr/>
              </p:nvSpPr>
              <p:spPr>
                <a:xfrm>
                  <a:off x="1784832" y="3818575"/>
                  <a:ext cx="214033" cy="214033"/>
                </a:xfrm>
                <a:prstGeom prst="ellipse">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Oval 226"/>
                <p:cNvSpPr>
                  <a:spLocks noChangeAspect="1"/>
                </p:cNvSpPr>
                <p:nvPr/>
              </p:nvSpPr>
              <p:spPr>
                <a:xfrm>
                  <a:off x="2487141" y="5593733"/>
                  <a:ext cx="214033" cy="214033"/>
                </a:xfrm>
                <a:prstGeom prst="ellipse">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Oval 227"/>
                <p:cNvSpPr>
                  <a:spLocks noChangeAspect="1"/>
                </p:cNvSpPr>
                <p:nvPr/>
              </p:nvSpPr>
              <p:spPr>
                <a:xfrm>
                  <a:off x="2594158" y="5327242"/>
                  <a:ext cx="214033" cy="214033"/>
                </a:xfrm>
                <a:prstGeom prst="ellipse">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Oval 228"/>
                <p:cNvSpPr>
                  <a:spLocks noChangeAspect="1"/>
                </p:cNvSpPr>
                <p:nvPr/>
              </p:nvSpPr>
              <p:spPr>
                <a:xfrm>
                  <a:off x="1398866" y="3845844"/>
                  <a:ext cx="214033" cy="214033"/>
                </a:xfrm>
                <a:prstGeom prst="ellipse">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Oval 229"/>
                <p:cNvSpPr>
                  <a:spLocks noChangeAspect="1"/>
                </p:cNvSpPr>
                <p:nvPr/>
              </p:nvSpPr>
              <p:spPr>
                <a:xfrm>
                  <a:off x="1659429" y="4015861"/>
                  <a:ext cx="214033" cy="214033"/>
                </a:xfrm>
                <a:prstGeom prst="ellipse">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Oval 230"/>
                <p:cNvSpPr>
                  <a:spLocks noChangeAspect="1"/>
                </p:cNvSpPr>
                <p:nvPr/>
              </p:nvSpPr>
              <p:spPr>
                <a:xfrm>
                  <a:off x="1131947" y="3735625"/>
                  <a:ext cx="214033" cy="214033"/>
                </a:xfrm>
                <a:prstGeom prst="ellipse">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Oval 231"/>
                <p:cNvSpPr>
                  <a:spLocks noChangeAspect="1"/>
                </p:cNvSpPr>
                <p:nvPr/>
              </p:nvSpPr>
              <p:spPr>
                <a:xfrm>
                  <a:off x="1183185" y="4043480"/>
                  <a:ext cx="214033" cy="214033"/>
                </a:xfrm>
                <a:prstGeom prst="ellipse">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Oval 232"/>
                <p:cNvSpPr>
                  <a:spLocks noChangeAspect="1"/>
                </p:cNvSpPr>
                <p:nvPr/>
              </p:nvSpPr>
              <p:spPr>
                <a:xfrm>
                  <a:off x="1592808" y="3684025"/>
                  <a:ext cx="214033" cy="214033"/>
                </a:xfrm>
                <a:prstGeom prst="ellipse">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Oval 233"/>
                <p:cNvSpPr>
                  <a:spLocks noChangeAspect="1"/>
                </p:cNvSpPr>
                <p:nvPr/>
              </p:nvSpPr>
              <p:spPr>
                <a:xfrm>
                  <a:off x="2382915" y="5058407"/>
                  <a:ext cx="214033" cy="214033"/>
                </a:xfrm>
                <a:prstGeom prst="ellipse">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 name="Oval 234"/>
                <p:cNvSpPr>
                  <a:spLocks noChangeAspect="1"/>
                </p:cNvSpPr>
                <p:nvPr/>
              </p:nvSpPr>
              <p:spPr>
                <a:xfrm>
                  <a:off x="387987" y="5119370"/>
                  <a:ext cx="214033" cy="214033"/>
                </a:xfrm>
                <a:prstGeom prst="ellipse">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Oval 235"/>
                <p:cNvSpPr>
                  <a:spLocks noChangeAspect="1"/>
                </p:cNvSpPr>
                <p:nvPr/>
              </p:nvSpPr>
              <p:spPr>
                <a:xfrm>
                  <a:off x="1926574" y="4016192"/>
                  <a:ext cx="214033" cy="214033"/>
                </a:xfrm>
                <a:prstGeom prst="ellipse">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Oval 236"/>
                <p:cNvSpPr>
                  <a:spLocks noChangeAspect="1"/>
                </p:cNvSpPr>
                <p:nvPr/>
              </p:nvSpPr>
              <p:spPr>
                <a:xfrm>
                  <a:off x="923525" y="3906257"/>
                  <a:ext cx="214033" cy="214033"/>
                </a:xfrm>
                <a:prstGeom prst="ellipse">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 name="Oval 237"/>
                <p:cNvSpPr>
                  <a:spLocks noChangeAspect="1"/>
                </p:cNvSpPr>
                <p:nvPr/>
              </p:nvSpPr>
              <p:spPr>
                <a:xfrm>
                  <a:off x="1269843" y="4833588"/>
                  <a:ext cx="214033" cy="214033"/>
                </a:xfrm>
                <a:prstGeom prst="ellipse">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9" name="Oval 238"/>
                <p:cNvSpPr>
                  <a:spLocks noChangeAspect="1"/>
                </p:cNvSpPr>
                <p:nvPr/>
              </p:nvSpPr>
              <p:spPr>
                <a:xfrm>
                  <a:off x="979152" y="4227191"/>
                  <a:ext cx="214033" cy="214033"/>
                </a:xfrm>
                <a:prstGeom prst="ellipse">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 name="Oval 239"/>
                <p:cNvSpPr>
                  <a:spLocks noChangeAspect="1"/>
                </p:cNvSpPr>
                <p:nvPr/>
              </p:nvSpPr>
              <p:spPr>
                <a:xfrm>
                  <a:off x="709492" y="4205127"/>
                  <a:ext cx="214033" cy="214033"/>
                </a:xfrm>
                <a:prstGeom prst="ellipse">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 name="Oval 240"/>
                <p:cNvSpPr>
                  <a:spLocks noChangeAspect="1"/>
                </p:cNvSpPr>
                <p:nvPr/>
              </p:nvSpPr>
              <p:spPr>
                <a:xfrm>
                  <a:off x="462665" y="4443927"/>
                  <a:ext cx="214033" cy="214033"/>
                </a:xfrm>
                <a:prstGeom prst="ellipse">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 name="Oval 241"/>
                <p:cNvSpPr>
                  <a:spLocks noChangeAspect="1"/>
                </p:cNvSpPr>
                <p:nvPr/>
              </p:nvSpPr>
              <p:spPr>
                <a:xfrm>
                  <a:off x="413008" y="4795183"/>
                  <a:ext cx="214033" cy="214033"/>
                </a:xfrm>
                <a:prstGeom prst="ellipse">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Oval 242"/>
                <p:cNvSpPr>
                  <a:spLocks noChangeAspect="1"/>
                </p:cNvSpPr>
                <p:nvPr/>
              </p:nvSpPr>
              <p:spPr>
                <a:xfrm>
                  <a:off x="2546718" y="4773175"/>
                  <a:ext cx="214033" cy="214033"/>
                </a:xfrm>
                <a:prstGeom prst="ellipse">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Oval 243"/>
                <p:cNvSpPr>
                  <a:spLocks noChangeAspect="1"/>
                </p:cNvSpPr>
                <p:nvPr/>
              </p:nvSpPr>
              <p:spPr>
                <a:xfrm>
                  <a:off x="2399312" y="4559142"/>
                  <a:ext cx="214033" cy="214033"/>
                </a:xfrm>
                <a:prstGeom prst="ellipse">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Oval 244"/>
                <p:cNvSpPr>
                  <a:spLocks noChangeAspect="1"/>
                </p:cNvSpPr>
                <p:nvPr/>
              </p:nvSpPr>
              <p:spPr>
                <a:xfrm>
                  <a:off x="2118651" y="4542744"/>
                  <a:ext cx="214033" cy="214033"/>
                </a:xfrm>
                <a:prstGeom prst="ellipse">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Oval 245"/>
                <p:cNvSpPr>
                  <a:spLocks noChangeAspect="1"/>
                </p:cNvSpPr>
                <p:nvPr/>
              </p:nvSpPr>
              <p:spPr>
                <a:xfrm>
                  <a:off x="2152485" y="4081885"/>
                  <a:ext cx="214033" cy="214033"/>
                </a:xfrm>
                <a:prstGeom prst="ellipse">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 name="Oval 246"/>
                <p:cNvSpPr>
                  <a:spLocks noChangeAspect="1"/>
                </p:cNvSpPr>
                <p:nvPr/>
              </p:nvSpPr>
              <p:spPr>
                <a:xfrm>
                  <a:off x="1383603" y="4286321"/>
                  <a:ext cx="214033" cy="214033"/>
                </a:xfrm>
                <a:prstGeom prst="ellipse">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Oval 247"/>
                <p:cNvSpPr>
                  <a:spLocks noChangeAspect="1"/>
                </p:cNvSpPr>
                <p:nvPr/>
              </p:nvSpPr>
              <p:spPr>
                <a:xfrm>
                  <a:off x="705694" y="5390110"/>
                  <a:ext cx="214033" cy="214033"/>
                </a:xfrm>
                <a:prstGeom prst="ellipse">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Oval 248"/>
                <p:cNvSpPr>
                  <a:spLocks noChangeAspect="1"/>
                </p:cNvSpPr>
                <p:nvPr/>
              </p:nvSpPr>
              <p:spPr>
                <a:xfrm>
                  <a:off x="1016731" y="5365646"/>
                  <a:ext cx="214033" cy="214033"/>
                </a:xfrm>
                <a:prstGeom prst="ellipse">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Oval 249"/>
                <p:cNvSpPr>
                  <a:spLocks noChangeAspect="1"/>
                </p:cNvSpPr>
                <p:nvPr/>
              </p:nvSpPr>
              <p:spPr>
                <a:xfrm>
                  <a:off x="2304662" y="5386940"/>
                  <a:ext cx="214033" cy="214033"/>
                </a:xfrm>
                <a:prstGeom prst="ellipse">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Oval 250"/>
                <p:cNvSpPr>
                  <a:spLocks noChangeAspect="1"/>
                </p:cNvSpPr>
                <p:nvPr/>
              </p:nvSpPr>
              <p:spPr>
                <a:xfrm>
                  <a:off x="2090629" y="5205501"/>
                  <a:ext cx="214033" cy="214033"/>
                </a:xfrm>
                <a:prstGeom prst="ellipse">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Oval 251"/>
                <p:cNvSpPr>
                  <a:spLocks noChangeAspect="1"/>
                </p:cNvSpPr>
                <p:nvPr/>
              </p:nvSpPr>
              <p:spPr>
                <a:xfrm>
                  <a:off x="624483" y="5025613"/>
                  <a:ext cx="214033" cy="214033"/>
                </a:xfrm>
                <a:prstGeom prst="ellipse">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 name="Oval 252"/>
                <p:cNvSpPr>
                  <a:spLocks noChangeAspect="1"/>
                </p:cNvSpPr>
                <p:nvPr/>
              </p:nvSpPr>
              <p:spPr>
                <a:xfrm>
                  <a:off x="945533" y="4870493"/>
                  <a:ext cx="214033" cy="214033"/>
                </a:xfrm>
                <a:prstGeom prst="ellipse">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Oval 253"/>
                <p:cNvSpPr>
                  <a:spLocks noChangeAspect="1"/>
                </p:cNvSpPr>
                <p:nvPr/>
              </p:nvSpPr>
              <p:spPr>
                <a:xfrm>
                  <a:off x="1938783" y="4334323"/>
                  <a:ext cx="214033" cy="214033"/>
                </a:xfrm>
                <a:prstGeom prst="ellipse">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Oval 254"/>
                <p:cNvSpPr>
                  <a:spLocks noChangeAspect="1"/>
                </p:cNvSpPr>
                <p:nvPr/>
              </p:nvSpPr>
              <p:spPr>
                <a:xfrm>
                  <a:off x="1570799" y="4936676"/>
                  <a:ext cx="214033" cy="214033"/>
                </a:xfrm>
                <a:prstGeom prst="ellipse">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 name="Oval 255"/>
                <p:cNvSpPr>
                  <a:spLocks noChangeAspect="1"/>
                </p:cNvSpPr>
                <p:nvPr/>
              </p:nvSpPr>
              <p:spPr>
                <a:xfrm>
                  <a:off x="1854433" y="4744819"/>
                  <a:ext cx="214033" cy="214033"/>
                </a:xfrm>
                <a:prstGeom prst="ellipse">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Oval 256"/>
                <p:cNvSpPr>
                  <a:spLocks noChangeAspect="1"/>
                </p:cNvSpPr>
                <p:nvPr/>
              </p:nvSpPr>
              <p:spPr>
                <a:xfrm>
                  <a:off x="2172341" y="4839907"/>
                  <a:ext cx="214033" cy="214033"/>
                </a:xfrm>
                <a:prstGeom prst="ellipse">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Oval 257"/>
                <p:cNvSpPr>
                  <a:spLocks noChangeAspect="1"/>
                </p:cNvSpPr>
                <p:nvPr/>
              </p:nvSpPr>
              <p:spPr>
                <a:xfrm>
                  <a:off x="923525" y="4496804"/>
                  <a:ext cx="214033" cy="214033"/>
                </a:xfrm>
                <a:prstGeom prst="ellipse">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9" name="Oval 258"/>
                <p:cNvSpPr>
                  <a:spLocks noChangeAspect="1"/>
                </p:cNvSpPr>
                <p:nvPr/>
              </p:nvSpPr>
              <p:spPr>
                <a:xfrm>
                  <a:off x="1634234" y="4273910"/>
                  <a:ext cx="214033" cy="214033"/>
                </a:xfrm>
                <a:prstGeom prst="ellipse">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Oval 259"/>
                <p:cNvSpPr>
                  <a:spLocks noChangeAspect="1"/>
                </p:cNvSpPr>
                <p:nvPr/>
              </p:nvSpPr>
              <p:spPr>
                <a:xfrm>
                  <a:off x="1296664" y="5128488"/>
                  <a:ext cx="214033" cy="214033"/>
                </a:xfrm>
                <a:prstGeom prst="ellipse">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Oval 260"/>
                <p:cNvSpPr>
                  <a:spLocks noChangeAspect="1"/>
                </p:cNvSpPr>
                <p:nvPr/>
              </p:nvSpPr>
              <p:spPr>
                <a:xfrm>
                  <a:off x="654690" y="4663855"/>
                  <a:ext cx="214033" cy="214033"/>
                </a:xfrm>
                <a:prstGeom prst="ellipse">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2" name="Oval 271"/>
                <p:cNvSpPr>
                  <a:spLocks noChangeAspect="1"/>
                </p:cNvSpPr>
                <p:nvPr/>
              </p:nvSpPr>
              <p:spPr>
                <a:xfrm>
                  <a:off x="1162826" y="4377554"/>
                  <a:ext cx="214033" cy="214033"/>
                </a:xfrm>
                <a:prstGeom prst="ellipse">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3" name="Oval 272"/>
                <p:cNvSpPr>
                  <a:spLocks noChangeAspect="1"/>
                </p:cNvSpPr>
                <p:nvPr/>
              </p:nvSpPr>
              <p:spPr>
                <a:xfrm>
                  <a:off x="2331471" y="4312315"/>
                  <a:ext cx="214033" cy="214033"/>
                </a:xfrm>
                <a:prstGeom prst="ellipse">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4" name="Oval 273"/>
                <p:cNvSpPr>
                  <a:spLocks noChangeAspect="1"/>
                </p:cNvSpPr>
                <p:nvPr/>
              </p:nvSpPr>
              <p:spPr>
                <a:xfrm>
                  <a:off x="462665" y="5349250"/>
                  <a:ext cx="214033" cy="214033"/>
                </a:xfrm>
                <a:prstGeom prst="ellipse">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cxnSp>
          <p:nvCxnSpPr>
            <p:cNvPr id="278" name="Straight Arrow Connector 277"/>
            <p:cNvCxnSpPr/>
            <p:nvPr/>
          </p:nvCxnSpPr>
          <p:spPr>
            <a:xfrm>
              <a:off x="5870948" y="3418022"/>
              <a:ext cx="388789" cy="59004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2190890" y="4318869"/>
              <a:ext cx="2153475" cy="646331"/>
            </a:xfrm>
            <a:prstGeom prst="rect">
              <a:avLst/>
            </a:prstGeom>
            <a:noFill/>
          </p:spPr>
          <p:txBody>
            <a:bodyPr wrap="none" rtlCol="0">
              <a:spAutoFit/>
            </a:bodyPr>
            <a:lstStyle/>
            <a:p>
              <a:r>
                <a:rPr lang="en-US" dirty="0" smtClean="0">
                  <a:latin typeface="Adobe Garamond Pro" pitchFamily="18" charset="0"/>
                </a:rPr>
                <a:t>Slowly brings in air</a:t>
              </a:r>
            </a:p>
            <a:p>
              <a:r>
                <a:rPr lang="en-US" dirty="0" smtClean="0">
                  <a:latin typeface="Adobe Garamond Pro" pitchFamily="18" charset="0"/>
                </a:rPr>
                <a:t>Favors the smaller </a:t>
              </a:r>
              <a:r>
                <a:rPr lang="en-US" baseline="30000" dirty="0" smtClean="0">
                  <a:latin typeface="Adobe Garamond Pro" pitchFamily="18" charset="0"/>
                </a:rPr>
                <a:t>12</a:t>
              </a:r>
              <a:r>
                <a:rPr lang="en-US" dirty="0" smtClean="0">
                  <a:latin typeface="Adobe Garamond Pro" pitchFamily="18" charset="0"/>
                </a:rPr>
                <a:t>C</a:t>
              </a:r>
              <a:endParaRPr lang="en-US" dirty="0">
                <a:latin typeface="Adobe Garamond Pro" pitchFamily="18" charset="0"/>
              </a:endParaRPr>
            </a:p>
          </p:txBody>
        </p:sp>
        <p:sp>
          <p:nvSpPr>
            <p:cNvPr id="21" name="TextBox 20"/>
            <p:cNvSpPr txBox="1"/>
            <p:nvPr/>
          </p:nvSpPr>
          <p:spPr>
            <a:xfrm>
              <a:off x="4628460" y="3822632"/>
              <a:ext cx="1636987" cy="923330"/>
            </a:xfrm>
            <a:prstGeom prst="rect">
              <a:avLst/>
            </a:prstGeom>
            <a:noFill/>
          </p:spPr>
          <p:txBody>
            <a:bodyPr wrap="none" rtlCol="0">
              <a:spAutoFit/>
            </a:bodyPr>
            <a:lstStyle/>
            <a:p>
              <a:r>
                <a:rPr lang="en-US" dirty="0" smtClean="0">
                  <a:latin typeface="Adobe Garamond Pro" pitchFamily="18" charset="0"/>
                </a:rPr>
                <a:t>GULPS in air</a:t>
              </a:r>
            </a:p>
            <a:p>
              <a:r>
                <a:rPr lang="en-US" dirty="0" smtClean="0">
                  <a:latin typeface="Adobe Garamond Pro" pitchFamily="18" charset="0"/>
                </a:rPr>
                <a:t>Reflects ratio of </a:t>
              </a:r>
            </a:p>
            <a:p>
              <a:r>
                <a:rPr lang="en-US" baseline="30000" dirty="0" smtClean="0">
                  <a:latin typeface="Adobe Garamond Pro" pitchFamily="18" charset="0"/>
                </a:rPr>
                <a:t>13</a:t>
              </a:r>
              <a:r>
                <a:rPr lang="en-US" dirty="0" smtClean="0">
                  <a:latin typeface="Adobe Garamond Pro" pitchFamily="18" charset="0"/>
                </a:rPr>
                <a:t>C to </a:t>
              </a:r>
              <a:r>
                <a:rPr lang="en-US" baseline="30000" dirty="0" smtClean="0">
                  <a:latin typeface="Adobe Garamond Pro" pitchFamily="18" charset="0"/>
                </a:rPr>
                <a:t>12</a:t>
              </a:r>
              <a:r>
                <a:rPr lang="en-US" dirty="0" smtClean="0">
                  <a:latin typeface="Adobe Garamond Pro" pitchFamily="18" charset="0"/>
                </a:rPr>
                <a:t>C in air</a:t>
              </a:r>
              <a:endParaRPr lang="en-US" dirty="0">
                <a:latin typeface="Adobe Garamond Pro" pitchFamily="18" charset="0"/>
              </a:endParaRPr>
            </a:p>
          </p:txBody>
        </p:sp>
        <p:cxnSp>
          <p:nvCxnSpPr>
            <p:cNvPr id="27" name="Straight Arrow Connector 26"/>
            <p:cNvCxnSpPr/>
            <p:nvPr/>
          </p:nvCxnSpPr>
          <p:spPr>
            <a:xfrm flipH="1">
              <a:off x="2029224" y="3348002"/>
              <a:ext cx="639558" cy="1343151"/>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268" name="Group 267"/>
            <p:cNvGrpSpPr/>
            <p:nvPr/>
          </p:nvGrpSpPr>
          <p:grpSpPr>
            <a:xfrm>
              <a:off x="3407679" y="2752425"/>
              <a:ext cx="492443" cy="369335"/>
              <a:chOff x="9644652" y="3222254"/>
              <a:chExt cx="492443" cy="369335"/>
            </a:xfrm>
          </p:grpSpPr>
          <p:sp>
            <p:nvSpPr>
              <p:cNvPr id="279" name="Oval 278"/>
              <p:cNvSpPr>
                <a:spLocks noChangeAspect="1"/>
              </p:cNvSpPr>
              <p:nvPr/>
            </p:nvSpPr>
            <p:spPr>
              <a:xfrm>
                <a:off x="9718267" y="3222254"/>
                <a:ext cx="345214" cy="345214"/>
              </a:xfrm>
              <a:prstGeom prst="ellipse">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0" name="TextBox 279"/>
              <p:cNvSpPr txBox="1"/>
              <p:nvPr/>
            </p:nvSpPr>
            <p:spPr>
              <a:xfrm>
                <a:off x="9644652" y="3222257"/>
                <a:ext cx="492443" cy="369332"/>
              </a:xfrm>
              <a:prstGeom prst="rect">
                <a:avLst/>
              </a:prstGeom>
              <a:noFill/>
            </p:spPr>
            <p:txBody>
              <a:bodyPr wrap="none" rtlCol="0">
                <a:spAutoFit/>
              </a:bodyPr>
              <a:lstStyle/>
              <a:p>
                <a:r>
                  <a:rPr lang="en-US" baseline="30000" dirty="0" smtClean="0">
                    <a:latin typeface="Times New Roman" panose="02020603050405020304" pitchFamily="18" charset="0"/>
                    <a:cs typeface="Times New Roman" panose="02020603050405020304" pitchFamily="18" charset="0"/>
                  </a:rPr>
                  <a:t>12</a:t>
                </a:r>
                <a:r>
                  <a:rPr lang="en-US" dirty="0" smtClean="0">
                    <a:latin typeface="Times New Roman" panose="02020603050405020304" pitchFamily="18" charset="0"/>
                    <a:cs typeface="Times New Roman" panose="02020603050405020304" pitchFamily="18" charset="0"/>
                  </a:rPr>
                  <a:t>C</a:t>
                </a:r>
                <a:endParaRPr lang="en-US" dirty="0">
                  <a:latin typeface="Times New Roman" panose="02020603050405020304" pitchFamily="18" charset="0"/>
                  <a:cs typeface="Times New Roman" panose="02020603050405020304" pitchFamily="18" charset="0"/>
                </a:endParaRPr>
              </a:p>
            </p:txBody>
          </p:sp>
        </p:grpSp>
        <p:grpSp>
          <p:nvGrpSpPr>
            <p:cNvPr id="281" name="Group 280"/>
            <p:cNvGrpSpPr/>
            <p:nvPr/>
          </p:nvGrpSpPr>
          <p:grpSpPr>
            <a:xfrm>
              <a:off x="3092131" y="2044191"/>
              <a:ext cx="492443" cy="369335"/>
              <a:chOff x="9644652" y="3222254"/>
              <a:chExt cx="492443" cy="369335"/>
            </a:xfrm>
          </p:grpSpPr>
          <p:sp>
            <p:nvSpPr>
              <p:cNvPr id="282" name="Oval 281"/>
              <p:cNvSpPr>
                <a:spLocks noChangeAspect="1"/>
              </p:cNvSpPr>
              <p:nvPr/>
            </p:nvSpPr>
            <p:spPr>
              <a:xfrm>
                <a:off x="9718267" y="3222254"/>
                <a:ext cx="345214" cy="345214"/>
              </a:xfrm>
              <a:prstGeom prst="ellipse">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3" name="TextBox 282"/>
              <p:cNvSpPr txBox="1"/>
              <p:nvPr/>
            </p:nvSpPr>
            <p:spPr>
              <a:xfrm>
                <a:off x="9644652" y="3222257"/>
                <a:ext cx="492443" cy="369332"/>
              </a:xfrm>
              <a:prstGeom prst="rect">
                <a:avLst/>
              </a:prstGeom>
              <a:noFill/>
            </p:spPr>
            <p:txBody>
              <a:bodyPr wrap="none" rtlCol="0">
                <a:spAutoFit/>
              </a:bodyPr>
              <a:lstStyle/>
              <a:p>
                <a:r>
                  <a:rPr lang="en-US" baseline="30000" dirty="0" smtClean="0">
                    <a:latin typeface="Times New Roman" panose="02020603050405020304" pitchFamily="18" charset="0"/>
                    <a:cs typeface="Times New Roman" panose="02020603050405020304" pitchFamily="18" charset="0"/>
                  </a:rPr>
                  <a:t>12</a:t>
                </a:r>
                <a:r>
                  <a:rPr lang="en-US" dirty="0" smtClean="0">
                    <a:latin typeface="Times New Roman" panose="02020603050405020304" pitchFamily="18" charset="0"/>
                    <a:cs typeface="Times New Roman" panose="02020603050405020304" pitchFamily="18" charset="0"/>
                  </a:rPr>
                  <a:t>C</a:t>
                </a:r>
                <a:endParaRPr lang="en-US" dirty="0">
                  <a:latin typeface="Times New Roman" panose="02020603050405020304" pitchFamily="18" charset="0"/>
                  <a:cs typeface="Times New Roman" panose="02020603050405020304" pitchFamily="18" charset="0"/>
                </a:endParaRPr>
              </a:p>
            </p:txBody>
          </p:sp>
        </p:grpSp>
        <p:grpSp>
          <p:nvGrpSpPr>
            <p:cNvPr id="284" name="Group 283"/>
            <p:cNvGrpSpPr/>
            <p:nvPr/>
          </p:nvGrpSpPr>
          <p:grpSpPr>
            <a:xfrm>
              <a:off x="4303165" y="2829235"/>
              <a:ext cx="492443" cy="369335"/>
              <a:chOff x="9644652" y="3222254"/>
              <a:chExt cx="492443" cy="369335"/>
            </a:xfrm>
          </p:grpSpPr>
          <p:sp>
            <p:nvSpPr>
              <p:cNvPr id="285" name="Oval 284"/>
              <p:cNvSpPr>
                <a:spLocks noChangeAspect="1"/>
              </p:cNvSpPr>
              <p:nvPr/>
            </p:nvSpPr>
            <p:spPr>
              <a:xfrm>
                <a:off x="9718267" y="3222254"/>
                <a:ext cx="345214" cy="345214"/>
              </a:xfrm>
              <a:prstGeom prst="ellipse">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 name="TextBox 285"/>
              <p:cNvSpPr txBox="1"/>
              <p:nvPr/>
            </p:nvSpPr>
            <p:spPr>
              <a:xfrm>
                <a:off x="9644652" y="3222257"/>
                <a:ext cx="492443" cy="369332"/>
              </a:xfrm>
              <a:prstGeom prst="rect">
                <a:avLst/>
              </a:prstGeom>
              <a:noFill/>
            </p:spPr>
            <p:txBody>
              <a:bodyPr wrap="none" rtlCol="0">
                <a:spAutoFit/>
              </a:bodyPr>
              <a:lstStyle/>
              <a:p>
                <a:r>
                  <a:rPr lang="en-US" baseline="30000" dirty="0" smtClean="0">
                    <a:latin typeface="Times New Roman" panose="02020603050405020304" pitchFamily="18" charset="0"/>
                    <a:cs typeface="Times New Roman" panose="02020603050405020304" pitchFamily="18" charset="0"/>
                  </a:rPr>
                  <a:t>12</a:t>
                </a:r>
                <a:r>
                  <a:rPr lang="en-US" dirty="0" smtClean="0">
                    <a:latin typeface="Times New Roman" panose="02020603050405020304" pitchFamily="18" charset="0"/>
                    <a:cs typeface="Times New Roman" panose="02020603050405020304" pitchFamily="18" charset="0"/>
                  </a:rPr>
                  <a:t>C</a:t>
                </a:r>
                <a:endParaRPr lang="en-US" dirty="0">
                  <a:latin typeface="Times New Roman" panose="02020603050405020304" pitchFamily="18" charset="0"/>
                  <a:cs typeface="Times New Roman" panose="02020603050405020304" pitchFamily="18" charset="0"/>
                </a:endParaRPr>
              </a:p>
            </p:txBody>
          </p:sp>
        </p:grpSp>
        <p:grpSp>
          <p:nvGrpSpPr>
            <p:cNvPr id="287" name="Group 286"/>
            <p:cNvGrpSpPr/>
            <p:nvPr/>
          </p:nvGrpSpPr>
          <p:grpSpPr>
            <a:xfrm>
              <a:off x="2370487" y="3287227"/>
              <a:ext cx="492443" cy="369335"/>
              <a:chOff x="9644652" y="3222254"/>
              <a:chExt cx="492443" cy="369335"/>
            </a:xfrm>
          </p:grpSpPr>
          <p:sp>
            <p:nvSpPr>
              <p:cNvPr id="288" name="Oval 287"/>
              <p:cNvSpPr>
                <a:spLocks noChangeAspect="1"/>
              </p:cNvSpPr>
              <p:nvPr/>
            </p:nvSpPr>
            <p:spPr>
              <a:xfrm>
                <a:off x="9718267" y="3222254"/>
                <a:ext cx="345214" cy="345214"/>
              </a:xfrm>
              <a:prstGeom prst="ellipse">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9" name="TextBox 288"/>
              <p:cNvSpPr txBox="1"/>
              <p:nvPr/>
            </p:nvSpPr>
            <p:spPr>
              <a:xfrm>
                <a:off x="9644652" y="3222257"/>
                <a:ext cx="492443" cy="369332"/>
              </a:xfrm>
              <a:prstGeom prst="rect">
                <a:avLst/>
              </a:prstGeom>
              <a:noFill/>
            </p:spPr>
            <p:txBody>
              <a:bodyPr wrap="none" rtlCol="0">
                <a:spAutoFit/>
              </a:bodyPr>
              <a:lstStyle/>
              <a:p>
                <a:r>
                  <a:rPr lang="en-US" baseline="30000" dirty="0" smtClean="0">
                    <a:latin typeface="Times New Roman" panose="02020603050405020304" pitchFamily="18" charset="0"/>
                    <a:cs typeface="Times New Roman" panose="02020603050405020304" pitchFamily="18" charset="0"/>
                  </a:rPr>
                  <a:t>12</a:t>
                </a:r>
                <a:r>
                  <a:rPr lang="en-US" dirty="0" smtClean="0">
                    <a:latin typeface="Times New Roman" panose="02020603050405020304" pitchFamily="18" charset="0"/>
                    <a:cs typeface="Times New Roman" panose="02020603050405020304" pitchFamily="18" charset="0"/>
                  </a:rPr>
                  <a:t>C</a:t>
                </a:r>
                <a:endParaRPr lang="en-US" dirty="0">
                  <a:latin typeface="Times New Roman" panose="02020603050405020304" pitchFamily="18" charset="0"/>
                  <a:cs typeface="Times New Roman" panose="02020603050405020304" pitchFamily="18" charset="0"/>
                </a:endParaRPr>
              </a:p>
            </p:txBody>
          </p:sp>
        </p:grpSp>
        <p:grpSp>
          <p:nvGrpSpPr>
            <p:cNvPr id="290" name="Group 289"/>
            <p:cNvGrpSpPr/>
            <p:nvPr/>
          </p:nvGrpSpPr>
          <p:grpSpPr>
            <a:xfrm>
              <a:off x="162247" y="2754567"/>
              <a:ext cx="492443" cy="369335"/>
              <a:chOff x="9644652" y="3222254"/>
              <a:chExt cx="492443" cy="369335"/>
            </a:xfrm>
          </p:grpSpPr>
          <p:sp>
            <p:nvSpPr>
              <p:cNvPr id="291" name="Oval 290"/>
              <p:cNvSpPr>
                <a:spLocks noChangeAspect="1"/>
              </p:cNvSpPr>
              <p:nvPr/>
            </p:nvSpPr>
            <p:spPr>
              <a:xfrm>
                <a:off x="9718267" y="3222254"/>
                <a:ext cx="345214" cy="345214"/>
              </a:xfrm>
              <a:prstGeom prst="ellipse">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2" name="TextBox 291"/>
              <p:cNvSpPr txBox="1"/>
              <p:nvPr/>
            </p:nvSpPr>
            <p:spPr>
              <a:xfrm>
                <a:off x="9644652" y="3222257"/>
                <a:ext cx="492443" cy="369332"/>
              </a:xfrm>
              <a:prstGeom prst="rect">
                <a:avLst/>
              </a:prstGeom>
              <a:noFill/>
            </p:spPr>
            <p:txBody>
              <a:bodyPr wrap="none" rtlCol="0">
                <a:spAutoFit/>
              </a:bodyPr>
              <a:lstStyle/>
              <a:p>
                <a:r>
                  <a:rPr lang="en-US" baseline="30000" dirty="0" smtClean="0">
                    <a:latin typeface="Times New Roman" panose="02020603050405020304" pitchFamily="18" charset="0"/>
                    <a:cs typeface="Times New Roman" panose="02020603050405020304" pitchFamily="18" charset="0"/>
                  </a:rPr>
                  <a:t>12</a:t>
                </a:r>
                <a:r>
                  <a:rPr lang="en-US" dirty="0" smtClean="0">
                    <a:latin typeface="Times New Roman" panose="02020603050405020304" pitchFamily="18" charset="0"/>
                    <a:cs typeface="Times New Roman" panose="02020603050405020304" pitchFamily="18" charset="0"/>
                  </a:rPr>
                  <a:t>C</a:t>
                </a:r>
                <a:endParaRPr lang="en-US" dirty="0">
                  <a:latin typeface="Times New Roman" panose="02020603050405020304" pitchFamily="18" charset="0"/>
                  <a:cs typeface="Times New Roman" panose="02020603050405020304" pitchFamily="18" charset="0"/>
                </a:endParaRPr>
              </a:p>
            </p:txBody>
          </p:sp>
        </p:grpSp>
        <p:grpSp>
          <p:nvGrpSpPr>
            <p:cNvPr id="293" name="Group 292"/>
            <p:cNvGrpSpPr/>
            <p:nvPr/>
          </p:nvGrpSpPr>
          <p:grpSpPr>
            <a:xfrm>
              <a:off x="3458255" y="3275380"/>
              <a:ext cx="492443" cy="369335"/>
              <a:chOff x="9644652" y="3222254"/>
              <a:chExt cx="492443" cy="369335"/>
            </a:xfrm>
          </p:grpSpPr>
          <p:sp>
            <p:nvSpPr>
              <p:cNvPr id="294" name="Oval 293"/>
              <p:cNvSpPr>
                <a:spLocks noChangeAspect="1"/>
              </p:cNvSpPr>
              <p:nvPr/>
            </p:nvSpPr>
            <p:spPr>
              <a:xfrm>
                <a:off x="9718267" y="3222254"/>
                <a:ext cx="345214" cy="345214"/>
              </a:xfrm>
              <a:prstGeom prst="ellipse">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5" name="TextBox 294"/>
              <p:cNvSpPr txBox="1"/>
              <p:nvPr/>
            </p:nvSpPr>
            <p:spPr>
              <a:xfrm>
                <a:off x="9644652" y="3222257"/>
                <a:ext cx="492443" cy="369332"/>
              </a:xfrm>
              <a:prstGeom prst="rect">
                <a:avLst/>
              </a:prstGeom>
              <a:noFill/>
            </p:spPr>
            <p:txBody>
              <a:bodyPr wrap="none" rtlCol="0">
                <a:spAutoFit/>
              </a:bodyPr>
              <a:lstStyle/>
              <a:p>
                <a:r>
                  <a:rPr lang="en-US" baseline="30000" dirty="0" smtClean="0">
                    <a:latin typeface="Times New Roman" panose="02020603050405020304" pitchFamily="18" charset="0"/>
                    <a:cs typeface="Times New Roman" panose="02020603050405020304" pitchFamily="18" charset="0"/>
                  </a:rPr>
                  <a:t>12</a:t>
                </a:r>
                <a:r>
                  <a:rPr lang="en-US" dirty="0" smtClean="0">
                    <a:latin typeface="Times New Roman" panose="02020603050405020304" pitchFamily="18" charset="0"/>
                    <a:cs typeface="Times New Roman" panose="02020603050405020304" pitchFamily="18" charset="0"/>
                  </a:rPr>
                  <a:t>C</a:t>
                </a:r>
                <a:endParaRPr lang="en-US" dirty="0">
                  <a:latin typeface="Times New Roman" panose="02020603050405020304" pitchFamily="18" charset="0"/>
                  <a:cs typeface="Times New Roman" panose="02020603050405020304" pitchFamily="18" charset="0"/>
                </a:endParaRPr>
              </a:p>
            </p:txBody>
          </p:sp>
        </p:grpSp>
        <p:grpSp>
          <p:nvGrpSpPr>
            <p:cNvPr id="296" name="Group 295"/>
            <p:cNvGrpSpPr/>
            <p:nvPr/>
          </p:nvGrpSpPr>
          <p:grpSpPr>
            <a:xfrm>
              <a:off x="7312366" y="1485060"/>
              <a:ext cx="492443" cy="369335"/>
              <a:chOff x="9644652" y="3222254"/>
              <a:chExt cx="492443" cy="369335"/>
            </a:xfrm>
          </p:grpSpPr>
          <p:sp>
            <p:nvSpPr>
              <p:cNvPr id="297" name="Oval 296"/>
              <p:cNvSpPr>
                <a:spLocks noChangeAspect="1"/>
              </p:cNvSpPr>
              <p:nvPr/>
            </p:nvSpPr>
            <p:spPr>
              <a:xfrm>
                <a:off x="9718267" y="3222254"/>
                <a:ext cx="345214" cy="345214"/>
              </a:xfrm>
              <a:prstGeom prst="ellipse">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8" name="TextBox 297"/>
              <p:cNvSpPr txBox="1"/>
              <p:nvPr/>
            </p:nvSpPr>
            <p:spPr>
              <a:xfrm>
                <a:off x="9644652" y="3222257"/>
                <a:ext cx="492443" cy="369332"/>
              </a:xfrm>
              <a:prstGeom prst="rect">
                <a:avLst/>
              </a:prstGeom>
              <a:noFill/>
            </p:spPr>
            <p:txBody>
              <a:bodyPr wrap="none" rtlCol="0">
                <a:spAutoFit/>
              </a:bodyPr>
              <a:lstStyle/>
              <a:p>
                <a:r>
                  <a:rPr lang="en-US" baseline="30000" dirty="0" smtClean="0">
                    <a:latin typeface="Times New Roman" panose="02020603050405020304" pitchFamily="18" charset="0"/>
                    <a:cs typeface="Times New Roman" panose="02020603050405020304" pitchFamily="18" charset="0"/>
                  </a:rPr>
                  <a:t>12</a:t>
                </a:r>
                <a:r>
                  <a:rPr lang="en-US" dirty="0" smtClean="0">
                    <a:latin typeface="Times New Roman" panose="02020603050405020304" pitchFamily="18" charset="0"/>
                    <a:cs typeface="Times New Roman" panose="02020603050405020304" pitchFamily="18" charset="0"/>
                  </a:rPr>
                  <a:t>C</a:t>
                </a:r>
                <a:endParaRPr lang="en-US" dirty="0">
                  <a:latin typeface="Times New Roman" panose="02020603050405020304" pitchFamily="18" charset="0"/>
                  <a:cs typeface="Times New Roman" panose="02020603050405020304" pitchFamily="18" charset="0"/>
                </a:endParaRPr>
              </a:p>
            </p:txBody>
          </p:sp>
        </p:grpSp>
        <p:grpSp>
          <p:nvGrpSpPr>
            <p:cNvPr id="299" name="Group 298"/>
            <p:cNvGrpSpPr/>
            <p:nvPr/>
          </p:nvGrpSpPr>
          <p:grpSpPr>
            <a:xfrm>
              <a:off x="4540417" y="2560400"/>
              <a:ext cx="492443" cy="369335"/>
              <a:chOff x="9644652" y="3222254"/>
              <a:chExt cx="492443" cy="369335"/>
            </a:xfrm>
          </p:grpSpPr>
          <p:sp>
            <p:nvSpPr>
              <p:cNvPr id="300" name="Oval 299"/>
              <p:cNvSpPr>
                <a:spLocks noChangeAspect="1"/>
              </p:cNvSpPr>
              <p:nvPr/>
            </p:nvSpPr>
            <p:spPr>
              <a:xfrm>
                <a:off x="9718267" y="3222254"/>
                <a:ext cx="345214" cy="345214"/>
              </a:xfrm>
              <a:prstGeom prst="ellipse">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1" name="TextBox 300"/>
              <p:cNvSpPr txBox="1"/>
              <p:nvPr/>
            </p:nvSpPr>
            <p:spPr>
              <a:xfrm>
                <a:off x="9644652" y="3222257"/>
                <a:ext cx="492443" cy="369332"/>
              </a:xfrm>
              <a:prstGeom prst="rect">
                <a:avLst/>
              </a:prstGeom>
              <a:noFill/>
            </p:spPr>
            <p:txBody>
              <a:bodyPr wrap="none" rtlCol="0">
                <a:spAutoFit/>
              </a:bodyPr>
              <a:lstStyle/>
              <a:p>
                <a:r>
                  <a:rPr lang="en-US" baseline="30000" dirty="0" smtClean="0">
                    <a:latin typeface="Times New Roman" panose="02020603050405020304" pitchFamily="18" charset="0"/>
                    <a:cs typeface="Times New Roman" panose="02020603050405020304" pitchFamily="18" charset="0"/>
                  </a:rPr>
                  <a:t>12</a:t>
                </a:r>
                <a:r>
                  <a:rPr lang="en-US" dirty="0" smtClean="0">
                    <a:latin typeface="Times New Roman" panose="02020603050405020304" pitchFamily="18" charset="0"/>
                    <a:cs typeface="Times New Roman" panose="02020603050405020304" pitchFamily="18" charset="0"/>
                  </a:rPr>
                  <a:t>C</a:t>
                </a:r>
                <a:endParaRPr lang="en-US" dirty="0">
                  <a:latin typeface="Times New Roman" panose="02020603050405020304" pitchFamily="18" charset="0"/>
                  <a:cs typeface="Times New Roman" panose="02020603050405020304" pitchFamily="18" charset="0"/>
                </a:endParaRPr>
              </a:p>
            </p:txBody>
          </p:sp>
        </p:grpSp>
        <p:grpSp>
          <p:nvGrpSpPr>
            <p:cNvPr id="302" name="Group 301"/>
            <p:cNvGrpSpPr/>
            <p:nvPr/>
          </p:nvGrpSpPr>
          <p:grpSpPr>
            <a:xfrm>
              <a:off x="5769377" y="2276850"/>
              <a:ext cx="492443" cy="369335"/>
              <a:chOff x="9644652" y="3222254"/>
              <a:chExt cx="492443" cy="369335"/>
            </a:xfrm>
          </p:grpSpPr>
          <p:sp>
            <p:nvSpPr>
              <p:cNvPr id="303" name="Oval 302"/>
              <p:cNvSpPr>
                <a:spLocks noChangeAspect="1"/>
              </p:cNvSpPr>
              <p:nvPr/>
            </p:nvSpPr>
            <p:spPr>
              <a:xfrm>
                <a:off x="9718267" y="3222254"/>
                <a:ext cx="345214" cy="345214"/>
              </a:xfrm>
              <a:prstGeom prst="ellipse">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4" name="TextBox 303"/>
              <p:cNvSpPr txBox="1"/>
              <p:nvPr/>
            </p:nvSpPr>
            <p:spPr>
              <a:xfrm>
                <a:off x="9644652" y="3222257"/>
                <a:ext cx="492443" cy="369332"/>
              </a:xfrm>
              <a:prstGeom prst="rect">
                <a:avLst/>
              </a:prstGeom>
              <a:noFill/>
            </p:spPr>
            <p:txBody>
              <a:bodyPr wrap="none" rtlCol="0">
                <a:spAutoFit/>
              </a:bodyPr>
              <a:lstStyle/>
              <a:p>
                <a:r>
                  <a:rPr lang="en-US" baseline="30000" dirty="0" smtClean="0">
                    <a:latin typeface="Times New Roman" panose="02020603050405020304" pitchFamily="18" charset="0"/>
                    <a:cs typeface="Times New Roman" panose="02020603050405020304" pitchFamily="18" charset="0"/>
                  </a:rPr>
                  <a:t>12</a:t>
                </a:r>
                <a:r>
                  <a:rPr lang="en-US" dirty="0" smtClean="0">
                    <a:latin typeface="Times New Roman" panose="02020603050405020304" pitchFamily="18" charset="0"/>
                    <a:cs typeface="Times New Roman" panose="02020603050405020304" pitchFamily="18" charset="0"/>
                  </a:rPr>
                  <a:t>C</a:t>
                </a:r>
                <a:endParaRPr lang="en-US" dirty="0">
                  <a:latin typeface="Times New Roman" panose="02020603050405020304" pitchFamily="18" charset="0"/>
                  <a:cs typeface="Times New Roman" panose="02020603050405020304" pitchFamily="18" charset="0"/>
                </a:endParaRPr>
              </a:p>
            </p:txBody>
          </p:sp>
        </p:grpSp>
        <p:grpSp>
          <p:nvGrpSpPr>
            <p:cNvPr id="305" name="Group 304"/>
            <p:cNvGrpSpPr/>
            <p:nvPr/>
          </p:nvGrpSpPr>
          <p:grpSpPr>
            <a:xfrm>
              <a:off x="6524285" y="2200040"/>
              <a:ext cx="492443" cy="369335"/>
              <a:chOff x="9644652" y="3222254"/>
              <a:chExt cx="492443" cy="369335"/>
            </a:xfrm>
          </p:grpSpPr>
          <p:sp>
            <p:nvSpPr>
              <p:cNvPr id="306" name="Oval 305"/>
              <p:cNvSpPr>
                <a:spLocks noChangeAspect="1"/>
              </p:cNvSpPr>
              <p:nvPr/>
            </p:nvSpPr>
            <p:spPr>
              <a:xfrm>
                <a:off x="9718267" y="3222254"/>
                <a:ext cx="345214" cy="345214"/>
              </a:xfrm>
              <a:prstGeom prst="ellipse">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 name="TextBox 306"/>
              <p:cNvSpPr txBox="1"/>
              <p:nvPr/>
            </p:nvSpPr>
            <p:spPr>
              <a:xfrm>
                <a:off x="9644652" y="3222257"/>
                <a:ext cx="492443" cy="369332"/>
              </a:xfrm>
              <a:prstGeom prst="rect">
                <a:avLst/>
              </a:prstGeom>
              <a:noFill/>
            </p:spPr>
            <p:txBody>
              <a:bodyPr wrap="none" rtlCol="0">
                <a:spAutoFit/>
              </a:bodyPr>
              <a:lstStyle/>
              <a:p>
                <a:r>
                  <a:rPr lang="en-US" baseline="30000" dirty="0" smtClean="0">
                    <a:latin typeface="Times New Roman" panose="02020603050405020304" pitchFamily="18" charset="0"/>
                    <a:cs typeface="Times New Roman" panose="02020603050405020304" pitchFamily="18" charset="0"/>
                  </a:rPr>
                  <a:t>12</a:t>
                </a:r>
                <a:r>
                  <a:rPr lang="en-US" dirty="0" smtClean="0">
                    <a:latin typeface="Times New Roman" panose="02020603050405020304" pitchFamily="18" charset="0"/>
                    <a:cs typeface="Times New Roman" panose="02020603050405020304" pitchFamily="18" charset="0"/>
                  </a:rPr>
                  <a:t>C</a:t>
                </a:r>
                <a:endParaRPr lang="en-US" dirty="0">
                  <a:latin typeface="Times New Roman" panose="02020603050405020304" pitchFamily="18" charset="0"/>
                  <a:cs typeface="Times New Roman" panose="02020603050405020304" pitchFamily="18" charset="0"/>
                </a:endParaRPr>
              </a:p>
            </p:txBody>
          </p:sp>
        </p:grpSp>
        <p:grpSp>
          <p:nvGrpSpPr>
            <p:cNvPr id="308" name="Group 307"/>
            <p:cNvGrpSpPr/>
            <p:nvPr/>
          </p:nvGrpSpPr>
          <p:grpSpPr>
            <a:xfrm>
              <a:off x="8534537" y="1907515"/>
              <a:ext cx="492443" cy="369335"/>
              <a:chOff x="9644652" y="3222254"/>
              <a:chExt cx="492443" cy="369335"/>
            </a:xfrm>
          </p:grpSpPr>
          <p:sp>
            <p:nvSpPr>
              <p:cNvPr id="309" name="Oval 308"/>
              <p:cNvSpPr>
                <a:spLocks noChangeAspect="1"/>
              </p:cNvSpPr>
              <p:nvPr/>
            </p:nvSpPr>
            <p:spPr>
              <a:xfrm>
                <a:off x="9718267" y="3222254"/>
                <a:ext cx="345214" cy="345214"/>
              </a:xfrm>
              <a:prstGeom prst="ellipse">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0" name="TextBox 309"/>
              <p:cNvSpPr txBox="1"/>
              <p:nvPr/>
            </p:nvSpPr>
            <p:spPr>
              <a:xfrm>
                <a:off x="9644652" y="3222257"/>
                <a:ext cx="492443" cy="369332"/>
              </a:xfrm>
              <a:prstGeom prst="rect">
                <a:avLst/>
              </a:prstGeom>
              <a:noFill/>
            </p:spPr>
            <p:txBody>
              <a:bodyPr wrap="none" rtlCol="0">
                <a:spAutoFit/>
              </a:bodyPr>
              <a:lstStyle/>
              <a:p>
                <a:r>
                  <a:rPr lang="en-US" baseline="30000" dirty="0" smtClean="0">
                    <a:latin typeface="Times New Roman" panose="02020603050405020304" pitchFamily="18" charset="0"/>
                    <a:cs typeface="Times New Roman" panose="02020603050405020304" pitchFamily="18" charset="0"/>
                  </a:rPr>
                  <a:t>12</a:t>
                </a:r>
                <a:r>
                  <a:rPr lang="en-US" dirty="0" smtClean="0">
                    <a:latin typeface="Times New Roman" panose="02020603050405020304" pitchFamily="18" charset="0"/>
                    <a:cs typeface="Times New Roman" panose="02020603050405020304" pitchFamily="18" charset="0"/>
                  </a:rPr>
                  <a:t>C</a:t>
                </a:r>
                <a:endParaRPr lang="en-US" dirty="0">
                  <a:latin typeface="Times New Roman" panose="02020603050405020304" pitchFamily="18" charset="0"/>
                  <a:cs typeface="Times New Roman" panose="02020603050405020304" pitchFamily="18" charset="0"/>
                </a:endParaRPr>
              </a:p>
            </p:txBody>
          </p:sp>
        </p:grpSp>
        <p:grpSp>
          <p:nvGrpSpPr>
            <p:cNvPr id="311" name="Group 310"/>
            <p:cNvGrpSpPr/>
            <p:nvPr/>
          </p:nvGrpSpPr>
          <p:grpSpPr>
            <a:xfrm>
              <a:off x="2990573" y="2829235"/>
              <a:ext cx="492443" cy="369335"/>
              <a:chOff x="9644652" y="3222254"/>
              <a:chExt cx="492443" cy="369335"/>
            </a:xfrm>
          </p:grpSpPr>
          <p:sp>
            <p:nvSpPr>
              <p:cNvPr id="312" name="Oval 311"/>
              <p:cNvSpPr>
                <a:spLocks noChangeAspect="1"/>
              </p:cNvSpPr>
              <p:nvPr/>
            </p:nvSpPr>
            <p:spPr>
              <a:xfrm>
                <a:off x="9718267" y="3222254"/>
                <a:ext cx="345214" cy="345214"/>
              </a:xfrm>
              <a:prstGeom prst="ellipse">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3" name="TextBox 312"/>
              <p:cNvSpPr txBox="1"/>
              <p:nvPr/>
            </p:nvSpPr>
            <p:spPr>
              <a:xfrm>
                <a:off x="9644652" y="3222257"/>
                <a:ext cx="492443" cy="369332"/>
              </a:xfrm>
              <a:prstGeom prst="rect">
                <a:avLst/>
              </a:prstGeom>
              <a:noFill/>
            </p:spPr>
            <p:txBody>
              <a:bodyPr wrap="none" rtlCol="0">
                <a:spAutoFit/>
              </a:bodyPr>
              <a:lstStyle/>
              <a:p>
                <a:r>
                  <a:rPr lang="en-US" baseline="30000" dirty="0" smtClean="0">
                    <a:latin typeface="Times New Roman" panose="02020603050405020304" pitchFamily="18" charset="0"/>
                    <a:cs typeface="Times New Roman" panose="02020603050405020304" pitchFamily="18" charset="0"/>
                  </a:rPr>
                  <a:t>12</a:t>
                </a:r>
                <a:r>
                  <a:rPr lang="en-US" dirty="0" smtClean="0">
                    <a:latin typeface="Times New Roman" panose="02020603050405020304" pitchFamily="18" charset="0"/>
                    <a:cs typeface="Times New Roman" panose="02020603050405020304" pitchFamily="18" charset="0"/>
                  </a:rPr>
                  <a:t>C</a:t>
                </a:r>
                <a:endParaRPr lang="en-US" dirty="0">
                  <a:latin typeface="Times New Roman" panose="02020603050405020304" pitchFamily="18" charset="0"/>
                  <a:cs typeface="Times New Roman" panose="02020603050405020304" pitchFamily="18" charset="0"/>
                </a:endParaRPr>
              </a:p>
            </p:txBody>
          </p:sp>
        </p:grpSp>
        <p:grpSp>
          <p:nvGrpSpPr>
            <p:cNvPr id="314" name="Group 313"/>
            <p:cNvGrpSpPr/>
            <p:nvPr/>
          </p:nvGrpSpPr>
          <p:grpSpPr>
            <a:xfrm>
              <a:off x="3803900" y="3405310"/>
              <a:ext cx="492443" cy="369335"/>
              <a:chOff x="9644652" y="3222254"/>
              <a:chExt cx="492443" cy="369335"/>
            </a:xfrm>
          </p:grpSpPr>
          <p:sp>
            <p:nvSpPr>
              <p:cNvPr id="315" name="Oval 314"/>
              <p:cNvSpPr>
                <a:spLocks noChangeAspect="1"/>
              </p:cNvSpPr>
              <p:nvPr/>
            </p:nvSpPr>
            <p:spPr>
              <a:xfrm>
                <a:off x="9718267" y="3222254"/>
                <a:ext cx="345214" cy="345214"/>
              </a:xfrm>
              <a:prstGeom prst="ellipse">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6" name="TextBox 315"/>
              <p:cNvSpPr txBox="1"/>
              <p:nvPr/>
            </p:nvSpPr>
            <p:spPr>
              <a:xfrm>
                <a:off x="9644652" y="3222257"/>
                <a:ext cx="492443" cy="369332"/>
              </a:xfrm>
              <a:prstGeom prst="rect">
                <a:avLst/>
              </a:prstGeom>
              <a:noFill/>
            </p:spPr>
            <p:txBody>
              <a:bodyPr wrap="none" rtlCol="0">
                <a:spAutoFit/>
              </a:bodyPr>
              <a:lstStyle/>
              <a:p>
                <a:r>
                  <a:rPr lang="en-US" baseline="30000" dirty="0" smtClean="0">
                    <a:latin typeface="Times New Roman" panose="02020603050405020304" pitchFamily="18" charset="0"/>
                    <a:cs typeface="Times New Roman" panose="02020603050405020304" pitchFamily="18" charset="0"/>
                  </a:rPr>
                  <a:t>12</a:t>
                </a:r>
                <a:r>
                  <a:rPr lang="en-US" dirty="0" smtClean="0">
                    <a:latin typeface="Times New Roman" panose="02020603050405020304" pitchFamily="18" charset="0"/>
                    <a:cs typeface="Times New Roman" panose="02020603050405020304" pitchFamily="18" charset="0"/>
                  </a:rPr>
                  <a:t>C</a:t>
                </a:r>
                <a:endParaRPr lang="en-US" dirty="0">
                  <a:latin typeface="Times New Roman" panose="02020603050405020304" pitchFamily="18" charset="0"/>
                  <a:cs typeface="Times New Roman" panose="02020603050405020304" pitchFamily="18" charset="0"/>
                </a:endParaRPr>
              </a:p>
            </p:txBody>
          </p:sp>
        </p:grpSp>
        <p:grpSp>
          <p:nvGrpSpPr>
            <p:cNvPr id="317" name="Group 316"/>
            <p:cNvGrpSpPr/>
            <p:nvPr/>
          </p:nvGrpSpPr>
          <p:grpSpPr>
            <a:xfrm>
              <a:off x="5378505" y="2891330"/>
              <a:ext cx="492443" cy="369335"/>
              <a:chOff x="9644652" y="3222254"/>
              <a:chExt cx="492443" cy="369335"/>
            </a:xfrm>
          </p:grpSpPr>
          <p:sp>
            <p:nvSpPr>
              <p:cNvPr id="318" name="Oval 317"/>
              <p:cNvSpPr>
                <a:spLocks noChangeAspect="1"/>
              </p:cNvSpPr>
              <p:nvPr/>
            </p:nvSpPr>
            <p:spPr>
              <a:xfrm>
                <a:off x="9718267" y="3222254"/>
                <a:ext cx="345214" cy="345214"/>
              </a:xfrm>
              <a:prstGeom prst="ellipse">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9" name="TextBox 318"/>
              <p:cNvSpPr txBox="1"/>
              <p:nvPr/>
            </p:nvSpPr>
            <p:spPr>
              <a:xfrm>
                <a:off x="9644652" y="3222257"/>
                <a:ext cx="492443" cy="369332"/>
              </a:xfrm>
              <a:prstGeom prst="rect">
                <a:avLst/>
              </a:prstGeom>
              <a:noFill/>
            </p:spPr>
            <p:txBody>
              <a:bodyPr wrap="none" rtlCol="0">
                <a:spAutoFit/>
              </a:bodyPr>
              <a:lstStyle/>
              <a:p>
                <a:r>
                  <a:rPr lang="en-US" baseline="30000" dirty="0" smtClean="0">
                    <a:latin typeface="Times New Roman" panose="02020603050405020304" pitchFamily="18" charset="0"/>
                    <a:cs typeface="Times New Roman" panose="02020603050405020304" pitchFamily="18" charset="0"/>
                  </a:rPr>
                  <a:t>12</a:t>
                </a:r>
                <a:r>
                  <a:rPr lang="en-US" dirty="0" smtClean="0">
                    <a:latin typeface="Times New Roman" panose="02020603050405020304" pitchFamily="18" charset="0"/>
                    <a:cs typeface="Times New Roman" panose="02020603050405020304" pitchFamily="18" charset="0"/>
                  </a:rPr>
                  <a:t>C</a:t>
                </a:r>
                <a:endParaRPr lang="en-US" dirty="0">
                  <a:latin typeface="Times New Roman" panose="02020603050405020304" pitchFamily="18" charset="0"/>
                  <a:cs typeface="Times New Roman" panose="02020603050405020304" pitchFamily="18" charset="0"/>
                </a:endParaRPr>
              </a:p>
            </p:txBody>
          </p:sp>
        </p:grpSp>
        <p:grpSp>
          <p:nvGrpSpPr>
            <p:cNvPr id="320" name="Group 319"/>
            <p:cNvGrpSpPr/>
            <p:nvPr/>
          </p:nvGrpSpPr>
          <p:grpSpPr>
            <a:xfrm>
              <a:off x="3702329" y="3021260"/>
              <a:ext cx="492443" cy="369335"/>
              <a:chOff x="9644652" y="3222254"/>
              <a:chExt cx="492443" cy="369335"/>
            </a:xfrm>
          </p:grpSpPr>
          <p:sp>
            <p:nvSpPr>
              <p:cNvPr id="321" name="Oval 320"/>
              <p:cNvSpPr>
                <a:spLocks noChangeAspect="1"/>
              </p:cNvSpPr>
              <p:nvPr/>
            </p:nvSpPr>
            <p:spPr>
              <a:xfrm>
                <a:off x="9718267" y="3222254"/>
                <a:ext cx="345214" cy="345214"/>
              </a:xfrm>
              <a:prstGeom prst="ellipse">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2" name="TextBox 321"/>
              <p:cNvSpPr txBox="1"/>
              <p:nvPr/>
            </p:nvSpPr>
            <p:spPr>
              <a:xfrm>
                <a:off x="9644652" y="3222257"/>
                <a:ext cx="492443" cy="369332"/>
              </a:xfrm>
              <a:prstGeom prst="rect">
                <a:avLst/>
              </a:prstGeom>
              <a:noFill/>
            </p:spPr>
            <p:txBody>
              <a:bodyPr wrap="none" rtlCol="0">
                <a:spAutoFit/>
              </a:bodyPr>
              <a:lstStyle/>
              <a:p>
                <a:r>
                  <a:rPr lang="en-US" baseline="30000" dirty="0" smtClean="0">
                    <a:latin typeface="Times New Roman" panose="02020603050405020304" pitchFamily="18" charset="0"/>
                    <a:cs typeface="Times New Roman" panose="02020603050405020304" pitchFamily="18" charset="0"/>
                  </a:rPr>
                  <a:t>12</a:t>
                </a:r>
                <a:r>
                  <a:rPr lang="en-US" dirty="0" smtClean="0">
                    <a:latin typeface="Times New Roman" panose="02020603050405020304" pitchFamily="18" charset="0"/>
                    <a:cs typeface="Times New Roman" panose="02020603050405020304" pitchFamily="18" charset="0"/>
                  </a:rPr>
                  <a:t>C</a:t>
                </a:r>
                <a:endParaRPr lang="en-US" dirty="0">
                  <a:latin typeface="Times New Roman" panose="02020603050405020304" pitchFamily="18" charset="0"/>
                  <a:cs typeface="Times New Roman" panose="02020603050405020304" pitchFamily="18" charset="0"/>
                </a:endParaRPr>
              </a:p>
            </p:txBody>
          </p:sp>
        </p:grpSp>
        <p:grpSp>
          <p:nvGrpSpPr>
            <p:cNvPr id="323" name="Group 322"/>
            <p:cNvGrpSpPr/>
            <p:nvPr/>
          </p:nvGrpSpPr>
          <p:grpSpPr>
            <a:xfrm>
              <a:off x="5032860" y="2660900"/>
              <a:ext cx="492443" cy="369335"/>
              <a:chOff x="9644652" y="3222254"/>
              <a:chExt cx="492443" cy="369335"/>
            </a:xfrm>
          </p:grpSpPr>
          <p:sp>
            <p:nvSpPr>
              <p:cNvPr id="324" name="Oval 323"/>
              <p:cNvSpPr>
                <a:spLocks noChangeAspect="1"/>
              </p:cNvSpPr>
              <p:nvPr/>
            </p:nvSpPr>
            <p:spPr>
              <a:xfrm>
                <a:off x="9718267" y="3222254"/>
                <a:ext cx="345214" cy="345214"/>
              </a:xfrm>
              <a:prstGeom prst="ellipse">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5" name="TextBox 324"/>
              <p:cNvSpPr txBox="1"/>
              <p:nvPr/>
            </p:nvSpPr>
            <p:spPr>
              <a:xfrm>
                <a:off x="9644652" y="3222257"/>
                <a:ext cx="492443" cy="369332"/>
              </a:xfrm>
              <a:prstGeom prst="rect">
                <a:avLst/>
              </a:prstGeom>
              <a:noFill/>
            </p:spPr>
            <p:txBody>
              <a:bodyPr wrap="none" rtlCol="0">
                <a:spAutoFit/>
              </a:bodyPr>
              <a:lstStyle/>
              <a:p>
                <a:r>
                  <a:rPr lang="en-US" baseline="30000" dirty="0" smtClean="0">
                    <a:latin typeface="Times New Roman" panose="02020603050405020304" pitchFamily="18" charset="0"/>
                    <a:cs typeface="Times New Roman" panose="02020603050405020304" pitchFamily="18" charset="0"/>
                  </a:rPr>
                  <a:t>12</a:t>
                </a:r>
                <a:r>
                  <a:rPr lang="en-US" dirty="0" smtClean="0">
                    <a:latin typeface="Times New Roman" panose="02020603050405020304" pitchFamily="18" charset="0"/>
                    <a:cs typeface="Times New Roman" panose="02020603050405020304" pitchFamily="18" charset="0"/>
                  </a:rPr>
                  <a:t>C</a:t>
                </a:r>
                <a:endParaRPr lang="en-US" dirty="0">
                  <a:latin typeface="Times New Roman" panose="02020603050405020304" pitchFamily="18" charset="0"/>
                  <a:cs typeface="Times New Roman" panose="02020603050405020304" pitchFamily="18" charset="0"/>
                </a:endParaRPr>
              </a:p>
            </p:txBody>
          </p:sp>
        </p:grpSp>
        <p:grpSp>
          <p:nvGrpSpPr>
            <p:cNvPr id="326" name="Group 325"/>
            <p:cNvGrpSpPr/>
            <p:nvPr/>
          </p:nvGrpSpPr>
          <p:grpSpPr>
            <a:xfrm>
              <a:off x="5200731" y="1875425"/>
              <a:ext cx="492443" cy="369335"/>
              <a:chOff x="9644652" y="3222254"/>
              <a:chExt cx="492443" cy="369335"/>
            </a:xfrm>
          </p:grpSpPr>
          <p:sp>
            <p:nvSpPr>
              <p:cNvPr id="327" name="Oval 326"/>
              <p:cNvSpPr>
                <a:spLocks noChangeAspect="1"/>
              </p:cNvSpPr>
              <p:nvPr/>
            </p:nvSpPr>
            <p:spPr>
              <a:xfrm>
                <a:off x="9718267" y="3222254"/>
                <a:ext cx="345214" cy="345214"/>
              </a:xfrm>
              <a:prstGeom prst="ellipse">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8" name="TextBox 327"/>
              <p:cNvSpPr txBox="1"/>
              <p:nvPr/>
            </p:nvSpPr>
            <p:spPr>
              <a:xfrm>
                <a:off x="9644652" y="3222257"/>
                <a:ext cx="492443" cy="369332"/>
              </a:xfrm>
              <a:prstGeom prst="rect">
                <a:avLst/>
              </a:prstGeom>
              <a:noFill/>
            </p:spPr>
            <p:txBody>
              <a:bodyPr wrap="none" rtlCol="0">
                <a:spAutoFit/>
              </a:bodyPr>
              <a:lstStyle/>
              <a:p>
                <a:r>
                  <a:rPr lang="en-US" baseline="30000" dirty="0" smtClean="0">
                    <a:latin typeface="Times New Roman" panose="02020603050405020304" pitchFamily="18" charset="0"/>
                    <a:cs typeface="Times New Roman" panose="02020603050405020304" pitchFamily="18" charset="0"/>
                  </a:rPr>
                  <a:t>12</a:t>
                </a:r>
                <a:r>
                  <a:rPr lang="en-US" dirty="0" smtClean="0">
                    <a:latin typeface="Times New Roman" panose="02020603050405020304" pitchFamily="18" charset="0"/>
                    <a:cs typeface="Times New Roman" panose="02020603050405020304" pitchFamily="18" charset="0"/>
                  </a:rPr>
                  <a:t>C</a:t>
                </a:r>
                <a:endParaRPr lang="en-US" dirty="0">
                  <a:latin typeface="Times New Roman" panose="02020603050405020304" pitchFamily="18" charset="0"/>
                  <a:cs typeface="Times New Roman" panose="02020603050405020304" pitchFamily="18" charset="0"/>
                </a:endParaRPr>
              </a:p>
            </p:txBody>
          </p:sp>
        </p:grpSp>
        <p:grpSp>
          <p:nvGrpSpPr>
            <p:cNvPr id="329" name="Group 328"/>
            <p:cNvGrpSpPr/>
            <p:nvPr/>
          </p:nvGrpSpPr>
          <p:grpSpPr>
            <a:xfrm>
              <a:off x="3657102" y="2176350"/>
              <a:ext cx="492443" cy="369335"/>
              <a:chOff x="9644652" y="3222254"/>
              <a:chExt cx="492443" cy="369335"/>
            </a:xfrm>
          </p:grpSpPr>
          <p:sp>
            <p:nvSpPr>
              <p:cNvPr id="330" name="Oval 329"/>
              <p:cNvSpPr>
                <a:spLocks noChangeAspect="1"/>
              </p:cNvSpPr>
              <p:nvPr/>
            </p:nvSpPr>
            <p:spPr>
              <a:xfrm>
                <a:off x="9718267" y="3222254"/>
                <a:ext cx="345214" cy="345214"/>
              </a:xfrm>
              <a:prstGeom prst="ellipse">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1" name="TextBox 330"/>
              <p:cNvSpPr txBox="1"/>
              <p:nvPr/>
            </p:nvSpPr>
            <p:spPr>
              <a:xfrm>
                <a:off x="9644652" y="3222257"/>
                <a:ext cx="492443" cy="369332"/>
              </a:xfrm>
              <a:prstGeom prst="rect">
                <a:avLst/>
              </a:prstGeom>
              <a:noFill/>
            </p:spPr>
            <p:txBody>
              <a:bodyPr wrap="none" rtlCol="0">
                <a:spAutoFit/>
              </a:bodyPr>
              <a:lstStyle/>
              <a:p>
                <a:r>
                  <a:rPr lang="en-US" baseline="30000" dirty="0" smtClean="0">
                    <a:latin typeface="Times New Roman" panose="02020603050405020304" pitchFamily="18" charset="0"/>
                    <a:cs typeface="Times New Roman" panose="02020603050405020304" pitchFamily="18" charset="0"/>
                  </a:rPr>
                  <a:t>12</a:t>
                </a:r>
                <a:r>
                  <a:rPr lang="en-US" dirty="0" smtClean="0">
                    <a:latin typeface="Times New Roman" panose="02020603050405020304" pitchFamily="18" charset="0"/>
                    <a:cs typeface="Times New Roman" panose="02020603050405020304" pitchFamily="18" charset="0"/>
                  </a:rPr>
                  <a:t>C</a:t>
                </a:r>
                <a:endParaRPr lang="en-US" dirty="0">
                  <a:latin typeface="Times New Roman" panose="02020603050405020304" pitchFamily="18" charset="0"/>
                  <a:cs typeface="Times New Roman" panose="02020603050405020304" pitchFamily="18" charset="0"/>
                </a:endParaRPr>
              </a:p>
            </p:txBody>
          </p:sp>
        </p:grpSp>
        <p:grpSp>
          <p:nvGrpSpPr>
            <p:cNvPr id="332" name="Group 331"/>
            <p:cNvGrpSpPr/>
            <p:nvPr/>
          </p:nvGrpSpPr>
          <p:grpSpPr>
            <a:xfrm>
              <a:off x="6191832" y="2366926"/>
              <a:ext cx="492443" cy="369335"/>
              <a:chOff x="9644652" y="3222254"/>
              <a:chExt cx="492443" cy="369335"/>
            </a:xfrm>
          </p:grpSpPr>
          <p:sp>
            <p:nvSpPr>
              <p:cNvPr id="333" name="Oval 332"/>
              <p:cNvSpPr>
                <a:spLocks noChangeAspect="1"/>
              </p:cNvSpPr>
              <p:nvPr/>
            </p:nvSpPr>
            <p:spPr>
              <a:xfrm>
                <a:off x="9718267" y="3222254"/>
                <a:ext cx="345214" cy="345214"/>
              </a:xfrm>
              <a:prstGeom prst="ellipse">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4" name="TextBox 333"/>
              <p:cNvSpPr txBox="1"/>
              <p:nvPr/>
            </p:nvSpPr>
            <p:spPr>
              <a:xfrm>
                <a:off x="9644652" y="3222257"/>
                <a:ext cx="492443" cy="369332"/>
              </a:xfrm>
              <a:prstGeom prst="rect">
                <a:avLst/>
              </a:prstGeom>
              <a:noFill/>
            </p:spPr>
            <p:txBody>
              <a:bodyPr wrap="none" rtlCol="0">
                <a:spAutoFit/>
              </a:bodyPr>
              <a:lstStyle/>
              <a:p>
                <a:r>
                  <a:rPr lang="en-US" baseline="30000" dirty="0" smtClean="0">
                    <a:latin typeface="Times New Roman" panose="02020603050405020304" pitchFamily="18" charset="0"/>
                    <a:cs typeface="Times New Roman" panose="02020603050405020304" pitchFamily="18" charset="0"/>
                  </a:rPr>
                  <a:t>12</a:t>
                </a:r>
                <a:r>
                  <a:rPr lang="en-US" dirty="0" smtClean="0">
                    <a:latin typeface="Times New Roman" panose="02020603050405020304" pitchFamily="18" charset="0"/>
                    <a:cs typeface="Times New Roman" panose="02020603050405020304" pitchFamily="18" charset="0"/>
                  </a:rPr>
                  <a:t>C</a:t>
                </a:r>
                <a:endParaRPr lang="en-US" dirty="0">
                  <a:latin typeface="Times New Roman" panose="02020603050405020304" pitchFamily="18" charset="0"/>
                  <a:cs typeface="Times New Roman" panose="02020603050405020304" pitchFamily="18" charset="0"/>
                </a:endParaRPr>
              </a:p>
            </p:txBody>
          </p:sp>
        </p:grpSp>
        <p:grpSp>
          <p:nvGrpSpPr>
            <p:cNvPr id="335" name="Group 334"/>
            <p:cNvGrpSpPr/>
            <p:nvPr/>
          </p:nvGrpSpPr>
          <p:grpSpPr>
            <a:xfrm>
              <a:off x="1922055" y="1777585"/>
              <a:ext cx="492443" cy="369335"/>
              <a:chOff x="9644652" y="3222254"/>
              <a:chExt cx="492443" cy="369335"/>
            </a:xfrm>
          </p:grpSpPr>
          <p:sp>
            <p:nvSpPr>
              <p:cNvPr id="336" name="Oval 335"/>
              <p:cNvSpPr>
                <a:spLocks noChangeAspect="1"/>
              </p:cNvSpPr>
              <p:nvPr/>
            </p:nvSpPr>
            <p:spPr>
              <a:xfrm>
                <a:off x="9718267" y="3222254"/>
                <a:ext cx="345214" cy="345214"/>
              </a:xfrm>
              <a:prstGeom prst="ellipse">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7" name="TextBox 336"/>
              <p:cNvSpPr txBox="1"/>
              <p:nvPr/>
            </p:nvSpPr>
            <p:spPr>
              <a:xfrm>
                <a:off x="9644652" y="3222257"/>
                <a:ext cx="492443" cy="369332"/>
              </a:xfrm>
              <a:prstGeom prst="rect">
                <a:avLst/>
              </a:prstGeom>
              <a:noFill/>
            </p:spPr>
            <p:txBody>
              <a:bodyPr wrap="none" rtlCol="0">
                <a:spAutoFit/>
              </a:bodyPr>
              <a:lstStyle/>
              <a:p>
                <a:r>
                  <a:rPr lang="en-US" baseline="30000" dirty="0" smtClean="0">
                    <a:latin typeface="Times New Roman" panose="02020603050405020304" pitchFamily="18" charset="0"/>
                    <a:cs typeface="Times New Roman" panose="02020603050405020304" pitchFamily="18" charset="0"/>
                  </a:rPr>
                  <a:t>12</a:t>
                </a:r>
                <a:r>
                  <a:rPr lang="en-US" dirty="0" smtClean="0">
                    <a:latin typeface="Times New Roman" panose="02020603050405020304" pitchFamily="18" charset="0"/>
                    <a:cs typeface="Times New Roman" panose="02020603050405020304" pitchFamily="18" charset="0"/>
                  </a:rPr>
                  <a:t>C</a:t>
                </a:r>
                <a:endParaRPr lang="en-US" dirty="0">
                  <a:latin typeface="Times New Roman" panose="02020603050405020304" pitchFamily="18" charset="0"/>
                  <a:cs typeface="Times New Roman" panose="02020603050405020304" pitchFamily="18" charset="0"/>
                </a:endParaRPr>
              </a:p>
            </p:txBody>
          </p:sp>
        </p:grpSp>
        <p:grpSp>
          <p:nvGrpSpPr>
            <p:cNvPr id="338" name="Group 337"/>
            <p:cNvGrpSpPr/>
            <p:nvPr/>
          </p:nvGrpSpPr>
          <p:grpSpPr>
            <a:xfrm>
              <a:off x="7495117" y="2223225"/>
              <a:ext cx="492443" cy="369335"/>
              <a:chOff x="9644652" y="3222254"/>
              <a:chExt cx="492443" cy="369335"/>
            </a:xfrm>
          </p:grpSpPr>
          <p:sp>
            <p:nvSpPr>
              <p:cNvPr id="339" name="Oval 338"/>
              <p:cNvSpPr>
                <a:spLocks noChangeAspect="1"/>
              </p:cNvSpPr>
              <p:nvPr/>
            </p:nvSpPr>
            <p:spPr>
              <a:xfrm>
                <a:off x="9718267" y="3222254"/>
                <a:ext cx="345214" cy="345214"/>
              </a:xfrm>
              <a:prstGeom prst="ellipse">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0" name="TextBox 339"/>
              <p:cNvSpPr txBox="1"/>
              <p:nvPr/>
            </p:nvSpPr>
            <p:spPr>
              <a:xfrm>
                <a:off x="9644652" y="3222257"/>
                <a:ext cx="492443" cy="369332"/>
              </a:xfrm>
              <a:prstGeom prst="rect">
                <a:avLst/>
              </a:prstGeom>
              <a:noFill/>
            </p:spPr>
            <p:txBody>
              <a:bodyPr wrap="none" rtlCol="0">
                <a:spAutoFit/>
              </a:bodyPr>
              <a:lstStyle/>
              <a:p>
                <a:r>
                  <a:rPr lang="en-US" baseline="30000" dirty="0" smtClean="0">
                    <a:latin typeface="Times New Roman" panose="02020603050405020304" pitchFamily="18" charset="0"/>
                    <a:cs typeface="Times New Roman" panose="02020603050405020304" pitchFamily="18" charset="0"/>
                  </a:rPr>
                  <a:t>12</a:t>
                </a:r>
                <a:r>
                  <a:rPr lang="en-US" dirty="0" smtClean="0">
                    <a:latin typeface="Times New Roman" panose="02020603050405020304" pitchFamily="18" charset="0"/>
                    <a:cs typeface="Times New Roman" panose="02020603050405020304" pitchFamily="18" charset="0"/>
                  </a:rPr>
                  <a:t>C</a:t>
                </a:r>
                <a:endParaRPr lang="en-US" dirty="0">
                  <a:latin typeface="Times New Roman" panose="02020603050405020304" pitchFamily="18" charset="0"/>
                  <a:cs typeface="Times New Roman" panose="02020603050405020304" pitchFamily="18" charset="0"/>
                </a:endParaRPr>
              </a:p>
            </p:txBody>
          </p:sp>
        </p:grpSp>
        <p:grpSp>
          <p:nvGrpSpPr>
            <p:cNvPr id="341" name="Group 340"/>
            <p:cNvGrpSpPr/>
            <p:nvPr/>
          </p:nvGrpSpPr>
          <p:grpSpPr>
            <a:xfrm>
              <a:off x="8327789" y="2430470"/>
              <a:ext cx="492443" cy="369335"/>
              <a:chOff x="9644652" y="3222254"/>
              <a:chExt cx="492443" cy="369335"/>
            </a:xfrm>
          </p:grpSpPr>
          <p:sp>
            <p:nvSpPr>
              <p:cNvPr id="342" name="Oval 341"/>
              <p:cNvSpPr>
                <a:spLocks noChangeAspect="1"/>
              </p:cNvSpPr>
              <p:nvPr/>
            </p:nvSpPr>
            <p:spPr>
              <a:xfrm>
                <a:off x="9718267" y="3222254"/>
                <a:ext cx="345214" cy="345214"/>
              </a:xfrm>
              <a:prstGeom prst="ellipse">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3" name="TextBox 342"/>
              <p:cNvSpPr txBox="1"/>
              <p:nvPr/>
            </p:nvSpPr>
            <p:spPr>
              <a:xfrm>
                <a:off x="9644652" y="3222257"/>
                <a:ext cx="492443" cy="369332"/>
              </a:xfrm>
              <a:prstGeom prst="rect">
                <a:avLst/>
              </a:prstGeom>
              <a:noFill/>
            </p:spPr>
            <p:txBody>
              <a:bodyPr wrap="none" rtlCol="0">
                <a:spAutoFit/>
              </a:bodyPr>
              <a:lstStyle/>
              <a:p>
                <a:r>
                  <a:rPr lang="en-US" baseline="30000" dirty="0" smtClean="0">
                    <a:latin typeface="Times New Roman" panose="02020603050405020304" pitchFamily="18" charset="0"/>
                    <a:cs typeface="Times New Roman" panose="02020603050405020304" pitchFamily="18" charset="0"/>
                  </a:rPr>
                  <a:t>12</a:t>
                </a:r>
                <a:r>
                  <a:rPr lang="en-US" dirty="0" smtClean="0">
                    <a:latin typeface="Times New Roman" panose="02020603050405020304" pitchFamily="18" charset="0"/>
                    <a:cs typeface="Times New Roman" panose="02020603050405020304" pitchFamily="18" charset="0"/>
                  </a:rPr>
                  <a:t>C</a:t>
                </a:r>
                <a:endParaRPr lang="en-US" dirty="0">
                  <a:latin typeface="Times New Roman" panose="02020603050405020304" pitchFamily="18" charset="0"/>
                  <a:cs typeface="Times New Roman" panose="02020603050405020304" pitchFamily="18" charset="0"/>
                </a:endParaRPr>
              </a:p>
            </p:txBody>
          </p:sp>
        </p:grpSp>
        <p:grpSp>
          <p:nvGrpSpPr>
            <p:cNvPr id="344" name="Group 343"/>
            <p:cNvGrpSpPr/>
            <p:nvPr/>
          </p:nvGrpSpPr>
          <p:grpSpPr>
            <a:xfrm>
              <a:off x="7382387" y="2891330"/>
              <a:ext cx="492443" cy="369335"/>
              <a:chOff x="9644652" y="3222254"/>
              <a:chExt cx="492443" cy="369335"/>
            </a:xfrm>
          </p:grpSpPr>
          <p:sp>
            <p:nvSpPr>
              <p:cNvPr id="345" name="Oval 344"/>
              <p:cNvSpPr>
                <a:spLocks noChangeAspect="1"/>
              </p:cNvSpPr>
              <p:nvPr/>
            </p:nvSpPr>
            <p:spPr>
              <a:xfrm>
                <a:off x="9718267" y="3222254"/>
                <a:ext cx="345214" cy="345214"/>
              </a:xfrm>
              <a:prstGeom prst="ellipse">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6" name="TextBox 345"/>
              <p:cNvSpPr txBox="1"/>
              <p:nvPr/>
            </p:nvSpPr>
            <p:spPr>
              <a:xfrm>
                <a:off x="9644652" y="3222257"/>
                <a:ext cx="492443" cy="369332"/>
              </a:xfrm>
              <a:prstGeom prst="rect">
                <a:avLst/>
              </a:prstGeom>
              <a:noFill/>
            </p:spPr>
            <p:txBody>
              <a:bodyPr wrap="none" rtlCol="0">
                <a:spAutoFit/>
              </a:bodyPr>
              <a:lstStyle/>
              <a:p>
                <a:r>
                  <a:rPr lang="en-US" baseline="30000" dirty="0" smtClean="0">
                    <a:latin typeface="Times New Roman" panose="02020603050405020304" pitchFamily="18" charset="0"/>
                    <a:cs typeface="Times New Roman" panose="02020603050405020304" pitchFamily="18" charset="0"/>
                  </a:rPr>
                  <a:t>12</a:t>
                </a:r>
                <a:r>
                  <a:rPr lang="en-US" dirty="0" smtClean="0">
                    <a:latin typeface="Times New Roman" panose="02020603050405020304" pitchFamily="18" charset="0"/>
                    <a:cs typeface="Times New Roman" panose="02020603050405020304" pitchFamily="18" charset="0"/>
                  </a:rPr>
                  <a:t>C</a:t>
                </a:r>
                <a:endParaRPr lang="en-US" dirty="0">
                  <a:latin typeface="Times New Roman" panose="02020603050405020304" pitchFamily="18" charset="0"/>
                  <a:cs typeface="Times New Roman" panose="02020603050405020304" pitchFamily="18" charset="0"/>
                </a:endParaRPr>
              </a:p>
            </p:txBody>
          </p:sp>
        </p:grpSp>
        <p:grpSp>
          <p:nvGrpSpPr>
            <p:cNvPr id="347" name="Group 346"/>
            <p:cNvGrpSpPr/>
            <p:nvPr/>
          </p:nvGrpSpPr>
          <p:grpSpPr>
            <a:xfrm>
              <a:off x="6150232" y="2742506"/>
              <a:ext cx="492443" cy="369335"/>
              <a:chOff x="9644652" y="3222254"/>
              <a:chExt cx="492443" cy="369335"/>
            </a:xfrm>
          </p:grpSpPr>
          <p:sp>
            <p:nvSpPr>
              <p:cNvPr id="348" name="Oval 347"/>
              <p:cNvSpPr>
                <a:spLocks noChangeAspect="1"/>
              </p:cNvSpPr>
              <p:nvPr/>
            </p:nvSpPr>
            <p:spPr>
              <a:xfrm>
                <a:off x="9718267" y="3222254"/>
                <a:ext cx="345214" cy="345214"/>
              </a:xfrm>
              <a:prstGeom prst="ellipse">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9" name="TextBox 348"/>
              <p:cNvSpPr txBox="1"/>
              <p:nvPr/>
            </p:nvSpPr>
            <p:spPr>
              <a:xfrm>
                <a:off x="9644652" y="3222257"/>
                <a:ext cx="492443" cy="369332"/>
              </a:xfrm>
              <a:prstGeom prst="rect">
                <a:avLst/>
              </a:prstGeom>
              <a:noFill/>
            </p:spPr>
            <p:txBody>
              <a:bodyPr wrap="none" rtlCol="0">
                <a:spAutoFit/>
              </a:bodyPr>
              <a:lstStyle/>
              <a:p>
                <a:r>
                  <a:rPr lang="en-US" baseline="30000" dirty="0" smtClean="0">
                    <a:latin typeface="Times New Roman" panose="02020603050405020304" pitchFamily="18" charset="0"/>
                    <a:cs typeface="Times New Roman" panose="02020603050405020304" pitchFamily="18" charset="0"/>
                  </a:rPr>
                  <a:t>12</a:t>
                </a:r>
                <a:r>
                  <a:rPr lang="en-US" dirty="0" smtClean="0">
                    <a:latin typeface="Times New Roman" panose="02020603050405020304" pitchFamily="18" charset="0"/>
                    <a:cs typeface="Times New Roman" panose="02020603050405020304" pitchFamily="18" charset="0"/>
                  </a:rPr>
                  <a:t>C</a:t>
                </a:r>
                <a:endParaRPr lang="en-US" dirty="0">
                  <a:latin typeface="Times New Roman" panose="02020603050405020304" pitchFamily="18" charset="0"/>
                  <a:cs typeface="Times New Roman" panose="02020603050405020304" pitchFamily="18" charset="0"/>
                </a:endParaRPr>
              </a:p>
            </p:txBody>
          </p:sp>
        </p:grpSp>
        <p:grpSp>
          <p:nvGrpSpPr>
            <p:cNvPr id="350" name="Group 349"/>
            <p:cNvGrpSpPr/>
            <p:nvPr/>
          </p:nvGrpSpPr>
          <p:grpSpPr>
            <a:xfrm>
              <a:off x="1736852" y="2776115"/>
              <a:ext cx="492443" cy="369335"/>
              <a:chOff x="9644652" y="3222254"/>
              <a:chExt cx="492443" cy="369335"/>
            </a:xfrm>
          </p:grpSpPr>
          <p:sp>
            <p:nvSpPr>
              <p:cNvPr id="351" name="Oval 350"/>
              <p:cNvSpPr>
                <a:spLocks noChangeAspect="1"/>
              </p:cNvSpPr>
              <p:nvPr/>
            </p:nvSpPr>
            <p:spPr>
              <a:xfrm>
                <a:off x="9718267" y="3222254"/>
                <a:ext cx="345214" cy="345214"/>
              </a:xfrm>
              <a:prstGeom prst="ellipse">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2" name="TextBox 351"/>
              <p:cNvSpPr txBox="1"/>
              <p:nvPr/>
            </p:nvSpPr>
            <p:spPr>
              <a:xfrm>
                <a:off x="9644652" y="3222257"/>
                <a:ext cx="492443" cy="369332"/>
              </a:xfrm>
              <a:prstGeom prst="rect">
                <a:avLst/>
              </a:prstGeom>
              <a:noFill/>
            </p:spPr>
            <p:txBody>
              <a:bodyPr wrap="none" rtlCol="0">
                <a:spAutoFit/>
              </a:bodyPr>
              <a:lstStyle/>
              <a:p>
                <a:r>
                  <a:rPr lang="en-US" baseline="30000" dirty="0" smtClean="0">
                    <a:latin typeface="Times New Roman" panose="02020603050405020304" pitchFamily="18" charset="0"/>
                    <a:cs typeface="Times New Roman" panose="02020603050405020304" pitchFamily="18" charset="0"/>
                  </a:rPr>
                  <a:t>12</a:t>
                </a:r>
                <a:r>
                  <a:rPr lang="en-US" dirty="0" smtClean="0">
                    <a:latin typeface="Times New Roman" panose="02020603050405020304" pitchFamily="18" charset="0"/>
                    <a:cs typeface="Times New Roman" panose="02020603050405020304" pitchFamily="18" charset="0"/>
                  </a:rPr>
                  <a:t>C</a:t>
                </a:r>
                <a:endParaRPr lang="en-US" dirty="0">
                  <a:latin typeface="Times New Roman" panose="02020603050405020304" pitchFamily="18" charset="0"/>
                  <a:cs typeface="Times New Roman" panose="02020603050405020304" pitchFamily="18" charset="0"/>
                </a:endParaRPr>
              </a:p>
            </p:txBody>
          </p:sp>
        </p:grpSp>
        <p:grpSp>
          <p:nvGrpSpPr>
            <p:cNvPr id="353" name="Group 352"/>
            <p:cNvGrpSpPr/>
            <p:nvPr/>
          </p:nvGrpSpPr>
          <p:grpSpPr>
            <a:xfrm>
              <a:off x="7142826" y="2502504"/>
              <a:ext cx="492443" cy="369335"/>
              <a:chOff x="9644652" y="3222254"/>
              <a:chExt cx="492443" cy="369335"/>
            </a:xfrm>
          </p:grpSpPr>
          <p:sp>
            <p:nvSpPr>
              <p:cNvPr id="354" name="Oval 353"/>
              <p:cNvSpPr>
                <a:spLocks noChangeAspect="1"/>
              </p:cNvSpPr>
              <p:nvPr/>
            </p:nvSpPr>
            <p:spPr>
              <a:xfrm>
                <a:off x="9718267" y="3222254"/>
                <a:ext cx="345214" cy="345214"/>
              </a:xfrm>
              <a:prstGeom prst="ellipse">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5" name="TextBox 354"/>
              <p:cNvSpPr txBox="1"/>
              <p:nvPr/>
            </p:nvSpPr>
            <p:spPr>
              <a:xfrm>
                <a:off x="9644652" y="3222257"/>
                <a:ext cx="492443" cy="369332"/>
              </a:xfrm>
              <a:prstGeom prst="rect">
                <a:avLst/>
              </a:prstGeom>
              <a:noFill/>
            </p:spPr>
            <p:txBody>
              <a:bodyPr wrap="none" rtlCol="0">
                <a:spAutoFit/>
              </a:bodyPr>
              <a:lstStyle/>
              <a:p>
                <a:r>
                  <a:rPr lang="en-US" baseline="30000" dirty="0" smtClean="0">
                    <a:latin typeface="Times New Roman" panose="02020603050405020304" pitchFamily="18" charset="0"/>
                    <a:cs typeface="Times New Roman" panose="02020603050405020304" pitchFamily="18" charset="0"/>
                  </a:rPr>
                  <a:t>12</a:t>
                </a:r>
                <a:r>
                  <a:rPr lang="en-US" dirty="0" smtClean="0">
                    <a:latin typeface="Times New Roman" panose="02020603050405020304" pitchFamily="18" charset="0"/>
                    <a:cs typeface="Times New Roman" panose="02020603050405020304" pitchFamily="18" charset="0"/>
                  </a:rPr>
                  <a:t>C</a:t>
                </a:r>
                <a:endParaRPr lang="en-US" dirty="0">
                  <a:latin typeface="Times New Roman" panose="02020603050405020304" pitchFamily="18" charset="0"/>
                  <a:cs typeface="Times New Roman" panose="02020603050405020304" pitchFamily="18" charset="0"/>
                </a:endParaRPr>
              </a:p>
            </p:txBody>
          </p:sp>
        </p:grpSp>
        <p:grpSp>
          <p:nvGrpSpPr>
            <p:cNvPr id="356" name="Group 355"/>
            <p:cNvGrpSpPr/>
            <p:nvPr/>
          </p:nvGrpSpPr>
          <p:grpSpPr>
            <a:xfrm>
              <a:off x="5550988" y="1485060"/>
              <a:ext cx="492443" cy="369335"/>
              <a:chOff x="9644652" y="3222254"/>
              <a:chExt cx="492443" cy="369335"/>
            </a:xfrm>
          </p:grpSpPr>
          <p:sp>
            <p:nvSpPr>
              <p:cNvPr id="357" name="Oval 356"/>
              <p:cNvSpPr>
                <a:spLocks noChangeAspect="1"/>
              </p:cNvSpPr>
              <p:nvPr/>
            </p:nvSpPr>
            <p:spPr>
              <a:xfrm>
                <a:off x="9718267" y="3222254"/>
                <a:ext cx="345214" cy="345214"/>
              </a:xfrm>
              <a:prstGeom prst="ellipse">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8" name="TextBox 357"/>
              <p:cNvSpPr txBox="1"/>
              <p:nvPr/>
            </p:nvSpPr>
            <p:spPr>
              <a:xfrm>
                <a:off x="9644652" y="3222257"/>
                <a:ext cx="492443" cy="369332"/>
              </a:xfrm>
              <a:prstGeom prst="rect">
                <a:avLst/>
              </a:prstGeom>
              <a:noFill/>
            </p:spPr>
            <p:txBody>
              <a:bodyPr wrap="none" rtlCol="0">
                <a:spAutoFit/>
              </a:bodyPr>
              <a:lstStyle/>
              <a:p>
                <a:r>
                  <a:rPr lang="en-US" baseline="30000" dirty="0" smtClean="0">
                    <a:latin typeface="Times New Roman" panose="02020603050405020304" pitchFamily="18" charset="0"/>
                    <a:cs typeface="Times New Roman" panose="02020603050405020304" pitchFamily="18" charset="0"/>
                  </a:rPr>
                  <a:t>12</a:t>
                </a:r>
                <a:r>
                  <a:rPr lang="en-US" dirty="0" smtClean="0">
                    <a:latin typeface="Times New Roman" panose="02020603050405020304" pitchFamily="18" charset="0"/>
                    <a:cs typeface="Times New Roman" panose="02020603050405020304" pitchFamily="18" charset="0"/>
                  </a:rPr>
                  <a:t>C</a:t>
                </a:r>
                <a:endParaRPr lang="en-US" dirty="0">
                  <a:latin typeface="Times New Roman" panose="02020603050405020304" pitchFamily="18" charset="0"/>
                  <a:cs typeface="Times New Roman" panose="02020603050405020304" pitchFamily="18" charset="0"/>
                </a:endParaRPr>
              </a:p>
            </p:txBody>
          </p:sp>
        </p:grpSp>
        <p:grpSp>
          <p:nvGrpSpPr>
            <p:cNvPr id="359" name="Group 358"/>
            <p:cNvGrpSpPr/>
            <p:nvPr/>
          </p:nvGrpSpPr>
          <p:grpSpPr>
            <a:xfrm>
              <a:off x="1736852" y="2253160"/>
              <a:ext cx="492443" cy="369335"/>
              <a:chOff x="9644652" y="3222254"/>
              <a:chExt cx="492443" cy="369335"/>
            </a:xfrm>
          </p:grpSpPr>
          <p:sp>
            <p:nvSpPr>
              <p:cNvPr id="360" name="Oval 359"/>
              <p:cNvSpPr>
                <a:spLocks noChangeAspect="1"/>
              </p:cNvSpPr>
              <p:nvPr/>
            </p:nvSpPr>
            <p:spPr>
              <a:xfrm>
                <a:off x="9718267" y="3222254"/>
                <a:ext cx="345214" cy="345214"/>
              </a:xfrm>
              <a:prstGeom prst="ellipse">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1" name="TextBox 360"/>
              <p:cNvSpPr txBox="1"/>
              <p:nvPr/>
            </p:nvSpPr>
            <p:spPr>
              <a:xfrm>
                <a:off x="9644652" y="3222257"/>
                <a:ext cx="492443" cy="369332"/>
              </a:xfrm>
              <a:prstGeom prst="rect">
                <a:avLst/>
              </a:prstGeom>
              <a:noFill/>
            </p:spPr>
            <p:txBody>
              <a:bodyPr wrap="none" rtlCol="0">
                <a:spAutoFit/>
              </a:bodyPr>
              <a:lstStyle/>
              <a:p>
                <a:r>
                  <a:rPr lang="en-US" baseline="30000" dirty="0" smtClean="0">
                    <a:latin typeface="Times New Roman" panose="02020603050405020304" pitchFamily="18" charset="0"/>
                    <a:cs typeface="Times New Roman" panose="02020603050405020304" pitchFamily="18" charset="0"/>
                  </a:rPr>
                  <a:t>12</a:t>
                </a:r>
                <a:r>
                  <a:rPr lang="en-US" dirty="0" smtClean="0">
                    <a:latin typeface="Times New Roman" panose="02020603050405020304" pitchFamily="18" charset="0"/>
                    <a:cs typeface="Times New Roman" panose="02020603050405020304" pitchFamily="18" charset="0"/>
                  </a:rPr>
                  <a:t>C</a:t>
                </a:r>
                <a:endParaRPr lang="en-US" dirty="0">
                  <a:latin typeface="Times New Roman" panose="02020603050405020304" pitchFamily="18" charset="0"/>
                  <a:cs typeface="Times New Roman" panose="02020603050405020304" pitchFamily="18" charset="0"/>
                </a:endParaRPr>
              </a:p>
            </p:txBody>
          </p:sp>
        </p:grpSp>
        <p:grpSp>
          <p:nvGrpSpPr>
            <p:cNvPr id="362" name="Group 361"/>
            <p:cNvGrpSpPr/>
            <p:nvPr/>
          </p:nvGrpSpPr>
          <p:grpSpPr>
            <a:xfrm>
              <a:off x="507892" y="2891330"/>
              <a:ext cx="492443" cy="369335"/>
              <a:chOff x="9644652" y="3222254"/>
              <a:chExt cx="492443" cy="369335"/>
            </a:xfrm>
          </p:grpSpPr>
          <p:sp>
            <p:nvSpPr>
              <p:cNvPr id="363" name="Oval 362"/>
              <p:cNvSpPr>
                <a:spLocks noChangeAspect="1"/>
              </p:cNvSpPr>
              <p:nvPr/>
            </p:nvSpPr>
            <p:spPr>
              <a:xfrm>
                <a:off x="9718267" y="3222254"/>
                <a:ext cx="345214" cy="345214"/>
              </a:xfrm>
              <a:prstGeom prst="ellipse">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4" name="TextBox 363"/>
              <p:cNvSpPr txBox="1"/>
              <p:nvPr/>
            </p:nvSpPr>
            <p:spPr>
              <a:xfrm>
                <a:off x="9644652" y="3222257"/>
                <a:ext cx="492443" cy="369332"/>
              </a:xfrm>
              <a:prstGeom prst="rect">
                <a:avLst/>
              </a:prstGeom>
              <a:noFill/>
            </p:spPr>
            <p:txBody>
              <a:bodyPr wrap="none" rtlCol="0">
                <a:spAutoFit/>
              </a:bodyPr>
              <a:lstStyle/>
              <a:p>
                <a:r>
                  <a:rPr lang="en-US" baseline="30000" dirty="0" smtClean="0">
                    <a:latin typeface="Times New Roman" panose="02020603050405020304" pitchFamily="18" charset="0"/>
                    <a:cs typeface="Times New Roman" panose="02020603050405020304" pitchFamily="18" charset="0"/>
                  </a:rPr>
                  <a:t>12</a:t>
                </a:r>
                <a:r>
                  <a:rPr lang="en-US" dirty="0" smtClean="0">
                    <a:latin typeface="Times New Roman" panose="02020603050405020304" pitchFamily="18" charset="0"/>
                    <a:cs typeface="Times New Roman" panose="02020603050405020304" pitchFamily="18" charset="0"/>
                  </a:rPr>
                  <a:t>C</a:t>
                </a:r>
                <a:endParaRPr lang="en-US" dirty="0">
                  <a:latin typeface="Times New Roman" panose="02020603050405020304" pitchFamily="18" charset="0"/>
                  <a:cs typeface="Times New Roman" panose="02020603050405020304" pitchFamily="18" charset="0"/>
                </a:endParaRPr>
              </a:p>
            </p:txBody>
          </p:sp>
        </p:grpSp>
        <p:grpSp>
          <p:nvGrpSpPr>
            <p:cNvPr id="365" name="Group 364"/>
            <p:cNvGrpSpPr/>
            <p:nvPr/>
          </p:nvGrpSpPr>
          <p:grpSpPr>
            <a:xfrm>
              <a:off x="1391207" y="3136475"/>
              <a:ext cx="492443" cy="369335"/>
              <a:chOff x="9644652" y="3222254"/>
              <a:chExt cx="492443" cy="369335"/>
            </a:xfrm>
          </p:grpSpPr>
          <p:sp>
            <p:nvSpPr>
              <p:cNvPr id="366" name="Oval 365"/>
              <p:cNvSpPr>
                <a:spLocks noChangeAspect="1"/>
              </p:cNvSpPr>
              <p:nvPr/>
            </p:nvSpPr>
            <p:spPr>
              <a:xfrm>
                <a:off x="9718267" y="3222254"/>
                <a:ext cx="345214" cy="345214"/>
              </a:xfrm>
              <a:prstGeom prst="ellipse">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7" name="TextBox 366"/>
              <p:cNvSpPr txBox="1"/>
              <p:nvPr/>
            </p:nvSpPr>
            <p:spPr>
              <a:xfrm>
                <a:off x="9644652" y="3222257"/>
                <a:ext cx="492443" cy="369332"/>
              </a:xfrm>
              <a:prstGeom prst="rect">
                <a:avLst/>
              </a:prstGeom>
              <a:noFill/>
            </p:spPr>
            <p:txBody>
              <a:bodyPr wrap="none" rtlCol="0">
                <a:spAutoFit/>
              </a:bodyPr>
              <a:lstStyle/>
              <a:p>
                <a:r>
                  <a:rPr lang="en-US" baseline="30000" dirty="0" smtClean="0">
                    <a:latin typeface="Times New Roman" panose="02020603050405020304" pitchFamily="18" charset="0"/>
                    <a:cs typeface="Times New Roman" panose="02020603050405020304" pitchFamily="18" charset="0"/>
                  </a:rPr>
                  <a:t>12</a:t>
                </a:r>
                <a:r>
                  <a:rPr lang="en-US" dirty="0" smtClean="0">
                    <a:latin typeface="Times New Roman" panose="02020603050405020304" pitchFamily="18" charset="0"/>
                    <a:cs typeface="Times New Roman" panose="02020603050405020304" pitchFamily="18" charset="0"/>
                  </a:rPr>
                  <a:t>C</a:t>
                </a:r>
                <a:endParaRPr lang="en-US" dirty="0">
                  <a:latin typeface="Times New Roman" panose="02020603050405020304" pitchFamily="18" charset="0"/>
                  <a:cs typeface="Times New Roman" panose="02020603050405020304" pitchFamily="18" charset="0"/>
                </a:endParaRPr>
              </a:p>
            </p:txBody>
          </p:sp>
        </p:grpSp>
        <p:grpSp>
          <p:nvGrpSpPr>
            <p:cNvPr id="368" name="Group 367"/>
            <p:cNvGrpSpPr/>
            <p:nvPr/>
          </p:nvGrpSpPr>
          <p:grpSpPr>
            <a:xfrm>
              <a:off x="7956972" y="2545685"/>
              <a:ext cx="492443" cy="369335"/>
              <a:chOff x="9644652" y="3222254"/>
              <a:chExt cx="492443" cy="369335"/>
            </a:xfrm>
          </p:grpSpPr>
          <p:sp>
            <p:nvSpPr>
              <p:cNvPr id="369" name="Oval 368"/>
              <p:cNvSpPr>
                <a:spLocks noChangeAspect="1"/>
              </p:cNvSpPr>
              <p:nvPr/>
            </p:nvSpPr>
            <p:spPr>
              <a:xfrm>
                <a:off x="9718267" y="3222254"/>
                <a:ext cx="345214" cy="345214"/>
              </a:xfrm>
              <a:prstGeom prst="ellipse">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0" name="TextBox 369"/>
              <p:cNvSpPr txBox="1"/>
              <p:nvPr/>
            </p:nvSpPr>
            <p:spPr>
              <a:xfrm>
                <a:off x="9644652" y="3222257"/>
                <a:ext cx="492443" cy="369332"/>
              </a:xfrm>
              <a:prstGeom prst="rect">
                <a:avLst/>
              </a:prstGeom>
              <a:noFill/>
            </p:spPr>
            <p:txBody>
              <a:bodyPr wrap="none" rtlCol="0">
                <a:spAutoFit/>
              </a:bodyPr>
              <a:lstStyle/>
              <a:p>
                <a:r>
                  <a:rPr lang="en-US" baseline="30000" dirty="0" smtClean="0">
                    <a:latin typeface="Times New Roman" panose="02020603050405020304" pitchFamily="18" charset="0"/>
                    <a:cs typeface="Times New Roman" panose="02020603050405020304" pitchFamily="18" charset="0"/>
                  </a:rPr>
                  <a:t>12</a:t>
                </a:r>
                <a:r>
                  <a:rPr lang="en-US" dirty="0" smtClean="0">
                    <a:latin typeface="Times New Roman" panose="02020603050405020304" pitchFamily="18" charset="0"/>
                    <a:cs typeface="Times New Roman" panose="02020603050405020304" pitchFamily="18" charset="0"/>
                  </a:rPr>
                  <a:t>C</a:t>
                </a:r>
                <a:endParaRPr lang="en-US" dirty="0">
                  <a:latin typeface="Times New Roman" panose="02020603050405020304" pitchFamily="18" charset="0"/>
                  <a:cs typeface="Times New Roman" panose="02020603050405020304" pitchFamily="18" charset="0"/>
                </a:endParaRPr>
              </a:p>
            </p:txBody>
          </p:sp>
        </p:grpSp>
        <p:grpSp>
          <p:nvGrpSpPr>
            <p:cNvPr id="371" name="Group 370"/>
            <p:cNvGrpSpPr/>
            <p:nvPr/>
          </p:nvGrpSpPr>
          <p:grpSpPr>
            <a:xfrm>
              <a:off x="6556299" y="2543767"/>
              <a:ext cx="492443" cy="369335"/>
              <a:chOff x="9644652" y="3222254"/>
              <a:chExt cx="492443" cy="369335"/>
            </a:xfrm>
          </p:grpSpPr>
          <p:sp>
            <p:nvSpPr>
              <p:cNvPr id="372" name="Oval 371"/>
              <p:cNvSpPr>
                <a:spLocks noChangeAspect="1"/>
              </p:cNvSpPr>
              <p:nvPr/>
            </p:nvSpPr>
            <p:spPr>
              <a:xfrm>
                <a:off x="9718267" y="3222254"/>
                <a:ext cx="345214" cy="345214"/>
              </a:xfrm>
              <a:prstGeom prst="ellipse">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3" name="TextBox 372"/>
              <p:cNvSpPr txBox="1"/>
              <p:nvPr/>
            </p:nvSpPr>
            <p:spPr>
              <a:xfrm>
                <a:off x="9644652" y="3222257"/>
                <a:ext cx="492443" cy="369332"/>
              </a:xfrm>
              <a:prstGeom prst="rect">
                <a:avLst/>
              </a:prstGeom>
              <a:noFill/>
            </p:spPr>
            <p:txBody>
              <a:bodyPr wrap="none" rtlCol="0">
                <a:spAutoFit/>
              </a:bodyPr>
              <a:lstStyle/>
              <a:p>
                <a:r>
                  <a:rPr lang="en-US" baseline="30000" dirty="0" smtClean="0">
                    <a:latin typeface="Times New Roman" panose="02020603050405020304" pitchFamily="18" charset="0"/>
                    <a:cs typeface="Times New Roman" panose="02020603050405020304" pitchFamily="18" charset="0"/>
                  </a:rPr>
                  <a:t>12</a:t>
                </a:r>
                <a:r>
                  <a:rPr lang="en-US" dirty="0" smtClean="0">
                    <a:latin typeface="Times New Roman" panose="02020603050405020304" pitchFamily="18" charset="0"/>
                    <a:cs typeface="Times New Roman" panose="02020603050405020304" pitchFamily="18" charset="0"/>
                  </a:rPr>
                  <a:t>C</a:t>
                </a:r>
                <a:endParaRPr lang="en-US" dirty="0">
                  <a:latin typeface="Times New Roman" panose="02020603050405020304" pitchFamily="18" charset="0"/>
                  <a:cs typeface="Times New Roman" panose="02020603050405020304" pitchFamily="18" charset="0"/>
                </a:endParaRPr>
              </a:p>
            </p:txBody>
          </p:sp>
        </p:grpSp>
        <p:grpSp>
          <p:nvGrpSpPr>
            <p:cNvPr id="374" name="Group 373"/>
            <p:cNvGrpSpPr/>
            <p:nvPr/>
          </p:nvGrpSpPr>
          <p:grpSpPr>
            <a:xfrm>
              <a:off x="6729502" y="3121760"/>
              <a:ext cx="492443" cy="369335"/>
              <a:chOff x="9644652" y="3222254"/>
              <a:chExt cx="492443" cy="369335"/>
            </a:xfrm>
          </p:grpSpPr>
          <p:sp>
            <p:nvSpPr>
              <p:cNvPr id="375" name="Oval 374"/>
              <p:cNvSpPr>
                <a:spLocks noChangeAspect="1"/>
              </p:cNvSpPr>
              <p:nvPr/>
            </p:nvSpPr>
            <p:spPr>
              <a:xfrm>
                <a:off x="9718267" y="3222254"/>
                <a:ext cx="345214" cy="345214"/>
              </a:xfrm>
              <a:prstGeom prst="ellipse">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6" name="TextBox 375"/>
              <p:cNvSpPr txBox="1"/>
              <p:nvPr/>
            </p:nvSpPr>
            <p:spPr>
              <a:xfrm>
                <a:off x="9644652" y="3222257"/>
                <a:ext cx="492443" cy="369332"/>
              </a:xfrm>
              <a:prstGeom prst="rect">
                <a:avLst/>
              </a:prstGeom>
              <a:noFill/>
            </p:spPr>
            <p:txBody>
              <a:bodyPr wrap="none" rtlCol="0">
                <a:spAutoFit/>
              </a:bodyPr>
              <a:lstStyle/>
              <a:p>
                <a:r>
                  <a:rPr lang="en-US" baseline="30000" dirty="0" smtClean="0">
                    <a:latin typeface="Times New Roman" panose="02020603050405020304" pitchFamily="18" charset="0"/>
                    <a:cs typeface="Times New Roman" panose="02020603050405020304" pitchFamily="18" charset="0"/>
                  </a:rPr>
                  <a:t>12</a:t>
                </a:r>
                <a:r>
                  <a:rPr lang="en-US" dirty="0" smtClean="0">
                    <a:latin typeface="Times New Roman" panose="02020603050405020304" pitchFamily="18" charset="0"/>
                    <a:cs typeface="Times New Roman" panose="02020603050405020304" pitchFamily="18" charset="0"/>
                  </a:rPr>
                  <a:t>C</a:t>
                </a:r>
                <a:endParaRPr lang="en-US" dirty="0">
                  <a:latin typeface="Times New Roman" panose="02020603050405020304" pitchFamily="18" charset="0"/>
                  <a:cs typeface="Times New Roman" panose="02020603050405020304" pitchFamily="18" charset="0"/>
                </a:endParaRPr>
              </a:p>
            </p:txBody>
          </p:sp>
        </p:grpSp>
        <p:grpSp>
          <p:nvGrpSpPr>
            <p:cNvPr id="377" name="Group 376"/>
            <p:cNvGrpSpPr/>
            <p:nvPr/>
          </p:nvGrpSpPr>
          <p:grpSpPr>
            <a:xfrm>
              <a:off x="6815281" y="1454988"/>
              <a:ext cx="492443" cy="369335"/>
              <a:chOff x="9644652" y="3222254"/>
              <a:chExt cx="492443" cy="369335"/>
            </a:xfrm>
          </p:grpSpPr>
          <p:sp>
            <p:nvSpPr>
              <p:cNvPr id="378" name="Oval 377"/>
              <p:cNvSpPr>
                <a:spLocks noChangeAspect="1"/>
              </p:cNvSpPr>
              <p:nvPr/>
            </p:nvSpPr>
            <p:spPr>
              <a:xfrm>
                <a:off x="9718267" y="3222254"/>
                <a:ext cx="345214" cy="345214"/>
              </a:xfrm>
              <a:prstGeom prst="ellipse">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9" name="TextBox 378"/>
              <p:cNvSpPr txBox="1"/>
              <p:nvPr/>
            </p:nvSpPr>
            <p:spPr>
              <a:xfrm>
                <a:off x="9644652" y="3222257"/>
                <a:ext cx="492443" cy="369332"/>
              </a:xfrm>
              <a:prstGeom prst="rect">
                <a:avLst/>
              </a:prstGeom>
              <a:noFill/>
            </p:spPr>
            <p:txBody>
              <a:bodyPr wrap="none" rtlCol="0">
                <a:spAutoFit/>
              </a:bodyPr>
              <a:lstStyle/>
              <a:p>
                <a:r>
                  <a:rPr lang="en-US" baseline="30000" dirty="0" smtClean="0">
                    <a:latin typeface="Times New Roman" panose="02020603050405020304" pitchFamily="18" charset="0"/>
                    <a:cs typeface="Times New Roman" panose="02020603050405020304" pitchFamily="18" charset="0"/>
                  </a:rPr>
                  <a:t>12</a:t>
                </a:r>
                <a:r>
                  <a:rPr lang="en-US" dirty="0" smtClean="0">
                    <a:latin typeface="Times New Roman" panose="02020603050405020304" pitchFamily="18" charset="0"/>
                    <a:cs typeface="Times New Roman" panose="02020603050405020304" pitchFamily="18" charset="0"/>
                  </a:rPr>
                  <a:t>C</a:t>
                </a:r>
                <a:endParaRPr lang="en-US" dirty="0">
                  <a:latin typeface="Times New Roman" panose="02020603050405020304" pitchFamily="18" charset="0"/>
                  <a:cs typeface="Times New Roman" panose="02020603050405020304" pitchFamily="18" charset="0"/>
                </a:endParaRPr>
              </a:p>
            </p:txBody>
          </p:sp>
        </p:grpSp>
        <p:grpSp>
          <p:nvGrpSpPr>
            <p:cNvPr id="380" name="Group 379"/>
            <p:cNvGrpSpPr/>
            <p:nvPr/>
          </p:nvGrpSpPr>
          <p:grpSpPr>
            <a:xfrm>
              <a:off x="5602366" y="3245415"/>
              <a:ext cx="492443" cy="369335"/>
              <a:chOff x="9644652" y="3222254"/>
              <a:chExt cx="492443" cy="369335"/>
            </a:xfrm>
          </p:grpSpPr>
          <p:sp>
            <p:nvSpPr>
              <p:cNvPr id="381" name="Oval 380"/>
              <p:cNvSpPr>
                <a:spLocks noChangeAspect="1"/>
              </p:cNvSpPr>
              <p:nvPr/>
            </p:nvSpPr>
            <p:spPr>
              <a:xfrm>
                <a:off x="9718267" y="3222254"/>
                <a:ext cx="345214" cy="345214"/>
              </a:xfrm>
              <a:prstGeom prst="ellipse">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2" name="TextBox 381"/>
              <p:cNvSpPr txBox="1"/>
              <p:nvPr/>
            </p:nvSpPr>
            <p:spPr>
              <a:xfrm>
                <a:off x="9644652" y="3222257"/>
                <a:ext cx="492443" cy="369332"/>
              </a:xfrm>
              <a:prstGeom prst="rect">
                <a:avLst/>
              </a:prstGeom>
              <a:noFill/>
            </p:spPr>
            <p:txBody>
              <a:bodyPr wrap="none" rtlCol="0">
                <a:spAutoFit/>
              </a:bodyPr>
              <a:lstStyle/>
              <a:p>
                <a:r>
                  <a:rPr lang="en-US" baseline="30000" dirty="0" smtClean="0">
                    <a:latin typeface="Times New Roman" panose="02020603050405020304" pitchFamily="18" charset="0"/>
                    <a:cs typeface="Times New Roman" panose="02020603050405020304" pitchFamily="18" charset="0"/>
                  </a:rPr>
                  <a:t>12</a:t>
                </a:r>
                <a:r>
                  <a:rPr lang="en-US" dirty="0" smtClean="0">
                    <a:latin typeface="Times New Roman" panose="02020603050405020304" pitchFamily="18" charset="0"/>
                    <a:cs typeface="Times New Roman" panose="02020603050405020304" pitchFamily="18" charset="0"/>
                  </a:rPr>
                  <a:t>C</a:t>
                </a:r>
                <a:endParaRPr lang="en-US" dirty="0">
                  <a:latin typeface="Times New Roman" panose="02020603050405020304" pitchFamily="18" charset="0"/>
                  <a:cs typeface="Times New Roman" panose="02020603050405020304" pitchFamily="18" charset="0"/>
                </a:endParaRPr>
              </a:p>
            </p:txBody>
          </p:sp>
        </p:grpSp>
        <p:grpSp>
          <p:nvGrpSpPr>
            <p:cNvPr id="383" name="Group 382"/>
            <p:cNvGrpSpPr/>
            <p:nvPr/>
          </p:nvGrpSpPr>
          <p:grpSpPr>
            <a:xfrm>
              <a:off x="7420792" y="1854395"/>
              <a:ext cx="492443" cy="369335"/>
              <a:chOff x="9644652" y="3222254"/>
              <a:chExt cx="492443" cy="369335"/>
            </a:xfrm>
          </p:grpSpPr>
          <p:sp>
            <p:nvSpPr>
              <p:cNvPr id="384" name="Oval 383"/>
              <p:cNvSpPr>
                <a:spLocks noChangeAspect="1"/>
              </p:cNvSpPr>
              <p:nvPr/>
            </p:nvSpPr>
            <p:spPr>
              <a:xfrm>
                <a:off x="9718267" y="3222254"/>
                <a:ext cx="345214" cy="345214"/>
              </a:xfrm>
              <a:prstGeom prst="ellipse">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5" name="TextBox 384"/>
              <p:cNvSpPr txBox="1"/>
              <p:nvPr/>
            </p:nvSpPr>
            <p:spPr>
              <a:xfrm>
                <a:off x="9644652" y="3222257"/>
                <a:ext cx="492443" cy="369332"/>
              </a:xfrm>
              <a:prstGeom prst="rect">
                <a:avLst/>
              </a:prstGeom>
              <a:noFill/>
            </p:spPr>
            <p:txBody>
              <a:bodyPr wrap="none" rtlCol="0">
                <a:spAutoFit/>
              </a:bodyPr>
              <a:lstStyle/>
              <a:p>
                <a:r>
                  <a:rPr lang="en-US" baseline="30000" dirty="0" smtClean="0">
                    <a:latin typeface="Times New Roman" panose="02020603050405020304" pitchFamily="18" charset="0"/>
                    <a:cs typeface="Times New Roman" panose="02020603050405020304" pitchFamily="18" charset="0"/>
                  </a:rPr>
                  <a:t>12</a:t>
                </a:r>
                <a:r>
                  <a:rPr lang="en-US" dirty="0" smtClean="0">
                    <a:latin typeface="Times New Roman" panose="02020603050405020304" pitchFamily="18" charset="0"/>
                    <a:cs typeface="Times New Roman" panose="02020603050405020304" pitchFamily="18" charset="0"/>
                  </a:rPr>
                  <a:t>C</a:t>
                </a:r>
                <a:endParaRPr lang="en-US" dirty="0">
                  <a:latin typeface="Times New Roman" panose="02020603050405020304" pitchFamily="18" charset="0"/>
                  <a:cs typeface="Times New Roman" panose="02020603050405020304" pitchFamily="18" charset="0"/>
                </a:endParaRPr>
              </a:p>
            </p:txBody>
          </p:sp>
        </p:grpSp>
        <p:grpSp>
          <p:nvGrpSpPr>
            <p:cNvPr id="386" name="Group 385"/>
            <p:cNvGrpSpPr/>
            <p:nvPr/>
          </p:nvGrpSpPr>
          <p:grpSpPr>
            <a:xfrm>
              <a:off x="1307575" y="2725083"/>
              <a:ext cx="492443" cy="369335"/>
              <a:chOff x="9644652" y="3222254"/>
              <a:chExt cx="492443" cy="369335"/>
            </a:xfrm>
          </p:grpSpPr>
          <p:sp>
            <p:nvSpPr>
              <p:cNvPr id="387" name="Oval 386"/>
              <p:cNvSpPr>
                <a:spLocks noChangeAspect="1"/>
              </p:cNvSpPr>
              <p:nvPr/>
            </p:nvSpPr>
            <p:spPr>
              <a:xfrm>
                <a:off x="9718267" y="3222254"/>
                <a:ext cx="345214" cy="345214"/>
              </a:xfrm>
              <a:prstGeom prst="ellipse">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8" name="TextBox 387"/>
              <p:cNvSpPr txBox="1"/>
              <p:nvPr/>
            </p:nvSpPr>
            <p:spPr>
              <a:xfrm>
                <a:off x="9644652" y="3222257"/>
                <a:ext cx="492443" cy="369332"/>
              </a:xfrm>
              <a:prstGeom prst="rect">
                <a:avLst/>
              </a:prstGeom>
              <a:noFill/>
            </p:spPr>
            <p:txBody>
              <a:bodyPr wrap="none" rtlCol="0">
                <a:spAutoFit/>
              </a:bodyPr>
              <a:lstStyle/>
              <a:p>
                <a:r>
                  <a:rPr lang="en-US" baseline="30000" dirty="0" smtClean="0">
                    <a:latin typeface="Times New Roman" panose="02020603050405020304" pitchFamily="18" charset="0"/>
                    <a:cs typeface="Times New Roman" panose="02020603050405020304" pitchFamily="18" charset="0"/>
                  </a:rPr>
                  <a:t>12</a:t>
                </a:r>
                <a:r>
                  <a:rPr lang="en-US" dirty="0" smtClean="0">
                    <a:latin typeface="Times New Roman" panose="02020603050405020304" pitchFamily="18" charset="0"/>
                    <a:cs typeface="Times New Roman" panose="02020603050405020304" pitchFamily="18" charset="0"/>
                  </a:rPr>
                  <a:t>C</a:t>
                </a:r>
                <a:endParaRPr lang="en-US" dirty="0">
                  <a:latin typeface="Times New Roman" panose="02020603050405020304" pitchFamily="18" charset="0"/>
                  <a:cs typeface="Times New Roman" panose="02020603050405020304" pitchFamily="18" charset="0"/>
                </a:endParaRPr>
              </a:p>
            </p:txBody>
          </p:sp>
        </p:grpSp>
        <p:grpSp>
          <p:nvGrpSpPr>
            <p:cNvPr id="389" name="Group 388"/>
            <p:cNvGrpSpPr/>
            <p:nvPr/>
          </p:nvGrpSpPr>
          <p:grpSpPr>
            <a:xfrm>
              <a:off x="2574940" y="1854395"/>
              <a:ext cx="492443" cy="369335"/>
              <a:chOff x="9644652" y="3222254"/>
              <a:chExt cx="492443" cy="369335"/>
            </a:xfrm>
          </p:grpSpPr>
          <p:sp>
            <p:nvSpPr>
              <p:cNvPr id="390" name="Oval 389"/>
              <p:cNvSpPr>
                <a:spLocks noChangeAspect="1"/>
              </p:cNvSpPr>
              <p:nvPr/>
            </p:nvSpPr>
            <p:spPr>
              <a:xfrm>
                <a:off x="9718267" y="3222254"/>
                <a:ext cx="345214" cy="345214"/>
              </a:xfrm>
              <a:prstGeom prst="ellipse">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1" name="TextBox 390"/>
              <p:cNvSpPr txBox="1"/>
              <p:nvPr/>
            </p:nvSpPr>
            <p:spPr>
              <a:xfrm>
                <a:off x="9644652" y="3222257"/>
                <a:ext cx="492443" cy="369332"/>
              </a:xfrm>
              <a:prstGeom prst="rect">
                <a:avLst/>
              </a:prstGeom>
              <a:noFill/>
            </p:spPr>
            <p:txBody>
              <a:bodyPr wrap="none" rtlCol="0">
                <a:spAutoFit/>
              </a:bodyPr>
              <a:lstStyle/>
              <a:p>
                <a:r>
                  <a:rPr lang="en-US" baseline="30000" dirty="0" smtClean="0">
                    <a:latin typeface="Times New Roman" panose="02020603050405020304" pitchFamily="18" charset="0"/>
                    <a:cs typeface="Times New Roman" panose="02020603050405020304" pitchFamily="18" charset="0"/>
                  </a:rPr>
                  <a:t>12</a:t>
                </a:r>
                <a:r>
                  <a:rPr lang="en-US" dirty="0" smtClean="0">
                    <a:latin typeface="Times New Roman" panose="02020603050405020304" pitchFamily="18" charset="0"/>
                    <a:cs typeface="Times New Roman" panose="02020603050405020304" pitchFamily="18" charset="0"/>
                  </a:rPr>
                  <a:t>C</a:t>
                </a:r>
                <a:endParaRPr lang="en-US" dirty="0">
                  <a:latin typeface="Times New Roman" panose="02020603050405020304" pitchFamily="18" charset="0"/>
                  <a:cs typeface="Times New Roman" panose="02020603050405020304" pitchFamily="18" charset="0"/>
                </a:endParaRPr>
              </a:p>
            </p:txBody>
          </p:sp>
        </p:grpSp>
        <p:grpSp>
          <p:nvGrpSpPr>
            <p:cNvPr id="392" name="Group 391"/>
            <p:cNvGrpSpPr/>
            <p:nvPr/>
          </p:nvGrpSpPr>
          <p:grpSpPr>
            <a:xfrm>
              <a:off x="7075147" y="3044950"/>
              <a:ext cx="492443" cy="369335"/>
              <a:chOff x="9644652" y="3222254"/>
              <a:chExt cx="492443" cy="369335"/>
            </a:xfrm>
          </p:grpSpPr>
          <p:sp>
            <p:nvSpPr>
              <p:cNvPr id="393" name="Oval 392"/>
              <p:cNvSpPr>
                <a:spLocks noChangeAspect="1"/>
              </p:cNvSpPr>
              <p:nvPr/>
            </p:nvSpPr>
            <p:spPr>
              <a:xfrm>
                <a:off x="9718267" y="3222254"/>
                <a:ext cx="345214" cy="345214"/>
              </a:xfrm>
              <a:prstGeom prst="ellipse">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4" name="TextBox 393"/>
              <p:cNvSpPr txBox="1"/>
              <p:nvPr/>
            </p:nvSpPr>
            <p:spPr>
              <a:xfrm>
                <a:off x="9644652" y="3222257"/>
                <a:ext cx="492443" cy="369332"/>
              </a:xfrm>
              <a:prstGeom prst="rect">
                <a:avLst/>
              </a:prstGeom>
              <a:noFill/>
            </p:spPr>
            <p:txBody>
              <a:bodyPr wrap="none" rtlCol="0">
                <a:spAutoFit/>
              </a:bodyPr>
              <a:lstStyle/>
              <a:p>
                <a:r>
                  <a:rPr lang="en-US" baseline="30000" dirty="0" smtClean="0">
                    <a:latin typeface="Times New Roman" panose="02020603050405020304" pitchFamily="18" charset="0"/>
                    <a:cs typeface="Times New Roman" panose="02020603050405020304" pitchFamily="18" charset="0"/>
                  </a:rPr>
                  <a:t>12</a:t>
                </a:r>
                <a:r>
                  <a:rPr lang="en-US" dirty="0" smtClean="0">
                    <a:latin typeface="Times New Roman" panose="02020603050405020304" pitchFamily="18" charset="0"/>
                    <a:cs typeface="Times New Roman" panose="02020603050405020304" pitchFamily="18" charset="0"/>
                  </a:rPr>
                  <a:t>C</a:t>
                </a:r>
                <a:endParaRPr lang="en-US" dirty="0">
                  <a:latin typeface="Times New Roman" panose="02020603050405020304" pitchFamily="18" charset="0"/>
                  <a:cs typeface="Times New Roman" panose="02020603050405020304" pitchFamily="18" charset="0"/>
                </a:endParaRPr>
              </a:p>
            </p:txBody>
          </p:sp>
        </p:grpSp>
        <p:grpSp>
          <p:nvGrpSpPr>
            <p:cNvPr id="395" name="Group 394"/>
            <p:cNvGrpSpPr/>
            <p:nvPr/>
          </p:nvGrpSpPr>
          <p:grpSpPr>
            <a:xfrm>
              <a:off x="1546312" y="1777585"/>
              <a:ext cx="492443" cy="369335"/>
              <a:chOff x="9644652" y="3222254"/>
              <a:chExt cx="492443" cy="369335"/>
            </a:xfrm>
          </p:grpSpPr>
          <p:sp>
            <p:nvSpPr>
              <p:cNvPr id="396" name="Oval 395"/>
              <p:cNvSpPr>
                <a:spLocks noChangeAspect="1"/>
              </p:cNvSpPr>
              <p:nvPr/>
            </p:nvSpPr>
            <p:spPr>
              <a:xfrm>
                <a:off x="9718267" y="3222254"/>
                <a:ext cx="345214" cy="345214"/>
              </a:xfrm>
              <a:prstGeom prst="ellipse">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7" name="TextBox 396"/>
              <p:cNvSpPr txBox="1"/>
              <p:nvPr/>
            </p:nvSpPr>
            <p:spPr>
              <a:xfrm>
                <a:off x="9644652" y="3222257"/>
                <a:ext cx="492443" cy="369332"/>
              </a:xfrm>
              <a:prstGeom prst="rect">
                <a:avLst/>
              </a:prstGeom>
              <a:noFill/>
            </p:spPr>
            <p:txBody>
              <a:bodyPr wrap="none" rtlCol="0">
                <a:spAutoFit/>
              </a:bodyPr>
              <a:lstStyle/>
              <a:p>
                <a:r>
                  <a:rPr lang="en-US" baseline="30000" dirty="0" smtClean="0">
                    <a:latin typeface="Times New Roman" panose="02020603050405020304" pitchFamily="18" charset="0"/>
                    <a:cs typeface="Times New Roman" panose="02020603050405020304" pitchFamily="18" charset="0"/>
                  </a:rPr>
                  <a:t>12</a:t>
                </a:r>
                <a:r>
                  <a:rPr lang="en-US" dirty="0" smtClean="0">
                    <a:latin typeface="Times New Roman" panose="02020603050405020304" pitchFamily="18" charset="0"/>
                    <a:cs typeface="Times New Roman" panose="02020603050405020304" pitchFamily="18" charset="0"/>
                  </a:rPr>
                  <a:t>C</a:t>
                </a:r>
                <a:endParaRPr lang="en-US" dirty="0">
                  <a:latin typeface="Times New Roman" panose="02020603050405020304" pitchFamily="18" charset="0"/>
                  <a:cs typeface="Times New Roman" panose="02020603050405020304" pitchFamily="18" charset="0"/>
                </a:endParaRPr>
              </a:p>
            </p:txBody>
          </p:sp>
        </p:grpSp>
        <p:grpSp>
          <p:nvGrpSpPr>
            <p:cNvPr id="401" name="Group 400"/>
            <p:cNvGrpSpPr/>
            <p:nvPr/>
          </p:nvGrpSpPr>
          <p:grpSpPr>
            <a:xfrm>
              <a:off x="4152075" y="3114258"/>
              <a:ext cx="492443" cy="369335"/>
              <a:chOff x="9644652" y="3222254"/>
              <a:chExt cx="492443" cy="369335"/>
            </a:xfrm>
          </p:grpSpPr>
          <p:sp>
            <p:nvSpPr>
              <p:cNvPr id="402" name="Oval 401"/>
              <p:cNvSpPr>
                <a:spLocks noChangeAspect="1"/>
              </p:cNvSpPr>
              <p:nvPr/>
            </p:nvSpPr>
            <p:spPr>
              <a:xfrm>
                <a:off x="9718267" y="3222254"/>
                <a:ext cx="345214" cy="345214"/>
              </a:xfrm>
              <a:prstGeom prst="ellipse">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3" name="TextBox 402"/>
              <p:cNvSpPr txBox="1"/>
              <p:nvPr/>
            </p:nvSpPr>
            <p:spPr>
              <a:xfrm>
                <a:off x="9644652" y="3222257"/>
                <a:ext cx="492443" cy="369332"/>
              </a:xfrm>
              <a:prstGeom prst="rect">
                <a:avLst/>
              </a:prstGeom>
              <a:noFill/>
            </p:spPr>
            <p:txBody>
              <a:bodyPr wrap="none" rtlCol="0">
                <a:spAutoFit/>
              </a:bodyPr>
              <a:lstStyle/>
              <a:p>
                <a:r>
                  <a:rPr lang="en-US" baseline="30000" dirty="0" smtClean="0">
                    <a:latin typeface="Times New Roman" panose="02020603050405020304" pitchFamily="18" charset="0"/>
                    <a:cs typeface="Times New Roman" panose="02020603050405020304" pitchFamily="18" charset="0"/>
                  </a:rPr>
                  <a:t>12</a:t>
                </a:r>
                <a:r>
                  <a:rPr lang="en-US" dirty="0" smtClean="0">
                    <a:latin typeface="Times New Roman" panose="02020603050405020304" pitchFamily="18" charset="0"/>
                    <a:cs typeface="Times New Roman" panose="02020603050405020304" pitchFamily="18" charset="0"/>
                  </a:rPr>
                  <a:t>C</a:t>
                </a:r>
                <a:endParaRPr lang="en-US" dirty="0">
                  <a:latin typeface="Times New Roman" panose="02020603050405020304" pitchFamily="18" charset="0"/>
                  <a:cs typeface="Times New Roman" panose="02020603050405020304" pitchFamily="18" charset="0"/>
                </a:endParaRPr>
              </a:p>
            </p:txBody>
          </p:sp>
        </p:grpSp>
        <p:grpSp>
          <p:nvGrpSpPr>
            <p:cNvPr id="404" name="Group 403"/>
            <p:cNvGrpSpPr/>
            <p:nvPr/>
          </p:nvGrpSpPr>
          <p:grpSpPr>
            <a:xfrm>
              <a:off x="7594930" y="2622495"/>
              <a:ext cx="492443" cy="369335"/>
              <a:chOff x="9644652" y="3222254"/>
              <a:chExt cx="492443" cy="369335"/>
            </a:xfrm>
          </p:grpSpPr>
          <p:sp>
            <p:nvSpPr>
              <p:cNvPr id="405" name="Oval 404"/>
              <p:cNvSpPr>
                <a:spLocks noChangeAspect="1"/>
              </p:cNvSpPr>
              <p:nvPr/>
            </p:nvSpPr>
            <p:spPr>
              <a:xfrm>
                <a:off x="9718267" y="3222254"/>
                <a:ext cx="345214" cy="345214"/>
              </a:xfrm>
              <a:prstGeom prst="ellipse">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6" name="TextBox 405"/>
              <p:cNvSpPr txBox="1"/>
              <p:nvPr/>
            </p:nvSpPr>
            <p:spPr>
              <a:xfrm>
                <a:off x="9644652" y="3222257"/>
                <a:ext cx="492443" cy="369332"/>
              </a:xfrm>
              <a:prstGeom prst="rect">
                <a:avLst/>
              </a:prstGeom>
              <a:noFill/>
            </p:spPr>
            <p:txBody>
              <a:bodyPr wrap="none" rtlCol="0">
                <a:spAutoFit/>
              </a:bodyPr>
              <a:lstStyle/>
              <a:p>
                <a:r>
                  <a:rPr lang="en-US" baseline="30000" dirty="0" smtClean="0">
                    <a:latin typeface="Times New Roman" panose="02020603050405020304" pitchFamily="18" charset="0"/>
                    <a:cs typeface="Times New Roman" panose="02020603050405020304" pitchFamily="18" charset="0"/>
                  </a:rPr>
                  <a:t>12</a:t>
                </a:r>
                <a:r>
                  <a:rPr lang="en-US" dirty="0" smtClean="0">
                    <a:latin typeface="Times New Roman" panose="02020603050405020304" pitchFamily="18" charset="0"/>
                    <a:cs typeface="Times New Roman" panose="02020603050405020304" pitchFamily="18" charset="0"/>
                  </a:rPr>
                  <a:t>C</a:t>
                </a:r>
                <a:endParaRPr lang="en-US" dirty="0">
                  <a:latin typeface="Times New Roman" panose="02020603050405020304" pitchFamily="18" charset="0"/>
                  <a:cs typeface="Times New Roman" panose="02020603050405020304" pitchFamily="18" charset="0"/>
                </a:endParaRPr>
              </a:p>
            </p:txBody>
          </p:sp>
        </p:grpSp>
        <p:grpSp>
          <p:nvGrpSpPr>
            <p:cNvPr id="407" name="Group 406"/>
            <p:cNvGrpSpPr/>
            <p:nvPr/>
          </p:nvGrpSpPr>
          <p:grpSpPr>
            <a:xfrm>
              <a:off x="2753800" y="3341125"/>
              <a:ext cx="492443" cy="369335"/>
              <a:chOff x="9644652" y="3222254"/>
              <a:chExt cx="492443" cy="369335"/>
            </a:xfrm>
          </p:grpSpPr>
          <p:sp>
            <p:nvSpPr>
              <p:cNvPr id="408" name="Oval 407"/>
              <p:cNvSpPr>
                <a:spLocks noChangeAspect="1"/>
              </p:cNvSpPr>
              <p:nvPr/>
            </p:nvSpPr>
            <p:spPr>
              <a:xfrm>
                <a:off x="9718267" y="3222254"/>
                <a:ext cx="345214" cy="345214"/>
              </a:xfrm>
              <a:prstGeom prst="ellipse">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9" name="TextBox 408"/>
              <p:cNvSpPr txBox="1"/>
              <p:nvPr/>
            </p:nvSpPr>
            <p:spPr>
              <a:xfrm>
                <a:off x="9644652" y="3222257"/>
                <a:ext cx="492443" cy="369332"/>
              </a:xfrm>
              <a:prstGeom prst="rect">
                <a:avLst/>
              </a:prstGeom>
              <a:noFill/>
            </p:spPr>
            <p:txBody>
              <a:bodyPr wrap="none" rtlCol="0">
                <a:spAutoFit/>
              </a:bodyPr>
              <a:lstStyle/>
              <a:p>
                <a:r>
                  <a:rPr lang="en-US" baseline="30000" dirty="0" smtClean="0">
                    <a:latin typeface="Times New Roman" panose="02020603050405020304" pitchFamily="18" charset="0"/>
                    <a:cs typeface="Times New Roman" panose="02020603050405020304" pitchFamily="18" charset="0"/>
                  </a:rPr>
                  <a:t>12</a:t>
                </a:r>
                <a:r>
                  <a:rPr lang="en-US" dirty="0" smtClean="0">
                    <a:latin typeface="Times New Roman" panose="02020603050405020304" pitchFamily="18" charset="0"/>
                    <a:cs typeface="Times New Roman" panose="02020603050405020304" pitchFamily="18" charset="0"/>
                  </a:rPr>
                  <a:t>C</a:t>
                </a:r>
                <a:endParaRPr lang="en-US" dirty="0">
                  <a:latin typeface="Times New Roman" panose="02020603050405020304" pitchFamily="18" charset="0"/>
                  <a:cs typeface="Times New Roman" panose="02020603050405020304" pitchFamily="18" charset="0"/>
                </a:endParaRPr>
              </a:p>
            </p:txBody>
          </p:sp>
        </p:grpSp>
        <p:grpSp>
          <p:nvGrpSpPr>
            <p:cNvPr id="410" name="Group 409"/>
            <p:cNvGrpSpPr/>
            <p:nvPr/>
          </p:nvGrpSpPr>
          <p:grpSpPr>
            <a:xfrm>
              <a:off x="1160777" y="2402077"/>
              <a:ext cx="492443" cy="369335"/>
              <a:chOff x="9644652" y="3222254"/>
              <a:chExt cx="492443" cy="369335"/>
            </a:xfrm>
          </p:grpSpPr>
          <p:sp>
            <p:nvSpPr>
              <p:cNvPr id="411" name="Oval 410"/>
              <p:cNvSpPr>
                <a:spLocks noChangeAspect="1"/>
              </p:cNvSpPr>
              <p:nvPr/>
            </p:nvSpPr>
            <p:spPr>
              <a:xfrm>
                <a:off x="9718267" y="3222254"/>
                <a:ext cx="345214" cy="345214"/>
              </a:xfrm>
              <a:prstGeom prst="ellipse">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2" name="TextBox 411"/>
              <p:cNvSpPr txBox="1"/>
              <p:nvPr/>
            </p:nvSpPr>
            <p:spPr>
              <a:xfrm>
                <a:off x="9644652" y="3222257"/>
                <a:ext cx="492443" cy="369332"/>
              </a:xfrm>
              <a:prstGeom prst="rect">
                <a:avLst/>
              </a:prstGeom>
              <a:noFill/>
            </p:spPr>
            <p:txBody>
              <a:bodyPr wrap="none" rtlCol="0">
                <a:spAutoFit/>
              </a:bodyPr>
              <a:lstStyle/>
              <a:p>
                <a:r>
                  <a:rPr lang="en-US" baseline="30000" dirty="0" smtClean="0">
                    <a:latin typeface="Times New Roman" panose="02020603050405020304" pitchFamily="18" charset="0"/>
                    <a:cs typeface="Times New Roman" panose="02020603050405020304" pitchFamily="18" charset="0"/>
                  </a:rPr>
                  <a:t>12</a:t>
                </a:r>
                <a:r>
                  <a:rPr lang="en-US" dirty="0" smtClean="0">
                    <a:latin typeface="Times New Roman" panose="02020603050405020304" pitchFamily="18" charset="0"/>
                    <a:cs typeface="Times New Roman" panose="02020603050405020304" pitchFamily="18" charset="0"/>
                  </a:rPr>
                  <a:t>C</a:t>
                </a:r>
                <a:endParaRPr lang="en-US" dirty="0">
                  <a:latin typeface="Times New Roman" panose="02020603050405020304" pitchFamily="18" charset="0"/>
                  <a:cs typeface="Times New Roman" panose="02020603050405020304" pitchFamily="18" charset="0"/>
                </a:endParaRPr>
              </a:p>
            </p:txBody>
          </p:sp>
        </p:grpSp>
        <p:grpSp>
          <p:nvGrpSpPr>
            <p:cNvPr id="413" name="Group 412"/>
            <p:cNvGrpSpPr/>
            <p:nvPr/>
          </p:nvGrpSpPr>
          <p:grpSpPr>
            <a:xfrm>
              <a:off x="6998337" y="1815990"/>
              <a:ext cx="492443" cy="369335"/>
              <a:chOff x="9644652" y="3222254"/>
              <a:chExt cx="492443" cy="369335"/>
            </a:xfrm>
          </p:grpSpPr>
          <p:sp>
            <p:nvSpPr>
              <p:cNvPr id="414" name="Oval 413"/>
              <p:cNvSpPr>
                <a:spLocks noChangeAspect="1"/>
              </p:cNvSpPr>
              <p:nvPr/>
            </p:nvSpPr>
            <p:spPr>
              <a:xfrm>
                <a:off x="9718267" y="3222254"/>
                <a:ext cx="345214" cy="345214"/>
              </a:xfrm>
              <a:prstGeom prst="ellipse">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5" name="TextBox 414"/>
              <p:cNvSpPr txBox="1"/>
              <p:nvPr/>
            </p:nvSpPr>
            <p:spPr>
              <a:xfrm>
                <a:off x="9644652" y="3222257"/>
                <a:ext cx="492443" cy="369332"/>
              </a:xfrm>
              <a:prstGeom prst="rect">
                <a:avLst/>
              </a:prstGeom>
              <a:noFill/>
            </p:spPr>
            <p:txBody>
              <a:bodyPr wrap="none" rtlCol="0">
                <a:spAutoFit/>
              </a:bodyPr>
              <a:lstStyle/>
              <a:p>
                <a:r>
                  <a:rPr lang="en-US" baseline="30000" dirty="0" smtClean="0">
                    <a:latin typeface="Times New Roman" panose="02020603050405020304" pitchFamily="18" charset="0"/>
                    <a:cs typeface="Times New Roman" panose="02020603050405020304" pitchFamily="18" charset="0"/>
                  </a:rPr>
                  <a:t>12</a:t>
                </a:r>
                <a:r>
                  <a:rPr lang="en-US" dirty="0" smtClean="0">
                    <a:latin typeface="Times New Roman" panose="02020603050405020304" pitchFamily="18" charset="0"/>
                    <a:cs typeface="Times New Roman" panose="02020603050405020304" pitchFamily="18" charset="0"/>
                  </a:rPr>
                  <a:t>C</a:t>
                </a:r>
                <a:endParaRPr lang="en-US" dirty="0">
                  <a:latin typeface="Times New Roman" panose="02020603050405020304" pitchFamily="18" charset="0"/>
                  <a:cs typeface="Times New Roman" panose="02020603050405020304" pitchFamily="18" charset="0"/>
                </a:endParaRPr>
              </a:p>
            </p:txBody>
          </p:sp>
        </p:grpSp>
        <p:grpSp>
          <p:nvGrpSpPr>
            <p:cNvPr id="416" name="Group 415"/>
            <p:cNvGrpSpPr/>
            <p:nvPr/>
          </p:nvGrpSpPr>
          <p:grpSpPr>
            <a:xfrm>
              <a:off x="6459477" y="1846546"/>
              <a:ext cx="492443" cy="369335"/>
              <a:chOff x="9644652" y="3222254"/>
              <a:chExt cx="492443" cy="369335"/>
            </a:xfrm>
          </p:grpSpPr>
          <p:sp>
            <p:nvSpPr>
              <p:cNvPr id="417" name="Oval 416"/>
              <p:cNvSpPr>
                <a:spLocks noChangeAspect="1"/>
              </p:cNvSpPr>
              <p:nvPr/>
            </p:nvSpPr>
            <p:spPr>
              <a:xfrm>
                <a:off x="9718267" y="3222254"/>
                <a:ext cx="345214" cy="345214"/>
              </a:xfrm>
              <a:prstGeom prst="ellipse">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8" name="TextBox 417"/>
              <p:cNvSpPr txBox="1"/>
              <p:nvPr/>
            </p:nvSpPr>
            <p:spPr>
              <a:xfrm>
                <a:off x="9644652" y="3222257"/>
                <a:ext cx="492443" cy="369332"/>
              </a:xfrm>
              <a:prstGeom prst="rect">
                <a:avLst/>
              </a:prstGeom>
              <a:noFill/>
            </p:spPr>
            <p:txBody>
              <a:bodyPr wrap="none" rtlCol="0">
                <a:spAutoFit/>
              </a:bodyPr>
              <a:lstStyle/>
              <a:p>
                <a:r>
                  <a:rPr lang="en-US" baseline="30000" dirty="0" smtClean="0">
                    <a:latin typeface="Times New Roman" panose="02020603050405020304" pitchFamily="18" charset="0"/>
                    <a:cs typeface="Times New Roman" panose="02020603050405020304" pitchFamily="18" charset="0"/>
                  </a:rPr>
                  <a:t>12</a:t>
                </a:r>
                <a:r>
                  <a:rPr lang="en-US" dirty="0" smtClean="0">
                    <a:latin typeface="Times New Roman" panose="02020603050405020304" pitchFamily="18" charset="0"/>
                    <a:cs typeface="Times New Roman" panose="02020603050405020304" pitchFamily="18" charset="0"/>
                  </a:rPr>
                  <a:t>C</a:t>
                </a:r>
                <a:endParaRPr lang="en-US" dirty="0">
                  <a:latin typeface="Times New Roman" panose="02020603050405020304" pitchFamily="18" charset="0"/>
                  <a:cs typeface="Times New Roman" panose="02020603050405020304" pitchFamily="18" charset="0"/>
                </a:endParaRPr>
              </a:p>
            </p:txBody>
          </p:sp>
        </p:grpSp>
        <p:grpSp>
          <p:nvGrpSpPr>
            <p:cNvPr id="419" name="Group 418"/>
            <p:cNvGrpSpPr/>
            <p:nvPr/>
          </p:nvGrpSpPr>
          <p:grpSpPr>
            <a:xfrm>
              <a:off x="4533595" y="3482120"/>
              <a:ext cx="492443" cy="369335"/>
              <a:chOff x="9644652" y="3222254"/>
              <a:chExt cx="492443" cy="369335"/>
            </a:xfrm>
          </p:grpSpPr>
          <p:sp>
            <p:nvSpPr>
              <p:cNvPr id="420" name="Oval 419"/>
              <p:cNvSpPr>
                <a:spLocks noChangeAspect="1"/>
              </p:cNvSpPr>
              <p:nvPr/>
            </p:nvSpPr>
            <p:spPr>
              <a:xfrm>
                <a:off x="9718267" y="3222254"/>
                <a:ext cx="345214" cy="345214"/>
              </a:xfrm>
              <a:prstGeom prst="ellipse">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1" name="TextBox 420"/>
              <p:cNvSpPr txBox="1"/>
              <p:nvPr/>
            </p:nvSpPr>
            <p:spPr>
              <a:xfrm>
                <a:off x="9644652" y="3222257"/>
                <a:ext cx="492443" cy="369332"/>
              </a:xfrm>
              <a:prstGeom prst="rect">
                <a:avLst/>
              </a:prstGeom>
              <a:noFill/>
            </p:spPr>
            <p:txBody>
              <a:bodyPr wrap="none" rtlCol="0">
                <a:spAutoFit/>
              </a:bodyPr>
              <a:lstStyle/>
              <a:p>
                <a:r>
                  <a:rPr lang="en-US" baseline="30000" dirty="0" smtClean="0">
                    <a:latin typeface="Times New Roman" panose="02020603050405020304" pitchFamily="18" charset="0"/>
                    <a:cs typeface="Times New Roman" panose="02020603050405020304" pitchFamily="18" charset="0"/>
                  </a:rPr>
                  <a:t>12</a:t>
                </a:r>
                <a:r>
                  <a:rPr lang="en-US" dirty="0" smtClean="0">
                    <a:latin typeface="Times New Roman" panose="02020603050405020304" pitchFamily="18" charset="0"/>
                    <a:cs typeface="Times New Roman" panose="02020603050405020304" pitchFamily="18" charset="0"/>
                  </a:rPr>
                  <a:t>C</a:t>
                </a:r>
                <a:endParaRPr lang="en-US" dirty="0">
                  <a:latin typeface="Times New Roman" panose="02020603050405020304" pitchFamily="18" charset="0"/>
                  <a:cs typeface="Times New Roman" panose="02020603050405020304" pitchFamily="18" charset="0"/>
                </a:endParaRPr>
              </a:p>
            </p:txBody>
          </p:sp>
        </p:grpSp>
        <p:grpSp>
          <p:nvGrpSpPr>
            <p:cNvPr id="422" name="Group 421"/>
            <p:cNvGrpSpPr/>
            <p:nvPr/>
          </p:nvGrpSpPr>
          <p:grpSpPr>
            <a:xfrm>
              <a:off x="1255294" y="1431961"/>
              <a:ext cx="492443" cy="369335"/>
              <a:chOff x="9644652" y="3222254"/>
              <a:chExt cx="492443" cy="369335"/>
            </a:xfrm>
          </p:grpSpPr>
          <p:sp>
            <p:nvSpPr>
              <p:cNvPr id="423" name="Oval 422"/>
              <p:cNvSpPr>
                <a:spLocks noChangeAspect="1"/>
              </p:cNvSpPr>
              <p:nvPr/>
            </p:nvSpPr>
            <p:spPr>
              <a:xfrm>
                <a:off x="9718267" y="3222254"/>
                <a:ext cx="345214" cy="345214"/>
              </a:xfrm>
              <a:prstGeom prst="ellipse">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4" name="TextBox 423"/>
              <p:cNvSpPr txBox="1"/>
              <p:nvPr/>
            </p:nvSpPr>
            <p:spPr>
              <a:xfrm>
                <a:off x="9644652" y="3222257"/>
                <a:ext cx="492443" cy="369332"/>
              </a:xfrm>
              <a:prstGeom prst="rect">
                <a:avLst/>
              </a:prstGeom>
              <a:noFill/>
            </p:spPr>
            <p:txBody>
              <a:bodyPr wrap="none" rtlCol="0">
                <a:spAutoFit/>
              </a:bodyPr>
              <a:lstStyle/>
              <a:p>
                <a:r>
                  <a:rPr lang="en-US" baseline="30000" dirty="0" smtClean="0">
                    <a:latin typeface="Times New Roman" panose="02020603050405020304" pitchFamily="18" charset="0"/>
                    <a:cs typeface="Times New Roman" panose="02020603050405020304" pitchFamily="18" charset="0"/>
                  </a:rPr>
                  <a:t>12</a:t>
                </a:r>
                <a:r>
                  <a:rPr lang="en-US" dirty="0" smtClean="0">
                    <a:latin typeface="Times New Roman" panose="02020603050405020304" pitchFamily="18" charset="0"/>
                    <a:cs typeface="Times New Roman" panose="02020603050405020304" pitchFamily="18" charset="0"/>
                  </a:rPr>
                  <a:t>C</a:t>
                </a:r>
                <a:endParaRPr lang="en-US" dirty="0">
                  <a:latin typeface="Times New Roman" panose="02020603050405020304" pitchFamily="18" charset="0"/>
                  <a:cs typeface="Times New Roman" panose="02020603050405020304" pitchFamily="18" charset="0"/>
                </a:endParaRPr>
              </a:p>
            </p:txBody>
          </p:sp>
        </p:grpSp>
        <p:grpSp>
          <p:nvGrpSpPr>
            <p:cNvPr id="425" name="Group 424"/>
            <p:cNvGrpSpPr/>
            <p:nvPr/>
          </p:nvGrpSpPr>
          <p:grpSpPr>
            <a:xfrm>
              <a:off x="1654892" y="1446655"/>
              <a:ext cx="492443" cy="369335"/>
              <a:chOff x="9644652" y="3222254"/>
              <a:chExt cx="492443" cy="369335"/>
            </a:xfrm>
          </p:grpSpPr>
          <p:sp>
            <p:nvSpPr>
              <p:cNvPr id="426" name="Oval 425"/>
              <p:cNvSpPr>
                <a:spLocks noChangeAspect="1"/>
              </p:cNvSpPr>
              <p:nvPr/>
            </p:nvSpPr>
            <p:spPr>
              <a:xfrm>
                <a:off x="9718267" y="3222254"/>
                <a:ext cx="345214" cy="345214"/>
              </a:xfrm>
              <a:prstGeom prst="ellipse">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7" name="TextBox 426"/>
              <p:cNvSpPr txBox="1"/>
              <p:nvPr/>
            </p:nvSpPr>
            <p:spPr>
              <a:xfrm>
                <a:off x="9644652" y="3222257"/>
                <a:ext cx="492443" cy="369332"/>
              </a:xfrm>
              <a:prstGeom prst="rect">
                <a:avLst/>
              </a:prstGeom>
              <a:noFill/>
            </p:spPr>
            <p:txBody>
              <a:bodyPr wrap="none" rtlCol="0">
                <a:spAutoFit/>
              </a:bodyPr>
              <a:lstStyle/>
              <a:p>
                <a:r>
                  <a:rPr lang="en-US" baseline="30000" dirty="0" smtClean="0">
                    <a:latin typeface="Times New Roman" panose="02020603050405020304" pitchFamily="18" charset="0"/>
                    <a:cs typeface="Times New Roman" panose="02020603050405020304" pitchFamily="18" charset="0"/>
                  </a:rPr>
                  <a:t>12</a:t>
                </a:r>
                <a:r>
                  <a:rPr lang="en-US" dirty="0" smtClean="0">
                    <a:latin typeface="Times New Roman" panose="02020603050405020304" pitchFamily="18" charset="0"/>
                    <a:cs typeface="Times New Roman" panose="02020603050405020304" pitchFamily="18" charset="0"/>
                  </a:rPr>
                  <a:t>C</a:t>
                </a:r>
                <a:endParaRPr lang="en-US" dirty="0">
                  <a:latin typeface="Times New Roman" panose="02020603050405020304" pitchFamily="18" charset="0"/>
                  <a:cs typeface="Times New Roman" panose="02020603050405020304" pitchFamily="18" charset="0"/>
                </a:endParaRPr>
              </a:p>
            </p:txBody>
          </p:sp>
        </p:grpSp>
        <p:grpSp>
          <p:nvGrpSpPr>
            <p:cNvPr id="428" name="Group 427"/>
            <p:cNvGrpSpPr/>
            <p:nvPr/>
          </p:nvGrpSpPr>
          <p:grpSpPr>
            <a:xfrm>
              <a:off x="853537" y="2598805"/>
              <a:ext cx="492443" cy="369335"/>
              <a:chOff x="9644652" y="3222254"/>
              <a:chExt cx="492443" cy="369335"/>
            </a:xfrm>
          </p:grpSpPr>
          <p:sp>
            <p:nvSpPr>
              <p:cNvPr id="429" name="Oval 428"/>
              <p:cNvSpPr>
                <a:spLocks noChangeAspect="1"/>
              </p:cNvSpPr>
              <p:nvPr/>
            </p:nvSpPr>
            <p:spPr>
              <a:xfrm>
                <a:off x="9718267" y="3222254"/>
                <a:ext cx="345214" cy="345214"/>
              </a:xfrm>
              <a:prstGeom prst="ellipse">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0" name="TextBox 429"/>
              <p:cNvSpPr txBox="1"/>
              <p:nvPr/>
            </p:nvSpPr>
            <p:spPr>
              <a:xfrm>
                <a:off x="9644652" y="3222257"/>
                <a:ext cx="492443" cy="369332"/>
              </a:xfrm>
              <a:prstGeom prst="rect">
                <a:avLst/>
              </a:prstGeom>
              <a:noFill/>
            </p:spPr>
            <p:txBody>
              <a:bodyPr wrap="none" rtlCol="0">
                <a:spAutoFit/>
              </a:bodyPr>
              <a:lstStyle/>
              <a:p>
                <a:r>
                  <a:rPr lang="en-US" baseline="30000" dirty="0" smtClean="0">
                    <a:latin typeface="Times New Roman" panose="02020603050405020304" pitchFamily="18" charset="0"/>
                    <a:cs typeface="Times New Roman" panose="02020603050405020304" pitchFamily="18" charset="0"/>
                  </a:rPr>
                  <a:t>12</a:t>
                </a:r>
                <a:r>
                  <a:rPr lang="en-US" dirty="0" smtClean="0">
                    <a:latin typeface="Times New Roman" panose="02020603050405020304" pitchFamily="18" charset="0"/>
                    <a:cs typeface="Times New Roman" panose="02020603050405020304" pitchFamily="18" charset="0"/>
                  </a:rPr>
                  <a:t>C</a:t>
                </a:r>
                <a:endParaRPr lang="en-US" dirty="0">
                  <a:latin typeface="Times New Roman" panose="02020603050405020304" pitchFamily="18" charset="0"/>
                  <a:cs typeface="Times New Roman" panose="02020603050405020304" pitchFamily="18" charset="0"/>
                </a:endParaRPr>
              </a:p>
            </p:txBody>
          </p:sp>
        </p:grpSp>
        <p:grpSp>
          <p:nvGrpSpPr>
            <p:cNvPr id="431" name="Group 430"/>
            <p:cNvGrpSpPr/>
            <p:nvPr/>
          </p:nvGrpSpPr>
          <p:grpSpPr>
            <a:xfrm>
              <a:off x="3070373" y="2445185"/>
              <a:ext cx="492443" cy="369335"/>
              <a:chOff x="9644652" y="3222254"/>
              <a:chExt cx="492443" cy="369335"/>
            </a:xfrm>
          </p:grpSpPr>
          <p:sp>
            <p:nvSpPr>
              <p:cNvPr id="432" name="Oval 431"/>
              <p:cNvSpPr>
                <a:spLocks noChangeAspect="1"/>
              </p:cNvSpPr>
              <p:nvPr/>
            </p:nvSpPr>
            <p:spPr>
              <a:xfrm>
                <a:off x="9718267" y="3222254"/>
                <a:ext cx="345214" cy="345214"/>
              </a:xfrm>
              <a:prstGeom prst="ellipse">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3" name="TextBox 432"/>
              <p:cNvSpPr txBox="1"/>
              <p:nvPr/>
            </p:nvSpPr>
            <p:spPr>
              <a:xfrm>
                <a:off x="9644652" y="3222257"/>
                <a:ext cx="492443" cy="369332"/>
              </a:xfrm>
              <a:prstGeom prst="rect">
                <a:avLst/>
              </a:prstGeom>
              <a:noFill/>
            </p:spPr>
            <p:txBody>
              <a:bodyPr wrap="none" rtlCol="0">
                <a:spAutoFit/>
              </a:bodyPr>
              <a:lstStyle/>
              <a:p>
                <a:r>
                  <a:rPr lang="en-US" baseline="30000" dirty="0" smtClean="0">
                    <a:latin typeface="Times New Roman" panose="02020603050405020304" pitchFamily="18" charset="0"/>
                    <a:cs typeface="Times New Roman" panose="02020603050405020304" pitchFamily="18" charset="0"/>
                  </a:rPr>
                  <a:t>12</a:t>
                </a:r>
                <a:r>
                  <a:rPr lang="en-US" dirty="0" smtClean="0">
                    <a:latin typeface="Times New Roman" panose="02020603050405020304" pitchFamily="18" charset="0"/>
                    <a:cs typeface="Times New Roman" panose="02020603050405020304" pitchFamily="18" charset="0"/>
                  </a:rPr>
                  <a:t>C</a:t>
                </a:r>
                <a:endParaRPr lang="en-US" dirty="0">
                  <a:latin typeface="Times New Roman" panose="02020603050405020304" pitchFamily="18" charset="0"/>
                  <a:cs typeface="Times New Roman" panose="02020603050405020304" pitchFamily="18" charset="0"/>
                </a:endParaRPr>
              </a:p>
            </p:txBody>
          </p:sp>
        </p:grpSp>
        <p:grpSp>
          <p:nvGrpSpPr>
            <p:cNvPr id="434" name="Group 433"/>
            <p:cNvGrpSpPr/>
            <p:nvPr/>
          </p:nvGrpSpPr>
          <p:grpSpPr>
            <a:xfrm>
              <a:off x="5954580" y="1431940"/>
              <a:ext cx="492443" cy="369335"/>
              <a:chOff x="9644652" y="3222254"/>
              <a:chExt cx="492443" cy="369335"/>
            </a:xfrm>
          </p:grpSpPr>
          <p:sp>
            <p:nvSpPr>
              <p:cNvPr id="435" name="Oval 434"/>
              <p:cNvSpPr>
                <a:spLocks noChangeAspect="1"/>
              </p:cNvSpPr>
              <p:nvPr/>
            </p:nvSpPr>
            <p:spPr>
              <a:xfrm>
                <a:off x="9718267" y="3222254"/>
                <a:ext cx="345214" cy="345214"/>
              </a:xfrm>
              <a:prstGeom prst="ellipse">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6" name="TextBox 435"/>
              <p:cNvSpPr txBox="1"/>
              <p:nvPr/>
            </p:nvSpPr>
            <p:spPr>
              <a:xfrm>
                <a:off x="9644652" y="3222257"/>
                <a:ext cx="492443" cy="369332"/>
              </a:xfrm>
              <a:prstGeom prst="rect">
                <a:avLst/>
              </a:prstGeom>
              <a:noFill/>
            </p:spPr>
            <p:txBody>
              <a:bodyPr wrap="none" rtlCol="0">
                <a:spAutoFit/>
              </a:bodyPr>
              <a:lstStyle/>
              <a:p>
                <a:r>
                  <a:rPr lang="en-US" baseline="30000" dirty="0" smtClean="0">
                    <a:latin typeface="Times New Roman" panose="02020603050405020304" pitchFamily="18" charset="0"/>
                    <a:cs typeface="Times New Roman" panose="02020603050405020304" pitchFamily="18" charset="0"/>
                  </a:rPr>
                  <a:t>12</a:t>
                </a:r>
                <a:r>
                  <a:rPr lang="en-US" dirty="0" smtClean="0">
                    <a:latin typeface="Times New Roman" panose="02020603050405020304" pitchFamily="18" charset="0"/>
                    <a:cs typeface="Times New Roman" panose="02020603050405020304" pitchFamily="18" charset="0"/>
                  </a:rPr>
                  <a:t>C</a:t>
                </a:r>
                <a:endParaRPr lang="en-US" dirty="0">
                  <a:latin typeface="Times New Roman" panose="02020603050405020304" pitchFamily="18" charset="0"/>
                  <a:cs typeface="Times New Roman" panose="02020603050405020304" pitchFamily="18" charset="0"/>
                </a:endParaRPr>
              </a:p>
            </p:txBody>
          </p:sp>
        </p:grpSp>
        <p:grpSp>
          <p:nvGrpSpPr>
            <p:cNvPr id="437" name="Group 436"/>
            <p:cNvGrpSpPr/>
            <p:nvPr/>
          </p:nvGrpSpPr>
          <p:grpSpPr>
            <a:xfrm>
              <a:off x="2603246" y="2219027"/>
              <a:ext cx="492443" cy="369335"/>
              <a:chOff x="9644652" y="3222254"/>
              <a:chExt cx="492443" cy="369335"/>
            </a:xfrm>
          </p:grpSpPr>
          <p:sp>
            <p:nvSpPr>
              <p:cNvPr id="438" name="Oval 437"/>
              <p:cNvSpPr>
                <a:spLocks noChangeAspect="1"/>
              </p:cNvSpPr>
              <p:nvPr/>
            </p:nvSpPr>
            <p:spPr>
              <a:xfrm>
                <a:off x="9718267" y="3222254"/>
                <a:ext cx="345214" cy="345214"/>
              </a:xfrm>
              <a:prstGeom prst="ellipse">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9" name="TextBox 438"/>
              <p:cNvSpPr txBox="1"/>
              <p:nvPr/>
            </p:nvSpPr>
            <p:spPr>
              <a:xfrm>
                <a:off x="9644652" y="3222257"/>
                <a:ext cx="492443" cy="369332"/>
              </a:xfrm>
              <a:prstGeom prst="rect">
                <a:avLst/>
              </a:prstGeom>
              <a:noFill/>
            </p:spPr>
            <p:txBody>
              <a:bodyPr wrap="none" rtlCol="0">
                <a:spAutoFit/>
              </a:bodyPr>
              <a:lstStyle/>
              <a:p>
                <a:r>
                  <a:rPr lang="en-US" baseline="30000" dirty="0" smtClean="0">
                    <a:latin typeface="Times New Roman" panose="02020603050405020304" pitchFamily="18" charset="0"/>
                    <a:cs typeface="Times New Roman" panose="02020603050405020304" pitchFamily="18" charset="0"/>
                  </a:rPr>
                  <a:t>12</a:t>
                </a:r>
                <a:r>
                  <a:rPr lang="en-US" dirty="0" smtClean="0">
                    <a:latin typeface="Times New Roman" panose="02020603050405020304" pitchFamily="18" charset="0"/>
                    <a:cs typeface="Times New Roman" panose="02020603050405020304" pitchFamily="18" charset="0"/>
                  </a:rPr>
                  <a:t>C</a:t>
                </a:r>
                <a:endParaRPr lang="en-US" dirty="0">
                  <a:latin typeface="Times New Roman" panose="02020603050405020304" pitchFamily="18" charset="0"/>
                  <a:cs typeface="Times New Roman" panose="02020603050405020304" pitchFamily="18" charset="0"/>
                </a:endParaRPr>
              </a:p>
            </p:txBody>
          </p:sp>
        </p:grpSp>
        <p:grpSp>
          <p:nvGrpSpPr>
            <p:cNvPr id="440" name="Group 439"/>
            <p:cNvGrpSpPr/>
            <p:nvPr/>
          </p:nvGrpSpPr>
          <p:grpSpPr>
            <a:xfrm>
              <a:off x="462665" y="2545685"/>
              <a:ext cx="492443" cy="369335"/>
              <a:chOff x="9644652" y="3222254"/>
              <a:chExt cx="492443" cy="369335"/>
            </a:xfrm>
          </p:grpSpPr>
          <p:sp>
            <p:nvSpPr>
              <p:cNvPr id="441" name="Oval 440"/>
              <p:cNvSpPr>
                <a:spLocks noChangeAspect="1"/>
              </p:cNvSpPr>
              <p:nvPr/>
            </p:nvSpPr>
            <p:spPr>
              <a:xfrm>
                <a:off x="9718267" y="3222254"/>
                <a:ext cx="345214" cy="345214"/>
              </a:xfrm>
              <a:prstGeom prst="ellipse">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2" name="TextBox 441"/>
              <p:cNvSpPr txBox="1"/>
              <p:nvPr/>
            </p:nvSpPr>
            <p:spPr>
              <a:xfrm>
                <a:off x="9644652" y="3222257"/>
                <a:ext cx="492443" cy="369332"/>
              </a:xfrm>
              <a:prstGeom prst="rect">
                <a:avLst/>
              </a:prstGeom>
              <a:noFill/>
            </p:spPr>
            <p:txBody>
              <a:bodyPr wrap="none" rtlCol="0">
                <a:spAutoFit/>
              </a:bodyPr>
              <a:lstStyle/>
              <a:p>
                <a:r>
                  <a:rPr lang="en-US" baseline="30000" dirty="0" smtClean="0">
                    <a:latin typeface="Times New Roman" panose="02020603050405020304" pitchFamily="18" charset="0"/>
                    <a:cs typeface="Times New Roman" panose="02020603050405020304" pitchFamily="18" charset="0"/>
                  </a:rPr>
                  <a:t>12</a:t>
                </a:r>
                <a:r>
                  <a:rPr lang="en-US" dirty="0" smtClean="0">
                    <a:latin typeface="Times New Roman" panose="02020603050405020304" pitchFamily="18" charset="0"/>
                    <a:cs typeface="Times New Roman" panose="02020603050405020304" pitchFamily="18" charset="0"/>
                  </a:rPr>
                  <a:t>C</a:t>
                </a:r>
                <a:endParaRPr lang="en-US" dirty="0">
                  <a:latin typeface="Times New Roman" panose="02020603050405020304" pitchFamily="18" charset="0"/>
                  <a:cs typeface="Times New Roman" panose="02020603050405020304" pitchFamily="18" charset="0"/>
                </a:endParaRPr>
              </a:p>
            </p:txBody>
          </p:sp>
        </p:grpSp>
        <p:grpSp>
          <p:nvGrpSpPr>
            <p:cNvPr id="443" name="Group 442"/>
            <p:cNvGrpSpPr/>
            <p:nvPr/>
          </p:nvGrpSpPr>
          <p:grpSpPr>
            <a:xfrm>
              <a:off x="1125674" y="1761646"/>
              <a:ext cx="492443" cy="369335"/>
              <a:chOff x="9644652" y="3222254"/>
              <a:chExt cx="492443" cy="369335"/>
            </a:xfrm>
          </p:grpSpPr>
          <p:sp>
            <p:nvSpPr>
              <p:cNvPr id="444" name="Oval 443"/>
              <p:cNvSpPr>
                <a:spLocks noChangeAspect="1"/>
              </p:cNvSpPr>
              <p:nvPr/>
            </p:nvSpPr>
            <p:spPr>
              <a:xfrm>
                <a:off x="9718267" y="3222254"/>
                <a:ext cx="345214" cy="345214"/>
              </a:xfrm>
              <a:prstGeom prst="ellipse">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5" name="TextBox 444"/>
              <p:cNvSpPr txBox="1"/>
              <p:nvPr/>
            </p:nvSpPr>
            <p:spPr>
              <a:xfrm>
                <a:off x="9644652" y="3222257"/>
                <a:ext cx="492443" cy="369332"/>
              </a:xfrm>
              <a:prstGeom prst="rect">
                <a:avLst/>
              </a:prstGeom>
              <a:noFill/>
            </p:spPr>
            <p:txBody>
              <a:bodyPr wrap="none" rtlCol="0">
                <a:spAutoFit/>
              </a:bodyPr>
              <a:lstStyle/>
              <a:p>
                <a:r>
                  <a:rPr lang="en-US" baseline="30000" dirty="0" smtClean="0">
                    <a:latin typeface="Times New Roman" panose="02020603050405020304" pitchFamily="18" charset="0"/>
                    <a:cs typeface="Times New Roman" panose="02020603050405020304" pitchFamily="18" charset="0"/>
                  </a:rPr>
                  <a:t>12</a:t>
                </a:r>
                <a:r>
                  <a:rPr lang="en-US" dirty="0" smtClean="0">
                    <a:latin typeface="Times New Roman" panose="02020603050405020304" pitchFamily="18" charset="0"/>
                    <a:cs typeface="Times New Roman" panose="02020603050405020304" pitchFamily="18" charset="0"/>
                  </a:rPr>
                  <a:t>C</a:t>
                </a:r>
                <a:endParaRPr lang="en-US" dirty="0">
                  <a:latin typeface="Times New Roman" panose="02020603050405020304" pitchFamily="18" charset="0"/>
                  <a:cs typeface="Times New Roman" panose="02020603050405020304" pitchFamily="18" charset="0"/>
                </a:endParaRPr>
              </a:p>
            </p:txBody>
          </p:sp>
        </p:grpSp>
        <p:grpSp>
          <p:nvGrpSpPr>
            <p:cNvPr id="446" name="Group 445"/>
            <p:cNvGrpSpPr/>
            <p:nvPr/>
          </p:nvGrpSpPr>
          <p:grpSpPr>
            <a:xfrm>
              <a:off x="5256721" y="3366905"/>
              <a:ext cx="492443" cy="369335"/>
              <a:chOff x="9644652" y="3222254"/>
              <a:chExt cx="492443" cy="369335"/>
            </a:xfrm>
          </p:grpSpPr>
          <p:sp>
            <p:nvSpPr>
              <p:cNvPr id="447" name="Oval 446"/>
              <p:cNvSpPr>
                <a:spLocks noChangeAspect="1"/>
              </p:cNvSpPr>
              <p:nvPr/>
            </p:nvSpPr>
            <p:spPr>
              <a:xfrm>
                <a:off x="9718267" y="3222254"/>
                <a:ext cx="345214" cy="345214"/>
              </a:xfrm>
              <a:prstGeom prst="ellipse">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8" name="TextBox 447"/>
              <p:cNvSpPr txBox="1"/>
              <p:nvPr/>
            </p:nvSpPr>
            <p:spPr>
              <a:xfrm>
                <a:off x="9644652" y="3222257"/>
                <a:ext cx="492443" cy="369332"/>
              </a:xfrm>
              <a:prstGeom prst="rect">
                <a:avLst/>
              </a:prstGeom>
              <a:noFill/>
            </p:spPr>
            <p:txBody>
              <a:bodyPr wrap="none" rtlCol="0">
                <a:spAutoFit/>
              </a:bodyPr>
              <a:lstStyle/>
              <a:p>
                <a:r>
                  <a:rPr lang="en-US" baseline="30000" dirty="0" smtClean="0">
                    <a:latin typeface="Times New Roman" panose="02020603050405020304" pitchFamily="18" charset="0"/>
                    <a:cs typeface="Times New Roman" panose="02020603050405020304" pitchFamily="18" charset="0"/>
                  </a:rPr>
                  <a:t>12</a:t>
                </a:r>
                <a:r>
                  <a:rPr lang="en-US" dirty="0" smtClean="0">
                    <a:latin typeface="Times New Roman" panose="02020603050405020304" pitchFamily="18" charset="0"/>
                    <a:cs typeface="Times New Roman" panose="02020603050405020304" pitchFamily="18" charset="0"/>
                  </a:rPr>
                  <a:t>C</a:t>
                </a:r>
                <a:endParaRPr lang="en-US" dirty="0">
                  <a:latin typeface="Times New Roman" panose="02020603050405020304" pitchFamily="18" charset="0"/>
                  <a:cs typeface="Times New Roman" panose="02020603050405020304" pitchFamily="18" charset="0"/>
                </a:endParaRPr>
              </a:p>
            </p:txBody>
          </p:sp>
        </p:grpSp>
        <p:grpSp>
          <p:nvGrpSpPr>
            <p:cNvPr id="449" name="Group 448"/>
            <p:cNvGrpSpPr/>
            <p:nvPr/>
          </p:nvGrpSpPr>
          <p:grpSpPr>
            <a:xfrm>
              <a:off x="6383857" y="3136475"/>
              <a:ext cx="492443" cy="369335"/>
              <a:chOff x="9644652" y="3222254"/>
              <a:chExt cx="492443" cy="369335"/>
            </a:xfrm>
          </p:grpSpPr>
          <p:sp>
            <p:nvSpPr>
              <p:cNvPr id="450" name="Oval 449"/>
              <p:cNvSpPr>
                <a:spLocks noChangeAspect="1"/>
              </p:cNvSpPr>
              <p:nvPr/>
            </p:nvSpPr>
            <p:spPr>
              <a:xfrm>
                <a:off x="9718267" y="3222254"/>
                <a:ext cx="345214" cy="345214"/>
              </a:xfrm>
              <a:prstGeom prst="ellipse">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1" name="TextBox 450"/>
              <p:cNvSpPr txBox="1"/>
              <p:nvPr/>
            </p:nvSpPr>
            <p:spPr>
              <a:xfrm>
                <a:off x="9644652" y="3222257"/>
                <a:ext cx="492443" cy="369332"/>
              </a:xfrm>
              <a:prstGeom prst="rect">
                <a:avLst/>
              </a:prstGeom>
              <a:noFill/>
            </p:spPr>
            <p:txBody>
              <a:bodyPr wrap="none" rtlCol="0">
                <a:spAutoFit/>
              </a:bodyPr>
              <a:lstStyle/>
              <a:p>
                <a:r>
                  <a:rPr lang="en-US" baseline="30000" dirty="0" smtClean="0">
                    <a:latin typeface="Times New Roman" panose="02020603050405020304" pitchFamily="18" charset="0"/>
                    <a:cs typeface="Times New Roman" panose="02020603050405020304" pitchFamily="18" charset="0"/>
                  </a:rPr>
                  <a:t>12</a:t>
                </a:r>
                <a:r>
                  <a:rPr lang="en-US" dirty="0" smtClean="0">
                    <a:latin typeface="Times New Roman" panose="02020603050405020304" pitchFamily="18" charset="0"/>
                    <a:cs typeface="Times New Roman" panose="02020603050405020304" pitchFamily="18" charset="0"/>
                  </a:rPr>
                  <a:t>C</a:t>
                </a:r>
                <a:endParaRPr lang="en-US" dirty="0">
                  <a:latin typeface="Times New Roman" panose="02020603050405020304" pitchFamily="18" charset="0"/>
                  <a:cs typeface="Times New Roman" panose="02020603050405020304" pitchFamily="18" charset="0"/>
                </a:endParaRPr>
              </a:p>
            </p:txBody>
          </p:sp>
        </p:grpSp>
        <p:grpSp>
          <p:nvGrpSpPr>
            <p:cNvPr id="452" name="Group 451"/>
            <p:cNvGrpSpPr/>
            <p:nvPr/>
          </p:nvGrpSpPr>
          <p:grpSpPr>
            <a:xfrm>
              <a:off x="5647340" y="2622495"/>
              <a:ext cx="492443" cy="369335"/>
              <a:chOff x="9644652" y="3222254"/>
              <a:chExt cx="492443" cy="369335"/>
            </a:xfrm>
          </p:grpSpPr>
          <p:sp>
            <p:nvSpPr>
              <p:cNvPr id="453" name="Oval 452"/>
              <p:cNvSpPr>
                <a:spLocks noChangeAspect="1"/>
              </p:cNvSpPr>
              <p:nvPr/>
            </p:nvSpPr>
            <p:spPr>
              <a:xfrm>
                <a:off x="9718267" y="3222254"/>
                <a:ext cx="345214" cy="345214"/>
              </a:xfrm>
              <a:prstGeom prst="ellipse">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4" name="TextBox 453"/>
              <p:cNvSpPr txBox="1"/>
              <p:nvPr/>
            </p:nvSpPr>
            <p:spPr>
              <a:xfrm>
                <a:off x="9644652" y="3222257"/>
                <a:ext cx="492443" cy="369332"/>
              </a:xfrm>
              <a:prstGeom prst="rect">
                <a:avLst/>
              </a:prstGeom>
              <a:noFill/>
            </p:spPr>
            <p:txBody>
              <a:bodyPr wrap="none" rtlCol="0">
                <a:spAutoFit/>
              </a:bodyPr>
              <a:lstStyle/>
              <a:p>
                <a:r>
                  <a:rPr lang="en-US" baseline="30000" dirty="0" smtClean="0">
                    <a:latin typeface="Times New Roman" panose="02020603050405020304" pitchFamily="18" charset="0"/>
                    <a:cs typeface="Times New Roman" panose="02020603050405020304" pitchFamily="18" charset="0"/>
                  </a:rPr>
                  <a:t>12</a:t>
                </a:r>
                <a:r>
                  <a:rPr lang="en-US" dirty="0" smtClean="0">
                    <a:latin typeface="Times New Roman" panose="02020603050405020304" pitchFamily="18" charset="0"/>
                    <a:cs typeface="Times New Roman" panose="02020603050405020304" pitchFamily="18" charset="0"/>
                  </a:rPr>
                  <a:t>C</a:t>
                </a:r>
                <a:endParaRPr lang="en-US" dirty="0">
                  <a:latin typeface="Times New Roman" panose="02020603050405020304" pitchFamily="18" charset="0"/>
                  <a:cs typeface="Times New Roman" panose="02020603050405020304" pitchFamily="18" charset="0"/>
                </a:endParaRPr>
              </a:p>
            </p:txBody>
          </p:sp>
        </p:grpSp>
        <p:grpSp>
          <p:nvGrpSpPr>
            <p:cNvPr id="455" name="Group 454"/>
            <p:cNvGrpSpPr/>
            <p:nvPr/>
          </p:nvGrpSpPr>
          <p:grpSpPr>
            <a:xfrm>
              <a:off x="7787560" y="1869110"/>
              <a:ext cx="492443" cy="369335"/>
              <a:chOff x="9644652" y="3222254"/>
              <a:chExt cx="492443" cy="369335"/>
            </a:xfrm>
          </p:grpSpPr>
          <p:sp>
            <p:nvSpPr>
              <p:cNvPr id="456" name="Oval 455"/>
              <p:cNvSpPr>
                <a:spLocks noChangeAspect="1"/>
              </p:cNvSpPr>
              <p:nvPr/>
            </p:nvSpPr>
            <p:spPr>
              <a:xfrm>
                <a:off x="9718267" y="3222254"/>
                <a:ext cx="345214" cy="345214"/>
              </a:xfrm>
              <a:prstGeom prst="ellipse">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7" name="TextBox 456"/>
              <p:cNvSpPr txBox="1"/>
              <p:nvPr/>
            </p:nvSpPr>
            <p:spPr>
              <a:xfrm>
                <a:off x="9644652" y="3222257"/>
                <a:ext cx="492443" cy="369332"/>
              </a:xfrm>
              <a:prstGeom prst="rect">
                <a:avLst/>
              </a:prstGeom>
              <a:noFill/>
            </p:spPr>
            <p:txBody>
              <a:bodyPr wrap="none" rtlCol="0">
                <a:spAutoFit/>
              </a:bodyPr>
              <a:lstStyle/>
              <a:p>
                <a:r>
                  <a:rPr lang="en-US" baseline="30000" dirty="0" smtClean="0">
                    <a:latin typeface="Times New Roman" panose="02020603050405020304" pitchFamily="18" charset="0"/>
                    <a:cs typeface="Times New Roman" panose="02020603050405020304" pitchFamily="18" charset="0"/>
                  </a:rPr>
                  <a:t>12</a:t>
                </a:r>
                <a:r>
                  <a:rPr lang="en-US" dirty="0" smtClean="0">
                    <a:latin typeface="Times New Roman" panose="02020603050405020304" pitchFamily="18" charset="0"/>
                    <a:cs typeface="Times New Roman" panose="02020603050405020304" pitchFamily="18" charset="0"/>
                  </a:rPr>
                  <a:t>C</a:t>
                </a:r>
                <a:endParaRPr lang="en-US" dirty="0">
                  <a:latin typeface="Times New Roman" panose="02020603050405020304" pitchFamily="18" charset="0"/>
                  <a:cs typeface="Times New Roman" panose="02020603050405020304" pitchFamily="18" charset="0"/>
                </a:endParaRPr>
              </a:p>
            </p:txBody>
          </p:sp>
        </p:grpSp>
        <p:grpSp>
          <p:nvGrpSpPr>
            <p:cNvPr id="458" name="Group 457"/>
            <p:cNvGrpSpPr/>
            <p:nvPr/>
          </p:nvGrpSpPr>
          <p:grpSpPr>
            <a:xfrm>
              <a:off x="2219231" y="2075419"/>
              <a:ext cx="492443" cy="369335"/>
              <a:chOff x="9644652" y="3222254"/>
              <a:chExt cx="492443" cy="369335"/>
            </a:xfrm>
          </p:grpSpPr>
          <p:sp>
            <p:nvSpPr>
              <p:cNvPr id="459" name="Oval 458"/>
              <p:cNvSpPr>
                <a:spLocks noChangeAspect="1"/>
              </p:cNvSpPr>
              <p:nvPr/>
            </p:nvSpPr>
            <p:spPr>
              <a:xfrm>
                <a:off x="9718267" y="3222254"/>
                <a:ext cx="345214" cy="345214"/>
              </a:xfrm>
              <a:prstGeom prst="ellipse">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0" name="TextBox 459"/>
              <p:cNvSpPr txBox="1"/>
              <p:nvPr/>
            </p:nvSpPr>
            <p:spPr>
              <a:xfrm>
                <a:off x="9644652" y="3222257"/>
                <a:ext cx="492443" cy="369332"/>
              </a:xfrm>
              <a:prstGeom prst="rect">
                <a:avLst/>
              </a:prstGeom>
              <a:noFill/>
            </p:spPr>
            <p:txBody>
              <a:bodyPr wrap="none" rtlCol="0">
                <a:spAutoFit/>
              </a:bodyPr>
              <a:lstStyle/>
              <a:p>
                <a:r>
                  <a:rPr lang="en-US" baseline="30000" dirty="0" smtClean="0">
                    <a:latin typeface="Times New Roman" panose="02020603050405020304" pitchFamily="18" charset="0"/>
                    <a:cs typeface="Times New Roman" panose="02020603050405020304" pitchFamily="18" charset="0"/>
                  </a:rPr>
                  <a:t>12</a:t>
                </a:r>
                <a:r>
                  <a:rPr lang="en-US" dirty="0" smtClean="0">
                    <a:latin typeface="Times New Roman" panose="02020603050405020304" pitchFamily="18" charset="0"/>
                    <a:cs typeface="Times New Roman" panose="02020603050405020304" pitchFamily="18" charset="0"/>
                  </a:rPr>
                  <a:t>C</a:t>
                </a:r>
                <a:endParaRPr lang="en-US" dirty="0">
                  <a:latin typeface="Times New Roman" panose="02020603050405020304" pitchFamily="18" charset="0"/>
                  <a:cs typeface="Times New Roman" panose="02020603050405020304" pitchFamily="18" charset="0"/>
                </a:endParaRPr>
              </a:p>
            </p:txBody>
          </p:sp>
        </p:grpSp>
        <p:grpSp>
          <p:nvGrpSpPr>
            <p:cNvPr id="461" name="Group 460"/>
            <p:cNvGrpSpPr/>
            <p:nvPr/>
          </p:nvGrpSpPr>
          <p:grpSpPr>
            <a:xfrm>
              <a:off x="2120902" y="2445185"/>
              <a:ext cx="492443" cy="369335"/>
              <a:chOff x="9644652" y="3222254"/>
              <a:chExt cx="492443" cy="369335"/>
            </a:xfrm>
          </p:grpSpPr>
          <p:sp>
            <p:nvSpPr>
              <p:cNvPr id="462" name="Oval 461"/>
              <p:cNvSpPr>
                <a:spLocks noChangeAspect="1"/>
              </p:cNvSpPr>
              <p:nvPr/>
            </p:nvSpPr>
            <p:spPr>
              <a:xfrm>
                <a:off x="9718267" y="3222254"/>
                <a:ext cx="345214" cy="345214"/>
              </a:xfrm>
              <a:prstGeom prst="ellipse">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3" name="TextBox 462"/>
              <p:cNvSpPr txBox="1"/>
              <p:nvPr/>
            </p:nvSpPr>
            <p:spPr>
              <a:xfrm>
                <a:off x="9644652" y="3222257"/>
                <a:ext cx="492443" cy="369332"/>
              </a:xfrm>
              <a:prstGeom prst="rect">
                <a:avLst/>
              </a:prstGeom>
              <a:noFill/>
            </p:spPr>
            <p:txBody>
              <a:bodyPr wrap="none" rtlCol="0">
                <a:spAutoFit/>
              </a:bodyPr>
              <a:lstStyle/>
              <a:p>
                <a:r>
                  <a:rPr lang="en-US" baseline="30000" dirty="0" smtClean="0">
                    <a:latin typeface="Times New Roman" panose="02020603050405020304" pitchFamily="18" charset="0"/>
                    <a:cs typeface="Times New Roman" panose="02020603050405020304" pitchFamily="18" charset="0"/>
                  </a:rPr>
                  <a:t>12</a:t>
                </a:r>
                <a:r>
                  <a:rPr lang="en-US" dirty="0" smtClean="0">
                    <a:latin typeface="Times New Roman" panose="02020603050405020304" pitchFamily="18" charset="0"/>
                    <a:cs typeface="Times New Roman" panose="02020603050405020304" pitchFamily="18" charset="0"/>
                  </a:rPr>
                  <a:t>C</a:t>
                </a:r>
                <a:endParaRPr lang="en-US" dirty="0">
                  <a:latin typeface="Times New Roman" panose="02020603050405020304" pitchFamily="18" charset="0"/>
                  <a:cs typeface="Times New Roman" panose="02020603050405020304" pitchFamily="18" charset="0"/>
                </a:endParaRPr>
              </a:p>
            </p:txBody>
          </p:sp>
        </p:grpSp>
        <p:grpSp>
          <p:nvGrpSpPr>
            <p:cNvPr id="464" name="Group 463"/>
            <p:cNvGrpSpPr/>
            <p:nvPr/>
          </p:nvGrpSpPr>
          <p:grpSpPr>
            <a:xfrm>
              <a:off x="769905" y="2200040"/>
              <a:ext cx="492443" cy="369335"/>
              <a:chOff x="9644652" y="3222254"/>
              <a:chExt cx="492443" cy="369335"/>
            </a:xfrm>
          </p:grpSpPr>
          <p:sp>
            <p:nvSpPr>
              <p:cNvPr id="465" name="Oval 464"/>
              <p:cNvSpPr>
                <a:spLocks noChangeAspect="1"/>
              </p:cNvSpPr>
              <p:nvPr/>
            </p:nvSpPr>
            <p:spPr>
              <a:xfrm>
                <a:off x="9718267" y="3222254"/>
                <a:ext cx="345214" cy="345214"/>
              </a:xfrm>
              <a:prstGeom prst="ellipse">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6" name="TextBox 465"/>
              <p:cNvSpPr txBox="1"/>
              <p:nvPr/>
            </p:nvSpPr>
            <p:spPr>
              <a:xfrm>
                <a:off x="9644652" y="3222257"/>
                <a:ext cx="492443" cy="369332"/>
              </a:xfrm>
              <a:prstGeom prst="rect">
                <a:avLst/>
              </a:prstGeom>
              <a:noFill/>
            </p:spPr>
            <p:txBody>
              <a:bodyPr wrap="none" rtlCol="0">
                <a:spAutoFit/>
              </a:bodyPr>
              <a:lstStyle/>
              <a:p>
                <a:r>
                  <a:rPr lang="en-US" baseline="30000" dirty="0" smtClean="0">
                    <a:latin typeface="Times New Roman" panose="02020603050405020304" pitchFamily="18" charset="0"/>
                    <a:cs typeface="Times New Roman" panose="02020603050405020304" pitchFamily="18" charset="0"/>
                  </a:rPr>
                  <a:t>12</a:t>
                </a:r>
                <a:r>
                  <a:rPr lang="en-US" dirty="0" smtClean="0">
                    <a:latin typeface="Times New Roman" panose="02020603050405020304" pitchFamily="18" charset="0"/>
                    <a:cs typeface="Times New Roman" panose="02020603050405020304" pitchFamily="18" charset="0"/>
                  </a:rPr>
                  <a:t>C</a:t>
                </a:r>
                <a:endParaRPr lang="en-US" dirty="0">
                  <a:latin typeface="Times New Roman" panose="02020603050405020304" pitchFamily="18" charset="0"/>
                  <a:cs typeface="Times New Roman" panose="02020603050405020304" pitchFamily="18" charset="0"/>
                </a:endParaRPr>
              </a:p>
            </p:txBody>
          </p:sp>
        </p:grpSp>
        <p:grpSp>
          <p:nvGrpSpPr>
            <p:cNvPr id="467" name="Group 466"/>
            <p:cNvGrpSpPr/>
            <p:nvPr/>
          </p:nvGrpSpPr>
          <p:grpSpPr>
            <a:xfrm>
              <a:off x="1359812" y="2084825"/>
              <a:ext cx="492443" cy="369335"/>
              <a:chOff x="9644652" y="3222254"/>
              <a:chExt cx="492443" cy="369335"/>
            </a:xfrm>
          </p:grpSpPr>
          <p:sp>
            <p:nvSpPr>
              <p:cNvPr id="468" name="Oval 467"/>
              <p:cNvSpPr>
                <a:spLocks noChangeAspect="1"/>
              </p:cNvSpPr>
              <p:nvPr/>
            </p:nvSpPr>
            <p:spPr>
              <a:xfrm>
                <a:off x="9718267" y="3222254"/>
                <a:ext cx="345214" cy="345214"/>
              </a:xfrm>
              <a:prstGeom prst="ellipse">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9" name="TextBox 468"/>
              <p:cNvSpPr txBox="1"/>
              <p:nvPr/>
            </p:nvSpPr>
            <p:spPr>
              <a:xfrm>
                <a:off x="9644652" y="3222257"/>
                <a:ext cx="492443" cy="369332"/>
              </a:xfrm>
              <a:prstGeom prst="rect">
                <a:avLst/>
              </a:prstGeom>
              <a:noFill/>
            </p:spPr>
            <p:txBody>
              <a:bodyPr wrap="none" rtlCol="0">
                <a:spAutoFit/>
              </a:bodyPr>
              <a:lstStyle/>
              <a:p>
                <a:r>
                  <a:rPr lang="en-US" baseline="30000" dirty="0" smtClean="0">
                    <a:latin typeface="Times New Roman" panose="02020603050405020304" pitchFamily="18" charset="0"/>
                    <a:cs typeface="Times New Roman" panose="02020603050405020304" pitchFamily="18" charset="0"/>
                  </a:rPr>
                  <a:t>12</a:t>
                </a:r>
                <a:r>
                  <a:rPr lang="en-US" dirty="0" smtClean="0">
                    <a:latin typeface="Times New Roman" panose="02020603050405020304" pitchFamily="18" charset="0"/>
                    <a:cs typeface="Times New Roman" panose="02020603050405020304" pitchFamily="18" charset="0"/>
                  </a:rPr>
                  <a:t>C</a:t>
                </a:r>
                <a:endParaRPr lang="en-US" dirty="0">
                  <a:latin typeface="Times New Roman" panose="02020603050405020304" pitchFamily="18" charset="0"/>
                  <a:cs typeface="Times New Roman" panose="02020603050405020304" pitchFamily="18" charset="0"/>
                </a:endParaRPr>
              </a:p>
            </p:txBody>
          </p:sp>
        </p:grpSp>
        <p:grpSp>
          <p:nvGrpSpPr>
            <p:cNvPr id="470" name="Group 469"/>
            <p:cNvGrpSpPr/>
            <p:nvPr/>
          </p:nvGrpSpPr>
          <p:grpSpPr>
            <a:xfrm>
              <a:off x="2152485" y="1431940"/>
              <a:ext cx="492443" cy="369335"/>
              <a:chOff x="9644652" y="3222254"/>
              <a:chExt cx="492443" cy="369335"/>
            </a:xfrm>
          </p:grpSpPr>
          <p:sp>
            <p:nvSpPr>
              <p:cNvPr id="471" name="Oval 470"/>
              <p:cNvSpPr>
                <a:spLocks noChangeAspect="1"/>
              </p:cNvSpPr>
              <p:nvPr/>
            </p:nvSpPr>
            <p:spPr>
              <a:xfrm>
                <a:off x="9718267" y="3222254"/>
                <a:ext cx="345214" cy="345214"/>
              </a:xfrm>
              <a:prstGeom prst="ellipse">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2" name="TextBox 471"/>
              <p:cNvSpPr txBox="1"/>
              <p:nvPr/>
            </p:nvSpPr>
            <p:spPr>
              <a:xfrm>
                <a:off x="9644652" y="3222257"/>
                <a:ext cx="492443" cy="369332"/>
              </a:xfrm>
              <a:prstGeom prst="rect">
                <a:avLst/>
              </a:prstGeom>
              <a:noFill/>
            </p:spPr>
            <p:txBody>
              <a:bodyPr wrap="none" rtlCol="0">
                <a:spAutoFit/>
              </a:bodyPr>
              <a:lstStyle/>
              <a:p>
                <a:r>
                  <a:rPr lang="en-US" baseline="30000" dirty="0" smtClean="0">
                    <a:latin typeface="Times New Roman" panose="02020603050405020304" pitchFamily="18" charset="0"/>
                    <a:cs typeface="Times New Roman" panose="02020603050405020304" pitchFamily="18" charset="0"/>
                  </a:rPr>
                  <a:t>12</a:t>
                </a:r>
                <a:r>
                  <a:rPr lang="en-US" dirty="0" smtClean="0">
                    <a:latin typeface="Times New Roman" panose="02020603050405020304" pitchFamily="18" charset="0"/>
                    <a:cs typeface="Times New Roman" panose="02020603050405020304" pitchFamily="18" charset="0"/>
                  </a:rPr>
                  <a:t>C</a:t>
                </a:r>
                <a:endParaRPr lang="en-US" dirty="0">
                  <a:latin typeface="Times New Roman" panose="02020603050405020304" pitchFamily="18" charset="0"/>
                  <a:cs typeface="Times New Roman" panose="02020603050405020304" pitchFamily="18" charset="0"/>
                </a:endParaRPr>
              </a:p>
            </p:txBody>
          </p:sp>
        </p:grpSp>
        <p:grpSp>
          <p:nvGrpSpPr>
            <p:cNvPr id="473" name="Group 472"/>
            <p:cNvGrpSpPr/>
            <p:nvPr/>
          </p:nvGrpSpPr>
          <p:grpSpPr>
            <a:xfrm>
              <a:off x="6383692" y="1446655"/>
              <a:ext cx="492443" cy="369335"/>
              <a:chOff x="9644652" y="3222254"/>
              <a:chExt cx="492443" cy="369335"/>
            </a:xfrm>
          </p:grpSpPr>
          <p:sp>
            <p:nvSpPr>
              <p:cNvPr id="474" name="Oval 473"/>
              <p:cNvSpPr>
                <a:spLocks noChangeAspect="1"/>
              </p:cNvSpPr>
              <p:nvPr/>
            </p:nvSpPr>
            <p:spPr>
              <a:xfrm>
                <a:off x="9718267" y="3222254"/>
                <a:ext cx="345214" cy="345214"/>
              </a:xfrm>
              <a:prstGeom prst="ellipse">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5" name="TextBox 474"/>
              <p:cNvSpPr txBox="1"/>
              <p:nvPr/>
            </p:nvSpPr>
            <p:spPr>
              <a:xfrm>
                <a:off x="9644652" y="3222257"/>
                <a:ext cx="492443" cy="369332"/>
              </a:xfrm>
              <a:prstGeom prst="rect">
                <a:avLst/>
              </a:prstGeom>
              <a:noFill/>
            </p:spPr>
            <p:txBody>
              <a:bodyPr wrap="none" rtlCol="0">
                <a:spAutoFit/>
              </a:bodyPr>
              <a:lstStyle/>
              <a:p>
                <a:r>
                  <a:rPr lang="en-US" baseline="30000" dirty="0" smtClean="0">
                    <a:latin typeface="Times New Roman" panose="02020603050405020304" pitchFamily="18" charset="0"/>
                    <a:cs typeface="Times New Roman" panose="02020603050405020304" pitchFamily="18" charset="0"/>
                  </a:rPr>
                  <a:t>12</a:t>
                </a:r>
                <a:r>
                  <a:rPr lang="en-US" dirty="0" smtClean="0">
                    <a:latin typeface="Times New Roman" panose="02020603050405020304" pitchFamily="18" charset="0"/>
                    <a:cs typeface="Times New Roman" panose="02020603050405020304" pitchFamily="18" charset="0"/>
                  </a:rPr>
                  <a:t>C</a:t>
                </a:r>
                <a:endParaRPr lang="en-US" dirty="0">
                  <a:latin typeface="Times New Roman" panose="02020603050405020304" pitchFamily="18" charset="0"/>
                  <a:cs typeface="Times New Roman" panose="02020603050405020304" pitchFamily="18" charset="0"/>
                </a:endParaRPr>
              </a:p>
            </p:txBody>
          </p:sp>
        </p:grpSp>
        <p:grpSp>
          <p:nvGrpSpPr>
            <p:cNvPr id="476" name="Group 475"/>
            <p:cNvGrpSpPr/>
            <p:nvPr/>
          </p:nvGrpSpPr>
          <p:grpSpPr>
            <a:xfrm>
              <a:off x="7934308" y="2200040"/>
              <a:ext cx="492443" cy="369335"/>
              <a:chOff x="9644652" y="3222254"/>
              <a:chExt cx="492443" cy="369335"/>
            </a:xfrm>
          </p:grpSpPr>
          <p:sp>
            <p:nvSpPr>
              <p:cNvPr id="477" name="Oval 476"/>
              <p:cNvSpPr>
                <a:spLocks noChangeAspect="1"/>
              </p:cNvSpPr>
              <p:nvPr/>
            </p:nvSpPr>
            <p:spPr>
              <a:xfrm>
                <a:off x="9718267" y="3222254"/>
                <a:ext cx="345214" cy="345214"/>
              </a:xfrm>
              <a:prstGeom prst="ellipse">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8" name="TextBox 477"/>
              <p:cNvSpPr txBox="1"/>
              <p:nvPr/>
            </p:nvSpPr>
            <p:spPr>
              <a:xfrm>
                <a:off x="9644652" y="3222257"/>
                <a:ext cx="492443" cy="369332"/>
              </a:xfrm>
              <a:prstGeom prst="rect">
                <a:avLst/>
              </a:prstGeom>
              <a:noFill/>
            </p:spPr>
            <p:txBody>
              <a:bodyPr wrap="none" rtlCol="0">
                <a:spAutoFit/>
              </a:bodyPr>
              <a:lstStyle/>
              <a:p>
                <a:r>
                  <a:rPr lang="en-US" baseline="30000" dirty="0" smtClean="0">
                    <a:latin typeface="Times New Roman" panose="02020603050405020304" pitchFamily="18" charset="0"/>
                    <a:cs typeface="Times New Roman" panose="02020603050405020304" pitchFamily="18" charset="0"/>
                  </a:rPr>
                  <a:t>12</a:t>
                </a:r>
                <a:r>
                  <a:rPr lang="en-US" dirty="0" smtClean="0">
                    <a:latin typeface="Times New Roman" panose="02020603050405020304" pitchFamily="18" charset="0"/>
                    <a:cs typeface="Times New Roman" panose="02020603050405020304" pitchFamily="18" charset="0"/>
                  </a:rPr>
                  <a:t>C</a:t>
                </a:r>
                <a:endParaRPr lang="en-US" dirty="0">
                  <a:latin typeface="Times New Roman" panose="02020603050405020304" pitchFamily="18" charset="0"/>
                  <a:cs typeface="Times New Roman" panose="02020603050405020304" pitchFamily="18" charset="0"/>
                </a:endParaRPr>
              </a:p>
            </p:txBody>
          </p:sp>
        </p:grpSp>
        <p:grpSp>
          <p:nvGrpSpPr>
            <p:cNvPr id="90" name="Group 89"/>
            <p:cNvGrpSpPr/>
            <p:nvPr/>
          </p:nvGrpSpPr>
          <p:grpSpPr>
            <a:xfrm>
              <a:off x="5999807" y="3121760"/>
              <a:ext cx="492443" cy="369335"/>
              <a:chOff x="9644652" y="3222254"/>
              <a:chExt cx="492443" cy="369335"/>
            </a:xfrm>
          </p:grpSpPr>
          <p:sp>
            <p:nvSpPr>
              <p:cNvPr id="91" name="Oval 90"/>
              <p:cNvSpPr>
                <a:spLocks noChangeAspect="1"/>
              </p:cNvSpPr>
              <p:nvPr/>
            </p:nvSpPr>
            <p:spPr>
              <a:xfrm>
                <a:off x="9718267" y="3222254"/>
                <a:ext cx="345214" cy="345214"/>
              </a:xfrm>
              <a:prstGeom prst="ellipse">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p:cNvSpPr txBox="1"/>
              <p:nvPr/>
            </p:nvSpPr>
            <p:spPr>
              <a:xfrm>
                <a:off x="9644652" y="3222257"/>
                <a:ext cx="492443" cy="369332"/>
              </a:xfrm>
              <a:prstGeom prst="rect">
                <a:avLst/>
              </a:prstGeom>
              <a:noFill/>
            </p:spPr>
            <p:txBody>
              <a:bodyPr wrap="none" rtlCol="0">
                <a:spAutoFit/>
              </a:bodyPr>
              <a:lstStyle/>
              <a:p>
                <a:r>
                  <a:rPr lang="en-US" baseline="30000" dirty="0" smtClean="0">
                    <a:latin typeface="Times New Roman" panose="02020603050405020304" pitchFamily="18" charset="0"/>
                    <a:cs typeface="Times New Roman" panose="02020603050405020304" pitchFamily="18" charset="0"/>
                  </a:rPr>
                  <a:t>12</a:t>
                </a:r>
                <a:r>
                  <a:rPr lang="en-US" dirty="0" smtClean="0">
                    <a:latin typeface="Times New Roman" panose="02020603050405020304" pitchFamily="18" charset="0"/>
                    <a:cs typeface="Times New Roman" panose="02020603050405020304" pitchFamily="18" charset="0"/>
                  </a:rPr>
                  <a:t>C</a:t>
                </a:r>
                <a:endParaRPr lang="en-US" dirty="0">
                  <a:latin typeface="Times New Roman" panose="02020603050405020304" pitchFamily="18" charset="0"/>
                  <a:cs typeface="Times New Roman" panose="02020603050405020304" pitchFamily="18" charset="0"/>
                </a:endParaRPr>
              </a:p>
            </p:txBody>
          </p:sp>
        </p:grpSp>
        <p:grpSp>
          <p:nvGrpSpPr>
            <p:cNvPr id="480" name="Group 479"/>
            <p:cNvGrpSpPr/>
            <p:nvPr/>
          </p:nvGrpSpPr>
          <p:grpSpPr>
            <a:xfrm>
              <a:off x="6943114" y="2149968"/>
              <a:ext cx="492443" cy="369335"/>
              <a:chOff x="9644652" y="3222254"/>
              <a:chExt cx="492443" cy="369335"/>
            </a:xfrm>
          </p:grpSpPr>
          <p:sp>
            <p:nvSpPr>
              <p:cNvPr id="481" name="Oval 480"/>
              <p:cNvSpPr>
                <a:spLocks noChangeAspect="1"/>
              </p:cNvSpPr>
              <p:nvPr/>
            </p:nvSpPr>
            <p:spPr>
              <a:xfrm>
                <a:off x="9718267" y="3222254"/>
                <a:ext cx="345214" cy="345214"/>
              </a:xfrm>
              <a:prstGeom prst="ellipse">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2" name="TextBox 481"/>
              <p:cNvSpPr txBox="1"/>
              <p:nvPr/>
            </p:nvSpPr>
            <p:spPr>
              <a:xfrm>
                <a:off x="9644652" y="3222257"/>
                <a:ext cx="492443" cy="369332"/>
              </a:xfrm>
              <a:prstGeom prst="rect">
                <a:avLst/>
              </a:prstGeom>
              <a:noFill/>
            </p:spPr>
            <p:txBody>
              <a:bodyPr wrap="none" rtlCol="0">
                <a:spAutoFit/>
              </a:bodyPr>
              <a:lstStyle/>
              <a:p>
                <a:r>
                  <a:rPr lang="en-US" baseline="30000" dirty="0" smtClean="0">
                    <a:latin typeface="Times New Roman" panose="02020603050405020304" pitchFamily="18" charset="0"/>
                    <a:cs typeface="Times New Roman" panose="02020603050405020304" pitchFamily="18" charset="0"/>
                  </a:rPr>
                  <a:t>12</a:t>
                </a:r>
                <a:r>
                  <a:rPr lang="en-US" dirty="0" smtClean="0">
                    <a:latin typeface="Times New Roman" panose="02020603050405020304" pitchFamily="18" charset="0"/>
                    <a:cs typeface="Times New Roman" panose="02020603050405020304" pitchFamily="18" charset="0"/>
                  </a:rPr>
                  <a:t>C</a:t>
                </a:r>
                <a:endParaRPr lang="en-US" dirty="0">
                  <a:latin typeface="Times New Roman" panose="02020603050405020304" pitchFamily="18" charset="0"/>
                  <a:cs typeface="Times New Roman" panose="02020603050405020304" pitchFamily="18" charset="0"/>
                </a:endParaRPr>
              </a:p>
            </p:txBody>
          </p:sp>
        </p:grpSp>
      </p:grpSp>
      <p:sp>
        <p:nvSpPr>
          <p:cNvPr id="483" name="TextBox 482"/>
          <p:cNvSpPr txBox="1"/>
          <p:nvPr/>
        </p:nvSpPr>
        <p:spPr>
          <a:xfrm>
            <a:off x="4121562" y="6550223"/>
            <a:ext cx="811441" cy="307777"/>
          </a:xfrm>
          <a:prstGeom prst="rect">
            <a:avLst/>
          </a:prstGeom>
          <a:noFill/>
        </p:spPr>
        <p:txBody>
          <a:bodyPr wrap="none" rtlCol="0">
            <a:spAutoFit/>
          </a:bodyPr>
          <a:lstStyle/>
          <a:p>
            <a:r>
              <a:rPr lang="en-US" smtClean="0"/>
              <a:t>LTYann</a:t>
            </a:r>
            <a:endParaRPr lang="en-US" dirty="0"/>
          </a:p>
        </p:txBody>
      </p:sp>
    </p:spTree>
    <p:extLst>
      <p:ext uri="{BB962C8B-B14F-4D97-AF65-F5344CB8AC3E}">
        <p14:creationId xmlns:p14="http://schemas.microsoft.com/office/powerpoint/2010/main" val="141390268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oup 29"/>
          <p:cNvGrpSpPr/>
          <p:nvPr/>
        </p:nvGrpSpPr>
        <p:grpSpPr>
          <a:xfrm>
            <a:off x="915340" y="1977305"/>
            <a:ext cx="8572500" cy="4216855"/>
            <a:chOff x="915340" y="1977305"/>
            <a:chExt cx="8572500" cy="4216855"/>
          </a:xfrm>
        </p:grpSpPr>
        <p:pic>
          <p:nvPicPr>
            <p:cNvPr id="2050" name="Picture 2" descr="http://unews.utah.edu/wp-content/uploads/isotopemaps.jpg"/>
            <p:cNvPicPr>
              <a:picLocks noChangeAspect="1" noChangeArrowheads="1"/>
            </p:cNvPicPr>
            <p:nvPr/>
          </p:nvPicPr>
          <p:blipFill rotWithShape="1">
            <a:blip r:embed="rId2">
              <a:extLst>
                <a:ext uri="{28A0092B-C50C-407E-A947-70E740481C1C}">
                  <a14:useLocalDpi xmlns:a14="http://schemas.microsoft.com/office/drawing/2010/main" val="0"/>
                </a:ext>
              </a:extLst>
            </a:blip>
            <a:srcRect t="51879"/>
            <a:stretch/>
          </p:blipFill>
          <p:spPr bwMode="auto">
            <a:xfrm>
              <a:off x="915340" y="1977305"/>
              <a:ext cx="8572500" cy="4216855"/>
            </a:xfrm>
            <a:prstGeom prst="rect">
              <a:avLst/>
            </a:prstGeom>
            <a:noFill/>
            <a:extLst>
              <a:ext uri="{909E8E84-426E-40DD-AFC4-6F175D3DCCD1}">
                <a14:hiddenFill xmlns:a14="http://schemas.microsoft.com/office/drawing/2010/main">
                  <a:solidFill>
                    <a:srgbClr val="FFFFFF"/>
                  </a:solidFill>
                </a14:hiddenFill>
              </a:ext>
            </a:extLst>
          </p:spPr>
        </p:pic>
        <p:sp>
          <p:nvSpPr>
            <p:cNvPr id="29" name="Rectangle 28"/>
            <p:cNvSpPr/>
            <p:nvPr/>
          </p:nvSpPr>
          <p:spPr>
            <a:xfrm>
              <a:off x="5608935" y="2084825"/>
              <a:ext cx="1305770" cy="45623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 name="Title 6"/>
          <p:cNvSpPr>
            <a:spLocks noGrp="1"/>
          </p:cNvSpPr>
          <p:nvPr>
            <p:ph type="title"/>
          </p:nvPr>
        </p:nvSpPr>
        <p:spPr>
          <a:xfrm>
            <a:off x="0" y="10955"/>
            <a:ext cx="9144000" cy="1431940"/>
          </a:xfrm>
        </p:spPr>
        <p:txBody>
          <a:bodyPr>
            <a:normAutofit fontScale="90000"/>
          </a:bodyPr>
          <a:lstStyle/>
          <a:p>
            <a:r>
              <a:rPr lang="en-US" dirty="0" smtClean="0"/>
              <a:t>Oxygen Isotopes – </a:t>
            </a:r>
            <a:br>
              <a:rPr lang="en-US" dirty="0" smtClean="0"/>
            </a:br>
            <a:r>
              <a:rPr lang="en-US" dirty="0" smtClean="0"/>
              <a:t>Location, Location, Location</a:t>
            </a:r>
            <a:endParaRPr lang="en-US" dirty="0"/>
          </a:p>
        </p:txBody>
      </p:sp>
      <p:sp>
        <p:nvSpPr>
          <p:cNvPr id="4" name="TextBox 3"/>
          <p:cNvSpPr txBox="1"/>
          <p:nvPr/>
        </p:nvSpPr>
        <p:spPr>
          <a:xfrm rot="21067982">
            <a:off x="4922364" y="5678618"/>
            <a:ext cx="1323311" cy="523220"/>
          </a:xfrm>
          <a:prstGeom prst="rect">
            <a:avLst/>
          </a:prstGeom>
          <a:noFill/>
        </p:spPr>
        <p:txBody>
          <a:bodyPr wrap="none" rtlCol="0">
            <a:spAutoFit/>
          </a:bodyPr>
          <a:lstStyle/>
          <a:p>
            <a:r>
              <a:rPr lang="en-US" sz="2800" dirty="0" smtClean="0">
                <a:latin typeface="Adobe Garamond Pro" pitchFamily="18" charset="0"/>
              </a:rPr>
              <a:t>About 0</a:t>
            </a:r>
            <a:endParaRPr lang="en-US" sz="2800" dirty="0">
              <a:latin typeface="Adobe Garamond Pro" pitchFamily="18" charset="0"/>
            </a:endParaRPr>
          </a:p>
        </p:txBody>
      </p:sp>
      <p:sp>
        <p:nvSpPr>
          <p:cNvPr id="11" name="TextBox 10"/>
          <p:cNvSpPr txBox="1"/>
          <p:nvPr/>
        </p:nvSpPr>
        <p:spPr>
          <a:xfrm>
            <a:off x="3567542" y="1866246"/>
            <a:ext cx="2041393" cy="523220"/>
          </a:xfrm>
          <a:prstGeom prst="rect">
            <a:avLst/>
          </a:prstGeom>
          <a:noFill/>
        </p:spPr>
        <p:txBody>
          <a:bodyPr wrap="none" rtlCol="0">
            <a:spAutoFit/>
          </a:bodyPr>
          <a:lstStyle/>
          <a:p>
            <a:r>
              <a:rPr lang="en-US" sz="2800" dirty="0" smtClean="0">
                <a:latin typeface="Adobe Garamond Pro" pitchFamily="18" charset="0"/>
              </a:rPr>
              <a:t>Very negative</a:t>
            </a:r>
            <a:endParaRPr lang="en-US" sz="2800" dirty="0">
              <a:latin typeface="Adobe Garamond Pro" pitchFamily="18" charset="0"/>
            </a:endParaRPr>
          </a:p>
        </p:txBody>
      </p:sp>
      <p:cxnSp>
        <p:nvCxnSpPr>
          <p:cNvPr id="6" name="Straight Arrow Connector 5"/>
          <p:cNvCxnSpPr/>
          <p:nvPr/>
        </p:nvCxnSpPr>
        <p:spPr>
          <a:xfrm flipH="1">
            <a:off x="3151015" y="2200040"/>
            <a:ext cx="460860" cy="7681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4" idx="0"/>
          </p:cNvCxnSpPr>
          <p:nvPr/>
        </p:nvCxnSpPr>
        <p:spPr>
          <a:xfrm flipV="1">
            <a:off x="5543695" y="5381079"/>
            <a:ext cx="986960" cy="300665"/>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stCxn id="4" idx="0"/>
          </p:cNvCxnSpPr>
          <p:nvPr/>
        </p:nvCxnSpPr>
        <p:spPr>
          <a:xfrm flipH="1" flipV="1">
            <a:off x="4341570" y="5080415"/>
            <a:ext cx="1202125" cy="601329"/>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stCxn id="4" idx="0"/>
          </p:cNvCxnSpPr>
          <p:nvPr/>
        </p:nvCxnSpPr>
        <p:spPr>
          <a:xfrm flipH="1" flipV="1">
            <a:off x="4341570" y="5531411"/>
            <a:ext cx="1202125" cy="150333"/>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7959786" y="6596390"/>
            <a:ext cx="1127232" cy="261610"/>
          </a:xfrm>
          <a:prstGeom prst="rect">
            <a:avLst/>
          </a:prstGeom>
          <a:noFill/>
        </p:spPr>
        <p:txBody>
          <a:bodyPr wrap="none" rtlCol="0">
            <a:spAutoFit/>
          </a:bodyPr>
          <a:lstStyle/>
          <a:p>
            <a:r>
              <a:rPr lang="en-US" sz="1100" dirty="0" err="1" smtClean="0"/>
              <a:t>Ehleringer</a:t>
            </a:r>
            <a:r>
              <a:rPr lang="en-US" sz="1100" dirty="0" smtClean="0"/>
              <a:t>, 1999</a:t>
            </a:r>
            <a:endParaRPr lang="en-US" sz="1100" dirty="0">
              <a:latin typeface="Adobe Garamond Pro" pitchFamily="18" charset="0"/>
            </a:endParaRPr>
          </a:p>
        </p:txBody>
      </p:sp>
      <p:sp>
        <p:nvSpPr>
          <p:cNvPr id="14" name="TextBox 13"/>
          <p:cNvSpPr txBox="1"/>
          <p:nvPr/>
        </p:nvSpPr>
        <p:spPr>
          <a:xfrm>
            <a:off x="4121562" y="6550223"/>
            <a:ext cx="811441" cy="307777"/>
          </a:xfrm>
          <a:prstGeom prst="rect">
            <a:avLst/>
          </a:prstGeom>
          <a:noFill/>
        </p:spPr>
        <p:txBody>
          <a:bodyPr wrap="none" rtlCol="0">
            <a:spAutoFit/>
          </a:bodyPr>
          <a:lstStyle/>
          <a:p>
            <a:r>
              <a:rPr lang="en-US" smtClean="0"/>
              <a:t>LTYann</a:t>
            </a:r>
            <a:endParaRPr lang="en-US" dirty="0"/>
          </a:p>
        </p:txBody>
      </p:sp>
    </p:spTree>
    <p:extLst>
      <p:ext uri="{BB962C8B-B14F-4D97-AF65-F5344CB8AC3E}">
        <p14:creationId xmlns:p14="http://schemas.microsoft.com/office/powerpoint/2010/main" val="62804996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Shape 127"/>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l" rtl="0">
              <a:spcBef>
                <a:spcPts val="0"/>
              </a:spcBef>
              <a:buClr>
                <a:schemeClr val="dk1"/>
              </a:buClr>
              <a:buSzPct val="25000"/>
              <a:buFont typeface="Calibri"/>
              <a:buNone/>
            </a:pPr>
            <a:r>
              <a:rPr lang="en-US" sz="3959" b="1" i="0" u="none" strike="noStrike" cap="none">
                <a:solidFill>
                  <a:schemeClr val="dk1"/>
                </a:solidFill>
                <a:latin typeface="Calibri"/>
                <a:ea typeface="Calibri"/>
                <a:cs typeface="Calibri"/>
                <a:sym typeface="Calibri"/>
              </a:rPr>
              <a:t>Mammal Tooth Enamel and Stable Isotopes</a:t>
            </a:r>
          </a:p>
        </p:txBody>
      </p:sp>
      <p:pic>
        <p:nvPicPr>
          <p:cNvPr id="130" name="Shape 130"/>
          <p:cNvPicPr preferRelativeResize="0"/>
          <p:nvPr/>
        </p:nvPicPr>
        <p:blipFill rotWithShape="1">
          <a:blip r:embed="rId3">
            <a:alphaModFix/>
          </a:blip>
          <a:srcRect/>
          <a:stretch/>
        </p:blipFill>
        <p:spPr>
          <a:xfrm>
            <a:off x="3015139" y="819110"/>
            <a:ext cx="6134957" cy="5820588"/>
          </a:xfrm>
          <a:prstGeom prst="rect">
            <a:avLst/>
          </a:prstGeom>
          <a:noFill/>
          <a:ln>
            <a:noFill/>
          </a:ln>
        </p:spPr>
      </p:pic>
      <p:sp>
        <p:nvSpPr>
          <p:cNvPr id="129" name="Shape 129"/>
          <p:cNvSpPr txBox="1"/>
          <p:nvPr/>
        </p:nvSpPr>
        <p:spPr>
          <a:xfrm>
            <a:off x="0" y="6248399"/>
            <a:ext cx="3614260" cy="1477328"/>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b="1" dirty="0">
                <a:solidFill>
                  <a:schemeClr val="dk1"/>
                </a:solidFill>
                <a:latin typeface="Calibri"/>
                <a:ea typeface="Calibri"/>
                <a:cs typeface="Calibri"/>
                <a:sym typeface="Calibri"/>
              </a:rPr>
              <a:t>Illustrative habitat model modified from Boardman et al. (2013)</a:t>
            </a:r>
          </a:p>
        </p:txBody>
      </p:sp>
      <p:sp>
        <p:nvSpPr>
          <p:cNvPr id="128" name="Shape 128"/>
          <p:cNvSpPr txBox="1">
            <a:spLocks noGrp="1"/>
          </p:cNvSpPr>
          <p:nvPr>
            <p:ph type="body" idx="1"/>
          </p:nvPr>
        </p:nvSpPr>
        <p:spPr>
          <a:xfrm>
            <a:off x="457200" y="1600200"/>
            <a:ext cx="3157060" cy="4648199"/>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dk1"/>
              </a:buClr>
              <a:buSzPct val="25000"/>
              <a:buFont typeface="Arial"/>
              <a:buNone/>
            </a:pPr>
            <a:r>
              <a:rPr lang="en-US" sz="3200" b="1" i="0" u="none" strike="noStrike" cap="none" dirty="0">
                <a:solidFill>
                  <a:schemeClr val="dk1"/>
                </a:solidFill>
                <a:latin typeface="Calibri"/>
                <a:ea typeface="Calibri"/>
                <a:cs typeface="Calibri"/>
                <a:sym typeface="Calibri"/>
              </a:rPr>
              <a:t>Stable Carbon Isotopes</a:t>
            </a:r>
          </a:p>
          <a:p>
            <a:pPr marL="342900" marR="0" lvl="0" indent="-342900" algn="l" rtl="0">
              <a:spcBef>
                <a:spcPts val="320"/>
              </a:spcBef>
              <a:spcAft>
                <a:spcPts val="0"/>
              </a:spcAft>
              <a:buClr>
                <a:schemeClr val="dk1"/>
              </a:buClr>
              <a:buSzPct val="100000"/>
              <a:buFont typeface="Arial"/>
              <a:buChar char="•"/>
            </a:pPr>
            <a:r>
              <a:rPr lang="en-US" sz="2400" b="1" i="0" u="none" strike="noStrike" cap="none" dirty="0">
                <a:solidFill>
                  <a:schemeClr val="dk1"/>
                </a:solidFill>
                <a:latin typeface="Calibri"/>
                <a:ea typeface="Calibri"/>
                <a:cs typeface="Calibri"/>
                <a:sym typeface="Calibri"/>
              </a:rPr>
              <a:t>Reconstructing </a:t>
            </a:r>
            <a:r>
              <a:rPr lang="en-US" sz="2400" b="1" i="0" u="sng" strike="noStrike" cap="none" dirty="0">
                <a:solidFill>
                  <a:schemeClr val="dk1"/>
                </a:solidFill>
                <a:latin typeface="Calibri"/>
                <a:ea typeface="Calibri"/>
                <a:cs typeface="Calibri"/>
                <a:sym typeface="Calibri"/>
              </a:rPr>
              <a:t>biomes</a:t>
            </a:r>
            <a:r>
              <a:rPr lang="en-US" sz="2400" b="1" i="0" u="none" strike="noStrike" cap="none" dirty="0" smtClean="0">
                <a:solidFill>
                  <a:schemeClr val="dk1"/>
                </a:solidFill>
                <a:latin typeface="Calibri"/>
                <a:ea typeface="Calibri"/>
                <a:cs typeface="Calibri"/>
                <a:sym typeface="Calibri"/>
              </a:rPr>
              <a:t>.</a:t>
            </a:r>
          </a:p>
          <a:p>
            <a:pPr marL="342900" marR="0" lvl="0" indent="-342900" algn="l" rtl="0">
              <a:spcBef>
                <a:spcPts val="320"/>
              </a:spcBef>
              <a:spcAft>
                <a:spcPts val="0"/>
              </a:spcAft>
              <a:buClr>
                <a:schemeClr val="dk1"/>
              </a:buClr>
              <a:buSzPct val="100000"/>
              <a:buFont typeface="Arial"/>
              <a:buChar char="•"/>
            </a:pPr>
            <a:endParaRPr lang="en-US" sz="2400" b="1" i="0" u="none" strike="noStrike" cap="none" dirty="0">
              <a:solidFill>
                <a:schemeClr val="dk1"/>
              </a:solidFill>
              <a:latin typeface="Calibri"/>
              <a:ea typeface="Calibri"/>
              <a:cs typeface="Calibri"/>
              <a:sym typeface="Calibri"/>
            </a:endParaRPr>
          </a:p>
        </p:txBody>
      </p:sp>
    </p:spTree>
  </p:cSld>
  <p:clrMapOvr>
    <a:masterClrMapping/>
  </p:clrMapOvr>
  <p:transition spd="slow">
    <p:cu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Shape 127"/>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l" rtl="0">
              <a:spcBef>
                <a:spcPts val="0"/>
              </a:spcBef>
              <a:buClr>
                <a:schemeClr val="dk1"/>
              </a:buClr>
              <a:buSzPct val="25000"/>
              <a:buFont typeface="Calibri"/>
              <a:buNone/>
            </a:pPr>
            <a:r>
              <a:rPr lang="en-US" sz="3959" b="1" i="0" u="none" strike="noStrike" cap="none">
                <a:solidFill>
                  <a:schemeClr val="dk1"/>
                </a:solidFill>
                <a:latin typeface="Calibri"/>
                <a:ea typeface="Calibri"/>
                <a:cs typeface="Calibri"/>
                <a:sym typeface="Calibri"/>
              </a:rPr>
              <a:t>Mammal Tooth Enamel and Stable Isotopes</a:t>
            </a:r>
          </a:p>
        </p:txBody>
      </p:sp>
      <p:pic>
        <p:nvPicPr>
          <p:cNvPr id="130" name="Shape 130"/>
          <p:cNvPicPr preferRelativeResize="0"/>
          <p:nvPr/>
        </p:nvPicPr>
        <p:blipFill rotWithShape="1">
          <a:blip r:embed="rId3">
            <a:alphaModFix/>
          </a:blip>
          <a:srcRect/>
          <a:stretch/>
        </p:blipFill>
        <p:spPr>
          <a:xfrm>
            <a:off x="3015139" y="819110"/>
            <a:ext cx="6134957" cy="5820588"/>
          </a:xfrm>
          <a:prstGeom prst="rect">
            <a:avLst/>
          </a:prstGeom>
          <a:noFill/>
          <a:ln>
            <a:noFill/>
          </a:ln>
        </p:spPr>
      </p:pic>
      <p:sp>
        <p:nvSpPr>
          <p:cNvPr id="129" name="Shape 129"/>
          <p:cNvSpPr txBox="1"/>
          <p:nvPr/>
        </p:nvSpPr>
        <p:spPr>
          <a:xfrm>
            <a:off x="0" y="6248399"/>
            <a:ext cx="3614260" cy="1477328"/>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b="1" dirty="0">
                <a:solidFill>
                  <a:schemeClr val="dk1"/>
                </a:solidFill>
                <a:latin typeface="Calibri"/>
                <a:ea typeface="Calibri"/>
                <a:cs typeface="Calibri"/>
                <a:sym typeface="Calibri"/>
              </a:rPr>
              <a:t>Illustrative habitat model modified from Boardman et al. (2013)</a:t>
            </a:r>
          </a:p>
        </p:txBody>
      </p:sp>
      <p:sp>
        <p:nvSpPr>
          <p:cNvPr id="128" name="Shape 128"/>
          <p:cNvSpPr txBox="1">
            <a:spLocks noGrp="1"/>
          </p:cNvSpPr>
          <p:nvPr>
            <p:ph type="body" idx="1"/>
          </p:nvPr>
        </p:nvSpPr>
        <p:spPr>
          <a:xfrm>
            <a:off x="457200" y="1600200"/>
            <a:ext cx="3157060" cy="4648199"/>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dk1"/>
              </a:buClr>
              <a:buSzPct val="25000"/>
              <a:buFont typeface="Arial"/>
              <a:buNone/>
            </a:pPr>
            <a:r>
              <a:rPr lang="en-US" sz="3200" b="1" i="0" u="none" strike="noStrike" cap="none" dirty="0">
                <a:solidFill>
                  <a:schemeClr val="dk1"/>
                </a:solidFill>
                <a:latin typeface="Calibri"/>
                <a:ea typeface="Calibri"/>
                <a:cs typeface="Calibri"/>
                <a:sym typeface="Calibri"/>
              </a:rPr>
              <a:t>Stable Carbon Isotopes</a:t>
            </a:r>
          </a:p>
          <a:p>
            <a:pPr marL="342900" marR="0" lvl="0" indent="-342900" algn="l" rtl="0">
              <a:spcBef>
                <a:spcPts val="320"/>
              </a:spcBef>
              <a:spcAft>
                <a:spcPts val="0"/>
              </a:spcAft>
              <a:buClr>
                <a:schemeClr val="dk1"/>
              </a:buClr>
              <a:buSzPct val="100000"/>
              <a:buFont typeface="Arial"/>
              <a:buChar char="•"/>
            </a:pPr>
            <a:r>
              <a:rPr lang="en-US" sz="2400" b="1" i="0" u="none" strike="noStrike" cap="none" dirty="0">
                <a:solidFill>
                  <a:schemeClr val="dk1"/>
                </a:solidFill>
                <a:latin typeface="Calibri"/>
                <a:ea typeface="Calibri"/>
                <a:cs typeface="Calibri"/>
                <a:sym typeface="Calibri"/>
              </a:rPr>
              <a:t>Reconstructing </a:t>
            </a:r>
            <a:r>
              <a:rPr lang="en-US" sz="2400" b="1" i="0" u="sng" strike="noStrike" cap="none" dirty="0">
                <a:solidFill>
                  <a:schemeClr val="dk1"/>
                </a:solidFill>
                <a:latin typeface="Calibri"/>
                <a:ea typeface="Calibri"/>
                <a:cs typeface="Calibri"/>
                <a:sym typeface="Calibri"/>
              </a:rPr>
              <a:t>biomes</a:t>
            </a:r>
            <a:r>
              <a:rPr lang="en-US" sz="2400" b="1" i="0" u="none" strike="noStrike" cap="none" dirty="0" smtClean="0">
                <a:solidFill>
                  <a:schemeClr val="dk1"/>
                </a:solidFill>
                <a:latin typeface="Calibri"/>
                <a:ea typeface="Calibri"/>
                <a:cs typeface="Calibri"/>
                <a:sym typeface="Calibri"/>
              </a:rPr>
              <a:t>.</a:t>
            </a:r>
          </a:p>
          <a:p>
            <a:pPr marL="342900" marR="0" lvl="0" indent="-342900" algn="l" rtl="0">
              <a:spcBef>
                <a:spcPts val="320"/>
              </a:spcBef>
              <a:spcAft>
                <a:spcPts val="0"/>
              </a:spcAft>
              <a:buClr>
                <a:schemeClr val="dk1"/>
              </a:buClr>
              <a:buSzPct val="100000"/>
              <a:buFont typeface="Arial"/>
              <a:buChar char="•"/>
            </a:pPr>
            <a:endParaRPr lang="en-US" sz="2400" b="1" i="0" u="none" strike="noStrike" cap="none" dirty="0">
              <a:solidFill>
                <a:schemeClr val="dk1"/>
              </a:solidFill>
              <a:latin typeface="Calibri"/>
              <a:ea typeface="Calibri"/>
              <a:cs typeface="Calibri"/>
              <a:sym typeface="Calibri"/>
            </a:endParaRPr>
          </a:p>
        </p:txBody>
      </p:sp>
      <p:sp>
        <p:nvSpPr>
          <p:cNvPr id="2" name="Rectangle 1"/>
          <p:cNvSpPr/>
          <p:nvPr/>
        </p:nvSpPr>
        <p:spPr>
          <a:xfrm>
            <a:off x="3015139" y="819110"/>
            <a:ext cx="2014061" cy="5429289"/>
          </a:xfrm>
          <a:prstGeom prst="rect">
            <a:avLst/>
          </a:prstGeom>
          <a:noFill/>
          <a:ln w="381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397237" y="1676400"/>
            <a:ext cx="1348446" cy="369332"/>
          </a:xfrm>
          <a:prstGeom prst="rect">
            <a:avLst/>
          </a:prstGeom>
          <a:noFill/>
        </p:spPr>
        <p:txBody>
          <a:bodyPr wrap="none" rtlCol="0">
            <a:spAutoFit/>
          </a:bodyPr>
          <a:lstStyle/>
          <a:p>
            <a:r>
              <a:rPr lang="en-US" sz="1800" dirty="0" smtClean="0">
                <a:solidFill>
                  <a:schemeClr val="bg2"/>
                </a:solidFill>
                <a:latin typeface="Calibri" charset="0"/>
                <a:ea typeface="Calibri" charset="0"/>
                <a:cs typeface="Calibri" charset="0"/>
              </a:rPr>
              <a:t>1700 mm/</a:t>
            </a:r>
            <a:r>
              <a:rPr lang="en-US" sz="1800" dirty="0" err="1" smtClean="0">
                <a:solidFill>
                  <a:schemeClr val="bg2"/>
                </a:solidFill>
                <a:latin typeface="Calibri" charset="0"/>
                <a:ea typeface="Calibri" charset="0"/>
                <a:cs typeface="Calibri" charset="0"/>
              </a:rPr>
              <a:t>yr</a:t>
            </a:r>
            <a:endParaRPr lang="en-US" sz="1800" dirty="0">
              <a:solidFill>
                <a:schemeClr val="bg2"/>
              </a:solidFill>
              <a:latin typeface="Calibri" charset="0"/>
              <a:ea typeface="Calibri" charset="0"/>
              <a:cs typeface="Calibri" charset="0"/>
            </a:endParaRPr>
          </a:p>
        </p:txBody>
      </p:sp>
      <p:sp>
        <p:nvSpPr>
          <p:cNvPr id="4" name="Rectangle 3"/>
          <p:cNvSpPr/>
          <p:nvPr/>
        </p:nvSpPr>
        <p:spPr>
          <a:xfrm>
            <a:off x="4022169" y="7068245"/>
            <a:ext cx="4207431" cy="2388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1293623"/>
      </p:ext>
    </p:extLst>
  </p:cSld>
  <p:clrMapOvr>
    <a:masterClrMapping/>
  </p:clrMapOvr>
  <p:transition spd="slow">
    <p:cu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Shape 127"/>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l" rtl="0">
              <a:spcBef>
                <a:spcPts val="0"/>
              </a:spcBef>
              <a:buClr>
                <a:schemeClr val="dk1"/>
              </a:buClr>
              <a:buSzPct val="25000"/>
              <a:buFont typeface="Calibri"/>
              <a:buNone/>
            </a:pPr>
            <a:r>
              <a:rPr lang="en-US" sz="3959" b="1" i="0" u="none" strike="noStrike" cap="none">
                <a:solidFill>
                  <a:schemeClr val="dk1"/>
                </a:solidFill>
                <a:latin typeface="Calibri"/>
                <a:ea typeface="Calibri"/>
                <a:cs typeface="Calibri"/>
                <a:sym typeface="Calibri"/>
              </a:rPr>
              <a:t>Mammal Tooth Enamel and Stable Isotopes</a:t>
            </a:r>
          </a:p>
        </p:txBody>
      </p:sp>
      <p:pic>
        <p:nvPicPr>
          <p:cNvPr id="130" name="Shape 130"/>
          <p:cNvPicPr preferRelativeResize="0"/>
          <p:nvPr/>
        </p:nvPicPr>
        <p:blipFill rotWithShape="1">
          <a:blip r:embed="rId3">
            <a:alphaModFix/>
          </a:blip>
          <a:srcRect/>
          <a:stretch/>
        </p:blipFill>
        <p:spPr>
          <a:xfrm>
            <a:off x="3015139" y="819110"/>
            <a:ext cx="6134957" cy="5820588"/>
          </a:xfrm>
          <a:prstGeom prst="rect">
            <a:avLst/>
          </a:prstGeom>
          <a:noFill/>
          <a:ln>
            <a:noFill/>
          </a:ln>
        </p:spPr>
      </p:pic>
      <p:sp>
        <p:nvSpPr>
          <p:cNvPr id="129" name="Shape 129"/>
          <p:cNvSpPr txBox="1"/>
          <p:nvPr/>
        </p:nvSpPr>
        <p:spPr>
          <a:xfrm>
            <a:off x="0" y="6248399"/>
            <a:ext cx="3614260" cy="1477328"/>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b="1" dirty="0">
                <a:solidFill>
                  <a:schemeClr val="dk1"/>
                </a:solidFill>
                <a:latin typeface="Calibri"/>
                <a:ea typeface="Calibri"/>
                <a:cs typeface="Calibri"/>
                <a:sym typeface="Calibri"/>
              </a:rPr>
              <a:t>Illustrative habitat model modified from Boardman et al. (2013)</a:t>
            </a:r>
          </a:p>
        </p:txBody>
      </p:sp>
      <p:sp>
        <p:nvSpPr>
          <p:cNvPr id="128" name="Shape 128"/>
          <p:cNvSpPr txBox="1">
            <a:spLocks noGrp="1"/>
          </p:cNvSpPr>
          <p:nvPr>
            <p:ph type="body" idx="1"/>
          </p:nvPr>
        </p:nvSpPr>
        <p:spPr>
          <a:xfrm>
            <a:off x="457200" y="1600200"/>
            <a:ext cx="3157060" cy="4648199"/>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dk1"/>
              </a:buClr>
              <a:buSzPct val="25000"/>
              <a:buFont typeface="Arial"/>
              <a:buNone/>
            </a:pPr>
            <a:r>
              <a:rPr lang="en-US" sz="3200" b="1" i="0" u="none" strike="noStrike" cap="none" dirty="0">
                <a:solidFill>
                  <a:schemeClr val="dk1"/>
                </a:solidFill>
                <a:latin typeface="Calibri"/>
                <a:ea typeface="Calibri"/>
                <a:cs typeface="Calibri"/>
                <a:sym typeface="Calibri"/>
              </a:rPr>
              <a:t>Stable Carbon Isotopes</a:t>
            </a:r>
          </a:p>
          <a:p>
            <a:pPr marL="342900" marR="0" lvl="0" indent="-342900" algn="l" rtl="0">
              <a:spcBef>
                <a:spcPts val="320"/>
              </a:spcBef>
              <a:spcAft>
                <a:spcPts val="0"/>
              </a:spcAft>
              <a:buClr>
                <a:schemeClr val="dk1"/>
              </a:buClr>
              <a:buSzPct val="100000"/>
              <a:buFont typeface="Arial"/>
              <a:buChar char="•"/>
            </a:pPr>
            <a:r>
              <a:rPr lang="en-US" sz="2400" b="1" i="0" u="none" strike="noStrike" cap="none" dirty="0">
                <a:solidFill>
                  <a:schemeClr val="dk1"/>
                </a:solidFill>
                <a:latin typeface="Calibri"/>
                <a:ea typeface="Calibri"/>
                <a:cs typeface="Calibri"/>
                <a:sym typeface="Calibri"/>
              </a:rPr>
              <a:t>Reconstructing </a:t>
            </a:r>
            <a:r>
              <a:rPr lang="en-US" sz="2400" b="1" i="0" u="sng" strike="noStrike" cap="none" dirty="0">
                <a:solidFill>
                  <a:schemeClr val="dk1"/>
                </a:solidFill>
                <a:latin typeface="Calibri"/>
                <a:ea typeface="Calibri"/>
                <a:cs typeface="Calibri"/>
                <a:sym typeface="Calibri"/>
              </a:rPr>
              <a:t>biomes</a:t>
            </a:r>
            <a:r>
              <a:rPr lang="en-US" sz="2400" b="1" i="0" u="none" strike="noStrike" cap="none" dirty="0" smtClean="0">
                <a:solidFill>
                  <a:schemeClr val="dk1"/>
                </a:solidFill>
                <a:latin typeface="Calibri"/>
                <a:ea typeface="Calibri"/>
                <a:cs typeface="Calibri"/>
                <a:sym typeface="Calibri"/>
              </a:rPr>
              <a:t>.</a:t>
            </a:r>
          </a:p>
          <a:p>
            <a:pPr marL="342900" marR="0" lvl="0" indent="-342900" algn="l" rtl="0">
              <a:spcBef>
                <a:spcPts val="320"/>
              </a:spcBef>
              <a:spcAft>
                <a:spcPts val="0"/>
              </a:spcAft>
              <a:buClr>
                <a:schemeClr val="dk1"/>
              </a:buClr>
              <a:buSzPct val="100000"/>
              <a:buFont typeface="Arial"/>
              <a:buChar char="•"/>
            </a:pPr>
            <a:endParaRPr lang="en-US" sz="2400" b="1" i="0" u="none" strike="noStrike" cap="none" dirty="0">
              <a:solidFill>
                <a:schemeClr val="dk1"/>
              </a:solidFill>
              <a:latin typeface="Calibri"/>
              <a:ea typeface="Calibri"/>
              <a:cs typeface="Calibri"/>
              <a:sym typeface="Calibri"/>
            </a:endParaRPr>
          </a:p>
        </p:txBody>
      </p:sp>
      <p:sp>
        <p:nvSpPr>
          <p:cNvPr id="7" name="TextBox 6"/>
          <p:cNvSpPr txBox="1"/>
          <p:nvPr/>
        </p:nvSpPr>
        <p:spPr>
          <a:xfrm>
            <a:off x="5653502" y="1799963"/>
            <a:ext cx="827471" cy="646331"/>
          </a:xfrm>
          <a:prstGeom prst="rect">
            <a:avLst/>
          </a:prstGeom>
          <a:solidFill>
            <a:schemeClr val="bg1"/>
          </a:solidFill>
        </p:spPr>
        <p:txBody>
          <a:bodyPr wrap="none" rtlCol="0">
            <a:spAutoFit/>
          </a:bodyPr>
          <a:lstStyle/>
          <a:p>
            <a:r>
              <a:rPr lang="en-US" sz="1800" dirty="0" smtClean="0">
                <a:solidFill>
                  <a:schemeClr val="accent1">
                    <a:lumMod val="75000"/>
                  </a:schemeClr>
                </a:solidFill>
                <a:latin typeface="Calibri" charset="0"/>
                <a:ea typeface="Calibri" charset="0"/>
                <a:cs typeface="Calibri" charset="0"/>
              </a:rPr>
              <a:t>~</a:t>
            </a:r>
            <a:r>
              <a:rPr lang="en-US" sz="1800" smtClean="0">
                <a:solidFill>
                  <a:schemeClr val="accent1">
                    <a:lumMod val="75000"/>
                  </a:schemeClr>
                </a:solidFill>
                <a:latin typeface="Calibri" charset="0"/>
                <a:ea typeface="Calibri" charset="0"/>
                <a:cs typeface="Calibri" charset="0"/>
              </a:rPr>
              <a:t>900 </a:t>
            </a:r>
            <a:br>
              <a:rPr lang="en-US" sz="1800" smtClean="0">
                <a:solidFill>
                  <a:schemeClr val="accent1">
                    <a:lumMod val="75000"/>
                  </a:schemeClr>
                </a:solidFill>
                <a:latin typeface="Calibri" charset="0"/>
                <a:ea typeface="Calibri" charset="0"/>
                <a:cs typeface="Calibri" charset="0"/>
              </a:rPr>
            </a:br>
            <a:r>
              <a:rPr lang="en-US" sz="1800" smtClean="0">
                <a:solidFill>
                  <a:schemeClr val="accent1">
                    <a:lumMod val="75000"/>
                  </a:schemeClr>
                </a:solidFill>
                <a:latin typeface="Calibri" charset="0"/>
                <a:ea typeface="Calibri" charset="0"/>
                <a:cs typeface="Calibri" charset="0"/>
              </a:rPr>
              <a:t>mm/</a:t>
            </a:r>
            <a:r>
              <a:rPr lang="en-US" sz="1800" dirty="0" err="1" smtClean="0">
                <a:solidFill>
                  <a:schemeClr val="accent1">
                    <a:lumMod val="75000"/>
                  </a:schemeClr>
                </a:solidFill>
                <a:latin typeface="Calibri" charset="0"/>
                <a:ea typeface="Calibri" charset="0"/>
                <a:cs typeface="Calibri" charset="0"/>
              </a:rPr>
              <a:t>yr</a:t>
            </a:r>
            <a:endParaRPr lang="en-US" sz="1800" dirty="0">
              <a:solidFill>
                <a:schemeClr val="accent1">
                  <a:lumMod val="75000"/>
                </a:schemeClr>
              </a:solidFill>
              <a:latin typeface="Calibri" charset="0"/>
              <a:ea typeface="Calibri" charset="0"/>
              <a:cs typeface="Calibri" charset="0"/>
            </a:endParaRPr>
          </a:p>
        </p:txBody>
      </p:sp>
      <p:sp>
        <p:nvSpPr>
          <p:cNvPr id="8" name="TextBox 7"/>
          <p:cNvSpPr txBox="1"/>
          <p:nvPr/>
        </p:nvSpPr>
        <p:spPr>
          <a:xfrm>
            <a:off x="7407395" y="1799962"/>
            <a:ext cx="880369" cy="646331"/>
          </a:xfrm>
          <a:prstGeom prst="rect">
            <a:avLst/>
          </a:prstGeom>
          <a:solidFill>
            <a:schemeClr val="bg1"/>
          </a:solidFill>
        </p:spPr>
        <p:txBody>
          <a:bodyPr wrap="none" rtlCol="0">
            <a:spAutoFit/>
          </a:bodyPr>
          <a:lstStyle/>
          <a:p>
            <a:r>
              <a:rPr lang="en-US" sz="1800" smtClean="0">
                <a:solidFill>
                  <a:schemeClr val="accent1">
                    <a:lumMod val="60000"/>
                    <a:lumOff val="40000"/>
                  </a:schemeClr>
                </a:solidFill>
                <a:latin typeface="Calibri" charset="0"/>
                <a:ea typeface="Calibri" charset="0"/>
                <a:cs typeface="Calibri" charset="0"/>
              </a:rPr>
              <a:t>~500</a:t>
            </a:r>
            <a:br>
              <a:rPr lang="en-US" sz="1800" smtClean="0">
                <a:solidFill>
                  <a:schemeClr val="accent1">
                    <a:lumMod val="60000"/>
                    <a:lumOff val="40000"/>
                  </a:schemeClr>
                </a:solidFill>
                <a:latin typeface="Calibri" charset="0"/>
                <a:ea typeface="Calibri" charset="0"/>
                <a:cs typeface="Calibri" charset="0"/>
              </a:rPr>
            </a:br>
            <a:r>
              <a:rPr lang="en-US" sz="1800" smtClean="0">
                <a:solidFill>
                  <a:schemeClr val="accent1">
                    <a:lumMod val="60000"/>
                    <a:lumOff val="40000"/>
                  </a:schemeClr>
                </a:solidFill>
                <a:latin typeface="Calibri" charset="0"/>
                <a:ea typeface="Calibri" charset="0"/>
                <a:cs typeface="Calibri" charset="0"/>
              </a:rPr>
              <a:t> </a:t>
            </a:r>
            <a:r>
              <a:rPr lang="en-US" sz="1800" dirty="0" smtClean="0">
                <a:solidFill>
                  <a:schemeClr val="accent1">
                    <a:lumMod val="60000"/>
                    <a:lumOff val="40000"/>
                  </a:schemeClr>
                </a:solidFill>
                <a:latin typeface="Calibri" charset="0"/>
                <a:ea typeface="Calibri" charset="0"/>
                <a:cs typeface="Calibri" charset="0"/>
              </a:rPr>
              <a:t>mm/</a:t>
            </a:r>
            <a:r>
              <a:rPr lang="en-US" sz="1800" dirty="0" err="1" smtClean="0">
                <a:solidFill>
                  <a:schemeClr val="accent1">
                    <a:lumMod val="60000"/>
                    <a:lumOff val="40000"/>
                  </a:schemeClr>
                </a:solidFill>
                <a:latin typeface="Calibri" charset="0"/>
                <a:ea typeface="Calibri" charset="0"/>
                <a:cs typeface="Calibri" charset="0"/>
              </a:rPr>
              <a:t>yr</a:t>
            </a:r>
            <a:endParaRPr lang="en-US" sz="1800" dirty="0">
              <a:solidFill>
                <a:schemeClr val="accent1">
                  <a:lumMod val="60000"/>
                  <a:lumOff val="40000"/>
                </a:schemeClr>
              </a:solidFill>
              <a:latin typeface="Calibri" charset="0"/>
              <a:ea typeface="Calibri" charset="0"/>
              <a:cs typeface="Calibri" charset="0"/>
            </a:endParaRPr>
          </a:p>
        </p:txBody>
      </p:sp>
      <p:sp>
        <p:nvSpPr>
          <p:cNvPr id="2" name="Rectangle 1"/>
          <p:cNvSpPr/>
          <p:nvPr/>
        </p:nvSpPr>
        <p:spPr>
          <a:xfrm>
            <a:off x="5075586" y="860314"/>
            <a:ext cx="3230214" cy="5429289"/>
          </a:xfrm>
          <a:prstGeom prst="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2264322"/>
      </p:ext>
    </p:extLst>
  </p:cSld>
  <p:clrMapOvr>
    <a:masterClrMapping/>
  </p:clrMapOvr>
  <p:transition spd="slow">
    <p:cu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Shape 127"/>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l" rtl="0">
              <a:spcBef>
                <a:spcPts val="0"/>
              </a:spcBef>
              <a:buClr>
                <a:schemeClr val="dk1"/>
              </a:buClr>
              <a:buSzPct val="25000"/>
              <a:buFont typeface="Calibri"/>
              <a:buNone/>
            </a:pPr>
            <a:r>
              <a:rPr lang="en-US" sz="3959" b="1" i="0" u="none" strike="noStrike" cap="none">
                <a:solidFill>
                  <a:schemeClr val="dk1"/>
                </a:solidFill>
                <a:latin typeface="Calibri"/>
                <a:ea typeface="Calibri"/>
                <a:cs typeface="Calibri"/>
                <a:sym typeface="Calibri"/>
              </a:rPr>
              <a:t>Mammal Tooth Enamel and Stable Isotopes</a:t>
            </a:r>
          </a:p>
        </p:txBody>
      </p:sp>
      <p:pic>
        <p:nvPicPr>
          <p:cNvPr id="130" name="Shape 130"/>
          <p:cNvPicPr preferRelativeResize="0"/>
          <p:nvPr/>
        </p:nvPicPr>
        <p:blipFill rotWithShape="1">
          <a:blip r:embed="rId3">
            <a:alphaModFix/>
          </a:blip>
          <a:srcRect/>
          <a:stretch/>
        </p:blipFill>
        <p:spPr>
          <a:xfrm>
            <a:off x="3015139" y="819110"/>
            <a:ext cx="6134957" cy="5820588"/>
          </a:xfrm>
          <a:prstGeom prst="rect">
            <a:avLst/>
          </a:prstGeom>
          <a:noFill/>
          <a:ln>
            <a:noFill/>
          </a:ln>
        </p:spPr>
      </p:pic>
      <p:sp>
        <p:nvSpPr>
          <p:cNvPr id="129" name="Shape 129"/>
          <p:cNvSpPr txBox="1"/>
          <p:nvPr/>
        </p:nvSpPr>
        <p:spPr>
          <a:xfrm>
            <a:off x="0" y="6248399"/>
            <a:ext cx="3614260" cy="1477328"/>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b="1" dirty="0">
                <a:solidFill>
                  <a:schemeClr val="dk1"/>
                </a:solidFill>
                <a:latin typeface="Calibri"/>
                <a:ea typeface="Calibri"/>
                <a:cs typeface="Calibri"/>
                <a:sym typeface="Calibri"/>
              </a:rPr>
              <a:t>Illustrative habitat model modified from Boardman et al. (2013)</a:t>
            </a:r>
          </a:p>
        </p:txBody>
      </p:sp>
      <p:sp>
        <p:nvSpPr>
          <p:cNvPr id="128" name="Shape 128"/>
          <p:cNvSpPr txBox="1">
            <a:spLocks noGrp="1"/>
          </p:cNvSpPr>
          <p:nvPr>
            <p:ph type="body" idx="1"/>
          </p:nvPr>
        </p:nvSpPr>
        <p:spPr>
          <a:xfrm>
            <a:off x="457200" y="1600200"/>
            <a:ext cx="3157060" cy="4648199"/>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dk1"/>
              </a:buClr>
              <a:buSzPct val="25000"/>
              <a:buFont typeface="Arial"/>
              <a:buNone/>
            </a:pPr>
            <a:r>
              <a:rPr lang="en-US" sz="3200" b="1" i="0" u="none" strike="noStrike" cap="none" dirty="0">
                <a:solidFill>
                  <a:schemeClr val="dk1"/>
                </a:solidFill>
                <a:latin typeface="Calibri"/>
                <a:ea typeface="Calibri"/>
                <a:cs typeface="Calibri"/>
                <a:sym typeface="Calibri"/>
              </a:rPr>
              <a:t>Stable Carbon Isotopes</a:t>
            </a:r>
          </a:p>
          <a:p>
            <a:pPr marL="342900" marR="0" lvl="0" indent="-342900" algn="l" rtl="0">
              <a:spcBef>
                <a:spcPts val="320"/>
              </a:spcBef>
              <a:spcAft>
                <a:spcPts val="0"/>
              </a:spcAft>
              <a:buClr>
                <a:schemeClr val="dk1"/>
              </a:buClr>
              <a:buSzPct val="100000"/>
              <a:buFont typeface="Arial"/>
              <a:buChar char="•"/>
            </a:pPr>
            <a:r>
              <a:rPr lang="en-US" sz="2400" b="1" i="0" u="none" strike="noStrike" cap="none" dirty="0">
                <a:solidFill>
                  <a:schemeClr val="dk1"/>
                </a:solidFill>
                <a:latin typeface="Calibri"/>
                <a:ea typeface="Calibri"/>
                <a:cs typeface="Calibri"/>
                <a:sym typeface="Calibri"/>
              </a:rPr>
              <a:t>Reconstructing </a:t>
            </a:r>
            <a:r>
              <a:rPr lang="en-US" sz="2400" b="1" i="0" u="sng" strike="noStrike" cap="none" dirty="0">
                <a:solidFill>
                  <a:schemeClr val="dk1"/>
                </a:solidFill>
                <a:latin typeface="Calibri"/>
                <a:ea typeface="Calibri"/>
                <a:cs typeface="Calibri"/>
                <a:sym typeface="Calibri"/>
              </a:rPr>
              <a:t>biomes</a:t>
            </a:r>
            <a:r>
              <a:rPr lang="en-US" sz="2400" b="1" i="0" u="none" strike="noStrike" cap="none" dirty="0" smtClean="0">
                <a:solidFill>
                  <a:schemeClr val="dk1"/>
                </a:solidFill>
                <a:latin typeface="Calibri"/>
                <a:ea typeface="Calibri"/>
                <a:cs typeface="Calibri"/>
                <a:sym typeface="Calibri"/>
              </a:rPr>
              <a:t>.</a:t>
            </a:r>
          </a:p>
          <a:p>
            <a:pPr marL="342900" marR="0" lvl="0" indent="-342900" algn="l" rtl="0">
              <a:spcBef>
                <a:spcPts val="320"/>
              </a:spcBef>
              <a:spcAft>
                <a:spcPts val="0"/>
              </a:spcAft>
              <a:buClr>
                <a:schemeClr val="dk1"/>
              </a:buClr>
              <a:buSzPct val="100000"/>
              <a:buFont typeface="Arial"/>
              <a:buChar char="•"/>
            </a:pPr>
            <a:endParaRPr lang="en-US" sz="2400" b="1" i="0" u="none" strike="noStrike" cap="none" dirty="0">
              <a:solidFill>
                <a:schemeClr val="dk1"/>
              </a:solidFill>
              <a:latin typeface="Calibri"/>
              <a:ea typeface="Calibri"/>
              <a:cs typeface="Calibri"/>
              <a:sym typeface="Calibri"/>
            </a:endParaRPr>
          </a:p>
        </p:txBody>
      </p:sp>
      <p:sp>
        <p:nvSpPr>
          <p:cNvPr id="2" name="Rectangle 1"/>
          <p:cNvSpPr/>
          <p:nvPr/>
        </p:nvSpPr>
        <p:spPr>
          <a:xfrm flipH="1">
            <a:off x="8305800" y="860314"/>
            <a:ext cx="685800" cy="5429289"/>
          </a:xfrm>
          <a:prstGeom prst="rect">
            <a:avLst/>
          </a:prstGeom>
          <a:noFill/>
          <a:ln w="38100">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89842227"/>
      </p:ext>
    </p:extLst>
  </p:cSld>
  <p:clrMapOvr>
    <a:masterClrMapping/>
  </p:clrMapOvr>
  <p:transition spd="slow">
    <p:cu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Shape 127"/>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l" rtl="0">
              <a:spcBef>
                <a:spcPts val="0"/>
              </a:spcBef>
              <a:buClr>
                <a:schemeClr val="dk1"/>
              </a:buClr>
              <a:buSzPct val="25000"/>
              <a:buFont typeface="Calibri"/>
              <a:buNone/>
            </a:pPr>
            <a:r>
              <a:rPr lang="en-US" sz="3959" b="1" i="0" u="none" strike="noStrike" cap="none">
                <a:solidFill>
                  <a:schemeClr val="dk1"/>
                </a:solidFill>
                <a:latin typeface="Calibri"/>
                <a:ea typeface="Calibri"/>
                <a:cs typeface="Calibri"/>
                <a:sym typeface="Calibri"/>
              </a:rPr>
              <a:t>Mammal Tooth Enamel and Stable Isotopes</a:t>
            </a:r>
          </a:p>
        </p:txBody>
      </p:sp>
      <p:pic>
        <p:nvPicPr>
          <p:cNvPr id="130" name="Shape 130"/>
          <p:cNvPicPr preferRelativeResize="0"/>
          <p:nvPr/>
        </p:nvPicPr>
        <p:blipFill rotWithShape="1">
          <a:blip r:embed="rId3">
            <a:alphaModFix/>
          </a:blip>
          <a:srcRect/>
          <a:stretch/>
        </p:blipFill>
        <p:spPr>
          <a:xfrm>
            <a:off x="3015139" y="819110"/>
            <a:ext cx="6134957" cy="5820588"/>
          </a:xfrm>
          <a:prstGeom prst="rect">
            <a:avLst/>
          </a:prstGeom>
          <a:noFill/>
          <a:ln>
            <a:noFill/>
          </a:ln>
        </p:spPr>
      </p:pic>
      <p:sp>
        <p:nvSpPr>
          <p:cNvPr id="129" name="Shape 129"/>
          <p:cNvSpPr txBox="1"/>
          <p:nvPr/>
        </p:nvSpPr>
        <p:spPr>
          <a:xfrm>
            <a:off x="0" y="6295072"/>
            <a:ext cx="3614260" cy="1477328"/>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b="1" dirty="0">
                <a:solidFill>
                  <a:schemeClr val="dk1"/>
                </a:solidFill>
                <a:latin typeface="Calibri"/>
                <a:ea typeface="Calibri"/>
                <a:cs typeface="Calibri"/>
                <a:sym typeface="Calibri"/>
              </a:rPr>
              <a:t>Illustrative habitat model modified from Boardman et al. (2013)</a:t>
            </a:r>
          </a:p>
        </p:txBody>
      </p:sp>
      <p:sp>
        <p:nvSpPr>
          <p:cNvPr id="128" name="Shape 128"/>
          <p:cNvSpPr txBox="1">
            <a:spLocks noGrp="1"/>
          </p:cNvSpPr>
          <p:nvPr>
            <p:ph type="body" idx="1"/>
          </p:nvPr>
        </p:nvSpPr>
        <p:spPr>
          <a:xfrm>
            <a:off x="457200" y="1600200"/>
            <a:ext cx="3157060" cy="4648199"/>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dk1"/>
              </a:buClr>
              <a:buSzPct val="25000"/>
              <a:buFont typeface="Arial"/>
              <a:buNone/>
            </a:pPr>
            <a:r>
              <a:rPr lang="en-US" sz="3200" b="1" i="0" u="none" strike="noStrike" cap="none" dirty="0">
                <a:solidFill>
                  <a:schemeClr val="dk1"/>
                </a:solidFill>
                <a:latin typeface="Calibri"/>
                <a:ea typeface="Calibri"/>
                <a:cs typeface="Calibri"/>
                <a:sym typeface="Calibri"/>
              </a:rPr>
              <a:t>Stable Carbon Isotopes</a:t>
            </a:r>
          </a:p>
          <a:p>
            <a:pPr lvl="0" indent="-342900">
              <a:spcBef>
                <a:spcPts val="320"/>
              </a:spcBef>
            </a:pPr>
            <a:r>
              <a:rPr lang="en-US" sz="2400" b="1" dirty="0"/>
              <a:t>Reconstructing </a:t>
            </a:r>
            <a:r>
              <a:rPr lang="en-US" sz="2400" b="1" u="sng" dirty="0"/>
              <a:t>Mean Annual </a:t>
            </a:r>
            <a:r>
              <a:rPr lang="en-US" sz="2400" b="1" u="sng" dirty="0" smtClean="0"/>
              <a:t>Precipitation</a:t>
            </a:r>
          </a:p>
          <a:p>
            <a:pPr indent="-342900">
              <a:spcBef>
                <a:spcPts val="320"/>
              </a:spcBef>
            </a:pPr>
            <a:endParaRPr lang="en-US" sz="2000" dirty="0" smtClean="0"/>
          </a:p>
          <a:p>
            <a:pPr indent="-342900">
              <a:spcBef>
                <a:spcPts val="320"/>
              </a:spcBef>
            </a:pPr>
            <a:r>
              <a:rPr lang="en-US" sz="2000" dirty="0" smtClean="0"/>
              <a:t>Model factors</a:t>
            </a:r>
          </a:p>
          <a:p>
            <a:pPr lvl="1" indent="-342900">
              <a:spcBef>
                <a:spcPts val="320"/>
              </a:spcBef>
            </a:pPr>
            <a:r>
              <a:rPr lang="en-US" sz="1600" i="0" strike="noStrike" cap="none" dirty="0" smtClean="0">
                <a:solidFill>
                  <a:schemeClr val="dk1"/>
                </a:solidFill>
                <a:latin typeface="Calibri"/>
                <a:ea typeface="Calibri"/>
                <a:cs typeface="Calibri"/>
                <a:sym typeface="Calibri"/>
              </a:rPr>
              <a:t>Effect of latitude </a:t>
            </a:r>
          </a:p>
          <a:p>
            <a:pPr lvl="1" indent="-342900">
              <a:spcBef>
                <a:spcPts val="320"/>
              </a:spcBef>
            </a:pPr>
            <a:r>
              <a:rPr lang="en-US" sz="1600" dirty="0" smtClean="0"/>
              <a:t>Effect of elevation</a:t>
            </a:r>
          </a:p>
          <a:p>
            <a:pPr lvl="1" indent="-342900">
              <a:spcBef>
                <a:spcPts val="320"/>
              </a:spcBef>
            </a:pPr>
            <a:r>
              <a:rPr lang="en-US" sz="1600" i="0" strike="noStrike" cap="none" dirty="0" smtClean="0">
                <a:solidFill>
                  <a:schemeClr val="dk1"/>
                </a:solidFill>
                <a:latin typeface="Calibri"/>
                <a:ea typeface="Calibri"/>
                <a:cs typeface="Calibri"/>
                <a:sym typeface="Calibri"/>
              </a:rPr>
              <a:t>Diet-enamel enrichment</a:t>
            </a:r>
          </a:p>
          <a:p>
            <a:pPr lvl="1" indent="-342900">
              <a:spcBef>
                <a:spcPts val="320"/>
              </a:spcBef>
            </a:pPr>
            <a:r>
              <a:rPr lang="en-US" sz="1600" dirty="0" smtClean="0"/>
              <a:t>Atmospheric CO</a:t>
            </a:r>
            <a:r>
              <a:rPr lang="en-US" sz="1600" baseline="-25000" dirty="0" smtClean="0"/>
              <a:t>2</a:t>
            </a:r>
            <a:endParaRPr lang="en-US" sz="1600" i="0" strike="noStrike" cap="none" baseline="-25000" dirty="0">
              <a:solidFill>
                <a:schemeClr val="dk1"/>
              </a:solidFill>
              <a:sym typeface="Calibri"/>
            </a:endParaRPr>
          </a:p>
        </p:txBody>
      </p:sp>
    </p:spTree>
    <p:extLst>
      <p:ext uri="{BB962C8B-B14F-4D97-AF65-F5344CB8AC3E}">
        <p14:creationId xmlns:p14="http://schemas.microsoft.com/office/powerpoint/2010/main" val="246987602"/>
      </p:ext>
    </p:extLst>
  </p:cSld>
  <p:clrMapOvr>
    <a:masterClrMapping/>
  </p:clrMapOvr>
  <p:transition spd="slow">
    <p:cu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Shape 127"/>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l" rtl="0">
              <a:spcBef>
                <a:spcPts val="0"/>
              </a:spcBef>
              <a:buClr>
                <a:schemeClr val="dk1"/>
              </a:buClr>
              <a:buSzPct val="25000"/>
              <a:buFont typeface="Calibri"/>
              <a:buNone/>
            </a:pPr>
            <a:r>
              <a:rPr lang="en-US" sz="3959" b="1" i="0" u="none" strike="noStrike" cap="none">
                <a:solidFill>
                  <a:schemeClr val="dk1"/>
                </a:solidFill>
                <a:latin typeface="Calibri"/>
                <a:ea typeface="Calibri"/>
                <a:cs typeface="Calibri"/>
                <a:sym typeface="Calibri"/>
              </a:rPr>
              <a:t>Mammal Tooth Enamel and Stable Isotopes</a:t>
            </a:r>
          </a:p>
        </p:txBody>
      </p:sp>
      <p:sp>
        <p:nvSpPr>
          <p:cNvPr id="128" name="Shape 128"/>
          <p:cNvSpPr txBox="1">
            <a:spLocks noGrp="1"/>
          </p:cNvSpPr>
          <p:nvPr>
            <p:ph type="body" idx="1"/>
          </p:nvPr>
        </p:nvSpPr>
        <p:spPr>
          <a:xfrm>
            <a:off x="457200" y="1600200"/>
            <a:ext cx="7620000" cy="4648199"/>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dk1"/>
              </a:buClr>
              <a:buSzPct val="25000"/>
              <a:buFont typeface="Arial"/>
              <a:buNone/>
            </a:pPr>
            <a:r>
              <a:rPr lang="en-US" sz="3200" b="1" i="0" u="none" strike="noStrike" cap="none" dirty="0" smtClean="0">
                <a:solidFill>
                  <a:schemeClr val="dk1"/>
                </a:solidFill>
                <a:latin typeface="Calibri"/>
                <a:ea typeface="Calibri"/>
                <a:cs typeface="Calibri"/>
                <a:sym typeface="Calibri"/>
              </a:rPr>
              <a:t>Precipitation</a:t>
            </a:r>
            <a:endParaRPr lang="en-US" sz="3200" b="1" i="0" u="none" strike="noStrike" cap="none" dirty="0">
              <a:solidFill>
                <a:schemeClr val="dk1"/>
              </a:solidFill>
              <a:latin typeface="Calibri"/>
              <a:ea typeface="Calibri"/>
              <a:cs typeface="Calibri"/>
              <a:sym typeface="Calibri"/>
            </a:endParaRPr>
          </a:p>
          <a:p>
            <a:pPr marL="342900" marR="0" lvl="0" indent="-342900" algn="l" rtl="0">
              <a:spcBef>
                <a:spcPts val="320"/>
              </a:spcBef>
              <a:buClr>
                <a:schemeClr val="dk1"/>
              </a:buClr>
              <a:buSzPct val="100000"/>
              <a:buFont typeface="Arial"/>
              <a:buChar char="•"/>
            </a:pPr>
            <a:r>
              <a:rPr lang="en-US" sz="1800" b="1" i="0" u="none" strike="noStrike" cap="none" dirty="0" smtClean="0">
                <a:solidFill>
                  <a:schemeClr val="dk1"/>
                </a:solidFill>
                <a:latin typeface="Calibri"/>
                <a:ea typeface="Calibri"/>
                <a:cs typeface="Calibri"/>
                <a:sym typeface="Calibri"/>
              </a:rPr>
              <a:t>Key factor controlling vegetative biome distribution.</a:t>
            </a:r>
          </a:p>
          <a:p>
            <a:pPr marL="342900" marR="0" lvl="0" indent="-342900" algn="l" rtl="0">
              <a:spcBef>
                <a:spcPts val="320"/>
              </a:spcBef>
              <a:buClr>
                <a:schemeClr val="dk1"/>
              </a:buClr>
              <a:buSzPct val="100000"/>
              <a:buFont typeface="Arial"/>
              <a:buChar char="•"/>
            </a:pPr>
            <a:r>
              <a:rPr lang="en-US" sz="1800" b="1" i="0" u="none" strike="noStrike" cap="none" dirty="0" smtClean="0">
                <a:solidFill>
                  <a:schemeClr val="dk1"/>
                </a:solidFill>
                <a:latin typeface="Calibri"/>
                <a:ea typeface="Calibri"/>
                <a:cs typeface="Calibri"/>
                <a:sym typeface="Calibri"/>
              </a:rPr>
              <a:t>Reconstructing </a:t>
            </a:r>
            <a:r>
              <a:rPr lang="en-US" sz="1800" b="1" i="0" u="sng" strike="noStrike" cap="none" dirty="0">
                <a:solidFill>
                  <a:schemeClr val="dk1"/>
                </a:solidFill>
                <a:latin typeface="Calibri"/>
                <a:ea typeface="Calibri"/>
                <a:cs typeface="Calibri"/>
                <a:sym typeface="Calibri"/>
              </a:rPr>
              <a:t>Mean Annual </a:t>
            </a:r>
            <a:r>
              <a:rPr lang="en-US" sz="1800" b="1" i="0" u="sng" strike="noStrike" cap="none" dirty="0" smtClean="0">
                <a:solidFill>
                  <a:schemeClr val="dk1"/>
                </a:solidFill>
                <a:latin typeface="Calibri"/>
                <a:ea typeface="Calibri"/>
                <a:cs typeface="Calibri"/>
                <a:sym typeface="Calibri"/>
              </a:rPr>
              <a:t>Precipitation (MAP) </a:t>
            </a:r>
            <a:r>
              <a:rPr lang="en-US" sz="1800" b="1" i="0" u="none" strike="noStrike" cap="none" dirty="0">
                <a:solidFill>
                  <a:schemeClr val="dk1"/>
                </a:solidFill>
                <a:latin typeface="Calibri"/>
                <a:ea typeface="Calibri"/>
                <a:cs typeface="Calibri"/>
                <a:sym typeface="Calibri"/>
              </a:rPr>
              <a:t>based on biome</a:t>
            </a:r>
            <a:r>
              <a:rPr lang="en-US" sz="1800" b="1" i="0" u="none" strike="noStrike" cap="none" dirty="0" smtClean="0">
                <a:solidFill>
                  <a:schemeClr val="dk1"/>
                </a:solidFill>
                <a:latin typeface="Calibri"/>
                <a:ea typeface="Calibri"/>
                <a:cs typeface="Calibri"/>
                <a:sym typeface="Calibri"/>
              </a:rPr>
              <a:t>.</a:t>
            </a:r>
          </a:p>
          <a:p>
            <a:pPr marL="342900" marR="0" lvl="0" indent="-342900" algn="l" rtl="0">
              <a:spcBef>
                <a:spcPts val="320"/>
              </a:spcBef>
              <a:buClr>
                <a:schemeClr val="dk1"/>
              </a:buClr>
              <a:buSzPct val="100000"/>
              <a:buFont typeface="Arial"/>
              <a:buChar char="•"/>
            </a:pPr>
            <a:endParaRPr lang="en-US" sz="1800" b="1" dirty="0"/>
          </a:p>
          <a:p>
            <a:pPr marL="342900" marR="0" lvl="0" indent="-342900" algn="l" rtl="0">
              <a:spcBef>
                <a:spcPts val="320"/>
              </a:spcBef>
              <a:buClr>
                <a:schemeClr val="dk1"/>
              </a:buClr>
              <a:buSzPct val="100000"/>
              <a:buFont typeface="Arial"/>
              <a:buChar char="•"/>
            </a:pPr>
            <a:endParaRPr lang="en-US" sz="1800" b="1" i="0" u="none" strike="noStrike" cap="none" dirty="0" smtClean="0">
              <a:solidFill>
                <a:schemeClr val="dk1"/>
              </a:solidFill>
              <a:latin typeface="Calibri"/>
              <a:ea typeface="Calibri"/>
              <a:cs typeface="Calibri"/>
              <a:sym typeface="Calibri"/>
            </a:endParaRPr>
          </a:p>
          <a:p>
            <a:pPr marL="342900" marR="0" lvl="0" indent="-342900" algn="l" rtl="0">
              <a:spcBef>
                <a:spcPts val="320"/>
              </a:spcBef>
              <a:buClr>
                <a:schemeClr val="dk1"/>
              </a:buClr>
              <a:buSzPct val="100000"/>
              <a:buFont typeface="Arial"/>
              <a:buChar char="•"/>
            </a:pPr>
            <a:endParaRPr lang="en-US" sz="1800" b="1" dirty="0"/>
          </a:p>
          <a:p>
            <a:pPr marL="342900" marR="0" lvl="0" indent="-342900" algn="l" rtl="0">
              <a:spcBef>
                <a:spcPts val="320"/>
              </a:spcBef>
              <a:buClr>
                <a:schemeClr val="dk1"/>
              </a:buClr>
              <a:buSzPct val="100000"/>
              <a:buFont typeface="Arial"/>
              <a:buChar char="•"/>
            </a:pPr>
            <a:endParaRPr lang="en-US" sz="1800" b="1" i="0" u="none" strike="noStrike" cap="none" dirty="0" smtClean="0">
              <a:solidFill>
                <a:schemeClr val="dk1"/>
              </a:solidFill>
              <a:latin typeface="Calibri"/>
              <a:ea typeface="Calibri"/>
              <a:cs typeface="Calibri"/>
              <a:sym typeface="Calibri"/>
            </a:endParaRPr>
          </a:p>
          <a:p>
            <a:pPr marL="342900" marR="0" lvl="0" indent="-342900" algn="l" rtl="0">
              <a:spcBef>
                <a:spcPts val="320"/>
              </a:spcBef>
              <a:buClr>
                <a:schemeClr val="dk1"/>
              </a:buClr>
              <a:buSzPct val="100000"/>
              <a:buFont typeface="Arial"/>
              <a:buChar char="•"/>
            </a:pPr>
            <a:endParaRPr lang="en-US" sz="1800" b="1" dirty="0"/>
          </a:p>
          <a:p>
            <a:pPr marL="342900" marR="0" lvl="0" indent="-342900" algn="l" rtl="0">
              <a:spcBef>
                <a:spcPts val="320"/>
              </a:spcBef>
              <a:buClr>
                <a:schemeClr val="dk1"/>
              </a:buClr>
              <a:buSzPct val="100000"/>
              <a:buFont typeface="Arial"/>
              <a:buChar char="•"/>
            </a:pPr>
            <a:endParaRPr lang="en-US" sz="1800" b="1" i="0" u="none" strike="noStrike" cap="none" dirty="0" smtClean="0">
              <a:solidFill>
                <a:schemeClr val="dk1"/>
              </a:solidFill>
              <a:latin typeface="Calibri"/>
              <a:ea typeface="Calibri"/>
              <a:cs typeface="Calibri"/>
              <a:sym typeface="Calibri"/>
            </a:endParaRPr>
          </a:p>
          <a:p>
            <a:pPr marL="342900" marR="0" lvl="0" indent="-342900" algn="l" rtl="0">
              <a:spcBef>
                <a:spcPts val="320"/>
              </a:spcBef>
              <a:buClr>
                <a:schemeClr val="dk1"/>
              </a:buClr>
              <a:buSzPct val="100000"/>
              <a:buFont typeface="Arial"/>
              <a:buChar char="•"/>
            </a:pPr>
            <a:r>
              <a:rPr lang="en-US" sz="1800" b="1" dirty="0" smtClean="0"/>
              <a:t>Serial sampling of tooth enamel can give us an idea about precipitation seasonality for the same reasons. </a:t>
            </a:r>
            <a:endParaRPr lang="en-US" sz="1800" b="1" i="0" u="none" strike="noStrike" cap="none" dirty="0">
              <a:solidFill>
                <a:schemeClr val="dk1"/>
              </a:solidFill>
              <a:latin typeface="Calibri"/>
              <a:ea typeface="Calibri"/>
              <a:cs typeface="Calibri"/>
              <a:sym typeface="Calibri"/>
            </a:endParaRPr>
          </a:p>
        </p:txBody>
      </p:sp>
      <p:sp>
        <p:nvSpPr>
          <p:cNvPr id="129" name="Shape 129"/>
          <p:cNvSpPr txBox="1"/>
          <p:nvPr/>
        </p:nvSpPr>
        <p:spPr>
          <a:xfrm>
            <a:off x="457200" y="2657454"/>
            <a:ext cx="8686800" cy="2143145"/>
          </a:xfrm>
          <a:prstGeom prst="rect">
            <a:avLst/>
          </a:prstGeom>
          <a:noFill/>
          <a:ln>
            <a:noFill/>
          </a:ln>
        </p:spPr>
        <p:txBody>
          <a:bodyPr lIns="91425" tIns="45700" rIns="91425" bIns="45700" anchor="t" anchorCtr="0">
            <a:noAutofit/>
          </a:bodyPr>
          <a:lstStyle/>
          <a:p>
            <a:endParaRPr lang="en-US" sz="1800" kern="1200" dirty="0">
              <a:solidFill>
                <a:schemeClr val="dk1"/>
              </a:solidFill>
              <a:latin typeface="Calibri"/>
              <a:ea typeface="Calibri"/>
              <a:cs typeface="Calibri"/>
              <a:sym typeface="Calibri"/>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3038453"/>
            <a:ext cx="8421654" cy="13811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Freeform 9"/>
          <p:cNvSpPr/>
          <p:nvPr/>
        </p:nvSpPr>
        <p:spPr>
          <a:xfrm>
            <a:off x="1318437" y="6251944"/>
            <a:ext cx="1987242" cy="127694"/>
          </a:xfrm>
          <a:custGeom>
            <a:avLst/>
            <a:gdLst>
              <a:gd name="connsiteX0" fmla="*/ 0 w 1987242"/>
              <a:gd name="connsiteY0" fmla="*/ 127591 h 127694"/>
              <a:gd name="connsiteX1" fmla="*/ 744279 w 1987242"/>
              <a:gd name="connsiteY1" fmla="*/ 42530 h 127694"/>
              <a:gd name="connsiteX2" fmla="*/ 1318437 w 1987242"/>
              <a:gd name="connsiteY2" fmla="*/ 127591 h 127694"/>
              <a:gd name="connsiteX3" fmla="*/ 1913861 w 1987242"/>
              <a:gd name="connsiteY3" fmla="*/ 21265 h 127694"/>
              <a:gd name="connsiteX4" fmla="*/ 1977656 w 1987242"/>
              <a:gd name="connsiteY4" fmla="*/ 0 h 1276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242" h="127694">
                <a:moveTo>
                  <a:pt x="0" y="127591"/>
                </a:moveTo>
                <a:cubicBezTo>
                  <a:pt x="262270" y="85060"/>
                  <a:pt x="524540" y="42530"/>
                  <a:pt x="744279" y="42530"/>
                </a:cubicBezTo>
                <a:cubicBezTo>
                  <a:pt x="964018" y="42530"/>
                  <a:pt x="1123507" y="131135"/>
                  <a:pt x="1318437" y="127591"/>
                </a:cubicBezTo>
                <a:cubicBezTo>
                  <a:pt x="1513367" y="124047"/>
                  <a:pt x="1803991" y="42530"/>
                  <a:pt x="1913861" y="21265"/>
                </a:cubicBezTo>
                <a:cubicBezTo>
                  <a:pt x="2023731" y="0"/>
                  <a:pt x="1977656" y="0"/>
                  <a:pt x="1977656" y="0"/>
                </a:cubicBezTo>
              </a:path>
            </a:pathLst>
          </a:cu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5337544" y="5762847"/>
            <a:ext cx="1892596" cy="659278"/>
          </a:xfrm>
          <a:custGeom>
            <a:avLst/>
            <a:gdLst>
              <a:gd name="connsiteX0" fmla="*/ 0 w 1892596"/>
              <a:gd name="connsiteY0" fmla="*/ 595423 h 659278"/>
              <a:gd name="connsiteX1" fmla="*/ 680484 w 1892596"/>
              <a:gd name="connsiteY1" fmla="*/ 42530 h 659278"/>
              <a:gd name="connsiteX2" fmla="*/ 1339703 w 1892596"/>
              <a:gd name="connsiteY2" fmla="*/ 659218 h 659278"/>
              <a:gd name="connsiteX3" fmla="*/ 1892596 w 1892596"/>
              <a:gd name="connsiteY3" fmla="*/ 0 h 659278"/>
              <a:gd name="connsiteX4" fmla="*/ 1892596 w 1892596"/>
              <a:gd name="connsiteY4" fmla="*/ 0 h 6592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2596" h="659278">
                <a:moveTo>
                  <a:pt x="0" y="595423"/>
                </a:moveTo>
                <a:cubicBezTo>
                  <a:pt x="228600" y="313660"/>
                  <a:pt x="457200" y="31898"/>
                  <a:pt x="680484" y="42530"/>
                </a:cubicBezTo>
                <a:cubicBezTo>
                  <a:pt x="903768" y="53162"/>
                  <a:pt x="1137684" y="666306"/>
                  <a:pt x="1339703" y="659218"/>
                </a:cubicBezTo>
                <a:cubicBezTo>
                  <a:pt x="1541722" y="652130"/>
                  <a:pt x="1892596" y="0"/>
                  <a:pt x="1892596" y="0"/>
                </a:cubicBezTo>
                <a:lnTo>
                  <a:pt x="1892596" y="0"/>
                </a:lnTo>
              </a:path>
            </a:pathLst>
          </a:cu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1477534" y="5469403"/>
            <a:ext cx="1669048" cy="646331"/>
          </a:xfrm>
          <a:prstGeom prst="rect">
            <a:avLst/>
          </a:prstGeom>
          <a:noFill/>
        </p:spPr>
        <p:txBody>
          <a:bodyPr wrap="none" rtlCol="0">
            <a:spAutoFit/>
          </a:bodyPr>
          <a:lstStyle/>
          <a:p>
            <a:pPr algn="ctr"/>
            <a:r>
              <a:rPr lang="en-US" sz="1800" dirty="0" smtClean="0">
                <a:latin typeface="Calibri" charset="0"/>
                <a:ea typeface="Calibri" charset="0"/>
                <a:cs typeface="Calibri" charset="0"/>
              </a:rPr>
              <a:t>Low variability</a:t>
            </a:r>
            <a:r>
              <a:rPr lang="en-US" sz="1800" smtClean="0">
                <a:latin typeface="Calibri" charset="0"/>
                <a:ea typeface="Calibri" charset="0"/>
                <a:cs typeface="Calibri" charset="0"/>
              </a:rPr>
              <a:t/>
            </a:r>
            <a:br>
              <a:rPr lang="en-US" sz="1800" smtClean="0">
                <a:latin typeface="Calibri" charset="0"/>
                <a:ea typeface="Calibri" charset="0"/>
                <a:cs typeface="Calibri" charset="0"/>
              </a:rPr>
            </a:br>
            <a:r>
              <a:rPr lang="en-US" sz="1800">
                <a:latin typeface="Calibri" charset="0"/>
                <a:ea typeface="Calibri" charset="0"/>
                <a:cs typeface="Calibri" charset="0"/>
              </a:rPr>
              <a:t>L</a:t>
            </a:r>
            <a:r>
              <a:rPr lang="en-US" sz="1800" smtClean="0">
                <a:latin typeface="Calibri" charset="0"/>
                <a:ea typeface="Calibri" charset="0"/>
                <a:cs typeface="Calibri" charset="0"/>
              </a:rPr>
              <a:t>ow seasonality</a:t>
            </a:r>
            <a:endParaRPr lang="en-US" sz="1800">
              <a:latin typeface="Calibri" charset="0"/>
              <a:ea typeface="Calibri" charset="0"/>
              <a:cs typeface="Calibri" charset="0"/>
            </a:endParaRPr>
          </a:p>
        </p:txBody>
      </p:sp>
      <p:sp>
        <p:nvSpPr>
          <p:cNvPr id="18" name="TextBox 17"/>
          <p:cNvSpPr txBox="1"/>
          <p:nvPr/>
        </p:nvSpPr>
        <p:spPr>
          <a:xfrm>
            <a:off x="5517812" y="5010833"/>
            <a:ext cx="1712328" cy="646331"/>
          </a:xfrm>
          <a:prstGeom prst="rect">
            <a:avLst/>
          </a:prstGeom>
          <a:noFill/>
        </p:spPr>
        <p:txBody>
          <a:bodyPr wrap="none" rtlCol="0">
            <a:spAutoFit/>
          </a:bodyPr>
          <a:lstStyle/>
          <a:p>
            <a:pPr algn="ctr"/>
            <a:r>
              <a:rPr lang="en-US" sz="1800" dirty="0" smtClean="0">
                <a:latin typeface="Calibri" charset="0"/>
                <a:ea typeface="Calibri" charset="0"/>
                <a:cs typeface="Calibri" charset="0"/>
              </a:rPr>
              <a:t>High variability</a:t>
            </a:r>
            <a:r>
              <a:rPr lang="en-US" sz="1800" smtClean="0">
                <a:latin typeface="Calibri" charset="0"/>
                <a:ea typeface="Calibri" charset="0"/>
                <a:cs typeface="Calibri" charset="0"/>
              </a:rPr>
              <a:t/>
            </a:r>
            <a:br>
              <a:rPr lang="en-US" sz="1800" smtClean="0">
                <a:latin typeface="Calibri" charset="0"/>
                <a:ea typeface="Calibri" charset="0"/>
                <a:cs typeface="Calibri" charset="0"/>
              </a:rPr>
            </a:br>
            <a:r>
              <a:rPr lang="en-US" sz="1800" smtClean="0">
                <a:latin typeface="Calibri" charset="0"/>
                <a:ea typeface="Calibri" charset="0"/>
                <a:cs typeface="Calibri" charset="0"/>
              </a:rPr>
              <a:t>High seasonality</a:t>
            </a:r>
            <a:endParaRPr lang="en-US" sz="1800" dirty="0">
              <a:latin typeface="Calibri" charset="0"/>
              <a:ea typeface="Calibri" charset="0"/>
              <a:cs typeface="Calibri" charset="0"/>
            </a:endParaRPr>
          </a:p>
        </p:txBody>
      </p:sp>
    </p:spTree>
    <p:extLst>
      <p:ext uri="{BB962C8B-B14F-4D97-AF65-F5344CB8AC3E}">
        <p14:creationId xmlns:p14="http://schemas.microsoft.com/office/powerpoint/2010/main" val="1770091646"/>
      </p:ext>
    </p:extLst>
  </p:cSld>
  <p:clrMapOvr>
    <a:masterClrMapping/>
  </p:clrMapOvr>
  <p:transition spd="slow">
    <p:cu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Shape 136"/>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l" rtl="0">
              <a:spcBef>
                <a:spcPts val="0"/>
              </a:spcBef>
              <a:buClr>
                <a:schemeClr val="dk1"/>
              </a:buClr>
              <a:buSzPct val="25000"/>
              <a:buFont typeface="Calibri"/>
              <a:buNone/>
            </a:pPr>
            <a:r>
              <a:rPr lang="en-US" sz="3959" b="1" i="0" u="none" strike="noStrike" cap="none">
                <a:solidFill>
                  <a:schemeClr val="dk1"/>
                </a:solidFill>
                <a:latin typeface="Calibri"/>
                <a:ea typeface="Calibri"/>
                <a:cs typeface="Calibri"/>
                <a:sym typeface="Calibri"/>
              </a:rPr>
              <a:t>Mammal Tooth Enamel and Stable Isotopes</a:t>
            </a:r>
          </a:p>
        </p:txBody>
      </p:sp>
      <p:sp>
        <p:nvSpPr>
          <p:cNvPr id="137" name="Shape 137"/>
          <p:cNvSpPr txBox="1">
            <a:spLocks noGrp="1"/>
          </p:cNvSpPr>
          <p:nvPr>
            <p:ph type="body" idx="1"/>
          </p:nvPr>
        </p:nvSpPr>
        <p:spPr>
          <a:xfrm>
            <a:off x="457200" y="1600200"/>
            <a:ext cx="3733800" cy="4495798"/>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dk1"/>
              </a:buClr>
              <a:buSzPct val="25000"/>
              <a:buFont typeface="Arial"/>
              <a:buNone/>
            </a:pPr>
            <a:r>
              <a:rPr lang="en-US" sz="3200" b="1" i="0" u="none" strike="noStrike" cap="none" dirty="0">
                <a:solidFill>
                  <a:schemeClr val="dk1"/>
                </a:solidFill>
                <a:latin typeface="Calibri"/>
                <a:ea typeface="Calibri"/>
                <a:cs typeface="Calibri"/>
                <a:sym typeface="Calibri"/>
              </a:rPr>
              <a:t>Stable Oxygen Isotopes</a:t>
            </a:r>
          </a:p>
          <a:p>
            <a:pPr marL="342900" marR="0" lvl="0" indent="-342900" algn="l" rtl="0">
              <a:spcBef>
                <a:spcPts val="320"/>
              </a:spcBef>
              <a:spcAft>
                <a:spcPts val="0"/>
              </a:spcAft>
              <a:buClr>
                <a:schemeClr val="dk1"/>
              </a:buClr>
              <a:buSzPct val="100000"/>
              <a:buFont typeface="Arial"/>
              <a:buChar char="•"/>
            </a:pPr>
            <a:r>
              <a:rPr lang="en-US" sz="2000" b="1" dirty="0"/>
              <a:t>D</a:t>
            </a:r>
            <a:r>
              <a:rPr lang="en-US" sz="2000" b="1" i="0" u="none" strike="noStrike" cap="none" dirty="0" smtClean="0">
                <a:solidFill>
                  <a:schemeClr val="dk1"/>
                </a:solidFill>
                <a:sym typeface="Calibri"/>
              </a:rPr>
              <a:t>etermine </a:t>
            </a:r>
            <a:r>
              <a:rPr lang="en-US" sz="2000" b="1" i="0" u="none" strike="noStrike" cap="none" dirty="0">
                <a:solidFill>
                  <a:schemeClr val="dk1"/>
                </a:solidFill>
                <a:sym typeface="Calibri"/>
              </a:rPr>
              <a:t>meteoric water </a:t>
            </a:r>
            <a:r>
              <a:rPr lang="en-US" sz="2000" b="1" i="0" u="none" strike="noStrike" cap="none" dirty="0" smtClean="0">
                <a:solidFill>
                  <a:schemeClr val="dk1"/>
                </a:solidFill>
                <a:sym typeface="Calibri"/>
              </a:rPr>
              <a:t>values and source </a:t>
            </a:r>
            <a:r>
              <a:rPr lang="en-US" sz="2000" b="1" i="0" u="none" strike="noStrike" cap="none" dirty="0">
                <a:solidFill>
                  <a:schemeClr val="dk1"/>
                </a:solidFill>
                <a:sym typeface="Calibri"/>
              </a:rPr>
              <a:t>of water vapor</a:t>
            </a:r>
            <a:r>
              <a:rPr lang="en-US" sz="2000" b="1" i="0" u="none" strike="noStrike" cap="none" dirty="0" smtClean="0">
                <a:solidFill>
                  <a:schemeClr val="dk1"/>
                </a:solidFill>
                <a:sym typeface="Calibri"/>
              </a:rPr>
              <a:t>.</a:t>
            </a:r>
            <a:endParaRPr lang="en-US" sz="1400" b="1" dirty="0" smtClean="0"/>
          </a:p>
          <a:p>
            <a:pPr marL="342900" marR="0" lvl="0" indent="-342900" algn="l" rtl="0">
              <a:spcBef>
                <a:spcPts val="360"/>
              </a:spcBef>
              <a:buClr>
                <a:schemeClr val="dk1"/>
              </a:buClr>
              <a:buSzPct val="100000"/>
              <a:buFont typeface="Arial"/>
              <a:buNone/>
            </a:pPr>
            <a:endParaRPr sz="2400" b="1" i="0" u="none" strike="noStrike" cap="none" dirty="0">
              <a:solidFill>
                <a:schemeClr val="dk1"/>
              </a:solidFill>
              <a:latin typeface="Calibri"/>
              <a:ea typeface="Calibri"/>
              <a:cs typeface="Calibri"/>
              <a:sym typeface="Calibri"/>
            </a:endParaRPr>
          </a:p>
        </p:txBody>
      </p:sp>
      <p:pic>
        <p:nvPicPr>
          <p:cNvPr id="138" name="Shape 138"/>
          <p:cNvPicPr preferRelativeResize="0"/>
          <p:nvPr/>
        </p:nvPicPr>
        <p:blipFill rotWithShape="1">
          <a:blip r:embed="rId3">
            <a:alphaModFix/>
          </a:blip>
          <a:srcRect/>
          <a:stretch/>
        </p:blipFill>
        <p:spPr>
          <a:xfrm>
            <a:off x="4298351" y="1600200"/>
            <a:ext cx="4817572" cy="3505200"/>
          </a:xfrm>
          <a:prstGeom prst="rect">
            <a:avLst/>
          </a:prstGeom>
          <a:noFill/>
          <a:ln>
            <a:noFill/>
          </a:ln>
        </p:spPr>
      </p:pic>
      <p:sp>
        <p:nvSpPr>
          <p:cNvPr id="139" name="Shape 139"/>
          <p:cNvSpPr txBox="1"/>
          <p:nvPr/>
        </p:nvSpPr>
        <p:spPr>
          <a:xfrm>
            <a:off x="4298351" y="5410200"/>
            <a:ext cx="4617048" cy="92332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a:solidFill>
                  <a:schemeClr val="dk1"/>
                </a:solidFill>
                <a:latin typeface="Calibri"/>
                <a:ea typeface="Calibri"/>
                <a:cs typeface="Calibri"/>
                <a:sym typeface="Calibri"/>
              </a:rPr>
              <a:t>Based on the physiology of modern taxa, we assume Equids to be </a:t>
            </a:r>
            <a:r>
              <a:rPr lang="en-US" sz="1800" b="1">
                <a:solidFill>
                  <a:schemeClr val="dk1"/>
                </a:solidFill>
                <a:latin typeface="Calibri"/>
                <a:ea typeface="Calibri"/>
                <a:cs typeface="Calibri"/>
                <a:sym typeface="Calibri"/>
              </a:rPr>
              <a:t>obligate drinkers</a:t>
            </a:r>
            <a:r>
              <a:rPr lang="en-US" sz="1800">
                <a:solidFill>
                  <a:schemeClr val="dk1"/>
                </a:solidFill>
                <a:latin typeface="Calibri"/>
                <a:ea typeface="Calibri"/>
                <a:cs typeface="Calibri"/>
                <a:sym typeface="Calibri"/>
              </a:rPr>
              <a:t>, and thus </a:t>
            </a:r>
            <a:r>
              <a:rPr lang="en-US" sz="1800" b="1">
                <a:solidFill>
                  <a:schemeClr val="dk1"/>
                </a:solidFill>
                <a:latin typeface="Calibri"/>
                <a:ea typeface="Calibri"/>
                <a:cs typeface="Calibri"/>
                <a:sym typeface="Calibri"/>
              </a:rPr>
              <a:t>Evaporation Insensitive (EI)</a:t>
            </a:r>
            <a:r>
              <a:rPr lang="en-US" sz="1800">
                <a:solidFill>
                  <a:schemeClr val="dk1"/>
                </a:solidFill>
                <a:latin typeface="Calibri"/>
                <a:ea typeface="Calibri"/>
                <a:cs typeface="Calibri"/>
                <a:sym typeface="Calibri"/>
              </a:rPr>
              <a:t>.</a:t>
            </a:r>
          </a:p>
        </p:txBody>
      </p:sp>
      <p:sp>
        <p:nvSpPr>
          <p:cNvPr id="140" name="Shape 140"/>
          <p:cNvSpPr txBox="1"/>
          <p:nvPr/>
        </p:nvSpPr>
        <p:spPr>
          <a:xfrm>
            <a:off x="4298351" y="4800600"/>
            <a:ext cx="2788248" cy="369332"/>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b="1">
                <a:solidFill>
                  <a:schemeClr val="dk1"/>
                </a:solidFill>
                <a:latin typeface="Calibri"/>
                <a:ea typeface="Calibri"/>
                <a:cs typeface="Calibri"/>
                <a:sym typeface="Calibri"/>
              </a:rPr>
              <a:t>Picture © by Karen Carr</a:t>
            </a:r>
          </a:p>
        </p:txBody>
      </p:sp>
    </p:spTree>
  </p:cSld>
  <p:clrMapOvr>
    <a:masterClrMapping/>
  </p:clrMapOvr>
  <p:transition spd="slow">
    <p:cu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Shape 98"/>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l" rtl="0">
              <a:spcBef>
                <a:spcPts val="0"/>
              </a:spcBef>
              <a:buClr>
                <a:schemeClr val="dk1"/>
              </a:buClr>
              <a:buSzPct val="25000"/>
              <a:buFont typeface="Calibri"/>
              <a:buNone/>
            </a:pPr>
            <a:r>
              <a:rPr lang="en-US" sz="3959" b="1" i="0" u="none" strike="noStrike" cap="none" dirty="0">
                <a:solidFill>
                  <a:schemeClr val="dk1"/>
                </a:solidFill>
                <a:latin typeface="Calibri"/>
                <a:ea typeface="Calibri"/>
                <a:cs typeface="Calibri"/>
                <a:sym typeface="Calibri"/>
              </a:rPr>
              <a:t>Middle Miocene Climate Transition (MMCT; ~14.5-13.0 Ma)</a:t>
            </a:r>
          </a:p>
        </p:txBody>
      </p:sp>
      <p:sp>
        <p:nvSpPr>
          <p:cNvPr id="99" name="Shape 99"/>
          <p:cNvSpPr txBox="1">
            <a:spLocks noGrp="1"/>
          </p:cNvSpPr>
          <p:nvPr>
            <p:ph type="body" idx="1"/>
          </p:nvPr>
        </p:nvSpPr>
        <p:spPr>
          <a:xfrm>
            <a:off x="457200" y="1600200"/>
            <a:ext cx="4038599" cy="4525963"/>
          </a:xfrm>
          <a:prstGeom prst="rect">
            <a:avLst/>
          </a:prstGeom>
          <a:noFill/>
          <a:ln>
            <a:noFill/>
          </a:ln>
        </p:spPr>
        <p:txBody>
          <a:bodyPr lIns="91425" tIns="45700" rIns="91425" bIns="45700" anchor="t" anchorCtr="0">
            <a:noAutofit/>
          </a:bodyPr>
          <a:lstStyle/>
          <a:p>
            <a:pPr marL="342900" marR="0" lvl="0" indent="-342900" algn="l" rtl="0">
              <a:spcBef>
                <a:spcPts val="0"/>
              </a:spcBef>
              <a:buClr>
                <a:schemeClr val="dk1"/>
              </a:buClr>
              <a:buSzPct val="100000"/>
              <a:buFont typeface="Arial"/>
              <a:buNone/>
            </a:pPr>
            <a:endParaRPr sz="2800" b="0" i="0" u="none" strike="noStrike" cap="none">
              <a:solidFill>
                <a:schemeClr val="dk1"/>
              </a:solidFill>
              <a:latin typeface="Calibri"/>
              <a:ea typeface="Calibri"/>
              <a:cs typeface="Calibri"/>
              <a:sym typeface="Calibri"/>
            </a:endParaRPr>
          </a:p>
        </p:txBody>
      </p:sp>
      <p:sp>
        <p:nvSpPr>
          <p:cNvPr id="100" name="Shape 100"/>
          <p:cNvSpPr txBox="1">
            <a:spLocks noGrp="1"/>
          </p:cNvSpPr>
          <p:nvPr>
            <p:ph type="body" idx="2"/>
          </p:nvPr>
        </p:nvSpPr>
        <p:spPr>
          <a:xfrm>
            <a:off x="4648200" y="1600200"/>
            <a:ext cx="4038599" cy="4525963"/>
          </a:xfrm>
          <a:prstGeom prst="rect">
            <a:avLst/>
          </a:prstGeom>
          <a:noFill/>
          <a:ln>
            <a:noFill/>
          </a:ln>
        </p:spPr>
        <p:txBody>
          <a:bodyPr lIns="91425" tIns="45700" rIns="91425" bIns="45700" anchor="t" anchorCtr="0">
            <a:noAutofit/>
          </a:bodyPr>
          <a:lstStyle/>
          <a:p>
            <a:pPr marL="342900" marR="0" lvl="0" indent="-342900" algn="l" rtl="0">
              <a:spcBef>
                <a:spcPts val="0"/>
              </a:spcBef>
              <a:buClr>
                <a:schemeClr val="dk1"/>
              </a:buClr>
              <a:buSzPct val="100000"/>
              <a:buFont typeface="Arial"/>
              <a:buNone/>
            </a:pPr>
            <a:endParaRPr sz="2800" b="0" i="0" u="none" strike="noStrike" cap="none">
              <a:solidFill>
                <a:schemeClr val="dk1"/>
              </a:solidFill>
              <a:latin typeface="Calibri"/>
              <a:ea typeface="Calibri"/>
              <a:cs typeface="Calibri"/>
              <a:sym typeface="Calibri"/>
            </a:endParaRPr>
          </a:p>
        </p:txBody>
      </p:sp>
      <p:pic>
        <p:nvPicPr>
          <p:cNvPr id="101" name="Shape 101"/>
          <p:cNvPicPr preferRelativeResize="0"/>
          <p:nvPr/>
        </p:nvPicPr>
        <p:blipFill rotWithShape="1">
          <a:blip r:embed="rId3">
            <a:alphaModFix/>
          </a:blip>
          <a:srcRect/>
          <a:stretch/>
        </p:blipFill>
        <p:spPr>
          <a:xfrm>
            <a:off x="495300" y="1447800"/>
            <a:ext cx="8153399" cy="4923889"/>
          </a:xfrm>
          <a:prstGeom prst="rect">
            <a:avLst/>
          </a:prstGeom>
          <a:noFill/>
          <a:ln>
            <a:noFill/>
          </a:ln>
        </p:spPr>
      </p:pic>
      <p:sp>
        <p:nvSpPr>
          <p:cNvPr id="102" name="Shape 102"/>
          <p:cNvSpPr txBox="1"/>
          <p:nvPr/>
        </p:nvSpPr>
        <p:spPr>
          <a:xfrm>
            <a:off x="2514600" y="6371689"/>
            <a:ext cx="5714999" cy="369332"/>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b="1" i="0" u="none" strike="noStrike" cap="none">
                <a:solidFill>
                  <a:schemeClr val="dk1"/>
                </a:solidFill>
                <a:latin typeface="Calibri"/>
                <a:ea typeface="Calibri"/>
                <a:cs typeface="Calibri"/>
                <a:sym typeface="Calibri"/>
              </a:rPr>
              <a:t>Graphic courtesy of Edward Gasson, UMass Amherst</a:t>
            </a:r>
          </a:p>
        </p:txBody>
      </p:sp>
      <p:sp>
        <p:nvSpPr>
          <p:cNvPr id="103" name="Shape 103"/>
          <p:cNvSpPr txBox="1"/>
          <p:nvPr/>
        </p:nvSpPr>
        <p:spPr>
          <a:xfrm>
            <a:off x="5181600" y="2971800"/>
            <a:ext cx="1219199" cy="92332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b="1">
                <a:solidFill>
                  <a:schemeClr val="dk1"/>
                </a:solidFill>
                <a:latin typeface="Calibri"/>
                <a:ea typeface="Calibri"/>
                <a:cs typeface="Calibri"/>
                <a:sym typeface="Calibri"/>
              </a:rPr>
              <a:t>East Antarctic Ice Sheet</a:t>
            </a:r>
          </a:p>
        </p:txBody>
      </p:sp>
      <p:sp>
        <p:nvSpPr>
          <p:cNvPr id="2" name="TextBox 1"/>
          <p:cNvSpPr txBox="1"/>
          <p:nvPr/>
        </p:nvSpPr>
        <p:spPr>
          <a:xfrm>
            <a:off x="685800" y="1589567"/>
            <a:ext cx="2058577" cy="369332"/>
          </a:xfrm>
          <a:prstGeom prst="rect">
            <a:avLst/>
          </a:prstGeom>
          <a:noFill/>
        </p:spPr>
        <p:txBody>
          <a:bodyPr wrap="none" rtlCol="0">
            <a:spAutoFit/>
          </a:bodyPr>
          <a:lstStyle/>
          <a:p>
            <a:r>
              <a:rPr lang="en-US" sz="1800" dirty="0" smtClean="0">
                <a:solidFill>
                  <a:schemeClr val="bg1"/>
                </a:solidFill>
                <a:latin typeface="Calibri" charset="0"/>
                <a:ea typeface="Calibri" charset="0"/>
                <a:cs typeface="Calibri" charset="0"/>
              </a:rPr>
              <a:t>Pronounced cooling</a:t>
            </a:r>
            <a:endParaRPr lang="en-US" sz="1800" dirty="0">
              <a:solidFill>
                <a:schemeClr val="bg1"/>
              </a:solidFill>
              <a:latin typeface="Calibri" charset="0"/>
              <a:ea typeface="Calibri" charset="0"/>
              <a:cs typeface="Calibri" charset="0"/>
            </a:endParaRPr>
          </a:p>
        </p:txBody>
      </p:sp>
    </p:spTree>
  </p:cSld>
  <p:clrMapOvr>
    <a:masterClrMapping/>
  </p:clrMapOvr>
  <p:transition spd="slow">
    <p:cu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Shape 136"/>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l" rtl="0">
              <a:spcBef>
                <a:spcPts val="0"/>
              </a:spcBef>
              <a:buClr>
                <a:schemeClr val="dk1"/>
              </a:buClr>
              <a:buSzPct val="25000"/>
              <a:buFont typeface="Calibri"/>
              <a:buNone/>
            </a:pPr>
            <a:r>
              <a:rPr lang="en-US" sz="3959" b="1" i="0" u="none" strike="noStrike" cap="none">
                <a:solidFill>
                  <a:schemeClr val="dk1"/>
                </a:solidFill>
                <a:latin typeface="Calibri"/>
                <a:ea typeface="Calibri"/>
                <a:cs typeface="Calibri"/>
                <a:sym typeface="Calibri"/>
              </a:rPr>
              <a:t>Mammal Tooth Enamel and Stable Isotopes</a:t>
            </a:r>
          </a:p>
        </p:txBody>
      </p:sp>
      <p:sp>
        <p:nvSpPr>
          <p:cNvPr id="137" name="Shape 137"/>
          <p:cNvSpPr txBox="1">
            <a:spLocks noGrp="1"/>
          </p:cNvSpPr>
          <p:nvPr>
            <p:ph type="body" idx="1"/>
          </p:nvPr>
        </p:nvSpPr>
        <p:spPr>
          <a:xfrm>
            <a:off x="457200" y="1600200"/>
            <a:ext cx="3733800" cy="4495798"/>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dk1"/>
              </a:buClr>
              <a:buSzPct val="25000"/>
              <a:buFont typeface="Arial"/>
              <a:buNone/>
            </a:pPr>
            <a:r>
              <a:rPr lang="en-US" sz="3200" b="1" i="0" u="none" strike="noStrike" cap="none" dirty="0">
                <a:solidFill>
                  <a:schemeClr val="dk1"/>
                </a:solidFill>
                <a:latin typeface="Calibri"/>
                <a:ea typeface="Calibri"/>
                <a:cs typeface="Calibri"/>
                <a:sym typeface="Calibri"/>
              </a:rPr>
              <a:t>Stable Oxygen Isotopes</a:t>
            </a:r>
          </a:p>
          <a:p>
            <a:pPr marL="342900" marR="0" lvl="0" indent="-342900" algn="l" rtl="0">
              <a:spcBef>
                <a:spcPts val="320"/>
              </a:spcBef>
              <a:spcAft>
                <a:spcPts val="0"/>
              </a:spcAft>
              <a:buClr>
                <a:schemeClr val="dk1"/>
              </a:buClr>
              <a:buSzPct val="100000"/>
              <a:buFont typeface="Arial"/>
              <a:buChar char="•"/>
            </a:pPr>
            <a:r>
              <a:rPr lang="en-US" sz="2000" b="1" dirty="0"/>
              <a:t>D</a:t>
            </a:r>
            <a:r>
              <a:rPr lang="en-US" sz="2000" b="1" i="0" u="none" strike="noStrike" cap="none" dirty="0" smtClean="0">
                <a:solidFill>
                  <a:schemeClr val="dk1"/>
                </a:solidFill>
                <a:sym typeface="Calibri"/>
              </a:rPr>
              <a:t>etermine </a:t>
            </a:r>
            <a:r>
              <a:rPr lang="en-US" sz="2000" b="1" i="0" u="none" strike="noStrike" cap="none" dirty="0">
                <a:solidFill>
                  <a:schemeClr val="dk1"/>
                </a:solidFill>
                <a:sym typeface="Calibri"/>
              </a:rPr>
              <a:t>meteoric water </a:t>
            </a:r>
            <a:r>
              <a:rPr lang="en-US" sz="2000" b="1" i="0" u="none" strike="noStrike" cap="none" dirty="0" smtClean="0">
                <a:solidFill>
                  <a:schemeClr val="dk1"/>
                </a:solidFill>
                <a:sym typeface="Calibri"/>
              </a:rPr>
              <a:t>values and source </a:t>
            </a:r>
            <a:r>
              <a:rPr lang="en-US" sz="2000" b="1" i="0" u="none" strike="noStrike" cap="none" dirty="0">
                <a:solidFill>
                  <a:schemeClr val="dk1"/>
                </a:solidFill>
                <a:sym typeface="Calibri"/>
              </a:rPr>
              <a:t>of water vapor</a:t>
            </a:r>
            <a:r>
              <a:rPr lang="en-US" sz="2000" b="1" i="0" u="none" strike="noStrike" cap="none" dirty="0" smtClean="0">
                <a:solidFill>
                  <a:schemeClr val="dk1"/>
                </a:solidFill>
                <a:sym typeface="Calibri"/>
              </a:rPr>
              <a:t>.</a:t>
            </a:r>
            <a:endParaRPr lang="en-US" sz="1400" b="1" dirty="0" smtClean="0"/>
          </a:p>
          <a:p>
            <a:pPr marL="342900" marR="0" lvl="0" indent="-342900" algn="l" rtl="0">
              <a:spcBef>
                <a:spcPts val="320"/>
              </a:spcBef>
              <a:spcAft>
                <a:spcPts val="0"/>
              </a:spcAft>
              <a:buClr>
                <a:schemeClr val="dk1"/>
              </a:buClr>
              <a:buSzPct val="100000"/>
              <a:buFont typeface="Arial"/>
              <a:buChar char="•"/>
            </a:pPr>
            <a:r>
              <a:rPr lang="en-US" sz="2000" b="1" i="0" u="none" strike="noStrike" cap="none" dirty="0" smtClean="0">
                <a:solidFill>
                  <a:schemeClr val="dk1"/>
                </a:solidFill>
                <a:latin typeface="Calibri"/>
                <a:ea typeface="Calibri"/>
                <a:cs typeface="Calibri"/>
                <a:sym typeface="Calibri"/>
              </a:rPr>
              <a:t>Determine temperature seasonality, </a:t>
            </a:r>
            <a:r>
              <a:rPr lang="en-US" sz="2000" b="1" i="0" u="none" strike="noStrike" cap="none" dirty="0">
                <a:solidFill>
                  <a:schemeClr val="dk1"/>
                </a:solidFill>
                <a:latin typeface="Calibri"/>
                <a:ea typeface="Calibri"/>
                <a:cs typeface="Calibri"/>
                <a:sym typeface="Calibri"/>
              </a:rPr>
              <a:t>and even mean annual temperature when used with other proxies. </a:t>
            </a:r>
            <a:endParaRPr lang="en-US" sz="2000" b="1" i="0" u="none" strike="noStrike" cap="none" dirty="0" smtClean="0">
              <a:solidFill>
                <a:schemeClr val="dk1"/>
              </a:solidFill>
              <a:latin typeface="Calibri"/>
              <a:ea typeface="Calibri"/>
              <a:cs typeface="Calibri"/>
              <a:sym typeface="Calibri"/>
            </a:endParaRPr>
          </a:p>
        </p:txBody>
      </p:sp>
      <p:pic>
        <p:nvPicPr>
          <p:cNvPr id="138" name="Shape 138"/>
          <p:cNvPicPr preferRelativeResize="0"/>
          <p:nvPr/>
        </p:nvPicPr>
        <p:blipFill rotWithShape="1">
          <a:blip r:embed="rId3">
            <a:alphaModFix/>
          </a:blip>
          <a:srcRect/>
          <a:stretch/>
        </p:blipFill>
        <p:spPr>
          <a:xfrm>
            <a:off x="4298351" y="1600200"/>
            <a:ext cx="4817572" cy="3505200"/>
          </a:xfrm>
          <a:prstGeom prst="rect">
            <a:avLst/>
          </a:prstGeom>
          <a:noFill/>
          <a:ln>
            <a:noFill/>
          </a:ln>
        </p:spPr>
      </p:pic>
      <p:sp>
        <p:nvSpPr>
          <p:cNvPr id="139" name="Shape 139"/>
          <p:cNvSpPr txBox="1"/>
          <p:nvPr/>
        </p:nvSpPr>
        <p:spPr>
          <a:xfrm>
            <a:off x="4298351" y="5410200"/>
            <a:ext cx="4617048" cy="92332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a:solidFill>
                  <a:schemeClr val="dk1"/>
                </a:solidFill>
                <a:latin typeface="Calibri"/>
                <a:ea typeface="Calibri"/>
                <a:cs typeface="Calibri"/>
                <a:sym typeface="Calibri"/>
              </a:rPr>
              <a:t>Based on the physiology of modern taxa, we assume Equids to be </a:t>
            </a:r>
            <a:r>
              <a:rPr lang="en-US" sz="1800" b="1">
                <a:solidFill>
                  <a:schemeClr val="dk1"/>
                </a:solidFill>
                <a:latin typeface="Calibri"/>
                <a:ea typeface="Calibri"/>
                <a:cs typeface="Calibri"/>
                <a:sym typeface="Calibri"/>
              </a:rPr>
              <a:t>obligate drinkers</a:t>
            </a:r>
            <a:r>
              <a:rPr lang="en-US" sz="1800">
                <a:solidFill>
                  <a:schemeClr val="dk1"/>
                </a:solidFill>
                <a:latin typeface="Calibri"/>
                <a:ea typeface="Calibri"/>
                <a:cs typeface="Calibri"/>
                <a:sym typeface="Calibri"/>
              </a:rPr>
              <a:t>, and thus </a:t>
            </a:r>
            <a:r>
              <a:rPr lang="en-US" sz="1800" b="1">
                <a:solidFill>
                  <a:schemeClr val="dk1"/>
                </a:solidFill>
                <a:latin typeface="Calibri"/>
                <a:ea typeface="Calibri"/>
                <a:cs typeface="Calibri"/>
                <a:sym typeface="Calibri"/>
              </a:rPr>
              <a:t>Evaporation Insensitive (EI)</a:t>
            </a:r>
            <a:r>
              <a:rPr lang="en-US" sz="1800">
                <a:solidFill>
                  <a:schemeClr val="dk1"/>
                </a:solidFill>
                <a:latin typeface="Calibri"/>
                <a:ea typeface="Calibri"/>
                <a:cs typeface="Calibri"/>
                <a:sym typeface="Calibri"/>
              </a:rPr>
              <a:t>.</a:t>
            </a:r>
          </a:p>
        </p:txBody>
      </p:sp>
      <p:sp>
        <p:nvSpPr>
          <p:cNvPr id="140" name="Shape 140"/>
          <p:cNvSpPr txBox="1"/>
          <p:nvPr/>
        </p:nvSpPr>
        <p:spPr>
          <a:xfrm>
            <a:off x="4298351" y="4800600"/>
            <a:ext cx="2788248" cy="369332"/>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b="1">
                <a:solidFill>
                  <a:schemeClr val="dk1"/>
                </a:solidFill>
                <a:latin typeface="Calibri"/>
                <a:ea typeface="Calibri"/>
                <a:cs typeface="Calibri"/>
                <a:sym typeface="Calibri"/>
              </a:rPr>
              <a:t>Picture © by Karen Carr</a:t>
            </a:r>
          </a:p>
        </p:txBody>
      </p:sp>
    </p:spTree>
    <p:extLst>
      <p:ext uri="{BB962C8B-B14F-4D97-AF65-F5344CB8AC3E}">
        <p14:creationId xmlns:p14="http://schemas.microsoft.com/office/powerpoint/2010/main" val="477463378"/>
      </p:ext>
    </p:extLst>
  </p:cSld>
  <p:clrMapOvr>
    <a:masterClrMapping/>
  </p:clrMapOvr>
  <p:transition spd="slow">
    <p:cut/>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Shape 136"/>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l" rtl="0">
              <a:spcBef>
                <a:spcPts val="0"/>
              </a:spcBef>
              <a:buClr>
                <a:schemeClr val="dk1"/>
              </a:buClr>
              <a:buSzPct val="25000"/>
              <a:buFont typeface="Calibri"/>
              <a:buNone/>
            </a:pPr>
            <a:r>
              <a:rPr lang="en-US" sz="3959" b="1" i="0" u="none" strike="noStrike" cap="none">
                <a:solidFill>
                  <a:schemeClr val="dk1"/>
                </a:solidFill>
                <a:latin typeface="Calibri"/>
                <a:ea typeface="Calibri"/>
                <a:cs typeface="Calibri"/>
                <a:sym typeface="Calibri"/>
              </a:rPr>
              <a:t>Mammal Tooth Enamel and Stable Isotopes</a:t>
            </a:r>
          </a:p>
        </p:txBody>
      </p:sp>
      <p:sp>
        <p:nvSpPr>
          <p:cNvPr id="137" name="Shape 137"/>
          <p:cNvSpPr txBox="1">
            <a:spLocks noGrp="1"/>
          </p:cNvSpPr>
          <p:nvPr>
            <p:ph type="body" idx="1"/>
          </p:nvPr>
        </p:nvSpPr>
        <p:spPr>
          <a:xfrm>
            <a:off x="457200" y="1600200"/>
            <a:ext cx="3733800" cy="4495798"/>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dk1"/>
              </a:buClr>
              <a:buSzPct val="25000"/>
              <a:buFont typeface="Arial"/>
              <a:buNone/>
            </a:pPr>
            <a:r>
              <a:rPr lang="en-US" sz="3200" b="1" i="0" u="none" strike="noStrike" cap="none" dirty="0">
                <a:solidFill>
                  <a:schemeClr val="dk1"/>
                </a:solidFill>
                <a:latin typeface="Calibri"/>
                <a:ea typeface="Calibri"/>
                <a:cs typeface="Calibri"/>
                <a:sym typeface="Calibri"/>
              </a:rPr>
              <a:t>Stable Oxygen Isotopes</a:t>
            </a:r>
          </a:p>
          <a:p>
            <a:pPr marL="342900" marR="0" lvl="0" indent="-342900" algn="l" rtl="0">
              <a:spcBef>
                <a:spcPts val="320"/>
              </a:spcBef>
              <a:spcAft>
                <a:spcPts val="0"/>
              </a:spcAft>
              <a:buClr>
                <a:schemeClr val="dk1"/>
              </a:buClr>
              <a:buSzPct val="100000"/>
              <a:buFont typeface="Arial"/>
              <a:buChar char="•"/>
            </a:pPr>
            <a:r>
              <a:rPr lang="en-US" sz="2000" b="1" dirty="0"/>
              <a:t>D</a:t>
            </a:r>
            <a:r>
              <a:rPr lang="en-US" sz="2000" b="1" i="0" u="none" strike="noStrike" cap="none" dirty="0" smtClean="0">
                <a:solidFill>
                  <a:schemeClr val="dk1"/>
                </a:solidFill>
                <a:sym typeface="Calibri"/>
              </a:rPr>
              <a:t>etermine </a:t>
            </a:r>
            <a:r>
              <a:rPr lang="en-US" sz="2000" b="1" i="0" u="none" strike="noStrike" cap="none" dirty="0">
                <a:solidFill>
                  <a:schemeClr val="dk1"/>
                </a:solidFill>
                <a:sym typeface="Calibri"/>
              </a:rPr>
              <a:t>meteoric water </a:t>
            </a:r>
            <a:r>
              <a:rPr lang="en-US" sz="2000" b="1" i="0" u="none" strike="noStrike" cap="none" dirty="0" smtClean="0">
                <a:solidFill>
                  <a:schemeClr val="dk1"/>
                </a:solidFill>
                <a:sym typeface="Calibri"/>
              </a:rPr>
              <a:t>values and source </a:t>
            </a:r>
            <a:r>
              <a:rPr lang="en-US" sz="2000" b="1" i="0" u="none" strike="noStrike" cap="none" dirty="0">
                <a:solidFill>
                  <a:schemeClr val="dk1"/>
                </a:solidFill>
                <a:sym typeface="Calibri"/>
              </a:rPr>
              <a:t>of water vapor</a:t>
            </a:r>
            <a:r>
              <a:rPr lang="en-US" sz="2000" b="1" i="0" u="none" strike="noStrike" cap="none" dirty="0" smtClean="0">
                <a:solidFill>
                  <a:schemeClr val="dk1"/>
                </a:solidFill>
                <a:sym typeface="Calibri"/>
              </a:rPr>
              <a:t>.</a:t>
            </a:r>
            <a:endParaRPr lang="en-US" sz="1400" b="1" dirty="0" smtClean="0"/>
          </a:p>
          <a:p>
            <a:pPr marL="342900" marR="0" lvl="0" indent="-342900" algn="l" rtl="0">
              <a:spcBef>
                <a:spcPts val="320"/>
              </a:spcBef>
              <a:spcAft>
                <a:spcPts val="0"/>
              </a:spcAft>
              <a:buClr>
                <a:schemeClr val="dk1"/>
              </a:buClr>
              <a:buSzPct val="100000"/>
              <a:buFont typeface="Arial"/>
              <a:buChar char="•"/>
            </a:pPr>
            <a:r>
              <a:rPr lang="en-US" sz="2000" b="1" i="0" u="none" strike="noStrike" cap="none" dirty="0" smtClean="0">
                <a:solidFill>
                  <a:schemeClr val="dk1"/>
                </a:solidFill>
                <a:latin typeface="Calibri"/>
                <a:ea typeface="Calibri"/>
                <a:cs typeface="Calibri"/>
                <a:sym typeface="Calibri"/>
              </a:rPr>
              <a:t>Determine temperature seasonality, </a:t>
            </a:r>
            <a:r>
              <a:rPr lang="en-US" sz="2000" b="1" i="0" u="none" strike="noStrike" cap="none" dirty="0">
                <a:solidFill>
                  <a:schemeClr val="dk1"/>
                </a:solidFill>
                <a:latin typeface="Calibri"/>
                <a:ea typeface="Calibri"/>
                <a:cs typeface="Calibri"/>
                <a:sym typeface="Calibri"/>
              </a:rPr>
              <a:t>and even mean annual temperature when used with other proxies. </a:t>
            </a:r>
            <a:endParaRPr lang="en-US" sz="2000" b="1" i="0" u="none" strike="noStrike" cap="none" dirty="0" smtClean="0">
              <a:solidFill>
                <a:schemeClr val="dk1"/>
              </a:solidFill>
              <a:latin typeface="Calibri"/>
              <a:ea typeface="Calibri"/>
              <a:cs typeface="Calibri"/>
              <a:sym typeface="Calibri"/>
            </a:endParaRPr>
          </a:p>
          <a:p>
            <a:pPr marL="342900" marR="0" lvl="0" indent="-342900" algn="l" rtl="0">
              <a:spcBef>
                <a:spcPts val="320"/>
              </a:spcBef>
              <a:spcAft>
                <a:spcPts val="0"/>
              </a:spcAft>
              <a:buClr>
                <a:schemeClr val="dk1"/>
              </a:buClr>
              <a:buSzPct val="100000"/>
              <a:buFont typeface="Arial"/>
              <a:buChar char="•"/>
            </a:pPr>
            <a:r>
              <a:rPr lang="en-US" sz="2000" b="1" dirty="0" smtClean="0"/>
              <a:t>Water dependence</a:t>
            </a:r>
          </a:p>
          <a:p>
            <a:pPr lvl="1" indent="-342900">
              <a:spcBef>
                <a:spcPts val="320"/>
              </a:spcBef>
              <a:buFont typeface="Arial"/>
              <a:buChar char="•"/>
            </a:pPr>
            <a:r>
              <a:rPr lang="en-US" sz="1600" b="1" i="0" u="none" strike="noStrike" cap="none" dirty="0" smtClean="0">
                <a:solidFill>
                  <a:schemeClr val="dk1"/>
                </a:solidFill>
                <a:latin typeface="Calibri"/>
                <a:ea typeface="Calibri"/>
                <a:cs typeface="Calibri"/>
                <a:sym typeface="Calibri"/>
              </a:rPr>
              <a:t>Evaporation sensitive</a:t>
            </a:r>
          </a:p>
          <a:p>
            <a:pPr lvl="1" indent="-342900">
              <a:spcBef>
                <a:spcPts val="320"/>
              </a:spcBef>
              <a:buFont typeface="Arial"/>
              <a:buChar char="•"/>
            </a:pPr>
            <a:r>
              <a:rPr lang="en-US" sz="1600" b="1" dirty="0" smtClean="0"/>
              <a:t>Evaporation insensitive</a:t>
            </a:r>
            <a:endParaRPr lang="en-US" sz="1600" b="1" i="0" u="none" strike="noStrike" cap="none" dirty="0">
              <a:solidFill>
                <a:schemeClr val="dk1"/>
              </a:solidFill>
              <a:latin typeface="Calibri"/>
              <a:ea typeface="Calibri"/>
              <a:cs typeface="Calibri"/>
              <a:sym typeface="Calibri"/>
            </a:endParaRPr>
          </a:p>
          <a:p>
            <a:pPr marL="342900" marR="0" lvl="0" indent="-342900" algn="l" rtl="0">
              <a:spcBef>
                <a:spcPts val="360"/>
              </a:spcBef>
              <a:buClr>
                <a:schemeClr val="dk1"/>
              </a:buClr>
              <a:buSzPct val="100000"/>
              <a:buFont typeface="Arial"/>
              <a:buNone/>
            </a:pPr>
            <a:endParaRPr sz="2400" b="1" i="0" u="none" strike="noStrike" cap="none" dirty="0">
              <a:solidFill>
                <a:schemeClr val="dk1"/>
              </a:solidFill>
              <a:latin typeface="Calibri"/>
              <a:ea typeface="Calibri"/>
              <a:cs typeface="Calibri"/>
              <a:sym typeface="Calibri"/>
            </a:endParaRPr>
          </a:p>
        </p:txBody>
      </p:sp>
      <p:pic>
        <p:nvPicPr>
          <p:cNvPr id="138" name="Shape 138"/>
          <p:cNvPicPr preferRelativeResize="0"/>
          <p:nvPr/>
        </p:nvPicPr>
        <p:blipFill rotWithShape="1">
          <a:blip r:embed="rId3">
            <a:alphaModFix/>
          </a:blip>
          <a:srcRect/>
          <a:stretch/>
        </p:blipFill>
        <p:spPr>
          <a:xfrm>
            <a:off x="4298351" y="1600200"/>
            <a:ext cx="4817572" cy="3505200"/>
          </a:xfrm>
          <a:prstGeom prst="rect">
            <a:avLst/>
          </a:prstGeom>
          <a:noFill/>
          <a:ln>
            <a:noFill/>
          </a:ln>
        </p:spPr>
      </p:pic>
      <p:sp>
        <p:nvSpPr>
          <p:cNvPr id="139" name="Shape 139"/>
          <p:cNvSpPr txBox="1"/>
          <p:nvPr/>
        </p:nvSpPr>
        <p:spPr>
          <a:xfrm>
            <a:off x="4298351" y="5410200"/>
            <a:ext cx="4617048" cy="92332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a:solidFill>
                  <a:schemeClr val="dk1"/>
                </a:solidFill>
                <a:latin typeface="Calibri"/>
                <a:ea typeface="Calibri"/>
                <a:cs typeface="Calibri"/>
                <a:sym typeface="Calibri"/>
              </a:rPr>
              <a:t>Based on the physiology of modern taxa, we assume Equids to be </a:t>
            </a:r>
            <a:r>
              <a:rPr lang="en-US" sz="1800" b="1">
                <a:solidFill>
                  <a:schemeClr val="dk1"/>
                </a:solidFill>
                <a:latin typeface="Calibri"/>
                <a:ea typeface="Calibri"/>
                <a:cs typeface="Calibri"/>
                <a:sym typeface="Calibri"/>
              </a:rPr>
              <a:t>obligate drinkers</a:t>
            </a:r>
            <a:r>
              <a:rPr lang="en-US" sz="1800">
                <a:solidFill>
                  <a:schemeClr val="dk1"/>
                </a:solidFill>
                <a:latin typeface="Calibri"/>
                <a:ea typeface="Calibri"/>
                <a:cs typeface="Calibri"/>
                <a:sym typeface="Calibri"/>
              </a:rPr>
              <a:t>, and thus </a:t>
            </a:r>
            <a:r>
              <a:rPr lang="en-US" sz="1800" b="1">
                <a:solidFill>
                  <a:schemeClr val="dk1"/>
                </a:solidFill>
                <a:latin typeface="Calibri"/>
                <a:ea typeface="Calibri"/>
                <a:cs typeface="Calibri"/>
                <a:sym typeface="Calibri"/>
              </a:rPr>
              <a:t>Evaporation Insensitive (EI)</a:t>
            </a:r>
            <a:r>
              <a:rPr lang="en-US" sz="1800">
                <a:solidFill>
                  <a:schemeClr val="dk1"/>
                </a:solidFill>
                <a:latin typeface="Calibri"/>
                <a:ea typeface="Calibri"/>
                <a:cs typeface="Calibri"/>
                <a:sym typeface="Calibri"/>
              </a:rPr>
              <a:t>.</a:t>
            </a:r>
          </a:p>
        </p:txBody>
      </p:sp>
      <p:sp>
        <p:nvSpPr>
          <p:cNvPr id="140" name="Shape 140"/>
          <p:cNvSpPr txBox="1"/>
          <p:nvPr/>
        </p:nvSpPr>
        <p:spPr>
          <a:xfrm>
            <a:off x="4298351" y="4800600"/>
            <a:ext cx="2788248" cy="369332"/>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b="1">
                <a:solidFill>
                  <a:schemeClr val="dk1"/>
                </a:solidFill>
                <a:latin typeface="Calibri"/>
                <a:ea typeface="Calibri"/>
                <a:cs typeface="Calibri"/>
                <a:sym typeface="Calibri"/>
              </a:rPr>
              <a:t>Picture © by Karen Carr</a:t>
            </a:r>
          </a:p>
        </p:txBody>
      </p:sp>
    </p:spTree>
    <p:extLst>
      <p:ext uri="{BB962C8B-B14F-4D97-AF65-F5344CB8AC3E}">
        <p14:creationId xmlns:p14="http://schemas.microsoft.com/office/powerpoint/2010/main" val="1224106351"/>
      </p:ext>
    </p:extLst>
  </p:cSld>
  <p:clrMapOvr>
    <a:masterClrMapping/>
  </p:clrMapOvr>
  <p:transition spd="slow">
    <p:cut/>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Shape 146"/>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l" rtl="0">
              <a:spcBef>
                <a:spcPts val="0"/>
              </a:spcBef>
              <a:buClr>
                <a:schemeClr val="dk1"/>
              </a:buClr>
              <a:buSzPct val="25000"/>
              <a:buFont typeface="Calibri"/>
              <a:buNone/>
            </a:pPr>
            <a:r>
              <a:rPr lang="en-US" sz="4400" b="1" i="0" u="none" strike="noStrike" cap="none">
                <a:solidFill>
                  <a:schemeClr val="dk1"/>
                </a:solidFill>
                <a:latin typeface="Calibri"/>
                <a:ea typeface="Calibri"/>
                <a:cs typeface="Calibri"/>
                <a:sym typeface="Calibri"/>
              </a:rPr>
              <a:t>Bulk Isotope Results</a:t>
            </a:r>
          </a:p>
        </p:txBody>
      </p:sp>
      <p:sp>
        <p:nvSpPr>
          <p:cNvPr id="147" name="Shape 147"/>
          <p:cNvSpPr txBox="1">
            <a:spLocks noGrp="1"/>
          </p:cNvSpPr>
          <p:nvPr>
            <p:ph type="body" idx="1"/>
          </p:nvPr>
        </p:nvSpPr>
        <p:spPr>
          <a:xfrm>
            <a:off x="457200" y="1600200"/>
            <a:ext cx="8229600" cy="4525963"/>
          </a:xfrm>
          <a:prstGeom prst="rect">
            <a:avLst/>
          </a:prstGeom>
          <a:noFill/>
          <a:ln>
            <a:noFill/>
          </a:ln>
        </p:spPr>
        <p:txBody>
          <a:bodyPr lIns="91425" tIns="45700" rIns="91425" bIns="45700" anchor="t" anchorCtr="0">
            <a:noAutofit/>
          </a:bodyPr>
          <a:lstStyle/>
          <a:p>
            <a:pPr marL="342900" marR="0" lvl="0" indent="-342900" algn="l" rtl="0">
              <a:spcBef>
                <a:spcPts val="0"/>
              </a:spcBef>
              <a:buClr>
                <a:schemeClr val="dk1"/>
              </a:buClr>
              <a:buSzPct val="100000"/>
              <a:buFont typeface="Arial"/>
              <a:buNone/>
            </a:pPr>
            <a:endParaRPr sz="3200" b="0" i="0" u="none" strike="noStrike" cap="none">
              <a:solidFill>
                <a:schemeClr val="dk1"/>
              </a:solidFill>
              <a:latin typeface="Calibri"/>
              <a:ea typeface="Calibri"/>
              <a:cs typeface="Calibri"/>
              <a:sym typeface="Calibri"/>
            </a:endParaRPr>
          </a:p>
        </p:txBody>
      </p:sp>
      <p:pic>
        <p:nvPicPr>
          <p:cNvPr id="148" name="Shape 148"/>
          <p:cNvPicPr preferRelativeResize="0"/>
          <p:nvPr/>
        </p:nvPicPr>
        <p:blipFill rotWithShape="1">
          <a:blip r:embed="rId3">
            <a:alphaModFix/>
          </a:blip>
          <a:srcRect/>
          <a:stretch/>
        </p:blipFill>
        <p:spPr>
          <a:xfrm>
            <a:off x="0" y="1510144"/>
            <a:ext cx="9345173" cy="4738255"/>
          </a:xfrm>
          <a:prstGeom prst="rect">
            <a:avLst/>
          </a:prstGeom>
          <a:noFill/>
          <a:ln>
            <a:noFill/>
          </a:ln>
        </p:spPr>
      </p:pic>
      <p:sp>
        <p:nvSpPr>
          <p:cNvPr id="149" name="Shape 149"/>
          <p:cNvSpPr txBox="1"/>
          <p:nvPr/>
        </p:nvSpPr>
        <p:spPr>
          <a:xfrm>
            <a:off x="3810000" y="1510144"/>
            <a:ext cx="3429000" cy="369332"/>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b="1">
                <a:solidFill>
                  <a:schemeClr val="dk1"/>
                </a:solidFill>
                <a:latin typeface="Calibri"/>
                <a:ea typeface="Calibri"/>
                <a:cs typeface="Calibri"/>
                <a:sym typeface="Calibri"/>
              </a:rPr>
              <a:t>Bulk results from DISC Locality</a:t>
            </a:r>
          </a:p>
        </p:txBody>
      </p:sp>
      <p:sp>
        <p:nvSpPr>
          <p:cNvPr id="6" name="Rectangle 5"/>
          <p:cNvSpPr/>
          <p:nvPr/>
        </p:nvSpPr>
        <p:spPr>
          <a:xfrm>
            <a:off x="990600" y="1417637"/>
            <a:ext cx="7924800" cy="4871966"/>
          </a:xfrm>
          <a:prstGeom prst="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slow">
    <p:cut/>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Shape 155"/>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l" rtl="0">
              <a:spcBef>
                <a:spcPts val="0"/>
              </a:spcBef>
              <a:buClr>
                <a:schemeClr val="dk1"/>
              </a:buClr>
              <a:buSzPct val="25000"/>
              <a:buFont typeface="Calibri"/>
              <a:buNone/>
            </a:pPr>
            <a:r>
              <a:rPr lang="en-US" sz="4400" b="1" i="0" u="none" strike="noStrike" cap="none">
                <a:solidFill>
                  <a:schemeClr val="dk1"/>
                </a:solidFill>
                <a:latin typeface="Calibri"/>
                <a:ea typeface="Calibri"/>
                <a:cs typeface="Calibri"/>
                <a:sym typeface="Calibri"/>
              </a:rPr>
              <a:t>Serial Isotope Results</a:t>
            </a:r>
          </a:p>
        </p:txBody>
      </p:sp>
      <p:sp>
        <p:nvSpPr>
          <p:cNvPr id="156" name="Shape 156"/>
          <p:cNvSpPr txBox="1">
            <a:spLocks noGrp="1"/>
          </p:cNvSpPr>
          <p:nvPr>
            <p:ph type="body" idx="1"/>
          </p:nvPr>
        </p:nvSpPr>
        <p:spPr>
          <a:xfrm>
            <a:off x="457200" y="1600200"/>
            <a:ext cx="8229600" cy="4525963"/>
          </a:xfrm>
          <a:prstGeom prst="rect">
            <a:avLst/>
          </a:prstGeom>
          <a:noFill/>
          <a:ln>
            <a:noFill/>
          </a:ln>
        </p:spPr>
        <p:txBody>
          <a:bodyPr lIns="91425" tIns="45700" rIns="91425" bIns="45700" anchor="t" anchorCtr="0">
            <a:noAutofit/>
          </a:bodyPr>
          <a:lstStyle/>
          <a:p>
            <a:pPr marL="342900" marR="0" lvl="0" indent="-342900" algn="l" rtl="0">
              <a:spcBef>
                <a:spcPts val="0"/>
              </a:spcBef>
              <a:buClr>
                <a:schemeClr val="dk1"/>
              </a:buClr>
              <a:buSzPct val="100000"/>
              <a:buFont typeface="Arial"/>
              <a:buNone/>
            </a:pPr>
            <a:endParaRPr sz="3200" b="0" i="0" u="none" strike="noStrike" cap="none">
              <a:solidFill>
                <a:schemeClr val="dk1"/>
              </a:solidFill>
              <a:latin typeface="Calibri"/>
              <a:ea typeface="Calibri"/>
              <a:cs typeface="Calibri"/>
              <a:sym typeface="Calibri"/>
            </a:endParaRPr>
          </a:p>
        </p:txBody>
      </p:sp>
      <p:pic>
        <p:nvPicPr>
          <p:cNvPr id="157" name="Shape 157"/>
          <p:cNvPicPr preferRelativeResize="0"/>
          <p:nvPr/>
        </p:nvPicPr>
        <p:blipFill rotWithShape="1">
          <a:blip r:embed="rId3">
            <a:alphaModFix/>
          </a:blip>
          <a:srcRect l="4405" t="1282" r="6305" b="7692"/>
          <a:stretch/>
        </p:blipFill>
        <p:spPr>
          <a:xfrm>
            <a:off x="914400" y="1219200"/>
            <a:ext cx="7162800" cy="5410200"/>
          </a:xfrm>
          <a:prstGeom prst="rect">
            <a:avLst/>
          </a:prstGeom>
          <a:noFill/>
          <a:ln>
            <a:noFill/>
          </a:ln>
        </p:spPr>
      </p:pic>
      <p:sp>
        <p:nvSpPr>
          <p:cNvPr id="4" name="Frame 3"/>
          <p:cNvSpPr/>
          <p:nvPr/>
        </p:nvSpPr>
        <p:spPr>
          <a:xfrm>
            <a:off x="5486400" y="1295401"/>
            <a:ext cx="1676400" cy="1600199"/>
          </a:xfrm>
          <a:prstGeom prst="frame">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Rectangle 4"/>
          <p:cNvSpPr/>
          <p:nvPr/>
        </p:nvSpPr>
        <p:spPr>
          <a:xfrm>
            <a:off x="1905000" y="1219200"/>
            <a:ext cx="3810000" cy="3505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685800" y="4648200"/>
            <a:ext cx="990600" cy="1981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162800" y="1066800"/>
            <a:ext cx="1524000" cy="533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486400" y="2895600"/>
            <a:ext cx="1905000" cy="1752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14400" y="1219200"/>
            <a:ext cx="609600" cy="518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Shape 157"/>
          <p:cNvPicPr preferRelativeResize="0"/>
          <p:nvPr/>
        </p:nvPicPr>
        <p:blipFill rotWithShape="1">
          <a:blip r:embed="rId3">
            <a:alphaModFix/>
          </a:blip>
          <a:srcRect l="84292" t="1282" r="10991" b="7692"/>
          <a:stretch/>
        </p:blipFill>
        <p:spPr>
          <a:xfrm>
            <a:off x="1298058" y="1219200"/>
            <a:ext cx="378342" cy="5410200"/>
          </a:xfrm>
          <a:prstGeom prst="rect">
            <a:avLst/>
          </a:prstGeom>
          <a:noFill/>
          <a:ln>
            <a:noFill/>
          </a:ln>
        </p:spPr>
      </p:pic>
      <p:sp>
        <p:nvSpPr>
          <p:cNvPr id="11" name="Rectangle 10"/>
          <p:cNvSpPr/>
          <p:nvPr/>
        </p:nvSpPr>
        <p:spPr>
          <a:xfrm>
            <a:off x="5715000" y="1417637"/>
            <a:ext cx="1447800" cy="6397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81418051"/>
      </p:ext>
    </p:extLst>
  </p:cSld>
  <p:clrMapOvr>
    <a:masterClrMapping/>
  </p:clrMapOvr>
  <p:transition spd="slow">
    <p:cut/>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Shape 155"/>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l" rtl="0">
              <a:spcBef>
                <a:spcPts val="0"/>
              </a:spcBef>
              <a:buClr>
                <a:schemeClr val="dk1"/>
              </a:buClr>
              <a:buSzPct val="25000"/>
              <a:buFont typeface="Calibri"/>
              <a:buNone/>
            </a:pPr>
            <a:r>
              <a:rPr lang="en-US" sz="4400" b="1" i="0" u="none" strike="noStrike" cap="none">
                <a:solidFill>
                  <a:schemeClr val="dk1"/>
                </a:solidFill>
                <a:latin typeface="Calibri"/>
                <a:ea typeface="Calibri"/>
                <a:cs typeface="Calibri"/>
                <a:sym typeface="Calibri"/>
              </a:rPr>
              <a:t>Serial Isotope Results</a:t>
            </a:r>
          </a:p>
        </p:txBody>
      </p:sp>
      <p:sp>
        <p:nvSpPr>
          <p:cNvPr id="156" name="Shape 156"/>
          <p:cNvSpPr txBox="1">
            <a:spLocks noGrp="1"/>
          </p:cNvSpPr>
          <p:nvPr>
            <p:ph type="body" idx="1"/>
          </p:nvPr>
        </p:nvSpPr>
        <p:spPr>
          <a:xfrm>
            <a:off x="457200" y="1600200"/>
            <a:ext cx="8229600" cy="4525963"/>
          </a:xfrm>
          <a:prstGeom prst="rect">
            <a:avLst/>
          </a:prstGeom>
          <a:noFill/>
          <a:ln>
            <a:noFill/>
          </a:ln>
        </p:spPr>
        <p:txBody>
          <a:bodyPr lIns="91425" tIns="45700" rIns="91425" bIns="45700" anchor="t" anchorCtr="0">
            <a:noAutofit/>
          </a:bodyPr>
          <a:lstStyle/>
          <a:p>
            <a:pPr marL="342900" marR="0" lvl="0" indent="-342900" algn="l" rtl="0">
              <a:spcBef>
                <a:spcPts val="0"/>
              </a:spcBef>
              <a:buClr>
                <a:schemeClr val="dk1"/>
              </a:buClr>
              <a:buSzPct val="100000"/>
              <a:buFont typeface="Arial"/>
              <a:buNone/>
            </a:pPr>
            <a:endParaRPr sz="3200" b="0" i="0" u="none" strike="noStrike" cap="none">
              <a:solidFill>
                <a:schemeClr val="dk1"/>
              </a:solidFill>
              <a:latin typeface="Calibri"/>
              <a:ea typeface="Calibri"/>
              <a:cs typeface="Calibri"/>
              <a:sym typeface="Calibri"/>
            </a:endParaRPr>
          </a:p>
        </p:txBody>
      </p:sp>
      <p:pic>
        <p:nvPicPr>
          <p:cNvPr id="157" name="Shape 157"/>
          <p:cNvPicPr preferRelativeResize="0"/>
          <p:nvPr/>
        </p:nvPicPr>
        <p:blipFill rotWithShape="1">
          <a:blip r:embed="rId3">
            <a:alphaModFix/>
          </a:blip>
          <a:srcRect l="4405" t="1282" r="6305" b="7692"/>
          <a:stretch/>
        </p:blipFill>
        <p:spPr>
          <a:xfrm>
            <a:off x="914400" y="1219200"/>
            <a:ext cx="7162800" cy="5410200"/>
          </a:xfrm>
          <a:prstGeom prst="rect">
            <a:avLst/>
          </a:prstGeom>
          <a:noFill/>
          <a:ln>
            <a:noFill/>
          </a:ln>
        </p:spPr>
      </p:pic>
      <p:sp>
        <p:nvSpPr>
          <p:cNvPr id="4" name="Frame 3"/>
          <p:cNvSpPr/>
          <p:nvPr/>
        </p:nvSpPr>
        <p:spPr>
          <a:xfrm>
            <a:off x="5486400" y="1295401"/>
            <a:ext cx="1676400" cy="1600199"/>
          </a:xfrm>
          <a:prstGeom prst="frame">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Rectangle 4"/>
          <p:cNvSpPr/>
          <p:nvPr/>
        </p:nvSpPr>
        <p:spPr>
          <a:xfrm>
            <a:off x="1905000" y="1219200"/>
            <a:ext cx="3810000" cy="3505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685800" y="4648200"/>
            <a:ext cx="990600" cy="1981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162800" y="1066800"/>
            <a:ext cx="1524000" cy="533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486400" y="2895600"/>
            <a:ext cx="1905000" cy="1752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14400" y="1219200"/>
            <a:ext cx="609600" cy="518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Shape 157"/>
          <p:cNvPicPr preferRelativeResize="0"/>
          <p:nvPr/>
        </p:nvPicPr>
        <p:blipFill rotWithShape="1">
          <a:blip r:embed="rId3">
            <a:alphaModFix/>
          </a:blip>
          <a:srcRect l="84292" t="1282" r="10991" b="7692"/>
          <a:stretch/>
        </p:blipFill>
        <p:spPr>
          <a:xfrm>
            <a:off x="1298058" y="1219200"/>
            <a:ext cx="378342" cy="5410200"/>
          </a:xfrm>
          <a:prstGeom prst="rect">
            <a:avLst/>
          </a:prstGeom>
          <a:noFill/>
          <a:ln>
            <a:noFill/>
          </a:ln>
        </p:spPr>
      </p:pic>
      <p:sp>
        <p:nvSpPr>
          <p:cNvPr id="11" name="Rectangle 10"/>
          <p:cNvSpPr/>
          <p:nvPr/>
        </p:nvSpPr>
        <p:spPr>
          <a:xfrm>
            <a:off x="5715000" y="1417637"/>
            <a:ext cx="1447800" cy="6397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6248400" y="4927937"/>
            <a:ext cx="1693092" cy="1015663"/>
          </a:xfrm>
          <a:prstGeom prst="rect">
            <a:avLst/>
          </a:prstGeom>
          <a:noFill/>
        </p:spPr>
        <p:txBody>
          <a:bodyPr wrap="none" rtlCol="0">
            <a:spAutoFit/>
          </a:bodyPr>
          <a:lstStyle/>
          <a:p>
            <a:pPr algn="ctr"/>
            <a:r>
              <a:rPr lang="en-US" sz="2000" dirty="0" smtClean="0">
                <a:latin typeface="Calibri" charset="0"/>
                <a:ea typeface="Calibri" charset="0"/>
                <a:cs typeface="Calibri" charset="0"/>
              </a:rPr>
              <a:t>Low variability</a:t>
            </a:r>
          </a:p>
          <a:p>
            <a:pPr algn="ctr"/>
            <a:r>
              <a:rPr lang="en-US" sz="2000" dirty="0" smtClean="0">
                <a:latin typeface="Calibri" charset="0"/>
                <a:ea typeface="Calibri" charset="0"/>
                <a:cs typeface="Calibri" charset="0"/>
              </a:rPr>
              <a:t>0.79‰</a:t>
            </a:r>
          </a:p>
          <a:p>
            <a:pPr algn="ctr"/>
            <a:r>
              <a:rPr lang="en-US" sz="2000" dirty="0" smtClean="0">
                <a:latin typeface="Calibri" charset="0"/>
                <a:ea typeface="Calibri" charset="0"/>
                <a:cs typeface="Calibri" charset="0"/>
              </a:rPr>
              <a:t>1.37‰</a:t>
            </a:r>
            <a:endParaRPr lang="en-US" sz="2000" dirty="0">
              <a:latin typeface="Calibri" charset="0"/>
              <a:ea typeface="Calibri" charset="0"/>
              <a:cs typeface="Calibri" charset="0"/>
            </a:endParaRPr>
          </a:p>
        </p:txBody>
      </p:sp>
    </p:spTree>
    <p:extLst>
      <p:ext uri="{BB962C8B-B14F-4D97-AF65-F5344CB8AC3E}">
        <p14:creationId xmlns:p14="http://schemas.microsoft.com/office/powerpoint/2010/main" val="199221108"/>
      </p:ext>
    </p:extLst>
  </p:cSld>
  <p:clrMapOvr>
    <a:masterClrMapping/>
  </p:clrMapOvr>
  <p:transition spd="slow">
    <p:cut/>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Shape 155"/>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l" rtl="0">
              <a:spcBef>
                <a:spcPts val="0"/>
              </a:spcBef>
              <a:buClr>
                <a:schemeClr val="dk1"/>
              </a:buClr>
              <a:buSzPct val="25000"/>
              <a:buFont typeface="Calibri"/>
              <a:buNone/>
            </a:pPr>
            <a:r>
              <a:rPr lang="en-US" sz="4400" b="1" i="0" u="none" strike="noStrike" cap="none" dirty="0">
                <a:solidFill>
                  <a:schemeClr val="dk1"/>
                </a:solidFill>
                <a:latin typeface="Calibri"/>
                <a:ea typeface="Calibri"/>
                <a:cs typeface="Calibri"/>
                <a:sym typeface="Calibri"/>
              </a:rPr>
              <a:t>Serial Isotope Results</a:t>
            </a:r>
          </a:p>
        </p:txBody>
      </p:sp>
      <p:sp>
        <p:nvSpPr>
          <p:cNvPr id="156" name="Shape 156"/>
          <p:cNvSpPr txBox="1">
            <a:spLocks noGrp="1"/>
          </p:cNvSpPr>
          <p:nvPr>
            <p:ph type="body" idx="1"/>
          </p:nvPr>
        </p:nvSpPr>
        <p:spPr>
          <a:xfrm>
            <a:off x="457200" y="1600200"/>
            <a:ext cx="8229600" cy="4525963"/>
          </a:xfrm>
          <a:prstGeom prst="rect">
            <a:avLst/>
          </a:prstGeom>
          <a:noFill/>
          <a:ln>
            <a:noFill/>
          </a:ln>
        </p:spPr>
        <p:txBody>
          <a:bodyPr lIns="91425" tIns="45700" rIns="91425" bIns="45700" anchor="t" anchorCtr="0">
            <a:noAutofit/>
          </a:bodyPr>
          <a:lstStyle/>
          <a:p>
            <a:pPr marL="342900" marR="0" lvl="0" indent="-342900" algn="l" rtl="0">
              <a:spcBef>
                <a:spcPts val="0"/>
              </a:spcBef>
              <a:buClr>
                <a:schemeClr val="dk1"/>
              </a:buClr>
              <a:buSzPct val="100000"/>
              <a:buFont typeface="Arial"/>
              <a:buNone/>
            </a:pPr>
            <a:endParaRPr sz="3200" b="0" i="0" u="none" strike="noStrike" cap="none">
              <a:solidFill>
                <a:schemeClr val="dk1"/>
              </a:solidFill>
              <a:latin typeface="Calibri"/>
              <a:ea typeface="Calibri"/>
              <a:cs typeface="Calibri"/>
              <a:sym typeface="Calibri"/>
            </a:endParaRPr>
          </a:p>
        </p:txBody>
      </p:sp>
      <p:grpSp>
        <p:nvGrpSpPr>
          <p:cNvPr id="6" name="Group 5"/>
          <p:cNvGrpSpPr/>
          <p:nvPr/>
        </p:nvGrpSpPr>
        <p:grpSpPr>
          <a:xfrm>
            <a:off x="914400" y="990600"/>
            <a:ext cx="7162800" cy="5638800"/>
            <a:chOff x="914400" y="990600"/>
            <a:chExt cx="7162800" cy="5638800"/>
          </a:xfrm>
        </p:grpSpPr>
        <p:pic>
          <p:nvPicPr>
            <p:cNvPr id="157" name="Shape 157"/>
            <p:cNvPicPr preferRelativeResize="0"/>
            <p:nvPr/>
          </p:nvPicPr>
          <p:blipFill rotWithShape="1">
            <a:blip r:embed="rId3">
              <a:alphaModFix/>
            </a:blip>
            <a:srcRect l="4405" t="1282" r="6305" b="7692"/>
            <a:stretch/>
          </p:blipFill>
          <p:spPr>
            <a:xfrm>
              <a:off x="914400" y="1219200"/>
              <a:ext cx="7162800" cy="5410200"/>
            </a:xfrm>
            <a:prstGeom prst="rect">
              <a:avLst/>
            </a:prstGeom>
            <a:noFill/>
            <a:ln>
              <a:noFill/>
            </a:ln>
          </p:spPr>
        </p:pic>
        <p:sp>
          <p:nvSpPr>
            <p:cNvPr id="2" name="Rectangle 1"/>
            <p:cNvSpPr/>
            <p:nvPr/>
          </p:nvSpPr>
          <p:spPr>
            <a:xfrm>
              <a:off x="1981200" y="4876800"/>
              <a:ext cx="4953000" cy="1066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p:cNvSpPr/>
            <p:nvPr/>
          </p:nvSpPr>
          <p:spPr>
            <a:xfrm>
              <a:off x="7162800" y="990600"/>
              <a:ext cx="838200" cy="533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rame 3"/>
            <p:cNvSpPr/>
            <p:nvPr/>
          </p:nvSpPr>
          <p:spPr>
            <a:xfrm>
              <a:off x="5486400" y="1295401"/>
              <a:ext cx="1676400" cy="1600199"/>
            </a:xfrm>
            <a:prstGeom prst="frame">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7" name="TextBox 6"/>
          <p:cNvSpPr txBox="1"/>
          <p:nvPr/>
        </p:nvSpPr>
        <p:spPr>
          <a:xfrm>
            <a:off x="2100816" y="4683679"/>
            <a:ext cx="2593980" cy="400110"/>
          </a:xfrm>
          <a:prstGeom prst="rect">
            <a:avLst/>
          </a:prstGeom>
          <a:noFill/>
        </p:spPr>
        <p:txBody>
          <a:bodyPr wrap="none" rtlCol="0">
            <a:spAutoFit/>
          </a:bodyPr>
          <a:lstStyle/>
          <a:p>
            <a:r>
              <a:rPr lang="el-GR" sz="2000" dirty="0" smtClean="0">
                <a:latin typeface="Calibri" charset="0"/>
                <a:ea typeface="Calibri" charset="0"/>
                <a:cs typeface="Calibri" charset="0"/>
              </a:rPr>
              <a:t>δ</a:t>
            </a:r>
            <a:r>
              <a:rPr lang="en-US" sz="2000" dirty="0" smtClean="0">
                <a:latin typeface="Calibri" charset="0"/>
                <a:ea typeface="Calibri" charset="0"/>
                <a:cs typeface="Calibri" charset="0"/>
              </a:rPr>
              <a:t> </a:t>
            </a:r>
            <a:r>
              <a:rPr lang="en-US" sz="2000" baseline="30000" dirty="0" smtClean="0">
                <a:latin typeface="Calibri" charset="0"/>
                <a:ea typeface="Calibri" charset="0"/>
                <a:cs typeface="Calibri" charset="0"/>
              </a:rPr>
              <a:t>18</a:t>
            </a:r>
            <a:r>
              <a:rPr lang="en-US" sz="2000" dirty="0" smtClean="0">
                <a:latin typeface="Calibri" charset="0"/>
                <a:ea typeface="Calibri" charset="0"/>
                <a:cs typeface="Calibri" charset="0"/>
              </a:rPr>
              <a:t>O</a:t>
            </a:r>
            <a:r>
              <a:rPr lang="en-US" sz="2000" baseline="-25000" dirty="0" smtClean="0">
                <a:latin typeface="Calibri" charset="0"/>
                <a:ea typeface="Calibri" charset="0"/>
                <a:cs typeface="Calibri" charset="0"/>
              </a:rPr>
              <a:t>E</a:t>
            </a:r>
            <a:r>
              <a:rPr lang="en-US" sz="2000" dirty="0" smtClean="0">
                <a:latin typeface="Calibri" charset="0"/>
                <a:ea typeface="Calibri" charset="0"/>
                <a:cs typeface="Calibri" charset="0"/>
              </a:rPr>
              <a:t> = 31.99 ± 1.22‰</a:t>
            </a:r>
            <a:endParaRPr lang="en-US" sz="2000" dirty="0">
              <a:latin typeface="Calibri" charset="0"/>
              <a:ea typeface="Calibri" charset="0"/>
              <a:cs typeface="Calibri" charset="0"/>
            </a:endParaRPr>
          </a:p>
        </p:txBody>
      </p:sp>
      <p:sp>
        <p:nvSpPr>
          <p:cNvPr id="11" name="TextBox 10"/>
          <p:cNvSpPr txBox="1"/>
          <p:nvPr/>
        </p:nvSpPr>
        <p:spPr>
          <a:xfrm>
            <a:off x="2100816" y="5068146"/>
            <a:ext cx="1813317" cy="400110"/>
          </a:xfrm>
          <a:prstGeom prst="rect">
            <a:avLst/>
          </a:prstGeom>
          <a:noFill/>
        </p:spPr>
        <p:txBody>
          <a:bodyPr wrap="none" rtlCol="0">
            <a:spAutoFit/>
          </a:bodyPr>
          <a:lstStyle/>
          <a:p>
            <a:r>
              <a:rPr lang="el-GR" sz="2000" dirty="0">
                <a:latin typeface="Calibri" charset="0"/>
                <a:ea typeface="Calibri" charset="0"/>
                <a:cs typeface="Calibri" charset="0"/>
              </a:rPr>
              <a:t>δ</a:t>
            </a:r>
            <a:r>
              <a:rPr lang="en-US" sz="2000" dirty="0" smtClean="0">
                <a:latin typeface="Calibri" charset="0"/>
                <a:ea typeface="Calibri" charset="0"/>
                <a:cs typeface="Calibri" charset="0"/>
              </a:rPr>
              <a:t> </a:t>
            </a:r>
            <a:r>
              <a:rPr lang="en-US" sz="2000" baseline="30000" dirty="0" smtClean="0">
                <a:latin typeface="Calibri" charset="0"/>
                <a:ea typeface="Calibri" charset="0"/>
                <a:cs typeface="Calibri" charset="0"/>
              </a:rPr>
              <a:t>18</a:t>
            </a:r>
            <a:r>
              <a:rPr lang="en-US" sz="2000" dirty="0" smtClean="0">
                <a:latin typeface="Calibri" charset="0"/>
                <a:ea typeface="Calibri" charset="0"/>
                <a:cs typeface="Calibri" charset="0"/>
              </a:rPr>
              <a:t>O</a:t>
            </a:r>
            <a:r>
              <a:rPr lang="en-US" sz="2000" baseline="-25000" dirty="0">
                <a:latin typeface="Calibri" charset="0"/>
                <a:ea typeface="Calibri" charset="0"/>
                <a:cs typeface="Calibri" charset="0"/>
              </a:rPr>
              <a:t>w</a:t>
            </a:r>
            <a:r>
              <a:rPr lang="en-US" sz="2000" dirty="0" smtClean="0">
                <a:latin typeface="Calibri" charset="0"/>
                <a:ea typeface="Calibri" charset="0"/>
                <a:cs typeface="Calibri" charset="0"/>
              </a:rPr>
              <a:t> = 0.71‰</a:t>
            </a:r>
            <a:endParaRPr lang="en-US" sz="2000" dirty="0">
              <a:latin typeface="Calibri" charset="0"/>
              <a:ea typeface="Calibri" charset="0"/>
              <a:cs typeface="Calibri" charset="0"/>
            </a:endParaRPr>
          </a:p>
        </p:txBody>
      </p:sp>
      <p:sp>
        <p:nvSpPr>
          <p:cNvPr id="12" name="TextBox 11"/>
          <p:cNvSpPr txBox="1"/>
          <p:nvPr/>
        </p:nvSpPr>
        <p:spPr>
          <a:xfrm>
            <a:off x="2100816" y="5452613"/>
            <a:ext cx="4823756" cy="400110"/>
          </a:xfrm>
          <a:prstGeom prst="rect">
            <a:avLst/>
          </a:prstGeom>
          <a:noFill/>
        </p:spPr>
        <p:txBody>
          <a:bodyPr wrap="none" rtlCol="0">
            <a:spAutoFit/>
          </a:bodyPr>
          <a:lstStyle/>
          <a:p>
            <a:r>
              <a:rPr lang="en-US" sz="2000" smtClean="0">
                <a:latin typeface="Calibri" charset="0"/>
                <a:ea typeface="Calibri" charset="0"/>
                <a:cs typeface="Calibri" charset="0"/>
              </a:rPr>
              <a:t>Mean annual range in temperature: 12.55℃</a:t>
            </a:r>
            <a:endParaRPr lang="en-US" sz="2000" dirty="0">
              <a:latin typeface="Calibri" charset="0"/>
              <a:ea typeface="Calibri" charset="0"/>
              <a:cs typeface="Calibri" charset="0"/>
            </a:endParaRPr>
          </a:p>
        </p:txBody>
      </p:sp>
      <p:sp>
        <p:nvSpPr>
          <p:cNvPr id="8" name="Rectangle 7"/>
          <p:cNvSpPr/>
          <p:nvPr/>
        </p:nvSpPr>
        <p:spPr>
          <a:xfrm>
            <a:off x="5715000" y="2133600"/>
            <a:ext cx="1209572"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slow">
    <p:cut/>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a:t>Serial Isotope Results</a:t>
            </a:r>
            <a:endParaRPr lang="en-US" dirty="0"/>
          </a:p>
        </p:txBody>
      </p:sp>
      <p:sp>
        <p:nvSpPr>
          <p:cNvPr id="3" name="Text Placeholder 2"/>
          <p:cNvSpPr>
            <a:spLocks noGrp="1"/>
          </p:cNvSpPr>
          <p:nvPr>
            <p:ph type="body" idx="1"/>
          </p:nvPr>
        </p:nvSpPr>
        <p:spPr/>
        <p:txBody>
          <a:bodyPr/>
          <a:lstStyle/>
          <a:p>
            <a:endParaRPr lang="en-US" dirty="0">
              <a:effectLst/>
            </a:endParaRPr>
          </a:p>
        </p:txBody>
      </p:sp>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l="4999" t="12666" r="10001" b="7334"/>
          <a:stretch/>
        </p:blipFill>
        <p:spPr>
          <a:xfrm>
            <a:off x="685800" y="1600200"/>
            <a:ext cx="7772400" cy="4572000"/>
          </a:xfrm>
          <a:prstGeom prst="rect">
            <a:avLst/>
          </a:prstGeom>
        </p:spPr>
      </p:pic>
    </p:spTree>
    <p:extLst>
      <p:ext uri="{BB962C8B-B14F-4D97-AF65-F5344CB8AC3E}">
        <p14:creationId xmlns:p14="http://schemas.microsoft.com/office/powerpoint/2010/main" val="41802333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Shape 163"/>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l" rtl="0">
              <a:spcBef>
                <a:spcPts val="0"/>
              </a:spcBef>
              <a:buClr>
                <a:schemeClr val="dk1"/>
              </a:buClr>
              <a:buSzPct val="25000"/>
              <a:buFont typeface="Calibri"/>
              <a:buNone/>
            </a:pPr>
            <a:r>
              <a:rPr lang="en-US" sz="4400" b="1" i="0" u="none" strike="noStrike" cap="none">
                <a:solidFill>
                  <a:schemeClr val="dk1"/>
                </a:solidFill>
                <a:latin typeface="Calibri"/>
                <a:ea typeface="Calibri"/>
                <a:cs typeface="Calibri"/>
                <a:sym typeface="Calibri"/>
              </a:rPr>
              <a:t>Gulf Coast during the MMCT</a:t>
            </a:r>
          </a:p>
        </p:txBody>
      </p:sp>
      <p:sp>
        <p:nvSpPr>
          <p:cNvPr id="164" name="Shape 164"/>
          <p:cNvSpPr txBox="1">
            <a:spLocks noGrp="1"/>
          </p:cNvSpPr>
          <p:nvPr>
            <p:ph type="body" idx="1"/>
          </p:nvPr>
        </p:nvSpPr>
        <p:spPr>
          <a:xfrm>
            <a:off x="457200" y="1600200"/>
            <a:ext cx="8229600" cy="4525963"/>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dk1"/>
              </a:buClr>
              <a:buSzPct val="100000"/>
              <a:buFont typeface="Arial"/>
              <a:buChar char="•"/>
            </a:pPr>
            <a:r>
              <a:rPr lang="en-US" sz="3200" b="1" i="0" u="none" strike="noStrike" cap="none" dirty="0">
                <a:solidFill>
                  <a:schemeClr val="dk1"/>
                </a:solidFill>
                <a:latin typeface="Calibri"/>
                <a:ea typeface="Calibri"/>
                <a:cs typeface="Calibri"/>
                <a:sym typeface="Calibri"/>
              </a:rPr>
              <a:t>Fort </a:t>
            </a:r>
            <a:r>
              <a:rPr lang="en-US" sz="3200" b="1" i="0" u="none" strike="noStrike" cap="none" dirty="0" smtClean="0">
                <a:solidFill>
                  <a:schemeClr val="dk1"/>
                </a:solidFill>
                <a:latin typeface="Calibri"/>
                <a:ea typeface="Calibri"/>
                <a:cs typeface="Calibri"/>
                <a:sym typeface="Calibri"/>
              </a:rPr>
              <a:t>Polk environment</a:t>
            </a:r>
            <a:endParaRPr lang="en-US" sz="3200" b="1" i="0" u="none" strike="noStrike" cap="none" dirty="0">
              <a:solidFill>
                <a:schemeClr val="dk1"/>
              </a:solidFill>
              <a:latin typeface="Calibri"/>
              <a:ea typeface="Calibri"/>
              <a:cs typeface="Calibri"/>
              <a:sym typeface="Calibri"/>
            </a:endParaRPr>
          </a:p>
          <a:p>
            <a:pPr marL="742950" marR="0" lvl="1" indent="-285750" algn="l" rtl="0">
              <a:spcBef>
                <a:spcPts val="560"/>
              </a:spcBef>
              <a:spcAft>
                <a:spcPts val="0"/>
              </a:spcAft>
              <a:buClr>
                <a:schemeClr val="dk1"/>
              </a:buClr>
              <a:buSzPct val="100000"/>
              <a:buFont typeface="Arial"/>
              <a:buChar char="–"/>
            </a:pPr>
            <a:r>
              <a:rPr lang="en-US" dirty="0"/>
              <a:t>M</a:t>
            </a:r>
            <a:r>
              <a:rPr lang="en-US" sz="2800" b="0" i="0" u="none" strike="noStrike" cap="none" dirty="0" smtClean="0">
                <a:solidFill>
                  <a:schemeClr val="dk1"/>
                </a:solidFill>
                <a:latin typeface="Calibri"/>
                <a:ea typeface="Calibri"/>
                <a:cs typeface="Calibri"/>
                <a:sym typeface="Calibri"/>
              </a:rPr>
              <a:t>osaic </a:t>
            </a:r>
            <a:r>
              <a:rPr lang="en-US" sz="2800" b="0" i="0" u="none" strike="noStrike" cap="none" dirty="0">
                <a:solidFill>
                  <a:schemeClr val="dk1"/>
                </a:solidFill>
                <a:latin typeface="Calibri"/>
                <a:ea typeface="Calibri"/>
                <a:cs typeface="Calibri"/>
                <a:sym typeface="Calibri"/>
              </a:rPr>
              <a:t>“dry” Woodland-savanna</a:t>
            </a:r>
          </a:p>
          <a:p>
            <a:pPr marL="742950" marR="0" lvl="1" indent="-285750" algn="l" rtl="0">
              <a:spcBef>
                <a:spcPts val="560"/>
              </a:spcBef>
              <a:spcAft>
                <a:spcPts val="0"/>
              </a:spcAft>
              <a:buClr>
                <a:schemeClr val="dk1"/>
              </a:buClr>
              <a:buSzPct val="100000"/>
              <a:buFont typeface="Arial"/>
              <a:buChar char="–"/>
            </a:pPr>
            <a:r>
              <a:rPr lang="en-US" dirty="0"/>
              <a:t>L</a:t>
            </a:r>
            <a:r>
              <a:rPr lang="en-US" sz="2800" b="0" i="0" u="none" strike="noStrike" cap="none" dirty="0" smtClean="0">
                <a:solidFill>
                  <a:schemeClr val="dk1"/>
                </a:solidFill>
                <a:latin typeface="Calibri"/>
                <a:ea typeface="Calibri"/>
                <a:cs typeface="Calibri"/>
                <a:sym typeface="Calibri"/>
              </a:rPr>
              <a:t>ow </a:t>
            </a:r>
            <a:r>
              <a:rPr lang="en-US" sz="2800" b="0" i="0" u="none" strike="noStrike" cap="none" dirty="0">
                <a:solidFill>
                  <a:schemeClr val="dk1"/>
                </a:solidFill>
                <a:latin typeface="Calibri"/>
                <a:ea typeface="Calibri"/>
                <a:cs typeface="Calibri"/>
                <a:sym typeface="Calibri"/>
              </a:rPr>
              <a:t>mean annual precipitation (~300-500 mm/</a:t>
            </a:r>
            <a:r>
              <a:rPr lang="en-US" sz="2800" b="0" i="0" u="none" strike="noStrike" cap="none" dirty="0" err="1">
                <a:solidFill>
                  <a:schemeClr val="dk1"/>
                </a:solidFill>
                <a:latin typeface="Calibri"/>
                <a:ea typeface="Calibri"/>
                <a:cs typeface="Calibri"/>
                <a:sym typeface="Calibri"/>
              </a:rPr>
              <a:t>yr</a:t>
            </a:r>
            <a:r>
              <a:rPr lang="en-US" sz="2800" b="0" i="0" u="none" strike="noStrike" cap="none" dirty="0">
                <a:solidFill>
                  <a:schemeClr val="dk1"/>
                </a:solidFill>
                <a:latin typeface="Calibri"/>
                <a:ea typeface="Calibri"/>
                <a:cs typeface="Calibri"/>
                <a:sym typeface="Calibri"/>
              </a:rPr>
              <a:t>) with no marked “dry” season.</a:t>
            </a:r>
          </a:p>
          <a:p>
            <a:pPr marL="742950" marR="0" lvl="1" indent="-285750" algn="l" rtl="0">
              <a:spcBef>
                <a:spcPts val="560"/>
              </a:spcBef>
              <a:buClr>
                <a:schemeClr val="dk1"/>
              </a:buClr>
              <a:buSzPct val="100000"/>
              <a:buFont typeface="Arial"/>
              <a:buChar char="–"/>
            </a:pPr>
            <a:r>
              <a:rPr lang="en-US" sz="2800" b="0" i="0" u="none" strike="noStrike" cap="none" dirty="0">
                <a:solidFill>
                  <a:schemeClr val="dk1"/>
                </a:solidFill>
                <a:latin typeface="Calibri"/>
                <a:ea typeface="Calibri"/>
                <a:cs typeface="Calibri"/>
                <a:sym typeface="Calibri"/>
              </a:rPr>
              <a:t>Experiencing more tropical-like temperature seasonality than today.</a:t>
            </a:r>
          </a:p>
        </p:txBody>
      </p:sp>
      <p:pic>
        <p:nvPicPr>
          <p:cNvPr id="2" name="Picture 1"/>
          <p:cNvPicPr>
            <a:picLocks noChangeAspect="1"/>
          </p:cNvPicPr>
          <p:nvPr/>
        </p:nvPicPr>
        <p:blipFill>
          <a:blip r:embed="rId3"/>
          <a:stretch>
            <a:fillRect/>
          </a:stretch>
        </p:blipFill>
        <p:spPr>
          <a:xfrm>
            <a:off x="4947684" y="4219132"/>
            <a:ext cx="4191000" cy="2619375"/>
          </a:xfrm>
          <a:prstGeom prst="rect">
            <a:avLst/>
          </a:prstGeom>
        </p:spPr>
      </p:pic>
    </p:spTree>
  </p:cSld>
  <p:clrMapOvr>
    <a:masterClrMapping/>
  </p:clrMapOvr>
  <p:transition spd="slow">
    <p:cut/>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Shape 169"/>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l" rtl="0">
              <a:spcBef>
                <a:spcPts val="0"/>
              </a:spcBef>
              <a:buClr>
                <a:schemeClr val="dk1"/>
              </a:buClr>
              <a:buSzPct val="25000"/>
              <a:buFont typeface="Calibri"/>
              <a:buNone/>
            </a:pPr>
            <a:r>
              <a:rPr lang="en-US" sz="4400" b="1" i="0" u="none" strike="noStrike" cap="none">
                <a:solidFill>
                  <a:schemeClr val="dk1"/>
                </a:solidFill>
                <a:latin typeface="Calibri"/>
                <a:ea typeface="Calibri"/>
                <a:cs typeface="Calibri"/>
                <a:sym typeface="Calibri"/>
              </a:rPr>
              <a:t>Acknowledgments</a:t>
            </a:r>
          </a:p>
        </p:txBody>
      </p:sp>
      <p:sp>
        <p:nvSpPr>
          <p:cNvPr id="170" name="Shape 170"/>
          <p:cNvSpPr txBox="1">
            <a:spLocks noGrp="1"/>
          </p:cNvSpPr>
          <p:nvPr>
            <p:ph type="body" idx="1"/>
          </p:nvPr>
        </p:nvSpPr>
        <p:spPr>
          <a:xfrm>
            <a:off x="457200" y="1600200"/>
            <a:ext cx="8229600" cy="4525963"/>
          </a:xfrm>
          <a:prstGeom prst="rect">
            <a:avLst/>
          </a:prstGeom>
          <a:noFill/>
          <a:ln>
            <a:noFill/>
          </a:ln>
        </p:spPr>
        <p:txBody>
          <a:bodyPr lIns="91425" tIns="45700" rIns="91425" bIns="45700" anchor="t" anchorCtr="0">
            <a:noAutofit/>
          </a:bodyPr>
          <a:lstStyle/>
          <a:p>
            <a:pPr marL="342900" marR="0" lvl="0" indent="-342900" algn="l" rtl="0">
              <a:lnSpc>
                <a:spcPct val="80000"/>
              </a:lnSpc>
              <a:spcBef>
                <a:spcPts val="0"/>
              </a:spcBef>
              <a:spcAft>
                <a:spcPts val="0"/>
              </a:spcAft>
              <a:buClr>
                <a:schemeClr val="dk1"/>
              </a:buClr>
              <a:buSzPct val="99200"/>
              <a:buFont typeface="Arial"/>
              <a:buChar char="•"/>
            </a:pPr>
            <a:r>
              <a:rPr lang="en-US" sz="2480" b="0" i="0" u="none" strike="noStrike" cap="none" dirty="0">
                <a:solidFill>
                  <a:schemeClr val="dk1"/>
                </a:solidFill>
                <a:latin typeface="Calibri"/>
                <a:ea typeface="Calibri"/>
                <a:cs typeface="Calibri"/>
                <a:sym typeface="Calibri"/>
              </a:rPr>
              <a:t>We thank</a:t>
            </a:r>
            <a:r>
              <a:rPr lang="en-US" sz="2480" b="0" i="0" u="none" strike="noStrike" cap="none" dirty="0" smtClean="0">
                <a:solidFill>
                  <a:schemeClr val="dk1"/>
                </a:solidFill>
                <a:latin typeface="Calibri"/>
                <a:ea typeface="Calibri"/>
                <a:cs typeface="Calibri"/>
                <a:sym typeface="Calibri"/>
              </a:rPr>
              <a:t>:</a:t>
            </a:r>
            <a:endParaRPr lang="en-US" sz="2480" b="0" i="0" u="none" strike="noStrike" cap="none" dirty="0">
              <a:solidFill>
                <a:schemeClr val="dk1"/>
              </a:solidFill>
              <a:latin typeface="Calibri"/>
              <a:ea typeface="Calibri"/>
              <a:cs typeface="Calibri"/>
              <a:sym typeface="Calibri"/>
            </a:endParaRPr>
          </a:p>
          <a:p>
            <a:pPr marL="742950" marR="0" lvl="1" indent="-285750" algn="l" rtl="0">
              <a:lnSpc>
                <a:spcPct val="80000"/>
              </a:lnSpc>
              <a:spcBef>
                <a:spcPts val="434"/>
              </a:spcBef>
              <a:spcAft>
                <a:spcPts val="0"/>
              </a:spcAft>
              <a:buClr>
                <a:schemeClr val="dk1"/>
              </a:buClr>
              <a:buSzPct val="98636"/>
              <a:buFont typeface="Arial"/>
              <a:buChar char="–"/>
            </a:pPr>
            <a:r>
              <a:rPr lang="en-US" sz="2170" b="0" i="0" u="none" strike="noStrike" cap="none" dirty="0">
                <a:solidFill>
                  <a:schemeClr val="dk1"/>
                </a:solidFill>
                <a:latin typeface="Calibri"/>
                <a:ea typeface="Calibri"/>
                <a:cs typeface="Calibri"/>
                <a:sym typeface="Calibri"/>
              </a:rPr>
              <a:t> Drs. B.J. </a:t>
            </a:r>
            <a:r>
              <a:rPr lang="en-US" sz="2170" b="0" i="0" u="none" strike="noStrike" cap="none" dirty="0" err="1">
                <a:solidFill>
                  <a:schemeClr val="dk1"/>
                </a:solidFill>
                <a:latin typeface="Calibri"/>
                <a:ea typeface="Calibri"/>
                <a:cs typeface="Calibri"/>
                <a:sym typeface="Calibri"/>
              </a:rPr>
              <a:t>MacFadden</a:t>
            </a:r>
            <a:r>
              <a:rPr lang="en-US" sz="2170" b="0" i="0" u="none" strike="noStrike" cap="none" dirty="0">
                <a:solidFill>
                  <a:schemeClr val="dk1"/>
                </a:solidFill>
                <a:latin typeface="Calibri"/>
                <a:ea typeface="Calibri"/>
                <a:cs typeface="Calibri"/>
                <a:sym typeface="Calibri"/>
              </a:rPr>
              <a:t>, J. Curtis, and G. </a:t>
            </a:r>
            <a:r>
              <a:rPr lang="en-US" sz="2170" b="0" i="0" u="none" strike="noStrike" cap="none" dirty="0" err="1">
                <a:solidFill>
                  <a:schemeClr val="dk1"/>
                </a:solidFill>
                <a:latin typeface="Calibri"/>
                <a:ea typeface="Calibri"/>
                <a:cs typeface="Calibri"/>
                <a:sym typeface="Calibri"/>
              </a:rPr>
              <a:t>Kamenoc</a:t>
            </a:r>
            <a:r>
              <a:rPr lang="en-US" sz="2170" b="0" i="0" u="none" strike="noStrike" cap="none" dirty="0">
                <a:solidFill>
                  <a:schemeClr val="dk1"/>
                </a:solidFill>
                <a:latin typeface="Calibri"/>
                <a:ea typeface="Calibri"/>
                <a:cs typeface="Calibri"/>
                <a:sym typeface="Calibri"/>
              </a:rPr>
              <a:t> (University of Florida) for assistance with sample analysis, </a:t>
            </a:r>
          </a:p>
          <a:p>
            <a:pPr marL="742950" marR="0" lvl="1" indent="-285750" algn="l" rtl="0">
              <a:lnSpc>
                <a:spcPct val="80000"/>
              </a:lnSpc>
              <a:spcBef>
                <a:spcPts val="434"/>
              </a:spcBef>
              <a:spcAft>
                <a:spcPts val="0"/>
              </a:spcAft>
              <a:buClr>
                <a:schemeClr val="dk1"/>
              </a:buClr>
              <a:buSzPct val="98636"/>
              <a:buFont typeface="Arial"/>
              <a:buChar char="–"/>
            </a:pPr>
            <a:r>
              <a:rPr lang="en-US" sz="2170" b="0" i="0" u="none" strike="noStrike" cap="none" dirty="0">
                <a:solidFill>
                  <a:schemeClr val="dk1"/>
                </a:solidFill>
                <a:latin typeface="Calibri"/>
                <a:ea typeface="Calibri"/>
                <a:cs typeface="Calibri"/>
                <a:sym typeface="Calibri"/>
              </a:rPr>
              <a:t>Dr. A. Engel (formerly of Louisiana State University) for use of lab space and equipment during sampling and pretreatment</a:t>
            </a:r>
          </a:p>
          <a:p>
            <a:pPr marL="742950" marR="0" lvl="1" indent="-285750" algn="l" rtl="0">
              <a:lnSpc>
                <a:spcPct val="80000"/>
              </a:lnSpc>
              <a:spcBef>
                <a:spcPts val="434"/>
              </a:spcBef>
              <a:spcAft>
                <a:spcPts val="0"/>
              </a:spcAft>
              <a:buClr>
                <a:schemeClr val="dk1"/>
              </a:buClr>
              <a:buSzPct val="98636"/>
              <a:buFont typeface="Arial"/>
              <a:buChar char="–"/>
            </a:pPr>
            <a:r>
              <a:rPr lang="en-US" sz="2170" b="0" i="0" u="none" strike="noStrike" cap="none" dirty="0">
                <a:solidFill>
                  <a:schemeClr val="dk1"/>
                </a:solidFill>
                <a:latin typeface="Calibri"/>
                <a:ea typeface="Calibri"/>
                <a:cs typeface="Calibri"/>
                <a:sym typeface="Calibri"/>
              </a:rPr>
              <a:t>Drs. H.-M. </a:t>
            </a:r>
            <a:r>
              <a:rPr lang="en-US" sz="2170" b="0" i="0" u="none" strike="noStrike" cap="none" dirty="0" err="1">
                <a:solidFill>
                  <a:schemeClr val="dk1"/>
                </a:solidFill>
                <a:latin typeface="Calibri"/>
                <a:ea typeface="Calibri"/>
                <a:cs typeface="Calibri"/>
                <a:sym typeface="Calibri"/>
              </a:rPr>
              <a:t>Bao</a:t>
            </a:r>
            <a:r>
              <a:rPr lang="en-US" sz="2170" b="0" i="0" u="none" strike="noStrike" cap="none" dirty="0">
                <a:solidFill>
                  <a:schemeClr val="dk1"/>
                </a:solidFill>
                <a:latin typeface="Calibri"/>
                <a:ea typeface="Calibri"/>
                <a:cs typeface="Calibri"/>
                <a:sym typeface="Calibri"/>
              </a:rPr>
              <a:t>, B. </a:t>
            </a:r>
            <a:r>
              <a:rPr lang="en-US" sz="2170" b="0" i="0" u="none" strike="noStrike" cap="none" dirty="0" err="1">
                <a:solidFill>
                  <a:schemeClr val="dk1"/>
                </a:solidFill>
                <a:latin typeface="Calibri"/>
                <a:ea typeface="Calibri"/>
                <a:cs typeface="Calibri"/>
                <a:sym typeface="Calibri"/>
              </a:rPr>
              <a:t>Dutrow</a:t>
            </a:r>
            <a:r>
              <a:rPr lang="en-US" sz="2170" b="0" i="0" u="none" strike="noStrike" cap="none" dirty="0">
                <a:solidFill>
                  <a:schemeClr val="dk1"/>
                </a:solidFill>
                <a:latin typeface="Calibri"/>
                <a:ea typeface="Calibri"/>
                <a:cs typeface="Calibri"/>
                <a:sym typeface="Calibri"/>
              </a:rPr>
              <a:t>, and S.-Y. Ting (Louisiana State University) for helpful comments on </a:t>
            </a:r>
            <a:r>
              <a:rPr lang="en-US" sz="2170" b="0" i="0" u="none" strike="noStrike" cap="none" dirty="0" smtClean="0">
                <a:solidFill>
                  <a:schemeClr val="dk1"/>
                </a:solidFill>
                <a:latin typeface="Calibri"/>
                <a:ea typeface="Calibri"/>
                <a:cs typeface="Calibri"/>
                <a:sym typeface="Calibri"/>
              </a:rPr>
              <a:t>this project. </a:t>
            </a:r>
            <a:endParaRPr lang="en-US" sz="2170" b="0" i="0" u="none" strike="noStrike" cap="none" dirty="0">
              <a:solidFill>
                <a:schemeClr val="dk1"/>
              </a:solidFill>
              <a:latin typeface="Calibri"/>
              <a:ea typeface="Calibri"/>
              <a:cs typeface="Calibri"/>
              <a:sym typeface="Calibri"/>
            </a:endParaRPr>
          </a:p>
          <a:p>
            <a:pPr marL="742950" marR="0" lvl="1" indent="-285750" algn="l" rtl="0">
              <a:lnSpc>
                <a:spcPct val="80000"/>
              </a:lnSpc>
              <a:spcBef>
                <a:spcPts val="434"/>
              </a:spcBef>
              <a:spcAft>
                <a:spcPts val="0"/>
              </a:spcAft>
              <a:buClr>
                <a:schemeClr val="dk1"/>
              </a:buClr>
              <a:buSzPct val="98636"/>
              <a:buFont typeface="Arial"/>
              <a:buChar char="–"/>
            </a:pPr>
            <a:r>
              <a:rPr lang="en-US" sz="2170" b="0" i="0" u="none" strike="noStrike" cap="none" dirty="0">
                <a:solidFill>
                  <a:schemeClr val="dk1"/>
                </a:solidFill>
                <a:latin typeface="Calibri"/>
                <a:ea typeface="Calibri"/>
                <a:cs typeface="Calibri"/>
                <a:sym typeface="Calibri"/>
              </a:rPr>
              <a:t>We also thank J. Grafton (formerly at Fort Polk) and other environmental staff that have worked at Fort Polk over the years for their assistance in collecting fossils. </a:t>
            </a:r>
          </a:p>
          <a:p>
            <a:pPr marL="742950" marR="0" lvl="1" indent="-285750" algn="l" rtl="0">
              <a:lnSpc>
                <a:spcPct val="80000"/>
              </a:lnSpc>
              <a:spcBef>
                <a:spcPts val="434"/>
              </a:spcBef>
              <a:buClr>
                <a:schemeClr val="dk1"/>
              </a:buClr>
              <a:buSzPct val="98636"/>
              <a:buFont typeface="Arial"/>
              <a:buChar char="–"/>
            </a:pPr>
            <a:r>
              <a:rPr lang="en-US" sz="2170" b="0" i="0" u="sng" strike="noStrike" cap="none" dirty="0">
                <a:solidFill>
                  <a:schemeClr val="dk1"/>
                </a:solidFill>
                <a:latin typeface="Calibri"/>
                <a:ea typeface="Calibri"/>
                <a:cs typeface="Calibri"/>
                <a:sym typeface="Calibri"/>
              </a:rPr>
              <a:t>Funding was provided to </a:t>
            </a:r>
            <a:r>
              <a:rPr lang="en-US" sz="2170" b="0" i="0" u="sng" strike="noStrike" cap="none" dirty="0" smtClean="0">
                <a:solidFill>
                  <a:schemeClr val="dk1"/>
                </a:solidFill>
                <a:latin typeface="Calibri"/>
                <a:ea typeface="Calibri"/>
                <a:cs typeface="Calibri"/>
                <a:sym typeface="Calibri"/>
              </a:rPr>
              <a:t>T. </a:t>
            </a:r>
            <a:r>
              <a:rPr lang="en-US" sz="2170" b="0" i="0" u="sng" strike="noStrike" cap="none" dirty="0">
                <a:solidFill>
                  <a:schemeClr val="dk1"/>
                </a:solidFill>
                <a:latin typeface="Calibri"/>
                <a:ea typeface="Calibri"/>
                <a:cs typeface="Calibri"/>
                <a:sym typeface="Calibri"/>
              </a:rPr>
              <a:t>Atwood by the Gulf Coastal Association of Geological Societies, LSU Museum of Natural Science, and the LSU Department of Geology and Geophysics</a:t>
            </a:r>
            <a:r>
              <a:rPr lang="en-US" sz="2170" b="0" i="0" u="none" strike="noStrike" cap="none" dirty="0">
                <a:solidFill>
                  <a:schemeClr val="dk1"/>
                </a:solidFill>
                <a:latin typeface="Calibri"/>
                <a:ea typeface="Calibri"/>
                <a:cs typeface="Calibri"/>
                <a:sym typeface="Calibri"/>
              </a:rPr>
              <a:t>. </a:t>
            </a:r>
            <a:endParaRPr lang="en-US" sz="2170" b="0" i="0" u="none" strike="noStrike" cap="none" dirty="0" smtClean="0">
              <a:solidFill>
                <a:schemeClr val="dk1"/>
              </a:solidFill>
              <a:latin typeface="Calibri"/>
              <a:ea typeface="Calibri"/>
              <a:cs typeface="Calibri"/>
              <a:sym typeface="Calibri"/>
            </a:endParaRPr>
          </a:p>
          <a:p>
            <a:pPr lvl="1" indent="-285750">
              <a:lnSpc>
                <a:spcPct val="80000"/>
              </a:lnSpc>
              <a:spcBef>
                <a:spcPts val="434"/>
              </a:spcBef>
              <a:buSzPct val="98636"/>
            </a:pPr>
            <a:r>
              <a:rPr lang="en-US" sz="2170" b="1" dirty="0" smtClean="0"/>
              <a:t>Dr. </a:t>
            </a:r>
            <a:r>
              <a:rPr lang="en-US" sz="2170" b="1" dirty="0"/>
              <a:t>Yann (Oklahoma State University Center for Health </a:t>
            </a:r>
            <a:r>
              <a:rPr lang="en-US" sz="2170" b="1" dirty="0" smtClean="0"/>
              <a:t>Sciences) for giving this presentation.</a:t>
            </a:r>
            <a:endParaRPr lang="en-US" sz="2170" b="1" i="0" u="none" strike="noStrike" cap="none" dirty="0">
              <a:solidFill>
                <a:schemeClr val="dk1"/>
              </a:solidFill>
              <a:sym typeface="Calibri"/>
            </a:endParaRPr>
          </a:p>
        </p:txBody>
      </p:sp>
    </p:spTree>
  </p:cSld>
  <p:clrMapOvr>
    <a:masterClrMapping/>
  </p:clrMapOvr>
  <p:transition spd="slow">
    <p:cu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Shape 109"/>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l" rtl="0">
              <a:spcBef>
                <a:spcPts val="0"/>
              </a:spcBef>
              <a:buClr>
                <a:schemeClr val="dk1"/>
              </a:buClr>
              <a:buSzPct val="25000"/>
              <a:buFont typeface="Calibri"/>
              <a:buNone/>
            </a:pPr>
            <a:r>
              <a:rPr lang="en-US" sz="4400" b="1" i="0" u="none" strike="noStrike" cap="none">
                <a:solidFill>
                  <a:schemeClr val="dk1"/>
                </a:solidFill>
                <a:latin typeface="Calibri"/>
                <a:ea typeface="Calibri"/>
                <a:cs typeface="Calibri"/>
                <a:sym typeface="Calibri"/>
              </a:rPr>
              <a:t>Gulf Coast during the MMCT?</a:t>
            </a:r>
          </a:p>
        </p:txBody>
      </p:sp>
      <p:sp>
        <p:nvSpPr>
          <p:cNvPr id="111" name="Shape 111"/>
          <p:cNvSpPr txBox="1"/>
          <p:nvPr/>
        </p:nvSpPr>
        <p:spPr>
          <a:xfrm>
            <a:off x="228600" y="6396335"/>
            <a:ext cx="4572000" cy="307777"/>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400" b="1">
                <a:solidFill>
                  <a:schemeClr val="dk1"/>
                </a:solidFill>
                <a:latin typeface="Calibri"/>
                <a:ea typeface="Calibri"/>
                <a:cs typeface="Calibri"/>
                <a:sym typeface="Calibri"/>
              </a:rPr>
              <a:t>Modified from © Ron Blakey, Colorado Plateau Geosystems</a:t>
            </a:r>
          </a:p>
        </p:txBody>
      </p:sp>
      <p:pic>
        <p:nvPicPr>
          <p:cNvPr id="112" name="Shape 112"/>
          <p:cNvPicPr preferRelativeResize="0"/>
          <p:nvPr/>
        </p:nvPicPr>
        <p:blipFill rotWithShape="1">
          <a:blip r:embed="rId3">
            <a:alphaModFix/>
          </a:blip>
          <a:srcRect l="15469" t="14995" r="15659" b="13753"/>
          <a:stretch/>
        </p:blipFill>
        <p:spPr>
          <a:xfrm>
            <a:off x="2895600" y="1378417"/>
            <a:ext cx="6248399" cy="3634273"/>
          </a:xfrm>
          <a:prstGeom prst="rect">
            <a:avLst/>
          </a:prstGeom>
          <a:noFill/>
          <a:ln>
            <a:noFill/>
          </a:ln>
        </p:spPr>
      </p:pic>
      <p:sp>
        <p:nvSpPr>
          <p:cNvPr id="113" name="Shape 113"/>
          <p:cNvSpPr txBox="1"/>
          <p:nvPr/>
        </p:nvSpPr>
        <p:spPr>
          <a:xfrm>
            <a:off x="4495800" y="5012691"/>
            <a:ext cx="4495800" cy="307777"/>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400" b="1">
                <a:solidFill>
                  <a:schemeClr val="dk1"/>
                </a:solidFill>
                <a:latin typeface="Calibri"/>
                <a:ea typeface="Calibri"/>
                <a:cs typeface="Calibri"/>
                <a:sym typeface="Calibri"/>
              </a:rPr>
              <a:t>Produced using Berkeley Mapper on MioMap website.</a:t>
            </a:r>
          </a:p>
        </p:txBody>
      </p:sp>
      <p:pic>
        <p:nvPicPr>
          <p:cNvPr id="110" name="Shape 110"/>
          <p:cNvPicPr preferRelativeResize="0">
            <a:picLocks noGrp="1"/>
          </p:cNvPicPr>
          <p:nvPr>
            <p:ph type="body" idx="1"/>
          </p:nvPr>
        </p:nvPicPr>
        <p:blipFill rotWithShape="1">
          <a:blip r:embed="rId4">
            <a:alphaModFix/>
          </a:blip>
          <a:srcRect l="36630" t="49979" r="23269" b="7231"/>
          <a:stretch/>
        </p:blipFill>
        <p:spPr>
          <a:xfrm>
            <a:off x="-609600" y="1708030"/>
            <a:ext cx="4015740" cy="4724400"/>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Major Questions</a:t>
            </a:r>
            <a:endParaRPr lang="en-US" dirty="0"/>
          </a:p>
        </p:txBody>
      </p:sp>
      <p:sp>
        <p:nvSpPr>
          <p:cNvPr id="3" name="Text Placeholder 2"/>
          <p:cNvSpPr>
            <a:spLocks noGrp="1"/>
          </p:cNvSpPr>
          <p:nvPr>
            <p:ph type="body" idx="1"/>
          </p:nvPr>
        </p:nvSpPr>
        <p:spPr/>
        <p:txBody>
          <a:bodyPr/>
          <a:lstStyle/>
          <a:p>
            <a:pPr marL="457200" indent="-457200">
              <a:spcBef>
                <a:spcPts val="0"/>
              </a:spcBef>
            </a:pPr>
            <a:r>
              <a:rPr lang="en-US" dirty="0" smtClean="0"/>
              <a:t>What </a:t>
            </a:r>
            <a:r>
              <a:rPr lang="en-US" dirty="0"/>
              <a:t>types of vegetative biomes were present? </a:t>
            </a:r>
          </a:p>
          <a:p>
            <a:pPr marL="457200" indent="-457200">
              <a:spcBef>
                <a:spcPts val="0"/>
              </a:spcBef>
            </a:pPr>
            <a:endParaRPr lang="en-US" sz="1000" dirty="0" smtClean="0"/>
          </a:p>
          <a:p>
            <a:pPr marL="457200" indent="-457200">
              <a:spcBef>
                <a:spcPts val="0"/>
              </a:spcBef>
            </a:pPr>
            <a:r>
              <a:rPr lang="en-US" dirty="0" smtClean="0"/>
              <a:t>What </a:t>
            </a:r>
            <a:r>
              <a:rPr lang="en-US" dirty="0"/>
              <a:t>was the δ</a:t>
            </a:r>
            <a:r>
              <a:rPr lang="en-US" baseline="30000" dirty="0"/>
              <a:t>18</a:t>
            </a:r>
            <a:r>
              <a:rPr lang="en-US" dirty="0"/>
              <a:t>O of meteoric precipitation</a:t>
            </a:r>
            <a:r>
              <a:rPr lang="en-US" dirty="0" smtClean="0"/>
              <a:t>? </a:t>
            </a:r>
          </a:p>
          <a:p>
            <a:pPr marL="457200" indent="-457200">
              <a:spcBef>
                <a:spcPts val="0"/>
              </a:spcBef>
            </a:pPr>
            <a:endParaRPr lang="en-US" sz="1000" dirty="0" smtClean="0"/>
          </a:p>
          <a:p>
            <a:pPr marL="457200" indent="-457200">
              <a:spcBef>
                <a:spcPts val="0"/>
              </a:spcBef>
            </a:pPr>
            <a:r>
              <a:rPr lang="en-US" dirty="0" smtClean="0"/>
              <a:t>What </a:t>
            </a:r>
            <a:r>
              <a:rPr lang="en-US" dirty="0"/>
              <a:t>was the temperature seasonality? </a:t>
            </a:r>
            <a:endParaRPr lang="en-US" dirty="0" smtClean="0"/>
          </a:p>
          <a:p>
            <a:pPr marL="457200" indent="-457200">
              <a:spcBef>
                <a:spcPts val="0"/>
              </a:spcBef>
            </a:pPr>
            <a:endParaRPr lang="en-US" sz="1000" dirty="0" smtClean="0"/>
          </a:p>
          <a:p>
            <a:pPr marL="457200" indent="-457200">
              <a:spcBef>
                <a:spcPts val="0"/>
              </a:spcBef>
            </a:pPr>
            <a:r>
              <a:rPr lang="en-US" dirty="0" smtClean="0"/>
              <a:t>What </a:t>
            </a:r>
            <a:r>
              <a:rPr lang="en-US" dirty="0"/>
              <a:t>was the mean annual </a:t>
            </a:r>
            <a:r>
              <a:rPr lang="en-US" dirty="0" smtClean="0"/>
              <a:t>precipitation </a:t>
            </a:r>
            <a:r>
              <a:rPr lang="en-US" dirty="0"/>
              <a:t>and was it seasonal? </a:t>
            </a:r>
          </a:p>
        </p:txBody>
      </p:sp>
    </p:spTree>
    <p:extLst>
      <p:ext uri="{BB962C8B-B14F-4D97-AF65-F5344CB8AC3E}">
        <p14:creationId xmlns:p14="http://schemas.microsoft.com/office/powerpoint/2010/main" val="132428861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Shape 119"/>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l" rtl="0">
              <a:spcBef>
                <a:spcPts val="0"/>
              </a:spcBef>
              <a:buClr>
                <a:schemeClr val="dk1"/>
              </a:buClr>
              <a:buSzPct val="25000"/>
              <a:buFont typeface="Calibri"/>
              <a:buNone/>
            </a:pPr>
            <a:r>
              <a:rPr lang="en-US" sz="4400" b="1" i="0" u="none" strike="noStrike" cap="none">
                <a:solidFill>
                  <a:schemeClr val="dk1"/>
                </a:solidFill>
                <a:latin typeface="Calibri"/>
                <a:ea typeface="Calibri"/>
                <a:cs typeface="Calibri"/>
                <a:sym typeface="Calibri"/>
              </a:rPr>
              <a:t>MMCT Sites in Louisiana</a:t>
            </a:r>
          </a:p>
        </p:txBody>
      </p:sp>
      <p:pic>
        <p:nvPicPr>
          <p:cNvPr id="120" name="Shape 120"/>
          <p:cNvPicPr preferRelativeResize="0">
            <a:picLocks noGrp="1"/>
          </p:cNvPicPr>
          <p:nvPr>
            <p:ph type="body" idx="1"/>
          </p:nvPr>
        </p:nvPicPr>
        <p:blipFill rotWithShape="1">
          <a:blip r:embed="rId3">
            <a:alphaModFix/>
          </a:blip>
          <a:srcRect/>
          <a:stretch/>
        </p:blipFill>
        <p:spPr>
          <a:xfrm>
            <a:off x="800100" y="1216512"/>
            <a:ext cx="7543800" cy="5458758"/>
          </a:xfrm>
          <a:prstGeom prst="rect">
            <a:avLst/>
          </a:prstGeom>
          <a:noFill/>
          <a:ln>
            <a:noFill/>
          </a:ln>
        </p:spPr>
      </p:pic>
      <p:sp>
        <p:nvSpPr>
          <p:cNvPr id="121" name="Shape 121"/>
          <p:cNvSpPr txBox="1"/>
          <p:nvPr/>
        </p:nvSpPr>
        <p:spPr>
          <a:xfrm>
            <a:off x="1447800" y="6400800"/>
            <a:ext cx="3505200" cy="369332"/>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b="1">
                <a:solidFill>
                  <a:schemeClr val="dk1"/>
                </a:solidFill>
                <a:latin typeface="Calibri"/>
                <a:ea typeface="Calibri"/>
                <a:cs typeface="Calibri"/>
                <a:sym typeface="Calibri"/>
              </a:rPr>
              <a:t>Modified from Schiebout, 1997</a:t>
            </a:r>
          </a:p>
        </p:txBody>
      </p:sp>
      <p:sp>
        <p:nvSpPr>
          <p:cNvPr id="2" name="TextBox 1"/>
          <p:cNvSpPr txBox="1"/>
          <p:nvPr/>
        </p:nvSpPr>
        <p:spPr>
          <a:xfrm>
            <a:off x="6327001" y="1752600"/>
            <a:ext cx="1558440" cy="1938992"/>
          </a:xfrm>
          <a:prstGeom prst="rect">
            <a:avLst/>
          </a:prstGeom>
          <a:noFill/>
        </p:spPr>
        <p:txBody>
          <a:bodyPr wrap="none" rtlCol="0">
            <a:spAutoFit/>
          </a:bodyPr>
          <a:lstStyle/>
          <a:p>
            <a:r>
              <a:rPr lang="en-US" sz="2000" dirty="0" smtClean="0">
                <a:latin typeface="Calibri" charset="0"/>
                <a:ea typeface="Calibri" charset="0"/>
                <a:cs typeface="Calibri" charset="0"/>
              </a:rPr>
              <a:t>DISC Cluster</a:t>
            </a:r>
          </a:p>
          <a:p>
            <a:r>
              <a:rPr lang="en-US" sz="2000" dirty="0">
                <a:latin typeface="Calibri" charset="0"/>
                <a:ea typeface="Calibri" charset="0"/>
                <a:cs typeface="Calibri" charset="0"/>
              </a:rPr>
              <a:t> </a:t>
            </a:r>
            <a:r>
              <a:rPr lang="en-US" sz="2000" dirty="0" smtClean="0">
                <a:latin typeface="Calibri" charset="0"/>
                <a:ea typeface="Calibri" charset="0"/>
                <a:cs typeface="Calibri" charset="0"/>
              </a:rPr>
              <a:t>     DISC site</a:t>
            </a:r>
          </a:p>
          <a:p>
            <a:endParaRPr lang="en-US" sz="2000" dirty="0">
              <a:latin typeface="Calibri" charset="0"/>
              <a:ea typeface="Calibri" charset="0"/>
              <a:cs typeface="Calibri" charset="0"/>
            </a:endParaRPr>
          </a:p>
          <a:p>
            <a:r>
              <a:rPr lang="en-US" sz="2000" dirty="0" smtClean="0">
                <a:latin typeface="Calibri" charset="0"/>
                <a:ea typeface="Calibri" charset="0"/>
                <a:cs typeface="Calibri" charset="0"/>
              </a:rPr>
              <a:t>TVOR Cluster</a:t>
            </a:r>
          </a:p>
          <a:p>
            <a:r>
              <a:rPr lang="en-US" sz="2000" dirty="0">
                <a:latin typeface="Calibri" charset="0"/>
                <a:ea typeface="Calibri" charset="0"/>
                <a:cs typeface="Calibri" charset="0"/>
              </a:rPr>
              <a:t> </a:t>
            </a:r>
            <a:r>
              <a:rPr lang="en-US" sz="2000" dirty="0" smtClean="0">
                <a:latin typeface="Calibri" charset="0"/>
                <a:ea typeface="Calibri" charset="0"/>
                <a:cs typeface="Calibri" charset="0"/>
              </a:rPr>
              <a:t>     TVOR SE</a:t>
            </a:r>
          </a:p>
          <a:p>
            <a:r>
              <a:rPr lang="en-US" sz="2000" dirty="0">
                <a:latin typeface="Calibri" charset="0"/>
                <a:ea typeface="Calibri" charset="0"/>
                <a:cs typeface="Calibri" charset="0"/>
              </a:rPr>
              <a:t> </a:t>
            </a:r>
            <a:r>
              <a:rPr lang="en-US" sz="2000" dirty="0" smtClean="0">
                <a:latin typeface="Calibri" charset="0"/>
                <a:ea typeface="Calibri" charset="0"/>
                <a:cs typeface="Calibri" charset="0"/>
              </a:rPr>
              <a:t>     TVOR S</a:t>
            </a:r>
            <a:endParaRPr lang="en-US" sz="2000" dirty="0">
              <a:latin typeface="Calibri" charset="0"/>
              <a:ea typeface="Calibri" charset="0"/>
              <a:cs typeface="Calibri" charset="0"/>
            </a:endParaRPr>
          </a:p>
        </p:txBody>
      </p:sp>
    </p:spTree>
  </p:cSld>
  <p:clrMapOvr>
    <a:masterClrMapping/>
  </p:clrMapOvr>
  <p:transition spd="slow">
    <p:cu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Study Sites</a:t>
            </a:r>
            <a:endParaRPr lang="en-US" dirty="0"/>
          </a:p>
        </p:txBody>
      </p:sp>
      <p:sp>
        <p:nvSpPr>
          <p:cNvPr id="3" name="Text Placeholder 2"/>
          <p:cNvSpPr>
            <a:spLocks noGrp="1"/>
          </p:cNvSpPr>
          <p:nvPr>
            <p:ph type="body" idx="1"/>
          </p:nvPr>
        </p:nvSpPr>
        <p:spPr/>
        <p:txBody>
          <a:bodyPr/>
          <a:lstStyle/>
          <a:p>
            <a:r>
              <a:rPr lang="en-US" dirty="0" smtClean="0"/>
              <a:t>Castor Creek Member of Fleming Formation</a:t>
            </a:r>
          </a:p>
          <a:p>
            <a:r>
              <a:rPr lang="en-US" dirty="0" smtClean="0"/>
              <a:t>Conglomeratic beds and lenses concentrated by weathering of interfluves</a:t>
            </a:r>
          </a:p>
          <a:p>
            <a:r>
              <a:rPr lang="en-US" dirty="0" smtClean="0"/>
              <a:t>Coastal, </a:t>
            </a:r>
            <a:r>
              <a:rPr lang="en-US" dirty="0" err="1" smtClean="0"/>
              <a:t>nonmarine</a:t>
            </a:r>
            <a:endParaRPr lang="en-US" dirty="0" smtClean="0"/>
          </a:p>
          <a:p>
            <a:r>
              <a:rPr lang="en-US" dirty="0" smtClean="0"/>
              <a:t>TVOR SE in situ oyster reef</a:t>
            </a:r>
          </a:p>
          <a:p>
            <a:r>
              <a:rPr lang="en-US" dirty="0" smtClean="0"/>
              <a:t>Regressive sequence</a:t>
            </a:r>
          </a:p>
          <a:p>
            <a:r>
              <a:rPr lang="en-US" dirty="0" smtClean="0"/>
              <a:t>Sampled </a:t>
            </a:r>
            <a:r>
              <a:rPr lang="en-US" dirty="0"/>
              <a:t>29 </a:t>
            </a:r>
            <a:r>
              <a:rPr lang="en-US" dirty="0" smtClean="0"/>
              <a:t>specimens</a:t>
            </a:r>
            <a:endParaRPr lang="en-US" dirty="0"/>
          </a:p>
          <a:p>
            <a:pPr lvl="1"/>
            <a:r>
              <a:rPr lang="en-US" dirty="0"/>
              <a:t>Horses, rhinos, </a:t>
            </a:r>
            <a:r>
              <a:rPr lang="en-US" dirty="0" err="1"/>
              <a:t>protoceratid</a:t>
            </a:r>
            <a:endParaRPr lang="en-US" dirty="0"/>
          </a:p>
          <a:p>
            <a:endParaRPr lang="en-US" dirty="0"/>
          </a:p>
        </p:txBody>
      </p:sp>
      <p:pic>
        <p:nvPicPr>
          <p:cNvPr id="4" name="Shape 120"/>
          <p:cNvPicPr preferRelativeResize="0">
            <a:picLocks/>
          </p:cNvPicPr>
          <p:nvPr/>
        </p:nvPicPr>
        <p:blipFill rotWithShape="1">
          <a:blip r:embed="rId3">
            <a:alphaModFix/>
          </a:blip>
          <a:srcRect/>
          <a:stretch/>
        </p:blipFill>
        <p:spPr>
          <a:xfrm>
            <a:off x="5715000" y="3863181"/>
            <a:ext cx="4486224" cy="3246270"/>
          </a:xfrm>
          <a:prstGeom prst="rect">
            <a:avLst/>
          </a:prstGeom>
          <a:noFill/>
          <a:ln>
            <a:noFill/>
          </a:ln>
        </p:spPr>
      </p:pic>
    </p:spTree>
    <p:extLst>
      <p:ext uri="{BB962C8B-B14F-4D97-AF65-F5344CB8AC3E}">
        <p14:creationId xmlns:p14="http://schemas.microsoft.com/office/powerpoint/2010/main" val="175484528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Taxa</a:t>
            </a:r>
            <a:endParaRPr lang="en-US" dirty="0"/>
          </a:p>
        </p:txBody>
      </p:sp>
      <p:sp>
        <p:nvSpPr>
          <p:cNvPr id="3" name="Text Placeholder 2"/>
          <p:cNvSpPr>
            <a:spLocks noGrp="1"/>
          </p:cNvSpPr>
          <p:nvPr>
            <p:ph type="body" idx="1"/>
          </p:nvPr>
        </p:nvSpPr>
        <p:spPr/>
        <p:txBody>
          <a:bodyPr/>
          <a:lstStyle/>
          <a:p>
            <a:r>
              <a:rPr lang="en-US" dirty="0" smtClean="0"/>
              <a:t>Sampled </a:t>
            </a:r>
            <a:r>
              <a:rPr lang="en-US" dirty="0"/>
              <a:t>29 </a:t>
            </a:r>
            <a:r>
              <a:rPr lang="en-US" dirty="0" smtClean="0"/>
              <a:t>specimens</a:t>
            </a:r>
            <a:endParaRPr lang="en-US" dirty="0"/>
          </a:p>
          <a:p>
            <a:pPr lvl="1"/>
            <a:r>
              <a:rPr lang="en-US" dirty="0"/>
              <a:t>Horses, rhinos, </a:t>
            </a:r>
            <a:r>
              <a:rPr lang="en-US" dirty="0" err="1" smtClean="0"/>
              <a:t>protoceratid</a:t>
            </a:r>
            <a:endParaRPr lang="en-US" dirty="0" smtClean="0"/>
          </a:p>
          <a:p>
            <a:pPr lvl="1"/>
            <a:r>
              <a:rPr lang="en-US" i="1" dirty="0" err="1" smtClean="0"/>
              <a:t>Merychippus</a:t>
            </a:r>
            <a:endParaRPr lang="en-US" i="1" dirty="0" smtClean="0"/>
          </a:p>
          <a:p>
            <a:pPr lvl="1"/>
            <a:r>
              <a:rPr lang="en-US" i="1" dirty="0" err="1" smtClean="0"/>
              <a:t>Cormohipparion</a:t>
            </a:r>
            <a:endParaRPr lang="en-US" dirty="0"/>
          </a:p>
          <a:p>
            <a:pPr lvl="1"/>
            <a:r>
              <a:rPr lang="en-US" i="1" dirty="0" err="1" smtClean="0"/>
              <a:t>Prosynthetoceras</a:t>
            </a:r>
            <a:endParaRPr lang="en-US" i="1" dirty="0"/>
          </a:p>
        </p:txBody>
      </p:sp>
      <p:pic>
        <p:nvPicPr>
          <p:cNvPr id="5" name="Picture 4"/>
          <p:cNvPicPr>
            <a:picLocks noChangeAspect="1"/>
          </p:cNvPicPr>
          <p:nvPr/>
        </p:nvPicPr>
        <p:blipFill>
          <a:blip r:embed="rId3"/>
          <a:stretch>
            <a:fillRect/>
          </a:stretch>
        </p:blipFill>
        <p:spPr>
          <a:xfrm>
            <a:off x="381000" y="4293707"/>
            <a:ext cx="3638550" cy="2324100"/>
          </a:xfrm>
          <a:prstGeom prst="rect">
            <a:avLst/>
          </a:prstGeom>
        </p:spPr>
      </p:pic>
      <p:pic>
        <p:nvPicPr>
          <p:cNvPr id="7" name="Picture 6"/>
          <p:cNvPicPr>
            <a:picLocks noChangeAspect="1"/>
          </p:cNvPicPr>
          <p:nvPr/>
        </p:nvPicPr>
        <p:blipFill>
          <a:blip r:embed="rId4"/>
          <a:stretch>
            <a:fillRect/>
          </a:stretch>
        </p:blipFill>
        <p:spPr>
          <a:xfrm flipH="1">
            <a:off x="4953000" y="3412357"/>
            <a:ext cx="3733800" cy="2959628"/>
          </a:xfrm>
          <a:prstGeom prst="rect">
            <a:avLst/>
          </a:prstGeom>
          <a:noFill/>
          <a:ln>
            <a:noFill/>
          </a:ln>
        </p:spPr>
      </p:pic>
      <p:pic>
        <p:nvPicPr>
          <p:cNvPr id="6" name="Picture 5"/>
          <p:cNvPicPr>
            <a:picLocks noChangeAspect="1"/>
          </p:cNvPicPr>
          <p:nvPr/>
        </p:nvPicPr>
        <p:blipFill>
          <a:blip r:embed="rId5"/>
          <a:stretch>
            <a:fillRect/>
          </a:stretch>
        </p:blipFill>
        <p:spPr>
          <a:xfrm>
            <a:off x="4324350" y="4860795"/>
            <a:ext cx="1701800" cy="1676400"/>
          </a:xfrm>
          <a:prstGeom prst="rect">
            <a:avLst/>
          </a:prstGeom>
        </p:spPr>
      </p:pic>
    </p:spTree>
    <p:extLst>
      <p:ext uri="{BB962C8B-B14F-4D97-AF65-F5344CB8AC3E}">
        <p14:creationId xmlns:p14="http://schemas.microsoft.com/office/powerpoint/2010/main" val="150252762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193830" y="1623965"/>
            <a:ext cx="8756340" cy="5157835"/>
          </a:xfrm>
        </p:spPr>
        <p:txBody>
          <a:bodyPr/>
          <a:lstStyle/>
          <a:p>
            <a:r>
              <a:rPr lang="en-US" dirty="0" smtClean="0"/>
              <a:t>Stable isotope analysis (more to come)</a:t>
            </a:r>
          </a:p>
          <a:p>
            <a:endParaRPr lang="en-US" sz="1600" dirty="0" smtClean="0"/>
          </a:p>
          <a:p>
            <a:r>
              <a:rPr lang="en-US" dirty="0" smtClean="0"/>
              <a:t>Bulk sampling</a:t>
            </a:r>
          </a:p>
          <a:p>
            <a:pPr lvl="1"/>
            <a:r>
              <a:rPr lang="en-US" dirty="0" smtClean="0"/>
              <a:t>One sample</a:t>
            </a:r>
          </a:p>
          <a:p>
            <a:pPr lvl="1"/>
            <a:r>
              <a:rPr lang="en-US" dirty="0" smtClean="0"/>
              <a:t>Parallel to growth axis</a:t>
            </a:r>
            <a:endParaRPr lang="en-US" dirty="0"/>
          </a:p>
          <a:p>
            <a:endParaRPr lang="en-US" sz="1600" dirty="0" smtClean="0"/>
          </a:p>
          <a:p>
            <a:r>
              <a:rPr lang="en-US" dirty="0" smtClean="0"/>
              <a:t>Serial sampling</a:t>
            </a:r>
          </a:p>
          <a:p>
            <a:pPr lvl="1"/>
            <a:r>
              <a:rPr lang="en-US" dirty="0" smtClean="0"/>
              <a:t>Multiple samples</a:t>
            </a:r>
          </a:p>
          <a:p>
            <a:pPr lvl="1"/>
            <a:r>
              <a:rPr lang="en-US" dirty="0" smtClean="0"/>
              <a:t>Perpendicular to</a:t>
            </a:r>
            <a:br>
              <a:rPr lang="en-US" dirty="0" smtClean="0"/>
            </a:br>
            <a:r>
              <a:rPr lang="en-US" dirty="0" smtClean="0"/>
              <a:t>growth axis</a:t>
            </a:r>
            <a:endParaRPr lang="en-US" dirty="0"/>
          </a:p>
        </p:txBody>
      </p:sp>
      <p:pic>
        <p:nvPicPr>
          <p:cNvPr id="5" name="Picture 4"/>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198120" y="2283726"/>
            <a:ext cx="2383784" cy="2516874"/>
          </a:xfrm>
          <a:prstGeom prst="rect">
            <a:avLst/>
          </a:prstGeom>
          <a:ln>
            <a:noFill/>
          </a:ln>
          <a:effectLst>
            <a:softEdge rad="112500"/>
          </a:effectLst>
        </p:spPr>
      </p:pic>
      <p:grpSp>
        <p:nvGrpSpPr>
          <p:cNvPr id="2" name="Group 1"/>
          <p:cNvGrpSpPr/>
          <p:nvPr/>
        </p:nvGrpSpPr>
        <p:grpSpPr>
          <a:xfrm>
            <a:off x="3880710" y="4695093"/>
            <a:ext cx="5018605" cy="1959927"/>
            <a:chOff x="4045854" y="4541473"/>
            <a:chExt cx="5018605" cy="1959927"/>
          </a:xfrm>
        </p:grpSpPr>
        <p:pic>
          <p:nvPicPr>
            <p:cNvPr id="9" name="Picture 2" descr="C:\Users\yannlt\Dropbox\DSC00787.JP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4045854" y="4880438"/>
              <a:ext cx="1486271" cy="128199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050" name="Picture 2" descr="C:\Users\Lindsey\Pictures\camelid tooth sampling.pn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635300" y="4541473"/>
              <a:ext cx="3429159" cy="195992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pSp>
      <p:sp>
        <p:nvSpPr>
          <p:cNvPr id="7" name="Title 6"/>
          <p:cNvSpPr>
            <a:spLocks noGrp="1"/>
          </p:cNvSpPr>
          <p:nvPr>
            <p:ph type="title"/>
          </p:nvPr>
        </p:nvSpPr>
        <p:spPr>
          <a:xfrm>
            <a:off x="0" y="10955"/>
            <a:ext cx="9144000" cy="1431940"/>
          </a:xfrm>
        </p:spPr>
        <p:txBody>
          <a:bodyPr>
            <a:normAutofit/>
          </a:bodyPr>
          <a:lstStyle/>
          <a:p>
            <a:r>
              <a:rPr lang="en-US" dirty="0" smtClean="0"/>
              <a:t>Stable isotopes</a:t>
            </a:r>
            <a:endParaRPr lang="en-US" dirty="0"/>
          </a:p>
        </p:txBody>
      </p:sp>
      <p:sp>
        <p:nvSpPr>
          <p:cNvPr id="11" name="TextBox 10"/>
          <p:cNvSpPr txBox="1"/>
          <p:nvPr/>
        </p:nvSpPr>
        <p:spPr>
          <a:xfrm>
            <a:off x="4121562" y="6550223"/>
            <a:ext cx="811441" cy="307777"/>
          </a:xfrm>
          <a:prstGeom prst="rect">
            <a:avLst/>
          </a:prstGeom>
          <a:noFill/>
        </p:spPr>
        <p:txBody>
          <a:bodyPr wrap="none" rtlCol="0">
            <a:spAutoFit/>
          </a:bodyPr>
          <a:lstStyle/>
          <a:p>
            <a:r>
              <a:rPr lang="en-US" smtClean="0"/>
              <a:t>LTYann</a:t>
            </a:r>
            <a:endParaRPr lang="en-US" dirty="0"/>
          </a:p>
        </p:txBody>
      </p:sp>
    </p:spTree>
    <p:extLst>
      <p:ext uri="{BB962C8B-B14F-4D97-AF65-F5344CB8AC3E}">
        <p14:creationId xmlns:p14="http://schemas.microsoft.com/office/powerpoint/2010/main" val="18623231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 y="10955"/>
            <a:ext cx="9142194" cy="1431940"/>
          </a:xfrm>
        </p:spPr>
        <p:txBody>
          <a:bodyPr>
            <a:normAutofit fontScale="90000"/>
          </a:bodyPr>
          <a:lstStyle/>
          <a:p>
            <a:r>
              <a:rPr lang="en-US" dirty="0" smtClean="0"/>
              <a:t>Carbon Isotopes - Photosynthesis Matters</a:t>
            </a:r>
            <a:endParaRPr lang="en-US" dirty="0"/>
          </a:p>
        </p:txBody>
      </p:sp>
      <p:sp>
        <p:nvSpPr>
          <p:cNvPr id="2055" name="TextBox 2054"/>
          <p:cNvSpPr txBox="1"/>
          <p:nvPr/>
        </p:nvSpPr>
        <p:spPr>
          <a:xfrm>
            <a:off x="0" y="1516237"/>
            <a:ext cx="4570195" cy="1815882"/>
          </a:xfrm>
          <a:prstGeom prst="rect">
            <a:avLst/>
          </a:prstGeom>
          <a:noFill/>
        </p:spPr>
        <p:txBody>
          <a:bodyPr wrap="square" rtlCol="0">
            <a:spAutoFit/>
          </a:bodyPr>
          <a:lstStyle/>
          <a:p>
            <a:pPr algn="ctr"/>
            <a:r>
              <a:rPr lang="en-US" sz="2800" dirty="0" smtClean="0">
                <a:latin typeface="Adobe Garamond Pro" pitchFamily="18" charset="0"/>
              </a:rPr>
              <a:t>C</a:t>
            </a:r>
            <a:r>
              <a:rPr lang="en-US" sz="2800" baseline="-25000" dirty="0" smtClean="0">
                <a:latin typeface="Adobe Garamond Pro" pitchFamily="18" charset="0"/>
              </a:rPr>
              <a:t>3</a:t>
            </a:r>
            <a:r>
              <a:rPr lang="en-US" sz="2800" dirty="0" smtClean="0">
                <a:latin typeface="Adobe Garamond Pro" pitchFamily="18" charset="0"/>
              </a:rPr>
              <a:t> Plants</a:t>
            </a:r>
          </a:p>
          <a:p>
            <a:pPr marL="344488" indent="-344488">
              <a:buFont typeface="Arial" panose="020B0604020202020204" pitchFamily="34" charset="0"/>
              <a:buChar char="•"/>
            </a:pPr>
            <a:r>
              <a:rPr lang="en-US" sz="2800" dirty="0" smtClean="0">
                <a:latin typeface="Adobe Garamond Pro" pitchFamily="18" charset="0"/>
              </a:rPr>
              <a:t>Cool season grasses</a:t>
            </a:r>
          </a:p>
          <a:p>
            <a:pPr marL="344488" indent="-344488">
              <a:buFont typeface="Arial" panose="020B0604020202020204" pitchFamily="34" charset="0"/>
              <a:buChar char="•"/>
            </a:pPr>
            <a:r>
              <a:rPr lang="en-US" sz="2800" dirty="0" smtClean="0">
                <a:latin typeface="Adobe Garamond Pro" pitchFamily="18" charset="0"/>
              </a:rPr>
              <a:t>Trees</a:t>
            </a:r>
          </a:p>
          <a:p>
            <a:pPr marL="344488" indent="-344488">
              <a:buFont typeface="Arial" panose="020B0604020202020204" pitchFamily="34" charset="0"/>
              <a:buChar char="•"/>
            </a:pPr>
            <a:r>
              <a:rPr lang="en-US" sz="2800" dirty="0" smtClean="0">
                <a:latin typeface="Adobe Garamond Pro" pitchFamily="18" charset="0"/>
              </a:rPr>
              <a:t>Shrubs</a:t>
            </a:r>
            <a:endParaRPr lang="en-US" sz="2800" dirty="0">
              <a:latin typeface="Adobe Garamond Pro" pitchFamily="18" charset="0"/>
            </a:endParaRPr>
          </a:p>
        </p:txBody>
      </p:sp>
      <p:sp>
        <p:nvSpPr>
          <p:cNvPr id="279" name="TextBox 278"/>
          <p:cNvSpPr txBox="1"/>
          <p:nvPr/>
        </p:nvSpPr>
        <p:spPr>
          <a:xfrm>
            <a:off x="4533595" y="1516237"/>
            <a:ext cx="4572000" cy="1384995"/>
          </a:xfrm>
          <a:prstGeom prst="rect">
            <a:avLst/>
          </a:prstGeom>
          <a:noFill/>
        </p:spPr>
        <p:txBody>
          <a:bodyPr wrap="square" rtlCol="0">
            <a:spAutoFit/>
          </a:bodyPr>
          <a:lstStyle/>
          <a:p>
            <a:pPr algn="ctr"/>
            <a:r>
              <a:rPr lang="en-US" sz="2800" dirty="0" smtClean="0">
                <a:latin typeface="Adobe Garamond Pro" pitchFamily="18" charset="0"/>
              </a:rPr>
              <a:t>C</a:t>
            </a:r>
            <a:r>
              <a:rPr lang="en-US" sz="2800" baseline="-25000" dirty="0" smtClean="0">
                <a:latin typeface="Adobe Garamond Pro" pitchFamily="18" charset="0"/>
              </a:rPr>
              <a:t>4</a:t>
            </a:r>
            <a:r>
              <a:rPr lang="en-US" sz="2800" dirty="0" smtClean="0">
                <a:latin typeface="Adobe Garamond Pro" pitchFamily="18" charset="0"/>
              </a:rPr>
              <a:t> Plants</a:t>
            </a:r>
          </a:p>
          <a:p>
            <a:pPr marL="225425" indent="-225425">
              <a:buFont typeface="Arial" panose="020B0604020202020204" pitchFamily="34" charset="0"/>
              <a:buChar char="•"/>
            </a:pPr>
            <a:r>
              <a:rPr lang="en-US" sz="2800" dirty="0" smtClean="0">
                <a:latin typeface="Adobe Garamond Pro" pitchFamily="18" charset="0"/>
              </a:rPr>
              <a:t>Warm season grasses</a:t>
            </a:r>
          </a:p>
          <a:p>
            <a:pPr marL="225425" indent="-225425">
              <a:buFont typeface="Arial" panose="020B0604020202020204" pitchFamily="34" charset="0"/>
              <a:buChar char="•"/>
            </a:pPr>
            <a:r>
              <a:rPr lang="en-US" sz="2800" dirty="0" smtClean="0">
                <a:latin typeface="Adobe Garamond Pro" pitchFamily="18" charset="0"/>
              </a:rPr>
              <a:t>Rare shrubs</a:t>
            </a:r>
            <a:endParaRPr lang="en-US" sz="2800" dirty="0">
              <a:latin typeface="Adobe Garamond Pro" pitchFamily="18" charset="0"/>
            </a:endParaRPr>
          </a:p>
        </p:txBody>
      </p:sp>
      <p:grpSp>
        <p:nvGrpSpPr>
          <p:cNvPr id="3" name="Group 2"/>
          <p:cNvGrpSpPr/>
          <p:nvPr/>
        </p:nvGrpSpPr>
        <p:grpSpPr>
          <a:xfrm>
            <a:off x="5029200" y="3417473"/>
            <a:ext cx="3418043" cy="3265397"/>
            <a:chOff x="4902783" y="2852925"/>
            <a:chExt cx="4008982" cy="3829945"/>
          </a:xfrm>
        </p:grpSpPr>
        <p:pic>
          <p:nvPicPr>
            <p:cNvPr id="2058" name="Picture 10" descr="Atriplex lentiformis Breweri Brewers Salt Bush"/>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88832" y="5002182"/>
              <a:ext cx="2922933" cy="1680687"/>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Atriplex lentiformis Breweri Brewers Salt Bush"/>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02783" y="4720607"/>
              <a:ext cx="1512657" cy="1962263"/>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http://images.publicradio.org/content/2007/07/26/20070726_grass_2.jpg"/>
            <p:cNvPicPr>
              <a:picLocks noChangeAspect="1" noChangeArrowheads="1"/>
            </p:cNvPicPr>
            <p:nvPr/>
          </p:nvPicPr>
          <p:blipFill rotWithShape="1">
            <a:blip r:embed="rId5">
              <a:extLst>
                <a:ext uri="{28A0092B-C50C-407E-A947-70E740481C1C}">
                  <a14:useLocalDpi xmlns:a14="http://schemas.microsoft.com/office/drawing/2010/main" val="0"/>
                </a:ext>
              </a:extLst>
            </a:blip>
            <a:srcRect l="28939" r="10318"/>
            <a:stretch/>
          </p:blipFill>
          <p:spPr bwMode="auto">
            <a:xfrm>
              <a:off x="4902783" y="2852925"/>
              <a:ext cx="1512657" cy="1867682"/>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http://www.grainswest.com/wp-content/uploads/2014/03/Corn-2.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r="23276"/>
            <a:stretch/>
          </p:blipFill>
          <p:spPr bwMode="auto">
            <a:xfrm>
              <a:off x="6415440" y="2852925"/>
              <a:ext cx="2486827" cy="216086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 name="Group 1"/>
          <p:cNvGrpSpPr/>
          <p:nvPr/>
        </p:nvGrpSpPr>
        <p:grpSpPr>
          <a:xfrm>
            <a:off x="457200" y="3382074"/>
            <a:ext cx="3577130" cy="3300796"/>
            <a:chOff x="270640" y="3209926"/>
            <a:chExt cx="3763690" cy="3472944"/>
          </a:xfrm>
        </p:grpSpPr>
        <p:pic>
          <p:nvPicPr>
            <p:cNvPr id="2064" name="Picture 16" descr="http://www.landscape-design-advice.com/images/redbud-2.jpg"/>
            <p:cNvPicPr>
              <a:picLocks noChangeAspect="1" noChangeArrowheads="1"/>
            </p:cNvPicPr>
            <p:nvPr/>
          </p:nvPicPr>
          <p:blipFill rotWithShape="1">
            <a:blip r:embed="rId7">
              <a:extLst>
                <a:ext uri="{28A0092B-C50C-407E-A947-70E740481C1C}">
                  <a14:useLocalDpi xmlns:a14="http://schemas.microsoft.com/office/drawing/2010/main" val="0"/>
                </a:ext>
              </a:extLst>
            </a:blip>
            <a:srcRect b="9873"/>
            <a:stretch/>
          </p:blipFill>
          <p:spPr bwMode="auto">
            <a:xfrm>
              <a:off x="271335" y="5076601"/>
              <a:ext cx="2690155" cy="1606269"/>
            </a:xfrm>
            <a:prstGeom prst="rect">
              <a:avLst/>
            </a:prstGeom>
            <a:noFill/>
            <a:extLst>
              <a:ext uri="{909E8E84-426E-40DD-AFC4-6F175D3DCCD1}">
                <a14:hiddenFill xmlns:a14="http://schemas.microsoft.com/office/drawing/2010/main">
                  <a:solidFill>
                    <a:srgbClr val="FFFFFF"/>
                  </a:solidFill>
                </a14:hiddenFill>
              </a:ext>
            </a:extLst>
          </p:spPr>
        </p:pic>
        <p:pic>
          <p:nvPicPr>
            <p:cNvPr id="2066" name="Picture 18" descr="False Indigo plant"/>
            <p:cNvPicPr>
              <a:picLocks noChangeAspect="1" noChangeArrowheads="1"/>
            </p:cNvPicPr>
            <p:nvPr/>
          </p:nvPicPr>
          <p:blipFill rotWithShape="1">
            <a:blip r:embed="rId8">
              <a:extLst>
                <a:ext uri="{28A0092B-C50C-407E-A947-70E740481C1C}">
                  <a14:useLocalDpi xmlns:a14="http://schemas.microsoft.com/office/drawing/2010/main" val="0"/>
                </a:ext>
              </a:extLst>
            </a:blip>
            <a:srcRect l="30853" r="24264"/>
            <a:stretch/>
          </p:blipFill>
          <p:spPr bwMode="auto">
            <a:xfrm>
              <a:off x="2967005" y="5055809"/>
              <a:ext cx="1067325" cy="1627060"/>
            </a:xfrm>
            <a:prstGeom prst="rect">
              <a:avLst/>
            </a:prstGeom>
            <a:noFill/>
            <a:extLst>
              <a:ext uri="{909E8E84-426E-40DD-AFC4-6F175D3DCCD1}">
                <a14:hiddenFill xmlns:a14="http://schemas.microsoft.com/office/drawing/2010/main">
                  <a:solidFill>
                    <a:srgbClr val="FFFFFF"/>
                  </a:solidFill>
                </a14:hiddenFill>
              </a:ext>
            </a:extLst>
          </p:spPr>
        </p:pic>
        <p:pic>
          <p:nvPicPr>
            <p:cNvPr id="2068" name="Picture 20" descr="http://upload.wikimedia.org/wikipedia/commons/4/4c/Setaria_verticillata_W_IMG_1085.jpg"/>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24609" t="12490" r="29321" b="1910"/>
            <a:stretch/>
          </p:blipFill>
          <p:spPr bwMode="auto">
            <a:xfrm>
              <a:off x="270640" y="3209926"/>
              <a:ext cx="1562100" cy="1870490"/>
            </a:xfrm>
            <a:prstGeom prst="rect">
              <a:avLst/>
            </a:prstGeom>
            <a:noFill/>
            <a:extLst>
              <a:ext uri="{909E8E84-426E-40DD-AFC4-6F175D3DCCD1}">
                <a14:hiddenFill xmlns:a14="http://schemas.microsoft.com/office/drawing/2010/main">
                  <a:solidFill>
                    <a:srgbClr val="FFFFFF"/>
                  </a:solidFill>
                </a14:hiddenFill>
              </a:ext>
            </a:extLst>
          </p:spPr>
        </p:pic>
        <p:pic>
          <p:nvPicPr>
            <p:cNvPr id="2070" name="Picture 22" descr="http://students.washington.edu/wcsuw/wordpress/wp-content/uploads/2014/10/Fall.jpg"/>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l="4962" r="15485"/>
            <a:stretch/>
          </p:blipFill>
          <p:spPr bwMode="auto">
            <a:xfrm>
              <a:off x="1806840" y="3209926"/>
              <a:ext cx="2227490" cy="1866675"/>
            </a:xfrm>
            <a:prstGeom prst="rect">
              <a:avLst/>
            </a:prstGeom>
            <a:noFill/>
            <a:extLst>
              <a:ext uri="{909E8E84-426E-40DD-AFC4-6F175D3DCCD1}">
                <a14:hiddenFill xmlns:a14="http://schemas.microsoft.com/office/drawing/2010/main">
                  <a:solidFill>
                    <a:srgbClr val="FFFFFF"/>
                  </a:solidFill>
                </a14:hiddenFill>
              </a:ext>
            </a:extLst>
          </p:spPr>
        </p:pic>
      </p:grpSp>
      <p:sp>
        <p:nvSpPr>
          <p:cNvPr id="4" name="TextBox 3"/>
          <p:cNvSpPr txBox="1"/>
          <p:nvPr/>
        </p:nvSpPr>
        <p:spPr>
          <a:xfrm>
            <a:off x="4121562" y="6550223"/>
            <a:ext cx="811441" cy="307777"/>
          </a:xfrm>
          <a:prstGeom prst="rect">
            <a:avLst/>
          </a:prstGeom>
          <a:noFill/>
        </p:spPr>
        <p:txBody>
          <a:bodyPr wrap="none" rtlCol="0">
            <a:spAutoFit/>
          </a:bodyPr>
          <a:lstStyle/>
          <a:p>
            <a:r>
              <a:rPr lang="en-US" smtClean="0"/>
              <a:t>LTYann</a:t>
            </a:r>
            <a:endParaRPr lang="en-US" dirty="0"/>
          </a:p>
        </p:txBody>
      </p:sp>
    </p:spTree>
    <p:extLst>
      <p:ext uri="{BB962C8B-B14F-4D97-AF65-F5344CB8AC3E}">
        <p14:creationId xmlns:p14="http://schemas.microsoft.com/office/powerpoint/2010/main" val="124645016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4030</TotalTime>
  <Words>4767</Words>
  <Application>Microsoft Office PowerPoint</Application>
  <PresentationFormat>On-screen Show (4:3)</PresentationFormat>
  <Paragraphs>469</Paragraphs>
  <Slides>28</Slides>
  <Notes>25</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Office Theme</vt:lpstr>
      <vt:lpstr>THE MIDDLE MIOCENE CLIMATE TRANSITION IN LOUISIANA: PALEOENVIRONMENTAL EVIDENCE FROM UNGULATE ENAMEL STABLE ISOTOPES</vt:lpstr>
      <vt:lpstr>Middle Miocene Climate Transition (MMCT; ~14.5-13.0 Ma)</vt:lpstr>
      <vt:lpstr>Gulf Coast during the MMCT?</vt:lpstr>
      <vt:lpstr>Major Questions</vt:lpstr>
      <vt:lpstr>MMCT Sites in Louisiana</vt:lpstr>
      <vt:lpstr>Study Sites</vt:lpstr>
      <vt:lpstr>Taxa</vt:lpstr>
      <vt:lpstr>Stable isotopes</vt:lpstr>
      <vt:lpstr>Carbon Isotopes - Photosynthesis Matters</vt:lpstr>
      <vt:lpstr>Carbon Isotopes - Photosynthesis Matters</vt:lpstr>
      <vt:lpstr>Carbon Isotopes - Photosynthesis Matters</vt:lpstr>
      <vt:lpstr>Oxygen Isotopes –  Location, Location, Location</vt:lpstr>
      <vt:lpstr>Mammal Tooth Enamel and Stable Isotopes</vt:lpstr>
      <vt:lpstr>Mammal Tooth Enamel and Stable Isotopes</vt:lpstr>
      <vt:lpstr>Mammal Tooth Enamel and Stable Isotopes</vt:lpstr>
      <vt:lpstr>Mammal Tooth Enamel and Stable Isotopes</vt:lpstr>
      <vt:lpstr>Mammal Tooth Enamel and Stable Isotopes</vt:lpstr>
      <vt:lpstr>Mammal Tooth Enamel and Stable Isotopes</vt:lpstr>
      <vt:lpstr>Mammal Tooth Enamel and Stable Isotopes</vt:lpstr>
      <vt:lpstr>Mammal Tooth Enamel and Stable Isotopes</vt:lpstr>
      <vt:lpstr>Mammal Tooth Enamel and Stable Isotopes</vt:lpstr>
      <vt:lpstr>Bulk Isotope Results</vt:lpstr>
      <vt:lpstr>Serial Isotope Results</vt:lpstr>
      <vt:lpstr>Serial Isotope Results</vt:lpstr>
      <vt:lpstr>Serial Isotope Results</vt:lpstr>
      <vt:lpstr>Serial Isotope Results</vt:lpstr>
      <vt:lpstr>Gulf Coast during the MMCT</vt:lpstr>
      <vt:lpstr>Acknowledgments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MIDDLE MIOCENE CLIMATE TRANSITION IN LOUISIANA: PALEOENVIRONMENTAL EVIDENCE FROM UNGULATE ENAMEL STABLE ISOTOPES</dc:title>
  <dc:creator>Yann, Lindsey</dc:creator>
  <cp:lastModifiedBy>Lindsey Yann</cp:lastModifiedBy>
  <cp:revision>62</cp:revision>
  <cp:lastPrinted>2016-03-22T01:20:20Z</cp:lastPrinted>
  <dcterms:modified xsi:type="dcterms:W3CDTF">2016-04-04T15:31:21Z</dcterms:modified>
</cp:coreProperties>
</file>