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2" r:id="rId3"/>
    <p:sldId id="273" r:id="rId4"/>
    <p:sldId id="262" r:id="rId5"/>
    <p:sldId id="259" r:id="rId6"/>
    <p:sldId id="260" r:id="rId7"/>
    <p:sldId id="268" r:id="rId8"/>
    <p:sldId id="283" r:id="rId9"/>
    <p:sldId id="263" r:id="rId10"/>
    <p:sldId id="274" r:id="rId11"/>
    <p:sldId id="278" r:id="rId12"/>
    <p:sldId id="266" r:id="rId13"/>
    <p:sldId id="275" r:id="rId14"/>
    <p:sldId id="276" r:id="rId15"/>
    <p:sldId id="280" r:id="rId16"/>
    <p:sldId id="281" r:id="rId17"/>
    <p:sldId id="282" r:id="rId18"/>
    <p:sldId id="284" r:id="rId19"/>
    <p:sldId id="285" r:id="rId20"/>
    <p:sldId id="286" r:id="rId21"/>
    <p:sldId id="270" r:id="rId22"/>
    <p:sldId id="287" r:id="rId23"/>
    <p:sldId id="288" r:id="rId24"/>
    <p:sldId id="289" r:id="rId25"/>
    <p:sldId id="290" r:id="rId26"/>
    <p:sldId id="291" r:id="rId27"/>
    <p:sldId id="292" r:id="rId28"/>
    <p:sldId id="294" r:id="rId29"/>
    <p:sldId id="293" r:id="rId30"/>
    <p:sldId id="271" r:id="rId31"/>
    <p:sldId id="257" r:id="rId32"/>
    <p:sldId id="264" r:id="rId33"/>
    <p:sldId id="277" r:id="rId34"/>
    <p:sldId id="279" r:id="rId35"/>
    <p:sldId id="269" r:id="rId36"/>
    <p:sldId id="267" r:id="rId37"/>
    <p:sldId id="25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60"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5599C7-B6E1-46B4-8B17-9C9DD6978B2A}" type="datetimeFigureOut">
              <a:rPr lang="en-US" smtClean="0"/>
              <a:t>3/18/2016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DBF72-730A-4EBC-9A00-B67E7A0B1A3E}" type="slidenum">
              <a:rPr lang="en-US" smtClean="0"/>
              <a:t>‹#›</a:t>
            </a:fld>
            <a:endParaRPr lang="en-US"/>
          </a:p>
        </p:txBody>
      </p:sp>
    </p:spTree>
    <p:extLst>
      <p:ext uri="{BB962C8B-B14F-4D97-AF65-F5344CB8AC3E}">
        <p14:creationId xmlns:p14="http://schemas.microsoft.com/office/powerpoint/2010/main" val="1926236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DBF72-730A-4EBC-9A00-B67E7A0B1A3E}" type="slidenum">
              <a:rPr lang="en-US" smtClean="0"/>
              <a:t>4</a:t>
            </a:fld>
            <a:endParaRPr lang="en-US"/>
          </a:p>
        </p:txBody>
      </p:sp>
    </p:spTree>
    <p:extLst>
      <p:ext uri="{BB962C8B-B14F-4D97-AF65-F5344CB8AC3E}">
        <p14:creationId xmlns:p14="http://schemas.microsoft.com/office/powerpoint/2010/main" val="101871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E63397-8534-42E2-B521-719C3E13B012}"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575727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63397-8534-42E2-B521-719C3E13B012}"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58948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63397-8534-42E2-B521-719C3E13B012}"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312698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63397-8534-42E2-B521-719C3E13B012}"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133862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63397-8534-42E2-B521-719C3E13B012}" type="datetimeFigureOut">
              <a:rPr lang="en-US" smtClean="0"/>
              <a:t>3/18/2016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92090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E63397-8534-42E2-B521-719C3E13B012}"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201910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E63397-8534-42E2-B521-719C3E13B012}" type="datetimeFigureOut">
              <a:rPr lang="en-US" smtClean="0"/>
              <a:t>3/18/2016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807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E63397-8534-42E2-B521-719C3E13B012}" type="datetimeFigureOut">
              <a:rPr lang="en-US" smtClean="0"/>
              <a:t>3/18/2016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258111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63397-8534-42E2-B521-719C3E13B012}" type="datetimeFigureOut">
              <a:rPr lang="en-US" smtClean="0"/>
              <a:t>3/18/2016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208908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63397-8534-42E2-B521-719C3E13B012}"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100078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63397-8534-42E2-B521-719C3E13B012}" type="datetimeFigureOut">
              <a:rPr lang="en-US" smtClean="0"/>
              <a:t>3/18/2016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9F545-379C-4F4D-B03B-A5D5B2D34066}" type="slidenum">
              <a:rPr lang="en-US" smtClean="0"/>
              <a:t>‹#›</a:t>
            </a:fld>
            <a:endParaRPr lang="en-US"/>
          </a:p>
        </p:txBody>
      </p:sp>
    </p:spTree>
    <p:extLst>
      <p:ext uri="{BB962C8B-B14F-4D97-AF65-F5344CB8AC3E}">
        <p14:creationId xmlns:p14="http://schemas.microsoft.com/office/powerpoint/2010/main" val="408368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63397-8534-42E2-B521-719C3E13B012}" type="datetimeFigureOut">
              <a:rPr lang="en-US" smtClean="0"/>
              <a:t>3/18/2016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9F545-379C-4F4D-B03B-A5D5B2D34066}" type="slidenum">
              <a:rPr lang="en-US" smtClean="0"/>
              <a:t>‹#›</a:t>
            </a:fld>
            <a:endParaRPr lang="en-US"/>
          </a:p>
        </p:txBody>
      </p:sp>
    </p:spTree>
    <p:extLst>
      <p:ext uri="{BB962C8B-B14F-4D97-AF65-F5344CB8AC3E}">
        <p14:creationId xmlns:p14="http://schemas.microsoft.com/office/powerpoint/2010/main" val="20118854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7.xml"/><Relationship Id="rId4" Type="http://schemas.openxmlformats.org/officeDocument/2006/relationships/image" Target="../media/image32.tm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3219450"/>
          </a:xfrm>
        </p:spPr>
        <p:txBody>
          <a:bodyPr>
            <a:normAutofit fontScale="90000"/>
          </a:bodyPr>
          <a:lstStyle/>
          <a:p>
            <a:r>
              <a:rPr lang="en-US" dirty="0" smtClean="0"/>
              <a:t>Gulf of Mexico Basin Structure:  Where is the Basin’s Northeastern Boundary and What are the Sabine and Monroe Uplifts?</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Gary L. Kinsland</a:t>
            </a:r>
          </a:p>
          <a:p>
            <a:r>
              <a:rPr lang="en-US" dirty="0" smtClean="0"/>
              <a:t>Nicholas Loundagin</a:t>
            </a:r>
          </a:p>
          <a:p>
            <a:r>
              <a:rPr lang="en-US" dirty="0" smtClean="0"/>
              <a:t>Robert Ivy</a:t>
            </a:r>
          </a:p>
          <a:p>
            <a:r>
              <a:rPr lang="en-US" dirty="0" smtClean="0"/>
              <a:t>University of Louisiana at Lafayette</a:t>
            </a:r>
            <a:endParaRPr lang="en-US" dirty="0"/>
          </a:p>
        </p:txBody>
      </p:sp>
    </p:spTree>
    <p:extLst>
      <p:ext uri="{BB962C8B-B14F-4D97-AF65-F5344CB8AC3E}">
        <p14:creationId xmlns:p14="http://schemas.microsoft.com/office/powerpoint/2010/main" val="1647164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413" y="228600"/>
            <a:ext cx="6611273" cy="4163006"/>
          </a:xfrm>
          <a:prstGeom prst="rect">
            <a:avLst/>
          </a:prstGeom>
        </p:spPr>
      </p:pic>
      <p:sp>
        <p:nvSpPr>
          <p:cNvPr id="3" name="TextBox 2"/>
          <p:cNvSpPr txBox="1"/>
          <p:nvPr/>
        </p:nvSpPr>
        <p:spPr>
          <a:xfrm>
            <a:off x="6934200" y="6477000"/>
            <a:ext cx="2057400" cy="381000"/>
          </a:xfrm>
          <a:prstGeom prst="rect">
            <a:avLst/>
          </a:prstGeom>
          <a:noFill/>
        </p:spPr>
        <p:txBody>
          <a:bodyPr wrap="square" rtlCol="0">
            <a:spAutoFit/>
          </a:bodyPr>
          <a:lstStyle/>
          <a:p>
            <a:r>
              <a:rPr lang="en-US" dirty="0" err="1" smtClean="0"/>
              <a:t>Hao</a:t>
            </a:r>
            <a:r>
              <a:rPr lang="en-US" dirty="0" smtClean="0"/>
              <a:t> et al. (2014)</a:t>
            </a:r>
            <a:endParaRPr lang="en-US" dirty="0"/>
          </a:p>
        </p:txBody>
      </p:sp>
      <p:sp>
        <p:nvSpPr>
          <p:cNvPr id="4" name="TextBox 3"/>
          <p:cNvSpPr txBox="1"/>
          <p:nvPr/>
        </p:nvSpPr>
        <p:spPr>
          <a:xfrm>
            <a:off x="381000" y="4648200"/>
            <a:ext cx="8458200" cy="2031325"/>
          </a:xfrm>
          <a:prstGeom prst="rect">
            <a:avLst/>
          </a:prstGeom>
          <a:noFill/>
        </p:spPr>
        <p:txBody>
          <a:bodyPr wrap="square" rtlCol="0">
            <a:spAutoFit/>
          </a:bodyPr>
          <a:lstStyle/>
          <a:p>
            <a:r>
              <a:rPr lang="en-US" dirty="0" smtClean="0"/>
              <a:t>AOT = Alabama Oklahoma Transform which the authors seem to interpret as a broad zone lying north of the AOT in the previous figure…to enable the AOT to be an explanation for F1, F2 and F3????</a:t>
            </a:r>
          </a:p>
          <a:p>
            <a:endParaRPr lang="en-US" dirty="0"/>
          </a:p>
          <a:p>
            <a:r>
              <a:rPr lang="en-US" dirty="0" smtClean="0"/>
              <a:t>THE BLACK LINE IS THE APPROXIMATE LOCATION OF THE BLACK LINE TWO AND THREE SLIDES PREVIOUSLY AND THE CUT IN THE PREVIOUS SLIDE…ALSO A POSSIBLE EXPLANATION FOR THE FAULTS. </a:t>
            </a:r>
            <a:endParaRPr lang="en-US" dirty="0"/>
          </a:p>
        </p:txBody>
      </p:sp>
      <p:cxnSp>
        <p:nvCxnSpPr>
          <p:cNvPr id="6" name="Straight Connector 5"/>
          <p:cNvCxnSpPr/>
          <p:nvPr/>
        </p:nvCxnSpPr>
        <p:spPr>
          <a:xfrm>
            <a:off x="2590800" y="1543050"/>
            <a:ext cx="2133600" cy="203835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5105400" y="381000"/>
            <a:ext cx="2514600" cy="25146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0883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981200"/>
            <a:ext cx="8229600" cy="1569660"/>
          </a:xfrm>
          <a:prstGeom prst="rect">
            <a:avLst/>
          </a:prstGeom>
          <a:noFill/>
        </p:spPr>
        <p:txBody>
          <a:bodyPr wrap="square" rtlCol="0">
            <a:spAutoFit/>
          </a:bodyPr>
          <a:lstStyle/>
          <a:p>
            <a:r>
              <a:rPr lang="en-US" sz="3200" dirty="0" smtClean="0"/>
              <a:t>LET’S SEE HOW THESE MODELS COMPARE TO THE DATA IN REGION OF THE NORTHEASTERN BOUNDARY OF THE GULF OF MEXICO BASIN!</a:t>
            </a:r>
            <a:endParaRPr lang="en-US" sz="3200" dirty="0"/>
          </a:p>
        </p:txBody>
      </p:sp>
    </p:spTree>
    <p:extLst>
      <p:ext uri="{BB962C8B-B14F-4D97-AF65-F5344CB8AC3E}">
        <p14:creationId xmlns:p14="http://schemas.microsoft.com/office/powerpoint/2010/main" val="1610455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8000" contrast="100000"/>
                    </a14:imgEffect>
                  </a14:imgLayer>
                </a14:imgProps>
              </a:ext>
              <a:ext uri="{28A0092B-C50C-407E-A947-70E740481C1C}">
                <a14:useLocalDpi xmlns:a14="http://schemas.microsoft.com/office/drawing/2010/main" val="0"/>
              </a:ext>
            </a:extLst>
          </a:blip>
          <a:stretch>
            <a:fillRect/>
          </a:stretch>
        </p:blipFill>
        <p:spPr>
          <a:xfrm rot="-240000">
            <a:off x="61119" y="694104"/>
            <a:ext cx="9144000" cy="5889356"/>
          </a:xfrm>
          <a:prstGeom prst="rect">
            <a:avLst/>
          </a:prstGeom>
        </p:spPr>
      </p:pic>
      <p:sp>
        <p:nvSpPr>
          <p:cNvPr id="3" name="TextBox 2"/>
          <p:cNvSpPr txBox="1"/>
          <p:nvPr/>
        </p:nvSpPr>
        <p:spPr>
          <a:xfrm>
            <a:off x="304800" y="6096000"/>
            <a:ext cx="8382000" cy="646331"/>
          </a:xfrm>
          <a:prstGeom prst="rect">
            <a:avLst/>
          </a:prstGeom>
          <a:noFill/>
        </p:spPr>
        <p:txBody>
          <a:bodyPr wrap="square" rtlCol="0">
            <a:spAutoFit/>
          </a:bodyPr>
          <a:lstStyle/>
          <a:p>
            <a:r>
              <a:rPr lang="en-US" dirty="0" smtClean="0"/>
              <a:t>Outline map of interpreted Late Precambrian-early Paleozoic continental margin as bounded by rift segments and transform faults.  Thomas (2015)</a:t>
            </a:r>
            <a:endParaRPr lang="en-US" dirty="0"/>
          </a:p>
        </p:txBody>
      </p:sp>
      <p:sp>
        <p:nvSpPr>
          <p:cNvPr id="2" name="TextBox 1"/>
          <p:cNvSpPr txBox="1"/>
          <p:nvPr/>
        </p:nvSpPr>
        <p:spPr>
          <a:xfrm>
            <a:off x="381000" y="182295"/>
            <a:ext cx="8229600" cy="400110"/>
          </a:xfrm>
          <a:prstGeom prst="rect">
            <a:avLst/>
          </a:prstGeom>
          <a:noFill/>
        </p:spPr>
        <p:txBody>
          <a:bodyPr wrap="square" rtlCol="0">
            <a:spAutoFit/>
          </a:bodyPr>
          <a:lstStyle/>
          <a:p>
            <a:r>
              <a:rPr lang="en-US" sz="2000" b="1" dirty="0" smtClean="0"/>
              <a:t>SUPERPOSITION OF THE THOMAS MODEL ON THE FILTERED GRAVITY DATA</a:t>
            </a:r>
            <a:endParaRPr lang="en-US" sz="2000" b="1" dirty="0"/>
          </a:p>
        </p:txBody>
      </p:sp>
    </p:spTree>
    <p:extLst>
      <p:ext uri="{BB962C8B-B14F-4D97-AF65-F5344CB8AC3E}">
        <p14:creationId xmlns:p14="http://schemas.microsoft.com/office/powerpoint/2010/main" val="286707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bright="66000"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sp>
        <p:nvSpPr>
          <p:cNvPr id="3" name="TextBox 2"/>
          <p:cNvSpPr txBox="1"/>
          <p:nvPr/>
        </p:nvSpPr>
        <p:spPr>
          <a:xfrm>
            <a:off x="76200" y="21971"/>
            <a:ext cx="8915400" cy="830997"/>
          </a:xfrm>
          <a:prstGeom prst="rect">
            <a:avLst/>
          </a:prstGeom>
          <a:noFill/>
        </p:spPr>
        <p:txBody>
          <a:bodyPr wrap="square" rtlCol="0">
            <a:spAutoFit/>
          </a:bodyPr>
          <a:lstStyle/>
          <a:p>
            <a:r>
              <a:rPr lang="en-US" sz="2400" dirty="0" smtClean="0"/>
              <a:t>AOT cuts RPM signature. Thomas RPM at 45 degrees to gravity RPM.  Abrupt margin comment corresponds to gravity RPM location.</a:t>
            </a:r>
            <a:endParaRPr lang="en-US" sz="2400" dirty="0"/>
          </a:p>
        </p:txBody>
      </p:sp>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34000" contrast="91000"/>
                    </a14:imgEffect>
                  </a14:imgLayer>
                </a14:imgProps>
              </a:ext>
              <a:ext uri="{28A0092B-C50C-407E-A947-70E740481C1C}">
                <a14:useLocalDpi xmlns:a14="http://schemas.microsoft.com/office/drawing/2010/main" val="0"/>
              </a:ext>
            </a:extLst>
          </a:blip>
          <a:stretch>
            <a:fillRect/>
          </a:stretch>
        </p:blipFill>
        <p:spPr>
          <a:xfrm rot="-240000">
            <a:off x="61118" y="656891"/>
            <a:ext cx="9144000" cy="5889356"/>
          </a:xfrm>
          <a:prstGeom prst="rect">
            <a:avLst/>
          </a:prstGeom>
        </p:spPr>
      </p:pic>
    </p:spTree>
    <p:extLst>
      <p:ext uri="{BB962C8B-B14F-4D97-AF65-F5344CB8AC3E}">
        <p14:creationId xmlns:p14="http://schemas.microsoft.com/office/powerpoint/2010/main" val="196196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bright="66000"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34000" contrast="91000"/>
                    </a14:imgEffect>
                  </a14:imgLayer>
                </a14:imgProps>
              </a:ext>
              <a:ext uri="{28A0092B-C50C-407E-A947-70E740481C1C}">
                <a14:useLocalDpi xmlns:a14="http://schemas.microsoft.com/office/drawing/2010/main" val="0"/>
              </a:ext>
            </a:extLst>
          </a:blip>
          <a:stretch>
            <a:fillRect/>
          </a:stretch>
        </p:blipFill>
        <p:spPr>
          <a:xfrm rot="-240000">
            <a:off x="61118" y="656891"/>
            <a:ext cx="9144000" cy="5889356"/>
          </a:xfrm>
          <a:prstGeom prst="rect">
            <a:avLst/>
          </a:prstGeom>
        </p:spPr>
      </p:pic>
      <p:cxnSp>
        <p:nvCxnSpPr>
          <p:cNvPr id="4" name="Straight Connector 3"/>
          <p:cNvCxnSpPr/>
          <p:nvPr/>
        </p:nvCxnSpPr>
        <p:spPr>
          <a:xfrm>
            <a:off x="3886200" y="3886200"/>
            <a:ext cx="2438400" cy="152400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228600" y="71357"/>
            <a:ext cx="8763000" cy="707886"/>
          </a:xfrm>
          <a:prstGeom prst="rect">
            <a:avLst/>
          </a:prstGeom>
          <a:noFill/>
        </p:spPr>
        <p:txBody>
          <a:bodyPr wrap="square" rtlCol="0">
            <a:spAutoFit/>
          </a:bodyPr>
          <a:lstStyle/>
          <a:p>
            <a:r>
              <a:rPr lang="en-US" sz="2000" dirty="0" smtClean="0"/>
              <a:t>Red line is interpreted transform offsetting Ouachita RPM and Appalachian RPM during </a:t>
            </a:r>
            <a:r>
              <a:rPr lang="en-US" sz="2000" dirty="0" err="1" smtClean="0"/>
              <a:t>Iapetian</a:t>
            </a:r>
            <a:r>
              <a:rPr lang="en-US" sz="2000" dirty="0" smtClean="0"/>
              <a:t> rifting.</a:t>
            </a:r>
            <a:endParaRPr lang="en-US" sz="2000" dirty="0"/>
          </a:p>
        </p:txBody>
      </p:sp>
    </p:spTree>
    <p:extLst>
      <p:ext uri="{BB962C8B-B14F-4D97-AF65-F5344CB8AC3E}">
        <p14:creationId xmlns:p14="http://schemas.microsoft.com/office/powerpoint/2010/main" val="3908262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7772400" cy="1200329"/>
          </a:xfrm>
          <a:prstGeom prst="rect">
            <a:avLst/>
          </a:prstGeom>
          <a:noFill/>
        </p:spPr>
        <p:txBody>
          <a:bodyPr wrap="square" rtlCol="0">
            <a:spAutoFit/>
          </a:bodyPr>
          <a:lstStyle/>
          <a:p>
            <a:r>
              <a:rPr lang="en-US" dirty="0" smtClean="0"/>
              <a:t>The two models agree that the northeastern boundary of the Gulf of Mexico Basin is a transform fault from the </a:t>
            </a:r>
            <a:r>
              <a:rPr lang="en-US" dirty="0" err="1" smtClean="0"/>
              <a:t>Iapetian</a:t>
            </a:r>
            <a:r>
              <a:rPr lang="en-US" dirty="0" smtClean="0"/>
              <a:t> rifting.  </a:t>
            </a:r>
            <a:r>
              <a:rPr lang="en-US" dirty="0" smtClean="0"/>
              <a:t>There are</a:t>
            </a:r>
            <a:r>
              <a:rPr lang="en-US" dirty="0" smtClean="0"/>
              <a:t> </a:t>
            </a:r>
            <a:r>
              <a:rPr lang="en-US" dirty="0" smtClean="0"/>
              <a:t>several other data sets which may be interpreted to try to determine </a:t>
            </a:r>
            <a:r>
              <a:rPr lang="en-US" dirty="0" smtClean="0"/>
              <a:t>the orientation/ </a:t>
            </a:r>
            <a:r>
              <a:rPr lang="en-US" dirty="0" smtClean="0"/>
              <a:t>location of </a:t>
            </a:r>
            <a:r>
              <a:rPr lang="en-US" dirty="0" smtClean="0"/>
              <a:t>the northeastern boundary of the Gulf of Mexico Basin.</a:t>
            </a:r>
            <a:endParaRPr lang="en-US" dirty="0"/>
          </a:p>
        </p:txBody>
      </p:sp>
    </p:spTree>
    <p:extLst>
      <p:ext uri="{BB962C8B-B14F-4D97-AF65-F5344CB8AC3E}">
        <p14:creationId xmlns:p14="http://schemas.microsoft.com/office/powerpoint/2010/main" val="1992598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549" y="499653"/>
            <a:ext cx="4486902" cy="5858693"/>
          </a:xfrm>
          <a:prstGeom prst="rect">
            <a:avLst/>
          </a:prstGeom>
        </p:spPr>
      </p:pic>
      <p:cxnSp>
        <p:nvCxnSpPr>
          <p:cNvPr id="4" name="Straight Connector 3"/>
          <p:cNvCxnSpPr/>
          <p:nvPr/>
        </p:nvCxnSpPr>
        <p:spPr>
          <a:xfrm>
            <a:off x="2743200" y="1828800"/>
            <a:ext cx="4072251" cy="2286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2971800" y="1143000"/>
            <a:ext cx="3843651" cy="2971800"/>
          </a:xfrm>
          <a:prstGeom prst="line">
            <a:avLst/>
          </a:prstGeom>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76200" y="1600200"/>
            <a:ext cx="2133600" cy="1477328"/>
          </a:xfrm>
          <a:prstGeom prst="rect">
            <a:avLst/>
          </a:prstGeom>
          <a:noFill/>
        </p:spPr>
        <p:txBody>
          <a:bodyPr wrap="square" rtlCol="0">
            <a:spAutoFit/>
          </a:bodyPr>
          <a:lstStyle/>
          <a:p>
            <a:r>
              <a:rPr lang="en-US" dirty="0" smtClean="0"/>
              <a:t>The two proposals superimposed on the photo-lineaments of Fisk(1944)</a:t>
            </a:r>
            <a:endParaRPr lang="en-US" dirty="0"/>
          </a:p>
        </p:txBody>
      </p:sp>
    </p:spTree>
    <p:extLst>
      <p:ext uri="{BB962C8B-B14F-4D97-AF65-F5344CB8AC3E}">
        <p14:creationId xmlns:p14="http://schemas.microsoft.com/office/powerpoint/2010/main" val="2235584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335" y="1676400"/>
            <a:ext cx="4356517" cy="3429000"/>
          </a:xfrm>
          <a:prstGeom prst="rect">
            <a:avLst/>
          </a:prstGeom>
        </p:spPr>
      </p:pic>
      <p:cxnSp>
        <p:nvCxnSpPr>
          <p:cNvPr id="5" name="Straight Connector 4"/>
          <p:cNvCxnSpPr/>
          <p:nvPr/>
        </p:nvCxnSpPr>
        <p:spPr>
          <a:xfrm>
            <a:off x="3581400" y="2743200"/>
            <a:ext cx="2667000" cy="167640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2514600" y="2743200"/>
            <a:ext cx="3733800" cy="167640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990600" y="5715000"/>
            <a:ext cx="4114800" cy="369332"/>
          </a:xfrm>
          <a:prstGeom prst="rect">
            <a:avLst/>
          </a:prstGeom>
          <a:noFill/>
        </p:spPr>
        <p:txBody>
          <a:bodyPr wrap="square" rtlCol="0">
            <a:spAutoFit/>
          </a:bodyPr>
          <a:lstStyle/>
          <a:p>
            <a:r>
              <a:rPr lang="en-US" dirty="0" smtClean="0"/>
              <a:t>Blackwell et al. (2011)</a:t>
            </a:r>
            <a:endParaRPr lang="en-US" dirty="0"/>
          </a:p>
        </p:txBody>
      </p:sp>
      <p:sp>
        <p:nvSpPr>
          <p:cNvPr id="10" name="TextBox 9"/>
          <p:cNvSpPr txBox="1"/>
          <p:nvPr/>
        </p:nvSpPr>
        <p:spPr>
          <a:xfrm>
            <a:off x="76200" y="457200"/>
            <a:ext cx="9067800" cy="400110"/>
          </a:xfrm>
          <a:prstGeom prst="rect">
            <a:avLst/>
          </a:prstGeom>
          <a:noFill/>
        </p:spPr>
        <p:txBody>
          <a:bodyPr wrap="square" rtlCol="0">
            <a:spAutoFit/>
          </a:bodyPr>
          <a:lstStyle/>
          <a:p>
            <a:r>
              <a:rPr lang="en-US" sz="2000" dirty="0" smtClean="0"/>
              <a:t>SMU Geothermal Laboratory Heat Flow Map of the Conterminous United States, 2011</a:t>
            </a:r>
            <a:endParaRPr lang="en-US" sz="2000" dirty="0"/>
          </a:p>
        </p:txBody>
      </p:sp>
    </p:spTree>
    <p:extLst>
      <p:ext uri="{BB962C8B-B14F-4D97-AF65-F5344CB8AC3E}">
        <p14:creationId xmlns:p14="http://schemas.microsoft.com/office/powerpoint/2010/main" val="844375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068" y="1219201"/>
            <a:ext cx="4707532" cy="4743742"/>
          </a:xfrm>
          <a:prstGeom prst="rect">
            <a:avLst/>
          </a:prstGeom>
        </p:spPr>
      </p:pic>
      <p:sp>
        <p:nvSpPr>
          <p:cNvPr id="3" name="TextBox 2"/>
          <p:cNvSpPr txBox="1"/>
          <p:nvPr/>
        </p:nvSpPr>
        <p:spPr>
          <a:xfrm>
            <a:off x="304800" y="232291"/>
            <a:ext cx="8458200" cy="461665"/>
          </a:xfrm>
          <a:prstGeom prst="rect">
            <a:avLst/>
          </a:prstGeom>
          <a:noFill/>
        </p:spPr>
        <p:txBody>
          <a:bodyPr wrap="square" rtlCol="0">
            <a:spAutoFit/>
          </a:bodyPr>
          <a:lstStyle/>
          <a:p>
            <a:r>
              <a:rPr lang="en-US" sz="2400" dirty="0" smtClean="0"/>
              <a:t>Crustal thickness map…red thins – blues </a:t>
            </a:r>
            <a:r>
              <a:rPr lang="en-US" sz="2400" dirty="0" err="1" smtClean="0"/>
              <a:t>thicks</a:t>
            </a:r>
            <a:endParaRPr lang="en-US" sz="2400" dirty="0"/>
          </a:p>
        </p:txBody>
      </p:sp>
      <p:sp>
        <p:nvSpPr>
          <p:cNvPr id="4" name="TextBox 3"/>
          <p:cNvSpPr txBox="1"/>
          <p:nvPr/>
        </p:nvSpPr>
        <p:spPr>
          <a:xfrm>
            <a:off x="685800" y="6248400"/>
            <a:ext cx="5029200" cy="369332"/>
          </a:xfrm>
          <a:prstGeom prst="rect">
            <a:avLst/>
          </a:prstGeom>
          <a:noFill/>
        </p:spPr>
        <p:txBody>
          <a:bodyPr wrap="square" rtlCol="0">
            <a:spAutoFit/>
          </a:bodyPr>
          <a:lstStyle/>
          <a:p>
            <a:r>
              <a:rPr lang="en-US" dirty="0" err="1" smtClean="0"/>
              <a:t>Weisen</a:t>
            </a:r>
            <a:r>
              <a:rPr lang="en-US" dirty="0" smtClean="0"/>
              <a:t> Shen personal communication 2015.</a:t>
            </a:r>
            <a:endParaRPr lang="en-US" dirty="0"/>
          </a:p>
        </p:txBody>
      </p:sp>
      <p:cxnSp>
        <p:nvCxnSpPr>
          <p:cNvPr id="6" name="Straight Connector 5"/>
          <p:cNvCxnSpPr/>
          <p:nvPr/>
        </p:nvCxnSpPr>
        <p:spPr>
          <a:xfrm flipH="1" flipV="1">
            <a:off x="4343400" y="2743200"/>
            <a:ext cx="2438400" cy="198120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2971800" y="2514600"/>
            <a:ext cx="3810000" cy="22098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20053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970" y="2066735"/>
            <a:ext cx="4544060" cy="2724530"/>
          </a:xfrm>
          <a:prstGeom prst="rect">
            <a:avLst/>
          </a:prstGeom>
        </p:spPr>
      </p:pic>
      <p:cxnSp>
        <p:nvCxnSpPr>
          <p:cNvPr id="6" name="Straight Connector 5"/>
          <p:cNvCxnSpPr/>
          <p:nvPr/>
        </p:nvCxnSpPr>
        <p:spPr>
          <a:xfrm>
            <a:off x="3810000" y="2362200"/>
            <a:ext cx="2743200" cy="1905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2667000" y="2362200"/>
            <a:ext cx="3886200" cy="190500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304800" y="762000"/>
            <a:ext cx="8077200" cy="923330"/>
          </a:xfrm>
          <a:prstGeom prst="rect">
            <a:avLst/>
          </a:prstGeom>
          <a:noFill/>
        </p:spPr>
        <p:txBody>
          <a:bodyPr wrap="square" rtlCol="0">
            <a:spAutoFit/>
          </a:bodyPr>
          <a:lstStyle/>
          <a:p>
            <a:r>
              <a:rPr lang="en-US" dirty="0" smtClean="0"/>
              <a:t>From: Preliminary Precambrian Basement Structure Map of Continental United States – An interpretation of geologic and aeromagnetic data  P.K. Sims, R.W. </a:t>
            </a:r>
            <a:r>
              <a:rPr lang="en-US" dirty="0" err="1" smtClean="0"/>
              <a:t>Saltus</a:t>
            </a:r>
            <a:r>
              <a:rPr lang="en-US" dirty="0" smtClean="0"/>
              <a:t> and E.D. Anderson, 2005</a:t>
            </a:r>
            <a:endParaRPr lang="en-US" dirty="0"/>
          </a:p>
        </p:txBody>
      </p:sp>
    </p:spTree>
    <p:extLst>
      <p:ext uri="{BB962C8B-B14F-4D97-AF65-F5344CB8AC3E}">
        <p14:creationId xmlns:p14="http://schemas.microsoft.com/office/powerpoint/2010/main" val="2374694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00200"/>
            <a:ext cx="7924800" cy="3108543"/>
          </a:xfrm>
          <a:prstGeom prst="rect">
            <a:avLst/>
          </a:prstGeom>
          <a:noFill/>
        </p:spPr>
        <p:txBody>
          <a:bodyPr wrap="square" rtlCol="0">
            <a:spAutoFit/>
          </a:bodyPr>
          <a:lstStyle/>
          <a:p>
            <a:r>
              <a:rPr lang="en-US" sz="2800" dirty="0" smtClean="0"/>
              <a:t>Here we are about 50 years after Plate Tectonics was accepted as the explanation for most of the features of the Earth’s surface. Even though the Gulf of Mexico Basin (</a:t>
            </a:r>
            <a:r>
              <a:rPr lang="en-US" sz="2800" dirty="0" err="1" smtClean="0"/>
              <a:t>GoMB</a:t>
            </a:r>
            <a:r>
              <a:rPr lang="en-US" sz="2800" dirty="0" smtClean="0"/>
              <a:t>) has the greatest concentration of geologists and geophysicists in the world we still do not have an accepted Plate Tectonic explanation for the structures of the northern rim of the </a:t>
            </a:r>
            <a:r>
              <a:rPr lang="en-US" sz="2800" dirty="0" err="1" smtClean="0"/>
              <a:t>GoMB</a:t>
            </a:r>
            <a:r>
              <a:rPr lang="en-US" sz="2800" dirty="0" smtClean="0"/>
              <a:t>.</a:t>
            </a:r>
            <a:endParaRPr lang="en-US" sz="2800" dirty="0"/>
          </a:p>
        </p:txBody>
      </p:sp>
    </p:spTree>
    <p:extLst>
      <p:ext uri="{BB962C8B-B14F-4D97-AF65-F5344CB8AC3E}">
        <p14:creationId xmlns:p14="http://schemas.microsoft.com/office/powerpoint/2010/main" val="3365721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83" y="823548"/>
            <a:ext cx="8116433" cy="5210903"/>
          </a:xfrm>
          <a:prstGeom prst="rect">
            <a:avLst/>
          </a:prstGeom>
        </p:spPr>
      </p:pic>
      <p:sp>
        <p:nvSpPr>
          <p:cNvPr id="3" name="TextBox 2"/>
          <p:cNvSpPr txBox="1"/>
          <p:nvPr/>
        </p:nvSpPr>
        <p:spPr>
          <a:xfrm>
            <a:off x="2667000" y="424934"/>
            <a:ext cx="4114800" cy="369332"/>
          </a:xfrm>
          <a:prstGeom prst="rect">
            <a:avLst/>
          </a:prstGeom>
          <a:noFill/>
        </p:spPr>
        <p:txBody>
          <a:bodyPr wrap="square" rtlCol="0">
            <a:spAutoFit/>
          </a:bodyPr>
          <a:lstStyle/>
          <a:p>
            <a:r>
              <a:rPr lang="en-US" dirty="0" smtClean="0">
                <a:solidFill>
                  <a:srgbClr val="FF0000"/>
                </a:solidFill>
              </a:rPr>
              <a:t>Zone of Abrupt Dislocation of Basement</a:t>
            </a:r>
            <a:endParaRPr lang="en-US" dirty="0">
              <a:solidFill>
                <a:srgbClr val="FF0000"/>
              </a:solidFill>
            </a:endParaRPr>
          </a:p>
        </p:txBody>
      </p:sp>
      <p:sp>
        <p:nvSpPr>
          <p:cNvPr id="6" name="Freeform 5"/>
          <p:cNvSpPr/>
          <p:nvPr/>
        </p:nvSpPr>
        <p:spPr>
          <a:xfrm>
            <a:off x="3619500" y="1371601"/>
            <a:ext cx="5010716" cy="2514600"/>
          </a:xfrm>
          <a:custGeom>
            <a:avLst/>
            <a:gdLst>
              <a:gd name="connsiteX0" fmla="*/ 0 w 5324832"/>
              <a:gd name="connsiteY0" fmla="*/ 0 h 2619375"/>
              <a:gd name="connsiteX1" fmla="*/ 2600325 w 5324832"/>
              <a:gd name="connsiteY1" fmla="*/ 1590675 h 2619375"/>
              <a:gd name="connsiteX2" fmla="*/ 4953000 w 5324832"/>
              <a:gd name="connsiteY2" fmla="*/ 2447925 h 2619375"/>
              <a:gd name="connsiteX3" fmla="*/ 5286375 w 5324832"/>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5324832" h="2619375">
                <a:moveTo>
                  <a:pt x="0" y="0"/>
                </a:moveTo>
                <a:cubicBezTo>
                  <a:pt x="887412" y="591344"/>
                  <a:pt x="1774825" y="1182688"/>
                  <a:pt x="2600325" y="1590675"/>
                </a:cubicBezTo>
                <a:cubicBezTo>
                  <a:pt x="3425825" y="1998662"/>
                  <a:pt x="4505325" y="2276475"/>
                  <a:pt x="4953000" y="2447925"/>
                </a:cubicBezTo>
                <a:cubicBezTo>
                  <a:pt x="5400675" y="2619375"/>
                  <a:pt x="5343525" y="2619375"/>
                  <a:pt x="5286375" y="26193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76450" y="1314450"/>
            <a:ext cx="6477000" cy="2543175"/>
          </a:xfrm>
          <a:custGeom>
            <a:avLst/>
            <a:gdLst>
              <a:gd name="connsiteX0" fmla="*/ 0 w 6477000"/>
              <a:gd name="connsiteY0" fmla="*/ 0 h 2543175"/>
              <a:gd name="connsiteX1" fmla="*/ 2352675 w 6477000"/>
              <a:gd name="connsiteY1" fmla="*/ 1085850 h 2543175"/>
              <a:gd name="connsiteX2" fmla="*/ 6477000 w 6477000"/>
              <a:gd name="connsiteY2" fmla="*/ 2543175 h 2543175"/>
            </a:gdLst>
            <a:ahLst/>
            <a:cxnLst>
              <a:cxn ang="0">
                <a:pos x="connsiteX0" y="connsiteY0"/>
              </a:cxn>
              <a:cxn ang="0">
                <a:pos x="connsiteX1" y="connsiteY1"/>
              </a:cxn>
              <a:cxn ang="0">
                <a:pos x="connsiteX2" y="connsiteY2"/>
              </a:cxn>
            </a:cxnLst>
            <a:rect l="l" t="t" r="r" b="b"/>
            <a:pathLst>
              <a:path w="6477000" h="2543175">
                <a:moveTo>
                  <a:pt x="0" y="0"/>
                </a:moveTo>
                <a:cubicBezTo>
                  <a:pt x="636587" y="330994"/>
                  <a:pt x="1273175" y="661988"/>
                  <a:pt x="2352675" y="1085850"/>
                </a:cubicBezTo>
                <a:cubicBezTo>
                  <a:pt x="3432175" y="1509713"/>
                  <a:pt x="4954587" y="2026444"/>
                  <a:pt x="6477000" y="2543175"/>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30070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26" y="1109338"/>
            <a:ext cx="6963747" cy="4639323"/>
          </a:xfrm>
          <a:prstGeom prst="rect">
            <a:avLst/>
          </a:prstGeom>
        </p:spPr>
      </p:pic>
      <p:cxnSp>
        <p:nvCxnSpPr>
          <p:cNvPr id="4" name="Straight Connector 3"/>
          <p:cNvCxnSpPr/>
          <p:nvPr/>
        </p:nvCxnSpPr>
        <p:spPr>
          <a:xfrm>
            <a:off x="3429000" y="2362200"/>
            <a:ext cx="3886200" cy="3276600"/>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p:cNvSpPr txBox="1"/>
          <p:nvPr/>
        </p:nvSpPr>
        <p:spPr>
          <a:xfrm>
            <a:off x="381000" y="5867400"/>
            <a:ext cx="7848600" cy="923330"/>
          </a:xfrm>
          <a:prstGeom prst="rect">
            <a:avLst/>
          </a:prstGeom>
          <a:noFill/>
        </p:spPr>
        <p:txBody>
          <a:bodyPr wrap="square" rtlCol="0">
            <a:spAutoFit/>
          </a:bodyPr>
          <a:lstStyle/>
          <a:p>
            <a:r>
              <a:rPr lang="en-US" dirty="0" smtClean="0"/>
              <a:t>LOCATION OF WESTERN GEOPHYSICAL SEISMIC DATA (NOW SEISMIC EXCHANGE DATA) NICHOLAS LOUNDAGIN HAS BEEN GIVEN PERMISSION TO UTILIZE AT UL LAFAYETTE FOR HIS MASTERS THESIS WITH PROPOSED BOUNDARIES </a:t>
            </a:r>
            <a:endParaRPr lang="en-US" dirty="0"/>
          </a:p>
        </p:txBody>
      </p:sp>
      <p:cxnSp>
        <p:nvCxnSpPr>
          <p:cNvPr id="7" name="Straight Connector 6"/>
          <p:cNvCxnSpPr/>
          <p:nvPr/>
        </p:nvCxnSpPr>
        <p:spPr>
          <a:xfrm>
            <a:off x="1828800" y="2209800"/>
            <a:ext cx="5562600" cy="3538861"/>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7711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53" y="914400"/>
            <a:ext cx="7520358"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5410200"/>
            <a:ext cx="7916511" cy="646331"/>
          </a:xfrm>
          <a:prstGeom prst="rect">
            <a:avLst/>
          </a:prstGeom>
          <a:noFill/>
        </p:spPr>
        <p:txBody>
          <a:bodyPr wrap="square" rtlCol="0">
            <a:spAutoFit/>
          </a:bodyPr>
          <a:lstStyle/>
          <a:p>
            <a:r>
              <a:rPr lang="en-US" dirty="0" smtClean="0"/>
              <a:t>FIGURE PREPARED BY LOUNDAGIN ILLUSTRATING THAT THE BOUNDARY QUESTION INVOLVES MORE PROPOSALS THAN THE TWO DEALT WITH ABOVE.</a:t>
            </a:r>
            <a:endParaRPr lang="en-US" dirty="0"/>
          </a:p>
        </p:txBody>
      </p:sp>
    </p:spTree>
    <p:extLst>
      <p:ext uri="{BB962C8B-B14F-4D97-AF65-F5344CB8AC3E}">
        <p14:creationId xmlns:p14="http://schemas.microsoft.com/office/powerpoint/2010/main" val="2055456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1" y="123915"/>
            <a:ext cx="9146221" cy="514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533400"/>
            <a:ext cx="8382000" cy="369332"/>
          </a:xfrm>
          <a:prstGeom prst="rect">
            <a:avLst/>
          </a:prstGeom>
          <a:noFill/>
        </p:spPr>
        <p:txBody>
          <a:bodyPr wrap="square" rtlCol="0">
            <a:spAutoFit/>
          </a:bodyPr>
          <a:lstStyle/>
          <a:p>
            <a:r>
              <a:rPr lang="en-US" dirty="0" smtClean="0">
                <a:solidFill>
                  <a:srgbClr val="FF0000"/>
                </a:solidFill>
              </a:rPr>
              <a:t>PRELIMINARY INTERPRETATION OF THE WESTERNMOST SEISMIC LINE BY LOUNDAGIN</a:t>
            </a:r>
            <a:endParaRPr lang="en-US" dirty="0">
              <a:solidFill>
                <a:srgbClr val="FF0000"/>
              </a:solidFill>
            </a:endParaRPr>
          </a:p>
        </p:txBody>
      </p:sp>
      <p:sp>
        <p:nvSpPr>
          <p:cNvPr id="3" name="TextBox 2"/>
          <p:cNvSpPr txBox="1"/>
          <p:nvPr/>
        </p:nvSpPr>
        <p:spPr>
          <a:xfrm>
            <a:off x="228600" y="2057400"/>
            <a:ext cx="457200" cy="369332"/>
          </a:xfrm>
          <a:prstGeom prst="rect">
            <a:avLst/>
          </a:prstGeom>
          <a:noFill/>
        </p:spPr>
        <p:txBody>
          <a:bodyPr wrap="square" rtlCol="0">
            <a:spAutoFit/>
          </a:bodyPr>
          <a:lstStyle/>
          <a:p>
            <a:r>
              <a:rPr lang="en-US" dirty="0">
                <a:solidFill>
                  <a:srgbClr val="FF0000"/>
                </a:solidFill>
              </a:rPr>
              <a:t>S</a:t>
            </a:r>
          </a:p>
        </p:txBody>
      </p:sp>
      <p:sp>
        <p:nvSpPr>
          <p:cNvPr id="4" name="TextBox 3"/>
          <p:cNvSpPr txBox="1"/>
          <p:nvPr/>
        </p:nvSpPr>
        <p:spPr>
          <a:xfrm>
            <a:off x="8534400" y="2019300"/>
            <a:ext cx="381000" cy="369332"/>
          </a:xfrm>
          <a:prstGeom prst="rect">
            <a:avLst/>
          </a:prstGeom>
          <a:noFill/>
        </p:spPr>
        <p:txBody>
          <a:bodyPr wrap="square" rtlCol="0">
            <a:spAutoFit/>
          </a:bodyPr>
          <a:lstStyle/>
          <a:p>
            <a:r>
              <a:rPr lang="en-US" dirty="0" smtClean="0">
                <a:solidFill>
                  <a:srgbClr val="FF0000"/>
                </a:solidFill>
              </a:rPr>
              <a:t>N</a:t>
            </a:r>
            <a:endParaRPr lang="en-US" dirty="0">
              <a:solidFill>
                <a:srgbClr val="FF0000"/>
              </a:solidFill>
            </a:endParaRPr>
          </a:p>
        </p:txBody>
      </p:sp>
      <p:sp>
        <p:nvSpPr>
          <p:cNvPr id="5" name="TextBox 4"/>
          <p:cNvSpPr txBox="1"/>
          <p:nvPr/>
        </p:nvSpPr>
        <p:spPr>
          <a:xfrm>
            <a:off x="4191000" y="1600200"/>
            <a:ext cx="2667000" cy="369332"/>
          </a:xfrm>
          <a:prstGeom prst="rect">
            <a:avLst/>
          </a:prstGeom>
          <a:noFill/>
        </p:spPr>
        <p:txBody>
          <a:bodyPr wrap="square" rtlCol="0">
            <a:spAutoFit/>
          </a:bodyPr>
          <a:lstStyle/>
          <a:p>
            <a:r>
              <a:rPr lang="en-US" dirty="0" smtClean="0">
                <a:solidFill>
                  <a:srgbClr val="FF0000"/>
                </a:solidFill>
              </a:rPr>
              <a:t>POSSIBLE NE BOUNDARY</a:t>
            </a:r>
            <a:endParaRPr lang="en-US" dirty="0">
              <a:solidFill>
                <a:srgbClr val="FF0000"/>
              </a:solidFill>
            </a:endParaRPr>
          </a:p>
        </p:txBody>
      </p:sp>
      <p:cxnSp>
        <p:nvCxnSpPr>
          <p:cNvPr id="7" name="Straight Arrow Connector 6"/>
          <p:cNvCxnSpPr/>
          <p:nvPr/>
        </p:nvCxnSpPr>
        <p:spPr>
          <a:xfrm>
            <a:off x="5257800" y="1969532"/>
            <a:ext cx="0" cy="4191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03171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534400" cy="369332"/>
          </a:xfrm>
          <a:prstGeom prst="rect">
            <a:avLst/>
          </a:prstGeom>
          <a:noFill/>
        </p:spPr>
        <p:txBody>
          <a:bodyPr wrap="square" rtlCol="0">
            <a:spAutoFit/>
          </a:bodyPr>
          <a:lstStyle/>
          <a:p>
            <a:endParaRPr lang="en-US" dirty="0"/>
          </a:p>
        </p:txBody>
      </p:sp>
      <p:sp>
        <p:nvSpPr>
          <p:cNvPr id="3" name="TextBox 2"/>
          <p:cNvSpPr txBox="1"/>
          <p:nvPr/>
        </p:nvSpPr>
        <p:spPr>
          <a:xfrm>
            <a:off x="381000" y="381000"/>
            <a:ext cx="7620000" cy="6186309"/>
          </a:xfrm>
          <a:prstGeom prst="rect">
            <a:avLst/>
          </a:prstGeom>
          <a:noFill/>
        </p:spPr>
        <p:txBody>
          <a:bodyPr wrap="square" rtlCol="0">
            <a:spAutoFit/>
          </a:bodyPr>
          <a:lstStyle/>
          <a:p>
            <a:r>
              <a:rPr lang="en-US" dirty="0" smtClean="0"/>
              <a:t>OTHER CONTROVERSIAL/UNEXPLAINED FEATURES IN THE GULF OF MEXICO BASIN</a:t>
            </a:r>
          </a:p>
          <a:p>
            <a:endParaRPr lang="en-US" dirty="0" smtClean="0"/>
          </a:p>
          <a:p>
            <a:r>
              <a:rPr lang="en-US" dirty="0" smtClean="0">
                <a:solidFill>
                  <a:srgbClr val="FF0000"/>
                </a:solidFill>
              </a:rPr>
              <a:t>IN LOUISIANA</a:t>
            </a:r>
          </a:p>
          <a:p>
            <a:endParaRPr lang="en-US" dirty="0"/>
          </a:p>
          <a:p>
            <a:r>
              <a:rPr lang="en-US" dirty="0" smtClean="0"/>
              <a:t>SABINE UPLIFT  (SU)  Island arc???   Exotic Terrane??? Incipient  Metamorphic </a:t>
            </a:r>
          </a:p>
          <a:p>
            <a:r>
              <a:rPr lang="en-US" dirty="0"/>
              <a:t> </a:t>
            </a:r>
            <a:r>
              <a:rPr lang="en-US" dirty="0" smtClean="0"/>
              <a:t>                                    Core Complex (IMCC)???</a:t>
            </a:r>
          </a:p>
          <a:p>
            <a:endParaRPr lang="en-US" dirty="0"/>
          </a:p>
          <a:p>
            <a:r>
              <a:rPr lang="en-US" dirty="0" smtClean="0"/>
              <a:t>MONROE UPLIFT (MU)  Island arc???  Exotic terrane???  Deep Intrusion???</a:t>
            </a:r>
          </a:p>
          <a:p>
            <a:r>
              <a:rPr lang="en-US" dirty="0"/>
              <a:t> </a:t>
            </a:r>
            <a:r>
              <a:rPr lang="en-US" dirty="0" smtClean="0"/>
              <a:t>                                         Incipient Metamorphic Core Complex (IMCC)</a:t>
            </a:r>
          </a:p>
          <a:p>
            <a:endParaRPr lang="en-US" dirty="0"/>
          </a:p>
          <a:p>
            <a:r>
              <a:rPr lang="en-US" dirty="0" smtClean="0"/>
              <a:t>ANGELINA-CALDWELL FLEXURE (A-C F)  Edge of Continental Block???  Edge of </a:t>
            </a:r>
          </a:p>
          <a:p>
            <a:r>
              <a:rPr lang="en-US" dirty="0"/>
              <a:t> </a:t>
            </a:r>
            <a:r>
              <a:rPr lang="en-US" dirty="0" smtClean="0"/>
              <a:t>                                                                     Ramp from Thin Slab Rifting???  </a:t>
            </a:r>
          </a:p>
          <a:p>
            <a:endParaRPr lang="en-US" dirty="0"/>
          </a:p>
          <a:p>
            <a:r>
              <a:rPr lang="en-US" dirty="0" smtClean="0"/>
              <a:t>LASALLE ARCH (LA)  Corrugation from Thin Slab Rifting???</a:t>
            </a:r>
          </a:p>
          <a:p>
            <a:endParaRPr lang="en-US" dirty="0"/>
          </a:p>
          <a:p>
            <a:r>
              <a:rPr lang="en-US" dirty="0" smtClean="0">
                <a:solidFill>
                  <a:srgbClr val="FF0000"/>
                </a:solidFill>
              </a:rPr>
              <a:t>IN MISSISSIPPI</a:t>
            </a:r>
          </a:p>
          <a:p>
            <a:endParaRPr lang="en-US" dirty="0" smtClean="0">
              <a:solidFill>
                <a:srgbClr val="FF0000"/>
              </a:solidFill>
            </a:endParaRPr>
          </a:p>
          <a:p>
            <a:r>
              <a:rPr lang="en-US" dirty="0" smtClean="0"/>
              <a:t>WIGGINS UPLIFT (WU)  Exotic Terrane???</a:t>
            </a:r>
          </a:p>
          <a:p>
            <a:endParaRPr lang="en-US" dirty="0"/>
          </a:p>
          <a:p>
            <a:r>
              <a:rPr lang="en-US" dirty="0" smtClean="0">
                <a:solidFill>
                  <a:srgbClr val="FF0000"/>
                </a:solidFill>
              </a:rPr>
              <a:t>MORE POSSIBILITIES…?</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313437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2" y="457201"/>
            <a:ext cx="8787788" cy="5978576"/>
          </a:xfrm>
          <a:prstGeom prst="rect">
            <a:avLst/>
          </a:prstGeom>
        </p:spPr>
      </p:pic>
      <p:sp>
        <p:nvSpPr>
          <p:cNvPr id="3" name="TextBox 2"/>
          <p:cNvSpPr txBox="1"/>
          <p:nvPr/>
        </p:nvSpPr>
        <p:spPr>
          <a:xfrm>
            <a:off x="2362200" y="3810000"/>
            <a:ext cx="609600" cy="461665"/>
          </a:xfrm>
          <a:prstGeom prst="rect">
            <a:avLst/>
          </a:prstGeom>
          <a:noFill/>
        </p:spPr>
        <p:txBody>
          <a:bodyPr wrap="square" rtlCol="0">
            <a:spAutoFit/>
          </a:bodyPr>
          <a:lstStyle/>
          <a:p>
            <a:r>
              <a:rPr lang="en-US" sz="2400" dirty="0" smtClean="0"/>
              <a:t>SU</a:t>
            </a:r>
            <a:endParaRPr lang="en-US" sz="2400" dirty="0"/>
          </a:p>
        </p:txBody>
      </p:sp>
      <p:sp>
        <p:nvSpPr>
          <p:cNvPr id="4" name="TextBox 3"/>
          <p:cNvSpPr txBox="1"/>
          <p:nvPr/>
        </p:nvSpPr>
        <p:spPr>
          <a:xfrm>
            <a:off x="3505200" y="3352800"/>
            <a:ext cx="685800" cy="369332"/>
          </a:xfrm>
          <a:prstGeom prst="rect">
            <a:avLst/>
          </a:prstGeom>
          <a:noFill/>
        </p:spPr>
        <p:txBody>
          <a:bodyPr wrap="square" rtlCol="0">
            <a:spAutoFit/>
          </a:bodyPr>
          <a:lstStyle/>
          <a:p>
            <a:r>
              <a:rPr lang="en-US" dirty="0" smtClean="0"/>
              <a:t>MU</a:t>
            </a:r>
            <a:endParaRPr lang="en-US" dirty="0"/>
          </a:p>
        </p:txBody>
      </p:sp>
      <p:cxnSp>
        <p:nvCxnSpPr>
          <p:cNvPr id="6" name="Straight Connector 5"/>
          <p:cNvCxnSpPr/>
          <p:nvPr/>
        </p:nvCxnSpPr>
        <p:spPr>
          <a:xfrm flipH="1">
            <a:off x="2514600" y="3728055"/>
            <a:ext cx="1600200" cy="849868"/>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1981200" y="4419600"/>
            <a:ext cx="685800" cy="369332"/>
          </a:xfrm>
          <a:prstGeom prst="rect">
            <a:avLst/>
          </a:prstGeom>
          <a:noFill/>
        </p:spPr>
        <p:txBody>
          <a:bodyPr wrap="square" rtlCol="0">
            <a:spAutoFit/>
          </a:bodyPr>
          <a:lstStyle/>
          <a:p>
            <a:r>
              <a:rPr lang="en-US" dirty="0" smtClean="0"/>
              <a:t>A-CF</a:t>
            </a:r>
            <a:endParaRPr lang="en-US" dirty="0"/>
          </a:p>
        </p:txBody>
      </p:sp>
      <p:cxnSp>
        <p:nvCxnSpPr>
          <p:cNvPr id="9" name="Straight Connector 8"/>
          <p:cNvCxnSpPr/>
          <p:nvPr/>
        </p:nvCxnSpPr>
        <p:spPr>
          <a:xfrm>
            <a:off x="6248400" y="58674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581400" y="4040833"/>
            <a:ext cx="152400" cy="230832"/>
          </a:xfrm>
          <a:prstGeom prst="line">
            <a:avLst/>
          </a:prstGeom>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a:off x="3657600" y="4195464"/>
            <a:ext cx="533400" cy="369332"/>
          </a:xfrm>
          <a:prstGeom prst="rect">
            <a:avLst/>
          </a:prstGeom>
          <a:noFill/>
        </p:spPr>
        <p:txBody>
          <a:bodyPr wrap="square" rtlCol="0">
            <a:spAutoFit/>
          </a:bodyPr>
          <a:lstStyle/>
          <a:p>
            <a:r>
              <a:rPr lang="en-US" dirty="0" smtClean="0"/>
              <a:t>LA</a:t>
            </a:r>
            <a:endParaRPr lang="en-US" dirty="0"/>
          </a:p>
        </p:txBody>
      </p:sp>
      <p:sp>
        <p:nvSpPr>
          <p:cNvPr id="14" name="TextBox 13"/>
          <p:cNvSpPr txBox="1"/>
          <p:nvPr/>
        </p:nvSpPr>
        <p:spPr>
          <a:xfrm>
            <a:off x="4876800" y="4152989"/>
            <a:ext cx="914400" cy="369332"/>
          </a:xfrm>
          <a:prstGeom prst="rect">
            <a:avLst/>
          </a:prstGeom>
          <a:noFill/>
        </p:spPr>
        <p:txBody>
          <a:bodyPr wrap="square" rtlCol="0">
            <a:spAutoFit/>
          </a:bodyPr>
          <a:lstStyle/>
          <a:p>
            <a:r>
              <a:rPr lang="en-US" dirty="0" smtClean="0"/>
              <a:t>WU</a:t>
            </a:r>
            <a:endParaRPr lang="en-US" dirty="0"/>
          </a:p>
        </p:txBody>
      </p:sp>
    </p:spTree>
    <p:extLst>
      <p:ext uri="{BB962C8B-B14F-4D97-AF65-F5344CB8AC3E}">
        <p14:creationId xmlns:p14="http://schemas.microsoft.com/office/powerpoint/2010/main" val="4148550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72" y="690180"/>
            <a:ext cx="8630855" cy="5477640"/>
          </a:xfrm>
          <a:prstGeom prst="rect">
            <a:avLst/>
          </a:prstGeom>
        </p:spPr>
      </p:pic>
    </p:spTree>
    <p:extLst>
      <p:ext uri="{BB962C8B-B14F-4D97-AF65-F5344CB8AC3E}">
        <p14:creationId xmlns:p14="http://schemas.microsoft.com/office/powerpoint/2010/main" val="2371300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76479"/>
            <a:ext cx="6730421" cy="6529121"/>
          </a:xfrm>
          <a:prstGeom prst="rect">
            <a:avLst/>
          </a:prstGeom>
        </p:spPr>
      </p:pic>
      <p:sp>
        <p:nvSpPr>
          <p:cNvPr id="3" name="TextBox 2"/>
          <p:cNvSpPr txBox="1"/>
          <p:nvPr/>
        </p:nvSpPr>
        <p:spPr>
          <a:xfrm>
            <a:off x="76200" y="609600"/>
            <a:ext cx="2057400" cy="4801314"/>
          </a:xfrm>
          <a:prstGeom prst="rect">
            <a:avLst/>
          </a:prstGeom>
          <a:noFill/>
        </p:spPr>
        <p:txBody>
          <a:bodyPr wrap="square" rtlCol="0">
            <a:spAutoFit/>
          </a:bodyPr>
          <a:lstStyle/>
          <a:p>
            <a:r>
              <a:rPr lang="en-US" dirty="0" smtClean="0"/>
              <a:t>TOP OF CRETACEOUS “HUNG” ON TOP OF THE MIDWAY.</a:t>
            </a:r>
          </a:p>
          <a:p>
            <a:r>
              <a:rPr lang="en-US" dirty="0" smtClean="0"/>
              <a:t>YIELDING TOPO-</a:t>
            </a:r>
          </a:p>
          <a:p>
            <a:r>
              <a:rPr lang="en-US" dirty="0" smtClean="0"/>
              <a:t>GRAPHY AT TIME OF TOP OF CRETACEOUS.</a:t>
            </a:r>
          </a:p>
          <a:p>
            <a:endParaRPr lang="en-US" dirty="0"/>
          </a:p>
          <a:p>
            <a:r>
              <a:rPr lang="en-US" dirty="0" smtClean="0"/>
              <a:t>NOTE:  NO SABINE UPLIFT, MONROE  UPLIFT EXISTS,</a:t>
            </a:r>
          </a:p>
          <a:p>
            <a:r>
              <a:rPr lang="en-US" dirty="0" smtClean="0"/>
              <a:t>NO ANGELINA-</a:t>
            </a:r>
          </a:p>
          <a:p>
            <a:r>
              <a:rPr lang="en-US" dirty="0" smtClean="0"/>
              <a:t>CALDWELL FLEXURE AND NO LASALLE ARCH.</a:t>
            </a:r>
          </a:p>
          <a:p>
            <a:endParaRPr lang="en-US" dirty="0"/>
          </a:p>
        </p:txBody>
      </p:sp>
    </p:spTree>
    <p:extLst>
      <p:ext uri="{BB962C8B-B14F-4D97-AF65-F5344CB8AC3E}">
        <p14:creationId xmlns:p14="http://schemas.microsoft.com/office/powerpoint/2010/main" val="3300807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371600"/>
            <a:ext cx="7848600" cy="4247317"/>
          </a:xfrm>
          <a:prstGeom prst="rect">
            <a:avLst/>
          </a:prstGeom>
          <a:noFill/>
        </p:spPr>
        <p:txBody>
          <a:bodyPr wrap="square" rtlCol="0">
            <a:spAutoFit/>
          </a:bodyPr>
          <a:lstStyle/>
          <a:p>
            <a:r>
              <a:rPr lang="en-US" dirty="0" smtClean="0"/>
              <a:t>The fact that the previous map, the </a:t>
            </a:r>
            <a:r>
              <a:rPr lang="en-US" dirty="0" err="1" smtClean="0"/>
              <a:t>isochore</a:t>
            </a:r>
            <a:r>
              <a:rPr lang="en-US" dirty="0" smtClean="0"/>
              <a:t> of the Midway Shale, contains no evidence of the Sabine Uplift, the Angelina-Caldwell Flexure or the LaSalle Arch means that these features did not exist at K/Pg time.  Therefore, the proposal of mine (Kinsland, 2015…SC GSA ) that these features might be the result of thin slab rifting and related to incipient metamorphic core complex formation is not tenable as such structural features would have had to have started forming in the early Mesozoic.</a:t>
            </a:r>
          </a:p>
          <a:p>
            <a:endParaRPr lang="en-US" dirty="0"/>
          </a:p>
          <a:p>
            <a:r>
              <a:rPr lang="en-US" dirty="0" smtClean="0"/>
              <a:t>WHAT ARE THESE FEATURES?</a:t>
            </a:r>
          </a:p>
          <a:p>
            <a:endParaRPr lang="en-US" dirty="0"/>
          </a:p>
          <a:p>
            <a:r>
              <a:rPr lang="en-US" dirty="0" smtClean="0"/>
              <a:t>ARE THEY RELATED TO THE FOUNDERING OF THE FARALLON PLATE WHICH LOWERED THE EASTERN SIDE OF THE CONTINENT AND REDIRECTED DRAINAGE INTO THE GULF (WILCOX DEPOSITION) IN THE LATE PALEOCENE.</a:t>
            </a:r>
          </a:p>
          <a:p>
            <a:endParaRPr lang="en-US" dirty="0"/>
          </a:p>
          <a:p>
            <a:endParaRPr lang="en-US" dirty="0"/>
          </a:p>
        </p:txBody>
      </p:sp>
    </p:spTree>
    <p:extLst>
      <p:ext uri="{BB962C8B-B14F-4D97-AF65-F5344CB8AC3E}">
        <p14:creationId xmlns:p14="http://schemas.microsoft.com/office/powerpoint/2010/main" val="317363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001000" cy="3785652"/>
          </a:xfrm>
          <a:prstGeom prst="rect">
            <a:avLst/>
          </a:prstGeom>
          <a:noFill/>
        </p:spPr>
        <p:txBody>
          <a:bodyPr wrap="square" rtlCol="0">
            <a:spAutoFit/>
          </a:bodyPr>
          <a:lstStyle/>
          <a:p>
            <a:r>
              <a:rPr lang="en-US" sz="4000" dirty="0" smtClean="0"/>
              <a:t>I AM LOOKING FORWARD TO DISCUSSING THE GULF OF MEXICO BASIN TECTONICS AT THE POST MEETING WORKSHOP. </a:t>
            </a:r>
          </a:p>
          <a:p>
            <a:endParaRPr lang="en-US" sz="4000" dirty="0"/>
          </a:p>
          <a:p>
            <a:r>
              <a:rPr lang="en-US" sz="4000" dirty="0" smtClean="0"/>
              <a:t>SEE YOU THERE.</a:t>
            </a:r>
            <a:endParaRPr lang="en-US" sz="4000" dirty="0"/>
          </a:p>
        </p:txBody>
      </p:sp>
    </p:spTree>
    <p:extLst>
      <p:ext uri="{BB962C8B-B14F-4D97-AF65-F5344CB8AC3E}">
        <p14:creationId xmlns:p14="http://schemas.microsoft.com/office/powerpoint/2010/main" val="1995428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153400" cy="707886"/>
          </a:xfrm>
          <a:prstGeom prst="rect">
            <a:avLst/>
          </a:prstGeom>
          <a:noFill/>
        </p:spPr>
        <p:txBody>
          <a:bodyPr wrap="square" rtlCol="0">
            <a:spAutoFit/>
          </a:bodyPr>
          <a:lstStyle/>
          <a:p>
            <a:r>
              <a:rPr lang="en-US" sz="4000" dirty="0" smtClean="0"/>
              <a:t>DATA VS MODELS</a:t>
            </a:r>
            <a:endParaRPr lang="en-US" sz="4000" dirty="0"/>
          </a:p>
        </p:txBody>
      </p:sp>
      <p:sp>
        <p:nvSpPr>
          <p:cNvPr id="3" name="TextBox 2"/>
          <p:cNvSpPr txBox="1"/>
          <p:nvPr/>
        </p:nvSpPr>
        <p:spPr>
          <a:xfrm>
            <a:off x="533400" y="1828800"/>
            <a:ext cx="8458200" cy="1200329"/>
          </a:xfrm>
          <a:prstGeom prst="rect">
            <a:avLst/>
          </a:prstGeom>
          <a:noFill/>
        </p:spPr>
        <p:txBody>
          <a:bodyPr wrap="square" rtlCol="0">
            <a:spAutoFit/>
          </a:bodyPr>
          <a:lstStyle/>
          <a:p>
            <a:r>
              <a:rPr lang="en-US" sz="2400" dirty="0" smtClean="0"/>
              <a:t>FROM DATA WE CREATE MODELS…INTERPRETATIONS ARE MODELS</a:t>
            </a:r>
          </a:p>
          <a:p>
            <a:endParaRPr lang="en-US" sz="2400" dirty="0"/>
          </a:p>
          <a:p>
            <a:r>
              <a:rPr lang="en-US" sz="2400" dirty="0" smtClean="0"/>
              <a:t>WITH MODELS WE INTERPRET DATA…MODELS ARE NOT DATA</a:t>
            </a:r>
            <a:endParaRPr lang="en-US" sz="2400" dirty="0"/>
          </a:p>
        </p:txBody>
      </p:sp>
      <p:sp>
        <p:nvSpPr>
          <p:cNvPr id="4" name="TextBox 3"/>
          <p:cNvSpPr txBox="1"/>
          <p:nvPr/>
        </p:nvSpPr>
        <p:spPr>
          <a:xfrm>
            <a:off x="76200" y="4114800"/>
            <a:ext cx="8915400" cy="461665"/>
          </a:xfrm>
          <a:prstGeom prst="rect">
            <a:avLst/>
          </a:prstGeom>
          <a:noFill/>
        </p:spPr>
        <p:txBody>
          <a:bodyPr wrap="square" rtlCol="0">
            <a:spAutoFit/>
          </a:bodyPr>
          <a:lstStyle/>
          <a:p>
            <a:r>
              <a:rPr lang="en-US" sz="2400" dirty="0" smtClean="0"/>
              <a:t>WE MUST BE CAREFUL LEST WE BEGIN TO THINK MODELS ARE FACT</a:t>
            </a:r>
            <a:endParaRPr lang="en-US" sz="2400" dirty="0"/>
          </a:p>
        </p:txBody>
      </p:sp>
    </p:spTree>
    <p:extLst>
      <p:ext uri="{BB962C8B-B14F-4D97-AF65-F5344CB8AC3E}">
        <p14:creationId xmlns:p14="http://schemas.microsoft.com/office/powerpoint/2010/main" val="3298072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8" y="19050"/>
            <a:ext cx="9245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rot="18649180">
            <a:off x="5427646" y="1319379"/>
            <a:ext cx="354173" cy="5846880"/>
          </a:xfrm>
          <a:custGeom>
            <a:avLst/>
            <a:gdLst>
              <a:gd name="connsiteX0" fmla="*/ 0 w 876300"/>
              <a:gd name="connsiteY0" fmla="*/ 0 h 1562100"/>
              <a:gd name="connsiteX1" fmla="*/ 152400 w 876300"/>
              <a:gd name="connsiteY1" fmla="*/ 857250 h 1562100"/>
              <a:gd name="connsiteX2" fmla="*/ 628650 w 876300"/>
              <a:gd name="connsiteY2" fmla="*/ 1400175 h 1562100"/>
              <a:gd name="connsiteX3" fmla="*/ 876300 w 876300"/>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876300" h="1562100">
                <a:moveTo>
                  <a:pt x="0" y="0"/>
                </a:moveTo>
                <a:cubicBezTo>
                  <a:pt x="23812" y="311944"/>
                  <a:pt x="47625" y="623888"/>
                  <a:pt x="152400" y="857250"/>
                </a:cubicBezTo>
                <a:cubicBezTo>
                  <a:pt x="257175" y="1090613"/>
                  <a:pt x="508000" y="1282700"/>
                  <a:pt x="628650" y="1400175"/>
                </a:cubicBezTo>
                <a:cubicBezTo>
                  <a:pt x="749300" y="1517650"/>
                  <a:pt x="812800" y="1539875"/>
                  <a:pt x="876300" y="15621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72147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stretch>
            <a:fillRect/>
          </a:stretch>
        </p:blipFill>
        <p:spPr>
          <a:xfrm>
            <a:off x="4548184" y="3424237"/>
            <a:ext cx="47632" cy="952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6" y="76200"/>
            <a:ext cx="9144000" cy="5928765"/>
          </a:xfrm>
          <a:prstGeom prst="rect">
            <a:avLst/>
          </a:prstGeom>
        </p:spPr>
      </p:pic>
      <p:sp>
        <p:nvSpPr>
          <p:cNvPr id="4" name="TextBox 3"/>
          <p:cNvSpPr txBox="1"/>
          <p:nvPr/>
        </p:nvSpPr>
        <p:spPr>
          <a:xfrm>
            <a:off x="228600" y="6096000"/>
            <a:ext cx="8839200" cy="461665"/>
          </a:xfrm>
          <a:prstGeom prst="rect">
            <a:avLst/>
          </a:prstGeom>
          <a:noFill/>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Outline map of Appalachian-Ouachita orogenic belt and </a:t>
            </a:r>
            <a:r>
              <a:rPr lang="en-US" sz="1200" b="1" dirty="0" err="1" smtClean="0">
                <a:latin typeface="Times New Roman" panose="02020603050405020304" pitchFamily="18" charset="0"/>
                <a:cs typeface="Times New Roman" panose="02020603050405020304" pitchFamily="18" charset="0"/>
              </a:rPr>
              <a:t>intracratonic</a:t>
            </a:r>
            <a:r>
              <a:rPr lang="en-US" sz="1200" b="1" dirty="0" smtClean="0">
                <a:latin typeface="Times New Roman" panose="02020603050405020304" pitchFamily="18" charset="0"/>
                <a:cs typeface="Times New Roman" panose="02020603050405020304" pitchFamily="18" charset="0"/>
              </a:rPr>
              <a:t> fault systems.  Locations of rift-related rocks are shown in present structural position.   Thomas (2015) </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294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52400"/>
            <a:ext cx="4800600" cy="3787629"/>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530" y="2667000"/>
            <a:ext cx="4795670" cy="3756975"/>
          </a:xfrm>
          <a:prstGeom prst="rect">
            <a:avLst/>
          </a:prstGeom>
        </p:spPr>
      </p:pic>
      <p:cxnSp>
        <p:nvCxnSpPr>
          <p:cNvPr id="9" name="Straight Connector 8"/>
          <p:cNvCxnSpPr/>
          <p:nvPr/>
        </p:nvCxnSpPr>
        <p:spPr>
          <a:xfrm>
            <a:off x="6934200" y="4545487"/>
            <a:ext cx="533400" cy="483713"/>
          </a:xfrm>
          <a:prstGeom prst="line">
            <a:avLst/>
          </a:prstGeom>
        </p:spPr>
        <p:style>
          <a:lnRef idx="3">
            <a:schemeClr val="dk1"/>
          </a:lnRef>
          <a:fillRef idx="0">
            <a:schemeClr val="dk1"/>
          </a:fillRef>
          <a:effectRef idx="2">
            <a:schemeClr val="dk1"/>
          </a:effectRef>
          <a:fontRef idx="minor">
            <a:schemeClr val="tx1"/>
          </a:fontRef>
        </p:style>
      </p:cxnSp>
      <p:pic>
        <p:nvPicPr>
          <p:cNvPr id="17" name="Picture 1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973208"/>
            <a:ext cx="1838582" cy="866896"/>
          </a:xfrm>
          <a:prstGeom prst="rect">
            <a:avLst/>
          </a:prstGeom>
        </p:spPr>
      </p:pic>
    </p:spTree>
    <p:extLst>
      <p:ext uri="{BB962C8B-B14F-4D97-AF65-F5344CB8AC3E}">
        <p14:creationId xmlns:p14="http://schemas.microsoft.com/office/powerpoint/2010/main" val="3397833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8000" contrast="100000"/>
                    </a14:imgEffect>
                  </a14:imgLayer>
                </a14:imgProps>
              </a:ext>
              <a:ext uri="{28A0092B-C50C-407E-A947-70E740481C1C}">
                <a14:useLocalDpi xmlns:a14="http://schemas.microsoft.com/office/drawing/2010/main" val="0"/>
              </a:ext>
            </a:extLst>
          </a:blip>
          <a:stretch>
            <a:fillRect/>
          </a:stretch>
        </p:blipFill>
        <p:spPr>
          <a:xfrm rot="-240000">
            <a:off x="61119" y="694104"/>
            <a:ext cx="9144000" cy="5889356"/>
          </a:xfrm>
          <a:prstGeom prst="rect">
            <a:avLst/>
          </a:prstGeom>
        </p:spPr>
      </p:pic>
      <p:sp>
        <p:nvSpPr>
          <p:cNvPr id="3" name="TextBox 2"/>
          <p:cNvSpPr txBox="1"/>
          <p:nvPr/>
        </p:nvSpPr>
        <p:spPr>
          <a:xfrm>
            <a:off x="304800" y="6096000"/>
            <a:ext cx="8382000" cy="646331"/>
          </a:xfrm>
          <a:prstGeom prst="rect">
            <a:avLst/>
          </a:prstGeom>
          <a:noFill/>
        </p:spPr>
        <p:txBody>
          <a:bodyPr wrap="square" rtlCol="0">
            <a:spAutoFit/>
          </a:bodyPr>
          <a:lstStyle/>
          <a:p>
            <a:r>
              <a:rPr lang="en-US" dirty="0" smtClean="0"/>
              <a:t>Outline map of interpreted Late Precambrian-early Paleozoic continental margin as bounded by rift segments and transform faults.  Thomas (2015)</a:t>
            </a:r>
            <a:endParaRPr lang="en-US" dirty="0"/>
          </a:p>
        </p:txBody>
      </p:sp>
    </p:spTree>
    <p:extLst>
      <p:ext uri="{BB962C8B-B14F-4D97-AF65-F5344CB8AC3E}">
        <p14:creationId xmlns:p14="http://schemas.microsoft.com/office/powerpoint/2010/main" val="268005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bright="66000"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sp>
        <p:nvSpPr>
          <p:cNvPr id="3" name="TextBox 2"/>
          <p:cNvSpPr txBox="1"/>
          <p:nvPr/>
        </p:nvSpPr>
        <p:spPr>
          <a:xfrm>
            <a:off x="304800" y="6096000"/>
            <a:ext cx="8382000" cy="646331"/>
          </a:xfrm>
          <a:prstGeom prst="rect">
            <a:avLst/>
          </a:prstGeom>
          <a:noFill/>
        </p:spPr>
        <p:txBody>
          <a:bodyPr wrap="square" rtlCol="0">
            <a:spAutoFit/>
          </a:bodyPr>
          <a:lstStyle/>
          <a:p>
            <a:r>
              <a:rPr lang="en-US" dirty="0" smtClean="0"/>
              <a:t>Outline map of interpreted Late Precambrian-early Paleozoic continental margin as bounded by rift segments and transform faults.  Thomas (2015)</a:t>
            </a:r>
            <a:endParaRPr lang="en-US" dirty="0"/>
          </a:p>
        </p:txBody>
      </p:sp>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34000" contrast="91000"/>
                    </a14:imgEffect>
                  </a14:imgLayer>
                </a14:imgProps>
              </a:ext>
              <a:ext uri="{28A0092B-C50C-407E-A947-70E740481C1C}">
                <a14:useLocalDpi xmlns:a14="http://schemas.microsoft.com/office/drawing/2010/main" val="0"/>
              </a:ext>
            </a:extLst>
          </a:blip>
          <a:stretch>
            <a:fillRect/>
          </a:stretch>
        </p:blipFill>
        <p:spPr>
          <a:xfrm rot="-240000">
            <a:off x="61118" y="656891"/>
            <a:ext cx="9144000" cy="5889356"/>
          </a:xfrm>
          <a:prstGeom prst="rect">
            <a:avLst/>
          </a:prstGeom>
        </p:spPr>
      </p:pic>
      <p:sp>
        <p:nvSpPr>
          <p:cNvPr id="2" name="TextBox 1"/>
          <p:cNvSpPr txBox="1"/>
          <p:nvPr/>
        </p:nvSpPr>
        <p:spPr>
          <a:xfrm>
            <a:off x="381000" y="228600"/>
            <a:ext cx="7696200" cy="369332"/>
          </a:xfrm>
          <a:prstGeom prst="rect">
            <a:avLst/>
          </a:prstGeom>
          <a:noFill/>
        </p:spPr>
        <p:txBody>
          <a:bodyPr wrap="square" rtlCol="0">
            <a:spAutoFit/>
          </a:bodyPr>
          <a:lstStyle/>
          <a:p>
            <a:r>
              <a:rPr lang="en-US" dirty="0" smtClean="0"/>
              <a:t>SUPERPOSITION OF THE THOMAS MODEL ON THE FILTERED GRAVITY DATA</a:t>
            </a:r>
            <a:endParaRPr lang="en-US" dirty="0"/>
          </a:p>
        </p:txBody>
      </p:sp>
    </p:spTree>
    <p:extLst>
      <p:ext uri="{BB962C8B-B14F-4D97-AF65-F5344CB8AC3E}">
        <p14:creationId xmlns:p14="http://schemas.microsoft.com/office/powerpoint/2010/main" val="1482624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4640750" cy="2743200"/>
          </a:xfrm>
          <a:prstGeom prst="rect">
            <a:avLst/>
          </a:prstGeom>
        </p:spPr>
      </p:pic>
    </p:spTree>
    <p:extLst>
      <p:ext uri="{BB962C8B-B14F-4D97-AF65-F5344CB8AC3E}">
        <p14:creationId xmlns:p14="http://schemas.microsoft.com/office/powerpoint/2010/main" val="484060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95000"/>
                    </a14:imgEffect>
                    <a14:imgEffect>
                      <a14:brightnessContrast bright="66000" contrast="-23000"/>
                    </a14:imgEffect>
                  </a14:imgLayer>
                </a14:imgProps>
              </a:ext>
              <a:ext uri="{28A0092B-C50C-407E-A947-70E740481C1C}">
                <a14:useLocalDpi xmlns:a14="http://schemas.microsoft.com/office/drawing/2010/main" val="0"/>
              </a:ext>
            </a:extLst>
          </a:blip>
          <a:srcRect/>
          <a:stretch>
            <a:fillRect/>
          </a:stretch>
        </p:blipFill>
        <p:spPr bwMode="auto">
          <a:xfrm>
            <a:off x="0" y="769937"/>
            <a:ext cx="9266238" cy="5402263"/>
          </a:xfrm>
          <a:prstGeom prst="rect">
            <a:avLst/>
          </a:prstGeom>
          <a:blipFill dpi="0" rotWithShape="1">
            <a:blip r:embed="rId4"/>
            <a:srcRect/>
            <a:tile tx="0" ty="0" sx="100000" sy="100000" flip="none" algn="tl"/>
          </a:blipFill>
          <a:ln>
            <a:noFill/>
          </a:ln>
          <a:effectLst/>
        </p:spPr>
      </p:pic>
      <p:sp>
        <p:nvSpPr>
          <p:cNvPr id="3" name="TextBox 2"/>
          <p:cNvSpPr txBox="1"/>
          <p:nvPr/>
        </p:nvSpPr>
        <p:spPr>
          <a:xfrm>
            <a:off x="304800" y="6096000"/>
            <a:ext cx="8382000" cy="646331"/>
          </a:xfrm>
          <a:prstGeom prst="rect">
            <a:avLst/>
          </a:prstGeom>
          <a:noFill/>
        </p:spPr>
        <p:txBody>
          <a:bodyPr wrap="square" rtlCol="0">
            <a:spAutoFit/>
          </a:bodyPr>
          <a:lstStyle/>
          <a:p>
            <a:r>
              <a:rPr lang="en-US" dirty="0" smtClean="0"/>
              <a:t>Outline map of interpreted Late Precambrian-early Paleozoic continental margin as bounded by rift segments and transform faults.  Thomas (2015)</a:t>
            </a:r>
            <a:endParaRPr lang="en-US" dirty="0"/>
          </a:p>
        </p:txBody>
      </p:sp>
      <p:pic>
        <p:nvPicPr>
          <p:cNvPr id="7" name="Picture 6" descr="Screen Clipping"/>
          <p:cNvPicPr>
            <a:picLocks/>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34000" contrast="91000"/>
                    </a14:imgEffect>
                  </a14:imgLayer>
                </a14:imgProps>
              </a:ext>
              <a:ext uri="{28A0092B-C50C-407E-A947-70E740481C1C}">
                <a14:useLocalDpi xmlns:a14="http://schemas.microsoft.com/office/drawing/2010/main" val="0"/>
              </a:ext>
            </a:extLst>
          </a:blip>
          <a:stretch>
            <a:fillRect/>
          </a:stretch>
        </p:blipFill>
        <p:spPr>
          <a:xfrm rot="-240000">
            <a:off x="61118" y="656891"/>
            <a:ext cx="9144000" cy="5889356"/>
          </a:xfrm>
          <a:prstGeom prst="rect">
            <a:avLst/>
          </a:prstGeom>
        </p:spPr>
      </p:pic>
    </p:spTree>
    <p:extLst>
      <p:ext uri="{BB962C8B-B14F-4D97-AF65-F5344CB8AC3E}">
        <p14:creationId xmlns:p14="http://schemas.microsoft.com/office/powerpoint/2010/main" val="370705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24"/>
            <a:ext cx="9144000" cy="6490952"/>
          </a:xfrm>
          <a:prstGeom prst="rect">
            <a:avLst/>
          </a:prstGeom>
        </p:spPr>
      </p:pic>
    </p:spTree>
    <p:extLst>
      <p:ext uri="{BB962C8B-B14F-4D97-AF65-F5344CB8AC3E}">
        <p14:creationId xmlns:p14="http://schemas.microsoft.com/office/powerpoint/2010/main" val="3503851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89356"/>
          </a:xfrm>
          <a:prstGeom prst="rect">
            <a:avLst/>
          </a:prstGeom>
        </p:spPr>
      </p:pic>
      <p:sp>
        <p:nvSpPr>
          <p:cNvPr id="3" name="TextBox 2"/>
          <p:cNvSpPr txBox="1"/>
          <p:nvPr/>
        </p:nvSpPr>
        <p:spPr>
          <a:xfrm>
            <a:off x="304800" y="6096000"/>
            <a:ext cx="8382000" cy="646331"/>
          </a:xfrm>
          <a:prstGeom prst="rect">
            <a:avLst/>
          </a:prstGeom>
          <a:noFill/>
        </p:spPr>
        <p:txBody>
          <a:bodyPr wrap="square" rtlCol="0">
            <a:spAutoFit/>
          </a:bodyPr>
          <a:lstStyle/>
          <a:p>
            <a:r>
              <a:rPr lang="en-US" dirty="0" smtClean="0"/>
              <a:t>Outline map of interpreted Late Precambrian-early Paleozoic continental margin as bounded by rift segments and transform faults.  Thomas (2015)</a:t>
            </a:r>
            <a:endParaRPr lang="en-US" dirty="0"/>
          </a:p>
        </p:txBody>
      </p:sp>
      <p:sp>
        <p:nvSpPr>
          <p:cNvPr id="7" name="TextBox 6"/>
          <p:cNvSpPr txBox="1"/>
          <p:nvPr/>
        </p:nvSpPr>
        <p:spPr>
          <a:xfrm>
            <a:off x="76200" y="152400"/>
            <a:ext cx="6934200" cy="923330"/>
          </a:xfrm>
          <a:prstGeom prst="rect">
            <a:avLst/>
          </a:prstGeom>
          <a:noFill/>
        </p:spPr>
        <p:txBody>
          <a:bodyPr wrap="square" rtlCol="0">
            <a:spAutoFit/>
          </a:bodyPr>
          <a:lstStyle/>
          <a:p>
            <a:r>
              <a:rPr lang="en-US" dirty="0" smtClean="0">
                <a:solidFill>
                  <a:schemeClr val="bg2"/>
                </a:solidFill>
              </a:rPr>
              <a:t>Here we have an example of a plate tectonic model the basis of which has been widely utilized since the 1970s  [Thomas (1973, 1976)] </a:t>
            </a:r>
            <a:r>
              <a:rPr lang="en-US" dirty="0" smtClean="0"/>
              <a:t>transform</a:t>
            </a:r>
            <a:endParaRPr lang="en-US" dirty="0"/>
          </a:p>
        </p:txBody>
      </p:sp>
      <p:sp>
        <p:nvSpPr>
          <p:cNvPr id="8" name="TextBox 7"/>
          <p:cNvSpPr txBox="1"/>
          <p:nvPr/>
        </p:nvSpPr>
        <p:spPr>
          <a:xfrm>
            <a:off x="3124200" y="1295400"/>
            <a:ext cx="1219200" cy="369332"/>
          </a:xfrm>
          <a:prstGeom prst="rect">
            <a:avLst/>
          </a:prstGeom>
          <a:noFill/>
        </p:spPr>
        <p:txBody>
          <a:bodyPr wrap="square" rtlCol="0">
            <a:spAutoFit/>
          </a:bodyPr>
          <a:lstStyle/>
          <a:p>
            <a:r>
              <a:rPr lang="en-US" dirty="0" smtClean="0">
                <a:solidFill>
                  <a:srgbClr val="FF0000"/>
                </a:solidFill>
              </a:rPr>
              <a:t>NOTE!</a:t>
            </a:r>
            <a:endParaRPr lang="en-US" dirty="0">
              <a:solidFill>
                <a:srgbClr val="FF0000"/>
              </a:solidFill>
            </a:endParaRPr>
          </a:p>
        </p:txBody>
      </p:sp>
      <p:cxnSp>
        <p:nvCxnSpPr>
          <p:cNvPr id="10" name="Straight Arrow Connector 9"/>
          <p:cNvCxnSpPr/>
          <p:nvPr/>
        </p:nvCxnSpPr>
        <p:spPr>
          <a:xfrm flipH="1">
            <a:off x="3200400" y="1664732"/>
            <a:ext cx="228600" cy="9260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886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320" y="1524000"/>
            <a:ext cx="3314700" cy="3657600"/>
          </a:xfrm>
          <a:prstGeom prst="rect">
            <a:avLst/>
          </a:prstGeom>
        </p:spPr>
      </p:pic>
      <p:cxnSp>
        <p:nvCxnSpPr>
          <p:cNvPr id="4" name="Straight Connector 3"/>
          <p:cNvCxnSpPr/>
          <p:nvPr/>
        </p:nvCxnSpPr>
        <p:spPr>
          <a:xfrm>
            <a:off x="6362700" y="2667000"/>
            <a:ext cx="2133600" cy="838200"/>
          </a:xfrm>
          <a:prstGeom prst="line">
            <a:avLst/>
          </a:prstGeom>
          <a:ln/>
        </p:spPr>
        <p:style>
          <a:lnRef idx="3">
            <a:schemeClr val="accent1"/>
          </a:lnRef>
          <a:fillRef idx="0">
            <a:schemeClr val="accent1"/>
          </a:fillRef>
          <a:effectRef idx="2">
            <a:schemeClr val="accent1"/>
          </a:effectRef>
          <a:fontRef idx="minor">
            <a:schemeClr val="tx1"/>
          </a:fontRef>
        </p:style>
      </p:cxnSp>
      <p:sp>
        <p:nvSpPr>
          <p:cNvPr id="8" name="Freeform 7"/>
          <p:cNvSpPr/>
          <p:nvPr/>
        </p:nvSpPr>
        <p:spPr>
          <a:xfrm>
            <a:off x="5601586" y="5524500"/>
            <a:ext cx="3189326" cy="533400"/>
          </a:xfrm>
          <a:custGeom>
            <a:avLst/>
            <a:gdLst>
              <a:gd name="connsiteX0" fmla="*/ 0 w 2987748"/>
              <a:gd name="connsiteY0" fmla="*/ 53163 h 436925"/>
              <a:gd name="connsiteX1" fmla="*/ 10632 w 2987748"/>
              <a:gd name="connsiteY1" fmla="*/ 116958 h 436925"/>
              <a:gd name="connsiteX2" fmla="*/ 74427 w 2987748"/>
              <a:gd name="connsiteY2" fmla="*/ 180753 h 436925"/>
              <a:gd name="connsiteX3" fmla="*/ 95693 w 2987748"/>
              <a:gd name="connsiteY3" fmla="*/ 202019 h 436925"/>
              <a:gd name="connsiteX4" fmla="*/ 127590 w 2987748"/>
              <a:gd name="connsiteY4" fmla="*/ 212651 h 436925"/>
              <a:gd name="connsiteX5" fmla="*/ 170121 w 2987748"/>
              <a:gd name="connsiteY5" fmla="*/ 233916 h 436925"/>
              <a:gd name="connsiteX6" fmla="*/ 202018 w 2987748"/>
              <a:gd name="connsiteY6" fmla="*/ 255181 h 436925"/>
              <a:gd name="connsiteX7" fmla="*/ 223283 w 2987748"/>
              <a:gd name="connsiteY7" fmla="*/ 276447 h 436925"/>
              <a:gd name="connsiteX8" fmla="*/ 297711 w 2987748"/>
              <a:gd name="connsiteY8" fmla="*/ 297712 h 436925"/>
              <a:gd name="connsiteX9" fmla="*/ 361507 w 2987748"/>
              <a:gd name="connsiteY9" fmla="*/ 329609 h 436925"/>
              <a:gd name="connsiteX10" fmla="*/ 435934 w 2987748"/>
              <a:gd name="connsiteY10" fmla="*/ 361507 h 436925"/>
              <a:gd name="connsiteX11" fmla="*/ 467832 w 2987748"/>
              <a:gd name="connsiteY11" fmla="*/ 382772 h 436925"/>
              <a:gd name="connsiteX12" fmla="*/ 563525 w 2987748"/>
              <a:gd name="connsiteY12" fmla="*/ 404037 h 436925"/>
              <a:gd name="connsiteX13" fmla="*/ 606055 w 2987748"/>
              <a:gd name="connsiteY13" fmla="*/ 414670 h 436925"/>
              <a:gd name="connsiteX14" fmla="*/ 669851 w 2987748"/>
              <a:gd name="connsiteY14" fmla="*/ 425302 h 436925"/>
              <a:gd name="connsiteX15" fmla="*/ 786809 w 2987748"/>
              <a:gd name="connsiteY15" fmla="*/ 414670 h 436925"/>
              <a:gd name="connsiteX16" fmla="*/ 861237 w 2987748"/>
              <a:gd name="connsiteY16" fmla="*/ 393405 h 436925"/>
              <a:gd name="connsiteX17" fmla="*/ 903767 w 2987748"/>
              <a:gd name="connsiteY17" fmla="*/ 329609 h 436925"/>
              <a:gd name="connsiteX18" fmla="*/ 914400 w 2987748"/>
              <a:gd name="connsiteY18" fmla="*/ 297712 h 436925"/>
              <a:gd name="connsiteX19" fmla="*/ 988827 w 2987748"/>
              <a:gd name="connsiteY19" fmla="*/ 223284 h 436925"/>
              <a:gd name="connsiteX20" fmla="*/ 1041990 w 2987748"/>
              <a:gd name="connsiteY20" fmla="*/ 191386 h 436925"/>
              <a:gd name="connsiteX21" fmla="*/ 1073888 w 2987748"/>
              <a:gd name="connsiteY21" fmla="*/ 159488 h 436925"/>
              <a:gd name="connsiteX22" fmla="*/ 1105786 w 2987748"/>
              <a:gd name="connsiteY22" fmla="*/ 138223 h 436925"/>
              <a:gd name="connsiteX23" fmla="*/ 1148316 w 2987748"/>
              <a:gd name="connsiteY23" fmla="*/ 85060 h 436925"/>
              <a:gd name="connsiteX24" fmla="*/ 1212111 w 2987748"/>
              <a:gd name="connsiteY24" fmla="*/ 63795 h 436925"/>
              <a:gd name="connsiteX25" fmla="*/ 1244009 w 2987748"/>
              <a:gd name="connsiteY25" fmla="*/ 42530 h 436925"/>
              <a:gd name="connsiteX26" fmla="*/ 1275907 w 2987748"/>
              <a:gd name="connsiteY26" fmla="*/ 31898 h 436925"/>
              <a:gd name="connsiteX27" fmla="*/ 1371600 w 2987748"/>
              <a:gd name="connsiteY27" fmla="*/ 10633 h 436925"/>
              <a:gd name="connsiteX28" fmla="*/ 1403497 w 2987748"/>
              <a:gd name="connsiteY28" fmla="*/ 0 h 436925"/>
              <a:gd name="connsiteX29" fmla="*/ 1637414 w 2987748"/>
              <a:gd name="connsiteY29" fmla="*/ 10633 h 436925"/>
              <a:gd name="connsiteX30" fmla="*/ 1669311 w 2987748"/>
              <a:gd name="connsiteY30" fmla="*/ 21265 h 436925"/>
              <a:gd name="connsiteX31" fmla="*/ 1711841 w 2987748"/>
              <a:gd name="connsiteY31" fmla="*/ 31898 h 436925"/>
              <a:gd name="connsiteX32" fmla="*/ 1733107 w 2987748"/>
              <a:gd name="connsiteY32" fmla="*/ 53163 h 436925"/>
              <a:gd name="connsiteX33" fmla="*/ 1796902 w 2987748"/>
              <a:gd name="connsiteY33" fmla="*/ 85060 h 436925"/>
              <a:gd name="connsiteX34" fmla="*/ 1881962 w 2987748"/>
              <a:gd name="connsiteY34" fmla="*/ 159488 h 436925"/>
              <a:gd name="connsiteX35" fmla="*/ 1924493 w 2987748"/>
              <a:gd name="connsiteY35" fmla="*/ 212651 h 436925"/>
              <a:gd name="connsiteX36" fmla="*/ 1945758 w 2987748"/>
              <a:gd name="connsiteY36" fmla="*/ 244549 h 436925"/>
              <a:gd name="connsiteX37" fmla="*/ 1977655 w 2987748"/>
              <a:gd name="connsiteY37" fmla="*/ 276447 h 436925"/>
              <a:gd name="connsiteX38" fmla="*/ 1998921 w 2987748"/>
              <a:gd name="connsiteY38" fmla="*/ 318977 h 436925"/>
              <a:gd name="connsiteX39" fmla="*/ 2020186 w 2987748"/>
              <a:gd name="connsiteY39" fmla="*/ 350874 h 436925"/>
              <a:gd name="connsiteX40" fmla="*/ 2073348 w 2987748"/>
              <a:gd name="connsiteY40" fmla="*/ 393405 h 436925"/>
              <a:gd name="connsiteX41" fmla="*/ 2105246 w 2987748"/>
              <a:gd name="connsiteY41" fmla="*/ 404037 h 436925"/>
              <a:gd name="connsiteX42" fmla="*/ 2137144 w 2987748"/>
              <a:gd name="connsiteY42" fmla="*/ 425302 h 436925"/>
              <a:gd name="connsiteX43" fmla="*/ 2604976 w 2987748"/>
              <a:gd name="connsiteY43" fmla="*/ 425302 h 436925"/>
              <a:gd name="connsiteX44" fmla="*/ 2679404 w 2987748"/>
              <a:gd name="connsiteY44" fmla="*/ 393405 h 436925"/>
              <a:gd name="connsiteX45" fmla="*/ 2711302 w 2987748"/>
              <a:gd name="connsiteY45" fmla="*/ 382772 h 436925"/>
              <a:gd name="connsiteX46" fmla="*/ 2806995 w 2987748"/>
              <a:gd name="connsiteY46" fmla="*/ 329609 h 436925"/>
              <a:gd name="connsiteX47" fmla="*/ 2849525 w 2987748"/>
              <a:gd name="connsiteY47" fmla="*/ 265814 h 436925"/>
              <a:gd name="connsiteX48" fmla="*/ 2860158 w 2987748"/>
              <a:gd name="connsiteY48" fmla="*/ 233916 h 436925"/>
              <a:gd name="connsiteX49" fmla="*/ 2902688 w 2987748"/>
              <a:gd name="connsiteY49" fmla="*/ 170121 h 436925"/>
              <a:gd name="connsiteX50" fmla="*/ 2913321 w 2987748"/>
              <a:gd name="connsiteY50" fmla="*/ 138223 h 436925"/>
              <a:gd name="connsiteX51" fmla="*/ 2955851 w 2987748"/>
              <a:gd name="connsiteY51" fmla="*/ 85060 h 436925"/>
              <a:gd name="connsiteX52" fmla="*/ 2987748 w 2987748"/>
              <a:gd name="connsiteY52" fmla="*/ 31898 h 43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87748" h="436925">
                <a:moveTo>
                  <a:pt x="0" y="53163"/>
                </a:moveTo>
                <a:cubicBezTo>
                  <a:pt x="3544" y="74428"/>
                  <a:pt x="3815" y="96506"/>
                  <a:pt x="10632" y="116958"/>
                </a:cubicBezTo>
                <a:cubicBezTo>
                  <a:pt x="21663" y="150051"/>
                  <a:pt x="49497" y="159978"/>
                  <a:pt x="74427" y="180753"/>
                </a:cubicBezTo>
                <a:cubicBezTo>
                  <a:pt x="82128" y="187171"/>
                  <a:pt x="87097" y="196861"/>
                  <a:pt x="95693" y="202019"/>
                </a:cubicBezTo>
                <a:cubicBezTo>
                  <a:pt x="105303" y="207785"/>
                  <a:pt x="117289" y="208236"/>
                  <a:pt x="127590" y="212651"/>
                </a:cubicBezTo>
                <a:cubicBezTo>
                  <a:pt x="142159" y="218895"/>
                  <a:pt x="156359" y="226052"/>
                  <a:pt x="170121" y="233916"/>
                </a:cubicBezTo>
                <a:cubicBezTo>
                  <a:pt x="181216" y="240256"/>
                  <a:pt x="192040" y="247198"/>
                  <a:pt x="202018" y="255181"/>
                </a:cubicBezTo>
                <a:cubicBezTo>
                  <a:pt x="209846" y="261443"/>
                  <a:pt x="214687" y="271289"/>
                  <a:pt x="223283" y="276447"/>
                </a:cubicBezTo>
                <a:cubicBezTo>
                  <a:pt x="234175" y="282982"/>
                  <a:pt x="289772" y="295727"/>
                  <a:pt x="297711" y="297712"/>
                </a:cubicBezTo>
                <a:cubicBezTo>
                  <a:pt x="389131" y="358658"/>
                  <a:pt x="273461" y="285586"/>
                  <a:pt x="361507" y="329609"/>
                </a:cubicBezTo>
                <a:cubicBezTo>
                  <a:pt x="434939" y="366324"/>
                  <a:pt x="347414" y="339376"/>
                  <a:pt x="435934" y="361507"/>
                </a:cubicBezTo>
                <a:cubicBezTo>
                  <a:pt x="446567" y="368595"/>
                  <a:pt x="456402" y="377057"/>
                  <a:pt x="467832" y="382772"/>
                </a:cubicBezTo>
                <a:cubicBezTo>
                  <a:pt x="495425" y="396569"/>
                  <a:pt x="536294" y="398591"/>
                  <a:pt x="563525" y="404037"/>
                </a:cubicBezTo>
                <a:cubicBezTo>
                  <a:pt x="577854" y="406903"/>
                  <a:pt x="591726" y="411804"/>
                  <a:pt x="606055" y="414670"/>
                </a:cubicBezTo>
                <a:cubicBezTo>
                  <a:pt x="627195" y="418898"/>
                  <a:pt x="648586" y="421758"/>
                  <a:pt x="669851" y="425302"/>
                </a:cubicBezTo>
                <a:cubicBezTo>
                  <a:pt x="708837" y="421758"/>
                  <a:pt x="748006" y="419844"/>
                  <a:pt x="786809" y="414670"/>
                </a:cubicBezTo>
                <a:cubicBezTo>
                  <a:pt x="809054" y="411704"/>
                  <a:pt x="839373" y="400692"/>
                  <a:pt x="861237" y="393405"/>
                </a:cubicBezTo>
                <a:cubicBezTo>
                  <a:pt x="886516" y="317564"/>
                  <a:pt x="850672" y="409249"/>
                  <a:pt x="903767" y="329609"/>
                </a:cubicBezTo>
                <a:cubicBezTo>
                  <a:pt x="909984" y="320284"/>
                  <a:pt x="908957" y="307509"/>
                  <a:pt x="914400" y="297712"/>
                </a:cubicBezTo>
                <a:cubicBezTo>
                  <a:pt x="953177" y="227914"/>
                  <a:pt x="937056" y="240541"/>
                  <a:pt x="988827" y="223284"/>
                </a:cubicBezTo>
                <a:cubicBezTo>
                  <a:pt x="1055061" y="157053"/>
                  <a:pt x="959169" y="246602"/>
                  <a:pt x="1041990" y="191386"/>
                </a:cubicBezTo>
                <a:cubicBezTo>
                  <a:pt x="1054501" y="183045"/>
                  <a:pt x="1062336" y="169114"/>
                  <a:pt x="1073888" y="159488"/>
                </a:cubicBezTo>
                <a:cubicBezTo>
                  <a:pt x="1083705" y="151307"/>
                  <a:pt x="1095153" y="145311"/>
                  <a:pt x="1105786" y="138223"/>
                </a:cubicBezTo>
                <a:cubicBezTo>
                  <a:pt x="1113297" y="126956"/>
                  <a:pt x="1133167" y="92635"/>
                  <a:pt x="1148316" y="85060"/>
                </a:cubicBezTo>
                <a:cubicBezTo>
                  <a:pt x="1168365" y="75035"/>
                  <a:pt x="1193460" y="76229"/>
                  <a:pt x="1212111" y="63795"/>
                </a:cubicBezTo>
                <a:cubicBezTo>
                  <a:pt x="1222744" y="56707"/>
                  <a:pt x="1232579" y="48245"/>
                  <a:pt x="1244009" y="42530"/>
                </a:cubicBezTo>
                <a:cubicBezTo>
                  <a:pt x="1254034" y="37518"/>
                  <a:pt x="1265130" y="34977"/>
                  <a:pt x="1275907" y="31898"/>
                </a:cubicBezTo>
                <a:cubicBezTo>
                  <a:pt x="1352352" y="10057"/>
                  <a:pt x="1283847" y="32571"/>
                  <a:pt x="1371600" y="10633"/>
                </a:cubicBezTo>
                <a:cubicBezTo>
                  <a:pt x="1382473" y="7915"/>
                  <a:pt x="1392865" y="3544"/>
                  <a:pt x="1403497" y="0"/>
                </a:cubicBezTo>
                <a:cubicBezTo>
                  <a:pt x="1481469" y="3544"/>
                  <a:pt x="1559610" y="4409"/>
                  <a:pt x="1637414" y="10633"/>
                </a:cubicBezTo>
                <a:cubicBezTo>
                  <a:pt x="1648586" y="11527"/>
                  <a:pt x="1658535" y="18186"/>
                  <a:pt x="1669311" y="21265"/>
                </a:cubicBezTo>
                <a:cubicBezTo>
                  <a:pt x="1683362" y="25280"/>
                  <a:pt x="1697664" y="28354"/>
                  <a:pt x="1711841" y="31898"/>
                </a:cubicBezTo>
                <a:cubicBezTo>
                  <a:pt x="1718930" y="38986"/>
                  <a:pt x="1724511" y="48005"/>
                  <a:pt x="1733107" y="53163"/>
                </a:cubicBezTo>
                <a:cubicBezTo>
                  <a:pt x="1792422" y="88751"/>
                  <a:pt x="1738240" y="33731"/>
                  <a:pt x="1796902" y="85060"/>
                </a:cubicBezTo>
                <a:cubicBezTo>
                  <a:pt x="1896424" y="172141"/>
                  <a:pt x="1810182" y="111634"/>
                  <a:pt x="1881962" y="159488"/>
                </a:cubicBezTo>
                <a:cubicBezTo>
                  <a:pt x="1947413" y="257666"/>
                  <a:pt x="1863890" y="136898"/>
                  <a:pt x="1924493" y="212651"/>
                </a:cubicBezTo>
                <a:cubicBezTo>
                  <a:pt x="1932476" y="222630"/>
                  <a:pt x="1937577" y="234732"/>
                  <a:pt x="1945758" y="244549"/>
                </a:cubicBezTo>
                <a:cubicBezTo>
                  <a:pt x="1955384" y="256101"/>
                  <a:pt x="1968915" y="264211"/>
                  <a:pt x="1977655" y="276447"/>
                </a:cubicBezTo>
                <a:cubicBezTo>
                  <a:pt x="1986868" y="289345"/>
                  <a:pt x="1991057" y="305215"/>
                  <a:pt x="1998921" y="318977"/>
                </a:cubicBezTo>
                <a:cubicBezTo>
                  <a:pt x="2005261" y="330072"/>
                  <a:pt x="2012203" y="340896"/>
                  <a:pt x="2020186" y="350874"/>
                </a:cubicBezTo>
                <a:cubicBezTo>
                  <a:pt x="2033373" y="367358"/>
                  <a:pt x="2054925" y="384194"/>
                  <a:pt x="2073348" y="393405"/>
                </a:cubicBezTo>
                <a:cubicBezTo>
                  <a:pt x="2083373" y="398417"/>
                  <a:pt x="2094613" y="400493"/>
                  <a:pt x="2105246" y="404037"/>
                </a:cubicBezTo>
                <a:cubicBezTo>
                  <a:pt x="2115879" y="411125"/>
                  <a:pt x="2124692" y="422429"/>
                  <a:pt x="2137144" y="425302"/>
                </a:cubicBezTo>
                <a:cubicBezTo>
                  <a:pt x="2249698" y="451276"/>
                  <a:pt x="2592789" y="425660"/>
                  <a:pt x="2604976" y="425302"/>
                </a:cubicBezTo>
                <a:cubicBezTo>
                  <a:pt x="2693489" y="403175"/>
                  <a:pt x="2605980" y="430118"/>
                  <a:pt x="2679404" y="393405"/>
                </a:cubicBezTo>
                <a:cubicBezTo>
                  <a:pt x="2689429" y="388393"/>
                  <a:pt x="2701505" y="388215"/>
                  <a:pt x="2711302" y="382772"/>
                </a:cubicBezTo>
                <a:cubicBezTo>
                  <a:pt x="2820983" y="321838"/>
                  <a:pt x="2734818" y="353669"/>
                  <a:pt x="2806995" y="329609"/>
                </a:cubicBezTo>
                <a:cubicBezTo>
                  <a:pt x="2821172" y="308344"/>
                  <a:pt x="2841443" y="290060"/>
                  <a:pt x="2849525" y="265814"/>
                </a:cubicBezTo>
                <a:cubicBezTo>
                  <a:pt x="2853069" y="255181"/>
                  <a:pt x="2854715" y="243713"/>
                  <a:pt x="2860158" y="233916"/>
                </a:cubicBezTo>
                <a:cubicBezTo>
                  <a:pt x="2872570" y="211575"/>
                  <a:pt x="2894606" y="194367"/>
                  <a:pt x="2902688" y="170121"/>
                </a:cubicBezTo>
                <a:cubicBezTo>
                  <a:pt x="2906232" y="159488"/>
                  <a:pt x="2908309" y="148248"/>
                  <a:pt x="2913321" y="138223"/>
                </a:cubicBezTo>
                <a:cubicBezTo>
                  <a:pt x="2926733" y="111399"/>
                  <a:pt x="2936073" y="104839"/>
                  <a:pt x="2955851" y="85060"/>
                </a:cubicBezTo>
                <a:cubicBezTo>
                  <a:pt x="2969653" y="43653"/>
                  <a:pt x="2958558" y="61088"/>
                  <a:pt x="2987748" y="31898"/>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TextBox 8"/>
          <p:cNvSpPr txBox="1"/>
          <p:nvPr/>
        </p:nvSpPr>
        <p:spPr>
          <a:xfrm>
            <a:off x="5034075" y="6161729"/>
            <a:ext cx="3703674" cy="646331"/>
          </a:xfrm>
          <a:prstGeom prst="rect">
            <a:avLst/>
          </a:prstGeom>
          <a:noFill/>
        </p:spPr>
        <p:txBody>
          <a:bodyPr wrap="square" rtlCol="0">
            <a:spAutoFit/>
          </a:bodyPr>
          <a:lstStyle/>
          <a:p>
            <a:r>
              <a:rPr lang="en-US" dirty="0" smtClean="0"/>
              <a:t>Continental/Ocean Boundary (COB)  near  where arrows point</a:t>
            </a:r>
            <a:endParaRPr lang="en-US" dirty="0"/>
          </a:p>
        </p:txBody>
      </p:sp>
      <p:cxnSp>
        <p:nvCxnSpPr>
          <p:cNvPr id="11" name="Straight Arrow Connector 10"/>
          <p:cNvCxnSpPr/>
          <p:nvPr/>
        </p:nvCxnSpPr>
        <p:spPr>
          <a:xfrm flipH="1" flipV="1">
            <a:off x="7429500" y="3086100"/>
            <a:ext cx="114300" cy="192980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7543800" y="5015909"/>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5" y="152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1000" y="4876800"/>
            <a:ext cx="4653075" cy="1569660"/>
          </a:xfrm>
          <a:prstGeom prst="rect">
            <a:avLst/>
          </a:prstGeom>
          <a:noFill/>
        </p:spPr>
        <p:txBody>
          <a:bodyPr wrap="square" rtlCol="0">
            <a:spAutoFit/>
          </a:bodyPr>
          <a:lstStyle/>
          <a:p>
            <a:r>
              <a:rPr lang="en-US" sz="3200" dirty="0" smtClean="0"/>
              <a:t>RIFT PASSIVE MARGIN SIGNATURE IN GRAVITY DATA</a:t>
            </a:r>
            <a:endParaRPr lang="en-US" sz="3200" dirty="0"/>
          </a:p>
        </p:txBody>
      </p:sp>
    </p:spTree>
    <p:extLst>
      <p:ext uri="{BB962C8B-B14F-4D97-AF65-F5344CB8AC3E}">
        <p14:creationId xmlns:p14="http://schemas.microsoft.com/office/powerpoint/2010/main" val="977983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72" y="-37214"/>
            <a:ext cx="5792770" cy="3586716"/>
          </a:xfrm>
          <a:prstGeom prst="rect">
            <a:avLst/>
          </a:prstGeom>
        </p:spPr>
      </p:pic>
      <p:sp>
        <p:nvSpPr>
          <p:cNvPr id="6" name="Rectangle 5"/>
          <p:cNvSpPr/>
          <p:nvPr/>
        </p:nvSpPr>
        <p:spPr>
          <a:xfrm>
            <a:off x="7086600" y="48006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45720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425" y="2707422"/>
            <a:ext cx="2596116" cy="369332"/>
          </a:xfrm>
          <a:prstGeom prst="rect">
            <a:avLst/>
          </a:prstGeom>
          <a:noFill/>
        </p:spPr>
        <p:txBody>
          <a:bodyPr wrap="square" rtlCol="0">
            <a:spAutoFit/>
          </a:bodyPr>
          <a:lstStyle/>
          <a:p>
            <a:r>
              <a:rPr lang="en-US" dirty="0" err="1" smtClean="0"/>
              <a:t>Hildenbrand</a:t>
            </a:r>
            <a:r>
              <a:rPr lang="en-US" dirty="0" smtClean="0"/>
              <a:t> et al. (1982)</a:t>
            </a:r>
            <a:endParaRPr lang="en-US" dirty="0"/>
          </a:p>
        </p:txBody>
      </p:sp>
      <p:sp>
        <p:nvSpPr>
          <p:cNvPr id="9" name="TextBox 8"/>
          <p:cNvSpPr txBox="1"/>
          <p:nvPr/>
        </p:nvSpPr>
        <p:spPr>
          <a:xfrm>
            <a:off x="5638800" y="1151245"/>
            <a:ext cx="3505200" cy="830997"/>
          </a:xfrm>
          <a:prstGeom prst="rect">
            <a:avLst/>
          </a:prstGeom>
          <a:noFill/>
        </p:spPr>
        <p:txBody>
          <a:bodyPr wrap="square" rtlCol="0">
            <a:spAutoFit/>
          </a:bodyPr>
          <a:lstStyle/>
          <a:p>
            <a:r>
              <a:rPr lang="en-US" sz="1600" dirty="0" smtClean="0"/>
              <a:t>Rift Passive Margin Signatures from </a:t>
            </a:r>
            <a:r>
              <a:rPr lang="en-US" sz="1600" dirty="0" err="1" smtClean="0"/>
              <a:t>Iapetian</a:t>
            </a:r>
            <a:r>
              <a:rPr lang="en-US" sz="1600" dirty="0" smtClean="0"/>
              <a:t> </a:t>
            </a:r>
            <a:r>
              <a:rPr lang="en-US" sz="1600" dirty="0" err="1" smtClean="0"/>
              <a:t>rifiting</a:t>
            </a:r>
            <a:r>
              <a:rPr lang="en-US" sz="1600" dirty="0" smtClean="0"/>
              <a:t>…buried by present mountains…</a:t>
            </a:r>
            <a:r>
              <a:rPr lang="en-US" sz="1600" dirty="0" err="1" smtClean="0"/>
              <a:t>Ouachitas</a:t>
            </a:r>
            <a:r>
              <a:rPr lang="en-US" sz="1600" dirty="0" smtClean="0"/>
              <a:t>/Appalachians</a:t>
            </a:r>
            <a:endParaRPr lang="en-US" sz="1600" dirty="0"/>
          </a:p>
        </p:txBody>
      </p:sp>
      <p:cxnSp>
        <p:nvCxnSpPr>
          <p:cNvPr id="13" name="Straight Arrow Connector 12"/>
          <p:cNvCxnSpPr/>
          <p:nvPr/>
        </p:nvCxnSpPr>
        <p:spPr>
          <a:xfrm flipH="1">
            <a:off x="4495800" y="1516797"/>
            <a:ext cx="1181100" cy="7337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3505200" y="1371600"/>
            <a:ext cx="2171700" cy="878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5623073" y="2057400"/>
            <a:ext cx="3276600" cy="646331"/>
          </a:xfrm>
          <a:prstGeom prst="rect">
            <a:avLst/>
          </a:prstGeom>
          <a:noFill/>
        </p:spPr>
        <p:txBody>
          <a:bodyPr wrap="square" rtlCol="0">
            <a:spAutoFit/>
          </a:bodyPr>
          <a:lstStyle/>
          <a:p>
            <a:r>
              <a:rPr lang="en-US" dirty="0" smtClean="0"/>
              <a:t>Gravity map filtered to remove wavelengths longer than 250 km</a:t>
            </a:r>
            <a:endParaRPr lang="en-US" dirty="0"/>
          </a:p>
        </p:txBody>
      </p:sp>
      <p:pic>
        <p:nvPicPr>
          <p:cNvPr id="27" name="Picture 2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61" y="3276600"/>
            <a:ext cx="5435764" cy="3264932"/>
          </a:xfrm>
          <a:prstGeom prst="rect">
            <a:avLst/>
          </a:prstGeom>
        </p:spPr>
      </p:pic>
      <p:cxnSp>
        <p:nvCxnSpPr>
          <p:cNvPr id="31" name="Straight Connector 30"/>
          <p:cNvCxnSpPr/>
          <p:nvPr/>
        </p:nvCxnSpPr>
        <p:spPr>
          <a:xfrm flipH="1" flipV="1">
            <a:off x="6934200" y="5334000"/>
            <a:ext cx="914400" cy="699700"/>
          </a:xfrm>
          <a:prstGeom prst="line">
            <a:avLst/>
          </a:prstGeom>
        </p:spPr>
        <p:style>
          <a:lnRef idx="3">
            <a:schemeClr val="dk1"/>
          </a:lnRef>
          <a:fillRef idx="0">
            <a:schemeClr val="dk1"/>
          </a:fillRef>
          <a:effectRef idx="2">
            <a:schemeClr val="dk1"/>
          </a:effectRef>
          <a:fontRef idx="minor">
            <a:schemeClr val="tx1"/>
          </a:fontRef>
        </p:style>
      </p:cxnSp>
      <p:sp>
        <p:nvSpPr>
          <p:cNvPr id="8197" name="TextBox 8196"/>
          <p:cNvSpPr txBox="1"/>
          <p:nvPr/>
        </p:nvSpPr>
        <p:spPr>
          <a:xfrm>
            <a:off x="5686425" y="76200"/>
            <a:ext cx="3352800" cy="923330"/>
          </a:xfrm>
          <a:prstGeom prst="rect">
            <a:avLst/>
          </a:prstGeom>
          <a:noFill/>
        </p:spPr>
        <p:txBody>
          <a:bodyPr wrap="square" rtlCol="0">
            <a:spAutoFit/>
          </a:bodyPr>
          <a:lstStyle/>
          <a:p>
            <a:r>
              <a:rPr lang="en-US" dirty="0" smtClean="0"/>
              <a:t>HERE IS ANOTHER INTERPRETATION/MODEL</a:t>
            </a:r>
          </a:p>
          <a:p>
            <a:r>
              <a:rPr lang="en-US" dirty="0" smtClean="0"/>
              <a:t>KINSLAND (1984)</a:t>
            </a:r>
            <a:endParaRPr lang="en-US" dirty="0"/>
          </a:p>
        </p:txBody>
      </p:sp>
      <p:sp>
        <p:nvSpPr>
          <p:cNvPr id="8198" name="TextBox 8197"/>
          <p:cNvSpPr txBox="1"/>
          <p:nvPr/>
        </p:nvSpPr>
        <p:spPr>
          <a:xfrm>
            <a:off x="304800" y="4338935"/>
            <a:ext cx="3200400" cy="923330"/>
          </a:xfrm>
          <a:prstGeom prst="rect">
            <a:avLst/>
          </a:prstGeom>
          <a:noFill/>
        </p:spPr>
        <p:txBody>
          <a:bodyPr wrap="square" rtlCol="0">
            <a:spAutoFit/>
          </a:bodyPr>
          <a:lstStyle/>
          <a:p>
            <a:r>
              <a:rPr lang="en-US" dirty="0" smtClean="0"/>
              <a:t>BLACK LINE IS APPROXIMATE LOCATION OF AN INTERPRETED IAPETIAN TRANSFORM FAULT</a:t>
            </a:r>
            <a:endParaRPr lang="en-US" dirty="0"/>
          </a:p>
        </p:txBody>
      </p:sp>
    </p:spTree>
    <p:extLst>
      <p:ext uri="{BB962C8B-B14F-4D97-AF65-F5344CB8AC3E}">
        <p14:creationId xmlns:p14="http://schemas.microsoft.com/office/powerpoint/2010/main" val="289327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54" y="305592"/>
            <a:ext cx="4716304" cy="3199608"/>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28633"/>
            <a:ext cx="47180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477000" y="4410164"/>
            <a:ext cx="2209800" cy="2219236"/>
          </a:xfrm>
          <a:prstGeom prst="line">
            <a:avLst/>
          </a:prstGeom>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228600" y="5867400"/>
            <a:ext cx="4114800" cy="923330"/>
          </a:xfrm>
          <a:prstGeom prst="rect">
            <a:avLst/>
          </a:prstGeom>
          <a:noFill/>
        </p:spPr>
        <p:txBody>
          <a:bodyPr wrap="square" rtlCol="0">
            <a:spAutoFit/>
          </a:bodyPr>
          <a:lstStyle/>
          <a:p>
            <a:r>
              <a:rPr lang="en-US" dirty="0" smtClean="0"/>
              <a:t>Stein et al. (2015)Was the Mid-Continent Rift part of a successful seafloor-spreading episode? </a:t>
            </a:r>
            <a:endParaRPr lang="en-US" dirty="0"/>
          </a:p>
        </p:txBody>
      </p:sp>
      <p:sp>
        <p:nvSpPr>
          <p:cNvPr id="8" name="TextBox 7"/>
          <p:cNvSpPr txBox="1"/>
          <p:nvPr/>
        </p:nvSpPr>
        <p:spPr>
          <a:xfrm>
            <a:off x="152400" y="3810000"/>
            <a:ext cx="3962400" cy="1200329"/>
          </a:xfrm>
          <a:prstGeom prst="rect">
            <a:avLst/>
          </a:prstGeom>
          <a:noFill/>
        </p:spPr>
        <p:txBody>
          <a:bodyPr wrap="square" rtlCol="0">
            <a:spAutoFit/>
          </a:bodyPr>
          <a:lstStyle/>
          <a:p>
            <a:r>
              <a:rPr lang="en-US" dirty="0"/>
              <a:t>C</a:t>
            </a:r>
            <a:r>
              <a:rPr lang="en-US" dirty="0" smtClean="0"/>
              <a:t>omputed by upward continuing complete </a:t>
            </a:r>
            <a:r>
              <a:rPr lang="en-US" dirty="0" err="1" smtClean="0"/>
              <a:t>Bouguer</a:t>
            </a:r>
            <a:r>
              <a:rPr lang="en-US" dirty="0" smtClean="0"/>
              <a:t> anomaly (CBA) data to 40 km and subtracting result from CBA,</a:t>
            </a:r>
            <a:endParaRPr lang="en-US" dirty="0"/>
          </a:p>
        </p:txBody>
      </p:sp>
      <p:sp>
        <p:nvSpPr>
          <p:cNvPr id="9" name="TextBox 8"/>
          <p:cNvSpPr txBox="1"/>
          <p:nvPr/>
        </p:nvSpPr>
        <p:spPr>
          <a:xfrm>
            <a:off x="5181600" y="914400"/>
            <a:ext cx="3124200" cy="830997"/>
          </a:xfrm>
          <a:prstGeom prst="rect">
            <a:avLst/>
          </a:prstGeom>
          <a:noFill/>
        </p:spPr>
        <p:txBody>
          <a:bodyPr wrap="square" rtlCol="0">
            <a:spAutoFit/>
          </a:bodyPr>
          <a:lstStyle/>
          <a:p>
            <a:r>
              <a:rPr lang="en-US" sz="2400" dirty="0" smtClean="0"/>
              <a:t>Example from another, very recent, data set.</a:t>
            </a:r>
            <a:endParaRPr lang="en-US" sz="2400" dirty="0"/>
          </a:p>
        </p:txBody>
      </p:sp>
    </p:spTree>
    <p:extLst>
      <p:ext uri="{BB962C8B-B14F-4D97-AF65-F5344CB8AC3E}">
        <p14:creationId xmlns:p14="http://schemas.microsoft.com/office/powerpoint/2010/main" val="4073518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685800"/>
            <a:ext cx="660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243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824"/>
            <a:ext cx="4495799" cy="6528331"/>
          </a:xfrm>
          <a:prstGeom prst="rect">
            <a:avLst/>
          </a:prstGeom>
        </p:spPr>
      </p:pic>
      <p:cxnSp>
        <p:nvCxnSpPr>
          <p:cNvPr id="4" name="Straight Arrow Connector 3"/>
          <p:cNvCxnSpPr/>
          <p:nvPr/>
        </p:nvCxnSpPr>
        <p:spPr>
          <a:xfrm flipV="1">
            <a:off x="3124200" y="685800"/>
            <a:ext cx="3581400" cy="4876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781800" y="381000"/>
            <a:ext cx="2209800" cy="1815882"/>
          </a:xfrm>
          <a:prstGeom prst="rect">
            <a:avLst/>
          </a:prstGeom>
          <a:noFill/>
        </p:spPr>
        <p:txBody>
          <a:bodyPr wrap="square" rtlCol="0">
            <a:spAutoFit/>
          </a:bodyPr>
          <a:lstStyle/>
          <a:p>
            <a:r>
              <a:rPr lang="en-US" sz="1400" dirty="0" smtClean="0"/>
              <a:t>The center for this arc is essentially the same as the pole of rotation Jason Morgan found for the central Atlantic fracture zones/transform faults.  Linking this interpretation to plate tectonics.</a:t>
            </a:r>
            <a:endParaRPr lang="en-US" sz="1400" dirty="0"/>
          </a:p>
        </p:txBody>
      </p:sp>
      <p:sp>
        <p:nvSpPr>
          <p:cNvPr id="7" name="TextBox 6"/>
          <p:cNvSpPr txBox="1"/>
          <p:nvPr/>
        </p:nvSpPr>
        <p:spPr>
          <a:xfrm>
            <a:off x="4636238" y="4620648"/>
            <a:ext cx="4405423" cy="1754326"/>
          </a:xfrm>
          <a:prstGeom prst="rect">
            <a:avLst/>
          </a:prstGeom>
          <a:noFill/>
        </p:spPr>
        <p:txBody>
          <a:bodyPr wrap="square" rtlCol="0">
            <a:spAutoFit/>
          </a:bodyPr>
          <a:lstStyle/>
          <a:p>
            <a:r>
              <a:rPr lang="en-US" dirty="0" smtClean="0"/>
              <a:t>I have said before [Kinsland (1984)] that  the reconstruction shown here may be correct for the Gulf of Mexico  (</a:t>
            </a:r>
            <a:r>
              <a:rPr lang="en-US" dirty="0" err="1" smtClean="0"/>
              <a:t>GoM</a:t>
            </a:r>
            <a:r>
              <a:rPr lang="en-US" dirty="0" smtClean="0"/>
              <a:t>) northeastern margin and completely crazy for the rest of the arc.  Today I am defending only the </a:t>
            </a:r>
            <a:r>
              <a:rPr lang="en-US" dirty="0" err="1" smtClean="0"/>
              <a:t>GoM</a:t>
            </a:r>
            <a:r>
              <a:rPr lang="en-US" dirty="0" smtClean="0"/>
              <a:t> part. </a:t>
            </a:r>
            <a:endParaRPr lang="en-US" dirty="0"/>
          </a:p>
        </p:txBody>
      </p:sp>
      <p:sp>
        <p:nvSpPr>
          <p:cNvPr id="8" name="TextBox 7"/>
          <p:cNvSpPr txBox="1"/>
          <p:nvPr/>
        </p:nvSpPr>
        <p:spPr>
          <a:xfrm>
            <a:off x="5448300" y="2781300"/>
            <a:ext cx="3276600" cy="923330"/>
          </a:xfrm>
          <a:prstGeom prst="rect">
            <a:avLst/>
          </a:prstGeom>
          <a:noFill/>
        </p:spPr>
        <p:txBody>
          <a:bodyPr wrap="square" rtlCol="0">
            <a:spAutoFit/>
          </a:bodyPr>
          <a:lstStyle/>
          <a:p>
            <a:r>
              <a:rPr lang="en-US" dirty="0" smtClean="0">
                <a:solidFill>
                  <a:srgbClr val="FF0000"/>
                </a:solidFill>
              </a:rPr>
              <a:t>DATA</a:t>
            </a:r>
          </a:p>
          <a:p>
            <a:endParaRPr lang="en-US" dirty="0" smtClean="0">
              <a:solidFill>
                <a:srgbClr val="FF0000"/>
              </a:solidFill>
            </a:endParaRPr>
          </a:p>
          <a:p>
            <a:r>
              <a:rPr lang="en-US" dirty="0" smtClean="0">
                <a:solidFill>
                  <a:srgbClr val="FF0000"/>
                </a:solidFill>
              </a:rPr>
              <a:t>MODEL/INTERPRETATION</a:t>
            </a:r>
            <a:endParaRPr lang="en-US" dirty="0">
              <a:solidFill>
                <a:srgbClr val="FF0000"/>
              </a:solidFill>
            </a:endParaRPr>
          </a:p>
        </p:txBody>
      </p:sp>
      <p:cxnSp>
        <p:nvCxnSpPr>
          <p:cNvPr id="10" name="Straight Arrow Connector 9"/>
          <p:cNvCxnSpPr/>
          <p:nvPr/>
        </p:nvCxnSpPr>
        <p:spPr>
          <a:xfrm flipH="1" flipV="1">
            <a:off x="3886200" y="2590800"/>
            <a:ext cx="1600200" cy="381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a:off x="4419600" y="3581400"/>
            <a:ext cx="10287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67641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4161</TotalTime>
  <Words>1129</Words>
  <Application>Microsoft Office PowerPoint</Application>
  <PresentationFormat>On-screen Show (4:3)</PresentationFormat>
  <Paragraphs>99</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Gulf of Mexico Basin Structure:  Where is the Basin’s Northeastern Boundary and What are the Sabine and Monroe Uplifts?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Louisiana at Lafayette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Gulf of Mexico Basin Structure:  Where is the Basin’s Northeastern Boundary and What are the Sabine and Monroe Uplifts?</dc:title>
  <dc:creator>Kinsland Gary L</dc:creator>
  <cp:lastModifiedBy>Kinsland Gary L</cp:lastModifiedBy>
  <cp:revision>65</cp:revision>
  <dcterms:created xsi:type="dcterms:W3CDTF">2016-03-07T22:54:13Z</dcterms:created>
  <dcterms:modified xsi:type="dcterms:W3CDTF">2016-03-18T16:09:31Z</dcterms:modified>
</cp:coreProperties>
</file>