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95" r:id="rId5"/>
    <p:sldId id="280" r:id="rId6"/>
    <p:sldId id="264" r:id="rId7"/>
    <p:sldId id="265" r:id="rId8"/>
    <p:sldId id="290" r:id="rId9"/>
    <p:sldId id="296" r:id="rId10"/>
    <p:sldId id="268" r:id="rId11"/>
    <p:sldId id="291" r:id="rId12"/>
    <p:sldId id="273" r:id="rId13"/>
    <p:sldId id="292" r:id="rId14"/>
    <p:sldId id="274" r:id="rId15"/>
    <p:sldId id="276" r:id="rId16"/>
    <p:sldId id="293" r:id="rId17"/>
    <p:sldId id="283" r:id="rId18"/>
    <p:sldId id="294" r:id="rId19"/>
    <p:sldId id="286" r:id="rId20"/>
    <p:sldId id="28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Deep Earthquakes Spatial Distribution: Numerical Modeling of Stresses within the </a:t>
            </a:r>
            <a:r>
              <a:rPr lang="en-US" sz="4000" b="1" dirty="0" err="1" smtClean="0"/>
              <a:t>Subducting</a:t>
            </a:r>
            <a:r>
              <a:rPr lang="en-US" sz="4000" b="1" dirty="0" smtClean="0"/>
              <a:t> Lithosphere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36206"/>
            <a:ext cx="9448800" cy="1955967"/>
          </a:xfrm>
        </p:spPr>
        <p:txBody>
          <a:bodyPr>
            <a:normAutofit/>
          </a:bodyPr>
          <a:lstStyle/>
          <a:p>
            <a:r>
              <a:rPr lang="en-US" dirty="0"/>
              <a:t>Prasanna Gunawardana</a:t>
            </a:r>
          </a:p>
          <a:p>
            <a:r>
              <a:rPr lang="en-US" dirty="0" smtClean="0"/>
              <a:t>Advisor </a:t>
            </a:r>
            <a:r>
              <a:rPr lang="en-US" dirty="0"/>
              <a:t>- Dr. Gabriele </a:t>
            </a:r>
            <a:r>
              <a:rPr lang="en-US" dirty="0" smtClean="0"/>
              <a:t>Morra</a:t>
            </a:r>
          </a:p>
          <a:p>
            <a:r>
              <a:rPr lang="en-US" dirty="0" smtClean="0"/>
              <a:t>Department of Physics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4761" y="5495026"/>
            <a:ext cx="3391160" cy="115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0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804" y="2556869"/>
            <a:ext cx="8610600" cy="1293028"/>
          </a:xfrm>
        </p:spPr>
        <p:txBody>
          <a:bodyPr/>
          <a:lstStyle/>
          <a:p>
            <a:pPr algn="ctr"/>
            <a:r>
              <a:rPr lang="en-US" b="1" dirty="0" smtClean="0"/>
              <a:t>Benchmarks to verify the Model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0327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92295"/>
            <a:ext cx="8610600" cy="1293028"/>
          </a:xfrm>
        </p:spPr>
        <p:txBody>
          <a:bodyPr/>
          <a:lstStyle/>
          <a:p>
            <a:r>
              <a:rPr lang="en-US" b="1" dirty="0" err="1" smtClean="0"/>
              <a:t>Schmeling</a:t>
            </a:r>
            <a:r>
              <a:rPr lang="en-US" b="1" dirty="0" smtClean="0"/>
              <a:t> H. 2008 Model comparison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28" y="1519596"/>
            <a:ext cx="5312823" cy="1630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623" y="1519596"/>
            <a:ext cx="5952227" cy="16301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10" y="3400884"/>
            <a:ext cx="10793225" cy="306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2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New 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702" y="2660387"/>
            <a:ext cx="10820400" cy="222216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1) Modified </a:t>
            </a:r>
            <a:r>
              <a:rPr lang="en-US" dirty="0" err="1" smtClean="0"/>
              <a:t>Schemling</a:t>
            </a:r>
            <a:r>
              <a:rPr lang="en-US" dirty="0" smtClean="0"/>
              <a:t> H. 2008 model</a:t>
            </a:r>
          </a:p>
          <a:p>
            <a:pPr marL="0" indent="0">
              <a:buNone/>
            </a:pPr>
            <a:r>
              <a:rPr lang="en-US" dirty="0" smtClean="0"/>
              <a:t>2) Slab stagnation at 520km to 670km depth</a:t>
            </a:r>
          </a:p>
          <a:p>
            <a:pPr marL="0" indent="0">
              <a:buNone/>
            </a:pPr>
            <a:r>
              <a:rPr lang="en-US" dirty="0"/>
              <a:t>3</a:t>
            </a:r>
            <a:r>
              <a:rPr lang="en-US" dirty="0" smtClean="0"/>
              <a:t>) </a:t>
            </a:r>
            <a:r>
              <a:rPr lang="en-US" altLang="en-US" dirty="0"/>
              <a:t>Stress implementation </a:t>
            </a:r>
            <a:r>
              <a:rPr lang="en-US" altLang="en-US" dirty="0" smtClean="0"/>
              <a:t>in </a:t>
            </a:r>
            <a:r>
              <a:rPr lang="en-US" altLang="en-US" dirty="0" err="1" smtClean="0"/>
              <a:t>subducting</a:t>
            </a:r>
            <a:r>
              <a:rPr lang="en-US" altLang="en-US" dirty="0" smtClean="0"/>
              <a:t> lithosphere</a:t>
            </a:r>
          </a:p>
          <a:p>
            <a:pPr marL="0" indent="0">
              <a:buNone/>
            </a:pPr>
            <a:r>
              <a:rPr lang="en-US" altLang="en-US" dirty="0" smtClean="0"/>
              <a:t>4) Stored elastic </a:t>
            </a:r>
            <a:r>
              <a:rPr lang="en-US" altLang="en-US" dirty="0"/>
              <a:t>e</a:t>
            </a:r>
            <a:r>
              <a:rPr lang="en-US" altLang="en-US" dirty="0" smtClean="0"/>
              <a:t>nergy distribution in </a:t>
            </a:r>
            <a:r>
              <a:rPr lang="en-US" altLang="en-US" dirty="0" err="1"/>
              <a:t>s</a:t>
            </a:r>
            <a:r>
              <a:rPr lang="en-US" altLang="en-US" dirty="0" err="1" smtClean="0"/>
              <a:t>ubducting</a:t>
            </a:r>
            <a:r>
              <a:rPr lang="en-US" altLang="en-US" dirty="0" smtClean="0"/>
              <a:t> lithosphere</a:t>
            </a:r>
            <a:endParaRPr lang="en-US" alt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64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502" y="264041"/>
            <a:ext cx="8610600" cy="1293028"/>
          </a:xfrm>
        </p:spPr>
        <p:txBody>
          <a:bodyPr/>
          <a:lstStyle/>
          <a:p>
            <a:r>
              <a:rPr lang="en-US" b="1" dirty="0" smtClean="0"/>
              <a:t>Modified </a:t>
            </a:r>
            <a:r>
              <a:rPr lang="en-US" b="1" dirty="0" err="1" smtClean="0"/>
              <a:t>Schemling</a:t>
            </a:r>
            <a:r>
              <a:rPr lang="en-US" b="1" dirty="0" smtClean="0"/>
              <a:t> H. Model</a:t>
            </a:r>
            <a:endParaRPr lang="en-US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361" y="1959097"/>
            <a:ext cx="9877318" cy="419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1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Slab stagnation At 520km to 670km depth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47" y="2474883"/>
            <a:ext cx="5605732" cy="2971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532" y="2474883"/>
            <a:ext cx="5660451" cy="296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7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387" y="200159"/>
            <a:ext cx="8610600" cy="1293028"/>
          </a:xfrm>
        </p:spPr>
        <p:txBody>
          <a:bodyPr/>
          <a:lstStyle/>
          <a:p>
            <a:r>
              <a:rPr lang="en-US" b="1" dirty="0" smtClean="0"/>
              <a:t>Stress Implementation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760" y="2236829"/>
            <a:ext cx="5618286" cy="42243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068024" y="2431086"/>
                <a:ext cx="2269547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ɳ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𝑳𝒊𝒕𝒉𝒐</m:t>
                          </m:r>
                        </m:sub>
                      </m:sSub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lang="en-US" sz="2000" b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024" y="2431086"/>
                <a:ext cx="2269547" cy="407099"/>
              </a:xfrm>
              <a:prstGeom prst="rect">
                <a:avLst/>
              </a:prstGeom>
              <a:blipFill rotWithShape="0">
                <a:blip r:embed="rId5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0641" y="421665"/>
                <a:ext cx="4295954" cy="2342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/>
                  <a:t>#</a:t>
                </a:r>
                <a:r>
                  <a:rPr lang="en-US" b="1" i="1" u="sng" dirty="0"/>
                  <a:t>Viscosity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ɳ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𝑶𝒄𝒆𝒂𝒏𝒊𝒄𝑳𝒂𝒚𝒆𝒓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ɳ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𝑼𝒑𝒑𝒆𝒓𝑴𝒂𝒏𝒕𝒍𝒆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ɳ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𝑳𝒐𝒘𝒆𝒓𝑴𝒂𝒏𝒕𝒍𝒆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  <a:p>
                <a:endParaRPr lang="en-US" b="1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41" y="421665"/>
                <a:ext cx="4295954" cy="2342885"/>
              </a:xfrm>
              <a:prstGeom prst="rect">
                <a:avLst/>
              </a:prstGeom>
              <a:blipFill rotWithShape="0">
                <a:blip r:embed="rId6"/>
                <a:stretch>
                  <a:fillRect l="-1277" t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86665" y="482504"/>
                <a:ext cx="2579297" cy="1354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u="sng" dirty="0" smtClean="0"/>
                  <a:t>#Density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𝑴𝒂𝒏𝒕𝒍𝒆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𝟐𝟖𝟎𝟎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𝑳𝒊𝒕𝒉𝒐𝒔𝒑𝒉𝒆𝒓𝒆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𝟑𝟎𝟎𝟎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𝑶𝒄𝒆𝒂𝒏𝒊𝒄𝑳𝒂𝒚𝒆𝒓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𝟏𝟎𝟎𝟎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665" y="482504"/>
                <a:ext cx="2579297" cy="1354025"/>
              </a:xfrm>
              <a:prstGeom prst="rect">
                <a:avLst/>
              </a:prstGeom>
              <a:blipFill rotWithShape="0">
                <a:blip r:embed="rId7"/>
                <a:stretch>
                  <a:fillRect l="-1891" t="-2252" b="-2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115" y="2236829"/>
            <a:ext cx="5753100" cy="4238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97811" y="2462633"/>
                <a:ext cx="1952247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ɳ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𝑳𝒊𝒕𝒉𝒐</m:t>
                          </m:r>
                        </m:sub>
                      </m:sSub>
                      <m:r>
                        <a:rPr lang="en-US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811" y="2462633"/>
                <a:ext cx="1952247" cy="375552"/>
              </a:xfrm>
              <a:prstGeom prst="rect">
                <a:avLst/>
              </a:prstGeom>
              <a:blipFill rotWithShape="0">
                <a:blip r:embed="rId9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538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6177" y="488327"/>
            <a:ext cx="8610600" cy="1293028"/>
          </a:xfrm>
        </p:spPr>
        <p:txBody>
          <a:bodyPr/>
          <a:lstStyle/>
          <a:p>
            <a:r>
              <a:rPr lang="en-US" b="1" dirty="0" smtClean="0"/>
              <a:t>Stored Elastic Energy Distribution 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77" y="120760"/>
            <a:ext cx="4227661" cy="33211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777" y="2013807"/>
            <a:ext cx="4572000" cy="36107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79033" y="650447"/>
                <a:ext cx="2269547" cy="745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ɳ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𝑳𝒊𝒕𝒉𝒐</m:t>
                          </m:r>
                        </m:sub>
                      </m:sSub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  <a:p>
                <a:endParaRPr lang="en-US" b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033" y="650447"/>
                <a:ext cx="2269547" cy="7452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64588" y="2586630"/>
                <a:ext cx="2220181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ɳ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𝑳𝒊𝒕𝒉𝒐</m:t>
                          </m:r>
                        </m:sub>
                      </m:sSub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4588" y="2586630"/>
                <a:ext cx="2220181" cy="468205"/>
              </a:xfrm>
              <a:prstGeom prst="rect">
                <a:avLst/>
              </a:prstGeom>
              <a:blipFill rotWithShape="0">
                <a:blip r:embed="rId5"/>
                <a:stretch>
                  <a:fillRect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492" y="3496222"/>
            <a:ext cx="4227661" cy="32473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69366" y="3868751"/>
                <a:ext cx="2269547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ɳ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𝑳𝒊𝒕𝒉𝒐</m:t>
                          </m:r>
                        </m:sub>
                      </m:sSub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366" y="3868751"/>
                <a:ext cx="2269547" cy="468205"/>
              </a:xfrm>
              <a:prstGeom prst="rect">
                <a:avLst/>
              </a:prstGeom>
              <a:blipFill rotWithShape="0">
                <a:blip r:embed="rId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72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46256"/>
            <a:ext cx="8610600" cy="1293028"/>
          </a:xfrm>
        </p:spPr>
        <p:txBody>
          <a:bodyPr/>
          <a:lstStyle/>
          <a:p>
            <a:r>
              <a:rPr lang="en-US" b="1" dirty="0" smtClean="0"/>
              <a:t>Future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05445"/>
            <a:ext cx="10820400" cy="137677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Implementation of the </a:t>
            </a:r>
            <a:r>
              <a:rPr lang="en-US" dirty="0" err="1" smtClean="0"/>
              <a:t>Subducting</a:t>
            </a:r>
            <a:r>
              <a:rPr lang="en-US" dirty="0" smtClean="0"/>
              <a:t> Lithosphere with a Stiff core to reduce the noises</a:t>
            </a:r>
          </a:p>
          <a:p>
            <a:r>
              <a:rPr lang="en-US" dirty="0" smtClean="0"/>
              <a:t>Effect of </a:t>
            </a:r>
            <a:r>
              <a:rPr lang="en-US" dirty="0" err="1" smtClean="0"/>
              <a:t>Wadsleyite</a:t>
            </a:r>
            <a:r>
              <a:rPr lang="en-US" dirty="0" smtClean="0"/>
              <a:t> layer on the Subduction process</a:t>
            </a:r>
          </a:p>
          <a:p>
            <a:r>
              <a:rPr lang="en-US" dirty="0" smtClean="0"/>
              <a:t>Implementation of the model in 3D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19378"/>
            <a:ext cx="10820400" cy="4559060"/>
          </a:xfrm>
        </p:spPr>
        <p:txBody>
          <a:bodyPr>
            <a:normAutofit/>
          </a:bodyPr>
          <a:lstStyle/>
          <a:p>
            <a:r>
              <a:rPr lang="en-US" dirty="0" smtClean="0"/>
              <a:t>Earthquakes distribution with the depth </a:t>
            </a:r>
          </a:p>
          <a:p>
            <a:pPr marL="190500" indent="-190500"/>
            <a:r>
              <a:rPr lang="en-US" altLang="en-US" dirty="0"/>
              <a:t>Deep earthquakes cannot be explained using brittle fracturing process</a:t>
            </a:r>
          </a:p>
          <a:p>
            <a:pPr marL="190500" indent="-190500"/>
            <a:r>
              <a:rPr lang="en-US" altLang="en-US" dirty="0"/>
              <a:t>Therefore we need to implement the </a:t>
            </a:r>
            <a:r>
              <a:rPr lang="en-US" altLang="en-US" u="sng" dirty="0">
                <a:latin typeface="System Font Bold" charset="0"/>
                <a:ea typeface="System Font Bold" charset="0"/>
                <a:cs typeface="System Font Bold" charset="0"/>
                <a:sym typeface="System Font Bold" charset="0"/>
              </a:rPr>
              <a:t>stress and stored elastic energy distribution</a:t>
            </a:r>
            <a:r>
              <a:rPr lang="en-US" altLang="en-US" dirty="0"/>
              <a:t> in the </a:t>
            </a:r>
            <a:r>
              <a:rPr lang="en-US" altLang="en-US" dirty="0" err="1"/>
              <a:t>subducting</a:t>
            </a:r>
            <a:r>
              <a:rPr lang="en-US" altLang="en-US" dirty="0"/>
              <a:t> lithosphere to identify the deep earthquake distribution</a:t>
            </a:r>
          </a:p>
          <a:p>
            <a:pPr marL="190500" indent="-190500"/>
            <a:r>
              <a:rPr lang="en-US" altLang="en-US" dirty="0"/>
              <a:t>Used the ‘Marker-in-Cell Method’ with finite-difference scheme to solve Continuity and Stokes Equations in </a:t>
            </a:r>
            <a:r>
              <a:rPr lang="en-US" altLang="en-US" dirty="0" smtClean="0"/>
              <a:t>2D</a:t>
            </a:r>
            <a:endParaRPr lang="en-US" altLang="en-US" dirty="0"/>
          </a:p>
          <a:p>
            <a:r>
              <a:rPr lang="en-US" dirty="0" smtClean="0"/>
              <a:t>Python and </a:t>
            </a:r>
            <a:r>
              <a:rPr lang="en-US" dirty="0" err="1" smtClean="0"/>
              <a:t>Numpy</a:t>
            </a:r>
            <a:r>
              <a:rPr lang="en-US" dirty="0" smtClean="0"/>
              <a:t> Packages were used</a:t>
            </a:r>
          </a:p>
          <a:p>
            <a:r>
              <a:rPr lang="en-US" dirty="0" smtClean="0"/>
              <a:t>Benchmarked the model using </a:t>
            </a:r>
            <a:r>
              <a:rPr lang="en-US" dirty="0" err="1" smtClean="0"/>
              <a:t>Schemling</a:t>
            </a:r>
            <a:r>
              <a:rPr lang="en-US" dirty="0" smtClean="0"/>
              <a:t> H. 2008 model</a:t>
            </a:r>
          </a:p>
          <a:p>
            <a:pPr marL="190500" indent="-190500"/>
            <a:r>
              <a:rPr lang="en-US" altLang="en-US" dirty="0"/>
              <a:t>Main results:  </a:t>
            </a:r>
          </a:p>
          <a:p>
            <a:pPr lvl="1">
              <a:buSzPct val="99000"/>
              <a:buFontTx/>
              <a:buAutoNum type="arabicPeriod"/>
            </a:pPr>
            <a:r>
              <a:rPr lang="en-US" altLang="en-US" dirty="0">
                <a:latin typeface="System Font Bold" charset="0"/>
                <a:ea typeface="System Font Bold" charset="0"/>
                <a:cs typeface="System Font Bold" charset="0"/>
                <a:sym typeface="System Font Bold" charset="0"/>
              </a:rPr>
              <a:t>Slab stagnation</a:t>
            </a:r>
            <a:r>
              <a:rPr lang="en-US" altLang="en-US" dirty="0"/>
              <a:t> at </a:t>
            </a:r>
            <a:r>
              <a:rPr lang="en-US" altLang="en-US" dirty="0" smtClean="0"/>
              <a:t>the 520km to </a:t>
            </a:r>
            <a:r>
              <a:rPr lang="en-US" altLang="en-US" dirty="0"/>
              <a:t>650 km depth</a:t>
            </a:r>
          </a:p>
          <a:p>
            <a:pPr lvl="1">
              <a:buSzPct val="99000"/>
              <a:buFontTx/>
              <a:buAutoNum type="arabicPeriod"/>
            </a:pPr>
            <a:r>
              <a:rPr lang="en-US" altLang="en-US" dirty="0">
                <a:latin typeface="System Font Bold" charset="0"/>
                <a:ea typeface="System Font Bold" charset="0"/>
                <a:cs typeface="System Font Bold" charset="0"/>
                <a:sym typeface="System Font Bold" charset="0"/>
              </a:rPr>
              <a:t>Stress and energy distribution</a:t>
            </a:r>
            <a:r>
              <a:rPr lang="en-US" altLang="en-US" dirty="0"/>
              <a:t> in the </a:t>
            </a:r>
            <a:r>
              <a:rPr lang="en-US" altLang="en-US" dirty="0" err="1"/>
              <a:t>subducting</a:t>
            </a:r>
            <a:r>
              <a:rPr lang="en-US" altLang="en-US" dirty="0"/>
              <a:t> lithosphere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9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9607" y="358931"/>
            <a:ext cx="8610600" cy="1293028"/>
          </a:xfrm>
        </p:spPr>
        <p:txBody>
          <a:bodyPr/>
          <a:lstStyle/>
          <a:p>
            <a:r>
              <a:rPr lang="en-US" b="1" dirty="0" smtClean="0"/>
              <a:t>References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162" y="1538952"/>
            <a:ext cx="10820400" cy="4024125"/>
          </a:xfrm>
        </p:spPr>
        <p:txBody>
          <a:bodyPr>
            <a:noAutofit/>
          </a:bodyPr>
          <a:lstStyle/>
          <a:p>
            <a:r>
              <a:rPr lang="en-US" sz="1800" dirty="0" err="1"/>
              <a:t>Frohlich</a:t>
            </a:r>
            <a:r>
              <a:rPr lang="en-US" sz="1800" dirty="0"/>
              <a:t> C (2006a)., Deep Earthquakes. Cambridge, UK: Cambridge University Press</a:t>
            </a:r>
            <a:r>
              <a:rPr lang="en-US" sz="1800" dirty="0" smtClean="0"/>
              <a:t>.</a:t>
            </a:r>
            <a:endParaRPr lang="en-US" sz="1800" dirty="0"/>
          </a:p>
          <a:p>
            <a:r>
              <a:rPr lang="en-US" sz="1800" dirty="0"/>
              <a:t>Houston, H., 2007. Deep earthquakes. In: Schubert, G. (Ed.), Treatise on Geophysics, vol.4. Elsevier, pp.321–350</a:t>
            </a:r>
            <a:r>
              <a:rPr lang="en-US" sz="1800" dirty="0" smtClean="0"/>
              <a:t>.</a:t>
            </a:r>
            <a:endParaRPr lang="en-US" sz="1800" dirty="0"/>
          </a:p>
          <a:p>
            <a:r>
              <a:rPr lang="en-US" sz="1800" dirty="0" err="1"/>
              <a:t>Isacks</a:t>
            </a:r>
            <a:r>
              <a:rPr lang="en-US" sz="1800" dirty="0"/>
              <a:t>, B. &amp; Molnar, P., 1971. Distribution of stresses in the descending lithosphere from a global survey of focal-mechanism solutions of </a:t>
            </a:r>
            <a:r>
              <a:rPr lang="en-US" sz="1800" dirty="0" err="1" smtClean="0"/>
              <a:t>mantleearthquakes</a:t>
            </a:r>
            <a:r>
              <a:rPr lang="en-US" sz="1800" dirty="0"/>
              <a:t>, </a:t>
            </a:r>
            <a:r>
              <a:rPr lang="en-US" sz="1800" i="1" dirty="0"/>
              <a:t>Rev. </a:t>
            </a:r>
            <a:r>
              <a:rPr lang="en-US" sz="1800" i="1" dirty="0" err="1"/>
              <a:t>geophys</a:t>
            </a:r>
            <a:r>
              <a:rPr lang="en-US" sz="1800" i="1" dirty="0"/>
              <a:t>. Space Phys., </a:t>
            </a:r>
            <a:r>
              <a:rPr lang="en-US" sz="1800" b="1" dirty="0"/>
              <a:t>9, </a:t>
            </a:r>
            <a:r>
              <a:rPr lang="en-US" sz="1800" dirty="0"/>
              <a:t>103–174.</a:t>
            </a:r>
          </a:p>
          <a:p>
            <a:r>
              <a:rPr lang="en-US" sz="1800" dirty="0" err="1"/>
              <a:t>Myhill</a:t>
            </a:r>
            <a:r>
              <a:rPr lang="en-US" sz="1800" dirty="0"/>
              <a:t> R. 2012., Slab buckling and its effect on the distributions and focal mechanisms of deep-focus earthquakes </a:t>
            </a:r>
            <a:r>
              <a:rPr lang="en-US" sz="1800" dirty="0" err="1"/>
              <a:t>Schemling</a:t>
            </a:r>
            <a:r>
              <a:rPr lang="en-US" sz="1800" dirty="0"/>
              <a:t> H., </a:t>
            </a:r>
            <a:r>
              <a:rPr lang="en-US" sz="1800" dirty="0" err="1"/>
              <a:t>Kaus</a:t>
            </a:r>
            <a:r>
              <a:rPr lang="en-US" sz="1800" dirty="0"/>
              <a:t> B. J. P.,  Morra G., </a:t>
            </a:r>
            <a:r>
              <a:rPr lang="en-US" sz="1800" dirty="0" err="1"/>
              <a:t>Schmalholz</a:t>
            </a:r>
            <a:r>
              <a:rPr lang="en-US" sz="1800" dirty="0"/>
              <a:t> S. M., 2008, A benchmark comparison of spontaneous subduction models  - Towards a free surface</a:t>
            </a:r>
            <a:r>
              <a:rPr lang="en-US" sz="1800" dirty="0" smtClean="0"/>
              <a:t>.</a:t>
            </a:r>
            <a:endParaRPr lang="en-US" sz="1800" dirty="0"/>
          </a:p>
          <a:p>
            <a:r>
              <a:rPr lang="en-US" sz="1800" dirty="0"/>
              <a:t>Schubert G., </a:t>
            </a:r>
            <a:r>
              <a:rPr lang="en-US" sz="1800" dirty="0" err="1"/>
              <a:t>Romanowics</a:t>
            </a:r>
            <a:r>
              <a:rPr lang="en-US" sz="1800" dirty="0"/>
              <a:t> B., </a:t>
            </a:r>
            <a:r>
              <a:rPr lang="en-US" sz="1800" dirty="0" err="1"/>
              <a:t>Dziewonski</a:t>
            </a:r>
            <a:r>
              <a:rPr lang="en-US" sz="1800" dirty="0"/>
              <a:t> A., Treatise on </a:t>
            </a:r>
            <a:r>
              <a:rPr lang="en-US" sz="1800" dirty="0" err="1"/>
              <a:t>GeoPhysics</a:t>
            </a:r>
            <a:r>
              <a:rPr lang="en-US" sz="1800" dirty="0"/>
              <a:t> </a:t>
            </a:r>
            <a:r>
              <a:rPr lang="en-US" sz="1800" dirty="0" smtClean="0"/>
              <a:t>chapter4.13</a:t>
            </a:r>
            <a:endParaRPr lang="en-US" sz="1800" dirty="0"/>
          </a:p>
          <a:p>
            <a:r>
              <a:rPr lang="en-US" sz="1800" dirty="0"/>
              <a:t>Stark, P.B.&amp; </a:t>
            </a:r>
            <a:r>
              <a:rPr lang="en-US" sz="1800" dirty="0" err="1"/>
              <a:t>Frohlich</a:t>
            </a:r>
            <a:r>
              <a:rPr lang="en-US" sz="1800" dirty="0"/>
              <a:t>, C., 1985. The depths of the deepest deep earthquakes, </a:t>
            </a:r>
            <a:r>
              <a:rPr lang="en-US" sz="1800" i="1" dirty="0"/>
              <a:t>J. </a:t>
            </a:r>
            <a:r>
              <a:rPr lang="en-US" sz="1800" i="1" dirty="0" err="1"/>
              <a:t>geophys</a:t>
            </a:r>
            <a:r>
              <a:rPr lang="en-US" sz="1800" i="1" dirty="0"/>
              <a:t>. Res., </a:t>
            </a:r>
            <a:r>
              <a:rPr lang="en-US" sz="1800" b="1" dirty="0"/>
              <a:t>90, </a:t>
            </a:r>
            <a:r>
              <a:rPr lang="en-US" sz="1800" dirty="0"/>
              <a:t>1859–1870</a:t>
            </a:r>
            <a:r>
              <a:rPr lang="en-US" sz="1800" dirty="0" smtClean="0"/>
              <a:t>.</a:t>
            </a:r>
            <a:endParaRPr lang="en-US" sz="1800" dirty="0"/>
          </a:p>
          <a:p>
            <a:r>
              <a:rPr lang="en-US" sz="1800" dirty="0" err="1"/>
              <a:t>Taras</a:t>
            </a:r>
            <a:r>
              <a:rPr lang="en-US" sz="1800" dirty="0"/>
              <a:t> V. </a:t>
            </a:r>
            <a:r>
              <a:rPr lang="en-US" sz="1800" dirty="0" err="1"/>
              <a:t>Gerya</a:t>
            </a:r>
            <a:r>
              <a:rPr lang="en-US" sz="1800" dirty="0"/>
              <a:t> , David A. Yuen, 2003, Characteristics-based marker-in-cell method with conservative finite-differences schemes for modeling geological flows with strongly variable transport properties. Physics of the Earth and Planetary Interiors 140 (2003) 293–318</a:t>
            </a:r>
          </a:p>
        </p:txBody>
      </p:sp>
    </p:spTree>
    <p:extLst>
      <p:ext uri="{BB962C8B-B14F-4D97-AF65-F5344CB8AC3E}">
        <p14:creationId xmlns:p14="http://schemas.microsoft.com/office/powerpoint/2010/main" val="335226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Earthquake Distribution with the depth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03519"/>
            <a:ext cx="10820400" cy="2670738"/>
          </a:xfrm>
        </p:spPr>
        <p:txBody>
          <a:bodyPr>
            <a:normAutofit fontScale="92500"/>
          </a:bodyPr>
          <a:lstStyle/>
          <a:p>
            <a:r>
              <a:rPr lang="en-US" dirty="0"/>
              <a:t>Earthquakes hypocenters have been detected from the surface to the maximum depth of 650km to 700km</a:t>
            </a:r>
          </a:p>
          <a:p>
            <a:endParaRPr lang="en-US" dirty="0"/>
          </a:p>
          <a:p>
            <a:pPr marL="190500" indent="-190500"/>
            <a:r>
              <a:rPr lang="en-US" altLang="en-US" dirty="0" smtClean="0"/>
              <a:t>Hypocenters form a 2D surface zone (“</a:t>
            </a:r>
            <a:r>
              <a:rPr lang="en-US" altLang="en-US" dirty="0" err="1" smtClean="0"/>
              <a:t>Wadati</a:t>
            </a:r>
            <a:r>
              <a:rPr lang="en-US" altLang="en-US" dirty="0" smtClean="0"/>
              <a:t>-Benioff”) within </a:t>
            </a:r>
            <a:r>
              <a:rPr lang="en-US" altLang="en-US" dirty="0" err="1" smtClean="0"/>
              <a:t>subducting</a:t>
            </a:r>
            <a:r>
              <a:rPr lang="en-US" altLang="en-US" dirty="0" smtClean="0"/>
              <a:t> slabs (</a:t>
            </a:r>
            <a:r>
              <a:rPr lang="en-US" altLang="en-US" dirty="0" err="1" smtClean="0"/>
              <a:t>Isacks</a:t>
            </a:r>
            <a:r>
              <a:rPr lang="en-US" altLang="en-US" dirty="0" smtClean="0"/>
              <a:t> &amp; Molnar 1971)</a:t>
            </a:r>
          </a:p>
          <a:p>
            <a:endParaRPr lang="en-US" dirty="0"/>
          </a:p>
          <a:p>
            <a:r>
              <a:rPr lang="en-US" dirty="0"/>
              <a:t>It appears that there are no earthquakes in the lower mantle (Stark &amp; </a:t>
            </a:r>
            <a:r>
              <a:rPr lang="en-US" dirty="0" err="1"/>
              <a:t>Frohlich</a:t>
            </a:r>
            <a:r>
              <a:rPr lang="en-US" dirty="0"/>
              <a:t> 1985)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40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2012" y="1046641"/>
            <a:ext cx="8610600" cy="1293028"/>
          </a:xfrm>
        </p:spPr>
        <p:txBody>
          <a:bodyPr/>
          <a:lstStyle/>
          <a:p>
            <a:pPr algn="ctr"/>
            <a:r>
              <a:rPr lang="en-US" b="1" dirty="0" smtClean="0"/>
              <a:t>Thank you &amp; Questions?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77" y="3432532"/>
            <a:ext cx="3409465" cy="2920402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976" y="3432533"/>
            <a:ext cx="3718268" cy="292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3288" y="3432532"/>
            <a:ext cx="3966342" cy="2920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9879" y="602583"/>
            <a:ext cx="3935948" cy="206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6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2166" y="764373"/>
            <a:ext cx="6684034" cy="129302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Bi-model Nature of the earthquake Distribution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540" y="2446351"/>
            <a:ext cx="6747418" cy="4024125"/>
          </a:xfrm>
        </p:spPr>
        <p:txBody>
          <a:bodyPr/>
          <a:lstStyle/>
          <a:p>
            <a:r>
              <a:rPr lang="en-US" dirty="0" smtClean="0"/>
              <a:t>Long-time </a:t>
            </a:r>
            <a:r>
              <a:rPr lang="en-US" dirty="0"/>
              <a:t>interest in </a:t>
            </a:r>
            <a:r>
              <a:rPr lang="en-US"/>
              <a:t>the </a:t>
            </a:r>
            <a:r>
              <a:rPr lang="en-US" smtClean="0"/>
              <a:t>bi-model </a:t>
            </a:r>
            <a:r>
              <a:rPr lang="en-US" dirty="0"/>
              <a:t>distribution of earthquake hypocenter depth</a:t>
            </a:r>
          </a:p>
          <a:p>
            <a:endParaRPr lang="en-US" dirty="0"/>
          </a:p>
          <a:p>
            <a:pPr marL="190500" indent="-190500"/>
            <a:r>
              <a:rPr lang="en-US" altLang="en-US" dirty="0"/>
              <a:t>Frequency </a:t>
            </a:r>
            <a:r>
              <a:rPr lang="en-US" altLang="en-US" dirty="0" smtClean="0"/>
              <a:t>vs </a:t>
            </a:r>
            <a:r>
              <a:rPr lang="en-US" altLang="en-US" dirty="0"/>
              <a:t>depth :</a:t>
            </a:r>
          </a:p>
          <a:p>
            <a:pPr lvl="1"/>
            <a:r>
              <a:rPr lang="en-US" altLang="en-US" dirty="0"/>
              <a:t>50 to 300 km -&gt; exponential decay</a:t>
            </a:r>
          </a:p>
          <a:p>
            <a:pPr lvl="1"/>
            <a:r>
              <a:rPr lang="en-US" altLang="en-US" dirty="0"/>
              <a:t>300 to 450 km -&gt; low level plateau (Heidi Houston, 2007)</a:t>
            </a:r>
          </a:p>
          <a:p>
            <a:pPr lvl="1"/>
            <a:r>
              <a:rPr lang="en-US" altLang="en-US" dirty="0"/>
              <a:t>450 to </a:t>
            </a:r>
            <a:r>
              <a:rPr lang="en-US" altLang="en-US" dirty="0" smtClean="0"/>
              <a:t>650 </a:t>
            </a:r>
            <a:r>
              <a:rPr lang="en-US" altLang="en-US" dirty="0"/>
              <a:t>km -&gt; increase (</a:t>
            </a:r>
            <a:r>
              <a:rPr lang="en-US" altLang="en-US" dirty="0" err="1"/>
              <a:t>Frohlich</a:t>
            </a:r>
            <a:r>
              <a:rPr lang="en-US" altLang="en-US" dirty="0"/>
              <a:t>, 2006)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47" y="764373"/>
            <a:ext cx="4878127" cy="59014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191539" y="6142008"/>
            <a:ext cx="2718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(Houston H. 2007)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99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81294"/>
            <a:ext cx="8610600" cy="1293028"/>
          </a:xfrm>
        </p:spPr>
        <p:txBody>
          <a:bodyPr/>
          <a:lstStyle/>
          <a:p>
            <a:r>
              <a:rPr lang="en-US" b="1" dirty="0" err="1" smtClean="0"/>
              <a:t>Visco</a:t>
            </a:r>
            <a:r>
              <a:rPr lang="en-US" b="1" dirty="0" smtClean="0"/>
              <a:t>-Elastic Nature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866756"/>
                <a:ext cx="10820400" cy="4024125"/>
              </a:xfrm>
            </p:spPr>
            <p:txBody>
              <a:bodyPr>
                <a:normAutofit fontScale="92500" lnSpcReduction="20000"/>
              </a:bodyPr>
              <a:lstStyle/>
              <a:p>
                <a:pPr marL="190500" indent="-190500"/>
                <a:r>
                  <a:rPr lang="en-US" altLang="en-US" dirty="0" smtClean="0"/>
                  <a:t>Solid materials are generally "</a:t>
                </a:r>
                <a:r>
                  <a:rPr lang="en-US" altLang="en-US" dirty="0" err="1"/>
                  <a:t>visco</a:t>
                </a:r>
                <a:r>
                  <a:rPr lang="en-US" altLang="en-US" dirty="0"/>
                  <a:t>-elastic.“ </a:t>
                </a:r>
              </a:p>
              <a:p>
                <a:pPr marL="190500" indent="-190500"/>
                <a:endParaRPr lang="en-US" altLang="en-US" dirty="0"/>
              </a:p>
              <a:p>
                <a:pPr marL="190500" indent="-190500"/>
                <a:r>
                  <a:rPr lang="en-US" altLang="en-US" dirty="0"/>
                  <a:t>Transition time (“Maxwell Time”,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en-US" dirty="0" smtClean="0"/>
                  <a:t>) </a:t>
                </a:r>
                <a:r>
                  <a:rPr lang="en-US" altLang="en-US" dirty="0"/>
                  <a:t>=  Shear Viscosity/Shear Modulus.</a:t>
                </a:r>
              </a:p>
              <a:p>
                <a:pPr marL="190500" indent="-190500"/>
                <a:endParaRPr lang="en-US" altLang="en-US" dirty="0"/>
              </a:p>
              <a:p>
                <a:pPr marL="190500" indent="-19050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𝑢𝑝𝑝𝑒𝑟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𝑚𝑎𝑛𝑡𝑙𝑒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 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en-US" dirty="0" smtClean="0"/>
                  <a:t>  seconds </a:t>
                </a:r>
                <a:r>
                  <a:rPr lang="en-US" altLang="en-US" dirty="0"/>
                  <a:t>~ 3,000 years</a:t>
                </a:r>
                <a:r>
                  <a:rPr lang="en-US" altLang="en-US" dirty="0" smtClean="0"/>
                  <a:t>.</a:t>
                </a:r>
              </a:p>
              <a:p>
                <a:pPr marL="190500" indent="-190500"/>
                <a:endParaRPr lang="en-US" alt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𝑙𝑖𝑡h𝑜𝑠𝑝h𝑒𝑟𝑒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𝐾𝑦𝑟𝑠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𝑀𝑦𝑟𝑠</m:t>
                    </m:r>
                  </m:oMath>
                </a14:m>
                <a:endParaRPr lang="en-US" altLang="en-US" dirty="0" smtClean="0"/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190500" indent="-190500"/>
                <a:r>
                  <a:rPr lang="en-US" altLang="en-US" dirty="0"/>
                  <a:t>On geological timescales subduction process takes~10 </a:t>
                </a:r>
                <a:r>
                  <a:rPr lang="en-US" altLang="en-US" dirty="0" err="1"/>
                  <a:t>Myrs</a:t>
                </a:r>
                <a:r>
                  <a:rPr lang="en-US" altLang="en-US" dirty="0"/>
                  <a:t> &gt;&gt;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en-US" dirty="0"/>
                  <a:t> </a:t>
                </a:r>
              </a:p>
              <a:p>
                <a:pPr marL="190500" indent="-190500"/>
                <a:endParaRPr lang="en-US" altLang="en-US" dirty="0"/>
              </a:p>
              <a:p>
                <a:pPr marL="190500" indent="-190500"/>
                <a:r>
                  <a:rPr lang="en-US" altLang="en-US" dirty="0"/>
                  <a:t>Viscous approximation holds.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866756"/>
                <a:ext cx="10820400" cy="4024125"/>
              </a:xfrm>
              <a:blipFill rotWithShape="0">
                <a:blip r:embed="rId2"/>
                <a:stretch>
                  <a:fillRect l="-507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20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86" y="557339"/>
            <a:ext cx="8610600" cy="1293028"/>
          </a:xfrm>
        </p:spPr>
        <p:txBody>
          <a:bodyPr/>
          <a:lstStyle/>
          <a:p>
            <a:r>
              <a:rPr lang="en-US" b="1" dirty="0"/>
              <a:t>Why we look at the stresses and the Elastic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558" y="4368418"/>
            <a:ext cx="10820400" cy="2584474"/>
          </a:xfrm>
        </p:spPr>
        <p:txBody>
          <a:bodyPr/>
          <a:lstStyle/>
          <a:p>
            <a:pPr marL="190500" indent="-190500"/>
            <a:r>
              <a:rPr lang="en-US" altLang="en-US" sz="2000" dirty="0"/>
              <a:t>Earthquake </a:t>
            </a:r>
            <a:r>
              <a:rPr lang="en-US" altLang="en-US" sz="2000" dirty="0" smtClean="0"/>
              <a:t>activity:  </a:t>
            </a:r>
            <a:r>
              <a:rPr lang="en-US" altLang="en-US" sz="2000" dirty="0"/>
              <a:t>a source of stress and a material that can experience unstable strain localization.</a:t>
            </a:r>
          </a:p>
          <a:p>
            <a:pPr marL="190500" indent="-190500"/>
            <a:r>
              <a:rPr lang="en-US" altLang="en-US" sz="2000" dirty="0"/>
              <a:t>Stress due to a single earthquake -&gt; not enough information for viscous deformation.</a:t>
            </a:r>
          </a:p>
          <a:p>
            <a:pPr marL="190500" indent="-190500"/>
            <a:r>
              <a:rPr lang="en-US" altLang="en-US" sz="2000" dirty="0"/>
              <a:t>Need to explore stresses and stored elastic energy distribution in </a:t>
            </a:r>
            <a:r>
              <a:rPr lang="en-US" altLang="en-US" sz="2000" dirty="0" err="1"/>
              <a:t>subducting</a:t>
            </a:r>
            <a:r>
              <a:rPr lang="en-US" altLang="en-US" sz="2000" dirty="0"/>
              <a:t> lithosphere. 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49" y="641071"/>
            <a:ext cx="4192438" cy="33201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20241" y="3236680"/>
            <a:ext cx="1768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Myhill</a:t>
            </a:r>
            <a:r>
              <a:rPr lang="en-US" dirty="0" smtClean="0"/>
              <a:t>, 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20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408" y="2723432"/>
            <a:ext cx="8610600" cy="1293028"/>
          </a:xfrm>
        </p:spPr>
        <p:txBody>
          <a:bodyPr/>
          <a:lstStyle/>
          <a:p>
            <a:pPr algn="ctr"/>
            <a:r>
              <a:rPr lang="en-US" b="1" dirty="0" smtClean="0"/>
              <a:t>Methodology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799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3238" y="169304"/>
            <a:ext cx="8610600" cy="1293028"/>
          </a:xfrm>
        </p:spPr>
        <p:txBody>
          <a:bodyPr/>
          <a:lstStyle/>
          <a:p>
            <a:r>
              <a:rPr lang="en-US" b="1" dirty="0" smtClean="0"/>
              <a:t>Governing equations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547" y="1219856"/>
            <a:ext cx="10820400" cy="5003241"/>
          </a:xfrm>
        </p:spPr>
        <p:txBody>
          <a:bodyPr>
            <a:normAutofit/>
          </a:bodyPr>
          <a:lstStyle/>
          <a:p>
            <a:r>
              <a:rPr lang="en-US" b="1" dirty="0"/>
              <a:t>I</a:t>
            </a:r>
            <a:r>
              <a:rPr lang="en-US" b="1" dirty="0" smtClean="0"/>
              <a:t>ncompressibility </a:t>
            </a:r>
            <a:r>
              <a:rPr lang="en-US" b="1" dirty="0"/>
              <a:t>continuity </a:t>
            </a:r>
            <a:r>
              <a:rPr lang="en-US" b="1" dirty="0" smtClean="0"/>
              <a:t>equation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Stokes </a:t>
            </a:r>
            <a:r>
              <a:rPr lang="en-US" b="1" dirty="0"/>
              <a:t>Equation for slow </a:t>
            </a:r>
            <a:r>
              <a:rPr lang="en-US" b="1" dirty="0" smtClean="0"/>
              <a:t>flow(2D)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Strain rate, stress and energy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603" y="5364653"/>
            <a:ext cx="2310885" cy="9177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854" y="5373009"/>
            <a:ext cx="2868088" cy="901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9733" y="2985464"/>
            <a:ext cx="7029450" cy="1714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286" y="1808154"/>
            <a:ext cx="1828800" cy="552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6202" y="1693734"/>
            <a:ext cx="1905000" cy="8191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0394" y="5324824"/>
            <a:ext cx="21050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9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699" y="459213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Applying Marker in cell method with the finite different scheme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59" y="1833294"/>
            <a:ext cx="3600533" cy="30409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9480" y="1397994"/>
            <a:ext cx="2122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(Tars </a:t>
            </a:r>
            <a:r>
              <a:rPr lang="en-US" dirty="0" err="1" smtClean="0"/>
              <a:t>Gerya</a:t>
            </a:r>
            <a:r>
              <a:rPr lang="en-US" dirty="0" smtClean="0"/>
              <a:t> 2003)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84211" y="2130725"/>
            <a:ext cx="38042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err="1">
                <a:latin typeface="System Font Bold" charset="0"/>
                <a:ea typeface="System Font Bold" charset="0"/>
                <a:cs typeface="System Font Bold" charset="0"/>
                <a:sym typeface="System Font Bold" charset="0"/>
              </a:rPr>
              <a:t>B</a:t>
            </a:r>
            <a:r>
              <a:rPr lang="en-US" altLang="en-US" baseline="-6000" dirty="0" err="1">
                <a:latin typeface="System Font Bold" charset="0"/>
                <a:ea typeface="System Font Bold" charset="0"/>
                <a:cs typeface="System Font Bold" charset="0"/>
                <a:sym typeface="System Font Bold" charset="0"/>
              </a:rPr>
              <a:t>i,j</a:t>
            </a:r>
            <a:r>
              <a:rPr lang="en-US" altLang="en-US" dirty="0">
                <a:latin typeface="System Font Bold" charset="0"/>
                <a:ea typeface="System Font Bold" charset="0"/>
                <a:cs typeface="System Font Bold" charset="0"/>
                <a:sym typeface="System Font Bold" charset="0"/>
              </a:rPr>
              <a:t> </a:t>
            </a:r>
            <a:r>
              <a:rPr lang="en-US" altLang="en-US" dirty="0">
                <a:latin typeface="System Font Regular" charset="0"/>
                <a:ea typeface="System Font Regular" charset="0"/>
                <a:cs typeface="System Font Regular" charset="0"/>
                <a:sym typeface="System Font Regular" charset="0"/>
              </a:rPr>
              <a:t>– Physical property (density or viscosity) of the </a:t>
            </a:r>
            <a:r>
              <a:rPr lang="en-US" altLang="en-US" dirty="0" err="1">
                <a:latin typeface="System Font Italic" charset="0"/>
                <a:ea typeface="System Font Italic" charset="0"/>
                <a:cs typeface="System Font Italic" charset="0"/>
                <a:sym typeface="System Font Italic" charset="0"/>
              </a:rPr>
              <a:t>ij</a:t>
            </a:r>
            <a:r>
              <a:rPr lang="en-US" altLang="en-US" dirty="0">
                <a:latin typeface="System Font Regular" charset="0"/>
                <a:ea typeface="System Font Regular" charset="0"/>
                <a:cs typeface="System Font Regular" charset="0"/>
                <a:sym typeface="System Font Regular" charset="0"/>
              </a:rPr>
              <a:t> </a:t>
            </a:r>
            <a:r>
              <a:rPr lang="en-US" altLang="en-US" baseline="32000" dirty="0" err="1">
                <a:latin typeface="System Font Regular" charset="0"/>
                <a:ea typeface="System Font Regular" charset="0"/>
                <a:cs typeface="System Font Regular" charset="0"/>
                <a:sym typeface="System Font Regular" charset="0"/>
              </a:rPr>
              <a:t>th</a:t>
            </a:r>
            <a:r>
              <a:rPr lang="en-US" altLang="en-US" dirty="0">
                <a:latin typeface="System Font Regular" charset="0"/>
                <a:ea typeface="System Font Regular" charset="0"/>
                <a:cs typeface="System Font Regular" charset="0"/>
                <a:sym typeface="System Font Regular" charset="0"/>
              </a:rPr>
              <a:t> node of the lattice </a:t>
            </a:r>
          </a:p>
          <a:p>
            <a:endParaRPr lang="en-US" altLang="en-US" dirty="0">
              <a:latin typeface="System Font Bold" charset="0"/>
              <a:ea typeface="System Font Bold" charset="0"/>
              <a:cs typeface="System Font Bold" charset="0"/>
              <a:sym typeface="System Font Bold" charset="0"/>
            </a:endParaRPr>
          </a:p>
          <a:p>
            <a:r>
              <a:rPr lang="en-US" altLang="en-US" dirty="0" err="1">
                <a:latin typeface="System Font Bold" charset="0"/>
                <a:ea typeface="System Font Bold" charset="0"/>
                <a:cs typeface="System Font Bold" charset="0"/>
                <a:sym typeface="System Font Bold" charset="0"/>
              </a:rPr>
              <a:t>B</a:t>
            </a:r>
            <a:r>
              <a:rPr lang="en-US" altLang="en-US" baseline="-6000" dirty="0" err="1">
                <a:latin typeface="System Font Bold" charset="0"/>
                <a:ea typeface="System Font Bold" charset="0"/>
                <a:cs typeface="System Font Bold" charset="0"/>
                <a:sym typeface="System Font Bold" charset="0"/>
              </a:rPr>
              <a:t>m</a:t>
            </a:r>
            <a:r>
              <a:rPr lang="en-US" altLang="en-US" dirty="0">
                <a:latin typeface="System Font Regular" charset="0"/>
                <a:ea typeface="System Font Regular" charset="0"/>
                <a:cs typeface="System Font Regular" charset="0"/>
                <a:sym typeface="System Font Regular" charset="0"/>
              </a:rPr>
              <a:t> – Physical property (density or viscosity)  of the m</a:t>
            </a:r>
            <a:r>
              <a:rPr lang="en-US" altLang="en-US" baseline="32000" dirty="0">
                <a:latin typeface="System Font Regular" charset="0"/>
                <a:ea typeface="System Font Regular" charset="0"/>
                <a:cs typeface="System Font Regular" charset="0"/>
                <a:sym typeface="System Font Regular" charset="0"/>
              </a:rPr>
              <a:t> </a:t>
            </a:r>
            <a:r>
              <a:rPr lang="en-US" altLang="en-US" baseline="32000" dirty="0" err="1">
                <a:latin typeface="System Font Regular" charset="0"/>
                <a:ea typeface="System Font Regular" charset="0"/>
                <a:cs typeface="System Font Regular" charset="0"/>
                <a:sym typeface="System Font Regular" charset="0"/>
              </a:rPr>
              <a:t>th</a:t>
            </a:r>
            <a:r>
              <a:rPr lang="en-US" altLang="en-US" dirty="0">
                <a:latin typeface="System Font Regular" charset="0"/>
                <a:ea typeface="System Font Regular" charset="0"/>
                <a:cs typeface="System Font Regular" charset="0"/>
                <a:sym typeface="System Font Regular" charset="0"/>
              </a:rPr>
              <a:t> marker</a:t>
            </a:r>
          </a:p>
          <a:p>
            <a:endParaRPr lang="en-US" altLang="en-US" dirty="0">
              <a:latin typeface="System Font Regular" charset="0"/>
              <a:ea typeface="System Font Regular" charset="0"/>
              <a:cs typeface="System Font Regular" charset="0"/>
              <a:sym typeface="System Font Regular" charset="0"/>
            </a:endParaRPr>
          </a:p>
          <a:p>
            <a:r>
              <a:rPr lang="en-US" altLang="en-US" dirty="0">
                <a:latin typeface="System Font Bold" charset="0"/>
                <a:ea typeface="System Font Bold" charset="0"/>
                <a:cs typeface="System Font Bold" charset="0"/>
                <a:sym typeface="System Font Bold" charset="0"/>
              </a:rPr>
              <a:t>W</a:t>
            </a:r>
            <a:r>
              <a:rPr lang="en-US" altLang="en-US" baseline="-6000" dirty="0">
                <a:latin typeface="System Font Bold" charset="0"/>
                <a:ea typeface="System Font Bold" charset="0"/>
                <a:cs typeface="System Font Bold" charset="0"/>
                <a:sym typeface="System Font Bold" charset="0"/>
              </a:rPr>
              <a:t>m</a:t>
            </a:r>
            <a:r>
              <a:rPr lang="en-US" altLang="en-US" dirty="0">
                <a:latin typeface="System Font Regular" charset="0"/>
                <a:ea typeface="System Font Regular" charset="0"/>
                <a:cs typeface="System Font Regular" charset="0"/>
                <a:sym typeface="System Font Regular" charset="0"/>
              </a:rPr>
              <a:t> - statistical weight of the </a:t>
            </a:r>
            <a:r>
              <a:rPr lang="en-US" altLang="en-US" dirty="0">
                <a:latin typeface="System Font Italic" charset="0"/>
                <a:ea typeface="System Font Italic" charset="0"/>
                <a:cs typeface="System Font Italic" charset="0"/>
                <a:sym typeface="System Font Italic" charset="0"/>
              </a:rPr>
              <a:t>m</a:t>
            </a:r>
            <a:r>
              <a:rPr lang="en-US" altLang="en-US" baseline="32000" dirty="0">
                <a:latin typeface="System Font Regular" charset="0"/>
                <a:ea typeface="System Font Regular" charset="0"/>
                <a:cs typeface="System Font Regular" charset="0"/>
                <a:sym typeface="System Font Regular" charset="0"/>
              </a:rPr>
              <a:t> </a:t>
            </a:r>
            <a:r>
              <a:rPr lang="en-US" altLang="en-US" baseline="32000" dirty="0" err="1">
                <a:latin typeface="System Font Regular" charset="0"/>
                <a:ea typeface="System Font Regular" charset="0"/>
                <a:cs typeface="System Font Regular" charset="0"/>
                <a:sym typeface="System Font Regular" charset="0"/>
              </a:rPr>
              <a:t>th</a:t>
            </a:r>
            <a:r>
              <a:rPr lang="en-US" altLang="en-US" dirty="0">
                <a:latin typeface="System Font Regular" charset="0"/>
                <a:ea typeface="System Font Regular" charset="0"/>
                <a:cs typeface="System Font Regular" charset="0"/>
                <a:sym typeface="System Font Regular" charset="0"/>
              </a:rPr>
              <a:t> marker at the </a:t>
            </a:r>
            <a:r>
              <a:rPr lang="en-US" altLang="en-US" dirty="0" err="1">
                <a:latin typeface="System Font Italic" charset="0"/>
                <a:ea typeface="System Font Italic" charset="0"/>
                <a:cs typeface="System Font Italic" charset="0"/>
                <a:sym typeface="System Font Italic" charset="0"/>
              </a:rPr>
              <a:t>ij</a:t>
            </a:r>
            <a:r>
              <a:rPr lang="en-US" altLang="en-US" baseline="32000" dirty="0">
                <a:latin typeface="System Font Regular" charset="0"/>
                <a:ea typeface="System Font Regular" charset="0"/>
                <a:cs typeface="System Font Regular" charset="0"/>
                <a:sym typeface="System Font Regular" charset="0"/>
              </a:rPr>
              <a:t> </a:t>
            </a:r>
            <a:r>
              <a:rPr lang="en-US" altLang="en-US" baseline="32000" dirty="0" err="1">
                <a:latin typeface="System Font Regular" charset="0"/>
                <a:ea typeface="System Font Regular" charset="0"/>
                <a:cs typeface="System Font Regular" charset="0"/>
                <a:sym typeface="System Font Regular" charset="0"/>
              </a:rPr>
              <a:t>th</a:t>
            </a:r>
            <a:r>
              <a:rPr lang="en-US" altLang="en-US" dirty="0">
                <a:latin typeface="System Font Regular" charset="0"/>
                <a:ea typeface="System Font Regular" charset="0"/>
                <a:cs typeface="System Font Regular" charset="0"/>
                <a:sym typeface="System Font Regular" charset="0"/>
              </a:rPr>
              <a:t> node</a:t>
            </a:r>
          </a:p>
          <a:p>
            <a:r>
              <a:rPr lang="en-US" altLang="en-US" dirty="0">
                <a:latin typeface="System Font Regular" charset="0"/>
                <a:ea typeface="System Font Regular" charset="0"/>
                <a:cs typeface="System Font Regular" charset="0"/>
                <a:sym typeface="System Font Regular" charset="0"/>
              </a:rPr>
              <a:t>R</a:t>
            </a:r>
            <a:r>
              <a:rPr lang="en-US" altLang="en-US" baseline="-6000" dirty="0">
                <a:latin typeface="System Font Bold" charset="0"/>
                <a:ea typeface="System Font Bold" charset="0"/>
                <a:cs typeface="System Font Bold" charset="0"/>
                <a:sym typeface="System Font Bold" charset="0"/>
              </a:rPr>
              <a:t>m</a:t>
            </a:r>
            <a:endParaRPr lang="en-US" altLang="en-US" dirty="0">
              <a:latin typeface="System Font Regular" charset="0"/>
              <a:ea typeface="System Font Regular" charset="0"/>
              <a:cs typeface="System Font Regular" charset="0"/>
              <a:sym typeface="System Font Regular" charset="0"/>
            </a:endParaRPr>
          </a:p>
          <a:p>
            <a:endParaRPr lang="en-US" altLang="en-US" dirty="0">
              <a:latin typeface="System Font Regular" charset="0"/>
              <a:ea typeface="System Font Regular" charset="0"/>
              <a:cs typeface="System Font Regular" charset="0"/>
              <a:sym typeface="System Font Regular" charset="0"/>
            </a:endParaRPr>
          </a:p>
          <a:p>
            <a:r>
              <a:rPr lang="en-US" altLang="en-US" dirty="0" err="1">
                <a:latin typeface="System Font Bold" charset="0"/>
                <a:ea typeface="System Font Bold" charset="0"/>
                <a:cs typeface="System Font Bold" charset="0"/>
                <a:sym typeface="System Font Bold" charset="0"/>
              </a:rPr>
              <a:t>X</a:t>
            </a:r>
            <a:r>
              <a:rPr lang="en-US" altLang="en-US" baseline="-6000" dirty="0" err="1">
                <a:latin typeface="System Font Bold" charset="0"/>
                <a:ea typeface="System Font Bold" charset="0"/>
                <a:cs typeface="System Font Bold" charset="0"/>
                <a:sym typeface="System Font Bold" charset="0"/>
              </a:rPr>
              <a:t>m</a:t>
            </a:r>
            <a:r>
              <a:rPr lang="en-US" altLang="en-US" dirty="0">
                <a:latin typeface="System Font Regular" charset="0"/>
                <a:ea typeface="System Font Regular" charset="0"/>
                <a:cs typeface="System Font Regular" charset="0"/>
                <a:sym typeface="System Font Regular" charset="0"/>
              </a:rPr>
              <a:t> and </a:t>
            </a:r>
            <a:r>
              <a:rPr lang="en-US" altLang="en-US" dirty="0" err="1">
                <a:latin typeface="System Font Bold" charset="0"/>
                <a:ea typeface="System Font Bold" charset="0"/>
                <a:cs typeface="System Font Bold" charset="0"/>
                <a:sym typeface="System Font Bold" charset="0"/>
              </a:rPr>
              <a:t>Y</a:t>
            </a:r>
            <a:r>
              <a:rPr lang="en-US" altLang="en-US" baseline="-6000" dirty="0" err="1">
                <a:latin typeface="System Font Bold" charset="0"/>
                <a:ea typeface="System Font Bold" charset="0"/>
                <a:cs typeface="System Font Bold" charset="0"/>
                <a:sym typeface="System Font Bold" charset="0"/>
              </a:rPr>
              <a:t>m</a:t>
            </a:r>
            <a:r>
              <a:rPr lang="en-US" altLang="en-US" dirty="0">
                <a:latin typeface="System Font Italic" charset="0"/>
                <a:ea typeface="System Font Italic" charset="0"/>
                <a:cs typeface="System Font Italic" charset="0"/>
                <a:sym typeface="System Font Italic" charset="0"/>
              </a:rPr>
              <a:t> </a:t>
            </a:r>
            <a:r>
              <a:rPr lang="en-US" altLang="en-US" dirty="0">
                <a:latin typeface="System Font Regular" charset="0"/>
                <a:ea typeface="System Font Regular" charset="0"/>
                <a:cs typeface="System Font Regular" charset="0"/>
                <a:sym typeface="System Font Regular" charset="0"/>
              </a:rPr>
              <a:t>are the distances from the </a:t>
            </a:r>
            <a:r>
              <a:rPr lang="en-US" altLang="en-US" dirty="0">
                <a:latin typeface="System Font Italic" charset="0"/>
                <a:ea typeface="System Font Italic" charset="0"/>
                <a:cs typeface="System Font Italic" charset="0"/>
                <a:sym typeface="System Font Italic" charset="0"/>
              </a:rPr>
              <a:t>m</a:t>
            </a:r>
            <a:r>
              <a:rPr lang="en-US" altLang="en-US" baseline="32000" dirty="0">
                <a:latin typeface="System Font Regular" charset="0"/>
                <a:ea typeface="System Font Regular" charset="0"/>
                <a:cs typeface="System Font Regular" charset="0"/>
                <a:sym typeface="System Font Regular" charset="0"/>
              </a:rPr>
              <a:t> </a:t>
            </a:r>
            <a:r>
              <a:rPr lang="en-US" altLang="en-US" baseline="32000" dirty="0" err="1">
                <a:latin typeface="System Font Regular" charset="0"/>
                <a:ea typeface="System Font Regular" charset="0"/>
                <a:cs typeface="System Font Regular" charset="0"/>
                <a:sym typeface="System Font Regular" charset="0"/>
              </a:rPr>
              <a:t>th</a:t>
            </a:r>
            <a:r>
              <a:rPr lang="en-US" altLang="en-US" dirty="0">
                <a:latin typeface="System Font Regular" charset="0"/>
                <a:ea typeface="System Font Regular" charset="0"/>
                <a:cs typeface="System Font Regular" charset="0"/>
                <a:sym typeface="System Font Regular" charset="0"/>
              </a:rPr>
              <a:t> marker to the </a:t>
            </a:r>
            <a:r>
              <a:rPr lang="en-US" altLang="en-US" dirty="0" err="1">
                <a:latin typeface="System Font Italic" charset="0"/>
                <a:ea typeface="System Font Italic" charset="0"/>
                <a:cs typeface="System Font Italic" charset="0"/>
                <a:sym typeface="System Font Italic" charset="0"/>
              </a:rPr>
              <a:t>ij</a:t>
            </a:r>
            <a:r>
              <a:rPr lang="en-US" altLang="en-US" baseline="32000" dirty="0">
                <a:latin typeface="System Font Regular" charset="0"/>
                <a:ea typeface="System Font Regular" charset="0"/>
                <a:cs typeface="System Font Regular" charset="0"/>
                <a:sym typeface="System Font Regular" charset="0"/>
              </a:rPr>
              <a:t> </a:t>
            </a:r>
            <a:r>
              <a:rPr lang="en-US" altLang="en-US" baseline="32000" dirty="0" err="1">
                <a:latin typeface="System Font Regular" charset="0"/>
                <a:ea typeface="System Font Regular" charset="0"/>
                <a:cs typeface="System Font Regular" charset="0"/>
                <a:sym typeface="System Font Regular" charset="0"/>
              </a:rPr>
              <a:t>th</a:t>
            </a:r>
            <a:r>
              <a:rPr lang="en-US" altLang="en-US" dirty="0">
                <a:latin typeface="System Font Regular" charset="0"/>
                <a:ea typeface="System Font Regular" charset="0"/>
                <a:cs typeface="System Font Regular" charset="0"/>
                <a:sym typeface="System Font Regular" charset="0"/>
              </a:rPr>
              <a:t>-node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98" y="5343106"/>
            <a:ext cx="3400425" cy="8858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779" y="5043068"/>
            <a:ext cx="2962275" cy="60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8779" y="5883440"/>
            <a:ext cx="41814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0" y="92995"/>
            <a:ext cx="8610600" cy="1293028"/>
          </a:xfrm>
        </p:spPr>
        <p:txBody>
          <a:bodyPr/>
          <a:lstStyle/>
          <a:p>
            <a:r>
              <a:rPr lang="en-US" b="1" dirty="0" smtClean="0"/>
              <a:t>Work Flow of the Algorithm</a:t>
            </a:r>
            <a:endParaRPr lang="en-US" b="1" dirty="0"/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585788" y="1216025"/>
            <a:ext cx="11018837" cy="5510213"/>
            <a:chOff x="0" y="0"/>
            <a:chExt cx="6940" cy="3470"/>
          </a:xfrm>
        </p:grpSpPr>
        <p:sp>
          <p:nvSpPr>
            <p:cNvPr id="6" name="AutoShape 4"/>
            <p:cNvSpPr>
              <a:spLocks/>
            </p:cNvSpPr>
            <p:nvPr/>
          </p:nvSpPr>
          <p:spPr bwMode="auto">
            <a:xfrm>
              <a:off x="0" y="0"/>
              <a:ext cx="1334" cy="80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en-US" sz="1400">
                  <a:latin typeface="System Font Regular" charset="0"/>
                  <a:ea typeface="System Font Regular" charset="0"/>
                  <a:cs typeface="System Font Regular" charset="0"/>
                  <a:sym typeface="System Font Regular" charset="0"/>
                </a:rPr>
                <a:t>1</a:t>
              </a:r>
              <a:r>
                <a:rPr lang="en-US" altLang="en-US" sz="1800">
                  <a:latin typeface="System Font Regular" charset="0"/>
                  <a:ea typeface="System Font Regular" charset="0"/>
                  <a:cs typeface="System Font Regular" charset="0"/>
                  <a:sym typeface="System Font Regular" charset="0"/>
                </a:rPr>
                <a:t>) Create the </a:t>
              </a:r>
              <a:r>
                <a:rPr lang="en-US" altLang="en-US" sz="1800">
                  <a:latin typeface="System Font Bold" charset="0"/>
                  <a:ea typeface="System Font Bold" charset="0"/>
                  <a:cs typeface="System Font Bold" charset="0"/>
                  <a:sym typeface="System Font Bold" charset="0"/>
                </a:rPr>
                <a:t>initial matrix </a:t>
              </a:r>
              <a:r>
                <a:rPr lang="en-US" altLang="en-US" sz="1800">
                  <a:latin typeface="System Font Regular" charset="0"/>
                  <a:ea typeface="System Font Regular" charset="0"/>
                  <a:cs typeface="System Font Regular" charset="0"/>
                  <a:sym typeface="System Font Regular" charset="0"/>
                </a:rPr>
                <a:t>(Lattice)</a:t>
              </a:r>
            </a:p>
          </p:txBody>
        </p:sp>
        <p:sp>
          <p:nvSpPr>
            <p:cNvPr id="7" name="AutoShape 5"/>
            <p:cNvSpPr>
              <a:spLocks/>
            </p:cNvSpPr>
            <p:nvPr/>
          </p:nvSpPr>
          <p:spPr bwMode="auto">
            <a:xfrm>
              <a:off x="1452" y="234"/>
              <a:ext cx="298" cy="331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F4B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" name="AutoShape 6"/>
            <p:cNvSpPr>
              <a:spLocks/>
            </p:cNvSpPr>
            <p:nvPr/>
          </p:nvSpPr>
          <p:spPr bwMode="auto">
            <a:xfrm>
              <a:off x="1868" y="0"/>
              <a:ext cx="1257" cy="80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en-US" sz="1800" dirty="0">
                  <a:latin typeface="System Font Regular" charset="0"/>
                  <a:ea typeface="System Font Regular" charset="0"/>
                  <a:cs typeface="System Font Regular" charset="0"/>
                  <a:sym typeface="System Font Regular" charset="0"/>
                </a:rPr>
                <a:t>2) </a:t>
              </a:r>
              <a:r>
                <a:rPr lang="en-US" altLang="en-US" sz="1800" dirty="0" smtClean="0">
                  <a:latin typeface="System Font Regular" charset="0"/>
                  <a:ea typeface="System Font Regular" charset="0"/>
                  <a:cs typeface="System Font Regular" charset="0"/>
                  <a:sym typeface="System Font Regular" charset="0"/>
                </a:rPr>
                <a:t>Insert </a:t>
              </a:r>
              <a:r>
                <a:rPr lang="en-US" altLang="en-US" sz="1800" dirty="0">
                  <a:latin typeface="System Font Regular" charset="0"/>
                  <a:ea typeface="System Font Regular" charset="0"/>
                  <a:cs typeface="System Font Regular" charset="0"/>
                  <a:sym typeface="System Font Regular" charset="0"/>
                </a:rPr>
                <a:t>particles </a:t>
              </a:r>
            </a:p>
          </p:txBody>
        </p:sp>
        <p:sp>
          <p:nvSpPr>
            <p:cNvPr id="9" name="AutoShape 7"/>
            <p:cNvSpPr>
              <a:spLocks/>
            </p:cNvSpPr>
            <p:nvPr/>
          </p:nvSpPr>
          <p:spPr bwMode="auto">
            <a:xfrm>
              <a:off x="3321" y="234"/>
              <a:ext cx="298" cy="331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F4B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" name="AutoShape 8"/>
            <p:cNvSpPr>
              <a:spLocks/>
            </p:cNvSpPr>
            <p:nvPr/>
          </p:nvSpPr>
          <p:spPr bwMode="auto">
            <a:xfrm>
              <a:off x="3737" y="0"/>
              <a:ext cx="1335" cy="80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en-US" sz="1800" dirty="0">
                  <a:latin typeface="System Font Regular" charset="0"/>
                  <a:ea typeface="System Font Regular" charset="0"/>
                  <a:cs typeface="System Font Regular" charset="0"/>
                  <a:sym typeface="System Font Regular" charset="0"/>
                </a:rPr>
                <a:t>3) </a:t>
              </a:r>
              <a:r>
                <a:rPr lang="en-US" altLang="en-US" sz="1800" dirty="0" smtClean="0">
                  <a:latin typeface="System Font Regular" charset="0"/>
                  <a:ea typeface="System Font Regular" charset="0"/>
                  <a:cs typeface="System Font Regular" charset="0"/>
                  <a:sym typeface="System Font Regular" charset="0"/>
                </a:rPr>
                <a:t>Initialize particles: </a:t>
              </a:r>
              <a:r>
                <a:rPr lang="en-US" altLang="en-US" sz="1800" dirty="0">
                  <a:latin typeface="System Font Regular" charset="0"/>
                  <a:ea typeface="System Font Regular" charset="0"/>
                  <a:cs typeface="System Font Regular" charset="0"/>
                  <a:sym typeface="System Font Regular" charset="0"/>
                </a:rPr>
                <a:t>density and viscosity values</a:t>
              </a:r>
            </a:p>
          </p:txBody>
        </p:sp>
        <p:sp>
          <p:nvSpPr>
            <p:cNvPr id="11" name="AutoShape 9"/>
            <p:cNvSpPr>
              <a:spLocks/>
            </p:cNvSpPr>
            <p:nvPr/>
          </p:nvSpPr>
          <p:spPr bwMode="auto">
            <a:xfrm>
              <a:off x="5190" y="234"/>
              <a:ext cx="298" cy="331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F4B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" name="AutoShape 10"/>
            <p:cNvSpPr>
              <a:spLocks/>
            </p:cNvSpPr>
            <p:nvPr/>
          </p:nvSpPr>
          <p:spPr bwMode="auto">
            <a:xfrm>
              <a:off x="5606" y="0"/>
              <a:ext cx="1334" cy="80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en-US" sz="1800">
                  <a:latin typeface="System Font Regular" charset="0"/>
                  <a:ea typeface="System Font Regular" charset="0"/>
                  <a:cs typeface="System Font Regular" charset="0"/>
                  <a:sym typeface="System Font Regular" charset="0"/>
                </a:rPr>
                <a:t>4) Particle </a:t>
              </a:r>
              <a:r>
                <a:rPr lang="en-US" altLang="en-US" sz="1800">
                  <a:latin typeface="System Font Bold" charset="0"/>
                  <a:ea typeface="System Font Bold" charset="0"/>
                  <a:cs typeface="System Font Bold" charset="0"/>
                  <a:sym typeface="System Font Bold" charset="0"/>
                </a:rPr>
                <a:t>density</a:t>
              </a:r>
              <a:r>
                <a:rPr lang="en-US" altLang="en-US" sz="1800">
                  <a:latin typeface="System Font Regular" charset="0"/>
                  <a:ea typeface="System Font Regular" charset="0"/>
                  <a:cs typeface="System Font Regular" charset="0"/>
                  <a:sym typeface="System Font Regular" charset="0"/>
                </a:rPr>
                <a:t> and </a:t>
              </a:r>
              <a:r>
                <a:rPr lang="en-US" altLang="en-US" sz="1800">
                  <a:latin typeface="System Font Bold" charset="0"/>
                  <a:ea typeface="System Font Bold" charset="0"/>
                  <a:cs typeface="System Font Bold" charset="0"/>
                  <a:sym typeface="System Font Bold" charset="0"/>
                </a:rPr>
                <a:t>viscosity</a:t>
              </a:r>
              <a:r>
                <a:rPr lang="en-US" altLang="en-US" sz="1800">
                  <a:latin typeface="System Font Regular" charset="0"/>
                  <a:ea typeface="System Font Regular" charset="0"/>
                  <a:cs typeface="System Font Regular" charset="0"/>
                  <a:sym typeface="System Font Regular" charset="0"/>
                </a:rPr>
                <a:t> are projected to the Lattice </a:t>
              </a:r>
              <a:endParaRPr lang="en-US" altLang="en-US" sz="2000">
                <a:latin typeface="System Font Regular" charset="0"/>
                <a:ea typeface="System Font Regular" charset="0"/>
                <a:cs typeface="System Font Regular" charset="0"/>
                <a:sym typeface="System Font Regular" charset="0"/>
              </a:endParaRPr>
            </a:p>
            <a:p>
              <a:pPr algn="ctr"/>
              <a:endParaRPr lang="en-US" altLang="en-US" sz="1400">
                <a:latin typeface="System Font Regular" charset="0"/>
                <a:ea typeface="System Font Regular" charset="0"/>
                <a:cs typeface="System Font Regular" charset="0"/>
                <a:sym typeface="System Font Regular" charset="0"/>
              </a:endParaRPr>
            </a:p>
          </p:txBody>
        </p:sp>
        <p:sp>
          <p:nvSpPr>
            <p:cNvPr id="13" name="AutoShape 11"/>
            <p:cNvSpPr>
              <a:spLocks/>
            </p:cNvSpPr>
            <p:nvPr/>
          </p:nvSpPr>
          <p:spPr bwMode="auto">
            <a:xfrm rot="5400000">
              <a:off x="6106" y="918"/>
              <a:ext cx="331" cy="298"/>
            </a:xfrm>
            <a:prstGeom prst="rightArrow">
              <a:avLst>
                <a:gd name="adj1" fmla="val 70000"/>
                <a:gd name="adj2" fmla="val 55537"/>
              </a:avLst>
            </a:prstGeom>
            <a:solidFill>
              <a:srgbClr val="F4B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" name="AutoShape 12"/>
            <p:cNvSpPr>
              <a:spLocks/>
            </p:cNvSpPr>
            <p:nvPr/>
          </p:nvSpPr>
          <p:spPr bwMode="auto">
            <a:xfrm>
              <a:off x="5606" y="1334"/>
              <a:ext cx="1334" cy="1234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en-US" sz="1800" dirty="0">
                  <a:latin typeface="System Font Regular" charset="0"/>
                  <a:ea typeface="System Font Regular" charset="0"/>
                  <a:cs typeface="System Font Regular" charset="0"/>
                  <a:sym typeface="System Font Regular" charset="0"/>
                </a:rPr>
                <a:t>5) Solve the Continuity and Stokes equations to find the </a:t>
              </a:r>
              <a:r>
                <a:rPr lang="en-US" altLang="en-US" sz="1800" dirty="0" smtClean="0">
                  <a:latin typeface="System Font Regular" charset="0"/>
                  <a:ea typeface="System Font Regular" charset="0"/>
                  <a:cs typeface="System Font Regular" charset="0"/>
                  <a:sym typeface="System Font Regular" charset="0"/>
                </a:rPr>
                <a:t>shear velocities </a:t>
              </a:r>
              <a:r>
                <a:rPr lang="en-US" altLang="en-US" sz="1800" dirty="0">
                  <a:latin typeface="System Font Regular" charset="0"/>
                  <a:ea typeface="System Font Regular" charset="0"/>
                  <a:cs typeface="System Font Regular" charset="0"/>
                  <a:sym typeface="System Font Regular" charset="0"/>
                </a:rPr>
                <a:t>and the </a:t>
              </a:r>
              <a:r>
                <a:rPr lang="en-US" altLang="en-US" sz="1800" dirty="0" smtClean="0">
                  <a:latin typeface="System Font Regular" charset="0"/>
                  <a:ea typeface="System Font Regular" charset="0"/>
                  <a:cs typeface="System Font Regular" charset="0"/>
                  <a:sym typeface="System Font Regular" charset="0"/>
                </a:rPr>
                <a:t>pressure </a:t>
              </a:r>
              <a:r>
                <a:rPr lang="en-US" altLang="en-US" sz="1800" dirty="0">
                  <a:latin typeface="System Font Regular" charset="0"/>
                  <a:ea typeface="System Font Regular" charset="0"/>
                  <a:cs typeface="System Font Regular" charset="0"/>
                  <a:sym typeface="System Font Regular" charset="0"/>
                </a:rPr>
                <a:t>in the lattice</a:t>
              </a:r>
            </a:p>
          </p:txBody>
        </p:sp>
        <p:sp>
          <p:nvSpPr>
            <p:cNvPr id="15" name="AutoShape 13"/>
            <p:cNvSpPr>
              <a:spLocks/>
            </p:cNvSpPr>
            <p:nvPr/>
          </p:nvSpPr>
          <p:spPr bwMode="auto">
            <a:xfrm rot="10800000">
              <a:off x="5190" y="1569"/>
              <a:ext cx="298" cy="331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F4B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" name="AutoShape 14"/>
            <p:cNvSpPr>
              <a:spLocks/>
            </p:cNvSpPr>
            <p:nvPr/>
          </p:nvSpPr>
          <p:spPr bwMode="auto">
            <a:xfrm>
              <a:off x="1927" y="1326"/>
              <a:ext cx="1335" cy="801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en-US" sz="1800" dirty="0">
                  <a:latin typeface="System Font Regular" charset="0"/>
                  <a:ea typeface="System Font Regular" charset="0"/>
                  <a:cs typeface="System Font Regular" charset="0"/>
                  <a:sym typeface="System Font Regular" charset="0"/>
                </a:rPr>
                <a:t>7</a:t>
              </a:r>
              <a:r>
                <a:rPr lang="en-US" altLang="en-US" sz="1800" dirty="0" smtClean="0">
                  <a:latin typeface="System Font Regular" charset="0"/>
                  <a:ea typeface="System Font Regular" charset="0"/>
                  <a:cs typeface="System Font Regular" charset="0"/>
                  <a:sym typeface="System Font Regular" charset="0"/>
                </a:rPr>
                <a:t>) </a:t>
              </a:r>
              <a:r>
                <a:rPr lang="en-US" altLang="en-US" sz="1800" dirty="0">
                  <a:latin typeface="System Font Regular" charset="0"/>
                  <a:ea typeface="System Font Regular" charset="0"/>
                  <a:cs typeface="System Font Regular" charset="0"/>
                  <a:sym typeface="System Font Regular" charset="0"/>
                </a:rPr>
                <a:t>Project </a:t>
              </a:r>
              <a:r>
                <a:rPr lang="en-US" altLang="en-US" sz="1800" dirty="0" smtClean="0">
                  <a:latin typeface="System Font Regular" charset="0"/>
                  <a:ea typeface="System Font Regular" charset="0"/>
                  <a:cs typeface="System Font Regular" charset="0"/>
                  <a:sym typeface="System Font Regular" charset="0"/>
                </a:rPr>
                <a:t>velocities </a:t>
              </a:r>
              <a:r>
                <a:rPr lang="en-US" altLang="en-US" sz="1800" dirty="0">
                  <a:latin typeface="System Font Regular" charset="0"/>
                  <a:ea typeface="System Font Regular" charset="0"/>
                  <a:cs typeface="System Font Regular" charset="0"/>
                  <a:sym typeface="System Font Regular" charset="0"/>
                </a:rPr>
                <a:t>and </a:t>
              </a:r>
              <a:r>
                <a:rPr lang="en-US" altLang="en-US" sz="1800" dirty="0" smtClean="0">
                  <a:latin typeface="System Font Regular" charset="0"/>
                  <a:ea typeface="System Font Regular" charset="0"/>
                  <a:cs typeface="System Font Regular" charset="0"/>
                  <a:sym typeface="System Font Regular" charset="0"/>
                </a:rPr>
                <a:t>pressure </a:t>
              </a:r>
              <a:r>
                <a:rPr lang="en-US" altLang="en-US" sz="1800" dirty="0">
                  <a:latin typeface="System Font Regular" charset="0"/>
                  <a:ea typeface="System Font Regular" charset="0"/>
                  <a:cs typeface="System Font Regular" charset="0"/>
                  <a:sym typeface="System Font Regular" charset="0"/>
                </a:rPr>
                <a:t>to the particles</a:t>
              </a:r>
            </a:p>
          </p:txBody>
        </p:sp>
        <p:sp>
          <p:nvSpPr>
            <p:cNvPr id="17" name="AutoShape 15"/>
            <p:cNvSpPr>
              <a:spLocks/>
            </p:cNvSpPr>
            <p:nvPr/>
          </p:nvSpPr>
          <p:spPr bwMode="auto">
            <a:xfrm rot="10800000">
              <a:off x="3321" y="1569"/>
              <a:ext cx="298" cy="331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F4B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" name="AutoShape 16"/>
            <p:cNvSpPr>
              <a:spLocks/>
            </p:cNvSpPr>
            <p:nvPr/>
          </p:nvSpPr>
          <p:spPr bwMode="auto">
            <a:xfrm>
              <a:off x="3796" y="1334"/>
              <a:ext cx="1335" cy="801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en-US" sz="1800" dirty="0">
                  <a:latin typeface="System Font Regular" charset="0"/>
                  <a:ea typeface="System Font Regular" charset="0"/>
                  <a:cs typeface="System Font Regular" charset="0"/>
                  <a:sym typeface="System Font Regular" charset="0"/>
                </a:rPr>
                <a:t>6</a:t>
              </a:r>
              <a:r>
                <a:rPr lang="en-US" altLang="en-US" sz="1800" dirty="0" smtClean="0">
                  <a:latin typeface="System Font Regular" charset="0"/>
                  <a:ea typeface="System Font Regular" charset="0"/>
                  <a:cs typeface="System Font Regular" charset="0"/>
                  <a:sym typeface="System Font Regular" charset="0"/>
                </a:rPr>
                <a:t>) Find </a:t>
              </a:r>
              <a:r>
                <a:rPr lang="en-US" altLang="en-US" sz="1800" dirty="0">
                  <a:latin typeface="System Font Bold" charset="0"/>
                  <a:ea typeface="System Font Bold" charset="0"/>
                  <a:cs typeface="System Font Bold" charset="0"/>
                  <a:sym typeface="System Font Bold" charset="0"/>
                </a:rPr>
                <a:t>strain rate</a:t>
              </a:r>
              <a:r>
                <a:rPr lang="en-US" altLang="en-US" sz="1800" dirty="0">
                  <a:latin typeface="System Font Regular" charset="0"/>
                  <a:ea typeface="System Font Regular" charset="0"/>
                  <a:cs typeface="System Font Regular" charset="0"/>
                  <a:sym typeface="System Font Regular" charset="0"/>
                </a:rPr>
                <a:t> and the </a:t>
              </a:r>
              <a:r>
                <a:rPr lang="en-US" altLang="en-US" sz="1800" dirty="0" smtClean="0">
                  <a:latin typeface="System Font Bold" charset="0"/>
                  <a:ea typeface="System Font Bold" charset="0"/>
                  <a:cs typeface="System Font Bold" charset="0"/>
                  <a:sym typeface="System Font Bold" charset="0"/>
                </a:rPr>
                <a:t>stress</a:t>
              </a:r>
              <a:endParaRPr lang="en-US" altLang="en-US" sz="1800" dirty="0">
                <a:latin typeface="System Font Bold" charset="0"/>
                <a:ea typeface="System Font Bold" charset="0"/>
                <a:cs typeface="System Font Bold" charset="0"/>
                <a:sym typeface="System Font Bold" charset="0"/>
              </a:endParaRPr>
            </a:p>
          </p:txBody>
        </p:sp>
        <p:sp>
          <p:nvSpPr>
            <p:cNvPr id="19" name="AutoShape 17"/>
            <p:cNvSpPr>
              <a:spLocks/>
            </p:cNvSpPr>
            <p:nvPr/>
          </p:nvSpPr>
          <p:spPr bwMode="auto">
            <a:xfrm rot="10800000">
              <a:off x="1452" y="1569"/>
              <a:ext cx="298" cy="331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F4B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AutoShape 18"/>
            <p:cNvSpPr>
              <a:spLocks/>
            </p:cNvSpPr>
            <p:nvPr/>
          </p:nvSpPr>
          <p:spPr bwMode="auto">
            <a:xfrm>
              <a:off x="0" y="1334"/>
              <a:ext cx="1334" cy="801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en-US" sz="1800" dirty="0">
                  <a:latin typeface="System Font Regular" charset="0"/>
                  <a:ea typeface="System Font Regular" charset="0"/>
                  <a:cs typeface="System Font Regular" charset="0"/>
                  <a:sym typeface="System Font Regular" charset="0"/>
                </a:rPr>
                <a:t>8) </a:t>
              </a:r>
              <a:r>
                <a:rPr lang="en-US" altLang="en-US" sz="1800" dirty="0" err="1" smtClean="0">
                  <a:latin typeface="System Font Regular" charset="0"/>
                  <a:ea typeface="System Font Regular" charset="0"/>
                  <a:cs typeface="System Font Regular" charset="0"/>
                  <a:sym typeface="System Font Regular" charset="0"/>
                </a:rPr>
                <a:t>Advect</a:t>
              </a:r>
              <a:r>
                <a:rPr lang="en-US" altLang="en-US" sz="1800" dirty="0" smtClean="0">
                  <a:latin typeface="System Font Regular" charset="0"/>
                  <a:ea typeface="System Font Regular" charset="0"/>
                  <a:cs typeface="System Font Regular" charset="0"/>
                  <a:sym typeface="System Font Regular" charset="0"/>
                </a:rPr>
                <a:t> particles:  </a:t>
              </a:r>
              <a:r>
                <a:rPr lang="en-US" altLang="en-US" sz="1800" dirty="0">
                  <a:latin typeface="System Font Regular" charset="0"/>
                  <a:ea typeface="System Font Regular" charset="0"/>
                  <a:cs typeface="System Font Regular" charset="0"/>
                  <a:sym typeface="System Font Regular" charset="0"/>
                </a:rPr>
                <a:t>2</a:t>
              </a:r>
              <a:r>
                <a:rPr lang="en-US" altLang="en-US" sz="1800" baseline="30000" dirty="0">
                  <a:latin typeface="System Font Regular" charset="0"/>
                  <a:ea typeface="System Font Regular" charset="0"/>
                  <a:cs typeface="System Font Regular" charset="0"/>
                  <a:sym typeface="System Font Regular" charset="0"/>
                </a:rPr>
                <a:t>nd</a:t>
              </a:r>
              <a:r>
                <a:rPr lang="en-US" altLang="en-US" sz="1800" dirty="0">
                  <a:latin typeface="System Font Regular" charset="0"/>
                  <a:ea typeface="System Font Regular" charset="0"/>
                  <a:cs typeface="System Font Regular" charset="0"/>
                  <a:sym typeface="System Font Regular" charset="0"/>
                </a:rPr>
                <a:t> order </a:t>
              </a:r>
              <a:r>
                <a:rPr lang="en-US" altLang="en-US" sz="1800" dirty="0" err="1">
                  <a:latin typeface="System Font Regular" charset="0"/>
                  <a:ea typeface="System Font Regular" charset="0"/>
                  <a:cs typeface="System Font Regular" charset="0"/>
                  <a:sym typeface="System Font Regular" charset="0"/>
                </a:rPr>
                <a:t>Runge</a:t>
              </a:r>
              <a:r>
                <a:rPr lang="en-US" altLang="en-US" sz="1800" dirty="0">
                  <a:latin typeface="System Font Regular" charset="0"/>
                  <a:ea typeface="System Font Regular" charset="0"/>
                  <a:cs typeface="System Font Regular" charset="0"/>
                  <a:sym typeface="System Font Regular" charset="0"/>
                </a:rPr>
                <a:t> -</a:t>
              </a:r>
              <a:r>
                <a:rPr lang="en-US" altLang="en-US" sz="1800" dirty="0" err="1">
                  <a:latin typeface="System Font Regular" charset="0"/>
                  <a:ea typeface="System Font Regular" charset="0"/>
                  <a:cs typeface="System Font Regular" charset="0"/>
                  <a:sym typeface="System Font Regular" charset="0"/>
                </a:rPr>
                <a:t>Kutta</a:t>
              </a:r>
              <a:r>
                <a:rPr lang="en-US" altLang="en-US" sz="1800" dirty="0">
                  <a:latin typeface="System Font Regular" charset="0"/>
                  <a:ea typeface="System Font Regular" charset="0"/>
                  <a:cs typeface="System Font Regular" charset="0"/>
                  <a:sym typeface="System Font Regular" charset="0"/>
                </a:rPr>
                <a:t> scheme</a:t>
              </a:r>
            </a:p>
          </p:txBody>
        </p:sp>
        <p:sp>
          <p:nvSpPr>
            <p:cNvPr id="21" name="AutoShape 19"/>
            <p:cNvSpPr>
              <a:spLocks/>
            </p:cNvSpPr>
            <p:nvPr/>
          </p:nvSpPr>
          <p:spPr bwMode="auto">
            <a:xfrm rot="5400000">
              <a:off x="500" y="2253"/>
              <a:ext cx="331" cy="298"/>
            </a:xfrm>
            <a:prstGeom prst="rightArrow">
              <a:avLst>
                <a:gd name="adj1" fmla="val 70000"/>
                <a:gd name="adj2" fmla="val 55537"/>
              </a:avLst>
            </a:prstGeom>
            <a:solidFill>
              <a:srgbClr val="F4B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" name="AutoShape 20"/>
            <p:cNvSpPr>
              <a:spLocks/>
            </p:cNvSpPr>
            <p:nvPr/>
          </p:nvSpPr>
          <p:spPr bwMode="auto">
            <a:xfrm>
              <a:off x="0" y="2669"/>
              <a:ext cx="1334" cy="801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en-US" sz="1800" dirty="0">
                  <a:latin typeface="System Font Regular" charset="0"/>
                  <a:ea typeface="System Font Regular" charset="0"/>
                  <a:cs typeface="System Font Regular" charset="0"/>
                  <a:sym typeface="System Font Regular" charset="0"/>
                </a:rPr>
                <a:t>9) Find </a:t>
              </a:r>
              <a:r>
                <a:rPr lang="en-US" altLang="en-US" sz="1800" dirty="0" smtClean="0">
                  <a:latin typeface="System Font Regular" charset="0"/>
                  <a:ea typeface="System Font Regular" charset="0"/>
                  <a:cs typeface="System Font Regular" charset="0"/>
                  <a:sym typeface="System Font Regular" charset="0"/>
                </a:rPr>
                <a:t>new </a:t>
              </a:r>
              <a:r>
                <a:rPr lang="en-US" altLang="en-US" sz="1800" dirty="0">
                  <a:latin typeface="System Font Regular" charset="0"/>
                  <a:ea typeface="System Font Regular" charset="0"/>
                  <a:cs typeface="System Font Regular" charset="0"/>
                  <a:sym typeface="System Font Regular" charset="0"/>
                </a:rPr>
                <a:t>density and viscosity </a:t>
              </a:r>
              <a:r>
                <a:rPr lang="en-US" altLang="en-US" sz="1800" dirty="0" smtClean="0">
                  <a:latin typeface="System Font Regular" charset="0"/>
                  <a:ea typeface="System Font Regular" charset="0"/>
                  <a:cs typeface="System Font Regular" charset="0"/>
                  <a:sym typeface="System Font Regular" charset="0"/>
                </a:rPr>
                <a:t>of particles</a:t>
              </a:r>
              <a:endParaRPr lang="en-US" altLang="en-US" sz="1800" dirty="0">
                <a:latin typeface="System Font Regular" charset="0"/>
                <a:ea typeface="System Font Regular" charset="0"/>
                <a:cs typeface="System Font Regular" charset="0"/>
                <a:sym typeface="System Font Regular" charset="0"/>
              </a:endParaRPr>
            </a:p>
          </p:txBody>
        </p:sp>
        <p:sp>
          <p:nvSpPr>
            <p:cNvPr id="23" name="AutoShape 21"/>
            <p:cNvSpPr>
              <a:spLocks/>
            </p:cNvSpPr>
            <p:nvPr/>
          </p:nvSpPr>
          <p:spPr bwMode="auto">
            <a:xfrm>
              <a:off x="1452" y="2904"/>
              <a:ext cx="298" cy="331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F4B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" name="AutoShape 22"/>
            <p:cNvSpPr>
              <a:spLocks/>
            </p:cNvSpPr>
            <p:nvPr/>
          </p:nvSpPr>
          <p:spPr bwMode="auto">
            <a:xfrm>
              <a:off x="1868" y="2669"/>
              <a:ext cx="1335" cy="801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en-US" sz="1800" dirty="0">
                  <a:latin typeface="System Font Regular" charset="0"/>
                  <a:ea typeface="System Font Regular" charset="0"/>
                  <a:cs typeface="System Font Regular" charset="0"/>
                  <a:sym typeface="System Font Regular" charset="0"/>
                </a:rPr>
                <a:t>10) </a:t>
              </a:r>
              <a:r>
                <a:rPr lang="en-US" altLang="en-US" sz="1800" dirty="0" smtClean="0">
                  <a:latin typeface="System Font Regular" charset="0"/>
                  <a:ea typeface="System Font Regular" charset="0"/>
                  <a:cs typeface="System Font Regular" charset="0"/>
                  <a:sym typeface="System Font Regular" charset="0"/>
                </a:rPr>
                <a:t>Project </a:t>
              </a:r>
              <a:r>
                <a:rPr lang="en-US" altLang="en-US" sz="1800" dirty="0">
                  <a:latin typeface="System Font Regular" charset="0"/>
                  <a:ea typeface="System Font Regular" charset="0"/>
                  <a:cs typeface="System Font Regular" charset="0"/>
                  <a:sym typeface="System Font Regular" charset="0"/>
                </a:rPr>
                <a:t>particle density and viscosity back to the lattice</a:t>
              </a:r>
            </a:p>
          </p:txBody>
        </p:sp>
        <p:sp>
          <p:nvSpPr>
            <p:cNvPr id="25" name="AutoShape 23"/>
            <p:cNvSpPr>
              <a:spLocks/>
            </p:cNvSpPr>
            <p:nvPr/>
          </p:nvSpPr>
          <p:spPr bwMode="auto">
            <a:xfrm>
              <a:off x="3321" y="2904"/>
              <a:ext cx="298" cy="331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F4B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" name="AutoShape 24"/>
            <p:cNvSpPr>
              <a:spLocks/>
            </p:cNvSpPr>
            <p:nvPr/>
          </p:nvSpPr>
          <p:spPr bwMode="auto">
            <a:xfrm>
              <a:off x="3737" y="2636"/>
              <a:ext cx="1453" cy="834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en-US" sz="1800" dirty="0">
                  <a:latin typeface="System Font Regular" charset="0"/>
                  <a:ea typeface="System Font Regular" charset="0"/>
                  <a:cs typeface="System Font Regular" charset="0"/>
                  <a:sym typeface="System Font Regular" charset="0"/>
                </a:rPr>
                <a:t> 11) Solve the Continuity and Stokes equations </a:t>
              </a:r>
              <a:r>
                <a:rPr lang="en-US" altLang="en-US" sz="1800" dirty="0" smtClean="0">
                  <a:latin typeface="System Font Regular" charset="0"/>
                  <a:ea typeface="System Font Regular" charset="0"/>
                  <a:cs typeface="System Font Regular" charset="0"/>
                  <a:sym typeface="System Font Regular" charset="0"/>
                </a:rPr>
                <a:t>again</a:t>
              </a:r>
              <a:endParaRPr lang="en-US" altLang="en-US" sz="1800" dirty="0">
                <a:latin typeface="System Font Regular" charset="0"/>
                <a:ea typeface="System Font Regular" charset="0"/>
                <a:cs typeface="System Font Regular" charset="0"/>
                <a:sym typeface="System Font Regular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251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1785</TotalTime>
  <Words>830</Words>
  <Application>Microsoft Office PowerPoint</Application>
  <PresentationFormat>Widescreen</PresentationFormat>
  <Paragraphs>116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Cambria Math</vt:lpstr>
      <vt:lpstr>Century Gothic</vt:lpstr>
      <vt:lpstr>System Font Bold</vt:lpstr>
      <vt:lpstr>System Font Italic</vt:lpstr>
      <vt:lpstr>System Font Regular</vt:lpstr>
      <vt:lpstr>Vapor Trail</vt:lpstr>
      <vt:lpstr>Deep Earthquakes Spatial Distribution: Numerical Modeling of Stresses within the Subducting Lithosphere </vt:lpstr>
      <vt:lpstr>Earthquake Distribution with the depth</vt:lpstr>
      <vt:lpstr>Bi-model Nature of the earthquake Distribution</vt:lpstr>
      <vt:lpstr>Visco-Elastic Nature</vt:lpstr>
      <vt:lpstr>Why we look at the stresses and the Elastic energy</vt:lpstr>
      <vt:lpstr>Methodology</vt:lpstr>
      <vt:lpstr>Governing equations</vt:lpstr>
      <vt:lpstr>Applying Marker in cell method with the finite different scheme</vt:lpstr>
      <vt:lpstr>Work Flow of the Algorithm</vt:lpstr>
      <vt:lpstr>Benchmarks to verify the Model</vt:lpstr>
      <vt:lpstr>Schmeling H. 2008 Model comparison</vt:lpstr>
      <vt:lpstr>New Results</vt:lpstr>
      <vt:lpstr>Modified Schemling H. Model</vt:lpstr>
      <vt:lpstr>Slab stagnation At 520km to 670km depth</vt:lpstr>
      <vt:lpstr>Stress Implementation</vt:lpstr>
      <vt:lpstr>Stored Elastic Energy Distribution </vt:lpstr>
      <vt:lpstr>Future works</vt:lpstr>
      <vt:lpstr>Conclusion</vt:lpstr>
      <vt:lpstr>References</vt:lpstr>
      <vt:lpstr>Thank you &amp; Questions?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Prasanna Gunawardana</dc:creator>
  <cp:lastModifiedBy>Prasanna Gunawardana</cp:lastModifiedBy>
  <cp:revision>222</cp:revision>
  <dcterms:created xsi:type="dcterms:W3CDTF">2016-02-19T22:21:53Z</dcterms:created>
  <dcterms:modified xsi:type="dcterms:W3CDTF">2016-03-24T05:04:05Z</dcterms:modified>
</cp:coreProperties>
</file>