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63" r:id="rId3"/>
    <p:sldId id="325" r:id="rId4"/>
    <p:sldId id="322" r:id="rId5"/>
    <p:sldId id="332" r:id="rId6"/>
    <p:sldId id="334" r:id="rId7"/>
    <p:sldId id="335" r:id="rId8"/>
    <p:sldId id="336" r:id="rId9"/>
    <p:sldId id="337" r:id="rId10"/>
    <p:sldId id="257" r:id="rId11"/>
    <p:sldId id="298" r:id="rId12"/>
    <p:sldId id="289" r:id="rId13"/>
    <p:sldId id="290" r:id="rId14"/>
    <p:sldId id="291" r:id="rId15"/>
    <p:sldId id="292" r:id="rId16"/>
    <p:sldId id="293" r:id="rId17"/>
    <p:sldId id="294" r:id="rId18"/>
    <p:sldId id="301" r:id="rId19"/>
    <p:sldId id="302" r:id="rId20"/>
    <p:sldId id="304" r:id="rId21"/>
    <p:sldId id="305" r:id="rId22"/>
    <p:sldId id="329" r:id="rId23"/>
    <p:sldId id="330" r:id="rId24"/>
    <p:sldId id="331" r:id="rId25"/>
    <p:sldId id="352" r:id="rId26"/>
    <p:sldId id="338" r:id="rId27"/>
    <p:sldId id="353" r:id="rId28"/>
    <p:sldId id="354" r:id="rId29"/>
    <p:sldId id="355" r:id="rId30"/>
    <p:sldId id="348" r:id="rId31"/>
    <p:sldId id="349"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16" d="100"/>
          <a:sy n="116" d="100"/>
        </p:scale>
        <p:origin x="-1736" y="-2088"/>
      </p:cViewPr>
      <p:guideLst>
        <p:guide orient="horz" pos="2160"/>
        <p:guide pos="2880"/>
      </p:guideLst>
    </p:cSldViewPr>
  </p:slideViewPr>
  <p:notesTextViewPr>
    <p:cViewPr>
      <p:scale>
        <a:sx n="100" d="100"/>
        <a:sy n="100" d="100"/>
      </p:scale>
      <p:origin x="0" y="0"/>
    </p:cViewPr>
  </p:notesTextViewPr>
  <p:sorterViewPr>
    <p:cViewPr>
      <p:scale>
        <a:sx n="124" d="100"/>
        <a:sy n="124"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Number </a:t>
            </a:r>
            <a:r>
              <a:rPr lang="en-US" dirty="0"/>
              <a:t>of Specimens</a:t>
            </a:r>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Sheet1!$A$2</c:f>
              <c:strCache>
                <c:ptCount val="1"/>
                <c:pt idx="0">
                  <c:v>Specimens</c:v>
                </c:pt>
              </c:strCache>
            </c:strRef>
          </c:tx>
          <c:explosion val="25"/>
          <c:dLbls>
            <c:txPr>
              <a:bodyPr/>
              <a:lstStyle/>
              <a:p>
                <a:pPr>
                  <a:defRPr sz="1600" baseline="0">
                    <a:solidFill>
                      <a:sysClr val="windowText" lastClr="000000"/>
                    </a:solidFill>
                  </a:defRPr>
                </a:pPr>
                <a:endParaRPr lang="en-US"/>
              </a:p>
            </c:txPr>
            <c:showLegendKey val="0"/>
            <c:showVal val="1"/>
            <c:showCatName val="0"/>
            <c:showSerName val="0"/>
            <c:showPercent val="0"/>
            <c:showBubbleSize val="0"/>
            <c:showLeaderLines val="1"/>
          </c:dLbls>
          <c:cat>
            <c:strRef>
              <c:f>Sheet1!$B$1:$C$1</c:f>
              <c:strCache>
                <c:ptCount val="2"/>
                <c:pt idx="0">
                  <c:v>Other GDB Locs</c:v>
                </c:pt>
                <c:pt idx="1">
                  <c:v>Smiley Draw</c:v>
                </c:pt>
              </c:strCache>
            </c:strRef>
          </c:cat>
          <c:val>
            <c:numRef>
              <c:f>Sheet1!$B$2:$C$2</c:f>
              <c:numCache>
                <c:formatCode>General</c:formatCode>
                <c:ptCount val="2"/>
                <c:pt idx="0">
                  <c:v>7800.0</c:v>
                </c:pt>
                <c:pt idx="1">
                  <c:v>2100.0</c:v>
                </c:pt>
              </c:numCache>
            </c:numRef>
          </c:val>
        </c:ser>
        <c:dLbls>
          <c:showLegendKey val="0"/>
          <c:showVal val="0"/>
          <c:showCatName val="0"/>
          <c:showSerName val="0"/>
          <c:showPercent val="0"/>
          <c:showBubbleSize val="0"/>
          <c:showLeaderLines val="1"/>
        </c:dLbls>
      </c:pie3DChart>
    </c:plotArea>
    <c:legend>
      <c:legendPos val="r"/>
      <c:legendEntry>
        <c:idx val="0"/>
        <c:txPr>
          <a:bodyPr/>
          <a:lstStyle/>
          <a:p>
            <a:pPr>
              <a:defRPr sz="1800" baseline="0"/>
            </a:pPr>
            <a:endParaRPr lang="en-US"/>
          </a:p>
        </c:txPr>
      </c:legendEntry>
      <c:legendEntry>
        <c:idx val="1"/>
        <c:txPr>
          <a:bodyPr/>
          <a:lstStyle/>
          <a:p>
            <a:pPr>
              <a:defRPr sz="1800" baseline="0"/>
            </a:pPr>
            <a:endParaRPr lang="en-US"/>
          </a:p>
        </c:txPr>
      </c:legendEntry>
      <c:layout>
        <c:manualLayout>
          <c:xMode val="edge"/>
          <c:yMode val="edge"/>
          <c:x val="0.599770778652669"/>
          <c:y val="0.317081110828889"/>
          <c:w val="0.383562554680665"/>
          <c:h val="0.532369824739649"/>
        </c:manualLayout>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Number of Jaws with</a:t>
            </a:r>
            <a:r>
              <a:rPr lang="en-US" baseline="0" dirty="0" smtClean="0"/>
              <a:t> Teeth</a:t>
            </a:r>
            <a:endParaRPr lang="en-US" dirty="0"/>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Sheet1!$A$9</c:f>
              <c:strCache>
                <c:ptCount val="1"/>
                <c:pt idx="0">
                  <c:v>Jaws</c:v>
                </c:pt>
              </c:strCache>
            </c:strRef>
          </c:tx>
          <c:explosion val="25"/>
          <c:dLbls>
            <c:txPr>
              <a:bodyPr/>
              <a:lstStyle/>
              <a:p>
                <a:pPr>
                  <a:defRPr sz="1600" baseline="0"/>
                </a:pPr>
                <a:endParaRPr lang="en-US"/>
              </a:p>
            </c:txPr>
            <c:showLegendKey val="0"/>
            <c:showVal val="1"/>
            <c:showCatName val="0"/>
            <c:showSerName val="0"/>
            <c:showPercent val="0"/>
            <c:showBubbleSize val="0"/>
            <c:showLeaderLines val="1"/>
          </c:dLbls>
          <c:cat>
            <c:strRef>
              <c:f>Sheet1!$B$8:$C$8</c:f>
              <c:strCache>
                <c:ptCount val="2"/>
                <c:pt idx="0">
                  <c:v>Other GDB Locs</c:v>
                </c:pt>
                <c:pt idx="1">
                  <c:v>Smiley Draw</c:v>
                </c:pt>
              </c:strCache>
            </c:strRef>
          </c:cat>
          <c:val>
            <c:numRef>
              <c:f>Sheet1!$B$9:$C$9</c:f>
              <c:numCache>
                <c:formatCode>General</c:formatCode>
                <c:ptCount val="2"/>
                <c:pt idx="0">
                  <c:v>300.0</c:v>
                </c:pt>
                <c:pt idx="1">
                  <c:v>500.0</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13659667541557"/>
          <c:y val="0.282301326917469"/>
          <c:w val="0.383562554680665"/>
          <c:h val="0.458429571303587"/>
        </c:manualLayout>
      </c:layout>
      <c:overlay val="0"/>
      <c:txPr>
        <a:bodyPr/>
        <a:lstStyle/>
        <a:p>
          <a:pPr>
            <a:defRPr sz="1800" baseline="0"/>
          </a:pPr>
          <a:endParaRPr lang="en-US"/>
        </a:p>
      </c:txPr>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89F522-9E2A-794A-8F15-11A4CD56AB0F}" type="datetimeFigureOut">
              <a:rPr lang="en-US" smtClean="0"/>
              <a:t>3/30/16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A7E670-E2C1-0947-B637-C5CBE2D2B82A}" type="slidenum">
              <a:rPr lang="en-US" smtClean="0"/>
              <a:t>‹#›</a:t>
            </a:fld>
            <a:endParaRPr lang="en-US"/>
          </a:p>
        </p:txBody>
      </p:sp>
    </p:spTree>
    <p:extLst>
      <p:ext uri="{BB962C8B-B14F-4D97-AF65-F5344CB8AC3E}">
        <p14:creationId xmlns:p14="http://schemas.microsoft.com/office/powerpoint/2010/main" val="10431065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1994-2014  Sweetwater Co, </a:t>
            </a:r>
            <a:r>
              <a:rPr lang="en-US" dirty="0" err="1" smtClean="0"/>
              <a:t>Wy</a:t>
            </a:r>
            <a:r>
              <a:rPr lang="en-US" dirty="0" smtClean="0"/>
              <a:t>, just north of I-80 between Rawlins and Rock Springs, part of Greater Green River Basin (along with Bridger, Washakie,</a:t>
            </a:r>
            <a:r>
              <a:rPr lang="en-US" baseline="0" dirty="0" smtClean="0"/>
              <a:t> and Sand Wash Basin)</a:t>
            </a:r>
            <a:endParaRPr lang="en-US" dirty="0" smtClean="0"/>
          </a:p>
          <a:p>
            <a:r>
              <a:rPr lang="en-US" dirty="0" smtClean="0"/>
              <a:t>Internal drainage sedimentary basin, 10K square kilometers in extent surrounded by the continental divide that splits at South Pass and rejoins  south of Rawlins.</a:t>
            </a:r>
          </a:p>
          <a:p>
            <a:r>
              <a:rPr lang="en-US" dirty="0" smtClean="0"/>
              <a:t>Several</a:t>
            </a:r>
            <a:r>
              <a:rPr lang="en-US" baseline="0" dirty="0" smtClean="0"/>
              <a:t> thousand meters of variably exposed sedimentary rocks including Cretaceous (</a:t>
            </a:r>
            <a:r>
              <a:rPr lang="en-US" baseline="0" dirty="0" err="1" smtClean="0"/>
              <a:t>Mesaverde</a:t>
            </a:r>
            <a:r>
              <a:rPr lang="en-US" baseline="0" dirty="0" smtClean="0"/>
              <a:t> Group) and </a:t>
            </a:r>
            <a:r>
              <a:rPr lang="en-US" baseline="0" dirty="0" err="1" smtClean="0"/>
              <a:t>Paleogene</a:t>
            </a:r>
            <a:r>
              <a:rPr lang="en-US" baseline="0" dirty="0" smtClean="0"/>
              <a:t> (Fort Union, Wasatch, Washakie, Green River </a:t>
            </a:r>
            <a:r>
              <a:rPr lang="en-US" baseline="0" dirty="0" err="1" smtClean="0"/>
              <a:t>Fms</a:t>
            </a:r>
            <a:r>
              <a:rPr lang="en-US" baseline="0" dirty="0" smtClean="0"/>
              <a:t>.)</a:t>
            </a:r>
          </a:p>
          <a:p>
            <a:r>
              <a:rPr lang="en-US" baseline="0" dirty="0" smtClean="0"/>
              <a:t>Also </a:t>
            </a:r>
            <a:r>
              <a:rPr lang="en-US" baseline="0" dirty="0" err="1" smtClean="0"/>
              <a:t>Plio</a:t>
            </a:r>
            <a:r>
              <a:rPr lang="en-US" baseline="0" dirty="0" smtClean="0"/>
              <a:t>-Pleistocene </a:t>
            </a:r>
            <a:r>
              <a:rPr lang="en-US" baseline="0" dirty="0" err="1" smtClean="0"/>
              <a:t>volcanics</a:t>
            </a:r>
            <a:r>
              <a:rPr lang="en-US" baseline="0" dirty="0" smtClean="0"/>
              <a:t> (</a:t>
            </a:r>
            <a:r>
              <a:rPr lang="en-US" baseline="0" dirty="0" err="1" smtClean="0"/>
              <a:t>Leucite</a:t>
            </a:r>
            <a:r>
              <a:rPr lang="en-US" baseline="0" dirty="0" smtClean="0"/>
              <a:t> Hills,), and Quaternary alluvium.</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Paleogene</a:t>
            </a:r>
            <a:r>
              <a:rPr lang="en-US" baseline="0" dirty="0" smtClean="0"/>
              <a:t> rocks cross PE boundary, and we work mostly in the latest Paleocene and earliest Eocene (</a:t>
            </a:r>
            <a:r>
              <a:rPr lang="en-US" baseline="0" dirty="0" err="1" smtClean="0"/>
              <a:t>Clarkforkian</a:t>
            </a:r>
            <a:r>
              <a:rPr lang="en-US" baseline="0" dirty="0" smtClean="0"/>
              <a:t> and </a:t>
            </a:r>
            <a:r>
              <a:rPr lang="en-US" baseline="0" dirty="0" err="1" smtClean="0"/>
              <a:t>Wasatchian</a:t>
            </a:r>
            <a:r>
              <a:rPr lang="en-US" baseline="0" dirty="0" smtClean="0"/>
              <a:t> NALMAS). First worked by CL </a:t>
            </a:r>
            <a:r>
              <a:rPr lang="en-US" baseline="0" dirty="0" err="1" smtClean="0"/>
              <a:t>Gazin</a:t>
            </a:r>
            <a:r>
              <a:rPr lang="en-US" baseline="0" dirty="0" smtClean="0"/>
              <a:t> of the Smithsonian in the 1950s and 60s, who identified 4 or 5 mediocre localities and published small (several hundred specimens) </a:t>
            </a:r>
            <a:r>
              <a:rPr lang="en-US" baseline="0" dirty="0" err="1" smtClean="0"/>
              <a:t>Wasatchian</a:t>
            </a:r>
            <a:r>
              <a:rPr lang="en-US" baseline="0" dirty="0" smtClean="0"/>
              <a:t> mammalian faunas from these localities.  In nearly 20 years of fieldwork we have identified more than 125 localities and catalogued more than 10,000 mammalian specimens.</a:t>
            </a:r>
          </a:p>
        </p:txBody>
      </p:sp>
      <p:sp>
        <p:nvSpPr>
          <p:cNvPr id="4" name="Slide Number Placeholder 3"/>
          <p:cNvSpPr>
            <a:spLocks noGrp="1"/>
          </p:cNvSpPr>
          <p:nvPr>
            <p:ph type="sldNum" sz="quarter" idx="10"/>
          </p:nvPr>
        </p:nvSpPr>
        <p:spPr/>
        <p:txBody>
          <a:bodyPr/>
          <a:lstStyle/>
          <a:p>
            <a:fld id="{E6A7E670-E2C1-0947-B637-C5CBE2D2B82A}" type="slidenum">
              <a:rPr lang="en-US" smtClean="0"/>
              <a:t>2</a:t>
            </a:fld>
            <a:endParaRPr lang="en-US"/>
          </a:p>
        </p:txBody>
      </p:sp>
    </p:spTree>
    <p:extLst>
      <p:ext uri="{BB962C8B-B14F-4D97-AF65-F5344CB8AC3E}">
        <p14:creationId xmlns:p14="http://schemas.microsoft.com/office/powerpoint/2010/main" val="3577434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7E5A813E-EF97-4C47-8566-E7A5A78A7408}"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5A813E-EF97-4C47-8566-E7A5A78A7408}"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7E5A813E-EF97-4C47-8566-E7A5A78A7408}"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5A813E-EF97-4C47-8566-E7A5A78A7408}"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used </a:t>
            </a:r>
            <a:r>
              <a:rPr lang="en-US" baseline="0" dirty="0" err="1" smtClean="0"/>
              <a:t>eCognition</a:t>
            </a:r>
            <a:r>
              <a:rPr lang="en-US" baseline="0" dirty="0" smtClean="0"/>
              <a:t> software and an approach known as GEOBIA; Geographic Object Based Image Analysis to segment and classify high resolution RS imagery.  The analysis breaks up an image by setting out a number of random seeds.  Spectrally similar pixels adjacent to the seeds are added together to form objects until the spectral value of the pixels exceeds a threshold value, establishing a boundary for that object.  A “scale parameter” is specified to determine the density of the random seeds and this influences the size of the resulting image objects. A large scale parameter yields a relatively large number of small image objects, and vice versa. Large objects can then be broken into smaller ones through a process of hierarchical segmentation…if you continue this process, you can get back to the original pixels.</a:t>
            </a:r>
            <a:endParaRPr lang="en-US" dirty="0"/>
          </a:p>
        </p:txBody>
      </p:sp>
      <p:sp>
        <p:nvSpPr>
          <p:cNvPr id="4" name="Slide Number Placeholder 3"/>
          <p:cNvSpPr>
            <a:spLocks noGrp="1"/>
          </p:cNvSpPr>
          <p:nvPr>
            <p:ph type="sldNum" sz="quarter" idx="10"/>
          </p:nvPr>
        </p:nvSpPr>
        <p:spPr/>
        <p:txBody>
          <a:bodyPr/>
          <a:lstStyle/>
          <a:p>
            <a:fld id="{26B15929-C9A6-C54D-893B-3C333E86D0E9}" type="slidenum">
              <a:rPr lang="en-US" smtClean="0"/>
              <a:t>18</a:t>
            </a:fld>
            <a:endParaRPr lang="en-US"/>
          </a:p>
        </p:txBody>
      </p:sp>
    </p:spTree>
    <p:extLst>
      <p:ext uri="{BB962C8B-B14F-4D97-AF65-F5344CB8AC3E}">
        <p14:creationId xmlns:p14="http://schemas.microsoft.com/office/powerpoint/2010/main" val="1003320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Pinn</a:t>
            </a:r>
            <a:r>
              <a:rPr lang="en-US" dirty="0" smtClean="0"/>
              <a:t> and FG</a:t>
            </a:r>
            <a:r>
              <a:rPr lang="en-US" baseline="0" dirty="0" smtClean="0"/>
              <a:t> was a </a:t>
            </a:r>
            <a:r>
              <a:rPr lang="en-US" baseline="0" dirty="0" err="1" smtClean="0"/>
              <a:t>Quickbird</a:t>
            </a:r>
            <a:r>
              <a:rPr lang="en-US" baseline="0" dirty="0" smtClean="0"/>
              <a:t> 2 image: the others are Worldview</a:t>
            </a:r>
            <a:endParaRPr lang="en-US" dirty="0"/>
          </a:p>
        </p:txBody>
      </p:sp>
      <p:sp>
        <p:nvSpPr>
          <p:cNvPr id="4" name="Slide Number Placeholder 3"/>
          <p:cNvSpPr>
            <a:spLocks noGrp="1"/>
          </p:cNvSpPr>
          <p:nvPr>
            <p:ph type="sldNum" sz="quarter" idx="10"/>
          </p:nvPr>
        </p:nvSpPr>
        <p:spPr/>
        <p:txBody>
          <a:bodyPr/>
          <a:lstStyle/>
          <a:p>
            <a:fld id="{CC909487-174D-4997-A320-8F39650232DE}" type="slidenum">
              <a:rPr lang="en-US" smtClean="0"/>
              <a:t>19</a:t>
            </a:fld>
            <a:endParaRPr lang="en-US"/>
          </a:p>
        </p:txBody>
      </p:sp>
    </p:spTree>
    <p:extLst>
      <p:ext uri="{BB962C8B-B14F-4D97-AF65-F5344CB8AC3E}">
        <p14:creationId xmlns:p14="http://schemas.microsoft.com/office/powerpoint/2010/main" val="2072777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used </a:t>
            </a:r>
            <a:r>
              <a:rPr lang="en-US" baseline="0" dirty="0" err="1" smtClean="0"/>
              <a:t>eCognition</a:t>
            </a:r>
            <a:r>
              <a:rPr lang="en-US" baseline="0" dirty="0" smtClean="0"/>
              <a:t> software and an approach known as GEOBIA; Geographic Object Based Image Analysis to segment and classify high resolution RS imagery.  The analysis breaks up an image by setting out a number of random seeds.  Spectrally similar pixels adjacent to the seeds are added together to form objects until the spectral value of the pixels exceeds a threshold value, establishing a boundary for that object.  A “scale parameter” is specified to determine the density of the random seeds and this influences the size of the resulting image objects. A large scale parameter yields a relatively large number of small image objects, and vice versa. Large objects can then be broken into smaller ones through a process of hierarchical segmentation…if you continue this process, you can get back to the original pixels.</a:t>
            </a:r>
            <a:endParaRPr lang="en-US" dirty="0"/>
          </a:p>
        </p:txBody>
      </p:sp>
      <p:sp>
        <p:nvSpPr>
          <p:cNvPr id="4" name="Slide Number Placeholder 3"/>
          <p:cNvSpPr>
            <a:spLocks noGrp="1"/>
          </p:cNvSpPr>
          <p:nvPr>
            <p:ph type="sldNum" sz="quarter" idx="10"/>
          </p:nvPr>
        </p:nvSpPr>
        <p:spPr/>
        <p:txBody>
          <a:bodyPr/>
          <a:lstStyle/>
          <a:p>
            <a:fld id="{26B15929-C9A6-C54D-893B-3C333E86D0E9}" type="slidenum">
              <a:rPr lang="en-US" smtClean="0"/>
              <a:t>20</a:t>
            </a:fld>
            <a:endParaRPr lang="en-US"/>
          </a:p>
        </p:txBody>
      </p:sp>
    </p:spTree>
    <p:extLst>
      <p:ext uri="{BB962C8B-B14F-4D97-AF65-F5344CB8AC3E}">
        <p14:creationId xmlns:p14="http://schemas.microsoft.com/office/powerpoint/2010/main" val="1003320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used a “divide and conquer” feature extraction procedure to eliminate unsuitable areas from consideration.  Thus areas of low slope (&lt;6%), roads, and areas covered by vegetation (high Normalized Difference Vegetation Index= difference between the green and near infrared bands divided by the sum) were excluded.  We then used the “brightness” value of one well-characterized and productive sandstone locality (Tim’s Confession) to train a classifier (Supervised Classification) to select objects with similar brightness values. The brightness values that were sought were a weighted average of the blue, green, red and near infrared bands.  When we tested this approach on a nearby area with 12 known sandstone localities, it correctly hit 11 of them.</a:t>
            </a:r>
          </a:p>
        </p:txBody>
      </p:sp>
      <p:sp>
        <p:nvSpPr>
          <p:cNvPr id="4" name="Slide Number Placeholder 3"/>
          <p:cNvSpPr>
            <a:spLocks noGrp="1"/>
          </p:cNvSpPr>
          <p:nvPr>
            <p:ph type="sldNum" sz="quarter" idx="10"/>
          </p:nvPr>
        </p:nvSpPr>
        <p:spPr/>
        <p:txBody>
          <a:bodyPr/>
          <a:lstStyle/>
          <a:p>
            <a:fld id="{CC909487-174D-4997-A320-8F39650232DE}" type="slidenum">
              <a:rPr lang="en-US" smtClean="0"/>
              <a:t>21</a:t>
            </a:fld>
            <a:endParaRPr lang="en-US"/>
          </a:p>
        </p:txBody>
      </p:sp>
    </p:spTree>
    <p:extLst>
      <p:ext uri="{BB962C8B-B14F-4D97-AF65-F5344CB8AC3E}">
        <p14:creationId xmlns:p14="http://schemas.microsoft.com/office/powerpoint/2010/main" val="780812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had out best success in the Pinnacles/Freighter Gap area where each of 8 survey points yielded vertebrate fossils and a total</a:t>
            </a:r>
            <a:r>
              <a:rPr lang="en-US" baseline="0" dirty="0" smtClean="0"/>
              <a:t> of 17 new localities were identified.</a:t>
            </a:r>
            <a:endParaRPr lang="en-US" dirty="0"/>
          </a:p>
        </p:txBody>
      </p:sp>
      <p:sp>
        <p:nvSpPr>
          <p:cNvPr id="4" name="Slide Number Placeholder 3"/>
          <p:cNvSpPr>
            <a:spLocks noGrp="1"/>
          </p:cNvSpPr>
          <p:nvPr>
            <p:ph type="sldNum" sz="quarter" idx="10"/>
          </p:nvPr>
        </p:nvSpPr>
        <p:spPr/>
        <p:txBody>
          <a:bodyPr/>
          <a:lstStyle/>
          <a:p>
            <a:fld id="{26B15929-C9A6-C54D-893B-3C333E86D0E9}" type="slidenum">
              <a:rPr lang="en-US" smtClean="0"/>
              <a:t>22</a:t>
            </a:fld>
            <a:endParaRPr lang="en-US"/>
          </a:p>
        </p:txBody>
      </p:sp>
    </p:spTree>
    <p:extLst>
      <p:ext uri="{BB962C8B-B14F-4D97-AF65-F5344CB8AC3E}">
        <p14:creationId xmlns:p14="http://schemas.microsoft.com/office/powerpoint/2010/main" val="1564984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909487-174D-4997-A320-8F39650232DE}" type="slidenum">
              <a:rPr lang="en-US" smtClean="0"/>
              <a:t>23</a:t>
            </a:fld>
            <a:endParaRPr lang="en-US"/>
          </a:p>
        </p:txBody>
      </p:sp>
    </p:spTree>
    <p:extLst>
      <p:ext uri="{BB962C8B-B14F-4D97-AF65-F5344CB8AC3E}">
        <p14:creationId xmlns:p14="http://schemas.microsoft.com/office/powerpoint/2010/main" val="3739361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7E5A813E-EF97-4C47-8566-E7A5A78A7408}" type="slidenum">
              <a:rPr lang="en-US" smtClean="0"/>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dimensional digital outcrop models have become</a:t>
            </a:r>
            <a:r>
              <a:rPr lang="en-US" baseline="0" dirty="0" smtClean="0"/>
              <a:t> increasingly popular among geologists and have been used to explore a variety of different empirical questions in combination with traditional work on the outcrops.</a:t>
            </a:r>
          </a:p>
          <a:p>
            <a:endParaRPr lang="en-US" baseline="0" dirty="0" smtClean="0"/>
          </a:p>
          <a:p>
            <a:r>
              <a:rPr lang="en-US" baseline="0" dirty="0" smtClean="0"/>
              <a:t>We suggest that these approaches are potentially informative in paleontological contexts to explore mapping, stratigraphic, and taphonomic aspects of vertebrate fossil deposits, and we have begun to explore this potential in the GDB using two different approaches: Photogrammetry and Terrestrial laser scanning (LiDAR).</a:t>
            </a:r>
            <a:endParaRPr lang="en-US" dirty="0"/>
          </a:p>
        </p:txBody>
      </p:sp>
      <p:sp>
        <p:nvSpPr>
          <p:cNvPr id="4" name="Slide Number Placeholder 3"/>
          <p:cNvSpPr>
            <a:spLocks noGrp="1"/>
          </p:cNvSpPr>
          <p:nvPr>
            <p:ph type="sldNum" sz="quarter" idx="10"/>
          </p:nvPr>
        </p:nvSpPr>
        <p:spPr/>
        <p:txBody>
          <a:bodyPr/>
          <a:lstStyle/>
          <a:p>
            <a:fld id="{3E9833B1-6D8D-9C41-BA4D-1CC392CA9BCF}" type="slidenum">
              <a:rPr lang="en-US" smtClean="0"/>
              <a:t>26</a:t>
            </a:fld>
            <a:endParaRPr lang="en-US"/>
          </a:p>
        </p:txBody>
      </p:sp>
    </p:spTree>
    <p:extLst>
      <p:ext uri="{BB962C8B-B14F-4D97-AF65-F5344CB8AC3E}">
        <p14:creationId xmlns:p14="http://schemas.microsoft.com/office/powerpoint/2010/main" val="816644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used 2 different </a:t>
            </a:r>
            <a:r>
              <a:rPr lang="en-US" dirty="0" err="1" smtClean="0"/>
              <a:t>quadcopter</a:t>
            </a:r>
            <a:r>
              <a:rPr lang="en-US" dirty="0" smtClean="0"/>
              <a:t> drones</a:t>
            </a:r>
            <a:r>
              <a:rPr lang="en-US" baseline="0" dirty="0" smtClean="0"/>
              <a:t> in the field, the DJI Phantom 2 Vision+ (ca. $1000) and the DJI Inspire 1 (ca. $3000). Phantom has a f2.8 lens and can take video (1080p 30fps video) or still imagery (14MP sensor, Raw or jpeg), 3-axis </a:t>
            </a:r>
            <a:r>
              <a:rPr lang="en-US" baseline="0" dirty="0" err="1" smtClean="0"/>
              <a:t>gimbel</a:t>
            </a:r>
            <a:r>
              <a:rPr lang="en-US" baseline="0" dirty="0" smtClean="0"/>
              <a:t> for stable images,90 degree tilt on camera lens (forward to down), live video feed on iPhone or </a:t>
            </a:r>
            <a:r>
              <a:rPr lang="en-US" baseline="0" dirty="0" err="1" smtClean="0"/>
              <a:t>iPad</a:t>
            </a:r>
            <a:r>
              <a:rPr lang="en-US" baseline="0" dirty="0" smtClean="0"/>
              <a:t>, and software that allows programmed flight paths by waypoints.  Inspire 1 does everything the Phantom does but a little better, including 4K video @24-30 fps, as well as takes off and lands automatically! It also has the potential to carry </a:t>
            </a:r>
            <a:r>
              <a:rPr lang="en-US" baseline="0" dirty="0" err="1" smtClean="0"/>
              <a:t>diffferent</a:t>
            </a:r>
            <a:r>
              <a:rPr lang="en-US" baseline="0" dirty="0" smtClean="0"/>
              <a:t> payloads…for example a  small LiDAR scanner like the </a:t>
            </a:r>
            <a:r>
              <a:rPr lang="en-US" baseline="0" dirty="0" err="1" smtClean="0"/>
              <a:t>Velodyne</a:t>
            </a:r>
            <a:r>
              <a:rPr lang="en-US" baseline="0" dirty="0" smtClean="0"/>
              <a:t> Puck, a 16 channel LiDAR scanner that weighs 600 grams and costs $8000.</a:t>
            </a:r>
          </a:p>
          <a:p>
            <a:endParaRPr lang="en-US" baseline="0" dirty="0" smtClean="0"/>
          </a:p>
          <a:p>
            <a:r>
              <a:rPr lang="en-US" baseline="0" dirty="0" err="1" smtClean="0"/>
              <a:t>Photoscan</a:t>
            </a:r>
            <a:r>
              <a:rPr lang="en-US" baseline="0" dirty="0" smtClean="0"/>
              <a:t> is a software tool for photogrammetry, but the “term of art” for this approach is known as “Structure from Motion” by the many archaeologists and cultural resource managers who use it to generate digital 3D models of artifacts, objects of art, and partial or entire archaeological sites. Professional edition is normally $3500, but educational discount is about $500…the standard edition (with less functionality) is ca. $50 for educators. Our sense is that, while there are dozens of competitors in the photogrammetry marketplace, </a:t>
            </a:r>
            <a:r>
              <a:rPr lang="en-US" baseline="0" dirty="0" err="1" smtClean="0"/>
              <a:t>Photoscan</a:t>
            </a:r>
            <a:r>
              <a:rPr lang="en-US" baseline="0" dirty="0" smtClean="0"/>
              <a:t> is becoming the de facto standard for archaeologists, art historians and museum personnel, paleoanthropologists and geologists…and we find it to be an amazingly powerful product with a very simple and intuitive workflow that works very well both in the lab for developing 3D models of bones or artifacts that are a bit too big for the </a:t>
            </a:r>
            <a:r>
              <a:rPr lang="en-US" baseline="0" dirty="0" err="1" smtClean="0"/>
              <a:t>NextEngine</a:t>
            </a:r>
            <a:r>
              <a:rPr lang="en-US" baseline="0" dirty="0" smtClean="0"/>
              <a:t> scanner) and, as we show in this talk, in the field.  Sparse to dense point cloud, with good editing tools, to mesh and solid, with lots of options for exporting to different file types for printing or additional 3D modeling. </a:t>
            </a:r>
            <a:endParaRPr lang="en-US" dirty="0"/>
          </a:p>
        </p:txBody>
      </p:sp>
      <p:sp>
        <p:nvSpPr>
          <p:cNvPr id="4" name="Slide Number Placeholder 3"/>
          <p:cNvSpPr>
            <a:spLocks noGrp="1"/>
          </p:cNvSpPr>
          <p:nvPr>
            <p:ph type="sldNum" sz="quarter" idx="10"/>
          </p:nvPr>
        </p:nvSpPr>
        <p:spPr/>
        <p:txBody>
          <a:bodyPr/>
          <a:lstStyle/>
          <a:p>
            <a:fld id="{3E9833B1-6D8D-9C41-BA4D-1CC392CA9BCF}" type="slidenum">
              <a:rPr lang="en-US" smtClean="0"/>
              <a:t>27</a:t>
            </a:fld>
            <a:endParaRPr lang="en-US"/>
          </a:p>
        </p:txBody>
      </p:sp>
    </p:spTree>
    <p:extLst>
      <p:ext uri="{BB962C8B-B14F-4D97-AF65-F5344CB8AC3E}">
        <p14:creationId xmlns:p14="http://schemas.microsoft.com/office/powerpoint/2010/main" val="3187920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t>
            </a:r>
            <a:r>
              <a:rPr lang="en-US" baseline="0" dirty="0" smtClean="0"/>
              <a:t>from a high resolution </a:t>
            </a:r>
            <a:r>
              <a:rPr lang="en-US" baseline="0" dirty="0" err="1" smtClean="0"/>
              <a:t>Photoscan</a:t>
            </a:r>
            <a:r>
              <a:rPr lang="en-US" baseline="0" dirty="0" smtClean="0"/>
              <a:t> solid model created from ca. 300 </a:t>
            </a:r>
            <a:r>
              <a:rPr lang="en-US" baseline="0" dirty="0" err="1" smtClean="0"/>
              <a:t>georeferenced</a:t>
            </a:r>
            <a:r>
              <a:rPr lang="en-US" baseline="0" dirty="0" smtClean="0"/>
              <a:t> (12MP) photos taken with Inspire 1 drone, took all weekend to run on laptop.  A fully textured and </a:t>
            </a:r>
            <a:r>
              <a:rPr lang="en-US" baseline="0" dirty="0" err="1" smtClean="0"/>
              <a:t>georeferenced</a:t>
            </a:r>
            <a:r>
              <a:rPr lang="en-US" baseline="0" dirty="0" smtClean="0"/>
              <a:t> 3D model that can be exported as a </a:t>
            </a:r>
            <a:r>
              <a:rPr lang="en-US" baseline="0" dirty="0" err="1" smtClean="0"/>
              <a:t>kml</a:t>
            </a:r>
            <a:r>
              <a:rPr lang="en-US" baseline="0" dirty="0" smtClean="0"/>
              <a:t> file for use with Google Earth or as an </a:t>
            </a:r>
            <a:r>
              <a:rPr lang="en-US" baseline="0" dirty="0" err="1" smtClean="0"/>
              <a:t>orthophoto</a:t>
            </a:r>
            <a:r>
              <a:rPr lang="en-US" baseline="0" dirty="0" smtClean="0"/>
              <a:t> or DEM, or as a </a:t>
            </a:r>
            <a:r>
              <a:rPr lang="en-US" baseline="0" dirty="0" err="1" smtClean="0"/>
              <a:t>obj</a:t>
            </a:r>
            <a:r>
              <a:rPr lang="en-US" baseline="0" dirty="0" smtClean="0"/>
              <a:t> or </a:t>
            </a:r>
            <a:r>
              <a:rPr lang="en-US" baseline="0" dirty="0" err="1" smtClean="0"/>
              <a:t>stl</a:t>
            </a:r>
            <a:r>
              <a:rPr lang="en-US" baseline="0" dirty="0" smtClean="0"/>
              <a:t> model for printing.  The model and 3D </a:t>
            </a:r>
            <a:r>
              <a:rPr lang="en-US" baseline="0" dirty="0" err="1" smtClean="0"/>
              <a:t>pdf</a:t>
            </a:r>
            <a:r>
              <a:rPr lang="en-US" baseline="0" dirty="0" smtClean="0"/>
              <a:t> show remarkable detail and have great potential for </a:t>
            </a:r>
            <a:r>
              <a:rPr lang="en-US" i="1" baseline="0" dirty="0" smtClean="0"/>
              <a:t>in </a:t>
            </a:r>
            <a:r>
              <a:rPr lang="en-US" i="1" baseline="0" dirty="0" err="1" smtClean="0"/>
              <a:t>silico</a:t>
            </a:r>
            <a:r>
              <a:rPr lang="en-US" i="1" baseline="0" dirty="0" smtClean="0"/>
              <a:t> </a:t>
            </a:r>
            <a:r>
              <a:rPr lang="en-US" baseline="0" dirty="0" smtClean="0"/>
              <a:t>analysis of a vertebrate locality.  We are particularly interested in using 3D measuring tools to measure surface areas,</a:t>
            </a:r>
            <a:r>
              <a:rPr lang="en-US" dirty="0" smtClean="0"/>
              <a:t> </a:t>
            </a:r>
            <a:r>
              <a:rPr lang="en-US" baseline="0" dirty="0" smtClean="0"/>
              <a:t>high resolution </a:t>
            </a:r>
            <a:r>
              <a:rPr lang="en-US" baseline="0" dirty="0" err="1" smtClean="0"/>
              <a:t>facies</a:t>
            </a:r>
            <a:r>
              <a:rPr lang="en-US" baseline="0" dirty="0" smtClean="0"/>
              <a:t> mapping, and detailed mapping of fossil distributions.</a:t>
            </a:r>
            <a:endParaRPr lang="en-US" dirty="0"/>
          </a:p>
        </p:txBody>
      </p:sp>
      <p:sp>
        <p:nvSpPr>
          <p:cNvPr id="4" name="Slide Number Placeholder 3"/>
          <p:cNvSpPr>
            <a:spLocks noGrp="1"/>
          </p:cNvSpPr>
          <p:nvPr>
            <p:ph type="sldNum" sz="quarter" idx="10"/>
          </p:nvPr>
        </p:nvSpPr>
        <p:spPr/>
        <p:txBody>
          <a:bodyPr/>
          <a:lstStyle/>
          <a:p>
            <a:fld id="{3E9833B1-6D8D-9C41-BA4D-1CC392CA9BCF}" type="slidenum">
              <a:rPr lang="en-US" smtClean="0"/>
              <a:t>28</a:t>
            </a:fld>
            <a:endParaRPr lang="en-US"/>
          </a:p>
        </p:txBody>
      </p:sp>
    </p:spTree>
    <p:extLst>
      <p:ext uri="{BB962C8B-B14F-4D97-AF65-F5344CB8AC3E}">
        <p14:creationId xmlns:p14="http://schemas.microsoft.com/office/powerpoint/2010/main" val="3630468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like to refer to our work as Geospatial Paleontology since it brings together a number of approaches, tools and analytical methods, and datasets from the geospatial sciences and applies them to paleoanthropology and paleontology, also with clear applications in many other disciplines</a:t>
            </a:r>
            <a:r>
              <a:rPr lang="en-US" dirty="0" smtClean="0"/>
              <a:t> in which data are distributed geospatially</a:t>
            </a:r>
            <a:r>
              <a:rPr lang="en-US" baseline="0" dirty="0" smtClean="0"/>
              <a:t>.  We have been developing and testing these models mostly in our fieldwork in Paleocene and Eocene deposits in the Great Divide Basin of SW Wyoming, where we have been doing fieldwork for 20 years. </a:t>
            </a:r>
          </a:p>
          <a:p>
            <a:endParaRPr lang="en-US" baseline="0" dirty="0" smtClean="0"/>
          </a:p>
        </p:txBody>
      </p:sp>
      <p:sp>
        <p:nvSpPr>
          <p:cNvPr id="4" name="Slide Number Placeholder 3"/>
          <p:cNvSpPr>
            <a:spLocks noGrp="1"/>
          </p:cNvSpPr>
          <p:nvPr>
            <p:ph type="sldNum" sz="quarter" idx="10"/>
          </p:nvPr>
        </p:nvSpPr>
        <p:spPr/>
        <p:txBody>
          <a:bodyPr/>
          <a:lstStyle/>
          <a:p>
            <a:fld id="{3E9833B1-6D8D-9C41-BA4D-1CC392CA9BCF}" type="slidenum">
              <a:rPr lang="en-US" smtClean="0"/>
              <a:t>6</a:t>
            </a:fld>
            <a:endParaRPr lang="en-US"/>
          </a:p>
        </p:txBody>
      </p:sp>
    </p:spTree>
    <p:extLst>
      <p:ext uri="{BB962C8B-B14F-4D97-AF65-F5344CB8AC3E}">
        <p14:creationId xmlns:p14="http://schemas.microsoft.com/office/powerpoint/2010/main" val="2299246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1" baseline="0" dirty="0" smtClean="0"/>
              <a:t>Tools: </a:t>
            </a:r>
            <a:r>
              <a:rPr lang="en-US" baseline="0" dirty="0" smtClean="0"/>
              <a:t>Differential GPS receivers and base stations, hand-held spectral radiometer, Unmanned aerial vehicles (UAVs), photogrammetry and terrestrial laser scanning</a:t>
            </a:r>
          </a:p>
        </p:txBody>
      </p:sp>
      <p:sp>
        <p:nvSpPr>
          <p:cNvPr id="4" name="Slide Number Placeholder 3"/>
          <p:cNvSpPr>
            <a:spLocks noGrp="1"/>
          </p:cNvSpPr>
          <p:nvPr>
            <p:ph type="sldNum" sz="quarter" idx="10"/>
          </p:nvPr>
        </p:nvSpPr>
        <p:spPr/>
        <p:txBody>
          <a:bodyPr/>
          <a:lstStyle/>
          <a:p>
            <a:fld id="{3E9833B1-6D8D-9C41-BA4D-1CC392CA9BCF}" type="slidenum">
              <a:rPr lang="en-US" smtClean="0"/>
              <a:t>7</a:t>
            </a:fld>
            <a:endParaRPr lang="en-US"/>
          </a:p>
        </p:txBody>
      </p:sp>
    </p:spTree>
    <p:extLst>
      <p:ext uri="{BB962C8B-B14F-4D97-AF65-F5344CB8AC3E}">
        <p14:creationId xmlns:p14="http://schemas.microsoft.com/office/powerpoint/2010/main" val="2299246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Datasets</a:t>
            </a:r>
            <a:r>
              <a:rPr lang="en-US" baseline="0" dirty="0" smtClean="0"/>
              <a:t>: GIS data including land cover maps, DEMs, geological maps, satellite imagery at multiple scales and resolutions, including free med. res. (Landsat 7 and 8), and commercial (=expensive) hi res. Imagery from </a:t>
            </a:r>
            <a:r>
              <a:rPr lang="en-US" baseline="0" dirty="0" err="1" smtClean="0"/>
              <a:t>Quickbird</a:t>
            </a:r>
            <a:r>
              <a:rPr lang="en-US" baseline="0" dirty="0" smtClean="0"/>
              <a:t> and Worldview.  This allows us a multi-scale approach, with basin wide medium resolution imagery and detailed hi res imagery of smaller areas within the basin.</a:t>
            </a:r>
          </a:p>
          <a:p>
            <a:endParaRPr lang="en-US" dirty="0"/>
          </a:p>
        </p:txBody>
      </p:sp>
      <p:sp>
        <p:nvSpPr>
          <p:cNvPr id="4" name="Slide Number Placeholder 3"/>
          <p:cNvSpPr>
            <a:spLocks noGrp="1"/>
          </p:cNvSpPr>
          <p:nvPr>
            <p:ph type="sldNum" sz="quarter" idx="10"/>
          </p:nvPr>
        </p:nvSpPr>
        <p:spPr/>
        <p:txBody>
          <a:bodyPr/>
          <a:lstStyle/>
          <a:p>
            <a:fld id="{3E9833B1-6D8D-9C41-BA4D-1CC392CA9BCF}" type="slidenum">
              <a:rPr lang="en-US" smtClean="0"/>
              <a:t>8</a:t>
            </a:fld>
            <a:endParaRPr lang="en-US"/>
          </a:p>
        </p:txBody>
      </p:sp>
    </p:spTree>
    <p:extLst>
      <p:ext uri="{BB962C8B-B14F-4D97-AF65-F5344CB8AC3E}">
        <p14:creationId xmlns:p14="http://schemas.microsoft.com/office/powerpoint/2010/main" val="2299246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Methods: </a:t>
            </a:r>
            <a:r>
              <a:rPr lang="en-US" baseline="0" dirty="0" smtClean="0"/>
              <a:t>classification of satellite imagery, artificial intelligence approaches, development and ground-</a:t>
            </a:r>
            <a:r>
              <a:rPr lang="en-US" baseline="0" dirty="0" err="1" smtClean="0"/>
              <a:t>truthing</a:t>
            </a:r>
            <a:r>
              <a:rPr lang="en-US" baseline="0" dirty="0" smtClean="0"/>
              <a:t> of predictive models</a:t>
            </a:r>
          </a:p>
          <a:p>
            <a:endParaRPr lang="en-US" dirty="0"/>
          </a:p>
        </p:txBody>
      </p:sp>
      <p:sp>
        <p:nvSpPr>
          <p:cNvPr id="4" name="Slide Number Placeholder 3"/>
          <p:cNvSpPr>
            <a:spLocks noGrp="1"/>
          </p:cNvSpPr>
          <p:nvPr>
            <p:ph type="sldNum" sz="quarter" idx="10"/>
          </p:nvPr>
        </p:nvSpPr>
        <p:spPr/>
        <p:txBody>
          <a:bodyPr/>
          <a:lstStyle/>
          <a:p>
            <a:fld id="{3E9833B1-6D8D-9C41-BA4D-1CC392CA9BCF}" type="slidenum">
              <a:rPr lang="en-US" smtClean="0"/>
              <a:t>9</a:t>
            </a:fld>
            <a:endParaRPr lang="en-US"/>
          </a:p>
        </p:txBody>
      </p:sp>
    </p:spTree>
    <p:extLst>
      <p:ext uri="{BB962C8B-B14F-4D97-AF65-F5344CB8AC3E}">
        <p14:creationId xmlns:p14="http://schemas.microsoft.com/office/powerpoint/2010/main" val="2299246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5A813E-EF97-4C47-8566-E7A5A78A7408}"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endParaRPr lang="en-US" baseline="0" dirty="0" smtClean="0"/>
          </a:p>
        </p:txBody>
      </p:sp>
      <p:sp>
        <p:nvSpPr>
          <p:cNvPr id="4" name="Slide Number Placeholder 3"/>
          <p:cNvSpPr>
            <a:spLocks noGrp="1"/>
          </p:cNvSpPr>
          <p:nvPr>
            <p:ph type="sldNum" sz="quarter" idx="10"/>
          </p:nvPr>
        </p:nvSpPr>
        <p:spPr/>
        <p:txBody>
          <a:bodyPr/>
          <a:lstStyle/>
          <a:p>
            <a:fld id="{7E5A813E-EF97-4C47-8566-E7A5A78A7408}"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7E5A813E-EF97-4C47-8566-E7A5A78A7408}"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1E7841-34DB-D041-A04E-8FE9D42C9D84}" type="datetimeFigureOut">
              <a:rPr lang="en-US" smtClean="0"/>
              <a:t>3/30/16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660CAF-0E77-6F4C-8BBF-19E0711028FB}" type="slidenum">
              <a:rPr lang="en-US" smtClean="0"/>
              <a:t>‹#›</a:t>
            </a:fld>
            <a:endParaRPr lang="en-US"/>
          </a:p>
        </p:txBody>
      </p:sp>
    </p:spTree>
    <p:extLst>
      <p:ext uri="{BB962C8B-B14F-4D97-AF65-F5344CB8AC3E}">
        <p14:creationId xmlns:p14="http://schemas.microsoft.com/office/powerpoint/2010/main" val="3637909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1E7841-34DB-D041-A04E-8FE9D42C9D84}" type="datetimeFigureOut">
              <a:rPr lang="en-US" smtClean="0"/>
              <a:t>3/30/16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660CAF-0E77-6F4C-8BBF-19E0711028FB}" type="slidenum">
              <a:rPr lang="en-US" smtClean="0"/>
              <a:t>‹#›</a:t>
            </a:fld>
            <a:endParaRPr lang="en-US"/>
          </a:p>
        </p:txBody>
      </p:sp>
    </p:spTree>
    <p:extLst>
      <p:ext uri="{BB962C8B-B14F-4D97-AF65-F5344CB8AC3E}">
        <p14:creationId xmlns:p14="http://schemas.microsoft.com/office/powerpoint/2010/main" val="1598736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1E7841-34DB-D041-A04E-8FE9D42C9D84}" type="datetimeFigureOut">
              <a:rPr lang="en-US" smtClean="0"/>
              <a:t>3/30/16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660CAF-0E77-6F4C-8BBF-19E0711028FB}" type="slidenum">
              <a:rPr lang="en-US" smtClean="0"/>
              <a:t>‹#›</a:t>
            </a:fld>
            <a:endParaRPr lang="en-US"/>
          </a:p>
        </p:txBody>
      </p:sp>
    </p:spTree>
    <p:extLst>
      <p:ext uri="{BB962C8B-B14F-4D97-AF65-F5344CB8AC3E}">
        <p14:creationId xmlns:p14="http://schemas.microsoft.com/office/powerpoint/2010/main" val="3176840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1E7841-34DB-D041-A04E-8FE9D42C9D84}" type="datetimeFigureOut">
              <a:rPr lang="en-US" smtClean="0"/>
              <a:t>3/30/16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660CAF-0E77-6F4C-8BBF-19E0711028FB}" type="slidenum">
              <a:rPr lang="en-US" smtClean="0"/>
              <a:t>‹#›</a:t>
            </a:fld>
            <a:endParaRPr lang="en-US"/>
          </a:p>
        </p:txBody>
      </p:sp>
    </p:spTree>
    <p:extLst>
      <p:ext uri="{BB962C8B-B14F-4D97-AF65-F5344CB8AC3E}">
        <p14:creationId xmlns:p14="http://schemas.microsoft.com/office/powerpoint/2010/main" val="1827711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1E7841-34DB-D041-A04E-8FE9D42C9D84}" type="datetimeFigureOut">
              <a:rPr lang="en-US" smtClean="0"/>
              <a:t>3/30/16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660CAF-0E77-6F4C-8BBF-19E0711028FB}" type="slidenum">
              <a:rPr lang="en-US" smtClean="0"/>
              <a:t>‹#›</a:t>
            </a:fld>
            <a:endParaRPr lang="en-US"/>
          </a:p>
        </p:txBody>
      </p:sp>
    </p:spTree>
    <p:extLst>
      <p:ext uri="{BB962C8B-B14F-4D97-AF65-F5344CB8AC3E}">
        <p14:creationId xmlns:p14="http://schemas.microsoft.com/office/powerpoint/2010/main" val="3012970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1E7841-34DB-D041-A04E-8FE9D42C9D84}" type="datetimeFigureOut">
              <a:rPr lang="en-US" smtClean="0"/>
              <a:t>3/30/16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660CAF-0E77-6F4C-8BBF-19E0711028FB}" type="slidenum">
              <a:rPr lang="en-US" smtClean="0"/>
              <a:t>‹#›</a:t>
            </a:fld>
            <a:endParaRPr lang="en-US"/>
          </a:p>
        </p:txBody>
      </p:sp>
    </p:spTree>
    <p:extLst>
      <p:ext uri="{BB962C8B-B14F-4D97-AF65-F5344CB8AC3E}">
        <p14:creationId xmlns:p14="http://schemas.microsoft.com/office/powerpoint/2010/main" val="3471882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1E7841-34DB-D041-A04E-8FE9D42C9D84}" type="datetimeFigureOut">
              <a:rPr lang="en-US" smtClean="0"/>
              <a:t>3/30/16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660CAF-0E77-6F4C-8BBF-19E0711028FB}" type="slidenum">
              <a:rPr lang="en-US" smtClean="0"/>
              <a:t>‹#›</a:t>
            </a:fld>
            <a:endParaRPr lang="en-US"/>
          </a:p>
        </p:txBody>
      </p:sp>
    </p:spTree>
    <p:extLst>
      <p:ext uri="{BB962C8B-B14F-4D97-AF65-F5344CB8AC3E}">
        <p14:creationId xmlns:p14="http://schemas.microsoft.com/office/powerpoint/2010/main" val="1871694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1E7841-34DB-D041-A04E-8FE9D42C9D84}" type="datetimeFigureOut">
              <a:rPr lang="en-US" smtClean="0"/>
              <a:t>3/30/16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660CAF-0E77-6F4C-8BBF-19E0711028FB}" type="slidenum">
              <a:rPr lang="en-US" smtClean="0"/>
              <a:t>‹#›</a:t>
            </a:fld>
            <a:endParaRPr lang="en-US"/>
          </a:p>
        </p:txBody>
      </p:sp>
    </p:spTree>
    <p:extLst>
      <p:ext uri="{BB962C8B-B14F-4D97-AF65-F5344CB8AC3E}">
        <p14:creationId xmlns:p14="http://schemas.microsoft.com/office/powerpoint/2010/main" val="4172731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1E7841-34DB-D041-A04E-8FE9D42C9D84}" type="datetimeFigureOut">
              <a:rPr lang="en-US" smtClean="0"/>
              <a:t>3/30/16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660CAF-0E77-6F4C-8BBF-19E0711028FB}" type="slidenum">
              <a:rPr lang="en-US" smtClean="0"/>
              <a:t>‹#›</a:t>
            </a:fld>
            <a:endParaRPr lang="en-US"/>
          </a:p>
        </p:txBody>
      </p:sp>
    </p:spTree>
    <p:extLst>
      <p:ext uri="{BB962C8B-B14F-4D97-AF65-F5344CB8AC3E}">
        <p14:creationId xmlns:p14="http://schemas.microsoft.com/office/powerpoint/2010/main" val="2504988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1E7841-34DB-D041-A04E-8FE9D42C9D84}" type="datetimeFigureOut">
              <a:rPr lang="en-US" smtClean="0"/>
              <a:t>3/30/16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660CAF-0E77-6F4C-8BBF-19E0711028FB}" type="slidenum">
              <a:rPr lang="en-US" smtClean="0"/>
              <a:t>‹#›</a:t>
            </a:fld>
            <a:endParaRPr lang="en-US"/>
          </a:p>
        </p:txBody>
      </p:sp>
    </p:spTree>
    <p:extLst>
      <p:ext uri="{BB962C8B-B14F-4D97-AF65-F5344CB8AC3E}">
        <p14:creationId xmlns:p14="http://schemas.microsoft.com/office/powerpoint/2010/main" val="1398211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1E7841-34DB-D041-A04E-8FE9D42C9D84}" type="datetimeFigureOut">
              <a:rPr lang="en-US" smtClean="0"/>
              <a:t>3/30/16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660CAF-0E77-6F4C-8BBF-19E0711028FB}" type="slidenum">
              <a:rPr lang="en-US" smtClean="0"/>
              <a:t>‹#›</a:t>
            </a:fld>
            <a:endParaRPr lang="en-US"/>
          </a:p>
        </p:txBody>
      </p:sp>
    </p:spTree>
    <p:extLst>
      <p:ext uri="{BB962C8B-B14F-4D97-AF65-F5344CB8AC3E}">
        <p14:creationId xmlns:p14="http://schemas.microsoft.com/office/powerpoint/2010/main" val="14628138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1E7841-34DB-D041-A04E-8FE9D42C9D84}" type="datetimeFigureOut">
              <a:rPr lang="en-US" smtClean="0"/>
              <a:t>3/30/16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60CAF-0E77-6F4C-8BBF-19E0711028FB}" type="slidenum">
              <a:rPr lang="en-US" smtClean="0"/>
              <a:t>‹#›</a:t>
            </a:fld>
            <a:endParaRPr lang="en-US"/>
          </a:p>
        </p:txBody>
      </p:sp>
    </p:spTree>
    <p:extLst>
      <p:ext uri="{BB962C8B-B14F-4D97-AF65-F5344CB8AC3E}">
        <p14:creationId xmlns:p14="http://schemas.microsoft.com/office/powerpoint/2010/main" val="2068714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33.gif"/><Relationship Id="rId5" Type="http://schemas.openxmlformats.org/officeDocument/2006/relationships/image" Target="../media/image40.jpeg"/><Relationship Id="rId6" Type="http://schemas.openxmlformats.org/officeDocument/2006/relationships/image" Target="../media/image41.jpe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33.gif"/><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jpeg"/><Relationship Id="rId6"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3.jpeg"/><Relationship Id="rId5" Type="http://schemas.openxmlformats.org/officeDocument/2006/relationships/image" Target="../media/image61.emf"/><Relationship Id="rId6" Type="http://schemas.openxmlformats.org/officeDocument/2006/relationships/image" Target="../media/image62.png"/><Relationship Id="rId7" Type="http://schemas.openxmlformats.org/officeDocument/2006/relationships/image" Target="../media/image63.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jpeg"/><Relationship Id="rId1" Type="http://schemas.openxmlformats.org/officeDocument/2006/relationships/slideLayout" Target="../slideLayouts/slideLayout4.xml"/><Relationship Id="rId2" Type="http://schemas.openxmlformats.org/officeDocument/2006/relationships/image" Target="../media/image6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4.xml"/><Relationship Id="rId2"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tiff"/><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24.jpeg"/><Relationship Id="rId8" Type="http://schemas.openxmlformats.org/officeDocument/2006/relationships/image" Target="../media/image15.jpg"/><Relationship Id="rId9" Type="http://schemas.openxmlformats.org/officeDocument/2006/relationships/image" Target="../media/image25.jpeg"/><Relationship Id="rId10"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15.jp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32.jpeg"/><Relationship Id="rId5" Type="http://schemas.openxmlformats.org/officeDocument/2006/relationships/image" Target="../media/image33.gif"/><Relationship Id="rId6" Type="http://schemas.openxmlformats.org/officeDocument/2006/relationships/image" Target="../media/image34.jpeg"/><Relationship Id="rId7"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3" descr="RuleImage95pctHillshad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36948" y="4315000"/>
            <a:ext cx="3969791" cy="2282507"/>
          </a:xfrm>
          <a:prstGeom prst="rect">
            <a:avLst/>
          </a:prstGeom>
        </p:spPr>
      </p:pic>
      <p:pic>
        <p:nvPicPr>
          <p:cNvPr id="6" name="Picture 5" descr="imgr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138" y="4566925"/>
            <a:ext cx="2806679" cy="2247579"/>
          </a:xfrm>
          <a:prstGeom prst="rect">
            <a:avLst/>
          </a:prstGeom>
        </p:spPr>
      </p:pic>
      <p:sp>
        <p:nvSpPr>
          <p:cNvPr id="2" name="Title 1"/>
          <p:cNvSpPr>
            <a:spLocks noGrp="1"/>
          </p:cNvSpPr>
          <p:nvPr>
            <p:ph type="ctrTitle"/>
          </p:nvPr>
        </p:nvSpPr>
        <p:spPr>
          <a:xfrm>
            <a:off x="158742" y="341281"/>
            <a:ext cx="6771406" cy="2256619"/>
          </a:xfrm>
        </p:spPr>
        <p:txBody>
          <a:bodyPr>
            <a:normAutofit fontScale="90000"/>
          </a:bodyPr>
          <a:lstStyle/>
          <a:p>
            <a:r>
              <a:rPr lang="en-US" dirty="0" smtClean="0"/>
              <a:t>Geospatial Paleontology: Developing and Testing New Approaches to Locating Vertebrate Fossils</a:t>
            </a:r>
            <a:endParaRPr lang="en-US" dirty="0"/>
          </a:p>
        </p:txBody>
      </p:sp>
      <p:sp>
        <p:nvSpPr>
          <p:cNvPr id="4" name="TextBox 3"/>
          <p:cNvSpPr txBox="1"/>
          <p:nvPr/>
        </p:nvSpPr>
        <p:spPr>
          <a:xfrm>
            <a:off x="158742" y="2978742"/>
            <a:ext cx="8906973" cy="1569660"/>
          </a:xfrm>
          <a:prstGeom prst="rect">
            <a:avLst/>
          </a:prstGeom>
          <a:noFill/>
        </p:spPr>
        <p:txBody>
          <a:bodyPr wrap="square" rtlCol="0">
            <a:spAutoFit/>
          </a:bodyPr>
          <a:lstStyle/>
          <a:p>
            <a:pPr algn="ctr"/>
            <a:r>
              <a:rPr lang="en-US" sz="2400" dirty="0" smtClean="0"/>
              <a:t>Robert L. Anemone</a:t>
            </a:r>
          </a:p>
          <a:p>
            <a:pPr algn="ctr"/>
            <a:r>
              <a:rPr lang="en-US" sz="2400" dirty="0" smtClean="0"/>
              <a:t>Department </a:t>
            </a:r>
            <a:r>
              <a:rPr lang="en-US" sz="2400" dirty="0" smtClean="0"/>
              <a:t>of Anthropology</a:t>
            </a:r>
          </a:p>
          <a:p>
            <a:pPr algn="ctr"/>
            <a:r>
              <a:rPr lang="en-US" sz="2400" dirty="0" smtClean="0"/>
              <a:t>University of North Carolina</a:t>
            </a:r>
          </a:p>
          <a:p>
            <a:pPr algn="ctr"/>
            <a:r>
              <a:rPr lang="en-US" sz="2400" dirty="0" smtClean="0"/>
              <a:t>Greensboro, NC </a:t>
            </a:r>
            <a:endParaRPr lang="en-US" sz="2400" dirty="0"/>
          </a:p>
        </p:txBody>
      </p:sp>
      <p:sp>
        <p:nvSpPr>
          <p:cNvPr id="5" name="TextBox 4"/>
          <p:cNvSpPr txBox="1"/>
          <p:nvPr/>
        </p:nvSpPr>
        <p:spPr>
          <a:xfrm>
            <a:off x="196339" y="5440934"/>
            <a:ext cx="8889577" cy="1015663"/>
          </a:xfrm>
          <a:prstGeom prst="rect">
            <a:avLst/>
          </a:prstGeom>
          <a:noFill/>
        </p:spPr>
        <p:txBody>
          <a:bodyPr wrap="square" rtlCol="0">
            <a:spAutoFit/>
          </a:bodyPr>
          <a:lstStyle/>
          <a:p>
            <a:pPr algn="ctr"/>
            <a:r>
              <a:rPr lang="en-US" sz="2000" dirty="0" smtClean="0"/>
              <a:t>SEGSA</a:t>
            </a:r>
            <a:endParaRPr lang="en-US" sz="2000" dirty="0" smtClean="0"/>
          </a:p>
          <a:p>
            <a:pPr algn="ctr"/>
            <a:r>
              <a:rPr lang="en-US" sz="2000" dirty="0" smtClean="0"/>
              <a:t>Columbia, SC</a:t>
            </a:r>
            <a:endParaRPr lang="en-US" sz="2000" dirty="0" smtClean="0"/>
          </a:p>
          <a:p>
            <a:pPr algn="ctr"/>
            <a:r>
              <a:rPr lang="en-US" sz="2000" dirty="0" smtClean="0"/>
              <a:t>April 1, 2016</a:t>
            </a:r>
            <a:endParaRPr lang="en-US" sz="2000" dirty="0"/>
          </a:p>
        </p:txBody>
      </p:sp>
      <p:pic>
        <p:nvPicPr>
          <p:cNvPr id="9" name="Picture 8" descr="Field GI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3914" y="30290"/>
            <a:ext cx="2090085" cy="315881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3704003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t="-19949" b="-19949"/>
          <a:stretch>
            <a:fillRect/>
          </a:stretch>
        </p:blipFill>
        <p:spPr>
          <a:xfrm>
            <a:off x="-102470" y="82241"/>
            <a:ext cx="6610452" cy="3635494"/>
          </a:xfrm>
        </p:spPr>
      </p:pic>
      <p:pic>
        <p:nvPicPr>
          <p:cNvPr id="3" name="Picture 2" descr="imgr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5308" y="3598366"/>
            <a:ext cx="3594100" cy="2260600"/>
          </a:xfrm>
          <a:prstGeom prst="rect">
            <a:avLst/>
          </a:prstGeom>
        </p:spPr>
      </p:pic>
      <p:pic>
        <p:nvPicPr>
          <p:cNvPr id="6" name="Picture 5" descr="imgr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37868" y="538225"/>
            <a:ext cx="2831688" cy="1699013"/>
          </a:xfrm>
          <a:prstGeom prst="rect">
            <a:avLst/>
          </a:prstGeom>
        </p:spPr>
      </p:pic>
      <p:pic>
        <p:nvPicPr>
          <p:cNvPr id="7" name="Picture 6" descr="DSC_0104.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78283" y="3076198"/>
            <a:ext cx="4355040" cy="2915358"/>
          </a:xfrm>
          <a:prstGeom prst="rect">
            <a:avLst/>
          </a:prstGeom>
        </p:spPr>
      </p:pic>
    </p:spTree>
    <p:extLst>
      <p:ext uri="{BB962C8B-B14F-4D97-AF65-F5344CB8AC3E}">
        <p14:creationId xmlns:p14="http://schemas.microsoft.com/office/powerpoint/2010/main" val="244702491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nd.com/neurosolutions/products/images/FAQ_MLP.gif"/>
          <p:cNvPicPr>
            <a:picLocks noChangeAspect="1" noChangeArrowheads="1"/>
          </p:cNvPicPr>
          <p:nvPr/>
        </p:nvPicPr>
        <p:blipFill>
          <a:blip r:embed="rId4" cstate="print"/>
          <a:srcRect/>
          <a:stretch>
            <a:fillRect/>
          </a:stretch>
        </p:blipFill>
        <p:spPr bwMode="auto">
          <a:xfrm>
            <a:off x="6374825" y="2934824"/>
            <a:ext cx="2817962" cy="1905000"/>
          </a:xfrm>
          <a:prstGeom prst="rect">
            <a:avLst/>
          </a:prstGeom>
          <a:noFill/>
        </p:spPr>
      </p:pic>
      <p:sp>
        <p:nvSpPr>
          <p:cNvPr id="2" name="Title 1"/>
          <p:cNvSpPr>
            <a:spLocks noGrp="1"/>
          </p:cNvSpPr>
          <p:nvPr>
            <p:ph type="title"/>
          </p:nvPr>
        </p:nvSpPr>
        <p:spPr/>
        <p:txBody>
          <a:bodyPr>
            <a:normAutofit fontScale="90000"/>
          </a:bodyPr>
          <a:lstStyle/>
          <a:p>
            <a:r>
              <a:rPr lang="en-US" dirty="0" smtClean="0"/>
              <a:t>Components of the Predictive Model</a:t>
            </a:r>
            <a:endParaRPr lang="en-US" dirty="0"/>
          </a:p>
        </p:txBody>
      </p:sp>
      <p:sp>
        <p:nvSpPr>
          <p:cNvPr id="3" name="Content Placeholder 2"/>
          <p:cNvSpPr>
            <a:spLocks noGrp="1"/>
          </p:cNvSpPr>
          <p:nvPr>
            <p:ph idx="1"/>
          </p:nvPr>
        </p:nvSpPr>
        <p:spPr>
          <a:xfrm>
            <a:off x="228600" y="1600200"/>
            <a:ext cx="6400800" cy="4525963"/>
          </a:xfrm>
        </p:spPr>
        <p:txBody>
          <a:bodyPr>
            <a:normAutofit fontScale="92500" lnSpcReduction="20000"/>
          </a:bodyPr>
          <a:lstStyle/>
          <a:p>
            <a:r>
              <a:rPr lang="en-US" dirty="0" smtClean="0"/>
              <a:t>Remote Sensing Imagery (RS)</a:t>
            </a:r>
          </a:p>
          <a:p>
            <a:pPr lvl="1"/>
            <a:r>
              <a:rPr lang="en-US" dirty="0" smtClean="0"/>
              <a:t>Landsat 7 ETM+ sensor</a:t>
            </a:r>
          </a:p>
          <a:p>
            <a:pPr lvl="1"/>
            <a:r>
              <a:rPr lang="en-US" dirty="0" smtClean="0"/>
              <a:t>USGS EROS Data Center</a:t>
            </a:r>
          </a:p>
          <a:p>
            <a:r>
              <a:rPr lang="en-US" dirty="0" smtClean="0"/>
              <a:t>Artificial Neural Network (ANN)</a:t>
            </a:r>
          </a:p>
          <a:p>
            <a:pPr lvl="1"/>
            <a:r>
              <a:rPr lang="en-US" dirty="0" smtClean="0"/>
              <a:t>ENVI 4.7 Geospatial Software</a:t>
            </a:r>
          </a:p>
          <a:p>
            <a:pPr lvl="1"/>
            <a:r>
              <a:rPr lang="en-US" dirty="0" err="1" smtClean="0"/>
              <a:t>Definiens</a:t>
            </a:r>
            <a:r>
              <a:rPr lang="en-US" dirty="0" smtClean="0"/>
              <a:t> Professional 5.0</a:t>
            </a:r>
          </a:p>
          <a:p>
            <a:r>
              <a:rPr lang="en-US" dirty="0" smtClean="0"/>
              <a:t>Geographic Information System (GIS)</a:t>
            </a:r>
          </a:p>
          <a:p>
            <a:pPr lvl="1"/>
            <a:r>
              <a:rPr lang="en-US" dirty="0" smtClean="0"/>
              <a:t>Digital Elevation Model (DEM)</a:t>
            </a:r>
          </a:p>
          <a:p>
            <a:pPr lvl="1"/>
            <a:r>
              <a:rPr lang="en-US" dirty="0" smtClean="0"/>
              <a:t>ArcGIS 10</a:t>
            </a:r>
          </a:p>
          <a:p>
            <a:pPr lvl="1"/>
            <a:r>
              <a:rPr lang="en-US" dirty="0" smtClean="0"/>
              <a:t>National Elevation Database</a:t>
            </a:r>
          </a:p>
          <a:p>
            <a:pPr lvl="1"/>
            <a:endParaRPr lang="en-US" dirty="0" smtClean="0"/>
          </a:p>
          <a:p>
            <a:pPr lvl="1">
              <a:buNone/>
            </a:pPr>
            <a:endParaRPr lang="en-US" dirty="0" smtClean="0"/>
          </a:p>
          <a:p>
            <a:pPr>
              <a:buNone/>
            </a:pPr>
            <a:endParaRPr lang="en-US" dirty="0" smtClean="0"/>
          </a:p>
        </p:txBody>
      </p:sp>
      <p:pic>
        <p:nvPicPr>
          <p:cNvPr id="4" name="Picture 3" descr="Path035Row031.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993850" y="1447800"/>
            <a:ext cx="1479462" cy="1373848"/>
          </a:xfrm>
          <a:prstGeom prst="rect">
            <a:avLst/>
          </a:prstGeom>
        </p:spPr>
      </p:pic>
      <p:sp>
        <p:nvSpPr>
          <p:cNvPr id="5" name="Rounded Rectangle 4"/>
          <p:cNvSpPr/>
          <p:nvPr/>
        </p:nvSpPr>
        <p:spPr>
          <a:xfrm>
            <a:off x="6857281" y="4953000"/>
            <a:ext cx="1752600" cy="1697639"/>
          </a:xfrm>
          <a:prstGeom prst="roundRect">
            <a:avLst>
              <a:gd name="adj" fmla="val 10000"/>
            </a:avLst>
          </a:prstGeom>
          <a:blipFill rotWithShape="0">
            <a:blip r:embed="rId6"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066800"/>
          </a:xfrm>
        </p:spPr>
        <p:txBody>
          <a:bodyPr/>
          <a:lstStyle/>
          <a:p>
            <a:r>
              <a:rPr lang="en-US" dirty="0" smtClean="0"/>
              <a:t>Landsat 7 ETM+ Imagery</a:t>
            </a:r>
            <a:endParaRPr lang="en-US" dirty="0"/>
          </a:p>
        </p:txBody>
      </p:sp>
      <p:pic>
        <p:nvPicPr>
          <p:cNvPr id="4" name="Picture 3" descr="Path035Row03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9288" y="916471"/>
            <a:ext cx="4677488" cy="4343577"/>
          </a:xfrm>
          <a:prstGeom prst="rect">
            <a:avLst/>
          </a:prstGeom>
        </p:spPr>
      </p:pic>
      <p:pic>
        <p:nvPicPr>
          <p:cNvPr id="5" name="Picture 4" descr="Path036Row03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21365104">
            <a:off x="4328148" y="1080179"/>
            <a:ext cx="4941442" cy="4269692"/>
          </a:xfrm>
          <a:prstGeom prst="rect">
            <a:avLst/>
          </a:prstGeom>
        </p:spPr>
      </p:pic>
      <p:sp>
        <p:nvSpPr>
          <p:cNvPr id="6" name="TextBox 5"/>
          <p:cNvSpPr txBox="1"/>
          <p:nvPr/>
        </p:nvSpPr>
        <p:spPr>
          <a:xfrm>
            <a:off x="5257800" y="5638800"/>
            <a:ext cx="3733800" cy="646331"/>
          </a:xfrm>
          <a:prstGeom prst="rect">
            <a:avLst/>
          </a:prstGeom>
          <a:noFill/>
        </p:spPr>
        <p:txBody>
          <a:bodyPr wrap="square" rtlCol="0">
            <a:spAutoFit/>
          </a:bodyPr>
          <a:lstStyle/>
          <a:p>
            <a:pPr algn="ctr"/>
            <a:r>
              <a:rPr lang="en-US" dirty="0" smtClean="0"/>
              <a:t>Imagery from USGS EROS Data Center http://eros.usgs.gov/</a:t>
            </a:r>
            <a:endParaRPr lang="en-US" dirty="0"/>
          </a:p>
        </p:txBody>
      </p:sp>
      <p:sp>
        <p:nvSpPr>
          <p:cNvPr id="8" name="TextBox 7"/>
          <p:cNvSpPr txBox="1"/>
          <p:nvPr/>
        </p:nvSpPr>
        <p:spPr>
          <a:xfrm>
            <a:off x="1066800" y="5029200"/>
            <a:ext cx="3429000" cy="2308324"/>
          </a:xfrm>
          <a:prstGeom prst="rect">
            <a:avLst/>
          </a:prstGeom>
          <a:noFill/>
        </p:spPr>
        <p:txBody>
          <a:bodyPr wrap="square" rtlCol="0">
            <a:spAutoFit/>
          </a:bodyPr>
          <a:lstStyle/>
          <a:p>
            <a:pPr marL="342900" indent="-342900">
              <a:buAutoNum type="arabicPeriod"/>
            </a:pPr>
            <a:r>
              <a:rPr lang="en-US" dirty="0" smtClean="0"/>
              <a:t>Visible, Blue 0.45-0.52mm</a:t>
            </a:r>
          </a:p>
          <a:p>
            <a:pPr marL="342900" indent="-342900">
              <a:buAutoNum type="arabicPeriod"/>
            </a:pPr>
            <a:r>
              <a:rPr lang="en-US" dirty="0" smtClean="0"/>
              <a:t>Visible, Green 0.52-0.60mm</a:t>
            </a:r>
          </a:p>
          <a:p>
            <a:pPr marL="342900" indent="-342900">
              <a:buAutoNum type="arabicPeriod"/>
            </a:pPr>
            <a:r>
              <a:rPr lang="en-US" dirty="0" smtClean="0"/>
              <a:t>Visible, Red 0.63-0.69mm</a:t>
            </a:r>
          </a:p>
          <a:p>
            <a:pPr marL="342900" indent="-342900">
              <a:buAutoNum type="arabicPeriod"/>
            </a:pPr>
            <a:r>
              <a:rPr lang="en-US" dirty="0" smtClean="0"/>
              <a:t>Near Infrared 0.76-0.90mm</a:t>
            </a:r>
          </a:p>
          <a:p>
            <a:pPr marL="342900" indent="-342900">
              <a:buAutoNum type="arabicPeriod"/>
            </a:pPr>
            <a:r>
              <a:rPr lang="en-US" dirty="0" smtClean="0"/>
              <a:t>Mid-Infrared 1.55-1.75mm</a:t>
            </a:r>
          </a:p>
          <a:p>
            <a:pPr marL="342900" indent="-342900"/>
            <a:r>
              <a:rPr lang="en-US" dirty="0" smtClean="0"/>
              <a:t>7.    Mid-Infrared 2.08-2.35mm</a:t>
            </a:r>
          </a:p>
          <a:p>
            <a:pPr marL="342900" indent="-342900"/>
            <a:endParaRPr lang="en-US" dirty="0" smtClean="0"/>
          </a:p>
          <a:p>
            <a:pPr marL="342900" indent="-342900">
              <a:buAutoNum type="arabicPeriod"/>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6477000" cy="990600"/>
          </a:xfrm>
        </p:spPr>
        <p:txBody>
          <a:bodyPr>
            <a:normAutofit fontScale="90000"/>
          </a:bodyPr>
          <a:lstStyle/>
          <a:p>
            <a:r>
              <a:rPr lang="en-US" dirty="0" smtClean="0"/>
              <a:t>Training the Neural Network</a:t>
            </a:r>
            <a:endParaRPr lang="en-US" dirty="0"/>
          </a:p>
        </p:txBody>
      </p:sp>
      <p:pic>
        <p:nvPicPr>
          <p:cNvPr id="4" name="Picture 3" descr="TrainingSiteSelectio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997332" y="0"/>
            <a:ext cx="3146668" cy="2971800"/>
          </a:xfrm>
          <a:prstGeom prst="rect">
            <a:avLst/>
          </a:prstGeom>
        </p:spPr>
      </p:pic>
      <p:pic>
        <p:nvPicPr>
          <p:cNvPr id="6" name="Picture 5" descr="GP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019800" y="2971800"/>
            <a:ext cx="3124200" cy="3886200"/>
          </a:xfrm>
          <a:prstGeom prst="rect">
            <a:avLst/>
          </a:prstGeom>
        </p:spPr>
      </p:pic>
      <p:pic>
        <p:nvPicPr>
          <p:cNvPr id="5" name="Picture 4" descr="TrainingSites.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9255" y="2133600"/>
            <a:ext cx="5751945" cy="3581400"/>
          </a:xfrm>
          <a:prstGeom prst="rect">
            <a:avLst/>
          </a:prstGeom>
        </p:spPr>
      </p:pic>
      <p:sp>
        <p:nvSpPr>
          <p:cNvPr id="8" name="TextBox 7"/>
          <p:cNvSpPr txBox="1"/>
          <p:nvPr/>
        </p:nvSpPr>
        <p:spPr>
          <a:xfrm>
            <a:off x="152400" y="4495800"/>
            <a:ext cx="1066800" cy="369332"/>
          </a:xfrm>
          <a:prstGeom prst="rect">
            <a:avLst/>
          </a:prstGeom>
          <a:noFill/>
        </p:spPr>
        <p:txBody>
          <a:bodyPr wrap="square" rtlCol="0">
            <a:spAutoFit/>
          </a:bodyPr>
          <a:lstStyle/>
          <a:p>
            <a:r>
              <a:rPr lang="en-US" dirty="0" smtClean="0">
                <a:solidFill>
                  <a:srgbClr val="FF0000"/>
                </a:solidFill>
              </a:rPr>
              <a:t>Localities</a:t>
            </a:r>
            <a:endParaRPr lang="en-US" dirty="0">
              <a:solidFill>
                <a:srgbClr val="FF0000"/>
              </a:solidFill>
            </a:endParaRPr>
          </a:p>
        </p:txBody>
      </p:sp>
      <p:sp>
        <p:nvSpPr>
          <p:cNvPr id="9" name="TextBox 8"/>
          <p:cNvSpPr txBox="1"/>
          <p:nvPr/>
        </p:nvSpPr>
        <p:spPr>
          <a:xfrm>
            <a:off x="4800600" y="5257800"/>
            <a:ext cx="1295400" cy="369332"/>
          </a:xfrm>
          <a:prstGeom prst="rect">
            <a:avLst/>
          </a:prstGeom>
          <a:noFill/>
        </p:spPr>
        <p:txBody>
          <a:bodyPr wrap="square" rtlCol="0">
            <a:spAutoFit/>
          </a:bodyPr>
          <a:lstStyle/>
          <a:p>
            <a:r>
              <a:rPr lang="en-US" dirty="0" smtClean="0">
                <a:solidFill>
                  <a:srgbClr val="66FF33"/>
                </a:solidFill>
              </a:rPr>
              <a:t>Forest</a:t>
            </a:r>
            <a:endParaRPr lang="en-US" dirty="0">
              <a:solidFill>
                <a:srgbClr val="66FF33"/>
              </a:solidFill>
            </a:endParaRPr>
          </a:p>
        </p:txBody>
      </p:sp>
      <p:sp>
        <p:nvSpPr>
          <p:cNvPr id="10" name="TextBox 9"/>
          <p:cNvSpPr txBox="1"/>
          <p:nvPr/>
        </p:nvSpPr>
        <p:spPr>
          <a:xfrm>
            <a:off x="4343400" y="2286000"/>
            <a:ext cx="914400" cy="381000"/>
          </a:xfrm>
          <a:prstGeom prst="rect">
            <a:avLst/>
          </a:prstGeom>
          <a:noFill/>
        </p:spPr>
        <p:txBody>
          <a:bodyPr wrap="square" rtlCol="0">
            <a:spAutoFit/>
          </a:bodyPr>
          <a:lstStyle/>
          <a:p>
            <a:r>
              <a:rPr lang="en-US" dirty="0" smtClean="0">
                <a:solidFill>
                  <a:srgbClr val="996633"/>
                </a:solidFill>
              </a:rPr>
              <a:t>Sand</a:t>
            </a:r>
            <a:endParaRPr lang="en-US" dirty="0">
              <a:solidFill>
                <a:srgbClr val="996633"/>
              </a:solidFill>
            </a:endParaRPr>
          </a:p>
        </p:txBody>
      </p:sp>
      <p:sp>
        <p:nvSpPr>
          <p:cNvPr id="14" name="TextBox 13"/>
          <p:cNvSpPr txBox="1"/>
          <p:nvPr/>
        </p:nvSpPr>
        <p:spPr>
          <a:xfrm>
            <a:off x="152400" y="838200"/>
            <a:ext cx="1524000" cy="381000"/>
          </a:xfrm>
          <a:prstGeom prst="rect">
            <a:avLst/>
          </a:prstGeom>
          <a:noFill/>
        </p:spPr>
        <p:txBody>
          <a:bodyPr wrap="square" rtlCol="0">
            <a:spAutoFit/>
          </a:bodyPr>
          <a:lstStyle/>
          <a:p>
            <a:r>
              <a:rPr lang="en-US" dirty="0" smtClean="0"/>
              <a:t>With ENVI 4.7</a:t>
            </a:r>
            <a:endParaRPr lang="en-US" dirty="0"/>
          </a:p>
        </p:txBody>
      </p:sp>
      <p:sp>
        <p:nvSpPr>
          <p:cNvPr id="12" name="TextBox 11"/>
          <p:cNvSpPr txBox="1"/>
          <p:nvPr/>
        </p:nvSpPr>
        <p:spPr>
          <a:xfrm>
            <a:off x="596101" y="1491734"/>
            <a:ext cx="4781432" cy="369332"/>
          </a:xfrm>
          <a:prstGeom prst="rect">
            <a:avLst/>
          </a:prstGeom>
          <a:noFill/>
        </p:spPr>
        <p:txBody>
          <a:bodyPr wrap="square" rtlCol="0">
            <a:spAutoFit/>
          </a:bodyPr>
          <a:lstStyle/>
          <a:p>
            <a:r>
              <a:rPr lang="en-US" dirty="0" smtClean="0"/>
              <a:t>Supervised Image classification with </a:t>
            </a:r>
            <a:r>
              <a:rPr lang="en-US" dirty="0" err="1" smtClean="0"/>
              <a:t>Definiens</a:t>
            </a:r>
            <a:endParaRPr lang="en-US" dirty="0"/>
          </a:p>
        </p:txBody>
      </p:sp>
      <p:sp>
        <p:nvSpPr>
          <p:cNvPr id="15" name="Notched Right Arrow 14"/>
          <p:cNvSpPr/>
          <p:nvPr/>
        </p:nvSpPr>
        <p:spPr>
          <a:xfrm>
            <a:off x="4648200" y="1453634"/>
            <a:ext cx="1219200" cy="762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57200" y="5867400"/>
            <a:ext cx="4038600" cy="369332"/>
          </a:xfrm>
          <a:prstGeom prst="rect">
            <a:avLst/>
          </a:prstGeom>
          <a:noFill/>
        </p:spPr>
        <p:txBody>
          <a:bodyPr wrap="square" rtlCol="0">
            <a:spAutoFit/>
          </a:bodyPr>
          <a:lstStyle/>
          <a:p>
            <a:r>
              <a:rPr lang="en-US" dirty="0" smtClean="0"/>
              <a:t>Collecting GPS coordinates for Localities</a:t>
            </a:r>
            <a:endParaRPr lang="en-US" dirty="0"/>
          </a:p>
        </p:txBody>
      </p:sp>
      <p:sp>
        <p:nvSpPr>
          <p:cNvPr id="17" name="Notched Right Arrow 16"/>
          <p:cNvSpPr/>
          <p:nvPr/>
        </p:nvSpPr>
        <p:spPr>
          <a:xfrm>
            <a:off x="4495800" y="6019800"/>
            <a:ext cx="1295400" cy="762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The Neural Network Model</a:t>
            </a:r>
            <a:endParaRPr lang="en-US" dirty="0"/>
          </a:p>
        </p:txBody>
      </p:sp>
      <p:pic>
        <p:nvPicPr>
          <p:cNvPr id="6" name="Picture 2" descr="http://www.nd.com/neurosolutions/products/images/FAQ_MLP.gif"/>
          <p:cNvPicPr>
            <a:picLocks noGrp="1" noChangeAspect="1" noChangeArrowheads="1"/>
          </p:cNvPicPr>
          <p:nvPr>
            <p:ph idx="1"/>
          </p:nvPr>
        </p:nvPicPr>
        <p:blipFill>
          <a:blip r:embed="rId4" cstate="print"/>
          <a:srcRect/>
          <a:stretch>
            <a:fillRect/>
          </a:stretch>
        </p:blipFill>
        <p:spPr bwMode="auto">
          <a:xfrm>
            <a:off x="2286000" y="1752600"/>
            <a:ext cx="4653861" cy="3067844"/>
          </a:xfrm>
          <a:prstGeom prst="rect">
            <a:avLst/>
          </a:prstGeom>
          <a:noFill/>
        </p:spPr>
      </p:pic>
      <p:sp>
        <p:nvSpPr>
          <p:cNvPr id="7" name="TextBox 6"/>
          <p:cNvSpPr txBox="1"/>
          <p:nvPr/>
        </p:nvSpPr>
        <p:spPr>
          <a:xfrm>
            <a:off x="304800" y="5181600"/>
            <a:ext cx="2209800" cy="646331"/>
          </a:xfrm>
          <a:prstGeom prst="rect">
            <a:avLst/>
          </a:prstGeom>
          <a:noFill/>
        </p:spPr>
        <p:txBody>
          <a:bodyPr wrap="square" rtlCol="0">
            <a:spAutoFit/>
          </a:bodyPr>
          <a:lstStyle/>
          <a:p>
            <a:r>
              <a:rPr lang="en-US" dirty="0" smtClean="0"/>
              <a:t>6 input nodes</a:t>
            </a:r>
          </a:p>
          <a:p>
            <a:r>
              <a:rPr lang="en-US" dirty="0" smtClean="0"/>
              <a:t>Landsat Bands 1-5,7</a:t>
            </a:r>
            <a:endParaRPr lang="en-US" dirty="0"/>
          </a:p>
        </p:txBody>
      </p:sp>
      <p:grpSp>
        <p:nvGrpSpPr>
          <p:cNvPr id="13" name="Group 12"/>
          <p:cNvGrpSpPr/>
          <p:nvPr/>
        </p:nvGrpSpPr>
        <p:grpSpPr>
          <a:xfrm>
            <a:off x="5410200" y="5103674"/>
            <a:ext cx="1752600" cy="1754326"/>
            <a:chOff x="5334000" y="4876800"/>
            <a:chExt cx="1752600" cy="1754326"/>
          </a:xfrm>
        </p:grpSpPr>
        <p:sp>
          <p:nvSpPr>
            <p:cNvPr id="10" name="Rectangle 9"/>
            <p:cNvSpPr/>
            <p:nvPr/>
          </p:nvSpPr>
          <p:spPr>
            <a:xfrm>
              <a:off x="5334000" y="4876800"/>
              <a:ext cx="17526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62600" y="4876800"/>
              <a:ext cx="1371600" cy="1754326"/>
            </a:xfrm>
            <a:prstGeom prst="rect">
              <a:avLst/>
            </a:prstGeom>
            <a:noFill/>
          </p:spPr>
          <p:txBody>
            <a:bodyPr wrap="square" rtlCol="0">
              <a:spAutoFit/>
            </a:bodyPr>
            <a:lstStyle/>
            <a:p>
              <a:r>
                <a:rPr lang="en-US" dirty="0" smtClean="0">
                  <a:solidFill>
                    <a:srgbClr val="FF0000"/>
                  </a:solidFill>
                </a:rPr>
                <a:t>Localities</a:t>
              </a:r>
            </a:p>
            <a:p>
              <a:r>
                <a:rPr lang="en-US" dirty="0" smtClean="0">
                  <a:solidFill>
                    <a:srgbClr val="66FF33"/>
                  </a:solidFill>
                </a:rPr>
                <a:t>Forest</a:t>
              </a:r>
            </a:p>
            <a:p>
              <a:r>
                <a:rPr lang="en-US" b="1" dirty="0" smtClean="0">
                  <a:solidFill>
                    <a:srgbClr val="7030A0"/>
                  </a:solidFill>
                </a:rPr>
                <a:t>Barren</a:t>
              </a:r>
            </a:p>
            <a:p>
              <a:r>
                <a:rPr lang="en-US" dirty="0" smtClean="0">
                  <a:solidFill>
                    <a:srgbClr val="FF33CC"/>
                  </a:solidFill>
                </a:rPr>
                <a:t>Wetland</a:t>
              </a:r>
            </a:p>
            <a:p>
              <a:r>
                <a:rPr lang="en-US" dirty="0" smtClean="0">
                  <a:solidFill>
                    <a:srgbClr val="FFFF00"/>
                  </a:solidFill>
                </a:rPr>
                <a:t>Scrubland</a:t>
              </a:r>
            </a:p>
            <a:p>
              <a:endParaRPr lang="en-US" dirty="0"/>
            </a:p>
          </p:txBody>
        </p:sp>
      </p:grpSp>
      <p:sp>
        <p:nvSpPr>
          <p:cNvPr id="14" name="TextBox 13"/>
          <p:cNvSpPr txBox="1"/>
          <p:nvPr/>
        </p:nvSpPr>
        <p:spPr>
          <a:xfrm>
            <a:off x="6858000" y="2590800"/>
            <a:ext cx="1981200" cy="646331"/>
          </a:xfrm>
          <a:prstGeom prst="rect">
            <a:avLst/>
          </a:prstGeom>
          <a:noFill/>
        </p:spPr>
        <p:txBody>
          <a:bodyPr wrap="square" rtlCol="0">
            <a:spAutoFit/>
          </a:bodyPr>
          <a:lstStyle/>
          <a:p>
            <a:pPr algn="ctr"/>
            <a:r>
              <a:rPr lang="en-US" dirty="0" smtClean="0"/>
              <a:t>Rule Image for each Output Layer</a:t>
            </a:r>
            <a:endParaRPr lang="en-US" dirty="0"/>
          </a:p>
        </p:txBody>
      </p:sp>
      <p:cxnSp>
        <p:nvCxnSpPr>
          <p:cNvPr id="16" name="Straight Arrow Connector 15"/>
          <p:cNvCxnSpPr/>
          <p:nvPr/>
        </p:nvCxnSpPr>
        <p:spPr>
          <a:xfrm flipV="1">
            <a:off x="838200" y="4572000"/>
            <a:ext cx="1447800" cy="6096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7" name="Up Arrow 16"/>
          <p:cNvSpPr/>
          <p:nvPr/>
        </p:nvSpPr>
        <p:spPr>
          <a:xfrm>
            <a:off x="6096000" y="4648200"/>
            <a:ext cx="152400" cy="381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590800" y="5029200"/>
            <a:ext cx="2438400" cy="646331"/>
          </a:xfrm>
          <a:prstGeom prst="rect">
            <a:avLst/>
          </a:prstGeom>
          <a:noFill/>
        </p:spPr>
        <p:txBody>
          <a:bodyPr wrap="square" rtlCol="0">
            <a:spAutoFit/>
          </a:bodyPr>
          <a:lstStyle/>
          <a:p>
            <a:r>
              <a:rPr lang="en-US" dirty="0" smtClean="0"/>
              <a:t>2 Hidden Layers</a:t>
            </a:r>
          </a:p>
          <a:p>
            <a:r>
              <a:rPr lang="en-US" dirty="0" smtClean="0"/>
              <a:t>Analytical “Black Box”</a:t>
            </a:r>
            <a:endParaRPr lang="en-US" dirty="0"/>
          </a:p>
        </p:txBody>
      </p:sp>
      <p:sp>
        <p:nvSpPr>
          <p:cNvPr id="19" name="Up Arrow 18"/>
          <p:cNvSpPr/>
          <p:nvPr/>
        </p:nvSpPr>
        <p:spPr>
          <a:xfrm>
            <a:off x="4191000" y="4724400"/>
            <a:ext cx="152400"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28800" y="1143000"/>
            <a:ext cx="5486400" cy="369332"/>
          </a:xfrm>
          <a:prstGeom prst="rect">
            <a:avLst/>
          </a:prstGeom>
        </p:spPr>
        <p:txBody>
          <a:bodyPr wrap="square">
            <a:spAutoFit/>
          </a:bodyPr>
          <a:lstStyle/>
          <a:p>
            <a:r>
              <a:rPr lang="en-US" dirty="0" smtClean="0"/>
              <a:t>Back-Propagation, Feed-Forward, Multilayer Perceptron</a:t>
            </a:r>
            <a:endParaRPr lang="en-US" dirty="0"/>
          </a:p>
        </p:txBody>
      </p:sp>
      <p:sp>
        <p:nvSpPr>
          <p:cNvPr id="21" name="TextBox 20"/>
          <p:cNvSpPr txBox="1"/>
          <p:nvPr/>
        </p:nvSpPr>
        <p:spPr>
          <a:xfrm>
            <a:off x="7315200" y="5410200"/>
            <a:ext cx="1524000" cy="1200329"/>
          </a:xfrm>
          <a:prstGeom prst="rect">
            <a:avLst/>
          </a:prstGeom>
          <a:noFill/>
        </p:spPr>
        <p:txBody>
          <a:bodyPr wrap="square" rtlCol="0">
            <a:spAutoFit/>
          </a:bodyPr>
          <a:lstStyle/>
          <a:p>
            <a:r>
              <a:rPr lang="en-US" dirty="0" smtClean="0"/>
              <a:t>10 original land classes collapsed to 5 output nodes</a:t>
            </a:r>
            <a:endParaRPr lang="en-US" dirty="0"/>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0" presetClass="exit" presetSubtype="0" fill="hold" grpId="1" nodeType="withEffect">
                                  <p:stCondLst>
                                    <p:cond delay="0"/>
                                  </p:stCondLst>
                                  <p:childTnLst>
                                    <p:animEffect transition="out" filter="fade">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1000"/>
                                        <p:tgtEl>
                                          <p:spTgt spid="16"/>
                                        </p:tgtEl>
                                      </p:cBhvr>
                                    </p:animEffect>
                                    <p:set>
                                      <p:cBhvr>
                                        <p:cTn id="20" dur="1" fill="hold">
                                          <p:stCondLst>
                                            <p:cond delay="9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0" presetClass="exit" presetSubtype="0" fill="hold" nodeType="withEffect">
                                  <p:stCondLst>
                                    <p:cond delay="0"/>
                                  </p:stCondLst>
                                  <p:childTnLst>
                                    <p:animEffect transition="out" filter="fade">
                                      <p:cBhvr>
                                        <p:cTn id="30" dur="2000"/>
                                        <p:tgtEl>
                                          <p:spTgt spid="18"/>
                                        </p:tgtEl>
                                      </p:cBhvr>
                                    </p:animEffect>
                                    <p:set>
                                      <p:cBhvr>
                                        <p:cTn id="31" dur="1" fill="hold">
                                          <p:stCondLst>
                                            <p:cond delay="1999"/>
                                          </p:stCondLst>
                                        </p:cTn>
                                        <p:tgtEl>
                                          <p:spTgt spid="1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000"/>
                                        <p:tgtEl>
                                          <p:spTgt spid="19"/>
                                        </p:tgtEl>
                                      </p:cBhvr>
                                    </p:animEffect>
                                    <p:set>
                                      <p:cBhvr>
                                        <p:cTn id="34" dur="1" fill="hold">
                                          <p:stCondLst>
                                            <p:cond delay="1999"/>
                                          </p:stCondLst>
                                        </p:cTn>
                                        <p:tgtEl>
                                          <p:spTgt spid="19"/>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4" grpId="0"/>
      <p:bldP spid="18" grpId="0"/>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711243" y="2780973"/>
            <a:ext cx="1160448" cy="2974667"/>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57200"/>
            <a:ext cx="7467600" cy="1143000"/>
          </a:xfrm>
        </p:spPr>
        <p:txBody>
          <a:bodyPr/>
          <a:lstStyle/>
          <a:p>
            <a:r>
              <a:rPr lang="en-US" dirty="0" smtClean="0"/>
              <a:t>Classification Results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98403350"/>
              </p:ext>
            </p:extLst>
          </p:nvPr>
        </p:nvGraphicFramePr>
        <p:xfrm>
          <a:off x="51308" y="1676400"/>
          <a:ext cx="9092692" cy="4079240"/>
        </p:xfrm>
        <a:graphic>
          <a:graphicData uri="http://schemas.openxmlformats.org/drawingml/2006/table">
            <a:tbl>
              <a:tblPr firstRow="1" bandRow="1">
                <a:tableStyleId>{5C22544A-7EE6-4342-B048-85BDC9FD1C3A}</a:tableStyleId>
              </a:tblPr>
              <a:tblGrid>
                <a:gridCol w="1491742"/>
                <a:gridCol w="1085850"/>
                <a:gridCol w="1085850"/>
                <a:gridCol w="1085850"/>
                <a:gridCol w="1085850"/>
                <a:gridCol w="1085850"/>
                <a:gridCol w="1085850"/>
                <a:gridCol w="1085850"/>
              </a:tblGrid>
              <a:tr h="370840">
                <a:tc gridSpan="3">
                  <a:txBody>
                    <a:bodyPr/>
                    <a:lstStyle/>
                    <a:p>
                      <a:pPr algn="r" fontAlgn="b"/>
                      <a:r>
                        <a:rPr lang="en-US" sz="1800" b="0" i="0" u="none" strike="noStrike" dirty="0" smtClean="0">
                          <a:solidFill>
                            <a:srgbClr val="000000"/>
                          </a:solidFill>
                          <a:latin typeface="Calibri"/>
                        </a:rPr>
                        <a:t>Percent Correctly Classified</a:t>
                      </a:r>
                      <a:endParaRPr lang="en-US" sz="1800" b="0" i="0" u="none" strike="noStrike" dirty="0">
                        <a:solidFill>
                          <a:srgbClr val="000000"/>
                        </a:solidFill>
                        <a:latin typeface="Calibri"/>
                      </a:endParaRPr>
                    </a:p>
                  </a:txBody>
                  <a:tcPr marL="9525" marR="9525" marT="9525" marB="0" anchor="b">
                    <a:solidFill>
                      <a:schemeClr val="accent1">
                        <a:lumMod val="60000"/>
                        <a:lumOff val="40000"/>
                      </a:schemeClr>
                    </a:solidFill>
                  </a:tcPr>
                </a:tc>
                <a:tc hMerge="1">
                  <a:txBody>
                    <a:bodyPr/>
                    <a:lstStyle/>
                    <a:p>
                      <a:endParaRPr lang="en-US"/>
                    </a:p>
                  </a:txBody>
                  <a:tcPr/>
                </a:tc>
                <a:tc hMerge="1">
                  <a:txBody>
                    <a:bodyPr/>
                    <a:lstStyle/>
                    <a:p>
                      <a:endParaRPr lang="en-US"/>
                    </a:p>
                  </a:txBody>
                  <a:tcPr/>
                </a:tc>
                <a:tc>
                  <a:txBody>
                    <a:bodyPr/>
                    <a:lstStyle/>
                    <a:p>
                      <a:pPr algn="r" fontAlgn="b"/>
                      <a:r>
                        <a:rPr lang="en-US" sz="1800" b="0" i="0" u="none" strike="noStrike" dirty="0" smtClean="0">
                          <a:solidFill>
                            <a:srgbClr val="000000"/>
                          </a:solidFill>
                          <a:latin typeface="Calibri"/>
                        </a:rPr>
                        <a:t>84.21%</a:t>
                      </a:r>
                      <a:endParaRPr lang="en-US" sz="1800" b="0" i="0" u="none" strike="noStrike" dirty="0">
                        <a:solidFill>
                          <a:srgbClr val="000000"/>
                        </a:solidFill>
                        <a:latin typeface="Calibri"/>
                      </a:endParaRPr>
                    </a:p>
                  </a:txBody>
                  <a:tcPr marL="9525" marR="9525" marT="9525" marB="0" anchor="b">
                    <a:solidFill>
                      <a:schemeClr val="accent1">
                        <a:lumMod val="60000"/>
                        <a:lumOff val="40000"/>
                      </a:schemeClr>
                    </a:solidFill>
                  </a:tcPr>
                </a:tc>
                <a:tc gridSpan="2">
                  <a:txBody>
                    <a:bodyPr/>
                    <a:lstStyle/>
                    <a:p>
                      <a:pPr algn="r" fontAlgn="b"/>
                      <a:r>
                        <a:rPr lang="en-US" sz="1800" b="0" i="0" u="none" strike="noStrike" dirty="0" smtClean="0">
                          <a:solidFill>
                            <a:srgbClr val="000000"/>
                          </a:solidFill>
                          <a:latin typeface="Calibri"/>
                        </a:rPr>
                        <a:t>Kappa Coefficient</a:t>
                      </a:r>
                      <a:endParaRPr lang="en-US" sz="1800" b="0" i="0" u="none" strike="noStrike" dirty="0">
                        <a:solidFill>
                          <a:srgbClr val="000000"/>
                        </a:solidFill>
                        <a:latin typeface="Calibri"/>
                      </a:endParaRPr>
                    </a:p>
                  </a:txBody>
                  <a:tcPr marL="9525" marR="9525" marT="9525" marB="0" anchor="b">
                    <a:solidFill>
                      <a:schemeClr val="accent1">
                        <a:lumMod val="60000"/>
                        <a:lumOff val="40000"/>
                      </a:schemeClr>
                    </a:solidFill>
                  </a:tcPr>
                </a:tc>
                <a:tc hMerge="1">
                  <a:txBody>
                    <a:bodyPr/>
                    <a:lstStyle/>
                    <a:p>
                      <a:endParaRPr lang="en-US"/>
                    </a:p>
                  </a:txBody>
                  <a:tcPr>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solidFill>
                      <a:schemeClr val="accent1">
                        <a:lumMod val="60000"/>
                        <a:lumOff val="40000"/>
                      </a:schemeClr>
                    </a:solidFill>
                  </a:tcPr>
                </a:tc>
                <a:tc>
                  <a:txBody>
                    <a:bodyPr/>
                    <a:lstStyle/>
                    <a:p>
                      <a:pPr algn="r" fontAlgn="b"/>
                      <a:r>
                        <a:rPr lang="en-US" sz="1800" b="0" i="0" u="none" strike="noStrike" dirty="0" smtClean="0">
                          <a:solidFill>
                            <a:srgbClr val="000000"/>
                          </a:solidFill>
                          <a:latin typeface="Calibri"/>
                        </a:rPr>
                        <a:t>0.7744</a:t>
                      </a:r>
                      <a:endParaRPr lang="en-US" sz="1800" b="0" i="0" u="none" strike="noStrike" dirty="0">
                        <a:solidFill>
                          <a:srgbClr val="000000"/>
                        </a:solidFill>
                        <a:latin typeface="Calibri"/>
                      </a:endParaRPr>
                    </a:p>
                  </a:txBody>
                  <a:tcPr marL="9525" marR="9525" marT="9525" marB="0" anchor="b">
                    <a:solidFill>
                      <a:schemeClr val="accent1">
                        <a:lumMod val="60000"/>
                        <a:lumOff val="40000"/>
                      </a:schemeClr>
                    </a:solidFill>
                  </a:tcPr>
                </a:tc>
              </a:tr>
              <a:tr h="370840">
                <a:tc>
                  <a:txBody>
                    <a:bodyPr/>
                    <a:lstStyle/>
                    <a:p>
                      <a:pPr algn="l" fontAlgn="b"/>
                      <a:endParaRPr lang="en-US" sz="1800" b="0" i="0" u="none" strike="noStrike" dirty="0">
                        <a:solidFill>
                          <a:srgbClr val="000000"/>
                        </a:solidFill>
                        <a:latin typeface="Calibri"/>
                      </a:endParaRPr>
                    </a:p>
                  </a:txBody>
                  <a:tcPr marL="9525" marR="9525" marT="9525" marB="0" anchor="b"/>
                </a:tc>
                <a:tc>
                  <a:txBody>
                    <a:bodyPr/>
                    <a:lstStyle/>
                    <a:p>
                      <a:pPr algn="l" fontAlgn="b"/>
                      <a:endParaRPr lang="en-US" sz="1800" b="0" i="0" u="none" strike="noStrike" dirty="0">
                        <a:solidFill>
                          <a:srgbClr val="000000"/>
                        </a:solidFill>
                        <a:latin typeface="Calibri"/>
                      </a:endParaRPr>
                    </a:p>
                  </a:txBody>
                  <a:tcPr marL="9525" marR="9525" marT="9525" marB="0" anchor="b"/>
                </a:tc>
                <a:tc>
                  <a:txBody>
                    <a:bodyPr/>
                    <a:lstStyle/>
                    <a:p>
                      <a:pPr algn="l" fontAlgn="b"/>
                      <a:endParaRPr lang="en-US" sz="1800" b="0" i="0" u="none" strike="noStrike" dirty="0">
                        <a:solidFill>
                          <a:srgbClr val="000000"/>
                        </a:solidFill>
                        <a:latin typeface="Calibri"/>
                      </a:endParaRPr>
                    </a:p>
                  </a:txBody>
                  <a:tcPr marL="9525" marR="9525" marT="9525" marB="0" anchor="b"/>
                </a:tc>
                <a:tc>
                  <a:txBody>
                    <a:bodyPr/>
                    <a:lstStyle/>
                    <a:p>
                      <a:pPr algn="l" fontAlgn="b"/>
                      <a:endParaRPr lang="en-US" sz="1800" b="0" i="0" u="none" strike="noStrike" dirty="0">
                        <a:solidFill>
                          <a:srgbClr val="000000"/>
                        </a:solidFill>
                        <a:latin typeface="Calibri"/>
                      </a:endParaRPr>
                    </a:p>
                  </a:txBody>
                  <a:tcPr marL="9525" marR="9525" marT="9525" marB="0" anchor="b"/>
                </a:tc>
                <a:tc>
                  <a:txBody>
                    <a:bodyPr/>
                    <a:lstStyle/>
                    <a:p>
                      <a:pPr algn="l" fontAlgn="b"/>
                      <a:endParaRPr lang="en-US" sz="1800" b="0" i="0" u="none" strike="noStrike" dirty="0">
                        <a:solidFill>
                          <a:srgbClr val="000000"/>
                        </a:solidFill>
                        <a:latin typeface="Calibri"/>
                      </a:endParaRPr>
                    </a:p>
                  </a:txBody>
                  <a:tcPr marL="9525" marR="9525" marT="9525" marB="0" anchor="b"/>
                </a:tc>
                <a:tc>
                  <a:txBody>
                    <a:bodyPr/>
                    <a:lstStyle/>
                    <a:p>
                      <a:pPr algn="l" fontAlgn="b"/>
                      <a:endParaRPr lang="en-US" sz="1800" b="0" i="0" u="none" strike="noStrike" dirty="0">
                        <a:solidFill>
                          <a:srgbClr val="000000"/>
                        </a:solidFill>
                        <a:latin typeface="Calibri"/>
                      </a:endParaRPr>
                    </a:p>
                  </a:txBody>
                  <a:tcPr marL="9525" marR="9525" marT="9525" marB="0" anchor="b"/>
                </a:tc>
                <a:tc>
                  <a:txBody>
                    <a:bodyPr/>
                    <a:lstStyle/>
                    <a:p>
                      <a:pPr algn="l" fontAlgn="b"/>
                      <a:endParaRPr lang="en-US" sz="1800" b="0" i="0" u="none" strike="noStrike" dirty="0">
                        <a:solidFill>
                          <a:srgbClr val="000000"/>
                        </a:solidFill>
                        <a:latin typeface="Calibri"/>
                      </a:endParaRPr>
                    </a:p>
                  </a:txBody>
                  <a:tcPr marL="9525" marR="9525" marT="9525" marB="0" anchor="b"/>
                </a:tc>
                <a:tc>
                  <a:txBody>
                    <a:bodyPr/>
                    <a:lstStyle/>
                    <a:p>
                      <a:pPr algn="l" fontAlgn="b"/>
                      <a:endParaRPr lang="en-US" sz="1800" b="0" i="0" u="none" strike="noStrike" dirty="0">
                        <a:solidFill>
                          <a:srgbClr val="000000"/>
                        </a:solidFill>
                        <a:latin typeface="Calibri"/>
                      </a:endParaRPr>
                    </a:p>
                  </a:txBody>
                  <a:tcPr marL="9525" marR="9525" marT="9525" marB="0" anchor="b"/>
                </a:tc>
              </a:tr>
              <a:tr h="370840">
                <a:tc>
                  <a:txBody>
                    <a:bodyPr/>
                    <a:lstStyle/>
                    <a:p>
                      <a:pPr algn="l" fontAlgn="b"/>
                      <a:endParaRPr lang="en-US" sz="1800" b="0" i="0" u="none" strike="noStrike" dirty="0">
                        <a:solidFill>
                          <a:srgbClr val="000000"/>
                        </a:solidFill>
                        <a:latin typeface="Calibri"/>
                      </a:endParaRPr>
                    </a:p>
                  </a:txBody>
                  <a:tcPr marL="9525" marR="9525" marT="9525" marB="0" anchor="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tc>
                <a:tc>
                  <a:txBody>
                    <a:bodyPr/>
                    <a:lstStyle/>
                    <a:p>
                      <a:pPr algn="l" fontAlgn="b"/>
                      <a:endParaRPr lang="en-US" sz="1800" b="0" i="0" u="none" strike="noStrike">
                        <a:solidFill>
                          <a:srgbClr val="000000"/>
                        </a:solidFill>
                        <a:latin typeface="Calibri"/>
                      </a:endParaRPr>
                    </a:p>
                  </a:txBody>
                  <a:tcPr marL="9525" marR="9525" marT="9525" marB="0" anchor="b"/>
                </a:tc>
                <a:tc gridSpan="2">
                  <a:txBody>
                    <a:bodyPr/>
                    <a:lstStyle/>
                    <a:p>
                      <a:pPr algn="l" fontAlgn="b"/>
                      <a:r>
                        <a:rPr lang="en-US" sz="1800" b="0" i="0" u="none" strike="noStrike">
                          <a:solidFill>
                            <a:srgbClr val="000000"/>
                          </a:solidFill>
                          <a:latin typeface="Calibri"/>
                        </a:rPr>
                        <a:t>Ground Truth</a:t>
                      </a:r>
                    </a:p>
                  </a:txBody>
                  <a:tcPr marL="9525" marR="9525" marT="9525" marB="0" anchor="b"/>
                </a:tc>
                <a:tc hMerge="1">
                  <a:txBody>
                    <a:bodyPr/>
                    <a:lstStyle/>
                    <a:p>
                      <a:endParaRPr lang="en-US"/>
                    </a:p>
                  </a:txBody>
                  <a:tcPr/>
                </a:tc>
                <a:tc>
                  <a:txBody>
                    <a:bodyPr/>
                    <a:lstStyle/>
                    <a:p>
                      <a:pPr algn="l" fontAlgn="b"/>
                      <a:endParaRPr lang="en-US" sz="1800" b="0" i="0" u="none" strike="noStrike">
                        <a:solidFill>
                          <a:srgbClr val="000000"/>
                        </a:solidFill>
                        <a:latin typeface="Calibri"/>
                      </a:endParaRPr>
                    </a:p>
                  </a:txBody>
                  <a:tcPr marL="9525" marR="9525" marT="9525" marB="0" anchor="b"/>
                </a:tc>
                <a:tc>
                  <a:txBody>
                    <a:bodyPr/>
                    <a:lstStyle/>
                    <a:p>
                      <a:pPr algn="l" fontAlgn="b"/>
                      <a:endParaRPr lang="en-US" sz="1800" b="0" i="0" u="none" strike="noStrike">
                        <a:solidFill>
                          <a:srgbClr val="000000"/>
                        </a:solidFill>
                        <a:latin typeface="Calibri"/>
                      </a:endParaRPr>
                    </a:p>
                  </a:txBody>
                  <a:tcPr marL="9525" marR="9525" marT="9525" marB="0" anchor="b"/>
                </a:tc>
                <a:tc>
                  <a:txBody>
                    <a:bodyPr/>
                    <a:lstStyle/>
                    <a:p>
                      <a:pPr algn="l" fontAlgn="b"/>
                      <a:endParaRPr lang="en-US" sz="1800" b="0" i="0" u="none" strike="noStrike" dirty="0">
                        <a:solidFill>
                          <a:srgbClr val="000000"/>
                        </a:solidFill>
                        <a:latin typeface="Calibri"/>
                      </a:endParaRPr>
                    </a:p>
                  </a:txBody>
                  <a:tcPr marL="9525" marR="9525" marT="9525" marB="0" anchor="b">
                    <a:solidFill>
                      <a:schemeClr val="accent1">
                        <a:lumMod val="20000"/>
                        <a:lumOff val="80000"/>
                      </a:schemeClr>
                    </a:solidFill>
                  </a:tcPr>
                </a:tc>
              </a:tr>
              <a:tr h="370840">
                <a:tc>
                  <a:txBody>
                    <a:bodyPr/>
                    <a:lstStyle/>
                    <a:p>
                      <a:pPr algn="l" fontAlgn="b"/>
                      <a:r>
                        <a:rPr lang="en-US" sz="1800" b="0" i="0" u="none" strike="noStrike">
                          <a:solidFill>
                            <a:srgbClr val="000000"/>
                          </a:solidFill>
                          <a:latin typeface="Calibri"/>
                        </a:rPr>
                        <a:t>Class</a:t>
                      </a:r>
                    </a:p>
                  </a:txBody>
                  <a:tcPr marL="9525" marR="9525" marT="9525" marB="0" anchor="b"/>
                </a:tc>
                <a:tc>
                  <a:txBody>
                    <a:bodyPr/>
                    <a:lstStyle/>
                    <a:p>
                      <a:pPr algn="l" fontAlgn="b"/>
                      <a:r>
                        <a:rPr lang="en-US" sz="1800" b="0" i="0" u="none" strike="noStrike">
                          <a:solidFill>
                            <a:srgbClr val="000000"/>
                          </a:solidFill>
                          <a:latin typeface="Calibri"/>
                        </a:rPr>
                        <a:t>Barren</a:t>
                      </a:r>
                    </a:p>
                  </a:txBody>
                  <a:tcPr marL="9525" marR="9525" marT="9525" marB="0" anchor="b"/>
                </a:tc>
                <a:tc>
                  <a:txBody>
                    <a:bodyPr/>
                    <a:lstStyle/>
                    <a:p>
                      <a:pPr algn="l" fontAlgn="b"/>
                      <a:r>
                        <a:rPr lang="en-US" sz="1800" b="0" i="0" u="none" strike="noStrike">
                          <a:solidFill>
                            <a:srgbClr val="000000"/>
                          </a:solidFill>
                          <a:latin typeface="Calibri"/>
                        </a:rPr>
                        <a:t>Forest</a:t>
                      </a:r>
                    </a:p>
                  </a:txBody>
                  <a:tcPr marL="9525" marR="9525" marT="9525" marB="0" anchor="b"/>
                </a:tc>
                <a:tc>
                  <a:txBody>
                    <a:bodyPr/>
                    <a:lstStyle/>
                    <a:p>
                      <a:pPr algn="ctr" fontAlgn="b"/>
                      <a:r>
                        <a:rPr lang="en-US" sz="1800" b="0" i="0" u="none" strike="noStrike" dirty="0">
                          <a:solidFill>
                            <a:schemeClr val="tx1"/>
                          </a:solidFill>
                          <a:latin typeface="Calibri"/>
                        </a:rPr>
                        <a:t>Localities</a:t>
                      </a:r>
                    </a:p>
                  </a:txBody>
                  <a:tcPr marL="9525" marR="9525" marT="9525" marB="0" anchor="b"/>
                </a:tc>
                <a:tc>
                  <a:txBody>
                    <a:bodyPr/>
                    <a:lstStyle/>
                    <a:p>
                      <a:pPr algn="l" fontAlgn="b"/>
                      <a:r>
                        <a:rPr lang="en-US" sz="1800" b="0" i="0" u="none" strike="noStrike">
                          <a:solidFill>
                            <a:srgbClr val="000000"/>
                          </a:solidFill>
                          <a:latin typeface="Calibri"/>
                        </a:rPr>
                        <a:t>Scrubland</a:t>
                      </a:r>
                    </a:p>
                  </a:txBody>
                  <a:tcPr marL="9525" marR="9525" marT="9525" marB="0" anchor="b"/>
                </a:tc>
                <a:tc>
                  <a:txBody>
                    <a:bodyPr/>
                    <a:lstStyle/>
                    <a:p>
                      <a:pPr algn="l" fontAlgn="b"/>
                      <a:r>
                        <a:rPr lang="en-US" sz="1800" b="0" i="0" u="none" strike="noStrike">
                          <a:solidFill>
                            <a:srgbClr val="000000"/>
                          </a:solidFill>
                          <a:latin typeface="Calibri"/>
                        </a:rPr>
                        <a:t>Wetland</a:t>
                      </a:r>
                    </a:p>
                  </a:txBody>
                  <a:tcPr marL="9525" marR="9525" marT="9525" marB="0" anchor="b"/>
                </a:tc>
                <a:tc>
                  <a:txBody>
                    <a:bodyPr/>
                    <a:lstStyle/>
                    <a:p>
                      <a:pPr algn="l" fontAlgn="b"/>
                      <a:r>
                        <a:rPr lang="en-US" sz="1800" b="0" i="0" u="none" strike="noStrike">
                          <a:solidFill>
                            <a:srgbClr val="000000"/>
                          </a:solidFill>
                          <a:latin typeface="Calibri"/>
                        </a:rPr>
                        <a:t>Total</a:t>
                      </a:r>
                    </a:p>
                  </a:txBody>
                  <a:tcPr marL="9525" marR="9525" marT="9525" marB="0" anchor="b"/>
                </a:tc>
                <a:tc>
                  <a:txBody>
                    <a:bodyPr/>
                    <a:lstStyle/>
                    <a:p>
                      <a:pPr algn="l" fontAlgn="b"/>
                      <a:r>
                        <a:rPr lang="en-US" sz="1800" b="0" i="0" u="none" strike="noStrike">
                          <a:solidFill>
                            <a:srgbClr val="000000"/>
                          </a:solidFill>
                          <a:latin typeface="Calibri"/>
                        </a:rPr>
                        <a:t>User's Acc.</a:t>
                      </a:r>
                    </a:p>
                  </a:txBody>
                  <a:tcPr marL="9525" marR="9525" marT="9525" marB="0" anchor="b"/>
                </a:tc>
              </a:tr>
              <a:tr h="370840">
                <a:tc>
                  <a:txBody>
                    <a:bodyPr/>
                    <a:lstStyle/>
                    <a:p>
                      <a:pPr algn="l" fontAlgn="b"/>
                      <a:r>
                        <a:rPr lang="en-US" sz="1800" b="0" i="0" u="none" strike="noStrike" dirty="0">
                          <a:solidFill>
                            <a:srgbClr val="000000"/>
                          </a:solidFill>
                          <a:latin typeface="Calibri"/>
                        </a:rPr>
                        <a:t>Barren</a:t>
                      </a:r>
                    </a:p>
                  </a:txBody>
                  <a:tcPr marL="9525" marR="9525" marT="9525" marB="0" anchor="b">
                    <a:solidFill>
                      <a:schemeClr val="accent1">
                        <a:lumMod val="60000"/>
                        <a:lumOff val="40000"/>
                      </a:schemeClr>
                    </a:solidFill>
                  </a:tcPr>
                </a:tc>
                <a:tc>
                  <a:txBody>
                    <a:bodyPr/>
                    <a:lstStyle/>
                    <a:p>
                      <a:pPr algn="r" fontAlgn="b"/>
                      <a:r>
                        <a:rPr lang="en-US" sz="1800" b="0" i="0" u="none" strike="noStrike" dirty="0">
                          <a:solidFill>
                            <a:srgbClr val="FF0000"/>
                          </a:solidFill>
                          <a:latin typeface="Calibri"/>
                        </a:rPr>
                        <a:t>2411</a:t>
                      </a:r>
                    </a:p>
                  </a:txBody>
                  <a:tcPr marL="9525" marR="9525" marT="9525" marB="0" anchor="b">
                    <a:solidFill>
                      <a:schemeClr val="accent1">
                        <a:lumMod val="40000"/>
                        <a:lumOff val="60000"/>
                      </a:schemeClr>
                    </a:solidFill>
                  </a:tcPr>
                </a:tc>
                <a:tc>
                  <a:txBody>
                    <a:bodyPr/>
                    <a:lstStyle/>
                    <a:p>
                      <a:pPr algn="r" fontAlgn="b"/>
                      <a:r>
                        <a:rPr lang="en-US" sz="1800" b="0" i="0" u="none" strike="noStrike">
                          <a:solidFill>
                            <a:srgbClr val="000000"/>
                          </a:solidFill>
                          <a:latin typeface="Calibri"/>
                        </a:rPr>
                        <a:t>19</a:t>
                      </a:r>
                    </a:p>
                  </a:txBody>
                  <a:tcPr marL="9525" marR="9525" marT="9525" marB="0" anchor="b">
                    <a:solidFill>
                      <a:schemeClr val="accent1">
                        <a:lumMod val="40000"/>
                        <a:lumOff val="60000"/>
                      </a:schemeClr>
                    </a:solidFill>
                  </a:tcPr>
                </a:tc>
                <a:tc>
                  <a:txBody>
                    <a:bodyPr/>
                    <a:lstStyle/>
                    <a:p>
                      <a:pPr algn="ctr" fontAlgn="b"/>
                      <a:r>
                        <a:rPr lang="en-US" sz="1800" b="0" i="0" u="none" strike="noStrike" dirty="0">
                          <a:solidFill>
                            <a:schemeClr val="tx1"/>
                          </a:solidFill>
                          <a:latin typeface="Calibri"/>
                        </a:rPr>
                        <a:t>1035</a:t>
                      </a:r>
                    </a:p>
                  </a:txBody>
                  <a:tcPr marL="9525" marR="9525" marT="9525" marB="0" anchor="b">
                    <a:solidFill>
                      <a:schemeClr val="accent1">
                        <a:lumMod val="40000"/>
                        <a:lumOff val="60000"/>
                      </a:schemeClr>
                    </a:solidFill>
                  </a:tcPr>
                </a:tc>
                <a:tc>
                  <a:txBody>
                    <a:bodyPr/>
                    <a:lstStyle/>
                    <a:p>
                      <a:pPr algn="r" fontAlgn="b"/>
                      <a:r>
                        <a:rPr lang="en-US" sz="1800" b="0" i="0" u="none" strike="noStrike">
                          <a:solidFill>
                            <a:srgbClr val="000000"/>
                          </a:solidFill>
                          <a:latin typeface="Calibri"/>
                        </a:rPr>
                        <a:t>114</a:t>
                      </a:r>
                    </a:p>
                  </a:txBody>
                  <a:tcPr marL="9525" marR="9525" marT="9525" marB="0" anchor="b">
                    <a:solidFill>
                      <a:schemeClr val="accent1">
                        <a:lumMod val="40000"/>
                        <a:lumOff val="60000"/>
                      </a:schemeClr>
                    </a:solidFill>
                  </a:tcPr>
                </a:tc>
                <a:tc>
                  <a:txBody>
                    <a:bodyPr/>
                    <a:lstStyle/>
                    <a:p>
                      <a:pPr algn="r" fontAlgn="b"/>
                      <a:r>
                        <a:rPr lang="en-US" sz="1800" b="0" i="0" u="none" strike="noStrike">
                          <a:solidFill>
                            <a:srgbClr val="000000"/>
                          </a:solidFill>
                          <a:latin typeface="Calibri"/>
                        </a:rPr>
                        <a:t>20</a:t>
                      </a:r>
                    </a:p>
                  </a:txBody>
                  <a:tcPr marL="9525" marR="9525" marT="9525" marB="0" anchor="b">
                    <a:solidFill>
                      <a:schemeClr val="accent1">
                        <a:lumMod val="40000"/>
                        <a:lumOff val="60000"/>
                      </a:schemeClr>
                    </a:solidFill>
                  </a:tcPr>
                </a:tc>
                <a:tc>
                  <a:txBody>
                    <a:bodyPr/>
                    <a:lstStyle/>
                    <a:p>
                      <a:pPr algn="r" fontAlgn="b"/>
                      <a:r>
                        <a:rPr lang="en-US" sz="1800" b="0" i="0" u="none" strike="noStrike">
                          <a:solidFill>
                            <a:srgbClr val="000000"/>
                          </a:solidFill>
                          <a:latin typeface="Calibri"/>
                        </a:rPr>
                        <a:t>3599</a:t>
                      </a:r>
                    </a:p>
                  </a:txBody>
                  <a:tcPr marL="9525" marR="9525" marT="9525" marB="0" anchor="b">
                    <a:solidFill>
                      <a:schemeClr val="accent1">
                        <a:lumMod val="40000"/>
                        <a:lumOff val="60000"/>
                      </a:schemeClr>
                    </a:solidFill>
                  </a:tcPr>
                </a:tc>
                <a:tc>
                  <a:txBody>
                    <a:bodyPr/>
                    <a:lstStyle/>
                    <a:p>
                      <a:pPr algn="r" fontAlgn="b"/>
                      <a:r>
                        <a:rPr lang="en-US" sz="1800" b="0" i="0" u="none" strike="noStrike" dirty="0">
                          <a:solidFill>
                            <a:srgbClr val="000000"/>
                          </a:solidFill>
                          <a:latin typeface="Calibri"/>
                        </a:rPr>
                        <a:t>66.99%</a:t>
                      </a:r>
                    </a:p>
                  </a:txBody>
                  <a:tcPr marL="9525" marR="9525" marT="9525" marB="0" anchor="b">
                    <a:solidFill>
                      <a:schemeClr val="accent1">
                        <a:lumMod val="60000"/>
                        <a:lumOff val="40000"/>
                      </a:schemeClr>
                    </a:solidFill>
                  </a:tcPr>
                </a:tc>
              </a:tr>
              <a:tr h="370840">
                <a:tc>
                  <a:txBody>
                    <a:bodyPr/>
                    <a:lstStyle/>
                    <a:p>
                      <a:pPr algn="l" fontAlgn="b"/>
                      <a:r>
                        <a:rPr lang="en-US" sz="1800" b="0" i="0" u="none" strike="noStrike" dirty="0">
                          <a:solidFill>
                            <a:srgbClr val="000000"/>
                          </a:solidFill>
                          <a:latin typeface="Calibri"/>
                        </a:rPr>
                        <a:t>Forest</a:t>
                      </a:r>
                    </a:p>
                  </a:txBody>
                  <a:tcPr marL="9525" marR="9525" marT="9525" marB="0" anchor="b">
                    <a:solidFill>
                      <a:schemeClr val="accent1">
                        <a:lumMod val="60000"/>
                        <a:lumOff val="40000"/>
                      </a:schemeClr>
                    </a:solidFill>
                  </a:tcPr>
                </a:tc>
                <a:tc>
                  <a:txBody>
                    <a:bodyPr/>
                    <a:lstStyle/>
                    <a:p>
                      <a:pPr algn="r" fontAlgn="b"/>
                      <a:r>
                        <a:rPr lang="en-US" sz="1800" b="0" i="0" u="none" strike="noStrike" dirty="0">
                          <a:solidFill>
                            <a:srgbClr val="000000"/>
                          </a:solidFill>
                          <a:latin typeface="Calibri"/>
                        </a:rPr>
                        <a:t>0</a:t>
                      </a:r>
                    </a:p>
                  </a:txBody>
                  <a:tcPr marL="9525" marR="9525" marT="9525" marB="0" anchor="b">
                    <a:solidFill>
                      <a:schemeClr val="accent1">
                        <a:lumMod val="40000"/>
                        <a:lumOff val="60000"/>
                      </a:schemeClr>
                    </a:solidFill>
                  </a:tcPr>
                </a:tc>
                <a:tc>
                  <a:txBody>
                    <a:bodyPr/>
                    <a:lstStyle/>
                    <a:p>
                      <a:pPr algn="r" fontAlgn="b"/>
                      <a:r>
                        <a:rPr lang="en-US" sz="1800" b="0" i="0" u="none" strike="noStrike" dirty="0">
                          <a:solidFill>
                            <a:srgbClr val="FF0000"/>
                          </a:solidFill>
                          <a:latin typeface="Calibri"/>
                        </a:rPr>
                        <a:t>2402</a:t>
                      </a:r>
                    </a:p>
                  </a:txBody>
                  <a:tcPr marL="9525" marR="9525" marT="9525" marB="0" anchor="b">
                    <a:solidFill>
                      <a:schemeClr val="accent1">
                        <a:lumMod val="40000"/>
                        <a:lumOff val="60000"/>
                      </a:schemeClr>
                    </a:solidFill>
                  </a:tcPr>
                </a:tc>
                <a:tc>
                  <a:txBody>
                    <a:bodyPr/>
                    <a:lstStyle/>
                    <a:p>
                      <a:pPr algn="ctr" fontAlgn="b"/>
                      <a:r>
                        <a:rPr lang="en-US" sz="1800" b="0" i="0" u="none" strike="noStrike" dirty="0">
                          <a:solidFill>
                            <a:schemeClr val="tx1"/>
                          </a:solidFill>
                          <a:latin typeface="Calibri"/>
                        </a:rPr>
                        <a:t>23</a:t>
                      </a:r>
                    </a:p>
                  </a:txBody>
                  <a:tcPr marL="9525" marR="9525" marT="9525" marB="0" anchor="b">
                    <a:solidFill>
                      <a:schemeClr val="accent1">
                        <a:lumMod val="40000"/>
                        <a:lumOff val="60000"/>
                      </a:schemeClr>
                    </a:solidFill>
                  </a:tcPr>
                </a:tc>
                <a:tc>
                  <a:txBody>
                    <a:bodyPr/>
                    <a:lstStyle/>
                    <a:p>
                      <a:pPr algn="r" fontAlgn="b"/>
                      <a:r>
                        <a:rPr lang="en-US" sz="1800" b="0" i="0" u="none" strike="noStrike">
                          <a:solidFill>
                            <a:srgbClr val="000000"/>
                          </a:solidFill>
                          <a:latin typeface="Calibri"/>
                        </a:rPr>
                        <a:t>193</a:t>
                      </a:r>
                    </a:p>
                  </a:txBody>
                  <a:tcPr marL="9525" marR="9525" marT="9525" marB="0" anchor="b">
                    <a:solidFill>
                      <a:schemeClr val="accent1">
                        <a:lumMod val="40000"/>
                        <a:lumOff val="60000"/>
                      </a:schemeClr>
                    </a:solidFill>
                  </a:tcPr>
                </a:tc>
                <a:tc>
                  <a:txBody>
                    <a:bodyPr/>
                    <a:lstStyle/>
                    <a:p>
                      <a:pPr algn="r" fontAlgn="b"/>
                      <a:r>
                        <a:rPr lang="en-US" sz="1800" b="0" i="0" u="none" strike="noStrike">
                          <a:solidFill>
                            <a:srgbClr val="000000"/>
                          </a:solidFill>
                          <a:latin typeface="Calibri"/>
                        </a:rPr>
                        <a:t>18</a:t>
                      </a:r>
                    </a:p>
                  </a:txBody>
                  <a:tcPr marL="9525" marR="9525" marT="9525" marB="0" anchor="b">
                    <a:solidFill>
                      <a:schemeClr val="accent1">
                        <a:lumMod val="40000"/>
                        <a:lumOff val="60000"/>
                      </a:schemeClr>
                    </a:solidFill>
                  </a:tcPr>
                </a:tc>
                <a:tc>
                  <a:txBody>
                    <a:bodyPr/>
                    <a:lstStyle/>
                    <a:p>
                      <a:pPr algn="r" fontAlgn="b"/>
                      <a:r>
                        <a:rPr lang="en-US" sz="1800" b="0" i="0" u="none" strike="noStrike">
                          <a:solidFill>
                            <a:srgbClr val="000000"/>
                          </a:solidFill>
                          <a:latin typeface="Calibri"/>
                        </a:rPr>
                        <a:t>2636</a:t>
                      </a:r>
                    </a:p>
                  </a:txBody>
                  <a:tcPr marL="9525" marR="9525" marT="9525" marB="0" anchor="b">
                    <a:solidFill>
                      <a:schemeClr val="accent1">
                        <a:lumMod val="40000"/>
                        <a:lumOff val="60000"/>
                      </a:schemeClr>
                    </a:solidFill>
                  </a:tcPr>
                </a:tc>
                <a:tc>
                  <a:txBody>
                    <a:bodyPr/>
                    <a:lstStyle/>
                    <a:p>
                      <a:pPr algn="r" fontAlgn="b"/>
                      <a:r>
                        <a:rPr lang="en-US" sz="1800" b="0" i="0" u="none" strike="noStrike" dirty="0">
                          <a:solidFill>
                            <a:srgbClr val="000000"/>
                          </a:solidFill>
                          <a:latin typeface="Calibri"/>
                        </a:rPr>
                        <a:t>91.12%</a:t>
                      </a:r>
                    </a:p>
                  </a:txBody>
                  <a:tcPr marL="9525" marR="9525" marT="9525" marB="0" anchor="b">
                    <a:solidFill>
                      <a:schemeClr val="accent1">
                        <a:lumMod val="60000"/>
                        <a:lumOff val="40000"/>
                      </a:schemeClr>
                    </a:solidFill>
                  </a:tcPr>
                </a:tc>
              </a:tr>
              <a:tr h="370840">
                <a:tc>
                  <a:txBody>
                    <a:bodyPr/>
                    <a:lstStyle/>
                    <a:p>
                      <a:pPr algn="l" fontAlgn="b"/>
                      <a:r>
                        <a:rPr lang="en-US" sz="1800" b="0" i="0" u="none" strike="noStrike" dirty="0">
                          <a:solidFill>
                            <a:srgbClr val="660066"/>
                          </a:solidFill>
                          <a:latin typeface="Calibri"/>
                        </a:rPr>
                        <a:t>Localities</a:t>
                      </a:r>
                    </a:p>
                  </a:txBody>
                  <a:tcPr marL="9525" marR="9525" marT="9525" marB="0" anchor="b">
                    <a:solidFill>
                      <a:schemeClr val="accent1">
                        <a:lumMod val="60000"/>
                        <a:lumOff val="40000"/>
                      </a:schemeClr>
                    </a:solidFill>
                  </a:tcPr>
                </a:tc>
                <a:tc>
                  <a:txBody>
                    <a:bodyPr/>
                    <a:lstStyle/>
                    <a:p>
                      <a:pPr algn="r" fontAlgn="b"/>
                      <a:r>
                        <a:rPr lang="en-US" sz="1800" b="0" i="0" u="none" strike="noStrike" dirty="0">
                          <a:solidFill>
                            <a:srgbClr val="000000"/>
                          </a:solidFill>
                          <a:latin typeface="Calibri"/>
                        </a:rPr>
                        <a:t>35</a:t>
                      </a:r>
                    </a:p>
                  </a:txBody>
                  <a:tcPr marL="9525" marR="9525" marT="9525" marB="0" anchor="b">
                    <a:solidFill>
                      <a:schemeClr val="accent1">
                        <a:lumMod val="40000"/>
                        <a:lumOff val="60000"/>
                      </a:schemeClr>
                    </a:solidFill>
                  </a:tcPr>
                </a:tc>
                <a:tc>
                  <a:txBody>
                    <a:bodyPr/>
                    <a:lstStyle/>
                    <a:p>
                      <a:pPr algn="r" fontAlgn="b"/>
                      <a:r>
                        <a:rPr lang="en-US" sz="1800" b="0" i="0" u="none" strike="noStrike">
                          <a:solidFill>
                            <a:srgbClr val="000000"/>
                          </a:solidFill>
                          <a:latin typeface="Calibri"/>
                        </a:rPr>
                        <a:t>6</a:t>
                      </a:r>
                    </a:p>
                  </a:txBody>
                  <a:tcPr marL="9525" marR="9525" marT="9525" marB="0" anchor="b">
                    <a:solidFill>
                      <a:schemeClr val="accent1">
                        <a:lumMod val="40000"/>
                        <a:lumOff val="60000"/>
                      </a:schemeClr>
                    </a:solidFill>
                  </a:tcPr>
                </a:tc>
                <a:tc>
                  <a:txBody>
                    <a:bodyPr/>
                    <a:lstStyle/>
                    <a:p>
                      <a:pPr algn="ctr" fontAlgn="b"/>
                      <a:r>
                        <a:rPr lang="en-US" sz="1800" b="0" i="0" u="none" strike="noStrike" dirty="0">
                          <a:solidFill>
                            <a:srgbClr val="FF0000"/>
                          </a:solidFill>
                          <a:latin typeface="Calibri"/>
                        </a:rPr>
                        <a:t>5525</a:t>
                      </a:r>
                    </a:p>
                  </a:txBody>
                  <a:tcPr marL="9525" marR="9525" marT="9525" marB="0" anchor="b">
                    <a:solidFill>
                      <a:schemeClr val="accent1">
                        <a:lumMod val="40000"/>
                        <a:lumOff val="60000"/>
                      </a:schemeClr>
                    </a:solidFill>
                  </a:tcPr>
                </a:tc>
                <a:tc>
                  <a:txBody>
                    <a:bodyPr/>
                    <a:lstStyle/>
                    <a:p>
                      <a:pPr algn="r" fontAlgn="b"/>
                      <a:r>
                        <a:rPr lang="en-US" sz="1800" b="0" i="0" u="none" strike="noStrike" dirty="0">
                          <a:solidFill>
                            <a:srgbClr val="000000"/>
                          </a:solidFill>
                          <a:latin typeface="Calibri"/>
                        </a:rPr>
                        <a:t>22</a:t>
                      </a:r>
                    </a:p>
                  </a:txBody>
                  <a:tcPr marL="9525" marR="9525" marT="9525" marB="0" anchor="b">
                    <a:solidFill>
                      <a:schemeClr val="accent1">
                        <a:lumMod val="40000"/>
                        <a:lumOff val="60000"/>
                      </a:schemeClr>
                    </a:solidFill>
                  </a:tcPr>
                </a:tc>
                <a:tc>
                  <a:txBody>
                    <a:bodyPr/>
                    <a:lstStyle/>
                    <a:p>
                      <a:pPr algn="r" fontAlgn="b"/>
                      <a:r>
                        <a:rPr lang="en-US" sz="1800" b="0" i="0" u="none" strike="noStrike">
                          <a:solidFill>
                            <a:srgbClr val="000000"/>
                          </a:solidFill>
                          <a:latin typeface="Calibri"/>
                        </a:rPr>
                        <a:t>1</a:t>
                      </a:r>
                    </a:p>
                  </a:txBody>
                  <a:tcPr marL="9525" marR="9525" marT="9525" marB="0" anchor="b">
                    <a:solidFill>
                      <a:schemeClr val="accent1">
                        <a:lumMod val="40000"/>
                        <a:lumOff val="60000"/>
                      </a:schemeClr>
                    </a:solidFill>
                  </a:tcPr>
                </a:tc>
                <a:tc>
                  <a:txBody>
                    <a:bodyPr/>
                    <a:lstStyle/>
                    <a:p>
                      <a:pPr algn="r" fontAlgn="b"/>
                      <a:r>
                        <a:rPr lang="en-US" sz="1800" b="0" i="0" u="none" strike="noStrike">
                          <a:solidFill>
                            <a:srgbClr val="000000"/>
                          </a:solidFill>
                          <a:latin typeface="Calibri"/>
                        </a:rPr>
                        <a:t>5589</a:t>
                      </a:r>
                    </a:p>
                  </a:txBody>
                  <a:tcPr marL="9525" marR="9525" marT="9525" marB="0" anchor="b">
                    <a:solidFill>
                      <a:schemeClr val="accent1">
                        <a:lumMod val="40000"/>
                        <a:lumOff val="60000"/>
                      </a:schemeClr>
                    </a:solidFill>
                  </a:tcPr>
                </a:tc>
                <a:tc>
                  <a:txBody>
                    <a:bodyPr/>
                    <a:lstStyle/>
                    <a:p>
                      <a:pPr algn="r" fontAlgn="b"/>
                      <a:r>
                        <a:rPr lang="en-US" sz="1800" b="0" i="0" u="none" strike="noStrike" dirty="0">
                          <a:solidFill>
                            <a:srgbClr val="953735"/>
                          </a:solidFill>
                          <a:latin typeface="Calibri"/>
                        </a:rPr>
                        <a:t>98.85%</a:t>
                      </a:r>
                    </a:p>
                  </a:txBody>
                  <a:tcPr marL="9525" marR="9525" marT="9525" marB="0" anchor="b">
                    <a:solidFill>
                      <a:schemeClr val="accent1">
                        <a:lumMod val="60000"/>
                        <a:lumOff val="40000"/>
                      </a:schemeClr>
                    </a:solidFill>
                  </a:tcPr>
                </a:tc>
              </a:tr>
              <a:tr h="370840">
                <a:tc>
                  <a:txBody>
                    <a:bodyPr/>
                    <a:lstStyle/>
                    <a:p>
                      <a:pPr algn="l" fontAlgn="b"/>
                      <a:r>
                        <a:rPr lang="en-US" sz="1800" b="0" i="0" u="none" strike="noStrike" dirty="0">
                          <a:solidFill>
                            <a:srgbClr val="000000"/>
                          </a:solidFill>
                          <a:latin typeface="Calibri"/>
                        </a:rPr>
                        <a:t>Scrubland</a:t>
                      </a:r>
                    </a:p>
                  </a:txBody>
                  <a:tcPr marL="9525" marR="9525" marT="9525" marB="0" anchor="b">
                    <a:solidFill>
                      <a:schemeClr val="accent1">
                        <a:lumMod val="60000"/>
                        <a:lumOff val="40000"/>
                      </a:schemeClr>
                    </a:solidFill>
                  </a:tcPr>
                </a:tc>
                <a:tc>
                  <a:txBody>
                    <a:bodyPr/>
                    <a:lstStyle/>
                    <a:p>
                      <a:pPr algn="r" fontAlgn="b"/>
                      <a:r>
                        <a:rPr lang="en-US" sz="1800" b="0" i="0" u="none" strike="noStrike" dirty="0">
                          <a:solidFill>
                            <a:srgbClr val="000000"/>
                          </a:solidFill>
                          <a:latin typeface="Calibri"/>
                        </a:rPr>
                        <a:t>12</a:t>
                      </a:r>
                    </a:p>
                  </a:txBody>
                  <a:tcPr marL="9525" marR="9525" marT="9525" marB="0" anchor="b">
                    <a:solidFill>
                      <a:schemeClr val="accent1">
                        <a:lumMod val="40000"/>
                        <a:lumOff val="60000"/>
                      </a:schemeClr>
                    </a:solidFill>
                  </a:tcPr>
                </a:tc>
                <a:tc>
                  <a:txBody>
                    <a:bodyPr/>
                    <a:lstStyle/>
                    <a:p>
                      <a:pPr algn="r" fontAlgn="b"/>
                      <a:r>
                        <a:rPr lang="en-US" sz="1800" b="0" i="0" u="none" strike="noStrike">
                          <a:solidFill>
                            <a:srgbClr val="000000"/>
                          </a:solidFill>
                          <a:latin typeface="Calibri"/>
                        </a:rPr>
                        <a:t>238</a:t>
                      </a:r>
                    </a:p>
                  </a:txBody>
                  <a:tcPr marL="9525" marR="9525" marT="9525" marB="0" anchor="b">
                    <a:solidFill>
                      <a:schemeClr val="accent1">
                        <a:lumMod val="40000"/>
                        <a:lumOff val="60000"/>
                      </a:schemeClr>
                    </a:solidFill>
                  </a:tcPr>
                </a:tc>
                <a:tc>
                  <a:txBody>
                    <a:bodyPr/>
                    <a:lstStyle/>
                    <a:p>
                      <a:pPr algn="ctr" fontAlgn="b"/>
                      <a:r>
                        <a:rPr lang="en-US" sz="1800" b="0" i="0" u="none" strike="noStrike">
                          <a:solidFill>
                            <a:schemeClr val="tx1"/>
                          </a:solidFill>
                          <a:latin typeface="Calibri"/>
                        </a:rPr>
                        <a:t>408</a:t>
                      </a:r>
                    </a:p>
                  </a:txBody>
                  <a:tcPr marL="9525" marR="9525" marT="9525" marB="0" anchor="b">
                    <a:solidFill>
                      <a:schemeClr val="accent1">
                        <a:lumMod val="40000"/>
                        <a:lumOff val="60000"/>
                      </a:schemeClr>
                    </a:solidFill>
                  </a:tcPr>
                </a:tc>
                <a:tc>
                  <a:txBody>
                    <a:bodyPr/>
                    <a:lstStyle/>
                    <a:p>
                      <a:pPr algn="r" fontAlgn="b"/>
                      <a:r>
                        <a:rPr lang="en-US" sz="1800" b="0" i="0" u="none" strike="noStrike" dirty="0">
                          <a:solidFill>
                            <a:srgbClr val="FF0000"/>
                          </a:solidFill>
                          <a:latin typeface="Calibri"/>
                        </a:rPr>
                        <a:t>1429</a:t>
                      </a:r>
                    </a:p>
                  </a:txBody>
                  <a:tcPr marL="9525" marR="9525" marT="9525" marB="0" anchor="b">
                    <a:solidFill>
                      <a:schemeClr val="accent1">
                        <a:lumMod val="40000"/>
                        <a:lumOff val="60000"/>
                      </a:schemeClr>
                    </a:solidFill>
                  </a:tcPr>
                </a:tc>
                <a:tc>
                  <a:txBody>
                    <a:bodyPr/>
                    <a:lstStyle/>
                    <a:p>
                      <a:pPr algn="r" fontAlgn="b"/>
                      <a:r>
                        <a:rPr lang="en-US" sz="1800" b="0" i="0" u="none" strike="noStrike">
                          <a:solidFill>
                            <a:srgbClr val="000000"/>
                          </a:solidFill>
                          <a:latin typeface="Calibri"/>
                        </a:rPr>
                        <a:t>50</a:t>
                      </a:r>
                    </a:p>
                  </a:txBody>
                  <a:tcPr marL="9525" marR="9525" marT="9525" marB="0" anchor="b">
                    <a:solidFill>
                      <a:schemeClr val="accent1">
                        <a:lumMod val="40000"/>
                        <a:lumOff val="60000"/>
                      </a:schemeClr>
                    </a:solidFill>
                  </a:tcPr>
                </a:tc>
                <a:tc>
                  <a:txBody>
                    <a:bodyPr/>
                    <a:lstStyle/>
                    <a:p>
                      <a:pPr algn="r" fontAlgn="b"/>
                      <a:r>
                        <a:rPr lang="en-US" sz="1800" b="0" i="0" u="none" strike="noStrike">
                          <a:solidFill>
                            <a:srgbClr val="000000"/>
                          </a:solidFill>
                          <a:latin typeface="Calibri"/>
                        </a:rPr>
                        <a:t>2137</a:t>
                      </a:r>
                    </a:p>
                  </a:txBody>
                  <a:tcPr marL="9525" marR="9525" marT="9525" marB="0" anchor="b">
                    <a:solidFill>
                      <a:schemeClr val="accent1">
                        <a:lumMod val="40000"/>
                        <a:lumOff val="60000"/>
                      </a:schemeClr>
                    </a:solidFill>
                  </a:tcPr>
                </a:tc>
                <a:tc>
                  <a:txBody>
                    <a:bodyPr/>
                    <a:lstStyle/>
                    <a:p>
                      <a:pPr algn="r" fontAlgn="b"/>
                      <a:r>
                        <a:rPr lang="en-US" sz="1800" b="0" i="0" u="none" strike="noStrike" dirty="0">
                          <a:solidFill>
                            <a:srgbClr val="000000"/>
                          </a:solidFill>
                          <a:latin typeface="Calibri"/>
                        </a:rPr>
                        <a:t>66.87%</a:t>
                      </a:r>
                    </a:p>
                  </a:txBody>
                  <a:tcPr marL="9525" marR="9525" marT="9525" marB="0" anchor="b">
                    <a:solidFill>
                      <a:schemeClr val="accent1">
                        <a:lumMod val="60000"/>
                        <a:lumOff val="40000"/>
                      </a:schemeClr>
                    </a:solidFill>
                  </a:tcPr>
                </a:tc>
              </a:tr>
              <a:tr h="370840">
                <a:tc>
                  <a:txBody>
                    <a:bodyPr/>
                    <a:lstStyle/>
                    <a:p>
                      <a:pPr algn="l" fontAlgn="b"/>
                      <a:r>
                        <a:rPr lang="en-US" sz="1800" b="0" i="0" u="none" strike="noStrike" dirty="0">
                          <a:solidFill>
                            <a:srgbClr val="000000"/>
                          </a:solidFill>
                          <a:latin typeface="Calibri"/>
                        </a:rPr>
                        <a:t>Wetland</a:t>
                      </a:r>
                    </a:p>
                  </a:txBody>
                  <a:tcPr marL="9525" marR="9525" marT="9525" marB="0" anchor="b">
                    <a:solidFill>
                      <a:schemeClr val="accent1">
                        <a:lumMod val="60000"/>
                        <a:lumOff val="40000"/>
                      </a:schemeClr>
                    </a:solidFill>
                  </a:tcPr>
                </a:tc>
                <a:tc>
                  <a:txBody>
                    <a:bodyPr/>
                    <a:lstStyle/>
                    <a:p>
                      <a:pPr algn="r" fontAlgn="b"/>
                      <a:r>
                        <a:rPr lang="en-US" sz="1800" b="0" i="0" u="none" strike="noStrike" dirty="0">
                          <a:solidFill>
                            <a:srgbClr val="000000"/>
                          </a:solidFill>
                          <a:latin typeface="Calibri"/>
                        </a:rPr>
                        <a:t>0</a:t>
                      </a:r>
                    </a:p>
                  </a:txBody>
                  <a:tcPr marL="9525" marR="9525" marT="9525" marB="0" anchor="b">
                    <a:solidFill>
                      <a:schemeClr val="accent1">
                        <a:lumMod val="40000"/>
                        <a:lumOff val="60000"/>
                      </a:schemeClr>
                    </a:solidFill>
                  </a:tcPr>
                </a:tc>
                <a:tc>
                  <a:txBody>
                    <a:bodyPr/>
                    <a:lstStyle/>
                    <a:p>
                      <a:pPr algn="r" fontAlgn="b"/>
                      <a:r>
                        <a:rPr lang="en-US" sz="1800" b="0" i="0" u="none" strike="noStrike" dirty="0">
                          <a:solidFill>
                            <a:srgbClr val="000000"/>
                          </a:solidFill>
                          <a:latin typeface="Calibri"/>
                        </a:rPr>
                        <a:t>5</a:t>
                      </a:r>
                    </a:p>
                  </a:txBody>
                  <a:tcPr marL="9525" marR="9525" marT="9525" marB="0" anchor="b">
                    <a:solidFill>
                      <a:schemeClr val="accent1">
                        <a:lumMod val="40000"/>
                        <a:lumOff val="60000"/>
                      </a:schemeClr>
                    </a:solidFill>
                  </a:tcPr>
                </a:tc>
                <a:tc>
                  <a:txBody>
                    <a:bodyPr/>
                    <a:lstStyle/>
                    <a:p>
                      <a:pPr algn="ctr" fontAlgn="b"/>
                      <a:r>
                        <a:rPr lang="en-US" sz="1800" b="0" i="0" u="none" strike="noStrike">
                          <a:solidFill>
                            <a:schemeClr val="tx1"/>
                          </a:solidFill>
                          <a:latin typeface="Calibri"/>
                        </a:rPr>
                        <a:t>0</a:t>
                      </a:r>
                    </a:p>
                  </a:txBody>
                  <a:tcPr marL="9525" marR="9525" marT="9525" marB="0" anchor="b">
                    <a:solidFill>
                      <a:schemeClr val="accent1">
                        <a:lumMod val="40000"/>
                        <a:lumOff val="60000"/>
                      </a:schemeClr>
                    </a:solidFill>
                  </a:tcPr>
                </a:tc>
                <a:tc>
                  <a:txBody>
                    <a:bodyPr/>
                    <a:lstStyle/>
                    <a:p>
                      <a:pPr algn="r" fontAlgn="b"/>
                      <a:r>
                        <a:rPr lang="en-US" sz="1800" b="0" i="0" u="none" strike="noStrike" dirty="0">
                          <a:solidFill>
                            <a:srgbClr val="000000"/>
                          </a:solidFill>
                          <a:latin typeface="Calibri"/>
                        </a:rPr>
                        <a:t>6</a:t>
                      </a:r>
                    </a:p>
                  </a:txBody>
                  <a:tcPr marL="9525" marR="9525" marT="9525" marB="0" anchor="b">
                    <a:solidFill>
                      <a:schemeClr val="accent1">
                        <a:lumMod val="40000"/>
                        <a:lumOff val="60000"/>
                      </a:schemeClr>
                    </a:solidFill>
                  </a:tcPr>
                </a:tc>
                <a:tc>
                  <a:txBody>
                    <a:bodyPr/>
                    <a:lstStyle/>
                    <a:p>
                      <a:pPr algn="r" fontAlgn="b"/>
                      <a:r>
                        <a:rPr lang="en-US" sz="1800" b="0" i="0" u="none" strike="noStrike" dirty="0">
                          <a:solidFill>
                            <a:srgbClr val="FF0000"/>
                          </a:solidFill>
                          <a:latin typeface="Calibri"/>
                        </a:rPr>
                        <a:t>11</a:t>
                      </a:r>
                    </a:p>
                  </a:txBody>
                  <a:tcPr marL="9525" marR="9525" marT="9525" marB="0" anchor="b">
                    <a:solidFill>
                      <a:schemeClr val="accent1">
                        <a:lumMod val="40000"/>
                        <a:lumOff val="60000"/>
                      </a:schemeClr>
                    </a:solidFill>
                  </a:tcPr>
                </a:tc>
                <a:tc>
                  <a:txBody>
                    <a:bodyPr/>
                    <a:lstStyle/>
                    <a:p>
                      <a:pPr algn="r" fontAlgn="b"/>
                      <a:r>
                        <a:rPr lang="en-US" sz="1800" b="0" i="0" u="none" strike="noStrike">
                          <a:solidFill>
                            <a:srgbClr val="000000"/>
                          </a:solidFill>
                          <a:latin typeface="Calibri"/>
                        </a:rPr>
                        <a:t>22</a:t>
                      </a:r>
                    </a:p>
                  </a:txBody>
                  <a:tcPr marL="9525" marR="9525" marT="9525" marB="0" anchor="b">
                    <a:solidFill>
                      <a:schemeClr val="accent1">
                        <a:lumMod val="40000"/>
                        <a:lumOff val="60000"/>
                      </a:schemeClr>
                    </a:solidFill>
                  </a:tcPr>
                </a:tc>
                <a:tc>
                  <a:txBody>
                    <a:bodyPr/>
                    <a:lstStyle/>
                    <a:p>
                      <a:pPr algn="r" fontAlgn="b"/>
                      <a:r>
                        <a:rPr lang="en-US" sz="1800" b="0" i="0" u="none" strike="noStrike" dirty="0">
                          <a:solidFill>
                            <a:srgbClr val="000000"/>
                          </a:solidFill>
                          <a:latin typeface="Calibri"/>
                        </a:rPr>
                        <a:t>50.00%</a:t>
                      </a:r>
                    </a:p>
                  </a:txBody>
                  <a:tcPr marL="9525" marR="9525" marT="9525" marB="0" anchor="b">
                    <a:solidFill>
                      <a:schemeClr val="accent1">
                        <a:lumMod val="60000"/>
                        <a:lumOff val="40000"/>
                      </a:schemeClr>
                    </a:solidFill>
                  </a:tcPr>
                </a:tc>
              </a:tr>
              <a:tr h="370840">
                <a:tc>
                  <a:txBody>
                    <a:bodyPr/>
                    <a:lstStyle/>
                    <a:p>
                      <a:pPr algn="l" fontAlgn="b"/>
                      <a:r>
                        <a:rPr lang="en-US" sz="1800" b="0" i="0" u="none" strike="noStrike" dirty="0">
                          <a:solidFill>
                            <a:srgbClr val="000000"/>
                          </a:solidFill>
                          <a:latin typeface="Calibri"/>
                        </a:rPr>
                        <a:t>Total</a:t>
                      </a:r>
                    </a:p>
                  </a:txBody>
                  <a:tcPr marL="9525" marR="9525" marT="9525" marB="0" anchor="b">
                    <a:solidFill>
                      <a:schemeClr val="accent1">
                        <a:lumMod val="60000"/>
                        <a:lumOff val="40000"/>
                      </a:schemeClr>
                    </a:solidFill>
                  </a:tcPr>
                </a:tc>
                <a:tc>
                  <a:txBody>
                    <a:bodyPr/>
                    <a:lstStyle/>
                    <a:p>
                      <a:pPr algn="r" fontAlgn="b"/>
                      <a:r>
                        <a:rPr lang="en-US" sz="1800" b="0" i="0" u="none" strike="noStrike">
                          <a:solidFill>
                            <a:srgbClr val="000000"/>
                          </a:solidFill>
                          <a:latin typeface="Calibri"/>
                        </a:rPr>
                        <a:t>2458</a:t>
                      </a:r>
                    </a:p>
                  </a:txBody>
                  <a:tcPr marL="9525" marR="9525" marT="9525" marB="0" anchor="b">
                    <a:solidFill>
                      <a:schemeClr val="accent1">
                        <a:lumMod val="40000"/>
                        <a:lumOff val="60000"/>
                      </a:schemeClr>
                    </a:solidFill>
                  </a:tcPr>
                </a:tc>
                <a:tc>
                  <a:txBody>
                    <a:bodyPr/>
                    <a:lstStyle/>
                    <a:p>
                      <a:pPr algn="r" fontAlgn="b"/>
                      <a:r>
                        <a:rPr lang="en-US" sz="1800" b="0" i="0" u="none" strike="noStrike" dirty="0">
                          <a:solidFill>
                            <a:srgbClr val="000000"/>
                          </a:solidFill>
                          <a:latin typeface="Calibri"/>
                        </a:rPr>
                        <a:t>2670</a:t>
                      </a:r>
                    </a:p>
                  </a:txBody>
                  <a:tcPr marL="9525" marR="9525" marT="9525" marB="0" anchor="b">
                    <a:solidFill>
                      <a:schemeClr val="accent1">
                        <a:lumMod val="40000"/>
                        <a:lumOff val="60000"/>
                      </a:schemeClr>
                    </a:solidFill>
                  </a:tcPr>
                </a:tc>
                <a:tc>
                  <a:txBody>
                    <a:bodyPr/>
                    <a:lstStyle/>
                    <a:p>
                      <a:pPr algn="ctr" fontAlgn="b"/>
                      <a:r>
                        <a:rPr lang="en-US" sz="1800" b="0" i="0" u="none" strike="noStrike" dirty="0">
                          <a:solidFill>
                            <a:schemeClr val="tx1"/>
                          </a:solidFill>
                          <a:latin typeface="Calibri"/>
                        </a:rPr>
                        <a:t>6991</a:t>
                      </a:r>
                    </a:p>
                  </a:txBody>
                  <a:tcPr marL="9525" marR="9525" marT="9525" marB="0" anchor="b">
                    <a:solidFill>
                      <a:schemeClr val="accent1">
                        <a:lumMod val="40000"/>
                        <a:lumOff val="60000"/>
                      </a:schemeClr>
                    </a:solidFill>
                  </a:tcPr>
                </a:tc>
                <a:tc>
                  <a:txBody>
                    <a:bodyPr/>
                    <a:lstStyle/>
                    <a:p>
                      <a:pPr algn="r" fontAlgn="b"/>
                      <a:r>
                        <a:rPr lang="en-US" sz="1800" b="0" i="0" u="none" strike="noStrike" dirty="0">
                          <a:solidFill>
                            <a:srgbClr val="000000"/>
                          </a:solidFill>
                          <a:latin typeface="Calibri"/>
                        </a:rPr>
                        <a:t>1764</a:t>
                      </a:r>
                    </a:p>
                  </a:txBody>
                  <a:tcPr marL="9525" marR="9525" marT="9525" marB="0" anchor="b">
                    <a:solidFill>
                      <a:schemeClr val="accent1">
                        <a:lumMod val="40000"/>
                        <a:lumOff val="60000"/>
                      </a:schemeClr>
                    </a:solidFill>
                  </a:tcPr>
                </a:tc>
                <a:tc>
                  <a:txBody>
                    <a:bodyPr/>
                    <a:lstStyle/>
                    <a:p>
                      <a:pPr algn="r" fontAlgn="b"/>
                      <a:r>
                        <a:rPr lang="en-US" sz="1800" b="0" i="0" u="none" strike="noStrike" dirty="0">
                          <a:solidFill>
                            <a:srgbClr val="000000"/>
                          </a:solidFill>
                          <a:latin typeface="Calibri"/>
                        </a:rPr>
                        <a:t>100</a:t>
                      </a:r>
                    </a:p>
                  </a:txBody>
                  <a:tcPr marL="9525" marR="9525" marT="9525" marB="0" anchor="b">
                    <a:solidFill>
                      <a:schemeClr val="accent1">
                        <a:lumMod val="40000"/>
                        <a:lumOff val="60000"/>
                      </a:schemeClr>
                    </a:solidFill>
                  </a:tcPr>
                </a:tc>
                <a:tc>
                  <a:txBody>
                    <a:bodyPr/>
                    <a:lstStyle/>
                    <a:p>
                      <a:pPr algn="r" fontAlgn="b"/>
                      <a:r>
                        <a:rPr lang="en-US" sz="1800" b="0" i="0" u="none" strike="noStrike" dirty="0">
                          <a:solidFill>
                            <a:schemeClr val="accent2">
                              <a:lumMod val="75000"/>
                            </a:schemeClr>
                          </a:solidFill>
                          <a:latin typeface="Calibri"/>
                        </a:rPr>
                        <a:t>13983</a:t>
                      </a:r>
                    </a:p>
                  </a:txBody>
                  <a:tcPr marL="9525" marR="9525" marT="9525" marB="0" anchor="b">
                    <a:solidFill>
                      <a:schemeClr val="accent1">
                        <a:lumMod val="40000"/>
                        <a:lumOff val="6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solidFill>
                      <a:schemeClr val="accent1">
                        <a:lumMod val="60000"/>
                        <a:lumOff val="40000"/>
                      </a:schemeClr>
                    </a:solidFill>
                  </a:tcPr>
                </a:tc>
              </a:tr>
              <a:tr h="370840">
                <a:tc>
                  <a:txBody>
                    <a:bodyPr/>
                    <a:lstStyle/>
                    <a:p>
                      <a:pPr algn="l" fontAlgn="b"/>
                      <a:r>
                        <a:rPr lang="en-US" sz="1800" b="0" i="0" u="none" strike="noStrike" dirty="0">
                          <a:solidFill>
                            <a:srgbClr val="000000"/>
                          </a:solidFill>
                          <a:latin typeface="Calibri"/>
                        </a:rPr>
                        <a:t>Producer's Acc.</a:t>
                      </a:r>
                    </a:p>
                  </a:txBody>
                  <a:tcPr marL="9525" marR="9525" marT="9525" marB="0" anchor="b">
                    <a:solidFill>
                      <a:schemeClr val="accent1">
                        <a:lumMod val="60000"/>
                        <a:lumOff val="40000"/>
                      </a:schemeClr>
                    </a:solidFill>
                  </a:tcPr>
                </a:tc>
                <a:tc>
                  <a:txBody>
                    <a:bodyPr/>
                    <a:lstStyle/>
                    <a:p>
                      <a:pPr algn="r" fontAlgn="b"/>
                      <a:r>
                        <a:rPr lang="en-US" sz="1800" b="0" i="0" u="none" strike="noStrike" dirty="0">
                          <a:solidFill>
                            <a:srgbClr val="000000"/>
                          </a:solidFill>
                          <a:latin typeface="Calibri"/>
                        </a:rPr>
                        <a:t>98.09%</a:t>
                      </a:r>
                    </a:p>
                  </a:txBody>
                  <a:tcPr marL="9525" marR="9525" marT="9525" marB="0" anchor="b">
                    <a:solidFill>
                      <a:schemeClr val="accent1">
                        <a:lumMod val="60000"/>
                        <a:lumOff val="40000"/>
                      </a:schemeClr>
                    </a:solidFill>
                  </a:tcPr>
                </a:tc>
                <a:tc>
                  <a:txBody>
                    <a:bodyPr/>
                    <a:lstStyle/>
                    <a:p>
                      <a:pPr algn="r" fontAlgn="b"/>
                      <a:r>
                        <a:rPr lang="en-US" sz="1800" b="0" i="0" u="none" strike="noStrike" dirty="0">
                          <a:solidFill>
                            <a:srgbClr val="000000"/>
                          </a:solidFill>
                          <a:latin typeface="Calibri"/>
                        </a:rPr>
                        <a:t>89.96%</a:t>
                      </a:r>
                    </a:p>
                  </a:txBody>
                  <a:tcPr marL="9525" marR="9525" marT="9525" marB="0" anchor="b">
                    <a:solidFill>
                      <a:schemeClr val="accent1">
                        <a:lumMod val="60000"/>
                        <a:lumOff val="40000"/>
                      </a:schemeClr>
                    </a:solidFill>
                  </a:tcPr>
                </a:tc>
                <a:tc>
                  <a:txBody>
                    <a:bodyPr/>
                    <a:lstStyle/>
                    <a:p>
                      <a:pPr algn="ctr" fontAlgn="b"/>
                      <a:r>
                        <a:rPr lang="en-US" sz="1800" b="0" i="0" u="none" strike="noStrike" dirty="0">
                          <a:solidFill>
                            <a:schemeClr val="tx1"/>
                          </a:solidFill>
                          <a:latin typeface="Calibri"/>
                        </a:rPr>
                        <a:t>79.03%</a:t>
                      </a:r>
                    </a:p>
                  </a:txBody>
                  <a:tcPr marL="9525" marR="9525" marT="9525" marB="0" anchor="b">
                    <a:solidFill>
                      <a:schemeClr val="accent1">
                        <a:lumMod val="60000"/>
                        <a:lumOff val="40000"/>
                      </a:schemeClr>
                    </a:solidFill>
                  </a:tcPr>
                </a:tc>
                <a:tc>
                  <a:txBody>
                    <a:bodyPr/>
                    <a:lstStyle/>
                    <a:p>
                      <a:pPr algn="r" fontAlgn="b"/>
                      <a:r>
                        <a:rPr lang="en-US" sz="1800" b="0" i="0" u="none" strike="noStrike" dirty="0">
                          <a:solidFill>
                            <a:srgbClr val="000000"/>
                          </a:solidFill>
                          <a:latin typeface="Calibri"/>
                        </a:rPr>
                        <a:t>81.01%</a:t>
                      </a:r>
                    </a:p>
                  </a:txBody>
                  <a:tcPr marL="9525" marR="9525" marT="9525" marB="0" anchor="b">
                    <a:solidFill>
                      <a:schemeClr val="accent1">
                        <a:lumMod val="60000"/>
                        <a:lumOff val="40000"/>
                      </a:schemeClr>
                    </a:solidFill>
                  </a:tcPr>
                </a:tc>
                <a:tc>
                  <a:txBody>
                    <a:bodyPr/>
                    <a:lstStyle/>
                    <a:p>
                      <a:pPr algn="r" fontAlgn="b"/>
                      <a:r>
                        <a:rPr lang="en-US" sz="1800" b="0" i="0" u="none" strike="noStrike" dirty="0">
                          <a:solidFill>
                            <a:srgbClr val="000000"/>
                          </a:solidFill>
                          <a:latin typeface="Calibri"/>
                        </a:rPr>
                        <a:t>11.00%</a:t>
                      </a:r>
                    </a:p>
                  </a:txBody>
                  <a:tcPr marL="9525" marR="9525" marT="9525" marB="0" anchor="b">
                    <a:solidFill>
                      <a:schemeClr val="accent1">
                        <a:lumMod val="60000"/>
                        <a:lumOff val="4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tc>
                <a:tc>
                  <a:txBody>
                    <a:bodyPr/>
                    <a:lstStyle/>
                    <a:p>
                      <a:pPr algn="l" fontAlgn="b"/>
                      <a:endParaRPr lang="en-US" sz="1800" b="0" i="0" u="none" strike="noStrike" dirty="0">
                        <a:solidFill>
                          <a:srgbClr val="000000"/>
                        </a:solidFill>
                        <a:latin typeface="Calibri"/>
                      </a:endParaRPr>
                    </a:p>
                  </a:txBody>
                  <a:tcPr marL="9525" marR="9525" marT="9525" marB="0" anchor="b"/>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ANN Results: The Classified Image</a:t>
            </a:r>
            <a:endParaRPr lang="en-US" dirty="0"/>
          </a:p>
        </p:txBody>
      </p:sp>
      <p:grpSp>
        <p:nvGrpSpPr>
          <p:cNvPr id="18" name="Group 17"/>
          <p:cNvGrpSpPr/>
          <p:nvPr/>
        </p:nvGrpSpPr>
        <p:grpSpPr>
          <a:xfrm>
            <a:off x="1676400" y="6019800"/>
            <a:ext cx="5181600" cy="307777"/>
            <a:chOff x="3581400" y="3733800"/>
            <a:chExt cx="5181600" cy="307777"/>
          </a:xfrm>
        </p:grpSpPr>
        <p:sp>
          <p:nvSpPr>
            <p:cNvPr id="107" name="TextBox 106"/>
            <p:cNvSpPr txBox="1"/>
            <p:nvPr/>
          </p:nvSpPr>
          <p:spPr>
            <a:xfrm>
              <a:off x="3581400" y="3733800"/>
              <a:ext cx="5181600" cy="307777"/>
            </a:xfrm>
            <a:prstGeom prst="rect">
              <a:avLst/>
            </a:prstGeom>
            <a:noFill/>
          </p:spPr>
          <p:txBody>
            <a:bodyPr wrap="square" rtlCol="0">
              <a:spAutoFit/>
            </a:bodyPr>
            <a:lstStyle/>
            <a:p>
              <a:r>
                <a:rPr lang="en-US" sz="1400" dirty="0" smtClean="0">
                  <a:latin typeface="Arial" pitchFamily="34" charset="0"/>
                  <a:cs typeface="Arial" pitchFamily="34" charset="0"/>
                </a:rPr>
                <a:t>Localities         Barren         Scrubland        Forest       Wetland</a:t>
              </a:r>
            </a:p>
          </p:txBody>
        </p:sp>
        <p:sp>
          <p:nvSpPr>
            <p:cNvPr id="108" name="Rectangle 107"/>
            <p:cNvSpPr/>
            <p:nvPr/>
          </p:nvSpPr>
          <p:spPr>
            <a:xfrm>
              <a:off x="4495800" y="3810000"/>
              <a:ext cx="228600"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5410200" y="3810000"/>
              <a:ext cx="228600" cy="22860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6705600" y="3810000"/>
              <a:ext cx="228600" cy="228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7543800" y="3810000"/>
              <a:ext cx="228600" cy="228600"/>
            </a:xfrm>
            <a:prstGeom prst="rect">
              <a:avLst/>
            </a:prstGeom>
            <a:solidFill>
              <a:srgbClr val="66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8534400" y="3810000"/>
              <a:ext cx="228600" cy="228600"/>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Content Placeholder 15" descr="Classified.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36168" y="1417637"/>
            <a:ext cx="7871664" cy="4525963"/>
          </a:xfr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uleImageHillshade.jpg"/>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636168" y="1600200"/>
            <a:ext cx="7871664" cy="4525963"/>
          </a:xfrm>
        </p:spPr>
      </p:pic>
      <p:pic>
        <p:nvPicPr>
          <p:cNvPr id="7" name="Content Placeholder 3" descr="RuleImage95pctSlp5hillshade.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6168" y="1981200"/>
            <a:ext cx="7871664" cy="4525963"/>
          </a:xfrm>
          <a:prstGeom prst="rect">
            <a:avLst/>
          </a:prstGeom>
        </p:spPr>
      </p:pic>
      <p:pic>
        <p:nvPicPr>
          <p:cNvPr id="5" name="Content Placeholder 3" descr="RuleImage95pctHillshade.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6168" y="1905000"/>
            <a:ext cx="7871664" cy="4525963"/>
          </a:xfrm>
          <a:prstGeom prst="rect">
            <a:avLst/>
          </a:prstGeom>
        </p:spPr>
      </p:pic>
      <p:sp>
        <p:nvSpPr>
          <p:cNvPr id="6" name="TextBox 5"/>
          <p:cNvSpPr txBox="1"/>
          <p:nvPr/>
        </p:nvSpPr>
        <p:spPr>
          <a:xfrm>
            <a:off x="190500" y="609600"/>
            <a:ext cx="8763000" cy="769441"/>
          </a:xfrm>
          <a:prstGeom prst="rect">
            <a:avLst/>
          </a:prstGeom>
          <a:noFill/>
        </p:spPr>
        <p:txBody>
          <a:bodyPr wrap="square" rtlCol="0">
            <a:spAutoFit/>
          </a:bodyPr>
          <a:lstStyle/>
          <a:p>
            <a:r>
              <a:rPr lang="en-US" sz="4400" dirty="0" smtClean="0"/>
              <a:t>Locality Rule Image: 95% Selection</a:t>
            </a:r>
            <a:endParaRPr lang="en-US" sz="4400" dirty="0"/>
          </a:p>
        </p:txBody>
      </p:sp>
      <p:sp>
        <p:nvSpPr>
          <p:cNvPr id="2" name="Title 1"/>
          <p:cNvSpPr>
            <a:spLocks noGrp="1"/>
          </p:cNvSpPr>
          <p:nvPr>
            <p:ph type="title"/>
          </p:nvPr>
        </p:nvSpPr>
        <p:spPr>
          <a:xfrm>
            <a:off x="457200" y="457200"/>
            <a:ext cx="8229600" cy="1143000"/>
          </a:xfrm>
        </p:spPr>
        <p:txBody>
          <a:bodyPr/>
          <a:lstStyle/>
          <a:p>
            <a:r>
              <a:rPr lang="en-US" dirty="0" smtClean="0"/>
              <a:t>Locality Rule Image</a:t>
            </a:r>
            <a:endParaRPr lang="en-US" dirty="0"/>
          </a:p>
        </p:txBody>
      </p:sp>
      <p:sp>
        <p:nvSpPr>
          <p:cNvPr id="8" name="TextBox 7"/>
          <p:cNvSpPr txBox="1"/>
          <p:nvPr/>
        </p:nvSpPr>
        <p:spPr>
          <a:xfrm>
            <a:off x="228600" y="609600"/>
            <a:ext cx="9448800" cy="769441"/>
          </a:xfrm>
          <a:prstGeom prst="rect">
            <a:avLst/>
          </a:prstGeom>
          <a:noFill/>
        </p:spPr>
        <p:txBody>
          <a:bodyPr wrap="square" rtlCol="0">
            <a:spAutoFit/>
          </a:bodyPr>
          <a:lstStyle/>
          <a:p>
            <a:r>
              <a:rPr lang="en-US" sz="4400" dirty="0" smtClean="0"/>
              <a:t>Locality Rule Image: 95% &amp; &gt;5% Slope</a:t>
            </a:r>
            <a:endParaRPr lang="en-US" sz="4400" dirty="0"/>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par>
                                <p:cTn id="17" presetID="10" presetClass="exit" presetSubtype="0" fill="hold" nodeType="withEffect">
                                  <p:stCondLst>
                                    <p:cond delay="0"/>
                                  </p:stCondLst>
                                  <p:childTnLst>
                                    <p:animEffect transition="out" filter="fade">
                                      <p:cBhvr>
                                        <p:cTn id="18" dur="1000"/>
                                        <p:tgtEl>
                                          <p:spTgt spid="4"/>
                                        </p:tgtEl>
                                      </p:cBhvr>
                                    </p:animEffect>
                                    <p:set>
                                      <p:cBhvr>
                                        <p:cTn id="19" dur="1" fill="hold">
                                          <p:stCondLst>
                                            <p:cond delay="999"/>
                                          </p:stCondLst>
                                        </p:cTn>
                                        <p:tgtEl>
                                          <p:spTgt spid="4"/>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1000"/>
                                        <p:tgtEl>
                                          <p:spTgt spid="2"/>
                                        </p:tgtEl>
                                      </p:cBhvr>
                                    </p:animEffect>
                                    <p:set>
                                      <p:cBhvr>
                                        <p:cTn id="22" dur="1" fill="hold">
                                          <p:stCondLst>
                                            <p:cond delay="9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6"/>
                                        </p:tgtEl>
                                      </p:cBhvr>
                                    </p:animEffect>
                                    <p:set>
                                      <p:cBhvr>
                                        <p:cTn id="30" dur="1" fill="hold">
                                          <p:stCondLst>
                                            <p:cond delay="999"/>
                                          </p:stCondLst>
                                        </p:cTn>
                                        <p:tgtEl>
                                          <p:spTgt spid="6"/>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EEECE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3431" y="100884"/>
            <a:ext cx="8229600" cy="1143000"/>
          </a:xfrm>
        </p:spPr>
        <p:txBody>
          <a:bodyPr/>
          <a:lstStyle/>
          <a:p>
            <a:r>
              <a:rPr lang="en-US" dirty="0" smtClean="0"/>
              <a:t>A High Resolution Approach</a:t>
            </a:r>
            <a:endParaRPr lang="en-US" dirty="0"/>
          </a:p>
        </p:txBody>
      </p:sp>
      <p:pic>
        <p:nvPicPr>
          <p:cNvPr id="4" name="Picture 3"/>
          <p:cNvPicPr/>
          <p:nvPr/>
        </p:nvPicPr>
        <p:blipFill rotWithShape="1">
          <a:blip r:embed="rId3" cstate="screen">
            <a:extLst>
              <a:ext uri="{28A0092B-C50C-407E-A947-70E740481C1C}">
                <a14:useLocalDpi xmlns:a14="http://schemas.microsoft.com/office/drawing/2010/main"/>
              </a:ext>
            </a:extLst>
          </a:blip>
          <a:srcRect/>
          <a:stretch/>
        </p:blipFill>
        <p:spPr bwMode="auto">
          <a:xfrm>
            <a:off x="671698" y="2784793"/>
            <a:ext cx="2188740" cy="3269135"/>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2150410" y="1243884"/>
            <a:ext cx="6707838" cy="1138773"/>
          </a:xfrm>
          <a:prstGeom prst="rect">
            <a:avLst/>
          </a:prstGeom>
          <a:noFill/>
        </p:spPr>
        <p:txBody>
          <a:bodyPr wrap="square" rtlCol="0">
            <a:spAutoFit/>
          </a:bodyPr>
          <a:lstStyle/>
          <a:p>
            <a:pPr marL="285750" indent="-285750">
              <a:buFont typeface="Arial"/>
              <a:buChar char="•"/>
            </a:pPr>
            <a:r>
              <a:rPr lang="en-US" sz="2000" dirty="0" smtClean="0"/>
              <a:t>World View 2 &amp; </a:t>
            </a:r>
            <a:r>
              <a:rPr lang="en-US" sz="2000" dirty="0" err="1" smtClean="0"/>
              <a:t>Quickbird</a:t>
            </a:r>
            <a:r>
              <a:rPr lang="en-US" sz="2000" dirty="0" smtClean="0"/>
              <a:t> 2 Imagery: .5-2 m pixels, 8 bands</a:t>
            </a:r>
          </a:p>
          <a:p>
            <a:pPr marL="285750" indent="-285750">
              <a:buFont typeface="Arial"/>
              <a:buChar char="•"/>
            </a:pPr>
            <a:r>
              <a:rPr lang="en-US" sz="2800" dirty="0" err="1" smtClean="0"/>
              <a:t>GE</a:t>
            </a:r>
            <a:r>
              <a:rPr lang="en-US" sz="2000" dirty="0" err="1" smtClean="0"/>
              <a:t>ographic</a:t>
            </a:r>
            <a:r>
              <a:rPr lang="en-US" sz="2000" dirty="0" smtClean="0"/>
              <a:t> </a:t>
            </a:r>
            <a:r>
              <a:rPr lang="en-US" sz="2800" dirty="0"/>
              <a:t>O</a:t>
            </a:r>
            <a:r>
              <a:rPr lang="en-US" sz="2000" dirty="0"/>
              <a:t>bject </a:t>
            </a:r>
            <a:r>
              <a:rPr lang="en-US" sz="2800" dirty="0"/>
              <a:t>B</a:t>
            </a:r>
            <a:r>
              <a:rPr lang="en-US" sz="2000" dirty="0"/>
              <a:t>ased </a:t>
            </a:r>
            <a:r>
              <a:rPr lang="en-US" sz="2800" dirty="0"/>
              <a:t>I</a:t>
            </a:r>
            <a:r>
              <a:rPr lang="en-US" sz="2000" dirty="0"/>
              <a:t>mage </a:t>
            </a:r>
            <a:r>
              <a:rPr lang="en-US" sz="2800" dirty="0"/>
              <a:t>A</a:t>
            </a:r>
            <a:r>
              <a:rPr lang="en-US" sz="2000" dirty="0"/>
              <a:t>nalysis</a:t>
            </a:r>
          </a:p>
          <a:p>
            <a:pPr marL="285750" indent="-285750">
              <a:buFont typeface="Arial"/>
              <a:buChar char="•"/>
            </a:pPr>
            <a:endParaRPr lang="en-US" sz="2000" dirty="0" smtClean="0"/>
          </a:p>
        </p:txBody>
      </p:sp>
      <p:pic>
        <p:nvPicPr>
          <p:cNvPr id="11" name="Picture 2" descr="E:\Archaeological Analysis\JuneHiResImagery\WorldView2_SSD&amp;BCR\SaltSageDraw\SSD052806725020_01_P001_MUL\12JUN11184503-M2AS-052806725020_01_P001-BROWS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12790" y="2784793"/>
            <a:ext cx="3149535" cy="3612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1740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EEECE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p:txBody>
          <a:bodyPr/>
          <a:lstStyle/>
          <a:p>
            <a:endParaRPr lang="en-US"/>
          </a:p>
        </p:txBody>
      </p:sp>
      <p:pic>
        <p:nvPicPr>
          <p:cNvPr id="2050" name="Picture 2" descr="E:\GDBandSatImage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7200" y="391638"/>
            <a:ext cx="8229600" cy="588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94038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GtDivideBasin.jpg"/>
          <p:cNvPicPr>
            <a:picLocks noGrp="1" noChangeAspect="1"/>
          </p:cNvPicPr>
          <p:nvPr>
            <p:ph sz="half" idx="2"/>
          </p:nvPr>
        </p:nvPicPr>
        <p:blipFill>
          <a:blip r:embed="rId3" cstate="screen">
            <a:extLst>
              <a:ext uri="{28A0092B-C50C-407E-A947-70E740481C1C}">
                <a14:useLocalDpi xmlns:a14="http://schemas.microsoft.com/office/drawing/2010/main"/>
              </a:ext>
            </a:extLst>
          </a:blip>
          <a:srcRect t="-22514" b="-22514"/>
          <a:stretch>
            <a:fillRect/>
          </a:stretch>
        </p:blipFill>
        <p:spPr>
          <a:xfrm>
            <a:off x="4340803" y="969207"/>
            <a:ext cx="5180363" cy="5805510"/>
          </a:xfrm>
          <a:prstGeom prst="rect">
            <a:avLst/>
          </a:prstGeom>
        </p:spPr>
      </p:pic>
      <p:sp>
        <p:nvSpPr>
          <p:cNvPr id="2" name="Title 1"/>
          <p:cNvSpPr>
            <a:spLocks noGrp="1"/>
          </p:cNvSpPr>
          <p:nvPr>
            <p:ph type="title"/>
          </p:nvPr>
        </p:nvSpPr>
        <p:spPr/>
        <p:txBody>
          <a:bodyPr/>
          <a:lstStyle/>
          <a:p>
            <a:r>
              <a:rPr lang="en-US" dirty="0" smtClean="0"/>
              <a:t>Great Divide Basin Project</a:t>
            </a:r>
            <a:endParaRPr lang="en-US" dirty="0"/>
          </a:p>
        </p:txBody>
      </p:sp>
      <p:pic>
        <p:nvPicPr>
          <p:cNvPr id="10" name="Content Placeholder 9" descr="Welcome.JPG"/>
          <p:cNvPicPr>
            <a:picLocks noGrp="1" noChangeAspect="1"/>
          </p:cNvPicPr>
          <p:nvPr>
            <p:ph sz="half" idx="1"/>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933648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EEECE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059" y="888104"/>
            <a:ext cx="5012958" cy="1143000"/>
          </a:xfrm>
        </p:spPr>
        <p:txBody>
          <a:bodyPr>
            <a:normAutofit fontScale="90000"/>
          </a:bodyPr>
          <a:lstStyle/>
          <a:p>
            <a:r>
              <a:rPr lang="en-US" sz="2800" dirty="0" smtClean="0"/>
              <a:t>Unites individual pixels into multi-pixel image objects based on similarity and proximity</a:t>
            </a:r>
            <a:endParaRPr lang="en-US" sz="2800" dirty="0"/>
          </a:p>
        </p:txBody>
      </p:sp>
      <p:pic>
        <p:nvPicPr>
          <p:cNvPr id="4" name="Picture 3"/>
          <p:cNvPicPr/>
          <p:nvPr/>
        </p:nvPicPr>
        <p:blipFill rotWithShape="1">
          <a:blip r:embed="rId3" cstate="screen">
            <a:extLst>
              <a:ext uri="{28A0092B-C50C-407E-A947-70E740481C1C}">
                <a14:useLocalDpi xmlns:a14="http://schemas.microsoft.com/office/drawing/2010/main"/>
              </a:ext>
            </a:extLst>
          </a:blip>
          <a:srcRect/>
          <a:stretch/>
        </p:blipFill>
        <p:spPr bwMode="auto">
          <a:xfrm>
            <a:off x="491372" y="2970444"/>
            <a:ext cx="1970246" cy="2968025"/>
          </a:xfrm>
          <a:prstGeom prst="rect">
            <a:avLst/>
          </a:prstGeom>
          <a:ln/>
          <a:extLst>
            <a:ext uri="{53640926-AAD7-44d8-BBD7-CCE9431645EC}">
              <a14:shadowObscured xmlns:a14="http://schemas.microsoft.com/office/drawing/2010/main"/>
            </a:ext>
          </a:extLst>
        </p:spPr>
        <p:style>
          <a:lnRef idx="2">
            <a:schemeClr val="dk1"/>
          </a:lnRef>
          <a:fillRef idx="1">
            <a:schemeClr val="lt1"/>
          </a:fillRef>
          <a:effectRef idx="0">
            <a:schemeClr val="dk1"/>
          </a:effectRef>
          <a:fontRef idx="minor">
            <a:schemeClr val="dk1"/>
          </a:fontRef>
        </p:style>
      </p:pic>
      <p:pic>
        <p:nvPicPr>
          <p:cNvPr id="5" name="Picture 4"/>
          <p:cNvPicPr/>
          <p:nvPr/>
        </p:nvPicPr>
        <p:blipFill rotWithShape="1">
          <a:blip r:embed="rId4" cstate="screen">
            <a:extLst>
              <a:ext uri="{28A0092B-C50C-407E-A947-70E740481C1C}">
                <a14:useLocalDpi xmlns:a14="http://schemas.microsoft.com/office/drawing/2010/main"/>
              </a:ext>
            </a:extLst>
          </a:blip>
          <a:srcRect/>
          <a:stretch/>
        </p:blipFill>
        <p:spPr bwMode="auto">
          <a:xfrm>
            <a:off x="2854712" y="2970444"/>
            <a:ext cx="1926554" cy="2968025"/>
          </a:xfrm>
          <a:prstGeom prst="rect">
            <a:avLst/>
          </a:prstGeom>
          <a:ln/>
          <a:extLst>
            <a:ext uri="{53640926-AAD7-44d8-BBD7-CCE9431645EC}">
              <a14:shadowObscured xmlns:a14="http://schemas.microsoft.com/office/drawing/2010/main"/>
            </a:ext>
          </a:extLst>
        </p:spPr>
        <p:style>
          <a:lnRef idx="2">
            <a:schemeClr val="dk1"/>
          </a:lnRef>
          <a:fillRef idx="1">
            <a:schemeClr val="lt1"/>
          </a:fillRef>
          <a:effectRef idx="0">
            <a:schemeClr val="dk1"/>
          </a:effectRef>
          <a:fontRef idx="minor">
            <a:schemeClr val="dk1"/>
          </a:fontRef>
        </p:style>
      </p:pic>
      <p:sp>
        <p:nvSpPr>
          <p:cNvPr id="9" name="TextBox 8"/>
          <p:cNvSpPr txBox="1"/>
          <p:nvPr/>
        </p:nvSpPr>
        <p:spPr>
          <a:xfrm>
            <a:off x="215507" y="6031547"/>
            <a:ext cx="5012958" cy="369332"/>
          </a:xfrm>
          <a:prstGeom prst="rect">
            <a:avLst/>
          </a:prstGeom>
          <a:noFill/>
        </p:spPr>
        <p:txBody>
          <a:bodyPr wrap="square" rtlCol="0">
            <a:spAutoFit/>
          </a:bodyPr>
          <a:lstStyle/>
          <a:p>
            <a:r>
              <a:rPr lang="en-US" dirty="0" smtClean="0"/>
              <a:t>Hi Res World View 2 Images: </a:t>
            </a:r>
            <a:r>
              <a:rPr lang="en-US" dirty="0"/>
              <a:t>S</a:t>
            </a:r>
            <a:r>
              <a:rPr lang="en-US" dirty="0" smtClean="0"/>
              <a:t>egmented on right</a:t>
            </a:r>
            <a:endParaRPr lang="en-US" dirty="0"/>
          </a:p>
        </p:txBody>
      </p:sp>
      <p:pic>
        <p:nvPicPr>
          <p:cNvPr id="11" name="Picture 2" descr="E:\Archaeological Analysis\JuneHiResImagery\WorldView2_SSD&amp;BCR\SaltSageDraw\SSD052806725020_01_P001_MUL\12JUN11184503-M2AS-052806725020_01_P001-BROWSE.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18196" y="2466623"/>
            <a:ext cx="3426911" cy="3930912"/>
          </a:xfrm>
          <a:prstGeom prst="rect">
            <a:avLst/>
          </a:prstGeom>
          <a:extLst/>
        </p:spPr>
        <p:style>
          <a:lnRef idx="2">
            <a:schemeClr val="dk1"/>
          </a:lnRef>
          <a:fillRef idx="1">
            <a:schemeClr val="lt1"/>
          </a:fillRef>
          <a:effectRef idx="0">
            <a:schemeClr val="dk1"/>
          </a:effectRef>
          <a:fontRef idx="minor">
            <a:schemeClr val="dk1"/>
          </a:fontRef>
        </p:style>
      </p:pic>
      <p:pic>
        <p:nvPicPr>
          <p:cNvPr id="12"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18196" y="2456127"/>
            <a:ext cx="3437254" cy="3880114"/>
          </a:xfrm>
          <a:prstGeom prst="rect">
            <a:avLst/>
          </a:prstGeom>
          <a:ln/>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7575223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22" y="0"/>
            <a:ext cx="9141178" cy="6858000"/>
          </a:xfrm>
          <a:prstGeom prst="rect">
            <a:avLst/>
          </a:prstGeom>
          <a:solidFill>
            <a:srgbClr val="EEECE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22" y="105753"/>
            <a:ext cx="3273778" cy="1006849"/>
          </a:xfrm>
        </p:spPr>
        <p:txBody>
          <a:bodyPr>
            <a:normAutofit fontScale="90000"/>
          </a:bodyPr>
          <a:lstStyle/>
          <a:p>
            <a:r>
              <a:rPr lang="en-US" dirty="0" smtClean="0"/>
              <a:t>Supervised Classification</a:t>
            </a:r>
            <a:endParaRPr lang="en-US" dirty="0"/>
          </a:p>
        </p:txBody>
      </p:sp>
      <p:pic>
        <p:nvPicPr>
          <p:cNvPr id="4099" name="Picture 3" descr="E:\Archaeological Analysis\JuneHiResImagery\Wv2_I80\053004765040_01_P001_MUL\12JUN11184504-M2AS-053004765040_01_P001-BROWS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5289" y="2502455"/>
            <a:ext cx="4009254" cy="39862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2510543"/>
            <a:ext cx="3962400" cy="393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48356" y="6488668"/>
            <a:ext cx="8610600" cy="369332"/>
          </a:xfrm>
          <a:prstGeom prst="rect">
            <a:avLst/>
          </a:prstGeom>
          <a:noFill/>
        </p:spPr>
        <p:txBody>
          <a:bodyPr wrap="square" rtlCol="0">
            <a:spAutoFit/>
          </a:bodyPr>
          <a:lstStyle/>
          <a:p>
            <a:pPr algn="ctr"/>
            <a:r>
              <a:rPr lang="en-US" dirty="0" smtClean="0"/>
              <a:t>Raw image on left: segmented and classified image on right</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139723113"/>
              </p:ext>
            </p:extLst>
          </p:nvPr>
        </p:nvGraphicFramePr>
        <p:xfrm>
          <a:off x="3657600" y="198682"/>
          <a:ext cx="5105400" cy="2194560"/>
        </p:xfrm>
        <a:graphic>
          <a:graphicData uri="http://schemas.openxmlformats.org/drawingml/2006/table">
            <a:tbl>
              <a:tblPr firstRow="1" bandRow="1">
                <a:tableStyleId>{5C22544A-7EE6-4342-B048-85BDC9FD1C3A}</a:tableStyleId>
              </a:tblPr>
              <a:tblGrid>
                <a:gridCol w="1171730"/>
                <a:gridCol w="3933670"/>
              </a:tblGrid>
              <a:tr h="340360">
                <a:tc gridSpan="2">
                  <a:txBody>
                    <a:bodyPr/>
                    <a:lstStyle/>
                    <a:p>
                      <a:pPr algn="ctr"/>
                      <a:r>
                        <a:rPr lang="en-US" dirty="0" smtClean="0"/>
                        <a:t>Legend</a:t>
                      </a:r>
                      <a:endParaRPr lang="en-US" dirty="0"/>
                    </a:p>
                  </a:txBody>
                  <a:tcPr/>
                </a:tc>
                <a:tc hMerge="1">
                  <a:txBody>
                    <a:bodyPr/>
                    <a:lstStyle/>
                    <a:p>
                      <a:endParaRPr lang="en-US" dirty="0"/>
                    </a:p>
                  </a:txBody>
                  <a:tcPr/>
                </a:tc>
              </a:tr>
              <a:tr h="340360">
                <a:tc>
                  <a:txBody>
                    <a:bodyPr/>
                    <a:lstStyle/>
                    <a:p>
                      <a:r>
                        <a:rPr lang="en-US" dirty="0" smtClean="0">
                          <a:solidFill>
                            <a:srgbClr val="7030A0"/>
                          </a:solidFill>
                        </a:rPr>
                        <a:t>Purple</a:t>
                      </a:r>
                      <a:endParaRPr lang="en-US" dirty="0">
                        <a:solidFill>
                          <a:srgbClr val="7030A0"/>
                        </a:solidFill>
                      </a:endParaRPr>
                    </a:p>
                  </a:txBody>
                  <a:tcPr/>
                </a:tc>
                <a:tc>
                  <a:txBody>
                    <a:bodyPr/>
                    <a:lstStyle/>
                    <a:p>
                      <a:r>
                        <a:rPr lang="en-US" dirty="0" smtClean="0"/>
                        <a:t>Areas</a:t>
                      </a:r>
                      <a:r>
                        <a:rPr lang="en-US" baseline="0" dirty="0" smtClean="0"/>
                        <a:t> of low slope &lt;6%</a:t>
                      </a:r>
                      <a:endParaRPr lang="en-US" dirty="0"/>
                    </a:p>
                  </a:txBody>
                  <a:tcPr/>
                </a:tc>
              </a:tr>
              <a:tr h="340360">
                <a:tc>
                  <a:txBody>
                    <a:bodyPr/>
                    <a:lstStyle/>
                    <a:p>
                      <a:r>
                        <a:rPr lang="en-US" dirty="0" smtClean="0">
                          <a:solidFill>
                            <a:srgbClr val="FF0000"/>
                          </a:solidFill>
                        </a:rPr>
                        <a:t>Red</a:t>
                      </a:r>
                      <a:endParaRPr lang="en-US" dirty="0">
                        <a:solidFill>
                          <a:srgbClr val="FF0000"/>
                        </a:solidFill>
                      </a:endParaRPr>
                    </a:p>
                  </a:txBody>
                  <a:tcPr/>
                </a:tc>
                <a:tc>
                  <a:txBody>
                    <a:bodyPr/>
                    <a:lstStyle/>
                    <a:p>
                      <a:r>
                        <a:rPr lang="en-US" dirty="0" smtClean="0"/>
                        <a:t>Areas of high slope &gt;6%</a:t>
                      </a:r>
                      <a:endParaRPr lang="en-US" dirty="0"/>
                    </a:p>
                  </a:txBody>
                  <a:tcPr/>
                </a:tc>
              </a:tr>
              <a:tr h="340360">
                <a:tc>
                  <a:txBody>
                    <a:bodyPr/>
                    <a:lstStyle/>
                    <a:p>
                      <a:r>
                        <a:rPr lang="en-US" dirty="0" smtClean="0">
                          <a:solidFill>
                            <a:srgbClr val="92D050"/>
                          </a:solidFill>
                        </a:rPr>
                        <a:t>Green</a:t>
                      </a:r>
                      <a:endParaRPr lang="en-US" dirty="0">
                        <a:solidFill>
                          <a:srgbClr val="92D050"/>
                        </a:solidFill>
                      </a:endParaRPr>
                    </a:p>
                  </a:txBody>
                  <a:tcPr/>
                </a:tc>
                <a:tc>
                  <a:txBody>
                    <a:bodyPr/>
                    <a:lstStyle/>
                    <a:p>
                      <a:r>
                        <a:rPr lang="en-US" dirty="0" smtClean="0"/>
                        <a:t>Vegetation by NDVI</a:t>
                      </a:r>
                      <a:endParaRPr lang="en-US" dirty="0"/>
                    </a:p>
                  </a:txBody>
                  <a:tcPr/>
                </a:tc>
              </a:tr>
              <a:tr h="340360">
                <a:tc>
                  <a:txBody>
                    <a:bodyPr/>
                    <a:lstStyle/>
                    <a:p>
                      <a:r>
                        <a:rPr lang="en-US" dirty="0" smtClean="0"/>
                        <a:t>Black</a:t>
                      </a:r>
                      <a:endParaRPr lang="en-US" dirty="0"/>
                    </a:p>
                  </a:txBody>
                  <a:tcPr/>
                </a:tc>
                <a:tc>
                  <a:txBody>
                    <a:bodyPr/>
                    <a:lstStyle/>
                    <a:p>
                      <a:r>
                        <a:rPr lang="en-US" dirty="0" smtClean="0"/>
                        <a:t>Highway/Road for exclusion</a:t>
                      </a:r>
                      <a:endParaRPr lang="en-US" dirty="0"/>
                    </a:p>
                  </a:txBody>
                  <a:tcPr/>
                </a:tc>
              </a:tr>
              <a:tr h="340360">
                <a:tc>
                  <a:txBody>
                    <a:bodyPr/>
                    <a:lstStyle/>
                    <a:p>
                      <a:r>
                        <a:rPr lang="en-US" dirty="0" smtClean="0">
                          <a:solidFill>
                            <a:srgbClr val="0070C0"/>
                          </a:solidFill>
                        </a:rPr>
                        <a:t>Blue</a:t>
                      </a:r>
                      <a:endParaRPr lang="en-US" dirty="0">
                        <a:solidFill>
                          <a:srgbClr val="0070C0"/>
                        </a:solidFill>
                      </a:endParaRPr>
                    </a:p>
                  </a:txBody>
                  <a:tcPr/>
                </a:tc>
                <a:tc>
                  <a:txBody>
                    <a:bodyPr/>
                    <a:lstStyle/>
                    <a:p>
                      <a:r>
                        <a:rPr lang="en-US" dirty="0" smtClean="0"/>
                        <a:t>Predicted</a:t>
                      </a:r>
                      <a:r>
                        <a:rPr lang="en-US" baseline="0" dirty="0" smtClean="0"/>
                        <a:t> Image Objects</a:t>
                      </a:r>
                      <a:endParaRPr lang="en-US" dirty="0"/>
                    </a:p>
                  </a:txBody>
                  <a:tcPr/>
                </a:tc>
              </a:tr>
            </a:tbl>
          </a:graphicData>
        </a:graphic>
      </p:graphicFrame>
      <p:sp>
        <p:nvSpPr>
          <p:cNvPr id="3" name="TextBox 2"/>
          <p:cNvSpPr txBox="1"/>
          <p:nvPr/>
        </p:nvSpPr>
        <p:spPr>
          <a:xfrm>
            <a:off x="140593" y="1354019"/>
            <a:ext cx="3136007" cy="830997"/>
          </a:xfrm>
          <a:prstGeom prst="rect">
            <a:avLst/>
          </a:prstGeom>
          <a:noFill/>
        </p:spPr>
        <p:txBody>
          <a:bodyPr wrap="square" rtlCol="0">
            <a:spAutoFit/>
          </a:bodyPr>
          <a:lstStyle/>
          <a:p>
            <a:pPr algn="ctr"/>
            <a:r>
              <a:rPr lang="en-US" sz="2400" dirty="0" smtClean="0"/>
              <a:t>“Divide &amp; Conquer” </a:t>
            </a:r>
            <a:br>
              <a:rPr lang="en-US" sz="2400" dirty="0" smtClean="0"/>
            </a:br>
            <a:r>
              <a:rPr lang="en-US" sz="2400" dirty="0" smtClean="0"/>
              <a:t>feature extraction</a:t>
            </a:r>
            <a:endParaRPr lang="en-US" sz="2400" dirty="0"/>
          </a:p>
        </p:txBody>
      </p:sp>
    </p:spTree>
    <p:extLst>
      <p:ext uri="{BB962C8B-B14F-4D97-AF65-F5344CB8AC3E}">
        <p14:creationId xmlns:p14="http://schemas.microsoft.com/office/powerpoint/2010/main" val="128343162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22"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368646" y="169675"/>
            <a:ext cx="8178041" cy="6191063"/>
          </a:xfrm>
          <a:prstGeom prst="rect">
            <a:avLst/>
          </a:prstGeom>
          <a:solidFill>
            <a:srgbClr val="EEECE1"/>
          </a:solidFill>
          <a:ln>
            <a:noFill/>
          </a:ln>
          <a:effectLst/>
          <a:extLst/>
        </p:spPr>
      </p:pic>
    </p:spTree>
    <p:extLst>
      <p:ext uri="{BB962C8B-B14F-4D97-AF65-F5344CB8AC3E}">
        <p14:creationId xmlns:p14="http://schemas.microsoft.com/office/powerpoint/2010/main" val="63109536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 y="61449"/>
            <a:ext cx="9144000" cy="6858000"/>
          </a:xfrm>
          <a:prstGeom prst="rect">
            <a:avLst/>
          </a:prstGeom>
          <a:solidFill>
            <a:srgbClr val="EEECE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33483" y="376340"/>
            <a:ext cx="6465711" cy="762000"/>
          </a:xfrm>
        </p:spPr>
        <p:txBody>
          <a:bodyPr>
            <a:normAutofit/>
          </a:bodyPr>
          <a:lstStyle/>
          <a:p>
            <a:r>
              <a:rPr lang="en-US" dirty="0" smtClean="0">
                <a:solidFill>
                  <a:srgbClr val="000000"/>
                </a:solidFill>
              </a:rPr>
              <a:t>Ground </a:t>
            </a:r>
            <a:r>
              <a:rPr lang="en-US" dirty="0" err="1" smtClean="0">
                <a:solidFill>
                  <a:srgbClr val="000000"/>
                </a:solidFill>
              </a:rPr>
              <a:t>Truthing</a:t>
            </a:r>
            <a:r>
              <a:rPr lang="en-US" dirty="0" smtClean="0">
                <a:solidFill>
                  <a:srgbClr val="000000"/>
                </a:solidFill>
              </a:rPr>
              <a:t> Results</a:t>
            </a:r>
            <a:endParaRPr lang="en-US" dirty="0">
              <a:solidFill>
                <a:srgbClr val="000000"/>
              </a:solidFill>
            </a:endParaRPr>
          </a:p>
        </p:txBody>
      </p:sp>
      <p:sp>
        <p:nvSpPr>
          <p:cNvPr id="3" name="Content Placeholder 2"/>
          <p:cNvSpPr>
            <a:spLocks noGrp="1"/>
          </p:cNvSpPr>
          <p:nvPr>
            <p:ph idx="1"/>
          </p:nvPr>
        </p:nvSpPr>
        <p:spPr>
          <a:xfrm>
            <a:off x="568908" y="1323216"/>
            <a:ext cx="8393289" cy="4732867"/>
          </a:xfrm>
        </p:spPr>
        <p:txBody>
          <a:bodyPr>
            <a:normAutofit fontScale="92500" lnSpcReduction="10000"/>
          </a:bodyPr>
          <a:lstStyle/>
          <a:p>
            <a:r>
              <a:rPr lang="en-US" dirty="0" smtClean="0"/>
              <a:t>2013 Results</a:t>
            </a:r>
          </a:p>
          <a:p>
            <a:pPr lvl="1"/>
            <a:r>
              <a:rPr lang="en-US" dirty="0" smtClean="0"/>
              <a:t>31 Points/Polygons were surveyed </a:t>
            </a:r>
          </a:p>
          <a:p>
            <a:pPr lvl="2"/>
            <a:r>
              <a:rPr lang="en-US" dirty="0" smtClean="0"/>
              <a:t>Vertebrate fossils were found at 13 (42%)</a:t>
            </a:r>
          </a:p>
          <a:p>
            <a:pPr lvl="1"/>
            <a:r>
              <a:rPr lang="en-US" dirty="0" smtClean="0"/>
              <a:t>Some Survey Points yielded multiple localities</a:t>
            </a:r>
          </a:p>
          <a:p>
            <a:pPr lvl="2"/>
            <a:r>
              <a:rPr lang="en-US" dirty="0" smtClean="0"/>
              <a:t>A total of 25 new localities were recorded</a:t>
            </a:r>
          </a:p>
          <a:p>
            <a:pPr lvl="2"/>
            <a:r>
              <a:rPr lang="en-US" dirty="0" smtClean="0"/>
              <a:t>10 localities yielded fossil mammals</a:t>
            </a:r>
          </a:p>
          <a:p>
            <a:r>
              <a:rPr lang="en-US" dirty="0" smtClean="0"/>
              <a:t>2014 Results</a:t>
            </a:r>
          </a:p>
          <a:p>
            <a:pPr lvl="1"/>
            <a:r>
              <a:rPr lang="en-US" dirty="0" smtClean="0"/>
              <a:t>7 Points/Polygons were surveyed</a:t>
            </a:r>
          </a:p>
          <a:p>
            <a:pPr lvl="2"/>
            <a:r>
              <a:rPr lang="en-US" dirty="0" smtClean="0"/>
              <a:t>Vertebrate fossils were found at 5 (71%)</a:t>
            </a:r>
          </a:p>
          <a:p>
            <a:pPr lvl="2"/>
            <a:r>
              <a:rPr lang="en-US" dirty="0" smtClean="0"/>
              <a:t>9 new localities were recorded</a:t>
            </a:r>
          </a:p>
          <a:p>
            <a:pPr lvl="2"/>
            <a:r>
              <a:rPr lang="en-US" dirty="0" smtClean="0"/>
              <a:t>7 localities yielded fossil mammals</a:t>
            </a:r>
          </a:p>
          <a:p>
            <a:pPr lvl="1"/>
            <a:endParaRPr lang="en-US" dirty="0" smtClean="0"/>
          </a:p>
          <a:p>
            <a:endParaRPr lang="en-US" dirty="0"/>
          </a:p>
        </p:txBody>
      </p:sp>
    </p:spTree>
    <p:extLst>
      <p:ext uri="{BB962C8B-B14F-4D97-AF65-F5344CB8AC3E}">
        <p14:creationId xmlns:p14="http://schemas.microsoft.com/office/powerpoint/2010/main" val="28106131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 y="61449"/>
            <a:ext cx="9144000" cy="6858000"/>
          </a:xfrm>
          <a:prstGeom prst="rect">
            <a:avLst/>
          </a:prstGeom>
          <a:solidFill>
            <a:srgbClr val="EEECE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Ground </a:t>
            </a:r>
            <a:r>
              <a:rPr lang="en-US" dirty="0" err="1" smtClean="0"/>
              <a:t>Truthing</a:t>
            </a:r>
            <a:r>
              <a:rPr lang="en-US" dirty="0" smtClean="0"/>
              <a:t> Conclusions</a:t>
            </a:r>
            <a:endParaRPr lang="en-US" dirty="0"/>
          </a:p>
        </p:txBody>
      </p:sp>
      <p:sp>
        <p:nvSpPr>
          <p:cNvPr id="3" name="Content Placeholder 2"/>
          <p:cNvSpPr>
            <a:spLocks noGrp="1"/>
          </p:cNvSpPr>
          <p:nvPr>
            <p:ph idx="1"/>
          </p:nvPr>
        </p:nvSpPr>
        <p:spPr/>
        <p:txBody>
          <a:bodyPr>
            <a:normAutofit lnSpcReduction="10000"/>
          </a:bodyPr>
          <a:lstStyle/>
          <a:p>
            <a:r>
              <a:rPr lang="en-US" dirty="0" smtClean="0"/>
              <a:t>Both models successfully identify sandstones</a:t>
            </a:r>
          </a:p>
          <a:p>
            <a:pPr lvl="1"/>
            <a:r>
              <a:rPr lang="en-US" dirty="0" smtClean="0"/>
              <a:t>Sandstone is our most productive lithology</a:t>
            </a:r>
          </a:p>
          <a:p>
            <a:r>
              <a:rPr lang="en-US" dirty="0" smtClean="0"/>
              <a:t>Quality of training sites is critical (ANN)</a:t>
            </a:r>
          </a:p>
          <a:p>
            <a:pPr lvl="1"/>
            <a:r>
              <a:rPr lang="en-US" i="1" dirty="0" smtClean="0"/>
              <a:t>A priori </a:t>
            </a:r>
            <a:r>
              <a:rPr lang="en-US" dirty="0" smtClean="0"/>
              <a:t>knowledge is required for training </a:t>
            </a:r>
          </a:p>
          <a:p>
            <a:r>
              <a:rPr lang="en-US" dirty="0" smtClean="0"/>
              <a:t>A limitation is the quality of geological maps</a:t>
            </a:r>
          </a:p>
          <a:p>
            <a:pPr lvl="1"/>
            <a:r>
              <a:rPr lang="en-US" dirty="0" smtClean="0"/>
              <a:t>Formational contacts are often not as mapped</a:t>
            </a:r>
          </a:p>
          <a:p>
            <a:r>
              <a:rPr lang="en-US" dirty="0" smtClean="0"/>
              <a:t>False positives remain a problem</a:t>
            </a:r>
          </a:p>
          <a:p>
            <a:r>
              <a:rPr lang="en-US" dirty="0" smtClean="0">
                <a:solidFill>
                  <a:srgbClr val="FF0000"/>
                </a:solidFill>
              </a:rPr>
              <a:t>Both ANN and GEOBIA models increase likelihood of finding fossils</a:t>
            </a:r>
          </a:p>
          <a:p>
            <a:endParaRPr lang="en-US" dirty="0" smtClean="0"/>
          </a:p>
          <a:p>
            <a:endParaRPr lang="en-US" dirty="0"/>
          </a:p>
        </p:txBody>
      </p:sp>
    </p:spTree>
    <p:extLst>
      <p:ext uri="{BB962C8B-B14F-4D97-AF65-F5344CB8AC3E}">
        <p14:creationId xmlns:p14="http://schemas.microsoft.com/office/powerpoint/2010/main" val="20405429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6631" b="6631"/>
          <a:stretch>
            <a:fillRect/>
          </a:stretch>
        </p:blipFill>
        <p:spPr>
          <a:xfrm>
            <a:off x="457200" y="719059"/>
            <a:ext cx="8229600" cy="4525963"/>
          </a:xfrm>
        </p:spPr>
      </p:pic>
      <p:pic>
        <p:nvPicPr>
          <p:cNvPr id="5" name="Picture 4"/>
          <p:cNvPicPr>
            <a:picLocks noChangeAspect="1"/>
          </p:cNvPicPr>
          <p:nvPr/>
        </p:nvPicPr>
        <p:blipFill>
          <a:blip r:embed="rId3"/>
          <a:stretch>
            <a:fillRect/>
          </a:stretch>
        </p:blipFill>
        <p:spPr>
          <a:xfrm>
            <a:off x="786837" y="5841603"/>
            <a:ext cx="7899963" cy="778280"/>
          </a:xfrm>
          <a:prstGeom prst="rect">
            <a:avLst/>
          </a:prstGeom>
        </p:spPr>
      </p:pic>
    </p:spTree>
    <p:extLst>
      <p:ext uri="{BB962C8B-B14F-4D97-AF65-F5344CB8AC3E}">
        <p14:creationId xmlns:p14="http://schemas.microsoft.com/office/powerpoint/2010/main" val="6497070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Digital Outcrop Models (DOMs)</a:t>
            </a:r>
            <a:endParaRPr lang="en-US" dirty="0"/>
          </a:p>
        </p:txBody>
      </p:sp>
      <p:sp>
        <p:nvSpPr>
          <p:cNvPr id="5" name="Content Placeholder 4"/>
          <p:cNvSpPr>
            <a:spLocks noGrp="1"/>
          </p:cNvSpPr>
          <p:nvPr>
            <p:ph idx="1"/>
          </p:nvPr>
        </p:nvSpPr>
        <p:spPr/>
        <p:txBody>
          <a:bodyPr>
            <a:normAutofit/>
          </a:bodyPr>
          <a:lstStyle/>
          <a:p>
            <a:r>
              <a:rPr lang="en-US" dirty="0" smtClean="0"/>
              <a:t>3 dimensional, </a:t>
            </a:r>
            <a:r>
              <a:rPr lang="en-US" dirty="0" err="1" smtClean="0"/>
              <a:t>georeferenced</a:t>
            </a:r>
            <a:r>
              <a:rPr lang="en-US" dirty="0" smtClean="0"/>
              <a:t> </a:t>
            </a:r>
            <a:r>
              <a:rPr lang="en-US" i="1" dirty="0" smtClean="0"/>
              <a:t>in </a:t>
            </a:r>
            <a:r>
              <a:rPr lang="en-US" i="1" dirty="0" err="1" smtClean="0"/>
              <a:t>silico</a:t>
            </a:r>
            <a:r>
              <a:rPr lang="en-US" i="1" dirty="0" smtClean="0"/>
              <a:t> </a:t>
            </a:r>
            <a:r>
              <a:rPr lang="en-US" dirty="0" smtClean="0"/>
              <a:t>models of outcrops, localities, terrains</a:t>
            </a:r>
          </a:p>
          <a:p>
            <a:pPr lvl="1"/>
            <a:r>
              <a:rPr lang="en-US" dirty="0" smtClean="0"/>
              <a:t>Reservoir </a:t>
            </a:r>
            <a:r>
              <a:rPr lang="en-US" dirty="0" smtClean="0"/>
              <a:t>modeling and flow simulation in hydrocarbon and aquifer systems</a:t>
            </a:r>
          </a:p>
          <a:p>
            <a:pPr lvl="1"/>
            <a:r>
              <a:rPr lang="en-US" dirty="0" smtClean="0"/>
              <a:t>Seismic modeling</a:t>
            </a:r>
          </a:p>
          <a:p>
            <a:pPr lvl="1"/>
            <a:r>
              <a:rPr lang="en-US" dirty="0" smtClean="0"/>
              <a:t>High-precision </a:t>
            </a:r>
            <a:r>
              <a:rPr lang="en-US" dirty="0" err="1" smtClean="0"/>
              <a:t>facies</a:t>
            </a:r>
            <a:r>
              <a:rPr lang="en-US" dirty="0"/>
              <a:t> </a:t>
            </a:r>
            <a:r>
              <a:rPr lang="en-US" dirty="0" smtClean="0"/>
              <a:t>characterizations</a:t>
            </a:r>
          </a:p>
          <a:p>
            <a:pPr lvl="1"/>
            <a:r>
              <a:rPr lang="en-US" dirty="0" smtClean="0"/>
              <a:t>Stratigraphic </a:t>
            </a:r>
            <a:r>
              <a:rPr lang="en-US" dirty="0"/>
              <a:t>and Taphonomic models in 3 D </a:t>
            </a:r>
          </a:p>
          <a:p>
            <a:pPr lvl="1"/>
            <a:endParaRPr lang="en-US" dirty="0" smtClean="0"/>
          </a:p>
        </p:txBody>
      </p:sp>
      <p:sp>
        <p:nvSpPr>
          <p:cNvPr id="3" name="TextBox 2"/>
          <p:cNvSpPr txBox="1"/>
          <p:nvPr/>
        </p:nvSpPr>
        <p:spPr>
          <a:xfrm>
            <a:off x="3925631" y="5731321"/>
            <a:ext cx="5030746" cy="923330"/>
          </a:xfrm>
          <a:prstGeom prst="rect">
            <a:avLst/>
          </a:prstGeom>
          <a:noFill/>
        </p:spPr>
        <p:txBody>
          <a:bodyPr wrap="square" rtlCol="0">
            <a:spAutoFit/>
          </a:bodyPr>
          <a:lstStyle/>
          <a:p>
            <a:r>
              <a:rPr lang="en-US" dirty="0" err="1" smtClean="0"/>
              <a:t>Bellian</a:t>
            </a:r>
            <a:r>
              <a:rPr lang="en-US" dirty="0" smtClean="0"/>
              <a:t> et al. (2005) Digital Outcrop Models: Applications of terrestrial scanning </a:t>
            </a:r>
            <a:r>
              <a:rPr lang="en-US" dirty="0" err="1" smtClean="0"/>
              <a:t>Lidar</a:t>
            </a:r>
            <a:r>
              <a:rPr lang="en-US" dirty="0" smtClean="0"/>
              <a:t> technology in stratigraphic modeling.  J. Sed. Res., 75: 166-176</a:t>
            </a:r>
            <a:endParaRPr lang="en-US" dirty="0"/>
          </a:p>
        </p:txBody>
      </p:sp>
    </p:spTree>
    <p:extLst>
      <p:ext uri="{BB962C8B-B14F-4D97-AF65-F5344CB8AC3E}">
        <p14:creationId xmlns:p14="http://schemas.microsoft.com/office/powerpoint/2010/main" val="425913635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500"/>
            <a:ext cx="8229600" cy="1143000"/>
          </a:xfrm>
        </p:spPr>
        <p:txBody>
          <a:bodyPr/>
          <a:lstStyle/>
          <a:p>
            <a:r>
              <a:rPr lang="en-US" dirty="0" smtClean="0"/>
              <a:t>Photogrammetry</a:t>
            </a:r>
            <a:endParaRPr lang="en-US" dirty="0"/>
          </a:p>
        </p:txBody>
      </p:sp>
      <p:sp>
        <p:nvSpPr>
          <p:cNvPr id="3" name="Content Placeholder 2"/>
          <p:cNvSpPr>
            <a:spLocks noGrp="1"/>
          </p:cNvSpPr>
          <p:nvPr>
            <p:ph idx="1"/>
          </p:nvPr>
        </p:nvSpPr>
        <p:spPr>
          <a:xfrm>
            <a:off x="98097" y="1213562"/>
            <a:ext cx="8229600" cy="4525963"/>
          </a:xfrm>
        </p:spPr>
        <p:txBody>
          <a:bodyPr/>
          <a:lstStyle/>
          <a:p>
            <a:r>
              <a:rPr lang="en-US" dirty="0" smtClean="0"/>
              <a:t>Drone-based photography</a:t>
            </a:r>
          </a:p>
          <a:p>
            <a:pPr lvl="1"/>
            <a:r>
              <a:rPr lang="en-US" dirty="0" smtClean="0"/>
              <a:t>DJI Phantom 2 Vision+</a:t>
            </a:r>
          </a:p>
          <a:p>
            <a:pPr lvl="1"/>
            <a:r>
              <a:rPr lang="en-US" dirty="0" smtClean="0"/>
              <a:t>DJI Inspire 1</a:t>
            </a:r>
          </a:p>
          <a:p>
            <a:r>
              <a:rPr lang="en-US" dirty="0" smtClean="0"/>
              <a:t>Software</a:t>
            </a:r>
          </a:p>
          <a:p>
            <a:pPr lvl="1"/>
            <a:r>
              <a:rPr lang="en-US" dirty="0" err="1" smtClean="0"/>
              <a:t>Agisoft</a:t>
            </a:r>
            <a:r>
              <a:rPr lang="en-US" dirty="0" smtClean="0"/>
              <a:t> Photoscan</a:t>
            </a:r>
          </a:p>
        </p:txBody>
      </p:sp>
      <p:pic>
        <p:nvPicPr>
          <p:cNvPr id="4" name="Picture 3" descr="large_large-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7378" y="3741031"/>
            <a:ext cx="4992414" cy="3328276"/>
          </a:xfrm>
          <a:prstGeom prst="rect">
            <a:avLst/>
          </a:prstGeom>
        </p:spPr>
      </p:pic>
      <p:pic>
        <p:nvPicPr>
          <p:cNvPr id="5" name="Picture 4" descr="large_P3C_0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6344" y="979444"/>
            <a:ext cx="4545723" cy="3030482"/>
          </a:xfrm>
          <a:prstGeom prst="rect">
            <a:avLst/>
          </a:prstGeom>
        </p:spPr>
      </p:pic>
      <p:pic>
        <p:nvPicPr>
          <p:cNvPr id="6" name="Picture 5" descr="Tims Top.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35158" y="1679218"/>
            <a:ext cx="5272690" cy="3725951"/>
          </a:xfrm>
          <a:prstGeom prst="rect">
            <a:avLst/>
          </a:prstGeom>
        </p:spPr>
      </p:pic>
      <p:pic>
        <p:nvPicPr>
          <p:cNvPr id="7" name="Picture 6" descr="Screen Shot 2015-10-02 at 3.59.58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097" y="4009926"/>
            <a:ext cx="5638965" cy="2931435"/>
          </a:xfrm>
          <a:prstGeom prst="rect">
            <a:avLst/>
          </a:prstGeom>
        </p:spPr>
      </p:pic>
      <p:grpSp>
        <p:nvGrpSpPr>
          <p:cNvPr id="8" name="Group 7"/>
          <p:cNvGrpSpPr/>
          <p:nvPr/>
        </p:nvGrpSpPr>
        <p:grpSpPr>
          <a:xfrm>
            <a:off x="4090996" y="2698140"/>
            <a:ext cx="1930696" cy="2085781"/>
            <a:chOff x="6397001" y="3952285"/>
            <a:chExt cx="1930696" cy="2085781"/>
          </a:xfrm>
        </p:grpSpPr>
        <p:pic>
          <p:nvPicPr>
            <p:cNvPr id="9" name="Picture 8" descr="images.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97001" y="3952285"/>
              <a:ext cx="1930696" cy="1524233"/>
            </a:xfrm>
            <a:prstGeom prst="rect">
              <a:avLst/>
            </a:prstGeom>
          </p:spPr>
        </p:pic>
        <p:sp>
          <p:nvSpPr>
            <p:cNvPr id="10" name="TextBox 9"/>
            <p:cNvSpPr txBox="1"/>
            <p:nvPr/>
          </p:nvSpPr>
          <p:spPr>
            <a:xfrm>
              <a:off x="6515229" y="5668734"/>
              <a:ext cx="1665920" cy="369332"/>
            </a:xfrm>
            <a:prstGeom prst="rect">
              <a:avLst/>
            </a:prstGeom>
            <a:noFill/>
          </p:spPr>
          <p:txBody>
            <a:bodyPr wrap="square" rtlCol="0">
              <a:spAutoFit/>
            </a:bodyPr>
            <a:lstStyle/>
            <a:p>
              <a:r>
                <a:rPr lang="en-US" dirty="0" err="1" smtClean="0"/>
                <a:t>Velodyne</a:t>
              </a:r>
              <a:r>
                <a:rPr lang="en-US" dirty="0" smtClean="0"/>
                <a:t> Puck</a:t>
              </a:r>
              <a:endParaRPr lang="en-US" dirty="0"/>
            </a:p>
          </p:txBody>
        </p:sp>
      </p:grpSp>
    </p:spTree>
    <p:extLst>
      <p:ext uri="{BB962C8B-B14F-4D97-AF65-F5344CB8AC3E}">
        <p14:creationId xmlns:p14="http://schemas.microsoft.com/office/powerpoint/2010/main" val="14210045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0-29 at 9.42.53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27100"/>
            <a:ext cx="9144000" cy="4988228"/>
          </a:xfrm>
          <a:prstGeom prst="rect">
            <a:avLst/>
          </a:prstGeom>
        </p:spPr>
      </p:pic>
    </p:spTree>
    <p:extLst>
      <p:ext uri="{BB962C8B-B14F-4D97-AF65-F5344CB8AC3E}">
        <p14:creationId xmlns:p14="http://schemas.microsoft.com/office/powerpoint/2010/main" val="1711260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Tims model.jpg"/>
          <p:cNvPicPr>
            <a:picLocks noGrp="1" noChangeAspect="1"/>
          </p:cNvPicPr>
          <p:nvPr>
            <p:ph sz="half" idx="1"/>
          </p:nvPr>
        </p:nvPicPr>
        <p:blipFill>
          <a:blip r:embed="rId2" cstate="screen">
            <a:extLst>
              <a:ext uri="{28A0092B-C50C-407E-A947-70E740481C1C}">
                <a14:useLocalDpi xmlns:a14="http://schemas.microsoft.com/office/drawing/2010/main"/>
              </a:ext>
            </a:extLst>
          </a:blip>
          <a:srcRect t="-127240" b="-127240"/>
          <a:stretch>
            <a:fillRect/>
          </a:stretch>
        </p:blipFill>
        <p:spPr>
          <a:xfrm>
            <a:off x="458011" y="757932"/>
            <a:ext cx="8241749" cy="9236332"/>
          </a:xfrm>
        </p:spPr>
      </p:pic>
      <p:pic>
        <p:nvPicPr>
          <p:cNvPr id="11" name="Picture 10" descr="Tims Model 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876" y="0"/>
            <a:ext cx="9265488" cy="3966787"/>
          </a:xfrm>
          <a:prstGeom prst="rect">
            <a:avLst/>
          </a:prstGeom>
        </p:spPr>
      </p:pic>
      <p:pic>
        <p:nvPicPr>
          <p:cNvPr id="8" name="Content Placeholder 7" descr="Lidar11.JPG"/>
          <p:cNvPicPr>
            <a:picLocks noGrp="1" noChangeAspect="1"/>
          </p:cNvPicPr>
          <p:nvPr>
            <p:ph sz="half" idx="2"/>
          </p:nvPr>
        </p:nvPicPr>
        <p:blipFill>
          <a:blip r:embed="rId4" cstate="screen">
            <a:extLst>
              <a:ext uri="{28A0092B-C50C-407E-A947-70E740481C1C}">
                <a14:useLocalDpi xmlns:a14="http://schemas.microsoft.com/office/drawing/2010/main"/>
              </a:ext>
            </a:extLst>
          </a:blip>
          <a:srcRect l="-16648" r="-16648"/>
          <a:stretch>
            <a:fillRect/>
          </a:stretch>
        </p:blipFill>
        <p:spPr>
          <a:xfrm>
            <a:off x="1282914" y="-559301"/>
            <a:ext cx="6768909" cy="7585755"/>
          </a:xfrm>
        </p:spPr>
      </p:pic>
      <p:sp>
        <p:nvSpPr>
          <p:cNvPr id="12" name="TextBox 11"/>
          <p:cNvSpPr txBox="1"/>
          <p:nvPr/>
        </p:nvSpPr>
        <p:spPr>
          <a:xfrm>
            <a:off x="0" y="250100"/>
            <a:ext cx="3006424" cy="1015663"/>
          </a:xfrm>
          <a:prstGeom prst="rect">
            <a:avLst/>
          </a:prstGeom>
          <a:noFill/>
        </p:spPr>
        <p:txBody>
          <a:bodyPr wrap="square" rtlCol="0">
            <a:spAutoFit/>
          </a:bodyPr>
          <a:lstStyle/>
          <a:p>
            <a:r>
              <a:rPr lang="en-US" sz="6000" dirty="0" smtClean="0"/>
              <a:t>LIDAR</a:t>
            </a:r>
            <a:endParaRPr lang="en-US" sz="6000" dirty="0"/>
          </a:p>
        </p:txBody>
      </p:sp>
    </p:spTree>
    <p:extLst>
      <p:ext uri="{BB962C8B-B14F-4D97-AF65-F5344CB8AC3E}">
        <p14:creationId xmlns:p14="http://schemas.microsoft.com/office/powerpoint/2010/main" val="19568927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SC_0104.JPG"/>
          <p:cNvPicPr>
            <a:picLocks noGrp="1" noChangeAspect="1"/>
          </p:cNvPicPr>
          <p:nvPr>
            <p:ph sz="half" idx="1"/>
          </p:nvPr>
        </p:nvPicPr>
        <p:blipFill>
          <a:blip r:embed="rId2" cstate="screen">
            <a:extLst>
              <a:ext uri="{28A0092B-C50C-407E-A947-70E740481C1C}">
                <a14:useLocalDpi xmlns:a14="http://schemas.microsoft.com/office/drawing/2010/main"/>
              </a:ext>
            </a:extLst>
          </a:blip>
          <a:srcRect/>
          <a:stretch>
            <a:fillRect/>
          </a:stretch>
        </p:blipFill>
        <p:spPr/>
      </p:pic>
      <p:pic>
        <p:nvPicPr>
          <p:cNvPr id="6" name="Content Placeholder 5" descr="At Tims_low.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4563378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011.JPG"/>
          <p:cNvPicPr>
            <a:picLocks noChangeAspect="1"/>
          </p:cNvPicPr>
          <p:nvPr/>
        </p:nvPicPr>
        <p:blipFill>
          <a:blip r:embed="rId2" cstate="screen">
            <a:alphaModFix amt="60000"/>
            <a:extLst>
              <a:ext uri="{28A0092B-C50C-407E-A947-70E740481C1C}">
                <a14:useLocalDpi xmlns:a14="http://schemas.microsoft.com/office/drawing/2010/main"/>
              </a:ext>
            </a:extLst>
          </a:blip>
          <a:stretch>
            <a:fillRect/>
          </a:stretch>
        </p:blipFill>
        <p:spPr>
          <a:xfrm>
            <a:off x="-2004858" y="0"/>
            <a:ext cx="13526102" cy="7608432"/>
          </a:xfrm>
          <a:prstGeom prst="rect">
            <a:avLst/>
          </a:prstGeom>
        </p:spPr>
      </p:pic>
      <p:sp>
        <p:nvSpPr>
          <p:cNvPr id="5" name="Title 4"/>
          <p:cNvSpPr>
            <a:spLocks noGrp="1"/>
          </p:cNvSpPr>
          <p:nvPr>
            <p:ph type="title"/>
          </p:nvPr>
        </p:nvSpPr>
        <p:spPr/>
        <p:txBody>
          <a:bodyPr/>
          <a:lstStyle/>
          <a:p>
            <a:r>
              <a:rPr lang="en-US" dirty="0" smtClean="0"/>
              <a:t>Summing Up</a:t>
            </a:r>
            <a:endParaRPr lang="en-US" dirty="0"/>
          </a:p>
        </p:txBody>
      </p:sp>
      <p:sp>
        <p:nvSpPr>
          <p:cNvPr id="6" name="Content Placeholder 5"/>
          <p:cNvSpPr>
            <a:spLocks noGrp="1"/>
          </p:cNvSpPr>
          <p:nvPr>
            <p:ph idx="1"/>
          </p:nvPr>
        </p:nvSpPr>
        <p:spPr/>
        <p:txBody>
          <a:bodyPr>
            <a:normAutofit lnSpcReduction="10000"/>
          </a:bodyPr>
          <a:lstStyle/>
          <a:p>
            <a:r>
              <a:rPr lang="en-US" dirty="0" smtClean="0"/>
              <a:t>Potential Gains from Geospatial Paleontology </a:t>
            </a:r>
          </a:p>
          <a:p>
            <a:pPr lvl="1"/>
            <a:r>
              <a:rPr lang="en-US" dirty="0"/>
              <a:t>3D </a:t>
            </a:r>
            <a:r>
              <a:rPr lang="en-US" dirty="0" smtClean="0"/>
              <a:t>Digital </a:t>
            </a:r>
            <a:r>
              <a:rPr lang="en-US" smtClean="0"/>
              <a:t>Outcrop Models </a:t>
            </a:r>
            <a:r>
              <a:rPr lang="en-US" dirty="0" smtClean="0"/>
              <a:t>of fossil localities</a:t>
            </a:r>
            <a:endParaRPr lang="en-US" dirty="0"/>
          </a:p>
          <a:p>
            <a:pPr lvl="1"/>
            <a:r>
              <a:rPr lang="en-US" dirty="0" smtClean="0"/>
              <a:t>Geologic, Stratigraphic and Taphonomic Analyses</a:t>
            </a:r>
          </a:p>
          <a:p>
            <a:pPr lvl="1"/>
            <a:r>
              <a:rPr lang="en-US" dirty="0" smtClean="0"/>
              <a:t>Development and Testing of Predictive Models</a:t>
            </a:r>
          </a:p>
          <a:p>
            <a:pPr lvl="1"/>
            <a:r>
              <a:rPr lang="en-US" dirty="0" smtClean="0"/>
              <a:t>New Workflows in the Field and Lab</a:t>
            </a:r>
          </a:p>
          <a:p>
            <a:r>
              <a:rPr lang="en-US" dirty="0" smtClean="0"/>
              <a:t>Further Down the Line</a:t>
            </a:r>
          </a:p>
          <a:p>
            <a:pPr lvl="1"/>
            <a:r>
              <a:rPr lang="en-US" dirty="0" smtClean="0"/>
              <a:t>Remote reconnaissance and mapping with UAVs</a:t>
            </a:r>
          </a:p>
          <a:p>
            <a:pPr lvl="1"/>
            <a:r>
              <a:rPr lang="en-US" dirty="0" smtClean="0"/>
              <a:t>Regional scale mapping and model building</a:t>
            </a:r>
          </a:p>
          <a:p>
            <a:pPr lvl="1"/>
            <a:r>
              <a:rPr lang="en-US" dirty="0" smtClean="0"/>
              <a:t>Improved Predictive Models for Fossil Location</a:t>
            </a:r>
          </a:p>
          <a:p>
            <a:pPr lvl="1"/>
            <a:endParaRPr lang="en-US" dirty="0"/>
          </a:p>
        </p:txBody>
      </p:sp>
    </p:spTree>
    <p:extLst>
      <p:ext uri="{BB962C8B-B14F-4D97-AF65-F5344CB8AC3E}">
        <p14:creationId xmlns:p14="http://schemas.microsoft.com/office/powerpoint/2010/main" val="1409642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13964 Great Divide Basin 0297.jpg"/>
          <p:cNvPicPr>
            <a:picLocks noChangeAspect="1"/>
          </p:cNvPicPr>
          <p:nvPr/>
        </p:nvPicPr>
        <p:blipFill>
          <a:blip r:embed="rId2">
            <a:alphaModFix amt="60000"/>
            <a:extLst>
              <a:ext uri="{28A0092B-C50C-407E-A947-70E740481C1C}">
                <a14:useLocalDpi xmlns:a14="http://schemas.microsoft.com/office/drawing/2010/main"/>
              </a:ext>
            </a:extLst>
          </a:blip>
          <a:stretch>
            <a:fillRect/>
          </a:stretch>
        </p:blipFill>
        <p:spPr>
          <a:xfrm>
            <a:off x="-1" y="0"/>
            <a:ext cx="10835687" cy="7223791"/>
          </a:xfrm>
          <a:prstGeom prst="rect">
            <a:avLst/>
          </a:prstGeom>
        </p:spPr>
      </p:pic>
      <p:sp>
        <p:nvSpPr>
          <p:cNvPr id="2" name="Title 1"/>
          <p:cNvSpPr>
            <a:spLocks noGrp="1"/>
          </p:cNvSpPr>
          <p:nvPr>
            <p:ph type="title"/>
          </p:nvPr>
        </p:nvSpPr>
        <p:spPr>
          <a:xfrm>
            <a:off x="457200" y="218610"/>
            <a:ext cx="8229600" cy="1143000"/>
          </a:xfrm>
        </p:spPr>
        <p:txBody>
          <a:bodyPr/>
          <a:lstStyle/>
          <a:p>
            <a:r>
              <a:rPr lang="en-US" dirty="0" smtClean="0"/>
              <a:t>Acknowledgements</a:t>
            </a:r>
            <a:endParaRPr lang="en-US" dirty="0"/>
          </a:p>
        </p:txBody>
      </p:sp>
      <p:sp>
        <p:nvSpPr>
          <p:cNvPr id="3" name="Content Placeholder 2"/>
          <p:cNvSpPr>
            <a:spLocks noGrp="1"/>
          </p:cNvSpPr>
          <p:nvPr>
            <p:ph idx="1"/>
          </p:nvPr>
        </p:nvSpPr>
        <p:spPr>
          <a:xfrm>
            <a:off x="457200" y="1488144"/>
            <a:ext cx="8229600" cy="4525963"/>
          </a:xfrm>
        </p:spPr>
        <p:txBody>
          <a:bodyPr>
            <a:normAutofit fontScale="92500"/>
          </a:bodyPr>
          <a:lstStyle/>
          <a:p>
            <a:r>
              <a:rPr lang="en-US" dirty="0" smtClean="0"/>
              <a:t>Funded by NSF BCS-1227329</a:t>
            </a:r>
          </a:p>
          <a:p>
            <a:r>
              <a:rPr lang="en-US" dirty="0" smtClean="0"/>
              <a:t>Field Permits courtesy of BLM (WY-287-PA)</a:t>
            </a:r>
          </a:p>
          <a:p>
            <a:pPr lvl="1"/>
            <a:r>
              <a:rPr lang="en-US" dirty="0" smtClean="0"/>
              <a:t>Brent </a:t>
            </a:r>
            <a:r>
              <a:rPr lang="en-US" dirty="0" err="1" smtClean="0"/>
              <a:t>Breithaupt</a:t>
            </a:r>
            <a:r>
              <a:rPr lang="en-US" dirty="0" smtClean="0"/>
              <a:t> (BLM, Cheyenne, </a:t>
            </a:r>
            <a:r>
              <a:rPr lang="en-US" dirty="0" err="1" smtClean="0"/>
              <a:t>Wy</a:t>
            </a:r>
            <a:r>
              <a:rPr lang="en-US" dirty="0" smtClean="0"/>
              <a:t>)</a:t>
            </a:r>
          </a:p>
          <a:p>
            <a:r>
              <a:rPr lang="en-US" dirty="0" smtClean="0"/>
              <a:t>Cory Henderson for work in digital imaging lab</a:t>
            </a:r>
          </a:p>
          <a:p>
            <a:r>
              <a:rPr lang="en-US" dirty="0" smtClean="0"/>
              <a:t>Junshan Liu &amp; Tyler Jones, Auburn University, for LiDAR scanning in the field</a:t>
            </a:r>
          </a:p>
          <a:p>
            <a:r>
              <a:rPr lang="en-US" dirty="0" smtClean="0"/>
              <a:t>David Wilson, field photographer extraordinaire</a:t>
            </a:r>
          </a:p>
          <a:p>
            <a:r>
              <a:rPr lang="en-US" dirty="0" smtClean="0"/>
              <a:t>GDB Field Crews, past and present</a:t>
            </a:r>
            <a:endParaRPr lang="en-US" dirty="0"/>
          </a:p>
        </p:txBody>
      </p:sp>
    </p:spTree>
    <p:extLst>
      <p:ext uri="{BB962C8B-B14F-4D97-AF65-F5344CB8AC3E}">
        <p14:creationId xmlns:p14="http://schemas.microsoft.com/office/powerpoint/2010/main" val="9971071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N1310.JPG"/>
          <p:cNvPicPr>
            <a:picLocks noChangeAspect="1"/>
          </p:cNvPicPr>
          <p:nvPr/>
        </p:nvPicPr>
        <p:blipFill rotWithShape="1">
          <a:blip r:embed="rId2">
            <a:extLst>
              <a:ext uri="{28A0092B-C50C-407E-A947-70E740481C1C}">
                <a14:useLocalDpi xmlns:a14="http://schemas.microsoft.com/office/drawing/2010/main" val="0"/>
              </a:ext>
            </a:extLst>
          </a:blip>
          <a:srcRect l="26818" t="7024" r="12721" b="8931"/>
          <a:stretch/>
        </p:blipFill>
        <p:spPr>
          <a:xfrm>
            <a:off x="0" y="2616742"/>
            <a:ext cx="4268337" cy="4449997"/>
          </a:xfrm>
          <a:prstGeom prst="rect">
            <a:avLst/>
          </a:prstGeom>
        </p:spPr>
      </p:pic>
      <p:sp>
        <p:nvSpPr>
          <p:cNvPr id="4" name="Title 3"/>
          <p:cNvSpPr>
            <a:spLocks noGrp="1"/>
          </p:cNvSpPr>
          <p:nvPr>
            <p:ph type="title"/>
          </p:nvPr>
        </p:nvSpPr>
        <p:spPr>
          <a:xfrm>
            <a:off x="457200" y="10918"/>
            <a:ext cx="8229600" cy="1143000"/>
          </a:xfrm>
        </p:spPr>
        <p:txBody>
          <a:bodyPr/>
          <a:lstStyle/>
          <a:p>
            <a:r>
              <a:rPr lang="en-US" dirty="0" smtClean="0"/>
              <a:t>Tim’s Confession</a:t>
            </a:r>
            <a:endParaRPr lang="en-US" dirty="0"/>
          </a:p>
        </p:txBody>
      </p:sp>
      <p:pic>
        <p:nvPicPr>
          <p:cNvPr id="2" name="Content Placeholder 1" descr="PIC13964 Great Divide Basin 0631.jpg"/>
          <p:cNvPicPr>
            <a:picLocks noGrp="1" noChangeAspect="1"/>
          </p:cNvPicPr>
          <p:nvPr>
            <p:ph sz="half" idx="1"/>
          </p:nvPr>
        </p:nvPicPr>
        <p:blipFill>
          <a:blip r:embed="rId3" cstate="screen">
            <a:extLst>
              <a:ext uri="{28A0092B-C50C-407E-A947-70E740481C1C}">
                <a14:useLocalDpi xmlns:a14="http://schemas.microsoft.com/office/drawing/2010/main"/>
              </a:ext>
            </a:extLst>
          </a:blip>
          <a:srcRect t="-34051" b="-34051"/>
          <a:stretch>
            <a:fillRect/>
          </a:stretch>
        </p:blipFill>
        <p:spPr>
          <a:xfrm>
            <a:off x="0" y="-916517"/>
            <a:ext cx="4038600" cy="4525963"/>
          </a:xfrm>
        </p:spPr>
      </p:pic>
      <p:pic>
        <p:nvPicPr>
          <p:cNvPr id="3" name="Content Placeholder 2" descr="PIC13964 Great Divide Basin 0648.jpg"/>
          <p:cNvPicPr>
            <a:picLocks noGrp="1" noChangeAspect="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4703817" y="1447530"/>
            <a:ext cx="4281394" cy="4798056"/>
          </a:xfrm>
        </p:spPr>
      </p:pic>
      <p:pic>
        <p:nvPicPr>
          <p:cNvPr id="8" name="Picture 7" descr="DSC_0065.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808" y="0"/>
            <a:ext cx="10238535" cy="6853895"/>
          </a:xfrm>
          <a:prstGeom prst="rect">
            <a:avLst/>
          </a:prstGeom>
        </p:spPr>
      </p:pic>
    </p:spTree>
    <p:extLst>
      <p:ext uri="{BB962C8B-B14F-4D97-AF65-F5344CB8AC3E}">
        <p14:creationId xmlns:p14="http://schemas.microsoft.com/office/powerpoint/2010/main" val="4251690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fontScale="90000"/>
          </a:bodyPr>
          <a:lstStyle/>
          <a:p>
            <a:r>
              <a:rPr lang="en-US" dirty="0" smtClean="0"/>
              <a:t>The Smiley Draw Mammalian Fauna</a:t>
            </a:r>
            <a:endParaRPr lang="en-US" dirty="0"/>
          </a:p>
        </p:txBody>
      </p:sp>
      <p:graphicFrame>
        <p:nvGraphicFramePr>
          <p:cNvPr id="10" name="Chart 9"/>
          <p:cNvGraphicFramePr/>
          <p:nvPr/>
        </p:nvGraphicFramePr>
        <p:xfrm>
          <a:off x="304800" y="1447800"/>
          <a:ext cx="4572000" cy="2362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extLst>
              <p:ext uri="{D42A27DB-BD31-4B8C-83A1-F6EECF244321}">
                <p14:modId xmlns:p14="http://schemas.microsoft.com/office/powerpoint/2010/main" val="1656132152"/>
              </p:ext>
            </p:extLst>
          </p:nvPr>
        </p:nvGraphicFramePr>
        <p:xfrm>
          <a:off x="4572000" y="1447800"/>
          <a:ext cx="4572000"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21" name="Picture 20" descr="Tusca max.jpg"/>
          <p:cNvPicPr>
            <a:picLocks noChangeAspect="1"/>
          </p:cNvPicPr>
          <p:nvPr/>
        </p:nvPicPr>
        <p:blipFill>
          <a:blip r:embed="rId5" cstate="print"/>
          <a:stretch>
            <a:fillRect/>
          </a:stretch>
        </p:blipFill>
        <p:spPr>
          <a:xfrm>
            <a:off x="0" y="3886200"/>
            <a:ext cx="3369146" cy="2670048"/>
          </a:xfrm>
          <a:prstGeom prst="rect">
            <a:avLst/>
          </a:prstGeom>
        </p:spPr>
      </p:pic>
      <p:pic>
        <p:nvPicPr>
          <p:cNvPr id="22" name="Picture 21" descr="Cantius max.jpg"/>
          <p:cNvPicPr>
            <a:picLocks noChangeAspect="1"/>
          </p:cNvPicPr>
          <p:nvPr/>
        </p:nvPicPr>
        <p:blipFill>
          <a:blip r:embed="rId6" cstate="print"/>
          <a:stretch>
            <a:fillRect/>
          </a:stretch>
        </p:blipFill>
        <p:spPr>
          <a:xfrm>
            <a:off x="6504622" y="3352800"/>
            <a:ext cx="2563178" cy="3429000"/>
          </a:xfrm>
          <a:prstGeom prst="rect">
            <a:avLst/>
          </a:prstGeom>
        </p:spPr>
      </p:pic>
      <p:sp>
        <p:nvSpPr>
          <p:cNvPr id="13" name="TextBox 12"/>
          <p:cNvSpPr txBox="1"/>
          <p:nvPr/>
        </p:nvSpPr>
        <p:spPr>
          <a:xfrm>
            <a:off x="304800" y="990600"/>
            <a:ext cx="8839200" cy="369332"/>
          </a:xfrm>
          <a:prstGeom prst="rect">
            <a:avLst/>
          </a:prstGeom>
          <a:noFill/>
        </p:spPr>
        <p:txBody>
          <a:bodyPr wrap="square" rtlCol="0">
            <a:spAutoFit/>
          </a:bodyPr>
          <a:lstStyle/>
          <a:p>
            <a:pPr algn="ctr"/>
            <a:r>
              <a:rPr lang="en-US" dirty="0" smtClean="0"/>
              <a:t>Total Number of Localities in GDB = 100…Total Number of Catalogued Specimens = 9900</a:t>
            </a:r>
            <a:endParaRPr lang="en-US" dirty="0"/>
          </a:p>
        </p:txBody>
      </p:sp>
      <p:pic>
        <p:nvPicPr>
          <p:cNvPr id="23" name="Picture 22" descr="Washakiin.jpg"/>
          <p:cNvPicPr>
            <a:picLocks noChangeAspect="1"/>
          </p:cNvPicPr>
          <p:nvPr/>
        </p:nvPicPr>
        <p:blipFill>
          <a:blip r:embed="rId7" cstate="print"/>
          <a:stretch>
            <a:fillRect/>
          </a:stretch>
        </p:blipFill>
        <p:spPr>
          <a:xfrm>
            <a:off x="2971800" y="3733800"/>
            <a:ext cx="3429000" cy="312039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dissolv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ssolv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10" grpId="0">
        <p:bldAsOne/>
      </p:bldGraphic>
      <p:bldGraphic spid="11" grpId="0">
        <p:bldAsOne/>
      </p:bldGraphic>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445" y="117155"/>
            <a:ext cx="8733331" cy="1143000"/>
          </a:xfrm>
        </p:spPr>
        <p:txBody>
          <a:bodyPr>
            <a:normAutofit/>
          </a:bodyPr>
          <a:lstStyle/>
          <a:p>
            <a:r>
              <a:rPr lang="en-US" dirty="0" smtClean="0"/>
              <a:t>Geospatial Paleontology</a:t>
            </a:r>
            <a:endParaRPr lang="en-US" dirty="0"/>
          </a:p>
        </p:txBody>
      </p:sp>
      <p:pic>
        <p:nvPicPr>
          <p:cNvPr id="7" name="Picture 6" descr="FGPinnaclesOct28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76544" y="26509955"/>
            <a:ext cx="10058400" cy="7772400"/>
          </a:xfrm>
          <a:prstGeom prst="rect">
            <a:avLst/>
          </a:prstGeom>
        </p:spPr>
      </p:pic>
      <p:pic>
        <p:nvPicPr>
          <p:cNvPr id="8" name="Picture 7" descr="FGPinnaclesOct28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28944" y="26662355"/>
            <a:ext cx="10058400" cy="7772400"/>
          </a:xfrm>
          <a:prstGeom prst="rect">
            <a:avLst/>
          </a:prstGeom>
        </p:spPr>
      </p:pic>
      <p:pic>
        <p:nvPicPr>
          <p:cNvPr id="9" name="Picture 8" descr="FGPinnaclesOct28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81344" y="26814755"/>
            <a:ext cx="10058400" cy="7772400"/>
          </a:xfrm>
          <a:prstGeom prst="rect">
            <a:avLst/>
          </a:prstGeom>
        </p:spPr>
      </p:pic>
      <p:pic>
        <p:nvPicPr>
          <p:cNvPr id="5" name="Picture 4" descr="WyomingMap3.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6501" y="1401233"/>
            <a:ext cx="4355353" cy="3365500"/>
          </a:xfrm>
          <a:prstGeom prst="rect">
            <a:avLst/>
          </a:prstGeom>
        </p:spPr>
      </p:pic>
      <p:pic>
        <p:nvPicPr>
          <p:cNvPr id="6" name="Picture 5" descr="GtDivideBasinHillshade.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43400" y="3185098"/>
            <a:ext cx="4800600" cy="3935367"/>
          </a:xfrm>
          <a:prstGeom prst="rect">
            <a:avLst/>
          </a:prstGeom>
        </p:spPr>
      </p:pic>
      <p:cxnSp>
        <p:nvCxnSpPr>
          <p:cNvPr id="12" name="Straight Arrow Connector 11"/>
          <p:cNvCxnSpPr/>
          <p:nvPr/>
        </p:nvCxnSpPr>
        <p:spPr>
          <a:xfrm flipH="1" flipV="1">
            <a:off x="1964267" y="3818467"/>
            <a:ext cx="2844800" cy="103293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5" name="Picture 14" descr="Group shot.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4433" y="4947354"/>
            <a:ext cx="3259667" cy="2173111"/>
          </a:xfrm>
          <a:prstGeom prst="rect">
            <a:avLst/>
          </a:prstGeom>
        </p:spPr>
      </p:pic>
      <p:pic>
        <p:nvPicPr>
          <p:cNvPr id="16" name="Picture 15" descr="PIC13964 Great Divide Basin 0648.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85267" y="1260155"/>
            <a:ext cx="3657600" cy="2438400"/>
          </a:xfrm>
          <a:prstGeom prst="rect">
            <a:avLst/>
          </a:prstGeom>
        </p:spPr>
      </p:pic>
    </p:spTree>
    <p:extLst>
      <p:ext uri="{BB962C8B-B14F-4D97-AF65-F5344CB8AC3E}">
        <p14:creationId xmlns:p14="http://schemas.microsoft.com/office/powerpoint/2010/main" val="308289650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007_07_12-07_51_06_LS-110_65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2914" y="1647395"/>
            <a:ext cx="3559203" cy="3958027"/>
          </a:xfrm>
          <a:prstGeom prst="rect">
            <a:avLst/>
          </a:prstGeom>
        </p:spPr>
      </p:pic>
      <p:pic>
        <p:nvPicPr>
          <p:cNvPr id="4" name="Picture 3" descr="PIC13964 Great Divide Basin 078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1523" y="1582025"/>
            <a:ext cx="5919598" cy="3946398"/>
          </a:xfrm>
          <a:prstGeom prst="rect">
            <a:avLst/>
          </a:prstGeom>
        </p:spPr>
      </p:pic>
      <p:pic>
        <p:nvPicPr>
          <p:cNvPr id="18" name="Picture 17" descr="PIC13964 Great Divide Basin 104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053587"/>
            <a:ext cx="3949872" cy="5924809"/>
          </a:xfrm>
          <a:prstGeom prst="rect">
            <a:avLst/>
          </a:prstGeom>
        </p:spPr>
      </p:pic>
      <p:pic>
        <p:nvPicPr>
          <p:cNvPr id="19" name="Picture 18" descr="large_P3C_01.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12673" y="985510"/>
            <a:ext cx="4545723" cy="3030482"/>
          </a:xfrm>
          <a:prstGeom prst="rect">
            <a:avLst/>
          </a:prstGeom>
        </p:spPr>
      </p:pic>
      <p:pic>
        <p:nvPicPr>
          <p:cNvPr id="21" name="Picture 20" descr="large_large-1.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12673" y="3941284"/>
            <a:ext cx="4992414" cy="3328276"/>
          </a:xfrm>
          <a:prstGeom prst="rect">
            <a:avLst/>
          </a:prstGeom>
        </p:spPr>
      </p:pic>
      <p:sp>
        <p:nvSpPr>
          <p:cNvPr id="2" name="Title 1"/>
          <p:cNvSpPr>
            <a:spLocks noGrp="1"/>
          </p:cNvSpPr>
          <p:nvPr>
            <p:ph type="title"/>
          </p:nvPr>
        </p:nvSpPr>
        <p:spPr>
          <a:xfrm>
            <a:off x="225065" y="0"/>
            <a:ext cx="8733331" cy="1143000"/>
          </a:xfrm>
        </p:spPr>
        <p:txBody>
          <a:bodyPr>
            <a:normAutofit/>
          </a:bodyPr>
          <a:lstStyle/>
          <a:p>
            <a:r>
              <a:rPr lang="en-US" dirty="0" smtClean="0"/>
              <a:t>Geospatial Tools</a:t>
            </a:r>
            <a:endParaRPr lang="en-US" dirty="0"/>
          </a:p>
        </p:txBody>
      </p:sp>
      <p:pic>
        <p:nvPicPr>
          <p:cNvPr id="7" name="Picture 6" descr="FGPinnaclesOct28a.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176544" y="26509955"/>
            <a:ext cx="10058400" cy="7772400"/>
          </a:xfrm>
          <a:prstGeom prst="rect">
            <a:avLst/>
          </a:prstGeom>
        </p:spPr>
      </p:pic>
      <p:pic>
        <p:nvPicPr>
          <p:cNvPr id="8" name="Picture 7" descr="FGPinnaclesOct28a.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328944" y="26662355"/>
            <a:ext cx="10058400" cy="7772400"/>
          </a:xfrm>
          <a:prstGeom prst="rect">
            <a:avLst/>
          </a:prstGeom>
        </p:spPr>
      </p:pic>
      <p:pic>
        <p:nvPicPr>
          <p:cNvPr id="9" name="Picture 8" descr="FGPinnaclesOct28a.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481344" y="26814755"/>
            <a:ext cx="10058400" cy="7772400"/>
          </a:xfrm>
          <a:prstGeom prst="rect">
            <a:avLst/>
          </a:prstGeom>
        </p:spPr>
      </p:pic>
      <p:pic>
        <p:nvPicPr>
          <p:cNvPr id="23" name="Picture 22" descr="011.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4108" y="1494996"/>
            <a:ext cx="9748267" cy="5483400"/>
          </a:xfrm>
          <a:prstGeom prst="rect">
            <a:avLst/>
          </a:prstGeom>
        </p:spPr>
      </p:pic>
      <p:pic>
        <p:nvPicPr>
          <p:cNvPr id="24" name="Picture 23" descr="Lidar11.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68534" y="1143000"/>
            <a:ext cx="3997102" cy="5970979"/>
          </a:xfrm>
          <a:prstGeom prst="rect">
            <a:avLst/>
          </a:prstGeom>
        </p:spPr>
      </p:pic>
    </p:spTree>
    <p:extLst>
      <p:ext uri="{BB962C8B-B14F-4D97-AF65-F5344CB8AC3E}">
        <p14:creationId xmlns:p14="http://schemas.microsoft.com/office/powerpoint/2010/main" val="782931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1"/>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E:\Archaeological Analysis\JuneHiResImagery\WorldView2_SSD&amp;BCR\SaltSageDraw\SSD052806725020_01_P001_MUL\12JUN11184503-M2AS-052806725020_01_P001-BROWS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43187" y="1706840"/>
            <a:ext cx="4043084" cy="46377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Path035Row03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1555632"/>
            <a:ext cx="4999477" cy="4642580"/>
          </a:xfrm>
          <a:prstGeom prst="rect">
            <a:avLst/>
          </a:prstGeom>
        </p:spPr>
      </p:pic>
      <p:sp>
        <p:nvSpPr>
          <p:cNvPr id="2" name="Title 1"/>
          <p:cNvSpPr>
            <a:spLocks noGrp="1"/>
          </p:cNvSpPr>
          <p:nvPr>
            <p:ph type="title"/>
          </p:nvPr>
        </p:nvSpPr>
        <p:spPr>
          <a:xfrm>
            <a:off x="156445" y="40955"/>
            <a:ext cx="8733331" cy="1143000"/>
          </a:xfrm>
        </p:spPr>
        <p:txBody>
          <a:bodyPr>
            <a:normAutofit/>
          </a:bodyPr>
          <a:lstStyle/>
          <a:p>
            <a:r>
              <a:rPr lang="en-US" dirty="0" smtClean="0"/>
              <a:t>Geospatial Datasets</a:t>
            </a:r>
            <a:endParaRPr lang="en-US" dirty="0"/>
          </a:p>
        </p:txBody>
      </p:sp>
      <p:pic>
        <p:nvPicPr>
          <p:cNvPr id="7" name="Picture 6" descr="FGPinnaclesOct28a.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176544" y="26509955"/>
            <a:ext cx="10058400" cy="7772400"/>
          </a:xfrm>
          <a:prstGeom prst="rect">
            <a:avLst/>
          </a:prstGeom>
        </p:spPr>
      </p:pic>
      <p:pic>
        <p:nvPicPr>
          <p:cNvPr id="8" name="Picture 7" descr="FGPinnaclesOct28a.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328944" y="26662355"/>
            <a:ext cx="10058400" cy="7772400"/>
          </a:xfrm>
          <a:prstGeom prst="rect">
            <a:avLst/>
          </a:prstGeom>
        </p:spPr>
      </p:pic>
      <p:pic>
        <p:nvPicPr>
          <p:cNvPr id="9" name="Picture 8" descr="FGPinnaclesOct28a.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481344" y="26814755"/>
            <a:ext cx="10058400" cy="7772400"/>
          </a:xfrm>
          <a:prstGeom prst="rect">
            <a:avLst/>
          </a:prstGeom>
        </p:spPr>
      </p:pic>
      <p:pic>
        <p:nvPicPr>
          <p:cNvPr id="14" name="Picture 13" descr="RuleImage95pctHillshade.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16350" y="1104552"/>
            <a:ext cx="4344172" cy="2497765"/>
          </a:xfrm>
          <a:prstGeom prst="rect">
            <a:avLst/>
          </a:prstGeom>
        </p:spPr>
      </p:pic>
      <p:pic>
        <p:nvPicPr>
          <p:cNvPr id="10" name="Picture 9" descr="wyomingmap900.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8404" y="1104552"/>
            <a:ext cx="3054487" cy="2367227"/>
          </a:xfrm>
          <a:prstGeom prst="rect">
            <a:avLst/>
          </a:prstGeom>
        </p:spPr>
      </p:pic>
      <p:pic>
        <p:nvPicPr>
          <p:cNvPr id="12" name="Picture 11" descr="10006_1_big.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56666" y="3576542"/>
            <a:ext cx="6966759" cy="3483380"/>
          </a:xfrm>
          <a:prstGeom prst="rect">
            <a:avLst/>
          </a:prstGeom>
        </p:spPr>
      </p:pic>
    </p:spTree>
    <p:extLst>
      <p:ext uri="{BB962C8B-B14F-4D97-AF65-F5344CB8AC3E}">
        <p14:creationId xmlns:p14="http://schemas.microsoft.com/office/powerpoint/2010/main" val="29938298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445" y="-41515"/>
            <a:ext cx="8733331" cy="1143000"/>
          </a:xfrm>
        </p:spPr>
        <p:txBody>
          <a:bodyPr>
            <a:normAutofit/>
          </a:bodyPr>
          <a:lstStyle/>
          <a:p>
            <a:r>
              <a:rPr lang="en-US" dirty="0" smtClean="0"/>
              <a:t>Geospatial Methods</a:t>
            </a:r>
            <a:endParaRPr lang="en-US" dirty="0"/>
          </a:p>
        </p:txBody>
      </p:sp>
      <p:pic>
        <p:nvPicPr>
          <p:cNvPr id="7" name="Picture 6" descr="FGPinnaclesOct28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76544" y="26509955"/>
            <a:ext cx="10058400" cy="7772400"/>
          </a:xfrm>
          <a:prstGeom prst="rect">
            <a:avLst/>
          </a:prstGeom>
        </p:spPr>
      </p:pic>
      <p:pic>
        <p:nvPicPr>
          <p:cNvPr id="8" name="Picture 7" descr="FGPinnaclesOct28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28944" y="26662355"/>
            <a:ext cx="10058400" cy="7772400"/>
          </a:xfrm>
          <a:prstGeom prst="rect">
            <a:avLst/>
          </a:prstGeom>
        </p:spPr>
      </p:pic>
      <p:pic>
        <p:nvPicPr>
          <p:cNvPr id="9" name="Picture 8" descr="FGPinnaclesOct28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81344" y="26814755"/>
            <a:ext cx="10058400" cy="7772400"/>
          </a:xfrm>
          <a:prstGeom prst="rect">
            <a:avLst/>
          </a:prstGeom>
        </p:spPr>
      </p:pic>
      <p:pic>
        <p:nvPicPr>
          <p:cNvPr id="14" name="Picture 13" descr="RuleImage95pctHillshad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41082" y="4801266"/>
            <a:ext cx="3848694" cy="2212880"/>
          </a:xfrm>
          <a:prstGeom prst="rect">
            <a:avLst/>
          </a:prstGeom>
        </p:spPr>
      </p:pic>
      <p:pic>
        <p:nvPicPr>
          <p:cNvPr id="11" name="Picture 2" descr="http://www.nd.com/neurosolutions/products/images/FAQ_MLP.gif"/>
          <p:cNvPicPr>
            <a:picLocks noGrp="1" noChangeAspect="1" noChangeArrowheads="1"/>
          </p:cNvPicPr>
          <p:nvPr>
            <p:ph idx="1"/>
          </p:nvPr>
        </p:nvPicPr>
        <p:blipFill>
          <a:blip r:embed="rId5" cstate="print"/>
          <a:srcRect/>
          <a:stretch>
            <a:fillRect/>
          </a:stretch>
        </p:blipFill>
        <p:spPr bwMode="auto">
          <a:xfrm>
            <a:off x="306690" y="1343890"/>
            <a:ext cx="4478783" cy="2952432"/>
          </a:xfrm>
          <a:prstGeom prst="rect">
            <a:avLst/>
          </a:prstGeom>
          <a:noFill/>
        </p:spPr>
      </p:pic>
      <p:pic>
        <p:nvPicPr>
          <p:cNvPr id="12" name="Picture 11" descr="TrainingSites.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2471" y="4378787"/>
            <a:ext cx="3869620" cy="2409386"/>
          </a:xfrm>
          <a:prstGeom prst="rect">
            <a:avLst/>
          </a:prstGeom>
        </p:spPr>
      </p:pic>
      <p:pic>
        <p:nvPicPr>
          <p:cNvPr id="10" name="Picture 9" descr="FGPinnaclesOct28a.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45543" y="906821"/>
            <a:ext cx="5029198" cy="3886198"/>
          </a:xfrm>
          <a:prstGeom prst="rect">
            <a:avLst/>
          </a:prstGeom>
        </p:spPr>
      </p:pic>
    </p:spTree>
    <p:extLst>
      <p:ext uri="{BB962C8B-B14F-4D97-AF65-F5344CB8AC3E}">
        <p14:creationId xmlns:p14="http://schemas.microsoft.com/office/powerpoint/2010/main" val="1697430555"/>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4.9|13.6"/>
</p:tagLst>
</file>

<file path=ppt/tags/tag2.xml><?xml version="1.0" encoding="utf-8"?>
<p:tagLst xmlns:a="http://schemas.openxmlformats.org/drawingml/2006/main" xmlns:r="http://schemas.openxmlformats.org/officeDocument/2006/relationships" xmlns:p="http://schemas.openxmlformats.org/presentationml/2006/main">
  <p:tag name="TIMING" val="|18.6|13.7|17.7|23.6|31.3"/>
</p:tagLst>
</file>

<file path=ppt/tags/tag3.xml><?xml version="1.0" encoding="utf-8"?>
<p:tagLst xmlns:a="http://schemas.openxmlformats.org/drawingml/2006/main" xmlns:r="http://schemas.openxmlformats.org/officeDocument/2006/relationships" xmlns:p="http://schemas.openxmlformats.org/presentationml/2006/main">
  <p:tag name="TIMING" val="|23|5|8.5"/>
</p:tagLst>
</file>

<file path=ppt/tags/tag4.xml><?xml version="1.0" encoding="utf-8"?>
<p:tagLst xmlns:a="http://schemas.openxmlformats.org/drawingml/2006/main" xmlns:r="http://schemas.openxmlformats.org/officeDocument/2006/relationships" xmlns:p="http://schemas.openxmlformats.org/presentationml/2006/main">
  <p:tag name="TIMING" val="|41.1|5.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2414</TotalTime>
  <Words>2288</Words>
  <Application>Microsoft Macintosh PowerPoint</Application>
  <PresentationFormat>On-screen Show (4:3)</PresentationFormat>
  <Paragraphs>248</Paragraphs>
  <Slides>31</Slides>
  <Notes>22</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Geospatial Paleontology: Developing and Testing New Approaches to Locating Vertebrate Fossils</vt:lpstr>
      <vt:lpstr>Great Divide Basin Project</vt:lpstr>
      <vt:lpstr>PowerPoint Presentation</vt:lpstr>
      <vt:lpstr>Tim’s Confession</vt:lpstr>
      <vt:lpstr>The Smiley Draw Mammalian Fauna</vt:lpstr>
      <vt:lpstr>Geospatial Paleontology</vt:lpstr>
      <vt:lpstr>Geospatial Tools</vt:lpstr>
      <vt:lpstr>Geospatial Datasets</vt:lpstr>
      <vt:lpstr>Geospatial Methods</vt:lpstr>
      <vt:lpstr>PowerPoint Presentation</vt:lpstr>
      <vt:lpstr>Components of the Predictive Model</vt:lpstr>
      <vt:lpstr>Landsat 7 ETM+ Imagery</vt:lpstr>
      <vt:lpstr>Training the Neural Network</vt:lpstr>
      <vt:lpstr>The Neural Network Model</vt:lpstr>
      <vt:lpstr>Classification Results</vt:lpstr>
      <vt:lpstr>ANN Results: The Classified Image</vt:lpstr>
      <vt:lpstr>Locality Rule Image</vt:lpstr>
      <vt:lpstr>A High Resolution Approach</vt:lpstr>
      <vt:lpstr>PowerPoint Presentation</vt:lpstr>
      <vt:lpstr>Unites individual pixels into multi-pixel image objects based on similarity and proximity</vt:lpstr>
      <vt:lpstr>Supervised Classification</vt:lpstr>
      <vt:lpstr>PowerPoint Presentation</vt:lpstr>
      <vt:lpstr>Ground Truthing Results</vt:lpstr>
      <vt:lpstr>Ground Truthing Conclusions</vt:lpstr>
      <vt:lpstr>PowerPoint Presentation</vt:lpstr>
      <vt:lpstr>3D Digital Outcrop Models (DOMs)</vt:lpstr>
      <vt:lpstr>Photogrammetry</vt:lpstr>
      <vt:lpstr>PowerPoint Presentation</vt:lpstr>
      <vt:lpstr>PowerPoint Presentation</vt:lpstr>
      <vt:lpstr>Summing Up</vt:lpstr>
      <vt:lpstr>Acknowledgements</vt:lpstr>
    </vt:vector>
  </TitlesOfParts>
  <Company>UNCG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Geospatial Paleontology</dc:title>
  <dc:creator>Robert Anemone</dc:creator>
  <cp:lastModifiedBy>Robert Anemone</cp:lastModifiedBy>
  <cp:revision>64</cp:revision>
  <dcterms:created xsi:type="dcterms:W3CDTF">2015-01-23T14:34:59Z</dcterms:created>
  <dcterms:modified xsi:type="dcterms:W3CDTF">2016-03-30T22:04:57Z</dcterms:modified>
</cp:coreProperties>
</file>