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9" r:id="rId1"/>
  </p:sldMasterIdLst>
  <p:notesMasterIdLst>
    <p:notesMasterId r:id="rId49"/>
  </p:notesMasterIdLst>
  <p:handoutMasterIdLst>
    <p:handoutMasterId r:id="rId50"/>
  </p:handoutMasterIdLst>
  <p:sldIdLst>
    <p:sldId id="330" r:id="rId2"/>
    <p:sldId id="1117" r:id="rId3"/>
    <p:sldId id="937" r:id="rId4"/>
    <p:sldId id="1145" r:id="rId5"/>
    <p:sldId id="1146" r:id="rId6"/>
    <p:sldId id="1147" r:id="rId7"/>
    <p:sldId id="1080" r:id="rId8"/>
    <p:sldId id="1127" r:id="rId9"/>
    <p:sldId id="1081" r:id="rId10"/>
    <p:sldId id="1082" r:id="rId11"/>
    <p:sldId id="1128" r:id="rId12"/>
    <p:sldId id="1071" r:id="rId13"/>
    <p:sldId id="1072" r:id="rId14"/>
    <p:sldId id="1074" r:id="rId15"/>
    <p:sldId id="1090" r:id="rId16"/>
    <p:sldId id="1115" r:id="rId17"/>
    <p:sldId id="1087" r:id="rId18"/>
    <p:sldId id="1132" r:id="rId19"/>
    <p:sldId id="1098" r:id="rId20"/>
    <p:sldId id="1134" r:id="rId21"/>
    <p:sldId id="1135" r:id="rId22"/>
    <p:sldId id="1136" r:id="rId23"/>
    <p:sldId id="1130" r:id="rId24"/>
    <p:sldId id="976" r:id="rId25"/>
    <p:sldId id="1043" r:id="rId26"/>
    <p:sldId id="1086" r:id="rId27"/>
    <p:sldId id="1076" r:id="rId28"/>
    <p:sldId id="1042" r:id="rId29"/>
    <p:sldId id="878" r:id="rId30"/>
    <p:sldId id="791" r:id="rId31"/>
    <p:sldId id="974" r:id="rId32"/>
    <p:sldId id="837" r:id="rId33"/>
    <p:sldId id="1008" r:id="rId34"/>
    <p:sldId id="1111" r:id="rId35"/>
    <p:sldId id="1094" r:id="rId36"/>
    <p:sldId id="1153" r:id="rId37"/>
    <p:sldId id="926" r:id="rId38"/>
    <p:sldId id="977" r:id="rId39"/>
    <p:sldId id="929" r:id="rId40"/>
    <p:sldId id="950" r:id="rId41"/>
    <p:sldId id="931" r:id="rId42"/>
    <p:sldId id="935" r:id="rId43"/>
    <p:sldId id="1144" r:id="rId44"/>
    <p:sldId id="1013" r:id="rId45"/>
    <p:sldId id="1091" r:id="rId46"/>
    <p:sldId id="1154" r:id="rId47"/>
    <p:sldId id="1155" r:id="rId48"/>
  </p:sldIdLst>
  <p:sldSz cx="9144000" cy="6858000" type="screen4x3"/>
  <p:notesSz cx="9309100" cy="7053263"/>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20" userDrawn="1">
          <p15:clr>
            <a:srgbClr val="A4A3A4"/>
          </p15:clr>
        </p15:guide>
        <p15:guide id="2" pos="293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FFFF"/>
    <a:srgbClr val="00CCFF"/>
    <a:srgbClr val="3399FF"/>
    <a:srgbClr val="FF3300"/>
    <a:srgbClr val="66CCFF"/>
    <a:srgbClr val="000000"/>
    <a:srgbClr val="66FFFF"/>
    <a:srgbClr val="FFFF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0" autoAdjust="0"/>
    <p:restoredTop sz="71545" autoAdjust="0"/>
  </p:normalViewPr>
  <p:slideViewPr>
    <p:cSldViewPr>
      <p:cViewPr varScale="1">
        <p:scale>
          <a:sx n="93" d="100"/>
          <a:sy n="93" d="100"/>
        </p:scale>
        <p:origin x="51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0818"/>
    </p:cViewPr>
  </p:sorterViewPr>
  <p:notesViewPr>
    <p:cSldViewPr>
      <p:cViewPr varScale="1">
        <p:scale>
          <a:sx n="127" d="100"/>
          <a:sy n="127" d="100"/>
        </p:scale>
        <p:origin x="240" y="138"/>
      </p:cViewPr>
      <p:guideLst>
        <p:guide orient="horz" pos="2220"/>
        <p:guide pos="29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34579" cy="352983"/>
          </a:xfrm>
          <a:prstGeom prst="rect">
            <a:avLst/>
          </a:prstGeom>
        </p:spPr>
        <p:txBody>
          <a:bodyPr vert="horz" lIns="91750" tIns="45874" rIns="91750" bIns="45874" rtlCol="0"/>
          <a:lstStyle>
            <a:lvl1pPr algn="l">
              <a:defRPr sz="1200"/>
            </a:lvl1pPr>
          </a:lstStyle>
          <a:p>
            <a:endParaRPr lang="en-US"/>
          </a:p>
        </p:txBody>
      </p:sp>
      <p:sp>
        <p:nvSpPr>
          <p:cNvPr id="3" name="Date Placeholder 2"/>
          <p:cNvSpPr>
            <a:spLocks noGrp="1"/>
          </p:cNvSpPr>
          <p:nvPr>
            <p:ph type="dt" sz="quarter" idx="1"/>
          </p:nvPr>
        </p:nvSpPr>
        <p:spPr>
          <a:xfrm>
            <a:off x="5272933" y="0"/>
            <a:ext cx="4034579" cy="352983"/>
          </a:xfrm>
          <a:prstGeom prst="rect">
            <a:avLst/>
          </a:prstGeom>
        </p:spPr>
        <p:txBody>
          <a:bodyPr vert="horz" lIns="91750" tIns="45874" rIns="91750" bIns="45874" rtlCol="0"/>
          <a:lstStyle>
            <a:lvl1pPr algn="r">
              <a:defRPr sz="1200"/>
            </a:lvl1pPr>
          </a:lstStyle>
          <a:p>
            <a:fld id="{C24B3B0F-B1E4-426F-B0DC-9FB985AD6A07}" type="datetimeFigureOut">
              <a:rPr lang="en-US" smtClean="0"/>
              <a:t>4/5/2016</a:t>
            </a:fld>
            <a:endParaRPr lang="en-US"/>
          </a:p>
        </p:txBody>
      </p:sp>
      <p:sp>
        <p:nvSpPr>
          <p:cNvPr id="4" name="Footer Placeholder 3"/>
          <p:cNvSpPr>
            <a:spLocks noGrp="1"/>
          </p:cNvSpPr>
          <p:nvPr>
            <p:ph type="ftr" sz="quarter" idx="2"/>
          </p:nvPr>
        </p:nvSpPr>
        <p:spPr>
          <a:xfrm>
            <a:off x="2" y="6698683"/>
            <a:ext cx="4034579" cy="352983"/>
          </a:xfrm>
          <a:prstGeom prst="rect">
            <a:avLst/>
          </a:prstGeom>
        </p:spPr>
        <p:txBody>
          <a:bodyPr vert="horz" lIns="91750" tIns="45874" rIns="91750" bIns="45874" rtlCol="0" anchor="b"/>
          <a:lstStyle>
            <a:lvl1pPr algn="l">
              <a:defRPr sz="1200"/>
            </a:lvl1pPr>
          </a:lstStyle>
          <a:p>
            <a:endParaRPr lang="en-US"/>
          </a:p>
        </p:txBody>
      </p:sp>
      <p:sp>
        <p:nvSpPr>
          <p:cNvPr id="5" name="Slide Number Placeholder 4"/>
          <p:cNvSpPr>
            <a:spLocks noGrp="1"/>
          </p:cNvSpPr>
          <p:nvPr>
            <p:ph type="sldNum" sz="quarter" idx="3"/>
          </p:nvPr>
        </p:nvSpPr>
        <p:spPr>
          <a:xfrm>
            <a:off x="5272933" y="6698683"/>
            <a:ext cx="4034579" cy="352983"/>
          </a:xfrm>
          <a:prstGeom prst="rect">
            <a:avLst/>
          </a:prstGeom>
        </p:spPr>
        <p:txBody>
          <a:bodyPr vert="horz" lIns="91750" tIns="45874" rIns="91750" bIns="45874" rtlCol="0" anchor="b"/>
          <a:lstStyle>
            <a:lvl1pPr algn="r">
              <a:defRPr sz="1200"/>
            </a:lvl1pPr>
          </a:lstStyle>
          <a:p>
            <a:fld id="{D4DC7DA5-65B5-4C9D-80B7-136F5A855919}" type="slidenum">
              <a:rPr lang="en-US" smtClean="0"/>
              <a:t>‹#›</a:t>
            </a:fld>
            <a:endParaRPr lang="en-US"/>
          </a:p>
        </p:txBody>
      </p:sp>
    </p:spTree>
    <p:extLst>
      <p:ext uri="{BB962C8B-B14F-4D97-AF65-F5344CB8AC3E}">
        <p14:creationId xmlns:p14="http://schemas.microsoft.com/office/powerpoint/2010/main" val="36640356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067050" y="881063"/>
            <a:ext cx="3175000" cy="2381250"/>
          </a:xfrm>
          <a:prstGeom prst="rect">
            <a:avLst/>
          </a:prstGeom>
          <a:noFill/>
          <a:ln w="12700">
            <a:solidFill>
              <a:prstClr val="black"/>
            </a:solidFill>
          </a:ln>
        </p:spPr>
        <p:txBody>
          <a:bodyPr vert="horz" lIns="91439" tIns="45720" rIns="91439" bIns="45720" rtlCol="0" anchor="ctr"/>
          <a:lstStyle/>
          <a:p>
            <a:endParaRPr lang="en-US"/>
          </a:p>
        </p:txBody>
      </p:sp>
    </p:spTree>
    <p:extLst>
      <p:ext uri="{BB962C8B-B14F-4D97-AF65-F5344CB8AC3E}">
        <p14:creationId xmlns:p14="http://schemas.microsoft.com/office/powerpoint/2010/main" val="143896666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xfrm>
            <a:off x="2892425" y="528638"/>
            <a:ext cx="3525838" cy="26463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p:cNvSpPr>
            <a:spLocks noGrp="1" noChangeArrowheads="1"/>
          </p:cNvSpPr>
          <p:nvPr>
            <p:ph type="body" idx="1"/>
          </p:nvPr>
        </p:nvSpPr>
        <p:spPr bwMode="auto">
          <a:xfrm>
            <a:off x="931546" y="3350942"/>
            <a:ext cx="7446008"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85" tIns="46392" rIns="92785" bIns="46392"/>
          <a:lstStyle/>
          <a:p>
            <a:pPr marL="228598" indent="-228598">
              <a:buAutoNum type="arabicParenR"/>
            </a:pPr>
            <a:r>
              <a:rPr lang="en-US" baseline="0" dirty="0" smtClean="0"/>
              <a:t>Thanks XXXX.  Again, the title of my talk is…..</a:t>
            </a:r>
          </a:p>
          <a:p>
            <a:pPr marL="228598" indent="-228598">
              <a:buAutoNum type="arabicParenR"/>
            </a:pPr>
            <a:endParaRPr lang="en-US" baseline="0" dirty="0" smtClean="0"/>
          </a:p>
          <a:p>
            <a:endParaRPr lang="en-US" dirty="0" smtClean="0"/>
          </a:p>
        </p:txBody>
      </p:sp>
    </p:spTree>
    <p:extLst>
      <p:ext uri="{BB962C8B-B14F-4D97-AF65-F5344CB8AC3E}">
        <p14:creationId xmlns:p14="http://schemas.microsoft.com/office/powerpoint/2010/main" val="593202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Rot="1" noChangeAspect="1" noChangeArrowheads="1" noTextEdit="1"/>
          </p:cNvSpPr>
          <p:nvPr>
            <p:ph type="sldImg"/>
          </p:nvPr>
        </p:nvSpPr>
        <p:spPr bwMode="auto">
          <a:xfrm>
            <a:off x="2892425" y="528638"/>
            <a:ext cx="3524250" cy="264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9156" name="Rectangle 3"/>
          <p:cNvSpPr>
            <a:spLocks noGrp="1" noChangeArrowheads="1"/>
          </p:cNvSpPr>
          <p:nvPr>
            <p:ph type="body" idx="1"/>
          </p:nvPr>
        </p:nvSpPr>
        <p:spPr bwMode="auto">
          <a:xfrm>
            <a:off x="931864" y="3351214"/>
            <a:ext cx="7445375" cy="3173412"/>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0" tIns="45874" rIns="91750" bIns="45874"/>
          <a:lstStyle/>
          <a:p>
            <a:pPr marL="228598" indent="-228598" defTabSz="914389">
              <a:buFontTx/>
              <a:buAutoNum type="arabicParenR"/>
              <a:defRPr/>
            </a:pPr>
            <a:r>
              <a:rPr lang="en-US" altLang="en-US" dirty="0" smtClean="0"/>
              <a:t>Our hypothesis is that these buried faults (show 1</a:t>
            </a:r>
            <a:r>
              <a:rPr lang="en-US" altLang="en-US" baseline="30000" dirty="0" smtClean="0"/>
              <a:t>st</a:t>
            </a:r>
            <a:r>
              <a:rPr lang="en-US" altLang="en-US" dirty="0" smtClean="0"/>
              <a:t> panel), which are associated with Mesozoic rifting and opening of the Atlantic, have been re-activated at various times and</a:t>
            </a:r>
            <a:r>
              <a:rPr lang="en-US" altLang="en-US" baseline="0" dirty="0" smtClean="0"/>
              <a:t> have</a:t>
            </a:r>
            <a:r>
              <a:rPr lang="en-US" altLang="en-US" dirty="0" smtClean="0"/>
              <a:t> propagated upwards, creating permeable pathways </a:t>
            </a:r>
            <a:r>
              <a:rPr lang="en-US" baseline="0" dirty="0" smtClean="0"/>
              <a:t>for the vertical movement of groundwater</a:t>
            </a:r>
            <a:r>
              <a:rPr lang="en-US" dirty="0" smtClean="0"/>
              <a:t> </a:t>
            </a:r>
            <a:r>
              <a:rPr lang="en-US" altLang="en-US" dirty="0" smtClean="0"/>
              <a:t>within the coastal plain (show 1</a:t>
            </a:r>
            <a:r>
              <a:rPr lang="en-US" altLang="en-US" baseline="30000" dirty="0" smtClean="0"/>
              <a:t>st</a:t>
            </a:r>
            <a:r>
              <a:rPr lang="en-US" altLang="en-US" dirty="0" smtClean="0"/>
              <a:t> panel).</a:t>
            </a:r>
          </a:p>
          <a:p>
            <a:pPr marL="228598" indent="-228598" defTabSz="914389">
              <a:buFontTx/>
              <a:buAutoNum type="arabicParenR"/>
              <a:defRPr/>
            </a:pPr>
            <a:endParaRPr lang="en-US" altLang="en-US" dirty="0" smtClean="0"/>
          </a:p>
          <a:p>
            <a:pPr>
              <a:defRPr/>
            </a:pPr>
            <a:endParaRPr lang="en-US" dirty="0" smtClean="0"/>
          </a:p>
          <a:p>
            <a:pPr>
              <a:defRPr/>
            </a:pPr>
            <a:endParaRPr lang="en-US" dirty="0" smtClean="0"/>
          </a:p>
          <a:p>
            <a:pPr>
              <a:defRPr/>
            </a:pPr>
            <a:endParaRPr lang="en-US" dirty="0" smtClean="0"/>
          </a:p>
        </p:txBody>
      </p:sp>
    </p:spTree>
    <p:extLst>
      <p:ext uri="{BB962C8B-B14F-4D97-AF65-F5344CB8AC3E}">
        <p14:creationId xmlns:p14="http://schemas.microsoft.com/office/powerpoint/2010/main" val="414623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275" y="3394075"/>
            <a:ext cx="7448550" cy="3028156"/>
          </a:xfrm>
          <a:prstGeom prst="rect">
            <a:avLst/>
          </a:prstGeom>
        </p:spPr>
        <p:txBody>
          <a:bodyPr lIns="91439" tIns="45720" rIns="91439" bIns="45720"/>
          <a:lstStyle/>
          <a:p>
            <a:pPr marL="228598" indent="-228598">
              <a:buAutoNum type="arabicParenR"/>
            </a:pPr>
            <a:r>
              <a:rPr lang="en-US" dirty="0" smtClean="0"/>
              <a:t>Now</a:t>
            </a:r>
            <a:r>
              <a:rPr lang="en-US" baseline="0" dirty="0" smtClean="0"/>
              <a:t> I’ll describe some specific sites where basement faulting appears to have propagated up through the coastal plain sequence.</a:t>
            </a:r>
          </a:p>
          <a:p>
            <a:pPr marL="228598" indent="-228598">
              <a:buAutoNum type="arabicParenR"/>
            </a:pPr>
            <a:endParaRPr lang="en-US" baseline="0" dirty="0" smtClean="0"/>
          </a:p>
          <a:p>
            <a:pPr marL="228598" indent="-228598">
              <a:buAutoNum type="arabicParenR"/>
            </a:pPr>
            <a:r>
              <a:rPr lang="en-US" baseline="0" smtClean="0"/>
              <a:t>We’ll begin with Brunswick, Georgia.</a:t>
            </a:r>
            <a:endParaRPr lang="en-US" smtClean="0"/>
          </a:p>
          <a:p>
            <a:endParaRPr lang="en-US" dirty="0"/>
          </a:p>
        </p:txBody>
      </p:sp>
    </p:spTree>
    <p:extLst>
      <p:ext uri="{BB962C8B-B14F-4D97-AF65-F5344CB8AC3E}">
        <p14:creationId xmlns:p14="http://schemas.microsoft.com/office/powerpoint/2010/main" val="3697997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Rot="1" noChangeAspect="1" noChangeArrowheads="1" noTextEdit="1"/>
          </p:cNvSpPr>
          <p:nvPr>
            <p:ph type="sldImg"/>
          </p:nvPr>
        </p:nvSpPr>
        <p:spPr bwMode="auto">
          <a:xfrm>
            <a:off x="2892425" y="528638"/>
            <a:ext cx="3524250" cy="264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3732" name="Rectangle 3"/>
          <p:cNvSpPr>
            <a:spLocks noGrp="1" noChangeArrowheads="1"/>
          </p:cNvSpPr>
          <p:nvPr>
            <p:ph type="body" idx="1"/>
          </p:nvPr>
        </p:nvSpPr>
        <p:spPr bwMode="auto">
          <a:xfrm>
            <a:off x="931546" y="3350942"/>
            <a:ext cx="7446008"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r>
              <a:rPr lang="en-US" altLang="en-US" dirty="0" smtClean="0"/>
              <a:t>1) Here I want to draw your attention to the relatively small drawdown cone at the city of Brunswick (show), where industrial and municipal withdrawals have caused vertical saltwater intrusion within the Floridan aquifer system.</a:t>
            </a:r>
          </a:p>
          <a:p>
            <a:endParaRPr lang="en-US" dirty="0" smtClean="0"/>
          </a:p>
        </p:txBody>
      </p:sp>
    </p:spTree>
    <p:extLst>
      <p:ext uri="{BB962C8B-B14F-4D97-AF65-F5344CB8AC3E}">
        <p14:creationId xmlns:p14="http://schemas.microsoft.com/office/powerpoint/2010/main" val="4268463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Rot="1" noChangeAspect="1" noChangeArrowheads="1" noTextEdit="1"/>
          </p:cNvSpPr>
          <p:nvPr>
            <p:ph type="sldImg"/>
          </p:nvPr>
        </p:nvSpPr>
        <p:spPr bwMode="auto">
          <a:xfrm>
            <a:off x="2892425" y="528638"/>
            <a:ext cx="3524250" cy="264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4756" name="Rectangle 3"/>
          <p:cNvSpPr>
            <a:spLocks noGrp="1" noChangeArrowheads="1"/>
          </p:cNvSpPr>
          <p:nvPr>
            <p:ph type="body" idx="1"/>
          </p:nvPr>
        </p:nvSpPr>
        <p:spPr bwMode="auto">
          <a:xfrm>
            <a:off x="931546" y="3350942"/>
            <a:ext cx="7446008"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pPr marL="228598" indent="-228598"/>
            <a:r>
              <a:rPr lang="en-US" altLang="en-US" dirty="0" smtClean="0"/>
              <a:t>1) This is a USGS map showing the major pumping centers at Brunswick (show) along with chloride concentrations in the upper Floridan – groundwater </a:t>
            </a:r>
            <a:r>
              <a:rPr lang="en-US" altLang="en-US" dirty="0" err="1" smtClean="0"/>
              <a:t>flowpaths</a:t>
            </a:r>
            <a:r>
              <a:rPr lang="en-US" altLang="en-US" dirty="0" smtClean="0"/>
              <a:t> are in red, head contours in blue.</a:t>
            </a:r>
          </a:p>
          <a:p>
            <a:pPr marL="228598" indent="-228598"/>
            <a:endParaRPr lang="en-US" altLang="en-US" dirty="0" smtClean="0"/>
          </a:p>
          <a:p>
            <a:pPr marL="228598" indent="-228598"/>
            <a:r>
              <a:rPr lang="en-US" altLang="en-US" dirty="0" smtClean="0"/>
              <a:t>2) Based largely on the relationship of the plume geometry to the pumping centers, the USGS has interpreted that high angle faults, or fracture zones, (SHOW) have allowed hyper-saline water from depth to move up into the upper Floridan.</a:t>
            </a:r>
          </a:p>
          <a:p>
            <a:pPr marL="228598" indent="-228598"/>
            <a:endParaRPr lang="en-US" altLang="en-US" dirty="0" smtClean="0"/>
          </a:p>
          <a:p>
            <a:pPr marL="228598" indent="-228598"/>
            <a:r>
              <a:rPr lang="en-US" altLang="en-US" dirty="0" smtClean="0"/>
              <a:t> 3) Once in the aquifer, the saltwater then moves laterally towards the pumping wells</a:t>
            </a:r>
          </a:p>
          <a:p>
            <a:pPr marL="229371" indent="-229371"/>
            <a:endParaRPr lang="en-US" dirty="0" smtClean="0"/>
          </a:p>
          <a:p>
            <a:pPr marL="229371" indent="-229371"/>
            <a:endParaRPr lang="en-US" dirty="0" smtClean="0"/>
          </a:p>
        </p:txBody>
      </p:sp>
    </p:spTree>
    <p:extLst>
      <p:ext uri="{BB962C8B-B14F-4D97-AF65-F5344CB8AC3E}">
        <p14:creationId xmlns:p14="http://schemas.microsoft.com/office/powerpoint/2010/main" val="3430185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noRot="1" noChangeAspect="1" noChangeArrowheads="1" noTextEdit="1"/>
          </p:cNvSpPr>
          <p:nvPr>
            <p:ph type="sldImg"/>
          </p:nvPr>
        </p:nvSpPr>
        <p:spPr bwMode="auto">
          <a:xfrm>
            <a:off x="2908300" y="538163"/>
            <a:ext cx="3492500" cy="2619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5780" name="Rectangle 3"/>
          <p:cNvSpPr>
            <a:spLocks noGrp="1" noChangeArrowheads="1"/>
          </p:cNvSpPr>
          <p:nvPr>
            <p:ph type="body" idx="1"/>
          </p:nvPr>
        </p:nvSpPr>
        <p:spPr bwMode="auto">
          <a:xfrm>
            <a:off x="158751" y="3387678"/>
            <a:ext cx="8991600" cy="333935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6" tIns="46284" rIns="92566" bIns="46284"/>
          <a:lstStyle/>
          <a:p>
            <a:r>
              <a:rPr lang="en-US" altLang="en-US" dirty="0" smtClean="0"/>
              <a:t>1) This is a section  parallel to coast, from Florida to South Carolina, that better illustrates the vertical intrusion at Brunswick (show). </a:t>
            </a:r>
          </a:p>
          <a:p>
            <a:pPr marL="228598" indent="-228598"/>
            <a:endParaRPr lang="en-US" altLang="en-US" dirty="0" smtClean="0"/>
          </a:p>
          <a:p>
            <a:pPr marL="228598" indent="-228598"/>
            <a:r>
              <a:rPr lang="en-US" altLang="en-US" dirty="0" smtClean="0"/>
              <a:t>2) Here (SHOW) is the carbonate sequence of the Floridan Aquifer system (show UFA and LFA) along</a:t>
            </a:r>
            <a:r>
              <a:rPr lang="en-US" altLang="en-US" baseline="0" dirty="0" smtClean="0"/>
              <a:t> with the overlying younger clastic units</a:t>
            </a:r>
            <a:r>
              <a:rPr lang="en-US" altLang="en-US" dirty="0" smtClean="0"/>
              <a:t>.</a:t>
            </a:r>
          </a:p>
          <a:p>
            <a:pPr marL="228598" indent="-228598"/>
            <a:endParaRPr lang="en-US" altLang="en-US" dirty="0" smtClean="0"/>
          </a:p>
          <a:p>
            <a:pPr marL="228598" indent="-228598"/>
            <a:r>
              <a:rPr lang="en-US" altLang="en-US" dirty="0" smtClean="0"/>
              <a:t>3) Based on geochemical and isotopic data, the USGS </a:t>
            </a:r>
            <a:r>
              <a:rPr lang="en-US" altLang="en-US" u="sng" dirty="0" smtClean="0"/>
              <a:t>identified</a:t>
            </a:r>
            <a:r>
              <a:rPr lang="en-US" altLang="en-US" dirty="0" smtClean="0"/>
              <a:t> the source of saltwater at (show) to be the Fernandina permeable zone (show).</a:t>
            </a:r>
          </a:p>
          <a:p>
            <a:pPr marL="228598" indent="-228598"/>
            <a:endParaRPr lang="en-US" altLang="en-US" dirty="0" smtClean="0"/>
          </a:p>
          <a:p>
            <a:pPr marL="228598" indent="-228598"/>
            <a:r>
              <a:rPr lang="en-US" altLang="en-US" dirty="0" smtClean="0"/>
              <a:t>4) This means that there must be faults and/or solution conduits at least 2000 feet in length.</a:t>
            </a:r>
          </a:p>
          <a:p>
            <a:pPr marL="228598" indent="-228598"/>
            <a:endParaRPr lang="en-US" altLang="en-US" dirty="0" smtClean="0"/>
          </a:p>
          <a:p>
            <a:pPr marL="228598" indent="-228598"/>
            <a:r>
              <a:rPr lang="en-US" altLang="en-US" dirty="0" smtClean="0"/>
              <a:t>5) Our hypothesis is that due</a:t>
            </a:r>
            <a:r>
              <a:rPr lang="en-US" altLang="en-US" baseline="0" dirty="0" smtClean="0"/>
              <a:t> to their length, these features </a:t>
            </a:r>
            <a:r>
              <a:rPr lang="en-US" altLang="en-US" dirty="0" smtClean="0"/>
              <a:t>are related to reactivated basement faulting that has propagated up through</a:t>
            </a:r>
            <a:r>
              <a:rPr lang="en-US" altLang="en-US" baseline="0" dirty="0" smtClean="0"/>
              <a:t> the coastal plain.</a:t>
            </a:r>
          </a:p>
          <a:p>
            <a:pPr marL="228598" indent="-228598"/>
            <a:endParaRPr lang="en-US" altLang="en-US" baseline="0" dirty="0" smtClean="0"/>
          </a:p>
          <a:p>
            <a:pPr marL="228598" indent="-228598">
              <a:buAutoNum type="arabicParenR" startAt="6"/>
            </a:pPr>
            <a:r>
              <a:rPr lang="en-US" altLang="en-US" baseline="0" dirty="0" smtClean="0"/>
              <a:t>We also suspect that features like this are probably more common throughout the coastal plain than previously suspected. </a:t>
            </a:r>
          </a:p>
          <a:p>
            <a:pPr marL="228598" indent="-228598">
              <a:buAutoNum type="arabicParenR" startAt="6"/>
            </a:pPr>
            <a:endParaRPr lang="en-US" altLang="en-US" baseline="0" dirty="0" smtClean="0"/>
          </a:p>
          <a:p>
            <a:pPr marL="228598" indent="-228598">
              <a:buAutoNum type="arabicParenR" startAt="6"/>
            </a:pPr>
            <a:r>
              <a:rPr lang="en-US" altLang="en-US" baseline="0" dirty="0" smtClean="0"/>
              <a:t>An interesting question is, do any of these propagate all the way to the surface?</a:t>
            </a:r>
            <a:endParaRPr lang="en-US" altLang="en-US" dirty="0" smtClean="0"/>
          </a:p>
        </p:txBody>
      </p:sp>
    </p:spTree>
    <p:extLst>
      <p:ext uri="{BB962C8B-B14F-4D97-AF65-F5344CB8AC3E}">
        <p14:creationId xmlns:p14="http://schemas.microsoft.com/office/powerpoint/2010/main" val="3890206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Rot="1" noChangeAspect="1" noChangeArrowheads="1" noTextEdit="1"/>
          </p:cNvSpPr>
          <p:nvPr>
            <p:ph type="sldImg"/>
          </p:nvPr>
        </p:nvSpPr>
        <p:spPr>
          <a:xfrm>
            <a:off x="1143000" y="685800"/>
            <a:ext cx="4572000" cy="3429000"/>
          </a:xfrm>
          <a:prstGeom prst="rect">
            <a:avLst/>
          </a:prstGeom>
          <a:ln/>
        </p:spPr>
      </p:sp>
      <p:sp>
        <p:nvSpPr>
          <p:cNvPr id="36868" name="Rectangle 3"/>
          <p:cNvSpPr>
            <a:spLocks noGrp="1" noChangeArrowheads="1"/>
          </p:cNvSpPr>
          <p:nvPr>
            <p:ph type="body" idx="1"/>
          </p:nvPr>
        </p:nvSpPr>
        <p:spPr>
          <a:xfrm>
            <a:off x="463550" y="4364831"/>
            <a:ext cx="7391400" cy="2133600"/>
          </a:xfrm>
          <a:prstGeom prst="rect">
            <a:avLst/>
          </a:prstGeom>
          <a:noFill/>
        </p:spPr>
        <p:txBody>
          <a:bodyPr lIns="91439" tIns="45720" rIns="91439" bIns="45720"/>
          <a:lstStyle/>
          <a:p>
            <a:pPr marL="228598" indent="-228598" eaLnBrk="1" hangingPunct="1">
              <a:buFontTx/>
              <a:buAutoNum type="arabicParenR"/>
            </a:pPr>
            <a:r>
              <a:rPr lang="en-US" altLang="en-US" dirty="0" smtClean="0"/>
              <a:t>One</a:t>
            </a:r>
            <a:r>
              <a:rPr lang="en-US" altLang="en-US" baseline="0" dirty="0" smtClean="0"/>
              <a:t> of the places where I suspect faulting may have propagated to the surface is at the confluence of the Ogeechee and Canoochee rivers – here is the I-95 bridge for reference.</a:t>
            </a:r>
          </a:p>
          <a:p>
            <a:pPr marL="228598" indent="-228598" eaLnBrk="1" hangingPunct="1">
              <a:buFontTx/>
              <a:buAutoNum type="arabicParenR"/>
            </a:pPr>
            <a:endParaRPr lang="en-US" altLang="en-US" baseline="0" dirty="0" smtClean="0"/>
          </a:p>
          <a:p>
            <a:pPr marL="228598" indent="-228598" eaLnBrk="1" hangingPunct="1">
              <a:buFontTx/>
              <a:buAutoNum type="arabicParenR"/>
            </a:pPr>
            <a:r>
              <a:rPr lang="en-US" altLang="en-US" baseline="0" dirty="0" smtClean="0"/>
              <a:t>On this</a:t>
            </a:r>
            <a:r>
              <a:rPr lang="en-US" altLang="en-US" dirty="0" smtClean="0"/>
              <a:t> infra-red,</a:t>
            </a:r>
            <a:r>
              <a:rPr lang="en-US" altLang="en-US" baseline="0" dirty="0" smtClean="0"/>
              <a:t> or false color </a:t>
            </a:r>
            <a:r>
              <a:rPr lang="en-US" altLang="en-US" dirty="0" smtClean="0"/>
              <a:t>image, we see </a:t>
            </a:r>
            <a:r>
              <a:rPr lang="en-US" altLang="en-US" b="1" dirty="0" smtClean="0"/>
              <a:t>rectangular surface drainage </a:t>
            </a:r>
            <a:r>
              <a:rPr lang="en-US" altLang="en-US" dirty="0" smtClean="0"/>
              <a:t>(SHOW) and a </a:t>
            </a:r>
            <a:r>
              <a:rPr lang="en-US" altLang="en-US" b="1" dirty="0" smtClean="0"/>
              <a:t>lineament</a:t>
            </a:r>
            <a:r>
              <a:rPr lang="en-US" altLang="en-US" dirty="0" smtClean="0"/>
              <a:t> within the tidal wetlands.</a:t>
            </a:r>
          </a:p>
          <a:p>
            <a:pPr marL="228598" indent="-228598" eaLnBrk="1" hangingPunct="1">
              <a:buFontTx/>
              <a:buAutoNum type="arabicParenR"/>
            </a:pPr>
            <a:endParaRPr lang="en-US" altLang="en-US" dirty="0" smtClean="0"/>
          </a:p>
          <a:p>
            <a:pPr marL="228598" indent="-228598" eaLnBrk="1" hangingPunct="1">
              <a:buFontTx/>
              <a:buAutoNum type="arabicParenR"/>
            </a:pPr>
            <a:r>
              <a:rPr lang="en-US" altLang="en-US" dirty="0" smtClean="0"/>
              <a:t>There is also a series of </a:t>
            </a:r>
            <a:r>
              <a:rPr lang="en-US" altLang="en-US" b="1" dirty="0" smtClean="0"/>
              <a:t>compressed meanders </a:t>
            </a:r>
            <a:r>
              <a:rPr lang="en-US" altLang="en-US" dirty="0" smtClean="0"/>
              <a:t>just upstream of this zone (SHOW),</a:t>
            </a:r>
            <a:r>
              <a:rPr lang="en-US" altLang="en-US" baseline="0" dirty="0" smtClean="0"/>
              <a:t> and immediately downstream (SHOW) we see </a:t>
            </a:r>
            <a:r>
              <a:rPr lang="en-US" altLang="en-US" b="1" dirty="0" smtClean="0"/>
              <a:t>deep</a:t>
            </a:r>
            <a:r>
              <a:rPr lang="en-US" altLang="en-US" dirty="0" smtClean="0"/>
              <a:t> </a:t>
            </a:r>
            <a:r>
              <a:rPr lang="en-US" altLang="en-US" b="1" dirty="0" smtClean="0"/>
              <a:t>scour pools </a:t>
            </a:r>
            <a:r>
              <a:rPr lang="en-US" altLang="en-US" dirty="0" smtClean="0"/>
              <a:t>in the river beds, </a:t>
            </a:r>
            <a:r>
              <a:rPr lang="en-US" altLang="en-US" baseline="0" dirty="0" smtClean="0"/>
              <a:t>indicating an abrupt increase in stream gradient</a:t>
            </a:r>
            <a:r>
              <a:rPr lang="en-US" altLang="en-US" dirty="0" smtClean="0"/>
              <a:t>.</a:t>
            </a:r>
          </a:p>
        </p:txBody>
      </p:sp>
    </p:spTree>
    <p:extLst>
      <p:ext uri="{BB962C8B-B14F-4D97-AF65-F5344CB8AC3E}">
        <p14:creationId xmlns:p14="http://schemas.microsoft.com/office/powerpoint/2010/main" val="4155374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3"/>
          <p:cNvSpPr>
            <a:spLocks noGrp="1" noChangeArrowheads="1"/>
          </p:cNvSpPr>
          <p:nvPr>
            <p:ph type="body" idx="1"/>
          </p:nvPr>
        </p:nvSpPr>
        <p:spPr>
          <a:xfrm>
            <a:off x="539750" y="3831431"/>
            <a:ext cx="8464550" cy="3013430"/>
          </a:xfrm>
          <a:prstGeom prst="rect">
            <a:avLst/>
          </a:prstGeom>
          <a:noFill/>
        </p:spPr>
        <p:txBody>
          <a:bodyPr lIns="91439" tIns="45720" rIns="91439" bIns="45720"/>
          <a:lstStyle/>
          <a:p>
            <a:pPr marL="228598" indent="-228598" defTabSz="914389" eaLnBrk="1" hangingPunct="1">
              <a:buFontTx/>
              <a:buAutoNum type="arabicParenR"/>
              <a:defRPr/>
            </a:pPr>
            <a:r>
              <a:rPr lang="en-US" altLang="en-US" dirty="0" smtClean="0"/>
              <a:t>Together these features suggest deep-seated fault or</a:t>
            </a:r>
            <a:r>
              <a:rPr lang="en-US" altLang="en-US" baseline="0" dirty="0" smtClean="0"/>
              <a:t> </a:t>
            </a:r>
            <a:r>
              <a:rPr lang="en-US" altLang="en-US" dirty="0" smtClean="0"/>
              <a:t>structural control of</a:t>
            </a:r>
            <a:r>
              <a:rPr lang="en-US" altLang="en-US" baseline="0" dirty="0" smtClean="0"/>
              <a:t> </a:t>
            </a:r>
            <a:r>
              <a:rPr lang="en-US" altLang="en-US" dirty="0" smtClean="0"/>
              <a:t>the rivers at this location (SHOW).</a:t>
            </a:r>
          </a:p>
          <a:p>
            <a:pPr marL="228598" indent="-228598" defTabSz="914389" eaLnBrk="1" hangingPunct="1">
              <a:buFontTx/>
              <a:buAutoNum type="arabicParenR"/>
              <a:defRPr/>
            </a:pPr>
            <a:endParaRPr lang="en-US" altLang="en-US" dirty="0" smtClean="0"/>
          </a:p>
          <a:p>
            <a:pPr marL="228598" indent="-228598" eaLnBrk="1" hangingPunct="1">
              <a:buFontTx/>
              <a:buAutoNum type="arabicParenR"/>
            </a:pPr>
            <a:r>
              <a:rPr lang="en-US" altLang="en-US" dirty="0" smtClean="0"/>
              <a:t>It’s</a:t>
            </a:r>
            <a:r>
              <a:rPr lang="en-US" altLang="en-US" baseline="0" dirty="0" smtClean="0"/>
              <a:t> worth noting here that f</a:t>
            </a:r>
            <a:r>
              <a:rPr lang="en-US" altLang="en-US" dirty="0" smtClean="0"/>
              <a:t>isheries</a:t>
            </a:r>
            <a:r>
              <a:rPr lang="en-US" altLang="en-US" baseline="0" dirty="0" smtClean="0"/>
              <a:t> biologists have documented that Atlantic and </a:t>
            </a:r>
            <a:r>
              <a:rPr lang="en-US" altLang="en-US" baseline="0" dirty="0" err="1" smtClean="0"/>
              <a:t>Shortnosed</a:t>
            </a:r>
            <a:r>
              <a:rPr lang="en-US" altLang="en-US" baseline="0" dirty="0" smtClean="0"/>
              <a:t> sturgeon congregate and seek refuge in these deep pools (show) during the heat of the summer.</a:t>
            </a:r>
          </a:p>
          <a:p>
            <a:pPr marL="228598" indent="-228598" eaLnBrk="1" hangingPunct="1">
              <a:buFontTx/>
              <a:buAutoNum type="arabicParenR"/>
            </a:pPr>
            <a:endParaRPr lang="en-US" altLang="en-US" baseline="0" dirty="0" smtClean="0"/>
          </a:p>
          <a:p>
            <a:pPr marL="228598" indent="-228598" eaLnBrk="1" hangingPunct="1">
              <a:buFontTx/>
              <a:buAutoNum type="arabicParenR"/>
            </a:pPr>
            <a:r>
              <a:rPr lang="en-US" altLang="en-US" baseline="0" dirty="0" smtClean="0"/>
              <a:t>Biologists have hypothesized that, in addition to the depth of the water, temperatures here were also cooler because of the presence of artesian springs.</a:t>
            </a:r>
          </a:p>
          <a:p>
            <a:pPr marL="228598" indent="-228598" eaLnBrk="1" hangingPunct="1">
              <a:buFontTx/>
              <a:buAutoNum type="arabicParenR"/>
            </a:pPr>
            <a:endParaRPr lang="en-US" altLang="en-US" baseline="0" dirty="0" smtClean="0"/>
          </a:p>
          <a:p>
            <a:pPr marL="228598" indent="-228598" eaLnBrk="1" hangingPunct="1">
              <a:buFontTx/>
              <a:buAutoNum type="arabicParenR"/>
            </a:pPr>
            <a:r>
              <a:rPr lang="en-US" altLang="en-US" baseline="0" dirty="0" smtClean="0"/>
              <a:t>However, we can’t test this hypothesis because this site now lies within the Savannah cone of depression where the vertical gradient has been reversed. So if there were artesian springs, they would have stopped flowing years ago.</a:t>
            </a:r>
          </a:p>
          <a:p>
            <a:pPr marL="228598" indent="-228598" eaLnBrk="1" hangingPunct="1">
              <a:buFontTx/>
              <a:buAutoNum type="arabicParenR"/>
            </a:pPr>
            <a:endParaRPr lang="en-US" altLang="en-US" baseline="0" dirty="0" smtClean="0"/>
          </a:p>
          <a:p>
            <a:pPr marL="228598" indent="-228598" eaLnBrk="1" hangingPunct="1">
              <a:buFontTx/>
              <a:buAutoNum type="arabicParenR"/>
            </a:pPr>
            <a:r>
              <a:rPr lang="en-US" altLang="en-US" baseline="0" dirty="0" smtClean="0"/>
              <a:t>In the future, we hope to use a floating side-scanning sonar unit to see if the sedimentary units beneath the riverbeds show any sign of faulting.</a:t>
            </a:r>
            <a:endParaRPr lang="en-US" altLang="en-US" dirty="0" smtClean="0"/>
          </a:p>
          <a:p>
            <a:pPr marL="228598" indent="-228598" eaLnBrk="1" hangingPunct="1">
              <a:buFontTx/>
              <a:buAutoNum type="arabicParenR"/>
            </a:pPr>
            <a:endParaRPr lang="en-US" altLang="en-US" dirty="0" smtClean="0"/>
          </a:p>
        </p:txBody>
      </p:sp>
      <p:sp>
        <p:nvSpPr>
          <p:cNvPr id="36867" name="Rectangle 2"/>
          <p:cNvSpPr>
            <a:spLocks noGrp="1" noRot="1" noChangeAspect="1" noChangeArrowheads="1" noTextEdit="1"/>
          </p:cNvSpPr>
          <p:nvPr>
            <p:ph type="sldImg"/>
          </p:nvPr>
        </p:nvSpPr>
        <p:spPr>
          <a:xfrm>
            <a:off x="2292350" y="325438"/>
            <a:ext cx="4572000" cy="3429000"/>
          </a:xfrm>
          <a:prstGeom prst="rect">
            <a:avLst/>
          </a:prstGeom>
          <a:ln/>
        </p:spPr>
      </p:sp>
    </p:spTree>
    <p:extLst>
      <p:ext uri="{BB962C8B-B14F-4D97-AF65-F5344CB8AC3E}">
        <p14:creationId xmlns:p14="http://schemas.microsoft.com/office/powerpoint/2010/main" val="399961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Rot="1" noChangeAspect="1" noChangeArrowheads="1" noTextEdit="1"/>
          </p:cNvSpPr>
          <p:nvPr>
            <p:ph type="sldImg"/>
          </p:nvPr>
        </p:nvSpPr>
        <p:spPr bwMode="auto">
          <a:xfrm>
            <a:off x="2892425" y="528638"/>
            <a:ext cx="3524250" cy="264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3732" name="Rectangle 3"/>
          <p:cNvSpPr>
            <a:spLocks noGrp="1" noChangeArrowheads="1"/>
          </p:cNvSpPr>
          <p:nvPr>
            <p:ph type="body" idx="1"/>
          </p:nvPr>
        </p:nvSpPr>
        <p:spPr bwMode="auto">
          <a:xfrm>
            <a:off x="931863" y="3679031"/>
            <a:ext cx="7445375" cy="246141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0" tIns="45874" rIns="91750" bIns="45874"/>
          <a:lstStyle/>
          <a:p>
            <a:pPr marL="228598" indent="-228598">
              <a:buFontTx/>
              <a:buAutoNum type="arabicParenR"/>
            </a:pPr>
            <a:r>
              <a:rPr lang="en-US" altLang="en-US" dirty="0" smtClean="0"/>
              <a:t>Another site </a:t>
            </a:r>
            <a:r>
              <a:rPr lang="en-US" altLang="en-US" baseline="0" dirty="0" smtClean="0"/>
              <a:t>where</a:t>
            </a:r>
            <a:r>
              <a:rPr lang="en-US" altLang="en-US" dirty="0" smtClean="0"/>
              <a:t> basement faults</a:t>
            </a:r>
            <a:r>
              <a:rPr lang="en-US" altLang="en-US" baseline="0" dirty="0" smtClean="0"/>
              <a:t> may have propagated to the surface is at</a:t>
            </a:r>
            <a:r>
              <a:rPr lang="en-US" altLang="en-US" dirty="0" smtClean="0"/>
              <a:t> Magnolia and Little Blue Springs, located here (show).</a:t>
            </a:r>
          </a:p>
          <a:p>
            <a:pPr marL="228598" indent="-228598">
              <a:buFontTx/>
              <a:buAutoNum type="arabicParenR"/>
            </a:pPr>
            <a:endParaRPr lang="en-US" altLang="en-US" dirty="0" smtClean="0"/>
          </a:p>
          <a:p>
            <a:pPr marL="228598" indent="-228598">
              <a:buFontTx/>
              <a:buAutoNum type="arabicParenR"/>
            </a:pPr>
            <a:r>
              <a:rPr lang="en-US" altLang="en-US" dirty="0" smtClean="0"/>
              <a:t>Note that we still have positive artesian pressure in these</a:t>
            </a:r>
            <a:r>
              <a:rPr lang="en-US" altLang="en-US" baseline="0" dirty="0" smtClean="0"/>
              <a:t> river valleys.</a:t>
            </a:r>
            <a:endParaRPr lang="en-US" altLang="en-US" dirty="0" smtClean="0"/>
          </a:p>
          <a:p>
            <a:pPr marL="228598" indent="-228598">
              <a:buFontTx/>
              <a:buAutoNum type="arabicParenR"/>
            </a:pPr>
            <a:endParaRPr lang="en-US" altLang="en-US" dirty="0" smtClean="0"/>
          </a:p>
        </p:txBody>
      </p:sp>
    </p:spTree>
    <p:extLst>
      <p:ext uri="{BB962C8B-B14F-4D97-AF65-F5344CB8AC3E}">
        <p14:creationId xmlns:p14="http://schemas.microsoft.com/office/powerpoint/2010/main" val="946833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lIns="91439" tIns="45720" rIns="91439" bIns="45720"/>
          <a:lstStyle/>
          <a:p>
            <a:fld id="{AFEB4E3D-B8EE-49A0-88DA-B5CB08180430}" type="slidenum">
              <a:rPr lang="en-US" altLang="en-US"/>
              <a:pPr/>
              <a:t>18</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xfrm>
            <a:off x="1835150" y="3679031"/>
            <a:ext cx="5486400" cy="1981200"/>
          </a:xfrm>
          <a:prstGeom prst="rect">
            <a:avLst/>
          </a:prstGeom>
        </p:spPr>
        <p:txBody>
          <a:bodyPr lIns="91439" tIns="45720" rIns="91439" bIns="45720"/>
          <a:lstStyle/>
          <a:p>
            <a:r>
              <a:rPr lang="en-US" altLang="en-US" dirty="0" smtClean="0"/>
              <a:t>1) Here are photos </a:t>
            </a:r>
            <a:r>
              <a:rPr lang="en-US" altLang="en-US" dirty="0"/>
              <a:t>of the spring </a:t>
            </a:r>
            <a:r>
              <a:rPr lang="en-US" altLang="en-US" dirty="0" smtClean="0"/>
              <a:t>heads </a:t>
            </a:r>
            <a:r>
              <a:rPr lang="en-US" altLang="en-US" dirty="0"/>
              <a:t>at </a:t>
            </a:r>
            <a:r>
              <a:rPr lang="en-US" altLang="en-US" dirty="0" smtClean="0"/>
              <a:t>Magnolia and Little </a:t>
            </a:r>
            <a:r>
              <a:rPr lang="en-US" altLang="en-US" dirty="0"/>
              <a:t>Blue </a:t>
            </a:r>
            <a:r>
              <a:rPr lang="en-US" altLang="en-US" dirty="0" smtClean="0"/>
              <a:t>Springs</a:t>
            </a:r>
            <a:r>
              <a:rPr lang="en-US" altLang="en-US" baseline="0" dirty="0" smtClean="0"/>
              <a:t> </a:t>
            </a:r>
            <a:r>
              <a:rPr lang="en-US" altLang="en-US" dirty="0" smtClean="0"/>
              <a:t>(SHOW</a:t>
            </a:r>
            <a:r>
              <a:rPr lang="en-US" altLang="en-US" dirty="0"/>
              <a:t>). </a:t>
            </a:r>
          </a:p>
          <a:p>
            <a:pPr marL="228598" indent="-228598"/>
            <a:endParaRPr lang="en-US" altLang="en-US" dirty="0"/>
          </a:p>
        </p:txBody>
      </p:sp>
    </p:spTree>
    <p:extLst>
      <p:ext uri="{BB962C8B-B14F-4D97-AF65-F5344CB8AC3E}">
        <p14:creationId xmlns:p14="http://schemas.microsoft.com/office/powerpoint/2010/main" val="3178691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xfrm>
            <a:off x="1143000" y="685800"/>
            <a:ext cx="4572000" cy="3429000"/>
          </a:xfrm>
          <a:prstGeom prst="rect">
            <a:avLst/>
          </a:prstGeom>
          <a:ln/>
        </p:spPr>
      </p:sp>
      <p:sp>
        <p:nvSpPr>
          <p:cNvPr id="233475" name="Rectangle 3"/>
          <p:cNvSpPr>
            <a:spLocks noGrp="1" noChangeArrowheads="1"/>
          </p:cNvSpPr>
          <p:nvPr>
            <p:ph type="body" idx="1"/>
          </p:nvPr>
        </p:nvSpPr>
        <p:spPr>
          <a:xfrm>
            <a:off x="685800" y="4343400"/>
            <a:ext cx="7550150" cy="2383631"/>
          </a:xfrm>
          <a:prstGeom prst="rect">
            <a:avLst/>
          </a:prstGeom>
        </p:spPr>
        <p:txBody>
          <a:bodyPr lIns="91439" tIns="45720" rIns="91439" bIns="45720"/>
          <a:lstStyle/>
          <a:p>
            <a:pPr marL="228598" indent="-228598" defTabSz="914389">
              <a:buFontTx/>
              <a:buAutoNum type="arabicParenR"/>
            </a:pPr>
            <a:r>
              <a:rPr lang="en-US" altLang="en-US" dirty="0" smtClean="0"/>
              <a:t>For this study, I compared</a:t>
            </a:r>
            <a:r>
              <a:rPr lang="en-US" altLang="en-US" baseline="0" dirty="0" smtClean="0"/>
              <a:t> </a:t>
            </a:r>
            <a:r>
              <a:rPr lang="en-US" altLang="en-US" dirty="0" smtClean="0"/>
              <a:t>the water chemistry of samples collected from the springs and from nearby deep wells (SHOW).</a:t>
            </a:r>
          </a:p>
          <a:p>
            <a:pPr marL="228598" indent="-228598">
              <a:buAutoNum type="arabicParenR"/>
            </a:pPr>
            <a:endParaRPr lang="en-US" altLang="en-US" dirty="0" smtClean="0"/>
          </a:p>
          <a:p>
            <a:pPr marL="228598" indent="-228598">
              <a:buAutoNum type="arabicParenR"/>
            </a:pPr>
            <a:r>
              <a:rPr lang="en-US" altLang="en-US" dirty="0" smtClean="0"/>
              <a:t>Of the</a:t>
            </a:r>
            <a:r>
              <a:rPr lang="en-US" altLang="en-US" baseline="0" dirty="0" smtClean="0"/>
              <a:t> two sites, Blue Springs proved to be the most interesting because we found limestone cropping out at the surface (SHOW map).</a:t>
            </a:r>
          </a:p>
          <a:p>
            <a:pPr marL="228598" indent="-228598">
              <a:buAutoNum type="arabicParenR"/>
            </a:pPr>
            <a:endParaRPr lang="en-US" altLang="en-US" baseline="0" dirty="0" smtClean="0"/>
          </a:p>
          <a:p>
            <a:pPr marL="228598" indent="-228598">
              <a:buAutoNum type="arabicParenR"/>
            </a:pPr>
            <a:r>
              <a:rPr lang="en-US" altLang="en-US" dirty="0" smtClean="0"/>
              <a:t>Based on fossil corals, the limestone</a:t>
            </a:r>
            <a:r>
              <a:rPr lang="en-US" altLang="en-US" baseline="0" dirty="0" smtClean="0"/>
              <a:t> was determined to be </a:t>
            </a:r>
            <a:r>
              <a:rPr lang="en-US" altLang="en-US" dirty="0" smtClean="0"/>
              <a:t>Oligocene in age (SHOW x-sect).  This</a:t>
            </a:r>
            <a:r>
              <a:rPr lang="en-US" altLang="en-US" baseline="0" dirty="0" smtClean="0"/>
              <a:t> is important because all the outcrops in</a:t>
            </a:r>
            <a:r>
              <a:rPr lang="en-US" altLang="en-US" dirty="0" smtClean="0"/>
              <a:t> </a:t>
            </a:r>
            <a:r>
              <a:rPr lang="en-US" altLang="en-US" dirty="0"/>
              <a:t>this part of the coastal plain </a:t>
            </a:r>
            <a:r>
              <a:rPr lang="en-US" altLang="en-US" dirty="0" smtClean="0"/>
              <a:t>are</a:t>
            </a:r>
            <a:r>
              <a:rPr lang="en-US" altLang="en-US" baseline="0" dirty="0" smtClean="0"/>
              <a:t> </a:t>
            </a:r>
            <a:r>
              <a:rPr lang="en-US" altLang="en-US" b="1" baseline="0" dirty="0" smtClean="0"/>
              <a:t>younger</a:t>
            </a:r>
            <a:r>
              <a:rPr lang="en-US" altLang="en-US" baseline="0" dirty="0" smtClean="0"/>
              <a:t> </a:t>
            </a:r>
            <a:r>
              <a:rPr lang="en-US" altLang="en-US" dirty="0" smtClean="0"/>
              <a:t>Miocene sands</a:t>
            </a:r>
            <a:r>
              <a:rPr lang="en-US" altLang="en-US" baseline="0" dirty="0" smtClean="0"/>
              <a:t> and clays</a:t>
            </a:r>
            <a:r>
              <a:rPr lang="en-US" altLang="en-US" dirty="0" smtClean="0"/>
              <a:t> </a:t>
            </a:r>
            <a:r>
              <a:rPr lang="en-US" altLang="en-US" dirty="0"/>
              <a:t>(SHOW</a:t>
            </a:r>
            <a:r>
              <a:rPr lang="en-US" altLang="en-US" dirty="0" smtClean="0"/>
              <a:t>).</a:t>
            </a:r>
          </a:p>
          <a:p>
            <a:pPr marL="228598" indent="-228598" defTabSz="914389">
              <a:buFontTx/>
              <a:buAutoNum type="arabicParenR"/>
              <a:defRPr/>
            </a:pPr>
            <a:endParaRPr lang="en-US" altLang="en-US" dirty="0" smtClean="0"/>
          </a:p>
          <a:p>
            <a:pPr marL="228598" indent="-228598" defTabSz="914389">
              <a:buFontTx/>
              <a:buAutoNum type="arabicParenR"/>
              <a:defRPr/>
            </a:pPr>
            <a:r>
              <a:rPr lang="en-US" altLang="en-US" dirty="0" smtClean="0"/>
              <a:t>This means that 200-300 </a:t>
            </a:r>
            <a:r>
              <a:rPr lang="en-US" altLang="en-US" dirty="0"/>
              <a:t>feet of </a:t>
            </a:r>
            <a:r>
              <a:rPr lang="en-US" altLang="en-US" dirty="0" smtClean="0"/>
              <a:t>the Miocene section is</a:t>
            </a:r>
            <a:r>
              <a:rPr lang="en-US" altLang="en-US" baseline="0" dirty="0" smtClean="0"/>
              <a:t> missing </a:t>
            </a:r>
            <a:r>
              <a:rPr lang="en-US" altLang="en-US" dirty="0" smtClean="0"/>
              <a:t>at Little Blue Springs.</a:t>
            </a:r>
          </a:p>
        </p:txBody>
      </p:sp>
    </p:spTree>
    <p:extLst>
      <p:ext uri="{BB962C8B-B14F-4D97-AF65-F5344CB8AC3E}">
        <p14:creationId xmlns:p14="http://schemas.microsoft.com/office/powerpoint/2010/main" val="399221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275" y="3394075"/>
            <a:ext cx="7448550" cy="3028156"/>
          </a:xfrm>
          <a:prstGeom prst="rect">
            <a:avLst/>
          </a:prstGeom>
        </p:spPr>
        <p:txBody>
          <a:bodyPr lIns="91439" tIns="45720" rIns="91439" bIns="45720"/>
          <a:lstStyle/>
          <a:p>
            <a:pPr marL="228598" indent="-228598">
              <a:buAutoNum type="arabicParenR"/>
            </a:pPr>
            <a:r>
              <a:rPr lang="en-US" dirty="0" smtClean="0"/>
              <a:t>Today I’m going to first describe </a:t>
            </a:r>
            <a:r>
              <a:rPr lang="en-US" baseline="0" dirty="0" smtClean="0"/>
              <a:t>the basic geologic setting of the coastal plain, particularly the deep basement.</a:t>
            </a:r>
          </a:p>
          <a:p>
            <a:pPr marL="228598" indent="-228598">
              <a:buAutoNum type="arabicParenR"/>
            </a:pPr>
            <a:endParaRPr lang="en-US" baseline="0" dirty="0" smtClean="0"/>
          </a:p>
          <a:p>
            <a:pPr marL="228598" indent="-228598">
              <a:buAutoNum type="arabicParenR"/>
            </a:pPr>
            <a:r>
              <a:rPr lang="en-US" baseline="0" dirty="0" smtClean="0"/>
              <a:t>Then I’ll describe several lines of evidence that indicate reactivated basement faults have propagated up through the coastal plain sequence, creating permeable pathways for the vertical movement of groundwater.</a:t>
            </a:r>
            <a:endParaRPr lang="en-US" dirty="0"/>
          </a:p>
        </p:txBody>
      </p:sp>
    </p:spTree>
    <p:extLst>
      <p:ext uri="{BB962C8B-B14F-4D97-AF65-F5344CB8AC3E}">
        <p14:creationId xmlns:p14="http://schemas.microsoft.com/office/powerpoint/2010/main" val="2331210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lIns="91439" tIns="45720" rIns="91439" bIns="45720"/>
          <a:lstStyle/>
          <a:p>
            <a:fld id="{1C69D4E8-C18F-4966-8D06-B82112E71400}" type="slidenum">
              <a:rPr lang="en-US" altLang="en-US"/>
              <a:pPr/>
              <a:t>20</a:t>
            </a:fld>
            <a:endParaRPr lang="en-US" alt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xfrm>
            <a:off x="1835150" y="3755231"/>
            <a:ext cx="5486400" cy="2514600"/>
          </a:xfrm>
          <a:prstGeom prst="rect">
            <a:avLst/>
          </a:prstGeom>
        </p:spPr>
        <p:txBody>
          <a:bodyPr lIns="91439" tIns="45720" rIns="91439" bIns="45720"/>
          <a:lstStyle/>
          <a:p>
            <a:r>
              <a:rPr lang="en-US" altLang="en-US" dirty="0" smtClean="0"/>
              <a:t>1)</a:t>
            </a:r>
            <a:r>
              <a:rPr lang="en-US" altLang="en-US" baseline="0" dirty="0" smtClean="0"/>
              <a:t> </a:t>
            </a:r>
            <a:r>
              <a:rPr lang="en-US" altLang="en-US" dirty="0" smtClean="0"/>
              <a:t>Without getting</a:t>
            </a:r>
            <a:r>
              <a:rPr lang="en-US" altLang="en-US" baseline="0" dirty="0" smtClean="0"/>
              <a:t> into the details,  what we found was that the</a:t>
            </a:r>
            <a:r>
              <a:rPr lang="en-US" altLang="en-US" dirty="0" smtClean="0"/>
              <a:t> </a:t>
            </a:r>
            <a:r>
              <a:rPr lang="en-US" altLang="en-US" dirty="0"/>
              <a:t>springs and </a:t>
            </a:r>
            <a:r>
              <a:rPr lang="en-US" altLang="en-US" dirty="0" smtClean="0"/>
              <a:t>wells at both sites </a:t>
            </a:r>
            <a:r>
              <a:rPr lang="en-US" altLang="en-US" dirty="0"/>
              <a:t>have very similar </a:t>
            </a:r>
            <a:r>
              <a:rPr lang="en-US" altLang="en-US" dirty="0" smtClean="0"/>
              <a:t>water chemistry.</a:t>
            </a:r>
          </a:p>
          <a:p>
            <a:endParaRPr lang="en-US" altLang="en-US" dirty="0" smtClean="0"/>
          </a:p>
          <a:p>
            <a:r>
              <a:rPr lang="en-US" altLang="en-US" dirty="0" smtClean="0"/>
              <a:t>2)</a:t>
            </a:r>
            <a:r>
              <a:rPr lang="en-US" altLang="en-US" baseline="0" dirty="0" smtClean="0"/>
              <a:t> If we look at the individual ions and total dissolved solids (SHOW), we see that the springs, shown in blue (SHOW) are actually</a:t>
            </a:r>
            <a:r>
              <a:rPr lang="en-US" altLang="en-US" dirty="0" smtClean="0"/>
              <a:t> dilute versions</a:t>
            </a:r>
            <a:r>
              <a:rPr lang="en-US" altLang="en-US" baseline="0" dirty="0" smtClean="0"/>
              <a:t> </a:t>
            </a:r>
            <a:r>
              <a:rPr lang="en-US" altLang="en-US" dirty="0" smtClean="0"/>
              <a:t>of </a:t>
            </a:r>
            <a:r>
              <a:rPr lang="en-US" altLang="en-US" dirty="0"/>
              <a:t>their respective wells</a:t>
            </a:r>
            <a:r>
              <a:rPr lang="en-US" altLang="en-US" dirty="0" smtClean="0"/>
              <a:t>.</a:t>
            </a:r>
          </a:p>
          <a:p>
            <a:endParaRPr lang="en-US" altLang="en-US" dirty="0"/>
          </a:p>
          <a:p>
            <a:r>
              <a:rPr lang="en-US" altLang="en-US" dirty="0" smtClean="0"/>
              <a:t>3) </a:t>
            </a:r>
            <a:r>
              <a:rPr lang="en-US" altLang="en-US" dirty="0"/>
              <a:t>Also note that both springs are slightly cooler </a:t>
            </a:r>
            <a:r>
              <a:rPr lang="en-US" altLang="en-US" dirty="0" smtClean="0"/>
              <a:t>(SHOW temp)</a:t>
            </a:r>
            <a:r>
              <a:rPr lang="en-US" altLang="en-US" baseline="0" dirty="0" smtClean="0"/>
              <a:t> </a:t>
            </a:r>
            <a:r>
              <a:rPr lang="en-US" altLang="en-US" dirty="0" smtClean="0"/>
              <a:t>than </a:t>
            </a:r>
            <a:r>
              <a:rPr lang="en-US" altLang="en-US" dirty="0"/>
              <a:t>the deep well water and have higher levels of dissolved </a:t>
            </a:r>
            <a:r>
              <a:rPr lang="en-US" altLang="en-US" dirty="0" smtClean="0"/>
              <a:t>oxygen (SHOW</a:t>
            </a:r>
            <a:r>
              <a:rPr lang="en-US" altLang="en-US" baseline="0" dirty="0" smtClean="0"/>
              <a:t> DO)</a:t>
            </a:r>
            <a:r>
              <a:rPr lang="en-US" altLang="en-US" dirty="0" smtClean="0"/>
              <a:t>.</a:t>
            </a:r>
            <a:endParaRPr lang="en-US" altLang="en-US" dirty="0"/>
          </a:p>
          <a:p>
            <a:endParaRPr lang="en-US" altLang="en-US" dirty="0"/>
          </a:p>
        </p:txBody>
      </p:sp>
    </p:spTree>
    <p:extLst>
      <p:ext uri="{BB962C8B-B14F-4D97-AF65-F5344CB8AC3E}">
        <p14:creationId xmlns:p14="http://schemas.microsoft.com/office/powerpoint/2010/main" val="2848897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lIns="91439" tIns="45720" rIns="91439" bIns="45720"/>
          <a:lstStyle/>
          <a:p>
            <a:fld id="{DB06CE93-4088-4CD4-9CA5-4BA06D93374D}" type="slidenum">
              <a:rPr lang="en-US" altLang="en-US"/>
              <a:pPr/>
              <a:t>21</a:t>
            </a:fld>
            <a:endParaRPr lang="en-US" altLang="en-US"/>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xfrm>
            <a:off x="1987551" y="3602831"/>
            <a:ext cx="5486400" cy="1981200"/>
          </a:xfrm>
          <a:prstGeom prst="rect">
            <a:avLst/>
          </a:prstGeom>
        </p:spPr>
        <p:txBody>
          <a:bodyPr lIns="91439" tIns="45720" rIns="91439" bIns="45720"/>
          <a:lstStyle/>
          <a:p>
            <a:r>
              <a:rPr lang="en-US" altLang="en-US" dirty="0"/>
              <a:t>1) Also significant is that the springs contain relatively high concentrations of nitrate (SHOW) </a:t>
            </a:r>
            <a:r>
              <a:rPr lang="en-US" altLang="en-US" dirty="0" smtClean="0"/>
              <a:t>and slightly </a:t>
            </a:r>
            <a:r>
              <a:rPr lang="en-US" altLang="en-US" dirty="0"/>
              <a:t>elevated levels of chloride  - </a:t>
            </a:r>
            <a:r>
              <a:rPr lang="en-US" altLang="en-US" dirty="0" smtClean="0"/>
              <a:t>which </a:t>
            </a:r>
            <a:r>
              <a:rPr lang="en-US" altLang="en-US" dirty="0"/>
              <a:t>is opposite the dilution trends of all the other species.</a:t>
            </a:r>
          </a:p>
          <a:p>
            <a:endParaRPr lang="en-US" altLang="en-US" dirty="0"/>
          </a:p>
          <a:p>
            <a:r>
              <a:rPr lang="en-US" altLang="en-US" dirty="0"/>
              <a:t>2) We interpret this to mean that the spring waters are originating from the same carbonate aquifer as the wells, but then undergo dilution as they mix with shallower groundwater that is rich in both nitrate and chloride.</a:t>
            </a:r>
          </a:p>
          <a:p>
            <a:endParaRPr lang="en-US" altLang="en-US" dirty="0"/>
          </a:p>
        </p:txBody>
      </p:sp>
    </p:spTree>
    <p:extLst>
      <p:ext uri="{BB962C8B-B14F-4D97-AF65-F5344CB8AC3E}">
        <p14:creationId xmlns:p14="http://schemas.microsoft.com/office/powerpoint/2010/main" val="2516851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lIns="91439" tIns="45720" rIns="91439" bIns="45720"/>
          <a:lstStyle/>
          <a:p>
            <a:fld id="{4A1C2619-A697-4791-A5F9-0E5C1899A203}" type="slidenum">
              <a:rPr lang="en-US" altLang="en-US"/>
              <a:pPr/>
              <a:t>22</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xfrm>
            <a:off x="1454150" y="3450432"/>
            <a:ext cx="7162800" cy="3200400"/>
          </a:xfrm>
          <a:prstGeom prst="rect">
            <a:avLst/>
          </a:prstGeom>
        </p:spPr>
        <p:txBody>
          <a:bodyPr lIns="91439" tIns="45720" rIns="91439" bIns="45720"/>
          <a:lstStyle/>
          <a:p>
            <a:pPr marL="228598" indent="-228598">
              <a:buFontTx/>
              <a:buAutoNum type="arabicParenR"/>
            </a:pPr>
            <a:r>
              <a:rPr lang="en-US" altLang="en-US" dirty="0"/>
              <a:t>Based on the stratigraphic and chemical data, we have developed </a:t>
            </a:r>
            <a:r>
              <a:rPr lang="en-US" altLang="en-US" dirty="0" smtClean="0"/>
              <a:t>this conceptual model.</a:t>
            </a:r>
            <a:endParaRPr lang="en-US" altLang="en-US" dirty="0"/>
          </a:p>
          <a:p>
            <a:pPr marL="228598" indent="-228598">
              <a:buFontTx/>
              <a:buAutoNum type="arabicParenR"/>
            </a:pPr>
            <a:endParaRPr lang="en-US" altLang="en-US" dirty="0"/>
          </a:p>
          <a:p>
            <a:pPr marL="228598" indent="-228598">
              <a:buFontTx/>
              <a:buAutoNum type="arabicParenR"/>
            </a:pPr>
            <a:r>
              <a:rPr lang="en-US" altLang="en-US" dirty="0" smtClean="0"/>
              <a:t>Here, </a:t>
            </a:r>
            <a:r>
              <a:rPr lang="en-US" altLang="en-US" dirty="0"/>
              <a:t>high-angle faults have brought </a:t>
            </a:r>
            <a:r>
              <a:rPr lang="en-US" altLang="en-US" dirty="0" err="1"/>
              <a:t>Oliogocene</a:t>
            </a:r>
            <a:r>
              <a:rPr lang="en-US" altLang="en-US" dirty="0"/>
              <a:t> and Eocene carbonate rocks in juxtaposition with the Miocene </a:t>
            </a:r>
            <a:r>
              <a:rPr lang="en-US" altLang="en-US" dirty="0" err="1"/>
              <a:t>clastics</a:t>
            </a:r>
            <a:r>
              <a:rPr lang="en-US" altLang="en-US" dirty="0"/>
              <a:t>.</a:t>
            </a:r>
          </a:p>
          <a:p>
            <a:pPr marL="228598" indent="-228598"/>
            <a:endParaRPr lang="en-US" altLang="en-US" dirty="0"/>
          </a:p>
          <a:p>
            <a:pPr marL="228598" indent="-228598"/>
            <a:r>
              <a:rPr lang="en-US" altLang="en-US" dirty="0"/>
              <a:t>3) This has created permeable pathways for </a:t>
            </a:r>
            <a:r>
              <a:rPr lang="en-US" altLang="en-US" dirty="0" smtClean="0"/>
              <a:t>deeper groundwater (SHOW</a:t>
            </a:r>
            <a:r>
              <a:rPr lang="en-US" altLang="en-US" dirty="0"/>
              <a:t>) to move upwards and mix with </a:t>
            </a:r>
            <a:r>
              <a:rPr lang="en-US" altLang="en-US" dirty="0" smtClean="0"/>
              <a:t>shallow groundwater </a:t>
            </a:r>
            <a:r>
              <a:rPr lang="en-US" altLang="en-US" dirty="0"/>
              <a:t>before discharging at the springhead.</a:t>
            </a:r>
          </a:p>
          <a:p>
            <a:pPr marL="228598" indent="-228598"/>
            <a:endParaRPr lang="en-US" altLang="en-US" dirty="0"/>
          </a:p>
          <a:p>
            <a:pPr marL="228598" indent="-228598" defTabSz="914389">
              <a:defRPr/>
            </a:pPr>
            <a:r>
              <a:rPr lang="en-US" altLang="en-US" baseline="0" dirty="0" smtClean="0"/>
              <a:t>4) What we don’t know is the depth of this faulting.  But with at least 200 feet of displacement, it’s likely to be related to deep basement structures.</a:t>
            </a:r>
            <a:endParaRPr lang="en-US" altLang="en-US" dirty="0" smtClean="0"/>
          </a:p>
          <a:p>
            <a:pPr marL="228598" indent="-228598"/>
            <a:endParaRPr lang="en-US" altLang="en-US" dirty="0"/>
          </a:p>
          <a:p>
            <a:pPr marL="228598" indent="-228598"/>
            <a:endParaRPr lang="en-US" altLang="en-US" dirty="0"/>
          </a:p>
        </p:txBody>
      </p:sp>
    </p:spTree>
    <p:extLst>
      <p:ext uri="{BB962C8B-B14F-4D97-AF65-F5344CB8AC3E}">
        <p14:creationId xmlns:p14="http://schemas.microsoft.com/office/powerpoint/2010/main" val="1784175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lIns="91439" tIns="45720" rIns="91439" bIns="45720"/>
          <a:lstStyle/>
          <a:p>
            <a:fld id="{0051449C-8A8C-4B78-95F8-375EE024B238}" type="slidenum">
              <a:rPr lang="en-US" altLang="en-US"/>
              <a:pPr/>
              <a:t>23</a:t>
            </a:fld>
            <a:endParaRPr lang="en-US" altLang="en-US"/>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xfrm>
            <a:off x="1987551" y="3602831"/>
            <a:ext cx="5486400" cy="2438400"/>
          </a:xfrm>
          <a:prstGeom prst="rect">
            <a:avLst/>
          </a:prstGeom>
        </p:spPr>
        <p:txBody>
          <a:bodyPr lIns="91439" tIns="45720" rIns="91439" bIns="45720"/>
          <a:lstStyle/>
          <a:p>
            <a:pPr marL="228598" indent="-228598">
              <a:buFontTx/>
              <a:buAutoNum type="arabicParenR"/>
            </a:pPr>
            <a:r>
              <a:rPr lang="en-US" altLang="en-US" dirty="0" smtClean="0"/>
              <a:t>This interpretation</a:t>
            </a:r>
            <a:r>
              <a:rPr lang="en-US" altLang="en-US" baseline="0" dirty="0" smtClean="0"/>
              <a:t> is supported by the work of </a:t>
            </a:r>
            <a:r>
              <a:rPr lang="en-US" altLang="en-US" dirty="0" smtClean="0"/>
              <a:t>Daniels</a:t>
            </a:r>
            <a:r>
              <a:rPr lang="en-US" altLang="en-US" dirty="0"/>
              <a:t>, </a:t>
            </a:r>
            <a:r>
              <a:rPr lang="en-US" altLang="en-US" dirty="0" err="1"/>
              <a:t>Zietz</a:t>
            </a:r>
            <a:r>
              <a:rPr lang="en-US" altLang="en-US" dirty="0"/>
              <a:t> and </a:t>
            </a:r>
            <a:r>
              <a:rPr lang="en-US" altLang="en-US" dirty="0" err="1" smtClean="0"/>
              <a:t>Popenoe</a:t>
            </a:r>
            <a:r>
              <a:rPr lang="en-US" altLang="en-US" dirty="0" smtClean="0"/>
              <a:t>, who mapped </a:t>
            </a:r>
            <a:r>
              <a:rPr lang="en-US" altLang="en-US" dirty="0"/>
              <a:t>Mesozoic horst and </a:t>
            </a:r>
            <a:r>
              <a:rPr lang="en-US" altLang="en-US" dirty="0" err="1"/>
              <a:t>graben</a:t>
            </a:r>
            <a:r>
              <a:rPr lang="en-US" altLang="en-US" dirty="0"/>
              <a:t> </a:t>
            </a:r>
            <a:r>
              <a:rPr lang="en-US" altLang="en-US" dirty="0" smtClean="0"/>
              <a:t>structures in this area (SHOW) based </a:t>
            </a:r>
            <a:r>
              <a:rPr lang="en-US" altLang="en-US" baseline="0" dirty="0" smtClean="0"/>
              <a:t>on </a:t>
            </a:r>
            <a:r>
              <a:rPr lang="en-US" altLang="en-US" dirty="0" smtClean="0"/>
              <a:t>geophysical and deep well data.</a:t>
            </a:r>
            <a:endParaRPr lang="en-US" altLang="en-US" dirty="0"/>
          </a:p>
          <a:p>
            <a:pPr marL="228598" indent="-228598"/>
            <a:endParaRPr lang="en-US" altLang="en-US" dirty="0"/>
          </a:p>
          <a:p>
            <a:pPr marL="228598" indent="-228598"/>
            <a:r>
              <a:rPr lang="en-US" altLang="en-US" dirty="0"/>
              <a:t>2) Therefore, its quite </a:t>
            </a:r>
            <a:r>
              <a:rPr lang="en-US" altLang="en-US" dirty="0" smtClean="0"/>
              <a:t>plausible that </a:t>
            </a:r>
            <a:r>
              <a:rPr lang="en-US" altLang="en-US" dirty="0"/>
              <a:t>renewed </a:t>
            </a:r>
            <a:r>
              <a:rPr lang="en-US" altLang="en-US" dirty="0" smtClean="0"/>
              <a:t>fault movement </a:t>
            </a:r>
            <a:r>
              <a:rPr lang="en-US" altLang="en-US" dirty="0"/>
              <a:t>along </a:t>
            </a:r>
            <a:r>
              <a:rPr lang="en-US" altLang="en-US" dirty="0" smtClean="0"/>
              <a:t>these buried</a:t>
            </a:r>
            <a:r>
              <a:rPr lang="en-US" altLang="en-US" baseline="0" dirty="0" smtClean="0"/>
              <a:t> structures</a:t>
            </a:r>
            <a:r>
              <a:rPr lang="en-US" altLang="en-US" dirty="0" smtClean="0"/>
              <a:t> have </a:t>
            </a:r>
            <a:r>
              <a:rPr lang="en-US" altLang="en-US" dirty="0"/>
              <a:t>propagated upwards through the coastal </a:t>
            </a:r>
            <a:r>
              <a:rPr lang="en-US" altLang="en-US" dirty="0" smtClean="0"/>
              <a:t>plain</a:t>
            </a:r>
            <a:r>
              <a:rPr lang="en-US" altLang="en-US" baseline="0" dirty="0" smtClean="0"/>
              <a:t>.</a:t>
            </a:r>
            <a:endParaRPr lang="en-US" altLang="en-US" dirty="0"/>
          </a:p>
          <a:p>
            <a:pPr marL="228598" indent="-228598"/>
            <a:endParaRPr lang="en-US" altLang="en-US" dirty="0"/>
          </a:p>
        </p:txBody>
      </p:sp>
    </p:spTree>
    <p:extLst>
      <p:ext uri="{BB962C8B-B14F-4D97-AF65-F5344CB8AC3E}">
        <p14:creationId xmlns:p14="http://schemas.microsoft.com/office/powerpoint/2010/main" val="4153412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Rot="1" noChangeAspect="1" noChangeArrowheads="1" noTextEdit="1"/>
          </p:cNvSpPr>
          <p:nvPr>
            <p:ph type="sldImg"/>
          </p:nvPr>
        </p:nvSpPr>
        <p:spPr bwMode="auto">
          <a:xfrm>
            <a:off x="2892425" y="528638"/>
            <a:ext cx="3524250" cy="264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9876" name="Rectangle 3"/>
          <p:cNvSpPr>
            <a:spLocks noGrp="1" noChangeArrowheads="1"/>
          </p:cNvSpPr>
          <p:nvPr>
            <p:ph type="body" idx="1"/>
          </p:nvPr>
        </p:nvSpPr>
        <p:spPr bwMode="auto">
          <a:xfrm>
            <a:off x="931546" y="3350942"/>
            <a:ext cx="7446008" cy="28426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pPr marL="228598" indent="-228598">
              <a:buAutoNum type="arabicParenR"/>
            </a:pPr>
            <a:r>
              <a:rPr lang="en-US" baseline="0" dirty="0" smtClean="0"/>
              <a:t>Finally, this brings us to our last site at St. Catherines Island, where we’ve been studying the hydrogeology of the island for the past 4 years.</a:t>
            </a:r>
          </a:p>
          <a:p>
            <a:pPr marL="228598" indent="-228598">
              <a:buAutoNum type="arabicParenR"/>
            </a:pPr>
            <a:endParaRPr lang="en-US" baseline="0" dirty="0" smtClean="0"/>
          </a:p>
          <a:p>
            <a:pPr marL="228598" indent="-228598">
              <a:buAutoNum type="arabicParenR"/>
            </a:pPr>
            <a:r>
              <a:rPr lang="en-US" dirty="0" smtClean="0"/>
              <a:t>Here I’ve outlined the island along with</a:t>
            </a:r>
            <a:r>
              <a:rPr lang="en-US" baseline="0" dirty="0" smtClean="0"/>
              <a:t> </a:t>
            </a:r>
            <a:r>
              <a:rPr lang="en-US" dirty="0" smtClean="0"/>
              <a:t>groundwater</a:t>
            </a:r>
            <a:r>
              <a:rPr lang="en-US" baseline="0" dirty="0" smtClean="0"/>
              <a:t> </a:t>
            </a:r>
            <a:r>
              <a:rPr lang="en-US" dirty="0" err="1" smtClean="0"/>
              <a:t>flowpaths</a:t>
            </a:r>
            <a:r>
              <a:rPr lang="en-US" dirty="0" smtClean="0"/>
              <a:t> on a potentiometric map of the Upper Floridan from a 1997 USGS modeling study.</a:t>
            </a:r>
          </a:p>
          <a:p>
            <a:pPr marL="228598" indent="-228598">
              <a:buAutoNum type="arabicParenR"/>
            </a:pPr>
            <a:endParaRPr lang="en-US" dirty="0" smtClean="0"/>
          </a:p>
          <a:p>
            <a:pPr marL="228598" indent="-228598">
              <a:buAutoNum type="arabicParenR"/>
            </a:pPr>
            <a:r>
              <a:rPr lang="en-US" dirty="0" smtClean="0"/>
              <a:t>Red </a:t>
            </a:r>
            <a:r>
              <a:rPr lang="en-US" dirty="0" err="1" smtClean="0"/>
              <a:t>flowpaths</a:t>
            </a:r>
            <a:r>
              <a:rPr lang="en-US" dirty="0" smtClean="0"/>
              <a:t> (show) indicate the areas with the potential for the</a:t>
            </a:r>
            <a:r>
              <a:rPr lang="en-US" baseline="0" dirty="0" smtClean="0"/>
              <a:t> </a:t>
            </a:r>
            <a:r>
              <a:rPr lang="en-US" dirty="0" smtClean="0"/>
              <a:t>lateral intrusion of modern seawater, similar to what is taking place at Hilton Head Island (SHOW).</a:t>
            </a:r>
          </a:p>
        </p:txBody>
      </p:sp>
    </p:spTree>
    <p:extLst>
      <p:ext uri="{BB962C8B-B14F-4D97-AF65-F5344CB8AC3E}">
        <p14:creationId xmlns:p14="http://schemas.microsoft.com/office/powerpoint/2010/main" val="629478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p:cNvSpPr>
          <p:nvPr>
            <p:ph type="sldImg"/>
          </p:nvPr>
        </p:nvSpPr>
        <p:spPr bwMode="auto">
          <a:xfrm>
            <a:off x="2895600" y="525463"/>
            <a:ext cx="3503613" cy="2628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xfrm>
            <a:off x="930275" y="3330575"/>
            <a:ext cx="7435850" cy="31543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lstStyle/>
          <a:p>
            <a:pPr marL="228598" indent="-228598">
              <a:buAutoNum type="arabicParenR"/>
            </a:pPr>
            <a:r>
              <a:rPr lang="en-US" altLang="en-US" dirty="0" smtClean="0"/>
              <a:t>My</a:t>
            </a:r>
            <a:r>
              <a:rPr lang="en-US" altLang="en-US" baseline="0" dirty="0" smtClean="0"/>
              <a:t> colleagues, Kelly Vance, Brian Meyer, Fred Rich, and Gale Bishop, have been working on the geology of St Catherines for about 10 years now.  One of things that stood on older topographic maps was the linear alignment of freshwater ponds and wetlands on the island (SHOW).</a:t>
            </a:r>
          </a:p>
          <a:p>
            <a:pPr marL="228598" indent="-228598">
              <a:buAutoNum type="arabicParenR"/>
            </a:pPr>
            <a:endParaRPr lang="en-US" altLang="en-US" baseline="0" dirty="0" smtClean="0"/>
          </a:p>
          <a:p>
            <a:pPr marL="228598" indent="-228598">
              <a:buAutoNum type="arabicParenR"/>
            </a:pPr>
            <a:r>
              <a:rPr lang="en-US" altLang="en-US" baseline="0" dirty="0" smtClean="0"/>
              <a:t>They also found written accounts from the</a:t>
            </a:r>
            <a:r>
              <a:rPr lang="en-US" altLang="en-US" dirty="0" smtClean="0"/>
              <a:t> Colonial Period</a:t>
            </a:r>
            <a:r>
              <a:rPr lang="en-US" altLang="en-US" baseline="0" dirty="0" smtClean="0"/>
              <a:t> that indicated these freshwater bodies had been fed by artesian springs.</a:t>
            </a:r>
          </a:p>
          <a:p>
            <a:pPr marL="228598" indent="-228598">
              <a:buAutoNum type="arabicParenR"/>
            </a:pPr>
            <a:endParaRPr lang="en-US" altLang="en-US" baseline="0" dirty="0" smtClean="0"/>
          </a:p>
          <a:p>
            <a:endParaRPr lang="en-US" altLang="en-US" baseline="0" dirty="0" smtClean="0"/>
          </a:p>
        </p:txBody>
      </p:sp>
    </p:spTree>
    <p:extLst>
      <p:ext uri="{BB962C8B-B14F-4D97-AF65-F5344CB8AC3E}">
        <p14:creationId xmlns:p14="http://schemas.microsoft.com/office/powerpoint/2010/main" val="3452094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p:cNvSpPr>
          <p:nvPr>
            <p:ph type="sldImg"/>
          </p:nvPr>
        </p:nvSpPr>
        <p:spPr bwMode="auto">
          <a:xfrm>
            <a:off x="2895600" y="525463"/>
            <a:ext cx="3503613" cy="2628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xfrm>
            <a:off x="930275" y="3330575"/>
            <a:ext cx="7435850" cy="31543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lstStyle/>
          <a:p>
            <a:r>
              <a:rPr lang="en-US" altLang="en-US" dirty="0" smtClean="0"/>
              <a:t>1) The observed alignment of freshwater ponds and marshes turned</a:t>
            </a:r>
            <a:r>
              <a:rPr lang="en-US" altLang="en-US" baseline="0" dirty="0" smtClean="0"/>
              <a:t> out to </a:t>
            </a:r>
            <a:r>
              <a:rPr lang="en-US" altLang="en-US" dirty="0" smtClean="0"/>
              <a:t>line up with the systematic</a:t>
            </a:r>
            <a:r>
              <a:rPr lang="en-US" altLang="en-US" baseline="0" dirty="0" smtClean="0"/>
              <a:t> joint sets </a:t>
            </a:r>
            <a:r>
              <a:rPr lang="en-US" altLang="en-US" dirty="0" smtClean="0"/>
              <a:t>mapped by Bartholomew and others</a:t>
            </a:r>
            <a:r>
              <a:rPr lang="en-US" altLang="en-US" baseline="0" dirty="0" smtClean="0"/>
              <a:t> at various sites on the Coastal Plain of Georgia and South Carolina.</a:t>
            </a:r>
            <a:endParaRPr lang="en-US" altLang="en-US" dirty="0" smtClean="0"/>
          </a:p>
        </p:txBody>
      </p:sp>
    </p:spTree>
    <p:extLst>
      <p:ext uri="{BB962C8B-B14F-4D97-AF65-F5344CB8AC3E}">
        <p14:creationId xmlns:p14="http://schemas.microsoft.com/office/powerpoint/2010/main" val="1593651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7050" y="881063"/>
            <a:ext cx="3175000" cy="2381250"/>
          </a:xfrm>
          <a:prstGeom prst="rect">
            <a:avLst/>
          </a:prstGeom>
          <a:noFill/>
          <a:ln w="12700">
            <a:solidFill>
              <a:prstClr val="black"/>
            </a:solidFill>
          </a:ln>
        </p:spPr>
      </p:sp>
      <p:sp>
        <p:nvSpPr>
          <p:cNvPr id="3" name="Notes Placeholder 2"/>
          <p:cNvSpPr>
            <a:spLocks noGrp="1"/>
          </p:cNvSpPr>
          <p:nvPr>
            <p:ph type="body" idx="1"/>
          </p:nvPr>
        </p:nvSpPr>
        <p:spPr>
          <a:xfrm>
            <a:off x="930275" y="3394076"/>
            <a:ext cx="7448550" cy="2778125"/>
          </a:xfrm>
          <a:prstGeom prst="rect">
            <a:avLst/>
          </a:prstGeom>
        </p:spPr>
        <p:txBody>
          <a:bodyPr lIns="91439" tIns="45720" rIns="91439" bIns="45720"/>
          <a:lstStyle/>
          <a:p>
            <a:pPr marL="228598" indent="-228598">
              <a:buAutoNum type="arabicParenR"/>
            </a:pPr>
            <a:r>
              <a:rPr lang="en-US" dirty="0" smtClean="0"/>
              <a:t>My colleague Kelly Vance then</a:t>
            </a:r>
            <a:r>
              <a:rPr lang="en-US" baseline="0" dirty="0" smtClean="0"/>
              <a:t> began doing </a:t>
            </a:r>
            <a:r>
              <a:rPr lang="en-US" dirty="0" smtClean="0"/>
              <a:t>ground-penetrating radar surveys on the</a:t>
            </a:r>
            <a:r>
              <a:rPr lang="en-US" baseline="0" dirty="0" smtClean="0"/>
              <a:t> island </a:t>
            </a:r>
            <a:r>
              <a:rPr lang="en-US" dirty="0" smtClean="0"/>
              <a:t>to examine the</a:t>
            </a:r>
            <a:r>
              <a:rPr lang="en-US" baseline="0" dirty="0" smtClean="0"/>
              <a:t> shallow subsurface.</a:t>
            </a:r>
          </a:p>
          <a:p>
            <a:pPr marL="228598" indent="-228598">
              <a:buAutoNum type="arabicParenR"/>
            </a:pPr>
            <a:endParaRPr lang="en-US" baseline="0" dirty="0" smtClean="0"/>
          </a:p>
          <a:p>
            <a:pPr marL="228598" indent="-228598">
              <a:buAutoNum type="arabicParenR"/>
            </a:pPr>
            <a:r>
              <a:rPr lang="en-US" dirty="0" smtClean="0"/>
              <a:t>This is an example profile</a:t>
            </a:r>
            <a:r>
              <a:rPr lang="en-US" baseline="0" dirty="0" smtClean="0"/>
              <a:t> from </a:t>
            </a:r>
            <a:r>
              <a:rPr lang="en-US" dirty="0" smtClean="0"/>
              <a:t>Kelly’s work</a:t>
            </a:r>
            <a:r>
              <a:rPr lang="en-US" baseline="0" dirty="0" smtClean="0"/>
              <a:t> showing the presence of sag structures a few meters below the surface.</a:t>
            </a:r>
          </a:p>
          <a:p>
            <a:pPr marL="228598" indent="-228598">
              <a:buAutoNum type="arabicParenR"/>
            </a:pPr>
            <a:endParaRPr lang="en-US" baseline="0" dirty="0" smtClean="0"/>
          </a:p>
          <a:p>
            <a:pPr marL="228598" indent="-228598">
              <a:buAutoNum type="arabicParenR"/>
            </a:pPr>
            <a:r>
              <a:rPr lang="en-US" baseline="0" dirty="0" smtClean="0"/>
              <a:t>In contrast to cut and fill features that form by erosion and then in-filled by deposition, sag structures commonly form when subsurface void spaces collapse, causing the overlying layers to sag.</a:t>
            </a:r>
            <a:endParaRPr lang="en-US" dirty="0"/>
          </a:p>
        </p:txBody>
      </p:sp>
    </p:spTree>
    <p:extLst>
      <p:ext uri="{BB962C8B-B14F-4D97-AF65-F5344CB8AC3E}">
        <p14:creationId xmlns:p14="http://schemas.microsoft.com/office/powerpoint/2010/main" val="1432668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7050" y="881063"/>
            <a:ext cx="3175000" cy="2381250"/>
          </a:xfrm>
          <a:prstGeom prst="rect">
            <a:avLst/>
          </a:prstGeom>
          <a:noFill/>
          <a:ln w="12700">
            <a:solidFill>
              <a:prstClr val="black"/>
            </a:solidFill>
          </a:ln>
        </p:spPr>
      </p:sp>
      <p:sp>
        <p:nvSpPr>
          <p:cNvPr id="3" name="Notes Placeholder 2"/>
          <p:cNvSpPr>
            <a:spLocks noGrp="1"/>
          </p:cNvSpPr>
          <p:nvPr>
            <p:ph type="body" idx="1"/>
          </p:nvPr>
        </p:nvSpPr>
        <p:spPr>
          <a:xfrm>
            <a:off x="930275" y="3394076"/>
            <a:ext cx="7448550" cy="2778125"/>
          </a:xfrm>
          <a:prstGeom prst="rect">
            <a:avLst/>
          </a:prstGeom>
        </p:spPr>
        <p:txBody>
          <a:bodyPr lIns="91439" tIns="45720" rIns="91439" bIns="45720"/>
          <a:lstStyle/>
          <a:p>
            <a:pPr marL="228598" indent="-228598">
              <a:buAutoNum type="arabicParenR"/>
            </a:pPr>
            <a:r>
              <a:rPr lang="en-US" dirty="0" smtClean="0"/>
              <a:t>Our working hypothesis</a:t>
            </a:r>
            <a:r>
              <a:rPr lang="en-US" baseline="0" dirty="0" smtClean="0"/>
              <a:t> is that prior to modern pumping withdrawals (SHOW left panel), artesian flow from the Floridan aquifer moved upward along joint systems, creating artesian springs at the surface. </a:t>
            </a:r>
          </a:p>
          <a:p>
            <a:pPr marL="228598" indent="-228598">
              <a:buAutoNum type="arabicParenR"/>
            </a:pPr>
            <a:endParaRPr lang="en-US" baseline="0" dirty="0" smtClean="0"/>
          </a:p>
          <a:p>
            <a:pPr marL="228598" indent="-228598">
              <a:buAutoNum type="arabicParenR"/>
            </a:pPr>
            <a:r>
              <a:rPr lang="en-US" baseline="0" dirty="0" smtClean="0"/>
              <a:t>Overtime, caverns or void spaces formed in the limestone.  Some of these voids collapsed, creating sag structures in the overlying layers.</a:t>
            </a:r>
          </a:p>
          <a:p>
            <a:pPr marL="228598" indent="-228598">
              <a:buAutoNum type="arabicParenR"/>
            </a:pPr>
            <a:endParaRPr lang="en-US" baseline="0" dirty="0" smtClean="0"/>
          </a:p>
          <a:p>
            <a:pPr marL="228598" indent="-228598">
              <a:buAutoNum type="arabicParenR"/>
            </a:pPr>
            <a:r>
              <a:rPr lang="en-US" baseline="0" dirty="0" smtClean="0"/>
              <a:t>Today (SHOW right), because the island lies within the cone of depression, artesian water from the Floridan no longer flows upwards along these conduits. Instead, we have the potential for surficial groundwater to move down into the Floridan aquifer.</a:t>
            </a:r>
          </a:p>
          <a:p>
            <a:endParaRPr lang="en-US" dirty="0"/>
          </a:p>
        </p:txBody>
      </p:sp>
    </p:spTree>
    <p:extLst>
      <p:ext uri="{BB962C8B-B14F-4D97-AF65-F5344CB8AC3E}">
        <p14:creationId xmlns:p14="http://schemas.microsoft.com/office/powerpoint/2010/main" val="2042961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bwMode="auto">
          <a:xfrm>
            <a:off x="2892425" y="528638"/>
            <a:ext cx="3524250" cy="264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xfrm>
            <a:off x="931546" y="3350942"/>
            <a:ext cx="7446008"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r>
              <a:rPr lang="en-US" dirty="0" smtClean="0">
                <a:solidFill>
                  <a:srgbClr val="000000"/>
                </a:solidFill>
                <a:cs typeface="Times New Roman" pitchFamily="18" charset="0"/>
              </a:rPr>
              <a:t>1) In 2011, we</a:t>
            </a:r>
            <a:r>
              <a:rPr lang="en-US" baseline="0" dirty="0" smtClean="0">
                <a:solidFill>
                  <a:srgbClr val="000000"/>
                </a:solidFill>
                <a:cs typeface="Times New Roman" pitchFamily="18" charset="0"/>
              </a:rPr>
              <a:t> started studying the hydrogeology of St. Catherines.</a:t>
            </a:r>
          </a:p>
          <a:p>
            <a:endParaRPr lang="en-US" baseline="0" dirty="0" smtClean="0">
              <a:solidFill>
                <a:srgbClr val="000000"/>
              </a:solidFill>
              <a:cs typeface="Times New Roman" pitchFamily="18" charset="0"/>
            </a:endParaRPr>
          </a:p>
          <a:p>
            <a:r>
              <a:rPr lang="en-US" dirty="0" smtClean="0">
                <a:solidFill>
                  <a:srgbClr val="000000"/>
                </a:solidFill>
                <a:cs typeface="Times New Roman" pitchFamily="18" charset="0"/>
              </a:rPr>
              <a:t>2) Shown here’s is a LIDAR map where I marked the boundary of the island’s Pleistocene</a:t>
            </a:r>
            <a:r>
              <a:rPr lang="en-US" baseline="0" dirty="0" smtClean="0">
                <a:solidFill>
                  <a:srgbClr val="000000"/>
                </a:solidFill>
                <a:cs typeface="Times New Roman" pitchFamily="18" charset="0"/>
              </a:rPr>
              <a:t> </a:t>
            </a:r>
            <a:r>
              <a:rPr lang="en-US" dirty="0" smtClean="0">
                <a:solidFill>
                  <a:srgbClr val="000000"/>
                </a:solidFill>
                <a:cs typeface="Times New Roman" pitchFamily="18" charset="0"/>
              </a:rPr>
              <a:t>core along with two well transects.</a:t>
            </a:r>
          </a:p>
          <a:p>
            <a:endParaRPr lang="en-US" dirty="0" smtClean="0">
              <a:solidFill>
                <a:srgbClr val="000000"/>
              </a:solidFill>
              <a:cs typeface="Times New Roman" pitchFamily="18" charset="0"/>
            </a:endParaRPr>
          </a:p>
          <a:p>
            <a:r>
              <a:rPr lang="en-US" baseline="0" dirty="0" smtClean="0">
                <a:solidFill>
                  <a:srgbClr val="000000"/>
                </a:solidFill>
                <a:cs typeface="Times New Roman" pitchFamily="18" charset="0"/>
              </a:rPr>
              <a:t>3) We have a </a:t>
            </a:r>
            <a:r>
              <a:rPr lang="en-US" dirty="0" smtClean="0">
                <a:solidFill>
                  <a:srgbClr val="000000"/>
                </a:solidFill>
                <a:cs typeface="Times New Roman" pitchFamily="18" charset="0"/>
              </a:rPr>
              <a:t>N-S transect of 4</a:t>
            </a:r>
            <a:r>
              <a:rPr lang="en-US" baseline="0" dirty="0" smtClean="0">
                <a:solidFill>
                  <a:srgbClr val="000000"/>
                </a:solidFill>
                <a:cs typeface="Times New Roman" pitchFamily="18" charset="0"/>
              </a:rPr>
              <a:t> wells </a:t>
            </a:r>
            <a:r>
              <a:rPr lang="en-US" dirty="0" smtClean="0">
                <a:solidFill>
                  <a:srgbClr val="000000"/>
                </a:solidFill>
                <a:cs typeface="Times New Roman" pitchFamily="18" charset="0"/>
              </a:rPr>
              <a:t>in the Upper Floridan aquifer and an E-W transect of 6 wells that we installed in the surficial aquifer.</a:t>
            </a:r>
          </a:p>
          <a:p>
            <a:endParaRPr lang="en-US" dirty="0" smtClean="0">
              <a:solidFill>
                <a:srgbClr val="000000"/>
              </a:solidFill>
              <a:cs typeface="Times New Roman" pitchFamily="18" charset="0"/>
            </a:endParaRPr>
          </a:p>
          <a:p>
            <a:endParaRPr lang="en-US" dirty="0" smtClean="0">
              <a:solidFill>
                <a:srgbClr val="000000"/>
              </a:solidFill>
              <a:cs typeface="Times New Roman" pitchFamily="18" charset="0"/>
            </a:endParaRPr>
          </a:p>
          <a:p>
            <a:endParaRPr lang="en-US" dirty="0" smtClean="0">
              <a:solidFill>
                <a:srgbClr val="000000"/>
              </a:solidFill>
              <a:cs typeface="Times New Roman" pitchFamily="18" charset="0"/>
            </a:endParaRPr>
          </a:p>
          <a:p>
            <a:endParaRPr lang="en-US" dirty="0" smtClean="0">
              <a:solidFill>
                <a:srgbClr val="000000"/>
              </a:solidFill>
              <a:cs typeface="Times New Roman" pitchFamily="18" charset="0"/>
            </a:endParaRPr>
          </a:p>
        </p:txBody>
      </p:sp>
    </p:spTree>
    <p:extLst>
      <p:ext uri="{BB962C8B-B14F-4D97-AF65-F5344CB8AC3E}">
        <p14:creationId xmlns:p14="http://schemas.microsoft.com/office/powerpoint/2010/main" val="151047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bwMode="auto">
          <a:xfrm>
            <a:off x="2443163" y="192088"/>
            <a:ext cx="3975100" cy="29813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65540" name="Rectangle 3"/>
          <p:cNvSpPr>
            <a:spLocks noGrp="1" noChangeArrowheads="1"/>
          </p:cNvSpPr>
          <p:nvPr>
            <p:ph type="body" idx="1"/>
          </p:nvPr>
        </p:nvSpPr>
        <p:spPr bwMode="auto">
          <a:xfrm>
            <a:off x="931546" y="3350939"/>
            <a:ext cx="7446008" cy="291889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r>
              <a:rPr lang="en-US" altLang="en-US" dirty="0" smtClean="0"/>
              <a:t>1) With respect to the geologic setting, the Coastal Plain of Georgia</a:t>
            </a:r>
            <a:r>
              <a:rPr lang="en-US" altLang="en-US" baseline="0" dirty="0" smtClean="0"/>
              <a:t> </a:t>
            </a:r>
            <a:r>
              <a:rPr lang="en-US" altLang="en-US" dirty="0" smtClean="0"/>
              <a:t>is underlain by a thick sedimentary sequence that contains multiple aquifer systems.</a:t>
            </a:r>
          </a:p>
          <a:p>
            <a:endParaRPr lang="en-US" altLang="en-US" dirty="0" smtClean="0"/>
          </a:p>
          <a:p>
            <a:r>
              <a:rPr lang="en-US" altLang="en-US" dirty="0" smtClean="0"/>
              <a:t>2)  The most significant of these is the Floridan aquifer, which is a highly conductive series of Eocene and Oligocene age carbonate units.</a:t>
            </a:r>
          </a:p>
          <a:p>
            <a:endParaRPr lang="en-US" altLang="en-US" dirty="0" smtClean="0"/>
          </a:p>
          <a:p>
            <a:r>
              <a:rPr lang="en-US" altLang="en-US" dirty="0" smtClean="0"/>
              <a:t>3) Most of the recharge enters the system along the outcrop area (show) where vertical gradients are downward, then flows laterally beneath the coastal plain, eventually discharging into the </a:t>
            </a:r>
            <a:r>
              <a:rPr lang="en-US" altLang="en-US" u="sng" dirty="0" smtClean="0"/>
              <a:t>coastal</a:t>
            </a:r>
            <a:r>
              <a:rPr lang="en-US" altLang="en-US" dirty="0" smtClean="0"/>
              <a:t> environment (show) where vertical gradients </a:t>
            </a:r>
            <a:r>
              <a:rPr lang="en-US" altLang="en-US" u="sng" dirty="0" smtClean="0"/>
              <a:t>historically</a:t>
            </a:r>
            <a:r>
              <a:rPr lang="en-US" altLang="en-US" dirty="0" smtClean="0"/>
              <a:t> have</a:t>
            </a:r>
            <a:r>
              <a:rPr lang="en-US" altLang="en-US" baseline="0" dirty="0" smtClean="0"/>
              <a:t> been</a:t>
            </a:r>
            <a:r>
              <a:rPr lang="en-US" altLang="en-US" dirty="0" smtClean="0"/>
              <a:t> upwards.</a:t>
            </a:r>
          </a:p>
          <a:p>
            <a:endParaRPr lang="en-US" dirty="0" smtClean="0"/>
          </a:p>
        </p:txBody>
      </p:sp>
    </p:spTree>
    <p:extLst>
      <p:ext uri="{BB962C8B-B14F-4D97-AF65-F5344CB8AC3E}">
        <p14:creationId xmlns:p14="http://schemas.microsoft.com/office/powerpoint/2010/main" val="1568020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xfrm>
            <a:off x="2892425" y="528638"/>
            <a:ext cx="3524250" cy="264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xfrm>
            <a:off x="931546" y="3350942"/>
            <a:ext cx="7685404"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r>
              <a:rPr lang="en-US" dirty="0" smtClean="0"/>
              <a:t>1)</a:t>
            </a:r>
            <a:r>
              <a:rPr lang="en-US" baseline="0" dirty="0" smtClean="0"/>
              <a:t> This </a:t>
            </a:r>
            <a:r>
              <a:rPr lang="en-US" dirty="0" smtClean="0"/>
              <a:t>is a detailed view of the topography (SHOW top) along our E-W transect.</a:t>
            </a:r>
          </a:p>
          <a:p>
            <a:endParaRPr lang="en-US" dirty="0" smtClean="0"/>
          </a:p>
          <a:p>
            <a:r>
              <a:rPr lang="en-US" dirty="0" smtClean="0"/>
              <a:t>2) Initially we installed 4 wells (show bottom), with well #1 located on the crest of the topographic high, and well #4 to the west on the lagoon-side of the island.</a:t>
            </a:r>
          </a:p>
          <a:p>
            <a:endParaRPr lang="en-US" dirty="0" smtClean="0"/>
          </a:p>
          <a:p>
            <a:r>
              <a:rPr lang="en-US" dirty="0" smtClean="0"/>
              <a:t>3) Two years later we installed wells #5 and #6 to the east on the ocean-side, thereby completing our traverse across the island.</a:t>
            </a:r>
          </a:p>
          <a:p>
            <a:endParaRPr lang="en-US" dirty="0" smtClean="0"/>
          </a:p>
        </p:txBody>
      </p:sp>
    </p:spTree>
    <p:extLst>
      <p:ext uri="{BB962C8B-B14F-4D97-AF65-F5344CB8AC3E}">
        <p14:creationId xmlns:p14="http://schemas.microsoft.com/office/powerpoint/2010/main" val="518671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2892425" y="528638"/>
            <a:ext cx="3524250" cy="264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xfrm>
            <a:off x="931546" y="3350942"/>
            <a:ext cx="7446008"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r>
              <a:rPr lang="en-US" dirty="0" smtClean="0"/>
              <a:t>1) Here’s a </a:t>
            </a:r>
            <a:r>
              <a:rPr lang="en-US" baseline="0" dirty="0" smtClean="0"/>
              <a:t>view </a:t>
            </a:r>
            <a:r>
              <a:rPr lang="en-US" dirty="0" smtClean="0"/>
              <a:t>(SHOW top) of the Floridan</a:t>
            </a:r>
            <a:r>
              <a:rPr lang="en-US" baseline="0" dirty="0" smtClean="0"/>
              <a:t> t</a:t>
            </a:r>
            <a:r>
              <a:rPr lang="en-US" dirty="0" smtClean="0"/>
              <a:t>ransect oriented from south to north,</a:t>
            </a:r>
            <a:r>
              <a:rPr lang="en-US" baseline="0" dirty="0" smtClean="0"/>
              <a:t> and below is a cross-section</a:t>
            </a:r>
            <a:r>
              <a:rPr lang="en-US" dirty="0" smtClean="0"/>
              <a:t> showing the artesian</a:t>
            </a:r>
            <a:r>
              <a:rPr lang="en-US" baseline="0" dirty="0" smtClean="0"/>
              <a:t> head</a:t>
            </a:r>
            <a:r>
              <a:rPr lang="en-US" dirty="0" smtClean="0"/>
              <a:t> in each well (SHOW).</a:t>
            </a:r>
          </a:p>
          <a:p>
            <a:endParaRPr lang="en-US" dirty="0" smtClean="0"/>
          </a:p>
          <a:p>
            <a:r>
              <a:rPr lang="en-US" dirty="0" smtClean="0"/>
              <a:t>2) Note that the artesian heads are all below sea level and that the horizontal gradient (SHOW) is to the north.</a:t>
            </a:r>
          </a:p>
          <a:p>
            <a:endParaRPr lang="en-US" dirty="0" smtClean="0"/>
          </a:p>
          <a:p>
            <a:r>
              <a:rPr lang="en-US" dirty="0" smtClean="0"/>
              <a:t>3) As you</a:t>
            </a:r>
            <a:r>
              <a:rPr lang="en-US" baseline="0" dirty="0" smtClean="0"/>
              <a:t> can see on the map, </a:t>
            </a:r>
            <a:r>
              <a:rPr lang="en-US" dirty="0" smtClean="0"/>
              <a:t>our Upper Floridan transect therefore coincides with a south </a:t>
            </a:r>
            <a:r>
              <a:rPr lang="en-US" u="sng" dirty="0" smtClean="0"/>
              <a:t>to</a:t>
            </a:r>
            <a:r>
              <a:rPr lang="en-US" dirty="0" smtClean="0"/>
              <a:t> north flowpath into the Savannah</a:t>
            </a:r>
            <a:r>
              <a:rPr lang="en-US" baseline="0" dirty="0" smtClean="0"/>
              <a:t> </a:t>
            </a:r>
            <a:r>
              <a:rPr lang="en-US" dirty="0" smtClean="0"/>
              <a:t>cone-of-depression (SHOW).</a:t>
            </a:r>
          </a:p>
          <a:p>
            <a:endParaRPr lang="en-US" dirty="0" smtClean="0"/>
          </a:p>
          <a:p>
            <a:endParaRPr lang="en-US" dirty="0" smtClean="0"/>
          </a:p>
        </p:txBody>
      </p:sp>
    </p:spTree>
    <p:extLst>
      <p:ext uri="{BB962C8B-B14F-4D97-AF65-F5344CB8AC3E}">
        <p14:creationId xmlns:p14="http://schemas.microsoft.com/office/powerpoint/2010/main" val="4151221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xfrm>
            <a:off x="2892425" y="528638"/>
            <a:ext cx="3524250" cy="264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xfrm>
            <a:off x="839345" y="3350942"/>
            <a:ext cx="7706714"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r>
              <a:rPr lang="en-US" dirty="0" smtClean="0"/>
              <a:t>1) With</a:t>
            </a:r>
            <a:r>
              <a:rPr lang="en-US" baseline="0" dirty="0" smtClean="0"/>
              <a:t> respect to our well data, </a:t>
            </a:r>
            <a:r>
              <a:rPr lang="en-US" dirty="0" smtClean="0"/>
              <a:t>we collected field and chemistry data </a:t>
            </a:r>
            <a:r>
              <a:rPr lang="en-US" baseline="0" dirty="0" smtClean="0"/>
              <a:t>from both the deep and shallow aquifers</a:t>
            </a:r>
            <a:r>
              <a:rPr lang="en-US" dirty="0" smtClean="0"/>
              <a:t> on a monthly basis for the first year, then switched to quarterly sampling</a:t>
            </a:r>
            <a:r>
              <a:rPr lang="en-US" baseline="0" dirty="0" smtClean="0"/>
              <a:t> for the past 3 years.</a:t>
            </a:r>
            <a:endParaRPr lang="en-US" dirty="0" smtClean="0"/>
          </a:p>
          <a:p>
            <a:endParaRPr lang="en-US" dirty="0" smtClean="0"/>
          </a:p>
        </p:txBody>
      </p:sp>
    </p:spTree>
    <p:extLst>
      <p:ext uri="{BB962C8B-B14F-4D97-AF65-F5344CB8AC3E}">
        <p14:creationId xmlns:p14="http://schemas.microsoft.com/office/powerpoint/2010/main" val="3358014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bwMode="auto">
          <a:xfrm>
            <a:off x="2892425" y="528638"/>
            <a:ext cx="3524250" cy="264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xfrm>
            <a:off x="304800" y="3298825"/>
            <a:ext cx="89281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pPr marL="228598" indent="-228598">
              <a:buAutoNum type="arabicParenR"/>
            </a:pPr>
            <a:r>
              <a:rPr lang="en-US" altLang="en-US" dirty="0" smtClean="0"/>
              <a:t>This plot (show) shows some of</a:t>
            </a:r>
            <a:r>
              <a:rPr lang="en-US" altLang="en-US" baseline="0" dirty="0" smtClean="0"/>
              <a:t> our</a:t>
            </a:r>
            <a:r>
              <a:rPr lang="en-US" altLang="en-US" dirty="0" smtClean="0"/>
              <a:t> chemistry data from the surficial aquifer</a:t>
            </a:r>
            <a:r>
              <a:rPr lang="en-US" altLang="en-US" baseline="0" dirty="0" smtClean="0"/>
              <a:t> over the past 4 years</a:t>
            </a:r>
            <a:r>
              <a:rPr lang="en-US" altLang="en-US" dirty="0" smtClean="0"/>
              <a:t>. At the top (SHOW) is  chloride, followed by sulfate, calcium</a:t>
            </a:r>
            <a:r>
              <a:rPr lang="en-US" altLang="en-US" baseline="0" dirty="0" smtClean="0"/>
              <a:t>, magnesium, and </a:t>
            </a:r>
            <a:r>
              <a:rPr lang="en-US" altLang="en-US" dirty="0" smtClean="0"/>
              <a:t>total dissolved solids.</a:t>
            </a:r>
          </a:p>
          <a:p>
            <a:pPr marL="228598" indent="-228598">
              <a:buAutoNum type="arabicParenR"/>
            </a:pPr>
            <a:endParaRPr lang="en-US" altLang="en-US" dirty="0" smtClean="0"/>
          </a:p>
          <a:p>
            <a:pPr marL="228598" indent="-228598">
              <a:buAutoNum type="arabicParenR"/>
            </a:pPr>
            <a:r>
              <a:rPr lang="en-US" altLang="en-US" dirty="0" smtClean="0"/>
              <a:t>Without getting into the details, the</a:t>
            </a:r>
            <a:r>
              <a:rPr lang="en-US" altLang="en-US" baseline="0" dirty="0" smtClean="0"/>
              <a:t> important thing here is the salinity spikes (SHOW TDS, Mg, Ca, Cl) in our most western well on the marsh side of island (SHOW map)</a:t>
            </a:r>
            <a:r>
              <a:rPr lang="en-US" altLang="en-US" dirty="0" smtClean="0"/>
              <a:t>.</a:t>
            </a:r>
          </a:p>
          <a:p>
            <a:pPr marL="228598" indent="-228598">
              <a:buAutoNum type="arabicParenR"/>
            </a:pPr>
            <a:endParaRPr lang="en-US" altLang="en-US" dirty="0" smtClean="0"/>
          </a:p>
          <a:p>
            <a:pPr marL="228598" indent="-228598">
              <a:buAutoNum type="arabicParenR"/>
            </a:pPr>
            <a:r>
              <a:rPr lang="en-US" altLang="en-US" dirty="0" smtClean="0"/>
              <a:t>Although less pronounced, we see also see</a:t>
            </a:r>
            <a:r>
              <a:rPr lang="en-US" altLang="en-US" baseline="0" dirty="0" smtClean="0"/>
              <a:t> salinity spikes in the eastern well on the ocean side (SHOW TDS).</a:t>
            </a:r>
          </a:p>
          <a:p>
            <a:pPr marL="228598" indent="-228598">
              <a:buAutoNum type="arabicParenR"/>
            </a:pPr>
            <a:endParaRPr lang="en-US" altLang="en-US" baseline="0" dirty="0" smtClean="0"/>
          </a:p>
          <a:p>
            <a:pPr marL="228598" indent="-228598">
              <a:buAutoNum type="arabicParenR"/>
            </a:pPr>
            <a:r>
              <a:rPr lang="en-US" altLang="en-US" baseline="0" dirty="0" smtClean="0"/>
              <a:t>The most recent spike that we first saw on our Oct 10</a:t>
            </a:r>
            <a:r>
              <a:rPr lang="en-US" altLang="en-US" baseline="30000" dirty="0" smtClean="0"/>
              <a:t>th</a:t>
            </a:r>
            <a:r>
              <a:rPr lang="en-US" altLang="en-US" baseline="0" dirty="0" smtClean="0"/>
              <a:t> sampling is clearly due to the Super Tide that occurred just 8 days earlier on October 2</a:t>
            </a:r>
            <a:r>
              <a:rPr lang="en-US" altLang="en-US" baseline="30000" dirty="0" smtClean="0"/>
              <a:t>nd</a:t>
            </a:r>
            <a:r>
              <a:rPr lang="en-US" altLang="en-US" baseline="0" dirty="0" smtClean="0"/>
              <a:t>. </a:t>
            </a:r>
          </a:p>
          <a:p>
            <a:endParaRPr lang="en-US" altLang="en-US" dirty="0" smtClean="0"/>
          </a:p>
          <a:p>
            <a:endParaRPr lang="en-US" altLang="en-US" dirty="0" smtClean="0"/>
          </a:p>
        </p:txBody>
      </p:sp>
    </p:spTree>
    <p:extLst>
      <p:ext uri="{BB962C8B-B14F-4D97-AF65-F5344CB8AC3E}">
        <p14:creationId xmlns:p14="http://schemas.microsoft.com/office/powerpoint/2010/main" val="3580187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xfrm>
            <a:off x="2892425" y="528638"/>
            <a:ext cx="3524250" cy="264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xfrm>
            <a:off x="931546" y="3350942"/>
            <a:ext cx="7685404"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pPr marL="228598" indent="-228598">
              <a:buAutoNum type="arabicParenR"/>
            </a:pPr>
            <a:r>
              <a:rPr lang="en-US" altLang="en-US" dirty="0" smtClean="0">
                <a:cs typeface="Times New Roman" panose="02020603050405020304" pitchFamily="18" charset="0"/>
              </a:rPr>
              <a:t>Thus, what we’re seeing</a:t>
            </a:r>
            <a:r>
              <a:rPr lang="en-US" altLang="en-US" baseline="0" dirty="0" smtClean="0">
                <a:cs typeface="Times New Roman" panose="02020603050405020304" pitchFamily="18" charset="0"/>
              </a:rPr>
              <a:t> here on St. Catherines is lateral saltwater intrusion (SHOW TDS spikes) of the surficial aquifer associated with unusually high tides. </a:t>
            </a:r>
          </a:p>
          <a:p>
            <a:pPr marL="228598" indent="-228598">
              <a:buAutoNum type="arabicParenR"/>
            </a:pPr>
            <a:endParaRPr lang="en-US" altLang="en-US" baseline="0" dirty="0" smtClean="0">
              <a:cs typeface="Times New Roman" panose="02020603050405020304" pitchFamily="18" charset="0"/>
            </a:endParaRPr>
          </a:p>
          <a:p>
            <a:pPr marL="228598" indent="-228598">
              <a:buAutoNum type="arabicParenR"/>
            </a:pPr>
            <a:r>
              <a:rPr lang="en-US" altLang="en-US" dirty="0" smtClean="0">
                <a:cs typeface="Times New Roman" panose="02020603050405020304" pitchFamily="18" charset="0"/>
              </a:rPr>
              <a:t>It’s too early to tell, but it appears that</a:t>
            </a:r>
            <a:r>
              <a:rPr lang="en-US" altLang="en-US" baseline="0" dirty="0" smtClean="0">
                <a:cs typeface="Times New Roman" panose="02020603050405020304" pitchFamily="18" charset="0"/>
              </a:rPr>
              <a:t> that the intrusion occurs more rapidly and is more pronounced (SHOW TDS spikes) on the marsh-side of island.</a:t>
            </a:r>
            <a:endParaRPr lang="en-US" altLang="en-US" dirty="0" smtClean="0">
              <a:cs typeface="Times New Roman" panose="02020603050405020304" pitchFamily="18" charset="0"/>
            </a:endParaRPr>
          </a:p>
        </p:txBody>
      </p:sp>
    </p:spTree>
    <p:extLst>
      <p:ext uri="{BB962C8B-B14F-4D97-AF65-F5344CB8AC3E}">
        <p14:creationId xmlns:p14="http://schemas.microsoft.com/office/powerpoint/2010/main" val="28943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p:cNvSpPr>
          <p:nvPr>
            <p:ph type="sldImg"/>
          </p:nvPr>
        </p:nvSpPr>
        <p:spPr bwMode="auto">
          <a:xfrm>
            <a:off x="2895600" y="525463"/>
            <a:ext cx="3503613" cy="2628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xfrm>
            <a:off x="930275" y="3330575"/>
            <a:ext cx="7435850" cy="31543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lstStyle/>
          <a:p>
            <a:r>
              <a:rPr lang="en-US" altLang="en-US" dirty="0" smtClean="0"/>
              <a:t>We</a:t>
            </a:r>
            <a:r>
              <a:rPr lang="en-US" altLang="en-US" baseline="0" dirty="0" smtClean="0"/>
              <a:t> hypothesize </a:t>
            </a:r>
            <a:r>
              <a:rPr lang="en-US" altLang="en-US" dirty="0" smtClean="0"/>
              <a:t>that the</a:t>
            </a:r>
            <a:r>
              <a:rPr lang="en-US" altLang="en-US" baseline="0" dirty="0" smtClean="0"/>
              <a:t>re are permeable pathways, perhaps joint related, that are allowing saltwater to intrude faster and further into the aquifer along the marsh side our transect.</a:t>
            </a:r>
            <a:endParaRPr lang="en-US" altLang="en-US" dirty="0" smtClean="0"/>
          </a:p>
        </p:txBody>
      </p:sp>
    </p:spTree>
    <p:extLst>
      <p:ext uri="{BB962C8B-B14F-4D97-AF65-F5344CB8AC3E}">
        <p14:creationId xmlns:p14="http://schemas.microsoft.com/office/powerpoint/2010/main" val="27664514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bwMode="auto">
          <a:xfrm>
            <a:off x="2892425" y="528638"/>
            <a:ext cx="3524250" cy="264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xfrm>
            <a:off x="931546" y="3350942"/>
            <a:ext cx="7446008"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pPr marL="228598" indent="-228598">
              <a:buAutoNum type="arabicParenR"/>
            </a:pPr>
            <a:r>
              <a:rPr lang="en-US" dirty="0" smtClean="0">
                <a:solidFill>
                  <a:srgbClr val="000000"/>
                </a:solidFill>
                <a:cs typeface="Times New Roman" pitchFamily="18" charset="0"/>
              </a:rPr>
              <a:t>I should mention here that our research</a:t>
            </a:r>
            <a:r>
              <a:rPr lang="en-US" baseline="0" dirty="0" smtClean="0">
                <a:solidFill>
                  <a:srgbClr val="000000"/>
                </a:solidFill>
                <a:cs typeface="Times New Roman" pitchFamily="18" charset="0"/>
              </a:rPr>
              <a:t> group was recently awarded a Georgia Sea Grant to install 2 more traverses (show yellow) into the surficial aquifer on St. Catherines.</a:t>
            </a:r>
          </a:p>
          <a:p>
            <a:pPr marL="228598" indent="-228598">
              <a:buAutoNum type="arabicParenR"/>
            </a:pPr>
            <a:endParaRPr lang="en-US" baseline="0" dirty="0" smtClean="0">
              <a:solidFill>
                <a:srgbClr val="000000"/>
              </a:solidFill>
              <a:cs typeface="Times New Roman" pitchFamily="18" charset="0"/>
            </a:endParaRPr>
          </a:p>
          <a:p>
            <a:pPr marL="228598" indent="-228598">
              <a:buAutoNum type="arabicParenR"/>
            </a:pPr>
            <a:r>
              <a:rPr lang="en-US" baseline="0" dirty="0" smtClean="0">
                <a:solidFill>
                  <a:srgbClr val="000000"/>
                </a:solidFill>
                <a:cs typeface="Times New Roman" pitchFamily="18" charset="0"/>
              </a:rPr>
              <a:t>We just completed the well installation  2 weeks ago and will be collecting our first set of samples in May.</a:t>
            </a:r>
          </a:p>
          <a:p>
            <a:pPr marL="228598" indent="-228598">
              <a:buAutoNum type="arabicParenR"/>
            </a:pPr>
            <a:endParaRPr lang="en-US" baseline="0" dirty="0" smtClean="0">
              <a:solidFill>
                <a:srgbClr val="000000"/>
              </a:solidFill>
              <a:cs typeface="Times New Roman" pitchFamily="18" charset="0"/>
            </a:endParaRPr>
          </a:p>
          <a:p>
            <a:pPr marL="228598" indent="-228598">
              <a:buAutoNum type="arabicParenR"/>
            </a:pPr>
            <a:r>
              <a:rPr lang="en-US" baseline="0" dirty="0" smtClean="0">
                <a:solidFill>
                  <a:srgbClr val="000000"/>
                </a:solidFill>
                <a:cs typeface="Times New Roman" pitchFamily="18" charset="0"/>
              </a:rPr>
              <a:t>The additional data should allow us to more accurately track the spatial distribution of the saltwater pulses as they move inland.</a:t>
            </a:r>
          </a:p>
          <a:p>
            <a:endParaRPr lang="en-US" dirty="0" smtClean="0">
              <a:solidFill>
                <a:srgbClr val="000000"/>
              </a:solidFill>
              <a:cs typeface="Times New Roman" pitchFamily="18" charset="0"/>
            </a:endParaRPr>
          </a:p>
          <a:p>
            <a:endParaRPr lang="en-US" dirty="0" smtClean="0">
              <a:solidFill>
                <a:srgbClr val="000000"/>
              </a:solidFill>
              <a:cs typeface="Times New Roman" pitchFamily="18" charset="0"/>
            </a:endParaRPr>
          </a:p>
          <a:p>
            <a:endParaRPr lang="en-US" dirty="0" smtClean="0">
              <a:solidFill>
                <a:srgbClr val="000000"/>
              </a:solidFill>
              <a:cs typeface="Times New Roman" pitchFamily="18" charset="0"/>
            </a:endParaRPr>
          </a:p>
          <a:p>
            <a:endParaRPr lang="en-US" dirty="0" smtClean="0">
              <a:solidFill>
                <a:srgbClr val="000000"/>
              </a:solidFill>
              <a:cs typeface="Times New Roman" pitchFamily="18" charset="0"/>
            </a:endParaRPr>
          </a:p>
        </p:txBody>
      </p:sp>
    </p:spTree>
    <p:extLst>
      <p:ext uri="{BB962C8B-B14F-4D97-AF65-F5344CB8AC3E}">
        <p14:creationId xmlns:p14="http://schemas.microsoft.com/office/powerpoint/2010/main" val="2106003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p:cNvSpPr>
          <p:nvPr>
            <p:ph type="sldImg"/>
          </p:nvPr>
        </p:nvSpPr>
        <p:spPr bwMode="auto">
          <a:xfrm>
            <a:off x="2892425" y="528638"/>
            <a:ext cx="3524250" cy="264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xfrm>
            <a:off x="931546" y="3350942"/>
            <a:ext cx="7446008"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pPr marL="170439" indent="-170439"/>
            <a:r>
              <a:rPr lang="en-US" dirty="0" smtClean="0"/>
              <a:t>1) With respect to data</a:t>
            </a:r>
            <a:r>
              <a:rPr lang="en-US" baseline="0" dirty="0" smtClean="0"/>
              <a:t> </a:t>
            </a:r>
            <a:r>
              <a:rPr lang="en-US" dirty="0" smtClean="0"/>
              <a:t>from the upper Floridan transect,  here is a plot (SHOW) of chloride, sulfate, ORP, pH and TDS for the past 4 years.</a:t>
            </a:r>
          </a:p>
          <a:p>
            <a:pPr marL="170439" indent="-170439"/>
            <a:endParaRPr lang="en-US" dirty="0" smtClean="0"/>
          </a:p>
          <a:p>
            <a:pPr marL="170439" indent="-170439"/>
            <a:r>
              <a:rPr lang="en-US" dirty="0" smtClean="0"/>
              <a:t>2) The blue plot (SHOW legend) represents the most up-gradient well at the southern end of our transect (map), whereas black represents the most down-gradient well to the north.</a:t>
            </a:r>
          </a:p>
          <a:p>
            <a:pPr marL="170439" indent="-170439"/>
            <a:endParaRPr lang="en-US" dirty="0" smtClean="0"/>
          </a:p>
          <a:p>
            <a:pPr marL="170439" indent="-170439"/>
            <a:r>
              <a:rPr lang="en-US" dirty="0" smtClean="0"/>
              <a:t>3) What’s important</a:t>
            </a:r>
            <a:r>
              <a:rPr lang="en-US" baseline="0" dirty="0" smtClean="0"/>
              <a:t> here is ho</a:t>
            </a:r>
            <a:r>
              <a:rPr lang="en-US" dirty="0" smtClean="0"/>
              <a:t>w chloride concentrations (show graph) progressively decline as you move along the flowpath from south</a:t>
            </a:r>
            <a:r>
              <a:rPr lang="en-US" baseline="0" dirty="0" smtClean="0"/>
              <a:t> to north</a:t>
            </a:r>
            <a:r>
              <a:rPr lang="en-US" dirty="0" smtClean="0"/>
              <a:t> (SHOW x-sec).</a:t>
            </a:r>
          </a:p>
          <a:p>
            <a:pPr marL="170439" indent="-170439"/>
            <a:endParaRPr lang="en-US" dirty="0" smtClean="0"/>
          </a:p>
        </p:txBody>
      </p:sp>
    </p:spTree>
    <p:extLst>
      <p:ext uri="{BB962C8B-B14F-4D97-AF65-F5344CB8AC3E}">
        <p14:creationId xmlns:p14="http://schemas.microsoft.com/office/powerpoint/2010/main" val="3308479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xfrm>
            <a:off x="2892425" y="528638"/>
            <a:ext cx="3524250" cy="264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xfrm>
            <a:off x="931546" y="3350942"/>
            <a:ext cx="7446008" cy="3173649"/>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pPr marL="234150" indent="-234150">
              <a:defRPr/>
            </a:pPr>
            <a:r>
              <a:rPr lang="en-US" dirty="0" smtClean="0"/>
              <a:t>1) To help interpret the </a:t>
            </a:r>
            <a:r>
              <a:rPr lang="en-US" baseline="0" dirty="0" smtClean="0"/>
              <a:t>data</a:t>
            </a:r>
            <a:r>
              <a:rPr lang="en-US" dirty="0" smtClean="0"/>
              <a:t>, we plotted the chemistry data on a ternary, or Piper diagram shown here. The average water chemistry of the surficial wells is shown by black crosses (show) and the deep artesian aquifer in blue.</a:t>
            </a:r>
          </a:p>
          <a:p>
            <a:pPr marL="234150" indent="-234150">
              <a:defRPr/>
            </a:pPr>
            <a:endParaRPr lang="en-US" dirty="0" smtClean="0"/>
          </a:p>
          <a:p>
            <a:pPr marL="234150" indent="-234150">
              <a:defRPr/>
            </a:pPr>
            <a:r>
              <a:rPr lang="en-US" dirty="0" smtClean="0"/>
              <a:t>2) Without</a:t>
            </a:r>
            <a:r>
              <a:rPr lang="en-US" baseline="0" dirty="0" smtClean="0"/>
              <a:t> getting into the details, this plot shows that</a:t>
            </a:r>
            <a:r>
              <a:rPr lang="en-US" dirty="0" smtClean="0"/>
              <a:t> Upper Floridan water is a Ca/Mg (show </a:t>
            </a:r>
            <a:r>
              <a:rPr lang="en-US" dirty="0" err="1" smtClean="0"/>
              <a:t>cation</a:t>
            </a:r>
            <a:r>
              <a:rPr lang="en-US" dirty="0" smtClean="0"/>
              <a:t> triangle) and HCO</a:t>
            </a:r>
            <a:r>
              <a:rPr lang="en-US" baseline="-25000" dirty="0" smtClean="0"/>
              <a:t>3</a:t>
            </a:r>
            <a:r>
              <a:rPr lang="en-US" dirty="0" smtClean="0"/>
              <a:t>/SO</a:t>
            </a:r>
            <a:r>
              <a:rPr lang="en-US" baseline="-25000" dirty="0" smtClean="0"/>
              <a:t>4</a:t>
            </a:r>
            <a:r>
              <a:rPr lang="en-US" dirty="0" smtClean="0"/>
              <a:t> type water (show anion triangle), whereas the surficial groundwater is a strong Na-Cl type water with </a:t>
            </a:r>
            <a:r>
              <a:rPr lang="en-US" u="sng" dirty="0" smtClean="0"/>
              <a:t>similar ion proportions as seawater</a:t>
            </a:r>
            <a:r>
              <a:rPr lang="en-US" dirty="0" smtClean="0"/>
              <a:t>, which is shown by the red circle.</a:t>
            </a:r>
          </a:p>
          <a:p>
            <a:pPr marL="234150" indent="-234150"/>
            <a:endParaRPr lang="en-US" dirty="0" smtClean="0"/>
          </a:p>
          <a:p>
            <a:pPr marL="234150" indent="-234150"/>
            <a:r>
              <a:rPr lang="en-US" dirty="0" smtClean="0"/>
              <a:t>3) What</a:t>
            </a:r>
            <a:r>
              <a:rPr lang="en-US" baseline="0" dirty="0" smtClean="0"/>
              <a:t>’s interesting here is </a:t>
            </a:r>
            <a:r>
              <a:rPr lang="en-US" dirty="0" smtClean="0"/>
              <a:t>how the Floridan samples appear to fall along a mixing line, with chloride concentrations decreasing along the flowpath.</a:t>
            </a:r>
          </a:p>
          <a:p>
            <a:pPr>
              <a:defRPr/>
            </a:pPr>
            <a:endParaRPr lang="en-US" dirty="0" smtClean="0"/>
          </a:p>
          <a:p>
            <a:pPr>
              <a:defRPr/>
            </a:pPr>
            <a:endParaRPr lang="en-US" dirty="0" smtClean="0"/>
          </a:p>
        </p:txBody>
      </p:sp>
    </p:spTree>
    <p:extLst>
      <p:ext uri="{BB962C8B-B14F-4D97-AF65-F5344CB8AC3E}">
        <p14:creationId xmlns:p14="http://schemas.microsoft.com/office/powerpoint/2010/main" val="1700951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bwMode="auto">
          <a:xfrm>
            <a:off x="2892425" y="528638"/>
            <a:ext cx="3524250" cy="264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xfrm>
            <a:off x="931546" y="3350942"/>
            <a:ext cx="7446008"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pPr marL="234150" indent="-234150"/>
            <a:r>
              <a:rPr lang="en-US" dirty="0" smtClean="0"/>
              <a:t>1) Again, what we’re seeing is that chloride decreases along the flowpath within the Upper Floridan (show).</a:t>
            </a:r>
          </a:p>
          <a:p>
            <a:pPr marL="234150" indent="-234150"/>
            <a:endParaRPr lang="en-US" dirty="0" smtClean="0"/>
          </a:p>
          <a:p>
            <a:pPr marL="234150" indent="-234150"/>
            <a:r>
              <a:rPr lang="en-US" dirty="0" smtClean="0"/>
              <a:t>2) Because chloride</a:t>
            </a:r>
            <a:r>
              <a:rPr lang="en-US" baseline="0" dirty="0" smtClean="0"/>
              <a:t> doesn’t undergo chemical reactions, it’s declining concentration could be</a:t>
            </a:r>
            <a:r>
              <a:rPr lang="en-US" dirty="0" smtClean="0"/>
              <a:t> explained by dilution due to mixing with water from some other source, such as the surficial aquifer (SHOW), particularly since the vertical gradient here is downward.</a:t>
            </a:r>
          </a:p>
          <a:p>
            <a:pPr marL="234150" indent="-234150"/>
            <a:endParaRPr lang="en-US" dirty="0" smtClean="0"/>
          </a:p>
          <a:p>
            <a:pPr marL="234150" indent="-234150"/>
            <a:r>
              <a:rPr lang="en-US" dirty="0" smtClean="0"/>
              <a:t>3) We can rule out the surficial</a:t>
            </a:r>
            <a:r>
              <a:rPr lang="en-US" baseline="0" dirty="0" smtClean="0"/>
              <a:t> aquifer </a:t>
            </a:r>
            <a:r>
              <a:rPr lang="en-US" dirty="0" smtClean="0"/>
              <a:t>since its chloride concentrations are much higher than those of the Upper Floridan.  If significant vertical mixing wit</a:t>
            </a:r>
            <a:r>
              <a:rPr lang="en-US" baseline="0" dirty="0" smtClean="0"/>
              <a:t>h the surficial aquifer </a:t>
            </a:r>
            <a:r>
              <a:rPr lang="en-US" dirty="0" smtClean="0"/>
              <a:t>was taking place, chloride would be increasing along the flowpath, not decreasing.</a:t>
            </a:r>
          </a:p>
          <a:p>
            <a:pPr marL="234150" indent="-234150"/>
            <a:endParaRPr lang="en-US" dirty="0" smtClean="0"/>
          </a:p>
          <a:p>
            <a:pPr marL="234150" indent="-234150"/>
            <a:r>
              <a:rPr lang="en-US" dirty="0" smtClean="0"/>
              <a:t>4) The other explanation is that we have saltwater intrusion taking place somewhere up-gradient (SHOW) of  the island.</a:t>
            </a:r>
          </a:p>
        </p:txBody>
      </p:sp>
    </p:spTree>
    <p:extLst>
      <p:ext uri="{BB962C8B-B14F-4D97-AF65-F5344CB8AC3E}">
        <p14:creationId xmlns:p14="http://schemas.microsoft.com/office/powerpoint/2010/main" val="2341211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Rot="1" noChangeAspect="1" noChangeArrowheads="1" noTextEdit="1"/>
          </p:cNvSpPr>
          <p:nvPr>
            <p:ph type="sldImg"/>
          </p:nvPr>
        </p:nvSpPr>
        <p:spPr bwMode="auto">
          <a:xfrm>
            <a:off x="2892425" y="528638"/>
            <a:ext cx="3524250" cy="264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196" name="Rectangle 3"/>
          <p:cNvSpPr>
            <a:spLocks noGrp="1" noChangeArrowheads="1"/>
          </p:cNvSpPr>
          <p:nvPr>
            <p:ph type="body" idx="1"/>
          </p:nvPr>
        </p:nvSpPr>
        <p:spPr bwMode="auto">
          <a:xfrm>
            <a:off x="931864" y="3351213"/>
            <a:ext cx="7445375" cy="276621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0" tIns="45874" rIns="91750" bIns="45874"/>
          <a:lstStyle/>
          <a:p>
            <a:r>
              <a:rPr lang="en-US" altLang="en-US" dirty="0" smtClean="0"/>
              <a:t>1) This is a simplified USGS cross-section through the </a:t>
            </a:r>
            <a:r>
              <a:rPr lang="en-US" altLang="en-US" u="sng" dirty="0" smtClean="0"/>
              <a:t>Georgia</a:t>
            </a:r>
            <a:r>
              <a:rPr lang="en-US" altLang="en-US" dirty="0" smtClean="0"/>
              <a:t> Coastal</a:t>
            </a:r>
            <a:r>
              <a:rPr lang="en-US" altLang="en-US" baseline="0" dirty="0" smtClean="0"/>
              <a:t> Plain</a:t>
            </a:r>
            <a:r>
              <a:rPr lang="en-US" altLang="en-US" dirty="0" smtClean="0"/>
              <a:t> showing the 3 main permeable zones (show) within the Floridan aquifer system (show). The upper Floridan serves as the regional water supply</a:t>
            </a:r>
          </a:p>
          <a:p>
            <a:endParaRPr lang="en-US" altLang="en-US" dirty="0" smtClean="0"/>
          </a:p>
          <a:p>
            <a:r>
              <a:rPr lang="en-US" altLang="en-US" dirty="0" smtClean="0"/>
              <a:t>2) Clastic units overlying the upper confining layer (show) make up what we call the surficial aquifer. Note that the offshore barrier islands also have a surficial aquifer that overlies the regional artesian system.</a:t>
            </a:r>
          </a:p>
          <a:p>
            <a:endParaRPr lang="en-US" altLang="en-US" dirty="0" smtClean="0"/>
          </a:p>
          <a:p>
            <a:r>
              <a:rPr lang="en-US" altLang="en-US" dirty="0" smtClean="0"/>
              <a:t>3) Also note how the potentiometric surface of Upper Floridan was above land surface prior to major pumping withdraws.  Thus, we used to have free-flowing artesian conditions up and down the coast.</a:t>
            </a:r>
          </a:p>
          <a:p>
            <a:endParaRPr lang="en-US" altLang="en-US" dirty="0" smtClean="0"/>
          </a:p>
        </p:txBody>
      </p:sp>
    </p:spTree>
    <p:extLst>
      <p:ext uri="{BB962C8B-B14F-4D97-AF65-F5344CB8AC3E}">
        <p14:creationId xmlns:p14="http://schemas.microsoft.com/office/powerpoint/2010/main" val="3639958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Rot="1" noChangeAspect="1" noChangeArrowheads="1" noTextEdit="1"/>
          </p:cNvSpPr>
          <p:nvPr>
            <p:ph type="sldImg"/>
          </p:nvPr>
        </p:nvSpPr>
        <p:spPr bwMode="auto">
          <a:xfrm>
            <a:off x="2892425" y="528638"/>
            <a:ext cx="3524250" cy="264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2164" name="Rectangle 3"/>
          <p:cNvSpPr>
            <a:spLocks noGrp="1" noChangeArrowheads="1"/>
          </p:cNvSpPr>
          <p:nvPr>
            <p:ph type="body" idx="1"/>
          </p:nvPr>
        </p:nvSpPr>
        <p:spPr bwMode="auto">
          <a:xfrm>
            <a:off x="931546" y="3350942"/>
            <a:ext cx="7446008"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pPr marL="170439" indent="-170439"/>
            <a:r>
              <a:rPr lang="en-US" dirty="0" smtClean="0"/>
              <a:t>1) An obvious up-gradient source would be modern seawater coming in through a breech in the confining layer in </a:t>
            </a:r>
            <a:r>
              <a:rPr lang="en-US" dirty="0" err="1" smtClean="0"/>
              <a:t>Sapelo</a:t>
            </a:r>
            <a:r>
              <a:rPr lang="en-US" dirty="0" smtClean="0"/>
              <a:t> Sound (SHOW), similar to what’s happening at Hilton Head. </a:t>
            </a:r>
          </a:p>
          <a:p>
            <a:pPr marL="170439" indent="-170439"/>
            <a:endParaRPr lang="en-US" dirty="0" smtClean="0"/>
          </a:p>
          <a:p>
            <a:pPr marL="170439" indent="-170439"/>
            <a:r>
              <a:rPr lang="en-US" dirty="0" smtClean="0"/>
              <a:t>2) Since the chemistry of modern seawater is well known, we can test this hypothesis quite easily.</a:t>
            </a:r>
          </a:p>
        </p:txBody>
      </p:sp>
    </p:spTree>
    <p:extLst>
      <p:ext uri="{BB962C8B-B14F-4D97-AF65-F5344CB8AC3E}">
        <p14:creationId xmlns:p14="http://schemas.microsoft.com/office/powerpoint/2010/main" val="7295503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2892425" y="528638"/>
            <a:ext cx="3524250" cy="264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xfrm>
            <a:off x="931548" y="3350942"/>
            <a:ext cx="7461905"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pPr marL="170439" indent="-170439"/>
            <a:r>
              <a:rPr lang="en-US" dirty="0" smtClean="0"/>
              <a:t>1) Recall that modern seawater plots over here (SHOW) on the piper diagram. </a:t>
            </a:r>
          </a:p>
          <a:p>
            <a:pPr marL="170439" indent="-170439"/>
            <a:endParaRPr lang="en-US" dirty="0" smtClean="0"/>
          </a:p>
          <a:p>
            <a:pPr marL="170439" indent="-170439"/>
            <a:r>
              <a:rPr lang="en-US" dirty="0" smtClean="0"/>
              <a:t>2) Since the saltwater source should plot somewhere on the up-gradient side of the Upper Floridan mixing line (SHOW), we can rule</a:t>
            </a:r>
            <a:r>
              <a:rPr lang="en-US" baseline="0" dirty="0" smtClean="0"/>
              <a:t> out modern sea water</a:t>
            </a:r>
            <a:r>
              <a:rPr lang="en-US" dirty="0" smtClean="0"/>
              <a:t>.</a:t>
            </a:r>
          </a:p>
        </p:txBody>
      </p:sp>
    </p:spTree>
    <p:extLst>
      <p:ext uri="{BB962C8B-B14F-4D97-AF65-F5344CB8AC3E}">
        <p14:creationId xmlns:p14="http://schemas.microsoft.com/office/powerpoint/2010/main" val="2746964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p:cNvSpPr>
          <p:nvPr>
            <p:ph type="sldImg"/>
          </p:nvPr>
        </p:nvSpPr>
        <p:spPr bwMode="auto">
          <a:xfrm>
            <a:off x="2892425" y="528638"/>
            <a:ext cx="3524250" cy="264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xfrm>
            <a:off x="931546" y="3350942"/>
            <a:ext cx="7446008"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pPr marL="170439" indent="-170439"/>
            <a:r>
              <a:rPr lang="en-US" dirty="0" smtClean="0"/>
              <a:t>1) What does plot up-gradient</a:t>
            </a:r>
            <a:r>
              <a:rPr lang="en-US" baseline="0" dirty="0" smtClean="0"/>
              <a:t> of the mixing line</a:t>
            </a:r>
            <a:r>
              <a:rPr lang="en-US" dirty="0" smtClean="0"/>
              <a:t> are Lower Floridan samples collected along the Georgia</a:t>
            </a:r>
            <a:r>
              <a:rPr lang="en-US" baseline="0" dirty="0" smtClean="0"/>
              <a:t> coast </a:t>
            </a:r>
            <a:r>
              <a:rPr lang="en-US" dirty="0" smtClean="0"/>
              <a:t>by Fred</a:t>
            </a:r>
            <a:r>
              <a:rPr lang="en-US" baseline="0" dirty="0" smtClean="0"/>
              <a:t> Falls and others (2005).</a:t>
            </a:r>
            <a:endParaRPr lang="en-US" dirty="0" smtClean="0"/>
          </a:p>
        </p:txBody>
      </p:sp>
    </p:spTree>
    <p:extLst>
      <p:ext uri="{BB962C8B-B14F-4D97-AF65-F5344CB8AC3E}">
        <p14:creationId xmlns:p14="http://schemas.microsoft.com/office/powerpoint/2010/main" val="33193379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5272934" y="6698683"/>
            <a:ext cx="4034579" cy="3529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lvl1pPr>
              <a:defRPr>
                <a:solidFill>
                  <a:schemeClr val="tx1"/>
                </a:solidFill>
                <a:latin typeface="Verdana" pitchFamily="34" charset="0"/>
              </a:defRPr>
            </a:lvl1pPr>
            <a:lvl2pPr marL="745458" indent="-286716">
              <a:defRPr>
                <a:solidFill>
                  <a:schemeClr val="tx1"/>
                </a:solidFill>
                <a:latin typeface="Verdana" pitchFamily="34" charset="0"/>
              </a:defRPr>
            </a:lvl2pPr>
            <a:lvl3pPr marL="1146860" indent="-229371">
              <a:defRPr>
                <a:solidFill>
                  <a:schemeClr val="tx1"/>
                </a:solidFill>
                <a:latin typeface="Verdana" pitchFamily="34" charset="0"/>
              </a:defRPr>
            </a:lvl3pPr>
            <a:lvl4pPr marL="1605605" indent="-229371">
              <a:defRPr>
                <a:solidFill>
                  <a:schemeClr val="tx1"/>
                </a:solidFill>
                <a:latin typeface="Verdana" pitchFamily="34" charset="0"/>
              </a:defRPr>
            </a:lvl4pPr>
            <a:lvl5pPr marL="2064347" indent="-229371">
              <a:defRPr>
                <a:solidFill>
                  <a:schemeClr val="tx1"/>
                </a:solidFill>
                <a:latin typeface="Verdana" pitchFamily="34" charset="0"/>
              </a:defRPr>
            </a:lvl5pPr>
            <a:lvl6pPr marL="2523091" indent="-229371" eaLnBrk="0" fontAlgn="base" hangingPunct="0">
              <a:spcBef>
                <a:spcPct val="0"/>
              </a:spcBef>
              <a:spcAft>
                <a:spcPct val="0"/>
              </a:spcAft>
              <a:defRPr>
                <a:solidFill>
                  <a:schemeClr val="tx1"/>
                </a:solidFill>
                <a:latin typeface="Verdana" pitchFamily="34" charset="0"/>
              </a:defRPr>
            </a:lvl6pPr>
            <a:lvl7pPr marL="2981836" indent="-229371" eaLnBrk="0" fontAlgn="base" hangingPunct="0">
              <a:spcBef>
                <a:spcPct val="0"/>
              </a:spcBef>
              <a:spcAft>
                <a:spcPct val="0"/>
              </a:spcAft>
              <a:defRPr>
                <a:solidFill>
                  <a:schemeClr val="tx1"/>
                </a:solidFill>
                <a:latin typeface="Verdana" pitchFamily="34" charset="0"/>
              </a:defRPr>
            </a:lvl7pPr>
            <a:lvl8pPr marL="3440579" indent="-229371" eaLnBrk="0" fontAlgn="base" hangingPunct="0">
              <a:spcBef>
                <a:spcPct val="0"/>
              </a:spcBef>
              <a:spcAft>
                <a:spcPct val="0"/>
              </a:spcAft>
              <a:defRPr>
                <a:solidFill>
                  <a:schemeClr val="tx1"/>
                </a:solidFill>
                <a:latin typeface="Verdana" pitchFamily="34" charset="0"/>
              </a:defRPr>
            </a:lvl8pPr>
            <a:lvl9pPr marL="3899323" indent="-229371" eaLnBrk="0" fontAlgn="base" hangingPunct="0">
              <a:spcBef>
                <a:spcPct val="0"/>
              </a:spcBef>
              <a:spcAft>
                <a:spcPct val="0"/>
              </a:spcAft>
              <a:defRPr>
                <a:solidFill>
                  <a:schemeClr val="tx1"/>
                </a:solidFill>
                <a:latin typeface="Verdana" pitchFamily="34" charset="0"/>
              </a:defRPr>
            </a:lvl9pPr>
          </a:lstStyle>
          <a:p>
            <a:fld id="{59189F8C-E573-492F-9051-7CC37520498C}" type="slidenum">
              <a:rPr lang="en-US"/>
              <a:pPr/>
              <a:t>43</a:t>
            </a:fld>
            <a:endParaRPr lang="en-US"/>
          </a:p>
        </p:txBody>
      </p:sp>
      <p:sp>
        <p:nvSpPr>
          <p:cNvPr id="95235" name="Rectangle 2"/>
          <p:cNvSpPr>
            <a:spLocks noGrp="1" noRot="1" noChangeAspect="1" noChangeArrowheads="1" noTextEdit="1"/>
          </p:cNvSpPr>
          <p:nvPr>
            <p:ph type="sldImg"/>
          </p:nvPr>
        </p:nvSpPr>
        <p:spPr bwMode="auto">
          <a:xfrm>
            <a:off x="2908300" y="538163"/>
            <a:ext cx="3492500" cy="2619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4212" name="Rectangle 3"/>
          <p:cNvSpPr>
            <a:spLocks noGrp="1" noChangeArrowheads="1"/>
          </p:cNvSpPr>
          <p:nvPr>
            <p:ph type="body" idx="1"/>
          </p:nvPr>
        </p:nvSpPr>
        <p:spPr bwMode="auto">
          <a:xfrm>
            <a:off x="1241535" y="3387678"/>
            <a:ext cx="6826037" cy="3157676"/>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6" tIns="46284" rIns="92566" bIns="46284"/>
          <a:lstStyle/>
          <a:p>
            <a:pPr marL="229371" indent="-229371">
              <a:buFontTx/>
              <a:buAutoNum type="arabicParenR"/>
              <a:defRPr/>
            </a:pPr>
            <a:r>
              <a:rPr lang="en-US" dirty="0" smtClean="0"/>
              <a:t>Recall from the USGS work in the Brunswick area, deep </a:t>
            </a:r>
            <a:r>
              <a:rPr lang="en-US" dirty="0" err="1" smtClean="0"/>
              <a:t>hypersaline</a:t>
            </a:r>
            <a:r>
              <a:rPr lang="en-US" dirty="0" smtClean="0"/>
              <a:t> water is known to be moving into the Upper Floridan along a vertical conduit.</a:t>
            </a:r>
          </a:p>
          <a:p>
            <a:pPr>
              <a:defRPr/>
            </a:pPr>
            <a:endParaRPr lang="en-US" dirty="0" smtClean="0"/>
          </a:p>
          <a:p>
            <a:pPr marL="229371" indent="-229371">
              <a:defRPr/>
            </a:pPr>
            <a:r>
              <a:rPr lang="en-US" dirty="0" smtClean="0"/>
              <a:t>2) Our working hypothesis is that a similar conduit (SHOW) also exists just up-gradient of St. Catherines Island.  Major pumping in the Upper Floridan in the Savannah area has increased the vertical gradient within the system, allowing more saline water to move upwards along this conduit and into the Upper Floridan.</a:t>
            </a:r>
          </a:p>
          <a:p>
            <a:pPr marL="229371" indent="-229371">
              <a:defRPr/>
            </a:pPr>
            <a:endParaRPr lang="en-US" dirty="0" smtClean="0"/>
          </a:p>
          <a:p>
            <a:pPr marL="229371" indent="-229371">
              <a:defRPr/>
            </a:pPr>
            <a:r>
              <a:rPr lang="en-US" dirty="0" smtClean="0"/>
              <a:t>3) The mixed waters then move laterally beneath St. Catherines Island and into the large cone-of-depression at Savannah.</a:t>
            </a:r>
          </a:p>
          <a:p>
            <a:pPr marL="229371" indent="-229371">
              <a:defRPr/>
            </a:pPr>
            <a:endParaRPr lang="en-US" dirty="0" smtClean="0"/>
          </a:p>
          <a:p>
            <a:pPr marL="229371" indent="-229371">
              <a:defRPr/>
            </a:pPr>
            <a:r>
              <a:rPr lang="en-US" dirty="0" smtClean="0"/>
              <a:t>4) Again, we hypothesize</a:t>
            </a:r>
            <a:r>
              <a:rPr lang="en-US" baseline="0" dirty="0" smtClean="0"/>
              <a:t> that</a:t>
            </a:r>
            <a:r>
              <a:rPr lang="en-US" dirty="0" smtClean="0"/>
              <a:t> vertical flow along faults and solution conduits is relatively</a:t>
            </a:r>
            <a:r>
              <a:rPr lang="en-US" baseline="0" dirty="0" smtClean="0"/>
              <a:t> </a:t>
            </a:r>
            <a:r>
              <a:rPr lang="en-US" dirty="0" smtClean="0"/>
              <a:t>common throughout the coastal plain sequence, and that the faulting is likely related to reactivated Mesozoic basement structures.</a:t>
            </a:r>
          </a:p>
          <a:p>
            <a:pPr marL="229371" indent="-229371">
              <a:defRPr/>
            </a:pPr>
            <a:endParaRPr lang="en-US" dirty="0" smtClean="0"/>
          </a:p>
          <a:p>
            <a:pPr marL="229371" indent="-229371">
              <a:defRPr/>
            </a:pPr>
            <a:r>
              <a:rPr lang="en-US" dirty="0" smtClean="0"/>
              <a:t> </a:t>
            </a:r>
          </a:p>
        </p:txBody>
      </p:sp>
    </p:spTree>
    <p:extLst>
      <p:ext uri="{BB962C8B-B14F-4D97-AF65-F5344CB8AC3E}">
        <p14:creationId xmlns:p14="http://schemas.microsoft.com/office/powerpoint/2010/main" val="19104834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Rot="1" noChangeAspect="1" noChangeArrowheads="1" noTextEdit="1"/>
          </p:cNvSpPr>
          <p:nvPr>
            <p:ph type="sldImg"/>
          </p:nvPr>
        </p:nvSpPr>
        <p:spPr bwMode="auto">
          <a:xfrm>
            <a:off x="2892425" y="528638"/>
            <a:ext cx="3524250" cy="264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9876" name="Rectangle 3"/>
          <p:cNvSpPr>
            <a:spLocks noGrp="1" noChangeArrowheads="1"/>
          </p:cNvSpPr>
          <p:nvPr>
            <p:ph type="body" idx="1"/>
          </p:nvPr>
        </p:nvSpPr>
        <p:spPr bwMode="auto">
          <a:xfrm>
            <a:off x="931864" y="3351214"/>
            <a:ext cx="7445375" cy="31734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0" tIns="45874" rIns="91750" bIns="45874"/>
          <a:lstStyle/>
          <a:p>
            <a:pPr marL="228598" indent="-228598">
              <a:buFontTx/>
              <a:buAutoNum type="arabicParenR"/>
            </a:pPr>
            <a:r>
              <a:rPr lang="en-US" altLang="en-US" dirty="0" smtClean="0"/>
              <a:t>In</a:t>
            </a:r>
            <a:r>
              <a:rPr lang="en-US" altLang="en-US" baseline="0" dirty="0" smtClean="0"/>
              <a:t> conclusion……..</a:t>
            </a:r>
            <a:endParaRPr lang="en-US" altLang="en-US" dirty="0" smtClean="0"/>
          </a:p>
          <a:p>
            <a:pPr marL="228598" indent="-228598">
              <a:buFontTx/>
              <a:buAutoNum type="arabicParenR"/>
            </a:pPr>
            <a:endParaRPr lang="en-US" altLang="en-US" dirty="0" smtClean="0"/>
          </a:p>
          <a:p>
            <a:pPr marL="228598" indent="-228598"/>
            <a:endParaRPr lang="en-US" altLang="en-US" dirty="0" smtClean="0"/>
          </a:p>
        </p:txBody>
      </p:sp>
    </p:spTree>
    <p:extLst>
      <p:ext uri="{BB962C8B-B14F-4D97-AF65-F5344CB8AC3E}">
        <p14:creationId xmlns:p14="http://schemas.microsoft.com/office/powerpoint/2010/main" val="413919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p:cNvSpPr>
          <p:nvPr>
            <p:ph type="sldImg"/>
          </p:nvPr>
        </p:nvSpPr>
        <p:spPr bwMode="auto">
          <a:xfrm>
            <a:off x="2892425" y="528638"/>
            <a:ext cx="3524250" cy="264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xfrm>
            <a:off x="931864" y="3351214"/>
            <a:ext cx="7445375" cy="31734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0" tIns="45874" rIns="91750" bIns="45874"/>
          <a:lstStyle/>
          <a:p>
            <a:pPr marL="228598" indent="-228598">
              <a:buAutoNum type="arabicParenR"/>
            </a:pPr>
            <a:r>
              <a:rPr lang="en-US" altLang="en-US" dirty="0" smtClean="0"/>
              <a:t>Finally, on our barrier</a:t>
            </a:r>
            <a:r>
              <a:rPr lang="en-US" altLang="en-US" baseline="0" dirty="0" smtClean="0"/>
              <a:t> islands, faults and regional …….</a:t>
            </a:r>
          </a:p>
          <a:p>
            <a:endParaRPr lang="en-US" altLang="en-US" dirty="0" smtClean="0"/>
          </a:p>
        </p:txBody>
      </p:sp>
    </p:spTree>
    <p:extLst>
      <p:ext uri="{BB962C8B-B14F-4D97-AF65-F5344CB8AC3E}">
        <p14:creationId xmlns:p14="http://schemas.microsoft.com/office/powerpoint/2010/main" val="3178224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xfrm>
            <a:off x="2892425" y="528638"/>
            <a:ext cx="3524250" cy="264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xfrm>
            <a:off x="931546" y="3350942"/>
            <a:ext cx="7446008"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r>
              <a:rPr lang="en-US" dirty="0" smtClean="0"/>
              <a:t>With that, are there </a:t>
            </a:r>
            <a:r>
              <a:rPr lang="en-US" smtClean="0"/>
              <a:t>any questions?</a:t>
            </a:r>
          </a:p>
        </p:txBody>
      </p:sp>
    </p:spTree>
    <p:extLst>
      <p:ext uri="{BB962C8B-B14F-4D97-AF65-F5344CB8AC3E}">
        <p14:creationId xmlns:p14="http://schemas.microsoft.com/office/powerpoint/2010/main" val="750491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p:cNvSpPr>
          <p:nvPr>
            <p:ph type="sldImg"/>
          </p:nvPr>
        </p:nvSpPr>
        <p:spPr bwMode="auto">
          <a:xfrm>
            <a:off x="2892425" y="528638"/>
            <a:ext cx="3524250" cy="264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xfrm>
            <a:off x="931546" y="3350942"/>
            <a:ext cx="7446008"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r>
              <a:rPr lang="en-US" smtClean="0"/>
              <a:t>In summary then, (read)</a:t>
            </a:r>
          </a:p>
        </p:txBody>
      </p:sp>
    </p:spTree>
    <p:extLst>
      <p:ext uri="{BB962C8B-B14F-4D97-AF65-F5344CB8AC3E}">
        <p14:creationId xmlns:p14="http://schemas.microsoft.com/office/powerpoint/2010/main" val="521554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Rot="1" noChangeAspect="1" noChangeArrowheads="1" noTextEdit="1"/>
          </p:cNvSpPr>
          <p:nvPr>
            <p:ph type="sldImg"/>
          </p:nvPr>
        </p:nvSpPr>
        <p:spPr bwMode="auto">
          <a:xfrm>
            <a:off x="2892425" y="528638"/>
            <a:ext cx="3524250" cy="264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8916" name="Rectangle 3"/>
          <p:cNvSpPr>
            <a:spLocks noGrp="1" noChangeArrowheads="1"/>
          </p:cNvSpPr>
          <p:nvPr>
            <p:ph type="body" idx="1"/>
          </p:nvPr>
        </p:nvSpPr>
        <p:spPr bwMode="auto">
          <a:xfrm>
            <a:off x="931546" y="3350942"/>
            <a:ext cx="7446008" cy="31736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3" rIns="91749" bIns="45873"/>
          <a:lstStyle/>
          <a:p>
            <a:pPr marL="228598" indent="-228598">
              <a:buFontTx/>
              <a:buAutoNum type="arabicParenR"/>
            </a:pPr>
            <a:r>
              <a:rPr lang="en-US" altLang="en-US" dirty="0" smtClean="0"/>
              <a:t>This is a USGS map</a:t>
            </a:r>
            <a:r>
              <a:rPr lang="en-US" altLang="en-US" baseline="0" dirty="0" smtClean="0"/>
              <a:t> showing the </a:t>
            </a:r>
            <a:r>
              <a:rPr lang="en-US" altLang="en-US" dirty="0" smtClean="0"/>
              <a:t>potentiometric surface of the Upper Floridan aquifer prior to major development, with the blue areas showing where free-flowing artesian conditions existed  in 1880.</a:t>
            </a:r>
          </a:p>
          <a:p>
            <a:endParaRPr lang="en-US" dirty="0" smtClean="0"/>
          </a:p>
        </p:txBody>
      </p:sp>
    </p:spTree>
    <p:extLst>
      <p:ext uri="{BB962C8B-B14F-4D97-AF65-F5344CB8AC3E}">
        <p14:creationId xmlns:p14="http://schemas.microsoft.com/office/powerpoint/2010/main" val="1401460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Rot="1" noChangeAspect="1" noChangeArrowheads="1" noTextEdit="1"/>
          </p:cNvSpPr>
          <p:nvPr>
            <p:ph type="sldImg"/>
          </p:nvPr>
        </p:nvSpPr>
        <p:spPr bwMode="auto">
          <a:xfrm>
            <a:off x="2892425" y="528638"/>
            <a:ext cx="3524250" cy="264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10596" name="Rectangle 3"/>
          <p:cNvSpPr>
            <a:spLocks noGrp="1" noChangeArrowheads="1"/>
          </p:cNvSpPr>
          <p:nvPr>
            <p:ph type="body" idx="1"/>
          </p:nvPr>
        </p:nvSpPr>
        <p:spPr bwMode="auto">
          <a:xfrm>
            <a:off x="931546" y="3350942"/>
            <a:ext cx="7446008" cy="3173649"/>
          </a:xfrm>
          <a:prstGeom prst="rect">
            <a:avLst/>
          </a:prstGeom>
          <a:ln>
            <a:miter lim="800000"/>
            <a:headEnd/>
            <a:tailEnd/>
          </a:ln>
        </p:spPr>
        <p:txBody>
          <a:bodyPr lIns="91749" tIns="45873" rIns="91749" bIns="45873"/>
          <a:lstStyle/>
          <a:p>
            <a:pPr marL="228598" indent="-228598">
              <a:buFontTx/>
              <a:buAutoNum type="arabicParenR"/>
              <a:defRPr/>
            </a:pPr>
            <a:r>
              <a:rPr lang="en-US" dirty="0" smtClean="0"/>
              <a:t>Here’s a map of the heads in 1986.  Note the large cone-of-depression that has developed as a result of industrial and municipal withdrawals from the</a:t>
            </a:r>
            <a:r>
              <a:rPr lang="en-US" baseline="0" dirty="0" smtClean="0"/>
              <a:t> aquifer</a:t>
            </a:r>
            <a:r>
              <a:rPr lang="en-US" dirty="0" smtClean="0"/>
              <a:t> near the city of Savannah.</a:t>
            </a:r>
          </a:p>
          <a:p>
            <a:pPr marL="228598" indent="-228598">
              <a:buFontTx/>
              <a:buAutoNum type="arabicParenR"/>
              <a:defRPr/>
            </a:pPr>
            <a:endParaRPr lang="en-US" dirty="0" smtClean="0"/>
          </a:p>
          <a:p>
            <a:pPr marL="227010" indent="-227010">
              <a:defRPr/>
            </a:pPr>
            <a:r>
              <a:rPr lang="en-US" dirty="0" smtClean="0"/>
              <a:t>2)  Within the cone of depression, vertical the gradient has been reversed, thereby reducing the area of free-flowing artesian conditions, shown in blue.</a:t>
            </a:r>
          </a:p>
          <a:p>
            <a:pPr marL="227010" indent="-227010">
              <a:defRPr/>
            </a:pPr>
            <a:endParaRPr lang="en-US" dirty="0" smtClean="0"/>
          </a:p>
          <a:p>
            <a:pPr marL="227781" indent="-227781">
              <a:defRPr/>
            </a:pPr>
            <a:endParaRPr lang="en-US" dirty="0"/>
          </a:p>
        </p:txBody>
      </p:sp>
    </p:spTree>
    <p:extLst>
      <p:ext uri="{BB962C8B-B14F-4D97-AF65-F5344CB8AC3E}">
        <p14:creationId xmlns:p14="http://schemas.microsoft.com/office/powerpoint/2010/main" val="3589666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Rot="1" noChangeAspect="1" noChangeArrowheads="1" noTextEdit="1"/>
          </p:cNvSpPr>
          <p:nvPr>
            <p:ph type="sldImg"/>
          </p:nvPr>
        </p:nvSpPr>
        <p:spPr bwMode="auto">
          <a:xfrm>
            <a:off x="2892425" y="528638"/>
            <a:ext cx="3524250" cy="264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7108" name="Rectangle 3"/>
          <p:cNvSpPr>
            <a:spLocks noGrp="1" noChangeArrowheads="1"/>
          </p:cNvSpPr>
          <p:nvPr>
            <p:ph type="body" idx="1"/>
          </p:nvPr>
        </p:nvSpPr>
        <p:spPr bwMode="auto">
          <a:xfrm>
            <a:off x="931864" y="3351214"/>
            <a:ext cx="7445375" cy="3173412"/>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0" tIns="45874" rIns="91750" bIns="45874"/>
          <a:lstStyle/>
          <a:p>
            <a:r>
              <a:rPr lang="en-US" dirty="0" smtClean="0"/>
              <a:t>1) With respect to the deep structure,</a:t>
            </a:r>
            <a:r>
              <a:rPr lang="en-US" baseline="0" dirty="0" smtClean="0"/>
              <a:t> the </a:t>
            </a:r>
            <a:r>
              <a:rPr lang="en-US" altLang="en-US" dirty="0" smtClean="0"/>
              <a:t>coastal plain sedimentary sequence  (show) is draped over the surface of the basement rocks (show) which</a:t>
            </a:r>
            <a:r>
              <a:rPr lang="en-US" altLang="en-US" baseline="0" dirty="0" smtClean="0"/>
              <a:t> has </a:t>
            </a:r>
            <a:r>
              <a:rPr lang="en-US" altLang="en-US" dirty="0" smtClean="0"/>
              <a:t>considerable relief.</a:t>
            </a:r>
          </a:p>
          <a:p>
            <a:pPr marL="229371" indent="-229371">
              <a:buFontTx/>
              <a:buAutoNum type="arabicParenR"/>
            </a:pPr>
            <a:endParaRPr lang="en-US" altLang="en-US" dirty="0" smtClean="0"/>
          </a:p>
          <a:p>
            <a:r>
              <a:rPr lang="en-US" altLang="en-US" dirty="0" smtClean="0"/>
              <a:t>2) The</a:t>
            </a:r>
            <a:r>
              <a:rPr lang="en-US" altLang="en-US" baseline="0" dirty="0" smtClean="0"/>
              <a:t> </a:t>
            </a:r>
            <a:r>
              <a:rPr lang="en-US" altLang="en-US" dirty="0" smtClean="0"/>
              <a:t>structure contour map of the basement (SHOW)</a:t>
            </a:r>
            <a:r>
              <a:rPr lang="en-US" altLang="en-US" baseline="0" dirty="0" smtClean="0"/>
              <a:t> was generated as</a:t>
            </a:r>
            <a:r>
              <a:rPr lang="en-US" altLang="en-US" dirty="0" smtClean="0"/>
              <a:t> part of a USGS effort in the late 70s and early 80s  investigating the cause of the 1886 Charleston earthquake.</a:t>
            </a:r>
          </a:p>
          <a:p>
            <a:pPr marL="228598" indent="-228598"/>
            <a:endParaRPr lang="en-US" altLang="en-US" dirty="0" smtClean="0"/>
          </a:p>
          <a:p>
            <a:pPr marL="228598" indent="-228598"/>
            <a:r>
              <a:rPr lang="en-US" altLang="en-US" dirty="0" smtClean="0"/>
              <a:t>3) This effort included gravity, magnetic and seismic surveys along with drilling numerous boreholes into the basement.</a:t>
            </a:r>
          </a:p>
          <a:p>
            <a:pPr marL="229371" indent="-229371">
              <a:buFontTx/>
              <a:buAutoNum type="arabicParenR"/>
            </a:pPr>
            <a:endParaRPr lang="en-US" altLang="en-US" dirty="0" smtClean="0"/>
          </a:p>
        </p:txBody>
      </p:sp>
    </p:spTree>
    <p:extLst>
      <p:ext uri="{BB962C8B-B14F-4D97-AF65-F5344CB8AC3E}">
        <p14:creationId xmlns:p14="http://schemas.microsoft.com/office/powerpoint/2010/main" val="4104774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4294967295"/>
          </p:nvPr>
        </p:nvSpPr>
        <p:spPr bwMode="auto">
          <a:xfrm>
            <a:off x="5265739" y="6657975"/>
            <a:ext cx="4029075" cy="350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lstStyle>
            <a:lvl1pPr>
              <a:defRPr>
                <a:solidFill>
                  <a:schemeClr val="tx1"/>
                </a:solidFill>
                <a:latin typeface="Verdana" panose="020B0604030504040204" pitchFamily="34" charset="0"/>
              </a:defRPr>
            </a:lvl1pPr>
            <a:lvl2pPr marL="742941" indent="-285746">
              <a:defRPr>
                <a:solidFill>
                  <a:schemeClr val="tx1"/>
                </a:solidFill>
                <a:latin typeface="Verdana" panose="020B0604030504040204" pitchFamily="34" charset="0"/>
              </a:defRPr>
            </a:lvl2pPr>
            <a:lvl3pPr marL="1142987" indent="-228598">
              <a:defRPr>
                <a:solidFill>
                  <a:schemeClr val="tx1"/>
                </a:solidFill>
                <a:latin typeface="Verdana" panose="020B0604030504040204" pitchFamily="34" charset="0"/>
              </a:defRPr>
            </a:lvl3pPr>
            <a:lvl4pPr marL="1600181" indent="-228598">
              <a:defRPr>
                <a:solidFill>
                  <a:schemeClr val="tx1"/>
                </a:solidFill>
                <a:latin typeface="Verdana" panose="020B0604030504040204" pitchFamily="34" charset="0"/>
              </a:defRPr>
            </a:lvl4pPr>
            <a:lvl5pPr marL="2057376" indent="-228598">
              <a:defRPr>
                <a:solidFill>
                  <a:schemeClr val="tx1"/>
                </a:solidFill>
                <a:latin typeface="Verdana" panose="020B0604030504040204" pitchFamily="34" charset="0"/>
              </a:defRPr>
            </a:lvl5pPr>
            <a:lvl6pPr marL="2514571" indent="-228598" eaLnBrk="0" fontAlgn="base" hangingPunct="0">
              <a:spcBef>
                <a:spcPct val="0"/>
              </a:spcBef>
              <a:spcAft>
                <a:spcPct val="0"/>
              </a:spcAft>
              <a:defRPr>
                <a:solidFill>
                  <a:schemeClr val="tx1"/>
                </a:solidFill>
                <a:latin typeface="Verdana" panose="020B0604030504040204" pitchFamily="34" charset="0"/>
              </a:defRPr>
            </a:lvl6pPr>
            <a:lvl7pPr marL="2971766" indent="-228598" eaLnBrk="0" fontAlgn="base" hangingPunct="0">
              <a:spcBef>
                <a:spcPct val="0"/>
              </a:spcBef>
              <a:spcAft>
                <a:spcPct val="0"/>
              </a:spcAft>
              <a:defRPr>
                <a:solidFill>
                  <a:schemeClr val="tx1"/>
                </a:solidFill>
                <a:latin typeface="Verdana" panose="020B0604030504040204" pitchFamily="34" charset="0"/>
              </a:defRPr>
            </a:lvl7pPr>
            <a:lvl8pPr marL="3428960" indent="-228598" eaLnBrk="0" fontAlgn="base" hangingPunct="0">
              <a:spcBef>
                <a:spcPct val="0"/>
              </a:spcBef>
              <a:spcAft>
                <a:spcPct val="0"/>
              </a:spcAft>
              <a:defRPr>
                <a:solidFill>
                  <a:schemeClr val="tx1"/>
                </a:solidFill>
                <a:latin typeface="Verdana" panose="020B0604030504040204" pitchFamily="34" charset="0"/>
              </a:defRPr>
            </a:lvl8pPr>
            <a:lvl9pPr marL="3886155" indent="-228598" eaLnBrk="0" fontAlgn="base" hangingPunct="0">
              <a:spcBef>
                <a:spcPct val="0"/>
              </a:spcBef>
              <a:spcAft>
                <a:spcPct val="0"/>
              </a:spcAft>
              <a:defRPr>
                <a:solidFill>
                  <a:schemeClr val="tx1"/>
                </a:solidFill>
                <a:latin typeface="Verdana" panose="020B0604030504040204" pitchFamily="34" charset="0"/>
              </a:defRPr>
            </a:lvl9pPr>
          </a:lstStyle>
          <a:p>
            <a:fld id="{9C5E8642-C591-4590-84FC-0EA490CFF606}" type="slidenum">
              <a:rPr lang="en-US" altLang="en-US"/>
              <a:pPr/>
              <a:t>8</a:t>
            </a:fld>
            <a:endParaRPr lang="en-US" altLang="en-US"/>
          </a:p>
        </p:txBody>
      </p:sp>
      <p:sp>
        <p:nvSpPr>
          <p:cNvPr id="70659" name="Rectangle 2"/>
          <p:cNvSpPr>
            <a:spLocks noGrp="1" noRot="1" noChangeAspect="1" noChangeArrowheads="1" noTextEdit="1"/>
          </p:cNvSpPr>
          <p:nvPr>
            <p:ph type="sldImg"/>
          </p:nvPr>
        </p:nvSpPr>
        <p:spPr bwMode="auto">
          <a:xfrm>
            <a:off x="2895600" y="525463"/>
            <a:ext cx="3503613" cy="2628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0660" name="Rectangle 3"/>
          <p:cNvSpPr>
            <a:spLocks noGrp="1" noChangeArrowheads="1"/>
          </p:cNvSpPr>
          <p:nvPr>
            <p:ph type="body" idx="1"/>
          </p:nvPr>
        </p:nvSpPr>
        <p:spPr bwMode="auto">
          <a:xfrm>
            <a:off x="930275" y="3330575"/>
            <a:ext cx="7435850" cy="31543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lstStyle/>
          <a:p>
            <a:pPr marL="228598" indent="-228598"/>
            <a:r>
              <a:rPr lang="en-US" altLang="en-US" dirty="0" smtClean="0"/>
              <a:t>1) These USGS studies revealed the presence of Mesozoic rift structures beneath the coastal plain, collectively referred to as the South Georgia Rift (SHOW).</a:t>
            </a:r>
          </a:p>
          <a:p>
            <a:pPr marL="228598" indent="-228598"/>
            <a:endParaRPr lang="en-US" altLang="en-US" dirty="0" smtClean="0"/>
          </a:p>
        </p:txBody>
      </p:sp>
    </p:spTree>
    <p:extLst>
      <p:ext uri="{BB962C8B-B14F-4D97-AF65-F5344CB8AC3E}">
        <p14:creationId xmlns:p14="http://schemas.microsoft.com/office/powerpoint/2010/main" val="4274341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Rot="1" noChangeAspect="1" noChangeArrowheads="1" noTextEdit="1"/>
          </p:cNvSpPr>
          <p:nvPr>
            <p:ph type="sldImg"/>
          </p:nvPr>
        </p:nvSpPr>
        <p:spPr bwMode="auto">
          <a:xfrm>
            <a:off x="2892425" y="528638"/>
            <a:ext cx="3524250" cy="2644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1988" name="Rectangle 3"/>
          <p:cNvSpPr>
            <a:spLocks noGrp="1" noChangeArrowheads="1"/>
          </p:cNvSpPr>
          <p:nvPr>
            <p:ph type="body" idx="1"/>
          </p:nvPr>
        </p:nvSpPr>
        <p:spPr bwMode="auto">
          <a:xfrm>
            <a:off x="931863" y="3602831"/>
            <a:ext cx="7445375" cy="1699418"/>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0" tIns="45874" rIns="91750" bIns="45874"/>
          <a:lstStyle/>
          <a:p>
            <a:r>
              <a:rPr lang="en-US" altLang="en-US" dirty="0" smtClean="0"/>
              <a:t>1) For example, as interpreted by </a:t>
            </a:r>
            <a:r>
              <a:rPr lang="en-US" altLang="en-US" dirty="0" err="1" smtClean="0"/>
              <a:t>Chowns</a:t>
            </a:r>
            <a:r>
              <a:rPr lang="en-US" altLang="en-US" dirty="0" smtClean="0"/>
              <a:t> and Williams, this N-S section from Georgia to Florida shows complex pre-cretaceous structures buried beneath the coastal plain (SHOW).</a:t>
            </a:r>
          </a:p>
          <a:p>
            <a:endParaRPr lang="en-US" altLang="en-US" dirty="0" smtClean="0"/>
          </a:p>
          <a:p>
            <a:r>
              <a:rPr lang="en-US" altLang="en-US" dirty="0" smtClean="0"/>
              <a:t>2) Note the </a:t>
            </a:r>
            <a:r>
              <a:rPr lang="en-US" altLang="en-US" dirty="0" err="1" smtClean="0"/>
              <a:t>grabens</a:t>
            </a:r>
            <a:r>
              <a:rPr lang="en-US" altLang="en-US" dirty="0" smtClean="0"/>
              <a:t> here (SHOW)</a:t>
            </a:r>
            <a:r>
              <a:rPr lang="en-US" altLang="en-US" baseline="0" dirty="0" smtClean="0"/>
              <a:t> </a:t>
            </a:r>
            <a:r>
              <a:rPr lang="en-US" altLang="en-US" dirty="0" smtClean="0"/>
              <a:t>containing Triassic </a:t>
            </a:r>
            <a:r>
              <a:rPr lang="en-US" altLang="en-US" dirty="0" err="1" smtClean="0"/>
              <a:t>redbeds</a:t>
            </a:r>
            <a:r>
              <a:rPr lang="en-US" altLang="en-US" dirty="0" smtClean="0"/>
              <a:t> and </a:t>
            </a:r>
            <a:r>
              <a:rPr lang="en-US" altLang="en-US" dirty="0" err="1" smtClean="0"/>
              <a:t>diabase</a:t>
            </a:r>
            <a:r>
              <a:rPr lang="en-US" altLang="en-US" dirty="0" smtClean="0"/>
              <a:t> intrusions.</a:t>
            </a:r>
          </a:p>
          <a:p>
            <a:endParaRPr lang="en-US" altLang="en-US" dirty="0" smtClean="0"/>
          </a:p>
          <a:p>
            <a:endParaRPr lang="en-US" altLang="en-US" dirty="0" smtClean="0"/>
          </a:p>
          <a:p>
            <a:pPr marL="228598" indent="-228598">
              <a:buFontTx/>
              <a:buAutoNum type="arabicParenR"/>
              <a:defRPr/>
            </a:pPr>
            <a:endParaRPr lang="en-US" dirty="0" smtClean="0"/>
          </a:p>
          <a:p>
            <a:pPr>
              <a:defRPr/>
            </a:pPr>
            <a:endParaRPr lang="en-US" dirty="0" smtClean="0"/>
          </a:p>
        </p:txBody>
      </p:sp>
    </p:spTree>
    <p:extLst>
      <p:ext uri="{BB962C8B-B14F-4D97-AF65-F5344CB8AC3E}">
        <p14:creationId xmlns:p14="http://schemas.microsoft.com/office/powerpoint/2010/main" val="3737033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989 w 2780"/>
                <a:gd name="T1" fmla="*/ 18 h 953"/>
                <a:gd name="T2" fmla="*/ 2894 w 2780"/>
                <a:gd name="T3" fmla="*/ 24 h 953"/>
                <a:gd name="T4" fmla="*/ 2827 w 2780"/>
                <a:gd name="T5" fmla="*/ 102 h 953"/>
                <a:gd name="T6" fmla="*/ 2712 w 2780"/>
                <a:gd name="T7" fmla="*/ 156 h 953"/>
                <a:gd name="T8" fmla="*/ 2705 w 2780"/>
                <a:gd name="T9" fmla="*/ 222 h 953"/>
                <a:gd name="T10" fmla="*/ 2685 w 2780"/>
                <a:gd name="T11" fmla="*/ 246 h 953"/>
                <a:gd name="T12" fmla="*/ 2665 w 2780"/>
                <a:gd name="T13" fmla="*/ 252 h 953"/>
                <a:gd name="T14" fmla="*/ 2589 w 2780"/>
                <a:gd name="T15" fmla="*/ 210 h 953"/>
                <a:gd name="T16" fmla="*/ 2443 w 2780"/>
                <a:gd name="T17" fmla="*/ 192 h 953"/>
                <a:gd name="T18" fmla="*/ 2416 w 2780"/>
                <a:gd name="T19" fmla="*/ 186 h 953"/>
                <a:gd name="T20" fmla="*/ 2395 w 2780"/>
                <a:gd name="T21" fmla="*/ 192 h 953"/>
                <a:gd name="T22" fmla="*/ 2314 w 2780"/>
                <a:gd name="T23" fmla="*/ 228 h 953"/>
                <a:gd name="T24" fmla="*/ 2278 w 2780"/>
                <a:gd name="T25" fmla="*/ 240 h 953"/>
                <a:gd name="T26" fmla="*/ 2254 w 2780"/>
                <a:gd name="T27" fmla="*/ 246 h 953"/>
                <a:gd name="T28" fmla="*/ 2242 w 2780"/>
                <a:gd name="T29" fmla="*/ 258 h 953"/>
                <a:gd name="T30" fmla="*/ 2242 w 2780"/>
                <a:gd name="T31" fmla="*/ 276 h 953"/>
                <a:gd name="T32" fmla="*/ 2219 w 2780"/>
                <a:gd name="T33" fmla="*/ 300 h 953"/>
                <a:gd name="T34" fmla="*/ 2201 w 2780"/>
                <a:gd name="T35" fmla="*/ 312 h 953"/>
                <a:gd name="T36" fmla="*/ 2189 w 2780"/>
                <a:gd name="T37" fmla="*/ 324 h 953"/>
                <a:gd name="T38" fmla="*/ 2177 w 2780"/>
                <a:gd name="T39" fmla="*/ 336 h 953"/>
                <a:gd name="T40" fmla="*/ 2142 w 2780"/>
                <a:gd name="T41" fmla="*/ 342 h 953"/>
                <a:gd name="T42" fmla="*/ 2065 w 2780"/>
                <a:gd name="T43" fmla="*/ 336 h 953"/>
                <a:gd name="T44" fmla="*/ 2023 w 2780"/>
                <a:gd name="T45" fmla="*/ 330 h 953"/>
                <a:gd name="T46" fmla="*/ 2009 w 2780"/>
                <a:gd name="T47" fmla="*/ 342 h 953"/>
                <a:gd name="T48" fmla="*/ 1997 w 2780"/>
                <a:gd name="T49" fmla="*/ 354 h 953"/>
                <a:gd name="T50" fmla="*/ 1967 w 2780"/>
                <a:gd name="T51" fmla="*/ 360 h 953"/>
                <a:gd name="T52" fmla="*/ 1908 w 2780"/>
                <a:gd name="T53" fmla="*/ 342 h 953"/>
                <a:gd name="T54" fmla="*/ 1884 w 2780"/>
                <a:gd name="T55" fmla="*/ 342 h 953"/>
                <a:gd name="T56" fmla="*/ 1860 w 2780"/>
                <a:gd name="T57" fmla="*/ 354 h 953"/>
                <a:gd name="T58" fmla="*/ 1791 w 2780"/>
                <a:gd name="T59" fmla="*/ 425 h 953"/>
                <a:gd name="T60" fmla="*/ 1741 w 2780"/>
                <a:gd name="T61" fmla="*/ 569 h 953"/>
                <a:gd name="T62" fmla="*/ 1741 w 2780"/>
                <a:gd name="T63" fmla="*/ 593 h 953"/>
                <a:gd name="T64" fmla="*/ 1748 w 2780"/>
                <a:gd name="T65" fmla="*/ 641 h 953"/>
                <a:gd name="T66" fmla="*/ 1769 w 2780"/>
                <a:gd name="T67" fmla="*/ 659 h 953"/>
                <a:gd name="T68" fmla="*/ 1762 w 2780"/>
                <a:gd name="T69" fmla="*/ 671 h 953"/>
                <a:gd name="T70" fmla="*/ 1748 w 2780"/>
                <a:gd name="T71" fmla="*/ 683 h 953"/>
                <a:gd name="T72" fmla="*/ 1662 w 2780"/>
                <a:gd name="T73" fmla="*/ 689 h 953"/>
                <a:gd name="T74" fmla="*/ 1585 w 2780"/>
                <a:gd name="T75" fmla="*/ 629 h 953"/>
                <a:gd name="T76" fmla="*/ 1438 w 2780"/>
                <a:gd name="T77" fmla="*/ 587 h 953"/>
                <a:gd name="T78" fmla="*/ 1280 w 2780"/>
                <a:gd name="T79" fmla="*/ 671 h 953"/>
                <a:gd name="T80" fmla="*/ 1090 w 2780"/>
                <a:gd name="T81" fmla="*/ 731 h 953"/>
                <a:gd name="T82" fmla="*/ 885 w 2780"/>
                <a:gd name="T83" fmla="*/ 743 h 953"/>
                <a:gd name="T84" fmla="*/ 676 w 2780"/>
                <a:gd name="T85" fmla="*/ 701 h 953"/>
                <a:gd name="T86" fmla="*/ 616 w 2780"/>
                <a:gd name="T87" fmla="*/ 695 h 953"/>
                <a:gd name="T88" fmla="*/ 604 w 2780"/>
                <a:gd name="T89" fmla="*/ 701 h 953"/>
                <a:gd name="T90" fmla="*/ 568 w 2780"/>
                <a:gd name="T91" fmla="*/ 731 h 953"/>
                <a:gd name="T92" fmla="*/ 460 w 2780"/>
                <a:gd name="T93" fmla="*/ 809 h 953"/>
                <a:gd name="T94" fmla="*/ 430 w 2780"/>
                <a:gd name="T95" fmla="*/ 821 h 953"/>
                <a:gd name="T96" fmla="*/ 406 w 2780"/>
                <a:gd name="T97" fmla="*/ 821 h 953"/>
                <a:gd name="T98" fmla="*/ 359 w 2780"/>
                <a:gd name="T99" fmla="*/ 827 h 953"/>
                <a:gd name="T100" fmla="*/ 233 w 2780"/>
                <a:gd name="T101" fmla="*/ 851 h 953"/>
                <a:gd name="T102" fmla="*/ 197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300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grpSp>
      <p:sp>
        <p:nvSpPr>
          <p:cNvPr id="615442"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615443"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p>
        </p:txBody>
      </p:sp>
      <p:sp>
        <p:nvSpPr>
          <p:cNvPr id="21" name="Rectangle 21"/>
          <p:cNvSpPr>
            <a:spLocks noGrp="1" noChangeArrowheads="1"/>
          </p:cNvSpPr>
          <p:nvPr>
            <p:ph type="ftr" sz="quarter" idx="11"/>
          </p:nvPr>
        </p:nvSpPr>
        <p:spPr/>
        <p:txBody>
          <a:bodyPr/>
          <a:lstStyle>
            <a:lvl1pPr>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a:lvl1pPr>
          </a:lstStyle>
          <a:p>
            <a:pPr>
              <a:defRPr/>
            </a:pPr>
            <a:fld id="{B717D397-EBE7-48E5-BBA3-F67C61832014}" type="slidenum">
              <a:rPr lang="en-US"/>
              <a:pPr>
                <a:defRPr/>
              </a:pPr>
              <a:t>‹#›</a:t>
            </a:fld>
            <a:endParaRPr lang="en-US"/>
          </a:p>
        </p:txBody>
      </p:sp>
    </p:spTree>
    <p:extLst>
      <p:ext uri="{BB962C8B-B14F-4D97-AF65-F5344CB8AC3E}">
        <p14:creationId xmlns:p14="http://schemas.microsoft.com/office/powerpoint/2010/main" val="1541409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71432773-260A-4EB4-A2D9-00A4AF0235E7}" type="slidenum">
              <a:rPr lang="en-US"/>
              <a:pPr>
                <a:defRPr/>
              </a:pPr>
              <a:t>‹#›</a:t>
            </a:fld>
            <a:endParaRPr lang="en-US"/>
          </a:p>
        </p:txBody>
      </p:sp>
    </p:spTree>
    <p:extLst>
      <p:ext uri="{BB962C8B-B14F-4D97-AF65-F5344CB8AC3E}">
        <p14:creationId xmlns:p14="http://schemas.microsoft.com/office/powerpoint/2010/main" val="3462212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C60BEAC8-DF3E-47F7-89D9-64AF8740767D}" type="slidenum">
              <a:rPr lang="en-US"/>
              <a:pPr>
                <a:defRPr/>
              </a:pPr>
              <a:t>‹#›</a:t>
            </a:fld>
            <a:endParaRPr lang="en-US"/>
          </a:p>
        </p:txBody>
      </p:sp>
    </p:spTree>
    <p:extLst>
      <p:ext uri="{BB962C8B-B14F-4D97-AF65-F5344CB8AC3E}">
        <p14:creationId xmlns:p14="http://schemas.microsoft.com/office/powerpoint/2010/main" val="766245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60E9C66D-C94F-4EDE-B32D-D9AE57FD6DCF}" type="slidenum">
              <a:rPr lang="en-US"/>
              <a:pPr>
                <a:defRPr/>
              </a:pPr>
              <a:t>‹#›</a:t>
            </a:fld>
            <a:endParaRPr lang="en-US"/>
          </a:p>
        </p:txBody>
      </p:sp>
    </p:spTree>
    <p:extLst>
      <p:ext uri="{BB962C8B-B14F-4D97-AF65-F5344CB8AC3E}">
        <p14:creationId xmlns:p14="http://schemas.microsoft.com/office/powerpoint/2010/main" val="367123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54292D8-4DC7-47A8-8B66-DF53B46A6C6D}" type="slidenum">
              <a:rPr lang="en-US" altLang="en-US"/>
              <a:pPr/>
              <a:t>‹#›</a:t>
            </a:fld>
            <a:endParaRPr lang="en-US" altLang="en-US"/>
          </a:p>
        </p:txBody>
      </p:sp>
    </p:spTree>
    <p:extLst>
      <p:ext uri="{BB962C8B-B14F-4D97-AF65-F5344CB8AC3E}">
        <p14:creationId xmlns:p14="http://schemas.microsoft.com/office/powerpoint/2010/main" val="1650942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015E4B4B-17CC-410B-A24B-4EDC3458D722}" type="slidenum">
              <a:rPr lang="en-US"/>
              <a:pPr>
                <a:defRPr/>
              </a:pPr>
              <a:t>‹#›</a:t>
            </a:fld>
            <a:endParaRPr lang="en-US"/>
          </a:p>
        </p:txBody>
      </p:sp>
    </p:spTree>
    <p:extLst>
      <p:ext uri="{BB962C8B-B14F-4D97-AF65-F5344CB8AC3E}">
        <p14:creationId xmlns:p14="http://schemas.microsoft.com/office/powerpoint/2010/main" val="1953754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13929073-FEC8-48FE-8AA6-094B58642BE2}" type="slidenum">
              <a:rPr lang="en-US"/>
              <a:pPr>
                <a:defRPr/>
              </a:pPr>
              <a:t>‹#›</a:t>
            </a:fld>
            <a:endParaRPr lang="en-US"/>
          </a:p>
        </p:txBody>
      </p:sp>
    </p:spTree>
    <p:extLst>
      <p:ext uri="{BB962C8B-B14F-4D97-AF65-F5344CB8AC3E}">
        <p14:creationId xmlns:p14="http://schemas.microsoft.com/office/powerpoint/2010/main" val="3701970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718C423C-EEB8-41E2-80F8-69708B22A227}" type="slidenum">
              <a:rPr lang="en-US"/>
              <a:pPr>
                <a:defRPr/>
              </a:pPr>
              <a:t>‹#›</a:t>
            </a:fld>
            <a:endParaRPr lang="en-US"/>
          </a:p>
        </p:txBody>
      </p:sp>
    </p:spTree>
    <p:extLst>
      <p:ext uri="{BB962C8B-B14F-4D97-AF65-F5344CB8AC3E}">
        <p14:creationId xmlns:p14="http://schemas.microsoft.com/office/powerpoint/2010/main" val="1946602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4A7769DE-E1DC-465E-B77C-1FF36349A888}" type="slidenum">
              <a:rPr lang="en-US"/>
              <a:pPr>
                <a:defRPr/>
              </a:pPr>
              <a:t>‹#›</a:t>
            </a:fld>
            <a:endParaRPr lang="en-US"/>
          </a:p>
        </p:txBody>
      </p:sp>
    </p:spTree>
    <p:extLst>
      <p:ext uri="{BB962C8B-B14F-4D97-AF65-F5344CB8AC3E}">
        <p14:creationId xmlns:p14="http://schemas.microsoft.com/office/powerpoint/2010/main" val="3316572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9F7C7AD8-CE9A-4D42-B218-4BA222E58F7A}" type="slidenum">
              <a:rPr lang="en-US"/>
              <a:pPr>
                <a:defRPr/>
              </a:pPr>
              <a:t>‹#›</a:t>
            </a:fld>
            <a:endParaRPr lang="en-US"/>
          </a:p>
        </p:txBody>
      </p:sp>
    </p:spTree>
    <p:extLst>
      <p:ext uri="{BB962C8B-B14F-4D97-AF65-F5344CB8AC3E}">
        <p14:creationId xmlns:p14="http://schemas.microsoft.com/office/powerpoint/2010/main" val="1860807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1669F471-5A71-432A-9236-428F625636D5}" type="slidenum">
              <a:rPr lang="en-US"/>
              <a:pPr>
                <a:defRPr/>
              </a:pPr>
              <a:t>‹#›</a:t>
            </a:fld>
            <a:endParaRPr lang="en-US"/>
          </a:p>
        </p:txBody>
      </p:sp>
    </p:spTree>
    <p:extLst>
      <p:ext uri="{BB962C8B-B14F-4D97-AF65-F5344CB8AC3E}">
        <p14:creationId xmlns:p14="http://schemas.microsoft.com/office/powerpoint/2010/main" val="316975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7DF44A2D-155F-4B9E-85A8-8BC22FEE5E48}" type="slidenum">
              <a:rPr lang="en-US"/>
              <a:pPr>
                <a:defRPr/>
              </a:pPr>
              <a:t>‹#›</a:t>
            </a:fld>
            <a:endParaRPr lang="en-US"/>
          </a:p>
        </p:txBody>
      </p:sp>
    </p:spTree>
    <p:extLst>
      <p:ext uri="{BB962C8B-B14F-4D97-AF65-F5344CB8AC3E}">
        <p14:creationId xmlns:p14="http://schemas.microsoft.com/office/powerpoint/2010/main" val="33713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7CEE10A1-CC00-4F1E-8B47-459068783B86}" type="slidenum">
              <a:rPr lang="en-US"/>
              <a:pPr>
                <a:defRPr/>
              </a:pPr>
              <a:t>‹#›</a:t>
            </a:fld>
            <a:endParaRPr lang="en-US"/>
          </a:p>
        </p:txBody>
      </p:sp>
    </p:spTree>
    <p:extLst>
      <p:ext uri="{BB962C8B-B14F-4D97-AF65-F5344CB8AC3E}">
        <p14:creationId xmlns:p14="http://schemas.microsoft.com/office/powerpoint/2010/main" val="2225914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716463" y="5345113"/>
            <a:ext cx="4427537" cy="1512887"/>
            <a:chOff x="2971" y="3367"/>
            <a:chExt cx="2789" cy="953"/>
          </a:xfrm>
        </p:grpSpPr>
        <p:sp>
          <p:nvSpPr>
            <p:cNvPr id="1032" name="Freeform 3"/>
            <p:cNvSpPr>
              <a:spLocks/>
            </p:cNvSpPr>
            <p:nvPr/>
          </p:nvSpPr>
          <p:spPr bwMode="ltGray">
            <a:xfrm>
              <a:off x="2971" y="3367"/>
              <a:ext cx="2789" cy="953"/>
            </a:xfrm>
            <a:custGeom>
              <a:avLst/>
              <a:gdLst>
                <a:gd name="T0" fmla="*/ 2989 w 2780"/>
                <a:gd name="T1" fmla="*/ 18 h 953"/>
                <a:gd name="T2" fmla="*/ 2894 w 2780"/>
                <a:gd name="T3" fmla="*/ 24 h 953"/>
                <a:gd name="T4" fmla="*/ 2827 w 2780"/>
                <a:gd name="T5" fmla="*/ 102 h 953"/>
                <a:gd name="T6" fmla="*/ 2712 w 2780"/>
                <a:gd name="T7" fmla="*/ 156 h 953"/>
                <a:gd name="T8" fmla="*/ 2705 w 2780"/>
                <a:gd name="T9" fmla="*/ 222 h 953"/>
                <a:gd name="T10" fmla="*/ 2685 w 2780"/>
                <a:gd name="T11" fmla="*/ 246 h 953"/>
                <a:gd name="T12" fmla="*/ 2665 w 2780"/>
                <a:gd name="T13" fmla="*/ 252 h 953"/>
                <a:gd name="T14" fmla="*/ 2589 w 2780"/>
                <a:gd name="T15" fmla="*/ 210 h 953"/>
                <a:gd name="T16" fmla="*/ 2443 w 2780"/>
                <a:gd name="T17" fmla="*/ 192 h 953"/>
                <a:gd name="T18" fmla="*/ 2416 w 2780"/>
                <a:gd name="T19" fmla="*/ 186 h 953"/>
                <a:gd name="T20" fmla="*/ 2395 w 2780"/>
                <a:gd name="T21" fmla="*/ 192 h 953"/>
                <a:gd name="T22" fmla="*/ 2314 w 2780"/>
                <a:gd name="T23" fmla="*/ 228 h 953"/>
                <a:gd name="T24" fmla="*/ 2278 w 2780"/>
                <a:gd name="T25" fmla="*/ 240 h 953"/>
                <a:gd name="T26" fmla="*/ 2254 w 2780"/>
                <a:gd name="T27" fmla="*/ 246 h 953"/>
                <a:gd name="T28" fmla="*/ 2242 w 2780"/>
                <a:gd name="T29" fmla="*/ 258 h 953"/>
                <a:gd name="T30" fmla="*/ 2242 w 2780"/>
                <a:gd name="T31" fmla="*/ 276 h 953"/>
                <a:gd name="T32" fmla="*/ 2219 w 2780"/>
                <a:gd name="T33" fmla="*/ 300 h 953"/>
                <a:gd name="T34" fmla="*/ 2201 w 2780"/>
                <a:gd name="T35" fmla="*/ 312 h 953"/>
                <a:gd name="T36" fmla="*/ 2189 w 2780"/>
                <a:gd name="T37" fmla="*/ 324 h 953"/>
                <a:gd name="T38" fmla="*/ 2177 w 2780"/>
                <a:gd name="T39" fmla="*/ 336 h 953"/>
                <a:gd name="T40" fmla="*/ 2142 w 2780"/>
                <a:gd name="T41" fmla="*/ 342 h 953"/>
                <a:gd name="T42" fmla="*/ 2065 w 2780"/>
                <a:gd name="T43" fmla="*/ 336 h 953"/>
                <a:gd name="T44" fmla="*/ 2023 w 2780"/>
                <a:gd name="T45" fmla="*/ 330 h 953"/>
                <a:gd name="T46" fmla="*/ 2009 w 2780"/>
                <a:gd name="T47" fmla="*/ 342 h 953"/>
                <a:gd name="T48" fmla="*/ 1997 w 2780"/>
                <a:gd name="T49" fmla="*/ 354 h 953"/>
                <a:gd name="T50" fmla="*/ 1967 w 2780"/>
                <a:gd name="T51" fmla="*/ 360 h 953"/>
                <a:gd name="T52" fmla="*/ 1908 w 2780"/>
                <a:gd name="T53" fmla="*/ 342 h 953"/>
                <a:gd name="T54" fmla="*/ 1884 w 2780"/>
                <a:gd name="T55" fmla="*/ 342 h 953"/>
                <a:gd name="T56" fmla="*/ 1860 w 2780"/>
                <a:gd name="T57" fmla="*/ 354 h 953"/>
                <a:gd name="T58" fmla="*/ 1791 w 2780"/>
                <a:gd name="T59" fmla="*/ 425 h 953"/>
                <a:gd name="T60" fmla="*/ 1741 w 2780"/>
                <a:gd name="T61" fmla="*/ 569 h 953"/>
                <a:gd name="T62" fmla="*/ 1741 w 2780"/>
                <a:gd name="T63" fmla="*/ 593 h 953"/>
                <a:gd name="T64" fmla="*/ 1748 w 2780"/>
                <a:gd name="T65" fmla="*/ 641 h 953"/>
                <a:gd name="T66" fmla="*/ 1769 w 2780"/>
                <a:gd name="T67" fmla="*/ 659 h 953"/>
                <a:gd name="T68" fmla="*/ 1762 w 2780"/>
                <a:gd name="T69" fmla="*/ 671 h 953"/>
                <a:gd name="T70" fmla="*/ 1748 w 2780"/>
                <a:gd name="T71" fmla="*/ 683 h 953"/>
                <a:gd name="T72" fmla="*/ 1662 w 2780"/>
                <a:gd name="T73" fmla="*/ 689 h 953"/>
                <a:gd name="T74" fmla="*/ 1585 w 2780"/>
                <a:gd name="T75" fmla="*/ 629 h 953"/>
                <a:gd name="T76" fmla="*/ 1438 w 2780"/>
                <a:gd name="T77" fmla="*/ 587 h 953"/>
                <a:gd name="T78" fmla="*/ 1280 w 2780"/>
                <a:gd name="T79" fmla="*/ 671 h 953"/>
                <a:gd name="T80" fmla="*/ 1090 w 2780"/>
                <a:gd name="T81" fmla="*/ 731 h 953"/>
                <a:gd name="T82" fmla="*/ 885 w 2780"/>
                <a:gd name="T83" fmla="*/ 743 h 953"/>
                <a:gd name="T84" fmla="*/ 676 w 2780"/>
                <a:gd name="T85" fmla="*/ 701 h 953"/>
                <a:gd name="T86" fmla="*/ 616 w 2780"/>
                <a:gd name="T87" fmla="*/ 695 h 953"/>
                <a:gd name="T88" fmla="*/ 604 w 2780"/>
                <a:gd name="T89" fmla="*/ 701 h 953"/>
                <a:gd name="T90" fmla="*/ 568 w 2780"/>
                <a:gd name="T91" fmla="*/ 731 h 953"/>
                <a:gd name="T92" fmla="*/ 460 w 2780"/>
                <a:gd name="T93" fmla="*/ 809 h 953"/>
                <a:gd name="T94" fmla="*/ 430 w 2780"/>
                <a:gd name="T95" fmla="*/ 821 h 953"/>
                <a:gd name="T96" fmla="*/ 406 w 2780"/>
                <a:gd name="T97" fmla="*/ 821 h 953"/>
                <a:gd name="T98" fmla="*/ 359 w 2780"/>
                <a:gd name="T99" fmla="*/ 827 h 953"/>
                <a:gd name="T100" fmla="*/ 233 w 2780"/>
                <a:gd name="T101" fmla="*/ 851 h 953"/>
                <a:gd name="T102" fmla="*/ 197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300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614404"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614405"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614406"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614407"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614408"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614409"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614410"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614411"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614412"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614413"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614414"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614415"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614416"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614417"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grpSp>
      <p:sp>
        <p:nvSpPr>
          <p:cNvPr id="614418"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419"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614420"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614421"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E562726A-56EB-4F8F-B04F-F776D933B371}" type="slidenum">
              <a:rPr lang="en-US"/>
              <a:pPr>
                <a:defRPr/>
              </a:pPr>
              <a:t>‹#›</a:t>
            </a:fld>
            <a:endParaRPr lang="en-US"/>
          </a:p>
        </p:txBody>
      </p:sp>
      <p:sp>
        <p:nvSpPr>
          <p:cNvPr id="61442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125"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6" r:id="rId13"/>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76200" y="304800"/>
            <a:ext cx="9067800" cy="1905000"/>
          </a:xfrm>
        </p:spPr>
        <p:txBody>
          <a:bodyPr/>
          <a:lstStyle/>
          <a:p>
            <a:pPr eaLnBrk="1" hangingPunct="1">
              <a:defRPr/>
            </a:pPr>
            <a:r>
              <a:rPr lang="en-US" sz="3200" dirty="0"/>
              <a:t>Evidence of Deep-Seated, Vertical Groundwater Pathways within the Georgia Coastal Plain</a:t>
            </a:r>
            <a:r>
              <a:rPr lang="en-US" sz="3200" b="1" dirty="0" smtClean="0"/>
              <a:t/>
            </a:r>
            <a:br>
              <a:rPr lang="en-US" sz="3200" b="1" dirty="0" smtClean="0"/>
            </a:br>
            <a:r>
              <a:rPr lang="en-US" sz="1600" b="1" dirty="0" smtClean="0"/>
              <a:t/>
            </a:r>
            <a:br>
              <a:rPr lang="en-US" sz="1600" b="1" dirty="0" smtClean="0"/>
            </a:br>
            <a:r>
              <a:rPr lang="en-US" sz="1800" u="sng" dirty="0"/>
              <a:t>James Reichard</a:t>
            </a:r>
            <a:r>
              <a:rPr lang="en-US" sz="1800" dirty="0"/>
              <a:t>, R. Kelly Vance, and Brian Meyer; Dept. of Geology and Geography Georgia Southern University and Dept. of Geosciences, Georgia State University</a:t>
            </a:r>
            <a:r>
              <a:rPr lang="en-US" sz="2000" b="1" dirty="0"/>
              <a:t/>
            </a:r>
            <a:br>
              <a:rPr lang="en-US" sz="2000" b="1" dirty="0"/>
            </a:br>
            <a:endParaRPr lang="en-US" sz="1800" b="1" dirty="0" smtClean="0"/>
          </a:p>
        </p:txBody>
      </p:sp>
      <p:pic>
        <p:nvPicPr>
          <p:cNvPr id="3075" name="Picture 5" descr="C:\Home Stuff\photos-home\11_jan_st_catherines\IMG_46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1336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USGS_1313_N_fig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6727825"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ChangeArrowheads="1"/>
          </p:cNvSpPr>
          <p:nvPr/>
        </p:nvSpPr>
        <p:spPr bwMode="auto">
          <a:xfrm>
            <a:off x="1447800" y="6169025"/>
            <a:ext cx="2798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Tx/>
              <a:buFontTx/>
              <a:buNone/>
            </a:pPr>
            <a:r>
              <a:rPr lang="en-US" altLang="en-US" sz="1400" dirty="0">
                <a:latin typeface="Arial" panose="020B0604020202020204" pitchFamily="34" charset="0"/>
                <a:cs typeface="Arial" panose="020B0604020202020204" pitchFamily="34" charset="0"/>
              </a:rPr>
              <a:t>(Dillon, </a:t>
            </a:r>
            <a:r>
              <a:rPr lang="en-US" altLang="en-US" sz="1400" dirty="0" err="1">
                <a:latin typeface="Arial" panose="020B0604020202020204" pitchFamily="34" charset="0"/>
                <a:cs typeface="Arial" panose="020B0604020202020204" pitchFamily="34" charset="0"/>
              </a:rPr>
              <a:t>Klitgord</a:t>
            </a:r>
            <a:r>
              <a:rPr lang="en-US" altLang="en-US" sz="1400" dirty="0">
                <a:latin typeface="Arial" panose="020B0604020202020204" pitchFamily="34" charset="0"/>
                <a:cs typeface="Arial" panose="020B0604020202020204" pitchFamily="34" charset="0"/>
              </a:rPr>
              <a:t>, and Paull, 1983)</a:t>
            </a:r>
          </a:p>
        </p:txBody>
      </p:sp>
    </p:spTree>
    <p:extLst>
      <p:ext uri="{BB962C8B-B14F-4D97-AF65-F5344CB8AC3E}">
        <p14:creationId xmlns:p14="http://schemas.microsoft.com/office/powerpoint/2010/main" val="1883336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139825"/>
          </a:xfrm>
        </p:spPr>
        <p:txBody>
          <a:bodyPr/>
          <a:lstStyle/>
          <a:p>
            <a:r>
              <a:rPr lang="en-US" sz="3600" dirty="0" smtClean="0"/>
              <a:t>Evidence for Reactivated Faulting Within the Coastal Plain</a:t>
            </a:r>
            <a:endParaRPr lang="en-US" sz="3600" dirty="0"/>
          </a:p>
        </p:txBody>
      </p:sp>
      <p:sp>
        <p:nvSpPr>
          <p:cNvPr id="4" name="Content Placeholder 3"/>
          <p:cNvSpPr>
            <a:spLocks noGrp="1"/>
          </p:cNvSpPr>
          <p:nvPr>
            <p:ph idx="1"/>
          </p:nvPr>
        </p:nvSpPr>
        <p:spPr>
          <a:xfrm>
            <a:off x="228600" y="2286000"/>
            <a:ext cx="8686800" cy="3886200"/>
          </a:xfrm>
        </p:spPr>
        <p:txBody>
          <a:bodyPr/>
          <a:lstStyle/>
          <a:p>
            <a:r>
              <a:rPr lang="en-US" sz="2600" dirty="0" smtClean="0"/>
              <a:t>Brunswick, GA</a:t>
            </a:r>
          </a:p>
          <a:p>
            <a:r>
              <a:rPr lang="en-US" sz="2600" dirty="0" smtClean="0"/>
              <a:t>Little Blue Springs, GA</a:t>
            </a:r>
          </a:p>
          <a:p>
            <a:r>
              <a:rPr lang="en-US" sz="2600" dirty="0" smtClean="0"/>
              <a:t>Confluence of Ogeechee &amp; Canoochee rivers</a:t>
            </a:r>
          </a:p>
          <a:p>
            <a:r>
              <a:rPr lang="en-US" sz="2600" dirty="0" smtClean="0"/>
              <a:t>St. Catherines Island</a:t>
            </a:r>
          </a:p>
        </p:txBody>
      </p:sp>
    </p:spTree>
    <p:extLst>
      <p:ext uri="{BB962C8B-B14F-4D97-AF65-F5344CB8AC3E}">
        <p14:creationId xmlns:p14="http://schemas.microsoft.com/office/powerpoint/2010/main" val="215084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403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5700"/>
            <a:ext cx="22098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post-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863" y="1147763"/>
            <a:ext cx="5286375"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Oval 5"/>
          <p:cNvSpPr>
            <a:spLocks noChangeArrowheads="1"/>
          </p:cNvSpPr>
          <p:nvPr/>
        </p:nvSpPr>
        <p:spPr bwMode="auto">
          <a:xfrm>
            <a:off x="6858000" y="5972175"/>
            <a:ext cx="131763" cy="131763"/>
          </a:xfrm>
          <a:prstGeom prst="ellipse">
            <a:avLst/>
          </a:prstGeom>
          <a:solidFill>
            <a:srgbClr val="FF3300"/>
          </a:solidFill>
          <a:ln w="12700">
            <a:solidFill>
              <a:srgbClr val="FF0000"/>
            </a:solidFill>
            <a:round/>
            <a:headEnd type="none" w="sm" len="sm"/>
            <a:tailEnd type="none" w="sm" len="sm"/>
          </a:ln>
        </p:spPr>
        <p:txBody>
          <a:bodyPr wrap="none" anchor="ctr"/>
          <a:lstStyle/>
          <a:p>
            <a:endParaRPr lang="en-US"/>
          </a:p>
        </p:txBody>
      </p:sp>
      <p:sp>
        <p:nvSpPr>
          <p:cNvPr id="13317" name="Line 9"/>
          <p:cNvSpPr>
            <a:spLocks noChangeShapeType="1"/>
          </p:cNvSpPr>
          <p:nvPr/>
        </p:nvSpPr>
        <p:spPr bwMode="auto">
          <a:xfrm flipH="1" flipV="1">
            <a:off x="1712913" y="3530600"/>
            <a:ext cx="2138362" cy="31305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8" name="Line 10"/>
          <p:cNvSpPr>
            <a:spLocks noChangeShapeType="1"/>
          </p:cNvSpPr>
          <p:nvPr/>
        </p:nvSpPr>
        <p:spPr bwMode="auto">
          <a:xfrm flipH="1">
            <a:off x="1712913" y="1147763"/>
            <a:ext cx="2139950" cy="205263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9" name="Rectangle 11"/>
          <p:cNvSpPr>
            <a:spLocks noChangeArrowheads="1"/>
          </p:cNvSpPr>
          <p:nvPr/>
        </p:nvSpPr>
        <p:spPr bwMode="auto">
          <a:xfrm>
            <a:off x="1384300" y="3200400"/>
            <a:ext cx="328613" cy="3302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13320" name="Rectangle 12"/>
          <p:cNvSpPr>
            <a:spLocks noChangeArrowheads="1"/>
          </p:cNvSpPr>
          <p:nvPr/>
        </p:nvSpPr>
        <p:spPr bwMode="auto">
          <a:xfrm>
            <a:off x="1309688" y="6459538"/>
            <a:ext cx="25415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Arial" charset="0"/>
                <a:cs typeface="Arial" charset="0"/>
              </a:rPr>
              <a:t>(Krause and Randolph, 1989)</a:t>
            </a:r>
          </a:p>
        </p:txBody>
      </p:sp>
      <p:sp>
        <p:nvSpPr>
          <p:cNvPr id="14" name="Rectangle 13"/>
          <p:cNvSpPr/>
          <p:nvPr/>
        </p:nvSpPr>
        <p:spPr>
          <a:xfrm>
            <a:off x="2331487" y="304800"/>
            <a:ext cx="4185761" cy="646331"/>
          </a:xfrm>
          <a:prstGeom prst="rect">
            <a:avLst/>
          </a:prstGeom>
        </p:spPr>
        <p:txBody>
          <a:bodyPr wrap="none">
            <a:spAutoFit/>
          </a:bodyPr>
          <a:lstStyle/>
          <a:p>
            <a:pPr algn="ctr">
              <a:defRPr/>
            </a:pPr>
            <a:r>
              <a:rPr lang="en-US" sz="3600" dirty="0" smtClean="0">
                <a:solidFill>
                  <a:srgbClr val="FFFF99"/>
                </a:solidFill>
                <a:latin typeface="+mj-lt"/>
              </a:rPr>
              <a:t>Brunswick, Georgia</a:t>
            </a:r>
            <a:endParaRPr lang="en-US" sz="3600" dirty="0">
              <a:solidFill>
                <a:srgbClr val="FFFF99"/>
              </a:solidFill>
              <a:latin typeface="+mj-lt"/>
            </a:endParaRPr>
          </a:p>
        </p:txBody>
      </p:sp>
    </p:spTree>
    <p:extLst>
      <p:ext uri="{BB962C8B-B14F-4D97-AF65-F5344CB8AC3E}">
        <p14:creationId xmlns:p14="http://schemas.microsoft.com/office/powerpoint/2010/main" val="13472081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ChangeArrowheads="1"/>
          </p:cNvSpPr>
          <p:nvPr/>
        </p:nvSpPr>
        <p:spPr bwMode="auto">
          <a:xfrm>
            <a:off x="2174240" y="6467793"/>
            <a:ext cx="1200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latin typeface="Times New Roman" pitchFamily="18" charset="0"/>
              </a:rPr>
              <a:t>(USGS, 2001)</a:t>
            </a:r>
          </a:p>
        </p:txBody>
      </p:sp>
      <p:grpSp>
        <p:nvGrpSpPr>
          <p:cNvPr id="14339" name="Group 12"/>
          <p:cNvGrpSpPr>
            <a:grpSpLocks/>
          </p:cNvGrpSpPr>
          <p:nvPr/>
        </p:nvGrpSpPr>
        <p:grpSpPr bwMode="auto">
          <a:xfrm>
            <a:off x="2209800" y="152400"/>
            <a:ext cx="4537075" cy="6310313"/>
            <a:chOff x="1392" y="96"/>
            <a:chExt cx="2858" cy="3975"/>
          </a:xfrm>
        </p:grpSpPr>
        <p:pic>
          <p:nvPicPr>
            <p:cNvPr id="14340" name="Picture 6" descr="jones-flownet-c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96"/>
              <a:ext cx="2858" cy="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Line 8"/>
            <p:cNvSpPr>
              <a:spLocks noChangeShapeType="1"/>
            </p:cNvSpPr>
            <p:nvPr/>
          </p:nvSpPr>
          <p:spPr bwMode="auto">
            <a:xfrm flipV="1">
              <a:off x="2400" y="672"/>
              <a:ext cx="1056" cy="1872"/>
            </a:xfrm>
            <a:prstGeom prst="line">
              <a:avLst/>
            </a:prstGeom>
            <a:noFill/>
            <a:ln w="31750">
              <a:solidFill>
                <a:srgbClr val="33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9"/>
            <p:cNvSpPr>
              <a:spLocks noChangeShapeType="1"/>
            </p:cNvSpPr>
            <p:nvPr/>
          </p:nvSpPr>
          <p:spPr bwMode="auto">
            <a:xfrm flipH="1">
              <a:off x="2352" y="2304"/>
              <a:ext cx="1296" cy="0"/>
            </a:xfrm>
            <a:prstGeom prst="line">
              <a:avLst/>
            </a:prstGeom>
            <a:noFill/>
            <a:ln w="31750">
              <a:solidFill>
                <a:srgbClr val="33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Oval 10"/>
            <p:cNvSpPr>
              <a:spLocks noChangeArrowheads="1"/>
            </p:cNvSpPr>
            <p:nvPr/>
          </p:nvSpPr>
          <p:spPr bwMode="auto">
            <a:xfrm>
              <a:off x="2262" y="996"/>
              <a:ext cx="144" cy="144"/>
            </a:xfrm>
            <a:prstGeom prst="ellipse">
              <a:avLst/>
            </a:prstGeom>
            <a:solidFill>
              <a:schemeClr val="bg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4" name="Oval 11"/>
            <p:cNvSpPr>
              <a:spLocks noChangeArrowheads="1"/>
            </p:cNvSpPr>
            <p:nvPr/>
          </p:nvSpPr>
          <p:spPr bwMode="auto">
            <a:xfrm>
              <a:off x="3312" y="1226"/>
              <a:ext cx="144" cy="144"/>
            </a:xfrm>
            <a:prstGeom prst="ellipse">
              <a:avLst/>
            </a:prstGeom>
            <a:solidFill>
              <a:schemeClr val="bg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9677639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614363" y="6216650"/>
            <a:ext cx="1311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type="none" w="sm" len="sm"/>
                <a:tailEnd type="none" w="sm" len="sm"/>
              </a14:hiddenLine>
            </a:ext>
          </a:extLst>
        </p:spPr>
        <p:txBody>
          <a:bodyPr wrap="none">
            <a:spAutoFit/>
          </a:bodyPr>
          <a:lstStyle/>
          <a:p>
            <a:pPr algn="ctr"/>
            <a:r>
              <a:rPr lang="en-US" sz="1400">
                <a:latin typeface="Arial" charset="0"/>
                <a:cs typeface="Arial" charset="0"/>
              </a:rPr>
              <a:t>(USGS, 2001)</a:t>
            </a:r>
          </a:p>
        </p:txBody>
      </p:sp>
      <p:grpSp>
        <p:nvGrpSpPr>
          <p:cNvPr id="2" name="Group 1"/>
          <p:cNvGrpSpPr/>
          <p:nvPr/>
        </p:nvGrpSpPr>
        <p:grpSpPr>
          <a:xfrm>
            <a:off x="457200" y="609600"/>
            <a:ext cx="8039718" cy="5578475"/>
            <a:chOff x="457200" y="609600"/>
            <a:chExt cx="8039718" cy="5578475"/>
          </a:xfrm>
        </p:grpSpPr>
        <p:pic>
          <p:nvPicPr>
            <p:cNvPr id="8" name="Picture 2" descr="subsur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28245"/>
              <a:ext cx="8014291" cy="55598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Line 4"/>
            <p:cNvSpPr>
              <a:spLocks noChangeShapeType="1"/>
            </p:cNvSpPr>
            <p:nvPr/>
          </p:nvSpPr>
          <p:spPr bwMode="auto">
            <a:xfrm flipH="1">
              <a:off x="2837078" y="2791155"/>
              <a:ext cx="215274" cy="3171477"/>
            </a:xfrm>
            <a:prstGeom prst="line">
              <a:avLst/>
            </a:prstGeom>
            <a:noFill/>
            <a:ln w="63500">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cxnSp>
          <p:nvCxnSpPr>
            <p:cNvPr id="14" name="Straight Arrow Connector 2"/>
            <p:cNvCxnSpPr>
              <a:cxnSpLocks noChangeShapeType="1"/>
              <a:stCxn id="15" idx="2"/>
            </p:cNvCxnSpPr>
            <p:nvPr/>
          </p:nvCxnSpPr>
          <p:spPr bwMode="auto">
            <a:xfrm>
              <a:off x="2837078" y="938444"/>
              <a:ext cx="106790" cy="725490"/>
            </a:xfrm>
            <a:prstGeom prst="straightConnector1">
              <a:avLst/>
            </a:prstGeom>
            <a:noFill/>
            <a:ln w="254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15" name="TextBox 6"/>
            <p:cNvSpPr txBox="1">
              <a:spLocks noChangeArrowheads="1"/>
            </p:cNvSpPr>
            <p:nvPr/>
          </p:nvSpPr>
          <p:spPr bwMode="auto">
            <a:xfrm>
              <a:off x="2177697" y="609600"/>
              <a:ext cx="1320459" cy="32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400" b="1">
                  <a:solidFill>
                    <a:srgbClr val="FF0000"/>
                  </a:solidFill>
                </a:rPr>
                <a:t>Brunswick</a:t>
              </a:r>
            </a:p>
          </p:txBody>
        </p:sp>
        <p:sp>
          <p:nvSpPr>
            <p:cNvPr id="19" name="TextBox 6"/>
            <p:cNvSpPr txBox="1">
              <a:spLocks noChangeArrowheads="1"/>
            </p:cNvSpPr>
            <p:nvPr/>
          </p:nvSpPr>
          <p:spPr bwMode="auto">
            <a:xfrm>
              <a:off x="7039158" y="772327"/>
              <a:ext cx="1457760" cy="32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400" b="1">
                  <a:solidFill>
                    <a:srgbClr val="FF0000"/>
                  </a:solidFill>
                </a:rPr>
                <a:t>Hilton Head</a:t>
              </a:r>
            </a:p>
          </p:txBody>
        </p:sp>
        <p:cxnSp>
          <p:nvCxnSpPr>
            <p:cNvPr id="20" name="Straight Arrow Connector 2"/>
            <p:cNvCxnSpPr>
              <a:cxnSpLocks noChangeShapeType="1"/>
            </p:cNvCxnSpPr>
            <p:nvPr/>
          </p:nvCxnSpPr>
          <p:spPr bwMode="auto">
            <a:xfrm flipH="1">
              <a:off x="7152727" y="1094390"/>
              <a:ext cx="383086" cy="569544"/>
            </a:xfrm>
            <a:prstGeom prst="straightConnector1">
              <a:avLst/>
            </a:prstGeom>
            <a:noFill/>
            <a:ln w="254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107445441"/>
      </p:ext>
    </p:extLst>
  </p:cSld>
  <p:clrMapOvr>
    <a:masterClrMapping/>
  </p:clrMapOvr>
  <p:transition advTm="57393"/>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15"/>
          <p:cNvGrpSpPr>
            <a:grpSpLocks noChangeAspect="1"/>
          </p:cNvGrpSpPr>
          <p:nvPr/>
        </p:nvGrpSpPr>
        <p:grpSpPr bwMode="auto">
          <a:xfrm>
            <a:off x="685800" y="990600"/>
            <a:ext cx="7696200" cy="6496050"/>
            <a:chOff x="384" y="96"/>
            <a:chExt cx="4848" cy="4092"/>
          </a:xfrm>
        </p:grpSpPr>
        <p:pic>
          <p:nvPicPr>
            <p:cNvPr id="35843" name="Picture 3" descr="meand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96"/>
              <a:ext cx="4848" cy="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ChangeArrowheads="1"/>
            </p:cNvSpPr>
            <p:nvPr/>
          </p:nvSpPr>
          <p:spPr bwMode="auto">
            <a:xfrm>
              <a:off x="3264" y="816"/>
              <a:ext cx="110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000" b="1" dirty="0">
                  <a:solidFill>
                    <a:srgbClr val="FF3300"/>
                  </a:solidFill>
                  <a:latin typeface="Arial" panose="020B0604020202020204" pitchFamily="34" charset="0"/>
                </a:rPr>
                <a:t>rectangular</a:t>
              </a:r>
            </a:p>
            <a:p>
              <a:pPr algn="ctr"/>
              <a:r>
                <a:rPr lang="en-US" altLang="en-US" sz="2000" b="1" dirty="0">
                  <a:solidFill>
                    <a:srgbClr val="FF3300"/>
                  </a:solidFill>
                  <a:latin typeface="Arial" panose="020B0604020202020204" pitchFamily="34" charset="0"/>
                </a:rPr>
                <a:t>drainage</a:t>
              </a:r>
            </a:p>
          </p:txBody>
        </p:sp>
        <p:sp>
          <p:nvSpPr>
            <p:cNvPr id="35845" name="Line 5"/>
            <p:cNvSpPr>
              <a:spLocks noChangeShapeType="1"/>
            </p:cNvSpPr>
            <p:nvPr/>
          </p:nvSpPr>
          <p:spPr bwMode="auto">
            <a:xfrm flipH="1">
              <a:off x="4944" y="960"/>
              <a:ext cx="240" cy="240"/>
            </a:xfrm>
            <a:prstGeom prst="line">
              <a:avLst/>
            </a:prstGeom>
            <a:noFill/>
            <a:ln w="76200">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6" name="Line 6"/>
            <p:cNvSpPr>
              <a:spLocks noChangeShapeType="1"/>
            </p:cNvSpPr>
            <p:nvPr/>
          </p:nvSpPr>
          <p:spPr bwMode="auto">
            <a:xfrm flipH="1">
              <a:off x="864" y="960"/>
              <a:ext cx="624" cy="816"/>
            </a:xfrm>
            <a:prstGeom prst="line">
              <a:avLst/>
            </a:prstGeom>
            <a:noFill/>
            <a:ln w="57150">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7" name="Line 7"/>
            <p:cNvSpPr>
              <a:spLocks noChangeShapeType="1"/>
            </p:cNvSpPr>
            <p:nvPr/>
          </p:nvSpPr>
          <p:spPr bwMode="auto">
            <a:xfrm rot="21425291" flipV="1">
              <a:off x="3984" y="1920"/>
              <a:ext cx="240" cy="192"/>
            </a:xfrm>
            <a:prstGeom prst="line">
              <a:avLst/>
            </a:prstGeom>
            <a:noFill/>
            <a:ln w="76200">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8" name="Rectangle 8"/>
            <p:cNvSpPr>
              <a:spLocks noChangeArrowheads="1"/>
            </p:cNvSpPr>
            <p:nvPr/>
          </p:nvSpPr>
          <p:spPr bwMode="auto">
            <a:xfrm rot="-2666156">
              <a:off x="4032" y="1344"/>
              <a:ext cx="86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b="1">
                  <a:solidFill>
                    <a:srgbClr val="FF3300"/>
                  </a:solidFill>
                  <a:latin typeface="Arial" panose="020B0604020202020204" pitchFamily="34" charset="0"/>
                </a:rPr>
                <a:t>lineament</a:t>
              </a:r>
            </a:p>
          </p:txBody>
        </p:sp>
        <p:sp>
          <p:nvSpPr>
            <p:cNvPr id="35849" name="Line 9"/>
            <p:cNvSpPr>
              <a:spLocks noChangeShapeType="1"/>
            </p:cNvSpPr>
            <p:nvPr/>
          </p:nvSpPr>
          <p:spPr bwMode="auto">
            <a:xfrm flipH="1">
              <a:off x="3744" y="1296"/>
              <a:ext cx="48" cy="624"/>
            </a:xfrm>
            <a:prstGeom prst="line">
              <a:avLst/>
            </a:prstGeom>
            <a:noFill/>
            <a:ln w="57150">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0" name="Rectangle 10"/>
            <p:cNvSpPr>
              <a:spLocks noChangeArrowheads="1"/>
            </p:cNvSpPr>
            <p:nvPr/>
          </p:nvSpPr>
          <p:spPr bwMode="auto">
            <a:xfrm>
              <a:off x="1296" y="432"/>
              <a:ext cx="158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b="1" dirty="0">
                  <a:solidFill>
                    <a:srgbClr val="FF3300"/>
                  </a:solidFill>
                  <a:latin typeface="Times New Roman" panose="02020603050405020304" pitchFamily="18" charset="0"/>
                </a:rPr>
                <a:t>compressed</a:t>
              </a:r>
            </a:p>
            <a:p>
              <a:pPr algn="ctr"/>
              <a:r>
                <a:rPr lang="en-US" altLang="en-US" sz="2400" b="1" dirty="0">
                  <a:solidFill>
                    <a:srgbClr val="FF3300"/>
                  </a:solidFill>
                  <a:latin typeface="Times New Roman" panose="02020603050405020304" pitchFamily="18" charset="0"/>
                </a:rPr>
                <a:t>meander zone</a:t>
              </a:r>
            </a:p>
          </p:txBody>
        </p:sp>
        <p:sp>
          <p:nvSpPr>
            <p:cNvPr id="35851" name="Line 11"/>
            <p:cNvSpPr>
              <a:spLocks noChangeShapeType="1"/>
            </p:cNvSpPr>
            <p:nvPr/>
          </p:nvSpPr>
          <p:spPr bwMode="auto">
            <a:xfrm>
              <a:off x="2688" y="912"/>
              <a:ext cx="576" cy="912"/>
            </a:xfrm>
            <a:prstGeom prst="line">
              <a:avLst/>
            </a:prstGeom>
            <a:noFill/>
            <a:ln w="57150">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2" name="Text Box 12"/>
            <p:cNvSpPr txBox="1">
              <a:spLocks noChangeArrowheads="1"/>
            </p:cNvSpPr>
            <p:nvPr/>
          </p:nvSpPr>
          <p:spPr bwMode="auto">
            <a:xfrm>
              <a:off x="4070" y="2548"/>
              <a:ext cx="102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b="1" dirty="0">
                  <a:solidFill>
                    <a:srgbClr val="FF3300"/>
                  </a:solidFill>
                </a:rPr>
                <a:t>scour pools</a:t>
              </a:r>
            </a:p>
          </p:txBody>
        </p:sp>
        <p:sp>
          <p:nvSpPr>
            <p:cNvPr id="35853" name="Line 13"/>
            <p:cNvSpPr>
              <a:spLocks noChangeShapeType="1"/>
            </p:cNvSpPr>
            <p:nvPr/>
          </p:nvSpPr>
          <p:spPr bwMode="auto">
            <a:xfrm flipH="1" flipV="1">
              <a:off x="3936" y="2400"/>
              <a:ext cx="240" cy="192"/>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4" name="Line 14"/>
            <p:cNvSpPr>
              <a:spLocks noChangeShapeType="1"/>
            </p:cNvSpPr>
            <p:nvPr/>
          </p:nvSpPr>
          <p:spPr bwMode="auto">
            <a:xfrm flipV="1">
              <a:off x="4704" y="1248"/>
              <a:ext cx="384" cy="1296"/>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 name="Rectangle 14"/>
          <p:cNvSpPr/>
          <p:nvPr/>
        </p:nvSpPr>
        <p:spPr>
          <a:xfrm>
            <a:off x="760846" y="284890"/>
            <a:ext cx="7715575" cy="615553"/>
          </a:xfrm>
          <a:prstGeom prst="rect">
            <a:avLst/>
          </a:prstGeom>
        </p:spPr>
        <p:txBody>
          <a:bodyPr wrap="none">
            <a:spAutoFit/>
          </a:bodyPr>
          <a:lstStyle/>
          <a:p>
            <a:pPr algn="ctr">
              <a:defRPr/>
            </a:pPr>
            <a:r>
              <a:rPr lang="en-US" sz="3400" dirty="0" smtClean="0">
                <a:solidFill>
                  <a:srgbClr val="FFFF99"/>
                </a:solidFill>
                <a:latin typeface="+mj-lt"/>
              </a:rPr>
              <a:t>Ogeechee and Canoochee Confluence</a:t>
            </a:r>
            <a:endParaRPr lang="en-US" sz="3400" dirty="0">
              <a:solidFill>
                <a:srgbClr val="FFFF99"/>
              </a:solidFill>
              <a:latin typeface="+mj-lt"/>
            </a:endParaRPr>
          </a:p>
        </p:txBody>
      </p:sp>
    </p:spTree>
    <p:extLst>
      <p:ext uri="{BB962C8B-B14F-4D97-AF65-F5344CB8AC3E}">
        <p14:creationId xmlns:p14="http://schemas.microsoft.com/office/powerpoint/2010/main" val="4070077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meand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0"/>
            <a:ext cx="76962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60846" y="284890"/>
            <a:ext cx="7715575" cy="615553"/>
          </a:xfrm>
          <a:prstGeom prst="rect">
            <a:avLst/>
          </a:prstGeom>
        </p:spPr>
        <p:txBody>
          <a:bodyPr wrap="none">
            <a:spAutoFit/>
          </a:bodyPr>
          <a:lstStyle/>
          <a:p>
            <a:pPr algn="ctr">
              <a:defRPr/>
            </a:pPr>
            <a:r>
              <a:rPr lang="en-US" sz="3400" dirty="0" smtClean="0">
                <a:solidFill>
                  <a:srgbClr val="FFFF99"/>
                </a:solidFill>
                <a:latin typeface="+mj-lt"/>
              </a:rPr>
              <a:t>Ogeechee and Canoochee Confluence</a:t>
            </a:r>
            <a:endParaRPr lang="en-US" sz="3400" dirty="0">
              <a:solidFill>
                <a:srgbClr val="FFFF99"/>
              </a:solidFill>
              <a:latin typeface="+mj-lt"/>
            </a:endParaRPr>
          </a:p>
        </p:txBody>
      </p:sp>
      <p:sp>
        <p:nvSpPr>
          <p:cNvPr id="16" name="Text Box 5"/>
          <p:cNvSpPr txBox="1">
            <a:spLocks noChangeArrowheads="1"/>
          </p:cNvSpPr>
          <p:nvPr/>
        </p:nvSpPr>
        <p:spPr bwMode="auto">
          <a:xfrm>
            <a:off x="6705600" y="2971800"/>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smtClean="0">
                <a:solidFill>
                  <a:srgbClr val="FF3300"/>
                </a:solidFill>
                <a:latin typeface="Arial" panose="020B0604020202020204" pitchFamily="34" charset="0"/>
              </a:rPr>
              <a:t>D</a:t>
            </a:r>
            <a:endParaRPr lang="en-US" altLang="en-US" sz="2800" b="1" dirty="0">
              <a:solidFill>
                <a:srgbClr val="FF3300"/>
              </a:solidFill>
              <a:latin typeface="Arial" panose="020B0604020202020204" pitchFamily="34" charset="0"/>
            </a:endParaRPr>
          </a:p>
        </p:txBody>
      </p:sp>
      <p:sp>
        <p:nvSpPr>
          <p:cNvPr id="17" name="Text Box 5"/>
          <p:cNvSpPr txBox="1">
            <a:spLocks noChangeArrowheads="1"/>
          </p:cNvSpPr>
          <p:nvPr/>
        </p:nvSpPr>
        <p:spPr bwMode="auto">
          <a:xfrm>
            <a:off x="7010400" y="3352800"/>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smtClean="0">
                <a:solidFill>
                  <a:srgbClr val="FF3300"/>
                </a:solidFill>
                <a:latin typeface="Arial" panose="020B0604020202020204" pitchFamily="34" charset="0"/>
              </a:rPr>
              <a:t>U</a:t>
            </a:r>
            <a:endParaRPr lang="en-US" altLang="en-US" sz="2800" b="1" dirty="0">
              <a:solidFill>
                <a:srgbClr val="FF3300"/>
              </a:solidFill>
              <a:latin typeface="Arial" panose="020B0604020202020204" pitchFamily="34" charset="0"/>
            </a:endParaRPr>
          </a:p>
        </p:txBody>
      </p:sp>
      <p:sp>
        <p:nvSpPr>
          <p:cNvPr id="18" name="Line 4"/>
          <p:cNvSpPr>
            <a:spLocks noChangeShapeType="1"/>
          </p:cNvSpPr>
          <p:nvPr/>
        </p:nvSpPr>
        <p:spPr bwMode="auto">
          <a:xfrm flipV="1">
            <a:off x="3505200" y="2057399"/>
            <a:ext cx="4876800" cy="5170487"/>
          </a:xfrm>
          <a:prstGeom prst="line">
            <a:avLst/>
          </a:prstGeom>
          <a:noFill/>
          <a:ln w="57150">
            <a:solidFill>
              <a:srgbClr val="FF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1005191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1403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5700"/>
            <a:ext cx="22098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descr="post-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863" y="1147763"/>
            <a:ext cx="5286375"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Line 9"/>
          <p:cNvSpPr>
            <a:spLocks noChangeShapeType="1"/>
          </p:cNvSpPr>
          <p:nvPr/>
        </p:nvSpPr>
        <p:spPr bwMode="auto">
          <a:xfrm flipH="1" flipV="1">
            <a:off x="1712913" y="3530600"/>
            <a:ext cx="2138362" cy="31305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09" name="Line 10"/>
          <p:cNvSpPr>
            <a:spLocks noChangeShapeType="1"/>
          </p:cNvSpPr>
          <p:nvPr/>
        </p:nvSpPr>
        <p:spPr bwMode="auto">
          <a:xfrm flipH="1">
            <a:off x="1712913" y="1147763"/>
            <a:ext cx="2139950" cy="205263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10" name="Rectangle 11"/>
          <p:cNvSpPr>
            <a:spLocks noChangeArrowheads="1"/>
          </p:cNvSpPr>
          <p:nvPr/>
        </p:nvSpPr>
        <p:spPr bwMode="auto">
          <a:xfrm>
            <a:off x="1384300" y="3200400"/>
            <a:ext cx="328613" cy="3302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a:spcBef>
                <a:spcPct val="0"/>
              </a:spcBef>
              <a:buClrTx/>
              <a:buSzTx/>
              <a:buFontTx/>
              <a:buNone/>
            </a:pPr>
            <a:endParaRPr lang="en-US" altLang="en-US" sz="1800"/>
          </a:p>
        </p:txBody>
      </p:sp>
      <p:sp>
        <p:nvSpPr>
          <p:cNvPr id="72711" name="Rectangle 12"/>
          <p:cNvSpPr>
            <a:spLocks noChangeArrowheads="1"/>
          </p:cNvSpPr>
          <p:nvPr/>
        </p:nvSpPr>
        <p:spPr bwMode="auto">
          <a:xfrm>
            <a:off x="1309688" y="6459538"/>
            <a:ext cx="25415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Tx/>
              <a:buFontTx/>
              <a:buNone/>
            </a:pPr>
            <a:r>
              <a:rPr lang="en-US" altLang="en-US" sz="1400">
                <a:latin typeface="Arial" panose="020B0604020202020204" pitchFamily="34" charset="0"/>
                <a:cs typeface="Arial" panose="020B0604020202020204" pitchFamily="34" charset="0"/>
              </a:rPr>
              <a:t>(Krause and Randolph, 1989)</a:t>
            </a:r>
          </a:p>
        </p:txBody>
      </p:sp>
      <p:sp>
        <p:nvSpPr>
          <p:cNvPr id="14" name="Rectangle 13"/>
          <p:cNvSpPr/>
          <p:nvPr/>
        </p:nvSpPr>
        <p:spPr>
          <a:xfrm>
            <a:off x="1208088" y="304800"/>
            <a:ext cx="6432550" cy="615950"/>
          </a:xfrm>
          <a:prstGeom prst="rect">
            <a:avLst/>
          </a:prstGeom>
        </p:spPr>
        <p:txBody>
          <a:bodyPr wrap="none">
            <a:spAutoFit/>
          </a:bodyPr>
          <a:lstStyle/>
          <a:p>
            <a:pPr algn="ctr">
              <a:defRPr/>
            </a:pPr>
            <a:r>
              <a:rPr lang="en-US" sz="3400" dirty="0">
                <a:solidFill>
                  <a:srgbClr val="FFFF99"/>
                </a:solidFill>
                <a:latin typeface="+mj-lt"/>
              </a:rPr>
              <a:t>Magnolia and Little Blue Springs</a:t>
            </a:r>
          </a:p>
        </p:txBody>
      </p:sp>
      <p:sp>
        <p:nvSpPr>
          <p:cNvPr id="72713" name="Oval 5"/>
          <p:cNvSpPr>
            <a:spLocks noChangeArrowheads="1"/>
          </p:cNvSpPr>
          <p:nvPr/>
        </p:nvSpPr>
        <p:spPr bwMode="auto">
          <a:xfrm>
            <a:off x="6553200" y="1219200"/>
            <a:ext cx="131763" cy="131763"/>
          </a:xfrm>
          <a:prstGeom prst="ellipse">
            <a:avLst/>
          </a:prstGeom>
          <a:solidFill>
            <a:srgbClr val="FF3300"/>
          </a:solidFill>
          <a:ln w="12700">
            <a:solidFill>
              <a:srgbClr val="FF0000"/>
            </a:solidFill>
            <a:round/>
            <a:headEnd type="none" w="sm" len="sm"/>
            <a:tailEnd type="none" w="sm" len="sm"/>
          </a:ln>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72714" name="Oval 5"/>
          <p:cNvSpPr>
            <a:spLocks noChangeArrowheads="1"/>
          </p:cNvSpPr>
          <p:nvPr/>
        </p:nvSpPr>
        <p:spPr bwMode="auto">
          <a:xfrm>
            <a:off x="5638800" y="1157288"/>
            <a:ext cx="131763" cy="131762"/>
          </a:xfrm>
          <a:prstGeom prst="ellipse">
            <a:avLst/>
          </a:prstGeom>
          <a:solidFill>
            <a:srgbClr val="FF3300"/>
          </a:solidFill>
          <a:ln w="12700">
            <a:solidFill>
              <a:srgbClr val="FF0000"/>
            </a:solidFill>
            <a:round/>
            <a:headEnd type="none" w="sm" len="sm"/>
            <a:tailEnd type="none" w="sm" len="sm"/>
          </a:ln>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Tree>
    <p:extLst>
      <p:ext uri="{BB962C8B-B14F-4D97-AF65-F5344CB8AC3E}">
        <p14:creationId xmlns:p14="http://schemas.microsoft.com/office/powerpoint/2010/main" val="3737835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61" name="Picture 5" descr="IMG_1692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679" y="3445018"/>
            <a:ext cx="5154260" cy="34361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gnolia-sprin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95400"/>
            <a:ext cx="4618383" cy="34560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08088" y="304800"/>
            <a:ext cx="6432550" cy="615950"/>
          </a:xfrm>
          <a:prstGeom prst="rect">
            <a:avLst/>
          </a:prstGeom>
        </p:spPr>
        <p:txBody>
          <a:bodyPr wrap="none">
            <a:spAutoFit/>
          </a:bodyPr>
          <a:lstStyle/>
          <a:p>
            <a:pPr algn="ctr">
              <a:defRPr/>
            </a:pPr>
            <a:r>
              <a:rPr lang="en-US" sz="3400" dirty="0">
                <a:solidFill>
                  <a:srgbClr val="FFFF99"/>
                </a:solidFill>
                <a:latin typeface="+mj-lt"/>
              </a:rPr>
              <a:t>Magnolia and Little Blue Springs</a:t>
            </a:r>
          </a:p>
        </p:txBody>
      </p:sp>
    </p:spTree>
    <p:extLst>
      <p:ext uri="{BB962C8B-B14F-4D97-AF65-F5344CB8AC3E}">
        <p14:creationId xmlns:p14="http://schemas.microsoft.com/office/powerpoint/2010/main" val="3827828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3" name="Rectangle 5"/>
          <p:cNvSpPr>
            <a:spLocks noChangeArrowheads="1"/>
          </p:cNvSpPr>
          <p:nvPr/>
        </p:nvSpPr>
        <p:spPr bwMode="auto">
          <a:xfrm>
            <a:off x="5562600" y="5715000"/>
            <a:ext cx="2674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(Clarke,</a:t>
            </a:r>
            <a:r>
              <a:rPr lang="en-US" altLang="en-US"/>
              <a:t> </a:t>
            </a:r>
            <a:r>
              <a:rPr lang="en-US" altLang="en-US" sz="1400"/>
              <a:t>Hacke, and Peck 1990)</a:t>
            </a:r>
          </a:p>
        </p:txBody>
      </p:sp>
      <p:grpSp>
        <p:nvGrpSpPr>
          <p:cNvPr id="232469" name="Group 21"/>
          <p:cNvGrpSpPr>
            <a:grpSpLocks/>
          </p:cNvGrpSpPr>
          <p:nvPr/>
        </p:nvGrpSpPr>
        <p:grpSpPr bwMode="auto">
          <a:xfrm>
            <a:off x="4267200" y="1143000"/>
            <a:ext cx="4800600" cy="4591050"/>
            <a:chOff x="-96" y="864"/>
            <a:chExt cx="2784" cy="2696"/>
          </a:xfrm>
        </p:grpSpPr>
        <p:pic>
          <p:nvPicPr>
            <p:cNvPr id="232457" name="Picture 9" descr="DNR_113_str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 y="864"/>
              <a:ext cx="2784" cy="2696"/>
            </a:xfrm>
            <a:prstGeom prst="rect">
              <a:avLst/>
            </a:prstGeom>
            <a:noFill/>
            <a:extLst>
              <a:ext uri="{909E8E84-426E-40DD-AFC4-6F175D3DCCD1}">
                <a14:hiddenFill xmlns:a14="http://schemas.microsoft.com/office/drawing/2010/main">
                  <a:solidFill>
                    <a:srgbClr val="FFFFFF"/>
                  </a:solidFill>
                </a14:hiddenFill>
              </a:ext>
            </a:extLst>
          </p:spPr>
        </p:pic>
        <p:sp>
          <p:nvSpPr>
            <p:cNvPr id="232465" name="Text Box 17"/>
            <p:cNvSpPr txBox="1">
              <a:spLocks noChangeArrowheads="1"/>
            </p:cNvSpPr>
            <p:nvPr/>
          </p:nvSpPr>
          <p:spPr bwMode="auto">
            <a:xfrm>
              <a:off x="720" y="1776"/>
              <a:ext cx="453"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rgbClr val="FF0000"/>
                  </a:solidFill>
                </a:rPr>
                <a:t>spring</a:t>
              </a:r>
            </a:p>
          </p:txBody>
        </p:sp>
        <p:sp>
          <p:nvSpPr>
            <p:cNvPr id="232466" name="Text Box 18"/>
            <p:cNvSpPr txBox="1">
              <a:spLocks noChangeArrowheads="1"/>
            </p:cNvSpPr>
            <p:nvPr/>
          </p:nvSpPr>
          <p:spPr bwMode="auto">
            <a:xfrm>
              <a:off x="864" y="2389"/>
              <a:ext cx="331"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rgbClr val="FF0000"/>
                  </a:solidFill>
                </a:rPr>
                <a:t>well</a:t>
              </a:r>
            </a:p>
          </p:txBody>
        </p:sp>
        <p:sp>
          <p:nvSpPr>
            <p:cNvPr id="232467" name="Oval 19"/>
            <p:cNvSpPr>
              <a:spLocks noChangeAspect="1" noChangeArrowheads="1"/>
            </p:cNvSpPr>
            <p:nvPr/>
          </p:nvSpPr>
          <p:spPr bwMode="auto">
            <a:xfrm>
              <a:off x="1220" y="1842"/>
              <a:ext cx="86" cy="8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68" name="Oval 20"/>
            <p:cNvSpPr>
              <a:spLocks noChangeAspect="1" noChangeArrowheads="1"/>
            </p:cNvSpPr>
            <p:nvPr/>
          </p:nvSpPr>
          <p:spPr bwMode="auto">
            <a:xfrm>
              <a:off x="1220" y="2448"/>
              <a:ext cx="86" cy="8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32471" name="Group 23"/>
          <p:cNvGrpSpPr>
            <a:grpSpLocks/>
          </p:cNvGrpSpPr>
          <p:nvPr/>
        </p:nvGrpSpPr>
        <p:grpSpPr bwMode="auto">
          <a:xfrm>
            <a:off x="0" y="1143000"/>
            <a:ext cx="4724400" cy="4591050"/>
            <a:chOff x="48" y="720"/>
            <a:chExt cx="2946" cy="2892"/>
          </a:xfrm>
        </p:grpSpPr>
        <p:grpSp>
          <p:nvGrpSpPr>
            <p:cNvPr id="232470" name="Group 22"/>
            <p:cNvGrpSpPr>
              <a:grpSpLocks/>
            </p:cNvGrpSpPr>
            <p:nvPr/>
          </p:nvGrpSpPr>
          <p:grpSpPr bwMode="auto">
            <a:xfrm>
              <a:off x="48" y="720"/>
              <a:ext cx="2946" cy="2892"/>
              <a:chOff x="2736" y="720"/>
              <a:chExt cx="2946" cy="2892"/>
            </a:xfrm>
          </p:grpSpPr>
          <p:pic>
            <p:nvPicPr>
              <p:cNvPr id="232455" name="Picture 7" descr="blue_springs_top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720"/>
                <a:ext cx="2946" cy="2892"/>
              </a:xfrm>
              <a:prstGeom prst="rect">
                <a:avLst/>
              </a:prstGeom>
              <a:noFill/>
              <a:extLst>
                <a:ext uri="{909E8E84-426E-40DD-AFC4-6F175D3DCCD1}">
                  <a14:hiddenFill xmlns:a14="http://schemas.microsoft.com/office/drawing/2010/main">
                    <a:solidFill>
                      <a:srgbClr val="FFFFFF"/>
                    </a:solidFill>
                  </a14:hiddenFill>
                </a:ext>
              </a:extLst>
            </p:spPr>
          </p:pic>
          <p:sp>
            <p:nvSpPr>
              <p:cNvPr id="232461" name="Oval 13"/>
              <p:cNvSpPr>
                <a:spLocks noChangeAspect="1" noChangeArrowheads="1"/>
              </p:cNvSpPr>
              <p:nvPr/>
            </p:nvSpPr>
            <p:spPr bwMode="auto">
              <a:xfrm>
                <a:off x="3312" y="2784"/>
                <a:ext cx="86" cy="8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63" name="Text Box 15"/>
              <p:cNvSpPr txBox="1">
                <a:spLocks noChangeArrowheads="1"/>
              </p:cNvSpPr>
              <p:nvPr/>
            </p:nvSpPr>
            <p:spPr bwMode="auto">
              <a:xfrm>
                <a:off x="2880" y="2688"/>
                <a:ext cx="4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rgbClr val="FF0000"/>
                    </a:solidFill>
                  </a:rPr>
                  <a:t>spring</a:t>
                </a:r>
              </a:p>
            </p:txBody>
          </p:sp>
          <p:sp>
            <p:nvSpPr>
              <p:cNvPr id="232464" name="Text Box 16"/>
              <p:cNvSpPr txBox="1">
                <a:spLocks noChangeArrowheads="1"/>
              </p:cNvSpPr>
              <p:nvPr/>
            </p:nvSpPr>
            <p:spPr bwMode="auto">
              <a:xfrm>
                <a:off x="3411" y="3072"/>
                <a:ext cx="70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solidFill>
                      <a:srgbClr val="FF0000"/>
                    </a:solidFill>
                  </a:rPr>
                  <a:t>well</a:t>
                </a:r>
              </a:p>
              <a:p>
                <a:pPr algn="ctr"/>
                <a:r>
                  <a:rPr lang="en-US" altLang="en-US" sz="1200">
                    <a:solidFill>
                      <a:srgbClr val="FF0000"/>
                    </a:solidFill>
                  </a:rPr>
                  <a:t>(250 ft, 76 m)</a:t>
                </a:r>
              </a:p>
            </p:txBody>
          </p:sp>
        </p:grpSp>
        <p:sp>
          <p:nvSpPr>
            <p:cNvPr id="232462" name="Oval 14"/>
            <p:cNvSpPr>
              <a:spLocks noChangeAspect="1" noChangeArrowheads="1"/>
            </p:cNvSpPr>
            <p:nvPr/>
          </p:nvSpPr>
          <p:spPr bwMode="auto">
            <a:xfrm>
              <a:off x="816" y="3138"/>
              <a:ext cx="86" cy="8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Title 1"/>
          <p:cNvSpPr>
            <a:spLocks noGrp="1"/>
          </p:cNvSpPr>
          <p:nvPr>
            <p:ph type="title"/>
          </p:nvPr>
        </p:nvSpPr>
        <p:spPr>
          <a:xfrm>
            <a:off x="457200" y="25805"/>
            <a:ext cx="8229600" cy="1021945"/>
          </a:xfrm>
        </p:spPr>
        <p:txBody>
          <a:bodyPr/>
          <a:lstStyle/>
          <a:p>
            <a:pPr>
              <a:defRPr/>
            </a:pPr>
            <a:r>
              <a:rPr lang="en-US" sz="3400" dirty="0" smtClean="0">
                <a:solidFill>
                  <a:srgbClr val="FFFF99"/>
                </a:solidFill>
              </a:rPr>
              <a:t>Little </a:t>
            </a:r>
            <a:r>
              <a:rPr lang="en-US" sz="3400" dirty="0">
                <a:solidFill>
                  <a:srgbClr val="FFFF99"/>
                </a:solidFill>
              </a:rPr>
              <a:t>Blue Springs</a:t>
            </a:r>
          </a:p>
        </p:txBody>
      </p:sp>
    </p:spTree>
    <p:extLst>
      <p:ext uri="{BB962C8B-B14F-4D97-AF65-F5344CB8AC3E}">
        <p14:creationId xmlns:p14="http://schemas.microsoft.com/office/powerpoint/2010/main" val="1967575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Outline</a:t>
            </a:r>
            <a:endParaRPr lang="en-US" sz="3600" dirty="0"/>
          </a:p>
        </p:txBody>
      </p:sp>
      <p:sp>
        <p:nvSpPr>
          <p:cNvPr id="4" name="Content Placeholder 3"/>
          <p:cNvSpPr>
            <a:spLocks noGrp="1"/>
          </p:cNvSpPr>
          <p:nvPr>
            <p:ph idx="1"/>
          </p:nvPr>
        </p:nvSpPr>
        <p:spPr>
          <a:xfrm>
            <a:off x="381000" y="1600200"/>
            <a:ext cx="8534400" cy="4190999"/>
          </a:xfrm>
        </p:spPr>
        <p:txBody>
          <a:bodyPr/>
          <a:lstStyle/>
          <a:p>
            <a:r>
              <a:rPr lang="en-US" sz="2600" dirty="0" smtClean="0"/>
              <a:t>Geologic Setting.</a:t>
            </a:r>
          </a:p>
          <a:p>
            <a:pPr marL="0" indent="0">
              <a:buNone/>
            </a:pPr>
            <a:endParaRPr lang="en-US" sz="2800" dirty="0" smtClean="0"/>
          </a:p>
          <a:p>
            <a:r>
              <a:rPr lang="en-US" sz="2600" dirty="0" smtClean="0"/>
              <a:t>Evidence for reactivated basement faults propagating up through the coastal plain.</a:t>
            </a:r>
          </a:p>
        </p:txBody>
      </p:sp>
    </p:spTree>
    <p:extLst>
      <p:ext uri="{BB962C8B-B14F-4D97-AF65-F5344CB8AC3E}">
        <p14:creationId xmlns:p14="http://schemas.microsoft.com/office/powerpoint/2010/main" val="2327638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62" name="Text Box 702"/>
          <p:cNvSpPr txBox="1">
            <a:spLocks noChangeArrowheads="1"/>
          </p:cNvSpPr>
          <p:nvPr/>
        </p:nvSpPr>
        <p:spPr bwMode="auto">
          <a:xfrm>
            <a:off x="127000" y="4770437"/>
            <a:ext cx="2006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i="1" dirty="0"/>
              <a:t>Concentrations in mg/L</a:t>
            </a:r>
          </a:p>
          <a:p>
            <a:r>
              <a:rPr lang="en-US" altLang="en-US" sz="1400" i="1" dirty="0"/>
              <a:t>Alkalinity in </a:t>
            </a:r>
            <a:r>
              <a:rPr lang="en-US" altLang="en-US" sz="1400" i="1" dirty="0" err="1"/>
              <a:t>mN</a:t>
            </a:r>
            <a:endParaRPr lang="en-US" altLang="en-US" sz="1400" i="1" dirty="0"/>
          </a:p>
        </p:txBody>
      </p:sp>
      <p:sp>
        <p:nvSpPr>
          <p:cNvPr id="246463" name="Rectangle 703"/>
          <p:cNvSpPr>
            <a:spLocks noChangeArrowheads="1"/>
          </p:cNvSpPr>
          <p:nvPr/>
        </p:nvSpPr>
        <p:spPr bwMode="auto">
          <a:xfrm>
            <a:off x="2133600" y="457200"/>
            <a:ext cx="52373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a:solidFill>
                  <a:schemeClr val="tx2"/>
                </a:solidFill>
                <a:latin typeface="+mj-lt"/>
              </a:rPr>
              <a:t>Field and Chemical Data</a:t>
            </a:r>
          </a:p>
        </p:txBody>
      </p:sp>
      <p:graphicFrame>
        <p:nvGraphicFramePr>
          <p:cNvPr id="246701" name="Group 941"/>
          <p:cNvGraphicFramePr>
            <a:graphicFrameLocks noGrp="1"/>
          </p:cNvGraphicFramePr>
          <p:nvPr>
            <p:extLst>
              <p:ext uri="{D42A27DB-BD31-4B8C-83A1-F6EECF244321}">
                <p14:modId xmlns:p14="http://schemas.microsoft.com/office/powerpoint/2010/main" val="645077002"/>
              </p:ext>
            </p:extLst>
          </p:nvPr>
        </p:nvGraphicFramePr>
        <p:xfrm>
          <a:off x="-38100" y="2168525"/>
          <a:ext cx="9220200" cy="2437765"/>
        </p:xfrm>
        <a:graphic>
          <a:graphicData uri="http://schemas.openxmlformats.org/drawingml/2006/table">
            <a:tbl>
              <a:tblPr/>
              <a:tblGrid>
                <a:gridCol w="914400"/>
                <a:gridCol w="533400"/>
                <a:gridCol w="609600"/>
                <a:gridCol w="533400"/>
                <a:gridCol w="533400"/>
                <a:gridCol w="533400"/>
                <a:gridCol w="533400"/>
                <a:gridCol w="533400"/>
                <a:gridCol w="533400"/>
                <a:gridCol w="533400"/>
                <a:gridCol w="533400"/>
                <a:gridCol w="533400"/>
                <a:gridCol w="533400"/>
                <a:gridCol w="533400"/>
                <a:gridCol w="533400"/>
                <a:gridCol w="762000"/>
              </a:tblGrid>
              <a:tr h="1619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Sample</a:t>
                      </a: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cap="flat">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temp</a:t>
                      </a:r>
                      <a:endParaRPr kumimoji="0" lang="en-US" altLang="en-US" sz="11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%DO</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sp. cond</a:t>
                      </a:r>
                      <a:endParaRPr kumimoji="0" lang="en-US" altLang="en-US" sz="11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alk</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Cl</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NO</a:t>
                      </a:r>
                      <a:r>
                        <a:rPr kumimoji="0" lang="en-US" altLang="en-US" sz="1200" b="1" i="0" u="none" strike="noStrike" cap="none" normalizeH="0" baseline="-3000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3</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SO</a:t>
                      </a:r>
                      <a:r>
                        <a:rPr kumimoji="0" lang="en-US" altLang="en-US" sz="1200" b="1" i="0" u="none" strike="noStrike" cap="none" normalizeH="0" baseline="-3000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4</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a:t>
                      </a:r>
                      <a:r>
                        <a:rPr kumimoji="0" lang="en-US" altLang="en-US" sz="1200" b="1" i="0" u="none" strike="noStrike" cap="none" normalizeH="0" baseline="-3000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4</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Mg</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TDS</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cap="flat">
                      <a:noFill/>
                    </a:lnR>
                    <a:lnT cap="flat">
                      <a:noFill/>
                    </a:lnT>
                    <a:lnB>
                      <a:noFill/>
                    </a:lnB>
                    <a:lnTlToBr>
                      <a:noFill/>
                    </a:lnTlToBr>
                    <a:lnBlToTr>
                      <a:noFill/>
                    </a:lnBlToTr>
                    <a:noFill/>
                  </a:tcPr>
                </a:tc>
              </a:tr>
              <a:tr h="1619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BS well</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21.6</a:t>
                      </a:r>
                      <a:endParaRPr kumimoji="0" lang="en-US" altLang="en-US" sz="18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13</a:t>
                      </a:r>
                      <a:endParaRPr kumimoji="0" lang="en-US" altLang="en-US" sz="18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268</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7.62</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2.6</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0.07</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2.0</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0.08</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8.3</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3.3</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ND</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1.2</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3.1</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50.7</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68.8</a:t>
                      </a:r>
                      <a:endParaRPr kumimoji="0" lang="en-US" altLang="en-US" sz="18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cap="flat">
                      <a:noFill/>
                    </a:lnR>
                    <a:lnT>
                      <a:noFill/>
                    </a:lnT>
                    <a:lnB>
                      <a:noFill/>
                    </a:lnB>
                    <a:lnTlToBr>
                      <a:noFill/>
                    </a:lnTlToBr>
                    <a:lnBlToTr>
                      <a:noFill/>
                    </a:lnBlToTr>
                    <a:noFill/>
                  </a:tcPr>
                </a:tc>
              </a:tr>
              <a:tr h="1619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BS spring</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20.0</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62</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253</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7.55</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2.4</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0.05</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3.3</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3.7</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2.1</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2.9</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ND</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1.0</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2.8</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47.7</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63.7</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cap="flat">
                      <a:noFill/>
                    </a:lnR>
                    <a:lnT>
                      <a:noFill/>
                    </a:lnT>
                    <a:lnB>
                      <a:noFill/>
                    </a:lnB>
                    <a:lnTlToBr>
                      <a:noFill/>
                    </a:lnTlToBr>
                    <a:lnBlToTr>
                      <a:noFill/>
                    </a:lnBlToTr>
                    <a:noFill/>
                  </a:tcPr>
                </a:tc>
              </a:tr>
              <a:tr h="1619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cap="flat">
                      <a:noFill/>
                    </a:lnR>
                    <a:lnT>
                      <a:noFill/>
                    </a:lnT>
                    <a:lnB>
                      <a:noFill/>
                    </a:lnB>
                    <a:lnTlToBr>
                      <a:noFill/>
                    </a:lnTlToBr>
                    <a:lnBlToTr>
                      <a:noFill/>
                    </a:lnBlToTr>
                    <a:noFill/>
                  </a:tcPr>
                </a:tc>
              </a:tr>
              <a:tr h="2889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MS well</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21.0</a:t>
                      </a:r>
                      <a:endParaRPr kumimoji="0" lang="en-US" altLang="en-US" sz="18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22</a:t>
                      </a:r>
                      <a:endParaRPr kumimoji="0" lang="en-US" altLang="en-US" sz="18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265</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7.80</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2.5</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0.12</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2.1</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0.02</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9.3</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3.6</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0.2</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2.0</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2.9</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46.0</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66.1</a:t>
                      </a:r>
                      <a:endParaRPr kumimoji="0" lang="en-US" altLang="en-US" sz="18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cap="flat">
                      <a:noFill/>
                    </a:lnR>
                    <a:lnT>
                      <a:noFill/>
                    </a:lnT>
                    <a:lnB>
                      <a:noFill/>
                    </a:lnB>
                    <a:lnTlToBr>
                      <a:noFill/>
                    </a:lnTlToBr>
                    <a:lnBlToTr>
                      <a:noFill/>
                    </a:lnBlToTr>
                    <a:noFill/>
                  </a:tcPr>
                </a:tc>
              </a:tr>
              <a:tr h="1619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MS spring</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20.0</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59</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220</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7.50</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1.9</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0.03</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4.1</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7.6</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2.7</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2.7</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ND</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0.8</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1.5</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39.1</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58.6</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cap="flat">
                      <a:noFill/>
                    </a:lnR>
                    <a:lnT>
                      <a:noFill/>
                    </a:lnT>
                    <a:lnB>
                      <a:noFill/>
                    </a:lnB>
                    <a:lnTlToBr>
                      <a:noFill/>
                    </a:lnTlToBr>
                    <a:lnBlToTr>
                      <a:noFill/>
                    </a:lnBlToTr>
                    <a:noFill/>
                  </a:tcPr>
                </a:tc>
              </a:tr>
              <a:tr h="1619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cap="flat">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cap="flat">
                      <a:noFill/>
                    </a:lnR>
                    <a:lnT>
                      <a:noFill/>
                    </a:lnT>
                    <a:lnB cap="flat">
                      <a:noFill/>
                    </a:lnB>
                    <a:lnTlToBr>
                      <a:noFill/>
                    </a:lnTlToBr>
                    <a:lnBlToTr>
                      <a:noFill/>
                    </a:lnBlToTr>
                    <a:noFill/>
                  </a:tcPr>
                </a:tc>
              </a:tr>
            </a:tbl>
          </a:graphicData>
        </a:graphic>
      </p:graphicFrame>
      <p:sp>
        <p:nvSpPr>
          <p:cNvPr id="246699" name="Oval 939"/>
          <p:cNvSpPr>
            <a:spLocks noChangeArrowheads="1"/>
          </p:cNvSpPr>
          <p:nvPr/>
        </p:nvSpPr>
        <p:spPr bwMode="auto">
          <a:xfrm>
            <a:off x="8656638" y="2878138"/>
            <a:ext cx="533400" cy="3048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700" name="Oval 940"/>
          <p:cNvSpPr>
            <a:spLocks noChangeArrowheads="1"/>
          </p:cNvSpPr>
          <p:nvPr/>
        </p:nvSpPr>
        <p:spPr bwMode="auto">
          <a:xfrm>
            <a:off x="8656638" y="3930650"/>
            <a:ext cx="533400" cy="3048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702" name="Oval 942"/>
          <p:cNvSpPr>
            <a:spLocks noChangeArrowheads="1"/>
          </p:cNvSpPr>
          <p:nvPr/>
        </p:nvSpPr>
        <p:spPr bwMode="auto">
          <a:xfrm>
            <a:off x="914400" y="2895600"/>
            <a:ext cx="533400" cy="3048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703" name="Oval 943"/>
          <p:cNvSpPr>
            <a:spLocks noChangeArrowheads="1"/>
          </p:cNvSpPr>
          <p:nvPr/>
        </p:nvSpPr>
        <p:spPr bwMode="auto">
          <a:xfrm>
            <a:off x="914400" y="3962400"/>
            <a:ext cx="533400" cy="3048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943"/>
          <p:cNvSpPr>
            <a:spLocks noChangeArrowheads="1"/>
          </p:cNvSpPr>
          <p:nvPr/>
        </p:nvSpPr>
        <p:spPr bwMode="auto">
          <a:xfrm>
            <a:off x="1554480" y="3962400"/>
            <a:ext cx="533400" cy="3048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943"/>
          <p:cNvSpPr>
            <a:spLocks noChangeArrowheads="1"/>
          </p:cNvSpPr>
          <p:nvPr/>
        </p:nvSpPr>
        <p:spPr bwMode="auto">
          <a:xfrm>
            <a:off x="1554480" y="2878138"/>
            <a:ext cx="533400" cy="3048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980434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 Box 2"/>
          <p:cNvSpPr txBox="1">
            <a:spLocks noChangeArrowheads="1"/>
          </p:cNvSpPr>
          <p:nvPr/>
        </p:nvSpPr>
        <p:spPr bwMode="auto">
          <a:xfrm>
            <a:off x="127000" y="4724400"/>
            <a:ext cx="2006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i="1"/>
              <a:t>Concentrations in mg/L</a:t>
            </a:r>
          </a:p>
          <a:p>
            <a:r>
              <a:rPr lang="en-US" altLang="en-US" sz="1400" i="1"/>
              <a:t>Alkalinity in mN</a:t>
            </a:r>
          </a:p>
        </p:txBody>
      </p:sp>
      <p:sp>
        <p:nvSpPr>
          <p:cNvPr id="247811" name="Rectangle 3"/>
          <p:cNvSpPr>
            <a:spLocks noChangeArrowheads="1"/>
          </p:cNvSpPr>
          <p:nvPr/>
        </p:nvSpPr>
        <p:spPr bwMode="auto">
          <a:xfrm>
            <a:off x="2133600" y="457200"/>
            <a:ext cx="52373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a:solidFill>
                  <a:schemeClr val="tx2"/>
                </a:solidFill>
                <a:effectLst>
                  <a:outerShdw blurRad="38100" dist="38100" dir="2700000" algn="tl">
                    <a:srgbClr val="000000"/>
                  </a:outerShdw>
                </a:effectLst>
                <a:latin typeface="+mj-lt"/>
              </a:rPr>
              <a:t>Field and Chemical Data</a:t>
            </a:r>
          </a:p>
        </p:txBody>
      </p:sp>
      <p:graphicFrame>
        <p:nvGraphicFramePr>
          <p:cNvPr id="247812" name="Group 4"/>
          <p:cNvGraphicFramePr>
            <a:graphicFrameLocks noGrp="1"/>
          </p:cNvGraphicFramePr>
          <p:nvPr>
            <p:extLst>
              <p:ext uri="{D42A27DB-BD31-4B8C-83A1-F6EECF244321}">
                <p14:modId xmlns:p14="http://schemas.microsoft.com/office/powerpoint/2010/main" val="1027922167"/>
              </p:ext>
            </p:extLst>
          </p:nvPr>
        </p:nvGraphicFramePr>
        <p:xfrm>
          <a:off x="-38100" y="2168525"/>
          <a:ext cx="9220200" cy="2423160"/>
        </p:xfrm>
        <a:graphic>
          <a:graphicData uri="http://schemas.openxmlformats.org/drawingml/2006/table">
            <a:tbl>
              <a:tblPr/>
              <a:tblGrid>
                <a:gridCol w="914400"/>
                <a:gridCol w="533400"/>
                <a:gridCol w="609600"/>
                <a:gridCol w="533400"/>
                <a:gridCol w="533400"/>
                <a:gridCol w="533400"/>
                <a:gridCol w="533400"/>
                <a:gridCol w="533400"/>
                <a:gridCol w="533400"/>
                <a:gridCol w="533400"/>
                <a:gridCol w="533400"/>
                <a:gridCol w="533400"/>
                <a:gridCol w="533400"/>
                <a:gridCol w="533400"/>
                <a:gridCol w="533400"/>
                <a:gridCol w="762000"/>
              </a:tblGrid>
              <a:tr h="1619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Sample</a:t>
                      </a: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cap="flat">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temp</a:t>
                      </a:r>
                      <a:endParaRPr kumimoji="0" lang="en-US" altLang="en-US" sz="11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%DO</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sp. cond</a:t>
                      </a:r>
                      <a:endParaRPr kumimoji="0" lang="en-US" altLang="en-US" sz="11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alk</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Cl</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NO</a:t>
                      </a:r>
                      <a:r>
                        <a:rPr kumimoji="0" lang="en-US" altLang="en-US" sz="1200" b="1" i="0" u="none" strike="noStrike" cap="none" normalizeH="0" baseline="-3000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3</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SO</a:t>
                      </a:r>
                      <a:r>
                        <a:rPr kumimoji="0" lang="en-US" altLang="en-US" sz="1200" b="1" i="0" u="none" strike="noStrike" cap="none" normalizeH="0" baseline="-3000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4</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a:t>
                      </a:r>
                      <a:r>
                        <a:rPr kumimoji="0" lang="en-US" altLang="en-US" sz="1200" b="1" i="0" u="none" strike="noStrike" cap="none" normalizeH="0" baseline="-3000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4</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Mg</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TDS</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cap="flat">
                      <a:noFill/>
                    </a:lnR>
                    <a:lnT cap="flat">
                      <a:noFill/>
                    </a:lnT>
                    <a:lnB>
                      <a:noFill/>
                    </a:lnB>
                    <a:lnTlToBr>
                      <a:noFill/>
                    </a:lnTlToBr>
                    <a:lnBlToTr>
                      <a:noFill/>
                    </a:lnBlToTr>
                    <a:noFill/>
                  </a:tcPr>
                </a:tc>
              </a:tr>
              <a:tr h="1619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BS well</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21.6</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13</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268</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7.62</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2.6</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0.07</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kumimoji="0" lang="en-US" altLang="en-US" sz="18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0.08</a:t>
                      </a:r>
                      <a:endParaRPr kumimoji="0" lang="en-US" altLang="en-US" sz="18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8.3</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3.3</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ND</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1.2</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3.1</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50.7</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68.8</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cap="flat">
                      <a:noFill/>
                    </a:lnR>
                    <a:lnT>
                      <a:noFill/>
                    </a:lnT>
                    <a:lnB>
                      <a:noFill/>
                    </a:lnB>
                    <a:lnTlToBr>
                      <a:noFill/>
                    </a:lnTlToBr>
                    <a:lnBlToTr>
                      <a:noFill/>
                    </a:lnBlToTr>
                    <a:noFill/>
                  </a:tcPr>
                </a:tc>
              </a:tr>
              <a:tr h="1619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BS spring</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20.0</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62</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253</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7.55</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2.4</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0.05</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3.3</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3.7</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2.1</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2.9</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ND</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1.0</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2.8</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47.7</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63.7</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cap="flat">
                      <a:noFill/>
                    </a:lnR>
                    <a:lnT>
                      <a:noFill/>
                    </a:lnT>
                    <a:lnB>
                      <a:noFill/>
                    </a:lnB>
                    <a:lnTlToBr>
                      <a:noFill/>
                    </a:lnTlToBr>
                    <a:lnBlToTr>
                      <a:noFill/>
                    </a:lnBlToTr>
                    <a:noFill/>
                  </a:tcPr>
                </a:tc>
              </a:tr>
              <a:tr h="1619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en-US" altLang="en-US" sz="28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a:noFill/>
                    </a:lnL>
                    <a:lnR cap="flat">
                      <a:noFill/>
                    </a:lnR>
                    <a:lnT>
                      <a:noFill/>
                    </a:lnT>
                    <a:lnB>
                      <a:noFill/>
                    </a:lnB>
                    <a:lnTlToBr>
                      <a:noFill/>
                    </a:lnTlToBr>
                    <a:lnBlToTr>
                      <a:noFill/>
                    </a:lnBlToTr>
                    <a:noFill/>
                  </a:tcPr>
                </a:tc>
              </a:tr>
              <a:tr h="1619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MS well</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21.0</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22</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265</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7.80</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2.5</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0.12</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2.1</a:t>
                      </a:r>
                      <a:endParaRPr kumimoji="0" lang="en-US" altLang="en-US" sz="18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0.02</a:t>
                      </a:r>
                      <a:endParaRPr kumimoji="0" lang="en-US" altLang="en-US" sz="1800" b="0" i="0" u="none" strike="noStrike" cap="none" normalizeH="0" baseline="0" dirty="0" smtClean="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9.3</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3.6</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0.2</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2.0</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2.9</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46.0</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66.1</a:t>
                      </a:r>
                      <a:endParaRPr kumimoji="0" lang="en-US"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cap="flat">
                      <a:noFill/>
                    </a:lnR>
                    <a:lnT>
                      <a:noFill/>
                    </a:lnT>
                    <a:lnB>
                      <a:noFill/>
                    </a:lnB>
                    <a:lnTlToBr>
                      <a:noFill/>
                    </a:lnTlToBr>
                    <a:lnBlToTr>
                      <a:noFill/>
                    </a:lnBlToTr>
                    <a:noFill/>
                  </a:tcPr>
                </a:tc>
              </a:tr>
              <a:tr h="1619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MS spring</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20.0</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59</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220</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7.50</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1.9</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0.03</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4.1</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7.6</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2.7</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2.7</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ND</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0.8</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1.5</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39.1</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rPr>
                        <a:t>58.6</a:t>
                      </a:r>
                      <a:endParaRPr kumimoji="0" lang="en-US" altLang="en-US" sz="1800" b="0" i="0" u="none" strike="noStrike" cap="none" normalizeH="0" baseline="0" dirty="0" smtClean="0">
                        <a:ln>
                          <a:noFill/>
                        </a:ln>
                        <a:solidFill>
                          <a:srgbClr val="00FFFF"/>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cap="flat">
                      <a:noFill/>
                    </a:lnR>
                    <a:lnT>
                      <a:noFill/>
                    </a:lnT>
                    <a:lnB>
                      <a:noFill/>
                    </a:lnB>
                    <a:lnTlToBr>
                      <a:noFill/>
                    </a:lnTlToBr>
                    <a:lnBlToTr>
                      <a:noFill/>
                    </a:lnBlToTr>
                    <a:noFill/>
                  </a:tcPr>
                </a:tc>
              </a:tr>
              <a:tr h="1619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cap="flat">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a:noFill/>
                    </a:lnL>
                    <a:lnR cap="flat">
                      <a:noFill/>
                    </a:lnR>
                    <a:lnT>
                      <a:noFill/>
                    </a:lnT>
                    <a:lnB cap="flat">
                      <a:noFill/>
                    </a:lnB>
                    <a:lnTlToBr>
                      <a:noFill/>
                    </a:lnTlToBr>
                    <a:lnBlToTr>
                      <a:noFill/>
                    </a:lnBlToTr>
                    <a:noFill/>
                  </a:tcPr>
                </a:tc>
              </a:tr>
            </a:tbl>
          </a:graphicData>
        </a:graphic>
      </p:graphicFrame>
      <p:sp>
        <p:nvSpPr>
          <p:cNvPr id="247930" name="Oval 122"/>
          <p:cNvSpPr>
            <a:spLocks noChangeArrowheads="1"/>
          </p:cNvSpPr>
          <p:nvPr/>
        </p:nvSpPr>
        <p:spPr bwMode="auto">
          <a:xfrm>
            <a:off x="4249738" y="3930650"/>
            <a:ext cx="1066800" cy="3048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931" name="Oval 123"/>
          <p:cNvSpPr>
            <a:spLocks noChangeArrowheads="1"/>
          </p:cNvSpPr>
          <p:nvPr/>
        </p:nvSpPr>
        <p:spPr bwMode="auto">
          <a:xfrm>
            <a:off x="4232275" y="2870200"/>
            <a:ext cx="1066800" cy="3048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969286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7" name="Rectangle 5"/>
          <p:cNvSpPr>
            <a:spLocks noChangeArrowheads="1"/>
          </p:cNvSpPr>
          <p:nvPr/>
        </p:nvSpPr>
        <p:spPr bwMode="auto">
          <a:xfrm>
            <a:off x="2514600" y="381000"/>
            <a:ext cx="39036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Conceptual Model</a:t>
            </a:r>
          </a:p>
        </p:txBody>
      </p:sp>
      <p:grpSp>
        <p:nvGrpSpPr>
          <p:cNvPr id="248843" name="Group 11"/>
          <p:cNvGrpSpPr>
            <a:grpSpLocks/>
          </p:cNvGrpSpPr>
          <p:nvPr/>
        </p:nvGrpSpPr>
        <p:grpSpPr bwMode="auto">
          <a:xfrm>
            <a:off x="1143000" y="1524000"/>
            <a:ext cx="6781800" cy="4621213"/>
            <a:chOff x="720" y="960"/>
            <a:chExt cx="4272" cy="2911"/>
          </a:xfrm>
        </p:grpSpPr>
        <p:pic>
          <p:nvPicPr>
            <p:cNvPr id="248838" name="Picture 6" descr="jr_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960"/>
              <a:ext cx="4272" cy="2911"/>
            </a:xfrm>
            <a:prstGeom prst="rect">
              <a:avLst/>
            </a:prstGeom>
            <a:noFill/>
            <a:extLst>
              <a:ext uri="{909E8E84-426E-40DD-AFC4-6F175D3DCCD1}">
                <a14:hiddenFill xmlns:a14="http://schemas.microsoft.com/office/drawing/2010/main">
                  <a:solidFill>
                    <a:srgbClr val="FFFFFF"/>
                  </a:solidFill>
                </a14:hiddenFill>
              </a:ext>
            </a:extLst>
          </p:spPr>
        </p:pic>
        <p:sp>
          <p:nvSpPr>
            <p:cNvPr id="248839" name="Line 7"/>
            <p:cNvSpPr>
              <a:spLocks noChangeShapeType="1"/>
            </p:cNvSpPr>
            <p:nvPr/>
          </p:nvSpPr>
          <p:spPr bwMode="auto">
            <a:xfrm flipV="1">
              <a:off x="2112" y="3072"/>
              <a:ext cx="0"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40" name="Line 8"/>
            <p:cNvSpPr>
              <a:spLocks noChangeShapeType="1"/>
            </p:cNvSpPr>
            <p:nvPr/>
          </p:nvSpPr>
          <p:spPr bwMode="auto">
            <a:xfrm>
              <a:off x="1968" y="3072"/>
              <a:ext cx="0"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41" name="Line 9"/>
            <p:cNvSpPr>
              <a:spLocks noChangeShapeType="1"/>
            </p:cNvSpPr>
            <p:nvPr/>
          </p:nvSpPr>
          <p:spPr bwMode="auto">
            <a:xfrm>
              <a:off x="3504" y="3072"/>
              <a:ext cx="0"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42" name="Line 10"/>
            <p:cNvSpPr>
              <a:spLocks noChangeShapeType="1"/>
            </p:cNvSpPr>
            <p:nvPr/>
          </p:nvSpPr>
          <p:spPr bwMode="auto">
            <a:xfrm flipV="1">
              <a:off x="3360" y="3072"/>
              <a:ext cx="0"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9613688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0" name="Group 10"/>
          <p:cNvGrpSpPr>
            <a:grpSpLocks noChangeAspect="1"/>
          </p:cNvGrpSpPr>
          <p:nvPr/>
        </p:nvGrpSpPr>
        <p:grpSpPr bwMode="auto">
          <a:xfrm>
            <a:off x="408840" y="762000"/>
            <a:ext cx="8367466" cy="5118100"/>
            <a:chOff x="576" y="-144"/>
            <a:chExt cx="4848" cy="3080"/>
          </a:xfrm>
        </p:grpSpPr>
        <p:pic>
          <p:nvPicPr>
            <p:cNvPr id="225282" name="Picture 2" descr="USGS_1313_K_fi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144"/>
              <a:ext cx="4848" cy="3080"/>
            </a:xfrm>
            <a:prstGeom prst="rect">
              <a:avLst/>
            </a:prstGeom>
            <a:noFill/>
            <a:extLst>
              <a:ext uri="{909E8E84-426E-40DD-AFC4-6F175D3DCCD1}">
                <a14:hiddenFill xmlns:a14="http://schemas.microsoft.com/office/drawing/2010/main">
                  <a:solidFill>
                    <a:srgbClr val="FFFFFF"/>
                  </a:solidFill>
                </a14:hiddenFill>
              </a:ext>
            </a:extLst>
          </p:spPr>
        </p:pic>
        <p:sp>
          <p:nvSpPr>
            <p:cNvPr id="225284" name="Oval 4"/>
            <p:cNvSpPr>
              <a:spLocks noChangeAspect="1" noChangeArrowheads="1"/>
            </p:cNvSpPr>
            <p:nvPr/>
          </p:nvSpPr>
          <p:spPr bwMode="auto">
            <a:xfrm>
              <a:off x="2592" y="1536"/>
              <a:ext cx="86" cy="8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285" name="Oval 5"/>
            <p:cNvSpPr>
              <a:spLocks noChangeAspect="1" noChangeArrowheads="1"/>
            </p:cNvSpPr>
            <p:nvPr/>
          </p:nvSpPr>
          <p:spPr bwMode="auto">
            <a:xfrm>
              <a:off x="2112" y="1440"/>
              <a:ext cx="86" cy="8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286" name="Text Box 6"/>
            <p:cNvSpPr txBox="1">
              <a:spLocks noChangeAspect="1" noChangeArrowheads="1"/>
            </p:cNvSpPr>
            <p:nvPr/>
          </p:nvSpPr>
          <p:spPr bwMode="auto">
            <a:xfrm>
              <a:off x="2256" y="1921"/>
              <a:ext cx="888"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FF0000"/>
                  </a:solidFill>
                </a:rPr>
                <a:t>Little Blue Springs</a:t>
              </a:r>
            </a:p>
          </p:txBody>
        </p:sp>
        <p:sp>
          <p:nvSpPr>
            <p:cNvPr id="225287" name="Text Box 7"/>
            <p:cNvSpPr txBox="1">
              <a:spLocks noChangeAspect="1" noChangeArrowheads="1"/>
            </p:cNvSpPr>
            <p:nvPr/>
          </p:nvSpPr>
          <p:spPr bwMode="auto">
            <a:xfrm>
              <a:off x="1296" y="1056"/>
              <a:ext cx="844"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FF0000"/>
                  </a:solidFill>
                </a:rPr>
                <a:t>Magnolia Springs</a:t>
              </a:r>
            </a:p>
          </p:txBody>
        </p:sp>
        <p:sp>
          <p:nvSpPr>
            <p:cNvPr id="225288" name="Line 8"/>
            <p:cNvSpPr>
              <a:spLocks noChangeAspect="1" noChangeShapeType="1"/>
            </p:cNvSpPr>
            <p:nvPr/>
          </p:nvSpPr>
          <p:spPr bwMode="auto">
            <a:xfrm flipH="1" flipV="1">
              <a:off x="2016" y="1248"/>
              <a:ext cx="96" cy="192"/>
            </a:xfrm>
            <a:prstGeom prst="line">
              <a:avLst/>
            </a:prstGeom>
            <a:noFill/>
            <a:ln w="19050">
              <a:solidFill>
                <a:srgbClr val="FF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289" name="Line 9"/>
            <p:cNvSpPr>
              <a:spLocks noChangeAspect="1" noChangeShapeType="1"/>
            </p:cNvSpPr>
            <p:nvPr/>
          </p:nvSpPr>
          <p:spPr bwMode="auto">
            <a:xfrm flipH="1">
              <a:off x="2640" y="1632"/>
              <a:ext cx="0" cy="336"/>
            </a:xfrm>
            <a:prstGeom prst="line">
              <a:avLst/>
            </a:prstGeom>
            <a:noFill/>
            <a:ln w="19050">
              <a:solidFill>
                <a:srgbClr val="FF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291" name="Rectangle 11"/>
          <p:cNvSpPr>
            <a:spLocks noChangeArrowheads="1"/>
          </p:cNvSpPr>
          <p:nvPr/>
        </p:nvSpPr>
        <p:spPr bwMode="auto">
          <a:xfrm>
            <a:off x="308082" y="5941376"/>
            <a:ext cx="3000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(Daniels, </a:t>
            </a:r>
            <a:r>
              <a:rPr lang="en-US" altLang="en-US" sz="1400" dirty="0" err="1"/>
              <a:t>Zietz</a:t>
            </a:r>
            <a:r>
              <a:rPr lang="en-US" altLang="en-US" sz="1400" dirty="0"/>
              <a:t>, and </a:t>
            </a:r>
            <a:r>
              <a:rPr lang="en-US" altLang="en-US" sz="1400" dirty="0" err="1"/>
              <a:t>Popenoe</a:t>
            </a:r>
            <a:r>
              <a:rPr lang="en-US" altLang="en-US" sz="1400" dirty="0"/>
              <a:t>, 1983)</a:t>
            </a:r>
          </a:p>
        </p:txBody>
      </p:sp>
    </p:spTree>
    <p:extLst>
      <p:ext uri="{BB962C8B-B14F-4D97-AF65-F5344CB8AC3E}">
        <p14:creationId xmlns:p14="http://schemas.microsoft.com/office/powerpoint/2010/main" val="2616117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1371600" y="152400"/>
            <a:ext cx="6019800" cy="990600"/>
          </a:xfrm>
        </p:spPr>
        <p:txBody>
          <a:bodyPr/>
          <a:lstStyle/>
          <a:p>
            <a:pPr eaLnBrk="1" hangingPunct="1">
              <a:defRPr/>
            </a:pPr>
            <a:r>
              <a:rPr lang="en-US" sz="3600" dirty="0" smtClean="0"/>
              <a:t>St. Catherines Island</a:t>
            </a:r>
            <a:endParaRPr lang="en-US" sz="3600" b="1" dirty="0" smtClean="0"/>
          </a:p>
        </p:txBody>
      </p:sp>
      <p:sp>
        <p:nvSpPr>
          <p:cNvPr id="79877" name="Rectangle 4"/>
          <p:cNvSpPr>
            <a:spLocks noChangeArrowheads="1"/>
          </p:cNvSpPr>
          <p:nvPr/>
        </p:nvSpPr>
        <p:spPr bwMode="auto">
          <a:xfrm>
            <a:off x="973282" y="6399935"/>
            <a:ext cx="3208337" cy="307975"/>
          </a:xfrm>
          <a:prstGeom prst="rect">
            <a:avLst/>
          </a:prstGeom>
          <a:noFill/>
          <a:ln w="9525">
            <a:noFill/>
            <a:miter lim="800000"/>
            <a:headEnd/>
            <a:tailEnd/>
          </a:ln>
        </p:spPr>
        <p:txBody>
          <a:bodyPr wrap="none">
            <a:spAutoFit/>
          </a:bodyPr>
          <a:lstStyle/>
          <a:p>
            <a:pPr>
              <a:defRPr/>
            </a:pPr>
            <a:r>
              <a:rPr lang="en-US" sz="1400" dirty="0">
                <a:latin typeface="+mj-lt"/>
              </a:rPr>
              <a:t>(Modified after Garza &amp; Krause, 1997)</a:t>
            </a:r>
          </a:p>
        </p:txBody>
      </p:sp>
      <p:pic>
        <p:nvPicPr>
          <p:cNvPr id="19461" name="Picture 72" descr="C:\Users\jreich\Desktop\jreich_docs\Office\research\St_Catherines\graphics_brian\Sav_cone_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90600"/>
            <a:ext cx="7239000" cy="5414963"/>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5133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1226" y="6449945"/>
            <a:ext cx="1309974" cy="307777"/>
          </a:xfrm>
          <a:prstGeom prst="rect">
            <a:avLst/>
          </a:prstGeom>
        </p:spPr>
        <p:txBody>
          <a:bodyPr wrap="none">
            <a:spAutoFit/>
          </a:bodyPr>
          <a:lstStyle/>
          <a:p>
            <a:pPr algn="ctr"/>
            <a:r>
              <a:rPr lang="en-US" sz="1400" dirty="0" smtClean="0">
                <a:latin typeface="Arial" charset="0"/>
                <a:cs typeface="Arial" charset="0"/>
              </a:rPr>
              <a:t>(USGS, 1954)</a:t>
            </a:r>
            <a:endParaRPr lang="en-US" sz="1400" dirty="0">
              <a:latin typeface="Arial" charset="0"/>
              <a:cs typeface="Arial"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52400"/>
            <a:ext cx="5221972" cy="660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7217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b="2330"/>
          <a:stretch>
            <a:fillRect/>
          </a:stretch>
        </p:blipFill>
        <p:spPr bwMode="auto">
          <a:xfrm>
            <a:off x="152400" y="304800"/>
            <a:ext cx="5498686" cy="633807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TextBox 4"/>
          <p:cNvSpPr txBox="1">
            <a:spLocks noChangeArrowheads="1"/>
          </p:cNvSpPr>
          <p:nvPr/>
        </p:nvSpPr>
        <p:spPr bwMode="auto">
          <a:xfrm>
            <a:off x="5791200" y="6248400"/>
            <a:ext cx="3276600" cy="461665"/>
          </a:xfrm>
          <a:prstGeom prst="rect">
            <a:avLst/>
          </a:prstGeom>
          <a:noFill/>
          <a:ln w="57150">
            <a:solidFill>
              <a:schemeClr val="tx1"/>
            </a:solidFill>
            <a:miter lim="800000"/>
            <a:headEnd/>
            <a:tailEnd/>
          </a:ln>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defRPr/>
            </a:pPr>
            <a:r>
              <a:rPr lang="en-US" sz="1200" b="1" dirty="0" smtClean="0">
                <a:solidFill>
                  <a:srgbClr val="FF3300"/>
                </a:solidFill>
                <a:latin typeface="+mj-lt"/>
              </a:rPr>
              <a:t>---</a:t>
            </a:r>
            <a:r>
              <a:rPr lang="en-US" sz="1200" b="1" dirty="0" smtClean="0">
                <a:solidFill>
                  <a:srgbClr val="000000"/>
                </a:solidFill>
                <a:latin typeface="+mj-lt"/>
              </a:rPr>
              <a:t>   M2 (Miocene) and H2 (Quaternary) joint trends of Bartholomew et al., 2007</a:t>
            </a:r>
          </a:p>
        </p:txBody>
      </p:sp>
    </p:spTree>
    <p:extLst>
      <p:ext uri="{BB962C8B-B14F-4D97-AF65-F5344CB8AC3E}">
        <p14:creationId xmlns:p14="http://schemas.microsoft.com/office/powerpoint/2010/main" val="127014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685800" y="1292257"/>
            <a:ext cx="7822891" cy="4803743"/>
            <a:chOff x="1981200" y="874609"/>
            <a:chExt cx="5105400" cy="3135034"/>
          </a:xfrm>
        </p:grpSpPr>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874609"/>
              <a:ext cx="5105400" cy="3135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Straight Arrow Connector 29"/>
            <p:cNvCxnSpPr/>
            <p:nvPr/>
          </p:nvCxnSpPr>
          <p:spPr>
            <a:xfrm>
              <a:off x="5435582" y="1509235"/>
              <a:ext cx="0" cy="478417"/>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168" name="Straight Arrow Connector 7167"/>
            <p:cNvCxnSpPr/>
            <p:nvPr/>
          </p:nvCxnSpPr>
          <p:spPr>
            <a:xfrm>
              <a:off x="4985106" y="1509235"/>
              <a:ext cx="0" cy="49156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172" name="Straight Arrow Connector 7171"/>
            <p:cNvCxnSpPr/>
            <p:nvPr/>
          </p:nvCxnSpPr>
          <p:spPr>
            <a:xfrm>
              <a:off x="4430392" y="1459897"/>
              <a:ext cx="0" cy="45487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28" name="Title 1"/>
          <p:cNvSpPr txBox="1">
            <a:spLocks/>
          </p:cNvSpPr>
          <p:nvPr/>
        </p:nvSpPr>
        <p:spPr>
          <a:xfrm>
            <a:off x="533400" y="381000"/>
            <a:ext cx="8229600" cy="96837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3600" kern="0" dirty="0" smtClean="0"/>
              <a:t>Ground Penetrating Radar</a:t>
            </a:r>
            <a:endParaRPr lang="en-US" sz="3600" kern="0" dirty="0"/>
          </a:p>
        </p:txBody>
      </p:sp>
      <p:sp>
        <p:nvSpPr>
          <p:cNvPr id="7" name="Rectangle 6"/>
          <p:cNvSpPr/>
          <p:nvPr/>
        </p:nvSpPr>
        <p:spPr>
          <a:xfrm>
            <a:off x="838200" y="6096000"/>
            <a:ext cx="1682960" cy="307777"/>
          </a:xfrm>
          <a:prstGeom prst="rect">
            <a:avLst/>
          </a:prstGeom>
        </p:spPr>
        <p:txBody>
          <a:bodyPr wrap="none">
            <a:spAutoFit/>
          </a:bodyPr>
          <a:lstStyle/>
          <a:p>
            <a:pPr algn="ctr"/>
            <a:r>
              <a:rPr lang="en-US" sz="1400" dirty="0">
                <a:latin typeface="Arial" charset="0"/>
                <a:cs typeface="Arial" charset="0"/>
              </a:rPr>
              <a:t>(Vance et al, 2013)</a:t>
            </a:r>
          </a:p>
        </p:txBody>
      </p:sp>
    </p:spTree>
    <p:extLst>
      <p:ext uri="{BB962C8B-B14F-4D97-AF65-F5344CB8AC3E}">
        <p14:creationId xmlns:p14="http://schemas.microsoft.com/office/powerpoint/2010/main" val="23191728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C:\Users\jreich\Desktop\jreich_docs\Office\research\St_Catherines\graphics_brian\CD head relationships_ 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6" y="1295400"/>
            <a:ext cx="8670925"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457198" y="327025"/>
            <a:ext cx="8229600" cy="96837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3600" kern="0" dirty="0" smtClean="0"/>
              <a:t>Development of Sag Structures</a:t>
            </a:r>
            <a:endParaRPr lang="en-US" sz="3600" kern="0" dirty="0"/>
          </a:p>
        </p:txBody>
      </p:sp>
    </p:spTree>
    <p:extLst>
      <p:ext uri="{BB962C8B-B14F-4D97-AF65-F5344CB8AC3E}">
        <p14:creationId xmlns:p14="http://schemas.microsoft.com/office/powerpoint/2010/main" val="18390083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C:\Users\Indy\Desktop\Senior Resaerch\SCI_transects_core.jpg"/>
          <p:cNvPicPr>
            <a:picLocks noChangeAspect="1" noChangeArrowheads="1"/>
          </p:cNvPicPr>
          <p:nvPr/>
        </p:nvPicPr>
        <p:blipFill>
          <a:blip r:embed="rId3">
            <a:extLst>
              <a:ext uri="{28A0092B-C50C-407E-A947-70E740481C1C}">
                <a14:useLocalDpi xmlns:a14="http://schemas.microsoft.com/office/drawing/2010/main" val="0"/>
              </a:ext>
            </a:extLst>
          </a:blip>
          <a:srcRect b="7301"/>
          <a:stretch>
            <a:fillRect/>
          </a:stretch>
        </p:blipFill>
        <p:spPr bwMode="auto">
          <a:xfrm>
            <a:off x="2895600" y="19050"/>
            <a:ext cx="32893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324600" y="6432550"/>
            <a:ext cx="2141538" cy="307975"/>
          </a:xfrm>
          <a:prstGeom prst="rect">
            <a:avLst/>
          </a:prstGeom>
        </p:spPr>
        <p:txBody>
          <a:bodyPr wrap="none">
            <a:spAutoFit/>
          </a:bodyPr>
          <a:lstStyle/>
          <a:p>
            <a:pPr defTabSz="5434013">
              <a:defRPr/>
            </a:pPr>
            <a:r>
              <a:rPr lang="en-US" sz="1400" dirty="0">
                <a:latin typeface="+mj-lt"/>
              </a:rPr>
              <a:t>(after Meyer et. al. 2009)</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noChangeAspect="1"/>
          </p:cNvGrpSpPr>
          <p:nvPr/>
        </p:nvGrpSpPr>
        <p:grpSpPr bwMode="auto">
          <a:xfrm>
            <a:off x="457200" y="838200"/>
            <a:ext cx="8383588" cy="5868988"/>
            <a:chOff x="0" y="192"/>
            <a:chExt cx="5760" cy="4032"/>
          </a:xfrm>
        </p:grpSpPr>
        <p:pic>
          <p:nvPicPr>
            <p:cNvPr id="5124" name="Picture 3" descr="1403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 y="192"/>
              <a:ext cx="3250" cy="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4"/>
            <p:cNvSpPr>
              <a:spLocks noChangeAspect="1" noChangeArrowheads="1"/>
            </p:cNvSpPr>
            <p:nvPr/>
          </p:nvSpPr>
          <p:spPr bwMode="auto">
            <a:xfrm>
              <a:off x="4544" y="3876"/>
              <a:ext cx="838" cy="209"/>
            </a:xfrm>
            <a:prstGeom prst="rect">
              <a:avLst/>
            </a:prstGeom>
            <a:noFill/>
            <a:ln w="12700">
              <a:noFill/>
              <a:miter lim="800000"/>
              <a:headEnd type="none" w="sm" len="sm"/>
              <a:tailEnd type="none" w="sm" len="sm"/>
            </a:ln>
          </p:spPr>
          <p:txBody>
            <a:bodyPr wrap="none">
              <a:spAutoFit/>
            </a:bodyPr>
            <a:lstStyle/>
            <a:p>
              <a:pPr>
                <a:defRPr/>
              </a:pPr>
              <a:r>
                <a:rPr lang="en-US" sz="1400" dirty="0">
                  <a:latin typeface="+mj-lt"/>
                </a:rPr>
                <a:t>(Miller, 1986)</a:t>
              </a:r>
            </a:p>
          </p:txBody>
        </p:sp>
        <p:pic>
          <p:nvPicPr>
            <p:cNvPr id="5126" name="Picture 5" descr="jr8-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28"/>
              <a:ext cx="1296"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6" descr="jr8-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6" y="1680"/>
              <a:ext cx="1344" cy="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Line 7"/>
            <p:cNvSpPr>
              <a:spLocks noChangeAspect="1" noChangeShapeType="1"/>
            </p:cNvSpPr>
            <p:nvPr/>
          </p:nvSpPr>
          <p:spPr bwMode="auto">
            <a:xfrm>
              <a:off x="1344" y="1104"/>
              <a:ext cx="1488" cy="384"/>
            </a:xfrm>
            <a:prstGeom prst="line">
              <a:avLst/>
            </a:prstGeom>
            <a:noFill/>
            <a:ln w="76200">
              <a:solidFill>
                <a:srgbClr val="FF33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129" name="Line 8"/>
            <p:cNvSpPr>
              <a:spLocks noChangeAspect="1" noChangeShapeType="1"/>
            </p:cNvSpPr>
            <p:nvPr/>
          </p:nvSpPr>
          <p:spPr bwMode="auto">
            <a:xfrm flipH="1" flipV="1">
              <a:off x="3648" y="1680"/>
              <a:ext cx="768" cy="240"/>
            </a:xfrm>
            <a:prstGeom prst="line">
              <a:avLst/>
            </a:prstGeom>
            <a:noFill/>
            <a:ln w="76200">
              <a:solidFill>
                <a:srgbClr val="FF33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pSp>
      <p:sp>
        <p:nvSpPr>
          <p:cNvPr id="185353" name="Rectangle 9"/>
          <p:cNvSpPr>
            <a:spLocks noChangeArrowheads="1"/>
          </p:cNvSpPr>
          <p:nvPr/>
        </p:nvSpPr>
        <p:spPr bwMode="auto">
          <a:xfrm>
            <a:off x="1614488" y="152400"/>
            <a:ext cx="5511800" cy="646113"/>
          </a:xfrm>
          <a:prstGeom prst="rect">
            <a:avLst/>
          </a:prstGeom>
          <a:noFill/>
          <a:ln w="9525">
            <a:noFill/>
            <a:miter lim="800000"/>
            <a:headEnd/>
            <a:tailEnd/>
          </a:ln>
          <a:effectLst/>
        </p:spPr>
        <p:txBody>
          <a:bodyPr wrap="none">
            <a:spAutoFit/>
          </a:bodyPr>
          <a:lstStyle/>
          <a:p>
            <a:pPr algn="ctr">
              <a:defRPr/>
            </a:pPr>
            <a:r>
              <a:rPr lang="en-US" sz="3600" dirty="0">
                <a:solidFill>
                  <a:schemeClr val="tx2"/>
                </a:solidFill>
                <a:effectLst>
                  <a:outerShdw blurRad="38100" dist="38100" dir="2700000" algn="tl">
                    <a:srgbClr val="000000"/>
                  </a:outerShdw>
                </a:effectLst>
              </a:rPr>
              <a:t>Regional Hydrogeology</a:t>
            </a:r>
          </a:p>
        </p:txBody>
      </p:sp>
    </p:spTree>
    <p:extLst>
      <p:ext uri="{BB962C8B-B14F-4D97-AF65-F5344CB8AC3E}">
        <p14:creationId xmlns:p14="http://schemas.microsoft.com/office/powerpoint/2010/main" val="13337981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Users\Indy\Desktop\Senior Resaerch\SCI_transects_core.jpg"/>
          <p:cNvPicPr>
            <a:picLocks noChangeAspect="1" noChangeArrowheads="1"/>
          </p:cNvPicPr>
          <p:nvPr/>
        </p:nvPicPr>
        <p:blipFill>
          <a:blip r:embed="rId3">
            <a:extLst>
              <a:ext uri="{28A0092B-C50C-407E-A947-70E740481C1C}">
                <a14:useLocalDpi xmlns:a14="http://schemas.microsoft.com/office/drawing/2010/main" val="0"/>
              </a:ext>
            </a:extLst>
          </a:blip>
          <a:srcRect b="7301"/>
          <a:stretch>
            <a:fillRect/>
          </a:stretch>
        </p:blipFill>
        <p:spPr bwMode="auto">
          <a:xfrm>
            <a:off x="152400" y="381000"/>
            <a:ext cx="2901950" cy="630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C:\Users\jreich\Desktop\jreich_docs\Office\research\St_Catherines\graphics_brian\surficial_well_transec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6988"/>
            <a:ext cx="5937250" cy="3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noChangeAspect="1"/>
          </p:cNvGrpSpPr>
          <p:nvPr/>
        </p:nvGrpSpPr>
        <p:grpSpPr bwMode="auto">
          <a:xfrm>
            <a:off x="3145971" y="3937000"/>
            <a:ext cx="5937250" cy="3512664"/>
            <a:chOff x="-37370" y="1470201"/>
            <a:chExt cx="5133245" cy="3036927"/>
          </a:xfrm>
        </p:grpSpPr>
        <p:pic>
          <p:nvPicPr>
            <p:cNvPr id="6" name="Picture 64" descr="C:\Users\am06157\Desktop\surficial_transect_profile_2edits.png"/>
            <p:cNvPicPr>
              <a:picLocks noChangeAspect="1" noChangeArrowheads="1"/>
            </p:cNvPicPr>
            <p:nvPr/>
          </p:nvPicPr>
          <p:blipFill>
            <a:blip r:embed="rId5">
              <a:extLst>
                <a:ext uri="{28A0092B-C50C-407E-A947-70E740481C1C}">
                  <a14:useLocalDpi xmlns:a14="http://schemas.microsoft.com/office/drawing/2010/main" val="0"/>
                </a:ext>
              </a:extLst>
            </a:blip>
            <a:srcRect r="3476"/>
            <a:stretch>
              <a:fillRect/>
            </a:stretch>
          </p:blipFill>
          <p:spPr bwMode="auto">
            <a:xfrm>
              <a:off x="-37370" y="1470201"/>
              <a:ext cx="5133245" cy="303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17"/>
            <p:cNvCxnSpPr>
              <a:cxnSpLocks noChangeShapeType="1"/>
            </p:cNvCxnSpPr>
            <p:nvPr/>
          </p:nvCxnSpPr>
          <p:spPr bwMode="auto">
            <a:xfrm>
              <a:off x="4270248" y="2432684"/>
              <a:ext cx="0" cy="1137480"/>
            </a:xfrm>
            <a:prstGeom prst="line">
              <a:avLst/>
            </a:prstGeom>
            <a:noFill/>
            <a:ln w="15875" algn="ctr">
              <a:solidFill>
                <a:srgbClr val="CC00FF"/>
              </a:solidFill>
              <a:round/>
              <a:headEnd type="none" w="sm" len="sm"/>
              <a:tailEnd type="none" w="sm" len="sm"/>
            </a:ln>
            <a:extLst>
              <a:ext uri="{909E8E84-426E-40DD-AFC4-6F175D3DCCD1}">
                <a14:hiddenFill xmlns:a14="http://schemas.microsoft.com/office/drawing/2010/main">
                  <a:noFill/>
                </a14:hiddenFill>
              </a:ext>
            </a:extLst>
          </p:spPr>
        </p:cxnSp>
        <p:cxnSp>
          <p:nvCxnSpPr>
            <p:cNvPr id="8" name="Straight Connector 18"/>
            <p:cNvCxnSpPr>
              <a:cxnSpLocks noChangeShapeType="1"/>
            </p:cNvCxnSpPr>
            <p:nvPr/>
          </p:nvCxnSpPr>
          <p:spPr bwMode="auto">
            <a:xfrm>
              <a:off x="3602736" y="2170189"/>
              <a:ext cx="0" cy="1137480"/>
            </a:xfrm>
            <a:prstGeom prst="line">
              <a:avLst/>
            </a:prstGeom>
            <a:noFill/>
            <a:ln w="15875" algn="ctr">
              <a:solidFill>
                <a:srgbClr val="00FFFF"/>
              </a:solidFill>
              <a:round/>
              <a:headEnd type="none" w="sm" len="sm"/>
              <a:tailEnd type="none" w="sm" len="sm"/>
            </a:ln>
            <a:extLst>
              <a:ext uri="{909E8E84-426E-40DD-AFC4-6F175D3DCCD1}">
                <a14:hiddenFill xmlns:a14="http://schemas.microsoft.com/office/drawing/2010/main">
                  <a:noFill/>
                </a14:hiddenFill>
              </a:ext>
            </a:extLst>
          </p:spPr>
        </p:cxnSp>
        <p:cxnSp>
          <p:nvCxnSpPr>
            <p:cNvPr id="9" name="Straight Connector 19"/>
            <p:cNvCxnSpPr>
              <a:cxnSpLocks noChangeShapeType="1"/>
            </p:cNvCxnSpPr>
            <p:nvPr/>
          </p:nvCxnSpPr>
          <p:spPr bwMode="auto">
            <a:xfrm>
              <a:off x="3196574" y="2018578"/>
              <a:ext cx="0" cy="1154980"/>
            </a:xfrm>
            <a:prstGeom prst="line">
              <a:avLst/>
            </a:prstGeom>
            <a:noFill/>
            <a:ln w="15875" algn="ctr">
              <a:solidFill>
                <a:srgbClr val="0066FF"/>
              </a:solidFill>
              <a:round/>
              <a:headEnd type="none" w="sm" len="sm"/>
              <a:tailEnd type="none" w="sm" len="sm"/>
            </a:ln>
            <a:extLst>
              <a:ext uri="{909E8E84-426E-40DD-AFC4-6F175D3DCCD1}">
                <a14:hiddenFill xmlns:a14="http://schemas.microsoft.com/office/drawing/2010/main">
                  <a:noFill/>
                </a14:hiddenFill>
              </a:ext>
            </a:extLst>
          </p:spPr>
        </p:cxnSp>
        <p:cxnSp>
          <p:nvCxnSpPr>
            <p:cNvPr id="10" name="Straight Connector 20"/>
            <p:cNvCxnSpPr>
              <a:cxnSpLocks noChangeShapeType="1"/>
            </p:cNvCxnSpPr>
            <p:nvPr/>
          </p:nvCxnSpPr>
          <p:spPr bwMode="auto">
            <a:xfrm>
              <a:off x="2640084" y="2695180"/>
              <a:ext cx="0" cy="956756"/>
            </a:xfrm>
            <a:prstGeom prst="line">
              <a:avLst/>
            </a:prstGeom>
            <a:noFill/>
            <a:ln w="15875"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11" name="Straight Connector 21"/>
            <p:cNvCxnSpPr>
              <a:cxnSpLocks noChangeShapeType="1"/>
            </p:cNvCxnSpPr>
            <p:nvPr/>
          </p:nvCxnSpPr>
          <p:spPr bwMode="auto">
            <a:xfrm>
              <a:off x="1548103" y="2520183"/>
              <a:ext cx="0" cy="959620"/>
            </a:xfrm>
            <a:prstGeom prst="line">
              <a:avLst/>
            </a:prstGeom>
            <a:noFill/>
            <a:ln w="15875" algn="ctr">
              <a:solidFill>
                <a:srgbClr val="66FF33"/>
              </a:solidFill>
              <a:round/>
              <a:headEnd type="none" w="sm" len="sm"/>
              <a:tailEnd type="none" w="sm" len="sm"/>
            </a:ln>
            <a:extLst>
              <a:ext uri="{909E8E84-426E-40DD-AFC4-6F175D3DCCD1}">
                <a14:hiddenFill xmlns:a14="http://schemas.microsoft.com/office/drawing/2010/main">
                  <a:noFill/>
                </a14:hiddenFill>
              </a:ext>
            </a:extLst>
          </p:spPr>
        </p:cxnSp>
        <p:cxnSp>
          <p:nvCxnSpPr>
            <p:cNvPr id="12" name="Straight Connector 22"/>
            <p:cNvCxnSpPr>
              <a:cxnSpLocks noChangeShapeType="1"/>
            </p:cNvCxnSpPr>
            <p:nvPr/>
          </p:nvCxnSpPr>
          <p:spPr bwMode="auto">
            <a:xfrm>
              <a:off x="970613" y="2607681"/>
              <a:ext cx="0" cy="962483"/>
            </a:xfrm>
            <a:prstGeom prst="line">
              <a:avLst/>
            </a:prstGeom>
            <a:noFill/>
            <a:ln w="15875" algn="ctr">
              <a:solidFill>
                <a:srgbClr val="000000"/>
              </a:solidFill>
              <a:round/>
              <a:headEnd type="none" w="sm" len="sm"/>
              <a:tailEnd type="none" w="sm" len="sm"/>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2" descr="C:\Users\jreich\Desktop\jreich_docs\Office\research\St_Catherines\graphics_brian\Sav_cone_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797" y="1295400"/>
            <a:ext cx="5855203" cy="4379913"/>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94" descr="C:\Users\jreich\Desktop\jreich_docs\Office\research\St_Catherines\graphics_brian\N_S_profile_new_labe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92800" y="17068800"/>
            <a:ext cx="7312025" cy="38068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3" name="Picture 7" descr="C:\Users\jreich\Desktop\jreich_docs\Office\research\St_Catherines\graphics_brian\N_S_potmap_new_label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581330"/>
            <a:ext cx="4759325" cy="313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9"/>
          <p:cNvGrpSpPr>
            <a:grpSpLocks noChangeAspect="1"/>
          </p:cNvGrpSpPr>
          <p:nvPr/>
        </p:nvGrpSpPr>
        <p:grpSpPr bwMode="auto">
          <a:xfrm>
            <a:off x="-19050" y="3496710"/>
            <a:ext cx="4846814" cy="2523089"/>
            <a:chOff x="3171825" y="3768725"/>
            <a:chExt cx="5943600" cy="3094038"/>
          </a:xfrm>
        </p:grpSpPr>
        <p:pic>
          <p:nvPicPr>
            <p:cNvPr id="7" name="Picture 5" descr="C:\Users\jreich\Desktop\jreich_docs\Office\research\St_Catherines\graphics_brian\N_S_profile_new_label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1825" y="3768725"/>
              <a:ext cx="5943600" cy="3094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8" name="Straight Connector 4"/>
            <p:cNvCxnSpPr>
              <a:cxnSpLocks noChangeShapeType="1"/>
            </p:cNvCxnSpPr>
            <p:nvPr/>
          </p:nvCxnSpPr>
          <p:spPr bwMode="auto">
            <a:xfrm>
              <a:off x="3352800" y="5943600"/>
              <a:ext cx="5486400" cy="0"/>
            </a:xfrm>
            <a:prstGeom prst="line">
              <a:avLst/>
            </a:prstGeom>
            <a:noFill/>
            <a:ln w="25400" algn="ctr">
              <a:solidFill>
                <a:srgbClr val="0070C0"/>
              </a:solidFill>
              <a:round/>
              <a:headEnd type="none" w="sm" len="sm"/>
              <a:tailEnd type="none" w="sm" len="sm"/>
            </a:ln>
            <a:extLst>
              <a:ext uri="{909E8E84-426E-40DD-AFC4-6F175D3DCCD1}">
                <a14:hiddenFill xmlns:a14="http://schemas.microsoft.com/office/drawing/2010/main">
                  <a:noFill/>
                </a14:hiddenFill>
              </a:ext>
            </a:extLst>
          </p:spPr>
        </p:cxnSp>
        <p:sp>
          <p:nvSpPr>
            <p:cNvPr id="9" name="TextBox 8"/>
            <p:cNvSpPr txBox="1">
              <a:spLocks noChangeArrowheads="1"/>
            </p:cNvSpPr>
            <p:nvPr/>
          </p:nvSpPr>
          <p:spPr bwMode="auto">
            <a:xfrm>
              <a:off x="4114800" y="5723379"/>
              <a:ext cx="7441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900">
                  <a:solidFill>
                    <a:srgbClr val="3399FF"/>
                  </a:solidFill>
                </a:rPr>
                <a:t>Sea Level</a:t>
              </a:r>
            </a:p>
          </p:txBody>
        </p:sp>
      </p:grpSp>
    </p:spTree>
    <p:extLst>
      <p:ext uri="{BB962C8B-B14F-4D97-AF65-F5344CB8AC3E}">
        <p14:creationId xmlns:p14="http://schemas.microsoft.com/office/powerpoint/2010/main" val="21020089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4419600"/>
            <a:ext cx="9067800" cy="2360612"/>
          </a:xfrm>
        </p:spPr>
        <p:txBody>
          <a:bodyPr/>
          <a:lstStyle/>
          <a:p>
            <a:pPr>
              <a:defRPr/>
            </a:pPr>
            <a:r>
              <a:rPr lang="en-US" sz="2000" dirty="0" smtClean="0">
                <a:solidFill>
                  <a:srgbClr val="FFFF99"/>
                </a:solidFill>
              </a:rPr>
              <a:t>Field Data</a:t>
            </a:r>
          </a:p>
          <a:p>
            <a:pPr>
              <a:buFont typeface="Wingdings" pitchFamily="2" charset="2"/>
              <a:buNone/>
              <a:defRPr/>
            </a:pPr>
            <a:r>
              <a:rPr lang="en-US" sz="2000" dirty="0" smtClean="0">
                <a:solidFill>
                  <a:srgbClr val="FFFF99"/>
                </a:solidFill>
              </a:rPr>
              <a:t>       Head, temp, DO, conductivity, pH, ORP, &amp; alkalinity</a:t>
            </a:r>
          </a:p>
          <a:p>
            <a:pPr>
              <a:buFont typeface="Wingdings" pitchFamily="2" charset="2"/>
              <a:buNone/>
              <a:defRPr/>
            </a:pPr>
            <a:endParaRPr lang="en-US" sz="2000" dirty="0" smtClean="0">
              <a:solidFill>
                <a:srgbClr val="FFFF99"/>
              </a:solidFill>
            </a:endParaRPr>
          </a:p>
          <a:p>
            <a:pPr>
              <a:defRPr/>
            </a:pPr>
            <a:r>
              <a:rPr lang="en-US" sz="2000" dirty="0" smtClean="0">
                <a:solidFill>
                  <a:srgbClr val="FFFF99"/>
                </a:solidFill>
              </a:rPr>
              <a:t>Major ion chemistry </a:t>
            </a:r>
          </a:p>
          <a:p>
            <a:pPr>
              <a:buFont typeface="Wingdings" pitchFamily="2" charset="2"/>
              <a:buNone/>
              <a:defRPr/>
            </a:pPr>
            <a:r>
              <a:rPr lang="en-US" sz="2000" dirty="0" smtClean="0">
                <a:solidFill>
                  <a:srgbClr val="FFFF99"/>
                </a:solidFill>
              </a:rPr>
              <a:t>       Na</a:t>
            </a:r>
            <a:r>
              <a:rPr lang="en-US" sz="2000" baseline="30000" dirty="0" smtClean="0">
                <a:solidFill>
                  <a:srgbClr val="FFFF99"/>
                </a:solidFill>
              </a:rPr>
              <a:t>+</a:t>
            </a:r>
            <a:r>
              <a:rPr lang="en-US" sz="2000" dirty="0" smtClean="0">
                <a:solidFill>
                  <a:srgbClr val="FFFF99"/>
                </a:solidFill>
              </a:rPr>
              <a:t>, NH</a:t>
            </a:r>
            <a:r>
              <a:rPr lang="en-US" sz="2000" baseline="-25000" dirty="0" smtClean="0">
                <a:solidFill>
                  <a:srgbClr val="FFFF99"/>
                </a:solidFill>
              </a:rPr>
              <a:t>4</a:t>
            </a:r>
            <a:r>
              <a:rPr lang="en-US" sz="2000" baseline="30000" dirty="0" smtClean="0">
                <a:solidFill>
                  <a:srgbClr val="FFFF99"/>
                </a:solidFill>
              </a:rPr>
              <a:t>+</a:t>
            </a:r>
            <a:r>
              <a:rPr lang="en-US" sz="2000" dirty="0" smtClean="0">
                <a:solidFill>
                  <a:srgbClr val="FFFF99"/>
                </a:solidFill>
              </a:rPr>
              <a:t>, K</a:t>
            </a:r>
            <a:r>
              <a:rPr lang="en-US" sz="2000" baseline="30000" dirty="0" smtClean="0">
                <a:solidFill>
                  <a:srgbClr val="FFFF99"/>
                </a:solidFill>
              </a:rPr>
              <a:t>+</a:t>
            </a:r>
            <a:r>
              <a:rPr lang="en-US" sz="2000" dirty="0" smtClean="0">
                <a:solidFill>
                  <a:srgbClr val="FFFF99"/>
                </a:solidFill>
              </a:rPr>
              <a:t>, Mg</a:t>
            </a:r>
            <a:r>
              <a:rPr lang="en-US" sz="2000" baseline="30000" dirty="0" smtClean="0">
                <a:solidFill>
                  <a:srgbClr val="FFFF99"/>
                </a:solidFill>
              </a:rPr>
              <a:t>2+</a:t>
            </a:r>
            <a:r>
              <a:rPr lang="en-US" sz="2000" dirty="0" smtClean="0">
                <a:solidFill>
                  <a:srgbClr val="FFFF99"/>
                </a:solidFill>
              </a:rPr>
              <a:t>, Ca</a:t>
            </a:r>
            <a:r>
              <a:rPr lang="en-US" sz="2000" baseline="30000" dirty="0" smtClean="0">
                <a:solidFill>
                  <a:srgbClr val="FFFF99"/>
                </a:solidFill>
              </a:rPr>
              <a:t>2+</a:t>
            </a:r>
          </a:p>
          <a:p>
            <a:pPr>
              <a:buFont typeface="Wingdings" pitchFamily="2" charset="2"/>
              <a:buNone/>
              <a:defRPr/>
            </a:pPr>
            <a:r>
              <a:rPr lang="en-US" sz="2000" dirty="0" smtClean="0">
                <a:solidFill>
                  <a:srgbClr val="FFFF99"/>
                </a:solidFill>
              </a:rPr>
              <a:t>       F</a:t>
            </a:r>
            <a:r>
              <a:rPr lang="en-US" sz="2000" baseline="30000" dirty="0" smtClean="0">
                <a:solidFill>
                  <a:srgbClr val="FFFF99"/>
                </a:solidFill>
              </a:rPr>
              <a:t>-</a:t>
            </a:r>
            <a:r>
              <a:rPr lang="en-US" sz="2000" dirty="0" smtClean="0">
                <a:solidFill>
                  <a:srgbClr val="FFFF99"/>
                </a:solidFill>
              </a:rPr>
              <a:t>, </a:t>
            </a:r>
            <a:r>
              <a:rPr lang="en-US" sz="2000" dirty="0" err="1" smtClean="0">
                <a:solidFill>
                  <a:srgbClr val="FFFF99"/>
                </a:solidFill>
              </a:rPr>
              <a:t>Cl</a:t>
            </a:r>
            <a:r>
              <a:rPr lang="en-US" sz="2000" baseline="30000" dirty="0" smtClean="0">
                <a:solidFill>
                  <a:srgbClr val="FFFF99"/>
                </a:solidFill>
              </a:rPr>
              <a:t>-</a:t>
            </a:r>
            <a:r>
              <a:rPr lang="en-US" sz="2000" dirty="0" smtClean="0">
                <a:solidFill>
                  <a:srgbClr val="FFFF99"/>
                </a:solidFill>
              </a:rPr>
              <a:t>, NO</a:t>
            </a:r>
            <a:r>
              <a:rPr lang="en-US" sz="2000" baseline="-25000" dirty="0" smtClean="0">
                <a:solidFill>
                  <a:srgbClr val="FFFF99"/>
                </a:solidFill>
              </a:rPr>
              <a:t>3</a:t>
            </a:r>
            <a:r>
              <a:rPr lang="en-US" sz="2000" baseline="30000" dirty="0" smtClean="0">
                <a:solidFill>
                  <a:srgbClr val="FFFF99"/>
                </a:solidFill>
              </a:rPr>
              <a:t>-</a:t>
            </a:r>
            <a:r>
              <a:rPr lang="en-US" sz="2000" dirty="0" smtClean="0">
                <a:solidFill>
                  <a:srgbClr val="FFFF99"/>
                </a:solidFill>
              </a:rPr>
              <a:t>, PO</a:t>
            </a:r>
            <a:r>
              <a:rPr lang="en-US" sz="2000" baseline="-25000" dirty="0" smtClean="0">
                <a:solidFill>
                  <a:srgbClr val="FFFF99"/>
                </a:solidFill>
              </a:rPr>
              <a:t>4</a:t>
            </a:r>
            <a:r>
              <a:rPr lang="en-US" sz="2000" baseline="30000" dirty="0" smtClean="0">
                <a:solidFill>
                  <a:srgbClr val="FFFF99"/>
                </a:solidFill>
              </a:rPr>
              <a:t>3-</a:t>
            </a:r>
            <a:r>
              <a:rPr lang="en-US" sz="2000" dirty="0" smtClean="0">
                <a:solidFill>
                  <a:srgbClr val="FFFF99"/>
                </a:solidFill>
              </a:rPr>
              <a:t>, SO</a:t>
            </a:r>
            <a:r>
              <a:rPr lang="en-US" sz="2000" baseline="-25000" dirty="0" smtClean="0">
                <a:solidFill>
                  <a:srgbClr val="FFFF99"/>
                </a:solidFill>
              </a:rPr>
              <a:t>4</a:t>
            </a:r>
            <a:r>
              <a:rPr lang="en-US" sz="2000" baseline="30000" dirty="0" smtClean="0">
                <a:solidFill>
                  <a:srgbClr val="FFFF99"/>
                </a:solidFill>
              </a:rPr>
              <a:t>2-</a:t>
            </a:r>
          </a:p>
          <a:p>
            <a:pPr>
              <a:defRPr/>
            </a:pPr>
            <a:endParaRPr lang="en-US" sz="2000" dirty="0" smtClean="0"/>
          </a:p>
        </p:txBody>
      </p:sp>
      <p:pic>
        <p:nvPicPr>
          <p:cNvPr id="22531" name="Picture 69" descr="C:\Users\Indy\Desktop\P11100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11" y="858576"/>
            <a:ext cx="4114799"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0" descr="C:\Users\jreich\Desktop\SCI poster photos\IMG_58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858576"/>
            <a:ext cx="4644685" cy="309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15"/>
          <p:cNvGrpSpPr>
            <a:grpSpLocks noChangeAspect="1"/>
          </p:cNvGrpSpPr>
          <p:nvPr/>
        </p:nvGrpSpPr>
        <p:grpSpPr bwMode="auto">
          <a:xfrm>
            <a:off x="228600" y="1524000"/>
            <a:ext cx="4894263" cy="2895600"/>
            <a:chOff x="-37370" y="1470201"/>
            <a:chExt cx="5133245" cy="3036927"/>
          </a:xfrm>
        </p:grpSpPr>
        <p:pic>
          <p:nvPicPr>
            <p:cNvPr id="54277" name="Picture 64" descr="C:\Users\am06157\Desktop\surficial_transect_profile_2edits.png"/>
            <p:cNvPicPr>
              <a:picLocks noChangeAspect="1" noChangeArrowheads="1"/>
            </p:cNvPicPr>
            <p:nvPr/>
          </p:nvPicPr>
          <p:blipFill>
            <a:blip r:embed="rId3">
              <a:extLst>
                <a:ext uri="{28A0092B-C50C-407E-A947-70E740481C1C}">
                  <a14:useLocalDpi xmlns:a14="http://schemas.microsoft.com/office/drawing/2010/main" val="0"/>
                </a:ext>
              </a:extLst>
            </a:blip>
            <a:srcRect r="3476"/>
            <a:stretch>
              <a:fillRect/>
            </a:stretch>
          </p:blipFill>
          <p:spPr bwMode="auto">
            <a:xfrm>
              <a:off x="-37370" y="1470201"/>
              <a:ext cx="5133245" cy="303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278" name="Straight Connector 17"/>
            <p:cNvCxnSpPr>
              <a:cxnSpLocks noChangeShapeType="1"/>
            </p:cNvCxnSpPr>
            <p:nvPr/>
          </p:nvCxnSpPr>
          <p:spPr bwMode="auto">
            <a:xfrm>
              <a:off x="4270248" y="2432684"/>
              <a:ext cx="0" cy="1137480"/>
            </a:xfrm>
            <a:prstGeom prst="line">
              <a:avLst/>
            </a:prstGeom>
            <a:noFill/>
            <a:ln w="15875" algn="ctr">
              <a:solidFill>
                <a:srgbClr val="CC00FF"/>
              </a:solidFill>
              <a:round/>
              <a:headEnd type="none" w="sm" len="sm"/>
              <a:tailEnd type="none" w="sm" len="sm"/>
            </a:ln>
            <a:extLst>
              <a:ext uri="{909E8E84-426E-40DD-AFC4-6F175D3DCCD1}">
                <a14:hiddenFill xmlns:a14="http://schemas.microsoft.com/office/drawing/2010/main">
                  <a:noFill/>
                </a14:hiddenFill>
              </a:ext>
            </a:extLst>
          </p:spPr>
        </p:cxnSp>
        <p:cxnSp>
          <p:nvCxnSpPr>
            <p:cNvPr id="54279" name="Straight Connector 18"/>
            <p:cNvCxnSpPr>
              <a:cxnSpLocks noChangeShapeType="1"/>
            </p:cNvCxnSpPr>
            <p:nvPr/>
          </p:nvCxnSpPr>
          <p:spPr bwMode="auto">
            <a:xfrm>
              <a:off x="3602736" y="2170189"/>
              <a:ext cx="0" cy="1137480"/>
            </a:xfrm>
            <a:prstGeom prst="line">
              <a:avLst/>
            </a:prstGeom>
            <a:noFill/>
            <a:ln w="15875" algn="ctr">
              <a:solidFill>
                <a:srgbClr val="00FFFF"/>
              </a:solidFill>
              <a:round/>
              <a:headEnd type="none" w="sm" len="sm"/>
              <a:tailEnd type="none" w="sm" len="sm"/>
            </a:ln>
            <a:extLst>
              <a:ext uri="{909E8E84-426E-40DD-AFC4-6F175D3DCCD1}">
                <a14:hiddenFill xmlns:a14="http://schemas.microsoft.com/office/drawing/2010/main">
                  <a:noFill/>
                </a14:hiddenFill>
              </a:ext>
            </a:extLst>
          </p:spPr>
        </p:cxnSp>
        <p:cxnSp>
          <p:nvCxnSpPr>
            <p:cNvPr id="54280" name="Straight Connector 19"/>
            <p:cNvCxnSpPr>
              <a:cxnSpLocks noChangeShapeType="1"/>
            </p:cNvCxnSpPr>
            <p:nvPr/>
          </p:nvCxnSpPr>
          <p:spPr bwMode="auto">
            <a:xfrm>
              <a:off x="3196574" y="2018578"/>
              <a:ext cx="0" cy="1154980"/>
            </a:xfrm>
            <a:prstGeom prst="line">
              <a:avLst/>
            </a:prstGeom>
            <a:noFill/>
            <a:ln w="15875" algn="ctr">
              <a:solidFill>
                <a:srgbClr val="0066FF"/>
              </a:solidFill>
              <a:round/>
              <a:headEnd type="none" w="sm" len="sm"/>
              <a:tailEnd type="none" w="sm" len="sm"/>
            </a:ln>
            <a:extLst>
              <a:ext uri="{909E8E84-426E-40DD-AFC4-6F175D3DCCD1}">
                <a14:hiddenFill xmlns:a14="http://schemas.microsoft.com/office/drawing/2010/main">
                  <a:noFill/>
                </a14:hiddenFill>
              </a:ext>
            </a:extLst>
          </p:spPr>
        </p:cxnSp>
        <p:cxnSp>
          <p:nvCxnSpPr>
            <p:cNvPr id="54281" name="Straight Connector 20"/>
            <p:cNvCxnSpPr>
              <a:cxnSpLocks noChangeShapeType="1"/>
            </p:cNvCxnSpPr>
            <p:nvPr/>
          </p:nvCxnSpPr>
          <p:spPr bwMode="auto">
            <a:xfrm>
              <a:off x="2640084" y="2695180"/>
              <a:ext cx="0" cy="956756"/>
            </a:xfrm>
            <a:prstGeom prst="line">
              <a:avLst/>
            </a:prstGeom>
            <a:noFill/>
            <a:ln w="15875" algn="ctr">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54282" name="Straight Connector 21"/>
            <p:cNvCxnSpPr>
              <a:cxnSpLocks noChangeShapeType="1"/>
            </p:cNvCxnSpPr>
            <p:nvPr/>
          </p:nvCxnSpPr>
          <p:spPr bwMode="auto">
            <a:xfrm>
              <a:off x="1548103" y="2520183"/>
              <a:ext cx="0" cy="959620"/>
            </a:xfrm>
            <a:prstGeom prst="line">
              <a:avLst/>
            </a:prstGeom>
            <a:noFill/>
            <a:ln w="15875" algn="ctr">
              <a:solidFill>
                <a:srgbClr val="66FF33"/>
              </a:solidFill>
              <a:round/>
              <a:headEnd type="none" w="sm" len="sm"/>
              <a:tailEnd type="none" w="sm" len="sm"/>
            </a:ln>
            <a:extLst>
              <a:ext uri="{909E8E84-426E-40DD-AFC4-6F175D3DCCD1}">
                <a14:hiddenFill xmlns:a14="http://schemas.microsoft.com/office/drawing/2010/main">
                  <a:noFill/>
                </a14:hiddenFill>
              </a:ext>
            </a:extLst>
          </p:spPr>
        </p:cxnSp>
        <p:cxnSp>
          <p:nvCxnSpPr>
            <p:cNvPr id="54283" name="Straight Connector 22"/>
            <p:cNvCxnSpPr>
              <a:cxnSpLocks noChangeShapeType="1"/>
            </p:cNvCxnSpPr>
            <p:nvPr/>
          </p:nvCxnSpPr>
          <p:spPr bwMode="auto">
            <a:xfrm>
              <a:off x="970613" y="2607681"/>
              <a:ext cx="0" cy="962483"/>
            </a:xfrm>
            <a:prstGeom prst="line">
              <a:avLst/>
            </a:prstGeom>
            <a:noFill/>
            <a:ln w="15875" algn="ctr">
              <a:solidFill>
                <a:srgbClr val="000000"/>
              </a:solidFill>
              <a:round/>
              <a:headEnd type="none" w="sm" len="sm"/>
              <a:tailEnd type="none" w="sm" len="sm"/>
            </a:ln>
            <a:extLst>
              <a:ext uri="{909E8E84-426E-40DD-AFC4-6F175D3DCCD1}">
                <a14:hiddenFill xmlns:a14="http://schemas.microsoft.com/office/drawing/2010/main">
                  <a:noFill/>
                </a14:hiddenFill>
              </a:ext>
            </a:extLst>
          </p:spPr>
        </p:cxnSp>
      </p:grpSp>
      <p:sp>
        <p:nvSpPr>
          <p:cNvPr id="11" name="Title 1"/>
          <p:cNvSpPr>
            <a:spLocks noGrp="1"/>
          </p:cNvSpPr>
          <p:nvPr>
            <p:ph type="title"/>
          </p:nvPr>
        </p:nvSpPr>
        <p:spPr>
          <a:xfrm>
            <a:off x="152399" y="325106"/>
            <a:ext cx="5046663" cy="865188"/>
          </a:xfrm>
        </p:spPr>
        <p:txBody>
          <a:bodyPr/>
          <a:lstStyle/>
          <a:p>
            <a:pPr>
              <a:defRPr/>
            </a:pPr>
            <a:r>
              <a:rPr lang="en-US" sz="3200" dirty="0" smtClean="0"/>
              <a:t>Surficial Aquifer Results</a:t>
            </a:r>
            <a:endParaRPr lang="en-US" sz="32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4715" y="11083"/>
            <a:ext cx="3622518" cy="6858000"/>
          </a:xfrm>
          <a:prstGeom prst="rect">
            <a:avLst/>
          </a:prstGeom>
        </p:spPr>
      </p:pic>
    </p:spTree>
    <p:extLst>
      <p:ext uri="{BB962C8B-B14F-4D97-AF65-F5344CB8AC3E}">
        <p14:creationId xmlns:p14="http://schemas.microsoft.com/office/powerpoint/2010/main" val="8189101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scontent.xx.fbcdn.net/hphotos-xfa1/v/t1.0-9/12122388_10153079624557312_7801444939661361026_n.png?oh=67132be59f8b25224e351c5ffce7f38e&amp;oe=56AF769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 y="0"/>
            <a:ext cx="5715000" cy="328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C:\Users\jreich\Desktop\jreich_docs\Office\research\St_Catherines\graphics_brian\surficial_well_transec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00400"/>
            <a:ext cx="5532904" cy="364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4715" y="11083"/>
            <a:ext cx="3622518" cy="6858000"/>
          </a:xfrm>
          <a:prstGeom prst="rect">
            <a:avLst/>
          </a:prstGeom>
        </p:spPr>
      </p:pic>
    </p:spTree>
    <p:extLst>
      <p:ext uri="{BB962C8B-B14F-4D97-AF65-F5344CB8AC3E}">
        <p14:creationId xmlns:p14="http://schemas.microsoft.com/office/powerpoint/2010/main" val="41312426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Box 4"/>
          <p:cNvSpPr txBox="1">
            <a:spLocks noChangeArrowheads="1"/>
          </p:cNvSpPr>
          <p:nvPr/>
        </p:nvSpPr>
        <p:spPr bwMode="auto">
          <a:xfrm>
            <a:off x="5638800" y="6248400"/>
            <a:ext cx="3337408" cy="461665"/>
          </a:xfrm>
          <a:prstGeom prst="rect">
            <a:avLst/>
          </a:prstGeom>
          <a:noFill/>
          <a:ln w="57150">
            <a:solidFill>
              <a:schemeClr val="tx1"/>
            </a:solidFill>
            <a:miter lim="800000"/>
            <a:headEnd/>
            <a:tailEnd/>
          </a:ln>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defRPr/>
            </a:pPr>
            <a:r>
              <a:rPr lang="en-US" sz="1200" b="1" dirty="0" smtClean="0">
                <a:solidFill>
                  <a:srgbClr val="FF3300"/>
                </a:solidFill>
                <a:latin typeface="+mj-lt"/>
              </a:rPr>
              <a:t>---</a:t>
            </a:r>
            <a:r>
              <a:rPr lang="en-US" sz="1200" b="1" dirty="0" smtClean="0">
                <a:solidFill>
                  <a:srgbClr val="000000"/>
                </a:solidFill>
                <a:latin typeface="+mj-lt"/>
              </a:rPr>
              <a:t>   M2 (Miocene) and H2 (Quaternary) joint trends of Bartholomew et al., 2007</a:t>
            </a:r>
          </a:p>
        </p:txBody>
      </p:sp>
      <p:grpSp>
        <p:nvGrpSpPr>
          <p:cNvPr id="3" name="Group 2"/>
          <p:cNvGrpSpPr/>
          <p:nvPr/>
        </p:nvGrpSpPr>
        <p:grpSpPr>
          <a:xfrm>
            <a:off x="152400" y="454967"/>
            <a:ext cx="5334000" cy="6024265"/>
            <a:chOff x="2133600" y="228600"/>
            <a:chExt cx="5041486" cy="5811078"/>
          </a:xfrm>
        </p:grpSpPr>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b="2330"/>
            <a:stretch>
              <a:fillRect/>
            </a:stretch>
          </p:blipFill>
          <p:spPr bwMode="auto">
            <a:xfrm>
              <a:off x="2133600" y="228600"/>
              <a:ext cx="5041486" cy="5811078"/>
            </a:xfrm>
            <a:prstGeom prst="rect">
              <a:avLst/>
            </a:prstGeom>
            <a:solidFill>
              <a:srgbClr val="FF0000"/>
            </a:solidFill>
            <a:ln w="57150">
              <a:solidFill>
                <a:schemeClr val="tx1"/>
              </a:solidFill>
              <a:miter lim="800000"/>
              <a:headEnd/>
              <a:tailEnd/>
            </a:ln>
            <a:effectLst/>
            <a:extLst/>
          </p:spPr>
        </p:pic>
        <p:sp>
          <p:nvSpPr>
            <p:cNvPr id="2" name="Oval 1"/>
            <p:cNvSpPr/>
            <p:nvPr/>
          </p:nvSpPr>
          <p:spPr bwMode="auto">
            <a:xfrm>
              <a:off x="3025292" y="4572000"/>
              <a:ext cx="152400" cy="152400"/>
            </a:xfrm>
            <a:prstGeom prst="ellipse">
              <a:avLst/>
            </a:prstGeom>
            <a:solidFill>
              <a:srgbClr val="FF00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6" name="Oval 5"/>
            <p:cNvSpPr/>
            <p:nvPr/>
          </p:nvSpPr>
          <p:spPr bwMode="auto">
            <a:xfrm>
              <a:off x="5158892" y="5181600"/>
              <a:ext cx="152400" cy="152400"/>
            </a:xfrm>
            <a:prstGeom prst="ellipse">
              <a:avLst/>
            </a:prstGeom>
            <a:solidFill>
              <a:srgbClr val="FF00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7" name="Oval 6"/>
            <p:cNvSpPr/>
            <p:nvPr/>
          </p:nvSpPr>
          <p:spPr bwMode="auto">
            <a:xfrm>
              <a:off x="4777892" y="5094849"/>
              <a:ext cx="152400" cy="152400"/>
            </a:xfrm>
            <a:prstGeom prst="ellipse">
              <a:avLst/>
            </a:prstGeom>
            <a:solidFill>
              <a:srgbClr val="FF00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8" name="Oval 7"/>
            <p:cNvSpPr/>
            <p:nvPr/>
          </p:nvSpPr>
          <p:spPr bwMode="auto">
            <a:xfrm>
              <a:off x="4373446" y="4942449"/>
              <a:ext cx="152400" cy="152400"/>
            </a:xfrm>
            <a:prstGeom prst="ellipse">
              <a:avLst/>
            </a:prstGeom>
            <a:solidFill>
              <a:srgbClr val="FF00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9" name="Oval 8"/>
            <p:cNvSpPr/>
            <p:nvPr/>
          </p:nvSpPr>
          <p:spPr bwMode="auto">
            <a:xfrm>
              <a:off x="3988624" y="4790049"/>
              <a:ext cx="152400" cy="152400"/>
            </a:xfrm>
            <a:prstGeom prst="ellipse">
              <a:avLst/>
            </a:prstGeom>
            <a:solidFill>
              <a:srgbClr val="FF00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0" name="Oval 9"/>
            <p:cNvSpPr/>
            <p:nvPr/>
          </p:nvSpPr>
          <p:spPr bwMode="auto">
            <a:xfrm>
              <a:off x="3458266" y="4724400"/>
              <a:ext cx="152400" cy="152400"/>
            </a:xfrm>
            <a:prstGeom prst="ellipse">
              <a:avLst/>
            </a:prstGeom>
            <a:solidFill>
              <a:srgbClr val="FF00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3525468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49805" y="6512703"/>
            <a:ext cx="2141538" cy="307975"/>
          </a:xfrm>
          <a:prstGeom prst="rect">
            <a:avLst/>
          </a:prstGeom>
        </p:spPr>
        <p:txBody>
          <a:bodyPr wrap="none">
            <a:spAutoFit/>
          </a:bodyPr>
          <a:lstStyle/>
          <a:p>
            <a:pPr defTabSz="5434013">
              <a:defRPr/>
            </a:pPr>
            <a:r>
              <a:rPr lang="en-US" sz="1400" dirty="0">
                <a:latin typeface="+mj-lt"/>
              </a:rPr>
              <a:t>(after Meyer et. al. 2009)</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29110"/>
            <a:ext cx="3230405" cy="7566245"/>
          </a:xfrm>
          <a:prstGeom prst="rect">
            <a:avLst/>
          </a:prstGeom>
        </p:spPr>
      </p:pic>
    </p:spTree>
    <p:extLst>
      <p:ext uri="{BB962C8B-B14F-4D97-AF65-F5344CB8AC3E}">
        <p14:creationId xmlns:p14="http://schemas.microsoft.com/office/powerpoint/2010/main" val="9806856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94" descr="C:\Users\jreich\Desktop\jreich_docs\Office\research\St_Catherines\graphics_brian\N_S_profile_new_labe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2800" y="17068800"/>
            <a:ext cx="7312025" cy="38068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1" name="Picture 7" descr="C:\Users\jreich\Desktop\jreich_docs\Office\research\St_Catherines\graphics_brian\N_S_potmap_new_labe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27100"/>
            <a:ext cx="47847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76200"/>
            <a:ext cx="5568950" cy="865188"/>
          </a:xfrm>
        </p:spPr>
        <p:txBody>
          <a:bodyPr/>
          <a:lstStyle/>
          <a:p>
            <a:pPr>
              <a:defRPr/>
            </a:pPr>
            <a:r>
              <a:rPr lang="en-US" sz="3600" dirty="0" smtClean="0"/>
              <a:t>Upper </a:t>
            </a:r>
            <a:r>
              <a:rPr lang="en-US" sz="3600" dirty="0" err="1" smtClean="0"/>
              <a:t>Floridan</a:t>
            </a:r>
            <a:r>
              <a:rPr lang="en-US" sz="3600" dirty="0" smtClean="0"/>
              <a:t> Results</a:t>
            </a:r>
            <a:endParaRPr lang="en-US" sz="3600" dirty="0"/>
          </a:p>
        </p:txBody>
      </p:sp>
      <p:grpSp>
        <p:nvGrpSpPr>
          <p:cNvPr id="27654" name="Group 10"/>
          <p:cNvGrpSpPr>
            <a:grpSpLocks/>
          </p:cNvGrpSpPr>
          <p:nvPr/>
        </p:nvGrpSpPr>
        <p:grpSpPr bwMode="auto">
          <a:xfrm>
            <a:off x="481013" y="4087813"/>
            <a:ext cx="4784725" cy="2554287"/>
            <a:chOff x="3171825" y="3768725"/>
            <a:chExt cx="5943600" cy="3094038"/>
          </a:xfrm>
        </p:grpSpPr>
        <p:pic>
          <p:nvPicPr>
            <p:cNvPr id="27655" name="Picture 5" descr="C:\Users\jreich\Desktop\jreich_docs\Office\research\St_Catherines\graphics_brian\N_S_profile_new_label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1825" y="3768725"/>
              <a:ext cx="5943600" cy="3094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27656" name="Straight Connector 12"/>
            <p:cNvCxnSpPr>
              <a:cxnSpLocks noChangeShapeType="1"/>
            </p:cNvCxnSpPr>
            <p:nvPr/>
          </p:nvCxnSpPr>
          <p:spPr bwMode="auto">
            <a:xfrm>
              <a:off x="3352800" y="5943600"/>
              <a:ext cx="5486400" cy="0"/>
            </a:xfrm>
            <a:prstGeom prst="line">
              <a:avLst/>
            </a:prstGeom>
            <a:noFill/>
            <a:ln w="25400" algn="ctr">
              <a:solidFill>
                <a:srgbClr val="0070C0"/>
              </a:solidFill>
              <a:round/>
              <a:headEnd type="none" w="sm" len="sm"/>
              <a:tailEnd type="none" w="sm" len="sm"/>
            </a:ln>
            <a:extLst>
              <a:ext uri="{909E8E84-426E-40DD-AFC4-6F175D3DCCD1}">
                <a14:hiddenFill xmlns:a14="http://schemas.microsoft.com/office/drawing/2010/main">
                  <a:noFill/>
                </a14:hiddenFill>
              </a:ext>
            </a:extLst>
          </p:spPr>
        </p:cxnSp>
        <p:sp>
          <p:nvSpPr>
            <p:cNvPr id="27657" name="TextBox 13"/>
            <p:cNvSpPr txBox="1">
              <a:spLocks noChangeArrowheads="1"/>
            </p:cNvSpPr>
            <p:nvPr/>
          </p:nvSpPr>
          <p:spPr bwMode="auto">
            <a:xfrm>
              <a:off x="4114800" y="5723379"/>
              <a:ext cx="7441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900">
                  <a:solidFill>
                    <a:srgbClr val="3399FF"/>
                  </a:solidFill>
                </a:rPr>
                <a:t>Sea Level</a:t>
              </a:r>
            </a:p>
          </p:txBody>
        </p:sp>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8191" y="76200"/>
            <a:ext cx="3584130" cy="6638418"/>
          </a:xfrm>
          <a:prstGeom prst="rect">
            <a:avLst/>
          </a:prstGeom>
        </p:spPr>
      </p:pic>
    </p:spTree>
    <p:extLst>
      <p:ext uri="{BB962C8B-B14F-4D97-AF65-F5344CB8AC3E}">
        <p14:creationId xmlns:p14="http://schemas.microsoft.com/office/powerpoint/2010/main" val="41535114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90538" y="76200"/>
            <a:ext cx="8229600" cy="838200"/>
          </a:xfrm>
        </p:spPr>
        <p:txBody>
          <a:bodyPr/>
          <a:lstStyle/>
          <a:p>
            <a:pPr>
              <a:defRPr/>
            </a:pPr>
            <a:r>
              <a:rPr lang="en-US" sz="3600" dirty="0" smtClean="0"/>
              <a:t>Piper Diagram Analysis</a:t>
            </a:r>
            <a:endParaRPr lang="en-US" sz="3600" dirty="0"/>
          </a:p>
        </p:txBody>
      </p:sp>
      <p:grpSp>
        <p:nvGrpSpPr>
          <p:cNvPr id="5" name="Group 4"/>
          <p:cNvGrpSpPr>
            <a:grpSpLocks noChangeAspect="1"/>
          </p:cNvGrpSpPr>
          <p:nvPr/>
        </p:nvGrpSpPr>
        <p:grpSpPr>
          <a:xfrm>
            <a:off x="1364026" y="1012482"/>
            <a:ext cx="6179774" cy="5693118"/>
            <a:chOff x="2667000" y="2197100"/>
            <a:chExt cx="3810000" cy="3509963"/>
          </a:xfrm>
        </p:grpSpPr>
        <p:pic>
          <p:nvPicPr>
            <p:cNvPr id="27650" name="Picture 3" descr="C:\Users\jreich\Desktop\jreich_docs\Office\research\St_Catherines\Well Data\chem plots\Aquachem files\SCI_piper_6_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197100"/>
              <a:ext cx="381000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2"/>
            <p:cNvCxnSpPr>
              <a:cxnSpLocks noChangeShapeType="1"/>
            </p:cNvCxnSpPr>
            <p:nvPr/>
          </p:nvCxnSpPr>
          <p:spPr bwMode="auto">
            <a:xfrm flipH="1">
              <a:off x="4127744" y="3091684"/>
              <a:ext cx="195603" cy="442857"/>
            </a:xfrm>
            <a:prstGeom prst="straightConnector1">
              <a:avLst/>
            </a:prstGeom>
            <a:noFill/>
            <a:ln w="25400" algn="ctr">
              <a:solidFill>
                <a:srgbClr val="00B0F0"/>
              </a:solidFill>
              <a:round/>
              <a:headEnd type="none" w="sm" len="sm"/>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3577281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94" descr="C:\Users\jreich\Desktop\jreich_docs\Office\research\St_Catherines\graphics_brian\N_S_profile_new_labe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2800" y="17068800"/>
            <a:ext cx="7312025" cy="38068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0723" name="Group 16"/>
          <p:cNvGrpSpPr>
            <a:grpSpLocks/>
          </p:cNvGrpSpPr>
          <p:nvPr/>
        </p:nvGrpSpPr>
        <p:grpSpPr bwMode="auto">
          <a:xfrm>
            <a:off x="685800" y="2605088"/>
            <a:ext cx="7837488" cy="4195762"/>
            <a:chOff x="939135" y="2777685"/>
            <a:chExt cx="7838227" cy="4195517"/>
          </a:xfrm>
        </p:grpSpPr>
        <p:pic>
          <p:nvPicPr>
            <p:cNvPr id="30725" name="Picture 5" descr="C:\Users\jreich\Desktop\jreich_docs\Office\research\St_Catherines\graphics_brian\N_S_profile_new_labe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135" y="2777685"/>
              <a:ext cx="7838227" cy="408031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6" name="TextBox 1"/>
            <p:cNvSpPr txBox="1">
              <a:spLocks noChangeArrowheads="1"/>
            </p:cNvSpPr>
            <p:nvPr/>
          </p:nvSpPr>
          <p:spPr bwMode="auto">
            <a:xfrm>
              <a:off x="3463151" y="4724400"/>
              <a:ext cx="1712328" cy="3385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600">
                  <a:solidFill>
                    <a:srgbClr val="FF0000"/>
                  </a:solidFill>
                  <a:latin typeface="Arial" charset="0"/>
                  <a:cs typeface="Arial" charset="0"/>
                </a:rPr>
                <a:t>Na-Cl type water</a:t>
              </a:r>
            </a:p>
          </p:txBody>
        </p:sp>
        <p:cxnSp>
          <p:nvCxnSpPr>
            <p:cNvPr id="30727" name="Straight Arrow Connector 6"/>
            <p:cNvCxnSpPr>
              <a:cxnSpLocks noChangeShapeType="1"/>
            </p:cNvCxnSpPr>
            <p:nvPr/>
          </p:nvCxnSpPr>
          <p:spPr bwMode="auto">
            <a:xfrm>
              <a:off x="7162800" y="5029200"/>
              <a:ext cx="0" cy="745123"/>
            </a:xfrm>
            <a:prstGeom prst="straightConnector1">
              <a:avLst/>
            </a:prstGeom>
            <a:noFill/>
            <a:ln w="1905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30728" name="Straight Arrow Connector 13"/>
            <p:cNvCxnSpPr>
              <a:cxnSpLocks noChangeShapeType="1"/>
            </p:cNvCxnSpPr>
            <p:nvPr/>
          </p:nvCxnSpPr>
          <p:spPr bwMode="auto">
            <a:xfrm>
              <a:off x="5257800" y="5062954"/>
              <a:ext cx="0" cy="745123"/>
            </a:xfrm>
            <a:prstGeom prst="straightConnector1">
              <a:avLst/>
            </a:prstGeom>
            <a:noFill/>
            <a:ln w="1905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30729" name="TextBox 12"/>
            <p:cNvSpPr txBox="1">
              <a:spLocks noChangeArrowheads="1"/>
            </p:cNvSpPr>
            <p:nvPr/>
          </p:nvSpPr>
          <p:spPr bwMode="auto">
            <a:xfrm>
              <a:off x="3437749" y="6634668"/>
              <a:ext cx="1470413" cy="3385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600" dirty="0">
                  <a:solidFill>
                    <a:srgbClr val="00B0F0"/>
                  </a:solidFill>
                  <a:latin typeface="Arial" charset="0"/>
                  <a:cs typeface="Arial" charset="0"/>
                </a:rPr>
                <a:t>Decreasing </a:t>
              </a:r>
              <a:r>
                <a:rPr lang="en-US" sz="1600" dirty="0" smtClean="0">
                  <a:solidFill>
                    <a:srgbClr val="00B0F0"/>
                  </a:solidFill>
                  <a:latin typeface="Arial" charset="0"/>
                  <a:cs typeface="Arial" charset="0"/>
                </a:rPr>
                <a:t>Cl</a:t>
              </a:r>
              <a:endParaRPr lang="en-US" sz="1600" baseline="-25000" dirty="0">
                <a:solidFill>
                  <a:srgbClr val="00B0F0"/>
                </a:solidFill>
                <a:latin typeface="Arial" charset="0"/>
                <a:cs typeface="Arial" charset="0"/>
              </a:endParaRPr>
            </a:p>
          </p:txBody>
        </p:sp>
        <p:cxnSp>
          <p:nvCxnSpPr>
            <p:cNvPr id="30730" name="Straight Arrow Connector 17"/>
            <p:cNvCxnSpPr>
              <a:cxnSpLocks noChangeShapeType="1"/>
            </p:cNvCxnSpPr>
            <p:nvPr/>
          </p:nvCxnSpPr>
          <p:spPr bwMode="auto">
            <a:xfrm>
              <a:off x="3048000" y="5029199"/>
              <a:ext cx="0" cy="745123"/>
            </a:xfrm>
            <a:prstGeom prst="straightConnector1">
              <a:avLst/>
            </a:prstGeom>
            <a:noFill/>
            <a:ln w="1905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30731" name="Straight Arrow Connector 3"/>
            <p:cNvCxnSpPr>
              <a:cxnSpLocks noChangeShapeType="1"/>
            </p:cNvCxnSpPr>
            <p:nvPr/>
          </p:nvCxnSpPr>
          <p:spPr bwMode="auto">
            <a:xfrm>
              <a:off x="1447800" y="6629400"/>
              <a:ext cx="6858000" cy="0"/>
            </a:xfrm>
            <a:prstGeom prst="straightConnector1">
              <a:avLst/>
            </a:prstGeom>
            <a:noFill/>
            <a:ln w="50800" algn="ctr">
              <a:solidFill>
                <a:srgbClr val="00B0F0"/>
              </a:solidFill>
              <a:round/>
              <a:headEnd type="none" w="sm" len="sm"/>
              <a:tailEnd type="arrow" w="med" len="med"/>
            </a:ln>
            <a:extLst>
              <a:ext uri="{909E8E84-426E-40DD-AFC4-6F175D3DCCD1}">
                <a14:hiddenFill xmlns:a14="http://schemas.microsoft.com/office/drawing/2010/main">
                  <a:noFill/>
                </a14:hiddenFill>
              </a:ext>
            </a:extLst>
          </p:spPr>
        </p:cxnSp>
      </p:grpSp>
      <p:pic>
        <p:nvPicPr>
          <p:cNvPr id="30724" name="Picture 7" descr="C:\Users\jreich\Desktop\jreich_docs\Office\research\St_Catherines\graphics_brian\N_S_potmap_new_label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063" y="76200"/>
            <a:ext cx="428783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2882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ChangeArrowheads="1"/>
          </p:cNvSpPr>
          <p:nvPr/>
        </p:nvSpPr>
        <p:spPr bwMode="auto">
          <a:xfrm>
            <a:off x="714375" y="152400"/>
            <a:ext cx="7772400" cy="914400"/>
          </a:xfrm>
          <a:prstGeom prst="rect">
            <a:avLst/>
          </a:prstGeom>
          <a:noFill/>
          <a:ln w="9525">
            <a:noFill/>
            <a:miter lim="800000"/>
            <a:headEnd/>
            <a:tailEnd/>
          </a:ln>
          <a:effectLst/>
        </p:spPr>
        <p:txBody>
          <a:bodyPr lIns="92075" tIns="46038" rIns="92075" bIns="46038" anchor="ctr"/>
          <a:lstStyle/>
          <a:p>
            <a:pPr algn="ctr">
              <a:defRPr/>
            </a:pPr>
            <a:r>
              <a:rPr lang="en-US" sz="3400" dirty="0" err="1">
                <a:solidFill>
                  <a:schemeClr val="tx2"/>
                </a:solidFill>
                <a:effectLst>
                  <a:outerShdw blurRad="38100" dist="38100" dir="2700000" algn="tl">
                    <a:srgbClr val="000000"/>
                  </a:outerShdw>
                </a:effectLst>
                <a:latin typeface="+mn-lt"/>
              </a:rPr>
              <a:t>Floridan</a:t>
            </a:r>
            <a:r>
              <a:rPr lang="en-US" sz="3400" dirty="0">
                <a:solidFill>
                  <a:schemeClr val="tx2"/>
                </a:solidFill>
                <a:effectLst>
                  <a:outerShdw blurRad="38100" dist="38100" dir="2700000" algn="tl">
                    <a:srgbClr val="000000"/>
                  </a:outerShdw>
                </a:effectLst>
                <a:latin typeface="+mn-lt"/>
              </a:rPr>
              <a:t> Aquifer System</a:t>
            </a:r>
          </a:p>
        </p:txBody>
      </p:sp>
      <p:pic>
        <p:nvPicPr>
          <p:cNvPr id="7171" name="Picture 3" descr="predevelopment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1066800"/>
            <a:ext cx="7346950" cy="5173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2" name="Rectangle 4"/>
          <p:cNvSpPr>
            <a:spLocks noChangeArrowheads="1"/>
          </p:cNvSpPr>
          <p:nvPr/>
        </p:nvSpPr>
        <p:spPr bwMode="auto">
          <a:xfrm>
            <a:off x="1452563" y="6370638"/>
            <a:ext cx="1311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a:spcBef>
                <a:spcPct val="0"/>
              </a:spcBef>
              <a:buClrTx/>
              <a:buSzTx/>
              <a:buFontTx/>
              <a:buNone/>
            </a:pPr>
            <a:r>
              <a:rPr lang="en-US" altLang="en-US" sz="1400">
                <a:latin typeface="Arial" panose="020B0604020202020204" pitchFamily="34" charset="0"/>
                <a:cs typeface="Arial" panose="020B0604020202020204" pitchFamily="34" charset="0"/>
              </a:rPr>
              <a:t>(USGS, 2001)</a:t>
            </a:r>
          </a:p>
        </p:txBody>
      </p:sp>
    </p:spTree>
    <p:extLst>
      <p:ext uri="{BB962C8B-B14F-4D97-AF65-F5344CB8AC3E}">
        <p14:creationId xmlns:p14="http://schemas.microsoft.com/office/powerpoint/2010/main" val="24567537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16" name="Rectangle 12"/>
          <p:cNvSpPr>
            <a:spLocks noGrp="1" noChangeArrowheads="1"/>
          </p:cNvSpPr>
          <p:nvPr>
            <p:ph type="body" idx="1"/>
          </p:nvPr>
        </p:nvSpPr>
        <p:spPr>
          <a:xfrm>
            <a:off x="533400" y="1143000"/>
            <a:ext cx="8077200" cy="1524000"/>
          </a:xfrm>
        </p:spPr>
        <p:txBody>
          <a:bodyPr/>
          <a:lstStyle/>
          <a:p>
            <a:pPr eaLnBrk="1" hangingPunct="1">
              <a:defRPr/>
            </a:pPr>
            <a:endParaRPr lang="en-US" sz="1800"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eaLnBrk="1" hangingPunct="1">
              <a:defRPr/>
            </a:pPr>
            <a:endParaRPr lang="en-US" dirty="0" smtClean="0"/>
          </a:p>
        </p:txBody>
      </p:sp>
      <p:sp>
        <p:nvSpPr>
          <p:cNvPr id="79877" name="Rectangle 4"/>
          <p:cNvSpPr>
            <a:spLocks noChangeArrowheads="1"/>
          </p:cNvSpPr>
          <p:nvPr/>
        </p:nvSpPr>
        <p:spPr bwMode="auto">
          <a:xfrm>
            <a:off x="5935663" y="6505575"/>
            <a:ext cx="3208337" cy="307975"/>
          </a:xfrm>
          <a:prstGeom prst="rect">
            <a:avLst/>
          </a:prstGeom>
          <a:noFill/>
          <a:ln w="9525">
            <a:noFill/>
            <a:miter lim="800000"/>
            <a:headEnd/>
            <a:tailEnd/>
          </a:ln>
        </p:spPr>
        <p:txBody>
          <a:bodyPr wrap="none">
            <a:spAutoFit/>
          </a:bodyPr>
          <a:lstStyle/>
          <a:p>
            <a:pPr>
              <a:defRPr/>
            </a:pPr>
            <a:r>
              <a:rPr lang="en-US" sz="1400" dirty="0">
                <a:latin typeface="+mj-lt"/>
              </a:rPr>
              <a:t>(Modified after Garza &amp; Krause, 1997)</a:t>
            </a:r>
          </a:p>
        </p:txBody>
      </p:sp>
      <p:pic>
        <p:nvPicPr>
          <p:cNvPr id="31749" name="Picture 72" descr="C:\Users\jreich\Desktop\jreich_docs\Office\research\St_Catherines\graphics_brian\Sav_cone_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48" y="512762"/>
            <a:ext cx="8010852" cy="5992813"/>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7250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noChangeAspect="1"/>
          </p:cNvGrpSpPr>
          <p:nvPr/>
        </p:nvGrpSpPr>
        <p:grpSpPr>
          <a:xfrm>
            <a:off x="990600" y="240218"/>
            <a:ext cx="7162800" cy="6598731"/>
            <a:chOff x="2667000" y="2197100"/>
            <a:chExt cx="3810000" cy="3509963"/>
          </a:xfrm>
        </p:grpSpPr>
        <p:pic>
          <p:nvPicPr>
            <p:cNvPr id="9" name="Picture 3" descr="C:\Users\jreich\Desktop\jreich_docs\Office\research\St_Catherines\Well Data\chem plots\Aquachem files\SCI_piper_6_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197100"/>
              <a:ext cx="381000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2"/>
            <p:cNvCxnSpPr>
              <a:cxnSpLocks noChangeShapeType="1"/>
            </p:cNvCxnSpPr>
            <p:nvPr/>
          </p:nvCxnSpPr>
          <p:spPr bwMode="auto">
            <a:xfrm flipH="1">
              <a:off x="4127744" y="3091684"/>
              <a:ext cx="195603" cy="442857"/>
            </a:xfrm>
            <a:prstGeom prst="straightConnector1">
              <a:avLst/>
            </a:prstGeom>
            <a:noFill/>
            <a:ln w="25400" algn="ctr">
              <a:solidFill>
                <a:srgbClr val="00B0F0"/>
              </a:solidFill>
              <a:round/>
              <a:headEnd type="none" w="sm" len="sm"/>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8299342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0600" y="152400"/>
            <a:ext cx="7301850" cy="6615064"/>
            <a:chOff x="990600" y="152400"/>
            <a:chExt cx="7301850" cy="6615064"/>
          </a:xfrm>
        </p:grpSpPr>
        <p:pic>
          <p:nvPicPr>
            <p:cNvPr id="1026" name="Picture 2" descr="C:\Users\jreich\Desktop\jreich_docs\Office\publications\SE_Geology_2014\submittals\Fig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
              <a:ext cx="7301850" cy="661506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a:cxnSpLocks noChangeShapeType="1"/>
            </p:cNvCxnSpPr>
            <p:nvPr/>
          </p:nvCxnSpPr>
          <p:spPr bwMode="auto">
            <a:xfrm flipH="1">
              <a:off x="3810001" y="2057400"/>
              <a:ext cx="294532" cy="609600"/>
            </a:xfrm>
            <a:prstGeom prst="straightConnector1">
              <a:avLst/>
            </a:prstGeom>
            <a:noFill/>
            <a:ln w="25400" algn="ctr">
              <a:solidFill>
                <a:srgbClr val="00B0F0"/>
              </a:solidFill>
              <a:round/>
              <a:headEnd type="none" w="sm" len="sm"/>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2133455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ChangeArrowheads="1"/>
          </p:cNvSpPr>
          <p:nvPr/>
        </p:nvSpPr>
        <p:spPr bwMode="auto">
          <a:xfrm>
            <a:off x="614363" y="6370638"/>
            <a:ext cx="1311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type="none" w="sm" len="sm"/>
                <a:tailEnd type="none" w="sm" len="sm"/>
              </a14:hiddenLine>
            </a:ext>
          </a:extLst>
        </p:spPr>
        <p:txBody>
          <a:bodyPr wrap="none">
            <a:spAutoFit/>
          </a:bodyPr>
          <a:lstStyle/>
          <a:p>
            <a:pPr algn="ctr"/>
            <a:r>
              <a:rPr lang="en-US" sz="1400" dirty="0">
                <a:latin typeface="Arial" charset="0"/>
                <a:cs typeface="Arial" charset="0"/>
              </a:rPr>
              <a:t>(USGS, 2001)</a:t>
            </a:r>
          </a:p>
        </p:txBody>
      </p:sp>
      <p:grpSp>
        <p:nvGrpSpPr>
          <p:cNvPr id="2" name="Group 1"/>
          <p:cNvGrpSpPr/>
          <p:nvPr/>
        </p:nvGrpSpPr>
        <p:grpSpPr>
          <a:xfrm>
            <a:off x="457200" y="609600"/>
            <a:ext cx="8039718" cy="5578475"/>
            <a:chOff x="457200" y="609600"/>
            <a:chExt cx="8039718" cy="5578475"/>
          </a:xfrm>
        </p:grpSpPr>
        <p:pic>
          <p:nvPicPr>
            <p:cNvPr id="13" name="Picture 2" descr="subsur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28245"/>
              <a:ext cx="8014291" cy="55598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Line 4"/>
            <p:cNvSpPr>
              <a:spLocks noChangeShapeType="1"/>
            </p:cNvSpPr>
            <p:nvPr/>
          </p:nvSpPr>
          <p:spPr bwMode="auto">
            <a:xfrm flipH="1">
              <a:off x="2837078" y="2791155"/>
              <a:ext cx="215274" cy="3171477"/>
            </a:xfrm>
            <a:prstGeom prst="line">
              <a:avLst/>
            </a:prstGeom>
            <a:noFill/>
            <a:ln w="63500">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cxnSp>
          <p:nvCxnSpPr>
            <p:cNvPr id="15" name="Straight Arrow Connector 2"/>
            <p:cNvCxnSpPr>
              <a:cxnSpLocks noChangeShapeType="1"/>
              <a:stCxn id="16" idx="2"/>
            </p:cNvCxnSpPr>
            <p:nvPr/>
          </p:nvCxnSpPr>
          <p:spPr bwMode="auto">
            <a:xfrm>
              <a:off x="2837078" y="938444"/>
              <a:ext cx="106790" cy="725490"/>
            </a:xfrm>
            <a:prstGeom prst="straightConnector1">
              <a:avLst/>
            </a:prstGeom>
            <a:noFill/>
            <a:ln w="254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16" name="TextBox 6"/>
            <p:cNvSpPr txBox="1">
              <a:spLocks noChangeArrowheads="1"/>
            </p:cNvSpPr>
            <p:nvPr/>
          </p:nvSpPr>
          <p:spPr bwMode="auto">
            <a:xfrm>
              <a:off x="2177697" y="609600"/>
              <a:ext cx="1320459" cy="32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400" b="1">
                  <a:solidFill>
                    <a:srgbClr val="FF0000"/>
                  </a:solidFill>
                </a:rPr>
                <a:t>Brunswick</a:t>
              </a:r>
            </a:p>
          </p:txBody>
        </p:sp>
        <p:sp>
          <p:nvSpPr>
            <p:cNvPr id="17" name="TextBox 6"/>
            <p:cNvSpPr txBox="1">
              <a:spLocks noChangeArrowheads="1"/>
            </p:cNvSpPr>
            <p:nvPr/>
          </p:nvSpPr>
          <p:spPr bwMode="auto">
            <a:xfrm>
              <a:off x="3581215" y="782497"/>
              <a:ext cx="1710325" cy="32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400" b="1" dirty="0">
                  <a:solidFill>
                    <a:srgbClr val="FF0000"/>
                  </a:solidFill>
                </a:rPr>
                <a:t>St. Catherines</a:t>
              </a:r>
            </a:p>
          </p:txBody>
        </p:sp>
        <p:cxnSp>
          <p:nvCxnSpPr>
            <p:cNvPr id="18" name="Straight Arrow Connector 3"/>
            <p:cNvCxnSpPr>
              <a:cxnSpLocks noChangeShapeType="1"/>
            </p:cNvCxnSpPr>
            <p:nvPr/>
          </p:nvCxnSpPr>
          <p:spPr bwMode="auto">
            <a:xfrm>
              <a:off x="4525368" y="1094390"/>
              <a:ext cx="0" cy="569544"/>
            </a:xfrm>
            <a:prstGeom prst="straightConnector1">
              <a:avLst/>
            </a:prstGeom>
            <a:noFill/>
            <a:ln w="254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19" name="Line 4"/>
            <p:cNvSpPr>
              <a:spLocks noChangeShapeType="1"/>
            </p:cNvSpPr>
            <p:nvPr/>
          </p:nvSpPr>
          <p:spPr bwMode="auto">
            <a:xfrm flipH="1">
              <a:off x="4294839" y="2347046"/>
              <a:ext cx="142386" cy="1871357"/>
            </a:xfrm>
            <a:prstGeom prst="line">
              <a:avLst/>
            </a:prstGeom>
            <a:noFill/>
            <a:ln w="63500">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0" name="TextBox 6"/>
            <p:cNvSpPr txBox="1">
              <a:spLocks noChangeArrowheads="1"/>
            </p:cNvSpPr>
            <p:nvPr/>
          </p:nvSpPr>
          <p:spPr bwMode="auto">
            <a:xfrm>
              <a:off x="7039158" y="772327"/>
              <a:ext cx="1457760" cy="32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400" b="1">
                  <a:solidFill>
                    <a:srgbClr val="FF0000"/>
                  </a:solidFill>
                </a:rPr>
                <a:t>Hilton Head</a:t>
              </a:r>
            </a:p>
          </p:txBody>
        </p:sp>
        <p:cxnSp>
          <p:nvCxnSpPr>
            <p:cNvPr id="21" name="Straight Arrow Connector 2"/>
            <p:cNvCxnSpPr>
              <a:cxnSpLocks noChangeShapeType="1"/>
            </p:cNvCxnSpPr>
            <p:nvPr/>
          </p:nvCxnSpPr>
          <p:spPr bwMode="auto">
            <a:xfrm flipH="1">
              <a:off x="7152727" y="1094390"/>
              <a:ext cx="383086" cy="569544"/>
            </a:xfrm>
            <a:prstGeom prst="straightConnector1">
              <a:avLst/>
            </a:prstGeom>
            <a:noFill/>
            <a:ln w="254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538670138"/>
      </p:ext>
    </p:extLst>
  </p:cSld>
  <p:clrMapOvr>
    <a:masterClrMapping/>
  </p:clrMapOvr>
  <p:transition advTm="57393"/>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2133600" y="76200"/>
            <a:ext cx="4267200" cy="990600"/>
          </a:xfrm>
        </p:spPr>
        <p:txBody>
          <a:bodyPr/>
          <a:lstStyle/>
          <a:p>
            <a:pPr eaLnBrk="1" hangingPunct="1">
              <a:defRPr/>
            </a:pPr>
            <a:r>
              <a:rPr lang="en-US" sz="3400" dirty="0" smtClean="0"/>
              <a:t>Conclusions</a:t>
            </a:r>
          </a:p>
        </p:txBody>
      </p:sp>
      <p:sp>
        <p:nvSpPr>
          <p:cNvPr id="78853" name="TextBox 2"/>
          <p:cNvSpPr txBox="1">
            <a:spLocks noChangeArrowheads="1"/>
          </p:cNvSpPr>
          <p:nvPr/>
        </p:nvSpPr>
        <p:spPr bwMode="auto">
          <a:xfrm>
            <a:off x="116568" y="1540059"/>
            <a:ext cx="358602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Pct val="122000"/>
              <a:buFont typeface="Arial" panose="020B0604020202020204" pitchFamily="34" charset="0"/>
              <a:buChar char="•"/>
            </a:pPr>
            <a:r>
              <a:rPr lang="en-US" altLang="en-US" sz="1800" dirty="0" smtClean="0">
                <a:solidFill>
                  <a:srgbClr val="FFFFCC"/>
                </a:solidFill>
              </a:rPr>
              <a:t>Reactivated basement faulting is probably relatively common in the Georgia coastal plain.</a:t>
            </a:r>
            <a:endParaRPr lang="en-US" altLang="en-US" sz="1800" dirty="0">
              <a:solidFill>
                <a:srgbClr val="FFFFCC"/>
              </a:solidFill>
            </a:endParaRPr>
          </a:p>
          <a:p>
            <a:pPr>
              <a:spcBef>
                <a:spcPct val="0"/>
              </a:spcBef>
              <a:buClrTx/>
              <a:buSzPct val="122000"/>
              <a:buFont typeface="Arial" panose="020B0604020202020204" pitchFamily="34" charset="0"/>
              <a:buChar char="•"/>
            </a:pPr>
            <a:endParaRPr lang="en-US" altLang="en-US" sz="1800" dirty="0">
              <a:solidFill>
                <a:srgbClr val="FFFFCC"/>
              </a:solidFill>
            </a:endParaRPr>
          </a:p>
          <a:p>
            <a:pPr>
              <a:spcBef>
                <a:spcPct val="0"/>
              </a:spcBef>
              <a:buClrTx/>
              <a:buSzPct val="122000"/>
              <a:buFont typeface="Arial" panose="020B0604020202020204" pitchFamily="34" charset="0"/>
              <a:buChar char="•"/>
            </a:pPr>
            <a:r>
              <a:rPr lang="en-US" altLang="en-US" sz="1800" dirty="0">
                <a:solidFill>
                  <a:srgbClr val="FFFFCC"/>
                </a:solidFill>
              </a:rPr>
              <a:t>Prior to major pumping, </a:t>
            </a:r>
            <a:r>
              <a:rPr lang="en-US" altLang="en-US" sz="1800" dirty="0" smtClean="0">
                <a:solidFill>
                  <a:srgbClr val="FFFFCC"/>
                </a:solidFill>
              </a:rPr>
              <a:t>these vertical pathways would </a:t>
            </a:r>
            <a:r>
              <a:rPr lang="en-US" altLang="en-US" sz="1800" dirty="0">
                <a:solidFill>
                  <a:srgbClr val="FFFFCC"/>
                </a:solidFill>
              </a:rPr>
              <a:t>have created artesian springs.</a:t>
            </a:r>
          </a:p>
          <a:p>
            <a:pPr>
              <a:spcBef>
                <a:spcPct val="0"/>
              </a:spcBef>
              <a:buClrTx/>
              <a:buSzPct val="122000"/>
              <a:buFont typeface="Arial" panose="020B0604020202020204" pitchFamily="34" charset="0"/>
              <a:buChar char="•"/>
            </a:pPr>
            <a:endParaRPr lang="en-US" altLang="en-US" sz="1800" dirty="0">
              <a:solidFill>
                <a:srgbClr val="FFFFCC"/>
              </a:solidFill>
            </a:endParaRPr>
          </a:p>
          <a:p>
            <a:pPr>
              <a:spcBef>
                <a:spcPct val="0"/>
              </a:spcBef>
              <a:buClrTx/>
              <a:buSzPct val="122000"/>
              <a:buFont typeface="Arial" panose="020B0604020202020204" pitchFamily="34" charset="0"/>
              <a:buChar char="•"/>
            </a:pPr>
            <a:r>
              <a:rPr lang="en-US" altLang="en-US" sz="1800" dirty="0">
                <a:solidFill>
                  <a:srgbClr val="FFFFCC"/>
                </a:solidFill>
              </a:rPr>
              <a:t>Today, </a:t>
            </a:r>
            <a:r>
              <a:rPr lang="en-US" altLang="en-US" sz="1800" dirty="0" smtClean="0">
                <a:solidFill>
                  <a:srgbClr val="FFFFCC"/>
                </a:solidFill>
              </a:rPr>
              <a:t>the pathways have </a:t>
            </a:r>
            <a:r>
              <a:rPr lang="en-US" altLang="en-US" sz="1800" dirty="0">
                <a:solidFill>
                  <a:srgbClr val="FFFFCC"/>
                </a:solidFill>
              </a:rPr>
              <a:t>the potential to </a:t>
            </a:r>
            <a:r>
              <a:rPr lang="en-US" altLang="en-US" sz="1800" dirty="0" smtClean="0">
                <a:solidFill>
                  <a:srgbClr val="FFFFCC"/>
                </a:solidFill>
              </a:rPr>
              <a:t>accelerate vertical saltwater intrusion within the coastal plain. </a:t>
            </a:r>
            <a:endParaRPr lang="en-US" altLang="en-US" sz="1800" dirty="0">
              <a:solidFill>
                <a:srgbClr val="FFFFCC"/>
              </a:solidFill>
            </a:endParaRPr>
          </a:p>
        </p:txBody>
      </p:sp>
      <p:grpSp>
        <p:nvGrpSpPr>
          <p:cNvPr id="2" name="Group 1"/>
          <p:cNvGrpSpPr/>
          <p:nvPr/>
        </p:nvGrpSpPr>
        <p:grpSpPr>
          <a:xfrm>
            <a:off x="3679464" y="1313080"/>
            <a:ext cx="5442672" cy="3733800"/>
            <a:chOff x="3762648" y="1830455"/>
            <a:chExt cx="5442672" cy="3733800"/>
          </a:xfrm>
        </p:grpSpPr>
        <p:pic>
          <p:nvPicPr>
            <p:cNvPr id="15" name="Picture 2" descr="subsur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648" y="1830455"/>
              <a:ext cx="5382135" cy="3733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Line 4"/>
            <p:cNvSpPr>
              <a:spLocks noChangeShapeType="1"/>
            </p:cNvSpPr>
            <p:nvPr/>
          </p:nvSpPr>
          <p:spPr bwMode="auto">
            <a:xfrm flipH="1">
              <a:off x="5334000" y="3352800"/>
              <a:ext cx="138207" cy="2036099"/>
            </a:xfrm>
            <a:prstGeom prst="line">
              <a:avLst/>
            </a:prstGeom>
            <a:noFill/>
            <a:ln w="38100">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cxnSp>
          <p:nvCxnSpPr>
            <p:cNvPr id="17" name="Straight Arrow Connector 2"/>
            <p:cNvCxnSpPr>
              <a:cxnSpLocks noChangeShapeType="1"/>
              <a:stCxn id="18" idx="2"/>
            </p:cNvCxnSpPr>
            <p:nvPr/>
          </p:nvCxnSpPr>
          <p:spPr bwMode="auto">
            <a:xfrm flipH="1">
              <a:off x="5513127" y="2369200"/>
              <a:ext cx="50091" cy="399887"/>
            </a:xfrm>
            <a:prstGeom prst="straightConnector1">
              <a:avLst/>
            </a:prstGeom>
            <a:noFill/>
            <a:ln w="15875"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18" name="TextBox 6"/>
            <p:cNvSpPr txBox="1">
              <a:spLocks noChangeArrowheads="1"/>
            </p:cNvSpPr>
            <p:nvPr/>
          </p:nvSpPr>
          <p:spPr bwMode="auto">
            <a:xfrm>
              <a:off x="5021242" y="2092201"/>
              <a:ext cx="10839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200" b="1" dirty="0">
                  <a:solidFill>
                    <a:srgbClr val="FF0000"/>
                  </a:solidFill>
                </a:rPr>
                <a:t>Brunswick</a:t>
              </a:r>
            </a:p>
          </p:txBody>
        </p:sp>
        <p:sp>
          <p:nvSpPr>
            <p:cNvPr id="19" name="TextBox 6"/>
            <p:cNvSpPr txBox="1">
              <a:spLocks noChangeArrowheads="1"/>
            </p:cNvSpPr>
            <p:nvPr/>
          </p:nvSpPr>
          <p:spPr bwMode="auto">
            <a:xfrm>
              <a:off x="5805936" y="1859151"/>
              <a:ext cx="14013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200" b="1" dirty="0">
                  <a:solidFill>
                    <a:srgbClr val="FF0000"/>
                  </a:solidFill>
                </a:rPr>
                <a:t>St. Catherines</a:t>
              </a:r>
            </a:p>
          </p:txBody>
        </p:sp>
        <p:cxnSp>
          <p:nvCxnSpPr>
            <p:cNvPr id="20" name="Straight Arrow Connector 3"/>
            <p:cNvCxnSpPr>
              <a:cxnSpLocks noChangeShapeType="1"/>
            </p:cNvCxnSpPr>
            <p:nvPr/>
          </p:nvCxnSpPr>
          <p:spPr bwMode="auto">
            <a:xfrm>
              <a:off x="6388374" y="2186375"/>
              <a:ext cx="0" cy="365649"/>
            </a:xfrm>
            <a:prstGeom prst="straightConnector1">
              <a:avLst/>
            </a:prstGeom>
            <a:noFill/>
            <a:ln w="15875"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21" name="Line 4"/>
            <p:cNvSpPr>
              <a:spLocks noChangeShapeType="1"/>
            </p:cNvSpPr>
            <p:nvPr/>
          </p:nvSpPr>
          <p:spPr bwMode="auto">
            <a:xfrm flipH="1">
              <a:off x="6288579" y="3048000"/>
              <a:ext cx="91412" cy="1201418"/>
            </a:xfrm>
            <a:prstGeom prst="line">
              <a:avLst/>
            </a:prstGeom>
            <a:noFill/>
            <a:ln w="38100">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 name="TextBox 6"/>
            <p:cNvSpPr txBox="1">
              <a:spLocks noChangeArrowheads="1"/>
            </p:cNvSpPr>
            <p:nvPr/>
          </p:nvSpPr>
          <p:spPr bwMode="auto">
            <a:xfrm>
              <a:off x="8007556" y="1997650"/>
              <a:ext cx="11977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200" b="1" dirty="0">
                  <a:solidFill>
                    <a:srgbClr val="FF0000"/>
                  </a:solidFill>
                </a:rPr>
                <a:t>Hilton Head</a:t>
              </a:r>
            </a:p>
          </p:txBody>
        </p:sp>
        <p:cxnSp>
          <p:nvCxnSpPr>
            <p:cNvPr id="23" name="Straight Arrow Connector 2"/>
            <p:cNvCxnSpPr>
              <a:cxnSpLocks noChangeShapeType="1"/>
            </p:cNvCxnSpPr>
            <p:nvPr/>
          </p:nvCxnSpPr>
          <p:spPr bwMode="auto">
            <a:xfrm flipH="1">
              <a:off x="8287853" y="2258637"/>
              <a:ext cx="245942" cy="365649"/>
            </a:xfrm>
            <a:prstGeom prst="straightConnector1">
              <a:avLst/>
            </a:prstGeom>
            <a:noFill/>
            <a:ln w="15875"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grpSp>
      <p:pic>
        <p:nvPicPr>
          <p:cNvPr id="14" name="Picture 4" descr="USGS_1310_L_fig11_fu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5257" y="5293161"/>
            <a:ext cx="5771086" cy="292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3"/>
          <p:cNvSpPr>
            <a:spLocks noChangeArrowheads="1"/>
          </p:cNvSpPr>
          <p:nvPr/>
        </p:nvSpPr>
        <p:spPr bwMode="auto">
          <a:xfrm>
            <a:off x="1034947" y="6532032"/>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Tx/>
              <a:buFontTx/>
              <a:buNone/>
            </a:pPr>
            <a:r>
              <a:rPr lang="en-US" altLang="en-US" sz="1400" dirty="0">
                <a:latin typeface="Arial" panose="020B0604020202020204" pitchFamily="34" charset="0"/>
                <a:cs typeface="Arial" panose="020B0604020202020204" pitchFamily="34" charset="0"/>
              </a:rPr>
              <a:t>(</a:t>
            </a:r>
            <a:r>
              <a:rPr lang="en-US" altLang="en-US" sz="1400" dirty="0" err="1">
                <a:latin typeface="Arial" panose="020B0604020202020204" pitchFamily="34" charset="0"/>
                <a:cs typeface="Arial" panose="020B0604020202020204" pitchFamily="34" charset="0"/>
              </a:rPr>
              <a:t>Chowns</a:t>
            </a:r>
            <a:r>
              <a:rPr lang="en-US" altLang="en-US" sz="1400" dirty="0">
                <a:latin typeface="Arial" panose="020B0604020202020204" pitchFamily="34" charset="0"/>
                <a:cs typeface="Arial" panose="020B0604020202020204" pitchFamily="34" charset="0"/>
              </a:rPr>
              <a:t> and Williams, 1983)</a:t>
            </a:r>
          </a:p>
        </p:txBody>
      </p:sp>
      <p:sp>
        <p:nvSpPr>
          <p:cNvPr id="25" name="Rectangle 3"/>
          <p:cNvSpPr>
            <a:spLocks noChangeArrowheads="1"/>
          </p:cNvSpPr>
          <p:nvPr/>
        </p:nvSpPr>
        <p:spPr bwMode="auto">
          <a:xfrm>
            <a:off x="7861392" y="4999892"/>
            <a:ext cx="11496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type="none" w="sm" len="sm"/>
                <a:tailEnd type="none" w="sm" len="sm"/>
              </a14:hiddenLine>
            </a:ext>
          </a:extLst>
        </p:spPr>
        <p:txBody>
          <a:bodyPr wrap="none">
            <a:spAutoFit/>
          </a:bodyPr>
          <a:lstStyle/>
          <a:p>
            <a:pPr algn="ctr"/>
            <a:r>
              <a:rPr lang="en-US" sz="1200" dirty="0">
                <a:latin typeface="Arial" charset="0"/>
                <a:cs typeface="Arial" charset="0"/>
              </a:rPr>
              <a:t>(USGS, 2001)</a:t>
            </a:r>
          </a:p>
        </p:txBody>
      </p:sp>
    </p:spTree>
    <p:extLst>
      <p:ext uri="{BB962C8B-B14F-4D97-AF65-F5344CB8AC3E}">
        <p14:creationId xmlns:p14="http://schemas.microsoft.com/office/powerpoint/2010/main" val="41432341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2" descr="https://robertscribbler.files.wordpress.com/2015/10/hansen-sea-level-ri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528" y="800968"/>
            <a:ext cx="4746472"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188169" y="30822"/>
            <a:ext cx="8229600" cy="1036637"/>
          </a:xfrm>
        </p:spPr>
        <p:txBody>
          <a:bodyPr/>
          <a:lstStyle/>
          <a:p>
            <a:pPr>
              <a:defRPr/>
            </a:pPr>
            <a:r>
              <a:rPr lang="en-US" sz="3400" dirty="0"/>
              <a:t>Conclusions</a:t>
            </a:r>
            <a:endParaRPr lang="en-US" sz="3400" dirty="0">
              <a:latin typeface="+mn-lt"/>
            </a:endParaRPr>
          </a:p>
        </p:txBody>
      </p:sp>
      <p:sp>
        <p:nvSpPr>
          <p:cNvPr id="6" name="Rectangle 5"/>
          <p:cNvSpPr/>
          <p:nvPr/>
        </p:nvSpPr>
        <p:spPr>
          <a:xfrm>
            <a:off x="7772400" y="3807695"/>
            <a:ext cx="1290738" cy="307777"/>
          </a:xfrm>
          <a:prstGeom prst="rect">
            <a:avLst/>
          </a:prstGeom>
        </p:spPr>
        <p:txBody>
          <a:bodyPr wrap="none">
            <a:spAutoFit/>
          </a:bodyPr>
          <a:lstStyle/>
          <a:p>
            <a:r>
              <a:rPr lang="en-US" sz="1400" dirty="0" smtClean="0">
                <a:solidFill>
                  <a:srgbClr val="FFFFFF"/>
                </a:solidFill>
                <a:latin typeface="+mj-lt"/>
              </a:rPr>
              <a:t>(NASA, 2015)</a:t>
            </a:r>
            <a:endParaRPr lang="en-US" sz="1400" dirty="0">
              <a:solidFill>
                <a:srgbClr val="FFFFFF"/>
              </a:solidFill>
              <a:latin typeface="+mj-lt"/>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9" y="3767123"/>
            <a:ext cx="5953539" cy="31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7"/>
          <p:cNvSpPr/>
          <p:nvPr/>
        </p:nvSpPr>
        <p:spPr>
          <a:xfrm>
            <a:off x="5943600" y="6550223"/>
            <a:ext cx="1986441" cy="307777"/>
          </a:xfrm>
          <a:prstGeom prst="rect">
            <a:avLst/>
          </a:prstGeom>
        </p:spPr>
        <p:txBody>
          <a:bodyPr wrap="none">
            <a:spAutoFit/>
          </a:bodyPr>
          <a:lstStyle/>
          <a:p>
            <a:r>
              <a:rPr lang="en-US" sz="1400" dirty="0" smtClean="0">
                <a:solidFill>
                  <a:srgbClr val="FFFFFF"/>
                </a:solidFill>
                <a:latin typeface="+mj-lt"/>
              </a:rPr>
              <a:t>(USGS Circular 1262)</a:t>
            </a:r>
            <a:endParaRPr lang="en-US" sz="1400" dirty="0">
              <a:solidFill>
                <a:srgbClr val="FFFFFF"/>
              </a:solidFill>
              <a:latin typeface="+mj-lt"/>
            </a:endParaRPr>
          </a:p>
        </p:txBody>
      </p:sp>
      <p:sp>
        <p:nvSpPr>
          <p:cNvPr id="9" name="TextBox 2"/>
          <p:cNvSpPr txBox="1">
            <a:spLocks noChangeArrowheads="1"/>
          </p:cNvSpPr>
          <p:nvPr/>
        </p:nvSpPr>
        <p:spPr bwMode="auto">
          <a:xfrm>
            <a:off x="354307" y="1057012"/>
            <a:ext cx="376049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Pct val="122000"/>
              <a:buFont typeface="Arial" panose="020B0604020202020204" pitchFamily="34" charset="0"/>
              <a:buChar char="•"/>
            </a:pPr>
            <a:r>
              <a:rPr lang="en-US" altLang="en-US" sz="1800" dirty="0" smtClean="0">
                <a:solidFill>
                  <a:srgbClr val="FFFFCC"/>
                </a:solidFill>
              </a:rPr>
              <a:t>On barrier islands, faults and regional joints allow for more rapid lateral intrusion in the surficial aquifer.</a:t>
            </a:r>
          </a:p>
          <a:p>
            <a:pPr>
              <a:spcBef>
                <a:spcPct val="0"/>
              </a:spcBef>
              <a:buClrTx/>
              <a:buSzPct val="122000"/>
              <a:buFont typeface="Arial" panose="020B0604020202020204" pitchFamily="34" charset="0"/>
              <a:buChar char="•"/>
            </a:pPr>
            <a:endParaRPr lang="en-US" altLang="en-US" sz="1800" dirty="0">
              <a:solidFill>
                <a:srgbClr val="FFFFCC"/>
              </a:solidFill>
            </a:endParaRPr>
          </a:p>
          <a:p>
            <a:pPr>
              <a:spcBef>
                <a:spcPct val="0"/>
              </a:spcBef>
              <a:buClrTx/>
              <a:buSzPct val="122000"/>
              <a:buFont typeface="Arial" panose="020B0604020202020204" pitchFamily="34" charset="0"/>
              <a:buChar char="•"/>
            </a:pPr>
            <a:r>
              <a:rPr lang="en-US" altLang="en-US" sz="1800" dirty="0" smtClean="0">
                <a:solidFill>
                  <a:srgbClr val="FFFFCC"/>
                </a:solidFill>
              </a:rPr>
              <a:t>Lateral intrusion is occurring in pulses, and will take place more frequently as sea level rise accelerates.</a:t>
            </a:r>
            <a:endParaRPr lang="en-US" altLang="en-US" sz="1800" dirty="0">
              <a:solidFill>
                <a:srgbClr val="FFFFCC"/>
              </a:solidFill>
            </a:endParaRPr>
          </a:p>
          <a:p>
            <a:pPr>
              <a:spcBef>
                <a:spcPct val="0"/>
              </a:spcBef>
              <a:buClrTx/>
              <a:buSzPct val="122000"/>
              <a:buFont typeface="Arial" panose="020B0604020202020204" pitchFamily="34" charset="0"/>
              <a:buChar char="•"/>
            </a:pPr>
            <a:endParaRPr lang="en-US" altLang="en-US" sz="1800" dirty="0">
              <a:solidFill>
                <a:srgbClr val="FFFFCC"/>
              </a:solidFill>
            </a:endParaRPr>
          </a:p>
        </p:txBody>
      </p:sp>
    </p:spTree>
    <p:extLst>
      <p:ext uri="{BB962C8B-B14F-4D97-AF65-F5344CB8AC3E}">
        <p14:creationId xmlns:p14="http://schemas.microsoft.com/office/powerpoint/2010/main" val="10862918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Home Stuff\photos-home\11_july_st_catherines\print\IMG_5577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7692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0375" y="258763"/>
            <a:ext cx="8229600" cy="1036637"/>
          </a:xfrm>
        </p:spPr>
        <p:txBody>
          <a:bodyPr/>
          <a:lstStyle/>
          <a:p>
            <a:pPr>
              <a:defRPr/>
            </a:pPr>
            <a:r>
              <a:rPr lang="en-US" dirty="0" smtClean="0"/>
              <a:t>Questions?</a:t>
            </a:r>
            <a:endParaRPr lang="en-US" dirty="0"/>
          </a:p>
        </p:txBody>
      </p:sp>
    </p:spTree>
    <p:extLst>
      <p:ext uri="{BB962C8B-B14F-4D97-AF65-F5344CB8AC3E}">
        <p14:creationId xmlns:p14="http://schemas.microsoft.com/office/powerpoint/2010/main" val="42507824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pPr>
              <a:defRPr/>
            </a:pPr>
            <a:r>
              <a:rPr lang="en-US" sz="3600" dirty="0" smtClean="0"/>
              <a:t>References</a:t>
            </a:r>
            <a:endParaRPr lang="en-US" sz="3600" dirty="0"/>
          </a:p>
        </p:txBody>
      </p:sp>
      <p:sp>
        <p:nvSpPr>
          <p:cNvPr id="3" name="Content Placeholder 2"/>
          <p:cNvSpPr>
            <a:spLocks noGrp="1"/>
          </p:cNvSpPr>
          <p:nvPr>
            <p:ph idx="1"/>
          </p:nvPr>
        </p:nvSpPr>
        <p:spPr>
          <a:xfrm>
            <a:off x="381000" y="990600"/>
            <a:ext cx="8763000" cy="5105400"/>
          </a:xfrm>
        </p:spPr>
        <p:txBody>
          <a:bodyPr/>
          <a:lstStyle/>
          <a:p>
            <a:pPr marL="461963" indent="-461963">
              <a:buFont typeface="Wingdings" pitchFamily="2" charset="2"/>
              <a:buNone/>
              <a:defRPr/>
            </a:pPr>
            <a:r>
              <a:rPr lang="en-US" sz="1400" dirty="0" smtClean="0"/>
              <a:t>Falls</a:t>
            </a:r>
            <a:r>
              <a:rPr lang="en-US" sz="1400" dirty="0"/>
              <a:t>, W. Fred Harrelson, Larry G., Conlon, Kevin J., and </a:t>
            </a:r>
            <a:r>
              <a:rPr lang="en-US" sz="1400" dirty="0" err="1"/>
              <a:t>Petkewich</a:t>
            </a:r>
            <a:r>
              <a:rPr lang="en-US" sz="1400" dirty="0"/>
              <a:t>, Matthew D. , 2005, Hydrogeology, Water Quality, and Water-Supply Potential of the Lower </a:t>
            </a:r>
            <a:r>
              <a:rPr lang="en-US" sz="1400" dirty="0" err="1"/>
              <a:t>Floridan</a:t>
            </a:r>
            <a:r>
              <a:rPr lang="en-US" sz="1400" dirty="0"/>
              <a:t> Aquifer, Coastal Georgia, 1999-­2002: Scientific Investigations Report 2005-5124, 98 p.</a:t>
            </a:r>
          </a:p>
          <a:p>
            <a:pPr marL="461963" indent="-461963">
              <a:lnSpc>
                <a:spcPct val="80000"/>
              </a:lnSpc>
              <a:buFont typeface="Wingdings" pitchFamily="2" charset="2"/>
              <a:buNone/>
              <a:defRPr/>
            </a:pPr>
            <a:r>
              <a:rPr lang="en-US" sz="1400" dirty="0" err="1" smtClean="0"/>
              <a:t>Chowns</a:t>
            </a:r>
            <a:r>
              <a:rPr lang="en-US" sz="1400" dirty="0" smtClean="0"/>
              <a:t>, T.M. and Williams, C.T., 1983, Pre-Cretaceous rocks beneath the Georgia Coastal Plain – Regional Implications, USGS Prof. Paper 1313-L.</a:t>
            </a:r>
          </a:p>
          <a:p>
            <a:pPr marL="461963" indent="-461963">
              <a:lnSpc>
                <a:spcPct val="80000"/>
              </a:lnSpc>
              <a:buFont typeface="Wingdings" pitchFamily="2" charset="2"/>
              <a:buNone/>
              <a:defRPr/>
            </a:pPr>
            <a:r>
              <a:rPr lang="en-US" sz="1400" dirty="0" smtClean="0"/>
              <a:t>Daniels, D.L., </a:t>
            </a:r>
            <a:r>
              <a:rPr lang="en-US" sz="1400" dirty="0" err="1" smtClean="0"/>
              <a:t>Zietz</a:t>
            </a:r>
            <a:r>
              <a:rPr lang="en-US" sz="1400" dirty="0" smtClean="0"/>
              <a:t>, I., and </a:t>
            </a:r>
            <a:r>
              <a:rPr lang="en-US" sz="1400" dirty="0" err="1" smtClean="0"/>
              <a:t>Popenoe</a:t>
            </a:r>
            <a:r>
              <a:rPr lang="en-US" sz="1400" dirty="0" smtClean="0"/>
              <a:t>, P., 1983, Distribution of </a:t>
            </a:r>
            <a:r>
              <a:rPr lang="en-US" sz="1400" dirty="0" err="1" smtClean="0"/>
              <a:t>Suburface</a:t>
            </a:r>
            <a:r>
              <a:rPr lang="en-US" sz="1400" dirty="0" smtClean="0"/>
              <a:t> lower Mesozoic rocks in the southeastern United States, as interpreted from regional aeromagnetic and gravity maps, USGS Prof Paper 1313-K.</a:t>
            </a:r>
          </a:p>
          <a:p>
            <a:pPr marL="461963" indent="-461963">
              <a:lnSpc>
                <a:spcPct val="80000"/>
              </a:lnSpc>
              <a:buFont typeface="Wingdings" pitchFamily="2" charset="2"/>
              <a:buNone/>
              <a:defRPr/>
            </a:pPr>
            <a:r>
              <a:rPr lang="en-US" sz="1400" dirty="0" err="1" smtClean="0"/>
              <a:t>Dillion</a:t>
            </a:r>
            <a:r>
              <a:rPr lang="en-US" sz="1400" dirty="0" smtClean="0"/>
              <a:t>, W. P., </a:t>
            </a:r>
            <a:r>
              <a:rPr lang="en-US" sz="1400" dirty="0" err="1" smtClean="0"/>
              <a:t>Klitgord</a:t>
            </a:r>
            <a:r>
              <a:rPr lang="en-US" sz="1400" dirty="0" smtClean="0"/>
              <a:t>, K.D., and </a:t>
            </a:r>
            <a:r>
              <a:rPr lang="en-US" sz="1400" dirty="0" err="1" smtClean="0"/>
              <a:t>Paull</a:t>
            </a:r>
            <a:r>
              <a:rPr lang="en-US" sz="1400" dirty="0" smtClean="0"/>
              <a:t>, C.K, 1983, Mesozoic development and structure of the continental margin of South Carolina, USGS Prof. Paper 1313-N.</a:t>
            </a:r>
          </a:p>
          <a:p>
            <a:pPr marL="461963" indent="-461963">
              <a:buFont typeface="Wingdings" pitchFamily="2" charset="2"/>
              <a:buNone/>
              <a:defRPr/>
            </a:pPr>
            <a:r>
              <a:rPr lang="en-US" sz="1400" dirty="0" smtClean="0">
                <a:ea typeface="ＭＳ Ｐゴシック" charset="0"/>
              </a:rPr>
              <a:t>Garza</a:t>
            </a:r>
            <a:r>
              <a:rPr lang="en-US" sz="1400" dirty="0">
                <a:ea typeface="ＭＳ Ｐゴシック" charset="0"/>
              </a:rPr>
              <a:t>, R., and Krause, R.E., </a:t>
            </a:r>
            <a:r>
              <a:rPr lang="en-US" sz="1400" dirty="0" smtClean="0">
                <a:ea typeface="ＭＳ Ｐゴシック" charset="0"/>
              </a:rPr>
              <a:t>1997.   </a:t>
            </a:r>
            <a:r>
              <a:rPr lang="en-US" sz="1400" dirty="0">
                <a:ea typeface="ＭＳ Ｐゴシック" charset="0"/>
              </a:rPr>
              <a:t>Water-Supply Potential of Major Streams and the Upper </a:t>
            </a:r>
            <a:r>
              <a:rPr lang="en-US" sz="1400" dirty="0" err="1">
                <a:ea typeface="ＭＳ Ｐゴシック" charset="0"/>
              </a:rPr>
              <a:t>Floridan</a:t>
            </a:r>
            <a:r>
              <a:rPr lang="en-US" sz="1400" dirty="0">
                <a:ea typeface="ＭＳ Ｐゴシック" charset="0"/>
              </a:rPr>
              <a:t> Aquifer in the Vicinity of Savannah, Georgia.  U.S. Geological Survey Water-Supply Paper 2411,  38 p.</a:t>
            </a:r>
          </a:p>
          <a:p>
            <a:pPr marL="461963" indent="-461963">
              <a:buFont typeface="Wingdings" pitchFamily="2" charset="2"/>
              <a:buNone/>
              <a:defRPr/>
            </a:pPr>
            <a:r>
              <a:rPr lang="en-US" sz="1400" dirty="0"/>
              <a:t>Krause, R.E., and Clarke, J.S., 2001.  Coastal Ground Water at Risk - Saltwater Contamination at Brunswick, GA and Hilton Head Island, SC: U.S. Geological Survey Water Resources Investigations Report 01-4107, 1 oversize sheet.</a:t>
            </a:r>
          </a:p>
          <a:p>
            <a:pPr marL="461963" indent="-461963">
              <a:buFont typeface="Wingdings" pitchFamily="2" charset="2"/>
              <a:buNone/>
              <a:defRPr/>
            </a:pPr>
            <a:r>
              <a:rPr lang="en-US" sz="1400" dirty="0"/>
              <a:t>Krause, R.E. and Randolph, R.B., 1989, Hydrology of the </a:t>
            </a:r>
            <a:r>
              <a:rPr lang="en-US" sz="1400" dirty="0" err="1"/>
              <a:t>Floridan</a:t>
            </a:r>
            <a:r>
              <a:rPr lang="en-US" sz="1400" dirty="0"/>
              <a:t> aquifer system in southeast Georgia and adjacent parts of Florida and South Carolina, USGS Prof. Paper 1403-D.</a:t>
            </a:r>
          </a:p>
          <a:p>
            <a:pPr marL="461963" indent="-461963">
              <a:buFont typeface="Wingdings" pitchFamily="2" charset="2"/>
              <a:buNone/>
              <a:defRPr/>
            </a:pPr>
            <a:r>
              <a:rPr lang="en-US" sz="1400" dirty="0" smtClean="0"/>
              <a:t>Meyer</a:t>
            </a:r>
            <a:r>
              <a:rPr lang="en-US" sz="1400" dirty="0"/>
              <a:t>, B.K., Keith-Lucas, T., Bishop, G.A., Thomas, D.H., Hayes, R.H., Sanger, M., and Vance, R.K., 2009.  Digital Atlas of St. Catherines Island, Georgia.  St. Catherines Research Consortium Publication </a:t>
            </a:r>
            <a:r>
              <a:rPr lang="en-US" sz="1400" dirty="0" smtClean="0"/>
              <a:t>CD-1</a:t>
            </a:r>
          </a:p>
          <a:p>
            <a:pPr marL="461963" indent="-461963">
              <a:lnSpc>
                <a:spcPct val="80000"/>
              </a:lnSpc>
              <a:buFont typeface="Wingdings" pitchFamily="2" charset="2"/>
              <a:buNone/>
              <a:defRPr/>
            </a:pPr>
            <a:r>
              <a:rPr lang="en-US" sz="1400" dirty="0">
                <a:effectLst>
                  <a:outerShdw blurRad="38100" dist="38100" dir="2700000" algn="tl">
                    <a:srgbClr val="000000">
                      <a:alpha val="43137"/>
                    </a:srgbClr>
                  </a:outerShdw>
                </a:effectLst>
              </a:rPr>
              <a:t>Meyer B.K. (2013).  Shoreline Dynamics and Environmental Change Under the Modern Transgression: St. Catherines Island, Georgia.  PhD Dissertation, Georgia State University, Atlanta, GA</a:t>
            </a:r>
          </a:p>
          <a:p>
            <a:pPr marL="461963" indent="-461963">
              <a:lnSpc>
                <a:spcPct val="80000"/>
              </a:lnSpc>
              <a:buFont typeface="Wingdings" pitchFamily="2" charset="2"/>
              <a:buNone/>
              <a:defRPr/>
            </a:pPr>
            <a:r>
              <a:rPr lang="en-US" sz="1400" dirty="0" smtClean="0"/>
              <a:t>Miller, J.A., 1986, Hydrologic framework of the Floridan aquifer system in Florida, and in parts of Georgia, Alabama, and South Carolina, USGS Prof Paper 1403-B.</a:t>
            </a:r>
          </a:p>
        </p:txBody>
      </p:sp>
    </p:spTree>
    <p:extLst>
      <p:ext uri="{BB962C8B-B14F-4D97-AF65-F5344CB8AC3E}">
        <p14:creationId xmlns:p14="http://schemas.microsoft.com/office/powerpoint/2010/main" val="9268466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700" y="304800"/>
            <a:ext cx="9123363" cy="6510338"/>
            <a:chOff x="12700" y="304800"/>
            <a:chExt cx="9123363" cy="6510338"/>
          </a:xfrm>
        </p:grpSpPr>
        <p:pic>
          <p:nvPicPr>
            <p:cNvPr id="8194" name="Picture 2" descr="1403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214563"/>
              <a:ext cx="22113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11"/>
            <p:cNvSpPr>
              <a:spLocks noChangeArrowheads="1"/>
            </p:cNvSpPr>
            <p:nvPr/>
          </p:nvSpPr>
          <p:spPr bwMode="auto">
            <a:xfrm>
              <a:off x="1371600" y="2973388"/>
              <a:ext cx="381000" cy="3810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pic>
          <p:nvPicPr>
            <p:cNvPr id="8196" name="Picture 12" descr="pr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1963" y="304800"/>
              <a:ext cx="6134100"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Line 9"/>
            <p:cNvSpPr>
              <a:spLocks noChangeShapeType="1"/>
            </p:cNvSpPr>
            <p:nvPr/>
          </p:nvSpPr>
          <p:spPr bwMode="auto">
            <a:xfrm flipH="1" flipV="1">
              <a:off x="1752600" y="3354388"/>
              <a:ext cx="1257300" cy="330676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8" name="Line 10"/>
            <p:cNvSpPr>
              <a:spLocks noChangeShapeType="1"/>
            </p:cNvSpPr>
            <p:nvPr/>
          </p:nvSpPr>
          <p:spPr bwMode="auto">
            <a:xfrm flipH="1">
              <a:off x="1752600" y="304800"/>
              <a:ext cx="1270000" cy="26685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9" name="Rectangle 13"/>
            <p:cNvSpPr>
              <a:spLocks noChangeArrowheads="1"/>
            </p:cNvSpPr>
            <p:nvPr/>
          </p:nvSpPr>
          <p:spPr bwMode="auto">
            <a:xfrm>
              <a:off x="431800" y="6507163"/>
              <a:ext cx="253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Arial" charset="0"/>
                  <a:cs typeface="Arial" charset="0"/>
                </a:rPr>
                <a:t>(Krause and Randolph, 1989)</a:t>
              </a:r>
            </a:p>
          </p:txBody>
        </p:sp>
        <p:sp>
          <p:nvSpPr>
            <p:cNvPr id="8200" name="Text Box 14"/>
            <p:cNvSpPr txBox="1">
              <a:spLocks noChangeArrowheads="1"/>
            </p:cNvSpPr>
            <p:nvPr/>
          </p:nvSpPr>
          <p:spPr bwMode="auto">
            <a:xfrm>
              <a:off x="168275" y="687388"/>
              <a:ext cx="2165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2000" b="1" u="sng">
                  <a:solidFill>
                    <a:srgbClr val="FFFF99"/>
                  </a:solidFill>
                  <a:latin typeface="Arial" charset="0"/>
                  <a:cs typeface="Arial" charset="0"/>
                </a:rPr>
                <a:t>1880 Conditions</a:t>
              </a:r>
            </a:p>
          </p:txBody>
        </p:sp>
      </p:grpSp>
    </p:spTree>
    <p:extLst>
      <p:ext uri="{BB962C8B-B14F-4D97-AF65-F5344CB8AC3E}">
        <p14:creationId xmlns:p14="http://schemas.microsoft.com/office/powerpoint/2010/main" val="7475274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575" y="298450"/>
            <a:ext cx="9115425" cy="6375400"/>
            <a:chOff x="28575" y="298450"/>
            <a:chExt cx="9115425" cy="6375400"/>
          </a:xfrm>
        </p:grpSpPr>
        <p:pic>
          <p:nvPicPr>
            <p:cNvPr id="9218" name="Picture 2" descr="1403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2219325"/>
              <a:ext cx="22113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post-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950" y="322263"/>
              <a:ext cx="6115050" cy="63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Line 9"/>
            <p:cNvSpPr>
              <a:spLocks noChangeShapeType="1"/>
            </p:cNvSpPr>
            <p:nvPr/>
          </p:nvSpPr>
          <p:spPr bwMode="auto">
            <a:xfrm flipH="1" flipV="1">
              <a:off x="1752600" y="3348038"/>
              <a:ext cx="1276350" cy="33258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1" name="Line 10"/>
            <p:cNvSpPr>
              <a:spLocks noChangeShapeType="1"/>
            </p:cNvSpPr>
            <p:nvPr/>
          </p:nvSpPr>
          <p:spPr bwMode="auto">
            <a:xfrm flipH="1">
              <a:off x="1752600" y="298450"/>
              <a:ext cx="1276350" cy="26733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2" name="Rectangle 11"/>
            <p:cNvSpPr>
              <a:spLocks noChangeArrowheads="1"/>
            </p:cNvSpPr>
            <p:nvPr/>
          </p:nvSpPr>
          <p:spPr bwMode="auto">
            <a:xfrm>
              <a:off x="1371600" y="2967038"/>
              <a:ext cx="381000" cy="3810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9223" name="Rectangle 12"/>
            <p:cNvSpPr>
              <a:spLocks noChangeArrowheads="1"/>
            </p:cNvSpPr>
            <p:nvPr/>
          </p:nvSpPr>
          <p:spPr bwMode="auto">
            <a:xfrm>
              <a:off x="422275" y="6357938"/>
              <a:ext cx="253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Arial" charset="0"/>
                  <a:cs typeface="Arial" charset="0"/>
                </a:rPr>
                <a:t>(Krause and Randolph, 1989)</a:t>
              </a:r>
            </a:p>
          </p:txBody>
        </p:sp>
        <p:sp>
          <p:nvSpPr>
            <p:cNvPr id="57352" name="Rectangle 13"/>
            <p:cNvSpPr>
              <a:spLocks noChangeArrowheads="1"/>
            </p:cNvSpPr>
            <p:nvPr/>
          </p:nvSpPr>
          <p:spPr bwMode="auto">
            <a:xfrm>
              <a:off x="171450" y="661988"/>
              <a:ext cx="2165350" cy="400050"/>
            </a:xfrm>
            <a:prstGeom prst="rect">
              <a:avLst/>
            </a:prstGeom>
            <a:noFill/>
            <a:ln w="9525">
              <a:noFill/>
              <a:miter lim="800000"/>
              <a:headEnd/>
              <a:tailEnd/>
            </a:ln>
          </p:spPr>
          <p:txBody>
            <a:bodyPr wrap="none">
              <a:spAutoFit/>
            </a:bodyPr>
            <a:lstStyle/>
            <a:p>
              <a:pPr>
                <a:defRPr/>
              </a:pPr>
              <a:r>
                <a:rPr lang="en-US" sz="2000" b="1" u="sng" dirty="0">
                  <a:solidFill>
                    <a:srgbClr val="FFFF99"/>
                  </a:solidFill>
                  <a:latin typeface="+mj-lt"/>
                </a:rPr>
                <a:t>1986 Conditions</a:t>
              </a:r>
            </a:p>
          </p:txBody>
        </p:sp>
      </p:grpSp>
    </p:spTree>
    <p:extLst>
      <p:ext uri="{BB962C8B-B14F-4D97-AF65-F5344CB8AC3E}">
        <p14:creationId xmlns:p14="http://schemas.microsoft.com/office/powerpoint/2010/main" val="3534367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0" y="6553200"/>
            <a:ext cx="1217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Tx/>
              <a:buFontTx/>
              <a:buNone/>
            </a:pPr>
            <a:r>
              <a:rPr lang="en-US" altLang="en-US" sz="1400" dirty="0">
                <a:latin typeface="Arial" panose="020B0604020202020204" pitchFamily="34" charset="0"/>
                <a:cs typeface="Arial" panose="020B0604020202020204" pitchFamily="34" charset="0"/>
              </a:rPr>
              <a:t>(Miller, 1986)</a:t>
            </a:r>
          </a:p>
        </p:txBody>
      </p:sp>
      <p:pic>
        <p:nvPicPr>
          <p:cNvPr id="35843" name="Picture 4" descr="us102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838200"/>
            <a:ext cx="53054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descr="1403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4607406"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4" name="Rectangle 6"/>
          <p:cNvSpPr>
            <a:spLocks noChangeArrowheads="1"/>
          </p:cNvSpPr>
          <p:nvPr/>
        </p:nvSpPr>
        <p:spPr bwMode="auto">
          <a:xfrm>
            <a:off x="2209800" y="152400"/>
            <a:ext cx="4568879" cy="615553"/>
          </a:xfrm>
          <a:prstGeom prst="rect">
            <a:avLst/>
          </a:prstGeom>
          <a:noFill/>
          <a:ln w="9525">
            <a:noFill/>
            <a:miter lim="800000"/>
            <a:headEnd/>
            <a:tailEnd/>
          </a:ln>
          <a:effectLst/>
        </p:spPr>
        <p:txBody>
          <a:bodyPr wrap="none">
            <a:spAutoFit/>
          </a:bodyPr>
          <a:lstStyle/>
          <a:p>
            <a:pPr>
              <a:defRPr/>
            </a:pPr>
            <a:r>
              <a:rPr lang="en-US" sz="3400" dirty="0" smtClean="0">
                <a:solidFill>
                  <a:schemeClr val="tx2"/>
                </a:solidFill>
                <a:effectLst>
                  <a:outerShdw blurRad="38100" dist="38100" dir="2700000" algn="tl">
                    <a:srgbClr val="000000"/>
                  </a:outerShdw>
                </a:effectLst>
                <a:latin typeface="+mn-lt"/>
              </a:rPr>
              <a:t>Basement Structure</a:t>
            </a:r>
            <a:endParaRPr lang="en-US" sz="3400" dirty="0">
              <a:solidFill>
                <a:schemeClr val="tx2"/>
              </a:solidFill>
              <a:effectLst>
                <a:outerShdw blurRad="38100" dist="38100" dir="2700000" algn="tl">
                  <a:srgbClr val="000000"/>
                </a:outerShdw>
              </a:effectLst>
              <a:latin typeface="+mn-lt"/>
            </a:endParaRPr>
          </a:p>
        </p:txBody>
      </p:sp>
    </p:spTree>
    <p:extLst>
      <p:ext uri="{BB962C8B-B14F-4D97-AF65-F5344CB8AC3E}">
        <p14:creationId xmlns:p14="http://schemas.microsoft.com/office/powerpoint/2010/main" val="3251482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SGS_1310_K_fi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40665"/>
            <a:ext cx="7158038"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ChangeArrowheads="1"/>
          </p:cNvSpPr>
          <p:nvPr/>
        </p:nvSpPr>
        <p:spPr bwMode="auto">
          <a:xfrm>
            <a:off x="914400" y="6550025"/>
            <a:ext cx="3049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400" dirty="0">
                <a:latin typeface="Arial" panose="020B0604020202020204" pitchFamily="34" charset="0"/>
                <a:cs typeface="Arial" panose="020B0604020202020204" pitchFamily="34" charset="0"/>
              </a:rPr>
              <a:t>(Daniels, </a:t>
            </a:r>
            <a:r>
              <a:rPr lang="en-US" altLang="en-US" sz="1400" dirty="0" err="1">
                <a:latin typeface="Arial" panose="020B0604020202020204" pitchFamily="34" charset="0"/>
                <a:cs typeface="Arial" panose="020B0604020202020204" pitchFamily="34" charset="0"/>
              </a:rPr>
              <a:t>Zietz</a:t>
            </a:r>
            <a:r>
              <a:rPr lang="en-US" altLang="en-US" sz="1400" dirty="0">
                <a:latin typeface="Arial" panose="020B0604020202020204" pitchFamily="34" charset="0"/>
                <a:cs typeface="Arial" panose="020B0604020202020204" pitchFamily="34" charset="0"/>
              </a:rPr>
              <a:t>, and </a:t>
            </a:r>
            <a:r>
              <a:rPr lang="en-US" altLang="en-US" sz="1400" dirty="0" err="1">
                <a:latin typeface="Arial" panose="020B0604020202020204" pitchFamily="34" charset="0"/>
                <a:cs typeface="Arial" panose="020B0604020202020204" pitchFamily="34" charset="0"/>
              </a:rPr>
              <a:t>Popenoe</a:t>
            </a:r>
            <a:r>
              <a:rPr lang="en-US" altLang="en-US" sz="1400" dirty="0">
                <a:latin typeface="Arial" panose="020B0604020202020204" pitchFamily="34" charset="0"/>
                <a:cs typeface="Arial" panose="020B0604020202020204" pitchFamily="34" charset="0"/>
              </a:rPr>
              <a:t>, 1983)</a:t>
            </a:r>
          </a:p>
        </p:txBody>
      </p:sp>
    </p:spTree>
    <p:extLst>
      <p:ext uri="{BB962C8B-B14F-4D97-AF65-F5344CB8AC3E}">
        <p14:creationId xmlns:p14="http://schemas.microsoft.com/office/powerpoint/2010/main" val="22267437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228600" y="5336540"/>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Tx/>
              <a:buFontTx/>
              <a:buNone/>
            </a:pPr>
            <a:r>
              <a:rPr lang="en-US" altLang="en-US" sz="1400" dirty="0">
                <a:latin typeface="Arial" panose="020B0604020202020204" pitchFamily="34" charset="0"/>
                <a:cs typeface="Arial" panose="020B0604020202020204" pitchFamily="34" charset="0"/>
              </a:rPr>
              <a:t>(</a:t>
            </a:r>
            <a:r>
              <a:rPr lang="en-US" altLang="en-US" sz="1400" dirty="0" err="1">
                <a:latin typeface="Arial" panose="020B0604020202020204" pitchFamily="34" charset="0"/>
                <a:cs typeface="Arial" panose="020B0604020202020204" pitchFamily="34" charset="0"/>
              </a:rPr>
              <a:t>Chowns</a:t>
            </a:r>
            <a:r>
              <a:rPr lang="en-US" altLang="en-US" sz="1400" dirty="0">
                <a:latin typeface="Arial" panose="020B0604020202020204" pitchFamily="34" charset="0"/>
                <a:cs typeface="Arial" panose="020B0604020202020204" pitchFamily="34" charset="0"/>
              </a:rPr>
              <a:t> and Williams, 1983)</a:t>
            </a:r>
          </a:p>
        </p:txBody>
      </p:sp>
      <p:pic>
        <p:nvPicPr>
          <p:cNvPr id="37891" name="Picture 4" descr="USGS_1310_L_fig11_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367306"/>
      </p:ext>
    </p:extLst>
  </p:cSld>
  <p:clrMapOvr>
    <a:masterClrMapping/>
  </p:clrMapOvr>
  <p:timing>
    <p:tnLst>
      <p:par>
        <p:cTn id="1" dur="indefinite" restart="never" nodeType="tmRoot"/>
      </p:par>
    </p:tnLst>
  </p:timing>
</p:sld>
</file>

<file path=ppt/theme/theme1.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Cliff</Template>
  <TotalTime>27444</TotalTime>
  <Words>4284</Words>
  <Application>Microsoft Office PowerPoint</Application>
  <PresentationFormat>On-screen Show (4:3)</PresentationFormat>
  <Paragraphs>476</Paragraphs>
  <Slides>47</Slides>
  <Notes>47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ＭＳ Ｐゴシック</vt:lpstr>
      <vt:lpstr>Arial</vt:lpstr>
      <vt:lpstr>Tahoma</vt:lpstr>
      <vt:lpstr>Times New Roman</vt:lpstr>
      <vt:lpstr>Verdana</vt:lpstr>
      <vt:lpstr>Wingdings</vt:lpstr>
      <vt:lpstr>Cliff</vt:lpstr>
      <vt:lpstr>Evidence of Deep-Seated, Vertical Groundwater Pathways within the Georgia Coastal Plain  James Reichard, R. Kelly Vance, and Brian Meyer; Dept. of Geology and Geography Georgia Southern University and Dept. of Geosciences, Georgia State University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for Reactivated Faulting Within the Coastal Plain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Little Blue Springs</vt:lpstr>
      <vt:lpstr>PowerPoint Presentation</vt:lpstr>
      <vt:lpstr>PowerPoint Presentation</vt:lpstr>
      <vt:lpstr>PowerPoint Presentation</vt:lpstr>
      <vt:lpstr>PowerPoint Presentation</vt:lpstr>
      <vt:lpstr>St. Catherines Island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Surficial Aquifer Results</vt:lpstr>
      <vt:lpstr>PowerPoint Presentation</vt:lpstr>
      <vt:lpstr>PowerPoint Presentation</vt:lpstr>
      <vt:lpstr>PowerPoint Presentation</vt:lpstr>
      <vt:lpstr>Upper Floridan Results</vt:lpstr>
      <vt:lpstr>Piper Diagram Analysis</vt:lpstr>
      <vt:lpstr>PowerPoint Presentation</vt:lpstr>
      <vt:lpstr>PowerPoint Presentation</vt:lpstr>
      <vt:lpstr>PowerPoint Presentation</vt:lpstr>
      <vt:lpstr>PowerPoint Presentation</vt:lpstr>
      <vt:lpstr>PowerPoint Presentation</vt:lpstr>
      <vt:lpstr>Conclusions</vt:lpstr>
      <vt:lpstr>Conclusions</vt:lpstr>
      <vt:lpstr>Questions?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Hydrogeology of the Floridan Aquifer</dc:title>
  <dc:creator>Authorized User</dc:creator>
  <cp:lastModifiedBy>Reichard,James</cp:lastModifiedBy>
  <cp:revision>1194</cp:revision>
  <cp:lastPrinted>2016-03-30T12:33:14Z</cp:lastPrinted>
  <dcterms:created xsi:type="dcterms:W3CDTF">1998-01-07T17:39:20Z</dcterms:created>
  <dcterms:modified xsi:type="dcterms:W3CDTF">2016-04-05T11:36:38Z</dcterms:modified>
</cp:coreProperties>
</file>